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8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36"/>
  </p:notesMasterIdLst>
  <p:sldIdLst>
    <p:sldId id="260" r:id="rId2"/>
    <p:sldId id="258" r:id="rId3"/>
    <p:sldId id="264" r:id="rId4"/>
    <p:sldId id="265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80" r:id="rId16"/>
    <p:sldId id="276" r:id="rId17"/>
    <p:sldId id="277" r:id="rId18"/>
    <p:sldId id="278" r:id="rId19"/>
    <p:sldId id="279" r:id="rId20"/>
    <p:sldId id="261" r:id="rId21"/>
    <p:sldId id="262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72" r:id="rId35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. Tóth Gabriella Dr." initials="CTGD" lastIdx="2" clrIdx="0">
    <p:extLst>
      <p:ext uri="{19B8F6BF-5375-455C-9EA6-DF929625EA0E}">
        <p15:presenceInfo xmlns:p15="http://schemas.microsoft.com/office/powerpoint/2012/main" userId="S-1-5-21-1939357022-314196924-328618392-34111" providerId="AD"/>
      </p:ext>
    </p:extLst>
  </p:cmAuthor>
  <p:cmAuthor id="2" name="Cs. Tóth Gabriella Dr." initials="CTGD [2]" lastIdx="10" clrIdx="1">
    <p:extLst>
      <p:ext uri="{19B8F6BF-5375-455C-9EA6-DF929625EA0E}">
        <p15:presenceInfo xmlns:p15="http://schemas.microsoft.com/office/powerpoint/2012/main" userId="S::cstothg@mnb.hu::6e125d93-70af-4b0e-a6f4-e76b7b77042b" providerId="AD"/>
      </p:ext>
    </p:extLst>
  </p:cmAuthor>
  <p:cmAuthor id="3" name="Hajnal Mihály" initials="HM" lastIdx="1" clrIdx="2">
    <p:extLst>
      <p:ext uri="{19B8F6BF-5375-455C-9EA6-DF929625EA0E}">
        <p15:presenceInfo xmlns:p15="http://schemas.microsoft.com/office/powerpoint/2012/main" userId="Hajnal Mihá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34D"/>
    <a:srgbClr val="ECF0F1"/>
    <a:srgbClr val="0076A8"/>
    <a:srgbClr val="FF8A8A"/>
    <a:srgbClr val="FFE3C7"/>
    <a:srgbClr val="E2F0D9"/>
    <a:srgbClr val="8DDDFF"/>
    <a:srgbClr val="E57200"/>
    <a:srgbClr val="70AD47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4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8" y="90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71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_IDM\Bizt_penz_kozv_felu_igaz\BIF\1AO\Elemz&#337;k\Kock&#225;zati%20jelent&#233;s\2022\Egy&#233;b_Excel\Copy%20of%20KFO_kock&#225;zati%20jelent&#233;s%20&#225;br&#225;k_2022_m&#243;dos&#237;tot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srv2\MNB_IDM\bizt_penz_kozv_felu_igaz\bif\1ao\elemz&#337;k\kock&#225;zati%20jelent&#233;s\2022\k&#243;dolt_k&#233;pletezett_&#225;br&#225;k\P&#233;nzt&#225;ri_szektor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3\Users$\bodoris\2021_IV_n&#233;v_kock&#225;zat&#233;rt&#233;kel&#233;s\Forgalom_2021_IV_n&#233;\Forgalmi%20adatok_havi_35A+35B_2021_IV_n&#233;v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3\Users$\bodoris\2021_IV_n&#233;v_kock&#225;zat&#233;rt&#233;kel&#233;s\Forgalom_2021_IV_n&#233;\Forgalmi%20adatok_havi_35A+35B_2021_IV_n&#233;v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3\users$\bodoris\2021_IV_n&#233;v_kock&#225;zat&#233;rt&#233;kel&#233;s\Forgalom_2021_IV_n&#233;\Forgalmi%20adatok_havi_35A+35B_2021_IV_n&#233;v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srv3\Users$\bodoris\2021_IV_n&#233;v_kock&#225;zat&#233;rt&#233;kel&#233;s\B&#201;T%20&#225;br&#225;k\B&#201;T_&#193;bra_BUX+forgalom+kapitaliz&#225;ci&#243;_2021_IV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3\users$\bodoris\2021_IV_n&#233;v_kock&#225;zat&#233;rt&#233;kel&#233;s\B&#201;T%20&#225;br&#225;k\B&#201;T_&#193;bra_BUX+forgalom+kapitaliz&#225;ci&#243;_2021_IV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3\users$\bodoris\2021_IV_n&#233;v_kock&#225;zat&#233;rt&#233;kel&#233;s\&#193;bra_BV_&#220;gyf&#233;lvagyon_2021_IV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3\users$\bodoris\2021_IV_n&#233;v_kock&#225;zat&#233;rt&#233;kel&#233;s\BV_Eredm&#233;ny_2021_IV_n&#233;v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3\users$\bodoris\2021_IV_n&#233;v_kock&#225;zat&#233;rt&#233;kel&#233;s\BV_T&#337;ke+Szavatol&#243;t&#337;ke+TMM_2021_IV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3\users$\bodoris\2021_IV_n&#233;v_kock&#225;zat&#233;rt&#233;kel&#233;s\Befektet&#233;si%20alapok%20+%20alapkezel&#337;k\BEFAK_Kezelt%20vagyon_2021_IV_n&#233;v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3\users$\bodoris\2021_IV_n&#233;v_kock&#225;zat&#233;rt&#233;kel&#233;s\Befektet&#233;si%20alapok%20+%20alapkezel&#337;k\BEFAK_Kezelt%20vagyon_2021_IV_n&#233;v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3\users$\bodoris\2021_IV_n&#233;v_kock&#225;zat&#233;rt&#233;kel&#233;s\Befektet&#233;si%20alapok%20+%20alapkezel&#337;k\BEFAK_Alapok%20Cash-Flowja_2021_IV_n&#233;v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3\users$\bodoris\2021_IV_n&#233;v_kock&#225;zat&#233;rt&#233;kel&#233;s\Ingatlanalapok_2021_IV_n&#233;\&#193;bra_Ingatlan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_workflow\TPI\TFF\TIFO\Kock&#225;zati%20Jelent&#233;s%20&#201;ves_2022\Kock&#225;zati_jelent&#233;s_&#225;br&#225;k_2022_adatokkal_jav_2022-05-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_IDM\Bizt_penz_kozv_felu_igaz\BIF\1AO\Elemz&#337;k\Kock&#225;zati%20jelent&#233;s\2022\&#193;br&#225;k_&#233;rt&#233;kk&#233;nt\Kockjel_1-4_abra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982264957264964E-2"/>
          <c:y val="7.9827083333333326E-2"/>
          <c:w val="0.83817649572649566"/>
          <c:h val="0.60795427350427356"/>
        </c:manualLayout>
      </c:layout>
      <c:areaChart>
        <c:grouping val="stacked"/>
        <c:varyColors val="0"/>
        <c:ser>
          <c:idx val="0"/>
          <c:order val="0"/>
          <c:tx>
            <c:strRef>
              <c:f>'1.6.'!$E$9</c:f>
              <c:strCache>
                <c:ptCount val="1"/>
                <c:pt idx="0">
                  <c:v>Készpénz</c:v>
                </c:pt>
              </c:strCache>
            </c:strRef>
          </c:tx>
          <c:spPr>
            <a:solidFill>
              <a:srgbClr val="0C2148"/>
            </a:solidFill>
            <a:ln w="3175">
              <a:solidFill>
                <a:schemeClr val="tx1"/>
              </a:solidFill>
            </a:ln>
          </c:spPr>
          <c:cat>
            <c:numRef>
              <c:f>'1.6.'!$D$10:$D$15</c:f>
              <c:numCache>
                <c:formatCode>yyyy</c:formatCode>
                <c:ptCount val="6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</c:numCache>
            </c:numRef>
          </c:cat>
          <c:val>
            <c:numRef>
              <c:f>'1.6.'!$E$10:$E$15</c:f>
              <c:numCache>
                <c:formatCode>#,##0</c:formatCode>
                <c:ptCount val="6"/>
                <c:pt idx="0">
                  <c:v>3736.261</c:v>
                </c:pt>
                <c:pt idx="1">
                  <c:v>4071.2579999999998</c:v>
                </c:pt>
                <c:pt idx="2">
                  <c:v>4776.5950000000003</c:v>
                </c:pt>
                <c:pt idx="3">
                  <c:v>5151.692</c:v>
                </c:pt>
                <c:pt idx="4">
                  <c:v>5991.9840000000004</c:v>
                </c:pt>
                <c:pt idx="5">
                  <c:v>6412.5609999999997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E-4ACD-BADA-948C0D6B2818}"/>
            </c:ext>
          </c:extLst>
        </c:ser>
        <c:ser>
          <c:idx val="1"/>
          <c:order val="1"/>
          <c:tx>
            <c:strRef>
              <c:f>'1.6.'!$F$9</c:f>
              <c:strCache>
                <c:ptCount val="1"/>
                <c:pt idx="0">
                  <c:v>Betétek</c:v>
                </c:pt>
              </c:strCache>
            </c:strRef>
          </c:tx>
          <c:spPr>
            <a:solidFill>
              <a:srgbClr val="009EE0"/>
            </a:solidFill>
            <a:ln w="3175">
              <a:solidFill>
                <a:schemeClr val="tx1"/>
              </a:solidFill>
            </a:ln>
          </c:spPr>
          <c:cat>
            <c:numRef>
              <c:f>'1.6.'!$D$10:$D$15</c:f>
              <c:numCache>
                <c:formatCode>yyyy</c:formatCode>
                <c:ptCount val="6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</c:numCache>
            </c:numRef>
          </c:cat>
          <c:val>
            <c:numRef>
              <c:f>'1.6.'!$F$10:$F$15</c:f>
              <c:numCache>
                <c:formatCode>#,##0</c:formatCode>
                <c:ptCount val="6"/>
                <c:pt idx="0">
                  <c:v>8204.7379999999994</c:v>
                </c:pt>
                <c:pt idx="1">
                  <c:v>8569.7839999999997</c:v>
                </c:pt>
                <c:pt idx="2">
                  <c:v>9742.280999999999</c:v>
                </c:pt>
                <c:pt idx="3">
                  <c:v>10356.170999999998</c:v>
                </c:pt>
                <c:pt idx="4">
                  <c:v>12285.988000000001</c:v>
                </c:pt>
                <c:pt idx="5">
                  <c:v>13964.465999999999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E-4ACD-BADA-948C0D6B2818}"/>
            </c:ext>
          </c:extLst>
        </c:ser>
        <c:ser>
          <c:idx val="2"/>
          <c:order val="2"/>
          <c:tx>
            <c:strRef>
              <c:f>'1.6.'!$G$9</c:f>
              <c:strCache>
                <c:ptCount val="1"/>
                <c:pt idx="0">
                  <c:v>Hitelviszonyt megtestesítő értékpapírok</c:v>
                </c:pt>
              </c:strCache>
            </c:strRef>
          </c:tx>
          <c:spPr>
            <a:solidFill>
              <a:srgbClr val="53CBFF"/>
            </a:solidFill>
            <a:ln w="3175">
              <a:solidFill>
                <a:schemeClr val="tx1"/>
              </a:solidFill>
            </a:ln>
          </c:spPr>
          <c:cat>
            <c:numRef>
              <c:f>'1.6.'!$D$10:$D$15</c:f>
              <c:numCache>
                <c:formatCode>yyyy</c:formatCode>
                <c:ptCount val="6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</c:numCache>
            </c:numRef>
          </c:cat>
          <c:val>
            <c:numRef>
              <c:f>'1.6.'!$G$10:$G$15</c:f>
              <c:numCache>
                <c:formatCode>#,##0</c:formatCode>
                <c:ptCount val="6"/>
                <c:pt idx="0">
                  <c:v>4530.4350000000004</c:v>
                </c:pt>
                <c:pt idx="1">
                  <c:v>5306.5519999999997</c:v>
                </c:pt>
                <c:pt idx="2">
                  <c:v>6017.348</c:v>
                </c:pt>
                <c:pt idx="3">
                  <c:v>8334.6779999999999</c:v>
                </c:pt>
                <c:pt idx="4">
                  <c:v>9393.2810000000009</c:v>
                </c:pt>
                <c:pt idx="5">
                  <c:v>10302.514999999999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FE-4ACD-BADA-948C0D6B2818}"/>
            </c:ext>
          </c:extLst>
        </c:ser>
        <c:ser>
          <c:idx val="7"/>
          <c:order val="3"/>
          <c:tx>
            <c:strRef>
              <c:f>'1.6.'!$H$9</c:f>
              <c:strCache>
                <c:ptCount val="1"/>
                <c:pt idx="0">
                  <c:v>Nyújtott hitelek</c:v>
                </c:pt>
              </c:strCache>
            </c:strRef>
          </c:tx>
          <c:spPr>
            <a:solidFill>
              <a:srgbClr val="A9D08E"/>
            </a:solidFill>
            <a:ln w="3175">
              <a:solidFill>
                <a:schemeClr val="tx1"/>
              </a:solidFill>
            </a:ln>
          </c:spPr>
          <c:cat>
            <c:numRef>
              <c:f>'1.6.'!$D$10:$D$15</c:f>
              <c:numCache>
                <c:formatCode>yyyy</c:formatCode>
                <c:ptCount val="6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</c:numCache>
            </c:numRef>
          </c:cat>
          <c:val>
            <c:numRef>
              <c:f>'1.6.'!$H$10:$H$15</c:f>
              <c:numCache>
                <c:formatCode>#,##0</c:formatCode>
                <c:ptCount val="6"/>
                <c:pt idx="0">
                  <c:v>1650.9</c:v>
                </c:pt>
                <c:pt idx="1">
                  <c:v>1754.1969999999999</c:v>
                </c:pt>
                <c:pt idx="2">
                  <c:v>1879.7139999999999</c:v>
                </c:pt>
                <c:pt idx="3">
                  <c:v>2158.3760000000002</c:v>
                </c:pt>
                <c:pt idx="4">
                  <c:v>2289.6610000000001</c:v>
                </c:pt>
                <c:pt idx="5">
                  <c:v>2484.9459999999999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FE-4ACD-BADA-948C0D6B2818}"/>
            </c:ext>
          </c:extLst>
        </c:ser>
        <c:ser>
          <c:idx val="3"/>
          <c:order val="4"/>
          <c:tx>
            <c:strRef>
              <c:f>'1.6.'!$I$9</c:f>
              <c:strCache>
                <c:ptCount val="1"/>
                <c:pt idx="0">
                  <c:v>Befektetési jegyek</c:v>
                </c:pt>
              </c:strCache>
            </c:strRef>
          </c:tx>
          <c:spPr>
            <a:solidFill>
              <a:srgbClr val="E57200"/>
            </a:solidFill>
            <a:ln w="3175">
              <a:solidFill>
                <a:schemeClr val="tx1"/>
              </a:solidFill>
            </a:ln>
          </c:spPr>
          <c:cat>
            <c:numRef>
              <c:f>'1.6.'!$D$10:$D$15</c:f>
              <c:numCache>
                <c:formatCode>yyyy</c:formatCode>
                <c:ptCount val="6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</c:numCache>
            </c:numRef>
          </c:cat>
          <c:val>
            <c:numRef>
              <c:f>'1.6.'!$I$10:$I$15</c:f>
              <c:numCache>
                <c:formatCode>#,##0</c:formatCode>
                <c:ptCount val="6"/>
                <c:pt idx="0">
                  <c:v>4111.8969999999999</c:v>
                </c:pt>
                <c:pt idx="1">
                  <c:v>4290.8459999999995</c:v>
                </c:pt>
                <c:pt idx="2">
                  <c:v>4280.7309999999998</c:v>
                </c:pt>
                <c:pt idx="3">
                  <c:v>4214.7889999999998</c:v>
                </c:pt>
                <c:pt idx="4">
                  <c:v>4546.5169999999998</c:v>
                </c:pt>
                <c:pt idx="5">
                  <c:v>5602.4740000000002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FE-4ACD-BADA-948C0D6B2818}"/>
            </c:ext>
          </c:extLst>
        </c:ser>
        <c:ser>
          <c:idx val="4"/>
          <c:order val="5"/>
          <c:tx>
            <c:strRef>
              <c:f>'1.6.'!$J$9</c:f>
              <c:strCache>
                <c:ptCount val="1"/>
                <c:pt idx="0">
                  <c:v>Részvények</c:v>
                </c:pt>
              </c:strCache>
            </c:strRef>
          </c:tx>
          <c:spPr>
            <a:solidFill>
              <a:srgbClr val="DA0000"/>
            </a:solidFill>
            <a:ln w="3175">
              <a:solidFill>
                <a:schemeClr val="tx1"/>
              </a:solidFill>
            </a:ln>
          </c:spPr>
          <c:cat>
            <c:numRef>
              <c:f>'1.6.'!$D$10:$D$15</c:f>
              <c:numCache>
                <c:formatCode>yyyy</c:formatCode>
                <c:ptCount val="6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</c:numCache>
            </c:numRef>
          </c:cat>
          <c:val>
            <c:numRef>
              <c:f>'1.6.'!$J$10:$J$15</c:f>
              <c:numCache>
                <c:formatCode>#,##0</c:formatCode>
                <c:ptCount val="6"/>
                <c:pt idx="0">
                  <c:v>2097.7150000000001</c:v>
                </c:pt>
                <c:pt idx="1">
                  <c:v>2523.2339999999999</c:v>
                </c:pt>
                <c:pt idx="2">
                  <c:v>2680.52</c:v>
                </c:pt>
                <c:pt idx="3">
                  <c:v>3065.0049999999997</c:v>
                </c:pt>
                <c:pt idx="4">
                  <c:v>4082.7380000000003</c:v>
                </c:pt>
                <c:pt idx="5">
                  <c:v>4666.6710000000003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FE-4ACD-BADA-948C0D6B2818}"/>
            </c:ext>
          </c:extLst>
        </c:ser>
        <c:ser>
          <c:idx val="6"/>
          <c:order val="6"/>
          <c:tx>
            <c:strRef>
              <c:f>'1.6.'!$K$9</c:f>
              <c:strCache>
                <c:ptCount val="1"/>
                <c:pt idx="0">
                  <c:v>Élet bizttech. és önk. pénztári tartalék</c:v>
                </c:pt>
              </c:strCache>
            </c:strRef>
          </c:tx>
          <c:spPr>
            <a:pattFill prst="wdDnDiag">
              <a:fgClr>
                <a:srgbClr val="E57200"/>
              </a:fgClr>
              <a:bgClr>
                <a:srgbClr val="DA0000"/>
              </a:bgClr>
            </a:pattFill>
            <a:ln w="3175">
              <a:solidFill>
                <a:schemeClr val="tx1"/>
              </a:solidFill>
            </a:ln>
          </c:spPr>
          <c:cat>
            <c:numRef>
              <c:f>'1.6.'!$D$10:$D$15</c:f>
              <c:numCache>
                <c:formatCode>yyyy</c:formatCode>
                <c:ptCount val="6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</c:numCache>
            </c:numRef>
          </c:cat>
          <c:val>
            <c:numRef>
              <c:f>'1.6.'!$K$10:$K$15</c:f>
              <c:numCache>
                <c:formatCode>#,##0</c:formatCode>
                <c:ptCount val="6"/>
                <c:pt idx="0">
                  <c:v>3317.1200000000003</c:v>
                </c:pt>
                <c:pt idx="1">
                  <c:v>3528.4330000000004</c:v>
                </c:pt>
                <c:pt idx="2">
                  <c:v>3548.1000000000004</c:v>
                </c:pt>
                <c:pt idx="3">
                  <c:v>3848.5160000000005</c:v>
                </c:pt>
                <c:pt idx="4">
                  <c:v>4115.2390000000005</c:v>
                </c:pt>
                <c:pt idx="5">
                  <c:v>4395.7430000000004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FE-4ACD-BADA-948C0D6B2818}"/>
            </c:ext>
          </c:extLst>
        </c:ser>
        <c:ser>
          <c:idx val="5"/>
          <c:order val="7"/>
          <c:tx>
            <c:strRef>
              <c:f>'1.6.'!$L$9</c:f>
              <c:strCache>
                <c:ptCount val="1"/>
                <c:pt idx="0">
                  <c:v>Egyéb részesedések</c:v>
                </c:pt>
              </c:strCache>
            </c:strRef>
          </c:tx>
          <c:spPr>
            <a:solidFill>
              <a:srgbClr val="BFBFBF"/>
            </a:solidFill>
            <a:ln w="3175">
              <a:solidFill>
                <a:schemeClr val="tx1"/>
              </a:solidFill>
            </a:ln>
          </c:spPr>
          <c:cat>
            <c:numRef>
              <c:f>'1.6.'!$D$10:$D$15</c:f>
              <c:numCache>
                <c:formatCode>yyyy</c:formatCode>
                <c:ptCount val="6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</c:numCache>
            </c:numRef>
          </c:cat>
          <c:val>
            <c:numRef>
              <c:f>'1.6.'!$L$10:$L$15</c:f>
              <c:numCache>
                <c:formatCode>#,##0</c:formatCode>
                <c:ptCount val="6"/>
                <c:pt idx="0">
                  <c:v>12745.454</c:v>
                </c:pt>
                <c:pt idx="1">
                  <c:v>14211.785</c:v>
                </c:pt>
                <c:pt idx="2">
                  <c:v>16247.017</c:v>
                </c:pt>
                <c:pt idx="3">
                  <c:v>18100.983</c:v>
                </c:pt>
                <c:pt idx="4">
                  <c:v>19504.874</c:v>
                </c:pt>
                <c:pt idx="5">
                  <c:v>21225.107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FE-4ACD-BADA-948C0D6B2818}"/>
            </c:ext>
          </c:extLst>
        </c:ser>
        <c:ser>
          <c:idx val="9"/>
          <c:order val="8"/>
          <c:tx>
            <c:strRef>
              <c:f>'1.6.'!$M$9</c:f>
              <c:strCache>
                <c:ptCount val="1"/>
                <c:pt idx="0">
                  <c:v>Lakásállomány</c:v>
                </c:pt>
              </c:strCache>
            </c:strRef>
          </c:tx>
          <c:spPr>
            <a:solidFill>
              <a:srgbClr val="48A0AE"/>
            </a:solidFill>
            <a:ln w="3175">
              <a:solidFill>
                <a:schemeClr val="tx1"/>
              </a:solidFill>
            </a:ln>
          </c:spPr>
          <c:cat>
            <c:numRef>
              <c:f>'1.6.'!$D$10:$D$15</c:f>
              <c:numCache>
                <c:formatCode>yyyy</c:formatCode>
                <c:ptCount val="6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</c:numCache>
            </c:numRef>
          </c:cat>
          <c:val>
            <c:numRef>
              <c:f>'1.6.'!$M$10:$M$15</c:f>
              <c:numCache>
                <c:formatCode>#,##0</c:formatCode>
                <c:ptCount val="6"/>
                <c:pt idx="0">
                  <c:v>34311</c:v>
                </c:pt>
                <c:pt idx="1">
                  <c:v>36737</c:v>
                </c:pt>
                <c:pt idx="2">
                  <c:v>40615</c:v>
                </c:pt>
                <c:pt idx="3">
                  <c:v>44733</c:v>
                </c:pt>
                <c:pt idx="4">
                  <c:v>48727</c:v>
                </c:pt>
                <c:pt idx="5">
                  <c:v>58006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FE-4ACD-BADA-948C0D6B2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049472"/>
        <c:axId val="317051264"/>
      </c:areaChart>
      <c:lineChart>
        <c:grouping val="standard"/>
        <c:varyColors val="0"/>
        <c:ser>
          <c:idx val="8"/>
          <c:order val="9"/>
          <c:tx>
            <c:strRef>
              <c:f>'1.6.'!$N$9</c:f>
              <c:strCache>
                <c:ptCount val="1"/>
                <c:pt idx="0">
                  <c:v>Összesen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" sourceLinked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'1.6.'!$D$10:$D$15</c:f>
              <c:numCache>
                <c:formatCode>yyyy</c:formatCode>
                <c:ptCount val="6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</c:numCache>
            </c:numRef>
          </c:cat>
          <c:val>
            <c:numRef>
              <c:f>'1.6.'!$N$10:$N$15</c:f>
              <c:numCache>
                <c:formatCode>#,##0</c:formatCode>
                <c:ptCount val="6"/>
                <c:pt idx="0">
                  <c:v>74705.52</c:v>
                </c:pt>
                <c:pt idx="1">
                  <c:v>80993.088999999993</c:v>
                </c:pt>
                <c:pt idx="2">
                  <c:v>89787.306000000011</c:v>
                </c:pt>
                <c:pt idx="3">
                  <c:v>99963.209999999992</c:v>
                </c:pt>
                <c:pt idx="4">
                  <c:v>110937.28200000001</c:v>
                </c:pt>
                <c:pt idx="5">
                  <c:v>127060.48300000001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9FE-4ACD-BADA-948C0D6B2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2009240"/>
        <c:axId val="1012007600"/>
      </c:lineChart>
      <c:dateAx>
        <c:axId val="31704947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9525">
            <a:solidFill>
              <a:schemeClr val="tx1"/>
            </a:solidFill>
          </a:ln>
        </c:spPr>
        <c:crossAx val="317051264"/>
        <c:crosses val="autoZero"/>
        <c:auto val="1"/>
        <c:lblOffset val="100"/>
        <c:baseTimeUnit val="days"/>
        <c:majorUnit val="365"/>
        <c:majorTimeUnit val="days"/>
      </c:dateAx>
      <c:valAx>
        <c:axId val="317051264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rgbClr val="0C2148"/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 b="0"/>
                </a:pPr>
                <a:r>
                  <a:rPr lang="hu-HU" b="0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5.1940067340067342E-2"/>
              <c:y val="1.0305555555555556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crossAx val="317049472"/>
        <c:crosses val="autoZero"/>
        <c:crossBetween val="between"/>
      </c:valAx>
      <c:valAx>
        <c:axId val="101200760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crossAx val="1012009240"/>
        <c:crosses val="max"/>
        <c:crossBetween val="between"/>
      </c:valAx>
      <c:dateAx>
        <c:axId val="101200924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hu-HU" b="0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0.8981186868686869"/>
              <c:y val="5.8761904761904758E-3"/>
            </c:manualLayout>
          </c:layout>
          <c:overlay val="0"/>
        </c:title>
        <c:numFmt formatCode="yyyy" sourceLinked="1"/>
        <c:majorTickMark val="out"/>
        <c:minorTickMark val="none"/>
        <c:tickLblPos val="nextTo"/>
        <c:crossAx val="1012007600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</c:spPr>
    </c:plotArea>
    <c:legend>
      <c:legendPos val="b"/>
      <c:legendEntry>
        <c:idx val="9"/>
        <c:delete val="1"/>
      </c:legendEntry>
      <c:layout>
        <c:manualLayout>
          <c:xMode val="edge"/>
          <c:yMode val="edge"/>
          <c:x val="1.3657744107744108E-2"/>
          <c:y val="0.76362799145299143"/>
          <c:w val="0.97308461538461544"/>
          <c:h val="0.22299722222222221"/>
        </c:manualLayout>
      </c:layout>
      <c:overlay val="0"/>
      <c:spPr>
        <a:ln>
          <a:noFill/>
        </a:ln>
      </c:spPr>
    </c:legend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431623931624E-2"/>
          <c:y val="7.4508564814814812E-2"/>
          <c:w val="0.85665897435897442"/>
          <c:h val="0.62063511111111114"/>
        </c:manualLayout>
      </c:layout>
      <c:lineChart>
        <c:grouping val="standard"/>
        <c:varyColors val="0"/>
        <c:ser>
          <c:idx val="0"/>
          <c:order val="0"/>
          <c:tx>
            <c:strRef>
              <c:f>'4.1.'!$D$8</c:f>
              <c:strCache>
                <c:ptCount val="1"/>
                <c:pt idx="0">
                  <c:v>Medián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11"/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1.3568376068376069E-2"/>
                  <c:y val="-7.6435185185185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46-4A52-B0BD-7664A3B78C48}"/>
                </c:ext>
              </c:extLst>
            </c:dLbl>
            <c:dLbl>
              <c:idx val="1"/>
              <c:layout>
                <c:manualLayout>
                  <c:x val="0"/>
                  <c:y val="-7.6435185185185189E-2"/>
                </c:manualLayout>
              </c:layout>
              <c:spPr>
                <a:solidFill>
                  <a:srgbClr val="C6E0B4"/>
                </a:solidFill>
                <a:ln>
                  <a:solidFill>
                    <a:schemeClr val="tx1"/>
                  </a:solidFill>
                </a:ln>
              </c:spPr>
              <c:txPr>
                <a:bodyPr vertOverflow="overflow" horzOverflow="overflow">
                  <a:spAutoFit/>
                </a:bodyPr>
                <a:lstStyle/>
                <a:p>
                  <a:pPr>
                    <a:defRPr/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B46-4A52-B0BD-7664A3B78C48}"/>
                </c:ext>
              </c:extLst>
            </c:dLbl>
            <c:dLbl>
              <c:idx val="2"/>
              <c:layout>
                <c:manualLayout>
                  <c:x val="1.0854700854700904E-2"/>
                  <c:y val="-7.6435185185185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46-4A52-B0BD-7664A3B78C48}"/>
                </c:ext>
              </c:extLst>
            </c:dLbl>
            <c:dLbl>
              <c:idx val="4"/>
              <c:layout>
                <c:manualLayout>
                  <c:x val="1.0854700854700855E-2"/>
                  <c:y val="-6.4675925925925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46-4A52-B0BD-7664A3B78C48}"/>
                </c:ext>
              </c:extLst>
            </c:dLbl>
            <c:dLbl>
              <c:idx val="5"/>
              <c:layout>
                <c:manualLayout>
                  <c:x val="0"/>
                  <c:y val="-6.173611111111111E-2"/>
                </c:manualLayout>
              </c:layout>
              <c:spPr>
                <a:solidFill>
                  <a:srgbClr val="C6E0B4"/>
                </a:solidFill>
                <a:ln>
                  <a:solidFill>
                    <a:schemeClr val="tx1"/>
                  </a:solidFill>
                </a:ln>
              </c:spPr>
              <c:txPr>
                <a:bodyPr vertOverflow="overflow" horzOverflow="overflow">
                  <a:spAutoFit/>
                </a:bodyPr>
                <a:lstStyle/>
                <a:p>
                  <a:pPr>
                    <a:defRPr/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B46-4A52-B0BD-7664A3B78C48}"/>
                </c:ext>
              </c:extLst>
            </c:dLbl>
            <c:dLbl>
              <c:idx val="7"/>
              <c:layout>
                <c:manualLayout>
                  <c:x val="-1.9900055013151251E-16"/>
                  <c:y val="-5.2916666666666667E-2"/>
                </c:manualLayout>
              </c:layout>
              <c:spPr>
                <a:solidFill>
                  <a:srgbClr val="C6E0B4"/>
                </a:solidFill>
                <a:ln>
                  <a:solidFill>
                    <a:schemeClr val="tx1"/>
                  </a:solidFill>
                </a:ln>
              </c:spPr>
              <c:txPr>
                <a:bodyPr vertOverflow="overflow" horzOverflow="overflow">
                  <a:spAutoFit/>
                </a:bodyPr>
                <a:lstStyle/>
                <a:p>
                  <a:pPr>
                    <a:defRPr/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B46-4A52-B0BD-7664A3B78C48}"/>
                </c:ext>
              </c:extLst>
            </c:dLbl>
            <c:spPr>
              <a:solidFill>
                <a:srgbClr val="FFDD95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</c15:spPr>
                <c15:showLeaderLines val="1"/>
              </c:ext>
            </c:extLst>
          </c:dLbls>
          <c:cat>
            <c:multiLvlStrRef>
              <c:f>'4.1.'!$E$6:$L$7</c:f>
              <c:multiLvlStrCache>
                <c:ptCount val="8"/>
                <c:lvl>
                  <c:pt idx="0">
                    <c:v>Biztosító</c:v>
                  </c:pt>
                  <c:pt idx="1">
                    <c:v>Pénztár</c:v>
                  </c:pt>
                  <c:pt idx="2">
                    <c:v>Biztosító</c:v>
                  </c:pt>
                  <c:pt idx="3">
                    <c:v>Pénztár</c:v>
                  </c:pt>
                  <c:pt idx="4">
                    <c:v>Biztosító</c:v>
                  </c:pt>
                  <c:pt idx="5">
                    <c:v>Pénztár</c:v>
                  </c:pt>
                  <c:pt idx="6">
                    <c:v>Biztosító</c:v>
                  </c:pt>
                  <c:pt idx="7">
                    <c:v>Pénztár</c:v>
                  </c:pt>
                </c:lvl>
                <c:lvl>
                  <c:pt idx="0">
                    <c:v>TKM 10 éves</c:v>
                  </c:pt>
                  <c:pt idx="2">
                    <c:v>TKM 15 éves</c:v>
                  </c:pt>
                  <c:pt idx="4">
                    <c:v>TKM 20 éves</c:v>
                  </c:pt>
                  <c:pt idx="6">
                    <c:v>TKM 30 éves</c:v>
                  </c:pt>
                </c:lvl>
              </c:multiLvlStrCache>
            </c:multiLvlStrRef>
          </c:cat>
          <c:val>
            <c:numRef>
              <c:f>'4.1.'!$E$8:$L$8</c:f>
              <c:numCache>
                <c:formatCode>0.0</c:formatCode>
                <c:ptCount val="8"/>
                <c:pt idx="0">
                  <c:v>3.68</c:v>
                </c:pt>
                <c:pt idx="1">
                  <c:v>1.59</c:v>
                </c:pt>
                <c:pt idx="2">
                  <c:v>3.42</c:v>
                </c:pt>
                <c:pt idx="4">
                  <c:v>2.87</c:v>
                </c:pt>
                <c:pt idx="5">
                  <c:v>1.05</c:v>
                </c:pt>
                <c:pt idx="7">
                  <c:v>0.86999999999999988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B46-4A52-B0BD-7664A3B78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498944"/>
        <c:axId val="306513024"/>
      </c:lineChart>
      <c:lineChart>
        <c:grouping val="standard"/>
        <c:varyColors val="0"/>
        <c:ser>
          <c:idx val="1"/>
          <c:order val="1"/>
          <c:tx>
            <c:strRef>
              <c:f>'4.1.'!$D$9</c:f>
              <c:strCache>
                <c:ptCount val="1"/>
                <c:pt idx="0">
                  <c:v>Q3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cat>
            <c:multiLvlStrRef>
              <c:f>'4.1.'!$E$6:$L$7</c:f>
              <c:multiLvlStrCache>
                <c:ptCount val="8"/>
                <c:lvl>
                  <c:pt idx="0">
                    <c:v>Biztosító</c:v>
                  </c:pt>
                  <c:pt idx="1">
                    <c:v>Pénztár</c:v>
                  </c:pt>
                  <c:pt idx="2">
                    <c:v>Biztosító</c:v>
                  </c:pt>
                  <c:pt idx="3">
                    <c:v>Pénztár</c:v>
                  </c:pt>
                  <c:pt idx="4">
                    <c:v>Biztosító</c:v>
                  </c:pt>
                  <c:pt idx="5">
                    <c:v>Pénztár</c:v>
                  </c:pt>
                  <c:pt idx="6">
                    <c:v>Biztosító</c:v>
                  </c:pt>
                  <c:pt idx="7">
                    <c:v>Pénztár</c:v>
                  </c:pt>
                </c:lvl>
                <c:lvl>
                  <c:pt idx="0">
                    <c:v>TKM 10 éves</c:v>
                  </c:pt>
                  <c:pt idx="2">
                    <c:v>TKM 15 éves</c:v>
                  </c:pt>
                  <c:pt idx="4">
                    <c:v>TKM 20 éves</c:v>
                  </c:pt>
                  <c:pt idx="6">
                    <c:v>TKM 30 éves</c:v>
                  </c:pt>
                </c:lvl>
              </c:multiLvlStrCache>
            </c:multiLvlStrRef>
          </c:cat>
          <c:val>
            <c:numRef>
              <c:f>'4.1.'!$E$9:$L$9</c:f>
              <c:numCache>
                <c:formatCode>0.0</c:formatCode>
                <c:ptCount val="8"/>
                <c:pt idx="0">
                  <c:v>4.32</c:v>
                </c:pt>
                <c:pt idx="1">
                  <c:v>1.8599999999999999</c:v>
                </c:pt>
                <c:pt idx="2">
                  <c:v>3.72</c:v>
                </c:pt>
                <c:pt idx="4">
                  <c:v>3.26</c:v>
                </c:pt>
                <c:pt idx="5">
                  <c:v>1.32</c:v>
                </c:pt>
                <c:pt idx="7">
                  <c:v>1.1299999999999999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B46-4A52-B0BD-7664A3B78C48}"/>
            </c:ext>
          </c:extLst>
        </c:ser>
        <c:ser>
          <c:idx val="2"/>
          <c:order val="2"/>
          <c:tx>
            <c:strRef>
              <c:f>'4.1.'!$D$10</c:f>
              <c:strCache>
                <c:ptCount val="1"/>
                <c:pt idx="0">
                  <c:v>Min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10"/>
            <c:spPr>
              <a:solidFill>
                <a:srgbClr val="0C2148"/>
              </a:solidFill>
              <a:ln>
                <a:solidFill>
                  <a:srgbClr val="0C2148"/>
                </a:solidFill>
              </a:ln>
            </c:spPr>
          </c:marker>
          <c:cat>
            <c:multiLvlStrRef>
              <c:f>'4.1.'!$E$6:$L$7</c:f>
              <c:multiLvlStrCache>
                <c:ptCount val="8"/>
                <c:lvl>
                  <c:pt idx="0">
                    <c:v>Biztosító</c:v>
                  </c:pt>
                  <c:pt idx="1">
                    <c:v>Pénztár</c:v>
                  </c:pt>
                  <c:pt idx="2">
                    <c:v>Biztosító</c:v>
                  </c:pt>
                  <c:pt idx="3">
                    <c:v>Pénztár</c:v>
                  </c:pt>
                  <c:pt idx="4">
                    <c:v>Biztosító</c:v>
                  </c:pt>
                  <c:pt idx="5">
                    <c:v>Pénztár</c:v>
                  </c:pt>
                  <c:pt idx="6">
                    <c:v>Biztosító</c:v>
                  </c:pt>
                  <c:pt idx="7">
                    <c:v>Pénztár</c:v>
                  </c:pt>
                </c:lvl>
                <c:lvl>
                  <c:pt idx="0">
                    <c:v>TKM 10 éves</c:v>
                  </c:pt>
                  <c:pt idx="2">
                    <c:v>TKM 15 éves</c:v>
                  </c:pt>
                  <c:pt idx="4">
                    <c:v>TKM 20 éves</c:v>
                  </c:pt>
                  <c:pt idx="6">
                    <c:v>TKM 30 éves</c:v>
                  </c:pt>
                </c:lvl>
              </c:multiLvlStrCache>
            </c:multiLvlStrRef>
          </c:cat>
          <c:val>
            <c:numRef>
              <c:f>'4.1.'!$E$10:$L$10</c:f>
              <c:numCache>
                <c:formatCode>0.0</c:formatCode>
                <c:ptCount val="8"/>
                <c:pt idx="0">
                  <c:v>0.76</c:v>
                </c:pt>
                <c:pt idx="1">
                  <c:v>0.33</c:v>
                </c:pt>
                <c:pt idx="2">
                  <c:v>0.93</c:v>
                </c:pt>
                <c:pt idx="4">
                  <c:v>0.9</c:v>
                </c:pt>
                <c:pt idx="5">
                  <c:v>0.22999999999999998</c:v>
                </c:pt>
                <c:pt idx="7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B46-4A52-B0BD-7664A3B78C48}"/>
            </c:ext>
          </c:extLst>
        </c:ser>
        <c:ser>
          <c:idx val="3"/>
          <c:order val="3"/>
          <c:tx>
            <c:strRef>
              <c:f>'4.1.'!$D$11</c:f>
              <c:strCache>
                <c:ptCount val="1"/>
                <c:pt idx="0">
                  <c:v>Max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10"/>
            <c:spPr>
              <a:solidFill>
                <a:srgbClr val="0C2148"/>
              </a:solidFill>
              <a:ln>
                <a:solidFill>
                  <a:srgbClr val="0C2148"/>
                </a:solidFill>
              </a:ln>
            </c:spPr>
          </c:marker>
          <c:cat>
            <c:multiLvlStrRef>
              <c:f>'4.1.'!$E$6:$L$7</c:f>
              <c:multiLvlStrCache>
                <c:ptCount val="8"/>
                <c:lvl>
                  <c:pt idx="0">
                    <c:v>Biztosító</c:v>
                  </c:pt>
                  <c:pt idx="1">
                    <c:v>Pénztár</c:v>
                  </c:pt>
                  <c:pt idx="2">
                    <c:v>Biztosító</c:v>
                  </c:pt>
                  <c:pt idx="3">
                    <c:v>Pénztár</c:v>
                  </c:pt>
                  <c:pt idx="4">
                    <c:v>Biztosító</c:v>
                  </c:pt>
                  <c:pt idx="5">
                    <c:v>Pénztár</c:v>
                  </c:pt>
                  <c:pt idx="6">
                    <c:v>Biztosító</c:v>
                  </c:pt>
                  <c:pt idx="7">
                    <c:v>Pénztár</c:v>
                  </c:pt>
                </c:lvl>
                <c:lvl>
                  <c:pt idx="0">
                    <c:v>TKM 10 éves</c:v>
                  </c:pt>
                  <c:pt idx="2">
                    <c:v>TKM 15 éves</c:v>
                  </c:pt>
                  <c:pt idx="4">
                    <c:v>TKM 20 éves</c:v>
                  </c:pt>
                  <c:pt idx="6">
                    <c:v>TKM 30 éves</c:v>
                  </c:pt>
                </c:lvl>
              </c:multiLvlStrCache>
            </c:multiLvlStrRef>
          </c:cat>
          <c:val>
            <c:numRef>
              <c:f>'4.1.'!$E$11:$L$11</c:f>
              <c:numCache>
                <c:formatCode>0.0</c:formatCode>
                <c:ptCount val="8"/>
                <c:pt idx="0">
                  <c:v>7.12</c:v>
                </c:pt>
                <c:pt idx="1">
                  <c:v>3.18</c:v>
                </c:pt>
                <c:pt idx="2">
                  <c:v>5.0199999999999996</c:v>
                </c:pt>
                <c:pt idx="4">
                  <c:v>4.57</c:v>
                </c:pt>
                <c:pt idx="5">
                  <c:v>2.5499999999999998</c:v>
                </c:pt>
                <c:pt idx="7">
                  <c:v>2.35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B46-4A52-B0BD-7664A3B78C48}"/>
            </c:ext>
          </c:extLst>
        </c:ser>
        <c:ser>
          <c:idx val="4"/>
          <c:order val="4"/>
          <c:tx>
            <c:strRef>
              <c:f>'4.1.'!$D$12</c:f>
              <c:strCache>
                <c:ptCount val="1"/>
                <c:pt idx="0">
                  <c:v>Q1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cat>
            <c:multiLvlStrRef>
              <c:f>'4.1.'!$E$6:$L$7</c:f>
              <c:multiLvlStrCache>
                <c:ptCount val="8"/>
                <c:lvl>
                  <c:pt idx="0">
                    <c:v>Biztosító</c:v>
                  </c:pt>
                  <c:pt idx="1">
                    <c:v>Pénztár</c:v>
                  </c:pt>
                  <c:pt idx="2">
                    <c:v>Biztosító</c:v>
                  </c:pt>
                  <c:pt idx="3">
                    <c:v>Pénztár</c:v>
                  </c:pt>
                  <c:pt idx="4">
                    <c:v>Biztosító</c:v>
                  </c:pt>
                  <c:pt idx="5">
                    <c:v>Pénztár</c:v>
                  </c:pt>
                  <c:pt idx="6">
                    <c:v>Biztosító</c:v>
                  </c:pt>
                  <c:pt idx="7">
                    <c:v>Pénztár</c:v>
                  </c:pt>
                </c:lvl>
                <c:lvl>
                  <c:pt idx="0">
                    <c:v>TKM 10 éves</c:v>
                  </c:pt>
                  <c:pt idx="2">
                    <c:v>TKM 15 éves</c:v>
                  </c:pt>
                  <c:pt idx="4">
                    <c:v>TKM 20 éves</c:v>
                  </c:pt>
                  <c:pt idx="6">
                    <c:v>TKM 30 éves</c:v>
                  </c:pt>
                </c:lvl>
              </c:multiLvlStrCache>
            </c:multiLvlStrRef>
          </c:cat>
          <c:val>
            <c:numRef>
              <c:f>'4.1.'!$E$12:$L$12</c:f>
              <c:numCache>
                <c:formatCode>0.0</c:formatCode>
                <c:ptCount val="8"/>
                <c:pt idx="0">
                  <c:v>2.86</c:v>
                </c:pt>
                <c:pt idx="1">
                  <c:v>1.3299999999999998</c:v>
                </c:pt>
                <c:pt idx="2">
                  <c:v>2.93</c:v>
                </c:pt>
                <c:pt idx="4">
                  <c:v>2.375</c:v>
                </c:pt>
                <c:pt idx="5">
                  <c:v>0.84</c:v>
                </c:pt>
                <c:pt idx="7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B46-4A52-B0BD-7664A3B78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srgbClr val="0C2148"/>
              </a:solidFill>
            </a:ln>
          </c:spPr>
        </c:hiLowLines>
        <c:upDownBars>
          <c:gapWidth val="150"/>
          <c:upBars>
            <c:spPr>
              <a:solidFill>
                <a:srgbClr val="F79646">
                  <a:lumMod val="75000"/>
                  <a:alpha val="50000"/>
                </a:srgbClr>
              </a:solidFill>
            </c:spPr>
          </c:upBars>
          <c:downBars>
            <c:spPr>
              <a:solidFill>
                <a:srgbClr val="009EE0">
                  <a:alpha val="50000"/>
                </a:srgbClr>
              </a:solidFill>
            </c:spPr>
          </c:downBars>
        </c:upDownBars>
        <c:marker val="1"/>
        <c:smooth val="0"/>
        <c:axId val="306514944"/>
        <c:axId val="306520832"/>
      </c:lineChart>
      <c:catAx>
        <c:axId val="30649894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3065130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06513024"/>
        <c:scaling>
          <c:orientation val="minMax"/>
          <c:max val="8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%</a:t>
                </a:r>
              </a:p>
            </c:rich>
          </c:tx>
          <c:layout>
            <c:manualLayout>
              <c:xMode val="edge"/>
              <c:yMode val="edge"/>
              <c:x val="5.698717948717949E-2"/>
              <c:y val="2.1222453703703664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306498944"/>
        <c:crossesAt val="1"/>
        <c:crossBetween val="between"/>
      </c:valAx>
      <c:catAx>
        <c:axId val="306514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6520832"/>
        <c:crosses val="autoZero"/>
        <c:auto val="1"/>
        <c:lblAlgn val="ctr"/>
        <c:lblOffset val="100"/>
        <c:noMultiLvlLbl val="0"/>
      </c:catAx>
      <c:valAx>
        <c:axId val="306520832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%</a:t>
                </a:r>
              </a:p>
            </c:rich>
          </c:tx>
          <c:layout>
            <c:manualLayout>
              <c:xMode val="edge"/>
              <c:yMode val="edge"/>
              <c:x val="0.90673098290598286"/>
              <c:y val="1.828263888888889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306514944"/>
        <c:crosses val="max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22854827322418E-2"/>
          <c:y val="9.7452923331918004E-2"/>
          <c:w val="0.87731857724810114"/>
          <c:h val="0.694760576434625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'5.1. ábra'!$B$10</c:f>
              <c:strCache>
                <c:ptCount val="1"/>
                <c:pt idx="0">
                  <c:v>Ügynök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079999999999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50-49A2-BDBC-AC9360C4E1D7}"/>
                </c:ext>
              </c:extLst>
            </c:dLbl>
            <c:spPr>
              <a:solidFill>
                <a:srgbClr val="70AD47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'5.1. ábra'!$F$2:$O$2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  <c:extLst/>
            </c:numRef>
          </c:cat>
          <c:val>
            <c:numRef>
              <c:f>'5.1. ábra'!$F$10:$O$10</c:f>
              <c:numCache>
                <c:formatCode>#,##0</c:formatCode>
                <c:ptCount val="10"/>
                <c:pt idx="0">
                  <c:v>15366</c:v>
                </c:pt>
                <c:pt idx="1">
                  <c:v>14482</c:v>
                </c:pt>
                <c:pt idx="2">
                  <c:v>14807</c:v>
                </c:pt>
                <c:pt idx="3">
                  <c:v>13840</c:v>
                </c:pt>
                <c:pt idx="4">
                  <c:v>14261</c:v>
                </c:pt>
                <c:pt idx="5">
                  <c:v>13926</c:v>
                </c:pt>
                <c:pt idx="6">
                  <c:v>13030</c:v>
                </c:pt>
                <c:pt idx="7">
                  <c:v>14033</c:v>
                </c:pt>
                <c:pt idx="8">
                  <c:v>14079</c:v>
                </c:pt>
                <c:pt idx="9">
                  <c:v>13800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C50-49A2-BDBC-AC9360C4E1D7}"/>
            </c:ext>
          </c:extLst>
        </c:ser>
        <c:ser>
          <c:idx val="1"/>
          <c:order val="1"/>
          <c:tx>
            <c:strRef>
              <c:f>'5.1. ábra'!$B$12</c:f>
              <c:strCache>
                <c:ptCount val="1"/>
                <c:pt idx="0">
                  <c:v>Többes ügynök</c:v>
                </c:pt>
              </c:strCache>
            </c:strRef>
          </c:tx>
          <c:spPr>
            <a:solidFill>
              <a:srgbClr val="0C2148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numFmt formatCode="#,##0" sourceLinked="0"/>
            <c:spPr>
              <a:solidFill>
                <a:srgbClr val="0C2148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'5.1. ábra'!$F$2:$O$2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  <c:extLst/>
            </c:numRef>
          </c:cat>
          <c:val>
            <c:numRef>
              <c:f>'5.1. ábra'!$F$12:$O$12</c:f>
              <c:numCache>
                <c:formatCode>#,##0</c:formatCode>
                <c:ptCount val="10"/>
                <c:pt idx="0">
                  <c:v>5990</c:v>
                </c:pt>
                <c:pt idx="1">
                  <c:v>5552</c:v>
                </c:pt>
                <c:pt idx="2">
                  <c:v>6146</c:v>
                </c:pt>
                <c:pt idx="3">
                  <c:v>6553</c:v>
                </c:pt>
                <c:pt idx="4">
                  <c:v>6340</c:v>
                </c:pt>
                <c:pt idx="5">
                  <c:v>5024</c:v>
                </c:pt>
                <c:pt idx="6">
                  <c:v>4889</c:v>
                </c:pt>
                <c:pt idx="7">
                  <c:v>5103</c:v>
                </c:pt>
                <c:pt idx="8">
                  <c:v>4786</c:v>
                </c:pt>
                <c:pt idx="9">
                  <c:v>3595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C50-49A2-BDBC-AC9360C4E1D7}"/>
            </c:ext>
          </c:extLst>
        </c:ser>
        <c:ser>
          <c:idx val="0"/>
          <c:order val="2"/>
          <c:tx>
            <c:strRef>
              <c:f>'5.1. ábra'!$B$11</c:f>
              <c:strCache>
                <c:ptCount val="1"/>
                <c:pt idx="0">
                  <c:v>Alkusz</c:v>
                </c:pt>
              </c:strCache>
            </c:strRef>
          </c:tx>
          <c:spPr>
            <a:solidFill>
              <a:srgbClr val="009EE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-1.6933333333333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50-49A2-BDBC-AC9360C4E1D7}"/>
                </c:ext>
              </c:extLst>
            </c:dLbl>
            <c:dLbl>
              <c:idx val="6"/>
              <c:layout>
                <c:manualLayout>
                  <c:x val="0"/>
                  <c:y val="-3.38666666666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50-49A2-BDBC-AC9360C4E1D7}"/>
                </c:ext>
              </c:extLst>
            </c:dLbl>
            <c:dLbl>
              <c:idx val="9"/>
              <c:layout>
                <c:manualLayout>
                  <c:x val="4.4097222222221144E-3"/>
                  <c:y val="-2.539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50-49A2-BDBC-AC9360C4E1D7}"/>
                </c:ext>
              </c:extLst>
            </c:dLbl>
            <c:numFmt formatCode="#,##0" sourceLinked="0"/>
            <c:spPr>
              <a:solidFill>
                <a:srgbClr val="009EE0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'5.1. ábra'!$F$2:$O$2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  <c:extLst/>
            </c:numRef>
          </c:cat>
          <c:val>
            <c:numRef>
              <c:f>'5.1. ábra'!$F$11:$O$11</c:f>
              <c:numCache>
                <c:formatCode>#,##0</c:formatCode>
                <c:ptCount val="10"/>
                <c:pt idx="0">
                  <c:v>8805</c:v>
                </c:pt>
                <c:pt idx="1">
                  <c:v>8852</c:v>
                </c:pt>
                <c:pt idx="2">
                  <c:v>8670</c:v>
                </c:pt>
                <c:pt idx="3">
                  <c:v>8667</c:v>
                </c:pt>
                <c:pt idx="4">
                  <c:v>9091</c:v>
                </c:pt>
                <c:pt idx="5">
                  <c:v>9068</c:v>
                </c:pt>
                <c:pt idx="6">
                  <c:v>9038</c:v>
                </c:pt>
                <c:pt idx="7">
                  <c:v>8823</c:v>
                </c:pt>
                <c:pt idx="8">
                  <c:v>8576</c:v>
                </c:pt>
                <c:pt idx="9">
                  <c:v>8790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0C50-49A2-BDBC-AC9360C4E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0459720"/>
        <c:axId val="530458408"/>
      </c:barChart>
      <c:lineChart>
        <c:grouping val="standard"/>
        <c:varyColors val="0"/>
        <c:ser>
          <c:idx val="2"/>
          <c:order val="3"/>
          <c:tx>
            <c:strRef>
              <c:f>'5.1. ábra'!$B$16</c:f>
              <c:strCache>
                <c:ptCount val="1"/>
                <c:pt idx="0">
                  <c:v>Összes közvetítő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solidFill>
                <a:srgbClr val="98E0F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'5.1. ábra'!$F$2:$O$2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  <c:extLst/>
            </c:numRef>
          </c:cat>
          <c:val>
            <c:numRef>
              <c:f>'5.1. ábra'!$F$16:$O$16</c:f>
              <c:numCache>
                <c:formatCode>#,##0</c:formatCode>
                <c:ptCount val="10"/>
                <c:pt idx="0">
                  <c:v>30161</c:v>
                </c:pt>
                <c:pt idx="1">
                  <c:v>28886</c:v>
                </c:pt>
                <c:pt idx="2">
                  <c:v>29623</c:v>
                </c:pt>
                <c:pt idx="3">
                  <c:v>29060</c:v>
                </c:pt>
                <c:pt idx="4">
                  <c:v>29692</c:v>
                </c:pt>
                <c:pt idx="5">
                  <c:v>28018</c:v>
                </c:pt>
                <c:pt idx="6">
                  <c:v>26957</c:v>
                </c:pt>
                <c:pt idx="7">
                  <c:v>27959</c:v>
                </c:pt>
                <c:pt idx="8">
                  <c:v>27441</c:v>
                </c:pt>
                <c:pt idx="9">
                  <c:v>26185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7-0C50-49A2-BDBC-AC9360C4E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459720"/>
        <c:axId val="530458408"/>
      </c:lineChart>
      <c:lineChart>
        <c:grouping val="standard"/>
        <c:varyColors val="0"/>
        <c:ser>
          <c:idx val="3"/>
          <c:order val="4"/>
          <c:tx>
            <c:strRef>
              <c:f>'5.1. ábra'!$B$14</c:f>
              <c:strCache>
                <c:ptCount val="1"/>
                <c:pt idx="0">
                  <c:v>Szerződések értéke/alkusz, többes ügynök/év (mFt, j. t.)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5483796296296324E-2"/>
                  <c:y val="-1.1288888888888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50-49A2-BDBC-AC9360C4E1D7}"/>
                </c:ext>
              </c:extLst>
            </c:dLbl>
            <c:dLbl>
              <c:idx val="2"/>
              <c:layout>
                <c:manualLayout>
                  <c:x val="-2.6785416666666666E-2"/>
                  <c:y val="-1.9755555555555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50-49A2-BDBC-AC9360C4E1D7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50-49A2-BDBC-AC9360C4E1D7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50-49A2-BDBC-AC9360C4E1D7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C50-49A2-BDBC-AC9360C4E1D7}"/>
                </c:ext>
              </c:extLst>
            </c:dLbl>
            <c:numFmt formatCode="#,##0.0" sourceLinked="0"/>
            <c:spPr>
              <a:solidFill>
                <a:srgbClr val="FF0000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'5.1. ábra'!$F$2:$O$2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  <c:extLst/>
            </c:numRef>
          </c:cat>
          <c:val>
            <c:numRef>
              <c:f>'5.1. ábra'!$F$14:$O$14</c:f>
              <c:numCache>
                <c:formatCode>#\ ##0.0</c:formatCode>
                <c:ptCount val="10"/>
                <c:pt idx="0">
                  <c:v>7.182601252859075</c:v>
                </c:pt>
                <c:pt idx="1">
                  <c:v>9.362563616753679</c:v>
                </c:pt>
                <c:pt idx="2">
                  <c:v>8.9792048069487045</c:v>
                </c:pt>
                <c:pt idx="3">
                  <c:v>8.9219574024110386</c:v>
                </c:pt>
                <c:pt idx="4">
                  <c:v>10.575057783634502</c:v>
                </c:pt>
                <c:pt idx="5">
                  <c:v>12.020974292167613</c:v>
                </c:pt>
                <c:pt idx="6">
                  <c:v>14.378131695393984</c:v>
                </c:pt>
                <c:pt idx="7">
                  <c:v>15.87792824933363</c:v>
                </c:pt>
                <c:pt idx="8">
                  <c:v>16.214733606316084</c:v>
                </c:pt>
                <c:pt idx="9">
                  <c:v>19.071526198708113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D-0C50-49A2-BDBC-AC9360C4E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2961024"/>
        <c:axId val="612960696"/>
      </c:lineChart>
      <c:catAx>
        <c:axId val="53045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0458408"/>
        <c:crosses val="autoZero"/>
        <c:auto val="1"/>
        <c:lblAlgn val="ctr"/>
        <c:lblOffset val="100"/>
        <c:noMultiLvlLbl val="0"/>
      </c:catAx>
      <c:valAx>
        <c:axId val="530458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Fő</a:t>
                </a:r>
              </a:p>
            </c:rich>
          </c:tx>
          <c:layout>
            <c:manualLayout>
              <c:xMode val="edge"/>
              <c:yMode val="edge"/>
              <c:x val="7.0849884259259255E-2"/>
              <c:y val="1.403222222222222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0459720"/>
        <c:crosses val="autoZero"/>
        <c:crossBetween val="between"/>
        <c:majorUnit val="4000"/>
      </c:valAx>
      <c:valAx>
        <c:axId val="612960696"/>
        <c:scaling>
          <c:orientation val="minMax"/>
          <c:max val="32"/>
          <c:min val="0"/>
        </c:scaling>
        <c:delete val="0"/>
        <c:axPos val="r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Millió Ft</a:t>
                </a:r>
              </a:p>
            </c:rich>
          </c:tx>
          <c:layout>
            <c:manualLayout>
              <c:xMode val="edge"/>
              <c:yMode val="edge"/>
              <c:x val="0.89599976851851859"/>
              <c:y val="2.171866666666666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12961024"/>
        <c:crosses val="max"/>
        <c:crossBetween val="between"/>
        <c:majorUnit val="4"/>
      </c:valAx>
      <c:catAx>
        <c:axId val="612961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2960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15138888888905E-2"/>
          <c:y val="8.8963713268032055E-2"/>
          <c:w val="0.85616276285247539"/>
          <c:h val="0.579004222222222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'3.6.'!$D$6</c:f>
              <c:strCache>
                <c:ptCount val="1"/>
                <c:pt idx="0">
                  <c:v>Bevétel nélküli számított fedezeti tartalék</c:v>
                </c:pt>
              </c:strCache>
            </c:strRef>
          </c:tx>
          <c:spPr>
            <a:solidFill>
              <a:srgbClr val="B97C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'3.6.'!$C$7:$C$22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'3.6.'!$D$7:$D$22</c:f>
              <c:numCache>
                <c:formatCode>#,##0</c:formatCode>
                <c:ptCount val="16"/>
                <c:pt idx="0">
                  <c:v>572.49287499999991</c:v>
                </c:pt>
                <c:pt idx="1">
                  <c:v>643.09751500000004</c:v>
                </c:pt>
                <c:pt idx="2">
                  <c:v>682.14722499999993</c:v>
                </c:pt>
                <c:pt idx="3">
                  <c:v>598.182008</c:v>
                </c:pt>
                <c:pt idx="4">
                  <c:v>714.60312199999987</c:v>
                </c:pt>
                <c:pt idx="5">
                  <c:v>743.53914730300016</c:v>
                </c:pt>
                <c:pt idx="6">
                  <c:v>719.63656400000002</c:v>
                </c:pt>
                <c:pt idx="7">
                  <c:v>840.58112199999994</c:v>
                </c:pt>
                <c:pt idx="8">
                  <c:v>922.11557500000004</c:v>
                </c:pt>
                <c:pt idx="9">
                  <c:v>1011.7154788639999</c:v>
                </c:pt>
                <c:pt idx="10">
                  <c:v>1077.0673658630001</c:v>
                </c:pt>
                <c:pt idx="11">
                  <c:v>1184.3482070000002</c:v>
                </c:pt>
                <c:pt idx="12">
                  <c:v>1295.6644899999999</c:v>
                </c:pt>
                <c:pt idx="13">
                  <c:v>1269.7233703620002</c:v>
                </c:pt>
                <c:pt idx="14">
                  <c:v>1435.7339040940001</c:v>
                </c:pt>
                <c:pt idx="15">
                  <c:v>1558.3519980199992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F3-44A3-B4E2-F2D34CFC3568}"/>
            </c:ext>
          </c:extLst>
        </c:ser>
        <c:ser>
          <c:idx val="1"/>
          <c:order val="1"/>
          <c:tx>
            <c:strRef>
              <c:f>'3.6.'!$E$6</c:f>
              <c:strCache>
                <c:ptCount val="1"/>
                <c:pt idx="0">
                  <c:v>Fedezeti hozam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'3.6.'!$C$7:$C$22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'3.6.'!$E$7:$E$22</c:f>
              <c:numCache>
                <c:formatCode>#,##0</c:formatCode>
                <c:ptCount val="16"/>
                <c:pt idx="0">
                  <c:v>49.601256999999997</c:v>
                </c:pt>
                <c:pt idx="1">
                  <c:v>41.480874</c:v>
                </c:pt>
                <c:pt idx="2">
                  <c:v>-82.720367999999993</c:v>
                </c:pt>
                <c:pt idx="3">
                  <c:v>111.678105</c:v>
                </c:pt>
                <c:pt idx="4">
                  <c:v>64.371251999999998</c:v>
                </c:pt>
                <c:pt idx="5">
                  <c:v>4.98640682</c:v>
                </c:pt>
                <c:pt idx="6">
                  <c:v>118.911355</c:v>
                </c:pt>
                <c:pt idx="7">
                  <c:v>70.955691999999999</c:v>
                </c:pt>
                <c:pt idx="8">
                  <c:v>83.335667999999998</c:v>
                </c:pt>
                <c:pt idx="9">
                  <c:v>48.128300000000003</c:v>
                </c:pt>
                <c:pt idx="10">
                  <c:v>75.516026999999994</c:v>
                </c:pt>
                <c:pt idx="11">
                  <c:v>86.011971000000003</c:v>
                </c:pt>
                <c:pt idx="12">
                  <c:v>-24.812286</c:v>
                </c:pt>
                <c:pt idx="13">
                  <c:v>132.93685200000002</c:v>
                </c:pt>
                <c:pt idx="14">
                  <c:v>62.724247011999999</c:v>
                </c:pt>
                <c:pt idx="15">
                  <c:v>37.609711170000004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F3-44A3-B4E2-F2D34CFC3568}"/>
            </c:ext>
          </c:extLst>
        </c:ser>
        <c:ser>
          <c:idx val="2"/>
          <c:order val="2"/>
          <c:tx>
            <c:strRef>
              <c:f>'3.6.'!$F$6</c:f>
              <c:strCache>
                <c:ptCount val="1"/>
                <c:pt idx="0">
                  <c:v>Befolyt tagdíjbevétel</c:v>
                </c:pt>
              </c:strCache>
            </c:strRef>
          </c:tx>
          <c:spPr>
            <a:solidFill>
              <a:srgbClr val="009EE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'3.6.'!$C$7:$C$22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'3.6.'!$F$7:$F$22</c:f>
              <c:numCache>
                <c:formatCode>#,##0</c:formatCode>
                <c:ptCount val="16"/>
                <c:pt idx="0">
                  <c:v>88.628764000000004</c:v>
                </c:pt>
                <c:pt idx="1">
                  <c:v>88.975695999999999</c:v>
                </c:pt>
                <c:pt idx="2">
                  <c:v>88.330141999999995</c:v>
                </c:pt>
                <c:pt idx="3">
                  <c:v>81.104412999999994</c:v>
                </c:pt>
                <c:pt idx="4">
                  <c:v>70.739846999999997</c:v>
                </c:pt>
                <c:pt idx="5">
                  <c:v>71.986104877000002</c:v>
                </c:pt>
                <c:pt idx="6">
                  <c:v>67.050805999999994</c:v>
                </c:pt>
                <c:pt idx="7">
                  <c:v>68.843911000000006</c:v>
                </c:pt>
                <c:pt idx="8">
                  <c:v>75.577905000000001</c:v>
                </c:pt>
                <c:pt idx="9">
                  <c:v>84.892227000000005</c:v>
                </c:pt>
                <c:pt idx="10">
                  <c:v>93.398341000000002</c:v>
                </c:pt>
                <c:pt idx="11">
                  <c:v>102.59810400000001</c:v>
                </c:pt>
                <c:pt idx="12">
                  <c:v>112.49216199999999</c:v>
                </c:pt>
                <c:pt idx="13">
                  <c:v>104.322577</c:v>
                </c:pt>
                <c:pt idx="14">
                  <c:v>107.817533</c:v>
                </c:pt>
                <c:pt idx="15">
                  <c:v>114.116917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F3-44A3-B4E2-F2D34CFC3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3323392"/>
        <c:axId val="323324928"/>
      </c:barChart>
      <c:lineChart>
        <c:grouping val="standard"/>
        <c:varyColors val="0"/>
        <c:ser>
          <c:idx val="4"/>
          <c:order val="4"/>
          <c:tx>
            <c:strRef>
              <c:f>'3.6.'!$H$6</c:f>
              <c:strCache>
                <c:ptCount val="1"/>
                <c:pt idx="0">
                  <c:v>Összesen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'3.6.'!$C$7:$C$22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'3.6.'!$H$7:$H$22</c:f>
              <c:numCache>
                <c:formatCode>#,##0</c:formatCode>
                <c:ptCount val="16"/>
                <c:pt idx="0">
                  <c:v>710.72289599999988</c:v>
                </c:pt>
                <c:pt idx="1">
                  <c:v>773.55408499999999</c:v>
                </c:pt>
                <c:pt idx="2">
                  <c:v>687.75699899999995</c:v>
                </c:pt>
                <c:pt idx="3">
                  <c:v>790.96452599999998</c:v>
                </c:pt>
                <c:pt idx="4">
                  <c:v>849.71422099999984</c:v>
                </c:pt>
                <c:pt idx="5">
                  <c:v>820.51165900000012</c:v>
                </c:pt>
                <c:pt idx="6">
                  <c:v>905.59872499999994</c:v>
                </c:pt>
                <c:pt idx="7">
                  <c:v>980.38072499999998</c:v>
                </c:pt>
                <c:pt idx="8">
                  <c:v>1081.0291480000001</c:v>
                </c:pt>
                <c:pt idx="9">
                  <c:v>1144.7360058639999</c:v>
                </c:pt>
                <c:pt idx="10">
                  <c:v>1245.981733863</c:v>
                </c:pt>
                <c:pt idx="11">
                  <c:v>1372.9582820000003</c:v>
                </c:pt>
                <c:pt idx="12">
                  <c:v>1383.3443659999998</c:v>
                </c:pt>
                <c:pt idx="13">
                  <c:v>1506.9827993619999</c:v>
                </c:pt>
                <c:pt idx="14">
                  <c:v>1606.275684106</c:v>
                </c:pt>
                <c:pt idx="15">
                  <c:v>1710.0786261899993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BF3-44A3-B4E2-F2D34CFC3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323392"/>
        <c:axId val="323324928"/>
      </c:lineChart>
      <c:lineChart>
        <c:grouping val="standard"/>
        <c:varyColors val="0"/>
        <c:ser>
          <c:idx val="3"/>
          <c:order val="3"/>
          <c:tx>
            <c:strRef>
              <c:f>'3.6.'!$G$6</c:f>
              <c:strCache>
                <c:ptCount val="1"/>
                <c:pt idx="0">
                  <c:v>Átlagos éves nettó hozamráta (jobb t.)</c:v>
                </c:pt>
              </c:strCache>
            </c:strRef>
          </c:tx>
          <c:spPr>
            <a:ln w="25400">
              <a:solidFill>
                <a:srgbClr val="DA0000"/>
              </a:solidFill>
              <a:prstDash val="sysDash"/>
            </a:ln>
          </c:spPr>
          <c:marker>
            <c:symbol val="none"/>
          </c:marker>
          <c:dLbls>
            <c:numFmt formatCode="#,##0.0" sourceLinked="0"/>
            <c:spPr>
              <a:solidFill>
                <a:srgbClr val="DA00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'3.6.'!$C$7:$C$22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'3.6.'!$G$7:$G$22</c:f>
              <c:numCache>
                <c:formatCode>0.0</c:formatCode>
                <c:ptCount val="16"/>
                <c:pt idx="0">
                  <c:v>7.83</c:v>
                </c:pt>
                <c:pt idx="1">
                  <c:v>5.7573480595489555</c:v>
                </c:pt>
                <c:pt idx="2">
                  <c:v>-10.685775684702175</c:v>
                </c:pt>
                <c:pt idx="3">
                  <c:v>16.325471714909259</c:v>
                </c:pt>
                <c:pt idx="4">
                  <c:v>8.1682154207581608</c:v>
                </c:pt>
                <c:pt idx="5">
                  <c:v>0.60203198734029273</c:v>
                </c:pt>
                <c:pt idx="6">
                  <c:v>14.781349443293665</c:v>
                </c:pt>
                <c:pt idx="7">
                  <c:v>7.8118113818527064</c:v>
                </c:pt>
                <c:pt idx="8">
                  <c:v>8.430818578465777</c:v>
                </c:pt>
                <c:pt idx="9">
                  <c:v>4.4000000000000004</c:v>
                </c:pt>
                <c:pt idx="10">
                  <c:v>6.59</c:v>
                </c:pt>
                <c:pt idx="11">
                  <c:v>6.91</c:v>
                </c:pt>
                <c:pt idx="12">
                  <c:v>-1.7843409272059951</c:v>
                </c:pt>
                <c:pt idx="13">
                  <c:v>9.84</c:v>
                </c:pt>
                <c:pt idx="14">
                  <c:v>4.1123450615568737</c:v>
                </c:pt>
                <c:pt idx="15">
                  <c:v>2.6340374647865419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F3-44A3-B4E2-F2D34CFC3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333120"/>
        <c:axId val="323331200"/>
      </c:lineChart>
      <c:catAx>
        <c:axId val="32332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323324928"/>
        <c:crosses val="autoZero"/>
        <c:auto val="1"/>
        <c:lblAlgn val="ctr"/>
        <c:lblOffset val="100"/>
        <c:tickLblSkip val="1"/>
        <c:noMultiLvlLbl val="0"/>
      </c:catAx>
      <c:valAx>
        <c:axId val="323324928"/>
        <c:scaling>
          <c:orientation val="minMax"/>
          <c:min val="-300"/>
        </c:scaling>
        <c:delete val="0"/>
        <c:axPos val="l"/>
        <c:majorGridlines>
          <c:spPr>
            <a:ln>
              <a:solidFill>
                <a:srgbClr val="0C2148"/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6.8183680555555556E-2"/>
              <c:y val="1.41469707860828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23323392"/>
        <c:crossesAt val="1"/>
        <c:crossBetween val="between"/>
        <c:majorUnit val="300"/>
      </c:valAx>
      <c:valAx>
        <c:axId val="323331200"/>
        <c:scaling>
          <c:orientation val="minMax"/>
          <c:max val="140"/>
          <c:min val="-2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%</a:t>
                </a:r>
              </a:p>
            </c:rich>
          </c:tx>
          <c:layout>
            <c:manualLayout>
              <c:xMode val="edge"/>
              <c:yMode val="edge"/>
              <c:x val="0.90833657407407409"/>
              <c:y val="1.182976190476190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23333120"/>
        <c:crosses val="max"/>
        <c:crossBetween val="between"/>
        <c:majorUnit val="20"/>
        <c:minorUnit val="1"/>
      </c:valAx>
      <c:catAx>
        <c:axId val="323333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3331200"/>
        <c:crossesAt val="0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2519934640522881E-2"/>
          <c:y val="0.78577466666666662"/>
          <c:w val="0.95713382352941179"/>
          <c:h val="0.18347755555555556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0"/>
      </a:pPr>
      <a:endParaRPr lang="hu-H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096664569821334E-2"/>
          <c:y val="3.7555111111111109E-2"/>
          <c:w val="0.88764321815145009"/>
          <c:h val="0.67594829059829065"/>
        </c:manualLayout>
      </c:layout>
      <c:areaChart>
        <c:grouping val="stacked"/>
        <c:varyColors val="0"/>
        <c:ser>
          <c:idx val="3"/>
          <c:order val="2"/>
          <c:tx>
            <c:strRef>
              <c:f>'3.7.'!$C$10</c:f>
              <c:strCache>
                <c:ptCount val="1"/>
                <c:pt idx="0">
                  <c:v>Sávok alapja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'3.7.'!$D$7:$S$7</c:f>
              <c:numCache>
                <c:formatCode>yyyy</c:formatCode>
                <c:ptCount val="16"/>
                <c:pt idx="0">
                  <c:v>39082</c:v>
                </c:pt>
                <c:pt idx="1">
                  <c:v>39447</c:v>
                </c:pt>
                <c:pt idx="2">
                  <c:v>39813</c:v>
                </c:pt>
                <c:pt idx="3">
                  <c:v>40178</c:v>
                </c:pt>
                <c:pt idx="4">
                  <c:v>40543</c:v>
                </c:pt>
                <c:pt idx="5">
                  <c:v>40908</c:v>
                </c:pt>
                <c:pt idx="6">
                  <c:v>41274</c:v>
                </c:pt>
                <c:pt idx="7">
                  <c:v>41639</c:v>
                </c:pt>
                <c:pt idx="8">
                  <c:v>42004</c:v>
                </c:pt>
                <c:pt idx="9">
                  <c:v>42369</c:v>
                </c:pt>
                <c:pt idx="10">
                  <c:v>42735</c:v>
                </c:pt>
                <c:pt idx="11">
                  <c:v>43100</c:v>
                </c:pt>
                <c:pt idx="12">
                  <c:v>43465</c:v>
                </c:pt>
                <c:pt idx="13">
                  <c:v>43830</c:v>
                </c:pt>
                <c:pt idx="14">
                  <c:v>44196</c:v>
                </c:pt>
                <c:pt idx="15">
                  <c:v>44561</c:v>
                </c:pt>
              </c:numCache>
            </c:numRef>
          </c:cat>
          <c:val>
            <c:numRef>
              <c:f>'3.7.'!$D$10:$S$10</c:f>
              <c:numCache>
                <c:formatCode>0%</c:formatCode>
                <c:ptCount val="16"/>
                <c:pt idx="0">
                  <c:v>0</c:v>
                </c:pt>
                <c:pt idx="1">
                  <c:v>5.7600000000000096E-2</c:v>
                </c:pt>
                <c:pt idx="2">
                  <c:v>-5.5457439999999858E-2</c:v>
                </c:pt>
                <c:pt idx="3">
                  <c:v>9.8786360048000121E-2</c:v>
                </c:pt>
                <c:pt idx="4">
                  <c:v>0.18855720566392176</c:v>
                </c:pt>
                <c:pt idx="5">
                  <c:v>0.19568854889790521</c:v>
                </c:pt>
                <c:pt idx="6">
                  <c:v>0.34336880651758395</c:v>
                </c:pt>
                <c:pt idx="7">
                  <c:v>0.34874228174365429</c:v>
                </c:pt>
                <c:pt idx="8">
                  <c:v>0.3366036012079614</c:v>
                </c:pt>
                <c:pt idx="9">
                  <c:v>0.34863303361883302</c:v>
                </c:pt>
                <c:pt idx="10">
                  <c:v>0.37290842822397208</c:v>
                </c:pt>
                <c:pt idx="11">
                  <c:v>0.40173950521667545</c:v>
                </c:pt>
                <c:pt idx="12">
                  <c:v>0.43958647185752553</c:v>
                </c:pt>
                <c:pt idx="13">
                  <c:v>0.49716993073182669</c:v>
                </c:pt>
                <c:pt idx="14">
                  <c:v>0.53759351886158591</c:v>
                </c:pt>
                <c:pt idx="15">
                  <c:v>0.65137543925734342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45-4C18-87A4-2D463CFD7CE7}"/>
            </c:ext>
          </c:extLst>
        </c:ser>
        <c:ser>
          <c:idx val="4"/>
          <c:order val="3"/>
          <c:tx>
            <c:strRef>
              <c:f>'3.7.'!$C$11</c:f>
              <c:strCache>
                <c:ptCount val="1"/>
                <c:pt idx="0">
                  <c:v>Pozitív kumulált reálhozam</c:v>
                </c:pt>
              </c:strCache>
            </c:strRef>
          </c:tx>
          <c:spPr>
            <a:pattFill prst="wdUpDiag">
              <a:fgClr>
                <a:srgbClr val="C8E6AA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'3.7.'!$D$7:$S$7</c:f>
              <c:numCache>
                <c:formatCode>yyyy</c:formatCode>
                <c:ptCount val="16"/>
                <c:pt idx="0">
                  <c:v>39082</c:v>
                </c:pt>
                <c:pt idx="1">
                  <c:v>39447</c:v>
                </c:pt>
                <c:pt idx="2">
                  <c:v>39813</c:v>
                </c:pt>
                <c:pt idx="3">
                  <c:v>40178</c:v>
                </c:pt>
                <c:pt idx="4">
                  <c:v>40543</c:v>
                </c:pt>
                <c:pt idx="5">
                  <c:v>40908</c:v>
                </c:pt>
                <c:pt idx="6">
                  <c:v>41274</c:v>
                </c:pt>
                <c:pt idx="7">
                  <c:v>41639</c:v>
                </c:pt>
                <c:pt idx="8">
                  <c:v>42004</c:v>
                </c:pt>
                <c:pt idx="9">
                  <c:v>42369</c:v>
                </c:pt>
                <c:pt idx="10">
                  <c:v>42735</c:v>
                </c:pt>
                <c:pt idx="11">
                  <c:v>43100</c:v>
                </c:pt>
                <c:pt idx="12">
                  <c:v>43465</c:v>
                </c:pt>
                <c:pt idx="13">
                  <c:v>43830</c:v>
                </c:pt>
                <c:pt idx="14">
                  <c:v>44196</c:v>
                </c:pt>
                <c:pt idx="15">
                  <c:v>44561</c:v>
                </c:pt>
              </c:numCache>
            </c:numRef>
          </c:cat>
          <c:val>
            <c:numRef>
              <c:f>'3.7.'!$D$11:$S$11</c:f>
              <c:numCache>
                <c:formatCode>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2.9042509907431624E-2</c:v>
                </c:pt>
                <c:pt idx="7">
                  <c:v>0.13085435849415505</c:v>
                </c:pt>
                <c:pt idx="8">
                  <c:v>0.26772303580189538</c:v>
                </c:pt>
                <c:pt idx="9">
                  <c:v>0.32644440808315855</c:v>
                </c:pt>
                <c:pt idx="10">
                  <c:v>0.41255661688618095</c:v>
                </c:pt>
                <c:pt idx="11">
                  <c:v>0.50710117451058911</c:v>
                </c:pt>
                <c:pt idx="12">
                  <c:v>0.43587243864861391</c:v>
                </c:pt>
                <c:pt idx="13">
                  <c:v>0.56284518026263131</c:v>
                </c:pt>
                <c:pt idx="14">
                  <c:v>0.60750021621694339</c:v>
                </c:pt>
                <c:pt idx="15">
                  <c:v>0.55013426105375118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45-4C18-87A4-2D463CFD7CE7}"/>
            </c:ext>
          </c:extLst>
        </c:ser>
        <c:ser>
          <c:idx val="5"/>
          <c:order val="4"/>
          <c:tx>
            <c:strRef>
              <c:f>'3.7.'!$C$12</c:f>
              <c:strCache>
                <c:ptCount val="1"/>
                <c:pt idx="0">
                  <c:v>Negatív kumulált reálhozam</c:v>
                </c:pt>
              </c:strCache>
            </c:strRef>
          </c:tx>
          <c:spPr>
            <a:pattFill prst="wdUpDiag">
              <a:fgClr>
                <a:srgbClr val="FFDCDC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'3.7.'!$D$7:$S$7</c:f>
              <c:numCache>
                <c:formatCode>yyyy</c:formatCode>
                <c:ptCount val="16"/>
                <c:pt idx="0">
                  <c:v>39082</c:v>
                </c:pt>
                <c:pt idx="1">
                  <c:v>39447</c:v>
                </c:pt>
                <c:pt idx="2">
                  <c:v>39813</c:v>
                </c:pt>
                <c:pt idx="3">
                  <c:v>40178</c:v>
                </c:pt>
                <c:pt idx="4">
                  <c:v>40543</c:v>
                </c:pt>
                <c:pt idx="5">
                  <c:v>40908</c:v>
                </c:pt>
                <c:pt idx="6">
                  <c:v>41274</c:v>
                </c:pt>
                <c:pt idx="7">
                  <c:v>41639</c:v>
                </c:pt>
                <c:pt idx="8">
                  <c:v>42004</c:v>
                </c:pt>
                <c:pt idx="9">
                  <c:v>42369</c:v>
                </c:pt>
                <c:pt idx="10">
                  <c:v>42735</c:v>
                </c:pt>
                <c:pt idx="11">
                  <c:v>43100</c:v>
                </c:pt>
                <c:pt idx="12">
                  <c:v>43465</c:v>
                </c:pt>
                <c:pt idx="13">
                  <c:v>43830</c:v>
                </c:pt>
                <c:pt idx="14">
                  <c:v>44196</c:v>
                </c:pt>
                <c:pt idx="15">
                  <c:v>44561</c:v>
                </c:pt>
              </c:numCache>
            </c:numRef>
          </c:cat>
          <c:val>
            <c:numRef>
              <c:f>'3.7.'!$D$12:$S$12</c:f>
              <c:numCache>
                <c:formatCode>0%</c:formatCode>
                <c:ptCount val="16"/>
                <c:pt idx="0">
                  <c:v>0</c:v>
                </c:pt>
                <c:pt idx="1">
                  <c:v>1.639999999999997E-2</c:v>
                </c:pt>
                <c:pt idx="2">
                  <c:v>0.16704743999999994</c:v>
                </c:pt>
                <c:pt idx="3">
                  <c:v>7.5052679951999934E-2</c:v>
                </c:pt>
                <c:pt idx="4">
                  <c:v>4.0452269216078252E-2</c:v>
                </c:pt>
                <c:pt idx="5">
                  <c:v>8.3710314452174694E-2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45-4C18-87A4-2D463CFD7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105672"/>
        <c:axId val="643119448"/>
      </c:areaChart>
      <c:lineChart>
        <c:grouping val="standard"/>
        <c:varyColors val="0"/>
        <c:ser>
          <c:idx val="0"/>
          <c:order val="0"/>
          <c:tx>
            <c:strRef>
              <c:f>'3.7.'!$C$8</c:f>
              <c:strCache>
                <c:ptCount val="1"/>
                <c:pt idx="0">
                  <c:v>Kumulált éves nettó hozam</c:v>
                </c:pt>
              </c:strCache>
            </c:strRef>
          </c:tx>
          <c:spPr>
            <a:ln w="28575" cap="rnd">
              <a:solidFill>
                <a:srgbClr val="66993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rgbClr val="669933"/>
                </a:solidFill>
              </a:ln>
              <a:effectLst/>
            </c:spPr>
          </c:marker>
          <c:cat>
            <c:numRef>
              <c:f>'3.7.'!$D$7:$S$7</c:f>
              <c:numCache>
                <c:formatCode>yyyy</c:formatCode>
                <c:ptCount val="16"/>
                <c:pt idx="0">
                  <c:v>39082</c:v>
                </c:pt>
                <c:pt idx="1">
                  <c:v>39447</c:v>
                </c:pt>
                <c:pt idx="2">
                  <c:v>39813</c:v>
                </c:pt>
                <c:pt idx="3">
                  <c:v>40178</c:v>
                </c:pt>
                <c:pt idx="4">
                  <c:v>40543</c:v>
                </c:pt>
                <c:pt idx="5">
                  <c:v>40908</c:v>
                </c:pt>
                <c:pt idx="6">
                  <c:v>41274</c:v>
                </c:pt>
                <c:pt idx="7">
                  <c:v>41639</c:v>
                </c:pt>
                <c:pt idx="8">
                  <c:v>42004</c:v>
                </c:pt>
                <c:pt idx="9">
                  <c:v>42369</c:v>
                </c:pt>
                <c:pt idx="10">
                  <c:v>42735</c:v>
                </c:pt>
                <c:pt idx="11">
                  <c:v>43100</c:v>
                </c:pt>
                <c:pt idx="12">
                  <c:v>43465</c:v>
                </c:pt>
                <c:pt idx="13">
                  <c:v>43830</c:v>
                </c:pt>
                <c:pt idx="14">
                  <c:v>44196</c:v>
                </c:pt>
                <c:pt idx="15">
                  <c:v>44561</c:v>
                </c:pt>
              </c:numCache>
            </c:numRef>
          </c:cat>
          <c:val>
            <c:numRef>
              <c:f>'3.7.'!$D$8:$S$8</c:f>
              <c:numCache>
                <c:formatCode>0%</c:formatCode>
                <c:ptCount val="16"/>
                <c:pt idx="0">
                  <c:v>0</c:v>
                </c:pt>
                <c:pt idx="1">
                  <c:v>5.7600000000000096E-2</c:v>
                </c:pt>
                <c:pt idx="2">
                  <c:v>-5.5457439999999858E-2</c:v>
                </c:pt>
                <c:pt idx="3">
                  <c:v>9.8786360048000121E-2</c:v>
                </c:pt>
                <c:pt idx="4">
                  <c:v>0.18855720566392176</c:v>
                </c:pt>
                <c:pt idx="5">
                  <c:v>0.19568854889790521</c:v>
                </c:pt>
                <c:pt idx="6">
                  <c:v>0.37241131642501557</c:v>
                </c:pt>
                <c:pt idx="7">
                  <c:v>0.47959664023780935</c:v>
                </c:pt>
                <c:pt idx="8">
                  <c:v>0.60432663700985678</c:v>
                </c:pt>
                <c:pt idx="9">
                  <c:v>0.67507744170199158</c:v>
                </c:pt>
                <c:pt idx="10">
                  <c:v>0.78546504511015303</c:v>
                </c:pt>
                <c:pt idx="11">
                  <c:v>0.90884067972726457</c:v>
                </c:pt>
                <c:pt idx="12">
                  <c:v>0.87545891050613944</c:v>
                </c:pt>
                <c:pt idx="13">
                  <c:v>1.060015110994458</c:v>
                </c:pt>
                <c:pt idx="14">
                  <c:v>1.1450937350785293</c:v>
                </c:pt>
                <c:pt idx="15">
                  <c:v>1.2015097003110946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45-4C18-87A4-2D463CFD7CE7}"/>
            </c:ext>
          </c:extLst>
        </c:ser>
        <c:ser>
          <c:idx val="1"/>
          <c:order val="1"/>
          <c:tx>
            <c:strRef>
              <c:f>'3.7.'!$C$9</c:f>
              <c:strCache>
                <c:ptCount val="1"/>
                <c:pt idx="0">
                  <c:v>Kumulált dec/dec fogyasztói árindex</c:v>
                </c:pt>
              </c:strCache>
            </c:strRef>
          </c:tx>
          <c:spPr>
            <a:ln w="28575" cap="rnd">
              <a:solidFill>
                <a:srgbClr val="DA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rgbClr val="DA0000"/>
                </a:solidFill>
              </a:ln>
              <a:effectLst/>
            </c:spPr>
          </c:marker>
          <c:cat>
            <c:numRef>
              <c:f>'3.7.'!$D$7:$S$7</c:f>
              <c:numCache>
                <c:formatCode>yyyy</c:formatCode>
                <c:ptCount val="16"/>
                <c:pt idx="0">
                  <c:v>39082</c:v>
                </c:pt>
                <c:pt idx="1">
                  <c:v>39447</c:v>
                </c:pt>
                <c:pt idx="2">
                  <c:v>39813</c:v>
                </c:pt>
                <c:pt idx="3">
                  <c:v>40178</c:v>
                </c:pt>
                <c:pt idx="4">
                  <c:v>40543</c:v>
                </c:pt>
                <c:pt idx="5">
                  <c:v>40908</c:v>
                </c:pt>
                <c:pt idx="6">
                  <c:v>41274</c:v>
                </c:pt>
                <c:pt idx="7">
                  <c:v>41639</c:v>
                </c:pt>
                <c:pt idx="8">
                  <c:v>42004</c:v>
                </c:pt>
                <c:pt idx="9">
                  <c:v>42369</c:v>
                </c:pt>
                <c:pt idx="10">
                  <c:v>42735</c:v>
                </c:pt>
                <c:pt idx="11">
                  <c:v>43100</c:v>
                </c:pt>
                <c:pt idx="12">
                  <c:v>43465</c:v>
                </c:pt>
                <c:pt idx="13">
                  <c:v>43830</c:v>
                </c:pt>
                <c:pt idx="14">
                  <c:v>44196</c:v>
                </c:pt>
                <c:pt idx="15">
                  <c:v>44561</c:v>
                </c:pt>
              </c:numCache>
            </c:numRef>
          </c:cat>
          <c:val>
            <c:numRef>
              <c:f>'3.7.'!$D$9:$S$9</c:f>
              <c:numCache>
                <c:formatCode>0%</c:formatCode>
                <c:ptCount val="16"/>
                <c:pt idx="0">
                  <c:v>0</c:v>
                </c:pt>
                <c:pt idx="1">
                  <c:v>7.4000000000000066E-2</c:v>
                </c:pt>
                <c:pt idx="2">
                  <c:v>0.11159000000000008</c:v>
                </c:pt>
                <c:pt idx="3">
                  <c:v>0.17383904000000006</c:v>
                </c:pt>
                <c:pt idx="4">
                  <c:v>0.22900947488000001</c:v>
                </c:pt>
                <c:pt idx="5">
                  <c:v>0.27939886335007991</c:v>
                </c:pt>
                <c:pt idx="6">
                  <c:v>0.34336880651758395</c:v>
                </c:pt>
                <c:pt idx="7">
                  <c:v>0.34874228174365429</c:v>
                </c:pt>
                <c:pt idx="8">
                  <c:v>0.3366036012079614</c:v>
                </c:pt>
                <c:pt idx="9">
                  <c:v>0.34863303361883302</c:v>
                </c:pt>
                <c:pt idx="10">
                  <c:v>0.37290842822397208</c:v>
                </c:pt>
                <c:pt idx="11">
                  <c:v>0.40173950521667545</c:v>
                </c:pt>
                <c:pt idx="12">
                  <c:v>0.43958647185752553</c:v>
                </c:pt>
                <c:pt idx="13">
                  <c:v>0.49716993073182669</c:v>
                </c:pt>
                <c:pt idx="14">
                  <c:v>0.53759351886158591</c:v>
                </c:pt>
                <c:pt idx="15">
                  <c:v>0.65137543925734342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45-4C18-87A4-2D463CFD7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586392"/>
        <c:axId val="441579832"/>
      </c:lineChart>
      <c:dateAx>
        <c:axId val="441586392"/>
        <c:scaling>
          <c:orientation val="minMax"/>
          <c:max val="44561"/>
          <c:min val="39082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1579832"/>
        <c:crosses val="autoZero"/>
        <c:auto val="0"/>
        <c:lblOffset val="100"/>
        <c:baseTimeUnit val="days"/>
        <c:majorUnit val="1"/>
        <c:majorTimeUnit val="years"/>
      </c:dateAx>
      <c:valAx>
        <c:axId val="441579832"/>
        <c:scaling>
          <c:orientation val="minMax"/>
          <c:max val="1.3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prstDash val="sysDot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1586392"/>
        <c:crosses val="autoZero"/>
        <c:crossBetween val="midCat"/>
        <c:majorUnit val="0.1"/>
      </c:valAx>
      <c:valAx>
        <c:axId val="643119448"/>
        <c:scaling>
          <c:orientation val="minMax"/>
          <c:max val="1.3"/>
          <c:min val="-0.1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3105672"/>
        <c:crosses val="max"/>
        <c:crossBetween val="between"/>
        <c:majorUnit val="0.1"/>
      </c:valAx>
      <c:dateAx>
        <c:axId val="643105672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643119448"/>
        <c:crosses val="autoZero"/>
        <c:auto val="1"/>
        <c:lblOffset val="100"/>
        <c:baseTimeUnit val="years"/>
      </c:date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3.1759259259259267E-3"/>
          <c:y val="0.83114722222222237"/>
          <c:w val="0.99682407407407403"/>
          <c:h val="0.15191944444444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51427435297774E-2"/>
          <c:y val="0.10277173368596101"/>
          <c:w val="0.84161172052284916"/>
          <c:h val="0.629173099415204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'33_ábra'!$D$7</c:f>
              <c:strCache>
                <c:ptCount val="1"/>
                <c:pt idx="0">
                  <c:v>Egyéni tagdíjjóváírás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numFmt formatCode="#,##0" sourceLinked="0"/>
            <c:spPr>
              <a:solidFill>
                <a:srgbClr val="009EE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'33_ábra'!$C$10:$C$20</c:f>
              <c:numCache>
                <c:formatCode>yyyy</c:formatCode>
                <c:ptCount val="11"/>
                <c:pt idx="0">
                  <c:v>40908</c:v>
                </c:pt>
                <c:pt idx="1">
                  <c:v>41274</c:v>
                </c:pt>
                <c:pt idx="2">
                  <c:v>41639</c:v>
                </c:pt>
                <c:pt idx="3">
                  <c:v>42004</c:v>
                </c:pt>
                <c:pt idx="4">
                  <c:v>42369</c:v>
                </c:pt>
                <c:pt idx="5">
                  <c:v>42735</c:v>
                </c:pt>
                <c:pt idx="6">
                  <c:v>43100</c:v>
                </c:pt>
                <c:pt idx="7">
                  <c:v>43465</c:v>
                </c:pt>
                <c:pt idx="8">
                  <c:v>43830</c:v>
                </c:pt>
                <c:pt idx="9">
                  <c:v>44196</c:v>
                </c:pt>
                <c:pt idx="10">
                  <c:v>44561</c:v>
                </c:pt>
              </c:numCache>
            </c:numRef>
          </c:cat>
          <c:val>
            <c:numRef>
              <c:f>'33_ábra'!$D$10:$D$20</c:f>
              <c:numCache>
                <c:formatCode>0.0</c:formatCode>
                <c:ptCount val="11"/>
                <c:pt idx="0">
                  <c:v>22.676948999999993</c:v>
                </c:pt>
                <c:pt idx="1">
                  <c:v>26.110149881999995</c:v>
                </c:pt>
                <c:pt idx="2">
                  <c:v>31.676648999999983</c:v>
                </c:pt>
                <c:pt idx="3">
                  <c:v>38.902196999999987</c:v>
                </c:pt>
                <c:pt idx="4">
                  <c:v>46.149271999999989</c:v>
                </c:pt>
                <c:pt idx="5">
                  <c:v>52.648086589000002</c:v>
                </c:pt>
                <c:pt idx="6">
                  <c:v>64.467365000000001</c:v>
                </c:pt>
                <c:pt idx="7">
                  <c:v>70.806086498212011</c:v>
                </c:pt>
                <c:pt idx="8">
                  <c:v>73.229186008061006</c:v>
                </c:pt>
                <c:pt idx="9">
                  <c:v>76.175381999999999</c:v>
                </c:pt>
                <c:pt idx="10">
                  <c:v>82.122895999999997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3-4F95-9154-CDFC66E6EC30}"/>
            </c:ext>
          </c:extLst>
        </c:ser>
        <c:ser>
          <c:idx val="1"/>
          <c:order val="1"/>
          <c:tx>
            <c:strRef>
              <c:f>'33_ábra'!$E$7</c:f>
              <c:strCache>
                <c:ptCount val="1"/>
                <c:pt idx="0">
                  <c:v>Munkáltatói tagdíjjóváírás 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7"/>
              <c:layout>
                <c:manualLayout>
                  <c:x val="-1.1759123416862102E-16"/>
                  <c:y val="7.18177777777777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73-4F95-9154-CDFC66E6EC30}"/>
                </c:ext>
              </c:extLst>
            </c:dLbl>
            <c:numFmt formatCode="#,##0" sourceLinked="0"/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'33_ábra'!$C$10:$C$20</c:f>
              <c:numCache>
                <c:formatCode>yyyy</c:formatCode>
                <c:ptCount val="11"/>
                <c:pt idx="0">
                  <c:v>40908</c:v>
                </c:pt>
                <c:pt idx="1">
                  <c:v>41274</c:v>
                </c:pt>
                <c:pt idx="2">
                  <c:v>41639</c:v>
                </c:pt>
                <c:pt idx="3">
                  <c:v>42004</c:v>
                </c:pt>
                <c:pt idx="4">
                  <c:v>42369</c:v>
                </c:pt>
                <c:pt idx="5">
                  <c:v>42735</c:v>
                </c:pt>
                <c:pt idx="6">
                  <c:v>43100</c:v>
                </c:pt>
                <c:pt idx="7">
                  <c:v>43465</c:v>
                </c:pt>
                <c:pt idx="8">
                  <c:v>43830</c:v>
                </c:pt>
                <c:pt idx="9">
                  <c:v>44196</c:v>
                </c:pt>
                <c:pt idx="10">
                  <c:v>44561</c:v>
                </c:pt>
              </c:numCache>
            </c:numRef>
          </c:cat>
          <c:val>
            <c:numRef>
              <c:f>'33_ábra'!$E$10:$E$20</c:f>
              <c:numCache>
                <c:formatCode>0.0</c:formatCode>
                <c:ptCount val="11"/>
                <c:pt idx="0">
                  <c:v>43.275126999999998</c:v>
                </c:pt>
                <c:pt idx="1">
                  <c:v>40.566307000000002</c:v>
                </c:pt>
                <c:pt idx="2">
                  <c:v>37.681926000000004</c:v>
                </c:pt>
                <c:pt idx="3">
                  <c:v>38.048016000000004</c:v>
                </c:pt>
                <c:pt idx="4">
                  <c:v>38.023490000000002</c:v>
                </c:pt>
                <c:pt idx="5">
                  <c:v>40.130514615000003</c:v>
                </c:pt>
                <c:pt idx="6">
                  <c:v>38.168413999999999</c:v>
                </c:pt>
                <c:pt idx="7">
                  <c:v>42.065178501788004</c:v>
                </c:pt>
                <c:pt idx="8">
                  <c:v>30.480662991938999</c:v>
                </c:pt>
                <c:pt idx="9">
                  <c:v>31.691179000000002</c:v>
                </c:pt>
                <c:pt idx="10">
                  <c:v>33.791542999999997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73-4F95-9154-CDFC66E6E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299520"/>
        <c:axId val="336301056"/>
      </c:barChart>
      <c:lineChart>
        <c:grouping val="standard"/>
        <c:varyColors val="0"/>
        <c:ser>
          <c:idx val="4"/>
          <c:order val="2"/>
          <c:tx>
            <c:strRef>
              <c:f>'33_ábra'!$F$7</c:f>
              <c:strCache>
                <c:ptCount val="1"/>
                <c:pt idx="0">
                  <c:v>Éves tagdíjjóváírás összege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6399291246191857E-2"/>
                  <c:y val="-5.6946223947543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73-4F95-9154-CDFC66E6EC30}"/>
                </c:ext>
              </c:extLst>
            </c:dLbl>
            <c:numFmt formatCode="#,##0" sourceLinked="0"/>
            <c:spPr>
              <a:solidFill>
                <a:srgbClr val="FFCB6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'33_ábra'!$C$10:$C$20</c:f>
              <c:numCache>
                <c:formatCode>yyyy</c:formatCode>
                <c:ptCount val="11"/>
                <c:pt idx="0">
                  <c:v>40908</c:v>
                </c:pt>
                <c:pt idx="1">
                  <c:v>41274</c:v>
                </c:pt>
                <c:pt idx="2">
                  <c:v>41639</c:v>
                </c:pt>
                <c:pt idx="3">
                  <c:v>42004</c:v>
                </c:pt>
                <c:pt idx="4">
                  <c:v>42369</c:v>
                </c:pt>
                <c:pt idx="5">
                  <c:v>42735</c:v>
                </c:pt>
                <c:pt idx="6">
                  <c:v>43100</c:v>
                </c:pt>
                <c:pt idx="7">
                  <c:v>43465</c:v>
                </c:pt>
                <c:pt idx="8">
                  <c:v>43830</c:v>
                </c:pt>
                <c:pt idx="9">
                  <c:v>44196</c:v>
                </c:pt>
                <c:pt idx="10">
                  <c:v>44561</c:v>
                </c:pt>
              </c:numCache>
            </c:numRef>
          </c:cat>
          <c:val>
            <c:numRef>
              <c:f>'33_ábra'!$F$10:$F$20</c:f>
              <c:numCache>
                <c:formatCode>0</c:formatCode>
                <c:ptCount val="11"/>
                <c:pt idx="0">
                  <c:v>65.952075999999991</c:v>
                </c:pt>
                <c:pt idx="1">
                  <c:v>66.676456881999997</c:v>
                </c:pt>
                <c:pt idx="2">
                  <c:v>69.358574999999988</c:v>
                </c:pt>
                <c:pt idx="3">
                  <c:v>76.950212999999991</c:v>
                </c:pt>
                <c:pt idx="4">
                  <c:v>84.172761999999992</c:v>
                </c:pt>
                <c:pt idx="5">
                  <c:v>92.778601204000012</c:v>
                </c:pt>
                <c:pt idx="6">
                  <c:v>102.635779</c:v>
                </c:pt>
                <c:pt idx="7">
                  <c:v>112.87126500000002</c:v>
                </c:pt>
                <c:pt idx="8">
                  <c:v>103.70984900000001</c:v>
                </c:pt>
                <c:pt idx="9">
                  <c:v>107.866561</c:v>
                </c:pt>
                <c:pt idx="10">
                  <c:v>115.91443899999999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73-4F95-9154-CDFC66E6E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299520"/>
        <c:axId val="336301056"/>
      </c:lineChart>
      <c:lineChart>
        <c:grouping val="standard"/>
        <c:varyColors val="0"/>
        <c:ser>
          <c:idx val="2"/>
          <c:order val="3"/>
          <c:tx>
            <c:strRef>
              <c:f>'33_ábra'!$G$7</c:f>
              <c:strCache>
                <c:ptCount val="1"/>
                <c:pt idx="0">
                  <c:v>Egyéni tagdíjbevétel aránya (jobb tengely)</c:v>
                </c:pt>
              </c:strCache>
            </c:strRef>
          </c:tx>
          <c:spPr>
            <a:ln>
              <a:solidFill>
                <a:srgbClr val="009EE0"/>
              </a:solidFill>
              <a:prstDash val="dash"/>
            </a:ln>
          </c:spPr>
          <c:marker>
            <c:symbol val="none"/>
          </c:marker>
          <c:dLbls>
            <c:dLbl>
              <c:idx val="8"/>
              <c:layout>
                <c:manualLayout>
                  <c:x val="-2.6536200454210568E-2"/>
                  <c:y val="3.759212661028242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73-4F95-9154-CDFC66E6EC30}"/>
                </c:ext>
              </c:extLst>
            </c:dLbl>
            <c:numFmt formatCode="#,##0" sourceLinked="0"/>
            <c:spPr>
              <a:solidFill>
                <a:schemeClr val="bg1">
                  <a:alpha val="85000"/>
                </a:schemeClr>
              </a:solidFill>
              <a:ln w="15875">
                <a:solidFill>
                  <a:srgbClr val="009EE0"/>
                </a:solidFill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'33_ábra'!$C$10:$C$20</c:f>
              <c:numCache>
                <c:formatCode>yyyy</c:formatCode>
                <c:ptCount val="11"/>
                <c:pt idx="0">
                  <c:v>40908</c:v>
                </c:pt>
                <c:pt idx="1">
                  <c:v>41274</c:v>
                </c:pt>
                <c:pt idx="2">
                  <c:v>41639</c:v>
                </c:pt>
                <c:pt idx="3">
                  <c:v>42004</c:v>
                </c:pt>
                <c:pt idx="4">
                  <c:v>42369</c:v>
                </c:pt>
                <c:pt idx="5">
                  <c:v>42735</c:v>
                </c:pt>
                <c:pt idx="6">
                  <c:v>43100</c:v>
                </c:pt>
                <c:pt idx="7">
                  <c:v>43465</c:v>
                </c:pt>
                <c:pt idx="8">
                  <c:v>43830</c:v>
                </c:pt>
                <c:pt idx="9">
                  <c:v>44196</c:v>
                </c:pt>
                <c:pt idx="10">
                  <c:v>44561</c:v>
                </c:pt>
              </c:numCache>
            </c:numRef>
          </c:cat>
          <c:val>
            <c:numRef>
              <c:f>'33_ábra'!$G$10:$G$20</c:f>
              <c:numCache>
                <c:formatCode>0.0</c:formatCode>
                <c:ptCount val="11"/>
                <c:pt idx="0">
                  <c:v>34.383980574015588</c:v>
                </c:pt>
                <c:pt idx="1">
                  <c:v>39.159474127739237</c:v>
                </c:pt>
                <c:pt idx="2">
                  <c:v>45.670847476321406</c:v>
                </c:pt>
                <c:pt idx="3">
                  <c:v>50.555021855495056</c:v>
                </c:pt>
                <c:pt idx="4">
                  <c:v>54.826847668370441</c:v>
                </c:pt>
                <c:pt idx="5">
                  <c:v>54.728101178605847</c:v>
                </c:pt>
                <c:pt idx="6">
                  <c:v>61.557852754046436</c:v>
                </c:pt>
                <c:pt idx="7">
                  <c:v>61.351753317990955</c:v>
                </c:pt>
                <c:pt idx="8">
                  <c:v>68.414150257483186</c:v>
                </c:pt>
                <c:pt idx="9">
                  <c:v>67.885154395150636</c:v>
                </c:pt>
                <c:pt idx="10">
                  <c:v>70.847857012878265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673-4F95-9154-CDFC66E6E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321536"/>
        <c:axId val="336319616"/>
        <c:extLst>
          <c:ext xmlns:c15="http://schemas.microsoft.com/office/drawing/2012/chart" uri="{02D57815-91ED-43cb-92C2-25804820EDAC}">
            <c15:filteredLineSeries>
              <c15:ser>
                <c:idx val="3"/>
                <c:order val="4"/>
                <c:tx>
                  <c:strRef>
                    <c:extLst>
                      <c:ext uri="{02D57815-91ED-43cb-92C2-25804820EDAC}">
                        <c15:formulaRef>
                          <c15:sqref>'33_ábra'!$H$7</c15:sqref>
                        </c15:formulaRef>
                      </c:ext>
                    </c:extLst>
                    <c:strCache>
                      <c:ptCount val="1"/>
                      <c:pt idx="0">
                        <c:v>Munkáltatói tagdíj hozzájárulás aránya (jobb tengely)</c:v>
                      </c:pt>
                    </c:strCache>
                  </c:strRef>
                </c:tx>
                <c:spPr>
                  <a:ln>
                    <a:solidFill>
                      <a:srgbClr val="0C2148"/>
                    </a:solidFill>
                    <a:prstDash val="dash"/>
                  </a:ln>
                </c:spPr>
                <c:marker>
                  <c:symbol val="none"/>
                </c:marker>
                <c:dLbls>
                  <c:dLbl>
                    <c:idx val="3"/>
                    <c:layout>
                      <c:manualLayout>
                        <c:x val="-3.2759830175911941E-2"/>
                        <c:y val="4.0477055565117062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5673-4F95-9154-CDFC66E6EC30}"/>
                      </c:ext>
                    </c:extLst>
                  </c:dLbl>
                  <c:dLbl>
                    <c:idx val="4"/>
                    <c:layout>
                      <c:manualLayout>
                        <c:x val="-3.2759830175911941E-2"/>
                        <c:y val="1.6865439818798778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5673-4F95-9154-CDFC66E6EC30}"/>
                      </c:ext>
                    </c:extLst>
                  </c:dLbl>
                  <c:spPr>
                    <a:solidFill>
                      <a:schemeClr val="bg1"/>
                    </a:solidFill>
                    <a:ln w="15875">
                      <a:solidFill>
                        <a:srgbClr val="0C2148"/>
                      </a:solidFill>
                    </a:ln>
                    <a:effectLst/>
                  </c:sp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'33_ábra'!$C$10:$C$20</c15:sqref>
                        </c15:formulaRef>
                      </c:ext>
                    </c:extLst>
                    <c:numCache>
                      <c:formatCode>yyyy</c:formatCode>
                      <c:ptCount val="11"/>
                      <c:pt idx="0">
                        <c:v>40908</c:v>
                      </c:pt>
                      <c:pt idx="1">
                        <c:v>41274</c:v>
                      </c:pt>
                      <c:pt idx="2">
                        <c:v>41639</c:v>
                      </c:pt>
                      <c:pt idx="3">
                        <c:v>42004</c:v>
                      </c:pt>
                      <c:pt idx="4">
                        <c:v>42369</c:v>
                      </c:pt>
                      <c:pt idx="5">
                        <c:v>42735</c:v>
                      </c:pt>
                      <c:pt idx="6">
                        <c:v>43100</c:v>
                      </c:pt>
                      <c:pt idx="7">
                        <c:v>43465</c:v>
                      </c:pt>
                      <c:pt idx="8">
                        <c:v>43830</c:v>
                      </c:pt>
                      <c:pt idx="9">
                        <c:v>44196</c:v>
                      </c:pt>
                      <c:pt idx="10">
                        <c:v>44561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'33_ábra'!$H$10:$H$20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65.616019425984419</c:v>
                      </c:pt>
                      <c:pt idx="1">
                        <c:v>60.840525872260763</c:v>
                      </c:pt>
                      <c:pt idx="2">
                        <c:v>54.329152523678594</c:v>
                      </c:pt>
                      <c:pt idx="3">
                        <c:v>49.444978144504951</c:v>
                      </c:pt>
                      <c:pt idx="4">
                        <c:v>45.173152331629566</c:v>
                      </c:pt>
                      <c:pt idx="5">
                        <c:v>45.271898821394146</c:v>
                      </c:pt>
                      <c:pt idx="6">
                        <c:v>38.442147245953564</c:v>
                      </c:pt>
                      <c:pt idx="7">
                        <c:v>38.648246682009045</c:v>
                      </c:pt>
                      <c:pt idx="8">
                        <c:v>31.585849742516807</c:v>
                      </c:pt>
                      <c:pt idx="9">
                        <c:v>32.114845604849364</c:v>
                      </c:pt>
                      <c:pt idx="10">
                        <c:v>29.152142987121731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5673-4F95-9154-CDFC66E6EC30}"/>
                  </c:ext>
                </c:extLst>
              </c15:ser>
            </c15:filteredLineSeries>
          </c:ext>
        </c:extLst>
      </c:lineChart>
      <c:dateAx>
        <c:axId val="33629952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336301056"/>
        <c:crosses val="autoZero"/>
        <c:auto val="1"/>
        <c:lblOffset val="100"/>
        <c:baseTimeUnit val="years"/>
      </c:dateAx>
      <c:valAx>
        <c:axId val="336301056"/>
        <c:scaling>
          <c:orientation val="minMax"/>
          <c:min val="0"/>
        </c:scaling>
        <c:delete val="0"/>
        <c:axPos val="l"/>
        <c:majorGridlines>
          <c:spPr>
            <a:ln w="3175" cap="flat" cmpd="sng" algn="ctr">
              <a:solidFill>
                <a:schemeClr val="tx2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7.7343433624740734E-2"/>
              <c:y val="2.638157894736841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336299520"/>
        <c:crosses val="autoZero"/>
        <c:crossBetween val="between"/>
      </c:valAx>
      <c:valAx>
        <c:axId val="336319616"/>
        <c:scaling>
          <c:orientation val="minMax"/>
          <c:max val="98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%</a:t>
                </a:r>
              </a:p>
            </c:rich>
          </c:tx>
          <c:layout>
            <c:manualLayout>
              <c:xMode val="edge"/>
              <c:yMode val="edge"/>
              <c:x val="0.90539671150931844"/>
              <c:y val="2.399444444444444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336321536"/>
        <c:crosses val="max"/>
        <c:crossBetween val="between"/>
        <c:majorUnit val="14"/>
      </c:valAx>
      <c:dateAx>
        <c:axId val="336321536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336319616"/>
        <c:crosses val="autoZero"/>
        <c:auto val="1"/>
        <c:lblOffset val="100"/>
        <c:baseTimeUnit val="years"/>
      </c:date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3.5872705314009649E-2"/>
          <c:y val="0.85041288888888888"/>
          <c:w val="0.92683695652173914"/>
          <c:h val="0.1297240000000000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hu-HU" sz="14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u-H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013861907551639E-2"/>
          <c:y val="7.6087391006172234E-2"/>
          <c:w val="0.883720226066396"/>
          <c:h val="0.667033977701016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'3.13.'!$D$6</c:f>
              <c:strCache>
                <c:ptCount val="1"/>
                <c:pt idx="0">
                  <c:v>Tagok által fizetett tagdíj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numFmt formatCode="#,##0" sourceLinked="0"/>
            <c:spPr>
              <a:solidFill>
                <a:srgbClr val="009EE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'3.13.'!$C$7:$C$17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'3.13.'!$D$7:$D$17</c:f>
              <c:numCache>
                <c:formatCode>0.0</c:formatCode>
                <c:ptCount val="11"/>
                <c:pt idx="0">
                  <c:v>12.415513000000001</c:v>
                </c:pt>
                <c:pt idx="1">
                  <c:v>11.475599000000001</c:v>
                </c:pt>
                <c:pt idx="2">
                  <c:v>13.797972</c:v>
                </c:pt>
                <c:pt idx="3">
                  <c:v>16.040018</c:v>
                </c:pt>
                <c:pt idx="4">
                  <c:v>18.360140318999999</c:v>
                </c:pt>
                <c:pt idx="5">
                  <c:v>20.933284</c:v>
                </c:pt>
                <c:pt idx="6">
                  <c:v>26.874437</c:v>
                </c:pt>
                <c:pt idx="7">
                  <c:v>31.180226999999999</c:v>
                </c:pt>
                <c:pt idx="8">
                  <c:v>36.062449000000001</c:v>
                </c:pt>
                <c:pt idx="9">
                  <c:v>38.691555000000001</c:v>
                </c:pt>
                <c:pt idx="10">
                  <c:v>41.923487000000002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4-455D-9D3F-9161346D0A65}"/>
            </c:ext>
          </c:extLst>
        </c:ser>
        <c:ser>
          <c:idx val="1"/>
          <c:order val="1"/>
          <c:tx>
            <c:strRef>
              <c:f>'3.13.'!$E$6</c:f>
              <c:strCache>
                <c:ptCount val="1"/>
                <c:pt idx="0">
                  <c:v>Munkáltatói tagdíj hozzájárulás</c:v>
                </c:pt>
              </c:strCache>
            </c:strRef>
          </c:tx>
          <c:spPr>
            <a:solidFill>
              <a:srgbClr val="0C2148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7"/>
              <c:layout>
                <c:manualLayout>
                  <c:x val="0"/>
                  <c:y val="1.36463761886853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24-455D-9D3F-9161346D0A65}"/>
                </c:ext>
              </c:extLst>
            </c:dLbl>
            <c:numFmt formatCode="#,##0" sourceLinked="0"/>
            <c:spPr>
              <a:solidFill>
                <a:srgbClr val="0C2148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'3.13.'!$C$7:$C$17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'3.13.'!$E$7:$E$17</c:f>
              <c:numCache>
                <c:formatCode>0.0</c:formatCode>
                <c:ptCount val="11"/>
                <c:pt idx="0">
                  <c:v>42.616872999999998</c:v>
                </c:pt>
                <c:pt idx="1">
                  <c:v>47.072552000000002</c:v>
                </c:pt>
                <c:pt idx="2">
                  <c:v>39.637386999999997</c:v>
                </c:pt>
                <c:pt idx="3">
                  <c:v>39.859706000000003</c:v>
                </c:pt>
                <c:pt idx="4">
                  <c:v>33.698595859000001</c:v>
                </c:pt>
                <c:pt idx="5">
                  <c:v>30.557114000000002</c:v>
                </c:pt>
                <c:pt idx="6">
                  <c:v>17.721564999999998</c:v>
                </c:pt>
                <c:pt idx="7">
                  <c:v>18.058614000000002</c:v>
                </c:pt>
                <c:pt idx="8">
                  <c:v>7.3617470000000003</c:v>
                </c:pt>
                <c:pt idx="9">
                  <c:v>7.118817</c:v>
                </c:pt>
                <c:pt idx="10">
                  <c:v>8.1285340000000001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24-455D-9D3F-9161346D0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862592"/>
        <c:axId val="336876672"/>
      </c:barChart>
      <c:lineChart>
        <c:grouping val="standard"/>
        <c:varyColors val="0"/>
        <c:ser>
          <c:idx val="4"/>
          <c:order val="2"/>
          <c:tx>
            <c:strRef>
              <c:f>'3.13.'!$F$6</c:f>
              <c:strCache>
                <c:ptCount val="1"/>
                <c:pt idx="0">
                  <c:v>Éves tagdíjbevétel összege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8"/>
              <c:layout>
                <c:manualLayout>
                  <c:x val="-4.0066974402432447E-2"/>
                  <c:y val="-3.3288580246913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24-455D-9D3F-9161346D0A65}"/>
                </c:ext>
              </c:extLst>
            </c:dLbl>
            <c:numFmt formatCode="#,##0" sourceLinked="0"/>
            <c:spPr>
              <a:solidFill>
                <a:srgbClr val="FFCB6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'3.13.'!$C$7:$C$17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'3.13.'!$F$7:$F$17</c:f>
              <c:numCache>
                <c:formatCode>0.0</c:formatCode>
                <c:ptCount val="11"/>
                <c:pt idx="0">
                  <c:v>55.032386000000002</c:v>
                </c:pt>
                <c:pt idx="1">
                  <c:v>58.548151000000004</c:v>
                </c:pt>
                <c:pt idx="2">
                  <c:v>53.435358999999998</c:v>
                </c:pt>
                <c:pt idx="3">
                  <c:v>55.899724000000006</c:v>
                </c:pt>
                <c:pt idx="4">
                  <c:v>52.058736178000004</c:v>
                </c:pt>
                <c:pt idx="5">
                  <c:v>51.490397999999999</c:v>
                </c:pt>
                <c:pt idx="6">
                  <c:v>44.596001999999999</c:v>
                </c:pt>
                <c:pt idx="7">
                  <c:v>49.238841000000001</c:v>
                </c:pt>
                <c:pt idx="8">
                  <c:v>43.424196000000002</c:v>
                </c:pt>
                <c:pt idx="9">
                  <c:v>45.810372000000001</c:v>
                </c:pt>
                <c:pt idx="10">
                  <c:v>50.052021000000003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424-455D-9D3F-9161346D0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862592"/>
        <c:axId val="336876672"/>
      </c:lineChart>
      <c:lineChart>
        <c:grouping val="standard"/>
        <c:varyColors val="0"/>
        <c:ser>
          <c:idx val="3"/>
          <c:order val="3"/>
          <c:tx>
            <c:strRef>
              <c:f>'3.13.'!$G$6</c:f>
              <c:strCache>
                <c:ptCount val="1"/>
                <c:pt idx="0">
                  <c:v>Tagok által fizetett tagdíj aránya (jobb tengely)</c:v>
                </c:pt>
              </c:strCache>
            </c:strRef>
          </c:tx>
          <c:spPr>
            <a:ln>
              <a:solidFill>
                <a:srgbClr val="009EE0"/>
              </a:solidFill>
              <a:prstDash val="dash"/>
            </a:ln>
          </c:spPr>
          <c:marker>
            <c:symbol val="none"/>
          </c:marker>
          <c:dLbls>
            <c:dLbl>
              <c:idx val="5"/>
              <c:layout>
                <c:manualLayout>
                  <c:x val="-4.0091368296229023E-2"/>
                  <c:y val="1.9598765432098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24-455D-9D3F-9161346D0A65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24-455D-9D3F-9161346D0A65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24-455D-9D3F-9161346D0A65}"/>
                </c:ext>
              </c:extLst>
            </c:dLbl>
            <c:dLbl>
              <c:idx val="8"/>
              <c:layout>
                <c:manualLayout>
                  <c:x val="-4.0066974402432447E-2"/>
                  <c:y val="-7.839506172839506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24-455D-9D3F-9161346D0A65}"/>
                </c:ext>
              </c:extLst>
            </c:dLbl>
            <c:numFmt formatCode="#,##0" sourceLinked="0"/>
            <c:spPr>
              <a:solidFill>
                <a:schemeClr val="bg1">
                  <a:alpha val="85000"/>
                </a:schemeClr>
              </a:solidFill>
              <a:ln w="19050">
                <a:solidFill>
                  <a:srgbClr val="009EE0"/>
                </a:solidFill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'3.13.'!$C$7:$C$17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'3.13.'!$G$7:$G$17</c:f>
              <c:numCache>
                <c:formatCode>#\ ##0.0</c:formatCode>
                <c:ptCount val="11"/>
                <c:pt idx="0">
                  <c:v>22.560375630451496</c:v>
                </c:pt>
                <c:pt idx="1">
                  <c:v>19.600275677365115</c:v>
                </c:pt>
                <c:pt idx="2">
                  <c:v>25.821800879077095</c:v>
                </c:pt>
                <c:pt idx="3">
                  <c:v>28.694270476183387</c:v>
                </c:pt>
                <c:pt idx="4">
                  <c:v>35.268125327174168</c:v>
                </c:pt>
                <c:pt idx="5">
                  <c:v>40.654733334941398</c:v>
                </c:pt>
                <c:pt idx="6">
                  <c:v>60.261987161988195</c:v>
                </c:pt>
                <c:pt idx="7">
                  <c:v>63.324453554867375</c:v>
                </c:pt>
                <c:pt idx="8">
                  <c:v>83.046900856840267</c:v>
                </c:pt>
                <c:pt idx="9" formatCode="0.0">
                  <c:v>84.460250617480241</c:v>
                </c:pt>
                <c:pt idx="10" formatCode="0.0">
                  <c:v>83.759828599128895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424-455D-9D3F-9161346D0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878976"/>
        <c:axId val="336880768"/>
        <c:extLst>
          <c:ext xmlns:c15="http://schemas.microsoft.com/office/drawing/2012/chart" uri="{02D57815-91ED-43cb-92C2-25804820EDAC}">
            <c15:filteredLineSeries>
              <c15:ser>
                <c:idx val="2"/>
                <c:order val="4"/>
                <c:tx>
                  <c:strRef>
                    <c:extLst>
                      <c:ext uri="{02D57815-91ED-43cb-92C2-25804820EDAC}">
                        <c15:formulaRef>
                          <c15:sqref>'3.13.'!$H$6</c15:sqref>
                        </c15:formulaRef>
                      </c:ext>
                    </c:extLst>
                    <c:strCache>
                      <c:ptCount val="1"/>
                      <c:pt idx="0">
                        <c:v>Munkáltatói tagdíj hozzájárulás aránya (jobb tengely)</c:v>
                      </c:pt>
                    </c:strCache>
                  </c:strRef>
                </c:tx>
                <c:spPr>
                  <a:ln>
                    <a:solidFill>
                      <a:srgbClr val="0C2148"/>
                    </a:solidFill>
                  </a:ln>
                </c:spPr>
                <c:marker>
                  <c:symbol val="none"/>
                </c:marker>
                <c:dLbls>
                  <c:dLbl>
                    <c:idx val="6"/>
                    <c:layout>
                      <c:manualLayout>
                        <c:x val="-3.0648731417869064E-2"/>
                        <c:y val="-6.86133268752703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E424-455D-9D3F-9161346D0A65}"/>
                      </c:ext>
                    </c:extLst>
                  </c:dLbl>
                  <c:numFmt formatCode="#,##0" sourceLinked="0"/>
                  <c:spPr>
                    <a:solidFill>
                      <a:schemeClr val="bg1"/>
                    </a:solidFill>
                    <a:ln w="19050">
                      <a:solidFill>
                        <a:srgbClr val="0C2148"/>
                      </a:solidFill>
                    </a:ln>
                  </c:spPr>
                  <c:txPr>
                    <a:bodyPr/>
                    <a:lstStyle/>
                    <a:p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endParaRPr lang="hu-H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'3.13.'!$C$7:$C$17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'3.13.'!$H$7:$H$17</c15:sqref>
                        </c15:formulaRef>
                      </c:ext>
                    </c:extLst>
                    <c:numCache>
                      <c:formatCode>#\ ##0.0</c:formatCode>
                      <c:ptCount val="11"/>
                      <c:pt idx="0">
                        <c:v>77.439624369548511</c:v>
                      </c:pt>
                      <c:pt idx="1">
                        <c:v>80.399724322634881</c:v>
                      </c:pt>
                      <c:pt idx="2">
                        <c:v>74.178199120922912</c:v>
                      </c:pt>
                      <c:pt idx="3">
                        <c:v>71.305729523816609</c:v>
                      </c:pt>
                      <c:pt idx="4">
                        <c:v>64.731874672825825</c:v>
                      </c:pt>
                      <c:pt idx="5">
                        <c:v>59.345266665058602</c:v>
                      </c:pt>
                      <c:pt idx="6">
                        <c:v>39.738012838011798</c:v>
                      </c:pt>
                      <c:pt idx="7">
                        <c:v>36.675546445132618</c:v>
                      </c:pt>
                      <c:pt idx="8">
                        <c:v>16.953099143159726</c:v>
                      </c:pt>
                      <c:pt idx="9" formatCode="0.0">
                        <c:v>15.539749382519759</c:v>
                      </c:pt>
                      <c:pt idx="10" formatCode="0.0">
                        <c:v>16.240171400871105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E424-455D-9D3F-9161346D0A65}"/>
                  </c:ext>
                </c:extLst>
              </c15:ser>
            </c15:filteredLineSeries>
          </c:ext>
        </c:extLst>
      </c:lineChart>
      <c:catAx>
        <c:axId val="33686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336876672"/>
        <c:crosses val="autoZero"/>
        <c:auto val="1"/>
        <c:lblAlgn val="ctr"/>
        <c:lblOffset val="100"/>
        <c:tickLblSkip val="1"/>
        <c:noMultiLvlLbl val="0"/>
      </c:catAx>
      <c:valAx>
        <c:axId val="336876672"/>
        <c:scaling>
          <c:orientation val="minMax"/>
          <c:max val="8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5.4626835409658639E-2"/>
              <c:y val="4.4996913580246899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336862592"/>
        <c:crosses val="autoZero"/>
        <c:crossBetween val="between"/>
        <c:majorUnit val="20"/>
        <c:minorUnit val="5"/>
      </c:valAx>
      <c:catAx>
        <c:axId val="336878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6880768"/>
        <c:crosses val="autoZero"/>
        <c:auto val="1"/>
        <c:lblAlgn val="ctr"/>
        <c:lblOffset val="100"/>
        <c:noMultiLvlLbl val="0"/>
      </c:catAx>
      <c:valAx>
        <c:axId val="336880768"/>
        <c:scaling>
          <c:orientation val="minMax"/>
          <c:max val="1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%</a:t>
                </a:r>
              </a:p>
            </c:rich>
          </c:tx>
          <c:layout>
            <c:manualLayout>
              <c:xMode val="edge"/>
              <c:yMode val="edge"/>
              <c:x val="0.91589929156382777"/>
              <c:y val="1.23392477847626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336878976"/>
        <c:crosses val="max"/>
        <c:crossBetween val="between"/>
        <c:majorUnit val="25"/>
      </c:valAx>
      <c:spPr>
        <a:noFill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1.4625362318840578E-2"/>
          <c:y val="0.85301999999999989"/>
          <c:w val="0.9635458937198067"/>
          <c:h val="0.13774377777777777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42142875704893E-2"/>
          <c:y val="8.1988574957542068E-2"/>
          <c:w val="0.92331571424859016"/>
          <c:h val="0.623630693222170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'3.16.'!$D$7</c:f>
              <c:strCache>
                <c:ptCount val="1"/>
                <c:pt idx="0">
                  <c:v>Műk. eredmény hozamlevonás nélkül</c:v>
                </c:pt>
              </c:strCache>
            </c:strRef>
          </c:tx>
          <c:spPr>
            <a:solidFill>
              <a:srgbClr val="FFC78E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'3.16.'!$C$8:$C$24</c:f>
              <c:numCache>
                <c:formatCode>General</c:formatCode>
                <c:ptCount val="17"/>
                <c:pt idx="0">
                  <c:v>2016</c:v>
                </c:pt>
                <c:pt idx="3">
                  <c:v>2017</c:v>
                </c:pt>
                <c:pt idx="6">
                  <c:v>2018</c:v>
                </c:pt>
                <c:pt idx="9">
                  <c:v>2019</c:v>
                </c:pt>
                <c:pt idx="12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'3.16.'!$D$8:$D$24</c:f>
              <c:numCache>
                <c:formatCode>General</c:formatCode>
                <c:ptCount val="17"/>
                <c:pt idx="0" formatCode="0.00">
                  <c:v>0.20594100000000001</c:v>
                </c:pt>
                <c:pt idx="3" formatCode="0.00">
                  <c:v>-0.39413900000000002</c:v>
                </c:pt>
                <c:pt idx="6" formatCode="0.00">
                  <c:v>-0.11194799999999999</c:v>
                </c:pt>
                <c:pt idx="9" formatCode="0.00">
                  <c:v>-0.67846799999999996</c:v>
                </c:pt>
                <c:pt idx="12" formatCode="0.00">
                  <c:v>-0.207037</c:v>
                </c:pt>
                <c:pt idx="15" formatCode="0.00">
                  <c:v>0.23408899999999999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C-490B-A9CC-14A09C33001B}"/>
            </c:ext>
          </c:extLst>
        </c:ser>
        <c:ser>
          <c:idx val="3"/>
          <c:order val="1"/>
          <c:tx>
            <c:strRef>
              <c:f>'3.16.'!$E$7</c:f>
              <c:strCache>
                <c:ptCount val="1"/>
                <c:pt idx="0">
                  <c:v>Nem fizetők hozamából történő levonás</c:v>
                </c:pt>
              </c:strCache>
            </c:strRef>
          </c:tx>
          <c:spPr>
            <a:pattFill prst="ltUpDiag">
              <a:fgClr>
                <a:srgbClr val="E572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numRef>
              <c:f>'3.16.'!$C$8:$C$24</c:f>
              <c:numCache>
                <c:formatCode>General</c:formatCode>
                <c:ptCount val="17"/>
                <c:pt idx="0">
                  <c:v>2016</c:v>
                </c:pt>
                <c:pt idx="3">
                  <c:v>2017</c:v>
                </c:pt>
                <c:pt idx="6">
                  <c:v>2018</c:v>
                </c:pt>
                <c:pt idx="9">
                  <c:v>2019</c:v>
                </c:pt>
                <c:pt idx="12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'3.16.'!$E$8:$E$24</c:f>
              <c:numCache>
                <c:formatCode>General</c:formatCode>
                <c:ptCount val="17"/>
                <c:pt idx="0" formatCode="0.00">
                  <c:v>0.12639900000000001</c:v>
                </c:pt>
                <c:pt idx="3" formatCode="0.00">
                  <c:v>0.109288</c:v>
                </c:pt>
                <c:pt idx="6" formatCode="0.00">
                  <c:v>6.0298999999999998E-2</c:v>
                </c:pt>
                <c:pt idx="9" formatCode="0.00">
                  <c:v>0.122266</c:v>
                </c:pt>
                <c:pt idx="12" formatCode="0.00">
                  <c:v>0.137463</c:v>
                </c:pt>
                <c:pt idx="15" formatCode="0.00">
                  <c:v>0.113728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C-490B-A9CC-14A09C330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324077440"/>
        <c:axId val="324078976"/>
      </c:barChart>
      <c:barChart>
        <c:barDir val="col"/>
        <c:grouping val="clustered"/>
        <c:varyColors val="0"/>
        <c:ser>
          <c:idx val="0"/>
          <c:order val="3"/>
          <c:tx>
            <c:strRef>
              <c:f>'3.16.'!$G$7</c:f>
              <c:strCache>
                <c:ptCount val="1"/>
                <c:pt idx="0">
                  <c:v>Működési célra felhasználható tartalék (jobb t.)</c:v>
                </c:pt>
              </c:strCache>
            </c:strRef>
          </c:tx>
          <c:spPr>
            <a:solidFill>
              <a:srgbClr val="F6A800"/>
            </a:solidFill>
            <a:ln w="9525">
              <a:solidFill>
                <a:schemeClr val="tx1"/>
              </a:solidFill>
            </a:ln>
          </c:spPr>
          <c:invertIfNegative val="0"/>
          <c:cat>
            <c:numRef>
              <c:f>'3.16.'!$C$8:$C$24</c:f>
              <c:numCache>
                <c:formatCode>General</c:formatCode>
                <c:ptCount val="17"/>
                <c:pt idx="0">
                  <c:v>2016</c:v>
                </c:pt>
                <c:pt idx="3">
                  <c:v>2017</c:v>
                </c:pt>
                <c:pt idx="6">
                  <c:v>2018</c:v>
                </c:pt>
                <c:pt idx="9">
                  <c:v>2019</c:v>
                </c:pt>
                <c:pt idx="12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'3.16.'!$G$8:$G$24</c:f>
              <c:numCache>
                <c:formatCode>0.00</c:formatCode>
                <c:ptCount val="17"/>
                <c:pt idx="1">
                  <c:v>5.2339592070000007</c:v>
                </c:pt>
                <c:pt idx="4">
                  <c:v>4.9142200000000003</c:v>
                </c:pt>
                <c:pt idx="7">
                  <c:v>4.8914539999999995</c:v>
                </c:pt>
                <c:pt idx="10">
                  <c:v>4.3526549999999995</c:v>
                </c:pt>
                <c:pt idx="13">
                  <c:v>4.2408649999999994</c:v>
                </c:pt>
                <c:pt idx="16">
                  <c:v>4.606541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FC-490B-A9CC-14A09C330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052424992"/>
        <c:axId val="1052423352"/>
      </c:barChart>
      <c:lineChart>
        <c:grouping val="standard"/>
        <c:varyColors val="0"/>
        <c:ser>
          <c:idx val="4"/>
          <c:order val="2"/>
          <c:tx>
            <c:strRef>
              <c:f>'3.16.'!$F$7</c:f>
              <c:strCache>
                <c:ptCount val="1"/>
                <c:pt idx="0">
                  <c:v>Működési eredmény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1"/>
            <c:spPr>
              <a:solidFill>
                <a:srgbClr val="E572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'3.16.'!$C$8:$C$24</c:f>
              <c:numCache>
                <c:formatCode>General</c:formatCode>
                <c:ptCount val="17"/>
                <c:pt idx="0">
                  <c:v>2016</c:v>
                </c:pt>
                <c:pt idx="3">
                  <c:v>2017</c:v>
                </c:pt>
                <c:pt idx="6">
                  <c:v>2018</c:v>
                </c:pt>
                <c:pt idx="9">
                  <c:v>2019</c:v>
                </c:pt>
                <c:pt idx="12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'3.16.'!$F$8:$F$24</c:f>
              <c:numCache>
                <c:formatCode>General</c:formatCode>
                <c:ptCount val="17"/>
                <c:pt idx="0" formatCode="0.00">
                  <c:v>0.33234000000000002</c:v>
                </c:pt>
                <c:pt idx="3" formatCode="0.00">
                  <c:v>-0.28485100000000002</c:v>
                </c:pt>
                <c:pt idx="6" formatCode="0.00">
                  <c:v>-5.1648999999999994E-2</c:v>
                </c:pt>
                <c:pt idx="9" formatCode="0.00">
                  <c:v>-0.55620199999999997</c:v>
                </c:pt>
                <c:pt idx="12" formatCode="0.00">
                  <c:v>-6.9573999999999997E-2</c:v>
                </c:pt>
                <c:pt idx="15" formatCode="0.00">
                  <c:v>0.34781699999999999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FC-490B-A9CC-14A09C330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077440"/>
        <c:axId val="324078976"/>
      </c:lineChart>
      <c:catAx>
        <c:axId val="32407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324078976"/>
        <c:crosses val="autoZero"/>
        <c:auto val="1"/>
        <c:lblAlgn val="ctr"/>
        <c:lblOffset val="100"/>
        <c:noMultiLvlLbl val="0"/>
      </c:catAx>
      <c:valAx>
        <c:axId val="324078976"/>
        <c:scaling>
          <c:orientation val="minMax"/>
          <c:max val="1.5"/>
          <c:min val="-1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5.0438518518518528E-2"/>
              <c:y val="1.3899652777777778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324077440"/>
        <c:crosses val="autoZero"/>
        <c:crossBetween val="between"/>
      </c:valAx>
      <c:valAx>
        <c:axId val="1052423352"/>
        <c:scaling>
          <c:orientation val="minMax"/>
          <c:min val="-4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0.86509777777777774"/>
              <c:y val="1.2958444444444444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52424992"/>
        <c:crosses val="max"/>
        <c:crossBetween val="between"/>
        <c:majorUnit val="2"/>
      </c:valAx>
      <c:catAx>
        <c:axId val="1052424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2423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661805555555565E-2"/>
          <c:y val="0.78932743055555554"/>
          <c:w val="0.8980483091787439"/>
          <c:h val="0.1935628888888889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42142875704893E-2"/>
          <c:y val="8.1988574957542068E-2"/>
          <c:w val="0.92331571424859016"/>
          <c:h val="0.623806888888888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'3.10.'!$D$7</c:f>
              <c:strCache>
                <c:ptCount val="1"/>
                <c:pt idx="0">
                  <c:v>Műk. eredmény hozamlevonás nélkül</c:v>
                </c:pt>
              </c:strCache>
            </c:strRef>
          </c:tx>
          <c:spPr>
            <a:solidFill>
              <a:srgbClr val="C6E0B4"/>
            </a:solidFill>
            <a:ln w="63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'3.10.'!$C$8:$C$24</c:f>
              <c:numCache>
                <c:formatCode>General</c:formatCode>
                <c:ptCount val="17"/>
                <c:pt idx="0">
                  <c:v>2016</c:v>
                </c:pt>
                <c:pt idx="3">
                  <c:v>2017</c:v>
                </c:pt>
                <c:pt idx="6">
                  <c:v>2018</c:v>
                </c:pt>
                <c:pt idx="9">
                  <c:v>2019</c:v>
                </c:pt>
                <c:pt idx="12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'3.10.'!$D$8:$D$24</c:f>
              <c:numCache>
                <c:formatCode>General</c:formatCode>
                <c:ptCount val="17"/>
                <c:pt idx="0" formatCode="0.00">
                  <c:v>-0.45050499999999999</c:v>
                </c:pt>
                <c:pt idx="3" formatCode="0.00">
                  <c:v>-0.128048</c:v>
                </c:pt>
                <c:pt idx="6" formatCode="0.00">
                  <c:v>-0.28725299999999998</c:v>
                </c:pt>
                <c:pt idx="9" formatCode="0.00">
                  <c:v>-0.79150200000000004</c:v>
                </c:pt>
                <c:pt idx="12" formatCode="0.00">
                  <c:v>-1.2197709999999999</c:v>
                </c:pt>
                <c:pt idx="15" formatCode="0.00">
                  <c:v>-0.94176899999999997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5-4755-BC89-8F65F20232B7}"/>
            </c:ext>
          </c:extLst>
        </c:ser>
        <c:ser>
          <c:idx val="1"/>
          <c:order val="1"/>
          <c:tx>
            <c:strRef>
              <c:f>'3.10.'!$E$7</c:f>
              <c:strCache>
                <c:ptCount val="1"/>
                <c:pt idx="0">
                  <c:v>Nem fizetők hozamából történő levonás</c:v>
                </c:pt>
              </c:strCache>
            </c:strRef>
          </c:tx>
          <c:spPr>
            <a:pattFill prst="ltUpDiag">
              <a:fgClr>
                <a:srgbClr val="70AD47"/>
              </a:fgClr>
              <a:bgClr>
                <a:schemeClr val="bg1"/>
              </a:bgClr>
            </a:pattFill>
            <a:ln w="63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'3.10.'!$C$8:$C$24</c:f>
              <c:numCache>
                <c:formatCode>General</c:formatCode>
                <c:ptCount val="17"/>
                <c:pt idx="0">
                  <c:v>2016</c:v>
                </c:pt>
                <c:pt idx="3">
                  <c:v>2017</c:v>
                </c:pt>
                <c:pt idx="6">
                  <c:v>2018</c:v>
                </c:pt>
                <c:pt idx="9">
                  <c:v>2019</c:v>
                </c:pt>
                <c:pt idx="12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'3.10.'!$E$8:$E$24</c:f>
              <c:numCache>
                <c:formatCode>General</c:formatCode>
                <c:ptCount val="17"/>
                <c:pt idx="0" formatCode="0.00">
                  <c:v>1.181878</c:v>
                </c:pt>
                <c:pt idx="3" formatCode="0.00">
                  <c:v>1.32592</c:v>
                </c:pt>
                <c:pt idx="6" formatCode="0.00">
                  <c:v>0.55561800000000006</c:v>
                </c:pt>
                <c:pt idx="9" formatCode="0.00">
                  <c:v>1.4069909999999999</c:v>
                </c:pt>
                <c:pt idx="12" formatCode="0.00">
                  <c:v>0.97826599999999997</c:v>
                </c:pt>
                <c:pt idx="15" formatCode="0.00">
                  <c:v>1.238075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15-4755-BC89-8F65F2023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324077440"/>
        <c:axId val="324078976"/>
      </c:barChart>
      <c:barChart>
        <c:barDir val="col"/>
        <c:grouping val="clustered"/>
        <c:varyColors val="0"/>
        <c:ser>
          <c:idx val="2"/>
          <c:order val="3"/>
          <c:tx>
            <c:strRef>
              <c:f>'3.10.'!$G$7</c:f>
              <c:strCache>
                <c:ptCount val="1"/>
                <c:pt idx="0">
                  <c:v>Működési célra felhasználható tartalék  (jobb t.)</c:v>
                </c:pt>
              </c:strCache>
            </c:strRef>
          </c:tx>
          <c:spPr>
            <a:solidFill>
              <a:srgbClr val="70AD47"/>
            </a:solidFill>
            <a:ln w="9525">
              <a:solidFill>
                <a:schemeClr val="tx1"/>
              </a:solidFill>
            </a:ln>
          </c:spPr>
          <c:invertIfNegative val="0"/>
          <c:cat>
            <c:numRef>
              <c:f>'3.10.'!$C$8:$C$24</c:f>
              <c:numCache>
                <c:formatCode>General</c:formatCode>
                <c:ptCount val="17"/>
                <c:pt idx="0">
                  <c:v>2016</c:v>
                </c:pt>
                <c:pt idx="3">
                  <c:v>2017</c:v>
                </c:pt>
                <c:pt idx="6">
                  <c:v>2018</c:v>
                </c:pt>
                <c:pt idx="9">
                  <c:v>2019</c:v>
                </c:pt>
                <c:pt idx="12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'3.10.'!$G$8:$G$24</c:f>
              <c:numCache>
                <c:formatCode>0.00</c:formatCode>
                <c:ptCount val="17"/>
                <c:pt idx="1">
                  <c:v>13.60567</c:v>
                </c:pt>
                <c:pt idx="4">
                  <c:v>15.472303</c:v>
                </c:pt>
                <c:pt idx="7">
                  <c:v>15.294958000000001</c:v>
                </c:pt>
                <c:pt idx="10">
                  <c:v>16.600553000000001</c:v>
                </c:pt>
                <c:pt idx="13">
                  <c:v>16.380755000000001</c:v>
                </c:pt>
                <c:pt idx="16">
                  <c:v>16.317374999999998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15-4755-BC89-8F65F2023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052424992"/>
        <c:axId val="1052423352"/>
      </c:barChart>
      <c:lineChart>
        <c:grouping val="standard"/>
        <c:varyColors val="0"/>
        <c:ser>
          <c:idx val="5"/>
          <c:order val="2"/>
          <c:tx>
            <c:strRef>
              <c:f>'3.10.'!$F$7</c:f>
              <c:strCache>
                <c:ptCount val="1"/>
                <c:pt idx="0">
                  <c:v>Működési eredmény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1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'3.10.'!$C$8:$C$24</c:f>
              <c:numCache>
                <c:formatCode>General</c:formatCode>
                <c:ptCount val="17"/>
                <c:pt idx="0">
                  <c:v>2016</c:v>
                </c:pt>
                <c:pt idx="3">
                  <c:v>2017</c:v>
                </c:pt>
                <c:pt idx="6">
                  <c:v>2018</c:v>
                </c:pt>
                <c:pt idx="9">
                  <c:v>2019</c:v>
                </c:pt>
                <c:pt idx="12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'3.10.'!$F$8:$F$24</c:f>
              <c:numCache>
                <c:formatCode>General</c:formatCode>
                <c:ptCount val="17"/>
                <c:pt idx="0" formatCode="0.00">
                  <c:v>0.73137300000000005</c:v>
                </c:pt>
                <c:pt idx="3" formatCode="0.00">
                  <c:v>1.197872</c:v>
                </c:pt>
                <c:pt idx="6" formatCode="0.00">
                  <c:v>0.26836500000000008</c:v>
                </c:pt>
                <c:pt idx="9" formatCode="0.00">
                  <c:v>0.61548899999999984</c:v>
                </c:pt>
                <c:pt idx="12" formatCode="0.00">
                  <c:v>-0.241505</c:v>
                </c:pt>
                <c:pt idx="15" formatCode="0.00">
                  <c:v>0.29630600000000001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15-4755-BC89-8F65F2023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077440"/>
        <c:axId val="324078976"/>
      </c:lineChart>
      <c:catAx>
        <c:axId val="32407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324078976"/>
        <c:crosses val="autoZero"/>
        <c:auto val="1"/>
        <c:lblAlgn val="ctr"/>
        <c:lblOffset val="100"/>
        <c:noMultiLvlLbl val="0"/>
      </c:catAx>
      <c:valAx>
        <c:axId val="324078976"/>
        <c:scaling>
          <c:orientation val="minMax"/>
          <c:max val="1.8"/>
          <c:min val="-1.5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5.2790370370370369E-2"/>
              <c:y val="1.3899652777777778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324077440"/>
        <c:crosses val="autoZero"/>
        <c:crossBetween val="between"/>
        <c:majorUnit val="0.30000000000000004"/>
      </c:valAx>
      <c:valAx>
        <c:axId val="1052423352"/>
        <c:scaling>
          <c:orientation val="minMax"/>
          <c:max val="18"/>
          <c:min val="-15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0.88626444444444441"/>
              <c:y val="1.578055555555555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52424992"/>
        <c:crosses val="max"/>
        <c:crossBetween val="between"/>
        <c:majorUnit val="3"/>
      </c:valAx>
      <c:catAx>
        <c:axId val="1052424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2423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22916666666674E-2"/>
          <c:y val="0.78791622222222235"/>
          <c:w val="0.89425833333333338"/>
          <c:h val="0.1953266666666666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0"/>
      </a:pPr>
      <a:endParaRPr lang="hu-H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26430976430974E-2"/>
          <c:y val="6.6379490392648288E-2"/>
          <c:w val="0.89781666666666671"/>
          <c:h val="0.43507101086048461"/>
        </c:manualLayout>
      </c:layout>
      <c:areaChart>
        <c:grouping val="stacked"/>
        <c:varyColors val="0"/>
        <c:ser>
          <c:idx val="1"/>
          <c:order val="0"/>
          <c:tx>
            <c:strRef>
              <c:f>'3.18. (keretes)'!$D$6</c:f>
              <c:strCache>
                <c:ptCount val="1"/>
                <c:pt idx="0">
                  <c:v>Állampapír</c:v>
                </c:pt>
              </c:strCache>
            </c:strRef>
          </c:tx>
          <c:spPr>
            <a:solidFill>
              <a:srgbClr val="009EE0"/>
            </a:solidFill>
            <a:ln w="6350">
              <a:solidFill>
                <a:schemeClr val="tx1"/>
              </a:solidFill>
            </a:ln>
            <a:effectLst/>
          </c:spPr>
          <c:cat>
            <c:numRef>
              <c:f>'3.18. (keretes)'!$C$7:$C$15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'3.18. (keretes)'!$D$7:$D$15</c:f>
              <c:numCache>
                <c:formatCode>#\ ##0.0</c:formatCode>
                <c:ptCount val="9"/>
                <c:pt idx="0">
                  <c:v>744.42535455100005</c:v>
                </c:pt>
                <c:pt idx="1">
                  <c:v>785.51607055399995</c:v>
                </c:pt>
                <c:pt idx="2">
                  <c:v>787.43474762100004</c:v>
                </c:pt>
                <c:pt idx="3">
                  <c:v>844.30965195600004</c:v>
                </c:pt>
                <c:pt idx="4">
                  <c:v>825.72895653800003</c:v>
                </c:pt>
                <c:pt idx="5">
                  <c:v>804.16418693700007</c:v>
                </c:pt>
                <c:pt idx="6">
                  <c:v>780.34068833399999</c:v>
                </c:pt>
                <c:pt idx="7">
                  <c:v>799.77760974399996</c:v>
                </c:pt>
                <c:pt idx="8">
                  <c:v>742.48906726300004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5-410F-98BD-8D19B0B295FA}"/>
            </c:ext>
          </c:extLst>
        </c:ser>
        <c:ser>
          <c:idx val="2"/>
          <c:order val="1"/>
          <c:tx>
            <c:strRef>
              <c:f>'3.18. (keretes)'!$E$6</c:f>
              <c:strCache>
                <c:ptCount val="1"/>
                <c:pt idx="0">
                  <c:v>Vállalati kötvény</c:v>
                </c:pt>
              </c:strCache>
            </c:strRef>
          </c:tx>
          <c:spPr>
            <a:solidFill>
              <a:srgbClr val="70AD47"/>
            </a:solidFill>
            <a:ln w="6350">
              <a:solidFill>
                <a:schemeClr val="tx1"/>
              </a:solidFill>
            </a:ln>
            <a:effectLst/>
          </c:spPr>
          <c:cat>
            <c:numRef>
              <c:f>'3.18. (keretes)'!$C$7:$C$15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'3.18. (keretes)'!$E$7:$E$15</c:f>
              <c:numCache>
                <c:formatCode>#,##0</c:formatCode>
                <c:ptCount val="9"/>
                <c:pt idx="0">
                  <c:v>41.807221998999999</c:v>
                </c:pt>
                <c:pt idx="1">
                  <c:v>52.153610227999998</c:v>
                </c:pt>
                <c:pt idx="2">
                  <c:v>51.537826748000008</c:v>
                </c:pt>
                <c:pt idx="3">
                  <c:v>58.916543793999999</c:v>
                </c:pt>
                <c:pt idx="4">
                  <c:v>62.136145746000004</c:v>
                </c:pt>
                <c:pt idx="5">
                  <c:v>69.414495617</c:v>
                </c:pt>
                <c:pt idx="6">
                  <c:v>65.817720424000001</c:v>
                </c:pt>
                <c:pt idx="7">
                  <c:v>64.923598345000002</c:v>
                </c:pt>
                <c:pt idx="8">
                  <c:v>62.370927348999999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35-410F-98BD-8D19B0B295FA}"/>
            </c:ext>
          </c:extLst>
        </c:ser>
        <c:ser>
          <c:idx val="5"/>
          <c:order val="2"/>
          <c:tx>
            <c:strRef>
              <c:f>'3.18. (keretes)'!$F$6</c:f>
              <c:strCache>
                <c:ptCount val="1"/>
                <c:pt idx="0">
                  <c:v>Egyéb kötvény, jelzáloglevél</c:v>
                </c:pt>
              </c:strCache>
            </c:strRef>
          </c:tx>
          <c:spPr>
            <a:pattFill prst="pct50">
              <a:fgClr>
                <a:srgbClr val="70AD47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  <a:effectLst/>
          </c:spPr>
          <c:cat>
            <c:numRef>
              <c:f>'3.18. (keretes)'!$C$7:$C$15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'3.18. (keretes)'!$F$7:$F$15</c:f>
              <c:numCache>
                <c:formatCode>#,##0</c:formatCode>
                <c:ptCount val="9"/>
                <c:pt idx="0">
                  <c:v>68.589618142999996</c:v>
                </c:pt>
                <c:pt idx="1">
                  <c:v>51.776173</c:v>
                </c:pt>
                <c:pt idx="2">
                  <c:v>50.365703400000001</c:v>
                </c:pt>
                <c:pt idx="3">
                  <c:v>40.40603505</c:v>
                </c:pt>
                <c:pt idx="4">
                  <c:v>43.046614900000002</c:v>
                </c:pt>
                <c:pt idx="5">
                  <c:v>50.010379310000005</c:v>
                </c:pt>
                <c:pt idx="6">
                  <c:v>56.914277892000001</c:v>
                </c:pt>
                <c:pt idx="7">
                  <c:v>53.415393244999997</c:v>
                </c:pt>
                <c:pt idx="8">
                  <c:v>56.910542528000001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35-410F-98BD-8D19B0B295FA}"/>
            </c:ext>
          </c:extLst>
        </c:ser>
        <c:ser>
          <c:idx val="4"/>
          <c:order val="3"/>
          <c:tx>
            <c:strRef>
              <c:f>'3.18. (keretes)'!$G$6</c:f>
              <c:strCache>
                <c:ptCount val="1"/>
                <c:pt idx="0">
                  <c:v>Befektetési jegy</c:v>
                </c:pt>
              </c:strCache>
            </c:strRef>
          </c:tx>
          <c:spPr>
            <a:solidFill>
              <a:srgbClr val="E57200"/>
            </a:solidFill>
            <a:ln w="6350">
              <a:solidFill>
                <a:schemeClr val="tx1"/>
              </a:solidFill>
            </a:ln>
            <a:effectLst/>
          </c:spPr>
          <c:cat>
            <c:numRef>
              <c:f>'3.18. (keretes)'!$C$7:$C$15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'3.18. (keretes)'!$G$7:$G$15</c:f>
              <c:numCache>
                <c:formatCode>#,##0</c:formatCode>
                <c:ptCount val="9"/>
                <c:pt idx="0">
                  <c:v>389.87710863774004</c:v>
                </c:pt>
                <c:pt idx="1">
                  <c:v>422.29608322176006</c:v>
                </c:pt>
                <c:pt idx="2">
                  <c:v>432.85244686759995</c:v>
                </c:pt>
                <c:pt idx="3">
                  <c:v>477.049083</c:v>
                </c:pt>
                <c:pt idx="4">
                  <c:v>490.09050173799994</c:v>
                </c:pt>
                <c:pt idx="5">
                  <c:v>508.770454771</c:v>
                </c:pt>
                <c:pt idx="6">
                  <c:v>524.34817378499997</c:v>
                </c:pt>
                <c:pt idx="7">
                  <c:v>531.93649567199998</c:v>
                </c:pt>
                <c:pt idx="8">
                  <c:v>507.74506060000004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35-410F-98BD-8D19B0B295FA}"/>
            </c:ext>
          </c:extLst>
        </c:ser>
        <c:ser>
          <c:idx val="3"/>
          <c:order val="4"/>
          <c:tx>
            <c:strRef>
              <c:f>'3.18. (keretes)'!$H$6</c:f>
              <c:strCache>
                <c:ptCount val="1"/>
                <c:pt idx="0">
                  <c:v>Részvény</c:v>
                </c:pt>
              </c:strCache>
            </c:strRef>
          </c:tx>
          <c:spPr>
            <a:solidFill>
              <a:srgbClr val="DA0000"/>
            </a:solidFill>
            <a:ln w="6350">
              <a:solidFill>
                <a:schemeClr val="tx1"/>
              </a:solidFill>
            </a:ln>
            <a:effectLst/>
          </c:spPr>
          <c:cat>
            <c:numRef>
              <c:f>'3.18. (keretes)'!$C$7:$C$15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'3.18. (keretes)'!$H$7:$H$15</c:f>
              <c:numCache>
                <c:formatCode>#,##0</c:formatCode>
                <c:ptCount val="9"/>
                <c:pt idx="0">
                  <c:v>83.958864125999995</c:v>
                </c:pt>
                <c:pt idx="1">
                  <c:v>94.479968878999998</c:v>
                </c:pt>
                <c:pt idx="2">
                  <c:v>96.137148717999992</c:v>
                </c:pt>
                <c:pt idx="3">
                  <c:v>130.25443957299998</c:v>
                </c:pt>
                <c:pt idx="4">
                  <c:v>139.78691735199999</c:v>
                </c:pt>
                <c:pt idx="5">
                  <c:v>145.29791050600002</c:v>
                </c:pt>
                <c:pt idx="6">
                  <c:v>149.77611095500001</c:v>
                </c:pt>
                <c:pt idx="7">
                  <c:v>143.83449836699901</c:v>
                </c:pt>
                <c:pt idx="8">
                  <c:v>134.39464824300001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35-410F-98BD-8D19B0B295FA}"/>
            </c:ext>
          </c:extLst>
        </c:ser>
        <c:ser>
          <c:idx val="6"/>
          <c:order val="5"/>
          <c:tx>
            <c:strRef>
              <c:f>'3.18. (keretes)'!$I$6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rgbClr val="BFBFBF"/>
            </a:solidFill>
            <a:ln w="6350">
              <a:solidFill>
                <a:schemeClr val="tx1"/>
              </a:solidFill>
            </a:ln>
            <a:effectLst/>
          </c:spPr>
          <c:cat>
            <c:numRef>
              <c:f>'3.18. (keretes)'!$C$7:$C$15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'3.18. (keretes)'!$I$7:$I$15</c:f>
              <c:numCache>
                <c:formatCode>#,##0</c:formatCode>
                <c:ptCount val="9"/>
                <c:pt idx="0">
                  <c:v>74.922715744000001</c:v>
                </c:pt>
                <c:pt idx="1">
                  <c:v>92.227190000000007</c:v>
                </c:pt>
                <c:pt idx="2">
                  <c:v>83.233258928000012</c:v>
                </c:pt>
                <c:pt idx="3">
                  <c:v>55.339930733000003</c:v>
                </c:pt>
                <c:pt idx="4">
                  <c:v>61.556147740999997</c:v>
                </c:pt>
                <c:pt idx="5">
                  <c:v>81.401799213999993</c:v>
                </c:pt>
                <c:pt idx="6">
                  <c:v>102.47454381399999</c:v>
                </c:pt>
                <c:pt idx="7">
                  <c:v>116.191035817</c:v>
                </c:pt>
                <c:pt idx="8">
                  <c:v>112.616478876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35-410F-98BD-8D19B0B29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881816"/>
        <c:axId val="814876240"/>
      </c:areaChart>
      <c:lineChart>
        <c:grouping val="standard"/>
        <c:varyColors val="0"/>
        <c:ser>
          <c:idx val="0"/>
          <c:order val="6"/>
          <c:tx>
            <c:strRef>
              <c:f>'3.18. (keretes)'!$J$6</c:f>
              <c:strCache>
                <c:ptCount val="1"/>
                <c:pt idx="0">
                  <c:v>Befektetési eszközök összesen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solidFill>
                <a:srgbClr val="FFCB60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'3.18. (keretes)'!$C$7:$C$15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'3.18. (keretes)'!$J$7:$J$15</c:f>
              <c:numCache>
                <c:formatCode>#,##0</c:formatCode>
                <c:ptCount val="9"/>
                <c:pt idx="0">
                  <c:v>1403.5808832007401</c:v>
                </c:pt>
                <c:pt idx="1">
                  <c:v>1498.44909588276</c:v>
                </c:pt>
                <c:pt idx="2">
                  <c:v>1501.5611322825998</c:v>
                </c:pt>
                <c:pt idx="3">
                  <c:v>1606.275684106</c:v>
                </c:pt>
                <c:pt idx="4">
                  <c:v>1622.3452840149998</c:v>
                </c:pt>
                <c:pt idx="5">
                  <c:v>1659.0592263550002</c:v>
                </c:pt>
                <c:pt idx="6">
                  <c:v>1679.6715152039999</c:v>
                </c:pt>
                <c:pt idx="7">
                  <c:v>1710.078631189999</c:v>
                </c:pt>
                <c:pt idx="8">
                  <c:v>1616.5267248590001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35-410F-98BD-8D19B0B29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881816"/>
        <c:axId val="814876240"/>
      </c:lineChart>
      <c:lineChart>
        <c:grouping val="standard"/>
        <c:varyColors val="0"/>
        <c:ser>
          <c:idx val="8"/>
          <c:order val="7"/>
          <c:tx>
            <c:strRef>
              <c:f>'3.18. (keretes)'!$K$6</c:f>
              <c:strCache>
                <c:ptCount val="1"/>
                <c:pt idx="0">
                  <c:v>Állampapír aránya (jobb tengely)</c:v>
                </c:pt>
              </c:strCache>
            </c:strRef>
          </c:tx>
          <c:spPr>
            <a:ln w="28575" cap="rnd">
              <a:solidFill>
                <a:srgbClr val="009EE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35-410F-98BD-8D19B0B295FA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35-410F-98BD-8D19B0B295FA}"/>
                </c:ext>
              </c:extLst>
            </c:dLbl>
            <c:spPr>
              <a:solidFill>
                <a:srgbClr val="009EE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'3.18. (keretes)'!$C$7:$C$15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'3.18. (keretes)'!$K$7:$K$15</c:f>
              <c:numCache>
                <c:formatCode>0.0</c:formatCode>
                <c:ptCount val="9"/>
                <c:pt idx="0">
                  <c:v>53.037581478981451</c:v>
                </c:pt>
                <c:pt idx="1">
                  <c:v>52.421938970922469</c:v>
                </c:pt>
                <c:pt idx="2">
                  <c:v>52.441071541588201</c:v>
                </c:pt>
                <c:pt idx="3">
                  <c:v>52.563184533663346</c:v>
                </c:pt>
                <c:pt idx="4">
                  <c:v>50.897238995540825</c:v>
                </c:pt>
                <c:pt idx="5">
                  <c:v>48.471095797090463</c:v>
                </c:pt>
                <c:pt idx="6">
                  <c:v>46.457934260987088</c:v>
                </c:pt>
                <c:pt idx="7">
                  <c:v>46.768469891203516</c:v>
                </c:pt>
                <c:pt idx="8">
                  <c:v>45.931134688030781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E35-410F-98BD-8D19B0B295FA}"/>
            </c:ext>
          </c:extLst>
        </c:ser>
        <c:ser>
          <c:idx val="7"/>
          <c:order val="8"/>
          <c:tx>
            <c:strRef>
              <c:f>'3.18. (keretes)'!$L$6</c:f>
              <c:strCache>
                <c:ptCount val="1"/>
                <c:pt idx="0">
                  <c:v>Részvény aránya (jobb tengely)</c:v>
                </c:pt>
              </c:strCache>
            </c:strRef>
          </c:tx>
          <c:spPr>
            <a:ln w="28575" cap="rnd">
              <a:solidFill>
                <a:srgbClr val="DA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35-410F-98BD-8D19B0B295FA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35-410F-98BD-8D19B0B295FA}"/>
                </c:ext>
              </c:extLst>
            </c:dLbl>
            <c:spPr>
              <a:solidFill>
                <a:srgbClr val="DA00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'3.18. (keretes)'!$C$7:$C$15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'3.18. (keretes)'!$L$7:$L$15</c:f>
              <c:numCache>
                <c:formatCode>0.0</c:formatCode>
                <c:ptCount val="9"/>
                <c:pt idx="0">
                  <c:v>5.981761730363508</c:v>
                </c:pt>
                <c:pt idx="1">
                  <c:v>6.3051837488907383</c:v>
                </c:pt>
                <c:pt idx="2">
                  <c:v>6.4024798358929953</c:v>
                </c:pt>
                <c:pt idx="3">
                  <c:v>8.1090961446941972</c:v>
                </c:pt>
                <c:pt idx="4">
                  <c:v>8.616348118327414</c:v>
                </c:pt>
                <c:pt idx="5">
                  <c:v>8.7578495208530693</c:v>
                </c:pt>
                <c:pt idx="6">
                  <c:v>8.9169882086622962</c:v>
                </c:pt>
                <c:pt idx="7">
                  <c:v>8.4109874097957906</c:v>
                </c:pt>
                <c:pt idx="8">
                  <c:v>8.3137906832144974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35-410F-98BD-8D19B0B295FA}"/>
            </c:ext>
          </c:extLst>
        </c:ser>
        <c:ser>
          <c:idx val="9"/>
          <c:order val="9"/>
          <c:tx>
            <c:strRef>
              <c:f>'3.18. (keretes)'!$M$6</c:f>
              <c:strCache>
                <c:ptCount val="1"/>
                <c:pt idx="0">
                  <c:v>Befektetési jegy aránya (jobb tengely)</c:v>
                </c:pt>
              </c:strCache>
            </c:strRef>
          </c:tx>
          <c:spPr>
            <a:ln w="28575" cap="rnd">
              <a:solidFill>
                <a:srgbClr val="E572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35-410F-98BD-8D19B0B295FA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35-410F-98BD-8D19B0B295FA}"/>
                </c:ext>
              </c:extLst>
            </c:dLbl>
            <c:spPr>
              <a:solidFill>
                <a:srgbClr val="E572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'3.18. (keretes)'!$C$7:$C$15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'3.18. (keretes)'!$M$7:$M$15</c:f>
              <c:numCache>
                <c:formatCode>0.0</c:formatCode>
                <c:ptCount val="9"/>
                <c:pt idx="0">
                  <c:v>27.777316811886205</c:v>
                </c:pt>
                <c:pt idx="1">
                  <c:v>28.182210819312402</c:v>
                </c:pt>
                <c:pt idx="2">
                  <c:v>28.826828129841033</c:v>
                </c:pt>
                <c:pt idx="3">
                  <c:v>29.699078914060124</c:v>
                </c:pt>
                <c:pt idx="4">
                  <c:v>30.208766688994714</c:v>
                </c:pt>
                <c:pt idx="5">
                  <c:v>30.666202067347708</c:v>
                </c:pt>
                <c:pt idx="6">
                  <c:v>31.217304635979175</c:v>
                </c:pt>
                <c:pt idx="7">
                  <c:v>31.105967057306554</c:v>
                </c:pt>
                <c:pt idx="8">
                  <c:v>31.409629843533061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E35-410F-98BD-8D19B0B29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934952"/>
        <c:axId val="814929704"/>
      </c:lineChart>
      <c:dateAx>
        <c:axId val="814881816"/>
        <c:scaling>
          <c:orientation val="minMax"/>
        </c:scaling>
        <c:delete val="1"/>
        <c:axPos val="b"/>
        <c:numFmt formatCode="yyyy" sourceLinked="0"/>
        <c:majorTickMark val="out"/>
        <c:minorTickMark val="none"/>
        <c:tickLblPos val="nextTo"/>
        <c:crossAx val="814876240"/>
        <c:crosses val="autoZero"/>
        <c:auto val="0"/>
        <c:lblOffset val="100"/>
        <c:baseTimeUnit val="days"/>
        <c:majorUnit val="1"/>
        <c:majorTimeUnit val="years"/>
      </c:dateAx>
      <c:valAx>
        <c:axId val="81487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7.0988020833333332E-2"/>
              <c:y val="3.5897435897437088E-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814881816"/>
        <c:crosses val="autoZero"/>
        <c:crossBetween val="between"/>
        <c:majorUnit val="400"/>
      </c:valAx>
      <c:valAx>
        <c:axId val="814929704"/>
        <c:scaling>
          <c:orientation val="minMax"/>
          <c:max val="100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814934952"/>
        <c:crosses val="max"/>
        <c:crossBetween val="midCat"/>
      </c:valAx>
      <c:dateAx>
        <c:axId val="814934952"/>
        <c:scaling>
          <c:orientation val="minMax"/>
          <c:max val="44651"/>
          <c:min val="43921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%</a:t>
                </a:r>
              </a:p>
            </c:rich>
          </c:tx>
          <c:layout>
            <c:manualLayout>
              <c:xMode val="edge"/>
              <c:yMode val="edge"/>
              <c:x val="0.90513750000000004"/>
              <c:y val="1.9425213675213679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814929704"/>
        <c:crosses val="autoZero"/>
        <c:auto val="0"/>
        <c:lblOffset val="100"/>
        <c:baseTimeUnit val="days"/>
        <c:majorUnit val="3"/>
        <c:majorTimeUnit val="months"/>
      </c:date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0"/>
          <c:y val="0.68635192147034263"/>
          <c:w val="1"/>
          <c:h val="0.3118350041771094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hu-H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0"/>
      </a:pPr>
      <a:endParaRPr lang="hu-H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013861907551639E-2"/>
          <c:y val="7.6087391006172234E-2"/>
          <c:w val="0.883720226066396"/>
          <c:h val="0.6778524444444444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'3.19. (keretes)'!$F$6</c:f>
              <c:strCache>
                <c:ptCount val="1"/>
                <c:pt idx="0">
                  <c:v>Tagdíjbevétel összesen</c:v>
                </c:pt>
              </c:strCache>
            </c:strRef>
          </c:tx>
          <c:spPr>
            <a:solidFill>
              <a:srgbClr val="009EE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2"/>
              <c:layout>
                <c:manualLayout>
                  <c:x val="-1.97825757575758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95-4151-9AA0-900847087270}"/>
                </c:ext>
              </c:extLst>
            </c:dLbl>
            <c:dLbl>
              <c:idx val="15"/>
              <c:layout>
                <c:manualLayout>
                  <c:x val="-6.97551486697841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95-4151-9AA0-900847087270}"/>
                </c:ext>
              </c:extLst>
            </c:dLbl>
            <c:dLbl>
              <c:idx val="24"/>
              <c:layout>
                <c:manualLayout>
                  <c:x val="-1.50974020184552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95-4151-9AA0-900847087270}"/>
                </c:ext>
              </c:extLst>
            </c:dLbl>
            <c:numFmt formatCode="#,##0" sourceLinked="0"/>
            <c:spPr>
              <a:solidFill>
                <a:srgbClr val="8CDDFF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'3.19. (keretes)'!$E$7:$E$32</c:f>
              <c:strCache>
                <c:ptCount val="25"/>
                <c:pt idx="0">
                  <c:v>2020. I.</c:v>
                </c:pt>
                <c:pt idx="3">
                  <c:v>2020. II.</c:v>
                </c:pt>
                <c:pt idx="6">
                  <c:v>2020. III.</c:v>
                </c:pt>
                <c:pt idx="9">
                  <c:v>2020. IV.</c:v>
                </c:pt>
                <c:pt idx="12">
                  <c:v>2021. I.</c:v>
                </c:pt>
                <c:pt idx="15">
                  <c:v>2021. II.</c:v>
                </c:pt>
                <c:pt idx="18">
                  <c:v>2021. III.</c:v>
                </c:pt>
                <c:pt idx="21">
                  <c:v>2021. IV.</c:v>
                </c:pt>
                <c:pt idx="24">
                  <c:v>2022. I.</c:v>
                </c:pt>
              </c:strCache>
            </c:strRef>
          </c:cat>
          <c:val>
            <c:numRef>
              <c:f>'3.19. (keretes)'!$F$7:$F$32</c:f>
              <c:numCache>
                <c:formatCode>General</c:formatCode>
                <c:ptCount val="26"/>
                <c:pt idx="0" formatCode="#,##0">
                  <c:v>22888451000</c:v>
                </c:pt>
                <c:pt idx="3" formatCode="#,##0">
                  <c:v>22049966000</c:v>
                </c:pt>
                <c:pt idx="6" formatCode="#,##0">
                  <c:v>22690608000</c:v>
                </c:pt>
                <c:pt idx="9" formatCode="#,##0">
                  <c:v>40237536000</c:v>
                </c:pt>
                <c:pt idx="12" formatCode="#,##0">
                  <c:v>23988316000</c:v>
                </c:pt>
                <c:pt idx="15" formatCode="#,##0">
                  <c:v>24695652000</c:v>
                </c:pt>
                <c:pt idx="18" formatCode="#,##0">
                  <c:v>24916228000</c:v>
                </c:pt>
                <c:pt idx="21" formatCode="#,##0">
                  <c:v>42314243000</c:v>
                </c:pt>
                <c:pt idx="24" formatCode="#,##0">
                  <c:v>25659687000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95-4151-9AA0-900847087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6862592"/>
        <c:axId val="336876672"/>
      </c:barChart>
      <c:barChart>
        <c:barDir val="col"/>
        <c:grouping val="clustered"/>
        <c:varyColors val="0"/>
        <c:ser>
          <c:idx val="10"/>
          <c:order val="1"/>
          <c:tx>
            <c:strRef>
              <c:f>'3.19. (keretes)'!$G$6</c:f>
              <c:strCache>
                <c:ptCount val="1"/>
                <c:pt idx="0">
                  <c:v>Kifizetés összesen</c:v>
                </c:pt>
              </c:strCache>
            </c:strRef>
          </c:tx>
          <c:spPr>
            <a:solidFill>
              <a:srgbClr val="F6A8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1.76388888888888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95-4151-9AA0-900847087270}"/>
                </c:ext>
              </c:extLst>
            </c:dLbl>
            <c:dLbl>
              <c:idx val="16"/>
              <c:layout>
                <c:manualLayout>
                  <c:x val="6.68417300113402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95-4151-9AA0-900847087270}"/>
                </c:ext>
              </c:extLst>
            </c:dLbl>
            <c:numFmt formatCode="#,##0" sourceLinked="0"/>
            <c:spPr>
              <a:solidFill>
                <a:srgbClr val="FFCB6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'3.19. (keretes)'!$E$7:$E$32</c:f>
              <c:strCache>
                <c:ptCount val="25"/>
                <c:pt idx="0">
                  <c:v>2020. I.</c:v>
                </c:pt>
                <c:pt idx="3">
                  <c:v>2020. II.</c:v>
                </c:pt>
                <c:pt idx="6">
                  <c:v>2020. III.</c:v>
                </c:pt>
                <c:pt idx="9">
                  <c:v>2020. IV.</c:v>
                </c:pt>
                <c:pt idx="12">
                  <c:v>2021. I.</c:v>
                </c:pt>
                <c:pt idx="15">
                  <c:v>2021. II.</c:v>
                </c:pt>
                <c:pt idx="18">
                  <c:v>2021. III.</c:v>
                </c:pt>
                <c:pt idx="21">
                  <c:v>2021. IV.</c:v>
                </c:pt>
                <c:pt idx="24">
                  <c:v>2022. I.</c:v>
                </c:pt>
              </c:strCache>
            </c:strRef>
          </c:cat>
          <c:val>
            <c:numRef>
              <c:f>'3.19. (keretes)'!$G$7:$G$32</c:f>
              <c:numCache>
                <c:formatCode>#,##0</c:formatCode>
                <c:ptCount val="26"/>
                <c:pt idx="1">
                  <c:v>26793550000</c:v>
                </c:pt>
                <c:pt idx="4">
                  <c:v>18038200000</c:v>
                </c:pt>
                <c:pt idx="7">
                  <c:v>21157996000</c:v>
                </c:pt>
                <c:pt idx="10">
                  <c:v>22866764000</c:v>
                </c:pt>
                <c:pt idx="13">
                  <c:v>26494240000</c:v>
                </c:pt>
                <c:pt idx="16">
                  <c:v>25920692000</c:v>
                </c:pt>
                <c:pt idx="19">
                  <c:v>22472661000</c:v>
                </c:pt>
                <c:pt idx="22">
                  <c:v>21545936000</c:v>
                </c:pt>
                <c:pt idx="25">
                  <c:v>30367655000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95-4151-9AA0-900847087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6878976"/>
        <c:axId val="336880768"/>
      </c:barChart>
      <c:catAx>
        <c:axId val="33686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 vert="horz"/>
          <a:lstStyle/>
          <a:p>
            <a:pPr>
              <a:defRPr/>
            </a:pPr>
            <a:endParaRPr lang="hu-HU"/>
          </a:p>
        </c:txPr>
        <c:crossAx val="336876672"/>
        <c:crosses val="autoZero"/>
        <c:auto val="1"/>
        <c:lblAlgn val="ctr"/>
        <c:lblOffset val="100"/>
        <c:noMultiLvlLbl val="0"/>
      </c:catAx>
      <c:valAx>
        <c:axId val="336876672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5.4626835409658639E-2"/>
              <c:y val="4.4996913580246899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336862592"/>
        <c:crosses val="autoZero"/>
        <c:crossBetween val="between"/>
        <c:dispUnits>
          <c:builtInUnit val="billions"/>
        </c:dispUnits>
      </c:valAx>
      <c:catAx>
        <c:axId val="336878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6880768"/>
        <c:crosses val="autoZero"/>
        <c:auto val="1"/>
        <c:lblAlgn val="ctr"/>
        <c:lblOffset val="100"/>
        <c:noMultiLvlLbl val="0"/>
      </c:catAx>
      <c:valAx>
        <c:axId val="336880768"/>
        <c:scaling>
          <c:orientation val="minMax"/>
          <c:max val="500000000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0.86857934027777772"/>
              <c:y val="2.2599999999999994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336878976"/>
        <c:crosses val="max"/>
        <c:crossBetween val="between"/>
        <c:dispUnits>
          <c:builtInUnit val="billions"/>
        </c:dispUnits>
      </c:valAx>
      <c:spPr>
        <a:noFill/>
      </c:spPr>
    </c:plotArea>
    <c:legend>
      <c:legendPos val="b"/>
      <c:overlay val="0"/>
    </c:legend>
    <c:plotVisOnly val="1"/>
    <c:dispBlanksAs val="span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77083333333334E-2"/>
          <c:y val="4.3117283950617286E-2"/>
          <c:w val="0.84804583333333339"/>
          <c:h val="0.68466172839506168"/>
        </c:manualLayout>
      </c:layout>
      <c:lineChart>
        <c:grouping val="standard"/>
        <c:varyColors val="0"/>
        <c:ser>
          <c:idx val="5"/>
          <c:order val="0"/>
          <c:tx>
            <c:strRef>
              <c:f>'1.4.'!$E$6</c:f>
              <c:strCache>
                <c:ptCount val="1"/>
                <c:pt idx="0">
                  <c:v>2019.12.31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'1.4.'!$D$7:$D$46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'1.4.'!$E$7:$E$46</c:f>
              <c:numCache>
                <c:formatCode>0.000%</c:formatCode>
                <c:ptCount val="40"/>
                <c:pt idx="0">
                  <c:v>1.7000000000000001E-4</c:v>
                </c:pt>
                <c:pt idx="1">
                  <c:v>1.5299999999999999E-3</c:v>
                </c:pt>
                <c:pt idx="2">
                  <c:v>3.82E-3</c:v>
                </c:pt>
                <c:pt idx="3">
                  <c:v>7.4000000000000003E-3</c:v>
                </c:pt>
                <c:pt idx="4">
                  <c:v>9.5499999999999995E-3</c:v>
                </c:pt>
                <c:pt idx="5">
                  <c:v>1.1209999999999999E-2</c:v>
                </c:pt>
                <c:pt idx="6">
                  <c:v>1.4120000000000001E-2</c:v>
                </c:pt>
                <c:pt idx="7">
                  <c:v>1.6310000000000002E-2</c:v>
                </c:pt>
                <c:pt idx="8">
                  <c:v>1.8030000000000001E-2</c:v>
                </c:pt>
                <c:pt idx="9">
                  <c:v>1.9390000000000001E-2</c:v>
                </c:pt>
                <c:pt idx="10">
                  <c:v>2.078E-2</c:v>
                </c:pt>
                <c:pt idx="11">
                  <c:v>2.222E-2</c:v>
                </c:pt>
                <c:pt idx="12">
                  <c:v>2.3630000000000002E-2</c:v>
                </c:pt>
                <c:pt idx="13">
                  <c:v>2.495E-2</c:v>
                </c:pt>
                <c:pt idx="14">
                  <c:v>2.6159999999999999E-2</c:v>
                </c:pt>
                <c:pt idx="15">
                  <c:v>2.7230000000000001E-2</c:v>
                </c:pt>
                <c:pt idx="16">
                  <c:v>2.818E-2</c:v>
                </c:pt>
                <c:pt idx="17">
                  <c:v>2.903E-2</c:v>
                </c:pt>
                <c:pt idx="18">
                  <c:v>2.98E-2</c:v>
                </c:pt>
                <c:pt idx="19">
                  <c:v>3.049E-2</c:v>
                </c:pt>
                <c:pt idx="20">
                  <c:v>3.1130000000000001E-2</c:v>
                </c:pt>
                <c:pt idx="21">
                  <c:v>3.1699999999999999E-2</c:v>
                </c:pt>
                <c:pt idx="22">
                  <c:v>3.2239999999999998E-2</c:v>
                </c:pt>
                <c:pt idx="23">
                  <c:v>3.2730000000000002E-2</c:v>
                </c:pt>
                <c:pt idx="24">
                  <c:v>3.3180000000000001E-2</c:v>
                </c:pt>
                <c:pt idx="25">
                  <c:v>3.3599999999999998E-2</c:v>
                </c:pt>
                <c:pt idx="26">
                  <c:v>3.3989999999999999E-2</c:v>
                </c:pt>
                <c:pt idx="27">
                  <c:v>3.4349999999999999E-2</c:v>
                </c:pt>
                <c:pt idx="28">
                  <c:v>3.4689999999999999E-2</c:v>
                </c:pt>
                <c:pt idx="29">
                  <c:v>3.5009999999999999E-2</c:v>
                </c:pt>
                <c:pt idx="30">
                  <c:v>3.5319999999999997E-2</c:v>
                </c:pt>
                <c:pt idx="31">
                  <c:v>3.56E-2</c:v>
                </c:pt>
                <c:pt idx="32">
                  <c:v>3.5869999999999999E-2</c:v>
                </c:pt>
                <c:pt idx="33">
                  <c:v>3.6119999999999999E-2</c:v>
                </c:pt>
                <c:pt idx="34">
                  <c:v>3.6360000000000003E-2</c:v>
                </c:pt>
                <c:pt idx="35">
                  <c:v>3.6580000000000001E-2</c:v>
                </c:pt>
                <c:pt idx="36">
                  <c:v>3.6799999999999999E-2</c:v>
                </c:pt>
                <c:pt idx="37">
                  <c:v>3.6999999999999998E-2</c:v>
                </c:pt>
                <c:pt idx="38">
                  <c:v>3.7199999999999997E-2</c:v>
                </c:pt>
                <c:pt idx="39">
                  <c:v>3.7379999999999997E-2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6D-4AA0-978F-6ABD511E0064}"/>
            </c:ext>
          </c:extLst>
        </c:ser>
        <c:ser>
          <c:idx val="0"/>
          <c:order val="1"/>
          <c:tx>
            <c:strRef>
              <c:f>'1.4.'!$F$6</c:f>
              <c:strCache>
                <c:ptCount val="1"/>
                <c:pt idx="0">
                  <c:v>2020.12.31</c:v>
                </c:pt>
              </c:strCache>
            </c:strRef>
          </c:tx>
          <c:spPr>
            <a:ln w="28575" cap="rnd">
              <a:solidFill>
                <a:srgbClr val="009EE0"/>
              </a:solidFill>
              <a:round/>
            </a:ln>
            <a:effectLst/>
          </c:spPr>
          <c:marker>
            <c:symbol val="none"/>
          </c:marker>
          <c:cat>
            <c:numRef>
              <c:f>'1.4.'!$D$7:$D$46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'1.4.'!$F$7:$F$46</c:f>
              <c:numCache>
                <c:formatCode>0.000%</c:formatCode>
                <c:ptCount val="40"/>
                <c:pt idx="0">
                  <c:v>2.8600000000000001E-3</c:v>
                </c:pt>
                <c:pt idx="1">
                  <c:v>5.3E-3</c:v>
                </c:pt>
                <c:pt idx="2">
                  <c:v>7.7099999999999998E-3</c:v>
                </c:pt>
                <c:pt idx="3">
                  <c:v>9.9600000000000001E-3</c:v>
                </c:pt>
                <c:pt idx="4">
                  <c:v>1.1979999999999999E-2</c:v>
                </c:pt>
                <c:pt idx="5">
                  <c:v>1.3809999999999999E-2</c:v>
                </c:pt>
                <c:pt idx="6">
                  <c:v>1.545E-2</c:v>
                </c:pt>
                <c:pt idx="7">
                  <c:v>1.6899999999999998E-2</c:v>
                </c:pt>
                <c:pt idx="8">
                  <c:v>1.8190000000000001E-2</c:v>
                </c:pt>
                <c:pt idx="9">
                  <c:v>1.9279999999999999E-2</c:v>
                </c:pt>
                <c:pt idx="10">
                  <c:v>2.0150000000000001E-2</c:v>
                </c:pt>
                <c:pt idx="11">
                  <c:v>2.087E-2</c:v>
                </c:pt>
                <c:pt idx="12">
                  <c:v>2.1499999999999998E-2</c:v>
                </c:pt>
                <c:pt idx="13">
                  <c:v>2.2089999999999999E-2</c:v>
                </c:pt>
                <c:pt idx="14">
                  <c:v>2.2689999999999998E-2</c:v>
                </c:pt>
                <c:pt idx="15">
                  <c:v>2.3300000000000001E-2</c:v>
                </c:pt>
                <c:pt idx="16">
                  <c:v>2.392E-2</c:v>
                </c:pt>
                <c:pt idx="17">
                  <c:v>2.453E-2</c:v>
                </c:pt>
                <c:pt idx="18">
                  <c:v>2.5139999999999999E-2</c:v>
                </c:pt>
                <c:pt idx="19">
                  <c:v>2.5729999999999999E-2</c:v>
                </c:pt>
                <c:pt idx="20">
                  <c:v>2.631E-2</c:v>
                </c:pt>
                <c:pt idx="21">
                  <c:v>2.6870000000000002E-2</c:v>
                </c:pt>
                <c:pt idx="22">
                  <c:v>2.741E-2</c:v>
                </c:pt>
                <c:pt idx="23">
                  <c:v>2.792E-2</c:v>
                </c:pt>
                <c:pt idx="24">
                  <c:v>2.8420000000000001E-2</c:v>
                </c:pt>
                <c:pt idx="25">
                  <c:v>2.8899999999999999E-2</c:v>
                </c:pt>
                <c:pt idx="26">
                  <c:v>2.9360000000000001E-2</c:v>
                </c:pt>
                <c:pt idx="27">
                  <c:v>2.98E-2</c:v>
                </c:pt>
                <c:pt idx="28">
                  <c:v>3.022E-2</c:v>
                </c:pt>
                <c:pt idx="29">
                  <c:v>3.0620000000000001E-2</c:v>
                </c:pt>
                <c:pt idx="30">
                  <c:v>3.1E-2</c:v>
                </c:pt>
                <c:pt idx="31">
                  <c:v>3.1370000000000002E-2</c:v>
                </c:pt>
                <c:pt idx="32">
                  <c:v>3.1730000000000001E-2</c:v>
                </c:pt>
                <c:pt idx="33">
                  <c:v>3.2059999999999998E-2</c:v>
                </c:pt>
                <c:pt idx="34">
                  <c:v>3.2390000000000002E-2</c:v>
                </c:pt>
                <c:pt idx="35">
                  <c:v>3.27E-2</c:v>
                </c:pt>
                <c:pt idx="36">
                  <c:v>3.2989999999999998E-2</c:v>
                </c:pt>
                <c:pt idx="37">
                  <c:v>3.3279999999999997E-2</c:v>
                </c:pt>
                <c:pt idx="38">
                  <c:v>3.3550000000000003E-2</c:v>
                </c:pt>
                <c:pt idx="39">
                  <c:v>3.381E-2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6D-4AA0-978F-6ABD511E0064}"/>
            </c:ext>
          </c:extLst>
        </c:ser>
        <c:ser>
          <c:idx val="1"/>
          <c:order val="2"/>
          <c:tx>
            <c:strRef>
              <c:f>'1.4.'!$G$6</c:f>
              <c:strCache>
                <c:ptCount val="1"/>
                <c:pt idx="0">
                  <c:v>2021.12.31</c:v>
                </c:pt>
              </c:strCache>
            </c:strRef>
          </c:tx>
          <c:spPr>
            <a:ln w="28575" cap="rnd">
              <a:solidFill>
                <a:srgbClr val="0C2148"/>
              </a:solidFill>
              <a:round/>
            </a:ln>
            <a:effectLst/>
          </c:spPr>
          <c:marker>
            <c:symbol val="none"/>
          </c:marker>
          <c:cat>
            <c:numRef>
              <c:f>'1.4.'!$D$7:$D$46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'1.4.'!$G$7:$G$46</c:f>
              <c:numCache>
                <c:formatCode>0.000%</c:formatCode>
                <c:ptCount val="40"/>
                <c:pt idx="0">
                  <c:v>3.4909999999999997E-2</c:v>
                </c:pt>
                <c:pt idx="1">
                  <c:v>3.943E-2</c:v>
                </c:pt>
                <c:pt idx="2">
                  <c:v>4.1300000000000003E-2</c:v>
                </c:pt>
                <c:pt idx="3">
                  <c:v>4.2270000000000002E-2</c:v>
                </c:pt>
                <c:pt idx="4">
                  <c:v>4.2909999999999997E-2</c:v>
                </c:pt>
                <c:pt idx="5">
                  <c:v>4.3380000000000002E-2</c:v>
                </c:pt>
                <c:pt idx="6">
                  <c:v>4.3709999999999999E-2</c:v>
                </c:pt>
                <c:pt idx="7">
                  <c:v>4.3950000000000003E-2</c:v>
                </c:pt>
                <c:pt idx="8">
                  <c:v>4.4179999999999997E-2</c:v>
                </c:pt>
                <c:pt idx="9">
                  <c:v>4.4330000000000001E-2</c:v>
                </c:pt>
                <c:pt idx="10">
                  <c:v>4.4490000000000002E-2</c:v>
                </c:pt>
                <c:pt idx="11">
                  <c:v>4.4690000000000001E-2</c:v>
                </c:pt>
                <c:pt idx="12">
                  <c:v>4.4929999999999998E-2</c:v>
                </c:pt>
                <c:pt idx="13">
                  <c:v>4.5220000000000003E-2</c:v>
                </c:pt>
                <c:pt idx="14">
                  <c:v>4.5569999999999999E-2</c:v>
                </c:pt>
                <c:pt idx="15">
                  <c:v>4.5870000000000001E-2</c:v>
                </c:pt>
                <c:pt idx="16">
                  <c:v>4.6120000000000001E-2</c:v>
                </c:pt>
                <c:pt idx="17">
                  <c:v>4.6309999999999997E-2</c:v>
                </c:pt>
                <c:pt idx="18">
                  <c:v>4.6460000000000001E-2</c:v>
                </c:pt>
                <c:pt idx="19">
                  <c:v>4.6580000000000003E-2</c:v>
                </c:pt>
                <c:pt idx="20">
                  <c:v>4.6670000000000003E-2</c:v>
                </c:pt>
                <c:pt idx="21">
                  <c:v>4.675E-2</c:v>
                </c:pt>
                <c:pt idx="22">
                  <c:v>4.6800000000000001E-2</c:v>
                </c:pt>
                <c:pt idx="23">
                  <c:v>4.684E-2</c:v>
                </c:pt>
                <c:pt idx="24">
                  <c:v>4.6859999999999999E-2</c:v>
                </c:pt>
                <c:pt idx="25">
                  <c:v>4.6879999999999998E-2</c:v>
                </c:pt>
                <c:pt idx="26">
                  <c:v>4.6890000000000001E-2</c:v>
                </c:pt>
                <c:pt idx="27">
                  <c:v>4.6890000000000001E-2</c:v>
                </c:pt>
                <c:pt idx="28">
                  <c:v>4.6890000000000001E-2</c:v>
                </c:pt>
                <c:pt idx="29">
                  <c:v>4.6879999999999998E-2</c:v>
                </c:pt>
                <c:pt idx="30">
                  <c:v>4.6859999999999999E-2</c:v>
                </c:pt>
                <c:pt idx="31">
                  <c:v>4.6850000000000003E-2</c:v>
                </c:pt>
                <c:pt idx="32">
                  <c:v>4.6829999999999997E-2</c:v>
                </c:pt>
                <c:pt idx="33">
                  <c:v>4.6809999999999997E-2</c:v>
                </c:pt>
                <c:pt idx="34">
                  <c:v>4.6789999999999998E-2</c:v>
                </c:pt>
                <c:pt idx="35">
                  <c:v>4.6760000000000003E-2</c:v>
                </c:pt>
                <c:pt idx="36">
                  <c:v>4.6739999999999997E-2</c:v>
                </c:pt>
                <c:pt idx="37">
                  <c:v>4.6710000000000002E-2</c:v>
                </c:pt>
                <c:pt idx="38">
                  <c:v>4.6690000000000002E-2</c:v>
                </c:pt>
                <c:pt idx="39">
                  <c:v>4.666E-2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6D-4AA0-978F-6ABD511E0064}"/>
            </c:ext>
          </c:extLst>
        </c:ser>
        <c:ser>
          <c:idx val="2"/>
          <c:order val="3"/>
          <c:tx>
            <c:strRef>
              <c:f>'1.4.'!$H$6</c:f>
              <c:strCache>
                <c:ptCount val="1"/>
                <c:pt idx="0">
                  <c:v>2022.01.31</c:v>
                </c:pt>
              </c:strCache>
            </c:strRef>
          </c:tx>
          <c:spPr>
            <a:ln w="28575" cap="rnd">
              <a:solidFill>
                <a:srgbClr val="70AD47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'1.4.'!$D$7:$D$46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'1.4.'!$H$7:$H$46</c:f>
              <c:numCache>
                <c:formatCode>0.000%</c:formatCode>
                <c:ptCount val="40"/>
                <c:pt idx="0">
                  <c:v>4.1200000000000001E-2</c:v>
                </c:pt>
                <c:pt idx="1">
                  <c:v>4.3049999999999998E-2</c:v>
                </c:pt>
                <c:pt idx="2">
                  <c:v>4.4220000000000002E-2</c:v>
                </c:pt>
                <c:pt idx="3">
                  <c:v>4.5030000000000001E-2</c:v>
                </c:pt>
                <c:pt idx="4">
                  <c:v>4.5719999999999997E-2</c:v>
                </c:pt>
                <c:pt idx="5">
                  <c:v>4.6280000000000002E-2</c:v>
                </c:pt>
                <c:pt idx="6">
                  <c:v>4.6739999999999997E-2</c:v>
                </c:pt>
                <c:pt idx="7">
                  <c:v>4.7160000000000001E-2</c:v>
                </c:pt>
                <c:pt idx="8">
                  <c:v>4.7480000000000001E-2</c:v>
                </c:pt>
                <c:pt idx="9">
                  <c:v>4.7759999999999997E-2</c:v>
                </c:pt>
                <c:pt idx="10">
                  <c:v>4.8039999999999999E-2</c:v>
                </c:pt>
                <c:pt idx="11">
                  <c:v>4.8309999999999999E-2</c:v>
                </c:pt>
                <c:pt idx="12">
                  <c:v>4.8599999999999997E-2</c:v>
                </c:pt>
                <c:pt idx="13">
                  <c:v>4.8930000000000001E-2</c:v>
                </c:pt>
                <c:pt idx="14">
                  <c:v>4.9239999999999999E-2</c:v>
                </c:pt>
                <c:pt idx="15">
                  <c:v>4.9480000000000003E-2</c:v>
                </c:pt>
                <c:pt idx="16">
                  <c:v>4.965E-2</c:v>
                </c:pt>
                <c:pt idx="17">
                  <c:v>4.9759999999999999E-2</c:v>
                </c:pt>
                <c:pt idx="18">
                  <c:v>4.9829999999999999E-2</c:v>
                </c:pt>
                <c:pt idx="19">
                  <c:v>4.9860000000000002E-2</c:v>
                </c:pt>
                <c:pt idx="20">
                  <c:v>4.9869999999999998E-2</c:v>
                </c:pt>
                <c:pt idx="21">
                  <c:v>4.9860000000000002E-2</c:v>
                </c:pt>
                <c:pt idx="22">
                  <c:v>4.9829999999999999E-2</c:v>
                </c:pt>
                <c:pt idx="23">
                  <c:v>4.9790000000000001E-2</c:v>
                </c:pt>
                <c:pt idx="24">
                  <c:v>4.9730000000000003E-2</c:v>
                </c:pt>
                <c:pt idx="25">
                  <c:v>4.9669999999999999E-2</c:v>
                </c:pt>
                <c:pt idx="26">
                  <c:v>4.9599999999999998E-2</c:v>
                </c:pt>
                <c:pt idx="27">
                  <c:v>4.9529999999999998E-2</c:v>
                </c:pt>
                <c:pt idx="28">
                  <c:v>4.9450000000000001E-2</c:v>
                </c:pt>
                <c:pt idx="29">
                  <c:v>4.938E-2</c:v>
                </c:pt>
                <c:pt idx="30">
                  <c:v>4.9299999999999997E-2</c:v>
                </c:pt>
                <c:pt idx="31">
                  <c:v>4.922E-2</c:v>
                </c:pt>
                <c:pt idx="32">
                  <c:v>4.9140000000000003E-2</c:v>
                </c:pt>
                <c:pt idx="33">
                  <c:v>4.9059999999999999E-2</c:v>
                </c:pt>
                <c:pt idx="34">
                  <c:v>4.8980000000000003E-2</c:v>
                </c:pt>
                <c:pt idx="35">
                  <c:v>4.8899999999999999E-2</c:v>
                </c:pt>
                <c:pt idx="36">
                  <c:v>4.8820000000000002E-2</c:v>
                </c:pt>
                <c:pt idx="37">
                  <c:v>4.8750000000000002E-2</c:v>
                </c:pt>
                <c:pt idx="38">
                  <c:v>4.8669999999999998E-2</c:v>
                </c:pt>
                <c:pt idx="39">
                  <c:v>4.8599999999999997E-2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6D-4AA0-978F-6ABD511E0064}"/>
            </c:ext>
          </c:extLst>
        </c:ser>
        <c:ser>
          <c:idx val="3"/>
          <c:order val="4"/>
          <c:tx>
            <c:strRef>
              <c:f>'1.4.'!$I$6</c:f>
              <c:strCache>
                <c:ptCount val="1"/>
                <c:pt idx="0">
                  <c:v>2022.02.28</c:v>
                </c:pt>
              </c:strCache>
            </c:strRef>
          </c:tx>
          <c:spPr>
            <a:ln w="28575" cap="rnd">
              <a:solidFill>
                <a:srgbClr val="E572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'1.4.'!$D$7:$D$46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'1.4.'!$I$7:$I$46</c:f>
              <c:numCache>
                <c:formatCode>0.000%</c:formatCode>
                <c:ptCount val="40"/>
                <c:pt idx="0">
                  <c:v>4.9730000000000003E-2</c:v>
                </c:pt>
                <c:pt idx="1">
                  <c:v>5.04E-2</c:v>
                </c:pt>
                <c:pt idx="2">
                  <c:v>5.0680000000000003E-2</c:v>
                </c:pt>
                <c:pt idx="3">
                  <c:v>5.092E-2</c:v>
                </c:pt>
                <c:pt idx="4">
                  <c:v>5.1130000000000002E-2</c:v>
                </c:pt>
                <c:pt idx="5">
                  <c:v>5.1279999999999999E-2</c:v>
                </c:pt>
                <c:pt idx="6">
                  <c:v>5.1369999999999999E-2</c:v>
                </c:pt>
                <c:pt idx="7">
                  <c:v>5.1470000000000002E-2</c:v>
                </c:pt>
                <c:pt idx="8">
                  <c:v>5.1479999999999998E-2</c:v>
                </c:pt>
                <c:pt idx="9">
                  <c:v>5.1490000000000001E-2</c:v>
                </c:pt>
                <c:pt idx="10">
                  <c:v>5.1529999999999999E-2</c:v>
                </c:pt>
                <c:pt idx="11">
                  <c:v>5.1569999999999998E-2</c:v>
                </c:pt>
                <c:pt idx="12">
                  <c:v>5.1639999999999998E-2</c:v>
                </c:pt>
                <c:pt idx="13">
                  <c:v>5.176E-2</c:v>
                </c:pt>
                <c:pt idx="14">
                  <c:v>5.1880000000000003E-2</c:v>
                </c:pt>
                <c:pt idx="15">
                  <c:v>5.1950000000000003E-2</c:v>
                </c:pt>
                <c:pt idx="16">
                  <c:v>5.1979999999999998E-2</c:v>
                </c:pt>
                <c:pt idx="17">
                  <c:v>5.1959999999999999E-2</c:v>
                </c:pt>
                <c:pt idx="18">
                  <c:v>5.1909999999999998E-2</c:v>
                </c:pt>
                <c:pt idx="19">
                  <c:v>5.185E-2</c:v>
                </c:pt>
                <c:pt idx="20">
                  <c:v>5.176E-2</c:v>
                </c:pt>
                <c:pt idx="21">
                  <c:v>5.1659999999999998E-2</c:v>
                </c:pt>
                <c:pt idx="22">
                  <c:v>5.1549999999999999E-2</c:v>
                </c:pt>
                <c:pt idx="23">
                  <c:v>5.144E-2</c:v>
                </c:pt>
                <c:pt idx="24">
                  <c:v>5.1319999999999998E-2</c:v>
                </c:pt>
                <c:pt idx="25">
                  <c:v>5.1189999999999999E-2</c:v>
                </c:pt>
                <c:pt idx="26">
                  <c:v>5.1069999999999997E-2</c:v>
                </c:pt>
                <c:pt idx="27">
                  <c:v>5.0950000000000002E-2</c:v>
                </c:pt>
                <c:pt idx="28">
                  <c:v>5.0819999999999997E-2</c:v>
                </c:pt>
                <c:pt idx="29">
                  <c:v>5.0700000000000002E-2</c:v>
                </c:pt>
                <c:pt idx="30">
                  <c:v>5.058E-2</c:v>
                </c:pt>
                <c:pt idx="31">
                  <c:v>5.0459999999999998E-2</c:v>
                </c:pt>
                <c:pt idx="32">
                  <c:v>5.0340000000000003E-2</c:v>
                </c:pt>
                <c:pt idx="33">
                  <c:v>5.0220000000000001E-2</c:v>
                </c:pt>
                <c:pt idx="34">
                  <c:v>5.0110000000000002E-2</c:v>
                </c:pt>
                <c:pt idx="35">
                  <c:v>0.05</c:v>
                </c:pt>
                <c:pt idx="36">
                  <c:v>4.9889999999999997E-2</c:v>
                </c:pt>
                <c:pt idx="37">
                  <c:v>4.9790000000000001E-2</c:v>
                </c:pt>
                <c:pt idx="38">
                  <c:v>4.9689999999999998E-2</c:v>
                </c:pt>
                <c:pt idx="39">
                  <c:v>4.9590000000000002E-2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36D-4AA0-978F-6ABD511E0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1014384"/>
        <c:axId val="1311011760"/>
      </c:lineChart>
      <c:lineChart>
        <c:grouping val="standard"/>
        <c:varyColors val="0"/>
        <c:ser>
          <c:idx val="4"/>
          <c:order val="5"/>
          <c:tx>
            <c:strRef>
              <c:f>'1.4.'!$J$6</c:f>
              <c:strCache>
                <c:ptCount val="1"/>
                <c:pt idx="0">
                  <c:v>2022.03.31</c:v>
                </c:pt>
              </c:strCache>
            </c:strRef>
          </c:tx>
          <c:spPr>
            <a:ln w="28575" cap="rnd">
              <a:solidFill>
                <a:srgbClr val="DA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'1.4.'!$D$7:$D$46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'1.4.'!$J$7:$J$46</c:f>
              <c:numCache>
                <c:formatCode>0.000%</c:formatCode>
                <c:ptCount val="40"/>
                <c:pt idx="0">
                  <c:v>5.9549999999999999E-2</c:v>
                </c:pt>
                <c:pt idx="1">
                  <c:v>6.139E-2</c:v>
                </c:pt>
                <c:pt idx="2">
                  <c:v>6.2269999999999999E-2</c:v>
                </c:pt>
                <c:pt idx="3">
                  <c:v>6.2710000000000002E-2</c:v>
                </c:pt>
                <c:pt idx="4">
                  <c:v>6.25E-2</c:v>
                </c:pt>
                <c:pt idx="5">
                  <c:v>6.2030000000000002E-2</c:v>
                </c:pt>
                <c:pt idx="6">
                  <c:v>6.1359999999999998E-2</c:v>
                </c:pt>
                <c:pt idx="7">
                  <c:v>6.0539999999999997E-2</c:v>
                </c:pt>
                <c:pt idx="8">
                  <c:v>5.9639999999999999E-2</c:v>
                </c:pt>
                <c:pt idx="9">
                  <c:v>5.8749999999999997E-2</c:v>
                </c:pt>
                <c:pt idx="10">
                  <c:v>5.7919999999999999E-2</c:v>
                </c:pt>
                <c:pt idx="11">
                  <c:v>5.7250000000000002E-2</c:v>
                </c:pt>
                <c:pt idx="12">
                  <c:v>5.6779999999999997E-2</c:v>
                </c:pt>
                <c:pt idx="13">
                  <c:v>5.6509999999999998E-2</c:v>
                </c:pt>
                <c:pt idx="14">
                  <c:v>5.6489999999999999E-2</c:v>
                </c:pt>
                <c:pt idx="15">
                  <c:v>5.6460000000000003E-2</c:v>
                </c:pt>
                <c:pt idx="16">
                  <c:v>5.638E-2</c:v>
                </c:pt>
                <c:pt idx="17">
                  <c:v>5.6250000000000001E-2</c:v>
                </c:pt>
                <c:pt idx="18">
                  <c:v>5.6090000000000001E-2</c:v>
                </c:pt>
                <c:pt idx="19">
                  <c:v>5.5910000000000001E-2</c:v>
                </c:pt>
                <c:pt idx="20">
                  <c:v>5.5710000000000003E-2</c:v>
                </c:pt>
                <c:pt idx="21">
                  <c:v>5.5500000000000001E-2</c:v>
                </c:pt>
                <c:pt idx="22">
                  <c:v>5.5280000000000003E-2</c:v>
                </c:pt>
                <c:pt idx="23">
                  <c:v>5.5059999999999998E-2</c:v>
                </c:pt>
                <c:pt idx="24">
                  <c:v>5.484E-2</c:v>
                </c:pt>
                <c:pt idx="25">
                  <c:v>5.4609999999999999E-2</c:v>
                </c:pt>
                <c:pt idx="26">
                  <c:v>5.4390000000000001E-2</c:v>
                </c:pt>
                <c:pt idx="27">
                  <c:v>5.4170000000000003E-2</c:v>
                </c:pt>
                <c:pt idx="28">
                  <c:v>5.3960000000000001E-2</c:v>
                </c:pt>
                <c:pt idx="29">
                  <c:v>5.3749999999999999E-2</c:v>
                </c:pt>
                <c:pt idx="30">
                  <c:v>5.3539999999999997E-2</c:v>
                </c:pt>
                <c:pt idx="31">
                  <c:v>5.3339999999999999E-2</c:v>
                </c:pt>
                <c:pt idx="32">
                  <c:v>5.3150000000000003E-2</c:v>
                </c:pt>
                <c:pt idx="33">
                  <c:v>5.296E-2</c:v>
                </c:pt>
                <c:pt idx="34">
                  <c:v>5.2780000000000001E-2</c:v>
                </c:pt>
                <c:pt idx="35">
                  <c:v>5.2600000000000001E-2</c:v>
                </c:pt>
                <c:pt idx="36">
                  <c:v>5.2429999999999997E-2</c:v>
                </c:pt>
                <c:pt idx="37">
                  <c:v>5.2260000000000001E-2</c:v>
                </c:pt>
                <c:pt idx="38">
                  <c:v>5.21E-2</c:v>
                </c:pt>
                <c:pt idx="39">
                  <c:v>5.1950000000000003E-2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36D-4AA0-978F-6ABD511E0064}"/>
            </c:ext>
          </c:extLst>
        </c:ser>
        <c:ser>
          <c:idx val="6"/>
          <c:order val="6"/>
          <c:tx>
            <c:strRef>
              <c:f>'1.4.'!$K$6</c:f>
              <c:strCache>
                <c:ptCount val="1"/>
                <c:pt idx="0">
                  <c:v>2022.04.30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'1.4.'!$D$7:$D$46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'1.4.'!$K$7:$K$46</c:f>
              <c:numCache>
                <c:formatCode>0.000%</c:formatCode>
                <c:ptCount val="40"/>
                <c:pt idx="0">
                  <c:v>6.2539999999999998E-2</c:v>
                </c:pt>
                <c:pt idx="1">
                  <c:v>6.59E-2</c:v>
                </c:pt>
                <c:pt idx="2">
                  <c:v>6.8229999999999999E-2</c:v>
                </c:pt>
                <c:pt idx="3">
                  <c:v>6.9550000000000001E-2</c:v>
                </c:pt>
                <c:pt idx="4">
                  <c:v>7.0279999999999995E-2</c:v>
                </c:pt>
                <c:pt idx="5">
                  <c:v>7.0559999999999998E-2</c:v>
                </c:pt>
                <c:pt idx="6">
                  <c:v>7.0430000000000006E-2</c:v>
                </c:pt>
                <c:pt idx="7">
                  <c:v>6.9989999999999997E-2</c:v>
                </c:pt>
                <c:pt idx="8">
                  <c:v>6.9370000000000001E-2</c:v>
                </c:pt>
                <c:pt idx="9">
                  <c:v>6.8540000000000004E-2</c:v>
                </c:pt>
                <c:pt idx="10">
                  <c:v>6.7729999999999999E-2</c:v>
                </c:pt>
                <c:pt idx="11">
                  <c:v>6.6970000000000002E-2</c:v>
                </c:pt>
                <c:pt idx="12">
                  <c:v>6.6320000000000004E-2</c:v>
                </c:pt>
                <c:pt idx="13">
                  <c:v>6.583E-2</c:v>
                </c:pt>
                <c:pt idx="14">
                  <c:v>6.5449999999999994E-2</c:v>
                </c:pt>
                <c:pt idx="15">
                  <c:v>6.5049999999999997E-2</c:v>
                </c:pt>
                <c:pt idx="16">
                  <c:v>6.4619999999999997E-2</c:v>
                </c:pt>
                <c:pt idx="17">
                  <c:v>6.4170000000000005E-2</c:v>
                </c:pt>
                <c:pt idx="18">
                  <c:v>6.3700000000000007E-2</c:v>
                </c:pt>
                <c:pt idx="19">
                  <c:v>6.3229999999999995E-2</c:v>
                </c:pt>
                <c:pt idx="20">
                  <c:v>6.2759999999999996E-2</c:v>
                </c:pt>
                <c:pt idx="21">
                  <c:v>6.2300000000000001E-2</c:v>
                </c:pt>
                <c:pt idx="22">
                  <c:v>6.1839999999999999E-2</c:v>
                </c:pt>
                <c:pt idx="23">
                  <c:v>6.139E-2</c:v>
                </c:pt>
                <c:pt idx="24">
                  <c:v>6.0949999999999997E-2</c:v>
                </c:pt>
                <c:pt idx="25">
                  <c:v>6.053E-2</c:v>
                </c:pt>
                <c:pt idx="26">
                  <c:v>6.0109999999999997E-2</c:v>
                </c:pt>
                <c:pt idx="27">
                  <c:v>5.9709999999999999E-2</c:v>
                </c:pt>
                <c:pt idx="28">
                  <c:v>5.9330000000000001E-2</c:v>
                </c:pt>
                <c:pt idx="29">
                  <c:v>5.8950000000000002E-2</c:v>
                </c:pt>
                <c:pt idx="30">
                  <c:v>5.8590000000000003E-2</c:v>
                </c:pt>
                <c:pt idx="31">
                  <c:v>5.8250000000000003E-2</c:v>
                </c:pt>
                <c:pt idx="32">
                  <c:v>5.7910000000000003E-2</c:v>
                </c:pt>
                <c:pt idx="33">
                  <c:v>5.7590000000000002E-2</c:v>
                </c:pt>
                <c:pt idx="34">
                  <c:v>5.7279999999999998E-2</c:v>
                </c:pt>
                <c:pt idx="35">
                  <c:v>5.6989999999999999E-2</c:v>
                </c:pt>
                <c:pt idx="36">
                  <c:v>5.67E-2</c:v>
                </c:pt>
                <c:pt idx="37">
                  <c:v>5.6430000000000001E-2</c:v>
                </c:pt>
                <c:pt idx="38">
                  <c:v>5.6160000000000002E-2</c:v>
                </c:pt>
                <c:pt idx="39">
                  <c:v>5.5910000000000001E-2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36D-4AA0-978F-6ABD511E0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1501864"/>
        <c:axId val="1051493336"/>
      </c:lineChart>
      <c:catAx>
        <c:axId val="1311014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Év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1011760"/>
        <c:crosses val="autoZero"/>
        <c:auto val="1"/>
        <c:lblAlgn val="ctr"/>
        <c:lblOffset val="100"/>
        <c:tickLblSkip val="3"/>
        <c:noMultiLvlLbl val="0"/>
      </c:catAx>
      <c:valAx>
        <c:axId val="1311011760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1014384"/>
        <c:crosses val="autoZero"/>
        <c:crossBetween val="between"/>
      </c:valAx>
      <c:valAx>
        <c:axId val="105149333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1501864"/>
        <c:crosses val="max"/>
        <c:crossBetween val="between"/>
      </c:valAx>
      <c:catAx>
        <c:axId val="1051501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1493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1861111111112"/>
          <c:y val="0.10601574074074074"/>
          <c:w val="0.8361284722222222"/>
          <c:h val="0.64419049692036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Ábra4!$E$23</c:f>
              <c:strCache>
                <c:ptCount val="1"/>
                <c:pt idx="0">
                  <c:v>Hitelintézetek - azonnali</c:v>
                </c:pt>
              </c:strCache>
            </c:strRef>
          </c:tx>
          <c:spPr>
            <a:solidFill>
              <a:srgbClr val="002060"/>
            </a:solidFill>
            <a:ln w="6350">
              <a:solidFill>
                <a:schemeClr val="bg1">
                  <a:lumMod val="95000"/>
                </a:schemeClr>
              </a:solidFill>
            </a:ln>
          </c:spPr>
          <c:invertIfNegative val="0"/>
          <c:cat>
            <c:strRef>
              <c:f>Ábra4!$D$24:$D$28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Ábra4!$E$24:$E$28</c:f>
              <c:numCache>
                <c:formatCode>#,##0</c:formatCode>
                <c:ptCount val="5"/>
                <c:pt idx="0">
                  <c:v>56513.120663652589</c:v>
                </c:pt>
                <c:pt idx="1">
                  <c:v>51818.825297959418</c:v>
                </c:pt>
                <c:pt idx="2">
                  <c:v>51137.966719023047</c:v>
                </c:pt>
                <c:pt idx="3">
                  <c:v>57808.425956228202</c:v>
                </c:pt>
                <c:pt idx="4">
                  <c:v>57644.574186479178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A-4454-B750-F112E25D7261}"/>
            </c:ext>
          </c:extLst>
        </c:ser>
        <c:ser>
          <c:idx val="4"/>
          <c:order val="1"/>
          <c:tx>
            <c:strRef>
              <c:f>Ábra4!$F$23</c:f>
              <c:strCache>
                <c:ptCount val="1"/>
                <c:pt idx="0">
                  <c:v>Befektetési vállalkozások - azonnali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c:spPr>
          <c:invertIfNegative val="0"/>
          <c:cat>
            <c:strRef>
              <c:f>Ábra4!$D$24:$D$28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Ábra4!$F$24:$F$28</c:f>
              <c:numCache>
                <c:formatCode>#,##0</c:formatCode>
                <c:ptCount val="5"/>
                <c:pt idx="0">
                  <c:v>11501.253793155853</c:v>
                </c:pt>
                <c:pt idx="1">
                  <c:v>11391.598819184359</c:v>
                </c:pt>
                <c:pt idx="2">
                  <c:v>11941.108334020999</c:v>
                </c:pt>
                <c:pt idx="3">
                  <c:v>12614.818969106709</c:v>
                </c:pt>
                <c:pt idx="4">
                  <c:v>12742.587307034999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A-4454-B750-F112E25D7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8"/>
        <c:axId val="50491776"/>
        <c:axId val="50493312"/>
      </c:barChart>
      <c:catAx>
        <c:axId val="5049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50493312"/>
        <c:crosses val="autoZero"/>
        <c:auto val="1"/>
        <c:lblAlgn val="ctr"/>
        <c:lblOffset val="100"/>
        <c:noMultiLvlLbl val="0"/>
      </c:catAx>
      <c:valAx>
        <c:axId val="50493312"/>
        <c:scaling>
          <c:orientation val="minMax"/>
          <c:max val="6000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1.8671409214092129E-2"/>
              <c:y val="1.5210370370370371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50491776"/>
        <c:crosses val="autoZero"/>
        <c:crossBetween val="between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86986111111111108"/>
          <c:w val="0.91474537037037051"/>
          <c:h val="0.11132407407407409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1861111111112"/>
          <c:y val="0.10601574074074074"/>
          <c:w val="0.80379055555555556"/>
          <c:h val="0.65142703703703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Ábra4!$G$23</c:f>
              <c:strCache>
                <c:ptCount val="1"/>
                <c:pt idx="0">
                  <c:v>Hitelintézetek - származtatott</c:v>
                </c:pt>
              </c:strCache>
            </c:strRef>
          </c:tx>
          <c:spPr>
            <a:solidFill>
              <a:srgbClr val="002060"/>
            </a:solidFill>
            <a:ln w="6350">
              <a:solidFill>
                <a:schemeClr val="bg1">
                  <a:lumMod val="95000"/>
                </a:schemeClr>
              </a:solidFill>
            </a:ln>
          </c:spPr>
          <c:invertIfNegative val="0"/>
          <c:cat>
            <c:strRef>
              <c:f>Ábra4!$D$24:$D$28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Ábra4!$G$24:$G$28</c:f>
              <c:numCache>
                <c:formatCode>#,##0</c:formatCode>
                <c:ptCount val="5"/>
                <c:pt idx="0">
                  <c:v>209472.10264780303</c:v>
                </c:pt>
                <c:pt idx="1">
                  <c:v>201908.65187580299</c:v>
                </c:pt>
                <c:pt idx="2">
                  <c:v>223024.50379948522</c:v>
                </c:pt>
                <c:pt idx="3">
                  <c:v>248066.44703840604</c:v>
                </c:pt>
                <c:pt idx="4">
                  <c:v>308535.71390278661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7-42D1-9CEB-D86E50481FAD}"/>
            </c:ext>
          </c:extLst>
        </c:ser>
        <c:ser>
          <c:idx val="4"/>
          <c:order val="1"/>
          <c:tx>
            <c:strRef>
              <c:f>Ábra4!$H$23</c:f>
              <c:strCache>
                <c:ptCount val="1"/>
                <c:pt idx="0">
                  <c:v>Befektetési vállalkozások - származtatott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c:spPr>
          <c:invertIfNegative val="0"/>
          <c:cat>
            <c:strRef>
              <c:f>Ábra4!$D$24:$D$28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Ábra4!$H$24:$H$28</c:f>
              <c:numCache>
                <c:formatCode>#,##0</c:formatCode>
                <c:ptCount val="5"/>
                <c:pt idx="0">
                  <c:v>13804.890629145999</c:v>
                </c:pt>
                <c:pt idx="1">
                  <c:v>16791.3995358637</c:v>
                </c:pt>
                <c:pt idx="2">
                  <c:v>14337.92216432394</c:v>
                </c:pt>
                <c:pt idx="3">
                  <c:v>17132.720444751183</c:v>
                </c:pt>
                <c:pt idx="4">
                  <c:v>20687.772691457896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37-42D1-9CEB-D86E50481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8"/>
        <c:axId val="50491776"/>
        <c:axId val="50493312"/>
      </c:barChart>
      <c:catAx>
        <c:axId val="5049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50493312"/>
        <c:crosses val="autoZero"/>
        <c:auto val="1"/>
        <c:lblAlgn val="ctr"/>
        <c:lblOffset val="100"/>
        <c:noMultiLvlLbl val="0"/>
      </c:catAx>
      <c:valAx>
        <c:axId val="50493312"/>
        <c:scaling>
          <c:orientation val="minMax"/>
          <c:max val="350000"/>
        </c:scaling>
        <c:delete val="0"/>
        <c:axPos val="l"/>
        <c:majorGridlines>
          <c:spPr>
            <a:ln w="3175"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1.8671409214092129E-2"/>
              <c:y val="1.5210370370370371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50491776"/>
        <c:crosses val="autoZero"/>
        <c:crossBetween val="between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86986111111111108"/>
          <c:w val="1"/>
          <c:h val="0.11132407407407409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932616487455208E-2"/>
          <c:y val="0.10998444444444444"/>
          <c:w val="0.86961693548387098"/>
          <c:h val="0.7312151851851851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Ábra2!$O$12</c:f>
              <c:strCache>
                <c:ptCount val="1"/>
                <c:pt idx="0">
                  <c:v>Befektetési vállalkozások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2700">
              <a:solidFill>
                <a:schemeClr val="bg1"/>
              </a:solidFill>
            </a:ln>
          </c:spPr>
          <c:invertIfNegative val="0"/>
          <c:cat>
            <c:strRef>
              <c:f>Ábra2!$V$10:$Z$10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Ábra2!$V$12:$Z$12</c:f>
              <c:numCache>
                <c:formatCode>#,##0</c:formatCode>
                <c:ptCount val="5"/>
                <c:pt idx="0">
                  <c:v>4721.8915935778532</c:v>
                </c:pt>
                <c:pt idx="1">
                  <c:v>5044.6057027833594</c:v>
                </c:pt>
                <c:pt idx="2">
                  <c:v>4585.4096814009999</c:v>
                </c:pt>
                <c:pt idx="3">
                  <c:v>6709.6699652470015</c:v>
                </c:pt>
                <c:pt idx="4">
                  <c:v>6136.7813407900003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9-46DA-B57E-946A83A77AD2}"/>
            </c:ext>
          </c:extLst>
        </c:ser>
        <c:ser>
          <c:idx val="2"/>
          <c:order val="2"/>
          <c:tx>
            <c:strRef>
              <c:f>Ábra2!$O$13</c:f>
              <c:strCache>
                <c:ptCount val="1"/>
                <c:pt idx="0">
                  <c:v>Hitelintézetek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Ábra2!$V$10:$Z$10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Ábra2!$V$13:$Z$13</c:f>
              <c:numCache>
                <c:formatCode>#,##0</c:formatCode>
                <c:ptCount val="5"/>
                <c:pt idx="0">
                  <c:v>1102.5968330803</c:v>
                </c:pt>
                <c:pt idx="1">
                  <c:v>1415.8826703213999</c:v>
                </c:pt>
                <c:pt idx="2">
                  <c:v>1379.30836047</c:v>
                </c:pt>
                <c:pt idx="3">
                  <c:v>2166.5973704994931</c:v>
                </c:pt>
                <c:pt idx="4">
                  <c:v>2647.5704208727429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A9-46DA-B57E-946A83A77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2194048"/>
        <c:axId val="232195200"/>
      </c:barChart>
      <c:lineChart>
        <c:grouping val="standard"/>
        <c:varyColors val="0"/>
        <c:ser>
          <c:idx val="0"/>
          <c:order val="0"/>
          <c:tx>
            <c:strRef>
              <c:f>Ábra2!$O$11</c:f>
              <c:strCache>
                <c:ptCount val="1"/>
                <c:pt idx="0">
                  <c:v> TOP5 koncentráció (jobb skála)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  <a:ln w="3175">
                <a:noFill/>
              </a:ln>
            </c:spPr>
          </c:marker>
          <c:dLbls>
            <c:dLbl>
              <c:idx val="0"/>
              <c:layout>
                <c:manualLayout>
                  <c:x val="-4.4090294421791291E-2"/>
                  <c:y val="3.7294950355358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A9-46DA-B57E-946A83A77AD2}"/>
                </c:ext>
              </c:extLst>
            </c:dLbl>
            <c:dLbl>
              <c:idx val="1"/>
              <c:layout>
                <c:manualLayout>
                  <c:x val="-3.6643458781362007E-2"/>
                  <c:y val="-4.3255221386800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A9-46DA-B57E-946A83A77AD2}"/>
                </c:ext>
              </c:extLst>
            </c:dLbl>
            <c:dLbl>
              <c:idx val="2"/>
              <c:layout>
                <c:manualLayout>
                  <c:x val="-4.5854265882279706E-2"/>
                  <c:y val="4.1980060246086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A9-46DA-B57E-946A83A77AD2}"/>
                </c:ext>
              </c:extLst>
            </c:dLbl>
            <c:dLbl>
              <c:idx val="3"/>
              <c:layout>
                <c:manualLayout>
                  <c:x val="-3.8414157706093105E-2"/>
                  <c:y val="-5.1194235588972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A9-46DA-B57E-946A83A77AD2}"/>
                </c:ext>
              </c:extLst>
            </c:dLbl>
            <c:dLbl>
              <c:idx val="4"/>
              <c:layout>
                <c:manualLayout>
                  <c:x val="-3.2490860215053763E-2"/>
                  <c:y val="4.8742690058479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A9-46DA-B57E-946A83A77AD2}"/>
                </c:ext>
              </c:extLst>
            </c:dLbl>
            <c:dLbl>
              <c:idx val="5"/>
              <c:layout>
                <c:manualLayout>
                  <c:x val="-5.9902539573844213E-2"/>
                  <c:y val="-4.9379582623111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A9-46DA-B57E-946A83A77AD2}"/>
                </c:ext>
              </c:extLst>
            </c:dLbl>
            <c:dLbl>
              <c:idx val="6"/>
              <c:layout>
                <c:manualLayout>
                  <c:x val="-5.1131792919074777E-2"/>
                  <c:y val="-5.8740579747302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A9-46DA-B57E-946A83A77AD2}"/>
                </c:ext>
              </c:extLst>
            </c:dLbl>
            <c:dLbl>
              <c:idx val="7"/>
              <c:layout>
                <c:manualLayout>
                  <c:x val="-5.0950567712170103E-2"/>
                  <c:y val="4.216598901655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A9-46DA-B57E-946A83A77AD2}"/>
                </c:ext>
              </c:extLst>
            </c:dLbl>
            <c:dLbl>
              <c:idx val="8"/>
              <c:layout>
                <c:manualLayout>
                  <c:x val="-4.9193651584164368E-2"/>
                  <c:y val="-7.0276648360921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A9-46DA-B57E-946A83A77AD2}"/>
                </c:ext>
              </c:extLst>
            </c:dLbl>
            <c:numFmt formatCode="0.0%" sourceLinked="0"/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Ábra2!$V$10:$Z$10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Ábra2!$V$11:$Z$11</c:f>
              <c:numCache>
                <c:formatCode>0.0%</c:formatCode>
                <c:ptCount val="5"/>
                <c:pt idx="0">
                  <c:v>0.83437306252153542</c:v>
                </c:pt>
                <c:pt idx="1">
                  <c:v>0.80705974035477956</c:v>
                </c:pt>
                <c:pt idx="2">
                  <c:v>0.81296817484434458</c:v>
                </c:pt>
                <c:pt idx="3">
                  <c:v>0.79626041333111752</c:v>
                </c:pt>
                <c:pt idx="4" formatCode="0%">
                  <c:v>0.84599927682874554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CA9-46DA-B57E-946A83A77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211584"/>
        <c:axId val="232197120"/>
      </c:lineChart>
      <c:catAx>
        <c:axId val="23219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2195200"/>
        <c:crosses val="autoZero"/>
        <c:auto val="1"/>
        <c:lblAlgn val="ctr"/>
        <c:lblOffset val="100"/>
        <c:noMultiLvlLbl val="0"/>
      </c:catAx>
      <c:valAx>
        <c:axId val="232195200"/>
        <c:scaling>
          <c:orientation val="minMax"/>
          <c:max val="1000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1.4111111111111111E-2"/>
              <c:y val="2.5765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32194048"/>
        <c:crosses val="autoZero"/>
        <c:crossBetween val="between"/>
        <c:majorUnit val="2000"/>
      </c:valAx>
      <c:valAx>
        <c:axId val="232197120"/>
        <c:scaling>
          <c:orientation val="minMax"/>
          <c:max val="0.9"/>
          <c:min val="0.60000000000000009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Százalék</a:t>
                </a:r>
              </a:p>
            </c:rich>
          </c:tx>
          <c:layout>
            <c:manualLayout>
              <c:xMode val="edge"/>
              <c:yMode val="edge"/>
              <c:x val="0.91799112903225821"/>
              <c:y val="3.487176274018379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232211584"/>
        <c:crosses val="max"/>
        <c:crossBetween val="between"/>
        <c:majorUnit val="6.0000000000000012E-2"/>
      </c:valAx>
      <c:catAx>
        <c:axId val="232211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197120"/>
        <c:crosses val="autoZero"/>
        <c:auto val="1"/>
        <c:lblAlgn val="ctr"/>
        <c:lblOffset val="100"/>
        <c:noMultiLvlLbl val="0"/>
      </c:catAx>
      <c:spPr>
        <a:ln w="3175">
          <a:solidFill>
            <a:schemeClr val="bg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1.8726944444444445E-2"/>
          <c:y val="0.91728703703703707"/>
          <c:w val="0.9519627777777776"/>
          <c:h val="6.8601851851851844E-2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n-lt"/>
        </a:defRPr>
      </a:pPr>
      <a:endParaRPr lang="hu-H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89964157706095E-2"/>
          <c:y val="8.8095238095238101E-2"/>
          <c:w val="0.85853584229390678"/>
          <c:h val="0.6385141025641025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Ábra!$F$3</c:f>
              <c:strCache>
                <c:ptCount val="1"/>
                <c:pt idx="0">
                  <c:v>Havi hazai részvényforgalom (mrd Ft)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cat>
            <c:strRef>
              <c:f>Ábra!$D$16:$D$75</c:f>
              <c:strCache>
                <c:ptCount val="60"/>
                <c:pt idx="0">
                  <c:v>2017. Jan</c:v>
                </c:pt>
                <c:pt idx="1">
                  <c:v>Feb</c:v>
                </c:pt>
                <c:pt idx="2">
                  <c:v>Márc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2018. Jan</c:v>
                </c:pt>
                <c:pt idx="13">
                  <c:v>Feb</c:v>
                </c:pt>
                <c:pt idx="14">
                  <c:v>Márc</c:v>
                </c:pt>
                <c:pt idx="15">
                  <c:v>Ápr</c:v>
                </c:pt>
                <c:pt idx="16">
                  <c:v>Máj</c:v>
                </c:pt>
                <c:pt idx="17">
                  <c:v>Jún</c:v>
                </c:pt>
                <c:pt idx="18">
                  <c:v>Júl</c:v>
                </c:pt>
                <c:pt idx="19">
                  <c:v>Aug</c:v>
                </c:pt>
                <c:pt idx="20">
                  <c:v>Szept</c:v>
                </c:pt>
                <c:pt idx="21">
                  <c:v>Okt</c:v>
                </c:pt>
                <c:pt idx="22">
                  <c:v>Nov</c:v>
                </c:pt>
                <c:pt idx="23">
                  <c:v>Dec</c:v>
                </c:pt>
                <c:pt idx="24">
                  <c:v>2019. Jan</c:v>
                </c:pt>
                <c:pt idx="25">
                  <c:v>Feb</c:v>
                </c:pt>
                <c:pt idx="26">
                  <c:v>Márc</c:v>
                </c:pt>
                <c:pt idx="27">
                  <c:v>Ápr</c:v>
                </c:pt>
                <c:pt idx="28">
                  <c:v>Máj</c:v>
                </c:pt>
                <c:pt idx="29">
                  <c:v>Jún</c:v>
                </c:pt>
                <c:pt idx="30">
                  <c:v>Júl</c:v>
                </c:pt>
                <c:pt idx="31">
                  <c:v>Aug</c:v>
                </c:pt>
                <c:pt idx="32">
                  <c:v>Szept</c:v>
                </c:pt>
                <c:pt idx="33">
                  <c:v>Okt</c:v>
                </c:pt>
                <c:pt idx="34">
                  <c:v>Nov</c:v>
                </c:pt>
                <c:pt idx="35">
                  <c:v>Dec</c:v>
                </c:pt>
                <c:pt idx="36">
                  <c:v>2020. Jan</c:v>
                </c:pt>
                <c:pt idx="37">
                  <c:v>Feb</c:v>
                </c:pt>
                <c:pt idx="38">
                  <c:v>Márc</c:v>
                </c:pt>
                <c:pt idx="39">
                  <c:v>Ápr</c:v>
                </c:pt>
                <c:pt idx="40">
                  <c:v>Máj</c:v>
                </c:pt>
                <c:pt idx="41">
                  <c:v>Jún</c:v>
                </c:pt>
                <c:pt idx="42">
                  <c:v>Júl</c:v>
                </c:pt>
                <c:pt idx="43">
                  <c:v>Aug</c:v>
                </c:pt>
                <c:pt idx="44">
                  <c:v>Szept</c:v>
                </c:pt>
                <c:pt idx="45">
                  <c:v>Okt</c:v>
                </c:pt>
                <c:pt idx="46">
                  <c:v>Nov</c:v>
                </c:pt>
                <c:pt idx="47">
                  <c:v>Dec</c:v>
                </c:pt>
                <c:pt idx="48">
                  <c:v>2021. Jan</c:v>
                </c:pt>
                <c:pt idx="49">
                  <c:v>Feb</c:v>
                </c:pt>
                <c:pt idx="50">
                  <c:v>Márc</c:v>
                </c:pt>
                <c:pt idx="51">
                  <c:v>Ápr</c:v>
                </c:pt>
                <c:pt idx="52">
                  <c:v>Máj</c:v>
                </c:pt>
                <c:pt idx="53">
                  <c:v>Jún</c:v>
                </c:pt>
                <c:pt idx="54">
                  <c:v>Júl</c:v>
                </c:pt>
                <c:pt idx="55">
                  <c:v>Aug</c:v>
                </c:pt>
                <c:pt idx="56">
                  <c:v>Szept</c:v>
                </c:pt>
                <c:pt idx="57">
                  <c:v>Okt</c:v>
                </c:pt>
                <c:pt idx="58">
                  <c:v>Nov</c:v>
                </c:pt>
                <c:pt idx="59">
                  <c:v>Dec</c:v>
                </c:pt>
              </c:strCache>
            </c:strRef>
          </c:cat>
          <c:val>
            <c:numRef>
              <c:f>Ábra!$F$16:$F$75</c:f>
              <c:numCache>
                <c:formatCode>_-* #\ ##0.00\ _F_t_-;\-* #\ ##0.00\ _F_t_-;_-* "-"??\ _F_t_-;_-@_-</c:formatCode>
                <c:ptCount val="60"/>
                <c:pt idx="0">
                  <c:v>177.12270272699999</c:v>
                </c:pt>
                <c:pt idx="1">
                  <c:v>202.0699907339</c:v>
                </c:pt>
                <c:pt idx="2">
                  <c:v>274.54440345040001</c:v>
                </c:pt>
                <c:pt idx="3">
                  <c:v>216.7594753665</c:v>
                </c:pt>
                <c:pt idx="4">
                  <c:v>255.72577710869999</c:v>
                </c:pt>
                <c:pt idx="5">
                  <c:v>237.57688527560001</c:v>
                </c:pt>
                <c:pt idx="6">
                  <c:v>198.2011001221</c:v>
                </c:pt>
                <c:pt idx="7">
                  <c:v>212.2508</c:v>
                </c:pt>
                <c:pt idx="8">
                  <c:v>190.43269803050001</c:v>
                </c:pt>
                <c:pt idx="9">
                  <c:v>233.663909292</c:v>
                </c:pt>
                <c:pt idx="10">
                  <c:v>297.77525694599996</c:v>
                </c:pt>
                <c:pt idx="11">
                  <c:v>193.93895538199999</c:v>
                </c:pt>
                <c:pt idx="12">
                  <c:v>247.56717456089999</c:v>
                </c:pt>
                <c:pt idx="13">
                  <c:v>277.53474458369004</c:v>
                </c:pt>
                <c:pt idx="14">
                  <c:v>244.40987982662</c:v>
                </c:pt>
                <c:pt idx="15">
                  <c:v>178.55243493967001</c:v>
                </c:pt>
                <c:pt idx="16">
                  <c:v>282.74048520000002</c:v>
                </c:pt>
                <c:pt idx="17">
                  <c:v>212.22589569561001</c:v>
                </c:pt>
                <c:pt idx="18">
                  <c:v>169.42486410373999</c:v>
                </c:pt>
                <c:pt idx="19">
                  <c:v>190.20214776329999</c:v>
                </c:pt>
                <c:pt idx="20">
                  <c:v>208.95071833130001</c:v>
                </c:pt>
                <c:pt idx="21">
                  <c:v>234.60408849076001</c:v>
                </c:pt>
                <c:pt idx="22">
                  <c:v>348.45083093803999</c:v>
                </c:pt>
                <c:pt idx="23">
                  <c:v>196.65898391409999</c:v>
                </c:pt>
                <c:pt idx="24">
                  <c:v>231.46336828269997</c:v>
                </c:pt>
                <c:pt idx="25">
                  <c:v>193.58948977193998</c:v>
                </c:pt>
                <c:pt idx="26">
                  <c:v>282.79559286005997</c:v>
                </c:pt>
                <c:pt idx="27">
                  <c:v>159.26724812020001</c:v>
                </c:pt>
                <c:pt idx="28">
                  <c:v>260.27229317366999</c:v>
                </c:pt>
                <c:pt idx="29">
                  <c:v>177.71700201984001</c:v>
                </c:pt>
                <c:pt idx="30">
                  <c:v>215.16482860959999</c:v>
                </c:pt>
                <c:pt idx="31">
                  <c:v>202.55789309795</c:v>
                </c:pt>
                <c:pt idx="32">
                  <c:v>176.33768888380001</c:v>
                </c:pt>
                <c:pt idx="33">
                  <c:v>219.04134384545</c:v>
                </c:pt>
                <c:pt idx="34">
                  <c:v>227.07187707874999</c:v>
                </c:pt>
                <c:pt idx="35">
                  <c:v>229.76429084645</c:v>
                </c:pt>
                <c:pt idx="36">
                  <c:v>252.36095839859999</c:v>
                </c:pt>
                <c:pt idx="37">
                  <c:v>302.41608945129997</c:v>
                </c:pt>
                <c:pt idx="38">
                  <c:v>500.76110370011997</c:v>
                </c:pt>
                <c:pt idx="39">
                  <c:v>364.86130987019999</c:v>
                </c:pt>
                <c:pt idx="40">
                  <c:v>257.79845991315</c:v>
                </c:pt>
                <c:pt idx="41">
                  <c:v>327.60756194114998</c:v>
                </c:pt>
                <c:pt idx="42">
                  <c:v>184.1481544801</c:v>
                </c:pt>
                <c:pt idx="43">
                  <c:v>163.76185890465001</c:v>
                </c:pt>
                <c:pt idx="44">
                  <c:v>220.07694261115</c:v>
                </c:pt>
                <c:pt idx="45">
                  <c:v>173.33245584900001</c:v>
                </c:pt>
                <c:pt idx="46">
                  <c:v>356.62675588927999</c:v>
                </c:pt>
                <c:pt idx="47">
                  <c:v>248.78056148345999</c:v>
                </c:pt>
                <c:pt idx="48">
                  <c:v>244.84626129101002</c:v>
                </c:pt>
                <c:pt idx="49">
                  <c:v>220.21192013538001</c:v>
                </c:pt>
                <c:pt idx="50">
                  <c:v>259.30443949919999</c:v>
                </c:pt>
                <c:pt idx="51">
                  <c:v>192.55988796878</c:v>
                </c:pt>
                <c:pt idx="52">
                  <c:v>247.35878452415</c:v>
                </c:pt>
                <c:pt idx="53">
                  <c:v>267.98880406435995</c:v>
                </c:pt>
                <c:pt idx="54">
                  <c:v>152.29057909765001</c:v>
                </c:pt>
                <c:pt idx="55">
                  <c:v>221.73486492910001</c:v>
                </c:pt>
                <c:pt idx="56">
                  <c:v>242.59820407025001</c:v>
                </c:pt>
                <c:pt idx="57">
                  <c:v>470.11209637264</c:v>
                </c:pt>
                <c:pt idx="58">
                  <c:v>333.77709080115</c:v>
                </c:pt>
                <c:pt idx="59">
                  <c:v>416.4785469725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B-4B61-B8AC-D54677939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4971008"/>
        <c:axId val="204980992"/>
      </c:barChart>
      <c:lineChart>
        <c:grouping val="standard"/>
        <c:varyColors val="0"/>
        <c:ser>
          <c:idx val="0"/>
          <c:order val="1"/>
          <c:tx>
            <c:strRef>
              <c:f>Ábra!$E$3</c:f>
              <c:strCache>
                <c:ptCount val="1"/>
                <c:pt idx="0">
                  <c:v>Kapitalizáció - hazai részvények (mrdFt, jobb tg.)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Ábra!$D$16:$D$75</c:f>
              <c:strCache>
                <c:ptCount val="60"/>
                <c:pt idx="0">
                  <c:v>2017. Jan</c:v>
                </c:pt>
                <c:pt idx="1">
                  <c:v>Feb</c:v>
                </c:pt>
                <c:pt idx="2">
                  <c:v>Márc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2018. Jan</c:v>
                </c:pt>
                <c:pt idx="13">
                  <c:v>Feb</c:v>
                </c:pt>
                <c:pt idx="14">
                  <c:v>Márc</c:v>
                </c:pt>
                <c:pt idx="15">
                  <c:v>Ápr</c:v>
                </c:pt>
                <c:pt idx="16">
                  <c:v>Máj</c:v>
                </c:pt>
                <c:pt idx="17">
                  <c:v>Jún</c:v>
                </c:pt>
                <c:pt idx="18">
                  <c:v>Júl</c:v>
                </c:pt>
                <c:pt idx="19">
                  <c:v>Aug</c:v>
                </c:pt>
                <c:pt idx="20">
                  <c:v>Szept</c:v>
                </c:pt>
                <c:pt idx="21">
                  <c:v>Okt</c:v>
                </c:pt>
                <c:pt idx="22">
                  <c:v>Nov</c:v>
                </c:pt>
                <c:pt idx="23">
                  <c:v>Dec</c:v>
                </c:pt>
                <c:pt idx="24">
                  <c:v>2019. Jan</c:v>
                </c:pt>
                <c:pt idx="25">
                  <c:v>Feb</c:v>
                </c:pt>
                <c:pt idx="26">
                  <c:v>Márc</c:v>
                </c:pt>
                <c:pt idx="27">
                  <c:v>Ápr</c:v>
                </c:pt>
                <c:pt idx="28">
                  <c:v>Máj</c:v>
                </c:pt>
                <c:pt idx="29">
                  <c:v>Jún</c:v>
                </c:pt>
                <c:pt idx="30">
                  <c:v>Júl</c:v>
                </c:pt>
                <c:pt idx="31">
                  <c:v>Aug</c:v>
                </c:pt>
                <c:pt idx="32">
                  <c:v>Szept</c:v>
                </c:pt>
                <c:pt idx="33">
                  <c:v>Okt</c:v>
                </c:pt>
                <c:pt idx="34">
                  <c:v>Nov</c:v>
                </c:pt>
                <c:pt idx="35">
                  <c:v>Dec</c:v>
                </c:pt>
                <c:pt idx="36">
                  <c:v>2020. Jan</c:v>
                </c:pt>
                <c:pt idx="37">
                  <c:v>Feb</c:v>
                </c:pt>
                <c:pt idx="38">
                  <c:v>Márc</c:v>
                </c:pt>
                <c:pt idx="39">
                  <c:v>Ápr</c:v>
                </c:pt>
                <c:pt idx="40">
                  <c:v>Máj</c:v>
                </c:pt>
                <c:pt idx="41">
                  <c:v>Jún</c:v>
                </c:pt>
                <c:pt idx="42">
                  <c:v>Júl</c:v>
                </c:pt>
                <c:pt idx="43">
                  <c:v>Aug</c:v>
                </c:pt>
                <c:pt idx="44">
                  <c:v>Szept</c:v>
                </c:pt>
                <c:pt idx="45">
                  <c:v>Okt</c:v>
                </c:pt>
                <c:pt idx="46">
                  <c:v>Nov</c:v>
                </c:pt>
                <c:pt idx="47">
                  <c:v>Dec</c:v>
                </c:pt>
                <c:pt idx="48">
                  <c:v>2021. Jan</c:v>
                </c:pt>
                <c:pt idx="49">
                  <c:v>Feb</c:v>
                </c:pt>
                <c:pt idx="50">
                  <c:v>Márc</c:v>
                </c:pt>
                <c:pt idx="51">
                  <c:v>Ápr</c:v>
                </c:pt>
                <c:pt idx="52">
                  <c:v>Máj</c:v>
                </c:pt>
                <c:pt idx="53">
                  <c:v>Jún</c:v>
                </c:pt>
                <c:pt idx="54">
                  <c:v>Júl</c:v>
                </c:pt>
                <c:pt idx="55">
                  <c:v>Aug</c:v>
                </c:pt>
                <c:pt idx="56">
                  <c:v>Szept</c:v>
                </c:pt>
                <c:pt idx="57">
                  <c:v>Okt</c:v>
                </c:pt>
                <c:pt idx="58">
                  <c:v>Nov</c:v>
                </c:pt>
                <c:pt idx="59">
                  <c:v>Dec</c:v>
                </c:pt>
              </c:strCache>
            </c:strRef>
          </c:cat>
          <c:val>
            <c:numRef>
              <c:f>Ábra!$E$16:$E$75</c:f>
              <c:numCache>
                <c:formatCode>_-* #\ ##0\ _F_t_-;\-* #\ ##0\ _F_t_-;_-* "-"??\ _F_t_-;_-@_-</c:formatCode>
                <c:ptCount val="60"/>
                <c:pt idx="0">
                  <c:v>6710.8582634205004</c:v>
                </c:pt>
                <c:pt idx="1">
                  <c:v>6601.9692486265003</c:v>
                </c:pt>
                <c:pt idx="2">
                  <c:v>6506.2099150430004</c:v>
                </c:pt>
                <c:pt idx="3">
                  <c:v>6774.1676703755002</c:v>
                </c:pt>
                <c:pt idx="4">
                  <c:v>6957.9001873679999</c:v>
                </c:pt>
                <c:pt idx="5">
                  <c:v>7053.6528388164998</c:v>
                </c:pt>
                <c:pt idx="6">
                  <c:v>7333.4746755059996</c:v>
                </c:pt>
                <c:pt idx="7">
                  <c:v>7812.3</c:v>
                </c:pt>
                <c:pt idx="8">
                  <c:v>7662.3048558239998</c:v>
                </c:pt>
                <c:pt idx="9">
                  <c:v>8183.7045575929997</c:v>
                </c:pt>
                <c:pt idx="10">
                  <c:v>8019.984426043</c:v>
                </c:pt>
                <c:pt idx="11">
                  <c:v>8169.2008192619996</c:v>
                </c:pt>
                <c:pt idx="12">
                  <c:v>8380.7554854369992</c:v>
                </c:pt>
                <c:pt idx="13">
                  <c:v>7992.7564269704999</c:v>
                </c:pt>
                <c:pt idx="14">
                  <c:v>7851.0481032645002</c:v>
                </c:pt>
                <c:pt idx="15">
                  <c:v>8098.6920348690001</c:v>
                </c:pt>
                <c:pt idx="16">
                  <c:v>7257.3539620000001</c:v>
                </c:pt>
                <c:pt idx="17">
                  <c:v>7418.523234497</c:v>
                </c:pt>
                <c:pt idx="18">
                  <c:v>7354.3713907581996</c:v>
                </c:pt>
                <c:pt idx="19">
                  <c:v>7607.8256464984997</c:v>
                </c:pt>
                <c:pt idx="20">
                  <c:v>7662.8087453750004</c:v>
                </c:pt>
                <c:pt idx="21">
                  <c:v>7677.3216663685998</c:v>
                </c:pt>
                <c:pt idx="22">
                  <c:v>8289.0252314720001</c:v>
                </c:pt>
                <c:pt idx="23">
                  <c:v>8111.5879128544002</c:v>
                </c:pt>
                <c:pt idx="24">
                  <c:v>8490.4173153392003</c:v>
                </c:pt>
                <c:pt idx="25">
                  <c:v>8450.1014777871005</c:v>
                </c:pt>
                <c:pt idx="26">
                  <c:v>8768.7844180600005</c:v>
                </c:pt>
                <c:pt idx="27">
                  <c:v>9016.7405573718006</c:v>
                </c:pt>
                <c:pt idx="28">
                  <c:v>8617.5027873317995</c:v>
                </c:pt>
                <c:pt idx="29">
                  <c:v>8521.2617568351998</c:v>
                </c:pt>
                <c:pt idx="30">
                  <c:v>8665.0668804499001</c:v>
                </c:pt>
                <c:pt idx="31">
                  <c:v>8473.9430013380006</c:v>
                </c:pt>
                <c:pt idx="32">
                  <c:v>8691.7691914191</c:v>
                </c:pt>
                <c:pt idx="33">
                  <c:v>8977.8748695909999</c:v>
                </c:pt>
                <c:pt idx="34">
                  <c:v>9269.7285024877001</c:v>
                </c:pt>
                <c:pt idx="35">
                  <c:v>9711.7218570423993</c:v>
                </c:pt>
                <c:pt idx="36">
                  <c:v>9030.3648164700007</c:v>
                </c:pt>
                <c:pt idx="37">
                  <c:v>8447.6840534769999</c:v>
                </c:pt>
                <c:pt idx="38">
                  <c:v>6572.6492540991003</c:v>
                </c:pt>
                <c:pt idx="39">
                  <c:v>6920.2027318288001</c:v>
                </c:pt>
                <c:pt idx="40">
                  <c:v>6767.5659455626001</c:v>
                </c:pt>
                <c:pt idx="41">
                  <c:v>7111.5769504714999</c:v>
                </c:pt>
                <c:pt idx="42">
                  <c:v>6852.5919862977998</c:v>
                </c:pt>
                <c:pt idx="43">
                  <c:v>6827.0042765717999</c:v>
                </c:pt>
                <c:pt idx="44">
                  <c:v>6478.8577515630004</c:v>
                </c:pt>
                <c:pt idx="45">
                  <c:v>6395.9528706677302</c:v>
                </c:pt>
                <c:pt idx="46">
                  <c:v>7641.8305332952996</c:v>
                </c:pt>
                <c:pt idx="47">
                  <c:v>8307.7543001978993</c:v>
                </c:pt>
                <c:pt idx="48">
                  <c:v>8580.5184075574998</c:v>
                </c:pt>
                <c:pt idx="49">
                  <c:v>8630.8183347557006</c:v>
                </c:pt>
                <c:pt idx="50">
                  <c:v>8685.6884435578995</c:v>
                </c:pt>
                <c:pt idx="51">
                  <c:v>8521.6657866482001</c:v>
                </c:pt>
                <c:pt idx="52">
                  <c:v>9206.8398514238997</c:v>
                </c:pt>
                <c:pt idx="53">
                  <c:v>9333.2435807151996</c:v>
                </c:pt>
                <c:pt idx="54">
                  <c:v>9573.9356160780007</c:v>
                </c:pt>
                <c:pt idx="55">
                  <c:v>10159.4661906563</c:v>
                </c:pt>
                <c:pt idx="56">
                  <c:v>10362.6008376187</c:v>
                </c:pt>
                <c:pt idx="57">
                  <c:v>10678.876335712899</c:v>
                </c:pt>
                <c:pt idx="58">
                  <c:v>10491.4876881732</c:v>
                </c:pt>
                <c:pt idx="59">
                  <c:v>10285.651977093899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DB-4B61-B8AC-D54677939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985088"/>
        <c:axId val="204982912"/>
      </c:lineChart>
      <c:catAx>
        <c:axId val="20497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204980992"/>
        <c:crosses val="autoZero"/>
        <c:auto val="1"/>
        <c:lblAlgn val="ctr"/>
        <c:lblOffset val="100"/>
        <c:tickLblSkip val="3"/>
        <c:noMultiLvlLbl val="0"/>
      </c:catAx>
      <c:valAx>
        <c:axId val="20498099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9.7867383512544731E-4"/>
              <c:y val="2.4354218880534663E-2"/>
            </c:manualLayout>
          </c:layout>
          <c:overlay val="0"/>
        </c:title>
        <c:numFmt formatCode="0_ ;\-0\ " sourceLinked="0"/>
        <c:majorTickMark val="out"/>
        <c:minorTickMark val="none"/>
        <c:tickLblPos val="nextTo"/>
        <c:crossAx val="204971008"/>
        <c:crosses val="autoZero"/>
        <c:crossBetween val="between"/>
        <c:majorUnit val="50"/>
      </c:valAx>
      <c:valAx>
        <c:axId val="204982912"/>
        <c:scaling>
          <c:orientation val="minMax"/>
          <c:max val="1200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0.93418476702508957"/>
              <c:y val="1.3744360902255635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04985088"/>
        <c:crosses val="max"/>
        <c:crossBetween val="between"/>
        <c:majorUnit val="2000"/>
      </c:valAx>
      <c:catAx>
        <c:axId val="204985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982912"/>
        <c:crosses val="autoZero"/>
        <c:auto val="1"/>
        <c:lblAlgn val="ctr"/>
        <c:lblOffset val="100"/>
        <c:noMultiLvlLbl val="0"/>
      </c:catAx>
      <c:spPr>
        <a:ln w="3175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3.789598108747045E-2"/>
          <c:y val="0.93229658119658121"/>
          <c:w val="0.95987966903073285"/>
          <c:h val="6.7703418803418805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610520094562651E-2"/>
          <c:y val="9.4315185185185182E-2"/>
          <c:w val="0.89132600472813239"/>
          <c:h val="0.715432330827067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Ábra3!$D$18</c:f>
              <c:strCache>
                <c:ptCount val="1"/>
                <c:pt idx="0">
                  <c:v>OTP</c:v>
                </c:pt>
              </c:strCache>
            </c:strRef>
          </c:tx>
          <c:spPr>
            <a:solidFill>
              <a:srgbClr val="002060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Ábra3!$H$17:$L$17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Ábra3!$H$18:$L$18</c:f>
              <c:numCache>
                <c:formatCode>#,##0</c:formatCode>
                <c:ptCount val="5"/>
                <c:pt idx="0">
                  <c:v>1132.6714879199999</c:v>
                </c:pt>
                <c:pt idx="1">
                  <c:v>1370.4221458808202</c:v>
                </c:pt>
                <c:pt idx="2">
                  <c:v>1305.23358547774</c:v>
                </c:pt>
                <c:pt idx="3">
                  <c:v>1954.1699450850001</c:v>
                </c:pt>
                <c:pt idx="4">
                  <c:v>1993.926524683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6-4047-AFA2-24E2A0FD8136}"/>
            </c:ext>
          </c:extLst>
        </c:ser>
        <c:ser>
          <c:idx val="1"/>
          <c:order val="1"/>
          <c:tx>
            <c:strRef>
              <c:f>Ábra3!$D$19</c:f>
              <c:strCache>
                <c:ptCount val="1"/>
                <c:pt idx="0">
                  <c:v>MOL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Ábra3!$H$17:$L$17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Ábra3!$H$19:$L$19</c:f>
              <c:numCache>
                <c:formatCode>#,##0</c:formatCode>
                <c:ptCount val="5"/>
                <c:pt idx="0">
                  <c:v>605.54736993699998</c:v>
                </c:pt>
                <c:pt idx="1">
                  <c:v>507.20826720846003</c:v>
                </c:pt>
                <c:pt idx="2">
                  <c:v>463.65966471694003</c:v>
                </c:pt>
                <c:pt idx="3">
                  <c:v>576.85645977399997</c:v>
                </c:pt>
                <c:pt idx="4">
                  <c:v>538.19175533800001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16-4047-AFA2-24E2A0FD8136}"/>
            </c:ext>
          </c:extLst>
        </c:ser>
        <c:ser>
          <c:idx val="2"/>
          <c:order val="2"/>
          <c:tx>
            <c:strRef>
              <c:f>Ábra3!$D$20</c:f>
              <c:strCache>
                <c:ptCount val="1"/>
                <c:pt idx="0">
                  <c:v>RICHTER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Ábra3!$H$17:$L$17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Ábra3!$H$20:$L$20</c:f>
              <c:numCache>
                <c:formatCode>#,##0</c:formatCode>
                <c:ptCount val="5"/>
                <c:pt idx="0">
                  <c:v>488.19270717400002</c:v>
                </c:pt>
                <c:pt idx="1">
                  <c:v>530.57442622822998</c:v>
                </c:pt>
                <c:pt idx="2">
                  <c:v>423.83658939387999</c:v>
                </c:pt>
                <c:pt idx="3">
                  <c:v>591.37845572499998</c:v>
                </c:pt>
                <c:pt idx="4">
                  <c:v>521.02615729000001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16-4047-AFA2-24E2A0FD8136}"/>
            </c:ext>
          </c:extLst>
        </c:ser>
        <c:ser>
          <c:idx val="3"/>
          <c:order val="3"/>
          <c:tx>
            <c:strRef>
              <c:f>Ábra3!$D$21</c:f>
              <c:strCache>
                <c:ptCount val="1"/>
                <c:pt idx="0">
                  <c:v>MTELEKOM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Ábra3!$H$17:$L$17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Ábra3!$H$21:$L$21</c:f>
              <c:numCache>
                <c:formatCode>#,##0</c:formatCode>
                <c:ptCount val="5"/>
                <c:pt idx="0">
                  <c:v>119.13851289</c:v>
                </c:pt>
                <c:pt idx="1">
                  <c:v>74.898579619899991</c:v>
                </c:pt>
                <c:pt idx="2">
                  <c:v>61.009509598500003</c:v>
                </c:pt>
                <c:pt idx="3">
                  <c:v>56.494157966000003</c:v>
                </c:pt>
                <c:pt idx="4">
                  <c:v>40.716417636000003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16-4047-AFA2-24E2A0FD8136}"/>
            </c:ext>
          </c:extLst>
        </c:ser>
        <c:ser>
          <c:idx val="4"/>
          <c:order val="4"/>
          <c:tx>
            <c:strRef>
              <c:f>Ábra3!$D$24</c:f>
              <c:strCache>
                <c:ptCount val="1"/>
                <c:pt idx="0">
                  <c:v>OPUS</c:v>
                </c:pt>
              </c:strCache>
            </c:strRef>
          </c:tx>
          <c:spPr>
            <a:solidFill>
              <a:schemeClr val="accent6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Ábra3!$H$17:$L$17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Ábra3!$H$24:$L$24</c:f>
              <c:numCache>
                <c:formatCode>#,##0</c:formatCode>
                <c:ptCount val="5"/>
                <c:pt idx="0">
                  <c:v>121.59777873900001</c:v>
                </c:pt>
                <c:pt idx="1">
                  <c:v>113.7162457175</c:v>
                </c:pt>
                <c:pt idx="2">
                  <c:v>54.036393841200017</c:v>
                </c:pt>
                <c:pt idx="3">
                  <c:v>34.274922939</c:v>
                </c:pt>
                <c:pt idx="4">
                  <c:v>11.968412112999999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16-4047-AFA2-24E2A0FD8136}"/>
            </c:ext>
          </c:extLst>
        </c:ser>
        <c:ser>
          <c:idx val="5"/>
          <c:order val="5"/>
          <c:tx>
            <c:strRef>
              <c:f>Ábra3!$D$22</c:f>
              <c:strCache>
                <c:ptCount val="1"/>
                <c:pt idx="0">
                  <c:v>4IG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Ábra3!$H$17:$L$17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Ábra3!$H$22:$L$22</c:f>
              <c:numCache>
                <c:formatCode>#,##0</c:formatCode>
                <c:ptCount val="5"/>
                <c:pt idx="1">
                  <c:v>31.267201455999999</c:v>
                </c:pt>
                <c:pt idx="2">
                  <c:v>81.997916567000004</c:v>
                </c:pt>
                <c:pt idx="3">
                  <c:v>31.223687880500002</c:v>
                </c:pt>
                <c:pt idx="4">
                  <c:v>36.571195467999999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16-4047-AFA2-24E2A0FD8136}"/>
            </c:ext>
          </c:extLst>
        </c:ser>
        <c:ser>
          <c:idx val="7"/>
          <c:order val="6"/>
          <c:tx>
            <c:strRef>
              <c:f>Ábra3!$D$28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Ábra3!$H$17:$L$17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Ábra3!$H$28:$L$28</c:f>
              <c:numCache>
                <c:formatCode>#,##0</c:formatCode>
                <c:ptCount val="5"/>
                <c:pt idx="0">
                  <c:v>226.93075451520008</c:v>
                </c:pt>
                <c:pt idx="1">
                  <c:v>163.23538221490003</c:v>
                </c:pt>
                <c:pt idx="2">
                  <c:v>185.42861813915056</c:v>
                </c:pt>
                <c:pt idx="3">
                  <c:v>109.66027074340991</c:v>
                </c:pt>
                <c:pt idx="4">
                  <c:v>98.129211608570216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16-4047-AFA2-24E2A0FD8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82663680"/>
        <c:axId val="82669568"/>
      </c:barChart>
      <c:catAx>
        <c:axId val="8266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2669568"/>
        <c:crosses val="autoZero"/>
        <c:auto val="1"/>
        <c:lblAlgn val="ctr"/>
        <c:lblOffset val="100"/>
        <c:noMultiLvlLbl val="0"/>
      </c:catAx>
      <c:valAx>
        <c:axId val="8266956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1.4050374453601572E-2"/>
              <c:y val="1.0072487239998209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2663680"/>
        <c:crosses val="autoZero"/>
        <c:crossBetween val="between"/>
      </c:valAx>
      <c:spPr>
        <a:ln w="3175">
          <a:solidFill>
            <a:schemeClr val="bg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2.1875059101654843E-2"/>
          <c:y val="0.8946430659983291"/>
          <c:w val="0.96192671394799067"/>
          <c:h val="9.1331871345029236E-2"/>
        </c:manualLayout>
      </c:layout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18279569892479E-2"/>
          <c:y val="8.2342105263157897E-2"/>
          <c:w val="0.86257347670250895"/>
          <c:h val="0.6521817042606515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Ábra_Éves!$E$2</c:f>
              <c:strCache>
                <c:ptCount val="1"/>
                <c:pt idx="0">
                  <c:v>Ügyfélpapírok - hitelintézetek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Ábra_Éves!$D$9:$D$13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Ábra_Éves!$E$9:$E$13</c:f>
              <c:numCache>
                <c:formatCode>#,##0</c:formatCode>
                <c:ptCount val="5"/>
                <c:pt idx="0">
                  <c:v>29597.725027412998</c:v>
                </c:pt>
                <c:pt idx="1">
                  <c:v>30734.700534928532</c:v>
                </c:pt>
                <c:pt idx="2">
                  <c:v>34673.824976753</c:v>
                </c:pt>
                <c:pt idx="3">
                  <c:v>34292.705377530998</c:v>
                </c:pt>
                <c:pt idx="4">
                  <c:v>41334.610374040007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3-414D-9F47-8EC1093D4EF6}"/>
            </c:ext>
          </c:extLst>
        </c:ser>
        <c:ser>
          <c:idx val="2"/>
          <c:order val="1"/>
          <c:tx>
            <c:strRef>
              <c:f>Ábra_Éves!$F$2</c:f>
              <c:strCache>
                <c:ptCount val="1"/>
                <c:pt idx="0">
                  <c:v>Ügyfélpapírok - befektetési vállalkozások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Ábra_Éves!$D$9:$D$13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Ábra_Éves!$F$9:$F$13</c:f>
              <c:numCache>
                <c:formatCode>#,##0</c:formatCode>
                <c:ptCount val="5"/>
                <c:pt idx="0">
                  <c:v>2857.3897804560002</c:v>
                </c:pt>
                <c:pt idx="1">
                  <c:v>3648.3786812799999</c:v>
                </c:pt>
                <c:pt idx="2">
                  <c:v>3594.959308214</c:v>
                </c:pt>
                <c:pt idx="3">
                  <c:v>4783.9905704422999</c:v>
                </c:pt>
                <c:pt idx="4">
                  <c:v>6771.4725034942594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A3-414D-9F47-8EC1093D4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51820416"/>
        <c:axId val="51821952"/>
      </c:barChart>
      <c:lineChart>
        <c:grouping val="standard"/>
        <c:varyColors val="0"/>
        <c:ser>
          <c:idx val="0"/>
          <c:order val="2"/>
          <c:tx>
            <c:strRef>
              <c:f>Ábra_Éves!$H$2</c:f>
              <c:strCache>
                <c:ptCount val="1"/>
                <c:pt idx="0">
                  <c:v>Vezetett számlák - hitelintézet (jobb skála)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Ábra_Éves!$D$9:$D$13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Ábra_Éves!$H$9:$H$13</c:f>
              <c:numCache>
                <c:formatCode>###\ ###\ ###\ ###</c:formatCode>
                <c:ptCount val="5"/>
                <c:pt idx="0">
                  <c:v>1621.345</c:v>
                </c:pt>
                <c:pt idx="1">
                  <c:v>1464.9570000000001</c:v>
                </c:pt>
                <c:pt idx="2">
                  <c:v>1467.69</c:v>
                </c:pt>
                <c:pt idx="3">
                  <c:v>1465.36</c:v>
                </c:pt>
                <c:pt idx="4">
                  <c:v>1492.1079999999999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A3-414D-9F47-8EC1093D4EF6}"/>
            </c:ext>
          </c:extLst>
        </c:ser>
        <c:ser>
          <c:idx val="3"/>
          <c:order val="3"/>
          <c:tx>
            <c:strRef>
              <c:f>Ábra_Éves!$I$2</c:f>
              <c:strCache>
                <c:ptCount val="1"/>
                <c:pt idx="0">
                  <c:v>Vezetett számlák - befektetési vállalkozás (jobb skála)</c:v>
                </c:pt>
              </c:strCache>
            </c:strRef>
          </c:tx>
          <c:spPr>
            <a:ln w="41275">
              <a:solidFill>
                <a:schemeClr val="accent6"/>
              </a:solidFill>
              <a:prstDash val="sysDash"/>
            </a:ln>
          </c:spPr>
          <c:marker>
            <c:symbol val="none"/>
          </c:marker>
          <c:cat>
            <c:strRef>
              <c:f>Ábra_Éves!$D$9:$D$13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Ábra_Éves!$I$9:$I$13</c:f>
              <c:numCache>
                <c:formatCode>###\ ###\ ###\ ###</c:formatCode>
                <c:ptCount val="5"/>
                <c:pt idx="0">
                  <c:v>299.08999999999997</c:v>
                </c:pt>
                <c:pt idx="1">
                  <c:v>254.154</c:v>
                </c:pt>
                <c:pt idx="2">
                  <c:v>173.64599999999999</c:v>
                </c:pt>
                <c:pt idx="3">
                  <c:v>252.48599999999999</c:v>
                </c:pt>
                <c:pt idx="4">
                  <c:v>350.983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A3-414D-9F47-8EC1093D4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14752"/>
        <c:axId val="51512832"/>
      </c:lineChart>
      <c:catAx>
        <c:axId val="5182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51821952"/>
        <c:crosses val="autoZero"/>
        <c:auto val="1"/>
        <c:lblAlgn val="ctr"/>
        <c:lblOffset val="100"/>
        <c:noMultiLvlLbl val="0"/>
      </c:catAx>
      <c:valAx>
        <c:axId val="51821952"/>
        <c:scaling>
          <c:orientation val="minMax"/>
          <c:max val="5000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1.2166666666666671E-2"/>
              <c:y val="2.2794444444444446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51820416"/>
        <c:crosses val="autoZero"/>
        <c:crossBetween val="between"/>
        <c:majorUnit val="5000"/>
      </c:valAx>
      <c:valAx>
        <c:axId val="51512832"/>
        <c:scaling>
          <c:orientation val="minMax"/>
          <c:max val="20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ezer db</a:t>
                </a:r>
              </a:p>
            </c:rich>
          </c:tx>
          <c:layout>
            <c:manualLayout>
              <c:xMode val="edge"/>
              <c:yMode val="edge"/>
              <c:x val="0.89665375000000003"/>
              <c:y val="3.8659259259259259E-3"/>
            </c:manualLayout>
          </c:layout>
          <c:overlay val="0"/>
        </c:title>
        <c:numFmt formatCode="###\ ###\ ###\ ###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51514752"/>
        <c:crosses val="max"/>
        <c:crossBetween val="between"/>
        <c:majorUnit val="200"/>
      </c:valAx>
      <c:catAx>
        <c:axId val="51514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512832"/>
        <c:crosses val="autoZero"/>
        <c:auto val="1"/>
        <c:lblAlgn val="ctr"/>
        <c:lblOffset val="100"/>
        <c:noMultiLvlLbl val="0"/>
      </c:catAx>
      <c:spPr>
        <a:ln w="3175">
          <a:solidFill>
            <a:schemeClr val="bg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80685004177109443"/>
          <c:w val="0.98659905437352236"/>
          <c:h val="0.18139076858813702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26792114695338E-2"/>
          <c:y val="8.8220185185185179E-2"/>
          <c:w val="0.87324677419354835"/>
          <c:h val="0.68147765246449443"/>
        </c:manualLayout>
      </c:layout>
      <c:areaChart>
        <c:grouping val="standard"/>
        <c:varyColors val="0"/>
        <c:ser>
          <c:idx val="2"/>
          <c:order val="1"/>
          <c:tx>
            <c:strRef>
              <c:f>Befváll_ábra!$G$28</c:f>
              <c:strCache>
                <c:ptCount val="1"/>
                <c:pt idx="0">
                  <c:v>Adózott eredmény: 10%-os percentilis (jobb tg.)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c:spPr>
          <c:cat>
            <c:numRef>
              <c:f>Befváll_ábra!$Q$27:$U$27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Befváll_ábra!$Q$28:$U$28</c:f>
              <c:numCache>
                <c:formatCode>#\ ##0.0</c:formatCode>
                <c:ptCount val="5"/>
                <c:pt idx="0">
                  <c:v>-97.819975999999997</c:v>
                </c:pt>
                <c:pt idx="1">
                  <c:v>-86.159638799999982</c:v>
                </c:pt>
                <c:pt idx="2">
                  <c:v>14.4470068</c:v>
                </c:pt>
                <c:pt idx="3">
                  <c:v>-20.687967599999993</c:v>
                </c:pt>
                <c:pt idx="4">
                  <c:v>-9.2308835000000062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E-449B-A127-56B91F461F83}"/>
            </c:ext>
          </c:extLst>
        </c:ser>
        <c:ser>
          <c:idx val="3"/>
          <c:order val="2"/>
          <c:tx>
            <c:strRef>
              <c:f>Befváll_ábra!$G$29</c:f>
              <c:strCache>
                <c:ptCount val="1"/>
                <c:pt idx="0">
                  <c:v>Adózott eredmény: 90%-os percentilis (jobb tg.)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5875">
              <a:solidFill>
                <a:srgbClr val="FF0000"/>
              </a:solidFill>
            </a:ln>
          </c:spPr>
          <c:cat>
            <c:numRef>
              <c:f>Befváll_ábra!$Q$27:$U$27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Befváll_ábra!$Q$29:$U$29</c:f>
              <c:numCache>
                <c:formatCode>#\ ##0.0</c:formatCode>
                <c:ptCount val="5"/>
                <c:pt idx="0">
                  <c:v>898.74073900000042</c:v>
                </c:pt>
                <c:pt idx="1">
                  <c:v>1326.7211658000003</c:v>
                </c:pt>
                <c:pt idx="2">
                  <c:v>1764.4988588000001</c:v>
                </c:pt>
                <c:pt idx="3">
                  <c:v>2144.3877496</c:v>
                </c:pt>
                <c:pt idx="4">
                  <c:v>3131.6022484000009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E-449B-A127-56B91F461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633600"/>
        <c:axId val="224619136"/>
      </c:areaChart>
      <c:barChart>
        <c:barDir val="col"/>
        <c:grouping val="clustered"/>
        <c:varyColors val="0"/>
        <c:ser>
          <c:idx val="0"/>
          <c:order val="0"/>
          <c:tx>
            <c:strRef>
              <c:f>Befváll_ábra!$G$8</c:f>
              <c:strCache>
                <c:ptCount val="1"/>
                <c:pt idx="0">
                  <c:v>Adózott eredmény</c:v>
                </c:pt>
              </c:strCache>
            </c:strRef>
          </c:tx>
          <c:spPr>
            <a:solidFill>
              <a:srgbClr val="1F497D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Befváll_ábra!$E$18:$E$22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Befváll_ábra!$G$18:$G$22</c:f>
              <c:numCache>
                <c:formatCode>#,##0.00</c:formatCode>
                <c:ptCount val="5"/>
                <c:pt idx="0">
                  <c:v>5.971837785</c:v>
                </c:pt>
                <c:pt idx="1">
                  <c:v>7.4083674300000011</c:v>
                </c:pt>
                <c:pt idx="2">
                  <c:v>9.8948421819999997</c:v>
                </c:pt>
                <c:pt idx="3">
                  <c:v>12.815106942999998</c:v>
                </c:pt>
                <c:pt idx="4">
                  <c:v>20.180469589999998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AE-449B-A127-56B91F461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8"/>
        <c:axId val="224603136"/>
        <c:axId val="224617216"/>
      </c:barChart>
      <c:catAx>
        <c:axId val="22460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24617216"/>
        <c:crossesAt val="0"/>
        <c:auto val="1"/>
        <c:lblAlgn val="ctr"/>
        <c:lblOffset val="100"/>
        <c:noMultiLvlLbl val="0"/>
      </c:catAx>
      <c:valAx>
        <c:axId val="224617216"/>
        <c:scaling>
          <c:orientation val="minMax"/>
          <c:max val="21"/>
          <c:min val="-3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1.0245430107526885E-2"/>
              <c:y val="1.042126148705096E-2"/>
            </c:manualLayout>
          </c:layout>
          <c:overlay val="0"/>
        </c:title>
        <c:numFmt formatCode="#,##0" sourceLinked="0"/>
        <c:majorTickMark val="out"/>
        <c:minorTickMark val="none"/>
        <c:tickLblPos val="low"/>
        <c:crossAx val="224603136"/>
        <c:crosses val="autoZero"/>
        <c:crossBetween val="between"/>
        <c:majorUnit val="3"/>
      </c:valAx>
      <c:valAx>
        <c:axId val="224619136"/>
        <c:scaling>
          <c:orientation val="minMax"/>
          <c:max val="3500"/>
          <c:min val="-5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Millió Ft</a:t>
                </a:r>
              </a:p>
            </c:rich>
          </c:tx>
          <c:layout>
            <c:manualLayout>
              <c:xMode val="edge"/>
              <c:yMode val="edge"/>
              <c:x val="0.92715349462365593"/>
              <c:y val="2.5444862155388462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24633600"/>
        <c:crosses val="max"/>
        <c:crossBetween val="between"/>
        <c:majorUnit val="500"/>
      </c:valAx>
      <c:catAx>
        <c:axId val="224633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4619136"/>
        <c:crosses val="autoZero"/>
        <c:auto val="1"/>
        <c:lblAlgn val="ctr"/>
        <c:lblOffset val="100"/>
        <c:noMultiLvlLbl val="0"/>
      </c:catAx>
      <c:spPr>
        <a:ln w="3175">
          <a:solidFill>
            <a:schemeClr val="bg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7.826338383838384E-2"/>
          <c:y val="0.85701315789473698"/>
          <c:w val="0.83354217171717171"/>
          <c:h val="0.12784022556390978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84677419354839E-2"/>
          <c:y val="9.4281328320802021E-2"/>
          <c:w val="0.88166496415770612"/>
          <c:h val="0.69352840434419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'Ábra_Éves jelentésbe'!$E$7</c:f>
              <c:strCache>
                <c:ptCount val="1"/>
                <c:pt idx="0">
                  <c:v>Jegyzett tőke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chemeClr val="bg1"/>
              </a:solidFill>
            </a:ln>
          </c:spPr>
          <c:invertIfNegative val="0"/>
          <c:cat>
            <c:strRef>
              <c:f>'Ábra_Éves jelentésbe'!$D$12:$D$16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'Ábra_Éves jelentésbe'!$E$12:$E$16</c:f>
              <c:numCache>
                <c:formatCode>#,##0.00</c:formatCode>
                <c:ptCount val="5"/>
                <c:pt idx="0">
                  <c:v>6.549817</c:v>
                </c:pt>
                <c:pt idx="1">
                  <c:v>7.3949008520000001</c:v>
                </c:pt>
                <c:pt idx="2">
                  <c:v>7.2419200659999996</c:v>
                </c:pt>
                <c:pt idx="3">
                  <c:v>7.6738175369999997</c:v>
                </c:pt>
                <c:pt idx="4">
                  <c:v>54.864106132000003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D-46C9-BCB9-FC0D078B9DE2}"/>
            </c:ext>
          </c:extLst>
        </c:ser>
        <c:ser>
          <c:idx val="1"/>
          <c:order val="1"/>
          <c:tx>
            <c:strRef>
              <c:f>'Ábra_Éves jelentésbe'!$F$7</c:f>
              <c:strCache>
                <c:ptCount val="1"/>
                <c:pt idx="0">
                  <c:v>Saját tőke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bg1"/>
              </a:solidFill>
            </a:ln>
          </c:spPr>
          <c:invertIfNegative val="0"/>
          <c:cat>
            <c:strRef>
              <c:f>'Ábra_Éves jelentésbe'!$D$12:$D$16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'Ábra_Éves jelentésbe'!$F$12:$F$16</c:f>
              <c:numCache>
                <c:formatCode>#,##0.00</c:formatCode>
                <c:ptCount val="5"/>
                <c:pt idx="0">
                  <c:v>23.370947503</c:v>
                </c:pt>
                <c:pt idx="1">
                  <c:v>24.628621789</c:v>
                </c:pt>
                <c:pt idx="2">
                  <c:v>30.420943298999997</c:v>
                </c:pt>
                <c:pt idx="3">
                  <c:v>36.848913277999998</c:v>
                </c:pt>
                <c:pt idx="4">
                  <c:v>90.482880926999997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D-46C9-BCB9-FC0D078B9DE2}"/>
            </c:ext>
          </c:extLst>
        </c:ser>
        <c:ser>
          <c:idx val="2"/>
          <c:order val="2"/>
          <c:tx>
            <c:strRef>
              <c:f>'Ábra_Éves jelentésbe'!$G$7</c:f>
              <c:strCache>
                <c:ptCount val="1"/>
                <c:pt idx="0">
                  <c:v>Szavatoló tőke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2700">
              <a:solidFill>
                <a:schemeClr val="bg1"/>
              </a:solidFill>
            </a:ln>
          </c:spPr>
          <c:invertIfNegative val="0"/>
          <c:cat>
            <c:strRef>
              <c:f>'Ábra_Éves jelentésbe'!$D$12:$D$16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'Ábra_Éves jelentésbe'!$G$12:$G$16</c:f>
              <c:numCache>
                <c:formatCode>#,##0.00</c:formatCode>
                <c:ptCount val="5"/>
                <c:pt idx="0">
                  <c:v>18.769824946470003</c:v>
                </c:pt>
                <c:pt idx="1">
                  <c:v>15.071658272477002</c:v>
                </c:pt>
                <c:pt idx="2">
                  <c:v>19.294101313701002</c:v>
                </c:pt>
                <c:pt idx="3">
                  <c:v>20.931830003115998</c:v>
                </c:pt>
                <c:pt idx="4">
                  <c:v>70.108398804839993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FD-46C9-BCB9-FC0D078B9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98831872"/>
        <c:axId val="298833792"/>
      </c:barChart>
      <c:lineChart>
        <c:grouping val="standard"/>
        <c:varyColors val="0"/>
        <c:ser>
          <c:idx val="3"/>
          <c:order val="3"/>
          <c:tx>
            <c:strRef>
              <c:f>'Ábra_Éves jelentésbe'!$I$7</c:f>
              <c:strCache>
                <c:ptCount val="1"/>
                <c:pt idx="0">
                  <c:v>Szavatoló tőke/Tőkekövetelmény (jobb tg.)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3"/>
            <c:spPr>
              <a:solidFill>
                <a:srgbClr val="FF0000"/>
              </a:solidFill>
              <a:ln w="12700">
                <a:solidFill>
                  <a:schemeClr val="bg1"/>
                </a:solidFill>
              </a:ln>
            </c:spPr>
          </c:marker>
          <c:cat>
            <c:strRef>
              <c:f>'Ábra_Éves jelentésbe'!$D$12:$D$16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'Ábra_Éves jelentésbe'!$I$12:$I$16</c:f>
              <c:numCache>
                <c:formatCode>0.0%</c:formatCode>
                <c:ptCount val="5"/>
                <c:pt idx="0">
                  <c:v>315.72907917763121</c:v>
                </c:pt>
                <c:pt idx="1">
                  <c:v>240.23802001902445</c:v>
                </c:pt>
                <c:pt idx="2">
                  <c:v>281.51046050823368</c:v>
                </c:pt>
                <c:pt idx="3">
                  <c:v>274.61702080119807</c:v>
                </c:pt>
                <c:pt idx="4">
                  <c:v>763.0544537801668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FD-46C9-BCB9-FC0D078B9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911616"/>
        <c:axId val="298909696"/>
      </c:lineChart>
      <c:catAx>
        <c:axId val="298831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298833792"/>
        <c:crosses val="autoZero"/>
        <c:auto val="1"/>
        <c:lblAlgn val="ctr"/>
        <c:lblOffset val="100"/>
        <c:noMultiLvlLbl val="0"/>
      </c:catAx>
      <c:valAx>
        <c:axId val="298833792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Milliárd Ft</a:t>
                </a:r>
              </a:p>
            </c:rich>
          </c:tx>
          <c:layout>
            <c:manualLayout>
              <c:xMode val="edge"/>
              <c:yMode val="edge"/>
              <c:x val="2.2837499999999989E-3"/>
              <c:y val="9.2954026270702442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298831872"/>
        <c:crosses val="autoZero"/>
        <c:crossBetween val="between"/>
        <c:majorUnit val="10"/>
      </c:valAx>
      <c:valAx>
        <c:axId val="298909696"/>
        <c:scaling>
          <c:orientation val="minMax"/>
          <c:max val="100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%</a:t>
                </a:r>
              </a:p>
            </c:rich>
          </c:tx>
          <c:layout>
            <c:manualLayout>
              <c:xMode val="edge"/>
              <c:yMode val="edge"/>
              <c:x val="0.93488279569892474"/>
              <c:y val="1.3293233082706767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98911616"/>
        <c:crosses val="max"/>
        <c:crossBetween val="between"/>
        <c:majorUnit val="100"/>
      </c:valAx>
      <c:catAx>
        <c:axId val="298911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8909696"/>
        <c:crosses val="autoZero"/>
        <c:auto val="1"/>
        <c:lblAlgn val="ctr"/>
        <c:lblOffset val="100"/>
        <c:noMultiLvlLbl val="0"/>
      </c:catAx>
      <c:spPr>
        <a:ln w="3175">
          <a:solidFill>
            <a:schemeClr val="bg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89153696741854638"/>
          <c:w val="0.99826499999999996"/>
          <c:h val="9.435192147034253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14157706093196E-2"/>
          <c:y val="8.9833751044277363E-2"/>
          <c:w val="0.83812281323877058"/>
          <c:h val="0.6745632832080200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'Éves ábra3'!$F$9</c:f>
              <c:strCache>
                <c:ptCount val="1"/>
                <c:pt idx="0">
                  <c:v>Befektetési alap</c:v>
                </c:pt>
              </c:strCache>
            </c:strRef>
          </c:tx>
          <c:spPr>
            <a:solidFill>
              <a:srgbClr val="202653"/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'Éves ábra3'!$E$16:$E$20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'Éves ábra3'!$F$16:$F$20</c:f>
              <c:numCache>
                <c:formatCode>#,##0</c:formatCode>
                <c:ptCount val="5"/>
                <c:pt idx="0">
                  <c:v>6313.3965449615016</c:v>
                </c:pt>
                <c:pt idx="1">
                  <c:v>6558.3763030881055</c:v>
                </c:pt>
                <c:pt idx="2">
                  <c:v>7076.5505294488994</c:v>
                </c:pt>
                <c:pt idx="3">
                  <c:v>7269.8877298558</c:v>
                </c:pt>
                <c:pt idx="4">
                  <c:v>8294.1174189608282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E-4EC0-9111-6D3055A5E550}"/>
            </c:ext>
          </c:extLst>
        </c:ser>
        <c:ser>
          <c:idx val="2"/>
          <c:order val="1"/>
          <c:tx>
            <c:strRef>
              <c:f>'Éves ábra3'!$G$9</c:f>
              <c:strCache>
                <c:ptCount val="1"/>
                <c:pt idx="0">
                  <c:v>Pénztár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'Éves ábra3'!$E$16:$E$20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'Éves ábra3'!$G$16:$G$20</c:f>
              <c:numCache>
                <c:formatCode>#,##0</c:formatCode>
                <c:ptCount val="5"/>
                <c:pt idx="0">
                  <c:v>1597.3837476403692</c:v>
                </c:pt>
                <c:pt idx="1">
                  <c:v>1593.2503929407201</c:v>
                </c:pt>
                <c:pt idx="2">
                  <c:v>1733.2261799540004</c:v>
                </c:pt>
                <c:pt idx="3">
                  <c:v>1853.2982671929999</c:v>
                </c:pt>
                <c:pt idx="4">
                  <c:v>1966.363722263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7E-4EC0-9111-6D3055A5E550}"/>
            </c:ext>
          </c:extLst>
        </c:ser>
        <c:ser>
          <c:idx val="3"/>
          <c:order val="2"/>
          <c:tx>
            <c:strRef>
              <c:f>'Éves ábra3'!$H$9</c:f>
              <c:strCache>
                <c:ptCount val="1"/>
                <c:pt idx="0">
                  <c:v>Biztosítói portfoliók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'Éves ábra3'!$E$16:$E$20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'Éves ábra3'!$H$16:$H$20</c:f>
              <c:numCache>
                <c:formatCode>#,##0</c:formatCode>
                <c:ptCount val="5"/>
                <c:pt idx="0">
                  <c:v>1054.606516094</c:v>
                </c:pt>
                <c:pt idx="1">
                  <c:v>1112.2037499275957</c:v>
                </c:pt>
                <c:pt idx="2">
                  <c:v>1197.2490424279999</c:v>
                </c:pt>
                <c:pt idx="3">
                  <c:v>1252.5318517439998</c:v>
                </c:pt>
                <c:pt idx="4">
                  <c:v>1277.949778723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7E-4EC0-9111-6D3055A5E550}"/>
            </c:ext>
          </c:extLst>
        </c:ser>
        <c:ser>
          <c:idx val="4"/>
          <c:order val="4"/>
          <c:tx>
            <c:strRef>
              <c:f>'Éves ábra3'!$I$9</c:f>
              <c:strCache>
                <c:ptCount val="1"/>
                <c:pt idx="0">
                  <c:v>Egyéb portfóliók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'Éves ábra3'!$E$16:$E$20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'Éves ábra3'!$I$16:$I$20</c:f>
              <c:numCache>
                <c:formatCode>#,##0</c:formatCode>
                <c:ptCount val="5"/>
                <c:pt idx="0">
                  <c:v>604.68675333835063</c:v>
                </c:pt>
                <c:pt idx="1">
                  <c:v>285.62674881126907</c:v>
                </c:pt>
                <c:pt idx="2">
                  <c:v>254.657917994</c:v>
                </c:pt>
                <c:pt idx="3">
                  <c:v>292.11149148999999</c:v>
                </c:pt>
                <c:pt idx="4">
                  <c:v>336.32570414599996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7E-4EC0-9111-6D3055A5E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95846656"/>
        <c:axId val="295848192"/>
      </c:barChart>
      <c:lineChart>
        <c:grouping val="standard"/>
        <c:varyColors val="0"/>
        <c:ser>
          <c:idx val="0"/>
          <c:order val="3"/>
          <c:tx>
            <c:strRef>
              <c:f>'Éves ábra3'!$J$9</c:f>
              <c:strCache>
                <c:ptCount val="1"/>
                <c:pt idx="0">
                  <c:v>Befektetési alapok (jobb tg.)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'Éves ábra3'!$E$16:$E$20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'Éves ábra3'!$J$16:$J$20</c:f>
              <c:numCache>
                <c:formatCode>General</c:formatCode>
                <c:ptCount val="5"/>
                <c:pt idx="0" formatCode="#,##0">
                  <c:v>596</c:v>
                </c:pt>
                <c:pt idx="1">
                  <c:v>624</c:v>
                </c:pt>
                <c:pt idx="2">
                  <c:v>646</c:v>
                </c:pt>
                <c:pt idx="3" formatCode="#,##0">
                  <c:v>661</c:v>
                </c:pt>
                <c:pt idx="4">
                  <c:v>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7E-4EC0-9111-6D3055A5E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856384"/>
        <c:axId val="295854464"/>
      </c:lineChart>
      <c:catAx>
        <c:axId val="29584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295848192"/>
        <c:crosses val="autoZero"/>
        <c:auto val="1"/>
        <c:lblAlgn val="ctr"/>
        <c:lblOffset val="100"/>
        <c:noMultiLvlLbl val="0"/>
      </c:catAx>
      <c:valAx>
        <c:axId val="295848192"/>
        <c:scaling>
          <c:orientation val="minMax"/>
          <c:max val="1200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7.738530465949826E-3"/>
              <c:y val="1.2239348370927319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95846656"/>
        <c:crosses val="autoZero"/>
        <c:crossBetween val="between"/>
        <c:majorUnit val="2000"/>
      </c:valAx>
      <c:valAx>
        <c:axId val="295854464"/>
        <c:scaling>
          <c:orientation val="minMax"/>
          <c:max val="72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Darab</a:t>
                </a:r>
              </a:p>
            </c:rich>
          </c:tx>
          <c:layout>
            <c:manualLayout>
              <c:xMode val="edge"/>
              <c:yMode val="edge"/>
              <c:x val="0.92728250591016548"/>
              <c:y val="3.7591896407685879E-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95856384"/>
        <c:crosses val="max"/>
        <c:crossBetween val="between"/>
        <c:majorUnit val="120"/>
      </c:valAx>
      <c:catAx>
        <c:axId val="295856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5854464"/>
        <c:crosses val="autoZero"/>
        <c:auto val="1"/>
        <c:lblAlgn val="ctr"/>
        <c:lblOffset val="100"/>
        <c:noMultiLvlLbl val="0"/>
      </c:catAx>
      <c:spPr>
        <a:ln w="3175">
          <a:solidFill>
            <a:schemeClr val="bg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1015248226950352E-2"/>
          <c:y val="0.85198872180451124"/>
          <c:w val="0.93196347517730482"/>
          <c:h val="0.12093880534670005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860035842293903E-2"/>
          <c:y val="7.9196344159792736E-2"/>
          <c:w val="0.89175638297872328"/>
          <c:h val="0.637018024090314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'Éves ábra2'!$A$62</c:f>
              <c:strCache>
                <c:ptCount val="1"/>
                <c:pt idx="0">
                  <c:v>Kamatozó eszközökbe fektető alapok</c:v>
                </c:pt>
              </c:strCache>
            </c:strRef>
          </c:tx>
          <c:spPr>
            <a:solidFill>
              <a:srgbClr val="202653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'Éves ábra2'!$F$61:$J$61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'Éves ábra2'!$F$62:$J$62</c:f>
              <c:numCache>
                <c:formatCode>#,##0</c:formatCode>
                <c:ptCount val="5"/>
                <c:pt idx="0">
                  <c:v>1838.324082529</c:v>
                </c:pt>
                <c:pt idx="1">
                  <c:v>1524.8054618560914</c:v>
                </c:pt>
                <c:pt idx="2">
                  <c:v>1523.5177355594899</c:v>
                </c:pt>
                <c:pt idx="3">
                  <c:v>1636.0806031319999</c:v>
                </c:pt>
                <c:pt idx="4">
                  <c:v>1677.3608952239999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8-419B-BEC9-7DB2EE500B54}"/>
            </c:ext>
          </c:extLst>
        </c:ser>
        <c:ser>
          <c:idx val="1"/>
          <c:order val="1"/>
          <c:tx>
            <c:strRef>
              <c:f>'Éves ábra2'!$A$63</c:f>
              <c:strCache>
                <c:ptCount val="1"/>
                <c:pt idx="0">
                  <c:v>Vegyes alapok</c:v>
                </c:pt>
              </c:strCache>
            </c:strRef>
          </c:tx>
          <c:spPr>
            <a:solidFill>
              <a:srgbClr val="1C4BA4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'Éves ábra2'!$F$61:$J$61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'Éves ábra2'!$F$63:$J$63</c:f>
              <c:numCache>
                <c:formatCode>#,##0</c:formatCode>
                <c:ptCount val="5"/>
                <c:pt idx="0">
                  <c:v>1036.6846344749999</c:v>
                </c:pt>
                <c:pt idx="1">
                  <c:v>1103.2101074710504</c:v>
                </c:pt>
                <c:pt idx="2">
                  <c:v>1387.9858921418099</c:v>
                </c:pt>
                <c:pt idx="3">
                  <c:v>1332.970936576</c:v>
                </c:pt>
                <c:pt idx="4">
                  <c:v>1898.3146339099999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F8-419B-BEC9-7DB2EE500B54}"/>
            </c:ext>
          </c:extLst>
        </c:ser>
        <c:ser>
          <c:idx val="2"/>
          <c:order val="2"/>
          <c:tx>
            <c:strRef>
              <c:f>'Éves ábra2'!$A$64</c:f>
              <c:strCache>
                <c:ptCount val="1"/>
                <c:pt idx="0">
                  <c:v>Tőkevédett alapok</c:v>
                </c:pt>
              </c:strCache>
            </c:strRef>
          </c:tx>
          <c:spPr>
            <a:solidFill>
              <a:srgbClr val="497EE0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'Éves ábra2'!$F$61:$J$61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'Éves ábra2'!$F$64:$J$64</c:f>
              <c:numCache>
                <c:formatCode>#,##0</c:formatCode>
                <c:ptCount val="5"/>
                <c:pt idx="0">
                  <c:v>316.25086004299999</c:v>
                </c:pt>
                <c:pt idx="1">
                  <c:v>211.899057419</c:v>
                </c:pt>
                <c:pt idx="2">
                  <c:v>206.030144565</c:v>
                </c:pt>
                <c:pt idx="3">
                  <c:v>146.88920174099999</c:v>
                </c:pt>
                <c:pt idx="4">
                  <c:v>86.548613846999999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F8-419B-BEC9-7DB2EE500B54}"/>
            </c:ext>
          </c:extLst>
        </c:ser>
        <c:ser>
          <c:idx val="3"/>
          <c:order val="3"/>
          <c:tx>
            <c:strRef>
              <c:f>'Éves ábra2'!$A$65</c:f>
              <c:strCache>
                <c:ptCount val="1"/>
                <c:pt idx="0">
                  <c:v>Részvény alapok</c:v>
                </c:pt>
              </c:strCache>
            </c:strRef>
          </c:tx>
          <c:spPr>
            <a:solidFill>
              <a:srgbClr val="A4BEF0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'Éves ábra2'!$F$61:$J$61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'Éves ábra2'!$F$65:$J$65</c:f>
              <c:numCache>
                <c:formatCode>#,##0</c:formatCode>
                <c:ptCount val="5"/>
                <c:pt idx="0">
                  <c:v>457.57887829599997</c:v>
                </c:pt>
                <c:pt idx="1">
                  <c:v>450.30364766792684</c:v>
                </c:pt>
                <c:pt idx="2">
                  <c:v>555.98711779408006</c:v>
                </c:pt>
                <c:pt idx="3">
                  <c:v>738.69830817100001</c:v>
                </c:pt>
                <c:pt idx="4">
                  <c:v>1012.6615031189999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F8-419B-BEC9-7DB2EE500B54}"/>
            </c:ext>
          </c:extLst>
        </c:ser>
        <c:ser>
          <c:idx val="4"/>
          <c:order val="4"/>
          <c:tx>
            <c:strRef>
              <c:f>'Éves ábra2'!$A$66</c:f>
              <c:strCache>
                <c:ptCount val="1"/>
                <c:pt idx="0">
                  <c:v>Abszolút hozamú alap</c:v>
                </c:pt>
              </c:strCache>
            </c:strRef>
          </c:tx>
          <c:spPr>
            <a:solidFill>
              <a:srgbClr val="E57200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'Éves ábra2'!$F$61:$J$61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'Éves ábra2'!$F$66:$J$66</c:f>
              <c:numCache>
                <c:formatCode>#,##0</c:formatCode>
                <c:ptCount val="5"/>
                <c:pt idx="0">
                  <c:v>1172.860782404</c:v>
                </c:pt>
                <c:pt idx="1">
                  <c:v>1024.0056276298301</c:v>
                </c:pt>
                <c:pt idx="2">
                  <c:v>960.55186131981998</c:v>
                </c:pt>
                <c:pt idx="3">
                  <c:v>859.58124900200005</c:v>
                </c:pt>
                <c:pt idx="4">
                  <c:v>825.29713319099994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F8-419B-BEC9-7DB2EE500B54}"/>
            </c:ext>
          </c:extLst>
        </c:ser>
        <c:ser>
          <c:idx val="5"/>
          <c:order val="5"/>
          <c:tx>
            <c:strRef>
              <c:f>'Éves ábra2'!$A$67</c:f>
              <c:strCache>
                <c:ptCount val="1"/>
                <c:pt idx="0">
                  <c:v>Ingatlanalapok</c:v>
                </c:pt>
              </c:strCache>
            </c:strRef>
          </c:tx>
          <c:spPr>
            <a:solidFill>
              <a:srgbClr val="FFAA55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'Éves ábra2'!$F$61:$J$61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'Éves ábra2'!$F$67:$J$67</c:f>
              <c:numCache>
                <c:formatCode>#,##0</c:formatCode>
                <c:ptCount val="5"/>
                <c:pt idx="0">
                  <c:v>1346.9805951070002</c:v>
                </c:pt>
                <c:pt idx="1">
                  <c:v>2092.2815348772069</c:v>
                </c:pt>
                <c:pt idx="2">
                  <c:v>2309.1248991587008</c:v>
                </c:pt>
                <c:pt idx="3">
                  <c:v>2428.5838965868002</c:v>
                </c:pt>
                <c:pt idx="4">
                  <c:v>2650.1848769068297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F8-419B-BEC9-7DB2EE500B54}"/>
            </c:ext>
          </c:extLst>
        </c:ser>
        <c:ser>
          <c:idx val="6"/>
          <c:order val="6"/>
          <c:tx>
            <c:strRef>
              <c:f>'Éves ábra2'!$A$68</c:f>
              <c:strCache>
                <c:ptCount val="1"/>
                <c:pt idx="0">
                  <c:v>Származtatott és árupiaci alapok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'Éves ábra2'!$F$61:$J$61</c:f>
              <c:strCache>
                <c:ptCount val="5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</c:strCache>
            </c:strRef>
          </c:cat>
          <c:val>
            <c:numRef>
              <c:f>'Éves ábra2'!$F$68:$J$68</c:f>
              <c:numCache>
                <c:formatCode>#,##0</c:formatCode>
                <c:ptCount val="5"/>
                <c:pt idx="0">
                  <c:v>144.7167121075</c:v>
                </c:pt>
                <c:pt idx="1">
                  <c:v>151.870866167</c:v>
                </c:pt>
                <c:pt idx="2">
                  <c:v>133.35287890999999</c:v>
                </c:pt>
                <c:pt idx="3">
                  <c:v>127.08353464699999</c:v>
                </c:pt>
                <c:pt idx="4">
                  <c:v>143.74976276300001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F8-419B-BEC9-7DB2EE500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00411136"/>
        <c:axId val="291835904"/>
      </c:barChart>
      <c:catAx>
        <c:axId val="30041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291835904"/>
        <c:crosses val="autoZero"/>
        <c:auto val="1"/>
        <c:lblAlgn val="ctr"/>
        <c:lblOffset val="100"/>
        <c:noMultiLvlLbl val="0"/>
      </c:catAx>
      <c:valAx>
        <c:axId val="291835904"/>
        <c:scaling>
          <c:orientation val="minMax"/>
          <c:max val="900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1.0562634408602143E-2"/>
              <c:y val="9.9500835421888062E-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00411136"/>
        <c:crosses val="autoZero"/>
        <c:crossBetween val="between"/>
      </c:valAx>
      <c:spPr>
        <a:ln w="3175">
          <a:solidFill>
            <a:schemeClr val="bg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6.8985106382978723E-2"/>
          <c:y val="0.79698850987227776"/>
          <c:w val="0.88905106382978727"/>
          <c:h val="0.1882235226457793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947023069484734E-2"/>
          <c:y val="7.0103418803418804E-2"/>
          <c:w val="0.86217329741677029"/>
          <c:h val="0.67981495726495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'2.1.'!$D$7</c:f>
              <c:strCache>
                <c:ptCount val="1"/>
                <c:pt idx="0">
                  <c:v>Élet ág (díjbevétel)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" sourceLinked="0"/>
            <c:spPr>
              <a:solidFill>
                <a:srgbClr val="E572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'2.1.'!$C$8:$C$18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'2.1.'!$D$8:$D$18</c:f>
              <c:numCache>
                <c:formatCode>#,##0</c:formatCode>
                <c:ptCount val="11"/>
                <c:pt idx="0">
                  <c:v>445001369000</c:v>
                </c:pt>
                <c:pt idx="1">
                  <c:v>402717983000</c:v>
                </c:pt>
                <c:pt idx="2">
                  <c:v>436371817000</c:v>
                </c:pt>
                <c:pt idx="3">
                  <c:v>457122081000</c:v>
                </c:pt>
                <c:pt idx="4">
                  <c:v>442538621000</c:v>
                </c:pt>
                <c:pt idx="5">
                  <c:v>441516314702</c:v>
                </c:pt>
                <c:pt idx="6">
                  <c:v>460808935994</c:v>
                </c:pt>
                <c:pt idx="7">
                  <c:v>476787939237</c:v>
                </c:pt>
                <c:pt idx="8">
                  <c:v>509904978000</c:v>
                </c:pt>
                <c:pt idx="9">
                  <c:v>530410589000</c:v>
                </c:pt>
                <c:pt idx="10">
                  <c:v>602782721000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4C-4CFE-907A-E61C664417B2}"/>
            </c:ext>
          </c:extLst>
        </c:ser>
        <c:ser>
          <c:idx val="1"/>
          <c:order val="1"/>
          <c:tx>
            <c:strRef>
              <c:f>'2.1.'!$E$7</c:f>
              <c:strCache>
                <c:ptCount val="1"/>
                <c:pt idx="0">
                  <c:v>Nem-élet ág (díjbevétel)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4C-4CFE-907A-E61C664417B2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4C-4CFE-907A-E61C664417B2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4C-4CFE-907A-E61C664417B2}"/>
                </c:ext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4C-4CFE-907A-E61C664417B2}"/>
                </c:ext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4C-4CFE-907A-E61C664417B2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4C-4CFE-907A-E61C664417B2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4C-4CFE-907A-E61C664417B2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4C-4CFE-907A-E61C664417B2}"/>
                </c:ext>
              </c:extLst>
            </c:dLbl>
            <c:numFmt formatCode="#,##0" sourceLinked="0"/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'2.1.'!$C$8:$C$18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'2.1.'!$E$8:$E$18</c:f>
              <c:numCache>
                <c:formatCode>#,##0</c:formatCode>
                <c:ptCount val="11"/>
                <c:pt idx="0">
                  <c:v>370220195000</c:v>
                </c:pt>
                <c:pt idx="1">
                  <c:v>357304464000</c:v>
                </c:pt>
                <c:pt idx="2">
                  <c:v>364806708000</c:v>
                </c:pt>
                <c:pt idx="3">
                  <c:v>376642423000</c:v>
                </c:pt>
                <c:pt idx="4">
                  <c:v>408888666240</c:v>
                </c:pt>
                <c:pt idx="5">
                  <c:v>447019832271</c:v>
                </c:pt>
                <c:pt idx="6">
                  <c:v>495196578664.33002</c:v>
                </c:pt>
                <c:pt idx="7">
                  <c:v>547397276886.02002</c:v>
                </c:pt>
                <c:pt idx="8">
                  <c:v>640490495080.12</c:v>
                </c:pt>
                <c:pt idx="9">
                  <c:v>673746336892.57996</c:v>
                </c:pt>
                <c:pt idx="10">
                  <c:v>726811646543.55005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64C-4CFE-907A-E61C664417B2}"/>
            </c:ext>
          </c:extLst>
        </c:ser>
        <c:ser>
          <c:idx val="2"/>
          <c:order val="2"/>
          <c:tx>
            <c:strRef>
              <c:f>'2.1.'!$F$7</c:f>
              <c:strCache>
                <c:ptCount val="1"/>
                <c:pt idx="0">
                  <c:v>Fiókok (élet és nem-élet megszolgált díj)</c:v>
                </c:pt>
              </c:strCache>
            </c:strRef>
          </c:tx>
          <c:spPr>
            <a:solidFill>
              <a:srgbClr val="C6E0B4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'2.1.'!$C$8:$C$18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'2.1.'!$F$8:$F$18</c:f>
              <c:numCache>
                <c:formatCode>#,##0</c:formatCode>
                <c:ptCount val="11"/>
                <c:pt idx="0">
                  <c:v>20160000000</c:v>
                </c:pt>
                <c:pt idx="1">
                  <c:v>31965000000</c:v>
                </c:pt>
                <c:pt idx="2">
                  <c:v>28581000000</c:v>
                </c:pt>
                <c:pt idx="3">
                  <c:v>36038000000</c:v>
                </c:pt>
                <c:pt idx="4">
                  <c:v>41530000000</c:v>
                </c:pt>
                <c:pt idx="5">
                  <c:v>47658000000</c:v>
                </c:pt>
                <c:pt idx="6">
                  <c:v>53631000000</c:v>
                </c:pt>
                <c:pt idx="7">
                  <c:v>43124000000</c:v>
                </c:pt>
                <c:pt idx="8">
                  <c:v>79187000000</c:v>
                </c:pt>
                <c:pt idx="9">
                  <c:v>81020000000.000122</c:v>
                </c:pt>
                <c:pt idx="10">
                  <c:v>96597000000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4C-4CFE-907A-E61C66441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5495168"/>
        <c:axId val="315496704"/>
      </c:barChart>
      <c:lineChart>
        <c:grouping val="standard"/>
        <c:varyColors val="0"/>
        <c:ser>
          <c:idx val="5"/>
          <c:order val="3"/>
          <c:tx>
            <c:strRef>
              <c:f>'2.1.'!$H$7</c:f>
              <c:strCache>
                <c:ptCount val="1"/>
                <c:pt idx="0">
                  <c:v>Feliratok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3.0729575375155291E-2"/>
                  <c:y val="-5.9795820070363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4C-4CFE-907A-E61C664417B2}"/>
                </c:ext>
              </c:extLst>
            </c:dLbl>
            <c:dLbl>
              <c:idx val="4"/>
              <c:layout>
                <c:manualLayout>
                  <c:x val="-2.5367260420483817E-2"/>
                  <c:y val="-6.3509381805997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64C-4CFE-907A-E61C664417B2}"/>
                </c:ext>
              </c:extLst>
            </c:dLbl>
            <c:dLbl>
              <c:idx val="5"/>
              <c:layout>
                <c:manualLayout>
                  <c:x val="-3.0729575375155291E-2"/>
                  <c:y val="-5.9795820070363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64C-4CFE-907A-E61C664417B2}"/>
                </c:ext>
              </c:extLst>
            </c:dLbl>
            <c:dLbl>
              <c:idx val="6"/>
              <c:layout>
                <c:manualLayout>
                  <c:x val="-2.4675848549578407E-2"/>
                  <c:y val="-6.7222734126319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64C-4CFE-907A-E61C664417B2}"/>
                </c:ext>
              </c:extLst>
            </c:dLbl>
            <c:dLbl>
              <c:idx val="7"/>
              <c:layout>
                <c:manualLayout>
                  <c:x val="-3.5783483931704906E-2"/>
                  <c:y val="-6.7222734126319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64C-4CFE-907A-E61C664417B2}"/>
                </c:ext>
              </c:extLst>
            </c:dLbl>
            <c:dLbl>
              <c:idx val="8"/>
              <c:layout>
                <c:manualLayout>
                  <c:x val="-3.8136572315520721E-2"/>
                  <c:y val="-7.0936295861953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64C-4CFE-907A-E61C664417B2}"/>
                </c:ext>
              </c:extLst>
            </c:dLbl>
            <c:dLbl>
              <c:idx val="9"/>
              <c:layout>
                <c:manualLayout>
                  <c:x val="-3.1695788310229664E-2"/>
                  <c:y val="-7.8363209917909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64C-4CFE-907A-E61C664417B2}"/>
                </c:ext>
              </c:extLst>
            </c:dLbl>
            <c:dLbl>
              <c:idx val="10"/>
              <c:layout>
                <c:manualLayout>
                  <c:x val="-4.2850733329162567E-2"/>
                  <c:y val="-7.836320991790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64C-4CFE-907A-E61C664417B2}"/>
                </c:ext>
              </c:extLst>
            </c:dLbl>
            <c:numFmt formatCode="#,##0" sourceLinked="0"/>
            <c:spPr>
              <a:solidFill>
                <a:srgbClr val="FFCD61"/>
              </a:solidFill>
            </c:spPr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'2.1.'!$C$8:$C$18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'2.1.'!$H$8:$H$18</c:f>
              <c:numCache>
                <c:formatCode>#,##0</c:formatCode>
                <c:ptCount val="11"/>
                <c:pt idx="0">
                  <c:v>815221564000</c:v>
                </c:pt>
                <c:pt idx="1">
                  <c:v>760022447000</c:v>
                </c:pt>
                <c:pt idx="2">
                  <c:v>801178525000</c:v>
                </c:pt>
                <c:pt idx="3">
                  <c:v>833764504000</c:v>
                </c:pt>
                <c:pt idx="4">
                  <c:v>851427287240</c:v>
                </c:pt>
                <c:pt idx="5">
                  <c:v>888536146973</c:v>
                </c:pt>
                <c:pt idx="6">
                  <c:v>956005514658.33008</c:v>
                </c:pt>
                <c:pt idx="7">
                  <c:v>1024185216123.02</c:v>
                </c:pt>
                <c:pt idx="8">
                  <c:v>1150395473080.1201</c:v>
                </c:pt>
                <c:pt idx="9">
                  <c:v>1204156925892.5801</c:v>
                </c:pt>
                <c:pt idx="10">
                  <c:v>1329594367543.55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64C-4CFE-907A-E61C664417B2}"/>
            </c:ext>
          </c:extLst>
        </c:ser>
        <c:ser>
          <c:idx val="3"/>
          <c:order val="5"/>
          <c:tx>
            <c:strRef>
              <c:f>'2.1.'!$G$7</c:f>
              <c:strCache>
                <c:ptCount val="1"/>
                <c:pt idx="0">
                  <c:v>BSZJ - Tap. trend (GDP-1,2%) (fiókok nélkül)</c:v>
                </c:pt>
              </c:strCache>
            </c:strRef>
          </c:tx>
          <c:spPr>
            <a:ln w="38100">
              <a:solidFill>
                <a:srgbClr val="AC5600"/>
              </a:solidFill>
            </a:ln>
          </c:spPr>
          <c:marker>
            <c:symbol val="diamond"/>
            <c:size val="13"/>
            <c:spPr>
              <a:solidFill>
                <a:srgbClr val="AC5600"/>
              </a:solidFill>
              <a:ln>
                <a:noFill/>
              </a:ln>
            </c:spPr>
          </c:marker>
          <c:cat>
            <c:numRef>
              <c:f>'2.1.'!$C$8:$C$18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'2.1.'!$G$8:$G$18</c:f>
              <c:numCache>
                <c:formatCode>General</c:formatCode>
                <c:ptCount val="11"/>
                <c:pt idx="5" formatCode="#,##0">
                  <c:v>888419152959</c:v>
                </c:pt>
                <c:pt idx="6" formatCode="#,##0">
                  <c:v>953006285651.97559</c:v>
                </c:pt>
                <c:pt idx="7" formatCode="#,##0">
                  <c:v>1041309205367.9948</c:v>
                </c:pt>
                <c:pt idx="8" formatCode="#,##0">
                  <c:v>1128119251317.3118</c:v>
                </c:pt>
                <c:pt idx="9" formatCode="#,##0">
                  <c:v>1125449150501.5879</c:v>
                </c:pt>
                <c:pt idx="10" formatCode="#,##0">
                  <c:v>1277460035162.2427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564C-4CFE-907A-E61C66441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495168"/>
        <c:axId val="315496704"/>
      </c:lineChart>
      <c:lineChart>
        <c:grouping val="standard"/>
        <c:varyColors val="0"/>
        <c:ser>
          <c:idx val="4"/>
          <c:order val="4"/>
          <c:tx>
            <c:strRef>
              <c:f>'2.1.'!$I$7</c:f>
              <c:strCache>
                <c:ptCount val="1"/>
                <c:pt idx="0">
                  <c:v>Penetráció a fiókok nélkül (j.t.)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dLbls>
            <c:numFmt formatCode="#,##0.00" sourceLinked="0"/>
            <c:spPr>
              <a:solidFill>
                <a:schemeClr val="accent3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'2.1.'!$C$8:$C$18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'2.1.'!$I$8:$I$18</c:f>
              <c:numCache>
                <c:formatCode>0.00</c:formatCode>
                <c:ptCount val="11"/>
                <c:pt idx="0">
                  <c:v>2.8936838076532743</c:v>
                </c:pt>
                <c:pt idx="1">
                  <c:v>2.6526020883502524</c:v>
                </c:pt>
                <c:pt idx="2">
                  <c:v>2.6594112777728967</c:v>
                </c:pt>
                <c:pt idx="3">
                  <c:v>2.5730244380365175</c:v>
                </c:pt>
                <c:pt idx="4">
                  <c:v>2.5043017639453757</c:v>
                </c:pt>
                <c:pt idx="5">
                  <c:v>2.5379460402110654</c:v>
                </c:pt>
                <c:pt idx="6">
                  <c:v>2.5456388716645635</c:v>
                </c:pt>
                <c:pt idx="7">
                  <c:v>2.3625354749912919</c:v>
                </c:pt>
                <c:pt idx="8">
                  <c:v>2.4213725761564744</c:v>
                </c:pt>
                <c:pt idx="9">
                  <c:v>2.5294288376832124</c:v>
                </c:pt>
                <c:pt idx="10">
                  <c:v>2.41542439499512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564C-4CFE-907A-E61C66441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517568"/>
        <c:axId val="315515648"/>
      </c:lineChart>
      <c:catAx>
        <c:axId val="31549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15496704"/>
        <c:crosses val="autoZero"/>
        <c:auto val="1"/>
        <c:lblAlgn val="ctr"/>
        <c:lblOffset val="100"/>
        <c:noMultiLvlLbl val="0"/>
      </c:catAx>
      <c:valAx>
        <c:axId val="315496704"/>
        <c:scaling>
          <c:orientation val="minMax"/>
          <c:max val="1600000000000"/>
        </c:scaling>
        <c:delete val="0"/>
        <c:axPos val="l"/>
        <c:majorGridlines>
          <c:spPr>
            <a:ln w="6350">
              <a:solidFill>
                <a:srgbClr val="0C2148"/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6.3660937499999987E-2"/>
              <c:y val="1.3490643274853801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15495168"/>
        <c:crosses val="autoZero"/>
        <c:crossBetween val="between"/>
        <c:dispUnits>
          <c:builtInUnit val="billions"/>
        </c:dispUnits>
      </c:valAx>
      <c:valAx>
        <c:axId val="315515648"/>
        <c:scaling>
          <c:orientation val="minMax"/>
          <c:max val="8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 dirty="0"/>
                  <a:t>%</a:t>
                </a:r>
              </a:p>
            </c:rich>
          </c:tx>
          <c:layout>
            <c:manualLayout>
              <c:xMode val="edge"/>
              <c:yMode val="edge"/>
              <c:x val="0.9215024856396975"/>
              <c:y val="6.7599350978799827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15517568"/>
        <c:crosses val="max"/>
        <c:crossBetween val="between"/>
      </c:valAx>
      <c:catAx>
        <c:axId val="315517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551564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4177430555555559E-2"/>
          <c:y val="0.83110146198830415"/>
          <c:w val="0.90836249999999996"/>
          <c:h val="0.15775818713450293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400"/>
      </a:pPr>
      <a:endParaRPr lang="hu-HU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208156028368779E-2"/>
          <c:y val="7.0002923976608192E-2"/>
          <c:w val="0.86493305555555555"/>
          <c:h val="0.70818274853801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Ábra_Éves!$C$50</c:f>
              <c:strCache>
                <c:ptCount val="1"/>
                <c:pt idx="0">
                  <c:v>2017.</c:v>
                </c:pt>
              </c:strCache>
            </c:strRef>
          </c:tx>
          <c:spPr>
            <a:solidFill>
              <a:srgbClr val="002060"/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Ábra_Éves!$D$44:$J$44</c:f>
              <c:strCache>
                <c:ptCount val="7"/>
                <c:pt idx="0">
                  <c:v>Pénzpiaci 
alapok</c:v>
                </c:pt>
                <c:pt idx="1">
                  <c:v>Kötvény
 alapok</c:v>
                </c:pt>
                <c:pt idx="2">
                  <c:v>Vegyes 
alapok</c:v>
                </c:pt>
                <c:pt idx="3">
                  <c:v>Tőkevédett 
alapok</c:v>
                </c:pt>
                <c:pt idx="4">
                  <c:v>Részvény 
alapok </c:v>
                </c:pt>
                <c:pt idx="5">
                  <c:v>Abszolút
hozamú alapok</c:v>
                </c:pt>
                <c:pt idx="6">
                  <c:v>Ingatlan
alapok</c:v>
                </c:pt>
              </c:strCache>
            </c:strRef>
          </c:cat>
          <c:val>
            <c:numRef>
              <c:f>Ábra_Éves!$D$50:$J$50</c:f>
              <c:numCache>
                <c:formatCode>#\ ##0.0</c:formatCode>
                <c:ptCount val="7"/>
                <c:pt idx="0">
                  <c:v>-313.45816531076014</c:v>
                </c:pt>
                <c:pt idx="1">
                  <c:v>-232.28373561741438</c:v>
                </c:pt>
                <c:pt idx="2">
                  <c:v>244.35097767549962</c:v>
                </c:pt>
                <c:pt idx="3">
                  <c:v>-138.58476751557711</c:v>
                </c:pt>
                <c:pt idx="4">
                  <c:v>51.1672707113323</c:v>
                </c:pt>
                <c:pt idx="5">
                  <c:v>279.84433838010312</c:v>
                </c:pt>
                <c:pt idx="6">
                  <c:v>379.32304746424364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2B-4699-9D8F-E72B296B6AA4}"/>
            </c:ext>
          </c:extLst>
        </c:ser>
        <c:ser>
          <c:idx val="1"/>
          <c:order val="1"/>
          <c:tx>
            <c:strRef>
              <c:f>Ábra_Éves!$C$51</c:f>
              <c:strCache>
                <c:ptCount val="1"/>
                <c:pt idx="0">
                  <c:v>2018.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Ábra_Éves!$D$44:$J$44</c:f>
              <c:strCache>
                <c:ptCount val="7"/>
                <c:pt idx="0">
                  <c:v>Pénzpiaci 
alapok</c:v>
                </c:pt>
                <c:pt idx="1">
                  <c:v>Kötvény
 alapok</c:v>
                </c:pt>
                <c:pt idx="2">
                  <c:v>Vegyes 
alapok</c:v>
                </c:pt>
                <c:pt idx="3">
                  <c:v>Tőkevédett 
alapok</c:v>
                </c:pt>
                <c:pt idx="4">
                  <c:v>Részvény 
alapok </c:v>
                </c:pt>
                <c:pt idx="5">
                  <c:v>Abszolút
hozamú alapok</c:v>
                </c:pt>
                <c:pt idx="6">
                  <c:v>Ingatlan
alapok</c:v>
                </c:pt>
              </c:strCache>
            </c:strRef>
          </c:cat>
          <c:val>
            <c:numRef>
              <c:f>Ábra_Éves!$D$51:$J$51</c:f>
              <c:numCache>
                <c:formatCode>#\ ##0.0</c:formatCode>
                <c:ptCount val="7"/>
                <c:pt idx="0">
                  <c:v>-47.591599221539198</c:v>
                </c:pt>
                <c:pt idx="1">
                  <c:v>-250.63796972419283</c:v>
                </c:pt>
                <c:pt idx="2">
                  <c:v>100.37758608001448</c:v>
                </c:pt>
                <c:pt idx="3">
                  <c:v>-99.4770591660874</c:v>
                </c:pt>
                <c:pt idx="4">
                  <c:v>25.630906542099428</c:v>
                </c:pt>
                <c:pt idx="5">
                  <c:v>-111.60189759589753</c:v>
                </c:pt>
                <c:pt idx="6">
                  <c:v>642.90619831901552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2B-4699-9D8F-E72B296B6AA4}"/>
            </c:ext>
          </c:extLst>
        </c:ser>
        <c:ser>
          <c:idx val="2"/>
          <c:order val="2"/>
          <c:tx>
            <c:strRef>
              <c:f>Ábra_Éves!$C$52</c:f>
              <c:strCache>
                <c:ptCount val="1"/>
                <c:pt idx="0">
                  <c:v>2019.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Ábra_Éves!$D$44:$J$44</c:f>
              <c:strCache>
                <c:ptCount val="7"/>
                <c:pt idx="0">
                  <c:v>Pénzpiaci 
alapok</c:v>
                </c:pt>
                <c:pt idx="1">
                  <c:v>Kötvény
 alapok</c:v>
                </c:pt>
                <c:pt idx="2">
                  <c:v>Vegyes 
alapok</c:v>
                </c:pt>
                <c:pt idx="3">
                  <c:v>Tőkevédett 
alapok</c:v>
                </c:pt>
                <c:pt idx="4">
                  <c:v>Részvény 
alapok </c:v>
                </c:pt>
                <c:pt idx="5">
                  <c:v>Abszolút
hozamú alapok</c:v>
                </c:pt>
                <c:pt idx="6">
                  <c:v>Ingatlan
alapok</c:v>
                </c:pt>
              </c:strCache>
            </c:strRef>
          </c:cat>
          <c:val>
            <c:numRef>
              <c:f>Ábra_Éves!$D$52:$J$52</c:f>
              <c:numCache>
                <c:formatCode>#\ ##0.0</c:formatCode>
                <c:ptCount val="7"/>
                <c:pt idx="0">
                  <c:v>-435.96866222168171</c:v>
                </c:pt>
                <c:pt idx="1">
                  <c:v>395.0003734375245</c:v>
                </c:pt>
                <c:pt idx="2">
                  <c:v>208.18454957064966</c:v>
                </c:pt>
                <c:pt idx="3">
                  <c:v>-18.572890303120641</c:v>
                </c:pt>
                <c:pt idx="4">
                  <c:v>23.122362921069829</c:v>
                </c:pt>
                <c:pt idx="5">
                  <c:v>-174.10152120672359</c:v>
                </c:pt>
                <c:pt idx="6">
                  <c:v>72.846331863847453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2B-4699-9D8F-E72B296B6AA4}"/>
            </c:ext>
          </c:extLst>
        </c:ser>
        <c:ser>
          <c:idx val="3"/>
          <c:order val="3"/>
          <c:tx>
            <c:strRef>
              <c:f>Ábra_Éves!$C$53</c:f>
              <c:strCache>
                <c:ptCount val="1"/>
                <c:pt idx="0">
                  <c:v>2020.</c:v>
                </c:pt>
              </c:strCache>
            </c:strRef>
          </c:tx>
          <c:spPr>
            <a:solidFill>
              <a:srgbClr val="00B0F0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Ábra_Éves!$D$44:$J$44</c:f>
              <c:strCache>
                <c:ptCount val="7"/>
                <c:pt idx="0">
                  <c:v>Pénzpiaci 
alapok</c:v>
                </c:pt>
                <c:pt idx="1">
                  <c:v>Kötvény
 alapok</c:v>
                </c:pt>
                <c:pt idx="2">
                  <c:v>Vegyes 
alapok</c:v>
                </c:pt>
                <c:pt idx="3">
                  <c:v>Tőkevédett 
alapok</c:v>
                </c:pt>
                <c:pt idx="4">
                  <c:v>Részvény 
alapok </c:v>
                </c:pt>
                <c:pt idx="5">
                  <c:v>Abszolút
hozamú alapok</c:v>
                </c:pt>
                <c:pt idx="6">
                  <c:v>Ingatlan
alapok</c:v>
                </c:pt>
              </c:strCache>
            </c:strRef>
          </c:cat>
          <c:val>
            <c:numRef>
              <c:f>Ábra_Éves!$D$53:$J$53</c:f>
              <c:numCache>
                <c:formatCode>#\ ##0.0</c:formatCode>
                <c:ptCount val="7"/>
                <c:pt idx="0">
                  <c:v>-120.48996798136184</c:v>
                </c:pt>
                <c:pt idx="1">
                  <c:v>214.10234525443016</c:v>
                </c:pt>
                <c:pt idx="2">
                  <c:v>-100.05487636780603</c:v>
                </c:pt>
                <c:pt idx="3">
                  <c:v>-54.296876588916092</c:v>
                </c:pt>
                <c:pt idx="4">
                  <c:v>136.1253373475852</c:v>
                </c:pt>
                <c:pt idx="5">
                  <c:v>-40.580847911447705</c:v>
                </c:pt>
                <c:pt idx="6">
                  <c:v>-19.121806805370376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2B-4699-9D8F-E72B296B6AA4}"/>
            </c:ext>
          </c:extLst>
        </c:ser>
        <c:ser>
          <c:idx val="4"/>
          <c:order val="4"/>
          <c:tx>
            <c:strRef>
              <c:f>Ábra_Éves!$C$54</c:f>
              <c:strCache>
                <c:ptCount val="1"/>
                <c:pt idx="0">
                  <c:v>2021.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Ábra_Éves!$D$44:$J$44</c:f>
              <c:strCache>
                <c:ptCount val="7"/>
                <c:pt idx="0">
                  <c:v>Pénzpiaci 
alapok</c:v>
                </c:pt>
                <c:pt idx="1">
                  <c:v>Kötvény
 alapok</c:v>
                </c:pt>
                <c:pt idx="2">
                  <c:v>Vegyes 
alapok</c:v>
                </c:pt>
                <c:pt idx="3">
                  <c:v>Tőkevédett 
alapok</c:v>
                </c:pt>
                <c:pt idx="4">
                  <c:v>Részvény 
alapok </c:v>
                </c:pt>
                <c:pt idx="5">
                  <c:v>Abszolút
hozamú alapok</c:v>
                </c:pt>
                <c:pt idx="6">
                  <c:v>Ingatlan
alapok</c:v>
                </c:pt>
              </c:strCache>
            </c:strRef>
          </c:cat>
          <c:val>
            <c:numRef>
              <c:f>Ábra_Éves!$D$54:$J$54</c:f>
              <c:numCache>
                <c:formatCode>#\ ##0.0</c:formatCode>
                <c:ptCount val="7"/>
                <c:pt idx="0">
                  <c:v>-22.935357355728762</c:v>
                </c:pt>
                <c:pt idx="1">
                  <c:v>97.350378330663474</c:v>
                </c:pt>
                <c:pt idx="2">
                  <c:v>483.66697164793879</c:v>
                </c:pt>
                <c:pt idx="3">
                  <c:v>-61.589250656503722</c:v>
                </c:pt>
                <c:pt idx="4">
                  <c:v>123.05745744261016</c:v>
                </c:pt>
                <c:pt idx="5">
                  <c:v>-31.067680959893991</c:v>
                </c:pt>
                <c:pt idx="6">
                  <c:v>110.04369763029707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2B-4699-9D8F-E72B296B6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45578112"/>
        <c:axId val="45579648"/>
      </c:barChart>
      <c:catAx>
        <c:axId val="4557811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hu-HU"/>
          </a:p>
        </c:txPr>
        <c:crossAx val="45579648"/>
        <c:crosses val="autoZero"/>
        <c:auto val="1"/>
        <c:lblAlgn val="ctr"/>
        <c:lblOffset val="100"/>
        <c:noMultiLvlLbl val="0"/>
      </c:catAx>
      <c:valAx>
        <c:axId val="45579648"/>
        <c:scaling>
          <c:orientation val="minMax"/>
          <c:max val="800"/>
          <c:min val="-60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3.175E-2"/>
              <c:y val="2.1757407407407385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5578112"/>
        <c:crosses val="autoZero"/>
        <c:crossBetween val="between"/>
        <c:majorUnit val="100"/>
      </c:valAx>
      <c:spPr>
        <a:ln w="3175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9.6034869976359322E-2"/>
          <c:y val="0.93840079365079365"/>
          <c:w val="0.83405165484633559"/>
          <c:h val="5.1665674603174602E-2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24283154121852E-2"/>
          <c:y val="0.11288672182821119"/>
          <c:w val="0.86246120071684584"/>
          <c:h val="0.64159043441938179"/>
        </c:manualLayout>
      </c:layout>
      <c:areaChart>
        <c:grouping val="stacked"/>
        <c:varyColors val="0"/>
        <c:ser>
          <c:idx val="0"/>
          <c:order val="0"/>
          <c:tx>
            <c:strRef>
              <c:f>Szektor!$B$41</c:f>
              <c:strCache>
                <c:ptCount val="1"/>
                <c:pt idx="0">
                  <c:v>Ingatlan</c:v>
                </c:pt>
              </c:strCache>
            </c:strRef>
          </c:tx>
          <c:spPr>
            <a:solidFill>
              <a:srgbClr val="202653"/>
            </a:solidFill>
            <a:ln>
              <a:solidFill>
                <a:schemeClr val="bg1"/>
              </a:solidFill>
            </a:ln>
          </c:spPr>
          <c:cat>
            <c:strRef>
              <c:f>Szektor!$P$40:$AI$40</c:f>
              <c:strCache>
                <c:ptCount val="20"/>
                <c:pt idx="0">
                  <c:v>2017.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2018. 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2019. 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2020. 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2021. 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</c:strCache>
            </c:strRef>
          </c:cat>
          <c:val>
            <c:numRef>
              <c:f>Szektor!$P$41:$AI$41</c:f>
              <c:numCache>
                <c:formatCode>#,##0</c:formatCode>
                <c:ptCount val="20"/>
                <c:pt idx="0">
                  <c:v>370758.40564025001</c:v>
                </c:pt>
                <c:pt idx="1">
                  <c:v>424061.68168320006</c:v>
                </c:pt>
                <c:pt idx="2">
                  <c:v>481977.69327206898</c:v>
                </c:pt>
                <c:pt idx="3">
                  <c:v>525935.57498002192</c:v>
                </c:pt>
                <c:pt idx="4">
                  <c:v>541841.41531499999</c:v>
                </c:pt>
                <c:pt idx="5">
                  <c:v>563374.55740336597</c:v>
                </c:pt>
                <c:pt idx="6">
                  <c:v>668756.82212245022</c:v>
                </c:pt>
                <c:pt idx="7">
                  <c:v>752008.10127633275</c:v>
                </c:pt>
                <c:pt idx="8">
                  <c:v>766529.60882498405</c:v>
                </c:pt>
                <c:pt idx="9">
                  <c:v>782380.90591849654</c:v>
                </c:pt>
                <c:pt idx="10">
                  <c:v>884378.73086160305</c:v>
                </c:pt>
                <c:pt idx="11">
                  <c:v>871974.33224790567</c:v>
                </c:pt>
                <c:pt idx="12">
                  <c:v>957152.82557899994</c:v>
                </c:pt>
                <c:pt idx="13">
                  <c:v>951359.46905899979</c:v>
                </c:pt>
                <c:pt idx="14">
                  <c:v>955554.89226699993</c:v>
                </c:pt>
                <c:pt idx="15" formatCode="_-* #\ ##0\ _H_U_F_-;\-* #\ ##0\ _H_U_F_-;_-* &quot;-&quot;??\ _H_U_F_-;_-@_-">
                  <c:v>957992.84026900004</c:v>
                </c:pt>
                <c:pt idx="16" formatCode="_-* #\ ##0\ _H_U_F_-;\-* #\ ##0\ _H_U_F_-;_-* &quot;-&quot;??\ _H_U_F_-;_-@_-">
                  <c:v>957992.84026900004</c:v>
                </c:pt>
                <c:pt idx="17">
                  <c:v>931009.60066600004</c:v>
                </c:pt>
                <c:pt idx="18">
                  <c:v>958681.68390800001</c:v>
                </c:pt>
                <c:pt idx="19">
                  <c:v>979350.39636700007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E-4025-955E-AFD7C8055527}"/>
            </c:ext>
          </c:extLst>
        </c:ser>
        <c:ser>
          <c:idx val="1"/>
          <c:order val="1"/>
          <c:tx>
            <c:strRef>
              <c:f>Szektor!$B$42</c:f>
              <c:strCache>
                <c:ptCount val="1"/>
                <c:pt idx="0">
                  <c:v>Likvid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cat>
            <c:strRef>
              <c:f>Szektor!$P$40:$AI$40</c:f>
              <c:strCache>
                <c:ptCount val="20"/>
                <c:pt idx="0">
                  <c:v>2017.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2018. 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2019. 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2020. 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2021. 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</c:strCache>
            </c:strRef>
          </c:cat>
          <c:val>
            <c:numRef>
              <c:f>Szektor!$P$42:$AI$42</c:f>
              <c:numCache>
                <c:formatCode>#,##0</c:formatCode>
                <c:ptCount val="20"/>
                <c:pt idx="0">
                  <c:v>460349.01621152001</c:v>
                </c:pt>
                <c:pt idx="1">
                  <c:v>488457.9067062299</c:v>
                </c:pt>
                <c:pt idx="2">
                  <c:v>462191.739352028</c:v>
                </c:pt>
                <c:pt idx="3">
                  <c:v>479501.37861469423</c:v>
                </c:pt>
                <c:pt idx="4">
                  <c:v>532220.40912628837</c:v>
                </c:pt>
                <c:pt idx="5">
                  <c:v>603300.22939635266</c:v>
                </c:pt>
                <c:pt idx="6">
                  <c:v>597076.69425130635</c:v>
                </c:pt>
                <c:pt idx="7">
                  <c:v>663583.13680042652</c:v>
                </c:pt>
                <c:pt idx="8">
                  <c:v>711392.71073240822</c:v>
                </c:pt>
                <c:pt idx="9">
                  <c:v>679448.3800180658</c:v>
                </c:pt>
                <c:pt idx="10">
                  <c:v>520370.46772300103</c:v>
                </c:pt>
                <c:pt idx="11">
                  <c:v>550098.03068459546</c:v>
                </c:pt>
                <c:pt idx="12">
                  <c:v>417849.4457937018</c:v>
                </c:pt>
                <c:pt idx="13">
                  <c:v>419414.02960662637</c:v>
                </c:pt>
                <c:pt idx="14">
                  <c:v>476337.7911494032</c:v>
                </c:pt>
                <c:pt idx="15">
                  <c:v>557066.23143696995</c:v>
                </c:pt>
                <c:pt idx="16">
                  <c:v>557066.23143696995</c:v>
                </c:pt>
                <c:pt idx="17">
                  <c:v>582685.2208174502</c:v>
                </c:pt>
                <c:pt idx="18">
                  <c:v>564018.51102417253</c:v>
                </c:pt>
                <c:pt idx="19">
                  <c:v>553274.37538440002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0E-4025-955E-AFD7C8055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089216"/>
        <c:axId val="352090752"/>
      </c:areaChart>
      <c:lineChart>
        <c:grouping val="standard"/>
        <c:varyColors val="0"/>
        <c:ser>
          <c:idx val="2"/>
          <c:order val="2"/>
          <c:tx>
            <c:strRef>
              <c:f>Szektor!$B$43</c:f>
              <c:strCache>
                <c:ptCount val="1"/>
                <c:pt idx="0">
                  <c:v>Ingatlan-arány (jobb tg.)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Szektor!$P$40:$AI$40</c:f>
              <c:strCache>
                <c:ptCount val="20"/>
                <c:pt idx="0">
                  <c:v>2017.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2018. 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2019. 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2020. 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2021. 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</c:strCache>
            </c:strRef>
          </c:cat>
          <c:val>
            <c:numRef>
              <c:f>Szektor!$P$43:$AI$43</c:f>
              <c:numCache>
                <c:formatCode>0%</c:formatCode>
                <c:ptCount val="20"/>
                <c:pt idx="0">
                  <c:v>0.44610166615306157</c:v>
                </c:pt>
                <c:pt idx="1">
                  <c:v>0.46471515469783653</c:v>
                </c:pt>
                <c:pt idx="2">
                  <c:v>0.51047796785003441</c:v>
                </c:pt>
                <c:pt idx="3">
                  <c:v>0.52309155049419687</c:v>
                </c:pt>
                <c:pt idx="4">
                  <c:v>0.50447879534016415</c:v>
                </c:pt>
                <c:pt idx="5">
                  <c:v>0.48288911681098984</c:v>
                </c:pt>
                <c:pt idx="6">
                  <c:v>0.52831341046984071</c:v>
                </c:pt>
                <c:pt idx="7">
                  <c:v>0.53123252041176861</c:v>
                </c:pt>
                <c:pt idx="8">
                  <c:v>0.51865351695516992</c:v>
                </c:pt>
                <c:pt idx="9">
                  <c:v>0.53520675324084921</c:v>
                </c:pt>
                <c:pt idx="10">
                  <c:v>0.62956343506206269</c:v>
                </c:pt>
                <c:pt idx="11">
                  <c:v>0.61317156213469992</c:v>
                </c:pt>
                <c:pt idx="12">
                  <c:v>0.69610999596636924</c:v>
                </c:pt>
                <c:pt idx="13">
                  <c:v>0.69403112183383819</c:v>
                </c:pt>
                <c:pt idx="14">
                  <c:v>0.66733694733819571</c:v>
                </c:pt>
                <c:pt idx="15">
                  <c:v>0.63231385373660154</c:v>
                </c:pt>
                <c:pt idx="16">
                  <c:v>0.63231385373660154</c:v>
                </c:pt>
                <c:pt idx="17">
                  <c:v>0.61505766383846949</c:v>
                </c:pt>
                <c:pt idx="18">
                  <c:v>0.62959319707101224</c:v>
                </c:pt>
                <c:pt idx="19">
                  <c:v>0.63900206653181768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0E-4025-955E-AFD7C8055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103040"/>
        <c:axId val="352101504"/>
      </c:lineChart>
      <c:catAx>
        <c:axId val="35208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352090752"/>
        <c:crosses val="autoZero"/>
        <c:auto val="1"/>
        <c:lblAlgn val="ctr"/>
        <c:lblOffset val="100"/>
        <c:noMultiLvlLbl val="0"/>
      </c:catAx>
      <c:valAx>
        <c:axId val="35209075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8.3672939068100364E-3"/>
              <c:y val="1.5026733500417715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52089216"/>
        <c:crosses val="autoZero"/>
        <c:crossBetween val="midCat"/>
        <c:dispUnits>
          <c:builtInUnit val="thousands"/>
        </c:dispUnits>
      </c:valAx>
      <c:valAx>
        <c:axId val="352101504"/>
        <c:scaling>
          <c:orientation val="minMax"/>
          <c:max val="0.8"/>
        </c:scaling>
        <c:delete val="0"/>
        <c:axPos val="r"/>
        <c:numFmt formatCode="0%" sourceLinked="1"/>
        <c:majorTickMark val="out"/>
        <c:minorTickMark val="none"/>
        <c:tickLblPos val="nextTo"/>
        <c:crossAx val="352103040"/>
        <c:crosses val="max"/>
        <c:crossBetween val="between"/>
        <c:majorUnit val="0.1"/>
      </c:valAx>
      <c:catAx>
        <c:axId val="352103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2101504"/>
        <c:crossesAt val="0"/>
        <c:auto val="1"/>
        <c:lblAlgn val="ctr"/>
        <c:lblOffset val="100"/>
        <c:noMultiLvlLbl val="0"/>
      </c:catAx>
      <c:spPr>
        <a:noFill/>
        <a:ln w="3175">
          <a:noFill/>
        </a:ln>
      </c:spPr>
    </c:plotArea>
    <c:legend>
      <c:legendPos val="r"/>
      <c:layout>
        <c:manualLayout>
          <c:xMode val="edge"/>
          <c:yMode val="edge"/>
          <c:x val="9.9604797979797974E-2"/>
          <c:y val="0.91068685185185183"/>
          <c:w val="0.7932625546193941"/>
          <c:h val="6.7136974933532545E-2"/>
        </c:manualLayout>
      </c:layout>
      <c:overlay val="0"/>
      <c:spPr>
        <a:noFill/>
        <a:ln w="3175">
          <a:noFill/>
        </a:ln>
      </c:spPr>
    </c:legend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12647754137112E-2"/>
          <c:y val="9.6667037037037024E-2"/>
          <c:w val="0.84810212765957449"/>
          <c:h val="0.71486883876357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'7. 20. ábra fejezet Tőkepiac'!$E$8</c:f>
              <c:strCache>
                <c:ptCount val="1"/>
                <c:pt idx="0">
                  <c:v>Adózott eredmény szektor összesen</c:v>
                </c:pt>
              </c:strCache>
            </c:strRef>
          </c:tx>
          <c:spPr>
            <a:solidFill>
              <a:srgbClr val="002060"/>
            </a:solidFill>
            <a:ln w="3175">
              <a:noFill/>
            </a:ln>
          </c:spPr>
          <c:invertIfNegative val="0"/>
          <c:cat>
            <c:numRef>
              <c:f>'7. 20. ábra fejezet Tőkepiac'!$D$18:$D$23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'7. 20. ábra fejezet Tőkepiac'!$E$18:$E$23</c:f>
              <c:numCache>
                <c:formatCode>#\ ##0.0</c:formatCode>
                <c:ptCount val="6"/>
                <c:pt idx="0">
                  <c:v>23.050205999999999</c:v>
                </c:pt>
                <c:pt idx="1">
                  <c:v>26.486073412320003</c:v>
                </c:pt>
                <c:pt idx="2">
                  <c:v>25.71159804993</c:v>
                </c:pt>
                <c:pt idx="3">
                  <c:v>46.497741608059997</c:v>
                </c:pt>
                <c:pt idx="4">
                  <c:v>45.9</c:v>
                </c:pt>
                <c:pt idx="5" formatCode="#,##0.00">
                  <c:v>45.955459779999984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4-4C0D-B37E-DBE862D53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2588928"/>
        <c:axId val="162595200"/>
      </c:barChart>
      <c:lineChart>
        <c:grouping val="standard"/>
        <c:varyColors val="0"/>
        <c:ser>
          <c:idx val="2"/>
          <c:order val="1"/>
          <c:tx>
            <c:strRef>
              <c:f>'7. 20. ábra fejezet Tőkepiac'!$H$8</c:f>
              <c:strCache>
                <c:ptCount val="1"/>
                <c:pt idx="0">
                  <c:v>Adózott eredmény medián (jobb tg.)</c:v>
                </c:pt>
              </c:strCache>
            </c:strRef>
          </c:tx>
          <c:spPr>
            <a:ln w="9525">
              <a:solidFill>
                <a:srgbClr val="FF0000"/>
              </a:solidFill>
            </a:ln>
          </c:spPr>
          <c:marker>
            <c:symbol val="circle"/>
            <c:size val="14"/>
            <c:spPr>
              <a:solidFill>
                <a:srgbClr val="FF0000"/>
              </a:solidFill>
              <a:ln w="9525">
                <a:solidFill>
                  <a:schemeClr val="bg1"/>
                </a:solidFill>
              </a:ln>
            </c:spPr>
          </c:marker>
          <c:dLbls>
            <c:dLbl>
              <c:idx val="0"/>
              <c:layout>
                <c:manualLayout>
                  <c:x val="-3.4527186761229317E-2"/>
                  <c:y val="5.304928989139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14-4C0D-B37E-DBE862D53476}"/>
                </c:ext>
              </c:extLst>
            </c:dLbl>
            <c:dLbl>
              <c:idx val="1"/>
              <c:layout>
                <c:manualLayout>
                  <c:x val="-3.3026004728132441E-2"/>
                  <c:y val="4.2439431913116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14-4C0D-B37E-DBE862D53476}"/>
                </c:ext>
              </c:extLst>
            </c:dLbl>
            <c:dLbl>
              <c:idx val="2"/>
              <c:layout>
                <c:manualLayout>
                  <c:x val="-3.9030732860520091E-2"/>
                  <c:y val="3.978696741854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14-4C0D-B37E-DBE862D53476}"/>
                </c:ext>
              </c:extLst>
            </c:dLbl>
            <c:dLbl>
              <c:idx val="3"/>
              <c:layout>
                <c:manualLayout>
                  <c:x val="-3.0023640661938536E-2"/>
                  <c:y val="5.8354218880534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14-4C0D-B37E-DBE862D53476}"/>
                </c:ext>
              </c:extLst>
            </c:dLbl>
            <c:dLbl>
              <c:idx val="4"/>
              <c:layout>
                <c:manualLayout>
                  <c:x val="-3.9030732860520091E-2"/>
                  <c:y val="4.774436090225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14-4C0D-B37E-DBE862D53476}"/>
                </c:ext>
              </c:extLst>
            </c:dLbl>
            <c:dLbl>
              <c:idx val="5"/>
              <c:layout>
                <c:manualLayout>
                  <c:x val="-3.9030732860520202E-2"/>
                  <c:y val="5.304928989139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14-4C0D-B37E-DBE862D53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'7. 20. ábra fejezet Tőkepiac'!$D$18:$D$23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'7. 20. ábra fejezet Tőkepiac'!$H$18:$H$23</c:f>
              <c:numCache>
                <c:formatCode>0</c:formatCode>
                <c:ptCount val="6"/>
                <c:pt idx="0">
                  <c:v>189.411</c:v>
                </c:pt>
                <c:pt idx="1">
                  <c:v>154.39100000000002</c:v>
                </c:pt>
                <c:pt idx="2">
                  <c:v>108.1785</c:v>
                </c:pt>
                <c:pt idx="3">
                  <c:v>277.28699999999998</c:v>
                </c:pt>
                <c:pt idx="4">
                  <c:v>332</c:v>
                </c:pt>
                <c:pt idx="5">
                  <c:v>453.1875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14-4C0D-B37E-DBE862D53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603392"/>
        <c:axId val="162597120"/>
      </c:lineChart>
      <c:catAx>
        <c:axId val="16258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595200"/>
        <c:crosses val="autoZero"/>
        <c:auto val="1"/>
        <c:lblAlgn val="ctr"/>
        <c:lblOffset val="100"/>
        <c:noMultiLvlLbl val="0"/>
      </c:catAx>
      <c:valAx>
        <c:axId val="162595200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1.5875E-2"/>
              <c:y val="1.0251296296296297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62588928"/>
        <c:crosses val="autoZero"/>
        <c:crossBetween val="between"/>
      </c:valAx>
      <c:valAx>
        <c:axId val="162597120"/>
        <c:scaling>
          <c:orientation val="minMax"/>
          <c:max val="5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Millió Ft</a:t>
                </a:r>
              </a:p>
            </c:rich>
          </c:tx>
          <c:layout>
            <c:manualLayout>
              <c:xMode val="edge"/>
              <c:yMode val="edge"/>
              <c:x val="0.88430652777777763"/>
              <c:y val="1.4955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62603392"/>
        <c:crosses val="max"/>
        <c:crossBetween val="between"/>
        <c:majorUnit val="50"/>
      </c:valAx>
      <c:catAx>
        <c:axId val="162603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597120"/>
        <c:crosses val="autoZero"/>
        <c:auto val="1"/>
        <c:lblAlgn val="ctr"/>
        <c:lblOffset val="100"/>
        <c:noMultiLvlLbl val="0"/>
      </c:catAx>
      <c:spPr>
        <a:ln w="3175"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6.8507499999999999E-2"/>
          <c:y val="0.85963833333333328"/>
          <c:w val="0.79098138888888891"/>
          <c:h val="0.12389870370370372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10185185185185E-2"/>
          <c:y val="9.7222222222222224E-2"/>
          <c:w val="0.82703240740740736"/>
          <c:h val="0.60609513888888888"/>
        </c:manualLayout>
      </c:layout>
      <c:lineChart>
        <c:grouping val="standard"/>
        <c:varyColors val="0"/>
        <c:ser>
          <c:idx val="0"/>
          <c:order val="0"/>
          <c:tx>
            <c:strRef>
              <c:f>'2.16.'!$E$6</c:f>
              <c:strCache>
                <c:ptCount val="1"/>
                <c:pt idx="0">
                  <c:v>Kgfb-index</c:v>
                </c:pt>
              </c:strCache>
            </c:strRef>
          </c:tx>
          <c:spPr>
            <a:ln w="28575" cap="rnd">
              <a:solidFill>
                <a:srgbClr val="DA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DA0000"/>
              </a:solidFill>
              <a:ln w="9525">
                <a:noFill/>
              </a:ln>
              <a:effectLst/>
            </c:spPr>
          </c:marker>
          <c:cat>
            <c:strRef>
              <c:f>'2.16.'!$D$7:$D$30</c:f>
              <c:strCache>
                <c:ptCount val="24"/>
                <c:pt idx="0">
                  <c:v>2016. I.</c:v>
                </c:pt>
                <c:pt idx="1">
                  <c:v>2016. II.</c:v>
                </c:pt>
                <c:pt idx="2">
                  <c:v>2016. III.</c:v>
                </c:pt>
                <c:pt idx="3">
                  <c:v>2016. IV.</c:v>
                </c:pt>
                <c:pt idx="4">
                  <c:v>2017. I.</c:v>
                </c:pt>
                <c:pt idx="5">
                  <c:v>2017. II.</c:v>
                </c:pt>
                <c:pt idx="6">
                  <c:v>2017. III.</c:v>
                </c:pt>
                <c:pt idx="7">
                  <c:v>2017. IV.</c:v>
                </c:pt>
                <c:pt idx="8">
                  <c:v>2018. I.</c:v>
                </c:pt>
                <c:pt idx="9">
                  <c:v>2018. II.</c:v>
                </c:pt>
                <c:pt idx="10">
                  <c:v>2018. III.</c:v>
                </c:pt>
                <c:pt idx="11">
                  <c:v>2018. IV.</c:v>
                </c:pt>
                <c:pt idx="12">
                  <c:v>2019. I.</c:v>
                </c:pt>
                <c:pt idx="13">
                  <c:v>2019. II.</c:v>
                </c:pt>
                <c:pt idx="14">
                  <c:v>2019. III.</c:v>
                </c:pt>
                <c:pt idx="15">
                  <c:v>2019. IV.</c:v>
                </c:pt>
                <c:pt idx="16">
                  <c:v>2020. I.</c:v>
                </c:pt>
                <c:pt idx="17">
                  <c:v>2020. II.</c:v>
                </c:pt>
                <c:pt idx="18">
                  <c:v>2020. III.</c:v>
                </c:pt>
                <c:pt idx="19">
                  <c:v>2020. IV.</c:v>
                </c:pt>
                <c:pt idx="20">
                  <c:v>2021. I.</c:v>
                </c:pt>
                <c:pt idx="21">
                  <c:v>2021. II.</c:v>
                </c:pt>
                <c:pt idx="22">
                  <c:v>2021. III.</c:v>
                </c:pt>
                <c:pt idx="23">
                  <c:v>2021. IV.</c:v>
                </c:pt>
              </c:strCache>
            </c:strRef>
          </c:cat>
          <c:val>
            <c:numRef>
              <c:f>'2.16.'!$E$7:$E$30</c:f>
              <c:numCache>
                <c:formatCode>0</c:formatCode>
                <c:ptCount val="24"/>
                <c:pt idx="0">
                  <c:v>100</c:v>
                </c:pt>
                <c:pt idx="1">
                  <c:v>103.32474060303841</c:v>
                </c:pt>
                <c:pt idx="2">
                  <c:v>103.70577933133463</c:v>
                </c:pt>
                <c:pt idx="3">
                  <c:v>102.12781425572707</c:v>
                </c:pt>
                <c:pt idx="4">
                  <c:v>111.78320247518234</c:v>
                </c:pt>
                <c:pt idx="5">
                  <c:v>115.61717686599199</c:v>
                </c:pt>
                <c:pt idx="6">
                  <c:v>117.41076229166276</c:v>
                </c:pt>
                <c:pt idx="7">
                  <c:v>114.93102486177533</c:v>
                </c:pt>
                <c:pt idx="8">
                  <c:v>125.00729711210572</c:v>
                </c:pt>
                <c:pt idx="9">
                  <c:v>125.65042695137991</c:v>
                </c:pt>
                <c:pt idx="10">
                  <c:v>127.34684980194859</c:v>
                </c:pt>
                <c:pt idx="11">
                  <c:v>124.94640260939391</c:v>
                </c:pt>
                <c:pt idx="12">
                  <c:v>163.58979742210292</c:v>
                </c:pt>
                <c:pt idx="13">
                  <c:v>164.08491251461425</c:v>
                </c:pt>
                <c:pt idx="14">
                  <c:v>164.18798668207418</c:v>
                </c:pt>
                <c:pt idx="15">
                  <c:v>164.27288926304081</c:v>
                </c:pt>
                <c:pt idx="16">
                  <c:v>176.31423452034591</c:v>
                </c:pt>
                <c:pt idx="17">
                  <c:v>179.40437995788812</c:v>
                </c:pt>
                <c:pt idx="18">
                  <c:v>179.67486528713087</c:v>
                </c:pt>
                <c:pt idx="19">
                  <c:v>174.34589556161416</c:v>
                </c:pt>
                <c:pt idx="20">
                  <c:v>183.78560303273917</c:v>
                </c:pt>
                <c:pt idx="21">
                  <c:v>175.4335800684328</c:v>
                </c:pt>
                <c:pt idx="22">
                  <c:v>174.53325012577685</c:v>
                </c:pt>
                <c:pt idx="23">
                  <c:v>171.89024961935232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B2-4538-A901-38008BF18631}"/>
            </c:ext>
          </c:extLst>
        </c:ser>
        <c:ser>
          <c:idx val="1"/>
          <c:order val="1"/>
          <c:tx>
            <c:strRef>
              <c:f>'2.16.'!$F$6</c:f>
              <c:strCache>
                <c:ptCount val="1"/>
                <c:pt idx="0">
                  <c:v>Korrigált index</c:v>
                </c:pt>
              </c:strCache>
            </c:strRef>
          </c:tx>
          <c:spPr>
            <a:ln w="28575" cap="rnd">
              <a:solidFill>
                <a:srgbClr val="FF8A8A"/>
              </a:solidFill>
              <a:prstDash val="solid"/>
              <a:round/>
            </a:ln>
            <a:effectLst/>
          </c:spPr>
          <c:marker>
            <c:symbol val="square"/>
            <c:size val="6"/>
            <c:spPr>
              <a:solidFill>
                <a:srgbClr val="FF8A8A"/>
              </a:solidFill>
              <a:ln w="9525">
                <a:noFill/>
              </a:ln>
              <a:effectLst/>
            </c:spPr>
          </c:marker>
          <c:cat>
            <c:strRef>
              <c:f>'2.16.'!$D$7:$D$30</c:f>
              <c:strCache>
                <c:ptCount val="24"/>
                <c:pt idx="0">
                  <c:v>2016. I.</c:v>
                </c:pt>
                <c:pt idx="1">
                  <c:v>2016. II.</c:v>
                </c:pt>
                <c:pt idx="2">
                  <c:v>2016. III.</c:v>
                </c:pt>
                <c:pt idx="3">
                  <c:v>2016. IV.</c:v>
                </c:pt>
                <c:pt idx="4">
                  <c:v>2017. I.</c:v>
                </c:pt>
                <c:pt idx="5">
                  <c:v>2017. II.</c:v>
                </c:pt>
                <c:pt idx="6">
                  <c:v>2017. III.</c:v>
                </c:pt>
                <c:pt idx="7">
                  <c:v>2017. IV.</c:v>
                </c:pt>
                <c:pt idx="8">
                  <c:v>2018. I.</c:v>
                </c:pt>
                <c:pt idx="9">
                  <c:v>2018. II.</c:v>
                </c:pt>
                <c:pt idx="10">
                  <c:v>2018. III.</c:v>
                </c:pt>
                <c:pt idx="11">
                  <c:v>2018. IV.</c:v>
                </c:pt>
                <c:pt idx="12">
                  <c:v>2019. I.</c:v>
                </c:pt>
                <c:pt idx="13">
                  <c:v>2019. II.</c:v>
                </c:pt>
                <c:pt idx="14">
                  <c:v>2019. III.</c:v>
                </c:pt>
                <c:pt idx="15">
                  <c:v>2019. IV.</c:v>
                </c:pt>
                <c:pt idx="16">
                  <c:v>2020. I.</c:v>
                </c:pt>
                <c:pt idx="17">
                  <c:v>2020. II.</c:v>
                </c:pt>
                <c:pt idx="18">
                  <c:v>2020. III.</c:v>
                </c:pt>
                <c:pt idx="19">
                  <c:v>2020. IV.</c:v>
                </c:pt>
                <c:pt idx="20">
                  <c:v>2021. I.</c:v>
                </c:pt>
                <c:pt idx="21">
                  <c:v>2021. II.</c:v>
                </c:pt>
                <c:pt idx="22">
                  <c:v>2021. III.</c:v>
                </c:pt>
                <c:pt idx="23">
                  <c:v>2021. IV.</c:v>
                </c:pt>
              </c:strCache>
            </c:strRef>
          </c:cat>
          <c:val>
            <c:numRef>
              <c:f>'2.16.'!$F$7:$F$30</c:f>
              <c:numCache>
                <c:formatCode>0</c:formatCode>
                <c:ptCount val="24"/>
                <c:pt idx="0">
                  <c:v>100</c:v>
                </c:pt>
                <c:pt idx="1">
                  <c:v>100.08624894172505</c:v>
                </c:pt>
                <c:pt idx="2">
                  <c:v>92.200739070324175</c:v>
                </c:pt>
                <c:pt idx="3">
                  <c:v>89.800299362783093</c:v>
                </c:pt>
                <c:pt idx="4">
                  <c:v>100.64728671666452</c:v>
                </c:pt>
                <c:pt idx="5">
                  <c:v>105.363713755112</c:v>
                </c:pt>
                <c:pt idx="6">
                  <c:v>111.54179387536918</c:v>
                </c:pt>
                <c:pt idx="7">
                  <c:v>108.1165443924456</c:v>
                </c:pt>
                <c:pt idx="8">
                  <c:v>108.25926112831716</c:v>
                </c:pt>
                <c:pt idx="9">
                  <c:v>104.78170802657729</c:v>
                </c:pt>
                <c:pt idx="10">
                  <c:v>100.92760317344445</c:v>
                </c:pt>
                <c:pt idx="11">
                  <c:v>99.203814636634917</c:v>
                </c:pt>
                <c:pt idx="12">
                  <c:v>112.71043815764136</c:v>
                </c:pt>
                <c:pt idx="13">
                  <c:v>109.29674856307415</c:v>
                </c:pt>
                <c:pt idx="14">
                  <c:v>110.38742421850698</c:v>
                </c:pt>
                <c:pt idx="15">
                  <c:v>106.90890762229022</c:v>
                </c:pt>
                <c:pt idx="16">
                  <c:v>115.93776965212493</c:v>
                </c:pt>
                <c:pt idx="17">
                  <c:v>128.38684948637754</c:v>
                </c:pt>
                <c:pt idx="18">
                  <c:v>133.94518688619416</c:v>
                </c:pt>
                <c:pt idx="19">
                  <c:v>138.44440323214098</c:v>
                </c:pt>
                <c:pt idx="20">
                  <c:v>145.79584244333685</c:v>
                </c:pt>
                <c:pt idx="21">
                  <c:v>130.97897471283162</c:v>
                </c:pt>
                <c:pt idx="22">
                  <c:v>125.67023601067663</c:v>
                </c:pt>
                <c:pt idx="23">
                  <c:v>122.62829762730429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B2-4538-A901-38008BF18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8336056"/>
        <c:axId val="1198344912"/>
      </c:lineChart>
      <c:lineChart>
        <c:grouping val="standard"/>
        <c:varyColors val="0"/>
        <c:ser>
          <c:idx val="2"/>
          <c:order val="2"/>
          <c:tx>
            <c:strRef>
              <c:f>'2.16.'!$G$6</c:f>
              <c:strCache>
                <c:ptCount val="1"/>
                <c:pt idx="0">
                  <c:v>Kárráfordítás</c:v>
                </c:pt>
              </c:strCache>
            </c:strRef>
          </c:tx>
          <c:spPr>
            <a:ln w="28575" cap="rnd">
              <a:solidFill>
                <a:srgbClr val="70AD47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'2.16.'!$D$7:$D$30</c:f>
              <c:strCache>
                <c:ptCount val="24"/>
                <c:pt idx="0">
                  <c:v>2016. I.</c:v>
                </c:pt>
                <c:pt idx="1">
                  <c:v>2016. II.</c:v>
                </c:pt>
                <c:pt idx="2">
                  <c:v>2016. III.</c:v>
                </c:pt>
                <c:pt idx="3">
                  <c:v>2016. IV.</c:v>
                </c:pt>
                <c:pt idx="4">
                  <c:v>2017. I.</c:v>
                </c:pt>
                <c:pt idx="5">
                  <c:v>2017. II.</c:v>
                </c:pt>
                <c:pt idx="6">
                  <c:v>2017. III.</c:v>
                </c:pt>
                <c:pt idx="7">
                  <c:v>2017. IV.</c:v>
                </c:pt>
                <c:pt idx="8">
                  <c:v>2018. I.</c:v>
                </c:pt>
                <c:pt idx="9">
                  <c:v>2018. II.</c:v>
                </c:pt>
                <c:pt idx="10">
                  <c:v>2018. III.</c:v>
                </c:pt>
                <c:pt idx="11">
                  <c:v>2018. IV.</c:v>
                </c:pt>
                <c:pt idx="12">
                  <c:v>2019. I.</c:v>
                </c:pt>
                <c:pt idx="13">
                  <c:v>2019. II.</c:v>
                </c:pt>
                <c:pt idx="14">
                  <c:v>2019. III.</c:v>
                </c:pt>
                <c:pt idx="15">
                  <c:v>2019. IV.</c:v>
                </c:pt>
                <c:pt idx="16">
                  <c:v>2020. I.</c:v>
                </c:pt>
                <c:pt idx="17">
                  <c:v>2020. II.</c:v>
                </c:pt>
                <c:pt idx="18">
                  <c:v>2020. III.</c:v>
                </c:pt>
                <c:pt idx="19">
                  <c:v>2020. IV.</c:v>
                </c:pt>
                <c:pt idx="20">
                  <c:v>2021. I.</c:v>
                </c:pt>
                <c:pt idx="21">
                  <c:v>2021. II.</c:v>
                </c:pt>
                <c:pt idx="22">
                  <c:v>2021. III.</c:v>
                </c:pt>
                <c:pt idx="23">
                  <c:v>2021. IV.</c:v>
                </c:pt>
              </c:strCache>
            </c:strRef>
          </c:cat>
          <c:val>
            <c:numRef>
              <c:f>'2.16.'!$G$7:$G$30</c:f>
              <c:numCache>
                <c:formatCode>0</c:formatCode>
                <c:ptCount val="24"/>
                <c:pt idx="0">
                  <c:v>100</c:v>
                </c:pt>
                <c:pt idx="1">
                  <c:v>103.23570090352668</c:v>
                </c:pt>
                <c:pt idx="2">
                  <c:v>112.47825166806442</c:v>
                </c:pt>
                <c:pt idx="3">
                  <c:v>113.72769910614909</c:v>
                </c:pt>
                <c:pt idx="4">
                  <c:v>111.06429802709626</c:v>
                </c:pt>
                <c:pt idx="5">
                  <c:v>109.7314936475296</c:v>
                </c:pt>
                <c:pt idx="6">
                  <c:v>105.2616765540379</c:v>
                </c:pt>
                <c:pt idx="7">
                  <c:v>106.30290258315533</c:v>
                </c:pt>
                <c:pt idx="8">
                  <c:v>115.47030324171297</c:v>
                </c:pt>
                <c:pt idx="9">
                  <c:v>119.91637597614783</c:v>
                </c:pt>
                <c:pt idx="10">
                  <c:v>126.17643320341469</c:v>
                </c:pt>
                <c:pt idx="11">
                  <c:v>125.94919163849627</c:v>
                </c:pt>
                <c:pt idx="12">
                  <c:v>119.95178254794354</c:v>
                </c:pt>
                <c:pt idx="13">
                  <c:v>124.072643969184</c:v>
                </c:pt>
                <c:pt idx="14">
                  <c:v>122.92392175790195</c:v>
                </c:pt>
                <c:pt idx="15">
                  <c:v>126.9891549905811</c:v>
                </c:pt>
                <c:pt idx="16">
                  <c:v>125.68315212761547</c:v>
                </c:pt>
                <c:pt idx="17">
                  <c:v>115.48541241021483</c:v>
                </c:pt>
                <c:pt idx="18">
                  <c:v>110.85999255083763</c:v>
                </c:pt>
                <c:pt idx="19">
                  <c:v>104.07608659446225</c:v>
                </c:pt>
                <c:pt idx="20">
                  <c:v>104.17919028470372</c:v>
                </c:pt>
                <c:pt idx="21">
                  <c:v>110.69443025226116</c:v>
                </c:pt>
                <c:pt idx="22">
                  <c:v>114.77845514955042</c:v>
                </c:pt>
                <c:pt idx="23">
                  <c:v>115.844434184679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B2-4538-A901-38008BF18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8359344"/>
        <c:axId val="1198360000"/>
      </c:lineChart>
      <c:catAx>
        <c:axId val="1198336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98344912"/>
        <c:crosses val="autoZero"/>
        <c:auto val="1"/>
        <c:lblAlgn val="ctr"/>
        <c:lblOffset val="100"/>
        <c:tickLblSkip val="1"/>
        <c:noMultiLvlLbl val="0"/>
      </c:catAx>
      <c:valAx>
        <c:axId val="119834491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0C2148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%</a:t>
                </a:r>
              </a:p>
            </c:rich>
          </c:tx>
          <c:layout>
            <c:manualLayout>
              <c:xMode val="edge"/>
              <c:yMode val="edge"/>
              <c:x val="5.8495370370370371E-2"/>
              <c:y val="2.002451002641636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98336056"/>
        <c:crosses val="autoZero"/>
        <c:crossBetween val="between"/>
      </c:valAx>
      <c:valAx>
        <c:axId val="1198360000"/>
        <c:scaling>
          <c:orientation val="minMax"/>
          <c:max val="20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%</a:t>
                </a:r>
              </a:p>
            </c:rich>
          </c:tx>
          <c:layout>
            <c:manualLayout>
              <c:xMode val="edge"/>
              <c:yMode val="edge"/>
              <c:x val="0.87658796296296282"/>
              <c:y val="2.002451002641636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98359344"/>
        <c:crosses val="max"/>
        <c:crossBetween val="between"/>
      </c:valAx>
      <c:catAx>
        <c:axId val="1198359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8360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811574074074072E-2"/>
          <c:y val="0.8738217777777777"/>
          <c:w val="0.97505069444444448"/>
          <c:h val="8.1551777777777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98703703703706E-2"/>
          <c:y val="7.4148161641451771E-2"/>
          <c:w val="0.88775037037037041"/>
          <c:h val="0.59249555555555555"/>
        </c:manualLayout>
      </c:layout>
      <c:areaChart>
        <c:grouping val="stacked"/>
        <c:varyColors val="0"/>
        <c:ser>
          <c:idx val="1"/>
          <c:order val="6"/>
          <c:tx>
            <c:strRef>
              <c:f>'2.18.'!$J$5</c:f>
              <c:strCache>
                <c:ptCount val="1"/>
                <c:pt idx="0">
                  <c:v>Célsáv alja</c:v>
                </c:pt>
              </c:strCache>
            </c:strRef>
          </c:tx>
          <c:spPr>
            <a:noFill/>
            <a:ln>
              <a:noFill/>
            </a:ln>
          </c:spPr>
          <c:cat>
            <c:numRef>
              <c:f>'2.18.'!$C$6:$C$21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'2.18.'!$J$6:$J$21</c:f>
              <c:numCache>
                <c:formatCode>General</c:formatCode>
                <c:ptCount val="1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1-40FB-A5ED-E9ABE8CD44EB}"/>
            </c:ext>
          </c:extLst>
        </c:ser>
        <c:ser>
          <c:idx val="6"/>
          <c:order val="7"/>
          <c:tx>
            <c:strRef>
              <c:f>'2.18.'!$K$5</c:f>
              <c:strCache>
                <c:ptCount val="1"/>
                <c:pt idx="0">
                  <c:v>Célsáv - ROE (jobb t.)</c:v>
                </c:pt>
              </c:strCache>
            </c:strRef>
          </c:tx>
          <c:spPr>
            <a:solidFill>
              <a:srgbClr val="C6E0B4"/>
            </a:solidFill>
          </c:spPr>
          <c:cat>
            <c:numRef>
              <c:f>'2.18.'!$C$6:$C$21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'2.18.'!$K$6:$K$21</c:f>
              <c:numCache>
                <c:formatCode>General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01-40FB-A5ED-E9ABE8CD4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982528"/>
        <c:axId val="332980608"/>
      </c:areaChart>
      <c:barChart>
        <c:barDir val="col"/>
        <c:grouping val="stacked"/>
        <c:varyColors val="0"/>
        <c:ser>
          <c:idx val="2"/>
          <c:order val="1"/>
          <c:tx>
            <c:strRef>
              <c:f>'2.18.'!$E$5</c:f>
              <c:strCache>
                <c:ptCount val="1"/>
                <c:pt idx="0">
                  <c:v>Nem-élet biztosítástechnikai eredmény</c:v>
                </c:pt>
              </c:strCache>
            </c:strRef>
          </c:tx>
          <c:spPr>
            <a:solidFill>
              <a:srgbClr val="009EE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'2.18.'!$C$6:$C$21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'2.18.'!$E$6:$E$21</c:f>
              <c:numCache>
                <c:formatCode>#,##0</c:formatCode>
                <c:ptCount val="16"/>
                <c:pt idx="0">
                  <c:v>15091016000</c:v>
                </c:pt>
                <c:pt idx="1">
                  <c:v>11818888000</c:v>
                </c:pt>
                <c:pt idx="2">
                  <c:v>5407081000</c:v>
                </c:pt>
                <c:pt idx="3">
                  <c:v>29175870500</c:v>
                </c:pt>
                <c:pt idx="4">
                  <c:v>10991329000</c:v>
                </c:pt>
                <c:pt idx="5">
                  <c:v>27292701000</c:v>
                </c:pt>
                <c:pt idx="6">
                  <c:v>18547821524</c:v>
                </c:pt>
                <c:pt idx="7">
                  <c:v>-5277238000</c:v>
                </c:pt>
                <c:pt idx="8">
                  <c:v>-2064519000</c:v>
                </c:pt>
                <c:pt idx="9">
                  <c:v>7114090000</c:v>
                </c:pt>
                <c:pt idx="10">
                  <c:v>24185567268.32</c:v>
                </c:pt>
                <c:pt idx="11">
                  <c:v>27555582090.220001</c:v>
                </c:pt>
                <c:pt idx="12">
                  <c:v>36182059412.020004</c:v>
                </c:pt>
                <c:pt idx="13">
                  <c:v>37692016842</c:v>
                </c:pt>
                <c:pt idx="14">
                  <c:v>49801485077</c:v>
                </c:pt>
                <c:pt idx="15">
                  <c:v>56306154213.049957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01-40FB-A5ED-E9ABE8CD44EB}"/>
            </c:ext>
          </c:extLst>
        </c:ser>
        <c:ser>
          <c:idx val="3"/>
          <c:order val="2"/>
          <c:tx>
            <c:strRef>
              <c:f>'2.18.'!$F$5</c:f>
              <c:strCache>
                <c:ptCount val="1"/>
                <c:pt idx="0">
                  <c:v>Élet biztosítástechnikai eredmény</c:v>
                </c:pt>
              </c:strCache>
            </c:strRef>
          </c:tx>
          <c:spPr>
            <a:solidFill>
              <a:srgbClr val="E572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'2.18.'!$C$6:$C$21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'2.18.'!$F$6:$F$21</c:f>
              <c:numCache>
                <c:formatCode>#,##0</c:formatCode>
                <c:ptCount val="16"/>
                <c:pt idx="0">
                  <c:v>19483879000</c:v>
                </c:pt>
                <c:pt idx="1">
                  <c:v>19307662000</c:v>
                </c:pt>
                <c:pt idx="2">
                  <c:v>16845791000</c:v>
                </c:pt>
                <c:pt idx="3">
                  <c:v>16034539000</c:v>
                </c:pt>
                <c:pt idx="4">
                  <c:v>12737306331.469999</c:v>
                </c:pt>
                <c:pt idx="5">
                  <c:v>9072118869.4899998</c:v>
                </c:pt>
                <c:pt idx="6">
                  <c:v>15763394018</c:v>
                </c:pt>
                <c:pt idx="7">
                  <c:v>14736297000</c:v>
                </c:pt>
                <c:pt idx="8">
                  <c:v>16965999903</c:v>
                </c:pt>
                <c:pt idx="9">
                  <c:v>20346882000</c:v>
                </c:pt>
                <c:pt idx="10">
                  <c:v>21514050286</c:v>
                </c:pt>
                <c:pt idx="11">
                  <c:v>24086981730</c:v>
                </c:pt>
                <c:pt idx="12">
                  <c:v>26683737581</c:v>
                </c:pt>
                <c:pt idx="13">
                  <c:v>27795744745</c:v>
                </c:pt>
                <c:pt idx="14">
                  <c:v>27998508351</c:v>
                </c:pt>
                <c:pt idx="15">
                  <c:v>22506010317.950043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01-40FB-A5ED-E9ABE8CD44EB}"/>
            </c:ext>
          </c:extLst>
        </c:ser>
        <c:ser>
          <c:idx val="4"/>
          <c:order val="3"/>
          <c:tx>
            <c:strRef>
              <c:f>'2.18.'!$G$5</c:f>
              <c:strCache>
                <c:ptCount val="1"/>
                <c:pt idx="0">
                  <c:v>Nem biztosítástechnikai elszámolások</c:v>
                </c:pt>
              </c:strCache>
            </c:strRef>
          </c:tx>
          <c:spPr>
            <a:solidFill>
              <a:srgbClr val="FFCB6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'2.18.'!$C$6:$C$21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'2.18.'!$G$6:$G$21</c:f>
              <c:numCache>
                <c:formatCode>#,##0</c:formatCode>
                <c:ptCount val="16"/>
                <c:pt idx="0">
                  <c:v>32699980000</c:v>
                </c:pt>
                <c:pt idx="1">
                  <c:v>38330722000</c:v>
                </c:pt>
                <c:pt idx="2">
                  <c:v>52284659000</c:v>
                </c:pt>
                <c:pt idx="3">
                  <c:v>34565655000</c:v>
                </c:pt>
                <c:pt idx="4">
                  <c:v>-16670961000</c:v>
                </c:pt>
                <c:pt idx="5">
                  <c:v>-12500318000</c:v>
                </c:pt>
                <c:pt idx="6">
                  <c:v>-15254535273</c:v>
                </c:pt>
                <c:pt idx="7">
                  <c:v>23395408000</c:v>
                </c:pt>
                <c:pt idx="8">
                  <c:v>21725299841</c:v>
                </c:pt>
                <c:pt idx="9">
                  <c:v>22241703000</c:v>
                </c:pt>
                <c:pt idx="10">
                  <c:v>11143448000.68</c:v>
                </c:pt>
                <c:pt idx="11">
                  <c:v>17176022972.780001</c:v>
                </c:pt>
                <c:pt idx="12">
                  <c:v>14398476334.98</c:v>
                </c:pt>
                <c:pt idx="13">
                  <c:v>9508210080</c:v>
                </c:pt>
                <c:pt idx="14">
                  <c:v>9330018933</c:v>
                </c:pt>
                <c:pt idx="15">
                  <c:v>7033884261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01-40FB-A5ED-E9ABE8CD4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2972416"/>
        <c:axId val="332973952"/>
      </c:barChart>
      <c:lineChart>
        <c:grouping val="standard"/>
        <c:varyColors val="0"/>
        <c:ser>
          <c:idx val="0"/>
          <c:order val="0"/>
          <c:tx>
            <c:strRef>
              <c:f>'2.18.'!$D$5</c:f>
              <c:strCache>
                <c:ptCount val="1"/>
                <c:pt idx="0">
                  <c:v>Adózott eredmény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3"/>
            <c:spPr>
              <a:solidFill>
                <a:srgbClr val="548235"/>
              </a:solidFill>
              <a:ln>
                <a:noFill/>
              </a:ln>
            </c:spPr>
          </c:marker>
          <c:cat>
            <c:numRef>
              <c:f>'2.18.'!$C$6:$C$21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'2.18.'!$D$6:$D$21</c:f>
              <c:numCache>
                <c:formatCode>#,##0</c:formatCode>
                <c:ptCount val="16"/>
                <c:pt idx="0">
                  <c:v>56479790000</c:v>
                </c:pt>
                <c:pt idx="1">
                  <c:v>55905704000</c:v>
                </c:pt>
                <c:pt idx="2">
                  <c:v>62907811000</c:v>
                </c:pt>
                <c:pt idx="3">
                  <c:v>66181559500</c:v>
                </c:pt>
                <c:pt idx="4">
                  <c:v>1939925331.4700003</c:v>
                </c:pt>
                <c:pt idx="5">
                  <c:v>16790202869.489998</c:v>
                </c:pt>
                <c:pt idx="6">
                  <c:v>13015354269</c:v>
                </c:pt>
                <c:pt idx="7">
                  <c:v>27475717000</c:v>
                </c:pt>
                <c:pt idx="8">
                  <c:v>32449355744</c:v>
                </c:pt>
                <c:pt idx="9">
                  <c:v>45012469000</c:v>
                </c:pt>
                <c:pt idx="10">
                  <c:v>51617285877</c:v>
                </c:pt>
                <c:pt idx="11">
                  <c:v>64695338540</c:v>
                </c:pt>
                <c:pt idx="12">
                  <c:v>72252816357</c:v>
                </c:pt>
                <c:pt idx="13">
                  <c:v>69955972206</c:v>
                </c:pt>
                <c:pt idx="14">
                  <c:v>82333158823</c:v>
                </c:pt>
                <c:pt idx="15">
                  <c:v>80179840861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C01-40FB-A5ED-E9ABE8CD4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972416"/>
        <c:axId val="332973952"/>
      </c:lineChart>
      <c:lineChart>
        <c:grouping val="standard"/>
        <c:varyColors val="0"/>
        <c:ser>
          <c:idx val="5"/>
          <c:order val="4"/>
          <c:tx>
            <c:strRef>
              <c:f>'2.18.'!$H$5</c:f>
              <c:strCache>
                <c:ptCount val="1"/>
                <c:pt idx="0">
                  <c:v>ROE (jobb t.)</c:v>
                </c:pt>
              </c:strCache>
            </c:strRef>
          </c:tx>
          <c:spPr>
            <a:ln w="31750">
              <a:solidFill>
                <a:srgbClr val="DA0000"/>
              </a:solidFill>
              <a:prstDash val="solid"/>
            </a:ln>
          </c:spPr>
          <c:marker>
            <c:symbol val="none"/>
          </c:marker>
          <c:dLbls>
            <c:numFmt formatCode="0.0" sourceLinked="0"/>
            <c:spPr>
              <a:solidFill>
                <a:srgbClr val="DA0000">
                  <a:alpha val="75000"/>
                </a:srgbClr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'2.18.'!$C$6:$C$21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'2.18.'!$H$6:$H$21</c:f>
              <c:numCache>
                <c:formatCode>0.0</c:formatCode>
                <c:ptCount val="16"/>
                <c:pt idx="0">
                  <c:v>24.703910200882554</c:v>
                </c:pt>
                <c:pt idx="1">
                  <c:v>21.772802481251148</c:v>
                </c:pt>
                <c:pt idx="2">
                  <c:v>23.270479864941144</c:v>
                </c:pt>
                <c:pt idx="3">
                  <c:v>24.103477827364291</c:v>
                </c:pt>
                <c:pt idx="4">
                  <c:v>0.75467926603309354</c:v>
                </c:pt>
                <c:pt idx="5">
                  <c:v>6.7898433168118899</c:v>
                </c:pt>
                <c:pt idx="6">
                  <c:v>5.4093450527493419</c:v>
                </c:pt>
                <c:pt idx="7">
                  <c:v>11.464018614092938</c:v>
                </c:pt>
                <c:pt idx="8">
                  <c:v>14.652059306319904</c:v>
                </c:pt>
                <c:pt idx="9">
                  <c:v>20.695600520809023</c:v>
                </c:pt>
                <c:pt idx="10">
                  <c:v>19.455481711135544</c:v>
                </c:pt>
                <c:pt idx="11">
                  <c:v>24.375106636228931</c:v>
                </c:pt>
                <c:pt idx="12">
                  <c:v>23.820978209087961</c:v>
                </c:pt>
                <c:pt idx="13">
                  <c:v>22.821501920401353</c:v>
                </c:pt>
                <c:pt idx="14">
                  <c:v>23.895436708820373</c:v>
                </c:pt>
                <c:pt idx="15">
                  <c:v>20.697892437254538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C01-40FB-A5ED-E9ABE8CD44EB}"/>
            </c:ext>
          </c:extLst>
        </c:ser>
        <c:ser>
          <c:idx val="7"/>
          <c:order val="5"/>
          <c:tx>
            <c:strRef>
              <c:f>'2.18.'!$I$5</c:f>
              <c:strCache>
                <c:ptCount val="1"/>
                <c:pt idx="0">
                  <c:v>S2-ROE (jobb t.)</c:v>
                </c:pt>
              </c:strCache>
            </c:strRef>
          </c:tx>
          <c:spPr>
            <a:ln w="25400">
              <a:solidFill>
                <a:srgbClr val="A40000"/>
              </a:solidFill>
              <a:prstDash val="dash"/>
            </a:ln>
          </c:spPr>
          <c:marker>
            <c:symbol val="none"/>
          </c:marker>
          <c:dLbls>
            <c:spPr>
              <a:solidFill>
                <a:srgbClr val="A40000">
                  <a:alpha val="75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'2.18.'!$C$6:$C$21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'2.18.'!$I$6:$I$21</c:f>
              <c:numCache>
                <c:formatCode>General</c:formatCode>
                <c:ptCount val="16"/>
                <c:pt idx="7" formatCode="0.0">
                  <c:v>6.6196082977597808</c:v>
                </c:pt>
                <c:pt idx="8" formatCode="0.0">
                  <c:v>7.9584199149080579</c:v>
                </c:pt>
                <c:pt idx="9" formatCode="0.0">
                  <c:v>10.270718539141431</c:v>
                </c:pt>
                <c:pt idx="10" formatCode="0.0">
                  <c:v>10.650732214295868</c:v>
                </c:pt>
                <c:pt idx="11" formatCode="0.0">
                  <c:v>12.173857192609423</c:v>
                </c:pt>
                <c:pt idx="12" formatCode="0.0">
                  <c:v>13.42991807179714</c:v>
                </c:pt>
                <c:pt idx="13" formatCode="0.0">
                  <c:v>12.226105814172403</c:v>
                </c:pt>
                <c:pt idx="14" formatCode="0.0">
                  <c:v>12.430140427966215</c:v>
                </c:pt>
                <c:pt idx="15" formatCode="0.0">
                  <c:v>12.177370928814328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C01-40FB-A5ED-E9ABE8CD4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982528"/>
        <c:axId val="332980608"/>
      </c:lineChart>
      <c:catAx>
        <c:axId val="3329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/>
            </a:pPr>
            <a:endParaRPr lang="hu-HU"/>
          </a:p>
        </c:txPr>
        <c:crossAx val="332973952"/>
        <c:crossesAt val="0"/>
        <c:auto val="1"/>
        <c:lblAlgn val="ctr"/>
        <c:lblOffset val="100"/>
        <c:noMultiLvlLbl val="0"/>
      </c:catAx>
      <c:valAx>
        <c:axId val="332973952"/>
        <c:scaling>
          <c:orientation val="minMax"/>
          <c:max val="120000000000"/>
          <c:min val="-20000000000"/>
        </c:scaling>
        <c:delete val="0"/>
        <c:axPos val="l"/>
        <c:majorGridlines>
          <c:spPr>
            <a:ln w="6350">
              <a:solidFill>
                <a:srgbClr val="0C2148"/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3.166709401709402E-2"/>
              <c:y val="1.5193478260869565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32972416"/>
        <c:crosses val="autoZero"/>
        <c:crossBetween val="between"/>
        <c:majorUnit val="20000000000"/>
        <c:dispUnits>
          <c:builtInUnit val="billions"/>
        </c:dispUnits>
      </c:valAx>
      <c:valAx>
        <c:axId val="332980608"/>
        <c:scaling>
          <c:orientation val="minMax"/>
          <c:max val="30"/>
          <c:min val="-5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 dirty="0"/>
                  <a:t>%</a:t>
                </a:r>
              </a:p>
            </c:rich>
          </c:tx>
          <c:layout>
            <c:manualLayout>
              <c:xMode val="edge"/>
              <c:yMode val="edge"/>
              <c:x val="0.92571722222222219"/>
              <c:y val="1.494920634920635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32982528"/>
        <c:crosses val="max"/>
        <c:crossBetween val="between"/>
      </c:valAx>
      <c:catAx>
        <c:axId val="33298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298060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2536934585787447E-2"/>
          <c:y val="0.78942578321326851"/>
          <c:w val="0.89341257995417989"/>
          <c:h val="0.19461676997822083"/>
        </c:manualLayout>
      </c:layout>
      <c:overlay val="0"/>
    </c:legend>
    <c:plotVisOnly val="0"/>
    <c:dispBlanksAs val="span"/>
    <c:showDLblsOverMax val="0"/>
  </c:chart>
  <c:spPr>
    <a:solidFill>
      <a:schemeClr val="bg1"/>
    </a:solidFill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7889295871442E-2"/>
          <c:y val="8.9770444444444444E-2"/>
          <c:w val="0.92031890860439103"/>
          <c:h val="0.620726888888888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'2.24. (keretes)'!$D$7</c:f>
              <c:strCache>
                <c:ptCount val="1"/>
                <c:pt idx="0">
                  <c:v>Díjbevétel (nem UL)</c:v>
                </c:pt>
              </c:strCache>
            </c:strRef>
          </c:tx>
          <c:spPr>
            <a:solidFill>
              <a:srgbClr val="0C2148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'2.24. (keretes)'!$E$6:$AD$6</c:f>
              <c:strCache>
                <c:ptCount val="25"/>
                <c:pt idx="0">
                  <c:v>2020. I.</c:v>
                </c:pt>
                <c:pt idx="3">
                  <c:v>2020. II.</c:v>
                </c:pt>
                <c:pt idx="6">
                  <c:v>2020. III.</c:v>
                </c:pt>
                <c:pt idx="9">
                  <c:v>2020. IV.</c:v>
                </c:pt>
                <c:pt idx="12">
                  <c:v>2021. I.</c:v>
                </c:pt>
                <c:pt idx="15">
                  <c:v>2021. II.</c:v>
                </c:pt>
                <c:pt idx="18">
                  <c:v>2021. III.</c:v>
                </c:pt>
                <c:pt idx="21">
                  <c:v>2021. IV.</c:v>
                </c:pt>
                <c:pt idx="24">
                  <c:v>2022. I.</c:v>
                </c:pt>
              </c:strCache>
            </c:strRef>
          </c:cat>
          <c:val>
            <c:numRef>
              <c:f>'2.24. (keretes)'!$E$7:$AD$7</c:f>
              <c:numCache>
                <c:formatCode>General</c:formatCode>
                <c:ptCount val="26"/>
                <c:pt idx="0" formatCode="#,##0">
                  <c:v>57257184952</c:v>
                </c:pt>
                <c:pt idx="3" formatCode="#,##0">
                  <c:v>51713434216</c:v>
                </c:pt>
                <c:pt idx="6" formatCode="#,##0">
                  <c:v>50421006322</c:v>
                </c:pt>
                <c:pt idx="9" formatCode="#,##0">
                  <c:v>61691487872</c:v>
                </c:pt>
                <c:pt idx="12" formatCode="#,##0">
                  <c:v>64391225079</c:v>
                </c:pt>
                <c:pt idx="15" formatCode="#,##0">
                  <c:v>62896748978</c:v>
                </c:pt>
                <c:pt idx="18" formatCode="#,##0">
                  <c:v>57833357966</c:v>
                </c:pt>
                <c:pt idx="21" formatCode="#,##0">
                  <c:v>60888577197</c:v>
                </c:pt>
                <c:pt idx="24" formatCode="#,##0">
                  <c:v>71512380159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F-407F-9EFA-A7AE66F53340}"/>
            </c:ext>
          </c:extLst>
        </c:ser>
        <c:ser>
          <c:idx val="4"/>
          <c:order val="1"/>
          <c:tx>
            <c:strRef>
              <c:f>'2.24. (keretes)'!$D$8</c:f>
              <c:strCache>
                <c:ptCount val="1"/>
                <c:pt idx="0">
                  <c:v>Díjbevétel (UL)</c:v>
                </c:pt>
              </c:strCache>
            </c:strRef>
          </c:tx>
          <c:spPr>
            <a:solidFill>
              <a:srgbClr val="E572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'2.24. (keretes)'!$E$6:$AD$6</c:f>
              <c:strCache>
                <c:ptCount val="25"/>
                <c:pt idx="0">
                  <c:v>2020. I.</c:v>
                </c:pt>
                <c:pt idx="3">
                  <c:v>2020. II.</c:v>
                </c:pt>
                <c:pt idx="6">
                  <c:v>2020. III.</c:v>
                </c:pt>
                <c:pt idx="9">
                  <c:v>2020. IV.</c:v>
                </c:pt>
                <c:pt idx="12">
                  <c:v>2021. I.</c:v>
                </c:pt>
                <c:pt idx="15">
                  <c:v>2021. II.</c:v>
                </c:pt>
                <c:pt idx="18">
                  <c:v>2021. III.</c:v>
                </c:pt>
                <c:pt idx="21">
                  <c:v>2021. IV.</c:v>
                </c:pt>
                <c:pt idx="24">
                  <c:v>2022. I.</c:v>
                </c:pt>
              </c:strCache>
            </c:strRef>
          </c:cat>
          <c:val>
            <c:numRef>
              <c:f>'2.24. (keretes)'!$E$8:$AD$8</c:f>
              <c:numCache>
                <c:formatCode>General</c:formatCode>
                <c:ptCount val="26"/>
                <c:pt idx="0" formatCode="#,##0">
                  <c:v>78950925048</c:v>
                </c:pt>
                <c:pt idx="3" formatCode="#,##0">
                  <c:v>72154053784</c:v>
                </c:pt>
                <c:pt idx="6" formatCode="#,##0">
                  <c:v>71020708678</c:v>
                </c:pt>
                <c:pt idx="9" formatCode="#,##0">
                  <c:v>88508683128</c:v>
                </c:pt>
                <c:pt idx="12" formatCode="#,##0">
                  <c:v>85840415921</c:v>
                </c:pt>
                <c:pt idx="15" formatCode="#,##0">
                  <c:v>93850544022</c:v>
                </c:pt>
                <c:pt idx="18" formatCode="#,##0">
                  <c:v>81174208184</c:v>
                </c:pt>
                <c:pt idx="21" formatCode="#,##0">
                  <c:v>95907643653</c:v>
                </c:pt>
                <c:pt idx="24" formatCode="#,##0">
                  <c:v>90698166841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FF-407F-9EFA-A7AE66F53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85778143"/>
        <c:axId val="285780111"/>
      </c:barChart>
      <c:barChart>
        <c:barDir val="col"/>
        <c:grouping val="stacked"/>
        <c:varyColors val="0"/>
        <c:ser>
          <c:idx val="2"/>
          <c:order val="2"/>
          <c:tx>
            <c:strRef>
              <c:f>'2.24. (keretes)'!$D$9</c:f>
              <c:strCache>
                <c:ptCount val="1"/>
                <c:pt idx="0">
                  <c:v>Szolgáltatás (nem UL)</c:v>
                </c:pt>
              </c:strCache>
            </c:strRef>
          </c:tx>
          <c:spPr>
            <a:solidFill>
              <a:srgbClr val="009EE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'2.24. (keretes)'!$E$6:$AD$6</c:f>
              <c:strCache>
                <c:ptCount val="25"/>
                <c:pt idx="0">
                  <c:v>2020. I.</c:v>
                </c:pt>
                <c:pt idx="3">
                  <c:v>2020. II.</c:v>
                </c:pt>
                <c:pt idx="6">
                  <c:v>2020. III.</c:v>
                </c:pt>
                <c:pt idx="9">
                  <c:v>2020. IV.</c:v>
                </c:pt>
                <c:pt idx="12">
                  <c:v>2021. I.</c:v>
                </c:pt>
                <c:pt idx="15">
                  <c:v>2021. II.</c:v>
                </c:pt>
                <c:pt idx="18">
                  <c:v>2021. III.</c:v>
                </c:pt>
                <c:pt idx="21">
                  <c:v>2021. IV.</c:v>
                </c:pt>
                <c:pt idx="24">
                  <c:v>2022. I.</c:v>
                </c:pt>
              </c:strCache>
            </c:strRef>
          </c:cat>
          <c:val>
            <c:numRef>
              <c:f>'2.24. (keretes)'!$E$9:$AD$9</c:f>
              <c:numCache>
                <c:formatCode>#,##0</c:formatCode>
                <c:ptCount val="26"/>
                <c:pt idx="1">
                  <c:v>51745994027</c:v>
                </c:pt>
                <c:pt idx="4">
                  <c:v>40045426723</c:v>
                </c:pt>
                <c:pt idx="7">
                  <c:v>36823357358</c:v>
                </c:pt>
                <c:pt idx="10">
                  <c:v>41954029642</c:v>
                </c:pt>
                <c:pt idx="13">
                  <c:v>50721237750</c:v>
                </c:pt>
                <c:pt idx="16">
                  <c:v>53284132956.839996</c:v>
                </c:pt>
                <c:pt idx="19">
                  <c:v>48155794000.000031</c:v>
                </c:pt>
                <c:pt idx="22">
                  <c:v>40970417043.159973</c:v>
                </c:pt>
                <c:pt idx="25">
                  <c:v>57182140000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FF-407F-9EFA-A7AE66F53340}"/>
            </c:ext>
          </c:extLst>
        </c:ser>
        <c:ser>
          <c:idx val="5"/>
          <c:order val="3"/>
          <c:tx>
            <c:strRef>
              <c:f>'2.24. (keretes)'!$D$10</c:f>
              <c:strCache>
                <c:ptCount val="1"/>
                <c:pt idx="0">
                  <c:v>Szolgáltatás (UL)</c:v>
                </c:pt>
              </c:strCache>
            </c:strRef>
          </c:tx>
          <c:spPr>
            <a:solidFill>
              <a:srgbClr val="F6A8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'2.24. (keretes)'!$E$6:$AD$6</c:f>
              <c:strCache>
                <c:ptCount val="25"/>
                <c:pt idx="0">
                  <c:v>2020. I.</c:v>
                </c:pt>
                <c:pt idx="3">
                  <c:v>2020. II.</c:v>
                </c:pt>
                <c:pt idx="6">
                  <c:v>2020. III.</c:v>
                </c:pt>
                <c:pt idx="9">
                  <c:v>2020. IV.</c:v>
                </c:pt>
                <c:pt idx="12">
                  <c:v>2021. I.</c:v>
                </c:pt>
                <c:pt idx="15">
                  <c:v>2021. II.</c:v>
                </c:pt>
                <c:pt idx="18">
                  <c:v>2021. III.</c:v>
                </c:pt>
                <c:pt idx="21">
                  <c:v>2021. IV.</c:v>
                </c:pt>
                <c:pt idx="24">
                  <c:v>2022. I.</c:v>
                </c:pt>
              </c:strCache>
            </c:strRef>
          </c:cat>
          <c:val>
            <c:numRef>
              <c:f>'2.24. (keretes)'!$E$10:$AD$10</c:f>
              <c:numCache>
                <c:formatCode>#,##0</c:formatCode>
                <c:ptCount val="26"/>
                <c:pt idx="1">
                  <c:v>57246124603</c:v>
                </c:pt>
                <c:pt idx="4">
                  <c:v>45941091849</c:v>
                </c:pt>
                <c:pt idx="7">
                  <c:v>56060261321</c:v>
                </c:pt>
                <c:pt idx="10">
                  <c:v>64123977743</c:v>
                </c:pt>
                <c:pt idx="13">
                  <c:v>60600376000</c:v>
                </c:pt>
                <c:pt idx="16">
                  <c:v>58750374318.070007</c:v>
                </c:pt>
                <c:pt idx="19">
                  <c:v>61070747000</c:v>
                </c:pt>
                <c:pt idx="22">
                  <c:v>61252951681.929993</c:v>
                </c:pt>
                <c:pt idx="25">
                  <c:v>53500929000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FF-407F-9EFA-A7AE66F53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6377079"/>
        <c:axId val="336373471"/>
      </c:barChart>
      <c:catAx>
        <c:axId val="28577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85780111"/>
        <c:crosses val="autoZero"/>
        <c:auto val="1"/>
        <c:lblAlgn val="ctr"/>
        <c:lblOffset val="100"/>
        <c:noMultiLvlLbl val="0"/>
      </c:catAx>
      <c:valAx>
        <c:axId val="285780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4.2711234911792018E-2"/>
              <c:y val="1.670312044327792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85778143"/>
        <c:crosses val="autoZero"/>
        <c:crossBetween val="between"/>
        <c:dispUnits>
          <c:builtInUnit val="billions"/>
        </c:dispUnits>
      </c:valAx>
      <c:valAx>
        <c:axId val="336373471"/>
        <c:scaling>
          <c:orientation val="minMax"/>
          <c:max val="18000000000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0.87214325396825398"/>
              <c:y val="4.494386118401866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6377079"/>
        <c:crosses val="max"/>
        <c:crossBetween val="between"/>
        <c:dispUnits>
          <c:builtInUnit val="billions"/>
        </c:dispUnits>
      </c:valAx>
      <c:catAx>
        <c:axId val="3363770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63734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181186868686866"/>
          <c:w val="0.98491944444444435"/>
          <c:h val="0.10041044444444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6486689163854E-2"/>
          <c:y val="7.2833111111111112E-2"/>
          <c:w val="0.86873417418567356"/>
          <c:h val="0.4198416030534351"/>
        </c:manualLayout>
      </c:layout>
      <c:areaChart>
        <c:grouping val="stacked"/>
        <c:varyColors val="0"/>
        <c:ser>
          <c:idx val="0"/>
          <c:order val="0"/>
          <c:tx>
            <c:strRef>
              <c:f>'2.23. (keretes)'!$D$8</c:f>
              <c:strCache>
                <c:ptCount val="1"/>
                <c:pt idx="0">
                  <c:v>Készpénz és betét</c:v>
                </c:pt>
              </c:strCache>
            </c:strRef>
          </c:tx>
          <c:spPr>
            <a:solidFill>
              <a:srgbClr val="0C2148"/>
            </a:solidFill>
            <a:ln>
              <a:solidFill>
                <a:schemeClr val="tx1"/>
              </a:solidFill>
            </a:ln>
            <a:effectLst/>
          </c:spPr>
          <c:cat>
            <c:numRef>
              <c:f>'2.23. (keretes)'!$E$7:$M$7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'2.23. (keretes)'!$E$8:$M$8</c:f>
              <c:numCache>
                <c:formatCode>#,##0</c:formatCode>
                <c:ptCount val="9"/>
                <c:pt idx="0">
                  <c:v>125438701016</c:v>
                </c:pt>
                <c:pt idx="1">
                  <c:v>159833690557</c:v>
                </c:pt>
                <c:pt idx="2">
                  <c:v>128664921125</c:v>
                </c:pt>
                <c:pt idx="3">
                  <c:v>116425723588</c:v>
                </c:pt>
                <c:pt idx="4">
                  <c:v>107243596421</c:v>
                </c:pt>
                <c:pt idx="5">
                  <c:v>154462170868</c:v>
                </c:pt>
                <c:pt idx="6">
                  <c:v>160129671024</c:v>
                </c:pt>
                <c:pt idx="7">
                  <c:v>187210099399</c:v>
                </c:pt>
                <c:pt idx="8">
                  <c:v>233509214600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F-4FD0-99F5-579ED30C46D0}"/>
            </c:ext>
          </c:extLst>
        </c:ser>
        <c:ser>
          <c:idx val="1"/>
          <c:order val="1"/>
          <c:tx>
            <c:strRef>
              <c:f>'2.23. (keretes)'!$D$9</c:f>
              <c:strCache>
                <c:ptCount val="1"/>
                <c:pt idx="0">
                  <c:v>Állampapír</c:v>
                </c:pt>
              </c:strCache>
            </c:strRef>
          </c:tx>
          <c:spPr>
            <a:solidFill>
              <a:srgbClr val="009EE0"/>
            </a:solidFill>
            <a:ln>
              <a:solidFill>
                <a:schemeClr val="tx1"/>
              </a:solidFill>
            </a:ln>
            <a:effectLst/>
          </c:spPr>
          <c:cat>
            <c:numRef>
              <c:f>'2.23. (keretes)'!$E$7:$M$7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'2.23. (keretes)'!$E$9:$M$9</c:f>
              <c:numCache>
                <c:formatCode>#,##0</c:formatCode>
                <c:ptCount val="9"/>
                <c:pt idx="0">
                  <c:v>1485309626362</c:v>
                </c:pt>
                <c:pt idx="1">
                  <c:v>1524218380678</c:v>
                </c:pt>
                <c:pt idx="2">
                  <c:v>1545846554473</c:v>
                </c:pt>
                <c:pt idx="3">
                  <c:v>1591021726584</c:v>
                </c:pt>
                <c:pt idx="4">
                  <c:v>1561446383255</c:v>
                </c:pt>
                <c:pt idx="5">
                  <c:v>1526544699097</c:v>
                </c:pt>
                <c:pt idx="6">
                  <c:v>1491484393574</c:v>
                </c:pt>
                <c:pt idx="7">
                  <c:v>1435147093050</c:v>
                </c:pt>
                <c:pt idx="8">
                  <c:v>1374627568831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F-4FD0-99F5-579ED30C46D0}"/>
            </c:ext>
          </c:extLst>
        </c:ser>
        <c:ser>
          <c:idx val="2"/>
          <c:order val="2"/>
          <c:tx>
            <c:strRef>
              <c:f>'2.23. (keretes)'!$D$10</c:f>
              <c:strCache>
                <c:ptCount val="1"/>
                <c:pt idx="0">
                  <c:v>Vállalati kötvények és strukturált kötvények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cat>
            <c:numRef>
              <c:f>'2.23. (keretes)'!$E$7:$M$7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'2.23. (keretes)'!$E$10:$M$10</c:f>
              <c:numCache>
                <c:formatCode>#,##0</c:formatCode>
                <c:ptCount val="9"/>
                <c:pt idx="0">
                  <c:v>137460298816</c:v>
                </c:pt>
                <c:pt idx="1">
                  <c:v>121801237065</c:v>
                </c:pt>
                <c:pt idx="2">
                  <c:v>118957468165</c:v>
                </c:pt>
                <c:pt idx="3">
                  <c:v>117525996354</c:v>
                </c:pt>
                <c:pt idx="4">
                  <c:v>116467489513</c:v>
                </c:pt>
                <c:pt idx="5">
                  <c:v>118977669498</c:v>
                </c:pt>
                <c:pt idx="6">
                  <c:v>115901988870</c:v>
                </c:pt>
                <c:pt idx="7">
                  <c:v>100198375078</c:v>
                </c:pt>
                <c:pt idx="8">
                  <c:v>92610799267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7F-4FD0-99F5-579ED30C46D0}"/>
            </c:ext>
          </c:extLst>
        </c:ser>
        <c:ser>
          <c:idx val="3"/>
          <c:order val="3"/>
          <c:tx>
            <c:strRef>
              <c:f>'2.23. (keretes)'!$D$11</c:f>
              <c:strCache>
                <c:ptCount val="1"/>
                <c:pt idx="0">
                  <c:v>Befektetési jegyek</c:v>
                </c:pt>
              </c:strCache>
            </c:strRef>
          </c:tx>
          <c:spPr>
            <a:solidFill>
              <a:srgbClr val="E57200"/>
            </a:solidFill>
            <a:ln>
              <a:solidFill>
                <a:schemeClr val="tx1"/>
              </a:solidFill>
            </a:ln>
            <a:effectLst/>
          </c:spPr>
          <c:cat>
            <c:numRef>
              <c:f>'2.23. (keretes)'!$E$7:$M$7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'2.23. (keretes)'!$E$11:$M$11</c:f>
              <c:numCache>
                <c:formatCode>#,##0</c:formatCode>
                <c:ptCount val="9"/>
                <c:pt idx="0">
                  <c:v>901691540786</c:v>
                </c:pt>
                <c:pt idx="1">
                  <c:v>992583530249</c:v>
                </c:pt>
                <c:pt idx="2">
                  <c:v>1033713775240</c:v>
                </c:pt>
                <c:pt idx="3">
                  <c:v>1130925149206</c:v>
                </c:pt>
                <c:pt idx="4">
                  <c:v>1186715545845</c:v>
                </c:pt>
                <c:pt idx="5">
                  <c:v>1209406991144</c:v>
                </c:pt>
                <c:pt idx="6">
                  <c:v>1220404868653</c:v>
                </c:pt>
                <c:pt idx="7">
                  <c:v>1271933563003</c:v>
                </c:pt>
                <c:pt idx="8">
                  <c:v>1168040564550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7F-4FD0-99F5-579ED30C46D0}"/>
            </c:ext>
          </c:extLst>
        </c:ser>
        <c:ser>
          <c:idx val="4"/>
          <c:order val="4"/>
          <c:tx>
            <c:strRef>
              <c:f>'2.23. (keretes)'!$D$12</c:f>
              <c:strCache>
                <c:ptCount val="1"/>
                <c:pt idx="0">
                  <c:v>Részvény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tx1"/>
              </a:solidFill>
            </a:ln>
            <a:effectLst/>
          </c:spPr>
          <c:cat>
            <c:numRef>
              <c:f>'2.23. (keretes)'!$E$7:$M$7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'2.23. (keretes)'!$E$12:$M$12</c:f>
              <c:numCache>
                <c:formatCode>#,##0</c:formatCode>
                <c:ptCount val="9"/>
                <c:pt idx="0">
                  <c:v>100887779704</c:v>
                </c:pt>
                <c:pt idx="1">
                  <c:v>107318658648</c:v>
                </c:pt>
                <c:pt idx="2">
                  <c:v>112890046245</c:v>
                </c:pt>
                <c:pt idx="3">
                  <c:v>126291248720</c:v>
                </c:pt>
                <c:pt idx="4">
                  <c:v>137022197970</c:v>
                </c:pt>
                <c:pt idx="5">
                  <c:v>138929356293</c:v>
                </c:pt>
                <c:pt idx="6">
                  <c:v>143653905348</c:v>
                </c:pt>
                <c:pt idx="7">
                  <c:v>150265704059</c:v>
                </c:pt>
                <c:pt idx="8">
                  <c:v>147019871880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7F-4FD0-99F5-579ED30C46D0}"/>
            </c:ext>
          </c:extLst>
        </c:ser>
        <c:ser>
          <c:idx val="5"/>
          <c:order val="5"/>
          <c:tx>
            <c:strRef>
              <c:f>'2.23. (keretes)'!$D$13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tx1"/>
              </a:solidFill>
            </a:ln>
            <a:effectLst/>
          </c:spPr>
          <c:cat>
            <c:numRef>
              <c:f>'2.23. (keretes)'!$E$7:$M$7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'2.23. (keretes)'!$E$13:$M$13</c:f>
              <c:numCache>
                <c:formatCode>#,##0</c:formatCode>
                <c:ptCount val="9"/>
                <c:pt idx="0">
                  <c:v>47559341840</c:v>
                </c:pt>
                <c:pt idx="1">
                  <c:v>47102407128</c:v>
                </c:pt>
                <c:pt idx="2">
                  <c:v>48687069569</c:v>
                </c:pt>
                <c:pt idx="3">
                  <c:v>67250076641</c:v>
                </c:pt>
                <c:pt idx="4">
                  <c:v>66942661573</c:v>
                </c:pt>
                <c:pt idx="5">
                  <c:v>51902946230</c:v>
                </c:pt>
                <c:pt idx="6">
                  <c:v>50731085701</c:v>
                </c:pt>
                <c:pt idx="7">
                  <c:v>51885627172</c:v>
                </c:pt>
                <c:pt idx="8">
                  <c:v>54342257567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7F-4FD0-99F5-579ED30C4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4520536"/>
        <c:axId val="884522832"/>
      </c:areaChart>
      <c:lineChart>
        <c:grouping val="standard"/>
        <c:varyColors val="0"/>
        <c:ser>
          <c:idx val="6"/>
          <c:order val="6"/>
          <c:tx>
            <c:strRef>
              <c:f>'2.23. (keretes)'!$D$14</c:f>
              <c:strCache>
                <c:ptCount val="1"/>
                <c:pt idx="0">
                  <c:v>Állampapír arány (j. t.)</c:v>
                </c:pt>
              </c:strCache>
            </c:strRef>
          </c:tx>
          <c:spPr>
            <a:ln w="15875" cap="rnd">
              <a:solidFill>
                <a:srgbClr val="009EE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7F-4FD0-99F5-579ED30C46D0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7F-4FD0-99F5-579ED30C46D0}"/>
                </c:ext>
              </c:extLst>
            </c:dLbl>
            <c:spPr>
              <a:solidFill>
                <a:srgbClr val="009EE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'2.23. (keretes)'!$E$7:$M$7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'2.23. (keretes)'!$E$14:$M$14</c:f>
              <c:numCache>
                <c:formatCode>0.0</c:formatCode>
                <c:ptCount val="9"/>
                <c:pt idx="0">
                  <c:v>53.078101937284302</c:v>
                </c:pt>
                <c:pt idx="1">
                  <c:v>51.618412739925731</c:v>
                </c:pt>
                <c:pt idx="2">
                  <c:v>51.722006447789781</c:v>
                </c:pt>
                <c:pt idx="3">
                  <c:v>50.517608414382529</c:v>
                </c:pt>
                <c:pt idx="4">
                  <c:v>49.166438745333437</c:v>
                </c:pt>
                <c:pt idx="5">
                  <c:v>47.701185251281402</c:v>
                </c:pt>
                <c:pt idx="6">
                  <c:v>46.868039537037568</c:v>
                </c:pt>
                <c:pt idx="7">
                  <c:v>44.894278172532132</c:v>
                </c:pt>
                <c:pt idx="8">
                  <c:v>44.772861643650252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97F-4FD0-99F5-579ED30C46D0}"/>
            </c:ext>
          </c:extLst>
        </c:ser>
        <c:ser>
          <c:idx val="7"/>
          <c:order val="7"/>
          <c:tx>
            <c:strRef>
              <c:f>'2.23. (keretes)'!$D$15</c:f>
              <c:strCache>
                <c:ptCount val="1"/>
                <c:pt idx="0">
                  <c:v>Befektetési jegyek arány (j. t.)</c:v>
                </c:pt>
              </c:strCache>
            </c:strRef>
          </c:tx>
          <c:spPr>
            <a:ln w="15875" cap="rnd">
              <a:solidFill>
                <a:srgbClr val="F6A80E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7F-4FD0-99F5-579ED30C46D0}"/>
                </c:ext>
              </c:extLst>
            </c:dLbl>
            <c:dLbl>
              <c:idx val="8"/>
              <c:layout>
                <c:manualLayout>
                  <c:x val="-3.877393162393182E-2"/>
                  <c:y val="8.14102564102559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7F-4FD0-99F5-579ED30C46D0}"/>
                </c:ext>
              </c:extLst>
            </c:dLbl>
            <c:spPr>
              <a:solidFill>
                <a:srgbClr val="F6A80E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'2.23. (keretes)'!$E$7:$M$7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'2.23. (keretes)'!$E$15:$M$15</c:f>
              <c:numCache>
                <c:formatCode>0.0</c:formatCode>
                <c:ptCount val="9"/>
                <c:pt idx="0">
                  <c:v>32.222288651727752</c:v>
                </c:pt>
                <c:pt idx="1">
                  <c:v>33.61433439770942</c:v>
                </c:pt>
                <c:pt idx="2">
                  <c:v>34.58671262902908</c:v>
                </c:pt>
                <c:pt idx="3">
                  <c:v>35.908770369987472</c:v>
                </c:pt>
                <c:pt idx="4">
                  <c:v>37.36700652589397</c:v>
                </c:pt>
                <c:pt idx="5">
                  <c:v>37.791325051195919</c:v>
                </c:pt>
                <c:pt idx="6">
                  <c:v>38.34970307544426</c:v>
                </c:pt>
                <c:pt idx="7">
                  <c:v>39.788631751384642</c:v>
                </c:pt>
                <c:pt idx="8">
                  <c:v>38.044136300308509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97F-4FD0-99F5-579ED30C46D0}"/>
            </c:ext>
          </c:extLst>
        </c:ser>
        <c:ser>
          <c:idx val="8"/>
          <c:order val="8"/>
          <c:tx>
            <c:strRef>
              <c:f>'2.23. (keretes)'!$D$16</c:f>
              <c:strCache>
                <c:ptCount val="1"/>
                <c:pt idx="0">
                  <c:v>Részvény arány (j. t.)</c:v>
                </c:pt>
              </c:strCache>
            </c:strRef>
          </c:tx>
          <c:spPr>
            <a:ln w="15875" cap="rnd">
              <a:solidFill>
                <a:srgbClr val="DA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7F-4FD0-99F5-579ED30C46D0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7F-4FD0-99F5-579ED30C46D0}"/>
                </c:ext>
              </c:extLst>
            </c:dLbl>
            <c:spPr>
              <a:solidFill>
                <a:srgbClr val="DA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'2.23. (keretes)'!$E$7:$M$7</c:f>
              <c:numCache>
                <c:formatCode>m/d/yyyy</c:formatCode>
                <c:ptCount val="9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</c:numCache>
            </c:numRef>
          </c:cat>
          <c:val>
            <c:numRef>
              <c:f>'2.23. (keretes)'!$E$16:$M$16</c:f>
              <c:numCache>
                <c:formatCode>0.0</c:formatCode>
                <c:ptCount val="9"/>
                <c:pt idx="0">
                  <c:v>3.6052630106970636</c:v>
                </c:pt>
                <c:pt idx="1">
                  <c:v>3.6343996943033461</c:v>
                </c:pt>
                <c:pt idx="2">
                  <c:v>3.7771534845292174</c:v>
                </c:pt>
                <c:pt idx="3">
                  <c:v>4.0099589731551744</c:v>
                </c:pt>
                <c:pt idx="4">
                  <c:v>4.3145211872079718</c:v>
                </c:pt>
                <c:pt idx="5">
                  <c:v>4.3412387238276153</c:v>
                </c:pt>
                <c:pt idx="6">
                  <c:v>4.5141450654849713</c:v>
                </c:pt>
                <c:pt idx="7">
                  <c:v>4.7006124671717577</c:v>
                </c:pt>
                <c:pt idx="8">
                  <c:v>4.7885700329350041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97F-4FD0-99F5-579ED30C4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5527840"/>
        <c:axId val="1905537024"/>
      </c:lineChart>
      <c:dateAx>
        <c:axId val="884520536"/>
        <c:scaling>
          <c:orientation val="minMax"/>
          <c:max val="44651"/>
          <c:min val="43921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84522832"/>
        <c:crosses val="autoZero"/>
        <c:auto val="0"/>
        <c:lblOffset val="100"/>
        <c:baseTimeUnit val="days"/>
        <c:majorUnit val="3"/>
        <c:majorTimeUnit val="months"/>
      </c:dateAx>
      <c:valAx>
        <c:axId val="88452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7.29483282674772E-2"/>
              <c:y val="8.036391824079008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84520536"/>
        <c:crosses val="autoZero"/>
        <c:crossBetween val="midCat"/>
        <c:majorUnit val="500000000000"/>
        <c:dispUnits>
          <c:builtInUnit val="billions"/>
        </c:dispUnits>
      </c:valAx>
      <c:valAx>
        <c:axId val="1905537024"/>
        <c:scaling>
          <c:orientation val="minMax"/>
          <c:max val="70"/>
          <c:min val="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%</a:t>
                </a:r>
              </a:p>
            </c:rich>
          </c:tx>
          <c:layout>
            <c:manualLayout>
              <c:xMode val="edge"/>
              <c:yMode val="edge"/>
              <c:x val="0.9316312056737589"/>
              <c:y val="4.582160390572940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05527840"/>
        <c:crosses val="max"/>
        <c:crossBetween val="between"/>
        <c:majorUnit val="10"/>
      </c:valAx>
      <c:dateAx>
        <c:axId val="19055278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0553702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166203703703703E-2"/>
          <c:y val="0.67023833757421547"/>
          <c:w val="0.97850198412698397"/>
          <c:h val="0.31282824427480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9.5192666666666675E-2"/>
          <c:w val="0.84150481189851267"/>
          <c:h val="0.691504666666666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'2.26. (keretes)'!$D$7</c:f>
              <c:strCache>
                <c:ptCount val="1"/>
                <c:pt idx="0">
                  <c:v>Tőkeszükséglet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'2.26. (keretes)'!$E$6:$M$6</c:f>
              <c:strCache>
                <c:ptCount val="9"/>
                <c:pt idx="0">
                  <c:v>2020. I.</c:v>
                </c:pt>
                <c:pt idx="1">
                  <c:v>2020. II.</c:v>
                </c:pt>
                <c:pt idx="2">
                  <c:v>2020. III.</c:v>
                </c:pt>
                <c:pt idx="3">
                  <c:v>2020. IV.</c:v>
                </c:pt>
                <c:pt idx="4">
                  <c:v>2021. I.</c:v>
                </c:pt>
                <c:pt idx="5">
                  <c:v>2021. II.</c:v>
                </c:pt>
                <c:pt idx="6">
                  <c:v>2021. III.</c:v>
                </c:pt>
                <c:pt idx="7">
                  <c:v>2021. IV.</c:v>
                </c:pt>
                <c:pt idx="8">
                  <c:v>2022. I.</c:v>
                </c:pt>
              </c:strCache>
            </c:strRef>
          </c:cat>
          <c:val>
            <c:numRef>
              <c:f>'2.26. (keretes)'!$E$7:$M$7</c:f>
              <c:numCache>
                <c:formatCode>#,##0</c:formatCode>
                <c:ptCount val="9"/>
                <c:pt idx="0">
                  <c:v>277241635944.68646</c:v>
                </c:pt>
                <c:pt idx="1">
                  <c:v>283480464881.10236</c:v>
                </c:pt>
                <c:pt idx="2">
                  <c:v>281144258790.73486</c:v>
                </c:pt>
                <c:pt idx="3">
                  <c:v>301164896728.89325</c:v>
                </c:pt>
                <c:pt idx="4">
                  <c:v>307204187326.89252</c:v>
                </c:pt>
                <c:pt idx="5">
                  <c:v>311725873082.1745</c:v>
                </c:pt>
                <c:pt idx="6">
                  <c:v>314225240091.12805</c:v>
                </c:pt>
                <c:pt idx="7">
                  <c:v>336580785787.52484</c:v>
                </c:pt>
                <c:pt idx="8">
                  <c:v>341257269981.07733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9C-4723-9F7D-DF53A9867423}"/>
            </c:ext>
          </c:extLst>
        </c:ser>
        <c:ser>
          <c:idx val="1"/>
          <c:order val="1"/>
          <c:tx>
            <c:strRef>
              <c:f>'2.26. (keretes)'!$D$8</c:f>
              <c:strCache>
                <c:ptCount val="1"/>
                <c:pt idx="0">
                  <c:v>Tőketöbblet</c:v>
                </c:pt>
              </c:strCache>
            </c:strRef>
          </c:tx>
          <c:spPr>
            <a:solidFill>
              <a:srgbClr val="0C2148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'2.26. (keretes)'!$E$6:$M$6</c:f>
              <c:strCache>
                <c:ptCount val="9"/>
                <c:pt idx="0">
                  <c:v>2020. I.</c:v>
                </c:pt>
                <c:pt idx="1">
                  <c:v>2020. II.</c:v>
                </c:pt>
                <c:pt idx="2">
                  <c:v>2020. III.</c:v>
                </c:pt>
                <c:pt idx="3">
                  <c:v>2020. IV.</c:v>
                </c:pt>
                <c:pt idx="4">
                  <c:v>2021. I.</c:v>
                </c:pt>
                <c:pt idx="5">
                  <c:v>2021. II.</c:v>
                </c:pt>
                <c:pt idx="6">
                  <c:v>2021. III.</c:v>
                </c:pt>
                <c:pt idx="7">
                  <c:v>2021. IV.</c:v>
                </c:pt>
                <c:pt idx="8">
                  <c:v>2022. I.</c:v>
                </c:pt>
              </c:strCache>
            </c:strRef>
          </c:cat>
          <c:val>
            <c:numRef>
              <c:f>'2.26. (keretes)'!$E$8:$M$8</c:f>
              <c:numCache>
                <c:formatCode>#,##0</c:formatCode>
                <c:ptCount val="9"/>
                <c:pt idx="0">
                  <c:v>302792249941.47668</c:v>
                </c:pt>
                <c:pt idx="1">
                  <c:v>318523822777.3277</c:v>
                </c:pt>
                <c:pt idx="2">
                  <c:v>324753889097.88855</c:v>
                </c:pt>
                <c:pt idx="3">
                  <c:v>361202188342.49487</c:v>
                </c:pt>
                <c:pt idx="4">
                  <c:v>373900684317.26093</c:v>
                </c:pt>
                <c:pt idx="5">
                  <c:v>382602028164.87457</c:v>
                </c:pt>
                <c:pt idx="6">
                  <c:v>379026495642.27942</c:v>
                </c:pt>
                <c:pt idx="7">
                  <c:v>321852313850.40216</c:v>
                </c:pt>
                <c:pt idx="8">
                  <c:v>295009471624.24908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9C-4723-9F7D-DF53A9867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66850440"/>
        <c:axId val="1266855688"/>
      </c:barChart>
      <c:lineChart>
        <c:grouping val="standard"/>
        <c:varyColors val="0"/>
        <c:ser>
          <c:idx val="2"/>
          <c:order val="2"/>
          <c:tx>
            <c:strRef>
              <c:f>'2.26. (keretes)'!$D$9</c:f>
              <c:strCache>
                <c:ptCount val="1"/>
                <c:pt idx="0">
                  <c:v>Tőkefeltöltöttség (jobb tengely)</c:v>
                </c:pt>
              </c:strCache>
            </c:strRef>
          </c:tx>
          <c:spPr>
            <a:ln w="28575" cap="rnd">
              <a:solidFill>
                <a:srgbClr val="009EE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009EE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'2.26. (keretes)'!$E$6:$M$6</c:f>
              <c:strCache>
                <c:ptCount val="9"/>
                <c:pt idx="0">
                  <c:v>2020. I.</c:v>
                </c:pt>
                <c:pt idx="1">
                  <c:v>2020. II.</c:v>
                </c:pt>
                <c:pt idx="2">
                  <c:v>2020. III.</c:v>
                </c:pt>
                <c:pt idx="3">
                  <c:v>2020. IV.</c:v>
                </c:pt>
                <c:pt idx="4">
                  <c:v>2021. I.</c:v>
                </c:pt>
                <c:pt idx="5">
                  <c:v>2021. II.</c:v>
                </c:pt>
                <c:pt idx="6">
                  <c:v>2021. III.</c:v>
                </c:pt>
                <c:pt idx="7">
                  <c:v>2021. IV.</c:v>
                </c:pt>
                <c:pt idx="8">
                  <c:v>2022. I.</c:v>
                </c:pt>
              </c:strCache>
            </c:strRef>
          </c:cat>
          <c:val>
            <c:numRef>
              <c:f>'2.26. (keretes)'!$E$9:$M$9</c:f>
              <c:numCache>
                <c:formatCode>0</c:formatCode>
                <c:ptCount val="9"/>
                <c:pt idx="0">
                  <c:v>209.21600895541101</c:v>
                </c:pt>
                <c:pt idx="1">
                  <c:v>212.36182461847002</c:v>
                </c:pt>
                <c:pt idx="2">
                  <c:v>215.51147816239552</c:v>
                </c:pt>
                <c:pt idx="3">
                  <c:v>219.93502306068788</c:v>
                </c:pt>
                <c:pt idx="4">
                  <c:v>221.71080334897826</c:v>
                </c:pt>
                <c:pt idx="5">
                  <c:v>222.73669310215269</c:v>
                </c:pt>
                <c:pt idx="6">
                  <c:v>220.62254945922177</c:v>
                </c:pt>
                <c:pt idx="7">
                  <c:v>195.62409009692539</c:v>
                </c:pt>
                <c:pt idx="8">
                  <c:v>186.44782033232798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9C-4723-9F7D-DF53A9867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636544"/>
        <c:axId val="1178127616"/>
      </c:lineChart>
      <c:catAx>
        <c:axId val="1266850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66855688"/>
        <c:crosses val="autoZero"/>
        <c:auto val="1"/>
        <c:lblAlgn val="ctr"/>
        <c:lblOffset val="100"/>
        <c:noMultiLvlLbl val="0"/>
      </c:catAx>
      <c:valAx>
        <c:axId val="126685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5.5555555555555552E-2"/>
              <c:y val="3.985126859142606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66850440"/>
        <c:crosses val="autoZero"/>
        <c:crossBetween val="between"/>
        <c:dispUnits>
          <c:builtInUnit val="billions"/>
        </c:dispUnits>
      </c:valAx>
      <c:valAx>
        <c:axId val="1178127616"/>
        <c:scaling>
          <c:orientation val="minMax"/>
          <c:max val="240"/>
          <c:min val="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%</a:t>
                </a:r>
              </a:p>
            </c:rich>
          </c:tx>
          <c:layout>
            <c:manualLayout>
              <c:xMode val="edge"/>
              <c:yMode val="edge"/>
              <c:x val="0.90452777777777771"/>
              <c:y val="8.614756488772237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35636544"/>
        <c:crosses val="max"/>
        <c:crossBetween val="between"/>
        <c:majorUnit val="30"/>
      </c:valAx>
      <c:catAx>
        <c:axId val="1135636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8127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16513560804887E-2"/>
          <c:y val="8.8746000000000005E-2"/>
          <c:w val="0.81370753135024787"/>
          <c:h val="0.70582822222222219"/>
        </c:manualLayout>
      </c:layout>
      <c:lineChart>
        <c:grouping val="standard"/>
        <c:varyColors val="0"/>
        <c:ser>
          <c:idx val="0"/>
          <c:order val="0"/>
          <c:tx>
            <c:strRef>
              <c:f>'4.3.'!$C$9</c:f>
              <c:strCache>
                <c:ptCount val="1"/>
                <c:pt idx="0">
                  <c:v>Darab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'4.3.'!$D$8:$I$8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'4.3.'!$D$9:$I$9</c:f>
              <c:numCache>
                <c:formatCode>General</c:formatCode>
                <c:ptCount val="6"/>
                <c:pt idx="0">
                  <c:v>738</c:v>
                </c:pt>
                <c:pt idx="1">
                  <c:v>570</c:v>
                </c:pt>
                <c:pt idx="2">
                  <c:v>513</c:v>
                </c:pt>
                <c:pt idx="3">
                  <c:v>420</c:v>
                </c:pt>
                <c:pt idx="4">
                  <c:v>357</c:v>
                </c:pt>
                <c:pt idx="5">
                  <c:v>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8C-4802-877D-65D53D424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1040080"/>
        <c:axId val="801047624"/>
      </c:lineChart>
      <c:lineChart>
        <c:grouping val="stacked"/>
        <c:varyColors val="0"/>
        <c:ser>
          <c:idx val="1"/>
          <c:order val="1"/>
          <c:tx>
            <c:strRef>
              <c:f>'4.3.'!$C$10</c:f>
              <c:strCache>
                <c:ptCount val="1"/>
                <c:pt idx="0">
                  <c:v>Arány (jobb tengely)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E572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8"/>
              <c:spPr>
                <a:solidFill>
                  <a:srgbClr val="E572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5E8C-4802-877D-65D53D42454C}"/>
              </c:ext>
            </c:extLst>
          </c:dPt>
          <c:dPt>
            <c:idx val="1"/>
            <c:marker>
              <c:symbol val="circle"/>
              <c:size val="8"/>
              <c:spPr>
                <a:solidFill>
                  <a:srgbClr val="E572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E8C-4802-877D-65D53D42454C}"/>
              </c:ext>
            </c:extLst>
          </c:dPt>
          <c:cat>
            <c:numRef>
              <c:f>'4.3.'!$D$8:$I$8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'4.3.'!$D$10:$I$10</c:f>
              <c:numCache>
                <c:formatCode>0.00</c:formatCode>
                <c:ptCount val="6"/>
                <c:pt idx="0">
                  <c:v>7.4956427767598505E-2</c:v>
                </c:pt>
                <c:pt idx="1">
                  <c:v>5.6184703763685159E-2</c:v>
                </c:pt>
                <c:pt idx="2">
                  <c:v>5.3240233841900374E-2</c:v>
                </c:pt>
                <c:pt idx="3">
                  <c:v>4.3043459546321938E-2</c:v>
                </c:pt>
                <c:pt idx="4">
                  <c:v>3.6237253520697871E-2</c:v>
                </c:pt>
                <c:pt idx="5">
                  <c:v>2.3964221417423787E-2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8C-4802-877D-65D53D424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7173136"/>
        <c:axId val="767174776"/>
      </c:lineChart>
      <c:catAx>
        <c:axId val="80104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1047624"/>
        <c:crosses val="autoZero"/>
        <c:auto val="1"/>
        <c:lblAlgn val="ctr"/>
        <c:lblOffset val="100"/>
        <c:noMultiLvlLbl val="0"/>
      </c:catAx>
      <c:valAx>
        <c:axId val="801047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Darab</a:t>
                </a:r>
              </a:p>
            </c:rich>
          </c:tx>
          <c:layout>
            <c:manualLayout>
              <c:xMode val="edge"/>
              <c:yMode val="edge"/>
              <c:x val="6.5076282051282047E-2"/>
              <c:y val="2.635714285714285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1040080"/>
        <c:crosses val="autoZero"/>
        <c:crossBetween val="between"/>
      </c:valAx>
      <c:valAx>
        <c:axId val="767174776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%</a:t>
                </a:r>
              </a:p>
            </c:rich>
          </c:tx>
          <c:layout>
            <c:manualLayout>
              <c:xMode val="edge"/>
              <c:yMode val="edge"/>
              <c:x val="0.86900341880341869"/>
              <c:y val="2.028968253968253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67173136"/>
        <c:crosses val="max"/>
        <c:crossBetween val="between"/>
      </c:valAx>
      <c:catAx>
        <c:axId val="767173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7174776"/>
        <c:crosses val="autoZero"/>
        <c:auto val="1"/>
        <c:lblAlgn val="ctr"/>
        <c:lblOffset val="100"/>
        <c:noMultiLvlLbl val="0"/>
      </c:cat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0.59493</cdr:x>
      <cdr:y>0.09866</cdr:y>
    </cdr:from>
    <cdr:to>
      <cdr:x>0.87472</cdr:x>
      <cdr:y>0.21502</cdr:y>
    </cdr:to>
    <cdr:cxnSp macro="">
      <cdr:nvCxnSpPr>
        <cdr:cNvPr id="2" name="Egyenes összekötő nyíllal 7">
          <a:extLst xmlns:a="http://schemas.openxmlformats.org/drawingml/2006/main">
            <a:ext uri="{FF2B5EF4-FFF2-40B4-BE49-F238E27FC236}">
              <a16:creationId xmlns:a16="http://schemas.microsoft.com/office/drawing/2014/main" id="{C14BAADF-F0A4-425D-BEC9-EED2062152CE}"/>
            </a:ext>
          </a:extLst>
        </cdr:cNvPr>
        <cdr:cNvCxnSpPr/>
      </cdr:nvCxnSpPr>
      <cdr:spPr>
        <a:xfrm xmlns:a="http://schemas.openxmlformats.org/drawingml/2006/main" flipV="1">
          <a:off x="4711883" y="461722"/>
          <a:ext cx="2215937" cy="54456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0.093</cdr:x>
      <cdr:y>0.21511</cdr:y>
    </cdr:from>
    <cdr:to>
      <cdr:x>0.58564</cdr:x>
      <cdr:y>0.33265</cdr:y>
    </cdr:to>
    <cdr:cxnSp macro="">
      <cdr:nvCxnSpPr>
        <cdr:cNvPr id="3" name="Egyenes összekötő nyíllal 8">
          <a:extLst xmlns:a="http://schemas.openxmlformats.org/drawingml/2006/main">
            <a:ext uri="{FF2B5EF4-FFF2-40B4-BE49-F238E27FC236}">
              <a16:creationId xmlns:a16="http://schemas.microsoft.com/office/drawing/2014/main" id="{0D22BE87-2F95-4C70-96AF-C0D99106F99B}"/>
            </a:ext>
          </a:extLst>
        </cdr:cNvPr>
        <cdr:cNvCxnSpPr/>
      </cdr:nvCxnSpPr>
      <cdr:spPr>
        <a:xfrm xmlns:a="http://schemas.openxmlformats.org/drawingml/2006/main" flipV="1">
          <a:off x="736588" y="1006706"/>
          <a:ext cx="3901709" cy="55008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0.27542</cdr:x>
      <cdr:y>0.21174</cdr:y>
    </cdr:from>
    <cdr:to>
      <cdr:x>0.43411</cdr:x>
      <cdr:y>0.26193</cdr:y>
    </cdr:to>
    <cdr:sp macro="" textlink="">
      <cdr:nvSpPr>
        <cdr:cNvPr id="4" name="Szövegdoboz 4">
          <a:extLst xmlns:a="http://schemas.openxmlformats.org/drawingml/2006/main">
            <a:ext uri="{FF2B5EF4-FFF2-40B4-BE49-F238E27FC236}">
              <a16:creationId xmlns:a16="http://schemas.microsoft.com/office/drawing/2014/main" id="{940DBA91-B2D4-427D-A40A-307080CD7D3F}"/>
            </a:ext>
          </a:extLst>
        </cdr:cNvPr>
        <cdr:cNvSpPr txBox="1"/>
      </cdr:nvSpPr>
      <cdr:spPr>
        <a:xfrm xmlns:a="http://schemas.openxmlformats.org/drawingml/2006/main" rot="21107908">
          <a:off x="2181338" y="990964"/>
          <a:ext cx="1256825" cy="234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0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>
              <a:solidFill>
                <a:schemeClr val="accent6">
                  <a:lumMod val="75000"/>
                </a:schemeClr>
              </a:solidFill>
            </a:rPr>
            <a:t>10,2%/év</a:t>
          </a:r>
        </a:p>
      </cdr:txBody>
    </cdr:sp>
  </cdr:relSizeAnchor>
  <cdr:relSizeAnchor xmlns:cdr="http://schemas.openxmlformats.org/drawingml/2006/chartDrawing">
    <cdr:from>
      <cdr:x>0.638</cdr:x>
      <cdr:y>0.11229</cdr:y>
    </cdr:from>
    <cdr:to>
      <cdr:x>0.77301</cdr:x>
      <cdr:y>0.16249</cdr:y>
    </cdr:to>
    <cdr:sp macro="" textlink="">
      <cdr:nvSpPr>
        <cdr:cNvPr id="5" name="Szövegdoboz 5">
          <a:extLst xmlns:a="http://schemas.openxmlformats.org/drawingml/2006/main">
            <a:ext uri="{FF2B5EF4-FFF2-40B4-BE49-F238E27FC236}">
              <a16:creationId xmlns:a16="http://schemas.microsoft.com/office/drawing/2014/main" id="{99BCA34B-1277-4C39-8B80-74D9BE637404}"/>
            </a:ext>
          </a:extLst>
        </cdr:cNvPr>
        <cdr:cNvSpPr txBox="1"/>
      </cdr:nvSpPr>
      <cdr:spPr>
        <a:xfrm xmlns:a="http://schemas.openxmlformats.org/drawingml/2006/main" rot="20861188">
          <a:off x="5052955" y="525526"/>
          <a:ext cx="1069279" cy="2349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0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>
              <a:solidFill>
                <a:schemeClr val="accent6">
                  <a:lumMod val="75000"/>
                </a:schemeClr>
              </a:solidFill>
            </a:rPr>
            <a:t>12,7%/év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0.08255</cdr:x>
      <cdr:y>0.15039</cdr:y>
    </cdr:from>
    <cdr:to>
      <cdr:x>0.70445</cdr:x>
      <cdr:y>0.32864</cdr:y>
    </cdr:to>
    <cdr:grpSp>
      <cdr:nvGrpSpPr>
        <cdr:cNvPr id="14" name="Csoportba foglalás 13">
          <a:extLst xmlns:a="http://schemas.openxmlformats.org/drawingml/2006/main">
            <a:ext uri="{FF2B5EF4-FFF2-40B4-BE49-F238E27FC236}">
              <a16:creationId xmlns:a16="http://schemas.microsoft.com/office/drawing/2014/main" id="{15E42DAB-3990-4D37-AFBA-C399975FEB24}"/>
            </a:ext>
          </a:extLst>
        </cdr:cNvPr>
        <cdr:cNvGrpSpPr/>
      </cdr:nvGrpSpPr>
      <cdr:grpSpPr>
        <a:xfrm xmlns:a="http://schemas.openxmlformats.org/drawingml/2006/main">
          <a:off x="692720" y="718142"/>
          <a:ext cx="5218690" cy="851180"/>
          <a:chOff x="587216" y="477204"/>
          <a:chExt cx="3167951" cy="526606"/>
        </a:xfrm>
      </cdr:grpSpPr>
      <cdr:cxnSp macro="">
        <cdr:nvCxnSpPr>
          <cdr:cNvPr id="2" name="Straight Arrow Connector 1">
            <a:extLst xmlns:a="http://schemas.openxmlformats.org/drawingml/2006/main">
              <a:ext uri="{FF2B5EF4-FFF2-40B4-BE49-F238E27FC236}">
                <a16:creationId xmlns:a16="http://schemas.microsoft.com/office/drawing/2014/main" id="{3AF352A1-96E0-42A9-81DE-F51614399534}"/>
              </a:ext>
            </a:extLst>
          </cdr:cNvPr>
          <cdr:cNvCxnSpPr/>
        </cdr:nvCxnSpPr>
        <cdr:spPr>
          <a:xfrm xmlns:a="http://schemas.openxmlformats.org/drawingml/2006/main">
            <a:off x="646831" y="913300"/>
            <a:ext cx="488580" cy="74053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accent3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4" name="Straight Arrow Connector 3">
            <a:extLst xmlns:a="http://schemas.openxmlformats.org/drawingml/2006/main">
              <a:ext uri="{FF2B5EF4-FFF2-40B4-BE49-F238E27FC236}">
                <a16:creationId xmlns:a16="http://schemas.microsoft.com/office/drawing/2014/main" id="{5ADE629C-6E67-4DEC-9F6A-B6FE9BADA7AB}"/>
              </a:ext>
            </a:extLst>
          </cdr:cNvPr>
          <cdr:cNvCxnSpPr/>
        </cdr:nvCxnSpPr>
        <cdr:spPr>
          <a:xfrm xmlns:a="http://schemas.openxmlformats.org/drawingml/2006/main" flipV="1">
            <a:off x="1185949" y="822790"/>
            <a:ext cx="1516269" cy="181020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rgbClr val="70AD47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1" name="Straight Arrow Connector 10">
            <a:extLst xmlns:a="http://schemas.openxmlformats.org/drawingml/2006/main">
              <a:ext uri="{FF2B5EF4-FFF2-40B4-BE49-F238E27FC236}">
                <a16:creationId xmlns:a16="http://schemas.microsoft.com/office/drawing/2014/main" id="{E4B2D52A-627E-49FD-9AB5-2483D3267881}"/>
              </a:ext>
            </a:extLst>
          </cdr:cNvPr>
          <cdr:cNvCxnSpPr/>
        </cdr:nvCxnSpPr>
        <cdr:spPr>
          <a:xfrm xmlns:a="http://schemas.openxmlformats.org/drawingml/2006/main" flipV="1">
            <a:off x="2752761" y="477204"/>
            <a:ext cx="1002406" cy="345586"/>
          </a:xfrm>
          <a:prstGeom xmlns:a="http://schemas.openxmlformats.org/drawingml/2006/main" prst="straightConnector1">
            <a:avLst/>
          </a:prstGeom>
          <a:ln xmlns:a="http://schemas.openxmlformats.org/drawingml/2006/main" w="31750">
            <a:solidFill>
              <a:srgbClr val="70AD47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grpSp>
        <cdr:nvGrpSpPr>
          <cdr:cNvPr id="13" name="Csoportba foglalás 12">
            <a:extLst xmlns:a="http://schemas.openxmlformats.org/drawingml/2006/main">
              <a:ext uri="{FF2B5EF4-FFF2-40B4-BE49-F238E27FC236}">
                <a16:creationId xmlns:a16="http://schemas.microsoft.com/office/drawing/2014/main" id="{AE310AD1-40C1-4D97-B341-31BB31AE892A}"/>
              </a:ext>
            </a:extLst>
          </cdr:cNvPr>
          <cdr:cNvGrpSpPr/>
        </cdr:nvGrpSpPr>
        <cdr:grpSpPr>
          <a:xfrm xmlns:a="http://schemas.openxmlformats.org/drawingml/2006/main">
            <a:off x="587216" y="523474"/>
            <a:ext cx="2857396" cy="408842"/>
            <a:chOff x="587216" y="523481"/>
            <a:chExt cx="2857399" cy="408846"/>
          </a:xfrm>
        </cdr:grpSpPr>
        <cdr:sp macro="" textlink="">
          <cdr:nvSpPr>
            <cdr:cNvPr id="16" name="TextBox 1"/>
            <cdr:cNvSpPr txBox="1"/>
          </cdr:nvSpPr>
          <cdr:spPr>
            <a:xfrm xmlns:a="http://schemas.openxmlformats.org/drawingml/2006/main" rot="607834">
              <a:off x="587216" y="730265"/>
              <a:ext cx="642479" cy="202062"/>
            </a:xfrm>
            <a:prstGeom xmlns:a="http://schemas.openxmlformats.org/drawingml/2006/main" prst="rect">
              <a:avLst/>
            </a:prstGeom>
            <a:noFill xmlns:a="http://schemas.openxmlformats.org/drawingml/2006/main"/>
          </cdr:spPr>
          <cdr:txBody>
            <a:bodyPr xmlns:a="http://schemas.openxmlformats.org/drawingml/2006/main" wrap="square" rtlCol="0" anchor="ctr">
              <a:spAutoFit/>
            </a:bodyPr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/>
              <a:r>
                <a:rPr lang="hu-HU" sz="1400" b="1" dirty="0">
                  <a:solidFill>
                    <a:schemeClr val="accent3"/>
                  </a:solidFill>
                </a:rPr>
                <a:t>-6,8%</a:t>
              </a:r>
              <a:r>
                <a:rPr lang="hu-HU" sz="1400" b="1" baseline="0" dirty="0">
                  <a:solidFill>
                    <a:schemeClr val="accent3"/>
                  </a:solidFill>
                </a:rPr>
                <a:t>/év</a:t>
              </a:r>
              <a:endParaRPr lang="hu-HU" sz="1400" b="1" dirty="0">
                <a:solidFill>
                  <a:schemeClr val="accent3"/>
                </a:solidFill>
              </a:endParaRPr>
            </a:p>
          </cdr:txBody>
        </cdr:sp>
        <cdr:sp macro="" textlink="">
          <cdr:nvSpPr>
            <cdr:cNvPr id="17" name="TextBox 1"/>
            <cdr:cNvSpPr txBox="1"/>
          </cdr:nvSpPr>
          <cdr:spPr>
            <a:xfrm xmlns:a="http://schemas.openxmlformats.org/drawingml/2006/main" rot="21094051">
              <a:off x="1493700" y="698334"/>
              <a:ext cx="632292" cy="202062"/>
            </a:xfrm>
            <a:prstGeom xmlns:a="http://schemas.openxmlformats.org/drawingml/2006/main" prst="rect">
              <a:avLst/>
            </a:prstGeom>
            <a:noFill xmlns:a="http://schemas.openxmlformats.org/drawingml/2006/main"/>
          </cdr:spPr>
          <cdr:txBody>
            <a:bodyPr xmlns:a="http://schemas.openxmlformats.org/drawingml/2006/main" wrap="square" rtlCol="0" anchor="ctr">
              <a:spAutoFit/>
            </a:bodyPr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/>
              <a:r>
                <a:rPr lang="hu-HU" sz="1400" b="1" dirty="0">
                  <a:solidFill>
                    <a:srgbClr val="548235"/>
                  </a:solidFill>
                </a:rPr>
                <a:t>+4,0%</a:t>
              </a:r>
              <a:r>
                <a:rPr lang="hu-HU" sz="1400" b="1" baseline="0" dirty="0">
                  <a:solidFill>
                    <a:srgbClr val="548235"/>
                  </a:solidFill>
                </a:rPr>
                <a:t>/év</a:t>
              </a:r>
              <a:endParaRPr lang="hu-HU" sz="1400" b="1" dirty="0">
                <a:solidFill>
                  <a:srgbClr val="548235"/>
                </a:solidFill>
              </a:endParaRPr>
            </a:p>
          </cdr:txBody>
        </cdr:sp>
        <cdr:sp macro="" textlink="">
          <cdr:nvSpPr>
            <cdr:cNvPr id="18" name="TextBox 1"/>
            <cdr:cNvSpPr txBox="1"/>
          </cdr:nvSpPr>
          <cdr:spPr>
            <a:xfrm xmlns:a="http://schemas.openxmlformats.org/drawingml/2006/main" rot="20444442">
              <a:off x="2788288" y="523481"/>
              <a:ext cx="656327" cy="152756"/>
            </a:xfrm>
            <a:prstGeom xmlns:a="http://schemas.openxmlformats.org/drawingml/2006/main" prst="rect">
              <a:avLst/>
            </a:prstGeom>
            <a:noFill xmlns:a="http://schemas.openxmlformats.org/drawingml/2006/main"/>
          </cdr:spPr>
          <cdr:txBody>
            <a:bodyPr xmlns:a="http://schemas.openxmlformats.org/drawingml/2006/main" wrap="square" rtlCol="0" anchor="ctr">
              <a:noAutofit/>
            </a:bodyPr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/>
              <a:r>
                <a:rPr lang="hu-HU" sz="1400" b="1" dirty="0">
                  <a:solidFill>
                    <a:srgbClr val="548235"/>
                  </a:solidFill>
                </a:rPr>
                <a:t>+9,0%/év</a:t>
              </a:r>
            </a:p>
          </cdr:txBody>
        </cdr:sp>
      </cdr:grpSp>
    </cdr:grpSp>
  </cdr:relSizeAnchor>
  <cdr:relSizeAnchor xmlns:cdr="http://schemas.openxmlformats.org/drawingml/2006/chartDrawing">
    <cdr:from>
      <cdr:x>0.85328</cdr:x>
      <cdr:y>0</cdr:y>
    </cdr:from>
    <cdr:to>
      <cdr:x>0.92785</cdr:x>
      <cdr:y>0.05848</cdr:y>
    </cdr:to>
    <cdr:sp macro="" textlink="">
      <cdr:nvSpPr>
        <cdr:cNvPr id="10" name="Szövegdoboz 1">
          <a:extLst xmlns:a="http://schemas.openxmlformats.org/drawingml/2006/main">
            <a:ext uri="{FF2B5EF4-FFF2-40B4-BE49-F238E27FC236}">
              <a16:creationId xmlns:a16="http://schemas.microsoft.com/office/drawing/2014/main" id="{C2A864CC-7BB3-4B03-84FD-9AAD90EE3DAB}"/>
            </a:ext>
          </a:extLst>
        </cdr:cNvPr>
        <cdr:cNvSpPr txBox="1"/>
      </cdr:nvSpPr>
      <cdr:spPr>
        <a:xfrm xmlns:a="http://schemas.openxmlformats.org/drawingml/2006/main">
          <a:off x="6757978" y="0"/>
          <a:ext cx="590594" cy="263160"/>
        </a:xfrm>
        <a:prstGeom xmlns:a="http://schemas.openxmlformats.org/drawingml/2006/main" prst="rect">
          <a:avLst/>
        </a:prstGeom>
        <a:solidFill xmlns:a="http://schemas.openxmlformats.org/drawingml/2006/main">
          <a:srgbClr val="E2EFDA"/>
        </a:solidFill>
        <a:ln xmlns:a="http://schemas.openxmlformats.org/drawingml/2006/main" w="19050" cmpd="sng">
          <a:noFill/>
        </a:ln>
        <a:effectLst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hu-H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1 426</a:t>
          </a:r>
        </a:p>
      </cdr:txBody>
    </cdr:sp>
  </cdr:relSizeAnchor>
  <cdr:relSizeAnchor xmlns:cdr="http://schemas.openxmlformats.org/drawingml/2006/chartDrawing">
    <cdr:from>
      <cdr:x>0.71107</cdr:x>
      <cdr:y>0.12533</cdr:y>
    </cdr:from>
    <cdr:to>
      <cdr:x>0.79705</cdr:x>
      <cdr:y>0.14761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1EE40717-E2B2-4108-A8C9-A81779441D4D}"/>
            </a:ext>
          </a:extLst>
        </cdr:cNvPr>
        <cdr:cNvCxnSpPr/>
      </cdr:nvCxnSpPr>
      <cdr:spPr>
        <a:xfrm xmlns:a="http://schemas.openxmlformats.org/drawingml/2006/main" flipV="1">
          <a:off x="4095750" y="428629"/>
          <a:ext cx="495258" cy="7619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70AD47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0.68891</cdr:x>
      <cdr:y>0.06902</cdr:y>
    </cdr:from>
    <cdr:to>
      <cdr:x>0.7771</cdr:x>
      <cdr:y>0.13742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5D317947-7574-408D-ACF4-A8468B9BF99F}"/>
            </a:ext>
          </a:extLst>
        </cdr:cNvPr>
        <cdr:cNvSpPr txBox="1"/>
      </cdr:nvSpPr>
      <cdr:spPr>
        <a:xfrm xmlns:a="http://schemas.openxmlformats.org/drawingml/2006/main" rot="21002189">
          <a:off x="5456167" y="310601"/>
          <a:ext cx="69846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>
              <a:solidFill>
                <a:srgbClr val="548235"/>
              </a:solidFill>
            </a:rPr>
            <a:t>+4,7%</a:t>
          </a:r>
        </a:p>
      </cdr:txBody>
    </cdr:sp>
  </cdr:relSizeAnchor>
  <cdr:relSizeAnchor xmlns:cdr="http://schemas.openxmlformats.org/drawingml/2006/chartDrawing">
    <cdr:from>
      <cdr:x>0.80863</cdr:x>
      <cdr:y>0.07241</cdr:y>
    </cdr:from>
    <cdr:to>
      <cdr:x>0.86816</cdr:x>
      <cdr:y>0.11976</cdr:y>
    </cdr:to>
    <cdr:cxnSp macro="">
      <cdr:nvCxnSpPr>
        <cdr:cNvPr id="20" name="Straight Arrow Connector 19">
          <a:extLst xmlns:a="http://schemas.openxmlformats.org/drawingml/2006/main">
            <a:ext uri="{FF2B5EF4-FFF2-40B4-BE49-F238E27FC236}">
              <a16:creationId xmlns:a16="http://schemas.microsoft.com/office/drawing/2014/main" id="{1505624C-72E2-4AC8-93BA-A3B656D75F3F}"/>
            </a:ext>
          </a:extLst>
        </cdr:cNvPr>
        <cdr:cNvCxnSpPr/>
      </cdr:nvCxnSpPr>
      <cdr:spPr>
        <a:xfrm xmlns:a="http://schemas.openxmlformats.org/drawingml/2006/main" flipV="1">
          <a:off x="4657725" y="247642"/>
          <a:ext cx="342877" cy="161933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70AD47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0.76288</cdr:x>
      <cdr:y>0.05324</cdr:y>
    </cdr:from>
    <cdr:to>
      <cdr:x>0.86155</cdr:x>
      <cdr:y>0.12164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DCC96E02-49A9-4ED3-88F1-C0B8EA185B32}"/>
            </a:ext>
          </a:extLst>
        </cdr:cNvPr>
        <cdr:cNvSpPr txBox="1"/>
      </cdr:nvSpPr>
      <cdr:spPr>
        <a:xfrm xmlns:a="http://schemas.openxmlformats.org/drawingml/2006/main" rot="20168796">
          <a:off x="6042010" y="239591"/>
          <a:ext cx="78146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>
              <a:solidFill>
                <a:srgbClr val="548235"/>
              </a:solidFill>
            </a:rPr>
            <a:t>+10,4%</a:t>
          </a:r>
        </a:p>
      </cdr:txBody>
    </cdr:sp>
  </cdr:relSizeAnchor>
  <cdr:relSizeAnchor xmlns:cdr="http://schemas.openxmlformats.org/drawingml/2006/chartDrawing">
    <cdr:from>
      <cdr:x>0.53672</cdr:x>
      <cdr:y>0.93574</cdr:y>
    </cdr:from>
    <cdr:to>
      <cdr:x>0.56791</cdr:x>
      <cdr:y>0.96789</cdr:y>
    </cdr:to>
    <cdr:sp macro="" textlink="">
      <cdr:nvSpPr>
        <cdr:cNvPr id="21" name="Rectangle 20">
          <a:extLst xmlns:a="http://schemas.openxmlformats.org/drawingml/2006/main">
            <a:ext uri="{FF2B5EF4-FFF2-40B4-BE49-F238E27FC236}">
              <a16:creationId xmlns:a16="http://schemas.microsoft.com/office/drawing/2014/main" id="{6AAB8EB4-31CF-4264-9B99-D85DD27075A2}"/>
            </a:ext>
          </a:extLst>
        </cdr:cNvPr>
        <cdr:cNvSpPr/>
      </cdr:nvSpPr>
      <cdr:spPr>
        <a:xfrm xmlns:a="http://schemas.openxmlformats.org/drawingml/2006/main">
          <a:off x="4503866" y="4468337"/>
          <a:ext cx="261731" cy="153522"/>
        </a:xfrm>
        <a:prstGeom xmlns:a="http://schemas.openxmlformats.org/drawingml/2006/main" prst="rect">
          <a:avLst/>
        </a:prstGeom>
        <a:solidFill xmlns:a="http://schemas.openxmlformats.org/drawingml/2006/main">
          <a:srgbClr val="FFCB6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 dirty="0"/>
        </a:p>
      </cdr:txBody>
    </cdr:sp>
  </cdr:relSizeAnchor>
  <cdr:relSizeAnchor xmlns:cdr="http://schemas.openxmlformats.org/drawingml/2006/chartDrawing">
    <cdr:from>
      <cdr:x>0.56128</cdr:x>
      <cdr:y>0.91764</cdr:y>
    </cdr:from>
    <cdr:to>
      <cdr:x>0.91516</cdr:x>
      <cdr:y>0.98603</cdr:y>
    </cdr:to>
    <cdr:sp macro="" textlink="">
      <cdr:nvSpPr>
        <cdr:cNvPr id="22" name="TextBox 3">
          <a:extLst xmlns:a="http://schemas.openxmlformats.org/drawingml/2006/main">
            <a:ext uri="{FF2B5EF4-FFF2-40B4-BE49-F238E27FC236}">
              <a16:creationId xmlns:a16="http://schemas.microsoft.com/office/drawing/2014/main" id="{878C3D23-59AD-4AA5-8F24-01D15BBE6C68}"/>
            </a:ext>
          </a:extLst>
        </cdr:cNvPr>
        <cdr:cNvSpPr txBox="1"/>
      </cdr:nvSpPr>
      <cdr:spPr>
        <a:xfrm xmlns:a="http://schemas.openxmlformats.org/drawingml/2006/main">
          <a:off x="4709961" y="4381906"/>
          <a:ext cx="2969593" cy="3265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/>
            <a:t>Díjbevétel összesen (fiókok nélkül)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0.70837</cdr:x>
      <cdr:y>0.07351</cdr:y>
    </cdr:from>
    <cdr:to>
      <cdr:x>0.70837</cdr:x>
      <cdr:y>0.78185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36CB59C8-7E74-46C2-91AA-69C406D86681}"/>
            </a:ext>
          </a:extLst>
        </cdr:cNvPr>
        <cdr:cNvCxnSpPr/>
      </cdr:nvCxnSpPr>
      <cdr:spPr>
        <a:xfrm xmlns:a="http://schemas.openxmlformats.org/drawingml/2006/main">
          <a:off x="3306007" y="317575"/>
          <a:ext cx="0" cy="306002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  <a:alpha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0.28102</cdr:x>
      <cdr:y>0.07018</cdr:y>
    </cdr:from>
    <cdr:to>
      <cdr:x>0.28102</cdr:x>
      <cdr:y>0.77852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EF4C88A7-A720-4DD0-B2A2-7B738AA4068B}"/>
            </a:ext>
          </a:extLst>
        </cdr:cNvPr>
        <cdr:cNvCxnSpPr/>
      </cdr:nvCxnSpPr>
      <cdr:spPr>
        <a:xfrm xmlns:a="http://schemas.openxmlformats.org/drawingml/2006/main">
          <a:off x="1309817" y="303185"/>
          <a:ext cx="0" cy="306002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  <a:alpha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0.49451</cdr:x>
      <cdr:y>0.0742</cdr:y>
    </cdr:from>
    <cdr:to>
      <cdr:x>0.49451</cdr:x>
      <cdr:y>0.78254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59F9D701-9CCE-49D2-9D8C-A54687D39011}"/>
            </a:ext>
          </a:extLst>
        </cdr:cNvPr>
        <cdr:cNvCxnSpPr/>
      </cdr:nvCxnSpPr>
      <cdr:spPr>
        <a:xfrm xmlns:a="http://schemas.openxmlformats.org/drawingml/2006/main">
          <a:off x="2307905" y="320543"/>
          <a:ext cx="0" cy="306002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  <a:alpha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1.64115E-5</cdr:x>
      <cdr:y>2.71465E-6</cdr:y>
    </cdr:from>
    <cdr:to>
      <cdr:x>1.64115E-5</cdr:x>
      <cdr:y>2.71465E-6</cdr:y>
    </cdr:to>
    <cdr:grpSp>
      <cdr:nvGrpSpPr>
        <cdr:cNvPr id="13" name="Csoportba foglalás 12">
          <a:extLst xmlns:a="http://schemas.openxmlformats.org/drawingml/2006/main">
            <a:ext uri="{FF2B5EF4-FFF2-40B4-BE49-F238E27FC236}">
              <a16:creationId xmlns:a16="http://schemas.microsoft.com/office/drawing/2014/main" id="{7C46A270-351B-45A7-B5FA-E5D51A6A7578}"/>
            </a:ext>
          </a:extLst>
        </cdr:cNvPr>
        <cdr:cNvGrpSpPr/>
      </cdr:nvGrpSpPr>
      <cdr:grpSpPr>
        <a:xfrm xmlns:a="http://schemas.openxmlformats.org/drawingml/2006/main">
          <a:off x="71" y="12"/>
          <a:ext cx="0" cy="0"/>
          <a:chOff x="71" y="12"/>
          <a:chExt cx="0" cy="0"/>
        </a:xfrm>
      </cdr:grpSpPr>
    </cdr:grp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grpSp>
      <cdr:nvGrpSpPr>
        <cdr:cNvPr id="14" name="Csoportba foglalás 13">
          <a:extLst xmlns:a="http://schemas.openxmlformats.org/drawingml/2006/main">
            <a:ext uri="{FF2B5EF4-FFF2-40B4-BE49-F238E27FC236}">
              <a16:creationId xmlns:a16="http://schemas.microsoft.com/office/drawing/2014/main" id="{8917047E-7A01-4F22-A6FB-82F7943406E0}"/>
            </a:ext>
          </a:extLst>
        </cdr:cNvPr>
        <cdr:cNvGrpSpPr/>
      </cdr:nvGrpSpPr>
      <cdr:grpSpPr>
        <a:xfrm xmlns:a="http://schemas.openxmlformats.org/drawingml/2006/main">
          <a:off x="0" y="0"/>
          <a:ext cx="0" cy="0"/>
          <a:chOff x="0" y="0"/>
          <a:chExt cx="0" cy="0"/>
        </a:xfrm>
      </cdr:grpSpPr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0.14432</cdr:x>
      <cdr:y>0.03867</cdr:y>
    </cdr:from>
    <cdr:to>
      <cdr:x>0.61705</cdr:x>
      <cdr:y>0.25599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4F3824CB-2E62-A554-975A-E6BA10A89B5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1500" y="180981"/>
          <a:ext cx="1872000" cy="1017071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0.19444</cdr:x>
      <cdr:y>0.13436</cdr:y>
    </cdr:from>
    <cdr:to>
      <cdr:x>0.64104</cdr:x>
      <cdr:y>0.35543</cdr:y>
    </cdr:to>
    <cdr:grpSp>
      <cdr:nvGrpSpPr>
        <cdr:cNvPr id="4" name="Csoportba foglalás 3">
          <a:extLst xmlns:a="http://schemas.openxmlformats.org/drawingml/2006/main">
            <a:ext uri="{FF2B5EF4-FFF2-40B4-BE49-F238E27FC236}">
              <a16:creationId xmlns:a16="http://schemas.microsoft.com/office/drawing/2014/main" id="{9DC92190-733A-40B0-B9B8-0D640490AA9C}"/>
            </a:ext>
          </a:extLst>
        </cdr:cNvPr>
        <cdr:cNvGrpSpPr/>
      </cdr:nvGrpSpPr>
      <cdr:grpSpPr>
        <a:xfrm xmlns:a="http://schemas.openxmlformats.org/drawingml/2006/main">
          <a:off x="804982" y="604620"/>
          <a:ext cx="1848924" cy="994815"/>
          <a:chOff x="3026849" y="402216"/>
          <a:chExt cx="2444009" cy="723622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7D07C1DF-B48F-445B-8E4A-4EA711D49526}"/>
              </a:ext>
            </a:extLst>
          </cdr:cNvPr>
          <cdr:cNvCxnSpPr/>
        </cdr:nvCxnSpPr>
        <cdr:spPr>
          <a:xfrm xmlns:a="http://schemas.openxmlformats.org/drawingml/2006/main" flipV="1">
            <a:off x="3026849" y="402216"/>
            <a:ext cx="2444009" cy="723622"/>
          </a:xfrm>
          <a:prstGeom xmlns:a="http://schemas.openxmlformats.org/drawingml/2006/main" prst="straightConnector1">
            <a:avLst/>
          </a:prstGeom>
          <a:ln xmlns:a="http://schemas.openxmlformats.org/drawingml/2006/main" w="25400">
            <a:solidFill>
              <a:schemeClr val="accent6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" name="TextBox 3"/>
          <cdr:cNvSpPr txBox="1"/>
        </cdr:nvSpPr>
        <cdr:spPr>
          <a:xfrm xmlns:a="http://schemas.openxmlformats.org/drawingml/2006/main" rot="19818499">
            <a:off x="3501614" y="580286"/>
            <a:ext cx="1173693" cy="22388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hu-HU" sz="1400" b="1" dirty="0">
                <a:solidFill>
                  <a:srgbClr val="548235"/>
                </a:solidFill>
              </a:rPr>
              <a:t>+9,2%/év</a:t>
            </a:r>
          </a:p>
        </cdr:txBody>
      </cdr:sp>
    </cdr:grpSp>
  </cdr:relSizeAnchor>
  <cdr:relSizeAnchor xmlns:cdr="http://schemas.openxmlformats.org/drawingml/2006/chartDrawing">
    <cdr:from>
      <cdr:x>0.66721</cdr:x>
      <cdr:y>0.14106</cdr:y>
    </cdr:from>
    <cdr:to>
      <cdr:x>0.71864</cdr:x>
      <cdr:y>0.19161</cdr:y>
    </cdr:to>
    <cdr:cxnSp macro="">
      <cdr:nvCxnSpPr>
        <cdr:cNvPr id="10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1FEC67B-716E-4528-9704-38DA52868C08}"/>
            </a:ext>
          </a:extLst>
        </cdr:cNvPr>
        <cdr:cNvCxnSpPr/>
      </cdr:nvCxnSpPr>
      <cdr:spPr>
        <a:xfrm xmlns:a="http://schemas.openxmlformats.org/drawingml/2006/main">
          <a:off x="3843102" y="634772"/>
          <a:ext cx="296285" cy="227453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3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0.68292</cdr:x>
      <cdr:y>0.07297</cdr:y>
    </cdr:from>
    <cdr:to>
      <cdr:x>0.73496</cdr:x>
      <cdr:y>0.1743</cdr:y>
    </cdr:to>
    <cdr:sp macro="" textlink="">
      <cdr:nvSpPr>
        <cdr:cNvPr id="15" name="TextBox 3">
          <a:extLst xmlns:a="http://schemas.openxmlformats.org/drawingml/2006/main">
            <a:ext uri="{FF2B5EF4-FFF2-40B4-BE49-F238E27FC236}">
              <a16:creationId xmlns:a16="http://schemas.microsoft.com/office/drawing/2014/main" id="{4795DC58-F3CD-41E0-86C2-7E9B76212EEE}"/>
            </a:ext>
          </a:extLst>
        </cdr:cNvPr>
        <cdr:cNvSpPr txBox="1"/>
      </cdr:nvSpPr>
      <cdr:spPr>
        <a:xfrm xmlns:a="http://schemas.openxmlformats.org/drawingml/2006/main" rot="2959696">
          <a:off x="2707025" y="448645"/>
          <a:ext cx="456002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>
              <a:solidFill>
                <a:schemeClr val="accent3"/>
              </a:solidFill>
            </a:rPr>
            <a:t>-8,1%</a:t>
          </a:r>
        </a:p>
      </cdr:txBody>
    </cdr:sp>
  </cdr:relSizeAnchor>
  <cdr:relSizeAnchor xmlns:cdr="http://schemas.openxmlformats.org/drawingml/2006/chartDrawing">
    <cdr:from>
      <cdr:x>0.72303</cdr:x>
      <cdr:y>0.12766</cdr:y>
    </cdr:from>
    <cdr:to>
      <cdr:x>0.86608</cdr:x>
      <cdr:y>0.18795</cdr:y>
    </cdr:to>
    <cdr:cxnSp macro="">
      <cdr:nvCxnSpPr>
        <cdr:cNvPr id="1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D9801CF-E5EA-4ECA-AE01-B62AA7B11C43}"/>
            </a:ext>
          </a:extLst>
        </cdr:cNvPr>
        <cdr:cNvCxnSpPr/>
      </cdr:nvCxnSpPr>
      <cdr:spPr>
        <a:xfrm xmlns:a="http://schemas.openxmlformats.org/drawingml/2006/main" flipV="1">
          <a:off x="4164649" y="574482"/>
          <a:ext cx="823965" cy="271306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6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0.73125</cdr:x>
      <cdr:y>0.08104</cdr:y>
    </cdr:from>
    <cdr:to>
      <cdr:x>0.91296</cdr:x>
      <cdr:y>0.14118</cdr:y>
    </cdr:to>
    <cdr:sp macro="" textlink="">
      <cdr:nvSpPr>
        <cdr:cNvPr id="18" name="TextBox 3">
          <a:extLst xmlns:a="http://schemas.openxmlformats.org/drawingml/2006/main">
            <a:ext uri="{FF2B5EF4-FFF2-40B4-BE49-F238E27FC236}">
              <a16:creationId xmlns:a16="http://schemas.microsoft.com/office/drawing/2014/main" id="{4E0AE291-F14D-4990-819E-A1B3DE91FF64}"/>
            </a:ext>
          </a:extLst>
        </cdr:cNvPr>
        <cdr:cNvSpPr txBox="1"/>
      </cdr:nvSpPr>
      <cdr:spPr>
        <a:xfrm xmlns:a="http://schemas.openxmlformats.org/drawingml/2006/main" rot="19940286">
          <a:off x="3027386" y="364701"/>
          <a:ext cx="752261" cy="2706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>
              <a:solidFill>
                <a:srgbClr val="548235"/>
              </a:solidFill>
            </a:rPr>
            <a:t>+5,7%/év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0.76539</cdr:x>
      <cdr:y>0.24712</cdr:y>
    </cdr:from>
    <cdr:to>
      <cdr:x>0.86586</cdr:x>
      <cdr:y>0.28198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5D5C144C-2C80-47B5-A3E5-BEC62221B590}"/>
            </a:ext>
          </a:extLst>
        </cdr:cNvPr>
        <cdr:cNvCxnSpPr/>
      </cdr:nvCxnSpPr>
      <cdr:spPr>
        <a:xfrm xmlns:a="http://schemas.openxmlformats.org/drawingml/2006/main" flipV="1">
          <a:off x="3168729" y="1112040"/>
          <a:ext cx="415931" cy="156885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6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0.73141</cdr:x>
      <cdr:y>0.21564</cdr:y>
    </cdr:from>
    <cdr:to>
      <cdr:x>0.85414</cdr:x>
      <cdr:y>0.26352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403BB07-C92A-47E1-9983-EAD3785C95E4}"/>
            </a:ext>
          </a:extLst>
        </cdr:cNvPr>
        <cdr:cNvSpPr txBox="1"/>
      </cdr:nvSpPr>
      <cdr:spPr>
        <a:xfrm xmlns:a="http://schemas.openxmlformats.org/drawingml/2006/main" rot="20300973">
          <a:off x="3028025" y="970398"/>
          <a:ext cx="50811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>
              <a:solidFill>
                <a:schemeClr val="accent6"/>
              </a:solidFill>
            </a:rPr>
            <a:t>+9,3%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0.06198</cdr:x>
      <cdr:y>0.46867</cdr:y>
    </cdr:from>
    <cdr:to>
      <cdr:x>0.23399</cdr:x>
      <cdr:y>0.46867</cdr:y>
    </cdr:to>
    <cdr:cxnSp macro="">
      <cdr:nvCxnSpPr>
        <cdr:cNvPr id="7" name="Egyenes összekötő 6">
          <a:extLst xmlns:a="http://schemas.openxmlformats.org/drawingml/2006/main">
            <a:ext uri="{FF2B5EF4-FFF2-40B4-BE49-F238E27FC236}">
              <a16:creationId xmlns:a16="http://schemas.microsoft.com/office/drawing/2014/main" id="{638FC444-B4BE-4B6E-9B27-58679BBFB22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24390" y="2243987"/>
          <a:ext cx="1455137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0.23363</cdr:x>
      <cdr:y>0.45313</cdr:y>
    </cdr:from>
    <cdr:to>
      <cdr:x>0.40541</cdr:x>
      <cdr:y>0.45313</cdr:y>
    </cdr:to>
    <cdr:cxnSp macro="">
      <cdr:nvCxnSpPr>
        <cdr:cNvPr id="10" name="Egyenes összekötő 9">
          <a:extLst xmlns:a="http://schemas.openxmlformats.org/drawingml/2006/main">
            <a:ext uri="{FF2B5EF4-FFF2-40B4-BE49-F238E27FC236}">
              <a16:creationId xmlns:a16="http://schemas.microsoft.com/office/drawing/2014/main" id="{4DD57F30-B973-4F61-9CEB-59D4A7AF594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976519" y="2169609"/>
          <a:ext cx="1453259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0.40449</cdr:x>
      <cdr:y>0.47725</cdr:y>
    </cdr:from>
    <cdr:to>
      <cdr:x>0.57627</cdr:x>
      <cdr:y>0.47725</cdr:y>
    </cdr:to>
    <cdr:cxnSp macro="">
      <cdr:nvCxnSpPr>
        <cdr:cNvPr id="5" name="Egyenes összekötő 4">
          <a:extLst xmlns:a="http://schemas.openxmlformats.org/drawingml/2006/main">
            <a:ext uri="{FF2B5EF4-FFF2-40B4-BE49-F238E27FC236}">
              <a16:creationId xmlns:a16="http://schemas.microsoft.com/office/drawing/2014/main" id="{C083EAE0-A2E7-932F-71E7-6EC02DFA13E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422010" y="2285064"/>
          <a:ext cx="1453259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0.74846</cdr:x>
      <cdr:y>0.39333</cdr:y>
    </cdr:from>
    <cdr:to>
      <cdr:x>0.92024</cdr:x>
      <cdr:y>0.39333</cdr:y>
    </cdr:to>
    <cdr:cxnSp macro="">
      <cdr:nvCxnSpPr>
        <cdr:cNvPr id="6" name="Egyenes összekötő 5">
          <a:extLst xmlns:a="http://schemas.openxmlformats.org/drawingml/2006/main">
            <a:ext uri="{FF2B5EF4-FFF2-40B4-BE49-F238E27FC236}">
              <a16:creationId xmlns:a16="http://schemas.microsoft.com/office/drawing/2014/main" id="{D7A07011-9FFA-58F2-BF88-ED850F459FA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331995" y="1883283"/>
          <a:ext cx="1453259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0.57972</cdr:x>
      <cdr:y>0.38948</cdr:y>
    </cdr:from>
    <cdr:to>
      <cdr:x>0.7515</cdr:x>
      <cdr:y>0.38948</cdr:y>
    </cdr:to>
    <cdr:cxnSp macro="">
      <cdr:nvCxnSpPr>
        <cdr:cNvPr id="8" name="Egyenes összekötő 7">
          <a:extLst xmlns:a="http://schemas.openxmlformats.org/drawingml/2006/main">
            <a:ext uri="{FF2B5EF4-FFF2-40B4-BE49-F238E27FC236}">
              <a16:creationId xmlns:a16="http://schemas.microsoft.com/office/drawing/2014/main" id="{D7A07011-9FFA-58F2-BF88-ED850F459FA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904447" y="1864809"/>
          <a:ext cx="1453259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24C8-29BD-44C8-8670-E2899CC88455}" type="datetimeFigureOut">
              <a:rPr lang="hu-HU" smtClean="0"/>
              <a:t>2022. 06. 14.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E54E-4040-4C34-9C66-031D06AC9E1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86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2021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387058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dirty="0"/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0" y="310447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2200" b="1" cap="all" spc="300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1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0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3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4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4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1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359749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608033"/>
            <a:ext cx="5967920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7ABCB6B-A2E4-457A-A272-39FCE5D2A5AC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dirty="0"/>
          </a:p>
        </p:txBody>
      </p:sp>
      <p:pic>
        <p:nvPicPr>
          <p:cNvPr id="11" name="Kép 9">
            <a:extLst>
              <a:ext uri="{FF2B5EF4-FFF2-40B4-BE49-F238E27FC236}">
                <a16:creationId xmlns:a16="http://schemas.microsoft.com/office/drawing/2014/main" id="{0FE6F3DD-01C5-4130-84E0-73D25A58A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7A33E6-4CE2-41FA-9762-EBF01744E1A5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354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73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3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32" r:id="rId4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E75A7B-0D47-46BE-A8CE-003801D81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1372" y="400113"/>
            <a:ext cx="4710877" cy="341632"/>
          </a:xfrm>
        </p:spPr>
        <p:txBody>
          <a:bodyPr/>
          <a:lstStyle/>
          <a:p>
            <a:r>
              <a:rPr lang="hu-HU" sz="1800" dirty="0"/>
              <a:t>Sajtótájékoztató | 2022. 06. 14.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C9F6A9-9718-485F-96F4-0C5E6792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Biztosítási, pénztári, tőkepiaci kockázati és fogyasztóvédelmi jelentés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1FCC1-04C1-4946-91F9-FB66A9E5F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083" y="65427"/>
            <a:ext cx="4710877" cy="1013611"/>
          </a:xfrm>
        </p:spPr>
        <p:txBody>
          <a:bodyPr/>
          <a:lstStyle/>
          <a:p>
            <a:r>
              <a:rPr lang="hu-HU" sz="1600" b="1" dirty="0"/>
              <a:t>Szeniczey Gergő </a:t>
            </a:r>
            <a:r>
              <a:rPr lang="hu-HU" sz="1600" dirty="0"/>
              <a:t>| Ügyvezető igazgató</a:t>
            </a:r>
            <a:endParaRPr lang="hu-HU" sz="1600" b="1" dirty="0"/>
          </a:p>
          <a:p>
            <a:r>
              <a:rPr lang="hu-HU" sz="1600" b="1" dirty="0"/>
              <a:t>Nagy Koppány</a:t>
            </a:r>
            <a:r>
              <a:rPr lang="hu-HU" sz="1600" dirty="0"/>
              <a:t> | Igazgató</a:t>
            </a:r>
          </a:p>
          <a:p>
            <a:r>
              <a:rPr lang="hu-HU" sz="1600" b="1" dirty="0"/>
              <a:t>Dr. Laki Gábor </a:t>
            </a:r>
            <a:r>
              <a:rPr lang="hu-HU" sz="1600" dirty="0"/>
              <a:t>| Igazgató</a:t>
            </a:r>
          </a:p>
        </p:txBody>
      </p:sp>
    </p:spTree>
    <p:extLst>
      <p:ext uri="{BB962C8B-B14F-4D97-AF65-F5344CB8AC3E}">
        <p14:creationId xmlns:p14="http://schemas.microsoft.com/office/powerpoint/2010/main" val="119584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7E2-9887-4598-B860-A1850224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OROSZ-UKRÁN KITETTSÉG Alacsony, leértékelődés nagyobb kockázat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C2652-1C0E-4989-889F-06B05E6493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4827F-FF94-4B87-A0AB-3A7C881BE5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5999010"/>
            <a:ext cx="4514479" cy="396318"/>
          </a:xfrm>
        </p:spPr>
        <p:txBody>
          <a:bodyPr/>
          <a:lstStyle/>
          <a:p>
            <a:r>
              <a:rPr lang="hu-HU" dirty="0"/>
              <a:t>A hazai biztosítók eszközösszetételének negyedévenkénti alakulása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E658A83-E49F-B6D6-C398-2FAD471B24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572520"/>
              </p:ext>
            </p:extLst>
          </p:nvPr>
        </p:nvGraphicFramePr>
        <p:xfrm>
          <a:off x="8232000" y="1179000"/>
          <a:ext cx="3600000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D5F8F65-C1F6-0BF1-9493-45579C939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378884"/>
              </p:ext>
            </p:extLst>
          </p:nvPr>
        </p:nvGraphicFramePr>
        <p:xfrm>
          <a:off x="3396000" y="1313799"/>
          <a:ext cx="468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E057EF-693E-4FC6-5588-5C1FF92C490F}"/>
              </a:ext>
            </a:extLst>
          </p:cNvPr>
          <p:cNvSpPr txBox="1"/>
          <p:nvPr/>
        </p:nvSpPr>
        <p:spPr>
          <a:xfrm>
            <a:off x="8232000" y="5993799"/>
            <a:ext cx="34456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lnSpc>
                <a:spcPct val="90000"/>
              </a:lnSpc>
            </a:pPr>
            <a:r>
              <a:rPr lang="hu-HU" sz="1400" cap="all" dirty="0">
                <a:solidFill>
                  <a:schemeClr val="tx2"/>
                </a:solidFill>
              </a:rPr>
              <a:t>Az élet ág pénzáramainak alakulása negyedévente</a:t>
            </a:r>
          </a:p>
        </p:txBody>
      </p:sp>
    </p:spTree>
    <p:extLst>
      <p:ext uri="{BB962C8B-B14F-4D97-AF65-F5344CB8AC3E}">
        <p14:creationId xmlns:p14="http://schemas.microsoft.com/office/powerpoint/2010/main" val="156006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7E2-9887-4598-B860-A1850224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biztosítók átlagos tőkeszintje 200% alá esett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C2652-1C0E-4989-889F-06B05E6493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4827F-FF94-4B87-A0AB-3A7C881BE5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u-HU" dirty="0"/>
              <a:t>Szektorszintű tőkefeltöltöttség negyedéves alakulása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D056D2E-B39D-F838-3000-EF38763B0B8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252500671"/>
              </p:ext>
            </p:extLst>
          </p:nvPr>
        </p:nvGraphicFramePr>
        <p:xfrm>
          <a:off x="3390900" y="1270000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439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1C97-6F9E-BFEB-60A8-EE6D6E11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Fogyasztóvédelem: Erőteljes javulás a UL-biztosítások panaszstatisztikáiban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8E1D1-5171-6C81-3E27-F9B035FB5A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C2875-6520-BF24-2B85-6CF7D7BC80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5662445"/>
            <a:ext cx="4250875" cy="713833"/>
          </a:xfrm>
        </p:spPr>
        <p:txBody>
          <a:bodyPr/>
          <a:lstStyle/>
          <a:p>
            <a:r>
              <a:rPr lang="hu-HU" dirty="0"/>
              <a:t>UL szerződéskötés előtti tájékoztatás és közvetítőkkel kapcsolatos panaszügyek száma és aránya</a:t>
            </a:r>
          </a:p>
        </p:txBody>
      </p:sp>
      <p:graphicFrame>
        <p:nvGraphicFramePr>
          <p:cNvPr id="6" name="Diagram 4">
            <a:extLst>
              <a:ext uri="{FF2B5EF4-FFF2-40B4-BE49-F238E27FC236}">
                <a16:creationId xmlns:a16="http://schemas.microsoft.com/office/drawing/2014/main" id="{44C47151-9421-44EF-64AB-2206F242A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975852"/>
              </p:ext>
            </p:extLst>
          </p:nvPr>
        </p:nvGraphicFramePr>
        <p:xfrm>
          <a:off x="3391270" y="1283392"/>
          <a:ext cx="414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52">
            <a:extLst>
              <a:ext uri="{FF2B5EF4-FFF2-40B4-BE49-F238E27FC236}">
                <a16:creationId xmlns:a16="http://schemas.microsoft.com/office/drawing/2014/main" id="{2DABA7BD-92A3-F77E-ED2D-9B6526DBB4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213048"/>
              </p:ext>
            </p:extLst>
          </p:nvPr>
        </p:nvGraphicFramePr>
        <p:xfrm>
          <a:off x="7642146" y="1277976"/>
          <a:ext cx="414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FFCE51-37AF-E0BE-E9B3-B14D32E64505}"/>
              </a:ext>
            </a:extLst>
          </p:cNvPr>
          <p:cNvSpPr txBox="1"/>
          <p:nvPr/>
        </p:nvSpPr>
        <p:spPr>
          <a:xfrm>
            <a:off x="7899321" y="5841344"/>
            <a:ext cx="295917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lnSpc>
                <a:spcPct val="90000"/>
              </a:lnSpc>
            </a:pPr>
            <a:r>
              <a:rPr lang="hu-HU" sz="1400" cap="all" dirty="0">
                <a:solidFill>
                  <a:schemeClr val="tx2"/>
                </a:solidFill>
              </a:rPr>
              <a:t>Az életbiztosítók és az önkéntes nyugdíjpénztárak TKM értékei</a:t>
            </a:r>
          </a:p>
        </p:txBody>
      </p:sp>
    </p:spTree>
    <p:extLst>
      <p:ext uri="{BB962C8B-B14F-4D97-AF65-F5344CB8AC3E}">
        <p14:creationId xmlns:p14="http://schemas.microsoft.com/office/powerpoint/2010/main" val="276606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20C7-1549-2A7B-9999-17C7C10B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Elmúlt két évben csökkenő közvetítőszám mellett a hatékonyság nőtt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7B92-6EEB-BFE4-3CFD-F5270BD18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7BC97D-917B-AA4A-9368-6AAAC1D8BB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u-HU" dirty="0"/>
              <a:t>A biztosításközvetítő természetes személyek számának alakulása</a:t>
            </a:r>
          </a:p>
        </p:txBody>
      </p:sp>
      <p:graphicFrame>
        <p:nvGraphicFramePr>
          <p:cNvPr id="6" name="Diagram 3">
            <a:extLst>
              <a:ext uri="{FF2B5EF4-FFF2-40B4-BE49-F238E27FC236}">
                <a16:creationId xmlns:a16="http://schemas.microsoft.com/office/drawing/2014/main" id="{C18E3E1B-E6A7-37F0-B4FD-38D7BCE50A4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25710270"/>
              </p:ext>
            </p:extLst>
          </p:nvPr>
        </p:nvGraphicFramePr>
        <p:xfrm>
          <a:off x="3390900" y="1270000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059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E75E7C-FECA-2FB5-4796-99903340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pénztári piac és kockázatai</a:t>
            </a:r>
          </a:p>
        </p:txBody>
      </p:sp>
    </p:spTree>
    <p:extLst>
      <p:ext uri="{BB962C8B-B14F-4D97-AF65-F5344CB8AC3E}">
        <p14:creationId xmlns:p14="http://schemas.microsoft.com/office/powerpoint/2010/main" val="153066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8E57F-9A40-445E-EE0C-85581FA6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357" y="310447"/>
            <a:ext cx="8593207" cy="713833"/>
          </a:xfrm>
        </p:spPr>
        <p:txBody>
          <a:bodyPr>
            <a:normAutofit/>
          </a:bodyPr>
          <a:lstStyle/>
          <a:p>
            <a:r>
              <a:rPr lang="hu-HU" dirty="0"/>
              <a:t>növekvő kockázatok mellett is nő a pénztári piac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95ECF-1535-45E1-0609-525C5958CC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FCE4CC-10C0-A8BB-B4B7-1B78516D10A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57945" y="1649285"/>
            <a:ext cx="8280000" cy="355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9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4A20-5F2F-00EC-C188-297F3D3B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alacsony 2021-es átlaghozam, de magas hosszútávú reálhozam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939BC-F500-8120-B11E-56C8667E24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80744-03DB-9CD5-8427-268BAE0334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5689367"/>
            <a:ext cx="4430875" cy="686911"/>
          </a:xfrm>
        </p:spPr>
        <p:txBody>
          <a:bodyPr/>
          <a:lstStyle/>
          <a:p>
            <a:r>
              <a:rPr lang="hu-HU" dirty="0"/>
              <a:t>Önkéntes nyugdíjpénztári fedezeti tartalék tagdíjbevétele, hozamtömege és átlagos éves nettó hozamrátájának alakulása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476B71-FCD6-6353-A9EB-10AC74673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165325"/>
              </p:ext>
            </p:extLst>
          </p:nvPr>
        </p:nvGraphicFramePr>
        <p:xfrm>
          <a:off x="3391270" y="1168633"/>
          <a:ext cx="432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28">
            <a:extLst>
              <a:ext uri="{FF2B5EF4-FFF2-40B4-BE49-F238E27FC236}">
                <a16:creationId xmlns:a16="http://schemas.microsoft.com/office/drawing/2014/main" id="{005F2BAE-CFD9-F0C6-981B-866D04CA7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886939"/>
              </p:ext>
            </p:extLst>
          </p:nvPr>
        </p:nvGraphicFramePr>
        <p:xfrm>
          <a:off x="7822146" y="1214882"/>
          <a:ext cx="396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5234131-F6F2-0991-2BDB-8133D418D981}"/>
              </a:ext>
            </a:extLst>
          </p:cNvPr>
          <p:cNvSpPr txBox="1"/>
          <p:nvPr/>
        </p:nvSpPr>
        <p:spPr>
          <a:xfrm>
            <a:off x="7822146" y="5896147"/>
            <a:ext cx="39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lnSpc>
                <a:spcPct val="90000"/>
              </a:lnSpc>
            </a:pPr>
            <a:r>
              <a:rPr lang="hu-HU" sz="1400" cap="all" dirty="0">
                <a:solidFill>
                  <a:schemeClr val="tx2"/>
                </a:solidFill>
              </a:rPr>
              <a:t>Az önkéntes nyugdíjpénztári szektor hosszú távú kumulált nettó hozama</a:t>
            </a:r>
          </a:p>
        </p:txBody>
      </p:sp>
    </p:spTree>
    <p:extLst>
      <p:ext uri="{BB962C8B-B14F-4D97-AF65-F5344CB8AC3E}">
        <p14:creationId xmlns:p14="http://schemas.microsoft.com/office/powerpoint/2010/main" val="68401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DC78-6594-6B5B-8967-F0FA58F5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Mindkét pénztári ágban nőttek a befizetések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73486-B394-A199-D3DD-E78830371F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51E62-4CF9-770C-038D-0C3EDAEF3A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5702247"/>
            <a:ext cx="4139999" cy="674031"/>
          </a:xfrm>
        </p:spPr>
        <p:txBody>
          <a:bodyPr/>
          <a:lstStyle/>
          <a:p>
            <a:r>
              <a:rPr lang="hu-HU" dirty="0"/>
              <a:t>Az önkéntes nyugdíjpénztári fedezeti tartalékon jóváírt tagdíjbevételek befizetők szerinti megoszlása</a:t>
            </a:r>
          </a:p>
        </p:txBody>
      </p:sp>
      <p:graphicFrame>
        <p:nvGraphicFramePr>
          <p:cNvPr id="6" name="Diagram 2">
            <a:extLst>
              <a:ext uri="{FF2B5EF4-FFF2-40B4-BE49-F238E27FC236}">
                <a16:creationId xmlns:a16="http://schemas.microsoft.com/office/drawing/2014/main" id="{7BA8E2CC-3EEF-F738-44A5-761FA781AA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226460"/>
              </p:ext>
            </p:extLst>
          </p:nvPr>
        </p:nvGraphicFramePr>
        <p:xfrm>
          <a:off x="3391270" y="1179000"/>
          <a:ext cx="414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3">
            <a:extLst>
              <a:ext uri="{FF2B5EF4-FFF2-40B4-BE49-F238E27FC236}">
                <a16:creationId xmlns:a16="http://schemas.microsoft.com/office/drawing/2014/main" id="{E7D0A90A-E5C5-5995-8B02-5C5BACB1E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600315"/>
              </p:ext>
            </p:extLst>
          </p:nvPr>
        </p:nvGraphicFramePr>
        <p:xfrm>
          <a:off x="7642146" y="1179000"/>
          <a:ext cx="414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59FD1FA-5106-C117-0672-F88644DA77CD}"/>
              </a:ext>
            </a:extLst>
          </p:cNvPr>
          <p:cNvSpPr txBox="1"/>
          <p:nvPr/>
        </p:nvSpPr>
        <p:spPr>
          <a:xfrm>
            <a:off x="7822146" y="5703261"/>
            <a:ext cx="396000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lnSpc>
                <a:spcPct val="90000"/>
              </a:lnSpc>
            </a:pPr>
            <a:r>
              <a:rPr lang="hu-HU" sz="1400" cap="all" dirty="0">
                <a:solidFill>
                  <a:schemeClr val="tx2"/>
                </a:solidFill>
              </a:rPr>
              <a:t>Az egészség- és önsegélyező pénztárak fedezeti tartalékán jóváírt tagdíjbevételek befizetők szerinti megoszlása</a:t>
            </a:r>
          </a:p>
        </p:txBody>
      </p:sp>
    </p:spTree>
    <p:extLst>
      <p:ext uri="{BB962C8B-B14F-4D97-AF65-F5344CB8AC3E}">
        <p14:creationId xmlns:p14="http://schemas.microsoft.com/office/powerpoint/2010/main" val="1415088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086B-23CF-B275-0FE3-90A38F0D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Mindkét ág nyereségbe fordult 2021-ben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4CC1A-6A7A-D448-9B48-1BA3C1ECCA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29732-2FBD-1ECA-A9F8-147A08819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5880252"/>
            <a:ext cx="4250875" cy="496026"/>
          </a:xfrm>
        </p:spPr>
        <p:txBody>
          <a:bodyPr/>
          <a:lstStyle/>
          <a:p>
            <a:r>
              <a:rPr lang="hu-HU" dirty="0"/>
              <a:t>Az önkéntes nyugdíjpénztárak működési eredményének alakulása</a:t>
            </a:r>
          </a:p>
        </p:txBody>
      </p:sp>
      <p:graphicFrame>
        <p:nvGraphicFramePr>
          <p:cNvPr id="6" name="Diagram 1">
            <a:extLst>
              <a:ext uri="{FF2B5EF4-FFF2-40B4-BE49-F238E27FC236}">
                <a16:creationId xmlns:a16="http://schemas.microsoft.com/office/drawing/2014/main" id="{12EFF441-C684-85C0-230A-0341D6603B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528597"/>
              </p:ext>
            </p:extLst>
          </p:nvPr>
        </p:nvGraphicFramePr>
        <p:xfrm>
          <a:off x="7642146" y="1202266"/>
          <a:ext cx="414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1">
            <a:extLst>
              <a:ext uri="{FF2B5EF4-FFF2-40B4-BE49-F238E27FC236}">
                <a16:creationId xmlns:a16="http://schemas.microsoft.com/office/drawing/2014/main" id="{DC44F5F8-D55E-C157-C1F8-7487F616A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612809"/>
              </p:ext>
            </p:extLst>
          </p:nvPr>
        </p:nvGraphicFramePr>
        <p:xfrm>
          <a:off x="3391270" y="1202266"/>
          <a:ext cx="414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01AF3A7-843C-072D-F6AC-3EA37D4EABE5}"/>
              </a:ext>
            </a:extLst>
          </p:cNvPr>
          <p:cNvSpPr txBox="1"/>
          <p:nvPr/>
        </p:nvSpPr>
        <p:spPr>
          <a:xfrm>
            <a:off x="7642146" y="5896147"/>
            <a:ext cx="414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lnSpc>
                <a:spcPct val="90000"/>
              </a:lnSpc>
            </a:pPr>
            <a:r>
              <a:rPr lang="hu-HU" sz="1400" cap="all" dirty="0">
                <a:solidFill>
                  <a:schemeClr val="tx2"/>
                </a:solidFill>
              </a:rPr>
              <a:t>Az önkéntes egészség-és önsegélyező pénztárak működési eredményének alakulása</a:t>
            </a:r>
          </a:p>
        </p:txBody>
      </p:sp>
    </p:spTree>
    <p:extLst>
      <p:ext uri="{BB962C8B-B14F-4D97-AF65-F5344CB8AC3E}">
        <p14:creationId xmlns:p14="http://schemas.microsoft.com/office/powerpoint/2010/main" val="66433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4949E-5252-20B2-8DA9-D2C017F4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221" y="310447"/>
            <a:ext cx="8683923" cy="713833"/>
          </a:xfrm>
        </p:spPr>
        <p:txBody>
          <a:bodyPr/>
          <a:lstStyle/>
          <a:p>
            <a:r>
              <a:rPr lang="hu-HU" dirty="0"/>
              <a:t>2022 I. NEGYEDÉVÉBEN JELENTŐS ESZKÖZLEÉRTÉKELŐDÉS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91DBE-49F5-F4D8-3C3D-7CE1CA126E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4E6E7-6C7C-E7A0-73A3-C6EED2C674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5989502"/>
            <a:ext cx="4590679" cy="386776"/>
          </a:xfrm>
        </p:spPr>
        <p:txBody>
          <a:bodyPr/>
          <a:lstStyle/>
          <a:p>
            <a:r>
              <a:rPr lang="hu-HU" dirty="0"/>
              <a:t>Az önkéntes nyugdíjpénztári befektetések eszközcsoportok szerinti megoszlása negyedévente</a:t>
            </a:r>
          </a:p>
        </p:txBody>
      </p:sp>
      <p:graphicFrame>
        <p:nvGraphicFramePr>
          <p:cNvPr id="6" name="Diagram 3">
            <a:extLst>
              <a:ext uri="{FF2B5EF4-FFF2-40B4-BE49-F238E27FC236}">
                <a16:creationId xmlns:a16="http://schemas.microsoft.com/office/drawing/2014/main" id="{6A3D0EA5-49E8-6B09-999C-09B76E452B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278331"/>
              </p:ext>
            </p:extLst>
          </p:nvPr>
        </p:nvGraphicFramePr>
        <p:xfrm>
          <a:off x="3391270" y="1166891"/>
          <a:ext cx="4320000" cy="47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3">
            <a:extLst>
              <a:ext uri="{FF2B5EF4-FFF2-40B4-BE49-F238E27FC236}">
                <a16:creationId xmlns:a16="http://schemas.microsoft.com/office/drawing/2014/main" id="{98DD8D3E-3B9F-B726-D604-FF6DF421BA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823487"/>
              </p:ext>
            </p:extLst>
          </p:nvPr>
        </p:nvGraphicFramePr>
        <p:xfrm>
          <a:off x="7822146" y="1166891"/>
          <a:ext cx="396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3874F2D-87EC-B36D-2C6D-03866C68C109}"/>
              </a:ext>
            </a:extLst>
          </p:cNvPr>
          <p:cNvSpPr txBox="1"/>
          <p:nvPr/>
        </p:nvSpPr>
        <p:spPr>
          <a:xfrm>
            <a:off x="8239124" y="5940418"/>
            <a:ext cx="372302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lnSpc>
                <a:spcPct val="90000"/>
              </a:lnSpc>
            </a:pPr>
            <a:r>
              <a:rPr lang="hu-HU" sz="1400" cap="all" dirty="0">
                <a:solidFill>
                  <a:schemeClr val="tx2"/>
                </a:solidFill>
              </a:rPr>
              <a:t>Önkéntes nyugdíjpénztári fedezeti tartalék pénzáramai</a:t>
            </a:r>
          </a:p>
        </p:txBody>
      </p:sp>
    </p:spTree>
    <p:extLst>
      <p:ext uri="{BB962C8B-B14F-4D97-AF65-F5344CB8AC3E}">
        <p14:creationId xmlns:p14="http://schemas.microsoft.com/office/powerpoint/2010/main" val="269556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: lekerekített 4">
            <a:extLst>
              <a:ext uri="{FF2B5EF4-FFF2-40B4-BE49-F238E27FC236}">
                <a16:creationId xmlns:a16="http://schemas.microsoft.com/office/drawing/2014/main" id="{8D598258-1DDB-68D6-2515-F053D06EE809}"/>
              </a:ext>
            </a:extLst>
          </p:cNvPr>
          <p:cNvSpPr/>
          <p:nvPr/>
        </p:nvSpPr>
        <p:spPr>
          <a:xfrm>
            <a:off x="3113325" y="767892"/>
            <a:ext cx="8970379" cy="474164"/>
          </a:xfrm>
          <a:prstGeom prst="roundRect">
            <a:avLst/>
          </a:prstGeom>
          <a:solidFill>
            <a:srgbClr val="0C2148"/>
          </a:solidFill>
          <a:ln>
            <a:solidFill>
              <a:srgbClr val="0C2148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JÖVŐKÉP: Fejlődő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versenyző,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egészséges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pénzügyi szektor –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támogató,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formáló,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hatékonyan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felügyelő MNB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églalap: lekerekített 5">
            <a:extLst>
              <a:ext uri="{FF2B5EF4-FFF2-40B4-BE49-F238E27FC236}">
                <a16:creationId xmlns:a16="http://schemas.microsoft.com/office/drawing/2014/main" id="{9F0FC9B0-9E44-31DF-D367-A94EB79775A0}"/>
              </a:ext>
            </a:extLst>
          </p:cNvPr>
          <p:cNvSpPr/>
          <p:nvPr/>
        </p:nvSpPr>
        <p:spPr>
          <a:xfrm>
            <a:off x="3122061" y="355109"/>
            <a:ext cx="8970380" cy="418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KÜLDETÉS: A pénzügyi rendszer stabilitásának támogatása és mélyítése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kiemelt fókusszal a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fogyasztóvédelemre, digitalizációra és fenntarthatóságra</a:t>
            </a:r>
          </a:p>
        </p:txBody>
      </p:sp>
      <p:sp>
        <p:nvSpPr>
          <p:cNvPr id="5" name="Téglalap: lekerekített 6">
            <a:extLst>
              <a:ext uri="{FF2B5EF4-FFF2-40B4-BE49-F238E27FC236}">
                <a16:creationId xmlns:a16="http://schemas.microsoft.com/office/drawing/2014/main" id="{18B44A46-E248-FC60-A012-A38F84D2A1CC}"/>
              </a:ext>
            </a:extLst>
          </p:cNvPr>
          <p:cNvSpPr/>
          <p:nvPr/>
        </p:nvSpPr>
        <p:spPr>
          <a:xfrm>
            <a:off x="3107767" y="1261808"/>
            <a:ext cx="9017859" cy="480484"/>
          </a:xfrm>
          <a:prstGeom prst="roundRect">
            <a:avLst/>
          </a:prstGeom>
          <a:solidFill>
            <a:srgbClr val="DBE6F9"/>
          </a:solidFill>
          <a:ln>
            <a:solidFill>
              <a:srgbClr val="DBE6F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KIEMELT ÉRTÉK: </a:t>
            </a:r>
            <a:r>
              <a:rPr kumimoji="0" lang="hu-HU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Stabilitás és bizalom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Jogszerűség, integritás, fogyasztó-központúság, innováció, fenntarthatóság, következetesség, fair verseny</a:t>
            </a:r>
          </a:p>
        </p:txBody>
      </p:sp>
      <p:sp>
        <p:nvSpPr>
          <p:cNvPr id="6" name="Szövegdoboz 39">
            <a:extLst>
              <a:ext uri="{FF2B5EF4-FFF2-40B4-BE49-F238E27FC236}">
                <a16:creationId xmlns:a16="http://schemas.microsoft.com/office/drawing/2014/main" id="{0593CB62-1F2A-B68D-A20A-71CE33F6D592}"/>
              </a:ext>
            </a:extLst>
          </p:cNvPr>
          <p:cNvSpPr txBox="1"/>
          <p:nvPr/>
        </p:nvSpPr>
        <p:spPr>
          <a:xfrm>
            <a:off x="5035273" y="0"/>
            <a:ext cx="513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MNB FELÜGYELETI STRATÉGIA 2020-2025</a:t>
            </a:r>
          </a:p>
        </p:txBody>
      </p:sp>
      <p:grpSp>
        <p:nvGrpSpPr>
          <p:cNvPr id="7" name="Csoportba foglalás 1">
            <a:extLst>
              <a:ext uri="{FF2B5EF4-FFF2-40B4-BE49-F238E27FC236}">
                <a16:creationId xmlns:a16="http://schemas.microsoft.com/office/drawing/2014/main" id="{85B0C4AC-6C47-4F22-7C60-4E8B42778A88}"/>
              </a:ext>
            </a:extLst>
          </p:cNvPr>
          <p:cNvGrpSpPr/>
          <p:nvPr/>
        </p:nvGrpSpPr>
        <p:grpSpPr>
          <a:xfrm>
            <a:off x="3107767" y="1792311"/>
            <a:ext cx="4437899" cy="4948124"/>
            <a:chOff x="92421" y="1627350"/>
            <a:chExt cx="4437899" cy="5090323"/>
          </a:xfrm>
        </p:grpSpPr>
        <p:sp>
          <p:nvSpPr>
            <p:cNvPr id="8" name="Téglalap: lekerekített 7">
              <a:extLst>
                <a:ext uri="{FF2B5EF4-FFF2-40B4-BE49-F238E27FC236}">
                  <a16:creationId xmlns:a16="http://schemas.microsoft.com/office/drawing/2014/main" id="{9744EF12-44B0-DA92-6D6F-01FB8F84CE83}"/>
                </a:ext>
              </a:extLst>
            </p:cNvPr>
            <p:cNvSpPr/>
            <p:nvPr/>
          </p:nvSpPr>
          <p:spPr>
            <a:xfrm rot="5400000">
              <a:off x="2173757" y="-156184"/>
              <a:ext cx="273492" cy="4407573"/>
            </a:xfrm>
            <a:prstGeom prst="roundRect">
              <a:avLst>
                <a:gd name="adj" fmla="val 46512"/>
              </a:avLst>
            </a:prstGeom>
            <a:solidFill>
              <a:srgbClr val="48A0AE"/>
            </a:solidFill>
            <a:ln>
              <a:solidFill>
                <a:srgbClr val="48A0AE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Sokkellenállóképesség növelése</a:t>
              </a:r>
            </a:p>
          </p:txBody>
        </p:sp>
        <p:sp>
          <p:nvSpPr>
            <p:cNvPr id="9" name="Téglalap: lekerekített 8">
              <a:extLst>
                <a:ext uri="{FF2B5EF4-FFF2-40B4-BE49-F238E27FC236}">
                  <a16:creationId xmlns:a16="http://schemas.microsoft.com/office/drawing/2014/main" id="{758C98D6-D1B3-2390-6023-9A85017B3203}"/>
                </a:ext>
              </a:extLst>
            </p:cNvPr>
            <p:cNvSpPr/>
            <p:nvPr/>
          </p:nvSpPr>
          <p:spPr>
            <a:xfrm rot="5400000">
              <a:off x="2174073" y="172548"/>
              <a:ext cx="251793" cy="316139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51" b="1" i="0" u="none" strike="noStrike" kern="1200" cap="none" spc="0" normalizeH="0" baseline="0" noProof="0" dirty="0">
                  <a:ln>
                    <a:noFill/>
                  </a:ln>
                  <a:solidFill>
                    <a:srgbClr val="48A0A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PIACI CÉLOK</a:t>
              </a:r>
            </a:p>
          </p:txBody>
        </p:sp>
        <p:sp>
          <p:nvSpPr>
            <p:cNvPr id="10" name="Téglalap: lekerekített 9">
              <a:extLst>
                <a:ext uri="{FF2B5EF4-FFF2-40B4-BE49-F238E27FC236}">
                  <a16:creationId xmlns:a16="http://schemas.microsoft.com/office/drawing/2014/main" id="{E6038E86-5C94-4FE3-2A73-F3327C67A113}"/>
                </a:ext>
              </a:extLst>
            </p:cNvPr>
            <p:cNvSpPr/>
            <p:nvPr/>
          </p:nvSpPr>
          <p:spPr>
            <a:xfrm>
              <a:off x="140245" y="2208081"/>
              <a:ext cx="4330740" cy="360793"/>
            </a:xfrm>
            <a:prstGeom prst="roundRect">
              <a:avLst/>
            </a:prstGeom>
            <a:solidFill>
              <a:srgbClr val="8EC8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135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Megbízhatóan működő, biztonságos tőkehelyzettel rendelkező piaci szereplők</a:t>
              </a:r>
            </a:p>
          </p:txBody>
        </p:sp>
        <p:sp>
          <p:nvSpPr>
            <p:cNvPr id="11" name="Téglalap: lekerekített 10">
              <a:extLst>
                <a:ext uri="{FF2B5EF4-FFF2-40B4-BE49-F238E27FC236}">
                  <a16:creationId xmlns:a16="http://schemas.microsoft.com/office/drawing/2014/main" id="{EB56F6AC-C5D4-CC3C-F7D3-08294E7C12A5}"/>
                </a:ext>
              </a:extLst>
            </p:cNvPr>
            <p:cNvSpPr/>
            <p:nvPr/>
          </p:nvSpPr>
          <p:spPr>
            <a:xfrm>
              <a:off x="140908" y="2609150"/>
              <a:ext cx="4336831" cy="203152"/>
            </a:xfrm>
            <a:prstGeom prst="roundRect">
              <a:avLst/>
            </a:prstGeom>
            <a:solidFill>
              <a:srgbClr val="8EC8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135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Garanciamechanizmusok kiterjesztése minden szektorra</a:t>
              </a:r>
            </a:p>
          </p:txBody>
        </p:sp>
        <p:sp>
          <p:nvSpPr>
            <p:cNvPr id="12" name="Téglalap: lekerekített 11">
              <a:extLst>
                <a:ext uri="{FF2B5EF4-FFF2-40B4-BE49-F238E27FC236}">
                  <a16:creationId xmlns:a16="http://schemas.microsoft.com/office/drawing/2014/main" id="{51D7AD1A-5E2C-C7DD-3F76-351FDF56A761}"/>
                </a:ext>
              </a:extLst>
            </p:cNvPr>
            <p:cNvSpPr/>
            <p:nvPr/>
          </p:nvSpPr>
          <p:spPr>
            <a:xfrm>
              <a:off x="133147" y="2854322"/>
              <a:ext cx="4341084" cy="377593"/>
            </a:xfrm>
            <a:prstGeom prst="roundRect">
              <a:avLst/>
            </a:prstGeom>
            <a:solidFill>
              <a:srgbClr val="8EC8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135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Megfelelő felkészülés a környezeti anomáliák következtében megjelenő kockázatokra</a:t>
              </a:r>
            </a:p>
          </p:txBody>
        </p:sp>
        <p:sp>
          <p:nvSpPr>
            <p:cNvPr id="13" name="Téglalap: lekerekített 12">
              <a:extLst>
                <a:ext uri="{FF2B5EF4-FFF2-40B4-BE49-F238E27FC236}">
                  <a16:creationId xmlns:a16="http://schemas.microsoft.com/office/drawing/2014/main" id="{40885B81-1A2F-492A-DD25-3111571EDE9D}"/>
                </a:ext>
              </a:extLst>
            </p:cNvPr>
            <p:cNvSpPr/>
            <p:nvPr/>
          </p:nvSpPr>
          <p:spPr>
            <a:xfrm>
              <a:off x="140908" y="3263027"/>
              <a:ext cx="4347686" cy="441206"/>
            </a:xfrm>
            <a:prstGeom prst="roundRect">
              <a:avLst/>
            </a:prstGeom>
            <a:solidFill>
              <a:srgbClr val="8EC8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135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pénzügyi szektor védelme, kiemelt fókusszal a pénzmosás és terrorizmusfinanszírozás megelőzésére</a:t>
              </a:r>
            </a:p>
          </p:txBody>
        </p:sp>
        <p:sp>
          <p:nvSpPr>
            <p:cNvPr id="14" name="Téglalap: lekerekített 13">
              <a:extLst>
                <a:ext uri="{FF2B5EF4-FFF2-40B4-BE49-F238E27FC236}">
                  <a16:creationId xmlns:a16="http://schemas.microsoft.com/office/drawing/2014/main" id="{F2F4CE17-F0DE-9D6B-93D8-F74727CDC8F4}"/>
                </a:ext>
              </a:extLst>
            </p:cNvPr>
            <p:cNvSpPr/>
            <p:nvPr/>
          </p:nvSpPr>
          <p:spPr>
            <a:xfrm>
              <a:off x="140245" y="4453573"/>
              <a:ext cx="4337494" cy="369663"/>
            </a:xfrm>
            <a:prstGeom prst="roundRect">
              <a:avLst/>
            </a:prstGeom>
            <a:solidFill>
              <a:srgbClr val="8EC8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135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Egészséges mérlegszerkezet és portfólióminőség kialakítása, fenntartása</a:t>
              </a:r>
            </a:p>
          </p:txBody>
        </p:sp>
        <p:sp>
          <p:nvSpPr>
            <p:cNvPr id="15" name="Téglalap: lekerekített 14">
              <a:extLst>
                <a:ext uri="{FF2B5EF4-FFF2-40B4-BE49-F238E27FC236}">
                  <a16:creationId xmlns:a16="http://schemas.microsoft.com/office/drawing/2014/main" id="{7896F8A7-9DC9-EA72-5DEB-0CEBD99AD9A8}"/>
                </a:ext>
              </a:extLst>
            </p:cNvPr>
            <p:cNvSpPr/>
            <p:nvPr/>
          </p:nvSpPr>
          <p:spPr>
            <a:xfrm>
              <a:off x="140245" y="4853022"/>
              <a:ext cx="4330739" cy="260000"/>
            </a:xfrm>
            <a:prstGeom prst="roundRect">
              <a:avLst/>
            </a:prstGeom>
            <a:solidFill>
              <a:srgbClr val="8EC8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135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fenntartható gazdasági növekedés támogatása</a:t>
              </a:r>
            </a:p>
          </p:txBody>
        </p:sp>
        <p:sp>
          <p:nvSpPr>
            <p:cNvPr id="16" name="Téglalap: lekerekített 15">
              <a:extLst>
                <a:ext uri="{FF2B5EF4-FFF2-40B4-BE49-F238E27FC236}">
                  <a16:creationId xmlns:a16="http://schemas.microsoft.com/office/drawing/2014/main" id="{AAA69A27-D62B-3A25-F410-2869960FB356}"/>
                </a:ext>
              </a:extLst>
            </p:cNvPr>
            <p:cNvSpPr/>
            <p:nvPr/>
          </p:nvSpPr>
          <p:spPr>
            <a:xfrm>
              <a:off x="139901" y="6019996"/>
              <a:ext cx="4331083" cy="221810"/>
            </a:xfrm>
            <a:prstGeom prst="roundRect">
              <a:avLst/>
            </a:prstGeom>
            <a:solidFill>
              <a:srgbClr val="8EC8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135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Egyenszilárdságú szabályrendszer</a:t>
              </a:r>
            </a:p>
          </p:txBody>
        </p:sp>
        <p:sp>
          <p:nvSpPr>
            <p:cNvPr id="17" name="Téglalap: lekerekített 16">
              <a:extLst>
                <a:ext uri="{FF2B5EF4-FFF2-40B4-BE49-F238E27FC236}">
                  <a16:creationId xmlns:a16="http://schemas.microsoft.com/office/drawing/2014/main" id="{C8B35051-AE90-D2FE-0C1C-C643E1783687}"/>
                </a:ext>
              </a:extLst>
            </p:cNvPr>
            <p:cNvSpPr/>
            <p:nvPr/>
          </p:nvSpPr>
          <p:spPr>
            <a:xfrm>
              <a:off x="133147" y="6299447"/>
              <a:ext cx="4342885" cy="276720"/>
            </a:xfrm>
            <a:prstGeom prst="roundRect">
              <a:avLst/>
            </a:prstGeom>
            <a:solidFill>
              <a:srgbClr val="8EC8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135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Versenyképesség és innováció erősítése minden szektorban</a:t>
              </a:r>
            </a:p>
          </p:txBody>
        </p:sp>
        <p:sp>
          <p:nvSpPr>
            <p:cNvPr id="18" name="Téglalap: lekerekített 17">
              <a:extLst>
                <a:ext uri="{FF2B5EF4-FFF2-40B4-BE49-F238E27FC236}">
                  <a16:creationId xmlns:a16="http://schemas.microsoft.com/office/drawing/2014/main" id="{CA063692-49A0-096A-59C2-8C24523B4CE3}"/>
                </a:ext>
              </a:extLst>
            </p:cNvPr>
            <p:cNvSpPr/>
            <p:nvPr/>
          </p:nvSpPr>
          <p:spPr>
            <a:xfrm>
              <a:off x="139901" y="5759496"/>
              <a:ext cx="4337837" cy="221810"/>
            </a:xfrm>
            <a:prstGeom prst="roundRect">
              <a:avLst/>
            </a:prstGeom>
            <a:solidFill>
              <a:srgbClr val="8EC8D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135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Transzparencia megkövetelése, kiemelt fókusszal az árazásra</a:t>
              </a:r>
            </a:p>
          </p:txBody>
        </p:sp>
        <p:sp>
          <p:nvSpPr>
            <p:cNvPr id="19" name="Téglalap 18">
              <a:extLst>
                <a:ext uri="{FF2B5EF4-FFF2-40B4-BE49-F238E27FC236}">
                  <a16:creationId xmlns:a16="http://schemas.microsoft.com/office/drawing/2014/main" id="{B937BE48-3CD7-3B92-D2A3-A8C38CE69B50}"/>
                </a:ext>
              </a:extLst>
            </p:cNvPr>
            <p:cNvSpPr/>
            <p:nvPr/>
          </p:nvSpPr>
          <p:spPr>
            <a:xfrm rot="5400000">
              <a:off x="-233791" y="1953562"/>
              <a:ext cx="5090323" cy="4437899"/>
            </a:xfrm>
            <a:prstGeom prst="rect">
              <a:avLst/>
            </a:prstGeom>
            <a:noFill/>
            <a:ln w="28575">
              <a:solidFill>
                <a:srgbClr val="48A0A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églalap: lekerekített 24">
              <a:extLst>
                <a:ext uri="{FF2B5EF4-FFF2-40B4-BE49-F238E27FC236}">
                  <a16:creationId xmlns:a16="http://schemas.microsoft.com/office/drawing/2014/main" id="{F17D8C5E-D381-B71E-DC0B-24544DE4E682}"/>
                </a:ext>
              </a:extLst>
            </p:cNvPr>
            <p:cNvSpPr/>
            <p:nvPr/>
          </p:nvSpPr>
          <p:spPr>
            <a:xfrm rot="5400000">
              <a:off x="2090267" y="1974980"/>
              <a:ext cx="441205" cy="4408307"/>
            </a:xfrm>
            <a:prstGeom prst="roundRect">
              <a:avLst>
                <a:gd name="adj" fmla="val 50000"/>
              </a:avLst>
            </a:prstGeom>
            <a:solidFill>
              <a:srgbClr val="48A0AE"/>
            </a:solidFill>
            <a:ln>
              <a:solidFill>
                <a:srgbClr val="48A0AE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457200" marR="0" lvl="1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Pénzügyi rendszer finanszírozási képességének növelése</a:t>
              </a:r>
            </a:p>
          </p:txBody>
        </p:sp>
        <p:sp>
          <p:nvSpPr>
            <p:cNvPr id="21" name="Téglalap: lekerekített 25">
              <a:extLst>
                <a:ext uri="{FF2B5EF4-FFF2-40B4-BE49-F238E27FC236}">
                  <a16:creationId xmlns:a16="http://schemas.microsoft.com/office/drawing/2014/main" id="{9CFC061B-9093-5C5E-29B0-F4E6C85421CC}"/>
                </a:ext>
              </a:extLst>
            </p:cNvPr>
            <p:cNvSpPr/>
            <p:nvPr/>
          </p:nvSpPr>
          <p:spPr>
            <a:xfrm rot="5400000">
              <a:off x="2131047" y="3337166"/>
              <a:ext cx="369662" cy="4384923"/>
            </a:xfrm>
            <a:prstGeom prst="roundRect">
              <a:avLst>
                <a:gd name="adj" fmla="val 50000"/>
              </a:avLst>
            </a:prstGeom>
            <a:solidFill>
              <a:srgbClr val="48A0AE"/>
            </a:solidFill>
            <a:ln>
              <a:solidFill>
                <a:srgbClr val="48A0AE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4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Egészséges verseny biztosítása az ügyfelek érdekében</a:t>
              </a:r>
            </a:p>
          </p:txBody>
        </p:sp>
        <p:pic>
          <p:nvPicPr>
            <p:cNvPr id="22" name="Picture 4" descr="KÃ©ptalÃ¡latok a kÃ¶vetkezÅre: defense icon&quot;">
              <a:extLst>
                <a:ext uri="{FF2B5EF4-FFF2-40B4-BE49-F238E27FC236}">
                  <a16:creationId xmlns:a16="http://schemas.microsoft.com/office/drawing/2014/main" id="{E42C6B52-2A0B-416D-F95B-4D2CF3FFC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96" y="1939263"/>
              <a:ext cx="252189" cy="252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KÃ©ptalÃ¡latok a kÃ¶vetkezÅre: money circle icon&quot;">
              <a:extLst>
                <a:ext uri="{FF2B5EF4-FFF2-40B4-BE49-F238E27FC236}">
                  <a16:creationId xmlns:a16="http://schemas.microsoft.com/office/drawing/2014/main" id="{FE76FAFC-015B-78AB-1D7D-44D094216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15" y="4022374"/>
              <a:ext cx="312870" cy="312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KÃ©ptalÃ¡latok a kÃ¶vetkezÅre: competition icon&quot;">
              <a:extLst>
                <a:ext uri="{FF2B5EF4-FFF2-40B4-BE49-F238E27FC236}">
                  <a16:creationId xmlns:a16="http://schemas.microsoft.com/office/drawing/2014/main" id="{93687138-08A9-3F8C-BDA9-C8537151C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80" y="5422607"/>
              <a:ext cx="266904" cy="23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Csoportba foglalás 3">
            <a:extLst>
              <a:ext uri="{FF2B5EF4-FFF2-40B4-BE49-F238E27FC236}">
                <a16:creationId xmlns:a16="http://schemas.microsoft.com/office/drawing/2014/main" id="{3A7875BC-97C8-0017-8478-C7A4AEB76978}"/>
              </a:ext>
            </a:extLst>
          </p:cNvPr>
          <p:cNvGrpSpPr/>
          <p:nvPr/>
        </p:nvGrpSpPr>
        <p:grpSpPr>
          <a:xfrm>
            <a:off x="7625829" y="1767677"/>
            <a:ext cx="4457874" cy="4972758"/>
            <a:chOff x="4593528" y="1627353"/>
            <a:chExt cx="4457874" cy="5090321"/>
          </a:xfrm>
        </p:grpSpPr>
        <p:sp>
          <p:nvSpPr>
            <p:cNvPr id="26" name="Téglalap: lekerekített 19">
              <a:extLst>
                <a:ext uri="{FF2B5EF4-FFF2-40B4-BE49-F238E27FC236}">
                  <a16:creationId xmlns:a16="http://schemas.microsoft.com/office/drawing/2014/main" id="{8E592E0B-E296-39FD-ACB4-A022A0CF3A87}"/>
                </a:ext>
              </a:extLst>
            </p:cNvPr>
            <p:cNvSpPr/>
            <p:nvPr/>
          </p:nvSpPr>
          <p:spPr>
            <a:xfrm rot="5400000">
              <a:off x="6848858" y="94890"/>
              <a:ext cx="226574" cy="3341934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vert="vert27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51" b="1" i="0" u="none" strike="noStrike" kern="1200" cap="none" spc="0" normalizeH="0" baseline="0" noProof="0" dirty="0">
                  <a:ln>
                    <a:noFill/>
                  </a:ln>
                  <a:solidFill>
                    <a:srgbClr val="8CDD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SZERVEZETI CÉLOK</a:t>
              </a:r>
            </a:p>
          </p:txBody>
        </p:sp>
        <p:sp>
          <p:nvSpPr>
            <p:cNvPr id="27" name="Téglalap: lekerekített 20">
              <a:extLst>
                <a:ext uri="{FF2B5EF4-FFF2-40B4-BE49-F238E27FC236}">
                  <a16:creationId xmlns:a16="http://schemas.microsoft.com/office/drawing/2014/main" id="{F7AA6A28-1D6E-4709-CE89-ACD993BB00AC}"/>
                </a:ext>
              </a:extLst>
            </p:cNvPr>
            <p:cNvSpPr/>
            <p:nvPr/>
          </p:nvSpPr>
          <p:spPr>
            <a:xfrm rot="5400000">
              <a:off x="6704435" y="-206374"/>
              <a:ext cx="245014" cy="4416051"/>
            </a:xfrm>
            <a:prstGeom prst="roundRect">
              <a:avLst>
                <a:gd name="adj" fmla="val 50000"/>
              </a:avLst>
            </a:prstGeom>
            <a:solidFill>
              <a:srgbClr val="8CDDFF"/>
            </a:solidFill>
            <a:ln>
              <a:solidFill>
                <a:srgbClr val="8CDD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41" b="1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Erőteljes fogyasztóvédelem</a:t>
              </a:r>
              <a:endParaRPr kumimoji="0" lang="hu-HU" sz="1341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églalap: lekerekített 21">
              <a:extLst>
                <a:ext uri="{FF2B5EF4-FFF2-40B4-BE49-F238E27FC236}">
                  <a16:creationId xmlns:a16="http://schemas.microsoft.com/office/drawing/2014/main" id="{98C152C0-1666-195C-4B6A-AF7107ED1A1D}"/>
                </a:ext>
              </a:extLst>
            </p:cNvPr>
            <p:cNvSpPr/>
            <p:nvPr/>
          </p:nvSpPr>
          <p:spPr>
            <a:xfrm>
              <a:off x="4667367" y="2169934"/>
              <a:ext cx="4308339" cy="296062"/>
            </a:xfrm>
            <a:prstGeom prst="roundRect">
              <a:avLst/>
            </a:prstGeom>
            <a:solidFill>
              <a:srgbClr val="C6EE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6697" algn="l"/>
                </a:tabLst>
                <a:defRPr/>
              </a:pPr>
              <a:r>
                <a:rPr kumimoji="0" lang="hu-HU" sz="1032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Tisztességes szolgáltatói magatartás szektorszintű és egyedi elvárásának összehangolása</a:t>
              </a:r>
            </a:p>
          </p:txBody>
        </p:sp>
        <p:sp>
          <p:nvSpPr>
            <p:cNvPr id="29" name="Téglalap: lekerekített 22">
              <a:extLst>
                <a:ext uri="{FF2B5EF4-FFF2-40B4-BE49-F238E27FC236}">
                  <a16:creationId xmlns:a16="http://schemas.microsoft.com/office/drawing/2014/main" id="{C51898FE-F1B2-7550-E716-E79F23008F12}"/>
                </a:ext>
              </a:extLst>
            </p:cNvPr>
            <p:cNvSpPr/>
            <p:nvPr/>
          </p:nvSpPr>
          <p:spPr>
            <a:xfrm>
              <a:off x="4672978" y="2488610"/>
              <a:ext cx="4297118" cy="198721"/>
            </a:xfrm>
            <a:prstGeom prst="roundRect">
              <a:avLst/>
            </a:prstGeom>
            <a:solidFill>
              <a:srgbClr val="C6EE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6697" algn="l"/>
                </a:tabLst>
                <a:defRPr/>
              </a:pPr>
              <a:r>
                <a:rPr kumimoji="0" lang="hu-HU" sz="1032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Termékfókuszú fogyasztóvédelem megvalósítása</a:t>
              </a:r>
            </a:p>
          </p:txBody>
        </p:sp>
        <p:sp>
          <p:nvSpPr>
            <p:cNvPr id="30" name="Téglalap 23">
              <a:extLst>
                <a:ext uri="{FF2B5EF4-FFF2-40B4-BE49-F238E27FC236}">
                  <a16:creationId xmlns:a16="http://schemas.microsoft.com/office/drawing/2014/main" id="{887FCB7F-711E-6D54-FB55-EC56647E3832}"/>
                </a:ext>
              </a:extLst>
            </p:cNvPr>
            <p:cNvSpPr/>
            <p:nvPr/>
          </p:nvSpPr>
          <p:spPr>
            <a:xfrm rot="5400000">
              <a:off x="4277304" y="1943577"/>
              <a:ext cx="5090321" cy="4457874"/>
            </a:xfrm>
            <a:prstGeom prst="rect">
              <a:avLst/>
            </a:prstGeom>
            <a:noFill/>
            <a:ln w="28575">
              <a:solidFill>
                <a:srgbClr val="8C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5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églalap: lekerekített 26">
              <a:extLst>
                <a:ext uri="{FF2B5EF4-FFF2-40B4-BE49-F238E27FC236}">
                  <a16:creationId xmlns:a16="http://schemas.microsoft.com/office/drawing/2014/main" id="{35FB979F-E2F8-4651-9A59-4390E4872AD1}"/>
                </a:ext>
              </a:extLst>
            </p:cNvPr>
            <p:cNvSpPr/>
            <p:nvPr/>
          </p:nvSpPr>
          <p:spPr>
            <a:xfrm rot="5400000">
              <a:off x="6711525" y="643266"/>
              <a:ext cx="202607" cy="4416051"/>
            </a:xfrm>
            <a:prstGeom prst="roundRect">
              <a:avLst>
                <a:gd name="adj" fmla="val 50000"/>
              </a:avLst>
            </a:prstGeom>
            <a:solidFill>
              <a:srgbClr val="8CDDFF"/>
            </a:solidFill>
            <a:ln>
              <a:solidFill>
                <a:srgbClr val="8CDD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41" b="1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Kockázat alapú felügyelet</a:t>
              </a:r>
            </a:p>
          </p:txBody>
        </p:sp>
        <p:sp>
          <p:nvSpPr>
            <p:cNvPr id="32" name="Téglalap: lekerekített 27">
              <a:extLst>
                <a:ext uri="{FF2B5EF4-FFF2-40B4-BE49-F238E27FC236}">
                  <a16:creationId xmlns:a16="http://schemas.microsoft.com/office/drawing/2014/main" id="{B5339496-0FDD-2D6C-70CA-C03587A2CF75}"/>
                </a:ext>
              </a:extLst>
            </p:cNvPr>
            <p:cNvSpPr/>
            <p:nvPr/>
          </p:nvSpPr>
          <p:spPr>
            <a:xfrm>
              <a:off x="4701025" y="2982007"/>
              <a:ext cx="4274681" cy="333197"/>
            </a:xfrm>
            <a:prstGeom prst="roundRect">
              <a:avLst/>
            </a:prstGeom>
            <a:solidFill>
              <a:srgbClr val="C6EE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6697" algn="l"/>
                </a:tabLst>
                <a:defRPr/>
              </a:pPr>
              <a:r>
                <a:rPr kumimoji="0" lang="hu-HU" sz="1032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Kockázat alapú felügyelési tevékenység továbbfejlesztése, a korai beavatkozást lehetővé tevő felügyelési eszközök alkalmazása</a:t>
              </a:r>
            </a:p>
          </p:txBody>
        </p:sp>
        <p:sp>
          <p:nvSpPr>
            <p:cNvPr id="33" name="Téglalap: lekerekített 28">
              <a:extLst>
                <a:ext uri="{FF2B5EF4-FFF2-40B4-BE49-F238E27FC236}">
                  <a16:creationId xmlns:a16="http://schemas.microsoft.com/office/drawing/2014/main" id="{A5AB8BF9-728F-28CA-2CCB-82831DE39007}"/>
                </a:ext>
              </a:extLst>
            </p:cNvPr>
            <p:cNvSpPr/>
            <p:nvPr/>
          </p:nvSpPr>
          <p:spPr>
            <a:xfrm>
              <a:off x="4695415" y="3338912"/>
              <a:ext cx="4274681" cy="361336"/>
            </a:xfrm>
            <a:prstGeom prst="roundRect">
              <a:avLst/>
            </a:prstGeom>
            <a:solidFill>
              <a:srgbClr val="C6EE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6697" algn="l"/>
                </a:tabLst>
                <a:defRPr/>
              </a:pPr>
              <a:r>
                <a:rPr kumimoji="0" lang="hu-HU" sz="1032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Nemzetközi együttműködés erősítése, különös tekintettel a home-host felügyelési együttműködésekre és a határon átnyúló tevékenységekre</a:t>
              </a:r>
            </a:p>
          </p:txBody>
        </p:sp>
        <p:sp>
          <p:nvSpPr>
            <p:cNvPr id="34" name="Téglalap: lekerekített 29">
              <a:extLst>
                <a:ext uri="{FF2B5EF4-FFF2-40B4-BE49-F238E27FC236}">
                  <a16:creationId xmlns:a16="http://schemas.microsoft.com/office/drawing/2014/main" id="{27FFC23D-C7B2-1E9D-5714-1D439D40F186}"/>
                </a:ext>
              </a:extLst>
            </p:cNvPr>
            <p:cNvSpPr/>
            <p:nvPr/>
          </p:nvSpPr>
          <p:spPr>
            <a:xfrm rot="5400000">
              <a:off x="6713361" y="1677727"/>
              <a:ext cx="238784" cy="4401731"/>
            </a:xfrm>
            <a:prstGeom prst="roundRect">
              <a:avLst>
                <a:gd name="adj" fmla="val 50000"/>
              </a:avLst>
            </a:prstGeom>
            <a:solidFill>
              <a:srgbClr val="8CDDFF"/>
            </a:solidFill>
            <a:ln>
              <a:solidFill>
                <a:srgbClr val="8CDD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41" b="1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Határozott, időbeni fellépés, beavatkozás</a:t>
              </a:r>
            </a:p>
          </p:txBody>
        </p:sp>
        <p:sp>
          <p:nvSpPr>
            <p:cNvPr id="35" name="Téglalap: lekerekített 30">
              <a:extLst>
                <a:ext uri="{FF2B5EF4-FFF2-40B4-BE49-F238E27FC236}">
                  <a16:creationId xmlns:a16="http://schemas.microsoft.com/office/drawing/2014/main" id="{EDF0DE0D-20EF-616E-01ED-C59355709B39}"/>
                </a:ext>
              </a:extLst>
            </p:cNvPr>
            <p:cNvSpPr/>
            <p:nvPr/>
          </p:nvSpPr>
          <p:spPr>
            <a:xfrm>
              <a:off x="4707001" y="4036328"/>
              <a:ext cx="4274681" cy="334939"/>
            </a:xfrm>
            <a:prstGeom prst="roundRect">
              <a:avLst/>
            </a:prstGeom>
            <a:solidFill>
              <a:srgbClr val="C6EE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6697" algn="l"/>
                </a:tabLst>
                <a:defRPr/>
              </a:pPr>
              <a:r>
                <a:rPr kumimoji="0" lang="hu-HU" sz="1032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Proaktív, kockázatokra fókuszáló felügyeleti kommunikáció és jogérvényesítés, a hatékony válságkezelési eszköztár erősítése</a:t>
              </a:r>
            </a:p>
          </p:txBody>
        </p:sp>
        <p:sp>
          <p:nvSpPr>
            <p:cNvPr id="36" name="Téglalap: lekerekített 31">
              <a:extLst>
                <a:ext uri="{FF2B5EF4-FFF2-40B4-BE49-F238E27FC236}">
                  <a16:creationId xmlns:a16="http://schemas.microsoft.com/office/drawing/2014/main" id="{A096B6EB-C491-D96E-16B8-191B7367024A}"/>
                </a:ext>
              </a:extLst>
            </p:cNvPr>
            <p:cNvSpPr/>
            <p:nvPr/>
          </p:nvSpPr>
          <p:spPr>
            <a:xfrm rot="5400000">
              <a:off x="6694599" y="2314395"/>
              <a:ext cx="231967" cy="4416051"/>
            </a:xfrm>
            <a:prstGeom prst="roundRect">
              <a:avLst>
                <a:gd name="adj" fmla="val 50000"/>
              </a:avLst>
            </a:prstGeom>
            <a:solidFill>
              <a:srgbClr val="8CDDFF"/>
            </a:solidFill>
            <a:ln>
              <a:solidFill>
                <a:srgbClr val="8CDD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41" b="1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Folyamatos fejlődés – Támogató felügyelet</a:t>
              </a:r>
              <a:endParaRPr kumimoji="0" lang="hu-HU" sz="1341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églalap: lekerekített 32">
              <a:extLst>
                <a:ext uri="{FF2B5EF4-FFF2-40B4-BE49-F238E27FC236}">
                  <a16:creationId xmlns:a16="http://schemas.microsoft.com/office/drawing/2014/main" id="{89AD0397-0120-61ED-915C-4F35CDA9F52A}"/>
                </a:ext>
              </a:extLst>
            </p:cNvPr>
            <p:cNvSpPr/>
            <p:nvPr/>
          </p:nvSpPr>
          <p:spPr>
            <a:xfrm>
              <a:off x="4695413" y="4668377"/>
              <a:ext cx="4274682" cy="284022"/>
            </a:xfrm>
            <a:prstGeom prst="roundRect">
              <a:avLst/>
            </a:prstGeom>
            <a:solidFill>
              <a:srgbClr val="C6EE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6697" algn="l"/>
                </a:tabLst>
                <a:defRPr/>
              </a:pPr>
              <a:r>
                <a:rPr kumimoji="0" lang="hu-HU" sz="1032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Hasznos innovációk támogatása, felhasználása, károsak kiszűrése, megelőzése</a:t>
              </a:r>
            </a:p>
          </p:txBody>
        </p:sp>
        <p:sp>
          <p:nvSpPr>
            <p:cNvPr id="38" name="Téglalap: lekerekített 33">
              <a:extLst>
                <a:ext uri="{FF2B5EF4-FFF2-40B4-BE49-F238E27FC236}">
                  <a16:creationId xmlns:a16="http://schemas.microsoft.com/office/drawing/2014/main" id="{4E2C5BC7-B4CA-AD01-C167-64AB0A2266BE}"/>
                </a:ext>
              </a:extLst>
            </p:cNvPr>
            <p:cNvSpPr/>
            <p:nvPr/>
          </p:nvSpPr>
          <p:spPr>
            <a:xfrm>
              <a:off x="4695414" y="4973297"/>
              <a:ext cx="4274681" cy="187246"/>
            </a:xfrm>
            <a:prstGeom prst="roundRect">
              <a:avLst/>
            </a:prstGeom>
            <a:solidFill>
              <a:srgbClr val="C6EE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6697" algn="l"/>
                </a:tabLst>
                <a:defRPr/>
              </a:pPr>
              <a:r>
                <a:rPr kumimoji="0" lang="hu-HU" sz="1032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Új piaci igények jogi keretei kialakításának katalizálása</a:t>
              </a:r>
            </a:p>
          </p:txBody>
        </p:sp>
        <p:sp>
          <p:nvSpPr>
            <p:cNvPr id="39" name="Téglalap: lekerekített 34">
              <a:extLst>
                <a:ext uri="{FF2B5EF4-FFF2-40B4-BE49-F238E27FC236}">
                  <a16:creationId xmlns:a16="http://schemas.microsoft.com/office/drawing/2014/main" id="{02B16362-5055-6AD8-C70F-B29CE41AEB98}"/>
                </a:ext>
              </a:extLst>
            </p:cNvPr>
            <p:cNvSpPr/>
            <p:nvPr/>
          </p:nvSpPr>
          <p:spPr>
            <a:xfrm>
              <a:off x="4695414" y="5183952"/>
              <a:ext cx="4274681" cy="202607"/>
            </a:xfrm>
            <a:prstGeom prst="roundRect">
              <a:avLst/>
            </a:prstGeom>
            <a:solidFill>
              <a:srgbClr val="C6EE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6697" algn="l"/>
                </a:tabLst>
                <a:defRPr/>
              </a:pPr>
              <a:r>
                <a:rPr kumimoji="0" lang="hu-HU" sz="1032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Pénzügyi tudatosság támogatása</a:t>
              </a:r>
            </a:p>
          </p:txBody>
        </p:sp>
        <p:sp>
          <p:nvSpPr>
            <p:cNvPr id="40" name="Téglalap: lekerekített 35">
              <a:extLst>
                <a:ext uri="{FF2B5EF4-FFF2-40B4-BE49-F238E27FC236}">
                  <a16:creationId xmlns:a16="http://schemas.microsoft.com/office/drawing/2014/main" id="{67B6C08B-8852-39C6-E34C-326010BEF8C8}"/>
                </a:ext>
              </a:extLst>
            </p:cNvPr>
            <p:cNvSpPr/>
            <p:nvPr/>
          </p:nvSpPr>
          <p:spPr>
            <a:xfrm>
              <a:off x="4695414" y="5406000"/>
              <a:ext cx="4274681" cy="308459"/>
            </a:xfrm>
            <a:prstGeom prst="roundRect">
              <a:avLst/>
            </a:prstGeom>
            <a:solidFill>
              <a:srgbClr val="C6EE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6697" algn="l"/>
                </a:tabLst>
                <a:defRPr/>
              </a:pPr>
              <a:r>
                <a:rPr kumimoji="0" lang="hu-HU" sz="1032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Támogató, ügyfélbarát engedélyezési folyamatok a kapuőri szerep fenntartása mellett</a:t>
              </a:r>
            </a:p>
          </p:txBody>
        </p:sp>
        <p:sp>
          <p:nvSpPr>
            <p:cNvPr id="41" name="Téglalap: lekerekített 36">
              <a:extLst>
                <a:ext uri="{FF2B5EF4-FFF2-40B4-BE49-F238E27FC236}">
                  <a16:creationId xmlns:a16="http://schemas.microsoft.com/office/drawing/2014/main" id="{B989E3D4-E032-0A1E-C711-E92339E36F6E}"/>
                </a:ext>
              </a:extLst>
            </p:cNvPr>
            <p:cNvSpPr/>
            <p:nvPr/>
          </p:nvSpPr>
          <p:spPr>
            <a:xfrm rot="5400000">
              <a:off x="6699358" y="3717434"/>
              <a:ext cx="231966" cy="4396926"/>
            </a:xfrm>
            <a:prstGeom prst="roundRect">
              <a:avLst>
                <a:gd name="adj" fmla="val 50000"/>
              </a:avLst>
            </a:prstGeom>
            <a:solidFill>
              <a:srgbClr val="8CDDFF"/>
            </a:solidFill>
            <a:ln>
              <a:solidFill>
                <a:srgbClr val="8CDD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41" b="1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Aktív nemzetközi és hazai szabályozói szerepvállalás</a:t>
              </a:r>
            </a:p>
          </p:txBody>
        </p:sp>
        <p:sp>
          <p:nvSpPr>
            <p:cNvPr id="42" name="Téglalap: lekerekített 37">
              <a:extLst>
                <a:ext uri="{FF2B5EF4-FFF2-40B4-BE49-F238E27FC236}">
                  <a16:creationId xmlns:a16="http://schemas.microsoft.com/office/drawing/2014/main" id="{76E151D2-21C2-1ABF-D99C-5AA3BA2F110A}"/>
                </a:ext>
              </a:extLst>
            </p:cNvPr>
            <p:cNvSpPr/>
            <p:nvPr/>
          </p:nvSpPr>
          <p:spPr>
            <a:xfrm>
              <a:off x="4695413" y="6061663"/>
              <a:ext cx="4263095" cy="361336"/>
            </a:xfrm>
            <a:prstGeom prst="roundRect">
              <a:avLst/>
            </a:prstGeom>
            <a:solidFill>
              <a:srgbClr val="C6EE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6697" algn="l"/>
                </a:tabLst>
                <a:defRPr/>
              </a:pPr>
              <a:r>
                <a:rPr kumimoji="0" lang="hu-HU" sz="1032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Proaktív együttműködés erősítése a hazai és külföldi társhatóságokkal, társfelügyeletekkel, érdekvédelmi szervezetekkel</a:t>
              </a:r>
            </a:p>
          </p:txBody>
        </p:sp>
        <p:sp>
          <p:nvSpPr>
            <p:cNvPr id="43" name="Téglalap: lekerekített 38">
              <a:extLst>
                <a:ext uri="{FF2B5EF4-FFF2-40B4-BE49-F238E27FC236}">
                  <a16:creationId xmlns:a16="http://schemas.microsoft.com/office/drawing/2014/main" id="{FCE08354-80DB-1B5C-73FF-876C29FCCE6A}"/>
                </a:ext>
              </a:extLst>
            </p:cNvPr>
            <p:cNvSpPr/>
            <p:nvPr/>
          </p:nvSpPr>
          <p:spPr>
            <a:xfrm>
              <a:off x="4707001" y="6451710"/>
              <a:ext cx="4251508" cy="231966"/>
            </a:xfrm>
            <a:prstGeom prst="roundRect">
              <a:avLst/>
            </a:prstGeom>
            <a:solidFill>
              <a:srgbClr val="C6EE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6697" algn="l"/>
                </a:tabLst>
                <a:defRPr/>
              </a:pPr>
              <a:r>
                <a:rPr kumimoji="0" lang="hu-HU" sz="1032" b="0" i="0" u="none" strike="noStrike" kern="1200" cap="none" spc="0" normalizeH="0" baseline="0" noProof="0" dirty="0">
                  <a:ln>
                    <a:noFill/>
                  </a:ln>
                  <a:solidFill>
                    <a:srgbClr val="0C214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Felügyeleti tapasztalatokra építő jogfejlesztés</a:t>
              </a:r>
            </a:p>
          </p:txBody>
        </p:sp>
        <p:pic>
          <p:nvPicPr>
            <p:cNvPr id="44" name="Kép 42">
              <a:extLst>
                <a:ext uri="{FF2B5EF4-FFF2-40B4-BE49-F238E27FC236}">
                  <a16:creationId xmlns:a16="http://schemas.microsoft.com/office/drawing/2014/main" id="{E2BBFE72-664F-9A43-0F0A-98B6A8133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154" y="2766373"/>
              <a:ext cx="192128" cy="181638"/>
            </a:xfrm>
            <a:prstGeom prst="rect">
              <a:avLst/>
            </a:prstGeom>
          </p:spPr>
        </p:pic>
        <p:pic>
          <p:nvPicPr>
            <p:cNvPr id="45" name="Kép 43">
              <a:extLst>
                <a:ext uri="{FF2B5EF4-FFF2-40B4-BE49-F238E27FC236}">
                  <a16:creationId xmlns:a16="http://schemas.microsoft.com/office/drawing/2014/main" id="{AFA57E09-FEB4-B86E-AE04-7ED3C28C2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0467" y="3768920"/>
              <a:ext cx="251502" cy="238785"/>
            </a:xfrm>
            <a:prstGeom prst="rect">
              <a:avLst/>
            </a:prstGeom>
          </p:spPr>
        </p:pic>
        <p:pic>
          <p:nvPicPr>
            <p:cNvPr id="46" name="Kép 45">
              <a:extLst>
                <a:ext uri="{FF2B5EF4-FFF2-40B4-BE49-F238E27FC236}">
                  <a16:creationId xmlns:a16="http://schemas.microsoft.com/office/drawing/2014/main" id="{2ABF3052-D5E0-C4C2-7EA0-B2420FBAC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50467" y="4430722"/>
              <a:ext cx="285970" cy="194215"/>
            </a:xfrm>
            <a:prstGeom prst="rect">
              <a:avLst/>
            </a:prstGeom>
          </p:spPr>
        </p:pic>
        <p:pic>
          <p:nvPicPr>
            <p:cNvPr id="47" name="Kép 48">
              <a:extLst>
                <a:ext uri="{FF2B5EF4-FFF2-40B4-BE49-F238E27FC236}">
                  <a16:creationId xmlns:a16="http://schemas.microsoft.com/office/drawing/2014/main" id="{3DEA6C8A-911B-6E33-D386-5B54D8F21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5713" y="5806388"/>
              <a:ext cx="166541" cy="231968"/>
            </a:xfrm>
            <a:prstGeom prst="rect">
              <a:avLst/>
            </a:prstGeom>
          </p:spPr>
        </p:pic>
        <p:pic>
          <p:nvPicPr>
            <p:cNvPr id="48" name="Kép 2">
              <a:extLst>
                <a:ext uri="{FF2B5EF4-FFF2-40B4-BE49-F238E27FC236}">
                  <a16:creationId xmlns:a16="http://schemas.microsoft.com/office/drawing/2014/main" id="{2014CDE9-E9BB-A4E0-F7AD-59A58DF8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40800" y="1887782"/>
              <a:ext cx="236365" cy="22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103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B8253-10C0-C078-7C76-D77096F1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728" y="2580435"/>
            <a:ext cx="7237772" cy="1544718"/>
          </a:xfrm>
        </p:spPr>
        <p:txBody>
          <a:bodyPr/>
          <a:lstStyle/>
          <a:p>
            <a:r>
              <a:rPr lang="hu-HU" dirty="0"/>
              <a:t>Tőkepiac és kockázatai</a:t>
            </a:r>
          </a:p>
        </p:txBody>
      </p:sp>
    </p:spTree>
    <p:extLst>
      <p:ext uri="{BB962C8B-B14F-4D97-AF65-F5344CB8AC3E}">
        <p14:creationId xmlns:p14="http://schemas.microsoft.com/office/powerpoint/2010/main" val="2785659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ED0B55-488D-B66D-B22D-2491DA33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pc="250" dirty="0"/>
              <a:t>Erőteljes Növekedés jellemezte a tőkepiacot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D3C1EE-9375-4055-85A4-183B8BD66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6" name="Objektum 5">
            <a:extLst>
              <a:ext uri="{FF2B5EF4-FFF2-40B4-BE49-F238E27FC236}">
                <a16:creationId xmlns:a16="http://schemas.microsoft.com/office/drawing/2014/main" id="{7D8B89C8-FBD8-965F-78AD-208A4B438F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056535"/>
              </p:ext>
            </p:extLst>
          </p:nvPr>
        </p:nvGraphicFramePr>
        <p:xfrm>
          <a:off x="3391270" y="1268413"/>
          <a:ext cx="8193087" cy="1961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Worksheet" r:id="rId3" imgW="7162992" imgH="1714628" progId="Excel.Sheet.12">
                  <p:embed/>
                </p:oleObj>
              </mc:Choice>
              <mc:Fallback>
                <p:oleObj name="Worksheet" r:id="rId3" imgW="7162992" imgH="1714628" progId="Excel.Sheet.12">
                  <p:embed/>
                  <p:pic>
                    <p:nvPicPr>
                      <p:cNvPr id="3" name="Objektum 2">
                        <a:extLst>
                          <a:ext uri="{FF2B5EF4-FFF2-40B4-BE49-F238E27FC236}">
                            <a16:creationId xmlns:a16="http://schemas.microsoft.com/office/drawing/2014/main" id="{4724F384-09A2-1D03-8630-CDE088FA24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1270" y="1268413"/>
                        <a:ext cx="8193087" cy="1961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>
            <a:extLst>
              <a:ext uri="{FF2B5EF4-FFF2-40B4-BE49-F238E27FC236}">
                <a16:creationId xmlns:a16="http://schemas.microsoft.com/office/drawing/2014/main" id="{80CB7EB1-C61A-809E-CFD0-980C89953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601282"/>
              </p:ext>
            </p:extLst>
          </p:nvPr>
        </p:nvGraphicFramePr>
        <p:xfrm>
          <a:off x="3391270" y="3624253"/>
          <a:ext cx="8193087" cy="1334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Worksheet" r:id="rId5" imgW="6753292" imgH="1171654" progId="Excel.Sheet.12">
                  <p:embed/>
                </p:oleObj>
              </mc:Choice>
              <mc:Fallback>
                <p:oleObj name="Worksheet" r:id="rId5" imgW="6753292" imgH="1171654" progId="Excel.Sheet.12">
                  <p:embed/>
                  <p:pic>
                    <p:nvPicPr>
                      <p:cNvPr id="6" name="Objektum 5">
                        <a:extLst>
                          <a:ext uri="{FF2B5EF4-FFF2-40B4-BE49-F238E27FC236}">
                            <a16:creationId xmlns:a16="http://schemas.microsoft.com/office/drawing/2014/main" id="{207AF50D-20CE-4AB9-BF8A-021A88EBF1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1270" y="3624253"/>
                        <a:ext cx="8193087" cy="1334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3C7AEF-2E75-2381-B507-A36D75E231FF}"/>
              </a:ext>
            </a:extLst>
          </p:cNvPr>
          <p:cNvSpPr txBox="1">
            <a:spLocks/>
          </p:cNvSpPr>
          <p:nvPr/>
        </p:nvSpPr>
        <p:spPr>
          <a:xfrm>
            <a:off x="3391270" y="3229734"/>
            <a:ext cx="8193087" cy="244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A befektetési vállalkozások tekintetében tartalmazza a részben felügyelt fióktelep formában működő intézményeket is.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5" name="Nyíl: felfelé mutató 14">
            <a:extLst>
              <a:ext uri="{FF2B5EF4-FFF2-40B4-BE49-F238E27FC236}">
                <a16:creationId xmlns:a16="http://schemas.microsoft.com/office/drawing/2014/main" id="{02E4A696-FDED-9DCA-9F5F-B05216BC6279}"/>
              </a:ext>
            </a:extLst>
          </p:cNvPr>
          <p:cNvSpPr/>
          <p:nvPr/>
        </p:nvSpPr>
        <p:spPr>
          <a:xfrm>
            <a:off x="9115150" y="2176810"/>
            <a:ext cx="180000" cy="144527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Nyíl: felfelé mutató 15">
            <a:extLst>
              <a:ext uri="{FF2B5EF4-FFF2-40B4-BE49-F238E27FC236}">
                <a16:creationId xmlns:a16="http://schemas.microsoft.com/office/drawing/2014/main" id="{3C5E53E3-351F-F130-2137-347FA40F8F3C}"/>
              </a:ext>
            </a:extLst>
          </p:cNvPr>
          <p:cNvSpPr/>
          <p:nvPr/>
        </p:nvSpPr>
        <p:spPr>
          <a:xfrm>
            <a:off x="9115150" y="2376488"/>
            <a:ext cx="180000" cy="144527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Nyíl: felfelé mutató 16">
            <a:extLst>
              <a:ext uri="{FF2B5EF4-FFF2-40B4-BE49-F238E27FC236}">
                <a16:creationId xmlns:a16="http://schemas.microsoft.com/office/drawing/2014/main" id="{684F8047-F5B4-7850-902C-511668492596}"/>
              </a:ext>
            </a:extLst>
          </p:cNvPr>
          <p:cNvSpPr/>
          <p:nvPr/>
        </p:nvSpPr>
        <p:spPr>
          <a:xfrm>
            <a:off x="9115150" y="2591137"/>
            <a:ext cx="180000" cy="144527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Nyíl: felfelé mutató 17">
            <a:extLst>
              <a:ext uri="{FF2B5EF4-FFF2-40B4-BE49-F238E27FC236}">
                <a16:creationId xmlns:a16="http://schemas.microsoft.com/office/drawing/2014/main" id="{9F524350-3B73-19A7-630A-CEE0EFC67DE8}"/>
              </a:ext>
            </a:extLst>
          </p:cNvPr>
          <p:cNvSpPr/>
          <p:nvPr/>
        </p:nvSpPr>
        <p:spPr>
          <a:xfrm>
            <a:off x="11318023" y="4103474"/>
            <a:ext cx="180000" cy="144527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Nyíl: felfelé mutató 18">
            <a:extLst>
              <a:ext uri="{FF2B5EF4-FFF2-40B4-BE49-F238E27FC236}">
                <a16:creationId xmlns:a16="http://schemas.microsoft.com/office/drawing/2014/main" id="{0CB5A89A-1C5A-0335-A5F4-7365ACEF1826}"/>
              </a:ext>
            </a:extLst>
          </p:cNvPr>
          <p:cNvSpPr/>
          <p:nvPr/>
        </p:nvSpPr>
        <p:spPr>
          <a:xfrm>
            <a:off x="11318023" y="4310000"/>
            <a:ext cx="180000" cy="144527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Nyíl: felfelé mutató 19">
            <a:extLst>
              <a:ext uri="{FF2B5EF4-FFF2-40B4-BE49-F238E27FC236}">
                <a16:creationId xmlns:a16="http://schemas.microsoft.com/office/drawing/2014/main" id="{D17D8995-BDF5-8458-A17F-B7437014ED8B}"/>
              </a:ext>
            </a:extLst>
          </p:cNvPr>
          <p:cNvSpPr/>
          <p:nvPr/>
        </p:nvSpPr>
        <p:spPr>
          <a:xfrm>
            <a:off x="11318023" y="4528596"/>
            <a:ext cx="180000" cy="144527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Nyíl: felfelé mutató 20">
            <a:extLst>
              <a:ext uri="{FF2B5EF4-FFF2-40B4-BE49-F238E27FC236}">
                <a16:creationId xmlns:a16="http://schemas.microsoft.com/office/drawing/2014/main" id="{9D887268-2691-9426-DEF3-FD34E54F66A5}"/>
              </a:ext>
            </a:extLst>
          </p:cNvPr>
          <p:cNvSpPr/>
          <p:nvPr/>
        </p:nvSpPr>
        <p:spPr>
          <a:xfrm>
            <a:off x="10214278" y="3036465"/>
            <a:ext cx="180000" cy="144527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Nyíl: felfelé mutató 21">
            <a:extLst>
              <a:ext uri="{FF2B5EF4-FFF2-40B4-BE49-F238E27FC236}">
                <a16:creationId xmlns:a16="http://schemas.microsoft.com/office/drawing/2014/main" id="{7D32CF62-5D2D-89D1-696B-346C2000A2F2}"/>
              </a:ext>
            </a:extLst>
          </p:cNvPr>
          <p:cNvSpPr/>
          <p:nvPr/>
        </p:nvSpPr>
        <p:spPr>
          <a:xfrm>
            <a:off x="10215392" y="2819327"/>
            <a:ext cx="180000" cy="144527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Nyíl: felfelé mutató 22">
            <a:extLst>
              <a:ext uri="{FF2B5EF4-FFF2-40B4-BE49-F238E27FC236}">
                <a16:creationId xmlns:a16="http://schemas.microsoft.com/office/drawing/2014/main" id="{54E65F3B-A724-270B-615E-190623B6625A}"/>
              </a:ext>
            </a:extLst>
          </p:cNvPr>
          <p:cNvSpPr/>
          <p:nvPr/>
        </p:nvSpPr>
        <p:spPr>
          <a:xfrm>
            <a:off x="10214278" y="2593872"/>
            <a:ext cx="180000" cy="144527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yíl: felfelé mutató 23">
            <a:extLst>
              <a:ext uri="{FF2B5EF4-FFF2-40B4-BE49-F238E27FC236}">
                <a16:creationId xmlns:a16="http://schemas.microsoft.com/office/drawing/2014/main" id="{FAE32398-F10E-8CFF-335A-E127C9FCB442}"/>
              </a:ext>
            </a:extLst>
          </p:cNvPr>
          <p:cNvSpPr/>
          <p:nvPr/>
        </p:nvSpPr>
        <p:spPr>
          <a:xfrm>
            <a:off x="10214278" y="2385724"/>
            <a:ext cx="180000" cy="144527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Nyíl: felfelé mutató 24">
            <a:extLst>
              <a:ext uri="{FF2B5EF4-FFF2-40B4-BE49-F238E27FC236}">
                <a16:creationId xmlns:a16="http://schemas.microsoft.com/office/drawing/2014/main" id="{261B7754-0612-C6C2-6967-93265F1E5089}"/>
              </a:ext>
            </a:extLst>
          </p:cNvPr>
          <p:cNvSpPr/>
          <p:nvPr/>
        </p:nvSpPr>
        <p:spPr>
          <a:xfrm>
            <a:off x="10214278" y="2159534"/>
            <a:ext cx="180000" cy="144527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yíl: felfelé mutató 25">
            <a:extLst>
              <a:ext uri="{FF2B5EF4-FFF2-40B4-BE49-F238E27FC236}">
                <a16:creationId xmlns:a16="http://schemas.microsoft.com/office/drawing/2014/main" id="{92206B47-3E82-C301-99CA-03613739CBE7}"/>
              </a:ext>
            </a:extLst>
          </p:cNvPr>
          <p:cNvSpPr/>
          <p:nvPr/>
        </p:nvSpPr>
        <p:spPr>
          <a:xfrm>
            <a:off x="11323755" y="4750013"/>
            <a:ext cx="180000" cy="144527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yíl: felfelé mutató 26">
            <a:extLst>
              <a:ext uri="{FF2B5EF4-FFF2-40B4-BE49-F238E27FC236}">
                <a16:creationId xmlns:a16="http://schemas.microsoft.com/office/drawing/2014/main" id="{67742378-E7B1-84CA-6E5E-8E30470B53FF}"/>
              </a:ext>
            </a:extLst>
          </p:cNvPr>
          <p:cNvSpPr/>
          <p:nvPr/>
        </p:nvSpPr>
        <p:spPr>
          <a:xfrm>
            <a:off x="11318023" y="2154915"/>
            <a:ext cx="180000" cy="144527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Nyíl: felfelé mutató 27">
            <a:extLst>
              <a:ext uri="{FF2B5EF4-FFF2-40B4-BE49-F238E27FC236}">
                <a16:creationId xmlns:a16="http://schemas.microsoft.com/office/drawing/2014/main" id="{3127546C-40AF-D062-7FB1-4F7324398CBE}"/>
              </a:ext>
            </a:extLst>
          </p:cNvPr>
          <p:cNvSpPr/>
          <p:nvPr/>
        </p:nvSpPr>
        <p:spPr>
          <a:xfrm>
            <a:off x="11313405" y="2371970"/>
            <a:ext cx="180000" cy="144527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Nyíl: felfelé mutató 28">
            <a:extLst>
              <a:ext uri="{FF2B5EF4-FFF2-40B4-BE49-F238E27FC236}">
                <a16:creationId xmlns:a16="http://schemas.microsoft.com/office/drawing/2014/main" id="{8D35E6F9-6EE2-36E8-F646-AB7EAE4EDCF9}"/>
              </a:ext>
            </a:extLst>
          </p:cNvPr>
          <p:cNvSpPr/>
          <p:nvPr/>
        </p:nvSpPr>
        <p:spPr>
          <a:xfrm rot="186626">
            <a:off x="11305037" y="2580159"/>
            <a:ext cx="180000" cy="144527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Nyíl: lefelé mutató 30">
            <a:extLst>
              <a:ext uri="{FF2B5EF4-FFF2-40B4-BE49-F238E27FC236}">
                <a16:creationId xmlns:a16="http://schemas.microsoft.com/office/drawing/2014/main" id="{9A3BC794-9094-B064-F3E5-798F884A133F}"/>
              </a:ext>
            </a:extLst>
          </p:cNvPr>
          <p:cNvSpPr/>
          <p:nvPr/>
        </p:nvSpPr>
        <p:spPr>
          <a:xfrm>
            <a:off x="11327451" y="1948873"/>
            <a:ext cx="181057" cy="14934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Nyíl: lefelé mutató 31">
            <a:extLst>
              <a:ext uri="{FF2B5EF4-FFF2-40B4-BE49-F238E27FC236}">
                <a16:creationId xmlns:a16="http://schemas.microsoft.com/office/drawing/2014/main" id="{6D07EA99-03B3-9AFD-C169-D8856D64ED54}"/>
              </a:ext>
            </a:extLst>
          </p:cNvPr>
          <p:cNvSpPr/>
          <p:nvPr/>
        </p:nvSpPr>
        <p:spPr>
          <a:xfrm>
            <a:off x="10214278" y="1961452"/>
            <a:ext cx="181057" cy="14934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606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E7AAF0-FB78-40A6-8F2F-52435D4D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69" y="310447"/>
            <a:ext cx="8722073" cy="713833"/>
          </a:xfrm>
        </p:spPr>
        <p:txBody>
          <a:bodyPr>
            <a:noAutofit/>
          </a:bodyPr>
          <a:lstStyle/>
          <a:p>
            <a:r>
              <a:rPr lang="hu-HU" spc="250" dirty="0"/>
              <a:t>A dinamikát a származtatott forgalom növekedése magyarázza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649C8A-4737-4FF0-918A-4297471B0A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r"/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ADD71B4-FBB1-4008-AED3-EFF25AD840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9760" y="5084818"/>
            <a:ext cx="3609298" cy="504765"/>
          </a:xfrm>
        </p:spPr>
        <p:txBody>
          <a:bodyPr/>
          <a:lstStyle/>
          <a:p>
            <a:pPr algn="ctr"/>
            <a:r>
              <a:rPr lang="hu-HU" sz="1600" b="1" spc="100" dirty="0">
                <a:solidFill>
                  <a:srgbClr val="0C2148"/>
                </a:solidFill>
              </a:rPr>
              <a:t>Azonnali tőkepiaci forgalom alakulása*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B68ECEE-4CF0-6836-0862-C73A7A06A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998090"/>
              </p:ext>
            </p:extLst>
          </p:nvPr>
        </p:nvGraphicFramePr>
        <p:xfrm>
          <a:off x="3391269" y="1393449"/>
          <a:ext cx="4320000" cy="35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48F0A69-5F21-6433-7F69-F2A01E749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45745"/>
              </p:ext>
            </p:extLst>
          </p:nvPr>
        </p:nvGraphicFramePr>
        <p:xfrm>
          <a:off x="7679904" y="1393448"/>
          <a:ext cx="4320000" cy="35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A4C1F42-AA2C-D96B-DC3D-52421204B0C3}"/>
              </a:ext>
            </a:extLst>
          </p:cNvPr>
          <p:cNvSpPr txBox="1">
            <a:spLocks/>
          </p:cNvSpPr>
          <p:nvPr/>
        </p:nvSpPr>
        <p:spPr>
          <a:xfrm>
            <a:off x="7900910" y="5143545"/>
            <a:ext cx="3711733" cy="5047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1" i="0" u="none" strike="noStrike" kern="1200" cap="all" spc="113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származtatott tőkepiaci forgalom alakulása*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1E6E733-7061-94E9-499E-116EDECA4D29}"/>
              </a:ext>
            </a:extLst>
          </p:cNvPr>
          <p:cNvSpPr txBox="1">
            <a:spLocks/>
          </p:cNvSpPr>
          <p:nvPr/>
        </p:nvSpPr>
        <p:spPr>
          <a:xfrm>
            <a:off x="3216000" y="5650386"/>
            <a:ext cx="5760000" cy="36709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*Az ábrák nem tartalmazzák a továbbított forgalmat.</a:t>
            </a:r>
          </a:p>
        </p:txBody>
      </p:sp>
    </p:spTree>
    <p:extLst>
      <p:ext uri="{BB962C8B-B14F-4D97-AF65-F5344CB8AC3E}">
        <p14:creationId xmlns:p14="http://schemas.microsoft.com/office/powerpoint/2010/main" val="773593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ED0B55-488D-B66D-B22D-2491DA33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pc="250" dirty="0"/>
              <a:t>Továbbra is magas szinten az azonnali tőzsdei forgalom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D3C1EE-9375-4055-85A4-183B8BD66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684279FC-E68C-F26F-5068-452D23D95A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997684"/>
              </p:ext>
            </p:extLst>
          </p:nvPr>
        </p:nvGraphicFramePr>
        <p:xfrm>
          <a:off x="3391269" y="1017632"/>
          <a:ext cx="8460000" cy="47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3E9E9AA-7F7F-2C4F-4913-EDE2607D2321}"/>
              </a:ext>
            </a:extLst>
          </p:cNvPr>
          <p:cNvSpPr txBox="1">
            <a:spLocks/>
          </p:cNvSpPr>
          <p:nvPr/>
        </p:nvSpPr>
        <p:spPr>
          <a:xfrm>
            <a:off x="3940984" y="5821525"/>
            <a:ext cx="7291448" cy="44122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700" b="1" i="0" u="none" strike="noStrike" kern="1200" cap="all" spc="113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Azonnali tőzsdei tőkepiac: forgalom és koncentráció</a:t>
            </a:r>
          </a:p>
        </p:txBody>
      </p:sp>
    </p:spTree>
    <p:extLst>
      <p:ext uri="{BB962C8B-B14F-4D97-AF65-F5344CB8AC3E}">
        <p14:creationId xmlns:p14="http://schemas.microsoft.com/office/powerpoint/2010/main" val="700413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ED0B55-488D-B66D-B22D-2491DA33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pc="250" dirty="0"/>
              <a:t>A bét-en továbbra is magas forgalom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D3C1EE-9375-4055-85A4-183B8BD66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3E9E9AA-7F7F-2C4F-4913-EDE2607D2321}"/>
              </a:ext>
            </a:extLst>
          </p:cNvPr>
          <p:cNvSpPr txBox="1">
            <a:spLocks/>
          </p:cNvSpPr>
          <p:nvPr/>
        </p:nvSpPr>
        <p:spPr>
          <a:xfrm>
            <a:off x="3940984" y="5821525"/>
            <a:ext cx="7291448" cy="44122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700" b="1" i="0" u="none" strike="noStrike" kern="1200" cap="all" spc="113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BÉT - forgalom és kapitalizáció alakulása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549603F-C3AB-AC70-2909-D25503FB5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009036"/>
              </p:ext>
            </p:extLst>
          </p:nvPr>
        </p:nvGraphicFramePr>
        <p:xfrm>
          <a:off x="3322146" y="1017632"/>
          <a:ext cx="8460000" cy="47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572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ED0B55-488D-B66D-B22D-2491DA33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319692"/>
            <a:ext cx="8663709" cy="713833"/>
          </a:xfrm>
        </p:spPr>
        <p:txBody>
          <a:bodyPr>
            <a:noAutofit/>
          </a:bodyPr>
          <a:lstStyle/>
          <a:p>
            <a:r>
              <a:rPr lang="hu-HU" spc="250" dirty="0"/>
              <a:t>A RészvénypiaCI forgalom koncentrációja tovább növekedett a bét-en: Változatlan top3 mezőny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D3C1EE-9375-4055-85A4-183B8BD66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3E9E9AA-7F7F-2C4F-4913-EDE2607D2321}"/>
              </a:ext>
            </a:extLst>
          </p:cNvPr>
          <p:cNvSpPr txBox="1">
            <a:spLocks/>
          </p:cNvSpPr>
          <p:nvPr/>
        </p:nvSpPr>
        <p:spPr>
          <a:xfrm>
            <a:off x="3940984" y="5821525"/>
            <a:ext cx="7291448" cy="44122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700" b="1" i="0" u="none" strike="noStrike" kern="1200" cap="all" spc="113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Kibocsátók tőzsdei forgalma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D1D0416-1690-C66B-D394-4B265E5CC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225489"/>
              </p:ext>
            </p:extLst>
          </p:nvPr>
        </p:nvGraphicFramePr>
        <p:xfrm>
          <a:off x="3419234" y="1024288"/>
          <a:ext cx="8460000" cy="47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4913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ED0B55-488D-B66D-B22D-2491DA33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319692"/>
            <a:ext cx="8663709" cy="713833"/>
          </a:xfrm>
        </p:spPr>
        <p:txBody>
          <a:bodyPr>
            <a:noAutofit/>
          </a:bodyPr>
          <a:lstStyle/>
          <a:p>
            <a:r>
              <a:rPr lang="hu-HU" spc="250" dirty="0"/>
              <a:t>ügyfélértékpapírok állománya 23%-kal növekedett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D3C1EE-9375-4055-85A4-183B8BD66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3E9E9AA-7F7F-2C4F-4913-EDE2607D2321}"/>
              </a:ext>
            </a:extLst>
          </p:cNvPr>
          <p:cNvSpPr txBox="1">
            <a:spLocks/>
          </p:cNvSpPr>
          <p:nvPr/>
        </p:nvSpPr>
        <p:spPr>
          <a:xfrm>
            <a:off x="3391271" y="5821525"/>
            <a:ext cx="8112471" cy="44122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700" b="1" i="0" u="none" strike="noStrike" kern="1200" cap="all" spc="113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Ügyfélértékpapírok és vezetett értékpapírszámlák alakulása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784040D-F1A3-9754-23DC-B402AF0F8B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925958"/>
              </p:ext>
            </p:extLst>
          </p:nvPr>
        </p:nvGraphicFramePr>
        <p:xfrm>
          <a:off x="3493125" y="1033525"/>
          <a:ext cx="8460000" cy="47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7194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ED0B55-488D-B66D-B22D-2491DA33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338156"/>
            <a:ext cx="8663709" cy="713833"/>
          </a:xfrm>
        </p:spPr>
        <p:txBody>
          <a:bodyPr>
            <a:noAutofit/>
          </a:bodyPr>
          <a:lstStyle/>
          <a:p>
            <a:r>
              <a:rPr lang="hu-HU" spc="250" dirty="0"/>
              <a:t>befektetési vállalkozások eredménye 58%-kal növekedett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D3C1EE-9375-4055-85A4-183B8BD66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3E9E9AA-7F7F-2C4F-4913-EDE2607D2321}"/>
              </a:ext>
            </a:extLst>
          </p:cNvPr>
          <p:cNvSpPr txBox="1">
            <a:spLocks/>
          </p:cNvSpPr>
          <p:nvPr/>
        </p:nvSpPr>
        <p:spPr>
          <a:xfrm>
            <a:off x="3391271" y="5821525"/>
            <a:ext cx="8112471" cy="44122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700" b="1" i="0" u="none" strike="noStrike" kern="1200" cap="all" spc="113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Befektetési vállalkozások jövedelmezősége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2408A9B-EF07-6EEA-AD52-417C8CCCD4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142814"/>
              </p:ext>
            </p:extLst>
          </p:nvPr>
        </p:nvGraphicFramePr>
        <p:xfrm>
          <a:off x="3391271" y="1035000"/>
          <a:ext cx="8460000" cy="47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689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ED0B55-488D-B66D-B22D-2491DA33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242029"/>
            <a:ext cx="8663709" cy="713833"/>
          </a:xfrm>
        </p:spPr>
        <p:txBody>
          <a:bodyPr>
            <a:noAutofit/>
          </a:bodyPr>
          <a:lstStyle/>
          <a:p>
            <a:r>
              <a:rPr lang="hu-HU" spc="250" dirty="0"/>
              <a:t>SZEKTORSZINTEN MEGFELELŐ TŐKEELLÁTOTTSÁG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D3C1EE-9375-4055-85A4-183B8BD66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3E9E9AA-7F7F-2C4F-4913-EDE2607D2321}"/>
              </a:ext>
            </a:extLst>
          </p:cNvPr>
          <p:cNvSpPr txBox="1">
            <a:spLocks/>
          </p:cNvSpPr>
          <p:nvPr/>
        </p:nvSpPr>
        <p:spPr>
          <a:xfrm>
            <a:off x="3565035" y="5821525"/>
            <a:ext cx="8112471" cy="44122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700" b="1" i="0" u="none" strike="noStrike" kern="1200" cap="all" spc="113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BEFEKTETÉSI VÁLLALKOZÁSOK TŐKÉJE ÉS TŐKEMEGFELELÉSI MUTATÓJA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95B8B0-4AB5-BE47-50A1-E8FB6F71E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344602"/>
              </p:ext>
            </p:extLst>
          </p:nvPr>
        </p:nvGraphicFramePr>
        <p:xfrm>
          <a:off x="3391271" y="909632"/>
          <a:ext cx="8460000" cy="47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7175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ED0B55-488D-B66D-B22D-2491DA33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347393"/>
            <a:ext cx="8112471" cy="713833"/>
          </a:xfrm>
        </p:spPr>
        <p:txBody>
          <a:bodyPr>
            <a:noAutofit/>
          </a:bodyPr>
          <a:lstStyle/>
          <a:p>
            <a:r>
              <a:rPr lang="hu-HU" spc="250" dirty="0"/>
              <a:t>befektetési alapkezelők által kezelt 11875 mrd Ft-os vagyon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D3C1EE-9375-4055-85A4-183B8BD66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3E9E9AA-7F7F-2C4F-4913-EDE2607D2321}"/>
              </a:ext>
            </a:extLst>
          </p:cNvPr>
          <p:cNvSpPr txBox="1">
            <a:spLocks/>
          </p:cNvSpPr>
          <p:nvPr/>
        </p:nvSpPr>
        <p:spPr>
          <a:xfrm>
            <a:off x="4775200" y="5804257"/>
            <a:ext cx="6451450" cy="5823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700" b="1" i="0" u="none" strike="noStrike" kern="1200" cap="all" spc="113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befektetési alapkezelők által kezelt vagyon és befektetési alapok száma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C11E3E8-1DC7-EE51-658E-7865EC05D1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636916"/>
              </p:ext>
            </p:extLst>
          </p:nvPr>
        </p:nvGraphicFramePr>
        <p:xfrm>
          <a:off x="3483634" y="1004505"/>
          <a:ext cx="8460000" cy="47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98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7E2-9887-4598-B860-A1850224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Dinamikusan bővülő lakossági vagyon 2021-ben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C2652-1C0E-4989-889F-06B05E6493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KSH,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4827F-FF94-4B87-A0AB-3A7C881BE5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u-HU" dirty="0"/>
              <a:t>A háztartások bruttó vagyonának alakulása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F536308-3E74-3699-F931-336B45D81A27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390900" y="1270000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zövegdoboz 8">
            <a:extLst>
              <a:ext uri="{FF2B5EF4-FFF2-40B4-BE49-F238E27FC236}">
                <a16:creationId xmlns:a16="http://schemas.microsoft.com/office/drawing/2014/main" id="{3F973B6B-3C17-C80D-24FA-7050256AA26A}"/>
              </a:ext>
            </a:extLst>
          </p:cNvPr>
          <p:cNvSpPr txBox="1"/>
          <p:nvPr/>
        </p:nvSpPr>
        <p:spPr>
          <a:xfrm>
            <a:off x="7938619" y="6085117"/>
            <a:ext cx="42533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u-HU" sz="1100" i="1" dirty="0">
                <a:solidFill>
                  <a:srgbClr val="0C2148"/>
                </a:solidFill>
                <a:latin typeface="Calibri"/>
              </a:rPr>
              <a:t>Megjegyzés: A 2020. és 2021. évi lakásállomány adatok MNB becslések.</a:t>
            </a:r>
          </a:p>
        </p:txBody>
      </p:sp>
    </p:spTree>
    <p:extLst>
      <p:ext uri="{BB962C8B-B14F-4D97-AF65-F5344CB8AC3E}">
        <p14:creationId xmlns:p14="http://schemas.microsoft.com/office/powerpoint/2010/main" val="2450158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ED0B55-488D-B66D-B22D-2491DA33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56" y="347393"/>
            <a:ext cx="8064231" cy="713833"/>
          </a:xfrm>
        </p:spPr>
        <p:txBody>
          <a:bodyPr>
            <a:noAutofit/>
          </a:bodyPr>
          <a:lstStyle/>
          <a:p>
            <a:r>
              <a:rPr lang="hu-HU" spc="250" dirty="0"/>
              <a:t>befektetési alapok 8294 mrd Ft-os nettó eszközértéke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D3C1EE-9375-4055-85A4-183B8BD66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3E9E9AA-7F7F-2C4F-4913-EDE2607D2321}"/>
              </a:ext>
            </a:extLst>
          </p:cNvPr>
          <p:cNvSpPr txBox="1">
            <a:spLocks/>
          </p:cNvSpPr>
          <p:nvPr/>
        </p:nvSpPr>
        <p:spPr>
          <a:xfrm>
            <a:off x="4830617" y="5770020"/>
            <a:ext cx="6155887" cy="5823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700" b="1" i="0" u="none" strike="noStrike" kern="1200" cap="all" spc="113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befektetési alapok befektetési politika szerinti megbontása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E39CA9D-6DDD-B0F4-95C1-44A70366AE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492821"/>
              </p:ext>
            </p:extLst>
          </p:nvPr>
        </p:nvGraphicFramePr>
        <p:xfrm>
          <a:off x="3391271" y="1049984"/>
          <a:ext cx="8460000" cy="473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3634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ED0B55-488D-B66D-B22D-2491DA33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347393"/>
            <a:ext cx="8460000" cy="713833"/>
          </a:xfrm>
        </p:spPr>
        <p:txBody>
          <a:bodyPr>
            <a:noAutofit/>
          </a:bodyPr>
          <a:lstStyle/>
          <a:p>
            <a:r>
              <a:rPr lang="hu-HU" spc="250" dirty="0"/>
              <a:t>befektetési alapok 699 mrd ft-os tőkebeáramlása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D3C1EE-9375-4055-85A4-183B8BD66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3E9E9AA-7F7F-2C4F-4913-EDE2607D2321}"/>
              </a:ext>
            </a:extLst>
          </p:cNvPr>
          <p:cNvSpPr txBox="1">
            <a:spLocks/>
          </p:cNvSpPr>
          <p:nvPr/>
        </p:nvSpPr>
        <p:spPr>
          <a:xfrm>
            <a:off x="4137892" y="5895431"/>
            <a:ext cx="7273487" cy="47800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700" b="1" i="0" u="none" strike="noStrike" kern="1200" cap="all" spc="113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befektetési alapok nettó tőkeáramlása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2D09B05-DA27-5F9F-36AD-F4E0F772AC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364009"/>
              </p:ext>
            </p:extLst>
          </p:nvPr>
        </p:nvGraphicFramePr>
        <p:xfrm>
          <a:off x="3391271" y="1107431"/>
          <a:ext cx="8460000" cy="47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7476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ED0B55-488D-B66D-B22D-2491DA33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347393"/>
            <a:ext cx="8460000" cy="713833"/>
          </a:xfrm>
        </p:spPr>
        <p:txBody>
          <a:bodyPr>
            <a:noAutofit/>
          </a:bodyPr>
          <a:lstStyle/>
          <a:p>
            <a:r>
              <a:rPr lang="hu-HU" spc="250" dirty="0"/>
              <a:t>Nyilvános ingatlanalapok állománya stabil maradt 2021-ben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D3C1EE-9375-4055-85A4-183B8BD66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3E9E9AA-7F7F-2C4F-4913-EDE2607D2321}"/>
              </a:ext>
            </a:extLst>
          </p:cNvPr>
          <p:cNvSpPr txBox="1">
            <a:spLocks/>
          </p:cNvSpPr>
          <p:nvPr/>
        </p:nvSpPr>
        <p:spPr>
          <a:xfrm>
            <a:off x="4137892" y="5895431"/>
            <a:ext cx="7273487" cy="47800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700" b="1" i="0" u="none" strike="noStrike" kern="1200" cap="all" spc="113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Nyilvános ingatlanalapok befektetései és az ingatlanok aránya a nettó eszközértékhez képest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92AE24-1628-599D-A85E-232099EED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623431"/>
              </p:ext>
            </p:extLst>
          </p:nvPr>
        </p:nvGraphicFramePr>
        <p:xfrm>
          <a:off x="3391271" y="1074436"/>
          <a:ext cx="8460000" cy="47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79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ED0B55-488D-B66D-B22D-2491DA33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347393"/>
            <a:ext cx="8460000" cy="713833"/>
          </a:xfrm>
        </p:spPr>
        <p:txBody>
          <a:bodyPr>
            <a:noAutofit/>
          </a:bodyPr>
          <a:lstStyle/>
          <a:p>
            <a:r>
              <a:rPr lang="hu-HU" spc="250" dirty="0"/>
              <a:t>TovábbrA IS MAGAS JÖVEDELMEZŐSÉG a befektetési alapkezelési szektorban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D3C1EE-9375-4055-85A4-183B8BD66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3E9E9AA-7F7F-2C4F-4913-EDE2607D2321}"/>
              </a:ext>
            </a:extLst>
          </p:cNvPr>
          <p:cNvSpPr txBox="1">
            <a:spLocks/>
          </p:cNvSpPr>
          <p:nvPr/>
        </p:nvSpPr>
        <p:spPr>
          <a:xfrm>
            <a:off x="4137892" y="5895431"/>
            <a:ext cx="7273487" cy="47800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700" b="1" i="0" u="none" strike="noStrike" kern="1200" cap="all" spc="113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befektetési alapkezelők jövedelmezősége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EE4A570-3C9B-45A1-A632-3FA029A8AF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756582"/>
              </p:ext>
            </p:extLst>
          </p:nvPr>
        </p:nvGraphicFramePr>
        <p:xfrm>
          <a:off x="3391271" y="1107431"/>
          <a:ext cx="8460000" cy="47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6998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3C4B4C-7C1F-3912-CCB8-78531B51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608263"/>
            <a:ext cx="6696364" cy="1581150"/>
          </a:xfrm>
        </p:spPr>
        <p:txBody>
          <a:bodyPr/>
          <a:lstStyle/>
          <a:p>
            <a:r>
              <a:rPr lang="hu-HU" sz="3600" b="1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379752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7E2-9887-4598-B860-A1850224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Drasztikusan megváltozott a hozamkörnyezet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C2652-1C0E-4989-889F-06B05E6493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EIOPA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4827F-FF94-4B87-A0AB-3A7C881BE5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u-HU" dirty="0"/>
              <a:t>A forint kockázatmentes hozamgörbéjének elmozdulása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193D53B-4681-06B1-1AC2-EE9A9FE8AFBB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390900" y="1270000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539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6D95EE-37D1-AAB9-8A3A-1463A8F9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biztosítási piac és kockázatai</a:t>
            </a:r>
          </a:p>
        </p:txBody>
      </p:sp>
    </p:spTree>
    <p:extLst>
      <p:ext uri="{BB962C8B-B14F-4D97-AF65-F5344CB8AC3E}">
        <p14:creationId xmlns:p14="http://schemas.microsoft.com/office/powerpoint/2010/main" val="163954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7E2-9887-4598-B860-A1850224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biztosítók száma változatlan, a piac mérete nő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C2652-1C0E-4989-889F-06B05E6493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4827F-FF94-4B87-A0AB-3A7C881BE5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AF30D1-04A5-A8BC-270B-E8010E33AD8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789785" y="1270000"/>
            <a:ext cx="5991189" cy="4775200"/>
          </a:xfrm>
          <a:prstGeom prst="rect">
            <a:avLst/>
          </a:prstGeom>
        </p:spPr>
      </p:pic>
      <p:sp>
        <p:nvSpPr>
          <p:cNvPr id="7" name="Szövegdoboz 64">
            <a:extLst>
              <a:ext uri="{FF2B5EF4-FFF2-40B4-BE49-F238E27FC236}">
                <a16:creationId xmlns:a16="http://schemas.microsoft.com/office/drawing/2014/main" id="{561B1E55-EEBF-0553-6F28-C4CCFAACF0CC}"/>
              </a:ext>
            </a:extLst>
          </p:cNvPr>
          <p:cNvSpPr txBox="1"/>
          <p:nvPr/>
        </p:nvSpPr>
        <p:spPr>
          <a:xfrm>
            <a:off x="9985413" y="4815065"/>
            <a:ext cx="2170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hu-HU" sz="800" dirty="0">
                <a:solidFill>
                  <a:schemeClr val="tx2"/>
                </a:solidFill>
                <a:latin typeface="Calibri"/>
              </a:rPr>
              <a:t>* Az intézmények száma nem tartalmaz egy darab az S2 hatályán kívül eső, felügyelt részvénytársaságot. </a:t>
            </a:r>
          </a:p>
          <a:p>
            <a:pPr algn="just" defTabSz="457200"/>
            <a:r>
              <a:rPr lang="hu-HU" sz="800" dirty="0">
                <a:solidFill>
                  <a:schemeClr val="tx2"/>
                </a:solidFill>
                <a:latin typeface="Calibri"/>
              </a:rPr>
              <a:t>** Az 1 főre eső biztosítási szerződések mutató esetén a KSH honlapján elérhető teljes népességszámmal kalkuláltunk.</a:t>
            </a:r>
          </a:p>
          <a:p>
            <a:pPr algn="just" defTabSz="457200"/>
            <a:r>
              <a:rPr lang="hu-HU" sz="800" dirty="0">
                <a:solidFill>
                  <a:schemeClr val="tx2"/>
                </a:solidFill>
                <a:latin typeface="Calibri"/>
              </a:rPr>
              <a:t>*** ROE S2 mutató az adózott eredményt hasonlítja össze a Szolvencia II szerinti rendelkezésre álló tőkével. </a:t>
            </a:r>
          </a:p>
          <a:p>
            <a:pPr algn="just" defTabSz="457200"/>
            <a:r>
              <a:rPr lang="hu-HU" sz="800" dirty="0">
                <a:solidFill>
                  <a:schemeClr val="tx2"/>
                </a:solidFill>
                <a:latin typeface="Calibri"/>
              </a:rPr>
              <a:t>**** A kis biztosítóegyesületek 2021-es éves adatszolgáltatása még nem áll rendelkezésre.</a:t>
            </a:r>
          </a:p>
        </p:txBody>
      </p:sp>
    </p:spTree>
    <p:extLst>
      <p:ext uri="{BB962C8B-B14F-4D97-AF65-F5344CB8AC3E}">
        <p14:creationId xmlns:p14="http://schemas.microsoft.com/office/powerpoint/2010/main" val="338146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7E2-9887-4598-B860-A1850224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MNB Jövőképben előrevetített 1.300 Mrd Ft fölé nőtt a díjbevétel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C2652-1C0E-4989-889F-06B05E6493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KSH,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4827F-FF94-4B87-A0AB-3A7C881BE5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u-HU" dirty="0"/>
              <a:t>A bruttó díjbevétel és a penetráció alakulása a biztosítási szektorban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657C47-A72C-6AB2-7317-474FEA5F3D5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99530691"/>
              </p:ext>
            </p:extLst>
          </p:nvPr>
        </p:nvGraphicFramePr>
        <p:xfrm>
          <a:off x="3390900" y="1270000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437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7E2-9887-4598-B860-A1850224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Szűkülő olló a KGFB díjak és a károk között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C2652-1C0E-4989-889F-06B05E6493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4827F-FF94-4B87-A0AB-3A7C881BE5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u-HU" dirty="0"/>
              <a:t>MNB KgFb-index 2016-2021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C61528D-56D4-0DD2-10A2-685140F30AD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11300073"/>
              </p:ext>
            </p:extLst>
          </p:nvPr>
        </p:nvGraphicFramePr>
        <p:xfrm>
          <a:off x="3390900" y="1270000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942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7E2-9887-4598-B860-A1850224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Kiemelkedő profit a covid idején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C2652-1C0E-4989-889F-06B05E6493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4827F-FF94-4B87-A0AB-3A7C881BE5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u-HU" dirty="0"/>
              <a:t>A hazai biztosítási szektor jövedelmezősége és annak összetétele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D00E27-8E9B-F61F-E8CF-2BF40E6DBDE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93061941"/>
              </p:ext>
            </p:extLst>
          </p:nvPr>
        </p:nvGraphicFramePr>
        <p:xfrm>
          <a:off x="3390900" y="1270000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624354"/>
      </p:ext>
    </p:extLst>
  </p:cSld>
  <p:clrMapOvr>
    <a:masterClrMapping/>
  </p:clrMapOvr>
</p:sld>
</file>

<file path=ppt/theme/theme1.xml><?xml version="1.0" encoding="utf-8"?>
<a:theme xmlns:a="http://schemas.openxmlformats.org/drawingml/2006/main" name="1_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9433</TotalTime>
  <Words>1030</Words>
  <Application>Microsoft Office PowerPoint</Application>
  <PresentationFormat>Widescreen</PresentationFormat>
  <Paragraphs>214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1_MNB téma 16_9 új</vt:lpstr>
      <vt:lpstr>Worksheet</vt:lpstr>
      <vt:lpstr>Biztosítási, pénztári, tőkepiaci kockázati és fogyasztóvédelmi jelentés 2022</vt:lpstr>
      <vt:lpstr>PowerPoint Presentation</vt:lpstr>
      <vt:lpstr>Dinamikusan bővülő lakossági vagyon 2021-ben</vt:lpstr>
      <vt:lpstr>Drasztikusan megváltozott a hozamkörnyezet</vt:lpstr>
      <vt:lpstr>biztosítási piac és kockázatai</vt:lpstr>
      <vt:lpstr>biztosítók száma változatlan, a piac mérete nő</vt:lpstr>
      <vt:lpstr>Az MNB Jövőképben előrevetített 1.300 Mrd Ft fölé nőtt a díjbevétel</vt:lpstr>
      <vt:lpstr>Szűkülő olló a KGFB díjak és a károk között</vt:lpstr>
      <vt:lpstr>Kiemelkedő profit a covid idején</vt:lpstr>
      <vt:lpstr>OROSZ-UKRÁN KITETTSÉG Alacsony, leértékelődés nagyobb kockázat</vt:lpstr>
      <vt:lpstr>A biztosítók átlagos tőkeszintje 200% alá esett</vt:lpstr>
      <vt:lpstr>Fogyasztóvédelem: Erőteljes javulás a UL-biztosítások panaszstatisztikáiban</vt:lpstr>
      <vt:lpstr>Az Elmúlt két évben csökkenő közvetítőszám mellett a hatékonyság nőtt</vt:lpstr>
      <vt:lpstr>pénztári piac és kockázatai</vt:lpstr>
      <vt:lpstr>növekvő kockázatok mellett is nő a pénztári piac</vt:lpstr>
      <vt:lpstr>alacsony 2021-es átlaghozam, de magas hosszútávú reálhozam</vt:lpstr>
      <vt:lpstr>Mindkét pénztári ágban nőttek a befizetések</vt:lpstr>
      <vt:lpstr>Mindkét ág nyereségbe fordult 2021-ben</vt:lpstr>
      <vt:lpstr>2022 I. NEGYEDÉVÉBEN JELENTŐS ESZKÖZLEÉRTÉKELŐDÉS</vt:lpstr>
      <vt:lpstr>Tőkepiac és kockázatai</vt:lpstr>
      <vt:lpstr>Erőteljes Növekedés jellemezte a tőkepiacot</vt:lpstr>
      <vt:lpstr>A dinamikát a származtatott forgalom növekedése magyarázza</vt:lpstr>
      <vt:lpstr>Továbbra is magas szinten az azonnali tőzsdei forgalom</vt:lpstr>
      <vt:lpstr>A bét-en továbbra is magas forgalom</vt:lpstr>
      <vt:lpstr>A RészvénypiaCI forgalom koncentrációja tovább növekedett a bét-en: Változatlan top3 mezőny</vt:lpstr>
      <vt:lpstr>ügyfélértékpapírok állománya 23%-kal növekedett</vt:lpstr>
      <vt:lpstr>befektetési vállalkozások eredménye 58%-kal növekedett</vt:lpstr>
      <vt:lpstr>SZEKTORSZINTEN MEGFELELŐ TŐKEELLÁTOTTSÁG</vt:lpstr>
      <vt:lpstr>befektetési alapkezelők által kezelt 11875 mrd Ft-os vagyon</vt:lpstr>
      <vt:lpstr>befektetési alapok 8294 mrd Ft-os nettó eszközértéke</vt:lpstr>
      <vt:lpstr>befektetési alapok 699 mrd ft-os tőkebeáramlása</vt:lpstr>
      <vt:lpstr>Nyilvános ingatlanalapok állománya stabil maradt 2021-ben</vt:lpstr>
      <vt:lpstr>TovábbrA IS MAGAS JÖVEDELMEZŐSÉG a befektetési alapkezelési szektorban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nemzeti bank felsőoktatást támogató tevékenysége</dc:title>
  <dc:creator>Kővári Zsombor</dc:creator>
  <cp:lastModifiedBy>Kovács Attila dr.</cp:lastModifiedBy>
  <cp:revision>423</cp:revision>
  <dcterms:created xsi:type="dcterms:W3CDTF">2018-07-16T14:04:03Z</dcterms:created>
  <dcterms:modified xsi:type="dcterms:W3CDTF">2022-06-14T10:43:01Z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cstothg@mnb.hu</vt:lpwstr>
  </property>
  <property fmtid="{D5CDD505-2E9C-101B-9397-08002B2CF9AE}" pid="6" name="MSIP_Label_b0d11092-50c9-4e74-84b5-b1af078dc3d0_SetDate">
    <vt:lpwstr>2018-10-08T09:02:49.9987900+02:00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  <property fmtid="{D5CDD505-2E9C-101B-9397-08002B2CF9AE}" pid="11" name="Érvényességi idő">
    <vt:filetime>2025-03-24T13:23:43Z</vt:filetime>
  </property>
  <property fmtid="{D5CDD505-2E9C-101B-9397-08002B2CF9AE}" pid="12" name="Érvényességet beállító">
    <vt:lpwstr>balazsj</vt:lpwstr>
  </property>
  <property fmtid="{D5CDD505-2E9C-101B-9397-08002B2CF9AE}" pid="13" name="Érvényességi idő első beállítása">
    <vt:filetime>2020-03-24T13:23:45Z</vt:filetime>
  </property>
</Properties>
</file>