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5013" r:id="rId12"/>
    <p:sldId id="274" r:id="rId13"/>
    <p:sldId id="275" r:id="rId14"/>
    <p:sldId id="267" r:id="rId15"/>
    <p:sldId id="5011" r:id="rId16"/>
    <p:sldId id="276" r:id="rId17"/>
    <p:sldId id="277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CF6"/>
    <a:srgbClr val="4E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m&#225;jusi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FISCAL\Versenyk&#233;pess&#233;g\V&#225;llalati%20felm&#233;r&#233;sek\Output\Neh&#233;zs&#233;get%20okoz&#243;%20t&#233;nyez&#337;k\neh&#233;zs&#233;get%20okoz&#243;%20t&#233;nyez&#337;k_26_m&#225;j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858267716532E-2"/>
          <c:y val="3.7547513575521829E-2"/>
          <c:w val="0.85865780839895001"/>
          <c:h val="0.64197325683771989"/>
        </c:manualLayout>
      </c:layout>
      <c:lineChart>
        <c:grouping val="standard"/>
        <c:varyColors val="0"/>
        <c:ser>
          <c:idx val="0"/>
          <c:order val="0"/>
          <c:tx>
            <c:strRef>
              <c:f>Főindexek!$A$5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77A-4CF9-882A-1E159628212B}"/>
              </c:ext>
            </c:extLst>
          </c:dPt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7A-4CF9-882A-1E1596282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Főindexek!$B$4:$BO$4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Főindexek!$B$5:$BO$5</c:f>
              <c:numCache>
                <c:formatCode>General\ "pont"</c:formatCode>
                <c:ptCount val="66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  <c:pt idx="63">
                  <c:v>-19</c:v>
                </c:pt>
                <c:pt idx="64">
                  <c:v>-15</c:v>
                </c:pt>
                <c:pt idx="65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A-4CF9-882A-1E159628212B}"/>
            </c:ext>
          </c:extLst>
        </c:ser>
        <c:ser>
          <c:idx val="1"/>
          <c:order val="1"/>
          <c:tx>
            <c:strRef>
              <c:f>Főindexek!$A$6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77A-4CF9-882A-1E159628212B}"/>
              </c:ext>
            </c:extLst>
          </c:dPt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7A-4CF9-882A-1E1596282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Főindexek!$B$4:$BO$4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Főindexek!$B$6:$BO$6</c:f>
              <c:numCache>
                <c:formatCode>General\ "pont"</c:formatCode>
                <c:ptCount val="66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  <c:pt idx="63">
                  <c:v>13</c:v>
                </c:pt>
                <c:pt idx="64">
                  <c:v>8</c:v>
                </c:pt>
                <c:pt idx="6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A-4CF9-882A-1E159628212B}"/>
            </c:ext>
          </c:extLst>
        </c:ser>
        <c:ser>
          <c:idx val="2"/>
          <c:order val="2"/>
          <c:tx>
            <c:strRef>
              <c:f>Főindexek!$A$7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77A-4CF9-882A-1E159628212B}"/>
              </c:ext>
            </c:extLst>
          </c:dPt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7A-4CF9-882A-1E1596282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Főindexek!$B$4:$BO$4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Főindexek!$B$7:$BO$7</c:f>
              <c:numCache>
                <c:formatCode>General\ "pont"</c:formatCode>
                <c:ptCount val="66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  <c:pt idx="60">
                  <c:v>-7</c:v>
                </c:pt>
                <c:pt idx="61">
                  <c:v>-2</c:v>
                </c:pt>
                <c:pt idx="62" formatCode="0&quot; pont&quot;">
                  <c:v>-6</c:v>
                </c:pt>
                <c:pt idx="63">
                  <c:v>-3</c:v>
                </c:pt>
                <c:pt idx="64">
                  <c:v>-4</c:v>
                </c:pt>
                <c:pt idx="65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7A-4CF9-882A-1E15962821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85252624671919"/>
          <c:y val="0.9355739643927764"/>
          <c:w val="0.63229494750656168"/>
          <c:h val="6.4426035607223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4.1175213675213672E-2"/>
          <c:w val="0.84559596456692909"/>
          <c:h val="0.64472490914718483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Alindexek!$B$222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A6-4CCA-977B-F90EE6BC7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Alindexek!$A$223:$A$288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Alindexek!$B$223:$B$288</c:f>
              <c:numCache>
                <c:formatCode>0" pont"</c:formatCode>
                <c:ptCount val="66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  <c:pt idx="60">
                  <c:v>-26</c:v>
                </c:pt>
                <c:pt idx="61">
                  <c:v>-34</c:v>
                </c:pt>
                <c:pt idx="62">
                  <c:v>-23</c:v>
                </c:pt>
                <c:pt idx="63">
                  <c:v>-21</c:v>
                </c:pt>
                <c:pt idx="64">
                  <c:v>-19</c:v>
                </c:pt>
                <c:pt idx="65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6-4CCA-977B-F90EE6BC794C}"/>
            </c:ext>
          </c:extLst>
        </c:ser>
        <c:ser>
          <c:idx val="3"/>
          <c:order val="4"/>
          <c:tx>
            <c:strRef>
              <c:f>Alindexek!$F$222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A6-4CCA-977B-F90EE6BC7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Alindexek!$A$223:$A$288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Alindexek!$F$223:$F$288</c:f>
              <c:numCache>
                <c:formatCode>General\ "pont"</c:formatCode>
                <c:ptCount val="66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  <c:pt idx="60">
                  <c:v>-14</c:v>
                </c:pt>
                <c:pt idx="61">
                  <c:v>-8</c:v>
                </c:pt>
                <c:pt idx="62">
                  <c:v>-19</c:v>
                </c:pt>
                <c:pt idx="63">
                  <c:v>-19</c:v>
                </c:pt>
                <c:pt idx="64">
                  <c:v>-18</c:v>
                </c:pt>
                <c:pt idx="6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A6-4CCA-977B-F90EE6BC794C}"/>
            </c:ext>
          </c:extLst>
        </c:ser>
        <c:ser>
          <c:idx val="4"/>
          <c:order val="5"/>
          <c:tx>
            <c:strRef>
              <c:f>Alindexek!$G$222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A6-4CCA-977B-F90EE6BC7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Alindexek!$A$223:$A$288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Alindexek!$G$223:$G$288</c:f>
              <c:numCache>
                <c:formatCode>General\ "pont"</c:formatCode>
                <c:ptCount val="66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  <c:pt idx="60">
                  <c:v>-21</c:v>
                </c:pt>
                <c:pt idx="61">
                  <c:v>-25</c:v>
                </c:pt>
                <c:pt idx="62">
                  <c:v>-21</c:v>
                </c:pt>
                <c:pt idx="63">
                  <c:v>-20</c:v>
                </c:pt>
                <c:pt idx="64">
                  <c:v>-19</c:v>
                </c:pt>
                <c:pt idx="6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A6-4CCA-977B-F90EE6BC7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Alindexek!$C$222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Alindexek!$A$223:$A$288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Alindexek!$C$223:$C$280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BA6-4CCA-977B-F90EE6BC794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Alindexek!$D$222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Alindexek!$A$223:$A$288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Alindexek!$D$223:$D$280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BA6-4CCA-977B-F90EE6BC794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Alindexek!$E$222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Alindexek!$A$223:$A$288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Alindexek!$E$223:$E$280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BA6-4CCA-977B-F90EE6BC794C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5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96235236220471"/>
          <c:y val="0.93849418382600491"/>
          <c:w val="0.55210211614173232"/>
          <c:h val="5.9905500085495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5040854658792653"/>
          <c:h val="0.62735868173117215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Alindexek!$B$291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Alindexek!$A$292:$A$357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Alindexek!$B$292:$B$357</c:f>
              <c:numCache>
                <c:formatCode>0" pont"</c:formatCode>
                <c:ptCount val="66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  <c:pt idx="60">
                  <c:v>-25</c:v>
                </c:pt>
                <c:pt idx="61">
                  <c:v>-10</c:v>
                </c:pt>
                <c:pt idx="62">
                  <c:v>-2</c:v>
                </c:pt>
                <c:pt idx="63">
                  <c:v>-7</c:v>
                </c:pt>
                <c:pt idx="64">
                  <c:v>-1</c:v>
                </c:pt>
                <c:pt idx="6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F-4692-AC10-F79B680DCA6E}"/>
            </c:ext>
          </c:extLst>
        </c:ser>
        <c:ser>
          <c:idx val="3"/>
          <c:order val="4"/>
          <c:tx>
            <c:strRef>
              <c:f>Alindexek!$F$291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CF-4692-AC10-F79B680DC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Alindexek!$A$292:$A$357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Alindexek!$F$292:$F$357</c:f>
              <c:numCache>
                <c:formatCode>General\ "pont"</c:formatCode>
                <c:ptCount val="66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  <c:pt idx="60">
                  <c:v>-16</c:v>
                </c:pt>
                <c:pt idx="61">
                  <c:v>-4</c:v>
                </c:pt>
                <c:pt idx="62">
                  <c:v>-15</c:v>
                </c:pt>
                <c:pt idx="63">
                  <c:v>-13</c:v>
                </c:pt>
                <c:pt idx="64">
                  <c:v>-16</c:v>
                </c:pt>
                <c:pt idx="6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CF-4692-AC10-F79B680DCA6E}"/>
            </c:ext>
          </c:extLst>
        </c:ser>
        <c:ser>
          <c:idx val="4"/>
          <c:order val="5"/>
          <c:tx>
            <c:strRef>
              <c:f>Alindexek!$G$291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layout>
                <c:manualLayout>
                  <c:x val="-3.1250000000000002E-3"/>
                  <c:y val="-3.747764620708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CF-4692-AC10-F79B680DC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Alindexek!$A$292:$A$357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Alindexek!$G$292:$G$357</c:f>
              <c:numCache>
                <c:formatCode>General\ "pont"</c:formatCode>
                <c:ptCount val="66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  <c:pt idx="60">
                  <c:v>-20</c:v>
                </c:pt>
                <c:pt idx="61">
                  <c:v>-7</c:v>
                </c:pt>
                <c:pt idx="62">
                  <c:v>-6</c:v>
                </c:pt>
                <c:pt idx="63">
                  <c:v>-9</c:v>
                </c:pt>
                <c:pt idx="64">
                  <c:v>-5</c:v>
                </c:pt>
                <c:pt idx="6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CF-4692-AC10-F79B680DC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Alindexek!$C$291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Alindexek!$A$292:$A$357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Alindexek!$C$292:$C$349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ECF-4692-AC10-F79B680DCA6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Alindexek!$D$291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Alindexek!$A$292:$A$357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Alindexek!$D$292:$D$349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ECF-4692-AC10-F79B680DCA6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Alindexek!$E$291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Alindexek!$A$292:$A$357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Alindexek!$E$292:$E$349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ECF-4692-AC10-F79B680DCA6E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2432742782152"/>
          <c:y val="0.93670114085496226"/>
          <c:w val="0.48038845144356945"/>
          <c:h val="6.3298859145037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4936687992125981"/>
          <c:h val="0.64605658221788431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Alindexek!$I$361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2C-4CFA-94DA-B82D3BBDE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Alindexek!$H$362:$H$427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Alindexek!$I$362:$I$427</c:f>
              <c:numCache>
                <c:formatCode>0" pont"</c:formatCode>
                <c:ptCount val="66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  <c:pt idx="60">
                  <c:v>13</c:v>
                </c:pt>
                <c:pt idx="61">
                  <c:v>14</c:v>
                </c:pt>
                <c:pt idx="62">
                  <c:v>14</c:v>
                </c:pt>
                <c:pt idx="63">
                  <c:v>17</c:v>
                </c:pt>
                <c:pt idx="64">
                  <c:v>18</c:v>
                </c:pt>
                <c:pt idx="6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2C-4CFA-94DA-B82D3BBDEB4E}"/>
            </c:ext>
          </c:extLst>
        </c:ser>
        <c:ser>
          <c:idx val="3"/>
          <c:order val="4"/>
          <c:tx>
            <c:strRef>
              <c:f>Alindexek!$M$361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2C-4CFA-94DA-B82D3BBDE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Alindexek!$H$362:$H$427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Alindexek!$M$362:$M$427</c:f>
              <c:numCache>
                <c:formatCode>General\ "pont"</c:formatCode>
                <c:ptCount val="66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  <c:pt idx="60">
                  <c:v>41</c:v>
                </c:pt>
                <c:pt idx="61">
                  <c:v>57</c:v>
                </c:pt>
                <c:pt idx="62">
                  <c:v>44</c:v>
                </c:pt>
                <c:pt idx="63">
                  <c:v>74</c:v>
                </c:pt>
                <c:pt idx="64">
                  <c:v>61</c:v>
                </c:pt>
                <c:pt idx="6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2C-4CFA-94DA-B82D3BBDEB4E}"/>
            </c:ext>
          </c:extLst>
        </c:ser>
        <c:ser>
          <c:idx val="4"/>
          <c:order val="5"/>
          <c:tx>
            <c:strRef>
              <c:f>Alindexek!$N$361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2C-4CFA-94DA-B82D3BBDE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Alindexek!$H$362:$H$427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Alindexek!$N$362:$N$427</c:f>
              <c:numCache>
                <c:formatCode>General\ "pont"</c:formatCode>
                <c:ptCount val="66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  <c:pt idx="60">
                  <c:v>19</c:v>
                </c:pt>
                <c:pt idx="61">
                  <c:v>24</c:v>
                </c:pt>
                <c:pt idx="62">
                  <c:v>20</c:v>
                </c:pt>
                <c:pt idx="63">
                  <c:v>32</c:v>
                </c:pt>
                <c:pt idx="64">
                  <c:v>29</c:v>
                </c:pt>
                <c:pt idx="6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2C-4CFA-94DA-B82D3BBDE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Alindexek!$J$361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Alindexek!$H$362:$H$427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Alindexek!$J$362:$J$419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02C-4CFA-94DA-B82D3BBDEB4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Alindexek!$K$361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Alindexek!$H$362:$H$427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Alindexek!$K$362:$K$419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02C-4CFA-94DA-B82D3BBDEB4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Alindexek!$L$361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Alindexek!$H$362:$H$427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Alindexek!$L$362:$L$419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02C-4CFA-94DA-B82D3BBDEB4E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4099409448819"/>
          <c:y val="0.93700360357008949"/>
          <c:w val="0.46684678477690283"/>
          <c:h val="6.2996396429910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32053805774278E-2"/>
          <c:y val="4.6448696221898497E-2"/>
          <c:w val="0.84726361548556417"/>
          <c:h val="0.63438400593592847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Alindexek!$B$361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D-4A41-A9E8-34B0E7935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Alindexek!$A$362:$A$427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Alindexek!$B$362:$B$427</c:f>
              <c:numCache>
                <c:formatCode>General\ "pont"</c:formatCode>
                <c:ptCount val="66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  <c:pt idx="60">
                  <c:v>4</c:v>
                </c:pt>
                <c:pt idx="61">
                  <c:v>11</c:v>
                </c:pt>
                <c:pt idx="62">
                  <c:v>5</c:v>
                </c:pt>
                <c:pt idx="63">
                  <c:v>15</c:v>
                </c:pt>
                <c:pt idx="64">
                  <c:v>16</c:v>
                </c:pt>
                <c:pt idx="6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D-4A41-A9E8-34B0E7935A0D}"/>
            </c:ext>
          </c:extLst>
        </c:ser>
        <c:ser>
          <c:idx val="1"/>
          <c:order val="1"/>
          <c:tx>
            <c:strRef>
              <c:f>Alindexek!$C$361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4D-4A41-A9E8-34B0E7935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Alindexek!$A$362:$A$427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Alindexek!$C$362:$C$427</c:f>
              <c:numCache>
                <c:formatCode>General\ "pont"</c:formatCode>
                <c:ptCount val="66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  <c:pt idx="60">
                  <c:v>4</c:v>
                </c:pt>
                <c:pt idx="61">
                  <c:v>14</c:v>
                </c:pt>
                <c:pt idx="62">
                  <c:v>8</c:v>
                </c:pt>
                <c:pt idx="63">
                  <c:v>20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D-4A41-A9E8-34B0E7935A0D}"/>
            </c:ext>
          </c:extLst>
        </c:ser>
        <c:ser>
          <c:idx val="2"/>
          <c:order val="2"/>
          <c:tx>
            <c:strRef>
              <c:f>Alindexek!$D$361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4D-4A41-A9E8-34B0E7935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Alindexek!$A$362:$A$427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Alindexek!$D$362:$D$427</c:f>
              <c:numCache>
                <c:formatCode>General\ "pont"</c:formatCode>
                <c:ptCount val="66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  <c:pt idx="60">
                  <c:v>4</c:v>
                </c:pt>
                <c:pt idx="61">
                  <c:v>8</c:v>
                </c:pt>
                <c:pt idx="62">
                  <c:v>3</c:v>
                </c:pt>
                <c:pt idx="63">
                  <c:v>11</c:v>
                </c:pt>
                <c:pt idx="64">
                  <c:v>11</c:v>
                </c:pt>
                <c:pt idx="6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4D-4A41-A9E8-34B0E7935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51517388451443"/>
          <c:y val="0.9372078849332296"/>
          <c:w val="0.57896965223097108"/>
          <c:h val="6.2792115066770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23209268764567E-2"/>
          <c:y val="3.6894521562171607E-2"/>
          <c:w val="0.85301037490686371"/>
          <c:h val="0.6359994089510080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Alindexek!$B$431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EE-4B63-A7C1-7909A0BB3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Alindexek!$A$432:$A$497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Alindexek!$B$432:$B$497</c:f>
              <c:numCache>
                <c:formatCode>0" pont"</c:formatCode>
                <c:ptCount val="66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  <c:pt idx="60">
                  <c:v>-9</c:v>
                </c:pt>
                <c:pt idx="61">
                  <c:v>-5</c:v>
                </c:pt>
                <c:pt idx="62" formatCode="General\ &quot;pont&quot;">
                  <c:v>-2</c:v>
                </c:pt>
                <c:pt idx="63" formatCode="General\ &quot;pont&quot;">
                  <c:v>-1</c:v>
                </c:pt>
                <c:pt idx="64" formatCode="General\ &quot;pont&quot;">
                  <c:v>1</c:v>
                </c:pt>
                <c:pt idx="65" formatCode="General\ &quot;pont&quot;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EE-4B63-A7C1-7909A0BB33F9}"/>
            </c:ext>
          </c:extLst>
        </c:ser>
        <c:ser>
          <c:idx val="3"/>
          <c:order val="4"/>
          <c:tx>
            <c:strRef>
              <c:f>Alindexek!$F$431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EE-4B63-A7C1-7909A0BB3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Alindexek!$A$432:$A$497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Alindexek!$F$432:$F$497</c:f>
              <c:numCache>
                <c:formatCode>General\ "pont"</c:formatCode>
                <c:ptCount val="66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  <c:pt idx="60">
                  <c:v>-6</c:v>
                </c:pt>
                <c:pt idx="61">
                  <c:v>4</c:v>
                </c:pt>
                <c:pt idx="62">
                  <c:v>4</c:v>
                </c:pt>
                <c:pt idx="63">
                  <c:v>15</c:v>
                </c:pt>
                <c:pt idx="64">
                  <c:v>-7</c:v>
                </c:pt>
                <c:pt idx="6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EE-4B63-A7C1-7909A0BB33F9}"/>
            </c:ext>
          </c:extLst>
        </c:ser>
        <c:ser>
          <c:idx val="4"/>
          <c:order val="5"/>
          <c:tx>
            <c:strRef>
              <c:f>Alindexek!$G$431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EE-4B63-A7C1-7909A0BB3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Alindexek!$A$432:$A$497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Alindexek!$G$432:$G$497</c:f>
              <c:numCache>
                <c:formatCode>General\ "pont"</c:formatCode>
                <c:ptCount val="66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  <c:pt idx="63">
                  <c:v>4</c:v>
                </c:pt>
                <c:pt idx="64">
                  <c:v>-2</c:v>
                </c:pt>
                <c:pt idx="6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EE-4B63-A7C1-7909A0BB3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Alindexek!$C$431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Alindexek!$A$432:$A$497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Alindexek!$C$432:$C$489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FEE-4B63-A7C1-7909A0BB33F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Alindexek!$D$431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Alindexek!$A$432:$A$497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Alindexek!$D$432:$D$489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FEE-4B63-A7C1-7909A0BB33F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Alindexek!$E$431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Alindexek!$A$432:$A$497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Alindexek!$E$432:$E$489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FEE-4B63-A7C1-7909A0BB33F9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10111332417813"/>
          <c:y val="0.93669440307691765"/>
          <c:w val="0.4598872665794036"/>
          <c:h val="6.3305596923082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99684607861946E-2"/>
          <c:y val="3.7785815226404368E-2"/>
          <c:w val="0.84992008897991134"/>
          <c:h val="0.61185107895997326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Alindexek!$J$426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Alindexek!$I$427:$I$492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Alindexek!$J$427:$J$492</c:f>
              <c:numCache>
                <c:formatCode>General\ "pont"</c:formatCode>
                <c:ptCount val="66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  <c:pt idx="60">
                  <c:v>-14</c:v>
                </c:pt>
                <c:pt idx="61">
                  <c:v>-8</c:v>
                </c:pt>
                <c:pt idx="62">
                  <c:v>1</c:v>
                </c:pt>
                <c:pt idx="63">
                  <c:v>1</c:v>
                </c:pt>
                <c:pt idx="64">
                  <c:v>-1</c:v>
                </c:pt>
                <c:pt idx="65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E-4667-A52E-F14B85E3D136}"/>
            </c:ext>
          </c:extLst>
        </c:ser>
        <c:ser>
          <c:idx val="1"/>
          <c:order val="1"/>
          <c:tx>
            <c:strRef>
              <c:f>Alindexek!$K$426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0E-4667-A52E-F14B85E3D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Alindexek!$I$427:$I$492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Alindexek!$K$427:$K$492</c:f>
              <c:numCache>
                <c:formatCode>General\ "pont"</c:formatCode>
                <c:ptCount val="66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  <c:pt idx="60">
                  <c:v>-8</c:v>
                </c:pt>
                <c:pt idx="61">
                  <c:v>-11</c:v>
                </c:pt>
                <c:pt idx="62">
                  <c:v>2</c:v>
                </c:pt>
                <c:pt idx="63">
                  <c:v>-3</c:v>
                </c:pt>
                <c:pt idx="64">
                  <c:v>-4</c:v>
                </c:pt>
                <c:pt idx="65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0E-4667-A52E-F14B85E3D136}"/>
            </c:ext>
          </c:extLst>
        </c:ser>
        <c:ser>
          <c:idx val="2"/>
          <c:order val="2"/>
          <c:tx>
            <c:strRef>
              <c:f>Alindexek!$L$426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0E-4667-A52E-F14B85E3D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Alindexek!$I$427:$I$492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Alindexek!$L$427:$L$492</c:f>
              <c:numCache>
                <c:formatCode>General\ "pont"</c:formatCode>
                <c:ptCount val="66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  <c:pt idx="60">
                  <c:v>-4</c:v>
                </c:pt>
                <c:pt idx="61">
                  <c:v>0</c:v>
                </c:pt>
                <c:pt idx="62">
                  <c:v>1</c:v>
                </c:pt>
                <c:pt idx="63">
                  <c:v>3</c:v>
                </c:pt>
                <c:pt idx="64">
                  <c:v>2</c:v>
                </c:pt>
                <c:pt idx="6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0E-4667-A52E-F14B85E3D136}"/>
            </c:ext>
          </c:extLst>
        </c:ser>
        <c:ser>
          <c:idx val="3"/>
          <c:order val="3"/>
          <c:tx>
            <c:strRef>
              <c:f>Alindexek!$M$426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layout>
                <c:manualLayout>
                  <c:x val="0"/>
                  <c:y val="-1.27957041899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0E-4667-A52E-F14B85E3D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Alindexek!$I$427:$I$492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Alindexek!$M$427:$M$492</c:f>
              <c:numCache>
                <c:formatCode>General\ "pont"</c:formatCode>
                <c:ptCount val="66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  <c:pt idx="63">
                  <c:v>4</c:v>
                </c:pt>
                <c:pt idx="64">
                  <c:v>-2</c:v>
                </c:pt>
                <c:pt idx="6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0E-4667-A52E-F14B85E3D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25606792054274E-2"/>
          <c:y val="0.93048465570106886"/>
          <c:w val="0.84843766615574823"/>
          <c:h val="6.6875652648171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68428311058741E-2"/>
          <c:y val="2.8887337749817565E-2"/>
          <c:w val="0.85462031287896267"/>
          <c:h val="0.63822552250830489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Alindexek!$B$496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A9-4925-BD68-B0EE11452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Alindexek!$A$497:$A$562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Alindexek!$B$497:$B$562</c:f>
              <c:numCache>
                <c:formatCode>0" pont"</c:formatCode>
                <c:ptCount val="66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 formatCode="General\ &quot;pont&quot;">
                  <c:v>57</c:v>
                </c:pt>
                <c:pt idx="18" formatCode="General\ &quot;pont&quot;">
                  <c:v>55</c:v>
                </c:pt>
                <c:pt idx="19" formatCode="General\ &quot;pont&quot;">
                  <c:v>54</c:v>
                </c:pt>
                <c:pt idx="20" formatCode="General\ &quot;pont&quot;">
                  <c:v>52</c:v>
                </c:pt>
                <c:pt idx="21" formatCode="General\ &quot;pont&quot;">
                  <c:v>57</c:v>
                </c:pt>
                <c:pt idx="22" formatCode="General\ &quot;pont&quot;">
                  <c:v>48</c:v>
                </c:pt>
                <c:pt idx="23" formatCode="General\ &quot;pont&quot;">
                  <c:v>59</c:v>
                </c:pt>
                <c:pt idx="24" formatCode="General\ &quot;pont&quot;">
                  <c:v>50</c:v>
                </c:pt>
                <c:pt idx="25" formatCode="General\ &quot;pont&quot;">
                  <c:v>56</c:v>
                </c:pt>
                <c:pt idx="26" formatCode="General\ &quot;pont&quot;">
                  <c:v>37</c:v>
                </c:pt>
                <c:pt idx="27" formatCode="General\ &quot;pont&quot;">
                  <c:v>23</c:v>
                </c:pt>
                <c:pt idx="28" formatCode="General\ &quot;pont&quot;">
                  <c:v>11</c:v>
                </c:pt>
                <c:pt idx="29" formatCode="General\ &quot;pont&quot;">
                  <c:v>-6</c:v>
                </c:pt>
                <c:pt idx="30" formatCode="General\ &quot;pont&quot;">
                  <c:v>4</c:v>
                </c:pt>
                <c:pt idx="31" formatCode="General\ &quot;pont&quot;">
                  <c:v>11</c:v>
                </c:pt>
                <c:pt idx="32" formatCode="General\ &quot;pont&quot;">
                  <c:v>4</c:v>
                </c:pt>
                <c:pt idx="33" formatCode="General\ &quot;pont&quot;">
                  <c:v>6</c:v>
                </c:pt>
                <c:pt idx="34" formatCode="General\ &quot;pont&quot;">
                  <c:v>4</c:v>
                </c:pt>
                <c:pt idx="35" formatCode="General\ &quot;pont&quot;">
                  <c:v>31</c:v>
                </c:pt>
                <c:pt idx="36" formatCode="General\ &quot;pont&quot;">
                  <c:v>26</c:v>
                </c:pt>
                <c:pt idx="37" formatCode="General\ &quot;pont&quot;">
                  <c:v>28</c:v>
                </c:pt>
                <c:pt idx="38" formatCode="General\ &quot;pont&quot;">
                  <c:v>18</c:v>
                </c:pt>
                <c:pt idx="39" formatCode="General\ &quot;pont&quot;">
                  <c:v>19</c:v>
                </c:pt>
                <c:pt idx="40" formatCode="General\ &quot;pont&quot;">
                  <c:v>7</c:v>
                </c:pt>
                <c:pt idx="41" formatCode="General\ &quot;pont&quot;">
                  <c:v>1</c:v>
                </c:pt>
                <c:pt idx="42" formatCode="General\ &quot;pont&quot;">
                  <c:v>11</c:v>
                </c:pt>
                <c:pt idx="43" formatCode="General\ &quot;pont&quot;">
                  <c:v>6</c:v>
                </c:pt>
                <c:pt idx="44" formatCode="General\ &quot;pont&quot;">
                  <c:v>17</c:v>
                </c:pt>
                <c:pt idx="45" formatCode="General\ &quot;pont&quot;">
                  <c:v>4</c:v>
                </c:pt>
                <c:pt idx="46" formatCode="General\ &quot;pont&quot;">
                  <c:v>4</c:v>
                </c:pt>
                <c:pt idx="47" formatCode="General\ &quot;pont&quot;">
                  <c:v>18</c:v>
                </c:pt>
                <c:pt idx="48" formatCode="General\ &quot;pont&quot;">
                  <c:v>36</c:v>
                </c:pt>
                <c:pt idx="49" formatCode="General\ &quot;pont&quot;">
                  <c:v>30</c:v>
                </c:pt>
                <c:pt idx="50" formatCode="General\ &quot;pont&quot;">
                  <c:v>29</c:v>
                </c:pt>
                <c:pt idx="51" formatCode="General\ &quot;pont&quot;">
                  <c:v>20</c:v>
                </c:pt>
                <c:pt idx="52" formatCode="General\ &quot;pont&quot;">
                  <c:v>9</c:v>
                </c:pt>
                <c:pt idx="53" formatCode="General\ &quot;pont&quot;">
                  <c:v>9</c:v>
                </c:pt>
                <c:pt idx="54" formatCode="General\ &quot;pont&quot;">
                  <c:v>6</c:v>
                </c:pt>
                <c:pt idx="55" formatCode="General\ &quot;pont&quot;">
                  <c:v>10</c:v>
                </c:pt>
                <c:pt idx="56" formatCode="General\ &quot;pont&quot;">
                  <c:v>15</c:v>
                </c:pt>
                <c:pt idx="57" formatCode="General\ &quot;pont&quot;">
                  <c:v>11</c:v>
                </c:pt>
                <c:pt idx="58" formatCode="General\ &quot;pont&quot;">
                  <c:v>16</c:v>
                </c:pt>
                <c:pt idx="59" formatCode="General\ &quot;pont&quot;">
                  <c:v>21</c:v>
                </c:pt>
                <c:pt idx="60" formatCode="General\ &quot;pont&quot;">
                  <c:v>29</c:v>
                </c:pt>
                <c:pt idx="61" formatCode="General\ &quot;pont&quot;">
                  <c:v>29</c:v>
                </c:pt>
                <c:pt idx="62" formatCode="General\ &quot;pont&quot;">
                  <c:v>21</c:v>
                </c:pt>
                <c:pt idx="63" formatCode="General\ &quot;pont&quot;">
                  <c:v>23</c:v>
                </c:pt>
                <c:pt idx="64" formatCode="General\ &quot;pont&quot;">
                  <c:v>23</c:v>
                </c:pt>
                <c:pt idx="65" formatCode="General\ &quot;pont&quot;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9-4925-BD68-B0EE114526AE}"/>
            </c:ext>
          </c:extLst>
        </c:ser>
        <c:ser>
          <c:idx val="2"/>
          <c:order val="1"/>
          <c:tx>
            <c:strRef>
              <c:f>Alindexek!$D$496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5"/>
              <c:layout>
                <c:manualLayout>
                  <c:x val="3.0113644489030463E-4"/>
                  <c:y val="-2.6029225286224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9-4925-BD68-B0EE11452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Alindexek!$A$497:$A$562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Alindexek!$D$497:$D$562</c:f>
              <c:numCache>
                <c:formatCode>0" pont"</c:formatCode>
                <c:ptCount val="66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 formatCode="General\ &quot;pont&quot;">
                  <c:v>57</c:v>
                </c:pt>
                <c:pt idx="18" formatCode="General\ &quot;pont&quot;">
                  <c:v>48</c:v>
                </c:pt>
                <c:pt idx="19" formatCode="General\ &quot;pont&quot;">
                  <c:v>52</c:v>
                </c:pt>
                <c:pt idx="20" formatCode="General\ &quot;pont&quot;">
                  <c:v>47</c:v>
                </c:pt>
                <c:pt idx="21" formatCode="General\ &quot;pont&quot;">
                  <c:v>56</c:v>
                </c:pt>
                <c:pt idx="22" formatCode="General\ &quot;pont&quot;">
                  <c:v>46</c:v>
                </c:pt>
                <c:pt idx="23" formatCode="General\ &quot;pont&quot;">
                  <c:v>47</c:v>
                </c:pt>
                <c:pt idx="24" formatCode="General\ &quot;pont&quot;">
                  <c:v>52</c:v>
                </c:pt>
                <c:pt idx="25" formatCode="General\ &quot;pont&quot;">
                  <c:v>49</c:v>
                </c:pt>
                <c:pt idx="26" formatCode="General\ &quot;pont&quot;">
                  <c:v>39</c:v>
                </c:pt>
                <c:pt idx="27" formatCode="General\ &quot;pont&quot;">
                  <c:v>32</c:v>
                </c:pt>
                <c:pt idx="28" formatCode="General\ &quot;pont&quot;">
                  <c:v>19</c:v>
                </c:pt>
                <c:pt idx="29" formatCode="General\ &quot;pont&quot;">
                  <c:v>22</c:v>
                </c:pt>
                <c:pt idx="30" formatCode="General\ &quot;pont&quot;">
                  <c:v>12</c:v>
                </c:pt>
                <c:pt idx="31" formatCode="General\ &quot;pont&quot;">
                  <c:v>21</c:v>
                </c:pt>
                <c:pt idx="32" formatCode="General\ &quot;pont&quot;">
                  <c:v>14</c:v>
                </c:pt>
                <c:pt idx="33" formatCode="General\ &quot;pont&quot;">
                  <c:v>16</c:v>
                </c:pt>
                <c:pt idx="34" formatCode="General\ &quot;pont&quot;">
                  <c:v>28</c:v>
                </c:pt>
                <c:pt idx="35" formatCode="General\ &quot;pont&quot;">
                  <c:v>26</c:v>
                </c:pt>
                <c:pt idx="36" formatCode="General\ &quot;pont&quot;">
                  <c:v>36</c:v>
                </c:pt>
                <c:pt idx="37" formatCode="General\ &quot;pont&quot;">
                  <c:v>44</c:v>
                </c:pt>
                <c:pt idx="38" formatCode="General\ &quot;pont&quot;">
                  <c:v>37</c:v>
                </c:pt>
                <c:pt idx="39" formatCode="General\ &quot;pont&quot;">
                  <c:v>28</c:v>
                </c:pt>
                <c:pt idx="40" formatCode="General\ &quot;pont&quot;">
                  <c:v>15</c:v>
                </c:pt>
                <c:pt idx="41" formatCode="General\ &quot;pont&quot;">
                  <c:v>30</c:v>
                </c:pt>
                <c:pt idx="42" formatCode="General\ &quot;pont&quot;">
                  <c:v>21</c:v>
                </c:pt>
                <c:pt idx="43" formatCode="General\ &quot;pont&quot;">
                  <c:v>19</c:v>
                </c:pt>
                <c:pt idx="44" formatCode="General\ &quot;pont&quot;">
                  <c:v>29</c:v>
                </c:pt>
                <c:pt idx="45" formatCode="General\ &quot;pont&quot;">
                  <c:v>16</c:v>
                </c:pt>
                <c:pt idx="46" formatCode="General\ &quot;pont&quot;">
                  <c:v>18</c:v>
                </c:pt>
                <c:pt idx="47" formatCode="General\ &quot;pont&quot;">
                  <c:v>26</c:v>
                </c:pt>
                <c:pt idx="48" formatCode="General\ &quot;pont&quot;">
                  <c:v>42</c:v>
                </c:pt>
                <c:pt idx="49" formatCode="General\ &quot;pont&quot;">
                  <c:v>46</c:v>
                </c:pt>
                <c:pt idx="50" formatCode="General\ &quot;pont&quot;">
                  <c:v>34</c:v>
                </c:pt>
                <c:pt idx="51" formatCode="General\ &quot;pont&quot;">
                  <c:v>27</c:v>
                </c:pt>
                <c:pt idx="52" formatCode="General\ &quot;pont&quot;">
                  <c:v>20</c:v>
                </c:pt>
                <c:pt idx="53" formatCode="General\ &quot;pont&quot;">
                  <c:v>24</c:v>
                </c:pt>
                <c:pt idx="54" formatCode="General\ &quot;pont&quot;">
                  <c:v>15</c:v>
                </c:pt>
                <c:pt idx="55" formatCode="General\ &quot;pont&quot;">
                  <c:v>22</c:v>
                </c:pt>
                <c:pt idx="56" formatCode="General\ &quot;pont&quot;">
                  <c:v>18</c:v>
                </c:pt>
                <c:pt idx="57" formatCode="General\ &quot;pont&quot;">
                  <c:v>18</c:v>
                </c:pt>
                <c:pt idx="58" formatCode="General\ &quot;pont&quot;">
                  <c:v>24</c:v>
                </c:pt>
                <c:pt idx="59" formatCode="General\ &quot;pont&quot;">
                  <c:v>29</c:v>
                </c:pt>
                <c:pt idx="60" formatCode="General\ &quot;pont&quot;">
                  <c:v>44</c:v>
                </c:pt>
                <c:pt idx="61" formatCode="General\ &quot;pont&quot;">
                  <c:v>37</c:v>
                </c:pt>
                <c:pt idx="62" formatCode="General\ &quot;pont&quot;">
                  <c:v>27</c:v>
                </c:pt>
                <c:pt idx="63" formatCode="General\ &quot;pont&quot;">
                  <c:v>30</c:v>
                </c:pt>
                <c:pt idx="64" formatCode="General\ &quot;pont&quot;">
                  <c:v>27</c:v>
                </c:pt>
                <c:pt idx="65" formatCode="General\ &quot;pont&quot;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9-4925-BD68-B0EE114526AE}"/>
            </c:ext>
          </c:extLst>
        </c:ser>
        <c:ser>
          <c:idx val="3"/>
          <c:order val="2"/>
          <c:tx>
            <c:strRef>
              <c:f>Alindexek!$E$496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A9-4925-BD68-B0EE11452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Alindexek!$A$497:$A$562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Alindexek!$E$497:$E$562</c:f>
              <c:numCache>
                <c:formatCode>General\ "pont"</c:formatCode>
                <c:ptCount val="66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  <c:pt idx="60">
                  <c:v>29</c:v>
                </c:pt>
                <c:pt idx="61">
                  <c:v>27</c:v>
                </c:pt>
                <c:pt idx="62">
                  <c:v>16</c:v>
                </c:pt>
                <c:pt idx="63">
                  <c:v>20</c:v>
                </c:pt>
                <c:pt idx="64">
                  <c:v>19</c:v>
                </c:pt>
                <c:pt idx="6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9-4925-BD68-B0EE11452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9130665939195"/>
          <c:y val="0.94341751057042023"/>
          <c:w val="0.79233052758616529"/>
          <c:h val="5.65824894295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42191601049882E-2"/>
          <c:y val="2.5616926803291928E-2"/>
          <c:w val="0.84623663057742782"/>
          <c:h val="0.64364738800960264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81-4C7A-B31C-8DC549F28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Főindexek!$A$41:$A$106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Főindexek!$B$41:$B$106</c:f>
              <c:numCache>
                <c:formatCode>0" pont"</c:formatCode>
                <c:ptCount val="66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  <c:pt idx="60">
                  <c:v>-27</c:v>
                </c:pt>
                <c:pt idx="61">
                  <c:v>-29</c:v>
                </c:pt>
                <c:pt idx="62">
                  <c:v>-30</c:v>
                </c:pt>
                <c:pt idx="63">
                  <c:v>-25</c:v>
                </c:pt>
                <c:pt idx="64">
                  <c:v>-23</c:v>
                </c:pt>
                <c:pt idx="65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1-4C7A-B31C-8DC549F28703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81-4C7A-B31C-8DC549F28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Főindexek!$A$41:$A$106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Főindexek!$F$41:$F$106</c:f>
              <c:numCache>
                <c:formatCode>General\ "pont"</c:formatCode>
                <c:ptCount val="66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  <c:pt idx="60">
                  <c:v>1</c:v>
                </c:pt>
                <c:pt idx="61">
                  <c:v>5</c:v>
                </c:pt>
                <c:pt idx="62">
                  <c:v>-9</c:v>
                </c:pt>
                <c:pt idx="63">
                  <c:v>-5</c:v>
                </c:pt>
                <c:pt idx="64">
                  <c:v>4</c:v>
                </c:pt>
                <c:pt idx="6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1-4C7A-B31C-8DC549F28703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81-4C7A-B31C-8DC549F28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Főindexek!$A$41:$A$106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Főindexek!$G$41:$G$106</c:f>
              <c:numCache>
                <c:formatCode>General\ "pont"</c:formatCode>
                <c:ptCount val="66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  <c:pt idx="63">
                  <c:v>-19</c:v>
                </c:pt>
                <c:pt idx="64">
                  <c:v>-15</c:v>
                </c:pt>
                <c:pt idx="65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1-4C7A-B31C-8DC549F287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Főindexek!$A$41:$A$106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A81-4C7A-B31C-8DC549F2870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FA81-4C7A-B31C-8DC549F28703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Főindexek!$A$41:$A$106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A81-4C7A-B31C-8DC549F2870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Főindexek!$A$41:$A$106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A81-4C7A-B31C-8DC549F28703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79352507250394"/>
          <c:y val="0.92853632478632475"/>
          <c:w val="0.56041283858014634"/>
          <c:h val="6.8750000000000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3333751268332936"/>
          <c:h val="0.7491637435757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Főindexek!$BO$13</c:f>
              <c:strCache>
                <c:ptCount val="1"/>
                <c:pt idx="0">
                  <c:v>2026. Május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63-47D3-9657-25FB49E07157}"/>
              </c:ext>
            </c:extLst>
          </c:dPt>
          <c:dLbls>
            <c:dLbl>
              <c:idx val="3"/>
              <c:layout>
                <c:manualLayout>
                  <c:x val="-6.5625000000000003E-2"/>
                  <c:y val="-4.280237179460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63-47D3-9657-25FB49E07157}"/>
                </c:ext>
              </c:extLst>
            </c:dLbl>
            <c:dLbl>
              <c:idx val="4"/>
              <c:layout>
                <c:manualLayout>
                  <c:x val="-6.7708333333333259E-2"/>
                  <c:y val="-4.280237179460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F1-47BE-A730-8899F45B0D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Főindexek!$A$14:$A$20</c:f>
              <c:strCache>
                <c:ptCount val="7"/>
                <c:pt idx="0">
                  <c:v>Eddig megvalósított beruházások</c:v>
                </c:pt>
                <c:pt idx="1">
                  <c:v>Árbevétel jelenlegi szintje</c:v>
                </c:pt>
                <c:pt idx="2">
                  <c:v>Kapacitás jelenlegi szintje</c:v>
                </c:pt>
                <c:pt idx="3">
                  <c:v>Jelenlegi helyzet indexe</c:v>
                </c:pt>
                <c:pt idx="4">
                  <c:v>Beszállítói rendelésállomány</c:v>
                </c:pt>
                <c:pt idx="5">
                  <c:v>Vevői rendelésállomány</c:v>
                </c:pt>
                <c:pt idx="6">
                  <c:v>Üzleti környezet jelenleg</c:v>
                </c:pt>
              </c:strCache>
            </c:strRef>
          </c:cat>
          <c:val>
            <c:numRef>
              <c:f>Főindexek!$BO$14:$BO$20</c:f>
              <c:numCache>
                <c:formatCode>General\ "pont"</c:formatCode>
                <c:ptCount val="7"/>
                <c:pt idx="0">
                  <c:v>-30</c:v>
                </c:pt>
                <c:pt idx="1">
                  <c:v>-20</c:v>
                </c:pt>
                <c:pt idx="2">
                  <c:v>-17</c:v>
                </c:pt>
                <c:pt idx="3">
                  <c:v>-16</c:v>
                </c:pt>
                <c:pt idx="4">
                  <c:v>-13</c:v>
                </c:pt>
                <c:pt idx="5">
                  <c:v>-12</c:v>
                </c:pt>
                <c:pt idx="6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3-47D3-9657-25FB49E07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Főindexek!$BC$13</c:f>
              <c:strCache>
                <c:ptCount val="1"/>
                <c:pt idx="0">
                  <c:v>2025. Május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63-47D3-9657-25FB49E07157}"/>
              </c:ext>
            </c:extLst>
          </c:dPt>
          <c:dPt>
            <c:idx val="3"/>
            <c:marker>
              <c:symbol val="diamond"/>
              <c:size val="12"/>
              <c:spPr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63-47D3-9657-25FB49E07157}"/>
              </c:ext>
            </c:extLst>
          </c:dPt>
          <c:xVal>
            <c:numRef>
              <c:f>Főindexek!$BC$14:$BC$20</c:f>
              <c:numCache>
                <c:formatCode>General\ "pont"</c:formatCode>
                <c:ptCount val="7"/>
                <c:pt idx="0">
                  <c:v>-21</c:v>
                </c:pt>
                <c:pt idx="1">
                  <c:v>-6</c:v>
                </c:pt>
                <c:pt idx="2">
                  <c:v>-33</c:v>
                </c:pt>
                <c:pt idx="3">
                  <c:v>-19</c:v>
                </c:pt>
                <c:pt idx="4">
                  <c:v>-16</c:v>
                </c:pt>
                <c:pt idx="5">
                  <c:v>-11</c:v>
                </c:pt>
                <c:pt idx="6">
                  <c:v>-28</c:v>
                </c:pt>
              </c:numCache>
            </c:numRef>
          </c:xVal>
          <c:yVal>
            <c:numRef>
              <c:f>Főindexek!$BR$14:$BR$20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963-47D3-9657-25FB49E07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  <c:majorUnit val="10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83874671916013E-2"/>
          <c:y val="2.7746341633931811E-2"/>
          <c:w val="0.67921169619422572"/>
          <c:h val="0.78428123072205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Főindexek!$BO$26</c:f>
              <c:strCache>
                <c:ptCount val="1"/>
                <c:pt idx="0">
                  <c:v>2026. Május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552-4451-B3E3-A22034F26BF4}"/>
              </c:ext>
            </c:extLst>
          </c:dPt>
          <c:dLbls>
            <c:dLbl>
              <c:idx val="5"/>
              <c:layout>
                <c:manualLayout>
                  <c:x val="-5.8333333333333334E-2"/>
                  <c:y val="-4.0358315103900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52-4451-B3E3-A22034F26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Főindexek!$A$27:$A$33</c:f>
              <c:strCache>
                <c:ptCount val="7"/>
                <c:pt idx="0">
                  <c:v>Foglalkoztatás 3 hónap múlva</c:v>
                </c:pt>
                <c:pt idx="1">
                  <c:v>Kapacitáskihasználtság 3 hónap múlva</c:v>
                </c:pt>
                <c:pt idx="2">
                  <c:v>Üzleti környezet 3 hónap múlva</c:v>
                </c:pt>
                <c:pt idx="3">
                  <c:v>Várakozások indexe</c:v>
                </c:pt>
                <c:pt idx="4">
                  <c:v>Árbevétel 3 hónap múlva</c:v>
                </c:pt>
                <c:pt idx="5">
                  <c:v>Bérszint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Főindexek!$BO$27:$BO$33</c:f>
              <c:numCache>
                <c:formatCode>General\ "pont"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2-4451-B3E3-A22034F26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Főindexek!$BC$26</c:f>
              <c:strCache>
                <c:ptCount val="1"/>
                <c:pt idx="0">
                  <c:v>2025. Május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diamond"/>
              <c:size val="12"/>
              <c:spPr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552-4451-B3E3-A22034F26BF4}"/>
              </c:ext>
            </c:extLst>
          </c:dPt>
          <c:dPt>
            <c:idx val="4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552-4451-B3E3-A22034F26BF4}"/>
              </c:ext>
            </c:extLst>
          </c:dPt>
          <c:xVal>
            <c:numRef>
              <c:f>Főindexek!$BC$27:$BC$33</c:f>
              <c:numCache>
                <c:formatCode>General\ "pont"</c:formatCode>
                <c:ptCount val="7"/>
                <c:pt idx="0">
                  <c:v>-2</c:v>
                </c:pt>
                <c:pt idx="1">
                  <c:v>5</c:v>
                </c:pt>
                <c:pt idx="2">
                  <c:v>-21</c:v>
                </c:pt>
                <c:pt idx="3">
                  <c:v>3</c:v>
                </c:pt>
                <c:pt idx="4">
                  <c:v>4</c:v>
                </c:pt>
                <c:pt idx="5">
                  <c:v>12</c:v>
                </c:pt>
                <c:pt idx="6">
                  <c:v>23</c:v>
                </c:pt>
              </c:numCache>
            </c:numRef>
          </c:xVal>
          <c:yVal>
            <c:numRef>
              <c:f>Főindexek!$BS$27:$BS$33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52-4451-B3E3-A22034F26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  <c:max val="30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  <c:majorUnit val="10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10982611548555"/>
          <c:y val="0.9360960241895665"/>
          <c:w val="0.24378026574803149"/>
          <c:h val="6.39039758104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75524934383203E-2"/>
          <c:y val="3.8257250649887935E-2"/>
          <c:w val="0.84157726377952757"/>
          <c:h val="0.60410432785225165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Főindexek!$B$109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layout>
                <c:manualLayout>
                  <c:x val="8.3333333333333332E-3"/>
                  <c:y val="1.8297715564172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00-400F-93BE-CC0C4377D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Főindexek!$A$110:$A$175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Főindexek!$B$110:$B$175</c:f>
              <c:numCache>
                <c:formatCode>0" pont"</c:formatCode>
                <c:ptCount val="66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  <c:pt idx="60">
                  <c:v>-1</c:v>
                </c:pt>
                <c:pt idx="61">
                  <c:v>8</c:v>
                </c:pt>
                <c:pt idx="62">
                  <c:v>11</c:v>
                </c:pt>
                <c:pt idx="63">
                  <c:v>8</c:v>
                </c:pt>
                <c:pt idx="64">
                  <c:v>7</c:v>
                </c:pt>
                <c:pt idx="6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00-400F-93BE-CC0C4377DA6D}"/>
            </c:ext>
          </c:extLst>
        </c:ser>
        <c:ser>
          <c:idx val="3"/>
          <c:order val="4"/>
          <c:tx>
            <c:strRef>
              <c:f>Főindexek!$F$109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00-400F-93BE-CC0C4377D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Főindexek!$A$110:$A$175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Főindexek!$F$110:$F$175</c:f>
              <c:numCache>
                <c:formatCode>General\ "pont"</c:formatCode>
                <c:ptCount val="66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  <c:pt idx="60">
                  <c:v>12</c:v>
                </c:pt>
                <c:pt idx="61">
                  <c:v>26</c:v>
                </c:pt>
                <c:pt idx="62">
                  <c:v>15</c:v>
                </c:pt>
                <c:pt idx="63">
                  <c:v>29</c:v>
                </c:pt>
                <c:pt idx="64">
                  <c:v>11</c:v>
                </c:pt>
                <c:pt idx="6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00-400F-93BE-CC0C4377DA6D}"/>
            </c:ext>
          </c:extLst>
        </c:ser>
        <c:ser>
          <c:idx val="4"/>
          <c:order val="5"/>
          <c:tx>
            <c:strRef>
              <c:f>Főindexek!$G$109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00-400F-93BE-CC0C4377D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Főindexek!$A$110:$A$175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Főindexek!$G$110:$G$175</c:f>
              <c:numCache>
                <c:formatCode>General\ "pont"</c:formatCode>
                <c:ptCount val="66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  <c:pt idx="63">
                  <c:v>13</c:v>
                </c:pt>
                <c:pt idx="64">
                  <c:v>8</c:v>
                </c:pt>
                <c:pt idx="6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00-400F-93BE-CC0C4377DA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Főindexek!$C$109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Főindexek!$A$110:$A$175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Főindexek!$C$110:$C$167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000-400F-93BE-CC0C4377DA6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Főindexek!$D$109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Főindexek!$A$110:$A$175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Főindexek!$D$110:$D$167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000-400F-93BE-CC0C4377DA6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Főindexek!$E$109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Főindexek!$A$110:$A$175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Főindexek!$E$110:$E$167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000-400F-93BE-CC0C4377DA6D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9527559055118"/>
          <c:y val="0.92361088998567109"/>
          <c:w val="0.3820944881889764"/>
          <c:h val="6.8301225919439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53962059099284E-2"/>
          <c:y val="2.6109438996311279E-2"/>
          <c:w val="0.94339832191275474"/>
          <c:h val="0.67575061431412875"/>
        </c:manualLayout>
      </c:layout>
      <c:lineChart>
        <c:grouping val="standard"/>
        <c:varyColors val="0"/>
        <c:ser>
          <c:idx val="0"/>
          <c:order val="0"/>
          <c:tx>
            <c:strRef>
              <c:f>Kapacitás!$B$2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Kapacitás!$A$3:$A$14</c:f>
              <c:strCache>
                <c:ptCount val="12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</c:strCache>
            </c:strRef>
          </c:cat>
          <c:val>
            <c:numRef>
              <c:f>Kapacitás!$B$3:$B$14</c:f>
              <c:numCache>
                <c:formatCode>0%</c:formatCode>
                <c:ptCount val="12"/>
                <c:pt idx="0">
                  <c:v>0.7</c:v>
                </c:pt>
                <c:pt idx="1">
                  <c:v>0.71</c:v>
                </c:pt>
                <c:pt idx="2">
                  <c:v>0.69</c:v>
                </c:pt>
                <c:pt idx="3">
                  <c:v>0.69</c:v>
                </c:pt>
                <c:pt idx="4">
                  <c:v>0.71</c:v>
                </c:pt>
                <c:pt idx="5">
                  <c:v>0.75</c:v>
                </c:pt>
                <c:pt idx="6">
                  <c:v>0.74</c:v>
                </c:pt>
                <c:pt idx="7">
                  <c:v>0.7</c:v>
                </c:pt>
                <c:pt idx="8">
                  <c:v>0.64</c:v>
                </c:pt>
                <c:pt idx="9">
                  <c:v>0.7</c:v>
                </c:pt>
                <c:pt idx="10">
                  <c:v>0.71</c:v>
                </c:pt>
                <c:pt idx="11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C-47CF-A33F-54E8481EDC9A}"/>
            </c:ext>
          </c:extLst>
        </c:ser>
        <c:ser>
          <c:idx val="1"/>
          <c:order val="1"/>
          <c:tx>
            <c:strRef>
              <c:f>Kapacitás!$C$2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C-47CF-A33F-54E8481ED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Kapacitás!$A$3:$A$14</c:f>
              <c:strCache>
                <c:ptCount val="12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</c:strCache>
            </c:strRef>
          </c:cat>
          <c:val>
            <c:numRef>
              <c:f>Kapacitás!$C$3:$C$14</c:f>
              <c:numCache>
                <c:formatCode>0%</c:formatCode>
                <c:ptCount val="12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0.74</c:v>
                </c:pt>
                <c:pt idx="4">
                  <c:v>0.78</c:v>
                </c:pt>
                <c:pt idx="5">
                  <c:v>0.73</c:v>
                </c:pt>
                <c:pt idx="6">
                  <c:v>0.73</c:v>
                </c:pt>
                <c:pt idx="7">
                  <c:v>0.7</c:v>
                </c:pt>
                <c:pt idx="8">
                  <c:v>0.68</c:v>
                </c:pt>
                <c:pt idx="9">
                  <c:v>0.72</c:v>
                </c:pt>
                <c:pt idx="10">
                  <c:v>0.75</c:v>
                </c:pt>
                <c:pt idx="11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C-47CF-A33F-54E8481EDC9A}"/>
            </c:ext>
          </c:extLst>
        </c:ser>
        <c:ser>
          <c:idx val="2"/>
          <c:order val="2"/>
          <c:tx>
            <c:strRef>
              <c:f>Kapacitás!$D$2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FC-47CF-A33F-54E8481ED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Kapacitás!$A$3:$A$14</c:f>
              <c:strCache>
                <c:ptCount val="12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</c:strCache>
            </c:strRef>
          </c:cat>
          <c:val>
            <c:numRef>
              <c:f>Kapacitás!$D$3:$D$14</c:f>
              <c:numCache>
                <c:formatCode>0%</c:formatCode>
                <c:ptCount val="12"/>
                <c:pt idx="0">
                  <c:v>0.72</c:v>
                </c:pt>
                <c:pt idx="1">
                  <c:v>0.72</c:v>
                </c:pt>
                <c:pt idx="2">
                  <c:v>0.7</c:v>
                </c:pt>
                <c:pt idx="3">
                  <c:v>0.73</c:v>
                </c:pt>
                <c:pt idx="4">
                  <c:v>0.72</c:v>
                </c:pt>
                <c:pt idx="5">
                  <c:v>0.74</c:v>
                </c:pt>
                <c:pt idx="6">
                  <c:v>0.74</c:v>
                </c:pt>
                <c:pt idx="7">
                  <c:v>0.68</c:v>
                </c:pt>
                <c:pt idx="8">
                  <c:v>0.63</c:v>
                </c:pt>
                <c:pt idx="9">
                  <c:v>0.66</c:v>
                </c:pt>
                <c:pt idx="10">
                  <c:v>0.68</c:v>
                </c:pt>
                <c:pt idx="11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FC-47CF-A33F-54E8481ED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896240"/>
        <c:axId val="102489552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Kapacitás!$E$2</c15:sqref>
                        </c15:formulaRef>
                      </c:ext>
                    </c:extLst>
                    <c:strCache>
                      <c:ptCount val="1"/>
                      <c:pt idx="0">
                        <c:v>Válaszadók súlyozott átlaga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Kapacitás!$A$3:$A$14</c15:sqref>
                        </c15:formulaRef>
                      </c:ext>
                    </c:extLst>
                    <c:strCache>
                      <c:ptCount val="12"/>
                      <c:pt idx="0">
                        <c:v>2025. 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  <c:pt idx="8">
                        <c:v>Február</c:v>
                      </c:pt>
                      <c:pt idx="9">
                        <c:v>Március</c:v>
                      </c:pt>
                      <c:pt idx="10">
                        <c:v>Április</c:v>
                      </c:pt>
                      <c:pt idx="11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Kapacitás!$E$3:$E$13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0.77</c:v>
                      </c:pt>
                      <c:pt idx="1">
                        <c:v>0.77</c:v>
                      </c:pt>
                      <c:pt idx="2">
                        <c:v>0.76</c:v>
                      </c:pt>
                      <c:pt idx="3">
                        <c:v>0.75</c:v>
                      </c:pt>
                      <c:pt idx="4">
                        <c:v>0.77</c:v>
                      </c:pt>
                      <c:pt idx="5">
                        <c:v>0.79</c:v>
                      </c:pt>
                      <c:pt idx="6">
                        <c:v>0.79</c:v>
                      </c:pt>
                      <c:pt idx="7">
                        <c:v>0.77</c:v>
                      </c:pt>
                      <c:pt idx="8">
                        <c:v>0.74</c:v>
                      </c:pt>
                      <c:pt idx="9">
                        <c:v>0.76</c:v>
                      </c:pt>
                      <c:pt idx="10">
                        <c:v>0.79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0FC-47CF-A33F-54E8481EDC9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Kapacitás!$L$2</c15:sqref>
                        </c15:formulaRef>
                      </c:ext>
                    </c:extLst>
                    <c:strCache>
                      <c:ptCount val="1"/>
                      <c:pt idx="0">
                        <c:v>Kapacitásszint az előző évhez képest (jelenlegi kérdés)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Kapacitás!$A$3:$A$14</c15:sqref>
                        </c15:formulaRef>
                      </c:ext>
                    </c:extLst>
                    <c:strCache>
                      <c:ptCount val="12"/>
                      <c:pt idx="0">
                        <c:v>2025. 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  <c:pt idx="8">
                        <c:v>Február</c:v>
                      </c:pt>
                      <c:pt idx="9">
                        <c:v>Március</c:v>
                      </c:pt>
                      <c:pt idx="10">
                        <c:v>Április</c:v>
                      </c:pt>
                      <c:pt idx="11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Kapacitás!$L$3:$L$9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0.88</c:v>
                      </c:pt>
                      <c:pt idx="1">
                        <c:v>0.89</c:v>
                      </c:pt>
                      <c:pt idx="2">
                        <c:v>0.87</c:v>
                      </c:pt>
                      <c:pt idx="3">
                        <c:v>0.85</c:v>
                      </c:pt>
                      <c:pt idx="4">
                        <c:v>0.87</c:v>
                      </c:pt>
                      <c:pt idx="5">
                        <c:v>0.89</c:v>
                      </c:pt>
                      <c:pt idx="6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0FC-47CF-A33F-54E8481EDC9A}"/>
                  </c:ext>
                </c:extLst>
              </c15:ser>
            </c15:filteredLineSeries>
          </c:ext>
        </c:extLst>
      </c:lineChart>
      <c:catAx>
        <c:axId val="10248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5520"/>
        <c:crosses val="autoZero"/>
        <c:auto val="1"/>
        <c:lblAlgn val="ctr"/>
        <c:lblOffset val="100"/>
        <c:noMultiLvlLbl val="0"/>
      </c:catAx>
      <c:valAx>
        <c:axId val="1024895520"/>
        <c:scaling>
          <c:orientation val="minMax"/>
          <c:max val="0.8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6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78004380799946"/>
          <c:y val="0.94628899638776465"/>
          <c:w val="0.71030729309886309"/>
          <c:h val="5.3343049202684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56443634074715E-2"/>
          <c:y val="2.4162233923374295E-2"/>
          <c:w val="0.8741465807436084"/>
          <c:h val="0.6435019372879643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5"/>
              <c:layout>
                <c:manualLayout>
                  <c:x val="0"/>
                  <c:y val="-2.96923336498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3B-4026-B131-AAFCA4E0B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Alindexek!$A$69:$A$134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Alindexek!$B$69:$B$134</c:f>
              <c:numCache>
                <c:formatCode>0" pont"</c:formatCode>
                <c:ptCount val="66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  <c:pt idx="60" formatCode="General\ &quot;pont&quot;">
                  <c:v>-19</c:v>
                </c:pt>
                <c:pt idx="61" formatCode="General\ &quot;pont&quot;">
                  <c:v>4</c:v>
                </c:pt>
                <c:pt idx="62" formatCode="General\ &quot;pont&quot;">
                  <c:v>14</c:v>
                </c:pt>
                <c:pt idx="63" formatCode="General\ &quot;pont&quot;">
                  <c:v>13</c:v>
                </c:pt>
                <c:pt idx="64" formatCode="General\ &quot;pont&quot;">
                  <c:v>7</c:v>
                </c:pt>
                <c:pt idx="65" formatCode="General\ &quot;pont&quot;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3B-4026-B131-AAFCA4E0B639}"/>
            </c:ext>
          </c:extLst>
        </c:ser>
        <c:ser>
          <c:idx val="3"/>
          <c:order val="4"/>
          <c:tx>
            <c:strRef>
              <c:f>Alindexek!$F$68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layout>
                <c:manualLayout>
                  <c:x val="0"/>
                  <c:y val="2.9692333649869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3B-4026-B131-AAFCA4E0B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Alindexek!$A$69:$A$134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Alindexek!$F$69:$F$134</c:f>
              <c:numCache>
                <c:formatCode>General\ "pont"</c:formatCode>
                <c:ptCount val="66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  <c:pt idx="60">
                  <c:v>0</c:v>
                </c:pt>
                <c:pt idx="61">
                  <c:v>17</c:v>
                </c:pt>
                <c:pt idx="62">
                  <c:v>4</c:v>
                </c:pt>
                <c:pt idx="63">
                  <c:v>23</c:v>
                </c:pt>
                <c:pt idx="64">
                  <c:v>-4</c:v>
                </c:pt>
                <c:pt idx="6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3B-4026-B131-AAFCA4E0B639}"/>
            </c:ext>
          </c:extLst>
        </c:ser>
        <c:ser>
          <c:idx val="4"/>
          <c:order val="5"/>
          <c:tx>
            <c:strRef>
              <c:f>Alindexek!$G$68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3B-4026-B131-AAFCA4E0B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Alindexek!$G$69:$G$134</c:f>
              <c:numCache>
                <c:formatCode>General\ "pont"</c:formatCode>
                <c:ptCount val="66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  <c:pt idx="60">
                  <c:v>-10</c:v>
                </c:pt>
                <c:pt idx="61">
                  <c:v>7</c:v>
                </c:pt>
                <c:pt idx="62">
                  <c:v>11</c:v>
                </c:pt>
                <c:pt idx="63">
                  <c:v>14</c:v>
                </c:pt>
                <c:pt idx="64">
                  <c:v>3</c:v>
                </c:pt>
                <c:pt idx="6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3B-4026-B131-AAFCA4E0B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Alindexek!$A$69:$A$134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Alindexek!$C$69:$C$126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33B-4026-B131-AAFCA4E0B63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Alindexek!$A$69:$A$134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Alindexek!$D$69:$D$126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33B-4026-B131-AAFCA4E0B63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Alindexek!$A$69:$A$134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Alindexek!$E$69:$E$126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33B-4026-B131-AAFCA4E0B639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36642344900396"/>
          <c:y val="0.93333066217433536"/>
          <c:w val="0.46318148015038918"/>
          <c:h val="6.4137716984325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95583973460897E-2"/>
          <c:y val="3.6811692359035517E-2"/>
          <c:w val="0.88964642128381899"/>
          <c:h val="0.63681660016588382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E4-464E-9FAE-FE84E575A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Alindexek!$A$139:$A$204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Alindexek!$B$139:$B$204</c:f>
              <c:numCache>
                <c:formatCode>0%</c:formatCode>
                <c:ptCount val="66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  <c:pt idx="60">
                  <c:v>0.91</c:v>
                </c:pt>
                <c:pt idx="61">
                  <c:v>0.91</c:v>
                </c:pt>
                <c:pt idx="62">
                  <c:v>0.86</c:v>
                </c:pt>
                <c:pt idx="63">
                  <c:v>0.88</c:v>
                </c:pt>
                <c:pt idx="64">
                  <c:v>0.9</c:v>
                </c:pt>
                <c:pt idx="6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E4-464E-9FAE-FE84E575A0AB}"/>
            </c:ext>
          </c:extLst>
        </c:ser>
        <c:ser>
          <c:idx val="3"/>
          <c:order val="4"/>
          <c:tx>
            <c:strRef>
              <c:f>Alindexek!$F$138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E4-464E-9FAE-FE84E575A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Alindexek!$A$139:$A$204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Alindexek!$F$139:$F$204</c:f>
              <c:numCache>
                <c:formatCode>0%</c:formatCode>
                <c:ptCount val="66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  <c:pt idx="60">
                  <c:v>1.06</c:v>
                </c:pt>
                <c:pt idx="61">
                  <c:v>1.06</c:v>
                </c:pt>
                <c:pt idx="62">
                  <c:v>1.01</c:v>
                </c:pt>
                <c:pt idx="63">
                  <c:v>1.03</c:v>
                </c:pt>
                <c:pt idx="64">
                  <c:v>1.04</c:v>
                </c:pt>
                <c:pt idx="65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E4-464E-9FAE-FE84E575A0AB}"/>
            </c:ext>
          </c:extLst>
        </c:ser>
        <c:ser>
          <c:idx val="4"/>
          <c:order val="5"/>
          <c:tx>
            <c:strRef>
              <c:f>Alindexek!$G$138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2E4-464E-9FAE-FE84E575A0A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2E4-464E-9FAE-FE84E575A0AB}"/>
              </c:ext>
            </c:extLst>
          </c:dPt>
          <c:dLbls>
            <c:dLbl>
              <c:idx val="6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E4-464E-9FAE-FE84E575A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Alindexek!$A$139:$A$204</c:f>
              <c:strCache>
                <c:ptCount val="6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  <c:pt idx="63">
                  <c:v>Március</c:v>
                </c:pt>
                <c:pt idx="65">
                  <c:v>Május</c:v>
                </c:pt>
              </c:strCache>
            </c:strRef>
          </c:cat>
          <c:val>
            <c:numRef>
              <c:f>Alindexek!$G$139:$G$204</c:f>
              <c:numCache>
                <c:formatCode>0%</c:formatCode>
                <c:ptCount val="66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  <c:pt idx="60">
                  <c:v>0.96</c:v>
                </c:pt>
                <c:pt idx="61">
                  <c:v>0.95</c:v>
                </c:pt>
                <c:pt idx="62">
                  <c:v>0.9</c:v>
                </c:pt>
                <c:pt idx="63">
                  <c:v>0.92</c:v>
                </c:pt>
                <c:pt idx="64">
                  <c:v>0.93</c:v>
                </c:pt>
                <c:pt idx="65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E4-464E-9FAE-FE84E575A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52E4-464E-9FAE-FE84E575A0AB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52E4-464E-9FAE-FE84E575A0AB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Alindexek!$A$139:$A$204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Alindexek!$C$139:$C$196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52E4-464E-9FAE-FE84E575A0A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52E4-464E-9FAE-FE84E575A0AB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52E4-464E-9FAE-FE84E575A0AB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Alindexek!$A$139:$A$204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Alindexek!$D$139:$D$196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2E4-464E-9FAE-FE84E575A0A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52E4-464E-9FAE-FE84E575A0AB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52E4-464E-9FAE-FE84E575A0AB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52E4-464E-9FAE-FE84E575A0AB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52E4-464E-9FAE-FE84E575A0AB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Alindexek!$A$139:$A$204</c15:sqref>
                        </c15:formulaRef>
                      </c:ext>
                    </c:extLst>
                    <c:strCache>
                      <c:ptCount val="6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  <c:pt idx="63">
                        <c:v>Március</c:v>
                      </c:pt>
                      <c:pt idx="65">
                        <c:v>Május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Alindexek!$E$139:$E$196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2E4-464E-9FAE-FE84E575A0AB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11905083016985"/>
          <c:y val="0.9368365258616882"/>
          <c:w val="0.45776181645311886"/>
          <c:h val="6.3163474138311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1"/>
          <c:tx>
            <c:strRef>
              <c:f>Munka2!$C$3</c:f>
              <c:strCache>
                <c:ptCount val="1"/>
                <c:pt idx="0">
                  <c:v>2026. Május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3.4374999999999926E-2"/>
                  <c:y val="-3.247901012003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10-40E6-9676-F0E30FEE517B}"/>
                </c:ext>
              </c:extLst>
            </c:dLbl>
            <c:dLbl>
              <c:idx val="8"/>
              <c:layout>
                <c:manualLayout>
                  <c:x val="-5.208333333333333E-3"/>
                  <c:y val="-2.49838539384882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10-40E6-9676-F0E30FEE51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Munka2!$A$5:$A$13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Finanszírozási problémák</c:v>
                </c:pt>
                <c:pt idx="4">
                  <c:v>Munkaerőhiány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Munka2!$C$5:$C$13</c:f>
              <c:numCache>
                <c:formatCode>0%</c:formatCode>
                <c:ptCount val="9"/>
                <c:pt idx="0">
                  <c:v>0.06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0.36</c:v>
                </c:pt>
                <c:pt idx="6">
                  <c:v>0.38</c:v>
                </c:pt>
                <c:pt idx="7">
                  <c:v>0.39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0-40E6-9676-F0E30FEE5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9727528"/>
        <c:axId val="719728248"/>
      </c:barChart>
      <c:scatterChart>
        <c:scatterStyle val="lineMarker"/>
        <c:varyColors val="0"/>
        <c:ser>
          <c:idx val="1"/>
          <c:order val="0"/>
          <c:tx>
            <c:strRef>
              <c:f>Munka2!$D$3</c:f>
              <c:strCache>
                <c:ptCount val="1"/>
                <c:pt idx="0">
                  <c:v>2025. Május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Munka2!$D$5:$D$13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0.22</c:v>
                </c:pt>
                <c:pt idx="3">
                  <c:v>0.21</c:v>
                </c:pt>
                <c:pt idx="4">
                  <c:v>0.2</c:v>
                </c:pt>
                <c:pt idx="5">
                  <c:v>0.34</c:v>
                </c:pt>
                <c:pt idx="6">
                  <c:v>0.38</c:v>
                </c:pt>
                <c:pt idx="7">
                  <c:v>0.43</c:v>
                </c:pt>
                <c:pt idx="8">
                  <c:v>0.5</c:v>
                </c:pt>
              </c:numCache>
            </c:numRef>
          </c:xVal>
          <c:yVal>
            <c:numRef>
              <c:f>Munka2!$E$5:$E$13</c:f>
              <c:numCache>
                <c:formatCode>General</c:formatCode>
                <c:ptCount val="9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10-40E6-9676-F0E30FEE5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713848"/>
        <c:axId val="719709168"/>
      </c:scatterChart>
      <c:catAx>
        <c:axId val="71972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19728248"/>
        <c:crosses val="autoZero"/>
        <c:auto val="1"/>
        <c:lblAlgn val="ctr"/>
        <c:lblOffset val="100"/>
        <c:noMultiLvlLbl val="0"/>
      </c:catAx>
      <c:valAx>
        <c:axId val="719728248"/>
        <c:scaling>
          <c:orientation val="minMax"/>
          <c:max val="0.5"/>
        </c:scaling>
        <c:delete val="0"/>
        <c:axPos val="b"/>
        <c:numFmt formatCode="0%" sourceLinked="0"/>
        <c:majorTickMark val="none"/>
        <c:minorTickMark val="none"/>
        <c:tickLblPos val="low"/>
        <c:spPr>
          <a:ln>
            <a:noFill/>
          </a:ln>
        </c:spPr>
        <c:crossAx val="719727528"/>
        <c:crosses val="autoZero"/>
        <c:crossBetween val="between"/>
        <c:majorUnit val="0.1"/>
      </c:valAx>
      <c:valAx>
        <c:axId val="7197091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719713848"/>
        <c:crosses val="max"/>
        <c:crossBetween val="midCat"/>
      </c:valAx>
      <c:valAx>
        <c:axId val="7197138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7197091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7810982611548555"/>
          <c:y val="0.93670429130150734"/>
          <c:w val="0.24378026574803149"/>
          <c:h val="6.3295708698492686E-2"/>
        </c:manualLayout>
      </c:layout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0.92791</cdr:x>
      <cdr:y>0.17618</cdr:y>
    </cdr:from>
    <cdr:to>
      <cdr:x>1</cdr:x>
      <cdr:y>0.24884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E1A62E8C-E368-CF60-1B72-AE8C7FCA007C}"/>
            </a:ext>
          </a:extLst>
        </cdr:cNvPr>
        <cdr:cNvSpPr txBox="1"/>
      </cdr:nvSpPr>
      <cdr:spPr>
        <a:xfrm xmlns:a="http://schemas.openxmlformats.org/drawingml/2006/main">
          <a:off x="11313041" y="895533"/>
          <a:ext cx="87895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B0F0"/>
              </a:solidFill>
            </a:rPr>
            <a:t>11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0.92633</cdr:x>
      <cdr:y>0.37045</cdr:y>
    </cdr:from>
    <cdr:to>
      <cdr:x>0.99104</cdr:x>
      <cdr:y>0.42901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4AFDA50C-E7B3-483D-D9DF-65E97B4025E2}"/>
            </a:ext>
          </a:extLst>
        </cdr:cNvPr>
        <cdr:cNvSpPr txBox="1"/>
      </cdr:nvSpPr>
      <cdr:spPr>
        <a:xfrm xmlns:a="http://schemas.openxmlformats.org/drawingml/2006/main">
          <a:off x="11263424" y="1838404"/>
          <a:ext cx="786809" cy="290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2060"/>
              </a:solidFill>
            </a:rPr>
            <a:t>-1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DEFA-CB40-9344-CB67-4F254247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129AB-8FB1-C264-32BD-5972E5556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32245-DD14-1D81-2BD0-331540E56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F3551-B883-7148-37A5-D1BB56678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65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F472-D396-43A4-3AAD-CA12CD6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C29F-58AD-339F-4116-2A690BA5E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32E2B-34BD-AA1F-835F-12757ACA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4C5E-AA55-5BE5-49A4-14FBDA04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2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2026. </a:t>
            </a:r>
            <a:r>
              <a:rPr lang="hu-HU" b="1"/>
              <a:t>májusi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CF3D-B469-5472-7A60-AD683487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5A5F-3B3C-3383-8F92-18F30603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310448"/>
            <a:ext cx="10845312" cy="612000"/>
          </a:xfrm>
        </p:spPr>
        <p:txBody>
          <a:bodyPr/>
          <a:lstStyle/>
          <a:p>
            <a:r>
              <a:rPr lang="hu-HU" sz="2000" dirty="0"/>
              <a:t>Az átlagos kapacitás-kihasználtság a mezőgazdaságban nem változott áprilishoz képest, a többi iparágcsoport átlagában azonban már 3 hónapja növekszik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E4B40-16D3-824C-CA85-9E1BEEDDD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62D5498C-EB6D-CFE9-F61C-AE09B886949D}"/>
              </a:ext>
            </a:extLst>
          </p:cNvPr>
          <p:cNvSpPr/>
          <p:nvPr/>
        </p:nvSpPr>
        <p:spPr>
          <a:xfrm>
            <a:off x="27555" y="993700"/>
            <a:ext cx="1177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kapacitás-kihasználtsága ágazati bontásban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76326F-FACB-4217-9FA2-4098499F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106862"/>
              </p:ext>
            </p:extLst>
          </p:nvPr>
        </p:nvGraphicFramePr>
        <p:xfrm>
          <a:off x="0" y="1363031"/>
          <a:ext cx="12164445" cy="512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2CD64255-831D-41A5-A072-ACB038F92465}"/>
              </a:ext>
            </a:extLst>
          </p:cNvPr>
          <p:cNvSpPr txBox="1"/>
          <p:nvPr/>
        </p:nvSpPr>
        <p:spPr>
          <a:xfrm>
            <a:off x="11604324" y="2839720"/>
            <a:ext cx="58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360565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FA27-E78C-D5D9-EBF0-1003C518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BC1-0BAC-B79D-F84A-3D031B9F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" y="313307"/>
            <a:ext cx="10874544" cy="612000"/>
          </a:xfrm>
        </p:spPr>
        <p:txBody>
          <a:bodyPr/>
          <a:lstStyle/>
          <a:p>
            <a:r>
              <a:rPr lang="hu-HU" sz="2000" dirty="0"/>
              <a:t>A kapacitás-kihasználtságra vonatkozó várakozások minden méretkategóriában javultak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C2C-8044-4D0F-BAF6-33E939FB1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2818EF-7796-FD6A-C391-B91DB4F4DF38}"/>
              </a:ext>
            </a:extLst>
          </p:cNvPr>
          <p:cNvSpPr/>
          <p:nvPr/>
        </p:nvSpPr>
        <p:spPr>
          <a:xfrm>
            <a:off x="13196" y="1019659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kapacitás-kihasználtság várható alakulása vállalatméret szerinti bontásban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8DDA57E-229C-AD5D-3222-AD6DB27FD4CB}"/>
              </a:ext>
            </a:extLst>
          </p:cNvPr>
          <p:cNvSpPr/>
          <p:nvPr/>
        </p:nvSpPr>
        <p:spPr>
          <a:xfrm>
            <a:off x="2409493" y="6465970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4033"/>
              </p:ext>
            </p:extLst>
          </p:nvPr>
        </p:nvGraphicFramePr>
        <p:xfrm>
          <a:off x="0" y="1449420"/>
          <a:ext cx="12178803" cy="501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42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" y="310448"/>
            <a:ext cx="10785089" cy="612000"/>
          </a:xfrm>
        </p:spPr>
        <p:txBody>
          <a:bodyPr/>
          <a:lstStyle/>
          <a:p>
            <a:r>
              <a:rPr lang="hu-HU" sz="2000" dirty="0"/>
              <a:t>A tavalyi év azonos hónapjához viszonyított átlagos bevételi szint nem változott áprilishoz képest, májusban is 93 százalék volt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10633" y="1040479"/>
            <a:ext cx="11583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194291"/>
              </p:ext>
            </p:extLst>
          </p:nvPr>
        </p:nvGraphicFramePr>
        <p:xfrm>
          <a:off x="-20019" y="1458452"/>
          <a:ext cx="12212019" cy="501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0448"/>
            <a:ext cx="10963072" cy="612000"/>
          </a:xfrm>
        </p:spPr>
        <p:txBody>
          <a:bodyPr/>
          <a:lstStyle/>
          <a:p>
            <a:r>
              <a:rPr lang="hu-HU" sz="1900" dirty="0"/>
              <a:t>leginkább a vevők hiánya és a magas költségek okoznak nehézséget, de a magas energiaárak, a beszállítói problémák és a munkaerőhiány említésének aránya is nő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0344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A5BB3E-5883-4D54-A18F-C9FCAE54C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76950"/>
              </p:ext>
            </p:extLst>
          </p:nvPr>
        </p:nvGraphicFramePr>
        <p:xfrm>
          <a:off x="0" y="1405383"/>
          <a:ext cx="12192000" cy="508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előző hónaphoz viszonyított megítélése már 4 hónapja javul, és 2022. február óta nem állt ilyen magas szinten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0" y="101380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46525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763899"/>
              </p:ext>
            </p:extLst>
          </p:nvPr>
        </p:nvGraphicFramePr>
        <p:xfrm>
          <a:off x="0" y="1383132"/>
          <a:ext cx="12192000" cy="508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környezettel kapcsolatos várakozások mutatója is nőtt, és közel 5 éve nem állt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052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33324" y="1006959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21923" y="645932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464168"/>
              </p:ext>
            </p:extLst>
          </p:nvPr>
        </p:nvGraphicFramePr>
        <p:xfrm>
          <a:off x="0" y="1376290"/>
          <a:ext cx="12192000" cy="508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beruházási várakozások minden méretkategóriában gyengültek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4595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41309" y="99782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03988" y="6474595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70121"/>
              </p:ext>
            </p:extLst>
          </p:nvPr>
        </p:nvGraphicFramePr>
        <p:xfrm>
          <a:off x="0" y="1367159"/>
          <a:ext cx="12192000" cy="510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beruházásokkal kapcsolatos optimizmus csak a mezőgazdaságban javult minimálisan, a többi iparágcsoport átlagában kismértékben gyengült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7038" y="64858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0" y="99245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03988" y="648584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971558"/>
              </p:ext>
            </p:extLst>
          </p:nvPr>
        </p:nvGraphicFramePr>
        <p:xfrm>
          <a:off x="0" y="1361788"/>
          <a:ext cx="12192000" cy="512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foglalkoztatási várakozások alindexe a nagyvállalatoknál számottevően javult, a kkv-knál azonban 4 havi javulást követően enyhén gyengült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36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36421" y="98329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303988" y="6435119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88768"/>
              </p:ext>
            </p:extLst>
          </p:nvPr>
        </p:nvGraphicFramePr>
        <p:xfrm>
          <a:off x="-1" y="1352629"/>
          <a:ext cx="12155579" cy="508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20534"/>
            <a:ext cx="10147523" cy="612000"/>
          </a:xfrm>
        </p:spPr>
        <p:txBody>
          <a:bodyPr/>
          <a:lstStyle/>
          <a:p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D686AC51-4FF7-B5B0-346F-281ECD7E0C71}"/>
              </a:ext>
            </a:extLst>
          </p:cNvPr>
          <p:cNvGrpSpPr/>
          <p:nvPr/>
        </p:nvGrpSpPr>
        <p:grpSpPr>
          <a:xfrm>
            <a:off x="1131404" y="1183165"/>
            <a:ext cx="10969002" cy="1092607"/>
            <a:chOff x="1169244" y="1229921"/>
            <a:chExt cx="8009896" cy="109260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BFB29DB-2C4F-8D16-CF47-E05CD0A2F829}"/>
                </a:ext>
              </a:extLst>
            </p:cNvPr>
            <p:cNvSpPr txBox="1"/>
            <p:nvPr/>
          </p:nvSpPr>
          <p:spPr>
            <a:xfrm>
              <a:off x="1292440" y="1229921"/>
              <a:ext cx="788670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8001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200" b="1" kern="1200" dirty="0">
                  <a:solidFill>
                    <a:srgbClr val="0C2148"/>
                  </a:solidFill>
                  <a:latin typeface="Calibri"/>
                  <a:ea typeface="+mn-ea"/>
                  <a:cs typeface="+mn-cs"/>
                </a:rPr>
  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  </a: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7AED4AC-7EF9-F486-BEB1-316E1CB9254F}"/>
                </a:ext>
              </a:extLst>
            </p:cNvPr>
            <p:cNvSpPr/>
            <p:nvPr/>
          </p:nvSpPr>
          <p:spPr>
            <a:xfrm>
              <a:off x="1169244" y="1391905"/>
              <a:ext cx="64978" cy="83071"/>
            </a:xfrm>
            <a:prstGeom prst="ellipse">
              <a:avLst/>
            </a:prstGeom>
            <a:solidFill>
              <a:srgbClr val="7BDC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902166" y="2674535"/>
            <a:ext cx="102275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együttműködésben készül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MKIK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Gazdaság és Vállalkozáskutató Intézetének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közreműködésével.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909718" y="4108145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349321" y="5541755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Az eddigi felmérésekben átlagosan mintegy 1000 vállalat vett részt havonta. Ezúton is szeretnénk megköszönni a felmérésben közreműködőknek, hogy együttműködésükkel segítik az MNB és az MKIK munkáját!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FC99A84A-9FC4-4ECA-5479-1AB2724C65BE}"/>
              </a:ext>
            </a:extLst>
          </p:cNvPr>
          <p:cNvSpPr/>
          <p:nvPr/>
        </p:nvSpPr>
        <p:spPr>
          <a:xfrm>
            <a:off x="1747350" y="2845664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CDE9378-1781-5FE8-B906-1CB5DEEAE483}"/>
              </a:ext>
            </a:extLst>
          </p:cNvPr>
          <p:cNvSpPr/>
          <p:nvPr/>
        </p:nvSpPr>
        <p:spPr>
          <a:xfrm>
            <a:off x="1773469" y="427780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D6ED02E8-E477-2542-ACE4-F173580FFF59}"/>
              </a:ext>
            </a:extLst>
          </p:cNvPr>
          <p:cNvSpPr/>
          <p:nvPr/>
        </p:nvSpPr>
        <p:spPr>
          <a:xfrm>
            <a:off x="1199394" y="570485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létszámbővítési tervek mutatója a mezőgazdaságban javult, a többi iparágcsoport átlagában stagnált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32851" y="980765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811681" y="6111141"/>
            <a:ext cx="85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155551"/>
              </p:ext>
            </p:extLst>
          </p:nvPr>
        </p:nvGraphicFramePr>
        <p:xfrm>
          <a:off x="-1" y="1299974"/>
          <a:ext cx="12159149" cy="481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áremelési tervek mutatója csökkent az előző hónaphoz képest, a tavaly májusi szintet azonban kismértékben meghaladja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24757" y="97592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E941241B-86D6-C054-EFBA-8FEC6584D62D}"/>
              </a:ext>
            </a:extLst>
          </p:cNvPr>
          <p:cNvSpPr/>
          <p:nvPr/>
        </p:nvSpPr>
        <p:spPr>
          <a:xfrm>
            <a:off x="1200399" y="6224386"/>
            <a:ext cx="97912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 mezőgazdaságban működő válaszadók eredményei nem szerepelnek az ábrán. Az egyenlegmutató az áremelést és árcsökkentést tervező válaszadók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967220"/>
              </p:ext>
            </p:extLst>
          </p:nvPr>
        </p:nvGraphicFramePr>
        <p:xfrm>
          <a:off x="0" y="1345256"/>
          <a:ext cx="12191999" cy="482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10448"/>
            <a:ext cx="10448955" cy="612000"/>
          </a:xfrm>
        </p:spPr>
        <p:txBody>
          <a:bodyPr/>
          <a:lstStyle/>
          <a:p>
            <a:r>
              <a:rPr lang="sv-SE" sz="2200" dirty="0"/>
              <a:t>A vállalati konjunktúra</a:t>
            </a:r>
            <a:r>
              <a:rPr lang="hu-HU" sz="2200" dirty="0"/>
              <a:t> minimálisan javult áprilishoz képest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1178762" y="1204847"/>
            <a:ext cx="10800292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MNB-MKIK Vállalati konjunktúraindex az előző havi -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4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-ről -3 pontra változott.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958B9B-03BC-70D9-CA19-D36D7609A37B}"/>
              </a:ext>
            </a:extLst>
          </p:cNvPr>
          <p:cNvSpPr txBox="1"/>
          <p:nvPr/>
        </p:nvSpPr>
        <p:spPr>
          <a:xfrm>
            <a:off x="1633021" y="1872065"/>
            <a:ext cx="1058608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jelenlegi helyzet megítélése minimálisan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gyengü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lt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várakozásoké azonban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kismértékben javu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lt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 áprilisho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z képest.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Előbbi indexe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előző havi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-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15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-ről -16 pontra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csökkent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, míg utóbbié +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8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-ról +11 pontra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nőtt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948217" y="2920770"/>
            <a:ext cx="10243783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átlagos ágazati kapacitás-kihasználtság 73-75 százalék között alakult és a mezőgazdaság kivételével minden vizsgált iparágcsoportban nőtt az előző hónaphoz képest. Az egy évvel korábbi szinthez viszonyított átlagos bevételi szint nem változott az áprilisi 93 százalékhoz képest.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955417" y="4325047"/>
            <a:ext cx="10263685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tervek mutatója csökkent, a létszámváltoztatási terveké viszont nőtt az előző hónaphoz képest: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előbbi +29-ről +23, utóbbi pedig -2-ről +4 pontra változott.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386AB-D5F6-4A95-BE52-15682BF1049C}"/>
              </a:ext>
            </a:extLst>
          </p:cNvPr>
          <p:cNvSpPr txBox="1"/>
          <p:nvPr/>
        </p:nvSpPr>
        <p:spPr>
          <a:xfrm>
            <a:off x="1633021" y="5062475"/>
            <a:ext cx="10525685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jelenlegi helyzet megítélése minden méretkategóriában gyengült, ugyanakkor az átlagos kapacitás-kihasználtság már 3 hónapja javul a főbb iparágcsoportok, különösen a szolgáltatás és kereskedelem átlagában. A várakozások indexe ugyan erősödött, de a beruházásokkal kapcsolatos optimizmus a mezőgazdaság kivételével a vizsgált iparág és méret szerinti csoportok mindegyikében gyengült áprilishoz képest.</a:t>
            </a:r>
            <a:endParaRPr lang="hu-HU" sz="2200" dirty="0">
              <a:solidFill>
                <a:srgbClr val="0C2148"/>
              </a:solidFill>
              <a:latin typeface="Calibri"/>
            </a:endParaRP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A4DD1D2-76C6-8009-CB00-43D1FEF507CF}"/>
              </a:ext>
            </a:extLst>
          </p:cNvPr>
          <p:cNvSpPr/>
          <p:nvPr/>
        </p:nvSpPr>
        <p:spPr>
          <a:xfrm>
            <a:off x="1054548" y="135348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52A82C2A-C744-FCB8-AE8D-19ED3AB74C2E}"/>
              </a:ext>
            </a:extLst>
          </p:cNvPr>
          <p:cNvSpPr/>
          <p:nvPr/>
        </p:nvSpPr>
        <p:spPr>
          <a:xfrm>
            <a:off x="1487605" y="204740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AD74E05-A6A1-45C6-4A32-F52FBA941071}"/>
              </a:ext>
            </a:extLst>
          </p:cNvPr>
          <p:cNvSpPr/>
          <p:nvPr/>
        </p:nvSpPr>
        <p:spPr>
          <a:xfrm>
            <a:off x="1812347" y="3084879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D43A41E-AB3C-798D-97F3-5248C8C639C7}"/>
              </a:ext>
            </a:extLst>
          </p:cNvPr>
          <p:cNvSpPr/>
          <p:nvPr/>
        </p:nvSpPr>
        <p:spPr>
          <a:xfrm>
            <a:off x="1822654" y="450579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A20F2EF1-23CC-3499-5890-4C5D7AC77952}"/>
              </a:ext>
            </a:extLst>
          </p:cNvPr>
          <p:cNvSpPr/>
          <p:nvPr/>
        </p:nvSpPr>
        <p:spPr>
          <a:xfrm>
            <a:off x="1452167" y="522769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310448"/>
            <a:ext cx="10587865" cy="612000"/>
          </a:xfrm>
        </p:spPr>
        <p:txBody>
          <a:bodyPr/>
          <a:lstStyle/>
          <a:p>
            <a:r>
              <a:rPr lang="hu-HU" sz="2000" dirty="0"/>
              <a:t>Az </a:t>
            </a:r>
            <a:r>
              <a:rPr lang="hu-HU" sz="2000" dirty="0" err="1"/>
              <a:t>mnb-mkik</a:t>
            </a:r>
            <a:r>
              <a:rPr lang="hu-HU" sz="2000" dirty="0"/>
              <a:t> vállalati konjunktúraindex az áprilisi -4-ről -3 pontra változott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48238" y="10046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72465" y="6319857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401934"/>
              </p:ext>
            </p:extLst>
          </p:nvPr>
        </p:nvGraphicFramePr>
        <p:xfrm>
          <a:off x="0" y="1325757"/>
          <a:ext cx="12192000" cy="499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76"/>
            <a:ext cx="10785089" cy="612000"/>
          </a:xfrm>
        </p:spPr>
        <p:txBody>
          <a:bodyPr/>
          <a:lstStyle/>
          <a:p>
            <a:r>
              <a:rPr lang="hu-HU" sz="2000" dirty="0"/>
              <a:t>Az aktuális helyzet átlagos megítélése minimálisan gyengült az előző hónaphoz képest: a kkv-knál kisebb, a nagyvállalatoknál nagyobb mértékben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0" y="994347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2969344" y="6224309"/>
            <a:ext cx="6253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190570"/>
              </p:ext>
            </p:extLst>
          </p:nvPr>
        </p:nvGraphicFramePr>
        <p:xfrm>
          <a:off x="0" y="1383135"/>
          <a:ext cx="12192000" cy="484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jelenlegi helyzet tényezői közül az üzleti környezet és a kapacitáskihasználtság megítélése számottevően kedvezőbb mint tavaly májusban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158592" y="1065975"/>
            <a:ext cx="875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93712"/>
              </p:ext>
            </p:extLst>
          </p:nvPr>
        </p:nvGraphicFramePr>
        <p:xfrm>
          <a:off x="0" y="1435306"/>
          <a:ext cx="12192000" cy="504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320176"/>
            <a:ext cx="10629089" cy="612000"/>
          </a:xfrm>
        </p:spPr>
        <p:txBody>
          <a:bodyPr/>
          <a:lstStyle/>
          <a:p>
            <a:r>
              <a:rPr lang="hu-HU" sz="2000" dirty="0"/>
              <a:t>a várakozások a bérszint és a beruházások kivételével minden vizsgált tényező kapcsán optimistábbak, mint a tavalyi év azonos hónapjában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143392" y="107388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698931"/>
              </p:ext>
            </p:extLst>
          </p:nvPr>
        </p:nvGraphicFramePr>
        <p:xfrm>
          <a:off x="0" y="1443220"/>
          <a:ext cx="12192000" cy="50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310448"/>
            <a:ext cx="10713371" cy="612000"/>
          </a:xfrm>
        </p:spPr>
        <p:txBody>
          <a:bodyPr/>
          <a:lstStyle/>
          <a:p>
            <a:r>
              <a:rPr lang="hu-HU" sz="2000" dirty="0"/>
              <a:t>A várakozások átlagos megítélése minden méretkategóriában javult áprilishoz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0" y="101037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2011947" y="6090460"/>
            <a:ext cx="816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451770"/>
              </p:ext>
            </p:extLst>
          </p:nvPr>
        </p:nvGraphicFramePr>
        <p:xfrm>
          <a:off x="0" y="1379710"/>
          <a:ext cx="12192000" cy="471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5680</TotalTime>
  <Words>987</Words>
  <Application>Microsoft Office PowerPoint</Application>
  <PresentationFormat>Szélesvásznú</PresentationFormat>
  <Paragraphs>78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2026. májusi eredményei</vt:lpstr>
      <vt:lpstr>mnb-mKIK vállalati konjunktúrafelmérés</vt:lpstr>
      <vt:lpstr>A vállalati konjunktúra minimálisan javult áprilishoz képest</vt:lpstr>
      <vt:lpstr>Az mnb-mkik vállalati konjunktúraindex az áprilisi -4-ről -3 pontra változott</vt:lpstr>
      <vt:lpstr>Az aktuális helyzet átlagos megítélése minimálisan gyengült az előző hónaphoz képest: a kkv-knál kisebb, a nagyvállalatoknál nagyobb mértékben</vt:lpstr>
      <vt:lpstr>A jelenlegi helyzet tényezői közül az üzleti környezet és a kapacitáskihasználtság megítélése számottevően kedvezőbb mint tavaly májusban</vt:lpstr>
      <vt:lpstr>a várakozások a bérszint és a beruházások kivételével minden vizsgált tényező kapcsán optimistábbak, mint a tavalyi év azonos hónapjában</vt:lpstr>
      <vt:lpstr>A várakozások átlagos megítélése minden méretkategóriában javult áprilishoz képest</vt:lpstr>
      <vt:lpstr>Termelés és kereslet</vt:lpstr>
      <vt:lpstr>Az átlagos kapacitás-kihasználtság a mezőgazdaságban nem változott áprilishoz képest, a többi iparágcsoport átlagában azonban már 3 hónapja növekszik</vt:lpstr>
      <vt:lpstr>A kapacitás-kihasználtságra vonatkozó várakozások minden méretkategóriában javultak az előző hónaphoz képest</vt:lpstr>
      <vt:lpstr>A tavalyi év azonos hónapjához viszonyított átlagos bevételi szint nem változott áprilishoz képest, májusban is 93 százalék volt</vt:lpstr>
      <vt:lpstr>leginkább a vevők hiánya és a magas költségek okoznak nehézséget, de a magas energiaárak, a beszállítói problémák és a munkaerőhiány említésének aránya is nő</vt:lpstr>
      <vt:lpstr>Üzleti környezet, beruházások,  foglalkoztatás</vt:lpstr>
      <vt:lpstr>Az üzleti környezet előző hónaphoz viszonyított megítélése már 4 hónapja javul, és 2022. február óta nem állt ilyen magas szinten </vt:lpstr>
      <vt:lpstr>Az üzleti környezettel kapcsolatos várakozások mutatója is nőtt, és közel 5 éve nem állt ilyen magas szinten</vt:lpstr>
      <vt:lpstr>A beruházási várakozások minden méretkategóriában gyengültek az előző hónaphoz képest</vt:lpstr>
      <vt:lpstr>A beruházásokkal kapcsolatos optimizmus csak a mezőgazdaságban javult minimálisan, a többi iparágcsoport átlagában kismértékben gyengült</vt:lpstr>
      <vt:lpstr>A foglalkoztatási várakozások alindexe a nagyvállalatoknál számottevően javult, a kkv-knál azonban 4 havi javulást követően enyhén gyengült</vt:lpstr>
      <vt:lpstr>A létszámbővítési tervek mutatója a mezőgazdaságban javult, a többi iparágcsoport átlagában stagnált az előző hónaphoz képest</vt:lpstr>
      <vt:lpstr>árak</vt:lpstr>
      <vt:lpstr>Az áremelési tervek mutatója csökkent az előző hónaphoz képest, a tavaly májusi szintet azonban kismértékben meghaladja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Csikár Rajmond</cp:lastModifiedBy>
  <cp:revision>179</cp:revision>
  <dcterms:created xsi:type="dcterms:W3CDTF">2025-10-14T07:28:08Z</dcterms:created>
  <dcterms:modified xsi:type="dcterms:W3CDTF">2026-06-15T12:39:03Z</dcterms:modified>
</cp:coreProperties>
</file>