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44"/>
  </p:notesMasterIdLst>
  <p:handoutMasterIdLst>
    <p:handoutMasterId r:id="rId45"/>
  </p:handoutMasterIdLst>
  <p:sldIdLst>
    <p:sldId id="260" r:id="rId2"/>
    <p:sldId id="274" r:id="rId3"/>
    <p:sldId id="276" r:id="rId4"/>
    <p:sldId id="325" r:id="rId5"/>
    <p:sldId id="278" r:id="rId6"/>
    <p:sldId id="279" r:id="rId7"/>
    <p:sldId id="280" r:id="rId8"/>
    <p:sldId id="282" r:id="rId9"/>
    <p:sldId id="284" r:id="rId10"/>
    <p:sldId id="281" r:id="rId11"/>
    <p:sldId id="283" r:id="rId12"/>
    <p:sldId id="326" r:id="rId13"/>
    <p:sldId id="291" r:id="rId14"/>
    <p:sldId id="292" r:id="rId15"/>
    <p:sldId id="327" r:id="rId16"/>
    <p:sldId id="328" r:id="rId17"/>
    <p:sldId id="313" r:id="rId18"/>
    <p:sldId id="295" r:id="rId19"/>
    <p:sldId id="296" r:id="rId20"/>
    <p:sldId id="322" r:id="rId21"/>
    <p:sldId id="324" r:id="rId22"/>
    <p:sldId id="319" r:id="rId23"/>
    <p:sldId id="320" r:id="rId24"/>
    <p:sldId id="330" r:id="rId25"/>
    <p:sldId id="314" r:id="rId26"/>
    <p:sldId id="329" r:id="rId27"/>
    <p:sldId id="331" r:id="rId28"/>
    <p:sldId id="299" r:id="rId29"/>
    <p:sldId id="300" r:id="rId30"/>
    <p:sldId id="301" r:id="rId31"/>
    <p:sldId id="302" r:id="rId32"/>
    <p:sldId id="303" r:id="rId33"/>
    <p:sldId id="304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6" r:id="rId42"/>
    <p:sldId id="321" r:id="rId4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Novák Zsuzsanna" initials="NZ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CFBE"/>
    <a:srgbClr val="1E2452"/>
    <a:srgbClr val="777063"/>
    <a:srgbClr val="A69F94"/>
    <a:srgbClr val="EAB92A"/>
    <a:srgbClr val="FDE3EF"/>
    <a:srgbClr val="92B93B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5436" autoAdjust="0"/>
  </p:normalViewPr>
  <p:slideViewPr>
    <p:cSldViewPr>
      <p:cViewPr>
        <p:scale>
          <a:sx n="63" d="100"/>
          <a:sy n="63" d="100"/>
        </p:scale>
        <p:origin x="-300" y="-5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21FC93-D237-4A23-ADDD-9549D362600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9B99E1B-A628-480C-99A9-1E89609D50F9}">
      <dgm:prSet phldrT="[Text]" custT="1"/>
      <dgm:spPr/>
      <dgm:t>
        <a:bodyPr/>
        <a:lstStyle/>
        <a:p>
          <a:r>
            <a:rPr lang="hu-HU" sz="1600" dirty="0" smtClean="0"/>
            <a:t>Állampapír adásvétel</a:t>
          </a:r>
          <a:endParaRPr lang="hu-HU" sz="1600" dirty="0"/>
        </a:p>
      </dgm:t>
    </dgm:pt>
    <dgm:pt modelId="{AD992E94-1359-42C4-9284-0497F4E77775}" type="parTrans" cxnId="{04B405A1-7A75-4648-9A3D-2ED4C6697236}">
      <dgm:prSet/>
      <dgm:spPr/>
      <dgm:t>
        <a:bodyPr/>
        <a:lstStyle/>
        <a:p>
          <a:endParaRPr lang="hu-HU"/>
        </a:p>
      </dgm:t>
    </dgm:pt>
    <dgm:pt modelId="{5347EA31-E7FA-4DFF-BAD4-625F35DA84DF}" type="sibTrans" cxnId="{04B405A1-7A75-4648-9A3D-2ED4C6697236}">
      <dgm:prSet/>
      <dgm:spPr/>
      <dgm:t>
        <a:bodyPr/>
        <a:lstStyle/>
        <a:p>
          <a:endParaRPr lang="hu-HU"/>
        </a:p>
      </dgm:t>
    </dgm:pt>
    <dgm:pt modelId="{9A4C4491-2A25-464D-B938-69ABA2FE7D40}">
      <dgm:prSet phldrT="[Text]" custT="1"/>
      <dgm:spPr/>
      <dgm:t>
        <a:bodyPr/>
        <a:lstStyle/>
        <a:p>
          <a:r>
            <a:rPr lang="hu-HU" sz="1600" dirty="0" smtClean="0"/>
            <a:t>Devizahitelek elszámolásához és forintosításához kapcsolódó eszközök</a:t>
          </a:r>
          <a:endParaRPr lang="hu-HU" sz="1600" dirty="0"/>
        </a:p>
      </dgm:t>
    </dgm:pt>
    <dgm:pt modelId="{1D24FEA3-E384-4267-B8B6-E9C9CAE12E46}" type="parTrans" cxnId="{99AFBD08-30B3-4620-B655-C617A7AC6C6E}">
      <dgm:prSet/>
      <dgm:spPr/>
      <dgm:t>
        <a:bodyPr/>
        <a:lstStyle/>
        <a:p>
          <a:endParaRPr lang="hu-HU"/>
        </a:p>
      </dgm:t>
    </dgm:pt>
    <dgm:pt modelId="{99756472-86E3-4E31-9A2E-3AF92F4E8CCE}" type="sibTrans" cxnId="{99AFBD08-30B3-4620-B655-C617A7AC6C6E}">
      <dgm:prSet/>
      <dgm:spPr/>
      <dgm:t>
        <a:bodyPr/>
        <a:lstStyle/>
        <a:p>
          <a:endParaRPr lang="hu-HU"/>
        </a:p>
      </dgm:t>
    </dgm:pt>
    <dgm:pt modelId="{4746E102-E303-484D-B92C-8F654BC446BB}">
      <dgm:prSet phldrT="[Text]" custT="1"/>
      <dgm:spPr/>
      <dgm:t>
        <a:bodyPr/>
        <a:lstStyle/>
        <a:p>
          <a:r>
            <a:rPr lang="hu-HU" sz="1600" i="0" dirty="0" err="1" smtClean="0"/>
            <a:t>IRS</a:t>
          </a:r>
          <a:endParaRPr lang="hu-HU" sz="1600" i="0" dirty="0" smtClean="0"/>
        </a:p>
        <a:p>
          <a:r>
            <a:rPr lang="hu-HU" sz="1600" i="0" dirty="0" smtClean="0"/>
            <a:t>tenderek</a:t>
          </a:r>
          <a:endParaRPr lang="hu-HU" sz="1600" i="0" dirty="0"/>
        </a:p>
      </dgm:t>
    </dgm:pt>
    <dgm:pt modelId="{3A0E7421-D26D-4DFD-9244-6AE0C52247F0}" type="parTrans" cxnId="{EF6E78E3-E418-4145-BE92-2E0F594C8704}">
      <dgm:prSet/>
      <dgm:spPr/>
      <dgm:t>
        <a:bodyPr/>
        <a:lstStyle/>
        <a:p>
          <a:endParaRPr lang="hu-HU"/>
        </a:p>
      </dgm:t>
    </dgm:pt>
    <dgm:pt modelId="{01C3DBAF-3506-4BB9-B520-058925CA6DB4}" type="sibTrans" cxnId="{EF6E78E3-E418-4145-BE92-2E0F594C8704}">
      <dgm:prSet/>
      <dgm:spPr/>
      <dgm:t>
        <a:bodyPr/>
        <a:lstStyle/>
        <a:p>
          <a:endParaRPr lang="hu-HU"/>
        </a:p>
      </dgm:t>
    </dgm:pt>
    <dgm:pt modelId="{3F7B1D44-A762-41B9-B732-B08F2AD5A180}">
      <dgm:prSet phldrT="[Text]" custT="1"/>
      <dgm:spPr/>
      <dgm:t>
        <a:bodyPr/>
        <a:lstStyle/>
        <a:p>
          <a:r>
            <a:rPr lang="hu-HU" sz="1600" baseline="0" dirty="0" smtClean="0"/>
            <a:t>3 és 6 hónapos </a:t>
          </a:r>
          <a:r>
            <a:rPr lang="hu-HU" sz="1600" baseline="0" dirty="0" err="1" smtClean="0"/>
            <a:t>FX-swap</a:t>
          </a:r>
          <a:endParaRPr lang="hu-HU" sz="1600" baseline="0" dirty="0"/>
        </a:p>
      </dgm:t>
    </dgm:pt>
    <dgm:pt modelId="{89980F0D-BB3B-41B2-A69F-B03579D56B95}" type="parTrans" cxnId="{D1C19BFB-A7E1-44CE-ACEE-9EBD52D6ADA1}">
      <dgm:prSet/>
      <dgm:spPr/>
      <dgm:t>
        <a:bodyPr/>
        <a:lstStyle/>
        <a:p>
          <a:endParaRPr lang="hu-HU"/>
        </a:p>
      </dgm:t>
    </dgm:pt>
    <dgm:pt modelId="{81826F6A-866F-4ED6-B8EA-82B311136DA1}" type="sibTrans" cxnId="{D1C19BFB-A7E1-44CE-ACEE-9EBD52D6ADA1}">
      <dgm:prSet/>
      <dgm:spPr/>
      <dgm:t>
        <a:bodyPr/>
        <a:lstStyle/>
        <a:p>
          <a:endParaRPr lang="hu-HU"/>
        </a:p>
      </dgm:t>
    </dgm:pt>
    <dgm:pt modelId="{DFD7A1AF-A880-4942-ABCB-F7D656C5C069}">
      <dgm:prSet phldrT="[Text]" custT="1"/>
      <dgm:spPr/>
      <dgm:t>
        <a:bodyPr/>
        <a:lstStyle/>
        <a:p>
          <a:r>
            <a:rPr lang="hu-HU" sz="1600" i="0" dirty="0" smtClean="0"/>
            <a:t>Egyhetes,</a:t>
          </a:r>
        </a:p>
        <a:p>
          <a:r>
            <a:rPr lang="hu-HU" sz="1600" i="0" dirty="0" smtClean="0"/>
            <a:t> három hónapos hitel-</a:t>
          </a:r>
        </a:p>
        <a:p>
          <a:r>
            <a:rPr lang="hu-HU" sz="1600" i="0" dirty="0" smtClean="0"/>
            <a:t>tenderek</a:t>
          </a:r>
          <a:endParaRPr lang="hu-HU" sz="1600" i="0" dirty="0"/>
        </a:p>
      </dgm:t>
    </dgm:pt>
    <dgm:pt modelId="{38FF88C7-FEA9-4AA5-B047-85AD03601029}" type="parTrans" cxnId="{CBAF7193-D806-4768-8376-E45AD459285C}">
      <dgm:prSet/>
      <dgm:spPr/>
      <dgm:t>
        <a:bodyPr/>
        <a:lstStyle/>
        <a:p>
          <a:endParaRPr lang="hu-HU"/>
        </a:p>
      </dgm:t>
    </dgm:pt>
    <dgm:pt modelId="{0BF902BB-2EBD-4D8E-B1DD-D9AEA1D973C0}" type="sibTrans" cxnId="{CBAF7193-D806-4768-8376-E45AD459285C}">
      <dgm:prSet/>
      <dgm:spPr/>
      <dgm:t>
        <a:bodyPr/>
        <a:lstStyle/>
        <a:p>
          <a:endParaRPr lang="hu-HU"/>
        </a:p>
      </dgm:t>
    </dgm:pt>
    <dgm:pt modelId="{1A5918B9-E994-4985-BB64-AD8A37FB9E88}" type="pres">
      <dgm:prSet presAssocID="{C421FC93-D237-4A23-ADDD-9549D362600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E80ABFB-DB8D-4E6E-9D51-36BB78E26F8B}" type="pres">
      <dgm:prSet presAssocID="{C421FC93-D237-4A23-ADDD-9549D362600A}" presName="arrow" presStyleLbl="bgShp" presStyleIdx="0" presStyleCnt="1" custAng="0" custScaleX="117647" custScaleY="96706" custLinFactNeighborX="-406" custLinFactNeighborY="0"/>
      <dgm:spPr/>
      <dgm:t>
        <a:bodyPr/>
        <a:lstStyle/>
        <a:p>
          <a:endParaRPr lang="hu-HU"/>
        </a:p>
      </dgm:t>
    </dgm:pt>
    <dgm:pt modelId="{666EA921-205E-4530-A054-D2EA6BD745F3}" type="pres">
      <dgm:prSet presAssocID="{C421FC93-D237-4A23-ADDD-9549D362600A}" presName="linearProcess" presStyleCnt="0"/>
      <dgm:spPr/>
    </dgm:pt>
    <dgm:pt modelId="{0EAA37CC-F986-4D8A-A2DB-015718E43B91}" type="pres">
      <dgm:prSet presAssocID="{B9B99E1B-A628-480C-99A9-1E89609D50F9}" presName="textNode" presStyleLbl="node1" presStyleIdx="0" presStyleCnt="5" custScaleX="29798" custScaleY="46985" custLinFactNeighborX="22925" custLinFactNeighborY="2664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278B809-AAAE-43C2-B5D6-848739C24BAF}" type="pres">
      <dgm:prSet presAssocID="{5347EA31-E7FA-4DFF-BAD4-625F35DA84DF}" presName="sibTrans" presStyleCnt="0"/>
      <dgm:spPr/>
    </dgm:pt>
    <dgm:pt modelId="{ECC6B7DD-654C-47BE-8336-4603419D4A5F}" type="pres">
      <dgm:prSet presAssocID="{9A4C4491-2A25-464D-B938-69ABA2FE7D40}" presName="textNode" presStyleLbl="node1" presStyleIdx="1" presStyleCnt="5" custScaleX="60760" custScaleY="51937" custLinFactX="100000" custLinFactY="-4459" custLinFactNeighborX="101799" custLinFactNeighborY="-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62DFE40-4E7C-4E64-8366-6AFE7A69B4A3}" type="pres">
      <dgm:prSet presAssocID="{99756472-86E3-4E31-9A2E-3AF92F4E8CCE}" presName="sibTrans" presStyleCnt="0"/>
      <dgm:spPr/>
    </dgm:pt>
    <dgm:pt modelId="{9E759037-8EA2-47AB-9F53-3A7FFA2AF6D2}" type="pres">
      <dgm:prSet presAssocID="{4746E102-E303-484D-B92C-8F654BC446BB}" presName="textNode" presStyleLbl="node1" presStyleIdx="2" presStyleCnt="5" custScaleX="30085" custScaleY="62420" custLinFactX="37870" custLinFactNeighborX="100000" custLinFactNeighborY="3365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5B5D6C1-EEEE-463B-994F-1CA88266E46C}" type="pres">
      <dgm:prSet presAssocID="{01C3DBAF-3506-4BB9-B520-058925CA6DB4}" presName="sibTrans" presStyleCnt="0"/>
      <dgm:spPr/>
    </dgm:pt>
    <dgm:pt modelId="{BB45D3AD-AD65-4890-B0F7-584EE1DA7BB1}" type="pres">
      <dgm:prSet presAssocID="{3F7B1D44-A762-41B9-B732-B08F2AD5A180}" presName="textNode" presStyleLbl="node1" presStyleIdx="3" presStyleCnt="5" custScaleX="32674" custScaleY="47692" custLinFactX="-98757" custLinFactNeighborX="-100000" custLinFactNeighborY="2628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8D4A34B-AFCF-4CC5-A191-CE7EC87F279D}" type="pres">
      <dgm:prSet presAssocID="{81826F6A-866F-4ED6-B8EA-82B311136DA1}" presName="sibTrans" presStyleCnt="0"/>
      <dgm:spPr/>
    </dgm:pt>
    <dgm:pt modelId="{88D7E32F-DD60-4519-827C-095E1E914C48}" type="pres">
      <dgm:prSet presAssocID="{DFD7A1AF-A880-4942-ABCB-F7D656C5C069}" presName="textNode" presStyleLbl="node1" presStyleIdx="4" presStyleCnt="5" custScaleX="28606" custScaleY="120999" custLinFactX="87" custLinFactNeighborX="100000" custLinFactNeighborY="6129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C3EC193-298C-4962-9BE8-81C6D03A7654}" type="presOf" srcId="{4746E102-E303-484D-B92C-8F654BC446BB}" destId="{9E759037-8EA2-47AB-9F53-3A7FFA2AF6D2}" srcOrd="0" destOrd="0" presId="urn:microsoft.com/office/officeart/2005/8/layout/hProcess9"/>
    <dgm:cxn modelId="{2AD006D2-F50F-4BB4-9A70-6C77C1DE477A}" type="presOf" srcId="{C421FC93-D237-4A23-ADDD-9549D362600A}" destId="{1A5918B9-E994-4985-BB64-AD8A37FB9E88}" srcOrd="0" destOrd="0" presId="urn:microsoft.com/office/officeart/2005/8/layout/hProcess9"/>
    <dgm:cxn modelId="{99AFBD08-30B3-4620-B655-C617A7AC6C6E}" srcId="{C421FC93-D237-4A23-ADDD-9549D362600A}" destId="{9A4C4491-2A25-464D-B938-69ABA2FE7D40}" srcOrd="1" destOrd="0" parTransId="{1D24FEA3-E384-4267-B8B6-E9C9CAE12E46}" sibTransId="{99756472-86E3-4E31-9A2E-3AF92F4E8CCE}"/>
    <dgm:cxn modelId="{AE81A8EA-6FFB-41E2-9006-B821B394F993}" type="presOf" srcId="{B9B99E1B-A628-480C-99A9-1E89609D50F9}" destId="{0EAA37CC-F986-4D8A-A2DB-015718E43B91}" srcOrd="0" destOrd="0" presId="urn:microsoft.com/office/officeart/2005/8/layout/hProcess9"/>
    <dgm:cxn modelId="{1507FE15-53ED-4C77-954C-3BA7F91EAA61}" type="presOf" srcId="{9A4C4491-2A25-464D-B938-69ABA2FE7D40}" destId="{ECC6B7DD-654C-47BE-8336-4603419D4A5F}" srcOrd="0" destOrd="0" presId="urn:microsoft.com/office/officeart/2005/8/layout/hProcess9"/>
    <dgm:cxn modelId="{EF6E78E3-E418-4145-BE92-2E0F594C8704}" srcId="{C421FC93-D237-4A23-ADDD-9549D362600A}" destId="{4746E102-E303-484D-B92C-8F654BC446BB}" srcOrd="2" destOrd="0" parTransId="{3A0E7421-D26D-4DFD-9244-6AE0C52247F0}" sibTransId="{01C3DBAF-3506-4BB9-B520-058925CA6DB4}"/>
    <dgm:cxn modelId="{04B405A1-7A75-4648-9A3D-2ED4C6697236}" srcId="{C421FC93-D237-4A23-ADDD-9549D362600A}" destId="{B9B99E1B-A628-480C-99A9-1E89609D50F9}" srcOrd="0" destOrd="0" parTransId="{AD992E94-1359-42C4-9284-0497F4E77775}" sibTransId="{5347EA31-E7FA-4DFF-BAD4-625F35DA84DF}"/>
    <dgm:cxn modelId="{E8864CF8-2AAF-4820-9E8C-75C3ACB6A6DE}" type="presOf" srcId="{3F7B1D44-A762-41B9-B732-B08F2AD5A180}" destId="{BB45D3AD-AD65-4890-B0F7-584EE1DA7BB1}" srcOrd="0" destOrd="0" presId="urn:microsoft.com/office/officeart/2005/8/layout/hProcess9"/>
    <dgm:cxn modelId="{CBAF7193-D806-4768-8376-E45AD459285C}" srcId="{C421FC93-D237-4A23-ADDD-9549D362600A}" destId="{DFD7A1AF-A880-4942-ABCB-F7D656C5C069}" srcOrd="4" destOrd="0" parTransId="{38FF88C7-FEA9-4AA5-B047-85AD03601029}" sibTransId="{0BF902BB-2EBD-4D8E-B1DD-D9AEA1D973C0}"/>
    <dgm:cxn modelId="{D1C19BFB-A7E1-44CE-ACEE-9EBD52D6ADA1}" srcId="{C421FC93-D237-4A23-ADDD-9549D362600A}" destId="{3F7B1D44-A762-41B9-B732-B08F2AD5A180}" srcOrd="3" destOrd="0" parTransId="{89980F0D-BB3B-41B2-A69F-B03579D56B95}" sibTransId="{81826F6A-866F-4ED6-B8EA-82B311136DA1}"/>
    <dgm:cxn modelId="{2FCE976B-9578-4307-931D-972FB0807285}" type="presOf" srcId="{DFD7A1AF-A880-4942-ABCB-F7D656C5C069}" destId="{88D7E32F-DD60-4519-827C-095E1E914C48}" srcOrd="0" destOrd="0" presId="urn:microsoft.com/office/officeart/2005/8/layout/hProcess9"/>
    <dgm:cxn modelId="{6386BD24-0777-4DF5-A042-A01CC0A7573E}" type="presParOf" srcId="{1A5918B9-E994-4985-BB64-AD8A37FB9E88}" destId="{AE80ABFB-DB8D-4E6E-9D51-36BB78E26F8B}" srcOrd="0" destOrd="0" presId="urn:microsoft.com/office/officeart/2005/8/layout/hProcess9"/>
    <dgm:cxn modelId="{4362E132-90B4-474A-99F5-836106562BCE}" type="presParOf" srcId="{1A5918B9-E994-4985-BB64-AD8A37FB9E88}" destId="{666EA921-205E-4530-A054-D2EA6BD745F3}" srcOrd="1" destOrd="0" presId="urn:microsoft.com/office/officeart/2005/8/layout/hProcess9"/>
    <dgm:cxn modelId="{3FCC9696-EAB4-4879-BE37-DA10EB2763F1}" type="presParOf" srcId="{666EA921-205E-4530-A054-D2EA6BD745F3}" destId="{0EAA37CC-F986-4D8A-A2DB-015718E43B91}" srcOrd="0" destOrd="0" presId="urn:microsoft.com/office/officeart/2005/8/layout/hProcess9"/>
    <dgm:cxn modelId="{E0FA4583-75E8-4263-B9D5-D3D0ABC10610}" type="presParOf" srcId="{666EA921-205E-4530-A054-D2EA6BD745F3}" destId="{7278B809-AAAE-43C2-B5D6-848739C24BAF}" srcOrd="1" destOrd="0" presId="urn:microsoft.com/office/officeart/2005/8/layout/hProcess9"/>
    <dgm:cxn modelId="{67024263-84A7-4FFD-8900-132FAF85D436}" type="presParOf" srcId="{666EA921-205E-4530-A054-D2EA6BD745F3}" destId="{ECC6B7DD-654C-47BE-8336-4603419D4A5F}" srcOrd="2" destOrd="0" presId="urn:microsoft.com/office/officeart/2005/8/layout/hProcess9"/>
    <dgm:cxn modelId="{EAEF9B94-8172-4930-82E5-BAF5347CCA7F}" type="presParOf" srcId="{666EA921-205E-4530-A054-D2EA6BD745F3}" destId="{C62DFE40-4E7C-4E64-8366-6AFE7A69B4A3}" srcOrd="3" destOrd="0" presId="urn:microsoft.com/office/officeart/2005/8/layout/hProcess9"/>
    <dgm:cxn modelId="{5A676E66-A280-407D-86A1-4A4993042996}" type="presParOf" srcId="{666EA921-205E-4530-A054-D2EA6BD745F3}" destId="{9E759037-8EA2-47AB-9F53-3A7FFA2AF6D2}" srcOrd="4" destOrd="0" presId="urn:microsoft.com/office/officeart/2005/8/layout/hProcess9"/>
    <dgm:cxn modelId="{6CB6FB80-F4A8-4CB4-9E13-8D9797BABE4C}" type="presParOf" srcId="{666EA921-205E-4530-A054-D2EA6BD745F3}" destId="{25B5D6C1-EEEE-463B-994F-1CA88266E46C}" srcOrd="5" destOrd="0" presId="urn:microsoft.com/office/officeart/2005/8/layout/hProcess9"/>
    <dgm:cxn modelId="{8A6EDC9E-7809-4794-873B-E9E42983FB34}" type="presParOf" srcId="{666EA921-205E-4530-A054-D2EA6BD745F3}" destId="{BB45D3AD-AD65-4890-B0F7-584EE1DA7BB1}" srcOrd="6" destOrd="0" presId="urn:microsoft.com/office/officeart/2005/8/layout/hProcess9"/>
    <dgm:cxn modelId="{1FE25F09-589B-4EF6-BF60-E2289A5A9A2D}" type="presParOf" srcId="{666EA921-205E-4530-A054-D2EA6BD745F3}" destId="{18D4A34B-AFCF-4CC5-A191-CE7EC87F279D}" srcOrd="7" destOrd="0" presId="urn:microsoft.com/office/officeart/2005/8/layout/hProcess9"/>
    <dgm:cxn modelId="{7D037F61-C908-4AC2-87BE-C02C7162E4B6}" type="presParOf" srcId="{666EA921-205E-4530-A054-D2EA6BD745F3}" destId="{88D7E32F-DD60-4519-827C-095E1E914C4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0ABFB-DB8D-4E6E-9D51-36BB78E26F8B}">
      <dsp:nvSpPr>
        <dsp:cNvPr id="0" name=""/>
        <dsp:cNvSpPr/>
      </dsp:nvSpPr>
      <dsp:spPr>
        <a:xfrm>
          <a:off x="0" y="172632"/>
          <a:ext cx="8748458" cy="498332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A37CC-F986-4D8A-A2DB-015718E43B91}">
      <dsp:nvSpPr>
        <dsp:cNvPr id="0" name=""/>
        <dsp:cNvSpPr/>
      </dsp:nvSpPr>
      <dsp:spPr>
        <a:xfrm>
          <a:off x="48117" y="2819187"/>
          <a:ext cx="1298341" cy="1001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Állampapír adásvétel</a:t>
          </a:r>
          <a:endParaRPr lang="hu-HU" sz="1600" kern="1200" dirty="0"/>
        </a:p>
      </dsp:txBody>
      <dsp:txXfrm>
        <a:off x="97004" y="2868074"/>
        <a:ext cx="1200567" cy="903681"/>
      </dsp:txXfrm>
    </dsp:sp>
    <dsp:sp modelId="{ECC6B7DD-654C-47BE-8336-4603419D4A5F}">
      <dsp:nvSpPr>
        <dsp:cNvPr id="0" name=""/>
        <dsp:cNvSpPr/>
      </dsp:nvSpPr>
      <dsp:spPr>
        <a:xfrm>
          <a:off x="6070079" y="0"/>
          <a:ext cx="2647401" cy="1107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Devizahitelek elszámolásához és forintosításához kapcsolódó eszközök</a:t>
          </a:r>
          <a:endParaRPr lang="hu-HU" sz="1600" kern="1200" dirty="0"/>
        </a:p>
      </dsp:txBody>
      <dsp:txXfrm>
        <a:off x="6124118" y="54039"/>
        <a:ext cx="2539323" cy="998926"/>
      </dsp:txXfrm>
    </dsp:sp>
    <dsp:sp modelId="{9E759037-8EA2-47AB-9F53-3A7FFA2AF6D2}">
      <dsp:nvSpPr>
        <dsp:cNvPr id="0" name=""/>
        <dsp:cNvSpPr/>
      </dsp:nvSpPr>
      <dsp:spPr>
        <a:xfrm>
          <a:off x="6211580" y="2804107"/>
          <a:ext cx="1310846" cy="13304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i="0" kern="1200" dirty="0" err="1" smtClean="0"/>
            <a:t>IRS</a:t>
          </a:r>
          <a:endParaRPr lang="hu-HU" sz="1600" i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i="0" kern="1200" dirty="0" smtClean="0"/>
            <a:t>tenderek</a:t>
          </a:r>
          <a:endParaRPr lang="hu-HU" sz="1600" i="0" kern="1200" dirty="0"/>
        </a:p>
      </dsp:txBody>
      <dsp:txXfrm>
        <a:off x="6275570" y="2868097"/>
        <a:ext cx="1182866" cy="1202462"/>
      </dsp:txXfrm>
    </dsp:sp>
    <dsp:sp modelId="{BB45D3AD-AD65-4890-B0F7-584EE1DA7BB1}">
      <dsp:nvSpPr>
        <dsp:cNvPr id="0" name=""/>
        <dsp:cNvSpPr/>
      </dsp:nvSpPr>
      <dsp:spPr>
        <a:xfrm>
          <a:off x="1364512" y="2804107"/>
          <a:ext cx="1423653" cy="1016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baseline="0" dirty="0" smtClean="0"/>
            <a:t>3 és 6 hónapos </a:t>
          </a:r>
          <a:r>
            <a:rPr lang="hu-HU" sz="1600" kern="1200" baseline="0" dirty="0" err="1" smtClean="0"/>
            <a:t>FX-swap</a:t>
          </a:r>
          <a:endParaRPr lang="hu-HU" sz="1600" kern="1200" baseline="0" dirty="0"/>
        </a:p>
      </dsp:txBody>
      <dsp:txXfrm>
        <a:off x="1414135" y="2853730"/>
        <a:ext cx="1324407" cy="917278"/>
      </dsp:txXfrm>
    </dsp:sp>
    <dsp:sp modelId="{88D7E32F-DD60-4519-827C-095E1E914C48}">
      <dsp:nvSpPr>
        <dsp:cNvPr id="0" name=""/>
        <dsp:cNvSpPr/>
      </dsp:nvSpPr>
      <dsp:spPr>
        <a:xfrm>
          <a:off x="7502058" y="2749574"/>
          <a:ext cx="1246404" cy="2579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i="0" kern="1200" dirty="0" smtClean="0"/>
            <a:t>Egyhetes,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i="0" kern="1200" dirty="0" smtClean="0"/>
            <a:t> három hónapos hitel-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i="0" kern="1200" dirty="0" smtClean="0"/>
            <a:t>tenderek</a:t>
          </a:r>
          <a:endParaRPr lang="hu-HU" sz="1600" i="0" kern="1200" dirty="0"/>
        </a:p>
      </dsp:txBody>
      <dsp:txXfrm>
        <a:off x="7562902" y="2810418"/>
        <a:ext cx="1124716" cy="2457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2015.12.18.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2015.12.18.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6916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400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7786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0488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0578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18036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5088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2798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31</a:t>
            </a:fld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90783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36</a:t>
            </a:fld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443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66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8368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3302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2605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953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nb.hu/Root/Dokumentumtar/MNB/Kiadvanyok/szakmai_cikkek/hitelezesnhp/Szakmai_cikk_Fabian_Gergely_NHP.pdf" TargetMode="External"/><Relationship Id="rId3" Type="http://schemas.openxmlformats.org/officeDocument/2006/relationships/hyperlink" Target="http://www.mnb.hu/Root/Dokumentumtar/MNB/Kiadvanyok/mnbhu_mnbszemle/mnbhu_msz_200706/szemle_2007jun_komaromi.pdf" TargetMode="External"/><Relationship Id="rId7" Type="http://schemas.openxmlformats.org/officeDocument/2006/relationships/hyperlink" Target="http://www.mnb.hu/Root/Dokumentumtar/MNB/Kiadvanyok/mnbhu_mnbtanulmanyok/mnbhu-mt100/MT100.pdf" TargetMode="External"/><Relationship Id="rId12" Type="http://schemas.openxmlformats.org/officeDocument/2006/relationships/hyperlink" Target="http://www.mnb.hu/Monetaris_politika" TargetMode="External"/><Relationship Id="rId2" Type="http://schemas.openxmlformats.org/officeDocument/2006/relationships/hyperlink" Target="http://www.mnb.hu/Root/MNB/Monetaris_politika/mnbhu_eszkoztar/mnbhu_eszkoztar_tanulmanyok/mnbhu_Kezikonyvek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mnb.hu/Root/Dokumentumtar/MNB/Kiadvanyok/mnbhu_mnbszemle/mnbhu_msz_201012/molnar.pdf" TargetMode="External"/><Relationship Id="rId11" Type="http://schemas.openxmlformats.org/officeDocument/2006/relationships/hyperlink" Target="http://www.mnb.hu/Kiadvanyok" TargetMode="External"/><Relationship Id="rId5" Type="http://schemas.openxmlformats.org/officeDocument/2006/relationships/hyperlink" Target="http://www.mnb.hu/Root/Dokumentumtar/MNB/Kiadvanyok/mnbhu_mnbszemle/mnbhu_msz_201010/varga_mnbszemle_1007.pdf" TargetMode="External"/><Relationship Id="rId10" Type="http://schemas.openxmlformats.org/officeDocument/2006/relationships/hyperlink" Target="http://www.mnb.hu/monetaris-politika/a-monetaris-politikai-eszkoztar/tanulmanyok-eloadasok-kezikonyvek-az-eszkoztarrol/tanulmanyok" TargetMode="External"/><Relationship Id="rId4" Type="http://schemas.openxmlformats.org/officeDocument/2006/relationships/hyperlink" Target="http://www.mnb.hu/Root/Dokumentumtar/MNB/Kiadvanyok/mnbhu_mnbszemle/mnbhu_msz_200910/balogh_0910.pdf" TargetMode="External"/><Relationship Id="rId9" Type="http://schemas.openxmlformats.org/officeDocument/2006/relationships/hyperlink" Target="http://www.mnb.hu/Root/Dokumentumtar/MNB/Kiadvanyok/szakmai_cikkek/Devizatartalek_es_serulekenyseg/Kolozsi_Pal_Peter_jegybanki%20eszkozok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1052736"/>
            <a:ext cx="6630363" cy="61560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/>
              <a:t>Magyar Nemzeti Bank monetáris politikai eszköztára</a:t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2" y="1844824"/>
            <a:ext cx="6630364" cy="720080"/>
          </a:xfrm>
        </p:spPr>
        <p:txBody>
          <a:bodyPr/>
          <a:lstStyle/>
          <a:p>
            <a:r>
              <a:rPr lang="hu-HU" dirty="0"/>
              <a:t>MNB, </a:t>
            </a:r>
            <a:r>
              <a:rPr lang="hu-HU" dirty="0" smtClean="0"/>
              <a:t>Jegybanki eszköztár, devizatartalék és kockázatkezelési igazgatóság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>
          <a:xfrm>
            <a:off x="1907404" y="3068960"/>
            <a:ext cx="6630364" cy="400734"/>
          </a:xfrm>
        </p:spPr>
        <p:txBody>
          <a:bodyPr>
            <a:normAutofit/>
          </a:bodyPr>
          <a:lstStyle/>
          <a:p>
            <a:r>
              <a:rPr lang="hu-HU" dirty="0" smtClean="0"/>
              <a:t>2015. </a:t>
            </a:r>
            <a:r>
              <a:rPr lang="hu-HU" dirty="0" smtClean="0"/>
              <a:t>december</a:t>
            </a:r>
            <a:r>
              <a:rPr lang="hu-HU" dirty="0" smtClean="0"/>
              <a:t> 1.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84488" cy="759189"/>
          </a:xfrm>
        </p:spPr>
        <p:txBody>
          <a:bodyPr>
            <a:noAutofit/>
          </a:bodyPr>
          <a:lstStyle/>
          <a:p>
            <a:r>
              <a:rPr lang="hu-HU" sz="2800" dirty="0"/>
              <a:t>A monetáris politikai eszköztár </a:t>
            </a:r>
            <a:r>
              <a:rPr lang="hu-HU" sz="2800" dirty="0" smtClean="0"/>
              <a:t>jelentősége, </a:t>
            </a:r>
            <a:r>
              <a:rPr lang="hu-HU" sz="2800" dirty="0"/>
              <a:t>alapelvei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968552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/>
              <a:t>A reálgazdasági és inflációs előrejelzés, a pénzpiaci helyzet és a pénzügyi stabilitási szempontok alapján a döntéshozók döntenek arról, hogy milyen kamatszint mellett tartják elérhetőnek az inflációs célt. 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 smtClean="0"/>
              <a:t>A hagyományos eszköztár (az irányadó eszköz, a kötelező tartalék, a kamatfolyosót képező egynapos betéti és hitellehetőség, valamint a fedezett hitel) feladata</a:t>
            </a:r>
            <a:r>
              <a:rPr lang="hu-HU" sz="2000" dirty="0"/>
              <a:t>, hogy a pénzpiaci hozamok „igazodjanak” az irányadó kamat </a:t>
            </a:r>
            <a:r>
              <a:rPr lang="hu-HU" sz="2000" dirty="0" smtClean="0"/>
              <a:t>szintjéhez, az </a:t>
            </a:r>
            <a:r>
              <a:rPr lang="hu-HU" sz="2000" dirty="0"/>
              <a:t>aktuális szintet és a kamatváltoztatási várakozásokat tükrözzék.</a:t>
            </a:r>
          </a:p>
          <a:p>
            <a:pPr lvl="1">
              <a:buFont typeface="Trebuchet MS" pitchFamily="34" charset="0"/>
              <a:buChar char="―"/>
            </a:pPr>
            <a:r>
              <a:rPr lang="hu-HU" sz="2000" dirty="0"/>
              <a:t>Ne függjenek a likviditási helyzettől, a bankközi piaci folyamatoktól.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/>
              <a:t>Az eszköztár </a:t>
            </a:r>
            <a:r>
              <a:rPr lang="hu-HU" sz="2000" dirty="0" smtClean="0"/>
              <a:t>alapelvei:</a:t>
            </a:r>
            <a:endParaRPr lang="hu-HU" sz="2000" dirty="0"/>
          </a:p>
          <a:p>
            <a:pPr lvl="1">
              <a:buFont typeface="Trebuchet MS" pitchFamily="34" charset="0"/>
              <a:buChar char="―"/>
            </a:pPr>
            <a:r>
              <a:rPr lang="hu-HU" sz="2000" b="1" dirty="0" err="1"/>
              <a:t>piackonform</a:t>
            </a:r>
            <a:r>
              <a:rPr lang="hu-HU" sz="2000" b="1" dirty="0"/>
              <a:t> felépítés (indirekt eszközök)</a:t>
            </a:r>
          </a:p>
          <a:p>
            <a:pPr lvl="1">
              <a:buFont typeface="Trebuchet MS" pitchFamily="34" charset="0"/>
              <a:buChar char="―"/>
            </a:pPr>
            <a:r>
              <a:rPr lang="hu-HU" sz="2000" b="1" dirty="0"/>
              <a:t>áttekinthető, biztonságos és költséghatékony felépítés</a:t>
            </a:r>
          </a:p>
          <a:p>
            <a:pPr lvl="1">
              <a:buFont typeface="Trebuchet MS" pitchFamily="34" charset="0"/>
              <a:buChar char="―"/>
            </a:pPr>
            <a:r>
              <a:rPr lang="hu-HU" sz="2000" b="1" dirty="0"/>
              <a:t>egyenlő bánásmód a piaci partnerekkel</a:t>
            </a:r>
          </a:p>
          <a:p>
            <a:pPr lvl="1">
              <a:buFont typeface="Trebuchet MS" pitchFamily="34" charset="0"/>
              <a:buChar char="―"/>
            </a:pPr>
            <a:r>
              <a:rPr lang="hu-HU" sz="2000" b="1" dirty="0"/>
              <a:t>piacépítés </a:t>
            </a:r>
            <a:r>
              <a:rPr lang="hu-HU" sz="2000" b="1" dirty="0" smtClean="0"/>
              <a:t>támogatása.</a:t>
            </a:r>
            <a:endParaRPr lang="hu-HU" sz="2000" dirty="0"/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29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Az </a:t>
            </a:r>
            <a:r>
              <a:rPr lang="hu-HU" sz="2800" dirty="0"/>
              <a:t>MNB </a:t>
            </a:r>
            <a:r>
              <a:rPr lang="hu-HU" sz="2800" dirty="0" smtClean="0"/>
              <a:t>partnerköre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968552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/>
              <a:t>Partnerek: a tartalékszabályozás alá eső belföldi hitelintézetek megfelelő technikai feltételek teljesítése esetén</a:t>
            </a:r>
          </a:p>
          <a:p>
            <a:pPr lvl="1" fontAlgn="base"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/>
              <a:t>Közvetlen </a:t>
            </a:r>
            <a:r>
              <a:rPr lang="hu-HU" sz="2000" dirty="0" err="1"/>
              <a:t>VIBER-</a:t>
            </a:r>
            <a:r>
              <a:rPr lang="hu-HU" sz="2000" dirty="0"/>
              <a:t> vagy </a:t>
            </a:r>
            <a:r>
              <a:rPr lang="hu-HU" sz="2000" dirty="0" err="1"/>
              <a:t>BKR-tagság</a:t>
            </a:r>
            <a:endParaRPr lang="hu-HU" sz="2000" dirty="0"/>
          </a:p>
          <a:p>
            <a:pPr lvl="1" fontAlgn="base">
              <a:lnSpc>
                <a:spcPct val="100000"/>
              </a:lnSpc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/>
              <a:t>Az értékpapír-műveletek és a fedezett hitelek esetén </a:t>
            </a:r>
            <a:r>
              <a:rPr lang="hu-HU" sz="2000" dirty="0" err="1"/>
              <a:t>KELER</a:t>
            </a:r>
            <a:r>
              <a:rPr lang="hu-HU" sz="2000" dirty="0"/>
              <a:t> értékpapírszámla</a:t>
            </a:r>
          </a:p>
          <a:p>
            <a:pPr marL="457200" lvl="1" indent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hu-HU" sz="2000" dirty="0">
              <a:solidFill>
                <a:srgbClr val="1E2452"/>
              </a:solidFill>
            </a:endParaRP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/>
              <a:t>Az instrumentumok céljának megfelelően (pl. gyors beavatkozásra szolgáló eszközök esetén) eszközönként eltérő partnerkör lehetséges</a:t>
            </a:r>
          </a:p>
          <a:p>
            <a:pPr lvl="1" fontAlgn="base">
              <a:lnSpc>
                <a:spcPct val="100000"/>
              </a:lnSpc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/>
              <a:t>Egyes devizapiaci eszközök esetén külföldi szereplők is</a:t>
            </a:r>
          </a:p>
          <a:p>
            <a:pPr lvl="1" fontAlgn="base"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/>
              <a:t>Gyorstenderek esetén csak bankok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88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1724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Egyszerűsített jegybankmérleg és a jegybanki eszköztár</a:t>
            </a:r>
            <a:endParaRPr lang="hu-HU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040197" y="1390168"/>
            <a:ext cx="1080120" cy="3600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sz="2000" b="1" dirty="0" smtClean="0"/>
              <a:t>Eszközök</a:t>
            </a:r>
            <a:endParaRPr lang="hu-HU" sz="2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26825" y="6381328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283968" y="1769422"/>
            <a:ext cx="36004" cy="2656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55576" y="1769422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6"/>
          <p:cNvSpPr txBox="1">
            <a:spLocks/>
          </p:cNvSpPr>
          <p:nvPr/>
        </p:nvSpPr>
        <p:spPr>
          <a:xfrm>
            <a:off x="6046552" y="1364240"/>
            <a:ext cx="1060298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b="1" dirty="0" smtClean="0"/>
              <a:t>Források</a:t>
            </a:r>
            <a:endParaRPr lang="hu-HU" sz="2000" b="1" dirty="0"/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1691681" y="1841430"/>
            <a:ext cx="2736304" cy="25956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Devizatartalék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err="1" smtClean="0"/>
              <a:t>NHP-hitel</a:t>
            </a:r>
            <a:endParaRPr lang="hu-HU" sz="20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hu-HU" sz="20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O/N hitel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Egyéb jegybanki hitelek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hu-HU" sz="20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Egyéb eszközök</a:t>
            </a:r>
          </a:p>
        </p:txBody>
      </p:sp>
      <p:sp>
        <p:nvSpPr>
          <p:cNvPr id="16" name="Content Placeholder 6"/>
          <p:cNvSpPr txBox="1">
            <a:spLocks/>
          </p:cNvSpPr>
          <p:nvPr/>
        </p:nvSpPr>
        <p:spPr>
          <a:xfrm>
            <a:off x="4427984" y="1830617"/>
            <a:ext cx="4511515" cy="25956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Készpénz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Kincstári Egységes Számla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Kötelező tartalék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O/N betét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Három hónapos irányadó instrumentum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Egyéb jegybanki  betétek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Egyéb források</a:t>
            </a:r>
            <a:endParaRPr lang="hu-HU" sz="2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691680" y="4437112"/>
            <a:ext cx="547260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6"/>
          <p:cNvSpPr txBox="1">
            <a:spLocks/>
          </p:cNvSpPr>
          <p:nvPr/>
        </p:nvSpPr>
        <p:spPr>
          <a:xfrm>
            <a:off x="2655206" y="4437112"/>
            <a:ext cx="3816424" cy="36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1900" b="1" dirty="0" smtClean="0"/>
              <a:t>Mérlegen kívüli  jegybanki eszközök</a:t>
            </a:r>
            <a:endParaRPr lang="hu-HU" sz="1900" b="1" dirty="0"/>
          </a:p>
        </p:txBody>
      </p:sp>
      <p:sp>
        <p:nvSpPr>
          <p:cNvPr id="23" name="Content Placeholder 6"/>
          <p:cNvSpPr txBox="1">
            <a:spLocks/>
          </p:cNvSpPr>
          <p:nvPr/>
        </p:nvSpPr>
        <p:spPr>
          <a:xfrm>
            <a:off x="3655847" y="4923534"/>
            <a:ext cx="1926913" cy="7269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err="1" smtClean="0"/>
              <a:t>Devizaswapok</a:t>
            </a:r>
            <a:endParaRPr lang="hu-HU" sz="20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err="1" smtClean="0"/>
              <a:t>Kamatswap</a:t>
            </a:r>
            <a:r>
              <a:rPr lang="hu-HU" sz="2000" dirty="0" smtClean="0"/>
              <a:t> (</a:t>
            </a:r>
            <a:r>
              <a:rPr lang="hu-HU" sz="2000" dirty="0" err="1" smtClean="0"/>
              <a:t>IRS</a:t>
            </a:r>
            <a:r>
              <a:rPr lang="hu-HU" sz="2000" dirty="0" smtClean="0"/>
              <a:t>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27584" y="2597374"/>
            <a:ext cx="7945799" cy="1491528"/>
          </a:xfrm>
          <a:prstGeom prst="rect">
            <a:avLst/>
          </a:prstGeom>
          <a:solidFill>
            <a:srgbClr val="FF0000">
              <a:alpha val="5000"/>
            </a:srgb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Rectangle 24"/>
          <p:cNvSpPr/>
          <p:nvPr/>
        </p:nvSpPr>
        <p:spPr>
          <a:xfrm>
            <a:off x="3365372" y="4897608"/>
            <a:ext cx="2396090" cy="654949"/>
          </a:xfrm>
          <a:prstGeom prst="rect">
            <a:avLst/>
          </a:prstGeom>
          <a:solidFill>
            <a:srgbClr val="FF0000">
              <a:alpha val="5000"/>
            </a:srgb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691680" y="4797152"/>
            <a:ext cx="5472608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350223" y="5650491"/>
            <a:ext cx="2396090" cy="565177"/>
          </a:xfrm>
          <a:prstGeom prst="rect">
            <a:avLst/>
          </a:prstGeom>
          <a:solidFill>
            <a:srgbClr val="FF0000">
              <a:alpha val="5000"/>
            </a:srgb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0" name="Content Placeholder 6"/>
          <p:cNvSpPr txBox="1">
            <a:spLocks/>
          </p:cNvSpPr>
          <p:nvPr/>
        </p:nvSpPr>
        <p:spPr>
          <a:xfrm>
            <a:off x="3365373" y="5740264"/>
            <a:ext cx="2396089" cy="475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u-HU" sz="2000" dirty="0" smtClean="0"/>
              <a:t>Értékpapírcsere</a:t>
            </a:r>
          </a:p>
        </p:txBody>
      </p:sp>
    </p:spTree>
    <p:extLst>
      <p:ext uri="{BB962C8B-B14F-4D97-AF65-F5344CB8AC3E}">
        <p14:creationId xmlns:p14="http://schemas.microsoft.com/office/powerpoint/2010/main" val="320758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forintpiaci eszköztár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4320481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/>
              <a:t>Jellegét meghatározza, hogy a hazai bankok likviditása tartósan magasabb, mint amennyi a tartalékkötelezettség teljesítéséhez szükséges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 smtClean="0"/>
              <a:t>A jelenlegi </a:t>
            </a:r>
            <a:r>
              <a:rPr lang="hu-HU" sz="2000" dirty="0"/>
              <a:t>tartós </a:t>
            </a:r>
            <a:r>
              <a:rPr lang="hu-HU" sz="2000" dirty="0" smtClean="0"/>
              <a:t>strukturális többletlikviditás </a:t>
            </a:r>
            <a:r>
              <a:rPr lang="hu-HU" sz="2000" dirty="0"/>
              <a:t>oka: </a:t>
            </a:r>
            <a:endParaRPr lang="hu-HU" sz="2000" dirty="0" smtClean="0"/>
          </a:p>
          <a:p>
            <a:pPr lvl="1">
              <a:buFont typeface="Trebuchet MS" pitchFamily="34" charset="0"/>
              <a:buChar char="―"/>
            </a:pPr>
            <a:r>
              <a:rPr lang="hu-HU" sz="1800" dirty="0" smtClean="0">
                <a:solidFill>
                  <a:srgbClr val="202653"/>
                </a:solidFill>
              </a:rPr>
              <a:t> A korábbi csúszó leértékeléses </a:t>
            </a:r>
            <a:r>
              <a:rPr lang="hu-HU" sz="1800" dirty="0">
                <a:solidFill>
                  <a:srgbClr val="202653"/>
                </a:solidFill>
              </a:rPr>
              <a:t>(1995-2001</a:t>
            </a:r>
            <a:r>
              <a:rPr lang="hu-HU" sz="1800" dirty="0" smtClean="0">
                <a:solidFill>
                  <a:srgbClr val="202653"/>
                </a:solidFill>
              </a:rPr>
              <a:t>) árfolyamrendszerben az erős oldali intervenció </a:t>
            </a:r>
          </a:p>
          <a:p>
            <a:pPr lvl="1">
              <a:buFont typeface="Trebuchet MS" pitchFamily="34" charset="0"/>
              <a:buChar char="―"/>
            </a:pPr>
            <a:r>
              <a:rPr lang="hu-HU" sz="1800" dirty="0">
                <a:solidFill>
                  <a:srgbClr val="202653"/>
                </a:solidFill>
              </a:rPr>
              <a:t> </a:t>
            </a:r>
            <a:r>
              <a:rPr lang="hu-HU" sz="1800" dirty="0" smtClean="0"/>
              <a:t>A privatizációból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/>
              <a:t>ill. az ÁKK deviza hitelfelvételéből származó </a:t>
            </a:r>
            <a:r>
              <a:rPr lang="hu-HU" sz="1800" dirty="0" smtClean="0"/>
              <a:t>deviza MNB-nél                           történő </a:t>
            </a:r>
            <a:r>
              <a:rPr lang="hu-HU" sz="1800" dirty="0"/>
              <a:t>forintra váltása</a:t>
            </a:r>
          </a:p>
          <a:p>
            <a:pPr lvl="1">
              <a:buFont typeface="Trebuchet MS" pitchFamily="34" charset="0"/>
              <a:buChar char="―"/>
            </a:pPr>
            <a:r>
              <a:rPr lang="hu-HU" sz="1800" dirty="0" smtClean="0"/>
              <a:t> EU </a:t>
            </a:r>
            <a:r>
              <a:rPr lang="hu-HU" sz="1800" dirty="0"/>
              <a:t>források MNB-nél történő konvertálása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/>
              <a:t>A bankrendszer a tartós </a:t>
            </a:r>
            <a:r>
              <a:rPr lang="hu-HU" sz="2000" dirty="0" smtClean="0"/>
              <a:t>többletlikviditást </a:t>
            </a:r>
            <a:r>
              <a:rPr lang="hu-HU" sz="2000" dirty="0"/>
              <a:t>az MNB-nél </a:t>
            </a:r>
            <a:r>
              <a:rPr lang="hu-HU" sz="2000" dirty="0" smtClean="0"/>
              <a:t>betétben </a:t>
            </a:r>
            <a:r>
              <a:rPr lang="hu-HU" sz="2000" dirty="0"/>
              <a:t>helyezi el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dirty="0"/>
              <a:t>Az MNB a felesleges likviditást (passzívan) kivonja, sterilizálja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2000" b="1" dirty="0"/>
              <a:t>Ezért az MNB irányadó eszköze </a:t>
            </a:r>
            <a:r>
              <a:rPr lang="hu-HU" sz="2000" b="1" dirty="0" smtClean="0"/>
              <a:t>betétoldali 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hu-HU" sz="2000" b="1" dirty="0"/>
              <a:t> </a:t>
            </a:r>
            <a:r>
              <a:rPr lang="hu-HU" sz="2000" b="1" dirty="0" smtClean="0"/>
              <a:t>  </a:t>
            </a:r>
            <a:r>
              <a:rPr lang="hu-HU" sz="2000" dirty="0" smtClean="0"/>
              <a:t>(</a:t>
            </a:r>
            <a:r>
              <a:rPr lang="hu-HU" sz="2000" dirty="0"/>
              <a:t>és nem hitel mint pl. az </a:t>
            </a:r>
            <a:r>
              <a:rPr lang="hu-HU" sz="2000" dirty="0" err="1"/>
              <a:t>EKB-nál</a:t>
            </a:r>
            <a:r>
              <a:rPr lang="hu-HU" sz="2000" dirty="0"/>
              <a:t>)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593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forintpiaci standard eszköztár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996163"/>
              </p:ext>
            </p:extLst>
          </p:nvPr>
        </p:nvGraphicFramePr>
        <p:xfrm>
          <a:off x="628650" y="1196752"/>
          <a:ext cx="7886700" cy="450102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5764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CÉL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ESZKÖZ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HATÁS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990197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Monetáris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politika alakítása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Irányadó kamat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Három hónapos betét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Rövid (3-6 hónapos) hozamok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befolyásolása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</a:tr>
              <a:tr h="305947">
                <a:tc rowSpan="4"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Bankközi kamat-ingadozás simítása</a:t>
                      </a:r>
                    </a:p>
                    <a:p>
                      <a:pPr algn="ctr"/>
                      <a:endParaRPr lang="hu-H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Kamatfolyosó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Egynapos (O/N) betét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Szélsőséges kamat-mozgások korlátozása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</a:tr>
              <a:tr h="64807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Egynapos (O/N) fedezett hitel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990197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Kötelező tartalék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Átlagolási mechanizmus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A kamatok </a:t>
                      </a:r>
                      <a:r>
                        <a:rPr lang="hu-HU" dirty="0" err="1" smtClean="0">
                          <a:solidFill>
                            <a:srgbClr val="1E2452"/>
                          </a:solidFill>
                        </a:rPr>
                        <a:t>volatilitását</a:t>
                      </a:r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 csökkenti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</a:tr>
              <a:tr h="990197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Gyorstender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Betét vagy fedezett hitel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Váratlan likviditási sokk kezelése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976" y="5786483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Calibri" panose="020F0502020204030204" pitchFamily="34" charset="0"/>
              </a:rPr>
              <a:t>A forintpiaci standard eszköztár az irányadó eszközt, a kötelezőtartalék-rendszert, és a kamatfolyosó zavartalan működését elősegítő eszközöket foglalja magában.</a:t>
            </a:r>
          </a:p>
        </p:txBody>
      </p:sp>
    </p:spTree>
    <p:extLst>
      <p:ext uri="{BB962C8B-B14F-4D97-AF65-F5344CB8AC3E}">
        <p14:creationId xmlns:p14="http://schemas.microsoft.com/office/powerpoint/2010/main" val="261504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jegybank irányadó eszköze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886700" cy="4968552"/>
          </a:xfrm>
        </p:spPr>
        <p:txBody>
          <a:bodyPr/>
          <a:lstStyle/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i="1" dirty="0" smtClean="0">
                <a:solidFill>
                  <a:srgbClr val="1E2452"/>
                </a:solidFill>
              </a:rPr>
              <a:t>Formája</a:t>
            </a:r>
            <a:r>
              <a:rPr lang="hu-HU" sz="2000" dirty="0" smtClean="0">
                <a:solidFill>
                  <a:srgbClr val="1E2452"/>
                </a:solidFill>
              </a:rPr>
              <a:t>: három hónapos betét (2007. </a:t>
            </a:r>
            <a:r>
              <a:rPr lang="hu-HU" sz="2000" dirty="0">
                <a:solidFill>
                  <a:srgbClr val="1E2452"/>
                </a:solidFill>
              </a:rPr>
              <a:t> </a:t>
            </a:r>
            <a:r>
              <a:rPr lang="hu-HU" sz="2000" dirty="0" smtClean="0">
                <a:solidFill>
                  <a:srgbClr val="1E2452"/>
                </a:solidFill>
              </a:rPr>
              <a:t>jan. – 2014. aug.: </a:t>
            </a:r>
            <a:r>
              <a:rPr lang="hu-HU" sz="2000" dirty="0">
                <a:solidFill>
                  <a:srgbClr val="1E2452"/>
                </a:solidFill>
              </a:rPr>
              <a:t>kéthetes </a:t>
            </a:r>
            <a:r>
              <a:rPr lang="hu-HU" sz="2000" dirty="0" smtClean="0">
                <a:solidFill>
                  <a:srgbClr val="1E2452"/>
                </a:solidFill>
              </a:rPr>
              <a:t>kötvény, 2014. aug. – 2015. szept.: kéthetes betét)</a:t>
            </a:r>
          </a:p>
          <a:p>
            <a:pPr marL="685800" lvl="1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i="1" dirty="0" smtClean="0">
                <a:solidFill>
                  <a:srgbClr val="1E2452"/>
                </a:solidFill>
              </a:rPr>
              <a:t>A három hónapos betét jegybanki műveletek során fedezetként nem elfogadható.</a:t>
            </a:r>
            <a:br>
              <a:rPr lang="hu-HU" sz="2000" i="1" dirty="0" smtClean="0">
                <a:solidFill>
                  <a:srgbClr val="1E2452"/>
                </a:solidFill>
              </a:rPr>
            </a:br>
            <a:endParaRPr lang="hu-HU" sz="2000" i="1" dirty="0">
              <a:solidFill>
                <a:srgbClr val="1E2452"/>
              </a:solidFill>
            </a:endParaRP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A hitelintézetek korlátlanul köthetik le forrásaikat, heti rendszerességgel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Ennek kamatát </a:t>
            </a:r>
            <a:r>
              <a:rPr lang="hu-HU" sz="2000" dirty="0" smtClean="0">
                <a:solidFill>
                  <a:srgbClr val="1E2452"/>
                </a:solidFill>
              </a:rPr>
              <a:t>a Monetáris Tanács /</a:t>
            </a:r>
            <a:r>
              <a:rPr lang="hu-HU" sz="2000" dirty="0" err="1" smtClean="0">
                <a:solidFill>
                  <a:srgbClr val="1E2452"/>
                </a:solidFill>
              </a:rPr>
              <a:t>MT</a:t>
            </a:r>
            <a:r>
              <a:rPr lang="hu-HU" sz="2000" dirty="0" smtClean="0">
                <a:solidFill>
                  <a:srgbClr val="1E2452"/>
                </a:solidFill>
              </a:rPr>
              <a:t>/ határozza </a:t>
            </a:r>
            <a:r>
              <a:rPr lang="hu-HU" sz="2000" dirty="0">
                <a:solidFill>
                  <a:srgbClr val="1E2452"/>
                </a:solidFill>
              </a:rPr>
              <a:t>meg (irányadó kamat, alapkamat) 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i="1" dirty="0">
                <a:solidFill>
                  <a:srgbClr val="1E2452"/>
                </a:solidFill>
              </a:rPr>
              <a:t>Célja</a:t>
            </a:r>
            <a:r>
              <a:rPr lang="hu-HU" sz="2000" dirty="0">
                <a:solidFill>
                  <a:srgbClr val="1E2452"/>
                </a:solidFill>
              </a:rPr>
              <a:t>: a pénzpiaci kamatszint jegybank által optimálisnak ítélt alakítása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Közvetlenül képes hatni a rövid lejáratú kamatokra (operatív cél)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A jegybanki </a:t>
            </a:r>
            <a:r>
              <a:rPr lang="hu-HU" sz="2000" dirty="0" smtClean="0">
                <a:solidFill>
                  <a:srgbClr val="1E2452"/>
                </a:solidFill>
              </a:rPr>
              <a:t>alapkamat </a:t>
            </a:r>
            <a:r>
              <a:rPr lang="hu-HU" sz="2000" dirty="0">
                <a:solidFill>
                  <a:srgbClr val="1E2452"/>
                </a:solidFill>
              </a:rPr>
              <a:t>változtatása jelzés értékű, befolyásolja a piaci szereplők várakozásait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5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Kamatfolyosó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86700" cy="4968552"/>
          </a:xfrm>
        </p:spPr>
        <p:txBody>
          <a:bodyPr>
            <a:normAutofit/>
          </a:bodyPr>
          <a:lstStyle/>
          <a:p>
            <a:pPr marL="342900" lvl="0" indent="-342900" defTabSz="9144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</a:pPr>
            <a:endParaRPr lang="hu-HU" sz="2000" i="1" dirty="0" smtClean="0">
              <a:solidFill>
                <a:srgbClr val="1E2452"/>
              </a:solidFill>
              <a:latin typeface="Trebuchet MS" pitchFamily="34" charset="0"/>
            </a:endParaRPr>
          </a:p>
          <a:p>
            <a:pPr marL="342900" lvl="0" indent="-342900" defTabSz="9144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i="1" dirty="0" smtClean="0">
                <a:solidFill>
                  <a:srgbClr val="1E2452"/>
                </a:solidFill>
              </a:rPr>
              <a:t>Formája:</a:t>
            </a:r>
            <a:r>
              <a:rPr lang="hu-HU" sz="2000" dirty="0" smtClean="0">
                <a:solidFill>
                  <a:srgbClr val="1E2452"/>
                </a:solidFill>
              </a:rPr>
              <a:t> A </a:t>
            </a:r>
            <a:r>
              <a:rPr lang="hu-HU" sz="2000" dirty="0">
                <a:solidFill>
                  <a:srgbClr val="1E2452"/>
                </a:solidFill>
              </a:rPr>
              <a:t>jegybanki egynapos (O/N) hitel és betét kamata közötti </a:t>
            </a:r>
            <a:r>
              <a:rPr lang="hu-HU" sz="2000" dirty="0" smtClean="0">
                <a:solidFill>
                  <a:srgbClr val="1E2452"/>
                </a:solidFill>
              </a:rPr>
              <a:t>aszimmetrikus folyosó</a:t>
            </a:r>
            <a:endParaRPr lang="hu-HU" sz="2000" dirty="0">
              <a:solidFill>
                <a:srgbClr val="1E2452"/>
              </a:solidFill>
            </a:endParaRPr>
          </a:p>
          <a:p>
            <a:pPr marL="342900" lvl="0" indent="-342900" defTabSz="9144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 smtClean="0">
                <a:solidFill>
                  <a:srgbClr val="1E2452"/>
                </a:solidFill>
              </a:rPr>
              <a:t>Egyidejű eszköz- és forrásoldali jegybanki rendelkezésre </a:t>
            </a:r>
            <a:r>
              <a:rPr lang="hu-HU" sz="2000" dirty="0">
                <a:solidFill>
                  <a:srgbClr val="1E2452"/>
                </a:solidFill>
              </a:rPr>
              <a:t>állás az irányadó eszköznél kedvezőtlenebb </a:t>
            </a:r>
            <a:r>
              <a:rPr lang="hu-HU" sz="2000" dirty="0" smtClean="0">
                <a:solidFill>
                  <a:srgbClr val="1E2452"/>
                </a:solidFill>
              </a:rPr>
              <a:t>(2015. szeptember 25-étől hiteloldalon +0,75%pont/betétoldalon -1,25%pont) </a:t>
            </a:r>
            <a:r>
              <a:rPr lang="hu-HU" sz="2000" dirty="0">
                <a:solidFill>
                  <a:srgbClr val="1E2452"/>
                </a:solidFill>
              </a:rPr>
              <a:t>kamat mellett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i="1" dirty="0">
                <a:solidFill>
                  <a:srgbClr val="1E2452"/>
                </a:solidFill>
              </a:rPr>
              <a:t>Célja:</a:t>
            </a:r>
            <a:r>
              <a:rPr lang="hu-HU" sz="2000" dirty="0">
                <a:solidFill>
                  <a:srgbClr val="1E2452"/>
                </a:solidFill>
              </a:rPr>
              <a:t> </a:t>
            </a:r>
            <a:r>
              <a:rPr lang="hu-HU" sz="2000" dirty="0" smtClean="0">
                <a:solidFill>
                  <a:srgbClr val="1E2452"/>
                </a:solidFill>
              </a:rPr>
              <a:t>mérsékelje a </a:t>
            </a:r>
            <a:r>
              <a:rPr lang="hu-HU" sz="2000" dirty="0">
                <a:solidFill>
                  <a:srgbClr val="1E2452"/>
                </a:solidFill>
              </a:rPr>
              <a:t>pénzpiaci kamatok </a:t>
            </a:r>
            <a:r>
              <a:rPr lang="hu-HU" sz="2000" dirty="0" smtClean="0">
                <a:solidFill>
                  <a:srgbClr val="1E2452"/>
                </a:solidFill>
              </a:rPr>
              <a:t>ingadozását, </a:t>
            </a:r>
            <a:r>
              <a:rPr lang="hu-HU" sz="2000" dirty="0">
                <a:solidFill>
                  <a:srgbClr val="1E2452"/>
                </a:solidFill>
              </a:rPr>
              <a:t>kis eltérések a jegybanki irányadó kamattól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Átmeneti likviditáshiány esetén egynapos hitellehetőség</a:t>
            </a:r>
            <a:r>
              <a:rPr lang="hu-HU" sz="2000" b="1" dirty="0">
                <a:solidFill>
                  <a:srgbClr val="1E2452"/>
                </a:solidFill>
              </a:rPr>
              <a:t> értékpapír-fedezet ellenében</a:t>
            </a:r>
            <a:r>
              <a:rPr lang="hu-HU" sz="2000" dirty="0">
                <a:solidFill>
                  <a:srgbClr val="1E2452"/>
                </a:solidFill>
              </a:rPr>
              <a:t>; átmeneti likviditásbőség esetén betételhelyezés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A </a:t>
            </a:r>
            <a:r>
              <a:rPr lang="hu-HU" sz="2000" dirty="0" smtClean="0">
                <a:solidFill>
                  <a:srgbClr val="1E2452"/>
                </a:solidFill>
              </a:rPr>
              <a:t>(fedezetlen) bankközi </a:t>
            </a:r>
            <a:r>
              <a:rPr lang="hu-HU" sz="2000" dirty="0">
                <a:solidFill>
                  <a:srgbClr val="1E2452"/>
                </a:solidFill>
              </a:rPr>
              <a:t>piacon az egynapos kamatok a kamatfolyosó két széle között mozognak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80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Elfogadható fedezetek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968552"/>
          </a:xfrm>
        </p:spPr>
        <p:txBody>
          <a:bodyPr/>
          <a:lstStyle/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b="1" dirty="0" smtClean="0">
                <a:solidFill>
                  <a:srgbClr val="1E2452"/>
                </a:solidFill>
              </a:rPr>
              <a:t>A jegybank hitelt alapesetben </a:t>
            </a:r>
            <a:r>
              <a:rPr lang="hu-HU" sz="2000" b="1" dirty="0">
                <a:solidFill>
                  <a:srgbClr val="1E2452"/>
                </a:solidFill>
              </a:rPr>
              <a:t>csak fedezet mellett nyújthat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Elfogadható értékpapírok: állampapír, jelzáloglevél, megfelelő minősítésű kötvények (banki, </a:t>
            </a:r>
            <a:r>
              <a:rPr lang="hu-HU" sz="2000" dirty="0" smtClean="0">
                <a:solidFill>
                  <a:srgbClr val="1E2452"/>
                </a:solidFill>
              </a:rPr>
              <a:t>vállalati)</a:t>
            </a:r>
          </a:p>
          <a:p>
            <a:pPr marL="34290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Egyéb fedezetek: az Növekedési Hitelprogram </a:t>
            </a:r>
            <a:r>
              <a:rPr lang="hu-HU" sz="2000" dirty="0" smtClean="0">
                <a:solidFill>
                  <a:srgbClr val="1E2452"/>
                </a:solidFill>
              </a:rPr>
              <a:t>(I. és </a:t>
            </a:r>
            <a:r>
              <a:rPr lang="hu-HU" sz="2000" dirty="0" err="1" smtClean="0">
                <a:solidFill>
                  <a:srgbClr val="1E2452"/>
                </a:solidFill>
              </a:rPr>
              <a:t>II</a:t>
            </a:r>
            <a:r>
              <a:rPr lang="hu-HU" sz="2000" dirty="0" smtClean="0">
                <a:solidFill>
                  <a:srgbClr val="1E2452"/>
                </a:solidFill>
              </a:rPr>
              <a:t>. pillér) esetében részben </a:t>
            </a:r>
            <a:r>
              <a:rPr lang="hu-HU" sz="2000" dirty="0">
                <a:solidFill>
                  <a:srgbClr val="1E2452"/>
                </a:solidFill>
              </a:rPr>
              <a:t>a vállalati hitelállomány jelenti a jegybanki hitel fedezetét 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Fedezetkezelési gyakorlat</a:t>
            </a: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Fedezett hitel </a:t>
            </a:r>
            <a:r>
              <a:rPr lang="hu-HU" sz="2000" dirty="0" smtClean="0">
                <a:solidFill>
                  <a:srgbClr val="1E2452"/>
                </a:solidFill>
              </a:rPr>
              <a:t>nem pedig klasszikus </a:t>
            </a:r>
            <a:r>
              <a:rPr lang="hu-HU" sz="2000" dirty="0" err="1" smtClean="0">
                <a:solidFill>
                  <a:srgbClr val="1E2452"/>
                </a:solidFill>
              </a:rPr>
              <a:t>repo</a:t>
            </a:r>
            <a:r>
              <a:rPr lang="hu-HU" sz="2000" dirty="0" smtClean="0">
                <a:solidFill>
                  <a:srgbClr val="1E2452"/>
                </a:solidFill>
              </a:rPr>
              <a:t> (értékpapír-visszavásárlási megállapodás) forma</a:t>
            </a:r>
            <a:endParaRPr lang="hu-HU" sz="2000" dirty="0">
              <a:solidFill>
                <a:srgbClr val="1E2452"/>
              </a:solidFill>
            </a:endParaRP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Összevont fedezeti </a:t>
            </a:r>
            <a:r>
              <a:rPr lang="hu-HU" sz="2000" dirty="0" err="1">
                <a:solidFill>
                  <a:srgbClr val="1E2452"/>
                </a:solidFill>
              </a:rPr>
              <a:t>pool</a:t>
            </a:r>
            <a:r>
              <a:rPr lang="hu-HU" sz="2000" dirty="0">
                <a:solidFill>
                  <a:srgbClr val="1E2452"/>
                </a:solidFill>
              </a:rPr>
              <a:t> (egy </a:t>
            </a:r>
            <a:r>
              <a:rPr lang="hu-HU" sz="2000" dirty="0" smtClean="0">
                <a:solidFill>
                  <a:srgbClr val="1E2452"/>
                </a:solidFill>
              </a:rPr>
              <a:t>értékpapír-portfólió </a:t>
            </a:r>
            <a:r>
              <a:rPr lang="hu-HU" sz="2000" dirty="0">
                <a:solidFill>
                  <a:srgbClr val="1E2452"/>
                </a:solidFill>
              </a:rPr>
              <a:t>az összes </a:t>
            </a:r>
            <a:r>
              <a:rPr lang="hu-HU" sz="2000" dirty="0" smtClean="0">
                <a:solidFill>
                  <a:srgbClr val="1E2452"/>
                </a:solidFill>
              </a:rPr>
              <a:t>hagyományos jegybanki </a:t>
            </a:r>
            <a:r>
              <a:rPr lang="hu-HU" sz="2000" dirty="0">
                <a:solidFill>
                  <a:srgbClr val="1E2452"/>
                </a:solidFill>
              </a:rPr>
              <a:t>hitelre) </a:t>
            </a: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Fedezet típusától és futamidejétől függő </a:t>
            </a:r>
            <a:r>
              <a:rPr lang="hu-HU" sz="2000" dirty="0" err="1">
                <a:solidFill>
                  <a:srgbClr val="1E2452"/>
                </a:solidFill>
              </a:rPr>
              <a:t>haircut</a:t>
            </a:r>
            <a:r>
              <a:rPr lang="hu-HU" sz="2000" dirty="0">
                <a:solidFill>
                  <a:srgbClr val="1E2452"/>
                </a:solidFill>
              </a:rPr>
              <a:t> (levonás) alkalmazása</a:t>
            </a: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Napi újraértékelés, szükség esetén pótlólagos fedezetbekérés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28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604568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/>
              <a:t>Az egynapos piaci kamatok a jegybanki </a:t>
            </a:r>
            <a:r>
              <a:rPr lang="hu-HU" sz="2800" dirty="0" smtClean="0"/>
              <a:t>kamatfolyosóban     (2015. szeptember 25-ig a kamatfolyosó: </a:t>
            </a:r>
            <a:br>
              <a:rPr lang="hu-HU" sz="2800" dirty="0" smtClean="0"/>
            </a:br>
            <a:r>
              <a:rPr lang="hu-HU" sz="2800" dirty="0" smtClean="0"/>
              <a:t>alapkamat  ±100 bázispont)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886700" cy="4805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3994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Kötelezőtartalék-rendszer </a:t>
            </a:r>
            <a:r>
              <a:rPr lang="hu-HU" sz="2800" dirty="0"/>
              <a:t>szerepe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7886700" cy="4752529"/>
          </a:xfrm>
        </p:spPr>
        <p:txBody>
          <a:bodyPr/>
          <a:lstStyle/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hu-HU" sz="2000" dirty="0" smtClean="0">
              <a:solidFill>
                <a:srgbClr val="1E2452"/>
              </a:solidFill>
              <a:latin typeface="Trebuchet MS" pitchFamily="34" charset="0"/>
            </a:endParaRP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 smtClean="0">
                <a:solidFill>
                  <a:srgbClr val="1E2452"/>
                </a:solidFill>
              </a:rPr>
              <a:t>A </a:t>
            </a:r>
            <a:r>
              <a:rPr lang="hu-HU" sz="2000" dirty="0">
                <a:solidFill>
                  <a:srgbClr val="1E2452"/>
                </a:solidFill>
              </a:rPr>
              <a:t>bankoknak forrásaik egy részét (2 évnél rövidebb futamidejű tartalékköteles forráselemeik </a:t>
            </a:r>
            <a:r>
              <a:rPr lang="hu-HU" sz="2000" dirty="0" smtClean="0">
                <a:solidFill>
                  <a:srgbClr val="1E2452"/>
                </a:solidFill>
              </a:rPr>
              <a:t>2%-</a:t>
            </a:r>
            <a:r>
              <a:rPr lang="hu-HU" sz="2000" dirty="0">
                <a:solidFill>
                  <a:srgbClr val="1E2452"/>
                </a:solidFill>
              </a:rPr>
              <a:t>a) </a:t>
            </a:r>
            <a:r>
              <a:rPr lang="hu-HU" sz="2000" dirty="0" smtClean="0">
                <a:solidFill>
                  <a:srgbClr val="1E2452"/>
                </a:solidFill>
              </a:rPr>
              <a:t>jegybanki elszámolási </a:t>
            </a:r>
            <a:r>
              <a:rPr lang="hu-HU" sz="2000" dirty="0">
                <a:solidFill>
                  <a:srgbClr val="1E2452"/>
                </a:solidFill>
              </a:rPr>
              <a:t>számlájukon kell elhelyezniük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i="1" dirty="0">
                <a:solidFill>
                  <a:srgbClr val="1E2452"/>
                </a:solidFill>
              </a:rPr>
              <a:t>Célja</a:t>
            </a:r>
            <a:r>
              <a:rPr lang="hu-HU" sz="2000" dirty="0">
                <a:solidFill>
                  <a:srgbClr val="1E2452"/>
                </a:solidFill>
              </a:rPr>
              <a:t>: a pénzpiaci kamatok ingadozásának csökkentése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Átlagolási mechanizmus: a tartalékkötelezettségnek egy havi átlagban kell megfelelni</a:t>
            </a: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Átmeneti </a:t>
            </a:r>
            <a:r>
              <a:rPr lang="hu-HU" sz="2000" b="1" dirty="0">
                <a:solidFill>
                  <a:srgbClr val="1E2452"/>
                </a:solidFill>
              </a:rPr>
              <a:t>likviditáshiány</a:t>
            </a:r>
            <a:r>
              <a:rPr lang="hu-HU" sz="2000" dirty="0">
                <a:solidFill>
                  <a:srgbClr val="1E2452"/>
                </a:solidFill>
              </a:rPr>
              <a:t> esetén </a:t>
            </a:r>
            <a:r>
              <a:rPr lang="hu-HU" sz="2000" b="1" dirty="0">
                <a:solidFill>
                  <a:srgbClr val="1E2452"/>
                </a:solidFill>
              </a:rPr>
              <a:t>alacsonyabb</a:t>
            </a:r>
            <a:r>
              <a:rPr lang="hu-HU" sz="2000" dirty="0">
                <a:solidFill>
                  <a:srgbClr val="1E2452"/>
                </a:solidFill>
              </a:rPr>
              <a:t>,</a:t>
            </a:r>
            <a:br>
              <a:rPr lang="hu-HU" sz="2000" dirty="0">
                <a:solidFill>
                  <a:srgbClr val="1E2452"/>
                </a:solidFill>
              </a:rPr>
            </a:br>
            <a:r>
              <a:rPr lang="hu-HU" sz="2000" dirty="0">
                <a:solidFill>
                  <a:srgbClr val="1E2452"/>
                </a:solidFill>
              </a:rPr>
              <a:t>átmeneti </a:t>
            </a:r>
            <a:r>
              <a:rPr lang="hu-HU" sz="2000" b="1" dirty="0">
                <a:solidFill>
                  <a:srgbClr val="1E2452"/>
                </a:solidFill>
              </a:rPr>
              <a:t>likviditástöbblet</a:t>
            </a:r>
            <a:r>
              <a:rPr lang="hu-HU" sz="2000" dirty="0">
                <a:solidFill>
                  <a:srgbClr val="1E2452"/>
                </a:solidFill>
              </a:rPr>
              <a:t> esetén </a:t>
            </a:r>
            <a:r>
              <a:rPr lang="hu-HU" sz="2000" b="1" dirty="0">
                <a:solidFill>
                  <a:srgbClr val="1E2452"/>
                </a:solidFill>
              </a:rPr>
              <a:t>magasabb</a:t>
            </a:r>
            <a:r>
              <a:rPr lang="hu-HU" sz="2000" dirty="0">
                <a:solidFill>
                  <a:srgbClr val="1E2452"/>
                </a:solidFill>
              </a:rPr>
              <a:t> tartalékszámla egyenleget tarthatnak a bankok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Jövedelem-elvonás már nincs, a jegybank </a:t>
            </a:r>
            <a:r>
              <a:rPr lang="hu-HU" sz="2000" b="1" dirty="0">
                <a:solidFill>
                  <a:srgbClr val="1E2452"/>
                </a:solidFill>
              </a:rPr>
              <a:t>piaci kamatot fizet a tartalékokra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hu-HU" sz="2000" dirty="0">
                <a:solidFill>
                  <a:srgbClr val="1E2452"/>
                </a:solidFill>
              </a:rPr>
              <a:t>Válság óta </a:t>
            </a:r>
            <a:r>
              <a:rPr lang="hu-HU" sz="2000" dirty="0" err="1" smtClean="0">
                <a:solidFill>
                  <a:srgbClr val="1E2452"/>
                </a:solidFill>
              </a:rPr>
              <a:t>orrnehéz</a:t>
            </a:r>
            <a:r>
              <a:rPr lang="hu-HU" sz="2000" dirty="0" smtClean="0">
                <a:solidFill>
                  <a:srgbClr val="1E2452"/>
                </a:solidFill>
              </a:rPr>
              <a:t>/</a:t>
            </a:r>
            <a:r>
              <a:rPr lang="hu-HU" sz="2000" dirty="0" err="1" smtClean="0">
                <a:solidFill>
                  <a:srgbClr val="1E2452"/>
                </a:solidFill>
              </a:rPr>
              <a:t>frontloaded</a:t>
            </a:r>
            <a:r>
              <a:rPr lang="hu-HU" sz="2000" dirty="0" smtClean="0">
                <a:solidFill>
                  <a:srgbClr val="1E2452"/>
                </a:solidFill>
              </a:rPr>
              <a:t> </a:t>
            </a:r>
            <a:r>
              <a:rPr lang="hu-HU" sz="2000" dirty="0">
                <a:solidFill>
                  <a:srgbClr val="1E2452"/>
                </a:solidFill>
              </a:rPr>
              <a:t>tartalékteljesítés</a:t>
            </a: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466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TEMATIKA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91260"/>
            <a:ext cx="7886700" cy="4968552"/>
          </a:xfrm>
        </p:spPr>
        <p:txBody>
          <a:bodyPr>
            <a:normAutofit/>
          </a:bodyPr>
          <a:lstStyle/>
          <a:p>
            <a:pPr marL="534988" indent="-352425">
              <a:lnSpc>
                <a:spcPct val="100000"/>
              </a:lnSpc>
              <a:tabLst>
                <a:tab pos="633413" algn="l"/>
              </a:tabLst>
              <a:defRPr/>
            </a:pPr>
            <a:endParaRPr lang="hu-HU" sz="2800" dirty="0" smtClean="0"/>
          </a:p>
          <a:p>
            <a:pPr marL="534988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 smtClean="0"/>
              <a:t>Az </a:t>
            </a:r>
            <a:r>
              <a:rPr lang="hu-HU" sz="2800" dirty="0"/>
              <a:t>eszköztár felépítése</a:t>
            </a:r>
          </a:p>
          <a:p>
            <a:pPr marL="534988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/>
              <a:t>A bankközi likviditás meghatározó tényezői </a:t>
            </a:r>
            <a:r>
              <a:rPr lang="hu-HU" sz="2800" dirty="0" err="1"/>
              <a:t>aggregált</a:t>
            </a:r>
            <a:r>
              <a:rPr lang="hu-HU" sz="2800" dirty="0"/>
              <a:t> szinten</a:t>
            </a:r>
          </a:p>
          <a:p>
            <a:pPr marL="534988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/>
              <a:t>Bankrendszer likviditását érő sokkok, és azok kezelése </a:t>
            </a:r>
            <a:endParaRPr lang="hu-HU" sz="2800" dirty="0">
              <a:solidFill>
                <a:srgbClr val="777063"/>
              </a:solidFill>
            </a:endParaRP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291260"/>
            <a:ext cx="864096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34988" indent="-352425" defTabSz="685800">
              <a:spcBef>
                <a:spcPts val="750"/>
              </a:spcBef>
              <a:buFont typeface="Arial" panose="020B0604020202020204" pitchFamily="34" charset="0"/>
              <a:buChar char="•"/>
              <a:tabLst>
                <a:tab pos="633413" algn="l"/>
              </a:tabLst>
              <a:defRPr/>
            </a:pPr>
            <a:r>
              <a:rPr lang="hu-HU" sz="28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eszköztár helye az inflációs célkövetés </a:t>
            </a:r>
            <a:r>
              <a:rPr lang="hu-HU" sz="2800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rendszerében</a:t>
            </a:r>
            <a:endParaRPr lang="hu-HU" sz="28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05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172520" cy="759189"/>
          </a:xfrm>
        </p:spPr>
        <p:txBody>
          <a:bodyPr>
            <a:noAutofit/>
          </a:bodyPr>
          <a:lstStyle/>
          <a:p>
            <a:r>
              <a:rPr lang="hu-HU" sz="2800" dirty="0"/>
              <a:t>Az MNB </a:t>
            </a:r>
            <a:r>
              <a:rPr lang="hu-HU" sz="2800" dirty="0" smtClean="0"/>
              <a:t>egyéb, </a:t>
            </a:r>
            <a:r>
              <a:rPr lang="hu-HU" sz="2800" dirty="0"/>
              <a:t>nem hagyományos jegybanki eszközei </a:t>
            </a:r>
          </a:p>
        </p:txBody>
      </p:sp>
      <p:graphicFrame>
        <p:nvGraphicFramePr>
          <p:cNvPr id="9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422881"/>
              </p:ext>
            </p:extLst>
          </p:nvPr>
        </p:nvGraphicFramePr>
        <p:xfrm>
          <a:off x="-15057" y="1124744"/>
          <a:ext cx="9159057" cy="565935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50753"/>
                <a:gridCol w="2448272"/>
                <a:gridCol w="2592288"/>
                <a:gridCol w="2267744"/>
              </a:tblGrid>
              <a:tr h="55408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CÉL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ESZKÖZ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HATÁS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83438">
                <a:tc rowSpan="3"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Válságkezelés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Hiteltenderek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Fedezett hitel hosszabb lejáratokon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Hitelezési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korlátok enyhítése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</a:tr>
              <a:tr h="31727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>
                          <a:solidFill>
                            <a:srgbClr val="1E2452"/>
                          </a:solidFill>
                        </a:rPr>
                        <a:t>Devizaswapok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err="1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FX-swap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Devizalikviditás javítása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</a:tr>
              <a:tr h="48343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Értékpapír-vásárlás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Közvetlen (azonnali)</a:t>
                      </a:r>
                      <a:r>
                        <a:rPr lang="hu-HU" sz="1350" kern="1200" baseline="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 eszközvásárlás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Piaci likviditási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zavar oldása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</a:tr>
              <a:tr h="57220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Hitelösztönzés</a:t>
                      </a:r>
                    </a:p>
                    <a:p>
                      <a:pPr algn="ctr"/>
                      <a:endParaRPr lang="hu-HU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Növekedési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Hitelprogram (</a:t>
                      </a:r>
                      <a:r>
                        <a:rPr lang="hu-HU" baseline="0" dirty="0" err="1" smtClean="0">
                          <a:solidFill>
                            <a:srgbClr val="1E2452"/>
                          </a:solidFill>
                        </a:rPr>
                        <a:t>NHP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)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Kedvezményes (0%-os kamatú)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refinanszírozási hitel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Hitelezés élénkülése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/>
                </a:tc>
              </a:tr>
              <a:tr h="681208">
                <a:tc rowSpan="3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Önfinanszírozás támogatása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Jegybanki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</a:t>
                      </a:r>
                      <a:r>
                        <a:rPr lang="hu-HU" baseline="0" dirty="0" err="1" smtClean="0">
                          <a:solidFill>
                            <a:srgbClr val="1E2452"/>
                          </a:solidFill>
                        </a:rPr>
                        <a:t>IRS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tenderek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Feltételes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fix-változó </a:t>
                      </a:r>
                      <a:r>
                        <a:rPr lang="hu-HU" baseline="0" dirty="0" err="1" smtClean="0">
                          <a:solidFill>
                            <a:srgbClr val="1E2452"/>
                          </a:solidFill>
                        </a:rPr>
                        <a:t>kamatswap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Hitelintézetek hazai kibocsátású értékpapír-vásárlásának ösztönzése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</a:tr>
              <a:tr h="31148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Likviditáskezelést szolgáló  betéti tender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Kéthetes lekötött betét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Kéthetes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hozamok befolyásolása, sterilizáció</a:t>
                      </a:r>
                      <a:endParaRPr lang="hu-HU" dirty="0" smtClean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66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Három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éves hitel és eszközcsere</a:t>
                      </a:r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 (nem aktív)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Fedezett hitel, illetve értékpapír csere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245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Likviditás javítása, banki állampapír-vásárlás</a:t>
                      </a:r>
                      <a:endParaRPr kumimoji="0" lang="hu-H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245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</a:tr>
              <a:tr h="475919">
                <a:tc rowSpan="3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Devizahitelek kivezetése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Végtörlesztéshez kapcsolódó devizatenderek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Változó áras </a:t>
                      </a:r>
                      <a:r>
                        <a:rPr lang="hu-HU" sz="1350" kern="1200" baseline="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spot tender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Árfolyam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stabilizálása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75919">
                <a:tc vMerge="1"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Feltételes és feltétel nélküli  </a:t>
                      </a:r>
                      <a:r>
                        <a:rPr lang="hu-HU" sz="1350" kern="1200" dirty="0" err="1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euroeladási</a:t>
                      </a:r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 eszköz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err="1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FX-swap</a:t>
                      </a:r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+spot euro, </a:t>
                      </a:r>
                      <a:r>
                        <a:rPr lang="hu-HU" sz="1350" kern="1200" dirty="0" err="1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Devizaswap</a:t>
                      </a:r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+spot euro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Árfolyam stabilizálása</a:t>
                      </a:r>
                      <a:endParaRPr lang="hu-HU" sz="135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8CFBE"/>
                    </a:solidFill>
                  </a:tcPr>
                </a:tc>
              </a:tr>
              <a:tr h="475919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Svájci frank eladási</a:t>
                      </a:r>
                      <a:r>
                        <a:rPr lang="hu-HU" baseline="0" dirty="0" smtClean="0">
                          <a:solidFill>
                            <a:srgbClr val="1E2452"/>
                          </a:solidFill>
                        </a:rPr>
                        <a:t> tender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>
                          <a:solidFill>
                            <a:srgbClr val="1E2452"/>
                          </a:solidFill>
                        </a:rPr>
                        <a:t>FX-swap</a:t>
                      </a:r>
                      <a:r>
                        <a:rPr lang="hu-HU" dirty="0" smtClean="0">
                          <a:solidFill>
                            <a:srgbClr val="1E2452"/>
                          </a:solidFill>
                        </a:rPr>
                        <a:t>+spot CHF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Árfolyam stabilizálása</a:t>
                      </a:r>
                      <a:endParaRPr lang="hu-HU" dirty="0">
                        <a:solidFill>
                          <a:srgbClr val="1E2452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73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Az új eszközök ütemezése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899417"/>
              </p:ext>
            </p:extLst>
          </p:nvPr>
        </p:nvGraphicFramePr>
        <p:xfrm>
          <a:off x="261883" y="1124744"/>
          <a:ext cx="8748463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3830" y="3516657"/>
            <a:ext cx="9127363" cy="30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105818" y="3351958"/>
            <a:ext cx="0" cy="179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586340" y="3358645"/>
            <a:ext cx="0" cy="179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077928" y="3358645"/>
            <a:ext cx="0" cy="179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573324" y="3336538"/>
            <a:ext cx="0" cy="179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93850" y="313932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2009</a:t>
            </a:r>
          </a:p>
        </p:txBody>
      </p:sp>
      <p:sp>
        <p:nvSpPr>
          <p:cNvPr id="25" name="Down Arrow 24"/>
          <p:cNvSpPr/>
          <p:nvPr/>
        </p:nvSpPr>
        <p:spPr>
          <a:xfrm rot="10800000" flipH="1">
            <a:off x="7692927" y="2276872"/>
            <a:ext cx="45719" cy="121051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6146378" y="3305055"/>
            <a:ext cx="0" cy="179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16304" y="3157810"/>
            <a:ext cx="797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2013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6799386" y="3326398"/>
            <a:ext cx="0" cy="179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42522" y="3339990"/>
            <a:ext cx="0" cy="194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8054828" y="3344796"/>
            <a:ext cx="0" cy="20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61464" y="3139322"/>
            <a:ext cx="689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2014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30202" y="31691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2015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545978" y="3380728"/>
            <a:ext cx="0" cy="151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57945" y="3149462"/>
            <a:ext cx="998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2010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50034" y="3388858"/>
            <a:ext cx="0" cy="127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54090" y="3351958"/>
            <a:ext cx="0" cy="179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338066" y="314582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2011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4058146" y="3336538"/>
            <a:ext cx="0" cy="201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593025" y="3316259"/>
            <a:ext cx="0" cy="20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2719213" y="1610074"/>
            <a:ext cx="1825024" cy="822159"/>
            <a:chOff x="3312711" y="452626"/>
            <a:chExt cx="1852247" cy="1423071"/>
          </a:xfrm>
        </p:grpSpPr>
        <p:sp>
          <p:nvSpPr>
            <p:cNvPr id="55" name="Rounded Rectangle 54"/>
            <p:cNvSpPr/>
            <p:nvPr/>
          </p:nvSpPr>
          <p:spPr>
            <a:xfrm>
              <a:off x="3327962" y="452626"/>
              <a:ext cx="1836996" cy="136849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4"/>
            <p:cNvSpPr/>
            <p:nvPr/>
          </p:nvSpPr>
          <p:spPr>
            <a:xfrm>
              <a:off x="3312711" y="640813"/>
              <a:ext cx="1836996" cy="1234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600" kern="1200" dirty="0" smtClean="0"/>
                <a:t>Végtörlesztéshez kapcsolódó devizatenderek</a:t>
              </a:r>
              <a:endParaRPr lang="hu-HU" sz="1600" kern="1200" dirty="0"/>
            </a:p>
          </p:txBody>
        </p:sp>
      </p:grpSp>
      <p:sp>
        <p:nvSpPr>
          <p:cNvPr id="57" name="Down Arrow 56"/>
          <p:cNvSpPr/>
          <p:nvPr/>
        </p:nvSpPr>
        <p:spPr>
          <a:xfrm rot="10800000">
            <a:off x="3374150" y="2395896"/>
            <a:ext cx="45720" cy="11359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8" name="Straight Connector 57"/>
          <p:cNvCxnSpPr/>
          <p:nvPr/>
        </p:nvCxnSpPr>
        <p:spPr>
          <a:xfrm>
            <a:off x="8594650" y="3363356"/>
            <a:ext cx="0" cy="175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TextBox 1023"/>
          <p:cNvSpPr txBox="1"/>
          <p:nvPr/>
        </p:nvSpPr>
        <p:spPr>
          <a:xfrm>
            <a:off x="4405244" y="3145827"/>
            <a:ext cx="59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2012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57587" y="1670529"/>
            <a:ext cx="1837934" cy="1386509"/>
            <a:chOff x="2257528" y="2509108"/>
            <a:chExt cx="2110586" cy="1368491"/>
          </a:xfrm>
        </p:grpSpPr>
        <p:sp>
          <p:nvSpPr>
            <p:cNvPr id="70" name="Rounded Rectangle 69"/>
            <p:cNvSpPr/>
            <p:nvPr/>
          </p:nvSpPr>
          <p:spPr>
            <a:xfrm>
              <a:off x="2257528" y="2509108"/>
              <a:ext cx="2110586" cy="136849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Rounded Rectangle 4"/>
            <p:cNvSpPr/>
            <p:nvPr/>
          </p:nvSpPr>
          <p:spPr>
            <a:xfrm>
              <a:off x="2381230" y="2575912"/>
              <a:ext cx="1976978" cy="12348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600" kern="1200" dirty="0" smtClean="0"/>
                <a:t>Egynapos </a:t>
              </a:r>
              <a:r>
                <a:rPr lang="hu-HU" sz="1600" kern="1200" dirty="0" err="1" smtClean="0"/>
                <a:t>FX-swap</a:t>
              </a:r>
              <a:r>
                <a:rPr lang="hu-HU" sz="1600" kern="1200" dirty="0" smtClean="0"/>
                <a:t> tenderek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600" dirty="0" smtClean="0"/>
                <a:t>Kéthetes, hathónapos hiteltenderek</a:t>
              </a:r>
              <a:endParaRPr lang="hu-HU" sz="1600" kern="1200" dirty="0"/>
            </a:p>
          </p:txBody>
        </p:sp>
      </p:grpSp>
      <p:sp>
        <p:nvSpPr>
          <p:cNvPr id="1030" name="TextBox 1029"/>
          <p:cNvSpPr txBox="1"/>
          <p:nvPr/>
        </p:nvSpPr>
        <p:spPr>
          <a:xfrm>
            <a:off x="252724" y="3154573"/>
            <a:ext cx="706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2008</a:t>
            </a:r>
          </a:p>
        </p:txBody>
      </p:sp>
      <p:cxnSp>
        <p:nvCxnSpPr>
          <p:cNvPr id="1032" name="Straight Connector 1031"/>
          <p:cNvCxnSpPr/>
          <p:nvPr/>
        </p:nvCxnSpPr>
        <p:spPr>
          <a:xfrm>
            <a:off x="605948" y="3296309"/>
            <a:ext cx="0" cy="248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own Arrow 49"/>
          <p:cNvSpPr/>
          <p:nvPr/>
        </p:nvSpPr>
        <p:spPr>
          <a:xfrm rot="21600000">
            <a:off x="7442522" y="3508900"/>
            <a:ext cx="45719" cy="41994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Down Arrow 51"/>
          <p:cNvSpPr/>
          <p:nvPr/>
        </p:nvSpPr>
        <p:spPr>
          <a:xfrm rot="10800000">
            <a:off x="7112431" y="3093921"/>
            <a:ext cx="45719" cy="39303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ounded Rectangle 9"/>
          <p:cNvSpPr/>
          <p:nvPr/>
        </p:nvSpPr>
        <p:spPr>
          <a:xfrm>
            <a:off x="5316304" y="2276873"/>
            <a:ext cx="2149077" cy="78016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/>
              <a:t>Önfinanszírozást támogató eszközök bevezetése</a:t>
            </a:r>
          </a:p>
        </p:txBody>
      </p:sp>
      <p:sp>
        <p:nvSpPr>
          <p:cNvPr id="59" name="Down Arrow 58"/>
          <p:cNvSpPr/>
          <p:nvPr/>
        </p:nvSpPr>
        <p:spPr>
          <a:xfrm rot="21600000">
            <a:off x="1348131" y="3538491"/>
            <a:ext cx="45719" cy="38181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Down Arrow 59"/>
          <p:cNvSpPr/>
          <p:nvPr/>
        </p:nvSpPr>
        <p:spPr>
          <a:xfrm rot="10800000">
            <a:off x="1355472" y="3093921"/>
            <a:ext cx="45719" cy="38080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Down Arrow 60"/>
          <p:cNvSpPr/>
          <p:nvPr/>
        </p:nvSpPr>
        <p:spPr>
          <a:xfrm>
            <a:off x="1778983" y="3549985"/>
            <a:ext cx="45719" cy="37031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076056" y="3327476"/>
            <a:ext cx="0" cy="22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own Arrow 61"/>
          <p:cNvSpPr/>
          <p:nvPr/>
        </p:nvSpPr>
        <p:spPr>
          <a:xfrm>
            <a:off x="4541856" y="3531804"/>
            <a:ext cx="45719" cy="38849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ounded Rectangle 13"/>
          <p:cNvSpPr/>
          <p:nvPr/>
        </p:nvSpPr>
        <p:spPr>
          <a:xfrm>
            <a:off x="3992189" y="3928846"/>
            <a:ext cx="1258158" cy="101653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Egy-kéthetes </a:t>
            </a:r>
            <a:r>
              <a:rPr lang="hu-HU" sz="1600" dirty="0" err="1" smtClean="0"/>
              <a:t>FX-swap</a:t>
            </a:r>
            <a:endParaRPr lang="hu-HU" sz="1600" dirty="0"/>
          </a:p>
        </p:txBody>
      </p:sp>
      <p:sp>
        <p:nvSpPr>
          <p:cNvPr id="63" name="Down Arrow 62"/>
          <p:cNvSpPr/>
          <p:nvPr/>
        </p:nvSpPr>
        <p:spPr>
          <a:xfrm rot="10800000">
            <a:off x="2734242" y="3157051"/>
            <a:ext cx="45719" cy="38080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ounded Rectangle 15"/>
          <p:cNvSpPr/>
          <p:nvPr/>
        </p:nvSpPr>
        <p:spPr>
          <a:xfrm>
            <a:off x="1895521" y="2492896"/>
            <a:ext cx="1442545" cy="6464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Jelzáloglevél-vásárlás</a:t>
            </a:r>
            <a:endParaRPr lang="hu-HU" sz="1600" dirty="0"/>
          </a:p>
        </p:txBody>
      </p:sp>
      <p:sp>
        <p:nvSpPr>
          <p:cNvPr id="64" name="Down Arrow 63"/>
          <p:cNvSpPr/>
          <p:nvPr/>
        </p:nvSpPr>
        <p:spPr>
          <a:xfrm rot="10800000">
            <a:off x="4860032" y="3139321"/>
            <a:ext cx="45719" cy="38080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Rounded Rectangle 25"/>
          <p:cNvSpPr/>
          <p:nvPr/>
        </p:nvSpPr>
        <p:spPr>
          <a:xfrm>
            <a:off x="3698106" y="2564904"/>
            <a:ext cx="1521966" cy="529017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Kétéves hiteltenderek</a:t>
            </a:r>
            <a:endParaRPr lang="hu-HU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171" y="3119382"/>
            <a:ext cx="10318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Rounded Rectangle 52"/>
          <p:cNvSpPr/>
          <p:nvPr/>
        </p:nvSpPr>
        <p:spPr>
          <a:xfrm>
            <a:off x="7830202" y="2075514"/>
            <a:ext cx="1453270" cy="1018407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Új irányadó eszköz+</a:t>
            </a:r>
          </a:p>
          <a:p>
            <a:pPr algn="ctr"/>
            <a:r>
              <a:rPr lang="hu-HU" sz="1600" dirty="0" smtClean="0"/>
              <a:t>kéthetes betét</a:t>
            </a:r>
            <a:endParaRPr lang="hu-HU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472" y="3487396"/>
            <a:ext cx="10953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8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globális pénzügyi válság során alkalmazott nem hagyományos eszközök (2008-2012)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748464" cy="52565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Hiteltenderek meghirdetése </a:t>
            </a:r>
            <a:r>
              <a:rPr lang="hu-HU" sz="2000" dirty="0"/>
              <a:t>hosszabb </a:t>
            </a:r>
            <a:r>
              <a:rPr lang="hu-HU" sz="2000" dirty="0" smtClean="0"/>
              <a:t>lejáratokon (2008 óta)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 smtClean="0"/>
              <a:t>    </a:t>
            </a:r>
            <a:r>
              <a:rPr lang="hu-HU" sz="2000" i="1" dirty="0" smtClean="0"/>
              <a:t>Célja</a:t>
            </a:r>
            <a:r>
              <a:rPr lang="hu-HU" sz="2000" dirty="0" smtClean="0"/>
              <a:t>: a hitelezés élénkítése, az erős hitelkínálati korlátok oldása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hu-HU" sz="2000" dirty="0" smtClean="0"/>
              <a:t>2 hetes, </a:t>
            </a:r>
            <a:r>
              <a:rPr lang="hu-HU" sz="2000" dirty="0"/>
              <a:t>6 </a:t>
            </a:r>
            <a:r>
              <a:rPr lang="hu-HU" sz="2000" dirty="0" smtClean="0"/>
              <a:t>hónapos futamidejű hiteltenderek (jelenleg 1 hetes és 3 hónapos)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hu-HU" sz="2000" dirty="0" smtClean="0"/>
              <a:t>2 éves lejáratú hiteltender (2012): </a:t>
            </a:r>
            <a:r>
              <a:rPr lang="hu-HU" sz="2000" dirty="0"/>
              <a:t>2013. április óta </a:t>
            </a:r>
            <a:r>
              <a:rPr lang="hu-HU" sz="2000" dirty="0" smtClean="0"/>
              <a:t>felfüggesztve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hu-HU" sz="2000" dirty="0"/>
              <a:t>Az MNB </a:t>
            </a:r>
            <a:r>
              <a:rPr lang="hu-HU" sz="2000" dirty="0" smtClean="0"/>
              <a:t>az új hiteltenderekkel egyidejűleg bővítette az </a:t>
            </a:r>
            <a:r>
              <a:rPr lang="hu-HU" sz="2000" dirty="0"/>
              <a:t>elfogadható fedezetek </a:t>
            </a:r>
            <a:r>
              <a:rPr lang="hu-HU" sz="2000" dirty="0" smtClean="0"/>
              <a:t>körét</a:t>
            </a:r>
            <a:endParaRPr lang="hu-HU" sz="2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u-HU" sz="2000" dirty="0" err="1" smtClean="0"/>
              <a:t>FX-swap</a:t>
            </a:r>
            <a:r>
              <a:rPr lang="hu-HU" sz="2000" dirty="0" smtClean="0"/>
              <a:t> eszközök (2008 óta)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/>
              <a:t> </a:t>
            </a:r>
            <a:r>
              <a:rPr lang="hu-HU" sz="2000" dirty="0" smtClean="0"/>
              <a:t>  </a:t>
            </a:r>
            <a:r>
              <a:rPr lang="hu-HU" sz="2000" i="1" dirty="0" smtClean="0"/>
              <a:t>Célja</a:t>
            </a:r>
            <a:r>
              <a:rPr lang="hu-HU" sz="2000" dirty="0" smtClean="0"/>
              <a:t>: a devizapiaci likviditási feszültségek enyhítése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hu-HU" sz="2000" dirty="0"/>
              <a:t>egynapos (eleinte kétoldali), 3 hónapos </a:t>
            </a:r>
            <a:r>
              <a:rPr lang="hu-HU" sz="2000" dirty="0" err="1"/>
              <a:t>FX-swap</a:t>
            </a:r>
            <a:r>
              <a:rPr lang="hu-HU" sz="2000" dirty="0"/>
              <a:t>: továbbra is az eszköztár része a két </a:t>
            </a:r>
            <a:r>
              <a:rPr lang="hu-HU" sz="2000" dirty="0" err="1"/>
              <a:t>eurolikviditás-nyújtó</a:t>
            </a:r>
            <a:r>
              <a:rPr lang="hu-HU" sz="2000" dirty="0"/>
              <a:t> instrumentum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hu-HU" sz="2000" dirty="0"/>
              <a:t>Egyhetes svájcifrank-nyújtó </a:t>
            </a:r>
            <a:r>
              <a:rPr lang="hu-HU" sz="2000" dirty="0" err="1"/>
              <a:t>FX-swap</a:t>
            </a:r>
            <a:r>
              <a:rPr lang="hu-HU" sz="2000" dirty="0"/>
              <a:t> (2009), </a:t>
            </a:r>
            <a:r>
              <a:rPr lang="hu-HU" sz="2000" dirty="0" smtClean="0"/>
              <a:t>egy-kéthetes </a:t>
            </a:r>
            <a:r>
              <a:rPr lang="hu-HU" sz="2000" dirty="0" err="1" smtClean="0"/>
              <a:t>eurolikviditás-nyújtó</a:t>
            </a:r>
            <a:r>
              <a:rPr lang="hu-HU" sz="2000" dirty="0" smtClean="0"/>
              <a:t>  instrumentum (2011-től eseti jelleggel)</a:t>
            </a:r>
            <a:endParaRPr lang="hu-HU" sz="2000" dirty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hu-HU" sz="2000" dirty="0"/>
              <a:t>6 hónapos </a:t>
            </a:r>
            <a:r>
              <a:rPr lang="hu-HU" sz="2000" dirty="0" err="1"/>
              <a:t>FX-swap</a:t>
            </a:r>
            <a:r>
              <a:rPr lang="hu-HU" sz="2000" dirty="0"/>
              <a:t> eszköz: </a:t>
            </a:r>
            <a:r>
              <a:rPr lang="hu-HU" sz="2000" dirty="0" smtClean="0"/>
              <a:t>kivezetve 2010-ben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u-HU" sz="2000" dirty="0"/>
              <a:t>Állampapír adásvétel a másodlagos piacon (2008. ősz);  Célja: piaci turbulencia </a:t>
            </a:r>
            <a:r>
              <a:rPr lang="hu-HU" sz="2000" dirty="0" smtClean="0">
                <a:solidFill>
                  <a:srgbClr val="202653"/>
                </a:solidFill>
              </a:rPr>
              <a:t>kezelése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u-HU" sz="2000" dirty="0" smtClean="0"/>
              <a:t>Jelzáloglevél-vásárlási </a:t>
            </a:r>
            <a:r>
              <a:rPr lang="hu-HU" sz="2000" dirty="0"/>
              <a:t>program (2010</a:t>
            </a:r>
            <a:r>
              <a:rPr lang="hu-HU" sz="2000" dirty="0" smtClean="0"/>
              <a:t>);</a:t>
            </a:r>
            <a:r>
              <a:rPr lang="hu-HU" sz="2000" i="1" dirty="0" smtClean="0"/>
              <a:t>  Célja</a:t>
            </a:r>
            <a:r>
              <a:rPr lang="hu-HU" sz="2000" i="1" dirty="0"/>
              <a:t>:</a:t>
            </a:r>
            <a:r>
              <a:rPr lang="hu-HU" sz="2000" dirty="0"/>
              <a:t> </a:t>
            </a:r>
            <a:r>
              <a:rPr lang="hu-HU" sz="2000" dirty="0" smtClean="0"/>
              <a:t>a piac likviditásának növelése</a:t>
            </a:r>
            <a:endParaRPr lang="hu-HU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6899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Növekedési Hitelprogram /</a:t>
            </a:r>
            <a:r>
              <a:rPr lang="hu-HU" sz="2800" dirty="0" err="1" smtClean="0"/>
              <a:t>NHP</a:t>
            </a:r>
            <a:r>
              <a:rPr lang="hu-HU" sz="2800" dirty="0" smtClean="0"/>
              <a:t>/ (2013 óta)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136903" cy="5184576"/>
          </a:xfrm>
        </p:spPr>
        <p:txBody>
          <a:bodyPr>
            <a:normAutofit fontScale="92500" lnSpcReduction="20000"/>
          </a:bodyPr>
          <a:lstStyle/>
          <a:p>
            <a:r>
              <a:rPr lang="hu-HU" sz="2200" dirty="0" smtClean="0"/>
              <a:t>Három szakaszban (2013. jún. – 2013. szept. és 2013. okt. – 2014. dec., 2015 márc. – 2015. dec.) hirdette meg az MNB</a:t>
            </a:r>
          </a:p>
          <a:p>
            <a:r>
              <a:rPr lang="hu-HU" sz="2200" i="1" dirty="0" smtClean="0"/>
              <a:t>Formája: </a:t>
            </a:r>
            <a:r>
              <a:rPr lang="hu-HU" sz="2200" dirty="0" smtClean="0"/>
              <a:t>kedvezményes (</a:t>
            </a:r>
            <a:r>
              <a:rPr lang="hu-HU" sz="2200" dirty="0" err="1" smtClean="0"/>
              <a:t>max</a:t>
            </a:r>
            <a:r>
              <a:rPr lang="hu-HU" sz="2200" dirty="0"/>
              <a:t>.</a:t>
            </a:r>
            <a:r>
              <a:rPr lang="hu-HU" sz="2200" dirty="0" smtClean="0"/>
              <a:t> 2,5% kamatozású) hitel refinanszírozása 0% refinanszírozási kamat mellett</a:t>
            </a:r>
          </a:p>
          <a:p>
            <a:pPr marL="914400" lvl="1" indent="-571500">
              <a:buAutoNum type="romanUcPeriod"/>
            </a:pPr>
            <a:r>
              <a:rPr lang="hu-HU" sz="2200" dirty="0" smtClean="0"/>
              <a:t>pillér: KKV hitelek (valamint faktoring és lízing) </a:t>
            </a:r>
          </a:p>
          <a:p>
            <a:pPr marL="914400" lvl="1" indent="-571500">
              <a:buAutoNum type="romanUcPeriod"/>
            </a:pPr>
            <a:r>
              <a:rPr lang="hu-HU" sz="2200" dirty="0"/>
              <a:t>p</a:t>
            </a:r>
            <a:r>
              <a:rPr lang="hu-HU" sz="2200" dirty="0" smtClean="0"/>
              <a:t>illér: devizahitelek forintra váltása (1. és 2. szakasz), EU-s támogatás előfinanszírozására felvett hitel kiváltása (2. szakasz)</a:t>
            </a:r>
          </a:p>
          <a:p>
            <a:pPr marL="914400" lvl="1" indent="-571500">
              <a:buAutoNum type="romanUcPeriod"/>
            </a:pPr>
            <a:r>
              <a:rPr lang="hu-HU" sz="2200" dirty="0" smtClean="0"/>
              <a:t>pillér: euro likviditást nyújtó devizacsere (1. szakasz,  2014. júliustól felfüggesztve)</a:t>
            </a:r>
          </a:p>
          <a:p>
            <a:pPr marL="171450" lvl="1" algn="just">
              <a:spcBef>
                <a:spcPts val="750"/>
              </a:spcBef>
            </a:pPr>
            <a:r>
              <a:rPr lang="hu-HU" sz="2200" i="1" dirty="0"/>
              <a:t>Célja: </a:t>
            </a:r>
            <a:r>
              <a:rPr lang="hu-HU" sz="2200" dirty="0" smtClean="0"/>
              <a:t>a szigorú </a:t>
            </a:r>
            <a:r>
              <a:rPr lang="hu-HU" sz="2200" dirty="0"/>
              <a:t>hitelezési feltételek oldása </a:t>
            </a:r>
            <a:r>
              <a:rPr lang="hu-HU" sz="2200" dirty="0" smtClean="0"/>
              <a:t>a likviditáskorlátos </a:t>
            </a:r>
            <a:r>
              <a:rPr lang="hu-HU" sz="2200" dirty="0"/>
              <a:t>kis- és középvállalkozói </a:t>
            </a:r>
            <a:r>
              <a:rPr lang="hu-HU" sz="2200" dirty="0" smtClean="0"/>
              <a:t>(KKV) szektorban, </a:t>
            </a:r>
            <a:r>
              <a:rPr lang="hu-HU" sz="2200" dirty="0"/>
              <a:t>a pénzügyi stabilitás megerősítése, valamint az ország külső sérülékenységének </a:t>
            </a:r>
            <a:r>
              <a:rPr lang="hu-HU" sz="2200" dirty="0" smtClean="0"/>
              <a:t>csökkentése</a:t>
            </a:r>
          </a:p>
          <a:p>
            <a:pPr marL="171450" lvl="1" algn="just">
              <a:spcBef>
                <a:spcPts val="750"/>
              </a:spcBef>
            </a:pPr>
            <a:r>
              <a:rPr lang="hu-HU" sz="2200" dirty="0" smtClean="0"/>
              <a:t>Az igénybevétel feltételhez kötődik: az I. és </a:t>
            </a:r>
            <a:r>
              <a:rPr lang="hu-HU" sz="2200" dirty="0" err="1" smtClean="0"/>
              <a:t>II</a:t>
            </a:r>
            <a:r>
              <a:rPr lang="hu-HU" sz="2200" dirty="0" smtClean="0"/>
              <a:t>. pillér </a:t>
            </a:r>
            <a:r>
              <a:rPr lang="hu-HU" sz="2200" dirty="0"/>
              <a:t>keretében az igénybe vett jegybanki </a:t>
            </a:r>
            <a:r>
              <a:rPr lang="hu-HU" sz="2200" dirty="0" smtClean="0"/>
              <a:t>hitellel megegyező mértékű KKV-hitelt kell kihelyeznie a hitelintézetnek (a </a:t>
            </a:r>
            <a:r>
              <a:rPr lang="hu-HU" sz="2200" dirty="0" err="1" smtClean="0"/>
              <a:t>III</a:t>
            </a:r>
            <a:r>
              <a:rPr lang="hu-HU" sz="2200" dirty="0" smtClean="0"/>
              <a:t>. pillér esetében a hitelintézet rövid külső adósságának csökkentése volt a feltétel)</a:t>
            </a:r>
          </a:p>
          <a:p>
            <a:pPr marL="171450" lvl="1">
              <a:spcBef>
                <a:spcPts val="750"/>
              </a:spcBef>
            </a:pPr>
            <a:r>
              <a:rPr lang="hu-HU" sz="2200" dirty="0" smtClean="0"/>
              <a:t>2014 szeptemberében a Monetáris Tanács döntött az </a:t>
            </a:r>
            <a:r>
              <a:rPr lang="hu-HU" sz="2200" dirty="0" err="1" smtClean="0"/>
              <a:t>NHP</a:t>
            </a:r>
            <a:r>
              <a:rPr lang="hu-HU" sz="2200" dirty="0" smtClean="0"/>
              <a:t> keretösszegének megemeléséről és egy évvel történő meghosszabbításáról</a:t>
            </a:r>
          </a:p>
          <a:p>
            <a:pPr marL="171450" lvl="1">
              <a:spcBef>
                <a:spcPts val="750"/>
              </a:spcBef>
            </a:pPr>
            <a:r>
              <a:rPr lang="hu-HU" sz="2200" dirty="0"/>
              <a:t>2015 márciusában </a:t>
            </a:r>
            <a:r>
              <a:rPr lang="hu-HU" sz="2200" dirty="0" smtClean="0"/>
              <a:t>kiegészült </a:t>
            </a:r>
            <a:r>
              <a:rPr lang="hu-HU" sz="2200" dirty="0"/>
              <a:t>az </a:t>
            </a:r>
            <a:r>
              <a:rPr lang="hu-HU" sz="2200" dirty="0" err="1"/>
              <a:t>NHP</a:t>
            </a:r>
            <a:r>
              <a:rPr lang="hu-HU" sz="2200" dirty="0"/>
              <a:t>+ hitellehetőséggel</a:t>
            </a:r>
            <a:endParaRPr lang="hu-HU" sz="2200" dirty="0" smtClean="0"/>
          </a:p>
          <a:p>
            <a:pPr marL="171450" lvl="1">
              <a:spcBef>
                <a:spcPts val="750"/>
              </a:spcBef>
            </a:pPr>
            <a:endParaRPr lang="hu-HU" dirty="0"/>
          </a:p>
          <a:p>
            <a:pPr marL="342900" lvl="1" indent="0">
              <a:buNone/>
            </a:pPr>
            <a:endParaRPr lang="hu-HU" dirty="0"/>
          </a:p>
          <a:p>
            <a:pPr marL="342900" lvl="1" indent="0">
              <a:buNone/>
            </a:pPr>
            <a:endParaRPr lang="hu-HU" dirty="0" smtClean="0"/>
          </a:p>
          <a:p>
            <a:pPr marL="342900" lvl="1" indent="0">
              <a:buNone/>
            </a:pPr>
            <a:endParaRPr lang="hu-HU" dirty="0" smtClean="0"/>
          </a:p>
          <a:p>
            <a:pPr marL="914400" lvl="1" indent="-571500">
              <a:buAutoNum type="romanUcPeriod"/>
            </a:pPr>
            <a:endParaRPr lang="hu-H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475073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4836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485331" cy="759189"/>
          </a:xfrm>
        </p:spPr>
        <p:txBody>
          <a:bodyPr>
            <a:normAutofit fontScale="90000"/>
          </a:bodyPr>
          <a:lstStyle/>
          <a:p>
            <a:r>
              <a:rPr lang="hu-HU" sz="3100" dirty="0" smtClean="0"/>
              <a:t>A fogyasztói devizahitelek </a:t>
            </a:r>
            <a:r>
              <a:rPr lang="hu-HU" sz="3100" dirty="0"/>
              <a:t>kivezetéséhez kapcsolódó devizatenderek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944" cy="5400600"/>
          </a:xfrm>
        </p:spPr>
        <p:txBody>
          <a:bodyPr>
            <a:normAutofit fontScale="92500" lnSpcReduction="20000"/>
          </a:bodyPr>
          <a:lstStyle/>
          <a:p>
            <a:r>
              <a:rPr lang="hu-HU" sz="2200" dirty="0"/>
              <a:t>Végtörlesztéshez kapcsolódó devizatenderek (2011-2012</a:t>
            </a:r>
            <a:r>
              <a:rPr lang="hu-HU" sz="2200" dirty="0" smtClean="0"/>
              <a:t>) 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i="1" dirty="0" smtClean="0"/>
              <a:t>Célja</a:t>
            </a:r>
            <a:r>
              <a:rPr lang="hu-HU" sz="2200" i="1" dirty="0"/>
              <a:t>:</a:t>
            </a:r>
            <a:r>
              <a:rPr lang="hu-HU" sz="2200" dirty="0"/>
              <a:t> az árfolyam </a:t>
            </a:r>
            <a:r>
              <a:rPr lang="hu-HU" sz="2200" dirty="0" smtClean="0"/>
              <a:t>védelme</a:t>
            </a:r>
          </a:p>
          <a:p>
            <a:pPr marL="0" indent="0">
              <a:buNone/>
            </a:pPr>
            <a:endParaRPr lang="hu-HU" sz="2200" dirty="0"/>
          </a:p>
          <a:p>
            <a:r>
              <a:rPr lang="hu-HU" sz="2200" dirty="0" smtClean="0"/>
              <a:t>A fogyasztói </a:t>
            </a:r>
            <a:r>
              <a:rPr lang="hu-HU" sz="2200" dirty="0"/>
              <a:t>devizahitelekkel kapcsolatos </a:t>
            </a:r>
            <a:r>
              <a:rPr lang="hu-HU" sz="2200" dirty="0" smtClean="0"/>
              <a:t>elszámolásokhoz és forintosításához kapcsolódó </a:t>
            </a:r>
            <a:r>
              <a:rPr lang="hu-HU" sz="2200" dirty="0" err="1" smtClean="0"/>
              <a:t>euroeladási</a:t>
            </a:r>
            <a:r>
              <a:rPr lang="hu-HU" sz="2200" dirty="0" smtClean="0"/>
              <a:t> tenderek (2014. október – 2015. március),  svájci frank eladási tenderek (2015. augusztus – )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i="1" dirty="0"/>
              <a:t>Formája: 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hu-HU" sz="2200" dirty="0" err="1" smtClean="0"/>
              <a:t>Euroeladási</a:t>
            </a:r>
            <a:r>
              <a:rPr lang="hu-HU" sz="2200" dirty="0" smtClean="0"/>
              <a:t> tenderek: feltételes eszköz</a:t>
            </a:r>
            <a:r>
              <a:rPr lang="hu-HU" sz="2200" dirty="0"/>
              <a:t>: </a:t>
            </a:r>
            <a:r>
              <a:rPr lang="hu-HU" sz="2200" dirty="0" smtClean="0"/>
              <a:t>EUR/HUF spot + 1 hetes görgetett EUR/HUF </a:t>
            </a:r>
            <a:r>
              <a:rPr lang="hu-HU" sz="2200" dirty="0" err="1"/>
              <a:t>FX-swap</a:t>
            </a:r>
            <a:r>
              <a:rPr lang="hu-HU" sz="2200" dirty="0"/>
              <a:t> </a:t>
            </a:r>
            <a:r>
              <a:rPr lang="hu-HU" sz="2200" dirty="0" smtClean="0"/>
              <a:t>ügyletek; feltétel </a:t>
            </a:r>
            <a:r>
              <a:rPr lang="hu-HU" sz="2200" dirty="0"/>
              <a:t>nélküli </a:t>
            </a:r>
            <a:r>
              <a:rPr lang="hu-HU" sz="2200" dirty="0" smtClean="0"/>
              <a:t>eszköz: spot euro eladási </a:t>
            </a:r>
            <a:r>
              <a:rPr lang="hu-HU" sz="2200" dirty="0"/>
              <a:t>ügylettel kombinált </a:t>
            </a:r>
            <a:r>
              <a:rPr lang="hu-HU" sz="2200" dirty="0" err="1"/>
              <a:t>devizaswap</a:t>
            </a:r>
            <a:r>
              <a:rPr lang="hu-HU" sz="2200" dirty="0"/>
              <a:t> </a:t>
            </a:r>
            <a:r>
              <a:rPr lang="hu-HU" sz="2200" dirty="0" smtClean="0"/>
              <a:t>tender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hu-HU" sz="2200" dirty="0" smtClean="0"/>
              <a:t>Svájci frank tenderek</a:t>
            </a:r>
            <a:r>
              <a:rPr lang="hu-HU" sz="2200" dirty="0"/>
              <a:t>: </a:t>
            </a:r>
            <a:r>
              <a:rPr lang="hu-HU" sz="2200" dirty="0" smtClean="0"/>
              <a:t>CHF/HUF </a:t>
            </a:r>
            <a:r>
              <a:rPr lang="hu-HU" sz="2200" dirty="0"/>
              <a:t>spot + 1 hetes görgetett </a:t>
            </a:r>
            <a:r>
              <a:rPr lang="hu-HU" sz="2200" dirty="0" smtClean="0"/>
              <a:t>CHF/HUF </a:t>
            </a:r>
            <a:r>
              <a:rPr lang="hu-HU" sz="2200" dirty="0" err="1"/>
              <a:t>FX-swap</a:t>
            </a:r>
            <a:r>
              <a:rPr lang="hu-HU" sz="2200" dirty="0"/>
              <a:t> ügyletek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i="1" dirty="0"/>
              <a:t>Célja: </a:t>
            </a:r>
            <a:r>
              <a:rPr lang="hu-HU" sz="2200" dirty="0"/>
              <a:t>a bankok árfolyamkockázatának kezelése, csökkentése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dirty="0"/>
              <a:t>A feltételhez kötött eszköz esetén: rövid (éven belüli hátralévő futamidejű) külső adósságcsökkentési </a:t>
            </a:r>
            <a:r>
              <a:rPr lang="hu-HU" sz="2200" i="1" dirty="0"/>
              <a:t>feltétel előírása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i="1" dirty="0"/>
              <a:t>Várt hatás, eredmény:</a:t>
            </a:r>
          </a:p>
          <a:p>
            <a:pPr lvl="2">
              <a:buFont typeface="Calibri" panose="020F0502020204030204" pitchFamily="34" charset="0"/>
              <a:buChar char="−"/>
            </a:pPr>
            <a:r>
              <a:rPr lang="hu-HU" sz="2200" dirty="0" smtClean="0"/>
              <a:t>A devizatenderek hozzájárulnak </a:t>
            </a:r>
            <a:r>
              <a:rPr lang="hu-HU" sz="2200" dirty="0"/>
              <a:t>a </a:t>
            </a:r>
            <a:r>
              <a:rPr lang="hu-HU" sz="2200" dirty="0" smtClean="0"/>
              <a:t>magángazdaság devizakitettségének és a hazai </a:t>
            </a:r>
            <a:r>
              <a:rPr lang="hu-HU" sz="2200" dirty="0"/>
              <a:t>bankok </a:t>
            </a:r>
            <a:r>
              <a:rPr lang="hu-HU" sz="2200" dirty="0" smtClean="0"/>
              <a:t>rövid külső adósságának csökkenéséhez, </a:t>
            </a:r>
            <a:r>
              <a:rPr lang="hu-HU" sz="2200" dirty="0"/>
              <a:t>így az ország külső </a:t>
            </a:r>
            <a:r>
              <a:rPr lang="hu-HU" sz="2200" dirty="0" smtClean="0"/>
              <a:t>sérülékenységének mérsékléséhez</a:t>
            </a:r>
          </a:p>
          <a:p>
            <a:pPr lvl="2">
              <a:buFont typeface="Calibri" panose="020F0502020204030204" pitchFamily="34" charset="0"/>
              <a:buChar char="−"/>
            </a:pPr>
            <a:r>
              <a:rPr lang="hu-HU" sz="2200" dirty="0" smtClean="0"/>
              <a:t>Csökken az MNB mérlegfőösszege, ami javíthatja a jegybank eredményességét</a:t>
            </a:r>
            <a:endParaRPr lang="hu-HU" sz="2200" dirty="0"/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038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Új, önfinanszírozást támogató jegybanki </a:t>
            </a:r>
            <a:r>
              <a:rPr lang="hu-HU" sz="2800" dirty="0" smtClean="0"/>
              <a:t>eszközök – </a:t>
            </a:r>
            <a:r>
              <a:rPr lang="hu-HU" sz="2800" dirty="0" err="1" smtClean="0"/>
              <a:t>IRS</a:t>
            </a:r>
            <a:r>
              <a:rPr lang="hu-HU" sz="2800" dirty="0" smtClean="0"/>
              <a:t> tenderek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Az MNB az </a:t>
            </a:r>
            <a:r>
              <a:rPr lang="hu-HU" sz="2000" b="1" dirty="0" smtClean="0"/>
              <a:t>önfinanszírozási koncepció </a:t>
            </a:r>
            <a:r>
              <a:rPr lang="hu-HU" sz="2000" dirty="0" smtClean="0"/>
              <a:t>keretében 2014 júniusában vezette be az </a:t>
            </a:r>
            <a:r>
              <a:rPr lang="hu-HU" sz="2000" dirty="0" err="1" smtClean="0"/>
              <a:t>IRS</a:t>
            </a:r>
            <a:r>
              <a:rPr lang="hu-HU" sz="2000" dirty="0" smtClean="0"/>
              <a:t> tendert.</a:t>
            </a:r>
          </a:p>
          <a:p>
            <a:r>
              <a:rPr lang="hu-HU" sz="2000" i="1" dirty="0" smtClean="0"/>
              <a:t>Formája</a:t>
            </a:r>
            <a:r>
              <a:rPr lang="hu-HU" sz="2000" dirty="0" smtClean="0"/>
              <a:t>: 3 és 5 éves futamidejű forint kamatcsere ügylet – az MNB félévenként változó kamatot fizet ügyfele számára fix kamat ellenében</a:t>
            </a:r>
          </a:p>
          <a:p>
            <a:r>
              <a:rPr lang="hu-HU" sz="2000" i="1" dirty="0" smtClean="0"/>
              <a:t>Célja</a:t>
            </a:r>
            <a:r>
              <a:rPr lang="hu-HU" sz="2000" dirty="0" smtClean="0"/>
              <a:t>: a bankok kamatkockázatának kezelése, csökkentése</a:t>
            </a:r>
          </a:p>
          <a:p>
            <a:r>
              <a:rPr lang="hu-HU" sz="2000" dirty="0" smtClean="0"/>
              <a:t>Az eszköz </a:t>
            </a:r>
            <a:r>
              <a:rPr lang="hu-HU" sz="2000" dirty="0"/>
              <a:t>feltételhez kötött: </a:t>
            </a:r>
            <a:r>
              <a:rPr lang="hu-HU" sz="2000" dirty="0" smtClean="0"/>
              <a:t>az </a:t>
            </a:r>
            <a:r>
              <a:rPr lang="hu-HU" sz="2000" dirty="0"/>
              <a:t>igénybe vett kamatcsere ügyletek volumenének megfelelően </a:t>
            </a:r>
            <a:r>
              <a:rPr lang="hu-HU" sz="2000" dirty="0" smtClean="0"/>
              <a:t>a részt vevő hitelintézeteknek meg kell növelniük </a:t>
            </a:r>
            <a:r>
              <a:rPr lang="hu-HU" sz="2000" dirty="0"/>
              <a:t>a saját tulajdonukban levő, </a:t>
            </a:r>
            <a:r>
              <a:rPr lang="hu-HU" sz="2000" dirty="0" smtClean="0"/>
              <a:t>az ügylet keretében </a:t>
            </a:r>
            <a:r>
              <a:rPr lang="hu-HU" sz="2000" dirty="0"/>
              <a:t>elfogadható értékpapír-állományuk korrigált </a:t>
            </a:r>
            <a:r>
              <a:rPr lang="hu-HU" sz="2000" dirty="0" smtClean="0"/>
              <a:t>értékét</a:t>
            </a:r>
          </a:p>
          <a:p>
            <a:r>
              <a:rPr lang="hu-HU" sz="2000" dirty="0" smtClean="0"/>
              <a:t>Az </a:t>
            </a:r>
            <a:r>
              <a:rPr lang="hu-HU" sz="2000" dirty="0" err="1" smtClean="0"/>
              <a:t>IRS</a:t>
            </a:r>
            <a:r>
              <a:rPr lang="hu-HU" sz="2000" dirty="0" smtClean="0"/>
              <a:t> feltételében megjelenő értékpapíroknak meg kell felelni a jegybanki fedezetként elfogadott értékpapírokkal szemben támasztott követelményeknek</a:t>
            </a:r>
          </a:p>
          <a:p>
            <a:r>
              <a:rPr lang="hu-HU" sz="2000" i="1" dirty="0" smtClean="0"/>
              <a:t>Várt hatás, eredmény</a:t>
            </a:r>
            <a:r>
              <a:rPr lang="hu-HU" sz="2000" dirty="0" smtClean="0"/>
              <a:t>: Az </a:t>
            </a:r>
            <a:r>
              <a:rPr lang="hu-HU" sz="2000" dirty="0" err="1" smtClean="0"/>
              <a:t>IRS</a:t>
            </a:r>
            <a:r>
              <a:rPr lang="hu-HU" sz="2000" dirty="0" smtClean="0"/>
              <a:t> hozzájárul a hazai bankok állampapír-állományának növekedéséhez, így az ország külső eladósodottságának csökkentéséhez</a:t>
            </a:r>
          </a:p>
          <a:p>
            <a:endParaRPr lang="hu-HU" sz="2000" dirty="0" smtClean="0"/>
          </a:p>
          <a:p>
            <a:endParaRPr lang="hu-H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564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önfinanszírozási program folytatása 2015-ben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A </a:t>
            </a:r>
            <a:r>
              <a:rPr lang="pt-BR" sz="2000" dirty="0" err="1"/>
              <a:t>Monetáris</a:t>
            </a:r>
            <a:r>
              <a:rPr lang="pt-BR" sz="2000" dirty="0"/>
              <a:t> </a:t>
            </a:r>
            <a:r>
              <a:rPr lang="pt-BR" sz="2000" dirty="0" err="1"/>
              <a:t>Tanács</a:t>
            </a:r>
            <a:r>
              <a:rPr lang="pt-BR" sz="2000" dirty="0"/>
              <a:t> 2015</a:t>
            </a:r>
            <a:r>
              <a:rPr lang="pt-BR" sz="2000" dirty="0" smtClean="0"/>
              <a:t>.</a:t>
            </a:r>
            <a:r>
              <a:rPr lang="hu-HU" sz="2000" dirty="0" smtClean="0"/>
              <a:t> június 2-i és</a:t>
            </a:r>
            <a:r>
              <a:rPr lang="pt-BR" sz="2000" dirty="0" smtClean="0"/>
              <a:t> </a:t>
            </a:r>
            <a:r>
              <a:rPr lang="pt-BR" sz="2000" dirty="0" err="1"/>
              <a:t>július</a:t>
            </a:r>
            <a:r>
              <a:rPr lang="pt-BR" sz="2000" dirty="0"/>
              <a:t> 7-i </a:t>
            </a:r>
            <a:r>
              <a:rPr lang="pt-BR" sz="2000" dirty="0" err="1"/>
              <a:t>döntése</a:t>
            </a:r>
            <a:r>
              <a:rPr lang="pt-BR" sz="2000" dirty="0"/>
              <a:t> </a:t>
            </a:r>
            <a:r>
              <a:rPr lang="hu-HU" sz="2000" dirty="0" smtClean="0"/>
              <a:t>kibővítette az önfinanszírozási programot: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hu-HU" sz="2000" dirty="0" smtClean="0"/>
              <a:t> az </a:t>
            </a:r>
            <a:r>
              <a:rPr lang="hu-HU" sz="2000" dirty="0" err="1" smtClean="0"/>
              <a:t>IRS</a:t>
            </a:r>
            <a:r>
              <a:rPr lang="hu-HU" sz="2000" dirty="0" smtClean="0"/>
              <a:t> tender új lejáraton (10 éves futamidőn is) is igénybe vehető 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hu-HU" sz="2000" smtClean="0"/>
              <a:t> szeptember </a:t>
            </a:r>
            <a:r>
              <a:rPr lang="hu-HU" sz="2000" dirty="0" smtClean="0"/>
              <a:t>23-ától:</a:t>
            </a:r>
          </a:p>
          <a:p>
            <a:pPr lvl="2">
              <a:buFont typeface="Calibri" panose="020F0502020204030204" pitchFamily="34" charset="0"/>
              <a:buChar char="−"/>
            </a:pPr>
            <a:r>
              <a:rPr lang="hu-HU" sz="2000" dirty="0" smtClean="0"/>
              <a:t> a kéthetes irányadó eszközt a három hónapos betét váltja fel</a:t>
            </a:r>
          </a:p>
          <a:p>
            <a:pPr lvl="2">
              <a:buFont typeface="Calibri" panose="020F0502020204030204" pitchFamily="34" charset="0"/>
              <a:buChar char="−"/>
            </a:pPr>
            <a:r>
              <a:rPr lang="hu-HU" sz="2000" dirty="0"/>
              <a:t> </a:t>
            </a:r>
            <a:r>
              <a:rPr lang="hu-HU" sz="2000" dirty="0" smtClean="0"/>
              <a:t>a </a:t>
            </a:r>
            <a:r>
              <a:rPr lang="hu-HU" sz="2000" dirty="0"/>
              <a:t>kéthetes </a:t>
            </a:r>
            <a:r>
              <a:rPr lang="hu-HU" sz="2000" dirty="0" smtClean="0"/>
              <a:t>betét kiegészítő betéti tenderként az eszköztár része marad</a:t>
            </a:r>
          </a:p>
          <a:p>
            <a:pPr lvl="0"/>
            <a:r>
              <a:rPr lang="hu-HU" sz="2000" dirty="0" smtClean="0">
                <a:solidFill>
                  <a:srgbClr val="202653"/>
                </a:solidFill>
              </a:rPr>
              <a:t>2015. szeptember 25-étől 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hu-HU" sz="2000" dirty="0">
                <a:solidFill>
                  <a:srgbClr val="202653"/>
                </a:solidFill>
              </a:rPr>
              <a:t> </a:t>
            </a:r>
            <a:r>
              <a:rPr lang="hu-HU" sz="2000" dirty="0" smtClean="0">
                <a:solidFill>
                  <a:srgbClr val="202653"/>
                </a:solidFill>
              </a:rPr>
              <a:t>a kamatfolyosó aszimmetrikus kamatsávként működik tovább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hu-HU" sz="2000" dirty="0" smtClean="0">
                <a:solidFill>
                  <a:srgbClr val="202653"/>
                </a:solidFill>
              </a:rPr>
              <a:t> a kéthetes fedezett hitelt egyhetes, a hathónapost három hónapos váltja fel</a:t>
            </a:r>
            <a:endParaRPr lang="hu-HU" sz="2000" dirty="0">
              <a:solidFill>
                <a:srgbClr val="202653"/>
              </a:solidFill>
            </a:endParaRPr>
          </a:p>
          <a:p>
            <a:pPr marL="342900" lvl="1" indent="0">
              <a:buNone/>
            </a:pPr>
            <a:endParaRPr lang="hu-HU" sz="2000" dirty="0" smtClean="0">
              <a:solidFill>
                <a:srgbClr val="202653"/>
              </a:solidFill>
            </a:endParaRPr>
          </a:p>
          <a:p>
            <a:pPr marL="342900" lvl="1" indent="0">
              <a:buNone/>
            </a:pPr>
            <a:r>
              <a:rPr lang="hu-HU" sz="2000" dirty="0" smtClean="0">
                <a:solidFill>
                  <a:srgbClr val="202653"/>
                </a:solidFill>
              </a:rPr>
              <a:t>Az intézkedések </a:t>
            </a:r>
            <a:r>
              <a:rPr lang="hu-HU" sz="2000" i="1" dirty="0" smtClean="0">
                <a:solidFill>
                  <a:srgbClr val="202653"/>
                </a:solidFill>
              </a:rPr>
              <a:t>célja: a hitelintézetek fölös likviditásának állampapír-piac felé terelése, a transzmisszió javítása.</a:t>
            </a:r>
            <a:endParaRPr lang="hu-HU" sz="2000" i="1" dirty="0" smtClean="0"/>
          </a:p>
          <a:p>
            <a:pPr marL="342900" lvl="1" indent="0">
              <a:buNone/>
            </a:pPr>
            <a:endParaRPr lang="hu-H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497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485331" cy="759189"/>
          </a:xfrm>
        </p:spPr>
        <p:txBody>
          <a:bodyPr>
            <a:normAutofit fontScale="90000"/>
          </a:bodyPr>
          <a:lstStyle/>
          <a:p>
            <a:r>
              <a:rPr lang="hu-HU" sz="3100" dirty="0"/>
              <a:t>A </a:t>
            </a:r>
            <a:r>
              <a:rPr lang="hu-HU" sz="3100" dirty="0" smtClean="0"/>
              <a:t>kéthetes jegybanki betét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800" dirty="0" smtClean="0"/>
              <a:t> 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112567"/>
          </a:xfrm>
        </p:spPr>
        <p:txBody>
          <a:bodyPr>
            <a:normAutofit/>
          </a:bodyPr>
          <a:lstStyle/>
          <a:p>
            <a:r>
              <a:rPr lang="hu-HU" sz="2000" i="1" dirty="0" smtClean="0"/>
              <a:t>Célja</a:t>
            </a:r>
            <a:r>
              <a:rPr lang="hu-HU" sz="2000" dirty="0" smtClean="0"/>
              <a:t>: a bankrendszer forint likviditás-kezelésének támogatása</a:t>
            </a:r>
          </a:p>
          <a:p>
            <a:r>
              <a:rPr lang="hu-HU" sz="2000" dirty="0" smtClean="0"/>
              <a:t>Heti gyakorisággal, változó áras tender formájában hirdeti meg az MNB</a:t>
            </a:r>
          </a:p>
          <a:p>
            <a:r>
              <a:rPr lang="hu-HU" sz="2000" dirty="0" smtClean="0"/>
              <a:t>A betéti tenderek mennyiségi korlátozása következtében a kéthetes állomány 2015 végéig fokozatosan 1000 milliárd forintra csökken: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 </a:t>
            </a:r>
          </a:p>
          <a:p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  <a:p>
            <a:endParaRPr lang="hu-H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289" y="2852936"/>
            <a:ext cx="4945504" cy="297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5949280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Megjegyzés: Az első tendert követő szabályalapú pálya alapján készített becslés, amitől az MNB eltérhet.</a:t>
            </a:r>
          </a:p>
        </p:txBody>
      </p:sp>
    </p:spTree>
    <p:extLst>
      <p:ext uri="{BB962C8B-B14F-4D97-AF65-F5344CB8AC3E}">
        <p14:creationId xmlns:p14="http://schemas.microsoft.com/office/powerpoint/2010/main" val="258012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TEMATIKA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6" y="1268761"/>
            <a:ext cx="8313121" cy="4968552"/>
          </a:xfrm>
        </p:spPr>
        <p:txBody>
          <a:bodyPr>
            <a:normAutofit fontScale="92500"/>
          </a:bodyPr>
          <a:lstStyle/>
          <a:p>
            <a:pPr marL="534988" lvl="0" indent="-352425">
              <a:lnSpc>
                <a:spcPct val="200000"/>
              </a:lnSpc>
              <a:tabLst>
                <a:tab pos="633413" algn="l"/>
              </a:tabLst>
              <a:defRPr/>
            </a:pPr>
            <a:r>
              <a:rPr lang="hu-HU" sz="2800" dirty="0">
                <a:solidFill>
                  <a:srgbClr val="202653"/>
                </a:solidFill>
              </a:rPr>
              <a:t>Az eszköztár helye az inflációs célkövetés rendszerében</a:t>
            </a:r>
          </a:p>
          <a:p>
            <a:pPr marL="534988" lvl="0" indent="-352425">
              <a:lnSpc>
                <a:spcPct val="200000"/>
              </a:lnSpc>
              <a:tabLst>
                <a:tab pos="633413" algn="l"/>
              </a:tabLst>
              <a:defRPr/>
            </a:pPr>
            <a:r>
              <a:rPr lang="hu-HU" sz="2800" dirty="0">
                <a:solidFill>
                  <a:srgbClr val="202653"/>
                </a:solidFill>
              </a:rPr>
              <a:t>Az eszköztár felépítése</a:t>
            </a:r>
          </a:p>
          <a:p>
            <a:pPr marL="534988" lvl="0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>
                <a:solidFill>
                  <a:srgbClr val="202653"/>
                </a:solidFill>
              </a:rPr>
              <a:t>A bankközi likviditás meghatározó tényezői </a:t>
            </a:r>
            <a:r>
              <a:rPr lang="hu-HU" sz="2800" dirty="0" err="1" smtClean="0">
                <a:solidFill>
                  <a:srgbClr val="202653"/>
                </a:solidFill>
              </a:rPr>
              <a:t>aggregált</a:t>
            </a:r>
            <a:r>
              <a:rPr lang="hu-HU" sz="2800" dirty="0" smtClean="0">
                <a:solidFill>
                  <a:srgbClr val="202653"/>
                </a:solidFill>
              </a:rPr>
              <a:t> szinten</a:t>
            </a:r>
          </a:p>
          <a:p>
            <a:pPr marL="534988" lvl="0" indent="-352425">
              <a:lnSpc>
                <a:spcPct val="200000"/>
              </a:lnSpc>
              <a:tabLst>
                <a:tab pos="633413" algn="l"/>
              </a:tabLst>
              <a:defRPr/>
            </a:pPr>
            <a:r>
              <a:rPr lang="hu-HU" sz="2800" dirty="0" smtClean="0">
                <a:solidFill>
                  <a:srgbClr val="202653"/>
                </a:solidFill>
              </a:rPr>
              <a:t>Bankrendszer likviditását érő sokkok, és azok kezelése </a:t>
            </a:r>
            <a:endParaRPr lang="hu-HU" sz="2800" dirty="0" smtClean="0">
              <a:solidFill>
                <a:srgbClr val="777063"/>
              </a:solidFill>
            </a:endParaRPr>
          </a:p>
          <a:p>
            <a:endParaRPr lang="hu-HU" sz="2500" dirty="0"/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  <p:sp>
        <p:nvSpPr>
          <p:cNvPr id="7" name="TextBox 6"/>
          <p:cNvSpPr txBox="1"/>
          <p:nvPr/>
        </p:nvSpPr>
        <p:spPr>
          <a:xfrm>
            <a:off x="827940" y="3012883"/>
            <a:ext cx="7632492" cy="10081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34988" indent="-352425" defTabSz="685800">
              <a:lnSpc>
                <a:spcPct val="18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>
                <a:tab pos="633413" algn="l"/>
              </a:tabLst>
              <a:defRPr/>
            </a:pPr>
            <a:endParaRPr lang="hu-HU" sz="27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4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8568952" cy="615173"/>
          </a:xfrm>
        </p:spPr>
        <p:txBody>
          <a:bodyPr>
            <a:noAutofit/>
          </a:bodyPr>
          <a:lstStyle/>
          <a:p>
            <a:r>
              <a:rPr lang="hu-HU" sz="2800" dirty="0"/>
              <a:t>Az MNB a bankok bankja, így a bankrendszer likviditási helyzetének változása </a:t>
            </a:r>
            <a:r>
              <a:rPr lang="hu-HU" sz="2800" dirty="0" smtClean="0"/>
              <a:t>megjelenik az MNB mérlegében</a:t>
            </a:r>
            <a:endParaRPr lang="hu-HU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070692"/>
              </p:ext>
            </p:extLst>
          </p:nvPr>
        </p:nvGraphicFramePr>
        <p:xfrm>
          <a:off x="521804" y="1772816"/>
          <a:ext cx="8100391" cy="439815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40160"/>
                <a:gridCol w="936104"/>
                <a:gridCol w="807365"/>
                <a:gridCol w="776811"/>
                <a:gridCol w="1435469"/>
                <a:gridCol w="940795"/>
                <a:gridCol w="946150"/>
                <a:gridCol w="817537"/>
              </a:tblGrid>
              <a:tr h="238408">
                <a:tc gridSpan="4">
                  <a:txBody>
                    <a:bodyPr/>
                    <a:lstStyle/>
                    <a:p>
                      <a:pPr algn="ctr"/>
                      <a:r>
                        <a:rPr lang="hu-HU" sz="1100" dirty="0" smtClean="0">
                          <a:solidFill>
                            <a:schemeClr val="bg1"/>
                          </a:solidFill>
                        </a:rPr>
                        <a:t>ESZKÖZÖK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777063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777063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777063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hu-HU" sz="1100" dirty="0" smtClean="0">
                          <a:solidFill>
                            <a:schemeClr val="bg1"/>
                          </a:solidFill>
                        </a:rPr>
                        <a:t>FORRÁSOK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777063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777063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777063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03459">
                <a:tc>
                  <a:txBody>
                    <a:bodyPr/>
                    <a:lstStyle/>
                    <a:p>
                      <a:endParaRPr lang="hu-HU" sz="1100" dirty="0">
                        <a:solidFill>
                          <a:srgbClr val="777063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2007. </a:t>
                      </a:r>
                    </a:p>
                    <a:p>
                      <a:pPr algn="ctr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dec. 31.</a:t>
                      </a:r>
                      <a:endParaRPr lang="hu-HU" sz="110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2014. </a:t>
                      </a:r>
                    </a:p>
                    <a:p>
                      <a:pPr marL="0" algn="ctr" defTabSz="685800" rtl="0" eaLnBrk="1" latinLnBrk="0" hangingPunct="1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dec. 31.</a:t>
                      </a:r>
                      <a:endParaRPr lang="hu-HU" sz="110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Változás</a:t>
                      </a:r>
                      <a:endParaRPr lang="hu-HU" sz="110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100" dirty="0">
                        <a:solidFill>
                          <a:srgbClr val="777063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2007. </a:t>
                      </a:r>
                    </a:p>
                    <a:p>
                      <a:pPr algn="ctr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dec. 31.</a:t>
                      </a:r>
                      <a:endParaRPr lang="hu-HU" sz="110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2014. </a:t>
                      </a:r>
                    </a:p>
                    <a:p>
                      <a:pPr marL="0" algn="ctr" defTabSz="685800" rtl="0" eaLnBrk="1" latinLnBrk="0" hangingPunct="1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dec. 31.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100" kern="1200" dirty="0" smtClean="0">
                          <a:solidFill>
                            <a:srgbClr val="1E2452"/>
                          </a:solidFill>
                          <a:latin typeface="+mn-lt"/>
                          <a:ea typeface="+mn-ea"/>
                          <a:cs typeface="+mn-cs"/>
                        </a:rPr>
                        <a:t>Változás</a:t>
                      </a:r>
                      <a:endParaRPr lang="hu-HU" sz="1100" kern="1200" dirty="0">
                        <a:solidFill>
                          <a:srgbClr val="1E245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13494"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Arany- és devizatartalék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4092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10814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6722</a:t>
                      </a:r>
                      <a:endParaRPr lang="hu-HU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Forgalomban lévő készpénz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2189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3736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1547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66781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Hitelintézeteknek nyújtott fedezett hitel</a:t>
                      </a:r>
                      <a:r>
                        <a:rPr lang="hu-H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0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0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MNB-irányadó eszköz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550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5083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4533</a:t>
                      </a:r>
                      <a:endParaRPr lang="hu-HU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513494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Növekedési</a:t>
                      </a:r>
                      <a:r>
                        <a:rPr lang="hu-H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Hitelprogram (</a:t>
                      </a:r>
                      <a:r>
                        <a:rPr lang="hu-HU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NHP</a:t>
                      </a:r>
                      <a:r>
                        <a:rPr lang="hu-H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algn="l" defTabSz="685800" rtl="0" eaLnBrk="1" latinLnBrk="0" hangingPunct="1"/>
                      <a:r>
                        <a:rPr lang="hu-H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ref. hitelei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0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1008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1008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Hitelintézetek forint bankszámlabetétei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1062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915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-147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443922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Hitelintézetektől vásárolt jelzáloglevél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  <a:p>
                      <a:endParaRPr lang="hu-H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Kormányzati betétek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255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1076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821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475571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hu-H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Magyar állampapír</a:t>
                      </a:r>
                      <a:endParaRPr lang="hu-HU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147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139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-8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Saját tőke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75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646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571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513494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Egyéb eszközök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465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651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Egyéb források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573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100" dirty="0" smtClean="0"/>
                        <a:t>1185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hu-H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612</a:t>
                      </a:r>
                      <a:endParaRPr lang="hu-H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403459">
                <a:tc>
                  <a:txBody>
                    <a:bodyPr/>
                    <a:lstStyle/>
                    <a:p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Eszközök</a:t>
                      </a:r>
                      <a:r>
                        <a:rPr lang="hu-HU" sz="1100" b="1" baseline="0" dirty="0" smtClean="0">
                          <a:solidFill>
                            <a:schemeClr val="bg1"/>
                          </a:solidFill>
                        </a:rPr>
                        <a:t> összesen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4704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12641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7937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Források összesen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4704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12641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7937</a:t>
                      </a:r>
                    </a:p>
                    <a:p>
                      <a:pPr algn="ctr"/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29</a:t>
            </a:fld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44085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/>
              <a:t>MNB </a:t>
            </a:r>
            <a:r>
              <a:rPr lang="hu-HU" sz="1600" dirty="0" smtClean="0"/>
              <a:t>sematikus mérlege, a 2007. és 2014. évi éves jelentés alapján, </a:t>
            </a:r>
            <a:r>
              <a:rPr lang="hu-HU" sz="1600" dirty="0"/>
              <a:t>Mrd </a:t>
            </a:r>
            <a:r>
              <a:rPr lang="hu-HU" sz="1600" dirty="0" smtClean="0"/>
              <a:t>forint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47002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485331" cy="759189"/>
          </a:xfrm>
        </p:spPr>
        <p:txBody>
          <a:bodyPr>
            <a:normAutofit/>
          </a:bodyPr>
          <a:lstStyle/>
          <a:p>
            <a:r>
              <a:rPr lang="hu-HU" sz="2800" dirty="0"/>
              <a:t>A </a:t>
            </a:r>
            <a:r>
              <a:rPr lang="hu-HU" sz="2800" dirty="0" smtClean="0"/>
              <a:t>monetáris politika céljai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184575"/>
          </a:xfrm>
        </p:spPr>
        <p:txBody>
          <a:bodyPr>
            <a:normAutofit fontScale="55000" lnSpcReduction="20000"/>
          </a:bodyPr>
          <a:lstStyle/>
          <a:p>
            <a:pPr fontAlgn="base">
              <a:spcAft>
                <a:spcPts val="600"/>
              </a:spcAft>
              <a:buFont typeface="Arial" charset="0"/>
              <a:buNone/>
            </a:pPr>
            <a:r>
              <a:rPr lang="hu-HU" sz="3600" u="sng" dirty="0"/>
              <a:t>Végső cél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dirty="0"/>
              <a:t>árstabilitás elérése -  kiszámítható és hiteles monetáris </a:t>
            </a:r>
            <a:r>
              <a:rPr lang="hu-HU" dirty="0" smtClean="0"/>
              <a:t>politikával </a:t>
            </a:r>
            <a:r>
              <a:rPr lang="hu-HU" dirty="0"/>
              <a:t>az </a:t>
            </a:r>
            <a:r>
              <a:rPr lang="hu-HU" dirty="0" smtClean="0"/>
              <a:t>infláció </a:t>
            </a:r>
            <a:r>
              <a:rPr lang="hu-HU" dirty="0"/>
              <a:t>alacsony szinten </a:t>
            </a:r>
            <a:r>
              <a:rPr lang="hu-HU" dirty="0" smtClean="0"/>
              <a:t>tartása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hu-HU" sz="2000" dirty="0" smtClean="0">
              <a:solidFill>
                <a:schemeClr val="bg2"/>
              </a:solidFill>
            </a:endParaRPr>
          </a:p>
          <a:p>
            <a:pPr marL="0" indent="0" fontAlgn="base">
              <a:spcAft>
                <a:spcPct val="0"/>
              </a:spcAft>
              <a:buNone/>
            </a:pPr>
            <a:r>
              <a:rPr lang="hu-HU" dirty="0" smtClean="0">
                <a:solidFill>
                  <a:schemeClr val="bg2"/>
                </a:solidFill>
              </a:rPr>
              <a:t>„</a:t>
            </a:r>
            <a:r>
              <a:rPr lang="hu-HU" dirty="0">
                <a:solidFill>
                  <a:schemeClr val="bg2"/>
                </a:solidFill>
              </a:rPr>
              <a:t>Az MNB elsődleges célja az árstabilitás elérése és fenntartása</a:t>
            </a:r>
            <a:r>
              <a:rPr lang="hu-HU" dirty="0" smtClean="0">
                <a:solidFill>
                  <a:schemeClr val="bg2"/>
                </a:solidFill>
              </a:rPr>
              <a:t>.”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hu-HU" sz="1500" dirty="0" smtClean="0">
              <a:solidFill>
                <a:schemeClr val="bg2"/>
              </a:solidFill>
            </a:endParaRPr>
          </a:p>
          <a:p>
            <a:pPr fontAlgn="base">
              <a:spcAft>
                <a:spcPct val="0"/>
              </a:spcAft>
            </a:pPr>
            <a:r>
              <a:rPr lang="hu-HU" dirty="0" smtClean="0"/>
              <a:t>stratégia: inflációs célkövetés – számszerű középtávú inflációs cél meghirdetése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hu-HU" dirty="0"/>
          </a:p>
          <a:p>
            <a:pPr marL="0" indent="0" fontAlgn="base">
              <a:spcAft>
                <a:spcPct val="0"/>
              </a:spcAft>
              <a:buNone/>
            </a:pPr>
            <a:r>
              <a:rPr lang="hu-HU" sz="3600" u="sng" dirty="0" smtClean="0"/>
              <a:t>Közbülső cél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3300" dirty="0"/>
              <a:t>az inflációs prognózis az inflációs cél közelében legyen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3300" dirty="0"/>
              <a:t>az MNB középtávú inflációs célja 2007 óta: 3% (</a:t>
            </a:r>
            <a:r>
              <a:rPr lang="hu-HU" sz="3300" dirty="0" err="1"/>
              <a:t>fogyasztóiár-index</a:t>
            </a:r>
            <a:r>
              <a:rPr lang="hu-HU" sz="3300" dirty="0"/>
              <a:t>)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hu-HU" dirty="0"/>
          </a:p>
          <a:p>
            <a:pPr fontAlgn="base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hu-HU" sz="3600" u="sng" dirty="0" smtClean="0"/>
              <a:t>Közvetlen </a:t>
            </a:r>
            <a:r>
              <a:rPr lang="hu-HU" sz="3600" u="sng" dirty="0"/>
              <a:t>operatív cél: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3300" dirty="0"/>
              <a:t>a rövid piaci kamatok összhangban legyenek a jegybanki </a:t>
            </a:r>
            <a:r>
              <a:rPr lang="hu-HU" sz="3300" dirty="0" smtClean="0"/>
              <a:t>alapkamattal </a:t>
            </a:r>
            <a:r>
              <a:rPr lang="hu-HU" sz="3300" dirty="0"/>
              <a:t>és az arra vonatkozó várakozások</a:t>
            </a:r>
            <a:r>
              <a:rPr lang="hu-HU" dirty="0"/>
              <a:t>kal 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sz="3300" dirty="0"/>
              <a:t>rövid táv: 3-6 hónap</a:t>
            </a: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446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666" y="188640"/>
            <a:ext cx="8454870" cy="800728"/>
          </a:xfrm>
        </p:spPr>
        <p:txBody>
          <a:bodyPr>
            <a:noAutofit/>
          </a:bodyPr>
          <a:lstStyle/>
          <a:p>
            <a:r>
              <a:rPr lang="hu-HU" sz="2600" dirty="0"/>
              <a:t>Az elmúlt </a:t>
            </a:r>
            <a:r>
              <a:rPr lang="hu-HU" sz="2600" dirty="0" smtClean="0"/>
              <a:t>öt </a:t>
            </a:r>
            <a:r>
              <a:rPr lang="hu-HU" sz="2600" dirty="0"/>
              <a:t>évben a devizatartalékok növekedésével párhuzamosan nőtt a bankrendszer likviditástöbblete </a:t>
            </a:r>
            <a:br>
              <a:rPr lang="hu-HU" sz="2600" dirty="0"/>
            </a:br>
            <a:r>
              <a:rPr lang="hu-HU" sz="2600" dirty="0"/>
              <a:t>(</a:t>
            </a:r>
            <a:r>
              <a:rPr lang="hu-HU" sz="2600" dirty="0" smtClean="0"/>
              <a:t>az irányadó instrumentum </a:t>
            </a:r>
            <a:r>
              <a:rPr lang="hu-HU" sz="2600" dirty="0"/>
              <a:t>állománya emelkedett)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7724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30</a:t>
            </a:fld>
            <a:endParaRPr lang="hu-HU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1194481"/>
            <a:ext cx="80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u-HU" sz="1500" dirty="0"/>
              <a:t>A főbb MNB-mérleg tételek kumulált változása 2008. januártól (havi átlagállományok</a:t>
            </a:r>
            <a:r>
              <a:rPr lang="hu-HU" sz="1600" dirty="0"/>
              <a:t>)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47" y="1268413"/>
            <a:ext cx="761295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41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563889"/>
          </a:xfrm>
        </p:spPr>
        <p:txBody>
          <a:bodyPr>
            <a:normAutofit lnSpcReduction="10000"/>
          </a:bodyPr>
          <a:lstStyle/>
          <a:p>
            <a:pPr marL="541338" lvl="1" indent="-3603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u-HU" sz="2000" b="1" dirty="0">
                <a:solidFill>
                  <a:srgbClr val="1E2452"/>
                </a:solidFill>
              </a:rPr>
              <a:t>Az </a:t>
            </a:r>
            <a:r>
              <a:rPr lang="hu-HU" sz="2000" b="1" dirty="0" smtClean="0">
                <a:solidFill>
                  <a:srgbClr val="1E2452"/>
                </a:solidFill>
              </a:rPr>
              <a:t>MNB irányadó eszközének  állománya </a:t>
            </a:r>
            <a:r>
              <a:rPr lang="hu-HU" sz="2000" b="1" dirty="0">
                <a:solidFill>
                  <a:srgbClr val="1E2452"/>
                </a:solidFill>
              </a:rPr>
              <a:t>akkor nőhet, ha</a:t>
            </a:r>
          </a:p>
          <a:p>
            <a:pPr marL="541338" lvl="1" indent="-3603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hu-HU" sz="2000" b="1" dirty="0">
                <a:solidFill>
                  <a:srgbClr val="1E2452"/>
                </a:solidFill>
              </a:rPr>
              <a:t>a jegybankmérleg valamely </a:t>
            </a:r>
            <a:r>
              <a:rPr lang="hu-HU" sz="2000" b="1" dirty="0" smtClean="0">
                <a:solidFill>
                  <a:srgbClr val="1E2452"/>
                </a:solidFill>
              </a:rPr>
              <a:t>eszköztétele </a:t>
            </a:r>
            <a:r>
              <a:rPr lang="hu-HU" sz="2000" b="1" dirty="0">
                <a:solidFill>
                  <a:srgbClr val="1E2452"/>
                </a:solidFill>
              </a:rPr>
              <a:t>nő:</a:t>
            </a:r>
          </a:p>
          <a:p>
            <a:pPr marL="1071563" lvl="2" indent="-2714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hu-HU" sz="2000" dirty="0">
                <a:solidFill>
                  <a:srgbClr val="1E2452"/>
                </a:solidFill>
              </a:rPr>
              <a:t>Bankoknak nyújtott hitelek állománya nő</a:t>
            </a:r>
          </a:p>
          <a:p>
            <a:pPr marL="1071563" lvl="2" indent="-2714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hu-HU" sz="2000" dirty="0">
                <a:solidFill>
                  <a:srgbClr val="1E2452"/>
                </a:solidFill>
              </a:rPr>
              <a:t>Devizatartalék nő (jegybank devizát vásárol a piacon)</a:t>
            </a:r>
          </a:p>
          <a:p>
            <a:pPr marL="1071563" lvl="2" indent="-2714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hu-HU" sz="2000" dirty="0" smtClean="0">
                <a:solidFill>
                  <a:srgbClr val="1E2452"/>
                </a:solidFill>
              </a:rPr>
              <a:t>Értékpapír-állomány </a:t>
            </a:r>
            <a:r>
              <a:rPr lang="hu-HU" sz="2000" dirty="0">
                <a:solidFill>
                  <a:srgbClr val="1E2452"/>
                </a:solidFill>
              </a:rPr>
              <a:t>nő (jegybank állampapírt, </a:t>
            </a:r>
            <a:r>
              <a:rPr lang="hu-HU" sz="2000" dirty="0" smtClean="0">
                <a:solidFill>
                  <a:srgbClr val="1E2452"/>
                </a:solidFill>
              </a:rPr>
              <a:t>jelzáloglevelet </a:t>
            </a:r>
            <a:r>
              <a:rPr lang="hu-HU" sz="2000" dirty="0">
                <a:solidFill>
                  <a:srgbClr val="1E2452"/>
                </a:solidFill>
              </a:rPr>
              <a:t>vásárol a piacon)</a:t>
            </a:r>
          </a:p>
          <a:p>
            <a:pPr marL="541338" lvl="1" indent="-3603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hu-HU" sz="2000" b="1" dirty="0">
                <a:solidFill>
                  <a:srgbClr val="1E2452"/>
                </a:solidFill>
              </a:rPr>
              <a:t>vagy ha a jegybankmérleg valamely </a:t>
            </a:r>
            <a:r>
              <a:rPr lang="hu-HU" sz="2000" b="1" dirty="0" smtClean="0">
                <a:solidFill>
                  <a:srgbClr val="1E2452"/>
                </a:solidFill>
              </a:rPr>
              <a:t>forrástétele </a:t>
            </a:r>
            <a:r>
              <a:rPr lang="hu-HU" sz="2000" b="1" dirty="0">
                <a:solidFill>
                  <a:srgbClr val="1E2452"/>
                </a:solidFill>
              </a:rPr>
              <a:t>csökken:</a:t>
            </a:r>
          </a:p>
          <a:p>
            <a:pPr marL="1071563" lvl="2" indent="-2714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hu-HU" sz="2000" dirty="0">
                <a:solidFill>
                  <a:srgbClr val="1E2452"/>
                </a:solidFill>
              </a:rPr>
              <a:t>Állami számlák egyenlege csökken </a:t>
            </a:r>
            <a:r>
              <a:rPr lang="hu-HU" sz="2000" dirty="0" smtClean="0">
                <a:solidFill>
                  <a:srgbClr val="1E2452"/>
                </a:solidFill>
              </a:rPr>
              <a:t>(pl. nyugdíjfizetés</a:t>
            </a:r>
            <a:r>
              <a:rPr lang="hu-HU" sz="2000" dirty="0">
                <a:solidFill>
                  <a:srgbClr val="1E2452"/>
                </a:solidFill>
              </a:rPr>
              <a:t>)   =&gt;</a:t>
            </a:r>
            <a:br>
              <a:rPr lang="hu-HU" sz="2000" dirty="0">
                <a:solidFill>
                  <a:srgbClr val="1E2452"/>
                </a:solidFill>
              </a:rPr>
            </a:br>
            <a:r>
              <a:rPr lang="hu-HU" sz="2000" dirty="0">
                <a:solidFill>
                  <a:srgbClr val="1E2452"/>
                </a:solidFill>
              </a:rPr>
              <a:t> a bankrendszer számlaegyenlege nő, </a:t>
            </a:r>
            <a:r>
              <a:rPr lang="hu-HU" sz="2000" dirty="0" smtClean="0">
                <a:solidFill>
                  <a:srgbClr val="1E2452"/>
                </a:solidFill>
              </a:rPr>
              <a:t>ami az irányadó eszközben </a:t>
            </a:r>
            <a:r>
              <a:rPr lang="hu-HU" sz="2000" dirty="0">
                <a:solidFill>
                  <a:srgbClr val="1E2452"/>
                </a:solidFill>
              </a:rPr>
              <a:t>csapódik ki</a:t>
            </a:r>
          </a:p>
          <a:p>
            <a:pPr marL="1071563" lvl="2" indent="-2714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hu-HU" sz="2000" dirty="0">
                <a:solidFill>
                  <a:srgbClr val="1E2452"/>
                </a:solidFill>
              </a:rPr>
              <a:t>Bankok számlaállománya </a:t>
            </a:r>
            <a:r>
              <a:rPr lang="hu-HU" sz="2000" dirty="0" smtClean="0">
                <a:solidFill>
                  <a:srgbClr val="1E2452"/>
                </a:solidFill>
              </a:rPr>
              <a:t>csökken (pl. kötelező </a:t>
            </a:r>
            <a:r>
              <a:rPr lang="hu-HU" sz="2000" dirty="0">
                <a:solidFill>
                  <a:srgbClr val="1E2452"/>
                </a:solidFill>
              </a:rPr>
              <a:t>tartalékráta csökkentés) =&gt; a felszabaduló pénzt a </a:t>
            </a:r>
            <a:r>
              <a:rPr lang="hu-HU" sz="2000" dirty="0" smtClean="0">
                <a:solidFill>
                  <a:srgbClr val="1E2452"/>
                </a:solidFill>
              </a:rPr>
              <a:t>bankrendszer az irányadó eszközben </a:t>
            </a:r>
            <a:r>
              <a:rPr lang="hu-HU" sz="2000" dirty="0">
                <a:solidFill>
                  <a:srgbClr val="1E2452"/>
                </a:solidFill>
              </a:rPr>
              <a:t>helyezi </a:t>
            </a:r>
            <a:r>
              <a:rPr lang="hu-HU" sz="2000" dirty="0" smtClean="0">
                <a:solidFill>
                  <a:srgbClr val="1E2452"/>
                </a:solidFill>
              </a:rPr>
              <a:t>el</a:t>
            </a:r>
          </a:p>
          <a:p>
            <a:pPr marL="1071563" lvl="2" indent="-271463" algn="just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hu-HU" sz="2000" dirty="0" smtClean="0">
                <a:solidFill>
                  <a:srgbClr val="1E2452"/>
                </a:solidFill>
              </a:rPr>
              <a:t>A gazdaság készpénzigénye csökken</a:t>
            </a:r>
            <a:endParaRPr lang="hu-HU" sz="20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31</a:t>
            </a:fld>
            <a:endParaRPr lang="hu-HU" dirty="0"/>
          </a:p>
        </p:txBody>
      </p:sp>
      <p:sp>
        <p:nvSpPr>
          <p:cNvPr id="2" name="TextBox 1"/>
          <p:cNvSpPr txBox="1"/>
          <p:nvPr/>
        </p:nvSpPr>
        <p:spPr>
          <a:xfrm>
            <a:off x="868594" y="116632"/>
            <a:ext cx="81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  <a:spcAft>
                <a:spcPct val="20000"/>
              </a:spcAft>
              <a:defRPr/>
            </a:pP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bankrendszer likviditási többletének változása hosszú távon </a:t>
            </a:r>
            <a:r>
              <a:rPr lang="hu-HU" sz="2600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irányadó </a:t>
            </a: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instrumentum változásában csapódik le</a:t>
            </a:r>
          </a:p>
        </p:txBody>
      </p:sp>
    </p:spTree>
    <p:extLst>
      <p:ext uri="{BB962C8B-B14F-4D97-AF65-F5344CB8AC3E}">
        <p14:creationId xmlns:p14="http://schemas.microsoft.com/office/powerpoint/2010/main" val="24092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721" y="364537"/>
            <a:ext cx="8064896" cy="903205"/>
          </a:xfrm>
        </p:spPr>
        <p:txBody>
          <a:bodyPr>
            <a:normAutofit fontScale="90000"/>
          </a:bodyPr>
          <a:lstStyle/>
          <a:p>
            <a:pPr lvl="0" defTabSz="914400" eaLnBrk="0" fontAlgn="base" hangingPunct="0">
              <a:spcBef>
                <a:spcPct val="20000"/>
              </a:spcBef>
              <a:spcAft>
                <a:spcPct val="20000"/>
              </a:spcAft>
              <a:defRPr/>
            </a:pPr>
            <a:r>
              <a:rPr lang="hu-HU" sz="3100" dirty="0"/>
              <a:t>A forint állampapír </a:t>
            </a:r>
            <a:r>
              <a:rPr lang="hu-HU" sz="3100" dirty="0" smtClean="0"/>
              <a:t>kibocsátást  helyettesítő devizahitel-felvétel </a:t>
            </a:r>
            <a:r>
              <a:rPr lang="hu-HU" sz="3100" dirty="0"/>
              <a:t>miatt nőtt </a:t>
            </a:r>
            <a:r>
              <a:rPr lang="hu-HU" sz="3100" dirty="0" smtClean="0"/>
              <a:t>az irányadó eszköz állománya </a:t>
            </a:r>
            <a:r>
              <a:rPr lang="hu-HU" sz="3100" dirty="0"/>
              <a:t>2008-tól</a:t>
            </a:r>
            <a:r>
              <a:rPr lang="hu-HU" sz="2500" dirty="0">
                <a:solidFill>
                  <a:srgbClr val="857760"/>
                </a:solidFill>
                <a:latin typeface="Trebuchet MS" pitchFamily="34" charset="0"/>
                <a:ea typeface="+mj-ea"/>
                <a:cs typeface="+mj-cs"/>
              </a:rPr>
              <a:t/>
            </a:r>
            <a:br>
              <a:rPr lang="hu-HU" sz="2500" dirty="0">
                <a:solidFill>
                  <a:srgbClr val="857760"/>
                </a:solidFill>
                <a:latin typeface="Trebuchet MS" pitchFamily="34" charset="0"/>
                <a:ea typeface="+mj-ea"/>
                <a:cs typeface="+mj-cs"/>
              </a:rPr>
            </a:b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5687941" y="5330561"/>
            <a:ext cx="2376636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0488" indent="-90488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Kincstári </a:t>
            </a: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számla (</a:t>
            </a:r>
            <a:r>
              <a:rPr lang="hu-HU" sz="1500" dirty="0" err="1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KESZ</a:t>
            </a: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) </a:t>
            </a: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↓</a:t>
            </a:r>
          </a:p>
          <a:p>
            <a:pPr marL="90488" indent="-90488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 MNB </a:t>
            </a: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irányadó eszköz  ↑ </a:t>
            </a:r>
            <a:endParaRPr lang="hu-HU" sz="1500" dirty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8" name="Text Box 75"/>
          <p:cNvSpPr txBox="1">
            <a:spLocks noChangeArrowheads="1"/>
          </p:cNvSpPr>
          <p:nvPr/>
        </p:nvSpPr>
        <p:spPr bwMode="auto">
          <a:xfrm>
            <a:off x="4899270" y="4964856"/>
            <a:ext cx="136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1400" dirty="0">
                <a:solidFill>
                  <a:srgbClr val="002060"/>
                </a:solidFill>
                <a:latin typeface="Trebuchet MS"/>
                <a:cs typeface="Arial" charset="0"/>
              </a:rPr>
              <a:t>MNB mérleg</a:t>
            </a:r>
          </a:p>
        </p:txBody>
      </p:sp>
      <p:sp>
        <p:nvSpPr>
          <p:cNvPr id="9" name="Text Box 48"/>
          <p:cNvSpPr txBox="1">
            <a:spLocks noChangeArrowheads="1"/>
          </p:cNvSpPr>
          <p:nvPr/>
        </p:nvSpPr>
        <p:spPr bwMode="auto">
          <a:xfrm>
            <a:off x="4941484" y="4206048"/>
            <a:ext cx="136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1400" dirty="0">
                <a:solidFill>
                  <a:srgbClr val="002060"/>
                </a:solidFill>
                <a:latin typeface="Trebuchet MS"/>
                <a:cs typeface="Arial" charset="0"/>
              </a:rPr>
              <a:t>MNB mérleg</a:t>
            </a:r>
          </a:p>
        </p:txBody>
      </p:sp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3966405" y="4568327"/>
            <a:ext cx="165576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 indent="-90488" algn="ctr">
              <a:spcBef>
                <a:spcPct val="50000"/>
              </a:spcBef>
              <a:buFontTx/>
              <a:buChar char="•"/>
              <a:defRPr/>
            </a:pP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Devizatartalék ↑</a:t>
            </a:r>
            <a:r>
              <a:rPr lang="hu-HU" sz="1400" dirty="0">
                <a:solidFill>
                  <a:srgbClr val="002060"/>
                </a:solidFill>
                <a:latin typeface="Trebuchet MS"/>
                <a:cs typeface="Arial" charset="0"/>
              </a:rPr>
              <a:t>  </a:t>
            </a:r>
          </a:p>
        </p:txBody>
      </p:sp>
      <p:sp>
        <p:nvSpPr>
          <p:cNvPr id="11" name="Text Box 50"/>
          <p:cNvSpPr txBox="1">
            <a:spLocks noChangeArrowheads="1"/>
          </p:cNvSpPr>
          <p:nvPr/>
        </p:nvSpPr>
        <p:spPr bwMode="auto">
          <a:xfrm>
            <a:off x="5674634" y="4602480"/>
            <a:ext cx="230462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0488" indent="-90488">
              <a:spcBef>
                <a:spcPct val="50000"/>
              </a:spcBef>
              <a:buFontTx/>
              <a:buChar char="•"/>
              <a:defRPr/>
            </a:pP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Kincstári számla  </a:t>
            </a: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(</a:t>
            </a:r>
            <a:r>
              <a:rPr lang="hu-HU" sz="1500" dirty="0" err="1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KESZ</a:t>
            </a: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) ↑ </a:t>
            </a:r>
            <a:endParaRPr lang="hu-HU" sz="1500" dirty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3" name="Text Box 74"/>
          <p:cNvSpPr txBox="1">
            <a:spLocks noChangeArrowheads="1"/>
          </p:cNvSpPr>
          <p:nvPr/>
        </p:nvSpPr>
        <p:spPr bwMode="auto">
          <a:xfrm>
            <a:off x="4949523" y="1211706"/>
            <a:ext cx="136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1400" dirty="0">
                <a:solidFill>
                  <a:srgbClr val="002060"/>
                </a:solidFill>
                <a:latin typeface="Trebuchet MS"/>
                <a:cs typeface="Arial" charset="0"/>
              </a:rPr>
              <a:t>MNB mérleg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51520" y="1484784"/>
            <a:ext cx="187290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</a:rPr>
              <a:t>Az állam forintban </a:t>
            </a:r>
            <a:br>
              <a:rPr kumimoji="0" lang="hu-H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</a:rPr>
            </a:br>
            <a:r>
              <a:rPr kumimoji="0" lang="hu-H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</a:rPr>
              <a:t>finanszírozza magát:</a:t>
            </a:r>
          </a:p>
        </p:txBody>
      </p:sp>
      <p:sp>
        <p:nvSpPr>
          <p:cNvPr id="19" name="Rectangle 42"/>
          <p:cNvSpPr>
            <a:spLocks noChangeArrowheads="1"/>
          </p:cNvSpPr>
          <p:nvPr/>
        </p:nvSpPr>
        <p:spPr bwMode="auto">
          <a:xfrm>
            <a:off x="251520" y="4275356"/>
            <a:ext cx="187290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u-HU" sz="2000" b="1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+mj-cs"/>
              </a:rPr>
              <a:t>Az állam devizában </a:t>
            </a:r>
            <a:br>
              <a:rPr lang="hu-HU" sz="2000" b="1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hu-HU" sz="2000" b="1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+mj-cs"/>
              </a:rPr>
              <a:t>finanszírozza magát:</a:t>
            </a:r>
          </a:p>
        </p:txBody>
      </p:sp>
      <p:sp>
        <p:nvSpPr>
          <p:cNvPr id="20" name="Line 43"/>
          <p:cNvSpPr>
            <a:spLocks noChangeShapeType="1"/>
          </p:cNvSpPr>
          <p:nvPr/>
        </p:nvSpPr>
        <p:spPr bwMode="auto">
          <a:xfrm>
            <a:off x="5602099" y="4493845"/>
            <a:ext cx="0" cy="431800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21" name="Line 44"/>
          <p:cNvSpPr>
            <a:spLocks noChangeShapeType="1"/>
          </p:cNvSpPr>
          <p:nvPr/>
        </p:nvSpPr>
        <p:spPr bwMode="auto">
          <a:xfrm>
            <a:off x="5064305" y="4479035"/>
            <a:ext cx="576262" cy="0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22" name="Line 45"/>
          <p:cNvSpPr>
            <a:spLocks noChangeShapeType="1"/>
          </p:cNvSpPr>
          <p:nvPr/>
        </p:nvSpPr>
        <p:spPr bwMode="auto">
          <a:xfrm flipH="1">
            <a:off x="5560577" y="4479035"/>
            <a:ext cx="576263" cy="0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24" name="Text Box 47"/>
          <p:cNvSpPr txBox="1">
            <a:spLocks noChangeArrowheads="1"/>
          </p:cNvSpPr>
          <p:nvPr/>
        </p:nvSpPr>
        <p:spPr bwMode="auto">
          <a:xfrm>
            <a:off x="5731481" y="4506633"/>
            <a:ext cx="180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1400" dirty="0">
              <a:solidFill>
                <a:srgbClr val="002060"/>
              </a:solidFill>
              <a:latin typeface="Trebuchet MS"/>
              <a:cs typeface="Arial" charset="0"/>
            </a:endParaRPr>
          </a:p>
        </p:txBody>
      </p:sp>
      <p:sp>
        <p:nvSpPr>
          <p:cNvPr id="25" name="Line 52"/>
          <p:cNvSpPr>
            <a:spLocks noChangeShapeType="1"/>
          </p:cNvSpPr>
          <p:nvPr/>
        </p:nvSpPr>
        <p:spPr bwMode="auto">
          <a:xfrm flipH="1">
            <a:off x="5584357" y="5256268"/>
            <a:ext cx="273" cy="576113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26" name="Line 53"/>
          <p:cNvSpPr>
            <a:spLocks noChangeShapeType="1"/>
          </p:cNvSpPr>
          <p:nvPr/>
        </p:nvSpPr>
        <p:spPr bwMode="auto">
          <a:xfrm>
            <a:off x="5025837" y="5266650"/>
            <a:ext cx="576262" cy="0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 flipH="1">
            <a:off x="5560579" y="5266650"/>
            <a:ext cx="576263" cy="0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5848708" y="5340130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1400" dirty="0">
              <a:solidFill>
                <a:srgbClr val="857760"/>
              </a:solidFill>
              <a:latin typeface="Trebuchet MS"/>
              <a:cs typeface="Arial" charset="0"/>
            </a:endParaRPr>
          </a:p>
        </p:txBody>
      </p:sp>
      <p:sp>
        <p:nvSpPr>
          <p:cNvPr id="30" name="Text Box 60"/>
          <p:cNvSpPr txBox="1">
            <a:spLocks noChangeArrowheads="1"/>
          </p:cNvSpPr>
          <p:nvPr/>
        </p:nvSpPr>
        <p:spPr bwMode="auto">
          <a:xfrm>
            <a:off x="2309154" y="4254862"/>
            <a:ext cx="208778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Devizahitel felvétele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31" name="Text Box 61"/>
          <p:cNvSpPr txBox="1">
            <a:spLocks noChangeArrowheads="1"/>
          </p:cNvSpPr>
          <p:nvPr/>
        </p:nvSpPr>
        <p:spPr bwMode="auto">
          <a:xfrm>
            <a:off x="2344699" y="5031690"/>
            <a:ext cx="2269505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Lejáró forint </a:t>
            </a:r>
            <a:r>
              <a:rPr lang="hu-HU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állampapír törlesztése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33" name="Text Box 72"/>
          <p:cNvSpPr txBox="1">
            <a:spLocks noChangeArrowheads="1"/>
          </p:cNvSpPr>
          <p:nvPr/>
        </p:nvSpPr>
        <p:spPr bwMode="auto">
          <a:xfrm>
            <a:off x="2337337" y="5953809"/>
            <a:ext cx="6048101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Végeredményként a jegybank </a:t>
            </a:r>
            <a:r>
              <a:rPr lang="hu-HU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mérlegfőösszege </a:t>
            </a:r>
            <a:r>
              <a:rPr lang="hu-HU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nő, </a:t>
            </a:r>
            <a:br>
              <a:rPr lang="hu-HU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hu-HU" dirty="0" err="1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nő</a:t>
            </a:r>
            <a:r>
              <a:rPr lang="hu-HU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 a devizatartalék és </a:t>
            </a:r>
            <a:r>
              <a:rPr lang="hu-HU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az irányadó instrumentum </a:t>
            </a:r>
            <a:r>
              <a:rPr lang="hu-HU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állománya is.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2309154" y="1318494"/>
            <a:ext cx="5936731" cy="2730137"/>
            <a:chOff x="2211583" y="1525835"/>
            <a:chExt cx="5936731" cy="2632659"/>
          </a:xfrm>
        </p:grpSpPr>
        <p:sp>
          <p:nvSpPr>
            <p:cNvPr id="60" name="Text Box 19"/>
            <p:cNvSpPr txBox="1">
              <a:spLocks noChangeArrowheads="1"/>
            </p:cNvSpPr>
            <p:nvPr/>
          </p:nvSpPr>
          <p:spPr bwMode="auto">
            <a:xfrm>
              <a:off x="5555050" y="1758949"/>
              <a:ext cx="2376884" cy="560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90488" indent="-90488">
                <a:lnSpc>
                  <a:spcPct val="8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hu-HU" sz="1500" dirty="0">
                  <a:solidFill>
                    <a:srgbClr val="002060"/>
                  </a:solidFill>
                  <a:latin typeface="Calibri" panose="020F0502020204030204" pitchFamily="34" charset="0"/>
                  <a:cs typeface="Arial" charset="0"/>
                </a:rPr>
                <a:t>Kincstári számla </a:t>
              </a:r>
              <a:r>
                <a:rPr lang="hu-HU" sz="1500" dirty="0" smtClean="0">
                  <a:solidFill>
                    <a:srgbClr val="002060"/>
                  </a:solidFill>
                  <a:latin typeface="Calibri" panose="020F0502020204030204" pitchFamily="34" charset="0"/>
                  <a:cs typeface="Arial" charset="0"/>
                </a:rPr>
                <a:t> (</a:t>
              </a:r>
              <a:r>
                <a:rPr lang="hu-HU" sz="1500" dirty="0" err="1" smtClean="0">
                  <a:solidFill>
                    <a:srgbClr val="002060"/>
                  </a:solidFill>
                  <a:latin typeface="Calibri" panose="020F0502020204030204" pitchFamily="34" charset="0"/>
                  <a:cs typeface="Arial" charset="0"/>
                </a:rPr>
                <a:t>KESZ</a:t>
              </a:r>
              <a:r>
                <a:rPr lang="hu-HU" sz="1500" dirty="0" smtClean="0">
                  <a:solidFill>
                    <a:srgbClr val="002060"/>
                  </a:solidFill>
                  <a:latin typeface="Calibri" panose="020F0502020204030204" pitchFamily="34" charset="0"/>
                  <a:cs typeface="Arial" charset="0"/>
                </a:rPr>
                <a:t>) </a:t>
              </a:r>
              <a:r>
                <a:rPr lang="hu-HU" sz="1500" dirty="0">
                  <a:solidFill>
                    <a:srgbClr val="002060"/>
                  </a:solidFill>
                  <a:latin typeface="Calibri" panose="020F0502020204030204" pitchFamily="34" charset="0"/>
                  <a:cs typeface="Arial" charset="0"/>
                </a:rPr>
                <a:t>↑ </a:t>
              </a:r>
            </a:p>
            <a:p>
              <a:pPr marL="90488" indent="-90488">
                <a:lnSpc>
                  <a:spcPct val="8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hu-HU" sz="1500" dirty="0">
                  <a:solidFill>
                    <a:srgbClr val="002060"/>
                  </a:solidFill>
                  <a:latin typeface="Calibri" panose="020F0502020204030204" pitchFamily="34" charset="0"/>
                  <a:cs typeface="Arial" charset="0"/>
                </a:rPr>
                <a:t> MNB </a:t>
              </a:r>
              <a:r>
                <a:rPr lang="hu-HU" sz="1500" dirty="0" smtClean="0">
                  <a:solidFill>
                    <a:srgbClr val="002060"/>
                  </a:solidFill>
                  <a:latin typeface="Calibri" panose="020F0502020204030204" pitchFamily="34" charset="0"/>
                  <a:cs typeface="Arial" charset="0"/>
                </a:rPr>
                <a:t>irányadó eszköz    ↓</a:t>
              </a:r>
              <a:endPara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1" name="Line 4"/>
            <p:cNvSpPr>
              <a:spLocks noChangeShapeType="1"/>
            </p:cNvSpPr>
            <p:nvPr/>
          </p:nvSpPr>
          <p:spPr bwMode="auto">
            <a:xfrm flipH="1">
              <a:off x="5479417" y="1686188"/>
              <a:ext cx="5701" cy="493431"/>
            </a:xfrm>
            <a:prstGeom prst="line">
              <a:avLst/>
            </a:prstGeom>
            <a:noFill/>
            <a:ln w="9525">
              <a:solidFill>
                <a:srgbClr val="85776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u-HU" sz="1800" b="0" i="0" u="none" strike="noStrike" kern="0" cap="none" spc="0" normalizeH="0" baseline="0" noProof="0">
                <a:ln>
                  <a:noFill/>
                </a:ln>
                <a:solidFill>
                  <a:srgbClr val="857760"/>
                </a:solidFill>
                <a:effectLst/>
                <a:uLnTx/>
                <a:uFillTx/>
                <a:latin typeface="Trebuchet MS"/>
                <a:cs typeface="Arial" charset="0"/>
              </a:endParaRPr>
            </a:p>
          </p:txBody>
        </p: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5512769" y="1686188"/>
              <a:ext cx="576263" cy="0"/>
            </a:xfrm>
            <a:prstGeom prst="line">
              <a:avLst/>
            </a:prstGeom>
            <a:noFill/>
            <a:ln w="9525">
              <a:solidFill>
                <a:srgbClr val="85776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u-HU" sz="1800" b="0" i="0" u="none" strike="noStrike" kern="0" cap="none" spc="0" normalizeH="0" baseline="0" noProof="0">
                <a:ln>
                  <a:noFill/>
                </a:ln>
                <a:solidFill>
                  <a:srgbClr val="857760"/>
                </a:solidFill>
                <a:effectLst/>
                <a:uLnTx/>
                <a:uFillTx/>
                <a:latin typeface="Trebuchet MS"/>
                <a:cs typeface="Arial" charset="0"/>
              </a:endParaRPr>
            </a:p>
          </p:txBody>
        </p:sp>
        <p:sp>
          <p:nvSpPr>
            <p:cNvPr id="63" name="Line 6"/>
            <p:cNvSpPr>
              <a:spLocks noChangeShapeType="1"/>
            </p:cNvSpPr>
            <p:nvPr/>
          </p:nvSpPr>
          <p:spPr bwMode="auto">
            <a:xfrm flipH="1">
              <a:off x="4959109" y="1686188"/>
              <a:ext cx="576262" cy="0"/>
            </a:xfrm>
            <a:prstGeom prst="line">
              <a:avLst/>
            </a:prstGeom>
            <a:noFill/>
            <a:ln w="9525">
              <a:solidFill>
                <a:srgbClr val="85776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u-HU" sz="1800" b="0" i="0" u="none" strike="noStrike" kern="0" cap="none" spc="0" normalizeH="0" baseline="0" noProof="0">
                <a:ln>
                  <a:noFill/>
                </a:ln>
                <a:solidFill>
                  <a:srgbClr val="857760"/>
                </a:solidFill>
                <a:effectLst/>
                <a:uLnTx/>
                <a:uFillTx/>
                <a:latin typeface="Trebuchet MS"/>
                <a:cs typeface="Arial" charset="0"/>
              </a:endParaRPr>
            </a:p>
          </p:txBody>
        </p: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4549949" y="1942260"/>
              <a:ext cx="15128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GB" sz="1400" dirty="0">
                <a:solidFill>
                  <a:srgbClr val="857760"/>
                </a:solidFill>
                <a:latin typeface="Trebuchet MS"/>
                <a:cs typeface="Arial" charset="0"/>
              </a:endParaRPr>
            </a:p>
          </p:txBody>
        </p:sp>
        <p:sp>
          <p:nvSpPr>
            <p:cNvPr id="65" name="Text Box 46"/>
            <p:cNvSpPr txBox="1">
              <a:spLocks noChangeArrowheads="1"/>
            </p:cNvSpPr>
            <p:nvPr/>
          </p:nvSpPr>
          <p:spPr bwMode="auto">
            <a:xfrm>
              <a:off x="5580063" y="2925763"/>
              <a:ext cx="15128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GB" sz="1400">
                <a:solidFill>
                  <a:srgbClr val="857760"/>
                </a:solidFill>
                <a:latin typeface="Trebuchet MS"/>
                <a:cs typeface="Arial" charset="0"/>
              </a:endParaRPr>
            </a:p>
          </p:txBody>
        </p:sp>
        <p:sp>
          <p:nvSpPr>
            <p:cNvPr id="66" name="Text Box 62"/>
            <p:cNvSpPr txBox="1">
              <a:spLocks noChangeArrowheads="1"/>
            </p:cNvSpPr>
            <p:nvPr/>
          </p:nvSpPr>
          <p:spPr bwMode="auto">
            <a:xfrm>
              <a:off x="2211583" y="1525835"/>
              <a:ext cx="2305050" cy="6463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hu-HU" dirty="0">
                  <a:solidFill>
                    <a:srgbClr val="002060"/>
                  </a:solidFill>
                  <a:latin typeface="Calibri" panose="020F0502020204030204" pitchFamily="34" charset="0"/>
                  <a:cs typeface="Arial" charset="0"/>
                </a:rPr>
                <a:t>Pozitív nettó forint állampapír-kibocsátás</a:t>
              </a:r>
              <a:endParaRPr lang="en-GB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7" name="Text Box 71"/>
            <p:cNvSpPr txBox="1">
              <a:spLocks noChangeArrowheads="1"/>
            </p:cNvSpPr>
            <p:nvPr/>
          </p:nvSpPr>
          <p:spPr bwMode="auto">
            <a:xfrm>
              <a:off x="2268689" y="3268131"/>
              <a:ext cx="5879625" cy="89036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hu-HU" dirty="0">
                  <a:solidFill>
                    <a:srgbClr val="002060"/>
                  </a:solidFill>
                  <a:latin typeface="Calibri" panose="020F0502020204030204" pitchFamily="34" charset="0"/>
                </a:rPr>
                <a:t>Végeredményként </a:t>
              </a:r>
              <a:r>
                <a:rPr lang="hu-HU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a </a:t>
              </a:r>
              <a:r>
                <a:rPr lang="hu-HU" dirty="0">
                  <a:solidFill>
                    <a:srgbClr val="002060"/>
                  </a:solidFill>
                  <a:latin typeface="Calibri" panose="020F0502020204030204" pitchFamily="34" charset="0"/>
                </a:rPr>
                <a:t>bankok </a:t>
              </a:r>
              <a:r>
                <a:rPr lang="hu-HU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irányadó eszköz állománya nem változik. </a:t>
              </a:r>
              <a:r>
                <a:rPr lang="hu-HU" dirty="0">
                  <a:solidFill>
                    <a:srgbClr val="002060"/>
                  </a:solidFill>
                  <a:latin typeface="Calibri" panose="020F0502020204030204" pitchFamily="34" charset="0"/>
                </a:rPr>
                <a:t>A jegybankmérleg mérete </a:t>
              </a:r>
              <a:r>
                <a:rPr lang="hu-HU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sem </a:t>
              </a:r>
              <a:r>
                <a:rPr lang="hu-HU" dirty="0">
                  <a:solidFill>
                    <a:srgbClr val="002060"/>
                  </a:solidFill>
                  <a:latin typeface="Calibri" panose="020F0502020204030204" pitchFamily="34" charset="0"/>
                </a:rPr>
                <a:t>változik, csak a forrásoldal rendeződik </a:t>
              </a:r>
              <a:r>
                <a:rPr lang="hu-HU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át  mindkét esetben.</a:t>
              </a:r>
              <a:endParaRPr lang="en-GB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2309154" y="1185711"/>
            <a:ext cx="6281228" cy="2913852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lang="hu-HU" dirty="0" err="1" smtClean="0"/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 flipH="1">
            <a:off x="5017942" y="2428502"/>
            <a:ext cx="576262" cy="0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>
            <a:off x="5560579" y="2420888"/>
            <a:ext cx="576263" cy="0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>
            <a:off x="5579839" y="2428503"/>
            <a:ext cx="6936" cy="550615"/>
          </a:xfrm>
          <a:prstGeom prst="line">
            <a:avLst/>
          </a:prstGeom>
          <a:noFill/>
          <a:ln w="9525">
            <a:solidFill>
              <a:srgbClr val="85776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857760"/>
              </a:solidFill>
              <a:effectLst/>
              <a:uLnTx/>
              <a:uFillTx/>
              <a:latin typeface="Trebuchet MS"/>
              <a:cs typeface="Arial" charset="0"/>
            </a:endParaRPr>
          </a:p>
        </p:txBody>
      </p:sp>
      <p:sp>
        <p:nvSpPr>
          <p:cNvPr id="39" name="Text Box 74"/>
          <p:cNvSpPr txBox="1">
            <a:spLocks noChangeArrowheads="1"/>
          </p:cNvSpPr>
          <p:nvPr/>
        </p:nvSpPr>
        <p:spPr bwMode="auto">
          <a:xfrm>
            <a:off x="4919158" y="2155047"/>
            <a:ext cx="136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1400" dirty="0">
                <a:solidFill>
                  <a:srgbClr val="002060"/>
                </a:solidFill>
                <a:latin typeface="Trebuchet MS"/>
                <a:cs typeface="Arial" charset="0"/>
              </a:rPr>
              <a:t>MNB mérleg</a:t>
            </a:r>
          </a:p>
        </p:txBody>
      </p:sp>
      <p:sp>
        <p:nvSpPr>
          <p:cNvPr id="40" name="Text Box 62"/>
          <p:cNvSpPr txBox="1">
            <a:spLocks noChangeArrowheads="1"/>
          </p:cNvSpPr>
          <p:nvPr/>
        </p:nvSpPr>
        <p:spPr bwMode="auto">
          <a:xfrm>
            <a:off x="2309154" y="2386633"/>
            <a:ext cx="2305050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Lejáró forint állampapír törlesztése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5665473" y="2453896"/>
            <a:ext cx="2376884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0488" indent="-90488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Kincstári számla </a:t>
            </a: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 (</a:t>
            </a:r>
            <a:r>
              <a:rPr lang="hu-HU" sz="1500" dirty="0" err="1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KESZ</a:t>
            </a: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) ↓</a:t>
            </a:r>
          </a:p>
          <a:p>
            <a:pPr marL="90488" indent="-90488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MNB </a:t>
            </a: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irányadó </a:t>
            </a:r>
            <a:r>
              <a:rPr lang="hu-HU" sz="150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eszköz </a:t>
            </a:r>
            <a:r>
              <a:rPr lang="hu-HU" sz="150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   ↑</a:t>
            </a:r>
            <a:endParaRPr lang="hu-HU" sz="1500" dirty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09154" y="4208280"/>
            <a:ext cx="6281228" cy="2394092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lang="hu-HU" dirty="0" err="1" smtClean="0"/>
          </a:p>
        </p:txBody>
      </p:sp>
    </p:spTree>
    <p:extLst>
      <p:ext uri="{BB962C8B-B14F-4D97-AF65-F5344CB8AC3E}">
        <p14:creationId xmlns:p14="http://schemas.microsoft.com/office/powerpoint/2010/main" val="243583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>
              <a:spcBef>
                <a:spcPct val="20000"/>
              </a:spcBef>
              <a:spcAft>
                <a:spcPct val="20000"/>
              </a:spcAft>
              <a:defRPr/>
            </a:pPr>
            <a:r>
              <a:rPr lang="hu-HU" sz="2800" dirty="0" smtClean="0"/>
              <a:t>Devizatartalék-megfelelés, irányadó eszköz </a:t>
            </a:r>
            <a:r>
              <a:rPr lang="hu-HU" sz="2800" dirty="0"/>
              <a:t>és az önfinanszírozás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912" cy="5328592"/>
          </a:xfrm>
        </p:spPr>
        <p:txBody>
          <a:bodyPr>
            <a:normAutofit fontScale="92500" lnSpcReduction="20000"/>
          </a:bodyPr>
          <a:lstStyle/>
          <a:p>
            <a:r>
              <a:rPr lang="hu-HU" sz="2200" dirty="0" smtClean="0">
                <a:solidFill>
                  <a:srgbClr val="1E2452"/>
                </a:solidFill>
              </a:rPr>
              <a:t>az </a:t>
            </a:r>
            <a:r>
              <a:rPr lang="hu-HU" sz="2200" dirty="0">
                <a:solidFill>
                  <a:srgbClr val="1E2452"/>
                </a:solidFill>
              </a:rPr>
              <a:t>MNB támogatja a devizában fennálló </a:t>
            </a:r>
            <a:r>
              <a:rPr lang="hu-HU" sz="2200" dirty="0" smtClean="0">
                <a:solidFill>
                  <a:srgbClr val="1E2452"/>
                </a:solidFill>
              </a:rPr>
              <a:t>államadósság forintból történő refinanszírozását, és az </a:t>
            </a:r>
            <a:r>
              <a:rPr lang="hu-HU" sz="2200" b="1" dirty="0">
                <a:solidFill>
                  <a:srgbClr val="1E2452"/>
                </a:solidFill>
              </a:rPr>
              <a:t>önfinanszírozási </a:t>
            </a:r>
            <a:r>
              <a:rPr lang="hu-HU" sz="2200" b="1" dirty="0" smtClean="0">
                <a:solidFill>
                  <a:srgbClr val="1E2452"/>
                </a:solidFill>
              </a:rPr>
              <a:t>koncepciót</a:t>
            </a:r>
            <a:r>
              <a:rPr lang="hu-HU" sz="2200" dirty="0" smtClean="0">
                <a:solidFill>
                  <a:srgbClr val="1E2452"/>
                </a:solidFill>
              </a:rPr>
              <a:t>: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dirty="0" smtClean="0">
                <a:solidFill>
                  <a:srgbClr val="1E2452"/>
                </a:solidFill>
              </a:rPr>
              <a:t>A jegybanki </a:t>
            </a:r>
            <a:r>
              <a:rPr lang="hu-HU" sz="2200" dirty="0" err="1" smtClean="0">
                <a:solidFill>
                  <a:srgbClr val="1E2452"/>
                </a:solidFill>
              </a:rPr>
              <a:t>IRS</a:t>
            </a:r>
            <a:r>
              <a:rPr lang="hu-HU" sz="2200" dirty="0" smtClean="0">
                <a:solidFill>
                  <a:srgbClr val="1E2452"/>
                </a:solidFill>
              </a:rPr>
              <a:t> keretében az MNB ügyfelei vállalják az elfogadható fedezetek körébe tartozó értékpapír-portfóliójuk növelését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dirty="0" smtClean="0">
                <a:solidFill>
                  <a:srgbClr val="1E2452"/>
                </a:solidFill>
              </a:rPr>
              <a:t>2014. augusztus: módosult a kéthetes irányadó eszköz, a kéthetes kötvényt kéthetes betét (</a:t>
            </a:r>
            <a:r>
              <a:rPr lang="hu-HU" sz="2200" smtClean="0">
                <a:solidFill>
                  <a:srgbClr val="1E2452"/>
                </a:solidFill>
              </a:rPr>
              <a:t>nem forgalomképes) váltotta </a:t>
            </a:r>
            <a:r>
              <a:rPr lang="hu-HU" sz="2200" dirty="0" smtClean="0">
                <a:solidFill>
                  <a:srgbClr val="1E2452"/>
                </a:solidFill>
              </a:rPr>
              <a:t>fel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dirty="0" smtClean="0">
                <a:solidFill>
                  <a:srgbClr val="1E2452"/>
                </a:solidFill>
              </a:rPr>
              <a:t>2015. szeptember: a kéthetes betét helyett a három hónapos betét veszi át az irányadó eszköz szerepét (hosszabb lekötés, kedvezőtlenebb likviditási tulajdonságok)  </a:t>
            </a:r>
          </a:p>
          <a:p>
            <a:pPr marL="342900" lvl="1" indent="0">
              <a:buNone/>
            </a:pPr>
            <a:endParaRPr lang="hu-HU" sz="2200" dirty="0" smtClean="0">
              <a:solidFill>
                <a:srgbClr val="1E2452"/>
              </a:solidFill>
            </a:endParaRPr>
          </a:p>
          <a:p>
            <a:r>
              <a:rPr lang="hu-HU" sz="2200" dirty="0" smtClean="0">
                <a:solidFill>
                  <a:srgbClr val="1E2452"/>
                </a:solidFill>
              </a:rPr>
              <a:t>a </a:t>
            </a:r>
            <a:r>
              <a:rPr lang="hu-HU" sz="2200" b="1" dirty="0" smtClean="0">
                <a:solidFill>
                  <a:srgbClr val="1E2452"/>
                </a:solidFill>
              </a:rPr>
              <a:t>devizatartalék-megfelelés</a:t>
            </a:r>
            <a:r>
              <a:rPr lang="hu-HU" sz="2200" dirty="0" smtClean="0">
                <a:solidFill>
                  <a:srgbClr val="1E2452"/>
                </a:solidFill>
              </a:rPr>
              <a:t> fenntartása érdekében a jegybank egyes eszközeinek igénybevételét a rövid külső adósság csökkentésének feltételéhez köti: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dirty="0" err="1">
                <a:solidFill>
                  <a:srgbClr val="1E2452"/>
                </a:solidFill>
              </a:rPr>
              <a:t>NHP</a:t>
            </a:r>
            <a:r>
              <a:rPr lang="hu-HU" sz="2200" dirty="0">
                <a:solidFill>
                  <a:srgbClr val="1E2452"/>
                </a:solidFill>
              </a:rPr>
              <a:t> </a:t>
            </a:r>
            <a:r>
              <a:rPr lang="hu-HU" sz="2200" dirty="0" err="1">
                <a:solidFill>
                  <a:srgbClr val="1E2452"/>
                </a:solidFill>
              </a:rPr>
              <a:t>III</a:t>
            </a:r>
            <a:r>
              <a:rPr lang="hu-HU" sz="2200" dirty="0">
                <a:solidFill>
                  <a:srgbClr val="1E2452"/>
                </a:solidFill>
              </a:rPr>
              <a:t>. </a:t>
            </a:r>
            <a:r>
              <a:rPr lang="hu-HU" sz="2200" dirty="0" err="1" smtClean="0">
                <a:solidFill>
                  <a:srgbClr val="1E2452"/>
                </a:solidFill>
              </a:rPr>
              <a:t>FX-swap</a:t>
            </a:r>
            <a:r>
              <a:rPr lang="hu-HU" sz="2200" dirty="0" smtClean="0">
                <a:solidFill>
                  <a:srgbClr val="1E2452"/>
                </a:solidFill>
              </a:rPr>
              <a:t>  </a:t>
            </a:r>
            <a:r>
              <a:rPr lang="hu-HU" sz="2200" dirty="0">
                <a:solidFill>
                  <a:srgbClr val="1E2452"/>
                </a:solidFill>
              </a:rPr>
              <a:t>és </a:t>
            </a:r>
            <a:r>
              <a:rPr lang="hu-HU" sz="2200" dirty="0" err="1">
                <a:solidFill>
                  <a:srgbClr val="1E2452"/>
                </a:solidFill>
              </a:rPr>
              <a:t>CIRS</a:t>
            </a:r>
            <a:r>
              <a:rPr lang="hu-HU" sz="2200" dirty="0">
                <a:solidFill>
                  <a:srgbClr val="1E2452"/>
                </a:solidFill>
              </a:rPr>
              <a:t> tenderek – az MNB ügyfelei a megszerzett deviza összeggel csökkentik a rövid </a:t>
            </a:r>
            <a:r>
              <a:rPr lang="hu-HU" sz="2200" dirty="0" smtClean="0">
                <a:solidFill>
                  <a:srgbClr val="1E2452"/>
                </a:solidFill>
              </a:rPr>
              <a:t>külföldi forrásaikat (2014. július 1-től felfüggesztve)</a:t>
            </a:r>
            <a:endParaRPr lang="hu-HU" sz="2200" dirty="0">
              <a:solidFill>
                <a:srgbClr val="1E2452"/>
              </a:solidFill>
            </a:endParaRPr>
          </a:p>
          <a:p>
            <a:pPr lvl="1">
              <a:buFont typeface="Calibri" panose="020F0502020204030204" pitchFamily="34" charset="0"/>
              <a:buChar char="‒"/>
            </a:pPr>
            <a:r>
              <a:rPr lang="hu-HU" sz="2200" dirty="0">
                <a:solidFill>
                  <a:srgbClr val="1E2452"/>
                </a:solidFill>
              </a:rPr>
              <a:t>Feltételes spot euro eladás – a devizaalapú hitelek </a:t>
            </a:r>
            <a:r>
              <a:rPr lang="hu-HU" sz="2200" dirty="0" smtClean="0">
                <a:solidFill>
                  <a:srgbClr val="1E2452"/>
                </a:solidFill>
              </a:rPr>
              <a:t>elszámolásához és a forintosításhoz kapcsolódó </a:t>
            </a:r>
            <a:r>
              <a:rPr lang="hu-HU" sz="2200" dirty="0">
                <a:solidFill>
                  <a:srgbClr val="1E2452"/>
                </a:solidFill>
              </a:rPr>
              <a:t>feltételes eszköz keretében az MNB </a:t>
            </a:r>
            <a:r>
              <a:rPr lang="hu-HU" sz="2200" dirty="0" smtClean="0">
                <a:solidFill>
                  <a:srgbClr val="1E2452"/>
                </a:solidFill>
              </a:rPr>
              <a:t>ügyfeleinek csökkenteniük kell rövid </a:t>
            </a:r>
            <a:r>
              <a:rPr lang="hu-HU" sz="2200" dirty="0">
                <a:solidFill>
                  <a:srgbClr val="1E2452"/>
                </a:solidFill>
              </a:rPr>
              <a:t>külső adósságukat  </a:t>
            </a:r>
            <a:r>
              <a:rPr lang="hu-HU" sz="2200" dirty="0" smtClean="0">
                <a:solidFill>
                  <a:srgbClr val="1E2452"/>
                </a:solidFill>
              </a:rPr>
              <a:t>(2014. október 13. és március 31. között meghirdetett tenderek)</a:t>
            </a:r>
            <a:endParaRPr lang="hu-HU" sz="2200" dirty="0">
              <a:solidFill>
                <a:srgbClr val="1E2452"/>
              </a:solidFill>
            </a:endParaRPr>
          </a:p>
          <a:p>
            <a:endParaRPr lang="hu-HU" sz="2000" dirty="0">
              <a:solidFill>
                <a:srgbClr val="1E2452"/>
              </a:solidFill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55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TEMATIKA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4988" lvl="0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>
                <a:solidFill>
                  <a:srgbClr val="202653"/>
                </a:solidFill>
              </a:rPr>
              <a:t>Az eszköztár helye az inflációs célkövetés rendszerében</a:t>
            </a:r>
          </a:p>
          <a:p>
            <a:pPr marL="534988" lvl="0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>
                <a:solidFill>
                  <a:srgbClr val="202653"/>
                </a:solidFill>
              </a:rPr>
              <a:t>Az eszköztár felépítése</a:t>
            </a:r>
          </a:p>
          <a:p>
            <a:pPr marL="534988" lvl="0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>
                <a:solidFill>
                  <a:srgbClr val="202653"/>
                </a:solidFill>
              </a:rPr>
              <a:t>A bankközi likviditás meghatározó tényezői </a:t>
            </a:r>
            <a:r>
              <a:rPr lang="hu-HU" sz="2800" dirty="0" err="1" smtClean="0">
                <a:solidFill>
                  <a:srgbClr val="202653"/>
                </a:solidFill>
              </a:rPr>
              <a:t>aggregált</a:t>
            </a:r>
            <a:r>
              <a:rPr lang="hu-HU" sz="2800" dirty="0" smtClean="0">
                <a:solidFill>
                  <a:srgbClr val="202653"/>
                </a:solidFill>
              </a:rPr>
              <a:t> szinten</a:t>
            </a:r>
          </a:p>
          <a:p>
            <a:pPr marL="534988" lvl="0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 smtClean="0">
                <a:solidFill>
                  <a:srgbClr val="202653"/>
                </a:solidFill>
              </a:rPr>
              <a:t>Bankrendszer likviditását érő sokkok és azok kezelése </a:t>
            </a:r>
            <a:endParaRPr lang="hu-HU" sz="2800" dirty="0" smtClean="0">
              <a:solidFill>
                <a:srgbClr val="777063"/>
              </a:solidFill>
            </a:endParaRPr>
          </a:p>
          <a:p>
            <a:endParaRPr lang="hu-HU" sz="2500" dirty="0"/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34</a:t>
            </a:fld>
            <a:endParaRPr lang="hu-HU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3741579"/>
            <a:ext cx="7632848" cy="9835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34988" indent="-352425" defTabSz="685800">
              <a:lnSpc>
                <a:spcPct val="18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>
                <a:tab pos="633413" algn="l"/>
              </a:tabLst>
              <a:defRPr/>
            </a:pPr>
            <a:endParaRPr lang="hu-HU" sz="27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3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bankrendszer likviditási sokkjai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184575"/>
          </a:xfrm>
        </p:spPr>
        <p:txBody>
          <a:bodyPr>
            <a:normAutofit/>
          </a:bodyPr>
          <a:lstStyle/>
          <a:p>
            <a:pPr marL="269875" lvl="0" indent="-269875" algn="just" defTabSz="914400">
              <a:lnSpc>
                <a:spcPct val="10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hu-HU" sz="2000" dirty="0">
                <a:solidFill>
                  <a:srgbClr val="1E2452"/>
                </a:solidFill>
              </a:rPr>
              <a:t>Alapvető az eltérés az egyedi </a:t>
            </a:r>
            <a:r>
              <a:rPr lang="hu-HU" sz="2000" dirty="0" smtClean="0">
                <a:solidFill>
                  <a:srgbClr val="1E2452"/>
                </a:solidFill>
              </a:rPr>
              <a:t>bankokat </a:t>
            </a:r>
            <a:r>
              <a:rPr lang="hu-HU" sz="2000" dirty="0">
                <a:solidFill>
                  <a:srgbClr val="1E2452"/>
                </a:solidFill>
              </a:rPr>
              <a:t>és az egész bankrendszert érő likviditási sokkok között:</a:t>
            </a: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Egyedi banki szinten az ügyfelek előre nem jelezhető tranzakciói jelentik a kockázatot (bejövő és kimenő tétel is</a:t>
            </a:r>
            <a:r>
              <a:rPr lang="hu-HU" sz="2000" dirty="0" smtClean="0">
                <a:solidFill>
                  <a:srgbClr val="1E2452"/>
                </a:solidFill>
              </a:rPr>
              <a:t>).</a:t>
            </a:r>
            <a:endParaRPr lang="hu-HU" sz="2000" dirty="0">
              <a:solidFill>
                <a:srgbClr val="1E2452"/>
              </a:solidFill>
            </a:endParaRPr>
          </a:p>
          <a:p>
            <a:pPr lvl="1" fontAlgn="base">
              <a:lnSpc>
                <a:spcPct val="100000"/>
              </a:lnSpc>
              <a:spcAft>
                <a:spcPct val="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Az egyedi likviditási sokkok kezelése optimális esetben a bankközi pénzpiacon </a:t>
            </a:r>
            <a:r>
              <a:rPr lang="hu-HU" sz="2000" dirty="0" smtClean="0">
                <a:solidFill>
                  <a:srgbClr val="1E2452"/>
                </a:solidFill>
              </a:rPr>
              <a:t>megoldható.</a:t>
            </a:r>
            <a:endParaRPr lang="hu-HU" sz="2000" dirty="0">
              <a:solidFill>
                <a:srgbClr val="1E2452"/>
              </a:solidFill>
            </a:endParaRPr>
          </a:p>
          <a:p>
            <a:pPr marL="269875" lvl="0" indent="-269875" algn="just" defTabSz="914400">
              <a:lnSpc>
                <a:spcPct val="100000"/>
              </a:lnSpc>
              <a:spcBef>
                <a:spcPts val="1200"/>
              </a:spcBef>
              <a:buFontTx/>
              <a:buChar char="•"/>
              <a:defRPr/>
            </a:pPr>
            <a:r>
              <a:rPr lang="hu-HU" sz="2000" dirty="0">
                <a:solidFill>
                  <a:srgbClr val="1E2452"/>
                </a:solidFill>
              </a:rPr>
              <a:t>A bankrendszer egészét érő sokkok egyszerre (bár eltérő mértékben) érintik az egyedi bankokat is. </a:t>
            </a: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Autonóm likviditási tényezők: kincstári számla tranzakciói, forgalomban lévő </a:t>
            </a:r>
            <a:r>
              <a:rPr lang="hu-HU" sz="2000" dirty="0" smtClean="0">
                <a:solidFill>
                  <a:srgbClr val="1E2452"/>
                </a:solidFill>
              </a:rPr>
              <a:t>készpénz,</a:t>
            </a:r>
            <a:endParaRPr lang="hu-HU" sz="2000" dirty="0">
              <a:solidFill>
                <a:srgbClr val="1E2452"/>
              </a:solidFill>
            </a:endParaRP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MNB tranzakciói: tenderek, devizaügyletek, </a:t>
            </a:r>
            <a:r>
              <a:rPr lang="hu-HU" sz="2000" dirty="0" smtClean="0">
                <a:solidFill>
                  <a:srgbClr val="1E2452"/>
                </a:solidFill>
              </a:rPr>
              <a:t>kamatfizetés.</a:t>
            </a:r>
            <a:endParaRPr lang="hu-HU" sz="2000" dirty="0">
              <a:solidFill>
                <a:srgbClr val="1E2452"/>
              </a:solidFill>
            </a:endParaRPr>
          </a:p>
          <a:p>
            <a:pPr lvl="1" fontAlgn="base">
              <a:lnSpc>
                <a:spcPct val="100000"/>
              </a:lnSpc>
              <a:spcAft>
                <a:spcPct val="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A bekövetkező rendszerszintű likviditási sokkok kezelését segítik a jegybank eszközei  (irányadó eszköz, kötelező tartalék, kamatfolyosó, napon belüli, napon túli hitelek</a:t>
            </a:r>
            <a:r>
              <a:rPr lang="hu-HU" sz="2000" dirty="0" smtClean="0">
                <a:solidFill>
                  <a:srgbClr val="1E2452"/>
                </a:solidFill>
              </a:rPr>
              <a:t>).</a:t>
            </a:r>
            <a:endParaRPr lang="hu-HU" sz="20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91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640960" cy="759189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1E2452"/>
                </a:solidFill>
              </a:rPr>
              <a:t>A bankrendszer likviditását érő sokkok egyik forrása a kincstári </a:t>
            </a:r>
            <a:r>
              <a:rPr lang="hu-HU" sz="2800" dirty="0" smtClean="0">
                <a:solidFill>
                  <a:srgbClr val="1E2452"/>
                </a:solidFill>
              </a:rPr>
              <a:t>számlák (</a:t>
            </a:r>
            <a:r>
              <a:rPr lang="hu-HU" sz="2800" dirty="0" err="1" smtClean="0">
                <a:solidFill>
                  <a:srgbClr val="1E2452"/>
                </a:solidFill>
              </a:rPr>
              <a:t>KESZ</a:t>
            </a:r>
            <a:r>
              <a:rPr lang="hu-HU" sz="2800" dirty="0" smtClean="0">
                <a:solidFill>
                  <a:srgbClr val="1E2452"/>
                </a:solidFill>
              </a:rPr>
              <a:t>) </a:t>
            </a:r>
            <a:r>
              <a:rPr lang="hu-HU" sz="2800" dirty="0">
                <a:solidFill>
                  <a:srgbClr val="1E2452"/>
                </a:solidFill>
              </a:rPr>
              <a:t>változása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5328592"/>
          </a:xfrm>
        </p:spPr>
        <p:txBody>
          <a:bodyPr>
            <a:normAutofit/>
          </a:bodyPr>
          <a:lstStyle/>
          <a:p>
            <a:pPr marL="269875" lvl="0" indent="-269875" algn="just" defTabSz="914400">
              <a:lnSpc>
                <a:spcPct val="100000"/>
              </a:lnSpc>
              <a:spcBef>
                <a:spcPts val="600"/>
              </a:spcBef>
              <a:buFontTx/>
              <a:buChar char="•"/>
              <a:defRPr/>
            </a:pPr>
            <a:r>
              <a:rPr lang="hu-HU" sz="2000" dirty="0">
                <a:solidFill>
                  <a:srgbClr val="1E2452"/>
                </a:solidFill>
              </a:rPr>
              <a:t>A kormányzati kiadások növelik, a bevételek csökkentik a bankrendszer likviditástöbbletét</a:t>
            </a:r>
            <a:r>
              <a:rPr lang="hu-HU" sz="2000" dirty="0" smtClean="0">
                <a:solidFill>
                  <a:srgbClr val="1E2452"/>
                </a:solidFill>
              </a:rPr>
              <a:t>:</a:t>
            </a: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 smtClean="0">
                <a:solidFill>
                  <a:srgbClr val="1E2452"/>
                </a:solidFill>
              </a:rPr>
              <a:t>Az </a:t>
            </a:r>
            <a:r>
              <a:rPr lang="hu-HU" sz="2000" dirty="0">
                <a:solidFill>
                  <a:srgbClr val="1E2452"/>
                </a:solidFill>
              </a:rPr>
              <a:t>állami kiadások többsége (pl. a közszféra bérkifizetése, nyugdíjkifizetések) a bankoknál vezetett számlákra jelentenek kifizetéseket, így a fizetési rendszerek közvetítésével növelik a bankok likviditását (MNB-mérleg forrásoldala átrendeződik).</a:t>
            </a: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Adó- és járulékbefizetések esetén a vállalkozások a banki számláikról fizetést indítanak a kincstári számlára, így csökken a bankrendszer likviditása.</a:t>
            </a: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A finanszírozási tételek hasonlóképpen hatnak a bankrendszer likviditására: az államadóssággal kapcsolatos kamatfizetések és törlesztések a banki ügyfeleknek történő állami kifizetéseket jelentenek, így növelik a likviditást, míg az állampapírok kibocsátása csökkenti a bankok likviditását.</a:t>
            </a:r>
          </a:p>
          <a:p>
            <a:pPr marL="457200" lvl="1" indent="0" algn="just" defTabSz="914400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endParaRPr lang="hu-HU" sz="1800" dirty="0">
              <a:solidFill>
                <a:srgbClr val="857760"/>
              </a:solidFill>
              <a:latin typeface="Trebuchet MS"/>
            </a:endParaRP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914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8172400" cy="759189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1E2452"/>
                </a:solidFill>
              </a:rPr>
              <a:t>A kincstári számlák </a:t>
            </a:r>
            <a:r>
              <a:rPr lang="hu-HU" sz="2800" dirty="0" err="1">
                <a:solidFill>
                  <a:srgbClr val="1E2452"/>
                </a:solidFill>
              </a:rPr>
              <a:t>volatilitása</a:t>
            </a:r>
            <a:r>
              <a:rPr lang="hu-HU" sz="2800" dirty="0">
                <a:solidFill>
                  <a:srgbClr val="1E2452"/>
                </a:solidFill>
              </a:rPr>
              <a:t> a legjelentősebb autonóm likviditási </a:t>
            </a:r>
            <a:r>
              <a:rPr lang="hu-HU" sz="2800" dirty="0" smtClean="0">
                <a:solidFill>
                  <a:srgbClr val="1E2452"/>
                </a:solidFill>
              </a:rPr>
              <a:t>tényező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968552"/>
          </a:xfrm>
        </p:spPr>
        <p:txBody>
          <a:bodyPr/>
          <a:lstStyle/>
          <a:p>
            <a:pPr marL="269875" lvl="0" indent="-269875" algn="just" defTabSz="914400">
              <a:lnSpc>
                <a:spcPct val="100000"/>
              </a:lnSpc>
              <a:spcBef>
                <a:spcPts val="600"/>
              </a:spcBef>
              <a:buFontTx/>
              <a:buChar char="•"/>
              <a:defRPr/>
            </a:pPr>
            <a:r>
              <a:rPr lang="hu-HU" sz="2000" dirty="0">
                <a:solidFill>
                  <a:srgbClr val="1E2452"/>
                </a:solidFill>
              </a:rPr>
              <a:t>A </a:t>
            </a:r>
            <a:r>
              <a:rPr lang="hu-HU" sz="2000" dirty="0" err="1">
                <a:solidFill>
                  <a:srgbClr val="1E2452"/>
                </a:solidFill>
              </a:rPr>
              <a:t>KESZ</a:t>
            </a:r>
            <a:r>
              <a:rPr lang="hu-HU" sz="2000" dirty="0">
                <a:solidFill>
                  <a:srgbClr val="1E2452"/>
                </a:solidFill>
              </a:rPr>
              <a:t> napi mozgása nehezen </a:t>
            </a:r>
            <a:r>
              <a:rPr lang="hu-HU" sz="2000" dirty="0" smtClean="0">
                <a:solidFill>
                  <a:srgbClr val="1E2452"/>
                </a:solidFill>
              </a:rPr>
              <a:t>előre jelezhető </a:t>
            </a:r>
            <a:r>
              <a:rPr lang="hu-HU" sz="2000" dirty="0">
                <a:solidFill>
                  <a:srgbClr val="1E2452"/>
                </a:solidFill>
              </a:rPr>
              <a:t>és számottevő (akár napi 200 Mrd Ft) likviditási hatással  jár. </a:t>
            </a:r>
          </a:p>
          <a:p>
            <a:pPr marL="269875" lvl="0" indent="-269875" algn="just" defTabSz="914400">
              <a:lnSpc>
                <a:spcPct val="100000"/>
              </a:lnSpc>
              <a:spcBef>
                <a:spcPts val="600"/>
              </a:spcBef>
              <a:buFontTx/>
              <a:buChar char="•"/>
              <a:defRPr/>
            </a:pPr>
            <a:r>
              <a:rPr lang="hu-HU" sz="2000" b="1" dirty="0">
                <a:solidFill>
                  <a:srgbClr val="1E2452"/>
                </a:solidFill>
              </a:rPr>
              <a:t>A </a:t>
            </a:r>
            <a:r>
              <a:rPr lang="hu-HU" sz="2000" b="1" dirty="0" err="1" smtClean="0">
                <a:solidFill>
                  <a:srgbClr val="1E2452"/>
                </a:solidFill>
              </a:rPr>
              <a:t>KESZ-simítás</a:t>
            </a:r>
            <a:r>
              <a:rPr lang="hu-HU" sz="2000" b="1" dirty="0" smtClean="0">
                <a:solidFill>
                  <a:srgbClr val="1E2452"/>
                </a:solidFill>
              </a:rPr>
              <a:t> támogatja </a:t>
            </a:r>
            <a:r>
              <a:rPr lang="hu-HU" sz="2000" b="1" dirty="0">
                <a:solidFill>
                  <a:srgbClr val="1E2452"/>
                </a:solidFill>
              </a:rPr>
              <a:t>a pénzpiaci hozamok ingadozásának csökkentését:</a:t>
            </a: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Amikor az állami kiadások (pl. nyugdíjkifizetés) miatt a bankrendszer szabad likviditása megnő és a </a:t>
            </a:r>
            <a:r>
              <a:rPr lang="hu-HU" sz="2000" dirty="0" err="1">
                <a:solidFill>
                  <a:srgbClr val="1E2452"/>
                </a:solidFill>
              </a:rPr>
              <a:t>KESZ</a:t>
            </a:r>
            <a:r>
              <a:rPr lang="hu-HU" sz="2000" dirty="0">
                <a:solidFill>
                  <a:srgbClr val="1E2452"/>
                </a:solidFill>
              </a:rPr>
              <a:t> szintje </a:t>
            </a:r>
            <a:r>
              <a:rPr lang="hu-HU" sz="2000" dirty="0" smtClean="0">
                <a:solidFill>
                  <a:srgbClr val="1E2452"/>
                </a:solidFill>
              </a:rPr>
              <a:t>csökken</a:t>
            </a:r>
            <a:r>
              <a:rPr lang="hu-HU" sz="2000" dirty="0">
                <a:solidFill>
                  <a:srgbClr val="1E2452"/>
                </a:solidFill>
              </a:rPr>
              <a:t>, akkor az ÁKK hitelfelvétele (passzív </a:t>
            </a:r>
            <a:r>
              <a:rPr lang="hu-HU" sz="2000" dirty="0" err="1" smtClean="0">
                <a:solidFill>
                  <a:srgbClr val="1E2452"/>
                </a:solidFill>
              </a:rPr>
              <a:t>repo</a:t>
            </a:r>
            <a:r>
              <a:rPr lang="hu-HU" sz="2000" dirty="0" smtClean="0">
                <a:solidFill>
                  <a:srgbClr val="1E2452"/>
                </a:solidFill>
              </a:rPr>
              <a:t>) </a:t>
            </a:r>
            <a:r>
              <a:rPr lang="hu-HU" sz="2000" dirty="0">
                <a:solidFill>
                  <a:srgbClr val="1E2452"/>
                </a:solidFill>
              </a:rPr>
              <a:t>egyszerre emeli meg a kincstári számla egyenlegét és csökkenti </a:t>
            </a:r>
            <a:r>
              <a:rPr lang="hu-HU" sz="2000" dirty="0" smtClean="0">
                <a:solidFill>
                  <a:srgbClr val="1E2452"/>
                </a:solidFill>
              </a:rPr>
              <a:t>a </a:t>
            </a:r>
            <a:r>
              <a:rPr lang="hu-HU" sz="2000" dirty="0">
                <a:solidFill>
                  <a:srgbClr val="1E2452"/>
                </a:solidFill>
              </a:rPr>
              <a:t>bankrendszer </a:t>
            </a:r>
            <a:r>
              <a:rPr lang="hu-HU" sz="2000" dirty="0" smtClean="0">
                <a:solidFill>
                  <a:srgbClr val="1E2452"/>
                </a:solidFill>
              </a:rPr>
              <a:t>likviditástöbbletét.</a:t>
            </a:r>
            <a:endParaRPr lang="hu-HU" sz="2000" dirty="0">
              <a:solidFill>
                <a:srgbClr val="1E2452"/>
              </a:solidFill>
            </a:endParaRP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Amikor az állami bevételeknél (pl.: ÁFA) a </a:t>
            </a:r>
            <a:r>
              <a:rPr lang="hu-HU" sz="2000" dirty="0" err="1">
                <a:solidFill>
                  <a:srgbClr val="1E2452"/>
                </a:solidFill>
              </a:rPr>
              <a:t>KESZ</a:t>
            </a:r>
            <a:r>
              <a:rPr lang="hu-HU" sz="2000" dirty="0">
                <a:solidFill>
                  <a:srgbClr val="1E2452"/>
                </a:solidFill>
              </a:rPr>
              <a:t> szintje megemelkedik és a bankok likviditástöbblete </a:t>
            </a:r>
            <a:r>
              <a:rPr lang="hu-HU" sz="2000" dirty="0" smtClean="0">
                <a:solidFill>
                  <a:srgbClr val="1E2452"/>
                </a:solidFill>
              </a:rPr>
              <a:t>csökken</a:t>
            </a:r>
            <a:r>
              <a:rPr lang="hu-HU" sz="2000" dirty="0">
                <a:solidFill>
                  <a:srgbClr val="1E2452"/>
                </a:solidFill>
              </a:rPr>
              <a:t>, akkor pedig az ÁKK pénzpiaci kihelyezéseivel (aktív </a:t>
            </a:r>
            <a:r>
              <a:rPr lang="hu-HU" sz="2000" dirty="0" err="1" smtClean="0">
                <a:solidFill>
                  <a:srgbClr val="1E2452"/>
                </a:solidFill>
              </a:rPr>
              <a:t>repo</a:t>
            </a:r>
            <a:r>
              <a:rPr lang="hu-HU" sz="2000" dirty="0" smtClean="0">
                <a:solidFill>
                  <a:srgbClr val="1E2452"/>
                </a:solidFill>
              </a:rPr>
              <a:t>) </a:t>
            </a:r>
            <a:r>
              <a:rPr lang="hu-HU" sz="2000" dirty="0">
                <a:solidFill>
                  <a:srgbClr val="1E2452"/>
                </a:solidFill>
              </a:rPr>
              <a:t>biztosítható az </a:t>
            </a:r>
            <a:r>
              <a:rPr lang="hu-HU" sz="2000" dirty="0" smtClean="0">
                <a:solidFill>
                  <a:srgbClr val="1E2452"/>
                </a:solidFill>
              </a:rPr>
              <a:t>egyensúly.</a:t>
            </a:r>
            <a:endParaRPr lang="hu-HU" sz="2000" dirty="0">
              <a:solidFill>
                <a:srgbClr val="1E2452"/>
              </a:solidFill>
            </a:endParaRP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361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316416" cy="759189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1E2452"/>
                </a:solidFill>
              </a:rPr>
              <a:t>A bankrendszer </a:t>
            </a:r>
            <a:r>
              <a:rPr lang="hu-HU" sz="2800" dirty="0" err="1">
                <a:solidFill>
                  <a:srgbClr val="1E2452"/>
                </a:solidFill>
              </a:rPr>
              <a:t>aggregált</a:t>
            </a:r>
            <a:r>
              <a:rPr lang="hu-HU" sz="2800" dirty="0">
                <a:solidFill>
                  <a:srgbClr val="1E2452"/>
                </a:solidFill>
              </a:rPr>
              <a:t> likviditását érő sokkok másik forrása a készpénzkereslet változása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1"/>
            <a:ext cx="7998515" cy="4968552"/>
          </a:xfrm>
        </p:spPr>
        <p:txBody>
          <a:bodyPr/>
          <a:lstStyle/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  <a:defRPr/>
            </a:pPr>
            <a:r>
              <a:rPr lang="hu-HU" sz="2000" dirty="0">
                <a:solidFill>
                  <a:srgbClr val="1E2452"/>
                </a:solidFill>
              </a:rPr>
              <a:t>A készpénzkereslet változása kisebb likviditási sokkokat jelent (</a:t>
            </a:r>
            <a:r>
              <a:rPr lang="hu-HU" sz="2000" dirty="0" err="1">
                <a:solidFill>
                  <a:srgbClr val="1E2452"/>
                </a:solidFill>
              </a:rPr>
              <a:t>max</a:t>
            </a:r>
            <a:r>
              <a:rPr lang="hu-HU" sz="2000" dirty="0">
                <a:solidFill>
                  <a:srgbClr val="1E2452"/>
                </a:solidFill>
              </a:rPr>
              <a:t>. napi 10-20 Mrd Ft), és </a:t>
            </a:r>
            <a:r>
              <a:rPr lang="hu-HU" sz="2000" dirty="0" smtClean="0">
                <a:solidFill>
                  <a:srgbClr val="1E2452"/>
                </a:solidFill>
              </a:rPr>
              <a:t>néhány tényezője jól előre jelezhető:</a:t>
            </a:r>
          </a:p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  <a:defRPr/>
            </a:pPr>
            <a:endParaRPr lang="hu-HU" sz="2000" dirty="0">
              <a:solidFill>
                <a:srgbClr val="1E2452"/>
              </a:solidFill>
            </a:endParaRPr>
          </a:p>
          <a:p>
            <a:pPr marL="269875" lvl="0" indent="-269875" algn="just" defTabSz="914400">
              <a:lnSpc>
                <a:spcPct val="10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hu-HU" sz="2000" dirty="0">
                <a:solidFill>
                  <a:srgbClr val="1E2452"/>
                </a:solidFill>
              </a:rPr>
              <a:t>A gazdaság készpénzkeresletét egyrészt </a:t>
            </a:r>
            <a:r>
              <a:rPr lang="hu-HU" sz="2000" b="1" dirty="0">
                <a:solidFill>
                  <a:srgbClr val="1E2452"/>
                </a:solidFill>
              </a:rPr>
              <a:t>szezonális</a:t>
            </a:r>
            <a:r>
              <a:rPr lang="hu-HU" sz="2000" dirty="0">
                <a:solidFill>
                  <a:srgbClr val="1E2452"/>
                </a:solidFill>
              </a:rPr>
              <a:t> </a:t>
            </a:r>
            <a:r>
              <a:rPr lang="hu-HU" sz="2000" b="1" dirty="0">
                <a:solidFill>
                  <a:srgbClr val="1E2452"/>
                </a:solidFill>
              </a:rPr>
              <a:t>tényezők</a:t>
            </a:r>
            <a:r>
              <a:rPr lang="hu-HU" sz="2000" dirty="0">
                <a:solidFill>
                  <a:srgbClr val="1E2452"/>
                </a:solidFill>
              </a:rPr>
              <a:t> mozgatják:</a:t>
            </a: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Heti szezonalitás: a hét első felében csökkenő, a hét második felében növekvő készpénz </a:t>
            </a:r>
            <a:r>
              <a:rPr lang="hu-HU" sz="2000" dirty="0" smtClean="0">
                <a:solidFill>
                  <a:srgbClr val="1E2452"/>
                </a:solidFill>
              </a:rPr>
              <a:t>igény.</a:t>
            </a:r>
            <a:endParaRPr lang="hu-HU" sz="2000" dirty="0">
              <a:solidFill>
                <a:srgbClr val="1E2452"/>
              </a:solidFill>
            </a:endParaRP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Éven belüli minták: az év végi, illetve éven belüli többnapos  ünnepek előtt megugró, az ünnepeket követően csökkenő készpénztartási </a:t>
            </a:r>
            <a:r>
              <a:rPr lang="hu-HU" sz="2000" dirty="0" smtClean="0">
                <a:solidFill>
                  <a:srgbClr val="1E2452"/>
                </a:solidFill>
              </a:rPr>
              <a:t>igény.</a:t>
            </a:r>
            <a:endParaRPr lang="hu-HU" sz="2000" dirty="0">
              <a:solidFill>
                <a:srgbClr val="1E2452"/>
              </a:solidFill>
            </a:endParaRPr>
          </a:p>
          <a:p>
            <a:pPr marL="269875" lvl="0" indent="-269875" algn="just" defTabSz="914400">
              <a:lnSpc>
                <a:spcPct val="10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hu-HU" sz="2000" dirty="0">
                <a:solidFill>
                  <a:srgbClr val="1E2452"/>
                </a:solidFill>
              </a:rPr>
              <a:t>Másrészt </a:t>
            </a:r>
            <a:r>
              <a:rPr lang="hu-HU" sz="2000" b="1" dirty="0">
                <a:solidFill>
                  <a:srgbClr val="1E2452"/>
                </a:solidFill>
              </a:rPr>
              <a:t>a gazdasági növekedés </a:t>
            </a:r>
            <a:r>
              <a:rPr lang="hu-HU" sz="2000" dirty="0">
                <a:solidFill>
                  <a:srgbClr val="1E2452"/>
                </a:solidFill>
              </a:rPr>
              <a:t>és az </a:t>
            </a:r>
            <a:r>
              <a:rPr lang="hu-HU" sz="2000" b="1" dirty="0">
                <a:solidFill>
                  <a:srgbClr val="1E2452"/>
                </a:solidFill>
              </a:rPr>
              <a:t>infláció</a:t>
            </a:r>
            <a:r>
              <a:rPr lang="hu-HU" sz="2000" dirty="0">
                <a:solidFill>
                  <a:srgbClr val="1E2452"/>
                </a:solidFill>
              </a:rPr>
              <a:t> is hat a pénzkeresletre. </a:t>
            </a:r>
          </a:p>
          <a:p>
            <a:pPr lvl="1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‒"/>
              <a:defRPr/>
            </a:pPr>
            <a:r>
              <a:rPr lang="hu-HU" sz="2000" dirty="0">
                <a:solidFill>
                  <a:srgbClr val="1E2452"/>
                </a:solidFill>
              </a:rPr>
              <a:t>Nem kamatozó eszközként a készpénz tartásának alternatívaköltsége az inflációval együtt változik. Az infláció csökkenését (növekedését) rendszerint a lakossági készpénzállomány növekedési ütemének emelkedése (csökkenése) kíséri.</a:t>
            </a:r>
          </a:p>
          <a:p>
            <a:pPr marL="342900" lvl="0" indent="-342900" defTabSz="914400">
              <a:lnSpc>
                <a:spcPct val="100000"/>
              </a:lnSpc>
              <a:spcBef>
                <a:spcPct val="20000"/>
              </a:spcBef>
              <a:defRPr/>
            </a:pPr>
            <a:endParaRPr lang="hu-HU" sz="1800" dirty="0">
              <a:solidFill>
                <a:srgbClr val="857760"/>
              </a:solidFill>
              <a:latin typeface="Trebuchet MS" pitchFamily="34" charset="0"/>
            </a:endParaRP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44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0000"/>
            <a:ext cx="8136904" cy="759189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1E2452"/>
                </a:solidFill>
              </a:rPr>
              <a:t>A </a:t>
            </a:r>
            <a:r>
              <a:rPr lang="hu-HU" sz="2800" dirty="0" smtClean="0">
                <a:solidFill>
                  <a:srgbClr val="1E2452"/>
                </a:solidFill>
              </a:rPr>
              <a:t>háztartások </a:t>
            </a:r>
            <a:r>
              <a:rPr lang="hu-HU" sz="2800" dirty="0">
                <a:solidFill>
                  <a:srgbClr val="1E2452"/>
                </a:solidFill>
              </a:rPr>
              <a:t>készpénzállományának éves növekedése és az </a:t>
            </a:r>
            <a:r>
              <a:rPr lang="hu-HU" sz="2800" dirty="0" smtClean="0">
                <a:solidFill>
                  <a:srgbClr val="1E2452"/>
                </a:solidFill>
              </a:rPr>
              <a:t>infláció (negyedév/előző év azonos negyedéve)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491880" y="6381328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39</a:t>
            </a:fld>
            <a:endParaRPr lang="hu-H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7906344" cy="5087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7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26176" y="6381328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1187624" y="332656"/>
            <a:ext cx="7115363" cy="71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6858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  <a:defRPr/>
            </a:pPr>
            <a:r>
              <a:rPr lang="hu-HU" sz="2800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MNB </a:t>
            </a:r>
            <a:r>
              <a:rPr lang="hu-HU" sz="28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monetáris politikai </a:t>
            </a:r>
            <a:r>
              <a:rPr lang="hu-HU" sz="2800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eszközrendszere</a:t>
            </a:r>
            <a:endParaRPr lang="hu-HU" sz="28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églalap 4"/>
          <p:cNvSpPr/>
          <p:nvPr/>
        </p:nvSpPr>
        <p:spPr>
          <a:xfrm>
            <a:off x="611981" y="5182765"/>
            <a:ext cx="1871663" cy="982539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0" i="1" u="none" strike="noStrike" kern="0" cap="none" spc="0" normalizeH="0" baseline="0" noProof="0" dirty="0">
                <a:ln>
                  <a:noFill/>
                </a:ln>
                <a:solidFill>
                  <a:srgbClr val="1E2452"/>
                </a:solidFill>
                <a:effectLst/>
                <a:uLnTx/>
                <a:uFillTx/>
                <a:latin typeface="Trebuchet MS"/>
              </a:rPr>
              <a:t>Irányadó eszköz: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hu-HU" sz="1600" kern="0" dirty="0">
                <a:solidFill>
                  <a:srgbClr val="1E2452"/>
                </a:solidFill>
                <a:latin typeface="Trebuchet MS"/>
              </a:rPr>
              <a:t>Három hónapos betét</a:t>
            </a:r>
          </a:p>
        </p:txBody>
      </p:sp>
      <p:sp>
        <p:nvSpPr>
          <p:cNvPr id="9" name="Téglalap 5"/>
          <p:cNvSpPr/>
          <p:nvPr/>
        </p:nvSpPr>
        <p:spPr>
          <a:xfrm>
            <a:off x="2267744" y="3814340"/>
            <a:ext cx="2376487" cy="1079500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0" i="1" u="none" strike="noStrike" kern="0" cap="none" spc="0" normalizeH="0" baseline="0" noProof="0" dirty="0">
                <a:ln>
                  <a:noFill/>
                </a:ln>
                <a:solidFill>
                  <a:srgbClr val="1E2452"/>
                </a:solidFill>
                <a:effectLst/>
                <a:uLnTx/>
                <a:uFillTx/>
                <a:latin typeface="Trebuchet MS"/>
              </a:rPr>
              <a:t>Operatív cél: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0" i="0" u="none" strike="noStrike" kern="0" cap="none" spc="0" normalizeH="0" baseline="0" noProof="0" dirty="0">
                <a:ln>
                  <a:noFill/>
                </a:ln>
                <a:solidFill>
                  <a:srgbClr val="1E2452"/>
                </a:solidFill>
                <a:effectLst/>
                <a:uLnTx/>
                <a:uFillTx/>
                <a:latin typeface="Trebuchet MS"/>
              </a:rPr>
              <a:t>Rövid kamat = várható irányadó kamat</a:t>
            </a:r>
          </a:p>
        </p:txBody>
      </p:sp>
      <p:sp>
        <p:nvSpPr>
          <p:cNvPr id="10" name="Téglalap 8"/>
          <p:cNvSpPr/>
          <p:nvPr/>
        </p:nvSpPr>
        <p:spPr>
          <a:xfrm>
            <a:off x="4428331" y="2445915"/>
            <a:ext cx="2447925" cy="1079500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0" i="1" u="none" strike="noStrike" kern="0" cap="none" spc="0" normalizeH="0" baseline="0" noProof="0" dirty="0">
                <a:ln>
                  <a:noFill/>
                </a:ln>
                <a:solidFill>
                  <a:srgbClr val="1E2452"/>
                </a:solidFill>
                <a:effectLst/>
                <a:uLnTx/>
                <a:uFillTx/>
                <a:latin typeface="Trebuchet MS"/>
              </a:rPr>
              <a:t>Közbülső cél: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0" i="0" u="none" strike="noStrike" kern="0" cap="none" spc="0" normalizeH="0" baseline="0" noProof="0" dirty="0">
                <a:ln>
                  <a:noFill/>
                </a:ln>
                <a:solidFill>
                  <a:srgbClr val="1E2452"/>
                </a:solidFill>
                <a:effectLst/>
                <a:uLnTx/>
                <a:uFillTx/>
                <a:latin typeface="Trebuchet MS"/>
              </a:rPr>
              <a:t>Inflációs előrejelzés =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0" i="0" u="none" strike="noStrike" kern="0" cap="none" spc="0" normalizeH="0" baseline="0" noProof="0" dirty="0">
                <a:ln>
                  <a:noFill/>
                </a:ln>
                <a:solidFill>
                  <a:srgbClr val="1E2452"/>
                </a:solidFill>
                <a:effectLst/>
                <a:uLnTx/>
                <a:uFillTx/>
                <a:latin typeface="Trebuchet MS"/>
              </a:rPr>
              <a:t>= középtávú inflációs cél</a:t>
            </a:r>
          </a:p>
        </p:txBody>
      </p:sp>
      <p:sp>
        <p:nvSpPr>
          <p:cNvPr id="11" name="Téglalap 9"/>
          <p:cNvSpPr/>
          <p:nvPr/>
        </p:nvSpPr>
        <p:spPr>
          <a:xfrm>
            <a:off x="6660356" y="1366415"/>
            <a:ext cx="1296988" cy="790575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0" i="1" u="none" strike="noStrike" kern="0" cap="none" spc="0" normalizeH="0" baseline="0" noProof="0" dirty="0">
                <a:ln>
                  <a:noFill/>
                </a:ln>
                <a:solidFill>
                  <a:srgbClr val="1E2452"/>
                </a:solidFill>
                <a:effectLst/>
                <a:uLnTx/>
                <a:uFillTx/>
                <a:latin typeface="Trebuchet MS"/>
              </a:rPr>
              <a:t>Végső cél: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0" i="0" u="none" strike="noStrike" kern="0" cap="none" spc="0" normalizeH="0" baseline="0" noProof="0" dirty="0">
                <a:ln>
                  <a:noFill/>
                </a:ln>
                <a:solidFill>
                  <a:srgbClr val="1E2452"/>
                </a:solidFill>
                <a:effectLst/>
                <a:uLnTx/>
                <a:uFillTx/>
                <a:latin typeface="Trebuchet MS"/>
              </a:rPr>
              <a:t>Árstabilitás</a:t>
            </a:r>
          </a:p>
        </p:txBody>
      </p:sp>
      <p:sp>
        <p:nvSpPr>
          <p:cNvPr id="12" name="Kanyar jobbra 10"/>
          <p:cNvSpPr/>
          <p:nvPr/>
        </p:nvSpPr>
        <p:spPr>
          <a:xfrm>
            <a:off x="1331119" y="4174702"/>
            <a:ext cx="865187" cy="935038"/>
          </a:xfrm>
          <a:prstGeom prst="bentArrow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1E245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20000"/>
                  <a:lumOff val="80000"/>
                </a:schemeClr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13" name="Kanyar jobbra 11"/>
          <p:cNvSpPr/>
          <p:nvPr/>
        </p:nvSpPr>
        <p:spPr>
          <a:xfrm>
            <a:off x="3204369" y="2806277"/>
            <a:ext cx="1152525" cy="935038"/>
          </a:xfrm>
          <a:prstGeom prst="bentArrow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1E245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20000"/>
                  <a:lumOff val="80000"/>
                </a:schemeClr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14" name="Kanyar jobbra 12"/>
          <p:cNvSpPr/>
          <p:nvPr/>
        </p:nvSpPr>
        <p:spPr>
          <a:xfrm>
            <a:off x="5436394" y="1437852"/>
            <a:ext cx="1152525" cy="936625"/>
          </a:xfrm>
          <a:prstGeom prst="bentArrow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1E245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17049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>
                <a:solidFill>
                  <a:srgbClr val="1E2452"/>
                </a:solidFill>
              </a:rPr>
              <a:t>Bankközi </a:t>
            </a:r>
            <a:r>
              <a:rPr lang="hu-HU" sz="2800" dirty="0" smtClean="0">
                <a:solidFill>
                  <a:srgbClr val="1E2452"/>
                </a:solidFill>
              </a:rPr>
              <a:t>likviditáskezelés </a:t>
            </a:r>
            <a:r>
              <a:rPr lang="hu-HU" sz="2800" dirty="0">
                <a:solidFill>
                  <a:srgbClr val="1E2452"/>
                </a:solidFill>
              </a:rPr>
              <a:t>lehetőségei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u-HU" sz="2000" dirty="0">
                <a:solidFill>
                  <a:srgbClr val="1E2452"/>
                </a:solidFill>
              </a:rPr>
              <a:t>Heti átlagos várható likviditástöbblet</a:t>
            </a: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 smtClean="0">
                <a:solidFill>
                  <a:srgbClr val="1E2452"/>
                </a:solidFill>
              </a:rPr>
              <a:t>MNB három hónapos irányadó eszközének és kéthetes betéti tenderének jegyzésével </a:t>
            </a:r>
            <a:r>
              <a:rPr lang="hu-HU" sz="2000" dirty="0">
                <a:solidFill>
                  <a:srgbClr val="1E2452"/>
                </a:solidFill>
              </a:rPr>
              <a:t>tudják a bankok optimálisan kezelni a többletlikviditást </a:t>
            </a:r>
            <a:r>
              <a:rPr lang="hu-HU" sz="2000" dirty="0" smtClean="0">
                <a:solidFill>
                  <a:srgbClr val="1E2452"/>
                </a:solidFill>
              </a:rPr>
              <a:t>(a tenderek hetente </a:t>
            </a:r>
            <a:r>
              <a:rPr lang="hu-HU" sz="2000" dirty="0">
                <a:solidFill>
                  <a:srgbClr val="1E2452"/>
                </a:solidFill>
              </a:rPr>
              <a:t>egyszer </a:t>
            </a:r>
            <a:r>
              <a:rPr lang="hu-HU" sz="2000" dirty="0" smtClean="0">
                <a:solidFill>
                  <a:srgbClr val="1E2452"/>
                </a:solidFill>
              </a:rPr>
              <a:t>érhetők </a:t>
            </a:r>
            <a:r>
              <a:rPr lang="hu-HU" sz="2000" dirty="0">
                <a:solidFill>
                  <a:srgbClr val="1E2452"/>
                </a:solidFill>
              </a:rPr>
              <a:t>el</a:t>
            </a:r>
            <a:r>
              <a:rPr lang="hu-HU" sz="2000" dirty="0" smtClean="0">
                <a:solidFill>
                  <a:srgbClr val="1E2452"/>
                </a:solidFill>
              </a:rPr>
              <a:t>).</a:t>
            </a:r>
            <a:endParaRPr lang="hu-HU" sz="2000" dirty="0">
              <a:solidFill>
                <a:srgbClr val="1E2452"/>
              </a:solidFill>
            </a:endParaRP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Likviditási prognózist publikál hetente az MNB, a </a:t>
            </a:r>
            <a:r>
              <a:rPr lang="hu-HU" sz="2000" dirty="0" smtClean="0">
                <a:solidFill>
                  <a:srgbClr val="1E2452"/>
                </a:solidFill>
              </a:rPr>
              <a:t>betéti tenderekhez időzítve.</a:t>
            </a:r>
            <a:endParaRPr lang="hu-HU" sz="2000" dirty="0">
              <a:solidFill>
                <a:srgbClr val="1E2452"/>
              </a:solidFill>
            </a:endParaRP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u-HU" sz="2000" dirty="0">
                <a:solidFill>
                  <a:srgbClr val="1E2452"/>
                </a:solidFill>
              </a:rPr>
              <a:t>Héten belüli likviditási sokkok hatásának kezelése</a:t>
            </a: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Számlaegyenleg változása (kötelező tartalék előírásnak átlagban kell megfelelni</a:t>
            </a:r>
            <a:r>
              <a:rPr lang="hu-HU" sz="2000" dirty="0" smtClean="0">
                <a:solidFill>
                  <a:srgbClr val="1E2452"/>
                </a:solidFill>
              </a:rPr>
              <a:t>),</a:t>
            </a:r>
            <a:endParaRPr lang="hu-HU" sz="2000" dirty="0">
              <a:solidFill>
                <a:srgbClr val="1E2452"/>
              </a:solidFill>
            </a:endParaRP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Bankközi (O/N) hitelnyújtás vagy </a:t>
            </a:r>
            <a:r>
              <a:rPr lang="hu-HU" sz="2000" dirty="0" smtClean="0">
                <a:solidFill>
                  <a:srgbClr val="1E2452"/>
                </a:solidFill>
              </a:rPr>
              <a:t>kihelyezés,</a:t>
            </a:r>
            <a:endParaRPr lang="hu-HU" sz="2000" dirty="0">
              <a:solidFill>
                <a:srgbClr val="1E2452"/>
              </a:solidFill>
            </a:endParaRPr>
          </a:p>
          <a:p>
            <a:pPr marL="742950" lvl="1" indent="-28575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―"/>
            </a:pPr>
            <a:r>
              <a:rPr lang="hu-HU" sz="2000" dirty="0">
                <a:solidFill>
                  <a:srgbClr val="1E2452"/>
                </a:solidFill>
              </a:rPr>
              <a:t>MNB kamatfolyosó (O/N betét vagy hitel) </a:t>
            </a:r>
            <a:r>
              <a:rPr lang="hu-HU" sz="2000" dirty="0" smtClean="0">
                <a:solidFill>
                  <a:srgbClr val="1E2452"/>
                </a:solidFill>
              </a:rPr>
              <a:t>igénybevétele.</a:t>
            </a:r>
            <a:endParaRPr lang="hu-HU" sz="2000" dirty="0">
              <a:solidFill>
                <a:srgbClr val="1E2452"/>
              </a:solidFill>
            </a:endParaRPr>
          </a:p>
          <a:p>
            <a:endParaRPr lang="hu-H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689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776864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banki likviditást befolyásoló jegybanki eszközök és az irányadó instrumentum állománya 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41</a:t>
            </a:fld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1347668"/>
            <a:ext cx="7886700" cy="4810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64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7"/>
            <a:ext cx="8964488" cy="504055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1600" i="1" dirty="0">
                <a:hlinkClick r:id="rId2"/>
              </a:rPr>
              <a:t>Monetáris politika Magyarországon (2006, 2012) </a:t>
            </a:r>
            <a:endParaRPr lang="hu-HU" sz="1600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600" i="1" dirty="0">
                <a:hlinkClick r:id="rId2"/>
              </a:rPr>
              <a:t>Részletesen a monetáris politikai eszköztárról (2009)</a:t>
            </a:r>
            <a:r>
              <a:rPr lang="hu-HU" sz="1600" i="1" dirty="0"/>
              <a:t/>
            </a:r>
            <a:br>
              <a:rPr lang="hu-HU" sz="1600" i="1" dirty="0"/>
            </a:br>
            <a:r>
              <a:rPr lang="hu-HU" sz="1600" i="1" dirty="0">
                <a:hlinkClick r:id="rId3"/>
              </a:rPr>
              <a:t>Komáromi András: A monetáris bázis hatása a pénzmennyiségekre - Van-e információtartalma a jegybankpénz mennyiségének?  MNB-szemle (</a:t>
            </a:r>
            <a:r>
              <a:rPr lang="hu-HU" sz="1600" i="1" dirty="0" smtClean="0">
                <a:hlinkClick r:id="rId3"/>
              </a:rPr>
              <a:t>2007) </a:t>
            </a:r>
            <a:r>
              <a:rPr lang="hu-HU" sz="1600" i="1" dirty="0"/>
              <a:t/>
            </a:r>
            <a:br>
              <a:rPr lang="hu-HU" sz="1600" i="1" dirty="0"/>
            </a:br>
            <a:r>
              <a:rPr lang="hu-HU" sz="1600" i="1" dirty="0">
                <a:hlinkClick r:id="rId4"/>
              </a:rPr>
              <a:t>Balogh Csaba: Az MNB-kötvény szerepe a hazai pénzügyi piacokon. Mi az összefüggés a magas kötvényállomány, a banki hitelezés és az állampapír-piaci kereslet között?  </a:t>
            </a:r>
            <a:r>
              <a:rPr lang="hu-HU" sz="1600" i="1" dirty="0" smtClean="0">
                <a:hlinkClick r:id="rId4"/>
              </a:rPr>
              <a:t>MNB-szemle </a:t>
            </a:r>
            <a:r>
              <a:rPr lang="hu-HU" sz="1600" i="1" dirty="0">
                <a:hlinkClick r:id="rId4"/>
              </a:rPr>
              <a:t>(</a:t>
            </a:r>
            <a:r>
              <a:rPr lang="hu-HU" sz="1600" i="1" dirty="0" smtClean="0">
                <a:hlinkClick r:id="rId4"/>
              </a:rPr>
              <a:t>2009)</a:t>
            </a:r>
            <a:r>
              <a:rPr lang="hu-HU" sz="1600" i="1" dirty="0">
                <a:hlinkClick r:id="rId4"/>
              </a:rPr>
              <a:t/>
            </a:r>
            <a:br>
              <a:rPr lang="hu-HU" sz="1600" i="1" dirty="0">
                <a:hlinkClick r:id="rId4"/>
              </a:rPr>
            </a:br>
            <a:r>
              <a:rPr lang="hu-HU" sz="1600" i="1" dirty="0">
                <a:hlinkClick r:id="rId5"/>
              </a:rPr>
              <a:t>Varga Lóránt: A választható tartalékráta bevezetésének indokai Magyarországon. </a:t>
            </a:r>
            <a:r>
              <a:rPr lang="hu-HU" sz="1600" i="1" dirty="0" smtClean="0">
                <a:hlinkClick r:id="rId5"/>
              </a:rPr>
              <a:t>MNB-szemle </a:t>
            </a:r>
            <a:r>
              <a:rPr lang="hu-HU" sz="1600" i="1" dirty="0">
                <a:hlinkClick r:id="rId5"/>
              </a:rPr>
              <a:t>(</a:t>
            </a:r>
            <a:r>
              <a:rPr lang="hu-HU" sz="1600" i="1" dirty="0" smtClean="0">
                <a:hlinkClick r:id="rId5"/>
              </a:rPr>
              <a:t>2010)</a:t>
            </a:r>
            <a:r>
              <a:rPr lang="hu-HU" sz="1600" i="1" dirty="0">
                <a:hlinkClick r:id="rId5"/>
              </a:rPr>
              <a:t/>
            </a:r>
            <a:br>
              <a:rPr lang="hu-HU" sz="1600" i="1" dirty="0">
                <a:hlinkClick r:id="rId5"/>
              </a:rPr>
            </a:br>
            <a:r>
              <a:rPr lang="hu-HU" sz="1600" i="1" dirty="0">
                <a:hlinkClick r:id="rId6"/>
              </a:rPr>
              <a:t>Molnár Zoltán: A bankközi forintlikviditásról - mit mutat az MNB új likviditási prognózisa?  MNB-szemle (</a:t>
            </a:r>
            <a:r>
              <a:rPr lang="hu-HU" sz="1600" i="1" dirty="0" smtClean="0">
                <a:hlinkClick r:id="rId6"/>
              </a:rPr>
              <a:t>2010)</a:t>
            </a:r>
            <a:r>
              <a:rPr lang="hu-HU" sz="1600" i="1" dirty="0"/>
              <a:t/>
            </a:r>
            <a:br>
              <a:rPr lang="hu-HU" sz="1600" i="1" dirty="0"/>
            </a:br>
            <a:r>
              <a:rPr lang="hu-HU" sz="1600" i="1" dirty="0" err="1">
                <a:hlinkClick r:id="rId7"/>
              </a:rPr>
              <a:t>Krekó</a:t>
            </a:r>
            <a:r>
              <a:rPr lang="hu-HU" sz="1600" i="1" dirty="0">
                <a:hlinkClick r:id="rId7"/>
              </a:rPr>
              <a:t> Judit-Balogh Csaba-Lehmann Kristóf-Mátrai Róbert-Pulai </a:t>
            </a:r>
            <a:r>
              <a:rPr lang="hu-HU" sz="1600" i="1" dirty="0" err="1">
                <a:hlinkClick r:id="rId7"/>
              </a:rPr>
              <a:t>György-Vonnák</a:t>
            </a:r>
            <a:r>
              <a:rPr lang="hu-HU" sz="1600" i="1" dirty="0">
                <a:hlinkClick r:id="rId7"/>
              </a:rPr>
              <a:t> Balázs: </a:t>
            </a:r>
            <a:r>
              <a:rPr lang="hu-HU" sz="1600" i="1" dirty="0" err="1">
                <a:hlinkClick r:id="rId7"/>
              </a:rPr>
              <a:t>Nemkonvencionális</a:t>
            </a:r>
            <a:r>
              <a:rPr lang="hu-HU" sz="1600" i="1" dirty="0">
                <a:hlinkClick r:id="rId7"/>
              </a:rPr>
              <a:t> jegybanki eszközök alkalmazásának nemzetközi tapasztalatai és hazai lehetőségei. </a:t>
            </a:r>
            <a:r>
              <a:rPr lang="hu-HU" sz="1600" i="1" dirty="0" smtClean="0">
                <a:hlinkClick r:id="rId7"/>
              </a:rPr>
              <a:t>MNB-tanulmányok 100. (2012)</a:t>
            </a:r>
            <a:endParaRPr lang="hu-HU" sz="16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600" i="1" dirty="0">
                <a:hlinkClick r:id="rId8"/>
              </a:rPr>
              <a:t>Fábián Gergely: Az </a:t>
            </a:r>
            <a:r>
              <a:rPr lang="hu-HU" sz="1600" i="1" dirty="0" err="1">
                <a:hlinkClick r:id="rId8"/>
              </a:rPr>
              <a:t>NHP</a:t>
            </a:r>
            <a:r>
              <a:rPr lang="hu-HU" sz="1600" i="1" dirty="0">
                <a:hlinkClick r:id="rId8"/>
              </a:rPr>
              <a:t> megfordította a hitelszűke negatív  spirálját (</a:t>
            </a:r>
            <a:r>
              <a:rPr lang="hu-HU" sz="1600" i="1" dirty="0" smtClean="0">
                <a:hlinkClick r:id="rId8"/>
              </a:rPr>
              <a:t>2014) </a:t>
            </a:r>
            <a:r>
              <a:rPr lang="hu-HU" sz="1600" i="1" dirty="0"/>
              <a:t/>
            </a:r>
            <a:br>
              <a:rPr lang="hu-HU" sz="1600" i="1" dirty="0"/>
            </a:br>
            <a:r>
              <a:rPr lang="hu-HU" sz="1600" i="1" dirty="0">
                <a:hlinkClick r:id="rId9"/>
              </a:rPr>
              <a:t>Kolozsi Pál Péter: Stabilabb és olcsóbb finanszírozást hozhatnak az MNB új eszközei (</a:t>
            </a:r>
            <a:r>
              <a:rPr lang="hu-HU" sz="1600" i="1" dirty="0" smtClean="0">
                <a:hlinkClick r:id="rId9"/>
              </a:rPr>
              <a:t>2014)</a:t>
            </a:r>
            <a:endParaRPr lang="hu-HU" sz="16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600" i="1" dirty="0" smtClean="0">
                <a:hlinkClick r:id="rId10"/>
              </a:rPr>
              <a:t>Nagy </a:t>
            </a:r>
            <a:r>
              <a:rPr lang="hu-HU" sz="1600" i="1" dirty="0" err="1" smtClean="0">
                <a:hlinkClick r:id="rId10"/>
              </a:rPr>
              <a:t>Márton-Palotai</a:t>
            </a:r>
            <a:r>
              <a:rPr lang="hu-HU" sz="1600" i="1" dirty="0" smtClean="0">
                <a:hlinkClick r:id="rId10"/>
              </a:rPr>
              <a:t> Dániel: Az MNB eszközeinek megújításával tovább csökkenti az ország sérülékenységét</a:t>
            </a:r>
            <a:r>
              <a:rPr lang="hu-HU" sz="1600" i="1" dirty="0" smtClean="0"/>
              <a:t> (2015)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600" i="1" dirty="0" smtClean="0">
                <a:hlinkClick r:id="rId10"/>
              </a:rPr>
              <a:t>A Magyar Nemzeti Bank önfinanszírozási programja (2014. április - 2015. március)</a:t>
            </a:r>
            <a:endParaRPr lang="hu-HU" sz="16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600" i="1" dirty="0" smtClean="0"/>
              <a:t>További szakirodalom a következő </a:t>
            </a:r>
            <a:r>
              <a:rPr lang="hu-HU" sz="1600" i="1" dirty="0"/>
              <a:t>linkeken érhető el: </a:t>
            </a:r>
            <a:r>
              <a:rPr lang="hu-HU" sz="1600" i="1" dirty="0">
                <a:hlinkClick r:id="rId11"/>
              </a:rPr>
              <a:t>http://</a:t>
            </a:r>
            <a:r>
              <a:rPr lang="hu-HU" sz="1600" i="1" dirty="0" smtClean="0">
                <a:hlinkClick r:id="rId11"/>
              </a:rPr>
              <a:t>www.mnb.hu/kiadvanyok</a:t>
            </a:r>
            <a:endParaRPr lang="hu-HU" sz="16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600" i="1" dirty="0"/>
              <a:t>						     </a:t>
            </a:r>
            <a:r>
              <a:rPr lang="hu-HU" sz="1600" i="1" dirty="0">
                <a:hlinkClick r:id="rId12"/>
              </a:rPr>
              <a:t>http://</a:t>
            </a:r>
            <a:r>
              <a:rPr lang="hu-HU" sz="1600" i="1" dirty="0" smtClean="0">
                <a:hlinkClick r:id="rId12"/>
              </a:rPr>
              <a:t>www.mnb.hu/monetaris-politika</a:t>
            </a:r>
            <a:endParaRPr lang="hu-HU" sz="1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HÁTTÉRANYAGOK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334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977" y="188640"/>
            <a:ext cx="7485331" cy="759189"/>
          </a:xfrm>
        </p:spPr>
        <p:txBody>
          <a:bodyPr>
            <a:normAutofit/>
          </a:bodyPr>
          <a:lstStyle/>
          <a:p>
            <a:r>
              <a:rPr lang="hu-HU" sz="2800" dirty="0"/>
              <a:t>Az MNB döntési mechanizmusa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65230" y="2493417"/>
            <a:ext cx="2590800" cy="576263"/>
          </a:xfrm>
          <a:prstGeom prst="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rgbClr val="1E2452"/>
                </a:solidFill>
                <a:latin typeface="+mj-lt"/>
                <a:cs typeface="+mn-cs"/>
              </a:rPr>
              <a:t>Inflációs és reálgazdasági előrejelzés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47427" y="4869334"/>
            <a:ext cx="2089150" cy="863600"/>
          </a:xfrm>
          <a:prstGeom prst="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rgbClr val="1E2452"/>
                </a:solidFill>
                <a:latin typeface="+mj-lt"/>
                <a:cs typeface="+mn-cs"/>
              </a:rPr>
              <a:t>Jegybanki eszköztár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039643" y="5012780"/>
            <a:ext cx="3095625" cy="792162"/>
          </a:xfrm>
          <a:prstGeom prst="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rgbClr val="1E2452"/>
                </a:solidFill>
                <a:latin typeface="+mj-lt"/>
                <a:cs typeface="+mn-cs"/>
              </a:rPr>
              <a:t>A rövid hozamok igazodjanak az irányadó kamathoz</a:t>
            </a: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3744243" y="1600571"/>
            <a:ext cx="1295400" cy="358775"/>
          </a:xfrm>
          <a:prstGeom prst="leftArrow">
            <a:avLst>
              <a:gd name="adj1" fmla="val 50000"/>
              <a:gd name="adj2" fmla="val 90265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1E24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1331640" y="2852191"/>
            <a:ext cx="720725" cy="1584325"/>
          </a:xfrm>
          <a:prstGeom prst="downArrow">
            <a:avLst>
              <a:gd name="adj1" fmla="val 50000"/>
              <a:gd name="adj2" fmla="val 54956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1E24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456905" y="2118057"/>
            <a:ext cx="1655763" cy="361950"/>
          </a:xfrm>
          <a:prstGeom prst="rect">
            <a:avLst/>
          </a:prstGeom>
          <a:noFill/>
          <a:ln w="38100">
            <a:solidFill>
              <a:srgbClr val="A69F94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u-HU" sz="1600" dirty="0">
                <a:solidFill>
                  <a:srgbClr val="1E2452"/>
                </a:solidFill>
                <a:latin typeface="+mj-lt"/>
                <a:cs typeface="+mn-cs"/>
              </a:rPr>
              <a:t>Információk</a:t>
            </a: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131840" y="5085805"/>
            <a:ext cx="1657350" cy="504825"/>
          </a:xfrm>
          <a:prstGeom prst="rightArrow">
            <a:avLst>
              <a:gd name="adj1" fmla="val 50000"/>
              <a:gd name="adj2" fmla="val 82075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1E24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3347864" y="3645024"/>
            <a:ext cx="2664296" cy="9361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1600" dirty="0" smtClean="0">
                <a:solidFill>
                  <a:srgbClr val="1E2452"/>
                </a:solidFill>
              </a:rPr>
              <a:t>A kamatváltoztatásból kiinduló t</a:t>
            </a:r>
            <a:r>
              <a:rPr lang="hu-HU" sz="1600" dirty="0" smtClean="0">
                <a:solidFill>
                  <a:srgbClr val="1E2452"/>
                </a:solidFill>
                <a:latin typeface="+mj-lt"/>
                <a:cs typeface="+mn-cs"/>
              </a:rPr>
              <a:t>ranszmissziós csatornák hatásai</a:t>
            </a:r>
            <a:endParaRPr lang="hu-HU" sz="1600" dirty="0">
              <a:solidFill>
                <a:srgbClr val="1E2452"/>
              </a:solidFill>
              <a:latin typeface="+mj-lt"/>
              <a:cs typeface="+mn-cs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365230" y="1916361"/>
            <a:ext cx="2590800" cy="576262"/>
          </a:xfrm>
          <a:prstGeom prst="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rgbClr val="1E2452"/>
                </a:solidFill>
                <a:latin typeface="+mj-lt"/>
                <a:cs typeface="+mn-cs"/>
              </a:rPr>
              <a:t>Pénzpiaci elemzés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5365230" y="1340098"/>
            <a:ext cx="2590800" cy="576263"/>
          </a:xfrm>
          <a:prstGeom prst="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rgbClr val="1E2452"/>
                </a:solidFill>
                <a:latin typeface="+mj-lt"/>
                <a:cs typeface="+mn-cs"/>
              </a:rPr>
              <a:t>Pénzügyi stabilitási elemzés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5939830" y="3211984"/>
            <a:ext cx="720800" cy="1657350"/>
          </a:xfrm>
          <a:prstGeom prst="upArrow">
            <a:avLst>
              <a:gd name="adj1" fmla="val 50000"/>
              <a:gd name="adj2" fmla="val 4423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1E24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972964" y="1433844"/>
            <a:ext cx="2374900" cy="865188"/>
          </a:xfrm>
          <a:prstGeom prst="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rgbClr val="1E2452"/>
                </a:solidFill>
                <a:latin typeface="+mj-lt"/>
                <a:cs typeface="+mn-cs"/>
              </a:rPr>
              <a:t>Monetáris Tanács: Döntés a kamatszintről</a:t>
            </a:r>
          </a:p>
        </p:txBody>
      </p:sp>
    </p:spTree>
    <p:extLst>
      <p:ext uri="{BB962C8B-B14F-4D97-AF65-F5344CB8AC3E}">
        <p14:creationId xmlns:p14="http://schemas.microsoft.com/office/powerpoint/2010/main" val="194942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8640960" cy="759189"/>
          </a:xfrm>
        </p:spPr>
        <p:txBody>
          <a:bodyPr>
            <a:noAutofit/>
          </a:bodyPr>
          <a:lstStyle/>
          <a:p>
            <a:r>
              <a:rPr lang="hu-HU" sz="2800" dirty="0"/>
              <a:t>Transzmissziós csatornák: a monetáris politikai döntések milyen úton </a:t>
            </a:r>
            <a:r>
              <a:rPr lang="hu-HU" sz="2800" dirty="0" smtClean="0"/>
              <a:t>befolyásolják  </a:t>
            </a:r>
            <a:r>
              <a:rPr lang="hu-HU" sz="2800" dirty="0"/>
              <a:t>a kibocsátást és az inflációt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84784"/>
            <a:ext cx="7467600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75127" y="5637483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Calibri" panose="020F0502020204030204" pitchFamily="34" charset="0"/>
              </a:rPr>
              <a:t>A jegybank bejelentései befolyásolják a gazdasági szereplők várakozásait is.</a:t>
            </a:r>
          </a:p>
        </p:txBody>
      </p:sp>
      <p:sp>
        <p:nvSpPr>
          <p:cNvPr id="10" name="Szövegdoboz 4"/>
          <p:cNvSpPr txBox="1"/>
          <p:nvPr/>
        </p:nvSpPr>
        <p:spPr>
          <a:xfrm>
            <a:off x="5940152" y="6304002"/>
            <a:ext cx="3203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 smtClean="0">
                <a:solidFill>
                  <a:schemeClr val="tx2"/>
                </a:solidFill>
                <a:latin typeface="+mn-lt"/>
              </a:rPr>
              <a:t>Forrás:  Monetáris politika  Magyarországon (2012) </a:t>
            </a:r>
          </a:p>
        </p:txBody>
      </p:sp>
    </p:spTree>
    <p:extLst>
      <p:ext uri="{BB962C8B-B14F-4D97-AF65-F5344CB8AC3E}">
        <p14:creationId xmlns:p14="http://schemas.microsoft.com/office/powerpoint/2010/main" val="189037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TEMATIKA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4988" indent="-352425">
              <a:lnSpc>
                <a:spcPct val="100000"/>
              </a:lnSpc>
              <a:tabLst>
                <a:tab pos="633413" algn="l"/>
              </a:tabLst>
              <a:defRPr/>
            </a:pPr>
            <a:r>
              <a:rPr lang="hu-HU" sz="2800" dirty="0"/>
              <a:t>Az eszköztár helye az inflációs célkövetés </a:t>
            </a:r>
            <a:r>
              <a:rPr lang="hu-HU" sz="2800" dirty="0" smtClean="0"/>
              <a:t>rendszerében</a:t>
            </a:r>
            <a:endParaRPr lang="hu-HU" sz="2800" dirty="0"/>
          </a:p>
          <a:p>
            <a:pPr marL="534988" indent="-352425">
              <a:lnSpc>
                <a:spcPct val="200000"/>
              </a:lnSpc>
              <a:tabLst>
                <a:tab pos="633413" algn="l"/>
              </a:tabLst>
              <a:defRPr/>
            </a:pPr>
            <a:r>
              <a:rPr lang="hu-HU" sz="2800" dirty="0" smtClean="0"/>
              <a:t>Az eszköztár felépítése</a:t>
            </a:r>
          </a:p>
          <a:p>
            <a:pPr marL="534988" indent="-352425">
              <a:lnSpc>
                <a:spcPct val="120000"/>
              </a:lnSpc>
              <a:tabLst>
                <a:tab pos="633413" algn="l"/>
              </a:tabLst>
              <a:defRPr/>
            </a:pPr>
            <a:r>
              <a:rPr lang="hu-HU" sz="2800" dirty="0" smtClean="0"/>
              <a:t>A </a:t>
            </a:r>
            <a:r>
              <a:rPr lang="hu-HU" sz="2800" dirty="0"/>
              <a:t>bankközi likviditás meghatározó tényezői </a:t>
            </a:r>
            <a:r>
              <a:rPr lang="hu-HU" sz="2800" dirty="0" err="1"/>
              <a:t>aggregált</a:t>
            </a:r>
            <a:r>
              <a:rPr lang="hu-HU" sz="2800" dirty="0"/>
              <a:t> szinten</a:t>
            </a:r>
          </a:p>
          <a:p>
            <a:pPr marL="534988" indent="-352425">
              <a:lnSpc>
                <a:spcPct val="120000"/>
              </a:lnSpc>
              <a:tabLst>
                <a:tab pos="633413" algn="l"/>
              </a:tabLst>
              <a:defRPr/>
            </a:pPr>
            <a:r>
              <a:rPr lang="hu-HU" sz="2800" dirty="0"/>
              <a:t>Bankrendszer likviditását érő sokkok, és azok kezelése </a:t>
            </a:r>
            <a:endParaRPr lang="hu-HU" sz="2800" dirty="0">
              <a:solidFill>
                <a:srgbClr val="777063"/>
              </a:solidFill>
            </a:endParaRP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441857"/>
            <a:ext cx="7416824" cy="74462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34988" indent="-352425" defTabSz="685800">
              <a:lnSpc>
                <a:spcPct val="18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>
                <a:tab pos="633413" algn="l"/>
              </a:tabLst>
              <a:defRPr/>
            </a:pPr>
            <a:endParaRPr lang="hu-HU" sz="27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2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</a:t>
            </a:r>
            <a:r>
              <a:rPr lang="hu-HU" sz="2800" dirty="0" smtClean="0"/>
              <a:t>jegybanki eszköztár és az MNB céljai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64896" cy="5400600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3600" b="1" dirty="0" smtClean="0"/>
              <a:t>Monetáris </a:t>
            </a:r>
            <a:r>
              <a:rPr lang="hu-HU" sz="3600" b="1" dirty="0"/>
              <a:t>politikai eszköztár: </a:t>
            </a:r>
            <a:r>
              <a:rPr lang="hu-HU" sz="3600" dirty="0"/>
              <a:t>a jegybank által végzett forint és devizapiaci műveletek </a:t>
            </a:r>
            <a:r>
              <a:rPr lang="hu-HU" sz="3600" dirty="0" smtClean="0"/>
              <a:t>összessége. </a:t>
            </a:r>
            <a:endParaRPr lang="hu-HU" sz="3600" dirty="0"/>
          </a:p>
          <a:p>
            <a:pPr marL="0" indent="0">
              <a:buNone/>
            </a:pPr>
            <a:endParaRPr lang="hu-HU" sz="3600" dirty="0" smtClean="0"/>
          </a:p>
          <a:p>
            <a:pPr marL="0" indent="0">
              <a:buNone/>
            </a:pPr>
            <a:r>
              <a:rPr lang="hu-HU" sz="3600" dirty="0" smtClean="0"/>
              <a:t>A </a:t>
            </a:r>
            <a:r>
              <a:rPr lang="hu-HU" sz="3600" dirty="0"/>
              <a:t>jegybank azért végzi </a:t>
            </a:r>
            <a:r>
              <a:rPr lang="hu-HU" sz="3600" dirty="0" smtClean="0"/>
              <a:t>pénzpiaci </a:t>
            </a:r>
            <a:r>
              <a:rPr lang="hu-HU" sz="3600" dirty="0"/>
              <a:t>műveleteit, </a:t>
            </a:r>
            <a:r>
              <a:rPr lang="hu-HU" sz="3600" dirty="0" smtClean="0"/>
              <a:t>hogy</a:t>
            </a:r>
            <a:br>
              <a:rPr lang="hu-HU" sz="3600" dirty="0" smtClean="0"/>
            </a:br>
            <a:endParaRPr lang="hu-HU" sz="3600" dirty="0" smtClean="0"/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hu-HU" sz="3600" dirty="0"/>
              <a:t>megvalósítsa </a:t>
            </a:r>
            <a:r>
              <a:rPr lang="hu-HU" sz="3600" dirty="0" smtClean="0"/>
              <a:t>a </a:t>
            </a:r>
            <a:r>
              <a:rPr lang="hu-HU" sz="3600" dirty="0"/>
              <a:t>jegybanki kamatlépések hatékony </a:t>
            </a:r>
            <a:r>
              <a:rPr lang="hu-HU" sz="3600" dirty="0" smtClean="0"/>
              <a:t>transzmisszióját, 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hu-HU" sz="3600" dirty="0" smtClean="0"/>
              <a:t>segítse </a:t>
            </a:r>
            <a:r>
              <a:rPr lang="hu-HU" sz="3600" dirty="0"/>
              <a:t>a hitelintézetek </a:t>
            </a:r>
            <a:r>
              <a:rPr lang="hu-HU" sz="3600" dirty="0" smtClean="0"/>
              <a:t>likviditáskezelését,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hu-HU" sz="3600" dirty="0" smtClean="0"/>
              <a:t>hozzájáruljon </a:t>
            </a:r>
            <a:r>
              <a:rPr lang="hu-HU" sz="3600" dirty="0"/>
              <a:t>a </a:t>
            </a:r>
            <a:r>
              <a:rPr lang="hu-HU" sz="3600" dirty="0" smtClean="0"/>
              <a:t>pénzügyi stabilitáshoz,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hu-HU" sz="3600" dirty="0"/>
              <a:t>támogassa az önfinanszírozást (a nemzetgazdaság bruttó  adósságának belső forrásból történő finanszírozásának ösztönzése). </a:t>
            </a:r>
            <a:br>
              <a:rPr lang="hu-HU" sz="3600" dirty="0"/>
            </a:br>
            <a:endParaRPr lang="hu-HU" sz="3600" dirty="0"/>
          </a:p>
          <a:p>
            <a:pPr marL="0" indent="0">
              <a:lnSpc>
                <a:spcPct val="120000"/>
              </a:lnSpc>
              <a:buNone/>
            </a:pPr>
            <a:r>
              <a:rPr lang="hu-HU" sz="3600" dirty="0" smtClean="0"/>
              <a:t>Az eszköztár kialakítása során az MNB a fenti szempontok mellett a </a:t>
            </a:r>
            <a:r>
              <a:rPr lang="hu-HU" sz="3600" dirty="0"/>
              <a:t>pénzügyi közvetítés hatékonyságára, a pénzpiaci verseny </a:t>
            </a:r>
            <a:r>
              <a:rPr lang="hu-HU" sz="3600" dirty="0" smtClean="0"/>
              <a:t>előmozdítására törekszik, mely </a:t>
            </a:r>
            <a:r>
              <a:rPr lang="hu-HU" sz="3600" dirty="0"/>
              <a:t>hozzájárul a jegybanki célok </a:t>
            </a:r>
            <a:r>
              <a:rPr lang="hu-HU" sz="3600" dirty="0" smtClean="0"/>
              <a:t>teljesüléséhez, azaz végső soron az árstabilitás eléréséhez és fenntartásához.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  <a:p>
            <a:pPr marL="0" indent="0" algn="r">
              <a:buNone/>
            </a:pPr>
            <a:endParaRPr lang="hu-HU" sz="1100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16016" y="6356350"/>
            <a:ext cx="4427984" cy="365125"/>
          </a:xfrm>
        </p:spPr>
        <p:txBody>
          <a:bodyPr/>
          <a:lstStyle/>
          <a:p>
            <a:r>
              <a:rPr lang="hu-HU" i="1" dirty="0">
                <a:solidFill>
                  <a:schemeClr val="tx2"/>
                </a:solidFill>
              </a:rPr>
              <a:t>Forrás</a:t>
            </a:r>
            <a:r>
              <a:rPr lang="hu-HU" i="1" dirty="0" smtClean="0">
                <a:solidFill>
                  <a:schemeClr val="tx2"/>
                </a:solidFill>
              </a:rPr>
              <a:t>: </a:t>
            </a:r>
            <a:r>
              <a:rPr lang="hu-HU" i="1" dirty="0">
                <a:solidFill>
                  <a:schemeClr val="tx2"/>
                </a:solidFill>
              </a:rPr>
              <a:t>Balogh, Csaba [2009]:  Részletesen a monetáris politikai eszköztárról című munkája alapján</a:t>
            </a:r>
          </a:p>
        </p:txBody>
      </p:sp>
    </p:spTree>
    <p:extLst>
      <p:ext uri="{BB962C8B-B14F-4D97-AF65-F5344CB8AC3E}">
        <p14:creationId xmlns:p14="http://schemas.microsoft.com/office/powerpoint/2010/main" val="280941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jegybanki eszköztár céljai és elemei 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495925" y="6358140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97910" y="6309320"/>
            <a:ext cx="2664296" cy="365125"/>
          </a:xfrm>
        </p:spPr>
        <p:txBody>
          <a:bodyPr/>
          <a:lstStyle/>
          <a:p>
            <a:r>
              <a:rPr lang="hu-HU" dirty="0" smtClean="0"/>
              <a:t>+ </a:t>
            </a:r>
            <a:r>
              <a:rPr lang="hu-HU" dirty="0"/>
              <a:t>Nem aktív eszközök: állampapír-vásárlás, jelzáloglevél </a:t>
            </a:r>
            <a:r>
              <a:rPr lang="hu-HU" dirty="0" smtClean="0"/>
              <a:t>vásárlás</a:t>
            </a:r>
            <a:endParaRPr lang="hu-HU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23746" y="1274007"/>
            <a:ext cx="4702135" cy="678683"/>
          </a:xfrm>
          <a:prstGeom prst="rect">
            <a:avLst/>
          </a:prstGeom>
          <a:solidFill>
            <a:schemeClr val="accent2">
              <a:lumMod val="40000"/>
              <a:lumOff val="60000"/>
              <a:alpha val="1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altLang="hu-H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Monetáris transzmisszió </a:t>
            </a:r>
            <a:r>
              <a:rPr kumimoji="0" lang="hu-HU" alt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támogatása</a:t>
            </a:r>
            <a:endParaRPr kumimoji="0" lang="hu-HU" alt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1489" y="2206698"/>
            <a:ext cx="4461551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alt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 jegybanki eszköztár kihasználtsága</a:t>
            </a:r>
            <a:r>
              <a:rPr kumimoji="0" lang="hu-HU" altLang="hu-H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függ </a:t>
            </a:r>
            <a:r>
              <a:rPr kumimoji="0" lang="hu-HU" alt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 piaci likviditás alakulásától.</a:t>
            </a:r>
            <a:endParaRPr kumimoji="0" lang="hu-HU" alt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52839" y="3296788"/>
            <a:ext cx="2032461" cy="8640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lang="hu-HU" altLang="hu-HU" dirty="0" smtClean="0">
                <a:latin typeface="Calibri" pitchFamily="34" charset="0"/>
                <a:cs typeface="Arial" pitchFamily="34" charset="0"/>
              </a:rPr>
              <a:t>„Hagyományos” j</a:t>
            </a:r>
            <a:r>
              <a:rPr kumimoji="0" lang="hu-HU" alt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egybanki eszközök </a:t>
            </a:r>
            <a:r>
              <a:rPr lang="hu-HU" altLang="hu-HU" dirty="0" smtClean="0">
                <a:latin typeface="Calibri" pitchFamily="34" charset="0"/>
                <a:cs typeface="Arial" pitchFamily="34" charset="0"/>
              </a:rPr>
              <a:t>működése</a:t>
            </a:r>
            <a:endParaRPr kumimoji="0" lang="hu-HU" alt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094301" y="3336322"/>
            <a:ext cx="2487771" cy="7653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u-HU" dirty="0">
                <a:latin typeface="Calibri" panose="020F0502020204030204" pitchFamily="34" charset="0"/>
              </a:rPr>
              <a:t>Piaci </a:t>
            </a:r>
            <a:r>
              <a:rPr lang="hu-HU" dirty="0" smtClean="0">
                <a:latin typeface="Calibri" panose="020F0502020204030204" pitchFamily="34" charset="0"/>
              </a:rPr>
              <a:t>likviditás és befolyásoló tényezői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40" name="Down Arrow 39"/>
          <p:cNvSpPr/>
          <p:nvPr/>
        </p:nvSpPr>
        <p:spPr>
          <a:xfrm>
            <a:off x="2177434" y="1952690"/>
            <a:ext cx="288032" cy="216256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5" name="Straight Arrow Connector 34"/>
          <p:cNvCxnSpPr>
            <a:endCxn id="15" idx="3"/>
          </p:cNvCxnSpPr>
          <p:nvPr/>
        </p:nvCxnSpPr>
        <p:spPr>
          <a:xfrm flipH="1">
            <a:off x="2185300" y="2854770"/>
            <a:ext cx="415902" cy="874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0" idx="1"/>
          </p:cNvCxnSpPr>
          <p:nvPr/>
        </p:nvCxnSpPr>
        <p:spPr>
          <a:xfrm>
            <a:off x="2601202" y="2854770"/>
            <a:ext cx="493099" cy="864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176548" y="3875728"/>
            <a:ext cx="917753" cy="0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5604941" y="3875728"/>
            <a:ext cx="545898" cy="0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6444207" y="4804891"/>
            <a:ext cx="2304256" cy="4769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/>
              <a:t>Jegybanki </a:t>
            </a:r>
            <a:r>
              <a:rPr lang="hu-HU" sz="1400" dirty="0" err="1" smtClean="0"/>
              <a:t>IRS</a:t>
            </a:r>
            <a:r>
              <a:rPr lang="hu-HU" sz="1400" dirty="0" smtClean="0"/>
              <a:t> tenderek</a:t>
            </a:r>
            <a:endParaRPr lang="hu-HU" sz="1400" dirty="0"/>
          </a:p>
        </p:txBody>
      </p:sp>
      <p:sp>
        <p:nvSpPr>
          <p:cNvPr id="36" name="Rounded Rectangle 35"/>
          <p:cNvSpPr/>
          <p:nvPr/>
        </p:nvSpPr>
        <p:spPr>
          <a:xfrm>
            <a:off x="6444207" y="5412546"/>
            <a:ext cx="2304256" cy="68964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/>
              <a:t>Válságeszközök</a:t>
            </a:r>
            <a:br>
              <a:rPr lang="hu-HU" sz="1400" dirty="0" smtClean="0"/>
            </a:br>
            <a:r>
              <a:rPr lang="hu-HU" sz="1400" dirty="0" smtClean="0"/>
              <a:t>(3 éves fedezett hitel, eszközcsere)</a:t>
            </a:r>
            <a:endParaRPr lang="hu-HU" sz="1400" dirty="0"/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4874495" y="1277217"/>
            <a:ext cx="4162000" cy="675473"/>
          </a:xfrm>
          <a:prstGeom prst="rect">
            <a:avLst/>
          </a:prstGeom>
          <a:solidFill>
            <a:schemeClr val="accent2">
              <a:lumMod val="40000"/>
              <a:lumOff val="60000"/>
              <a:alpha val="1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</a:pPr>
            <a:r>
              <a:rPr lang="hu-HU" altLang="hu-HU" sz="1900" b="1" dirty="0" smtClean="0">
                <a:latin typeface="Calibri" pitchFamily="34" charset="0"/>
                <a:cs typeface="Arial" pitchFamily="34" charset="0"/>
              </a:rPr>
              <a:t>Ö</a:t>
            </a:r>
            <a:r>
              <a:rPr kumimoji="0" lang="hu-HU" altLang="hu-HU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nfinanszírozás</a:t>
            </a:r>
            <a:r>
              <a:rPr kumimoji="0" lang="hu-HU" altLang="hu-HU" sz="19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hu-HU" altLang="hu-HU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támogatása</a:t>
            </a: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156176" y="3268459"/>
            <a:ext cx="2880319" cy="9010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750"/>
              </a:spcAft>
            </a:pPr>
            <a:r>
              <a:rPr lang="hu-HU" altLang="hu-HU" dirty="0" smtClean="0">
                <a:latin typeface="Calibri" pitchFamily="34" charset="0"/>
                <a:cs typeface="Arial" pitchFamily="34" charset="0"/>
              </a:rPr>
              <a:t>„Új” jegybanki eszközök működése, aktiválási környezete</a:t>
            </a:r>
            <a:endParaRPr kumimoji="0" lang="hu-HU" alt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Down Arrow 42"/>
          <p:cNvSpPr/>
          <p:nvPr/>
        </p:nvSpPr>
        <p:spPr>
          <a:xfrm>
            <a:off x="7452319" y="1952690"/>
            <a:ext cx="288032" cy="127623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185300" y="4140539"/>
            <a:ext cx="3970876" cy="29018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 rot="5400000">
            <a:off x="2445776" y="3577283"/>
            <a:ext cx="490859" cy="1675413"/>
          </a:xfrm>
          <a:prstGeom prst="rightBrace">
            <a:avLst>
              <a:gd name="adj1" fmla="val 8333"/>
              <a:gd name="adj2" fmla="val 48221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Rectangle 44"/>
          <p:cNvSpPr/>
          <p:nvPr/>
        </p:nvSpPr>
        <p:spPr>
          <a:xfrm>
            <a:off x="152839" y="4673873"/>
            <a:ext cx="8878844" cy="1565933"/>
          </a:xfrm>
          <a:prstGeom prst="rect">
            <a:avLst/>
          </a:prstGeom>
          <a:solidFill>
            <a:srgbClr val="C00000">
              <a:alpha val="5000"/>
            </a:srgb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87100" y="5498741"/>
            <a:ext cx="1024983" cy="6034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/>
              <a:t>Kéthetes betét</a:t>
            </a:r>
            <a:endParaRPr lang="hu-H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59803"/>
            <a:ext cx="10541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374" y="4772503"/>
            <a:ext cx="10541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59803"/>
            <a:ext cx="10795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924" y="5504732"/>
            <a:ext cx="10795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205" y="5504732"/>
            <a:ext cx="10541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092" y="5504732"/>
            <a:ext cx="10604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48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4708</TotalTime>
  <Words>3342</Words>
  <Application>Microsoft Office PowerPoint</Application>
  <PresentationFormat>On-screen Show (4:3)</PresentationFormat>
  <Paragraphs>572</Paragraphs>
  <Slides>42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blank</vt:lpstr>
      <vt:lpstr>A Magyar Nemzeti Bank monetáris politikai eszköztára  </vt:lpstr>
      <vt:lpstr>TEMATIKA</vt:lpstr>
      <vt:lpstr>A monetáris politika céljai</vt:lpstr>
      <vt:lpstr>PowerPoint Presentation</vt:lpstr>
      <vt:lpstr>Az MNB döntési mechanizmusa </vt:lpstr>
      <vt:lpstr>Transzmissziós csatornák: a monetáris politikai döntések milyen úton befolyásolják  a kibocsátást és az inflációt</vt:lpstr>
      <vt:lpstr>TEMATIKA</vt:lpstr>
      <vt:lpstr>A jegybanki eszköztár és az MNB céljai</vt:lpstr>
      <vt:lpstr>A jegybanki eszköztár céljai és elemei </vt:lpstr>
      <vt:lpstr>A monetáris politikai eszköztár jelentősége, alapelvei</vt:lpstr>
      <vt:lpstr>Az MNB partnerköre</vt:lpstr>
      <vt:lpstr>Egyszerűsített jegybankmérleg és a jegybanki eszköztár</vt:lpstr>
      <vt:lpstr>A forintpiaci eszköztár</vt:lpstr>
      <vt:lpstr>A forintpiaci standard eszköztár </vt:lpstr>
      <vt:lpstr>A jegybank irányadó eszköze</vt:lpstr>
      <vt:lpstr>Kamatfolyosó</vt:lpstr>
      <vt:lpstr>Elfogadható fedezetek</vt:lpstr>
      <vt:lpstr>Az egynapos piaci kamatok a jegybanki kamatfolyosóban     (2015. szeptember 25-ig a kamatfolyosó:  alapkamat  ±100 bázispont)</vt:lpstr>
      <vt:lpstr>Kötelezőtartalék-rendszer szerepe</vt:lpstr>
      <vt:lpstr>Az MNB egyéb, nem hagyományos jegybanki eszközei </vt:lpstr>
      <vt:lpstr>Az új eszközök ütemezése</vt:lpstr>
      <vt:lpstr>A globális pénzügyi válság során alkalmazott nem hagyományos eszközök (2008-2012)</vt:lpstr>
      <vt:lpstr>Növekedési Hitelprogram /NHP/ (2013 óta)</vt:lpstr>
      <vt:lpstr>A fogyasztói devizahitelek kivezetéséhez kapcsolódó devizatenderek </vt:lpstr>
      <vt:lpstr>Új, önfinanszírozást támogató jegybanki eszközök – IRS tenderek</vt:lpstr>
      <vt:lpstr>Az önfinanszírozási program folytatása 2015-ben</vt:lpstr>
      <vt:lpstr>A kéthetes jegybanki betét  </vt:lpstr>
      <vt:lpstr>TEMATIKA</vt:lpstr>
      <vt:lpstr>Az MNB a bankok bankja, így a bankrendszer likviditási helyzetének változása megjelenik az MNB mérlegében</vt:lpstr>
      <vt:lpstr>Az elmúlt öt évben a devizatartalékok növekedésével párhuzamosan nőtt a bankrendszer likviditástöbblete  (az irányadó instrumentum állománya emelkedett) </vt:lpstr>
      <vt:lpstr>PowerPoint Presentation</vt:lpstr>
      <vt:lpstr>A forint állampapír kibocsátást  helyettesítő devizahitel-felvétel miatt nőtt az irányadó eszköz állománya 2008-tól </vt:lpstr>
      <vt:lpstr>Devizatartalék-megfelelés, irányadó eszköz és az önfinanszírozás </vt:lpstr>
      <vt:lpstr>TEMATIKA</vt:lpstr>
      <vt:lpstr>A bankrendszer likviditási sokkjai</vt:lpstr>
      <vt:lpstr>A bankrendszer likviditását érő sokkok egyik forrása a kincstári számlák (KESZ) változása</vt:lpstr>
      <vt:lpstr>A kincstári számlák volatilitása a legjelentősebb autonóm likviditási tényező</vt:lpstr>
      <vt:lpstr>A bankrendszer aggregált likviditását érő sokkok másik forrása a készpénzkereslet változása</vt:lpstr>
      <vt:lpstr>A háztartások készpénzállományának éves növekedése és az infláció (negyedév/előző év azonos negyedéve)</vt:lpstr>
      <vt:lpstr>Bankközi likviditáskezelés lehetőségei</vt:lpstr>
      <vt:lpstr>A banki likviditást befolyásoló jegybanki eszközök és az irányadó instrumentum állománya </vt:lpstr>
      <vt:lpstr>HÁTTÉRANYAGOK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Pitz Mónika</dc:creator>
  <cp:lastModifiedBy>Novák Zsuzsanna</cp:lastModifiedBy>
  <cp:revision>335</cp:revision>
  <dcterms:created xsi:type="dcterms:W3CDTF">2014-06-06T11:40:02Z</dcterms:created>
  <dcterms:modified xsi:type="dcterms:W3CDTF">2015-12-18T09:49:18Z</dcterms:modified>
</cp:coreProperties>
</file>