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heme/themeOverride1.xml" ContentType="application/vnd.openxmlformats-officedocument.themeOverride+xml"/>
  <Override PartName="/ppt/notesSlides/notesSlide6.xml" ContentType="application/vnd.openxmlformats-officedocument.presentationml.notesSlide+xml"/>
  <Override PartName="/ppt/theme/themeOverride2.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84" r:id="rId1"/>
  </p:sldMasterIdLst>
  <p:notesMasterIdLst>
    <p:notesMasterId r:id="rId44"/>
  </p:notesMasterIdLst>
  <p:handoutMasterIdLst>
    <p:handoutMasterId r:id="rId45"/>
  </p:handoutMasterIdLst>
  <p:sldIdLst>
    <p:sldId id="260" r:id="rId2"/>
    <p:sldId id="274" r:id="rId3"/>
    <p:sldId id="276" r:id="rId4"/>
    <p:sldId id="277" r:id="rId5"/>
    <p:sldId id="278" r:id="rId6"/>
    <p:sldId id="279" r:id="rId7"/>
    <p:sldId id="280" r:id="rId8"/>
    <p:sldId id="282" r:id="rId9"/>
    <p:sldId id="284" r:id="rId10"/>
    <p:sldId id="281" r:id="rId11"/>
    <p:sldId id="283" r:id="rId12"/>
    <p:sldId id="270" r:id="rId13"/>
    <p:sldId id="291" r:id="rId14"/>
    <p:sldId id="292" r:id="rId15"/>
    <p:sldId id="293" r:id="rId16"/>
    <p:sldId id="294" r:id="rId17"/>
    <p:sldId id="313" r:id="rId18"/>
    <p:sldId id="295" r:id="rId19"/>
    <p:sldId id="296" r:id="rId20"/>
    <p:sldId id="322" r:id="rId21"/>
    <p:sldId id="324" r:id="rId22"/>
    <p:sldId id="319" r:id="rId23"/>
    <p:sldId id="320" r:id="rId24"/>
    <p:sldId id="325" r:id="rId25"/>
    <p:sldId id="314" r:id="rId26"/>
    <p:sldId id="326" r:id="rId27"/>
    <p:sldId id="328" r:id="rId28"/>
    <p:sldId id="299" r:id="rId29"/>
    <p:sldId id="300" r:id="rId30"/>
    <p:sldId id="301" r:id="rId31"/>
    <p:sldId id="302" r:id="rId32"/>
    <p:sldId id="303" r:id="rId33"/>
    <p:sldId id="304" r:id="rId34"/>
    <p:sldId id="306" r:id="rId35"/>
    <p:sldId id="307" r:id="rId36"/>
    <p:sldId id="308" r:id="rId37"/>
    <p:sldId id="309" r:id="rId38"/>
    <p:sldId id="310" r:id="rId39"/>
    <p:sldId id="311" r:id="rId40"/>
    <p:sldId id="312" r:id="rId41"/>
    <p:sldId id="316" r:id="rId42"/>
    <p:sldId id="321" r:id="rId43"/>
  </p:sldIdLst>
  <p:sldSz cx="9144000" cy="6858000" type="screen4x3"/>
  <p:notesSz cx="6858000" cy="9144000"/>
  <p:defaultTextStyle>
    <a:defPPr>
      <a:defRPr lang="hu-H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55">
          <p15:clr>
            <a:srgbClr val="A4A3A4"/>
          </p15:clr>
        </p15:guide>
        <p15:guide id="2" orient="horz" pos="663">
          <p15:clr>
            <a:srgbClr val="A4A3A4"/>
          </p15:clr>
        </p15:guide>
        <p15:guide id="3" pos="2880">
          <p15:clr>
            <a:srgbClr val="A4A3A4"/>
          </p15:clr>
        </p15:guide>
        <p15:guide id="4" pos="385">
          <p15:clr>
            <a:srgbClr val="A4A3A4"/>
          </p15:clr>
        </p15:guide>
        <p15:guide id="5" pos="5329">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steigervald" initials="a" lastIdx="1" clrIdx="0"/>
  <p:cmAuthor id="1" name="Novák Zsuzsanna" initials="NZ" lastIdx="5"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8CFBE"/>
    <a:srgbClr val="1E2452"/>
    <a:srgbClr val="777063"/>
    <a:srgbClr val="A69F94"/>
    <a:srgbClr val="EAB92A"/>
    <a:srgbClr val="FDE3EF"/>
    <a:srgbClr val="92B93B"/>
    <a:srgbClr val="5DB4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Közepesen sötét stílus 2 – 1.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Közepesen sötét stílus 2 – 3.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90" autoAdjust="0"/>
    <p:restoredTop sz="94497" autoAdjust="0"/>
  </p:normalViewPr>
  <p:slideViewPr>
    <p:cSldViewPr>
      <p:cViewPr varScale="1">
        <p:scale>
          <a:sx n="62" d="100"/>
          <a:sy n="62" d="100"/>
        </p:scale>
        <p:origin x="-340" y="-72"/>
      </p:cViewPr>
      <p:guideLst>
        <p:guide orient="horz" pos="255"/>
        <p:guide orient="horz" pos="663"/>
        <p:guide pos="2880"/>
        <p:guide pos="385"/>
        <p:guide pos="532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4" d="100"/>
          <a:sy n="54" d="100"/>
        </p:scale>
        <p:origin x="2898"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421FC93-D237-4A23-ADDD-9549D362600A}"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hu-HU"/>
        </a:p>
      </dgm:t>
    </dgm:pt>
    <dgm:pt modelId="{B9B99E1B-A628-480C-99A9-1E89609D50F9}">
      <dgm:prSet phldrT="[Text]" custT="1"/>
      <dgm:spPr/>
      <dgm:t>
        <a:bodyPr/>
        <a:lstStyle/>
        <a:p>
          <a:pPr>
            <a:lnSpc>
              <a:spcPct val="100000"/>
            </a:lnSpc>
            <a:spcAft>
              <a:spcPts val="0"/>
            </a:spcAft>
          </a:pPr>
          <a:r>
            <a:rPr lang="hu-HU" sz="1600" dirty="0" err="1" smtClean="0"/>
            <a:t>Government</a:t>
          </a:r>
          <a:r>
            <a:rPr lang="hu-HU" sz="1600" dirty="0" smtClean="0"/>
            <a:t> </a:t>
          </a:r>
          <a:r>
            <a:rPr lang="hu-HU" sz="1600" dirty="0" err="1" smtClean="0"/>
            <a:t>bond</a:t>
          </a:r>
          <a:r>
            <a:rPr lang="hu-HU" sz="1600" dirty="0" smtClean="0"/>
            <a:t> </a:t>
          </a:r>
          <a:r>
            <a:rPr lang="hu-HU" sz="1600" dirty="0" err="1" smtClean="0"/>
            <a:t>sale</a:t>
          </a:r>
          <a:r>
            <a:rPr lang="hu-HU" sz="1600" dirty="0" smtClean="0"/>
            <a:t>/</a:t>
          </a:r>
        </a:p>
        <a:p>
          <a:pPr>
            <a:lnSpc>
              <a:spcPct val="100000"/>
            </a:lnSpc>
            <a:spcAft>
              <a:spcPct val="35000"/>
            </a:spcAft>
          </a:pPr>
          <a:r>
            <a:rPr lang="hu-HU" sz="1600" dirty="0" err="1" smtClean="0"/>
            <a:t>purchase</a:t>
          </a:r>
          <a:endParaRPr lang="hu-HU" sz="1600" dirty="0"/>
        </a:p>
      </dgm:t>
    </dgm:pt>
    <dgm:pt modelId="{AD992E94-1359-42C4-9284-0497F4E77775}" type="parTrans" cxnId="{04B405A1-7A75-4648-9A3D-2ED4C6697236}">
      <dgm:prSet/>
      <dgm:spPr/>
      <dgm:t>
        <a:bodyPr/>
        <a:lstStyle/>
        <a:p>
          <a:endParaRPr lang="hu-HU"/>
        </a:p>
      </dgm:t>
    </dgm:pt>
    <dgm:pt modelId="{5347EA31-E7FA-4DFF-BAD4-625F35DA84DF}" type="sibTrans" cxnId="{04B405A1-7A75-4648-9A3D-2ED4C6697236}">
      <dgm:prSet/>
      <dgm:spPr/>
      <dgm:t>
        <a:bodyPr/>
        <a:lstStyle/>
        <a:p>
          <a:endParaRPr lang="hu-HU"/>
        </a:p>
      </dgm:t>
    </dgm:pt>
    <dgm:pt modelId="{9A4C4491-2A25-464D-B938-69ABA2FE7D40}">
      <dgm:prSet phldrT="[Text]" custT="1"/>
      <dgm:spPr/>
      <dgm:t>
        <a:bodyPr/>
        <a:lstStyle/>
        <a:p>
          <a:r>
            <a:rPr lang="hu-HU" sz="1600" dirty="0" smtClean="0"/>
            <a:t>Instruments </a:t>
          </a:r>
          <a:r>
            <a:rPr lang="hu-HU" sz="1600" dirty="0" err="1" smtClean="0"/>
            <a:t>related</a:t>
          </a:r>
          <a:r>
            <a:rPr lang="hu-HU" sz="1600" dirty="0" smtClean="0"/>
            <a:t> </a:t>
          </a:r>
          <a:r>
            <a:rPr lang="hu-HU" sz="1600" dirty="0" err="1" smtClean="0"/>
            <a:t>to</a:t>
          </a:r>
          <a:r>
            <a:rPr lang="hu-HU" sz="1600" dirty="0" smtClean="0"/>
            <a:t> the </a:t>
          </a:r>
          <a:r>
            <a:rPr lang="hu-HU" sz="1600" dirty="0" err="1" smtClean="0"/>
            <a:t>settlement</a:t>
          </a:r>
          <a:r>
            <a:rPr lang="hu-HU" sz="1600" dirty="0" smtClean="0"/>
            <a:t> and forint </a:t>
          </a:r>
          <a:r>
            <a:rPr lang="hu-HU" sz="1600" dirty="0" err="1" smtClean="0"/>
            <a:t>conversion</a:t>
          </a:r>
          <a:r>
            <a:rPr lang="hu-HU" sz="1600" dirty="0" smtClean="0"/>
            <a:t> of </a:t>
          </a:r>
          <a:r>
            <a:rPr lang="hu-HU" sz="1600" dirty="0" err="1" smtClean="0"/>
            <a:t>FX</a:t>
          </a:r>
          <a:r>
            <a:rPr lang="hu-HU" sz="1600" dirty="0" smtClean="0"/>
            <a:t> </a:t>
          </a:r>
          <a:r>
            <a:rPr lang="hu-HU" sz="1600" dirty="0" err="1" smtClean="0"/>
            <a:t>loans</a:t>
          </a:r>
          <a:endParaRPr lang="hu-HU" sz="1600" dirty="0"/>
        </a:p>
      </dgm:t>
    </dgm:pt>
    <dgm:pt modelId="{1D24FEA3-E384-4267-B8B6-E9C9CAE12E46}" type="parTrans" cxnId="{99AFBD08-30B3-4620-B655-C617A7AC6C6E}">
      <dgm:prSet/>
      <dgm:spPr/>
      <dgm:t>
        <a:bodyPr/>
        <a:lstStyle/>
        <a:p>
          <a:endParaRPr lang="hu-HU"/>
        </a:p>
      </dgm:t>
    </dgm:pt>
    <dgm:pt modelId="{99756472-86E3-4E31-9A2E-3AF92F4E8CCE}" type="sibTrans" cxnId="{99AFBD08-30B3-4620-B655-C617A7AC6C6E}">
      <dgm:prSet/>
      <dgm:spPr/>
      <dgm:t>
        <a:bodyPr/>
        <a:lstStyle/>
        <a:p>
          <a:endParaRPr lang="hu-HU"/>
        </a:p>
      </dgm:t>
    </dgm:pt>
    <dgm:pt modelId="{4746E102-E303-484D-B92C-8F654BC446BB}">
      <dgm:prSet phldrT="[Text]" custT="1"/>
      <dgm:spPr/>
      <dgm:t>
        <a:bodyPr/>
        <a:lstStyle/>
        <a:p>
          <a:r>
            <a:rPr lang="hu-HU" sz="1600" i="0" dirty="0" err="1" smtClean="0"/>
            <a:t>IRS</a:t>
          </a:r>
          <a:endParaRPr lang="hu-HU" sz="1600" i="0" dirty="0" smtClean="0"/>
        </a:p>
        <a:p>
          <a:r>
            <a:rPr lang="hu-HU" sz="1600" i="0" dirty="0" err="1" smtClean="0"/>
            <a:t>tenders</a:t>
          </a:r>
          <a:endParaRPr lang="hu-HU" sz="1600" i="0" dirty="0"/>
        </a:p>
      </dgm:t>
    </dgm:pt>
    <dgm:pt modelId="{3A0E7421-D26D-4DFD-9244-6AE0C52247F0}" type="parTrans" cxnId="{EF6E78E3-E418-4145-BE92-2E0F594C8704}">
      <dgm:prSet/>
      <dgm:spPr/>
      <dgm:t>
        <a:bodyPr/>
        <a:lstStyle/>
        <a:p>
          <a:endParaRPr lang="hu-HU"/>
        </a:p>
      </dgm:t>
    </dgm:pt>
    <dgm:pt modelId="{01C3DBAF-3506-4BB9-B520-058925CA6DB4}" type="sibTrans" cxnId="{EF6E78E3-E418-4145-BE92-2E0F594C8704}">
      <dgm:prSet/>
      <dgm:spPr/>
      <dgm:t>
        <a:bodyPr/>
        <a:lstStyle/>
        <a:p>
          <a:endParaRPr lang="hu-HU"/>
        </a:p>
      </dgm:t>
    </dgm:pt>
    <dgm:pt modelId="{3F7B1D44-A762-41B9-B732-B08F2AD5A180}">
      <dgm:prSet phldrT="[Text]" custT="1"/>
      <dgm:spPr/>
      <dgm:t>
        <a:bodyPr/>
        <a:lstStyle/>
        <a:p>
          <a:r>
            <a:rPr lang="hu-HU" sz="1600" baseline="0" dirty="0" smtClean="0"/>
            <a:t>3 and 6 </a:t>
          </a:r>
          <a:r>
            <a:rPr lang="hu-HU" sz="1600" baseline="0" dirty="0" err="1" smtClean="0"/>
            <a:t>month</a:t>
          </a:r>
          <a:r>
            <a:rPr lang="hu-HU" sz="1600" baseline="0" dirty="0" smtClean="0"/>
            <a:t> </a:t>
          </a:r>
          <a:r>
            <a:rPr lang="hu-HU" sz="1600" baseline="0" dirty="0" err="1" smtClean="0"/>
            <a:t>FX-swap</a:t>
          </a:r>
          <a:endParaRPr lang="hu-HU" sz="1600" baseline="0" dirty="0"/>
        </a:p>
      </dgm:t>
    </dgm:pt>
    <dgm:pt modelId="{89980F0D-BB3B-41B2-A69F-B03579D56B95}" type="parTrans" cxnId="{D1C19BFB-A7E1-44CE-ACEE-9EBD52D6ADA1}">
      <dgm:prSet/>
      <dgm:spPr/>
      <dgm:t>
        <a:bodyPr/>
        <a:lstStyle/>
        <a:p>
          <a:endParaRPr lang="hu-HU"/>
        </a:p>
      </dgm:t>
    </dgm:pt>
    <dgm:pt modelId="{81826F6A-866F-4ED6-B8EA-82B311136DA1}" type="sibTrans" cxnId="{D1C19BFB-A7E1-44CE-ACEE-9EBD52D6ADA1}">
      <dgm:prSet/>
      <dgm:spPr/>
      <dgm:t>
        <a:bodyPr/>
        <a:lstStyle/>
        <a:p>
          <a:endParaRPr lang="hu-HU"/>
        </a:p>
      </dgm:t>
    </dgm:pt>
    <dgm:pt modelId="{F15241AE-AC1A-4C8C-9FBA-CFDECCF4F5EB}">
      <dgm:prSet phldrT="[Text]"/>
      <dgm:spPr/>
      <dgm:t>
        <a:bodyPr/>
        <a:lstStyle/>
        <a:p>
          <a:r>
            <a:rPr lang="hu-HU" i="0" dirty="0" err="1" smtClean="0"/>
            <a:t>One-week</a:t>
          </a:r>
          <a:r>
            <a:rPr lang="hu-HU" i="0" dirty="0" smtClean="0"/>
            <a:t>,</a:t>
          </a:r>
        </a:p>
        <a:p>
          <a:r>
            <a:rPr lang="hu-HU" i="0" dirty="0" err="1" smtClean="0"/>
            <a:t>Three-month</a:t>
          </a:r>
          <a:r>
            <a:rPr lang="hu-HU" i="0" dirty="0" smtClean="0"/>
            <a:t> </a:t>
          </a:r>
          <a:r>
            <a:rPr lang="hu-HU" i="0" dirty="0" err="1" smtClean="0"/>
            <a:t>loan</a:t>
          </a:r>
          <a:endParaRPr lang="hu-HU" i="0" dirty="0" smtClean="0"/>
        </a:p>
        <a:p>
          <a:r>
            <a:rPr lang="hu-HU" i="0" dirty="0" err="1" smtClean="0"/>
            <a:t>tenders</a:t>
          </a:r>
          <a:endParaRPr lang="hu-HU" i="0" dirty="0"/>
        </a:p>
      </dgm:t>
    </dgm:pt>
    <dgm:pt modelId="{1A64F239-98C6-4C28-B710-75DF55DEB9F0}" type="parTrans" cxnId="{BC77C440-DAEB-47B4-B12B-09C3AA6646E9}">
      <dgm:prSet/>
      <dgm:spPr/>
      <dgm:t>
        <a:bodyPr/>
        <a:lstStyle/>
        <a:p>
          <a:endParaRPr lang="hu-HU"/>
        </a:p>
      </dgm:t>
    </dgm:pt>
    <dgm:pt modelId="{CD3532E9-29C5-48E9-9C6A-6CA3C2A2DE20}" type="sibTrans" cxnId="{BC77C440-DAEB-47B4-B12B-09C3AA6646E9}">
      <dgm:prSet/>
      <dgm:spPr/>
      <dgm:t>
        <a:bodyPr/>
        <a:lstStyle/>
        <a:p>
          <a:endParaRPr lang="hu-HU"/>
        </a:p>
      </dgm:t>
    </dgm:pt>
    <dgm:pt modelId="{1A5918B9-E994-4985-BB64-AD8A37FB9E88}" type="pres">
      <dgm:prSet presAssocID="{C421FC93-D237-4A23-ADDD-9549D362600A}" presName="CompostProcess" presStyleCnt="0">
        <dgm:presLayoutVars>
          <dgm:dir/>
          <dgm:resizeHandles val="exact"/>
        </dgm:presLayoutVars>
      </dgm:prSet>
      <dgm:spPr/>
      <dgm:t>
        <a:bodyPr/>
        <a:lstStyle/>
        <a:p>
          <a:endParaRPr lang="hu-HU"/>
        </a:p>
      </dgm:t>
    </dgm:pt>
    <dgm:pt modelId="{AE80ABFB-DB8D-4E6E-9D51-36BB78E26F8B}" type="pres">
      <dgm:prSet presAssocID="{C421FC93-D237-4A23-ADDD-9549D362600A}" presName="arrow" presStyleLbl="bgShp" presStyleIdx="0" presStyleCnt="1" custAng="0" custScaleX="117647" custScaleY="96706" custLinFactNeighborX="-406" custLinFactNeighborY="0"/>
      <dgm:spPr/>
      <dgm:t>
        <a:bodyPr/>
        <a:lstStyle/>
        <a:p>
          <a:endParaRPr lang="hu-HU"/>
        </a:p>
      </dgm:t>
    </dgm:pt>
    <dgm:pt modelId="{666EA921-205E-4530-A054-D2EA6BD745F3}" type="pres">
      <dgm:prSet presAssocID="{C421FC93-D237-4A23-ADDD-9549D362600A}" presName="linearProcess" presStyleCnt="0"/>
      <dgm:spPr/>
    </dgm:pt>
    <dgm:pt modelId="{0EAA37CC-F986-4D8A-A2DB-015718E43B91}" type="pres">
      <dgm:prSet presAssocID="{B9B99E1B-A628-480C-99A9-1E89609D50F9}" presName="textNode" presStyleLbl="node1" presStyleIdx="0" presStyleCnt="5" custScaleX="33076" custScaleY="56532" custLinFactNeighborX="34847" custLinFactNeighborY="47215">
        <dgm:presLayoutVars>
          <dgm:bulletEnabled val="1"/>
        </dgm:presLayoutVars>
      </dgm:prSet>
      <dgm:spPr/>
      <dgm:t>
        <a:bodyPr/>
        <a:lstStyle/>
        <a:p>
          <a:endParaRPr lang="hu-HU"/>
        </a:p>
      </dgm:t>
    </dgm:pt>
    <dgm:pt modelId="{7278B809-AAAE-43C2-B5D6-848739C24BAF}" type="pres">
      <dgm:prSet presAssocID="{5347EA31-E7FA-4DFF-BAD4-625F35DA84DF}" presName="sibTrans" presStyleCnt="0"/>
      <dgm:spPr/>
    </dgm:pt>
    <dgm:pt modelId="{ECC6B7DD-654C-47BE-8336-4603419D4A5F}" type="pres">
      <dgm:prSet presAssocID="{9A4C4491-2A25-464D-B938-69ABA2FE7D40}" presName="textNode" presStyleLbl="node1" presStyleIdx="1" presStyleCnt="5" custScaleX="69490" custScaleY="51937" custLinFactX="100000" custLinFactY="-8954" custLinFactNeighborX="101960" custLinFactNeighborY="-100000">
        <dgm:presLayoutVars>
          <dgm:bulletEnabled val="1"/>
        </dgm:presLayoutVars>
      </dgm:prSet>
      <dgm:spPr/>
      <dgm:t>
        <a:bodyPr/>
        <a:lstStyle/>
        <a:p>
          <a:endParaRPr lang="hu-HU"/>
        </a:p>
      </dgm:t>
    </dgm:pt>
    <dgm:pt modelId="{C62DFE40-4E7C-4E64-8366-6AFE7A69B4A3}" type="pres">
      <dgm:prSet presAssocID="{99756472-86E3-4E31-9A2E-3AF92F4E8CCE}" presName="sibTrans" presStyleCnt="0"/>
      <dgm:spPr/>
    </dgm:pt>
    <dgm:pt modelId="{9E759037-8EA2-47AB-9F53-3A7FFA2AF6D2}" type="pres">
      <dgm:prSet presAssocID="{4746E102-E303-484D-B92C-8F654BC446BB}" presName="textNode" presStyleLbl="node1" presStyleIdx="2" presStyleCnt="5" custScaleX="32120" custScaleY="47301" custLinFactX="40861" custLinFactNeighborX="100000" custLinFactNeighborY="45441">
        <dgm:presLayoutVars>
          <dgm:bulletEnabled val="1"/>
        </dgm:presLayoutVars>
      </dgm:prSet>
      <dgm:spPr/>
      <dgm:t>
        <a:bodyPr/>
        <a:lstStyle/>
        <a:p>
          <a:endParaRPr lang="hu-HU"/>
        </a:p>
      </dgm:t>
    </dgm:pt>
    <dgm:pt modelId="{25B5D6C1-EEEE-463B-994F-1CA88266E46C}" type="pres">
      <dgm:prSet presAssocID="{01C3DBAF-3506-4BB9-B520-058925CA6DB4}" presName="sibTrans" presStyleCnt="0"/>
      <dgm:spPr/>
    </dgm:pt>
    <dgm:pt modelId="{BB45D3AD-AD65-4890-B0F7-584EE1DA7BB1}" type="pres">
      <dgm:prSet presAssocID="{3F7B1D44-A762-41B9-B732-B08F2AD5A180}" presName="textNode" presStyleLbl="node1" presStyleIdx="3" presStyleCnt="5" custScaleX="35602" custScaleY="56532" custLinFactX="-104369" custLinFactNeighborX="-200000" custLinFactNeighborY="48360">
        <dgm:presLayoutVars>
          <dgm:bulletEnabled val="1"/>
        </dgm:presLayoutVars>
      </dgm:prSet>
      <dgm:spPr/>
      <dgm:t>
        <a:bodyPr/>
        <a:lstStyle/>
        <a:p>
          <a:endParaRPr lang="hu-HU"/>
        </a:p>
      </dgm:t>
    </dgm:pt>
    <dgm:pt modelId="{61D8C72A-BBE0-4534-B82B-94402378F2C2}" type="pres">
      <dgm:prSet presAssocID="{81826F6A-866F-4ED6-B8EA-82B311136DA1}" presName="sibTrans" presStyleCnt="0"/>
      <dgm:spPr/>
    </dgm:pt>
    <dgm:pt modelId="{9A9D238D-2AC8-4CC8-A085-D97E5134DD4D}" type="pres">
      <dgm:prSet presAssocID="{F15241AE-AC1A-4C8C-9FBA-CFDECCF4F5EB}" presName="textNode" presStyleLbl="node1" presStyleIdx="4" presStyleCnt="5" custScaleX="32942" custScaleY="90331" custLinFactNeighborX="10323" custLinFactNeighborY="65778">
        <dgm:presLayoutVars>
          <dgm:bulletEnabled val="1"/>
        </dgm:presLayoutVars>
      </dgm:prSet>
      <dgm:spPr/>
      <dgm:t>
        <a:bodyPr/>
        <a:lstStyle/>
        <a:p>
          <a:endParaRPr lang="hu-HU"/>
        </a:p>
      </dgm:t>
    </dgm:pt>
  </dgm:ptLst>
  <dgm:cxnLst>
    <dgm:cxn modelId="{1C3EC193-298C-4962-9BE8-81C6D03A7654}" type="presOf" srcId="{4746E102-E303-484D-B92C-8F654BC446BB}" destId="{9E759037-8EA2-47AB-9F53-3A7FFA2AF6D2}" srcOrd="0" destOrd="0" presId="urn:microsoft.com/office/officeart/2005/8/layout/hProcess9"/>
    <dgm:cxn modelId="{2AD006D2-F50F-4BB4-9A70-6C77C1DE477A}" type="presOf" srcId="{C421FC93-D237-4A23-ADDD-9549D362600A}" destId="{1A5918B9-E994-4985-BB64-AD8A37FB9E88}" srcOrd="0" destOrd="0" presId="urn:microsoft.com/office/officeart/2005/8/layout/hProcess9"/>
    <dgm:cxn modelId="{99AFBD08-30B3-4620-B655-C617A7AC6C6E}" srcId="{C421FC93-D237-4A23-ADDD-9549D362600A}" destId="{9A4C4491-2A25-464D-B938-69ABA2FE7D40}" srcOrd="1" destOrd="0" parTransId="{1D24FEA3-E384-4267-B8B6-E9C9CAE12E46}" sibTransId="{99756472-86E3-4E31-9A2E-3AF92F4E8CCE}"/>
    <dgm:cxn modelId="{F4C76272-CF5B-4006-AB28-E8FBA01BDD86}" type="presOf" srcId="{F15241AE-AC1A-4C8C-9FBA-CFDECCF4F5EB}" destId="{9A9D238D-2AC8-4CC8-A085-D97E5134DD4D}" srcOrd="0" destOrd="0" presId="urn:microsoft.com/office/officeart/2005/8/layout/hProcess9"/>
    <dgm:cxn modelId="{AE81A8EA-6FFB-41E2-9006-B821B394F993}" type="presOf" srcId="{B9B99E1B-A628-480C-99A9-1E89609D50F9}" destId="{0EAA37CC-F986-4D8A-A2DB-015718E43B91}" srcOrd="0" destOrd="0" presId="urn:microsoft.com/office/officeart/2005/8/layout/hProcess9"/>
    <dgm:cxn modelId="{1507FE15-53ED-4C77-954C-3BA7F91EAA61}" type="presOf" srcId="{9A4C4491-2A25-464D-B938-69ABA2FE7D40}" destId="{ECC6B7DD-654C-47BE-8336-4603419D4A5F}" srcOrd="0" destOrd="0" presId="urn:microsoft.com/office/officeart/2005/8/layout/hProcess9"/>
    <dgm:cxn modelId="{BC77C440-DAEB-47B4-B12B-09C3AA6646E9}" srcId="{C421FC93-D237-4A23-ADDD-9549D362600A}" destId="{F15241AE-AC1A-4C8C-9FBA-CFDECCF4F5EB}" srcOrd="4" destOrd="0" parTransId="{1A64F239-98C6-4C28-B710-75DF55DEB9F0}" sibTransId="{CD3532E9-29C5-48E9-9C6A-6CA3C2A2DE20}"/>
    <dgm:cxn modelId="{EF6E78E3-E418-4145-BE92-2E0F594C8704}" srcId="{C421FC93-D237-4A23-ADDD-9549D362600A}" destId="{4746E102-E303-484D-B92C-8F654BC446BB}" srcOrd="2" destOrd="0" parTransId="{3A0E7421-D26D-4DFD-9244-6AE0C52247F0}" sibTransId="{01C3DBAF-3506-4BB9-B520-058925CA6DB4}"/>
    <dgm:cxn modelId="{04B405A1-7A75-4648-9A3D-2ED4C6697236}" srcId="{C421FC93-D237-4A23-ADDD-9549D362600A}" destId="{B9B99E1B-A628-480C-99A9-1E89609D50F9}" srcOrd="0" destOrd="0" parTransId="{AD992E94-1359-42C4-9284-0497F4E77775}" sibTransId="{5347EA31-E7FA-4DFF-BAD4-625F35DA84DF}"/>
    <dgm:cxn modelId="{E8864CF8-2AAF-4820-9E8C-75C3ACB6A6DE}" type="presOf" srcId="{3F7B1D44-A762-41B9-B732-B08F2AD5A180}" destId="{BB45D3AD-AD65-4890-B0F7-584EE1DA7BB1}" srcOrd="0" destOrd="0" presId="urn:microsoft.com/office/officeart/2005/8/layout/hProcess9"/>
    <dgm:cxn modelId="{D1C19BFB-A7E1-44CE-ACEE-9EBD52D6ADA1}" srcId="{C421FC93-D237-4A23-ADDD-9549D362600A}" destId="{3F7B1D44-A762-41B9-B732-B08F2AD5A180}" srcOrd="3" destOrd="0" parTransId="{89980F0D-BB3B-41B2-A69F-B03579D56B95}" sibTransId="{81826F6A-866F-4ED6-B8EA-82B311136DA1}"/>
    <dgm:cxn modelId="{6386BD24-0777-4DF5-A042-A01CC0A7573E}" type="presParOf" srcId="{1A5918B9-E994-4985-BB64-AD8A37FB9E88}" destId="{AE80ABFB-DB8D-4E6E-9D51-36BB78E26F8B}" srcOrd="0" destOrd="0" presId="urn:microsoft.com/office/officeart/2005/8/layout/hProcess9"/>
    <dgm:cxn modelId="{4362E132-90B4-474A-99F5-836106562BCE}" type="presParOf" srcId="{1A5918B9-E994-4985-BB64-AD8A37FB9E88}" destId="{666EA921-205E-4530-A054-D2EA6BD745F3}" srcOrd="1" destOrd="0" presId="urn:microsoft.com/office/officeart/2005/8/layout/hProcess9"/>
    <dgm:cxn modelId="{3FCC9696-EAB4-4879-BE37-DA10EB2763F1}" type="presParOf" srcId="{666EA921-205E-4530-A054-D2EA6BD745F3}" destId="{0EAA37CC-F986-4D8A-A2DB-015718E43B91}" srcOrd="0" destOrd="0" presId="urn:microsoft.com/office/officeart/2005/8/layout/hProcess9"/>
    <dgm:cxn modelId="{E0FA4583-75E8-4263-B9D5-D3D0ABC10610}" type="presParOf" srcId="{666EA921-205E-4530-A054-D2EA6BD745F3}" destId="{7278B809-AAAE-43C2-B5D6-848739C24BAF}" srcOrd="1" destOrd="0" presId="urn:microsoft.com/office/officeart/2005/8/layout/hProcess9"/>
    <dgm:cxn modelId="{67024263-84A7-4FFD-8900-132FAF85D436}" type="presParOf" srcId="{666EA921-205E-4530-A054-D2EA6BD745F3}" destId="{ECC6B7DD-654C-47BE-8336-4603419D4A5F}" srcOrd="2" destOrd="0" presId="urn:microsoft.com/office/officeart/2005/8/layout/hProcess9"/>
    <dgm:cxn modelId="{EAEF9B94-8172-4930-82E5-BAF5347CCA7F}" type="presParOf" srcId="{666EA921-205E-4530-A054-D2EA6BD745F3}" destId="{C62DFE40-4E7C-4E64-8366-6AFE7A69B4A3}" srcOrd="3" destOrd="0" presId="urn:microsoft.com/office/officeart/2005/8/layout/hProcess9"/>
    <dgm:cxn modelId="{5A676E66-A280-407D-86A1-4A4993042996}" type="presParOf" srcId="{666EA921-205E-4530-A054-D2EA6BD745F3}" destId="{9E759037-8EA2-47AB-9F53-3A7FFA2AF6D2}" srcOrd="4" destOrd="0" presId="urn:microsoft.com/office/officeart/2005/8/layout/hProcess9"/>
    <dgm:cxn modelId="{6CB6FB80-F4A8-4CB4-9E13-8D9797BABE4C}" type="presParOf" srcId="{666EA921-205E-4530-A054-D2EA6BD745F3}" destId="{25B5D6C1-EEEE-463B-994F-1CA88266E46C}" srcOrd="5" destOrd="0" presId="urn:microsoft.com/office/officeart/2005/8/layout/hProcess9"/>
    <dgm:cxn modelId="{8A6EDC9E-7809-4794-873B-E9E42983FB34}" type="presParOf" srcId="{666EA921-205E-4530-A054-D2EA6BD745F3}" destId="{BB45D3AD-AD65-4890-B0F7-584EE1DA7BB1}" srcOrd="6" destOrd="0" presId="urn:microsoft.com/office/officeart/2005/8/layout/hProcess9"/>
    <dgm:cxn modelId="{5522C784-9A23-4E43-A810-084754BDB644}" type="presParOf" srcId="{666EA921-205E-4530-A054-D2EA6BD745F3}" destId="{61D8C72A-BBE0-4534-B82B-94402378F2C2}" srcOrd="7" destOrd="0" presId="urn:microsoft.com/office/officeart/2005/8/layout/hProcess9"/>
    <dgm:cxn modelId="{C77A52CE-B5FA-4E00-9499-FC3ECA5D5601}" type="presParOf" srcId="{666EA921-205E-4530-A054-D2EA6BD745F3}" destId="{9A9D238D-2AC8-4CC8-A085-D97E5134DD4D}" srcOrd="8"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80ABFB-DB8D-4E6E-9D51-36BB78E26F8B}">
      <dsp:nvSpPr>
        <dsp:cNvPr id="0" name=""/>
        <dsp:cNvSpPr/>
      </dsp:nvSpPr>
      <dsp:spPr>
        <a:xfrm>
          <a:off x="0" y="143892"/>
          <a:ext cx="9032800" cy="415368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EAA37CC-F986-4D8A-A2DB-015718E43B91}">
      <dsp:nvSpPr>
        <dsp:cNvPr id="0" name=""/>
        <dsp:cNvSpPr/>
      </dsp:nvSpPr>
      <dsp:spPr>
        <a:xfrm>
          <a:off x="39791" y="2630528"/>
          <a:ext cx="1396103" cy="100433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100000"/>
            </a:lnSpc>
            <a:spcBef>
              <a:spcPct val="0"/>
            </a:spcBef>
            <a:spcAft>
              <a:spcPts val="0"/>
            </a:spcAft>
          </a:pPr>
          <a:r>
            <a:rPr lang="hu-HU" sz="1600" kern="1200" dirty="0" err="1" smtClean="0"/>
            <a:t>Government</a:t>
          </a:r>
          <a:r>
            <a:rPr lang="hu-HU" sz="1600" kern="1200" dirty="0" smtClean="0"/>
            <a:t> </a:t>
          </a:r>
          <a:r>
            <a:rPr lang="hu-HU" sz="1600" kern="1200" dirty="0" err="1" smtClean="0"/>
            <a:t>bond</a:t>
          </a:r>
          <a:r>
            <a:rPr lang="hu-HU" sz="1600" kern="1200" dirty="0" smtClean="0"/>
            <a:t> </a:t>
          </a:r>
          <a:r>
            <a:rPr lang="hu-HU" sz="1600" kern="1200" dirty="0" err="1" smtClean="0"/>
            <a:t>sale</a:t>
          </a:r>
          <a:r>
            <a:rPr lang="hu-HU" sz="1600" kern="1200" dirty="0" smtClean="0"/>
            <a:t>/</a:t>
          </a:r>
        </a:p>
        <a:p>
          <a:pPr lvl="0" algn="ctr" defTabSz="711200">
            <a:lnSpc>
              <a:spcPct val="100000"/>
            </a:lnSpc>
            <a:spcBef>
              <a:spcPct val="0"/>
            </a:spcBef>
            <a:spcAft>
              <a:spcPct val="35000"/>
            </a:spcAft>
          </a:pPr>
          <a:r>
            <a:rPr lang="hu-HU" sz="1600" kern="1200" dirty="0" err="1" smtClean="0"/>
            <a:t>purchase</a:t>
          </a:r>
          <a:endParaRPr lang="hu-HU" sz="1600" kern="1200" dirty="0"/>
        </a:p>
      </dsp:txBody>
      <dsp:txXfrm>
        <a:off x="88819" y="2679556"/>
        <a:ext cx="1298047" cy="906283"/>
      </dsp:txXfrm>
    </dsp:sp>
    <dsp:sp modelId="{ECC6B7DD-654C-47BE-8336-4603419D4A5F}">
      <dsp:nvSpPr>
        <dsp:cNvPr id="0" name=""/>
        <dsp:cNvSpPr/>
      </dsp:nvSpPr>
      <dsp:spPr>
        <a:xfrm>
          <a:off x="5846564" y="0"/>
          <a:ext cx="2933100" cy="92270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hu-HU" sz="1600" kern="1200" dirty="0" smtClean="0"/>
            <a:t>Instruments </a:t>
          </a:r>
          <a:r>
            <a:rPr lang="hu-HU" sz="1600" kern="1200" dirty="0" err="1" smtClean="0"/>
            <a:t>related</a:t>
          </a:r>
          <a:r>
            <a:rPr lang="hu-HU" sz="1600" kern="1200" dirty="0" smtClean="0"/>
            <a:t> </a:t>
          </a:r>
          <a:r>
            <a:rPr lang="hu-HU" sz="1600" kern="1200" dirty="0" err="1" smtClean="0"/>
            <a:t>to</a:t>
          </a:r>
          <a:r>
            <a:rPr lang="hu-HU" sz="1600" kern="1200" dirty="0" smtClean="0"/>
            <a:t> the </a:t>
          </a:r>
          <a:r>
            <a:rPr lang="hu-HU" sz="1600" kern="1200" dirty="0" err="1" smtClean="0"/>
            <a:t>settlement</a:t>
          </a:r>
          <a:r>
            <a:rPr lang="hu-HU" sz="1600" kern="1200" dirty="0" smtClean="0"/>
            <a:t> and forint </a:t>
          </a:r>
          <a:r>
            <a:rPr lang="hu-HU" sz="1600" kern="1200" dirty="0" err="1" smtClean="0"/>
            <a:t>conversion</a:t>
          </a:r>
          <a:r>
            <a:rPr lang="hu-HU" sz="1600" kern="1200" dirty="0" smtClean="0"/>
            <a:t> of </a:t>
          </a:r>
          <a:r>
            <a:rPr lang="hu-HU" sz="1600" kern="1200" dirty="0" err="1" smtClean="0"/>
            <a:t>FX</a:t>
          </a:r>
          <a:r>
            <a:rPr lang="hu-HU" sz="1600" kern="1200" dirty="0" smtClean="0"/>
            <a:t> </a:t>
          </a:r>
          <a:r>
            <a:rPr lang="hu-HU" sz="1600" kern="1200" dirty="0" err="1" smtClean="0"/>
            <a:t>loans</a:t>
          </a:r>
          <a:endParaRPr lang="hu-HU" sz="1600" kern="1200" dirty="0"/>
        </a:p>
      </dsp:txBody>
      <dsp:txXfrm>
        <a:off x="5891607" y="45043"/>
        <a:ext cx="2843014" cy="832619"/>
      </dsp:txXfrm>
    </dsp:sp>
    <dsp:sp modelId="{9E759037-8EA2-47AB-9F53-3A7FFA2AF6D2}">
      <dsp:nvSpPr>
        <dsp:cNvPr id="0" name=""/>
        <dsp:cNvSpPr/>
      </dsp:nvSpPr>
      <dsp:spPr>
        <a:xfrm>
          <a:off x="6394803" y="2681010"/>
          <a:ext cx="1355751" cy="84034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hu-HU" sz="1600" i="0" kern="1200" dirty="0" err="1" smtClean="0"/>
            <a:t>IRS</a:t>
          </a:r>
          <a:endParaRPr lang="hu-HU" sz="1600" i="0" kern="1200" dirty="0" smtClean="0"/>
        </a:p>
        <a:p>
          <a:pPr lvl="0" algn="ctr" defTabSz="711200">
            <a:lnSpc>
              <a:spcPct val="90000"/>
            </a:lnSpc>
            <a:spcBef>
              <a:spcPct val="0"/>
            </a:spcBef>
            <a:spcAft>
              <a:spcPct val="35000"/>
            </a:spcAft>
          </a:pPr>
          <a:r>
            <a:rPr lang="hu-HU" sz="1600" i="0" kern="1200" dirty="0" err="1" smtClean="0"/>
            <a:t>tenders</a:t>
          </a:r>
          <a:endParaRPr lang="hu-HU" sz="1600" i="0" kern="1200" dirty="0"/>
        </a:p>
      </dsp:txBody>
      <dsp:txXfrm>
        <a:off x="6435825" y="2722032"/>
        <a:ext cx="1273707" cy="758298"/>
      </dsp:txXfrm>
    </dsp:sp>
    <dsp:sp modelId="{BB45D3AD-AD65-4890-B0F7-584EE1DA7BB1}">
      <dsp:nvSpPr>
        <dsp:cNvPr id="0" name=""/>
        <dsp:cNvSpPr/>
      </dsp:nvSpPr>
      <dsp:spPr>
        <a:xfrm>
          <a:off x="1393428" y="2650870"/>
          <a:ext cx="1502723" cy="100433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hu-HU" sz="1600" kern="1200" baseline="0" dirty="0" smtClean="0"/>
            <a:t>3 and 6 </a:t>
          </a:r>
          <a:r>
            <a:rPr lang="hu-HU" sz="1600" kern="1200" baseline="0" dirty="0" err="1" smtClean="0"/>
            <a:t>month</a:t>
          </a:r>
          <a:r>
            <a:rPr lang="hu-HU" sz="1600" kern="1200" baseline="0" dirty="0" smtClean="0"/>
            <a:t> </a:t>
          </a:r>
          <a:r>
            <a:rPr lang="hu-HU" sz="1600" kern="1200" baseline="0" dirty="0" err="1" smtClean="0"/>
            <a:t>FX-swap</a:t>
          </a:r>
          <a:endParaRPr lang="hu-HU" sz="1600" kern="1200" baseline="0" dirty="0"/>
        </a:p>
      </dsp:txBody>
      <dsp:txXfrm>
        <a:off x="1442456" y="2699898"/>
        <a:ext cx="1404667" cy="906283"/>
      </dsp:txXfrm>
    </dsp:sp>
    <dsp:sp modelId="{9A9D238D-2AC8-4CC8-A085-D97E5134DD4D}">
      <dsp:nvSpPr>
        <dsp:cNvPr id="0" name=""/>
        <dsp:cNvSpPr/>
      </dsp:nvSpPr>
      <dsp:spPr>
        <a:xfrm>
          <a:off x="7642357" y="2660082"/>
          <a:ext cx="1390447" cy="160480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hu-HU" sz="1700" i="0" kern="1200" dirty="0" err="1" smtClean="0"/>
            <a:t>One-week</a:t>
          </a:r>
          <a:r>
            <a:rPr lang="hu-HU" sz="1700" i="0" kern="1200" dirty="0" smtClean="0"/>
            <a:t>,</a:t>
          </a:r>
        </a:p>
        <a:p>
          <a:pPr lvl="0" algn="ctr" defTabSz="755650">
            <a:lnSpc>
              <a:spcPct val="90000"/>
            </a:lnSpc>
            <a:spcBef>
              <a:spcPct val="0"/>
            </a:spcBef>
            <a:spcAft>
              <a:spcPct val="35000"/>
            </a:spcAft>
          </a:pPr>
          <a:r>
            <a:rPr lang="hu-HU" sz="1700" i="0" kern="1200" dirty="0" err="1" smtClean="0"/>
            <a:t>Three-month</a:t>
          </a:r>
          <a:r>
            <a:rPr lang="hu-HU" sz="1700" i="0" kern="1200" dirty="0" smtClean="0"/>
            <a:t> </a:t>
          </a:r>
          <a:r>
            <a:rPr lang="hu-HU" sz="1700" i="0" kern="1200" dirty="0" err="1" smtClean="0"/>
            <a:t>loan</a:t>
          </a:r>
          <a:endParaRPr lang="hu-HU" sz="1700" i="0" kern="1200" dirty="0" smtClean="0"/>
        </a:p>
        <a:p>
          <a:pPr lvl="0" algn="ctr" defTabSz="755650">
            <a:lnSpc>
              <a:spcPct val="90000"/>
            </a:lnSpc>
            <a:spcBef>
              <a:spcPct val="0"/>
            </a:spcBef>
            <a:spcAft>
              <a:spcPct val="35000"/>
            </a:spcAft>
          </a:pPr>
          <a:r>
            <a:rPr lang="hu-HU" sz="1700" i="0" kern="1200" dirty="0" err="1" smtClean="0"/>
            <a:t>tenders</a:t>
          </a:r>
          <a:endParaRPr lang="hu-HU" sz="1700" i="0" kern="1200" dirty="0"/>
        </a:p>
      </dsp:txBody>
      <dsp:txXfrm>
        <a:off x="7710233" y="2727958"/>
        <a:ext cx="1254695" cy="1469055"/>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hu-HU"/>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52175A8-35AC-46BC-970E-BB361A66CB6D}" type="datetimeFigureOut">
              <a:rPr lang="hu-HU" smtClean="0"/>
              <a:pPr/>
              <a:t>2015.12.18.</a:t>
            </a:fld>
            <a:endParaRPr lang="hu-HU"/>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hu-HU"/>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80FDB01-46C1-4BF1-9E72-84EA817E09E0}" type="slidenum">
              <a:rPr lang="hu-HU" smtClean="0"/>
              <a:pPr/>
              <a:t>‹#›</a:t>
            </a:fld>
            <a:endParaRPr lang="hu-HU"/>
          </a:p>
        </p:txBody>
      </p:sp>
    </p:spTree>
    <p:extLst>
      <p:ext uri="{BB962C8B-B14F-4D97-AF65-F5344CB8AC3E}">
        <p14:creationId xmlns:p14="http://schemas.microsoft.com/office/powerpoint/2010/main" val="24332215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hu-HU"/>
          </a:p>
        </p:txBody>
      </p:sp>
      <p:sp>
        <p:nvSpPr>
          <p:cNvPr id="3" name="Dátum helye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9DC4DF4E-9F45-4956-AF27-4169F777B831}" type="datetimeFigureOut">
              <a:rPr lang="hu-HU"/>
              <a:pPr>
                <a:defRPr/>
              </a:pPr>
              <a:t>2015.12.18.</a:t>
            </a:fld>
            <a:endParaRPr lang="hu-HU"/>
          </a:p>
        </p:txBody>
      </p:sp>
      <p:sp>
        <p:nvSpPr>
          <p:cNvPr id="4" name="Diakép hely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hu-HU" noProof="0"/>
          </a:p>
        </p:txBody>
      </p:sp>
      <p:sp>
        <p:nvSpPr>
          <p:cNvPr id="5" name="Jegyzetek hely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hu-HU" noProof="0" smtClean="0"/>
              <a:t>Mintaszöveg szerkesztése</a:t>
            </a:r>
          </a:p>
          <a:p>
            <a:pPr lvl="1"/>
            <a:r>
              <a:rPr lang="hu-HU" noProof="0" smtClean="0"/>
              <a:t>Második szint</a:t>
            </a:r>
          </a:p>
          <a:p>
            <a:pPr lvl="2"/>
            <a:r>
              <a:rPr lang="hu-HU" noProof="0" smtClean="0"/>
              <a:t>Harmadik szint</a:t>
            </a:r>
          </a:p>
          <a:p>
            <a:pPr lvl="3"/>
            <a:r>
              <a:rPr lang="hu-HU" noProof="0" smtClean="0"/>
              <a:t>Negyedik szint</a:t>
            </a:r>
          </a:p>
          <a:p>
            <a:pPr lvl="4"/>
            <a:r>
              <a:rPr lang="hu-HU" noProof="0" smtClean="0"/>
              <a:t>Ötödik szint</a:t>
            </a:r>
            <a:endParaRPr lang="hu-HU" noProof="0"/>
          </a:p>
        </p:txBody>
      </p:sp>
      <p:sp>
        <p:nvSpPr>
          <p:cNvPr id="6" name="Élőláb hely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hu-HU"/>
          </a:p>
        </p:txBody>
      </p:sp>
      <p:sp>
        <p:nvSpPr>
          <p:cNvPr id="7" name="Dia számának hely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6E6176FD-5602-4B79-B069-B36BD1680ECD}" type="slidenum">
              <a:rPr lang="hu-HU"/>
              <a:pPr>
                <a:defRPr/>
              </a:pPr>
              <a:t>‹#›</a:t>
            </a:fld>
            <a:endParaRPr lang="hu-HU"/>
          </a:p>
        </p:txBody>
      </p:sp>
    </p:spTree>
    <p:extLst>
      <p:ext uri="{BB962C8B-B14F-4D97-AF65-F5344CB8AC3E}">
        <p14:creationId xmlns:p14="http://schemas.microsoft.com/office/powerpoint/2010/main" val="40109766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dirty="0"/>
          </a:p>
        </p:txBody>
      </p:sp>
      <p:sp>
        <p:nvSpPr>
          <p:cNvPr id="4" name="Slide Number Placeholder 3"/>
          <p:cNvSpPr>
            <a:spLocks noGrp="1"/>
          </p:cNvSpPr>
          <p:nvPr>
            <p:ph type="sldNum" sz="quarter" idx="10"/>
          </p:nvPr>
        </p:nvSpPr>
        <p:spPr/>
        <p:txBody>
          <a:bodyPr/>
          <a:lstStyle/>
          <a:p>
            <a:pPr>
              <a:defRPr/>
            </a:pPr>
            <a:fld id="{6E6176FD-5602-4B79-B069-B36BD1680ECD}" type="slidenum">
              <a:rPr lang="hu-HU" smtClean="0"/>
              <a:pPr>
                <a:defRPr/>
              </a:pPr>
              <a:t>6</a:t>
            </a:fld>
            <a:endParaRPr lang="hu-HU"/>
          </a:p>
        </p:txBody>
      </p:sp>
    </p:spTree>
    <p:extLst>
      <p:ext uri="{BB962C8B-B14F-4D97-AF65-F5344CB8AC3E}">
        <p14:creationId xmlns:p14="http://schemas.microsoft.com/office/powerpoint/2010/main" val="90666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dirty="0"/>
          </a:p>
        </p:txBody>
      </p:sp>
      <p:sp>
        <p:nvSpPr>
          <p:cNvPr id="4" name="Slide Number Placeholder 3"/>
          <p:cNvSpPr>
            <a:spLocks noGrp="1"/>
          </p:cNvSpPr>
          <p:nvPr>
            <p:ph type="sldNum" sz="quarter" idx="10"/>
          </p:nvPr>
        </p:nvSpPr>
        <p:spPr/>
        <p:txBody>
          <a:bodyPr/>
          <a:lstStyle/>
          <a:p>
            <a:pPr>
              <a:defRPr/>
            </a:pPr>
            <a:fld id="{6E6176FD-5602-4B79-B069-B36BD1680ECD}" type="slidenum">
              <a:rPr lang="hu-HU" smtClean="0"/>
              <a:pPr>
                <a:defRPr/>
              </a:pPr>
              <a:t>24</a:t>
            </a:fld>
            <a:endParaRPr lang="hu-HU"/>
          </a:p>
        </p:txBody>
      </p:sp>
    </p:spTree>
    <p:extLst>
      <p:ext uri="{BB962C8B-B14F-4D97-AF65-F5344CB8AC3E}">
        <p14:creationId xmlns:p14="http://schemas.microsoft.com/office/powerpoint/2010/main" val="37618036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dirty="0"/>
          </a:p>
        </p:txBody>
      </p:sp>
      <p:sp>
        <p:nvSpPr>
          <p:cNvPr id="4" name="Slide Number Placeholder 3"/>
          <p:cNvSpPr>
            <a:spLocks noGrp="1"/>
          </p:cNvSpPr>
          <p:nvPr>
            <p:ph type="sldNum" sz="quarter" idx="10"/>
          </p:nvPr>
        </p:nvSpPr>
        <p:spPr/>
        <p:txBody>
          <a:bodyPr/>
          <a:lstStyle/>
          <a:p>
            <a:pPr>
              <a:defRPr/>
            </a:pPr>
            <a:fld id="{6E6176FD-5602-4B79-B069-B36BD1680ECD}" type="slidenum">
              <a:rPr lang="hu-HU" smtClean="0"/>
              <a:pPr>
                <a:defRPr/>
              </a:pPr>
              <a:t>30</a:t>
            </a:fld>
            <a:endParaRPr lang="hu-HU"/>
          </a:p>
        </p:txBody>
      </p:sp>
    </p:spTree>
    <p:extLst>
      <p:ext uri="{BB962C8B-B14F-4D97-AF65-F5344CB8AC3E}">
        <p14:creationId xmlns:p14="http://schemas.microsoft.com/office/powerpoint/2010/main" val="8050882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dirty="0"/>
          </a:p>
        </p:txBody>
      </p:sp>
      <p:sp>
        <p:nvSpPr>
          <p:cNvPr id="4" name="Slide Number Placeholder 3"/>
          <p:cNvSpPr>
            <a:spLocks noGrp="1"/>
          </p:cNvSpPr>
          <p:nvPr>
            <p:ph type="sldNum" sz="quarter" idx="10"/>
          </p:nvPr>
        </p:nvSpPr>
        <p:spPr/>
        <p:txBody>
          <a:bodyPr/>
          <a:lstStyle/>
          <a:p>
            <a:pPr>
              <a:defRPr/>
            </a:pPr>
            <a:fld id="{6E6176FD-5602-4B79-B069-B36BD1680ECD}" type="slidenum">
              <a:rPr lang="hu-HU" smtClean="0"/>
              <a:pPr>
                <a:defRPr/>
              </a:pPr>
              <a:t>33</a:t>
            </a:fld>
            <a:endParaRPr lang="hu-HU"/>
          </a:p>
        </p:txBody>
      </p:sp>
    </p:spTree>
    <p:extLst>
      <p:ext uri="{BB962C8B-B14F-4D97-AF65-F5344CB8AC3E}">
        <p14:creationId xmlns:p14="http://schemas.microsoft.com/office/powerpoint/2010/main" val="28190783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dirty="0"/>
          </a:p>
        </p:txBody>
      </p:sp>
      <p:sp>
        <p:nvSpPr>
          <p:cNvPr id="4" name="Slide Number Placeholder 3"/>
          <p:cNvSpPr>
            <a:spLocks noGrp="1"/>
          </p:cNvSpPr>
          <p:nvPr>
            <p:ph type="sldNum" sz="quarter" idx="10"/>
          </p:nvPr>
        </p:nvSpPr>
        <p:spPr/>
        <p:txBody>
          <a:bodyPr/>
          <a:lstStyle/>
          <a:p>
            <a:pPr>
              <a:defRPr/>
            </a:pPr>
            <a:fld id="{6E6176FD-5602-4B79-B069-B36BD1680ECD}" type="slidenum">
              <a:rPr lang="hu-HU" smtClean="0"/>
              <a:pPr>
                <a:defRPr/>
              </a:pPr>
              <a:t>39</a:t>
            </a:fld>
            <a:endParaRPr lang="hu-HU"/>
          </a:p>
        </p:txBody>
      </p:sp>
    </p:spTree>
    <p:extLst>
      <p:ext uri="{BB962C8B-B14F-4D97-AF65-F5344CB8AC3E}">
        <p14:creationId xmlns:p14="http://schemas.microsoft.com/office/powerpoint/2010/main" val="17844380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dirty="0"/>
          </a:p>
        </p:txBody>
      </p:sp>
      <p:sp>
        <p:nvSpPr>
          <p:cNvPr id="4" name="Slide Number Placeholder 3"/>
          <p:cNvSpPr>
            <a:spLocks noGrp="1"/>
          </p:cNvSpPr>
          <p:nvPr>
            <p:ph type="sldNum" sz="quarter" idx="10"/>
          </p:nvPr>
        </p:nvSpPr>
        <p:spPr/>
        <p:txBody>
          <a:bodyPr/>
          <a:lstStyle/>
          <a:p>
            <a:pPr>
              <a:defRPr/>
            </a:pPr>
            <a:fld id="{6E6176FD-5602-4B79-B069-B36BD1680ECD}" type="slidenum">
              <a:rPr lang="hu-HU" smtClean="0"/>
              <a:pPr>
                <a:defRPr/>
              </a:pPr>
              <a:t>7</a:t>
            </a:fld>
            <a:endParaRPr lang="hu-HU"/>
          </a:p>
        </p:txBody>
      </p:sp>
    </p:spTree>
    <p:extLst>
      <p:ext uri="{BB962C8B-B14F-4D97-AF65-F5344CB8AC3E}">
        <p14:creationId xmlns:p14="http://schemas.microsoft.com/office/powerpoint/2010/main" val="31783681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dirty="0"/>
          </a:p>
        </p:txBody>
      </p:sp>
      <p:sp>
        <p:nvSpPr>
          <p:cNvPr id="4" name="Slide Number Placeholder 3"/>
          <p:cNvSpPr>
            <a:spLocks noGrp="1"/>
          </p:cNvSpPr>
          <p:nvPr>
            <p:ph type="sldNum" sz="quarter" idx="10"/>
          </p:nvPr>
        </p:nvSpPr>
        <p:spPr/>
        <p:txBody>
          <a:bodyPr/>
          <a:lstStyle/>
          <a:p>
            <a:pPr>
              <a:defRPr/>
            </a:pPr>
            <a:fld id="{6E6176FD-5602-4B79-B069-B36BD1680ECD}" type="slidenum">
              <a:rPr lang="hu-HU" smtClean="0"/>
              <a:pPr>
                <a:defRPr/>
              </a:pPr>
              <a:t>8</a:t>
            </a:fld>
            <a:endParaRPr lang="hu-HU"/>
          </a:p>
        </p:txBody>
      </p:sp>
    </p:spTree>
    <p:extLst>
      <p:ext uri="{BB962C8B-B14F-4D97-AF65-F5344CB8AC3E}">
        <p14:creationId xmlns:p14="http://schemas.microsoft.com/office/powerpoint/2010/main" val="6033029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dirty="0"/>
          </a:p>
        </p:txBody>
      </p:sp>
      <p:sp>
        <p:nvSpPr>
          <p:cNvPr id="4" name="Slide Number Placeholder 3"/>
          <p:cNvSpPr>
            <a:spLocks noGrp="1"/>
          </p:cNvSpPr>
          <p:nvPr>
            <p:ph type="sldNum" sz="quarter" idx="10"/>
          </p:nvPr>
        </p:nvSpPr>
        <p:spPr/>
        <p:txBody>
          <a:bodyPr/>
          <a:lstStyle/>
          <a:p>
            <a:pPr>
              <a:defRPr/>
            </a:pPr>
            <a:fld id="{6E6176FD-5602-4B79-B069-B36BD1680ECD}" type="slidenum">
              <a:rPr lang="hu-HU" smtClean="0"/>
              <a:pPr>
                <a:defRPr/>
              </a:pPr>
              <a:t>9</a:t>
            </a:fld>
            <a:endParaRPr lang="hu-HU"/>
          </a:p>
        </p:txBody>
      </p:sp>
    </p:spTree>
    <p:extLst>
      <p:ext uri="{BB962C8B-B14F-4D97-AF65-F5344CB8AC3E}">
        <p14:creationId xmlns:p14="http://schemas.microsoft.com/office/powerpoint/2010/main" val="40326055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dirty="0"/>
          </a:p>
        </p:txBody>
      </p:sp>
      <p:sp>
        <p:nvSpPr>
          <p:cNvPr id="4" name="Slide Number Placeholder 3"/>
          <p:cNvSpPr>
            <a:spLocks noGrp="1"/>
          </p:cNvSpPr>
          <p:nvPr>
            <p:ph type="sldNum" sz="quarter" idx="10"/>
          </p:nvPr>
        </p:nvSpPr>
        <p:spPr/>
        <p:txBody>
          <a:bodyPr/>
          <a:lstStyle/>
          <a:p>
            <a:pPr>
              <a:defRPr/>
            </a:pPr>
            <a:fld id="{6E6176FD-5602-4B79-B069-B36BD1680ECD}" type="slidenum">
              <a:rPr lang="hu-HU" smtClean="0"/>
              <a:pPr>
                <a:defRPr/>
              </a:pPr>
              <a:t>14</a:t>
            </a:fld>
            <a:endParaRPr lang="hu-HU"/>
          </a:p>
        </p:txBody>
      </p:sp>
    </p:spTree>
    <p:extLst>
      <p:ext uri="{BB962C8B-B14F-4D97-AF65-F5344CB8AC3E}">
        <p14:creationId xmlns:p14="http://schemas.microsoft.com/office/powerpoint/2010/main" val="29095358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dirty="0"/>
          </a:p>
        </p:txBody>
      </p:sp>
      <p:sp>
        <p:nvSpPr>
          <p:cNvPr id="4" name="Slide Number Placeholder 3"/>
          <p:cNvSpPr>
            <a:spLocks noGrp="1"/>
          </p:cNvSpPr>
          <p:nvPr>
            <p:ph type="sldNum" sz="quarter" idx="10"/>
          </p:nvPr>
        </p:nvSpPr>
        <p:spPr/>
        <p:txBody>
          <a:bodyPr/>
          <a:lstStyle/>
          <a:p>
            <a:pPr>
              <a:defRPr/>
            </a:pPr>
            <a:fld id="{6E6176FD-5602-4B79-B069-B36BD1680ECD}" type="slidenum">
              <a:rPr lang="hu-HU" smtClean="0"/>
              <a:pPr>
                <a:defRPr/>
              </a:pPr>
              <a:t>15</a:t>
            </a:fld>
            <a:endParaRPr lang="hu-HU"/>
          </a:p>
        </p:txBody>
      </p:sp>
    </p:spTree>
    <p:extLst>
      <p:ext uri="{BB962C8B-B14F-4D97-AF65-F5344CB8AC3E}">
        <p14:creationId xmlns:p14="http://schemas.microsoft.com/office/powerpoint/2010/main" val="17224008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dirty="0"/>
          </a:p>
        </p:txBody>
      </p:sp>
      <p:sp>
        <p:nvSpPr>
          <p:cNvPr id="4" name="Slide Number Placeholder 3"/>
          <p:cNvSpPr>
            <a:spLocks noGrp="1"/>
          </p:cNvSpPr>
          <p:nvPr>
            <p:ph type="sldNum" sz="quarter" idx="10"/>
          </p:nvPr>
        </p:nvSpPr>
        <p:spPr/>
        <p:txBody>
          <a:bodyPr/>
          <a:lstStyle/>
          <a:p>
            <a:pPr>
              <a:defRPr/>
            </a:pPr>
            <a:fld id="{6E6176FD-5602-4B79-B069-B36BD1680ECD}" type="slidenum">
              <a:rPr lang="hu-HU" smtClean="0"/>
              <a:pPr>
                <a:defRPr/>
              </a:pPr>
              <a:t>20</a:t>
            </a:fld>
            <a:endParaRPr lang="hu-HU"/>
          </a:p>
        </p:txBody>
      </p:sp>
    </p:spTree>
    <p:extLst>
      <p:ext uri="{BB962C8B-B14F-4D97-AF65-F5344CB8AC3E}">
        <p14:creationId xmlns:p14="http://schemas.microsoft.com/office/powerpoint/2010/main" val="25577869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dirty="0"/>
          </a:p>
        </p:txBody>
      </p:sp>
      <p:sp>
        <p:nvSpPr>
          <p:cNvPr id="4" name="Slide Number Placeholder 3"/>
          <p:cNvSpPr>
            <a:spLocks noGrp="1"/>
          </p:cNvSpPr>
          <p:nvPr>
            <p:ph type="sldNum" sz="quarter" idx="10"/>
          </p:nvPr>
        </p:nvSpPr>
        <p:spPr/>
        <p:txBody>
          <a:bodyPr/>
          <a:lstStyle/>
          <a:p>
            <a:pPr>
              <a:defRPr/>
            </a:pPr>
            <a:fld id="{6E6176FD-5602-4B79-B069-B36BD1680ECD}" type="slidenum">
              <a:rPr lang="hu-HU" smtClean="0"/>
              <a:pPr>
                <a:defRPr/>
              </a:pPr>
              <a:t>21</a:t>
            </a:fld>
            <a:endParaRPr lang="hu-HU"/>
          </a:p>
        </p:txBody>
      </p:sp>
    </p:spTree>
    <p:extLst>
      <p:ext uri="{BB962C8B-B14F-4D97-AF65-F5344CB8AC3E}">
        <p14:creationId xmlns:p14="http://schemas.microsoft.com/office/powerpoint/2010/main" val="28704887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dirty="0"/>
          </a:p>
        </p:txBody>
      </p:sp>
      <p:sp>
        <p:nvSpPr>
          <p:cNvPr id="4" name="Slide Number Placeholder 3"/>
          <p:cNvSpPr>
            <a:spLocks noGrp="1"/>
          </p:cNvSpPr>
          <p:nvPr>
            <p:ph type="sldNum" sz="quarter" idx="10"/>
          </p:nvPr>
        </p:nvSpPr>
        <p:spPr/>
        <p:txBody>
          <a:bodyPr/>
          <a:lstStyle/>
          <a:p>
            <a:pPr>
              <a:defRPr/>
            </a:pPr>
            <a:fld id="{6E6176FD-5602-4B79-B069-B36BD1680ECD}" type="slidenum">
              <a:rPr lang="hu-HU" smtClean="0"/>
              <a:pPr>
                <a:defRPr/>
              </a:pPr>
              <a:t>22</a:t>
            </a:fld>
            <a:endParaRPr lang="hu-HU"/>
          </a:p>
        </p:txBody>
      </p:sp>
    </p:spTree>
    <p:extLst>
      <p:ext uri="{BB962C8B-B14F-4D97-AF65-F5344CB8AC3E}">
        <p14:creationId xmlns:p14="http://schemas.microsoft.com/office/powerpoint/2010/main" val="23105788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ímdia">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3800"/>
            </a:lvl1pPr>
          </a:lstStyle>
          <a:p>
            <a:r>
              <a:rPr lang="en-US" smtClean="0"/>
              <a:t>Click to edit Master title style</a:t>
            </a:r>
            <a:endParaRPr lang="hu-HU"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hu-HU" dirty="0"/>
          </a:p>
        </p:txBody>
      </p:sp>
      <p:sp>
        <p:nvSpPr>
          <p:cNvPr id="8" name="Footer Placeholder 7"/>
          <p:cNvSpPr>
            <a:spLocks noGrp="1"/>
          </p:cNvSpPr>
          <p:nvPr>
            <p:ph type="ftr" sz="quarter" idx="11"/>
          </p:nvPr>
        </p:nvSpPr>
        <p:spPr/>
        <p:txBody>
          <a:bodyPr/>
          <a:lstStyle/>
          <a:p>
            <a:pPr>
              <a:defRPr/>
            </a:pPr>
            <a:r>
              <a:rPr lang="hu-HU" dirty="0" smtClean="0"/>
              <a:t>Magyar Nemzeti Bank</a:t>
            </a:r>
          </a:p>
        </p:txBody>
      </p:sp>
      <p:sp>
        <p:nvSpPr>
          <p:cNvPr id="9" name="Slide Number Placeholder 8"/>
          <p:cNvSpPr>
            <a:spLocks noGrp="1"/>
          </p:cNvSpPr>
          <p:nvPr>
            <p:ph type="sldNum" sz="quarter" idx="12"/>
          </p:nvPr>
        </p:nvSpPr>
        <p:spPr/>
        <p:txBody>
          <a:bodyPr/>
          <a:lstStyle>
            <a:lvl1pPr>
              <a:defRPr sz="1100"/>
            </a:lvl1pPr>
          </a:lstStyle>
          <a:p>
            <a:pPr>
              <a:defRPr/>
            </a:pPr>
            <a:fld id="{0401AEF3-AFFE-433D-8A34-08D966C25545}" type="slidenum">
              <a:rPr lang="hu-HU" smtClean="0"/>
              <a:pPr>
                <a:defRPr/>
              </a:pPr>
              <a:t>‹#›</a:t>
            </a:fld>
            <a:endParaRPr lang="hu-HU" dirty="0"/>
          </a:p>
        </p:txBody>
      </p:sp>
      <p:sp>
        <p:nvSpPr>
          <p:cNvPr id="5" name="Text Placeholder 4"/>
          <p:cNvSpPr>
            <a:spLocks noGrp="1"/>
          </p:cNvSpPr>
          <p:nvPr>
            <p:ph type="body" sz="quarter" idx="13" hasCustomPrompt="1"/>
          </p:nvPr>
        </p:nvSpPr>
        <p:spPr>
          <a:xfrm>
            <a:off x="7443788" y="6356350"/>
            <a:ext cx="1700212" cy="365125"/>
          </a:xfrm>
        </p:spPr>
        <p:txBody>
          <a:bodyPr anchor="ctr">
            <a:noAutofit/>
          </a:bodyPr>
          <a:lstStyle>
            <a:lvl1pPr marL="0" indent="0" algn="r">
              <a:buNone/>
              <a:defRPr sz="1100"/>
            </a:lvl1pPr>
            <a:lvl2pPr>
              <a:defRPr sz="1100"/>
            </a:lvl2pPr>
            <a:lvl3pPr>
              <a:defRPr sz="1100"/>
            </a:lvl3pPr>
            <a:lvl4pPr>
              <a:defRPr sz="1100"/>
            </a:lvl4pPr>
            <a:lvl5pPr>
              <a:defRPr sz="1100"/>
            </a:lvl5pPr>
          </a:lstStyle>
          <a:p>
            <a:pPr lvl="0"/>
            <a:r>
              <a:rPr lang="hu-HU" dirty="0" smtClean="0"/>
              <a:t>Forrás:</a:t>
            </a:r>
          </a:p>
        </p:txBody>
      </p:sp>
    </p:spTree>
    <p:extLst>
      <p:ext uri="{BB962C8B-B14F-4D97-AF65-F5344CB8AC3E}">
        <p14:creationId xmlns:p14="http://schemas.microsoft.com/office/powerpoint/2010/main" val="322221070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yitólap logóval">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907703" y="365127"/>
            <a:ext cx="6630363" cy="615602"/>
          </a:xfrm>
        </p:spPr>
        <p:txBody>
          <a:bodyPr/>
          <a:lstStyle>
            <a:lvl1pPr>
              <a:defRPr/>
            </a:lvl1pPr>
          </a:lstStyle>
          <a:p>
            <a:r>
              <a:rPr lang="hu-HU" dirty="0" smtClean="0"/>
              <a:t>Előadás címe</a:t>
            </a:r>
            <a:endParaRPr lang="hu-HU" dirty="0"/>
          </a:p>
        </p:txBody>
      </p:sp>
      <p:sp>
        <p:nvSpPr>
          <p:cNvPr id="3" name="Content Placeholder 2"/>
          <p:cNvSpPr>
            <a:spLocks noGrp="1"/>
          </p:cNvSpPr>
          <p:nvPr>
            <p:ph idx="1" hasCustomPrompt="1"/>
          </p:nvPr>
        </p:nvSpPr>
        <p:spPr>
          <a:xfrm>
            <a:off x="1907702" y="2131959"/>
            <a:ext cx="6630364" cy="368904"/>
          </a:xfrm>
        </p:spPr>
        <p:txBody>
          <a:bodyPr>
            <a:noAutofit/>
          </a:bodyPr>
          <a:lstStyle>
            <a:lvl1pPr marL="0" indent="0">
              <a:buNone/>
              <a:defRPr sz="2100" baseline="0"/>
            </a:lvl1pPr>
          </a:lstStyle>
          <a:p>
            <a:pPr lvl="0"/>
            <a:r>
              <a:rPr lang="hu-HU" dirty="0" smtClean="0"/>
              <a:t>Helyszín</a:t>
            </a:r>
          </a:p>
        </p:txBody>
      </p:sp>
      <p:sp>
        <p:nvSpPr>
          <p:cNvPr id="7" name="Content Placeholder 2"/>
          <p:cNvSpPr>
            <a:spLocks noGrp="1"/>
          </p:cNvSpPr>
          <p:nvPr>
            <p:ph idx="10" hasCustomPrompt="1"/>
          </p:nvPr>
        </p:nvSpPr>
        <p:spPr>
          <a:xfrm>
            <a:off x="1907702" y="980729"/>
            <a:ext cx="6630364" cy="720080"/>
          </a:xfrm>
        </p:spPr>
        <p:txBody>
          <a:bodyPr>
            <a:noAutofit/>
          </a:bodyPr>
          <a:lstStyle>
            <a:lvl1pPr marL="0" indent="0">
              <a:buNone/>
              <a:defRPr sz="2100" b="0" baseline="0">
                <a:solidFill>
                  <a:schemeClr val="bg2"/>
                </a:solidFill>
              </a:defRPr>
            </a:lvl1pPr>
          </a:lstStyle>
          <a:p>
            <a:pPr lvl="0"/>
            <a:r>
              <a:rPr lang="hu-HU" dirty="0" smtClean="0"/>
              <a:t>Előadó neve</a:t>
            </a:r>
          </a:p>
          <a:p>
            <a:pPr lvl="0"/>
            <a:r>
              <a:rPr lang="hu-HU" dirty="0" smtClean="0"/>
              <a:t>Titulusa</a:t>
            </a:r>
            <a:endParaRPr lang="hu-HU" dirty="0"/>
          </a:p>
        </p:txBody>
      </p:sp>
      <p:sp>
        <p:nvSpPr>
          <p:cNvPr id="8" name="Content Placeholder 2"/>
          <p:cNvSpPr>
            <a:spLocks noGrp="1"/>
          </p:cNvSpPr>
          <p:nvPr>
            <p:ph idx="14" hasCustomPrompt="1"/>
          </p:nvPr>
        </p:nvSpPr>
        <p:spPr>
          <a:xfrm>
            <a:off x="1907404" y="2539464"/>
            <a:ext cx="6630364" cy="400734"/>
          </a:xfrm>
        </p:spPr>
        <p:txBody>
          <a:bodyPr>
            <a:normAutofit/>
          </a:bodyPr>
          <a:lstStyle>
            <a:lvl1pPr marL="0" indent="0">
              <a:buNone/>
              <a:defRPr sz="2100" baseline="0"/>
            </a:lvl1pPr>
          </a:lstStyle>
          <a:p>
            <a:pPr lvl="0"/>
            <a:r>
              <a:rPr lang="hu-HU" dirty="0" smtClean="0"/>
              <a:t>Dátum</a:t>
            </a:r>
            <a:endParaRPr lang="hu-HU" dirty="0"/>
          </a:p>
        </p:txBody>
      </p:sp>
    </p:spTree>
    <p:extLst>
      <p:ext uri="{BB962C8B-B14F-4D97-AF65-F5344CB8AC3E}">
        <p14:creationId xmlns:p14="http://schemas.microsoft.com/office/powerpoint/2010/main" val="220883946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eloldal">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80000" y="180000"/>
            <a:ext cx="7453689" cy="759189"/>
          </a:xfrm>
        </p:spPr>
        <p:txBody>
          <a:bodyPr/>
          <a:lstStyle/>
          <a:p>
            <a:r>
              <a:rPr lang="en-US" smtClean="0"/>
              <a:t>Click to edit Master title style</a:t>
            </a:r>
            <a:endParaRPr lang="hu-HU" dirty="0"/>
          </a:p>
        </p:txBody>
      </p:sp>
      <p:sp>
        <p:nvSpPr>
          <p:cNvPr id="3" name="Content Placeholder 2"/>
          <p:cNvSpPr>
            <a:spLocks noGrp="1"/>
          </p:cNvSpPr>
          <p:nvPr>
            <p:ph idx="1"/>
          </p:nvPr>
        </p:nvSpPr>
        <p:spPr>
          <a:xfrm>
            <a:off x="651367" y="2060849"/>
            <a:ext cx="7886700" cy="417646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7" name="Content Placeholder 2"/>
          <p:cNvSpPr>
            <a:spLocks noGrp="1"/>
          </p:cNvSpPr>
          <p:nvPr>
            <p:ph idx="10"/>
          </p:nvPr>
        </p:nvSpPr>
        <p:spPr>
          <a:xfrm>
            <a:off x="651366" y="1388651"/>
            <a:ext cx="7886700" cy="576063"/>
          </a:xfrm>
        </p:spPr>
        <p:txBody>
          <a:bodyPr/>
          <a:lstStyle>
            <a:lvl1pPr marL="0" indent="0">
              <a:buNone/>
              <a:defRPr>
                <a:solidFill>
                  <a:schemeClr val="bg2"/>
                </a:solidFill>
              </a:defRPr>
            </a:lvl1pPr>
          </a:lstStyle>
          <a:p>
            <a:pPr lvl="0"/>
            <a:r>
              <a:rPr lang="en-US" smtClean="0"/>
              <a:t>Click to edit Master text styles</a:t>
            </a:r>
          </a:p>
        </p:txBody>
      </p:sp>
      <p:cxnSp>
        <p:nvCxnSpPr>
          <p:cNvPr id="9" name="Straight Connector 8"/>
          <p:cNvCxnSpPr/>
          <p:nvPr userDrawn="1"/>
        </p:nvCxnSpPr>
        <p:spPr>
          <a:xfrm>
            <a:off x="1187624" y="1124316"/>
            <a:ext cx="7956376" cy="0"/>
          </a:xfrm>
          <a:prstGeom prst="line">
            <a:avLst/>
          </a:prstGeom>
          <a:ln w="28575">
            <a:solidFill>
              <a:srgbClr val="1E2452"/>
            </a:solidFill>
          </a:ln>
        </p:spPr>
        <p:style>
          <a:lnRef idx="1">
            <a:schemeClr val="accent1"/>
          </a:lnRef>
          <a:fillRef idx="0">
            <a:schemeClr val="accent1"/>
          </a:fillRef>
          <a:effectRef idx="0">
            <a:schemeClr val="accent1"/>
          </a:effectRef>
          <a:fontRef idx="minor">
            <a:schemeClr val="tx1"/>
          </a:fontRef>
        </p:style>
      </p:cxnSp>
      <p:sp>
        <p:nvSpPr>
          <p:cNvPr id="5" name="Footer Placeholder 4"/>
          <p:cNvSpPr>
            <a:spLocks noGrp="1"/>
          </p:cNvSpPr>
          <p:nvPr>
            <p:ph type="ftr" sz="quarter" idx="12"/>
          </p:nvPr>
        </p:nvSpPr>
        <p:spPr/>
        <p:txBody>
          <a:bodyPr/>
          <a:lstStyle/>
          <a:p>
            <a:pPr>
              <a:defRPr/>
            </a:pPr>
            <a:r>
              <a:rPr lang="hu-HU" dirty="0" smtClean="0"/>
              <a:t>Magyar Nemzeti Bank</a:t>
            </a:r>
          </a:p>
        </p:txBody>
      </p:sp>
      <p:sp>
        <p:nvSpPr>
          <p:cNvPr id="6" name="Slide Number Placeholder 5"/>
          <p:cNvSpPr>
            <a:spLocks noGrp="1"/>
          </p:cNvSpPr>
          <p:nvPr>
            <p:ph type="sldNum" sz="quarter" idx="13"/>
          </p:nvPr>
        </p:nvSpPr>
        <p:spPr/>
        <p:txBody>
          <a:bodyPr/>
          <a:lstStyle>
            <a:lvl1pPr>
              <a:defRPr sz="1100"/>
            </a:lvl1pPr>
          </a:lstStyle>
          <a:p>
            <a:pPr>
              <a:defRPr/>
            </a:pPr>
            <a:fld id="{0401AEF3-AFFE-433D-8A34-08D966C25545}" type="slidenum">
              <a:rPr lang="hu-HU" smtClean="0"/>
              <a:pPr>
                <a:defRPr/>
              </a:pPr>
              <a:t>‹#›</a:t>
            </a:fld>
            <a:endParaRPr lang="hu-HU" dirty="0"/>
          </a:p>
        </p:txBody>
      </p:sp>
      <p:sp>
        <p:nvSpPr>
          <p:cNvPr id="10" name="Text Placeholder 4"/>
          <p:cNvSpPr>
            <a:spLocks noGrp="1"/>
          </p:cNvSpPr>
          <p:nvPr>
            <p:ph type="body" sz="quarter" idx="14" hasCustomPrompt="1"/>
          </p:nvPr>
        </p:nvSpPr>
        <p:spPr>
          <a:xfrm>
            <a:off x="7443788" y="6356350"/>
            <a:ext cx="1700212" cy="365125"/>
          </a:xfrm>
        </p:spPr>
        <p:txBody>
          <a:bodyPr anchor="ctr">
            <a:noAutofit/>
          </a:bodyPr>
          <a:lstStyle>
            <a:lvl1pPr marL="0" indent="0" algn="r">
              <a:buNone/>
              <a:defRPr sz="1100"/>
            </a:lvl1pPr>
            <a:lvl2pPr>
              <a:defRPr sz="1100"/>
            </a:lvl2pPr>
            <a:lvl3pPr>
              <a:defRPr sz="1100"/>
            </a:lvl3pPr>
            <a:lvl4pPr>
              <a:defRPr sz="1100"/>
            </a:lvl4pPr>
            <a:lvl5pPr>
              <a:defRPr sz="1100"/>
            </a:lvl5pPr>
          </a:lstStyle>
          <a:p>
            <a:pPr lvl="0"/>
            <a:r>
              <a:rPr lang="hu-HU" dirty="0" smtClean="0"/>
              <a:t>Forrás:</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504" y="132054"/>
            <a:ext cx="873224" cy="873224"/>
          </a:xfrm>
          <a:prstGeom prst="rect">
            <a:avLst/>
          </a:prstGeom>
        </p:spPr>
      </p:pic>
    </p:spTree>
    <p:extLst>
      <p:ext uri="{BB962C8B-B14F-4D97-AF65-F5344CB8AC3E}">
        <p14:creationId xmlns:p14="http://schemas.microsoft.com/office/powerpoint/2010/main" val="421255869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eloldal 2">
    <p:spTree>
      <p:nvGrpSpPr>
        <p:cNvPr id="1" name=""/>
        <p:cNvGrpSpPr/>
        <p:nvPr/>
      </p:nvGrpSpPr>
      <p:grpSpPr>
        <a:xfrm>
          <a:off x="0" y="0"/>
          <a:ext cx="0" cy="0"/>
          <a:chOff x="0" y="0"/>
          <a:chExt cx="0" cy="0"/>
        </a:xfrm>
      </p:grpSpPr>
      <p:sp>
        <p:nvSpPr>
          <p:cNvPr id="2" name="Title 1"/>
          <p:cNvSpPr>
            <a:spLocks noGrp="1"/>
          </p:cNvSpPr>
          <p:nvPr>
            <p:ph type="title"/>
          </p:nvPr>
        </p:nvSpPr>
        <p:spPr>
          <a:xfrm>
            <a:off x="1080000" y="180000"/>
            <a:ext cx="7485331" cy="759189"/>
          </a:xfrm>
        </p:spPr>
        <p:txBody>
          <a:bodyPr/>
          <a:lstStyle/>
          <a:p>
            <a:r>
              <a:rPr lang="en-US" smtClean="0"/>
              <a:t>Click to edit Master title style</a:t>
            </a:r>
            <a:endParaRPr lang="hu-HU" dirty="0"/>
          </a:p>
        </p:txBody>
      </p:sp>
      <p:sp>
        <p:nvSpPr>
          <p:cNvPr id="3" name="Content Placeholder 2"/>
          <p:cNvSpPr>
            <a:spLocks noGrp="1"/>
          </p:cNvSpPr>
          <p:nvPr>
            <p:ph idx="1"/>
          </p:nvPr>
        </p:nvSpPr>
        <p:spPr>
          <a:xfrm>
            <a:off x="651367" y="1268761"/>
            <a:ext cx="7886700" cy="496855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Footer Placeholder 4"/>
          <p:cNvSpPr>
            <a:spLocks noGrp="1"/>
          </p:cNvSpPr>
          <p:nvPr>
            <p:ph type="ftr" sz="quarter" idx="11"/>
          </p:nvPr>
        </p:nvSpPr>
        <p:spPr/>
        <p:txBody>
          <a:bodyPr/>
          <a:lstStyle/>
          <a:p>
            <a:pPr>
              <a:defRPr/>
            </a:pPr>
            <a:r>
              <a:rPr lang="hu-HU" dirty="0" smtClean="0"/>
              <a:t>Magyar Nemzeti Bank</a:t>
            </a:r>
          </a:p>
        </p:txBody>
      </p:sp>
      <p:sp>
        <p:nvSpPr>
          <p:cNvPr id="6" name="Slide Number Placeholder 5"/>
          <p:cNvSpPr>
            <a:spLocks noGrp="1"/>
          </p:cNvSpPr>
          <p:nvPr>
            <p:ph type="sldNum" sz="quarter" idx="12"/>
          </p:nvPr>
        </p:nvSpPr>
        <p:spPr/>
        <p:txBody>
          <a:bodyPr/>
          <a:lstStyle>
            <a:lvl1pPr>
              <a:defRPr sz="1100"/>
            </a:lvl1pPr>
          </a:lstStyle>
          <a:p>
            <a:pPr>
              <a:defRPr/>
            </a:pPr>
            <a:fld id="{0401AEF3-AFFE-433D-8A34-08D966C25545}" type="slidenum">
              <a:rPr lang="hu-HU" smtClean="0"/>
              <a:pPr>
                <a:defRPr/>
              </a:pPr>
              <a:t>‹#›</a:t>
            </a:fld>
            <a:endParaRPr lang="hu-HU" dirty="0"/>
          </a:p>
        </p:txBody>
      </p:sp>
      <p:cxnSp>
        <p:nvCxnSpPr>
          <p:cNvPr id="7" name="Straight Connector 6"/>
          <p:cNvCxnSpPr/>
          <p:nvPr userDrawn="1"/>
        </p:nvCxnSpPr>
        <p:spPr>
          <a:xfrm>
            <a:off x="1187624" y="1120587"/>
            <a:ext cx="7956376" cy="0"/>
          </a:xfrm>
          <a:prstGeom prst="line">
            <a:avLst/>
          </a:prstGeom>
          <a:ln w="28575">
            <a:solidFill>
              <a:srgbClr val="1E2452"/>
            </a:solidFill>
          </a:ln>
        </p:spPr>
        <p:style>
          <a:lnRef idx="1">
            <a:schemeClr val="accent1"/>
          </a:lnRef>
          <a:fillRef idx="0">
            <a:schemeClr val="accent1"/>
          </a:fillRef>
          <a:effectRef idx="0">
            <a:schemeClr val="accent1"/>
          </a:effectRef>
          <a:fontRef idx="minor">
            <a:schemeClr val="tx1"/>
          </a:fontRef>
        </p:style>
      </p:cxnSp>
      <p:sp>
        <p:nvSpPr>
          <p:cNvPr id="8" name="Text Placeholder 4"/>
          <p:cNvSpPr>
            <a:spLocks noGrp="1"/>
          </p:cNvSpPr>
          <p:nvPr>
            <p:ph type="body" sz="quarter" idx="13" hasCustomPrompt="1"/>
          </p:nvPr>
        </p:nvSpPr>
        <p:spPr>
          <a:xfrm>
            <a:off x="7443788" y="6356350"/>
            <a:ext cx="1700212" cy="365125"/>
          </a:xfrm>
        </p:spPr>
        <p:txBody>
          <a:bodyPr anchor="ctr">
            <a:noAutofit/>
          </a:bodyPr>
          <a:lstStyle>
            <a:lvl1pPr marL="0" indent="0" algn="r">
              <a:buNone/>
              <a:defRPr sz="1100"/>
            </a:lvl1pPr>
            <a:lvl2pPr>
              <a:defRPr sz="1100"/>
            </a:lvl2pPr>
            <a:lvl3pPr>
              <a:defRPr sz="1100"/>
            </a:lvl3pPr>
            <a:lvl4pPr>
              <a:defRPr sz="1100"/>
            </a:lvl4pPr>
            <a:lvl5pPr>
              <a:defRPr sz="1100"/>
            </a:lvl5pPr>
          </a:lstStyle>
          <a:p>
            <a:pPr lvl="0"/>
            <a:r>
              <a:rPr lang="hu-HU" dirty="0" smtClean="0"/>
              <a:t>Forrás:</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000" y="133200"/>
            <a:ext cx="873224" cy="873224"/>
          </a:xfrm>
          <a:prstGeom prst="rect">
            <a:avLst/>
          </a:prstGeom>
        </p:spPr>
      </p:pic>
    </p:spTree>
    <p:extLst>
      <p:ext uri="{BB962C8B-B14F-4D97-AF65-F5344CB8AC3E}">
        <p14:creationId xmlns:p14="http://schemas.microsoft.com/office/powerpoint/2010/main" val="179464320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hu-HU" dirty="0" smtClean="0"/>
              <a:t>Mintacím szerkesztése</a:t>
            </a:r>
            <a:endParaRPr lang="hu-HU"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hu-HU" dirty="0" smtClean="0"/>
              <a:t>Mintaszöveg szerkesztése</a:t>
            </a:r>
          </a:p>
          <a:p>
            <a:pPr lvl="1"/>
            <a:r>
              <a:rPr lang="hu-HU" dirty="0" smtClean="0"/>
              <a:t>Második szint</a:t>
            </a:r>
          </a:p>
          <a:p>
            <a:pPr lvl="2"/>
            <a:r>
              <a:rPr lang="hu-HU" dirty="0" smtClean="0"/>
              <a:t>Harmadik szint</a:t>
            </a:r>
          </a:p>
          <a:p>
            <a:pPr lvl="3"/>
            <a:r>
              <a:rPr lang="hu-HU" dirty="0" smtClean="0"/>
              <a:t>Negyedik szint</a:t>
            </a:r>
          </a:p>
          <a:p>
            <a:pPr lvl="4"/>
            <a:r>
              <a:rPr lang="hu-HU" dirty="0" smtClean="0"/>
              <a:t>Ötödik szint</a:t>
            </a:r>
            <a:endParaRPr lang="hu-HU" dirty="0"/>
          </a:p>
        </p:txBody>
      </p:sp>
      <p:sp>
        <p:nvSpPr>
          <p:cNvPr id="5" name="Footer Placeholder 4"/>
          <p:cNvSpPr>
            <a:spLocks noGrp="1"/>
          </p:cNvSpPr>
          <p:nvPr>
            <p:ph type="ftr" sz="quarter" idx="3"/>
          </p:nvPr>
        </p:nvSpPr>
        <p:spPr>
          <a:xfrm>
            <a:off x="0" y="6356351"/>
            <a:ext cx="3086100" cy="365125"/>
          </a:xfrm>
          <a:prstGeom prst="rect">
            <a:avLst/>
          </a:prstGeom>
        </p:spPr>
        <p:txBody>
          <a:bodyPr vert="horz" lIns="91440" tIns="45720" rIns="91440" bIns="45720" rtlCol="0" anchor="ctr"/>
          <a:lstStyle>
            <a:lvl1pPr algn="l">
              <a:defRPr sz="1400" b="1">
                <a:solidFill>
                  <a:schemeClr val="accent5"/>
                </a:solidFill>
                <a:latin typeface="Calibri" panose="020F0502020204030204" pitchFamily="34" charset="0"/>
              </a:defRPr>
            </a:lvl1pPr>
          </a:lstStyle>
          <a:p>
            <a:pPr>
              <a:defRPr/>
            </a:pPr>
            <a:r>
              <a:rPr lang="hu-HU" dirty="0" smtClean="0"/>
              <a:t>Magyar Nemzeti Bank</a:t>
            </a:r>
          </a:p>
        </p:txBody>
      </p:sp>
      <p:sp>
        <p:nvSpPr>
          <p:cNvPr id="6" name="Slide Number Placeholder 5"/>
          <p:cNvSpPr>
            <a:spLocks noGrp="1"/>
          </p:cNvSpPr>
          <p:nvPr>
            <p:ph type="sldNum" sz="quarter" idx="4"/>
          </p:nvPr>
        </p:nvSpPr>
        <p:spPr>
          <a:xfrm>
            <a:off x="3543300" y="6356351"/>
            <a:ext cx="2057400" cy="365125"/>
          </a:xfrm>
          <a:prstGeom prst="rect">
            <a:avLst/>
          </a:prstGeom>
        </p:spPr>
        <p:txBody>
          <a:bodyPr vert="horz" lIns="91440" tIns="45720" rIns="91440" bIns="45720" rtlCol="0" anchor="ctr"/>
          <a:lstStyle>
            <a:lvl1pPr algn="ctr">
              <a:defRPr sz="1100">
                <a:solidFill>
                  <a:schemeClr val="accent5"/>
                </a:solidFill>
                <a:latin typeface="Calibri" panose="020F0502020204030204" pitchFamily="34" charset="0"/>
              </a:defRPr>
            </a:lvl1pPr>
          </a:lstStyle>
          <a:p>
            <a:pPr>
              <a:defRPr/>
            </a:pPr>
            <a:fld id="{0401AEF3-AFFE-433D-8A34-08D966C25545}" type="slidenum">
              <a:rPr lang="hu-HU" smtClean="0"/>
              <a:pPr>
                <a:defRPr/>
              </a:pPr>
              <a:t>‹#›</a:t>
            </a:fld>
            <a:endParaRPr lang="hu-HU" dirty="0"/>
          </a:p>
        </p:txBody>
      </p:sp>
    </p:spTree>
    <p:extLst>
      <p:ext uri="{BB962C8B-B14F-4D97-AF65-F5344CB8AC3E}">
        <p14:creationId xmlns:p14="http://schemas.microsoft.com/office/powerpoint/2010/main" val="1802001978"/>
      </p:ext>
    </p:extLst>
  </p:cSld>
  <p:clrMap bg1="lt1" tx1="dk1" bg2="lt2" tx2="dk2" accent1="accent1" accent2="accent2" accent3="accent3" accent4="accent4" accent5="accent5" accent6="accent6" hlink="hlink" folHlink="folHlink"/>
  <p:sldLayoutIdLst>
    <p:sldLayoutId id="2147483785" r:id="rId1"/>
    <p:sldLayoutId id="2147483804" r:id="rId2"/>
    <p:sldLayoutId id="2147483806" r:id="rId3"/>
    <p:sldLayoutId id="2147483807" r:id="rId4"/>
  </p:sldLayoutIdLst>
  <p:timing>
    <p:tnLst>
      <p:par>
        <p:cTn id="1" dur="indefinite" restart="never" nodeType="tmRoot"/>
      </p:par>
    </p:tnLst>
  </p:timing>
  <p:hf hdr="0" dt="0"/>
  <p:txStyles>
    <p:titleStyle>
      <a:lvl1pPr algn="l" defTabSz="685800" rtl="0" eaLnBrk="1" latinLnBrk="0" hangingPunct="1">
        <a:lnSpc>
          <a:spcPct val="90000"/>
        </a:lnSpc>
        <a:spcBef>
          <a:spcPct val="0"/>
        </a:spcBef>
        <a:buNone/>
        <a:defRPr sz="3800" kern="1200">
          <a:solidFill>
            <a:schemeClr val="accent5"/>
          </a:solidFill>
          <a:latin typeface="Calibri" panose="020F0502020204030204" pitchFamily="34" charset="0"/>
          <a:ea typeface="Verdana" panose="020B0604030504040204" pitchFamily="34" charset="0"/>
          <a:cs typeface="Verdana" panose="020B060403050404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71450" indent="-171450" algn="l" defTabSz="685800" rtl="0" eaLnBrk="1" latinLnBrk="0" hangingPunct="1">
        <a:lnSpc>
          <a:spcPct val="90000"/>
        </a:lnSpc>
        <a:spcBef>
          <a:spcPts val="750"/>
        </a:spcBef>
        <a:buFont typeface="Arial" panose="020B0604020202020204" pitchFamily="34" charset="0"/>
        <a:buChar char="•"/>
        <a:defRPr sz="3200" kern="1200">
          <a:solidFill>
            <a:schemeClr val="accent5"/>
          </a:solidFill>
          <a:latin typeface="Calibri" panose="020F0502020204030204" pitchFamily="34" charset="0"/>
          <a:ea typeface="Verdana" panose="020B0604030504040204" pitchFamily="34" charset="0"/>
          <a:cs typeface="Verdana" panose="020B060403050404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3200" kern="1200">
          <a:solidFill>
            <a:schemeClr val="accent5"/>
          </a:solidFill>
          <a:latin typeface="Calibri" panose="020F0502020204030204" pitchFamily="34" charset="0"/>
          <a:ea typeface="Verdana" panose="020B0604030504040204" pitchFamily="34" charset="0"/>
          <a:cs typeface="Verdana" panose="020B060403050404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3200" kern="1200">
          <a:solidFill>
            <a:schemeClr val="accent5"/>
          </a:solidFill>
          <a:latin typeface="Calibri" panose="020F0502020204030204" pitchFamily="34" charset="0"/>
          <a:ea typeface="Verdana" panose="020B0604030504040204" pitchFamily="34" charset="0"/>
          <a:cs typeface="Verdana" panose="020B060403050404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3200" kern="1200">
          <a:solidFill>
            <a:schemeClr val="accent5"/>
          </a:solidFill>
          <a:latin typeface="Calibri" panose="020F0502020204030204" pitchFamily="34" charset="0"/>
          <a:ea typeface="Verdana" panose="020B0604030504040204" pitchFamily="34" charset="0"/>
          <a:cs typeface="Verdana" panose="020B060403050404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3200" kern="1200">
          <a:solidFill>
            <a:schemeClr val="accent5"/>
          </a:solidFill>
          <a:latin typeface="Calibri" panose="020F0502020204030204" pitchFamily="34" charset="0"/>
          <a:ea typeface="Verdana" panose="020B0604030504040204" pitchFamily="34" charset="0"/>
          <a:cs typeface="Verdana" panose="020B060403050404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hu-HU"/>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themeOverride" Target="../theme/themeOverride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4.xml"/><Relationship Id="rId1" Type="http://schemas.openxmlformats.org/officeDocument/2006/relationships/themeOverride" Target="../theme/themeOverride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10.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8" Type="http://schemas.openxmlformats.org/officeDocument/2006/relationships/hyperlink" Target="https://www.mnb.hu/en/monetary-policy/monetary-policy-instruments/studies-presentations-and-handbooks-about-the-operational-framework/studies" TargetMode="External"/><Relationship Id="rId3" Type="http://schemas.openxmlformats.org/officeDocument/2006/relationships/hyperlink" Target="http://english.mnb.hu/Root/Dokumentumtar/ENMNB/Kiadvanyok/mnben_mnbszemle/mnben_szemle_cikkei/bulletin_2007june_komaromi.pdf" TargetMode="External"/><Relationship Id="rId7" Type="http://schemas.openxmlformats.org/officeDocument/2006/relationships/hyperlink" Target="https://www.mnb.hu/letoltes/marton-nagy-daniel-palotai-the-mnb-further-reduces-hungary-s-vulnerability-by-reforming-its-policy-instruments.pdf" TargetMode="External"/><Relationship Id="rId2" Type="http://schemas.openxmlformats.org/officeDocument/2006/relationships/hyperlink" Target="http://english.mnb.hu/Monetaris_politika/mnben_jegybanki_eszkoztar/mnben_eszkoztar_tanulmanyok/mnben_Handbooks" TargetMode="External"/><Relationship Id="rId1" Type="http://schemas.openxmlformats.org/officeDocument/2006/relationships/slideLayout" Target="../slideLayouts/slideLayout4.xml"/><Relationship Id="rId6" Type="http://schemas.openxmlformats.org/officeDocument/2006/relationships/hyperlink" Target="http://www.mnb.hu/Root/Dokumentumtar/MNB/Kiadvanyok/szakmai_cikkek/hitelezesnhp/Szakmai_cikk_Fabian_Gergely_NHP.pdf" TargetMode="External"/><Relationship Id="rId5" Type="http://schemas.openxmlformats.org/officeDocument/2006/relationships/hyperlink" Target="http://english.mnb.hu/Root/Dokumentumtar/ENMNB/Kiadvanyok/mnben_mnbszemle/mnben_mnb_bulletin_december_2010/molnar_en.pdf" TargetMode="External"/><Relationship Id="rId10" Type="http://schemas.openxmlformats.org/officeDocument/2006/relationships/hyperlink" Target="http://english.mnb.hu/Monetaris_politika" TargetMode="External"/><Relationship Id="rId4" Type="http://schemas.openxmlformats.org/officeDocument/2006/relationships/hyperlink" Target="http://english.mnb.hu/Monetaris_politika/mnben_jegybanki_eszkoztar/mnben_eszkoztar_tanulmanyok/mnben_eszkoztar_tanulmanyok" TargetMode="External"/><Relationship Id="rId9" Type="http://schemas.openxmlformats.org/officeDocument/2006/relationships/hyperlink" Target="http://english.mnb.hu/Kiadvanyok"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7703" y="1052736"/>
            <a:ext cx="6630363" cy="615602"/>
          </a:xfrm>
        </p:spPr>
        <p:txBody>
          <a:bodyPr>
            <a:normAutofit fontScale="90000"/>
          </a:bodyPr>
          <a:lstStyle/>
          <a:p>
            <a:r>
              <a:rPr lang="hu-HU" dirty="0" smtClean="0"/>
              <a:t>The monetary policy instruments of the Magyar Nemzeti Bank</a:t>
            </a:r>
            <a:r>
              <a:rPr lang="hu-HU" dirty="0"/>
              <a:t/>
            </a:r>
            <a:br>
              <a:rPr lang="hu-HU" dirty="0"/>
            </a:br>
            <a:r>
              <a:rPr lang="hu-HU" dirty="0" smtClean="0"/>
              <a:t/>
            </a:r>
            <a:br>
              <a:rPr lang="hu-HU" dirty="0" smtClean="0"/>
            </a:br>
            <a:endParaRPr lang="hu-HU" dirty="0"/>
          </a:p>
        </p:txBody>
      </p:sp>
      <p:sp>
        <p:nvSpPr>
          <p:cNvPr id="4" name="Content Placeholder 3"/>
          <p:cNvSpPr>
            <a:spLocks noGrp="1"/>
          </p:cNvSpPr>
          <p:nvPr>
            <p:ph idx="10"/>
          </p:nvPr>
        </p:nvSpPr>
        <p:spPr>
          <a:xfrm>
            <a:off x="1907702" y="1844824"/>
            <a:ext cx="6630364" cy="720080"/>
          </a:xfrm>
        </p:spPr>
        <p:txBody>
          <a:bodyPr/>
          <a:lstStyle/>
          <a:p>
            <a:r>
              <a:rPr lang="hu-HU" dirty="0"/>
              <a:t>MNB, </a:t>
            </a:r>
            <a:r>
              <a:rPr lang="en-US" dirty="0" smtClean="0"/>
              <a:t>Directorate  Monetary Policy Instruments, Foreign Exchange Reserves, And Risk Management</a:t>
            </a:r>
            <a:endParaRPr lang="hu-HU" dirty="0"/>
          </a:p>
        </p:txBody>
      </p:sp>
      <p:sp>
        <p:nvSpPr>
          <p:cNvPr id="5" name="Slide Number Placeholder 4"/>
          <p:cNvSpPr>
            <a:spLocks noGrp="1"/>
          </p:cNvSpPr>
          <p:nvPr>
            <p:ph type="sldNum" sz="quarter" idx="4294967295"/>
          </p:nvPr>
        </p:nvSpPr>
        <p:spPr>
          <a:xfrm>
            <a:off x="3543300" y="6356351"/>
            <a:ext cx="2057400" cy="365125"/>
          </a:xfrm>
        </p:spPr>
        <p:txBody>
          <a:bodyPr/>
          <a:lstStyle/>
          <a:p>
            <a:pPr>
              <a:defRPr/>
            </a:pPr>
            <a:fld id="{0401AEF3-AFFE-433D-8A34-08D966C25545}" type="slidenum">
              <a:rPr lang="hu-HU" smtClean="0"/>
              <a:pPr>
                <a:defRPr/>
              </a:pPr>
              <a:t>1</a:t>
            </a:fld>
            <a:endParaRPr lang="hu-HU" dirty="0"/>
          </a:p>
        </p:txBody>
      </p:sp>
      <p:sp>
        <p:nvSpPr>
          <p:cNvPr id="6" name="Content Placeholder 5"/>
          <p:cNvSpPr>
            <a:spLocks noGrp="1"/>
          </p:cNvSpPr>
          <p:nvPr>
            <p:ph idx="14"/>
          </p:nvPr>
        </p:nvSpPr>
        <p:spPr>
          <a:xfrm>
            <a:off x="1907404" y="3068960"/>
            <a:ext cx="6630364" cy="400734"/>
          </a:xfrm>
        </p:spPr>
        <p:txBody>
          <a:bodyPr>
            <a:normAutofit/>
          </a:bodyPr>
          <a:lstStyle/>
          <a:p>
            <a:r>
              <a:rPr lang="hu-HU" dirty="0" smtClean="0"/>
              <a:t>December 1, </a:t>
            </a:r>
            <a:r>
              <a:rPr lang="hu-HU" dirty="0" smtClean="0"/>
              <a:t>2015</a:t>
            </a:r>
            <a:endParaRPr lang="hu-HU" dirty="0"/>
          </a:p>
        </p:txBody>
      </p:sp>
    </p:spTree>
    <p:extLst>
      <p:ext uri="{BB962C8B-B14F-4D97-AF65-F5344CB8AC3E}">
        <p14:creationId xmlns:p14="http://schemas.microsoft.com/office/powerpoint/2010/main" val="29888448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188640"/>
            <a:ext cx="7884488" cy="759189"/>
          </a:xfrm>
        </p:spPr>
        <p:txBody>
          <a:bodyPr>
            <a:noAutofit/>
          </a:bodyPr>
          <a:lstStyle/>
          <a:p>
            <a:r>
              <a:rPr lang="en-GB" sz="2800" dirty="0" smtClean="0"/>
              <a:t>I</a:t>
            </a:r>
            <a:r>
              <a:rPr lang="hu-HU" sz="2800" dirty="0" err="1" smtClean="0"/>
              <a:t>mportance</a:t>
            </a:r>
            <a:r>
              <a:rPr lang="hu-HU" sz="2800" dirty="0" smtClean="0"/>
              <a:t> and </a:t>
            </a:r>
            <a:r>
              <a:rPr lang="hu-HU" sz="2800" dirty="0" err="1" smtClean="0"/>
              <a:t>basic</a:t>
            </a:r>
            <a:r>
              <a:rPr lang="hu-HU" sz="2800" dirty="0" smtClean="0"/>
              <a:t> </a:t>
            </a:r>
            <a:r>
              <a:rPr lang="hu-HU" sz="2800" dirty="0" err="1" smtClean="0"/>
              <a:t>principles</a:t>
            </a:r>
            <a:r>
              <a:rPr lang="hu-HU" sz="2800" dirty="0" smtClean="0"/>
              <a:t> of monetary policy instruments</a:t>
            </a:r>
            <a:endParaRPr lang="hu-HU" sz="2800" dirty="0"/>
          </a:p>
        </p:txBody>
      </p:sp>
      <p:sp>
        <p:nvSpPr>
          <p:cNvPr id="3" name="Content Placeholder 2"/>
          <p:cNvSpPr>
            <a:spLocks noGrp="1"/>
          </p:cNvSpPr>
          <p:nvPr>
            <p:ph idx="1"/>
          </p:nvPr>
        </p:nvSpPr>
        <p:spPr>
          <a:xfrm>
            <a:off x="683568" y="1340768"/>
            <a:ext cx="7992888" cy="5256584"/>
          </a:xfrm>
        </p:spPr>
        <p:txBody>
          <a:bodyPr>
            <a:normAutofit fontScale="92500" lnSpcReduction="20000"/>
          </a:bodyPr>
          <a:lstStyle/>
          <a:p>
            <a:pPr fontAlgn="base">
              <a:lnSpc>
                <a:spcPct val="110000"/>
              </a:lnSpc>
              <a:spcAft>
                <a:spcPct val="0"/>
              </a:spcAft>
              <a:buFont typeface="Arial" charset="0"/>
              <a:buChar char="•"/>
            </a:pPr>
            <a:r>
              <a:rPr lang="hu-HU" sz="2200" dirty="0" err="1" smtClean="0"/>
              <a:t>On</a:t>
            </a:r>
            <a:r>
              <a:rPr lang="hu-HU" sz="2200" dirty="0" smtClean="0"/>
              <a:t> the </a:t>
            </a:r>
            <a:r>
              <a:rPr lang="hu-HU" sz="2200" dirty="0" err="1" smtClean="0"/>
              <a:t>basis</a:t>
            </a:r>
            <a:r>
              <a:rPr lang="hu-HU" sz="2200" dirty="0" smtClean="0"/>
              <a:t> of </a:t>
            </a:r>
            <a:r>
              <a:rPr lang="hu-HU" sz="2200" dirty="0" err="1" smtClean="0"/>
              <a:t>real</a:t>
            </a:r>
            <a:r>
              <a:rPr lang="hu-HU" sz="2200" dirty="0" smtClean="0"/>
              <a:t> </a:t>
            </a:r>
            <a:r>
              <a:rPr lang="hu-HU" sz="2200" dirty="0" err="1" smtClean="0"/>
              <a:t>economic</a:t>
            </a:r>
            <a:r>
              <a:rPr lang="hu-HU" sz="2200" dirty="0" smtClean="0"/>
              <a:t> and </a:t>
            </a:r>
            <a:r>
              <a:rPr lang="hu-HU" sz="2200" dirty="0" err="1" smtClean="0"/>
              <a:t>inflation</a:t>
            </a:r>
            <a:r>
              <a:rPr lang="hu-HU" sz="2200" dirty="0" smtClean="0"/>
              <a:t> </a:t>
            </a:r>
            <a:r>
              <a:rPr lang="hu-HU" sz="2200" dirty="0" err="1" smtClean="0"/>
              <a:t>forecasts</a:t>
            </a:r>
            <a:r>
              <a:rPr lang="hu-HU" sz="2200" dirty="0" smtClean="0"/>
              <a:t>, the </a:t>
            </a:r>
            <a:r>
              <a:rPr lang="hu-HU" sz="2200" dirty="0" err="1" smtClean="0"/>
              <a:t>money</a:t>
            </a:r>
            <a:r>
              <a:rPr lang="hu-HU" sz="2200" dirty="0" smtClean="0"/>
              <a:t> market </a:t>
            </a:r>
            <a:r>
              <a:rPr lang="hu-HU" sz="2200" dirty="0" err="1" smtClean="0"/>
              <a:t>situation</a:t>
            </a:r>
            <a:r>
              <a:rPr lang="hu-HU" sz="2200" dirty="0" smtClean="0"/>
              <a:t> and </a:t>
            </a:r>
            <a:r>
              <a:rPr lang="hu-HU" sz="2200" dirty="0" err="1" smtClean="0"/>
              <a:t>financial</a:t>
            </a:r>
            <a:r>
              <a:rPr lang="hu-HU" sz="2200" dirty="0" smtClean="0"/>
              <a:t> </a:t>
            </a:r>
            <a:r>
              <a:rPr lang="hu-HU" sz="2200" dirty="0" err="1" smtClean="0"/>
              <a:t>stability</a:t>
            </a:r>
            <a:r>
              <a:rPr lang="hu-HU" sz="2200" dirty="0" smtClean="0"/>
              <a:t> </a:t>
            </a:r>
            <a:r>
              <a:rPr lang="hu-HU" sz="2200" dirty="0" err="1" smtClean="0"/>
              <a:t>issues</a:t>
            </a:r>
            <a:r>
              <a:rPr lang="hu-HU" sz="2200" dirty="0" smtClean="0"/>
              <a:t> </a:t>
            </a:r>
            <a:r>
              <a:rPr lang="hu-HU" sz="2200" dirty="0" err="1" smtClean="0"/>
              <a:t>decision-makers</a:t>
            </a:r>
            <a:r>
              <a:rPr lang="hu-HU" sz="2200" dirty="0" smtClean="0"/>
              <a:t> </a:t>
            </a:r>
            <a:r>
              <a:rPr lang="hu-HU" sz="2200" dirty="0" err="1" smtClean="0"/>
              <a:t>opt</a:t>
            </a:r>
            <a:r>
              <a:rPr lang="hu-HU" sz="2200" dirty="0" smtClean="0"/>
              <a:t> </a:t>
            </a:r>
            <a:r>
              <a:rPr lang="hu-HU" sz="2200" dirty="0" err="1" smtClean="0"/>
              <a:t>for</a:t>
            </a:r>
            <a:r>
              <a:rPr lang="hu-HU" sz="2200" dirty="0" smtClean="0"/>
              <a:t> the </a:t>
            </a:r>
            <a:r>
              <a:rPr lang="hu-HU" sz="2200" dirty="0" err="1" smtClean="0"/>
              <a:t>level</a:t>
            </a:r>
            <a:r>
              <a:rPr lang="hu-HU" sz="2200" dirty="0" smtClean="0"/>
              <a:t> of interest </a:t>
            </a:r>
            <a:r>
              <a:rPr lang="hu-HU" sz="2200" dirty="0" err="1" smtClean="0"/>
              <a:t>rate</a:t>
            </a:r>
            <a:r>
              <a:rPr lang="hu-HU" sz="2200" dirty="0" smtClean="0"/>
              <a:t> </a:t>
            </a:r>
            <a:r>
              <a:rPr lang="hu-HU" sz="2200" dirty="0" err="1" smtClean="0"/>
              <a:t>at</a:t>
            </a:r>
            <a:r>
              <a:rPr lang="hu-HU" sz="2200" dirty="0" smtClean="0"/>
              <a:t> </a:t>
            </a:r>
            <a:r>
              <a:rPr lang="hu-HU" sz="2200" dirty="0" err="1" smtClean="0"/>
              <a:t>which</a:t>
            </a:r>
            <a:r>
              <a:rPr lang="hu-HU" sz="2200" dirty="0" smtClean="0"/>
              <a:t> </a:t>
            </a:r>
            <a:r>
              <a:rPr lang="hu-HU" sz="2200" dirty="0" err="1" smtClean="0"/>
              <a:t>they</a:t>
            </a:r>
            <a:r>
              <a:rPr lang="hu-HU" sz="2200" dirty="0" smtClean="0"/>
              <a:t> </a:t>
            </a:r>
            <a:r>
              <a:rPr lang="hu-HU" sz="2200" dirty="0" err="1" smtClean="0"/>
              <a:t>consider</a:t>
            </a:r>
            <a:r>
              <a:rPr lang="hu-HU" sz="2200" dirty="0" smtClean="0"/>
              <a:t> the </a:t>
            </a:r>
            <a:r>
              <a:rPr lang="hu-HU" sz="2200" dirty="0" err="1" smtClean="0"/>
              <a:t>inflation</a:t>
            </a:r>
            <a:r>
              <a:rPr lang="hu-HU" sz="2200" dirty="0" smtClean="0"/>
              <a:t> </a:t>
            </a:r>
            <a:r>
              <a:rPr lang="hu-HU" sz="2200" dirty="0" err="1" smtClean="0"/>
              <a:t>target</a:t>
            </a:r>
            <a:r>
              <a:rPr lang="hu-HU" sz="2200" dirty="0" smtClean="0"/>
              <a:t> </a:t>
            </a:r>
            <a:r>
              <a:rPr lang="hu-HU" sz="2200" dirty="0" err="1" smtClean="0"/>
              <a:t>achieveable</a:t>
            </a:r>
            <a:r>
              <a:rPr lang="hu-HU" sz="2200" dirty="0" smtClean="0"/>
              <a:t>. </a:t>
            </a:r>
            <a:endParaRPr lang="hu-HU" sz="2200" dirty="0"/>
          </a:p>
          <a:p>
            <a:pPr fontAlgn="base">
              <a:lnSpc>
                <a:spcPct val="110000"/>
              </a:lnSpc>
              <a:spcAft>
                <a:spcPct val="0"/>
              </a:spcAft>
              <a:buFont typeface="Arial" charset="0"/>
              <a:buChar char="•"/>
            </a:pPr>
            <a:r>
              <a:rPr lang="en-GB" sz="2200" dirty="0" smtClean="0"/>
              <a:t>F</a:t>
            </a:r>
            <a:r>
              <a:rPr lang="hu-HU" sz="2200" dirty="0" err="1" smtClean="0"/>
              <a:t>unction</a:t>
            </a:r>
            <a:r>
              <a:rPr lang="hu-HU" sz="2200" dirty="0" smtClean="0"/>
              <a:t> of the </a:t>
            </a:r>
            <a:r>
              <a:rPr lang="hu-HU" sz="2200" dirty="0" err="1" smtClean="0"/>
              <a:t>traditional</a:t>
            </a:r>
            <a:r>
              <a:rPr lang="hu-HU" sz="2200" dirty="0" smtClean="0"/>
              <a:t> </a:t>
            </a:r>
            <a:r>
              <a:rPr lang="hu-HU" sz="2200" dirty="0" err="1" smtClean="0"/>
              <a:t>set</a:t>
            </a:r>
            <a:r>
              <a:rPr lang="hu-HU" sz="2200" dirty="0" smtClean="0"/>
              <a:t> of instruments (</a:t>
            </a:r>
            <a:r>
              <a:rPr lang="hu-HU" sz="2200" dirty="0" err="1" smtClean="0"/>
              <a:t>key</a:t>
            </a:r>
            <a:r>
              <a:rPr lang="hu-HU" sz="2200" dirty="0" smtClean="0"/>
              <a:t> policy </a:t>
            </a:r>
            <a:r>
              <a:rPr lang="hu-HU" sz="2200" dirty="0" err="1" smtClean="0"/>
              <a:t>instrument</a:t>
            </a:r>
            <a:r>
              <a:rPr lang="hu-HU" sz="2200" dirty="0" smtClean="0"/>
              <a:t>, </a:t>
            </a:r>
            <a:r>
              <a:rPr lang="hu-HU" sz="2200" dirty="0" err="1" smtClean="0"/>
              <a:t>required</a:t>
            </a:r>
            <a:r>
              <a:rPr lang="hu-HU" sz="2200" dirty="0" smtClean="0"/>
              <a:t> </a:t>
            </a:r>
            <a:r>
              <a:rPr lang="hu-HU" sz="2200" dirty="0" err="1" smtClean="0"/>
              <a:t>reserves</a:t>
            </a:r>
            <a:r>
              <a:rPr lang="hu-HU" sz="2200" dirty="0" smtClean="0"/>
              <a:t>, </a:t>
            </a:r>
            <a:r>
              <a:rPr lang="hu-HU" sz="2200" dirty="0" err="1" smtClean="0"/>
              <a:t>deposit</a:t>
            </a:r>
            <a:r>
              <a:rPr lang="hu-HU" sz="2200" dirty="0" smtClean="0"/>
              <a:t> and credit </a:t>
            </a:r>
            <a:r>
              <a:rPr lang="hu-HU" sz="2200" dirty="0" err="1" smtClean="0"/>
              <a:t>facility</a:t>
            </a:r>
            <a:r>
              <a:rPr lang="hu-HU" sz="2200" dirty="0" smtClean="0"/>
              <a:t> </a:t>
            </a:r>
            <a:r>
              <a:rPr lang="hu-HU" sz="2200" dirty="0" err="1" smtClean="0"/>
              <a:t>forming</a:t>
            </a:r>
            <a:r>
              <a:rPr lang="hu-HU" sz="2200" dirty="0" smtClean="0"/>
              <a:t> the interest </a:t>
            </a:r>
            <a:r>
              <a:rPr lang="hu-HU" sz="2200" dirty="0" err="1" smtClean="0"/>
              <a:t>rate</a:t>
            </a:r>
            <a:r>
              <a:rPr lang="hu-HU" sz="2200" dirty="0" smtClean="0"/>
              <a:t> </a:t>
            </a:r>
            <a:r>
              <a:rPr lang="hu-HU" sz="2200" dirty="0" err="1" smtClean="0"/>
              <a:t>corridor</a:t>
            </a:r>
            <a:r>
              <a:rPr lang="hu-HU" sz="2200" dirty="0" smtClean="0"/>
              <a:t> and </a:t>
            </a:r>
            <a:r>
              <a:rPr lang="hu-HU" sz="2200" dirty="0" err="1" smtClean="0"/>
              <a:t>collateralised</a:t>
            </a:r>
            <a:r>
              <a:rPr lang="hu-HU" sz="2200" dirty="0" smtClean="0"/>
              <a:t> </a:t>
            </a:r>
            <a:r>
              <a:rPr lang="hu-HU" sz="2200" dirty="0" err="1" smtClean="0"/>
              <a:t>loan</a:t>
            </a:r>
            <a:r>
              <a:rPr lang="hu-HU" sz="2200" dirty="0" smtClean="0"/>
              <a:t> </a:t>
            </a:r>
            <a:r>
              <a:rPr lang="hu-HU" sz="2200" dirty="0" err="1" smtClean="0"/>
              <a:t>facility</a:t>
            </a:r>
            <a:r>
              <a:rPr lang="hu-HU" sz="2200" dirty="0" smtClean="0"/>
              <a:t>) is </a:t>
            </a:r>
            <a:r>
              <a:rPr lang="hu-HU" sz="2200" dirty="0" err="1" smtClean="0"/>
              <a:t>to</a:t>
            </a:r>
            <a:r>
              <a:rPr lang="hu-HU" sz="2200" dirty="0" smtClean="0"/>
              <a:t> </a:t>
            </a:r>
            <a:r>
              <a:rPr lang="hu-HU" sz="2200" dirty="0" err="1" smtClean="0"/>
              <a:t>ensure</a:t>
            </a:r>
            <a:r>
              <a:rPr lang="hu-HU" sz="2200" dirty="0" smtClean="0"/>
              <a:t> </a:t>
            </a:r>
            <a:r>
              <a:rPr lang="hu-HU" sz="2200" dirty="0" err="1" smtClean="0"/>
              <a:t>that</a:t>
            </a:r>
            <a:r>
              <a:rPr lang="hu-HU" sz="2200" dirty="0" smtClean="0"/>
              <a:t> </a:t>
            </a:r>
            <a:r>
              <a:rPr lang="hu-HU" sz="2200" dirty="0" err="1" smtClean="0"/>
              <a:t>money</a:t>
            </a:r>
            <a:r>
              <a:rPr lang="hu-HU" sz="2200" dirty="0" smtClean="0"/>
              <a:t> market </a:t>
            </a:r>
            <a:r>
              <a:rPr lang="hu-HU" sz="2200" dirty="0" err="1" smtClean="0"/>
              <a:t>yields</a:t>
            </a:r>
            <a:r>
              <a:rPr lang="hu-HU" sz="2200" dirty="0" smtClean="0"/>
              <a:t> „</a:t>
            </a:r>
            <a:r>
              <a:rPr lang="hu-HU" sz="2200" dirty="0" err="1" smtClean="0"/>
              <a:t>adjust</a:t>
            </a:r>
            <a:r>
              <a:rPr lang="hu-HU" sz="2200" dirty="0" smtClean="0"/>
              <a:t>” </a:t>
            </a:r>
            <a:r>
              <a:rPr lang="hu-HU" sz="2200" dirty="0" err="1" smtClean="0"/>
              <a:t>to</a:t>
            </a:r>
            <a:r>
              <a:rPr lang="hu-HU" sz="2200" dirty="0" smtClean="0"/>
              <a:t> the </a:t>
            </a:r>
            <a:r>
              <a:rPr lang="hu-HU" sz="2200" dirty="0" err="1" smtClean="0"/>
              <a:t>level</a:t>
            </a:r>
            <a:r>
              <a:rPr lang="hu-HU" sz="2200" dirty="0" smtClean="0"/>
              <a:t> of the </a:t>
            </a:r>
            <a:r>
              <a:rPr lang="hu-HU" sz="2200" dirty="0" err="1" smtClean="0"/>
              <a:t>base</a:t>
            </a:r>
            <a:r>
              <a:rPr lang="hu-HU" sz="2200" dirty="0" smtClean="0"/>
              <a:t> </a:t>
            </a:r>
            <a:r>
              <a:rPr lang="hu-HU" sz="2200" dirty="0" err="1" smtClean="0"/>
              <a:t>rate</a:t>
            </a:r>
            <a:r>
              <a:rPr lang="hu-HU" sz="2200" dirty="0" smtClean="0"/>
              <a:t>:</a:t>
            </a:r>
          </a:p>
          <a:p>
            <a:pPr lvl="1" fontAlgn="base">
              <a:lnSpc>
                <a:spcPct val="110000"/>
              </a:lnSpc>
              <a:spcAft>
                <a:spcPct val="0"/>
              </a:spcAft>
              <a:buFont typeface="Trebuchet MS" pitchFamily="34" charset="0"/>
              <a:buChar char="―"/>
            </a:pPr>
            <a:r>
              <a:rPr lang="hu-HU" sz="2200" dirty="0" smtClean="0"/>
              <a:t> </a:t>
            </a:r>
            <a:r>
              <a:rPr lang="hu-HU" sz="2200" dirty="0" err="1" smtClean="0"/>
              <a:t>they</a:t>
            </a:r>
            <a:r>
              <a:rPr lang="hu-HU" sz="2200" dirty="0" smtClean="0"/>
              <a:t> </a:t>
            </a:r>
            <a:r>
              <a:rPr lang="hu-HU" sz="2200" dirty="0" err="1"/>
              <a:t>reflect</a:t>
            </a:r>
            <a:r>
              <a:rPr lang="hu-HU" sz="2200" dirty="0"/>
              <a:t> the </a:t>
            </a:r>
            <a:r>
              <a:rPr lang="hu-HU" sz="2200" dirty="0" err="1"/>
              <a:t>actual</a:t>
            </a:r>
            <a:r>
              <a:rPr lang="hu-HU" sz="2200" dirty="0"/>
              <a:t> </a:t>
            </a:r>
            <a:r>
              <a:rPr lang="hu-HU" sz="2200" dirty="0" err="1"/>
              <a:t>level</a:t>
            </a:r>
            <a:r>
              <a:rPr lang="hu-HU" sz="2200" dirty="0"/>
              <a:t> and the </a:t>
            </a:r>
            <a:r>
              <a:rPr lang="hu-HU" sz="2200" dirty="0" err="1"/>
              <a:t>expectations</a:t>
            </a:r>
            <a:r>
              <a:rPr lang="hu-HU" sz="2200" dirty="0"/>
              <a:t> </a:t>
            </a:r>
            <a:r>
              <a:rPr lang="hu-HU" sz="2200" dirty="0" err="1"/>
              <a:t>on</a:t>
            </a:r>
            <a:r>
              <a:rPr lang="hu-HU" sz="2200" dirty="0"/>
              <a:t> interest </a:t>
            </a:r>
            <a:r>
              <a:rPr lang="hu-HU" sz="2200" dirty="0" err="1"/>
              <a:t>rate</a:t>
            </a:r>
            <a:r>
              <a:rPr lang="hu-HU" sz="2200" dirty="0"/>
              <a:t> </a:t>
            </a:r>
            <a:r>
              <a:rPr lang="hu-HU" sz="2200" dirty="0" err="1" smtClean="0"/>
              <a:t>changes</a:t>
            </a:r>
            <a:r>
              <a:rPr lang="hu-HU" sz="2200" dirty="0" smtClean="0"/>
              <a:t>,</a:t>
            </a:r>
            <a:endParaRPr lang="hu-HU" sz="2200" dirty="0"/>
          </a:p>
          <a:p>
            <a:pPr lvl="1">
              <a:lnSpc>
                <a:spcPct val="110000"/>
              </a:lnSpc>
              <a:buFont typeface="Trebuchet MS" pitchFamily="34" charset="0"/>
              <a:buChar char="―"/>
            </a:pPr>
            <a:r>
              <a:rPr lang="hu-HU" sz="2200" dirty="0" smtClean="0"/>
              <a:t> </a:t>
            </a:r>
            <a:r>
              <a:rPr lang="hu-HU" sz="2200" dirty="0" err="1" smtClean="0"/>
              <a:t>they</a:t>
            </a:r>
            <a:r>
              <a:rPr lang="hu-HU" sz="2200" dirty="0" smtClean="0"/>
              <a:t> </a:t>
            </a:r>
            <a:r>
              <a:rPr lang="hu-HU" sz="2200" dirty="0" err="1" smtClean="0"/>
              <a:t>should</a:t>
            </a:r>
            <a:r>
              <a:rPr lang="hu-HU" sz="2200" dirty="0" smtClean="0"/>
              <a:t> </a:t>
            </a:r>
            <a:r>
              <a:rPr lang="hu-HU" sz="2200" dirty="0" err="1" smtClean="0"/>
              <a:t>not</a:t>
            </a:r>
            <a:r>
              <a:rPr lang="hu-HU" sz="2200" dirty="0" smtClean="0"/>
              <a:t> </a:t>
            </a:r>
            <a:r>
              <a:rPr lang="hu-HU" sz="2200" dirty="0" err="1" smtClean="0"/>
              <a:t>depend</a:t>
            </a:r>
            <a:r>
              <a:rPr lang="hu-HU" sz="2200" dirty="0" smtClean="0"/>
              <a:t> </a:t>
            </a:r>
            <a:r>
              <a:rPr lang="hu-HU" sz="2200" dirty="0" err="1" smtClean="0"/>
              <a:t>on</a:t>
            </a:r>
            <a:r>
              <a:rPr lang="hu-HU" sz="2200" dirty="0" smtClean="0"/>
              <a:t> the </a:t>
            </a:r>
            <a:r>
              <a:rPr lang="hu-HU" sz="2200" dirty="0" err="1" smtClean="0"/>
              <a:t>liquidity</a:t>
            </a:r>
            <a:r>
              <a:rPr lang="hu-HU" sz="2200" dirty="0" smtClean="0"/>
              <a:t> </a:t>
            </a:r>
            <a:r>
              <a:rPr lang="hu-HU" sz="2200" dirty="0" err="1" smtClean="0"/>
              <a:t>situation</a:t>
            </a:r>
            <a:r>
              <a:rPr lang="hu-HU" sz="2200" dirty="0" smtClean="0"/>
              <a:t> and </a:t>
            </a:r>
            <a:r>
              <a:rPr lang="hu-HU" sz="2200" dirty="0" err="1" smtClean="0"/>
              <a:t>on</a:t>
            </a:r>
            <a:r>
              <a:rPr lang="hu-HU" sz="2200" dirty="0" smtClean="0"/>
              <a:t> </a:t>
            </a:r>
            <a:r>
              <a:rPr lang="hu-HU" sz="2200" dirty="0" err="1" smtClean="0"/>
              <a:t>interbank</a:t>
            </a:r>
            <a:r>
              <a:rPr lang="hu-HU" sz="2200" dirty="0" smtClean="0"/>
              <a:t> market </a:t>
            </a:r>
            <a:r>
              <a:rPr lang="hu-HU" sz="2200" dirty="0" err="1" smtClean="0"/>
              <a:t>processes</a:t>
            </a:r>
            <a:r>
              <a:rPr lang="hu-HU" sz="2200" dirty="0" smtClean="0"/>
              <a:t>.</a:t>
            </a:r>
            <a:endParaRPr lang="hu-HU" sz="2200" dirty="0"/>
          </a:p>
          <a:p>
            <a:pPr fontAlgn="base">
              <a:lnSpc>
                <a:spcPct val="110000"/>
              </a:lnSpc>
              <a:spcAft>
                <a:spcPct val="0"/>
              </a:spcAft>
              <a:buFont typeface="Arial" charset="0"/>
              <a:buChar char="•"/>
            </a:pPr>
            <a:r>
              <a:rPr lang="en-GB" sz="2200" dirty="0" smtClean="0"/>
              <a:t>P</a:t>
            </a:r>
            <a:r>
              <a:rPr lang="hu-HU" sz="2200" dirty="0" err="1" smtClean="0"/>
              <a:t>rinciples</a:t>
            </a:r>
            <a:r>
              <a:rPr lang="hu-HU" sz="2200" dirty="0" smtClean="0"/>
              <a:t> of </a:t>
            </a:r>
            <a:r>
              <a:rPr lang="hu-HU" sz="2200" dirty="0" err="1" smtClean="0"/>
              <a:t>central</a:t>
            </a:r>
            <a:r>
              <a:rPr lang="hu-HU" sz="2200" dirty="0" smtClean="0"/>
              <a:t> bank instruments:</a:t>
            </a:r>
            <a:endParaRPr lang="hu-HU" sz="2200" dirty="0"/>
          </a:p>
          <a:p>
            <a:pPr lvl="1">
              <a:lnSpc>
                <a:spcPct val="110000"/>
              </a:lnSpc>
              <a:buFont typeface="Trebuchet MS" pitchFamily="34" charset="0"/>
              <a:buChar char="―"/>
            </a:pPr>
            <a:r>
              <a:rPr lang="hu-HU" sz="2200" b="1" dirty="0" err="1" smtClean="0"/>
              <a:t>Market-conform</a:t>
            </a:r>
            <a:r>
              <a:rPr lang="hu-HU" sz="2200" b="1" dirty="0" smtClean="0"/>
              <a:t> </a:t>
            </a:r>
            <a:r>
              <a:rPr lang="hu-HU" sz="2200" b="1" dirty="0" err="1" smtClean="0"/>
              <a:t>operation</a:t>
            </a:r>
            <a:r>
              <a:rPr lang="hu-HU" sz="2200" b="1" dirty="0" smtClean="0"/>
              <a:t> </a:t>
            </a:r>
            <a:r>
              <a:rPr lang="hu-HU" sz="2200" b="1" dirty="0"/>
              <a:t>(</a:t>
            </a:r>
            <a:r>
              <a:rPr lang="hu-HU" sz="2200" b="1" dirty="0" err="1" smtClean="0"/>
              <a:t>indirect</a:t>
            </a:r>
            <a:r>
              <a:rPr lang="hu-HU" sz="2200" b="1" dirty="0" smtClean="0"/>
              <a:t> instruments)</a:t>
            </a:r>
            <a:endParaRPr lang="hu-HU" sz="2200" b="1" dirty="0"/>
          </a:p>
          <a:p>
            <a:pPr lvl="1">
              <a:lnSpc>
                <a:spcPct val="110000"/>
              </a:lnSpc>
              <a:buFont typeface="Trebuchet MS" pitchFamily="34" charset="0"/>
              <a:buChar char="―"/>
            </a:pPr>
            <a:r>
              <a:rPr lang="hu-HU" sz="2200" b="1" dirty="0" err="1" smtClean="0"/>
              <a:t>Transparent</a:t>
            </a:r>
            <a:r>
              <a:rPr lang="hu-HU" sz="2200" b="1" dirty="0" smtClean="0"/>
              <a:t>, </a:t>
            </a:r>
            <a:r>
              <a:rPr lang="hu-HU" sz="2200" b="1" dirty="0" err="1" smtClean="0"/>
              <a:t>secure</a:t>
            </a:r>
            <a:r>
              <a:rPr lang="hu-HU" sz="2200" b="1" dirty="0" smtClean="0"/>
              <a:t> and </a:t>
            </a:r>
            <a:r>
              <a:rPr lang="hu-HU" sz="2200" b="1" dirty="0" err="1" smtClean="0"/>
              <a:t>cost-efficient</a:t>
            </a:r>
            <a:r>
              <a:rPr lang="hu-HU" sz="2200" b="1" dirty="0" smtClean="0"/>
              <a:t> </a:t>
            </a:r>
            <a:r>
              <a:rPr lang="hu-HU" sz="2200" b="1" dirty="0" err="1" smtClean="0"/>
              <a:t>structure</a:t>
            </a:r>
            <a:endParaRPr lang="hu-HU" sz="2200" b="1" dirty="0"/>
          </a:p>
          <a:p>
            <a:pPr lvl="1">
              <a:lnSpc>
                <a:spcPct val="110000"/>
              </a:lnSpc>
              <a:buFont typeface="Trebuchet MS" pitchFamily="34" charset="0"/>
              <a:buChar char="―"/>
            </a:pPr>
            <a:r>
              <a:rPr lang="hu-HU" sz="2200" b="1" dirty="0" err="1" smtClean="0"/>
              <a:t>Equal</a:t>
            </a:r>
            <a:r>
              <a:rPr lang="hu-HU" sz="2200" b="1" dirty="0" smtClean="0"/>
              <a:t> </a:t>
            </a:r>
            <a:r>
              <a:rPr lang="hu-HU" sz="2200" b="1" dirty="0" err="1" smtClean="0"/>
              <a:t>treatment</a:t>
            </a:r>
            <a:r>
              <a:rPr lang="hu-HU" sz="2200" b="1" dirty="0" smtClean="0"/>
              <a:t> of market </a:t>
            </a:r>
            <a:r>
              <a:rPr lang="hu-HU" sz="2200" b="1" dirty="0" err="1" smtClean="0"/>
              <a:t>counterparties</a:t>
            </a:r>
            <a:endParaRPr lang="hu-HU" sz="2200" b="1" dirty="0"/>
          </a:p>
          <a:p>
            <a:pPr lvl="1">
              <a:lnSpc>
                <a:spcPct val="110000"/>
              </a:lnSpc>
              <a:buFont typeface="Trebuchet MS" pitchFamily="34" charset="0"/>
              <a:buChar char="―"/>
            </a:pPr>
            <a:r>
              <a:rPr lang="hu-HU" sz="2200" b="1" dirty="0" err="1"/>
              <a:t>C</a:t>
            </a:r>
            <a:r>
              <a:rPr lang="hu-HU" sz="2200" b="1" dirty="0" err="1" smtClean="0"/>
              <a:t>ontribution</a:t>
            </a:r>
            <a:r>
              <a:rPr lang="hu-HU" sz="2200" b="1" dirty="0" smtClean="0"/>
              <a:t> </a:t>
            </a:r>
            <a:r>
              <a:rPr lang="hu-HU" sz="2200" b="1" dirty="0" err="1" smtClean="0"/>
              <a:t>to</a:t>
            </a:r>
            <a:r>
              <a:rPr lang="hu-HU" sz="2200" b="1" dirty="0" smtClean="0"/>
              <a:t> market building</a:t>
            </a:r>
            <a:endParaRPr lang="hu-HU" sz="2200" dirty="0"/>
          </a:p>
          <a:p>
            <a:pPr marL="0" indent="0">
              <a:buNone/>
            </a:pPr>
            <a:endParaRPr lang="hu-HU" dirty="0"/>
          </a:p>
        </p:txBody>
      </p:sp>
      <p:sp>
        <p:nvSpPr>
          <p:cNvPr id="4" name="Footer Placeholder 3"/>
          <p:cNvSpPr>
            <a:spLocks noGrp="1"/>
          </p:cNvSpPr>
          <p:nvPr>
            <p:ph type="ftr" sz="quarter" idx="11"/>
          </p:nvPr>
        </p:nvSpPr>
        <p:spPr/>
        <p:txBody>
          <a:bodyPr/>
          <a:lstStyle/>
          <a:p>
            <a:pPr>
              <a:defRPr/>
            </a:pPr>
            <a:r>
              <a:rPr lang="hu-HU" smtClean="0"/>
              <a:t>Magyar Nemzeti Bank</a:t>
            </a:r>
            <a:endParaRPr lang="hu-HU" dirty="0" smtClean="0"/>
          </a:p>
        </p:txBody>
      </p:sp>
      <p:sp>
        <p:nvSpPr>
          <p:cNvPr id="5" name="Slide Number Placeholder 4"/>
          <p:cNvSpPr>
            <a:spLocks noGrp="1"/>
          </p:cNvSpPr>
          <p:nvPr>
            <p:ph type="sldNum" sz="quarter" idx="12"/>
          </p:nvPr>
        </p:nvSpPr>
        <p:spPr/>
        <p:txBody>
          <a:bodyPr/>
          <a:lstStyle/>
          <a:p>
            <a:pPr>
              <a:defRPr/>
            </a:pPr>
            <a:fld id="{0401AEF3-AFFE-433D-8A34-08D966C25545}" type="slidenum">
              <a:rPr lang="hu-HU" smtClean="0"/>
              <a:pPr>
                <a:defRPr/>
              </a:pPr>
              <a:t>10</a:t>
            </a:fld>
            <a:endParaRPr lang="hu-HU" dirty="0"/>
          </a:p>
        </p:txBody>
      </p:sp>
    </p:spTree>
    <p:extLst>
      <p:ext uri="{BB962C8B-B14F-4D97-AF65-F5344CB8AC3E}">
        <p14:creationId xmlns:p14="http://schemas.microsoft.com/office/powerpoint/2010/main" val="21729631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smtClean="0"/>
              <a:t>C</a:t>
            </a:r>
            <a:r>
              <a:rPr lang="hu-HU" sz="2800" dirty="0" err="1" smtClean="0"/>
              <a:t>ounterparties</a:t>
            </a:r>
            <a:r>
              <a:rPr lang="hu-HU" sz="2800" dirty="0" smtClean="0"/>
              <a:t> of the MNB</a:t>
            </a:r>
            <a:endParaRPr lang="hu-HU" sz="2800" dirty="0"/>
          </a:p>
        </p:txBody>
      </p:sp>
      <p:sp>
        <p:nvSpPr>
          <p:cNvPr id="3" name="Content Placeholder 2"/>
          <p:cNvSpPr>
            <a:spLocks noGrp="1"/>
          </p:cNvSpPr>
          <p:nvPr>
            <p:ph idx="1"/>
          </p:nvPr>
        </p:nvSpPr>
        <p:spPr>
          <a:xfrm>
            <a:off x="683568" y="1484784"/>
            <a:ext cx="7886700" cy="4968552"/>
          </a:xfrm>
        </p:spPr>
        <p:txBody>
          <a:bodyPr>
            <a:normAutofit/>
          </a:bodyPr>
          <a:lstStyle/>
          <a:p>
            <a:pPr lvl="0" fontAlgn="base">
              <a:spcAft>
                <a:spcPct val="0"/>
              </a:spcAft>
              <a:buFont typeface="Arial" charset="0"/>
              <a:buChar char="•"/>
            </a:pPr>
            <a:r>
              <a:rPr lang="hu-HU" sz="2000" i="1" dirty="0" err="1" smtClean="0"/>
              <a:t>Counterparties</a:t>
            </a:r>
            <a:r>
              <a:rPr lang="hu-HU" sz="2000" dirty="0" smtClean="0"/>
              <a:t>:</a:t>
            </a:r>
            <a:r>
              <a:rPr lang="en-US" sz="2000" dirty="0" smtClean="0"/>
              <a:t> </a:t>
            </a:r>
            <a:r>
              <a:rPr lang="en-US" sz="2000" dirty="0"/>
              <a:t>all </a:t>
            </a:r>
            <a:r>
              <a:rPr lang="hu-HU" sz="2000" dirty="0" err="1" smtClean="0"/>
              <a:t>domestic</a:t>
            </a:r>
            <a:r>
              <a:rPr lang="hu-HU" sz="2000" dirty="0" smtClean="0"/>
              <a:t> credit </a:t>
            </a:r>
            <a:r>
              <a:rPr lang="en-US" sz="2000" dirty="0" smtClean="0"/>
              <a:t>institutions subject </a:t>
            </a:r>
            <a:r>
              <a:rPr lang="en-US" sz="2000" dirty="0"/>
              <a:t>to reserve requirements </a:t>
            </a:r>
            <a:r>
              <a:rPr lang="en-US" sz="2000" dirty="0" smtClean="0"/>
              <a:t>provided </a:t>
            </a:r>
            <a:r>
              <a:rPr lang="en-US" sz="2000" dirty="0"/>
              <a:t>they meet the technical requirements of the operations:</a:t>
            </a:r>
          </a:p>
          <a:p>
            <a:pPr lvl="1" fontAlgn="base">
              <a:spcAft>
                <a:spcPct val="0"/>
              </a:spcAft>
              <a:buFont typeface="Trebuchet MS" pitchFamily="34" charset="0"/>
              <a:buChar char="―"/>
            </a:pPr>
            <a:r>
              <a:rPr lang="hu-HU" sz="2000" dirty="0" err="1"/>
              <a:t>t</a:t>
            </a:r>
            <a:r>
              <a:rPr lang="hu-HU" sz="2000" dirty="0" err="1" smtClean="0"/>
              <a:t>hey</a:t>
            </a:r>
            <a:r>
              <a:rPr lang="hu-HU" sz="2000" dirty="0" smtClean="0"/>
              <a:t> </a:t>
            </a:r>
            <a:r>
              <a:rPr lang="hu-HU" sz="2000" dirty="0" err="1" smtClean="0"/>
              <a:t>are</a:t>
            </a:r>
            <a:r>
              <a:rPr lang="hu-HU" sz="2000" dirty="0" smtClean="0"/>
              <a:t> </a:t>
            </a:r>
            <a:r>
              <a:rPr lang="en-US" sz="2000" dirty="0" smtClean="0"/>
              <a:t>direct members </a:t>
            </a:r>
            <a:r>
              <a:rPr lang="hu-HU" sz="2000" dirty="0" smtClean="0"/>
              <a:t>of</a:t>
            </a:r>
            <a:r>
              <a:rPr lang="en-US" sz="2000" dirty="0" smtClean="0"/>
              <a:t> </a:t>
            </a:r>
            <a:r>
              <a:rPr lang="en-US" sz="2000" dirty="0"/>
              <a:t>the Hungarian real-time gross settlement system (VIBER) or </a:t>
            </a:r>
            <a:r>
              <a:rPr lang="hu-HU" sz="2000" dirty="0" smtClean="0"/>
              <a:t>of</a:t>
            </a:r>
            <a:r>
              <a:rPr lang="en-US" sz="2000" dirty="0" smtClean="0"/>
              <a:t> </a:t>
            </a:r>
            <a:r>
              <a:rPr lang="en-US" sz="2000" dirty="0"/>
              <a:t>the Interbank Clearing System (</a:t>
            </a:r>
            <a:r>
              <a:rPr lang="en-US" sz="2000" dirty="0" err="1"/>
              <a:t>BKR</a:t>
            </a:r>
            <a:r>
              <a:rPr lang="en-US" sz="2000" dirty="0"/>
              <a:t>), </a:t>
            </a:r>
          </a:p>
          <a:p>
            <a:pPr lvl="1" fontAlgn="base">
              <a:lnSpc>
                <a:spcPct val="100000"/>
              </a:lnSpc>
              <a:spcAft>
                <a:spcPct val="0"/>
              </a:spcAft>
              <a:buFont typeface="Trebuchet MS" pitchFamily="34" charset="0"/>
              <a:buChar char="―"/>
            </a:pPr>
            <a:r>
              <a:rPr lang="en-US" sz="2000" dirty="0"/>
              <a:t>in the case of </a:t>
            </a:r>
            <a:r>
              <a:rPr lang="en-US" sz="2000" dirty="0" err="1"/>
              <a:t>collateralised</a:t>
            </a:r>
            <a:r>
              <a:rPr lang="en-US" sz="2000" dirty="0"/>
              <a:t> loans and securities transactions they have a securities account with central securities depository and security settlement system </a:t>
            </a:r>
            <a:r>
              <a:rPr lang="hu-HU" sz="2000" dirty="0" smtClean="0"/>
              <a:t>(</a:t>
            </a:r>
            <a:r>
              <a:rPr lang="en-US" sz="2000" dirty="0" err="1" smtClean="0"/>
              <a:t>KELER</a:t>
            </a:r>
            <a:r>
              <a:rPr lang="en-US" sz="2000" dirty="0" smtClean="0"/>
              <a:t> </a:t>
            </a:r>
            <a:r>
              <a:rPr lang="en-US" sz="2000" dirty="0" err="1" smtClean="0"/>
              <a:t>Zrt</a:t>
            </a:r>
            <a:r>
              <a:rPr lang="hu-HU" sz="2000" dirty="0" smtClean="0"/>
              <a:t>.)</a:t>
            </a:r>
          </a:p>
          <a:p>
            <a:pPr marL="342900" lvl="1" indent="0" fontAlgn="base">
              <a:lnSpc>
                <a:spcPct val="100000"/>
              </a:lnSpc>
              <a:spcAft>
                <a:spcPct val="0"/>
              </a:spcAft>
              <a:buNone/>
            </a:pPr>
            <a:endParaRPr lang="hu-HU" sz="2000" dirty="0">
              <a:solidFill>
                <a:srgbClr val="1E2452"/>
              </a:solidFill>
            </a:endParaRPr>
          </a:p>
          <a:p>
            <a:pPr fontAlgn="base">
              <a:spcAft>
                <a:spcPct val="0"/>
              </a:spcAft>
              <a:buFont typeface="Arial" charset="0"/>
              <a:buChar char="•"/>
            </a:pPr>
            <a:r>
              <a:rPr lang="hu-HU" sz="2000" dirty="0" err="1" smtClean="0"/>
              <a:t>In</a:t>
            </a:r>
            <a:r>
              <a:rPr lang="hu-HU" sz="2000" dirty="0" smtClean="0"/>
              <a:t> line </a:t>
            </a:r>
            <a:r>
              <a:rPr lang="hu-HU" sz="2000" dirty="0" err="1" smtClean="0"/>
              <a:t>with</a:t>
            </a:r>
            <a:r>
              <a:rPr lang="hu-HU" sz="2000" dirty="0" smtClean="0"/>
              <a:t> the </a:t>
            </a:r>
            <a:r>
              <a:rPr lang="hu-HU" sz="2000" dirty="0" err="1" smtClean="0"/>
              <a:t>objectives</a:t>
            </a:r>
            <a:r>
              <a:rPr lang="hu-HU" sz="2000" dirty="0" smtClean="0"/>
              <a:t> of the </a:t>
            </a:r>
            <a:r>
              <a:rPr lang="hu-HU" sz="2000" dirty="0" err="1" smtClean="0"/>
              <a:t>various</a:t>
            </a:r>
            <a:r>
              <a:rPr lang="hu-HU" sz="2000" dirty="0" smtClean="0"/>
              <a:t> instruments (e. g. </a:t>
            </a:r>
            <a:r>
              <a:rPr lang="hu-HU" sz="2000" dirty="0" err="1" smtClean="0"/>
              <a:t>in</a:t>
            </a:r>
            <a:r>
              <a:rPr lang="hu-HU" sz="2000" dirty="0" smtClean="0"/>
              <a:t> </a:t>
            </a:r>
            <a:r>
              <a:rPr lang="hu-HU" sz="2000" dirty="0" err="1" smtClean="0"/>
              <a:t>case</a:t>
            </a:r>
            <a:r>
              <a:rPr lang="hu-HU" sz="2000" dirty="0" smtClean="0"/>
              <a:t> of instruments </a:t>
            </a:r>
            <a:r>
              <a:rPr lang="hu-HU" sz="2000" dirty="0" err="1" smtClean="0"/>
              <a:t>aimed</a:t>
            </a:r>
            <a:r>
              <a:rPr lang="hu-HU" sz="2000" dirty="0" smtClean="0"/>
              <a:t> </a:t>
            </a:r>
            <a:r>
              <a:rPr lang="hu-HU" sz="2000" dirty="0" err="1" smtClean="0"/>
              <a:t>at</a:t>
            </a:r>
            <a:r>
              <a:rPr lang="hu-HU" sz="2000" dirty="0" smtClean="0"/>
              <a:t> </a:t>
            </a:r>
            <a:r>
              <a:rPr lang="hu-HU" sz="2000" dirty="0" err="1" smtClean="0"/>
              <a:t>quick</a:t>
            </a:r>
            <a:r>
              <a:rPr lang="hu-HU" sz="2000" dirty="0" smtClean="0"/>
              <a:t> </a:t>
            </a:r>
            <a:r>
              <a:rPr lang="hu-HU" sz="2000" dirty="0" err="1" smtClean="0"/>
              <a:t>intervention</a:t>
            </a:r>
            <a:r>
              <a:rPr lang="hu-HU" sz="2000" dirty="0" smtClean="0"/>
              <a:t>) </a:t>
            </a:r>
            <a:r>
              <a:rPr lang="hu-HU" sz="2000" dirty="0" err="1" smtClean="0"/>
              <a:t>counterparties</a:t>
            </a:r>
            <a:r>
              <a:rPr lang="hu-HU" sz="2000" dirty="0" smtClean="0"/>
              <a:t> </a:t>
            </a:r>
            <a:r>
              <a:rPr lang="hu-HU" sz="2000" dirty="0" err="1" smtClean="0"/>
              <a:t>may</a:t>
            </a:r>
            <a:r>
              <a:rPr lang="hu-HU" sz="2000" dirty="0" smtClean="0"/>
              <a:t> be </a:t>
            </a:r>
            <a:r>
              <a:rPr lang="hu-HU" sz="2000" dirty="0" err="1" smtClean="0"/>
              <a:t>different</a:t>
            </a:r>
            <a:r>
              <a:rPr lang="hu-HU" sz="2000" dirty="0" smtClean="0"/>
              <a:t>: </a:t>
            </a:r>
          </a:p>
          <a:p>
            <a:pPr lvl="1" fontAlgn="base">
              <a:spcAft>
                <a:spcPct val="0"/>
              </a:spcAft>
              <a:buFont typeface="Trebuchet MS" pitchFamily="34" charset="0"/>
              <a:buChar char="―"/>
            </a:pPr>
            <a:r>
              <a:rPr lang="hu-HU" sz="2000" dirty="0" err="1" smtClean="0"/>
              <a:t>In</a:t>
            </a:r>
            <a:r>
              <a:rPr lang="hu-HU" sz="2000" dirty="0" smtClean="0"/>
              <a:t> </a:t>
            </a:r>
            <a:r>
              <a:rPr lang="hu-HU" sz="2000" dirty="0" err="1" smtClean="0"/>
              <a:t>case</a:t>
            </a:r>
            <a:r>
              <a:rPr lang="hu-HU" sz="2000" dirty="0" smtClean="0"/>
              <a:t> of </a:t>
            </a:r>
            <a:r>
              <a:rPr lang="hu-HU" sz="2000" dirty="0" err="1" smtClean="0"/>
              <a:t>particular</a:t>
            </a:r>
            <a:r>
              <a:rPr lang="hu-HU" sz="2000" dirty="0" smtClean="0"/>
              <a:t> </a:t>
            </a:r>
            <a:r>
              <a:rPr lang="hu-HU" sz="2000" dirty="0" err="1" smtClean="0"/>
              <a:t>FX</a:t>
            </a:r>
            <a:r>
              <a:rPr lang="hu-HU" sz="2000" dirty="0" smtClean="0"/>
              <a:t> instruments </a:t>
            </a:r>
            <a:r>
              <a:rPr lang="hu-HU" sz="2000" dirty="0" err="1" smtClean="0"/>
              <a:t>non-residents</a:t>
            </a:r>
            <a:r>
              <a:rPr lang="hu-HU" sz="2000" dirty="0" smtClean="0"/>
              <a:t> </a:t>
            </a:r>
            <a:r>
              <a:rPr lang="hu-HU" sz="2000" dirty="0" err="1" smtClean="0"/>
              <a:t>also</a:t>
            </a:r>
            <a:r>
              <a:rPr lang="hu-HU" sz="2000" dirty="0" smtClean="0"/>
              <a:t>  </a:t>
            </a:r>
            <a:r>
              <a:rPr lang="hu-HU" sz="2000" dirty="0" err="1" smtClean="0"/>
              <a:t>involved</a:t>
            </a:r>
            <a:endParaRPr lang="hu-HU" sz="2000" dirty="0"/>
          </a:p>
          <a:p>
            <a:pPr lvl="1" fontAlgn="base">
              <a:spcAft>
                <a:spcPct val="0"/>
              </a:spcAft>
              <a:buFont typeface="Trebuchet MS" pitchFamily="34" charset="0"/>
              <a:buChar char="―"/>
            </a:pPr>
            <a:r>
              <a:rPr lang="hu-HU" sz="2000" dirty="0" err="1" smtClean="0"/>
              <a:t>In</a:t>
            </a:r>
            <a:r>
              <a:rPr lang="hu-HU" sz="2000" dirty="0" smtClean="0"/>
              <a:t> </a:t>
            </a:r>
            <a:r>
              <a:rPr lang="hu-HU" sz="2000" dirty="0" err="1" smtClean="0"/>
              <a:t>case</a:t>
            </a:r>
            <a:r>
              <a:rPr lang="hu-HU" sz="2000" dirty="0" smtClean="0"/>
              <a:t> of </a:t>
            </a:r>
            <a:r>
              <a:rPr lang="hu-HU" sz="2000" dirty="0" err="1" smtClean="0"/>
              <a:t>quick</a:t>
            </a:r>
            <a:r>
              <a:rPr lang="hu-HU" sz="2000" dirty="0" smtClean="0"/>
              <a:t> </a:t>
            </a:r>
            <a:r>
              <a:rPr lang="hu-HU" sz="2000" dirty="0" err="1" smtClean="0"/>
              <a:t>tenders</a:t>
            </a:r>
            <a:r>
              <a:rPr lang="hu-HU" sz="2000" dirty="0" smtClean="0"/>
              <a:t> </a:t>
            </a:r>
            <a:r>
              <a:rPr lang="hu-HU" sz="2000" dirty="0" err="1" smtClean="0"/>
              <a:t>only</a:t>
            </a:r>
            <a:r>
              <a:rPr lang="hu-HU" sz="2000" dirty="0" smtClean="0"/>
              <a:t> </a:t>
            </a:r>
            <a:r>
              <a:rPr lang="hu-HU" sz="2000" dirty="0" err="1" smtClean="0"/>
              <a:t>banks</a:t>
            </a:r>
            <a:endParaRPr lang="hu-HU" sz="2000" dirty="0"/>
          </a:p>
        </p:txBody>
      </p:sp>
      <p:sp>
        <p:nvSpPr>
          <p:cNvPr id="4" name="Footer Placeholder 3"/>
          <p:cNvSpPr>
            <a:spLocks noGrp="1"/>
          </p:cNvSpPr>
          <p:nvPr>
            <p:ph type="ftr" sz="quarter" idx="11"/>
          </p:nvPr>
        </p:nvSpPr>
        <p:spPr/>
        <p:txBody>
          <a:bodyPr/>
          <a:lstStyle/>
          <a:p>
            <a:pPr>
              <a:defRPr/>
            </a:pPr>
            <a:r>
              <a:rPr lang="hu-HU" smtClean="0"/>
              <a:t>Magyar Nemzeti Bank</a:t>
            </a:r>
            <a:endParaRPr lang="hu-HU" dirty="0" smtClean="0"/>
          </a:p>
        </p:txBody>
      </p:sp>
      <p:sp>
        <p:nvSpPr>
          <p:cNvPr id="5" name="Slide Number Placeholder 4"/>
          <p:cNvSpPr>
            <a:spLocks noGrp="1"/>
          </p:cNvSpPr>
          <p:nvPr>
            <p:ph type="sldNum" sz="quarter" idx="12"/>
          </p:nvPr>
        </p:nvSpPr>
        <p:spPr/>
        <p:txBody>
          <a:bodyPr/>
          <a:lstStyle/>
          <a:p>
            <a:pPr>
              <a:defRPr/>
            </a:pPr>
            <a:fld id="{0401AEF3-AFFE-433D-8A34-08D966C25545}" type="slidenum">
              <a:rPr lang="hu-HU" smtClean="0"/>
              <a:pPr>
                <a:defRPr/>
              </a:pPr>
              <a:t>11</a:t>
            </a:fld>
            <a:endParaRPr lang="hu-HU" dirty="0"/>
          </a:p>
        </p:txBody>
      </p:sp>
    </p:spTree>
    <p:extLst>
      <p:ext uri="{BB962C8B-B14F-4D97-AF65-F5344CB8AC3E}">
        <p14:creationId xmlns:p14="http://schemas.microsoft.com/office/powerpoint/2010/main" val="33988907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188640"/>
            <a:ext cx="8172400" cy="759189"/>
          </a:xfrm>
        </p:spPr>
        <p:txBody>
          <a:bodyPr>
            <a:noAutofit/>
          </a:bodyPr>
          <a:lstStyle/>
          <a:p>
            <a:r>
              <a:rPr lang="hu-HU" sz="2800" dirty="0" err="1" smtClean="0"/>
              <a:t>Simplified</a:t>
            </a:r>
            <a:r>
              <a:rPr lang="hu-HU" sz="2800" dirty="0" smtClean="0"/>
              <a:t> </a:t>
            </a:r>
            <a:r>
              <a:rPr lang="hu-HU" sz="2800" dirty="0" err="1" smtClean="0"/>
              <a:t>central</a:t>
            </a:r>
            <a:r>
              <a:rPr lang="hu-HU" sz="2800" dirty="0" smtClean="0"/>
              <a:t> bank </a:t>
            </a:r>
            <a:r>
              <a:rPr lang="hu-HU" sz="2800" dirty="0" err="1" smtClean="0"/>
              <a:t>balance</a:t>
            </a:r>
            <a:r>
              <a:rPr lang="hu-HU" sz="2800" dirty="0" smtClean="0"/>
              <a:t> </a:t>
            </a:r>
            <a:r>
              <a:rPr lang="hu-HU" sz="2800" dirty="0" err="1" smtClean="0"/>
              <a:t>sheet</a:t>
            </a:r>
            <a:r>
              <a:rPr lang="hu-HU" sz="2800" dirty="0" smtClean="0"/>
              <a:t> and instruments</a:t>
            </a:r>
            <a:endParaRPr lang="hu-HU" sz="2800" dirty="0"/>
          </a:p>
        </p:txBody>
      </p:sp>
      <p:sp>
        <p:nvSpPr>
          <p:cNvPr id="7" name="Content Placeholder 6"/>
          <p:cNvSpPr>
            <a:spLocks noGrp="1"/>
          </p:cNvSpPr>
          <p:nvPr>
            <p:ph idx="1"/>
          </p:nvPr>
        </p:nvSpPr>
        <p:spPr>
          <a:xfrm>
            <a:off x="2040197" y="1390168"/>
            <a:ext cx="1080120" cy="360040"/>
          </a:xfrm>
        </p:spPr>
        <p:txBody>
          <a:bodyPr>
            <a:normAutofit lnSpcReduction="10000"/>
          </a:bodyPr>
          <a:lstStyle/>
          <a:p>
            <a:pPr marL="0" indent="0">
              <a:buNone/>
            </a:pPr>
            <a:r>
              <a:rPr lang="hu-HU" sz="2000" b="1" dirty="0" err="1" smtClean="0"/>
              <a:t>Assets</a:t>
            </a:r>
            <a:endParaRPr lang="hu-HU" sz="2000" b="1" dirty="0"/>
          </a:p>
        </p:txBody>
      </p:sp>
      <p:sp>
        <p:nvSpPr>
          <p:cNvPr id="4" name="Footer Placeholder 3"/>
          <p:cNvSpPr>
            <a:spLocks noGrp="1"/>
          </p:cNvSpPr>
          <p:nvPr>
            <p:ph type="ftr" sz="quarter" idx="11"/>
          </p:nvPr>
        </p:nvSpPr>
        <p:spPr/>
        <p:txBody>
          <a:bodyPr/>
          <a:lstStyle/>
          <a:p>
            <a:pPr>
              <a:defRPr/>
            </a:pPr>
            <a:r>
              <a:rPr lang="hu-HU" dirty="0" smtClean="0"/>
              <a:t>Magyar Nemzeti Bank</a:t>
            </a:r>
          </a:p>
        </p:txBody>
      </p:sp>
      <p:sp>
        <p:nvSpPr>
          <p:cNvPr id="5" name="Slide Number Placeholder 4"/>
          <p:cNvSpPr>
            <a:spLocks noGrp="1"/>
          </p:cNvSpPr>
          <p:nvPr>
            <p:ph type="sldNum" sz="quarter" idx="12"/>
          </p:nvPr>
        </p:nvSpPr>
        <p:spPr>
          <a:xfrm>
            <a:off x="3493369" y="6132027"/>
            <a:ext cx="2057400" cy="365125"/>
          </a:xfrm>
        </p:spPr>
        <p:txBody>
          <a:bodyPr/>
          <a:lstStyle/>
          <a:p>
            <a:pPr>
              <a:defRPr/>
            </a:pPr>
            <a:fld id="{0401AEF3-AFFE-433D-8A34-08D966C25545}" type="slidenum">
              <a:rPr lang="hu-HU" smtClean="0"/>
              <a:pPr>
                <a:defRPr/>
              </a:pPr>
              <a:t>12</a:t>
            </a:fld>
            <a:endParaRPr lang="hu-HU" dirty="0"/>
          </a:p>
        </p:txBody>
      </p:sp>
      <p:cxnSp>
        <p:nvCxnSpPr>
          <p:cNvPr id="6" name="Straight Connector 5"/>
          <p:cNvCxnSpPr>
            <a:endCxn id="22" idx="0"/>
          </p:cNvCxnSpPr>
          <p:nvPr/>
        </p:nvCxnSpPr>
        <p:spPr>
          <a:xfrm>
            <a:off x="4554118" y="1769422"/>
            <a:ext cx="0" cy="2700338"/>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187624" y="1769422"/>
            <a:ext cx="7344816" cy="0"/>
          </a:xfrm>
          <a:prstGeom prst="line">
            <a:avLst/>
          </a:prstGeom>
        </p:spPr>
        <p:style>
          <a:lnRef idx="1">
            <a:schemeClr val="accent1"/>
          </a:lnRef>
          <a:fillRef idx="0">
            <a:schemeClr val="accent1"/>
          </a:fillRef>
          <a:effectRef idx="0">
            <a:schemeClr val="accent1"/>
          </a:effectRef>
          <a:fontRef idx="minor">
            <a:schemeClr val="tx1"/>
          </a:fontRef>
        </p:style>
      </p:cxnSp>
      <p:sp>
        <p:nvSpPr>
          <p:cNvPr id="14" name="Content Placeholder 6"/>
          <p:cNvSpPr txBox="1">
            <a:spLocks/>
          </p:cNvSpPr>
          <p:nvPr/>
        </p:nvSpPr>
        <p:spPr>
          <a:xfrm>
            <a:off x="6046552" y="1364240"/>
            <a:ext cx="1261752" cy="360040"/>
          </a:xfrm>
          <a:prstGeom prst="rect">
            <a:avLst/>
          </a:prstGeom>
        </p:spPr>
        <p:txBody>
          <a:bodyPr vert="horz" lIns="91440" tIns="45720" rIns="91440" bIns="45720" rtlCol="0">
            <a:normAutofit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3200" kern="1200">
                <a:solidFill>
                  <a:schemeClr val="accent5"/>
                </a:solidFill>
                <a:latin typeface="Calibri" panose="020F0502020204030204" pitchFamily="34" charset="0"/>
                <a:ea typeface="Verdana" panose="020B0604030504040204" pitchFamily="34" charset="0"/>
                <a:cs typeface="Verdana" panose="020B060403050404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3200" kern="1200">
                <a:solidFill>
                  <a:schemeClr val="accent5"/>
                </a:solidFill>
                <a:latin typeface="Calibri" panose="020F0502020204030204" pitchFamily="34" charset="0"/>
                <a:ea typeface="Verdana" panose="020B0604030504040204" pitchFamily="34" charset="0"/>
                <a:cs typeface="Verdana" panose="020B060403050404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3200" kern="1200">
                <a:solidFill>
                  <a:schemeClr val="accent5"/>
                </a:solidFill>
                <a:latin typeface="Calibri" panose="020F0502020204030204" pitchFamily="34" charset="0"/>
                <a:ea typeface="Verdana" panose="020B0604030504040204" pitchFamily="34" charset="0"/>
                <a:cs typeface="Verdana" panose="020B060403050404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3200" kern="1200">
                <a:solidFill>
                  <a:schemeClr val="accent5"/>
                </a:solidFill>
                <a:latin typeface="Calibri" panose="020F0502020204030204" pitchFamily="34" charset="0"/>
                <a:ea typeface="Verdana" panose="020B0604030504040204" pitchFamily="34" charset="0"/>
                <a:cs typeface="Verdana" panose="020B060403050404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3200" kern="1200">
                <a:solidFill>
                  <a:schemeClr val="accent5"/>
                </a:solidFill>
                <a:latin typeface="Calibri" panose="020F0502020204030204" pitchFamily="34" charset="0"/>
                <a:ea typeface="Verdana" panose="020B0604030504040204" pitchFamily="34" charset="0"/>
                <a:cs typeface="Verdana" panose="020B060403050404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fontAlgn="auto">
              <a:spcAft>
                <a:spcPts val="0"/>
              </a:spcAft>
              <a:buFont typeface="Arial" panose="020B0604020202020204" pitchFamily="34" charset="0"/>
              <a:buNone/>
            </a:pPr>
            <a:r>
              <a:rPr lang="hu-HU" sz="2000" b="1" dirty="0" err="1" smtClean="0"/>
              <a:t>Liabilities</a:t>
            </a:r>
            <a:endParaRPr lang="hu-HU" sz="2000" b="1" dirty="0"/>
          </a:p>
        </p:txBody>
      </p:sp>
      <p:sp>
        <p:nvSpPr>
          <p:cNvPr id="15" name="Content Placeholder 6"/>
          <p:cNvSpPr txBox="1">
            <a:spLocks/>
          </p:cNvSpPr>
          <p:nvPr/>
        </p:nvSpPr>
        <p:spPr>
          <a:xfrm>
            <a:off x="1547664" y="1841430"/>
            <a:ext cx="2974405" cy="2215002"/>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3200" kern="1200">
                <a:solidFill>
                  <a:schemeClr val="accent5"/>
                </a:solidFill>
                <a:latin typeface="Calibri" panose="020F0502020204030204" pitchFamily="34" charset="0"/>
                <a:ea typeface="Verdana" panose="020B0604030504040204" pitchFamily="34" charset="0"/>
                <a:cs typeface="Verdana" panose="020B060403050404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3200" kern="1200">
                <a:solidFill>
                  <a:schemeClr val="accent5"/>
                </a:solidFill>
                <a:latin typeface="Calibri" panose="020F0502020204030204" pitchFamily="34" charset="0"/>
                <a:ea typeface="Verdana" panose="020B0604030504040204" pitchFamily="34" charset="0"/>
                <a:cs typeface="Verdana" panose="020B060403050404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3200" kern="1200">
                <a:solidFill>
                  <a:schemeClr val="accent5"/>
                </a:solidFill>
                <a:latin typeface="Calibri" panose="020F0502020204030204" pitchFamily="34" charset="0"/>
                <a:ea typeface="Verdana" panose="020B0604030504040204" pitchFamily="34" charset="0"/>
                <a:cs typeface="Verdana" panose="020B060403050404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3200" kern="1200">
                <a:solidFill>
                  <a:schemeClr val="accent5"/>
                </a:solidFill>
                <a:latin typeface="Calibri" panose="020F0502020204030204" pitchFamily="34" charset="0"/>
                <a:ea typeface="Verdana" panose="020B0604030504040204" pitchFamily="34" charset="0"/>
                <a:cs typeface="Verdana" panose="020B060403050404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3200" kern="1200">
                <a:solidFill>
                  <a:schemeClr val="accent5"/>
                </a:solidFill>
                <a:latin typeface="Calibri" panose="020F0502020204030204" pitchFamily="34" charset="0"/>
                <a:ea typeface="Verdana" panose="020B0604030504040204" pitchFamily="34" charset="0"/>
                <a:cs typeface="Verdana" panose="020B060403050404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fontAlgn="auto">
              <a:spcAft>
                <a:spcPts val="0"/>
              </a:spcAft>
              <a:buFont typeface="Arial" panose="020B0604020202020204" pitchFamily="34" charset="0"/>
              <a:buNone/>
            </a:pPr>
            <a:r>
              <a:rPr lang="hu-HU" sz="2000" dirty="0" err="1" smtClean="0"/>
              <a:t>Foreign</a:t>
            </a:r>
            <a:r>
              <a:rPr lang="hu-HU" sz="2000" dirty="0" smtClean="0"/>
              <a:t> </a:t>
            </a:r>
            <a:r>
              <a:rPr lang="hu-HU" sz="2000" dirty="0" err="1" smtClean="0"/>
              <a:t>exchange</a:t>
            </a:r>
            <a:r>
              <a:rPr lang="hu-HU" sz="2000" dirty="0" smtClean="0"/>
              <a:t> </a:t>
            </a:r>
            <a:r>
              <a:rPr lang="hu-HU" sz="2000" dirty="0" err="1" smtClean="0"/>
              <a:t>reserves</a:t>
            </a:r>
            <a:endParaRPr lang="hu-HU" sz="2000" dirty="0" smtClean="0"/>
          </a:p>
          <a:p>
            <a:pPr marL="0" indent="0" fontAlgn="auto">
              <a:spcAft>
                <a:spcPts val="0"/>
              </a:spcAft>
              <a:buFont typeface="Arial" panose="020B0604020202020204" pitchFamily="34" charset="0"/>
              <a:buNone/>
            </a:pPr>
            <a:r>
              <a:rPr lang="hu-HU" sz="2000" dirty="0" err="1" smtClean="0"/>
              <a:t>FGS-</a:t>
            </a:r>
            <a:r>
              <a:rPr lang="en-GB" sz="2000" dirty="0" smtClean="0"/>
              <a:t>loan</a:t>
            </a:r>
            <a:endParaRPr lang="hu-HU" sz="2000" dirty="0" smtClean="0"/>
          </a:p>
          <a:p>
            <a:pPr marL="0" indent="0" fontAlgn="auto">
              <a:spcAft>
                <a:spcPts val="0"/>
              </a:spcAft>
              <a:buFont typeface="Arial" panose="020B0604020202020204" pitchFamily="34" charset="0"/>
              <a:buNone/>
            </a:pPr>
            <a:endParaRPr lang="hu-HU" sz="2000" dirty="0" smtClean="0"/>
          </a:p>
          <a:p>
            <a:pPr marL="0" indent="0" fontAlgn="auto">
              <a:spcAft>
                <a:spcPts val="0"/>
              </a:spcAft>
              <a:buFont typeface="Arial" panose="020B0604020202020204" pitchFamily="34" charset="0"/>
              <a:buNone/>
            </a:pPr>
            <a:r>
              <a:rPr lang="hu-HU" sz="2000" dirty="0" smtClean="0"/>
              <a:t>O/N credit</a:t>
            </a:r>
          </a:p>
          <a:p>
            <a:pPr marL="0" indent="0" fontAlgn="auto">
              <a:spcAft>
                <a:spcPts val="0"/>
              </a:spcAft>
              <a:buFont typeface="Arial" panose="020B0604020202020204" pitchFamily="34" charset="0"/>
              <a:buNone/>
            </a:pPr>
            <a:r>
              <a:rPr lang="hu-HU" sz="2000" dirty="0" err="1" smtClean="0"/>
              <a:t>Other</a:t>
            </a:r>
            <a:r>
              <a:rPr lang="hu-HU" sz="2000" dirty="0" smtClean="0"/>
              <a:t> </a:t>
            </a:r>
            <a:r>
              <a:rPr lang="hu-HU" sz="2000" dirty="0" err="1" smtClean="0"/>
              <a:t>central</a:t>
            </a:r>
            <a:r>
              <a:rPr lang="hu-HU" sz="2000" dirty="0" smtClean="0"/>
              <a:t> bank </a:t>
            </a:r>
            <a:r>
              <a:rPr lang="hu-HU" sz="2000" dirty="0" err="1" smtClean="0"/>
              <a:t>loans</a:t>
            </a:r>
            <a:endParaRPr lang="hu-HU" sz="2000" dirty="0" smtClean="0"/>
          </a:p>
          <a:p>
            <a:pPr marL="0" indent="0" fontAlgn="auto">
              <a:spcAft>
                <a:spcPts val="0"/>
              </a:spcAft>
              <a:buFont typeface="Arial" panose="020B0604020202020204" pitchFamily="34" charset="0"/>
              <a:buNone/>
            </a:pPr>
            <a:endParaRPr lang="hu-HU" sz="2000" dirty="0" smtClean="0"/>
          </a:p>
          <a:p>
            <a:pPr marL="0" indent="0" fontAlgn="auto">
              <a:spcAft>
                <a:spcPts val="0"/>
              </a:spcAft>
              <a:buFont typeface="Arial" panose="020B0604020202020204" pitchFamily="34" charset="0"/>
              <a:buNone/>
            </a:pPr>
            <a:r>
              <a:rPr lang="hu-HU" sz="2000" dirty="0" err="1" smtClean="0"/>
              <a:t>Other</a:t>
            </a:r>
            <a:r>
              <a:rPr lang="hu-HU" sz="2000" dirty="0" smtClean="0"/>
              <a:t> </a:t>
            </a:r>
            <a:r>
              <a:rPr lang="hu-HU" sz="2000" dirty="0" err="1" smtClean="0"/>
              <a:t>assets</a:t>
            </a:r>
            <a:endParaRPr lang="hu-HU" sz="2000" dirty="0" smtClean="0"/>
          </a:p>
        </p:txBody>
      </p:sp>
      <p:sp>
        <p:nvSpPr>
          <p:cNvPr id="16" name="Content Placeholder 6"/>
          <p:cNvSpPr txBox="1">
            <a:spLocks/>
          </p:cNvSpPr>
          <p:nvPr/>
        </p:nvSpPr>
        <p:spPr>
          <a:xfrm>
            <a:off x="4727373" y="1814089"/>
            <a:ext cx="3949083" cy="2376263"/>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3200" kern="1200">
                <a:solidFill>
                  <a:schemeClr val="accent5"/>
                </a:solidFill>
                <a:latin typeface="Calibri" panose="020F0502020204030204" pitchFamily="34" charset="0"/>
                <a:ea typeface="Verdana" panose="020B0604030504040204" pitchFamily="34" charset="0"/>
                <a:cs typeface="Verdana" panose="020B060403050404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3200" kern="1200">
                <a:solidFill>
                  <a:schemeClr val="accent5"/>
                </a:solidFill>
                <a:latin typeface="Calibri" panose="020F0502020204030204" pitchFamily="34" charset="0"/>
                <a:ea typeface="Verdana" panose="020B0604030504040204" pitchFamily="34" charset="0"/>
                <a:cs typeface="Verdana" panose="020B060403050404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3200" kern="1200">
                <a:solidFill>
                  <a:schemeClr val="accent5"/>
                </a:solidFill>
                <a:latin typeface="Calibri" panose="020F0502020204030204" pitchFamily="34" charset="0"/>
                <a:ea typeface="Verdana" panose="020B0604030504040204" pitchFamily="34" charset="0"/>
                <a:cs typeface="Verdana" panose="020B060403050404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3200" kern="1200">
                <a:solidFill>
                  <a:schemeClr val="accent5"/>
                </a:solidFill>
                <a:latin typeface="Calibri" panose="020F0502020204030204" pitchFamily="34" charset="0"/>
                <a:ea typeface="Verdana" panose="020B0604030504040204" pitchFamily="34" charset="0"/>
                <a:cs typeface="Verdana" panose="020B060403050404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3200" kern="1200">
                <a:solidFill>
                  <a:schemeClr val="accent5"/>
                </a:solidFill>
                <a:latin typeface="Calibri" panose="020F0502020204030204" pitchFamily="34" charset="0"/>
                <a:ea typeface="Verdana" panose="020B0604030504040204" pitchFamily="34" charset="0"/>
                <a:cs typeface="Verdana" panose="020B060403050404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fontAlgn="auto">
              <a:spcAft>
                <a:spcPts val="0"/>
              </a:spcAft>
              <a:buFont typeface="Arial" panose="020B0604020202020204" pitchFamily="34" charset="0"/>
              <a:buNone/>
            </a:pPr>
            <a:r>
              <a:rPr lang="hu-HU" sz="2000" dirty="0" smtClean="0"/>
              <a:t>Cash</a:t>
            </a:r>
          </a:p>
          <a:p>
            <a:pPr marL="0" indent="0" fontAlgn="auto">
              <a:spcAft>
                <a:spcPts val="0"/>
              </a:spcAft>
              <a:buFont typeface="Arial" panose="020B0604020202020204" pitchFamily="34" charset="0"/>
              <a:buNone/>
            </a:pPr>
            <a:r>
              <a:rPr lang="hu-HU" sz="2000" dirty="0" err="1" smtClean="0"/>
              <a:t>Single</a:t>
            </a:r>
            <a:r>
              <a:rPr lang="hu-HU" sz="2000" dirty="0" smtClean="0"/>
              <a:t> </a:t>
            </a:r>
            <a:r>
              <a:rPr lang="hu-HU" sz="2000" dirty="0" err="1" smtClean="0"/>
              <a:t>Treasury</a:t>
            </a:r>
            <a:r>
              <a:rPr lang="hu-HU" sz="2000" dirty="0" smtClean="0"/>
              <a:t> Account</a:t>
            </a:r>
          </a:p>
          <a:p>
            <a:pPr marL="0" indent="0" fontAlgn="auto">
              <a:spcAft>
                <a:spcPts val="0"/>
              </a:spcAft>
              <a:buFont typeface="Arial" panose="020B0604020202020204" pitchFamily="34" charset="0"/>
              <a:buNone/>
            </a:pPr>
            <a:r>
              <a:rPr lang="hu-HU" sz="2000" dirty="0" err="1" smtClean="0"/>
              <a:t>Required</a:t>
            </a:r>
            <a:r>
              <a:rPr lang="hu-HU" sz="2000" dirty="0" smtClean="0"/>
              <a:t> </a:t>
            </a:r>
            <a:r>
              <a:rPr lang="hu-HU" sz="2000" dirty="0" err="1" smtClean="0"/>
              <a:t>reserves</a:t>
            </a:r>
            <a:endParaRPr lang="hu-HU" sz="2000" dirty="0" smtClean="0"/>
          </a:p>
          <a:p>
            <a:pPr marL="0" indent="0" fontAlgn="auto">
              <a:spcAft>
                <a:spcPts val="0"/>
              </a:spcAft>
              <a:buFont typeface="Arial" panose="020B0604020202020204" pitchFamily="34" charset="0"/>
              <a:buNone/>
            </a:pPr>
            <a:r>
              <a:rPr lang="hu-HU" sz="2000" dirty="0" smtClean="0"/>
              <a:t>O/N </a:t>
            </a:r>
            <a:r>
              <a:rPr lang="hu-HU" sz="2000" dirty="0" err="1" smtClean="0"/>
              <a:t>deposit</a:t>
            </a:r>
            <a:endParaRPr lang="hu-HU" sz="2000" dirty="0" smtClean="0"/>
          </a:p>
          <a:p>
            <a:pPr marL="0" indent="0" fontAlgn="auto">
              <a:spcAft>
                <a:spcPts val="0"/>
              </a:spcAft>
              <a:buFont typeface="Arial" panose="020B0604020202020204" pitchFamily="34" charset="0"/>
              <a:buNone/>
            </a:pPr>
            <a:r>
              <a:rPr lang="hu-HU" sz="2000" dirty="0" err="1" smtClean="0"/>
              <a:t>Three-month</a:t>
            </a:r>
            <a:r>
              <a:rPr lang="hu-HU" sz="2000" dirty="0" smtClean="0"/>
              <a:t> </a:t>
            </a:r>
            <a:r>
              <a:rPr lang="hu-HU" sz="2000" dirty="0" err="1" smtClean="0"/>
              <a:t>key</a:t>
            </a:r>
            <a:r>
              <a:rPr lang="hu-HU" sz="2000" dirty="0" smtClean="0"/>
              <a:t> policy </a:t>
            </a:r>
            <a:r>
              <a:rPr lang="hu-HU" sz="2000" dirty="0" err="1" smtClean="0"/>
              <a:t>instrument</a:t>
            </a:r>
            <a:endParaRPr lang="hu-HU" sz="2000" dirty="0" smtClean="0"/>
          </a:p>
          <a:p>
            <a:pPr marL="0" indent="0" fontAlgn="auto">
              <a:spcAft>
                <a:spcPts val="0"/>
              </a:spcAft>
              <a:buFont typeface="Arial" panose="020B0604020202020204" pitchFamily="34" charset="0"/>
              <a:buNone/>
            </a:pPr>
            <a:r>
              <a:rPr lang="hu-HU" sz="2000" dirty="0" err="1" smtClean="0"/>
              <a:t>Other</a:t>
            </a:r>
            <a:r>
              <a:rPr lang="hu-HU" sz="2000" dirty="0" smtClean="0"/>
              <a:t> </a:t>
            </a:r>
            <a:r>
              <a:rPr lang="hu-HU" sz="2000" dirty="0" err="1" smtClean="0"/>
              <a:t>central</a:t>
            </a:r>
            <a:r>
              <a:rPr lang="hu-HU" sz="2000" dirty="0" smtClean="0"/>
              <a:t> bank </a:t>
            </a:r>
            <a:r>
              <a:rPr lang="hu-HU" sz="2000" dirty="0" err="1" smtClean="0"/>
              <a:t>deposits</a:t>
            </a:r>
            <a:endParaRPr lang="hu-HU" sz="2000" dirty="0" smtClean="0"/>
          </a:p>
          <a:p>
            <a:pPr marL="0" indent="0" fontAlgn="auto">
              <a:spcAft>
                <a:spcPts val="0"/>
              </a:spcAft>
              <a:buFont typeface="Arial" panose="020B0604020202020204" pitchFamily="34" charset="0"/>
              <a:buNone/>
            </a:pPr>
            <a:r>
              <a:rPr lang="hu-HU" sz="2000" dirty="0" err="1" smtClean="0"/>
              <a:t>Other</a:t>
            </a:r>
            <a:r>
              <a:rPr lang="hu-HU" sz="2000" dirty="0" smtClean="0"/>
              <a:t> </a:t>
            </a:r>
            <a:r>
              <a:rPr lang="hu-HU" sz="2000" dirty="0" err="1" smtClean="0"/>
              <a:t>liabilities</a:t>
            </a:r>
            <a:endParaRPr lang="hu-HU" sz="2000" dirty="0"/>
          </a:p>
        </p:txBody>
      </p:sp>
      <p:cxnSp>
        <p:nvCxnSpPr>
          <p:cNvPr id="20" name="Straight Connector 19"/>
          <p:cNvCxnSpPr/>
          <p:nvPr/>
        </p:nvCxnSpPr>
        <p:spPr>
          <a:xfrm>
            <a:off x="1547664" y="4469760"/>
            <a:ext cx="633670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2" name="Content Placeholder 6"/>
          <p:cNvSpPr txBox="1">
            <a:spLocks/>
          </p:cNvSpPr>
          <p:nvPr/>
        </p:nvSpPr>
        <p:spPr>
          <a:xfrm>
            <a:off x="2645906" y="4469760"/>
            <a:ext cx="3816424" cy="360041"/>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3200" kern="1200">
                <a:solidFill>
                  <a:schemeClr val="accent5"/>
                </a:solidFill>
                <a:latin typeface="Calibri" panose="020F0502020204030204" pitchFamily="34" charset="0"/>
                <a:ea typeface="Verdana" panose="020B0604030504040204" pitchFamily="34" charset="0"/>
                <a:cs typeface="Verdana" panose="020B060403050404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3200" kern="1200">
                <a:solidFill>
                  <a:schemeClr val="accent5"/>
                </a:solidFill>
                <a:latin typeface="Calibri" panose="020F0502020204030204" pitchFamily="34" charset="0"/>
                <a:ea typeface="Verdana" panose="020B0604030504040204" pitchFamily="34" charset="0"/>
                <a:cs typeface="Verdana" panose="020B060403050404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3200" kern="1200">
                <a:solidFill>
                  <a:schemeClr val="accent5"/>
                </a:solidFill>
                <a:latin typeface="Calibri" panose="020F0502020204030204" pitchFamily="34" charset="0"/>
                <a:ea typeface="Verdana" panose="020B0604030504040204" pitchFamily="34" charset="0"/>
                <a:cs typeface="Verdana" panose="020B060403050404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3200" kern="1200">
                <a:solidFill>
                  <a:schemeClr val="accent5"/>
                </a:solidFill>
                <a:latin typeface="Calibri" panose="020F0502020204030204" pitchFamily="34" charset="0"/>
                <a:ea typeface="Verdana" panose="020B0604030504040204" pitchFamily="34" charset="0"/>
                <a:cs typeface="Verdana" panose="020B060403050404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3200" kern="1200">
                <a:solidFill>
                  <a:schemeClr val="accent5"/>
                </a:solidFill>
                <a:latin typeface="Calibri" panose="020F0502020204030204" pitchFamily="34" charset="0"/>
                <a:ea typeface="Verdana" panose="020B0604030504040204" pitchFamily="34" charset="0"/>
                <a:cs typeface="Verdana" panose="020B060403050404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fontAlgn="auto">
              <a:spcAft>
                <a:spcPts val="0"/>
              </a:spcAft>
              <a:buFont typeface="Arial" panose="020B0604020202020204" pitchFamily="34" charset="0"/>
              <a:buNone/>
            </a:pPr>
            <a:r>
              <a:rPr lang="hu-HU" sz="1900" b="1" dirty="0" err="1" smtClean="0"/>
              <a:t>Off-balance</a:t>
            </a:r>
            <a:r>
              <a:rPr lang="hu-HU" sz="1900" b="1" dirty="0" smtClean="0"/>
              <a:t> </a:t>
            </a:r>
            <a:r>
              <a:rPr lang="hu-HU" sz="1900" b="1" dirty="0" err="1" smtClean="0"/>
              <a:t>sheet</a:t>
            </a:r>
            <a:r>
              <a:rPr lang="hu-HU" sz="1900" b="1" dirty="0" smtClean="0"/>
              <a:t> </a:t>
            </a:r>
            <a:r>
              <a:rPr lang="hu-HU" sz="1900" b="1" dirty="0" err="1" smtClean="0"/>
              <a:t>items</a:t>
            </a:r>
            <a:endParaRPr lang="hu-HU" sz="1900" b="1" dirty="0"/>
          </a:p>
        </p:txBody>
      </p:sp>
      <p:sp>
        <p:nvSpPr>
          <p:cNvPr id="23" name="Content Placeholder 6"/>
          <p:cNvSpPr txBox="1">
            <a:spLocks/>
          </p:cNvSpPr>
          <p:nvPr/>
        </p:nvSpPr>
        <p:spPr>
          <a:xfrm>
            <a:off x="3314168" y="4910342"/>
            <a:ext cx="2681179" cy="726957"/>
          </a:xfrm>
          <a:prstGeom prst="rect">
            <a:avLst/>
          </a:prstGeom>
        </p:spPr>
        <p:txBody>
          <a:bodyPr vert="horz" lIns="91440" tIns="45720" rIns="91440" bIns="45720" rtlCol="0">
            <a:normAutofit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3200" kern="1200">
                <a:solidFill>
                  <a:schemeClr val="accent5"/>
                </a:solidFill>
                <a:latin typeface="Calibri" panose="020F0502020204030204" pitchFamily="34" charset="0"/>
                <a:ea typeface="Verdana" panose="020B0604030504040204" pitchFamily="34" charset="0"/>
                <a:cs typeface="Verdana" panose="020B060403050404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3200" kern="1200">
                <a:solidFill>
                  <a:schemeClr val="accent5"/>
                </a:solidFill>
                <a:latin typeface="Calibri" panose="020F0502020204030204" pitchFamily="34" charset="0"/>
                <a:ea typeface="Verdana" panose="020B0604030504040204" pitchFamily="34" charset="0"/>
                <a:cs typeface="Verdana" panose="020B060403050404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3200" kern="1200">
                <a:solidFill>
                  <a:schemeClr val="accent5"/>
                </a:solidFill>
                <a:latin typeface="Calibri" panose="020F0502020204030204" pitchFamily="34" charset="0"/>
                <a:ea typeface="Verdana" panose="020B0604030504040204" pitchFamily="34" charset="0"/>
                <a:cs typeface="Verdana" panose="020B060403050404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3200" kern="1200">
                <a:solidFill>
                  <a:schemeClr val="accent5"/>
                </a:solidFill>
                <a:latin typeface="Calibri" panose="020F0502020204030204" pitchFamily="34" charset="0"/>
                <a:ea typeface="Verdana" panose="020B0604030504040204" pitchFamily="34" charset="0"/>
                <a:cs typeface="Verdana" panose="020B060403050404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3200" kern="1200">
                <a:solidFill>
                  <a:schemeClr val="accent5"/>
                </a:solidFill>
                <a:latin typeface="Calibri" panose="020F0502020204030204" pitchFamily="34" charset="0"/>
                <a:ea typeface="Verdana" panose="020B0604030504040204" pitchFamily="34" charset="0"/>
                <a:cs typeface="Verdana" panose="020B060403050404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fontAlgn="auto">
              <a:spcAft>
                <a:spcPts val="0"/>
              </a:spcAft>
              <a:buFont typeface="Arial" panose="020B0604020202020204" pitchFamily="34" charset="0"/>
              <a:buNone/>
            </a:pPr>
            <a:r>
              <a:rPr lang="hu-HU" sz="2000" dirty="0" err="1" smtClean="0"/>
              <a:t>FX</a:t>
            </a:r>
            <a:r>
              <a:rPr lang="hu-HU" sz="2000" dirty="0" smtClean="0"/>
              <a:t> </a:t>
            </a:r>
            <a:r>
              <a:rPr lang="hu-HU" sz="2000" dirty="0" err="1" smtClean="0"/>
              <a:t>swaps</a:t>
            </a:r>
            <a:endParaRPr lang="hu-HU" sz="2000" dirty="0" smtClean="0"/>
          </a:p>
          <a:p>
            <a:pPr marL="0" indent="0" fontAlgn="auto">
              <a:spcAft>
                <a:spcPts val="0"/>
              </a:spcAft>
              <a:buFont typeface="Arial" panose="020B0604020202020204" pitchFamily="34" charset="0"/>
              <a:buNone/>
            </a:pPr>
            <a:r>
              <a:rPr lang="hu-HU" sz="2000" dirty="0" smtClean="0"/>
              <a:t>Interest </a:t>
            </a:r>
            <a:r>
              <a:rPr lang="hu-HU" sz="2000" dirty="0" err="1" smtClean="0"/>
              <a:t>rate</a:t>
            </a:r>
            <a:r>
              <a:rPr lang="hu-HU" sz="2000" dirty="0" smtClean="0"/>
              <a:t> </a:t>
            </a:r>
            <a:r>
              <a:rPr lang="hu-HU" sz="2000" dirty="0" err="1" smtClean="0"/>
              <a:t>swaps</a:t>
            </a:r>
            <a:r>
              <a:rPr lang="hu-HU" sz="2000" dirty="0" smtClean="0"/>
              <a:t> (</a:t>
            </a:r>
            <a:r>
              <a:rPr lang="hu-HU" sz="2000" dirty="0" err="1" smtClean="0"/>
              <a:t>IRS</a:t>
            </a:r>
            <a:r>
              <a:rPr lang="hu-HU" sz="2000" dirty="0" smtClean="0"/>
              <a:t>)</a:t>
            </a:r>
          </a:p>
        </p:txBody>
      </p:sp>
      <p:sp>
        <p:nvSpPr>
          <p:cNvPr id="24" name="Rectangle 23"/>
          <p:cNvSpPr/>
          <p:nvPr/>
        </p:nvSpPr>
        <p:spPr>
          <a:xfrm>
            <a:off x="1259632" y="2543591"/>
            <a:ext cx="7416824" cy="1152127"/>
          </a:xfrm>
          <a:prstGeom prst="rect">
            <a:avLst/>
          </a:prstGeom>
          <a:solidFill>
            <a:srgbClr val="FF0000">
              <a:alpha val="5000"/>
            </a:srgbClr>
          </a:solidFill>
          <a:ln w="63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5" name="Rectangle 24"/>
          <p:cNvSpPr/>
          <p:nvPr/>
        </p:nvSpPr>
        <p:spPr>
          <a:xfrm>
            <a:off x="3224652" y="4910342"/>
            <a:ext cx="2770695" cy="683838"/>
          </a:xfrm>
          <a:prstGeom prst="rect">
            <a:avLst/>
          </a:prstGeom>
          <a:solidFill>
            <a:srgbClr val="FF0000">
              <a:alpha val="5000"/>
            </a:srgbClr>
          </a:solidFill>
          <a:ln w="63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dirty="0"/>
          </a:p>
        </p:txBody>
      </p:sp>
      <p:cxnSp>
        <p:nvCxnSpPr>
          <p:cNvPr id="27" name="Straight Connector 26"/>
          <p:cNvCxnSpPr/>
          <p:nvPr/>
        </p:nvCxnSpPr>
        <p:spPr>
          <a:xfrm>
            <a:off x="1547664" y="4829800"/>
            <a:ext cx="6336704" cy="1"/>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3224651" y="5689351"/>
            <a:ext cx="2770695" cy="442676"/>
          </a:xfrm>
          <a:prstGeom prst="rect">
            <a:avLst/>
          </a:prstGeom>
          <a:solidFill>
            <a:srgbClr val="FF0000">
              <a:alpha val="5000"/>
            </a:srgbClr>
          </a:solidFill>
          <a:ln w="63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dirty="0"/>
          </a:p>
        </p:txBody>
      </p:sp>
      <p:sp>
        <p:nvSpPr>
          <p:cNvPr id="30" name="Content Placeholder 6"/>
          <p:cNvSpPr txBox="1">
            <a:spLocks/>
          </p:cNvSpPr>
          <p:nvPr/>
        </p:nvSpPr>
        <p:spPr>
          <a:xfrm>
            <a:off x="3433657" y="5725720"/>
            <a:ext cx="2396089" cy="369937"/>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3200" kern="1200">
                <a:solidFill>
                  <a:schemeClr val="accent5"/>
                </a:solidFill>
                <a:latin typeface="Calibri" panose="020F0502020204030204" pitchFamily="34" charset="0"/>
                <a:ea typeface="Verdana" panose="020B0604030504040204" pitchFamily="34" charset="0"/>
                <a:cs typeface="Verdana" panose="020B060403050404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3200" kern="1200">
                <a:solidFill>
                  <a:schemeClr val="accent5"/>
                </a:solidFill>
                <a:latin typeface="Calibri" panose="020F0502020204030204" pitchFamily="34" charset="0"/>
                <a:ea typeface="Verdana" panose="020B0604030504040204" pitchFamily="34" charset="0"/>
                <a:cs typeface="Verdana" panose="020B060403050404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3200" kern="1200">
                <a:solidFill>
                  <a:schemeClr val="accent5"/>
                </a:solidFill>
                <a:latin typeface="Calibri" panose="020F0502020204030204" pitchFamily="34" charset="0"/>
                <a:ea typeface="Verdana" panose="020B0604030504040204" pitchFamily="34" charset="0"/>
                <a:cs typeface="Verdana" panose="020B060403050404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3200" kern="1200">
                <a:solidFill>
                  <a:schemeClr val="accent5"/>
                </a:solidFill>
                <a:latin typeface="Calibri" panose="020F0502020204030204" pitchFamily="34" charset="0"/>
                <a:ea typeface="Verdana" panose="020B0604030504040204" pitchFamily="34" charset="0"/>
                <a:cs typeface="Verdana" panose="020B060403050404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3200" kern="1200">
                <a:solidFill>
                  <a:schemeClr val="accent5"/>
                </a:solidFill>
                <a:latin typeface="Calibri" panose="020F0502020204030204" pitchFamily="34" charset="0"/>
                <a:ea typeface="Verdana" panose="020B0604030504040204" pitchFamily="34" charset="0"/>
                <a:cs typeface="Verdana" panose="020B060403050404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fontAlgn="auto">
              <a:spcAft>
                <a:spcPts val="0"/>
              </a:spcAft>
              <a:buFont typeface="Arial" panose="020B0604020202020204" pitchFamily="34" charset="0"/>
              <a:buNone/>
            </a:pPr>
            <a:r>
              <a:rPr lang="hu-HU" sz="2000" dirty="0" err="1" smtClean="0"/>
              <a:t>Asset</a:t>
            </a:r>
            <a:r>
              <a:rPr lang="hu-HU" sz="2000" dirty="0" smtClean="0"/>
              <a:t> </a:t>
            </a:r>
            <a:r>
              <a:rPr lang="hu-HU" sz="2000" dirty="0" err="1" smtClean="0"/>
              <a:t>swap</a:t>
            </a:r>
            <a:endParaRPr lang="hu-HU" sz="2000" dirty="0" smtClean="0"/>
          </a:p>
        </p:txBody>
      </p:sp>
    </p:spTree>
    <p:extLst>
      <p:ext uri="{BB962C8B-B14F-4D97-AF65-F5344CB8AC3E}">
        <p14:creationId xmlns:p14="http://schemas.microsoft.com/office/powerpoint/2010/main" val="5887024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smtClean="0"/>
              <a:t>F</a:t>
            </a:r>
            <a:r>
              <a:rPr lang="hu-HU" sz="2800" dirty="0" err="1" smtClean="0"/>
              <a:t>orint</a:t>
            </a:r>
            <a:r>
              <a:rPr lang="hu-HU" sz="2800" dirty="0" smtClean="0"/>
              <a:t> market instruments</a:t>
            </a:r>
            <a:endParaRPr lang="hu-HU" sz="2800" dirty="0"/>
          </a:p>
        </p:txBody>
      </p:sp>
      <p:sp>
        <p:nvSpPr>
          <p:cNvPr id="3" name="Content Placeholder 2"/>
          <p:cNvSpPr>
            <a:spLocks noGrp="1"/>
          </p:cNvSpPr>
          <p:nvPr>
            <p:ph idx="1"/>
          </p:nvPr>
        </p:nvSpPr>
        <p:spPr>
          <a:xfrm>
            <a:off x="611560" y="1340768"/>
            <a:ext cx="7992888" cy="4680521"/>
          </a:xfrm>
        </p:spPr>
        <p:txBody>
          <a:bodyPr>
            <a:normAutofit lnSpcReduction="10000"/>
          </a:bodyPr>
          <a:lstStyle/>
          <a:p>
            <a:pPr fontAlgn="base">
              <a:spcAft>
                <a:spcPct val="0"/>
              </a:spcAft>
              <a:buFont typeface="Arial" charset="0"/>
              <a:buChar char="•"/>
            </a:pPr>
            <a:r>
              <a:rPr lang="hu-HU" sz="2000" dirty="0" err="1" smtClean="0"/>
              <a:t>Their</a:t>
            </a:r>
            <a:r>
              <a:rPr lang="hu-HU" sz="2000" dirty="0" smtClean="0"/>
              <a:t> </a:t>
            </a:r>
            <a:r>
              <a:rPr lang="hu-HU" sz="2000" dirty="0" err="1" smtClean="0"/>
              <a:t>nature</a:t>
            </a:r>
            <a:r>
              <a:rPr lang="hu-HU" sz="2000" dirty="0" smtClean="0"/>
              <a:t> is </a:t>
            </a:r>
            <a:r>
              <a:rPr lang="hu-HU" sz="2000" dirty="0" err="1" smtClean="0"/>
              <a:t>determined</a:t>
            </a:r>
            <a:r>
              <a:rPr lang="hu-HU" sz="2000" dirty="0" smtClean="0"/>
              <a:t> </a:t>
            </a:r>
            <a:r>
              <a:rPr lang="hu-HU" sz="2000" dirty="0" err="1" smtClean="0"/>
              <a:t>by</a:t>
            </a:r>
            <a:r>
              <a:rPr lang="hu-HU" sz="2000" dirty="0" smtClean="0"/>
              <a:t> the </a:t>
            </a:r>
            <a:r>
              <a:rPr lang="hu-HU" sz="2000" dirty="0" err="1" smtClean="0"/>
              <a:t>Hungarian</a:t>
            </a:r>
            <a:r>
              <a:rPr lang="hu-HU" sz="2000" dirty="0" smtClean="0"/>
              <a:t> banking </a:t>
            </a:r>
            <a:r>
              <a:rPr lang="hu-HU" sz="2000" dirty="0" err="1" smtClean="0"/>
              <a:t>sector</a:t>
            </a:r>
            <a:r>
              <a:rPr lang="hu-HU" sz="2000" dirty="0" smtClean="0"/>
              <a:t>’s </a:t>
            </a:r>
            <a:r>
              <a:rPr lang="hu-HU" sz="2000" dirty="0" err="1" smtClean="0"/>
              <a:t>permanently</a:t>
            </a:r>
            <a:r>
              <a:rPr lang="hu-HU" sz="2000" dirty="0" smtClean="0"/>
              <a:t> </a:t>
            </a:r>
            <a:r>
              <a:rPr lang="hu-HU" sz="2000" dirty="0" err="1" smtClean="0"/>
              <a:t>higher-than-necessary</a:t>
            </a:r>
            <a:r>
              <a:rPr lang="hu-HU" sz="2000" dirty="0" smtClean="0"/>
              <a:t> </a:t>
            </a:r>
            <a:r>
              <a:rPr lang="hu-HU" sz="2000" dirty="0" err="1" smtClean="0"/>
              <a:t>liquidity</a:t>
            </a:r>
            <a:r>
              <a:rPr lang="hu-HU" sz="2000" dirty="0" smtClean="0"/>
              <a:t> </a:t>
            </a:r>
            <a:r>
              <a:rPr lang="hu-HU" sz="2000" dirty="0" err="1" smtClean="0"/>
              <a:t>for</a:t>
            </a:r>
            <a:r>
              <a:rPr lang="hu-HU" sz="2000" dirty="0" smtClean="0"/>
              <a:t> the </a:t>
            </a:r>
            <a:r>
              <a:rPr lang="hu-HU" sz="2000" dirty="0" err="1" smtClean="0"/>
              <a:t>compliance</a:t>
            </a:r>
            <a:r>
              <a:rPr lang="hu-HU" sz="2000" dirty="0" smtClean="0"/>
              <a:t> </a:t>
            </a:r>
            <a:r>
              <a:rPr lang="hu-HU" sz="2000" dirty="0" err="1" smtClean="0"/>
              <a:t>with</a:t>
            </a:r>
            <a:r>
              <a:rPr lang="hu-HU" sz="2000" dirty="0" smtClean="0"/>
              <a:t> </a:t>
            </a:r>
            <a:r>
              <a:rPr lang="hu-HU" sz="2000" dirty="0" err="1" smtClean="0"/>
              <a:t>reserve</a:t>
            </a:r>
            <a:r>
              <a:rPr lang="hu-HU" sz="2000" dirty="0" smtClean="0"/>
              <a:t> </a:t>
            </a:r>
            <a:r>
              <a:rPr lang="hu-HU" sz="2000" dirty="0" err="1" smtClean="0"/>
              <a:t>requirement</a:t>
            </a:r>
            <a:r>
              <a:rPr lang="en-GB" sz="2000" dirty="0" smtClean="0"/>
              <a:t>s</a:t>
            </a:r>
            <a:r>
              <a:rPr lang="hu-HU" sz="2000" dirty="0" smtClean="0"/>
              <a:t>.</a:t>
            </a:r>
            <a:endParaRPr lang="hu-HU" sz="2000" dirty="0"/>
          </a:p>
          <a:p>
            <a:pPr fontAlgn="base">
              <a:spcAft>
                <a:spcPct val="0"/>
              </a:spcAft>
              <a:buFont typeface="Arial" charset="0"/>
              <a:buChar char="•"/>
            </a:pPr>
            <a:r>
              <a:rPr lang="en-GB" sz="2000" dirty="0" smtClean="0"/>
              <a:t>C</a:t>
            </a:r>
            <a:r>
              <a:rPr lang="hu-HU" sz="2000" dirty="0" err="1" smtClean="0"/>
              <a:t>ause</a:t>
            </a:r>
            <a:r>
              <a:rPr lang="hu-HU" sz="2000" dirty="0" smtClean="0"/>
              <a:t> of the </a:t>
            </a:r>
            <a:r>
              <a:rPr lang="hu-HU" sz="2000" dirty="0" err="1" smtClean="0"/>
              <a:t>current</a:t>
            </a:r>
            <a:r>
              <a:rPr lang="hu-HU" sz="2000" dirty="0" smtClean="0"/>
              <a:t> </a:t>
            </a:r>
            <a:r>
              <a:rPr lang="hu-HU" sz="2000" dirty="0" err="1" smtClean="0"/>
              <a:t>permanent</a:t>
            </a:r>
            <a:r>
              <a:rPr lang="hu-HU" sz="2000" dirty="0" smtClean="0"/>
              <a:t> </a:t>
            </a:r>
            <a:r>
              <a:rPr lang="hu-HU" sz="2000" dirty="0" err="1" smtClean="0"/>
              <a:t>structural</a:t>
            </a:r>
            <a:r>
              <a:rPr lang="hu-HU" sz="2000" dirty="0" smtClean="0"/>
              <a:t> </a:t>
            </a:r>
            <a:r>
              <a:rPr lang="hu-HU" sz="2000" dirty="0" err="1" smtClean="0"/>
              <a:t>liquidity</a:t>
            </a:r>
            <a:r>
              <a:rPr lang="hu-HU" sz="2000" dirty="0" smtClean="0"/>
              <a:t> </a:t>
            </a:r>
            <a:r>
              <a:rPr lang="hu-HU" sz="2000" dirty="0" err="1" smtClean="0"/>
              <a:t>surplus</a:t>
            </a:r>
            <a:r>
              <a:rPr lang="hu-HU" sz="2000" dirty="0" smtClean="0"/>
              <a:t>: </a:t>
            </a:r>
            <a:endParaRPr lang="hu-HU" sz="2000" dirty="0"/>
          </a:p>
          <a:p>
            <a:pPr lvl="1">
              <a:buFont typeface="Trebuchet MS" pitchFamily="34" charset="0"/>
              <a:buChar char="―"/>
            </a:pPr>
            <a:r>
              <a:rPr lang="hu-HU" sz="2000" dirty="0" smtClean="0"/>
              <a:t> The </a:t>
            </a:r>
            <a:r>
              <a:rPr lang="hu-HU" sz="2000" dirty="0" err="1" smtClean="0"/>
              <a:t>intervention</a:t>
            </a:r>
            <a:r>
              <a:rPr lang="hu-HU" sz="2000" dirty="0" smtClean="0"/>
              <a:t> </a:t>
            </a:r>
            <a:r>
              <a:rPr lang="hu-HU" sz="2000" dirty="0" err="1" smtClean="0"/>
              <a:t>at</a:t>
            </a:r>
            <a:r>
              <a:rPr lang="hu-HU" sz="2000" dirty="0" smtClean="0"/>
              <a:t> </a:t>
            </a:r>
            <a:r>
              <a:rPr lang="hu-HU" sz="2000" dirty="0" err="1" smtClean="0"/>
              <a:t>the</a:t>
            </a:r>
            <a:r>
              <a:rPr lang="hu-HU" sz="2000" dirty="0" smtClean="0"/>
              <a:t> </a:t>
            </a:r>
            <a:r>
              <a:rPr lang="hu-HU" sz="2000" dirty="0" err="1" smtClean="0"/>
              <a:t>strong</a:t>
            </a:r>
            <a:r>
              <a:rPr lang="hu-HU" sz="2000" dirty="0" smtClean="0"/>
              <a:t> </a:t>
            </a:r>
            <a:r>
              <a:rPr lang="hu-HU" sz="2000" dirty="0" err="1" smtClean="0"/>
              <a:t>edge</a:t>
            </a:r>
            <a:r>
              <a:rPr lang="hu-HU" sz="2000" dirty="0" smtClean="0"/>
              <a:t> of </a:t>
            </a:r>
            <a:r>
              <a:rPr lang="hu-HU" sz="2000" dirty="0" err="1" smtClean="0"/>
              <a:t>the</a:t>
            </a:r>
            <a:r>
              <a:rPr lang="hu-HU" sz="2000" dirty="0" smtClean="0"/>
              <a:t> </a:t>
            </a:r>
            <a:r>
              <a:rPr lang="hu-HU" sz="2000" dirty="0" err="1" smtClean="0"/>
              <a:t>band</a:t>
            </a:r>
            <a:r>
              <a:rPr lang="hu-HU" sz="2000" dirty="0" smtClean="0"/>
              <a:t> </a:t>
            </a:r>
            <a:r>
              <a:rPr lang="hu-HU" sz="2000" dirty="0" err="1" smtClean="0"/>
              <a:t>under</a:t>
            </a:r>
            <a:r>
              <a:rPr lang="hu-HU" sz="2000" dirty="0" smtClean="0"/>
              <a:t> </a:t>
            </a:r>
            <a:r>
              <a:rPr lang="hu-HU" sz="2000" dirty="0" err="1" smtClean="0"/>
              <a:t>the</a:t>
            </a:r>
            <a:r>
              <a:rPr lang="hu-HU" sz="2000" dirty="0" smtClean="0"/>
              <a:t> </a:t>
            </a:r>
            <a:r>
              <a:rPr lang="hu-HU" sz="2000" dirty="0" err="1" smtClean="0"/>
              <a:t>former</a:t>
            </a:r>
            <a:r>
              <a:rPr lang="hu-HU" sz="2000" dirty="0" smtClean="0"/>
              <a:t> </a:t>
            </a:r>
            <a:r>
              <a:rPr lang="hu-HU" sz="2000" dirty="0" err="1" smtClean="0"/>
              <a:t>crawling</a:t>
            </a:r>
            <a:r>
              <a:rPr lang="hu-HU" sz="2000" dirty="0" smtClean="0"/>
              <a:t> </a:t>
            </a:r>
            <a:r>
              <a:rPr lang="hu-HU" sz="2000" dirty="0" err="1" smtClean="0"/>
              <a:t>peg</a:t>
            </a:r>
            <a:r>
              <a:rPr lang="hu-HU" sz="2000" dirty="0" smtClean="0"/>
              <a:t> </a:t>
            </a:r>
            <a:r>
              <a:rPr lang="hu-HU" sz="2000" dirty="0" err="1" smtClean="0"/>
              <a:t>exchange</a:t>
            </a:r>
            <a:r>
              <a:rPr lang="hu-HU" sz="2000" dirty="0" smtClean="0"/>
              <a:t> </a:t>
            </a:r>
            <a:r>
              <a:rPr lang="hu-HU" sz="2000" dirty="0" err="1" smtClean="0"/>
              <a:t>rate</a:t>
            </a:r>
            <a:r>
              <a:rPr lang="hu-HU" sz="2000" dirty="0" smtClean="0"/>
              <a:t> </a:t>
            </a:r>
            <a:r>
              <a:rPr lang="hu-HU" sz="2000" dirty="0" err="1" smtClean="0"/>
              <a:t>regime</a:t>
            </a:r>
            <a:r>
              <a:rPr lang="hu-HU" sz="2000" dirty="0" smtClean="0"/>
              <a:t> (1995-2001)</a:t>
            </a:r>
          </a:p>
          <a:p>
            <a:pPr lvl="1">
              <a:buFont typeface="Trebuchet MS" pitchFamily="34" charset="0"/>
              <a:buChar char="―"/>
            </a:pPr>
            <a:r>
              <a:rPr lang="hu-HU" sz="2000" dirty="0" smtClean="0"/>
              <a:t> </a:t>
            </a:r>
            <a:r>
              <a:rPr lang="en-US" sz="2000" dirty="0" smtClean="0"/>
              <a:t>FX </a:t>
            </a:r>
            <a:r>
              <a:rPr lang="en-US" sz="2000" dirty="0"/>
              <a:t>inflow </a:t>
            </a:r>
            <a:r>
              <a:rPr lang="en-US" sz="2000" dirty="0" smtClean="0"/>
              <a:t>from </a:t>
            </a:r>
            <a:r>
              <a:rPr lang="en-US" sz="2000" dirty="0" err="1"/>
              <a:t>privatisations</a:t>
            </a:r>
            <a:r>
              <a:rPr lang="en-US" sz="2000" dirty="0"/>
              <a:t> and </a:t>
            </a:r>
            <a:r>
              <a:rPr lang="en-US" sz="2000" dirty="0" smtClean="0"/>
              <a:t>from </a:t>
            </a:r>
            <a:r>
              <a:rPr lang="en-US" sz="2000" dirty="0"/>
              <a:t>FX debt securities </a:t>
            </a:r>
            <a:r>
              <a:rPr lang="en-US" sz="2000" dirty="0" smtClean="0"/>
              <a:t>issuance by </a:t>
            </a:r>
            <a:r>
              <a:rPr lang="en-US" sz="2000" dirty="0"/>
              <a:t>the </a:t>
            </a:r>
            <a:r>
              <a:rPr lang="en-US" sz="2000" dirty="0" smtClean="0"/>
              <a:t>State </a:t>
            </a:r>
            <a:r>
              <a:rPr lang="en-US" sz="2000" dirty="0"/>
              <a:t>Debt Management Centre (</a:t>
            </a:r>
            <a:r>
              <a:rPr lang="en-US" sz="2000" dirty="0" err="1"/>
              <a:t>ÁKK</a:t>
            </a:r>
            <a:r>
              <a:rPr lang="en-US" sz="2000" dirty="0"/>
              <a:t>) </a:t>
            </a:r>
            <a:r>
              <a:rPr lang="en-US" sz="2000" dirty="0" smtClean="0"/>
              <a:t>converted into </a:t>
            </a:r>
            <a:r>
              <a:rPr lang="en-US" sz="2000" dirty="0"/>
              <a:t>forint at the MNB</a:t>
            </a:r>
          </a:p>
          <a:p>
            <a:pPr lvl="1">
              <a:buFont typeface="Trebuchet MS" pitchFamily="34" charset="0"/>
              <a:buChar char="―"/>
            </a:pPr>
            <a:r>
              <a:rPr lang="hu-HU" sz="2000" dirty="0" smtClean="0"/>
              <a:t> C</a:t>
            </a:r>
            <a:r>
              <a:rPr lang="en-US" sz="2000" dirty="0" err="1" smtClean="0"/>
              <a:t>onversion</a:t>
            </a:r>
            <a:r>
              <a:rPr lang="en-US" sz="2000" dirty="0" smtClean="0"/>
              <a:t> </a:t>
            </a:r>
            <a:r>
              <a:rPr lang="en-US" sz="2000" dirty="0"/>
              <a:t>of EU funds at the </a:t>
            </a:r>
            <a:r>
              <a:rPr lang="en-US" sz="2000" dirty="0" smtClean="0"/>
              <a:t>MNB</a:t>
            </a:r>
            <a:endParaRPr lang="hu-HU" sz="2000" dirty="0" smtClean="0"/>
          </a:p>
          <a:p>
            <a:pPr marL="342900" lvl="1" indent="0">
              <a:buNone/>
            </a:pPr>
            <a:endParaRPr lang="en-US" sz="2000" dirty="0"/>
          </a:p>
          <a:p>
            <a:pPr fontAlgn="base">
              <a:spcAft>
                <a:spcPct val="0"/>
              </a:spcAft>
              <a:buFont typeface="Arial" charset="0"/>
              <a:buChar char="•"/>
            </a:pPr>
            <a:r>
              <a:rPr lang="en-GB" sz="2000" dirty="0" smtClean="0"/>
              <a:t>B</a:t>
            </a:r>
            <a:r>
              <a:rPr lang="hu-HU" sz="2000" dirty="0" err="1" smtClean="0"/>
              <a:t>anking</a:t>
            </a:r>
            <a:r>
              <a:rPr lang="hu-HU" sz="2000" dirty="0" smtClean="0"/>
              <a:t> </a:t>
            </a:r>
            <a:r>
              <a:rPr lang="hu-HU" sz="2000" dirty="0" err="1" smtClean="0"/>
              <a:t>system</a:t>
            </a:r>
            <a:r>
              <a:rPr lang="hu-HU" sz="2000" dirty="0" smtClean="0"/>
              <a:t> </a:t>
            </a:r>
            <a:r>
              <a:rPr lang="hu-HU" sz="2000" dirty="0" err="1" smtClean="0"/>
              <a:t>holds</a:t>
            </a:r>
            <a:r>
              <a:rPr lang="hu-HU" sz="2000" dirty="0" smtClean="0"/>
              <a:t> </a:t>
            </a:r>
            <a:r>
              <a:rPr lang="hu-HU" sz="2000" dirty="0" err="1" smtClean="0"/>
              <a:t>this</a:t>
            </a:r>
            <a:r>
              <a:rPr lang="hu-HU" sz="2000" dirty="0" smtClean="0"/>
              <a:t> </a:t>
            </a:r>
            <a:r>
              <a:rPr lang="hu-HU" sz="2000" dirty="0" err="1" smtClean="0"/>
              <a:t>permanent</a:t>
            </a:r>
            <a:r>
              <a:rPr lang="hu-HU" sz="2000" dirty="0" smtClean="0"/>
              <a:t> </a:t>
            </a:r>
            <a:r>
              <a:rPr lang="hu-HU" sz="2000" dirty="0" err="1" smtClean="0"/>
              <a:t>liquidity</a:t>
            </a:r>
            <a:r>
              <a:rPr lang="hu-HU" sz="2000" dirty="0" smtClean="0"/>
              <a:t> </a:t>
            </a:r>
            <a:r>
              <a:rPr lang="hu-HU" sz="2000" dirty="0" err="1" smtClean="0"/>
              <a:t>surplus</a:t>
            </a:r>
            <a:r>
              <a:rPr lang="hu-HU" sz="2000" dirty="0" smtClean="0"/>
              <a:t> </a:t>
            </a:r>
            <a:r>
              <a:rPr lang="hu-HU" sz="2000" dirty="0" err="1" smtClean="0"/>
              <a:t>in</a:t>
            </a:r>
            <a:r>
              <a:rPr lang="hu-HU" sz="2000" dirty="0" smtClean="0"/>
              <a:t> the </a:t>
            </a:r>
            <a:r>
              <a:rPr lang="hu-HU" sz="2000" dirty="0" err="1" smtClean="0"/>
              <a:t>form</a:t>
            </a:r>
            <a:r>
              <a:rPr lang="hu-HU" sz="2000" dirty="0" smtClean="0"/>
              <a:t> of </a:t>
            </a:r>
            <a:r>
              <a:rPr lang="hu-HU" sz="2000" dirty="0" err="1" smtClean="0"/>
              <a:t>deposits</a:t>
            </a:r>
            <a:r>
              <a:rPr lang="hu-HU" sz="2000" dirty="0"/>
              <a:t> </a:t>
            </a:r>
            <a:r>
              <a:rPr lang="hu-HU" sz="2000" dirty="0" err="1"/>
              <a:t>with</a:t>
            </a:r>
            <a:r>
              <a:rPr lang="hu-HU" sz="2000" dirty="0"/>
              <a:t> the MNB </a:t>
            </a:r>
          </a:p>
          <a:p>
            <a:pPr fontAlgn="base">
              <a:spcAft>
                <a:spcPct val="0"/>
              </a:spcAft>
              <a:buFont typeface="Arial" charset="0"/>
              <a:buChar char="•"/>
            </a:pPr>
            <a:r>
              <a:rPr lang="hu-HU" sz="2000" dirty="0" smtClean="0"/>
              <a:t>MNB </a:t>
            </a:r>
            <a:r>
              <a:rPr lang="en-GB" sz="2000" dirty="0" smtClean="0"/>
              <a:t>absorbs</a:t>
            </a:r>
            <a:r>
              <a:rPr lang="hu-HU" sz="2000" dirty="0" smtClean="0"/>
              <a:t> and </a:t>
            </a:r>
            <a:r>
              <a:rPr lang="hu-HU" sz="2000" dirty="0" err="1" smtClean="0"/>
              <a:t>sterilises</a:t>
            </a:r>
            <a:r>
              <a:rPr lang="hu-HU" sz="2000" dirty="0" smtClean="0"/>
              <a:t> </a:t>
            </a:r>
            <a:r>
              <a:rPr lang="hu-HU" sz="2000" dirty="0" err="1" smtClean="0"/>
              <a:t>surplus</a:t>
            </a:r>
            <a:r>
              <a:rPr lang="hu-HU" sz="2000" dirty="0" smtClean="0"/>
              <a:t> </a:t>
            </a:r>
            <a:r>
              <a:rPr lang="hu-HU" sz="2000" dirty="0" err="1" smtClean="0"/>
              <a:t>liquidity</a:t>
            </a:r>
            <a:r>
              <a:rPr lang="hu-HU" sz="2000" dirty="0" smtClean="0"/>
              <a:t> (</a:t>
            </a:r>
            <a:r>
              <a:rPr lang="hu-HU" sz="2000" dirty="0" err="1" smtClean="0"/>
              <a:t>in</a:t>
            </a:r>
            <a:r>
              <a:rPr lang="hu-HU" sz="2000" dirty="0" smtClean="0"/>
              <a:t> a </a:t>
            </a:r>
            <a:r>
              <a:rPr lang="hu-HU" sz="2000" dirty="0" err="1" smtClean="0"/>
              <a:t>passive</a:t>
            </a:r>
            <a:r>
              <a:rPr lang="hu-HU" sz="2000" dirty="0" smtClean="0"/>
              <a:t> </a:t>
            </a:r>
            <a:r>
              <a:rPr lang="hu-HU" sz="2000" dirty="0" err="1" smtClean="0"/>
              <a:t>manner</a:t>
            </a:r>
            <a:r>
              <a:rPr lang="hu-HU" sz="2000" dirty="0" smtClean="0"/>
              <a:t>)</a:t>
            </a:r>
            <a:endParaRPr lang="hu-HU" sz="2000" dirty="0"/>
          </a:p>
          <a:p>
            <a:pPr fontAlgn="base">
              <a:spcAft>
                <a:spcPct val="0"/>
              </a:spcAft>
              <a:buFont typeface="Arial" charset="0"/>
              <a:buChar char="•"/>
            </a:pPr>
            <a:r>
              <a:rPr lang="hu-HU" sz="2000" b="1" dirty="0" err="1" smtClean="0"/>
              <a:t>As</a:t>
            </a:r>
            <a:r>
              <a:rPr lang="hu-HU" sz="2000" b="1" dirty="0" smtClean="0"/>
              <a:t> a </a:t>
            </a:r>
            <a:r>
              <a:rPr lang="hu-HU" sz="2000" b="1" dirty="0" err="1" smtClean="0"/>
              <a:t>result</a:t>
            </a:r>
            <a:r>
              <a:rPr lang="hu-HU" sz="2000" b="1" dirty="0" smtClean="0"/>
              <a:t>, </a:t>
            </a:r>
            <a:r>
              <a:rPr lang="hu-HU" sz="2000" b="1" dirty="0" err="1" smtClean="0"/>
              <a:t>the</a:t>
            </a:r>
            <a:r>
              <a:rPr lang="hu-HU" sz="2000" b="1" dirty="0" smtClean="0"/>
              <a:t> </a:t>
            </a:r>
            <a:r>
              <a:rPr lang="hu-HU" sz="2000" b="1" dirty="0" err="1" smtClean="0"/>
              <a:t>key</a:t>
            </a:r>
            <a:r>
              <a:rPr lang="hu-HU" sz="2000" b="1" dirty="0" smtClean="0"/>
              <a:t> policy </a:t>
            </a:r>
            <a:r>
              <a:rPr lang="hu-HU" sz="2000" b="1" dirty="0" err="1" smtClean="0"/>
              <a:t>instrument</a:t>
            </a:r>
            <a:r>
              <a:rPr lang="hu-HU" sz="2000" b="1" dirty="0" smtClean="0"/>
              <a:t> of the MNB is </a:t>
            </a:r>
            <a:r>
              <a:rPr lang="hu-HU" sz="2000" b="1" dirty="0" err="1" smtClean="0"/>
              <a:t>on</a:t>
            </a:r>
            <a:r>
              <a:rPr lang="hu-HU" sz="2000" b="1" dirty="0" smtClean="0"/>
              <a:t> the </a:t>
            </a:r>
            <a:r>
              <a:rPr lang="hu-HU" sz="2000" b="1" dirty="0" err="1" smtClean="0"/>
              <a:t>deposit</a:t>
            </a:r>
            <a:r>
              <a:rPr lang="hu-HU" sz="2000" b="1" dirty="0" smtClean="0"/>
              <a:t> </a:t>
            </a:r>
            <a:r>
              <a:rPr lang="hu-HU" sz="2000" b="1" dirty="0" err="1" smtClean="0"/>
              <a:t>side</a:t>
            </a:r>
            <a:r>
              <a:rPr lang="hu-HU" sz="2000" b="1" dirty="0" smtClean="0"/>
              <a:t> </a:t>
            </a:r>
            <a:r>
              <a:rPr lang="hu-HU" sz="2000" dirty="0" smtClean="0"/>
              <a:t>(and </a:t>
            </a:r>
            <a:r>
              <a:rPr lang="hu-HU" sz="2000" dirty="0" err="1" smtClean="0"/>
              <a:t>not</a:t>
            </a:r>
            <a:r>
              <a:rPr lang="hu-HU" sz="2000" dirty="0" smtClean="0"/>
              <a:t> </a:t>
            </a:r>
            <a:r>
              <a:rPr lang="hu-HU" sz="2000" dirty="0" err="1" smtClean="0"/>
              <a:t>on</a:t>
            </a:r>
            <a:r>
              <a:rPr lang="hu-HU" sz="2000" dirty="0" smtClean="0"/>
              <a:t> the </a:t>
            </a:r>
            <a:r>
              <a:rPr lang="hu-HU" sz="2000" dirty="0" err="1" smtClean="0"/>
              <a:t>lending</a:t>
            </a:r>
            <a:r>
              <a:rPr lang="hu-HU" sz="2000" dirty="0" smtClean="0"/>
              <a:t> </a:t>
            </a:r>
            <a:r>
              <a:rPr lang="hu-HU" sz="2000" dirty="0" err="1" smtClean="0"/>
              <a:t>side</a:t>
            </a:r>
            <a:r>
              <a:rPr lang="hu-HU" sz="2000" dirty="0" smtClean="0"/>
              <a:t> </a:t>
            </a:r>
            <a:r>
              <a:rPr lang="hu-HU" sz="2000" dirty="0" err="1" smtClean="0"/>
              <a:t>as</a:t>
            </a:r>
            <a:r>
              <a:rPr lang="hu-HU" sz="2000" dirty="0" smtClean="0"/>
              <a:t> </a:t>
            </a:r>
            <a:r>
              <a:rPr lang="hu-HU" sz="2000" dirty="0" err="1" smtClean="0"/>
              <a:t>e.g</a:t>
            </a:r>
            <a:r>
              <a:rPr lang="hu-HU" sz="2000" dirty="0" smtClean="0"/>
              <a:t>. </a:t>
            </a:r>
            <a:r>
              <a:rPr lang="hu-HU" sz="2000" dirty="0" err="1" smtClean="0"/>
              <a:t>in</a:t>
            </a:r>
            <a:r>
              <a:rPr lang="hu-HU" sz="2000" dirty="0" smtClean="0"/>
              <a:t> the euro</a:t>
            </a:r>
            <a:r>
              <a:rPr lang="en-GB" sz="2000" dirty="0" smtClean="0"/>
              <a:t> area</a:t>
            </a:r>
            <a:r>
              <a:rPr lang="hu-HU" sz="2000" dirty="0" smtClean="0"/>
              <a:t>)</a:t>
            </a:r>
            <a:endParaRPr lang="hu-HU" sz="2000" dirty="0"/>
          </a:p>
          <a:p>
            <a:pPr marL="0" indent="0">
              <a:buNone/>
            </a:pPr>
            <a:endParaRPr lang="hu-HU" dirty="0"/>
          </a:p>
        </p:txBody>
      </p:sp>
      <p:sp>
        <p:nvSpPr>
          <p:cNvPr id="4" name="Footer Placeholder 3"/>
          <p:cNvSpPr>
            <a:spLocks noGrp="1"/>
          </p:cNvSpPr>
          <p:nvPr>
            <p:ph type="ftr" sz="quarter" idx="11"/>
          </p:nvPr>
        </p:nvSpPr>
        <p:spPr/>
        <p:txBody>
          <a:bodyPr/>
          <a:lstStyle/>
          <a:p>
            <a:pPr>
              <a:defRPr/>
            </a:pPr>
            <a:r>
              <a:rPr lang="hu-HU" dirty="0" smtClean="0"/>
              <a:t>Magyar Nemzeti Bank</a:t>
            </a:r>
          </a:p>
        </p:txBody>
      </p:sp>
      <p:sp>
        <p:nvSpPr>
          <p:cNvPr id="5" name="Slide Number Placeholder 4"/>
          <p:cNvSpPr>
            <a:spLocks noGrp="1"/>
          </p:cNvSpPr>
          <p:nvPr>
            <p:ph type="sldNum" sz="quarter" idx="12"/>
          </p:nvPr>
        </p:nvSpPr>
        <p:spPr/>
        <p:txBody>
          <a:bodyPr/>
          <a:lstStyle/>
          <a:p>
            <a:pPr>
              <a:defRPr/>
            </a:pPr>
            <a:fld id="{0401AEF3-AFFE-433D-8A34-08D966C25545}" type="slidenum">
              <a:rPr lang="hu-HU" smtClean="0"/>
              <a:pPr>
                <a:defRPr/>
              </a:pPr>
              <a:t>13</a:t>
            </a:fld>
            <a:endParaRPr lang="hu-HU" dirty="0"/>
          </a:p>
        </p:txBody>
      </p:sp>
    </p:spTree>
    <p:extLst>
      <p:ext uri="{BB962C8B-B14F-4D97-AF65-F5344CB8AC3E}">
        <p14:creationId xmlns:p14="http://schemas.microsoft.com/office/powerpoint/2010/main" val="167593338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smtClean="0"/>
              <a:t>S</a:t>
            </a:r>
            <a:r>
              <a:rPr lang="hu-HU" sz="2800" dirty="0" err="1" smtClean="0"/>
              <a:t>tandard</a:t>
            </a:r>
            <a:r>
              <a:rPr lang="hu-HU" sz="2800" dirty="0" smtClean="0"/>
              <a:t> forint market instruments</a:t>
            </a:r>
            <a:endParaRPr lang="hu-HU" sz="2800" dirty="0"/>
          </a:p>
        </p:txBody>
      </p:sp>
      <p:sp>
        <p:nvSpPr>
          <p:cNvPr id="4" name="Footer Placeholder 3"/>
          <p:cNvSpPr>
            <a:spLocks noGrp="1"/>
          </p:cNvSpPr>
          <p:nvPr>
            <p:ph type="ftr" sz="quarter" idx="11"/>
          </p:nvPr>
        </p:nvSpPr>
        <p:spPr>
          <a:xfrm>
            <a:off x="49868" y="6456886"/>
            <a:ext cx="3086100" cy="365125"/>
          </a:xfrm>
        </p:spPr>
        <p:txBody>
          <a:bodyPr/>
          <a:lstStyle/>
          <a:p>
            <a:pPr>
              <a:defRPr/>
            </a:pPr>
            <a:r>
              <a:rPr lang="hu-HU" dirty="0" smtClean="0"/>
              <a:t>Magyar Nemzeti Bank</a:t>
            </a:r>
          </a:p>
        </p:txBody>
      </p:sp>
      <p:sp>
        <p:nvSpPr>
          <p:cNvPr id="5" name="Slide Number Placeholder 4"/>
          <p:cNvSpPr>
            <a:spLocks noGrp="1"/>
          </p:cNvSpPr>
          <p:nvPr>
            <p:ph type="sldNum" sz="quarter" idx="12"/>
          </p:nvPr>
        </p:nvSpPr>
        <p:spPr/>
        <p:txBody>
          <a:bodyPr/>
          <a:lstStyle/>
          <a:p>
            <a:pPr>
              <a:defRPr/>
            </a:pPr>
            <a:fld id="{0401AEF3-AFFE-433D-8A34-08D966C25545}" type="slidenum">
              <a:rPr lang="hu-HU" smtClean="0"/>
              <a:pPr>
                <a:defRPr/>
              </a:pPr>
              <a:t>14</a:t>
            </a:fld>
            <a:endParaRPr lang="hu-HU"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081203291"/>
              </p:ext>
            </p:extLst>
          </p:nvPr>
        </p:nvGraphicFramePr>
        <p:xfrm>
          <a:off x="628650" y="1196752"/>
          <a:ext cx="7886700" cy="4501023"/>
        </p:xfrm>
        <a:graphic>
          <a:graphicData uri="http://schemas.openxmlformats.org/drawingml/2006/table">
            <a:tbl>
              <a:tblPr firstRow="1" bandRow="1">
                <a:tableStyleId>{BC89EF96-8CEA-46FF-86C4-4CE0E7609802}</a:tableStyleId>
              </a:tblPr>
              <a:tblGrid>
                <a:gridCol w="1971675"/>
                <a:gridCol w="1971675"/>
                <a:gridCol w="1971675"/>
                <a:gridCol w="1971675"/>
              </a:tblGrid>
              <a:tr h="576413">
                <a:tc>
                  <a:txBody>
                    <a:bodyPr/>
                    <a:lstStyle/>
                    <a:p>
                      <a:pPr marL="0" algn="ctr" defTabSz="914400" rtl="0" eaLnBrk="1" latinLnBrk="0" hangingPunct="1"/>
                      <a:r>
                        <a:rPr lang="hu-HU" sz="1800" b="1" kern="1200" dirty="0" err="1" smtClean="0">
                          <a:solidFill>
                            <a:schemeClr val="lt1"/>
                          </a:solidFill>
                          <a:latin typeface="+mn-lt"/>
                          <a:ea typeface="+mn-ea"/>
                          <a:cs typeface="+mn-cs"/>
                        </a:rPr>
                        <a:t>OBJECTIVE</a:t>
                      </a:r>
                      <a:endParaRPr lang="hu-HU" sz="1800" b="1" kern="1200" dirty="0">
                        <a:solidFill>
                          <a:schemeClr val="lt1"/>
                        </a:solidFill>
                        <a:latin typeface="+mn-lt"/>
                        <a:ea typeface="+mn-ea"/>
                        <a:cs typeface="+mn-cs"/>
                      </a:endParaRPr>
                    </a:p>
                  </a:txBody>
                  <a:tcPr>
                    <a:solidFill>
                      <a:schemeClr val="bg2"/>
                    </a:solidFill>
                  </a:tcPr>
                </a:tc>
                <a:tc>
                  <a:txBody>
                    <a:bodyPr/>
                    <a:lstStyle/>
                    <a:p>
                      <a:pPr marL="0" algn="ctr" defTabSz="914400" rtl="0" eaLnBrk="1" latinLnBrk="0" hangingPunct="1"/>
                      <a:r>
                        <a:rPr lang="hu-HU" sz="1800" b="1" kern="1200" dirty="0" err="1" smtClean="0">
                          <a:solidFill>
                            <a:schemeClr val="lt1"/>
                          </a:solidFill>
                          <a:latin typeface="+mn-lt"/>
                          <a:ea typeface="+mn-ea"/>
                          <a:cs typeface="+mn-cs"/>
                        </a:rPr>
                        <a:t>INSTRUMENT</a:t>
                      </a:r>
                      <a:endParaRPr lang="hu-HU" sz="1800" b="1" kern="1200" dirty="0">
                        <a:solidFill>
                          <a:schemeClr val="lt1"/>
                        </a:solidFill>
                        <a:latin typeface="+mn-lt"/>
                        <a:ea typeface="+mn-ea"/>
                        <a:cs typeface="+mn-cs"/>
                      </a:endParaRPr>
                    </a:p>
                  </a:txBody>
                  <a:tcPr>
                    <a:solidFill>
                      <a:schemeClr val="bg2"/>
                    </a:solidFill>
                  </a:tcPr>
                </a:tc>
                <a:tc>
                  <a:txBody>
                    <a:bodyPr/>
                    <a:lstStyle/>
                    <a:p>
                      <a:pPr marL="0" algn="ctr" defTabSz="914400" rtl="0" eaLnBrk="1" latinLnBrk="0" hangingPunct="1"/>
                      <a:r>
                        <a:rPr lang="hu-HU" sz="1800" b="1" kern="1200" dirty="0" err="1" smtClean="0">
                          <a:solidFill>
                            <a:schemeClr val="lt1"/>
                          </a:solidFill>
                          <a:latin typeface="+mn-lt"/>
                          <a:ea typeface="+mn-ea"/>
                          <a:cs typeface="+mn-cs"/>
                        </a:rPr>
                        <a:t>FORM</a:t>
                      </a:r>
                      <a:endParaRPr lang="hu-HU" sz="1800" b="1" kern="1200" dirty="0">
                        <a:solidFill>
                          <a:schemeClr val="lt1"/>
                        </a:solidFill>
                        <a:latin typeface="+mn-lt"/>
                        <a:ea typeface="+mn-ea"/>
                        <a:cs typeface="+mn-cs"/>
                      </a:endParaRPr>
                    </a:p>
                  </a:txBody>
                  <a:tcPr>
                    <a:solidFill>
                      <a:schemeClr val="bg2"/>
                    </a:solidFill>
                  </a:tcPr>
                </a:tc>
                <a:tc>
                  <a:txBody>
                    <a:bodyPr/>
                    <a:lstStyle/>
                    <a:p>
                      <a:pPr marL="0" algn="ctr" defTabSz="914400" rtl="0" eaLnBrk="1" latinLnBrk="0" hangingPunct="1"/>
                      <a:r>
                        <a:rPr lang="hu-HU" sz="1800" b="1" kern="1200" dirty="0" err="1" smtClean="0">
                          <a:solidFill>
                            <a:schemeClr val="lt1"/>
                          </a:solidFill>
                          <a:latin typeface="+mn-lt"/>
                          <a:ea typeface="+mn-ea"/>
                          <a:cs typeface="+mn-cs"/>
                        </a:rPr>
                        <a:t>EFFECT</a:t>
                      </a:r>
                      <a:endParaRPr lang="hu-HU" sz="1800" b="1" kern="1200" dirty="0">
                        <a:solidFill>
                          <a:schemeClr val="lt1"/>
                        </a:solidFill>
                        <a:latin typeface="+mn-lt"/>
                        <a:ea typeface="+mn-ea"/>
                        <a:cs typeface="+mn-cs"/>
                      </a:endParaRPr>
                    </a:p>
                  </a:txBody>
                  <a:tcPr>
                    <a:solidFill>
                      <a:schemeClr val="bg2"/>
                    </a:solidFill>
                  </a:tcPr>
                </a:tc>
              </a:tr>
              <a:tr h="990197">
                <a:tc>
                  <a:txBody>
                    <a:bodyPr/>
                    <a:lstStyle/>
                    <a:p>
                      <a:pPr algn="ctr"/>
                      <a:r>
                        <a:rPr lang="hu-HU" dirty="0" err="1" smtClean="0">
                          <a:solidFill>
                            <a:srgbClr val="1E2452"/>
                          </a:solidFill>
                        </a:rPr>
                        <a:t>Forming</a:t>
                      </a:r>
                      <a:r>
                        <a:rPr lang="hu-HU" dirty="0" smtClean="0">
                          <a:solidFill>
                            <a:srgbClr val="1E2452"/>
                          </a:solidFill>
                        </a:rPr>
                        <a:t> monetary policy</a:t>
                      </a:r>
                      <a:endParaRPr lang="hu-HU" dirty="0">
                        <a:solidFill>
                          <a:srgbClr val="1E2452"/>
                        </a:solidFill>
                      </a:endParaRPr>
                    </a:p>
                  </a:txBody>
                  <a:tcPr anchor="ctr"/>
                </a:tc>
                <a:tc>
                  <a:txBody>
                    <a:bodyPr/>
                    <a:lstStyle/>
                    <a:p>
                      <a:pPr algn="ctr"/>
                      <a:r>
                        <a:rPr lang="hu-HU" dirty="0" err="1" smtClean="0">
                          <a:solidFill>
                            <a:srgbClr val="1E2452"/>
                          </a:solidFill>
                        </a:rPr>
                        <a:t>Base</a:t>
                      </a:r>
                      <a:r>
                        <a:rPr lang="hu-HU" dirty="0" smtClean="0">
                          <a:solidFill>
                            <a:srgbClr val="1E2452"/>
                          </a:solidFill>
                        </a:rPr>
                        <a:t> </a:t>
                      </a:r>
                      <a:r>
                        <a:rPr lang="hu-HU" dirty="0" err="1" smtClean="0">
                          <a:solidFill>
                            <a:srgbClr val="1E2452"/>
                          </a:solidFill>
                        </a:rPr>
                        <a:t>rate</a:t>
                      </a:r>
                      <a:endParaRPr lang="hu-HU" dirty="0">
                        <a:solidFill>
                          <a:srgbClr val="1E2452"/>
                        </a:solidFill>
                      </a:endParaRPr>
                    </a:p>
                  </a:txBody>
                  <a:tcPr anchor="ctr"/>
                </a:tc>
                <a:tc>
                  <a:txBody>
                    <a:bodyPr/>
                    <a:lstStyle/>
                    <a:p>
                      <a:pPr marL="0" algn="ctr" defTabSz="685800" rtl="0" eaLnBrk="1" latinLnBrk="0" hangingPunct="1"/>
                      <a:r>
                        <a:rPr lang="hu-HU" sz="1350" kern="1200" dirty="0" err="1" smtClean="0">
                          <a:solidFill>
                            <a:srgbClr val="1E2452"/>
                          </a:solidFill>
                          <a:latin typeface="+mn-lt"/>
                          <a:ea typeface="+mn-ea"/>
                          <a:cs typeface="+mn-cs"/>
                        </a:rPr>
                        <a:t>Three-month</a:t>
                      </a:r>
                      <a:r>
                        <a:rPr lang="hu-HU" sz="1350" kern="1200" dirty="0" smtClean="0">
                          <a:solidFill>
                            <a:srgbClr val="1E2452"/>
                          </a:solidFill>
                          <a:latin typeface="+mn-lt"/>
                          <a:ea typeface="+mn-ea"/>
                          <a:cs typeface="+mn-cs"/>
                        </a:rPr>
                        <a:t> </a:t>
                      </a:r>
                      <a:r>
                        <a:rPr lang="hu-HU" sz="1350" kern="1200" dirty="0" err="1" smtClean="0">
                          <a:solidFill>
                            <a:srgbClr val="1E2452"/>
                          </a:solidFill>
                          <a:latin typeface="+mn-lt"/>
                          <a:ea typeface="+mn-ea"/>
                          <a:cs typeface="+mn-cs"/>
                        </a:rPr>
                        <a:t>deposit</a:t>
                      </a:r>
                      <a:endParaRPr lang="hu-HU" sz="1350" kern="1200" dirty="0">
                        <a:solidFill>
                          <a:srgbClr val="1E2452"/>
                        </a:solidFill>
                        <a:latin typeface="+mn-lt"/>
                        <a:ea typeface="+mn-ea"/>
                        <a:cs typeface="+mn-cs"/>
                      </a:endParaRPr>
                    </a:p>
                  </a:txBody>
                  <a:tcPr anchor="ctr"/>
                </a:tc>
                <a:tc>
                  <a:txBody>
                    <a:bodyPr/>
                    <a:lstStyle/>
                    <a:p>
                      <a:pPr algn="ctr"/>
                      <a:r>
                        <a:rPr lang="hu-HU" dirty="0" err="1" smtClean="0">
                          <a:solidFill>
                            <a:srgbClr val="1E2452"/>
                          </a:solidFill>
                        </a:rPr>
                        <a:t>Influencing</a:t>
                      </a:r>
                      <a:r>
                        <a:rPr lang="hu-HU" dirty="0" smtClean="0">
                          <a:solidFill>
                            <a:srgbClr val="1E2452"/>
                          </a:solidFill>
                        </a:rPr>
                        <a:t> </a:t>
                      </a:r>
                      <a:r>
                        <a:rPr lang="hu-HU" dirty="0" err="1" smtClean="0">
                          <a:solidFill>
                            <a:srgbClr val="1E2452"/>
                          </a:solidFill>
                        </a:rPr>
                        <a:t>short-term</a:t>
                      </a:r>
                      <a:r>
                        <a:rPr lang="hu-HU" dirty="0" smtClean="0">
                          <a:solidFill>
                            <a:srgbClr val="1E2452"/>
                          </a:solidFill>
                        </a:rPr>
                        <a:t> </a:t>
                      </a:r>
                      <a:r>
                        <a:rPr lang="hu-HU" dirty="0" err="1" smtClean="0">
                          <a:solidFill>
                            <a:srgbClr val="1E2452"/>
                          </a:solidFill>
                        </a:rPr>
                        <a:t>yields</a:t>
                      </a:r>
                      <a:endParaRPr lang="hu-HU" dirty="0">
                        <a:solidFill>
                          <a:srgbClr val="1E2452"/>
                        </a:solidFill>
                      </a:endParaRPr>
                    </a:p>
                  </a:txBody>
                  <a:tcPr anchor="ctr"/>
                </a:tc>
              </a:tr>
              <a:tr h="305947">
                <a:tc rowSpan="4">
                  <a:txBody>
                    <a:bodyPr/>
                    <a:lstStyle/>
                    <a:p>
                      <a:pPr algn="ctr"/>
                      <a:r>
                        <a:rPr lang="hu-HU" dirty="0" err="1" smtClean="0">
                          <a:solidFill>
                            <a:srgbClr val="1E2452"/>
                          </a:solidFill>
                        </a:rPr>
                        <a:t>Smoothing</a:t>
                      </a:r>
                      <a:r>
                        <a:rPr lang="hu-HU" dirty="0" smtClean="0">
                          <a:solidFill>
                            <a:srgbClr val="1E2452"/>
                          </a:solidFill>
                        </a:rPr>
                        <a:t> the </a:t>
                      </a:r>
                      <a:r>
                        <a:rPr lang="hu-HU" dirty="0" err="1" smtClean="0">
                          <a:solidFill>
                            <a:srgbClr val="1E2452"/>
                          </a:solidFill>
                        </a:rPr>
                        <a:t>volatility</a:t>
                      </a:r>
                      <a:r>
                        <a:rPr lang="hu-HU" dirty="0" smtClean="0">
                          <a:solidFill>
                            <a:srgbClr val="1E2452"/>
                          </a:solidFill>
                        </a:rPr>
                        <a:t> of </a:t>
                      </a:r>
                      <a:r>
                        <a:rPr lang="hu-HU" dirty="0" err="1" smtClean="0">
                          <a:solidFill>
                            <a:srgbClr val="1E2452"/>
                          </a:solidFill>
                        </a:rPr>
                        <a:t>interbank</a:t>
                      </a:r>
                      <a:r>
                        <a:rPr lang="hu-HU" dirty="0" smtClean="0">
                          <a:solidFill>
                            <a:srgbClr val="1E2452"/>
                          </a:solidFill>
                        </a:rPr>
                        <a:t>  interest</a:t>
                      </a:r>
                      <a:r>
                        <a:rPr lang="hu-HU" baseline="0" dirty="0" smtClean="0">
                          <a:solidFill>
                            <a:srgbClr val="1E2452"/>
                          </a:solidFill>
                        </a:rPr>
                        <a:t> </a:t>
                      </a:r>
                      <a:r>
                        <a:rPr lang="hu-HU" baseline="0" dirty="0" err="1" smtClean="0">
                          <a:solidFill>
                            <a:srgbClr val="1E2452"/>
                          </a:solidFill>
                        </a:rPr>
                        <a:t>rates</a:t>
                      </a:r>
                      <a:endParaRPr lang="hu-HU" dirty="0"/>
                    </a:p>
                  </a:txBody>
                  <a:tcPr anchor="ctr"/>
                </a:tc>
                <a:tc rowSpan="2">
                  <a:txBody>
                    <a:bodyPr/>
                    <a:lstStyle/>
                    <a:p>
                      <a:pPr algn="ctr"/>
                      <a:r>
                        <a:rPr lang="hu-HU" dirty="0" smtClean="0">
                          <a:solidFill>
                            <a:srgbClr val="1E2452"/>
                          </a:solidFill>
                        </a:rPr>
                        <a:t>Interest </a:t>
                      </a:r>
                      <a:r>
                        <a:rPr lang="hu-HU" dirty="0" err="1" smtClean="0">
                          <a:solidFill>
                            <a:srgbClr val="1E2452"/>
                          </a:solidFill>
                        </a:rPr>
                        <a:t>rate</a:t>
                      </a:r>
                      <a:r>
                        <a:rPr lang="hu-HU" dirty="0" smtClean="0">
                          <a:solidFill>
                            <a:srgbClr val="1E2452"/>
                          </a:solidFill>
                        </a:rPr>
                        <a:t> </a:t>
                      </a:r>
                      <a:r>
                        <a:rPr lang="hu-HU" dirty="0" err="1" smtClean="0">
                          <a:solidFill>
                            <a:srgbClr val="1E2452"/>
                          </a:solidFill>
                        </a:rPr>
                        <a:t>corridor</a:t>
                      </a:r>
                      <a:endParaRPr lang="hu-HU" dirty="0">
                        <a:solidFill>
                          <a:srgbClr val="1E2452"/>
                        </a:solidFill>
                      </a:endParaRPr>
                    </a:p>
                  </a:txBody>
                  <a:tcPr anchor="ct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hu-HU" dirty="0" err="1" smtClean="0">
                          <a:solidFill>
                            <a:srgbClr val="1E2452"/>
                          </a:solidFill>
                        </a:rPr>
                        <a:t>Overnight</a:t>
                      </a:r>
                      <a:r>
                        <a:rPr lang="hu-HU" baseline="0" dirty="0" smtClean="0">
                          <a:solidFill>
                            <a:srgbClr val="1E2452"/>
                          </a:solidFill>
                        </a:rPr>
                        <a:t> </a:t>
                      </a:r>
                      <a:r>
                        <a:rPr lang="hu-HU" baseline="0" dirty="0" err="1" smtClean="0">
                          <a:solidFill>
                            <a:srgbClr val="1E2452"/>
                          </a:solidFill>
                        </a:rPr>
                        <a:t>deposit</a:t>
                      </a:r>
                      <a:endParaRPr lang="hu-HU" dirty="0">
                        <a:solidFill>
                          <a:srgbClr val="1E2452"/>
                        </a:solidFill>
                      </a:endParaRPr>
                    </a:p>
                  </a:txBody>
                  <a:tcPr anchor="ctr"/>
                </a:tc>
                <a:tc rowSpan="2">
                  <a:txBody>
                    <a:bodyPr/>
                    <a:lstStyle/>
                    <a:p>
                      <a:pPr algn="ctr"/>
                      <a:r>
                        <a:rPr lang="hu-HU" dirty="0" smtClean="0">
                          <a:solidFill>
                            <a:srgbClr val="1E2452"/>
                          </a:solidFill>
                        </a:rPr>
                        <a:t>Limiting </a:t>
                      </a:r>
                      <a:r>
                        <a:rPr lang="hu-HU" dirty="0" err="1" smtClean="0">
                          <a:solidFill>
                            <a:srgbClr val="1E2452"/>
                          </a:solidFill>
                        </a:rPr>
                        <a:t>extreme</a:t>
                      </a:r>
                      <a:r>
                        <a:rPr lang="hu-HU" dirty="0" smtClean="0">
                          <a:solidFill>
                            <a:srgbClr val="1E2452"/>
                          </a:solidFill>
                        </a:rPr>
                        <a:t> interest </a:t>
                      </a:r>
                      <a:r>
                        <a:rPr lang="hu-HU" dirty="0" err="1" smtClean="0">
                          <a:solidFill>
                            <a:srgbClr val="1E2452"/>
                          </a:solidFill>
                        </a:rPr>
                        <a:t>rate</a:t>
                      </a:r>
                      <a:r>
                        <a:rPr lang="hu-HU" dirty="0" smtClean="0">
                          <a:solidFill>
                            <a:srgbClr val="1E2452"/>
                          </a:solidFill>
                        </a:rPr>
                        <a:t> </a:t>
                      </a:r>
                      <a:r>
                        <a:rPr lang="hu-HU" dirty="0" err="1" smtClean="0">
                          <a:solidFill>
                            <a:srgbClr val="1E2452"/>
                          </a:solidFill>
                        </a:rPr>
                        <a:t>fluctuations</a:t>
                      </a:r>
                      <a:endParaRPr lang="hu-HU" dirty="0">
                        <a:solidFill>
                          <a:srgbClr val="1E2452"/>
                        </a:solidFill>
                      </a:endParaRPr>
                    </a:p>
                  </a:txBody>
                  <a:tcPr anchor="ctr"/>
                </a:tc>
              </a:tr>
              <a:tr h="648072">
                <a:tc vMerge="1">
                  <a:txBody>
                    <a:bodyPr/>
                    <a:lstStyle/>
                    <a:p>
                      <a:endParaRPr lang="hu-HU"/>
                    </a:p>
                  </a:txBody>
                  <a:tcPr/>
                </a:tc>
                <a:tc vMerge="1">
                  <a:txBody>
                    <a:bodyPr/>
                    <a:lstStyle/>
                    <a:p>
                      <a:endParaRPr lang="hu-HU"/>
                    </a:p>
                  </a:txBody>
                  <a:tcPr/>
                </a:tc>
                <a:tc>
                  <a:txBody>
                    <a:bodyPr/>
                    <a:lstStyle/>
                    <a:p>
                      <a:pPr algn="ctr"/>
                      <a:r>
                        <a:rPr lang="hu-HU" dirty="0" err="1" smtClean="0">
                          <a:solidFill>
                            <a:srgbClr val="1E2452"/>
                          </a:solidFill>
                        </a:rPr>
                        <a:t>Overnight</a:t>
                      </a:r>
                      <a:r>
                        <a:rPr lang="hu-HU" baseline="0" dirty="0" smtClean="0">
                          <a:solidFill>
                            <a:srgbClr val="1E2452"/>
                          </a:solidFill>
                        </a:rPr>
                        <a:t> (</a:t>
                      </a:r>
                      <a:r>
                        <a:rPr lang="hu-HU" baseline="0" dirty="0" err="1" smtClean="0">
                          <a:solidFill>
                            <a:srgbClr val="1E2452"/>
                          </a:solidFill>
                        </a:rPr>
                        <a:t>collateralised</a:t>
                      </a:r>
                      <a:r>
                        <a:rPr lang="hu-HU" baseline="0" dirty="0" smtClean="0">
                          <a:solidFill>
                            <a:srgbClr val="1E2452"/>
                          </a:solidFill>
                        </a:rPr>
                        <a:t>) </a:t>
                      </a:r>
                      <a:r>
                        <a:rPr lang="hu-HU" baseline="0" dirty="0" err="1" smtClean="0">
                          <a:solidFill>
                            <a:srgbClr val="1E2452"/>
                          </a:solidFill>
                        </a:rPr>
                        <a:t>loan</a:t>
                      </a:r>
                      <a:endParaRPr lang="hu-HU" dirty="0">
                        <a:solidFill>
                          <a:srgbClr val="1E2452"/>
                        </a:solidFill>
                      </a:endParaRPr>
                    </a:p>
                  </a:txBody>
                  <a:tcPr anchor="ctr">
                    <a:noFill/>
                  </a:tcPr>
                </a:tc>
                <a:tc vMerge="1">
                  <a:txBody>
                    <a:bodyPr/>
                    <a:lstStyle/>
                    <a:p>
                      <a:endParaRPr lang="hu-HU"/>
                    </a:p>
                  </a:txBody>
                  <a:tcPr/>
                </a:tc>
              </a:tr>
              <a:tr h="990197">
                <a:tc vMerge="1">
                  <a:txBody>
                    <a:bodyPr/>
                    <a:lstStyle/>
                    <a:p>
                      <a:endParaRPr lang="hu-HU" dirty="0"/>
                    </a:p>
                  </a:txBody>
                  <a:tcPr/>
                </a:tc>
                <a:tc>
                  <a:txBody>
                    <a:bodyPr/>
                    <a:lstStyle/>
                    <a:p>
                      <a:pPr algn="ctr"/>
                      <a:r>
                        <a:rPr lang="hu-HU" dirty="0" err="1" smtClean="0">
                          <a:solidFill>
                            <a:srgbClr val="1E2452"/>
                          </a:solidFill>
                        </a:rPr>
                        <a:t>Reserve</a:t>
                      </a:r>
                      <a:r>
                        <a:rPr lang="hu-HU" dirty="0" smtClean="0">
                          <a:solidFill>
                            <a:srgbClr val="1E2452"/>
                          </a:solidFill>
                        </a:rPr>
                        <a:t> </a:t>
                      </a:r>
                      <a:r>
                        <a:rPr lang="hu-HU" dirty="0" err="1" smtClean="0">
                          <a:solidFill>
                            <a:srgbClr val="1E2452"/>
                          </a:solidFill>
                        </a:rPr>
                        <a:t>requirement</a:t>
                      </a:r>
                      <a:endParaRPr lang="hu-HU" dirty="0">
                        <a:solidFill>
                          <a:srgbClr val="1E2452"/>
                        </a:solidFill>
                      </a:endParaRPr>
                    </a:p>
                  </a:txBody>
                  <a:tcPr anchor="ctr">
                    <a:solidFill>
                      <a:srgbClr val="D8CFBE"/>
                    </a:solidFill>
                  </a:tcPr>
                </a:tc>
                <a:tc>
                  <a:txBody>
                    <a:bodyPr/>
                    <a:lstStyle/>
                    <a:p>
                      <a:pPr algn="ctr"/>
                      <a:r>
                        <a:rPr lang="hu-HU" dirty="0" err="1" smtClean="0">
                          <a:solidFill>
                            <a:srgbClr val="1E2452"/>
                          </a:solidFill>
                        </a:rPr>
                        <a:t>Averaging</a:t>
                      </a:r>
                      <a:r>
                        <a:rPr lang="hu-HU" dirty="0" smtClean="0">
                          <a:solidFill>
                            <a:srgbClr val="1E2452"/>
                          </a:solidFill>
                        </a:rPr>
                        <a:t> </a:t>
                      </a:r>
                      <a:r>
                        <a:rPr lang="hu-HU" dirty="0" err="1" smtClean="0">
                          <a:solidFill>
                            <a:srgbClr val="1E2452"/>
                          </a:solidFill>
                        </a:rPr>
                        <a:t>mechanism</a:t>
                      </a:r>
                      <a:endParaRPr lang="hu-HU" dirty="0">
                        <a:solidFill>
                          <a:srgbClr val="1E2452"/>
                        </a:solidFill>
                      </a:endParaRPr>
                    </a:p>
                  </a:txBody>
                  <a:tcPr anchor="ctr">
                    <a:solidFill>
                      <a:srgbClr val="D8CFBE"/>
                    </a:solidFill>
                  </a:tcPr>
                </a:tc>
                <a:tc>
                  <a:txBody>
                    <a:bodyPr/>
                    <a:lstStyle/>
                    <a:p>
                      <a:pPr algn="ctr"/>
                      <a:r>
                        <a:rPr lang="hu-HU" dirty="0" err="1" smtClean="0">
                          <a:solidFill>
                            <a:srgbClr val="1E2452"/>
                          </a:solidFill>
                        </a:rPr>
                        <a:t>Decreasing</a:t>
                      </a:r>
                      <a:r>
                        <a:rPr lang="hu-HU" baseline="0" dirty="0" smtClean="0">
                          <a:solidFill>
                            <a:srgbClr val="1E2452"/>
                          </a:solidFill>
                        </a:rPr>
                        <a:t> interest </a:t>
                      </a:r>
                      <a:r>
                        <a:rPr lang="hu-HU" baseline="0" dirty="0" err="1" smtClean="0">
                          <a:solidFill>
                            <a:srgbClr val="1E2452"/>
                          </a:solidFill>
                        </a:rPr>
                        <a:t>rate</a:t>
                      </a:r>
                      <a:r>
                        <a:rPr lang="hu-HU" baseline="0" dirty="0" smtClean="0">
                          <a:solidFill>
                            <a:srgbClr val="1E2452"/>
                          </a:solidFill>
                        </a:rPr>
                        <a:t> </a:t>
                      </a:r>
                      <a:r>
                        <a:rPr lang="hu-HU" baseline="0" dirty="0" err="1" smtClean="0">
                          <a:solidFill>
                            <a:srgbClr val="1E2452"/>
                          </a:solidFill>
                        </a:rPr>
                        <a:t>volatility</a:t>
                      </a:r>
                      <a:endParaRPr lang="hu-HU" dirty="0">
                        <a:solidFill>
                          <a:srgbClr val="1E2452"/>
                        </a:solidFill>
                      </a:endParaRPr>
                    </a:p>
                  </a:txBody>
                  <a:tcPr anchor="ctr">
                    <a:solidFill>
                      <a:srgbClr val="D8CFBE"/>
                    </a:solidFill>
                  </a:tcPr>
                </a:tc>
              </a:tr>
              <a:tr h="990197">
                <a:tc vMerge="1">
                  <a:txBody>
                    <a:bodyPr/>
                    <a:lstStyle/>
                    <a:p>
                      <a:endParaRPr lang="hu-HU" dirty="0"/>
                    </a:p>
                  </a:txBody>
                  <a:tcPr/>
                </a:tc>
                <a:tc>
                  <a:txBody>
                    <a:bodyPr/>
                    <a:lstStyle/>
                    <a:p>
                      <a:pPr algn="ctr"/>
                      <a:r>
                        <a:rPr lang="hu-HU" dirty="0" smtClean="0">
                          <a:solidFill>
                            <a:srgbClr val="1E2452"/>
                          </a:solidFill>
                        </a:rPr>
                        <a:t>Quick tender</a:t>
                      </a:r>
                      <a:endParaRPr lang="hu-HU" dirty="0">
                        <a:solidFill>
                          <a:srgbClr val="1E2452"/>
                        </a:solidFill>
                      </a:endParaRPr>
                    </a:p>
                  </a:txBody>
                  <a:tcPr anchor="ctr">
                    <a:noFill/>
                  </a:tcPr>
                </a:tc>
                <a:tc>
                  <a:txBody>
                    <a:bodyPr/>
                    <a:lstStyle/>
                    <a:p>
                      <a:pPr algn="ctr"/>
                      <a:r>
                        <a:rPr lang="hu-HU" dirty="0" err="1" smtClean="0">
                          <a:solidFill>
                            <a:srgbClr val="1E2452"/>
                          </a:solidFill>
                        </a:rPr>
                        <a:t>Deposit</a:t>
                      </a:r>
                      <a:r>
                        <a:rPr lang="hu-HU" dirty="0" smtClean="0">
                          <a:solidFill>
                            <a:srgbClr val="1E2452"/>
                          </a:solidFill>
                        </a:rPr>
                        <a:t> </a:t>
                      </a:r>
                      <a:r>
                        <a:rPr lang="hu-HU" dirty="0" err="1" smtClean="0">
                          <a:solidFill>
                            <a:srgbClr val="1E2452"/>
                          </a:solidFill>
                        </a:rPr>
                        <a:t>or</a:t>
                      </a:r>
                      <a:r>
                        <a:rPr lang="hu-HU" dirty="0" smtClean="0">
                          <a:solidFill>
                            <a:srgbClr val="1E2452"/>
                          </a:solidFill>
                        </a:rPr>
                        <a:t> </a:t>
                      </a:r>
                      <a:r>
                        <a:rPr lang="hu-HU" dirty="0" err="1" smtClean="0">
                          <a:solidFill>
                            <a:srgbClr val="1E2452"/>
                          </a:solidFill>
                        </a:rPr>
                        <a:t>collateralised</a:t>
                      </a:r>
                      <a:r>
                        <a:rPr lang="hu-HU" baseline="0" dirty="0" smtClean="0">
                          <a:solidFill>
                            <a:srgbClr val="1E2452"/>
                          </a:solidFill>
                        </a:rPr>
                        <a:t> </a:t>
                      </a:r>
                      <a:r>
                        <a:rPr lang="hu-HU" baseline="0" dirty="0" err="1" smtClean="0">
                          <a:solidFill>
                            <a:srgbClr val="1E2452"/>
                          </a:solidFill>
                        </a:rPr>
                        <a:t>loan</a:t>
                      </a:r>
                      <a:endParaRPr lang="hu-HU" dirty="0">
                        <a:solidFill>
                          <a:srgbClr val="1E2452"/>
                        </a:solidFill>
                      </a:endParaRPr>
                    </a:p>
                  </a:txBody>
                  <a:tcPr anchor="ctr">
                    <a:noFill/>
                  </a:tcPr>
                </a:tc>
                <a:tc>
                  <a:txBody>
                    <a:bodyPr/>
                    <a:lstStyle/>
                    <a:p>
                      <a:pPr algn="ctr"/>
                      <a:r>
                        <a:rPr lang="hu-HU" dirty="0" err="1" smtClean="0">
                          <a:solidFill>
                            <a:srgbClr val="1E2452"/>
                          </a:solidFill>
                        </a:rPr>
                        <a:t>Managing</a:t>
                      </a:r>
                      <a:r>
                        <a:rPr lang="hu-HU" dirty="0" smtClean="0">
                          <a:solidFill>
                            <a:srgbClr val="1E2452"/>
                          </a:solidFill>
                        </a:rPr>
                        <a:t> </a:t>
                      </a:r>
                      <a:r>
                        <a:rPr lang="hu-HU" dirty="0" err="1" smtClean="0">
                          <a:solidFill>
                            <a:srgbClr val="1E2452"/>
                          </a:solidFill>
                        </a:rPr>
                        <a:t>unexpected</a:t>
                      </a:r>
                      <a:r>
                        <a:rPr lang="hu-HU" dirty="0" smtClean="0">
                          <a:solidFill>
                            <a:srgbClr val="1E2452"/>
                          </a:solidFill>
                        </a:rPr>
                        <a:t> </a:t>
                      </a:r>
                      <a:r>
                        <a:rPr lang="hu-HU" dirty="0" err="1" smtClean="0">
                          <a:solidFill>
                            <a:srgbClr val="1E2452"/>
                          </a:solidFill>
                        </a:rPr>
                        <a:t>liquidity</a:t>
                      </a:r>
                      <a:r>
                        <a:rPr lang="hu-HU" dirty="0" smtClean="0">
                          <a:solidFill>
                            <a:srgbClr val="1E2452"/>
                          </a:solidFill>
                        </a:rPr>
                        <a:t> </a:t>
                      </a:r>
                      <a:r>
                        <a:rPr lang="hu-HU" dirty="0" err="1" smtClean="0">
                          <a:solidFill>
                            <a:srgbClr val="1E2452"/>
                          </a:solidFill>
                        </a:rPr>
                        <a:t>shocks</a:t>
                      </a:r>
                      <a:endParaRPr lang="hu-HU" dirty="0">
                        <a:solidFill>
                          <a:srgbClr val="1E2452"/>
                        </a:solidFill>
                      </a:endParaRPr>
                    </a:p>
                  </a:txBody>
                  <a:tcPr anchor="ctr">
                    <a:noFill/>
                  </a:tcPr>
                </a:tc>
              </a:tr>
            </a:tbl>
          </a:graphicData>
        </a:graphic>
      </p:graphicFrame>
      <p:sp>
        <p:nvSpPr>
          <p:cNvPr id="3" name="TextBox 2"/>
          <p:cNvSpPr txBox="1"/>
          <p:nvPr/>
        </p:nvSpPr>
        <p:spPr>
          <a:xfrm>
            <a:off x="-21508" y="5749000"/>
            <a:ext cx="9225902" cy="707886"/>
          </a:xfrm>
          <a:prstGeom prst="rect">
            <a:avLst/>
          </a:prstGeom>
          <a:noFill/>
        </p:spPr>
        <p:txBody>
          <a:bodyPr wrap="square" rtlCol="0">
            <a:spAutoFit/>
          </a:bodyPr>
          <a:lstStyle/>
          <a:p>
            <a:r>
              <a:rPr lang="en-GB" sz="2000" dirty="0" smtClean="0">
                <a:latin typeface="Calibri" panose="020F0502020204030204" pitchFamily="34" charset="0"/>
              </a:rPr>
              <a:t>S</a:t>
            </a:r>
            <a:r>
              <a:rPr lang="hu-HU" sz="2000" dirty="0" err="1" smtClean="0">
                <a:latin typeface="Calibri" panose="020F0502020204030204" pitchFamily="34" charset="0"/>
              </a:rPr>
              <a:t>tandard</a:t>
            </a:r>
            <a:r>
              <a:rPr lang="hu-HU" sz="2000" dirty="0" smtClean="0">
                <a:latin typeface="Calibri" panose="020F0502020204030204" pitchFamily="34" charset="0"/>
              </a:rPr>
              <a:t> forint market instruments </a:t>
            </a:r>
            <a:r>
              <a:rPr lang="hu-HU" sz="2000" dirty="0" err="1" smtClean="0">
                <a:latin typeface="Calibri" panose="020F0502020204030204" pitchFamily="34" charset="0"/>
              </a:rPr>
              <a:t>include</a:t>
            </a:r>
            <a:r>
              <a:rPr lang="hu-HU" sz="2000" dirty="0" smtClean="0">
                <a:latin typeface="Calibri" panose="020F0502020204030204" pitchFamily="34" charset="0"/>
              </a:rPr>
              <a:t> the </a:t>
            </a:r>
            <a:r>
              <a:rPr lang="hu-HU" sz="2000" dirty="0" err="1" smtClean="0">
                <a:latin typeface="Calibri" panose="020F0502020204030204" pitchFamily="34" charset="0"/>
              </a:rPr>
              <a:t>key</a:t>
            </a:r>
            <a:r>
              <a:rPr lang="hu-HU" sz="2000" dirty="0" smtClean="0">
                <a:latin typeface="Calibri" panose="020F0502020204030204" pitchFamily="34" charset="0"/>
              </a:rPr>
              <a:t> policy </a:t>
            </a:r>
            <a:r>
              <a:rPr lang="hu-HU" sz="2000" dirty="0" err="1" smtClean="0">
                <a:latin typeface="Calibri" panose="020F0502020204030204" pitchFamily="34" charset="0"/>
              </a:rPr>
              <a:t>instrument</a:t>
            </a:r>
            <a:r>
              <a:rPr lang="hu-HU" sz="2000" dirty="0" smtClean="0">
                <a:latin typeface="Calibri" panose="020F0502020204030204" pitchFamily="34" charset="0"/>
              </a:rPr>
              <a:t>, </a:t>
            </a:r>
            <a:r>
              <a:rPr lang="hu-HU" sz="2000" dirty="0" err="1" smtClean="0">
                <a:latin typeface="Calibri" panose="020F0502020204030204" pitchFamily="34" charset="0"/>
              </a:rPr>
              <a:t>reserve</a:t>
            </a:r>
            <a:r>
              <a:rPr lang="hu-HU" sz="2000" dirty="0" smtClean="0">
                <a:latin typeface="Calibri" panose="020F0502020204030204" pitchFamily="34" charset="0"/>
              </a:rPr>
              <a:t> </a:t>
            </a:r>
            <a:r>
              <a:rPr lang="hu-HU" sz="2000" dirty="0" err="1" smtClean="0">
                <a:latin typeface="Calibri" panose="020F0502020204030204" pitchFamily="34" charset="0"/>
              </a:rPr>
              <a:t>requirement</a:t>
            </a:r>
            <a:r>
              <a:rPr lang="en-GB" sz="2000" dirty="0" smtClean="0">
                <a:latin typeface="Calibri" panose="020F0502020204030204" pitchFamily="34" charset="0"/>
              </a:rPr>
              <a:t>s</a:t>
            </a:r>
            <a:r>
              <a:rPr lang="hu-HU" sz="2000" dirty="0" smtClean="0">
                <a:latin typeface="Calibri" panose="020F0502020204030204" pitchFamily="34" charset="0"/>
              </a:rPr>
              <a:t>, and instruments </a:t>
            </a:r>
            <a:r>
              <a:rPr lang="hu-HU" sz="2000" dirty="0" err="1" smtClean="0">
                <a:latin typeface="Calibri" panose="020F0502020204030204" pitchFamily="34" charset="0"/>
              </a:rPr>
              <a:t>fostering</a:t>
            </a:r>
            <a:r>
              <a:rPr lang="hu-HU" sz="2000" dirty="0" smtClean="0">
                <a:latin typeface="Calibri" panose="020F0502020204030204" pitchFamily="34" charset="0"/>
              </a:rPr>
              <a:t> </a:t>
            </a:r>
            <a:r>
              <a:rPr lang="hu-HU" sz="2000" dirty="0" err="1" smtClean="0">
                <a:latin typeface="Calibri" panose="020F0502020204030204" pitchFamily="34" charset="0"/>
              </a:rPr>
              <a:t>smooth</a:t>
            </a:r>
            <a:r>
              <a:rPr lang="hu-HU" sz="2000" dirty="0" smtClean="0">
                <a:latin typeface="Calibri" panose="020F0502020204030204" pitchFamily="34" charset="0"/>
              </a:rPr>
              <a:t> </a:t>
            </a:r>
            <a:r>
              <a:rPr lang="hu-HU" sz="2000" dirty="0" err="1" smtClean="0">
                <a:latin typeface="Calibri" panose="020F0502020204030204" pitchFamily="34" charset="0"/>
              </a:rPr>
              <a:t>operation</a:t>
            </a:r>
            <a:r>
              <a:rPr lang="hu-HU" sz="2000" dirty="0" smtClean="0">
                <a:latin typeface="Calibri" panose="020F0502020204030204" pitchFamily="34" charset="0"/>
              </a:rPr>
              <a:t> of the interest </a:t>
            </a:r>
            <a:r>
              <a:rPr lang="hu-HU" sz="2000" dirty="0" err="1" smtClean="0">
                <a:latin typeface="Calibri" panose="020F0502020204030204" pitchFamily="34" charset="0"/>
              </a:rPr>
              <a:t>rate</a:t>
            </a:r>
            <a:r>
              <a:rPr lang="hu-HU" sz="2000" dirty="0" smtClean="0">
                <a:latin typeface="Calibri" panose="020F0502020204030204" pitchFamily="34" charset="0"/>
              </a:rPr>
              <a:t> </a:t>
            </a:r>
            <a:r>
              <a:rPr lang="hu-HU" sz="2000" dirty="0" err="1" smtClean="0">
                <a:latin typeface="Calibri" panose="020F0502020204030204" pitchFamily="34" charset="0"/>
              </a:rPr>
              <a:t>corridor</a:t>
            </a:r>
            <a:r>
              <a:rPr lang="hu-HU" sz="2000" dirty="0" smtClean="0">
                <a:latin typeface="Calibri" panose="020F0502020204030204" pitchFamily="34" charset="0"/>
              </a:rPr>
              <a:t>.</a:t>
            </a:r>
          </a:p>
        </p:txBody>
      </p:sp>
    </p:spTree>
    <p:extLst>
      <p:ext uri="{BB962C8B-B14F-4D97-AF65-F5344CB8AC3E}">
        <p14:creationId xmlns:p14="http://schemas.microsoft.com/office/powerpoint/2010/main" val="26150431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smtClean="0"/>
              <a:t>K</a:t>
            </a:r>
            <a:r>
              <a:rPr lang="hu-HU" sz="2800" dirty="0" err="1" smtClean="0"/>
              <a:t>ey</a:t>
            </a:r>
            <a:r>
              <a:rPr lang="hu-HU" sz="2800" dirty="0" smtClean="0"/>
              <a:t> policy </a:t>
            </a:r>
            <a:r>
              <a:rPr lang="hu-HU" sz="2800" dirty="0" err="1" smtClean="0"/>
              <a:t>instrument</a:t>
            </a:r>
            <a:r>
              <a:rPr lang="hu-HU" sz="2800" dirty="0" smtClean="0"/>
              <a:t> of the </a:t>
            </a:r>
            <a:r>
              <a:rPr lang="hu-HU" sz="2800" dirty="0" err="1" smtClean="0"/>
              <a:t>central</a:t>
            </a:r>
            <a:r>
              <a:rPr lang="hu-HU" sz="2800" dirty="0" smtClean="0"/>
              <a:t> bank </a:t>
            </a:r>
            <a:endParaRPr lang="hu-HU" sz="2800" dirty="0"/>
          </a:p>
        </p:txBody>
      </p:sp>
      <p:sp>
        <p:nvSpPr>
          <p:cNvPr id="3" name="Content Placeholder 2"/>
          <p:cNvSpPr>
            <a:spLocks noGrp="1"/>
          </p:cNvSpPr>
          <p:nvPr>
            <p:ph idx="1"/>
          </p:nvPr>
        </p:nvSpPr>
        <p:spPr>
          <a:xfrm>
            <a:off x="755576" y="1484784"/>
            <a:ext cx="7886700" cy="4968552"/>
          </a:xfrm>
        </p:spPr>
        <p:txBody>
          <a:bodyPr/>
          <a:lstStyle/>
          <a:p>
            <a:pPr marL="342900" lvl="0" indent="-342900" defTabSz="914400" fontAlgn="base">
              <a:lnSpc>
                <a:spcPct val="100000"/>
              </a:lnSpc>
              <a:spcBef>
                <a:spcPct val="20000"/>
              </a:spcBef>
              <a:spcAft>
                <a:spcPct val="0"/>
              </a:spcAft>
              <a:buFont typeface="Arial" charset="0"/>
              <a:buChar char="•"/>
            </a:pPr>
            <a:r>
              <a:rPr lang="hu-HU" sz="2000" i="1" dirty="0" err="1" smtClean="0">
                <a:solidFill>
                  <a:srgbClr val="1E2452"/>
                </a:solidFill>
              </a:rPr>
              <a:t>Form</a:t>
            </a:r>
            <a:r>
              <a:rPr lang="hu-HU" sz="2000" dirty="0" smtClean="0">
                <a:solidFill>
                  <a:srgbClr val="1E2452"/>
                </a:solidFill>
              </a:rPr>
              <a:t>: </a:t>
            </a:r>
            <a:r>
              <a:rPr lang="hu-HU" sz="2000" dirty="0" err="1" smtClean="0">
                <a:solidFill>
                  <a:srgbClr val="1E2452"/>
                </a:solidFill>
              </a:rPr>
              <a:t>three-month</a:t>
            </a:r>
            <a:r>
              <a:rPr lang="hu-HU" sz="2000" dirty="0" smtClean="0">
                <a:solidFill>
                  <a:srgbClr val="1E2452"/>
                </a:solidFill>
              </a:rPr>
              <a:t> </a:t>
            </a:r>
            <a:r>
              <a:rPr lang="hu-HU" sz="2000" dirty="0" err="1" smtClean="0">
                <a:solidFill>
                  <a:srgbClr val="1E2452"/>
                </a:solidFill>
              </a:rPr>
              <a:t>deposit</a:t>
            </a:r>
            <a:r>
              <a:rPr lang="hu-HU" sz="2000" dirty="0" smtClean="0">
                <a:solidFill>
                  <a:srgbClr val="1E2452"/>
                </a:solidFill>
              </a:rPr>
              <a:t> (Jan. 2007. – Aug. 2014.: </a:t>
            </a:r>
            <a:r>
              <a:rPr lang="hu-HU" sz="2000" dirty="0" err="1" smtClean="0">
                <a:solidFill>
                  <a:srgbClr val="1E2452"/>
                </a:solidFill>
              </a:rPr>
              <a:t>two-week</a:t>
            </a:r>
            <a:r>
              <a:rPr lang="hu-HU" sz="2000" dirty="0" smtClean="0">
                <a:solidFill>
                  <a:srgbClr val="1E2452"/>
                </a:solidFill>
              </a:rPr>
              <a:t> </a:t>
            </a:r>
            <a:r>
              <a:rPr lang="hu-HU" sz="2000" dirty="0" err="1" smtClean="0">
                <a:solidFill>
                  <a:srgbClr val="1E2452"/>
                </a:solidFill>
              </a:rPr>
              <a:t>bond</a:t>
            </a:r>
            <a:r>
              <a:rPr lang="hu-HU" sz="2000" dirty="0" smtClean="0">
                <a:solidFill>
                  <a:srgbClr val="1E2452"/>
                </a:solidFill>
              </a:rPr>
              <a:t>, Aug. 2014. – </a:t>
            </a:r>
            <a:r>
              <a:rPr lang="hu-HU" sz="2000" dirty="0" err="1" smtClean="0">
                <a:solidFill>
                  <a:srgbClr val="1E2452"/>
                </a:solidFill>
              </a:rPr>
              <a:t>Sept</a:t>
            </a:r>
            <a:r>
              <a:rPr lang="hu-HU" sz="2000" dirty="0" smtClean="0">
                <a:solidFill>
                  <a:srgbClr val="1E2452"/>
                </a:solidFill>
              </a:rPr>
              <a:t>. 2015: </a:t>
            </a:r>
            <a:r>
              <a:rPr lang="hu-HU" sz="2000" dirty="0" err="1" smtClean="0">
                <a:solidFill>
                  <a:srgbClr val="1E2452"/>
                </a:solidFill>
              </a:rPr>
              <a:t>two-week</a:t>
            </a:r>
            <a:r>
              <a:rPr lang="hu-HU" sz="2000" dirty="0" smtClean="0">
                <a:solidFill>
                  <a:srgbClr val="1E2452"/>
                </a:solidFill>
              </a:rPr>
              <a:t> </a:t>
            </a:r>
            <a:r>
              <a:rPr lang="hu-HU" sz="2000" dirty="0" err="1" smtClean="0">
                <a:solidFill>
                  <a:srgbClr val="1E2452"/>
                </a:solidFill>
              </a:rPr>
              <a:t>deposit</a:t>
            </a:r>
            <a:r>
              <a:rPr lang="hu-HU" sz="2000" dirty="0" smtClean="0">
                <a:solidFill>
                  <a:srgbClr val="1E2452"/>
                </a:solidFill>
              </a:rPr>
              <a:t>)</a:t>
            </a:r>
          </a:p>
          <a:p>
            <a:pPr marL="685800" lvl="1" indent="-342900" defTabSz="914400" fontAlgn="base">
              <a:lnSpc>
                <a:spcPct val="100000"/>
              </a:lnSpc>
              <a:spcBef>
                <a:spcPct val="20000"/>
              </a:spcBef>
              <a:spcAft>
                <a:spcPct val="0"/>
              </a:spcAft>
              <a:buFont typeface="Arial" charset="0"/>
              <a:buChar char="•"/>
            </a:pPr>
            <a:r>
              <a:rPr lang="hu-HU" sz="2000" i="1" dirty="0" err="1" smtClean="0">
                <a:solidFill>
                  <a:srgbClr val="1E2452"/>
                </a:solidFill>
              </a:rPr>
              <a:t>Three-month</a:t>
            </a:r>
            <a:r>
              <a:rPr lang="hu-HU" sz="2000" i="1" dirty="0" smtClean="0">
                <a:solidFill>
                  <a:srgbClr val="1E2452"/>
                </a:solidFill>
              </a:rPr>
              <a:t> </a:t>
            </a:r>
            <a:r>
              <a:rPr lang="hu-HU" sz="2000" i="1" dirty="0" err="1" smtClean="0">
                <a:solidFill>
                  <a:srgbClr val="1E2452"/>
                </a:solidFill>
              </a:rPr>
              <a:t>deposit</a:t>
            </a:r>
            <a:r>
              <a:rPr lang="hu-HU" sz="2000" i="1" dirty="0" smtClean="0">
                <a:solidFill>
                  <a:srgbClr val="1E2452"/>
                </a:solidFill>
              </a:rPr>
              <a:t> is </a:t>
            </a:r>
            <a:r>
              <a:rPr lang="hu-HU" sz="2000" i="1" dirty="0" err="1" smtClean="0">
                <a:solidFill>
                  <a:srgbClr val="1E2452"/>
                </a:solidFill>
              </a:rPr>
              <a:t>not</a:t>
            </a:r>
            <a:r>
              <a:rPr lang="hu-HU" sz="2000" i="1" dirty="0" smtClean="0">
                <a:solidFill>
                  <a:srgbClr val="1E2452"/>
                </a:solidFill>
              </a:rPr>
              <a:t> </a:t>
            </a:r>
            <a:r>
              <a:rPr lang="hu-HU" sz="2000" i="1" dirty="0" err="1" smtClean="0">
                <a:solidFill>
                  <a:srgbClr val="1E2452"/>
                </a:solidFill>
              </a:rPr>
              <a:t>eligible</a:t>
            </a:r>
            <a:r>
              <a:rPr lang="hu-HU" sz="2000" i="1" dirty="0" smtClean="0">
                <a:solidFill>
                  <a:srgbClr val="1E2452"/>
                </a:solidFill>
              </a:rPr>
              <a:t> </a:t>
            </a:r>
            <a:r>
              <a:rPr lang="hu-HU" sz="2000" i="1" dirty="0" err="1" smtClean="0">
                <a:solidFill>
                  <a:srgbClr val="1E2452"/>
                </a:solidFill>
              </a:rPr>
              <a:t>as</a:t>
            </a:r>
            <a:r>
              <a:rPr lang="hu-HU" sz="2000" i="1" dirty="0" smtClean="0">
                <a:solidFill>
                  <a:srgbClr val="1E2452"/>
                </a:solidFill>
              </a:rPr>
              <a:t> </a:t>
            </a:r>
            <a:r>
              <a:rPr lang="hu-HU" sz="2000" i="1" dirty="0" err="1" smtClean="0">
                <a:solidFill>
                  <a:srgbClr val="1E2452"/>
                </a:solidFill>
              </a:rPr>
              <a:t>collateral</a:t>
            </a:r>
            <a:r>
              <a:rPr lang="hu-HU" sz="2000" i="1" dirty="0" smtClean="0">
                <a:solidFill>
                  <a:srgbClr val="1E2452"/>
                </a:solidFill>
              </a:rPr>
              <a:t> </a:t>
            </a:r>
            <a:r>
              <a:rPr lang="hu-HU" sz="2000" i="1" dirty="0" err="1" smtClean="0">
                <a:solidFill>
                  <a:srgbClr val="1E2452"/>
                </a:solidFill>
              </a:rPr>
              <a:t>for</a:t>
            </a:r>
            <a:r>
              <a:rPr lang="hu-HU" sz="2000" i="1" dirty="0" smtClean="0">
                <a:solidFill>
                  <a:srgbClr val="1E2452"/>
                </a:solidFill>
              </a:rPr>
              <a:t> </a:t>
            </a:r>
            <a:r>
              <a:rPr lang="hu-HU" sz="2000" i="1" dirty="0" err="1" smtClean="0">
                <a:solidFill>
                  <a:srgbClr val="1E2452"/>
                </a:solidFill>
              </a:rPr>
              <a:t>central</a:t>
            </a:r>
            <a:r>
              <a:rPr lang="hu-HU" sz="2000" i="1" dirty="0" smtClean="0">
                <a:solidFill>
                  <a:srgbClr val="1E2452"/>
                </a:solidFill>
              </a:rPr>
              <a:t> bank </a:t>
            </a:r>
            <a:r>
              <a:rPr lang="hu-HU" sz="2000" i="1" dirty="0" err="1" smtClean="0">
                <a:solidFill>
                  <a:srgbClr val="1E2452"/>
                </a:solidFill>
              </a:rPr>
              <a:t>operations</a:t>
            </a:r>
            <a:r>
              <a:rPr lang="hu-HU" sz="2000" i="1" dirty="0" smtClean="0">
                <a:solidFill>
                  <a:srgbClr val="1E2452"/>
                </a:solidFill>
              </a:rPr>
              <a:t>.</a:t>
            </a:r>
            <a:br>
              <a:rPr lang="hu-HU" sz="2000" i="1" dirty="0" smtClean="0">
                <a:solidFill>
                  <a:srgbClr val="1E2452"/>
                </a:solidFill>
              </a:rPr>
            </a:br>
            <a:endParaRPr lang="hu-HU" sz="2000" i="1" dirty="0">
              <a:solidFill>
                <a:srgbClr val="1E2452"/>
              </a:solidFill>
            </a:endParaRPr>
          </a:p>
          <a:p>
            <a:pPr marL="342900" lvl="0" indent="-342900" defTabSz="914400" fontAlgn="base">
              <a:lnSpc>
                <a:spcPct val="100000"/>
              </a:lnSpc>
              <a:spcBef>
                <a:spcPct val="20000"/>
              </a:spcBef>
              <a:spcAft>
                <a:spcPct val="0"/>
              </a:spcAft>
              <a:buFont typeface="Arial" charset="0"/>
              <a:buChar char="•"/>
            </a:pPr>
            <a:r>
              <a:rPr lang="hu-HU" sz="2000" dirty="0" smtClean="0">
                <a:solidFill>
                  <a:srgbClr val="1E2452"/>
                </a:solidFill>
              </a:rPr>
              <a:t>Credit </a:t>
            </a:r>
            <a:r>
              <a:rPr lang="hu-HU" sz="2000" dirty="0" err="1" smtClean="0">
                <a:solidFill>
                  <a:srgbClr val="1E2452"/>
                </a:solidFill>
              </a:rPr>
              <a:t>institutions</a:t>
            </a:r>
            <a:r>
              <a:rPr lang="hu-HU" sz="2000" dirty="0" smtClean="0">
                <a:solidFill>
                  <a:srgbClr val="1E2452"/>
                </a:solidFill>
              </a:rPr>
              <a:t> </a:t>
            </a:r>
            <a:r>
              <a:rPr lang="hu-HU" sz="2000" dirty="0" err="1" smtClean="0">
                <a:solidFill>
                  <a:srgbClr val="1E2452"/>
                </a:solidFill>
              </a:rPr>
              <a:t>can</a:t>
            </a:r>
            <a:r>
              <a:rPr lang="hu-HU" sz="2000" dirty="0" smtClean="0">
                <a:solidFill>
                  <a:srgbClr val="1E2452"/>
                </a:solidFill>
              </a:rPr>
              <a:t> </a:t>
            </a:r>
            <a:r>
              <a:rPr lang="hu-HU" sz="2000" dirty="0" err="1" smtClean="0">
                <a:solidFill>
                  <a:srgbClr val="1E2452"/>
                </a:solidFill>
              </a:rPr>
              <a:t>have</a:t>
            </a:r>
            <a:r>
              <a:rPr lang="hu-HU" sz="2000" dirty="0" smtClean="0">
                <a:solidFill>
                  <a:srgbClr val="1E2452"/>
                </a:solidFill>
              </a:rPr>
              <a:t> </a:t>
            </a:r>
            <a:r>
              <a:rPr lang="hu-HU" sz="2000" dirty="0" err="1" smtClean="0">
                <a:solidFill>
                  <a:srgbClr val="1E2452"/>
                </a:solidFill>
              </a:rPr>
              <a:t>unlimited</a:t>
            </a:r>
            <a:r>
              <a:rPr lang="hu-HU" sz="2000" dirty="0" smtClean="0">
                <a:solidFill>
                  <a:srgbClr val="1E2452"/>
                </a:solidFill>
              </a:rPr>
              <a:t> </a:t>
            </a:r>
            <a:r>
              <a:rPr lang="hu-HU" sz="2000" dirty="0" err="1" smtClean="0">
                <a:solidFill>
                  <a:srgbClr val="1E2452"/>
                </a:solidFill>
              </a:rPr>
              <a:t>access</a:t>
            </a:r>
            <a:r>
              <a:rPr lang="hu-HU" sz="2000" dirty="0" smtClean="0">
                <a:solidFill>
                  <a:srgbClr val="1E2452"/>
                </a:solidFill>
              </a:rPr>
              <a:t> </a:t>
            </a:r>
            <a:r>
              <a:rPr lang="hu-HU" sz="2000" dirty="0" err="1" smtClean="0">
                <a:solidFill>
                  <a:srgbClr val="1E2452"/>
                </a:solidFill>
              </a:rPr>
              <a:t>to</a:t>
            </a:r>
            <a:r>
              <a:rPr lang="hu-HU" sz="2000" dirty="0" smtClean="0">
                <a:solidFill>
                  <a:srgbClr val="1E2452"/>
                </a:solidFill>
              </a:rPr>
              <a:t> the </a:t>
            </a:r>
            <a:r>
              <a:rPr lang="hu-HU" sz="2000" dirty="0" err="1" smtClean="0">
                <a:solidFill>
                  <a:srgbClr val="1E2452"/>
                </a:solidFill>
              </a:rPr>
              <a:t>liquidity</a:t>
            </a:r>
            <a:r>
              <a:rPr lang="hu-HU" sz="2000" dirty="0" smtClean="0">
                <a:solidFill>
                  <a:srgbClr val="1E2452"/>
                </a:solidFill>
              </a:rPr>
              <a:t> </a:t>
            </a:r>
            <a:r>
              <a:rPr lang="hu-HU" sz="2000" dirty="0" err="1" smtClean="0">
                <a:solidFill>
                  <a:srgbClr val="1E2452"/>
                </a:solidFill>
              </a:rPr>
              <a:t>absorbing</a:t>
            </a:r>
            <a:r>
              <a:rPr lang="hu-HU" sz="2000" dirty="0" smtClean="0">
                <a:solidFill>
                  <a:srgbClr val="1E2452"/>
                </a:solidFill>
              </a:rPr>
              <a:t> </a:t>
            </a:r>
            <a:r>
              <a:rPr lang="hu-HU" sz="2000" dirty="0" err="1" smtClean="0">
                <a:solidFill>
                  <a:srgbClr val="1E2452"/>
                </a:solidFill>
              </a:rPr>
              <a:t>facility</a:t>
            </a:r>
            <a:r>
              <a:rPr lang="hu-HU" sz="2000" dirty="0" smtClean="0">
                <a:solidFill>
                  <a:srgbClr val="1E2452"/>
                </a:solidFill>
              </a:rPr>
              <a:t> </a:t>
            </a:r>
            <a:r>
              <a:rPr lang="hu-HU" sz="2000" dirty="0" err="1" smtClean="0">
                <a:solidFill>
                  <a:srgbClr val="1E2452"/>
                </a:solidFill>
              </a:rPr>
              <a:t>on</a:t>
            </a:r>
            <a:r>
              <a:rPr lang="hu-HU" sz="2000" dirty="0" smtClean="0">
                <a:solidFill>
                  <a:srgbClr val="1E2452"/>
                </a:solidFill>
              </a:rPr>
              <a:t> a </a:t>
            </a:r>
            <a:r>
              <a:rPr lang="hu-HU" sz="2000" dirty="0" err="1" smtClean="0">
                <a:solidFill>
                  <a:srgbClr val="1E2452"/>
                </a:solidFill>
              </a:rPr>
              <a:t>weekly</a:t>
            </a:r>
            <a:r>
              <a:rPr lang="hu-HU" sz="2000" dirty="0" smtClean="0">
                <a:solidFill>
                  <a:srgbClr val="1E2452"/>
                </a:solidFill>
              </a:rPr>
              <a:t> </a:t>
            </a:r>
            <a:r>
              <a:rPr lang="hu-HU" sz="2000" dirty="0" err="1" smtClean="0">
                <a:solidFill>
                  <a:srgbClr val="1E2452"/>
                </a:solidFill>
              </a:rPr>
              <a:t>basis</a:t>
            </a:r>
            <a:endParaRPr lang="hu-HU" sz="2000" dirty="0">
              <a:solidFill>
                <a:srgbClr val="1E2452"/>
              </a:solidFill>
            </a:endParaRPr>
          </a:p>
          <a:p>
            <a:pPr marL="342900" lvl="0" indent="-342900" defTabSz="914400" fontAlgn="base">
              <a:lnSpc>
                <a:spcPct val="100000"/>
              </a:lnSpc>
              <a:spcBef>
                <a:spcPct val="20000"/>
              </a:spcBef>
              <a:spcAft>
                <a:spcPct val="0"/>
              </a:spcAft>
              <a:buFont typeface="Arial" charset="0"/>
              <a:buChar char="•"/>
            </a:pPr>
            <a:r>
              <a:rPr lang="hu-HU" sz="2000" dirty="0" err="1" smtClean="0">
                <a:solidFill>
                  <a:srgbClr val="1E2452"/>
                </a:solidFill>
              </a:rPr>
              <a:t>Its</a:t>
            </a:r>
            <a:r>
              <a:rPr lang="hu-HU" sz="2000" dirty="0" smtClean="0">
                <a:solidFill>
                  <a:srgbClr val="1E2452"/>
                </a:solidFill>
              </a:rPr>
              <a:t> </a:t>
            </a:r>
            <a:r>
              <a:rPr lang="hu-HU" sz="2000" dirty="0">
                <a:solidFill>
                  <a:srgbClr val="1E2452"/>
                </a:solidFill>
              </a:rPr>
              <a:t>interest </a:t>
            </a:r>
            <a:r>
              <a:rPr lang="hu-HU" sz="2000" dirty="0" err="1">
                <a:solidFill>
                  <a:srgbClr val="1E2452"/>
                </a:solidFill>
              </a:rPr>
              <a:t>rate</a:t>
            </a:r>
            <a:r>
              <a:rPr lang="hu-HU" sz="2000" dirty="0">
                <a:solidFill>
                  <a:srgbClr val="1E2452"/>
                </a:solidFill>
              </a:rPr>
              <a:t> </a:t>
            </a:r>
            <a:r>
              <a:rPr lang="hu-HU" sz="2000" dirty="0" smtClean="0">
                <a:solidFill>
                  <a:srgbClr val="1E2452"/>
                </a:solidFill>
              </a:rPr>
              <a:t>is </a:t>
            </a:r>
            <a:r>
              <a:rPr lang="hu-HU" sz="2000" dirty="0" err="1" smtClean="0">
                <a:solidFill>
                  <a:srgbClr val="1E2452"/>
                </a:solidFill>
              </a:rPr>
              <a:t>determined</a:t>
            </a:r>
            <a:r>
              <a:rPr lang="hu-HU" sz="2000" dirty="0" smtClean="0">
                <a:solidFill>
                  <a:srgbClr val="1E2452"/>
                </a:solidFill>
              </a:rPr>
              <a:t> </a:t>
            </a:r>
            <a:r>
              <a:rPr lang="hu-HU" sz="2000" dirty="0" err="1" smtClean="0">
                <a:solidFill>
                  <a:srgbClr val="1E2452"/>
                </a:solidFill>
              </a:rPr>
              <a:t>by</a:t>
            </a:r>
            <a:r>
              <a:rPr lang="hu-HU" sz="2000" dirty="0" smtClean="0">
                <a:solidFill>
                  <a:srgbClr val="1E2452"/>
                </a:solidFill>
              </a:rPr>
              <a:t> the Monetary </a:t>
            </a:r>
            <a:r>
              <a:rPr lang="hu-HU" sz="2000" dirty="0" err="1" smtClean="0">
                <a:solidFill>
                  <a:srgbClr val="1E2452"/>
                </a:solidFill>
              </a:rPr>
              <a:t>Council</a:t>
            </a:r>
            <a:r>
              <a:rPr lang="hu-HU" sz="2000" dirty="0" smtClean="0">
                <a:solidFill>
                  <a:srgbClr val="1E2452"/>
                </a:solidFill>
              </a:rPr>
              <a:t> /MT/ (</a:t>
            </a:r>
            <a:r>
              <a:rPr lang="hu-HU" sz="2000" dirty="0" err="1" smtClean="0">
                <a:solidFill>
                  <a:srgbClr val="1E2452"/>
                </a:solidFill>
              </a:rPr>
              <a:t>key</a:t>
            </a:r>
            <a:r>
              <a:rPr lang="hu-HU" sz="2000" dirty="0" smtClean="0">
                <a:solidFill>
                  <a:srgbClr val="1E2452"/>
                </a:solidFill>
              </a:rPr>
              <a:t> policy </a:t>
            </a:r>
            <a:r>
              <a:rPr lang="hu-HU" sz="2000" dirty="0" err="1" smtClean="0">
                <a:solidFill>
                  <a:srgbClr val="1E2452"/>
                </a:solidFill>
              </a:rPr>
              <a:t>rate</a:t>
            </a:r>
            <a:r>
              <a:rPr lang="hu-HU" sz="2000" dirty="0" smtClean="0">
                <a:solidFill>
                  <a:srgbClr val="1E2452"/>
                </a:solidFill>
              </a:rPr>
              <a:t>, </a:t>
            </a:r>
            <a:r>
              <a:rPr lang="hu-HU" sz="2000" dirty="0" err="1" smtClean="0">
                <a:solidFill>
                  <a:srgbClr val="1E2452"/>
                </a:solidFill>
              </a:rPr>
              <a:t>base</a:t>
            </a:r>
            <a:r>
              <a:rPr lang="hu-HU" sz="2000" dirty="0" smtClean="0">
                <a:solidFill>
                  <a:srgbClr val="1E2452"/>
                </a:solidFill>
              </a:rPr>
              <a:t> </a:t>
            </a:r>
            <a:r>
              <a:rPr lang="hu-HU" sz="2000" dirty="0" err="1" smtClean="0">
                <a:solidFill>
                  <a:srgbClr val="1E2452"/>
                </a:solidFill>
              </a:rPr>
              <a:t>rate</a:t>
            </a:r>
            <a:r>
              <a:rPr lang="hu-HU" sz="2000" dirty="0" smtClean="0">
                <a:solidFill>
                  <a:srgbClr val="1E2452"/>
                </a:solidFill>
              </a:rPr>
              <a:t>) </a:t>
            </a:r>
            <a:endParaRPr lang="hu-HU" sz="2000" dirty="0">
              <a:solidFill>
                <a:srgbClr val="1E2452"/>
              </a:solidFill>
            </a:endParaRPr>
          </a:p>
          <a:p>
            <a:pPr marL="342900" lvl="0" indent="-342900" defTabSz="914400" fontAlgn="base">
              <a:lnSpc>
                <a:spcPct val="100000"/>
              </a:lnSpc>
              <a:spcBef>
                <a:spcPct val="20000"/>
              </a:spcBef>
              <a:spcAft>
                <a:spcPct val="0"/>
              </a:spcAft>
              <a:buFont typeface="Arial" charset="0"/>
              <a:buChar char="•"/>
            </a:pPr>
            <a:r>
              <a:rPr lang="hu-HU" sz="2000" i="1" dirty="0" err="1" smtClean="0">
                <a:solidFill>
                  <a:srgbClr val="1E2452"/>
                </a:solidFill>
              </a:rPr>
              <a:t>Objective</a:t>
            </a:r>
            <a:r>
              <a:rPr lang="hu-HU" sz="2000" dirty="0" smtClean="0">
                <a:solidFill>
                  <a:srgbClr val="1E2452"/>
                </a:solidFill>
              </a:rPr>
              <a:t>: </a:t>
            </a:r>
            <a:r>
              <a:rPr lang="hu-HU" sz="2000" dirty="0" err="1" smtClean="0">
                <a:solidFill>
                  <a:srgbClr val="1E2452"/>
                </a:solidFill>
              </a:rPr>
              <a:t>forming</a:t>
            </a:r>
            <a:r>
              <a:rPr lang="hu-HU" sz="2000" dirty="0" smtClean="0">
                <a:solidFill>
                  <a:srgbClr val="1E2452"/>
                </a:solidFill>
              </a:rPr>
              <a:t> the </a:t>
            </a:r>
            <a:r>
              <a:rPr lang="hu-HU" sz="2000" dirty="0" err="1" smtClean="0">
                <a:solidFill>
                  <a:srgbClr val="1E2452"/>
                </a:solidFill>
              </a:rPr>
              <a:t>money</a:t>
            </a:r>
            <a:r>
              <a:rPr lang="hu-HU" sz="2000" dirty="0" smtClean="0">
                <a:solidFill>
                  <a:srgbClr val="1E2452"/>
                </a:solidFill>
              </a:rPr>
              <a:t> market interest </a:t>
            </a:r>
            <a:r>
              <a:rPr lang="hu-HU" sz="2000" dirty="0" err="1" smtClean="0">
                <a:solidFill>
                  <a:srgbClr val="1E2452"/>
                </a:solidFill>
              </a:rPr>
              <a:t>rates</a:t>
            </a:r>
            <a:r>
              <a:rPr lang="hu-HU" sz="2000" dirty="0" smtClean="0">
                <a:solidFill>
                  <a:srgbClr val="1E2452"/>
                </a:solidFill>
              </a:rPr>
              <a:t> </a:t>
            </a:r>
            <a:r>
              <a:rPr lang="hu-HU" sz="2000" dirty="0" err="1" smtClean="0">
                <a:solidFill>
                  <a:srgbClr val="1E2452"/>
                </a:solidFill>
              </a:rPr>
              <a:t>in</a:t>
            </a:r>
            <a:r>
              <a:rPr lang="hu-HU" sz="2000" dirty="0" smtClean="0">
                <a:solidFill>
                  <a:srgbClr val="1E2452"/>
                </a:solidFill>
              </a:rPr>
              <a:t> a </a:t>
            </a:r>
            <a:r>
              <a:rPr lang="hu-HU" sz="2000" dirty="0" err="1" smtClean="0">
                <a:solidFill>
                  <a:srgbClr val="1E2452"/>
                </a:solidFill>
              </a:rPr>
              <a:t>way</a:t>
            </a:r>
            <a:r>
              <a:rPr lang="hu-HU" sz="2000" dirty="0" smtClean="0">
                <a:solidFill>
                  <a:srgbClr val="1E2452"/>
                </a:solidFill>
              </a:rPr>
              <a:t> </a:t>
            </a:r>
            <a:r>
              <a:rPr lang="hu-HU" sz="2000" dirty="0" err="1" smtClean="0">
                <a:solidFill>
                  <a:srgbClr val="1E2452"/>
                </a:solidFill>
              </a:rPr>
              <a:t>considered</a:t>
            </a:r>
            <a:r>
              <a:rPr lang="hu-HU" sz="2000" dirty="0" smtClean="0">
                <a:solidFill>
                  <a:srgbClr val="1E2452"/>
                </a:solidFill>
              </a:rPr>
              <a:t> </a:t>
            </a:r>
            <a:r>
              <a:rPr lang="hu-HU" sz="2000" dirty="0" err="1" smtClean="0">
                <a:solidFill>
                  <a:srgbClr val="1E2452"/>
                </a:solidFill>
              </a:rPr>
              <a:t>optimal</a:t>
            </a:r>
            <a:r>
              <a:rPr lang="hu-HU" sz="2000" dirty="0" smtClean="0">
                <a:solidFill>
                  <a:srgbClr val="1E2452"/>
                </a:solidFill>
              </a:rPr>
              <a:t> </a:t>
            </a:r>
            <a:r>
              <a:rPr lang="hu-HU" sz="2000" dirty="0" err="1" smtClean="0">
                <a:solidFill>
                  <a:srgbClr val="1E2452"/>
                </a:solidFill>
              </a:rPr>
              <a:t>by</a:t>
            </a:r>
            <a:r>
              <a:rPr lang="hu-HU" sz="2000" dirty="0" smtClean="0">
                <a:solidFill>
                  <a:srgbClr val="1E2452"/>
                </a:solidFill>
              </a:rPr>
              <a:t> the </a:t>
            </a:r>
            <a:r>
              <a:rPr lang="hu-HU" sz="2000" dirty="0" err="1" smtClean="0">
                <a:solidFill>
                  <a:srgbClr val="1E2452"/>
                </a:solidFill>
              </a:rPr>
              <a:t>central</a:t>
            </a:r>
            <a:r>
              <a:rPr lang="hu-HU" sz="2000" dirty="0" smtClean="0">
                <a:solidFill>
                  <a:srgbClr val="1E2452"/>
                </a:solidFill>
              </a:rPr>
              <a:t> bank</a:t>
            </a:r>
            <a:endParaRPr lang="hu-HU" sz="2000" dirty="0">
              <a:solidFill>
                <a:srgbClr val="1E2452"/>
              </a:solidFill>
            </a:endParaRPr>
          </a:p>
          <a:p>
            <a:pPr marL="342900" lvl="0" indent="-342900" defTabSz="914400" fontAlgn="base">
              <a:lnSpc>
                <a:spcPct val="100000"/>
              </a:lnSpc>
              <a:spcBef>
                <a:spcPct val="20000"/>
              </a:spcBef>
              <a:spcAft>
                <a:spcPct val="0"/>
              </a:spcAft>
              <a:buFont typeface="Arial" charset="0"/>
              <a:buChar char="•"/>
            </a:pPr>
            <a:r>
              <a:rPr lang="hu-HU" sz="2000" dirty="0" err="1" smtClean="0">
                <a:solidFill>
                  <a:srgbClr val="1E2452"/>
                </a:solidFill>
              </a:rPr>
              <a:t>It</a:t>
            </a:r>
            <a:r>
              <a:rPr lang="hu-HU" sz="2000" dirty="0" smtClean="0">
                <a:solidFill>
                  <a:srgbClr val="1E2452"/>
                </a:solidFill>
              </a:rPr>
              <a:t> </a:t>
            </a:r>
            <a:r>
              <a:rPr lang="hu-HU" sz="2000" dirty="0" err="1" smtClean="0">
                <a:solidFill>
                  <a:srgbClr val="1E2452"/>
                </a:solidFill>
              </a:rPr>
              <a:t>can</a:t>
            </a:r>
            <a:r>
              <a:rPr lang="hu-HU" sz="2000" dirty="0" smtClean="0">
                <a:solidFill>
                  <a:srgbClr val="1E2452"/>
                </a:solidFill>
              </a:rPr>
              <a:t> </a:t>
            </a:r>
            <a:r>
              <a:rPr lang="hu-HU" sz="2000" dirty="0" err="1" smtClean="0">
                <a:solidFill>
                  <a:srgbClr val="1E2452"/>
                </a:solidFill>
              </a:rPr>
              <a:t>directly</a:t>
            </a:r>
            <a:r>
              <a:rPr lang="hu-HU" sz="2000" dirty="0" smtClean="0">
                <a:solidFill>
                  <a:srgbClr val="1E2452"/>
                </a:solidFill>
              </a:rPr>
              <a:t> </a:t>
            </a:r>
            <a:r>
              <a:rPr lang="hu-HU" sz="2000" dirty="0" err="1" smtClean="0">
                <a:solidFill>
                  <a:srgbClr val="1E2452"/>
                </a:solidFill>
              </a:rPr>
              <a:t>affect</a:t>
            </a:r>
            <a:r>
              <a:rPr lang="hu-HU" sz="2000" dirty="0" smtClean="0">
                <a:solidFill>
                  <a:srgbClr val="1E2452"/>
                </a:solidFill>
              </a:rPr>
              <a:t> </a:t>
            </a:r>
            <a:r>
              <a:rPr lang="hu-HU" sz="2000" dirty="0" err="1" smtClean="0">
                <a:solidFill>
                  <a:srgbClr val="1E2452"/>
                </a:solidFill>
              </a:rPr>
              <a:t>short-term</a:t>
            </a:r>
            <a:r>
              <a:rPr lang="hu-HU" sz="2000" dirty="0" smtClean="0">
                <a:solidFill>
                  <a:srgbClr val="1E2452"/>
                </a:solidFill>
              </a:rPr>
              <a:t> interest </a:t>
            </a:r>
            <a:r>
              <a:rPr lang="hu-HU" sz="2000" dirty="0" err="1" smtClean="0">
                <a:solidFill>
                  <a:srgbClr val="1E2452"/>
                </a:solidFill>
              </a:rPr>
              <a:t>rates</a:t>
            </a:r>
            <a:r>
              <a:rPr lang="hu-HU" sz="2000" dirty="0" smtClean="0">
                <a:solidFill>
                  <a:srgbClr val="1E2452"/>
                </a:solidFill>
              </a:rPr>
              <a:t> (</a:t>
            </a:r>
            <a:r>
              <a:rPr lang="hu-HU" sz="2000" dirty="0" err="1" smtClean="0">
                <a:solidFill>
                  <a:srgbClr val="1E2452"/>
                </a:solidFill>
              </a:rPr>
              <a:t>operational</a:t>
            </a:r>
            <a:r>
              <a:rPr lang="hu-HU" sz="2000" dirty="0" smtClean="0">
                <a:solidFill>
                  <a:srgbClr val="1E2452"/>
                </a:solidFill>
              </a:rPr>
              <a:t> </a:t>
            </a:r>
            <a:r>
              <a:rPr lang="hu-HU" sz="2000" dirty="0" err="1" smtClean="0">
                <a:solidFill>
                  <a:srgbClr val="1E2452"/>
                </a:solidFill>
              </a:rPr>
              <a:t>target</a:t>
            </a:r>
            <a:r>
              <a:rPr lang="hu-HU" sz="2000" dirty="0" smtClean="0">
                <a:solidFill>
                  <a:srgbClr val="1E2452"/>
                </a:solidFill>
              </a:rPr>
              <a:t>)</a:t>
            </a:r>
            <a:endParaRPr lang="hu-HU" sz="2000" dirty="0">
              <a:solidFill>
                <a:srgbClr val="1E2452"/>
              </a:solidFill>
            </a:endParaRPr>
          </a:p>
          <a:p>
            <a:pPr marL="342900" lvl="0" indent="-342900" defTabSz="914400" fontAlgn="base">
              <a:lnSpc>
                <a:spcPct val="100000"/>
              </a:lnSpc>
              <a:spcBef>
                <a:spcPct val="20000"/>
              </a:spcBef>
              <a:spcAft>
                <a:spcPct val="0"/>
              </a:spcAft>
              <a:buFont typeface="Arial" charset="0"/>
              <a:buChar char="•"/>
            </a:pPr>
            <a:r>
              <a:rPr lang="hu-HU" sz="2000" dirty="0" err="1" smtClean="0">
                <a:solidFill>
                  <a:srgbClr val="1E2452"/>
                </a:solidFill>
              </a:rPr>
              <a:t>Changing</a:t>
            </a:r>
            <a:r>
              <a:rPr lang="hu-HU" sz="2000" dirty="0" smtClean="0">
                <a:solidFill>
                  <a:srgbClr val="1E2452"/>
                </a:solidFill>
              </a:rPr>
              <a:t> the </a:t>
            </a:r>
            <a:r>
              <a:rPr lang="hu-HU" sz="2000" dirty="0" err="1" smtClean="0">
                <a:solidFill>
                  <a:srgbClr val="1E2452"/>
                </a:solidFill>
              </a:rPr>
              <a:t>base</a:t>
            </a:r>
            <a:r>
              <a:rPr lang="hu-HU" sz="2000" dirty="0" smtClean="0">
                <a:solidFill>
                  <a:srgbClr val="1E2452"/>
                </a:solidFill>
              </a:rPr>
              <a:t> </a:t>
            </a:r>
            <a:r>
              <a:rPr lang="hu-HU" sz="2000" dirty="0" err="1" smtClean="0">
                <a:solidFill>
                  <a:srgbClr val="1E2452"/>
                </a:solidFill>
              </a:rPr>
              <a:t>rate</a:t>
            </a:r>
            <a:r>
              <a:rPr lang="hu-HU" sz="2000" dirty="0" smtClean="0">
                <a:solidFill>
                  <a:srgbClr val="1E2452"/>
                </a:solidFill>
              </a:rPr>
              <a:t> has a </a:t>
            </a:r>
            <a:r>
              <a:rPr lang="hu-HU" sz="2000" dirty="0" err="1" smtClean="0">
                <a:solidFill>
                  <a:srgbClr val="1E2452"/>
                </a:solidFill>
              </a:rPr>
              <a:t>signalling</a:t>
            </a:r>
            <a:r>
              <a:rPr lang="hu-HU" sz="2000" dirty="0" smtClean="0">
                <a:solidFill>
                  <a:srgbClr val="1E2452"/>
                </a:solidFill>
              </a:rPr>
              <a:t> </a:t>
            </a:r>
            <a:r>
              <a:rPr lang="hu-HU" sz="2000" dirty="0" err="1" smtClean="0">
                <a:solidFill>
                  <a:srgbClr val="1E2452"/>
                </a:solidFill>
              </a:rPr>
              <a:t>effect</a:t>
            </a:r>
            <a:r>
              <a:rPr lang="hu-HU" sz="2000" dirty="0" smtClean="0">
                <a:solidFill>
                  <a:srgbClr val="1E2452"/>
                </a:solidFill>
              </a:rPr>
              <a:t>, </a:t>
            </a:r>
            <a:r>
              <a:rPr lang="hu-HU" sz="2000" dirty="0" err="1" smtClean="0">
                <a:solidFill>
                  <a:srgbClr val="1E2452"/>
                </a:solidFill>
              </a:rPr>
              <a:t>it</a:t>
            </a:r>
            <a:r>
              <a:rPr lang="hu-HU" sz="2000" dirty="0" smtClean="0">
                <a:solidFill>
                  <a:srgbClr val="1E2452"/>
                </a:solidFill>
              </a:rPr>
              <a:t> </a:t>
            </a:r>
            <a:r>
              <a:rPr lang="hu-HU" sz="2000" dirty="0" err="1" smtClean="0">
                <a:solidFill>
                  <a:srgbClr val="1E2452"/>
                </a:solidFill>
              </a:rPr>
              <a:t>influences</a:t>
            </a:r>
            <a:r>
              <a:rPr lang="hu-HU" sz="2000" dirty="0" smtClean="0">
                <a:solidFill>
                  <a:srgbClr val="1E2452"/>
                </a:solidFill>
              </a:rPr>
              <a:t> the </a:t>
            </a:r>
            <a:r>
              <a:rPr lang="hu-HU" sz="2000" dirty="0" err="1" smtClean="0">
                <a:solidFill>
                  <a:srgbClr val="1E2452"/>
                </a:solidFill>
              </a:rPr>
              <a:t>expectations</a:t>
            </a:r>
            <a:r>
              <a:rPr lang="hu-HU" sz="2000" dirty="0" smtClean="0">
                <a:solidFill>
                  <a:srgbClr val="1E2452"/>
                </a:solidFill>
              </a:rPr>
              <a:t> of market </a:t>
            </a:r>
            <a:r>
              <a:rPr lang="hu-HU" sz="2000" dirty="0" err="1" smtClean="0">
                <a:solidFill>
                  <a:srgbClr val="1E2452"/>
                </a:solidFill>
              </a:rPr>
              <a:t>participants</a:t>
            </a:r>
            <a:endParaRPr lang="hu-HU" sz="2000" dirty="0">
              <a:solidFill>
                <a:srgbClr val="1E2452"/>
              </a:solidFill>
            </a:endParaRPr>
          </a:p>
          <a:p>
            <a:pPr marL="0" indent="0">
              <a:buNone/>
            </a:pPr>
            <a:endParaRPr lang="hu-HU" dirty="0"/>
          </a:p>
        </p:txBody>
      </p:sp>
      <p:sp>
        <p:nvSpPr>
          <p:cNvPr id="4" name="Footer Placeholder 3"/>
          <p:cNvSpPr>
            <a:spLocks noGrp="1"/>
          </p:cNvSpPr>
          <p:nvPr>
            <p:ph type="ftr" sz="quarter" idx="11"/>
          </p:nvPr>
        </p:nvSpPr>
        <p:spPr/>
        <p:txBody>
          <a:bodyPr/>
          <a:lstStyle/>
          <a:p>
            <a:pPr>
              <a:defRPr/>
            </a:pPr>
            <a:r>
              <a:rPr lang="hu-HU" smtClean="0"/>
              <a:t>Magyar Nemzeti Bank</a:t>
            </a:r>
            <a:endParaRPr lang="hu-HU" dirty="0" smtClean="0"/>
          </a:p>
        </p:txBody>
      </p:sp>
      <p:sp>
        <p:nvSpPr>
          <p:cNvPr id="5" name="Slide Number Placeholder 4"/>
          <p:cNvSpPr>
            <a:spLocks noGrp="1"/>
          </p:cNvSpPr>
          <p:nvPr>
            <p:ph type="sldNum" sz="quarter" idx="12"/>
          </p:nvPr>
        </p:nvSpPr>
        <p:spPr/>
        <p:txBody>
          <a:bodyPr/>
          <a:lstStyle/>
          <a:p>
            <a:pPr>
              <a:defRPr/>
            </a:pPr>
            <a:fld id="{0401AEF3-AFFE-433D-8A34-08D966C25545}" type="slidenum">
              <a:rPr lang="hu-HU" smtClean="0"/>
              <a:pPr>
                <a:defRPr/>
              </a:pPr>
              <a:t>15</a:t>
            </a:fld>
            <a:endParaRPr lang="hu-HU" dirty="0"/>
          </a:p>
        </p:txBody>
      </p:sp>
    </p:spTree>
    <p:extLst>
      <p:ext uri="{BB962C8B-B14F-4D97-AF65-F5344CB8AC3E}">
        <p14:creationId xmlns:p14="http://schemas.microsoft.com/office/powerpoint/2010/main" val="123853082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u-HU" sz="2800" dirty="0" smtClean="0"/>
              <a:t>Interest </a:t>
            </a:r>
            <a:r>
              <a:rPr lang="hu-HU" sz="2800" dirty="0" err="1" smtClean="0"/>
              <a:t>rate</a:t>
            </a:r>
            <a:r>
              <a:rPr lang="hu-HU" sz="2800" dirty="0" smtClean="0"/>
              <a:t> </a:t>
            </a:r>
            <a:r>
              <a:rPr lang="hu-HU" sz="2800" dirty="0" err="1" smtClean="0"/>
              <a:t>corridor</a:t>
            </a:r>
            <a:endParaRPr lang="hu-HU" sz="2800" dirty="0"/>
          </a:p>
        </p:txBody>
      </p:sp>
      <p:sp>
        <p:nvSpPr>
          <p:cNvPr id="3" name="Content Placeholder 2"/>
          <p:cNvSpPr>
            <a:spLocks noGrp="1"/>
          </p:cNvSpPr>
          <p:nvPr>
            <p:ph idx="1"/>
          </p:nvPr>
        </p:nvSpPr>
        <p:spPr>
          <a:xfrm>
            <a:off x="755576" y="1196752"/>
            <a:ext cx="7886700" cy="4968552"/>
          </a:xfrm>
        </p:spPr>
        <p:txBody>
          <a:bodyPr>
            <a:normAutofit fontScale="92500" lnSpcReduction="20000"/>
          </a:bodyPr>
          <a:lstStyle/>
          <a:p>
            <a:pPr marL="342900" lvl="0" indent="-342900" defTabSz="914400" fontAlgn="base">
              <a:lnSpc>
                <a:spcPct val="100000"/>
              </a:lnSpc>
              <a:spcBef>
                <a:spcPts val="600"/>
              </a:spcBef>
              <a:spcAft>
                <a:spcPct val="0"/>
              </a:spcAft>
              <a:buFont typeface="Arial" charset="0"/>
              <a:buChar char="•"/>
            </a:pPr>
            <a:endParaRPr lang="hu-HU" sz="2000" i="1" dirty="0" smtClean="0">
              <a:solidFill>
                <a:srgbClr val="1E2452"/>
              </a:solidFill>
              <a:latin typeface="Trebuchet MS" pitchFamily="34" charset="0"/>
            </a:endParaRPr>
          </a:p>
          <a:p>
            <a:pPr marL="342900" lvl="0" indent="-342900" defTabSz="914400" fontAlgn="base">
              <a:lnSpc>
                <a:spcPct val="100000"/>
              </a:lnSpc>
              <a:spcBef>
                <a:spcPts val="600"/>
              </a:spcBef>
              <a:spcAft>
                <a:spcPct val="0"/>
              </a:spcAft>
              <a:buFont typeface="Arial" charset="0"/>
              <a:buChar char="•"/>
            </a:pPr>
            <a:r>
              <a:rPr lang="hu-HU" sz="2200" i="1" dirty="0" err="1" smtClean="0">
                <a:solidFill>
                  <a:srgbClr val="1E2452"/>
                </a:solidFill>
              </a:rPr>
              <a:t>Form</a:t>
            </a:r>
            <a:r>
              <a:rPr lang="hu-HU" sz="2200" i="1" dirty="0" smtClean="0">
                <a:solidFill>
                  <a:srgbClr val="1E2452"/>
                </a:solidFill>
              </a:rPr>
              <a:t>:</a:t>
            </a:r>
            <a:r>
              <a:rPr lang="hu-HU" sz="2200" dirty="0" smtClean="0">
                <a:solidFill>
                  <a:srgbClr val="1E2452"/>
                </a:solidFill>
              </a:rPr>
              <a:t> </a:t>
            </a:r>
            <a:r>
              <a:rPr lang="hu-HU" sz="2200" dirty="0" err="1" smtClean="0">
                <a:solidFill>
                  <a:srgbClr val="1E2452"/>
                </a:solidFill>
              </a:rPr>
              <a:t>Asymmetric</a:t>
            </a:r>
            <a:r>
              <a:rPr lang="hu-HU" sz="2200" dirty="0" smtClean="0">
                <a:solidFill>
                  <a:srgbClr val="1E2452"/>
                </a:solidFill>
              </a:rPr>
              <a:t> </a:t>
            </a:r>
            <a:r>
              <a:rPr lang="hu-HU" sz="2200" dirty="0" err="1" smtClean="0">
                <a:solidFill>
                  <a:srgbClr val="1E2452"/>
                </a:solidFill>
              </a:rPr>
              <a:t>corridor</a:t>
            </a:r>
            <a:r>
              <a:rPr lang="hu-HU" sz="2200" dirty="0" smtClean="0">
                <a:solidFill>
                  <a:srgbClr val="1E2452"/>
                </a:solidFill>
              </a:rPr>
              <a:t> </a:t>
            </a:r>
            <a:r>
              <a:rPr lang="hu-HU" sz="2200" dirty="0" err="1" smtClean="0">
                <a:solidFill>
                  <a:srgbClr val="1E2452"/>
                </a:solidFill>
              </a:rPr>
              <a:t>between</a:t>
            </a:r>
            <a:r>
              <a:rPr lang="hu-HU" sz="2200" dirty="0" smtClean="0">
                <a:solidFill>
                  <a:srgbClr val="1E2452"/>
                </a:solidFill>
              </a:rPr>
              <a:t> the interest </a:t>
            </a:r>
            <a:r>
              <a:rPr lang="hu-HU" sz="2200" dirty="0" err="1" smtClean="0">
                <a:solidFill>
                  <a:srgbClr val="1E2452"/>
                </a:solidFill>
              </a:rPr>
              <a:t>rates</a:t>
            </a:r>
            <a:r>
              <a:rPr lang="hu-HU" sz="2200" dirty="0" smtClean="0">
                <a:solidFill>
                  <a:srgbClr val="1E2452"/>
                </a:solidFill>
              </a:rPr>
              <a:t> o</a:t>
            </a:r>
            <a:r>
              <a:rPr lang="en-GB" sz="2200" dirty="0" smtClean="0">
                <a:solidFill>
                  <a:srgbClr val="1E2452"/>
                </a:solidFill>
              </a:rPr>
              <a:t>n</a:t>
            </a:r>
            <a:r>
              <a:rPr lang="hu-HU" sz="2200" dirty="0" smtClean="0">
                <a:solidFill>
                  <a:srgbClr val="1E2452"/>
                </a:solidFill>
              </a:rPr>
              <a:t> </a:t>
            </a:r>
            <a:r>
              <a:rPr lang="hu-HU" sz="2200" dirty="0" err="1" smtClean="0">
                <a:solidFill>
                  <a:srgbClr val="1E2452"/>
                </a:solidFill>
              </a:rPr>
              <a:t>central</a:t>
            </a:r>
            <a:r>
              <a:rPr lang="hu-HU" sz="2200" dirty="0" smtClean="0">
                <a:solidFill>
                  <a:srgbClr val="1E2452"/>
                </a:solidFill>
              </a:rPr>
              <a:t> bank </a:t>
            </a:r>
            <a:r>
              <a:rPr lang="hu-HU" sz="2200" dirty="0" err="1" smtClean="0">
                <a:solidFill>
                  <a:srgbClr val="1E2452"/>
                </a:solidFill>
              </a:rPr>
              <a:t>overnight</a:t>
            </a:r>
            <a:r>
              <a:rPr lang="hu-HU" sz="2200" dirty="0" smtClean="0">
                <a:solidFill>
                  <a:srgbClr val="1E2452"/>
                </a:solidFill>
              </a:rPr>
              <a:t> </a:t>
            </a:r>
            <a:r>
              <a:rPr lang="hu-HU" sz="2200" dirty="0">
                <a:solidFill>
                  <a:srgbClr val="1E2452"/>
                </a:solidFill>
              </a:rPr>
              <a:t>(O/N) </a:t>
            </a:r>
            <a:r>
              <a:rPr lang="hu-HU" sz="2200" dirty="0" err="1" smtClean="0">
                <a:solidFill>
                  <a:srgbClr val="1E2452"/>
                </a:solidFill>
              </a:rPr>
              <a:t>lending</a:t>
            </a:r>
            <a:r>
              <a:rPr lang="hu-HU" sz="2200" dirty="0" smtClean="0">
                <a:solidFill>
                  <a:srgbClr val="1E2452"/>
                </a:solidFill>
              </a:rPr>
              <a:t> and </a:t>
            </a:r>
            <a:r>
              <a:rPr lang="hu-HU" sz="2200" dirty="0" err="1" smtClean="0">
                <a:solidFill>
                  <a:srgbClr val="1E2452"/>
                </a:solidFill>
              </a:rPr>
              <a:t>deposit</a:t>
            </a:r>
            <a:r>
              <a:rPr lang="hu-HU" sz="2200" dirty="0" smtClean="0">
                <a:solidFill>
                  <a:srgbClr val="1E2452"/>
                </a:solidFill>
              </a:rPr>
              <a:t> </a:t>
            </a:r>
            <a:r>
              <a:rPr lang="hu-HU" sz="2200" dirty="0" err="1" smtClean="0">
                <a:solidFill>
                  <a:srgbClr val="1E2452"/>
                </a:solidFill>
              </a:rPr>
              <a:t>facilities</a:t>
            </a:r>
            <a:endParaRPr lang="hu-HU" sz="2200" dirty="0">
              <a:solidFill>
                <a:srgbClr val="1E2452"/>
              </a:solidFill>
            </a:endParaRPr>
          </a:p>
          <a:p>
            <a:pPr marL="342900" indent="-342900" defTabSz="914400" fontAlgn="base">
              <a:lnSpc>
                <a:spcPct val="100000"/>
              </a:lnSpc>
              <a:spcBef>
                <a:spcPts val="600"/>
              </a:spcBef>
              <a:spcAft>
                <a:spcPct val="0"/>
              </a:spcAft>
              <a:buFont typeface="Arial" charset="0"/>
              <a:buChar char="•"/>
            </a:pPr>
            <a:r>
              <a:rPr lang="hu-HU" sz="2200" dirty="0" err="1">
                <a:solidFill>
                  <a:srgbClr val="1E2452"/>
                </a:solidFill>
              </a:rPr>
              <a:t>Simultaneous</a:t>
            </a:r>
            <a:r>
              <a:rPr lang="hu-HU" sz="2200" dirty="0">
                <a:solidFill>
                  <a:srgbClr val="1E2452"/>
                </a:solidFill>
              </a:rPr>
              <a:t> </a:t>
            </a:r>
            <a:r>
              <a:rPr lang="hu-HU" sz="2200" dirty="0" err="1">
                <a:solidFill>
                  <a:srgbClr val="1E2452"/>
                </a:solidFill>
              </a:rPr>
              <a:t>central</a:t>
            </a:r>
            <a:r>
              <a:rPr lang="hu-HU" sz="2200" dirty="0">
                <a:solidFill>
                  <a:srgbClr val="1E2452"/>
                </a:solidFill>
              </a:rPr>
              <a:t> bank standing </a:t>
            </a:r>
            <a:r>
              <a:rPr lang="hu-HU" sz="2200" dirty="0" err="1">
                <a:solidFill>
                  <a:srgbClr val="1E2452"/>
                </a:solidFill>
              </a:rPr>
              <a:t>facilities</a:t>
            </a:r>
            <a:r>
              <a:rPr lang="hu-HU" sz="2200" dirty="0">
                <a:solidFill>
                  <a:srgbClr val="1E2452"/>
                </a:solidFill>
              </a:rPr>
              <a:t> </a:t>
            </a:r>
            <a:r>
              <a:rPr lang="hu-HU" sz="2200" dirty="0" err="1">
                <a:solidFill>
                  <a:srgbClr val="1E2452"/>
                </a:solidFill>
              </a:rPr>
              <a:t>on</a:t>
            </a:r>
            <a:r>
              <a:rPr lang="hu-HU" sz="2200" dirty="0">
                <a:solidFill>
                  <a:srgbClr val="1E2452"/>
                </a:solidFill>
              </a:rPr>
              <a:t> the </a:t>
            </a:r>
            <a:r>
              <a:rPr lang="hu-HU" sz="2200" dirty="0" err="1">
                <a:solidFill>
                  <a:srgbClr val="1E2452"/>
                </a:solidFill>
              </a:rPr>
              <a:t>assets</a:t>
            </a:r>
            <a:r>
              <a:rPr lang="hu-HU" sz="2200" dirty="0">
                <a:solidFill>
                  <a:srgbClr val="1E2452"/>
                </a:solidFill>
              </a:rPr>
              <a:t> and </a:t>
            </a:r>
            <a:r>
              <a:rPr lang="hu-HU" sz="2200" dirty="0" err="1">
                <a:solidFill>
                  <a:srgbClr val="1E2452"/>
                </a:solidFill>
              </a:rPr>
              <a:t>liabilities</a:t>
            </a:r>
            <a:r>
              <a:rPr lang="hu-HU" sz="2200" dirty="0">
                <a:solidFill>
                  <a:srgbClr val="1E2452"/>
                </a:solidFill>
              </a:rPr>
              <a:t> </a:t>
            </a:r>
            <a:r>
              <a:rPr lang="hu-HU" sz="2200" dirty="0" err="1">
                <a:solidFill>
                  <a:srgbClr val="1E2452"/>
                </a:solidFill>
              </a:rPr>
              <a:t>side</a:t>
            </a:r>
            <a:r>
              <a:rPr lang="hu-HU" sz="2200" dirty="0">
                <a:solidFill>
                  <a:srgbClr val="1E2452"/>
                </a:solidFill>
              </a:rPr>
              <a:t> </a:t>
            </a:r>
            <a:r>
              <a:rPr lang="hu-HU" sz="2200" dirty="0" err="1">
                <a:solidFill>
                  <a:srgbClr val="1E2452"/>
                </a:solidFill>
              </a:rPr>
              <a:t>at</a:t>
            </a:r>
            <a:r>
              <a:rPr lang="hu-HU" sz="2200" dirty="0">
                <a:solidFill>
                  <a:srgbClr val="1E2452"/>
                </a:solidFill>
              </a:rPr>
              <a:t> interest </a:t>
            </a:r>
            <a:r>
              <a:rPr lang="hu-HU" sz="2200" dirty="0" err="1">
                <a:solidFill>
                  <a:srgbClr val="1E2452"/>
                </a:solidFill>
              </a:rPr>
              <a:t>rates</a:t>
            </a:r>
            <a:r>
              <a:rPr lang="hu-HU" sz="2200" dirty="0">
                <a:solidFill>
                  <a:srgbClr val="1E2452"/>
                </a:solidFill>
              </a:rPr>
              <a:t> less </a:t>
            </a:r>
            <a:r>
              <a:rPr lang="hu-HU" sz="2200" dirty="0" err="1">
                <a:solidFill>
                  <a:srgbClr val="1E2452"/>
                </a:solidFill>
              </a:rPr>
              <a:t>favourable</a:t>
            </a:r>
            <a:r>
              <a:rPr lang="hu-HU" sz="2200" dirty="0">
                <a:solidFill>
                  <a:srgbClr val="1E2452"/>
                </a:solidFill>
              </a:rPr>
              <a:t> </a:t>
            </a:r>
            <a:r>
              <a:rPr lang="hu-HU" sz="2200" dirty="0" err="1">
                <a:solidFill>
                  <a:srgbClr val="1E2452"/>
                </a:solidFill>
              </a:rPr>
              <a:t>than</a:t>
            </a:r>
            <a:r>
              <a:rPr lang="hu-HU" sz="2200" dirty="0">
                <a:solidFill>
                  <a:srgbClr val="1E2452"/>
                </a:solidFill>
              </a:rPr>
              <a:t> the </a:t>
            </a:r>
            <a:r>
              <a:rPr lang="hu-HU" sz="2200" dirty="0" err="1">
                <a:solidFill>
                  <a:srgbClr val="1E2452"/>
                </a:solidFill>
              </a:rPr>
              <a:t>key</a:t>
            </a:r>
            <a:r>
              <a:rPr lang="hu-HU" sz="2200" dirty="0">
                <a:solidFill>
                  <a:srgbClr val="1E2452"/>
                </a:solidFill>
              </a:rPr>
              <a:t> policy </a:t>
            </a:r>
            <a:r>
              <a:rPr lang="hu-HU" sz="2200" dirty="0" err="1">
                <a:solidFill>
                  <a:srgbClr val="1E2452"/>
                </a:solidFill>
              </a:rPr>
              <a:t>rate</a:t>
            </a:r>
            <a:r>
              <a:rPr lang="hu-HU" sz="2200" dirty="0">
                <a:solidFill>
                  <a:srgbClr val="1E2452"/>
                </a:solidFill>
              </a:rPr>
              <a:t> (</a:t>
            </a:r>
            <a:r>
              <a:rPr lang="hu-HU" sz="2200" dirty="0" err="1">
                <a:solidFill>
                  <a:srgbClr val="1E2452"/>
                </a:solidFill>
              </a:rPr>
              <a:t>since</a:t>
            </a:r>
            <a:r>
              <a:rPr lang="hu-HU" sz="2200" dirty="0">
                <a:solidFill>
                  <a:srgbClr val="1E2452"/>
                </a:solidFill>
              </a:rPr>
              <a:t> 25 </a:t>
            </a:r>
            <a:r>
              <a:rPr lang="hu-HU" sz="2200" dirty="0" err="1">
                <a:solidFill>
                  <a:srgbClr val="1E2452"/>
                </a:solidFill>
              </a:rPr>
              <a:t>September</a:t>
            </a:r>
            <a:r>
              <a:rPr lang="hu-HU" sz="2200" dirty="0">
                <a:solidFill>
                  <a:srgbClr val="1E2452"/>
                </a:solidFill>
              </a:rPr>
              <a:t> 2015 +75 </a:t>
            </a:r>
            <a:r>
              <a:rPr lang="hu-HU" sz="2200" dirty="0" err="1">
                <a:solidFill>
                  <a:srgbClr val="1E2452"/>
                </a:solidFill>
              </a:rPr>
              <a:t>basis</a:t>
            </a:r>
            <a:r>
              <a:rPr lang="hu-HU" sz="2200" dirty="0">
                <a:solidFill>
                  <a:srgbClr val="1E2452"/>
                </a:solidFill>
              </a:rPr>
              <a:t> </a:t>
            </a:r>
            <a:r>
              <a:rPr lang="hu-HU" sz="2200" dirty="0" err="1">
                <a:solidFill>
                  <a:srgbClr val="1E2452"/>
                </a:solidFill>
              </a:rPr>
              <a:t>points</a:t>
            </a:r>
            <a:r>
              <a:rPr lang="hu-HU" sz="2200" dirty="0">
                <a:solidFill>
                  <a:srgbClr val="1E2452"/>
                </a:solidFill>
              </a:rPr>
              <a:t> </a:t>
            </a:r>
            <a:r>
              <a:rPr lang="hu-HU" sz="2200" dirty="0" err="1">
                <a:solidFill>
                  <a:srgbClr val="1E2452"/>
                </a:solidFill>
              </a:rPr>
              <a:t>on</a:t>
            </a:r>
            <a:r>
              <a:rPr lang="hu-HU" sz="2200" dirty="0">
                <a:solidFill>
                  <a:srgbClr val="1E2452"/>
                </a:solidFill>
              </a:rPr>
              <a:t> </a:t>
            </a:r>
            <a:r>
              <a:rPr lang="hu-HU" sz="2200" dirty="0" err="1">
                <a:solidFill>
                  <a:srgbClr val="1E2452"/>
                </a:solidFill>
              </a:rPr>
              <a:t>the</a:t>
            </a:r>
            <a:r>
              <a:rPr lang="hu-HU" sz="2200" dirty="0">
                <a:solidFill>
                  <a:srgbClr val="1E2452"/>
                </a:solidFill>
              </a:rPr>
              <a:t> </a:t>
            </a:r>
            <a:r>
              <a:rPr lang="hu-HU" sz="2200" dirty="0" err="1">
                <a:solidFill>
                  <a:srgbClr val="1E2452"/>
                </a:solidFill>
              </a:rPr>
              <a:t>liabilities</a:t>
            </a:r>
            <a:r>
              <a:rPr lang="hu-HU" sz="2200" dirty="0">
                <a:solidFill>
                  <a:srgbClr val="1E2452"/>
                </a:solidFill>
              </a:rPr>
              <a:t> and -25 </a:t>
            </a:r>
            <a:r>
              <a:rPr lang="hu-HU" sz="2200" dirty="0" err="1">
                <a:solidFill>
                  <a:srgbClr val="1E2452"/>
                </a:solidFill>
              </a:rPr>
              <a:t>basis</a:t>
            </a:r>
            <a:r>
              <a:rPr lang="hu-HU" sz="2200" dirty="0">
                <a:solidFill>
                  <a:srgbClr val="1E2452"/>
                </a:solidFill>
              </a:rPr>
              <a:t> </a:t>
            </a:r>
            <a:r>
              <a:rPr lang="hu-HU" sz="2200" dirty="0" err="1">
                <a:solidFill>
                  <a:srgbClr val="1E2452"/>
                </a:solidFill>
              </a:rPr>
              <a:t>points</a:t>
            </a:r>
            <a:r>
              <a:rPr lang="hu-HU" sz="2200" dirty="0">
                <a:solidFill>
                  <a:srgbClr val="1E2452"/>
                </a:solidFill>
              </a:rPr>
              <a:t> </a:t>
            </a:r>
            <a:r>
              <a:rPr lang="hu-HU" sz="2200" dirty="0" err="1">
                <a:solidFill>
                  <a:srgbClr val="1E2452"/>
                </a:solidFill>
              </a:rPr>
              <a:t>on</a:t>
            </a:r>
            <a:r>
              <a:rPr lang="hu-HU" sz="2200" dirty="0">
                <a:solidFill>
                  <a:srgbClr val="1E2452"/>
                </a:solidFill>
              </a:rPr>
              <a:t> </a:t>
            </a:r>
            <a:r>
              <a:rPr lang="hu-HU" sz="2200" dirty="0" err="1">
                <a:solidFill>
                  <a:srgbClr val="1E2452"/>
                </a:solidFill>
              </a:rPr>
              <a:t>the</a:t>
            </a:r>
            <a:r>
              <a:rPr lang="hu-HU" sz="2200" dirty="0">
                <a:solidFill>
                  <a:srgbClr val="1E2452"/>
                </a:solidFill>
              </a:rPr>
              <a:t> </a:t>
            </a:r>
            <a:r>
              <a:rPr lang="hu-HU" sz="2200" dirty="0" err="1">
                <a:solidFill>
                  <a:srgbClr val="1E2452"/>
                </a:solidFill>
              </a:rPr>
              <a:t>asset</a:t>
            </a:r>
            <a:r>
              <a:rPr lang="hu-HU" sz="2200" dirty="0">
                <a:solidFill>
                  <a:srgbClr val="1E2452"/>
                </a:solidFill>
              </a:rPr>
              <a:t> </a:t>
            </a:r>
            <a:r>
              <a:rPr lang="hu-HU" sz="2200" dirty="0" err="1">
                <a:solidFill>
                  <a:srgbClr val="1E2452"/>
                </a:solidFill>
              </a:rPr>
              <a:t>side</a:t>
            </a:r>
            <a:r>
              <a:rPr lang="hu-HU" sz="2200" dirty="0">
                <a:solidFill>
                  <a:srgbClr val="1E2452"/>
                </a:solidFill>
              </a:rPr>
              <a:t>) </a:t>
            </a:r>
          </a:p>
          <a:p>
            <a:pPr marL="342900" lvl="0" indent="-342900" defTabSz="914400" fontAlgn="base">
              <a:lnSpc>
                <a:spcPct val="100000"/>
              </a:lnSpc>
              <a:spcBef>
                <a:spcPts val="600"/>
              </a:spcBef>
              <a:spcAft>
                <a:spcPct val="0"/>
              </a:spcAft>
              <a:buFont typeface="Arial" charset="0"/>
              <a:buChar char="•"/>
            </a:pPr>
            <a:r>
              <a:rPr lang="hu-HU" sz="2200" i="1" dirty="0" err="1" smtClean="0">
                <a:solidFill>
                  <a:srgbClr val="1E2452"/>
                </a:solidFill>
              </a:rPr>
              <a:t>Objective</a:t>
            </a:r>
            <a:r>
              <a:rPr lang="hu-HU" sz="2200" i="1" dirty="0" smtClean="0">
                <a:solidFill>
                  <a:srgbClr val="1E2452"/>
                </a:solidFill>
              </a:rPr>
              <a:t>:</a:t>
            </a:r>
            <a:r>
              <a:rPr lang="hu-HU" sz="2200" dirty="0" smtClean="0">
                <a:solidFill>
                  <a:srgbClr val="1E2452"/>
                </a:solidFill>
              </a:rPr>
              <a:t> </a:t>
            </a:r>
            <a:r>
              <a:rPr lang="hu-HU" sz="2200" dirty="0" err="1" smtClean="0">
                <a:solidFill>
                  <a:srgbClr val="1E2452"/>
                </a:solidFill>
              </a:rPr>
              <a:t>to</a:t>
            </a:r>
            <a:r>
              <a:rPr lang="hu-HU" sz="2200" dirty="0" smtClean="0">
                <a:solidFill>
                  <a:srgbClr val="1E2452"/>
                </a:solidFill>
              </a:rPr>
              <a:t> </a:t>
            </a:r>
            <a:r>
              <a:rPr lang="hu-HU" sz="2200" dirty="0" err="1" smtClean="0">
                <a:solidFill>
                  <a:srgbClr val="1E2452"/>
                </a:solidFill>
              </a:rPr>
              <a:t>moderate</a:t>
            </a:r>
            <a:r>
              <a:rPr lang="hu-HU" sz="2200" dirty="0" smtClean="0">
                <a:solidFill>
                  <a:srgbClr val="1E2452"/>
                </a:solidFill>
              </a:rPr>
              <a:t> the </a:t>
            </a:r>
            <a:r>
              <a:rPr lang="hu-HU" sz="2200" dirty="0" err="1" smtClean="0">
                <a:solidFill>
                  <a:srgbClr val="1E2452"/>
                </a:solidFill>
              </a:rPr>
              <a:t>volatility</a:t>
            </a:r>
            <a:r>
              <a:rPr lang="hu-HU" sz="2200" dirty="0" smtClean="0">
                <a:solidFill>
                  <a:srgbClr val="1E2452"/>
                </a:solidFill>
              </a:rPr>
              <a:t> of </a:t>
            </a:r>
            <a:r>
              <a:rPr lang="hu-HU" sz="2200" dirty="0" err="1" smtClean="0">
                <a:solidFill>
                  <a:srgbClr val="1E2452"/>
                </a:solidFill>
              </a:rPr>
              <a:t>money</a:t>
            </a:r>
            <a:r>
              <a:rPr lang="hu-HU" sz="2200" dirty="0" smtClean="0">
                <a:solidFill>
                  <a:srgbClr val="1E2452"/>
                </a:solidFill>
              </a:rPr>
              <a:t> market interest </a:t>
            </a:r>
            <a:r>
              <a:rPr lang="hu-HU" sz="2200" dirty="0" err="1" smtClean="0">
                <a:solidFill>
                  <a:srgbClr val="1E2452"/>
                </a:solidFill>
              </a:rPr>
              <a:t>rates</a:t>
            </a:r>
            <a:r>
              <a:rPr lang="hu-HU" sz="2200" dirty="0" smtClean="0">
                <a:solidFill>
                  <a:srgbClr val="1E2452"/>
                </a:solidFill>
              </a:rPr>
              <a:t> </a:t>
            </a:r>
            <a:r>
              <a:rPr lang="hu-HU" sz="2200" dirty="0" err="1" smtClean="0">
                <a:solidFill>
                  <a:srgbClr val="1E2452"/>
                </a:solidFill>
              </a:rPr>
              <a:t>with</a:t>
            </a:r>
            <a:r>
              <a:rPr lang="hu-HU" sz="2200" dirty="0" smtClean="0">
                <a:solidFill>
                  <a:srgbClr val="1E2452"/>
                </a:solidFill>
              </a:rPr>
              <a:t> </a:t>
            </a:r>
            <a:r>
              <a:rPr lang="hu-HU" sz="2200" dirty="0" err="1" smtClean="0">
                <a:solidFill>
                  <a:srgbClr val="1E2452"/>
                </a:solidFill>
              </a:rPr>
              <a:t>small</a:t>
            </a:r>
            <a:r>
              <a:rPr lang="hu-HU" sz="2200" dirty="0" smtClean="0">
                <a:solidFill>
                  <a:srgbClr val="1E2452"/>
                </a:solidFill>
              </a:rPr>
              <a:t> </a:t>
            </a:r>
            <a:r>
              <a:rPr lang="hu-HU" sz="2200" dirty="0" err="1" smtClean="0">
                <a:solidFill>
                  <a:srgbClr val="1E2452"/>
                </a:solidFill>
              </a:rPr>
              <a:t>deviations</a:t>
            </a:r>
            <a:r>
              <a:rPr lang="hu-HU" sz="2200" dirty="0" smtClean="0">
                <a:solidFill>
                  <a:srgbClr val="1E2452"/>
                </a:solidFill>
              </a:rPr>
              <a:t> </a:t>
            </a:r>
            <a:r>
              <a:rPr lang="hu-HU" sz="2200" dirty="0" err="1" smtClean="0">
                <a:solidFill>
                  <a:srgbClr val="1E2452"/>
                </a:solidFill>
              </a:rPr>
              <a:t>from</a:t>
            </a:r>
            <a:r>
              <a:rPr lang="hu-HU" sz="2200" dirty="0" smtClean="0">
                <a:solidFill>
                  <a:srgbClr val="1E2452"/>
                </a:solidFill>
              </a:rPr>
              <a:t> the </a:t>
            </a:r>
            <a:r>
              <a:rPr lang="hu-HU" sz="2200" dirty="0" err="1" smtClean="0">
                <a:solidFill>
                  <a:srgbClr val="1E2452"/>
                </a:solidFill>
              </a:rPr>
              <a:t>base</a:t>
            </a:r>
            <a:r>
              <a:rPr lang="hu-HU" sz="2200" dirty="0" smtClean="0">
                <a:solidFill>
                  <a:srgbClr val="1E2452"/>
                </a:solidFill>
              </a:rPr>
              <a:t> </a:t>
            </a:r>
            <a:r>
              <a:rPr lang="hu-HU" sz="2200" dirty="0" err="1" smtClean="0">
                <a:solidFill>
                  <a:srgbClr val="1E2452"/>
                </a:solidFill>
              </a:rPr>
              <a:t>rate</a:t>
            </a:r>
            <a:endParaRPr lang="hu-HU" sz="2200" dirty="0">
              <a:solidFill>
                <a:srgbClr val="1E2452"/>
              </a:solidFill>
            </a:endParaRPr>
          </a:p>
          <a:p>
            <a:pPr marL="342900" lvl="0" indent="-342900" defTabSz="914400" fontAlgn="base">
              <a:lnSpc>
                <a:spcPct val="100000"/>
              </a:lnSpc>
              <a:spcBef>
                <a:spcPts val="600"/>
              </a:spcBef>
              <a:spcAft>
                <a:spcPct val="0"/>
              </a:spcAft>
              <a:buFont typeface="Arial" charset="0"/>
              <a:buChar char="•"/>
            </a:pPr>
            <a:r>
              <a:rPr lang="hu-HU" sz="2200" dirty="0" err="1" smtClean="0">
                <a:solidFill>
                  <a:srgbClr val="1E2452"/>
                </a:solidFill>
              </a:rPr>
              <a:t>In</a:t>
            </a:r>
            <a:r>
              <a:rPr lang="hu-HU" sz="2200" dirty="0" smtClean="0">
                <a:solidFill>
                  <a:srgbClr val="1E2452"/>
                </a:solidFill>
              </a:rPr>
              <a:t> </a:t>
            </a:r>
            <a:r>
              <a:rPr lang="hu-HU" sz="2200" dirty="0" err="1" smtClean="0">
                <a:solidFill>
                  <a:srgbClr val="1E2452"/>
                </a:solidFill>
              </a:rPr>
              <a:t>case</a:t>
            </a:r>
            <a:r>
              <a:rPr lang="hu-HU" sz="2200" dirty="0" smtClean="0">
                <a:solidFill>
                  <a:srgbClr val="1E2452"/>
                </a:solidFill>
              </a:rPr>
              <a:t> of </a:t>
            </a:r>
            <a:r>
              <a:rPr lang="hu-HU" sz="2200" dirty="0" err="1" smtClean="0">
                <a:solidFill>
                  <a:srgbClr val="1E2452"/>
                </a:solidFill>
              </a:rPr>
              <a:t>temporary</a:t>
            </a:r>
            <a:r>
              <a:rPr lang="hu-HU" sz="2200" dirty="0" smtClean="0">
                <a:solidFill>
                  <a:srgbClr val="1E2452"/>
                </a:solidFill>
              </a:rPr>
              <a:t> </a:t>
            </a:r>
            <a:r>
              <a:rPr lang="hu-HU" sz="2200" dirty="0" err="1" smtClean="0">
                <a:solidFill>
                  <a:srgbClr val="1E2452"/>
                </a:solidFill>
              </a:rPr>
              <a:t>liquidity</a:t>
            </a:r>
            <a:r>
              <a:rPr lang="hu-HU" sz="2200" dirty="0" smtClean="0">
                <a:solidFill>
                  <a:srgbClr val="1E2452"/>
                </a:solidFill>
              </a:rPr>
              <a:t> </a:t>
            </a:r>
            <a:r>
              <a:rPr lang="hu-HU" sz="2200" dirty="0" err="1" smtClean="0">
                <a:solidFill>
                  <a:srgbClr val="1E2452"/>
                </a:solidFill>
              </a:rPr>
              <a:t>shortage</a:t>
            </a:r>
            <a:r>
              <a:rPr lang="hu-HU" sz="2200" dirty="0" smtClean="0">
                <a:solidFill>
                  <a:srgbClr val="1E2452"/>
                </a:solidFill>
              </a:rPr>
              <a:t> </a:t>
            </a:r>
            <a:r>
              <a:rPr lang="hu-HU" sz="2200" dirty="0" err="1" smtClean="0">
                <a:solidFill>
                  <a:srgbClr val="1E2452"/>
                </a:solidFill>
              </a:rPr>
              <a:t>overnight</a:t>
            </a:r>
            <a:r>
              <a:rPr lang="hu-HU" sz="2200" dirty="0" smtClean="0">
                <a:solidFill>
                  <a:srgbClr val="1E2452"/>
                </a:solidFill>
              </a:rPr>
              <a:t> </a:t>
            </a:r>
            <a:r>
              <a:rPr lang="hu-HU" sz="2200" dirty="0" err="1" smtClean="0">
                <a:solidFill>
                  <a:srgbClr val="1E2452"/>
                </a:solidFill>
              </a:rPr>
              <a:t>loan</a:t>
            </a:r>
            <a:r>
              <a:rPr lang="hu-HU" sz="2200" dirty="0" smtClean="0">
                <a:solidFill>
                  <a:srgbClr val="1E2452"/>
                </a:solidFill>
              </a:rPr>
              <a:t> </a:t>
            </a:r>
            <a:r>
              <a:rPr lang="hu-HU" sz="2200" dirty="0" err="1" smtClean="0">
                <a:solidFill>
                  <a:srgbClr val="1E2452"/>
                </a:solidFill>
              </a:rPr>
              <a:t>facility</a:t>
            </a:r>
            <a:r>
              <a:rPr lang="hu-HU" sz="2200" dirty="0" smtClean="0">
                <a:solidFill>
                  <a:srgbClr val="1E2452"/>
                </a:solidFill>
              </a:rPr>
              <a:t> </a:t>
            </a:r>
            <a:r>
              <a:rPr lang="hu-HU" sz="2200" b="1" dirty="0" err="1" smtClean="0">
                <a:solidFill>
                  <a:srgbClr val="1E2452"/>
                </a:solidFill>
              </a:rPr>
              <a:t>against</a:t>
            </a:r>
            <a:r>
              <a:rPr lang="hu-HU" sz="2200" b="1" dirty="0" smtClean="0">
                <a:solidFill>
                  <a:srgbClr val="1E2452"/>
                </a:solidFill>
              </a:rPr>
              <a:t> </a:t>
            </a:r>
            <a:r>
              <a:rPr lang="hu-HU" sz="2200" b="1" dirty="0" err="1" smtClean="0">
                <a:solidFill>
                  <a:srgbClr val="1E2452"/>
                </a:solidFill>
              </a:rPr>
              <a:t>security</a:t>
            </a:r>
            <a:r>
              <a:rPr lang="hu-HU" sz="2200" b="1" dirty="0" smtClean="0">
                <a:solidFill>
                  <a:srgbClr val="1E2452"/>
                </a:solidFill>
              </a:rPr>
              <a:t> </a:t>
            </a:r>
            <a:r>
              <a:rPr lang="hu-HU" sz="2200" b="1" dirty="0" err="1" smtClean="0">
                <a:solidFill>
                  <a:srgbClr val="1E2452"/>
                </a:solidFill>
              </a:rPr>
              <a:t>collateral</a:t>
            </a:r>
            <a:r>
              <a:rPr lang="hu-HU" sz="2200" dirty="0" smtClean="0">
                <a:solidFill>
                  <a:srgbClr val="1E2452"/>
                </a:solidFill>
              </a:rPr>
              <a:t>; </a:t>
            </a:r>
            <a:r>
              <a:rPr lang="hu-HU" sz="2200" dirty="0" err="1" smtClean="0">
                <a:solidFill>
                  <a:srgbClr val="1E2452"/>
                </a:solidFill>
              </a:rPr>
              <a:t>deposit</a:t>
            </a:r>
            <a:r>
              <a:rPr lang="hu-HU" sz="2200" dirty="0" smtClean="0">
                <a:solidFill>
                  <a:srgbClr val="1E2452"/>
                </a:solidFill>
              </a:rPr>
              <a:t> </a:t>
            </a:r>
            <a:r>
              <a:rPr lang="hu-HU" sz="2200" dirty="0" err="1" smtClean="0">
                <a:solidFill>
                  <a:srgbClr val="1E2452"/>
                </a:solidFill>
              </a:rPr>
              <a:t>facility</a:t>
            </a:r>
            <a:r>
              <a:rPr lang="hu-HU" sz="2200" dirty="0" smtClean="0">
                <a:solidFill>
                  <a:srgbClr val="1E2452"/>
                </a:solidFill>
              </a:rPr>
              <a:t> </a:t>
            </a:r>
            <a:r>
              <a:rPr lang="hu-HU" sz="2200" dirty="0" err="1" smtClean="0">
                <a:solidFill>
                  <a:srgbClr val="1E2452"/>
                </a:solidFill>
              </a:rPr>
              <a:t>in</a:t>
            </a:r>
            <a:r>
              <a:rPr lang="hu-HU" sz="2200" dirty="0" smtClean="0">
                <a:solidFill>
                  <a:srgbClr val="1E2452"/>
                </a:solidFill>
              </a:rPr>
              <a:t> </a:t>
            </a:r>
            <a:r>
              <a:rPr lang="hu-HU" sz="2200" dirty="0" err="1" smtClean="0">
                <a:solidFill>
                  <a:srgbClr val="1E2452"/>
                </a:solidFill>
              </a:rPr>
              <a:t>case</a:t>
            </a:r>
            <a:r>
              <a:rPr lang="hu-HU" sz="2200" dirty="0" smtClean="0">
                <a:solidFill>
                  <a:srgbClr val="1E2452"/>
                </a:solidFill>
              </a:rPr>
              <a:t> of </a:t>
            </a:r>
            <a:r>
              <a:rPr lang="hu-HU" sz="2200" dirty="0" err="1" smtClean="0">
                <a:solidFill>
                  <a:srgbClr val="1E2452"/>
                </a:solidFill>
              </a:rPr>
              <a:t>temporary</a:t>
            </a:r>
            <a:r>
              <a:rPr lang="hu-HU" sz="2200" dirty="0" smtClean="0">
                <a:solidFill>
                  <a:srgbClr val="1E2452"/>
                </a:solidFill>
              </a:rPr>
              <a:t> </a:t>
            </a:r>
            <a:r>
              <a:rPr lang="hu-HU" sz="2200" dirty="0" err="1" smtClean="0">
                <a:solidFill>
                  <a:srgbClr val="1E2452"/>
                </a:solidFill>
              </a:rPr>
              <a:t>liquidity</a:t>
            </a:r>
            <a:r>
              <a:rPr lang="hu-HU" sz="2200" dirty="0" smtClean="0">
                <a:solidFill>
                  <a:srgbClr val="1E2452"/>
                </a:solidFill>
              </a:rPr>
              <a:t> </a:t>
            </a:r>
            <a:r>
              <a:rPr lang="hu-HU" sz="2200" dirty="0" err="1" smtClean="0">
                <a:solidFill>
                  <a:srgbClr val="1E2452"/>
                </a:solidFill>
              </a:rPr>
              <a:t>surplus</a:t>
            </a:r>
            <a:endParaRPr lang="hu-HU" sz="2200" dirty="0">
              <a:solidFill>
                <a:srgbClr val="1E2452"/>
              </a:solidFill>
            </a:endParaRPr>
          </a:p>
          <a:p>
            <a:pPr marL="342900" lvl="0" indent="-342900" defTabSz="914400" fontAlgn="base">
              <a:lnSpc>
                <a:spcPct val="100000"/>
              </a:lnSpc>
              <a:spcBef>
                <a:spcPts val="600"/>
              </a:spcBef>
              <a:spcAft>
                <a:spcPct val="0"/>
              </a:spcAft>
              <a:buFont typeface="Arial" charset="0"/>
              <a:buChar char="•"/>
            </a:pPr>
            <a:r>
              <a:rPr lang="hu-HU" sz="2200" dirty="0" err="1" smtClean="0">
                <a:solidFill>
                  <a:srgbClr val="1E2452"/>
                </a:solidFill>
              </a:rPr>
              <a:t>In</a:t>
            </a:r>
            <a:r>
              <a:rPr lang="hu-HU" sz="2200" dirty="0" smtClean="0">
                <a:solidFill>
                  <a:srgbClr val="1E2452"/>
                </a:solidFill>
              </a:rPr>
              <a:t> the (</a:t>
            </a:r>
            <a:r>
              <a:rPr lang="hu-HU" sz="2200" dirty="0" err="1" smtClean="0">
                <a:solidFill>
                  <a:srgbClr val="1E2452"/>
                </a:solidFill>
              </a:rPr>
              <a:t>uncovered</a:t>
            </a:r>
            <a:r>
              <a:rPr lang="hu-HU" sz="2200" dirty="0" smtClean="0">
                <a:solidFill>
                  <a:srgbClr val="1E2452"/>
                </a:solidFill>
              </a:rPr>
              <a:t>) </a:t>
            </a:r>
            <a:r>
              <a:rPr lang="hu-HU" sz="2200" dirty="0" err="1" smtClean="0">
                <a:solidFill>
                  <a:srgbClr val="1E2452"/>
                </a:solidFill>
              </a:rPr>
              <a:t>interbank</a:t>
            </a:r>
            <a:r>
              <a:rPr lang="hu-HU" sz="2200" dirty="0" smtClean="0">
                <a:solidFill>
                  <a:srgbClr val="1E2452"/>
                </a:solidFill>
              </a:rPr>
              <a:t> market </a:t>
            </a:r>
            <a:r>
              <a:rPr lang="hu-HU" sz="2200" dirty="0" err="1" smtClean="0">
                <a:solidFill>
                  <a:srgbClr val="1E2452"/>
                </a:solidFill>
              </a:rPr>
              <a:t>overnight</a:t>
            </a:r>
            <a:r>
              <a:rPr lang="hu-HU" sz="2200" dirty="0" smtClean="0">
                <a:solidFill>
                  <a:srgbClr val="1E2452"/>
                </a:solidFill>
              </a:rPr>
              <a:t> </a:t>
            </a:r>
            <a:r>
              <a:rPr lang="hu-HU" sz="2200" dirty="0" err="1" smtClean="0">
                <a:solidFill>
                  <a:srgbClr val="1E2452"/>
                </a:solidFill>
              </a:rPr>
              <a:t>rates</a:t>
            </a:r>
            <a:r>
              <a:rPr lang="hu-HU" sz="2200" dirty="0" smtClean="0">
                <a:solidFill>
                  <a:srgbClr val="1E2452"/>
                </a:solidFill>
              </a:rPr>
              <a:t> </a:t>
            </a:r>
            <a:r>
              <a:rPr lang="hu-HU" sz="2200" dirty="0" err="1" smtClean="0">
                <a:solidFill>
                  <a:srgbClr val="1E2452"/>
                </a:solidFill>
              </a:rPr>
              <a:t>fluctuate</a:t>
            </a:r>
            <a:r>
              <a:rPr lang="hu-HU" sz="2200" dirty="0" smtClean="0">
                <a:solidFill>
                  <a:srgbClr val="1E2452"/>
                </a:solidFill>
              </a:rPr>
              <a:t> </a:t>
            </a:r>
            <a:r>
              <a:rPr lang="hu-HU" sz="2200" dirty="0" err="1" smtClean="0">
                <a:solidFill>
                  <a:srgbClr val="1E2452"/>
                </a:solidFill>
              </a:rPr>
              <a:t>between</a:t>
            </a:r>
            <a:r>
              <a:rPr lang="hu-HU" sz="2200" dirty="0" smtClean="0">
                <a:solidFill>
                  <a:srgbClr val="1E2452"/>
                </a:solidFill>
              </a:rPr>
              <a:t> the </a:t>
            </a:r>
            <a:r>
              <a:rPr lang="hu-HU" sz="2200" dirty="0" err="1" smtClean="0">
                <a:solidFill>
                  <a:srgbClr val="1E2452"/>
                </a:solidFill>
              </a:rPr>
              <a:t>two</a:t>
            </a:r>
            <a:r>
              <a:rPr lang="hu-HU" sz="2200" dirty="0" smtClean="0">
                <a:solidFill>
                  <a:srgbClr val="1E2452"/>
                </a:solidFill>
              </a:rPr>
              <a:t> </a:t>
            </a:r>
            <a:r>
              <a:rPr lang="hu-HU" sz="2200" dirty="0" err="1" smtClean="0">
                <a:solidFill>
                  <a:srgbClr val="1E2452"/>
                </a:solidFill>
              </a:rPr>
              <a:t>edges</a:t>
            </a:r>
            <a:r>
              <a:rPr lang="hu-HU" sz="2200" dirty="0" smtClean="0">
                <a:solidFill>
                  <a:srgbClr val="1E2452"/>
                </a:solidFill>
              </a:rPr>
              <a:t> of the interest </a:t>
            </a:r>
            <a:r>
              <a:rPr lang="hu-HU" sz="2200" dirty="0" err="1" smtClean="0">
                <a:solidFill>
                  <a:srgbClr val="1E2452"/>
                </a:solidFill>
              </a:rPr>
              <a:t>rate</a:t>
            </a:r>
            <a:r>
              <a:rPr lang="hu-HU" sz="2200" dirty="0" smtClean="0">
                <a:solidFill>
                  <a:srgbClr val="1E2452"/>
                </a:solidFill>
              </a:rPr>
              <a:t> </a:t>
            </a:r>
            <a:r>
              <a:rPr lang="hu-HU" sz="2200" dirty="0" err="1" smtClean="0">
                <a:solidFill>
                  <a:srgbClr val="1E2452"/>
                </a:solidFill>
              </a:rPr>
              <a:t>corridor</a:t>
            </a:r>
            <a:endParaRPr lang="hu-HU" sz="2200" dirty="0" smtClean="0">
              <a:solidFill>
                <a:srgbClr val="1E2452"/>
              </a:solidFill>
            </a:endParaRPr>
          </a:p>
          <a:p>
            <a:pPr marL="342900" lvl="0" indent="-342900" defTabSz="914400" fontAlgn="base">
              <a:lnSpc>
                <a:spcPct val="100000"/>
              </a:lnSpc>
              <a:spcBef>
                <a:spcPts val="600"/>
              </a:spcBef>
              <a:spcAft>
                <a:spcPct val="0"/>
              </a:spcAft>
              <a:buFont typeface="Arial" charset="0"/>
              <a:buChar char="•"/>
            </a:pPr>
            <a:r>
              <a:rPr lang="en-US" sz="2200" dirty="0">
                <a:solidFill>
                  <a:srgbClr val="1E2452"/>
                </a:solidFill>
              </a:rPr>
              <a:t>Cautious liquidity management in banks since the crisis, which results in accumulation of O/N deposits and in interbank interest rates close to the lower bound of the interest rate corridor</a:t>
            </a:r>
          </a:p>
          <a:p>
            <a:pPr marL="342900" lvl="0" indent="-342900" defTabSz="914400" fontAlgn="base">
              <a:lnSpc>
                <a:spcPct val="100000"/>
              </a:lnSpc>
              <a:spcBef>
                <a:spcPts val="600"/>
              </a:spcBef>
              <a:spcAft>
                <a:spcPct val="0"/>
              </a:spcAft>
              <a:buFont typeface="Arial" charset="0"/>
              <a:buChar char="•"/>
            </a:pPr>
            <a:endParaRPr lang="hu-HU" sz="2000" dirty="0">
              <a:solidFill>
                <a:srgbClr val="1E2452"/>
              </a:solidFill>
            </a:endParaRPr>
          </a:p>
          <a:p>
            <a:pPr marL="0" indent="0">
              <a:buNone/>
            </a:pPr>
            <a:endParaRPr lang="hu-HU" dirty="0"/>
          </a:p>
        </p:txBody>
      </p:sp>
      <p:sp>
        <p:nvSpPr>
          <p:cNvPr id="4" name="Footer Placeholder 3"/>
          <p:cNvSpPr>
            <a:spLocks noGrp="1"/>
          </p:cNvSpPr>
          <p:nvPr>
            <p:ph type="ftr" sz="quarter" idx="11"/>
          </p:nvPr>
        </p:nvSpPr>
        <p:spPr/>
        <p:txBody>
          <a:bodyPr/>
          <a:lstStyle/>
          <a:p>
            <a:pPr>
              <a:defRPr/>
            </a:pPr>
            <a:r>
              <a:rPr lang="hu-HU" smtClean="0"/>
              <a:t>Magyar Nemzeti Bank</a:t>
            </a:r>
            <a:endParaRPr lang="hu-HU" dirty="0" smtClean="0"/>
          </a:p>
        </p:txBody>
      </p:sp>
      <p:sp>
        <p:nvSpPr>
          <p:cNvPr id="5" name="Slide Number Placeholder 4"/>
          <p:cNvSpPr>
            <a:spLocks noGrp="1"/>
          </p:cNvSpPr>
          <p:nvPr>
            <p:ph type="sldNum" sz="quarter" idx="12"/>
          </p:nvPr>
        </p:nvSpPr>
        <p:spPr/>
        <p:txBody>
          <a:bodyPr/>
          <a:lstStyle/>
          <a:p>
            <a:pPr>
              <a:defRPr/>
            </a:pPr>
            <a:fld id="{0401AEF3-AFFE-433D-8A34-08D966C25545}" type="slidenum">
              <a:rPr lang="hu-HU" smtClean="0"/>
              <a:pPr>
                <a:defRPr/>
              </a:pPr>
              <a:t>16</a:t>
            </a:fld>
            <a:endParaRPr lang="hu-HU" dirty="0"/>
          </a:p>
        </p:txBody>
      </p:sp>
    </p:spTree>
    <p:extLst>
      <p:ext uri="{BB962C8B-B14F-4D97-AF65-F5344CB8AC3E}">
        <p14:creationId xmlns:p14="http://schemas.microsoft.com/office/powerpoint/2010/main" val="33945856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u-HU" sz="2800" dirty="0" err="1" smtClean="0"/>
              <a:t>Eligible</a:t>
            </a:r>
            <a:r>
              <a:rPr lang="hu-HU" sz="2800" dirty="0" smtClean="0"/>
              <a:t> </a:t>
            </a:r>
            <a:r>
              <a:rPr lang="hu-HU" sz="2800" dirty="0" err="1" smtClean="0"/>
              <a:t>collateral</a:t>
            </a:r>
            <a:endParaRPr lang="hu-HU" sz="2800" dirty="0"/>
          </a:p>
        </p:txBody>
      </p:sp>
      <p:sp>
        <p:nvSpPr>
          <p:cNvPr id="3" name="Content Placeholder 2"/>
          <p:cNvSpPr>
            <a:spLocks noGrp="1"/>
          </p:cNvSpPr>
          <p:nvPr>
            <p:ph idx="1"/>
          </p:nvPr>
        </p:nvSpPr>
        <p:spPr>
          <a:xfrm>
            <a:off x="683568" y="1484784"/>
            <a:ext cx="7886700" cy="4968552"/>
          </a:xfrm>
        </p:spPr>
        <p:txBody>
          <a:bodyPr>
            <a:normAutofit/>
          </a:bodyPr>
          <a:lstStyle/>
          <a:p>
            <a:pPr marL="342900" lvl="0" indent="-342900" defTabSz="914400" fontAlgn="base">
              <a:lnSpc>
                <a:spcPct val="100000"/>
              </a:lnSpc>
              <a:spcBef>
                <a:spcPct val="20000"/>
              </a:spcBef>
              <a:spcAft>
                <a:spcPct val="0"/>
              </a:spcAft>
              <a:buFont typeface="Arial" charset="0"/>
              <a:buChar char="•"/>
            </a:pPr>
            <a:r>
              <a:rPr lang="hu-HU" sz="2000" b="1" dirty="0" err="1">
                <a:solidFill>
                  <a:srgbClr val="1E2452"/>
                </a:solidFill>
              </a:rPr>
              <a:t>C</a:t>
            </a:r>
            <a:r>
              <a:rPr lang="hu-HU" sz="2000" b="1" dirty="0" err="1" smtClean="0">
                <a:solidFill>
                  <a:srgbClr val="1E2452"/>
                </a:solidFill>
              </a:rPr>
              <a:t>entral</a:t>
            </a:r>
            <a:r>
              <a:rPr lang="hu-HU" sz="2000" b="1" dirty="0" smtClean="0">
                <a:solidFill>
                  <a:srgbClr val="1E2452"/>
                </a:solidFill>
              </a:rPr>
              <a:t> bank credit </a:t>
            </a:r>
            <a:r>
              <a:rPr lang="hu-HU" sz="2000" b="1" dirty="0" err="1" smtClean="0">
                <a:solidFill>
                  <a:srgbClr val="1E2452"/>
                </a:solidFill>
              </a:rPr>
              <a:t>can</a:t>
            </a:r>
            <a:r>
              <a:rPr lang="hu-HU" sz="2000" b="1" dirty="0" smtClean="0">
                <a:solidFill>
                  <a:srgbClr val="1E2452"/>
                </a:solidFill>
              </a:rPr>
              <a:t> </a:t>
            </a:r>
            <a:r>
              <a:rPr lang="hu-HU" sz="2000" b="1" dirty="0" err="1" smtClean="0">
                <a:solidFill>
                  <a:srgbClr val="1E2452"/>
                </a:solidFill>
              </a:rPr>
              <a:t>only</a:t>
            </a:r>
            <a:r>
              <a:rPr lang="hu-HU" sz="2000" b="1" dirty="0" smtClean="0">
                <a:solidFill>
                  <a:srgbClr val="1E2452"/>
                </a:solidFill>
              </a:rPr>
              <a:t> be </a:t>
            </a:r>
            <a:r>
              <a:rPr lang="hu-HU" sz="2000" b="1" dirty="0" err="1" smtClean="0">
                <a:solidFill>
                  <a:srgbClr val="1E2452"/>
                </a:solidFill>
              </a:rPr>
              <a:t>granted</a:t>
            </a:r>
            <a:r>
              <a:rPr lang="hu-HU" sz="2000" b="1" dirty="0" smtClean="0">
                <a:solidFill>
                  <a:srgbClr val="1E2452"/>
                </a:solidFill>
              </a:rPr>
              <a:t> </a:t>
            </a:r>
            <a:r>
              <a:rPr lang="hu-HU" sz="2000" b="1" dirty="0" err="1" smtClean="0">
                <a:solidFill>
                  <a:srgbClr val="1E2452"/>
                </a:solidFill>
              </a:rPr>
              <a:t>against</a:t>
            </a:r>
            <a:r>
              <a:rPr lang="hu-HU" sz="2000" b="1" dirty="0" smtClean="0">
                <a:solidFill>
                  <a:srgbClr val="1E2452"/>
                </a:solidFill>
              </a:rPr>
              <a:t> </a:t>
            </a:r>
            <a:r>
              <a:rPr lang="hu-HU" sz="2000" b="1" dirty="0" err="1" smtClean="0">
                <a:solidFill>
                  <a:srgbClr val="1E2452"/>
                </a:solidFill>
              </a:rPr>
              <a:t>collateral</a:t>
            </a:r>
            <a:r>
              <a:rPr lang="hu-HU" sz="2000" b="1" dirty="0" smtClean="0">
                <a:solidFill>
                  <a:srgbClr val="1E2452"/>
                </a:solidFill>
              </a:rPr>
              <a:t> </a:t>
            </a:r>
            <a:r>
              <a:rPr lang="hu-HU" sz="2000" b="1" dirty="0" err="1" smtClean="0">
                <a:solidFill>
                  <a:srgbClr val="1E2452"/>
                </a:solidFill>
              </a:rPr>
              <a:t>under</a:t>
            </a:r>
            <a:r>
              <a:rPr lang="hu-HU" sz="2000" b="1" dirty="0" smtClean="0">
                <a:solidFill>
                  <a:srgbClr val="1E2452"/>
                </a:solidFill>
              </a:rPr>
              <a:t> </a:t>
            </a:r>
            <a:r>
              <a:rPr lang="hu-HU" sz="2000" b="1" dirty="0" err="1" smtClean="0">
                <a:solidFill>
                  <a:srgbClr val="1E2452"/>
                </a:solidFill>
              </a:rPr>
              <a:t>normal</a:t>
            </a:r>
            <a:r>
              <a:rPr lang="hu-HU" sz="2000" b="1" dirty="0" smtClean="0">
                <a:solidFill>
                  <a:srgbClr val="1E2452"/>
                </a:solidFill>
              </a:rPr>
              <a:t> </a:t>
            </a:r>
            <a:r>
              <a:rPr lang="hu-HU" sz="2000" b="1" dirty="0" err="1" smtClean="0">
                <a:solidFill>
                  <a:srgbClr val="1E2452"/>
                </a:solidFill>
              </a:rPr>
              <a:t>circumstances</a:t>
            </a:r>
            <a:endParaRPr lang="hu-HU" sz="2000" b="1" dirty="0">
              <a:solidFill>
                <a:srgbClr val="1E2452"/>
              </a:solidFill>
            </a:endParaRPr>
          </a:p>
          <a:p>
            <a:pPr marL="342900" lvl="0" indent="-342900" defTabSz="914400" fontAlgn="base">
              <a:lnSpc>
                <a:spcPct val="100000"/>
              </a:lnSpc>
              <a:spcBef>
                <a:spcPct val="20000"/>
              </a:spcBef>
              <a:spcAft>
                <a:spcPct val="0"/>
              </a:spcAft>
              <a:buFont typeface="Arial" charset="0"/>
              <a:buChar char="•"/>
            </a:pPr>
            <a:r>
              <a:rPr lang="hu-HU" sz="2000" dirty="0" err="1" smtClean="0">
                <a:solidFill>
                  <a:srgbClr val="1E2452"/>
                </a:solidFill>
              </a:rPr>
              <a:t>Eligible</a:t>
            </a:r>
            <a:r>
              <a:rPr lang="hu-HU" sz="2000" dirty="0" smtClean="0">
                <a:solidFill>
                  <a:srgbClr val="1E2452"/>
                </a:solidFill>
              </a:rPr>
              <a:t> </a:t>
            </a:r>
            <a:r>
              <a:rPr lang="hu-HU" sz="2000" dirty="0" err="1" smtClean="0">
                <a:solidFill>
                  <a:srgbClr val="1E2452"/>
                </a:solidFill>
              </a:rPr>
              <a:t>securities</a:t>
            </a:r>
            <a:r>
              <a:rPr lang="hu-HU" sz="2000" dirty="0" smtClean="0">
                <a:solidFill>
                  <a:srgbClr val="1E2452"/>
                </a:solidFill>
              </a:rPr>
              <a:t>: </a:t>
            </a:r>
            <a:r>
              <a:rPr lang="hu-HU" sz="2000" dirty="0" err="1" smtClean="0">
                <a:solidFill>
                  <a:srgbClr val="1E2452"/>
                </a:solidFill>
              </a:rPr>
              <a:t>government</a:t>
            </a:r>
            <a:r>
              <a:rPr lang="hu-HU" sz="2000" dirty="0" smtClean="0">
                <a:solidFill>
                  <a:srgbClr val="1E2452"/>
                </a:solidFill>
              </a:rPr>
              <a:t> </a:t>
            </a:r>
            <a:r>
              <a:rPr lang="hu-HU" sz="2000" dirty="0" err="1" smtClean="0">
                <a:solidFill>
                  <a:srgbClr val="1E2452"/>
                </a:solidFill>
              </a:rPr>
              <a:t>securities</a:t>
            </a:r>
            <a:r>
              <a:rPr lang="hu-HU" sz="2000" dirty="0" smtClean="0">
                <a:solidFill>
                  <a:srgbClr val="1E2452"/>
                </a:solidFill>
              </a:rPr>
              <a:t>, </a:t>
            </a:r>
            <a:r>
              <a:rPr lang="hu-HU" sz="2000" dirty="0" err="1" smtClean="0">
                <a:solidFill>
                  <a:srgbClr val="1E2452"/>
                </a:solidFill>
              </a:rPr>
              <a:t>mortgage</a:t>
            </a:r>
            <a:r>
              <a:rPr lang="hu-HU" sz="2000" dirty="0" smtClean="0">
                <a:solidFill>
                  <a:srgbClr val="1E2452"/>
                </a:solidFill>
              </a:rPr>
              <a:t> </a:t>
            </a:r>
            <a:r>
              <a:rPr lang="hu-HU" sz="2000" dirty="0" err="1" smtClean="0">
                <a:solidFill>
                  <a:srgbClr val="1E2452"/>
                </a:solidFill>
              </a:rPr>
              <a:t>bonds</a:t>
            </a:r>
            <a:r>
              <a:rPr lang="hu-HU" sz="2000" dirty="0" smtClean="0">
                <a:solidFill>
                  <a:srgbClr val="1E2452"/>
                </a:solidFill>
              </a:rPr>
              <a:t>, </a:t>
            </a:r>
            <a:r>
              <a:rPr lang="hu-HU" sz="2000" dirty="0" err="1" smtClean="0">
                <a:solidFill>
                  <a:srgbClr val="1E2452"/>
                </a:solidFill>
              </a:rPr>
              <a:t>bonds</a:t>
            </a:r>
            <a:r>
              <a:rPr lang="hu-HU" sz="2000" dirty="0" smtClean="0">
                <a:solidFill>
                  <a:srgbClr val="1E2452"/>
                </a:solidFill>
              </a:rPr>
              <a:t> </a:t>
            </a:r>
            <a:r>
              <a:rPr lang="hu-HU" sz="2000" dirty="0" err="1" smtClean="0">
                <a:solidFill>
                  <a:srgbClr val="1E2452"/>
                </a:solidFill>
              </a:rPr>
              <a:t>with</a:t>
            </a:r>
            <a:r>
              <a:rPr lang="hu-HU" sz="2000" dirty="0" smtClean="0">
                <a:solidFill>
                  <a:srgbClr val="1E2452"/>
                </a:solidFill>
              </a:rPr>
              <a:t> </a:t>
            </a:r>
            <a:r>
              <a:rPr lang="hu-HU" sz="2000" dirty="0" err="1" smtClean="0">
                <a:solidFill>
                  <a:srgbClr val="1E2452"/>
                </a:solidFill>
              </a:rPr>
              <a:t>adequate</a:t>
            </a:r>
            <a:r>
              <a:rPr lang="hu-HU" sz="2000" dirty="0" smtClean="0">
                <a:solidFill>
                  <a:srgbClr val="1E2452"/>
                </a:solidFill>
              </a:rPr>
              <a:t> </a:t>
            </a:r>
            <a:r>
              <a:rPr lang="hu-HU" sz="2000" dirty="0" err="1" smtClean="0">
                <a:solidFill>
                  <a:srgbClr val="1E2452"/>
                </a:solidFill>
              </a:rPr>
              <a:t>rating</a:t>
            </a:r>
            <a:r>
              <a:rPr lang="hu-HU" sz="2000" dirty="0" smtClean="0">
                <a:solidFill>
                  <a:srgbClr val="1E2452"/>
                </a:solidFill>
              </a:rPr>
              <a:t> (of </a:t>
            </a:r>
            <a:r>
              <a:rPr lang="hu-HU" sz="2000" dirty="0" err="1" smtClean="0">
                <a:solidFill>
                  <a:srgbClr val="1E2452"/>
                </a:solidFill>
              </a:rPr>
              <a:t>banks</a:t>
            </a:r>
            <a:r>
              <a:rPr lang="hu-HU" sz="2000" dirty="0" smtClean="0">
                <a:solidFill>
                  <a:srgbClr val="1E2452"/>
                </a:solidFill>
              </a:rPr>
              <a:t>, </a:t>
            </a:r>
            <a:r>
              <a:rPr lang="hu-HU" sz="2000" dirty="0" err="1" smtClean="0">
                <a:solidFill>
                  <a:srgbClr val="1E2452"/>
                </a:solidFill>
              </a:rPr>
              <a:t>co</a:t>
            </a:r>
            <a:r>
              <a:rPr lang="en-GB" sz="2000" dirty="0" err="1" smtClean="0">
                <a:solidFill>
                  <a:srgbClr val="1E2452"/>
                </a:solidFill>
              </a:rPr>
              <a:t>mpani</a:t>
            </a:r>
            <a:r>
              <a:rPr lang="hu-HU" sz="2000" dirty="0" smtClean="0">
                <a:solidFill>
                  <a:srgbClr val="1E2452"/>
                </a:solidFill>
              </a:rPr>
              <a:t>es)</a:t>
            </a:r>
          </a:p>
          <a:p>
            <a:pPr marL="342900" indent="-342900" defTabSz="914400" fontAlgn="base">
              <a:lnSpc>
                <a:spcPct val="100000"/>
              </a:lnSpc>
              <a:spcBef>
                <a:spcPct val="20000"/>
              </a:spcBef>
              <a:spcAft>
                <a:spcPct val="0"/>
              </a:spcAft>
              <a:buFont typeface="Arial" charset="0"/>
              <a:buChar char="•"/>
            </a:pPr>
            <a:r>
              <a:rPr lang="hu-HU" sz="2000" dirty="0" err="1" smtClean="0">
                <a:solidFill>
                  <a:srgbClr val="1E2452"/>
                </a:solidFill>
              </a:rPr>
              <a:t>Other</a:t>
            </a:r>
            <a:r>
              <a:rPr lang="hu-HU" sz="2000" dirty="0" smtClean="0">
                <a:solidFill>
                  <a:srgbClr val="1E2452"/>
                </a:solidFill>
              </a:rPr>
              <a:t> </a:t>
            </a:r>
            <a:r>
              <a:rPr lang="hu-HU" sz="2000" dirty="0" err="1" smtClean="0">
                <a:solidFill>
                  <a:srgbClr val="1E2452"/>
                </a:solidFill>
              </a:rPr>
              <a:t>collateral</a:t>
            </a:r>
            <a:r>
              <a:rPr lang="hu-HU" sz="2000" dirty="0" smtClean="0">
                <a:solidFill>
                  <a:srgbClr val="1E2452"/>
                </a:solidFill>
              </a:rPr>
              <a:t>: </a:t>
            </a:r>
            <a:r>
              <a:rPr lang="hu-HU" sz="2000" dirty="0" err="1" smtClean="0">
                <a:solidFill>
                  <a:srgbClr val="1E2452"/>
                </a:solidFill>
              </a:rPr>
              <a:t>in</a:t>
            </a:r>
            <a:r>
              <a:rPr lang="hu-HU" sz="2000" dirty="0" smtClean="0">
                <a:solidFill>
                  <a:srgbClr val="1E2452"/>
                </a:solidFill>
              </a:rPr>
              <a:t> the </a:t>
            </a:r>
            <a:r>
              <a:rPr lang="hu-HU" sz="2000" dirty="0" err="1" smtClean="0">
                <a:solidFill>
                  <a:srgbClr val="1E2452"/>
                </a:solidFill>
              </a:rPr>
              <a:t>case</a:t>
            </a:r>
            <a:r>
              <a:rPr lang="hu-HU" sz="2000" dirty="0" smtClean="0">
                <a:solidFill>
                  <a:srgbClr val="1E2452"/>
                </a:solidFill>
              </a:rPr>
              <a:t> of the </a:t>
            </a:r>
            <a:r>
              <a:rPr lang="hu-HU" sz="2000" dirty="0" err="1" smtClean="0">
                <a:solidFill>
                  <a:srgbClr val="1E2452"/>
                </a:solidFill>
              </a:rPr>
              <a:t>Funding</a:t>
            </a:r>
            <a:r>
              <a:rPr lang="hu-HU" sz="2000" dirty="0" smtClean="0">
                <a:solidFill>
                  <a:srgbClr val="1E2452"/>
                </a:solidFill>
              </a:rPr>
              <a:t> </a:t>
            </a:r>
            <a:r>
              <a:rPr lang="hu-HU" sz="2000" dirty="0" err="1" smtClean="0">
                <a:solidFill>
                  <a:srgbClr val="1E2452"/>
                </a:solidFill>
              </a:rPr>
              <a:t>for</a:t>
            </a:r>
            <a:r>
              <a:rPr lang="hu-HU" sz="2000" dirty="0" smtClean="0">
                <a:solidFill>
                  <a:srgbClr val="1E2452"/>
                </a:solidFill>
              </a:rPr>
              <a:t> </a:t>
            </a:r>
            <a:r>
              <a:rPr lang="hu-HU" sz="2000" dirty="0" err="1" smtClean="0">
                <a:solidFill>
                  <a:srgbClr val="1E2452"/>
                </a:solidFill>
              </a:rPr>
              <a:t>Growth</a:t>
            </a:r>
            <a:r>
              <a:rPr lang="hu-HU" sz="2000" dirty="0" smtClean="0">
                <a:solidFill>
                  <a:srgbClr val="1E2452"/>
                </a:solidFill>
              </a:rPr>
              <a:t> </a:t>
            </a:r>
            <a:r>
              <a:rPr lang="hu-HU" sz="2000" dirty="0" err="1" smtClean="0">
                <a:solidFill>
                  <a:srgbClr val="1E2452"/>
                </a:solidFill>
              </a:rPr>
              <a:t>Scheme</a:t>
            </a:r>
            <a:r>
              <a:rPr lang="hu-HU" sz="2000" dirty="0" smtClean="0">
                <a:solidFill>
                  <a:srgbClr val="1E2452"/>
                </a:solidFill>
              </a:rPr>
              <a:t> (I. and </a:t>
            </a:r>
            <a:r>
              <a:rPr lang="hu-HU" sz="2000" dirty="0" err="1" smtClean="0">
                <a:solidFill>
                  <a:srgbClr val="1E2452"/>
                </a:solidFill>
              </a:rPr>
              <a:t>II</a:t>
            </a:r>
            <a:r>
              <a:rPr lang="hu-HU" sz="2000" dirty="0" smtClean="0">
                <a:solidFill>
                  <a:srgbClr val="1E2452"/>
                </a:solidFill>
              </a:rPr>
              <a:t>. </a:t>
            </a:r>
            <a:r>
              <a:rPr lang="hu-HU" sz="2000" dirty="0" err="1" smtClean="0">
                <a:solidFill>
                  <a:srgbClr val="1E2452"/>
                </a:solidFill>
              </a:rPr>
              <a:t>pillar</a:t>
            </a:r>
            <a:r>
              <a:rPr lang="hu-HU" sz="2000" dirty="0" smtClean="0">
                <a:solidFill>
                  <a:srgbClr val="1E2452"/>
                </a:solidFill>
              </a:rPr>
              <a:t>) </a:t>
            </a:r>
            <a:r>
              <a:rPr lang="hu-HU" sz="2000" dirty="0" err="1" smtClean="0">
                <a:solidFill>
                  <a:srgbClr val="1E2452"/>
                </a:solidFill>
              </a:rPr>
              <a:t>corporate</a:t>
            </a:r>
            <a:r>
              <a:rPr lang="hu-HU" sz="2000" dirty="0" smtClean="0">
                <a:solidFill>
                  <a:srgbClr val="1E2452"/>
                </a:solidFill>
              </a:rPr>
              <a:t> credit </a:t>
            </a:r>
            <a:r>
              <a:rPr lang="hu-HU" sz="2000" dirty="0" err="1" smtClean="0">
                <a:solidFill>
                  <a:srgbClr val="1E2452"/>
                </a:solidFill>
              </a:rPr>
              <a:t>stock</a:t>
            </a:r>
            <a:r>
              <a:rPr lang="hu-HU" sz="2000" dirty="0" smtClean="0">
                <a:solidFill>
                  <a:srgbClr val="1E2452"/>
                </a:solidFill>
              </a:rPr>
              <a:t> </a:t>
            </a:r>
            <a:r>
              <a:rPr lang="hu-HU" sz="2000" dirty="0" err="1" smtClean="0">
                <a:solidFill>
                  <a:srgbClr val="1E2452"/>
                </a:solidFill>
              </a:rPr>
              <a:t>can</a:t>
            </a:r>
            <a:r>
              <a:rPr lang="hu-HU" sz="2000" dirty="0" smtClean="0">
                <a:solidFill>
                  <a:srgbClr val="1E2452"/>
                </a:solidFill>
              </a:rPr>
              <a:t> </a:t>
            </a:r>
            <a:r>
              <a:rPr lang="hu-HU" sz="2000" dirty="0" err="1" smtClean="0">
                <a:solidFill>
                  <a:srgbClr val="1E2452"/>
                </a:solidFill>
              </a:rPr>
              <a:t>partially</a:t>
            </a:r>
            <a:r>
              <a:rPr lang="hu-HU" sz="2000" dirty="0" smtClean="0">
                <a:solidFill>
                  <a:srgbClr val="1E2452"/>
                </a:solidFill>
              </a:rPr>
              <a:t> stand </a:t>
            </a:r>
            <a:r>
              <a:rPr lang="hu-HU" sz="2000" dirty="0" err="1" smtClean="0">
                <a:solidFill>
                  <a:srgbClr val="1E2452"/>
                </a:solidFill>
              </a:rPr>
              <a:t>as</a:t>
            </a:r>
            <a:r>
              <a:rPr lang="hu-HU" sz="2000" dirty="0" smtClean="0">
                <a:solidFill>
                  <a:srgbClr val="1E2452"/>
                </a:solidFill>
              </a:rPr>
              <a:t> </a:t>
            </a:r>
            <a:r>
              <a:rPr lang="hu-HU" sz="2000" dirty="0" err="1" smtClean="0">
                <a:solidFill>
                  <a:srgbClr val="1E2452"/>
                </a:solidFill>
              </a:rPr>
              <a:t>loan</a:t>
            </a:r>
            <a:r>
              <a:rPr lang="hu-HU" sz="2000" dirty="0" smtClean="0">
                <a:solidFill>
                  <a:srgbClr val="1E2452"/>
                </a:solidFill>
              </a:rPr>
              <a:t> </a:t>
            </a:r>
            <a:r>
              <a:rPr lang="hu-HU" sz="2000" dirty="0" err="1" smtClean="0">
                <a:solidFill>
                  <a:srgbClr val="1E2452"/>
                </a:solidFill>
              </a:rPr>
              <a:t>security</a:t>
            </a:r>
            <a:endParaRPr lang="hu-HU" sz="2000" dirty="0">
              <a:solidFill>
                <a:srgbClr val="1E2452"/>
              </a:solidFill>
            </a:endParaRPr>
          </a:p>
          <a:p>
            <a:pPr marL="342900" lvl="0" indent="-342900" defTabSz="914400" fontAlgn="base">
              <a:lnSpc>
                <a:spcPct val="100000"/>
              </a:lnSpc>
              <a:spcBef>
                <a:spcPct val="20000"/>
              </a:spcBef>
              <a:spcAft>
                <a:spcPct val="0"/>
              </a:spcAft>
              <a:buFont typeface="Arial" charset="0"/>
              <a:buChar char="•"/>
            </a:pPr>
            <a:r>
              <a:rPr lang="hu-HU" sz="2000" dirty="0" err="1" smtClean="0">
                <a:solidFill>
                  <a:srgbClr val="1E2452"/>
                </a:solidFill>
              </a:rPr>
              <a:t>Collateral</a:t>
            </a:r>
            <a:r>
              <a:rPr lang="hu-HU" sz="2000" dirty="0" smtClean="0">
                <a:solidFill>
                  <a:srgbClr val="1E2452"/>
                </a:solidFill>
              </a:rPr>
              <a:t> management </a:t>
            </a:r>
            <a:r>
              <a:rPr lang="hu-HU" sz="2000" dirty="0" err="1" smtClean="0">
                <a:solidFill>
                  <a:srgbClr val="1E2452"/>
                </a:solidFill>
              </a:rPr>
              <a:t>in</a:t>
            </a:r>
            <a:r>
              <a:rPr lang="hu-HU" sz="2000" dirty="0" smtClean="0">
                <a:solidFill>
                  <a:srgbClr val="1E2452"/>
                </a:solidFill>
              </a:rPr>
              <a:t> </a:t>
            </a:r>
            <a:r>
              <a:rPr lang="hu-HU" sz="2000" dirty="0" err="1" smtClean="0">
                <a:solidFill>
                  <a:srgbClr val="1E2452"/>
                </a:solidFill>
              </a:rPr>
              <a:t>practice</a:t>
            </a:r>
            <a:endParaRPr lang="hu-HU" sz="2000" dirty="0">
              <a:solidFill>
                <a:srgbClr val="1E2452"/>
              </a:solidFill>
            </a:endParaRPr>
          </a:p>
          <a:p>
            <a:pPr marL="742950" lvl="1" indent="-285750" defTabSz="914400" fontAlgn="base">
              <a:lnSpc>
                <a:spcPct val="100000"/>
              </a:lnSpc>
              <a:spcBef>
                <a:spcPct val="20000"/>
              </a:spcBef>
              <a:spcAft>
                <a:spcPct val="0"/>
              </a:spcAft>
              <a:buFont typeface="Trebuchet MS" pitchFamily="34" charset="0"/>
              <a:buChar char="―"/>
            </a:pPr>
            <a:r>
              <a:rPr lang="hu-HU" sz="2000" dirty="0" err="1" smtClean="0">
                <a:solidFill>
                  <a:srgbClr val="1E2452"/>
                </a:solidFill>
              </a:rPr>
              <a:t>Collateralised</a:t>
            </a:r>
            <a:r>
              <a:rPr lang="hu-HU" sz="2000" dirty="0" smtClean="0">
                <a:solidFill>
                  <a:srgbClr val="1E2452"/>
                </a:solidFill>
              </a:rPr>
              <a:t> </a:t>
            </a:r>
            <a:r>
              <a:rPr lang="hu-HU" sz="2000" dirty="0" err="1" smtClean="0">
                <a:solidFill>
                  <a:srgbClr val="1E2452"/>
                </a:solidFill>
              </a:rPr>
              <a:t>loan</a:t>
            </a:r>
            <a:r>
              <a:rPr lang="hu-HU" sz="2000" dirty="0" smtClean="0">
                <a:solidFill>
                  <a:srgbClr val="1E2452"/>
                </a:solidFill>
              </a:rPr>
              <a:t> and </a:t>
            </a:r>
            <a:r>
              <a:rPr lang="hu-HU" sz="2000" dirty="0" err="1" smtClean="0">
                <a:solidFill>
                  <a:srgbClr val="1E2452"/>
                </a:solidFill>
              </a:rPr>
              <a:t>not</a:t>
            </a:r>
            <a:r>
              <a:rPr lang="hu-HU" sz="2000" dirty="0" smtClean="0">
                <a:solidFill>
                  <a:srgbClr val="1E2452"/>
                </a:solidFill>
              </a:rPr>
              <a:t> </a:t>
            </a:r>
            <a:r>
              <a:rPr lang="hu-HU" sz="2000" dirty="0" err="1" smtClean="0">
                <a:solidFill>
                  <a:srgbClr val="1E2452"/>
                </a:solidFill>
              </a:rPr>
              <a:t>classical</a:t>
            </a:r>
            <a:r>
              <a:rPr lang="hu-HU" sz="2000" dirty="0" smtClean="0">
                <a:solidFill>
                  <a:srgbClr val="1E2452"/>
                </a:solidFill>
              </a:rPr>
              <a:t> </a:t>
            </a:r>
            <a:r>
              <a:rPr lang="hu-HU" sz="2000" dirty="0" err="1" smtClean="0">
                <a:solidFill>
                  <a:srgbClr val="1E2452"/>
                </a:solidFill>
              </a:rPr>
              <a:t>repo</a:t>
            </a:r>
            <a:r>
              <a:rPr lang="hu-HU" sz="2000" dirty="0" smtClean="0">
                <a:solidFill>
                  <a:srgbClr val="1E2452"/>
                </a:solidFill>
              </a:rPr>
              <a:t> (</a:t>
            </a:r>
            <a:r>
              <a:rPr lang="hu-HU" sz="2000" dirty="0" err="1" smtClean="0">
                <a:solidFill>
                  <a:srgbClr val="1E2452"/>
                </a:solidFill>
              </a:rPr>
              <a:t>securities</a:t>
            </a:r>
            <a:r>
              <a:rPr lang="hu-HU" sz="2000" dirty="0" smtClean="0">
                <a:solidFill>
                  <a:srgbClr val="1E2452"/>
                </a:solidFill>
              </a:rPr>
              <a:t> </a:t>
            </a:r>
            <a:r>
              <a:rPr lang="hu-HU" sz="2000" dirty="0" err="1" smtClean="0">
                <a:solidFill>
                  <a:srgbClr val="1E2452"/>
                </a:solidFill>
              </a:rPr>
              <a:t>repurchase</a:t>
            </a:r>
            <a:r>
              <a:rPr lang="hu-HU" sz="2000" dirty="0" smtClean="0">
                <a:solidFill>
                  <a:srgbClr val="1E2452"/>
                </a:solidFill>
              </a:rPr>
              <a:t> </a:t>
            </a:r>
            <a:r>
              <a:rPr lang="hu-HU" sz="2000" dirty="0" err="1" smtClean="0">
                <a:solidFill>
                  <a:srgbClr val="1E2452"/>
                </a:solidFill>
              </a:rPr>
              <a:t>agreement</a:t>
            </a:r>
            <a:r>
              <a:rPr lang="hu-HU" sz="2000" dirty="0" smtClean="0">
                <a:solidFill>
                  <a:srgbClr val="1E2452"/>
                </a:solidFill>
              </a:rPr>
              <a:t>) </a:t>
            </a:r>
            <a:r>
              <a:rPr lang="hu-HU" sz="2000" dirty="0" err="1" smtClean="0">
                <a:solidFill>
                  <a:srgbClr val="1E2452"/>
                </a:solidFill>
              </a:rPr>
              <a:t>facility</a:t>
            </a:r>
            <a:endParaRPr lang="hu-HU" sz="2000" dirty="0">
              <a:solidFill>
                <a:srgbClr val="1E2452"/>
              </a:solidFill>
            </a:endParaRPr>
          </a:p>
          <a:p>
            <a:pPr marL="742950" lvl="1" indent="-285750" defTabSz="914400" fontAlgn="base">
              <a:lnSpc>
                <a:spcPct val="100000"/>
              </a:lnSpc>
              <a:spcBef>
                <a:spcPct val="20000"/>
              </a:spcBef>
              <a:spcAft>
                <a:spcPct val="0"/>
              </a:spcAft>
              <a:buFont typeface="Trebuchet MS" pitchFamily="34" charset="0"/>
              <a:buChar char="―"/>
            </a:pPr>
            <a:r>
              <a:rPr lang="hu-HU" sz="2000" dirty="0" err="1" smtClean="0">
                <a:solidFill>
                  <a:srgbClr val="1E2452"/>
                </a:solidFill>
              </a:rPr>
              <a:t>Pooling</a:t>
            </a:r>
            <a:r>
              <a:rPr lang="hu-HU" sz="2000" dirty="0" smtClean="0">
                <a:solidFill>
                  <a:srgbClr val="1E2452"/>
                </a:solidFill>
              </a:rPr>
              <a:t> (</a:t>
            </a:r>
            <a:r>
              <a:rPr lang="hu-HU" sz="2000" dirty="0" err="1" smtClean="0">
                <a:solidFill>
                  <a:srgbClr val="1E2452"/>
                </a:solidFill>
              </a:rPr>
              <a:t>one</a:t>
            </a:r>
            <a:r>
              <a:rPr lang="hu-HU" sz="2000" dirty="0" smtClean="0">
                <a:solidFill>
                  <a:srgbClr val="1E2452"/>
                </a:solidFill>
              </a:rPr>
              <a:t> </a:t>
            </a:r>
            <a:r>
              <a:rPr lang="hu-HU" sz="2000" dirty="0" err="1" smtClean="0">
                <a:solidFill>
                  <a:srgbClr val="1E2452"/>
                </a:solidFill>
              </a:rPr>
              <a:t>single</a:t>
            </a:r>
            <a:r>
              <a:rPr lang="hu-HU" sz="2000" dirty="0" smtClean="0">
                <a:solidFill>
                  <a:srgbClr val="1E2452"/>
                </a:solidFill>
              </a:rPr>
              <a:t> </a:t>
            </a:r>
            <a:r>
              <a:rPr lang="hu-HU" sz="2000" dirty="0" err="1" smtClean="0">
                <a:solidFill>
                  <a:srgbClr val="1E2452"/>
                </a:solidFill>
              </a:rPr>
              <a:t>securities</a:t>
            </a:r>
            <a:r>
              <a:rPr lang="hu-HU" sz="2000" dirty="0" smtClean="0">
                <a:solidFill>
                  <a:srgbClr val="1E2452"/>
                </a:solidFill>
              </a:rPr>
              <a:t> </a:t>
            </a:r>
            <a:r>
              <a:rPr lang="hu-HU" sz="2000" dirty="0" err="1" smtClean="0">
                <a:solidFill>
                  <a:srgbClr val="1E2452"/>
                </a:solidFill>
              </a:rPr>
              <a:t>portfolio</a:t>
            </a:r>
            <a:r>
              <a:rPr lang="hu-HU" sz="2000" dirty="0" smtClean="0">
                <a:solidFill>
                  <a:srgbClr val="1E2452"/>
                </a:solidFill>
              </a:rPr>
              <a:t> </a:t>
            </a:r>
            <a:r>
              <a:rPr lang="hu-HU" sz="2000" dirty="0" err="1" smtClean="0">
                <a:solidFill>
                  <a:srgbClr val="1E2452"/>
                </a:solidFill>
              </a:rPr>
              <a:t>for</a:t>
            </a:r>
            <a:r>
              <a:rPr lang="hu-HU" sz="2000" dirty="0" smtClean="0">
                <a:solidFill>
                  <a:srgbClr val="1E2452"/>
                </a:solidFill>
              </a:rPr>
              <a:t> </a:t>
            </a:r>
            <a:r>
              <a:rPr lang="hu-HU" sz="2000" dirty="0" err="1" smtClean="0">
                <a:solidFill>
                  <a:srgbClr val="1E2452"/>
                </a:solidFill>
              </a:rPr>
              <a:t>all</a:t>
            </a:r>
            <a:r>
              <a:rPr lang="hu-HU" sz="2000" dirty="0" smtClean="0">
                <a:solidFill>
                  <a:srgbClr val="1E2452"/>
                </a:solidFill>
              </a:rPr>
              <a:t> </a:t>
            </a:r>
            <a:r>
              <a:rPr lang="hu-HU" sz="2000" dirty="0" err="1" smtClean="0">
                <a:solidFill>
                  <a:srgbClr val="1E2452"/>
                </a:solidFill>
              </a:rPr>
              <a:t>traditional</a:t>
            </a:r>
            <a:r>
              <a:rPr lang="hu-HU" sz="2000" dirty="0" smtClean="0">
                <a:solidFill>
                  <a:srgbClr val="1E2452"/>
                </a:solidFill>
              </a:rPr>
              <a:t> </a:t>
            </a:r>
            <a:r>
              <a:rPr lang="hu-HU" sz="2000" dirty="0" err="1" smtClean="0">
                <a:solidFill>
                  <a:srgbClr val="1E2452"/>
                </a:solidFill>
              </a:rPr>
              <a:t>central</a:t>
            </a:r>
            <a:r>
              <a:rPr lang="hu-HU" sz="2000" dirty="0" smtClean="0">
                <a:solidFill>
                  <a:srgbClr val="1E2452"/>
                </a:solidFill>
              </a:rPr>
              <a:t> bank </a:t>
            </a:r>
            <a:r>
              <a:rPr lang="hu-HU" sz="2000" dirty="0" err="1" smtClean="0">
                <a:solidFill>
                  <a:srgbClr val="1E2452"/>
                </a:solidFill>
              </a:rPr>
              <a:t>loans</a:t>
            </a:r>
            <a:r>
              <a:rPr lang="hu-HU" sz="2000" dirty="0" smtClean="0">
                <a:solidFill>
                  <a:srgbClr val="1E2452"/>
                </a:solidFill>
              </a:rPr>
              <a:t>) </a:t>
            </a:r>
            <a:endParaRPr lang="hu-HU" sz="2000" dirty="0">
              <a:solidFill>
                <a:srgbClr val="1E2452"/>
              </a:solidFill>
            </a:endParaRPr>
          </a:p>
          <a:p>
            <a:pPr marL="742950" lvl="1" indent="-285750" defTabSz="914400" fontAlgn="base">
              <a:lnSpc>
                <a:spcPct val="100000"/>
              </a:lnSpc>
              <a:spcBef>
                <a:spcPct val="20000"/>
              </a:spcBef>
              <a:spcAft>
                <a:spcPct val="0"/>
              </a:spcAft>
              <a:buFont typeface="Trebuchet MS" pitchFamily="34" charset="0"/>
              <a:buChar char="―"/>
            </a:pPr>
            <a:r>
              <a:rPr lang="hu-HU" sz="2000" dirty="0" err="1" smtClean="0">
                <a:solidFill>
                  <a:srgbClr val="1E2452"/>
                </a:solidFill>
              </a:rPr>
              <a:t>Haircut</a:t>
            </a:r>
            <a:r>
              <a:rPr lang="hu-HU" sz="2000" dirty="0" smtClean="0">
                <a:solidFill>
                  <a:srgbClr val="1E2452"/>
                </a:solidFill>
              </a:rPr>
              <a:t> (</a:t>
            </a:r>
            <a:r>
              <a:rPr lang="hu-HU" sz="2000" dirty="0" err="1" smtClean="0">
                <a:solidFill>
                  <a:srgbClr val="1E2452"/>
                </a:solidFill>
              </a:rPr>
              <a:t>deduction</a:t>
            </a:r>
            <a:r>
              <a:rPr lang="hu-HU" sz="2000" dirty="0" smtClean="0">
                <a:solidFill>
                  <a:srgbClr val="1E2452"/>
                </a:solidFill>
              </a:rPr>
              <a:t>) </a:t>
            </a:r>
            <a:r>
              <a:rPr lang="hu-HU" sz="2000" dirty="0" err="1" smtClean="0">
                <a:solidFill>
                  <a:srgbClr val="1E2452"/>
                </a:solidFill>
              </a:rPr>
              <a:t>dependent</a:t>
            </a:r>
            <a:r>
              <a:rPr lang="hu-HU" sz="2000" dirty="0" smtClean="0">
                <a:solidFill>
                  <a:srgbClr val="1E2452"/>
                </a:solidFill>
              </a:rPr>
              <a:t> </a:t>
            </a:r>
            <a:r>
              <a:rPr lang="hu-HU" sz="2000" dirty="0" err="1" smtClean="0">
                <a:solidFill>
                  <a:srgbClr val="1E2452"/>
                </a:solidFill>
              </a:rPr>
              <a:t>on</a:t>
            </a:r>
            <a:r>
              <a:rPr lang="hu-HU" sz="2000" dirty="0" smtClean="0">
                <a:solidFill>
                  <a:srgbClr val="1E2452"/>
                </a:solidFill>
              </a:rPr>
              <a:t> the </a:t>
            </a:r>
            <a:r>
              <a:rPr lang="hu-HU" sz="2000" dirty="0" err="1" smtClean="0">
                <a:solidFill>
                  <a:srgbClr val="1E2452"/>
                </a:solidFill>
              </a:rPr>
              <a:t>type</a:t>
            </a:r>
            <a:r>
              <a:rPr lang="hu-HU" sz="2000" dirty="0" smtClean="0">
                <a:solidFill>
                  <a:srgbClr val="1E2452"/>
                </a:solidFill>
              </a:rPr>
              <a:t> and </a:t>
            </a:r>
            <a:r>
              <a:rPr lang="hu-HU" sz="2000" dirty="0" err="1" smtClean="0">
                <a:solidFill>
                  <a:srgbClr val="1E2452"/>
                </a:solidFill>
              </a:rPr>
              <a:t>maturity</a:t>
            </a:r>
            <a:r>
              <a:rPr lang="hu-HU" sz="2000" dirty="0" smtClean="0">
                <a:solidFill>
                  <a:srgbClr val="1E2452"/>
                </a:solidFill>
              </a:rPr>
              <a:t> of </a:t>
            </a:r>
            <a:r>
              <a:rPr lang="hu-HU" sz="2000" dirty="0" err="1" smtClean="0">
                <a:solidFill>
                  <a:srgbClr val="1E2452"/>
                </a:solidFill>
              </a:rPr>
              <a:t>collateral</a:t>
            </a:r>
            <a:r>
              <a:rPr lang="hu-HU" sz="2000" dirty="0" smtClean="0">
                <a:solidFill>
                  <a:srgbClr val="1E2452"/>
                </a:solidFill>
              </a:rPr>
              <a:t> </a:t>
            </a:r>
          </a:p>
          <a:p>
            <a:pPr marL="742950" lvl="1" indent="-285750" defTabSz="914400" fontAlgn="base">
              <a:lnSpc>
                <a:spcPct val="100000"/>
              </a:lnSpc>
              <a:spcBef>
                <a:spcPct val="20000"/>
              </a:spcBef>
              <a:spcAft>
                <a:spcPct val="0"/>
              </a:spcAft>
              <a:buFont typeface="Trebuchet MS" pitchFamily="34" charset="0"/>
              <a:buChar char="―"/>
            </a:pPr>
            <a:r>
              <a:rPr lang="hu-HU" sz="2000" dirty="0" smtClean="0">
                <a:solidFill>
                  <a:srgbClr val="1E2452"/>
                </a:solidFill>
              </a:rPr>
              <a:t>Daily </a:t>
            </a:r>
            <a:r>
              <a:rPr lang="hu-HU" sz="2000" dirty="0" err="1" smtClean="0">
                <a:solidFill>
                  <a:srgbClr val="1E2452"/>
                </a:solidFill>
              </a:rPr>
              <a:t>revaluation</a:t>
            </a:r>
            <a:r>
              <a:rPr lang="hu-HU" sz="2000" dirty="0" smtClean="0">
                <a:solidFill>
                  <a:srgbClr val="1E2452"/>
                </a:solidFill>
              </a:rPr>
              <a:t>, </a:t>
            </a:r>
            <a:r>
              <a:rPr lang="hu-HU" sz="2000" dirty="0" err="1" smtClean="0">
                <a:solidFill>
                  <a:srgbClr val="1E2452"/>
                </a:solidFill>
              </a:rPr>
              <a:t>call</a:t>
            </a:r>
            <a:r>
              <a:rPr lang="hu-HU" sz="2000" dirty="0" smtClean="0">
                <a:solidFill>
                  <a:srgbClr val="1E2452"/>
                </a:solidFill>
              </a:rPr>
              <a:t> </a:t>
            </a:r>
            <a:r>
              <a:rPr lang="hu-HU" sz="2000" dirty="0" err="1" smtClean="0">
                <a:solidFill>
                  <a:srgbClr val="1E2452"/>
                </a:solidFill>
              </a:rPr>
              <a:t>for</a:t>
            </a:r>
            <a:r>
              <a:rPr lang="hu-HU" sz="2000" dirty="0" smtClean="0">
                <a:solidFill>
                  <a:srgbClr val="1E2452"/>
                </a:solidFill>
              </a:rPr>
              <a:t> </a:t>
            </a:r>
            <a:r>
              <a:rPr lang="hu-HU" sz="2000" dirty="0" err="1" smtClean="0">
                <a:solidFill>
                  <a:srgbClr val="1E2452"/>
                </a:solidFill>
              </a:rPr>
              <a:t>additional</a:t>
            </a:r>
            <a:r>
              <a:rPr lang="hu-HU" sz="2000" dirty="0" smtClean="0">
                <a:solidFill>
                  <a:srgbClr val="1E2452"/>
                </a:solidFill>
              </a:rPr>
              <a:t> </a:t>
            </a:r>
            <a:r>
              <a:rPr lang="hu-HU" sz="2000" dirty="0" err="1" smtClean="0">
                <a:solidFill>
                  <a:srgbClr val="1E2452"/>
                </a:solidFill>
              </a:rPr>
              <a:t>collateral</a:t>
            </a:r>
            <a:r>
              <a:rPr lang="hu-HU" sz="2000" dirty="0" smtClean="0">
                <a:solidFill>
                  <a:srgbClr val="1E2452"/>
                </a:solidFill>
              </a:rPr>
              <a:t> </a:t>
            </a:r>
            <a:r>
              <a:rPr lang="hu-HU" sz="2000" dirty="0" err="1" smtClean="0">
                <a:solidFill>
                  <a:srgbClr val="1E2452"/>
                </a:solidFill>
              </a:rPr>
              <a:t>if</a:t>
            </a:r>
            <a:r>
              <a:rPr lang="hu-HU" sz="2000" dirty="0" smtClean="0">
                <a:solidFill>
                  <a:srgbClr val="1E2452"/>
                </a:solidFill>
              </a:rPr>
              <a:t> </a:t>
            </a:r>
            <a:r>
              <a:rPr lang="hu-HU" sz="2000" dirty="0" err="1" smtClean="0">
                <a:solidFill>
                  <a:srgbClr val="1E2452"/>
                </a:solidFill>
              </a:rPr>
              <a:t>necessary</a:t>
            </a:r>
            <a:endParaRPr lang="hu-HU" dirty="0"/>
          </a:p>
        </p:txBody>
      </p:sp>
      <p:sp>
        <p:nvSpPr>
          <p:cNvPr id="4" name="Footer Placeholder 3"/>
          <p:cNvSpPr>
            <a:spLocks noGrp="1"/>
          </p:cNvSpPr>
          <p:nvPr>
            <p:ph type="ftr" sz="quarter" idx="11"/>
          </p:nvPr>
        </p:nvSpPr>
        <p:spPr/>
        <p:txBody>
          <a:bodyPr/>
          <a:lstStyle/>
          <a:p>
            <a:pPr>
              <a:defRPr/>
            </a:pPr>
            <a:r>
              <a:rPr lang="hu-HU" dirty="0" smtClean="0"/>
              <a:t>Magyar Nemzeti Bank</a:t>
            </a:r>
          </a:p>
        </p:txBody>
      </p:sp>
      <p:sp>
        <p:nvSpPr>
          <p:cNvPr id="5" name="Slide Number Placeholder 4"/>
          <p:cNvSpPr>
            <a:spLocks noGrp="1"/>
          </p:cNvSpPr>
          <p:nvPr>
            <p:ph type="sldNum" sz="quarter" idx="12"/>
          </p:nvPr>
        </p:nvSpPr>
        <p:spPr/>
        <p:txBody>
          <a:bodyPr/>
          <a:lstStyle/>
          <a:p>
            <a:pPr>
              <a:defRPr/>
            </a:pPr>
            <a:fld id="{0401AEF3-AFFE-433D-8A34-08D966C25545}" type="slidenum">
              <a:rPr lang="hu-HU" smtClean="0"/>
              <a:pPr>
                <a:defRPr/>
              </a:pPr>
              <a:t>17</a:t>
            </a:fld>
            <a:endParaRPr lang="hu-HU" dirty="0"/>
          </a:p>
        </p:txBody>
      </p:sp>
    </p:spTree>
    <p:extLst>
      <p:ext uri="{BB962C8B-B14F-4D97-AF65-F5344CB8AC3E}">
        <p14:creationId xmlns:p14="http://schemas.microsoft.com/office/powerpoint/2010/main" val="26928721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15616" y="188640"/>
            <a:ext cx="7956496" cy="759189"/>
          </a:xfrm>
        </p:spPr>
        <p:txBody>
          <a:bodyPr>
            <a:noAutofit/>
          </a:bodyPr>
          <a:lstStyle/>
          <a:p>
            <a:r>
              <a:rPr lang="hu-HU" sz="2800" dirty="0" err="1" smtClean="0"/>
              <a:t>Overnight</a:t>
            </a:r>
            <a:r>
              <a:rPr lang="hu-HU" sz="2800" dirty="0" smtClean="0"/>
              <a:t> market </a:t>
            </a:r>
            <a:r>
              <a:rPr lang="hu-HU" sz="2800" dirty="0" err="1" smtClean="0"/>
              <a:t>rates</a:t>
            </a:r>
            <a:r>
              <a:rPr lang="hu-HU" sz="2800" dirty="0" smtClean="0"/>
              <a:t> </a:t>
            </a:r>
            <a:r>
              <a:rPr lang="hu-HU" sz="2800" dirty="0" err="1" smtClean="0"/>
              <a:t>within</a:t>
            </a:r>
            <a:r>
              <a:rPr lang="hu-HU" sz="2800" dirty="0" smtClean="0"/>
              <a:t> the </a:t>
            </a:r>
            <a:r>
              <a:rPr lang="hu-HU" sz="2800" dirty="0" err="1" smtClean="0"/>
              <a:t>central</a:t>
            </a:r>
            <a:r>
              <a:rPr lang="hu-HU" sz="2800" dirty="0" smtClean="0"/>
              <a:t> bank interest </a:t>
            </a:r>
            <a:r>
              <a:rPr lang="hu-HU" sz="2800" dirty="0" err="1" smtClean="0"/>
              <a:t>rate</a:t>
            </a:r>
            <a:r>
              <a:rPr lang="hu-HU" sz="2800" dirty="0" smtClean="0"/>
              <a:t> </a:t>
            </a:r>
            <a:r>
              <a:rPr lang="hu-HU" sz="2800" dirty="0" err="1" smtClean="0"/>
              <a:t>corridor</a:t>
            </a:r>
            <a:r>
              <a:rPr lang="hu-HU" sz="2800" dirty="0" smtClean="0"/>
              <a:t> (</a:t>
            </a:r>
            <a:r>
              <a:rPr lang="hu-HU" sz="2800" dirty="0" err="1" smtClean="0"/>
              <a:t>until</a:t>
            </a:r>
            <a:r>
              <a:rPr lang="hu-HU" sz="2800" dirty="0" smtClean="0"/>
              <a:t> 25 </a:t>
            </a:r>
            <a:r>
              <a:rPr lang="hu-HU" sz="2800" dirty="0" err="1" smtClean="0"/>
              <a:t>September</a:t>
            </a:r>
            <a:r>
              <a:rPr lang="hu-HU" sz="2800" dirty="0" smtClean="0"/>
              <a:t> interest </a:t>
            </a:r>
            <a:r>
              <a:rPr lang="hu-HU" sz="2800" dirty="0" err="1" smtClean="0"/>
              <a:t>reat</a:t>
            </a:r>
            <a:r>
              <a:rPr lang="hu-HU" sz="2800" dirty="0" smtClean="0"/>
              <a:t> </a:t>
            </a:r>
            <a:r>
              <a:rPr lang="hu-HU" sz="2800" dirty="0" err="1" smtClean="0"/>
              <a:t>corridor</a:t>
            </a:r>
            <a:r>
              <a:rPr lang="hu-HU" sz="2800" dirty="0" smtClean="0"/>
              <a:t>: </a:t>
            </a:r>
            <a:r>
              <a:rPr lang="hu-HU" sz="2800" dirty="0" err="1" smtClean="0"/>
              <a:t>base</a:t>
            </a:r>
            <a:r>
              <a:rPr lang="hu-HU" sz="2800" dirty="0" smtClean="0"/>
              <a:t> </a:t>
            </a:r>
            <a:r>
              <a:rPr lang="hu-HU" sz="2800" dirty="0" err="1" smtClean="0"/>
              <a:t>rate</a:t>
            </a:r>
            <a:r>
              <a:rPr lang="hu-HU" sz="2800" dirty="0"/>
              <a:t> ±100 </a:t>
            </a:r>
            <a:r>
              <a:rPr lang="hu-HU" sz="2800" dirty="0" err="1" smtClean="0"/>
              <a:t>basis</a:t>
            </a:r>
            <a:r>
              <a:rPr lang="hu-HU" sz="2800" dirty="0" smtClean="0"/>
              <a:t> </a:t>
            </a:r>
            <a:r>
              <a:rPr lang="hu-HU" sz="2800" dirty="0" err="1" smtClean="0"/>
              <a:t>points</a:t>
            </a:r>
            <a:r>
              <a:rPr lang="hu-HU" sz="2800" dirty="0" smtClean="0"/>
              <a:t>)</a:t>
            </a:r>
            <a:endParaRPr lang="hu-HU" sz="2800" dirty="0"/>
          </a:p>
        </p:txBody>
      </p:sp>
      <p:sp>
        <p:nvSpPr>
          <p:cNvPr id="4" name="Footer Placeholder 3"/>
          <p:cNvSpPr>
            <a:spLocks noGrp="1"/>
          </p:cNvSpPr>
          <p:nvPr>
            <p:ph type="ftr" sz="quarter" idx="11"/>
          </p:nvPr>
        </p:nvSpPr>
        <p:spPr/>
        <p:txBody>
          <a:bodyPr/>
          <a:lstStyle/>
          <a:p>
            <a:pPr>
              <a:defRPr/>
            </a:pPr>
            <a:r>
              <a:rPr lang="hu-HU" smtClean="0"/>
              <a:t>Magyar Nemzeti Bank</a:t>
            </a:r>
            <a:endParaRPr lang="hu-HU" dirty="0" smtClean="0"/>
          </a:p>
        </p:txBody>
      </p:sp>
      <p:sp>
        <p:nvSpPr>
          <p:cNvPr id="5" name="Slide Number Placeholder 4"/>
          <p:cNvSpPr>
            <a:spLocks noGrp="1"/>
          </p:cNvSpPr>
          <p:nvPr>
            <p:ph type="sldNum" sz="quarter" idx="12"/>
          </p:nvPr>
        </p:nvSpPr>
        <p:spPr/>
        <p:txBody>
          <a:bodyPr/>
          <a:lstStyle/>
          <a:p>
            <a:pPr>
              <a:defRPr/>
            </a:pPr>
            <a:fld id="{0401AEF3-AFFE-433D-8A34-08D966C25545}" type="slidenum">
              <a:rPr lang="hu-HU" smtClean="0"/>
              <a:pPr>
                <a:defRPr/>
              </a:pPr>
              <a:t>18</a:t>
            </a:fld>
            <a:endParaRPr lang="hu-HU" dirty="0"/>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50875" y="1350280"/>
            <a:ext cx="7886700" cy="48051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399403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smtClean="0"/>
              <a:t>R</a:t>
            </a:r>
            <a:r>
              <a:rPr lang="hu-HU" sz="2800" dirty="0" err="1" smtClean="0"/>
              <a:t>ole</a:t>
            </a:r>
            <a:r>
              <a:rPr lang="hu-HU" sz="2800" dirty="0" smtClean="0"/>
              <a:t> of the </a:t>
            </a:r>
            <a:r>
              <a:rPr lang="hu-HU" sz="2800" dirty="0" err="1" smtClean="0"/>
              <a:t>reserve</a:t>
            </a:r>
            <a:r>
              <a:rPr lang="hu-HU" sz="2800" dirty="0" smtClean="0"/>
              <a:t> </a:t>
            </a:r>
            <a:r>
              <a:rPr lang="hu-HU" sz="2800" dirty="0" err="1" smtClean="0"/>
              <a:t>requirement</a:t>
            </a:r>
            <a:r>
              <a:rPr lang="hu-HU" sz="2800" dirty="0" smtClean="0"/>
              <a:t> </a:t>
            </a:r>
            <a:r>
              <a:rPr lang="hu-HU" sz="2800" dirty="0" err="1" smtClean="0"/>
              <a:t>system</a:t>
            </a:r>
            <a:endParaRPr lang="hu-HU" sz="2800" dirty="0"/>
          </a:p>
        </p:txBody>
      </p:sp>
      <p:sp>
        <p:nvSpPr>
          <p:cNvPr id="3" name="Content Placeholder 2"/>
          <p:cNvSpPr>
            <a:spLocks noGrp="1"/>
          </p:cNvSpPr>
          <p:nvPr>
            <p:ph idx="1"/>
          </p:nvPr>
        </p:nvSpPr>
        <p:spPr>
          <a:xfrm>
            <a:off x="755576" y="1124744"/>
            <a:ext cx="7886700" cy="4752529"/>
          </a:xfrm>
        </p:spPr>
        <p:txBody>
          <a:bodyPr>
            <a:normAutofit/>
          </a:bodyPr>
          <a:lstStyle/>
          <a:p>
            <a:pPr marL="342900" lvl="0" indent="-342900" defTabSz="914400" fontAlgn="base">
              <a:lnSpc>
                <a:spcPct val="100000"/>
              </a:lnSpc>
              <a:spcBef>
                <a:spcPct val="20000"/>
              </a:spcBef>
              <a:spcAft>
                <a:spcPct val="0"/>
              </a:spcAft>
              <a:buFont typeface="Arial" charset="0"/>
              <a:buChar char="•"/>
            </a:pPr>
            <a:endParaRPr lang="hu-HU" sz="2000" dirty="0" smtClean="0">
              <a:solidFill>
                <a:srgbClr val="1E2452"/>
              </a:solidFill>
              <a:latin typeface="Trebuchet MS" pitchFamily="34" charset="0"/>
            </a:endParaRPr>
          </a:p>
          <a:p>
            <a:pPr marL="342900" lvl="0" indent="-342900" defTabSz="914400" fontAlgn="base">
              <a:lnSpc>
                <a:spcPct val="100000"/>
              </a:lnSpc>
              <a:spcBef>
                <a:spcPct val="20000"/>
              </a:spcBef>
              <a:spcAft>
                <a:spcPct val="0"/>
              </a:spcAft>
              <a:buFont typeface="Arial" charset="0"/>
              <a:buChar char="•"/>
            </a:pPr>
            <a:r>
              <a:rPr lang="hu-HU" sz="2000" dirty="0" err="1" smtClean="0">
                <a:solidFill>
                  <a:srgbClr val="1E2452"/>
                </a:solidFill>
              </a:rPr>
              <a:t>Banks</a:t>
            </a:r>
            <a:r>
              <a:rPr lang="hu-HU" sz="2000" dirty="0" smtClean="0">
                <a:solidFill>
                  <a:srgbClr val="1E2452"/>
                </a:solidFill>
              </a:rPr>
              <a:t> </a:t>
            </a:r>
            <a:r>
              <a:rPr lang="hu-HU" sz="2000" dirty="0" err="1" smtClean="0">
                <a:solidFill>
                  <a:srgbClr val="1E2452"/>
                </a:solidFill>
              </a:rPr>
              <a:t>are</a:t>
            </a:r>
            <a:r>
              <a:rPr lang="hu-HU" sz="2000" dirty="0" smtClean="0">
                <a:solidFill>
                  <a:srgbClr val="1E2452"/>
                </a:solidFill>
              </a:rPr>
              <a:t> </a:t>
            </a:r>
            <a:r>
              <a:rPr lang="hu-HU" sz="2000" dirty="0" err="1" smtClean="0">
                <a:solidFill>
                  <a:srgbClr val="1E2452"/>
                </a:solidFill>
              </a:rPr>
              <a:t>required</a:t>
            </a:r>
            <a:r>
              <a:rPr lang="hu-HU" sz="2000" dirty="0" smtClean="0">
                <a:solidFill>
                  <a:srgbClr val="1E2452"/>
                </a:solidFill>
              </a:rPr>
              <a:t> </a:t>
            </a:r>
            <a:r>
              <a:rPr lang="hu-HU" sz="2000" dirty="0" err="1" smtClean="0">
                <a:solidFill>
                  <a:srgbClr val="1E2452"/>
                </a:solidFill>
              </a:rPr>
              <a:t>to</a:t>
            </a:r>
            <a:r>
              <a:rPr lang="hu-HU" sz="2000" dirty="0" smtClean="0">
                <a:solidFill>
                  <a:srgbClr val="1E2452"/>
                </a:solidFill>
              </a:rPr>
              <a:t> </a:t>
            </a:r>
            <a:r>
              <a:rPr lang="hu-HU" sz="2000" dirty="0" err="1" smtClean="0">
                <a:solidFill>
                  <a:srgbClr val="1E2452"/>
                </a:solidFill>
              </a:rPr>
              <a:t>maintain</a:t>
            </a:r>
            <a:r>
              <a:rPr lang="hu-HU" sz="2000" dirty="0" smtClean="0">
                <a:solidFill>
                  <a:srgbClr val="1E2452"/>
                </a:solidFill>
              </a:rPr>
              <a:t> </a:t>
            </a:r>
            <a:r>
              <a:rPr lang="hu-HU" sz="2000" dirty="0" err="1" smtClean="0">
                <a:solidFill>
                  <a:srgbClr val="1E2452"/>
                </a:solidFill>
              </a:rPr>
              <a:t>reserves</a:t>
            </a:r>
            <a:r>
              <a:rPr lang="hu-HU" sz="2000" dirty="0" smtClean="0">
                <a:solidFill>
                  <a:srgbClr val="1E2452"/>
                </a:solidFill>
              </a:rPr>
              <a:t> </a:t>
            </a:r>
            <a:r>
              <a:rPr lang="hu-HU" sz="2000" dirty="0" err="1" smtClean="0">
                <a:solidFill>
                  <a:srgbClr val="1E2452"/>
                </a:solidFill>
              </a:rPr>
              <a:t>against</a:t>
            </a:r>
            <a:r>
              <a:rPr lang="hu-HU" sz="2000" dirty="0" smtClean="0">
                <a:solidFill>
                  <a:srgbClr val="1E2452"/>
                </a:solidFill>
              </a:rPr>
              <a:t> a part of </a:t>
            </a:r>
            <a:r>
              <a:rPr lang="hu-HU" sz="2000" dirty="0" err="1" smtClean="0">
                <a:solidFill>
                  <a:srgbClr val="1E2452"/>
                </a:solidFill>
              </a:rPr>
              <a:t>their</a:t>
            </a:r>
            <a:r>
              <a:rPr lang="hu-HU" sz="2000" dirty="0" smtClean="0">
                <a:solidFill>
                  <a:srgbClr val="1E2452"/>
                </a:solidFill>
              </a:rPr>
              <a:t> </a:t>
            </a:r>
            <a:r>
              <a:rPr lang="hu-HU" sz="2000" dirty="0" err="1" smtClean="0">
                <a:solidFill>
                  <a:srgbClr val="1E2452"/>
                </a:solidFill>
              </a:rPr>
              <a:t>liabilities</a:t>
            </a:r>
            <a:r>
              <a:rPr lang="hu-HU" sz="2000" dirty="0" smtClean="0">
                <a:solidFill>
                  <a:srgbClr val="1E2452"/>
                </a:solidFill>
              </a:rPr>
              <a:t> (</a:t>
            </a:r>
            <a:r>
              <a:rPr lang="hu-HU" sz="2000" dirty="0" smtClean="0">
                <a:solidFill>
                  <a:srgbClr val="1E2452"/>
                </a:solidFill>
              </a:rPr>
              <a:t>2% </a:t>
            </a:r>
            <a:r>
              <a:rPr lang="hu-HU" sz="2000" dirty="0" smtClean="0">
                <a:solidFill>
                  <a:srgbClr val="1E2452"/>
                </a:solidFill>
              </a:rPr>
              <a:t>of the </a:t>
            </a:r>
            <a:r>
              <a:rPr lang="hu-HU" sz="2000" dirty="0" err="1" smtClean="0">
                <a:solidFill>
                  <a:srgbClr val="1E2452"/>
                </a:solidFill>
              </a:rPr>
              <a:t>liability</a:t>
            </a:r>
            <a:r>
              <a:rPr lang="hu-HU" sz="2000" dirty="0" smtClean="0">
                <a:solidFill>
                  <a:srgbClr val="1E2452"/>
                </a:solidFill>
              </a:rPr>
              <a:t> </a:t>
            </a:r>
            <a:r>
              <a:rPr lang="hu-HU" sz="2000" dirty="0" err="1" smtClean="0">
                <a:solidFill>
                  <a:srgbClr val="1E2452"/>
                </a:solidFill>
              </a:rPr>
              <a:t>items</a:t>
            </a:r>
            <a:r>
              <a:rPr lang="hu-HU" sz="2000" dirty="0" smtClean="0">
                <a:solidFill>
                  <a:srgbClr val="1E2452"/>
                </a:solidFill>
              </a:rPr>
              <a:t> </a:t>
            </a:r>
            <a:r>
              <a:rPr lang="hu-HU" sz="2000" dirty="0" err="1" smtClean="0">
                <a:solidFill>
                  <a:srgbClr val="1E2452"/>
                </a:solidFill>
              </a:rPr>
              <a:t>subject</a:t>
            </a:r>
            <a:r>
              <a:rPr lang="hu-HU" sz="2000" dirty="0" smtClean="0">
                <a:solidFill>
                  <a:srgbClr val="1E2452"/>
                </a:solidFill>
              </a:rPr>
              <a:t> </a:t>
            </a:r>
            <a:r>
              <a:rPr lang="hu-HU" sz="2000" dirty="0" err="1" smtClean="0">
                <a:solidFill>
                  <a:srgbClr val="1E2452"/>
                </a:solidFill>
              </a:rPr>
              <a:t>to</a:t>
            </a:r>
            <a:r>
              <a:rPr lang="hu-HU" sz="2000" dirty="0" smtClean="0">
                <a:solidFill>
                  <a:srgbClr val="1E2452"/>
                </a:solidFill>
              </a:rPr>
              <a:t> </a:t>
            </a:r>
            <a:r>
              <a:rPr lang="hu-HU" sz="2000" dirty="0" err="1" smtClean="0">
                <a:solidFill>
                  <a:srgbClr val="1E2452"/>
                </a:solidFill>
              </a:rPr>
              <a:t>reserve</a:t>
            </a:r>
            <a:r>
              <a:rPr lang="hu-HU" sz="2000" dirty="0" smtClean="0">
                <a:solidFill>
                  <a:srgbClr val="1E2452"/>
                </a:solidFill>
              </a:rPr>
              <a:t> </a:t>
            </a:r>
            <a:r>
              <a:rPr lang="hu-HU" sz="2000" dirty="0" err="1" smtClean="0">
                <a:solidFill>
                  <a:srgbClr val="1E2452"/>
                </a:solidFill>
              </a:rPr>
              <a:t>requirements</a:t>
            </a:r>
            <a:r>
              <a:rPr lang="hu-HU" sz="2000" dirty="0" smtClean="0">
                <a:solidFill>
                  <a:srgbClr val="1E2452"/>
                </a:solidFill>
              </a:rPr>
              <a:t> </a:t>
            </a:r>
            <a:r>
              <a:rPr lang="hu-HU" sz="2000" dirty="0" err="1" smtClean="0">
                <a:solidFill>
                  <a:srgbClr val="1E2452"/>
                </a:solidFill>
              </a:rPr>
              <a:t>with</a:t>
            </a:r>
            <a:r>
              <a:rPr lang="hu-HU" sz="2000" dirty="0" smtClean="0">
                <a:solidFill>
                  <a:srgbClr val="1E2452"/>
                </a:solidFill>
              </a:rPr>
              <a:t> a </a:t>
            </a:r>
            <a:r>
              <a:rPr lang="hu-HU" sz="2000" dirty="0" err="1" smtClean="0">
                <a:solidFill>
                  <a:srgbClr val="1E2452"/>
                </a:solidFill>
              </a:rPr>
              <a:t>maturity</a:t>
            </a:r>
            <a:r>
              <a:rPr lang="hu-HU" sz="2000" dirty="0" smtClean="0">
                <a:solidFill>
                  <a:srgbClr val="1E2452"/>
                </a:solidFill>
              </a:rPr>
              <a:t> less </a:t>
            </a:r>
            <a:r>
              <a:rPr lang="hu-HU" sz="2000" dirty="0" err="1" smtClean="0">
                <a:solidFill>
                  <a:srgbClr val="1E2452"/>
                </a:solidFill>
              </a:rPr>
              <a:t>than</a:t>
            </a:r>
            <a:r>
              <a:rPr lang="hu-HU" sz="2000" dirty="0" smtClean="0">
                <a:solidFill>
                  <a:srgbClr val="1E2452"/>
                </a:solidFill>
              </a:rPr>
              <a:t> 2 </a:t>
            </a:r>
            <a:r>
              <a:rPr lang="hu-HU" sz="2000" dirty="0" err="1" smtClean="0">
                <a:solidFill>
                  <a:srgbClr val="1E2452"/>
                </a:solidFill>
              </a:rPr>
              <a:t>years</a:t>
            </a:r>
            <a:r>
              <a:rPr lang="hu-HU" sz="2000" dirty="0" smtClean="0">
                <a:solidFill>
                  <a:srgbClr val="1E2452"/>
                </a:solidFill>
              </a:rPr>
              <a:t>) </a:t>
            </a:r>
            <a:r>
              <a:rPr lang="hu-HU" sz="2000" dirty="0" err="1" smtClean="0">
                <a:solidFill>
                  <a:srgbClr val="1E2452"/>
                </a:solidFill>
              </a:rPr>
              <a:t>in</a:t>
            </a:r>
            <a:r>
              <a:rPr lang="hu-HU" sz="2000" dirty="0" smtClean="0">
                <a:solidFill>
                  <a:srgbClr val="1E2452"/>
                </a:solidFill>
              </a:rPr>
              <a:t> </a:t>
            </a:r>
            <a:r>
              <a:rPr lang="hu-HU" sz="2000" dirty="0" err="1" smtClean="0">
                <a:solidFill>
                  <a:srgbClr val="1E2452"/>
                </a:solidFill>
              </a:rPr>
              <a:t>their</a:t>
            </a:r>
            <a:r>
              <a:rPr lang="hu-HU" sz="2000" dirty="0" smtClean="0">
                <a:solidFill>
                  <a:srgbClr val="1E2452"/>
                </a:solidFill>
              </a:rPr>
              <a:t> </a:t>
            </a:r>
            <a:r>
              <a:rPr lang="hu-HU" sz="2000" dirty="0" err="1" smtClean="0">
                <a:solidFill>
                  <a:srgbClr val="1E2452"/>
                </a:solidFill>
              </a:rPr>
              <a:t>settlement</a:t>
            </a:r>
            <a:r>
              <a:rPr lang="hu-HU" sz="2000" dirty="0" smtClean="0">
                <a:solidFill>
                  <a:srgbClr val="1E2452"/>
                </a:solidFill>
              </a:rPr>
              <a:t> </a:t>
            </a:r>
            <a:r>
              <a:rPr lang="hu-HU" sz="2000" dirty="0" err="1" smtClean="0">
                <a:solidFill>
                  <a:srgbClr val="1E2452"/>
                </a:solidFill>
              </a:rPr>
              <a:t>accounts</a:t>
            </a:r>
            <a:r>
              <a:rPr lang="hu-HU" sz="2000" dirty="0" smtClean="0">
                <a:solidFill>
                  <a:srgbClr val="1E2452"/>
                </a:solidFill>
              </a:rPr>
              <a:t> </a:t>
            </a:r>
            <a:r>
              <a:rPr lang="hu-HU" sz="2000" dirty="0" err="1" smtClean="0">
                <a:solidFill>
                  <a:srgbClr val="1E2452"/>
                </a:solidFill>
              </a:rPr>
              <a:t>with</a:t>
            </a:r>
            <a:r>
              <a:rPr lang="hu-HU" sz="2000" dirty="0" smtClean="0">
                <a:solidFill>
                  <a:srgbClr val="1E2452"/>
                </a:solidFill>
              </a:rPr>
              <a:t> the </a:t>
            </a:r>
            <a:r>
              <a:rPr lang="hu-HU" sz="2000" dirty="0" err="1" smtClean="0">
                <a:solidFill>
                  <a:srgbClr val="1E2452"/>
                </a:solidFill>
              </a:rPr>
              <a:t>central</a:t>
            </a:r>
            <a:r>
              <a:rPr lang="hu-HU" sz="2000" dirty="0" smtClean="0">
                <a:solidFill>
                  <a:srgbClr val="1E2452"/>
                </a:solidFill>
              </a:rPr>
              <a:t> bank</a:t>
            </a:r>
            <a:endParaRPr lang="hu-HU" sz="2000" dirty="0">
              <a:solidFill>
                <a:srgbClr val="1E2452"/>
              </a:solidFill>
            </a:endParaRPr>
          </a:p>
          <a:p>
            <a:pPr marL="342900" lvl="0" indent="-342900" defTabSz="914400" fontAlgn="base">
              <a:lnSpc>
                <a:spcPct val="100000"/>
              </a:lnSpc>
              <a:spcBef>
                <a:spcPct val="20000"/>
              </a:spcBef>
              <a:spcAft>
                <a:spcPct val="0"/>
              </a:spcAft>
              <a:buFont typeface="Arial" charset="0"/>
              <a:buChar char="•"/>
            </a:pPr>
            <a:r>
              <a:rPr lang="hu-HU" sz="2000" i="1" dirty="0" err="1" smtClean="0">
                <a:solidFill>
                  <a:srgbClr val="1E2452"/>
                </a:solidFill>
              </a:rPr>
              <a:t>Objective</a:t>
            </a:r>
            <a:r>
              <a:rPr lang="hu-HU" sz="2000" dirty="0" smtClean="0">
                <a:solidFill>
                  <a:srgbClr val="1E2452"/>
                </a:solidFill>
              </a:rPr>
              <a:t>: </a:t>
            </a:r>
            <a:r>
              <a:rPr lang="hu-HU" sz="2000" dirty="0" err="1" smtClean="0">
                <a:solidFill>
                  <a:srgbClr val="1E2452"/>
                </a:solidFill>
              </a:rPr>
              <a:t>to</a:t>
            </a:r>
            <a:r>
              <a:rPr lang="hu-HU" sz="2000" dirty="0" smtClean="0">
                <a:solidFill>
                  <a:srgbClr val="1E2452"/>
                </a:solidFill>
              </a:rPr>
              <a:t> </a:t>
            </a:r>
            <a:r>
              <a:rPr lang="hu-HU" sz="2000" dirty="0" err="1" smtClean="0">
                <a:solidFill>
                  <a:srgbClr val="1E2452"/>
                </a:solidFill>
              </a:rPr>
              <a:t>moderate</a:t>
            </a:r>
            <a:r>
              <a:rPr lang="hu-HU" sz="2000" dirty="0" smtClean="0">
                <a:solidFill>
                  <a:srgbClr val="1E2452"/>
                </a:solidFill>
              </a:rPr>
              <a:t> the </a:t>
            </a:r>
            <a:r>
              <a:rPr lang="hu-HU" sz="2000" dirty="0" err="1" smtClean="0">
                <a:solidFill>
                  <a:srgbClr val="1E2452"/>
                </a:solidFill>
              </a:rPr>
              <a:t>volatility</a:t>
            </a:r>
            <a:r>
              <a:rPr lang="hu-HU" sz="2000" dirty="0" smtClean="0">
                <a:solidFill>
                  <a:srgbClr val="1E2452"/>
                </a:solidFill>
              </a:rPr>
              <a:t> of </a:t>
            </a:r>
            <a:r>
              <a:rPr lang="hu-HU" sz="2000" dirty="0" err="1" smtClean="0">
                <a:solidFill>
                  <a:srgbClr val="1E2452"/>
                </a:solidFill>
              </a:rPr>
              <a:t>money</a:t>
            </a:r>
            <a:r>
              <a:rPr lang="hu-HU" sz="2000" dirty="0" smtClean="0">
                <a:solidFill>
                  <a:srgbClr val="1E2452"/>
                </a:solidFill>
              </a:rPr>
              <a:t> market interest </a:t>
            </a:r>
            <a:r>
              <a:rPr lang="hu-HU" sz="2000" dirty="0" err="1" smtClean="0">
                <a:solidFill>
                  <a:srgbClr val="1E2452"/>
                </a:solidFill>
              </a:rPr>
              <a:t>rates</a:t>
            </a:r>
            <a:endParaRPr lang="hu-HU" sz="2000" dirty="0">
              <a:solidFill>
                <a:srgbClr val="1E2452"/>
              </a:solidFill>
            </a:endParaRPr>
          </a:p>
          <a:p>
            <a:pPr marL="342900" lvl="0" indent="-342900" defTabSz="914400" fontAlgn="base">
              <a:lnSpc>
                <a:spcPct val="100000"/>
              </a:lnSpc>
              <a:spcBef>
                <a:spcPct val="20000"/>
              </a:spcBef>
              <a:spcAft>
                <a:spcPct val="0"/>
              </a:spcAft>
              <a:buFont typeface="Arial" charset="0"/>
              <a:buChar char="•"/>
            </a:pPr>
            <a:r>
              <a:rPr lang="hu-HU" sz="2000" dirty="0" err="1" smtClean="0">
                <a:solidFill>
                  <a:srgbClr val="1E2452"/>
                </a:solidFill>
              </a:rPr>
              <a:t>Averaging</a:t>
            </a:r>
            <a:r>
              <a:rPr lang="hu-HU" sz="2000" dirty="0" smtClean="0">
                <a:solidFill>
                  <a:srgbClr val="1E2452"/>
                </a:solidFill>
              </a:rPr>
              <a:t> </a:t>
            </a:r>
            <a:r>
              <a:rPr lang="hu-HU" sz="2000" dirty="0" err="1" smtClean="0">
                <a:solidFill>
                  <a:srgbClr val="1E2452"/>
                </a:solidFill>
              </a:rPr>
              <a:t>mechanism</a:t>
            </a:r>
            <a:r>
              <a:rPr lang="hu-HU" sz="2000" dirty="0" smtClean="0">
                <a:solidFill>
                  <a:srgbClr val="1E2452"/>
                </a:solidFill>
              </a:rPr>
              <a:t>: </a:t>
            </a:r>
            <a:r>
              <a:rPr lang="hu-HU" sz="2000" dirty="0" err="1" smtClean="0">
                <a:solidFill>
                  <a:srgbClr val="1E2452"/>
                </a:solidFill>
              </a:rPr>
              <a:t>reserve</a:t>
            </a:r>
            <a:r>
              <a:rPr lang="hu-HU" sz="2000" dirty="0" smtClean="0">
                <a:solidFill>
                  <a:srgbClr val="1E2452"/>
                </a:solidFill>
              </a:rPr>
              <a:t> </a:t>
            </a:r>
            <a:r>
              <a:rPr lang="hu-HU" sz="2000" dirty="0" err="1" smtClean="0">
                <a:solidFill>
                  <a:srgbClr val="1E2452"/>
                </a:solidFill>
              </a:rPr>
              <a:t>requirements</a:t>
            </a:r>
            <a:r>
              <a:rPr lang="hu-HU" sz="2000" dirty="0" smtClean="0">
                <a:solidFill>
                  <a:srgbClr val="1E2452"/>
                </a:solidFill>
              </a:rPr>
              <a:t> </a:t>
            </a:r>
            <a:r>
              <a:rPr lang="hu-HU" sz="2000" dirty="0" err="1" smtClean="0">
                <a:solidFill>
                  <a:srgbClr val="1E2452"/>
                </a:solidFill>
              </a:rPr>
              <a:t>have</a:t>
            </a:r>
            <a:r>
              <a:rPr lang="hu-HU" sz="2000" dirty="0" smtClean="0">
                <a:solidFill>
                  <a:srgbClr val="1E2452"/>
                </a:solidFill>
              </a:rPr>
              <a:t> </a:t>
            </a:r>
            <a:r>
              <a:rPr lang="hu-HU" sz="2000" dirty="0" err="1" smtClean="0">
                <a:solidFill>
                  <a:srgbClr val="1E2452"/>
                </a:solidFill>
              </a:rPr>
              <a:t>to</a:t>
            </a:r>
            <a:r>
              <a:rPr lang="hu-HU" sz="2000" dirty="0" smtClean="0">
                <a:solidFill>
                  <a:srgbClr val="1E2452"/>
                </a:solidFill>
              </a:rPr>
              <a:t> be </a:t>
            </a:r>
            <a:r>
              <a:rPr lang="hu-HU" sz="2000" dirty="0" err="1" smtClean="0">
                <a:solidFill>
                  <a:srgbClr val="1E2452"/>
                </a:solidFill>
              </a:rPr>
              <a:t>met</a:t>
            </a:r>
            <a:r>
              <a:rPr lang="hu-HU" sz="2000" dirty="0" smtClean="0">
                <a:solidFill>
                  <a:srgbClr val="1E2452"/>
                </a:solidFill>
              </a:rPr>
              <a:t> </a:t>
            </a:r>
            <a:r>
              <a:rPr lang="hu-HU" sz="2000" dirty="0" err="1" smtClean="0">
                <a:solidFill>
                  <a:srgbClr val="1E2452"/>
                </a:solidFill>
              </a:rPr>
              <a:t>on</a:t>
            </a:r>
            <a:r>
              <a:rPr lang="hu-HU" sz="2000" dirty="0" smtClean="0">
                <a:solidFill>
                  <a:srgbClr val="1E2452"/>
                </a:solidFill>
              </a:rPr>
              <a:t> a </a:t>
            </a:r>
            <a:r>
              <a:rPr lang="hu-HU" sz="2000" dirty="0" err="1" smtClean="0">
                <a:solidFill>
                  <a:srgbClr val="1E2452"/>
                </a:solidFill>
              </a:rPr>
              <a:t>monthly</a:t>
            </a:r>
            <a:r>
              <a:rPr lang="hu-HU" sz="2000" dirty="0" smtClean="0">
                <a:solidFill>
                  <a:srgbClr val="1E2452"/>
                </a:solidFill>
              </a:rPr>
              <a:t> </a:t>
            </a:r>
            <a:r>
              <a:rPr lang="hu-HU" sz="2000" dirty="0" err="1" smtClean="0">
                <a:solidFill>
                  <a:srgbClr val="1E2452"/>
                </a:solidFill>
              </a:rPr>
              <a:t>average</a:t>
            </a:r>
            <a:r>
              <a:rPr lang="hu-HU" sz="2000" dirty="0" smtClean="0">
                <a:solidFill>
                  <a:srgbClr val="1E2452"/>
                </a:solidFill>
              </a:rPr>
              <a:t> </a:t>
            </a:r>
            <a:r>
              <a:rPr lang="hu-HU" sz="2000" dirty="0" err="1" smtClean="0">
                <a:solidFill>
                  <a:srgbClr val="1E2452"/>
                </a:solidFill>
              </a:rPr>
              <a:t>basis</a:t>
            </a:r>
            <a:endParaRPr lang="hu-HU" sz="2000" dirty="0">
              <a:solidFill>
                <a:srgbClr val="1E2452"/>
              </a:solidFill>
            </a:endParaRPr>
          </a:p>
          <a:p>
            <a:pPr marL="742950" lvl="1" indent="-285750" defTabSz="914400" fontAlgn="base">
              <a:lnSpc>
                <a:spcPct val="100000"/>
              </a:lnSpc>
              <a:spcBef>
                <a:spcPct val="20000"/>
              </a:spcBef>
              <a:spcAft>
                <a:spcPct val="0"/>
              </a:spcAft>
              <a:buFont typeface="Trebuchet MS" pitchFamily="34" charset="0"/>
              <a:buChar char="―"/>
            </a:pPr>
            <a:r>
              <a:rPr lang="hu-HU" sz="2000" dirty="0" err="1" smtClean="0">
                <a:solidFill>
                  <a:srgbClr val="1E2452"/>
                </a:solidFill>
              </a:rPr>
              <a:t>Banks</a:t>
            </a:r>
            <a:r>
              <a:rPr lang="hu-HU" sz="2000" dirty="0" smtClean="0">
                <a:solidFill>
                  <a:srgbClr val="1E2452"/>
                </a:solidFill>
              </a:rPr>
              <a:t> </a:t>
            </a:r>
            <a:r>
              <a:rPr lang="hu-HU" sz="2000" dirty="0" err="1" smtClean="0">
                <a:solidFill>
                  <a:srgbClr val="1E2452"/>
                </a:solidFill>
              </a:rPr>
              <a:t>can</a:t>
            </a:r>
            <a:r>
              <a:rPr lang="hu-HU" sz="2000" dirty="0" smtClean="0">
                <a:solidFill>
                  <a:srgbClr val="1E2452"/>
                </a:solidFill>
              </a:rPr>
              <a:t> </a:t>
            </a:r>
            <a:r>
              <a:rPr lang="hu-HU" sz="2000" dirty="0" err="1" smtClean="0">
                <a:solidFill>
                  <a:srgbClr val="1E2452"/>
                </a:solidFill>
              </a:rPr>
              <a:t>maintain</a:t>
            </a:r>
            <a:r>
              <a:rPr lang="hu-HU" sz="2000" dirty="0" smtClean="0">
                <a:solidFill>
                  <a:srgbClr val="1E2452"/>
                </a:solidFill>
              </a:rPr>
              <a:t> </a:t>
            </a:r>
            <a:r>
              <a:rPr lang="hu-HU" sz="2000" dirty="0" err="1" smtClean="0">
                <a:solidFill>
                  <a:srgbClr val="1E2452"/>
                </a:solidFill>
              </a:rPr>
              <a:t>their</a:t>
            </a:r>
            <a:r>
              <a:rPr lang="hu-HU" sz="2000" dirty="0" smtClean="0">
                <a:solidFill>
                  <a:srgbClr val="1E2452"/>
                </a:solidFill>
              </a:rPr>
              <a:t> </a:t>
            </a:r>
            <a:r>
              <a:rPr lang="hu-HU" sz="2000" dirty="0" err="1" smtClean="0">
                <a:solidFill>
                  <a:srgbClr val="1E2452"/>
                </a:solidFill>
              </a:rPr>
              <a:t>required</a:t>
            </a:r>
            <a:r>
              <a:rPr lang="hu-HU" sz="2000" dirty="0" smtClean="0">
                <a:solidFill>
                  <a:srgbClr val="1E2452"/>
                </a:solidFill>
              </a:rPr>
              <a:t> </a:t>
            </a:r>
            <a:r>
              <a:rPr lang="hu-HU" sz="2000" dirty="0" err="1" smtClean="0">
                <a:solidFill>
                  <a:srgbClr val="1E2452"/>
                </a:solidFill>
              </a:rPr>
              <a:t>reserve</a:t>
            </a:r>
            <a:r>
              <a:rPr lang="hu-HU" sz="2000" dirty="0" smtClean="0">
                <a:solidFill>
                  <a:srgbClr val="1E2452"/>
                </a:solidFill>
              </a:rPr>
              <a:t> account </a:t>
            </a:r>
            <a:r>
              <a:rPr lang="hu-HU" sz="2000" dirty="0" err="1" smtClean="0">
                <a:solidFill>
                  <a:srgbClr val="1E2452"/>
                </a:solidFill>
              </a:rPr>
              <a:t>balance</a:t>
            </a:r>
            <a:r>
              <a:rPr lang="hu-HU" sz="2000" dirty="0" smtClean="0">
                <a:solidFill>
                  <a:srgbClr val="1E2452"/>
                </a:solidFill>
              </a:rPr>
              <a:t> </a:t>
            </a:r>
            <a:r>
              <a:rPr lang="hu-HU" sz="2000" b="1" dirty="0" err="1" smtClean="0">
                <a:solidFill>
                  <a:srgbClr val="1E2452"/>
                </a:solidFill>
              </a:rPr>
              <a:t>lower</a:t>
            </a:r>
            <a:r>
              <a:rPr lang="hu-HU" sz="2000" dirty="0" smtClean="0">
                <a:solidFill>
                  <a:srgbClr val="1E2452"/>
                </a:solidFill>
              </a:rPr>
              <a:t> </a:t>
            </a:r>
            <a:r>
              <a:rPr lang="hu-HU" sz="2000" dirty="0" err="1" smtClean="0">
                <a:solidFill>
                  <a:srgbClr val="1E2452"/>
                </a:solidFill>
              </a:rPr>
              <a:t>in</a:t>
            </a:r>
            <a:r>
              <a:rPr lang="hu-HU" sz="2000" dirty="0" smtClean="0">
                <a:solidFill>
                  <a:srgbClr val="1E2452"/>
                </a:solidFill>
              </a:rPr>
              <a:t> </a:t>
            </a:r>
            <a:r>
              <a:rPr lang="hu-HU" sz="2000" dirty="0" err="1" smtClean="0">
                <a:solidFill>
                  <a:srgbClr val="1E2452"/>
                </a:solidFill>
              </a:rPr>
              <a:t>case</a:t>
            </a:r>
            <a:r>
              <a:rPr lang="hu-HU" sz="2000" dirty="0" smtClean="0">
                <a:solidFill>
                  <a:srgbClr val="1E2452"/>
                </a:solidFill>
              </a:rPr>
              <a:t> of </a:t>
            </a:r>
            <a:r>
              <a:rPr lang="hu-HU" sz="2000" dirty="0" err="1" smtClean="0">
                <a:solidFill>
                  <a:srgbClr val="1E2452"/>
                </a:solidFill>
              </a:rPr>
              <a:t>temporary</a:t>
            </a:r>
            <a:r>
              <a:rPr lang="hu-HU" sz="2000" dirty="0" smtClean="0">
                <a:solidFill>
                  <a:srgbClr val="1E2452"/>
                </a:solidFill>
              </a:rPr>
              <a:t> </a:t>
            </a:r>
            <a:r>
              <a:rPr lang="hu-HU" sz="2000" b="1" dirty="0" err="1" smtClean="0">
                <a:solidFill>
                  <a:srgbClr val="1E2452"/>
                </a:solidFill>
              </a:rPr>
              <a:t>liquidity</a:t>
            </a:r>
            <a:r>
              <a:rPr lang="hu-HU" sz="2000" b="1" dirty="0" smtClean="0">
                <a:solidFill>
                  <a:srgbClr val="1E2452"/>
                </a:solidFill>
              </a:rPr>
              <a:t> deficit</a:t>
            </a:r>
            <a:r>
              <a:rPr lang="hu-HU" sz="2000" dirty="0" smtClean="0">
                <a:solidFill>
                  <a:srgbClr val="1E2452"/>
                </a:solidFill>
              </a:rPr>
              <a:t>,</a:t>
            </a:r>
            <a:r>
              <a:rPr lang="hu-HU" sz="2000" dirty="0">
                <a:solidFill>
                  <a:srgbClr val="1E2452"/>
                </a:solidFill>
              </a:rPr>
              <a:t/>
            </a:r>
            <a:br>
              <a:rPr lang="hu-HU" sz="2000" dirty="0">
                <a:solidFill>
                  <a:srgbClr val="1E2452"/>
                </a:solidFill>
              </a:rPr>
            </a:br>
            <a:r>
              <a:rPr lang="hu-HU" sz="2000" b="1" dirty="0" err="1" smtClean="0">
                <a:solidFill>
                  <a:srgbClr val="1E2452"/>
                </a:solidFill>
              </a:rPr>
              <a:t>higher</a:t>
            </a:r>
            <a:r>
              <a:rPr lang="hu-HU" sz="2000" dirty="0" smtClean="0">
                <a:solidFill>
                  <a:srgbClr val="1E2452"/>
                </a:solidFill>
              </a:rPr>
              <a:t> </a:t>
            </a:r>
            <a:r>
              <a:rPr lang="hu-HU" sz="2000" dirty="0" err="1" smtClean="0">
                <a:solidFill>
                  <a:srgbClr val="1E2452"/>
                </a:solidFill>
              </a:rPr>
              <a:t>in</a:t>
            </a:r>
            <a:r>
              <a:rPr lang="hu-HU" sz="2000" dirty="0" smtClean="0">
                <a:solidFill>
                  <a:srgbClr val="1E2452"/>
                </a:solidFill>
              </a:rPr>
              <a:t> </a:t>
            </a:r>
            <a:r>
              <a:rPr lang="hu-HU" sz="2000" dirty="0" err="1" smtClean="0">
                <a:solidFill>
                  <a:srgbClr val="1E2452"/>
                </a:solidFill>
              </a:rPr>
              <a:t>case</a:t>
            </a:r>
            <a:r>
              <a:rPr lang="hu-HU" sz="2000" dirty="0" smtClean="0">
                <a:solidFill>
                  <a:srgbClr val="1E2452"/>
                </a:solidFill>
              </a:rPr>
              <a:t> of </a:t>
            </a:r>
            <a:r>
              <a:rPr lang="hu-HU" sz="2000" dirty="0" err="1" smtClean="0">
                <a:solidFill>
                  <a:srgbClr val="1E2452"/>
                </a:solidFill>
              </a:rPr>
              <a:t>temporary</a:t>
            </a:r>
            <a:r>
              <a:rPr lang="hu-HU" sz="2000" dirty="0" smtClean="0">
                <a:solidFill>
                  <a:srgbClr val="1E2452"/>
                </a:solidFill>
              </a:rPr>
              <a:t> </a:t>
            </a:r>
            <a:r>
              <a:rPr lang="hu-HU" sz="2000" b="1" dirty="0" err="1" smtClean="0">
                <a:solidFill>
                  <a:srgbClr val="1E2452"/>
                </a:solidFill>
              </a:rPr>
              <a:t>liquidity</a:t>
            </a:r>
            <a:r>
              <a:rPr lang="hu-HU" sz="2000" b="1" dirty="0" smtClean="0">
                <a:solidFill>
                  <a:srgbClr val="1E2452"/>
                </a:solidFill>
              </a:rPr>
              <a:t> </a:t>
            </a:r>
            <a:r>
              <a:rPr lang="hu-HU" sz="2000" b="1" dirty="0" err="1" smtClean="0">
                <a:solidFill>
                  <a:srgbClr val="1E2452"/>
                </a:solidFill>
              </a:rPr>
              <a:t>surplus</a:t>
            </a:r>
            <a:endParaRPr lang="hu-HU" sz="2000" b="1" dirty="0">
              <a:solidFill>
                <a:srgbClr val="1E2452"/>
              </a:solidFill>
            </a:endParaRPr>
          </a:p>
          <a:p>
            <a:pPr marL="342900" lvl="0" indent="-342900" defTabSz="914400" fontAlgn="base">
              <a:lnSpc>
                <a:spcPct val="100000"/>
              </a:lnSpc>
              <a:spcBef>
                <a:spcPct val="20000"/>
              </a:spcBef>
              <a:spcAft>
                <a:spcPct val="0"/>
              </a:spcAft>
              <a:buFont typeface="Arial" charset="0"/>
              <a:buChar char="•"/>
            </a:pPr>
            <a:r>
              <a:rPr lang="hu-HU" sz="2000" dirty="0" err="1" smtClean="0">
                <a:solidFill>
                  <a:srgbClr val="1E2452"/>
                </a:solidFill>
              </a:rPr>
              <a:t>There</a:t>
            </a:r>
            <a:r>
              <a:rPr lang="hu-HU" sz="2000" dirty="0" smtClean="0">
                <a:solidFill>
                  <a:srgbClr val="1E2452"/>
                </a:solidFill>
              </a:rPr>
              <a:t> is no implicit </a:t>
            </a:r>
            <a:r>
              <a:rPr lang="hu-HU" sz="2000" dirty="0" err="1" smtClean="0">
                <a:solidFill>
                  <a:srgbClr val="1E2452"/>
                </a:solidFill>
              </a:rPr>
              <a:t>taxation</a:t>
            </a:r>
            <a:r>
              <a:rPr lang="hu-HU" sz="2000" dirty="0" smtClean="0">
                <a:solidFill>
                  <a:srgbClr val="1E2452"/>
                </a:solidFill>
              </a:rPr>
              <a:t> (no </a:t>
            </a:r>
            <a:r>
              <a:rPr lang="hu-HU" sz="2000" dirty="0" err="1" smtClean="0">
                <a:solidFill>
                  <a:srgbClr val="1E2452"/>
                </a:solidFill>
              </a:rPr>
              <a:t>income</a:t>
            </a:r>
            <a:r>
              <a:rPr lang="hu-HU" sz="2000" dirty="0" smtClean="0">
                <a:solidFill>
                  <a:srgbClr val="1E2452"/>
                </a:solidFill>
              </a:rPr>
              <a:t> </a:t>
            </a:r>
            <a:r>
              <a:rPr lang="hu-HU" sz="2000" dirty="0" err="1" smtClean="0">
                <a:solidFill>
                  <a:srgbClr val="1E2452"/>
                </a:solidFill>
              </a:rPr>
              <a:t>drain</a:t>
            </a:r>
            <a:r>
              <a:rPr lang="hu-HU" sz="2000" dirty="0" smtClean="0">
                <a:solidFill>
                  <a:srgbClr val="1E2452"/>
                </a:solidFill>
              </a:rPr>
              <a:t>), </a:t>
            </a:r>
            <a:r>
              <a:rPr lang="hu-HU" sz="2000" b="1" dirty="0" err="1" smtClean="0">
                <a:solidFill>
                  <a:srgbClr val="1E2452"/>
                </a:solidFill>
              </a:rPr>
              <a:t>reserves</a:t>
            </a:r>
            <a:r>
              <a:rPr lang="hu-HU" sz="2000" b="1" dirty="0" smtClean="0">
                <a:solidFill>
                  <a:srgbClr val="1E2452"/>
                </a:solidFill>
              </a:rPr>
              <a:t> </a:t>
            </a:r>
            <a:r>
              <a:rPr lang="hu-HU" sz="2000" b="1" dirty="0" err="1" smtClean="0">
                <a:solidFill>
                  <a:srgbClr val="1E2452"/>
                </a:solidFill>
              </a:rPr>
              <a:t>are</a:t>
            </a:r>
            <a:r>
              <a:rPr lang="hu-HU" sz="2000" b="1" dirty="0" smtClean="0">
                <a:solidFill>
                  <a:srgbClr val="1E2452"/>
                </a:solidFill>
              </a:rPr>
              <a:t> </a:t>
            </a:r>
            <a:r>
              <a:rPr lang="hu-HU" sz="2000" b="1" dirty="0" err="1" smtClean="0">
                <a:solidFill>
                  <a:srgbClr val="1E2452"/>
                </a:solidFill>
              </a:rPr>
              <a:t>remunerated</a:t>
            </a:r>
            <a:r>
              <a:rPr lang="hu-HU" sz="2000" b="1" dirty="0" smtClean="0">
                <a:solidFill>
                  <a:srgbClr val="1E2452"/>
                </a:solidFill>
              </a:rPr>
              <a:t> </a:t>
            </a:r>
            <a:r>
              <a:rPr lang="hu-HU" sz="2000" b="1" dirty="0" err="1" smtClean="0">
                <a:solidFill>
                  <a:srgbClr val="1E2452"/>
                </a:solidFill>
              </a:rPr>
              <a:t>at</a:t>
            </a:r>
            <a:r>
              <a:rPr lang="hu-HU" sz="2000" b="1" dirty="0" smtClean="0">
                <a:solidFill>
                  <a:srgbClr val="1E2452"/>
                </a:solidFill>
              </a:rPr>
              <a:t> the market interest </a:t>
            </a:r>
            <a:r>
              <a:rPr lang="hu-HU" sz="2000" b="1" dirty="0" err="1" smtClean="0">
                <a:solidFill>
                  <a:srgbClr val="1E2452"/>
                </a:solidFill>
              </a:rPr>
              <a:t>rates</a:t>
            </a:r>
            <a:endParaRPr lang="hu-HU" sz="2000" b="1" dirty="0">
              <a:solidFill>
                <a:srgbClr val="1E2452"/>
              </a:solidFill>
            </a:endParaRPr>
          </a:p>
          <a:p>
            <a:pPr marL="342900" lvl="0" indent="-342900" defTabSz="914400" fontAlgn="base">
              <a:lnSpc>
                <a:spcPct val="100000"/>
              </a:lnSpc>
              <a:spcBef>
                <a:spcPct val="20000"/>
              </a:spcBef>
              <a:spcAft>
                <a:spcPct val="0"/>
              </a:spcAft>
              <a:buFont typeface="Arial" charset="0"/>
              <a:buChar char="•"/>
            </a:pPr>
            <a:r>
              <a:rPr lang="hu-HU" sz="2000" dirty="0" err="1" smtClean="0">
                <a:solidFill>
                  <a:srgbClr val="1E2452"/>
                </a:solidFill>
              </a:rPr>
              <a:t>Since</a:t>
            </a:r>
            <a:r>
              <a:rPr lang="hu-HU" sz="2000" dirty="0" smtClean="0">
                <a:solidFill>
                  <a:srgbClr val="1E2452"/>
                </a:solidFill>
              </a:rPr>
              <a:t> the </a:t>
            </a:r>
            <a:r>
              <a:rPr lang="hu-HU" sz="2000" dirty="0" err="1" smtClean="0">
                <a:solidFill>
                  <a:srgbClr val="1E2452"/>
                </a:solidFill>
              </a:rPr>
              <a:t>crisis</a:t>
            </a:r>
            <a:r>
              <a:rPr lang="hu-HU" sz="2000" dirty="0" smtClean="0">
                <a:solidFill>
                  <a:srgbClr val="1E2452"/>
                </a:solidFill>
              </a:rPr>
              <a:t> </a:t>
            </a:r>
            <a:r>
              <a:rPr lang="hu-HU" sz="2000" dirty="0" err="1" smtClean="0">
                <a:solidFill>
                  <a:srgbClr val="1E2452"/>
                </a:solidFill>
              </a:rPr>
              <a:t>frontloaded</a:t>
            </a:r>
            <a:r>
              <a:rPr lang="hu-HU" sz="2000" dirty="0" smtClean="0">
                <a:solidFill>
                  <a:srgbClr val="1E2452"/>
                </a:solidFill>
              </a:rPr>
              <a:t> </a:t>
            </a:r>
            <a:r>
              <a:rPr lang="hu-HU" sz="2000" dirty="0" err="1" smtClean="0">
                <a:solidFill>
                  <a:srgbClr val="1E2452"/>
                </a:solidFill>
              </a:rPr>
              <a:t>reserve</a:t>
            </a:r>
            <a:r>
              <a:rPr lang="hu-HU" sz="2000" dirty="0" smtClean="0">
                <a:solidFill>
                  <a:srgbClr val="1E2452"/>
                </a:solidFill>
              </a:rPr>
              <a:t> holding</a:t>
            </a:r>
            <a:endParaRPr lang="hu-HU" sz="2000" dirty="0">
              <a:solidFill>
                <a:srgbClr val="1E2452"/>
              </a:solidFill>
            </a:endParaRPr>
          </a:p>
          <a:p>
            <a:endParaRPr lang="hu-HU" dirty="0"/>
          </a:p>
        </p:txBody>
      </p:sp>
      <p:sp>
        <p:nvSpPr>
          <p:cNvPr id="4" name="Footer Placeholder 3"/>
          <p:cNvSpPr>
            <a:spLocks noGrp="1"/>
          </p:cNvSpPr>
          <p:nvPr>
            <p:ph type="ftr" sz="quarter" idx="11"/>
          </p:nvPr>
        </p:nvSpPr>
        <p:spPr/>
        <p:txBody>
          <a:bodyPr/>
          <a:lstStyle/>
          <a:p>
            <a:pPr>
              <a:defRPr/>
            </a:pPr>
            <a:r>
              <a:rPr lang="hu-HU" dirty="0" smtClean="0"/>
              <a:t>Magyar Nemzeti Bank</a:t>
            </a:r>
          </a:p>
        </p:txBody>
      </p:sp>
      <p:sp>
        <p:nvSpPr>
          <p:cNvPr id="5" name="Slide Number Placeholder 4"/>
          <p:cNvSpPr>
            <a:spLocks noGrp="1"/>
          </p:cNvSpPr>
          <p:nvPr>
            <p:ph type="sldNum" sz="quarter" idx="12"/>
          </p:nvPr>
        </p:nvSpPr>
        <p:spPr/>
        <p:txBody>
          <a:bodyPr/>
          <a:lstStyle/>
          <a:p>
            <a:pPr>
              <a:defRPr/>
            </a:pPr>
            <a:fld id="{0401AEF3-AFFE-433D-8A34-08D966C25545}" type="slidenum">
              <a:rPr lang="hu-HU" smtClean="0"/>
              <a:pPr>
                <a:defRPr/>
              </a:pPr>
              <a:t>19</a:t>
            </a:fld>
            <a:endParaRPr lang="hu-HU" dirty="0"/>
          </a:p>
        </p:txBody>
      </p:sp>
    </p:spTree>
    <p:extLst>
      <p:ext uri="{BB962C8B-B14F-4D97-AF65-F5344CB8AC3E}">
        <p14:creationId xmlns:p14="http://schemas.microsoft.com/office/powerpoint/2010/main" val="27546638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err="1" smtClean="0"/>
              <a:t>TOPICS</a:t>
            </a:r>
            <a:endParaRPr lang="hu-HU" dirty="0"/>
          </a:p>
        </p:txBody>
      </p:sp>
      <p:sp>
        <p:nvSpPr>
          <p:cNvPr id="3" name="Content Placeholder 2"/>
          <p:cNvSpPr>
            <a:spLocks noGrp="1"/>
          </p:cNvSpPr>
          <p:nvPr>
            <p:ph idx="1"/>
          </p:nvPr>
        </p:nvSpPr>
        <p:spPr>
          <a:xfrm>
            <a:off x="395536" y="1291260"/>
            <a:ext cx="7886700" cy="4968552"/>
          </a:xfrm>
        </p:spPr>
        <p:txBody>
          <a:bodyPr>
            <a:normAutofit/>
          </a:bodyPr>
          <a:lstStyle/>
          <a:p>
            <a:pPr marL="534988" indent="-352425">
              <a:lnSpc>
                <a:spcPct val="100000"/>
              </a:lnSpc>
              <a:tabLst>
                <a:tab pos="633413" algn="l"/>
              </a:tabLst>
              <a:defRPr/>
            </a:pPr>
            <a:endParaRPr lang="hu-HU" sz="2800" dirty="0" smtClean="0"/>
          </a:p>
          <a:p>
            <a:pPr marL="534988" indent="-352425">
              <a:lnSpc>
                <a:spcPct val="100000"/>
              </a:lnSpc>
              <a:tabLst>
                <a:tab pos="633413" algn="l"/>
              </a:tabLst>
              <a:defRPr/>
            </a:pPr>
            <a:endParaRPr lang="hu-HU" sz="2800" dirty="0" smtClean="0"/>
          </a:p>
          <a:p>
            <a:pPr marL="534988" indent="-352425">
              <a:lnSpc>
                <a:spcPct val="100000"/>
              </a:lnSpc>
              <a:tabLst>
                <a:tab pos="633413" algn="l"/>
              </a:tabLst>
              <a:defRPr/>
            </a:pPr>
            <a:r>
              <a:rPr lang="hu-HU" sz="2800" dirty="0" err="1" smtClean="0"/>
              <a:t>Structure</a:t>
            </a:r>
            <a:r>
              <a:rPr lang="hu-HU" sz="2800" dirty="0" smtClean="0"/>
              <a:t> of the instruments</a:t>
            </a:r>
            <a:endParaRPr lang="hu-HU" sz="2800" dirty="0"/>
          </a:p>
          <a:p>
            <a:pPr marL="534988" indent="-352425">
              <a:lnSpc>
                <a:spcPct val="100000"/>
              </a:lnSpc>
              <a:tabLst>
                <a:tab pos="633413" algn="l"/>
              </a:tabLst>
              <a:defRPr/>
            </a:pPr>
            <a:r>
              <a:rPr lang="hu-HU" sz="2800" dirty="0" err="1" smtClean="0"/>
              <a:t>Determinants</a:t>
            </a:r>
            <a:r>
              <a:rPr lang="hu-HU" sz="2800" dirty="0" smtClean="0"/>
              <a:t> of </a:t>
            </a:r>
            <a:r>
              <a:rPr lang="hu-HU" sz="2800" dirty="0" err="1" smtClean="0"/>
              <a:t>interbank</a:t>
            </a:r>
            <a:r>
              <a:rPr lang="hu-HU" sz="2800" dirty="0" smtClean="0"/>
              <a:t> </a:t>
            </a:r>
            <a:r>
              <a:rPr lang="hu-HU" sz="2800" dirty="0" err="1" smtClean="0"/>
              <a:t>liquidity</a:t>
            </a:r>
            <a:r>
              <a:rPr lang="hu-HU" sz="2800" dirty="0" smtClean="0"/>
              <a:t> </a:t>
            </a:r>
            <a:r>
              <a:rPr lang="hu-HU" sz="2800" dirty="0" err="1" smtClean="0"/>
              <a:t>on</a:t>
            </a:r>
            <a:r>
              <a:rPr lang="hu-HU" sz="2800" dirty="0" smtClean="0"/>
              <a:t> the </a:t>
            </a:r>
            <a:r>
              <a:rPr lang="hu-HU" sz="2800" dirty="0" err="1" smtClean="0"/>
              <a:t>aggregate</a:t>
            </a:r>
            <a:r>
              <a:rPr lang="hu-HU" sz="2800" dirty="0" smtClean="0"/>
              <a:t> </a:t>
            </a:r>
            <a:r>
              <a:rPr lang="hu-HU" sz="2800" dirty="0" err="1" smtClean="0"/>
              <a:t>level</a:t>
            </a:r>
            <a:endParaRPr lang="hu-HU" sz="2800" dirty="0"/>
          </a:p>
          <a:p>
            <a:pPr marL="534988" indent="-352425">
              <a:lnSpc>
                <a:spcPct val="100000"/>
              </a:lnSpc>
              <a:tabLst>
                <a:tab pos="633413" algn="l"/>
              </a:tabLst>
              <a:defRPr/>
            </a:pPr>
            <a:r>
              <a:rPr lang="hu-HU" sz="2800" dirty="0" err="1" smtClean="0"/>
              <a:t>Shocks</a:t>
            </a:r>
            <a:r>
              <a:rPr lang="hu-HU" sz="2800" dirty="0" smtClean="0"/>
              <a:t> </a:t>
            </a:r>
            <a:r>
              <a:rPr lang="hu-HU" sz="2800" dirty="0" err="1" smtClean="0"/>
              <a:t>hitting</a:t>
            </a:r>
            <a:r>
              <a:rPr lang="hu-HU" sz="2800" dirty="0" smtClean="0"/>
              <a:t> the </a:t>
            </a:r>
            <a:r>
              <a:rPr lang="hu-HU" sz="2800" dirty="0" err="1" smtClean="0"/>
              <a:t>liquidity</a:t>
            </a:r>
            <a:r>
              <a:rPr lang="hu-HU" sz="2800" dirty="0" smtClean="0"/>
              <a:t> of the banking </a:t>
            </a:r>
            <a:r>
              <a:rPr lang="hu-HU" sz="2800" dirty="0" err="1" smtClean="0"/>
              <a:t>system</a:t>
            </a:r>
            <a:r>
              <a:rPr lang="hu-HU" sz="2800" dirty="0" smtClean="0"/>
              <a:t> and </a:t>
            </a:r>
            <a:r>
              <a:rPr lang="hu-HU" sz="2800" dirty="0" err="1" smtClean="0"/>
              <a:t>their</a:t>
            </a:r>
            <a:r>
              <a:rPr lang="hu-HU" sz="2800" dirty="0" smtClean="0"/>
              <a:t> management</a:t>
            </a:r>
            <a:endParaRPr lang="hu-HU" sz="2800" dirty="0">
              <a:solidFill>
                <a:srgbClr val="777063"/>
              </a:solidFill>
            </a:endParaRPr>
          </a:p>
          <a:p>
            <a:endParaRPr lang="hu-HU" dirty="0"/>
          </a:p>
        </p:txBody>
      </p:sp>
      <p:sp>
        <p:nvSpPr>
          <p:cNvPr id="4" name="Footer Placeholder 3"/>
          <p:cNvSpPr>
            <a:spLocks noGrp="1"/>
          </p:cNvSpPr>
          <p:nvPr>
            <p:ph type="ftr" sz="quarter" idx="11"/>
          </p:nvPr>
        </p:nvSpPr>
        <p:spPr/>
        <p:txBody>
          <a:bodyPr/>
          <a:lstStyle/>
          <a:p>
            <a:pPr>
              <a:defRPr/>
            </a:pPr>
            <a:r>
              <a:rPr lang="hu-HU" smtClean="0"/>
              <a:t>Magyar Nemzeti Bank</a:t>
            </a:r>
            <a:endParaRPr lang="hu-HU" dirty="0" smtClean="0"/>
          </a:p>
        </p:txBody>
      </p:sp>
      <p:sp>
        <p:nvSpPr>
          <p:cNvPr id="5" name="Slide Number Placeholder 4"/>
          <p:cNvSpPr>
            <a:spLocks noGrp="1"/>
          </p:cNvSpPr>
          <p:nvPr>
            <p:ph type="sldNum" sz="quarter" idx="12"/>
          </p:nvPr>
        </p:nvSpPr>
        <p:spPr/>
        <p:txBody>
          <a:bodyPr/>
          <a:lstStyle/>
          <a:p>
            <a:pPr>
              <a:defRPr/>
            </a:pPr>
            <a:fld id="{0401AEF3-AFFE-433D-8A34-08D966C25545}" type="slidenum">
              <a:rPr lang="hu-HU" smtClean="0"/>
              <a:pPr>
                <a:defRPr/>
              </a:pPr>
              <a:t>2</a:t>
            </a:fld>
            <a:endParaRPr lang="hu-HU" dirty="0"/>
          </a:p>
        </p:txBody>
      </p:sp>
      <p:sp>
        <p:nvSpPr>
          <p:cNvPr id="7" name="TextBox 6"/>
          <p:cNvSpPr txBox="1"/>
          <p:nvPr/>
        </p:nvSpPr>
        <p:spPr>
          <a:xfrm>
            <a:off x="397511" y="1340768"/>
            <a:ext cx="8350953" cy="954107"/>
          </a:xfrm>
          <a:prstGeom prst="rect">
            <a:avLst/>
          </a:prstGeom>
          <a:noFill/>
          <a:ln>
            <a:solidFill>
              <a:schemeClr val="accent1"/>
            </a:solidFill>
          </a:ln>
        </p:spPr>
        <p:txBody>
          <a:bodyPr wrap="square" rtlCol="0">
            <a:spAutoFit/>
          </a:bodyPr>
          <a:lstStyle/>
          <a:p>
            <a:pPr marL="534988" indent="-352425" defTabSz="685800">
              <a:spcBef>
                <a:spcPts val="750"/>
              </a:spcBef>
              <a:buFont typeface="Arial" panose="020B0604020202020204" pitchFamily="34" charset="0"/>
              <a:buChar char="•"/>
              <a:tabLst>
                <a:tab pos="633413" algn="l"/>
              </a:tabLst>
              <a:defRPr/>
            </a:pPr>
            <a:r>
              <a:rPr lang="hu-HU" sz="2800" dirty="0" err="1" smtClean="0">
                <a:solidFill>
                  <a:schemeClr val="accent5"/>
                </a:solidFill>
                <a:latin typeface="Calibri" panose="020F0502020204030204" pitchFamily="34" charset="0"/>
                <a:ea typeface="Verdana" panose="020B0604030504040204" pitchFamily="34" charset="0"/>
                <a:cs typeface="Verdana" panose="020B0604030504040204" pitchFamily="34" charset="0"/>
              </a:rPr>
              <a:t>Place</a:t>
            </a:r>
            <a:r>
              <a:rPr lang="hu-HU" sz="2800" dirty="0" smtClean="0">
                <a:solidFill>
                  <a:schemeClr val="accent5"/>
                </a:solidFill>
                <a:latin typeface="Calibri" panose="020F0502020204030204" pitchFamily="34" charset="0"/>
                <a:ea typeface="Verdana" panose="020B0604030504040204" pitchFamily="34" charset="0"/>
                <a:cs typeface="Verdana" panose="020B0604030504040204" pitchFamily="34" charset="0"/>
              </a:rPr>
              <a:t> of monetary policy instruments </a:t>
            </a:r>
            <a:r>
              <a:rPr lang="hu-HU" sz="2800" dirty="0" err="1" smtClean="0">
                <a:solidFill>
                  <a:schemeClr val="accent5"/>
                </a:solidFill>
                <a:latin typeface="Calibri" panose="020F0502020204030204" pitchFamily="34" charset="0"/>
                <a:ea typeface="Verdana" panose="020B0604030504040204" pitchFamily="34" charset="0"/>
                <a:cs typeface="Verdana" panose="020B0604030504040204" pitchFamily="34" charset="0"/>
              </a:rPr>
              <a:t>in</a:t>
            </a:r>
            <a:r>
              <a:rPr lang="hu-HU" sz="2800" dirty="0" smtClean="0">
                <a:solidFill>
                  <a:schemeClr val="accent5"/>
                </a:solidFill>
                <a:latin typeface="Calibri" panose="020F0502020204030204" pitchFamily="34" charset="0"/>
                <a:ea typeface="Verdana" panose="020B0604030504040204" pitchFamily="34" charset="0"/>
                <a:cs typeface="Verdana" panose="020B0604030504040204" pitchFamily="34" charset="0"/>
              </a:rPr>
              <a:t> the </a:t>
            </a:r>
            <a:r>
              <a:rPr lang="hu-HU" sz="2800" dirty="0" err="1" smtClean="0">
                <a:solidFill>
                  <a:schemeClr val="accent5"/>
                </a:solidFill>
                <a:latin typeface="Calibri" panose="020F0502020204030204" pitchFamily="34" charset="0"/>
                <a:ea typeface="Verdana" panose="020B0604030504040204" pitchFamily="34" charset="0"/>
                <a:cs typeface="Verdana" panose="020B0604030504040204" pitchFamily="34" charset="0"/>
              </a:rPr>
              <a:t>inflation</a:t>
            </a:r>
            <a:r>
              <a:rPr lang="hu-HU" sz="2800" dirty="0" smtClean="0">
                <a:solidFill>
                  <a:schemeClr val="accent5"/>
                </a:solidFill>
                <a:latin typeface="Calibri" panose="020F0502020204030204" pitchFamily="34" charset="0"/>
                <a:ea typeface="Verdana" panose="020B0604030504040204" pitchFamily="34" charset="0"/>
                <a:cs typeface="Verdana" panose="020B0604030504040204" pitchFamily="34" charset="0"/>
              </a:rPr>
              <a:t> </a:t>
            </a:r>
            <a:r>
              <a:rPr lang="hu-HU" sz="2800" dirty="0" err="1" smtClean="0">
                <a:solidFill>
                  <a:schemeClr val="accent5"/>
                </a:solidFill>
                <a:latin typeface="Calibri" panose="020F0502020204030204" pitchFamily="34" charset="0"/>
                <a:ea typeface="Verdana" panose="020B0604030504040204" pitchFamily="34" charset="0"/>
                <a:cs typeface="Verdana" panose="020B0604030504040204" pitchFamily="34" charset="0"/>
              </a:rPr>
              <a:t>targeting</a:t>
            </a:r>
            <a:r>
              <a:rPr lang="hu-HU" sz="2800" dirty="0" smtClean="0">
                <a:solidFill>
                  <a:schemeClr val="accent5"/>
                </a:solidFill>
                <a:latin typeface="Calibri" panose="020F0502020204030204" pitchFamily="34" charset="0"/>
                <a:ea typeface="Verdana" panose="020B0604030504040204" pitchFamily="34" charset="0"/>
                <a:cs typeface="Verdana" panose="020B0604030504040204" pitchFamily="34" charset="0"/>
              </a:rPr>
              <a:t> </a:t>
            </a:r>
            <a:r>
              <a:rPr lang="hu-HU" sz="2800" dirty="0" err="1" smtClean="0">
                <a:solidFill>
                  <a:schemeClr val="accent5"/>
                </a:solidFill>
                <a:latin typeface="Calibri" panose="020F0502020204030204" pitchFamily="34" charset="0"/>
                <a:ea typeface="Verdana" panose="020B0604030504040204" pitchFamily="34" charset="0"/>
                <a:cs typeface="Verdana" panose="020B0604030504040204" pitchFamily="34" charset="0"/>
              </a:rPr>
              <a:t>regime</a:t>
            </a:r>
            <a:endParaRPr lang="hu-HU" sz="2800" dirty="0">
              <a:solidFill>
                <a:schemeClr val="accent5"/>
              </a:solidFill>
              <a:latin typeface="Calibri" panose="020F050202020403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9560519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0000" y="180000"/>
            <a:ext cx="8172520" cy="759189"/>
          </a:xfrm>
        </p:spPr>
        <p:txBody>
          <a:bodyPr>
            <a:noAutofit/>
          </a:bodyPr>
          <a:lstStyle/>
          <a:p>
            <a:r>
              <a:rPr lang="hu-HU" sz="2800" dirty="0" err="1" smtClean="0"/>
              <a:t>Other</a:t>
            </a:r>
            <a:r>
              <a:rPr lang="hu-HU" sz="2800" dirty="0" smtClean="0"/>
              <a:t>, </a:t>
            </a:r>
            <a:r>
              <a:rPr lang="hu-HU" sz="2800" dirty="0" err="1" smtClean="0"/>
              <a:t>non-traditional</a:t>
            </a:r>
            <a:r>
              <a:rPr lang="hu-HU" sz="2800" dirty="0" smtClean="0"/>
              <a:t> </a:t>
            </a:r>
            <a:r>
              <a:rPr lang="hu-HU" sz="2800" dirty="0" err="1" smtClean="0"/>
              <a:t>central</a:t>
            </a:r>
            <a:r>
              <a:rPr lang="hu-HU" sz="2800" dirty="0" smtClean="0"/>
              <a:t> bank instruments </a:t>
            </a:r>
            <a:endParaRPr lang="hu-HU" sz="2800" dirty="0"/>
          </a:p>
        </p:txBody>
      </p:sp>
      <p:graphicFrame>
        <p:nvGraphicFramePr>
          <p:cNvPr id="9" name="Content Placeholder 7"/>
          <p:cNvGraphicFramePr>
            <a:graphicFrameLocks noGrp="1"/>
          </p:cNvGraphicFramePr>
          <p:nvPr>
            <p:ph idx="1"/>
            <p:extLst>
              <p:ext uri="{D42A27DB-BD31-4B8C-83A1-F6EECF244321}">
                <p14:modId xmlns:p14="http://schemas.microsoft.com/office/powerpoint/2010/main" val="477247093"/>
              </p:ext>
            </p:extLst>
          </p:nvPr>
        </p:nvGraphicFramePr>
        <p:xfrm>
          <a:off x="1" y="980728"/>
          <a:ext cx="9144000" cy="5832648"/>
        </p:xfrm>
        <a:graphic>
          <a:graphicData uri="http://schemas.openxmlformats.org/drawingml/2006/table">
            <a:tbl>
              <a:tblPr firstRow="1" bandRow="1">
                <a:tableStyleId>{BC89EF96-8CEA-46FF-86C4-4CE0E7609802}</a:tableStyleId>
              </a:tblPr>
              <a:tblGrid>
                <a:gridCol w="1688899"/>
                <a:gridCol w="2731806"/>
                <a:gridCol w="2300468"/>
                <a:gridCol w="2422827"/>
              </a:tblGrid>
              <a:tr h="554084">
                <a:tc>
                  <a:txBody>
                    <a:bodyPr/>
                    <a:lstStyle/>
                    <a:p>
                      <a:pPr marL="0" algn="ctr" defTabSz="914400" rtl="0" eaLnBrk="1" latinLnBrk="0" hangingPunct="1"/>
                      <a:r>
                        <a:rPr lang="hu-HU" sz="1800" b="1" kern="1200" dirty="0" err="1" smtClean="0">
                          <a:solidFill>
                            <a:schemeClr val="lt1"/>
                          </a:solidFill>
                          <a:latin typeface="+mn-lt"/>
                          <a:ea typeface="+mn-ea"/>
                          <a:cs typeface="+mn-cs"/>
                        </a:rPr>
                        <a:t>OBJECTIVE</a:t>
                      </a:r>
                      <a:endParaRPr lang="hu-HU" sz="1800" b="1" kern="1200" dirty="0">
                        <a:solidFill>
                          <a:schemeClr val="lt1"/>
                        </a:solidFill>
                        <a:latin typeface="+mn-lt"/>
                        <a:ea typeface="+mn-ea"/>
                        <a:cs typeface="+mn-cs"/>
                      </a:endParaRPr>
                    </a:p>
                  </a:txBody>
                  <a:tcPr>
                    <a:solidFill>
                      <a:schemeClr val="bg2"/>
                    </a:solidFill>
                  </a:tcPr>
                </a:tc>
                <a:tc>
                  <a:txBody>
                    <a:bodyPr/>
                    <a:lstStyle/>
                    <a:p>
                      <a:pPr marL="0" algn="ctr" defTabSz="914400" rtl="0" eaLnBrk="1" latinLnBrk="0" hangingPunct="1"/>
                      <a:r>
                        <a:rPr lang="hu-HU" sz="1800" b="1" kern="1200" dirty="0" err="1" smtClean="0">
                          <a:solidFill>
                            <a:schemeClr val="lt1"/>
                          </a:solidFill>
                          <a:latin typeface="+mn-lt"/>
                          <a:ea typeface="+mn-ea"/>
                          <a:cs typeface="+mn-cs"/>
                        </a:rPr>
                        <a:t>INSTRUMENT</a:t>
                      </a:r>
                      <a:endParaRPr lang="hu-HU" sz="1800" b="1" kern="1200" dirty="0">
                        <a:solidFill>
                          <a:schemeClr val="lt1"/>
                        </a:solidFill>
                        <a:latin typeface="+mn-lt"/>
                        <a:ea typeface="+mn-ea"/>
                        <a:cs typeface="+mn-cs"/>
                      </a:endParaRPr>
                    </a:p>
                  </a:txBody>
                  <a:tcPr>
                    <a:solidFill>
                      <a:schemeClr val="bg2"/>
                    </a:solidFill>
                  </a:tcPr>
                </a:tc>
                <a:tc>
                  <a:txBody>
                    <a:bodyPr/>
                    <a:lstStyle/>
                    <a:p>
                      <a:pPr marL="0" algn="ctr" defTabSz="914400" rtl="0" eaLnBrk="1" latinLnBrk="0" hangingPunct="1"/>
                      <a:r>
                        <a:rPr lang="hu-HU" sz="1800" b="1" kern="1200" dirty="0" err="1" smtClean="0">
                          <a:solidFill>
                            <a:schemeClr val="lt1"/>
                          </a:solidFill>
                          <a:latin typeface="+mn-lt"/>
                          <a:ea typeface="+mn-ea"/>
                          <a:cs typeface="+mn-cs"/>
                        </a:rPr>
                        <a:t>FORM</a:t>
                      </a:r>
                      <a:endParaRPr lang="hu-HU" sz="1800" b="1" kern="1200" dirty="0">
                        <a:solidFill>
                          <a:schemeClr val="lt1"/>
                        </a:solidFill>
                        <a:latin typeface="+mn-lt"/>
                        <a:ea typeface="+mn-ea"/>
                        <a:cs typeface="+mn-cs"/>
                      </a:endParaRPr>
                    </a:p>
                  </a:txBody>
                  <a:tcPr>
                    <a:solidFill>
                      <a:schemeClr val="bg2"/>
                    </a:solidFill>
                  </a:tcPr>
                </a:tc>
                <a:tc>
                  <a:txBody>
                    <a:bodyPr/>
                    <a:lstStyle/>
                    <a:p>
                      <a:pPr marL="0" algn="ctr" defTabSz="914400" rtl="0" eaLnBrk="1" latinLnBrk="0" hangingPunct="1"/>
                      <a:r>
                        <a:rPr lang="hu-HU" sz="1800" b="1" kern="1200" dirty="0" err="1" smtClean="0">
                          <a:solidFill>
                            <a:schemeClr val="lt1"/>
                          </a:solidFill>
                          <a:latin typeface="+mn-lt"/>
                          <a:ea typeface="+mn-ea"/>
                          <a:cs typeface="+mn-cs"/>
                        </a:rPr>
                        <a:t>EFFECT</a:t>
                      </a:r>
                      <a:endParaRPr lang="hu-HU" sz="1800" b="1" kern="1200" dirty="0">
                        <a:solidFill>
                          <a:schemeClr val="lt1"/>
                        </a:solidFill>
                        <a:latin typeface="+mn-lt"/>
                        <a:ea typeface="+mn-ea"/>
                        <a:cs typeface="+mn-cs"/>
                      </a:endParaRPr>
                    </a:p>
                  </a:txBody>
                  <a:tcPr>
                    <a:solidFill>
                      <a:schemeClr val="bg2"/>
                    </a:solidFill>
                  </a:tcPr>
                </a:tc>
              </a:tr>
              <a:tr h="483438">
                <a:tc rowSpan="3">
                  <a:txBody>
                    <a:bodyPr/>
                    <a:lstStyle/>
                    <a:p>
                      <a:pPr algn="ctr"/>
                      <a:r>
                        <a:rPr lang="hu-HU" dirty="0" err="1" smtClean="0">
                          <a:solidFill>
                            <a:srgbClr val="1E2452"/>
                          </a:solidFill>
                        </a:rPr>
                        <a:t>Crisis</a:t>
                      </a:r>
                      <a:r>
                        <a:rPr lang="hu-HU" dirty="0" smtClean="0">
                          <a:solidFill>
                            <a:srgbClr val="1E2452"/>
                          </a:solidFill>
                        </a:rPr>
                        <a:t> management</a:t>
                      </a:r>
                      <a:endParaRPr lang="hu-HU" dirty="0">
                        <a:solidFill>
                          <a:srgbClr val="1E2452"/>
                        </a:solidFill>
                      </a:endParaRPr>
                    </a:p>
                  </a:txBody>
                  <a:tcPr anchor="ctr"/>
                </a:tc>
                <a:tc>
                  <a:txBody>
                    <a:bodyPr/>
                    <a:lstStyle/>
                    <a:p>
                      <a:pPr algn="ctr"/>
                      <a:r>
                        <a:rPr lang="hu-HU" dirty="0" smtClean="0">
                          <a:solidFill>
                            <a:srgbClr val="1E2452"/>
                          </a:solidFill>
                        </a:rPr>
                        <a:t>Credit </a:t>
                      </a:r>
                      <a:r>
                        <a:rPr lang="hu-HU" dirty="0" err="1" smtClean="0">
                          <a:solidFill>
                            <a:srgbClr val="1E2452"/>
                          </a:solidFill>
                        </a:rPr>
                        <a:t>tenders</a:t>
                      </a:r>
                      <a:endParaRPr lang="hu-HU" dirty="0">
                        <a:solidFill>
                          <a:srgbClr val="1E2452"/>
                        </a:solidFill>
                      </a:endParaRPr>
                    </a:p>
                  </a:txBody>
                  <a:tcPr anchor="ctr"/>
                </a:tc>
                <a:tc>
                  <a:txBody>
                    <a:bodyPr/>
                    <a:lstStyle/>
                    <a:p>
                      <a:pPr marL="0" algn="ctr" defTabSz="685800" rtl="0" eaLnBrk="1" latinLnBrk="0" hangingPunct="1"/>
                      <a:r>
                        <a:rPr lang="hu-HU" sz="1350" kern="1200" dirty="0" err="1" smtClean="0">
                          <a:solidFill>
                            <a:srgbClr val="1E2452"/>
                          </a:solidFill>
                          <a:latin typeface="+mn-lt"/>
                          <a:ea typeface="+mn-ea"/>
                          <a:cs typeface="+mn-cs"/>
                        </a:rPr>
                        <a:t>Collateralised</a:t>
                      </a:r>
                      <a:r>
                        <a:rPr lang="hu-HU" sz="1350" kern="1200" dirty="0" smtClean="0">
                          <a:solidFill>
                            <a:srgbClr val="1E2452"/>
                          </a:solidFill>
                          <a:latin typeface="+mn-lt"/>
                          <a:ea typeface="+mn-ea"/>
                          <a:cs typeface="+mn-cs"/>
                        </a:rPr>
                        <a:t> </a:t>
                      </a:r>
                      <a:r>
                        <a:rPr lang="hu-HU" sz="1350" kern="1200" dirty="0" err="1" smtClean="0">
                          <a:solidFill>
                            <a:srgbClr val="1E2452"/>
                          </a:solidFill>
                          <a:latin typeface="+mn-lt"/>
                          <a:ea typeface="+mn-ea"/>
                          <a:cs typeface="+mn-cs"/>
                        </a:rPr>
                        <a:t>loan</a:t>
                      </a:r>
                      <a:r>
                        <a:rPr lang="hu-HU" sz="1350" kern="1200" dirty="0" smtClean="0">
                          <a:solidFill>
                            <a:srgbClr val="1E2452"/>
                          </a:solidFill>
                          <a:latin typeface="+mn-lt"/>
                          <a:ea typeface="+mn-ea"/>
                          <a:cs typeface="+mn-cs"/>
                        </a:rPr>
                        <a:t> </a:t>
                      </a:r>
                      <a:r>
                        <a:rPr lang="hu-HU" sz="1350" kern="1200" dirty="0" err="1" smtClean="0">
                          <a:solidFill>
                            <a:srgbClr val="1E2452"/>
                          </a:solidFill>
                          <a:latin typeface="+mn-lt"/>
                          <a:ea typeface="+mn-ea"/>
                          <a:cs typeface="+mn-cs"/>
                        </a:rPr>
                        <a:t>with</a:t>
                      </a:r>
                      <a:r>
                        <a:rPr lang="hu-HU" sz="1350" kern="1200" dirty="0" smtClean="0">
                          <a:solidFill>
                            <a:srgbClr val="1E2452"/>
                          </a:solidFill>
                          <a:latin typeface="+mn-lt"/>
                          <a:ea typeface="+mn-ea"/>
                          <a:cs typeface="+mn-cs"/>
                        </a:rPr>
                        <a:t> </a:t>
                      </a:r>
                      <a:r>
                        <a:rPr lang="hu-HU" sz="1350" kern="1200" dirty="0" err="1" smtClean="0">
                          <a:solidFill>
                            <a:srgbClr val="1E2452"/>
                          </a:solidFill>
                          <a:latin typeface="+mn-lt"/>
                          <a:ea typeface="+mn-ea"/>
                          <a:cs typeface="+mn-cs"/>
                        </a:rPr>
                        <a:t>longer</a:t>
                      </a:r>
                      <a:r>
                        <a:rPr lang="hu-HU" sz="1350" kern="1200" dirty="0" smtClean="0">
                          <a:solidFill>
                            <a:srgbClr val="1E2452"/>
                          </a:solidFill>
                          <a:latin typeface="+mn-lt"/>
                          <a:ea typeface="+mn-ea"/>
                          <a:cs typeface="+mn-cs"/>
                        </a:rPr>
                        <a:t> </a:t>
                      </a:r>
                      <a:r>
                        <a:rPr lang="hu-HU" sz="1350" kern="1200" dirty="0" err="1" smtClean="0">
                          <a:solidFill>
                            <a:srgbClr val="1E2452"/>
                          </a:solidFill>
                          <a:latin typeface="+mn-lt"/>
                          <a:ea typeface="+mn-ea"/>
                          <a:cs typeface="+mn-cs"/>
                        </a:rPr>
                        <a:t>maturities</a:t>
                      </a:r>
                      <a:endParaRPr lang="hu-HU" sz="1350" kern="1200" dirty="0">
                        <a:solidFill>
                          <a:srgbClr val="1E2452"/>
                        </a:solidFill>
                        <a:latin typeface="+mn-lt"/>
                        <a:ea typeface="+mn-ea"/>
                        <a:cs typeface="+mn-cs"/>
                      </a:endParaRPr>
                    </a:p>
                  </a:txBody>
                  <a:tcPr anchor="ctr"/>
                </a:tc>
                <a:tc>
                  <a:txBody>
                    <a:bodyPr/>
                    <a:lstStyle/>
                    <a:p>
                      <a:pPr algn="ctr"/>
                      <a:r>
                        <a:rPr lang="hu-HU" dirty="0" err="1" smtClean="0">
                          <a:solidFill>
                            <a:srgbClr val="1E2452"/>
                          </a:solidFill>
                        </a:rPr>
                        <a:t>Easing</a:t>
                      </a:r>
                      <a:r>
                        <a:rPr lang="hu-HU" baseline="0" dirty="0" smtClean="0">
                          <a:solidFill>
                            <a:srgbClr val="1E2452"/>
                          </a:solidFill>
                        </a:rPr>
                        <a:t> credit </a:t>
                      </a:r>
                      <a:r>
                        <a:rPr lang="hu-HU" baseline="0" dirty="0" err="1" smtClean="0">
                          <a:solidFill>
                            <a:srgbClr val="1E2452"/>
                          </a:solidFill>
                        </a:rPr>
                        <a:t>restrictions</a:t>
                      </a:r>
                      <a:endParaRPr lang="hu-HU" dirty="0">
                        <a:solidFill>
                          <a:srgbClr val="1E2452"/>
                        </a:solidFill>
                      </a:endParaRPr>
                    </a:p>
                  </a:txBody>
                  <a:tcPr anchor="ctr"/>
                </a:tc>
              </a:tr>
              <a:tr h="317279">
                <a:tc vMerge="1">
                  <a:txBody>
                    <a:bodyPr/>
                    <a:lstStyle/>
                    <a:p>
                      <a:endParaRPr lang="hu-HU"/>
                    </a:p>
                  </a:txBody>
                  <a:tcPr/>
                </a:tc>
                <a:tc>
                  <a:txBody>
                    <a:bodyPr/>
                    <a:lstStyle/>
                    <a:p>
                      <a:pPr algn="ctr"/>
                      <a:r>
                        <a:rPr lang="hu-HU" dirty="0" err="1" smtClean="0">
                          <a:solidFill>
                            <a:srgbClr val="1E2452"/>
                          </a:solidFill>
                        </a:rPr>
                        <a:t>Currency</a:t>
                      </a:r>
                      <a:r>
                        <a:rPr lang="hu-HU" dirty="0" smtClean="0">
                          <a:solidFill>
                            <a:srgbClr val="1E2452"/>
                          </a:solidFill>
                        </a:rPr>
                        <a:t> </a:t>
                      </a:r>
                      <a:r>
                        <a:rPr lang="hu-HU" dirty="0" err="1" smtClean="0">
                          <a:solidFill>
                            <a:srgbClr val="1E2452"/>
                          </a:solidFill>
                        </a:rPr>
                        <a:t>swaps</a:t>
                      </a:r>
                      <a:endParaRPr lang="hu-HU" dirty="0">
                        <a:solidFill>
                          <a:srgbClr val="1E2452"/>
                        </a:solidFill>
                      </a:endParaRPr>
                    </a:p>
                  </a:txBody>
                  <a:tcPr anchor="ctr"/>
                </a:tc>
                <a:tc>
                  <a:txBody>
                    <a:bodyPr/>
                    <a:lstStyle/>
                    <a:p>
                      <a:pPr marL="0" algn="ctr" defTabSz="685800" rtl="0" eaLnBrk="1" latinLnBrk="0" hangingPunct="1"/>
                      <a:r>
                        <a:rPr lang="hu-HU" sz="1350" kern="1200" dirty="0" err="1" smtClean="0">
                          <a:solidFill>
                            <a:srgbClr val="1E2452"/>
                          </a:solidFill>
                          <a:latin typeface="+mn-lt"/>
                          <a:ea typeface="+mn-ea"/>
                          <a:cs typeface="+mn-cs"/>
                        </a:rPr>
                        <a:t>FX-swap</a:t>
                      </a:r>
                      <a:endParaRPr lang="hu-HU" sz="1350" kern="1200" dirty="0">
                        <a:solidFill>
                          <a:srgbClr val="1E2452"/>
                        </a:solidFill>
                        <a:latin typeface="+mn-lt"/>
                        <a:ea typeface="+mn-ea"/>
                        <a:cs typeface="+mn-cs"/>
                      </a:endParaRPr>
                    </a:p>
                  </a:txBody>
                  <a:tcPr anchor="ctr"/>
                </a:tc>
                <a:tc>
                  <a:txBody>
                    <a:bodyPr/>
                    <a:lstStyle/>
                    <a:p>
                      <a:pPr algn="ctr"/>
                      <a:r>
                        <a:rPr lang="hu-HU" dirty="0" err="1" smtClean="0">
                          <a:solidFill>
                            <a:srgbClr val="1E2452"/>
                          </a:solidFill>
                        </a:rPr>
                        <a:t>Improving</a:t>
                      </a:r>
                      <a:r>
                        <a:rPr lang="hu-HU" dirty="0" smtClean="0">
                          <a:solidFill>
                            <a:srgbClr val="1E2452"/>
                          </a:solidFill>
                        </a:rPr>
                        <a:t> </a:t>
                      </a:r>
                      <a:r>
                        <a:rPr lang="hu-HU" dirty="0" err="1" smtClean="0">
                          <a:solidFill>
                            <a:srgbClr val="1E2452"/>
                          </a:solidFill>
                        </a:rPr>
                        <a:t>foreign</a:t>
                      </a:r>
                      <a:r>
                        <a:rPr lang="hu-HU" dirty="0" smtClean="0">
                          <a:solidFill>
                            <a:srgbClr val="1E2452"/>
                          </a:solidFill>
                        </a:rPr>
                        <a:t> </a:t>
                      </a:r>
                      <a:r>
                        <a:rPr lang="hu-HU" dirty="0" err="1" smtClean="0">
                          <a:solidFill>
                            <a:srgbClr val="1E2452"/>
                          </a:solidFill>
                        </a:rPr>
                        <a:t>currency</a:t>
                      </a:r>
                      <a:r>
                        <a:rPr lang="hu-HU" dirty="0" smtClean="0">
                          <a:solidFill>
                            <a:srgbClr val="1E2452"/>
                          </a:solidFill>
                        </a:rPr>
                        <a:t> </a:t>
                      </a:r>
                      <a:r>
                        <a:rPr lang="hu-HU" dirty="0" err="1" smtClean="0">
                          <a:solidFill>
                            <a:srgbClr val="1E2452"/>
                          </a:solidFill>
                        </a:rPr>
                        <a:t>liquidity</a:t>
                      </a:r>
                      <a:endParaRPr lang="hu-HU" dirty="0">
                        <a:solidFill>
                          <a:srgbClr val="1E2452"/>
                        </a:solidFill>
                      </a:endParaRPr>
                    </a:p>
                  </a:txBody>
                  <a:tcPr anchor="ctr"/>
                </a:tc>
              </a:tr>
              <a:tr h="384292">
                <a:tc vMerge="1">
                  <a:txBody>
                    <a:bodyPr/>
                    <a:lstStyle/>
                    <a:p>
                      <a:endParaRPr lang="hu-HU"/>
                    </a:p>
                  </a:txBody>
                  <a:tcPr/>
                </a:tc>
                <a:tc>
                  <a:txBody>
                    <a:bodyPr/>
                    <a:lstStyle/>
                    <a:p>
                      <a:pPr algn="ctr"/>
                      <a:r>
                        <a:rPr lang="hu-HU" dirty="0" err="1" smtClean="0">
                          <a:solidFill>
                            <a:srgbClr val="1E2452"/>
                          </a:solidFill>
                        </a:rPr>
                        <a:t>Securities</a:t>
                      </a:r>
                      <a:r>
                        <a:rPr lang="hu-HU" dirty="0" smtClean="0">
                          <a:solidFill>
                            <a:srgbClr val="1E2452"/>
                          </a:solidFill>
                        </a:rPr>
                        <a:t> </a:t>
                      </a:r>
                      <a:r>
                        <a:rPr lang="hu-HU" dirty="0" err="1" smtClean="0">
                          <a:solidFill>
                            <a:srgbClr val="1E2452"/>
                          </a:solidFill>
                        </a:rPr>
                        <a:t>purchases</a:t>
                      </a:r>
                      <a:endParaRPr lang="hu-HU" dirty="0">
                        <a:solidFill>
                          <a:srgbClr val="1E2452"/>
                        </a:solidFill>
                      </a:endParaRPr>
                    </a:p>
                  </a:txBody>
                  <a:tcPr anchor="ctr"/>
                </a:tc>
                <a:tc>
                  <a:txBody>
                    <a:bodyPr/>
                    <a:lstStyle/>
                    <a:p>
                      <a:pPr marL="0" algn="ctr" defTabSz="685800" rtl="0" eaLnBrk="1" latinLnBrk="0" hangingPunct="1"/>
                      <a:r>
                        <a:rPr lang="hu-HU" sz="1350" kern="1200" dirty="0" err="1" smtClean="0">
                          <a:solidFill>
                            <a:srgbClr val="1E2452"/>
                          </a:solidFill>
                          <a:latin typeface="+mn-lt"/>
                          <a:ea typeface="+mn-ea"/>
                          <a:cs typeface="+mn-cs"/>
                        </a:rPr>
                        <a:t>Outright</a:t>
                      </a:r>
                      <a:r>
                        <a:rPr lang="hu-HU" sz="1350" kern="1200" dirty="0" smtClean="0">
                          <a:solidFill>
                            <a:srgbClr val="1E2452"/>
                          </a:solidFill>
                          <a:latin typeface="+mn-lt"/>
                          <a:ea typeface="+mn-ea"/>
                          <a:cs typeface="+mn-cs"/>
                        </a:rPr>
                        <a:t> </a:t>
                      </a:r>
                      <a:r>
                        <a:rPr lang="hu-HU" sz="1350" kern="1200" dirty="0" err="1" smtClean="0">
                          <a:solidFill>
                            <a:srgbClr val="1E2452"/>
                          </a:solidFill>
                          <a:latin typeface="+mn-lt"/>
                          <a:ea typeface="+mn-ea"/>
                          <a:cs typeface="+mn-cs"/>
                        </a:rPr>
                        <a:t>asset</a:t>
                      </a:r>
                      <a:r>
                        <a:rPr lang="hu-HU" sz="1350" kern="1200" dirty="0" smtClean="0">
                          <a:solidFill>
                            <a:srgbClr val="1E2452"/>
                          </a:solidFill>
                          <a:latin typeface="+mn-lt"/>
                          <a:ea typeface="+mn-ea"/>
                          <a:cs typeface="+mn-cs"/>
                        </a:rPr>
                        <a:t> </a:t>
                      </a:r>
                      <a:r>
                        <a:rPr lang="hu-HU" sz="1350" kern="1200" dirty="0" err="1" smtClean="0">
                          <a:solidFill>
                            <a:srgbClr val="1E2452"/>
                          </a:solidFill>
                          <a:latin typeface="+mn-lt"/>
                          <a:ea typeface="+mn-ea"/>
                          <a:cs typeface="+mn-cs"/>
                        </a:rPr>
                        <a:t>purchase</a:t>
                      </a:r>
                      <a:endParaRPr lang="hu-HU" sz="1350" kern="1200" dirty="0">
                        <a:solidFill>
                          <a:srgbClr val="1E2452"/>
                        </a:solidFill>
                        <a:latin typeface="+mn-lt"/>
                        <a:ea typeface="+mn-ea"/>
                        <a:cs typeface="+mn-cs"/>
                      </a:endParaRPr>
                    </a:p>
                  </a:txBody>
                  <a:tcPr anchor="ctr"/>
                </a:tc>
                <a:tc>
                  <a:txBody>
                    <a:bodyPr/>
                    <a:lstStyle/>
                    <a:p>
                      <a:pPr algn="ctr"/>
                      <a:r>
                        <a:rPr lang="hu-HU" dirty="0" err="1" smtClean="0">
                          <a:solidFill>
                            <a:srgbClr val="1E2452"/>
                          </a:solidFill>
                        </a:rPr>
                        <a:t>Tempering</a:t>
                      </a:r>
                      <a:r>
                        <a:rPr lang="hu-HU" dirty="0" smtClean="0">
                          <a:solidFill>
                            <a:srgbClr val="1E2452"/>
                          </a:solidFill>
                        </a:rPr>
                        <a:t> market </a:t>
                      </a:r>
                      <a:r>
                        <a:rPr lang="hu-HU" dirty="0" err="1" smtClean="0">
                          <a:solidFill>
                            <a:srgbClr val="1E2452"/>
                          </a:solidFill>
                        </a:rPr>
                        <a:t>turmoil</a:t>
                      </a:r>
                      <a:r>
                        <a:rPr lang="hu-HU" baseline="0" dirty="0" smtClean="0">
                          <a:solidFill>
                            <a:srgbClr val="1E2452"/>
                          </a:solidFill>
                        </a:rPr>
                        <a:t> </a:t>
                      </a:r>
                      <a:endParaRPr lang="hu-HU" dirty="0">
                        <a:solidFill>
                          <a:srgbClr val="1E2452"/>
                        </a:solidFill>
                      </a:endParaRPr>
                    </a:p>
                  </a:txBody>
                  <a:tcPr anchor="ctr"/>
                </a:tc>
              </a:tr>
              <a:tr h="504056">
                <a:tc>
                  <a:txBody>
                    <a:bodyPr/>
                    <a:lstStyle/>
                    <a:p>
                      <a:pPr marL="0" algn="ctr" defTabSz="685800" rtl="0" eaLnBrk="1" latinLnBrk="0" hangingPunct="1"/>
                      <a:r>
                        <a:rPr lang="hu-HU" sz="1350" kern="1200" dirty="0" smtClean="0">
                          <a:solidFill>
                            <a:srgbClr val="1E2452"/>
                          </a:solidFill>
                          <a:latin typeface="+mn-lt"/>
                          <a:ea typeface="+mn-ea"/>
                          <a:cs typeface="+mn-cs"/>
                        </a:rPr>
                        <a:t>Credit </a:t>
                      </a:r>
                      <a:r>
                        <a:rPr lang="hu-HU" sz="1350" kern="1200" dirty="0" err="1" smtClean="0">
                          <a:solidFill>
                            <a:srgbClr val="1E2452"/>
                          </a:solidFill>
                          <a:latin typeface="+mn-lt"/>
                          <a:ea typeface="+mn-ea"/>
                          <a:cs typeface="+mn-cs"/>
                        </a:rPr>
                        <a:t>stimulation</a:t>
                      </a:r>
                      <a:endParaRPr lang="hu-HU" sz="1350" kern="1200" dirty="0">
                        <a:solidFill>
                          <a:srgbClr val="1E2452"/>
                        </a:solidFill>
                        <a:latin typeface="+mn-lt"/>
                        <a:ea typeface="+mn-ea"/>
                        <a:cs typeface="+mn-cs"/>
                      </a:endParaRPr>
                    </a:p>
                  </a:txBody>
                  <a:tcPr anchor="ctr">
                    <a:solidFill>
                      <a:schemeClr val="bg1">
                        <a:alpha val="20000"/>
                      </a:schemeClr>
                    </a:solidFill>
                  </a:tcPr>
                </a:tc>
                <a:tc>
                  <a:txBody>
                    <a:bodyPr/>
                    <a:lstStyle/>
                    <a:p>
                      <a:pPr algn="ctr"/>
                      <a:r>
                        <a:rPr lang="hu-HU" dirty="0" err="1" smtClean="0">
                          <a:solidFill>
                            <a:srgbClr val="1E2452"/>
                          </a:solidFill>
                        </a:rPr>
                        <a:t>Funding</a:t>
                      </a:r>
                      <a:r>
                        <a:rPr lang="hu-HU" dirty="0" smtClean="0">
                          <a:solidFill>
                            <a:srgbClr val="1E2452"/>
                          </a:solidFill>
                        </a:rPr>
                        <a:t> </a:t>
                      </a:r>
                      <a:r>
                        <a:rPr lang="hu-HU" dirty="0" err="1" smtClean="0">
                          <a:solidFill>
                            <a:srgbClr val="1E2452"/>
                          </a:solidFill>
                        </a:rPr>
                        <a:t>for</a:t>
                      </a:r>
                      <a:r>
                        <a:rPr lang="hu-HU" dirty="0" smtClean="0">
                          <a:solidFill>
                            <a:srgbClr val="1E2452"/>
                          </a:solidFill>
                        </a:rPr>
                        <a:t> </a:t>
                      </a:r>
                      <a:r>
                        <a:rPr lang="hu-HU" dirty="0" err="1" smtClean="0">
                          <a:solidFill>
                            <a:srgbClr val="1E2452"/>
                          </a:solidFill>
                        </a:rPr>
                        <a:t>Growth</a:t>
                      </a:r>
                      <a:r>
                        <a:rPr lang="hu-HU" dirty="0" smtClean="0">
                          <a:solidFill>
                            <a:srgbClr val="1E2452"/>
                          </a:solidFill>
                        </a:rPr>
                        <a:t> </a:t>
                      </a:r>
                      <a:r>
                        <a:rPr lang="hu-HU" dirty="0" err="1" smtClean="0">
                          <a:solidFill>
                            <a:srgbClr val="1E2452"/>
                          </a:solidFill>
                        </a:rPr>
                        <a:t>Scheme</a:t>
                      </a:r>
                      <a:r>
                        <a:rPr lang="hu-HU" baseline="0" dirty="0" smtClean="0">
                          <a:solidFill>
                            <a:srgbClr val="1E2452"/>
                          </a:solidFill>
                        </a:rPr>
                        <a:t> (</a:t>
                      </a:r>
                      <a:r>
                        <a:rPr lang="hu-HU" baseline="0" dirty="0" err="1" smtClean="0">
                          <a:solidFill>
                            <a:srgbClr val="1E2452"/>
                          </a:solidFill>
                        </a:rPr>
                        <a:t>FGS</a:t>
                      </a:r>
                      <a:r>
                        <a:rPr lang="hu-HU" baseline="0" dirty="0" smtClean="0">
                          <a:solidFill>
                            <a:srgbClr val="1E2452"/>
                          </a:solidFill>
                        </a:rPr>
                        <a:t>)</a:t>
                      </a:r>
                      <a:endParaRPr lang="hu-HU" dirty="0">
                        <a:solidFill>
                          <a:srgbClr val="1E2452"/>
                        </a:solidFill>
                      </a:endParaRPr>
                    </a:p>
                  </a:txBody>
                  <a:tcPr anchor="ct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hu-HU" dirty="0" err="1" smtClean="0">
                          <a:solidFill>
                            <a:srgbClr val="1E2452"/>
                          </a:solidFill>
                        </a:rPr>
                        <a:t>Preferential</a:t>
                      </a:r>
                      <a:r>
                        <a:rPr lang="hu-HU" dirty="0" smtClean="0">
                          <a:solidFill>
                            <a:srgbClr val="1E2452"/>
                          </a:solidFill>
                        </a:rPr>
                        <a:t> (0%</a:t>
                      </a:r>
                      <a:r>
                        <a:rPr lang="hu-HU" baseline="0" dirty="0" smtClean="0">
                          <a:solidFill>
                            <a:srgbClr val="1E2452"/>
                          </a:solidFill>
                        </a:rPr>
                        <a:t> interest) </a:t>
                      </a:r>
                      <a:r>
                        <a:rPr lang="hu-HU" baseline="0" dirty="0" err="1" smtClean="0">
                          <a:solidFill>
                            <a:srgbClr val="1E2452"/>
                          </a:solidFill>
                        </a:rPr>
                        <a:t>refinancing</a:t>
                      </a:r>
                      <a:r>
                        <a:rPr lang="hu-HU" baseline="0" dirty="0" smtClean="0">
                          <a:solidFill>
                            <a:srgbClr val="1E2452"/>
                          </a:solidFill>
                        </a:rPr>
                        <a:t> credit</a:t>
                      </a:r>
                      <a:endParaRPr lang="hu-HU" dirty="0">
                        <a:solidFill>
                          <a:srgbClr val="1E2452"/>
                        </a:solidFill>
                      </a:endParaRPr>
                    </a:p>
                  </a:txBody>
                  <a:tcPr anchor="ctr"/>
                </a:tc>
                <a:tc>
                  <a:txBody>
                    <a:bodyPr/>
                    <a:lstStyle/>
                    <a:p>
                      <a:pPr algn="ctr"/>
                      <a:r>
                        <a:rPr lang="hu-HU" dirty="0" err="1" smtClean="0">
                          <a:solidFill>
                            <a:srgbClr val="1E2452"/>
                          </a:solidFill>
                        </a:rPr>
                        <a:t>Stimulating</a:t>
                      </a:r>
                      <a:r>
                        <a:rPr lang="hu-HU" dirty="0" smtClean="0">
                          <a:solidFill>
                            <a:srgbClr val="1E2452"/>
                          </a:solidFill>
                        </a:rPr>
                        <a:t> credit</a:t>
                      </a:r>
                      <a:r>
                        <a:rPr lang="hu-HU" baseline="0" dirty="0" smtClean="0">
                          <a:solidFill>
                            <a:srgbClr val="1E2452"/>
                          </a:solidFill>
                        </a:rPr>
                        <a:t> </a:t>
                      </a:r>
                      <a:r>
                        <a:rPr lang="hu-HU" baseline="0" dirty="0" err="1" smtClean="0">
                          <a:solidFill>
                            <a:srgbClr val="1E2452"/>
                          </a:solidFill>
                        </a:rPr>
                        <a:t>supply</a:t>
                      </a:r>
                      <a:endParaRPr lang="hu-HU" dirty="0">
                        <a:solidFill>
                          <a:srgbClr val="1E2452"/>
                        </a:solidFill>
                      </a:endParaRPr>
                    </a:p>
                  </a:txBody>
                  <a:tcPr anchor="ctr"/>
                </a:tc>
              </a:tr>
              <a:tr h="681208">
                <a:tc rowSpan="3">
                  <a:txBody>
                    <a:bodyPr/>
                    <a:lstStyle/>
                    <a:p>
                      <a:pPr marL="0" algn="ctr" defTabSz="685800" rtl="0" eaLnBrk="1" latinLnBrk="0" hangingPunct="1"/>
                      <a:r>
                        <a:rPr lang="hu-HU" sz="1350" kern="1200" dirty="0" err="1" smtClean="0">
                          <a:solidFill>
                            <a:srgbClr val="1E2452"/>
                          </a:solidFill>
                          <a:latin typeface="+mn-lt"/>
                          <a:ea typeface="+mn-ea"/>
                          <a:cs typeface="+mn-cs"/>
                        </a:rPr>
                        <a:t>Supporting</a:t>
                      </a:r>
                      <a:r>
                        <a:rPr lang="hu-HU" sz="1350" kern="1200" dirty="0" smtClean="0">
                          <a:solidFill>
                            <a:srgbClr val="1E2452"/>
                          </a:solidFill>
                          <a:latin typeface="+mn-lt"/>
                          <a:ea typeface="+mn-ea"/>
                          <a:cs typeface="+mn-cs"/>
                        </a:rPr>
                        <a:t> </a:t>
                      </a:r>
                      <a:r>
                        <a:rPr lang="hu-HU" sz="1350" kern="1200" dirty="0" err="1" smtClean="0">
                          <a:solidFill>
                            <a:srgbClr val="1E2452"/>
                          </a:solidFill>
                          <a:latin typeface="+mn-lt"/>
                          <a:ea typeface="+mn-ea"/>
                          <a:cs typeface="+mn-cs"/>
                        </a:rPr>
                        <a:t>self-financing</a:t>
                      </a:r>
                      <a:endParaRPr lang="hu-HU" sz="1350" kern="1200" dirty="0">
                        <a:solidFill>
                          <a:srgbClr val="1E2452"/>
                        </a:solidFill>
                        <a:latin typeface="+mn-lt"/>
                        <a:ea typeface="+mn-ea"/>
                        <a:cs typeface="+mn-cs"/>
                      </a:endParaRPr>
                    </a:p>
                  </a:txBody>
                  <a:tcPr anchor="ctr">
                    <a:solidFill>
                      <a:srgbClr val="D8CFBE"/>
                    </a:solidFill>
                  </a:tcPr>
                </a:tc>
                <a:tc>
                  <a:txBody>
                    <a:bodyPr/>
                    <a:lstStyle/>
                    <a:p>
                      <a:pPr algn="ctr"/>
                      <a:r>
                        <a:rPr lang="hu-HU" baseline="0" dirty="0" err="1" smtClean="0">
                          <a:solidFill>
                            <a:srgbClr val="1E2452"/>
                          </a:solidFill>
                        </a:rPr>
                        <a:t>Central</a:t>
                      </a:r>
                      <a:r>
                        <a:rPr lang="hu-HU" baseline="0" dirty="0" smtClean="0">
                          <a:solidFill>
                            <a:srgbClr val="1E2452"/>
                          </a:solidFill>
                        </a:rPr>
                        <a:t> bank </a:t>
                      </a:r>
                      <a:r>
                        <a:rPr lang="hu-HU" baseline="0" dirty="0" err="1" smtClean="0">
                          <a:solidFill>
                            <a:srgbClr val="1E2452"/>
                          </a:solidFill>
                        </a:rPr>
                        <a:t>IRS</a:t>
                      </a:r>
                      <a:r>
                        <a:rPr lang="hu-HU" baseline="0" dirty="0" smtClean="0">
                          <a:solidFill>
                            <a:srgbClr val="1E2452"/>
                          </a:solidFill>
                        </a:rPr>
                        <a:t> </a:t>
                      </a:r>
                      <a:r>
                        <a:rPr lang="hu-HU" baseline="0" dirty="0" err="1" smtClean="0">
                          <a:solidFill>
                            <a:srgbClr val="1E2452"/>
                          </a:solidFill>
                        </a:rPr>
                        <a:t>tenders</a:t>
                      </a:r>
                      <a:endParaRPr lang="hu-HU" dirty="0">
                        <a:solidFill>
                          <a:srgbClr val="1E2452"/>
                        </a:solidFill>
                      </a:endParaRPr>
                    </a:p>
                  </a:txBody>
                  <a:tcPr anchor="ctr">
                    <a:solidFill>
                      <a:srgbClr val="D8CFBE"/>
                    </a:solidFill>
                  </a:tcPr>
                </a:tc>
                <a:tc>
                  <a:txBody>
                    <a:bodyPr/>
                    <a:lstStyle/>
                    <a:p>
                      <a:pPr marL="0" algn="ctr" defTabSz="685800" rtl="0" eaLnBrk="1" latinLnBrk="0" hangingPunct="1"/>
                      <a:r>
                        <a:rPr lang="hu-HU" sz="1350" kern="1200" baseline="0" dirty="0" err="1" smtClean="0">
                          <a:solidFill>
                            <a:srgbClr val="1E2452"/>
                          </a:solidFill>
                          <a:latin typeface="+mn-lt"/>
                          <a:ea typeface="+mn-ea"/>
                          <a:cs typeface="+mn-cs"/>
                        </a:rPr>
                        <a:t>Conditional</a:t>
                      </a:r>
                      <a:r>
                        <a:rPr lang="hu-HU" sz="1350" kern="1200" baseline="0" dirty="0" smtClean="0">
                          <a:solidFill>
                            <a:srgbClr val="1E2452"/>
                          </a:solidFill>
                          <a:latin typeface="+mn-lt"/>
                          <a:ea typeface="+mn-ea"/>
                          <a:cs typeface="+mn-cs"/>
                        </a:rPr>
                        <a:t> </a:t>
                      </a:r>
                      <a:r>
                        <a:rPr lang="hu-HU" sz="1350" kern="1200" baseline="0" dirty="0" err="1" smtClean="0">
                          <a:solidFill>
                            <a:srgbClr val="1E2452"/>
                          </a:solidFill>
                          <a:latin typeface="+mn-lt"/>
                          <a:ea typeface="+mn-ea"/>
                          <a:cs typeface="+mn-cs"/>
                        </a:rPr>
                        <a:t>fixed-for-floating</a:t>
                      </a:r>
                      <a:r>
                        <a:rPr lang="hu-HU" sz="1350" kern="1200" baseline="0" dirty="0" smtClean="0">
                          <a:solidFill>
                            <a:srgbClr val="1E2452"/>
                          </a:solidFill>
                          <a:latin typeface="+mn-lt"/>
                          <a:ea typeface="+mn-ea"/>
                          <a:cs typeface="+mn-cs"/>
                        </a:rPr>
                        <a:t> interest </a:t>
                      </a:r>
                      <a:r>
                        <a:rPr lang="hu-HU" sz="1350" kern="1200" baseline="0" dirty="0" err="1" smtClean="0">
                          <a:solidFill>
                            <a:srgbClr val="1E2452"/>
                          </a:solidFill>
                          <a:latin typeface="+mn-lt"/>
                          <a:ea typeface="+mn-ea"/>
                          <a:cs typeface="+mn-cs"/>
                        </a:rPr>
                        <a:t>rate</a:t>
                      </a:r>
                      <a:r>
                        <a:rPr lang="hu-HU" sz="1350" kern="1200" baseline="0" dirty="0" smtClean="0">
                          <a:solidFill>
                            <a:srgbClr val="1E2452"/>
                          </a:solidFill>
                          <a:latin typeface="+mn-lt"/>
                          <a:ea typeface="+mn-ea"/>
                          <a:cs typeface="+mn-cs"/>
                        </a:rPr>
                        <a:t> </a:t>
                      </a:r>
                      <a:r>
                        <a:rPr lang="hu-HU" sz="1350" kern="1200" baseline="0" dirty="0" err="1" smtClean="0">
                          <a:solidFill>
                            <a:srgbClr val="1E2452"/>
                          </a:solidFill>
                          <a:latin typeface="+mn-lt"/>
                          <a:ea typeface="+mn-ea"/>
                          <a:cs typeface="+mn-cs"/>
                        </a:rPr>
                        <a:t>swap</a:t>
                      </a:r>
                      <a:endParaRPr lang="hu-HU" sz="1350" kern="1200" baseline="0" dirty="0">
                        <a:solidFill>
                          <a:srgbClr val="1E2452"/>
                        </a:solidFill>
                        <a:latin typeface="+mn-lt"/>
                        <a:ea typeface="+mn-ea"/>
                        <a:cs typeface="+mn-cs"/>
                      </a:endParaRPr>
                    </a:p>
                  </a:txBody>
                  <a:tcPr anchor="ctr">
                    <a:solidFill>
                      <a:srgbClr val="D8CFBE"/>
                    </a:solidFill>
                  </a:tcPr>
                </a:tc>
                <a:tc>
                  <a:txBody>
                    <a:bodyPr/>
                    <a:lstStyle/>
                    <a:p>
                      <a:pPr algn="ctr"/>
                      <a:r>
                        <a:rPr lang="hu-HU" dirty="0" err="1" smtClean="0">
                          <a:solidFill>
                            <a:srgbClr val="1E2452"/>
                          </a:solidFill>
                        </a:rPr>
                        <a:t>Stimulating</a:t>
                      </a:r>
                      <a:r>
                        <a:rPr lang="hu-HU" dirty="0" smtClean="0">
                          <a:solidFill>
                            <a:srgbClr val="1E2452"/>
                          </a:solidFill>
                        </a:rPr>
                        <a:t> the </a:t>
                      </a:r>
                      <a:r>
                        <a:rPr lang="hu-HU" dirty="0" err="1" smtClean="0">
                          <a:solidFill>
                            <a:srgbClr val="1E2452"/>
                          </a:solidFill>
                        </a:rPr>
                        <a:t>purchase</a:t>
                      </a:r>
                      <a:r>
                        <a:rPr lang="hu-HU" baseline="0" dirty="0" smtClean="0">
                          <a:solidFill>
                            <a:srgbClr val="1E2452"/>
                          </a:solidFill>
                        </a:rPr>
                        <a:t> of </a:t>
                      </a:r>
                      <a:r>
                        <a:rPr lang="hu-HU" baseline="0" dirty="0" err="1" smtClean="0">
                          <a:solidFill>
                            <a:srgbClr val="1E2452"/>
                          </a:solidFill>
                        </a:rPr>
                        <a:t>domestic</a:t>
                      </a:r>
                      <a:r>
                        <a:rPr lang="hu-HU" baseline="0" dirty="0" smtClean="0">
                          <a:solidFill>
                            <a:srgbClr val="1E2452"/>
                          </a:solidFill>
                        </a:rPr>
                        <a:t> </a:t>
                      </a:r>
                      <a:r>
                        <a:rPr lang="hu-HU" baseline="0" dirty="0" err="1" smtClean="0">
                          <a:solidFill>
                            <a:srgbClr val="1E2452"/>
                          </a:solidFill>
                        </a:rPr>
                        <a:t>securities</a:t>
                      </a:r>
                      <a:r>
                        <a:rPr lang="hu-HU" baseline="0" dirty="0" smtClean="0">
                          <a:solidFill>
                            <a:srgbClr val="1E2452"/>
                          </a:solidFill>
                        </a:rPr>
                        <a:t> </a:t>
                      </a:r>
                      <a:r>
                        <a:rPr lang="hu-HU" baseline="0" dirty="0" err="1" smtClean="0">
                          <a:solidFill>
                            <a:srgbClr val="1E2452"/>
                          </a:solidFill>
                        </a:rPr>
                        <a:t>by</a:t>
                      </a:r>
                      <a:r>
                        <a:rPr lang="hu-HU" baseline="0" dirty="0" smtClean="0">
                          <a:solidFill>
                            <a:srgbClr val="1E2452"/>
                          </a:solidFill>
                        </a:rPr>
                        <a:t> credit </a:t>
                      </a:r>
                      <a:r>
                        <a:rPr lang="hu-HU" baseline="0" dirty="0" err="1" smtClean="0">
                          <a:solidFill>
                            <a:srgbClr val="1E2452"/>
                          </a:solidFill>
                        </a:rPr>
                        <a:t>institutions</a:t>
                      </a:r>
                      <a:endParaRPr lang="hu-HU" dirty="0">
                        <a:solidFill>
                          <a:srgbClr val="1E2452"/>
                        </a:solidFill>
                      </a:endParaRPr>
                    </a:p>
                  </a:txBody>
                  <a:tcPr anchor="ctr">
                    <a:solidFill>
                      <a:srgbClr val="D8CFBE"/>
                    </a:solidFill>
                  </a:tcPr>
                </a:tc>
              </a:tr>
              <a:tr h="311484">
                <a:tc vMerge="1">
                  <a:txBody>
                    <a:bodyPr/>
                    <a:lstStyle/>
                    <a:p>
                      <a:endParaRPr lang="hu-HU"/>
                    </a:p>
                  </a:txBody>
                  <a:tcPr/>
                </a:tc>
                <a:tc>
                  <a:txBody>
                    <a:bodyPr/>
                    <a:lstStyle/>
                    <a:p>
                      <a:pPr algn="ctr"/>
                      <a:r>
                        <a:rPr lang="hu-HU" dirty="0" err="1" smtClean="0">
                          <a:solidFill>
                            <a:srgbClr val="1E2452"/>
                          </a:solidFill>
                        </a:rPr>
                        <a:t>Central</a:t>
                      </a:r>
                      <a:r>
                        <a:rPr lang="hu-HU" baseline="0" dirty="0" smtClean="0">
                          <a:solidFill>
                            <a:srgbClr val="1E2452"/>
                          </a:solidFill>
                        </a:rPr>
                        <a:t> bank </a:t>
                      </a:r>
                      <a:r>
                        <a:rPr lang="hu-HU" baseline="0" dirty="0" err="1" smtClean="0">
                          <a:solidFill>
                            <a:srgbClr val="1E2452"/>
                          </a:solidFill>
                        </a:rPr>
                        <a:t>deposit</a:t>
                      </a:r>
                      <a:r>
                        <a:rPr lang="hu-HU" baseline="0" dirty="0" smtClean="0">
                          <a:solidFill>
                            <a:srgbClr val="1E2452"/>
                          </a:solidFill>
                        </a:rPr>
                        <a:t> </a:t>
                      </a:r>
                      <a:r>
                        <a:rPr lang="hu-HU" baseline="0" dirty="0" err="1" smtClean="0">
                          <a:solidFill>
                            <a:srgbClr val="1E2452"/>
                          </a:solidFill>
                        </a:rPr>
                        <a:t>for</a:t>
                      </a:r>
                      <a:r>
                        <a:rPr lang="hu-HU" baseline="0" dirty="0" smtClean="0">
                          <a:solidFill>
                            <a:srgbClr val="1E2452"/>
                          </a:solidFill>
                        </a:rPr>
                        <a:t> </a:t>
                      </a:r>
                      <a:r>
                        <a:rPr lang="hu-HU" baseline="0" dirty="0" err="1" smtClean="0">
                          <a:solidFill>
                            <a:srgbClr val="1E2452"/>
                          </a:solidFill>
                        </a:rPr>
                        <a:t>liquidity</a:t>
                      </a:r>
                      <a:r>
                        <a:rPr lang="hu-HU" baseline="0" dirty="0" smtClean="0">
                          <a:solidFill>
                            <a:srgbClr val="1E2452"/>
                          </a:solidFill>
                        </a:rPr>
                        <a:t> management </a:t>
                      </a:r>
                      <a:r>
                        <a:rPr lang="hu-HU" baseline="0" dirty="0" err="1" smtClean="0">
                          <a:solidFill>
                            <a:srgbClr val="1E2452"/>
                          </a:solidFill>
                        </a:rPr>
                        <a:t>purposes</a:t>
                      </a:r>
                      <a:endParaRPr lang="hu-HU" dirty="0">
                        <a:solidFill>
                          <a:srgbClr val="1E2452"/>
                        </a:solidFill>
                      </a:endParaRPr>
                    </a:p>
                  </a:txBody>
                  <a:tcPr anchor="ctr">
                    <a:solidFill>
                      <a:schemeClr val="bg1"/>
                    </a:solidFill>
                  </a:tcPr>
                </a:tc>
                <a:tc>
                  <a:txBody>
                    <a:bodyPr/>
                    <a:lstStyle/>
                    <a:p>
                      <a:pPr algn="ctr"/>
                      <a:r>
                        <a:rPr lang="hu-HU" dirty="0" err="1" smtClean="0">
                          <a:solidFill>
                            <a:srgbClr val="1E2452"/>
                          </a:solidFill>
                        </a:rPr>
                        <a:t>Two-week</a:t>
                      </a:r>
                      <a:r>
                        <a:rPr lang="hu-HU" dirty="0" smtClean="0">
                          <a:solidFill>
                            <a:srgbClr val="1E2452"/>
                          </a:solidFill>
                        </a:rPr>
                        <a:t> </a:t>
                      </a:r>
                      <a:r>
                        <a:rPr lang="hu-HU" dirty="0" err="1" smtClean="0">
                          <a:solidFill>
                            <a:srgbClr val="1E2452"/>
                          </a:solidFill>
                        </a:rPr>
                        <a:t>time</a:t>
                      </a:r>
                      <a:r>
                        <a:rPr lang="hu-HU" baseline="0" dirty="0" smtClean="0">
                          <a:solidFill>
                            <a:srgbClr val="1E2452"/>
                          </a:solidFill>
                        </a:rPr>
                        <a:t> </a:t>
                      </a:r>
                      <a:r>
                        <a:rPr lang="hu-HU" baseline="0" dirty="0" err="1" smtClean="0">
                          <a:solidFill>
                            <a:srgbClr val="1E2452"/>
                          </a:solidFill>
                        </a:rPr>
                        <a:t>deposit</a:t>
                      </a:r>
                      <a:endParaRPr lang="hu-HU" dirty="0">
                        <a:solidFill>
                          <a:srgbClr val="1E2452"/>
                        </a:solidFill>
                      </a:endParaRPr>
                    </a:p>
                  </a:txBody>
                  <a:tcPr anchor="ctr">
                    <a:solidFill>
                      <a:schemeClr val="bg1"/>
                    </a:solidFill>
                  </a:tcPr>
                </a:tc>
                <a:tc>
                  <a:txBody>
                    <a:bodyPr/>
                    <a:lstStyle/>
                    <a:p>
                      <a:pPr algn="ctr"/>
                      <a:r>
                        <a:rPr lang="hu-HU" dirty="0" err="1" smtClean="0">
                          <a:solidFill>
                            <a:srgbClr val="1E2452"/>
                          </a:solidFill>
                        </a:rPr>
                        <a:t>Influencing</a:t>
                      </a:r>
                      <a:r>
                        <a:rPr lang="hu-HU" dirty="0" smtClean="0">
                          <a:solidFill>
                            <a:srgbClr val="1E2452"/>
                          </a:solidFill>
                        </a:rPr>
                        <a:t> </a:t>
                      </a:r>
                      <a:r>
                        <a:rPr lang="hu-HU" dirty="0" err="1" smtClean="0">
                          <a:solidFill>
                            <a:srgbClr val="1E2452"/>
                          </a:solidFill>
                        </a:rPr>
                        <a:t>two-week</a:t>
                      </a:r>
                      <a:r>
                        <a:rPr lang="hu-HU" dirty="0" smtClean="0">
                          <a:solidFill>
                            <a:srgbClr val="1E2452"/>
                          </a:solidFill>
                        </a:rPr>
                        <a:t> </a:t>
                      </a:r>
                      <a:r>
                        <a:rPr lang="hu-HU" dirty="0" err="1" smtClean="0">
                          <a:solidFill>
                            <a:srgbClr val="1E2452"/>
                          </a:solidFill>
                        </a:rPr>
                        <a:t>yields</a:t>
                      </a:r>
                      <a:r>
                        <a:rPr lang="hu-HU" dirty="0" smtClean="0">
                          <a:solidFill>
                            <a:srgbClr val="1E2452"/>
                          </a:solidFill>
                        </a:rPr>
                        <a:t>/</a:t>
                      </a:r>
                      <a:r>
                        <a:rPr lang="hu-HU" dirty="0" err="1" smtClean="0">
                          <a:solidFill>
                            <a:srgbClr val="1E2452"/>
                          </a:solidFill>
                        </a:rPr>
                        <a:t>sterilisation</a:t>
                      </a:r>
                      <a:endParaRPr lang="hu-HU" dirty="0" smtClean="0">
                        <a:solidFill>
                          <a:srgbClr val="1E2452"/>
                        </a:solidFill>
                      </a:endParaRPr>
                    </a:p>
                  </a:txBody>
                  <a:tcPr anchor="ctr">
                    <a:solidFill>
                      <a:schemeClr val="bg1"/>
                    </a:solidFill>
                  </a:tcPr>
                </a:tc>
              </a:tr>
              <a:tr h="516612">
                <a:tc vMerge="1">
                  <a:txBody>
                    <a:bodyPr/>
                    <a:lstStyle/>
                    <a:p>
                      <a:endParaRPr lang="hu-HU"/>
                    </a:p>
                  </a:txBody>
                  <a:tcPr/>
                </a:tc>
                <a:tc>
                  <a:txBody>
                    <a:bodyPr/>
                    <a:lstStyle/>
                    <a:p>
                      <a:pPr algn="ctr"/>
                      <a:r>
                        <a:rPr lang="hu-HU" dirty="0" err="1" smtClean="0">
                          <a:solidFill>
                            <a:srgbClr val="1E2452"/>
                          </a:solidFill>
                        </a:rPr>
                        <a:t>Three-year</a:t>
                      </a:r>
                      <a:r>
                        <a:rPr lang="hu-HU" dirty="0" smtClean="0">
                          <a:solidFill>
                            <a:srgbClr val="1E2452"/>
                          </a:solidFill>
                        </a:rPr>
                        <a:t> </a:t>
                      </a:r>
                      <a:r>
                        <a:rPr lang="hu-HU" dirty="0" err="1" smtClean="0">
                          <a:solidFill>
                            <a:srgbClr val="1E2452"/>
                          </a:solidFill>
                        </a:rPr>
                        <a:t>collateralised</a:t>
                      </a:r>
                      <a:r>
                        <a:rPr lang="hu-HU" dirty="0" smtClean="0">
                          <a:solidFill>
                            <a:srgbClr val="1E2452"/>
                          </a:solidFill>
                        </a:rPr>
                        <a:t> </a:t>
                      </a:r>
                      <a:r>
                        <a:rPr lang="hu-HU" dirty="0" err="1" smtClean="0">
                          <a:solidFill>
                            <a:srgbClr val="1E2452"/>
                          </a:solidFill>
                        </a:rPr>
                        <a:t>loan</a:t>
                      </a:r>
                      <a:endParaRPr lang="hu-HU" dirty="0" smtClean="0">
                        <a:solidFill>
                          <a:srgbClr val="1E2452"/>
                        </a:solidFill>
                      </a:endParaRPr>
                    </a:p>
                    <a:p>
                      <a:pPr algn="ctr"/>
                      <a:r>
                        <a:rPr lang="hu-HU" dirty="0" smtClean="0">
                          <a:solidFill>
                            <a:srgbClr val="1E2452"/>
                          </a:solidFill>
                        </a:rPr>
                        <a:t>and </a:t>
                      </a:r>
                      <a:r>
                        <a:rPr lang="hu-HU" dirty="0" err="1" smtClean="0">
                          <a:solidFill>
                            <a:srgbClr val="1E2452"/>
                          </a:solidFill>
                        </a:rPr>
                        <a:t>asset</a:t>
                      </a:r>
                      <a:r>
                        <a:rPr lang="hu-HU" dirty="0" smtClean="0">
                          <a:solidFill>
                            <a:srgbClr val="1E2452"/>
                          </a:solidFill>
                        </a:rPr>
                        <a:t> </a:t>
                      </a:r>
                      <a:r>
                        <a:rPr lang="hu-HU" dirty="0" err="1" smtClean="0">
                          <a:solidFill>
                            <a:srgbClr val="1E2452"/>
                          </a:solidFill>
                        </a:rPr>
                        <a:t>swap</a:t>
                      </a:r>
                      <a:r>
                        <a:rPr lang="hu-HU" dirty="0" smtClean="0">
                          <a:solidFill>
                            <a:srgbClr val="1E2452"/>
                          </a:solidFill>
                        </a:rPr>
                        <a:t> (</a:t>
                      </a:r>
                      <a:r>
                        <a:rPr lang="hu-HU" dirty="0" err="1" smtClean="0">
                          <a:solidFill>
                            <a:srgbClr val="1E2452"/>
                          </a:solidFill>
                        </a:rPr>
                        <a:t>non-active</a:t>
                      </a:r>
                      <a:r>
                        <a:rPr lang="hu-HU" dirty="0" smtClean="0">
                          <a:solidFill>
                            <a:srgbClr val="1E2452"/>
                          </a:solidFill>
                        </a:rPr>
                        <a:t>)</a:t>
                      </a:r>
                      <a:endParaRPr lang="hu-HU" dirty="0">
                        <a:solidFill>
                          <a:srgbClr val="1E2452"/>
                        </a:solidFill>
                      </a:endParaRPr>
                    </a:p>
                  </a:txBody>
                  <a:tcPr anchor="ctr">
                    <a:solidFill>
                      <a:srgbClr val="D8CFBE"/>
                    </a:solidFill>
                  </a:tcPr>
                </a:tc>
                <a:tc>
                  <a:txBody>
                    <a:bodyPr/>
                    <a:lstStyle/>
                    <a:p>
                      <a:pPr algn="ctr"/>
                      <a:r>
                        <a:rPr lang="en-US" baseline="0" dirty="0" err="1" smtClean="0">
                          <a:solidFill>
                            <a:srgbClr val="1E2452"/>
                          </a:solidFill>
                        </a:rPr>
                        <a:t>Collateralised</a:t>
                      </a:r>
                      <a:r>
                        <a:rPr lang="en-US" baseline="0" dirty="0" smtClean="0">
                          <a:solidFill>
                            <a:srgbClr val="1E2452"/>
                          </a:solidFill>
                        </a:rPr>
                        <a:t> loan </a:t>
                      </a:r>
                      <a:r>
                        <a:rPr lang="hu-HU" baseline="0" dirty="0" smtClean="0">
                          <a:solidFill>
                            <a:srgbClr val="1E2452"/>
                          </a:solidFill>
                        </a:rPr>
                        <a:t>and </a:t>
                      </a:r>
                      <a:r>
                        <a:rPr lang="hu-HU" baseline="0" dirty="0" err="1" smtClean="0">
                          <a:solidFill>
                            <a:srgbClr val="1E2452"/>
                          </a:solidFill>
                        </a:rPr>
                        <a:t>securities</a:t>
                      </a:r>
                      <a:r>
                        <a:rPr lang="hu-HU" baseline="0" dirty="0" smtClean="0">
                          <a:solidFill>
                            <a:srgbClr val="1E2452"/>
                          </a:solidFill>
                        </a:rPr>
                        <a:t> </a:t>
                      </a:r>
                      <a:r>
                        <a:rPr lang="hu-HU" baseline="0" dirty="0" err="1" smtClean="0">
                          <a:solidFill>
                            <a:srgbClr val="1E2452"/>
                          </a:solidFill>
                        </a:rPr>
                        <a:t>swap</a:t>
                      </a:r>
                      <a:endParaRPr lang="hu-HU" dirty="0">
                        <a:solidFill>
                          <a:srgbClr val="1E2452"/>
                        </a:solidFill>
                      </a:endParaRPr>
                    </a:p>
                  </a:txBody>
                  <a:tcPr anchor="ctr">
                    <a:solidFill>
                      <a:srgbClr val="D8CFBE"/>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hu-HU" sz="1350" b="0" i="0" u="none" strike="noStrike" kern="1200" cap="none" spc="0" normalizeH="0" baseline="0" noProof="0" dirty="0" err="1" smtClean="0">
                          <a:ln>
                            <a:noFill/>
                          </a:ln>
                          <a:solidFill>
                            <a:srgbClr val="1E2452"/>
                          </a:solidFill>
                          <a:effectLst/>
                          <a:uLnTx/>
                          <a:uFillTx/>
                          <a:latin typeface="+mn-lt"/>
                          <a:ea typeface="+mn-ea"/>
                          <a:cs typeface="+mn-cs"/>
                        </a:rPr>
                        <a:t>Improving</a:t>
                      </a:r>
                      <a:r>
                        <a:rPr kumimoji="0" lang="hu-HU" sz="1350" b="0" i="0" u="none" strike="noStrike" kern="1200" cap="none" spc="0" normalizeH="0" baseline="0" noProof="0" dirty="0" smtClean="0">
                          <a:ln>
                            <a:noFill/>
                          </a:ln>
                          <a:solidFill>
                            <a:srgbClr val="1E2452"/>
                          </a:solidFill>
                          <a:effectLst/>
                          <a:uLnTx/>
                          <a:uFillTx/>
                          <a:latin typeface="+mn-lt"/>
                          <a:ea typeface="+mn-ea"/>
                          <a:cs typeface="+mn-cs"/>
                        </a:rPr>
                        <a:t> </a:t>
                      </a:r>
                      <a:r>
                        <a:rPr kumimoji="0" lang="hu-HU" sz="1350" b="0" i="0" u="none" strike="noStrike" kern="1200" cap="none" spc="0" normalizeH="0" baseline="0" noProof="0" dirty="0" err="1" smtClean="0">
                          <a:ln>
                            <a:noFill/>
                          </a:ln>
                          <a:solidFill>
                            <a:srgbClr val="1E2452"/>
                          </a:solidFill>
                          <a:effectLst/>
                          <a:uLnTx/>
                          <a:uFillTx/>
                          <a:latin typeface="+mn-lt"/>
                          <a:ea typeface="+mn-ea"/>
                          <a:cs typeface="+mn-cs"/>
                        </a:rPr>
                        <a:t>liquidity</a:t>
                      </a:r>
                      <a:r>
                        <a:rPr kumimoji="0" lang="hu-HU" sz="1350" b="0" i="0" u="none" strike="noStrike" kern="1200" cap="none" spc="0" normalizeH="0" baseline="0" noProof="0" dirty="0" smtClean="0">
                          <a:ln>
                            <a:noFill/>
                          </a:ln>
                          <a:solidFill>
                            <a:srgbClr val="1E2452"/>
                          </a:solidFill>
                          <a:effectLst/>
                          <a:uLnTx/>
                          <a:uFillTx/>
                          <a:latin typeface="+mn-lt"/>
                          <a:ea typeface="+mn-ea"/>
                          <a:cs typeface="+mn-cs"/>
                        </a:rPr>
                        <a:t>, </a:t>
                      </a:r>
                      <a:r>
                        <a:rPr kumimoji="0" lang="hu-HU" sz="1350" b="0" i="0" u="none" strike="noStrike" kern="1200" cap="none" spc="0" normalizeH="0" baseline="0" noProof="0" dirty="0" err="1" smtClean="0">
                          <a:ln>
                            <a:noFill/>
                          </a:ln>
                          <a:solidFill>
                            <a:srgbClr val="1E2452"/>
                          </a:solidFill>
                          <a:effectLst/>
                          <a:uLnTx/>
                          <a:uFillTx/>
                          <a:latin typeface="+mn-lt"/>
                          <a:ea typeface="+mn-ea"/>
                          <a:cs typeface="+mn-cs"/>
                        </a:rPr>
                        <a:t>stimulating</a:t>
                      </a:r>
                      <a:r>
                        <a:rPr kumimoji="0" lang="hu-HU" sz="1350" b="0" i="0" u="none" strike="noStrike" kern="1200" cap="none" spc="0" normalizeH="0" baseline="0" noProof="0" dirty="0" smtClean="0">
                          <a:ln>
                            <a:noFill/>
                          </a:ln>
                          <a:solidFill>
                            <a:srgbClr val="1E2452"/>
                          </a:solidFill>
                          <a:effectLst/>
                          <a:uLnTx/>
                          <a:uFillTx/>
                          <a:latin typeface="+mn-lt"/>
                          <a:ea typeface="+mn-ea"/>
                          <a:cs typeface="+mn-cs"/>
                        </a:rPr>
                        <a:t> </a:t>
                      </a:r>
                      <a:r>
                        <a:rPr kumimoji="0" lang="hu-HU" sz="1350" b="0" i="0" u="none" strike="noStrike" kern="1200" cap="none" spc="0" normalizeH="0" baseline="0" noProof="0" dirty="0" err="1" smtClean="0">
                          <a:ln>
                            <a:noFill/>
                          </a:ln>
                          <a:solidFill>
                            <a:srgbClr val="1E2452"/>
                          </a:solidFill>
                          <a:effectLst/>
                          <a:uLnTx/>
                          <a:uFillTx/>
                          <a:latin typeface="+mn-lt"/>
                          <a:ea typeface="+mn-ea"/>
                          <a:cs typeface="+mn-cs"/>
                        </a:rPr>
                        <a:t>government</a:t>
                      </a:r>
                      <a:r>
                        <a:rPr kumimoji="0" lang="hu-HU" sz="1350" b="0" i="0" u="none" strike="noStrike" kern="1200" cap="none" spc="0" normalizeH="0" baseline="0" noProof="0" dirty="0" smtClean="0">
                          <a:ln>
                            <a:noFill/>
                          </a:ln>
                          <a:solidFill>
                            <a:srgbClr val="1E2452"/>
                          </a:solidFill>
                          <a:effectLst/>
                          <a:uLnTx/>
                          <a:uFillTx/>
                          <a:latin typeface="+mn-lt"/>
                          <a:ea typeface="+mn-ea"/>
                          <a:cs typeface="+mn-cs"/>
                        </a:rPr>
                        <a:t> </a:t>
                      </a:r>
                      <a:r>
                        <a:rPr kumimoji="0" lang="hu-HU" sz="1350" b="0" i="0" u="none" strike="noStrike" kern="1200" cap="none" spc="0" normalizeH="0" baseline="0" noProof="0" dirty="0" err="1" smtClean="0">
                          <a:ln>
                            <a:noFill/>
                          </a:ln>
                          <a:solidFill>
                            <a:srgbClr val="1E2452"/>
                          </a:solidFill>
                          <a:effectLst/>
                          <a:uLnTx/>
                          <a:uFillTx/>
                          <a:latin typeface="+mn-lt"/>
                          <a:ea typeface="+mn-ea"/>
                          <a:cs typeface="+mn-cs"/>
                        </a:rPr>
                        <a:t>securities</a:t>
                      </a:r>
                      <a:r>
                        <a:rPr kumimoji="0" lang="hu-HU" sz="1350" b="0" i="0" u="none" strike="noStrike" kern="1200" cap="none" spc="0" normalizeH="0" baseline="0" noProof="0" dirty="0" smtClean="0">
                          <a:ln>
                            <a:noFill/>
                          </a:ln>
                          <a:solidFill>
                            <a:srgbClr val="1E2452"/>
                          </a:solidFill>
                          <a:effectLst/>
                          <a:uLnTx/>
                          <a:uFillTx/>
                          <a:latin typeface="+mn-lt"/>
                          <a:ea typeface="+mn-ea"/>
                          <a:cs typeface="+mn-cs"/>
                        </a:rPr>
                        <a:t> </a:t>
                      </a:r>
                      <a:r>
                        <a:rPr kumimoji="0" lang="hu-HU" sz="1350" b="0" i="0" u="none" strike="noStrike" kern="1200" cap="none" spc="0" normalizeH="0" baseline="0" noProof="0" dirty="0" err="1" smtClean="0">
                          <a:ln>
                            <a:noFill/>
                          </a:ln>
                          <a:solidFill>
                            <a:srgbClr val="1E2452"/>
                          </a:solidFill>
                          <a:effectLst/>
                          <a:uLnTx/>
                          <a:uFillTx/>
                          <a:latin typeface="+mn-lt"/>
                          <a:ea typeface="+mn-ea"/>
                          <a:cs typeface="+mn-cs"/>
                        </a:rPr>
                        <a:t>purchases</a:t>
                      </a:r>
                      <a:r>
                        <a:rPr kumimoji="0" lang="hu-HU" sz="1350" b="0" i="0" u="none" strike="noStrike" kern="1200" cap="none" spc="0" normalizeH="0" baseline="0" noProof="0" dirty="0" smtClean="0">
                          <a:ln>
                            <a:noFill/>
                          </a:ln>
                          <a:solidFill>
                            <a:srgbClr val="1E2452"/>
                          </a:solidFill>
                          <a:effectLst/>
                          <a:uLnTx/>
                          <a:uFillTx/>
                          <a:latin typeface="+mn-lt"/>
                          <a:ea typeface="+mn-ea"/>
                          <a:cs typeface="+mn-cs"/>
                        </a:rPr>
                        <a:t> </a:t>
                      </a:r>
                    </a:p>
                  </a:txBody>
                  <a:tcPr anchor="ctr">
                    <a:solidFill>
                      <a:srgbClr val="D8CFBE"/>
                    </a:solidFill>
                  </a:tcPr>
                </a:tc>
              </a:tr>
              <a:tr h="475919">
                <a:tc rowSpan="3">
                  <a:txBody>
                    <a:bodyPr/>
                    <a:lstStyle/>
                    <a:p>
                      <a:pPr marL="0" algn="ctr" defTabSz="685800" rtl="0" eaLnBrk="1" latinLnBrk="0" hangingPunct="1"/>
                      <a:r>
                        <a:rPr lang="hu-HU" sz="1350" kern="1200" dirty="0" err="1" smtClean="0">
                          <a:solidFill>
                            <a:srgbClr val="1E2452"/>
                          </a:solidFill>
                          <a:latin typeface="+mn-lt"/>
                          <a:ea typeface="+mn-ea"/>
                          <a:cs typeface="+mn-cs"/>
                        </a:rPr>
                        <a:t>Phasing</a:t>
                      </a:r>
                      <a:r>
                        <a:rPr lang="hu-HU" sz="1350" kern="1200" dirty="0" smtClean="0">
                          <a:solidFill>
                            <a:srgbClr val="1E2452"/>
                          </a:solidFill>
                          <a:latin typeface="+mn-lt"/>
                          <a:ea typeface="+mn-ea"/>
                          <a:cs typeface="+mn-cs"/>
                        </a:rPr>
                        <a:t> out </a:t>
                      </a:r>
                      <a:r>
                        <a:rPr lang="hu-HU" sz="1350" kern="1200" dirty="0" err="1" smtClean="0">
                          <a:solidFill>
                            <a:srgbClr val="1E2452"/>
                          </a:solidFill>
                          <a:latin typeface="+mn-lt"/>
                          <a:ea typeface="+mn-ea"/>
                          <a:cs typeface="+mn-cs"/>
                        </a:rPr>
                        <a:t>foreign</a:t>
                      </a:r>
                      <a:r>
                        <a:rPr lang="hu-HU" sz="1350" kern="1200" baseline="0" dirty="0" smtClean="0">
                          <a:solidFill>
                            <a:srgbClr val="1E2452"/>
                          </a:solidFill>
                          <a:latin typeface="+mn-lt"/>
                          <a:ea typeface="+mn-ea"/>
                          <a:cs typeface="+mn-cs"/>
                        </a:rPr>
                        <a:t> </a:t>
                      </a:r>
                      <a:r>
                        <a:rPr lang="hu-HU" sz="1350" kern="1200" baseline="0" dirty="0" err="1" smtClean="0">
                          <a:solidFill>
                            <a:srgbClr val="1E2452"/>
                          </a:solidFill>
                          <a:latin typeface="+mn-lt"/>
                          <a:ea typeface="+mn-ea"/>
                          <a:cs typeface="+mn-cs"/>
                        </a:rPr>
                        <a:t>currency</a:t>
                      </a:r>
                      <a:r>
                        <a:rPr lang="hu-HU" sz="1350" kern="1200" baseline="0" dirty="0" smtClean="0">
                          <a:solidFill>
                            <a:srgbClr val="1E2452"/>
                          </a:solidFill>
                          <a:latin typeface="+mn-lt"/>
                          <a:ea typeface="+mn-ea"/>
                          <a:cs typeface="+mn-cs"/>
                        </a:rPr>
                        <a:t> </a:t>
                      </a:r>
                      <a:r>
                        <a:rPr lang="hu-HU" sz="1350" kern="1200" baseline="0" dirty="0" err="1" smtClean="0">
                          <a:solidFill>
                            <a:srgbClr val="1E2452"/>
                          </a:solidFill>
                          <a:latin typeface="+mn-lt"/>
                          <a:ea typeface="+mn-ea"/>
                          <a:cs typeface="+mn-cs"/>
                        </a:rPr>
                        <a:t>loans</a:t>
                      </a:r>
                      <a:endParaRPr lang="hu-HU" sz="1350" kern="1200" dirty="0">
                        <a:solidFill>
                          <a:srgbClr val="1E2452"/>
                        </a:solidFill>
                        <a:latin typeface="+mn-lt"/>
                        <a:ea typeface="+mn-ea"/>
                        <a:cs typeface="+mn-cs"/>
                      </a:endParaRPr>
                    </a:p>
                  </a:txBody>
                  <a:tcPr anchor="ctr">
                    <a:solidFill>
                      <a:schemeClr val="bg1">
                        <a:alpha val="20000"/>
                      </a:schemeClr>
                    </a:solidFill>
                  </a:tcPr>
                </a:tc>
                <a:tc>
                  <a:txBody>
                    <a:bodyPr/>
                    <a:lstStyle/>
                    <a:p>
                      <a:pPr algn="ctr"/>
                      <a:r>
                        <a:rPr lang="hu-HU" dirty="0" err="1" smtClean="0">
                          <a:solidFill>
                            <a:srgbClr val="1E2452"/>
                          </a:solidFill>
                        </a:rPr>
                        <a:t>Foreign</a:t>
                      </a:r>
                      <a:r>
                        <a:rPr lang="hu-HU" dirty="0" smtClean="0">
                          <a:solidFill>
                            <a:srgbClr val="1E2452"/>
                          </a:solidFill>
                        </a:rPr>
                        <a:t> </a:t>
                      </a:r>
                      <a:r>
                        <a:rPr lang="hu-HU" dirty="0" err="1" smtClean="0">
                          <a:solidFill>
                            <a:srgbClr val="1E2452"/>
                          </a:solidFill>
                        </a:rPr>
                        <a:t>currency</a:t>
                      </a:r>
                      <a:r>
                        <a:rPr lang="hu-HU" dirty="0" smtClean="0">
                          <a:solidFill>
                            <a:srgbClr val="1E2452"/>
                          </a:solidFill>
                        </a:rPr>
                        <a:t> </a:t>
                      </a:r>
                      <a:r>
                        <a:rPr lang="hu-HU" dirty="0" err="1" smtClean="0">
                          <a:solidFill>
                            <a:srgbClr val="1E2452"/>
                          </a:solidFill>
                        </a:rPr>
                        <a:t>tenders</a:t>
                      </a:r>
                      <a:r>
                        <a:rPr lang="hu-HU" dirty="0" smtClean="0">
                          <a:solidFill>
                            <a:srgbClr val="1E2452"/>
                          </a:solidFill>
                        </a:rPr>
                        <a:t> </a:t>
                      </a:r>
                      <a:r>
                        <a:rPr lang="hu-HU" dirty="0" err="1" smtClean="0">
                          <a:solidFill>
                            <a:srgbClr val="1E2452"/>
                          </a:solidFill>
                        </a:rPr>
                        <a:t>related</a:t>
                      </a:r>
                      <a:r>
                        <a:rPr lang="hu-HU" dirty="0" smtClean="0">
                          <a:solidFill>
                            <a:srgbClr val="1E2452"/>
                          </a:solidFill>
                        </a:rPr>
                        <a:t> </a:t>
                      </a:r>
                      <a:r>
                        <a:rPr lang="hu-HU" dirty="0" err="1" smtClean="0">
                          <a:solidFill>
                            <a:srgbClr val="1E2452"/>
                          </a:solidFill>
                        </a:rPr>
                        <a:t>to</a:t>
                      </a:r>
                      <a:r>
                        <a:rPr lang="hu-HU" dirty="0" smtClean="0">
                          <a:solidFill>
                            <a:srgbClr val="1E2452"/>
                          </a:solidFill>
                        </a:rPr>
                        <a:t> </a:t>
                      </a:r>
                      <a:r>
                        <a:rPr lang="hu-HU" dirty="0" err="1" smtClean="0">
                          <a:solidFill>
                            <a:srgbClr val="1E2452"/>
                          </a:solidFill>
                        </a:rPr>
                        <a:t>early</a:t>
                      </a:r>
                      <a:r>
                        <a:rPr lang="hu-HU" dirty="0" smtClean="0">
                          <a:solidFill>
                            <a:srgbClr val="1E2452"/>
                          </a:solidFill>
                        </a:rPr>
                        <a:t> </a:t>
                      </a:r>
                      <a:r>
                        <a:rPr lang="hu-HU" dirty="0" err="1" smtClean="0">
                          <a:solidFill>
                            <a:srgbClr val="1E2452"/>
                          </a:solidFill>
                        </a:rPr>
                        <a:t>repayment</a:t>
                      </a:r>
                      <a:r>
                        <a:rPr lang="hu-HU" dirty="0" smtClean="0">
                          <a:solidFill>
                            <a:srgbClr val="1E2452"/>
                          </a:solidFill>
                        </a:rPr>
                        <a:t> </a:t>
                      </a:r>
                      <a:r>
                        <a:rPr lang="hu-HU" dirty="0" err="1" smtClean="0">
                          <a:solidFill>
                            <a:srgbClr val="1E2452"/>
                          </a:solidFill>
                        </a:rPr>
                        <a:t>scheme</a:t>
                      </a:r>
                      <a:endParaRPr lang="hu-HU" dirty="0">
                        <a:solidFill>
                          <a:srgbClr val="1E2452"/>
                        </a:solidFill>
                      </a:endParaRPr>
                    </a:p>
                  </a:txBody>
                  <a:tcPr anchor="ctr">
                    <a:solidFill>
                      <a:schemeClr val="bg1"/>
                    </a:solidFill>
                  </a:tcPr>
                </a:tc>
                <a:tc>
                  <a:txBody>
                    <a:bodyPr/>
                    <a:lstStyle/>
                    <a:p>
                      <a:pPr marL="0" algn="ctr" defTabSz="685800" rtl="0" eaLnBrk="1" latinLnBrk="0" hangingPunct="1"/>
                      <a:r>
                        <a:rPr lang="hu-HU" sz="1350" kern="1200" dirty="0" err="1" smtClean="0">
                          <a:solidFill>
                            <a:srgbClr val="1E2452"/>
                          </a:solidFill>
                          <a:latin typeface="+mn-lt"/>
                          <a:ea typeface="+mn-ea"/>
                          <a:cs typeface="+mn-cs"/>
                        </a:rPr>
                        <a:t>Variable</a:t>
                      </a:r>
                      <a:r>
                        <a:rPr lang="hu-HU" sz="1350" kern="1200" dirty="0" smtClean="0">
                          <a:solidFill>
                            <a:srgbClr val="1E2452"/>
                          </a:solidFill>
                          <a:latin typeface="+mn-lt"/>
                          <a:ea typeface="+mn-ea"/>
                          <a:cs typeface="+mn-cs"/>
                        </a:rPr>
                        <a:t> </a:t>
                      </a:r>
                      <a:r>
                        <a:rPr lang="hu-HU" sz="1350" kern="1200" dirty="0" err="1" smtClean="0">
                          <a:solidFill>
                            <a:srgbClr val="1E2452"/>
                          </a:solidFill>
                          <a:latin typeface="+mn-lt"/>
                          <a:ea typeface="+mn-ea"/>
                          <a:cs typeface="+mn-cs"/>
                        </a:rPr>
                        <a:t>rate</a:t>
                      </a:r>
                      <a:r>
                        <a:rPr lang="hu-HU" sz="1350" kern="1200" dirty="0" smtClean="0">
                          <a:solidFill>
                            <a:srgbClr val="1E2452"/>
                          </a:solidFill>
                          <a:latin typeface="+mn-lt"/>
                          <a:ea typeface="+mn-ea"/>
                          <a:cs typeface="+mn-cs"/>
                        </a:rPr>
                        <a:t> </a:t>
                      </a:r>
                      <a:r>
                        <a:rPr lang="hu-HU" sz="1350" kern="1200" baseline="0" dirty="0" smtClean="0">
                          <a:solidFill>
                            <a:srgbClr val="1E2452"/>
                          </a:solidFill>
                          <a:latin typeface="+mn-lt"/>
                          <a:ea typeface="+mn-ea"/>
                          <a:cs typeface="+mn-cs"/>
                        </a:rPr>
                        <a:t>spot tender</a:t>
                      </a:r>
                      <a:endParaRPr lang="hu-HU" sz="1350" kern="1200" dirty="0">
                        <a:solidFill>
                          <a:srgbClr val="1E2452"/>
                        </a:solidFill>
                        <a:latin typeface="+mn-lt"/>
                        <a:ea typeface="+mn-ea"/>
                        <a:cs typeface="+mn-cs"/>
                      </a:endParaRPr>
                    </a:p>
                  </a:txBody>
                  <a:tcPr anchor="ctr">
                    <a:solidFill>
                      <a:schemeClr val="bg1"/>
                    </a:solidFill>
                  </a:tcPr>
                </a:tc>
                <a:tc>
                  <a:txBody>
                    <a:bodyPr/>
                    <a:lstStyle/>
                    <a:p>
                      <a:pPr algn="ctr"/>
                      <a:r>
                        <a:rPr lang="hu-HU" dirty="0" smtClean="0">
                          <a:solidFill>
                            <a:srgbClr val="1E2452"/>
                          </a:solidFill>
                        </a:rPr>
                        <a:t>Exchange </a:t>
                      </a:r>
                      <a:r>
                        <a:rPr lang="hu-HU" dirty="0" err="1" smtClean="0">
                          <a:solidFill>
                            <a:srgbClr val="1E2452"/>
                          </a:solidFill>
                        </a:rPr>
                        <a:t>rate</a:t>
                      </a:r>
                      <a:r>
                        <a:rPr lang="hu-HU" dirty="0" smtClean="0">
                          <a:solidFill>
                            <a:srgbClr val="1E2452"/>
                          </a:solidFill>
                        </a:rPr>
                        <a:t> </a:t>
                      </a:r>
                      <a:r>
                        <a:rPr lang="hu-HU" dirty="0" err="1" smtClean="0">
                          <a:solidFill>
                            <a:srgbClr val="1E2452"/>
                          </a:solidFill>
                        </a:rPr>
                        <a:t>stabilisation</a:t>
                      </a:r>
                      <a:endParaRPr lang="hu-HU" dirty="0">
                        <a:solidFill>
                          <a:srgbClr val="1E2452"/>
                        </a:solidFill>
                      </a:endParaRPr>
                    </a:p>
                  </a:txBody>
                  <a:tcPr anchor="ctr">
                    <a:solidFill>
                      <a:schemeClr val="bg1"/>
                    </a:solidFill>
                  </a:tcPr>
                </a:tc>
              </a:tr>
              <a:tr h="390010">
                <a:tc vMerge="1">
                  <a:txBody>
                    <a:bodyPr/>
                    <a:lstStyle/>
                    <a:p>
                      <a:endParaRPr lang="hu-HU"/>
                    </a:p>
                  </a:txBody>
                  <a:tcPr/>
                </a:tc>
                <a:tc>
                  <a:txBody>
                    <a:bodyPr/>
                    <a:lstStyle/>
                    <a:p>
                      <a:pPr algn="ctr"/>
                      <a:r>
                        <a:rPr lang="hu-HU" dirty="0" err="1" smtClean="0">
                          <a:solidFill>
                            <a:srgbClr val="1E2452"/>
                          </a:solidFill>
                        </a:rPr>
                        <a:t>Conditional</a:t>
                      </a:r>
                      <a:r>
                        <a:rPr lang="hu-HU" dirty="0" smtClean="0">
                          <a:solidFill>
                            <a:srgbClr val="1E2452"/>
                          </a:solidFill>
                        </a:rPr>
                        <a:t> and </a:t>
                      </a:r>
                      <a:r>
                        <a:rPr lang="hu-HU" dirty="0" err="1" smtClean="0">
                          <a:solidFill>
                            <a:srgbClr val="1E2452"/>
                          </a:solidFill>
                        </a:rPr>
                        <a:t>unconditional</a:t>
                      </a:r>
                      <a:r>
                        <a:rPr lang="hu-HU" dirty="0" smtClean="0">
                          <a:solidFill>
                            <a:srgbClr val="1E2452"/>
                          </a:solidFill>
                        </a:rPr>
                        <a:t> euro </a:t>
                      </a:r>
                      <a:r>
                        <a:rPr lang="hu-HU" dirty="0" err="1" smtClean="0">
                          <a:solidFill>
                            <a:srgbClr val="1E2452"/>
                          </a:solidFill>
                        </a:rPr>
                        <a:t>sale</a:t>
                      </a:r>
                      <a:r>
                        <a:rPr lang="hu-HU" dirty="0" smtClean="0">
                          <a:solidFill>
                            <a:srgbClr val="1E2452"/>
                          </a:solidFill>
                        </a:rPr>
                        <a:t> </a:t>
                      </a:r>
                      <a:r>
                        <a:rPr lang="hu-HU" dirty="0" err="1" smtClean="0">
                          <a:solidFill>
                            <a:srgbClr val="1E2452"/>
                          </a:solidFill>
                        </a:rPr>
                        <a:t>instrument</a:t>
                      </a:r>
                      <a:endParaRPr lang="hu-HU" dirty="0">
                        <a:solidFill>
                          <a:srgbClr val="1E2452"/>
                        </a:solidFill>
                      </a:endParaRPr>
                    </a:p>
                  </a:txBody>
                  <a:tcPr anchor="ctr">
                    <a:solidFill>
                      <a:srgbClr val="D8CFBE"/>
                    </a:solidFill>
                  </a:tcPr>
                </a:tc>
                <a:tc>
                  <a:txBody>
                    <a:bodyPr/>
                    <a:lstStyle/>
                    <a:p>
                      <a:pPr algn="ctr"/>
                      <a:r>
                        <a:rPr lang="hu-HU" dirty="0" err="1" smtClean="0">
                          <a:solidFill>
                            <a:srgbClr val="1E2452"/>
                          </a:solidFill>
                        </a:rPr>
                        <a:t>FX-swap</a:t>
                      </a:r>
                      <a:r>
                        <a:rPr lang="hu-HU" dirty="0" smtClean="0">
                          <a:solidFill>
                            <a:srgbClr val="1E2452"/>
                          </a:solidFill>
                        </a:rPr>
                        <a:t>+spot euro,</a:t>
                      </a:r>
                      <a:r>
                        <a:rPr lang="hu-HU" baseline="0" dirty="0" smtClean="0">
                          <a:solidFill>
                            <a:srgbClr val="1E2452"/>
                          </a:solidFill>
                        </a:rPr>
                        <a:t> </a:t>
                      </a:r>
                      <a:r>
                        <a:rPr lang="hu-HU" baseline="0" dirty="0" err="1" smtClean="0">
                          <a:solidFill>
                            <a:srgbClr val="1E2452"/>
                          </a:solidFill>
                        </a:rPr>
                        <a:t>Currency</a:t>
                      </a:r>
                      <a:r>
                        <a:rPr lang="hu-HU" baseline="0" dirty="0" smtClean="0">
                          <a:solidFill>
                            <a:srgbClr val="1E2452"/>
                          </a:solidFill>
                        </a:rPr>
                        <a:t> </a:t>
                      </a:r>
                      <a:r>
                        <a:rPr lang="hu-HU" baseline="0" dirty="0" err="1" smtClean="0">
                          <a:solidFill>
                            <a:srgbClr val="1E2452"/>
                          </a:solidFill>
                        </a:rPr>
                        <a:t>swap</a:t>
                      </a:r>
                      <a:r>
                        <a:rPr lang="hu-HU" baseline="0" dirty="0" smtClean="0">
                          <a:solidFill>
                            <a:srgbClr val="1E2452"/>
                          </a:solidFill>
                        </a:rPr>
                        <a:t>+spot euro</a:t>
                      </a:r>
                    </a:p>
                  </a:txBody>
                  <a:tcPr anchor="ctr">
                    <a:solidFill>
                      <a:srgbClr val="D8CFBE"/>
                    </a:solidFill>
                  </a:tcPr>
                </a:tc>
                <a:tc>
                  <a:txBody>
                    <a:bodyPr/>
                    <a:lstStyle/>
                    <a:p>
                      <a:pPr algn="ctr"/>
                      <a:r>
                        <a:rPr lang="hu-HU" dirty="0" smtClean="0">
                          <a:solidFill>
                            <a:srgbClr val="1E2452"/>
                          </a:solidFill>
                        </a:rPr>
                        <a:t>Exchange </a:t>
                      </a:r>
                      <a:r>
                        <a:rPr lang="hu-HU" dirty="0" err="1" smtClean="0">
                          <a:solidFill>
                            <a:srgbClr val="1E2452"/>
                          </a:solidFill>
                        </a:rPr>
                        <a:t>rate</a:t>
                      </a:r>
                      <a:r>
                        <a:rPr lang="hu-HU" dirty="0" smtClean="0">
                          <a:solidFill>
                            <a:srgbClr val="1E2452"/>
                          </a:solidFill>
                        </a:rPr>
                        <a:t> </a:t>
                      </a:r>
                      <a:r>
                        <a:rPr lang="hu-HU" dirty="0" err="1" smtClean="0">
                          <a:solidFill>
                            <a:srgbClr val="1E2452"/>
                          </a:solidFill>
                        </a:rPr>
                        <a:t>stabilisation</a:t>
                      </a:r>
                      <a:endParaRPr lang="hu-HU" dirty="0" smtClean="0">
                        <a:solidFill>
                          <a:srgbClr val="1E2452"/>
                        </a:solidFill>
                      </a:endParaRPr>
                    </a:p>
                  </a:txBody>
                  <a:tcPr anchor="ctr">
                    <a:solidFill>
                      <a:srgbClr val="D8CFBE"/>
                    </a:solidFill>
                  </a:tcPr>
                </a:tc>
              </a:tr>
              <a:tr h="458296">
                <a:tc vMerge="1">
                  <a:txBody>
                    <a:bodyPr/>
                    <a:lstStyle/>
                    <a:p>
                      <a:pPr marL="0" algn="ctr" defTabSz="685800" rtl="0" eaLnBrk="1" latinLnBrk="0" hangingPunct="1"/>
                      <a:endParaRPr lang="hu-HU" sz="1350" kern="1200" dirty="0">
                        <a:solidFill>
                          <a:srgbClr val="1E2452"/>
                        </a:solidFill>
                        <a:latin typeface="+mn-lt"/>
                        <a:ea typeface="+mn-ea"/>
                        <a:cs typeface="+mn-cs"/>
                      </a:endParaRPr>
                    </a:p>
                  </a:txBody>
                  <a:tcPr anchor="ctr">
                    <a:solidFill>
                      <a:schemeClr val="bg1">
                        <a:alpha val="20000"/>
                      </a:schemeClr>
                    </a:solidFill>
                  </a:tcPr>
                </a:tc>
                <a:tc>
                  <a:txBody>
                    <a:bodyPr/>
                    <a:lstStyle/>
                    <a:p>
                      <a:pPr algn="ctr"/>
                      <a:r>
                        <a:rPr lang="hu-HU" dirty="0" err="1" smtClean="0">
                          <a:solidFill>
                            <a:srgbClr val="1E2452"/>
                          </a:solidFill>
                        </a:rPr>
                        <a:t>Swiss</a:t>
                      </a:r>
                      <a:r>
                        <a:rPr lang="hu-HU" dirty="0" smtClean="0">
                          <a:solidFill>
                            <a:srgbClr val="1E2452"/>
                          </a:solidFill>
                        </a:rPr>
                        <a:t> franc euro</a:t>
                      </a:r>
                      <a:r>
                        <a:rPr lang="hu-HU" baseline="0" dirty="0" smtClean="0">
                          <a:solidFill>
                            <a:srgbClr val="1E2452"/>
                          </a:solidFill>
                        </a:rPr>
                        <a:t> </a:t>
                      </a:r>
                      <a:r>
                        <a:rPr lang="hu-HU" baseline="0" dirty="0" err="1" smtClean="0">
                          <a:solidFill>
                            <a:srgbClr val="1E2452"/>
                          </a:solidFill>
                        </a:rPr>
                        <a:t>sale</a:t>
                      </a:r>
                      <a:r>
                        <a:rPr lang="hu-HU" baseline="0" dirty="0" smtClean="0">
                          <a:solidFill>
                            <a:srgbClr val="1E2452"/>
                          </a:solidFill>
                        </a:rPr>
                        <a:t> tender</a:t>
                      </a:r>
                      <a:endParaRPr lang="hu-HU" dirty="0">
                        <a:solidFill>
                          <a:srgbClr val="1E2452"/>
                        </a:solidFill>
                      </a:endParaRPr>
                    </a:p>
                  </a:txBody>
                  <a:tcPr anchor="ctr">
                    <a:solidFill>
                      <a:schemeClr val="bg1"/>
                    </a:solidFill>
                  </a:tcPr>
                </a:tc>
                <a:tc>
                  <a:txBody>
                    <a:bodyPr/>
                    <a:lstStyle/>
                    <a:p>
                      <a:pPr algn="ctr"/>
                      <a:r>
                        <a:rPr lang="hu-HU" baseline="0" dirty="0" err="1" smtClean="0">
                          <a:solidFill>
                            <a:srgbClr val="1E2452"/>
                          </a:solidFill>
                        </a:rPr>
                        <a:t>FX-swap</a:t>
                      </a:r>
                      <a:r>
                        <a:rPr lang="hu-HU" baseline="0" dirty="0" smtClean="0">
                          <a:solidFill>
                            <a:srgbClr val="1E2452"/>
                          </a:solidFill>
                        </a:rPr>
                        <a:t>+spot </a:t>
                      </a:r>
                      <a:r>
                        <a:rPr lang="hu-HU" baseline="0" dirty="0" err="1" smtClean="0">
                          <a:solidFill>
                            <a:srgbClr val="1E2452"/>
                          </a:solidFill>
                        </a:rPr>
                        <a:t>Swiss</a:t>
                      </a:r>
                      <a:r>
                        <a:rPr lang="hu-HU" baseline="0" dirty="0" smtClean="0">
                          <a:solidFill>
                            <a:srgbClr val="1E2452"/>
                          </a:solidFill>
                        </a:rPr>
                        <a:t> franc</a:t>
                      </a:r>
                    </a:p>
                  </a:txBody>
                  <a:tcPr anchor="ctr">
                    <a:solidFill>
                      <a:schemeClr val="bg1"/>
                    </a:solidFill>
                  </a:tcPr>
                </a:tc>
                <a:tc>
                  <a:txBody>
                    <a:bodyPr/>
                    <a:lstStyle/>
                    <a:p>
                      <a:pPr marL="0" algn="ctr" defTabSz="685800" rtl="0" eaLnBrk="1" latinLnBrk="0" hangingPunct="1"/>
                      <a:r>
                        <a:rPr lang="hu-HU" dirty="0" smtClean="0">
                          <a:solidFill>
                            <a:srgbClr val="1E2452"/>
                          </a:solidFill>
                        </a:rPr>
                        <a:t>E</a:t>
                      </a:r>
                      <a:r>
                        <a:rPr lang="hu-HU" sz="1350" kern="1200" dirty="0" smtClean="0">
                          <a:solidFill>
                            <a:srgbClr val="1E2452"/>
                          </a:solidFill>
                          <a:latin typeface="+mn-lt"/>
                          <a:ea typeface="+mn-ea"/>
                          <a:cs typeface="+mn-cs"/>
                        </a:rPr>
                        <a:t>xchange </a:t>
                      </a:r>
                      <a:r>
                        <a:rPr lang="hu-HU" sz="1350" kern="1200" dirty="0" err="1" smtClean="0">
                          <a:solidFill>
                            <a:srgbClr val="1E2452"/>
                          </a:solidFill>
                          <a:latin typeface="+mn-lt"/>
                          <a:ea typeface="+mn-ea"/>
                          <a:cs typeface="+mn-cs"/>
                        </a:rPr>
                        <a:t>rate</a:t>
                      </a:r>
                      <a:r>
                        <a:rPr lang="hu-HU" sz="1350" kern="1200" dirty="0" smtClean="0">
                          <a:solidFill>
                            <a:srgbClr val="1E2452"/>
                          </a:solidFill>
                          <a:latin typeface="+mn-lt"/>
                          <a:ea typeface="+mn-ea"/>
                          <a:cs typeface="+mn-cs"/>
                        </a:rPr>
                        <a:t> </a:t>
                      </a:r>
                      <a:r>
                        <a:rPr lang="hu-HU" sz="1350" kern="1200" dirty="0" err="1" smtClean="0">
                          <a:solidFill>
                            <a:srgbClr val="1E2452"/>
                          </a:solidFill>
                          <a:latin typeface="+mn-lt"/>
                          <a:ea typeface="+mn-ea"/>
                          <a:cs typeface="+mn-cs"/>
                        </a:rPr>
                        <a:t>stabilisation</a:t>
                      </a:r>
                      <a:endParaRPr lang="hu-HU" sz="1350" kern="1200" dirty="0" smtClean="0">
                        <a:solidFill>
                          <a:srgbClr val="1E2452"/>
                        </a:solidFill>
                        <a:latin typeface="+mn-lt"/>
                        <a:ea typeface="+mn-ea"/>
                        <a:cs typeface="+mn-cs"/>
                      </a:endParaRPr>
                    </a:p>
                  </a:txBody>
                  <a:tcPr anchor="ctr">
                    <a:solidFill>
                      <a:schemeClr val="bg1"/>
                    </a:solidFill>
                  </a:tcPr>
                </a:tc>
              </a:tr>
            </a:tbl>
          </a:graphicData>
        </a:graphic>
      </p:graphicFrame>
    </p:spTree>
    <p:extLst>
      <p:ext uri="{BB962C8B-B14F-4D97-AF65-F5344CB8AC3E}">
        <p14:creationId xmlns:p14="http://schemas.microsoft.com/office/powerpoint/2010/main" val="13277318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r>
              <a:rPr lang="hu-HU" sz="2800" dirty="0" err="1" smtClean="0"/>
              <a:t>Timing</a:t>
            </a:r>
            <a:r>
              <a:rPr lang="hu-HU" sz="2800" dirty="0" smtClean="0"/>
              <a:t> of </a:t>
            </a:r>
            <a:r>
              <a:rPr lang="hu-HU" sz="2800" dirty="0" err="1" smtClean="0"/>
              <a:t>new</a:t>
            </a:r>
            <a:r>
              <a:rPr lang="hu-HU" sz="2800" dirty="0" smtClean="0"/>
              <a:t> instruments</a:t>
            </a:r>
            <a:endParaRPr lang="hu-HU" sz="2800"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4224041123"/>
              </p:ext>
            </p:extLst>
          </p:nvPr>
        </p:nvGraphicFramePr>
        <p:xfrm>
          <a:off x="111195" y="1268760"/>
          <a:ext cx="9032805" cy="44414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Élőláb helye 4"/>
          <p:cNvSpPr>
            <a:spLocks noGrp="1"/>
          </p:cNvSpPr>
          <p:nvPr>
            <p:ph type="ftr" sz="quarter" idx="12"/>
          </p:nvPr>
        </p:nvSpPr>
        <p:spPr/>
        <p:txBody>
          <a:bodyPr/>
          <a:lstStyle/>
          <a:p>
            <a:pPr>
              <a:defRPr/>
            </a:pPr>
            <a:r>
              <a:rPr lang="hu-HU" smtClean="0"/>
              <a:t>Magyar Nemzeti Bank</a:t>
            </a:r>
            <a:endParaRPr lang="hu-HU" dirty="0" smtClean="0"/>
          </a:p>
        </p:txBody>
      </p:sp>
      <p:sp>
        <p:nvSpPr>
          <p:cNvPr id="6" name="Dia számának helye 5"/>
          <p:cNvSpPr>
            <a:spLocks noGrp="1"/>
          </p:cNvSpPr>
          <p:nvPr>
            <p:ph type="sldNum" sz="quarter" idx="13"/>
          </p:nvPr>
        </p:nvSpPr>
        <p:spPr/>
        <p:txBody>
          <a:bodyPr/>
          <a:lstStyle/>
          <a:p>
            <a:pPr>
              <a:defRPr/>
            </a:pPr>
            <a:fld id="{0401AEF3-AFFE-433D-8A34-08D966C25545}" type="slidenum">
              <a:rPr lang="hu-HU" smtClean="0"/>
              <a:pPr>
                <a:defRPr/>
              </a:pPr>
              <a:t>21</a:t>
            </a:fld>
            <a:endParaRPr lang="hu-HU" dirty="0"/>
          </a:p>
        </p:txBody>
      </p:sp>
      <p:cxnSp>
        <p:nvCxnSpPr>
          <p:cNvPr id="7" name="Straight Arrow Connector 6"/>
          <p:cNvCxnSpPr/>
          <p:nvPr/>
        </p:nvCxnSpPr>
        <p:spPr>
          <a:xfrm flipV="1">
            <a:off x="57587" y="3507597"/>
            <a:ext cx="9127363" cy="308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1105818" y="3351958"/>
            <a:ext cx="0" cy="179846"/>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1586340" y="3358645"/>
            <a:ext cx="0" cy="179846"/>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2077928" y="3358645"/>
            <a:ext cx="0" cy="179846"/>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5573324" y="3336538"/>
            <a:ext cx="0" cy="179846"/>
          </a:xfrm>
          <a:prstGeom prst="line">
            <a:avLst/>
          </a:prstGeom>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1393850" y="3139322"/>
            <a:ext cx="864096" cy="276999"/>
          </a:xfrm>
          <a:prstGeom prst="rect">
            <a:avLst/>
          </a:prstGeom>
          <a:noFill/>
        </p:spPr>
        <p:txBody>
          <a:bodyPr wrap="square" rtlCol="0">
            <a:spAutoFit/>
          </a:bodyPr>
          <a:lstStyle/>
          <a:p>
            <a:r>
              <a:rPr lang="hu-HU" sz="1200" dirty="0" smtClean="0"/>
              <a:t>2009</a:t>
            </a:r>
          </a:p>
        </p:txBody>
      </p:sp>
      <p:sp>
        <p:nvSpPr>
          <p:cNvPr id="25" name="Down Arrow 24"/>
          <p:cNvSpPr/>
          <p:nvPr/>
        </p:nvSpPr>
        <p:spPr>
          <a:xfrm rot="10800000">
            <a:off x="7738642" y="2204864"/>
            <a:ext cx="45719" cy="128253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cxnSp>
        <p:nvCxnSpPr>
          <p:cNvPr id="27" name="Straight Connector 26"/>
          <p:cNvCxnSpPr/>
          <p:nvPr/>
        </p:nvCxnSpPr>
        <p:spPr>
          <a:xfrm flipV="1">
            <a:off x="6146378" y="3305055"/>
            <a:ext cx="0" cy="179847"/>
          </a:xfrm>
          <a:prstGeom prst="line">
            <a:avLst/>
          </a:prstGeom>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5316304" y="3157810"/>
            <a:ext cx="797269" cy="276999"/>
          </a:xfrm>
          <a:prstGeom prst="rect">
            <a:avLst/>
          </a:prstGeom>
          <a:noFill/>
        </p:spPr>
        <p:txBody>
          <a:bodyPr wrap="square" rtlCol="0">
            <a:spAutoFit/>
          </a:bodyPr>
          <a:lstStyle/>
          <a:p>
            <a:r>
              <a:rPr lang="hu-HU" sz="1200" dirty="0" smtClean="0"/>
              <a:t>2013</a:t>
            </a:r>
          </a:p>
        </p:txBody>
      </p:sp>
      <p:cxnSp>
        <p:nvCxnSpPr>
          <p:cNvPr id="34" name="Straight Connector 33"/>
          <p:cNvCxnSpPr/>
          <p:nvPr/>
        </p:nvCxnSpPr>
        <p:spPr>
          <a:xfrm>
            <a:off x="6799386" y="3326398"/>
            <a:ext cx="0" cy="179846"/>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442522" y="3339990"/>
            <a:ext cx="0" cy="194552"/>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8054828" y="3344796"/>
            <a:ext cx="0" cy="200125"/>
          </a:xfrm>
          <a:prstGeom prst="line">
            <a:avLst/>
          </a:prstGeom>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6561464" y="3139322"/>
            <a:ext cx="689674" cy="276999"/>
          </a:xfrm>
          <a:prstGeom prst="rect">
            <a:avLst/>
          </a:prstGeom>
          <a:noFill/>
        </p:spPr>
        <p:txBody>
          <a:bodyPr wrap="square" rtlCol="0">
            <a:spAutoFit/>
          </a:bodyPr>
          <a:lstStyle/>
          <a:p>
            <a:r>
              <a:rPr lang="hu-HU" sz="1200" dirty="0" smtClean="0"/>
              <a:t>2014</a:t>
            </a:r>
          </a:p>
        </p:txBody>
      </p:sp>
      <p:sp>
        <p:nvSpPr>
          <p:cNvPr id="42" name="TextBox 41"/>
          <p:cNvSpPr txBox="1"/>
          <p:nvPr/>
        </p:nvSpPr>
        <p:spPr>
          <a:xfrm>
            <a:off x="7830202" y="3169112"/>
            <a:ext cx="648072" cy="276999"/>
          </a:xfrm>
          <a:prstGeom prst="rect">
            <a:avLst/>
          </a:prstGeom>
          <a:noFill/>
        </p:spPr>
        <p:txBody>
          <a:bodyPr wrap="square" rtlCol="0">
            <a:spAutoFit/>
          </a:bodyPr>
          <a:lstStyle/>
          <a:p>
            <a:r>
              <a:rPr lang="hu-HU" sz="1200" dirty="0" smtClean="0"/>
              <a:t>2015</a:t>
            </a:r>
          </a:p>
        </p:txBody>
      </p:sp>
      <p:cxnSp>
        <p:nvCxnSpPr>
          <p:cNvPr id="4" name="Straight Connector 3"/>
          <p:cNvCxnSpPr/>
          <p:nvPr/>
        </p:nvCxnSpPr>
        <p:spPr>
          <a:xfrm flipV="1">
            <a:off x="2545978" y="3380728"/>
            <a:ext cx="0" cy="151076"/>
          </a:xfrm>
          <a:prstGeom prst="line">
            <a:avLst/>
          </a:prstGeom>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2257945" y="3149462"/>
            <a:ext cx="998315" cy="276999"/>
          </a:xfrm>
          <a:prstGeom prst="rect">
            <a:avLst/>
          </a:prstGeom>
          <a:noFill/>
        </p:spPr>
        <p:txBody>
          <a:bodyPr wrap="square" rtlCol="0">
            <a:spAutoFit/>
          </a:bodyPr>
          <a:lstStyle/>
          <a:p>
            <a:r>
              <a:rPr lang="hu-HU" sz="1200" dirty="0" smtClean="0"/>
              <a:t>2010</a:t>
            </a:r>
          </a:p>
        </p:txBody>
      </p:sp>
      <p:cxnSp>
        <p:nvCxnSpPr>
          <p:cNvPr id="32" name="Straight Connector 31"/>
          <p:cNvCxnSpPr/>
          <p:nvPr/>
        </p:nvCxnSpPr>
        <p:spPr>
          <a:xfrm>
            <a:off x="3050034" y="3388858"/>
            <a:ext cx="0" cy="127526"/>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3554090" y="3351958"/>
            <a:ext cx="0" cy="179846"/>
          </a:xfrm>
          <a:prstGeom prst="line">
            <a:avLst/>
          </a:prstGeom>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3338066" y="3145827"/>
            <a:ext cx="720080" cy="276999"/>
          </a:xfrm>
          <a:prstGeom prst="rect">
            <a:avLst/>
          </a:prstGeom>
          <a:noFill/>
        </p:spPr>
        <p:txBody>
          <a:bodyPr wrap="square" rtlCol="0">
            <a:spAutoFit/>
          </a:bodyPr>
          <a:lstStyle/>
          <a:p>
            <a:r>
              <a:rPr lang="hu-HU" sz="1200" dirty="0" smtClean="0"/>
              <a:t>2011</a:t>
            </a:r>
          </a:p>
        </p:txBody>
      </p:sp>
      <p:cxnSp>
        <p:nvCxnSpPr>
          <p:cNvPr id="47" name="Straight Connector 46"/>
          <p:cNvCxnSpPr/>
          <p:nvPr/>
        </p:nvCxnSpPr>
        <p:spPr>
          <a:xfrm>
            <a:off x="4058146" y="3336538"/>
            <a:ext cx="0" cy="201953"/>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4593025" y="3316259"/>
            <a:ext cx="0" cy="200125"/>
          </a:xfrm>
          <a:prstGeom prst="line">
            <a:avLst/>
          </a:prstGeom>
        </p:spPr>
        <p:style>
          <a:lnRef idx="1">
            <a:schemeClr val="accent1"/>
          </a:lnRef>
          <a:fillRef idx="0">
            <a:schemeClr val="accent1"/>
          </a:fillRef>
          <a:effectRef idx="0">
            <a:schemeClr val="accent1"/>
          </a:effectRef>
          <a:fontRef idx="minor">
            <a:schemeClr val="tx1"/>
          </a:fontRef>
        </p:style>
      </p:cxnSp>
      <p:grpSp>
        <p:nvGrpSpPr>
          <p:cNvPr id="54" name="Group 53"/>
          <p:cNvGrpSpPr/>
          <p:nvPr/>
        </p:nvGrpSpPr>
        <p:grpSpPr>
          <a:xfrm>
            <a:off x="2354462" y="1536873"/>
            <a:ext cx="2158666" cy="859023"/>
            <a:chOff x="3136892" y="686810"/>
            <a:chExt cx="2190866" cy="1192594"/>
          </a:xfrm>
        </p:grpSpPr>
        <p:sp>
          <p:nvSpPr>
            <p:cNvPr id="55" name="Rounded Rectangle 54"/>
            <p:cNvSpPr/>
            <p:nvPr/>
          </p:nvSpPr>
          <p:spPr>
            <a:xfrm>
              <a:off x="3327962" y="686811"/>
              <a:ext cx="1836996" cy="1192593"/>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6" name="Rounded Rectangle 4"/>
            <p:cNvSpPr/>
            <p:nvPr/>
          </p:nvSpPr>
          <p:spPr>
            <a:xfrm>
              <a:off x="3136892" y="686810"/>
              <a:ext cx="2190866" cy="118888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algn="ctr" defTabSz="711200">
                <a:lnSpc>
                  <a:spcPct val="90000"/>
                </a:lnSpc>
                <a:spcAft>
                  <a:spcPts val="0"/>
                </a:spcAft>
              </a:pPr>
              <a:r>
                <a:rPr lang="hu-HU" sz="1600" kern="1200" dirty="0" smtClean="0"/>
                <a:t>Euro </a:t>
              </a:r>
              <a:r>
                <a:rPr lang="hu-HU" sz="1600" kern="1200" dirty="0" err="1" smtClean="0"/>
                <a:t>tenders</a:t>
              </a:r>
              <a:r>
                <a:rPr lang="hu-HU" sz="1600" kern="1200" dirty="0" smtClean="0"/>
                <a:t> </a:t>
              </a:r>
            </a:p>
            <a:p>
              <a:pPr lvl="0" algn="ctr" defTabSz="711200">
                <a:lnSpc>
                  <a:spcPct val="90000"/>
                </a:lnSpc>
                <a:spcAft>
                  <a:spcPct val="35000"/>
                </a:spcAft>
              </a:pPr>
              <a:r>
                <a:rPr lang="en-US" sz="1600" dirty="0" smtClean="0"/>
                <a:t>related </a:t>
              </a:r>
              <a:r>
                <a:rPr lang="en-US" sz="1600" dirty="0"/>
                <a:t>to early repayment </a:t>
              </a:r>
              <a:r>
                <a:rPr lang="en-US" sz="1600" dirty="0" smtClean="0"/>
                <a:t>scheme</a:t>
              </a:r>
              <a:endParaRPr lang="hu-HU" sz="1600" kern="1200" dirty="0"/>
            </a:p>
          </p:txBody>
        </p:sp>
      </p:grpSp>
      <p:sp>
        <p:nvSpPr>
          <p:cNvPr id="57" name="Down Arrow 56"/>
          <p:cNvSpPr/>
          <p:nvPr/>
        </p:nvSpPr>
        <p:spPr>
          <a:xfrm rot="10800000">
            <a:off x="3374150" y="2395896"/>
            <a:ext cx="45720" cy="1135908"/>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cxnSp>
        <p:nvCxnSpPr>
          <p:cNvPr id="58" name="Straight Connector 57"/>
          <p:cNvCxnSpPr/>
          <p:nvPr/>
        </p:nvCxnSpPr>
        <p:spPr>
          <a:xfrm>
            <a:off x="8594650" y="3363356"/>
            <a:ext cx="0" cy="175135"/>
          </a:xfrm>
          <a:prstGeom prst="line">
            <a:avLst/>
          </a:prstGeom>
        </p:spPr>
        <p:style>
          <a:lnRef idx="1">
            <a:schemeClr val="accent1"/>
          </a:lnRef>
          <a:fillRef idx="0">
            <a:schemeClr val="accent1"/>
          </a:fillRef>
          <a:effectRef idx="0">
            <a:schemeClr val="accent1"/>
          </a:effectRef>
          <a:fontRef idx="minor">
            <a:schemeClr val="tx1"/>
          </a:fontRef>
        </p:style>
      </p:cxnSp>
      <p:sp>
        <p:nvSpPr>
          <p:cNvPr id="1024" name="TextBox 1023"/>
          <p:cNvSpPr txBox="1"/>
          <p:nvPr/>
        </p:nvSpPr>
        <p:spPr>
          <a:xfrm>
            <a:off x="4405244" y="3145827"/>
            <a:ext cx="598803" cy="276999"/>
          </a:xfrm>
          <a:prstGeom prst="rect">
            <a:avLst/>
          </a:prstGeom>
          <a:noFill/>
        </p:spPr>
        <p:txBody>
          <a:bodyPr wrap="square" rtlCol="0">
            <a:spAutoFit/>
          </a:bodyPr>
          <a:lstStyle/>
          <a:p>
            <a:r>
              <a:rPr lang="hu-HU" sz="1200" dirty="0" smtClean="0"/>
              <a:t>2012</a:t>
            </a:r>
          </a:p>
        </p:txBody>
      </p:sp>
      <p:grpSp>
        <p:nvGrpSpPr>
          <p:cNvPr id="69" name="Group 68"/>
          <p:cNvGrpSpPr/>
          <p:nvPr/>
        </p:nvGrpSpPr>
        <p:grpSpPr>
          <a:xfrm>
            <a:off x="57587" y="1670529"/>
            <a:ext cx="1837934" cy="1386509"/>
            <a:chOff x="2257528" y="2509108"/>
            <a:chExt cx="2110586" cy="1368491"/>
          </a:xfrm>
        </p:grpSpPr>
        <p:sp>
          <p:nvSpPr>
            <p:cNvPr id="70" name="Rounded Rectangle 69"/>
            <p:cNvSpPr/>
            <p:nvPr/>
          </p:nvSpPr>
          <p:spPr>
            <a:xfrm>
              <a:off x="2257528" y="2509108"/>
              <a:ext cx="2110586" cy="1368491"/>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1" name="Rounded Rectangle 4"/>
            <p:cNvSpPr/>
            <p:nvPr/>
          </p:nvSpPr>
          <p:spPr>
            <a:xfrm>
              <a:off x="2381230" y="2575912"/>
              <a:ext cx="1976978" cy="123488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hu-HU" sz="1600" kern="1200" dirty="0" err="1" smtClean="0"/>
                <a:t>Overnight</a:t>
              </a:r>
              <a:r>
                <a:rPr lang="hu-HU" sz="1600" kern="1200" dirty="0" smtClean="0"/>
                <a:t> </a:t>
              </a:r>
              <a:r>
                <a:rPr lang="hu-HU" sz="1600" kern="1200" dirty="0" err="1" smtClean="0"/>
                <a:t>FX-swap</a:t>
              </a:r>
              <a:r>
                <a:rPr lang="hu-HU" sz="1600" kern="1200" dirty="0" smtClean="0"/>
                <a:t> </a:t>
              </a:r>
              <a:r>
                <a:rPr lang="hu-HU" sz="1600" kern="1200" dirty="0" err="1" smtClean="0"/>
                <a:t>tenders</a:t>
              </a:r>
              <a:endParaRPr lang="hu-HU" sz="1600" kern="1200" dirty="0" smtClean="0"/>
            </a:p>
            <a:p>
              <a:pPr lvl="0" algn="ctr" defTabSz="711200">
                <a:lnSpc>
                  <a:spcPct val="90000"/>
                </a:lnSpc>
                <a:spcBef>
                  <a:spcPct val="0"/>
                </a:spcBef>
                <a:spcAft>
                  <a:spcPct val="35000"/>
                </a:spcAft>
              </a:pPr>
              <a:r>
                <a:rPr lang="hu-HU" sz="1600" dirty="0" err="1" smtClean="0"/>
                <a:t>Two-week</a:t>
              </a:r>
              <a:r>
                <a:rPr lang="hu-HU" sz="1600" dirty="0" smtClean="0"/>
                <a:t>, </a:t>
              </a:r>
              <a:r>
                <a:rPr lang="hu-HU" sz="1600" dirty="0" err="1" smtClean="0"/>
                <a:t>six-month</a:t>
              </a:r>
              <a:r>
                <a:rPr lang="hu-HU" sz="1600" dirty="0" smtClean="0"/>
                <a:t> </a:t>
              </a:r>
              <a:r>
                <a:rPr lang="hu-HU" sz="1600" dirty="0" err="1" smtClean="0"/>
                <a:t>loan</a:t>
              </a:r>
              <a:r>
                <a:rPr lang="hu-HU" sz="1600" dirty="0" smtClean="0"/>
                <a:t> </a:t>
              </a:r>
              <a:r>
                <a:rPr lang="hu-HU" sz="1600" dirty="0" err="1" smtClean="0"/>
                <a:t>tenders</a:t>
              </a:r>
              <a:endParaRPr lang="hu-HU" sz="1600" kern="1200" dirty="0"/>
            </a:p>
          </p:txBody>
        </p:sp>
      </p:grpSp>
      <p:sp>
        <p:nvSpPr>
          <p:cNvPr id="1030" name="TextBox 1029"/>
          <p:cNvSpPr txBox="1"/>
          <p:nvPr/>
        </p:nvSpPr>
        <p:spPr>
          <a:xfrm>
            <a:off x="252724" y="3154573"/>
            <a:ext cx="706447" cy="276999"/>
          </a:xfrm>
          <a:prstGeom prst="rect">
            <a:avLst/>
          </a:prstGeom>
          <a:noFill/>
        </p:spPr>
        <p:txBody>
          <a:bodyPr wrap="square" rtlCol="0">
            <a:spAutoFit/>
          </a:bodyPr>
          <a:lstStyle/>
          <a:p>
            <a:r>
              <a:rPr lang="hu-HU" sz="1200" dirty="0" smtClean="0"/>
              <a:t>2008</a:t>
            </a:r>
          </a:p>
        </p:txBody>
      </p:sp>
      <p:cxnSp>
        <p:nvCxnSpPr>
          <p:cNvPr id="1032" name="Straight Connector 1031"/>
          <p:cNvCxnSpPr/>
          <p:nvPr/>
        </p:nvCxnSpPr>
        <p:spPr>
          <a:xfrm>
            <a:off x="605948" y="3296309"/>
            <a:ext cx="0" cy="248612"/>
          </a:xfrm>
          <a:prstGeom prst="line">
            <a:avLst/>
          </a:prstGeom>
        </p:spPr>
        <p:style>
          <a:lnRef idx="1">
            <a:schemeClr val="accent1"/>
          </a:lnRef>
          <a:fillRef idx="0">
            <a:schemeClr val="accent1"/>
          </a:fillRef>
          <a:effectRef idx="0">
            <a:schemeClr val="accent1"/>
          </a:effectRef>
          <a:fontRef idx="minor">
            <a:schemeClr val="tx1"/>
          </a:fontRef>
        </p:style>
      </p:cxnSp>
      <p:sp>
        <p:nvSpPr>
          <p:cNvPr id="50" name="Down Arrow 49"/>
          <p:cNvSpPr/>
          <p:nvPr/>
        </p:nvSpPr>
        <p:spPr>
          <a:xfrm rot="21600000">
            <a:off x="7442522" y="3508900"/>
            <a:ext cx="45719" cy="419945"/>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2" name="Down Arrow 51"/>
          <p:cNvSpPr/>
          <p:nvPr/>
        </p:nvSpPr>
        <p:spPr>
          <a:xfrm rot="10800000">
            <a:off x="7112431" y="3093921"/>
            <a:ext cx="45719" cy="393038"/>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0" name="Rounded Rectangle 9"/>
          <p:cNvSpPr/>
          <p:nvPr/>
        </p:nvSpPr>
        <p:spPr>
          <a:xfrm>
            <a:off x="5316304" y="2276873"/>
            <a:ext cx="2149077" cy="780166"/>
          </a:xfrm>
          <a:prstGeom prst="round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600" dirty="0" err="1" smtClean="0"/>
              <a:t>Introduction</a:t>
            </a:r>
            <a:r>
              <a:rPr lang="hu-HU" sz="1600" dirty="0" smtClean="0"/>
              <a:t> of </a:t>
            </a:r>
            <a:r>
              <a:rPr lang="hu-HU" sz="1600" dirty="0" err="1" smtClean="0"/>
              <a:t>self-financing</a:t>
            </a:r>
            <a:r>
              <a:rPr lang="hu-HU" sz="1600" dirty="0" smtClean="0"/>
              <a:t> instruments</a:t>
            </a:r>
            <a:endParaRPr lang="hu-HU" sz="1600" dirty="0"/>
          </a:p>
        </p:txBody>
      </p:sp>
      <p:sp>
        <p:nvSpPr>
          <p:cNvPr id="59" name="Down Arrow 58"/>
          <p:cNvSpPr/>
          <p:nvPr/>
        </p:nvSpPr>
        <p:spPr>
          <a:xfrm rot="21600000">
            <a:off x="1348131" y="3538491"/>
            <a:ext cx="45719" cy="381811"/>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0" name="Down Arrow 59"/>
          <p:cNvSpPr/>
          <p:nvPr/>
        </p:nvSpPr>
        <p:spPr>
          <a:xfrm rot="10800000">
            <a:off x="1355472" y="3093921"/>
            <a:ext cx="45719" cy="380809"/>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1" name="Down Arrow 60"/>
          <p:cNvSpPr/>
          <p:nvPr/>
        </p:nvSpPr>
        <p:spPr>
          <a:xfrm>
            <a:off x="1778983" y="3549985"/>
            <a:ext cx="45719" cy="370318"/>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cxnSp>
        <p:nvCxnSpPr>
          <p:cNvPr id="12" name="Straight Connector 11"/>
          <p:cNvCxnSpPr/>
          <p:nvPr/>
        </p:nvCxnSpPr>
        <p:spPr>
          <a:xfrm flipV="1">
            <a:off x="5076056" y="3327476"/>
            <a:ext cx="0" cy="220075"/>
          </a:xfrm>
          <a:prstGeom prst="line">
            <a:avLst/>
          </a:prstGeom>
        </p:spPr>
        <p:style>
          <a:lnRef idx="1">
            <a:schemeClr val="accent1"/>
          </a:lnRef>
          <a:fillRef idx="0">
            <a:schemeClr val="accent1"/>
          </a:fillRef>
          <a:effectRef idx="0">
            <a:schemeClr val="accent1"/>
          </a:effectRef>
          <a:fontRef idx="minor">
            <a:schemeClr val="tx1"/>
          </a:fontRef>
        </p:style>
      </p:cxnSp>
      <p:sp>
        <p:nvSpPr>
          <p:cNvPr id="62" name="Down Arrow 61"/>
          <p:cNvSpPr/>
          <p:nvPr/>
        </p:nvSpPr>
        <p:spPr>
          <a:xfrm>
            <a:off x="4541856" y="3531804"/>
            <a:ext cx="45719" cy="388498"/>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4" name="Rounded Rectangle 13"/>
          <p:cNvSpPr/>
          <p:nvPr/>
        </p:nvSpPr>
        <p:spPr>
          <a:xfrm>
            <a:off x="3963946" y="3934431"/>
            <a:ext cx="1258158" cy="1016534"/>
          </a:xfrm>
          <a:prstGeom prst="round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600" dirty="0" err="1" smtClean="0"/>
              <a:t>One</a:t>
            </a:r>
            <a:r>
              <a:rPr lang="hu-HU" sz="1600" dirty="0" smtClean="0"/>
              <a:t> and </a:t>
            </a:r>
            <a:r>
              <a:rPr lang="hu-HU" sz="1600" dirty="0" err="1" smtClean="0"/>
              <a:t>two-week</a:t>
            </a:r>
            <a:r>
              <a:rPr lang="hu-HU" sz="1600" dirty="0" smtClean="0"/>
              <a:t> </a:t>
            </a:r>
            <a:r>
              <a:rPr lang="hu-HU" sz="1600" dirty="0" err="1" smtClean="0"/>
              <a:t>FX-swap</a:t>
            </a:r>
            <a:endParaRPr lang="hu-HU" sz="1600" dirty="0"/>
          </a:p>
        </p:txBody>
      </p:sp>
      <p:sp>
        <p:nvSpPr>
          <p:cNvPr id="63" name="Down Arrow 62"/>
          <p:cNvSpPr/>
          <p:nvPr/>
        </p:nvSpPr>
        <p:spPr>
          <a:xfrm rot="10800000">
            <a:off x="2734242" y="3157051"/>
            <a:ext cx="45719" cy="380809"/>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6" name="Rounded Rectangle 15"/>
          <p:cNvSpPr/>
          <p:nvPr/>
        </p:nvSpPr>
        <p:spPr>
          <a:xfrm>
            <a:off x="1825898" y="2492896"/>
            <a:ext cx="1571111" cy="646425"/>
          </a:xfrm>
          <a:prstGeom prst="round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600" dirty="0" err="1" smtClean="0"/>
              <a:t>Mortgage</a:t>
            </a:r>
            <a:r>
              <a:rPr lang="hu-HU" sz="1600" dirty="0" smtClean="0"/>
              <a:t> </a:t>
            </a:r>
            <a:r>
              <a:rPr lang="hu-HU" sz="1600" dirty="0" err="1" smtClean="0"/>
              <a:t>bond</a:t>
            </a:r>
            <a:r>
              <a:rPr lang="hu-HU" sz="1600" dirty="0" smtClean="0"/>
              <a:t> </a:t>
            </a:r>
            <a:r>
              <a:rPr lang="hu-HU" sz="1600" dirty="0" err="1" smtClean="0"/>
              <a:t>purchase</a:t>
            </a:r>
            <a:endParaRPr lang="hu-HU" sz="1600" dirty="0"/>
          </a:p>
        </p:txBody>
      </p:sp>
      <p:sp>
        <p:nvSpPr>
          <p:cNvPr id="64" name="Down Arrow 63"/>
          <p:cNvSpPr/>
          <p:nvPr/>
        </p:nvSpPr>
        <p:spPr>
          <a:xfrm rot="10800000">
            <a:off x="4860032" y="3139321"/>
            <a:ext cx="45719" cy="380809"/>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6" name="Rounded Rectangle 25"/>
          <p:cNvSpPr/>
          <p:nvPr/>
        </p:nvSpPr>
        <p:spPr>
          <a:xfrm>
            <a:off x="3737008" y="2551599"/>
            <a:ext cx="1552241" cy="529017"/>
          </a:xfrm>
          <a:prstGeom prst="round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600" dirty="0" err="1" smtClean="0"/>
              <a:t>Two-year</a:t>
            </a:r>
            <a:r>
              <a:rPr lang="hu-HU" sz="1600" dirty="0" smtClean="0"/>
              <a:t> </a:t>
            </a:r>
            <a:r>
              <a:rPr lang="hu-HU" sz="1600" dirty="0" err="1" smtClean="0"/>
              <a:t>loan</a:t>
            </a:r>
            <a:r>
              <a:rPr lang="hu-HU" sz="1600" dirty="0" smtClean="0"/>
              <a:t> </a:t>
            </a:r>
            <a:r>
              <a:rPr lang="hu-HU" sz="1600" dirty="0" err="1" smtClean="0"/>
              <a:t>tenders</a:t>
            </a:r>
            <a:endParaRPr lang="hu-HU" sz="1600" dirty="0"/>
          </a:p>
        </p:txBody>
      </p:sp>
      <p:pic>
        <p:nvPicPr>
          <p:cNvPr id="205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912894" y="3523044"/>
            <a:ext cx="103187"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594650" y="3095697"/>
            <a:ext cx="103187"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3" name="Rounded Rectangle 52"/>
          <p:cNvSpPr/>
          <p:nvPr/>
        </p:nvSpPr>
        <p:spPr>
          <a:xfrm>
            <a:off x="7830202" y="2075514"/>
            <a:ext cx="1453270" cy="1018407"/>
          </a:xfrm>
          <a:prstGeom prst="round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600" dirty="0" smtClean="0"/>
              <a:t>New policy </a:t>
            </a:r>
            <a:r>
              <a:rPr lang="hu-HU" sz="1600" dirty="0" err="1" smtClean="0"/>
              <a:t>instrument</a:t>
            </a:r>
            <a:r>
              <a:rPr lang="hu-HU" sz="1600" dirty="0" smtClean="0"/>
              <a:t>+</a:t>
            </a:r>
          </a:p>
          <a:p>
            <a:pPr algn="ctr"/>
            <a:r>
              <a:rPr lang="hu-HU" sz="1600" dirty="0" err="1" smtClean="0"/>
              <a:t>Two-week</a:t>
            </a:r>
            <a:r>
              <a:rPr lang="hu-HU" sz="1600" dirty="0" smtClean="0"/>
              <a:t> </a:t>
            </a:r>
            <a:r>
              <a:rPr lang="hu-HU" sz="1600" dirty="0" err="1" smtClean="0"/>
              <a:t>deposit</a:t>
            </a:r>
            <a:endParaRPr lang="hu-HU" sz="1600" dirty="0"/>
          </a:p>
        </p:txBody>
      </p:sp>
    </p:spTree>
    <p:extLst>
      <p:ext uri="{BB962C8B-B14F-4D97-AF65-F5344CB8AC3E}">
        <p14:creationId xmlns:p14="http://schemas.microsoft.com/office/powerpoint/2010/main" val="37898978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hu-HU" sz="2800" dirty="0" err="1" smtClean="0"/>
              <a:t>Non-traditional</a:t>
            </a:r>
            <a:r>
              <a:rPr lang="hu-HU" sz="2800" dirty="0" smtClean="0"/>
              <a:t> instruments </a:t>
            </a:r>
            <a:r>
              <a:rPr lang="hu-HU" sz="2800" dirty="0" err="1" smtClean="0"/>
              <a:t>used</a:t>
            </a:r>
            <a:r>
              <a:rPr lang="hu-HU" sz="2800" dirty="0" smtClean="0"/>
              <a:t> </a:t>
            </a:r>
            <a:r>
              <a:rPr lang="hu-HU" sz="2800" dirty="0" err="1" smtClean="0"/>
              <a:t>during</a:t>
            </a:r>
            <a:r>
              <a:rPr lang="hu-HU" sz="2800" dirty="0" smtClean="0"/>
              <a:t> the </a:t>
            </a:r>
            <a:r>
              <a:rPr lang="hu-HU" sz="2800" dirty="0" err="1" smtClean="0"/>
              <a:t>global</a:t>
            </a:r>
            <a:r>
              <a:rPr lang="hu-HU" sz="2800" dirty="0" smtClean="0"/>
              <a:t> </a:t>
            </a:r>
            <a:r>
              <a:rPr lang="hu-HU" sz="2800" dirty="0" err="1" smtClean="0"/>
              <a:t>financial</a:t>
            </a:r>
            <a:r>
              <a:rPr lang="hu-HU" sz="2800" dirty="0" smtClean="0"/>
              <a:t> </a:t>
            </a:r>
            <a:r>
              <a:rPr lang="hu-HU" sz="2800" dirty="0" err="1" smtClean="0"/>
              <a:t>crisis</a:t>
            </a:r>
            <a:r>
              <a:rPr lang="hu-HU" sz="2800" dirty="0" smtClean="0"/>
              <a:t> (2008-2012)</a:t>
            </a:r>
            <a:endParaRPr lang="hu-HU" sz="2800" dirty="0"/>
          </a:p>
        </p:txBody>
      </p:sp>
      <p:sp>
        <p:nvSpPr>
          <p:cNvPr id="3" name="Content Placeholder 2"/>
          <p:cNvSpPr>
            <a:spLocks noGrp="1"/>
          </p:cNvSpPr>
          <p:nvPr>
            <p:ph idx="1"/>
          </p:nvPr>
        </p:nvSpPr>
        <p:spPr>
          <a:xfrm>
            <a:off x="323528" y="1124744"/>
            <a:ext cx="8712968" cy="5472608"/>
          </a:xfrm>
        </p:spPr>
        <p:txBody>
          <a:bodyPr>
            <a:noAutofit/>
          </a:bodyPr>
          <a:lstStyle/>
          <a:p>
            <a:pPr>
              <a:lnSpc>
                <a:spcPct val="100000"/>
              </a:lnSpc>
              <a:spcBef>
                <a:spcPts val="0"/>
              </a:spcBef>
            </a:pPr>
            <a:r>
              <a:rPr lang="hu-HU" sz="2000" dirty="0" err="1" smtClean="0"/>
              <a:t>Announcement</a:t>
            </a:r>
            <a:r>
              <a:rPr lang="hu-HU" sz="2000" dirty="0" smtClean="0"/>
              <a:t> of credit </a:t>
            </a:r>
            <a:r>
              <a:rPr lang="hu-HU" sz="2000" dirty="0" err="1" smtClean="0"/>
              <a:t>tenders</a:t>
            </a:r>
            <a:r>
              <a:rPr lang="hu-HU" sz="2000" dirty="0" smtClean="0"/>
              <a:t> </a:t>
            </a:r>
            <a:r>
              <a:rPr lang="hu-HU" sz="2000" dirty="0" err="1" smtClean="0"/>
              <a:t>for</a:t>
            </a:r>
            <a:r>
              <a:rPr lang="hu-HU" sz="2000" dirty="0" smtClean="0"/>
              <a:t> </a:t>
            </a:r>
            <a:r>
              <a:rPr lang="hu-HU" sz="2000" dirty="0" err="1" smtClean="0"/>
              <a:t>longer</a:t>
            </a:r>
            <a:r>
              <a:rPr lang="hu-HU" sz="2000" dirty="0" smtClean="0"/>
              <a:t> </a:t>
            </a:r>
            <a:r>
              <a:rPr lang="hu-HU" sz="2000" dirty="0" err="1" smtClean="0"/>
              <a:t>maturities</a:t>
            </a:r>
            <a:r>
              <a:rPr lang="hu-HU" sz="2000" dirty="0" smtClean="0"/>
              <a:t> (</a:t>
            </a:r>
            <a:r>
              <a:rPr lang="hu-HU" sz="2000" dirty="0" err="1" smtClean="0"/>
              <a:t>since</a:t>
            </a:r>
            <a:r>
              <a:rPr lang="hu-HU" sz="2000" dirty="0" smtClean="0"/>
              <a:t> 2008) </a:t>
            </a:r>
          </a:p>
          <a:p>
            <a:pPr marL="0" indent="0">
              <a:lnSpc>
                <a:spcPct val="100000"/>
              </a:lnSpc>
              <a:spcBef>
                <a:spcPts val="0"/>
              </a:spcBef>
              <a:buNone/>
            </a:pPr>
            <a:r>
              <a:rPr lang="hu-HU" sz="2000" dirty="0" smtClean="0"/>
              <a:t>    </a:t>
            </a:r>
            <a:r>
              <a:rPr lang="hu-HU" sz="2000" i="1" dirty="0" err="1" smtClean="0"/>
              <a:t>Objective</a:t>
            </a:r>
            <a:r>
              <a:rPr lang="hu-HU" sz="2000" dirty="0" smtClean="0"/>
              <a:t>: </a:t>
            </a:r>
            <a:r>
              <a:rPr lang="hu-HU" sz="2000" dirty="0" err="1" smtClean="0"/>
              <a:t>stimulating</a:t>
            </a:r>
            <a:r>
              <a:rPr lang="hu-HU" sz="2000" dirty="0" smtClean="0"/>
              <a:t> credit </a:t>
            </a:r>
            <a:r>
              <a:rPr lang="hu-HU" sz="2000" dirty="0" err="1" smtClean="0"/>
              <a:t>supply</a:t>
            </a:r>
            <a:r>
              <a:rPr lang="hu-HU" sz="2000" dirty="0" smtClean="0"/>
              <a:t>, </a:t>
            </a:r>
            <a:r>
              <a:rPr lang="hu-HU" sz="2000" dirty="0" err="1" smtClean="0"/>
              <a:t>tempering</a:t>
            </a:r>
            <a:r>
              <a:rPr lang="hu-HU" sz="2000" dirty="0" smtClean="0"/>
              <a:t> </a:t>
            </a:r>
            <a:r>
              <a:rPr lang="hu-HU" sz="2000" dirty="0" err="1" smtClean="0"/>
              <a:t>strong</a:t>
            </a:r>
            <a:r>
              <a:rPr lang="hu-HU" sz="2000" dirty="0" smtClean="0"/>
              <a:t> </a:t>
            </a:r>
            <a:r>
              <a:rPr lang="hu-HU" sz="2000" dirty="0" err="1" smtClean="0"/>
              <a:t>credit</a:t>
            </a:r>
            <a:r>
              <a:rPr lang="hu-HU" sz="2000" dirty="0" smtClean="0"/>
              <a:t> </a:t>
            </a:r>
            <a:r>
              <a:rPr lang="en-GB" sz="2000" dirty="0" smtClean="0"/>
              <a:t>constraints</a:t>
            </a:r>
            <a:endParaRPr lang="hu-HU" sz="2000" dirty="0" smtClean="0"/>
          </a:p>
          <a:p>
            <a:pPr lvl="1">
              <a:lnSpc>
                <a:spcPct val="100000"/>
              </a:lnSpc>
              <a:spcBef>
                <a:spcPts val="0"/>
              </a:spcBef>
              <a:buFont typeface="Calibri" panose="020F0502020204030204" pitchFamily="34" charset="0"/>
              <a:buChar char="‒"/>
            </a:pPr>
            <a:r>
              <a:rPr lang="en-GB" sz="2000" dirty="0"/>
              <a:t>t</a:t>
            </a:r>
            <a:r>
              <a:rPr lang="en-GB" sz="2000" dirty="0" smtClean="0"/>
              <a:t>wo</a:t>
            </a:r>
            <a:r>
              <a:rPr lang="hu-HU" sz="2000" dirty="0" err="1" smtClean="0"/>
              <a:t>-week</a:t>
            </a:r>
            <a:r>
              <a:rPr lang="hu-HU" sz="2000" dirty="0" smtClean="0"/>
              <a:t>, </a:t>
            </a:r>
            <a:r>
              <a:rPr lang="en-GB" sz="2000" dirty="0" smtClean="0"/>
              <a:t>six</a:t>
            </a:r>
            <a:r>
              <a:rPr lang="hu-HU" sz="2000" dirty="0" err="1" smtClean="0"/>
              <a:t>-month</a:t>
            </a:r>
            <a:r>
              <a:rPr lang="hu-HU" sz="2000" dirty="0" smtClean="0"/>
              <a:t> </a:t>
            </a:r>
            <a:r>
              <a:rPr lang="hu-HU" sz="2000" dirty="0" err="1" smtClean="0"/>
              <a:t>loan</a:t>
            </a:r>
            <a:r>
              <a:rPr lang="hu-HU" sz="2000" dirty="0" smtClean="0"/>
              <a:t> </a:t>
            </a:r>
            <a:r>
              <a:rPr lang="hu-HU" sz="2000" dirty="0" err="1" smtClean="0"/>
              <a:t>tenders</a:t>
            </a:r>
            <a:r>
              <a:rPr lang="hu-HU" sz="2000" dirty="0"/>
              <a:t> </a:t>
            </a:r>
            <a:r>
              <a:rPr lang="hu-HU" sz="2000" dirty="0" smtClean="0"/>
              <a:t>(</a:t>
            </a:r>
            <a:r>
              <a:rPr lang="hu-HU" sz="2000" dirty="0" err="1" smtClean="0"/>
              <a:t>one-week</a:t>
            </a:r>
            <a:r>
              <a:rPr lang="hu-HU" sz="2000" dirty="0" smtClean="0"/>
              <a:t> and </a:t>
            </a:r>
            <a:r>
              <a:rPr lang="hu-HU" sz="2000" dirty="0" err="1" smtClean="0"/>
              <a:t>three-month</a:t>
            </a:r>
            <a:r>
              <a:rPr lang="hu-HU" sz="2000" dirty="0" smtClean="0"/>
              <a:t> </a:t>
            </a:r>
            <a:r>
              <a:rPr lang="hu-HU" sz="2000" dirty="0" err="1" smtClean="0"/>
              <a:t>at</a:t>
            </a:r>
            <a:r>
              <a:rPr lang="hu-HU" sz="2000" dirty="0" smtClean="0"/>
              <a:t> </a:t>
            </a:r>
            <a:r>
              <a:rPr lang="hu-HU" sz="2000" dirty="0" err="1" smtClean="0"/>
              <a:t>present</a:t>
            </a:r>
            <a:r>
              <a:rPr lang="hu-HU" sz="2000" dirty="0" smtClean="0"/>
              <a:t>) </a:t>
            </a:r>
            <a:endParaRPr lang="hu-HU" sz="2000" dirty="0"/>
          </a:p>
          <a:p>
            <a:pPr lvl="1">
              <a:lnSpc>
                <a:spcPct val="100000"/>
              </a:lnSpc>
              <a:spcBef>
                <a:spcPts val="0"/>
              </a:spcBef>
              <a:buFont typeface="Calibri" panose="020F0502020204030204" pitchFamily="34" charset="0"/>
              <a:buChar char="‒"/>
            </a:pPr>
            <a:r>
              <a:rPr lang="en-GB" sz="2000" dirty="0"/>
              <a:t>t</a:t>
            </a:r>
            <a:r>
              <a:rPr lang="en-GB" sz="2000" dirty="0" smtClean="0"/>
              <a:t>wo</a:t>
            </a:r>
            <a:r>
              <a:rPr lang="hu-HU" sz="2000" dirty="0" err="1" smtClean="0"/>
              <a:t>-year</a:t>
            </a:r>
            <a:r>
              <a:rPr lang="hu-HU" sz="2000" dirty="0" smtClean="0"/>
              <a:t> </a:t>
            </a:r>
            <a:r>
              <a:rPr lang="hu-HU" sz="2000" dirty="0" err="1" smtClean="0"/>
              <a:t>loan</a:t>
            </a:r>
            <a:r>
              <a:rPr lang="hu-HU" sz="2000" dirty="0" smtClean="0"/>
              <a:t> tender (2012): </a:t>
            </a:r>
            <a:r>
              <a:rPr lang="hu-HU" sz="2000" dirty="0" err="1" smtClean="0"/>
              <a:t>suspended</a:t>
            </a:r>
            <a:r>
              <a:rPr lang="hu-HU" sz="2000" dirty="0" smtClean="0"/>
              <a:t> </a:t>
            </a:r>
            <a:r>
              <a:rPr lang="hu-HU" sz="2000" dirty="0" err="1" smtClean="0"/>
              <a:t>since</a:t>
            </a:r>
            <a:r>
              <a:rPr lang="hu-HU" sz="2000" dirty="0" smtClean="0"/>
              <a:t> </a:t>
            </a:r>
            <a:r>
              <a:rPr lang="hu-HU" sz="2000" dirty="0" err="1" smtClean="0"/>
              <a:t>April</a:t>
            </a:r>
            <a:r>
              <a:rPr lang="hu-HU" sz="2000" dirty="0" smtClean="0"/>
              <a:t> 2013</a:t>
            </a:r>
          </a:p>
          <a:p>
            <a:pPr lvl="1">
              <a:lnSpc>
                <a:spcPct val="100000"/>
              </a:lnSpc>
              <a:spcBef>
                <a:spcPts val="0"/>
              </a:spcBef>
              <a:buFont typeface="Calibri" panose="020F0502020204030204" pitchFamily="34" charset="0"/>
              <a:buChar char="‒"/>
            </a:pPr>
            <a:r>
              <a:rPr lang="hu-HU" sz="2000" dirty="0" smtClean="0"/>
              <a:t>MNB </a:t>
            </a:r>
            <a:r>
              <a:rPr lang="hu-HU" sz="2000" dirty="0" err="1" smtClean="0"/>
              <a:t>simultaneously</a:t>
            </a:r>
            <a:r>
              <a:rPr lang="hu-HU" sz="2000" dirty="0" smtClean="0"/>
              <a:t> </a:t>
            </a:r>
            <a:r>
              <a:rPr lang="hu-HU" sz="2000" dirty="0" err="1" smtClean="0"/>
              <a:t>extended</a:t>
            </a:r>
            <a:r>
              <a:rPr lang="hu-HU" sz="2000" dirty="0" smtClean="0"/>
              <a:t> the </a:t>
            </a:r>
            <a:r>
              <a:rPr lang="hu-HU" sz="2000" dirty="0" err="1" smtClean="0"/>
              <a:t>scope</a:t>
            </a:r>
            <a:r>
              <a:rPr lang="hu-HU" sz="2000" dirty="0" smtClean="0"/>
              <a:t> of </a:t>
            </a:r>
            <a:r>
              <a:rPr lang="hu-HU" sz="2000" dirty="0" err="1" smtClean="0"/>
              <a:t>eligible</a:t>
            </a:r>
            <a:r>
              <a:rPr lang="hu-HU" sz="2000" dirty="0" smtClean="0"/>
              <a:t> </a:t>
            </a:r>
            <a:r>
              <a:rPr lang="hu-HU" sz="2000" dirty="0" err="1" smtClean="0"/>
              <a:t>collateral</a:t>
            </a:r>
            <a:r>
              <a:rPr lang="hu-HU" sz="2000" dirty="0" smtClean="0"/>
              <a:t> (2008)</a:t>
            </a:r>
            <a:endParaRPr lang="hu-HU" sz="2000" dirty="0"/>
          </a:p>
          <a:p>
            <a:pPr marL="342900" lvl="1" indent="0">
              <a:lnSpc>
                <a:spcPct val="100000"/>
              </a:lnSpc>
              <a:spcBef>
                <a:spcPts val="0"/>
              </a:spcBef>
              <a:buNone/>
            </a:pPr>
            <a:endParaRPr lang="hu-HU" sz="1600" dirty="0"/>
          </a:p>
          <a:p>
            <a:pPr>
              <a:lnSpc>
                <a:spcPct val="100000"/>
              </a:lnSpc>
              <a:spcBef>
                <a:spcPts val="0"/>
              </a:spcBef>
            </a:pPr>
            <a:r>
              <a:rPr lang="hu-HU" sz="2000" dirty="0" err="1" smtClean="0"/>
              <a:t>FX-swap</a:t>
            </a:r>
            <a:r>
              <a:rPr lang="hu-HU" sz="2000" dirty="0" smtClean="0"/>
              <a:t> instruments (</a:t>
            </a:r>
            <a:r>
              <a:rPr lang="hu-HU" sz="2000" dirty="0" err="1" smtClean="0"/>
              <a:t>since</a:t>
            </a:r>
            <a:r>
              <a:rPr lang="hu-HU" sz="2000" dirty="0" smtClean="0"/>
              <a:t> 2008) </a:t>
            </a:r>
          </a:p>
          <a:p>
            <a:pPr marL="0" indent="0">
              <a:lnSpc>
                <a:spcPct val="100000"/>
              </a:lnSpc>
              <a:spcBef>
                <a:spcPts val="0"/>
              </a:spcBef>
              <a:buNone/>
            </a:pPr>
            <a:r>
              <a:rPr lang="hu-HU" sz="2000" dirty="0"/>
              <a:t> </a:t>
            </a:r>
            <a:r>
              <a:rPr lang="hu-HU" sz="2000" dirty="0" smtClean="0"/>
              <a:t>  </a:t>
            </a:r>
            <a:r>
              <a:rPr lang="hu-HU" sz="2000" i="1" dirty="0" err="1"/>
              <a:t>Objective</a:t>
            </a:r>
            <a:r>
              <a:rPr lang="hu-HU" sz="2000" dirty="0" smtClean="0"/>
              <a:t>: </a:t>
            </a:r>
            <a:r>
              <a:rPr lang="hu-HU" sz="2000" dirty="0" err="1" smtClean="0"/>
              <a:t>to</a:t>
            </a:r>
            <a:r>
              <a:rPr lang="hu-HU" sz="2000" dirty="0" smtClean="0"/>
              <a:t> </a:t>
            </a:r>
            <a:r>
              <a:rPr lang="hu-HU" sz="2000" dirty="0" err="1" smtClean="0"/>
              <a:t>ease</a:t>
            </a:r>
            <a:r>
              <a:rPr lang="hu-HU" sz="2000" dirty="0" smtClean="0"/>
              <a:t> </a:t>
            </a:r>
            <a:r>
              <a:rPr lang="hu-HU" sz="2000" dirty="0" err="1" smtClean="0"/>
              <a:t>foreign</a:t>
            </a:r>
            <a:r>
              <a:rPr lang="hu-HU" sz="2000" dirty="0" smtClean="0"/>
              <a:t> </a:t>
            </a:r>
            <a:r>
              <a:rPr lang="hu-HU" sz="2000" dirty="0" err="1" smtClean="0"/>
              <a:t>currency</a:t>
            </a:r>
            <a:r>
              <a:rPr lang="hu-HU" sz="2000" dirty="0" smtClean="0"/>
              <a:t> </a:t>
            </a:r>
            <a:r>
              <a:rPr lang="hu-HU" sz="2000" dirty="0" err="1" smtClean="0"/>
              <a:t>liquidity</a:t>
            </a:r>
            <a:r>
              <a:rPr lang="hu-HU" sz="2000" dirty="0" smtClean="0"/>
              <a:t> </a:t>
            </a:r>
            <a:r>
              <a:rPr lang="hu-HU" sz="2000" dirty="0" err="1" smtClean="0"/>
              <a:t>tensions</a:t>
            </a:r>
            <a:endParaRPr lang="hu-HU" sz="2000" dirty="0" smtClean="0"/>
          </a:p>
          <a:p>
            <a:pPr lvl="1">
              <a:lnSpc>
                <a:spcPct val="100000"/>
              </a:lnSpc>
              <a:spcBef>
                <a:spcPts val="0"/>
              </a:spcBef>
              <a:buFont typeface="Calibri" panose="020F0502020204030204" pitchFamily="34" charset="0"/>
              <a:buChar char="‒"/>
            </a:pPr>
            <a:r>
              <a:rPr lang="hu-HU" sz="2000" dirty="0" err="1" smtClean="0"/>
              <a:t>overnight</a:t>
            </a:r>
            <a:r>
              <a:rPr lang="hu-HU" sz="2000" dirty="0" smtClean="0"/>
              <a:t> (</a:t>
            </a:r>
            <a:r>
              <a:rPr lang="hu-HU" sz="2000" dirty="0" err="1" smtClean="0"/>
              <a:t>initially</a:t>
            </a:r>
            <a:r>
              <a:rPr lang="hu-HU" sz="2000" dirty="0" smtClean="0"/>
              <a:t> </a:t>
            </a:r>
            <a:r>
              <a:rPr lang="hu-HU" sz="2000" dirty="0" err="1" smtClean="0"/>
              <a:t>bilateral</a:t>
            </a:r>
            <a:r>
              <a:rPr lang="hu-HU" sz="2000" dirty="0" smtClean="0"/>
              <a:t>), </a:t>
            </a:r>
            <a:r>
              <a:rPr lang="en-GB" sz="2000" dirty="0" smtClean="0"/>
              <a:t>three</a:t>
            </a:r>
            <a:r>
              <a:rPr lang="hu-HU" sz="2000" dirty="0" err="1" smtClean="0"/>
              <a:t>-month</a:t>
            </a:r>
            <a:r>
              <a:rPr lang="hu-HU" sz="2000" dirty="0" smtClean="0"/>
              <a:t> </a:t>
            </a:r>
            <a:r>
              <a:rPr lang="hu-HU" sz="2000" dirty="0" err="1"/>
              <a:t>FX-swap</a:t>
            </a:r>
            <a:r>
              <a:rPr lang="hu-HU" sz="2000" dirty="0"/>
              <a:t>: </a:t>
            </a:r>
            <a:r>
              <a:rPr lang="hu-HU" sz="2000" dirty="0" smtClean="0"/>
              <a:t>the euro </a:t>
            </a:r>
            <a:r>
              <a:rPr lang="hu-HU" sz="2000" dirty="0" err="1" smtClean="0"/>
              <a:t>liquidity</a:t>
            </a:r>
            <a:r>
              <a:rPr lang="hu-HU" sz="2000" dirty="0" smtClean="0"/>
              <a:t> </a:t>
            </a:r>
            <a:r>
              <a:rPr lang="hu-HU" sz="2000" dirty="0" err="1" smtClean="0"/>
              <a:t>providing</a:t>
            </a:r>
            <a:r>
              <a:rPr lang="hu-HU" sz="2000" dirty="0" smtClean="0"/>
              <a:t> </a:t>
            </a:r>
            <a:r>
              <a:rPr lang="hu-HU" sz="2000" dirty="0" err="1" smtClean="0"/>
              <a:t>instrument</a:t>
            </a:r>
            <a:r>
              <a:rPr lang="hu-HU" sz="2000" dirty="0" smtClean="0"/>
              <a:t> is </a:t>
            </a:r>
            <a:r>
              <a:rPr lang="hu-HU" sz="2000" dirty="0" err="1" smtClean="0"/>
              <a:t>still</a:t>
            </a:r>
            <a:r>
              <a:rPr lang="hu-HU" sz="2000" dirty="0" smtClean="0"/>
              <a:t> part of the </a:t>
            </a:r>
            <a:r>
              <a:rPr lang="hu-HU" sz="2000" dirty="0" err="1" smtClean="0"/>
              <a:t>operational</a:t>
            </a:r>
            <a:r>
              <a:rPr lang="hu-HU" sz="2000" dirty="0" smtClean="0"/>
              <a:t> </a:t>
            </a:r>
            <a:r>
              <a:rPr lang="hu-HU" sz="2000" dirty="0" err="1" smtClean="0"/>
              <a:t>framework</a:t>
            </a:r>
            <a:endParaRPr lang="hu-HU" sz="2000" dirty="0"/>
          </a:p>
          <a:p>
            <a:pPr lvl="1">
              <a:lnSpc>
                <a:spcPct val="100000"/>
              </a:lnSpc>
              <a:spcBef>
                <a:spcPts val="0"/>
              </a:spcBef>
              <a:buFont typeface="Calibri" panose="020F0502020204030204" pitchFamily="34" charset="0"/>
              <a:buChar char="‒"/>
            </a:pPr>
            <a:r>
              <a:rPr lang="hu-HU" sz="2000" dirty="0" err="1" smtClean="0"/>
              <a:t>one-week</a:t>
            </a:r>
            <a:r>
              <a:rPr lang="hu-HU" sz="2000" dirty="0" smtClean="0"/>
              <a:t> </a:t>
            </a:r>
            <a:r>
              <a:rPr lang="hu-HU" sz="2000" dirty="0" err="1" smtClean="0"/>
              <a:t>Swiss</a:t>
            </a:r>
            <a:r>
              <a:rPr lang="hu-HU" sz="2000" dirty="0" smtClean="0"/>
              <a:t> franc </a:t>
            </a:r>
            <a:r>
              <a:rPr lang="hu-HU" sz="2000" dirty="0" err="1" smtClean="0"/>
              <a:t>liquidity-providing</a:t>
            </a:r>
            <a:r>
              <a:rPr lang="hu-HU" sz="2000" dirty="0" smtClean="0"/>
              <a:t> </a:t>
            </a:r>
            <a:r>
              <a:rPr lang="hu-HU" sz="2000" dirty="0" err="1"/>
              <a:t>FX-swap</a:t>
            </a:r>
            <a:r>
              <a:rPr lang="hu-HU" sz="2000" dirty="0"/>
              <a:t> (2009), </a:t>
            </a:r>
            <a:r>
              <a:rPr lang="hu-HU" sz="2000" dirty="0" err="1" smtClean="0"/>
              <a:t>one</a:t>
            </a:r>
            <a:r>
              <a:rPr lang="hu-HU" sz="2000" dirty="0" smtClean="0"/>
              <a:t> and </a:t>
            </a:r>
            <a:r>
              <a:rPr lang="hu-HU" sz="2000" dirty="0" err="1" smtClean="0"/>
              <a:t>two-week</a:t>
            </a:r>
            <a:r>
              <a:rPr lang="hu-HU" sz="2000" dirty="0" smtClean="0"/>
              <a:t> euro </a:t>
            </a:r>
            <a:r>
              <a:rPr lang="hu-HU" sz="2000" dirty="0" err="1" smtClean="0"/>
              <a:t>liquidity-providing</a:t>
            </a:r>
            <a:r>
              <a:rPr lang="hu-HU" sz="2000" dirty="0" smtClean="0"/>
              <a:t>  </a:t>
            </a:r>
            <a:r>
              <a:rPr lang="hu-HU" sz="2000" dirty="0" err="1" smtClean="0"/>
              <a:t>instrument</a:t>
            </a:r>
            <a:r>
              <a:rPr lang="hu-HU" sz="2000" dirty="0" smtClean="0"/>
              <a:t> (</a:t>
            </a:r>
            <a:r>
              <a:rPr lang="hu-HU" sz="2000" dirty="0" err="1" smtClean="0"/>
              <a:t>since</a:t>
            </a:r>
            <a:r>
              <a:rPr lang="hu-HU" sz="2000" dirty="0" smtClean="0"/>
              <a:t> 2011 </a:t>
            </a:r>
            <a:r>
              <a:rPr lang="hu-HU" sz="2000" dirty="0" err="1" smtClean="0"/>
              <a:t>on</a:t>
            </a:r>
            <a:r>
              <a:rPr lang="hu-HU" sz="2000" dirty="0" smtClean="0"/>
              <a:t> an ad hoc </a:t>
            </a:r>
            <a:r>
              <a:rPr lang="hu-HU" sz="2000" dirty="0" err="1" smtClean="0"/>
              <a:t>basis</a:t>
            </a:r>
            <a:r>
              <a:rPr lang="hu-HU" sz="2000" dirty="0" smtClean="0"/>
              <a:t>)</a:t>
            </a:r>
            <a:endParaRPr lang="hu-HU" sz="2000" dirty="0"/>
          </a:p>
          <a:p>
            <a:pPr lvl="1">
              <a:lnSpc>
                <a:spcPct val="100000"/>
              </a:lnSpc>
              <a:spcBef>
                <a:spcPts val="0"/>
              </a:spcBef>
              <a:buFont typeface="Calibri" panose="020F0502020204030204" pitchFamily="34" charset="0"/>
              <a:buChar char="‒"/>
            </a:pPr>
            <a:r>
              <a:rPr lang="en-GB" sz="2000" dirty="0" smtClean="0"/>
              <a:t>six</a:t>
            </a:r>
            <a:r>
              <a:rPr lang="hu-HU" sz="2000" dirty="0" err="1" smtClean="0"/>
              <a:t>-month</a:t>
            </a:r>
            <a:r>
              <a:rPr lang="hu-HU" sz="2000" dirty="0" smtClean="0"/>
              <a:t> </a:t>
            </a:r>
            <a:r>
              <a:rPr lang="hu-HU" sz="2000" dirty="0" err="1"/>
              <a:t>FX-swap</a:t>
            </a:r>
            <a:r>
              <a:rPr lang="hu-HU" sz="2000" dirty="0"/>
              <a:t> </a:t>
            </a:r>
            <a:r>
              <a:rPr lang="hu-HU" sz="2000" dirty="0" err="1" smtClean="0"/>
              <a:t>instrument</a:t>
            </a:r>
            <a:r>
              <a:rPr lang="hu-HU" sz="2000" dirty="0" smtClean="0"/>
              <a:t>: </a:t>
            </a:r>
            <a:r>
              <a:rPr lang="hu-HU" sz="2000" dirty="0" err="1" smtClean="0"/>
              <a:t>phased</a:t>
            </a:r>
            <a:r>
              <a:rPr lang="hu-HU" sz="2000" dirty="0" smtClean="0"/>
              <a:t> out </a:t>
            </a:r>
            <a:r>
              <a:rPr lang="hu-HU" sz="2000" dirty="0" err="1" smtClean="0"/>
              <a:t>in</a:t>
            </a:r>
            <a:r>
              <a:rPr lang="hu-HU" sz="2000" dirty="0" smtClean="0"/>
              <a:t> 2010</a:t>
            </a:r>
          </a:p>
          <a:p>
            <a:pPr lvl="1">
              <a:lnSpc>
                <a:spcPct val="100000"/>
              </a:lnSpc>
              <a:spcBef>
                <a:spcPts val="0"/>
              </a:spcBef>
              <a:buFont typeface="Calibri" panose="020F0502020204030204" pitchFamily="34" charset="0"/>
              <a:buChar char="‒"/>
            </a:pPr>
            <a:endParaRPr lang="hu-HU" sz="1600" dirty="0"/>
          </a:p>
          <a:p>
            <a:pPr>
              <a:lnSpc>
                <a:spcPct val="100000"/>
              </a:lnSpc>
              <a:spcBef>
                <a:spcPts val="0"/>
              </a:spcBef>
              <a:spcAft>
                <a:spcPts val="600"/>
              </a:spcAft>
            </a:pPr>
            <a:r>
              <a:rPr lang="hu-HU" sz="2000" dirty="0" err="1" smtClean="0"/>
              <a:t>Government</a:t>
            </a:r>
            <a:r>
              <a:rPr lang="hu-HU" sz="2000" dirty="0" smtClean="0"/>
              <a:t> </a:t>
            </a:r>
            <a:r>
              <a:rPr lang="hu-HU" sz="2000" dirty="0" err="1" smtClean="0"/>
              <a:t>bond</a:t>
            </a:r>
            <a:r>
              <a:rPr lang="hu-HU" sz="2000" dirty="0" smtClean="0"/>
              <a:t> </a:t>
            </a:r>
            <a:r>
              <a:rPr lang="hu-HU" sz="2000" dirty="0" err="1" smtClean="0"/>
              <a:t>sale</a:t>
            </a:r>
            <a:r>
              <a:rPr lang="hu-HU" sz="2000" dirty="0" smtClean="0"/>
              <a:t> and </a:t>
            </a:r>
            <a:r>
              <a:rPr lang="hu-HU" sz="2000" dirty="0" err="1" smtClean="0"/>
              <a:t>purchase</a:t>
            </a:r>
            <a:r>
              <a:rPr lang="hu-HU" sz="2000" dirty="0" smtClean="0"/>
              <a:t> </a:t>
            </a:r>
            <a:r>
              <a:rPr lang="hu-HU" sz="2000" dirty="0" err="1" smtClean="0"/>
              <a:t>in</a:t>
            </a:r>
            <a:r>
              <a:rPr lang="hu-HU" sz="2000" dirty="0" smtClean="0"/>
              <a:t> the </a:t>
            </a:r>
            <a:r>
              <a:rPr lang="hu-HU" sz="2000" dirty="0" err="1" smtClean="0"/>
              <a:t>secondary</a:t>
            </a:r>
            <a:r>
              <a:rPr lang="hu-HU" sz="2000" dirty="0" smtClean="0"/>
              <a:t> market (</a:t>
            </a:r>
            <a:r>
              <a:rPr lang="hu-HU" sz="2000" dirty="0" err="1" smtClean="0"/>
              <a:t>autumn</a:t>
            </a:r>
            <a:r>
              <a:rPr lang="hu-HU" sz="2000" dirty="0" smtClean="0"/>
              <a:t> 2008); </a:t>
            </a:r>
            <a:r>
              <a:rPr lang="hu-HU" sz="2000" i="1" dirty="0" smtClean="0">
                <a:solidFill>
                  <a:srgbClr val="202653"/>
                </a:solidFill>
              </a:rPr>
              <a:t> </a:t>
            </a:r>
            <a:r>
              <a:rPr lang="hu-HU" sz="2000" i="1" dirty="0" err="1" smtClean="0">
                <a:solidFill>
                  <a:srgbClr val="202653"/>
                </a:solidFill>
              </a:rPr>
              <a:t>Objective</a:t>
            </a:r>
            <a:r>
              <a:rPr lang="hu-HU" sz="2000" i="1" dirty="0" smtClean="0">
                <a:solidFill>
                  <a:srgbClr val="202653"/>
                </a:solidFill>
              </a:rPr>
              <a:t>:</a:t>
            </a:r>
            <a:r>
              <a:rPr lang="hu-HU" sz="2000" dirty="0" smtClean="0">
                <a:solidFill>
                  <a:srgbClr val="202653"/>
                </a:solidFill>
              </a:rPr>
              <a:t> </a:t>
            </a:r>
            <a:r>
              <a:rPr lang="hu-HU" sz="2000" dirty="0" err="1" smtClean="0">
                <a:solidFill>
                  <a:srgbClr val="202653"/>
                </a:solidFill>
              </a:rPr>
              <a:t>treatment</a:t>
            </a:r>
            <a:r>
              <a:rPr lang="hu-HU" sz="2000" dirty="0" smtClean="0">
                <a:solidFill>
                  <a:srgbClr val="202653"/>
                </a:solidFill>
              </a:rPr>
              <a:t> of market </a:t>
            </a:r>
            <a:r>
              <a:rPr lang="hu-HU" sz="2000" dirty="0" err="1" smtClean="0">
                <a:solidFill>
                  <a:srgbClr val="202653"/>
                </a:solidFill>
              </a:rPr>
              <a:t>turbulence</a:t>
            </a:r>
            <a:endParaRPr lang="hu-HU" sz="2000" dirty="0" smtClean="0">
              <a:solidFill>
                <a:srgbClr val="202653"/>
              </a:solidFill>
            </a:endParaRPr>
          </a:p>
          <a:p>
            <a:pPr>
              <a:lnSpc>
                <a:spcPct val="100000"/>
              </a:lnSpc>
              <a:spcBef>
                <a:spcPts val="0"/>
              </a:spcBef>
            </a:pPr>
            <a:r>
              <a:rPr lang="hu-HU" sz="2000" dirty="0" err="1" smtClean="0"/>
              <a:t>Mortgage</a:t>
            </a:r>
            <a:r>
              <a:rPr lang="hu-HU" sz="2000" dirty="0" smtClean="0"/>
              <a:t> </a:t>
            </a:r>
            <a:r>
              <a:rPr lang="hu-HU" sz="2000" dirty="0" err="1" smtClean="0"/>
              <a:t>bond</a:t>
            </a:r>
            <a:r>
              <a:rPr lang="hu-HU" sz="2000" dirty="0" smtClean="0"/>
              <a:t> </a:t>
            </a:r>
            <a:r>
              <a:rPr lang="hu-HU" sz="2000" dirty="0" err="1" smtClean="0"/>
              <a:t>purchase</a:t>
            </a:r>
            <a:r>
              <a:rPr lang="hu-HU" sz="2000" dirty="0" smtClean="0"/>
              <a:t> </a:t>
            </a:r>
            <a:r>
              <a:rPr lang="hu-HU" sz="2000" dirty="0" err="1" smtClean="0"/>
              <a:t>programme</a:t>
            </a:r>
            <a:r>
              <a:rPr lang="hu-HU" sz="2000" dirty="0" smtClean="0"/>
              <a:t> </a:t>
            </a:r>
            <a:r>
              <a:rPr lang="hu-HU" sz="2000" dirty="0"/>
              <a:t>(2010</a:t>
            </a:r>
            <a:r>
              <a:rPr lang="hu-HU" sz="2000" dirty="0" smtClean="0"/>
              <a:t>);</a:t>
            </a:r>
            <a:r>
              <a:rPr lang="hu-HU" sz="2000" i="1" dirty="0" smtClean="0"/>
              <a:t>  </a:t>
            </a:r>
          </a:p>
          <a:p>
            <a:pPr marL="0" indent="0">
              <a:lnSpc>
                <a:spcPct val="100000"/>
              </a:lnSpc>
              <a:spcBef>
                <a:spcPts val="0"/>
              </a:spcBef>
              <a:buNone/>
            </a:pPr>
            <a:r>
              <a:rPr lang="hu-HU" sz="2000" i="1" dirty="0" smtClean="0"/>
              <a:t>   </a:t>
            </a:r>
            <a:r>
              <a:rPr lang="hu-HU" sz="2000" i="1" dirty="0" err="1" smtClean="0"/>
              <a:t>Objective</a:t>
            </a:r>
            <a:r>
              <a:rPr lang="hu-HU" sz="2000" i="1" dirty="0" smtClean="0"/>
              <a:t>:</a:t>
            </a:r>
            <a:r>
              <a:rPr lang="hu-HU" sz="2000" dirty="0" smtClean="0"/>
              <a:t> </a:t>
            </a:r>
            <a:r>
              <a:rPr lang="hu-HU" sz="2000" dirty="0" err="1" smtClean="0"/>
              <a:t>increasing</a:t>
            </a:r>
            <a:r>
              <a:rPr lang="hu-HU" sz="2000" dirty="0" smtClean="0"/>
              <a:t> market </a:t>
            </a:r>
            <a:r>
              <a:rPr lang="hu-HU" sz="2000" dirty="0" err="1" smtClean="0"/>
              <a:t>liquidity</a:t>
            </a:r>
            <a:endParaRPr lang="hu-HU" sz="2000" dirty="0"/>
          </a:p>
        </p:txBody>
      </p:sp>
      <p:sp>
        <p:nvSpPr>
          <p:cNvPr id="5" name="Slide Number Placeholder 4"/>
          <p:cNvSpPr>
            <a:spLocks noGrp="1"/>
          </p:cNvSpPr>
          <p:nvPr>
            <p:ph type="sldNum" sz="quarter" idx="12"/>
          </p:nvPr>
        </p:nvSpPr>
        <p:spPr>
          <a:xfrm>
            <a:off x="3491880" y="6492875"/>
            <a:ext cx="2057400" cy="365125"/>
          </a:xfrm>
        </p:spPr>
        <p:txBody>
          <a:bodyPr/>
          <a:lstStyle/>
          <a:p>
            <a:pPr>
              <a:defRPr/>
            </a:pPr>
            <a:fld id="{0401AEF3-AFFE-433D-8A34-08D966C25545}" type="slidenum">
              <a:rPr lang="hu-HU" smtClean="0"/>
              <a:pPr>
                <a:defRPr/>
              </a:pPr>
              <a:t>22</a:t>
            </a:fld>
            <a:endParaRPr lang="hu-HU" dirty="0"/>
          </a:p>
        </p:txBody>
      </p:sp>
    </p:spTree>
    <p:extLst>
      <p:ext uri="{BB962C8B-B14F-4D97-AF65-F5344CB8AC3E}">
        <p14:creationId xmlns:p14="http://schemas.microsoft.com/office/powerpoint/2010/main" val="56899279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u-HU" sz="2800" dirty="0" err="1" smtClean="0"/>
              <a:t>Funding</a:t>
            </a:r>
            <a:r>
              <a:rPr lang="hu-HU" sz="2800" dirty="0" smtClean="0"/>
              <a:t> </a:t>
            </a:r>
            <a:r>
              <a:rPr lang="hu-HU" sz="2800" dirty="0" err="1" smtClean="0"/>
              <a:t>for</a:t>
            </a:r>
            <a:r>
              <a:rPr lang="hu-HU" sz="2800" dirty="0" smtClean="0"/>
              <a:t> </a:t>
            </a:r>
            <a:r>
              <a:rPr lang="hu-HU" sz="2800" dirty="0" err="1" smtClean="0"/>
              <a:t>Growth</a:t>
            </a:r>
            <a:r>
              <a:rPr lang="hu-HU" sz="2800" dirty="0" smtClean="0"/>
              <a:t> </a:t>
            </a:r>
            <a:r>
              <a:rPr lang="hu-HU" sz="2800" dirty="0" err="1" smtClean="0"/>
              <a:t>Scheme</a:t>
            </a:r>
            <a:r>
              <a:rPr lang="hu-HU" sz="2800" dirty="0" smtClean="0"/>
              <a:t> /</a:t>
            </a:r>
            <a:r>
              <a:rPr lang="hu-HU" sz="2800" dirty="0" err="1" smtClean="0"/>
              <a:t>FGS</a:t>
            </a:r>
            <a:r>
              <a:rPr lang="hu-HU" sz="2800" dirty="0" smtClean="0"/>
              <a:t>/ (</a:t>
            </a:r>
            <a:r>
              <a:rPr lang="hu-HU" sz="2800" dirty="0" err="1" smtClean="0"/>
              <a:t>since</a:t>
            </a:r>
            <a:r>
              <a:rPr lang="hu-HU" sz="2800" dirty="0" smtClean="0"/>
              <a:t> 2013)</a:t>
            </a:r>
            <a:endParaRPr lang="hu-HU" sz="2800" dirty="0"/>
          </a:p>
        </p:txBody>
      </p:sp>
      <p:sp>
        <p:nvSpPr>
          <p:cNvPr id="3" name="Content Placeholder 2"/>
          <p:cNvSpPr>
            <a:spLocks noGrp="1"/>
          </p:cNvSpPr>
          <p:nvPr>
            <p:ph idx="1"/>
          </p:nvPr>
        </p:nvSpPr>
        <p:spPr>
          <a:xfrm>
            <a:off x="539552" y="1268760"/>
            <a:ext cx="8136903" cy="5256584"/>
          </a:xfrm>
        </p:spPr>
        <p:txBody>
          <a:bodyPr>
            <a:normAutofit fontScale="92500" lnSpcReduction="10000"/>
          </a:bodyPr>
          <a:lstStyle/>
          <a:p>
            <a:r>
              <a:rPr lang="hu-HU" sz="2100" dirty="0" err="1" smtClean="0"/>
              <a:t>It</a:t>
            </a:r>
            <a:r>
              <a:rPr lang="hu-HU" sz="2100" dirty="0" smtClean="0"/>
              <a:t> </a:t>
            </a:r>
            <a:r>
              <a:rPr lang="hu-HU" sz="2100" dirty="0" err="1" smtClean="0"/>
              <a:t>was</a:t>
            </a:r>
            <a:r>
              <a:rPr lang="hu-HU" sz="2100" dirty="0" smtClean="0"/>
              <a:t> </a:t>
            </a:r>
            <a:r>
              <a:rPr lang="hu-HU" sz="2100" dirty="0" err="1" smtClean="0"/>
              <a:t>announced</a:t>
            </a:r>
            <a:r>
              <a:rPr lang="hu-HU" sz="2100" dirty="0" smtClean="0"/>
              <a:t> </a:t>
            </a:r>
            <a:r>
              <a:rPr lang="hu-HU" sz="2100" dirty="0" err="1" smtClean="0"/>
              <a:t>by</a:t>
            </a:r>
            <a:r>
              <a:rPr lang="hu-HU" sz="2100" dirty="0" smtClean="0"/>
              <a:t> the MNB </a:t>
            </a:r>
            <a:r>
              <a:rPr lang="hu-HU" sz="2100" dirty="0" err="1" smtClean="0"/>
              <a:t>in</a:t>
            </a:r>
            <a:r>
              <a:rPr lang="hu-HU" sz="2100" dirty="0" smtClean="0"/>
              <a:t> </a:t>
            </a:r>
            <a:r>
              <a:rPr lang="hu-HU" sz="2100" dirty="0" err="1" smtClean="0"/>
              <a:t>three</a:t>
            </a:r>
            <a:r>
              <a:rPr lang="hu-HU" sz="2100" dirty="0" smtClean="0"/>
              <a:t> </a:t>
            </a:r>
            <a:r>
              <a:rPr lang="hu-HU" sz="2100" dirty="0" err="1" smtClean="0"/>
              <a:t>phases</a:t>
            </a:r>
            <a:r>
              <a:rPr lang="hu-HU" sz="2100" dirty="0" smtClean="0"/>
              <a:t> (</a:t>
            </a:r>
            <a:r>
              <a:rPr lang="hu-HU" sz="2100" dirty="0" err="1" smtClean="0"/>
              <a:t>June</a:t>
            </a:r>
            <a:r>
              <a:rPr lang="hu-HU" sz="2100" dirty="0" smtClean="0"/>
              <a:t> 2013 – </a:t>
            </a:r>
            <a:r>
              <a:rPr lang="hu-HU" sz="2100" dirty="0" err="1" smtClean="0"/>
              <a:t>Sept</a:t>
            </a:r>
            <a:r>
              <a:rPr lang="hu-HU" sz="2100" dirty="0" smtClean="0"/>
              <a:t>. 2013 and </a:t>
            </a:r>
            <a:r>
              <a:rPr lang="hu-HU" sz="2100" dirty="0" err="1" smtClean="0"/>
              <a:t>Oct</a:t>
            </a:r>
            <a:r>
              <a:rPr lang="hu-HU" sz="2100" dirty="0" smtClean="0"/>
              <a:t>. 2013 – Dec. 2014, </a:t>
            </a:r>
            <a:r>
              <a:rPr lang="hu-HU" sz="2100" dirty="0" err="1" smtClean="0"/>
              <a:t>March</a:t>
            </a:r>
            <a:r>
              <a:rPr lang="hu-HU" sz="2100" dirty="0" smtClean="0"/>
              <a:t> 2015 – Dec. 2015) </a:t>
            </a:r>
          </a:p>
          <a:p>
            <a:r>
              <a:rPr lang="hu-HU" sz="2100" i="1" dirty="0" err="1" smtClean="0"/>
              <a:t>Form</a:t>
            </a:r>
            <a:r>
              <a:rPr lang="hu-HU" sz="2100" i="1" dirty="0" smtClean="0"/>
              <a:t>: </a:t>
            </a:r>
            <a:r>
              <a:rPr lang="hu-HU" sz="2100" dirty="0" err="1" smtClean="0"/>
              <a:t>preferential</a:t>
            </a:r>
            <a:r>
              <a:rPr lang="hu-HU" sz="2100" dirty="0" smtClean="0"/>
              <a:t> (</a:t>
            </a:r>
            <a:r>
              <a:rPr lang="hu-HU" sz="2100" dirty="0" err="1" smtClean="0"/>
              <a:t>max</a:t>
            </a:r>
            <a:r>
              <a:rPr lang="hu-HU" sz="2100" dirty="0"/>
              <a:t>.</a:t>
            </a:r>
            <a:r>
              <a:rPr lang="hu-HU" sz="2100" dirty="0" smtClean="0"/>
              <a:t> 2</a:t>
            </a:r>
            <a:r>
              <a:rPr lang="en-GB" sz="2100" dirty="0" smtClean="0"/>
              <a:t>.</a:t>
            </a:r>
            <a:r>
              <a:rPr lang="hu-HU" sz="2100" dirty="0" smtClean="0"/>
              <a:t>5% interest </a:t>
            </a:r>
            <a:r>
              <a:rPr lang="hu-HU" sz="2100" dirty="0" err="1" smtClean="0"/>
              <a:t>rate</a:t>
            </a:r>
            <a:r>
              <a:rPr lang="hu-HU" sz="2100" dirty="0" smtClean="0"/>
              <a:t>) credit </a:t>
            </a:r>
            <a:r>
              <a:rPr lang="hu-HU" sz="2100" dirty="0" err="1" smtClean="0"/>
              <a:t>refinanced</a:t>
            </a:r>
            <a:r>
              <a:rPr lang="hu-HU" sz="2100" dirty="0" smtClean="0"/>
              <a:t> </a:t>
            </a:r>
            <a:r>
              <a:rPr lang="hu-HU" sz="2100" dirty="0" err="1" smtClean="0"/>
              <a:t>at</a:t>
            </a:r>
            <a:r>
              <a:rPr lang="hu-HU" sz="2100" dirty="0" smtClean="0"/>
              <a:t> 0% </a:t>
            </a:r>
            <a:r>
              <a:rPr lang="hu-HU" sz="2100" dirty="0" err="1" smtClean="0"/>
              <a:t>refinancing</a:t>
            </a:r>
            <a:r>
              <a:rPr lang="hu-HU" sz="2100" dirty="0" smtClean="0"/>
              <a:t> interest </a:t>
            </a:r>
            <a:r>
              <a:rPr lang="hu-HU" sz="2100" dirty="0" err="1" smtClean="0"/>
              <a:t>rate</a:t>
            </a:r>
            <a:endParaRPr lang="hu-HU" sz="2100" dirty="0" smtClean="0"/>
          </a:p>
          <a:p>
            <a:pPr marL="914400" lvl="1" indent="-571500">
              <a:buAutoNum type="romanUcPeriod"/>
            </a:pPr>
            <a:r>
              <a:rPr lang="hu-HU" sz="2100" dirty="0" err="1" smtClean="0"/>
              <a:t>pillar</a:t>
            </a:r>
            <a:r>
              <a:rPr lang="hu-HU" sz="2100" dirty="0" smtClean="0"/>
              <a:t>: </a:t>
            </a:r>
            <a:r>
              <a:rPr lang="hu-HU" sz="2100" dirty="0" err="1" smtClean="0"/>
              <a:t>SME</a:t>
            </a:r>
            <a:r>
              <a:rPr lang="hu-HU" sz="2100" dirty="0" smtClean="0"/>
              <a:t> </a:t>
            </a:r>
            <a:r>
              <a:rPr lang="hu-HU" sz="2100" dirty="0" err="1" smtClean="0"/>
              <a:t>loans</a:t>
            </a:r>
            <a:r>
              <a:rPr lang="hu-HU" sz="2100" dirty="0" smtClean="0"/>
              <a:t> (</a:t>
            </a:r>
            <a:r>
              <a:rPr lang="hu-HU" sz="2100" dirty="0" err="1" smtClean="0"/>
              <a:t>as</a:t>
            </a:r>
            <a:r>
              <a:rPr lang="hu-HU" sz="2100" dirty="0" smtClean="0"/>
              <a:t> </a:t>
            </a:r>
            <a:r>
              <a:rPr lang="hu-HU" sz="2100" dirty="0" err="1" smtClean="0"/>
              <a:t>well</a:t>
            </a:r>
            <a:r>
              <a:rPr lang="hu-HU" sz="2100" dirty="0" smtClean="0"/>
              <a:t> </a:t>
            </a:r>
            <a:r>
              <a:rPr lang="hu-HU" sz="2100" dirty="0" err="1" smtClean="0"/>
              <a:t>as</a:t>
            </a:r>
            <a:r>
              <a:rPr lang="hu-HU" sz="2100" dirty="0" smtClean="0"/>
              <a:t> </a:t>
            </a:r>
            <a:r>
              <a:rPr lang="hu-HU" sz="2100" dirty="0" err="1" smtClean="0"/>
              <a:t>factoring</a:t>
            </a:r>
            <a:r>
              <a:rPr lang="hu-HU" sz="2100" dirty="0" smtClean="0"/>
              <a:t> and leasing) </a:t>
            </a:r>
          </a:p>
          <a:p>
            <a:pPr marL="914400" lvl="1" indent="-571500">
              <a:buAutoNum type="romanUcPeriod"/>
            </a:pPr>
            <a:r>
              <a:rPr lang="hu-HU" sz="2100" dirty="0" err="1" smtClean="0"/>
              <a:t>pillar</a:t>
            </a:r>
            <a:r>
              <a:rPr lang="hu-HU" sz="2100" dirty="0" smtClean="0"/>
              <a:t>: </a:t>
            </a:r>
            <a:r>
              <a:rPr lang="hu-HU" sz="2100" dirty="0" err="1" smtClean="0"/>
              <a:t>converting</a:t>
            </a:r>
            <a:r>
              <a:rPr lang="hu-HU" sz="2100" dirty="0" smtClean="0"/>
              <a:t> </a:t>
            </a:r>
            <a:r>
              <a:rPr lang="hu-HU" sz="2100" dirty="0" err="1" smtClean="0"/>
              <a:t>foreign</a:t>
            </a:r>
            <a:r>
              <a:rPr lang="hu-HU" sz="2100" dirty="0" smtClean="0"/>
              <a:t> </a:t>
            </a:r>
            <a:r>
              <a:rPr lang="hu-HU" sz="2100" dirty="0" err="1" smtClean="0"/>
              <a:t>currency</a:t>
            </a:r>
            <a:r>
              <a:rPr lang="hu-HU" sz="2100" dirty="0" smtClean="0"/>
              <a:t> </a:t>
            </a:r>
            <a:r>
              <a:rPr lang="hu-HU" sz="2100" dirty="0" err="1" smtClean="0"/>
              <a:t>loans</a:t>
            </a:r>
            <a:r>
              <a:rPr lang="hu-HU" sz="2100" dirty="0" smtClean="0"/>
              <a:t> </a:t>
            </a:r>
            <a:r>
              <a:rPr lang="hu-HU" sz="2100" dirty="0" err="1" smtClean="0"/>
              <a:t>into</a:t>
            </a:r>
            <a:r>
              <a:rPr lang="hu-HU" sz="2100" dirty="0" smtClean="0"/>
              <a:t> forint (1. and 2. </a:t>
            </a:r>
            <a:r>
              <a:rPr lang="hu-HU" sz="2100" dirty="0" err="1" smtClean="0"/>
              <a:t>phase</a:t>
            </a:r>
            <a:r>
              <a:rPr lang="hu-HU" sz="2100" dirty="0" smtClean="0"/>
              <a:t>), </a:t>
            </a:r>
            <a:r>
              <a:rPr lang="hu-HU" sz="2100" dirty="0" err="1" smtClean="0"/>
              <a:t>redemption</a:t>
            </a:r>
            <a:r>
              <a:rPr lang="hu-HU" sz="2100" dirty="0" smtClean="0"/>
              <a:t> of credit </a:t>
            </a:r>
            <a:r>
              <a:rPr lang="hu-HU" sz="2100" dirty="0" err="1" smtClean="0"/>
              <a:t>for</a:t>
            </a:r>
            <a:r>
              <a:rPr lang="hu-HU" sz="2100" dirty="0" smtClean="0"/>
              <a:t> </a:t>
            </a:r>
            <a:r>
              <a:rPr lang="hu-HU" sz="2100" dirty="0" err="1" smtClean="0"/>
              <a:t>prefinancing</a:t>
            </a:r>
            <a:r>
              <a:rPr lang="hu-HU" sz="2100" dirty="0" smtClean="0"/>
              <a:t> EU </a:t>
            </a:r>
            <a:r>
              <a:rPr lang="hu-HU" sz="2100" dirty="0" err="1" smtClean="0"/>
              <a:t>subsidies</a:t>
            </a:r>
            <a:r>
              <a:rPr lang="hu-HU" sz="2100" dirty="0" smtClean="0"/>
              <a:t> (2. </a:t>
            </a:r>
            <a:r>
              <a:rPr lang="hu-HU" sz="2100" dirty="0" err="1" smtClean="0"/>
              <a:t>phase</a:t>
            </a:r>
            <a:r>
              <a:rPr lang="hu-HU" sz="2100" dirty="0" smtClean="0"/>
              <a:t>)</a:t>
            </a:r>
          </a:p>
          <a:p>
            <a:pPr marL="914400" lvl="1" indent="-571500">
              <a:buAutoNum type="romanUcPeriod"/>
            </a:pPr>
            <a:r>
              <a:rPr lang="hu-HU" sz="2100" dirty="0" err="1" smtClean="0"/>
              <a:t>pillar</a:t>
            </a:r>
            <a:r>
              <a:rPr lang="hu-HU" sz="2100" dirty="0" smtClean="0"/>
              <a:t>: </a:t>
            </a:r>
            <a:r>
              <a:rPr lang="hu-HU" sz="2100" dirty="0" err="1" smtClean="0"/>
              <a:t>foreign</a:t>
            </a:r>
            <a:r>
              <a:rPr lang="hu-HU" sz="2100" dirty="0" smtClean="0"/>
              <a:t> </a:t>
            </a:r>
            <a:r>
              <a:rPr lang="hu-HU" sz="2100" dirty="0" err="1" smtClean="0"/>
              <a:t>currency</a:t>
            </a:r>
            <a:r>
              <a:rPr lang="hu-HU" sz="2100" dirty="0" smtClean="0"/>
              <a:t> </a:t>
            </a:r>
            <a:r>
              <a:rPr lang="hu-HU" sz="2100" dirty="0" err="1" smtClean="0"/>
              <a:t>swap</a:t>
            </a:r>
            <a:r>
              <a:rPr lang="hu-HU" sz="2100" dirty="0" smtClean="0"/>
              <a:t> </a:t>
            </a:r>
            <a:r>
              <a:rPr lang="hu-HU" sz="2100" dirty="0" err="1" smtClean="0"/>
              <a:t>providing</a:t>
            </a:r>
            <a:r>
              <a:rPr lang="hu-HU" sz="2100" dirty="0" smtClean="0"/>
              <a:t> euro </a:t>
            </a:r>
            <a:r>
              <a:rPr lang="hu-HU" sz="2100" dirty="0" err="1" smtClean="0"/>
              <a:t>liquidity</a:t>
            </a:r>
            <a:r>
              <a:rPr lang="hu-HU" sz="2100" dirty="0" smtClean="0"/>
              <a:t> (1. </a:t>
            </a:r>
            <a:r>
              <a:rPr lang="hu-HU" sz="2100" dirty="0" err="1" smtClean="0"/>
              <a:t>phase</a:t>
            </a:r>
            <a:r>
              <a:rPr lang="hu-HU" sz="2100" dirty="0" smtClean="0"/>
              <a:t>,  </a:t>
            </a:r>
            <a:r>
              <a:rPr lang="hu-HU" sz="2100" dirty="0" err="1" smtClean="0"/>
              <a:t>suspended</a:t>
            </a:r>
            <a:r>
              <a:rPr lang="hu-HU" sz="2100" dirty="0" smtClean="0"/>
              <a:t> </a:t>
            </a:r>
            <a:r>
              <a:rPr lang="hu-HU" sz="2100" dirty="0" err="1" smtClean="0"/>
              <a:t>since</a:t>
            </a:r>
            <a:r>
              <a:rPr lang="hu-HU" sz="2100" dirty="0" smtClean="0"/>
              <a:t> </a:t>
            </a:r>
            <a:r>
              <a:rPr lang="hu-HU" sz="2100" dirty="0" err="1" smtClean="0"/>
              <a:t>July</a:t>
            </a:r>
            <a:r>
              <a:rPr lang="hu-HU" sz="2100" dirty="0" smtClean="0"/>
              <a:t> 2014)</a:t>
            </a:r>
          </a:p>
          <a:p>
            <a:pPr marL="171450" lvl="1" algn="just">
              <a:spcBef>
                <a:spcPts val="750"/>
              </a:spcBef>
            </a:pPr>
            <a:r>
              <a:rPr lang="hu-HU" sz="2100" i="1" dirty="0" err="1" smtClean="0"/>
              <a:t>Objective</a:t>
            </a:r>
            <a:r>
              <a:rPr lang="hu-HU" sz="2100" i="1" dirty="0" smtClean="0"/>
              <a:t>: </a:t>
            </a:r>
            <a:r>
              <a:rPr lang="hu-HU" sz="2100" dirty="0" err="1" smtClean="0"/>
              <a:t>easing</a:t>
            </a:r>
            <a:r>
              <a:rPr lang="hu-HU" sz="2100" dirty="0" smtClean="0"/>
              <a:t> </a:t>
            </a:r>
            <a:r>
              <a:rPr lang="hu-HU" sz="2100" dirty="0" err="1" smtClean="0"/>
              <a:t>rigid</a:t>
            </a:r>
            <a:r>
              <a:rPr lang="hu-HU" sz="2100" dirty="0" smtClean="0"/>
              <a:t> credit </a:t>
            </a:r>
            <a:r>
              <a:rPr lang="en-GB" sz="2100" dirty="0" smtClean="0"/>
              <a:t>constraints </a:t>
            </a:r>
            <a:r>
              <a:rPr lang="hu-HU" sz="2100" dirty="0" smtClean="0"/>
              <a:t>the </a:t>
            </a:r>
            <a:r>
              <a:rPr lang="hu-HU" sz="2100" dirty="0" err="1" smtClean="0"/>
              <a:t>small</a:t>
            </a:r>
            <a:r>
              <a:rPr lang="hu-HU" sz="2100" dirty="0" smtClean="0"/>
              <a:t> and </a:t>
            </a:r>
            <a:r>
              <a:rPr lang="hu-HU" sz="2100" dirty="0" err="1" smtClean="0"/>
              <a:t>medium</a:t>
            </a:r>
            <a:r>
              <a:rPr lang="hu-HU" sz="2100" dirty="0" smtClean="0"/>
              <a:t> </a:t>
            </a:r>
            <a:r>
              <a:rPr lang="hu-HU" sz="2100" dirty="0" err="1" smtClean="0"/>
              <a:t>sized</a:t>
            </a:r>
            <a:r>
              <a:rPr lang="hu-HU" sz="2100" dirty="0" smtClean="0"/>
              <a:t>  </a:t>
            </a:r>
            <a:r>
              <a:rPr lang="hu-HU" sz="2100" dirty="0" err="1" smtClean="0"/>
              <a:t>enterprises</a:t>
            </a:r>
            <a:r>
              <a:rPr lang="hu-HU" sz="2100" dirty="0" smtClean="0"/>
              <a:t> (SME) </a:t>
            </a:r>
            <a:r>
              <a:rPr lang="hu-HU" sz="2100" dirty="0" err="1" smtClean="0"/>
              <a:t>sector</a:t>
            </a:r>
            <a:r>
              <a:rPr lang="hu-HU" sz="2100" dirty="0" smtClean="0"/>
              <a:t> of </a:t>
            </a:r>
            <a:r>
              <a:rPr lang="hu-HU" sz="2100" dirty="0" err="1" smtClean="0"/>
              <a:t>scarce</a:t>
            </a:r>
            <a:r>
              <a:rPr lang="hu-HU" sz="2100" dirty="0" smtClean="0"/>
              <a:t> </a:t>
            </a:r>
            <a:r>
              <a:rPr lang="hu-HU" sz="2100" dirty="0" err="1" smtClean="0"/>
              <a:t>liquidity</a:t>
            </a:r>
            <a:r>
              <a:rPr lang="hu-HU" sz="2100" dirty="0" smtClean="0"/>
              <a:t>, </a:t>
            </a:r>
            <a:r>
              <a:rPr lang="hu-HU" sz="2100" dirty="0" err="1" smtClean="0"/>
              <a:t>strengthening</a:t>
            </a:r>
            <a:r>
              <a:rPr lang="hu-HU" sz="2100" dirty="0" smtClean="0"/>
              <a:t> </a:t>
            </a:r>
            <a:r>
              <a:rPr lang="hu-HU" sz="2100" dirty="0" err="1" smtClean="0"/>
              <a:t>financial</a:t>
            </a:r>
            <a:r>
              <a:rPr lang="hu-HU" sz="2100" dirty="0" smtClean="0"/>
              <a:t> </a:t>
            </a:r>
            <a:r>
              <a:rPr lang="hu-HU" sz="2100" dirty="0" err="1" smtClean="0"/>
              <a:t>stability</a:t>
            </a:r>
            <a:r>
              <a:rPr lang="hu-HU" sz="2100" dirty="0" smtClean="0"/>
              <a:t>, </a:t>
            </a:r>
            <a:r>
              <a:rPr lang="hu-HU" sz="2100" dirty="0" err="1" smtClean="0"/>
              <a:t>as</a:t>
            </a:r>
            <a:r>
              <a:rPr lang="hu-HU" sz="2100" dirty="0" smtClean="0"/>
              <a:t> </a:t>
            </a:r>
            <a:r>
              <a:rPr lang="hu-HU" sz="2100" dirty="0" err="1" smtClean="0"/>
              <a:t>well</a:t>
            </a:r>
            <a:r>
              <a:rPr lang="hu-HU" sz="2100" dirty="0" smtClean="0"/>
              <a:t> </a:t>
            </a:r>
            <a:r>
              <a:rPr lang="hu-HU" sz="2100" dirty="0" err="1" smtClean="0"/>
              <a:t>as</a:t>
            </a:r>
            <a:r>
              <a:rPr lang="hu-HU" sz="2100" dirty="0" smtClean="0"/>
              <a:t> </a:t>
            </a:r>
            <a:r>
              <a:rPr lang="hu-HU" sz="2100" dirty="0" err="1" smtClean="0"/>
              <a:t>reducing</a:t>
            </a:r>
            <a:r>
              <a:rPr lang="hu-HU" sz="2100" dirty="0" smtClean="0"/>
              <a:t> the </a:t>
            </a:r>
            <a:r>
              <a:rPr lang="hu-HU" sz="2100" dirty="0" err="1" smtClean="0"/>
              <a:t>external</a:t>
            </a:r>
            <a:r>
              <a:rPr lang="hu-HU" sz="2100" dirty="0" smtClean="0"/>
              <a:t> </a:t>
            </a:r>
            <a:r>
              <a:rPr lang="hu-HU" sz="2100" dirty="0" err="1" smtClean="0"/>
              <a:t>vulnerability</a:t>
            </a:r>
            <a:r>
              <a:rPr lang="hu-HU" sz="2100" dirty="0" smtClean="0"/>
              <a:t> of the country</a:t>
            </a:r>
          </a:p>
          <a:p>
            <a:pPr marL="171450" lvl="1" algn="just">
              <a:spcBef>
                <a:spcPts val="750"/>
              </a:spcBef>
            </a:pPr>
            <a:r>
              <a:rPr lang="hu-HU" sz="2100" dirty="0" err="1" smtClean="0"/>
              <a:t>Recourse</a:t>
            </a:r>
            <a:r>
              <a:rPr lang="hu-HU" sz="2100" dirty="0" smtClean="0"/>
              <a:t> </a:t>
            </a:r>
            <a:r>
              <a:rPr lang="hu-HU" sz="2100" dirty="0" err="1" smtClean="0"/>
              <a:t>to</a:t>
            </a:r>
            <a:r>
              <a:rPr lang="hu-HU" sz="2100" dirty="0" smtClean="0"/>
              <a:t> the </a:t>
            </a:r>
            <a:r>
              <a:rPr lang="hu-HU" sz="2100" dirty="0" err="1" smtClean="0"/>
              <a:t>facility</a:t>
            </a:r>
            <a:r>
              <a:rPr lang="hu-HU" sz="2100" dirty="0" smtClean="0"/>
              <a:t> is </a:t>
            </a:r>
            <a:r>
              <a:rPr lang="hu-HU" sz="2100" dirty="0" err="1" smtClean="0"/>
              <a:t>bound</a:t>
            </a:r>
            <a:r>
              <a:rPr lang="hu-HU" sz="2100" dirty="0" smtClean="0"/>
              <a:t> </a:t>
            </a:r>
            <a:r>
              <a:rPr lang="hu-HU" sz="2100" dirty="0" err="1" smtClean="0"/>
              <a:t>to</a:t>
            </a:r>
            <a:r>
              <a:rPr lang="hu-HU" sz="2100" dirty="0" smtClean="0"/>
              <a:t> </a:t>
            </a:r>
            <a:r>
              <a:rPr lang="hu-HU" sz="2100" dirty="0" err="1" smtClean="0"/>
              <a:t>conditions</a:t>
            </a:r>
            <a:r>
              <a:rPr lang="hu-HU" sz="2100" dirty="0" smtClean="0"/>
              <a:t>: </a:t>
            </a:r>
            <a:r>
              <a:rPr lang="hu-HU" sz="2100" dirty="0" err="1" smtClean="0"/>
              <a:t>in</a:t>
            </a:r>
            <a:r>
              <a:rPr lang="hu-HU" sz="2100" dirty="0" smtClean="0"/>
              <a:t> the I. and </a:t>
            </a:r>
            <a:r>
              <a:rPr lang="hu-HU" sz="2100" dirty="0" err="1" smtClean="0"/>
              <a:t>II</a:t>
            </a:r>
            <a:r>
              <a:rPr lang="hu-HU" sz="2100" dirty="0" smtClean="0"/>
              <a:t>. </a:t>
            </a:r>
            <a:r>
              <a:rPr lang="hu-HU" sz="2100" dirty="0" err="1" smtClean="0"/>
              <a:t>pillar</a:t>
            </a:r>
            <a:r>
              <a:rPr lang="hu-HU" sz="2100" dirty="0" smtClean="0"/>
              <a:t> an </a:t>
            </a:r>
            <a:r>
              <a:rPr lang="hu-HU" sz="2100" dirty="0" err="1" smtClean="0"/>
              <a:t>amount</a:t>
            </a:r>
            <a:r>
              <a:rPr lang="hu-HU" sz="2100" dirty="0" smtClean="0"/>
              <a:t> of </a:t>
            </a:r>
            <a:r>
              <a:rPr lang="hu-HU" sz="2100" dirty="0" err="1" smtClean="0"/>
              <a:t>SME</a:t>
            </a:r>
            <a:r>
              <a:rPr lang="hu-HU" sz="2100" dirty="0" smtClean="0"/>
              <a:t> </a:t>
            </a:r>
            <a:r>
              <a:rPr lang="hu-HU" sz="2100" dirty="0" err="1" smtClean="0"/>
              <a:t>loan</a:t>
            </a:r>
            <a:r>
              <a:rPr lang="hu-HU" sz="2100" dirty="0" smtClean="0"/>
              <a:t> </a:t>
            </a:r>
            <a:r>
              <a:rPr lang="hu-HU" sz="2100" dirty="0" err="1" smtClean="0"/>
              <a:t>equivalent</a:t>
            </a:r>
            <a:r>
              <a:rPr lang="hu-HU" sz="2100" dirty="0" smtClean="0"/>
              <a:t> </a:t>
            </a:r>
            <a:r>
              <a:rPr lang="hu-HU" sz="2100" dirty="0" err="1" smtClean="0"/>
              <a:t>to</a:t>
            </a:r>
            <a:r>
              <a:rPr lang="hu-HU" sz="2100" dirty="0" smtClean="0"/>
              <a:t> the </a:t>
            </a:r>
            <a:r>
              <a:rPr lang="hu-HU" sz="2100" dirty="0" err="1" smtClean="0"/>
              <a:t>central</a:t>
            </a:r>
            <a:r>
              <a:rPr lang="hu-HU" sz="2100" dirty="0" smtClean="0"/>
              <a:t> bank </a:t>
            </a:r>
            <a:r>
              <a:rPr lang="hu-HU" sz="2100" dirty="0" err="1" smtClean="0"/>
              <a:t>loan</a:t>
            </a:r>
            <a:r>
              <a:rPr lang="hu-HU" sz="2100" dirty="0" smtClean="0"/>
              <a:t> </a:t>
            </a:r>
            <a:r>
              <a:rPr lang="hu-HU" sz="2100" dirty="0" err="1" smtClean="0"/>
              <a:t>drawn</a:t>
            </a:r>
            <a:r>
              <a:rPr lang="hu-HU" sz="2100" dirty="0" smtClean="0"/>
              <a:t> down </a:t>
            </a:r>
            <a:r>
              <a:rPr lang="hu-HU" sz="2100" dirty="0" err="1" smtClean="0"/>
              <a:t>by</a:t>
            </a:r>
            <a:r>
              <a:rPr lang="hu-HU" sz="2100" dirty="0" smtClean="0"/>
              <a:t> the credit </a:t>
            </a:r>
            <a:r>
              <a:rPr lang="hu-HU" sz="2100" dirty="0" err="1" smtClean="0"/>
              <a:t>institution</a:t>
            </a:r>
            <a:r>
              <a:rPr lang="hu-HU" sz="2100" dirty="0" smtClean="0"/>
              <a:t> </a:t>
            </a:r>
            <a:r>
              <a:rPr lang="hu-HU" sz="2100" dirty="0" err="1" smtClean="0"/>
              <a:t>should</a:t>
            </a:r>
            <a:r>
              <a:rPr lang="hu-HU" sz="2100" dirty="0" smtClean="0"/>
              <a:t> be </a:t>
            </a:r>
            <a:r>
              <a:rPr lang="hu-HU" sz="2100" dirty="0" err="1" smtClean="0"/>
              <a:t>disbursed</a:t>
            </a:r>
            <a:r>
              <a:rPr lang="hu-HU" sz="2100" dirty="0" smtClean="0"/>
              <a:t> (</a:t>
            </a:r>
            <a:r>
              <a:rPr lang="hu-HU" sz="2100" dirty="0" err="1" smtClean="0"/>
              <a:t>in</a:t>
            </a:r>
            <a:r>
              <a:rPr lang="hu-HU" sz="2100" dirty="0" smtClean="0"/>
              <a:t> the </a:t>
            </a:r>
            <a:r>
              <a:rPr lang="hu-HU" sz="2100" dirty="0" err="1" smtClean="0"/>
              <a:t>case</a:t>
            </a:r>
            <a:r>
              <a:rPr lang="hu-HU" sz="2100" dirty="0" smtClean="0"/>
              <a:t> of the </a:t>
            </a:r>
            <a:r>
              <a:rPr lang="hu-HU" sz="2100" dirty="0" err="1" smtClean="0"/>
              <a:t>III</a:t>
            </a:r>
            <a:r>
              <a:rPr lang="hu-HU" sz="2100" dirty="0" smtClean="0"/>
              <a:t>. </a:t>
            </a:r>
            <a:r>
              <a:rPr lang="hu-HU" sz="2100" dirty="0" err="1" smtClean="0"/>
              <a:t>pillar</a:t>
            </a:r>
            <a:r>
              <a:rPr lang="hu-HU" sz="2100" dirty="0" smtClean="0"/>
              <a:t> the </a:t>
            </a:r>
            <a:r>
              <a:rPr lang="hu-HU" sz="2100" dirty="0" err="1" smtClean="0"/>
              <a:t>reduction</a:t>
            </a:r>
            <a:r>
              <a:rPr lang="hu-HU" sz="2100" dirty="0" smtClean="0"/>
              <a:t> of the </a:t>
            </a:r>
            <a:r>
              <a:rPr lang="hu-HU" sz="2100" dirty="0" err="1" smtClean="0"/>
              <a:t>short</a:t>
            </a:r>
            <a:r>
              <a:rPr lang="hu-HU" sz="2100" dirty="0" smtClean="0"/>
              <a:t> </a:t>
            </a:r>
            <a:r>
              <a:rPr lang="hu-HU" sz="2100" dirty="0" err="1" smtClean="0"/>
              <a:t>external</a:t>
            </a:r>
            <a:r>
              <a:rPr lang="hu-HU" sz="2100" dirty="0" smtClean="0"/>
              <a:t> </a:t>
            </a:r>
            <a:r>
              <a:rPr lang="hu-HU" sz="2100" dirty="0" err="1" smtClean="0"/>
              <a:t>debt</a:t>
            </a:r>
            <a:r>
              <a:rPr lang="hu-HU" sz="2100" dirty="0" smtClean="0"/>
              <a:t> of the credit </a:t>
            </a:r>
            <a:r>
              <a:rPr lang="hu-HU" sz="2100" dirty="0" err="1" smtClean="0"/>
              <a:t>institution</a:t>
            </a:r>
            <a:r>
              <a:rPr lang="hu-HU" sz="2100" dirty="0" smtClean="0"/>
              <a:t> </a:t>
            </a:r>
            <a:r>
              <a:rPr lang="hu-HU" sz="2100" dirty="0" err="1" smtClean="0"/>
              <a:t>was</a:t>
            </a:r>
            <a:r>
              <a:rPr lang="hu-HU" sz="2100" dirty="0" smtClean="0"/>
              <a:t> </a:t>
            </a:r>
            <a:r>
              <a:rPr lang="hu-HU" sz="2100" dirty="0" err="1" smtClean="0"/>
              <a:t>defined</a:t>
            </a:r>
            <a:r>
              <a:rPr lang="hu-HU" sz="2100" dirty="0" smtClean="0"/>
              <a:t> </a:t>
            </a:r>
            <a:r>
              <a:rPr lang="hu-HU" sz="2100" dirty="0" err="1" smtClean="0"/>
              <a:t>as</a:t>
            </a:r>
            <a:r>
              <a:rPr lang="hu-HU" sz="2100" dirty="0" smtClean="0"/>
              <a:t> </a:t>
            </a:r>
            <a:r>
              <a:rPr lang="hu-HU" sz="2100" dirty="0" err="1" smtClean="0"/>
              <a:t>condition</a:t>
            </a:r>
            <a:r>
              <a:rPr lang="hu-HU" sz="2100" dirty="0" smtClean="0"/>
              <a:t>)</a:t>
            </a:r>
          </a:p>
          <a:p>
            <a:pPr marL="171450" lvl="1">
              <a:spcBef>
                <a:spcPts val="750"/>
              </a:spcBef>
            </a:pPr>
            <a:r>
              <a:rPr lang="hu-HU" sz="2100" dirty="0" err="1" smtClean="0"/>
              <a:t>In</a:t>
            </a:r>
            <a:r>
              <a:rPr lang="hu-HU" sz="2100" dirty="0" smtClean="0"/>
              <a:t> </a:t>
            </a:r>
            <a:r>
              <a:rPr lang="hu-HU" sz="2100" dirty="0" err="1" smtClean="0"/>
              <a:t>September</a:t>
            </a:r>
            <a:r>
              <a:rPr lang="hu-HU" sz="2100" dirty="0" smtClean="0"/>
              <a:t> 2014 the Monetary </a:t>
            </a:r>
            <a:r>
              <a:rPr lang="hu-HU" sz="2100" dirty="0" err="1" smtClean="0"/>
              <a:t>Council</a:t>
            </a:r>
            <a:r>
              <a:rPr lang="hu-HU" sz="2100" dirty="0" smtClean="0"/>
              <a:t> </a:t>
            </a:r>
            <a:r>
              <a:rPr lang="hu-HU" sz="2100" dirty="0" err="1" smtClean="0"/>
              <a:t>decided</a:t>
            </a:r>
            <a:r>
              <a:rPr lang="hu-HU" sz="2100" dirty="0" smtClean="0"/>
              <a:t> </a:t>
            </a:r>
            <a:r>
              <a:rPr lang="hu-HU" sz="2100" dirty="0" err="1" smtClean="0"/>
              <a:t>to</a:t>
            </a:r>
            <a:r>
              <a:rPr lang="hu-HU" sz="2100" dirty="0" smtClean="0"/>
              <a:t> </a:t>
            </a:r>
            <a:r>
              <a:rPr lang="hu-HU" sz="2100" dirty="0" err="1" smtClean="0"/>
              <a:t>raise</a:t>
            </a:r>
            <a:r>
              <a:rPr lang="hu-HU" sz="2100" dirty="0" smtClean="0"/>
              <a:t> the  overall </a:t>
            </a:r>
            <a:r>
              <a:rPr lang="hu-HU" sz="2100" dirty="0" err="1" smtClean="0"/>
              <a:t>amount</a:t>
            </a:r>
            <a:r>
              <a:rPr lang="hu-HU" sz="2100" dirty="0" smtClean="0"/>
              <a:t> </a:t>
            </a:r>
            <a:r>
              <a:rPr lang="hu-HU" sz="2100" dirty="0" err="1" smtClean="0"/>
              <a:t>available</a:t>
            </a:r>
            <a:r>
              <a:rPr lang="hu-HU" sz="2100" dirty="0" smtClean="0"/>
              <a:t> </a:t>
            </a:r>
            <a:r>
              <a:rPr lang="hu-HU" sz="2100" dirty="0" err="1" smtClean="0"/>
              <a:t>for</a:t>
            </a:r>
            <a:r>
              <a:rPr lang="hu-HU" sz="2100" dirty="0" smtClean="0"/>
              <a:t> </a:t>
            </a:r>
            <a:r>
              <a:rPr lang="hu-HU" sz="2100" dirty="0" err="1" smtClean="0"/>
              <a:t>FGS</a:t>
            </a:r>
            <a:r>
              <a:rPr lang="hu-HU" sz="2100" dirty="0" smtClean="0"/>
              <a:t> and </a:t>
            </a:r>
            <a:r>
              <a:rPr lang="hu-HU" sz="2100" dirty="0" err="1" smtClean="0"/>
              <a:t>to</a:t>
            </a:r>
            <a:r>
              <a:rPr lang="hu-HU" sz="2100" dirty="0" smtClean="0"/>
              <a:t> </a:t>
            </a:r>
            <a:r>
              <a:rPr lang="hu-HU" sz="2100" dirty="0" err="1" smtClean="0"/>
              <a:t>extend</a:t>
            </a:r>
            <a:r>
              <a:rPr lang="hu-HU" sz="2100" dirty="0" smtClean="0"/>
              <a:t> the </a:t>
            </a:r>
            <a:r>
              <a:rPr lang="hu-HU" sz="2100" dirty="0" err="1" smtClean="0"/>
              <a:t>programme</a:t>
            </a:r>
            <a:r>
              <a:rPr lang="hu-HU" sz="2100" dirty="0" smtClean="0"/>
              <a:t> </a:t>
            </a:r>
            <a:r>
              <a:rPr lang="hu-HU" sz="2100" dirty="0" err="1" smtClean="0"/>
              <a:t>by</a:t>
            </a:r>
            <a:r>
              <a:rPr lang="hu-HU" sz="2100" dirty="0" smtClean="0"/>
              <a:t> </a:t>
            </a:r>
            <a:r>
              <a:rPr lang="hu-HU" sz="2100" dirty="0" err="1" smtClean="0"/>
              <a:t>one</a:t>
            </a:r>
            <a:r>
              <a:rPr lang="hu-HU" sz="2100" dirty="0" smtClean="0"/>
              <a:t> </a:t>
            </a:r>
            <a:r>
              <a:rPr lang="hu-HU" sz="2100" dirty="0" err="1" smtClean="0"/>
              <a:t>year</a:t>
            </a:r>
            <a:endParaRPr lang="hu-HU" sz="2100" dirty="0" smtClean="0"/>
          </a:p>
          <a:p>
            <a:pPr marL="171450" lvl="1">
              <a:spcBef>
                <a:spcPts val="750"/>
              </a:spcBef>
            </a:pPr>
            <a:r>
              <a:rPr lang="hu-HU" sz="2100" dirty="0" err="1" smtClean="0"/>
              <a:t>In</a:t>
            </a:r>
            <a:r>
              <a:rPr lang="hu-HU" sz="2100" dirty="0" smtClean="0"/>
              <a:t> </a:t>
            </a:r>
            <a:r>
              <a:rPr lang="hu-HU" sz="2100" dirty="0" err="1" smtClean="0"/>
              <a:t>March</a:t>
            </a:r>
            <a:r>
              <a:rPr lang="hu-HU" sz="2100" dirty="0" smtClean="0"/>
              <a:t> 2015 </a:t>
            </a:r>
            <a:r>
              <a:rPr lang="hu-HU" sz="2100" dirty="0" err="1" smtClean="0"/>
              <a:t>the</a:t>
            </a:r>
            <a:r>
              <a:rPr lang="hu-HU" sz="2100" dirty="0" smtClean="0"/>
              <a:t> Program </a:t>
            </a:r>
            <a:r>
              <a:rPr lang="hu-HU" sz="2100" dirty="0" err="1" smtClean="0"/>
              <a:t>was</a:t>
            </a:r>
            <a:r>
              <a:rPr lang="hu-HU" sz="2100" dirty="0" smtClean="0"/>
              <a:t> </a:t>
            </a:r>
            <a:r>
              <a:rPr lang="hu-HU" sz="2100" dirty="0" err="1" smtClean="0"/>
              <a:t>supplemented</a:t>
            </a:r>
            <a:r>
              <a:rPr lang="hu-HU" sz="2100" dirty="0" smtClean="0"/>
              <a:t> </a:t>
            </a:r>
            <a:r>
              <a:rPr lang="hu-HU" sz="2100" dirty="0" err="1" smtClean="0"/>
              <a:t>by</a:t>
            </a:r>
            <a:r>
              <a:rPr lang="hu-HU" sz="2100" dirty="0" smtClean="0"/>
              <a:t> </a:t>
            </a:r>
            <a:r>
              <a:rPr lang="hu-HU" sz="2100" dirty="0" err="1" smtClean="0"/>
              <a:t>FGS</a:t>
            </a:r>
            <a:r>
              <a:rPr lang="hu-HU" sz="2100" dirty="0" smtClean="0"/>
              <a:t>+</a:t>
            </a:r>
            <a:endParaRPr lang="hu-HU" sz="2100" dirty="0"/>
          </a:p>
          <a:p>
            <a:pPr marL="342900" lvl="1" indent="0">
              <a:buNone/>
            </a:pPr>
            <a:endParaRPr lang="hu-HU" dirty="0"/>
          </a:p>
          <a:p>
            <a:pPr marL="342900" lvl="1" indent="0">
              <a:buNone/>
            </a:pPr>
            <a:endParaRPr lang="hu-HU" dirty="0" smtClean="0"/>
          </a:p>
          <a:p>
            <a:pPr marL="342900" lvl="1" indent="0">
              <a:buNone/>
            </a:pPr>
            <a:endParaRPr lang="hu-HU" dirty="0" smtClean="0"/>
          </a:p>
          <a:p>
            <a:pPr marL="914400" lvl="1" indent="-571500">
              <a:buAutoNum type="romanUcPeriod"/>
            </a:pPr>
            <a:endParaRPr lang="hu-HU" dirty="0" smtClean="0"/>
          </a:p>
        </p:txBody>
      </p:sp>
      <p:sp>
        <p:nvSpPr>
          <p:cNvPr id="4" name="Footer Placeholder 3"/>
          <p:cNvSpPr>
            <a:spLocks noGrp="1"/>
          </p:cNvSpPr>
          <p:nvPr>
            <p:ph type="ftr" sz="quarter" idx="11"/>
          </p:nvPr>
        </p:nvSpPr>
        <p:spPr/>
        <p:txBody>
          <a:bodyPr/>
          <a:lstStyle/>
          <a:p>
            <a:pPr>
              <a:defRPr/>
            </a:pPr>
            <a:r>
              <a:rPr lang="hu-HU" dirty="0" smtClean="0"/>
              <a:t>Magyar Nemzeti Bank</a:t>
            </a:r>
          </a:p>
        </p:txBody>
      </p:sp>
      <p:sp>
        <p:nvSpPr>
          <p:cNvPr id="5" name="Slide Number Placeholder 4"/>
          <p:cNvSpPr>
            <a:spLocks noGrp="1"/>
          </p:cNvSpPr>
          <p:nvPr>
            <p:ph type="sldNum" sz="quarter" idx="12"/>
          </p:nvPr>
        </p:nvSpPr>
        <p:spPr/>
        <p:txBody>
          <a:bodyPr/>
          <a:lstStyle/>
          <a:p>
            <a:pPr>
              <a:defRPr/>
            </a:pPr>
            <a:fld id="{0401AEF3-AFFE-433D-8A34-08D966C25545}" type="slidenum">
              <a:rPr lang="hu-HU" smtClean="0"/>
              <a:pPr>
                <a:defRPr/>
              </a:pPr>
              <a:t>23</a:t>
            </a:fld>
            <a:endParaRPr lang="hu-HU" dirty="0"/>
          </a:p>
        </p:txBody>
      </p:sp>
    </p:spTree>
    <p:extLst>
      <p:ext uri="{BB962C8B-B14F-4D97-AF65-F5344CB8AC3E}">
        <p14:creationId xmlns:p14="http://schemas.microsoft.com/office/powerpoint/2010/main" val="54836741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404664"/>
            <a:ext cx="7485331" cy="759189"/>
          </a:xfrm>
        </p:spPr>
        <p:txBody>
          <a:bodyPr>
            <a:normAutofit fontScale="90000"/>
          </a:bodyPr>
          <a:lstStyle/>
          <a:p>
            <a:r>
              <a:rPr lang="hu-HU" sz="3100" dirty="0" err="1" smtClean="0"/>
              <a:t>FX</a:t>
            </a:r>
            <a:r>
              <a:rPr lang="hu-HU" sz="3100" dirty="0" smtClean="0"/>
              <a:t> spot </a:t>
            </a:r>
            <a:r>
              <a:rPr lang="hu-HU" sz="3100" dirty="0" err="1" smtClean="0"/>
              <a:t>tenders</a:t>
            </a:r>
            <a:r>
              <a:rPr lang="hu-HU" sz="3100" dirty="0" smtClean="0"/>
              <a:t> </a:t>
            </a:r>
            <a:r>
              <a:rPr lang="hu-HU" sz="3100" dirty="0" err="1" smtClean="0"/>
              <a:t>related</a:t>
            </a:r>
            <a:r>
              <a:rPr lang="hu-HU" sz="3100" dirty="0" smtClean="0"/>
              <a:t> </a:t>
            </a:r>
            <a:r>
              <a:rPr lang="hu-HU" sz="3100" dirty="0" err="1" smtClean="0"/>
              <a:t>to</a:t>
            </a:r>
            <a:r>
              <a:rPr lang="hu-HU" sz="3100" dirty="0" smtClean="0"/>
              <a:t> the </a:t>
            </a:r>
            <a:r>
              <a:rPr lang="hu-HU" sz="3100" dirty="0" err="1" smtClean="0"/>
              <a:t>phasing</a:t>
            </a:r>
            <a:r>
              <a:rPr lang="hu-HU" sz="3100" dirty="0" smtClean="0"/>
              <a:t> out of </a:t>
            </a:r>
            <a:r>
              <a:rPr lang="hu-HU" sz="3100" dirty="0" err="1" smtClean="0"/>
              <a:t>FX</a:t>
            </a:r>
            <a:r>
              <a:rPr lang="hu-HU" sz="3100" dirty="0" smtClean="0"/>
              <a:t> </a:t>
            </a:r>
            <a:r>
              <a:rPr lang="hu-HU" sz="3100" dirty="0" err="1" smtClean="0"/>
              <a:t>loans</a:t>
            </a:r>
            <a:r>
              <a:rPr lang="hu-HU" dirty="0"/>
              <a:t/>
            </a:r>
            <a:br>
              <a:rPr lang="hu-HU" dirty="0"/>
            </a:br>
            <a:endParaRPr lang="hu-HU" dirty="0"/>
          </a:p>
        </p:txBody>
      </p:sp>
      <p:sp>
        <p:nvSpPr>
          <p:cNvPr id="3" name="Content Placeholder 2"/>
          <p:cNvSpPr>
            <a:spLocks noGrp="1"/>
          </p:cNvSpPr>
          <p:nvPr>
            <p:ph idx="1"/>
          </p:nvPr>
        </p:nvSpPr>
        <p:spPr>
          <a:xfrm>
            <a:off x="395536" y="1268760"/>
            <a:ext cx="8496944" cy="5184576"/>
          </a:xfrm>
        </p:spPr>
        <p:txBody>
          <a:bodyPr>
            <a:noAutofit/>
          </a:bodyPr>
          <a:lstStyle/>
          <a:p>
            <a:pPr>
              <a:lnSpc>
                <a:spcPct val="75000"/>
              </a:lnSpc>
              <a:spcBef>
                <a:spcPts val="0"/>
              </a:spcBef>
            </a:pPr>
            <a:r>
              <a:rPr lang="en-US" sz="1900" dirty="0"/>
              <a:t>Foreign currency tenders related to early repayment (2011-2012);  </a:t>
            </a:r>
          </a:p>
          <a:p>
            <a:pPr marL="0" indent="0">
              <a:lnSpc>
                <a:spcPct val="75000"/>
              </a:lnSpc>
              <a:spcBef>
                <a:spcPts val="0"/>
              </a:spcBef>
              <a:buNone/>
            </a:pPr>
            <a:r>
              <a:rPr lang="en-US" sz="1900" dirty="0"/>
              <a:t>   </a:t>
            </a:r>
            <a:r>
              <a:rPr lang="en-US" sz="1900" i="1" dirty="0"/>
              <a:t>Objective</a:t>
            </a:r>
            <a:r>
              <a:rPr lang="en-US" sz="1900" dirty="0"/>
              <a:t>: exchange rate protection</a:t>
            </a:r>
          </a:p>
          <a:p>
            <a:pPr marL="0" indent="0">
              <a:lnSpc>
                <a:spcPct val="75000"/>
              </a:lnSpc>
              <a:buNone/>
            </a:pPr>
            <a:endParaRPr lang="hu-HU" sz="1900" dirty="0" smtClean="0"/>
          </a:p>
          <a:p>
            <a:pPr>
              <a:lnSpc>
                <a:spcPct val="75000"/>
              </a:lnSpc>
            </a:pPr>
            <a:r>
              <a:rPr lang="hu-HU" sz="1900" dirty="0" smtClean="0"/>
              <a:t>Euro </a:t>
            </a:r>
            <a:r>
              <a:rPr lang="hu-HU" sz="1900" dirty="0" err="1" smtClean="0"/>
              <a:t>sale</a:t>
            </a:r>
            <a:r>
              <a:rPr lang="hu-HU" sz="1900" dirty="0" smtClean="0"/>
              <a:t> </a:t>
            </a:r>
            <a:r>
              <a:rPr lang="hu-HU" sz="1900" dirty="0" err="1" smtClean="0"/>
              <a:t>tenders</a:t>
            </a:r>
            <a:r>
              <a:rPr lang="hu-HU" sz="1900" dirty="0" smtClean="0"/>
              <a:t> (</a:t>
            </a:r>
            <a:r>
              <a:rPr lang="hu-HU" sz="1900" dirty="0" err="1"/>
              <a:t>October</a:t>
            </a:r>
            <a:r>
              <a:rPr lang="hu-HU" sz="1900" dirty="0"/>
              <a:t> 2014 – </a:t>
            </a:r>
            <a:r>
              <a:rPr lang="hu-HU" sz="1900" dirty="0" err="1"/>
              <a:t>March</a:t>
            </a:r>
            <a:r>
              <a:rPr lang="hu-HU" sz="1900" dirty="0"/>
              <a:t> 2015) and </a:t>
            </a:r>
            <a:r>
              <a:rPr lang="hu-HU" sz="1900" dirty="0" err="1"/>
              <a:t>Swiss</a:t>
            </a:r>
            <a:r>
              <a:rPr lang="hu-HU" sz="1900" dirty="0"/>
              <a:t> franc </a:t>
            </a:r>
            <a:r>
              <a:rPr lang="hu-HU" sz="1900" dirty="0" err="1"/>
              <a:t>sale</a:t>
            </a:r>
            <a:r>
              <a:rPr lang="hu-HU" sz="1900" dirty="0"/>
              <a:t> </a:t>
            </a:r>
            <a:r>
              <a:rPr lang="hu-HU" sz="1900" dirty="0" err="1"/>
              <a:t>tenders</a:t>
            </a:r>
            <a:r>
              <a:rPr lang="hu-HU" sz="1900" dirty="0"/>
              <a:t> </a:t>
            </a:r>
            <a:r>
              <a:rPr lang="hu-HU" sz="1900" dirty="0" err="1" smtClean="0"/>
              <a:t>related</a:t>
            </a:r>
            <a:r>
              <a:rPr lang="hu-HU" sz="1900" dirty="0" smtClean="0"/>
              <a:t> </a:t>
            </a:r>
            <a:r>
              <a:rPr lang="hu-HU" sz="1900" dirty="0" err="1" smtClean="0"/>
              <a:t>to</a:t>
            </a:r>
            <a:r>
              <a:rPr lang="hu-HU" sz="1900" dirty="0" smtClean="0"/>
              <a:t> the </a:t>
            </a:r>
            <a:r>
              <a:rPr lang="hu-HU" sz="1900" dirty="0" err="1" smtClean="0"/>
              <a:t>settlement</a:t>
            </a:r>
            <a:r>
              <a:rPr lang="hu-HU" sz="1900" dirty="0" smtClean="0"/>
              <a:t> and forint </a:t>
            </a:r>
            <a:r>
              <a:rPr lang="hu-HU" sz="1900" dirty="0" err="1" smtClean="0"/>
              <a:t>conversion</a:t>
            </a:r>
            <a:r>
              <a:rPr lang="hu-HU" sz="1900" dirty="0" smtClean="0"/>
              <a:t> of </a:t>
            </a:r>
            <a:r>
              <a:rPr lang="hu-HU" sz="1900" dirty="0" err="1" smtClean="0"/>
              <a:t>consumer</a:t>
            </a:r>
            <a:r>
              <a:rPr lang="hu-HU" sz="1900" dirty="0" smtClean="0"/>
              <a:t> </a:t>
            </a:r>
            <a:r>
              <a:rPr lang="hu-HU" sz="1900" dirty="0" err="1" smtClean="0"/>
              <a:t>FX</a:t>
            </a:r>
            <a:r>
              <a:rPr lang="hu-HU" sz="1900" dirty="0" smtClean="0"/>
              <a:t> </a:t>
            </a:r>
            <a:r>
              <a:rPr lang="hu-HU" sz="1900" dirty="0" err="1" smtClean="0"/>
              <a:t>loans</a:t>
            </a:r>
            <a:r>
              <a:rPr lang="hu-HU" sz="1900" dirty="0" smtClean="0"/>
              <a:t> </a:t>
            </a:r>
            <a:br>
              <a:rPr lang="hu-HU" sz="1900" dirty="0" smtClean="0"/>
            </a:br>
            <a:r>
              <a:rPr lang="hu-HU" sz="1900" dirty="0" smtClean="0"/>
              <a:t>(August </a:t>
            </a:r>
            <a:r>
              <a:rPr lang="hu-HU" sz="1900" dirty="0"/>
              <a:t>2015 –).</a:t>
            </a:r>
            <a:endParaRPr lang="hu-HU" sz="1900" dirty="0" smtClean="0"/>
          </a:p>
          <a:p>
            <a:pPr lvl="1">
              <a:lnSpc>
                <a:spcPct val="75000"/>
              </a:lnSpc>
              <a:buFont typeface="Calibri" panose="020F0502020204030204" pitchFamily="34" charset="0"/>
              <a:buChar char="−"/>
            </a:pPr>
            <a:r>
              <a:rPr lang="hu-HU" sz="1900" i="1" dirty="0" err="1" smtClean="0"/>
              <a:t>Form</a:t>
            </a:r>
            <a:r>
              <a:rPr lang="hu-HU" sz="1900" dirty="0" smtClean="0"/>
              <a:t>: </a:t>
            </a:r>
            <a:endParaRPr lang="hu-HU" sz="1900" dirty="0"/>
          </a:p>
          <a:p>
            <a:pPr lvl="2">
              <a:lnSpc>
                <a:spcPct val="75000"/>
              </a:lnSpc>
              <a:buFont typeface="Calibri" panose="020F0502020204030204" pitchFamily="34" charset="0"/>
              <a:buChar char="−"/>
            </a:pPr>
            <a:r>
              <a:rPr lang="hu-HU" sz="1900" dirty="0" smtClean="0"/>
              <a:t>Euro </a:t>
            </a:r>
            <a:r>
              <a:rPr lang="hu-HU" sz="1900" dirty="0" err="1" smtClean="0"/>
              <a:t>sale</a:t>
            </a:r>
            <a:r>
              <a:rPr lang="hu-HU" sz="1900" dirty="0" smtClean="0"/>
              <a:t> </a:t>
            </a:r>
            <a:r>
              <a:rPr lang="hu-HU" sz="1900" dirty="0" err="1" smtClean="0"/>
              <a:t>tenders</a:t>
            </a:r>
            <a:r>
              <a:rPr lang="hu-HU" sz="1900" dirty="0" smtClean="0"/>
              <a:t>: </a:t>
            </a:r>
            <a:r>
              <a:rPr lang="hu-HU" sz="1900" dirty="0" err="1" smtClean="0"/>
              <a:t>conditional</a:t>
            </a:r>
            <a:r>
              <a:rPr lang="hu-HU" sz="1900" dirty="0" smtClean="0"/>
              <a:t> </a:t>
            </a:r>
            <a:r>
              <a:rPr lang="hu-HU" sz="1900" dirty="0" err="1" smtClean="0"/>
              <a:t>instrument</a:t>
            </a:r>
            <a:r>
              <a:rPr lang="hu-HU" sz="1900" dirty="0" smtClean="0"/>
              <a:t>: EUR/HUF spot + 1-week EUR/HUF </a:t>
            </a:r>
            <a:r>
              <a:rPr lang="hu-HU" sz="1900" dirty="0" err="1" smtClean="0"/>
              <a:t>FX-swap</a:t>
            </a:r>
            <a:r>
              <a:rPr lang="hu-HU" sz="1900" dirty="0" smtClean="0"/>
              <a:t>; </a:t>
            </a:r>
            <a:r>
              <a:rPr lang="hu-HU" sz="1900" dirty="0" err="1" smtClean="0"/>
              <a:t>unconditional</a:t>
            </a:r>
            <a:r>
              <a:rPr lang="hu-HU" sz="1900" dirty="0" smtClean="0"/>
              <a:t> </a:t>
            </a:r>
            <a:r>
              <a:rPr lang="hu-HU" sz="1900" dirty="0" err="1" smtClean="0"/>
              <a:t>instrument</a:t>
            </a:r>
            <a:r>
              <a:rPr lang="hu-HU" sz="1900" dirty="0" smtClean="0"/>
              <a:t>: </a:t>
            </a:r>
            <a:r>
              <a:rPr lang="hu-HU" sz="1900" dirty="0" err="1" smtClean="0"/>
              <a:t>foreign</a:t>
            </a:r>
            <a:r>
              <a:rPr lang="hu-HU" sz="1900" dirty="0" smtClean="0"/>
              <a:t> </a:t>
            </a:r>
            <a:r>
              <a:rPr lang="hu-HU" sz="1900" dirty="0" err="1" smtClean="0"/>
              <a:t>currency</a:t>
            </a:r>
            <a:r>
              <a:rPr lang="hu-HU" sz="1900" dirty="0" smtClean="0"/>
              <a:t> </a:t>
            </a:r>
            <a:r>
              <a:rPr lang="hu-HU" sz="1900" dirty="0" err="1" smtClean="0"/>
              <a:t>tenders</a:t>
            </a:r>
            <a:r>
              <a:rPr lang="hu-HU" sz="1900" dirty="0" smtClean="0"/>
              <a:t> </a:t>
            </a:r>
            <a:r>
              <a:rPr lang="hu-HU" sz="1900" dirty="0" err="1" smtClean="0"/>
              <a:t>combined</a:t>
            </a:r>
            <a:r>
              <a:rPr lang="hu-HU" sz="1900" dirty="0" smtClean="0"/>
              <a:t> </a:t>
            </a:r>
            <a:r>
              <a:rPr lang="hu-HU" sz="1900" dirty="0" err="1" smtClean="0"/>
              <a:t>with</a:t>
            </a:r>
            <a:r>
              <a:rPr lang="hu-HU" sz="1900" dirty="0" smtClean="0"/>
              <a:t> euro </a:t>
            </a:r>
            <a:r>
              <a:rPr lang="hu-HU" sz="1900" dirty="0" err="1" smtClean="0"/>
              <a:t>sale</a:t>
            </a:r>
            <a:r>
              <a:rPr lang="hu-HU" sz="1900" dirty="0" smtClean="0"/>
              <a:t> </a:t>
            </a:r>
            <a:r>
              <a:rPr lang="hu-HU" sz="1900" dirty="0" err="1" smtClean="0"/>
              <a:t>transactions</a:t>
            </a:r>
            <a:endParaRPr lang="hu-HU" sz="1900" dirty="0" smtClean="0"/>
          </a:p>
          <a:p>
            <a:pPr lvl="2">
              <a:lnSpc>
                <a:spcPct val="75000"/>
              </a:lnSpc>
              <a:buFont typeface="Calibri" panose="020F0502020204030204" pitchFamily="34" charset="0"/>
              <a:buChar char="−"/>
            </a:pPr>
            <a:r>
              <a:rPr lang="hu-HU" sz="1900" dirty="0" err="1" smtClean="0"/>
              <a:t>Swiss</a:t>
            </a:r>
            <a:r>
              <a:rPr lang="hu-HU" sz="1900" dirty="0" smtClean="0"/>
              <a:t> franc </a:t>
            </a:r>
            <a:r>
              <a:rPr lang="hu-HU" sz="1900" dirty="0" err="1" smtClean="0"/>
              <a:t>sale</a:t>
            </a:r>
            <a:r>
              <a:rPr lang="hu-HU" sz="1900" dirty="0" smtClean="0"/>
              <a:t> </a:t>
            </a:r>
            <a:r>
              <a:rPr lang="hu-HU" sz="1900" dirty="0" err="1" smtClean="0"/>
              <a:t>tenders</a:t>
            </a:r>
            <a:r>
              <a:rPr lang="hu-HU" sz="1900" dirty="0" smtClean="0"/>
              <a:t>: CHF</a:t>
            </a:r>
            <a:r>
              <a:rPr lang="nl-NL" sz="1900" dirty="0" smtClean="0"/>
              <a:t>/</a:t>
            </a:r>
            <a:r>
              <a:rPr lang="nl-NL" sz="1900" dirty="0" err="1" smtClean="0"/>
              <a:t>HUF</a:t>
            </a:r>
            <a:r>
              <a:rPr lang="nl-NL" sz="1900" dirty="0" smtClean="0"/>
              <a:t> </a:t>
            </a:r>
            <a:r>
              <a:rPr lang="nl-NL" sz="1900" dirty="0"/>
              <a:t>spot + 1-week </a:t>
            </a:r>
            <a:r>
              <a:rPr lang="hu-HU" sz="1900" dirty="0" smtClean="0"/>
              <a:t>CHF</a:t>
            </a:r>
            <a:r>
              <a:rPr lang="nl-NL" sz="1900" dirty="0" smtClean="0"/>
              <a:t>/</a:t>
            </a:r>
            <a:r>
              <a:rPr lang="nl-NL" sz="1900" dirty="0" err="1" smtClean="0"/>
              <a:t>HUF</a:t>
            </a:r>
            <a:r>
              <a:rPr lang="nl-NL" sz="1900" dirty="0" smtClean="0"/>
              <a:t> </a:t>
            </a:r>
            <a:r>
              <a:rPr lang="nl-NL" sz="1900" dirty="0" err="1"/>
              <a:t>FX</a:t>
            </a:r>
            <a:r>
              <a:rPr lang="nl-NL" sz="1900" dirty="0"/>
              <a:t>-swap</a:t>
            </a:r>
            <a:endParaRPr lang="hu-HU" sz="1900" dirty="0"/>
          </a:p>
          <a:p>
            <a:pPr lvl="1">
              <a:lnSpc>
                <a:spcPct val="75000"/>
              </a:lnSpc>
              <a:buFont typeface="Calibri" panose="020F0502020204030204" pitchFamily="34" charset="0"/>
              <a:buChar char="−"/>
            </a:pPr>
            <a:r>
              <a:rPr lang="hu-HU" sz="1900" i="1" dirty="0" err="1" smtClean="0"/>
              <a:t>Objective</a:t>
            </a:r>
            <a:r>
              <a:rPr lang="hu-HU" sz="1900" dirty="0" smtClean="0"/>
              <a:t>: the </a:t>
            </a:r>
            <a:r>
              <a:rPr lang="hu-HU" sz="1900" dirty="0" err="1" smtClean="0"/>
              <a:t>treatment</a:t>
            </a:r>
            <a:r>
              <a:rPr lang="hu-HU" sz="1900" dirty="0" smtClean="0"/>
              <a:t> and </a:t>
            </a:r>
            <a:r>
              <a:rPr lang="hu-HU" sz="1900" dirty="0" err="1" smtClean="0"/>
              <a:t>reduction</a:t>
            </a:r>
            <a:r>
              <a:rPr lang="hu-HU" sz="1900" dirty="0" smtClean="0"/>
              <a:t> of </a:t>
            </a:r>
            <a:r>
              <a:rPr lang="hu-HU" sz="1900" dirty="0" err="1" smtClean="0"/>
              <a:t>banks</a:t>
            </a:r>
            <a:r>
              <a:rPr lang="hu-HU" sz="1900" dirty="0" smtClean="0"/>
              <a:t>’ </a:t>
            </a:r>
            <a:r>
              <a:rPr lang="hu-HU" sz="1900" dirty="0" err="1" smtClean="0"/>
              <a:t>foreign</a:t>
            </a:r>
            <a:r>
              <a:rPr lang="hu-HU" sz="1900" dirty="0" smtClean="0"/>
              <a:t> </a:t>
            </a:r>
            <a:r>
              <a:rPr lang="hu-HU" sz="1900" dirty="0" err="1" smtClean="0"/>
              <a:t>exchange</a:t>
            </a:r>
            <a:r>
              <a:rPr lang="hu-HU" sz="1900" dirty="0" smtClean="0"/>
              <a:t> </a:t>
            </a:r>
            <a:r>
              <a:rPr lang="hu-HU" sz="1900" dirty="0" err="1" smtClean="0"/>
              <a:t>risk</a:t>
            </a:r>
            <a:endParaRPr lang="hu-HU" sz="1900" dirty="0"/>
          </a:p>
          <a:p>
            <a:pPr lvl="1">
              <a:lnSpc>
                <a:spcPct val="75000"/>
              </a:lnSpc>
              <a:buFont typeface="Calibri" panose="020F0502020204030204" pitchFamily="34" charset="0"/>
              <a:buChar char="−"/>
            </a:pPr>
            <a:r>
              <a:rPr lang="hu-HU" sz="1900" dirty="0" err="1" smtClean="0"/>
              <a:t>In</a:t>
            </a:r>
            <a:r>
              <a:rPr lang="hu-HU" sz="1900" dirty="0" smtClean="0"/>
              <a:t> the </a:t>
            </a:r>
            <a:r>
              <a:rPr lang="hu-HU" sz="1900" dirty="0" err="1" smtClean="0"/>
              <a:t>case</a:t>
            </a:r>
            <a:r>
              <a:rPr lang="hu-HU" sz="1900" dirty="0" smtClean="0"/>
              <a:t> of the </a:t>
            </a:r>
            <a:r>
              <a:rPr lang="hu-HU" sz="1900" dirty="0" err="1" smtClean="0"/>
              <a:t>conditional</a:t>
            </a:r>
            <a:r>
              <a:rPr lang="hu-HU" sz="1900" dirty="0" smtClean="0"/>
              <a:t> </a:t>
            </a:r>
            <a:r>
              <a:rPr lang="hu-HU" sz="1900" dirty="0" err="1" smtClean="0"/>
              <a:t>instrument</a:t>
            </a:r>
            <a:r>
              <a:rPr lang="hu-HU" sz="1900" dirty="0" smtClean="0"/>
              <a:t>: </a:t>
            </a:r>
            <a:r>
              <a:rPr lang="hu-HU" sz="1900" dirty="0" err="1" smtClean="0"/>
              <a:t>the</a:t>
            </a:r>
            <a:r>
              <a:rPr lang="hu-HU" sz="1900" dirty="0" smtClean="0"/>
              <a:t> </a:t>
            </a:r>
            <a:r>
              <a:rPr lang="hu-HU" sz="1900" dirty="0" err="1" smtClean="0"/>
              <a:t>reduction</a:t>
            </a:r>
            <a:r>
              <a:rPr lang="hu-HU" sz="1900" dirty="0" smtClean="0"/>
              <a:t> of</a:t>
            </a:r>
            <a:r>
              <a:rPr lang="hu-HU" sz="1900" dirty="0"/>
              <a:t> </a:t>
            </a:r>
            <a:r>
              <a:rPr lang="hu-HU" sz="1900" dirty="0" err="1"/>
              <a:t>short-term</a:t>
            </a:r>
            <a:r>
              <a:rPr lang="hu-HU" sz="1900" dirty="0"/>
              <a:t> </a:t>
            </a:r>
            <a:r>
              <a:rPr lang="hu-HU" sz="1900" dirty="0" smtClean="0"/>
              <a:t>(</a:t>
            </a:r>
            <a:r>
              <a:rPr lang="hu-HU" sz="1900" dirty="0" err="1" smtClean="0"/>
              <a:t>within</a:t>
            </a:r>
            <a:r>
              <a:rPr lang="hu-HU" sz="1900" dirty="0" smtClean="0"/>
              <a:t> </a:t>
            </a:r>
            <a:r>
              <a:rPr lang="hu-HU" sz="1900" dirty="0" err="1" smtClean="0"/>
              <a:t>one</a:t>
            </a:r>
            <a:r>
              <a:rPr lang="hu-HU" sz="1900" dirty="0" smtClean="0"/>
              <a:t> </a:t>
            </a:r>
            <a:r>
              <a:rPr lang="hu-HU" sz="1900" dirty="0" err="1" smtClean="0"/>
              <a:t>year</a:t>
            </a:r>
            <a:r>
              <a:rPr lang="hu-HU" sz="1900" dirty="0" smtClean="0"/>
              <a:t> </a:t>
            </a:r>
            <a:r>
              <a:rPr lang="hu-HU" sz="1900" dirty="0" err="1" smtClean="0"/>
              <a:t>remaining</a:t>
            </a:r>
            <a:r>
              <a:rPr lang="hu-HU" sz="1900" dirty="0" smtClean="0"/>
              <a:t> </a:t>
            </a:r>
            <a:r>
              <a:rPr lang="hu-HU" sz="1900" dirty="0" err="1" smtClean="0"/>
              <a:t>maturity</a:t>
            </a:r>
            <a:r>
              <a:rPr lang="hu-HU" sz="1900" dirty="0" smtClean="0"/>
              <a:t>) </a:t>
            </a:r>
            <a:r>
              <a:rPr lang="hu-HU" sz="1900" dirty="0" err="1" smtClean="0"/>
              <a:t>external</a:t>
            </a:r>
            <a:r>
              <a:rPr lang="hu-HU" sz="1900" dirty="0" smtClean="0"/>
              <a:t> </a:t>
            </a:r>
            <a:r>
              <a:rPr lang="hu-HU" sz="1900" dirty="0" err="1" smtClean="0"/>
              <a:t>debt</a:t>
            </a:r>
            <a:r>
              <a:rPr lang="hu-HU" sz="1900" dirty="0" smtClean="0"/>
              <a:t> </a:t>
            </a:r>
            <a:r>
              <a:rPr lang="hu-HU" sz="1900" i="1" dirty="0" err="1" smtClean="0"/>
              <a:t>as</a:t>
            </a:r>
            <a:r>
              <a:rPr lang="hu-HU" sz="1900" i="1" dirty="0" smtClean="0"/>
              <a:t> </a:t>
            </a:r>
            <a:r>
              <a:rPr lang="hu-HU" sz="1900" i="1" dirty="0" err="1" smtClean="0"/>
              <a:t>condition</a:t>
            </a:r>
            <a:endParaRPr lang="hu-HU" sz="1900" i="1" dirty="0" smtClean="0"/>
          </a:p>
          <a:p>
            <a:pPr lvl="1">
              <a:lnSpc>
                <a:spcPct val="75000"/>
              </a:lnSpc>
              <a:buFont typeface="Calibri" panose="020F0502020204030204" pitchFamily="34" charset="0"/>
              <a:buChar char="−"/>
            </a:pPr>
            <a:r>
              <a:rPr lang="hu-HU" sz="1900" i="1" dirty="0" err="1" smtClean="0"/>
              <a:t>Expected</a:t>
            </a:r>
            <a:r>
              <a:rPr lang="hu-HU" sz="1900" i="1" dirty="0" smtClean="0"/>
              <a:t> </a:t>
            </a:r>
            <a:r>
              <a:rPr lang="hu-HU" sz="1900" i="1" dirty="0" err="1" smtClean="0"/>
              <a:t>effects</a:t>
            </a:r>
            <a:r>
              <a:rPr lang="hu-HU" sz="1900" i="1" dirty="0" smtClean="0"/>
              <a:t>, </a:t>
            </a:r>
            <a:r>
              <a:rPr lang="hu-HU" sz="1900" i="1" dirty="0" err="1" smtClean="0"/>
              <a:t>results</a:t>
            </a:r>
            <a:r>
              <a:rPr lang="hu-HU" sz="1900" i="1" dirty="0" smtClean="0"/>
              <a:t>:</a:t>
            </a:r>
          </a:p>
          <a:p>
            <a:pPr lvl="2">
              <a:lnSpc>
                <a:spcPct val="75000"/>
              </a:lnSpc>
              <a:buFont typeface="Calibri" panose="020F0502020204030204" pitchFamily="34" charset="0"/>
              <a:buChar char="−"/>
            </a:pPr>
            <a:r>
              <a:rPr lang="hu-HU" sz="1900" dirty="0" err="1" smtClean="0"/>
              <a:t>Foreign</a:t>
            </a:r>
            <a:r>
              <a:rPr lang="hu-HU" sz="1900" dirty="0" smtClean="0"/>
              <a:t> </a:t>
            </a:r>
            <a:r>
              <a:rPr lang="hu-HU" sz="1900" dirty="0" err="1" smtClean="0"/>
              <a:t>currency</a:t>
            </a:r>
            <a:r>
              <a:rPr lang="hu-HU" sz="1900" dirty="0" smtClean="0"/>
              <a:t> </a:t>
            </a:r>
            <a:r>
              <a:rPr lang="hu-HU" sz="1900" dirty="0" err="1" smtClean="0"/>
              <a:t>tenders</a:t>
            </a:r>
            <a:r>
              <a:rPr lang="hu-HU" sz="1900" dirty="0" smtClean="0"/>
              <a:t> </a:t>
            </a:r>
            <a:r>
              <a:rPr lang="hu-HU" sz="1900" dirty="0" err="1" smtClean="0"/>
              <a:t>contribute</a:t>
            </a:r>
            <a:r>
              <a:rPr lang="hu-HU" sz="1900" dirty="0" smtClean="0"/>
              <a:t> </a:t>
            </a:r>
            <a:r>
              <a:rPr lang="hu-HU" sz="1900" dirty="0" err="1" smtClean="0"/>
              <a:t>to</a:t>
            </a:r>
            <a:r>
              <a:rPr lang="hu-HU" sz="1900" dirty="0" smtClean="0"/>
              <a:t> </a:t>
            </a:r>
            <a:r>
              <a:rPr lang="en-GB" sz="1900" dirty="0" smtClean="0"/>
              <a:t>a</a:t>
            </a:r>
            <a:r>
              <a:rPr lang="hu-HU" sz="1900" dirty="0" smtClean="0"/>
              <a:t> </a:t>
            </a:r>
            <a:r>
              <a:rPr lang="hu-HU" sz="1900" dirty="0" err="1" smtClean="0"/>
              <a:t>reduction</a:t>
            </a:r>
            <a:r>
              <a:rPr lang="hu-HU" sz="1900" dirty="0" smtClean="0"/>
              <a:t> </a:t>
            </a:r>
            <a:r>
              <a:rPr lang="en-GB" sz="1900" dirty="0" smtClean="0"/>
              <a:t>in</a:t>
            </a:r>
            <a:r>
              <a:rPr lang="hu-HU" sz="1900" dirty="0" smtClean="0"/>
              <a:t> the </a:t>
            </a:r>
            <a:r>
              <a:rPr lang="hu-HU" sz="1900" dirty="0" err="1" smtClean="0"/>
              <a:t>foreign</a:t>
            </a:r>
            <a:r>
              <a:rPr lang="hu-HU" sz="1900" dirty="0" smtClean="0"/>
              <a:t> </a:t>
            </a:r>
            <a:r>
              <a:rPr lang="hu-HU" sz="1900" dirty="0" err="1" smtClean="0"/>
              <a:t>exchange</a:t>
            </a:r>
            <a:r>
              <a:rPr lang="hu-HU" sz="1900" dirty="0" smtClean="0"/>
              <a:t> </a:t>
            </a:r>
            <a:r>
              <a:rPr lang="hu-HU" sz="1900" dirty="0" err="1" smtClean="0"/>
              <a:t>exposure</a:t>
            </a:r>
            <a:r>
              <a:rPr lang="hu-HU" sz="1900" dirty="0" smtClean="0"/>
              <a:t> of </a:t>
            </a:r>
            <a:r>
              <a:rPr lang="hu-HU" sz="1900" dirty="0" err="1" smtClean="0"/>
              <a:t>households</a:t>
            </a:r>
            <a:r>
              <a:rPr lang="hu-HU" sz="1900" dirty="0" smtClean="0"/>
              <a:t> and of the </a:t>
            </a:r>
            <a:r>
              <a:rPr lang="hu-HU" sz="1900" dirty="0" err="1" smtClean="0"/>
              <a:t>short-term</a:t>
            </a:r>
            <a:r>
              <a:rPr lang="hu-HU" sz="1900" dirty="0" smtClean="0"/>
              <a:t> </a:t>
            </a:r>
            <a:r>
              <a:rPr lang="hu-HU" sz="1900" dirty="0" err="1" smtClean="0"/>
              <a:t>external</a:t>
            </a:r>
            <a:r>
              <a:rPr lang="hu-HU" sz="1900" dirty="0" smtClean="0"/>
              <a:t> </a:t>
            </a:r>
            <a:r>
              <a:rPr lang="hu-HU" sz="1900" dirty="0" err="1" smtClean="0"/>
              <a:t>debt</a:t>
            </a:r>
            <a:r>
              <a:rPr lang="hu-HU" sz="1900" dirty="0" smtClean="0"/>
              <a:t> of </a:t>
            </a:r>
            <a:r>
              <a:rPr lang="hu-HU" sz="1900" dirty="0" err="1" smtClean="0"/>
              <a:t>domestic</a:t>
            </a:r>
            <a:r>
              <a:rPr lang="hu-HU" sz="1900" dirty="0" smtClean="0"/>
              <a:t> </a:t>
            </a:r>
            <a:r>
              <a:rPr lang="hu-HU" sz="1900" dirty="0" err="1" smtClean="0"/>
              <a:t>banks</a:t>
            </a:r>
            <a:r>
              <a:rPr lang="hu-HU" sz="1900" dirty="0" smtClean="0"/>
              <a:t>, </a:t>
            </a:r>
            <a:r>
              <a:rPr lang="hu-HU" sz="1900" dirty="0" err="1" smtClean="0"/>
              <a:t>therewith</a:t>
            </a:r>
            <a:r>
              <a:rPr lang="hu-HU" sz="1900" dirty="0" smtClean="0"/>
              <a:t> the </a:t>
            </a:r>
            <a:r>
              <a:rPr lang="hu-HU" sz="1900" dirty="0" err="1" smtClean="0"/>
              <a:t>mitigation</a:t>
            </a:r>
            <a:r>
              <a:rPr lang="hu-HU" sz="1900" dirty="0" smtClean="0"/>
              <a:t> of the country’s </a:t>
            </a:r>
            <a:r>
              <a:rPr lang="hu-HU" sz="1900" dirty="0" err="1" smtClean="0"/>
              <a:t>external</a:t>
            </a:r>
            <a:r>
              <a:rPr lang="hu-HU" sz="1900" dirty="0" smtClean="0"/>
              <a:t> </a:t>
            </a:r>
            <a:r>
              <a:rPr lang="hu-HU" sz="1900" dirty="0" err="1" smtClean="0"/>
              <a:t>vulnerability</a:t>
            </a:r>
            <a:endParaRPr lang="hu-HU" sz="1900" dirty="0" smtClean="0"/>
          </a:p>
          <a:p>
            <a:pPr lvl="2">
              <a:lnSpc>
                <a:spcPct val="75000"/>
              </a:lnSpc>
              <a:buFont typeface="Calibri" panose="020F0502020204030204" pitchFamily="34" charset="0"/>
              <a:buChar char="−"/>
            </a:pPr>
            <a:r>
              <a:rPr lang="hu-HU" sz="1900" dirty="0" smtClean="0"/>
              <a:t>The </a:t>
            </a:r>
            <a:r>
              <a:rPr lang="hu-HU" sz="1900" dirty="0" err="1" smtClean="0"/>
              <a:t>balance</a:t>
            </a:r>
            <a:r>
              <a:rPr lang="hu-HU" sz="1900" dirty="0" smtClean="0"/>
              <a:t> </a:t>
            </a:r>
            <a:r>
              <a:rPr lang="hu-HU" sz="1900" dirty="0" err="1" smtClean="0"/>
              <a:t>sheet</a:t>
            </a:r>
            <a:r>
              <a:rPr lang="hu-HU" sz="1900" dirty="0" smtClean="0"/>
              <a:t> </a:t>
            </a:r>
            <a:r>
              <a:rPr lang="hu-HU" sz="1900" dirty="0" err="1" smtClean="0"/>
              <a:t>total</a:t>
            </a:r>
            <a:r>
              <a:rPr lang="hu-HU" sz="1900" dirty="0" smtClean="0"/>
              <a:t> of the MNB </a:t>
            </a:r>
            <a:r>
              <a:rPr lang="hu-HU" sz="1900" dirty="0" err="1" smtClean="0"/>
              <a:t>can</a:t>
            </a:r>
            <a:r>
              <a:rPr lang="hu-HU" sz="1900" dirty="0" smtClean="0"/>
              <a:t> be </a:t>
            </a:r>
            <a:r>
              <a:rPr lang="hu-HU" sz="1900" dirty="0" err="1" smtClean="0"/>
              <a:t>reduced</a:t>
            </a:r>
            <a:r>
              <a:rPr lang="hu-HU" sz="1900" dirty="0" smtClean="0"/>
              <a:t> </a:t>
            </a:r>
            <a:r>
              <a:rPr lang="hu-HU" sz="1900" dirty="0" err="1" smtClean="0"/>
              <a:t>which</a:t>
            </a:r>
            <a:r>
              <a:rPr lang="hu-HU" sz="1900" dirty="0" smtClean="0"/>
              <a:t> </a:t>
            </a:r>
            <a:r>
              <a:rPr lang="hu-HU" sz="1900" dirty="0" err="1" smtClean="0"/>
              <a:t>might</a:t>
            </a:r>
            <a:r>
              <a:rPr lang="hu-HU" sz="1900" dirty="0" smtClean="0"/>
              <a:t> </a:t>
            </a:r>
            <a:r>
              <a:rPr lang="hu-HU" sz="1900" dirty="0" err="1" smtClean="0"/>
              <a:t>improve</a:t>
            </a:r>
            <a:r>
              <a:rPr lang="hu-HU" sz="1900" dirty="0" smtClean="0"/>
              <a:t> the </a:t>
            </a:r>
            <a:r>
              <a:rPr lang="hu-HU" sz="1900" dirty="0" err="1" smtClean="0"/>
              <a:t>profitability</a:t>
            </a:r>
            <a:r>
              <a:rPr lang="hu-HU" sz="1900" dirty="0" smtClean="0"/>
              <a:t> of the </a:t>
            </a:r>
            <a:r>
              <a:rPr lang="hu-HU" sz="1900" dirty="0" err="1" smtClean="0"/>
              <a:t>central</a:t>
            </a:r>
            <a:r>
              <a:rPr lang="hu-HU" sz="1900" dirty="0" smtClean="0"/>
              <a:t> bank</a:t>
            </a:r>
            <a:endParaRPr lang="hu-HU" sz="1900" dirty="0"/>
          </a:p>
        </p:txBody>
      </p:sp>
      <p:sp>
        <p:nvSpPr>
          <p:cNvPr id="4" name="Footer Placeholder 3"/>
          <p:cNvSpPr>
            <a:spLocks noGrp="1"/>
          </p:cNvSpPr>
          <p:nvPr>
            <p:ph type="ftr" sz="quarter" idx="11"/>
          </p:nvPr>
        </p:nvSpPr>
        <p:spPr>
          <a:xfrm>
            <a:off x="26466" y="6492875"/>
            <a:ext cx="3086100" cy="365125"/>
          </a:xfrm>
        </p:spPr>
        <p:txBody>
          <a:bodyPr/>
          <a:lstStyle/>
          <a:p>
            <a:pPr>
              <a:defRPr/>
            </a:pPr>
            <a:r>
              <a:rPr lang="hu-HU" dirty="0" smtClean="0"/>
              <a:t>Magyar Nemzeti Bank</a:t>
            </a:r>
          </a:p>
        </p:txBody>
      </p:sp>
      <p:sp>
        <p:nvSpPr>
          <p:cNvPr id="5" name="Slide Number Placeholder 4"/>
          <p:cNvSpPr>
            <a:spLocks noGrp="1"/>
          </p:cNvSpPr>
          <p:nvPr>
            <p:ph type="sldNum" sz="quarter" idx="12"/>
          </p:nvPr>
        </p:nvSpPr>
        <p:spPr/>
        <p:txBody>
          <a:bodyPr/>
          <a:lstStyle/>
          <a:p>
            <a:pPr>
              <a:defRPr/>
            </a:pPr>
            <a:fld id="{0401AEF3-AFFE-433D-8A34-08D966C25545}" type="slidenum">
              <a:rPr lang="hu-HU" smtClean="0"/>
              <a:pPr>
                <a:defRPr/>
              </a:pPr>
              <a:t>24</a:t>
            </a:fld>
            <a:endParaRPr lang="hu-HU" dirty="0"/>
          </a:p>
        </p:txBody>
      </p:sp>
    </p:spTree>
    <p:extLst>
      <p:ext uri="{BB962C8B-B14F-4D97-AF65-F5344CB8AC3E}">
        <p14:creationId xmlns:p14="http://schemas.microsoft.com/office/powerpoint/2010/main" val="291252302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hu-HU" sz="2800" dirty="0" smtClean="0"/>
              <a:t>New instruments </a:t>
            </a:r>
            <a:r>
              <a:rPr lang="hu-HU" sz="2800" dirty="0" err="1" smtClean="0"/>
              <a:t>supporting</a:t>
            </a:r>
            <a:r>
              <a:rPr lang="hu-HU" sz="2800" dirty="0" smtClean="0"/>
              <a:t> the </a:t>
            </a:r>
            <a:r>
              <a:rPr lang="hu-HU" sz="2800" dirty="0" err="1" smtClean="0"/>
              <a:t>self-financing</a:t>
            </a:r>
            <a:r>
              <a:rPr lang="hu-HU" sz="2800" dirty="0" smtClean="0"/>
              <a:t> </a:t>
            </a:r>
            <a:r>
              <a:rPr lang="hu-HU" sz="2800" dirty="0" err="1" smtClean="0"/>
              <a:t>programme</a:t>
            </a:r>
            <a:r>
              <a:rPr lang="hu-HU" sz="2800" dirty="0" smtClean="0"/>
              <a:t> – </a:t>
            </a:r>
            <a:r>
              <a:rPr lang="hu-HU" sz="2800" dirty="0" err="1" smtClean="0"/>
              <a:t>IRS</a:t>
            </a:r>
            <a:r>
              <a:rPr lang="hu-HU" sz="2800" dirty="0" smtClean="0"/>
              <a:t> </a:t>
            </a:r>
            <a:r>
              <a:rPr lang="hu-HU" sz="2800" dirty="0" err="1" smtClean="0"/>
              <a:t>tenders</a:t>
            </a:r>
            <a:endParaRPr lang="hu-HU" sz="2800" dirty="0"/>
          </a:p>
        </p:txBody>
      </p:sp>
      <p:sp>
        <p:nvSpPr>
          <p:cNvPr id="3" name="Content Placeholder 2"/>
          <p:cNvSpPr>
            <a:spLocks noGrp="1"/>
          </p:cNvSpPr>
          <p:nvPr>
            <p:ph idx="1"/>
          </p:nvPr>
        </p:nvSpPr>
        <p:spPr>
          <a:xfrm>
            <a:off x="683568" y="1412776"/>
            <a:ext cx="7886700" cy="5040560"/>
          </a:xfrm>
        </p:spPr>
        <p:txBody>
          <a:bodyPr>
            <a:normAutofit/>
          </a:bodyPr>
          <a:lstStyle/>
          <a:p>
            <a:pPr marL="0" indent="0">
              <a:buNone/>
            </a:pPr>
            <a:r>
              <a:rPr lang="hu-HU" sz="2000" dirty="0" smtClean="0"/>
              <a:t>IRS tender </a:t>
            </a:r>
            <a:r>
              <a:rPr lang="hu-HU" sz="2000" dirty="0" err="1" smtClean="0"/>
              <a:t>was</a:t>
            </a:r>
            <a:r>
              <a:rPr lang="hu-HU" sz="2000" dirty="0" smtClean="0"/>
              <a:t> </a:t>
            </a:r>
            <a:r>
              <a:rPr lang="hu-HU" sz="2000" dirty="0" err="1" smtClean="0"/>
              <a:t>introduced</a:t>
            </a:r>
            <a:r>
              <a:rPr lang="hu-HU" sz="2000" dirty="0" smtClean="0"/>
              <a:t> </a:t>
            </a:r>
            <a:r>
              <a:rPr lang="hu-HU" sz="2000" dirty="0" err="1" smtClean="0"/>
              <a:t>by</a:t>
            </a:r>
            <a:r>
              <a:rPr lang="hu-HU" sz="2000" dirty="0" smtClean="0"/>
              <a:t> the MNB </a:t>
            </a:r>
            <a:r>
              <a:rPr lang="hu-HU" sz="2000" dirty="0" err="1" smtClean="0"/>
              <a:t>within</a:t>
            </a:r>
            <a:r>
              <a:rPr lang="hu-HU" sz="2000" dirty="0" smtClean="0"/>
              <a:t> the </a:t>
            </a:r>
            <a:r>
              <a:rPr lang="hu-HU" sz="2000" dirty="0" err="1" smtClean="0"/>
              <a:t>frame</a:t>
            </a:r>
            <a:r>
              <a:rPr lang="en-GB" sz="2000" dirty="0" smtClean="0"/>
              <a:t>work</a:t>
            </a:r>
            <a:r>
              <a:rPr lang="hu-HU" sz="2000" dirty="0" smtClean="0"/>
              <a:t> of the </a:t>
            </a:r>
            <a:r>
              <a:rPr lang="hu-HU" sz="2000" b="1" dirty="0" err="1" smtClean="0"/>
              <a:t>self-financing</a:t>
            </a:r>
            <a:r>
              <a:rPr lang="hu-HU" sz="2000" b="1" dirty="0" smtClean="0"/>
              <a:t> </a:t>
            </a:r>
            <a:r>
              <a:rPr lang="hu-HU" sz="2000" b="1" dirty="0" err="1" smtClean="0"/>
              <a:t>conception</a:t>
            </a:r>
            <a:r>
              <a:rPr lang="hu-HU" sz="2000" dirty="0" smtClean="0"/>
              <a:t> </a:t>
            </a:r>
            <a:r>
              <a:rPr lang="hu-HU" sz="2000" dirty="0" err="1" smtClean="0"/>
              <a:t>in</a:t>
            </a:r>
            <a:r>
              <a:rPr lang="hu-HU" sz="2000" dirty="0" smtClean="0"/>
              <a:t> </a:t>
            </a:r>
            <a:r>
              <a:rPr lang="hu-HU" sz="2000" dirty="0" err="1" smtClean="0"/>
              <a:t>June</a:t>
            </a:r>
            <a:r>
              <a:rPr lang="hu-HU" sz="2000" dirty="0" smtClean="0"/>
              <a:t> 2014.</a:t>
            </a:r>
          </a:p>
          <a:p>
            <a:r>
              <a:rPr lang="hu-HU" sz="2000" i="1" dirty="0" err="1" smtClean="0"/>
              <a:t>Form</a:t>
            </a:r>
            <a:r>
              <a:rPr lang="hu-HU" sz="2000" dirty="0" smtClean="0"/>
              <a:t>: </a:t>
            </a:r>
            <a:r>
              <a:rPr lang="en-GB" sz="2000" dirty="0" smtClean="0"/>
              <a:t>three</a:t>
            </a:r>
            <a:r>
              <a:rPr lang="hu-HU" sz="2000" dirty="0" smtClean="0"/>
              <a:t> and </a:t>
            </a:r>
            <a:r>
              <a:rPr lang="en-GB" sz="2000" dirty="0" smtClean="0"/>
              <a:t>five</a:t>
            </a:r>
            <a:r>
              <a:rPr lang="hu-HU" sz="2000" dirty="0" err="1" smtClean="0"/>
              <a:t>-year</a:t>
            </a:r>
            <a:r>
              <a:rPr lang="hu-HU" sz="2000" dirty="0" smtClean="0"/>
              <a:t> forint interest </a:t>
            </a:r>
            <a:r>
              <a:rPr lang="hu-HU" sz="2000" dirty="0" err="1" smtClean="0"/>
              <a:t>swap</a:t>
            </a:r>
            <a:r>
              <a:rPr lang="hu-HU" sz="2000" dirty="0" smtClean="0"/>
              <a:t> </a:t>
            </a:r>
            <a:r>
              <a:rPr lang="hu-HU" sz="2000" dirty="0" err="1" smtClean="0"/>
              <a:t>transaction</a:t>
            </a:r>
            <a:r>
              <a:rPr lang="hu-HU" sz="2000" dirty="0" smtClean="0"/>
              <a:t> – MNB </a:t>
            </a:r>
            <a:r>
              <a:rPr lang="hu-HU" sz="2000" dirty="0" err="1" smtClean="0"/>
              <a:t>pays</a:t>
            </a:r>
            <a:r>
              <a:rPr lang="hu-HU" sz="2000" dirty="0" smtClean="0"/>
              <a:t> </a:t>
            </a:r>
            <a:r>
              <a:rPr lang="hu-HU" sz="2000" dirty="0" err="1" smtClean="0"/>
              <a:t>floating</a:t>
            </a:r>
            <a:r>
              <a:rPr lang="hu-HU" sz="2000" dirty="0" smtClean="0"/>
              <a:t> </a:t>
            </a:r>
            <a:r>
              <a:rPr lang="hu-HU" sz="2000" dirty="0" err="1" smtClean="0"/>
              <a:t>rate</a:t>
            </a:r>
            <a:r>
              <a:rPr lang="hu-HU" sz="2000" dirty="0" smtClean="0"/>
              <a:t> </a:t>
            </a:r>
            <a:r>
              <a:rPr lang="hu-HU" sz="2000" dirty="0" err="1" smtClean="0"/>
              <a:t>for</a:t>
            </a:r>
            <a:r>
              <a:rPr lang="hu-HU" sz="2000" dirty="0" smtClean="0"/>
              <a:t> fixed </a:t>
            </a:r>
            <a:r>
              <a:rPr lang="hu-HU" sz="2000" dirty="0" err="1" smtClean="0"/>
              <a:t>rate</a:t>
            </a:r>
            <a:r>
              <a:rPr lang="hu-HU" sz="2000" dirty="0" smtClean="0"/>
              <a:t> </a:t>
            </a:r>
            <a:r>
              <a:rPr lang="hu-HU" sz="2000" dirty="0" err="1" smtClean="0"/>
              <a:t>to</a:t>
            </a:r>
            <a:r>
              <a:rPr lang="hu-HU" sz="2000" dirty="0" smtClean="0"/>
              <a:t> </a:t>
            </a:r>
            <a:r>
              <a:rPr lang="hu-HU" sz="2000" dirty="0" err="1" smtClean="0"/>
              <a:t>its</a:t>
            </a:r>
            <a:r>
              <a:rPr lang="hu-HU" sz="2000" dirty="0"/>
              <a:t> </a:t>
            </a:r>
            <a:r>
              <a:rPr lang="hu-HU" sz="2000" dirty="0" err="1" smtClean="0"/>
              <a:t>counterparties</a:t>
            </a:r>
            <a:r>
              <a:rPr lang="hu-HU" sz="2000" dirty="0" smtClean="0"/>
              <a:t> </a:t>
            </a:r>
            <a:r>
              <a:rPr lang="hu-HU" sz="2000" dirty="0" err="1" smtClean="0"/>
              <a:t>semiannually</a:t>
            </a:r>
            <a:r>
              <a:rPr lang="hu-HU" sz="2000" dirty="0" smtClean="0"/>
              <a:t> </a:t>
            </a:r>
          </a:p>
          <a:p>
            <a:r>
              <a:rPr lang="hu-HU" sz="2000" i="1" dirty="0" err="1" smtClean="0"/>
              <a:t>Objective</a:t>
            </a:r>
            <a:r>
              <a:rPr lang="hu-HU" sz="2000" dirty="0" smtClean="0"/>
              <a:t>: the management and </a:t>
            </a:r>
            <a:r>
              <a:rPr lang="hu-HU" sz="2000" dirty="0" err="1" smtClean="0"/>
              <a:t>reduction</a:t>
            </a:r>
            <a:r>
              <a:rPr lang="hu-HU" sz="2000" dirty="0" smtClean="0"/>
              <a:t> of interest </a:t>
            </a:r>
            <a:r>
              <a:rPr lang="hu-HU" sz="2000" dirty="0" err="1" smtClean="0"/>
              <a:t>rate</a:t>
            </a:r>
            <a:r>
              <a:rPr lang="hu-HU" sz="2000" dirty="0" smtClean="0"/>
              <a:t> </a:t>
            </a:r>
            <a:r>
              <a:rPr lang="hu-HU" sz="2000" dirty="0" err="1" smtClean="0"/>
              <a:t>risk</a:t>
            </a:r>
            <a:endParaRPr lang="hu-HU" sz="2000" dirty="0" smtClean="0"/>
          </a:p>
          <a:p>
            <a:r>
              <a:rPr lang="en-GB" sz="2000" dirty="0"/>
              <a:t>I</a:t>
            </a:r>
            <a:r>
              <a:rPr lang="hu-HU" sz="2000" dirty="0" err="1" smtClean="0"/>
              <a:t>nstrument</a:t>
            </a:r>
            <a:r>
              <a:rPr lang="hu-HU" sz="2000" dirty="0" smtClean="0"/>
              <a:t> is </a:t>
            </a:r>
            <a:r>
              <a:rPr lang="hu-HU" sz="2000" dirty="0" err="1" smtClean="0"/>
              <a:t>bound</a:t>
            </a:r>
            <a:r>
              <a:rPr lang="hu-HU" sz="2000" dirty="0" smtClean="0"/>
              <a:t> </a:t>
            </a:r>
            <a:r>
              <a:rPr lang="hu-HU" sz="2000" dirty="0" err="1" smtClean="0"/>
              <a:t>to</a:t>
            </a:r>
            <a:r>
              <a:rPr lang="hu-HU" sz="2000" dirty="0" smtClean="0"/>
              <a:t> </a:t>
            </a:r>
            <a:r>
              <a:rPr lang="hu-HU" sz="2000" dirty="0" err="1" smtClean="0"/>
              <a:t>conditions</a:t>
            </a:r>
            <a:r>
              <a:rPr lang="hu-HU" sz="2000" dirty="0" smtClean="0"/>
              <a:t>: </a:t>
            </a:r>
            <a:r>
              <a:rPr lang="hu-HU" sz="2000" dirty="0" err="1" smtClean="0"/>
              <a:t>in</a:t>
            </a:r>
            <a:r>
              <a:rPr lang="hu-HU" sz="2000" dirty="0" smtClean="0"/>
              <a:t> line </a:t>
            </a:r>
            <a:r>
              <a:rPr lang="hu-HU" sz="2000" dirty="0" err="1" smtClean="0"/>
              <a:t>with</a:t>
            </a:r>
            <a:r>
              <a:rPr lang="hu-HU" sz="2000" dirty="0" smtClean="0"/>
              <a:t> the interest </a:t>
            </a:r>
            <a:r>
              <a:rPr lang="hu-HU" sz="2000" dirty="0" err="1" smtClean="0"/>
              <a:t>rate</a:t>
            </a:r>
            <a:r>
              <a:rPr lang="hu-HU" sz="2000" dirty="0" smtClean="0"/>
              <a:t> </a:t>
            </a:r>
            <a:r>
              <a:rPr lang="hu-HU" sz="2000" dirty="0" err="1" smtClean="0"/>
              <a:t>swap</a:t>
            </a:r>
            <a:r>
              <a:rPr lang="hu-HU" sz="2000" dirty="0" smtClean="0"/>
              <a:t> </a:t>
            </a:r>
            <a:r>
              <a:rPr lang="hu-HU" sz="2000" dirty="0" err="1" smtClean="0"/>
              <a:t>transactions</a:t>
            </a:r>
            <a:r>
              <a:rPr lang="hu-HU" sz="2000" dirty="0" smtClean="0"/>
              <a:t>’ </a:t>
            </a:r>
            <a:r>
              <a:rPr lang="hu-HU" sz="2000" dirty="0" err="1" smtClean="0"/>
              <a:t>volume</a:t>
            </a:r>
            <a:r>
              <a:rPr lang="hu-HU" sz="2000" dirty="0" smtClean="0"/>
              <a:t> the </a:t>
            </a:r>
            <a:r>
              <a:rPr lang="hu-HU" sz="2000" dirty="0" err="1" smtClean="0"/>
              <a:t>participating</a:t>
            </a:r>
            <a:r>
              <a:rPr lang="hu-HU" sz="2000" dirty="0" smtClean="0"/>
              <a:t> credit </a:t>
            </a:r>
            <a:r>
              <a:rPr lang="hu-HU" sz="2000" dirty="0" err="1" smtClean="0"/>
              <a:t>institutions</a:t>
            </a:r>
            <a:r>
              <a:rPr lang="hu-HU" sz="2000" dirty="0" smtClean="0"/>
              <a:t> </a:t>
            </a:r>
            <a:r>
              <a:rPr lang="hu-HU" sz="2000" dirty="0" err="1" smtClean="0"/>
              <a:t>have</a:t>
            </a:r>
            <a:r>
              <a:rPr lang="hu-HU" sz="2000" dirty="0" smtClean="0"/>
              <a:t> </a:t>
            </a:r>
            <a:r>
              <a:rPr lang="hu-HU" sz="2000" dirty="0" err="1" smtClean="0"/>
              <a:t>to</a:t>
            </a:r>
            <a:r>
              <a:rPr lang="hu-HU" sz="2000" dirty="0" smtClean="0"/>
              <a:t> </a:t>
            </a:r>
            <a:r>
              <a:rPr lang="hu-HU" sz="2000" dirty="0" err="1" smtClean="0"/>
              <a:t>increase</a:t>
            </a:r>
            <a:r>
              <a:rPr lang="hu-HU" sz="2000" dirty="0" smtClean="0"/>
              <a:t> the </a:t>
            </a:r>
            <a:r>
              <a:rPr lang="hu-HU" sz="2000" dirty="0" err="1" smtClean="0"/>
              <a:t>adjusted</a:t>
            </a:r>
            <a:r>
              <a:rPr lang="hu-HU" sz="2000" dirty="0" smtClean="0"/>
              <a:t> </a:t>
            </a:r>
            <a:r>
              <a:rPr lang="hu-HU" sz="2000" dirty="0" err="1" smtClean="0"/>
              <a:t>value</a:t>
            </a:r>
            <a:r>
              <a:rPr lang="hu-HU" sz="2000" dirty="0" smtClean="0"/>
              <a:t> of </a:t>
            </a:r>
            <a:r>
              <a:rPr lang="hu-HU" sz="2000" dirty="0" err="1" smtClean="0"/>
              <a:t>their</a:t>
            </a:r>
            <a:r>
              <a:rPr lang="hu-HU" sz="2000" dirty="0" smtClean="0"/>
              <a:t> </a:t>
            </a:r>
            <a:r>
              <a:rPr lang="hu-HU" sz="2000" dirty="0" err="1" smtClean="0"/>
              <a:t>own</a:t>
            </a:r>
            <a:r>
              <a:rPr lang="hu-HU" sz="2000" dirty="0" smtClean="0"/>
              <a:t> </a:t>
            </a:r>
            <a:r>
              <a:rPr lang="hu-HU" sz="2000" dirty="0" err="1" smtClean="0"/>
              <a:t>securities</a:t>
            </a:r>
            <a:r>
              <a:rPr lang="hu-HU" sz="2000" dirty="0" smtClean="0"/>
              <a:t> </a:t>
            </a:r>
            <a:r>
              <a:rPr lang="hu-HU" sz="2000" dirty="0" err="1" smtClean="0"/>
              <a:t>holdings</a:t>
            </a:r>
            <a:r>
              <a:rPr lang="hu-HU" sz="2000" dirty="0" smtClean="0"/>
              <a:t> </a:t>
            </a:r>
            <a:r>
              <a:rPr lang="hu-HU" sz="2000" dirty="0" err="1" smtClean="0"/>
              <a:t>eligible</a:t>
            </a:r>
            <a:r>
              <a:rPr lang="hu-HU" sz="2000" dirty="0" smtClean="0"/>
              <a:t> </a:t>
            </a:r>
            <a:r>
              <a:rPr lang="hu-HU" sz="2000" dirty="0" err="1" smtClean="0"/>
              <a:t>in</a:t>
            </a:r>
            <a:r>
              <a:rPr lang="hu-HU" sz="2000" dirty="0" smtClean="0"/>
              <a:t> the </a:t>
            </a:r>
            <a:r>
              <a:rPr lang="hu-HU" sz="2000" dirty="0" err="1" smtClean="0"/>
              <a:t>transaction</a:t>
            </a:r>
            <a:endParaRPr lang="hu-HU" sz="2000" dirty="0" smtClean="0"/>
          </a:p>
          <a:p>
            <a:r>
              <a:rPr lang="hu-HU" sz="2000" dirty="0" err="1" smtClean="0"/>
              <a:t>Securities</a:t>
            </a:r>
            <a:r>
              <a:rPr lang="hu-HU" sz="2000" dirty="0" smtClean="0"/>
              <a:t> </a:t>
            </a:r>
            <a:r>
              <a:rPr lang="hu-HU" sz="2000" dirty="0" err="1" smtClean="0"/>
              <a:t>in</a:t>
            </a:r>
            <a:r>
              <a:rPr lang="hu-HU" sz="2000" dirty="0" smtClean="0"/>
              <a:t> the </a:t>
            </a:r>
            <a:r>
              <a:rPr lang="hu-HU" sz="2000" dirty="0" err="1" smtClean="0"/>
              <a:t>IRS</a:t>
            </a:r>
            <a:r>
              <a:rPr lang="hu-HU" sz="2000" dirty="0" smtClean="0"/>
              <a:t> </a:t>
            </a:r>
            <a:r>
              <a:rPr lang="hu-HU" sz="2000" dirty="0" err="1" smtClean="0"/>
              <a:t>conditions</a:t>
            </a:r>
            <a:r>
              <a:rPr lang="hu-HU" sz="2000" dirty="0" smtClean="0"/>
              <a:t> </a:t>
            </a:r>
            <a:r>
              <a:rPr lang="hu-HU" sz="2000" dirty="0" err="1" smtClean="0"/>
              <a:t>have</a:t>
            </a:r>
            <a:r>
              <a:rPr lang="hu-HU" sz="2000" dirty="0" smtClean="0"/>
              <a:t> </a:t>
            </a:r>
            <a:r>
              <a:rPr lang="hu-HU" sz="2000" dirty="0" err="1" smtClean="0"/>
              <a:t>to</a:t>
            </a:r>
            <a:r>
              <a:rPr lang="hu-HU" sz="2000" dirty="0" smtClean="0"/>
              <a:t> </a:t>
            </a:r>
            <a:r>
              <a:rPr lang="hu-HU" sz="2000" dirty="0" err="1" smtClean="0"/>
              <a:t>satisfy</a:t>
            </a:r>
            <a:r>
              <a:rPr lang="hu-HU" sz="2000" dirty="0" smtClean="0"/>
              <a:t> </a:t>
            </a:r>
            <a:r>
              <a:rPr lang="hu-HU" sz="2000" dirty="0" err="1" smtClean="0"/>
              <a:t>criteria</a:t>
            </a:r>
            <a:r>
              <a:rPr lang="hu-HU" sz="2000" dirty="0" smtClean="0"/>
              <a:t> </a:t>
            </a:r>
            <a:r>
              <a:rPr lang="hu-HU" sz="2000" dirty="0" err="1" smtClean="0"/>
              <a:t>defined</a:t>
            </a:r>
            <a:r>
              <a:rPr lang="hu-HU" sz="2000" dirty="0" smtClean="0"/>
              <a:t> </a:t>
            </a:r>
            <a:r>
              <a:rPr lang="hu-HU" sz="2000" dirty="0" err="1" smtClean="0"/>
              <a:t>for</a:t>
            </a:r>
            <a:r>
              <a:rPr lang="hu-HU" sz="2000" dirty="0" smtClean="0"/>
              <a:t> </a:t>
            </a:r>
            <a:r>
              <a:rPr lang="hu-HU" sz="2000" dirty="0" err="1" smtClean="0"/>
              <a:t>securities</a:t>
            </a:r>
            <a:r>
              <a:rPr lang="hu-HU" sz="2000" dirty="0" smtClean="0"/>
              <a:t> </a:t>
            </a:r>
            <a:r>
              <a:rPr lang="hu-HU" sz="2000" dirty="0" err="1" smtClean="0"/>
              <a:t>eligible</a:t>
            </a:r>
            <a:r>
              <a:rPr lang="hu-HU" sz="2000" dirty="0" smtClean="0"/>
              <a:t> </a:t>
            </a:r>
            <a:r>
              <a:rPr lang="hu-HU" sz="2000" dirty="0" err="1" smtClean="0"/>
              <a:t>as</a:t>
            </a:r>
            <a:r>
              <a:rPr lang="hu-HU" sz="2000" dirty="0" smtClean="0"/>
              <a:t> </a:t>
            </a:r>
            <a:r>
              <a:rPr lang="hu-HU" sz="2000" dirty="0" err="1" smtClean="0"/>
              <a:t>collateral</a:t>
            </a:r>
            <a:endParaRPr lang="hu-HU" sz="2000" dirty="0" smtClean="0"/>
          </a:p>
          <a:p>
            <a:r>
              <a:rPr lang="hu-HU" sz="2000" i="1" dirty="0" err="1" smtClean="0"/>
              <a:t>Expected</a:t>
            </a:r>
            <a:r>
              <a:rPr lang="hu-HU" sz="2000" i="1" dirty="0" smtClean="0"/>
              <a:t> </a:t>
            </a:r>
            <a:r>
              <a:rPr lang="hu-HU" sz="2000" i="1" dirty="0" err="1" smtClean="0"/>
              <a:t>effect</a:t>
            </a:r>
            <a:r>
              <a:rPr lang="hu-HU" sz="2000" i="1" dirty="0" smtClean="0"/>
              <a:t>, </a:t>
            </a:r>
            <a:r>
              <a:rPr lang="hu-HU" sz="2000" i="1" dirty="0" err="1" smtClean="0"/>
              <a:t>result</a:t>
            </a:r>
            <a:r>
              <a:rPr lang="hu-HU" sz="2000" dirty="0" smtClean="0"/>
              <a:t>: the IRS </a:t>
            </a:r>
            <a:r>
              <a:rPr lang="hu-HU" sz="2000" dirty="0" err="1" smtClean="0"/>
              <a:t>contributes</a:t>
            </a:r>
            <a:r>
              <a:rPr lang="hu-HU" sz="2000" dirty="0" smtClean="0"/>
              <a:t> </a:t>
            </a:r>
            <a:r>
              <a:rPr lang="hu-HU" sz="2000" dirty="0" err="1" smtClean="0"/>
              <a:t>to</a:t>
            </a:r>
            <a:r>
              <a:rPr lang="hu-HU" sz="2000" dirty="0" smtClean="0"/>
              <a:t> </a:t>
            </a:r>
            <a:r>
              <a:rPr lang="hu-HU" sz="2000" dirty="0" err="1" smtClean="0"/>
              <a:t>the</a:t>
            </a:r>
            <a:r>
              <a:rPr lang="hu-HU" sz="2000" dirty="0" smtClean="0"/>
              <a:t> </a:t>
            </a:r>
            <a:r>
              <a:rPr lang="hu-HU" sz="2000" dirty="0" err="1" smtClean="0"/>
              <a:t>increase</a:t>
            </a:r>
            <a:r>
              <a:rPr lang="hu-HU" sz="2000" dirty="0" smtClean="0"/>
              <a:t> </a:t>
            </a:r>
            <a:r>
              <a:rPr lang="en-GB" sz="2000" dirty="0" smtClean="0"/>
              <a:t>in</a:t>
            </a:r>
            <a:r>
              <a:rPr lang="hu-HU" sz="2000" dirty="0" smtClean="0"/>
              <a:t> </a:t>
            </a:r>
            <a:r>
              <a:rPr lang="hu-HU" sz="2000" dirty="0" err="1" smtClean="0"/>
              <a:t>securities</a:t>
            </a:r>
            <a:r>
              <a:rPr lang="hu-HU" sz="2000" dirty="0" smtClean="0"/>
              <a:t> </a:t>
            </a:r>
            <a:r>
              <a:rPr lang="hu-HU" sz="2000" dirty="0" err="1" smtClean="0"/>
              <a:t>holdings</a:t>
            </a:r>
            <a:r>
              <a:rPr lang="hu-HU" sz="2000" dirty="0" smtClean="0"/>
              <a:t> of </a:t>
            </a:r>
            <a:r>
              <a:rPr lang="hu-HU" sz="2000" dirty="0" err="1" smtClean="0"/>
              <a:t>domestic</a:t>
            </a:r>
            <a:r>
              <a:rPr lang="hu-HU" sz="2000" dirty="0" smtClean="0"/>
              <a:t> </a:t>
            </a:r>
            <a:r>
              <a:rPr lang="hu-HU" sz="2000" dirty="0" err="1" smtClean="0"/>
              <a:t>banks</a:t>
            </a:r>
            <a:r>
              <a:rPr lang="hu-HU" sz="2000" dirty="0" smtClean="0"/>
              <a:t>, and </a:t>
            </a:r>
            <a:r>
              <a:rPr lang="hu-HU" sz="2000" dirty="0" err="1" smtClean="0"/>
              <a:t>therewith</a:t>
            </a:r>
            <a:r>
              <a:rPr lang="hu-HU" sz="2000" dirty="0" smtClean="0"/>
              <a:t> </a:t>
            </a:r>
            <a:r>
              <a:rPr lang="hu-HU" sz="2000" dirty="0" err="1" smtClean="0"/>
              <a:t>to</a:t>
            </a:r>
            <a:r>
              <a:rPr lang="hu-HU" sz="2000" dirty="0" smtClean="0"/>
              <a:t> the </a:t>
            </a:r>
            <a:r>
              <a:rPr lang="hu-HU" sz="2000" dirty="0" err="1" smtClean="0"/>
              <a:t>reduction</a:t>
            </a:r>
            <a:r>
              <a:rPr lang="hu-HU" sz="2000" dirty="0" smtClean="0"/>
              <a:t> </a:t>
            </a:r>
            <a:r>
              <a:rPr lang="en-GB" sz="2000" dirty="0" smtClean="0"/>
              <a:t>in</a:t>
            </a:r>
            <a:r>
              <a:rPr lang="hu-HU" sz="2000" dirty="0" smtClean="0"/>
              <a:t> the </a:t>
            </a:r>
            <a:r>
              <a:rPr lang="hu-HU" sz="2000" dirty="0" err="1" smtClean="0"/>
              <a:t>externel</a:t>
            </a:r>
            <a:r>
              <a:rPr lang="hu-HU" sz="2000" dirty="0" smtClean="0"/>
              <a:t> </a:t>
            </a:r>
            <a:r>
              <a:rPr lang="en-GB" sz="2000" dirty="0" smtClean="0"/>
              <a:t>d</a:t>
            </a:r>
            <a:r>
              <a:rPr lang="hu-HU" sz="2000" dirty="0" err="1" smtClean="0"/>
              <a:t>ebt</a:t>
            </a:r>
            <a:r>
              <a:rPr lang="hu-HU" sz="2000" dirty="0" smtClean="0"/>
              <a:t> of the country</a:t>
            </a:r>
          </a:p>
          <a:p>
            <a:endParaRPr lang="hu-HU" sz="2000" dirty="0" smtClean="0"/>
          </a:p>
          <a:p>
            <a:endParaRPr lang="hu-HU" sz="2000" dirty="0"/>
          </a:p>
        </p:txBody>
      </p:sp>
      <p:sp>
        <p:nvSpPr>
          <p:cNvPr id="4" name="Footer Placeholder 3"/>
          <p:cNvSpPr>
            <a:spLocks noGrp="1"/>
          </p:cNvSpPr>
          <p:nvPr>
            <p:ph type="ftr" sz="quarter" idx="11"/>
          </p:nvPr>
        </p:nvSpPr>
        <p:spPr/>
        <p:txBody>
          <a:bodyPr/>
          <a:lstStyle/>
          <a:p>
            <a:pPr>
              <a:defRPr/>
            </a:pPr>
            <a:r>
              <a:rPr lang="hu-HU" smtClean="0"/>
              <a:t>Magyar Nemzeti Bank</a:t>
            </a:r>
            <a:endParaRPr lang="hu-HU" dirty="0" smtClean="0"/>
          </a:p>
        </p:txBody>
      </p:sp>
      <p:sp>
        <p:nvSpPr>
          <p:cNvPr id="5" name="Slide Number Placeholder 4"/>
          <p:cNvSpPr>
            <a:spLocks noGrp="1"/>
          </p:cNvSpPr>
          <p:nvPr>
            <p:ph type="sldNum" sz="quarter" idx="12"/>
          </p:nvPr>
        </p:nvSpPr>
        <p:spPr/>
        <p:txBody>
          <a:bodyPr/>
          <a:lstStyle/>
          <a:p>
            <a:pPr>
              <a:defRPr/>
            </a:pPr>
            <a:fld id="{0401AEF3-AFFE-433D-8A34-08D966C25545}" type="slidenum">
              <a:rPr lang="hu-HU" smtClean="0"/>
              <a:pPr>
                <a:defRPr/>
              </a:pPr>
              <a:t>25</a:t>
            </a:fld>
            <a:endParaRPr lang="hu-HU" dirty="0"/>
          </a:p>
        </p:txBody>
      </p:sp>
    </p:spTree>
    <p:extLst>
      <p:ext uri="{BB962C8B-B14F-4D97-AF65-F5344CB8AC3E}">
        <p14:creationId xmlns:p14="http://schemas.microsoft.com/office/powerpoint/2010/main" val="295564473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hu-HU" sz="2800" dirty="0" smtClean="0"/>
              <a:t>The </a:t>
            </a:r>
            <a:r>
              <a:rPr lang="hu-HU" sz="2800" dirty="0" err="1" smtClean="0"/>
              <a:t>continuation</a:t>
            </a:r>
            <a:r>
              <a:rPr lang="hu-HU" sz="2800" dirty="0" smtClean="0"/>
              <a:t> of </a:t>
            </a:r>
            <a:r>
              <a:rPr lang="hu-HU" sz="2800" dirty="0" err="1" smtClean="0"/>
              <a:t>the</a:t>
            </a:r>
            <a:r>
              <a:rPr lang="hu-HU" sz="2800" dirty="0" smtClean="0"/>
              <a:t> </a:t>
            </a:r>
            <a:r>
              <a:rPr lang="hu-HU" sz="2800" dirty="0" err="1" smtClean="0"/>
              <a:t>self-financing</a:t>
            </a:r>
            <a:r>
              <a:rPr lang="hu-HU" sz="2800" dirty="0" smtClean="0"/>
              <a:t> </a:t>
            </a:r>
            <a:r>
              <a:rPr lang="hu-HU" sz="2800" dirty="0" err="1" smtClean="0"/>
              <a:t>programme</a:t>
            </a:r>
            <a:r>
              <a:rPr lang="hu-HU" sz="2800" dirty="0" smtClean="0"/>
              <a:t> </a:t>
            </a:r>
            <a:r>
              <a:rPr lang="hu-HU" sz="2800" dirty="0" err="1" smtClean="0"/>
              <a:t>in</a:t>
            </a:r>
            <a:r>
              <a:rPr lang="hu-HU" sz="2800" dirty="0" smtClean="0"/>
              <a:t> 2015</a:t>
            </a:r>
            <a:endParaRPr lang="hu-HU" sz="2800" dirty="0"/>
          </a:p>
        </p:txBody>
      </p:sp>
      <p:sp>
        <p:nvSpPr>
          <p:cNvPr id="4" name="Footer Placeholder 3"/>
          <p:cNvSpPr>
            <a:spLocks noGrp="1"/>
          </p:cNvSpPr>
          <p:nvPr>
            <p:ph type="ftr" sz="quarter" idx="11"/>
          </p:nvPr>
        </p:nvSpPr>
        <p:spPr/>
        <p:txBody>
          <a:bodyPr/>
          <a:lstStyle/>
          <a:p>
            <a:pPr>
              <a:defRPr/>
            </a:pPr>
            <a:r>
              <a:rPr lang="hu-HU" smtClean="0"/>
              <a:t>Magyar Nemzeti Bank</a:t>
            </a:r>
            <a:endParaRPr lang="hu-HU" dirty="0" smtClean="0"/>
          </a:p>
        </p:txBody>
      </p:sp>
      <p:sp>
        <p:nvSpPr>
          <p:cNvPr id="5" name="Slide Number Placeholder 4"/>
          <p:cNvSpPr>
            <a:spLocks noGrp="1"/>
          </p:cNvSpPr>
          <p:nvPr>
            <p:ph type="sldNum" sz="quarter" idx="12"/>
          </p:nvPr>
        </p:nvSpPr>
        <p:spPr/>
        <p:txBody>
          <a:bodyPr/>
          <a:lstStyle/>
          <a:p>
            <a:pPr>
              <a:defRPr/>
            </a:pPr>
            <a:fld id="{0401AEF3-AFFE-433D-8A34-08D966C25545}" type="slidenum">
              <a:rPr lang="hu-HU" smtClean="0"/>
              <a:pPr>
                <a:defRPr/>
              </a:pPr>
              <a:t>26</a:t>
            </a:fld>
            <a:endParaRPr lang="hu-HU" dirty="0"/>
          </a:p>
        </p:txBody>
      </p:sp>
      <p:sp>
        <p:nvSpPr>
          <p:cNvPr id="7" name="Content Placeholder 2"/>
          <p:cNvSpPr>
            <a:spLocks noGrp="1"/>
          </p:cNvSpPr>
          <p:nvPr>
            <p:ph idx="1"/>
          </p:nvPr>
        </p:nvSpPr>
        <p:spPr/>
        <p:txBody>
          <a:bodyPr>
            <a:normAutofit lnSpcReduction="10000"/>
          </a:bodyPr>
          <a:lstStyle/>
          <a:p>
            <a:r>
              <a:rPr lang="hu-HU" sz="2000" dirty="0" smtClean="0"/>
              <a:t>The </a:t>
            </a:r>
            <a:r>
              <a:rPr lang="hu-HU" sz="2000" dirty="0" err="1" smtClean="0"/>
              <a:t>decision</a:t>
            </a:r>
            <a:r>
              <a:rPr lang="hu-HU" sz="2000" dirty="0" smtClean="0"/>
              <a:t> of </a:t>
            </a:r>
            <a:r>
              <a:rPr lang="hu-HU" sz="2000" dirty="0" err="1" smtClean="0"/>
              <a:t>the</a:t>
            </a:r>
            <a:r>
              <a:rPr lang="hu-HU" sz="2000" dirty="0" smtClean="0"/>
              <a:t> </a:t>
            </a:r>
            <a:r>
              <a:rPr lang="hu-HU" sz="2000" dirty="0" err="1" smtClean="0"/>
              <a:t>Monetary</a:t>
            </a:r>
            <a:r>
              <a:rPr lang="hu-HU" sz="2000" dirty="0" smtClean="0"/>
              <a:t> </a:t>
            </a:r>
            <a:r>
              <a:rPr lang="hu-HU" sz="2000" dirty="0" err="1" smtClean="0"/>
              <a:t>Council</a:t>
            </a:r>
            <a:r>
              <a:rPr lang="hu-HU" sz="2000" dirty="0" smtClean="0"/>
              <a:t> </a:t>
            </a:r>
            <a:r>
              <a:rPr lang="hu-HU" sz="2000" dirty="0" err="1" smtClean="0"/>
              <a:t>of</a:t>
            </a:r>
            <a:r>
              <a:rPr lang="hu-HU" sz="2000" dirty="0" smtClean="0"/>
              <a:t> 2 </a:t>
            </a:r>
            <a:r>
              <a:rPr lang="hu-HU" sz="2000" dirty="0" err="1" smtClean="0"/>
              <a:t>June</a:t>
            </a:r>
            <a:r>
              <a:rPr lang="hu-HU" sz="2000" dirty="0" smtClean="0"/>
              <a:t> 2015 and 7 </a:t>
            </a:r>
            <a:r>
              <a:rPr lang="hu-HU" sz="2000" dirty="0" err="1" smtClean="0"/>
              <a:t>July</a:t>
            </a:r>
            <a:r>
              <a:rPr lang="hu-HU" sz="2000" dirty="0" smtClean="0"/>
              <a:t> 2015 </a:t>
            </a:r>
            <a:r>
              <a:rPr lang="hu-HU" sz="2000" dirty="0" err="1" smtClean="0"/>
              <a:t>expanded</a:t>
            </a:r>
            <a:r>
              <a:rPr lang="hu-HU" sz="2000" dirty="0" smtClean="0"/>
              <a:t> </a:t>
            </a:r>
            <a:r>
              <a:rPr lang="hu-HU" sz="2000" dirty="0" err="1" smtClean="0"/>
              <a:t>the</a:t>
            </a:r>
            <a:r>
              <a:rPr lang="hu-HU" sz="2000" dirty="0" smtClean="0"/>
              <a:t> </a:t>
            </a:r>
            <a:r>
              <a:rPr lang="hu-HU" sz="2000" dirty="0" err="1" smtClean="0"/>
              <a:t>self-financing</a:t>
            </a:r>
            <a:r>
              <a:rPr lang="hu-HU" sz="2000" dirty="0" smtClean="0"/>
              <a:t> </a:t>
            </a:r>
            <a:r>
              <a:rPr lang="hu-HU" sz="2000" dirty="0" err="1" smtClean="0"/>
              <a:t>programme</a:t>
            </a:r>
            <a:r>
              <a:rPr lang="hu-HU" sz="2000" dirty="0" smtClean="0"/>
              <a:t>:</a:t>
            </a:r>
          </a:p>
          <a:p>
            <a:pPr lvl="1">
              <a:buFont typeface="Calibri" panose="020F0502020204030204" pitchFamily="34" charset="0"/>
              <a:buChar char="−"/>
            </a:pPr>
            <a:r>
              <a:rPr lang="hu-HU" sz="2000" dirty="0" smtClean="0"/>
              <a:t> </a:t>
            </a:r>
            <a:r>
              <a:rPr lang="hu-HU" sz="2000" dirty="0" err="1" smtClean="0"/>
              <a:t>the</a:t>
            </a:r>
            <a:r>
              <a:rPr lang="hu-HU" sz="2000" dirty="0" smtClean="0"/>
              <a:t> </a:t>
            </a:r>
            <a:r>
              <a:rPr lang="hu-HU" sz="2000" dirty="0" err="1" smtClean="0"/>
              <a:t>IRS</a:t>
            </a:r>
            <a:r>
              <a:rPr lang="hu-HU" sz="2000" dirty="0" smtClean="0"/>
              <a:t> tender is </a:t>
            </a:r>
            <a:r>
              <a:rPr lang="hu-HU" sz="2000" dirty="0" err="1" smtClean="0"/>
              <a:t>available</a:t>
            </a:r>
            <a:r>
              <a:rPr lang="hu-HU" sz="2000" dirty="0" smtClean="0"/>
              <a:t> </a:t>
            </a:r>
            <a:r>
              <a:rPr lang="hu-HU" sz="2000" dirty="0" err="1" smtClean="0"/>
              <a:t>in</a:t>
            </a:r>
            <a:r>
              <a:rPr lang="hu-HU" sz="2000" dirty="0" smtClean="0"/>
              <a:t> a </a:t>
            </a:r>
            <a:r>
              <a:rPr lang="hu-HU" sz="2000" dirty="0" err="1" smtClean="0"/>
              <a:t>new</a:t>
            </a:r>
            <a:r>
              <a:rPr lang="hu-HU" sz="2000" dirty="0" smtClean="0"/>
              <a:t> (10 </a:t>
            </a:r>
            <a:r>
              <a:rPr lang="hu-HU" sz="2000" dirty="0" err="1" smtClean="0"/>
              <a:t>year</a:t>
            </a:r>
            <a:r>
              <a:rPr lang="hu-HU" sz="2000" dirty="0" smtClean="0"/>
              <a:t>) </a:t>
            </a:r>
            <a:r>
              <a:rPr lang="hu-HU" sz="2000" dirty="0" err="1" smtClean="0"/>
              <a:t>maturity</a:t>
            </a:r>
            <a:r>
              <a:rPr lang="hu-HU" sz="2000" dirty="0" smtClean="0"/>
              <a:t> </a:t>
            </a:r>
          </a:p>
          <a:p>
            <a:pPr lvl="1">
              <a:buFont typeface="Calibri" panose="020F0502020204030204" pitchFamily="34" charset="0"/>
              <a:buChar char="−"/>
            </a:pPr>
            <a:r>
              <a:rPr lang="hu-HU" sz="2000" dirty="0" err="1" smtClean="0"/>
              <a:t>from</a:t>
            </a:r>
            <a:r>
              <a:rPr lang="hu-HU" sz="2000" dirty="0" smtClean="0"/>
              <a:t> 23 </a:t>
            </a:r>
            <a:r>
              <a:rPr lang="hu-HU" sz="2000" dirty="0" err="1" smtClean="0"/>
              <a:t>September</a:t>
            </a:r>
            <a:r>
              <a:rPr lang="hu-HU" sz="2000" dirty="0" smtClean="0"/>
              <a:t>:</a:t>
            </a:r>
          </a:p>
          <a:p>
            <a:pPr lvl="2">
              <a:buFont typeface="Calibri" panose="020F0502020204030204" pitchFamily="34" charset="0"/>
              <a:buChar char="−"/>
            </a:pPr>
            <a:r>
              <a:rPr lang="hu-HU" sz="2000" dirty="0" smtClean="0"/>
              <a:t> </a:t>
            </a:r>
            <a:r>
              <a:rPr lang="hu-HU" sz="2000" dirty="0" err="1" smtClean="0"/>
              <a:t>the</a:t>
            </a:r>
            <a:r>
              <a:rPr lang="hu-HU" sz="2000" dirty="0" smtClean="0"/>
              <a:t> </a:t>
            </a:r>
            <a:r>
              <a:rPr lang="hu-HU" sz="2000" dirty="0" err="1" smtClean="0"/>
              <a:t>two-week</a:t>
            </a:r>
            <a:r>
              <a:rPr lang="hu-HU" sz="2000" dirty="0" smtClean="0"/>
              <a:t> </a:t>
            </a:r>
            <a:r>
              <a:rPr lang="hu-HU" sz="2000" dirty="0" err="1" smtClean="0"/>
              <a:t>key</a:t>
            </a:r>
            <a:r>
              <a:rPr lang="hu-HU" sz="2000" dirty="0" smtClean="0"/>
              <a:t> policy </a:t>
            </a:r>
            <a:r>
              <a:rPr lang="hu-HU" sz="2000" dirty="0" err="1" smtClean="0"/>
              <a:t>instrument</a:t>
            </a:r>
            <a:r>
              <a:rPr lang="hu-HU" sz="2000" dirty="0" smtClean="0"/>
              <a:t> </a:t>
            </a:r>
            <a:r>
              <a:rPr lang="hu-HU" sz="2000" dirty="0" err="1" smtClean="0"/>
              <a:t>was</a:t>
            </a:r>
            <a:r>
              <a:rPr lang="hu-HU" sz="2000" dirty="0" smtClean="0"/>
              <a:t> </a:t>
            </a:r>
            <a:r>
              <a:rPr lang="hu-HU" sz="2000" dirty="0" err="1" smtClean="0"/>
              <a:t>replaced</a:t>
            </a:r>
            <a:r>
              <a:rPr lang="hu-HU" sz="2000" dirty="0" smtClean="0"/>
              <a:t> </a:t>
            </a:r>
            <a:r>
              <a:rPr lang="hu-HU" sz="2000" dirty="0" err="1" smtClean="0"/>
              <a:t>by</a:t>
            </a:r>
            <a:r>
              <a:rPr lang="hu-HU" sz="2000" dirty="0" smtClean="0"/>
              <a:t> </a:t>
            </a:r>
            <a:r>
              <a:rPr lang="hu-HU" sz="2000" dirty="0" err="1" smtClean="0"/>
              <a:t>the</a:t>
            </a:r>
            <a:r>
              <a:rPr lang="hu-HU" sz="2000" dirty="0" smtClean="0"/>
              <a:t> </a:t>
            </a:r>
            <a:r>
              <a:rPr lang="hu-HU" sz="2000" dirty="0" err="1" smtClean="0"/>
              <a:t>three-month</a:t>
            </a:r>
            <a:r>
              <a:rPr lang="hu-HU" sz="2000" dirty="0" smtClean="0"/>
              <a:t> </a:t>
            </a:r>
            <a:r>
              <a:rPr lang="hu-HU" sz="2000" dirty="0" err="1" smtClean="0"/>
              <a:t>deposit</a:t>
            </a:r>
            <a:r>
              <a:rPr lang="hu-HU" sz="2000" dirty="0" smtClean="0"/>
              <a:t> tender</a:t>
            </a:r>
          </a:p>
          <a:p>
            <a:pPr lvl="2">
              <a:buFont typeface="Calibri" panose="020F0502020204030204" pitchFamily="34" charset="0"/>
              <a:buChar char="−"/>
            </a:pPr>
            <a:r>
              <a:rPr lang="hu-HU" sz="2000" dirty="0"/>
              <a:t> </a:t>
            </a:r>
            <a:r>
              <a:rPr lang="hu-HU" sz="2000" dirty="0" err="1" smtClean="0"/>
              <a:t>the</a:t>
            </a:r>
            <a:r>
              <a:rPr lang="hu-HU" sz="2000" dirty="0" smtClean="0"/>
              <a:t> </a:t>
            </a:r>
            <a:r>
              <a:rPr lang="hu-HU" sz="2000" dirty="0" err="1" smtClean="0"/>
              <a:t>two-week</a:t>
            </a:r>
            <a:r>
              <a:rPr lang="hu-HU" sz="2000" dirty="0" smtClean="0"/>
              <a:t> </a:t>
            </a:r>
            <a:r>
              <a:rPr lang="hu-HU" sz="2000" dirty="0" err="1" smtClean="0"/>
              <a:t>deposit</a:t>
            </a:r>
            <a:r>
              <a:rPr lang="hu-HU" sz="2000" dirty="0" smtClean="0"/>
              <a:t> has </a:t>
            </a:r>
            <a:r>
              <a:rPr lang="hu-HU" sz="2000" dirty="0" err="1" smtClean="0"/>
              <a:t>remained</a:t>
            </a:r>
            <a:r>
              <a:rPr lang="hu-HU" sz="2000" dirty="0" smtClean="0"/>
              <a:t> part of </a:t>
            </a:r>
            <a:r>
              <a:rPr lang="hu-HU" sz="2000" dirty="0" err="1" smtClean="0"/>
              <a:t>the</a:t>
            </a:r>
            <a:r>
              <a:rPr lang="hu-HU" sz="2000" dirty="0" smtClean="0"/>
              <a:t> </a:t>
            </a:r>
            <a:r>
              <a:rPr lang="hu-HU" sz="2000" dirty="0" err="1" smtClean="0"/>
              <a:t>monetary</a:t>
            </a:r>
            <a:r>
              <a:rPr lang="hu-HU" sz="2000" dirty="0" smtClean="0"/>
              <a:t> policy </a:t>
            </a:r>
            <a:r>
              <a:rPr lang="hu-HU" sz="2000" dirty="0" err="1" smtClean="0"/>
              <a:t>instruments</a:t>
            </a:r>
            <a:r>
              <a:rPr lang="hu-HU" sz="2000" dirty="0" smtClean="0"/>
              <a:t> </a:t>
            </a:r>
            <a:r>
              <a:rPr lang="hu-HU" sz="2000" dirty="0" err="1" smtClean="0"/>
              <a:t>as</a:t>
            </a:r>
            <a:r>
              <a:rPr lang="hu-HU" sz="2000" dirty="0" smtClean="0"/>
              <a:t> </a:t>
            </a:r>
            <a:r>
              <a:rPr lang="hu-HU" sz="2000" dirty="0" err="1" smtClean="0"/>
              <a:t>supplementary</a:t>
            </a:r>
            <a:r>
              <a:rPr lang="hu-HU" sz="2000" dirty="0" smtClean="0"/>
              <a:t> </a:t>
            </a:r>
            <a:r>
              <a:rPr lang="hu-HU" sz="2000" dirty="0" err="1" smtClean="0"/>
              <a:t>deposit</a:t>
            </a:r>
            <a:r>
              <a:rPr lang="hu-HU" sz="2000" dirty="0" smtClean="0"/>
              <a:t> tender</a:t>
            </a:r>
          </a:p>
          <a:p>
            <a:pPr lvl="0"/>
            <a:r>
              <a:rPr lang="hu-HU" sz="2000" dirty="0" err="1" smtClean="0">
                <a:solidFill>
                  <a:srgbClr val="202653"/>
                </a:solidFill>
              </a:rPr>
              <a:t>From</a:t>
            </a:r>
            <a:r>
              <a:rPr lang="hu-HU" sz="2000" dirty="0" smtClean="0">
                <a:solidFill>
                  <a:srgbClr val="202653"/>
                </a:solidFill>
              </a:rPr>
              <a:t> 25 </a:t>
            </a:r>
            <a:r>
              <a:rPr lang="hu-HU" sz="2000" dirty="0" err="1" smtClean="0">
                <a:solidFill>
                  <a:srgbClr val="202653"/>
                </a:solidFill>
              </a:rPr>
              <a:t>September</a:t>
            </a:r>
            <a:r>
              <a:rPr lang="hu-HU" sz="2000" dirty="0" smtClean="0">
                <a:solidFill>
                  <a:srgbClr val="202653"/>
                </a:solidFill>
              </a:rPr>
              <a:t> </a:t>
            </a:r>
          </a:p>
          <a:p>
            <a:pPr lvl="1">
              <a:buFont typeface="Calibri" panose="020F0502020204030204" pitchFamily="34" charset="0"/>
              <a:buChar char="−"/>
            </a:pPr>
            <a:r>
              <a:rPr lang="hu-HU" sz="2000" dirty="0">
                <a:solidFill>
                  <a:srgbClr val="202653"/>
                </a:solidFill>
              </a:rPr>
              <a:t> </a:t>
            </a:r>
            <a:r>
              <a:rPr lang="hu-HU" sz="2000" dirty="0" err="1" smtClean="0">
                <a:solidFill>
                  <a:srgbClr val="202653"/>
                </a:solidFill>
              </a:rPr>
              <a:t>the</a:t>
            </a:r>
            <a:r>
              <a:rPr lang="hu-HU" sz="2000" dirty="0" smtClean="0">
                <a:solidFill>
                  <a:srgbClr val="202653"/>
                </a:solidFill>
              </a:rPr>
              <a:t> interest </a:t>
            </a:r>
            <a:r>
              <a:rPr lang="hu-HU" sz="2000" dirty="0" err="1" smtClean="0">
                <a:solidFill>
                  <a:srgbClr val="202653"/>
                </a:solidFill>
              </a:rPr>
              <a:t>rate</a:t>
            </a:r>
            <a:r>
              <a:rPr lang="hu-HU" sz="2000" dirty="0" smtClean="0">
                <a:solidFill>
                  <a:srgbClr val="202653"/>
                </a:solidFill>
              </a:rPr>
              <a:t> </a:t>
            </a:r>
            <a:r>
              <a:rPr lang="hu-HU" sz="2000" dirty="0" err="1" smtClean="0">
                <a:solidFill>
                  <a:srgbClr val="202653"/>
                </a:solidFill>
              </a:rPr>
              <a:t>corridor</a:t>
            </a:r>
            <a:r>
              <a:rPr lang="hu-HU" sz="2000" dirty="0" smtClean="0">
                <a:solidFill>
                  <a:srgbClr val="202653"/>
                </a:solidFill>
              </a:rPr>
              <a:t> has </a:t>
            </a:r>
            <a:r>
              <a:rPr lang="hu-HU" sz="2000" dirty="0" err="1" smtClean="0">
                <a:solidFill>
                  <a:srgbClr val="202653"/>
                </a:solidFill>
              </a:rPr>
              <a:t>worked</a:t>
            </a:r>
            <a:r>
              <a:rPr lang="hu-HU" sz="2000" dirty="0" smtClean="0">
                <a:solidFill>
                  <a:srgbClr val="202653"/>
                </a:solidFill>
              </a:rPr>
              <a:t> </a:t>
            </a:r>
            <a:r>
              <a:rPr lang="hu-HU" sz="2000" dirty="0" err="1" smtClean="0">
                <a:solidFill>
                  <a:srgbClr val="202653"/>
                </a:solidFill>
              </a:rPr>
              <a:t>as</a:t>
            </a:r>
            <a:r>
              <a:rPr lang="hu-HU" sz="2000" dirty="0" smtClean="0">
                <a:solidFill>
                  <a:srgbClr val="202653"/>
                </a:solidFill>
              </a:rPr>
              <a:t> </a:t>
            </a:r>
            <a:r>
              <a:rPr lang="hu-HU" sz="2000" dirty="0" err="1" smtClean="0">
                <a:solidFill>
                  <a:srgbClr val="202653"/>
                </a:solidFill>
              </a:rPr>
              <a:t>asymmetric</a:t>
            </a:r>
            <a:r>
              <a:rPr lang="hu-HU" sz="2000" dirty="0" smtClean="0">
                <a:solidFill>
                  <a:srgbClr val="202653"/>
                </a:solidFill>
              </a:rPr>
              <a:t> interest </a:t>
            </a:r>
            <a:r>
              <a:rPr lang="hu-HU" sz="2000" dirty="0" err="1" smtClean="0">
                <a:solidFill>
                  <a:srgbClr val="202653"/>
                </a:solidFill>
              </a:rPr>
              <a:t>band</a:t>
            </a:r>
            <a:r>
              <a:rPr lang="hu-HU" sz="2000" dirty="0" smtClean="0">
                <a:solidFill>
                  <a:srgbClr val="202653"/>
                </a:solidFill>
              </a:rPr>
              <a:t> </a:t>
            </a:r>
            <a:r>
              <a:rPr lang="hu-HU" sz="2000" dirty="0" err="1" smtClean="0">
                <a:solidFill>
                  <a:srgbClr val="202653"/>
                </a:solidFill>
              </a:rPr>
              <a:t>further</a:t>
            </a:r>
            <a:endParaRPr lang="hu-HU" sz="2000" dirty="0" smtClean="0">
              <a:solidFill>
                <a:srgbClr val="202653"/>
              </a:solidFill>
            </a:endParaRPr>
          </a:p>
          <a:p>
            <a:pPr lvl="1">
              <a:buFont typeface="Calibri" panose="020F0502020204030204" pitchFamily="34" charset="0"/>
              <a:buChar char="−"/>
            </a:pPr>
            <a:r>
              <a:rPr lang="hu-HU" sz="2000" dirty="0" smtClean="0">
                <a:solidFill>
                  <a:srgbClr val="202653"/>
                </a:solidFill>
              </a:rPr>
              <a:t> </a:t>
            </a:r>
            <a:r>
              <a:rPr lang="hu-HU" sz="2000" dirty="0" err="1" smtClean="0">
                <a:solidFill>
                  <a:srgbClr val="202653"/>
                </a:solidFill>
              </a:rPr>
              <a:t>the</a:t>
            </a:r>
            <a:r>
              <a:rPr lang="hu-HU" sz="2000" dirty="0" smtClean="0">
                <a:solidFill>
                  <a:srgbClr val="202653"/>
                </a:solidFill>
              </a:rPr>
              <a:t> </a:t>
            </a:r>
            <a:r>
              <a:rPr lang="hu-HU" sz="2000" dirty="0" err="1" smtClean="0">
                <a:solidFill>
                  <a:srgbClr val="202653"/>
                </a:solidFill>
              </a:rPr>
              <a:t>two-week</a:t>
            </a:r>
            <a:r>
              <a:rPr lang="hu-HU" sz="2000" dirty="0" smtClean="0">
                <a:solidFill>
                  <a:srgbClr val="202653"/>
                </a:solidFill>
              </a:rPr>
              <a:t> </a:t>
            </a:r>
            <a:r>
              <a:rPr lang="hu-HU" sz="2000" dirty="0" err="1" smtClean="0">
                <a:solidFill>
                  <a:srgbClr val="202653"/>
                </a:solidFill>
              </a:rPr>
              <a:t>loan</a:t>
            </a:r>
            <a:r>
              <a:rPr lang="hu-HU" sz="2000" dirty="0" smtClean="0">
                <a:solidFill>
                  <a:srgbClr val="202653"/>
                </a:solidFill>
              </a:rPr>
              <a:t> </a:t>
            </a:r>
            <a:r>
              <a:rPr lang="hu-HU" sz="2000" dirty="0" err="1" smtClean="0">
                <a:solidFill>
                  <a:srgbClr val="202653"/>
                </a:solidFill>
              </a:rPr>
              <a:t>was</a:t>
            </a:r>
            <a:r>
              <a:rPr lang="hu-HU" sz="2000" dirty="0" smtClean="0">
                <a:solidFill>
                  <a:srgbClr val="202653"/>
                </a:solidFill>
              </a:rPr>
              <a:t> </a:t>
            </a:r>
            <a:r>
              <a:rPr lang="hu-HU" sz="2000" dirty="0" err="1" smtClean="0">
                <a:solidFill>
                  <a:srgbClr val="202653"/>
                </a:solidFill>
              </a:rPr>
              <a:t>replaced</a:t>
            </a:r>
            <a:r>
              <a:rPr lang="hu-HU" sz="2000" dirty="0" smtClean="0">
                <a:solidFill>
                  <a:srgbClr val="202653"/>
                </a:solidFill>
              </a:rPr>
              <a:t> </a:t>
            </a:r>
            <a:r>
              <a:rPr lang="hu-HU" sz="2000" dirty="0" err="1" smtClean="0">
                <a:solidFill>
                  <a:srgbClr val="202653"/>
                </a:solidFill>
              </a:rPr>
              <a:t>by</a:t>
            </a:r>
            <a:r>
              <a:rPr lang="hu-HU" sz="2000" dirty="0" smtClean="0">
                <a:solidFill>
                  <a:srgbClr val="202653"/>
                </a:solidFill>
              </a:rPr>
              <a:t> </a:t>
            </a:r>
            <a:r>
              <a:rPr lang="hu-HU" sz="2000" dirty="0" err="1" smtClean="0">
                <a:solidFill>
                  <a:srgbClr val="202653"/>
                </a:solidFill>
              </a:rPr>
              <a:t>the</a:t>
            </a:r>
            <a:r>
              <a:rPr lang="hu-HU" sz="2000" dirty="0" smtClean="0">
                <a:solidFill>
                  <a:srgbClr val="202653"/>
                </a:solidFill>
              </a:rPr>
              <a:t> </a:t>
            </a:r>
            <a:r>
              <a:rPr lang="hu-HU" sz="2000" dirty="0" err="1" smtClean="0">
                <a:solidFill>
                  <a:srgbClr val="202653"/>
                </a:solidFill>
              </a:rPr>
              <a:t>one-week</a:t>
            </a:r>
            <a:r>
              <a:rPr lang="hu-HU" sz="2000" dirty="0" smtClean="0">
                <a:solidFill>
                  <a:srgbClr val="202653"/>
                </a:solidFill>
              </a:rPr>
              <a:t>, </a:t>
            </a:r>
            <a:r>
              <a:rPr lang="hu-HU" sz="2000" dirty="0" err="1" smtClean="0">
                <a:solidFill>
                  <a:srgbClr val="202653"/>
                </a:solidFill>
              </a:rPr>
              <a:t>the</a:t>
            </a:r>
            <a:r>
              <a:rPr lang="hu-HU" sz="2000" dirty="0" smtClean="0">
                <a:solidFill>
                  <a:srgbClr val="202653"/>
                </a:solidFill>
              </a:rPr>
              <a:t> </a:t>
            </a:r>
            <a:r>
              <a:rPr lang="hu-HU" sz="2000" dirty="0" err="1" smtClean="0">
                <a:solidFill>
                  <a:srgbClr val="202653"/>
                </a:solidFill>
              </a:rPr>
              <a:t>six-month</a:t>
            </a:r>
            <a:r>
              <a:rPr lang="hu-HU" sz="2000" dirty="0" smtClean="0">
                <a:solidFill>
                  <a:srgbClr val="202653"/>
                </a:solidFill>
              </a:rPr>
              <a:t> </a:t>
            </a:r>
            <a:r>
              <a:rPr lang="hu-HU" sz="2000" dirty="0" err="1" smtClean="0">
                <a:solidFill>
                  <a:srgbClr val="202653"/>
                </a:solidFill>
              </a:rPr>
              <a:t>by</a:t>
            </a:r>
            <a:r>
              <a:rPr lang="hu-HU" sz="2000" dirty="0" smtClean="0">
                <a:solidFill>
                  <a:srgbClr val="202653"/>
                </a:solidFill>
              </a:rPr>
              <a:t> </a:t>
            </a:r>
            <a:r>
              <a:rPr lang="hu-HU" sz="2000" dirty="0" err="1" smtClean="0">
                <a:solidFill>
                  <a:srgbClr val="202653"/>
                </a:solidFill>
              </a:rPr>
              <a:t>the</a:t>
            </a:r>
            <a:r>
              <a:rPr lang="hu-HU" sz="2000" dirty="0" smtClean="0">
                <a:solidFill>
                  <a:srgbClr val="202653"/>
                </a:solidFill>
              </a:rPr>
              <a:t> </a:t>
            </a:r>
            <a:r>
              <a:rPr lang="hu-HU" sz="2000" dirty="0" err="1" smtClean="0">
                <a:solidFill>
                  <a:srgbClr val="202653"/>
                </a:solidFill>
              </a:rPr>
              <a:t>three-month</a:t>
            </a:r>
            <a:r>
              <a:rPr lang="hu-HU" sz="2000" dirty="0" smtClean="0">
                <a:solidFill>
                  <a:srgbClr val="202653"/>
                </a:solidFill>
              </a:rPr>
              <a:t> </a:t>
            </a:r>
            <a:r>
              <a:rPr lang="hu-HU" sz="2000" dirty="0" err="1" smtClean="0">
                <a:solidFill>
                  <a:srgbClr val="202653"/>
                </a:solidFill>
              </a:rPr>
              <a:t>collateralised</a:t>
            </a:r>
            <a:r>
              <a:rPr lang="hu-HU" sz="2000" dirty="0" smtClean="0">
                <a:solidFill>
                  <a:srgbClr val="202653"/>
                </a:solidFill>
              </a:rPr>
              <a:t> </a:t>
            </a:r>
            <a:r>
              <a:rPr lang="hu-HU" sz="2000" dirty="0" err="1" smtClean="0">
                <a:solidFill>
                  <a:srgbClr val="202653"/>
                </a:solidFill>
              </a:rPr>
              <a:t>loan</a:t>
            </a:r>
            <a:r>
              <a:rPr lang="hu-HU" sz="2000" dirty="0" smtClean="0">
                <a:solidFill>
                  <a:srgbClr val="202653"/>
                </a:solidFill>
              </a:rPr>
              <a:t> tender</a:t>
            </a:r>
            <a:endParaRPr lang="hu-HU" sz="2000" dirty="0">
              <a:solidFill>
                <a:srgbClr val="202653"/>
              </a:solidFill>
            </a:endParaRPr>
          </a:p>
          <a:p>
            <a:pPr marL="342900" lvl="1" indent="0">
              <a:buNone/>
            </a:pPr>
            <a:endParaRPr lang="hu-HU" sz="2000" dirty="0" smtClean="0">
              <a:solidFill>
                <a:srgbClr val="202653"/>
              </a:solidFill>
            </a:endParaRPr>
          </a:p>
          <a:p>
            <a:pPr marL="342900" lvl="1" indent="0">
              <a:buNone/>
            </a:pPr>
            <a:r>
              <a:rPr lang="hu-HU" sz="2000" dirty="0" smtClean="0">
                <a:solidFill>
                  <a:srgbClr val="202653"/>
                </a:solidFill>
              </a:rPr>
              <a:t>The </a:t>
            </a:r>
            <a:r>
              <a:rPr lang="hu-HU" sz="2000" i="1" dirty="0" err="1" smtClean="0">
                <a:solidFill>
                  <a:srgbClr val="202653"/>
                </a:solidFill>
              </a:rPr>
              <a:t>objective</a:t>
            </a:r>
            <a:r>
              <a:rPr lang="hu-HU" sz="2000" dirty="0" smtClean="0">
                <a:solidFill>
                  <a:srgbClr val="202653"/>
                </a:solidFill>
              </a:rPr>
              <a:t> of </a:t>
            </a:r>
            <a:r>
              <a:rPr lang="hu-HU" sz="2000" dirty="0" err="1" smtClean="0">
                <a:solidFill>
                  <a:srgbClr val="202653"/>
                </a:solidFill>
              </a:rPr>
              <a:t>the</a:t>
            </a:r>
            <a:r>
              <a:rPr lang="hu-HU" sz="2000" dirty="0" smtClean="0">
                <a:solidFill>
                  <a:srgbClr val="202653"/>
                </a:solidFill>
              </a:rPr>
              <a:t> </a:t>
            </a:r>
            <a:r>
              <a:rPr lang="hu-HU" sz="2000" dirty="0" err="1" smtClean="0">
                <a:solidFill>
                  <a:srgbClr val="202653"/>
                </a:solidFill>
              </a:rPr>
              <a:t>measures</a:t>
            </a:r>
            <a:r>
              <a:rPr lang="hu-HU" sz="2000" i="1" dirty="0" smtClean="0">
                <a:solidFill>
                  <a:srgbClr val="202653"/>
                </a:solidFill>
              </a:rPr>
              <a:t>: </a:t>
            </a:r>
            <a:r>
              <a:rPr lang="hu-HU" sz="2000" i="1" dirty="0" err="1" smtClean="0">
                <a:solidFill>
                  <a:srgbClr val="202653"/>
                </a:solidFill>
              </a:rPr>
              <a:t>channeling</a:t>
            </a:r>
            <a:r>
              <a:rPr lang="hu-HU" sz="2000" i="1" dirty="0" smtClean="0">
                <a:solidFill>
                  <a:srgbClr val="202653"/>
                </a:solidFill>
              </a:rPr>
              <a:t> </a:t>
            </a:r>
            <a:r>
              <a:rPr lang="hu-HU" sz="2000" i="1" dirty="0" err="1" smtClean="0">
                <a:solidFill>
                  <a:srgbClr val="202653"/>
                </a:solidFill>
              </a:rPr>
              <a:t>the</a:t>
            </a:r>
            <a:r>
              <a:rPr lang="hu-HU" sz="2000" i="1" dirty="0" smtClean="0">
                <a:solidFill>
                  <a:srgbClr val="202653"/>
                </a:solidFill>
              </a:rPr>
              <a:t> </a:t>
            </a:r>
            <a:r>
              <a:rPr lang="hu-HU" sz="2000" i="1" dirty="0" err="1" smtClean="0">
                <a:solidFill>
                  <a:srgbClr val="202653"/>
                </a:solidFill>
              </a:rPr>
              <a:t>surplus</a:t>
            </a:r>
            <a:r>
              <a:rPr lang="hu-HU" sz="2000" i="1" dirty="0" smtClean="0">
                <a:solidFill>
                  <a:srgbClr val="202653"/>
                </a:solidFill>
              </a:rPr>
              <a:t> </a:t>
            </a:r>
            <a:r>
              <a:rPr lang="hu-HU" sz="2000" i="1" dirty="0" err="1" smtClean="0">
                <a:solidFill>
                  <a:srgbClr val="202653"/>
                </a:solidFill>
              </a:rPr>
              <a:t>liquidity</a:t>
            </a:r>
            <a:r>
              <a:rPr lang="hu-HU" sz="2000" i="1" dirty="0" smtClean="0">
                <a:solidFill>
                  <a:srgbClr val="202653"/>
                </a:solidFill>
              </a:rPr>
              <a:t> </a:t>
            </a:r>
            <a:r>
              <a:rPr lang="hu-HU" sz="2000" i="1" dirty="0" err="1" smtClean="0">
                <a:solidFill>
                  <a:srgbClr val="202653"/>
                </a:solidFill>
              </a:rPr>
              <a:t>of</a:t>
            </a:r>
            <a:r>
              <a:rPr lang="hu-HU" sz="2000" i="1" dirty="0" smtClean="0">
                <a:solidFill>
                  <a:srgbClr val="202653"/>
                </a:solidFill>
              </a:rPr>
              <a:t> </a:t>
            </a:r>
            <a:r>
              <a:rPr lang="hu-HU" sz="2000" i="1" dirty="0" err="1" smtClean="0">
                <a:solidFill>
                  <a:srgbClr val="202653"/>
                </a:solidFill>
              </a:rPr>
              <a:t>banks</a:t>
            </a:r>
            <a:r>
              <a:rPr lang="hu-HU" sz="2000" i="1" dirty="0" smtClean="0">
                <a:solidFill>
                  <a:srgbClr val="202653"/>
                </a:solidFill>
              </a:rPr>
              <a:t> </a:t>
            </a:r>
            <a:r>
              <a:rPr lang="hu-HU" sz="2000" i="1" dirty="0" err="1" smtClean="0">
                <a:solidFill>
                  <a:srgbClr val="202653"/>
                </a:solidFill>
              </a:rPr>
              <a:t>towards</a:t>
            </a:r>
            <a:r>
              <a:rPr lang="hu-HU" sz="2000" i="1" dirty="0" smtClean="0">
                <a:solidFill>
                  <a:srgbClr val="202653"/>
                </a:solidFill>
              </a:rPr>
              <a:t> </a:t>
            </a:r>
            <a:r>
              <a:rPr lang="hu-HU" sz="2000" i="1" dirty="0" err="1" smtClean="0">
                <a:solidFill>
                  <a:srgbClr val="202653"/>
                </a:solidFill>
              </a:rPr>
              <a:t>the</a:t>
            </a:r>
            <a:r>
              <a:rPr lang="hu-HU" sz="2000" i="1" dirty="0" smtClean="0">
                <a:solidFill>
                  <a:srgbClr val="202653"/>
                </a:solidFill>
              </a:rPr>
              <a:t> </a:t>
            </a:r>
            <a:r>
              <a:rPr lang="hu-HU" sz="2000" i="1" dirty="0" err="1" smtClean="0">
                <a:solidFill>
                  <a:srgbClr val="202653"/>
                </a:solidFill>
              </a:rPr>
              <a:t>government</a:t>
            </a:r>
            <a:r>
              <a:rPr lang="hu-HU" sz="2000" i="1" dirty="0" smtClean="0">
                <a:solidFill>
                  <a:srgbClr val="202653"/>
                </a:solidFill>
              </a:rPr>
              <a:t> </a:t>
            </a:r>
            <a:r>
              <a:rPr lang="hu-HU" sz="2000" i="1" dirty="0" err="1" smtClean="0">
                <a:solidFill>
                  <a:srgbClr val="202653"/>
                </a:solidFill>
              </a:rPr>
              <a:t>securities</a:t>
            </a:r>
            <a:r>
              <a:rPr lang="hu-HU" sz="2000" i="1" dirty="0" smtClean="0">
                <a:solidFill>
                  <a:srgbClr val="202653"/>
                </a:solidFill>
              </a:rPr>
              <a:t> market, </a:t>
            </a:r>
            <a:r>
              <a:rPr lang="hu-HU" sz="2000" i="1" dirty="0" err="1" smtClean="0">
                <a:solidFill>
                  <a:srgbClr val="202653"/>
                </a:solidFill>
              </a:rPr>
              <a:t>improving</a:t>
            </a:r>
            <a:r>
              <a:rPr lang="hu-HU" sz="2000" i="1" dirty="0" smtClean="0">
                <a:solidFill>
                  <a:srgbClr val="202653"/>
                </a:solidFill>
              </a:rPr>
              <a:t> </a:t>
            </a:r>
            <a:r>
              <a:rPr lang="hu-HU" sz="2000" i="1" dirty="0" err="1" smtClean="0">
                <a:solidFill>
                  <a:srgbClr val="202653"/>
                </a:solidFill>
              </a:rPr>
              <a:t>transmission</a:t>
            </a:r>
            <a:r>
              <a:rPr lang="hu-HU" sz="2000" i="1" dirty="0" smtClean="0">
                <a:solidFill>
                  <a:srgbClr val="202653"/>
                </a:solidFill>
              </a:rPr>
              <a:t>.</a:t>
            </a:r>
            <a:endParaRPr lang="hu-HU" sz="2000" i="1" dirty="0" smtClean="0"/>
          </a:p>
          <a:p>
            <a:pPr marL="342900" lvl="1" indent="0">
              <a:buNone/>
            </a:pPr>
            <a:endParaRPr lang="hu-HU" sz="2000" dirty="0"/>
          </a:p>
        </p:txBody>
      </p:sp>
    </p:spTree>
    <p:extLst>
      <p:ext uri="{BB962C8B-B14F-4D97-AF65-F5344CB8AC3E}">
        <p14:creationId xmlns:p14="http://schemas.microsoft.com/office/powerpoint/2010/main" val="19176083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7624" y="404664"/>
            <a:ext cx="7485331" cy="759189"/>
          </a:xfrm>
        </p:spPr>
        <p:txBody>
          <a:bodyPr>
            <a:normAutofit fontScale="90000"/>
          </a:bodyPr>
          <a:lstStyle/>
          <a:p>
            <a:r>
              <a:rPr lang="hu-HU" sz="3100" dirty="0" smtClean="0"/>
              <a:t>The </a:t>
            </a:r>
            <a:r>
              <a:rPr lang="hu-HU" sz="3100" dirty="0" err="1" smtClean="0"/>
              <a:t>two-week</a:t>
            </a:r>
            <a:r>
              <a:rPr lang="hu-HU" sz="3100" dirty="0" smtClean="0"/>
              <a:t> </a:t>
            </a:r>
            <a:r>
              <a:rPr lang="hu-HU" sz="3100" dirty="0" err="1" smtClean="0"/>
              <a:t>central</a:t>
            </a:r>
            <a:r>
              <a:rPr lang="hu-HU" sz="3100" dirty="0" smtClean="0"/>
              <a:t> bank </a:t>
            </a:r>
            <a:r>
              <a:rPr lang="hu-HU" sz="3100" dirty="0" err="1" smtClean="0"/>
              <a:t>deposit</a:t>
            </a:r>
            <a:r>
              <a:rPr lang="hu-HU" sz="2400" dirty="0"/>
              <a:t/>
            </a:r>
            <a:br>
              <a:rPr lang="hu-HU" sz="2400" dirty="0"/>
            </a:br>
            <a:r>
              <a:rPr lang="hu-HU" sz="2800" dirty="0" smtClean="0"/>
              <a:t> </a:t>
            </a:r>
            <a:endParaRPr lang="hu-HU" sz="2800" dirty="0"/>
          </a:p>
        </p:txBody>
      </p:sp>
      <p:sp>
        <p:nvSpPr>
          <p:cNvPr id="4" name="Footer Placeholder 3"/>
          <p:cNvSpPr>
            <a:spLocks noGrp="1"/>
          </p:cNvSpPr>
          <p:nvPr>
            <p:ph type="ftr" sz="quarter" idx="11"/>
          </p:nvPr>
        </p:nvSpPr>
        <p:spPr/>
        <p:txBody>
          <a:bodyPr/>
          <a:lstStyle/>
          <a:p>
            <a:pPr>
              <a:defRPr/>
            </a:pPr>
            <a:r>
              <a:rPr lang="hu-HU" smtClean="0"/>
              <a:t>Magyar Nemzeti Bank</a:t>
            </a:r>
            <a:endParaRPr lang="hu-HU" dirty="0" smtClean="0"/>
          </a:p>
        </p:txBody>
      </p:sp>
      <p:sp>
        <p:nvSpPr>
          <p:cNvPr id="5" name="Slide Number Placeholder 4"/>
          <p:cNvSpPr>
            <a:spLocks noGrp="1"/>
          </p:cNvSpPr>
          <p:nvPr>
            <p:ph type="sldNum" sz="quarter" idx="12"/>
          </p:nvPr>
        </p:nvSpPr>
        <p:spPr/>
        <p:txBody>
          <a:bodyPr/>
          <a:lstStyle/>
          <a:p>
            <a:pPr>
              <a:defRPr/>
            </a:pPr>
            <a:fld id="{0401AEF3-AFFE-433D-8A34-08D966C25545}" type="slidenum">
              <a:rPr lang="hu-HU" smtClean="0"/>
              <a:pPr>
                <a:defRPr/>
              </a:pPr>
              <a:t>27</a:t>
            </a:fld>
            <a:endParaRPr lang="hu-HU" dirty="0"/>
          </a:p>
        </p:txBody>
      </p:sp>
      <p:sp>
        <p:nvSpPr>
          <p:cNvPr id="3" name="Content Placeholder 2"/>
          <p:cNvSpPr>
            <a:spLocks noGrp="1"/>
          </p:cNvSpPr>
          <p:nvPr>
            <p:ph idx="1"/>
          </p:nvPr>
        </p:nvSpPr>
        <p:spPr>
          <a:xfrm>
            <a:off x="683568" y="1268760"/>
            <a:ext cx="7886700" cy="5112567"/>
          </a:xfrm>
        </p:spPr>
        <p:txBody>
          <a:bodyPr>
            <a:normAutofit/>
          </a:bodyPr>
          <a:lstStyle/>
          <a:p>
            <a:r>
              <a:rPr lang="hu-HU" sz="2000" i="1" dirty="0" err="1" smtClean="0"/>
              <a:t>Objective</a:t>
            </a:r>
            <a:r>
              <a:rPr lang="hu-HU" sz="2000" dirty="0" smtClean="0"/>
              <a:t>: </a:t>
            </a:r>
            <a:r>
              <a:rPr lang="hu-HU" sz="2000" dirty="0" err="1" smtClean="0"/>
              <a:t>supporting</a:t>
            </a:r>
            <a:r>
              <a:rPr lang="hu-HU" sz="2000" dirty="0" smtClean="0"/>
              <a:t> </a:t>
            </a:r>
            <a:r>
              <a:rPr lang="hu-HU" sz="2000" dirty="0" err="1" smtClean="0"/>
              <a:t>the</a:t>
            </a:r>
            <a:r>
              <a:rPr lang="hu-HU" sz="2000" dirty="0" smtClean="0"/>
              <a:t> forint </a:t>
            </a:r>
            <a:r>
              <a:rPr lang="hu-HU" sz="2000" dirty="0" err="1" smtClean="0"/>
              <a:t>liquidity</a:t>
            </a:r>
            <a:r>
              <a:rPr lang="hu-HU" sz="2000" dirty="0" smtClean="0"/>
              <a:t> management of </a:t>
            </a:r>
            <a:r>
              <a:rPr lang="hu-HU" sz="2000" dirty="0" err="1" smtClean="0"/>
              <a:t>the</a:t>
            </a:r>
            <a:r>
              <a:rPr lang="hu-HU" sz="2000" dirty="0" smtClean="0"/>
              <a:t> banking </a:t>
            </a:r>
            <a:r>
              <a:rPr lang="hu-HU" sz="2000" dirty="0" err="1" smtClean="0"/>
              <a:t>system</a:t>
            </a:r>
            <a:endParaRPr lang="hu-HU" sz="2000" dirty="0" smtClean="0"/>
          </a:p>
          <a:p>
            <a:r>
              <a:rPr lang="hu-HU" sz="2000" dirty="0" err="1" smtClean="0"/>
              <a:t>Variable-rate</a:t>
            </a:r>
            <a:r>
              <a:rPr lang="hu-HU" sz="2000" dirty="0" smtClean="0"/>
              <a:t> </a:t>
            </a:r>
            <a:r>
              <a:rPr lang="hu-HU" sz="2000" dirty="0" err="1" smtClean="0"/>
              <a:t>tenders</a:t>
            </a:r>
            <a:r>
              <a:rPr lang="hu-HU" sz="2000" dirty="0" smtClean="0"/>
              <a:t> </a:t>
            </a:r>
            <a:r>
              <a:rPr lang="hu-HU" sz="2000" dirty="0" err="1" smtClean="0"/>
              <a:t>with</a:t>
            </a:r>
            <a:r>
              <a:rPr lang="hu-HU" sz="2000" dirty="0" smtClean="0"/>
              <a:t> </a:t>
            </a:r>
            <a:r>
              <a:rPr lang="hu-HU" sz="2000" dirty="0" err="1" smtClean="0"/>
              <a:t>weekly</a:t>
            </a:r>
            <a:r>
              <a:rPr lang="hu-HU" sz="2000" dirty="0" smtClean="0"/>
              <a:t> </a:t>
            </a:r>
            <a:r>
              <a:rPr lang="hu-HU" sz="2000" dirty="0" err="1" smtClean="0"/>
              <a:t>frequency</a:t>
            </a:r>
            <a:endParaRPr lang="hu-HU" sz="2000" dirty="0" smtClean="0"/>
          </a:p>
          <a:p>
            <a:r>
              <a:rPr lang="hu-HU" sz="2000" dirty="0" err="1" smtClean="0"/>
              <a:t>As</a:t>
            </a:r>
            <a:r>
              <a:rPr lang="hu-HU" sz="2000" dirty="0" smtClean="0"/>
              <a:t> a </a:t>
            </a:r>
            <a:r>
              <a:rPr lang="hu-HU" sz="2000" dirty="0" err="1" smtClean="0"/>
              <a:t>consequence</a:t>
            </a:r>
            <a:r>
              <a:rPr lang="hu-HU" sz="2000" dirty="0" smtClean="0"/>
              <a:t> of </a:t>
            </a:r>
            <a:r>
              <a:rPr lang="hu-HU" sz="2000" dirty="0" err="1" smtClean="0"/>
              <a:t>quantity</a:t>
            </a:r>
            <a:r>
              <a:rPr lang="hu-HU" sz="2000" dirty="0" smtClean="0"/>
              <a:t> </a:t>
            </a:r>
            <a:r>
              <a:rPr lang="hu-HU" sz="2000" dirty="0" err="1" smtClean="0"/>
              <a:t>restrictions</a:t>
            </a:r>
            <a:r>
              <a:rPr lang="hu-HU" sz="2000" dirty="0" smtClean="0"/>
              <a:t> of </a:t>
            </a:r>
            <a:r>
              <a:rPr lang="hu-HU" sz="2000" dirty="0" err="1" smtClean="0"/>
              <a:t>deposit</a:t>
            </a:r>
            <a:r>
              <a:rPr lang="hu-HU" sz="2000" dirty="0" smtClean="0"/>
              <a:t> </a:t>
            </a:r>
            <a:r>
              <a:rPr lang="hu-HU" sz="2000" dirty="0" err="1" smtClean="0"/>
              <a:t>tenders</a:t>
            </a:r>
            <a:r>
              <a:rPr lang="hu-HU" sz="2000" dirty="0" smtClean="0"/>
              <a:t> </a:t>
            </a:r>
            <a:r>
              <a:rPr lang="hu-HU" sz="2000" dirty="0" err="1" smtClean="0"/>
              <a:t>the</a:t>
            </a:r>
            <a:r>
              <a:rPr lang="hu-HU" sz="2000" dirty="0" smtClean="0"/>
              <a:t> </a:t>
            </a:r>
            <a:r>
              <a:rPr lang="hu-HU" sz="2000" dirty="0" err="1" smtClean="0"/>
              <a:t>stock</a:t>
            </a:r>
            <a:r>
              <a:rPr lang="hu-HU" sz="2000" dirty="0" smtClean="0"/>
              <a:t> </a:t>
            </a:r>
            <a:r>
              <a:rPr lang="hu-HU" sz="2000" dirty="0" err="1" smtClean="0"/>
              <a:t>of</a:t>
            </a:r>
            <a:r>
              <a:rPr lang="hu-HU" sz="2000" dirty="0" smtClean="0"/>
              <a:t> </a:t>
            </a:r>
            <a:r>
              <a:rPr lang="hu-HU" sz="2000" dirty="0" err="1" smtClean="0"/>
              <a:t>the</a:t>
            </a:r>
            <a:r>
              <a:rPr lang="hu-HU" sz="2000" dirty="0" smtClean="0"/>
              <a:t> </a:t>
            </a:r>
            <a:r>
              <a:rPr lang="hu-HU" sz="2000" dirty="0" err="1" smtClean="0"/>
              <a:t>two-week</a:t>
            </a:r>
            <a:r>
              <a:rPr lang="hu-HU" sz="2000" dirty="0" smtClean="0"/>
              <a:t> </a:t>
            </a:r>
            <a:r>
              <a:rPr lang="hu-HU" sz="2000" dirty="0" err="1" smtClean="0"/>
              <a:t>deposit</a:t>
            </a:r>
            <a:r>
              <a:rPr lang="hu-HU" sz="2000" dirty="0" smtClean="0"/>
              <a:t> </a:t>
            </a:r>
            <a:r>
              <a:rPr lang="hu-HU" sz="2000" dirty="0" err="1" smtClean="0"/>
              <a:t>will</a:t>
            </a:r>
            <a:r>
              <a:rPr lang="hu-HU" sz="2000" dirty="0" smtClean="0"/>
              <a:t> </a:t>
            </a:r>
            <a:r>
              <a:rPr lang="hu-HU" sz="2000" dirty="0" err="1" smtClean="0"/>
              <a:t>gradually</a:t>
            </a:r>
            <a:r>
              <a:rPr lang="hu-HU" sz="2000" dirty="0" smtClean="0"/>
              <a:t> </a:t>
            </a:r>
            <a:r>
              <a:rPr lang="hu-HU" sz="2000" dirty="0" err="1" smtClean="0"/>
              <a:t>decrease</a:t>
            </a:r>
            <a:r>
              <a:rPr lang="hu-HU" sz="2000" dirty="0" smtClean="0"/>
              <a:t> </a:t>
            </a:r>
            <a:r>
              <a:rPr lang="hu-HU" sz="2000" dirty="0" err="1" smtClean="0"/>
              <a:t>to</a:t>
            </a:r>
            <a:r>
              <a:rPr lang="hu-HU" sz="2000" dirty="0" smtClean="0"/>
              <a:t> HUF 1,000 </a:t>
            </a:r>
            <a:r>
              <a:rPr lang="hu-HU" sz="2000" dirty="0" err="1" smtClean="0"/>
              <a:t>billion</a:t>
            </a:r>
            <a:r>
              <a:rPr lang="hu-HU" sz="2000" dirty="0" smtClean="0"/>
              <a:t>:</a:t>
            </a:r>
          </a:p>
          <a:p>
            <a:pPr marL="0" indent="0">
              <a:buNone/>
            </a:pPr>
            <a:endParaRPr lang="hu-HU" sz="2000" dirty="0"/>
          </a:p>
          <a:p>
            <a:pPr marL="0" indent="0">
              <a:buNone/>
            </a:pPr>
            <a:r>
              <a:rPr lang="hu-HU" sz="2000" dirty="0" smtClean="0"/>
              <a:t> </a:t>
            </a:r>
          </a:p>
          <a:p>
            <a:endParaRPr lang="hu-HU" sz="2000" dirty="0" smtClean="0"/>
          </a:p>
          <a:p>
            <a:pPr marL="0" indent="0">
              <a:buNone/>
            </a:pPr>
            <a:endParaRPr lang="hu-HU" sz="2000" dirty="0" smtClean="0"/>
          </a:p>
          <a:p>
            <a:endParaRPr lang="hu-HU" sz="2000" dirty="0"/>
          </a:p>
        </p:txBody>
      </p:sp>
      <p:sp>
        <p:nvSpPr>
          <p:cNvPr id="6" name="TextBox 5"/>
          <p:cNvSpPr txBox="1"/>
          <p:nvPr/>
        </p:nvSpPr>
        <p:spPr>
          <a:xfrm>
            <a:off x="1043608" y="5949280"/>
            <a:ext cx="6912768" cy="307777"/>
          </a:xfrm>
          <a:prstGeom prst="rect">
            <a:avLst/>
          </a:prstGeom>
          <a:noFill/>
        </p:spPr>
        <p:txBody>
          <a:bodyPr wrap="square" rtlCol="0">
            <a:spAutoFit/>
          </a:bodyPr>
          <a:lstStyle/>
          <a:p>
            <a:r>
              <a:rPr lang="hu-HU" sz="1400" dirty="0" err="1" smtClean="0"/>
              <a:t>Note</a:t>
            </a:r>
            <a:r>
              <a:rPr lang="hu-HU" sz="1400" dirty="0" smtClean="0"/>
              <a:t>: The </a:t>
            </a:r>
            <a:r>
              <a:rPr lang="hu-HU" sz="1400" dirty="0" err="1" smtClean="0"/>
              <a:t>estimate</a:t>
            </a:r>
            <a:r>
              <a:rPr lang="hu-HU" sz="1400" dirty="0" smtClean="0"/>
              <a:t> is </a:t>
            </a:r>
            <a:r>
              <a:rPr lang="hu-HU" sz="1400" dirty="0" err="1" smtClean="0"/>
              <a:t>based</a:t>
            </a:r>
            <a:r>
              <a:rPr lang="hu-HU" sz="1400" dirty="0" smtClean="0"/>
              <a:t> </a:t>
            </a:r>
            <a:r>
              <a:rPr lang="hu-HU" sz="1400" dirty="0" err="1" smtClean="0"/>
              <a:t>on</a:t>
            </a:r>
            <a:r>
              <a:rPr lang="hu-HU" sz="1400" dirty="0" smtClean="0"/>
              <a:t> a </a:t>
            </a:r>
            <a:r>
              <a:rPr lang="hu-HU" sz="1400" dirty="0" err="1" smtClean="0"/>
              <a:t>rule-based</a:t>
            </a:r>
            <a:r>
              <a:rPr lang="hu-HU" sz="1400" dirty="0" smtClean="0"/>
              <a:t> </a:t>
            </a:r>
            <a:r>
              <a:rPr lang="hu-HU" sz="1400" dirty="0" err="1" smtClean="0"/>
              <a:t>path</a:t>
            </a:r>
            <a:r>
              <a:rPr lang="hu-HU" sz="1400" dirty="0" smtClean="0"/>
              <a:t> </a:t>
            </a:r>
            <a:r>
              <a:rPr lang="hu-HU" sz="1400" dirty="0" err="1" smtClean="0"/>
              <a:t>from</a:t>
            </a:r>
            <a:r>
              <a:rPr lang="hu-HU" sz="1400" dirty="0" smtClean="0"/>
              <a:t> </a:t>
            </a:r>
            <a:r>
              <a:rPr lang="hu-HU" sz="1400" dirty="0" err="1" smtClean="0"/>
              <a:t>which</a:t>
            </a:r>
            <a:r>
              <a:rPr lang="hu-HU" sz="1400" dirty="0" smtClean="0"/>
              <a:t> </a:t>
            </a:r>
            <a:r>
              <a:rPr lang="hu-HU" sz="1400" dirty="0" err="1" smtClean="0"/>
              <a:t>the</a:t>
            </a:r>
            <a:r>
              <a:rPr lang="hu-HU" sz="1400" dirty="0" smtClean="0"/>
              <a:t> MNB </a:t>
            </a:r>
            <a:r>
              <a:rPr lang="hu-HU" sz="1400" dirty="0" err="1" smtClean="0"/>
              <a:t>may</a:t>
            </a:r>
            <a:r>
              <a:rPr lang="hu-HU" sz="1400" dirty="0" smtClean="0"/>
              <a:t> </a:t>
            </a:r>
            <a:r>
              <a:rPr lang="hu-HU" sz="1400" dirty="0" err="1" smtClean="0"/>
              <a:t>deviate</a:t>
            </a:r>
            <a:endParaRPr lang="hu-HU" sz="1400" dirty="0" smtClean="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9679" y="2974174"/>
            <a:ext cx="4940626" cy="2975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302502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err="1" smtClean="0"/>
              <a:t>TOPICS</a:t>
            </a:r>
            <a:endParaRPr lang="hu-HU" dirty="0"/>
          </a:p>
        </p:txBody>
      </p:sp>
      <p:sp>
        <p:nvSpPr>
          <p:cNvPr id="3" name="Content Placeholder 2"/>
          <p:cNvSpPr>
            <a:spLocks noGrp="1"/>
          </p:cNvSpPr>
          <p:nvPr>
            <p:ph idx="1"/>
          </p:nvPr>
        </p:nvSpPr>
        <p:spPr>
          <a:xfrm>
            <a:off x="651366" y="1268761"/>
            <a:ext cx="8313121" cy="4968552"/>
          </a:xfrm>
        </p:spPr>
        <p:txBody>
          <a:bodyPr>
            <a:normAutofit/>
          </a:bodyPr>
          <a:lstStyle/>
          <a:p>
            <a:pPr marL="534988" lvl="0" indent="-352425">
              <a:lnSpc>
                <a:spcPct val="100000"/>
              </a:lnSpc>
              <a:tabLst>
                <a:tab pos="633413" algn="l"/>
              </a:tabLst>
              <a:defRPr/>
            </a:pPr>
            <a:r>
              <a:rPr lang="en-US" sz="2800" dirty="0" smtClean="0">
                <a:solidFill>
                  <a:srgbClr val="202653"/>
                </a:solidFill>
              </a:rPr>
              <a:t>Place </a:t>
            </a:r>
            <a:r>
              <a:rPr lang="en-US" sz="2800" dirty="0">
                <a:solidFill>
                  <a:srgbClr val="202653"/>
                </a:solidFill>
              </a:rPr>
              <a:t>of monetary policy instruments in the inflation targeting regime</a:t>
            </a:r>
          </a:p>
          <a:p>
            <a:pPr marL="534988" lvl="0" indent="-352425">
              <a:lnSpc>
                <a:spcPct val="200000"/>
              </a:lnSpc>
              <a:tabLst>
                <a:tab pos="633413" algn="l"/>
              </a:tabLst>
              <a:defRPr/>
            </a:pPr>
            <a:r>
              <a:rPr lang="en-US" sz="2800" dirty="0" smtClean="0">
                <a:solidFill>
                  <a:srgbClr val="202653"/>
                </a:solidFill>
              </a:rPr>
              <a:t>Structure </a:t>
            </a:r>
            <a:r>
              <a:rPr lang="en-US" sz="2800" dirty="0">
                <a:solidFill>
                  <a:srgbClr val="202653"/>
                </a:solidFill>
              </a:rPr>
              <a:t>of </a:t>
            </a:r>
            <a:r>
              <a:rPr lang="hu-HU" sz="2800" dirty="0" smtClean="0">
                <a:solidFill>
                  <a:srgbClr val="202653"/>
                </a:solidFill>
              </a:rPr>
              <a:t>the </a:t>
            </a:r>
            <a:r>
              <a:rPr lang="en-US" sz="2800" dirty="0" smtClean="0">
                <a:solidFill>
                  <a:srgbClr val="202653"/>
                </a:solidFill>
              </a:rPr>
              <a:t>instruments</a:t>
            </a:r>
            <a:endParaRPr lang="en-US" sz="2800" dirty="0">
              <a:solidFill>
                <a:srgbClr val="202653"/>
              </a:solidFill>
            </a:endParaRPr>
          </a:p>
          <a:p>
            <a:pPr marL="534988" lvl="0" indent="-352425">
              <a:lnSpc>
                <a:spcPct val="110000"/>
              </a:lnSpc>
              <a:tabLst>
                <a:tab pos="633413" algn="l"/>
              </a:tabLst>
              <a:defRPr/>
            </a:pPr>
            <a:r>
              <a:rPr lang="en-GB" sz="2800" dirty="0" smtClean="0">
                <a:solidFill>
                  <a:srgbClr val="202653"/>
                </a:solidFill>
              </a:rPr>
              <a:t>D</a:t>
            </a:r>
            <a:r>
              <a:rPr lang="hu-HU" sz="2800" dirty="0" err="1" smtClean="0">
                <a:solidFill>
                  <a:srgbClr val="202653"/>
                </a:solidFill>
              </a:rPr>
              <a:t>eterminants</a:t>
            </a:r>
            <a:r>
              <a:rPr lang="hu-HU" sz="2800" dirty="0" smtClean="0">
                <a:solidFill>
                  <a:srgbClr val="202653"/>
                </a:solidFill>
              </a:rPr>
              <a:t> </a:t>
            </a:r>
            <a:r>
              <a:rPr lang="en-US" sz="2800" dirty="0" smtClean="0">
                <a:solidFill>
                  <a:srgbClr val="202653"/>
                </a:solidFill>
              </a:rPr>
              <a:t>of </a:t>
            </a:r>
            <a:r>
              <a:rPr lang="en-US" sz="2800" dirty="0">
                <a:solidFill>
                  <a:srgbClr val="202653"/>
                </a:solidFill>
              </a:rPr>
              <a:t>interbank liquidity </a:t>
            </a:r>
            <a:r>
              <a:rPr lang="en-GB" sz="2800" dirty="0" smtClean="0">
                <a:solidFill>
                  <a:srgbClr val="202653"/>
                </a:solidFill>
              </a:rPr>
              <a:t>at</a:t>
            </a:r>
            <a:r>
              <a:rPr lang="en-US" sz="2800" dirty="0" smtClean="0">
                <a:solidFill>
                  <a:srgbClr val="202653"/>
                </a:solidFill>
              </a:rPr>
              <a:t> </a:t>
            </a:r>
            <a:r>
              <a:rPr lang="en-US" sz="2800" dirty="0">
                <a:solidFill>
                  <a:srgbClr val="202653"/>
                </a:solidFill>
              </a:rPr>
              <a:t>aggregate level</a:t>
            </a:r>
          </a:p>
          <a:p>
            <a:pPr marL="534988" lvl="0" indent="-352425">
              <a:lnSpc>
                <a:spcPct val="100000"/>
              </a:lnSpc>
              <a:tabLst>
                <a:tab pos="633413" algn="l"/>
              </a:tabLst>
              <a:defRPr/>
            </a:pPr>
            <a:r>
              <a:rPr lang="en-US" sz="2800" dirty="0">
                <a:solidFill>
                  <a:srgbClr val="202653"/>
                </a:solidFill>
              </a:rPr>
              <a:t>Shocks hitting the liquidity of the banking system and their </a:t>
            </a:r>
            <a:r>
              <a:rPr lang="hu-HU" sz="2800" dirty="0" smtClean="0">
                <a:solidFill>
                  <a:srgbClr val="202653"/>
                </a:solidFill>
              </a:rPr>
              <a:t>management</a:t>
            </a:r>
            <a:endParaRPr lang="en-US" sz="2800" dirty="0">
              <a:solidFill>
                <a:srgbClr val="202653"/>
              </a:solidFill>
            </a:endParaRPr>
          </a:p>
          <a:p>
            <a:endParaRPr lang="hu-HU" sz="2500" dirty="0"/>
          </a:p>
          <a:p>
            <a:endParaRPr lang="hu-HU" dirty="0"/>
          </a:p>
        </p:txBody>
      </p:sp>
      <p:sp>
        <p:nvSpPr>
          <p:cNvPr id="4" name="Footer Placeholder 3"/>
          <p:cNvSpPr>
            <a:spLocks noGrp="1"/>
          </p:cNvSpPr>
          <p:nvPr>
            <p:ph type="ftr" sz="quarter" idx="11"/>
          </p:nvPr>
        </p:nvSpPr>
        <p:spPr/>
        <p:txBody>
          <a:bodyPr/>
          <a:lstStyle/>
          <a:p>
            <a:pPr>
              <a:defRPr/>
            </a:pPr>
            <a:r>
              <a:rPr lang="hu-HU" smtClean="0"/>
              <a:t>Magyar Nemzeti Bank</a:t>
            </a:r>
            <a:endParaRPr lang="hu-HU" dirty="0" smtClean="0"/>
          </a:p>
        </p:txBody>
      </p:sp>
      <p:sp>
        <p:nvSpPr>
          <p:cNvPr id="5" name="Slide Number Placeholder 4"/>
          <p:cNvSpPr>
            <a:spLocks noGrp="1"/>
          </p:cNvSpPr>
          <p:nvPr>
            <p:ph type="sldNum" sz="quarter" idx="12"/>
          </p:nvPr>
        </p:nvSpPr>
        <p:spPr/>
        <p:txBody>
          <a:bodyPr/>
          <a:lstStyle/>
          <a:p>
            <a:pPr>
              <a:defRPr/>
            </a:pPr>
            <a:fld id="{0401AEF3-AFFE-433D-8A34-08D966C25545}" type="slidenum">
              <a:rPr lang="hu-HU" smtClean="0"/>
              <a:pPr>
                <a:defRPr/>
              </a:pPr>
              <a:t>28</a:t>
            </a:fld>
            <a:endParaRPr lang="hu-HU" dirty="0"/>
          </a:p>
        </p:txBody>
      </p:sp>
      <p:sp>
        <p:nvSpPr>
          <p:cNvPr id="7" name="TextBox 6"/>
          <p:cNvSpPr txBox="1"/>
          <p:nvPr/>
        </p:nvSpPr>
        <p:spPr>
          <a:xfrm>
            <a:off x="683568" y="3140968"/>
            <a:ext cx="8280920" cy="1008112"/>
          </a:xfrm>
          <a:prstGeom prst="rect">
            <a:avLst/>
          </a:prstGeom>
          <a:noFill/>
          <a:ln>
            <a:solidFill>
              <a:schemeClr val="accent1"/>
            </a:solidFill>
          </a:ln>
        </p:spPr>
        <p:txBody>
          <a:bodyPr wrap="square" rtlCol="0">
            <a:spAutoFit/>
          </a:bodyPr>
          <a:lstStyle/>
          <a:p>
            <a:pPr marL="534988" indent="-352425" defTabSz="685800">
              <a:lnSpc>
                <a:spcPct val="180000"/>
              </a:lnSpc>
              <a:spcBef>
                <a:spcPts val="750"/>
              </a:spcBef>
              <a:buFont typeface="Arial" panose="020B0604020202020204" pitchFamily="34" charset="0"/>
              <a:buChar char="•"/>
              <a:tabLst>
                <a:tab pos="633413" algn="l"/>
              </a:tabLst>
              <a:defRPr/>
            </a:pPr>
            <a:endParaRPr lang="hu-HU" sz="2700" dirty="0">
              <a:solidFill>
                <a:schemeClr val="accent5"/>
              </a:solidFill>
              <a:latin typeface="Calibri" panose="020F050202020403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65194784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332656"/>
            <a:ext cx="8064896" cy="615173"/>
          </a:xfrm>
        </p:spPr>
        <p:txBody>
          <a:bodyPr>
            <a:noAutofit/>
          </a:bodyPr>
          <a:lstStyle/>
          <a:p>
            <a:r>
              <a:rPr lang="hu-HU" sz="2400" dirty="0" smtClean="0"/>
              <a:t>MNB is the bank of </a:t>
            </a:r>
            <a:r>
              <a:rPr lang="hu-HU" sz="2400" dirty="0" err="1" smtClean="0"/>
              <a:t>banks</a:t>
            </a:r>
            <a:r>
              <a:rPr lang="hu-HU" sz="2400" dirty="0" smtClean="0"/>
              <a:t>, </a:t>
            </a:r>
            <a:r>
              <a:rPr lang="hu-HU" sz="2400" dirty="0" err="1" smtClean="0"/>
              <a:t>thus</a:t>
            </a:r>
            <a:r>
              <a:rPr lang="hu-HU" sz="2400" dirty="0" smtClean="0"/>
              <a:t> </a:t>
            </a:r>
            <a:r>
              <a:rPr lang="hu-HU" sz="2400" dirty="0" err="1" smtClean="0"/>
              <a:t>changes</a:t>
            </a:r>
            <a:r>
              <a:rPr lang="hu-HU" sz="2400" dirty="0" smtClean="0"/>
              <a:t> </a:t>
            </a:r>
            <a:r>
              <a:rPr lang="hu-HU" sz="2400" dirty="0" err="1" smtClean="0"/>
              <a:t>in</a:t>
            </a:r>
            <a:r>
              <a:rPr lang="hu-HU" sz="2400" dirty="0" smtClean="0"/>
              <a:t> the </a:t>
            </a:r>
            <a:r>
              <a:rPr lang="hu-HU" sz="2400" dirty="0" err="1" smtClean="0"/>
              <a:t>liquidity</a:t>
            </a:r>
            <a:r>
              <a:rPr lang="hu-HU" sz="2400" dirty="0" smtClean="0"/>
              <a:t> </a:t>
            </a:r>
            <a:r>
              <a:rPr lang="hu-HU" sz="2400" dirty="0" err="1" smtClean="0"/>
              <a:t>position</a:t>
            </a:r>
            <a:r>
              <a:rPr lang="hu-HU" sz="2400" dirty="0" smtClean="0"/>
              <a:t> of the banking </a:t>
            </a:r>
            <a:r>
              <a:rPr lang="hu-HU" sz="2400" dirty="0" err="1" smtClean="0"/>
              <a:t>system</a:t>
            </a:r>
            <a:r>
              <a:rPr lang="hu-HU" sz="2400" dirty="0" smtClean="0"/>
              <a:t> </a:t>
            </a:r>
            <a:r>
              <a:rPr lang="hu-HU" sz="2400" dirty="0" err="1" smtClean="0"/>
              <a:t>are</a:t>
            </a:r>
            <a:r>
              <a:rPr lang="hu-HU" sz="2400" dirty="0" smtClean="0"/>
              <a:t> </a:t>
            </a:r>
            <a:r>
              <a:rPr lang="hu-HU" sz="2400" dirty="0" err="1" smtClean="0"/>
              <a:t>tracked</a:t>
            </a:r>
            <a:r>
              <a:rPr lang="hu-HU" sz="2400" dirty="0" smtClean="0"/>
              <a:t> </a:t>
            </a:r>
            <a:r>
              <a:rPr lang="hu-HU" sz="2400" dirty="0" err="1" smtClean="0"/>
              <a:t>in</a:t>
            </a:r>
            <a:r>
              <a:rPr lang="hu-HU" sz="2400" dirty="0" smtClean="0"/>
              <a:t> the MNB’s </a:t>
            </a:r>
            <a:r>
              <a:rPr lang="hu-HU" sz="2400" dirty="0" err="1" smtClean="0"/>
              <a:t>balance</a:t>
            </a:r>
            <a:r>
              <a:rPr lang="hu-HU" sz="2400" dirty="0" smtClean="0"/>
              <a:t> </a:t>
            </a:r>
            <a:r>
              <a:rPr lang="hu-HU" sz="2400" dirty="0" err="1" smtClean="0"/>
              <a:t>sheet</a:t>
            </a:r>
            <a:r>
              <a:rPr lang="hu-HU" sz="2400" dirty="0" smtClean="0"/>
              <a:t> </a:t>
            </a:r>
            <a:endParaRPr lang="hu-HU" sz="2400"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797956483"/>
              </p:ext>
            </p:extLst>
          </p:nvPr>
        </p:nvGraphicFramePr>
        <p:xfrm>
          <a:off x="467544" y="1853534"/>
          <a:ext cx="8244407" cy="4311769"/>
        </p:xfrm>
        <a:graphic>
          <a:graphicData uri="http://schemas.openxmlformats.org/drawingml/2006/table">
            <a:tbl>
              <a:tblPr firstRow="1" bandRow="1">
                <a:tableStyleId>{BC89EF96-8CEA-46FF-86C4-4CE0E7609802}</a:tableStyleId>
              </a:tblPr>
              <a:tblGrid>
                <a:gridCol w="1584176"/>
                <a:gridCol w="834335"/>
                <a:gridCol w="821719"/>
                <a:gridCol w="790622"/>
                <a:gridCol w="1585772"/>
                <a:gridCol w="832739"/>
                <a:gridCol w="962972"/>
                <a:gridCol w="832072"/>
              </a:tblGrid>
              <a:tr h="265516">
                <a:tc gridSpan="4">
                  <a:txBody>
                    <a:bodyPr/>
                    <a:lstStyle/>
                    <a:p>
                      <a:pPr algn="ctr"/>
                      <a:r>
                        <a:rPr lang="hu-HU" sz="1100" dirty="0" err="1" smtClean="0">
                          <a:solidFill>
                            <a:schemeClr val="bg1"/>
                          </a:solidFill>
                        </a:rPr>
                        <a:t>ASSETS</a:t>
                      </a:r>
                      <a:endParaRPr lang="hu-HU" sz="1100" dirty="0">
                        <a:solidFill>
                          <a:schemeClr val="bg1"/>
                        </a:solidFill>
                      </a:endParaRPr>
                    </a:p>
                  </a:txBody>
                  <a:tcPr anchor="ctr">
                    <a:solidFill>
                      <a:schemeClr val="bg2"/>
                    </a:solidFill>
                  </a:tcPr>
                </a:tc>
                <a:tc hMerge="1">
                  <a:txBody>
                    <a:bodyPr/>
                    <a:lstStyle/>
                    <a:p>
                      <a:endParaRPr lang="hu-HU" dirty="0">
                        <a:solidFill>
                          <a:srgbClr val="777063"/>
                        </a:solidFill>
                      </a:endParaRPr>
                    </a:p>
                  </a:txBody>
                  <a:tcPr>
                    <a:solidFill>
                      <a:schemeClr val="bg2"/>
                    </a:solidFill>
                  </a:tcPr>
                </a:tc>
                <a:tc hMerge="1">
                  <a:txBody>
                    <a:bodyPr/>
                    <a:lstStyle/>
                    <a:p>
                      <a:endParaRPr lang="hu-HU" dirty="0">
                        <a:solidFill>
                          <a:srgbClr val="777063"/>
                        </a:solidFill>
                      </a:endParaRPr>
                    </a:p>
                  </a:txBody>
                  <a:tcPr>
                    <a:solidFill>
                      <a:schemeClr val="bg2"/>
                    </a:solidFill>
                  </a:tcPr>
                </a:tc>
                <a:tc hMerge="1">
                  <a:txBody>
                    <a:bodyPr/>
                    <a:lstStyle/>
                    <a:p>
                      <a:endParaRPr lang="hu-HU" dirty="0">
                        <a:solidFill>
                          <a:srgbClr val="777063"/>
                        </a:solidFill>
                      </a:endParaRPr>
                    </a:p>
                  </a:txBody>
                  <a:tcPr>
                    <a:solidFill>
                      <a:schemeClr val="bg2"/>
                    </a:solidFill>
                  </a:tcPr>
                </a:tc>
                <a:tc gridSpan="4">
                  <a:txBody>
                    <a:bodyPr/>
                    <a:lstStyle/>
                    <a:p>
                      <a:pPr algn="ctr"/>
                      <a:r>
                        <a:rPr lang="hu-HU" sz="1100" dirty="0" err="1" smtClean="0">
                          <a:solidFill>
                            <a:schemeClr val="bg1"/>
                          </a:solidFill>
                        </a:rPr>
                        <a:t>LIABILITIES</a:t>
                      </a:r>
                      <a:endParaRPr lang="hu-HU" sz="1100" dirty="0">
                        <a:solidFill>
                          <a:schemeClr val="bg1"/>
                        </a:solidFill>
                      </a:endParaRPr>
                    </a:p>
                  </a:txBody>
                  <a:tcPr>
                    <a:solidFill>
                      <a:schemeClr val="bg2"/>
                    </a:solidFill>
                  </a:tcPr>
                </a:tc>
                <a:tc hMerge="1">
                  <a:txBody>
                    <a:bodyPr/>
                    <a:lstStyle/>
                    <a:p>
                      <a:endParaRPr lang="hu-HU" dirty="0">
                        <a:solidFill>
                          <a:srgbClr val="777063"/>
                        </a:solidFill>
                      </a:endParaRPr>
                    </a:p>
                  </a:txBody>
                  <a:tcPr>
                    <a:solidFill>
                      <a:schemeClr val="bg2"/>
                    </a:solidFill>
                  </a:tcPr>
                </a:tc>
                <a:tc hMerge="1">
                  <a:txBody>
                    <a:bodyPr/>
                    <a:lstStyle/>
                    <a:p>
                      <a:endParaRPr lang="hu-HU" dirty="0">
                        <a:solidFill>
                          <a:srgbClr val="777063"/>
                        </a:solidFill>
                      </a:endParaRPr>
                    </a:p>
                  </a:txBody>
                  <a:tcPr>
                    <a:solidFill>
                      <a:schemeClr val="bg2"/>
                    </a:solidFill>
                  </a:tcPr>
                </a:tc>
                <a:tc hMerge="1">
                  <a:txBody>
                    <a:bodyPr/>
                    <a:lstStyle/>
                    <a:p>
                      <a:endParaRPr lang="hu-HU" dirty="0">
                        <a:solidFill>
                          <a:srgbClr val="777063"/>
                        </a:solidFill>
                      </a:endParaRPr>
                    </a:p>
                  </a:txBody>
                  <a:tcPr>
                    <a:solidFill>
                      <a:schemeClr val="bg2"/>
                    </a:solidFill>
                  </a:tcPr>
                </a:tc>
              </a:tr>
              <a:tr h="437320">
                <a:tc>
                  <a:txBody>
                    <a:bodyPr/>
                    <a:lstStyle/>
                    <a:p>
                      <a:endParaRPr lang="hu-HU" sz="1100" dirty="0">
                        <a:solidFill>
                          <a:srgbClr val="777063"/>
                        </a:solidFill>
                      </a:endParaRPr>
                    </a:p>
                  </a:txBody>
                  <a:tcPr>
                    <a:solidFill>
                      <a:schemeClr val="bg2"/>
                    </a:solidFill>
                  </a:tcPr>
                </a:tc>
                <a:tc>
                  <a:txBody>
                    <a:bodyPr/>
                    <a:lstStyle/>
                    <a:p>
                      <a:pPr algn="ctr"/>
                      <a:r>
                        <a:rPr lang="hu-HU" sz="1100" kern="1200" dirty="0" smtClean="0">
                          <a:solidFill>
                            <a:srgbClr val="1E2452"/>
                          </a:solidFill>
                          <a:latin typeface="+mn-lt"/>
                          <a:ea typeface="+mn-ea"/>
                          <a:cs typeface="+mn-cs"/>
                        </a:rPr>
                        <a:t>31. Dec. 2007</a:t>
                      </a:r>
                      <a:endParaRPr lang="hu-HU" sz="1100" kern="1200" dirty="0">
                        <a:solidFill>
                          <a:srgbClr val="1E2452"/>
                        </a:solidFill>
                        <a:latin typeface="+mn-lt"/>
                        <a:ea typeface="+mn-ea"/>
                        <a:cs typeface="+mn-cs"/>
                      </a:endParaRPr>
                    </a:p>
                  </a:txBody>
                  <a:tcPr anchor="ctr">
                    <a:solidFill>
                      <a:schemeClr val="bg2"/>
                    </a:solidFill>
                  </a:tcPr>
                </a:tc>
                <a:tc>
                  <a:txBody>
                    <a:bodyPr/>
                    <a:lstStyle/>
                    <a:p>
                      <a:pPr marL="0" algn="ctr" defTabSz="685800" rtl="0" eaLnBrk="1" latinLnBrk="0" hangingPunct="1"/>
                      <a:r>
                        <a:rPr lang="hu-HU" sz="1100" kern="1200" dirty="0" smtClean="0">
                          <a:solidFill>
                            <a:srgbClr val="1E2452"/>
                          </a:solidFill>
                          <a:latin typeface="+mn-lt"/>
                          <a:ea typeface="+mn-ea"/>
                          <a:cs typeface="+mn-cs"/>
                        </a:rPr>
                        <a:t>31. Dec. 2014</a:t>
                      </a:r>
                      <a:endParaRPr lang="hu-HU" sz="1100" kern="1200" dirty="0">
                        <a:solidFill>
                          <a:srgbClr val="1E2452"/>
                        </a:solidFill>
                        <a:latin typeface="+mn-lt"/>
                        <a:ea typeface="+mn-ea"/>
                        <a:cs typeface="+mn-cs"/>
                      </a:endParaRPr>
                    </a:p>
                  </a:txBody>
                  <a:tcPr anchor="ctr">
                    <a:solidFill>
                      <a:schemeClr val="bg2"/>
                    </a:solidFill>
                  </a:tcPr>
                </a:tc>
                <a:tc>
                  <a:txBody>
                    <a:bodyPr/>
                    <a:lstStyle/>
                    <a:p>
                      <a:pPr marL="0" algn="ctr" defTabSz="685800" rtl="0" eaLnBrk="1" latinLnBrk="0" hangingPunct="1"/>
                      <a:r>
                        <a:rPr lang="hu-HU" sz="1100" kern="1200" dirty="0" err="1" smtClean="0">
                          <a:solidFill>
                            <a:srgbClr val="1E2452"/>
                          </a:solidFill>
                          <a:latin typeface="+mn-lt"/>
                          <a:ea typeface="+mn-ea"/>
                          <a:cs typeface="+mn-cs"/>
                        </a:rPr>
                        <a:t>Change</a:t>
                      </a:r>
                      <a:endParaRPr lang="hu-HU" sz="1100" kern="1200" dirty="0">
                        <a:solidFill>
                          <a:srgbClr val="1E2452"/>
                        </a:solidFill>
                        <a:latin typeface="+mn-lt"/>
                        <a:ea typeface="+mn-ea"/>
                        <a:cs typeface="+mn-cs"/>
                      </a:endParaRPr>
                    </a:p>
                  </a:txBody>
                  <a:tcPr>
                    <a:solidFill>
                      <a:schemeClr val="bg2"/>
                    </a:solidFill>
                  </a:tcPr>
                </a:tc>
                <a:tc>
                  <a:txBody>
                    <a:bodyPr/>
                    <a:lstStyle/>
                    <a:p>
                      <a:endParaRPr lang="hu-HU" sz="1100" dirty="0">
                        <a:solidFill>
                          <a:srgbClr val="777063"/>
                        </a:solidFill>
                      </a:endParaRPr>
                    </a:p>
                  </a:txBody>
                  <a:tcPr>
                    <a:solidFill>
                      <a:schemeClr val="bg2"/>
                    </a:solidFill>
                  </a:tcPr>
                </a:tc>
                <a:tc>
                  <a:txBody>
                    <a:bodyPr/>
                    <a:lstStyle/>
                    <a:p>
                      <a:pPr algn="ctr"/>
                      <a:r>
                        <a:rPr lang="hu-HU" sz="1100" kern="1200" dirty="0" smtClean="0">
                          <a:solidFill>
                            <a:srgbClr val="1E2452"/>
                          </a:solidFill>
                          <a:latin typeface="+mn-lt"/>
                          <a:ea typeface="+mn-ea"/>
                          <a:cs typeface="+mn-cs"/>
                        </a:rPr>
                        <a:t>31. Dec. 2007</a:t>
                      </a:r>
                      <a:endParaRPr lang="hu-HU" sz="1100" kern="1200" dirty="0">
                        <a:solidFill>
                          <a:srgbClr val="1E2452"/>
                        </a:solidFill>
                        <a:latin typeface="+mn-lt"/>
                        <a:ea typeface="+mn-ea"/>
                        <a:cs typeface="+mn-cs"/>
                      </a:endParaRPr>
                    </a:p>
                  </a:txBody>
                  <a:tcPr anchor="ctr">
                    <a:solidFill>
                      <a:schemeClr val="bg2"/>
                    </a:solidFill>
                  </a:tcPr>
                </a:tc>
                <a:tc>
                  <a:txBody>
                    <a:bodyPr/>
                    <a:lstStyle/>
                    <a:p>
                      <a:pPr marL="0" algn="ctr" defTabSz="685800" rtl="0" eaLnBrk="1" latinLnBrk="0" hangingPunct="1"/>
                      <a:r>
                        <a:rPr lang="hu-HU" sz="1100" kern="1200" dirty="0" smtClean="0">
                          <a:solidFill>
                            <a:srgbClr val="1E2452"/>
                          </a:solidFill>
                          <a:latin typeface="+mn-lt"/>
                          <a:ea typeface="+mn-ea"/>
                          <a:cs typeface="+mn-cs"/>
                        </a:rPr>
                        <a:t>31. Dec. 2014</a:t>
                      </a:r>
                      <a:endParaRPr lang="hu-HU" sz="1100" kern="1200" dirty="0">
                        <a:solidFill>
                          <a:srgbClr val="1E2452"/>
                        </a:solidFill>
                        <a:latin typeface="+mn-lt"/>
                        <a:ea typeface="+mn-ea"/>
                        <a:cs typeface="+mn-cs"/>
                      </a:endParaRPr>
                    </a:p>
                  </a:txBody>
                  <a:tcPr anchor="ctr">
                    <a:solidFill>
                      <a:schemeClr val="bg2"/>
                    </a:solidFill>
                  </a:tcPr>
                </a:tc>
                <a:tc>
                  <a:txBody>
                    <a:bodyPr/>
                    <a:lstStyle/>
                    <a:p>
                      <a:pPr marL="0" algn="ctr" defTabSz="685800" rtl="0" eaLnBrk="1" latinLnBrk="0" hangingPunct="1"/>
                      <a:r>
                        <a:rPr lang="hu-HU" sz="1100" kern="1200" dirty="0" err="1" smtClean="0">
                          <a:solidFill>
                            <a:srgbClr val="1E2452"/>
                          </a:solidFill>
                          <a:latin typeface="+mn-lt"/>
                          <a:ea typeface="+mn-ea"/>
                          <a:cs typeface="+mn-cs"/>
                        </a:rPr>
                        <a:t>Change</a:t>
                      </a:r>
                      <a:endParaRPr lang="hu-HU" sz="1100" kern="1200" dirty="0">
                        <a:solidFill>
                          <a:srgbClr val="1E2452"/>
                        </a:solidFill>
                        <a:latin typeface="+mn-lt"/>
                        <a:ea typeface="+mn-ea"/>
                        <a:cs typeface="+mn-cs"/>
                      </a:endParaRPr>
                    </a:p>
                  </a:txBody>
                  <a:tcPr>
                    <a:solidFill>
                      <a:schemeClr val="bg2"/>
                    </a:solidFill>
                  </a:tcPr>
                </a:tc>
              </a:tr>
              <a:tr h="526250">
                <a:tc>
                  <a:txBody>
                    <a:bodyPr/>
                    <a:lstStyle/>
                    <a:p>
                      <a:r>
                        <a:rPr lang="hu-HU" sz="1100" dirty="0" smtClean="0"/>
                        <a:t>Gold and </a:t>
                      </a:r>
                      <a:r>
                        <a:rPr lang="hu-HU" sz="1100" dirty="0" err="1" smtClean="0"/>
                        <a:t>foreign</a:t>
                      </a:r>
                      <a:r>
                        <a:rPr lang="hu-HU" sz="1100" dirty="0" smtClean="0"/>
                        <a:t> </a:t>
                      </a:r>
                      <a:r>
                        <a:rPr lang="hu-HU" sz="1100" dirty="0" err="1" smtClean="0"/>
                        <a:t>exchange</a:t>
                      </a:r>
                      <a:r>
                        <a:rPr lang="hu-HU" sz="1100" dirty="0" smtClean="0"/>
                        <a:t> </a:t>
                      </a:r>
                      <a:r>
                        <a:rPr lang="hu-HU" sz="1100" dirty="0" err="1" smtClean="0"/>
                        <a:t>reserves</a:t>
                      </a:r>
                      <a:endParaRPr lang="hu-HU" sz="1100" dirty="0"/>
                    </a:p>
                  </a:txBody>
                  <a:tcPr/>
                </a:tc>
                <a:tc>
                  <a:txBody>
                    <a:bodyPr/>
                    <a:lstStyle/>
                    <a:p>
                      <a:pPr algn="r"/>
                      <a:r>
                        <a:rPr lang="hu-HU" sz="1100" dirty="0" smtClean="0"/>
                        <a:t>4092</a:t>
                      </a:r>
                      <a:endParaRPr lang="hu-HU" sz="1100" dirty="0"/>
                    </a:p>
                  </a:txBody>
                  <a:tcPr/>
                </a:tc>
                <a:tc>
                  <a:txBody>
                    <a:bodyPr/>
                    <a:lstStyle/>
                    <a:p>
                      <a:pPr algn="r"/>
                      <a:r>
                        <a:rPr lang="hu-HU" sz="1100" dirty="0" smtClean="0">
                          <a:solidFill>
                            <a:schemeClr val="tx1"/>
                          </a:solidFill>
                        </a:rPr>
                        <a:t>10814</a:t>
                      </a:r>
                      <a:endParaRPr lang="hu-HU" sz="1100" dirty="0">
                        <a:solidFill>
                          <a:schemeClr val="tx1"/>
                        </a:solidFill>
                      </a:endParaRPr>
                    </a:p>
                  </a:txBody>
                  <a:tcPr/>
                </a:tc>
                <a:tc>
                  <a:txBody>
                    <a:bodyPr/>
                    <a:lstStyle/>
                    <a:p>
                      <a:pPr marL="0" algn="r" defTabSz="685800" rtl="0" eaLnBrk="1" fontAlgn="t" latinLnBrk="0" hangingPunct="1"/>
                      <a:r>
                        <a:rPr lang="hu-HU" sz="1100" kern="1200" dirty="0" smtClean="0">
                          <a:solidFill>
                            <a:srgbClr val="FF0000"/>
                          </a:solidFill>
                          <a:latin typeface="+mn-lt"/>
                          <a:ea typeface="+mn-ea"/>
                          <a:cs typeface="+mn-cs"/>
                        </a:rPr>
                        <a:t>6722</a:t>
                      </a:r>
                      <a:endParaRPr lang="hu-HU" sz="1100" kern="1200" dirty="0">
                        <a:solidFill>
                          <a:srgbClr val="FF0000"/>
                        </a:solidFill>
                        <a:latin typeface="+mn-lt"/>
                        <a:ea typeface="+mn-ea"/>
                        <a:cs typeface="+mn-cs"/>
                      </a:endParaRPr>
                    </a:p>
                  </a:txBody>
                  <a:tcPr marL="9525" marR="9525" marT="9525" marB="0"/>
                </a:tc>
                <a:tc>
                  <a:txBody>
                    <a:bodyPr/>
                    <a:lstStyle/>
                    <a:p>
                      <a:pPr marL="0" algn="l" defTabSz="685800" rtl="0" eaLnBrk="1" latinLnBrk="0" hangingPunct="1"/>
                      <a:r>
                        <a:rPr lang="hu-HU" sz="1100" kern="1200" dirty="0" err="1" smtClean="0">
                          <a:solidFill>
                            <a:schemeClr val="tx1"/>
                          </a:solidFill>
                          <a:latin typeface="+mn-lt"/>
                          <a:ea typeface="+mn-ea"/>
                          <a:cs typeface="+mn-cs"/>
                        </a:rPr>
                        <a:t>Currency</a:t>
                      </a:r>
                      <a:r>
                        <a:rPr lang="hu-HU" sz="1100" kern="1200" dirty="0" smtClean="0">
                          <a:solidFill>
                            <a:schemeClr val="tx1"/>
                          </a:solidFill>
                          <a:latin typeface="+mn-lt"/>
                          <a:ea typeface="+mn-ea"/>
                          <a:cs typeface="+mn-cs"/>
                        </a:rPr>
                        <a:t> </a:t>
                      </a:r>
                      <a:r>
                        <a:rPr lang="hu-HU" sz="1100" kern="1200" dirty="0" err="1" smtClean="0">
                          <a:solidFill>
                            <a:schemeClr val="tx1"/>
                          </a:solidFill>
                          <a:latin typeface="+mn-lt"/>
                          <a:ea typeface="+mn-ea"/>
                          <a:cs typeface="+mn-cs"/>
                        </a:rPr>
                        <a:t>in</a:t>
                      </a:r>
                      <a:r>
                        <a:rPr lang="hu-HU" sz="1100" kern="1200" dirty="0" smtClean="0">
                          <a:solidFill>
                            <a:schemeClr val="tx1"/>
                          </a:solidFill>
                          <a:latin typeface="+mn-lt"/>
                          <a:ea typeface="+mn-ea"/>
                          <a:cs typeface="+mn-cs"/>
                        </a:rPr>
                        <a:t> </a:t>
                      </a:r>
                      <a:r>
                        <a:rPr lang="hu-HU" sz="1100" kern="1200" dirty="0" err="1" smtClean="0">
                          <a:solidFill>
                            <a:schemeClr val="tx1"/>
                          </a:solidFill>
                          <a:latin typeface="+mn-lt"/>
                          <a:ea typeface="+mn-ea"/>
                          <a:cs typeface="+mn-cs"/>
                        </a:rPr>
                        <a:t>circulation</a:t>
                      </a:r>
                      <a:endParaRPr lang="hu-HU" sz="1100" kern="1200" dirty="0">
                        <a:solidFill>
                          <a:schemeClr val="tx1"/>
                        </a:solidFill>
                        <a:latin typeface="+mn-lt"/>
                        <a:ea typeface="+mn-ea"/>
                        <a:cs typeface="+mn-cs"/>
                      </a:endParaRPr>
                    </a:p>
                  </a:txBody>
                  <a:tcPr/>
                </a:tc>
                <a:tc>
                  <a:txBody>
                    <a:bodyPr/>
                    <a:lstStyle/>
                    <a:p>
                      <a:pPr algn="r"/>
                      <a:r>
                        <a:rPr lang="hu-HU" sz="1100" dirty="0" smtClean="0"/>
                        <a:t>2189</a:t>
                      </a:r>
                      <a:endParaRPr lang="hu-HU" sz="1100" dirty="0"/>
                    </a:p>
                  </a:txBody>
                  <a:tcPr/>
                </a:tc>
                <a:tc>
                  <a:txBody>
                    <a:bodyPr/>
                    <a:lstStyle/>
                    <a:p>
                      <a:pPr algn="r"/>
                      <a:r>
                        <a:rPr lang="hu-HU" sz="1100" dirty="0" smtClean="0"/>
                        <a:t>3736</a:t>
                      </a:r>
                      <a:endParaRPr lang="hu-HU" sz="1100" dirty="0"/>
                    </a:p>
                  </a:txBody>
                  <a:tcPr/>
                </a:tc>
                <a:tc>
                  <a:txBody>
                    <a:bodyPr/>
                    <a:lstStyle/>
                    <a:p>
                      <a:pPr marL="0" algn="r" defTabSz="685800" rtl="0" eaLnBrk="1" fontAlgn="t" latinLnBrk="0" hangingPunct="1"/>
                      <a:r>
                        <a:rPr lang="hu-HU" sz="1100" kern="1200" dirty="0" smtClean="0">
                          <a:solidFill>
                            <a:schemeClr val="tx1"/>
                          </a:solidFill>
                          <a:latin typeface="+mn-lt"/>
                          <a:ea typeface="+mn-ea"/>
                          <a:cs typeface="+mn-cs"/>
                        </a:rPr>
                        <a:t>1547</a:t>
                      </a:r>
                      <a:endParaRPr lang="hu-HU" sz="1100" kern="1200" dirty="0">
                        <a:solidFill>
                          <a:schemeClr val="tx1"/>
                        </a:solidFill>
                        <a:latin typeface="+mn-lt"/>
                        <a:ea typeface="+mn-ea"/>
                        <a:cs typeface="+mn-cs"/>
                      </a:endParaRPr>
                    </a:p>
                  </a:txBody>
                  <a:tcPr marL="9525" marR="9525" marT="9525" marB="0"/>
                </a:tc>
              </a:tr>
              <a:tr h="437320">
                <a:tc>
                  <a:txBody>
                    <a:bodyPr/>
                    <a:lstStyle/>
                    <a:p>
                      <a:pPr marL="0" algn="l" defTabSz="685800" rtl="0" eaLnBrk="1" latinLnBrk="0" hangingPunct="1"/>
                      <a:r>
                        <a:rPr lang="hu-HU" sz="1100" kern="1200" dirty="0" err="1" smtClean="0">
                          <a:solidFill>
                            <a:schemeClr val="tx1"/>
                          </a:solidFill>
                          <a:latin typeface="+mn-lt"/>
                          <a:ea typeface="+mn-ea"/>
                          <a:cs typeface="+mn-cs"/>
                        </a:rPr>
                        <a:t>Collateralised</a:t>
                      </a:r>
                      <a:r>
                        <a:rPr lang="hu-HU" sz="1100" kern="1200" dirty="0" smtClean="0">
                          <a:solidFill>
                            <a:schemeClr val="tx1"/>
                          </a:solidFill>
                          <a:latin typeface="+mn-lt"/>
                          <a:ea typeface="+mn-ea"/>
                          <a:cs typeface="+mn-cs"/>
                        </a:rPr>
                        <a:t> </a:t>
                      </a:r>
                      <a:r>
                        <a:rPr lang="hu-HU" sz="1100" kern="1200" dirty="0" err="1" smtClean="0">
                          <a:solidFill>
                            <a:schemeClr val="tx1"/>
                          </a:solidFill>
                          <a:latin typeface="+mn-lt"/>
                          <a:ea typeface="+mn-ea"/>
                          <a:cs typeface="+mn-cs"/>
                        </a:rPr>
                        <a:t>loan</a:t>
                      </a:r>
                      <a:r>
                        <a:rPr lang="hu-HU" sz="1100" kern="1200" dirty="0" smtClean="0">
                          <a:solidFill>
                            <a:schemeClr val="tx1"/>
                          </a:solidFill>
                          <a:latin typeface="+mn-lt"/>
                          <a:ea typeface="+mn-ea"/>
                          <a:cs typeface="+mn-cs"/>
                        </a:rPr>
                        <a:t> </a:t>
                      </a:r>
                      <a:r>
                        <a:rPr lang="hu-HU" sz="1100" kern="1200" dirty="0" err="1" smtClean="0">
                          <a:solidFill>
                            <a:schemeClr val="tx1"/>
                          </a:solidFill>
                          <a:latin typeface="+mn-lt"/>
                          <a:ea typeface="+mn-ea"/>
                          <a:cs typeface="+mn-cs"/>
                        </a:rPr>
                        <a:t>to</a:t>
                      </a:r>
                      <a:r>
                        <a:rPr lang="hu-HU" sz="1100" kern="1200" dirty="0" smtClean="0">
                          <a:solidFill>
                            <a:schemeClr val="tx1"/>
                          </a:solidFill>
                          <a:latin typeface="+mn-lt"/>
                          <a:ea typeface="+mn-ea"/>
                          <a:cs typeface="+mn-cs"/>
                        </a:rPr>
                        <a:t> Credit </a:t>
                      </a:r>
                      <a:r>
                        <a:rPr lang="hu-HU" sz="1100" kern="1200" dirty="0" err="1" smtClean="0">
                          <a:solidFill>
                            <a:schemeClr val="tx1"/>
                          </a:solidFill>
                          <a:latin typeface="+mn-lt"/>
                          <a:ea typeface="+mn-ea"/>
                          <a:cs typeface="+mn-cs"/>
                        </a:rPr>
                        <a:t>Institutions</a:t>
                      </a:r>
                      <a:endParaRPr lang="hu-HU" sz="1100" kern="1200" dirty="0">
                        <a:solidFill>
                          <a:schemeClr val="tx1"/>
                        </a:solidFill>
                        <a:latin typeface="+mn-lt"/>
                        <a:ea typeface="+mn-ea"/>
                        <a:cs typeface="+mn-cs"/>
                      </a:endParaRPr>
                    </a:p>
                  </a:txBody>
                  <a:tcPr/>
                </a:tc>
                <a:tc>
                  <a:txBody>
                    <a:bodyPr/>
                    <a:lstStyle/>
                    <a:p>
                      <a:pPr algn="r"/>
                      <a:r>
                        <a:rPr lang="hu-HU" sz="1100" dirty="0" smtClean="0"/>
                        <a:t>0</a:t>
                      </a:r>
                      <a:endParaRPr lang="hu-HU" sz="1100" dirty="0"/>
                    </a:p>
                  </a:txBody>
                  <a:tcPr/>
                </a:tc>
                <a:tc>
                  <a:txBody>
                    <a:bodyPr/>
                    <a:lstStyle/>
                    <a:p>
                      <a:pPr algn="r"/>
                      <a:r>
                        <a:rPr lang="hu-HU" sz="1100" dirty="0" smtClean="0"/>
                        <a:t>0</a:t>
                      </a:r>
                      <a:endParaRPr lang="hu-HU" sz="1100" dirty="0"/>
                    </a:p>
                  </a:txBody>
                  <a:tcPr/>
                </a:tc>
                <a:tc>
                  <a:txBody>
                    <a:bodyPr/>
                    <a:lstStyle/>
                    <a:p>
                      <a:pPr marL="0" algn="r" defTabSz="685800" rtl="0" eaLnBrk="1" fontAlgn="t" latinLnBrk="0" hangingPunct="1"/>
                      <a:r>
                        <a:rPr lang="hu-HU" sz="1100" kern="1200" dirty="0" smtClean="0">
                          <a:solidFill>
                            <a:schemeClr val="tx1"/>
                          </a:solidFill>
                          <a:latin typeface="+mn-lt"/>
                          <a:ea typeface="+mn-ea"/>
                          <a:cs typeface="+mn-cs"/>
                        </a:rPr>
                        <a:t>0</a:t>
                      </a:r>
                      <a:endParaRPr lang="hu-HU" sz="1100" kern="1200" dirty="0">
                        <a:solidFill>
                          <a:schemeClr val="tx1"/>
                        </a:solidFill>
                        <a:latin typeface="+mn-lt"/>
                        <a:ea typeface="+mn-ea"/>
                        <a:cs typeface="+mn-cs"/>
                      </a:endParaRPr>
                    </a:p>
                  </a:txBody>
                  <a:tcPr marL="9525" marR="9525" marT="9525" marB="0"/>
                </a:tc>
                <a:tc>
                  <a:txBody>
                    <a:bodyPr/>
                    <a:lstStyle/>
                    <a:p>
                      <a:pPr marL="0" algn="l" defTabSz="685800" rtl="0" eaLnBrk="1" latinLnBrk="0" hangingPunct="1"/>
                      <a:r>
                        <a:rPr lang="hu-HU" sz="1100" kern="1200" dirty="0" smtClean="0">
                          <a:solidFill>
                            <a:schemeClr val="tx1"/>
                          </a:solidFill>
                          <a:latin typeface="+mn-lt"/>
                          <a:ea typeface="+mn-ea"/>
                          <a:cs typeface="+mn-cs"/>
                        </a:rPr>
                        <a:t>MNB </a:t>
                      </a:r>
                      <a:r>
                        <a:rPr lang="hu-HU" sz="1100" kern="1200" dirty="0" err="1" smtClean="0">
                          <a:solidFill>
                            <a:schemeClr val="tx1"/>
                          </a:solidFill>
                          <a:latin typeface="+mn-lt"/>
                          <a:ea typeface="+mn-ea"/>
                          <a:cs typeface="+mn-cs"/>
                        </a:rPr>
                        <a:t>key</a:t>
                      </a:r>
                      <a:r>
                        <a:rPr lang="hu-HU" sz="1100" kern="1200" dirty="0" smtClean="0">
                          <a:solidFill>
                            <a:schemeClr val="tx1"/>
                          </a:solidFill>
                          <a:latin typeface="+mn-lt"/>
                          <a:ea typeface="+mn-ea"/>
                          <a:cs typeface="+mn-cs"/>
                        </a:rPr>
                        <a:t> policy </a:t>
                      </a:r>
                      <a:r>
                        <a:rPr lang="hu-HU" sz="1100" kern="1200" dirty="0" err="1" smtClean="0">
                          <a:solidFill>
                            <a:schemeClr val="tx1"/>
                          </a:solidFill>
                          <a:latin typeface="+mn-lt"/>
                          <a:ea typeface="+mn-ea"/>
                          <a:cs typeface="+mn-cs"/>
                        </a:rPr>
                        <a:t>instrument</a:t>
                      </a:r>
                      <a:endParaRPr lang="hu-HU" sz="1100" kern="1200" dirty="0">
                        <a:solidFill>
                          <a:schemeClr val="tx1"/>
                        </a:solidFill>
                        <a:latin typeface="+mn-lt"/>
                        <a:ea typeface="+mn-ea"/>
                        <a:cs typeface="+mn-cs"/>
                      </a:endParaRPr>
                    </a:p>
                  </a:txBody>
                  <a:tcPr/>
                </a:tc>
                <a:tc>
                  <a:txBody>
                    <a:bodyPr/>
                    <a:lstStyle/>
                    <a:p>
                      <a:pPr algn="r"/>
                      <a:r>
                        <a:rPr lang="hu-HU" sz="1100" dirty="0" smtClean="0"/>
                        <a:t>550</a:t>
                      </a:r>
                      <a:endParaRPr lang="hu-HU" sz="1100" dirty="0"/>
                    </a:p>
                  </a:txBody>
                  <a:tcPr/>
                </a:tc>
                <a:tc>
                  <a:txBody>
                    <a:bodyPr/>
                    <a:lstStyle/>
                    <a:p>
                      <a:pPr algn="r"/>
                      <a:r>
                        <a:rPr lang="hu-HU" sz="1100" dirty="0" smtClean="0"/>
                        <a:t>5083</a:t>
                      </a:r>
                      <a:endParaRPr lang="hu-HU" sz="1100" dirty="0"/>
                    </a:p>
                  </a:txBody>
                  <a:tcPr/>
                </a:tc>
                <a:tc>
                  <a:txBody>
                    <a:bodyPr/>
                    <a:lstStyle/>
                    <a:p>
                      <a:pPr marL="0" algn="r" defTabSz="685800" rtl="0" eaLnBrk="1" fontAlgn="t" latinLnBrk="0" hangingPunct="1"/>
                      <a:r>
                        <a:rPr lang="hu-HU" sz="1100" kern="1200" dirty="0" smtClean="0">
                          <a:solidFill>
                            <a:srgbClr val="FF0000"/>
                          </a:solidFill>
                          <a:latin typeface="+mn-lt"/>
                          <a:ea typeface="+mn-ea"/>
                          <a:cs typeface="+mn-cs"/>
                        </a:rPr>
                        <a:t>4533</a:t>
                      </a:r>
                      <a:endParaRPr lang="hu-HU" sz="1100" kern="1200" dirty="0">
                        <a:solidFill>
                          <a:srgbClr val="FF0000"/>
                        </a:solidFill>
                        <a:latin typeface="+mn-lt"/>
                        <a:ea typeface="+mn-ea"/>
                        <a:cs typeface="+mn-cs"/>
                      </a:endParaRPr>
                    </a:p>
                  </a:txBody>
                  <a:tcPr marL="9525" marR="9525" marT="9525" marB="0"/>
                </a:tc>
              </a:tr>
              <a:tr h="609124">
                <a:tc>
                  <a:txBody>
                    <a:bodyPr/>
                    <a:lstStyle/>
                    <a:p>
                      <a:pPr marL="0" algn="l" defTabSz="685800" rtl="0" eaLnBrk="1" latinLnBrk="0" hangingPunct="1"/>
                      <a:r>
                        <a:rPr lang="hu-HU" sz="1100" kern="1200" dirty="0" smtClean="0">
                          <a:solidFill>
                            <a:schemeClr val="tx1"/>
                          </a:solidFill>
                          <a:latin typeface="+mn-lt"/>
                          <a:ea typeface="+mn-ea"/>
                          <a:cs typeface="+mn-cs"/>
                        </a:rPr>
                        <a:t>Ref. credit of the </a:t>
                      </a:r>
                      <a:r>
                        <a:rPr lang="hu-HU" sz="1100" kern="1200" dirty="0" err="1" smtClean="0">
                          <a:solidFill>
                            <a:schemeClr val="tx1"/>
                          </a:solidFill>
                          <a:latin typeface="+mn-lt"/>
                          <a:ea typeface="+mn-ea"/>
                          <a:cs typeface="+mn-cs"/>
                        </a:rPr>
                        <a:t>Funding</a:t>
                      </a:r>
                      <a:r>
                        <a:rPr lang="hu-HU" sz="1100" kern="1200" dirty="0" smtClean="0">
                          <a:solidFill>
                            <a:schemeClr val="tx1"/>
                          </a:solidFill>
                          <a:latin typeface="+mn-lt"/>
                          <a:ea typeface="+mn-ea"/>
                          <a:cs typeface="+mn-cs"/>
                        </a:rPr>
                        <a:t> </a:t>
                      </a:r>
                      <a:r>
                        <a:rPr lang="hu-HU" sz="1100" kern="1200" dirty="0" err="1" smtClean="0">
                          <a:solidFill>
                            <a:schemeClr val="tx1"/>
                          </a:solidFill>
                          <a:latin typeface="+mn-lt"/>
                          <a:ea typeface="+mn-ea"/>
                          <a:cs typeface="+mn-cs"/>
                        </a:rPr>
                        <a:t>for</a:t>
                      </a:r>
                      <a:r>
                        <a:rPr lang="hu-HU" sz="1100" kern="1200" dirty="0" smtClean="0">
                          <a:solidFill>
                            <a:schemeClr val="tx1"/>
                          </a:solidFill>
                          <a:latin typeface="+mn-lt"/>
                          <a:ea typeface="+mn-ea"/>
                          <a:cs typeface="+mn-cs"/>
                        </a:rPr>
                        <a:t> </a:t>
                      </a:r>
                      <a:r>
                        <a:rPr lang="hu-HU" sz="1100" kern="1200" dirty="0" err="1" smtClean="0">
                          <a:solidFill>
                            <a:schemeClr val="tx1"/>
                          </a:solidFill>
                          <a:latin typeface="+mn-lt"/>
                          <a:ea typeface="+mn-ea"/>
                          <a:cs typeface="+mn-cs"/>
                        </a:rPr>
                        <a:t>Growth</a:t>
                      </a:r>
                      <a:r>
                        <a:rPr lang="hu-HU" sz="1100" kern="1200" dirty="0" smtClean="0">
                          <a:solidFill>
                            <a:schemeClr val="tx1"/>
                          </a:solidFill>
                          <a:latin typeface="+mn-lt"/>
                          <a:ea typeface="+mn-ea"/>
                          <a:cs typeface="+mn-cs"/>
                        </a:rPr>
                        <a:t> </a:t>
                      </a:r>
                      <a:r>
                        <a:rPr lang="hu-HU" sz="1100" kern="1200" dirty="0" err="1" smtClean="0">
                          <a:solidFill>
                            <a:schemeClr val="tx1"/>
                          </a:solidFill>
                          <a:latin typeface="+mn-lt"/>
                          <a:ea typeface="+mn-ea"/>
                          <a:cs typeface="+mn-cs"/>
                        </a:rPr>
                        <a:t>Sceme</a:t>
                      </a:r>
                      <a:r>
                        <a:rPr lang="hu-HU" sz="1100" kern="1200" dirty="0" smtClean="0">
                          <a:solidFill>
                            <a:schemeClr val="tx1"/>
                          </a:solidFill>
                          <a:latin typeface="+mn-lt"/>
                          <a:ea typeface="+mn-ea"/>
                          <a:cs typeface="+mn-cs"/>
                        </a:rPr>
                        <a:t> </a:t>
                      </a:r>
                      <a:r>
                        <a:rPr lang="hu-HU" sz="1100" kern="1200" baseline="0" dirty="0" smtClean="0">
                          <a:solidFill>
                            <a:schemeClr val="tx1"/>
                          </a:solidFill>
                          <a:latin typeface="+mn-lt"/>
                          <a:ea typeface="+mn-ea"/>
                          <a:cs typeface="+mn-cs"/>
                        </a:rPr>
                        <a:t>(</a:t>
                      </a:r>
                      <a:r>
                        <a:rPr lang="hu-HU" sz="1100" kern="1200" baseline="0" dirty="0" err="1" smtClean="0">
                          <a:solidFill>
                            <a:schemeClr val="tx1"/>
                          </a:solidFill>
                          <a:latin typeface="+mn-lt"/>
                          <a:ea typeface="+mn-ea"/>
                          <a:cs typeface="+mn-cs"/>
                        </a:rPr>
                        <a:t>FGS</a:t>
                      </a:r>
                      <a:r>
                        <a:rPr lang="hu-HU" sz="1100" kern="1200" baseline="0" dirty="0" smtClean="0">
                          <a:solidFill>
                            <a:schemeClr val="tx1"/>
                          </a:solidFill>
                          <a:latin typeface="+mn-lt"/>
                          <a:ea typeface="+mn-ea"/>
                          <a:cs typeface="+mn-cs"/>
                        </a:rPr>
                        <a:t>)</a:t>
                      </a:r>
                      <a:endParaRPr lang="hu-HU" sz="1100" kern="1200" dirty="0">
                        <a:solidFill>
                          <a:schemeClr val="tx1"/>
                        </a:solidFill>
                        <a:latin typeface="+mn-lt"/>
                        <a:ea typeface="+mn-ea"/>
                        <a:cs typeface="+mn-cs"/>
                      </a:endParaRPr>
                    </a:p>
                  </a:txBody>
                  <a:tcPr/>
                </a:tc>
                <a:tc>
                  <a:txBody>
                    <a:bodyPr/>
                    <a:lstStyle/>
                    <a:p>
                      <a:pPr algn="r"/>
                      <a:r>
                        <a:rPr lang="hu-HU" sz="1100" dirty="0" smtClean="0"/>
                        <a:t>0</a:t>
                      </a:r>
                      <a:endParaRPr lang="hu-HU" sz="1100" dirty="0"/>
                    </a:p>
                  </a:txBody>
                  <a:tcPr/>
                </a:tc>
                <a:tc>
                  <a:txBody>
                    <a:bodyPr/>
                    <a:lstStyle/>
                    <a:p>
                      <a:pPr algn="r"/>
                      <a:r>
                        <a:rPr lang="hu-HU" sz="1100" dirty="0" smtClean="0"/>
                        <a:t>1008</a:t>
                      </a:r>
                      <a:endParaRPr lang="hu-HU" sz="1100" dirty="0"/>
                    </a:p>
                  </a:txBody>
                  <a:tcPr/>
                </a:tc>
                <a:tc>
                  <a:txBody>
                    <a:bodyPr/>
                    <a:lstStyle/>
                    <a:p>
                      <a:pPr marL="0" algn="r" defTabSz="685800" rtl="0" eaLnBrk="1" latinLnBrk="0" hangingPunct="1"/>
                      <a:r>
                        <a:rPr lang="hu-HU" sz="1100" kern="1200" dirty="0" smtClean="0">
                          <a:solidFill>
                            <a:schemeClr val="tx1"/>
                          </a:solidFill>
                          <a:latin typeface="+mn-lt"/>
                          <a:ea typeface="+mn-ea"/>
                          <a:cs typeface="+mn-cs"/>
                        </a:rPr>
                        <a:t>1008</a:t>
                      </a:r>
                      <a:endParaRPr lang="hu-HU" sz="1100" kern="1200" dirty="0">
                        <a:solidFill>
                          <a:schemeClr val="tx1"/>
                        </a:solidFill>
                        <a:latin typeface="+mn-lt"/>
                        <a:ea typeface="+mn-ea"/>
                        <a:cs typeface="+mn-cs"/>
                      </a:endParaRPr>
                    </a:p>
                  </a:txBody>
                  <a:tcPr marL="9525" marR="9525" marT="9525" marB="0"/>
                </a:tc>
                <a:tc>
                  <a:txBody>
                    <a:bodyPr/>
                    <a:lstStyle/>
                    <a:p>
                      <a:pPr marL="0" algn="l" defTabSz="685800" rtl="0" eaLnBrk="1" latinLnBrk="0" hangingPunct="1"/>
                      <a:r>
                        <a:rPr lang="hu-HU" sz="1100" kern="1200" dirty="0" smtClean="0">
                          <a:solidFill>
                            <a:schemeClr val="tx1"/>
                          </a:solidFill>
                          <a:latin typeface="+mn-lt"/>
                          <a:ea typeface="+mn-ea"/>
                          <a:cs typeface="+mn-cs"/>
                        </a:rPr>
                        <a:t>HUF </a:t>
                      </a:r>
                      <a:r>
                        <a:rPr lang="hu-HU" sz="1100" kern="1200" dirty="0" err="1" smtClean="0">
                          <a:solidFill>
                            <a:schemeClr val="tx1"/>
                          </a:solidFill>
                          <a:latin typeface="+mn-lt"/>
                          <a:ea typeface="+mn-ea"/>
                          <a:cs typeface="+mn-cs"/>
                        </a:rPr>
                        <a:t>deposit</a:t>
                      </a:r>
                      <a:r>
                        <a:rPr lang="hu-HU" sz="1100" kern="1200" dirty="0" smtClean="0">
                          <a:solidFill>
                            <a:schemeClr val="tx1"/>
                          </a:solidFill>
                          <a:latin typeface="+mn-lt"/>
                          <a:ea typeface="+mn-ea"/>
                          <a:cs typeface="+mn-cs"/>
                        </a:rPr>
                        <a:t> </a:t>
                      </a:r>
                      <a:r>
                        <a:rPr lang="hu-HU" sz="1100" kern="1200" dirty="0" err="1" smtClean="0">
                          <a:solidFill>
                            <a:schemeClr val="tx1"/>
                          </a:solidFill>
                          <a:latin typeface="+mn-lt"/>
                          <a:ea typeface="+mn-ea"/>
                          <a:cs typeface="+mn-cs"/>
                        </a:rPr>
                        <a:t>accounts</a:t>
                      </a:r>
                      <a:r>
                        <a:rPr lang="hu-HU" sz="1100" kern="1200" dirty="0" smtClean="0">
                          <a:solidFill>
                            <a:schemeClr val="tx1"/>
                          </a:solidFill>
                          <a:latin typeface="+mn-lt"/>
                          <a:ea typeface="+mn-ea"/>
                          <a:cs typeface="+mn-cs"/>
                        </a:rPr>
                        <a:t> of Credit </a:t>
                      </a:r>
                      <a:r>
                        <a:rPr lang="hu-HU" sz="1100" kern="1200" dirty="0" err="1" smtClean="0">
                          <a:solidFill>
                            <a:schemeClr val="tx1"/>
                          </a:solidFill>
                          <a:latin typeface="+mn-lt"/>
                          <a:ea typeface="+mn-ea"/>
                          <a:cs typeface="+mn-cs"/>
                        </a:rPr>
                        <a:t>Institutions</a:t>
                      </a:r>
                      <a:endParaRPr lang="hu-HU" sz="1100" kern="1200" dirty="0">
                        <a:solidFill>
                          <a:schemeClr val="tx1"/>
                        </a:solidFill>
                        <a:latin typeface="+mn-lt"/>
                        <a:ea typeface="+mn-ea"/>
                        <a:cs typeface="+mn-cs"/>
                      </a:endParaRPr>
                    </a:p>
                  </a:txBody>
                  <a:tcPr/>
                </a:tc>
                <a:tc>
                  <a:txBody>
                    <a:bodyPr/>
                    <a:lstStyle/>
                    <a:p>
                      <a:pPr algn="r"/>
                      <a:r>
                        <a:rPr lang="hu-HU" sz="1100" dirty="0" smtClean="0"/>
                        <a:t>1062</a:t>
                      </a:r>
                      <a:endParaRPr lang="hu-HU" sz="1100" dirty="0"/>
                    </a:p>
                  </a:txBody>
                  <a:tcPr/>
                </a:tc>
                <a:tc>
                  <a:txBody>
                    <a:bodyPr/>
                    <a:lstStyle/>
                    <a:p>
                      <a:pPr algn="r"/>
                      <a:r>
                        <a:rPr lang="hu-HU" sz="1100" dirty="0" smtClean="0"/>
                        <a:t>915</a:t>
                      </a:r>
                      <a:endParaRPr lang="hu-HU" sz="1100" dirty="0"/>
                    </a:p>
                  </a:txBody>
                  <a:tcPr/>
                </a:tc>
                <a:tc>
                  <a:txBody>
                    <a:bodyPr/>
                    <a:lstStyle/>
                    <a:p>
                      <a:pPr marL="0" algn="r" defTabSz="685800" rtl="0" eaLnBrk="1" fontAlgn="t" latinLnBrk="0" hangingPunct="1"/>
                      <a:r>
                        <a:rPr lang="hu-HU" sz="1100" kern="1200" dirty="0" smtClean="0">
                          <a:solidFill>
                            <a:schemeClr val="tx1"/>
                          </a:solidFill>
                          <a:latin typeface="+mn-lt"/>
                          <a:ea typeface="+mn-ea"/>
                          <a:cs typeface="+mn-cs"/>
                        </a:rPr>
                        <a:t>-147</a:t>
                      </a:r>
                      <a:endParaRPr lang="hu-HU" sz="1100" kern="1200" dirty="0">
                        <a:solidFill>
                          <a:schemeClr val="tx1"/>
                        </a:solidFill>
                        <a:latin typeface="+mn-lt"/>
                        <a:ea typeface="+mn-ea"/>
                        <a:cs typeface="+mn-cs"/>
                      </a:endParaRPr>
                    </a:p>
                  </a:txBody>
                  <a:tcPr marL="9525" marR="9525" marT="9525" marB="0"/>
                </a:tc>
              </a:tr>
              <a:tr h="609124">
                <a:tc>
                  <a:txBody>
                    <a:bodyPr/>
                    <a:lstStyle/>
                    <a:p>
                      <a:pPr marL="0" algn="l" defTabSz="685800" rtl="0" eaLnBrk="1" latinLnBrk="0" hangingPunct="1"/>
                      <a:r>
                        <a:rPr lang="hu-HU" sz="1100" kern="1200" dirty="0" err="1" smtClean="0">
                          <a:solidFill>
                            <a:schemeClr val="tx1"/>
                          </a:solidFill>
                          <a:latin typeface="+mn-lt"/>
                          <a:ea typeface="+mn-ea"/>
                          <a:cs typeface="+mn-cs"/>
                        </a:rPr>
                        <a:t>Mortgage</a:t>
                      </a:r>
                      <a:r>
                        <a:rPr lang="hu-HU" sz="1100" kern="1200" dirty="0" smtClean="0">
                          <a:solidFill>
                            <a:schemeClr val="tx1"/>
                          </a:solidFill>
                          <a:latin typeface="+mn-lt"/>
                          <a:ea typeface="+mn-ea"/>
                          <a:cs typeface="+mn-cs"/>
                        </a:rPr>
                        <a:t> </a:t>
                      </a:r>
                      <a:r>
                        <a:rPr lang="hu-HU" sz="1100" kern="1200" dirty="0" err="1" smtClean="0">
                          <a:solidFill>
                            <a:schemeClr val="tx1"/>
                          </a:solidFill>
                          <a:latin typeface="+mn-lt"/>
                          <a:ea typeface="+mn-ea"/>
                          <a:cs typeface="+mn-cs"/>
                        </a:rPr>
                        <a:t>bond</a:t>
                      </a:r>
                      <a:r>
                        <a:rPr lang="hu-HU" sz="1100" kern="1200" dirty="0" smtClean="0">
                          <a:solidFill>
                            <a:schemeClr val="tx1"/>
                          </a:solidFill>
                          <a:latin typeface="+mn-lt"/>
                          <a:ea typeface="+mn-ea"/>
                          <a:cs typeface="+mn-cs"/>
                        </a:rPr>
                        <a:t>  </a:t>
                      </a:r>
                      <a:r>
                        <a:rPr lang="hu-HU" sz="1100" kern="1200" dirty="0" err="1" smtClean="0">
                          <a:solidFill>
                            <a:schemeClr val="tx1"/>
                          </a:solidFill>
                          <a:latin typeface="+mn-lt"/>
                          <a:ea typeface="+mn-ea"/>
                          <a:cs typeface="+mn-cs"/>
                        </a:rPr>
                        <a:t>purchased</a:t>
                      </a:r>
                      <a:r>
                        <a:rPr lang="hu-HU" sz="1100" kern="1200" dirty="0" smtClean="0">
                          <a:solidFill>
                            <a:schemeClr val="tx1"/>
                          </a:solidFill>
                          <a:latin typeface="+mn-lt"/>
                          <a:ea typeface="+mn-ea"/>
                          <a:cs typeface="+mn-cs"/>
                        </a:rPr>
                        <a:t> </a:t>
                      </a:r>
                      <a:r>
                        <a:rPr lang="hu-HU" sz="1100" kern="1200" dirty="0" err="1" smtClean="0">
                          <a:solidFill>
                            <a:schemeClr val="tx1"/>
                          </a:solidFill>
                          <a:latin typeface="+mn-lt"/>
                          <a:ea typeface="+mn-ea"/>
                          <a:cs typeface="+mn-cs"/>
                        </a:rPr>
                        <a:t>from</a:t>
                      </a:r>
                      <a:r>
                        <a:rPr lang="hu-HU" sz="1100" kern="1200" baseline="0" dirty="0" smtClean="0">
                          <a:solidFill>
                            <a:schemeClr val="tx1"/>
                          </a:solidFill>
                          <a:latin typeface="+mn-lt"/>
                          <a:ea typeface="+mn-ea"/>
                          <a:cs typeface="+mn-cs"/>
                        </a:rPr>
                        <a:t> Credit </a:t>
                      </a:r>
                      <a:r>
                        <a:rPr lang="hu-HU" sz="1100" kern="1200" baseline="0" dirty="0" err="1" smtClean="0">
                          <a:solidFill>
                            <a:schemeClr val="tx1"/>
                          </a:solidFill>
                          <a:latin typeface="+mn-lt"/>
                          <a:ea typeface="+mn-ea"/>
                          <a:cs typeface="+mn-cs"/>
                        </a:rPr>
                        <a:t>Institutions</a:t>
                      </a:r>
                      <a:endParaRPr lang="hu-HU" sz="1100" kern="1200" dirty="0">
                        <a:solidFill>
                          <a:schemeClr val="tx1"/>
                        </a:solidFill>
                        <a:latin typeface="+mn-lt"/>
                        <a:ea typeface="+mn-ea"/>
                        <a:cs typeface="+mn-cs"/>
                      </a:endParaRPr>
                    </a:p>
                  </a:txBody>
                  <a:tcP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hu-HU" sz="1100" b="0" i="0" u="none" strike="noStrike" kern="1200" cap="none" spc="0" normalizeH="0" baseline="0" noProof="0" dirty="0" smtClean="0">
                          <a:ln>
                            <a:noFill/>
                          </a:ln>
                          <a:solidFill>
                            <a:prstClr val="black"/>
                          </a:solidFill>
                          <a:effectLst/>
                          <a:uLnTx/>
                          <a:uFillTx/>
                          <a:latin typeface="+mn-lt"/>
                          <a:ea typeface="+mn-ea"/>
                          <a:cs typeface="+mn-cs"/>
                        </a:rPr>
                        <a:t>0</a:t>
                      </a:r>
                    </a:p>
                    <a:p>
                      <a:endParaRPr lang="hu-HU" dirty="0"/>
                    </a:p>
                  </a:txBody>
                  <a:tcPr/>
                </a:tc>
                <a:tc>
                  <a:txBody>
                    <a:bodyPr/>
                    <a:lstStyle/>
                    <a:p>
                      <a:pPr marL="0" algn="r" defTabSz="685800" rtl="0" eaLnBrk="1" latinLnBrk="0" hangingPunct="1"/>
                      <a:r>
                        <a:rPr lang="hu-HU" sz="1100" kern="1200" dirty="0" smtClean="0">
                          <a:solidFill>
                            <a:schemeClr val="tx1"/>
                          </a:solidFill>
                          <a:latin typeface="+mn-lt"/>
                          <a:ea typeface="+mn-ea"/>
                          <a:cs typeface="+mn-cs"/>
                        </a:rPr>
                        <a:t>29</a:t>
                      </a:r>
                      <a:endParaRPr lang="hu-HU" sz="1100" kern="1200" dirty="0">
                        <a:solidFill>
                          <a:schemeClr val="tx1"/>
                        </a:solidFill>
                        <a:latin typeface="+mn-lt"/>
                        <a:ea typeface="+mn-ea"/>
                        <a:cs typeface="+mn-cs"/>
                      </a:endParaRPr>
                    </a:p>
                  </a:txBody>
                  <a:tcP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hu-HU" sz="1100" b="0" i="0" u="none" strike="noStrike" kern="1200" cap="none" spc="0" normalizeH="0" baseline="0" noProof="0" dirty="0" smtClean="0">
                          <a:ln>
                            <a:noFill/>
                          </a:ln>
                          <a:solidFill>
                            <a:prstClr val="black"/>
                          </a:solidFill>
                          <a:effectLst/>
                          <a:uLnTx/>
                          <a:uFillTx/>
                          <a:latin typeface="+mn-lt"/>
                          <a:ea typeface="+mn-ea"/>
                          <a:cs typeface="+mn-cs"/>
                        </a:rPr>
                        <a:t>29</a:t>
                      </a:r>
                    </a:p>
                  </a:txBody>
                  <a:tcPr marL="9525" marR="9525" marT="9525" marB="0"/>
                </a:tc>
                <a:tc>
                  <a:txBody>
                    <a:bodyPr/>
                    <a:lstStyle/>
                    <a:p>
                      <a:r>
                        <a:rPr lang="hu-HU" sz="1100" dirty="0" err="1" smtClean="0"/>
                        <a:t>Government</a:t>
                      </a:r>
                      <a:r>
                        <a:rPr lang="hu-HU" sz="1100" dirty="0" smtClean="0"/>
                        <a:t> </a:t>
                      </a:r>
                      <a:r>
                        <a:rPr lang="hu-HU" sz="1100" dirty="0" err="1" smtClean="0"/>
                        <a:t>deposits</a:t>
                      </a:r>
                      <a:endParaRPr lang="hu-HU" sz="1100" dirty="0"/>
                    </a:p>
                  </a:txBody>
                  <a:tcPr/>
                </a:tc>
                <a:tc>
                  <a:txBody>
                    <a:bodyPr/>
                    <a:lstStyle/>
                    <a:p>
                      <a:pPr algn="r"/>
                      <a:r>
                        <a:rPr lang="hu-HU" sz="1100" dirty="0" smtClean="0"/>
                        <a:t>255</a:t>
                      </a:r>
                      <a:endParaRPr lang="hu-HU" sz="1100" dirty="0"/>
                    </a:p>
                  </a:txBody>
                  <a:tcPr/>
                </a:tc>
                <a:tc>
                  <a:txBody>
                    <a:bodyPr/>
                    <a:lstStyle/>
                    <a:p>
                      <a:pPr algn="r"/>
                      <a:r>
                        <a:rPr lang="hu-HU" sz="1100" dirty="0" smtClean="0"/>
                        <a:t>1076</a:t>
                      </a:r>
                      <a:endParaRPr lang="hu-HU" sz="1100" dirty="0"/>
                    </a:p>
                  </a:txBody>
                  <a:tcPr/>
                </a:tc>
                <a:tc>
                  <a:txBody>
                    <a:bodyPr/>
                    <a:lstStyle/>
                    <a:p>
                      <a:pPr marL="0" algn="r" defTabSz="685800" rtl="0" eaLnBrk="1" fontAlgn="t" latinLnBrk="0" hangingPunct="1"/>
                      <a:r>
                        <a:rPr lang="hu-HU" sz="1100" kern="1200" dirty="0" smtClean="0">
                          <a:solidFill>
                            <a:schemeClr val="tx1"/>
                          </a:solidFill>
                          <a:latin typeface="+mn-lt"/>
                          <a:ea typeface="+mn-ea"/>
                          <a:cs typeface="+mn-cs"/>
                        </a:rPr>
                        <a:t>821</a:t>
                      </a:r>
                      <a:endParaRPr lang="hu-HU" sz="1100" kern="1200" dirty="0">
                        <a:solidFill>
                          <a:schemeClr val="tx1"/>
                        </a:solidFill>
                        <a:latin typeface="+mn-lt"/>
                        <a:ea typeface="+mn-ea"/>
                        <a:cs typeface="+mn-cs"/>
                      </a:endParaRPr>
                    </a:p>
                  </a:txBody>
                  <a:tcPr marL="9525" marR="9525" marT="9525" marB="0"/>
                </a:tc>
              </a:tr>
              <a:tr h="487384">
                <a:tc>
                  <a:txBody>
                    <a:bodyPr/>
                    <a:lstStyle/>
                    <a:p>
                      <a:pPr marL="0" algn="l" defTabSz="685800" rtl="0" eaLnBrk="1" latinLnBrk="0" hangingPunct="1"/>
                      <a:r>
                        <a:rPr lang="hu-HU" sz="1100" kern="1200" baseline="0" dirty="0" err="1" smtClean="0">
                          <a:solidFill>
                            <a:schemeClr val="tx1"/>
                          </a:solidFill>
                          <a:latin typeface="+mn-lt"/>
                          <a:ea typeface="+mn-ea"/>
                          <a:cs typeface="+mn-cs"/>
                        </a:rPr>
                        <a:t>Hungarian</a:t>
                      </a:r>
                      <a:r>
                        <a:rPr lang="hu-HU" sz="1100" kern="1200" baseline="0" dirty="0" smtClean="0">
                          <a:solidFill>
                            <a:schemeClr val="tx1"/>
                          </a:solidFill>
                          <a:latin typeface="+mn-lt"/>
                          <a:ea typeface="+mn-ea"/>
                          <a:cs typeface="+mn-cs"/>
                        </a:rPr>
                        <a:t> </a:t>
                      </a:r>
                      <a:r>
                        <a:rPr lang="hu-HU" sz="1100" kern="1200" baseline="0" dirty="0" err="1" smtClean="0">
                          <a:solidFill>
                            <a:schemeClr val="tx1"/>
                          </a:solidFill>
                          <a:latin typeface="+mn-lt"/>
                          <a:ea typeface="+mn-ea"/>
                          <a:cs typeface="+mn-cs"/>
                        </a:rPr>
                        <a:t>government</a:t>
                      </a:r>
                      <a:r>
                        <a:rPr lang="hu-HU" sz="1100" kern="1200" baseline="0" dirty="0" smtClean="0">
                          <a:solidFill>
                            <a:schemeClr val="tx1"/>
                          </a:solidFill>
                          <a:latin typeface="+mn-lt"/>
                          <a:ea typeface="+mn-ea"/>
                          <a:cs typeface="+mn-cs"/>
                        </a:rPr>
                        <a:t> </a:t>
                      </a:r>
                      <a:r>
                        <a:rPr lang="hu-HU" sz="1100" kern="1200" baseline="0" dirty="0" err="1" smtClean="0">
                          <a:solidFill>
                            <a:schemeClr val="tx1"/>
                          </a:solidFill>
                          <a:latin typeface="+mn-lt"/>
                          <a:ea typeface="+mn-ea"/>
                          <a:cs typeface="+mn-cs"/>
                        </a:rPr>
                        <a:t>securities</a:t>
                      </a:r>
                      <a:endParaRPr lang="hu-HU" sz="1100" kern="1200" baseline="0" dirty="0">
                        <a:solidFill>
                          <a:schemeClr val="tx1"/>
                        </a:solidFill>
                        <a:latin typeface="+mn-lt"/>
                        <a:ea typeface="+mn-ea"/>
                        <a:cs typeface="+mn-cs"/>
                      </a:endParaRPr>
                    </a:p>
                  </a:txBody>
                  <a:tcPr/>
                </a:tc>
                <a:tc>
                  <a:txBody>
                    <a:bodyPr/>
                    <a:lstStyle/>
                    <a:p>
                      <a:pPr algn="r"/>
                      <a:r>
                        <a:rPr lang="hu-HU" sz="1100" dirty="0" smtClean="0"/>
                        <a:t>147</a:t>
                      </a:r>
                      <a:endParaRPr lang="hu-HU" sz="1100" dirty="0"/>
                    </a:p>
                  </a:txBody>
                  <a:tcPr/>
                </a:tc>
                <a:tc>
                  <a:txBody>
                    <a:bodyPr/>
                    <a:lstStyle/>
                    <a:p>
                      <a:pPr algn="r"/>
                      <a:r>
                        <a:rPr lang="hu-HU" sz="1100" dirty="0" smtClean="0"/>
                        <a:t>139</a:t>
                      </a:r>
                      <a:endParaRPr lang="hu-HU" sz="1100" dirty="0"/>
                    </a:p>
                  </a:txBody>
                  <a:tcPr/>
                </a:tc>
                <a:tc>
                  <a:txBody>
                    <a:bodyPr/>
                    <a:lstStyle/>
                    <a:p>
                      <a:pPr marL="0" algn="r" defTabSz="685800" rtl="0" eaLnBrk="1" fontAlgn="t" latinLnBrk="0" hangingPunct="1"/>
                      <a:r>
                        <a:rPr lang="hu-HU" sz="1100" kern="1200" dirty="0" smtClean="0">
                          <a:solidFill>
                            <a:schemeClr val="tx1"/>
                          </a:solidFill>
                          <a:latin typeface="+mn-lt"/>
                          <a:ea typeface="+mn-ea"/>
                          <a:cs typeface="+mn-cs"/>
                        </a:rPr>
                        <a:t>-8</a:t>
                      </a:r>
                      <a:endParaRPr lang="hu-HU" sz="1100" kern="1200" dirty="0">
                        <a:solidFill>
                          <a:schemeClr val="tx1"/>
                        </a:solidFill>
                        <a:latin typeface="+mn-lt"/>
                        <a:ea typeface="+mn-ea"/>
                        <a:cs typeface="+mn-cs"/>
                      </a:endParaRPr>
                    </a:p>
                  </a:txBody>
                  <a:tcPr marL="9525" marR="9525" marT="9525" marB="0"/>
                </a:tc>
                <a:tc>
                  <a:txBody>
                    <a:bodyPr/>
                    <a:lstStyle/>
                    <a:p>
                      <a:r>
                        <a:rPr lang="hu-HU" sz="1100" dirty="0" smtClean="0"/>
                        <a:t>Equity</a:t>
                      </a:r>
                      <a:endParaRPr lang="hu-HU" sz="1100" dirty="0"/>
                    </a:p>
                  </a:txBody>
                  <a:tcPr/>
                </a:tc>
                <a:tc>
                  <a:txBody>
                    <a:bodyPr/>
                    <a:lstStyle/>
                    <a:p>
                      <a:pPr algn="r"/>
                      <a:r>
                        <a:rPr lang="hu-HU" sz="1100" dirty="0" smtClean="0"/>
                        <a:t>75</a:t>
                      </a:r>
                      <a:endParaRPr lang="hu-HU" sz="1100" dirty="0"/>
                    </a:p>
                  </a:txBody>
                  <a:tcPr/>
                </a:tc>
                <a:tc>
                  <a:txBody>
                    <a:bodyPr/>
                    <a:lstStyle/>
                    <a:p>
                      <a:pPr algn="r"/>
                      <a:r>
                        <a:rPr lang="hu-HU" sz="1100" dirty="0" smtClean="0"/>
                        <a:t>646</a:t>
                      </a:r>
                      <a:endParaRPr lang="hu-HU" sz="1100" dirty="0"/>
                    </a:p>
                  </a:txBody>
                  <a:tcPr/>
                </a:tc>
                <a:tc>
                  <a:txBody>
                    <a:bodyPr/>
                    <a:lstStyle/>
                    <a:p>
                      <a:pPr marL="0" algn="r" defTabSz="685800" rtl="0" eaLnBrk="1" fontAlgn="t" latinLnBrk="0" hangingPunct="1"/>
                      <a:r>
                        <a:rPr lang="hu-HU" sz="1100" kern="1200" dirty="0" smtClean="0">
                          <a:solidFill>
                            <a:schemeClr val="tx1"/>
                          </a:solidFill>
                          <a:latin typeface="+mn-lt"/>
                          <a:ea typeface="+mn-ea"/>
                          <a:cs typeface="+mn-cs"/>
                        </a:rPr>
                        <a:t>571</a:t>
                      </a:r>
                      <a:endParaRPr lang="hu-HU" sz="1100" kern="1200" dirty="0">
                        <a:solidFill>
                          <a:schemeClr val="tx1"/>
                        </a:solidFill>
                        <a:latin typeface="+mn-lt"/>
                        <a:ea typeface="+mn-ea"/>
                        <a:cs typeface="+mn-cs"/>
                      </a:endParaRPr>
                    </a:p>
                  </a:txBody>
                  <a:tcPr marL="9525" marR="9525" marT="9525" marB="0"/>
                </a:tc>
              </a:tr>
              <a:tr h="526250">
                <a:tc>
                  <a:txBody>
                    <a:bodyPr/>
                    <a:lstStyle/>
                    <a:p>
                      <a:pPr marL="0" algn="l" defTabSz="685800" rtl="0" eaLnBrk="1" latinLnBrk="0" hangingPunct="1"/>
                      <a:r>
                        <a:rPr lang="hu-HU" sz="1100" kern="1200" dirty="0" err="1" smtClean="0">
                          <a:solidFill>
                            <a:schemeClr val="tx1"/>
                          </a:solidFill>
                          <a:latin typeface="+mn-lt"/>
                          <a:ea typeface="+mn-ea"/>
                          <a:cs typeface="+mn-cs"/>
                        </a:rPr>
                        <a:t>Other</a:t>
                      </a:r>
                      <a:r>
                        <a:rPr lang="hu-HU" sz="1100" kern="1200" dirty="0" smtClean="0">
                          <a:solidFill>
                            <a:schemeClr val="tx1"/>
                          </a:solidFill>
                          <a:latin typeface="+mn-lt"/>
                          <a:ea typeface="+mn-ea"/>
                          <a:cs typeface="+mn-cs"/>
                        </a:rPr>
                        <a:t> </a:t>
                      </a:r>
                      <a:r>
                        <a:rPr lang="hu-HU" sz="1100" kern="1200" dirty="0" err="1" smtClean="0">
                          <a:solidFill>
                            <a:schemeClr val="tx1"/>
                          </a:solidFill>
                          <a:latin typeface="+mn-lt"/>
                          <a:ea typeface="+mn-ea"/>
                          <a:cs typeface="+mn-cs"/>
                        </a:rPr>
                        <a:t>assets</a:t>
                      </a:r>
                      <a:endParaRPr lang="hu-HU" sz="1100" kern="1200" dirty="0">
                        <a:solidFill>
                          <a:schemeClr val="tx1"/>
                        </a:solidFill>
                        <a:latin typeface="+mn-lt"/>
                        <a:ea typeface="+mn-ea"/>
                        <a:cs typeface="+mn-cs"/>
                      </a:endParaRPr>
                    </a:p>
                  </a:txBody>
                  <a:tcPr/>
                </a:tc>
                <a:tc>
                  <a:txBody>
                    <a:bodyPr/>
                    <a:lstStyle/>
                    <a:p>
                      <a:pPr algn="r"/>
                      <a:r>
                        <a:rPr lang="hu-HU" sz="1100" dirty="0" smtClean="0"/>
                        <a:t>465</a:t>
                      </a:r>
                      <a:endParaRPr lang="hu-HU" sz="1100" dirty="0"/>
                    </a:p>
                  </a:txBody>
                  <a:tcPr/>
                </a:tc>
                <a:tc>
                  <a:txBody>
                    <a:bodyPr/>
                    <a:lstStyle/>
                    <a:p>
                      <a:pPr algn="r"/>
                      <a:r>
                        <a:rPr lang="hu-HU" sz="1100" dirty="0" smtClean="0"/>
                        <a:t>651</a:t>
                      </a:r>
                      <a:endParaRPr lang="hu-HU" sz="1100" dirty="0"/>
                    </a:p>
                  </a:txBody>
                  <a:tcPr/>
                </a:tc>
                <a:tc>
                  <a:txBody>
                    <a:bodyPr/>
                    <a:lstStyle/>
                    <a:p>
                      <a:pPr marL="0" algn="r" defTabSz="685800" rtl="0" eaLnBrk="1" fontAlgn="t" latinLnBrk="0" hangingPunct="1"/>
                      <a:r>
                        <a:rPr lang="hu-HU" sz="1100" kern="1200" dirty="0" smtClean="0">
                          <a:solidFill>
                            <a:schemeClr val="tx1"/>
                          </a:solidFill>
                          <a:latin typeface="+mn-lt"/>
                          <a:ea typeface="+mn-ea"/>
                          <a:cs typeface="+mn-cs"/>
                        </a:rPr>
                        <a:t>186</a:t>
                      </a:r>
                      <a:endParaRPr lang="hu-HU" sz="1100" kern="1200" dirty="0">
                        <a:solidFill>
                          <a:schemeClr val="tx1"/>
                        </a:solidFill>
                        <a:latin typeface="+mn-lt"/>
                        <a:ea typeface="+mn-ea"/>
                        <a:cs typeface="+mn-cs"/>
                      </a:endParaRPr>
                    </a:p>
                  </a:txBody>
                  <a:tcPr marL="9525" marR="9525" marT="9525" marB="0"/>
                </a:tc>
                <a:tc>
                  <a:txBody>
                    <a:bodyPr/>
                    <a:lstStyle/>
                    <a:p>
                      <a:r>
                        <a:rPr lang="hu-HU" sz="1100" dirty="0" err="1" smtClean="0"/>
                        <a:t>Other</a:t>
                      </a:r>
                      <a:r>
                        <a:rPr lang="hu-HU" sz="1100" dirty="0" smtClean="0"/>
                        <a:t> </a:t>
                      </a:r>
                      <a:r>
                        <a:rPr lang="hu-HU" sz="1100" dirty="0" err="1" smtClean="0"/>
                        <a:t>liabilities</a:t>
                      </a:r>
                      <a:endParaRPr lang="hu-HU" sz="1100" dirty="0"/>
                    </a:p>
                  </a:txBody>
                  <a:tcPr/>
                </a:tc>
                <a:tc>
                  <a:txBody>
                    <a:bodyPr/>
                    <a:lstStyle/>
                    <a:p>
                      <a:pPr algn="r"/>
                      <a:r>
                        <a:rPr lang="hu-HU" sz="1100" dirty="0" smtClean="0"/>
                        <a:t>573</a:t>
                      </a:r>
                      <a:endParaRPr lang="hu-HU" sz="1100" dirty="0"/>
                    </a:p>
                  </a:txBody>
                  <a:tcPr/>
                </a:tc>
                <a:tc>
                  <a:txBody>
                    <a:bodyPr/>
                    <a:lstStyle/>
                    <a:p>
                      <a:pPr algn="r"/>
                      <a:r>
                        <a:rPr lang="hu-HU" sz="1100" dirty="0" smtClean="0"/>
                        <a:t>1185</a:t>
                      </a:r>
                      <a:endParaRPr lang="hu-HU" sz="1100" dirty="0"/>
                    </a:p>
                  </a:txBody>
                  <a:tcPr/>
                </a:tc>
                <a:tc>
                  <a:txBody>
                    <a:bodyPr/>
                    <a:lstStyle/>
                    <a:p>
                      <a:pPr marL="0" algn="r" defTabSz="685800" rtl="0" eaLnBrk="1" fontAlgn="t" latinLnBrk="0" hangingPunct="1"/>
                      <a:r>
                        <a:rPr lang="hu-HU" sz="1100" kern="1200" dirty="0" smtClean="0">
                          <a:solidFill>
                            <a:schemeClr val="tx1"/>
                          </a:solidFill>
                          <a:latin typeface="+mn-lt"/>
                          <a:ea typeface="+mn-ea"/>
                          <a:cs typeface="+mn-cs"/>
                        </a:rPr>
                        <a:t>612</a:t>
                      </a:r>
                      <a:endParaRPr lang="hu-HU" sz="1100" kern="1200" dirty="0">
                        <a:solidFill>
                          <a:schemeClr val="tx1"/>
                        </a:solidFill>
                        <a:latin typeface="+mn-lt"/>
                        <a:ea typeface="+mn-ea"/>
                        <a:cs typeface="+mn-cs"/>
                      </a:endParaRPr>
                    </a:p>
                  </a:txBody>
                  <a:tcPr marL="9525" marR="9525" marT="9525" marB="0"/>
                </a:tc>
              </a:tr>
              <a:tr h="413481">
                <a:tc>
                  <a:txBody>
                    <a:bodyPr/>
                    <a:lstStyle/>
                    <a:p>
                      <a:r>
                        <a:rPr lang="hu-HU" sz="1100" b="1" dirty="0" smtClean="0">
                          <a:solidFill>
                            <a:schemeClr val="bg1"/>
                          </a:solidFill>
                        </a:rPr>
                        <a:t>Total </a:t>
                      </a:r>
                      <a:r>
                        <a:rPr lang="hu-HU" sz="1100" b="1" dirty="0" err="1" smtClean="0">
                          <a:solidFill>
                            <a:schemeClr val="bg1"/>
                          </a:solidFill>
                        </a:rPr>
                        <a:t>assets</a:t>
                      </a:r>
                      <a:endParaRPr lang="hu-HU" sz="1100" b="1" dirty="0">
                        <a:solidFill>
                          <a:schemeClr val="bg1"/>
                        </a:solidFill>
                      </a:endParaRPr>
                    </a:p>
                  </a:txBody>
                  <a:tcPr>
                    <a:solidFill>
                      <a:schemeClr val="bg2"/>
                    </a:solidFill>
                  </a:tcPr>
                </a:tc>
                <a:tc>
                  <a:txBody>
                    <a:bodyPr/>
                    <a:lstStyle/>
                    <a:p>
                      <a:pPr algn="ctr"/>
                      <a:r>
                        <a:rPr lang="hu-HU" sz="1100" b="1" dirty="0" smtClean="0">
                          <a:solidFill>
                            <a:schemeClr val="bg1"/>
                          </a:solidFill>
                        </a:rPr>
                        <a:t>4704</a:t>
                      </a:r>
                      <a:endParaRPr lang="hu-HU" sz="1100" b="1" dirty="0">
                        <a:solidFill>
                          <a:schemeClr val="bg1"/>
                        </a:solidFill>
                      </a:endParaRPr>
                    </a:p>
                  </a:txBody>
                  <a:tcPr>
                    <a:solidFill>
                      <a:schemeClr val="bg2"/>
                    </a:solidFill>
                  </a:tcPr>
                </a:tc>
                <a:tc>
                  <a:txBody>
                    <a:bodyPr/>
                    <a:lstStyle/>
                    <a:p>
                      <a:pPr algn="ctr"/>
                      <a:r>
                        <a:rPr lang="hu-HU" sz="1100" b="1" dirty="0" smtClean="0">
                          <a:solidFill>
                            <a:schemeClr val="bg1"/>
                          </a:solidFill>
                        </a:rPr>
                        <a:t>12641</a:t>
                      </a:r>
                      <a:endParaRPr lang="hu-HU" sz="1100" b="1" dirty="0">
                        <a:solidFill>
                          <a:schemeClr val="bg1"/>
                        </a:solidFill>
                      </a:endParaRPr>
                    </a:p>
                  </a:txBody>
                  <a:tcPr>
                    <a:solidFill>
                      <a:schemeClr val="bg2"/>
                    </a:solidFill>
                  </a:tcPr>
                </a:tc>
                <a:tc>
                  <a:txBody>
                    <a:bodyPr/>
                    <a:lstStyle/>
                    <a:p>
                      <a:pPr algn="ctr"/>
                      <a:r>
                        <a:rPr lang="hu-HU" sz="1100" b="1" dirty="0" smtClean="0">
                          <a:solidFill>
                            <a:schemeClr val="bg1"/>
                          </a:solidFill>
                        </a:rPr>
                        <a:t>7937</a:t>
                      </a:r>
                      <a:endParaRPr lang="hu-HU" sz="1100" b="1" dirty="0">
                        <a:solidFill>
                          <a:schemeClr val="bg1"/>
                        </a:solidFill>
                      </a:endParaRPr>
                    </a:p>
                  </a:txBody>
                  <a:tcPr>
                    <a:solidFill>
                      <a:schemeClr val="bg2"/>
                    </a:solidFill>
                  </a:tcPr>
                </a:tc>
                <a:tc>
                  <a:txBody>
                    <a:bodyPr/>
                    <a:lstStyle/>
                    <a:p>
                      <a:r>
                        <a:rPr lang="hu-HU" sz="1100" b="1" dirty="0" smtClean="0">
                          <a:solidFill>
                            <a:schemeClr val="bg1"/>
                          </a:solidFill>
                        </a:rPr>
                        <a:t>Total </a:t>
                      </a:r>
                      <a:r>
                        <a:rPr lang="hu-HU" sz="1100" b="1" dirty="0" err="1" smtClean="0">
                          <a:solidFill>
                            <a:schemeClr val="bg1"/>
                          </a:solidFill>
                        </a:rPr>
                        <a:t>liabilities</a:t>
                      </a:r>
                      <a:endParaRPr lang="hu-HU" sz="1100" b="1" dirty="0">
                        <a:solidFill>
                          <a:schemeClr val="bg1"/>
                        </a:solidFill>
                      </a:endParaRPr>
                    </a:p>
                  </a:txBody>
                  <a:tcPr>
                    <a:solidFill>
                      <a:schemeClr val="bg2"/>
                    </a:solidFill>
                  </a:tcPr>
                </a:tc>
                <a:tc>
                  <a:txBody>
                    <a:bodyPr/>
                    <a:lstStyle/>
                    <a:p>
                      <a:pPr algn="ctr"/>
                      <a:r>
                        <a:rPr lang="hu-HU" sz="1100" b="1" dirty="0" smtClean="0">
                          <a:solidFill>
                            <a:schemeClr val="bg1"/>
                          </a:solidFill>
                        </a:rPr>
                        <a:t>4704</a:t>
                      </a:r>
                      <a:endParaRPr lang="hu-HU" sz="1100" b="1" dirty="0">
                        <a:solidFill>
                          <a:schemeClr val="bg1"/>
                        </a:solidFill>
                      </a:endParaRPr>
                    </a:p>
                  </a:txBody>
                  <a:tcPr>
                    <a:solidFill>
                      <a:schemeClr val="bg2"/>
                    </a:solidFill>
                  </a:tcPr>
                </a:tc>
                <a:tc>
                  <a:txBody>
                    <a:bodyPr/>
                    <a:lstStyle/>
                    <a:p>
                      <a:pPr algn="ctr"/>
                      <a:r>
                        <a:rPr lang="hu-HU" sz="1100" b="1" dirty="0" smtClean="0">
                          <a:solidFill>
                            <a:schemeClr val="bg1"/>
                          </a:solidFill>
                        </a:rPr>
                        <a:t>12641</a:t>
                      </a:r>
                    </a:p>
                  </a:txBody>
                  <a:tcPr>
                    <a:solidFill>
                      <a:schemeClr val="bg2"/>
                    </a:solidFill>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hu-HU" sz="1100" b="1" dirty="0" smtClean="0">
                          <a:solidFill>
                            <a:schemeClr val="bg1"/>
                          </a:solidFill>
                        </a:rPr>
                        <a:t>7937</a:t>
                      </a:r>
                    </a:p>
                  </a:txBody>
                  <a:tcPr>
                    <a:solidFill>
                      <a:schemeClr val="bg2"/>
                    </a:solidFill>
                  </a:tcPr>
                </a:tc>
              </a:tr>
            </a:tbl>
          </a:graphicData>
        </a:graphic>
      </p:graphicFrame>
      <p:sp>
        <p:nvSpPr>
          <p:cNvPr id="4" name="Footer Placeholder 3"/>
          <p:cNvSpPr>
            <a:spLocks noGrp="1"/>
          </p:cNvSpPr>
          <p:nvPr>
            <p:ph type="ftr" sz="quarter" idx="11"/>
          </p:nvPr>
        </p:nvSpPr>
        <p:spPr>
          <a:xfrm>
            <a:off x="0" y="6492875"/>
            <a:ext cx="3086100" cy="365125"/>
          </a:xfrm>
        </p:spPr>
        <p:txBody>
          <a:bodyPr/>
          <a:lstStyle/>
          <a:p>
            <a:pPr>
              <a:defRPr/>
            </a:pPr>
            <a:r>
              <a:rPr lang="hu-HU" dirty="0" smtClean="0"/>
              <a:t>Magyar Nemzeti Bank</a:t>
            </a:r>
          </a:p>
        </p:txBody>
      </p:sp>
      <p:sp>
        <p:nvSpPr>
          <p:cNvPr id="5" name="Slide Number Placeholder 4"/>
          <p:cNvSpPr>
            <a:spLocks noGrp="1"/>
          </p:cNvSpPr>
          <p:nvPr>
            <p:ph type="sldNum" sz="quarter" idx="12"/>
          </p:nvPr>
        </p:nvSpPr>
        <p:spPr/>
        <p:txBody>
          <a:bodyPr/>
          <a:lstStyle/>
          <a:p>
            <a:pPr>
              <a:defRPr/>
            </a:pPr>
            <a:fld id="{0401AEF3-AFFE-433D-8A34-08D966C25545}" type="slidenum">
              <a:rPr lang="hu-HU" smtClean="0"/>
              <a:pPr>
                <a:defRPr/>
              </a:pPr>
              <a:t>29</a:t>
            </a:fld>
            <a:endParaRPr lang="hu-HU" dirty="0"/>
          </a:p>
        </p:txBody>
      </p:sp>
      <p:sp>
        <p:nvSpPr>
          <p:cNvPr id="8" name="TextBox 7"/>
          <p:cNvSpPr txBox="1"/>
          <p:nvPr/>
        </p:nvSpPr>
        <p:spPr>
          <a:xfrm>
            <a:off x="-108520" y="1438037"/>
            <a:ext cx="9279264" cy="338554"/>
          </a:xfrm>
          <a:prstGeom prst="rect">
            <a:avLst/>
          </a:prstGeom>
          <a:noFill/>
        </p:spPr>
        <p:txBody>
          <a:bodyPr wrap="square" rtlCol="0">
            <a:spAutoFit/>
          </a:bodyPr>
          <a:lstStyle/>
          <a:p>
            <a:pPr algn="ctr"/>
            <a:r>
              <a:rPr lang="en-GB" sz="1600" dirty="0" smtClean="0"/>
              <a:t>Stylised</a:t>
            </a:r>
            <a:r>
              <a:rPr lang="hu-HU" sz="1600" dirty="0" smtClean="0"/>
              <a:t> </a:t>
            </a:r>
            <a:r>
              <a:rPr lang="hu-HU" sz="1600" dirty="0" err="1" smtClean="0"/>
              <a:t>balance</a:t>
            </a:r>
            <a:r>
              <a:rPr lang="hu-HU" sz="1600" dirty="0" smtClean="0"/>
              <a:t> </a:t>
            </a:r>
            <a:r>
              <a:rPr lang="hu-HU" sz="1600" dirty="0" err="1" smtClean="0"/>
              <a:t>sheet</a:t>
            </a:r>
            <a:r>
              <a:rPr lang="hu-HU" sz="1600" dirty="0" smtClean="0"/>
              <a:t> of the MNB, </a:t>
            </a:r>
            <a:r>
              <a:rPr lang="hu-HU" sz="1600" dirty="0" err="1" smtClean="0"/>
              <a:t>on</a:t>
            </a:r>
            <a:r>
              <a:rPr lang="hu-HU" sz="1600" dirty="0" smtClean="0"/>
              <a:t> the </a:t>
            </a:r>
            <a:r>
              <a:rPr lang="hu-HU" sz="1600" dirty="0" err="1" smtClean="0"/>
              <a:t>basis</a:t>
            </a:r>
            <a:r>
              <a:rPr lang="hu-HU" sz="1600" dirty="0" smtClean="0"/>
              <a:t> of the 2007 and 2014 </a:t>
            </a:r>
            <a:r>
              <a:rPr lang="hu-HU" sz="1600" dirty="0" err="1" smtClean="0"/>
              <a:t>annual</a:t>
            </a:r>
            <a:r>
              <a:rPr lang="hu-HU" sz="1600" dirty="0" smtClean="0"/>
              <a:t> </a:t>
            </a:r>
            <a:r>
              <a:rPr lang="hu-HU" sz="1600" dirty="0" err="1" smtClean="0"/>
              <a:t>reports</a:t>
            </a:r>
            <a:r>
              <a:rPr lang="hu-HU" sz="1600" dirty="0" smtClean="0"/>
              <a:t>, HUF </a:t>
            </a:r>
            <a:r>
              <a:rPr lang="hu-HU" sz="1600" dirty="0" err="1" smtClean="0"/>
              <a:t>billions</a:t>
            </a:r>
            <a:endParaRPr lang="hu-HU" sz="1600" dirty="0"/>
          </a:p>
        </p:txBody>
      </p:sp>
    </p:spTree>
    <p:extLst>
      <p:ext uri="{BB962C8B-B14F-4D97-AF65-F5344CB8AC3E}">
        <p14:creationId xmlns:p14="http://schemas.microsoft.com/office/powerpoint/2010/main" val="4700261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188640"/>
            <a:ext cx="7485331" cy="759189"/>
          </a:xfrm>
        </p:spPr>
        <p:txBody>
          <a:bodyPr>
            <a:normAutofit/>
          </a:bodyPr>
          <a:lstStyle/>
          <a:p>
            <a:r>
              <a:rPr lang="hu-HU" sz="2800" dirty="0" err="1" smtClean="0"/>
              <a:t>Objectives</a:t>
            </a:r>
            <a:r>
              <a:rPr lang="hu-HU" sz="2800" dirty="0" smtClean="0"/>
              <a:t> of monetary policy</a:t>
            </a:r>
            <a:endParaRPr lang="hu-HU" sz="2800" dirty="0"/>
          </a:p>
        </p:txBody>
      </p:sp>
      <p:sp>
        <p:nvSpPr>
          <p:cNvPr id="3" name="Content Placeholder 2"/>
          <p:cNvSpPr>
            <a:spLocks noGrp="1"/>
          </p:cNvSpPr>
          <p:nvPr>
            <p:ph idx="1"/>
          </p:nvPr>
        </p:nvSpPr>
        <p:spPr>
          <a:xfrm>
            <a:off x="467544" y="1124744"/>
            <a:ext cx="8496944" cy="5589240"/>
          </a:xfrm>
        </p:spPr>
        <p:txBody>
          <a:bodyPr>
            <a:normAutofit fontScale="62500" lnSpcReduction="20000"/>
          </a:bodyPr>
          <a:lstStyle/>
          <a:p>
            <a:pPr fontAlgn="base">
              <a:lnSpc>
                <a:spcPct val="120000"/>
              </a:lnSpc>
              <a:spcAft>
                <a:spcPts val="600"/>
              </a:spcAft>
              <a:buFont typeface="Arial" charset="0"/>
              <a:buNone/>
            </a:pPr>
            <a:r>
              <a:rPr lang="hu-HU" sz="3600" u="sng" dirty="0" err="1" smtClean="0"/>
              <a:t>Primary</a:t>
            </a:r>
            <a:r>
              <a:rPr lang="hu-HU" sz="3600" u="sng" dirty="0" smtClean="0"/>
              <a:t> </a:t>
            </a:r>
            <a:r>
              <a:rPr lang="hu-HU" sz="3600" u="sng" dirty="0" err="1" smtClean="0"/>
              <a:t>objective</a:t>
            </a:r>
            <a:endParaRPr lang="hu-HU" sz="3600" u="sng" dirty="0"/>
          </a:p>
          <a:p>
            <a:pPr fontAlgn="base">
              <a:spcAft>
                <a:spcPct val="0"/>
              </a:spcAft>
              <a:buFont typeface="Arial" charset="0"/>
              <a:buChar char="•"/>
            </a:pPr>
            <a:r>
              <a:rPr lang="hu-HU" dirty="0" err="1" smtClean="0"/>
              <a:t>To</a:t>
            </a:r>
            <a:r>
              <a:rPr lang="hu-HU" dirty="0" smtClean="0"/>
              <a:t> </a:t>
            </a:r>
            <a:r>
              <a:rPr lang="hu-HU" dirty="0" err="1" smtClean="0"/>
              <a:t>achieve</a:t>
            </a:r>
            <a:r>
              <a:rPr lang="hu-HU" dirty="0" smtClean="0"/>
              <a:t> </a:t>
            </a:r>
            <a:r>
              <a:rPr lang="hu-HU" dirty="0" err="1" smtClean="0"/>
              <a:t>price</a:t>
            </a:r>
            <a:r>
              <a:rPr lang="hu-HU" dirty="0" smtClean="0"/>
              <a:t> </a:t>
            </a:r>
            <a:r>
              <a:rPr lang="hu-HU" dirty="0" err="1" smtClean="0"/>
              <a:t>stability</a:t>
            </a:r>
            <a:r>
              <a:rPr lang="hu-HU" dirty="0" smtClean="0"/>
              <a:t> </a:t>
            </a:r>
            <a:r>
              <a:rPr lang="hu-HU" dirty="0"/>
              <a:t>-  </a:t>
            </a:r>
            <a:r>
              <a:rPr lang="hu-HU" dirty="0" err="1" smtClean="0"/>
              <a:t>keeping</a:t>
            </a:r>
            <a:r>
              <a:rPr lang="hu-HU" dirty="0" smtClean="0"/>
              <a:t> </a:t>
            </a:r>
            <a:r>
              <a:rPr lang="hu-HU" dirty="0" err="1" smtClean="0"/>
              <a:t>inflation</a:t>
            </a:r>
            <a:r>
              <a:rPr lang="hu-HU" dirty="0" smtClean="0"/>
              <a:t> </a:t>
            </a:r>
            <a:r>
              <a:rPr lang="hu-HU" dirty="0" err="1" smtClean="0"/>
              <a:t>low</a:t>
            </a:r>
            <a:r>
              <a:rPr lang="hu-HU" dirty="0" smtClean="0"/>
              <a:t> </a:t>
            </a:r>
            <a:r>
              <a:rPr lang="hu-HU" dirty="0" err="1" smtClean="0"/>
              <a:t>through</a:t>
            </a:r>
            <a:r>
              <a:rPr lang="hu-HU" dirty="0" smtClean="0"/>
              <a:t> the </a:t>
            </a:r>
            <a:r>
              <a:rPr lang="hu-HU" dirty="0" err="1" smtClean="0"/>
              <a:t>conduct</a:t>
            </a:r>
            <a:r>
              <a:rPr lang="hu-HU" dirty="0" smtClean="0"/>
              <a:t> of </a:t>
            </a:r>
            <a:r>
              <a:rPr lang="hu-HU" dirty="0" err="1" smtClean="0"/>
              <a:t>predictable</a:t>
            </a:r>
            <a:r>
              <a:rPr lang="hu-HU" dirty="0" smtClean="0"/>
              <a:t> and </a:t>
            </a:r>
            <a:r>
              <a:rPr lang="hu-HU" dirty="0" err="1" smtClean="0"/>
              <a:t>credible</a:t>
            </a:r>
            <a:r>
              <a:rPr lang="hu-HU" dirty="0" smtClean="0"/>
              <a:t> monetary policy</a:t>
            </a:r>
            <a:endParaRPr lang="hu-HU" dirty="0" smtClean="0">
              <a:solidFill>
                <a:schemeClr val="bg2"/>
              </a:solidFill>
            </a:endParaRPr>
          </a:p>
          <a:p>
            <a:pPr marL="0" indent="0" fontAlgn="base">
              <a:spcAft>
                <a:spcPct val="0"/>
              </a:spcAft>
              <a:buNone/>
            </a:pPr>
            <a:endParaRPr lang="hu-HU" sz="2900" dirty="0" smtClean="0">
              <a:solidFill>
                <a:schemeClr val="bg2"/>
              </a:solidFill>
            </a:endParaRPr>
          </a:p>
          <a:p>
            <a:pPr marL="0" indent="0" fontAlgn="base">
              <a:spcAft>
                <a:spcPct val="0"/>
              </a:spcAft>
              <a:buNone/>
            </a:pPr>
            <a:r>
              <a:rPr lang="hu-HU" dirty="0" smtClean="0">
                <a:solidFill>
                  <a:schemeClr val="bg2"/>
                </a:solidFill>
              </a:rPr>
              <a:t>„T</a:t>
            </a:r>
            <a:r>
              <a:rPr lang="en-US" dirty="0" smtClean="0">
                <a:solidFill>
                  <a:schemeClr val="bg2"/>
                </a:solidFill>
              </a:rPr>
              <a:t>he </a:t>
            </a:r>
            <a:r>
              <a:rPr lang="en-US" dirty="0">
                <a:solidFill>
                  <a:schemeClr val="bg2"/>
                </a:solidFill>
              </a:rPr>
              <a:t>primary objective of the MNB shall be to achieve and maintain price </a:t>
            </a:r>
            <a:r>
              <a:rPr lang="en-US" dirty="0" smtClean="0">
                <a:solidFill>
                  <a:schemeClr val="bg2"/>
                </a:solidFill>
              </a:rPr>
              <a:t>stability</a:t>
            </a:r>
            <a:r>
              <a:rPr lang="hu-HU" dirty="0" smtClean="0">
                <a:solidFill>
                  <a:schemeClr val="bg2"/>
                </a:solidFill>
              </a:rPr>
              <a:t>”.</a:t>
            </a:r>
          </a:p>
          <a:p>
            <a:pPr marL="0" indent="0" fontAlgn="base">
              <a:spcAft>
                <a:spcPct val="0"/>
              </a:spcAft>
              <a:buNone/>
            </a:pPr>
            <a:endParaRPr lang="hu-HU" sz="2900" dirty="0" smtClean="0">
              <a:solidFill>
                <a:schemeClr val="bg2"/>
              </a:solidFill>
            </a:endParaRPr>
          </a:p>
          <a:p>
            <a:pPr fontAlgn="base">
              <a:spcAft>
                <a:spcPct val="0"/>
              </a:spcAft>
            </a:pPr>
            <a:r>
              <a:rPr lang="hu-HU" dirty="0" err="1" smtClean="0"/>
              <a:t>Strategy</a:t>
            </a:r>
            <a:r>
              <a:rPr lang="hu-HU" dirty="0" smtClean="0"/>
              <a:t>: </a:t>
            </a:r>
            <a:r>
              <a:rPr lang="hu-HU" dirty="0" err="1" smtClean="0"/>
              <a:t>inflation</a:t>
            </a:r>
            <a:r>
              <a:rPr lang="hu-HU" dirty="0" smtClean="0"/>
              <a:t> </a:t>
            </a:r>
            <a:r>
              <a:rPr lang="hu-HU" dirty="0" err="1" smtClean="0"/>
              <a:t>targeting</a:t>
            </a:r>
            <a:r>
              <a:rPr lang="hu-HU" dirty="0" smtClean="0"/>
              <a:t> – </a:t>
            </a:r>
            <a:r>
              <a:rPr lang="hu-HU" dirty="0" err="1" smtClean="0"/>
              <a:t>announcement</a:t>
            </a:r>
            <a:r>
              <a:rPr lang="hu-HU" dirty="0" smtClean="0"/>
              <a:t> of a </a:t>
            </a:r>
            <a:r>
              <a:rPr lang="hu-HU" dirty="0" err="1" smtClean="0"/>
              <a:t>numerical</a:t>
            </a:r>
            <a:r>
              <a:rPr lang="hu-HU" dirty="0" smtClean="0"/>
              <a:t> </a:t>
            </a:r>
            <a:r>
              <a:rPr lang="hu-HU" dirty="0"/>
              <a:t>explicit </a:t>
            </a:r>
            <a:r>
              <a:rPr lang="hu-HU" dirty="0" err="1"/>
              <a:t>medium-term</a:t>
            </a:r>
            <a:r>
              <a:rPr lang="hu-HU" dirty="0"/>
              <a:t> </a:t>
            </a:r>
            <a:r>
              <a:rPr lang="hu-HU" dirty="0" err="1"/>
              <a:t>inflation</a:t>
            </a:r>
            <a:r>
              <a:rPr lang="hu-HU" dirty="0"/>
              <a:t> </a:t>
            </a:r>
            <a:r>
              <a:rPr lang="hu-HU" dirty="0" err="1"/>
              <a:t>target</a:t>
            </a:r>
            <a:r>
              <a:rPr lang="hu-HU" dirty="0"/>
              <a:t> </a:t>
            </a:r>
          </a:p>
          <a:p>
            <a:pPr marL="0" indent="0" fontAlgn="base">
              <a:spcAft>
                <a:spcPct val="0"/>
              </a:spcAft>
              <a:buNone/>
            </a:pPr>
            <a:endParaRPr lang="hu-HU" u="sng" dirty="0" smtClean="0"/>
          </a:p>
          <a:p>
            <a:pPr marL="0" indent="0" fontAlgn="base">
              <a:spcAft>
                <a:spcPct val="0"/>
              </a:spcAft>
              <a:buNone/>
            </a:pPr>
            <a:r>
              <a:rPr lang="hu-HU" sz="3600" u="sng" dirty="0" err="1" smtClean="0"/>
              <a:t>Intermediate</a:t>
            </a:r>
            <a:r>
              <a:rPr lang="hu-HU" sz="3600" u="sng" dirty="0" smtClean="0"/>
              <a:t> </a:t>
            </a:r>
            <a:r>
              <a:rPr lang="hu-HU" sz="3600" u="sng" dirty="0" err="1" smtClean="0"/>
              <a:t>target</a:t>
            </a:r>
            <a:endParaRPr lang="hu-HU" sz="3600" u="sng" dirty="0" smtClean="0"/>
          </a:p>
          <a:p>
            <a:pPr fontAlgn="base">
              <a:spcAft>
                <a:spcPct val="0"/>
              </a:spcAft>
              <a:buFont typeface="Arial" charset="0"/>
              <a:buChar char="•"/>
            </a:pPr>
            <a:r>
              <a:rPr lang="hu-HU" dirty="0" err="1"/>
              <a:t>i</a:t>
            </a:r>
            <a:r>
              <a:rPr lang="hu-HU" dirty="0" err="1" smtClean="0"/>
              <a:t>nflation</a:t>
            </a:r>
            <a:r>
              <a:rPr lang="hu-HU" dirty="0" smtClean="0"/>
              <a:t> </a:t>
            </a:r>
            <a:r>
              <a:rPr lang="hu-HU" dirty="0" err="1" smtClean="0"/>
              <a:t>forecast</a:t>
            </a:r>
            <a:r>
              <a:rPr lang="hu-HU" dirty="0" smtClean="0"/>
              <a:t> </a:t>
            </a:r>
            <a:r>
              <a:rPr lang="hu-HU" dirty="0" err="1" smtClean="0"/>
              <a:t>to</a:t>
            </a:r>
            <a:r>
              <a:rPr lang="hu-HU" dirty="0" smtClean="0"/>
              <a:t> be </a:t>
            </a:r>
            <a:r>
              <a:rPr lang="hu-HU" dirty="0" err="1" smtClean="0"/>
              <a:t>close</a:t>
            </a:r>
            <a:r>
              <a:rPr lang="hu-HU" dirty="0" smtClean="0"/>
              <a:t> </a:t>
            </a:r>
            <a:r>
              <a:rPr lang="hu-HU" dirty="0" err="1" smtClean="0"/>
              <a:t>to</a:t>
            </a:r>
            <a:r>
              <a:rPr lang="hu-HU" dirty="0" smtClean="0"/>
              <a:t> the </a:t>
            </a:r>
            <a:r>
              <a:rPr lang="hu-HU" dirty="0" err="1" smtClean="0"/>
              <a:t>inflation</a:t>
            </a:r>
            <a:r>
              <a:rPr lang="hu-HU" dirty="0" smtClean="0"/>
              <a:t> </a:t>
            </a:r>
            <a:r>
              <a:rPr lang="hu-HU" dirty="0" err="1" smtClean="0"/>
              <a:t>target</a:t>
            </a:r>
            <a:endParaRPr lang="hu-HU" dirty="0"/>
          </a:p>
          <a:p>
            <a:pPr fontAlgn="base">
              <a:spcAft>
                <a:spcPct val="0"/>
              </a:spcAft>
              <a:buFont typeface="Arial" charset="0"/>
              <a:buChar char="•"/>
            </a:pPr>
            <a:r>
              <a:rPr lang="hu-HU" dirty="0" err="1"/>
              <a:t>since</a:t>
            </a:r>
            <a:r>
              <a:rPr lang="hu-HU" dirty="0"/>
              <a:t> </a:t>
            </a:r>
            <a:r>
              <a:rPr lang="hu-HU" dirty="0" smtClean="0"/>
              <a:t>2007 </a:t>
            </a:r>
            <a:r>
              <a:rPr lang="hu-HU" dirty="0"/>
              <a:t>t</a:t>
            </a:r>
            <a:r>
              <a:rPr lang="hu-HU" dirty="0" smtClean="0"/>
              <a:t>he </a:t>
            </a:r>
            <a:r>
              <a:rPr lang="hu-HU" dirty="0" err="1" smtClean="0"/>
              <a:t>medium-term</a:t>
            </a:r>
            <a:r>
              <a:rPr lang="hu-HU" dirty="0" smtClean="0"/>
              <a:t> </a:t>
            </a:r>
            <a:r>
              <a:rPr lang="hu-HU" dirty="0" err="1" smtClean="0"/>
              <a:t>target</a:t>
            </a:r>
            <a:r>
              <a:rPr lang="hu-HU" dirty="0" smtClean="0"/>
              <a:t> of the MNB: 3</a:t>
            </a:r>
            <a:r>
              <a:rPr lang="hu-HU" dirty="0"/>
              <a:t>% </a:t>
            </a:r>
            <a:r>
              <a:rPr lang="hu-HU" dirty="0" smtClean="0"/>
              <a:t>(</a:t>
            </a:r>
            <a:r>
              <a:rPr lang="hu-HU" dirty="0" err="1" smtClean="0"/>
              <a:t>consumer</a:t>
            </a:r>
            <a:r>
              <a:rPr lang="hu-HU" dirty="0" smtClean="0"/>
              <a:t> </a:t>
            </a:r>
            <a:r>
              <a:rPr lang="hu-HU" dirty="0" err="1" smtClean="0"/>
              <a:t>price</a:t>
            </a:r>
            <a:r>
              <a:rPr lang="hu-HU" dirty="0" smtClean="0"/>
              <a:t> index)</a:t>
            </a:r>
            <a:endParaRPr lang="hu-HU" dirty="0"/>
          </a:p>
          <a:p>
            <a:pPr fontAlgn="base">
              <a:spcBef>
                <a:spcPts val="1200"/>
              </a:spcBef>
              <a:spcAft>
                <a:spcPts val="600"/>
              </a:spcAft>
              <a:buFont typeface="Arial" charset="0"/>
              <a:buNone/>
            </a:pPr>
            <a:r>
              <a:rPr lang="hu-HU" sz="3600" u="sng" dirty="0" err="1" smtClean="0"/>
              <a:t>Direct</a:t>
            </a:r>
            <a:r>
              <a:rPr lang="hu-HU" sz="3600" u="sng" dirty="0" smtClean="0"/>
              <a:t>, </a:t>
            </a:r>
            <a:r>
              <a:rPr lang="hu-HU" sz="3600" u="sng" dirty="0" err="1" smtClean="0"/>
              <a:t>operational</a:t>
            </a:r>
            <a:r>
              <a:rPr lang="hu-HU" sz="3600" u="sng" dirty="0" smtClean="0"/>
              <a:t> </a:t>
            </a:r>
            <a:r>
              <a:rPr lang="hu-HU" sz="3600" u="sng" dirty="0" err="1" smtClean="0"/>
              <a:t>target</a:t>
            </a:r>
            <a:endParaRPr lang="hu-HU" sz="3600" u="sng" dirty="0"/>
          </a:p>
          <a:p>
            <a:pPr fontAlgn="base">
              <a:spcAft>
                <a:spcPct val="0"/>
              </a:spcAft>
              <a:buFont typeface="Arial" charset="0"/>
              <a:buChar char="•"/>
            </a:pPr>
            <a:r>
              <a:rPr lang="en-US" dirty="0" smtClean="0"/>
              <a:t>Short-term </a:t>
            </a:r>
            <a:r>
              <a:rPr lang="en-US" dirty="0"/>
              <a:t>market interest rates to be consistent with the central bank base rate and with the expectations of it </a:t>
            </a:r>
          </a:p>
          <a:p>
            <a:pPr fontAlgn="base">
              <a:spcAft>
                <a:spcPct val="0"/>
              </a:spcAft>
              <a:buFont typeface="Arial" charset="0"/>
              <a:buChar char="•"/>
            </a:pPr>
            <a:r>
              <a:rPr lang="hu-HU" dirty="0" err="1" smtClean="0"/>
              <a:t>short</a:t>
            </a:r>
            <a:r>
              <a:rPr lang="hu-HU" dirty="0" smtClean="0"/>
              <a:t> </a:t>
            </a:r>
            <a:r>
              <a:rPr lang="hu-HU" dirty="0" err="1" smtClean="0"/>
              <a:t>term</a:t>
            </a:r>
            <a:r>
              <a:rPr lang="hu-HU" dirty="0" smtClean="0"/>
              <a:t>: </a:t>
            </a:r>
            <a:r>
              <a:rPr lang="hu-HU" dirty="0"/>
              <a:t>3-6 </a:t>
            </a:r>
            <a:r>
              <a:rPr lang="hu-HU" dirty="0" err="1" smtClean="0"/>
              <a:t>months</a:t>
            </a:r>
            <a:endParaRPr lang="hu-HU" dirty="0"/>
          </a:p>
          <a:p>
            <a:endParaRPr lang="hu-HU" dirty="0"/>
          </a:p>
        </p:txBody>
      </p:sp>
      <p:sp>
        <p:nvSpPr>
          <p:cNvPr id="4" name="Footer Placeholder 3"/>
          <p:cNvSpPr>
            <a:spLocks noGrp="1"/>
          </p:cNvSpPr>
          <p:nvPr>
            <p:ph type="ftr" sz="quarter" idx="11"/>
          </p:nvPr>
        </p:nvSpPr>
        <p:spPr>
          <a:xfrm>
            <a:off x="0" y="6461685"/>
            <a:ext cx="3086100" cy="365125"/>
          </a:xfrm>
        </p:spPr>
        <p:txBody>
          <a:bodyPr/>
          <a:lstStyle/>
          <a:p>
            <a:pPr>
              <a:defRPr/>
            </a:pPr>
            <a:r>
              <a:rPr lang="hu-HU" dirty="0" smtClean="0"/>
              <a:t>Magyar Nemzeti Bank</a:t>
            </a:r>
          </a:p>
        </p:txBody>
      </p:sp>
      <p:sp>
        <p:nvSpPr>
          <p:cNvPr id="5" name="Slide Number Placeholder 4"/>
          <p:cNvSpPr>
            <a:spLocks noGrp="1"/>
          </p:cNvSpPr>
          <p:nvPr>
            <p:ph type="sldNum" sz="quarter" idx="12"/>
          </p:nvPr>
        </p:nvSpPr>
        <p:spPr/>
        <p:txBody>
          <a:bodyPr/>
          <a:lstStyle/>
          <a:p>
            <a:pPr>
              <a:defRPr/>
            </a:pPr>
            <a:fld id="{0401AEF3-AFFE-433D-8A34-08D966C25545}" type="slidenum">
              <a:rPr lang="hu-HU" smtClean="0"/>
              <a:pPr>
                <a:defRPr/>
              </a:pPr>
              <a:t>3</a:t>
            </a:fld>
            <a:endParaRPr lang="hu-HU" dirty="0"/>
          </a:p>
        </p:txBody>
      </p:sp>
    </p:spTree>
    <p:extLst>
      <p:ext uri="{BB962C8B-B14F-4D97-AF65-F5344CB8AC3E}">
        <p14:creationId xmlns:p14="http://schemas.microsoft.com/office/powerpoint/2010/main" val="388446446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1" y="188640"/>
            <a:ext cx="8331891" cy="800728"/>
          </a:xfrm>
        </p:spPr>
        <p:txBody>
          <a:bodyPr>
            <a:noAutofit/>
          </a:bodyPr>
          <a:lstStyle/>
          <a:p>
            <a:r>
              <a:rPr lang="hu-HU" sz="2400" dirty="0" err="1" smtClean="0"/>
              <a:t>In</a:t>
            </a:r>
            <a:r>
              <a:rPr lang="hu-HU" sz="2400" dirty="0" smtClean="0"/>
              <a:t> the </a:t>
            </a:r>
            <a:r>
              <a:rPr lang="hu-HU" sz="2400" dirty="0" err="1" smtClean="0"/>
              <a:t>last</a:t>
            </a:r>
            <a:r>
              <a:rPr lang="hu-HU" sz="2400" dirty="0" smtClean="0"/>
              <a:t> </a:t>
            </a:r>
            <a:r>
              <a:rPr lang="hu-HU" sz="2400" dirty="0" err="1" smtClean="0"/>
              <a:t>five</a:t>
            </a:r>
            <a:r>
              <a:rPr lang="hu-HU" sz="2400" dirty="0" smtClean="0"/>
              <a:t> </a:t>
            </a:r>
            <a:r>
              <a:rPr lang="hu-HU" sz="2400" dirty="0" err="1" smtClean="0"/>
              <a:t>years</a:t>
            </a:r>
            <a:r>
              <a:rPr lang="hu-HU" sz="2400" dirty="0" smtClean="0"/>
              <a:t> </a:t>
            </a:r>
            <a:r>
              <a:rPr lang="hu-HU" sz="2400" dirty="0" err="1" smtClean="0"/>
              <a:t>the</a:t>
            </a:r>
            <a:r>
              <a:rPr lang="hu-HU" sz="2400" dirty="0" smtClean="0"/>
              <a:t> </a:t>
            </a:r>
            <a:r>
              <a:rPr lang="hu-HU" sz="2400" dirty="0" err="1" smtClean="0"/>
              <a:t>liquidity</a:t>
            </a:r>
            <a:r>
              <a:rPr lang="hu-HU" sz="2400" dirty="0" smtClean="0"/>
              <a:t> </a:t>
            </a:r>
            <a:r>
              <a:rPr lang="hu-HU" sz="2400" dirty="0" err="1" smtClean="0"/>
              <a:t>surplus</a:t>
            </a:r>
            <a:r>
              <a:rPr lang="hu-HU" sz="2400" dirty="0" smtClean="0"/>
              <a:t> of the banking </a:t>
            </a:r>
            <a:r>
              <a:rPr lang="hu-HU" sz="2400" dirty="0" err="1" smtClean="0"/>
              <a:t>system</a:t>
            </a:r>
            <a:r>
              <a:rPr lang="hu-HU" sz="2400" dirty="0" smtClean="0"/>
              <a:t> has </a:t>
            </a:r>
            <a:r>
              <a:rPr lang="hu-HU" sz="2400" dirty="0" err="1" smtClean="0"/>
              <a:t>increased</a:t>
            </a:r>
            <a:r>
              <a:rPr lang="hu-HU" sz="2400" dirty="0" smtClean="0"/>
              <a:t> </a:t>
            </a:r>
            <a:r>
              <a:rPr lang="hu-HU" sz="2400" dirty="0" err="1" smtClean="0"/>
              <a:t>along</a:t>
            </a:r>
            <a:r>
              <a:rPr lang="hu-HU" sz="2400" dirty="0" smtClean="0"/>
              <a:t> </a:t>
            </a:r>
            <a:r>
              <a:rPr lang="hu-HU" sz="2400" dirty="0" err="1" smtClean="0"/>
              <a:t>with</a:t>
            </a:r>
            <a:r>
              <a:rPr lang="hu-HU" sz="2400" dirty="0" smtClean="0"/>
              <a:t> the </a:t>
            </a:r>
            <a:r>
              <a:rPr lang="hu-HU" sz="2400" dirty="0" err="1" smtClean="0"/>
              <a:t>increase</a:t>
            </a:r>
            <a:r>
              <a:rPr lang="hu-HU" sz="2400" dirty="0" smtClean="0"/>
              <a:t> </a:t>
            </a:r>
            <a:r>
              <a:rPr lang="hu-HU" sz="2400" dirty="0" err="1" smtClean="0"/>
              <a:t>in</a:t>
            </a:r>
            <a:r>
              <a:rPr lang="hu-HU" sz="2400" dirty="0" smtClean="0"/>
              <a:t> </a:t>
            </a:r>
            <a:r>
              <a:rPr lang="hu-HU" sz="2400" dirty="0" err="1" smtClean="0"/>
              <a:t>FX</a:t>
            </a:r>
            <a:r>
              <a:rPr lang="hu-HU" sz="2400" dirty="0" smtClean="0"/>
              <a:t> </a:t>
            </a:r>
            <a:r>
              <a:rPr lang="hu-HU" sz="2400" dirty="0" err="1" smtClean="0"/>
              <a:t>reserves</a:t>
            </a:r>
            <a:r>
              <a:rPr lang="hu-HU" sz="2400" dirty="0" smtClean="0"/>
              <a:t> </a:t>
            </a:r>
            <a:br>
              <a:rPr lang="hu-HU" sz="2400" dirty="0" smtClean="0"/>
            </a:br>
            <a:r>
              <a:rPr lang="hu-HU" sz="2400" dirty="0" smtClean="0"/>
              <a:t>(</a:t>
            </a:r>
            <a:r>
              <a:rPr lang="hu-HU" sz="2400" dirty="0" err="1" smtClean="0"/>
              <a:t>the</a:t>
            </a:r>
            <a:r>
              <a:rPr lang="hu-HU" sz="2400" dirty="0" smtClean="0"/>
              <a:t> </a:t>
            </a:r>
            <a:r>
              <a:rPr lang="hu-HU" sz="2400" dirty="0" err="1" smtClean="0"/>
              <a:t>stock</a:t>
            </a:r>
            <a:r>
              <a:rPr lang="hu-HU" sz="2400" dirty="0" smtClean="0"/>
              <a:t> of </a:t>
            </a:r>
            <a:r>
              <a:rPr lang="hu-HU" sz="2400" dirty="0" err="1" smtClean="0"/>
              <a:t>the</a:t>
            </a:r>
            <a:r>
              <a:rPr lang="hu-HU" sz="2400" dirty="0" smtClean="0"/>
              <a:t> </a:t>
            </a:r>
            <a:r>
              <a:rPr lang="hu-HU" sz="2400" dirty="0" err="1" smtClean="0"/>
              <a:t>key</a:t>
            </a:r>
            <a:r>
              <a:rPr lang="hu-HU" sz="2400" dirty="0" smtClean="0"/>
              <a:t> policy </a:t>
            </a:r>
            <a:r>
              <a:rPr lang="hu-HU" sz="2400" dirty="0" err="1" smtClean="0"/>
              <a:t>instrument</a:t>
            </a:r>
            <a:r>
              <a:rPr lang="hu-HU" sz="2400" dirty="0" smtClean="0"/>
              <a:t> has </a:t>
            </a:r>
            <a:r>
              <a:rPr lang="hu-HU" sz="2400" dirty="0" err="1" smtClean="0"/>
              <a:t>climbed</a:t>
            </a:r>
            <a:r>
              <a:rPr lang="hu-HU" sz="2400" dirty="0" smtClean="0"/>
              <a:t>) </a:t>
            </a:r>
            <a:endParaRPr lang="hu-HU" sz="2400" dirty="0"/>
          </a:p>
        </p:txBody>
      </p:sp>
      <p:sp>
        <p:nvSpPr>
          <p:cNvPr id="4" name="Footer Placeholder 3"/>
          <p:cNvSpPr>
            <a:spLocks noGrp="1"/>
          </p:cNvSpPr>
          <p:nvPr>
            <p:ph type="ftr" sz="quarter" idx="11"/>
          </p:nvPr>
        </p:nvSpPr>
        <p:spPr>
          <a:xfrm>
            <a:off x="0" y="6527724"/>
            <a:ext cx="3086100" cy="365125"/>
          </a:xfrm>
        </p:spPr>
        <p:txBody>
          <a:bodyPr/>
          <a:lstStyle/>
          <a:p>
            <a:pPr>
              <a:defRPr/>
            </a:pPr>
            <a:r>
              <a:rPr lang="hu-HU" dirty="0" smtClean="0"/>
              <a:t>Magyar Nemzeti Bank</a:t>
            </a:r>
          </a:p>
        </p:txBody>
      </p:sp>
      <p:sp>
        <p:nvSpPr>
          <p:cNvPr id="5" name="Slide Number Placeholder 4"/>
          <p:cNvSpPr>
            <a:spLocks noGrp="1"/>
          </p:cNvSpPr>
          <p:nvPr>
            <p:ph type="sldNum" sz="quarter" idx="12"/>
          </p:nvPr>
        </p:nvSpPr>
        <p:spPr/>
        <p:txBody>
          <a:bodyPr/>
          <a:lstStyle/>
          <a:p>
            <a:pPr>
              <a:defRPr/>
            </a:pPr>
            <a:fld id="{0401AEF3-AFFE-433D-8A34-08D966C25545}" type="slidenum">
              <a:rPr lang="hu-HU" smtClean="0"/>
              <a:pPr>
                <a:defRPr/>
              </a:pPr>
              <a:t>30</a:t>
            </a:fld>
            <a:endParaRPr lang="hu-HU" dirty="0"/>
          </a:p>
        </p:txBody>
      </p:sp>
      <p:sp>
        <p:nvSpPr>
          <p:cNvPr id="9" name="TextBox 8"/>
          <p:cNvSpPr txBox="1"/>
          <p:nvPr/>
        </p:nvSpPr>
        <p:spPr>
          <a:xfrm>
            <a:off x="467544" y="1197749"/>
            <a:ext cx="8496944" cy="307777"/>
          </a:xfrm>
          <a:prstGeom prst="rect">
            <a:avLst/>
          </a:prstGeom>
          <a:noFill/>
        </p:spPr>
        <p:txBody>
          <a:bodyPr wrap="square" rtlCol="0">
            <a:spAutoFit/>
          </a:bodyPr>
          <a:lstStyle/>
          <a:p>
            <a:pPr>
              <a:defRPr/>
            </a:pPr>
            <a:r>
              <a:rPr lang="hu-HU" sz="1400" dirty="0" err="1" smtClean="0"/>
              <a:t>Cumulated</a:t>
            </a:r>
            <a:r>
              <a:rPr lang="hu-HU" sz="1400" dirty="0" smtClean="0"/>
              <a:t> </a:t>
            </a:r>
            <a:r>
              <a:rPr lang="hu-HU" sz="1400" dirty="0" err="1" smtClean="0"/>
              <a:t>change</a:t>
            </a:r>
            <a:r>
              <a:rPr lang="hu-HU" sz="1400" dirty="0" smtClean="0"/>
              <a:t> </a:t>
            </a:r>
            <a:r>
              <a:rPr lang="hu-HU" sz="1400" dirty="0" err="1" smtClean="0"/>
              <a:t>in</a:t>
            </a:r>
            <a:r>
              <a:rPr lang="hu-HU" sz="1400" dirty="0" smtClean="0"/>
              <a:t> the main </a:t>
            </a:r>
            <a:r>
              <a:rPr lang="hu-HU" sz="1400" dirty="0" err="1" smtClean="0"/>
              <a:t>balance</a:t>
            </a:r>
            <a:r>
              <a:rPr lang="hu-HU" sz="1400" dirty="0" smtClean="0"/>
              <a:t> </a:t>
            </a:r>
            <a:r>
              <a:rPr lang="hu-HU" sz="1400" dirty="0" err="1" smtClean="0"/>
              <a:t>sheet</a:t>
            </a:r>
            <a:r>
              <a:rPr lang="hu-HU" sz="1400" dirty="0" smtClean="0"/>
              <a:t> </a:t>
            </a:r>
            <a:r>
              <a:rPr lang="hu-HU" sz="1400" dirty="0" err="1" smtClean="0"/>
              <a:t>items</a:t>
            </a:r>
            <a:r>
              <a:rPr lang="hu-HU" sz="1400" dirty="0" smtClean="0"/>
              <a:t> of the MNB </a:t>
            </a:r>
            <a:r>
              <a:rPr lang="hu-HU" sz="1400" dirty="0" err="1" smtClean="0"/>
              <a:t>since</a:t>
            </a:r>
            <a:r>
              <a:rPr lang="hu-HU" sz="1400" dirty="0" smtClean="0"/>
              <a:t> </a:t>
            </a:r>
            <a:r>
              <a:rPr lang="hu-HU" sz="1400" dirty="0" err="1" smtClean="0"/>
              <a:t>January</a:t>
            </a:r>
            <a:r>
              <a:rPr lang="hu-HU" sz="1400" dirty="0" smtClean="0"/>
              <a:t> 2008 (</a:t>
            </a:r>
            <a:r>
              <a:rPr lang="hu-HU" sz="1400" dirty="0" err="1" smtClean="0"/>
              <a:t>monthly</a:t>
            </a:r>
            <a:r>
              <a:rPr lang="hu-HU" sz="1400" dirty="0" smtClean="0"/>
              <a:t> </a:t>
            </a:r>
            <a:r>
              <a:rPr lang="hu-HU" sz="1400" dirty="0" err="1" smtClean="0"/>
              <a:t>averages</a:t>
            </a:r>
            <a:r>
              <a:rPr lang="hu-HU" sz="1400" dirty="0" smtClean="0"/>
              <a:t>)</a:t>
            </a:r>
            <a:endParaRPr lang="hu-HU" sz="1600" dirty="0"/>
          </a:p>
        </p:txBody>
      </p:sp>
      <p:pic>
        <p:nvPicPr>
          <p:cNvPr id="5122"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65522" y="1482589"/>
            <a:ext cx="7612955" cy="48987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1418795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196752"/>
            <a:ext cx="8640960" cy="5112568"/>
          </a:xfrm>
        </p:spPr>
        <p:txBody>
          <a:bodyPr>
            <a:noAutofit/>
          </a:bodyPr>
          <a:lstStyle/>
          <a:p>
            <a:pPr marL="541338" lvl="1" indent="-360363" algn="just" defTabSz="914400" fontAlgn="base">
              <a:lnSpc>
                <a:spcPct val="100000"/>
              </a:lnSpc>
              <a:spcBef>
                <a:spcPct val="20000"/>
              </a:spcBef>
              <a:spcAft>
                <a:spcPct val="0"/>
              </a:spcAft>
              <a:buNone/>
              <a:defRPr/>
            </a:pPr>
            <a:r>
              <a:rPr lang="en-GB" sz="2000" b="1" dirty="0" smtClean="0">
                <a:solidFill>
                  <a:srgbClr val="1E2452"/>
                </a:solidFill>
              </a:rPr>
              <a:t>S</a:t>
            </a:r>
            <a:r>
              <a:rPr lang="hu-HU" sz="2000" b="1" dirty="0" err="1" smtClean="0">
                <a:solidFill>
                  <a:srgbClr val="1E2452"/>
                </a:solidFill>
              </a:rPr>
              <a:t>tock</a:t>
            </a:r>
            <a:r>
              <a:rPr lang="hu-HU" sz="2000" b="1" dirty="0" smtClean="0">
                <a:solidFill>
                  <a:srgbClr val="1E2452"/>
                </a:solidFill>
              </a:rPr>
              <a:t> of the MNB </a:t>
            </a:r>
            <a:r>
              <a:rPr lang="hu-HU" sz="2000" b="1" dirty="0" err="1" smtClean="0">
                <a:solidFill>
                  <a:srgbClr val="1E2452"/>
                </a:solidFill>
              </a:rPr>
              <a:t>key</a:t>
            </a:r>
            <a:r>
              <a:rPr lang="hu-HU" sz="2000" b="1" dirty="0" smtClean="0">
                <a:solidFill>
                  <a:srgbClr val="1E2452"/>
                </a:solidFill>
              </a:rPr>
              <a:t> policy </a:t>
            </a:r>
            <a:r>
              <a:rPr lang="hu-HU" sz="2000" b="1" dirty="0" err="1" smtClean="0">
                <a:solidFill>
                  <a:srgbClr val="1E2452"/>
                </a:solidFill>
              </a:rPr>
              <a:t>instrument</a:t>
            </a:r>
            <a:r>
              <a:rPr lang="hu-HU" sz="2000" b="1" dirty="0" smtClean="0">
                <a:solidFill>
                  <a:srgbClr val="1E2452"/>
                </a:solidFill>
              </a:rPr>
              <a:t> </a:t>
            </a:r>
            <a:r>
              <a:rPr lang="hu-HU" sz="2000" b="1" dirty="0" err="1" smtClean="0">
                <a:solidFill>
                  <a:srgbClr val="1E2452"/>
                </a:solidFill>
              </a:rPr>
              <a:t>can</a:t>
            </a:r>
            <a:r>
              <a:rPr lang="hu-HU" sz="2000" b="1" dirty="0" smtClean="0">
                <a:solidFill>
                  <a:srgbClr val="1E2452"/>
                </a:solidFill>
              </a:rPr>
              <a:t> </a:t>
            </a:r>
            <a:r>
              <a:rPr lang="hu-HU" sz="2000" b="1" dirty="0" err="1" smtClean="0">
                <a:solidFill>
                  <a:srgbClr val="1E2452"/>
                </a:solidFill>
              </a:rPr>
              <a:t>increase</a:t>
            </a:r>
            <a:r>
              <a:rPr lang="hu-HU" sz="2000" b="1" dirty="0" smtClean="0">
                <a:solidFill>
                  <a:srgbClr val="1E2452"/>
                </a:solidFill>
              </a:rPr>
              <a:t> </a:t>
            </a:r>
            <a:r>
              <a:rPr lang="hu-HU" sz="2000" b="1" dirty="0" err="1" smtClean="0">
                <a:solidFill>
                  <a:srgbClr val="1E2452"/>
                </a:solidFill>
              </a:rPr>
              <a:t>if</a:t>
            </a:r>
            <a:endParaRPr lang="hu-HU" sz="2000" b="1" dirty="0">
              <a:solidFill>
                <a:srgbClr val="1E2452"/>
              </a:solidFill>
            </a:endParaRPr>
          </a:p>
          <a:p>
            <a:pPr marL="541338" lvl="1" indent="-360363" algn="just" defTabSz="914400" fontAlgn="base">
              <a:lnSpc>
                <a:spcPct val="100000"/>
              </a:lnSpc>
              <a:spcBef>
                <a:spcPct val="20000"/>
              </a:spcBef>
              <a:spcAft>
                <a:spcPct val="0"/>
              </a:spcAft>
              <a:defRPr/>
            </a:pPr>
            <a:r>
              <a:rPr lang="hu-HU" sz="2000" b="1" dirty="0" err="1" smtClean="0">
                <a:solidFill>
                  <a:srgbClr val="1E2452"/>
                </a:solidFill>
              </a:rPr>
              <a:t>one</a:t>
            </a:r>
            <a:r>
              <a:rPr lang="hu-HU" sz="2000" b="1" dirty="0" smtClean="0">
                <a:solidFill>
                  <a:srgbClr val="1E2452"/>
                </a:solidFill>
              </a:rPr>
              <a:t> of the </a:t>
            </a:r>
            <a:r>
              <a:rPr lang="hu-HU" sz="2000" b="1" dirty="0" err="1" smtClean="0">
                <a:solidFill>
                  <a:srgbClr val="1E2452"/>
                </a:solidFill>
              </a:rPr>
              <a:t>assets</a:t>
            </a:r>
            <a:r>
              <a:rPr lang="hu-HU" sz="2000" b="1" dirty="0" smtClean="0">
                <a:solidFill>
                  <a:srgbClr val="1E2452"/>
                </a:solidFill>
              </a:rPr>
              <a:t> </a:t>
            </a:r>
            <a:r>
              <a:rPr lang="hu-HU" sz="2000" b="1" dirty="0" err="1" smtClean="0">
                <a:solidFill>
                  <a:srgbClr val="1E2452"/>
                </a:solidFill>
              </a:rPr>
              <a:t>side</a:t>
            </a:r>
            <a:r>
              <a:rPr lang="hu-HU" sz="2000" b="1" dirty="0" smtClean="0">
                <a:solidFill>
                  <a:srgbClr val="1E2452"/>
                </a:solidFill>
              </a:rPr>
              <a:t> </a:t>
            </a:r>
            <a:r>
              <a:rPr lang="hu-HU" sz="2000" b="1" dirty="0" err="1" smtClean="0">
                <a:solidFill>
                  <a:srgbClr val="1E2452"/>
                </a:solidFill>
              </a:rPr>
              <a:t>items</a:t>
            </a:r>
            <a:r>
              <a:rPr lang="hu-HU" sz="2000" b="1" dirty="0" smtClean="0">
                <a:solidFill>
                  <a:srgbClr val="1E2452"/>
                </a:solidFill>
              </a:rPr>
              <a:t> of the </a:t>
            </a:r>
            <a:r>
              <a:rPr lang="hu-HU" sz="2000" b="1" dirty="0" err="1" smtClean="0">
                <a:solidFill>
                  <a:srgbClr val="1E2452"/>
                </a:solidFill>
              </a:rPr>
              <a:t>central</a:t>
            </a:r>
            <a:r>
              <a:rPr lang="hu-HU" sz="2000" b="1" dirty="0" smtClean="0">
                <a:solidFill>
                  <a:srgbClr val="1E2452"/>
                </a:solidFill>
              </a:rPr>
              <a:t> bank </a:t>
            </a:r>
            <a:r>
              <a:rPr lang="hu-HU" sz="2000" b="1" dirty="0" err="1" smtClean="0">
                <a:solidFill>
                  <a:srgbClr val="1E2452"/>
                </a:solidFill>
              </a:rPr>
              <a:t>balance</a:t>
            </a:r>
            <a:r>
              <a:rPr lang="hu-HU" sz="2000" b="1" dirty="0" smtClean="0">
                <a:solidFill>
                  <a:srgbClr val="1E2452"/>
                </a:solidFill>
              </a:rPr>
              <a:t> </a:t>
            </a:r>
            <a:r>
              <a:rPr lang="hu-HU" sz="2000" b="1" dirty="0" err="1" smtClean="0">
                <a:solidFill>
                  <a:srgbClr val="1E2452"/>
                </a:solidFill>
              </a:rPr>
              <a:t>sheet</a:t>
            </a:r>
            <a:r>
              <a:rPr lang="hu-HU" sz="2000" b="1" dirty="0" smtClean="0">
                <a:solidFill>
                  <a:srgbClr val="1E2452"/>
                </a:solidFill>
              </a:rPr>
              <a:t> </a:t>
            </a:r>
            <a:r>
              <a:rPr lang="hu-HU" sz="2000" b="1" dirty="0" err="1" smtClean="0">
                <a:solidFill>
                  <a:srgbClr val="1E2452"/>
                </a:solidFill>
              </a:rPr>
              <a:t>increases</a:t>
            </a:r>
            <a:r>
              <a:rPr lang="hu-HU" sz="2000" b="1" dirty="0" smtClean="0">
                <a:solidFill>
                  <a:srgbClr val="1E2452"/>
                </a:solidFill>
              </a:rPr>
              <a:t>:</a:t>
            </a:r>
            <a:endParaRPr lang="hu-HU" sz="2000" b="1" dirty="0">
              <a:solidFill>
                <a:srgbClr val="1E2452"/>
              </a:solidFill>
            </a:endParaRPr>
          </a:p>
          <a:p>
            <a:pPr marL="1071563" lvl="2" indent="-271463" algn="just" defTabSz="914400" fontAlgn="base">
              <a:lnSpc>
                <a:spcPct val="100000"/>
              </a:lnSpc>
              <a:spcBef>
                <a:spcPct val="20000"/>
              </a:spcBef>
              <a:spcAft>
                <a:spcPct val="0"/>
              </a:spcAft>
              <a:buFontTx/>
              <a:buChar char="–"/>
              <a:defRPr/>
            </a:pPr>
            <a:r>
              <a:rPr lang="hu-HU" sz="2000" dirty="0" err="1" smtClean="0">
                <a:solidFill>
                  <a:srgbClr val="1E2452"/>
                </a:solidFill>
              </a:rPr>
              <a:t>Amount</a:t>
            </a:r>
            <a:r>
              <a:rPr lang="hu-HU" sz="2000" dirty="0" smtClean="0">
                <a:solidFill>
                  <a:srgbClr val="1E2452"/>
                </a:solidFill>
              </a:rPr>
              <a:t> of </a:t>
            </a:r>
            <a:r>
              <a:rPr lang="hu-HU" sz="2000" dirty="0" err="1" smtClean="0">
                <a:solidFill>
                  <a:srgbClr val="1E2452"/>
                </a:solidFill>
              </a:rPr>
              <a:t>loans</a:t>
            </a:r>
            <a:r>
              <a:rPr lang="hu-HU" sz="2000" dirty="0" smtClean="0">
                <a:solidFill>
                  <a:srgbClr val="1E2452"/>
                </a:solidFill>
              </a:rPr>
              <a:t> </a:t>
            </a:r>
            <a:r>
              <a:rPr lang="hu-HU" sz="2000" dirty="0" err="1" smtClean="0">
                <a:solidFill>
                  <a:srgbClr val="1E2452"/>
                </a:solidFill>
              </a:rPr>
              <a:t>granted</a:t>
            </a:r>
            <a:r>
              <a:rPr lang="hu-HU" sz="2000" dirty="0" smtClean="0">
                <a:solidFill>
                  <a:srgbClr val="1E2452"/>
                </a:solidFill>
              </a:rPr>
              <a:t> </a:t>
            </a:r>
            <a:r>
              <a:rPr lang="hu-HU" sz="2000" dirty="0" err="1" smtClean="0">
                <a:solidFill>
                  <a:srgbClr val="1E2452"/>
                </a:solidFill>
              </a:rPr>
              <a:t>to</a:t>
            </a:r>
            <a:r>
              <a:rPr lang="hu-HU" sz="2000" dirty="0" smtClean="0">
                <a:solidFill>
                  <a:srgbClr val="1E2452"/>
                </a:solidFill>
              </a:rPr>
              <a:t> </a:t>
            </a:r>
            <a:r>
              <a:rPr lang="hu-HU" sz="2000" dirty="0" err="1" smtClean="0">
                <a:solidFill>
                  <a:srgbClr val="1E2452"/>
                </a:solidFill>
              </a:rPr>
              <a:t>banks</a:t>
            </a:r>
            <a:r>
              <a:rPr lang="hu-HU" sz="2000" dirty="0" smtClean="0">
                <a:solidFill>
                  <a:srgbClr val="1E2452"/>
                </a:solidFill>
              </a:rPr>
              <a:t> </a:t>
            </a:r>
            <a:r>
              <a:rPr lang="hu-HU" sz="2000" dirty="0" err="1" smtClean="0">
                <a:solidFill>
                  <a:srgbClr val="1E2452"/>
                </a:solidFill>
              </a:rPr>
              <a:t>increases</a:t>
            </a:r>
            <a:endParaRPr lang="hu-HU" sz="2000" dirty="0">
              <a:solidFill>
                <a:srgbClr val="1E2452"/>
              </a:solidFill>
            </a:endParaRPr>
          </a:p>
          <a:p>
            <a:pPr marL="1071563" lvl="2" indent="-271463" algn="just" defTabSz="914400" fontAlgn="base">
              <a:lnSpc>
                <a:spcPct val="100000"/>
              </a:lnSpc>
              <a:spcBef>
                <a:spcPct val="20000"/>
              </a:spcBef>
              <a:spcAft>
                <a:spcPct val="0"/>
              </a:spcAft>
              <a:buFontTx/>
              <a:buChar char="–"/>
              <a:defRPr/>
            </a:pPr>
            <a:r>
              <a:rPr lang="hu-HU" sz="2000" dirty="0" err="1" smtClean="0">
                <a:solidFill>
                  <a:srgbClr val="1E2452"/>
                </a:solidFill>
              </a:rPr>
              <a:t>FX</a:t>
            </a:r>
            <a:r>
              <a:rPr lang="hu-HU" sz="2000" dirty="0" smtClean="0">
                <a:solidFill>
                  <a:srgbClr val="1E2452"/>
                </a:solidFill>
              </a:rPr>
              <a:t> </a:t>
            </a:r>
            <a:r>
              <a:rPr lang="hu-HU" sz="2000" dirty="0" err="1" smtClean="0">
                <a:solidFill>
                  <a:srgbClr val="1E2452"/>
                </a:solidFill>
              </a:rPr>
              <a:t>reserves</a:t>
            </a:r>
            <a:r>
              <a:rPr lang="hu-HU" sz="2000" dirty="0" smtClean="0">
                <a:solidFill>
                  <a:srgbClr val="1E2452"/>
                </a:solidFill>
              </a:rPr>
              <a:t> </a:t>
            </a:r>
            <a:r>
              <a:rPr lang="hu-HU" sz="2000" dirty="0" err="1" smtClean="0">
                <a:solidFill>
                  <a:srgbClr val="1E2452"/>
                </a:solidFill>
              </a:rPr>
              <a:t>increase</a:t>
            </a:r>
            <a:r>
              <a:rPr lang="hu-HU" sz="2000" dirty="0" smtClean="0">
                <a:solidFill>
                  <a:srgbClr val="1E2452"/>
                </a:solidFill>
              </a:rPr>
              <a:t> (the </a:t>
            </a:r>
            <a:r>
              <a:rPr lang="hu-HU" sz="2000" dirty="0" err="1" smtClean="0">
                <a:solidFill>
                  <a:srgbClr val="1E2452"/>
                </a:solidFill>
              </a:rPr>
              <a:t>central</a:t>
            </a:r>
            <a:r>
              <a:rPr lang="hu-HU" sz="2000" dirty="0" smtClean="0">
                <a:solidFill>
                  <a:srgbClr val="1E2452"/>
                </a:solidFill>
              </a:rPr>
              <a:t> bank </a:t>
            </a:r>
            <a:r>
              <a:rPr lang="hu-HU" sz="2000" dirty="0" err="1" smtClean="0">
                <a:solidFill>
                  <a:srgbClr val="1E2452"/>
                </a:solidFill>
              </a:rPr>
              <a:t>buys</a:t>
            </a:r>
            <a:r>
              <a:rPr lang="hu-HU" sz="2000" dirty="0" smtClean="0">
                <a:solidFill>
                  <a:srgbClr val="1E2452"/>
                </a:solidFill>
              </a:rPr>
              <a:t> </a:t>
            </a:r>
            <a:r>
              <a:rPr lang="hu-HU" sz="2000" dirty="0" err="1" smtClean="0">
                <a:solidFill>
                  <a:srgbClr val="1E2452"/>
                </a:solidFill>
              </a:rPr>
              <a:t>foreign</a:t>
            </a:r>
            <a:r>
              <a:rPr lang="hu-HU" sz="2000" dirty="0" smtClean="0">
                <a:solidFill>
                  <a:srgbClr val="1E2452"/>
                </a:solidFill>
              </a:rPr>
              <a:t> </a:t>
            </a:r>
            <a:r>
              <a:rPr lang="hu-HU" sz="2000" dirty="0" err="1" smtClean="0">
                <a:solidFill>
                  <a:srgbClr val="1E2452"/>
                </a:solidFill>
              </a:rPr>
              <a:t>exchange</a:t>
            </a:r>
            <a:r>
              <a:rPr lang="hu-HU" sz="2000" dirty="0" smtClean="0">
                <a:solidFill>
                  <a:srgbClr val="1E2452"/>
                </a:solidFill>
              </a:rPr>
              <a:t> </a:t>
            </a:r>
            <a:r>
              <a:rPr lang="hu-HU" sz="2000" dirty="0" err="1" smtClean="0">
                <a:solidFill>
                  <a:srgbClr val="1E2452"/>
                </a:solidFill>
              </a:rPr>
              <a:t>in</a:t>
            </a:r>
            <a:r>
              <a:rPr lang="hu-HU" sz="2000" dirty="0" smtClean="0">
                <a:solidFill>
                  <a:srgbClr val="1E2452"/>
                </a:solidFill>
              </a:rPr>
              <a:t> the market)</a:t>
            </a:r>
            <a:endParaRPr lang="hu-HU" sz="2000" dirty="0">
              <a:solidFill>
                <a:srgbClr val="1E2452"/>
              </a:solidFill>
            </a:endParaRPr>
          </a:p>
          <a:p>
            <a:pPr marL="1071563" lvl="2" indent="-271463" algn="just" defTabSz="914400" fontAlgn="base">
              <a:lnSpc>
                <a:spcPct val="100000"/>
              </a:lnSpc>
              <a:spcBef>
                <a:spcPct val="20000"/>
              </a:spcBef>
              <a:spcAft>
                <a:spcPct val="0"/>
              </a:spcAft>
              <a:buFontTx/>
              <a:buChar char="–"/>
              <a:defRPr/>
            </a:pPr>
            <a:r>
              <a:rPr lang="hu-HU" sz="2000" dirty="0" err="1" smtClean="0">
                <a:solidFill>
                  <a:srgbClr val="1E2452"/>
                </a:solidFill>
              </a:rPr>
              <a:t>Securities</a:t>
            </a:r>
            <a:r>
              <a:rPr lang="hu-HU" sz="2000" dirty="0" smtClean="0">
                <a:solidFill>
                  <a:srgbClr val="1E2452"/>
                </a:solidFill>
              </a:rPr>
              <a:t> </a:t>
            </a:r>
            <a:r>
              <a:rPr lang="hu-HU" sz="2000" dirty="0" err="1" smtClean="0">
                <a:solidFill>
                  <a:srgbClr val="1E2452"/>
                </a:solidFill>
              </a:rPr>
              <a:t>portfolio</a:t>
            </a:r>
            <a:r>
              <a:rPr lang="hu-HU" sz="2000" dirty="0" smtClean="0">
                <a:solidFill>
                  <a:srgbClr val="1E2452"/>
                </a:solidFill>
              </a:rPr>
              <a:t> </a:t>
            </a:r>
            <a:r>
              <a:rPr lang="hu-HU" sz="2000" dirty="0" err="1" smtClean="0">
                <a:solidFill>
                  <a:srgbClr val="1E2452"/>
                </a:solidFill>
              </a:rPr>
              <a:t>increases</a:t>
            </a:r>
            <a:r>
              <a:rPr lang="hu-HU" sz="2000" dirty="0" smtClean="0">
                <a:solidFill>
                  <a:srgbClr val="1E2452"/>
                </a:solidFill>
              </a:rPr>
              <a:t> (the </a:t>
            </a:r>
            <a:r>
              <a:rPr lang="hu-HU" sz="2000" dirty="0" err="1" smtClean="0">
                <a:solidFill>
                  <a:srgbClr val="1E2452"/>
                </a:solidFill>
              </a:rPr>
              <a:t>central</a:t>
            </a:r>
            <a:r>
              <a:rPr lang="hu-HU" sz="2000" dirty="0" smtClean="0">
                <a:solidFill>
                  <a:srgbClr val="1E2452"/>
                </a:solidFill>
              </a:rPr>
              <a:t> bank </a:t>
            </a:r>
            <a:r>
              <a:rPr lang="hu-HU" sz="2000" dirty="0" err="1" smtClean="0">
                <a:solidFill>
                  <a:srgbClr val="1E2452"/>
                </a:solidFill>
              </a:rPr>
              <a:t>buys</a:t>
            </a:r>
            <a:r>
              <a:rPr lang="hu-HU" sz="2000" dirty="0" smtClean="0">
                <a:solidFill>
                  <a:srgbClr val="1E2452"/>
                </a:solidFill>
              </a:rPr>
              <a:t> </a:t>
            </a:r>
            <a:r>
              <a:rPr lang="hu-HU" sz="2000" dirty="0" err="1" smtClean="0">
                <a:solidFill>
                  <a:srgbClr val="1E2452"/>
                </a:solidFill>
              </a:rPr>
              <a:t>government</a:t>
            </a:r>
            <a:r>
              <a:rPr lang="hu-HU" sz="2000" dirty="0" smtClean="0">
                <a:solidFill>
                  <a:srgbClr val="1E2452"/>
                </a:solidFill>
              </a:rPr>
              <a:t> </a:t>
            </a:r>
            <a:r>
              <a:rPr lang="hu-HU" sz="2000" dirty="0" err="1" smtClean="0">
                <a:solidFill>
                  <a:srgbClr val="1E2452"/>
                </a:solidFill>
              </a:rPr>
              <a:t>securities</a:t>
            </a:r>
            <a:r>
              <a:rPr lang="hu-HU" sz="2000" dirty="0" smtClean="0">
                <a:solidFill>
                  <a:srgbClr val="1E2452"/>
                </a:solidFill>
              </a:rPr>
              <a:t>, </a:t>
            </a:r>
            <a:r>
              <a:rPr lang="hu-HU" sz="2000" dirty="0" err="1" smtClean="0">
                <a:solidFill>
                  <a:srgbClr val="1E2452"/>
                </a:solidFill>
              </a:rPr>
              <a:t>mortgage</a:t>
            </a:r>
            <a:r>
              <a:rPr lang="hu-HU" sz="2000" dirty="0" smtClean="0">
                <a:solidFill>
                  <a:srgbClr val="1E2452"/>
                </a:solidFill>
              </a:rPr>
              <a:t> </a:t>
            </a:r>
            <a:r>
              <a:rPr lang="hu-HU" sz="2000" dirty="0" err="1" smtClean="0">
                <a:solidFill>
                  <a:srgbClr val="1E2452"/>
                </a:solidFill>
              </a:rPr>
              <a:t>bonds</a:t>
            </a:r>
            <a:r>
              <a:rPr lang="hu-HU" sz="2000" dirty="0" smtClean="0">
                <a:solidFill>
                  <a:srgbClr val="1E2452"/>
                </a:solidFill>
              </a:rPr>
              <a:t> </a:t>
            </a:r>
            <a:r>
              <a:rPr lang="hu-HU" sz="2000" dirty="0" err="1" smtClean="0">
                <a:solidFill>
                  <a:srgbClr val="1E2452"/>
                </a:solidFill>
              </a:rPr>
              <a:t>in</a:t>
            </a:r>
            <a:r>
              <a:rPr lang="hu-HU" sz="2000" dirty="0" smtClean="0">
                <a:solidFill>
                  <a:srgbClr val="1E2452"/>
                </a:solidFill>
              </a:rPr>
              <a:t> the market)</a:t>
            </a:r>
            <a:endParaRPr lang="hu-HU" sz="2000" dirty="0">
              <a:solidFill>
                <a:srgbClr val="1E2452"/>
              </a:solidFill>
            </a:endParaRPr>
          </a:p>
          <a:p>
            <a:pPr marL="541338" lvl="1" indent="-360363" algn="just" defTabSz="914400" fontAlgn="base">
              <a:lnSpc>
                <a:spcPct val="100000"/>
              </a:lnSpc>
              <a:spcBef>
                <a:spcPct val="20000"/>
              </a:spcBef>
              <a:spcAft>
                <a:spcPct val="0"/>
              </a:spcAft>
              <a:defRPr/>
            </a:pPr>
            <a:r>
              <a:rPr lang="hu-HU" sz="2000" b="1" dirty="0" err="1" smtClean="0">
                <a:solidFill>
                  <a:srgbClr val="1E2452"/>
                </a:solidFill>
              </a:rPr>
              <a:t>or</a:t>
            </a:r>
            <a:r>
              <a:rPr lang="hu-HU" sz="2000" b="1" dirty="0" smtClean="0">
                <a:solidFill>
                  <a:srgbClr val="1E2452"/>
                </a:solidFill>
              </a:rPr>
              <a:t> </a:t>
            </a:r>
            <a:r>
              <a:rPr lang="hu-HU" sz="2000" b="1" dirty="0" err="1" smtClean="0">
                <a:solidFill>
                  <a:srgbClr val="1E2452"/>
                </a:solidFill>
              </a:rPr>
              <a:t>some</a:t>
            </a:r>
            <a:r>
              <a:rPr lang="hu-HU" sz="2000" b="1" dirty="0" smtClean="0">
                <a:solidFill>
                  <a:srgbClr val="1E2452"/>
                </a:solidFill>
              </a:rPr>
              <a:t> </a:t>
            </a:r>
            <a:r>
              <a:rPr lang="hu-HU" sz="2000" b="1" dirty="0" err="1" smtClean="0">
                <a:solidFill>
                  <a:srgbClr val="1E2452"/>
                </a:solidFill>
              </a:rPr>
              <a:t>liablities</a:t>
            </a:r>
            <a:r>
              <a:rPr lang="hu-HU" sz="2000" b="1" dirty="0" smtClean="0">
                <a:solidFill>
                  <a:srgbClr val="1E2452"/>
                </a:solidFill>
              </a:rPr>
              <a:t> </a:t>
            </a:r>
            <a:r>
              <a:rPr lang="hu-HU" sz="2000" b="1" dirty="0" err="1" smtClean="0">
                <a:solidFill>
                  <a:srgbClr val="1E2452"/>
                </a:solidFill>
              </a:rPr>
              <a:t>side</a:t>
            </a:r>
            <a:r>
              <a:rPr lang="hu-HU" sz="2000" b="1" dirty="0" smtClean="0">
                <a:solidFill>
                  <a:srgbClr val="1E2452"/>
                </a:solidFill>
              </a:rPr>
              <a:t> </a:t>
            </a:r>
            <a:r>
              <a:rPr lang="hu-HU" sz="2000" b="1" dirty="0" err="1" smtClean="0">
                <a:solidFill>
                  <a:srgbClr val="1E2452"/>
                </a:solidFill>
              </a:rPr>
              <a:t>items</a:t>
            </a:r>
            <a:r>
              <a:rPr lang="hu-HU" sz="2000" b="1" dirty="0" smtClean="0">
                <a:solidFill>
                  <a:srgbClr val="1E2452"/>
                </a:solidFill>
              </a:rPr>
              <a:t> </a:t>
            </a:r>
            <a:r>
              <a:rPr lang="en-US" sz="2000" b="1" dirty="0">
                <a:solidFill>
                  <a:srgbClr val="1E2452"/>
                </a:solidFill>
              </a:rPr>
              <a:t>of the central bank balance sheet </a:t>
            </a:r>
            <a:r>
              <a:rPr lang="hu-HU" sz="2000" b="1" dirty="0" smtClean="0">
                <a:solidFill>
                  <a:srgbClr val="1E2452"/>
                </a:solidFill>
              </a:rPr>
              <a:t>de</a:t>
            </a:r>
            <a:r>
              <a:rPr lang="en-US" sz="2000" b="1" dirty="0" smtClean="0">
                <a:solidFill>
                  <a:srgbClr val="1E2452"/>
                </a:solidFill>
              </a:rPr>
              <a:t>creases</a:t>
            </a:r>
            <a:r>
              <a:rPr lang="hu-HU" sz="2000" b="1" dirty="0" smtClean="0">
                <a:solidFill>
                  <a:srgbClr val="1E2452"/>
                </a:solidFill>
              </a:rPr>
              <a:t>:</a:t>
            </a:r>
            <a:endParaRPr lang="hu-HU" sz="2000" b="1" dirty="0">
              <a:solidFill>
                <a:srgbClr val="1E2452"/>
              </a:solidFill>
            </a:endParaRPr>
          </a:p>
          <a:p>
            <a:pPr marL="1071563" lvl="2" indent="-271463" algn="just" defTabSz="914400" fontAlgn="base">
              <a:lnSpc>
                <a:spcPct val="100000"/>
              </a:lnSpc>
              <a:spcBef>
                <a:spcPct val="20000"/>
              </a:spcBef>
              <a:spcAft>
                <a:spcPct val="0"/>
              </a:spcAft>
              <a:buFontTx/>
              <a:buChar char="–"/>
              <a:defRPr/>
            </a:pPr>
            <a:r>
              <a:rPr lang="hu-HU" sz="2000" dirty="0" err="1" smtClean="0">
                <a:solidFill>
                  <a:srgbClr val="1E2452"/>
                </a:solidFill>
              </a:rPr>
              <a:t>Government</a:t>
            </a:r>
            <a:r>
              <a:rPr lang="hu-HU" sz="2000" dirty="0" smtClean="0">
                <a:solidFill>
                  <a:srgbClr val="1E2452"/>
                </a:solidFill>
              </a:rPr>
              <a:t> account </a:t>
            </a:r>
            <a:r>
              <a:rPr lang="hu-HU" sz="2000" dirty="0" err="1" smtClean="0">
                <a:solidFill>
                  <a:srgbClr val="1E2452"/>
                </a:solidFill>
              </a:rPr>
              <a:t>balance</a:t>
            </a:r>
            <a:r>
              <a:rPr lang="hu-HU" sz="2000" dirty="0" smtClean="0">
                <a:solidFill>
                  <a:srgbClr val="1E2452"/>
                </a:solidFill>
              </a:rPr>
              <a:t> </a:t>
            </a:r>
            <a:r>
              <a:rPr lang="hu-HU" sz="2000" dirty="0" err="1" smtClean="0">
                <a:solidFill>
                  <a:srgbClr val="1E2452"/>
                </a:solidFill>
              </a:rPr>
              <a:t>decreases</a:t>
            </a:r>
            <a:r>
              <a:rPr lang="hu-HU" sz="2000" dirty="0" smtClean="0">
                <a:solidFill>
                  <a:srgbClr val="1E2452"/>
                </a:solidFill>
              </a:rPr>
              <a:t> (</a:t>
            </a:r>
            <a:r>
              <a:rPr lang="hu-HU" sz="2000" dirty="0" err="1" smtClean="0">
                <a:solidFill>
                  <a:srgbClr val="1E2452"/>
                </a:solidFill>
              </a:rPr>
              <a:t>e.g</a:t>
            </a:r>
            <a:r>
              <a:rPr lang="hu-HU" sz="2000" dirty="0" smtClean="0">
                <a:solidFill>
                  <a:srgbClr val="1E2452"/>
                </a:solidFill>
              </a:rPr>
              <a:t>. </a:t>
            </a:r>
            <a:r>
              <a:rPr lang="hu-HU" sz="2000" dirty="0" err="1" smtClean="0">
                <a:solidFill>
                  <a:srgbClr val="1E2452"/>
                </a:solidFill>
              </a:rPr>
              <a:t>pension</a:t>
            </a:r>
            <a:r>
              <a:rPr lang="hu-HU" sz="2000" dirty="0" smtClean="0">
                <a:solidFill>
                  <a:srgbClr val="1E2452"/>
                </a:solidFill>
              </a:rPr>
              <a:t> </a:t>
            </a:r>
            <a:r>
              <a:rPr lang="hu-HU" sz="2000" dirty="0" err="1" smtClean="0">
                <a:solidFill>
                  <a:srgbClr val="1E2452"/>
                </a:solidFill>
              </a:rPr>
              <a:t>payments</a:t>
            </a:r>
            <a:r>
              <a:rPr lang="hu-HU" sz="2000" dirty="0" smtClean="0">
                <a:solidFill>
                  <a:srgbClr val="1E2452"/>
                </a:solidFill>
              </a:rPr>
              <a:t>) =&gt; the </a:t>
            </a:r>
            <a:r>
              <a:rPr lang="hu-HU" sz="2000" dirty="0" err="1" smtClean="0">
                <a:solidFill>
                  <a:srgbClr val="1E2452"/>
                </a:solidFill>
              </a:rPr>
              <a:t>current</a:t>
            </a:r>
            <a:r>
              <a:rPr lang="hu-HU" sz="2000" dirty="0" smtClean="0">
                <a:solidFill>
                  <a:srgbClr val="1E2452"/>
                </a:solidFill>
              </a:rPr>
              <a:t> account </a:t>
            </a:r>
            <a:r>
              <a:rPr lang="hu-HU" sz="2000" dirty="0" err="1" smtClean="0">
                <a:solidFill>
                  <a:srgbClr val="1E2452"/>
                </a:solidFill>
              </a:rPr>
              <a:t>balance</a:t>
            </a:r>
            <a:r>
              <a:rPr lang="hu-HU" sz="2000" dirty="0" smtClean="0">
                <a:solidFill>
                  <a:srgbClr val="1E2452"/>
                </a:solidFill>
              </a:rPr>
              <a:t> of the banking </a:t>
            </a:r>
            <a:r>
              <a:rPr lang="hu-HU" sz="2000" dirty="0" err="1" smtClean="0">
                <a:solidFill>
                  <a:srgbClr val="1E2452"/>
                </a:solidFill>
              </a:rPr>
              <a:t>system</a:t>
            </a:r>
            <a:r>
              <a:rPr lang="hu-HU" sz="2000" dirty="0" smtClean="0">
                <a:solidFill>
                  <a:srgbClr val="1E2452"/>
                </a:solidFill>
              </a:rPr>
              <a:t> </a:t>
            </a:r>
            <a:r>
              <a:rPr lang="hu-HU" sz="2000" dirty="0" err="1" smtClean="0">
                <a:solidFill>
                  <a:srgbClr val="1E2452"/>
                </a:solidFill>
              </a:rPr>
              <a:t>increases</a:t>
            </a:r>
            <a:r>
              <a:rPr lang="hu-HU" sz="2000" dirty="0" smtClean="0">
                <a:solidFill>
                  <a:srgbClr val="1E2452"/>
                </a:solidFill>
              </a:rPr>
              <a:t>, </a:t>
            </a:r>
            <a:r>
              <a:rPr lang="hu-HU" sz="2000" dirty="0" err="1" smtClean="0">
                <a:solidFill>
                  <a:srgbClr val="1E2452"/>
                </a:solidFill>
              </a:rPr>
              <a:t>which</a:t>
            </a:r>
            <a:r>
              <a:rPr lang="hu-HU" sz="2000" dirty="0" smtClean="0">
                <a:solidFill>
                  <a:srgbClr val="1E2452"/>
                </a:solidFill>
              </a:rPr>
              <a:t> is </a:t>
            </a:r>
            <a:r>
              <a:rPr lang="hu-HU" sz="2000" dirty="0" err="1" smtClean="0">
                <a:solidFill>
                  <a:srgbClr val="1E2452"/>
                </a:solidFill>
              </a:rPr>
              <a:t>absorbed</a:t>
            </a:r>
            <a:r>
              <a:rPr lang="hu-HU" sz="2000" dirty="0" smtClean="0">
                <a:solidFill>
                  <a:srgbClr val="1E2452"/>
                </a:solidFill>
              </a:rPr>
              <a:t> </a:t>
            </a:r>
            <a:r>
              <a:rPr lang="hu-HU" sz="2000" dirty="0" err="1" smtClean="0">
                <a:solidFill>
                  <a:srgbClr val="1E2452"/>
                </a:solidFill>
              </a:rPr>
              <a:t>in</a:t>
            </a:r>
            <a:r>
              <a:rPr lang="hu-HU" sz="2000" dirty="0" smtClean="0">
                <a:solidFill>
                  <a:srgbClr val="1E2452"/>
                </a:solidFill>
              </a:rPr>
              <a:t> </a:t>
            </a:r>
            <a:r>
              <a:rPr lang="hu-HU" sz="2000" dirty="0" err="1" smtClean="0">
                <a:solidFill>
                  <a:srgbClr val="1E2452"/>
                </a:solidFill>
              </a:rPr>
              <a:t>the</a:t>
            </a:r>
            <a:r>
              <a:rPr lang="hu-HU" sz="2000" dirty="0" smtClean="0">
                <a:solidFill>
                  <a:srgbClr val="1E2452"/>
                </a:solidFill>
              </a:rPr>
              <a:t> </a:t>
            </a:r>
            <a:r>
              <a:rPr lang="hu-HU" sz="2000" dirty="0" err="1" smtClean="0">
                <a:solidFill>
                  <a:srgbClr val="1E2452"/>
                </a:solidFill>
              </a:rPr>
              <a:t>key</a:t>
            </a:r>
            <a:r>
              <a:rPr lang="hu-HU" sz="2000" dirty="0" smtClean="0">
                <a:solidFill>
                  <a:srgbClr val="1E2452"/>
                </a:solidFill>
              </a:rPr>
              <a:t> policy </a:t>
            </a:r>
            <a:r>
              <a:rPr lang="hu-HU" sz="2000" dirty="0" err="1" smtClean="0">
                <a:solidFill>
                  <a:srgbClr val="1E2452"/>
                </a:solidFill>
              </a:rPr>
              <a:t>instrument</a:t>
            </a:r>
            <a:endParaRPr lang="hu-HU" sz="2000" dirty="0">
              <a:solidFill>
                <a:srgbClr val="1E2452"/>
              </a:solidFill>
            </a:endParaRPr>
          </a:p>
          <a:p>
            <a:pPr marL="1071563" lvl="2" indent="-271463" algn="just" defTabSz="914400" fontAlgn="base">
              <a:lnSpc>
                <a:spcPct val="100000"/>
              </a:lnSpc>
              <a:spcBef>
                <a:spcPct val="20000"/>
              </a:spcBef>
              <a:spcAft>
                <a:spcPct val="0"/>
              </a:spcAft>
              <a:buFontTx/>
              <a:buChar char="–"/>
              <a:defRPr/>
            </a:pPr>
            <a:r>
              <a:rPr lang="hu-HU" sz="2000" dirty="0" err="1" smtClean="0">
                <a:solidFill>
                  <a:srgbClr val="1E2452"/>
                </a:solidFill>
              </a:rPr>
              <a:t>Current</a:t>
            </a:r>
            <a:r>
              <a:rPr lang="hu-HU" sz="2000" dirty="0" smtClean="0">
                <a:solidFill>
                  <a:srgbClr val="1E2452"/>
                </a:solidFill>
              </a:rPr>
              <a:t> account </a:t>
            </a:r>
            <a:r>
              <a:rPr lang="hu-HU" sz="2000" dirty="0" err="1" smtClean="0">
                <a:solidFill>
                  <a:srgbClr val="1E2452"/>
                </a:solidFill>
              </a:rPr>
              <a:t>balance</a:t>
            </a:r>
            <a:r>
              <a:rPr lang="hu-HU" sz="2000" dirty="0" smtClean="0">
                <a:solidFill>
                  <a:srgbClr val="1E2452"/>
                </a:solidFill>
              </a:rPr>
              <a:t> of </a:t>
            </a:r>
            <a:r>
              <a:rPr lang="hu-HU" sz="2000" dirty="0" err="1" smtClean="0">
                <a:solidFill>
                  <a:srgbClr val="1E2452"/>
                </a:solidFill>
              </a:rPr>
              <a:t>banks</a:t>
            </a:r>
            <a:r>
              <a:rPr lang="hu-HU" sz="2000" dirty="0" smtClean="0">
                <a:solidFill>
                  <a:srgbClr val="1E2452"/>
                </a:solidFill>
              </a:rPr>
              <a:t> </a:t>
            </a:r>
            <a:r>
              <a:rPr lang="hu-HU" sz="2000" dirty="0" err="1" smtClean="0">
                <a:solidFill>
                  <a:srgbClr val="1E2452"/>
                </a:solidFill>
              </a:rPr>
              <a:t>decreases</a:t>
            </a:r>
            <a:r>
              <a:rPr lang="hu-HU" sz="2000" dirty="0" smtClean="0">
                <a:solidFill>
                  <a:srgbClr val="1E2452"/>
                </a:solidFill>
              </a:rPr>
              <a:t> (</a:t>
            </a:r>
            <a:r>
              <a:rPr lang="hu-HU" sz="2000" dirty="0" err="1" smtClean="0">
                <a:solidFill>
                  <a:srgbClr val="1E2452"/>
                </a:solidFill>
              </a:rPr>
              <a:t>e.g</a:t>
            </a:r>
            <a:r>
              <a:rPr lang="hu-HU" sz="2000" dirty="0" smtClean="0">
                <a:solidFill>
                  <a:srgbClr val="1E2452"/>
                </a:solidFill>
              </a:rPr>
              <a:t>. </a:t>
            </a:r>
            <a:r>
              <a:rPr lang="hu-HU" sz="2000" dirty="0" err="1" smtClean="0">
                <a:solidFill>
                  <a:srgbClr val="1E2452"/>
                </a:solidFill>
              </a:rPr>
              <a:t>reduction</a:t>
            </a:r>
            <a:r>
              <a:rPr lang="hu-HU" sz="2000" dirty="0" smtClean="0">
                <a:solidFill>
                  <a:srgbClr val="1E2452"/>
                </a:solidFill>
              </a:rPr>
              <a:t> </a:t>
            </a:r>
            <a:r>
              <a:rPr lang="hu-HU" sz="2000" dirty="0" err="1" smtClean="0">
                <a:solidFill>
                  <a:srgbClr val="1E2452"/>
                </a:solidFill>
              </a:rPr>
              <a:t>in</a:t>
            </a:r>
            <a:r>
              <a:rPr lang="hu-HU" sz="2000" dirty="0" smtClean="0">
                <a:solidFill>
                  <a:srgbClr val="1E2452"/>
                </a:solidFill>
              </a:rPr>
              <a:t> the </a:t>
            </a:r>
            <a:r>
              <a:rPr lang="hu-HU" sz="2000" dirty="0" err="1" smtClean="0">
                <a:solidFill>
                  <a:srgbClr val="1E2452"/>
                </a:solidFill>
              </a:rPr>
              <a:t>required</a:t>
            </a:r>
            <a:r>
              <a:rPr lang="hu-HU" sz="2000" dirty="0" smtClean="0">
                <a:solidFill>
                  <a:srgbClr val="1E2452"/>
                </a:solidFill>
              </a:rPr>
              <a:t> </a:t>
            </a:r>
            <a:r>
              <a:rPr lang="hu-HU" sz="2000" dirty="0" err="1" smtClean="0">
                <a:solidFill>
                  <a:srgbClr val="1E2452"/>
                </a:solidFill>
              </a:rPr>
              <a:t>reserve</a:t>
            </a:r>
            <a:r>
              <a:rPr lang="hu-HU" sz="2000" dirty="0" smtClean="0">
                <a:solidFill>
                  <a:srgbClr val="1E2452"/>
                </a:solidFill>
              </a:rPr>
              <a:t> ratio) </a:t>
            </a:r>
            <a:r>
              <a:rPr lang="hu-HU" sz="2000" dirty="0">
                <a:solidFill>
                  <a:srgbClr val="1E2452"/>
                </a:solidFill>
              </a:rPr>
              <a:t>=&gt; </a:t>
            </a:r>
            <a:r>
              <a:rPr lang="hu-HU" sz="2000" dirty="0" err="1" smtClean="0">
                <a:solidFill>
                  <a:srgbClr val="1E2452"/>
                </a:solidFill>
              </a:rPr>
              <a:t>excess</a:t>
            </a:r>
            <a:r>
              <a:rPr lang="hu-HU" sz="2000" dirty="0" smtClean="0">
                <a:solidFill>
                  <a:srgbClr val="1E2452"/>
                </a:solidFill>
              </a:rPr>
              <a:t> </a:t>
            </a:r>
            <a:r>
              <a:rPr lang="hu-HU" sz="2000" dirty="0" err="1" smtClean="0">
                <a:solidFill>
                  <a:srgbClr val="1E2452"/>
                </a:solidFill>
              </a:rPr>
              <a:t>reserves</a:t>
            </a:r>
            <a:r>
              <a:rPr lang="hu-HU" sz="2000" dirty="0" smtClean="0">
                <a:solidFill>
                  <a:srgbClr val="1E2452"/>
                </a:solidFill>
              </a:rPr>
              <a:t> </a:t>
            </a:r>
            <a:r>
              <a:rPr lang="hu-HU" sz="2000" dirty="0" err="1" smtClean="0">
                <a:solidFill>
                  <a:srgbClr val="1E2452"/>
                </a:solidFill>
              </a:rPr>
              <a:t>will</a:t>
            </a:r>
            <a:r>
              <a:rPr lang="hu-HU" sz="2000" dirty="0" smtClean="0">
                <a:solidFill>
                  <a:srgbClr val="1E2452"/>
                </a:solidFill>
              </a:rPr>
              <a:t> be tied down </a:t>
            </a:r>
            <a:r>
              <a:rPr lang="hu-HU" sz="2000" dirty="0" err="1" smtClean="0">
                <a:solidFill>
                  <a:srgbClr val="1E2452"/>
                </a:solidFill>
              </a:rPr>
              <a:t>in</a:t>
            </a:r>
            <a:r>
              <a:rPr lang="hu-HU" sz="2000" dirty="0" smtClean="0">
                <a:solidFill>
                  <a:srgbClr val="1E2452"/>
                </a:solidFill>
              </a:rPr>
              <a:t> </a:t>
            </a:r>
            <a:r>
              <a:rPr lang="hu-HU" sz="2000" dirty="0" err="1" smtClean="0">
                <a:solidFill>
                  <a:srgbClr val="1E2452"/>
                </a:solidFill>
              </a:rPr>
              <a:t>the</a:t>
            </a:r>
            <a:r>
              <a:rPr lang="hu-HU" sz="2000" dirty="0" smtClean="0">
                <a:solidFill>
                  <a:srgbClr val="1E2452"/>
                </a:solidFill>
              </a:rPr>
              <a:t> </a:t>
            </a:r>
            <a:r>
              <a:rPr lang="hu-HU" sz="2000" dirty="0" err="1" smtClean="0">
                <a:solidFill>
                  <a:srgbClr val="1E2452"/>
                </a:solidFill>
              </a:rPr>
              <a:t>key</a:t>
            </a:r>
            <a:r>
              <a:rPr lang="hu-HU" sz="2000" dirty="0" smtClean="0">
                <a:solidFill>
                  <a:srgbClr val="1E2452"/>
                </a:solidFill>
              </a:rPr>
              <a:t> policy </a:t>
            </a:r>
            <a:r>
              <a:rPr lang="hu-HU" sz="2000" dirty="0" err="1" smtClean="0">
                <a:solidFill>
                  <a:srgbClr val="1E2452"/>
                </a:solidFill>
              </a:rPr>
              <a:t>instrument</a:t>
            </a:r>
            <a:endParaRPr lang="hu-HU" sz="2000" dirty="0" smtClean="0">
              <a:solidFill>
                <a:srgbClr val="1E2452"/>
              </a:solidFill>
            </a:endParaRPr>
          </a:p>
          <a:p>
            <a:pPr marL="1071563" lvl="2" indent="-271463" algn="just" defTabSz="914400" fontAlgn="base">
              <a:lnSpc>
                <a:spcPct val="100000"/>
              </a:lnSpc>
              <a:spcBef>
                <a:spcPct val="20000"/>
              </a:spcBef>
              <a:spcAft>
                <a:spcPct val="0"/>
              </a:spcAft>
              <a:buFontTx/>
              <a:buChar char="–"/>
              <a:defRPr/>
            </a:pPr>
            <a:r>
              <a:rPr lang="en-GB" sz="2000" dirty="0" smtClean="0">
                <a:solidFill>
                  <a:srgbClr val="1E2452"/>
                </a:solidFill>
              </a:rPr>
              <a:t>C</a:t>
            </a:r>
            <a:r>
              <a:rPr lang="hu-HU" sz="2000" dirty="0" err="1" smtClean="0">
                <a:solidFill>
                  <a:srgbClr val="1E2452"/>
                </a:solidFill>
              </a:rPr>
              <a:t>urrency</a:t>
            </a:r>
            <a:r>
              <a:rPr lang="hu-HU" sz="2000" dirty="0" smtClean="0">
                <a:solidFill>
                  <a:srgbClr val="1E2452"/>
                </a:solidFill>
              </a:rPr>
              <a:t> </a:t>
            </a:r>
            <a:r>
              <a:rPr lang="hu-HU" sz="2000" dirty="0" err="1" smtClean="0">
                <a:solidFill>
                  <a:srgbClr val="1E2452"/>
                </a:solidFill>
              </a:rPr>
              <a:t>need</a:t>
            </a:r>
            <a:r>
              <a:rPr lang="hu-HU" sz="2000" dirty="0" smtClean="0">
                <a:solidFill>
                  <a:srgbClr val="1E2452"/>
                </a:solidFill>
              </a:rPr>
              <a:t> of the </a:t>
            </a:r>
            <a:r>
              <a:rPr lang="hu-HU" sz="2000" dirty="0" err="1" smtClean="0">
                <a:solidFill>
                  <a:srgbClr val="1E2452"/>
                </a:solidFill>
              </a:rPr>
              <a:t>economy</a:t>
            </a:r>
            <a:r>
              <a:rPr lang="hu-HU" sz="2000" dirty="0" smtClean="0">
                <a:solidFill>
                  <a:srgbClr val="1E2452"/>
                </a:solidFill>
              </a:rPr>
              <a:t> </a:t>
            </a:r>
            <a:r>
              <a:rPr lang="hu-HU" sz="2000" dirty="0" err="1" smtClean="0">
                <a:solidFill>
                  <a:srgbClr val="1E2452"/>
                </a:solidFill>
              </a:rPr>
              <a:t>decreases</a:t>
            </a:r>
            <a:endParaRPr lang="hu-HU" sz="2000" dirty="0"/>
          </a:p>
        </p:txBody>
      </p:sp>
      <p:sp>
        <p:nvSpPr>
          <p:cNvPr id="4" name="Footer Placeholder 3"/>
          <p:cNvSpPr>
            <a:spLocks noGrp="1"/>
          </p:cNvSpPr>
          <p:nvPr>
            <p:ph type="ftr" sz="quarter" idx="11"/>
          </p:nvPr>
        </p:nvSpPr>
        <p:spPr/>
        <p:txBody>
          <a:bodyPr/>
          <a:lstStyle/>
          <a:p>
            <a:pPr>
              <a:defRPr/>
            </a:pPr>
            <a:r>
              <a:rPr lang="hu-HU" smtClean="0"/>
              <a:t>Magyar Nemzeti Bank</a:t>
            </a:r>
            <a:endParaRPr lang="hu-HU" dirty="0" smtClean="0"/>
          </a:p>
        </p:txBody>
      </p:sp>
      <p:sp>
        <p:nvSpPr>
          <p:cNvPr id="5" name="Slide Number Placeholder 4"/>
          <p:cNvSpPr>
            <a:spLocks noGrp="1"/>
          </p:cNvSpPr>
          <p:nvPr>
            <p:ph type="sldNum" sz="quarter" idx="12"/>
          </p:nvPr>
        </p:nvSpPr>
        <p:spPr/>
        <p:txBody>
          <a:bodyPr/>
          <a:lstStyle/>
          <a:p>
            <a:pPr>
              <a:defRPr/>
            </a:pPr>
            <a:fld id="{0401AEF3-AFFE-433D-8A34-08D966C25545}" type="slidenum">
              <a:rPr lang="hu-HU" smtClean="0"/>
              <a:pPr>
                <a:defRPr/>
              </a:pPr>
              <a:t>31</a:t>
            </a:fld>
            <a:endParaRPr lang="hu-HU" dirty="0"/>
          </a:p>
        </p:txBody>
      </p:sp>
      <p:sp>
        <p:nvSpPr>
          <p:cNvPr id="2" name="TextBox 1"/>
          <p:cNvSpPr txBox="1"/>
          <p:nvPr/>
        </p:nvSpPr>
        <p:spPr>
          <a:xfrm>
            <a:off x="868594" y="116632"/>
            <a:ext cx="8172400" cy="892552"/>
          </a:xfrm>
          <a:prstGeom prst="rect">
            <a:avLst/>
          </a:prstGeom>
          <a:noFill/>
        </p:spPr>
        <p:txBody>
          <a:bodyPr wrap="square" rtlCol="0">
            <a:spAutoFit/>
          </a:bodyPr>
          <a:lstStyle/>
          <a:p>
            <a:pPr lvl="0" algn="just">
              <a:spcBef>
                <a:spcPct val="20000"/>
              </a:spcBef>
              <a:spcAft>
                <a:spcPct val="20000"/>
              </a:spcAft>
              <a:defRPr/>
            </a:pPr>
            <a:r>
              <a:rPr lang="hu-HU" sz="2600" dirty="0" err="1" smtClean="0">
                <a:solidFill>
                  <a:schemeClr val="accent5"/>
                </a:solidFill>
                <a:latin typeface="Calibri" panose="020F0502020204030204" pitchFamily="34" charset="0"/>
                <a:ea typeface="Verdana" panose="020B0604030504040204" pitchFamily="34" charset="0"/>
                <a:cs typeface="Verdana" panose="020B0604030504040204" pitchFamily="34" charset="0"/>
              </a:rPr>
              <a:t>Changes</a:t>
            </a:r>
            <a:r>
              <a:rPr lang="hu-HU" sz="2600" dirty="0" smtClean="0">
                <a:solidFill>
                  <a:schemeClr val="accent5"/>
                </a:solidFill>
                <a:latin typeface="Calibri" panose="020F0502020204030204" pitchFamily="34" charset="0"/>
                <a:ea typeface="Verdana" panose="020B0604030504040204" pitchFamily="34" charset="0"/>
                <a:cs typeface="Verdana" panose="020B0604030504040204" pitchFamily="34" charset="0"/>
              </a:rPr>
              <a:t> </a:t>
            </a:r>
            <a:r>
              <a:rPr lang="hu-HU" sz="2600" dirty="0" err="1" smtClean="0">
                <a:solidFill>
                  <a:schemeClr val="accent5"/>
                </a:solidFill>
                <a:latin typeface="Calibri" panose="020F0502020204030204" pitchFamily="34" charset="0"/>
                <a:ea typeface="Verdana" panose="020B0604030504040204" pitchFamily="34" charset="0"/>
                <a:cs typeface="Verdana" panose="020B0604030504040204" pitchFamily="34" charset="0"/>
              </a:rPr>
              <a:t>in</a:t>
            </a:r>
            <a:r>
              <a:rPr lang="hu-HU" sz="2600" dirty="0" smtClean="0">
                <a:solidFill>
                  <a:schemeClr val="accent5"/>
                </a:solidFill>
                <a:latin typeface="Calibri" panose="020F0502020204030204" pitchFamily="34" charset="0"/>
                <a:ea typeface="Verdana" panose="020B0604030504040204" pitchFamily="34" charset="0"/>
                <a:cs typeface="Verdana" panose="020B0604030504040204" pitchFamily="34" charset="0"/>
              </a:rPr>
              <a:t> the </a:t>
            </a:r>
            <a:r>
              <a:rPr lang="hu-HU" sz="2600" dirty="0" err="1" smtClean="0">
                <a:solidFill>
                  <a:schemeClr val="accent5"/>
                </a:solidFill>
                <a:latin typeface="Calibri" panose="020F0502020204030204" pitchFamily="34" charset="0"/>
                <a:ea typeface="Verdana" panose="020B0604030504040204" pitchFamily="34" charset="0"/>
                <a:cs typeface="Verdana" panose="020B0604030504040204" pitchFamily="34" charset="0"/>
              </a:rPr>
              <a:t>liquidity</a:t>
            </a:r>
            <a:r>
              <a:rPr lang="hu-HU" sz="2600" dirty="0" smtClean="0">
                <a:solidFill>
                  <a:schemeClr val="accent5"/>
                </a:solidFill>
                <a:latin typeface="Calibri" panose="020F0502020204030204" pitchFamily="34" charset="0"/>
                <a:ea typeface="Verdana" panose="020B0604030504040204" pitchFamily="34" charset="0"/>
                <a:cs typeface="Verdana" panose="020B0604030504040204" pitchFamily="34" charset="0"/>
              </a:rPr>
              <a:t> </a:t>
            </a:r>
            <a:r>
              <a:rPr lang="hu-HU" sz="2600" dirty="0" err="1" smtClean="0">
                <a:solidFill>
                  <a:schemeClr val="accent5"/>
                </a:solidFill>
                <a:latin typeface="Calibri" panose="020F0502020204030204" pitchFamily="34" charset="0"/>
                <a:ea typeface="Verdana" panose="020B0604030504040204" pitchFamily="34" charset="0"/>
                <a:cs typeface="Verdana" panose="020B0604030504040204" pitchFamily="34" charset="0"/>
              </a:rPr>
              <a:t>surplus</a:t>
            </a:r>
            <a:r>
              <a:rPr lang="hu-HU" sz="2600" dirty="0" smtClean="0">
                <a:solidFill>
                  <a:schemeClr val="accent5"/>
                </a:solidFill>
                <a:latin typeface="Calibri" panose="020F0502020204030204" pitchFamily="34" charset="0"/>
                <a:ea typeface="Verdana" panose="020B0604030504040204" pitchFamily="34" charset="0"/>
                <a:cs typeface="Verdana" panose="020B0604030504040204" pitchFamily="34" charset="0"/>
              </a:rPr>
              <a:t> of the banking </a:t>
            </a:r>
            <a:r>
              <a:rPr lang="hu-HU" sz="2600" dirty="0" err="1" smtClean="0">
                <a:solidFill>
                  <a:schemeClr val="accent5"/>
                </a:solidFill>
                <a:latin typeface="Calibri" panose="020F0502020204030204" pitchFamily="34" charset="0"/>
                <a:ea typeface="Verdana" panose="020B0604030504040204" pitchFamily="34" charset="0"/>
                <a:cs typeface="Verdana" panose="020B0604030504040204" pitchFamily="34" charset="0"/>
              </a:rPr>
              <a:t>system</a:t>
            </a:r>
            <a:r>
              <a:rPr lang="hu-HU" sz="2600" dirty="0" smtClean="0">
                <a:solidFill>
                  <a:schemeClr val="accent5"/>
                </a:solidFill>
                <a:latin typeface="Calibri" panose="020F0502020204030204" pitchFamily="34" charset="0"/>
                <a:ea typeface="Verdana" panose="020B0604030504040204" pitchFamily="34" charset="0"/>
                <a:cs typeface="Verdana" panose="020B0604030504040204" pitchFamily="34" charset="0"/>
              </a:rPr>
              <a:t> go </a:t>
            </a:r>
            <a:r>
              <a:rPr lang="hu-HU" sz="2600" dirty="0" err="1" smtClean="0">
                <a:solidFill>
                  <a:schemeClr val="accent5"/>
                </a:solidFill>
                <a:latin typeface="Calibri" panose="020F0502020204030204" pitchFamily="34" charset="0"/>
                <a:ea typeface="Verdana" panose="020B0604030504040204" pitchFamily="34" charset="0"/>
                <a:cs typeface="Verdana" panose="020B0604030504040204" pitchFamily="34" charset="0"/>
              </a:rPr>
              <a:t>along</a:t>
            </a:r>
            <a:r>
              <a:rPr lang="hu-HU" sz="2600" dirty="0" smtClean="0">
                <a:solidFill>
                  <a:schemeClr val="accent5"/>
                </a:solidFill>
                <a:latin typeface="Calibri" panose="020F0502020204030204" pitchFamily="34" charset="0"/>
                <a:ea typeface="Verdana" panose="020B0604030504040204" pitchFamily="34" charset="0"/>
                <a:cs typeface="Verdana" panose="020B0604030504040204" pitchFamily="34" charset="0"/>
              </a:rPr>
              <a:t> </a:t>
            </a:r>
            <a:r>
              <a:rPr lang="hu-HU" sz="2600" dirty="0" err="1" smtClean="0">
                <a:solidFill>
                  <a:schemeClr val="accent5"/>
                </a:solidFill>
                <a:latin typeface="Calibri" panose="020F0502020204030204" pitchFamily="34" charset="0"/>
                <a:ea typeface="Verdana" panose="020B0604030504040204" pitchFamily="34" charset="0"/>
                <a:cs typeface="Verdana" panose="020B0604030504040204" pitchFamily="34" charset="0"/>
              </a:rPr>
              <a:t>with</a:t>
            </a:r>
            <a:r>
              <a:rPr lang="hu-HU" sz="2600" dirty="0" smtClean="0">
                <a:solidFill>
                  <a:schemeClr val="accent5"/>
                </a:solidFill>
                <a:latin typeface="Calibri" panose="020F0502020204030204" pitchFamily="34" charset="0"/>
                <a:ea typeface="Verdana" panose="020B0604030504040204" pitchFamily="34" charset="0"/>
                <a:cs typeface="Verdana" panose="020B0604030504040204" pitchFamily="34" charset="0"/>
              </a:rPr>
              <a:t> </a:t>
            </a:r>
            <a:r>
              <a:rPr lang="hu-HU" sz="2600" dirty="0" err="1" smtClean="0">
                <a:solidFill>
                  <a:schemeClr val="accent5"/>
                </a:solidFill>
                <a:latin typeface="Calibri" panose="020F0502020204030204" pitchFamily="34" charset="0"/>
                <a:ea typeface="Verdana" panose="020B0604030504040204" pitchFamily="34" charset="0"/>
                <a:cs typeface="Verdana" panose="020B0604030504040204" pitchFamily="34" charset="0"/>
              </a:rPr>
              <a:t>changes</a:t>
            </a:r>
            <a:r>
              <a:rPr lang="hu-HU" sz="2600" dirty="0" smtClean="0">
                <a:solidFill>
                  <a:schemeClr val="accent5"/>
                </a:solidFill>
                <a:latin typeface="Calibri" panose="020F0502020204030204" pitchFamily="34" charset="0"/>
                <a:ea typeface="Verdana" panose="020B0604030504040204" pitchFamily="34" charset="0"/>
                <a:cs typeface="Verdana" panose="020B0604030504040204" pitchFamily="34" charset="0"/>
              </a:rPr>
              <a:t> </a:t>
            </a:r>
            <a:r>
              <a:rPr lang="hu-HU" sz="2600" dirty="0" err="1" smtClean="0">
                <a:solidFill>
                  <a:schemeClr val="accent5"/>
                </a:solidFill>
                <a:latin typeface="Calibri" panose="020F0502020204030204" pitchFamily="34" charset="0"/>
                <a:ea typeface="Verdana" panose="020B0604030504040204" pitchFamily="34" charset="0"/>
                <a:cs typeface="Verdana" panose="020B0604030504040204" pitchFamily="34" charset="0"/>
              </a:rPr>
              <a:t>in</a:t>
            </a:r>
            <a:r>
              <a:rPr lang="hu-HU" sz="2600" dirty="0" smtClean="0">
                <a:solidFill>
                  <a:schemeClr val="accent5"/>
                </a:solidFill>
                <a:latin typeface="Calibri" panose="020F0502020204030204" pitchFamily="34" charset="0"/>
                <a:ea typeface="Verdana" panose="020B0604030504040204" pitchFamily="34" charset="0"/>
                <a:cs typeface="Verdana" panose="020B0604030504040204" pitchFamily="34" charset="0"/>
              </a:rPr>
              <a:t> the policy </a:t>
            </a:r>
            <a:r>
              <a:rPr lang="hu-HU" sz="2600" dirty="0" err="1" smtClean="0">
                <a:solidFill>
                  <a:schemeClr val="accent5"/>
                </a:solidFill>
                <a:latin typeface="Calibri" panose="020F0502020204030204" pitchFamily="34" charset="0"/>
                <a:ea typeface="Verdana" panose="020B0604030504040204" pitchFamily="34" charset="0"/>
                <a:cs typeface="Verdana" panose="020B0604030504040204" pitchFamily="34" charset="0"/>
              </a:rPr>
              <a:t>instrument</a:t>
            </a:r>
            <a:r>
              <a:rPr lang="hu-HU" sz="2600" dirty="0" smtClean="0">
                <a:solidFill>
                  <a:schemeClr val="accent5"/>
                </a:solidFill>
                <a:latin typeface="Calibri" panose="020F0502020204030204" pitchFamily="34" charset="0"/>
                <a:ea typeface="Verdana" panose="020B0604030504040204" pitchFamily="34" charset="0"/>
                <a:cs typeface="Verdana" panose="020B0604030504040204" pitchFamily="34" charset="0"/>
              </a:rPr>
              <a:t> </a:t>
            </a:r>
            <a:r>
              <a:rPr lang="hu-HU" sz="2600" dirty="0" err="1" smtClean="0">
                <a:solidFill>
                  <a:schemeClr val="accent5"/>
                </a:solidFill>
                <a:latin typeface="Calibri" panose="020F0502020204030204" pitchFamily="34" charset="0"/>
                <a:ea typeface="Verdana" panose="020B0604030504040204" pitchFamily="34" charset="0"/>
                <a:cs typeface="Verdana" panose="020B0604030504040204" pitchFamily="34" charset="0"/>
              </a:rPr>
              <a:t>in</a:t>
            </a:r>
            <a:r>
              <a:rPr lang="hu-HU" sz="2600" dirty="0" smtClean="0">
                <a:solidFill>
                  <a:schemeClr val="accent5"/>
                </a:solidFill>
                <a:latin typeface="Calibri" panose="020F0502020204030204" pitchFamily="34" charset="0"/>
                <a:ea typeface="Verdana" panose="020B0604030504040204" pitchFamily="34" charset="0"/>
                <a:cs typeface="Verdana" panose="020B0604030504040204" pitchFamily="34" charset="0"/>
              </a:rPr>
              <a:t> the </a:t>
            </a:r>
            <a:r>
              <a:rPr lang="hu-HU" sz="2600" dirty="0" err="1" smtClean="0">
                <a:solidFill>
                  <a:schemeClr val="accent5"/>
                </a:solidFill>
                <a:latin typeface="Calibri" panose="020F0502020204030204" pitchFamily="34" charset="0"/>
                <a:ea typeface="Verdana" panose="020B0604030504040204" pitchFamily="34" charset="0"/>
                <a:cs typeface="Verdana" panose="020B0604030504040204" pitchFamily="34" charset="0"/>
              </a:rPr>
              <a:t>long</a:t>
            </a:r>
            <a:r>
              <a:rPr lang="hu-HU" sz="2600" dirty="0" smtClean="0">
                <a:solidFill>
                  <a:schemeClr val="accent5"/>
                </a:solidFill>
                <a:latin typeface="Calibri" panose="020F0502020204030204" pitchFamily="34" charset="0"/>
                <a:ea typeface="Verdana" panose="020B0604030504040204" pitchFamily="34" charset="0"/>
                <a:cs typeface="Verdana" panose="020B0604030504040204" pitchFamily="34" charset="0"/>
              </a:rPr>
              <a:t> </a:t>
            </a:r>
            <a:r>
              <a:rPr lang="hu-HU" sz="2600" dirty="0" err="1" smtClean="0">
                <a:solidFill>
                  <a:schemeClr val="accent5"/>
                </a:solidFill>
                <a:latin typeface="Calibri" panose="020F0502020204030204" pitchFamily="34" charset="0"/>
                <a:ea typeface="Verdana" panose="020B0604030504040204" pitchFamily="34" charset="0"/>
                <a:cs typeface="Verdana" panose="020B0604030504040204" pitchFamily="34" charset="0"/>
              </a:rPr>
              <a:t>run</a:t>
            </a:r>
            <a:endParaRPr lang="hu-HU" sz="2600" dirty="0">
              <a:solidFill>
                <a:schemeClr val="accent5"/>
              </a:solidFill>
              <a:latin typeface="Calibri" panose="020F050202020403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40928252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4721" y="364537"/>
            <a:ext cx="8064896" cy="903205"/>
          </a:xfrm>
        </p:spPr>
        <p:txBody>
          <a:bodyPr>
            <a:normAutofit fontScale="90000"/>
          </a:bodyPr>
          <a:lstStyle/>
          <a:p>
            <a:pPr lvl="0" defTabSz="914400" eaLnBrk="0" fontAlgn="base" hangingPunct="0">
              <a:spcBef>
                <a:spcPct val="20000"/>
              </a:spcBef>
              <a:spcAft>
                <a:spcPct val="20000"/>
              </a:spcAft>
              <a:defRPr/>
            </a:pPr>
            <a:r>
              <a:rPr lang="en-GB" sz="3100" dirty="0" smtClean="0"/>
              <a:t>A</a:t>
            </a:r>
            <a:r>
              <a:rPr lang="hu-HU" sz="3100" dirty="0" err="1" smtClean="0"/>
              <a:t>mount</a:t>
            </a:r>
            <a:r>
              <a:rPr lang="hu-HU" sz="3100" dirty="0" smtClean="0"/>
              <a:t> of </a:t>
            </a:r>
            <a:r>
              <a:rPr lang="hu-HU" sz="3100" dirty="0" err="1" smtClean="0"/>
              <a:t>the</a:t>
            </a:r>
            <a:r>
              <a:rPr lang="hu-HU" sz="3100" dirty="0" smtClean="0"/>
              <a:t> </a:t>
            </a:r>
            <a:r>
              <a:rPr lang="hu-HU" sz="3100" dirty="0" err="1" smtClean="0"/>
              <a:t>key</a:t>
            </a:r>
            <a:r>
              <a:rPr lang="hu-HU" sz="3100" dirty="0" smtClean="0"/>
              <a:t> policy </a:t>
            </a:r>
            <a:r>
              <a:rPr lang="hu-HU" sz="3100" dirty="0" err="1" smtClean="0"/>
              <a:t>instrument</a:t>
            </a:r>
            <a:r>
              <a:rPr lang="hu-HU" sz="3100" dirty="0" smtClean="0"/>
              <a:t> has </a:t>
            </a:r>
            <a:r>
              <a:rPr lang="hu-HU" sz="3100" dirty="0" err="1" smtClean="0"/>
              <a:t>increased</a:t>
            </a:r>
            <a:r>
              <a:rPr lang="hu-HU" sz="3100" dirty="0" smtClean="0"/>
              <a:t> </a:t>
            </a:r>
            <a:r>
              <a:rPr lang="hu-HU" sz="3100" dirty="0" err="1" smtClean="0"/>
              <a:t>as</a:t>
            </a:r>
            <a:r>
              <a:rPr lang="hu-HU" sz="3100" dirty="0" smtClean="0"/>
              <a:t>  a </a:t>
            </a:r>
            <a:r>
              <a:rPr lang="hu-HU" sz="3100" dirty="0" err="1" smtClean="0"/>
              <a:t>result</a:t>
            </a:r>
            <a:r>
              <a:rPr lang="hu-HU" sz="3100" dirty="0" smtClean="0"/>
              <a:t> of </a:t>
            </a:r>
            <a:r>
              <a:rPr lang="hu-HU" sz="3100" dirty="0" err="1" smtClean="0"/>
              <a:t>foreign</a:t>
            </a:r>
            <a:r>
              <a:rPr lang="hu-HU" sz="3100" dirty="0" smtClean="0"/>
              <a:t> </a:t>
            </a:r>
            <a:r>
              <a:rPr lang="hu-HU" sz="3100" dirty="0" err="1" smtClean="0"/>
              <a:t>currency</a:t>
            </a:r>
            <a:r>
              <a:rPr lang="hu-HU" sz="3100" dirty="0" smtClean="0"/>
              <a:t> </a:t>
            </a:r>
            <a:r>
              <a:rPr lang="hu-HU" sz="3100" dirty="0" err="1" smtClean="0"/>
              <a:t>borrowing</a:t>
            </a:r>
            <a:r>
              <a:rPr lang="hu-HU" sz="3100" dirty="0" smtClean="0"/>
              <a:t> </a:t>
            </a:r>
            <a:r>
              <a:rPr lang="hu-HU" sz="3100" dirty="0" err="1" smtClean="0"/>
              <a:t>replacing</a:t>
            </a:r>
            <a:r>
              <a:rPr lang="hu-HU" sz="3100" dirty="0" smtClean="0"/>
              <a:t> forint </a:t>
            </a:r>
            <a:r>
              <a:rPr lang="hu-HU" sz="3100" dirty="0" err="1" smtClean="0"/>
              <a:t>securities</a:t>
            </a:r>
            <a:r>
              <a:rPr lang="hu-HU" sz="3100" dirty="0" smtClean="0"/>
              <a:t> </a:t>
            </a:r>
            <a:r>
              <a:rPr lang="hu-HU" sz="3100" dirty="0" err="1" smtClean="0"/>
              <a:t>issues</a:t>
            </a:r>
            <a:r>
              <a:rPr lang="hu-HU" sz="3100" dirty="0" smtClean="0"/>
              <a:t> </a:t>
            </a:r>
            <a:r>
              <a:rPr lang="hu-HU" sz="3100" dirty="0" err="1" smtClean="0"/>
              <a:t>since</a:t>
            </a:r>
            <a:r>
              <a:rPr lang="hu-HU" sz="3100" dirty="0" smtClean="0"/>
              <a:t> 2008</a:t>
            </a:r>
            <a:r>
              <a:rPr lang="hu-HU" sz="2500" dirty="0">
                <a:solidFill>
                  <a:srgbClr val="857760"/>
                </a:solidFill>
                <a:latin typeface="Trebuchet MS" pitchFamily="34" charset="0"/>
                <a:ea typeface="+mj-ea"/>
                <a:cs typeface="+mj-cs"/>
              </a:rPr>
              <a:t/>
            </a:r>
            <a:br>
              <a:rPr lang="hu-HU" sz="2500" dirty="0">
                <a:solidFill>
                  <a:srgbClr val="857760"/>
                </a:solidFill>
                <a:latin typeface="Trebuchet MS" pitchFamily="34" charset="0"/>
                <a:ea typeface="+mj-ea"/>
                <a:cs typeface="+mj-cs"/>
              </a:rPr>
            </a:br>
            <a:endParaRPr lang="hu-HU" dirty="0"/>
          </a:p>
        </p:txBody>
      </p:sp>
      <p:sp>
        <p:nvSpPr>
          <p:cNvPr id="4" name="Footer Placeholder 3"/>
          <p:cNvSpPr>
            <a:spLocks noGrp="1"/>
          </p:cNvSpPr>
          <p:nvPr>
            <p:ph type="ftr" sz="quarter" idx="11"/>
          </p:nvPr>
        </p:nvSpPr>
        <p:spPr/>
        <p:txBody>
          <a:bodyPr/>
          <a:lstStyle/>
          <a:p>
            <a:pPr>
              <a:defRPr/>
            </a:pPr>
            <a:r>
              <a:rPr lang="hu-HU" smtClean="0"/>
              <a:t>Magyar Nemzeti Bank</a:t>
            </a:r>
            <a:endParaRPr lang="hu-HU" dirty="0" smtClean="0"/>
          </a:p>
        </p:txBody>
      </p:sp>
      <p:sp>
        <p:nvSpPr>
          <p:cNvPr id="7" name="Text Box 63"/>
          <p:cNvSpPr txBox="1">
            <a:spLocks noChangeArrowheads="1"/>
          </p:cNvSpPr>
          <p:nvPr/>
        </p:nvSpPr>
        <p:spPr bwMode="auto">
          <a:xfrm>
            <a:off x="5687941" y="5330561"/>
            <a:ext cx="2376636" cy="623248"/>
          </a:xfrm>
          <a:prstGeom prst="rect">
            <a:avLst/>
          </a:prstGeom>
          <a:noFill/>
          <a:ln w="9525">
            <a:noFill/>
            <a:miter lim="800000"/>
            <a:headEnd/>
            <a:tailEnd/>
          </a:ln>
        </p:spPr>
        <p:txBody>
          <a:bodyPr wrap="square">
            <a:spAutoFit/>
          </a:bodyPr>
          <a:lstStyle/>
          <a:p>
            <a:pPr marL="90488" indent="-90488">
              <a:lnSpc>
                <a:spcPct val="90000"/>
              </a:lnSpc>
              <a:spcBef>
                <a:spcPct val="50000"/>
              </a:spcBef>
              <a:buFontTx/>
              <a:buChar char="•"/>
              <a:defRPr/>
            </a:pPr>
            <a:r>
              <a:rPr lang="hu-HU" sz="1500" dirty="0" err="1" smtClean="0">
                <a:solidFill>
                  <a:srgbClr val="002060"/>
                </a:solidFill>
                <a:latin typeface="Calibri" panose="020F0502020204030204" pitchFamily="34" charset="0"/>
                <a:cs typeface="Arial" charset="0"/>
              </a:rPr>
              <a:t>Treasury</a:t>
            </a:r>
            <a:r>
              <a:rPr lang="hu-HU" sz="1500" dirty="0" smtClean="0">
                <a:solidFill>
                  <a:srgbClr val="002060"/>
                </a:solidFill>
                <a:latin typeface="Calibri" panose="020F0502020204030204" pitchFamily="34" charset="0"/>
                <a:cs typeface="Arial" charset="0"/>
              </a:rPr>
              <a:t> account (</a:t>
            </a:r>
            <a:r>
              <a:rPr lang="hu-HU" sz="1500" dirty="0" err="1" smtClean="0">
                <a:solidFill>
                  <a:srgbClr val="002060"/>
                </a:solidFill>
                <a:latin typeface="Calibri" panose="020F0502020204030204" pitchFamily="34" charset="0"/>
                <a:cs typeface="Arial" charset="0"/>
              </a:rPr>
              <a:t>KESZ</a:t>
            </a:r>
            <a:r>
              <a:rPr lang="hu-HU" sz="1500" dirty="0" smtClean="0">
                <a:solidFill>
                  <a:srgbClr val="002060"/>
                </a:solidFill>
                <a:latin typeface="Calibri" panose="020F0502020204030204" pitchFamily="34" charset="0"/>
                <a:cs typeface="Arial" charset="0"/>
              </a:rPr>
              <a:t>) </a:t>
            </a:r>
            <a:r>
              <a:rPr lang="hu-HU" sz="1500" dirty="0">
                <a:solidFill>
                  <a:srgbClr val="002060"/>
                </a:solidFill>
                <a:latin typeface="Calibri" panose="020F0502020204030204" pitchFamily="34" charset="0"/>
                <a:cs typeface="Arial" charset="0"/>
              </a:rPr>
              <a:t>↓</a:t>
            </a:r>
          </a:p>
          <a:p>
            <a:pPr marL="90488" indent="-90488">
              <a:lnSpc>
                <a:spcPct val="90000"/>
              </a:lnSpc>
              <a:spcBef>
                <a:spcPct val="50000"/>
              </a:spcBef>
              <a:buFontTx/>
              <a:buChar char="•"/>
              <a:defRPr/>
            </a:pPr>
            <a:r>
              <a:rPr lang="hu-HU" sz="1500" dirty="0">
                <a:solidFill>
                  <a:srgbClr val="002060"/>
                </a:solidFill>
                <a:latin typeface="Calibri" panose="020F0502020204030204" pitchFamily="34" charset="0"/>
                <a:cs typeface="Arial" charset="0"/>
              </a:rPr>
              <a:t> MNB </a:t>
            </a:r>
            <a:r>
              <a:rPr lang="hu-HU" sz="1500" dirty="0" smtClean="0">
                <a:solidFill>
                  <a:srgbClr val="002060"/>
                </a:solidFill>
                <a:latin typeface="Calibri" panose="020F0502020204030204" pitchFamily="34" charset="0"/>
                <a:cs typeface="Arial" charset="0"/>
              </a:rPr>
              <a:t>policy </a:t>
            </a:r>
            <a:r>
              <a:rPr lang="hu-HU" sz="1500" dirty="0" err="1" smtClean="0">
                <a:solidFill>
                  <a:srgbClr val="002060"/>
                </a:solidFill>
                <a:latin typeface="Calibri" panose="020F0502020204030204" pitchFamily="34" charset="0"/>
                <a:cs typeface="Arial" charset="0"/>
              </a:rPr>
              <a:t>instrument</a:t>
            </a:r>
            <a:r>
              <a:rPr lang="hu-HU" sz="1500" dirty="0" smtClean="0">
                <a:solidFill>
                  <a:srgbClr val="002060"/>
                </a:solidFill>
                <a:latin typeface="Calibri" panose="020F0502020204030204" pitchFamily="34" charset="0"/>
                <a:cs typeface="Arial" charset="0"/>
              </a:rPr>
              <a:t> ↑ </a:t>
            </a:r>
            <a:endParaRPr lang="hu-HU" sz="1500" dirty="0">
              <a:solidFill>
                <a:srgbClr val="002060"/>
              </a:solidFill>
              <a:latin typeface="Calibri" panose="020F0502020204030204" pitchFamily="34" charset="0"/>
              <a:cs typeface="Arial" charset="0"/>
            </a:endParaRPr>
          </a:p>
        </p:txBody>
      </p:sp>
      <p:sp>
        <p:nvSpPr>
          <p:cNvPr id="8" name="Text Box 75"/>
          <p:cNvSpPr txBox="1">
            <a:spLocks noChangeArrowheads="1"/>
          </p:cNvSpPr>
          <p:nvPr/>
        </p:nvSpPr>
        <p:spPr bwMode="auto">
          <a:xfrm>
            <a:off x="4785005" y="4964856"/>
            <a:ext cx="1755248" cy="307777"/>
          </a:xfrm>
          <a:prstGeom prst="rect">
            <a:avLst/>
          </a:prstGeom>
          <a:noFill/>
          <a:ln w="9525">
            <a:noFill/>
            <a:miter lim="800000"/>
            <a:headEnd/>
            <a:tailEnd/>
          </a:ln>
        </p:spPr>
        <p:txBody>
          <a:bodyPr wrap="square">
            <a:spAutoFit/>
          </a:bodyPr>
          <a:lstStyle/>
          <a:p>
            <a:pPr algn="ctr">
              <a:spcBef>
                <a:spcPct val="50000"/>
              </a:spcBef>
              <a:defRPr/>
            </a:pPr>
            <a:r>
              <a:rPr lang="hu-HU" sz="1400" dirty="0">
                <a:solidFill>
                  <a:srgbClr val="002060"/>
                </a:solidFill>
                <a:latin typeface="Trebuchet MS"/>
                <a:cs typeface="Arial" charset="0"/>
              </a:rPr>
              <a:t>MNB </a:t>
            </a:r>
            <a:r>
              <a:rPr lang="hu-HU" sz="1400" dirty="0" err="1">
                <a:solidFill>
                  <a:srgbClr val="002060"/>
                </a:solidFill>
                <a:latin typeface="Trebuchet MS"/>
                <a:cs typeface="Arial" charset="0"/>
              </a:rPr>
              <a:t>balance</a:t>
            </a:r>
            <a:r>
              <a:rPr lang="hu-HU" sz="1400" dirty="0">
                <a:solidFill>
                  <a:srgbClr val="002060"/>
                </a:solidFill>
                <a:latin typeface="Trebuchet MS"/>
                <a:cs typeface="Arial" charset="0"/>
              </a:rPr>
              <a:t> </a:t>
            </a:r>
            <a:r>
              <a:rPr lang="hu-HU" sz="1400" dirty="0" err="1">
                <a:solidFill>
                  <a:srgbClr val="002060"/>
                </a:solidFill>
                <a:latin typeface="Trebuchet MS"/>
                <a:cs typeface="Arial" charset="0"/>
              </a:rPr>
              <a:t>sheet</a:t>
            </a:r>
            <a:endParaRPr lang="hu-HU" sz="1400" dirty="0">
              <a:solidFill>
                <a:srgbClr val="002060"/>
              </a:solidFill>
              <a:latin typeface="Trebuchet MS"/>
              <a:cs typeface="Arial" charset="0"/>
            </a:endParaRPr>
          </a:p>
        </p:txBody>
      </p:sp>
      <p:sp>
        <p:nvSpPr>
          <p:cNvPr id="9" name="Text Box 48"/>
          <p:cNvSpPr txBox="1">
            <a:spLocks noChangeArrowheads="1"/>
          </p:cNvSpPr>
          <p:nvPr/>
        </p:nvSpPr>
        <p:spPr bwMode="auto">
          <a:xfrm>
            <a:off x="4681768" y="4206048"/>
            <a:ext cx="1923384" cy="307777"/>
          </a:xfrm>
          <a:prstGeom prst="rect">
            <a:avLst/>
          </a:prstGeom>
          <a:noFill/>
          <a:ln w="9525">
            <a:noFill/>
            <a:miter lim="800000"/>
            <a:headEnd/>
            <a:tailEnd/>
          </a:ln>
        </p:spPr>
        <p:txBody>
          <a:bodyPr wrap="square">
            <a:spAutoFit/>
          </a:bodyPr>
          <a:lstStyle/>
          <a:p>
            <a:pPr algn="ctr">
              <a:spcBef>
                <a:spcPct val="50000"/>
              </a:spcBef>
              <a:defRPr/>
            </a:pPr>
            <a:r>
              <a:rPr lang="hu-HU" sz="1400" dirty="0">
                <a:solidFill>
                  <a:srgbClr val="002060"/>
                </a:solidFill>
                <a:latin typeface="Trebuchet MS"/>
                <a:cs typeface="Arial" charset="0"/>
              </a:rPr>
              <a:t>MNB </a:t>
            </a:r>
            <a:r>
              <a:rPr lang="hu-HU" sz="1400" dirty="0" err="1" smtClean="0">
                <a:solidFill>
                  <a:srgbClr val="002060"/>
                </a:solidFill>
                <a:latin typeface="Trebuchet MS"/>
                <a:cs typeface="Arial" charset="0"/>
              </a:rPr>
              <a:t>balance</a:t>
            </a:r>
            <a:r>
              <a:rPr lang="hu-HU" sz="1400" dirty="0" smtClean="0">
                <a:solidFill>
                  <a:srgbClr val="002060"/>
                </a:solidFill>
                <a:latin typeface="Trebuchet MS"/>
                <a:cs typeface="Arial" charset="0"/>
              </a:rPr>
              <a:t> </a:t>
            </a:r>
            <a:r>
              <a:rPr lang="hu-HU" sz="1400" dirty="0" err="1" smtClean="0">
                <a:solidFill>
                  <a:srgbClr val="002060"/>
                </a:solidFill>
                <a:latin typeface="Trebuchet MS"/>
                <a:cs typeface="Arial" charset="0"/>
              </a:rPr>
              <a:t>sheet</a:t>
            </a:r>
            <a:endParaRPr lang="hu-HU" sz="1400" dirty="0">
              <a:solidFill>
                <a:srgbClr val="002060"/>
              </a:solidFill>
              <a:latin typeface="Trebuchet MS"/>
              <a:cs typeface="Arial" charset="0"/>
            </a:endParaRPr>
          </a:p>
        </p:txBody>
      </p:sp>
      <p:sp>
        <p:nvSpPr>
          <p:cNvPr id="10" name="Text Box 49"/>
          <p:cNvSpPr txBox="1">
            <a:spLocks noChangeArrowheads="1"/>
          </p:cNvSpPr>
          <p:nvPr/>
        </p:nvSpPr>
        <p:spPr bwMode="auto">
          <a:xfrm>
            <a:off x="4057330" y="4602479"/>
            <a:ext cx="1638033" cy="323165"/>
          </a:xfrm>
          <a:prstGeom prst="rect">
            <a:avLst/>
          </a:prstGeom>
          <a:noFill/>
          <a:ln w="9525">
            <a:noFill/>
            <a:miter lim="800000"/>
            <a:headEnd/>
            <a:tailEnd/>
          </a:ln>
        </p:spPr>
        <p:txBody>
          <a:bodyPr wrap="square">
            <a:spAutoFit/>
          </a:bodyPr>
          <a:lstStyle/>
          <a:p>
            <a:pPr marL="90488" indent="-90488" algn="ctr">
              <a:spcBef>
                <a:spcPct val="50000"/>
              </a:spcBef>
              <a:buFontTx/>
              <a:buChar char="•"/>
              <a:defRPr/>
            </a:pPr>
            <a:r>
              <a:rPr lang="hu-HU" sz="1500" dirty="0" err="1" smtClean="0">
                <a:solidFill>
                  <a:srgbClr val="002060"/>
                </a:solidFill>
                <a:latin typeface="Calibri" panose="020F0502020204030204" pitchFamily="34" charset="0"/>
                <a:cs typeface="Arial" charset="0"/>
              </a:rPr>
              <a:t>FX</a:t>
            </a:r>
            <a:r>
              <a:rPr lang="hu-HU" sz="1500" dirty="0" smtClean="0">
                <a:solidFill>
                  <a:srgbClr val="002060"/>
                </a:solidFill>
                <a:latin typeface="Calibri" panose="020F0502020204030204" pitchFamily="34" charset="0"/>
                <a:cs typeface="Arial" charset="0"/>
              </a:rPr>
              <a:t> </a:t>
            </a:r>
            <a:r>
              <a:rPr lang="hu-HU" sz="1500" dirty="0" err="1" smtClean="0">
                <a:solidFill>
                  <a:srgbClr val="002060"/>
                </a:solidFill>
                <a:latin typeface="Calibri" panose="020F0502020204030204" pitchFamily="34" charset="0"/>
                <a:cs typeface="Arial" charset="0"/>
              </a:rPr>
              <a:t>reserves</a:t>
            </a:r>
            <a:r>
              <a:rPr lang="hu-HU" sz="1500" dirty="0" smtClean="0">
                <a:solidFill>
                  <a:srgbClr val="002060"/>
                </a:solidFill>
                <a:latin typeface="Calibri" panose="020F0502020204030204" pitchFamily="34" charset="0"/>
                <a:cs typeface="Arial" charset="0"/>
              </a:rPr>
              <a:t> </a:t>
            </a:r>
            <a:r>
              <a:rPr lang="hu-HU" sz="1500" dirty="0">
                <a:solidFill>
                  <a:srgbClr val="002060"/>
                </a:solidFill>
                <a:latin typeface="Calibri" panose="020F0502020204030204" pitchFamily="34" charset="0"/>
                <a:cs typeface="Arial" charset="0"/>
              </a:rPr>
              <a:t>↑</a:t>
            </a:r>
            <a:r>
              <a:rPr lang="hu-HU" sz="1400" dirty="0">
                <a:solidFill>
                  <a:srgbClr val="002060"/>
                </a:solidFill>
                <a:latin typeface="Trebuchet MS"/>
                <a:cs typeface="Arial" charset="0"/>
              </a:rPr>
              <a:t>  </a:t>
            </a:r>
          </a:p>
        </p:txBody>
      </p:sp>
      <p:sp>
        <p:nvSpPr>
          <p:cNvPr id="11" name="Text Box 50"/>
          <p:cNvSpPr txBox="1">
            <a:spLocks noChangeArrowheads="1"/>
          </p:cNvSpPr>
          <p:nvPr/>
        </p:nvSpPr>
        <p:spPr bwMode="auto">
          <a:xfrm>
            <a:off x="5674633" y="4602480"/>
            <a:ext cx="2389943" cy="323165"/>
          </a:xfrm>
          <a:prstGeom prst="rect">
            <a:avLst/>
          </a:prstGeom>
          <a:noFill/>
          <a:ln w="9525">
            <a:noFill/>
            <a:miter lim="800000"/>
            <a:headEnd/>
            <a:tailEnd/>
          </a:ln>
        </p:spPr>
        <p:txBody>
          <a:bodyPr wrap="square">
            <a:spAutoFit/>
          </a:bodyPr>
          <a:lstStyle/>
          <a:p>
            <a:pPr marL="90488" indent="-90488">
              <a:spcBef>
                <a:spcPct val="50000"/>
              </a:spcBef>
              <a:buFontTx/>
              <a:buChar char="•"/>
              <a:defRPr/>
            </a:pPr>
            <a:r>
              <a:rPr lang="hu-HU" sz="1500" dirty="0" err="1" smtClean="0">
                <a:solidFill>
                  <a:srgbClr val="002060"/>
                </a:solidFill>
                <a:latin typeface="Calibri" panose="020F0502020204030204" pitchFamily="34" charset="0"/>
                <a:cs typeface="Arial" charset="0"/>
              </a:rPr>
              <a:t>Treasury</a:t>
            </a:r>
            <a:r>
              <a:rPr lang="hu-HU" sz="1500" dirty="0" smtClean="0">
                <a:solidFill>
                  <a:srgbClr val="002060"/>
                </a:solidFill>
                <a:latin typeface="Calibri" panose="020F0502020204030204" pitchFamily="34" charset="0"/>
                <a:cs typeface="Arial" charset="0"/>
              </a:rPr>
              <a:t> account (</a:t>
            </a:r>
            <a:r>
              <a:rPr lang="hu-HU" sz="1500" dirty="0" err="1" smtClean="0">
                <a:solidFill>
                  <a:srgbClr val="002060"/>
                </a:solidFill>
                <a:latin typeface="Calibri" panose="020F0502020204030204" pitchFamily="34" charset="0"/>
                <a:cs typeface="Arial" charset="0"/>
              </a:rPr>
              <a:t>KESZ</a:t>
            </a:r>
            <a:r>
              <a:rPr lang="hu-HU" sz="1500" dirty="0" smtClean="0">
                <a:solidFill>
                  <a:srgbClr val="002060"/>
                </a:solidFill>
                <a:latin typeface="Calibri" panose="020F0502020204030204" pitchFamily="34" charset="0"/>
                <a:cs typeface="Arial" charset="0"/>
              </a:rPr>
              <a:t>) ↑ </a:t>
            </a:r>
            <a:endParaRPr lang="hu-HU" sz="1500" dirty="0">
              <a:solidFill>
                <a:srgbClr val="002060"/>
              </a:solidFill>
              <a:latin typeface="Calibri" panose="020F0502020204030204" pitchFamily="34" charset="0"/>
              <a:cs typeface="Arial" charset="0"/>
            </a:endParaRPr>
          </a:p>
        </p:txBody>
      </p:sp>
      <p:sp>
        <p:nvSpPr>
          <p:cNvPr id="13" name="Text Box 74"/>
          <p:cNvSpPr txBox="1">
            <a:spLocks noChangeArrowheads="1"/>
          </p:cNvSpPr>
          <p:nvPr/>
        </p:nvSpPr>
        <p:spPr bwMode="auto">
          <a:xfrm>
            <a:off x="4647520" y="1211706"/>
            <a:ext cx="1786557" cy="307777"/>
          </a:xfrm>
          <a:prstGeom prst="rect">
            <a:avLst/>
          </a:prstGeom>
          <a:noFill/>
          <a:ln w="9525">
            <a:noFill/>
            <a:miter lim="800000"/>
            <a:headEnd/>
            <a:tailEnd/>
          </a:ln>
        </p:spPr>
        <p:txBody>
          <a:bodyPr wrap="square">
            <a:spAutoFit/>
          </a:bodyPr>
          <a:lstStyle/>
          <a:p>
            <a:pPr algn="ctr">
              <a:spcBef>
                <a:spcPct val="50000"/>
              </a:spcBef>
              <a:defRPr/>
            </a:pPr>
            <a:r>
              <a:rPr lang="hu-HU" sz="1400" dirty="0">
                <a:solidFill>
                  <a:srgbClr val="002060"/>
                </a:solidFill>
                <a:latin typeface="Trebuchet MS"/>
                <a:cs typeface="Arial" charset="0"/>
              </a:rPr>
              <a:t>MNB </a:t>
            </a:r>
            <a:r>
              <a:rPr lang="hu-HU" sz="1400" dirty="0" err="1" smtClean="0">
                <a:solidFill>
                  <a:srgbClr val="002060"/>
                </a:solidFill>
                <a:latin typeface="Trebuchet MS"/>
                <a:cs typeface="Arial" charset="0"/>
              </a:rPr>
              <a:t>balance</a:t>
            </a:r>
            <a:r>
              <a:rPr lang="hu-HU" sz="1400" dirty="0" smtClean="0">
                <a:solidFill>
                  <a:srgbClr val="002060"/>
                </a:solidFill>
                <a:latin typeface="Trebuchet MS"/>
                <a:cs typeface="Arial" charset="0"/>
              </a:rPr>
              <a:t> </a:t>
            </a:r>
            <a:r>
              <a:rPr lang="hu-HU" sz="1400" dirty="0" err="1" smtClean="0">
                <a:solidFill>
                  <a:srgbClr val="002060"/>
                </a:solidFill>
                <a:latin typeface="Trebuchet MS"/>
                <a:cs typeface="Arial" charset="0"/>
              </a:rPr>
              <a:t>sheet</a:t>
            </a:r>
            <a:endParaRPr lang="hu-HU" sz="1400" dirty="0">
              <a:solidFill>
                <a:srgbClr val="002060"/>
              </a:solidFill>
              <a:latin typeface="Trebuchet MS"/>
              <a:cs typeface="Arial" charset="0"/>
            </a:endParaRPr>
          </a:p>
        </p:txBody>
      </p:sp>
      <p:sp>
        <p:nvSpPr>
          <p:cNvPr id="14" name="Rectangle 2"/>
          <p:cNvSpPr txBox="1">
            <a:spLocks noChangeArrowheads="1"/>
          </p:cNvSpPr>
          <p:nvPr/>
        </p:nvSpPr>
        <p:spPr bwMode="auto">
          <a:xfrm>
            <a:off x="251520" y="1484784"/>
            <a:ext cx="1872903" cy="11525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500" kern="1200">
                <a:solidFill>
                  <a:schemeClr val="tx2"/>
                </a:solidFill>
                <a:latin typeface="Trebuchet MS" pitchFamily="34" charset="0"/>
                <a:ea typeface="+mj-ea"/>
                <a:cs typeface="+mj-cs"/>
              </a:defRPr>
            </a:lvl1pPr>
            <a:lvl2pPr algn="ctr" rtl="0" eaLnBrk="0" fontAlgn="base" hangingPunct="0">
              <a:spcBef>
                <a:spcPct val="0"/>
              </a:spcBef>
              <a:spcAft>
                <a:spcPct val="0"/>
              </a:spcAft>
              <a:defRPr sz="2500">
                <a:solidFill>
                  <a:schemeClr val="tx2"/>
                </a:solidFill>
                <a:latin typeface="Trebuchet MS" pitchFamily="34" charset="0"/>
              </a:defRPr>
            </a:lvl2pPr>
            <a:lvl3pPr algn="ctr" rtl="0" eaLnBrk="0" fontAlgn="base" hangingPunct="0">
              <a:spcBef>
                <a:spcPct val="0"/>
              </a:spcBef>
              <a:spcAft>
                <a:spcPct val="0"/>
              </a:spcAft>
              <a:defRPr sz="2500">
                <a:solidFill>
                  <a:schemeClr val="tx2"/>
                </a:solidFill>
                <a:latin typeface="Trebuchet MS" pitchFamily="34" charset="0"/>
              </a:defRPr>
            </a:lvl3pPr>
            <a:lvl4pPr algn="ctr" rtl="0" eaLnBrk="0" fontAlgn="base" hangingPunct="0">
              <a:spcBef>
                <a:spcPct val="0"/>
              </a:spcBef>
              <a:spcAft>
                <a:spcPct val="0"/>
              </a:spcAft>
              <a:defRPr sz="2500">
                <a:solidFill>
                  <a:schemeClr val="tx2"/>
                </a:solidFill>
                <a:latin typeface="Trebuchet MS" pitchFamily="34" charset="0"/>
              </a:defRPr>
            </a:lvl4pPr>
            <a:lvl5pPr algn="ctr" rtl="0" eaLnBrk="0" fontAlgn="base" hangingPunct="0">
              <a:spcBef>
                <a:spcPct val="0"/>
              </a:spcBef>
              <a:spcAft>
                <a:spcPct val="0"/>
              </a:spcAft>
              <a:defRPr sz="2500">
                <a:solidFill>
                  <a:schemeClr val="tx2"/>
                </a:solidFill>
                <a:latin typeface="Trebuchet MS"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000" b="1" i="0" u="none" strike="noStrike" kern="1200" cap="none" spc="0" normalizeH="0" baseline="0" noProof="0" dirty="0" smtClean="0">
                <a:ln>
                  <a:noFill/>
                </a:ln>
                <a:solidFill>
                  <a:srgbClr val="002060"/>
                </a:solidFill>
                <a:effectLst/>
                <a:uLnTx/>
                <a:uFillTx/>
                <a:latin typeface="Calibri" panose="020F0502020204030204" pitchFamily="34" charset="0"/>
              </a:rPr>
              <a:t>G</a:t>
            </a:r>
            <a:r>
              <a:rPr kumimoji="0" lang="hu-HU" sz="2000" b="1" i="0" u="none" strike="noStrike" kern="1200" cap="none" spc="0" normalizeH="0" baseline="0" noProof="0" dirty="0" err="1" smtClean="0">
                <a:ln>
                  <a:noFill/>
                </a:ln>
                <a:solidFill>
                  <a:srgbClr val="002060"/>
                </a:solidFill>
                <a:effectLst/>
                <a:uLnTx/>
                <a:uFillTx/>
                <a:latin typeface="Calibri" panose="020F0502020204030204" pitchFamily="34" charset="0"/>
              </a:rPr>
              <a:t>overnment</a:t>
            </a:r>
            <a:r>
              <a:rPr kumimoji="0" lang="hu-HU" sz="2000" b="1" i="0" u="none" strike="noStrike" kern="1200" cap="none" spc="0" normalizeH="0" baseline="0" noProof="0" dirty="0" smtClean="0">
                <a:ln>
                  <a:noFill/>
                </a:ln>
                <a:solidFill>
                  <a:srgbClr val="002060"/>
                </a:solidFill>
                <a:effectLst/>
                <a:uLnTx/>
                <a:uFillTx/>
                <a:latin typeface="Calibri" panose="020F0502020204030204" pitchFamily="34" charset="0"/>
              </a:rPr>
              <a:t> </a:t>
            </a:r>
            <a:r>
              <a:rPr kumimoji="0" lang="hu-HU" sz="2000" b="1" i="0" u="none" strike="noStrike" kern="1200" cap="none" spc="0" normalizeH="0" baseline="0" noProof="0" dirty="0" err="1" smtClean="0">
                <a:ln>
                  <a:noFill/>
                </a:ln>
                <a:solidFill>
                  <a:srgbClr val="002060"/>
                </a:solidFill>
                <a:effectLst/>
                <a:uLnTx/>
                <a:uFillTx/>
                <a:latin typeface="Calibri" panose="020F0502020204030204" pitchFamily="34" charset="0"/>
              </a:rPr>
              <a:t>finances</a:t>
            </a:r>
            <a:r>
              <a:rPr kumimoji="0" lang="hu-HU" sz="2000" b="1" i="0" u="none" strike="noStrike" kern="1200" cap="none" spc="0" normalizeH="0" baseline="0" noProof="0" dirty="0" smtClean="0">
                <a:ln>
                  <a:noFill/>
                </a:ln>
                <a:solidFill>
                  <a:srgbClr val="002060"/>
                </a:solidFill>
                <a:effectLst/>
                <a:uLnTx/>
                <a:uFillTx/>
                <a:latin typeface="Calibri" panose="020F0502020204030204" pitchFamily="34" charset="0"/>
              </a:rPr>
              <a:t> </a:t>
            </a:r>
            <a:r>
              <a:rPr kumimoji="0" lang="hu-HU" sz="2000" b="1" i="0" u="none" strike="noStrike" kern="1200" cap="none" spc="0" normalizeH="0" baseline="0" noProof="0" dirty="0" err="1" smtClean="0">
                <a:ln>
                  <a:noFill/>
                </a:ln>
                <a:solidFill>
                  <a:srgbClr val="002060"/>
                </a:solidFill>
                <a:effectLst/>
                <a:uLnTx/>
                <a:uFillTx/>
                <a:latin typeface="Calibri" panose="020F0502020204030204" pitchFamily="34" charset="0"/>
              </a:rPr>
              <a:t>itself</a:t>
            </a:r>
            <a:r>
              <a:rPr kumimoji="0" lang="hu-HU" sz="2000" b="1" i="0" u="none" strike="noStrike" kern="1200" cap="none" spc="0" normalizeH="0" baseline="0" noProof="0" dirty="0" smtClean="0">
                <a:ln>
                  <a:noFill/>
                </a:ln>
                <a:solidFill>
                  <a:srgbClr val="002060"/>
                </a:solidFill>
                <a:effectLst/>
                <a:uLnTx/>
                <a:uFillTx/>
                <a:latin typeface="Calibri" panose="020F0502020204030204" pitchFamily="34" charset="0"/>
              </a:rPr>
              <a:t> </a:t>
            </a:r>
            <a:r>
              <a:rPr kumimoji="0" lang="hu-HU" sz="2000" b="1" i="0" u="none" strike="noStrike" kern="1200" cap="none" spc="0" normalizeH="0" baseline="0" noProof="0" dirty="0" err="1" smtClean="0">
                <a:ln>
                  <a:noFill/>
                </a:ln>
                <a:solidFill>
                  <a:srgbClr val="002060"/>
                </a:solidFill>
                <a:effectLst/>
                <a:uLnTx/>
                <a:uFillTx/>
                <a:latin typeface="Calibri" panose="020F0502020204030204" pitchFamily="34" charset="0"/>
              </a:rPr>
              <a:t>in</a:t>
            </a:r>
            <a:r>
              <a:rPr kumimoji="0" lang="hu-HU" sz="2000" b="1" i="0" u="none" strike="noStrike" kern="1200" cap="none" spc="0" normalizeH="0" baseline="0" noProof="0" dirty="0" smtClean="0">
                <a:ln>
                  <a:noFill/>
                </a:ln>
                <a:solidFill>
                  <a:srgbClr val="002060"/>
                </a:solidFill>
                <a:effectLst/>
                <a:uLnTx/>
                <a:uFillTx/>
                <a:latin typeface="Calibri" panose="020F0502020204030204" pitchFamily="34" charset="0"/>
              </a:rPr>
              <a:t> </a:t>
            </a:r>
            <a:r>
              <a:rPr kumimoji="0" lang="hu-HU" sz="2000" b="1" i="0" u="none" strike="noStrike" kern="1200" cap="none" spc="0" normalizeH="0" baseline="0" noProof="0" dirty="0" err="1" smtClean="0">
                <a:ln>
                  <a:noFill/>
                </a:ln>
                <a:solidFill>
                  <a:srgbClr val="002060"/>
                </a:solidFill>
                <a:effectLst/>
                <a:uLnTx/>
                <a:uFillTx/>
                <a:latin typeface="Calibri" panose="020F0502020204030204" pitchFamily="34" charset="0"/>
              </a:rPr>
              <a:t>Hungarian</a:t>
            </a:r>
            <a:r>
              <a:rPr kumimoji="0" lang="hu-HU" sz="2000" b="1" i="0" u="none" strike="noStrike" kern="1200" cap="none" spc="0" normalizeH="0" baseline="0" noProof="0" dirty="0" smtClean="0">
                <a:ln>
                  <a:noFill/>
                </a:ln>
                <a:solidFill>
                  <a:srgbClr val="002060"/>
                </a:solidFill>
                <a:effectLst/>
                <a:uLnTx/>
                <a:uFillTx/>
                <a:latin typeface="Calibri" panose="020F0502020204030204" pitchFamily="34" charset="0"/>
              </a:rPr>
              <a:t> forint:</a:t>
            </a:r>
          </a:p>
        </p:txBody>
      </p:sp>
      <p:sp>
        <p:nvSpPr>
          <p:cNvPr id="19" name="Rectangle 42"/>
          <p:cNvSpPr>
            <a:spLocks noChangeArrowheads="1"/>
          </p:cNvSpPr>
          <p:nvPr/>
        </p:nvSpPr>
        <p:spPr bwMode="auto">
          <a:xfrm>
            <a:off x="251520" y="4275356"/>
            <a:ext cx="1872903" cy="1079500"/>
          </a:xfrm>
          <a:prstGeom prst="rect">
            <a:avLst/>
          </a:prstGeom>
          <a:noFill/>
          <a:ln w="9525">
            <a:noFill/>
            <a:miter lim="800000"/>
            <a:headEnd/>
            <a:tailEnd/>
          </a:ln>
        </p:spPr>
        <p:txBody>
          <a:bodyPr anchor="ctr"/>
          <a:lstStyle/>
          <a:p>
            <a:pPr>
              <a:defRPr/>
            </a:pPr>
            <a:r>
              <a:rPr lang="en-US" sz="2000" b="1" dirty="0" smtClean="0">
                <a:solidFill>
                  <a:srgbClr val="002060"/>
                </a:solidFill>
                <a:latin typeface="Calibri" panose="020F0502020204030204" pitchFamily="34" charset="0"/>
                <a:ea typeface="+mj-ea"/>
                <a:cs typeface="+mj-cs"/>
              </a:rPr>
              <a:t>Government </a:t>
            </a:r>
            <a:r>
              <a:rPr lang="en-US" sz="2000" b="1" dirty="0">
                <a:solidFill>
                  <a:srgbClr val="002060"/>
                </a:solidFill>
                <a:latin typeface="Calibri" panose="020F0502020204030204" pitchFamily="34" charset="0"/>
                <a:ea typeface="+mj-ea"/>
                <a:cs typeface="+mj-cs"/>
              </a:rPr>
              <a:t>finances itself </a:t>
            </a:r>
            <a:r>
              <a:rPr lang="hu-HU" sz="2000" b="1" dirty="0" err="1" smtClean="0">
                <a:solidFill>
                  <a:srgbClr val="002060"/>
                </a:solidFill>
                <a:latin typeface="Calibri" panose="020F0502020204030204" pitchFamily="34" charset="0"/>
                <a:ea typeface="+mj-ea"/>
                <a:cs typeface="+mj-cs"/>
              </a:rPr>
              <a:t>in</a:t>
            </a:r>
            <a:r>
              <a:rPr lang="en-US" sz="2000" b="1" dirty="0" smtClean="0">
                <a:solidFill>
                  <a:srgbClr val="002060"/>
                </a:solidFill>
                <a:latin typeface="Calibri" panose="020F0502020204030204" pitchFamily="34" charset="0"/>
                <a:ea typeface="+mj-ea"/>
                <a:cs typeface="+mj-cs"/>
              </a:rPr>
              <a:t> </a:t>
            </a:r>
            <a:r>
              <a:rPr lang="hu-HU" sz="2000" b="1" dirty="0" err="1" smtClean="0">
                <a:solidFill>
                  <a:srgbClr val="002060"/>
                </a:solidFill>
                <a:latin typeface="Calibri" panose="020F0502020204030204" pitchFamily="34" charset="0"/>
                <a:ea typeface="+mj-ea"/>
                <a:cs typeface="+mj-cs"/>
              </a:rPr>
              <a:t>foreign</a:t>
            </a:r>
            <a:r>
              <a:rPr lang="hu-HU" sz="2000" b="1" dirty="0" smtClean="0">
                <a:solidFill>
                  <a:srgbClr val="002060"/>
                </a:solidFill>
                <a:latin typeface="Calibri" panose="020F0502020204030204" pitchFamily="34" charset="0"/>
                <a:ea typeface="+mj-ea"/>
                <a:cs typeface="+mj-cs"/>
              </a:rPr>
              <a:t> </a:t>
            </a:r>
            <a:r>
              <a:rPr lang="hu-HU" sz="2000" b="1" dirty="0" err="1" smtClean="0">
                <a:solidFill>
                  <a:srgbClr val="002060"/>
                </a:solidFill>
                <a:latin typeface="Calibri" panose="020F0502020204030204" pitchFamily="34" charset="0"/>
                <a:ea typeface="+mj-ea"/>
                <a:cs typeface="+mj-cs"/>
              </a:rPr>
              <a:t>exchange</a:t>
            </a:r>
            <a:r>
              <a:rPr lang="en-US" sz="2000" b="1" dirty="0" smtClean="0">
                <a:solidFill>
                  <a:srgbClr val="002060"/>
                </a:solidFill>
                <a:latin typeface="Calibri" panose="020F0502020204030204" pitchFamily="34" charset="0"/>
                <a:ea typeface="+mj-ea"/>
                <a:cs typeface="+mj-cs"/>
              </a:rPr>
              <a:t>:</a:t>
            </a:r>
            <a:endParaRPr lang="en-US" sz="2000" b="1" dirty="0">
              <a:solidFill>
                <a:srgbClr val="002060"/>
              </a:solidFill>
              <a:latin typeface="Calibri" panose="020F0502020204030204" pitchFamily="34" charset="0"/>
              <a:ea typeface="+mj-ea"/>
              <a:cs typeface="+mj-cs"/>
            </a:endParaRPr>
          </a:p>
        </p:txBody>
      </p:sp>
      <p:sp>
        <p:nvSpPr>
          <p:cNvPr id="20" name="Line 43"/>
          <p:cNvSpPr>
            <a:spLocks noChangeShapeType="1"/>
          </p:cNvSpPr>
          <p:nvPr/>
        </p:nvSpPr>
        <p:spPr bwMode="auto">
          <a:xfrm>
            <a:off x="5602099" y="4493845"/>
            <a:ext cx="0" cy="431800"/>
          </a:xfrm>
          <a:prstGeom prst="line">
            <a:avLst/>
          </a:prstGeom>
          <a:noFill/>
          <a:ln w="9525">
            <a:solidFill>
              <a:srgbClr val="85776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hu-HU" sz="1800" b="0" i="0" u="none" strike="noStrike" kern="0" cap="none" spc="0" normalizeH="0" baseline="0" noProof="0">
              <a:ln>
                <a:noFill/>
              </a:ln>
              <a:solidFill>
                <a:srgbClr val="857760"/>
              </a:solidFill>
              <a:effectLst/>
              <a:uLnTx/>
              <a:uFillTx/>
              <a:latin typeface="Trebuchet MS"/>
              <a:cs typeface="Arial" charset="0"/>
            </a:endParaRPr>
          </a:p>
        </p:txBody>
      </p:sp>
      <p:sp>
        <p:nvSpPr>
          <p:cNvPr id="21" name="Line 44"/>
          <p:cNvSpPr>
            <a:spLocks noChangeShapeType="1"/>
          </p:cNvSpPr>
          <p:nvPr/>
        </p:nvSpPr>
        <p:spPr bwMode="auto">
          <a:xfrm>
            <a:off x="4899270" y="4459281"/>
            <a:ext cx="741297" cy="19754"/>
          </a:xfrm>
          <a:prstGeom prst="line">
            <a:avLst/>
          </a:prstGeom>
          <a:noFill/>
          <a:ln w="9525">
            <a:solidFill>
              <a:srgbClr val="85776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hu-HU" sz="1800" b="0" i="0" u="none" strike="noStrike" kern="0" cap="none" spc="0" normalizeH="0" baseline="0" noProof="0">
              <a:ln>
                <a:noFill/>
              </a:ln>
              <a:solidFill>
                <a:srgbClr val="857760"/>
              </a:solidFill>
              <a:effectLst/>
              <a:uLnTx/>
              <a:uFillTx/>
              <a:latin typeface="Trebuchet MS"/>
              <a:cs typeface="Arial" charset="0"/>
            </a:endParaRPr>
          </a:p>
        </p:txBody>
      </p:sp>
      <p:sp>
        <p:nvSpPr>
          <p:cNvPr id="22" name="Line 45"/>
          <p:cNvSpPr>
            <a:spLocks noChangeShapeType="1"/>
          </p:cNvSpPr>
          <p:nvPr/>
        </p:nvSpPr>
        <p:spPr bwMode="auto">
          <a:xfrm flipH="1">
            <a:off x="5560576" y="4469158"/>
            <a:ext cx="805003" cy="9877"/>
          </a:xfrm>
          <a:prstGeom prst="line">
            <a:avLst/>
          </a:prstGeom>
          <a:noFill/>
          <a:ln w="9525">
            <a:solidFill>
              <a:srgbClr val="85776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hu-HU" sz="1800" b="0" i="0" u="none" strike="noStrike" kern="0" cap="none" spc="0" normalizeH="0" baseline="0" noProof="0">
              <a:ln>
                <a:noFill/>
              </a:ln>
              <a:solidFill>
                <a:srgbClr val="857760"/>
              </a:solidFill>
              <a:effectLst/>
              <a:uLnTx/>
              <a:uFillTx/>
              <a:latin typeface="Trebuchet MS"/>
              <a:cs typeface="Arial" charset="0"/>
            </a:endParaRPr>
          </a:p>
        </p:txBody>
      </p:sp>
      <p:sp>
        <p:nvSpPr>
          <p:cNvPr id="24" name="Text Box 47"/>
          <p:cNvSpPr txBox="1">
            <a:spLocks noChangeArrowheads="1"/>
          </p:cNvSpPr>
          <p:nvPr/>
        </p:nvSpPr>
        <p:spPr bwMode="auto">
          <a:xfrm>
            <a:off x="5731481" y="4506633"/>
            <a:ext cx="1800225" cy="304800"/>
          </a:xfrm>
          <a:prstGeom prst="rect">
            <a:avLst/>
          </a:prstGeom>
          <a:noFill/>
          <a:ln w="9525">
            <a:noFill/>
            <a:miter lim="800000"/>
            <a:headEnd/>
            <a:tailEnd/>
          </a:ln>
        </p:spPr>
        <p:txBody>
          <a:bodyPr>
            <a:spAutoFit/>
          </a:bodyPr>
          <a:lstStyle/>
          <a:p>
            <a:pPr>
              <a:spcBef>
                <a:spcPct val="50000"/>
              </a:spcBef>
              <a:defRPr/>
            </a:pPr>
            <a:endParaRPr lang="en-GB" sz="1400" dirty="0">
              <a:solidFill>
                <a:srgbClr val="002060"/>
              </a:solidFill>
              <a:latin typeface="Trebuchet MS"/>
              <a:cs typeface="Arial" charset="0"/>
            </a:endParaRPr>
          </a:p>
        </p:txBody>
      </p:sp>
      <p:sp>
        <p:nvSpPr>
          <p:cNvPr id="25" name="Line 52"/>
          <p:cNvSpPr>
            <a:spLocks noChangeShapeType="1"/>
          </p:cNvSpPr>
          <p:nvPr/>
        </p:nvSpPr>
        <p:spPr bwMode="auto">
          <a:xfrm flipH="1">
            <a:off x="5584357" y="5256268"/>
            <a:ext cx="273" cy="576113"/>
          </a:xfrm>
          <a:prstGeom prst="line">
            <a:avLst/>
          </a:prstGeom>
          <a:noFill/>
          <a:ln w="9525">
            <a:solidFill>
              <a:srgbClr val="85776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hu-HU" sz="1800" b="0" i="0" u="none" strike="noStrike" kern="0" cap="none" spc="0" normalizeH="0" baseline="0" noProof="0">
              <a:ln>
                <a:noFill/>
              </a:ln>
              <a:solidFill>
                <a:srgbClr val="857760"/>
              </a:solidFill>
              <a:effectLst/>
              <a:uLnTx/>
              <a:uFillTx/>
              <a:latin typeface="Trebuchet MS"/>
              <a:cs typeface="Arial" charset="0"/>
            </a:endParaRPr>
          </a:p>
        </p:txBody>
      </p:sp>
      <p:sp>
        <p:nvSpPr>
          <p:cNvPr id="26" name="Line 53"/>
          <p:cNvSpPr>
            <a:spLocks noChangeShapeType="1"/>
          </p:cNvSpPr>
          <p:nvPr/>
        </p:nvSpPr>
        <p:spPr bwMode="auto">
          <a:xfrm>
            <a:off x="4899270" y="5266650"/>
            <a:ext cx="702829" cy="0"/>
          </a:xfrm>
          <a:prstGeom prst="line">
            <a:avLst/>
          </a:prstGeom>
          <a:noFill/>
          <a:ln w="9525">
            <a:solidFill>
              <a:srgbClr val="85776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hu-HU" sz="1800" b="0" i="0" u="none" strike="noStrike" kern="0" cap="none" spc="0" normalizeH="0" baseline="0" noProof="0">
              <a:ln>
                <a:noFill/>
              </a:ln>
              <a:solidFill>
                <a:srgbClr val="857760"/>
              </a:solidFill>
              <a:effectLst/>
              <a:uLnTx/>
              <a:uFillTx/>
              <a:latin typeface="Trebuchet MS"/>
              <a:cs typeface="Arial" charset="0"/>
            </a:endParaRPr>
          </a:p>
        </p:txBody>
      </p:sp>
      <p:sp>
        <p:nvSpPr>
          <p:cNvPr id="27" name="Line 54"/>
          <p:cNvSpPr>
            <a:spLocks noChangeShapeType="1"/>
          </p:cNvSpPr>
          <p:nvPr/>
        </p:nvSpPr>
        <p:spPr bwMode="auto">
          <a:xfrm flipH="1" flipV="1">
            <a:off x="5560578" y="5266650"/>
            <a:ext cx="839249" cy="3006"/>
          </a:xfrm>
          <a:prstGeom prst="line">
            <a:avLst/>
          </a:prstGeom>
          <a:noFill/>
          <a:ln w="9525">
            <a:solidFill>
              <a:srgbClr val="85776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hu-HU" sz="1800" b="0" i="0" u="none" strike="noStrike" kern="0" cap="none" spc="0" normalizeH="0" baseline="0" noProof="0">
              <a:ln>
                <a:noFill/>
              </a:ln>
              <a:solidFill>
                <a:srgbClr val="857760"/>
              </a:solidFill>
              <a:effectLst/>
              <a:uLnTx/>
              <a:uFillTx/>
              <a:latin typeface="Trebuchet MS"/>
              <a:cs typeface="Arial" charset="0"/>
            </a:endParaRPr>
          </a:p>
        </p:txBody>
      </p:sp>
      <p:sp>
        <p:nvSpPr>
          <p:cNvPr id="30" name="Text Box 60"/>
          <p:cNvSpPr txBox="1">
            <a:spLocks noChangeArrowheads="1"/>
          </p:cNvSpPr>
          <p:nvPr/>
        </p:nvSpPr>
        <p:spPr bwMode="auto">
          <a:xfrm>
            <a:off x="2309154" y="4254862"/>
            <a:ext cx="2087786" cy="784830"/>
          </a:xfrm>
          <a:prstGeom prst="rect">
            <a:avLst/>
          </a:prstGeom>
          <a:noFill/>
          <a:ln w="38100">
            <a:noFill/>
            <a:miter lim="800000"/>
            <a:headEnd/>
            <a:tailEnd/>
          </a:ln>
        </p:spPr>
        <p:txBody>
          <a:bodyPr wrap="square">
            <a:spAutoFit/>
          </a:bodyPr>
          <a:lstStyle/>
          <a:p>
            <a:pPr>
              <a:spcBef>
                <a:spcPct val="50000"/>
              </a:spcBef>
              <a:defRPr/>
            </a:pPr>
            <a:r>
              <a:rPr lang="hu-HU" dirty="0" err="1" smtClean="0">
                <a:solidFill>
                  <a:srgbClr val="002060"/>
                </a:solidFill>
                <a:latin typeface="Calibri" panose="020F0502020204030204" pitchFamily="34" charset="0"/>
                <a:cs typeface="Arial" charset="0"/>
              </a:rPr>
              <a:t>FX</a:t>
            </a:r>
            <a:r>
              <a:rPr lang="hu-HU" dirty="0" smtClean="0">
                <a:solidFill>
                  <a:srgbClr val="002060"/>
                </a:solidFill>
                <a:latin typeface="Calibri" panose="020F0502020204030204" pitchFamily="34" charset="0"/>
                <a:cs typeface="Arial" charset="0"/>
              </a:rPr>
              <a:t> </a:t>
            </a:r>
            <a:r>
              <a:rPr lang="hu-HU" dirty="0" err="1" smtClean="0">
                <a:solidFill>
                  <a:srgbClr val="002060"/>
                </a:solidFill>
                <a:latin typeface="Calibri" panose="020F0502020204030204" pitchFamily="34" charset="0"/>
                <a:cs typeface="Arial" charset="0"/>
              </a:rPr>
              <a:t>borrowing</a:t>
            </a:r>
            <a:endParaRPr lang="hu-HU" dirty="0" smtClean="0">
              <a:solidFill>
                <a:srgbClr val="002060"/>
              </a:solidFill>
              <a:latin typeface="Calibri" panose="020F0502020204030204" pitchFamily="34" charset="0"/>
              <a:cs typeface="Arial" charset="0"/>
            </a:endParaRPr>
          </a:p>
          <a:p>
            <a:pPr>
              <a:spcBef>
                <a:spcPct val="50000"/>
              </a:spcBef>
              <a:defRPr/>
            </a:pPr>
            <a:endParaRPr lang="en-GB" dirty="0">
              <a:solidFill>
                <a:srgbClr val="002060"/>
              </a:solidFill>
              <a:latin typeface="Calibri" panose="020F0502020204030204" pitchFamily="34" charset="0"/>
              <a:cs typeface="Arial" charset="0"/>
            </a:endParaRPr>
          </a:p>
        </p:txBody>
      </p:sp>
      <p:sp>
        <p:nvSpPr>
          <p:cNvPr id="31" name="Text Box 61"/>
          <p:cNvSpPr txBox="1">
            <a:spLocks noChangeArrowheads="1"/>
          </p:cNvSpPr>
          <p:nvPr/>
        </p:nvSpPr>
        <p:spPr bwMode="auto">
          <a:xfrm>
            <a:off x="2344699" y="5031690"/>
            <a:ext cx="2531647" cy="923330"/>
          </a:xfrm>
          <a:prstGeom prst="rect">
            <a:avLst/>
          </a:prstGeom>
          <a:noFill/>
          <a:ln w="38100">
            <a:noFill/>
            <a:miter lim="800000"/>
            <a:headEnd/>
            <a:tailEnd/>
          </a:ln>
        </p:spPr>
        <p:txBody>
          <a:bodyPr wrap="square">
            <a:spAutoFit/>
          </a:bodyPr>
          <a:lstStyle/>
          <a:p>
            <a:pPr>
              <a:spcBef>
                <a:spcPct val="50000"/>
              </a:spcBef>
              <a:defRPr/>
            </a:pPr>
            <a:r>
              <a:rPr lang="en-US" dirty="0" smtClean="0">
                <a:solidFill>
                  <a:srgbClr val="002060"/>
                </a:solidFill>
                <a:latin typeface="Calibri" panose="020F0502020204030204" pitchFamily="34" charset="0"/>
                <a:cs typeface="Arial" charset="0"/>
              </a:rPr>
              <a:t>Re</a:t>
            </a:r>
            <a:r>
              <a:rPr lang="hu-HU" dirty="0" err="1" smtClean="0">
                <a:solidFill>
                  <a:srgbClr val="002060"/>
                </a:solidFill>
                <a:latin typeface="Calibri" panose="020F0502020204030204" pitchFamily="34" charset="0"/>
                <a:cs typeface="Arial" charset="0"/>
              </a:rPr>
              <a:t>demption</a:t>
            </a:r>
            <a:r>
              <a:rPr lang="en-US" dirty="0" smtClean="0">
                <a:solidFill>
                  <a:srgbClr val="002060"/>
                </a:solidFill>
                <a:latin typeface="Calibri" panose="020F0502020204030204" pitchFamily="34" charset="0"/>
                <a:cs typeface="Arial" charset="0"/>
              </a:rPr>
              <a:t> </a:t>
            </a:r>
            <a:r>
              <a:rPr lang="en-US" dirty="0">
                <a:solidFill>
                  <a:srgbClr val="002060"/>
                </a:solidFill>
                <a:latin typeface="Calibri" panose="020F0502020204030204" pitchFamily="34" charset="0"/>
                <a:cs typeface="Arial" charset="0"/>
              </a:rPr>
              <a:t>of maturing </a:t>
            </a:r>
            <a:r>
              <a:rPr lang="en-US" dirty="0" smtClean="0">
                <a:solidFill>
                  <a:srgbClr val="002060"/>
                </a:solidFill>
                <a:latin typeface="Calibri" panose="020F0502020204030204" pitchFamily="34" charset="0"/>
                <a:cs typeface="Arial" charset="0"/>
              </a:rPr>
              <a:t>HUF</a:t>
            </a:r>
            <a:r>
              <a:rPr lang="hu-HU" dirty="0" smtClean="0">
                <a:solidFill>
                  <a:srgbClr val="002060"/>
                </a:solidFill>
                <a:latin typeface="Calibri" panose="020F0502020204030204" pitchFamily="34" charset="0"/>
                <a:cs typeface="Arial" charset="0"/>
              </a:rPr>
              <a:t> </a:t>
            </a:r>
            <a:r>
              <a:rPr lang="hu-HU" dirty="0" err="1" smtClean="0">
                <a:solidFill>
                  <a:srgbClr val="002060"/>
                </a:solidFill>
                <a:latin typeface="Calibri" panose="020F0502020204030204" pitchFamily="34" charset="0"/>
                <a:cs typeface="Arial" charset="0"/>
              </a:rPr>
              <a:t>government</a:t>
            </a:r>
            <a:r>
              <a:rPr lang="en-US" dirty="0" smtClean="0">
                <a:solidFill>
                  <a:srgbClr val="002060"/>
                </a:solidFill>
                <a:latin typeface="Calibri" panose="020F0502020204030204" pitchFamily="34" charset="0"/>
                <a:cs typeface="Arial" charset="0"/>
              </a:rPr>
              <a:t>  </a:t>
            </a:r>
            <a:r>
              <a:rPr lang="en-US" dirty="0">
                <a:solidFill>
                  <a:srgbClr val="002060"/>
                </a:solidFill>
                <a:latin typeface="Calibri" panose="020F0502020204030204" pitchFamily="34" charset="0"/>
                <a:cs typeface="Arial" charset="0"/>
              </a:rPr>
              <a:t>securities</a:t>
            </a:r>
          </a:p>
        </p:txBody>
      </p:sp>
      <p:sp>
        <p:nvSpPr>
          <p:cNvPr id="33" name="Text Box 72"/>
          <p:cNvSpPr txBox="1">
            <a:spLocks noChangeArrowheads="1"/>
          </p:cNvSpPr>
          <p:nvPr/>
        </p:nvSpPr>
        <p:spPr bwMode="auto">
          <a:xfrm>
            <a:off x="2170194" y="5953809"/>
            <a:ext cx="6506262" cy="923330"/>
          </a:xfrm>
          <a:prstGeom prst="rect">
            <a:avLst/>
          </a:prstGeom>
          <a:noFill/>
          <a:ln w="38100">
            <a:noFill/>
            <a:miter lim="800000"/>
            <a:headEnd/>
            <a:tailEnd/>
          </a:ln>
        </p:spPr>
        <p:txBody>
          <a:bodyPr wrap="square">
            <a:spAutoFit/>
          </a:bodyPr>
          <a:lstStyle/>
          <a:p>
            <a:pPr>
              <a:spcBef>
                <a:spcPct val="50000"/>
              </a:spcBef>
              <a:defRPr/>
            </a:pPr>
            <a:r>
              <a:rPr lang="hu-HU" dirty="0" err="1" smtClean="0">
                <a:solidFill>
                  <a:srgbClr val="002060"/>
                </a:solidFill>
                <a:latin typeface="Calibri" panose="020F0502020204030204" pitchFamily="34" charset="0"/>
                <a:cs typeface="Arial" charset="0"/>
              </a:rPr>
              <a:t>Consequently</a:t>
            </a:r>
            <a:r>
              <a:rPr lang="hu-HU" dirty="0" smtClean="0">
                <a:solidFill>
                  <a:srgbClr val="002060"/>
                </a:solidFill>
                <a:latin typeface="Calibri" panose="020F0502020204030204" pitchFamily="34" charset="0"/>
                <a:cs typeface="Arial" charset="0"/>
              </a:rPr>
              <a:t> the </a:t>
            </a:r>
            <a:r>
              <a:rPr lang="hu-HU" dirty="0" err="1" smtClean="0">
                <a:solidFill>
                  <a:srgbClr val="002060"/>
                </a:solidFill>
                <a:latin typeface="Calibri" panose="020F0502020204030204" pitchFamily="34" charset="0"/>
                <a:cs typeface="Arial" charset="0"/>
              </a:rPr>
              <a:t>total</a:t>
            </a:r>
            <a:r>
              <a:rPr lang="hu-HU" dirty="0" smtClean="0">
                <a:solidFill>
                  <a:srgbClr val="002060"/>
                </a:solidFill>
                <a:latin typeface="Calibri" panose="020F0502020204030204" pitchFamily="34" charset="0"/>
                <a:cs typeface="Arial" charset="0"/>
              </a:rPr>
              <a:t> of the </a:t>
            </a:r>
            <a:r>
              <a:rPr lang="hu-HU" dirty="0" err="1" smtClean="0">
                <a:solidFill>
                  <a:srgbClr val="002060"/>
                </a:solidFill>
                <a:latin typeface="Calibri" panose="020F0502020204030204" pitchFamily="34" charset="0"/>
                <a:cs typeface="Arial" charset="0"/>
              </a:rPr>
              <a:t>central</a:t>
            </a:r>
            <a:r>
              <a:rPr lang="hu-HU" dirty="0" smtClean="0">
                <a:solidFill>
                  <a:srgbClr val="002060"/>
                </a:solidFill>
                <a:latin typeface="Calibri" panose="020F0502020204030204" pitchFamily="34" charset="0"/>
                <a:cs typeface="Arial" charset="0"/>
              </a:rPr>
              <a:t> bank </a:t>
            </a:r>
            <a:r>
              <a:rPr lang="hu-HU" dirty="0" err="1" smtClean="0">
                <a:solidFill>
                  <a:srgbClr val="002060"/>
                </a:solidFill>
                <a:latin typeface="Calibri" panose="020F0502020204030204" pitchFamily="34" charset="0"/>
                <a:cs typeface="Arial" charset="0"/>
              </a:rPr>
              <a:t>balance</a:t>
            </a:r>
            <a:r>
              <a:rPr lang="hu-HU" dirty="0" smtClean="0">
                <a:solidFill>
                  <a:srgbClr val="002060"/>
                </a:solidFill>
                <a:latin typeface="Calibri" panose="020F0502020204030204" pitchFamily="34" charset="0"/>
                <a:cs typeface="Arial" charset="0"/>
              </a:rPr>
              <a:t> </a:t>
            </a:r>
            <a:r>
              <a:rPr lang="hu-HU" dirty="0" err="1" smtClean="0">
                <a:solidFill>
                  <a:srgbClr val="002060"/>
                </a:solidFill>
                <a:latin typeface="Calibri" panose="020F0502020204030204" pitchFamily="34" charset="0"/>
                <a:cs typeface="Arial" charset="0"/>
              </a:rPr>
              <a:t>sheet</a:t>
            </a:r>
            <a:r>
              <a:rPr lang="hu-HU" dirty="0" smtClean="0">
                <a:solidFill>
                  <a:srgbClr val="002060"/>
                </a:solidFill>
                <a:latin typeface="Calibri" panose="020F0502020204030204" pitchFamily="34" charset="0"/>
                <a:cs typeface="Arial" charset="0"/>
              </a:rPr>
              <a:t> </a:t>
            </a:r>
            <a:r>
              <a:rPr lang="hu-HU" dirty="0" err="1" smtClean="0">
                <a:solidFill>
                  <a:srgbClr val="002060"/>
                </a:solidFill>
                <a:latin typeface="Calibri" panose="020F0502020204030204" pitchFamily="34" charset="0"/>
                <a:cs typeface="Arial" charset="0"/>
              </a:rPr>
              <a:t>increases</a:t>
            </a:r>
            <a:r>
              <a:rPr lang="hu-HU" dirty="0" smtClean="0">
                <a:solidFill>
                  <a:srgbClr val="002060"/>
                </a:solidFill>
                <a:latin typeface="Calibri" panose="020F0502020204030204" pitchFamily="34" charset="0"/>
                <a:cs typeface="Arial" charset="0"/>
              </a:rPr>
              <a:t>, </a:t>
            </a:r>
            <a:r>
              <a:rPr lang="hu-HU" dirty="0" err="1" smtClean="0">
                <a:solidFill>
                  <a:srgbClr val="002060"/>
                </a:solidFill>
                <a:latin typeface="Calibri" panose="020F0502020204030204" pitchFamily="34" charset="0"/>
                <a:cs typeface="Arial" charset="0"/>
              </a:rPr>
              <a:t>FX</a:t>
            </a:r>
            <a:r>
              <a:rPr lang="hu-HU" dirty="0" smtClean="0">
                <a:solidFill>
                  <a:srgbClr val="002060"/>
                </a:solidFill>
                <a:latin typeface="Calibri" panose="020F0502020204030204" pitchFamily="34" charset="0"/>
                <a:cs typeface="Arial" charset="0"/>
              </a:rPr>
              <a:t> </a:t>
            </a:r>
            <a:r>
              <a:rPr lang="hu-HU" dirty="0" err="1" smtClean="0">
                <a:solidFill>
                  <a:srgbClr val="002060"/>
                </a:solidFill>
                <a:latin typeface="Calibri" panose="020F0502020204030204" pitchFamily="34" charset="0"/>
                <a:cs typeface="Arial" charset="0"/>
              </a:rPr>
              <a:t>reserves</a:t>
            </a:r>
            <a:r>
              <a:rPr lang="hu-HU" dirty="0" smtClean="0">
                <a:solidFill>
                  <a:srgbClr val="002060"/>
                </a:solidFill>
                <a:latin typeface="Calibri" panose="020F0502020204030204" pitchFamily="34" charset="0"/>
                <a:cs typeface="Arial" charset="0"/>
              </a:rPr>
              <a:t> and the </a:t>
            </a:r>
            <a:r>
              <a:rPr lang="hu-HU" dirty="0" err="1" smtClean="0">
                <a:solidFill>
                  <a:srgbClr val="002060"/>
                </a:solidFill>
                <a:latin typeface="Calibri" panose="020F0502020204030204" pitchFamily="34" charset="0"/>
                <a:cs typeface="Arial" charset="0"/>
              </a:rPr>
              <a:t>stock</a:t>
            </a:r>
            <a:r>
              <a:rPr lang="hu-HU" dirty="0" smtClean="0">
                <a:solidFill>
                  <a:srgbClr val="002060"/>
                </a:solidFill>
                <a:latin typeface="Calibri" panose="020F0502020204030204" pitchFamily="34" charset="0"/>
                <a:cs typeface="Arial" charset="0"/>
              </a:rPr>
              <a:t> of </a:t>
            </a:r>
            <a:r>
              <a:rPr lang="hu-HU" dirty="0" err="1" smtClean="0">
                <a:solidFill>
                  <a:srgbClr val="002060"/>
                </a:solidFill>
                <a:latin typeface="Calibri" panose="020F0502020204030204" pitchFamily="34" charset="0"/>
                <a:cs typeface="Arial" charset="0"/>
              </a:rPr>
              <a:t>the</a:t>
            </a:r>
            <a:r>
              <a:rPr lang="hu-HU" dirty="0" smtClean="0">
                <a:solidFill>
                  <a:srgbClr val="002060"/>
                </a:solidFill>
                <a:latin typeface="Calibri" panose="020F0502020204030204" pitchFamily="34" charset="0"/>
                <a:cs typeface="Arial" charset="0"/>
              </a:rPr>
              <a:t> </a:t>
            </a:r>
            <a:r>
              <a:rPr lang="hu-HU" dirty="0" err="1" smtClean="0">
                <a:solidFill>
                  <a:srgbClr val="002060"/>
                </a:solidFill>
                <a:latin typeface="Calibri" panose="020F0502020204030204" pitchFamily="34" charset="0"/>
                <a:cs typeface="Arial" charset="0"/>
              </a:rPr>
              <a:t>key</a:t>
            </a:r>
            <a:r>
              <a:rPr lang="hu-HU" dirty="0" smtClean="0">
                <a:solidFill>
                  <a:srgbClr val="002060"/>
                </a:solidFill>
                <a:latin typeface="Calibri" panose="020F0502020204030204" pitchFamily="34" charset="0"/>
                <a:cs typeface="Arial" charset="0"/>
              </a:rPr>
              <a:t> policy </a:t>
            </a:r>
            <a:r>
              <a:rPr lang="hu-HU" dirty="0" err="1" smtClean="0">
                <a:solidFill>
                  <a:srgbClr val="002060"/>
                </a:solidFill>
                <a:latin typeface="Calibri" panose="020F0502020204030204" pitchFamily="34" charset="0"/>
                <a:cs typeface="Arial" charset="0"/>
              </a:rPr>
              <a:t>instrument</a:t>
            </a:r>
            <a:r>
              <a:rPr lang="hu-HU" dirty="0" smtClean="0">
                <a:solidFill>
                  <a:srgbClr val="002060"/>
                </a:solidFill>
                <a:latin typeface="Calibri" panose="020F0502020204030204" pitchFamily="34" charset="0"/>
                <a:cs typeface="Arial" charset="0"/>
              </a:rPr>
              <a:t> </a:t>
            </a:r>
            <a:r>
              <a:rPr lang="hu-HU" dirty="0" err="1" smtClean="0">
                <a:solidFill>
                  <a:srgbClr val="002060"/>
                </a:solidFill>
                <a:latin typeface="Calibri" panose="020F0502020204030204" pitchFamily="34" charset="0"/>
                <a:cs typeface="Arial" charset="0"/>
              </a:rPr>
              <a:t>increases</a:t>
            </a:r>
            <a:r>
              <a:rPr lang="hu-HU" dirty="0" smtClean="0">
                <a:solidFill>
                  <a:srgbClr val="002060"/>
                </a:solidFill>
                <a:latin typeface="Calibri" panose="020F0502020204030204" pitchFamily="34" charset="0"/>
                <a:cs typeface="Arial" charset="0"/>
              </a:rPr>
              <a:t> </a:t>
            </a:r>
            <a:r>
              <a:rPr lang="hu-HU" dirty="0" err="1" smtClean="0">
                <a:solidFill>
                  <a:srgbClr val="002060"/>
                </a:solidFill>
                <a:latin typeface="Calibri" panose="020F0502020204030204" pitchFamily="34" charset="0"/>
                <a:cs typeface="Arial" charset="0"/>
              </a:rPr>
              <a:t>as</a:t>
            </a:r>
            <a:r>
              <a:rPr lang="hu-HU" dirty="0" smtClean="0">
                <a:solidFill>
                  <a:srgbClr val="002060"/>
                </a:solidFill>
                <a:latin typeface="Calibri" panose="020F0502020204030204" pitchFamily="34" charset="0"/>
                <a:cs typeface="Arial" charset="0"/>
              </a:rPr>
              <a:t> </a:t>
            </a:r>
            <a:r>
              <a:rPr lang="hu-HU" dirty="0" err="1" smtClean="0">
                <a:solidFill>
                  <a:srgbClr val="002060"/>
                </a:solidFill>
                <a:latin typeface="Calibri" panose="020F0502020204030204" pitchFamily="34" charset="0"/>
                <a:cs typeface="Arial" charset="0"/>
              </a:rPr>
              <a:t>well</a:t>
            </a:r>
            <a:r>
              <a:rPr lang="hu-HU" dirty="0" smtClean="0">
                <a:solidFill>
                  <a:srgbClr val="002060"/>
                </a:solidFill>
                <a:latin typeface="Calibri" panose="020F0502020204030204" pitchFamily="34" charset="0"/>
                <a:cs typeface="Arial" charset="0"/>
              </a:rPr>
              <a:t>.</a:t>
            </a:r>
            <a:endParaRPr lang="en-GB" dirty="0">
              <a:solidFill>
                <a:srgbClr val="002060"/>
              </a:solidFill>
              <a:latin typeface="Calibri" panose="020F0502020204030204" pitchFamily="34" charset="0"/>
              <a:cs typeface="Arial" charset="0"/>
            </a:endParaRPr>
          </a:p>
        </p:txBody>
      </p:sp>
      <p:grpSp>
        <p:nvGrpSpPr>
          <p:cNvPr id="59" name="Group 58"/>
          <p:cNvGrpSpPr/>
          <p:nvPr/>
        </p:nvGrpSpPr>
        <p:grpSpPr>
          <a:xfrm>
            <a:off x="2124423" y="1318494"/>
            <a:ext cx="6624041" cy="2730137"/>
            <a:chOff x="2026852" y="1525835"/>
            <a:chExt cx="6624041" cy="2632659"/>
          </a:xfrm>
        </p:grpSpPr>
        <p:sp>
          <p:nvSpPr>
            <p:cNvPr id="60" name="Text Box 19"/>
            <p:cNvSpPr txBox="1">
              <a:spLocks noChangeArrowheads="1"/>
            </p:cNvSpPr>
            <p:nvPr/>
          </p:nvSpPr>
          <p:spPr bwMode="auto">
            <a:xfrm>
              <a:off x="5555049" y="1758949"/>
              <a:ext cx="2519779" cy="556477"/>
            </a:xfrm>
            <a:prstGeom prst="rect">
              <a:avLst/>
            </a:prstGeom>
            <a:noFill/>
            <a:ln w="9525">
              <a:noFill/>
              <a:miter lim="800000"/>
              <a:headEnd/>
              <a:tailEnd/>
            </a:ln>
          </p:spPr>
          <p:txBody>
            <a:bodyPr wrap="square">
              <a:spAutoFit/>
            </a:bodyPr>
            <a:lstStyle/>
            <a:p>
              <a:pPr marL="90488" indent="-90488">
                <a:lnSpc>
                  <a:spcPct val="80000"/>
                </a:lnSpc>
                <a:spcBef>
                  <a:spcPct val="50000"/>
                </a:spcBef>
                <a:buFontTx/>
                <a:buChar char="•"/>
                <a:defRPr/>
              </a:pPr>
              <a:r>
                <a:rPr lang="hu-HU" sz="1500" dirty="0" err="1" smtClean="0">
                  <a:solidFill>
                    <a:srgbClr val="002060"/>
                  </a:solidFill>
                  <a:latin typeface="Calibri" panose="020F0502020204030204" pitchFamily="34" charset="0"/>
                  <a:cs typeface="Arial" charset="0"/>
                </a:rPr>
                <a:t>Treasury</a:t>
              </a:r>
              <a:r>
                <a:rPr lang="hu-HU" sz="1500" dirty="0" smtClean="0">
                  <a:solidFill>
                    <a:srgbClr val="002060"/>
                  </a:solidFill>
                  <a:latin typeface="Calibri" panose="020F0502020204030204" pitchFamily="34" charset="0"/>
                  <a:cs typeface="Arial" charset="0"/>
                </a:rPr>
                <a:t> account  (</a:t>
              </a:r>
              <a:r>
                <a:rPr lang="hu-HU" sz="1500" dirty="0" err="1" smtClean="0">
                  <a:solidFill>
                    <a:srgbClr val="002060"/>
                  </a:solidFill>
                  <a:latin typeface="Calibri" panose="020F0502020204030204" pitchFamily="34" charset="0"/>
                  <a:cs typeface="Arial" charset="0"/>
                </a:rPr>
                <a:t>KESZ</a:t>
              </a:r>
              <a:r>
                <a:rPr lang="hu-HU" sz="1500" dirty="0" smtClean="0">
                  <a:solidFill>
                    <a:srgbClr val="002060"/>
                  </a:solidFill>
                  <a:latin typeface="Calibri" panose="020F0502020204030204" pitchFamily="34" charset="0"/>
                  <a:cs typeface="Arial" charset="0"/>
                </a:rPr>
                <a:t>) </a:t>
              </a:r>
              <a:r>
                <a:rPr lang="hu-HU" sz="1500" dirty="0">
                  <a:solidFill>
                    <a:srgbClr val="002060"/>
                  </a:solidFill>
                  <a:latin typeface="Calibri" panose="020F0502020204030204" pitchFamily="34" charset="0"/>
                  <a:cs typeface="Arial" charset="0"/>
                </a:rPr>
                <a:t>↑ </a:t>
              </a:r>
            </a:p>
            <a:p>
              <a:pPr marL="90488" indent="-90488">
                <a:lnSpc>
                  <a:spcPct val="80000"/>
                </a:lnSpc>
                <a:spcBef>
                  <a:spcPct val="50000"/>
                </a:spcBef>
                <a:buFontTx/>
                <a:buChar char="•"/>
                <a:defRPr/>
              </a:pPr>
              <a:r>
                <a:rPr lang="hu-HU" sz="1500" dirty="0">
                  <a:solidFill>
                    <a:srgbClr val="002060"/>
                  </a:solidFill>
                  <a:latin typeface="Calibri" panose="020F0502020204030204" pitchFamily="34" charset="0"/>
                  <a:cs typeface="Arial" charset="0"/>
                </a:rPr>
                <a:t> MNB </a:t>
              </a:r>
              <a:r>
                <a:rPr lang="hu-HU" sz="1500" dirty="0" smtClean="0">
                  <a:solidFill>
                    <a:srgbClr val="002060"/>
                  </a:solidFill>
                  <a:latin typeface="Calibri" panose="020F0502020204030204" pitchFamily="34" charset="0"/>
                  <a:cs typeface="Arial" charset="0"/>
                </a:rPr>
                <a:t>policy </a:t>
              </a:r>
              <a:r>
                <a:rPr lang="hu-HU" sz="1500" dirty="0" err="1" smtClean="0">
                  <a:solidFill>
                    <a:srgbClr val="002060"/>
                  </a:solidFill>
                  <a:latin typeface="Calibri" panose="020F0502020204030204" pitchFamily="34" charset="0"/>
                  <a:cs typeface="Arial" charset="0"/>
                </a:rPr>
                <a:t>instrument</a:t>
              </a:r>
              <a:r>
                <a:rPr lang="hu-HU" sz="1500" dirty="0" smtClean="0">
                  <a:solidFill>
                    <a:srgbClr val="002060"/>
                  </a:solidFill>
                  <a:latin typeface="Calibri" panose="020F0502020204030204" pitchFamily="34" charset="0"/>
                  <a:cs typeface="Arial" charset="0"/>
                </a:rPr>
                <a:t>  ↓</a:t>
              </a:r>
              <a:endParaRPr lang="hu-HU" sz="1500" dirty="0">
                <a:solidFill>
                  <a:srgbClr val="002060"/>
                </a:solidFill>
                <a:latin typeface="Calibri" panose="020F0502020204030204" pitchFamily="34" charset="0"/>
                <a:cs typeface="Arial" charset="0"/>
              </a:endParaRPr>
            </a:p>
          </p:txBody>
        </p:sp>
        <p:sp>
          <p:nvSpPr>
            <p:cNvPr id="61" name="Line 4"/>
            <p:cNvSpPr>
              <a:spLocks noChangeShapeType="1"/>
            </p:cNvSpPr>
            <p:nvPr/>
          </p:nvSpPr>
          <p:spPr bwMode="auto">
            <a:xfrm flipH="1">
              <a:off x="5479417" y="1686188"/>
              <a:ext cx="5701" cy="493431"/>
            </a:xfrm>
            <a:prstGeom prst="line">
              <a:avLst/>
            </a:prstGeom>
            <a:noFill/>
            <a:ln w="9525">
              <a:solidFill>
                <a:srgbClr val="85776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hu-HU" sz="1800" b="0" i="0" u="none" strike="noStrike" kern="0" cap="none" spc="0" normalizeH="0" baseline="0" noProof="0">
                <a:ln>
                  <a:noFill/>
                </a:ln>
                <a:solidFill>
                  <a:srgbClr val="857760"/>
                </a:solidFill>
                <a:effectLst/>
                <a:uLnTx/>
                <a:uFillTx/>
                <a:latin typeface="Trebuchet MS"/>
                <a:cs typeface="Arial" charset="0"/>
              </a:endParaRPr>
            </a:p>
          </p:txBody>
        </p:sp>
        <p:sp>
          <p:nvSpPr>
            <p:cNvPr id="62" name="Line 5"/>
            <p:cNvSpPr>
              <a:spLocks noChangeShapeType="1"/>
            </p:cNvSpPr>
            <p:nvPr/>
          </p:nvSpPr>
          <p:spPr bwMode="auto">
            <a:xfrm>
              <a:off x="5512769" y="1686188"/>
              <a:ext cx="697982" cy="0"/>
            </a:xfrm>
            <a:prstGeom prst="line">
              <a:avLst/>
            </a:prstGeom>
            <a:noFill/>
            <a:ln w="9525">
              <a:solidFill>
                <a:srgbClr val="85776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hu-HU" sz="1800" b="0" i="0" u="none" strike="noStrike" kern="0" cap="none" spc="0" normalizeH="0" baseline="0" noProof="0">
                <a:ln>
                  <a:noFill/>
                </a:ln>
                <a:solidFill>
                  <a:srgbClr val="857760"/>
                </a:solidFill>
                <a:effectLst/>
                <a:uLnTx/>
                <a:uFillTx/>
                <a:latin typeface="Trebuchet MS"/>
                <a:cs typeface="Arial" charset="0"/>
              </a:endParaRPr>
            </a:p>
          </p:txBody>
        </p:sp>
        <p:sp>
          <p:nvSpPr>
            <p:cNvPr id="63" name="Line 6"/>
            <p:cNvSpPr>
              <a:spLocks noChangeShapeType="1"/>
            </p:cNvSpPr>
            <p:nvPr/>
          </p:nvSpPr>
          <p:spPr bwMode="auto">
            <a:xfrm flipH="1">
              <a:off x="4696715" y="1686188"/>
              <a:ext cx="838656" cy="0"/>
            </a:xfrm>
            <a:prstGeom prst="line">
              <a:avLst/>
            </a:prstGeom>
            <a:noFill/>
            <a:ln w="9525">
              <a:solidFill>
                <a:srgbClr val="85776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hu-HU" sz="1800" b="0" i="0" u="none" strike="noStrike" kern="0" cap="none" spc="0" normalizeH="0" baseline="0" noProof="0">
                <a:ln>
                  <a:noFill/>
                </a:ln>
                <a:solidFill>
                  <a:srgbClr val="857760"/>
                </a:solidFill>
                <a:effectLst/>
                <a:uLnTx/>
                <a:uFillTx/>
                <a:latin typeface="Trebuchet MS"/>
                <a:cs typeface="Arial" charset="0"/>
              </a:endParaRPr>
            </a:p>
          </p:txBody>
        </p:sp>
        <p:sp>
          <p:nvSpPr>
            <p:cNvPr id="64" name="Text Box 7"/>
            <p:cNvSpPr txBox="1">
              <a:spLocks noChangeArrowheads="1"/>
            </p:cNvSpPr>
            <p:nvPr/>
          </p:nvSpPr>
          <p:spPr bwMode="auto">
            <a:xfrm>
              <a:off x="4549949" y="1942260"/>
              <a:ext cx="1512887" cy="304800"/>
            </a:xfrm>
            <a:prstGeom prst="rect">
              <a:avLst/>
            </a:prstGeom>
            <a:noFill/>
            <a:ln w="9525">
              <a:noFill/>
              <a:miter lim="800000"/>
              <a:headEnd/>
              <a:tailEnd/>
            </a:ln>
          </p:spPr>
          <p:txBody>
            <a:bodyPr>
              <a:spAutoFit/>
            </a:bodyPr>
            <a:lstStyle/>
            <a:p>
              <a:pPr>
                <a:spcBef>
                  <a:spcPct val="50000"/>
                </a:spcBef>
                <a:defRPr/>
              </a:pPr>
              <a:endParaRPr lang="en-GB" sz="1400" dirty="0">
                <a:solidFill>
                  <a:srgbClr val="857760"/>
                </a:solidFill>
                <a:latin typeface="Trebuchet MS"/>
                <a:cs typeface="Arial" charset="0"/>
              </a:endParaRPr>
            </a:p>
          </p:txBody>
        </p:sp>
        <p:sp>
          <p:nvSpPr>
            <p:cNvPr id="65" name="Text Box 46"/>
            <p:cNvSpPr txBox="1">
              <a:spLocks noChangeArrowheads="1"/>
            </p:cNvSpPr>
            <p:nvPr/>
          </p:nvSpPr>
          <p:spPr bwMode="auto">
            <a:xfrm>
              <a:off x="5580063" y="2925763"/>
              <a:ext cx="1512887" cy="304800"/>
            </a:xfrm>
            <a:prstGeom prst="rect">
              <a:avLst/>
            </a:prstGeom>
            <a:noFill/>
            <a:ln w="9525">
              <a:noFill/>
              <a:miter lim="800000"/>
              <a:headEnd/>
              <a:tailEnd/>
            </a:ln>
          </p:spPr>
          <p:txBody>
            <a:bodyPr>
              <a:spAutoFit/>
            </a:bodyPr>
            <a:lstStyle/>
            <a:p>
              <a:pPr>
                <a:spcBef>
                  <a:spcPct val="50000"/>
                </a:spcBef>
                <a:defRPr/>
              </a:pPr>
              <a:endParaRPr lang="en-GB" sz="1400">
                <a:solidFill>
                  <a:srgbClr val="857760"/>
                </a:solidFill>
                <a:latin typeface="Trebuchet MS"/>
                <a:cs typeface="Arial" charset="0"/>
              </a:endParaRPr>
            </a:p>
          </p:txBody>
        </p:sp>
        <p:sp>
          <p:nvSpPr>
            <p:cNvPr id="66" name="Text Box 62"/>
            <p:cNvSpPr txBox="1">
              <a:spLocks noChangeArrowheads="1"/>
            </p:cNvSpPr>
            <p:nvPr/>
          </p:nvSpPr>
          <p:spPr bwMode="auto">
            <a:xfrm>
              <a:off x="2211583" y="1525835"/>
              <a:ext cx="2305050" cy="890363"/>
            </a:xfrm>
            <a:prstGeom prst="rect">
              <a:avLst/>
            </a:prstGeom>
            <a:noFill/>
            <a:ln w="38100">
              <a:noFill/>
              <a:miter lim="800000"/>
              <a:headEnd/>
              <a:tailEnd/>
            </a:ln>
          </p:spPr>
          <p:txBody>
            <a:bodyPr>
              <a:spAutoFit/>
            </a:bodyPr>
            <a:lstStyle/>
            <a:p>
              <a:pPr>
                <a:spcBef>
                  <a:spcPct val="50000"/>
                </a:spcBef>
                <a:defRPr/>
              </a:pPr>
              <a:r>
                <a:rPr lang="hu-HU" dirty="0" err="1" smtClean="0">
                  <a:solidFill>
                    <a:srgbClr val="002060"/>
                  </a:solidFill>
                  <a:latin typeface="Calibri" panose="020F0502020204030204" pitchFamily="34" charset="0"/>
                  <a:cs typeface="Arial" charset="0"/>
                </a:rPr>
                <a:t>Positive</a:t>
              </a:r>
              <a:r>
                <a:rPr lang="hu-HU" dirty="0" smtClean="0">
                  <a:solidFill>
                    <a:srgbClr val="002060"/>
                  </a:solidFill>
                  <a:latin typeface="Calibri" panose="020F0502020204030204" pitchFamily="34" charset="0"/>
                  <a:cs typeface="Arial" charset="0"/>
                </a:rPr>
                <a:t> net HUF </a:t>
              </a:r>
              <a:r>
                <a:rPr lang="hu-HU" dirty="0" err="1" smtClean="0">
                  <a:solidFill>
                    <a:srgbClr val="002060"/>
                  </a:solidFill>
                  <a:latin typeface="Calibri" panose="020F0502020204030204" pitchFamily="34" charset="0"/>
                  <a:cs typeface="Arial" charset="0"/>
                </a:rPr>
                <a:t>government</a:t>
              </a:r>
              <a:r>
                <a:rPr lang="hu-HU" dirty="0" smtClean="0">
                  <a:solidFill>
                    <a:srgbClr val="002060"/>
                  </a:solidFill>
                  <a:latin typeface="Calibri" panose="020F0502020204030204" pitchFamily="34" charset="0"/>
                  <a:cs typeface="Arial" charset="0"/>
                </a:rPr>
                <a:t> </a:t>
              </a:r>
              <a:r>
                <a:rPr lang="hu-HU" dirty="0" err="1" smtClean="0">
                  <a:solidFill>
                    <a:srgbClr val="002060"/>
                  </a:solidFill>
                  <a:latin typeface="Calibri" panose="020F0502020204030204" pitchFamily="34" charset="0"/>
                  <a:cs typeface="Arial" charset="0"/>
                </a:rPr>
                <a:t>securities</a:t>
              </a:r>
              <a:r>
                <a:rPr lang="hu-HU" dirty="0" smtClean="0">
                  <a:solidFill>
                    <a:srgbClr val="002060"/>
                  </a:solidFill>
                  <a:latin typeface="Calibri" panose="020F0502020204030204" pitchFamily="34" charset="0"/>
                  <a:cs typeface="Arial" charset="0"/>
                </a:rPr>
                <a:t> </a:t>
              </a:r>
              <a:r>
                <a:rPr lang="hu-HU" dirty="0" err="1" smtClean="0">
                  <a:solidFill>
                    <a:srgbClr val="002060"/>
                  </a:solidFill>
                  <a:latin typeface="Calibri" panose="020F0502020204030204" pitchFamily="34" charset="0"/>
                  <a:cs typeface="Arial" charset="0"/>
                </a:rPr>
                <a:t>issue</a:t>
              </a:r>
              <a:endParaRPr lang="en-GB" dirty="0">
                <a:solidFill>
                  <a:srgbClr val="002060"/>
                </a:solidFill>
                <a:latin typeface="Calibri" panose="020F0502020204030204" pitchFamily="34" charset="0"/>
                <a:cs typeface="Arial" charset="0"/>
              </a:endParaRPr>
            </a:p>
          </p:txBody>
        </p:sp>
        <p:sp>
          <p:nvSpPr>
            <p:cNvPr id="67" name="Text Box 71"/>
            <p:cNvSpPr txBox="1">
              <a:spLocks noChangeArrowheads="1"/>
            </p:cNvSpPr>
            <p:nvPr/>
          </p:nvSpPr>
          <p:spPr bwMode="auto">
            <a:xfrm>
              <a:off x="2026852" y="3268131"/>
              <a:ext cx="6624041" cy="890363"/>
            </a:xfrm>
            <a:prstGeom prst="rect">
              <a:avLst/>
            </a:prstGeom>
            <a:noFill/>
            <a:ln w="38100">
              <a:noFill/>
              <a:miter lim="800000"/>
              <a:headEnd/>
              <a:tailEnd/>
            </a:ln>
          </p:spPr>
          <p:txBody>
            <a:bodyPr wrap="square">
              <a:spAutoFit/>
            </a:bodyPr>
            <a:lstStyle/>
            <a:p>
              <a:pPr>
                <a:spcBef>
                  <a:spcPct val="50000"/>
                </a:spcBef>
                <a:defRPr/>
              </a:pPr>
              <a:r>
                <a:rPr lang="hu-HU" dirty="0" err="1" smtClean="0">
                  <a:solidFill>
                    <a:srgbClr val="002060"/>
                  </a:solidFill>
                  <a:latin typeface="Calibri" panose="020F0502020204030204" pitchFamily="34" charset="0"/>
                </a:rPr>
                <a:t>Consequently</a:t>
              </a:r>
              <a:r>
                <a:rPr lang="hu-HU" dirty="0" smtClean="0">
                  <a:solidFill>
                    <a:srgbClr val="002060"/>
                  </a:solidFill>
                  <a:latin typeface="Calibri" panose="020F0502020204030204" pitchFamily="34" charset="0"/>
                </a:rPr>
                <a:t> the </a:t>
              </a:r>
              <a:r>
                <a:rPr lang="hu-HU" dirty="0" err="1" smtClean="0">
                  <a:solidFill>
                    <a:srgbClr val="002060"/>
                  </a:solidFill>
                  <a:latin typeface="Calibri" panose="020F0502020204030204" pitchFamily="34" charset="0"/>
                </a:rPr>
                <a:t>stock</a:t>
              </a:r>
              <a:r>
                <a:rPr lang="hu-HU" dirty="0" smtClean="0">
                  <a:solidFill>
                    <a:srgbClr val="002060"/>
                  </a:solidFill>
                  <a:latin typeface="Calibri" panose="020F0502020204030204" pitchFamily="34" charset="0"/>
                </a:rPr>
                <a:t> of </a:t>
              </a:r>
              <a:r>
                <a:rPr lang="hu-HU" dirty="0" err="1" smtClean="0">
                  <a:solidFill>
                    <a:srgbClr val="002060"/>
                  </a:solidFill>
                  <a:latin typeface="Calibri" panose="020F0502020204030204" pitchFamily="34" charset="0"/>
                </a:rPr>
                <a:t>the</a:t>
              </a:r>
              <a:r>
                <a:rPr lang="hu-HU" dirty="0" smtClean="0">
                  <a:solidFill>
                    <a:srgbClr val="002060"/>
                  </a:solidFill>
                  <a:latin typeface="Calibri" panose="020F0502020204030204" pitchFamily="34" charset="0"/>
                </a:rPr>
                <a:t> </a:t>
              </a:r>
              <a:r>
                <a:rPr lang="hu-HU" dirty="0" err="1" smtClean="0">
                  <a:solidFill>
                    <a:srgbClr val="002060"/>
                  </a:solidFill>
                  <a:latin typeface="Calibri" panose="020F0502020204030204" pitchFamily="34" charset="0"/>
                </a:rPr>
                <a:t>key</a:t>
              </a:r>
              <a:r>
                <a:rPr lang="hu-HU" dirty="0" smtClean="0">
                  <a:solidFill>
                    <a:srgbClr val="002060"/>
                  </a:solidFill>
                  <a:latin typeface="Calibri" panose="020F0502020204030204" pitchFamily="34" charset="0"/>
                </a:rPr>
                <a:t> policy </a:t>
              </a:r>
              <a:r>
                <a:rPr lang="hu-HU" dirty="0" err="1" smtClean="0">
                  <a:solidFill>
                    <a:srgbClr val="002060"/>
                  </a:solidFill>
                  <a:latin typeface="Calibri" panose="020F0502020204030204" pitchFamily="34" charset="0"/>
                </a:rPr>
                <a:t>instrument</a:t>
              </a:r>
              <a:r>
                <a:rPr lang="hu-HU" dirty="0" smtClean="0">
                  <a:solidFill>
                    <a:srgbClr val="002060"/>
                  </a:solidFill>
                  <a:latin typeface="Calibri" panose="020F0502020204030204" pitchFamily="34" charset="0"/>
                </a:rPr>
                <a:t> </a:t>
              </a:r>
              <a:r>
                <a:rPr lang="hu-HU" dirty="0" err="1" smtClean="0">
                  <a:solidFill>
                    <a:srgbClr val="002060"/>
                  </a:solidFill>
                  <a:latin typeface="Calibri" panose="020F0502020204030204" pitchFamily="34" charset="0"/>
                </a:rPr>
                <a:t>does</a:t>
              </a:r>
              <a:r>
                <a:rPr lang="hu-HU" dirty="0" smtClean="0">
                  <a:solidFill>
                    <a:srgbClr val="002060"/>
                  </a:solidFill>
                  <a:latin typeface="Calibri" panose="020F0502020204030204" pitchFamily="34" charset="0"/>
                </a:rPr>
                <a:t> </a:t>
              </a:r>
              <a:r>
                <a:rPr lang="hu-HU" dirty="0" err="1" smtClean="0">
                  <a:solidFill>
                    <a:srgbClr val="002060"/>
                  </a:solidFill>
                  <a:latin typeface="Calibri" panose="020F0502020204030204" pitchFamily="34" charset="0"/>
                </a:rPr>
                <a:t>not</a:t>
              </a:r>
              <a:r>
                <a:rPr lang="hu-HU" dirty="0" smtClean="0">
                  <a:solidFill>
                    <a:srgbClr val="002060"/>
                  </a:solidFill>
                  <a:latin typeface="Calibri" panose="020F0502020204030204" pitchFamily="34" charset="0"/>
                </a:rPr>
                <a:t> </a:t>
              </a:r>
              <a:r>
                <a:rPr lang="hu-HU" dirty="0" err="1" smtClean="0">
                  <a:solidFill>
                    <a:srgbClr val="002060"/>
                  </a:solidFill>
                  <a:latin typeface="Calibri" panose="020F0502020204030204" pitchFamily="34" charset="0"/>
                </a:rPr>
                <a:t>change</a:t>
              </a:r>
              <a:r>
                <a:rPr lang="hu-HU" dirty="0" smtClean="0">
                  <a:solidFill>
                    <a:srgbClr val="002060"/>
                  </a:solidFill>
                  <a:latin typeface="Calibri" panose="020F0502020204030204" pitchFamily="34" charset="0"/>
                </a:rPr>
                <a:t>. The </a:t>
              </a:r>
              <a:r>
                <a:rPr lang="hu-HU" dirty="0" err="1" smtClean="0">
                  <a:solidFill>
                    <a:srgbClr val="002060"/>
                  </a:solidFill>
                  <a:latin typeface="Calibri" panose="020F0502020204030204" pitchFamily="34" charset="0"/>
                </a:rPr>
                <a:t>size</a:t>
              </a:r>
              <a:r>
                <a:rPr lang="hu-HU" dirty="0" smtClean="0">
                  <a:solidFill>
                    <a:srgbClr val="002060"/>
                  </a:solidFill>
                  <a:latin typeface="Calibri" panose="020F0502020204030204" pitchFamily="34" charset="0"/>
                </a:rPr>
                <a:t> of the </a:t>
              </a:r>
              <a:r>
                <a:rPr lang="hu-HU" dirty="0" err="1" smtClean="0">
                  <a:solidFill>
                    <a:srgbClr val="002060"/>
                  </a:solidFill>
                  <a:latin typeface="Calibri" panose="020F0502020204030204" pitchFamily="34" charset="0"/>
                </a:rPr>
                <a:t>central</a:t>
              </a:r>
              <a:r>
                <a:rPr lang="hu-HU" dirty="0" smtClean="0">
                  <a:solidFill>
                    <a:srgbClr val="002060"/>
                  </a:solidFill>
                  <a:latin typeface="Calibri" panose="020F0502020204030204" pitchFamily="34" charset="0"/>
                </a:rPr>
                <a:t> bank </a:t>
              </a:r>
              <a:r>
                <a:rPr lang="hu-HU" dirty="0" err="1" smtClean="0">
                  <a:solidFill>
                    <a:srgbClr val="002060"/>
                  </a:solidFill>
                  <a:latin typeface="Calibri" panose="020F0502020204030204" pitchFamily="34" charset="0"/>
                </a:rPr>
                <a:t>balance</a:t>
              </a:r>
              <a:r>
                <a:rPr lang="hu-HU" dirty="0" smtClean="0">
                  <a:solidFill>
                    <a:srgbClr val="002060"/>
                  </a:solidFill>
                  <a:latin typeface="Calibri" panose="020F0502020204030204" pitchFamily="34" charset="0"/>
                </a:rPr>
                <a:t> </a:t>
              </a:r>
              <a:r>
                <a:rPr lang="hu-HU" dirty="0" err="1" smtClean="0">
                  <a:solidFill>
                    <a:srgbClr val="002060"/>
                  </a:solidFill>
                  <a:latin typeface="Calibri" panose="020F0502020204030204" pitchFamily="34" charset="0"/>
                </a:rPr>
                <a:t>sheet</a:t>
              </a:r>
              <a:r>
                <a:rPr lang="hu-HU" dirty="0" smtClean="0">
                  <a:solidFill>
                    <a:srgbClr val="002060"/>
                  </a:solidFill>
                  <a:latin typeface="Calibri" panose="020F0502020204030204" pitchFamily="34" charset="0"/>
                </a:rPr>
                <a:t> </a:t>
              </a:r>
              <a:r>
                <a:rPr lang="hu-HU" dirty="0" err="1" smtClean="0">
                  <a:solidFill>
                    <a:srgbClr val="002060"/>
                  </a:solidFill>
                  <a:latin typeface="Calibri" panose="020F0502020204030204" pitchFamily="34" charset="0"/>
                </a:rPr>
                <a:t>does</a:t>
              </a:r>
              <a:r>
                <a:rPr lang="hu-HU" dirty="0" smtClean="0">
                  <a:solidFill>
                    <a:srgbClr val="002060"/>
                  </a:solidFill>
                  <a:latin typeface="Calibri" panose="020F0502020204030204" pitchFamily="34" charset="0"/>
                </a:rPr>
                <a:t> </a:t>
              </a:r>
              <a:r>
                <a:rPr lang="hu-HU" dirty="0" err="1" smtClean="0">
                  <a:solidFill>
                    <a:srgbClr val="002060"/>
                  </a:solidFill>
                  <a:latin typeface="Calibri" panose="020F0502020204030204" pitchFamily="34" charset="0"/>
                </a:rPr>
                <a:t>not</a:t>
              </a:r>
              <a:r>
                <a:rPr lang="hu-HU" dirty="0" smtClean="0">
                  <a:solidFill>
                    <a:srgbClr val="002060"/>
                  </a:solidFill>
                  <a:latin typeface="Calibri" panose="020F0502020204030204" pitchFamily="34" charset="0"/>
                </a:rPr>
                <a:t> </a:t>
              </a:r>
              <a:r>
                <a:rPr lang="hu-HU" dirty="0" err="1" smtClean="0">
                  <a:solidFill>
                    <a:srgbClr val="002060"/>
                  </a:solidFill>
                  <a:latin typeface="Calibri" panose="020F0502020204030204" pitchFamily="34" charset="0"/>
                </a:rPr>
                <a:t>change</a:t>
              </a:r>
              <a:r>
                <a:rPr lang="hu-HU" dirty="0" smtClean="0">
                  <a:solidFill>
                    <a:srgbClr val="002060"/>
                  </a:solidFill>
                  <a:latin typeface="Calibri" panose="020F0502020204030204" pitchFamily="34" charset="0"/>
                </a:rPr>
                <a:t> </a:t>
              </a:r>
              <a:r>
                <a:rPr lang="hu-HU" dirty="0" err="1" smtClean="0">
                  <a:solidFill>
                    <a:srgbClr val="002060"/>
                  </a:solidFill>
                  <a:latin typeface="Calibri" panose="020F0502020204030204" pitchFamily="34" charset="0"/>
                </a:rPr>
                <a:t>either</a:t>
              </a:r>
              <a:r>
                <a:rPr lang="hu-HU" dirty="0" smtClean="0">
                  <a:solidFill>
                    <a:srgbClr val="002060"/>
                  </a:solidFill>
                  <a:latin typeface="Calibri" panose="020F0502020204030204" pitchFamily="34" charset="0"/>
                </a:rPr>
                <a:t>, </a:t>
              </a:r>
              <a:r>
                <a:rPr lang="hu-HU" dirty="0" err="1" smtClean="0">
                  <a:solidFill>
                    <a:srgbClr val="002060"/>
                  </a:solidFill>
                  <a:latin typeface="Calibri" panose="020F0502020204030204" pitchFamily="34" charset="0"/>
                </a:rPr>
                <a:t>only</a:t>
              </a:r>
              <a:r>
                <a:rPr lang="hu-HU" dirty="0" smtClean="0">
                  <a:solidFill>
                    <a:srgbClr val="002060"/>
                  </a:solidFill>
                  <a:latin typeface="Calibri" panose="020F0502020204030204" pitchFamily="34" charset="0"/>
                </a:rPr>
                <a:t> the </a:t>
              </a:r>
              <a:r>
                <a:rPr lang="hu-HU" dirty="0" err="1" smtClean="0">
                  <a:solidFill>
                    <a:srgbClr val="002060"/>
                  </a:solidFill>
                  <a:latin typeface="Calibri" panose="020F0502020204030204" pitchFamily="34" charset="0"/>
                </a:rPr>
                <a:t>liabilities</a:t>
              </a:r>
              <a:r>
                <a:rPr lang="hu-HU" dirty="0" smtClean="0">
                  <a:solidFill>
                    <a:srgbClr val="002060"/>
                  </a:solidFill>
                  <a:latin typeface="Calibri" panose="020F0502020204030204" pitchFamily="34" charset="0"/>
                </a:rPr>
                <a:t> </a:t>
              </a:r>
              <a:r>
                <a:rPr lang="hu-HU" dirty="0" err="1" smtClean="0">
                  <a:solidFill>
                    <a:srgbClr val="002060"/>
                  </a:solidFill>
                  <a:latin typeface="Calibri" panose="020F0502020204030204" pitchFamily="34" charset="0"/>
                </a:rPr>
                <a:t>side</a:t>
              </a:r>
              <a:r>
                <a:rPr lang="hu-HU" dirty="0" smtClean="0">
                  <a:solidFill>
                    <a:srgbClr val="002060"/>
                  </a:solidFill>
                  <a:latin typeface="Calibri" panose="020F0502020204030204" pitchFamily="34" charset="0"/>
                </a:rPr>
                <a:t> is </a:t>
              </a:r>
              <a:r>
                <a:rPr lang="hu-HU" dirty="0" err="1" smtClean="0">
                  <a:solidFill>
                    <a:srgbClr val="002060"/>
                  </a:solidFill>
                  <a:latin typeface="Calibri" panose="020F0502020204030204" pitchFamily="34" charset="0"/>
                </a:rPr>
                <a:t>restructured</a:t>
              </a:r>
              <a:r>
                <a:rPr lang="hu-HU" dirty="0" smtClean="0">
                  <a:solidFill>
                    <a:srgbClr val="002060"/>
                  </a:solidFill>
                  <a:latin typeface="Calibri" panose="020F0502020204030204" pitchFamily="34" charset="0"/>
                </a:rPr>
                <a:t> </a:t>
              </a:r>
              <a:r>
                <a:rPr lang="hu-HU" dirty="0" err="1" smtClean="0">
                  <a:solidFill>
                    <a:srgbClr val="002060"/>
                  </a:solidFill>
                  <a:latin typeface="Calibri" panose="020F0502020204030204" pitchFamily="34" charset="0"/>
                </a:rPr>
                <a:t>in</a:t>
              </a:r>
              <a:r>
                <a:rPr lang="hu-HU" dirty="0" smtClean="0">
                  <a:solidFill>
                    <a:srgbClr val="002060"/>
                  </a:solidFill>
                  <a:latin typeface="Calibri" panose="020F0502020204030204" pitchFamily="34" charset="0"/>
                </a:rPr>
                <a:t> </a:t>
              </a:r>
              <a:r>
                <a:rPr lang="hu-HU" dirty="0" err="1" smtClean="0">
                  <a:solidFill>
                    <a:srgbClr val="002060"/>
                  </a:solidFill>
                  <a:latin typeface="Calibri" panose="020F0502020204030204" pitchFamily="34" charset="0"/>
                </a:rPr>
                <a:t>both</a:t>
              </a:r>
              <a:r>
                <a:rPr lang="hu-HU" dirty="0" smtClean="0">
                  <a:solidFill>
                    <a:srgbClr val="002060"/>
                  </a:solidFill>
                  <a:latin typeface="Calibri" panose="020F0502020204030204" pitchFamily="34" charset="0"/>
                </a:rPr>
                <a:t> </a:t>
              </a:r>
              <a:r>
                <a:rPr lang="hu-HU" dirty="0" err="1" smtClean="0">
                  <a:solidFill>
                    <a:srgbClr val="002060"/>
                  </a:solidFill>
                  <a:latin typeface="Calibri" panose="020F0502020204030204" pitchFamily="34" charset="0"/>
                </a:rPr>
                <a:t>cases</a:t>
              </a:r>
              <a:r>
                <a:rPr lang="hu-HU" dirty="0" smtClean="0">
                  <a:solidFill>
                    <a:srgbClr val="002060"/>
                  </a:solidFill>
                  <a:latin typeface="Calibri" panose="020F0502020204030204" pitchFamily="34" charset="0"/>
                </a:rPr>
                <a:t>.</a:t>
              </a:r>
              <a:endParaRPr lang="en-GB" dirty="0">
                <a:solidFill>
                  <a:srgbClr val="002060"/>
                </a:solidFill>
                <a:latin typeface="Calibri" panose="020F0502020204030204" pitchFamily="34" charset="0"/>
              </a:endParaRPr>
            </a:p>
          </p:txBody>
        </p:sp>
      </p:grpSp>
      <p:sp>
        <p:nvSpPr>
          <p:cNvPr id="68" name="TextBox 67"/>
          <p:cNvSpPr txBox="1"/>
          <p:nvPr/>
        </p:nvSpPr>
        <p:spPr>
          <a:xfrm>
            <a:off x="2124422" y="1211706"/>
            <a:ext cx="6624041" cy="2913852"/>
          </a:xfrm>
          <a:prstGeom prst="rect">
            <a:avLst/>
          </a:prstGeom>
          <a:noFill/>
          <a:ln w="19050">
            <a:solidFill>
              <a:schemeClr val="bg2"/>
            </a:solidFill>
          </a:ln>
        </p:spPr>
        <p:txBody>
          <a:bodyPr wrap="square" rtlCol="0">
            <a:spAutoFit/>
          </a:bodyPr>
          <a:lstStyle/>
          <a:p>
            <a:endParaRPr lang="hu-HU" dirty="0" err="1" smtClean="0"/>
          </a:p>
        </p:txBody>
      </p:sp>
      <p:sp>
        <p:nvSpPr>
          <p:cNvPr id="36" name="Line 6"/>
          <p:cNvSpPr>
            <a:spLocks noChangeShapeType="1"/>
          </p:cNvSpPr>
          <p:nvPr/>
        </p:nvSpPr>
        <p:spPr bwMode="auto">
          <a:xfrm flipH="1" flipV="1">
            <a:off x="4794286" y="2420888"/>
            <a:ext cx="799918" cy="7614"/>
          </a:xfrm>
          <a:prstGeom prst="line">
            <a:avLst/>
          </a:prstGeom>
          <a:noFill/>
          <a:ln w="9525">
            <a:solidFill>
              <a:srgbClr val="85776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hu-HU" sz="1800" b="0" i="0" u="none" strike="noStrike" kern="0" cap="none" spc="0" normalizeH="0" baseline="0" noProof="0">
              <a:ln>
                <a:noFill/>
              </a:ln>
              <a:solidFill>
                <a:srgbClr val="857760"/>
              </a:solidFill>
              <a:effectLst/>
              <a:uLnTx/>
              <a:uFillTx/>
              <a:latin typeface="Trebuchet MS"/>
              <a:cs typeface="Arial" charset="0"/>
            </a:endParaRPr>
          </a:p>
        </p:txBody>
      </p:sp>
      <p:sp>
        <p:nvSpPr>
          <p:cNvPr id="37" name="Line 5"/>
          <p:cNvSpPr>
            <a:spLocks noChangeShapeType="1"/>
          </p:cNvSpPr>
          <p:nvPr/>
        </p:nvSpPr>
        <p:spPr bwMode="auto">
          <a:xfrm flipV="1">
            <a:off x="5576988" y="2420888"/>
            <a:ext cx="788592" cy="7615"/>
          </a:xfrm>
          <a:prstGeom prst="line">
            <a:avLst/>
          </a:prstGeom>
          <a:noFill/>
          <a:ln w="9525">
            <a:solidFill>
              <a:srgbClr val="85776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hu-HU" sz="1800" b="0" i="0" u="none" strike="noStrike" kern="0" cap="none" spc="0" normalizeH="0" baseline="0" noProof="0">
              <a:ln>
                <a:noFill/>
              </a:ln>
              <a:solidFill>
                <a:srgbClr val="857760"/>
              </a:solidFill>
              <a:effectLst/>
              <a:uLnTx/>
              <a:uFillTx/>
              <a:latin typeface="Trebuchet MS"/>
              <a:cs typeface="Arial" charset="0"/>
            </a:endParaRPr>
          </a:p>
        </p:txBody>
      </p:sp>
      <p:sp>
        <p:nvSpPr>
          <p:cNvPr id="38" name="Line 4"/>
          <p:cNvSpPr>
            <a:spLocks noChangeShapeType="1"/>
          </p:cNvSpPr>
          <p:nvPr/>
        </p:nvSpPr>
        <p:spPr bwMode="auto">
          <a:xfrm>
            <a:off x="5579839" y="2428503"/>
            <a:ext cx="6936" cy="550615"/>
          </a:xfrm>
          <a:prstGeom prst="line">
            <a:avLst/>
          </a:prstGeom>
          <a:noFill/>
          <a:ln w="9525">
            <a:solidFill>
              <a:srgbClr val="85776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hu-HU" sz="1800" b="0" i="0" u="none" strike="noStrike" kern="0" cap="none" spc="0" normalizeH="0" baseline="0" noProof="0">
              <a:ln>
                <a:noFill/>
              </a:ln>
              <a:solidFill>
                <a:srgbClr val="857760"/>
              </a:solidFill>
              <a:effectLst/>
              <a:uLnTx/>
              <a:uFillTx/>
              <a:latin typeface="Trebuchet MS"/>
              <a:cs typeface="Arial" charset="0"/>
            </a:endParaRPr>
          </a:p>
        </p:txBody>
      </p:sp>
      <p:sp>
        <p:nvSpPr>
          <p:cNvPr id="39" name="Text Box 74"/>
          <p:cNvSpPr txBox="1">
            <a:spLocks noChangeArrowheads="1"/>
          </p:cNvSpPr>
          <p:nvPr/>
        </p:nvSpPr>
        <p:spPr bwMode="auto">
          <a:xfrm>
            <a:off x="4681768" y="2146119"/>
            <a:ext cx="1718060" cy="307777"/>
          </a:xfrm>
          <a:prstGeom prst="rect">
            <a:avLst/>
          </a:prstGeom>
          <a:noFill/>
          <a:ln w="9525">
            <a:noFill/>
            <a:miter lim="800000"/>
            <a:headEnd/>
            <a:tailEnd/>
          </a:ln>
        </p:spPr>
        <p:txBody>
          <a:bodyPr wrap="square">
            <a:spAutoFit/>
          </a:bodyPr>
          <a:lstStyle/>
          <a:p>
            <a:pPr algn="ctr">
              <a:spcBef>
                <a:spcPct val="50000"/>
              </a:spcBef>
              <a:defRPr/>
            </a:pPr>
            <a:r>
              <a:rPr lang="hu-HU" sz="1400" dirty="0">
                <a:solidFill>
                  <a:srgbClr val="002060"/>
                </a:solidFill>
                <a:latin typeface="Trebuchet MS"/>
                <a:cs typeface="Arial" charset="0"/>
              </a:rPr>
              <a:t>MNB </a:t>
            </a:r>
            <a:r>
              <a:rPr lang="hu-HU" sz="1400" dirty="0" err="1" smtClean="0">
                <a:solidFill>
                  <a:srgbClr val="002060"/>
                </a:solidFill>
                <a:latin typeface="Trebuchet MS"/>
                <a:cs typeface="Arial" charset="0"/>
              </a:rPr>
              <a:t>balance</a:t>
            </a:r>
            <a:r>
              <a:rPr lang="hu-HU" sz="1400" dirty="0" smtClean="0">
                <a:solidFill>
                  <a:srgbClr val="002060"/>
                </a:solidFill>
                <a:latin typeface="Trebuchet MS"/>
                <a:cs typeface="Arial" charset="0"/>
              </a:rPr>
              <a:t> </a:t>
            </a:r>
            <a:r>
              <a:rPr lang="hu-HU" sz="1400" dirty="0" err="1" smtClean="0">
                <a:solidFill>
                  <a:srgbClr val="002060"/>
                </a:solidFill>
                <a:latin typeface="Trebuchet MS"/>
                <a:cs typeface="Arial" charset="0"/>
              </a:rPr>
              <a:t>sheet</a:t>
            </a:r>
            <a:endParaRPr lang="hu-HU" sz="1400" dirty="0">
              <a:solidFill>
                <a:srgbClr val="002060"/>
              </a:solidFill>
              <a:latin typeface="Trebuchet MS"/>
              <a:cs typeface="Arial" charset="0"/>
            </a:endParaRPr>
          </a:p>
        </p:txBody>
      </p:sp>
      <p:sp>
        <p:nvSpPr>
          <p:cNvPr id="40" name="Text Box 62"/>
          <p:cNvSpPr txBox="1">
            <a:spLocks noChangeArrowheads="1"/>
          </p:cNvSpPr>
          <p:nvPr/>
        </p:nvSpPr>
        <p:spPr bwMode="auto">
          <a:xfrm>
            <a:off x="2309154" y="2386633"/>
            <a:ext cx="2766902" cy="646331"/>
          </a:xfrm>
          <a:prstGeom prst="rect">
            <a:avLst/>
          </a:prstGeom>
          <a:noFill/>
          <a:ln w="38100">
            <a:noFill/>
            <a:miter lim="800000"/>
            <a:headEnd/>
            <a:tailEnd/>
          </a:ln>
        </p:spPr>
        <p:txBody>
          <a:bodyPr wrap="square">
            <a:spAutoFit/>
          </a:bodyPr>
          <a:lstStyle/>
          <a:p>
            <a:pPr>
              <a:spcBef>
                <a:spcPct val="50000"/>
              </a:spcBef>
              <a:defRPr/>
            </a:pPr>
            <a:r>
              <a:rPr lang="hu-HU" dirty="0" err="1" smtClean="0">
                <a:solidFill>
                  <a:srgbClr val="002060"/>
                </a:solidFill>
                <a:latin typeface="Calibri" panose="020F0502020204030204" pitchFamily="34" charset="0"/>
                <a:cs typeface="Arial" charset="0"/>
              </a:rPr>
              <a:t>Redemption</a:t>
            </a:r>
            <a:r>
              <a:rPr lang="hu-HU" dirty="0" smtClean="0">
                <a:solidFill>
                  <a:srgbClr val="002060"/>
                </a:solidFill>
                <a:latin typeface="Calibri" panose="020F0502020204030204" pitchFamily="34" charset="0"/>
                <a:cs typeface="Arial" charset="0"/>
              </a:rPr>
              <a:t> of </a:t>
            </a:r>
            <a:r>
              <a:rPr lang="hu-HU" dirty="0" err="1" smtClean="0">
                <a:solidFill>
                  <a:srgbClr val="002060"/>
                </a:solidFill>
                <a:latin typeface="Calibri" panose="020F0502020204030204" pitchFamily="34" charset="0"/>
                <a:cs typeface="Arial" charset="0"/>
              </a:rPr>
              <a:t>maturing</a:t>
            </a:r>
            <a:r>
              <a:rPr lang="hu-HU" dirty="0" smtClean="0">
                <a:solidFill>
                  <a:srgbClr val="002060"/>
                </a:solidFill>
                <a:latin typeface="Calibri" panose="020F0502020204030204" pitchFamily="34" charset="0"/>
                <a:cs typeface="Arial" charset="0"/>
              </a:rPr>
              <a:t> HUF </a:t>
            </a:r>
            <a:r>
              <a:rPr lang="hu-HU" dirty="0" err="1" smtClean="0">
                <a:solidFill>
                  <a:srgbClr val="002060"/>
                </a:solidFill>
                <a:latin typeface="Calibri" panose="020F0502020204030204" pitchFamily="34" charset="0"/>
                <a:cs typeface="Arial" charset="0"/>
              </a:rPr>
              <a:t>government</a:t>
            </a:r>
            <a:r>
              <a:rPr lang="hu-HU" dirty="0" smtClean="0">
                <a:solidFill>
                  <a:srgbClr val="002060"/>
                </a:solidFill>
                <a:latin typeface="Calibri" panose="020F0502020204030204" pitchFamily="34" charset="0"/>
                <a:cs typeface="Arial" charset="0"/>
              </a:rPr>
              <a:t> </a:t>
            </a:r>
            <a:r>
              <a:rPr lang="hu-HU" dirty="0" err="1" smtClean="0">
                <a:solidFill>
                  <a:srgbClr val="002060"/>
                </a:solidFill>
                <a:latin typeface="Calibri" panose="020F0502020204030204" pitchFamily="34" charset="0"/>
                <a:cs typeface="Arial" charset="0"/>
              </a:rPr>
              <a:t>securities</a:t>
            </a:r>
            <a:endParaRPr lang="en-GB" dirty="0">
              <a:solidFill>
                <a:srgbClr val="002060"/>
              </a:solidFill>
              <a:latin typeface="Calibri" panose="020F0502020204030204" pitchFamily="34" charset="0"/>
              <a:cs typeface="Arial" charset="0"/>
            </a:endParaRPr>
          </a:p>
        </p:txBody>
      </p:sp>
      <p:sp>
        <p:nvSpPr>
          <p:cNvPr id="41" name="Text Box 19"/>
          <p:cNvSpPr txBox="1">
            <a:spLocks noChangeArrowheads="1"/>
          </p:cNvSpPr>
          <p:nvPr/>
        </p:nvSpPr>
        <p:spPr bwMode="auto">
          <a:xfrm>
            <a:off x="5665473" y="2453896"/>
            <a:ext cx="2376884" cy="577081"/>
          </a:xfrm>
          <a:prstGeom prst="rect">
            <a:avLst/>
          </a:prstGeom>
          <a:noFill/>
          <a:ln w="9525">
            <a:noFill/>
            <a:miter lim="800000"/>
            <a:headEnd/>
            <a:tailEnd/>
          </a:ln>
        </p:spPr>
        <p:txBody>
          <a:bodyPr wrap="square">
            <a:spAutoFit/>
          </a:bodyPr>
          <a:lstStyle/>
          <a:p>
            <a:pPr marL="90488" indent="-90488">
              <a:lnSpc>
                <a:spcPct val="80000"/>
              </a:lnSpc>
              <a:spcBef>
                <a:spcPct val="50000"/>
              </a:spcBef>
              <a:buFontTx/>
              <a:buChar char="•"/>
              <a:defRPr/>
            </a:pPr>
            <a:r>
              <a:rPr lang="hu-HU" sz="1500" dirty="0" err="1">
                <a:solidFill>
                  <a:srgbClr val="002060"/>
                </a:solidFill>
                <a:latin typeface="Calibri" panose="020F0502020204030204" pitchFamily="34" charset="0"/>
                <a:cs typeface="Arial" charset="0"/>
              </a:rPr>
              <a:t>Treasury</a:t>
            </a:r>
            <a:r>
              <a:rPr lang="hu-HU" sz="1500" dirty="0">
                <a:solidFill>
                  <a:srgbClr val="002060"/>
                </a:solidFill>
                <a:latin typeface="Calibri" panose="020F0502020204030204" pitchFamily="34" charset="0"/>
                <a:cs typeface="Arial" charset="0"/>
              </a:rPr>
              <a:t> account (</a:t>
            </a:r>
            <a:r>
              <a:rPr lang="hu-HU" sz="1500" dirty="0" err="1" smtClean="0">
                <a:solidFill>
                  <a:srgbClr val="002060"/>
                </a:solidFill>
                <a:latin typeface="Calibri" panose="020F0502020204030204" pitchFamily="34" charset="0"/>
                <a:cs typeface="Arial" charset="0"/>
              </a:rPr>
              <a:t>KESZ</a:t>
            </a:r>
            <a:r>
              <a:rPr lang="hu-HU" sz="1500" dirty="0">
                <a:solidFill>
                  <a:srgbClr val="002060"/>
                </a:solidFill>
                <a:latin typeface="Calibri" panose="020F0502020204030204" pitchFamily="34" charset="0"/>
                <a:cs typeface="Arial" charset="0"/>
              </a:rPr>
              <a:t>) ↓</a:t>
            </a:r>
          </a:p>
          <a:p>
            <a:pPr marL="90488" indent="-90488">
              <a:lnSpc>
                <a:spcPct val="80000"/>
              </a:lnSpc>
              <a:spcBef>
                <a:spcPct val="50000"/>
              </a:spcBef>
              <a:buFontTx/>
              <a:buChar char="•"/>
              <a:defRPr/>
            </a:pPr>
            <a:r>
              <a:rPr lang="hu-HU" sz="1500" dirty="0" smtClean="0">
                <a:solidFill>
                  <a:srgbClr val="002060"/>
                </a:solidFill>
                <a:latin typeface="Calibri" panose="020F0502020204030204" pitchFamily="34" charset="0"/>
                <a:cs typeface="Arial" charset="0"/>
              </a:rPr>
              <a:t> </a:t>
            </a:r>
            <a:r>
              <a:rPr lang="hu-HU" sz="1500" dirty="0">
                <a:solidFill>
                  <a:srgbClr val="002060"/>
                </a:solidFill>
                <a:latin typeface="Calibri" panose="020F0502020204030204" pitchFamily="34" charset="0"/>
                <a:cs typeface="Arial" charset="0"/>
              </a:rPr>
              <a:t>MNB policy </a:t>
            </a:r>
            <a:r>
              <a:rPr lang="hu-HU" sz="1500" dirty="0" err="1">
                <a:solidFill>
                  <a:srgbClr val="002060"/>
                </a:solidFill>
                <a:latin typeface="Calibri" panose="020F0502020204030204" pitchFamily="34" charset="0"/>
                <a:cs typeface="Arial" charset="0"/>
              </a:rPr>
              <a:t>instrument</a:t>
            </a:r>
            <a:r>
              <a:rPr lang="hu-HU" sz="1500" dirty="0">
                <a:solidFill>
                  <a:srgbClr val="002060"/>
                </a:solidFill>
                <a:latin typeface="Calibri" panose="020F0502020204030204" pitchFamily="34" charset="0"/>
                <a:cs typeface="Arial" charset="0"/>
              </a:rPr>
              <a:t> ↑</a:t>
            </a:r>
          </a:p>
        </p:txBody>
      </p:sp>
      <p:sp>
        <p:nvSpPr>
          <p:cNvPr id="42" name="TextBox 41"/>
          <p:cNvSpPr txBox="1"/>
          <p:nvPr/>
        </p:nvSpPr>
        <p:spPr>
          <a:xfrm>
            <a:off x="2124423" y="4166149"/>
            <a:ext cx="6624041" cy="2654411"/>
          </a:xfrm>
          <a:prstGeom prst="rect">
            <a:avLst/>
          </a:prstGeom>
          <a:noFill/>
          <a:ln w="19050">
            <a:solidFill>
              <a:schemeClr val="bg2"/>
            </a:solidFill>
          </a:ln>
        </p:spPr>
        <p:txBody>
          <a:bodyPr wrap="square" rtlCol="0">
            <a:spAutoFit/>
          </a:bodyPr>
          <a:lstStyle/>
          <a:p>
            <a:endParaRPr lang="hu-HU" dirty="0" err="1" smtClean="0"/>
          </a:p>
        </p:txBody>
      </p:sp>
    </p:spTree>
    <p:extLst>
      <p:ext uri="{BB962C8B-B14F-4D97-AF65-F5344CB8AC3E}">
        <p14:creationId xmlns:p14="http://schemas.microsoft.com/office/powerpoint/2010/main" val="243583912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fontAlgn="base">
              <a:spcBef>
                <a:spcPct val="20000"/>
              </a:spcBef>
              <a:spcAft>
                <a:spcPct val="20000"/>
              </a:spcAft>
              <a:defRPr/>
            </a:pPr>
            <a:r>
              <a:rPr lang="hu-HU" sz="2800" dirty="0" err="1" smtClean="0"/>
              <a:t>Foreign</a:t>
            </a:r>
            <a:r>
              <a:rPr lang="hu-HU" sz="2800" dirty="0" smtClean="0"/>
              <a:t> </a:t>
            </a:r>
            <a:r>
              <a:rPr lang="hu-HU" sz="2800" dirty="0" err="1" smtClean="0"/>
              <a:t>exchange</a:t>
            </a:r>
            <a:r>
              <a:rPr lang="hu-HU" sz="2800" dirty="0" smtClean="0"/>
              <a:t> </a:t>
            </a:r>
            <a:r>
              <a:rPr lang="hu-HU" sz="2800" dirty="0" err="1" smtClean="0"/>
              <a:t>reserves</a:t>
            </a:r>
            <a:r>
              <a:rPr lang="hu-HU" sz="2800" dirty="0" smtClean="0"/>
              <a:t> </a:t>
            </a:r>
            <a:r>
              <a:rPr lang="hu-HU" sz="2800" dirty="0" err="1" smtClean="0"/>
              <a:t>adequacy</a:t>
            </a:r>
            <a:r>
              <a:rPr lang="hu-HU" sz="2800" dirty="0" smtClean="0"/>
              <a:t>, </a:t>
            </a:r>
            <a:r>
              <a:rPr lang="hu-HU" sz="2800" dirty="0" err="1" smtClean="0"/>
              <a:t>the</a:t>
            </a:r>
            <a:r>
              <a:rPr lang="hu-HU" sz="2800" dirty="0" smtClean="0"/>
              <a:t> </a:t>
            </a:r>
            <a:r>
              <a:rPr lang="hu-HU" sz="2800" dirty="0" err="1" smtClean="0"/>
              <a:t>key</a:t>
            </a:r>
            <a:r>
              <a:rPr lang="hu-HU" sz="2800" dirty="0" smtClean="0"/>
              <a:t> policy </a:t>
            </a:r>
            <a:r>
              <a:rPr lang="hu-HU" sz="2800" dirty="0" err="1" smtClean="0"/>
              <a:t>instrument</a:t>
            </a:r>
            <a:r>
              <a:rPr lang="hu-HU" sz="2800" dirty="0" smtClean="0"/>
              <a:t> and </a:t>
            </a:r>
            <a:r>
              <a:rPr lang="hu-HU" sz="2800" dirty="0" err="1" smtClean="0"/>
              <a:t>self-financing</a:t>
            </a:r>
            <a:r>
              <a:rPr lang="hu-HU" sz="2800" dirty="0" smtClean="0"/>
              <a:t> </a:t>
            </a:r>
            <a:endParaRPr lang="hu-HU" sz="2800" dirty="0"/>
          </a:p>
        </p:txBody>
      </p:sp>
      <p:sp>
        <p:nvSpPr>
          <p:cNvPr id="3" name="Content Placeholder 2"/>
          <p:cNvSpPr>
            <a:spLocks noGrp="1"/>
          </p:cNvSpPr>
          <p:nvPr>
            <p:ph idx="1"/>
          </p:nvPr>
        </p:nvSpPr>
        <p:spPr>
          <a:xfrm>
            <a:off x="611560" y="1340768"/>
            <a:ext cx="8208912" cy="5256584"/>
          </a:xfrm>
        </p:spPr>
        <p:txBody>
          <a:bodyPr>
            <a:normAutofit fontScale="92500" lnSpcReduction="20000"/>
          </a:bodyPr>
          <a:lstStyle/>
          <a:p>
            <a:r>
              <a:rPr lang="hu-HU" sz="2200" dirty="0" smtClean="0">
                <a:solidFill>
                  <a:srgbClr val="1E2452"/>
                </a:solidFill>
              </a:rPr>
              <a:t>MNB </a:t>
            </a:r>
            <a:r>
              <a:rPr lang="hu-HU" sz="2200" dirty="0" err="1" smtClean="0">
                <a:solidFill>
                  <a:srgbClr val="1E2452"/>
                </a:solidFill>
              </a:rPr>
              <a:t>supports</a:t>
            </a:r>
            <a:r>
              <a:rPr lang="hu-HU" sz="2200" dirty="0" smtClean="0">
                <a:solidFill>
                  <a:srgbClr val="1E2452"/>
                </a:solidFill>
              </a:rPr>
              <a:t> the </a:t>
            </a:r>
            <a:r>
              <a:rPr lang="hu-HU" sz="2200" dirty="0" err="1" smtClean="0">
                <a:solidFill>
                  <a:srgbClr val="1E2452"/>
                </a:solidFill>
              </a:rPr>
              <a:t>refinancing</a:t>
            </a:r>
            <a:r>
              <a:rPr lang="hu-HU" sz="2200" dirty="0" smtClean="0">
                <a:solidFill>
                  <a:srgbClr val="1E2452"/>
                </a:solidFill>
              </a:rPr>
              <a:t> of </a:t>
            </a:r>
            <a:r>
              <a:rPr lang="hu-HU" sz="2200" dirty="0" err="1" smtClean="0">
                <a:solidFill>
                  <a:srgbClr val="1E2452"/>
                </a:solidFill>
              </a:rPr>
              <a:t>FX</a:t>
            </a:r>
            <a:r>
              <a:rPr lang="hu-HU" sz="2200" dirty="0" smtClean="0">
                <a:solidFill>
                  <a:srgbClr val="1E2452"/>
                </a:solidFill>
              </a:rPr>
              <a:t> </a:t>
            </a:r>
            <a:r>
              <a:rPr lang="hu-HU" sz="2200" dirty="0" err="1" smtClean="0">
                <a:solidFill>
                  <a:srgbClr val="1E2452"/>
                </a:solidFill>
              </a:rPr>
              <a:t>debt</a:t>
            </a:r>
            <a:r>
              <a:rPr lang="hu-HU" sz="2200" dirty="0" smtClean="0">
                <a:solidFill>
                  <a:srgbClr val="1E2452"/>
                </a:solidFill>
              </a:rPr>
              <a:t> </a:t>
            </a:r>
            <a:r>
              <a:rPr lang="hu-HU" sz="2200" dirty="0" err="1" smtClean="0">
                <a:solidFill>
                  <a:srgbClr val="1E2452"/>
                </a:solidFill>
              </a:rPr>
              <a:t>outstanding</a:t>
            </a:r>
            <a:r>
              <a:rPr lang="hu-HU" sz="2200" dirty="0" smtClean="0">
                <a:solidFill>
                  <a:srgbClr val="1E2452"/>
                </a:solidFill>
              </a:rPr>
              <a:t> </a:t>
            </a:r>
            <a:r>
              <a:rPr lang="hu-HU" sz="2200" dirty="0" err="1" smtClean="0">
                <a:solidFill>
                  <a:srgbClr val="1E2452"/>
                </a:solidFill>
              </a:rPr>
              <a:t>with</a:t>
            </a:r>
            <a:r>
              <a:rPr lang="hu-HU" sz="2200" dirty="0" smtClean="0">
                <a:solidFill>
                  <a:srgbClr val="1E2452"/>
                </a:solidFill>
              </a:rPr>
              <a:t> HUF </a:t>
            </a:r>
            <a:r>
              <a:rPr lang="hu-HU" sz="2200" dirty="0" err="1" smtClean="0">
                <a:solidFill>
                  <a:srgbClr val="1E2452"/>
                </a:solidFill>
              </a:rPr>
              <a:t>resources</a:t>
            </a:r>
            <a:r>
              <a:rPr lang="hu-HU" sz="2200" dirty="0" smtClean="0">
                <a:solidFill>
                  <a:srgbClr val="1E2452"/>
                </a:solidFill>
              </a:rPr>
              <a:t> and the </a:t>
            </a:r>
            <a:r>
              <a:rPr lang="hu-HU" sz="2200" b="1" dirty="0" err="1" smtClean="0">
                <a:solidFill>
                  <a:srgbClr val="1E2452"/>
                </a:solidFill>
              </a:rPr>
              <a:t>self-financing</a:t>
            </a:r>
            <a:r>
              <a:rPr lang="hu-HU" sz="2200" b="1" dirty="0" smtClean="0">
                <a:solidFill>
                  <a:srgbClr val="1E2452"/>
                </a:solidFill>
              </a:rPr>
              <a:t> </a:t>
            </a:r>
            <a:r>
              <a:rPr lang="hu-HU" sz="2200" b="1" dirty="0" err="1" smtClean="0">
                <a:solidFill>
                  <a:srgbClr val="1E2452"/>
                </a:solidFill>
              </a:rPr>
              <a:t>programme</a:t>
            </a:r>
            <a:r>
              <a:rPr lang="hu-HU" sz="2200" dirty="0" smtClean="0">
                <a:solidFill>
                  <a:srgbClr val="1E2452"/>
                </a:solidFill>
              </a:rPr>
              <a:t>:</a:t>
            </a:r>
          </a:p>
          <a:p>
            <a:pPr lvl="1">
              <a:buFont typeface="Calibri" panose="020F0502020204030204" pitchFamily="34" charset="0"/>
              <a:buChar char="‒"/>
            </a:pPr>
            <a:r>
              <a:rPr lang="hu-HU" sz="2200" dirty="0" err="1" smtClean="0">
                <a:solidFill>
                  <a:srgbClr val="1E2452"/>
                </a:solidFill>
              </a:rPr>
              <a:t>Within</a:t>
            </a:r>
            <a:r>
              <a:rPr lang="hu-HU" sz="2200" dirty="0" smtClean="0">
                <a:solidFill>
                  <a:srgbClr val="1E2452"/>
                </a:solidFill>
              </a:rPr>
              <a:t> the </a:t>
            </a:r>
            <a:r>
              <a:rPr lang="hu-HU" sz="2200" dirty="0" err="1" smtClean="0">
                <a:solidFill>
                  <a:srgbClr val="1E2452"/>
                </a:solidFill>
              </a:rPr>
              <a:t>frame</a:t>
            </a:r>
            <a:r>
              <a:rPr lang="en-GB" sz="2200" dirty="0" smtClean="0">
                <a:solidFill>
                  <a:srgbClr val="1E2452"/>
                </a:solidFill>
              </a:rPr>
              <a:t>work</a:t>
            </a:r>
            <a:r>
              <a:rPr lang="hu-HU" sz="2200" dirty="0" smtClean="0">
                <a:solidFill>
                  <a:srgbClr val="1E2452"/>
                </a:solidFill>
              </a:rPr>
              <a:t> of the </a:t>
            </a:r>
            <a:r>
              <a:rPr lang="hu-HU" sz="2200" dirty="0" err="1" smtClean="0">
                <a:solidFill>
                  <a:srgbClr val="1E2452"/>
                </a:solidFill>
              </a:rPr>
              <a:t>central</a:t>
            </a:r>
            <a:r>
              <a:rPr lang="hu-HU" sz="2200" dirty="0" smtClean="0">
                <a:solidFill>
                  <a:srgbClr val="1E2452"/>
                </a:solidFill>
              </a:rPr>
              <a:t> bank IRS </a:t>
            </a:r>
            <a:r>
              <a:rPr lang="hu-HU" sz="2200" dirty="0" err="1" smtClean="0">
                <a:solidFill>
                  <a:srgbClr val="1E2452"/>
                </a:solidFill>
              </a:rPr>
              <a:t>counterparties</a:t>
            </a:r>
            <a:r>
              <a:rPr lang="hu-HU" sz="2200" dirty="0" smtClean="0">
                <a:solidFill>
                  <a:srgbClr val="1E2452"/>
                </a:solidFill>
              </a:rPr>
              <a:t> of the MNB </a:t>
            </a:r>
            <a:r>
              <a:rPr lang="hu-HU" sz="2200" dirty="0" err="1" smtClean="0">
                <a:solidFill>
                  <a:srgbClr val="1E2452"/>
                </a:solidFill>
              </a:rPr>
              <a:t>undertake</a:t>
            </a:r>
            <a:r>
              <a:rPr lang="hu-HU" sz="2200" dirty="0" smtClean="0">
                <a:solidFill>
                  <a:srgbClr val="1E2452"/>
                </a:solidFill>
              </a:rPr>
              <a:t> </a:t>
            </a:r>
            <a:r>
              <a:rPr lang="hu-HU" sz="2200" dirty="0" err="1" smtClean="0">
                <a:solidFill>
                  <a:srgbClr val="1E2452"/>
                </a:solidFill>
              </a:rPr>
              <a:t>to</a:t>
            </a:r>
            <a:r>
              <a:rPr lang="hu-HU" sz="2200" dirty="0" smtClean="0">
                <a:solidFill>
                  <a:srgbClr val="1E2452"/>
                </a:solidFill>
              </a:rPr>
              <a:t> </a:t>
            </a:r>
            <a:r>
              <a:rPr lang="hu-HU" sz="2200" dirty="0" err="1" smtClean="0">
                <a:solidFill>
                  <a:srgbClr val="1E2452"/>
                </a:solidFill>
              </a:rPr>
              <a:t>increase</a:t>
            </a:r>
            <a:r>
              <a:rPr lang="hu-HU" sz="2200" dirty="0" smtClean="0">
                <a:solidFill>
                  <a:srgbClr val="1E2452"/>
                </a:solidFill>
              </a:rPr>
              <a:t> </a:t>
            </a:r>
            <a:r>
              <a:rPr lang="hu-HU" sz="2200" dirty="0" err="1" smtClean="0">
                <a:solidFill>
                  <a:srgbClr val="1E2452"/>
                </a:solidFill>
              </a:rPr>
              <a:t>their</a:t>
            </a:r>
            <a:r>
              <a:rPr lang="hu-HU" sz="2200" dirty="0" smtClean="0">
                <a:solidFill>
                  <a:srgbClr val="1E2452"/>
                </a:solidFill>
              </a:rPr>
              <a:t> </a:t>
            </a:r>
            <a:r>
              <a:rPr lang="hu-HU" sz="2200" dirty="0" err="1" smtClean="0">
                <a:solidFill>
                  <a:srgbClr val="1E2452"/>
                </a:solidFill>
              </a:rPr>
              <a:t>own</a:t>
            </a:r>
            <a:r>
              <a:rPr lang="hu-HU" sz="2200" dirty="0" smtClean="0">
                <a:solidFill>
                  <a:srgbClr val="1E2452"/>
                </a:solidFill>
              </a:rPr>
              <a:t> </a:t>
            </a:r>
            <a:r>
              <a:rPr lang="hu-HU" sz="2200" dirty="0" err="1" smtClean="0">
                <a:solidFill>
                  <a:srgbClr val="1E2452"/>
                </a:solidFill>
              </a:rPr>
              <a:t>securities</a:t>
            </a:r>
            <a:r>
              <a:rPr lang="hu-HU" sz="2200" dirty="0" smtClean="0">
                <a:solidFill>
                  <a:srgbClr val="1E2452"/>
                </a:solidFill>
              </a:rPr>
              <a:t> </a:t>
            </a:r>
            <a:r>
              <a:rPr lang="hu-HU" sz="2200" dirty="0" err="1" smtClean="0">
                <a:solidFill>
                  <a:srgbClr val="1E2452"/>
                </a:solidFill>
              </a:rPr>
              <a:t>portfolio</a:t>
            </a:r>
            <a:r>
              <a:rPr lang="hu-HU" sz="2200" dirty="0" smtClean="0">
                <a:solidFill>
                  <a:srgbClr val="1E2452"/>
                </a:solidFill>
              </a:rPr>
              <a:t> of </a:t>
            </a:r>
            <a:r>
              <a:rPr lang="hu-HU" sz="2200" dirty="0" err="1" smtClean="0">
                <a:solidFill>
                  <a:srgbClr val="1E2452"/>
                </a:solidFill>
              </a:rPr>
              <a:t>eligible</a:t>
            </a:r>
            <a:r>
              <a:rPr lang="hu-HU" sz="2200" dirty="0" smtClean="0">
                <a:solidFill>
                  <a:srgbClr val="1E2452"/>
                </a:solidFill>
              </a:rPr>
              <a:t> </a:t>
            </a:r>
            <a:r>
              <a:rPr lang="hu-HU" sz="2200" dirty="0" err="1" smtClean="0">
                <a:solidFill>
                  <a:srgbClr val="1E2452"/>
                </a:solidFill>
              </a:rPr>
              <a:t>securities</a:t>
            </a:r>
            <a:r>
              <a:rPr lang="hu-HU" sz="2200" dirty="0" smtClean="0">
                <a:solidFill>
                  <a:srgbClr val="1E2452"/>
                </a:solidFill>
              </a:rPr>
              <a:t> </a:t>
            </a:r>
          </a:p>
          <a:p>
            <a:pPr lvl="1">
              <a:buFont typeface="Calibri" panose="020F0502020204030204" pitchFamily="34" charset="0"/>
              <a:buChar char="‒"/>
            </a:pPr>
            <a:r>
              <a:rPr lang="hu-HU" sz="2200" dirty="0" smtClean="0">
                <a:solidFill>
                  <a:srgbClr val="1E2452"/>
                </a:solidFill>
              </a:rPr>
              <a:t>August 2014: </a:t>
            </a:r>
            <a:r>
              <a:rPr lang="hu-HU" sz="2200" dirty="0" err="1" smtClean="0">
                <a:solidFill>
                  <a:srgbClr val="1E2452"/>
                </a:solidFill>
              </a:rPr>
              <a:t>modification</a:t>
            </a:r>
            <a:r>
              <a:rPr lang="hu-HU" sz="2200" dirty="0" smtClean="0">
                <a:solidFill>
                  <a:srgbClr val="1E2452"/>
                </a:solidFill>
              </a:rPr>
              <a:t> of the </a:t>
            </a:r>
            <a:r>
              <a:rPr lang="hu-HU" sz="2200" dirty="0" err="1" smtClean="0">
                <a:solidFill>
                  <a:srgbClr val="1E2452"/>
                </a:solidFill>
              </a:rPr>
              <a:t>two-week</a:t>
            </a:r>
            <a:r>
              <a:rPr lang="hu-HU" sz="2200" dirty="0" smtClean="0">
                <a:solidFill>
                  <a:srgbClr val="1E2452"/>
                </a:solidFill>
              </a:rPr>
              <a:t> </a:t>
            </a:r>
            <a:r>
              <a:rPr lang="hu-HU" sz="2200" dirty="0" err="1" smtClean="0">
                <a:solidFill>
                  <a:srgbClr val="1E2452"/>
                </a:solidFill>
              </a:rPr>
              <a:t>key</a:t>
            </a:r>
            <a:r>
              <a:rPr lang="hu-HU" sz="2200" dirty="0" smtClean="0">
                <a:solidFill>
                  <a:srgbClr val="1E2452"/>
                </a:solidFill>
              </a:rPr>
              <a:t> policy </a:t>
            </a:r>
            <a:r>
              <a:rPr lang="hu-HU" sz="2200" dirty="0" err="1" smtClean="0">
                <a:solidFill>
                  <a:srgbClr val="1E2452"/>
                </a:solidFill>
              </a:rPr>
              <a:t>instrument</a:t>
            </a:r>
            <a:r>
              <a:rPr lang="hu-HU" sz="2200" dirty="0" smtClean="0">
                <a:solidFill>
                  <a:srgbClr val="1E2452"/>
                </a:solidFill>
              </a:rPr>
              <a:t> – the </a:t>
            </a:r>
            <a:r>
              <a:rPr lang="hu-HU" sz="2200" dirty="0" err="1" smtClean="0">
                <a:solidFill>
                  <a:srgbClr val="1E2452"/>
                </a:solidFill>
              </a:rPr>
              <a:t>two-week</a:t>
            </a:r>
            <a:r>
              <a:rPr lang="hu-HU" sz="2200" dirty="0" smtClean="0">
                <a:solidFill>
                  <a:srgbClr val="1E2452"/>
                </a:solidFill>
              </a:rPr>
              <a:t> </a:t>
            </a:r>
            <a:r>
              <a:rPr lang="hu-HU" sz="2200" dirty="0" err="1" smtClean="0">
                <a:solidFill>
                  <a:srgbClr val="1E2452"/>
                </a:solidFill>
              </a:rPr>
              <a:t>bond</a:t>
            </a:r>
            <a:r>
              <a:rPr lang="hu-HU" sz="2200" dirty="0" smtClean="0">
                <a:solidFill>
                  <a:srgbClr val="1E2452"/>
                </a:solidFill>
              </a:rPr>
              <a:t> </a:t>
            </a:r>
            <a:r>
              <a:rPr lang="hu-HU" sz="2200" dirty="0" err="1" smtClean="0">
                <a:solidFill>
                  <a:srgbClr val="1E2452"/>
                </a:solidFill>
              </a:rPr>
              <a:t>was</a:t>
            </a:r>
            <a:r>
              <a:rPr lang="hu-HU" sz="2200" dirty="0" smtClean="0">
                <a:solidFill>
                  <a:srgbClr val="1E2452"/>
                </a:solidFill>
              </a:rPr>
              <a:t> </a:t>
            </a:r>
            <a:r>
              <a:rPr lang="hu-HU" sz="2200" dirty="0" err="1" smtClean="0">
                <a:solidFill>
                  <a:srgbClr val="1E2452"/>
                </a:solidFill>
              </a:rPr>
              <a:t>converted</a:t>
            </a:r>
            <a:r>
              <a:rPr lang="hu-HU" sz="2200" dirty="0" smtClean="0">
                <a:solidFill>
                  <a:srgbClr val="1E2452"/>
                </a:solidFill>
              </a:rPr>
              <a:t> </a:t>
            </a:r>
            <a:r>
              <a:rPr lang="hu-HU" sz="2200" dirty="0" err="1" smtClean="0">
                <a:solidFill>
                  <a:srgbClr val="1E2452"/>
                </a:solidFill>
              </a:rPr>
              <a:t>into</a:t>
            </a:r>
            <a:r>
              <a:rPr lang="hu-HU" sz="2200" dirty="0" smtClean="0">
                <a:solidFill>
                  <a:srgbClr val="1E2452"/>
                </a:solidFill>
              </a:rPr>
              <a:t> </a:t>
            </a:r>
            <a:r>
              <a:rPr lang="hu-HU" sz="2200" dirty="0" err="1" smtClean="0">
                <a:solidFill>
                  <a:srgbClr val="1E2452"/>
                </a:solidFill>
              </a:rPr>
              <a:t>non-tradable</a:t>
            </a:r>
            <a:r>
              <a:rPr lang="hu-HU" sz="2200" dirty="0" smtClean="0">
                <a:solidFill>
                  <a:srgbClr val="1E2452"/>
                </a:solidFill>
              </a:rPr>
              <a:t> </a:t>
            </a:r>
            <a:r>
              <a:rPr lang="hu-HU" sz="2200" dirty="0" err="1" smtClean="0">
                <a:solidFill>
                  <a:srgbClr val="1E2452"/>
                </a:solidFill>
              </a:rPr>
              <a:t>two-week</a:t>
            </a:r>
            <a:r>
              <a:rPr lang="hu-HU" sz="2200" dirty="0" smtClean="0">
                <a:solidFill>
                  <a:srgbClr val="1E2452"/>
                </a:solidFill>
              </a:rPr>
              <a:t> </a:t>
            </a:r>
            <a:r>
              <a:rPr lang="hu-HU" sz="2200" dirty="0" err="1" smtClean="0">
                <a:solidFill>
                  <a:srgbClr val="1E2452"/>
                </a:solidFill>
              </a:rPr>
              <a:t>deposit</a:t>
            </a:r>
            <a:endParaRPr lang="hu-HU" sz="2200" dirty="0">
              <a:solidFill>
                <a:srgbClr val="1E2452"/>
              </a:solidFill>
            </a:endParaRPr>
          </a:p>
          <a:p>
            <a:pPr lvl="1">
              <a:buFont typeface="Calibri" panose="020F0502020204030204" pitchFamily="34" charset="0"/>
              <a:buChar char="‒"/>
            </a:pPr>
            <a:r>
              <a:rPr lang="hu-HU" sz="2200" dirty="0" err="1" smtClean="0">
                <a:solidFill>
                  <a:srgbClr val="1E2452"/>
                </a:solidFill>
              </a:rPr>
              <a:t>September</a:t>
            </a:r>
            <a:r>
              <a:rPr lang="hu-HU" sz="2200" dirty="0">
                <a:solidFill>
                  <a:srgbClr val="1E2452"/>
                </a:solidFill>
              </a:rPr>
              <a:t> 2015: </a:t>
            </a:r>
            <a:r>
              <a:rPr lang="hu-HU" sz="2200" dirty="0" err="1" smtClean="0">
                <a:solidFill>
                  <a:srgbClr val="1E2452"/>
                </a:solidFill>
              </a:rPr>
              <a:t>the</a:t>
            </a:r>
            <a:r>
              <a:rPr lang="hu-HU" sz="2200" dirty="0" smtClean="0">
                <a:solidFill>
                  <a:srgbClr val="1E2452"/>
                </a:solidFill>
              </a:rPr>
              <a:t> </a:t>
            </a:r>
            <a:r>
              <a:rPr lang="hu-HU" sz="2200" dirty="0" err="1" smtClean="0">
                <a:solidFill>
                  <a:srgbClr val="1E2452"/>
                </a:solidFill>
              </a:rPr>
              <a:t>two-week</a:t>
            </a:r>
            <a:r>
              <a:rPr lang="hu-HU" sz="2200" dirty="0" smtClean="0">
                <a:solidFill>
                  <a:srgbClr val="1E2452"/>
                </a:solidFill>
              </a:rPr>
              <a:t> </a:t>
            </a:r>
            <a:r>
              <a:rPr lang="hu-HU" sz="2200" dirty="0" err="1" smtClean="0">
                <a:solidFill>
                  <a:srgbClr val="1E2452"/>
                </a:solidFill>
              </a:rPr>
              <a:t>deposit</a:t>
            </a:r>
            <a:r>
              <a:rPr lang="hu-HU" sz="2200" dirty="0" smtClean="0">
                <a:solidFill>
                  <a:srgbClr val="1E2452"/>
                </a:solidFill>
              </a:rPr>
              <a:t> </a:t>
            </a:r>
            <a:r>
              <a:rPr lang="hu-HU" sz="2200" dirty="0" err="1" smtClean="0">
                <a:solidFill>
                  <a:srgbClr val="1E2452"/>
                </a:solidFill>
              </a:rPr>
              <a:t>was</a:t>
            </a:r>
            <a:r>
              <a:rPr lang="hu-HU" sz="2200" dirty="0" smtClean="0">
                <a:solidFill>
                  <a:srgbClr val="1E2452"/>
                </a:solidFill>
              </a:rPr>
              <a:t> </a:t>
            </a:r>
            <a:r>
              <a:rPr lang="hu-HU" sz="2200" dirty="0" err="1" smtClean="0">
                <a:solidFill>
                  <a:srgbClr val="1E2452"/>
                </a:solidFill>
              </a:rPr>
              <a:t>replaced</a:t>
            </a:r>
            <a:r>
              <a:rPr lang="hu-HU" sz="2200" dirty="0" smtClean="0">
                <a:solidFill>
                  <a:srgbClr val="1E2452"/>
                </a:solidFill>
              </a:rPr>
              <a:t> </a:t>
            </a:r>
            <a:r>
              <a:rPr lang="hu-HU" sz="2200" dirty="0" err="1" smtClean="0">
                <a:solidFill>
                  <a:srgbClr val="1E2452"/>
                </a:solidFill>
              </a:rPr>
              <a:t>by</a:t>
            </a:r>
            <a:r>
              <a:rPr lang="hu-HU" sz="2200" dirty="0" smtClean="0">
                <a:solidFill>
                  <a:srgbClr val="1E2452"/>
                </a:solidFill>
              </a:rPr>
              <a:t> </a:t>
            </a:r>
            <a:r>
              <a:rPr lang="hu-HU" sz="2200" dirty="0" err="1" smtClean="0">
                <a:solidFill>
                  <a:srgbClr val="1E2452"/>
                </a:solidFill>
              </a:rPr>
              <a:t>the</a:t>
            </a:r>
            <a:r>
              <a:rPr lang="hu-HU" sz="2200" dirty="0" smtClean="0">
                <a:solidFill>
                  <a:srgbClr val="1E2452"/>
                </a:solidFill>
              </a:rPr>
              <a:t> </a:t>
            </a:r>
            <a:r>
              <a:rPr lang="hu-HU" sz="2200" dirty="0" err="1" smtClean="0">
                <a:solidFill>
                  <a:srgbClr val="1E2452"/>
                </a:solidFill>
              </a:rPr>
              <a:t>three-month</a:t>
            </a:r>
            <a:r>
              <a:rPr lang="hu-HU" sz="2200" dirty="0" smtClean="0">
                <a:solidFill>
                  <a:srgbClr val="1E2452"/>
                </a:solidFill>
              </a:rPr>
              <a:t> </a:t>
            </a:r>
            <a:r>
              <a:rPr lang="hu-HU" sz="2200" dirty="0" err="1" smtClean="0">
                <a:solidFill>
                  <a:srgbClr val="1E2452"/>
                </a:solidFill>
              </a:rPr>
              <a:t>deposit</a:t>
            </a:r>
            <a:r>
              <a:rPr lang="hu-HU" sz="2200" dirty="0" smtClean="0">
                <a:solidFill>
                  <a:srgbClr val="1E2452"/>
                </a:solidFill>
              </a:rPr>
              <a:t> </a:t>
            </a:r>
            <a:r>
              <a:rPr lang="hu-HU" sz="2200" dirty="0" err="1" smtClean="0">
                <a:solidFill>
                  <a:srgbClr val="1E2452"/>
                </a:solidFill>
              </a:rPr>
              <a:t>as</a:t>
            </a:r>
            <a:r>
              <a:rPr lang="hu-HU" sz="2200" dirty="0" smtClean="0">
                <a:solidFill>
                  <a:srgbClr val="1E2452"/>
                </a:solidFill>
              </a:rPr>
              <a:t> </a:t>
            </a:r>
            <a:r>
              <a:rPr lang="hu-HU" sz="2200" dirty="0" err="1" smtClean="0">
                <a:solidFill>
                  <a:srgbClr val="1E2452"/>
                </a:solidFill>
              </a:rPr>
              <a:t>key</a:t>
            </a:r>
            <a:r>
              <a:rPr lang="hu-HU" sz="2200" dirty="0" smtClean="0">
                <a:solidFill>
                  <a:srgbClr val="1E2452"/>
                </a:solidFill>
              </a:rPr>
              <a:t> policy </a:t>
            </a:r>
            <a:r>
              <a:rPr lang="hu-HU" sz="2200" dirty="0" err="1" smtClean="0">
                <a:solidFill>
                  <a:srgbClr val="1E2452"/>
                </a:solidFill>
              </a:rPr>
              <a:t>instrument</a:t>
            </a:r>
            <a:r>
              <a:rPr lang="hu-HU" sz="2200" dirty="0" smtClean="0">
                <a:solidFill>
                  <a:srgbClr val="1E2452"/>
                </a:solidFill>
              </a:rPr>
              <a:t> (</a:t>
            </a:r>
            <a:r>
              <a:rPr lang="hu-HU" sz="2200" dirty="0" err="1" smtClean="0">
                <a:solidFill>
                  <a:srgbClr val="1E2452"/>
                </a:solidFill>
              </a:rPr>
              <a:t>longer</a:t>
            </a:r>
            <a:r>
              <a:rPr lang="hu-HU" sz="2200" dirty="0" smtClean="0">
                <a:solidFill>
                  <a:srgbClr val="1E2452"/>
                </a:solidFill>
              </a:rPr>
              <a:t> </a:t>
            </a:r>
            <a:r>
              <a:rPr lang="hu-HU" sz="2200" dirty="0" err="1" smtClean="0">
                <a:solidFill>
                  <a:srgbClr val="1E2452"/>
                </a:solidFill>
              </a:rPr>
              <a:t>maturity</a:t>
            </a:r>
            <a:r>
              <a:rPr lang="hu-HU" sz="2200" dirty="0" smtClean="0">
                <a:solidFill>
                  <a:srgbClr val="1E2452"/>
                </a:solidFill>
              </a:rPr>
              <a:t>, more </a:t>
            </a:r>
            <a:r>
              <a:rPr lang="hu-HU" sz="2200" dirty="0" err="1" smtClean="0">
                <a:solidFill>
                  <a:srgbClr val="1E2452"/>
                </a:solidFill>
              </a:rPr>
              <a:t>unfavourable</a:t>
            </a:r>
            <a:r>
              <a:rPr lang="hu-HU" sz="2200" dirty="0" smtClean="0">
                <a:solidFill>
                  <a:srgbClr val="1E2452"/>
                </a:solidFill>
              </a:rPr>
              <a:t> </a:t>
            </a:r>
            <a:r>
              <a:rPr lang="hu-HU" sz="2200" dirty="0" err="1" smtClean="0">
                <a:solidFill>
                  <a:srgbClr val="1E2452"/>
                </a:solidFill>
              </a:rPr>
              <a:t>liquidity</a:t>
            </a:r>
            <a:r>
              <a:rPr lang="hu-HU" sz="2200" dirty="0" smtClean="0">
                <a:solidFill>
                  <a:srgbClr val="1E2452"/>
                </a:solidFill>
              </a:rPr>
              <a:t> </a:t>
            </a:r>
            <a:r>
              <a:rPr lang="hu-HU" sz="2200" dirty="0" err="1" smtClean="0">
                <a:solidFill>
                  <a:srgbClr val="1E2452"/>
                </a:solidFill>
              </a:rPr>
              <a:t>characteristics</a:t>
            </a:r>
            <a:r>
              <a:rPr lang="hu-HU" sz="2200" dirty="0" smtClean="0">
                <a:solidFill>
                  <a:srgbClr val="1E2452"/>
                </a:solidFill>
              </a:rPr>
              <a:t>) </a:t>
            </a:r>
          </a:p>
          <a:p>
            <a:pPr marL="342900" lvl="1" indent="0">
              <a:buNone/>
            </a:pPr>
            <a:endParaRPr lang="hu-HU" sz="2200" dirty="0" smtClean="0">
              <a:solidFill>
                <a:srgbClr val="1E2452"/>
              </a:solidFill>
            </a:endParaRPr>
          </a:p>
          <a:p>
            <a:r>
              <a:rPr lang="hu-HU" sz="2200" dirty="0" err="1" smtClean="0">
                <a:solidFill>
                  <a:srgbClr val="1E2452"/>
                </a:solidFill>
              </a:rPr>
              <a:t>In</a:t>
            </a:r>
            <a:r>
              <a:rPr lang="hu-HU" sz="2200" dirty="0" smtClean="0">
                <a:solidFill>
                  <a:srgbClr val="1E2452"/>
                </a:solidFill>
              </a:rPr>
              <a:t> </a:t>
            </a:r>
            <a:r>
              <a:rPr lang="hu-HU" sz="2200" dirty="0" err="1" smtClean="0">
                <a:solidFill>
                  <a:srgbClr val="1E2452"/>
                </a:solidFill>
              </a:rPr>
              <a:t>order</a:t>
            </a:r>
            <a:r>
              <a:rPr lang="hu-HU" sz="2200" dirty="0" smtClean="0">
                <a:solidFill>
                  <a:srgbClr val="1E2452"/>
                </a:solidFill>
              </a:rPr>
              <a:t> </a:t>
            </a:r>
            <a:r>
              <a:rPr lang="hu-HU" sz="2200" dirty="0" err="1" smtClean="0">
                <a:solidFill>
                  <a:srgbClr val="1E2452"/>
                </a:solidFill>
              </a:rPr>
              <a:t>to</a:t>
            </a:r>
            <a:r>
              <a:rPr lang="hu-HU" sz="2200" dirty="0" smtClean="0">
                <a:solidFill>
                  <a:srgbClr val="1E2452"/>
                </a:solidFill>
              </a:rPr>
              <a:t> </a:t>
            </a:r>
            <a:r>
              <a:rPr lang="hu-HU" sz="2200" dirty="0" err="1" smtClean="0">
                <a:solidFill>
                  <a:srgbClr val="1E2452"/>
                </a:solidFill>
              </a:rPr>
              <a:t>maintain</a:t>
            </a:r>
            <a:r>
              <a:rPr lang="hu-HU" sz="2200" dirty="0" smtClean="0">
                <a:solidFill>
                  <a:srgbClr val="1E2452"/>
                </a:solidFill>
              </a:rPr>
              <a:t> </a:t>
            </a:r>
            <a:r>
              <a:rPr lang="hu-HU" sz="2200" b="1" dirty="0" err="1" smtClean="0">
                <a:solidFill>
                  <a:srgbClr val="1E2452"/>
                </a:solidFill>
              </a:rPr>
              <a:t>FX</a:t>
            </a:r>
            <a:r>
              <a:rPr lang="hu-HU" sz="2200" b="1" dirty="0" smtClean="0">
                <a:solidFill>
                  <a:srgbClr val="1E2452"/>
                </a:solidFill>
              </a:rPr>
              <a:t> </a:t>
            </a:r>
            <a:r>
              <a:rPr lang="hu-HU" sz="2200" b="1" dirty="0" err="1" smtClean="0">
                <a:solidFill>
                  <a:srgbClr val="1E2452"/>
                </a:solidFill>
              </a:rPr>
              <a:t>reserve</a:t>
            </a:r>
            <a:r>
              <a:rPr lang="hu-HU" sz="2200" b="1" dirty="0" smtClean="0">
                <a:solidFill>
                  <a:srgbClr val="1E2452"/>
                </a:solidFill>
              </a:rPr>
              <a:t> </a:t>
            </a:r>
            <a:r>
              <a:rPr lang="hu-HU" sz="2200" b="1" dirty="0" err="1" smtClean="0">
                <a:solidFill>
                  <a:srgbClr val="1E2452"/>
                </a:solidFill>
              </a:rPr>
              <a:t>adequacy</a:t>
            </a:r>
            <a:r>
              <a:rPr lang="hu-HU" sz="2200" dirty="0" smtClean="0">
                <a:solidFill>
                  <a:srgbClr val="1E2452"/>
                </a:solidFill>
              </a:rPr>
              <a:t> the </a:t>
            </a:r>
            <a:r>
              <a:rPr lang="hu-HU" sz="2200" dirty="0" err="1" smtClean="0">
                <a:solidFill>
                  <a:srgbClr val="1E2452"/>
                </a:solidFill>
              </a:rPr>
              <a:t>central</a:t>
            </a:r>
            <a:r>
              <a:rPr lang="hu-HU" sz="2200" dirty="0" smtClean="0">
                <a:solidFill>
                  <a:srgbClr val="1E2452"/>
                </a:solidFill>
              </a:rPr>
              <a:t> bank </a:t>
            </a:r>
            <a:r>
              <a:rPr lang="hu-HU" sz="2200" dirty="0" err="1" smtClean="0">
                <a:solidFill>
                  <a:srgbClr val="1E2452"/>
                </a:solidFill>
              </a:rPr>
              <a:t>conditionates</a:t>
            </a:r>
            <a:r>
              <a:rPr lang="hu-HU" sz="2200" dirty="0" smtClean="0">
                <a:solidFill>
                  <a:srgbClr val="1E2452"/>
                </a:solidFill>
              </a:rPr>
              <a:t> the </a:t>
            </a:r>
            <a:r>
              <a:rPr lang="hu-HU" sz="2200" dirty="0" err="1" smtClean="0">
                <a:solidFill>
                  <a:srgbClr val="1E2452"/>
                </a:solidFill>
              </a:rPr>
              <a:t>use</a:t>
            </a:r>
            <a:r>
              <a:rPr lang="hu-HU" sz="2200" dirty="0" smtClean="0">
                <a:solidFill>
                  <a:srgbClr val="1E2452"/>
                </a:solidFill>
              </a:rPr>
              <a:t> of </a:t>
            </a:r>
            <a:r>
              <a:rPr lang="hu-HU" sz="2200" dirty="0" err="1" smtClean="0">
                <a:solidFill>
                  <a:srgbClr val="1E2452"/>
                </a:solidFill>
              </a:rPr>
              <a:t>some</a:t>
            </a:r>
            <a:r>
              <a:rPr lang="hu-HU" sz="2200" dirty="0" smtClean="0">
                <a:solidFill>
                  <a:srgbClr val="1E2452"/>
                </a:solidFill>
              </a:rPr>
              <a:t> </a:t>
            </a:r>
            <a:r>
              <a:rPr lang="hu-HU" sz="2200" dirty="0" err="1" smtClean="0">
                <a:solidFill>
                  <a:srgbClr val="1E2452"/>
                </a:solidFill>
              </a:rPr>
              <a:t>of</a:t>
            </a:r>
            <a:r>
              <a:rPr lang="hu-HU" sz="2200" dirty="0" smtClean="0">
                <a:solidFill>
                  <a:srgbClr val="1E2452"/>
                </a:solidFill>
              </a:rPr>
              <a:t> </a:t>
            </a:r>
            <a:r>
              <a:rPr lang="hu-HU" sz="2200" dirty="0" err="1" smtClean="0">
                <a:solidFill>
                  <a:srgbClr val="1E2452"/>
                </a:solidFill>
              </a:rPr>
              <a:t>its</a:t>
            </a:r>
            <a:r>
              <a:rPr lang="hu-HU" sz="2200" dirty="0" smtClean="0">
                <a:solidFill>
                  <a:srgbClr val="1E2452"/>
                </a:solidFill>
              </a:rPr>
              <a:t> instruments </a:t>
            </a:r>
            <a:r>
              <a:rPr lang="hu-HU" sz="2200" dirty="0" err="1" smtClean="0">
                <a:solidFill>
                  <a:srgbClr val="1E2452"/>
                </a:solidFill>
              </a:rPr>
              <a:t>to</a:t>
            </a:r>
            <a:r>
              <a:rPr lang="hu-HU" sz="2200" dirty="0" smtClean="0">
                <a:solidFill>
                  <a:srgbClr val="1E2452"/>
                </a:solidFill>
              </a:rPr>
              <a:t> </a:t>
            </a:r>
            <a:r>
              <a:rPr lang="hu-HU" sz="2200" dirty="0" err="1" smtClean="0">
                <a:solidFill>
                  <a:srgbClr val="1E2452"/>
                </a:solidFill>
              </a:rPr>
              <a:t>reducing</a:t>
            </a:r>
            <a:r>
              <a:rPr lang="hu-HU" sz="2200" dirty="0" smtClean="0">
                <a:solidFill>
                  <a:srgbClr val="1E2452"/>
                </a:solidFill>
              </a:rPr>
              <a:t> </a:t>
            </a:r>
            <a:r>
              <a:rPr lang="hu-HU" sz="2200" dirty="0" err="1" smtClean="0">
                <a:solidFill>
                  <a:srgbClr val="1E2452"/>
                </a:solidFill>
              </a:rPr>
              <a:t>short-term</a:t>
            </a:r>
            <a:r>
              <a:rPr lang="hu-HU" sz="2200" dirty="0" smtClean="0">
                <a:solidFill>
                  <a:srgbClr val="1E2452"/>
                </a:solidFill>
              </a:rPr>
              <a:t> </a:t>
            </a:r>
            <a:r>
              <a:rPr lang="hu-HU" sz="2200" dirty="0" err="1" smtClean="0">
                <a:solidFill>
                  <a:srgbClr val="1E2452"/>
                </a:solidFill>
              </a:rPr>
              <a:t>external</a:t>
            </a:r>
            <a:r>
              <a:rPr lang="hu-HU" sz="2200" dirty="0" smtClean="0">
                <a:solidFill>
                  <a:srgbClr val="1E2452"/>
                </a:solidFill>
              </a:rPr>
              <a:t> </a:t>
            </a:r>
            <a:r>
              <a:rPr lang="hu-HU" sz="2200" dirty="0" err="1" smtClean="0">
                <a:solidFill>
                  <a:srgbClr val="1E2452"/>
                </a:solidFill>
              </a:rPr>
              <a:t>debt</a:t>
            </a:r>
            <a:r>
              <a:rPr lang="hu-HU" sz="2200" dirty="0" smtClean="0">
                <a:solidFill>
                  <a:srgbClr val="1E2452"/>
                </a:solidFill>
              </a:rPr>
              <a:t>:</a:t>
            </a:r>
          </a:p>
          <a:p>
            <a:pPr lvl="1">
              <a:buFont typeface="Calibri" panose="020F0502020204030204" pitchFamily="34" charset="0"/>
              <a:buChar char="‒"/>
            </a:pPr>
            <a:r>
              <a:rPr lang="hu-HU" sz="2200" dirty="0" err="1" smtClean="0">
                <a:solidFill>
                  <a:srgbClr val="1E2452"/>
                </a:solidFill>
              </a:rPr>
              <a:t>FX-swap</a:t>
            </a:r>
            <a:r>
              <a:rPr lang="hu-HU" sz="2200" dirty="0" smtClean="0">
                <a:solidFill>
                  <a:srgbClr val="1E2452"/>
                </a:solidFill>
              </a:rPr>
              <a:t>  and </a:t>
            </a:r>
            <a:r>
              <a:rPr lang="hu-HU" sz="2200" dirty="0" err="1">
                <a:solidFill>
                  <a:srgbClr val="1E2452"/>
                </a:solidFill>
              </a:rPr>
              <a:t>CIRS</a:t>
            </a:r>
            <a:r>
              <a:rPr lang="hu-HU" sz="2200" dirty="0">
                <a:solidFill>
                  <a:srgbClr val="1E2452"/>
                </a:solidFill>
              </a:rPr>
              <a:t> </a:t>
            </a:r>
            <a:r>
              <a:rPr lang="hu-HU" sz="2200" dirty="0" err="1" smtClean="0">
                <a:solidFill>
                  <a:srgbClr val="1E2452"/>
                </a:solidFill>
              </a:rPr>
              <a:t>tenders</a:t>
            </a:r>
            <a:r>
              <a:rPr lang="hu-HU" sz="2200" dirty="0" smtClean="0">
                <a:solidFill>
                  <a:srgbClr val="1E2452"/>
                </a:solidFill>
              </a:rPr>
              <a:t> </a:t>
            </a:r>
            <a:r>
              <a:rPr lang="hu-HU" sz="2200" dirty="0" err="1" smtClean="0">
                <a:solidFill>
                  <a:srgbClr val="1E2452"/>
                </a:solidFill>
              </a:rPr>
              <a:t>under</a:t>
            </a:r>
            <a:r>
              <a:rPr lang="hu-HU" sz="2200" dirty="0" smtClean="0">
                <a:solidFill>
                  <a:srgbClr val="1E2452"/>
                </a:solidFill>
              </a:rPr>
              <a:t> </a:t>
            </a:r>
            <a:r>
              <a:rPr lang="hu-HU" sz="2200" dirty="0" err="1" smtClean="0">
                <a:solidFill>
                  <a:srgbClr val="1E2452"/>
                </a:solidFill>
              </a:rPr>
              <a:t>FGS</a:t>
            </a:r>
            <a:r>
              <a:rPr lang="hu-HU" sz="2200" dirty="0" smtClean="0">
                <a:solidFill>
                  <a:srgbClr val="1E2452"/>
                </a:solidFill>
              </a:rPr>
              <a:t> </a:t>
            </a:r>
            <a:r>
              <a:rPr lang="hu-HU" sz="2200" dirty="0" err="1" smtClean="0">
                <a:solidFill>
                  <a:srgbClr val="1E2452"/>
                </a:solidFill>
              </a:rPr>
              <a:t>III</a:t>
            </a:r>
            <a:r>
              <a:rPr lang="hu-HU" sz="2200" dirty="0" smtClean="0">
                <a:solidFill>
                  <a:srgbClr val="1E2452"/>
                </a:solidFill>
              </a:rPr>
              <a:t>. </a:t>
            </a:r>
            <a:r>
              <a:rPr lang="hu-HU" sz="2200" dirty="0">
                <a:solidFill>
                  <a:srgbClr val="1E2452"/>
                </a:solidFill>
              </a:rPr>
              <a:t>– </a:t>
            </a:r>
            <a:r>
              <a:rPr lang="hu-HU" sz="2200" dirty="0" smtClean="0">
                <a:solidFill>
                  <a:srgbClr val="1E2452"/>
                </a:solidFill>
              </a:rPr>
              <a:t>the </a:t>
            </a:r>
            <a:r>
              <a:rPr lang="hu-HU" sz="2200" dirty="0" err="1" smtClean="0">
                <a:solidFill>
                  <a:srgbClr val="1E2452"/>
                </a:solidFill>
              </a:rPr>
              <a:t>counterparties</a:t>
            </a:r>
            <a:r>
              <a:rPr lang="hu-HU" sz="2200" dirty="0" smtClean="0">
                <a:solidFill>
                  <a:srgbClr val="1E2452"/>
                </a:solidFill>
              </a:rPr>
              <a:t> of the MNB </a:t>
            </a:r>
            <a:r>
              <a:rPr lang="hu-HU" sz="2200" dirty="0" err="1" smtClean="0">
                <a:solidFill>
                  <a:srgbClr val="1E2452"/>
                </a:solidFill>
              </a:rPr>
              <a:t>reduce</a:t>
            </a:r>
            <a:r>
              <a:rPr lang="hu-HU" sz="2200" dirty="0" smtClean="0">
                <a:solidFill>
                  <a:srgbClr val="1E2452"/>
                </a:solidFill>
              </a:rPr>
              <a:t> the </a:t>
            </a:r>
            <a:r>
              <a:rPr lang="hu-HU" sz="2200" dirty="0" err="1" smtClean="0">
                <a:solidFill>
                  <a:srgbClr val="1E2452"/>
                </a:solidFill>
              </a:rPr>
              <a:t>short-term</a:t>
            </a:r>
            <a:r>
              <a:rPr lang="hu-HU" sz="2200" dirty="0" smtClean="0">
                <a:solidFill>
                  <a:srgbClr val="1E2452"/>
                </a:solidFill>
              </a:rPr>
              <a:t> </a:t>
            </a:r>
            <a:r>
              <a:rPr lang="hu-HU" sz="2200" dirty="0" err="1" smtClean="0">
                <a:solidFill>
                  <a:srgbClr val="1E2452"/>
                </a:solidFill>
              </a:rPr>
              <a:t>external</a:t>
            </a:r>
            <a:r>
              <a:rPr lang="hu-HU" sz="2200" dirty="0" smtClean="0">
                <a:solidFill>
                  <a:srgbClr val="1E2452"/>
                </a:solidFill>
              </a:rPr>
              <a:t> </a:t>
            </a:r>
            <a:r>
              <a:rPr lang="hu-HU" sz="2200" dirty="0" err="1" smtClean="0">
                <a:solidFill>
                  <a:srgbClr val="1E2452"/>
                </a:solidFill>
              </a:rPr>
              <a:t>liabilities</a:t>
            </a:r>
            <a:r>
              <a:rPr lang="hu-HU" sz="2200" dirty="0" smtClean="0">
                <a:solidFill>
                  <a:srgbClr val="1E2452"/>
                </a:solidFill>
              </a:rPr>
              <a:t> </a:t>
            </a:r>
            <a:r>
              <a:rPr lang="hu-HU" sz="2200" dirty="0" err="1" smtClean="0">
                <a:solidFill>
                  <a:srgbClr val="1E2452"/>
                </a:solidFill>
              </a:rPr>
              <a:t>at</a:t>
            </a:r>
            <a:r>
              <a:rPr lang="hu-HU" sz="2200" dirty="0" smtClean="0">
                <a:solidFill>
                  <a:srgbClr val="1E2452"/>
                </a:solidFill>
              </a:rPr>
              <a:t> </a:t>
            </a:r>
            <a:r>
              <a:rPr lang="hu-HU" sz="2200" dirty="0" err="1" smtClean="0">
                <a:solidFill>
                  <a:srgbClr val="1E2452"/>
                </a:solidFill>
              </a:rPr>
              <a:t>least</a:t>
            </a:r>
            <a:r>
              <a:rPr lang="hu-HU" sz="2200" dirty="0" smtClean="0">
                <a:solidFill>
                  <a:srgbClr val="1E2452"/>
                </a:solidFill>
              </a:rPr>
              <a:t> </a:t>
            </a:r>
            <a:r>
              <a:rPr lang="hu-HU" sz="2200" dirty="0" err="1" smtClean="0">
                <a:solidFill>
                  <a:srgbClr val="1E2452"/>
                </a:solidFill>
              </a:rPr>
              <a:t>to</a:t>
            </a:r>
            <a:r>
              <a:rPr lang="hu-HU" sz="2200" dirty="0" smtClean="0">
                <a:solidFill>
                  <a:srgbClr val="1E2452"/>
                </a:solidFill>
              </a:rPr>
              <a:t> an </a:t>
            </a:r>
            <a:r>
              <a:rPr lang="hu-HU" sz="2200" dirty="0" err="1" smtClean="0">
                <a:solidFill>
                  <a:srgbClr val="1E2452"/>
                </a:solidFill>
              </a:rPr>
              <a:t>extent</a:t>
            </a:r>
            <a:r>
              <a:rPr lang="hu-HU" sz="2200" dirty="0" smtClean="0">
                <a:solidFill>
                  <a:srgbClr val="1E2452"/>
                </a:solidFill>
              </a:rPr>
              <a:t> </a:t>
            </a:r>
            <a:r>
              <a:rPr lang="hu-HU" sz="2200" dirty="0" err="1" smtClean="0">
                <a:solidFill>
                  <a:srgbClr val="1E2452"/>
                </a:solidFill>
              </a:rPr>
              <a:t>corresponding</a:t>
            </a:r>
            <a:r>
              <a:rPr lang="hu-HU" sz="2200" dirty="0" smtClean="0">
                <a:solidFill>
                  <a:srgbClr val="1E2452"/>
                </a:solidFill>
              </a:rPr>
              <a:t> </a:t>
            </a:r>
            <a:r>
              <a:rPr lang="hu-HU" sz="2200" dirty="0" err="1" smtClean="0">
                <a:solidFill>
                  <a:srgbClr val="1E2452"/>
                </a:solidFill>
              </a:rPr>
              <a:t>to</a:t>
            </a:r>
            <a:r>
              <a:rPr lang="hu-HU" sz="2200" dirty="0" smtClean="0">
                <a:solidFill>
                  <a:srgbClr val="1E2452"/>
                </a:solidFill>
              </a:rPr>
              <a:t> the </a:t>
            </a:r>
            <a:r>
              <a:rPr lang="hu-HU" sz="2200" dirty="0" err="1" smtClean="0">
                <a:solidFill>
                  <a:srgbClr val="1E2452"/>
                </a:solidFill>
              </a:rPr>
              <a:t>foreign</a:t>
            </a:r>
            <a:r>
              <a:rPr lang="hu-HU" sz="2200" dirty="0" smtClean="0">
                <a:solidFill>
                  <a:srgbClr val="1E2452"/>
                </a:solidFill>
              </a:rPr>
              <a:t> </a:t>
            </a:r>
            <a:r>
              <a:rPr lang="hu-HU" sz="2200" dirty="0" err="1" smtClean="0">
                <a:solidFill>
                  <a:srgbClr val="1E2452"/>
                </a:solidFill>
              </a:rPr>
              <a:t>exchange</a:t>
            </a:r>
            <a:r>
              <a:rPr lang="hu-HU" sz="2200" dirty="0" smtClean="0">
                <a:solidFill>
                  <a:srgbClr val="1E2452"/>
                </a:solidFill>
              </a:rPr>
              <a:t> </a:t>
            </a:r>
            <a:r>
              <a:rPr lang="hu-HU" sz="2200" dirty="0" err="1" smtClean="0">
                <a:solidFill>
                  <a:srgbClr val="1E2452"/>
                </a:solidFill>
              </a:rPr>
              <a:t>purchased</a:t>
            </a:r>
            <a:r>
              <a:rPr lang="hu-HU" sz="2200" dirty="0" smtClean="0">
                <a:solidFill>
                  <a:srgbClr val="1E2452"/>
                </a:solidFill>
              </a:rPr>
              <a:t> (</a:t>
            </a:r>
            <a:r>
              <a:rPr lang="hu-HU" sz="2200" dirty="0" err="1" smtClean="0">
                <a:solidFill>
                  <a:srgbClr val="1E2452"/>
                </a:solidFill>
              </a:rPr>
              <a:t>suspended</a:t>
            </a:r>
            <a:r>
              <a:rPr lang="hu-HU" sz="2200" dirty="0" smtClean="0">
                <a:solidFill>
                  <a:srgbClr val="1E2452"/>
                </a:solidFill>
              </a:rPr>
              <a:t> </a:t>
            </a:r>
            <a:r>
              <a:rPr lang="hu-HU" sz="2200" dirty="0" err="1" smtClean="0">
                <a:solidFill>
                  <a:srgbClr val="1E2452"/>
                </a:solidFill>
              </a:rPr>
              <a:t>since</a:t>
            </a:r>
            <a:r>
              <a:rPr lang="hu-HU" sz="2200" dirty="0" smtClean="0">
                <a:solidFill>
                  <a:srgbClr val="1E2452"/>
                </a:solidFill>
              </a:rPr>
              <a:t>  1 </a:t>
            </a:r>
            <a:r>
              <a:rPr lang="hu-HU" sz="2200" dirty="0" err="1" smtClean="0">
                <a:solidFill>
                  <a:srgbClr val="1E2452"/>
                </a:solidFill>
              </a:rPr>
              <a:t>July</a:t>
            </a:r>
            <a:r>
              <a:rPr lang="hu-HU" sz="2200" dirty="0" smtClean="0">
                <a:solidFill>
                  <a:srgbClr val="1E2452"/>
                </a:solidFill>
              </a:rPr>
              <a:t> 2014)</a:t>
            </a:r>
            <a:endParaRPr lang="hu-HU" sz="2200" dirty="0">
              <a:solidFill>
                <a:srgbClr val="1E2452"/>
              </a:solidFill>
            </a:endParaRPr>
          </a:p>
          <a:p>
            <a:pPr lvl="1">
              <a:buFont typeface="Calibri" panose="020F0502020204030204" pitchFamily="34" charset="0"/>
              <a:buChar char="‒"/>
            </a:pPr>
            <a:r>
              <a:rPr lang="hu-HU" sz="2200" dirty="0" err="1" smtClean="0">
                <a:solidFill>
                  <a:srgbClr val="1E2452"/>
                </a:solidFill>
              </a:rPr>
              <a:t>Conditional</a:t>
            </a:r>
            <a:r>
              <a:rPr lang="hu-HU" sz="2200" dirty="0" smtClean="0">
                <a:solidFill>
                  <a:srgbClr val="1E2452"/>
                </a:solidFill>
              </a:rPr>
              <a:t> spot euro </a:t>
            </a:r>
            <a:r>
              <a:rPr lang="hu-HU" sz="2200" dirty="0" err="1" smtClean="0">
                <a:solidFill>
                  <a:srgbClr val="1E2452"/>
                </a:solidFill>
              </a:rPr>
              <a:t>sale</a:t>
            </a:r>
            <a:r>
              <a:rPr lang="hu-HU" sz="2200" dirty="0" smtClean="0">
                <a:solidFill>
                  <a:srgbClr val="1E2452"/>
                </a:solidFill>
              </a:rPr>
              <a:t> – </a:t>
            </a:r>
            <a:r>
              <a:rPr lang="hu-HU" sz="2200" dirty="0" err="1" smtClean="0">
                <a:solidFill>
                  <a:srgbClr val="1E2452"/>
                </a:solidFill>
              </a:rPr>
              <a:t>in</a:t>
            </a:r>
            <a:r>
              <a:rPr lang="hu-HU" sz="2200" dirty="0" smtClean="0">
                <a:solidFill>
                  <a:srgbClr val="1E2452"/>
                </a:solidFill>
              </a:rPr>
              <a:t> the </a:t>
            </a:r>
            <a:r>
              <a:rPr lang="hu-HU" sz="2200" dirty="0" err="1" smtClean="0">
                <a:solidFill>
                  <a:srgbClr val="1E2452"/>
                </a:solidFill>
              </a:rPr>
              <a:t>frame</a:t>
            </a:r>
            <a:r>
              <a:rPr lang="en-GB" sz="2200" dirty="0" smtClean="0">
                <a:solidFill>
                  <a:srgbClr val="1E2452"/>
                </a:solidFill>
              </a:rPr>
              <a:t>work</a:t>
            </a:r>
            <a:r>
              <a:rPr lang="hu-HU" sz="2200" dirty="0" smtClean="0">
                <a:solidFill>
                  <a:srgbClr val="1E2452"/>
                </a:solidFill>
              </a:rPr>
              <a:t> of the </a:t>
            </a:r>
            <a:r>
              <a:rPr lang="hu-HU" sz="2200" dirty="0" err="1" smtClean="0">
                <a:solidFill>
                  <a:srgbClr val="1E2452"/>
                </a:solidFill>
              </a:rPr>
              <a:t>conditional</a:t>
            </a:r>
            <a:r>
              <a:rPr lang="hu-HU" sz="2200" dirty="0" smtClean="0">
                <a:solidFill>
                  <a:srgbClr val="1E2452"/>
                </a:solidFill>
              </a:rPr>
              <a:t> </a:t>
            </a:r>
            <a:r>
              <a:rPr lang="hu-HU" sz="2200" dirty="0" err="1" smtClean="0">
                <a:solidFill>
                  <a:srgbClr val="1E2452"/>
                </a:solidFill>
              </a:rPr>
              <a:t>instrument</a:t>
            </a:r>
            <a:r>
              <a:rPr lang="hu-HU" sz="2200" dirty="0" smtClean="0">
                <a:solidFill>
                  <a:srgbClr val="1E2452"/>
                </a:solidFill>
              </a:rPr>
              <a:t> </a:t>
            </a:r>
            <a:r>
              <a:rPr lang="hu-HU" sz="2200" dirty="0" err="1" smtClean="0">
                <a:solidFill>
                  <a:srgbClr val="1E2452"/>
                </a:solidFill>
              </a:rPr>
              <a:t>related</a:t>
            </a:r>
            <a:r>
              <a:rPr lang="hu-HU" sz="2200" dirty="0" smtClean="0">
                <a:solidFill>
                  <a:srgbClr val="1E2452"/>
                </a:solidFill>
              </a:rPr>
              <a:t> </a:t>
            </a:r>
            <a:r>
              <a:rPr lang="hu-HU" sz="2200" dirty="0" err="1" smtClean="0">
                <a:solidFill>
                  <a:srgbClr val="1E2452"/>
                </a:solidFill>
              </a:rPr>
              <a:t>to</a:t>
            </a:r>
            <a:r>
              <a:rPr lang="hu-HU" sz="2200" dirty="0" smtClean="0">
                <a:solidFill>
                  <a:srgbClr val="1E2452"/>
                </a:solidFill>
              </a:rPr>
              <a:t> </a:t>
            </a:r>
            <a:r>
              <a:rPr lang="hu-HU" sz="2200" dirty="0" err="1" smtClean="0">
                <a:solidFill>
                  <a:srgbClr val="1E2452"/>
                </a:solidFill>
              </a:rPr>
              <a:t>the</a:t>
            </a:r>
            <a:r>
              <a:rPr lang="hu-HU" sz="2200" dirty="0" smtClean="0">
                <a:solidFill>
                  <a:srgbClr val="1E2452"/>
                </a:solidFill>
              </a:rPr>
              <a:t> </a:t>
            </a:r>
            <a:r>
              <a:rPr lang="hu-HU" sz="2200" dirty="0" err="1" smtClean="0">
                <a:solidFill>
                  <a:srgbClr val="1E2452"/>
                </a:solidFill>
              </a:rPr>
              <a:t>settlement</a:t>
            </a:r>
            <a:r>
              <a:rPr lang="hu-HU" sz="2200" dirty="0" smtClean="0">
                <a:solidFill>
                  <a:srgbClr val="1E2452"/>
                </a:solidFill>
              </a:rPr>
              <a:t> and forint </a:t>
            </a:r>
            <a:r>
              <a:rPr lang="hu-HU" sz="2200" dirty="0" err="1" smtClean="0">
                <a:solidFill>
                  <a:srgbClr val="1E2452"/>
                </a:solidFill>
              </a:rPr>
              <a:t>conversion</a:t>
            </a:r>
            <a:r>
              <a:rPr lang="hu-HU" sz="2200" dirty="0" smtClean="0">
                <a:solidFill>
                  <a:srgbClr val="1E2452"/>
                </a:solidFill>
              </a:rPr>
              <a:t> of </a:t>
            </a:r>
            <a:r>
              <a:rPr lang="hu-HU" sz="2200" dirty="0" err="1" smtClean="0">
                <a:solidFill>
                  <a:srgbClr val="1E2452"/>
                </a:solidFill>
              </a:rPr>
              <a:t>FX</a:t>
            </a:r>
            <a:r>
              <a:rPr lang="hu-HU" sz="2200" dirty="0" smtClean="0">
                <a:solidFill>
                  <a:srgbClr val="1E2452"/>
                </a:solidFill>
              </a:rPr>
              <a:t> </a:t>
            </a:r>
            <a:r>
              <a:rPr lang="hu-HU" sz="2200" dirty="0" err="1" smtClean="0">
                <a:solidFill>
                  <a:srgbClr val="1E2452"/>
                </a:solidFill>
              </a:rPr>
              <a:t>loans</a:t>
            </a:r>
            <a:r>
              <a:rPr lang="hu-HU" sz="2200" dirty="0" smtClean="0">
                <a:solidFill>
                  <a:srgbClr val="1E2452"/>
                </a:solidFill>
              </a:rPr>
              <a:t> the </a:t>
            </a:r>
            <a:r>
              <a:rPr lang="hu-HU" sz="2200" dirty="0" err="1" smtClean="0">
                <a:solidFill>
                  <a:srgbClr val="1E2452"/>
                </a:solidFill>
              </a:rPr>
              <a:t>counterparties</a:t>
            </a:r>
            <a:r>
              <a:rPr lang="hu-HU" sz="2200" dirty="0" smtClean="0">
                <a:solidFill>
                  <a:srgbClr val="1E2452"/>
                </a:solidFill>
              </a:rPr>
              <a:t> of the MNB </a:t>
            </a:r>
            <a:r>
              <a:rPr lang="hu-HU" sz="2200" dirty="0" err="1" smtClean="0">
                <a:solidFill>
                  <a:srgbClr val="1E2452"/>
                </a:solidFill>
              </a:rPr>
              <a:t>have</a:t>
            </a:r>
            <a:r>
              <a:rPr lang="hu-HU" sz="2200" dirty="0" smtClean="0">
                <a:solidFill>
                  <a:srgbClr val="1E2452"/>
                </a:solidFill>
              </a:rPr>
              <a:t> </a:t>
            </a:r>
            <a:r>
              <a:rPr lang="hu-HU" sz="2200" dirty="0" err="1" smtClean="0">
                <a:solidFill>
                  <a:srgbClr val="1E2452"/>
                </a:solidFill>
              </a:rPr>
              <a:t>to</a:t>
            </a:r>
            <a:r>
              <a:rPr lang="hu-HU" sz="2200" dirty="0" smtClean="0">
                <a:solidFill>
                  <a:srgbClr val="1E2452"/>
                </a:solidFill>
              </a:rPr>
              <a:t> </a:t>
            </a:r>
            <a:r>
              <a:rPr lang="hu-HU" sz="2200" dirty="0" err="1" smtClean="0">
                <a:solidFill>
                  <a:srgbClr val="1E2452"/>
                </a:solidFill>
              </a:rPr>
              <a:t>reduce</a:t>
            </a:r>
            <a:r>
              <a:rPr lang="hu-HU" sz="2200" dirty="0" smtClean="0">
                <a:solidFill>
                  <a:srgbClr val="1E2452"/>
                </a:solidFill>
              </a:rPr>
              <a:t> </a:t>
            </a:r>
            <a:r>
              <a:rPr lang="hu-HU" sz="2200" dirty="0" err="1" smtClean="0">
                <a:solidFill>
                  <a:srgbClr val="1E2452"/>
                </a:solidFill>
              </a:rPr>
              <a:t>their</a:t>
            </a:r>
            <a:r>
              <a:rPr lang="hu-HU" sz="2200" dirty="0" smtClean="0">
                <a:solidFill>
                  <a:srgbClr val="1E2452"/>
                </a:solidFill>
              </a:rPr>
              <a:t> </a:t>
            </a:r>
            <a:r>
              <a:rPr lang="hu-HU" sz="2200" dirty="0" err="1" smtClean="0">
                <a:solidFill>
                  <a:srgbClr val="1E2452"/>
                </a:solidFill>
              </a:rPr>
              <a:t>short-term</a:t>
            </a:r>
            <a:r>
              <a:rPr lang="hu-HU" sz="2200" dirty="0" smtClean="0">
                <a:solidFill>
                  <a:srgbClr val="1E2452"/>
                </a:solidFill>
              </a:rPr>
              <a:t> </a:t>
            </a:r>
            <a:r>
              <a:rPr lang="hu-HU" sz="2200" dirty="0" err="1" smtClean="0">
                <a:solidFill>
                  <a:srgbClr val="1E2452"/>
                </a:solidFill>
              </a:rPr>
              <a:t>external</a:t>
            </a:r>
            <a:r>
              <a:rPr lang="hu-HU" sz="2200" dirty="0" smtClean="0">
                <a:solidFill>
                  <a:srgbClr val="1E2452"/>
                </a:solidFill>
              </a:rPr>
              <a:t> </a:t>
            </a:r>
            <a:r>
              <a:rPr lang="hu-HU" sz="2200" dirty="0" err="1" smtClean="0">
                <a:solidFill>
                  <a:srgbClr val="1E2452"/>
                </a:solidFill>
              </a:rPr>
              <a:t>debt</a:t>
            </a:r>
            <a:r>
              <a:rPr lang="hu-HU" sz="2200" dirty="0" smtClean="0">
                <a:solidFill>
                  <a:srgbClr val="1E2452"/>
                </a:solidFill>
              </a:rPr>
              <a:t> (</a:t>
            </a:r>
            <a:r>
              <a:rPr lang="hu-HU" sz="2200" dirty="0" err="1" smtClean="0">
                <a:solidFill>
                  <a:srgbClr val="1E2452"/>
                </a:solidFill>
              </a:rPr>
              <a:t>tenders</a:t>
            </a:r>
            <a:r>
              <a:rPr lang="hu-HU" sz="2200" dirty="0" smtClean="0">
                <a:solidFill>
                  <a:srgbClr val="1E2452"/>
                </a:solidFill>
              </a:rPr>
              <a:t> </a:t>
            </a:r>
            <a:r>
              <a:rPr lang="hu-HU" sz="2200" dirty="0" err="1" smtClean="0">
                <a:solidFill>
                  <a:srgbClr val="1E2452"/>
                </a:solidFill>
              </a:rPr>
              <a:t>announced</a:t>
            </a:r>
            <a:r>
              <a:rPr lang="hu-HU" sz="2200" dirty="0" smtClean="0">
                <a:solidFill>
                  <a:srgbClr val="1E2452"/>
                </a:solidFill>
              </a:rPr>
              <a:t> </a:t>
            </a:r>
            <a:r>
              <a:rPr lang="hu-HU" sz="2200" dirty="0" err="1" smtClean="0">
                <a:solidFill>
                  <a:srgbClr val="1E2452"/>
                </a:solidFill>
              </a:rPr>
              <a:t>between</a:t>
            </a:r>
            <a:r>
              <a:rPr lang="hu-HU" sz="2200" dirty="0" smtClean="0">
                <a:solidFill>
                  <a:srgbClr val="1E2452"/>
                </a:solidFill>
              </a:rPr>
              <a:t> 13 </a:t>
            </a:r>
            <a:r>
              <a:rPr lang="hu-HU" sz="2200" dirty="0" err="1" smtClean="0">
                <a:solidFill>
                  <a:srgbClr val="1E2452"/>
                </a:solidFill>
              </a:rPr>
              <a:t>October</a:t>
            </a:r>
            <a:r>
              <a:rPr lang="hu-HU" sz="2200" dirty="0" smtClean="0">
                <a:solidFill>
                  <a:srgbClr val="1E2452"/>
                </a:solidFill>
              </a:rPr>
              <a:t> 2014 and 31 </a:t>
            </a:r>
            <a:r>
              <a:rPr lang="hu-HU" sz="2200" dirty="0" err="1" smtClean="0">
                <a:solidFill>
                  <a:srgbClr val="1E2452"/>
                </a:solidFill>
              </a:rPr>
              <a:t>March</a:t>
            </a:r>
            <a:r>
              <a:rPr lang="hu-HU" sz="2200" dirty="0" smtClean="0">
                <a:solidFill>
                  <a:srgbClr val="1E2452"/>
                </a:solidFill>
              </a:rPr>
              <a:t> 2015)</a:t>
            </a:r>
            <a:endParaRPr lang="hu-HU" sz="2200" dirty="0">
              <a:solidFill>
                <a:srgbClr val="1E2452"/>
              </a:solidFill>
            </a:endParaRPr>
          </a:p>
          <a:p>
            <a:endParaRPr lang="hu-HU" sz="2000" dirty="0">
              <a:solidFill>
                <a:srgbClr val="1E2452"/>
              </a:solidFill>
              <a:latin typeface="Trebuchet MS" pitchFamily="34" charset="0"/>
            </a:endParaRPr>
          </a:p>
        </p:txBody>
      </p:sp>
      <p:sp>
        <p:nvSpPr>
          <p:cNvPr id="4" name="Footer Placeholder 3"/>
          <p:cNvSpPr>
            <a:spLocks noGrp="1"/>
          </p:cNvSpPr>
          <p:nvPr>
            <p:ph type="ftr" sz="quarter" idx="11"/>
          </p:nvPr>
        </p:nvSpPr>
        <p:spPr/>
        <p:txBody>
          <a:bodyPr/>
          <a:lstStyle/>
          <a:p>
            <a:pPr>
              <a:defRPr/>
            </a:pPr>
            <a:r>
              <a:rPr lang="hu-HU" smtClean="0"/>
              <a:t>Magyar Nemzeti Bank</a:t>
            </a:r>
            <a:endParaRPr lang="hu-HU" dirty="0" smtClean="0"/>
          </a:p>
        </p:txBody>
      </p:sp>
      <p:sp>
        <p:nvSpPr>
          <p:cNvPr id="5" name="Slide Number Placeholder 4"/>
          <p:cNvSpPr>
            <a:spLocks noGrp="1"/>
          </p:cNvSpPr>
          <p:nvPr>
            <p:ph type="sldNum" sz="quarter" idx="12"/>
          </p:nvPr>
        </p:nvSpPr>
        <p:spPr/>
        <p:txBody>
          <a:bodyPr/>
          <a:lstStyle/>
          <a:p>
            <a:pPr>
              <a:defRPr/>
            </a:pPr>
            <a:fld id="{0401AEF3-AFFE-433D-8A34-08D966C25545}" type="slidenum">
              <a:rPr lang="hu-HU" smtClean="0"/>
              <a:pPr>
                <a:defRPr/>
              </a:pPr>
              <a:t>33</a:t>
            </a:fld>
            <a:endParaRPr lang="hu-HU" dirty="0"/>
          </a:p>
        </p:txBody>
      </p:sp>
    </p:spTree>
    <p:extLst>
      <p:ext uri="{BB962C8B-B14F-4D97-AF65-F5344CB8AC3E}">
        <p14:creationId xmlns:p14="http://schemas.microsoft.com/office/powerpoint/2010/main" val="420555165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err="1" smtClean="0"/>
              <a:t>TOPICS</a:t>
            </a:r>
            <a:endParaRPr lang="hu-HU" dirty="0"/>
          </a:p>
        </p:txBody>
      </p:sp>
      <p:sp>
        <p:nvSpPr>
          <p:cNvPr id="3" name="Content Placeholder 2"/>
          <p:cNvSpPr>
            <a:spLocks noGrp="1"/>
          </p:cNvSpPr>
          <p:nvPr>
            <p:ph idx="1"/>
          </p:nvPr>
        </p:nvSpPr>
        <p:spPr/>
        <p:txBody>
          <a:bodyPr/>
          <a:lstStyle/>
          <a:p>
            <a:pPr marL="534988" lvl="0" indent="-352425">
              <a:lnSpc>
                <a:spcPct val="100000"/>
              </a:lnSpc>
              <a:tabLst>
                <a:tab pos="633413" algn="l"/>
              </a:tabLst>
              <a:defRPr/>
            </a:pPr>
            <a:r>
              <a:rPr lang="en-US" sz="2800" dirty="0" smtClean="0">
                <a:solidFill>
                  <a:srgbClr val="202653"/>
                </a:solidFill>
              </a:rPr>
              <a:t>Place </a:t>
            </a:r>
            <a:r>
              <a:rPr lang="en-US" sz="2800" dirty="0">
                <a:solidFill>
                  <a:srgbClr val="202653"/>
                </a:solidFill>
              </a:rPr>
              <a:t>of monetary policy instruments in the inflation targeting regime</a:t>
            </a:r>
          </a:p>
          <a:p>
            <a:pPr marL="534988" lvl="0" indent="-352425">
              <a:lnSpc>
                <a:spcPct val="100000"/>
              </a:lnSpc>
              <a:tabLst>
                <a:tab pos="633413" algn="l"/>
              </a:tabLst>
              <a:defRPr/>
            </a:pPr>
            <a:r>
              <a:rPr lang="en-US" sz="2800" dirty="0">
                <a:solidFill>
                  <a:srgbClr val="202653"/>
                </a:solidFill>
              </a:rPr>
              <a:t>S</a:t>
            </a:r>
            <a:r>
              <a:rPr lang="en-US" sz="2800" dirty="0" smtClean="0">
                <a:solidFill>
                  <a:srgbClr val="202653"/>
                </a:solidFill>
              </a:rPr>
              <a:t>tructure of</a:t>
            </a:r>
            <a:r>
              <a:rPr lang="hu-HU" sz="2800" dirty="0" smtClean="0">
                <a:solidFill>
                  <a:srgbClr val="202653"/>
                </a:solidFill>
              </a:rPr>
              <a:t> the</a:t>
            </a:r>
            <a:r>
              <a:rPr lang="en-US" sz="2800" dirty="0" smtClean="0">
                <a:solidFill>
                  <a:srgbClr val="202653"/>
                </a:solidFill>
              </a:rPr>
              <a:t> </a:t>
            </a:r>
            <a:r>
              <a:rPr lang="en-US" sz="2800" dirty="0">
                <a:solidFill>
                  <a:srgbClr val="202653"/>
                </a:solidFill>
              </a:rPr>
              <a:t>instruments</a:t>
            </a:r>
          </a:p>
          <a:p>
            <a:pPr marL="534988" lvl="0" indent="-352425">
              <a:lnSpc>
                <a:spcPct val="100000"/>
              </a:lnSpc>
              <a:tabLst>
                <a:tab pos="633413" algn="l"/>
              </a:tabLst>
              <a:defRPr/>
            </a:pPr>
            <a:r>
              <a:rPr lang="hu-HU" sz="2800" dirty="0" err="1" smtClean="0">
                <a:solidFill>
                  <a:srgbClr val="202653"/>
                </a:solidFill>
              </a:rPr>
              <a:t>Determinants</a:t>
            </a:r>
            <a:r>
              <a:rPr lang="en-US" sz="2800" dirty="0" smtClean="0">
                <a:solidFill>
                  <a:srgbClr val="202653"/>
                </a:solidFill>
              </a:rPr>
              <a:t> </a:t>
            </a:r>
            <a:r>
              <a:rPr lang="en-US" sz="2800" dirty="0">
                <a:solidFill>
                  <a:srgbClr val="202653"/>
                </a:solidFill>
              </a:rPr>
              <a:t>of interbank liquidity </a:t>
            </a:r>
            <a:r>
              <a:rPr lang="hu-HU" sz="2800" dirty="0" err="1" smtClean="0">
                <a:solidFill>
                  <a:srgbClr val="202653"/>
                </a:solidFill>
              </a:rPr>
              <a:t>on</a:t>
            </a:r>
            <a:r>
              <a:rPr lang="en-US" sz="2800" dirty="0" smtClean="0">
                <a:solidFill>
                  <a:srgbClr val="202653"/>
                </a:solidFill>
              </a:rPr>
              <a:t> </a:t>
            </a:r>
            <a:r>
              <a:rPr lang="en-US" sz="2800" dirty="0">
                <a:solidFill>
                  <a:srgbClr val="202653"/>
                </a:solidFill>
              </a:rPr>
              <a:t>the aggregate level</a:t>
            </a:r>
          </a:p>
          <a:p>
            <a:pPr marL="534988" lvl="0" indent="-352425">
              <a:lnSpc>
                <a:spcPct val="100000"/>
              </a:lnSpc>
              <a:tabLst>
                <a:tab pos="633413" algn="l"/>
              </a:tabLst>
              <a:defRPr/>
            </a:pPr>
            <a:r>
              <a:rPr lang="en-US" sz="2800" dirty="0">
                <a:solidFill>
                  <a:srgbClr val="202653"/>
                </a:solidFill>
              </a:rPr>
              <a:t>Shocks hitting the liquidity of the banking system and their </a:t>
            </a:r>
            <a:r>
              <a:rPr lang="hu-HU" sz="2800" dirty="0" smtClean="0">
                <a:solidFill>
                  <a:srgbClr val="202653"/>
                </a:solidFill>
              </a:rPr>
              <a:t>management</a:t>
            </a:r>
            <a:endParaRPr lang="en-US" sz="2800" dirty="0">
              <a:solidFill>
                <a:srgbClr val="202653"/>
              </a:solidFill>
            </a:endParaRPr>
          </a:p>
          <a:p>
            <a:endParaRPr lang="hu-HU" sz="2500" dirty="0"/>
          </a:p>
          <a:p>
            <a:endParaRPr lang="hu-HU" dirty="0"/>
          </a:p>
        </p:txBody>
      </p:sp>
      <p:sp>
        <p:nvSpPr>
          <p:cNvPr id="4" name="Footer Placeholder 3"/>
          <p:cNvSpPr>
            <a:spLocks noGrp="1"/>
          </p:cNvSpPr>
          <p:nvPr>
            <p:ph type="ftr" sz="quarter" idx="11"/>
          </p:nvPr>
        </p:nvSpPr>
        <p:spPr/>
        <p:txBody>
          <a:bodyPr/>
          <a:lstStyle/>
          <a:p>
            <a:pPr>
              <a:defRPr/>
            </a:pPr>
            <a:r>
              <a:rPr lang="hu-HU" smtClean="0"/>
              <a:t>Magyar Nemzeti Bank</a:t>
            </a:r>
            <a:endParaRPr lang="hu-HU" dirty="0" smtClean="0"/>
          </a:p>
        </p:txBody>
      </p:sp>
      <p:sp>
        <p:nvSpPr>
          <p:cNvPr id="5" name="Slide Number Placeholder 4"/>
          <p:cNvSpPr>
            <a:spLocks noGrp="1"/>
          </p:cNvSpPr>
          <p:nvPr>
            <p:ph type="sldNum" sz="quarter" idx="12"/>
          </p:nvPr>
        </p:nvSpPr>
        <p:spPr/>
        <p:txBody>
          <a:bodyPr/>
          <a:lstStyle/>
          <a:p>
            <a:pPr>
              <a:defRPr/>
            </a:pPr>
            <a:fld id="{0401AEF3-AFFE-433D-8A34-08D966C25545}" type="slidenum">
              <a:rPr lang="hu-HU" smtClean="0"/>
              <a:pPr>
                <a:defRPr/>
              </a:pPr>
              <a:t>34</a:t>
            </a:fld>
            <a:endParaRPr lang="hu-HU" dirty="0"/>
          </a:p>
        </p:txBody>
      </p:sp>
      <p:sp>
        <p:nvSpPr>
          <p:cNvPr id="7" name="TextBox 6"/>
          <p:cNvSpPr txBox="1"/>
          <p:nvPr/>
        </p:nvSpPr>
        <p:spPr>
          <a:xfrm>
            <a:off x="651601" y="3741579"/>
            <a:ext cx="8242122" cy="983565"/>
          </a:xfrm>
          <a:prstGeom prst="rect">
            <a:avLst/>
          </a:prstGeom>
          <a:noFill/>
          <a:ln>
            <a:solidFill>
              <a:schemeClr val="accent1"/>
            </a:solidFill>
          </a:ln>
        </p:spPr>
        <p:txBody>
          <a:bodyPr wrap="square" rtlCol="0">
            <a:spAutoFit/>
          </a:bodyPr>
          <a:lstStyle/>
          <a:p>
            <a:pPr marL="534988" indent="-352425" defTabSz="685800">
              <a:lnSpc>
                <a:spcPct val="180000"/>
              </a:lnSpc>
              <a:spcBef>
                <a:spcPts val="750"/>
              </a:spcBef>
              <a:buFont typeface="Arial" panose="020B0604020202020204" pitchFamily="34" charset="0"/>
              <a:buChar char="•"/>
              <a:tabLst>
                <a:tab pos="633413" algn="l"/>
              </a:tabLst>
              <a:defRPr/>
            </a:pPr>
            <a:endParaRPr lang="hu-HU" sz="2700" dirty="0">
              <a:solidFill>
                <a:schemeClr val="accent5"/>
              </a:solidFill>
              <a:latin typeface="Calibri" panose="020F050202020403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08130685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u-HU" sz="2800" dirty="0" err="1" smtClean="0"/>
              <a:t>Liquidity</a:t>
            </a:r>
            <a:r>
              <a:rPr lang="hu-HU" sz="2800" dirty="0" smtClean="0"/>
              <a:t> </a:t>
            </a:r>
            <a:r>
              <a:rPr lang="hu-HU" sz="2800" dirty="0" err="1" smtClean="0"/>
              <a:t>shocks</a:t>
            </a:r>
            <a:r>
              <a:rPr lang="hu-HU" sz="2800" dirty="0" smtClean="0"/>
              <a:t> of the banking </a:t>
            </a:r>
            <a:r>
              <a:rPr lang="hu-HU" sz="2800" dirty="0" err="1" smtClean="0"/>
              <a:t>system</a:t>
            </a:r>
            <a:endParaRPr lang="hu-HU" sz="2800" dirty="0"/>
          </a:p>
        </p:txBody>
      </p:sp>
      <p:sp>
        <p:nvSpPr>
          <p:cNvPr id="3" name="Content Placeholder 2"/>
          <p:cNvSpPr>
            <a:spLocks noGrp="1"/>
          </p:cNvSpPr>
          <p:nvPr>
            <p:ph idx="1"/>
          </p:nvPr>
        </p:nvSpPr>
        <p:spPr>
          <a:xfrm>
            <a:off x="651367" y="1268760"/>
            <a:ext cx="7886700" cy="5184575"/>
          </a:xfrm>
        </p:spPr>
        <p:txBody>
          <a:bodyPr>
            <a:normAutofit/>
          </a:bodyPr>
          <a:lstStyle/>
          <a:p>
            <a:pPr marL="269875" lvl="0" indent="-269875" algn="just" defTabSz="914400">
              <a:lnSpc>
                <a:spcPct val="100000"/>
              </a:lnSpc>
              <a:spcBef>
                <a:spcPct val="20000"/>
              </a:spcBef>
              <a:buFontTx/>
              <a:buChar char="•"/>
              <a:defRPr/>
            </a:pPr>
            <a:r>
              <a:rPr lang="hu-HU" sz="2000" dirty="0" err="1" smtClean="0">
                <a:solidFill>
                  <a:srgbClr val="1E2452"/>
                </a:solidFill>
              </a:rPr>
              <a:t>There</a:t>
            </a:r>
            <a:r>
              <a:rPr lang="hu-HU" sz="2000" dirty="0" smtClean="0">
                <a:solidFill>
                  <a:srgbClr val="1E2452"/>
                </a:solidFill>
              </a:rPr>
              <a:t> is </a:t>
            </a:r>
            <a:r>
              <a:rPr lang="hu-HU" sz="2000" dirty="0" err="1" smtClean="0">
                <a:solidFill>
                  <a:srgbClr val="1E2452"/>
                </a:solidFill>
              </a:rPr>
              <a:t>fundamental</a:t>
            </a:r>
            <a:r>
              <a:rPr lang="hu-HU" sz="2000" dirty="0" smtClean="0">
                <a:solidFill>
                  <a:srgbClr val="1E2452"/>
                </a:solidFill>
              </a:rPr>
              <a:t> </a:t>
            </a:r>
            <a:r>
              <a:rPr lang="hu-HU" sz="2000" dirty="0" err="1" smtClean="0">
                <a:solidFill>
                  <a:srgbClr val="1E2452"/>
                </a:solidFill>
              </a:rPr>
              <a:t>difference</a:t>
            </a:r>
            <a:r>
              <a:rPr lang="hu-HU" sz="2000" dirty="0" smtClean="0">
                <a:solidFill>
                  <a:srgbClr val="1E2452"/>
                </a:solidFill>
              </a:rPr>
              <a:t> </a:t>
            </a:r>
            <a:r>
              <a:rPr lang="hu-HU" sz="2000" dirty="0" err="1" smtClean="0">
                <a:solidFill>
                  <a:srgbClr val="1E2452"/>
                </a:solidFill>
              </a:rPr>
              <a:t>between</a:t>
            </a:r>
            <a:r>
              <a:rPr lang="hu-HU" sz="2000" dirty="0" smtClean="0">
                <a:solidFill>
                  <a:srgbClr val="1E2452"/>
                </a:solidFill>
              </a:rPr>
              <a:t> </a:t>
            </a:r>
            <a:r>
              <a:rPr lang="hu-HU" sz="2000" dirty="0" err="1" smtClean="0">
                <a:solidFill>
                  <a:srgbClr val="1E2452"/>
                </a:solidFill>
              </a:rPr>
              <a:t>liquidity</a:t>
            </a:r>
            <a:r>
              <a:rPr lang="hu-HU" sz="2000" dirty="0" smtClean="0">
                <a:solidFill>
                  <a:srgbClr val="1E2452"/>
                </a:solidFill>
              </a:rPr>
              <a:t> </a:t>
            </a:r>
            <a:r>
              <a:rPr lang="hu-HU" sz="2000" dirty="0" err="1" smtClean="0">
                <a:solidFill>
                  <a:srgbClr val="1E2452"/>
                </a:solidFill>
              </a:rPr>
              <a:t>shocks</a:t>
            </a:r>
            <a:r>
              <a:rPr lang="hu-HU" sz="2000" dirty="0" smtClean="0">
                <a:solidFill>
                  <a:srgbClr val="1E2452"/>
                </a:solidFill>
              </a:rPr>
              <a:t> </a:t>
            </a:r>
            <a:r>
              <a:rPr lang="hu-HU" sz="2000" dirty="0" err="1" smtClean="0">
                <a:solidFill>
                  <a:srgbClr val="1E2452"/>
                </a:solidFill>
              </a:rPr>
              <a:t>hitting</a:t>
            </a:r>
            <a:r>
              <a:rPr lang="hu-HU" sz="2000" dirty="0" smtClean="0">
                <a:solidFill>
                  <a:srgbClr val="1E2452"/>
                </a:solidFill>
              </a:rPr>
              <a:t> </a:t>
            </a:r>
            <a:r>
              <a:rPr lang="hu-HU" sz="2000" dirty="0" err="1" smtClean="0">
                <a:solidFill>
                  <a:srgbClr val="1E2452"/>
                </a:solidFill>
              </a:rPr>
              <a:t>individual</a:t>
            </a:r>
            <a:r>
              <a:rPr lang="hu-HU" sz="2000" dirty="0" smtClean="0">
                <a:solidFill>
                  <a:srgbClr val="1E2452"/>
                </a:solidFill>
              </a:rPr>
              <a:t> </a:t>
            </a:r>
            <a:r>
              <a:rPr lang="hu-HU" sz="2000" dirty="0" err="1" smtClean="0">
                <a:solidFill>
                  <a:srgbClr val="1E2452"/>
                </a:solidFill>
              </a:rPr>
              <a:t>banks</a:t>
            </a:r>
            <a:r>
              <a:rPr lang="hu-HU" sz="2000" dirty="0" smtClean="0">
                <a:solidFill>
                  <a:srgbClr val="1E2452"/>
                </a:solidFill>
              </a:rPr>
              <a:t> and the banking </a:t>
            </a:r>
            <a:r>
              <a:rPr lang="hu-HU" sz="2000" dirty="0" err="1" smtClean="0">
                <a:solidFill>
                  <a:srgbClr val="1E2452"/>
                </a:solidFill>
              </a:rPr>
              <a:t>system</a:t>
            </a:r>
            <a:r>
              <a:rPr lang="hu-HU" sz="2000" dirty="0" smtClean="0">
                <a:solidFill>
                  <a:srgbClr val="1E2452"/>
                </a:solidFill>
              </a:rPr>
              <a:t> </a:t>
            </a:r>
            <a:r>
              <a:rPr lang="hu-HU" sz="2000" dirty="0" err="1" smtClean="0">
                <a:solidFill>
                  <a:srgbClr val="1E2452"/>
                </a:solidFill>
              </a:rPr>
              <a:t>as</a:t>
            </a:r>
            <a:r>
              <a:rPr lang="hu-HU" sz="2000" dirty="0" smtClean="0">
                <a:solidFill>
                  <a:srgbClr val="1E2452"/>
                </a:solidFill>
              </a:rPr>
              <a:t> a </a:t>
            </a:r>
            <a:r>
              <a:rPr lang="hu-HU" sz="2000" dirty="0" err="1" smtClean="0">
                <a:solidFill>
                  <a:srgbClr val="1E2452"/>
                </a:solidFill>
              </a:rPr>
              <a:t>whole</a:t>
            </a:r>
            <a:r>
              <a:rPr lang="hu-HU" sz="2000" dirty="0" smtClean="0">
                <a:solidFill>
                  <a:srgbClr val="1E2452"/>
                </a:solidFill>
              </a:rPr>
              <a:t>:</a:t>
            </a:r>
            <a:endParaRPr lang="hu-HU" sz="2000" dirty="0">
              <a:solidFill>
                <a:srgbClr val="1E2452"/>
              </a:solidFill>
            </a:endParaRPr>
          </a:p>
          <a:p>
            <a:pPr lvl="1" fontAlgn="base">
              <a:lnSpc>
                <a:spcPct val="100000"/>
              </a:lnSpc>
              <a:spcAft>
                <a:spcPts val="600"/>
              </a:spcAft>
              <a:buFont typeface="Calibri" panose="020F0502020204030204" pitchFamily="34" charset="0"/>
              <a:buChar char="‒"/>
              <a:defRPr/>
            </a:pPr>
            <a:r>
              <a:rPr lang="en-US" sz="2000" dirty="0">
                <a:solidFill>
                  <a:srgbClr val="1E2452"/>
                </a:solidFill>
              </a:rPr>
              <a:t>On the individual level risk takes the form of unpredictable customer transactions (inflows and outflows as well)</a:t>
            </a:r>
          </a:p>
          <a:p>
            <a:pPr lvl="1" fontAlgn="base">
              <a:lnSpc>
                <a:spcPct val="100000"/>
              </a:lnSpc>
              <a:spcAft>
                <a:spcPct val="0"/>
              </a:spcAft>
              <a:buFont typeface="Calibri" panose="020F0502020204030204" pitchFamily="34" charset="0"/>
              <a:buChar char="‒"/>
              <a:defRPr/>
            </a:pPr>
            <a:r>
              <a:rPr lang="en-US" sz="2000" dirty="0">
                <a:solidFill>
                  <a:srgbClr val="1E2452"/>
                </a:solidFill>
              </a:rPr>
              <a:t>Individual liquidity shocks are manageable in the interbank money market in general</a:t>
            </a:r>
          </a:p>
          <a:p>
            <a:pPr marL="269875" lvl="0" indent="-269875" algn="just" defTabSz="914400">
              <a:lnSpc>
                <a:spcPct val="100000"/>
              </a:lnSpc>
              <a:spcBef>
                <a:spcPts val="1200"/>
              </a:spcBef>
              <a:buFontTx/>
              <a:buChar char="•"/>
              <a:defRPr/>
            </a:pPr>
            <a:r>
              <a:rPr lang="hu-HU" sz="2000" dirty="0" err="1" smtClean="0">
                <a:solidFill>
                  <a:srgbClr val="1E2452"/>
                </a:solidFill>
              </a:rPr>
              <a:t>Shocks</a:t>
            </a:r>
            <a:r>
              <a:rPr lang="hu-HU" sz="2000" dirty="0" smtClean="0">
                <a:solidFill>
                  <a:srgbClr val="1E2452"/>
                </a:solidFill>
              </a:rPr>
              <a:t> </a:t>
            </a:r>
            <a:r>
              <a:rPr lang="hu-HU" sz="2000" dirty="0" err="1" smtClean="0">
                <a:solidFill>
                  <a:srgbClr val="1E2452"/>
                </a:solidFill>
              </a:rPr>
              <a:t>hitting</a:t>
            </a:r>
            <a:r>
              <a:rPr lang="hu-HU" sz="2000" dirty="0" smtClean="0">
                <a:solidFill>
                  <a:srgbClr val="1E2452"/>
                </a:solidFill>
              </a:rPr>
              <a:t> the banking </a:t>
            </a:r>
            <a:r>
              <a:rPr lang="hu-HU" sz="2000" dirty="0" err="1" smtClean="0">
                <a:solidFill>
                  <a:srgbClr val="1E2452"/>
                </a:solidFill>
              </a:rPr>
              <a:t>system</a:t>
            </a:r>
            <a:r>
              <a:rPr lang="hu-HU" sz="2000" dirty="0" smtClean="0">
                <a:solidFill>
                  <a:srgbClr val="1E2452"/>
                </a:solidFill>
              </a:rPr>
              <a:t> </a:t>
            </a:r>
            <a:r>
              <a:rPr lang="hu-HU" sz="2000" dirty="0" err="1" smtClean="0">
                <a:solidFill>
                  <a:srgbClr val="1E2452"/>
                </a:solidFill>
              </a:rPr>
              <a:t>as</a:t>
            </a:r>
            <a:r>
              <a:rPr lang="hu-HU" sz="2000" dirty="0" smtClean="0">
                <a:solidFill>
                  <a:srgbClr val="1E2452"/>
                </a:solidFill>
              </a:rPr>
              <a:t> a </a:t>
            </a:r>
            <a:r>
              <a:rPr lang="hu-HU" sz="2000" dirty="0" err="1" smtClean="0">
                <a:solidFill>
                  <a:srgbClr val="1E2452"/>
                </a:solidFill>
              </a:rPr>
              <a:t>whole</a:t>
            </a:r>
            <a:r>
              <a:rPr lang="hu-HU" sz="2000" dirty="0" smtClean="0">
                <a:solidFill>
                  <a:srgbClr val="1E2452"/>
                </a:solidFill>
              </a:rPr>
              <a:t> </a:t>
            </a:r>
            <a:r>
              <a:rPr lang="hu-HU" sz="2000" dirty="0" err="1" smtClean="0">
                <a:solidFill>
                  <a:srgbClr val="1E2452"/>
                </a:solidFill>
              </a:rPr>
              <a:t>reach</a:t>
            </a:r>
            <a:r>
              <a:rPr lang="hu-HU" sz="2000" dirty="0" smtClean="0">
                <a:solidFill>
                  <a:srgbClr val="1E2452"/>
                </a:solidFill>
              </a:rPr>
              <a:t> </a:t>
            </a:r>
            <a:r>
              <a:rPr lang="hu-HU" sz="2000" dirty="0" err="1" smtClean="0">
                <a:solidFill>
                  <a:srgbClr val="1E2452"/>
                </a:solidFill>
              </a:rPr>
              <a:t>all</a:t>
            </a:r>
            <a:r>
              <a:rPr lang="hu-HU" sz="2000" dirty="0" smtClean="0">
                <a:solidFill>
                  <a:srgbClr val="1E2452"/>
                </a:solidFill>
              </a:rPr>
              <a:t> </a:t>
            </a:r>
            <a:r>
              <a:rPr lang="hu-HU" sz="2000" dirty="0" err="1" smtClean="0">
                <a:solidFill>
                  <a:srgbClr val="1E2452"/>
                </a:solidFill>
              </a:rPr>
              <a:t>individual</a:t>
            </a:r>
            <a:r>
              <a:rPr lang="hu-HU" sz="2000" dirty="0" smtClean="0">
                <a:solidFill>
                  <a:srgbClr val="1E2452"/>
                </a:solidFill>
              </a:rPr>
              <a:t> </a:t>
            </a:r>
            <a:r>
              <a:rPr lang="hu-HU" sz="2000" dirty="0" err="1" smtClean="0">
                <a:solidFill>
                  <a:srgbClr val="1E2452"/>
                </a:solidFill>
              </a:rPr>
              <a:t>banks</a:t>
            </a:r>
            <a:r>
              <a:rPr lang="hu-HU" sz="2000" dirty="0" smtClean="0">
                <a:solidFill>
                  <a:srgbClr val="1E2452"/>
                </a:solidFill>
              </a:rPr>
              <a:t> </a:t>
            </a:r>
            <a:r>
              <a:rPr lang="hu-HU" sz="2000" dirty="0" err="1" smtClean="0">
                <a:solidFill>
                  <a:srgbClr val="1E2452"/>
                </a:solidFill>
              </a:rPr>
              <a:t>at</a:t>
            </a:r>
            <a:r>
              <a:rPr lang="hu-HU" sz="2000" dirty="0" smtClean="0">
                <a:solidFill>
                  <a:srgbClr val="1E2452"/>
                </a:solidFill>
              </a:rPr>
              <a:t> the </a:t>
            </a:r>
            <a:r>
              <a:rPr lang="hu-HU" sz="2000" dirty="0" err="1" smtClean="0">
                <a:solidFill>
                  <a:srgbClr val="1E2452"/>
                </a:solidFill>
              </a:rPr>
              <a:t>same</a:t>
            </a:r>
            <a:r>
              <a:rPr lang="hu-HU" sz="2000" dirty="0" smtClean="0">
                <a:solidFill>
                  <a:srgbClr val="1E2452"/>
                </a:solidFill>
              </a:rPr>
              <a:t> </a:t>
            </a:r>
            <a:r>
              <a:rPr lang="hu-HU" sz="2000" dirty="0" err="1" smtClean="0">
                <a:solidFill>
                  <a:srgbClr val="1E2452"/>
                </a:solidFill>
              </a:rPr>
              <a:t>time</a:t>
            </a:r>
            <a:r>
              <a:rPr lang="hu-HU" sz="2000" dirty="0" smtClean="0">
                <a:solidFill>
                  <a:srgbClr val="1E2452"/>
                </a:solidFill>
              </a:rPr>
              <a:t> (</a:t>
            </a:r>
            <a:r>
              <a:rPr lang="hu-HU" sz="2000" dirty="0" err="1" smtClean="0">
                <a:solidFill>
                  <a:srgbClr val="1E2452"/>
                </a:solidFill>
              </a:rPr>
              <a:t>to</a:t>
            </a:r>
            <a:r>
              <a:rPr lang="hu-HU" sz="2000" dirty="0" smtClean="0">
                <a:solidFill>
                  <a:srgbClr val="1E2452"/>
                </a:solidFill>
              </a:rPr>
              <a:t> a </a:t>
            </a:r>
            <a:r>
              <a:rPr lang="hu-HU" sz="2000" dirty="0" err="1" smtClean="0">
                <a:solidFill>
                  <a:srgbClr val="1E2452"/>
                </a:solidFill>
              </a:rPr>
              <a:t>different</a:t>
            </a:r>
            <a:r>
              <a:rPr lang="hu-HU" sz="2000" dirty="0" smtClean="0">
                <a:solidFill>
                  <a:srgbClr val="1E2452"/>
                </a:solidFill>
              </a:rPr>
              <a:t> </a:t>
            </a:r>
            <a:r>
              <a:rPr lang="hu-HU" sz="2000" dirty="0" err="1" smtClean="0">
                <a:solidFill>
                  <a:srgbClr val="1E2452"/>
                </a:solidFill>
              </a:rPr>
              <a:t>extent</a:t>
            </a:r>
            <a:r>
              <a:rPr lang="hu-HU" sz="2000" dirty="0" smtClean="0">
                <a:solidFill>
                  <a:srgbClr val="1E2452"/>
                </a:solidFill>
              </a:rPr>
              <a:t>). </a:t>
            </a:r>
            <a:endParaRPr lang="hu-HU" sz="2000" dirty="0">
              <a:solidFill>
                <a:srgbClr val="1E2452"/>
              </a:solidFill>
            </a:endParaRPr>
          </a:p>
          <a:p>
            <a:pPr lvl="1" fontAlgn="base">
              <a:lnSpc>
                <a:spcPct val="100000"/>
              </a:lnSpc>
              <a:spcAft>
                <a:spcPts val="600"/>
              </a:spcAft>
              <a:buFont typeface="Calibri" panose="020F0502020204030204" pitchFamily="34" charset="0"/>
              <a:buChar char="‒"/>
              <a:defRPr/>
            </a:pPr>
            <a:r>
              <a:rPr lang="hu-HU" sz="2000" dirty="0" err="1" smtClean="0">
                <a:solidFill>
                  <a:srgbClr val="1E2452"/>
                </a:solidFill>
              </a:rPr>
              <a:t>Autonomous</a:t>
            </a:r>
            <a:r>
              <a:rPr lang="hu-HU" sz="2000" dirty="0" smtClean="0">
                <a:solidFill>
                  <a:srgbClr val="1E2452"/>
                </a:solidFill>
              </a:rPr>
              <a:t> </a:t>
            </a:r>
            <a:r>
              <a:rPr lang="hu-HU" sz="2000" dirty="0" err="1" smtClean="0">
                <a:solidFill>
                  <a:srgbClr val="1E2452"/>
                </a:solidFill>
              </a:rPr>
              <a:t>liquidity</a:t>
            </a:r>
            <a:r>
              <a:rPr lang="hu-HU" sz="2000" dirty="0" smtClean="0">
                <a:solidFill>
                  <a:srgbClr val="1E2452"/>
                </a:solidFill>
              </a:rPr>
              <a:t> </a:t>
            </a:r>
            <a:r>
              <a:rPr lang="hu-HU" sz="2000" dirty="0" err="1" smtClean="0">
                <a:solidFill>
                  <a:srgbClr val="1E2452"/>
                </a:solidFill>
              </a:rPr>
              <a:t>factors</a:t>
            </a:r>
            <a:r>
              <a:rPr lang="hu-HU" sz="2000" dirty="0" smtClean="0">
                <a:solidFill>
                  <a:srgbClr val="1E2452"/>
                </a:solidFill>
              </a:rPr>
              <a:t>: </a:t>
            </a:r>
            <a:r>
              <a:rPr lang="hu-HU" sz="2000" dirty="0" err="1" smtClean="0">
                <a:solidFill>
                  <a:srgbClr val="1E2452"/>
                </a:solidFill>
              </a:rPr>
              <a:t>transactions</a:t>
            </a:r>
            <a:r>
              <a:rPr lang="hu-HU" sz="2000" dirty="0" smtClean="0">
                <a:solidFill>
                  <a:srgbClr val="1E2452"/>
                </a:solidFill>
              </a:rPr>
              <a:t> of </a:t>
            </a:r>
            <a:r>
              <a:rPr lang="en-GB" sz="2000" dirty="0" smtClean="0">
                <a:solidFill>
                  <a:srgbClr val="1E2452"/>
                </a:solidFill>
              </a:rPr>
              <a:t>T</a:t>
            </a:r>
            <a:r>
              <a:rPr lang="hu-HU" sz="2000" dirty="0" err="1" smtClean="0">
                <a:solidFill>
                  <a:srgbClr val="1E2452"/>
                </a:solidFill>
              </a:rPr>
              <a:t>reasury</a:t>
            </a:r>
            <a:r>
              <a:rPr lang="hu-HU" sz="2000" dirty="0" smtClean="0">
                <a:solidFill>
                  <a:srgbClr val="1E2452"/>
                </a:solidFill>
              </a:rPr>
              <a:t> account, </a:t>
            </a:r>
            <a:r>
              <a:rPr lang="hu-HU" sz="2000" dirty="0" err="1" smtClean="0">
                <a:solidFill>
                  <a:srgbClr val="1E2452"/>
                </a:solidFill>
              </a:rPr>
              <a:t>currency</a:t>
            </a:r>
            <a:r>
              <a:rPr lang="hu-HU" sz="2000" dirty="0" smtClean="0">
                <a:solidFill>
                  <a:srgbClr val="1E2452"/>
                </a:solidFill>
              </a:rPr>
              <a:t> </a:t>
            </a:r>
            <a:r>
              <a:rPr lang="hu-HU" sz="2000" dirty="0" err="1" smtClean="0">
                <a:solidFill>
                  <a:srgbClr val="1E2452"/>
                </a:solidFill>
              </a:rPr>
              <a:t>in</a:t>
            </a:r>
            <a:r>
              <a:rPr lang="hu-HU" sz="2000" dirty="0" smtClean="0">
                <a:solidFill>
                  <a:srgbClr val="1E2452"/>
                </a:solidFill>
              </a:rPr>
              <a:t> </a:t>
            </a:r>
            <a:r>
              <a:rPr lang="hu-HU" sz="2000" dirty="0" err="1" smtClean="0">
                <a:solidFill>
                  <a:srgbClr val="1E2452"/>
                </a:solidFill>
              </a:rPr>
              <a:t>circulation</a:t>
            </a:r>
            <a:r>
              <a:rPr lang="hu-HU" sz="2000" dirty="0" smtClean="0">
                <a:solidFill>
                  <a:srgbClr val="1E2452"/>
                </a:solidFill>
              </a:rPr>
              <a:t>,</a:t>
            </a:r>
            <a:endParaRPr lang="hu-HU" sz="2000" dirty="0">
              <a:solidFill>
                <a:srgbClr val="1E2452"/>
              </a:solidFill>
            </a:endParaRPr>
          </a:p>
          <a:p>
            <a:pPr lvl="1" fontAlgn="base">
              <a:lnSpc>
                <a:spcPct val="100000"/>
              </a:lnSpc>
              <a:spcAft>
                <a:spcPts val="600"/>
              </a:spcAft>
              <a:buFont typeface="Calibri" panose="020F0502020204030204" pitchFamily="34" charset="0"/>
              <a:buChar char="‒"/>
              <a:defRPr/>
            </a:pPr>
            <a:r>
              <a:rPr lang="hu-HU" sz="2000" dirty="0">
                <a:solidFill>
                  <a:srgbClr val="1E2452"/>
                </a:solidFill>
              </a:rPr>
              <a:t>MNB </a:t>
            </a:r>
            <a:r>
              <a:rPr lang="hu-HU" sz="2000" dirty="0" err="1" smtClean="0">
                <a:solidFill>
                  <a:srgbClr val="1E2452"/>
                </a:solidFill>
              </a:rPr>
              <a:t>transactions</a:t>
            </a:r>
            <a:r>
              <a:rPr lang="hu-HU" sz="2000" dirty="0" smtClean="0">
                <a:solidFill>
                  <a:srgbClr val="1E2452"/>
                </a:solidFill>
              </a:rPr>
              <a:t>: </a:t>
            </a:r>
            <a:r>
              <a:rPr lang="hu-HU" sz="2000" dirty="0" err="1" smtClean="0">
                <a:solidFill>
                  <a:srgbClr val="1E2452"/>
                </a:solidFill>
              </a:rPr>
              <a:t>tenders</a:t>
            </a:r>
            <a:r>
              <a:rPr lang="hu-HU" sz="2000" dirty="0" smtClean="0">
                <a:solidFill>
                  <a:srgbClr val="1E2452"/>
                </a:solidFill>
              </a:rPr>
              <a:t>, </a:t>
            </a:r>
            <a:r>
              <a:rPr lang="hu-HU" sz="2000" dirty="0" err="1" smtClean="0">
                <a:solidFill>
                  <a:srgbClr val="1E2452"/>
                </a:solidFill>
              </a:rPr>
              <a:t>FX</a:t>
            </a:r>
            <a:r>
              <a:rPr lang="hu-HU" sz="2000" dirty="0" smtClean="0">
                <a:solidFill>
                  <a:srgbClr val="1E2452"/>
                </a:solidFill>
              </a:rPr>
              <a:t> </a:t>
            </a:r>
            <a:r>
              <a:rPr lang="hu-HU" sz="2000" dirty="0" err="1" smtClean="0">
                <a:solidFill>
                  <a:srgbClr val="1E2452"/>
                </a:solidFill>
              </a:rPr>
              <a:t>transactions</a:t>
            </a:r>
            <a:r>
              <a:rPr lang="hu-HU" sz="2000" dirty="0" smtClean="0">
                <a:solidFill>
                  <a:srgbClr val="1E2452"/>
                </a:solidFill>
              </a:rPr>
              <a:t>, interest </a:t>
            </a:r>
            <a:r>
              <a:rPr lang="hu-HU" sz="2000" dirty="0" err="1" smtClean="0">
                <a:solidFill>
                  <a:srgbClr val="1E2452"/>
                </a:solidFill>
              </a:rPr>
              <a:t>payment</a:t>
            </a:r>
            <a:r>
              <a:rPr lang="hu-HU" sz="2000" dirty="0" smtClean="0">
                <a:solidFill>
                  <a:srgbClr val="1E2452"/>
                </a:solidFill>
              </a:rPr>
              <a:t>,</a:t>
            </a:r>
            <a:endParaRPr lang="hu-HU" sz="2000" dirty="0">
              <a:solidFill>
                <a:srgbClr val="1E2452"/>
              </a:solidFill>
            </a:endParaRPr>
          </a:p>
          <a:p>
            <a:pPr lvl="1" fontAlgn="base">
              <a:lnSpc>
                <a:spcPct val="100000"/>
              </a:lnSpc>
              <a:spcAft>
                <a:spcPct val="0"/>
              </a:spcAft>
              <a:buFont typeface="Calibri" panose="020F0502020204030204" pitchFamily="34" charset="0"/>
              <a:buChar char="‒"/>
              <a:defRPr/>
            </a:pPr>
            <a:r>
              <a:rPr lang="hu-HU" sz="2000" dirty="0" err="1" smtClean="0">
                <a:solidFill>
                  <a:srgbClr val="1E2452"/>
                </a:solidFill>
              </a:rPr>
              <a:t>Central</a:t>
            </a:r>
            <a:r>
              <a:rPr lang="hu-HU" sz="2000" dirty="0" smtClean="0">
                <a:solidFill>
                  <a:srgbClr val="1E2452"/>
                </a:solidFill>
              </a:rPr>
              <a:t> bank instruments </a:t>
            </a:r>
            <a:r>
              <a:rPr lang="hu-HU" sz="2000" dirty="0" err="1" smtClean="0">
                <a:solidFill>
                  <a:srgbClr val="1E2452"/>
                </a:solidFill>
              </a:rPr>
              <a:t>support</a:t>
            </a:r>
            <a:r>
              <a:rPr lang="hu-HU" sz="2000" dirty="0" smtClean="0">
                <a:solidFill>
                  <a:srgbClr val="1E2452"/>
                </a:solidFill>
              </a:rPr>
              <a:t> the management of </a:t>
            </a:r>
            <a:r>
              <a:rPr lang="hu-HU" sz="2000" dirty="0" err="1" smtClean="0">
                <a:solidFill>
                  <a:srgbClr val="1E2452"/>
                </a:solidFill>
              </a:rPr>
              <a:t>system</a:t>
            </a:r>
            <a:r>
              <a:rPr lang="en-GB" sz="2000" dirty="0">
                <a:solidFill>
                  <a:srgbClr val="1E2452"/>
                </a:solidFill>
              </a:rPr>
              <a:t>-</a:t>
            </a:r>
            <a:r>
              <a:rPr lang="hu-HU" sz="2000" dirty="0" err="1" smtClean="0">
                <a:solidFill>
                  <a:srgbClr val="1E2452"/>
                </a:solidFill>
              </a:rPr>
              <a:t>wide</a:t>
            </a:r>
            <a:r>
              <a:rPr lang="hu-HU" sz="2000" dirty="0" smtClean="0">
                <a:solidFill>
                  <a:srgbClr val="1E2452"/>
                </a:solidFill>
              </a:rPr>
              <a:t> </a:t>
            </a:r>
            <a:r>
              <a:rPr lang="hu-HU" sz="2000" dirty="0" err="1" smtClean="0">
                <a:solidFill>
                  <a:srgbClr val="1E2452"/>
                </a:solidFill>
              </a:rPr>
              <a:t>liquidity</a:t>
            </a:r>
            <a:r>
              <a:rPr lang="hu-HU" sz="2000" dirty="0" smtClean="0">
                <a:solidFill>
                  <a:srgbClr val="1E2452"/>
                </a:solidFill>
              </a:rPr>
              <a:t> </a:t>
            </a:r>
            <a:r>
              <a:rPr lang="hu-HU" sz="2000" dirty="0" err="1" smtClean="0">
                <a:solidFill>
                  <a:srgbClr val="1E2452"/>
                </a:solidFill>
              </a:rPr>
              <a:t>shocks</a:t>
            </a:r>
            <a:r>
              <a:rPr lang="hu-HU" sz="2000" dirty="0" smtClean="0">
                <a:solidFill>
                  <a:srgbClr val="1E2452"/>
                </a:solidFill>
              </a:rPr>
              <a:t> (</a:t>
            </a:r>
            <a:r>
              <a:rPr lang="hu-HU" sz="2000" dirty="0" err="1" smtClean="0">
                <a:solidFill>
                  <a:srgbClr val="1E2452"/>
                </a:solidFill>
              </a:rPr>
              <a:t>key</a:t>
            </a:r>
            <a:r>
              <a:rPr lang="hu-HU" sz="2000" dirty="0" smtClean="0">
                <a:solidFill>
                  <a:srgbClr val="1E2452"/>
                </a:solidFill>
              </a:rPr>
              <a:t> policy </a:t>
            </a:r>
            <a:r>
              <a:rPr lang="hu-HU" sz="2000" dirty="0" err="1" smtClean="0">
                <a:solidFill>
                  <a:srgbClr val="1E2452"/>
                </a:solidFill>
              </a:rPr>
              <a:t>instrument</a:t>
            </a:r>
            <a:r>
              <a:rPr lang="hu-HU" sz="2000" dirty="0" smtClean="0">
                <a:solidFill>
                  <a:srgbClr val="1E2452"/>
                </a:solidFill>
              </a:rPr>
              <a:t>, </a:t>
            </a:r>
            <a:r>
              <a:rPr lang="hu-HU" sz="2000" dirty="0" err="1" smtClean="0">
                <a:solidFill>
                  <a:srgbClr val="1E2452"/>
                </a:solidFill>
              </a:rPr>
              <a:t>reserve</a:t>
            </a:r>
            <a:r>
              <a:rPr lang="hu-HU" sz="2000" dirty="0" smtClean="0">
                <a:solidFill>
                  <a:srgbClr val="1E2452"/>
                </a:solidFill>
              </a:rPr>
              <a:t> </a:t>
            </a:r>
            <a:r>
              <a:rPr lang="hu-HU" sz="2000" dirty="0" err="1" smtClean="0">
                <a:solidFill>
                  <a:srgbClr val="1E2452"/>
                </a:solidFill>
              </a:rPr>
              <a:t>requirements</a:t>
            </a:r>
            <a:r>
              <a:rPr lang="hu-HU" sz="2000" dirty="0" smtClean="0">
                <a:solidFill>
                  <a:srgbClr val="1E2452"/>
                </a:solidFill>
              </a:rPr>
              <a:t>, interest </a:t>
            </a:r>
            <a:r>
              <a:rPr lang="hu-HU" sz="2000" dirty="0" err="1" smtClean="0">
                <a:solidFill>
                  <a:srgbClr val="1E2452"/>
                </a:solidFill>
              </a:rPr>
              <a:t>rate</a:t>
            </a:r>
            <a:r>
              <a:rPr lang="hu-HU" sz="2000" dirty="0" smtClean="0">
                <a:solidFill>
                  <a:srgbClr val="1E2452"/>
                </a:solidFill>
              </a:rPr>
              <a:t> </a:t>
            </a:r>
            <a:r>
              <a:rPr lang="hu-HU" sz="2000" dirty="0" err="1" smtClean="0">
                <a:solidFill>
                  <a:srgbClr val="1E2452"/>
                </a:solidFill>
              </a:rPr>
              <a:t>corridor</a:t>
            </a:r>
            <a:r>
              <a:rPr lang="hu-HU" sz="2000" dirty="0" smtClean="0">
                <a:solidFill>
                  <a:srgbClr val="1E2452"/>
                </a:solidFill>
              </a:rPr>
              <a:t>, </a:t>
            </a:r>
            <a:r>
              <a:rPr lang="hu-HU" sz="2000" dirty="0" err="1" smtClean="0">
                <a:solidFill>
                  <a:srgbClr val="1E2452"/>
                </a:solidFill>
              </a:rPr>
              <a:t>overnight</a:t>
            </a:r>
            <a:r>
              <a:rPr lang="hu-HU" sz="2000" dirty="0" smtClean="0">
                <a:solidFill>
                  <a:srgbClr val="1E2452"/>
                </a:solidFill>
              </a:rPr>
              <a:t>, </a:t>
            </a:r>
            <a:r>
              <a:rPr lang="hu-HU" sz="2000" dirty="0" err="1" smtClean="0">
                <a:solidFill>
                  <a:srgbClr val="1E2452"/>
                </a:solidFill>
              </a:rPr>
              <a:t>longer</a:t>
            </a:r>
            <a:r>
              <a:rPr lang="hu-HU" sz="2000" dirty="0" smtClean="0">
                <a:solidFill>
                  <a:srgbClr val="1E2452"/>
                </a:solidFill>
              </a:rPr>
              <a:t> </a:t>
            </a:r>
            <a:r>
              <a:rPr lang="hu-HU" sz="2000" dirty="0" err="1" smtClean="0">
                <a:solidFill>
                  <a:srgbClr val="1E2452"/>
                </a:solidFill>
              </a:rPr>
              <a:t>term</a:t>
            </a:r>
            <a:r>
              <a:rPr lang="hu-HU" sz="2000" dirty="0" smtClean="0">
                <a:solidFill>
                  <a:srgbClr val="1E2452"/>
                </a:solidFill>
              </a:rPr>
              <a:t> </a:t>
            </a:r>
            <a:r>
              <a:rPr lang="hu-HU" sz="2000" dirty="0" err="1" smtClean="0">
                <a:solidFill>
                  <a:srgbClr val="1E2452"/>
                </a:solidFill>
              </a:rPr>
              <a:t>loans</a:t>
            </a:r>
            <a:r>
              <a:rPr lang="hu-HU" sz="2000" dirty="0" smtClean="0">
                <a:solidFill>
                  <a:srgbClr val="1E2452"/>
                </a:solidFill>
              </a:rPr>
              <a:t>).</a:t>
            </a:r>
            <a:endParaRPr lang="hu-HU" sz="2000" dirty="0">
              <a:solidFill>
                <a:srgbClr val="1E2452"/>
              </a:solidFill>
            </a:endParaRPr>
          </a:p>
          <a:p>
            <a:pPr marL="0" indent="0">
              <a:buNone/>
            </a:pPr>
            <a:endParaRPr lang="hu-HU" dirty="0"/>
          </a:p>
        </p:txBody>
      </p:sp>
      <p:sp>
        <p:nvSpPr>
          <p:cNvPr id="4" name="Footer Placeholder 3"/>
          <p:cNvSpPr>
            <a:spLocks noGrp="1"/>
          </p:cNvSpPr>
          <p:nvPr>
            <p:ph type="ftr" sz="quarter" idx="11"/>
          </p:nvPr>
        </p:nvSpPr>
        <p:spPr/>
        <p:txBody>
          <a:bodyPr/>
          <a:lstStyle/>
          <a:p>
            <a:pPr>
              <a:defRPr/>
            </a:pPr>
            <a:r>
              <a:rPr lang="hu-HU" dirty="0" smtClean="0"/>
              <a:t>Magyar Nemzeti Bank</a:t>
            </a:r>
          </a:p>
        </p:txBody>
      </p:sp>
      <p:sp>
        <p:nvSpPr>
          <p:cNvPr id="5" name="Slide Number Placeholder 4"/>
          <p:cNvSpPr>
            <a:spLocks noGrp="1"/>
          </p:cNvSpPr>
          <p:nvPr>
            <p:ph type="sldNum" sz="quarter" idx="12"/>
          </p:nvPr>
        </p:nvSpPr>
        <p:spPr/>
        <p:txBody>
          <a:bodyPr/>
          <a:lstStyle/>
          <a:p>
            <a:pPr>
              <a:defRPr/>
            </a:pPr>
            <a:fld id="{0401AEF3-AFFE-433D-8A34-08D966C25545}" type="slidenum">
              <a:rPr lang="hu-HU" smtClean="0"/>
              <a:pPr>
                <a:defRPr/>
              </a:pPr>
              <a:t>35</a:t>
            </a:fld>
            <a:endParaRPr lang="hu-HU" dirty="0"/>
          </a:p>
        </p:txBody>
      </p:sp>
    </p:spTree>
    <p:extLst>
      <p:ext uri="{BB962C8B-B14F-4D97-AF65-F5344CB8AC3E}">
        <p14:creationId xmlns:p14="http://schemas.microsoft.com/office/powerpoint/2010/main" val="359913983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9067" y="188640"/>
            <a:ext cx="8316416" cy="759189"/>
          </a:xfrm>
        </p:spPr>
        <p:txBody>
          <a:bodyPr>
            <a:noAutofit/>
          </a:bodyPr>
          <a:lstStyle/>
          <a:p>
            <a:r>
              <a:rPr lang="hu-HU" sz="2800" dirty="0" err="1" smtClean="0">
                <a:solidFill>
                  <a:srgbClr val="1E2452"/>
                </a:solidFill>
              </a:rPr>
              <a:t>One</a:t>
            </a:r>
            <a:r>
              <a:rPr lang="hu-HU" sz="2800" dirty="0" smtClean="0">
                <a:solidFill>
                  <a:srgbClr val="1E2452"/>
                </a:solidFill>
              </a:rPr>
              <a:t> of the </a:t>
            </a:r>
            <a:r>
              <a:rPr lang="hu-HU" sz="2800" dirty="0" err="1" smtClean="0">
                <a:solidFill>
                  <a:srgbClr val="1E2452"/>
                </a:solidFill>
              </a:rPr>
              <a:t>sources</a:t>
            </a:r>
            <a:r>
              <a:rPr lang="hu-HU" sz="2800" dirty="0" smtClean="0">
                <a:solidFill>
                  <a:srgbClr val="1E2452"/>
                </a:solidFill>
              </a:rPr>
              <a:t> of </a:t>
            </a:r>
            <a:r>
              <a:rPr lang="hu-HU" sz="2800" dirty="0" err="1" smtClean="0">
                <a:solidFill>
                  <a:srgbClr val="1E2452"/>
                </a:solidFill>
              </a:rPr>
              <a:t>shocks</a:t>
            </a:r>
            <a:r>
              <a:rPr lang="hu-HU" sz="2800" dirty="0" smtClean="0">
                <a:solidFill>
                  <a:srgbClr val="1E2452"/>
                </a:solidFill>
              </a:rPr>
              <a:t> </a:t>
            </a:r>
            <a:r>
              <a:rPr lang="hu-HU" sz="2800" dirty="0" err="1" smtClean="0">
                <a:solidFill>
                  <a:srgbClr val="1E2452"/>
                </a:solidFill>
              </a:rPr>
              <a:t>hitting</a:t>
            </a:r>
            <a:r>
              <a:rPr lang="hu-HU" sz="2800" dirty="0" smtClean="0">
                <a:solidFill>
                  <a:srgbClr val="1E2452"/>
                </a:solidFill>
              </a:rPr>
              <a:t> the banking </a:t>
            </a:r>
            <a:r>
              <a:rPr lang="hu-HU" sz="2800" dirty="0" err="1" smtClean="0">
                <a:solidFill>
                  <a:srgbClr val="1E2452"/>
                </a:solidFill>
              </a:rPr>
              <a:t>system</a:t>
            </a:r>
            <a:r>
              <a:rPr lang="hu-HU" sz="2800" dirty="0" smtClean="0">
                <a:solidFill>
                  <a:srgbClr val="1E2452"/>
                </a:solidFill>
              </a:rPr>
              <a:t> is the </a:t>
            </a:r>
            <a:r>
              <a:rPr lang="hu-HU" sz="2800" dirty="0" err="1" smtClean="0">
                <a:solidFill>
                  <a:srgbClr val="1E2452"/>
                </a:solidFill>
              </a:rPr>
              <a:t>variability</a:t>
            </a:r>
            <a:r>
              <a:rPr lang="hu-HU" sz="2800" dirty="0" smtClean="0">
                <a:solidFill>
                  <a:srgbClr val="1E2452"/>
                </a:solidFill>
              </a:rPr>
              <a:t> of the </a:t>
            </a:r>
            <a:r>
              <a:rPr lang="en-GB" sz="2800" dirty="0" smtClean="0">
                <a:solidFill>
                  <a:srgbClr val="1E2452"/>
                </a:solidFill>
              </a:rPr>
              <a:t>T</a:t>
            </a:r>
            <a:r>
              <a:rPr lang="hu-HU" sz="2800" dirty="0" err="1" smtClean="0">
                <a:solidFill>
                  <a:srgbClr val="1E2452"/>
                </a:solidFill>
              </a:rPr>
              <a:t>reasury</a:t>
            </a:r>
            <a:r>
              <a:rPr lang="hu-HU" sz="2800" dirty="0" smtClean="0">
                <a:solidFill>
                  <a:srgbClr val="1E2452"/>
                </a:solidFill>
              </a:rPr>
              <a:t> account (</a:t>
            </a:r>
            <a:r>
              <a:rPr lang="hu-HU" sz="2800" dirty="0" err="1" smtClean="0">
                <a:solidFill>
                  <a:srgbClr val="1E2452"/>
                </a:solidFill>
              </a:rPr>
              <a:t>KESZ</a:t>
            </a:r>
            <a:r>
              <a:rPr lang="hu-HU" sz="2800" dirty="0" smtClean="0">
                <a:solidFill>
                  <a:srgbClr val="1E2452"/>
                </a:solidFill>
              </a:rPr>
              <a:t>)</a:t>
            </a:r>
            <a:endParaRPr lang="hu-HU" sz="2800" dirty="0">
              <a:solidFill>
                <a:srgbClr val="1E2452"/>
              </a:solidFill>
            </a:endParaRPr>
          </a:p>
        </p:txBody>
      </p:sp>
      <p:sp>
        <p:nvSpPr>
          <p:cNvPr id="3" name="Content Placeholder 2"/>
          <p:cNvSpPr>
            <a:spLocks noGrp="1"/>
          </p:cNvSpPr>
          <p:nvPr>
            <p:ph idx="1"/>
          </p:nvPr>
        </p:nvSpPr>
        <p:spPr>
          <a:xfrm>
            <a:off x="611560" y="1268760"/>
            <a:ext cx="7886700" cy="5328592"/>
          </a:xfrm>
        </p:spPr>
        <p:txBody>
          <a:bodyPr>
            <a:normAutofit/>
          </a:bodyPr>
          <a:lstStyle/>
          <a:p>
            <a:pPr marL="269875" lvl="0" indent="-269875" algn="just" defTabSz="914400">
              <a:lnSpc>
                <a:spcPct val="100000"/>
              </a:lnSpc>
              <a:spcBef>
                <a:spcPts val="600"/>
              </a:spcBef>
              <a:buFontTx/>
              <a:buChar char="•"/>
              <a:defRPr/>
            </a:pPr>
            <a:r>
              <a:rPr lang="hu-HU" sz="2000" dirty="0" err="1" smtClean="0">
                <a:solidFill>
                  <a:srgbClr val="1E2452"/>
                </a:solidFill>
              </a:rPr>
              <a:t>Government</a:t>
            </a:r>
            <a:r>
              <a:rPr lang="hu-HU" sz="2000" dirty="0" smtClean="0">
                <a:solidFill>
                  <a:srgbClr val="1E2452"/>
                </a:solidFill>
              </a:rPr>
              <a:t> </a:t>
            </a:r>
            <a:r>
              <a:rPr lang="hu-HU" sz="2000" dirty="0" err="1" smtClean="0">
                <a:solidFill>
                  <a:srgbClr val="1E2452"/>
                </a:solidFill>
              </a:rPr>
              <a:t>expenditures</a:t>
            </a:r>
            <a:r>
              <a:rPr lang="hu-HU" sz="2000" dirty="0" smtClean="0">
                <a:solidFill>
                  <a:srgbClr val="1E2452"/>
                </a:solidFill>
              </a:rPr>
              <a:t> </a:t>
            </a:r>
            <a:r>
              <a:rPr lang="hu-HU" sz="2000" dirty="0" err="1" smtClean="0">
                <a:solidFill>
                  <a:srgbClr val="1E2452"/>
                </a:solidFill>
              </a:rPr>
              <a:t>increase</a:t>
            </a:r>
            <a:r>
              <a:rPr lang="hu-HU" sz="2000" dirty="0" smtClean="0">
                <a:solidFill>
                  <a:srgbClr val="1E2452"/>
                </a:solidFill>
              </a:rPr>
              <a:t>, </a:t>
            </a:r>
            <a:r>
              <a:rPr lang="hu-HU" sz="2000" dirty="0" err="1" smtClean="0">
                <a:solidFill>
                  <a:srgbClr val="1E2452"/>
                </a:solidFill>
              </a:rPr>
              <a:t>revenues</a:t>
            </a:r>
            <a:r>
              <a:rPr lang="hu-HU" sz="2000" dirty="0" smtClean="0">
                <a:solidFill>
                  <a:srgbClr val="1E2452"/>
                </a:solidFill>
              </a:rPr>
              <a:t> </a:t>
            </a:r>
            <a:r>
              <a:rPr lang="hu-HU" sz="2000" dirty="0" err="1" smtClean="0">
                <a:solidFill>
                  <a:srgbClr val="1E2452"/>
                </a:solidFill>
              </a:rPr>
              <a:t>decrease</a:t>
            </a:r>
            <a:r>
              <a:rPr lang="hu-HU" sz="2000" dirty="0" smtClean="0">
                <a:solidFill>
                  <a:srgbClr val="1E2452"/>
                </a:solidFill>
              </a:rPr>
              <a:t> the </a:t>
            </a:r>
            <a:r>
              <a:rPr lang="hu-HU" sz="2000" dirty="0" err="1" smtClean="0">
                <a:solidFill>
                  <a:srgbClr val="1E2452"/>
                </a:solidFill>
              </a:rPr>
              <a:t>liquidity</a:t>
            </a:r>
            <a:r>
              <a:rPr lang="hu-HU" sz="2000" dirty="0" smtClean="0">
                <a:solidFill>
                  <a:srgbClr val="1E2452"/>
                </a:solidFill>
              </a:rPr>
              <a:t> </a:t>
            </a:r>
            <a:r>
              <a:rPr lang="hu-HU" sz="2000" dirty="0" err="1" smtClean="0">
                <a:solidFill>
                  <a:srgbClr val="1E2452"/>
                </a:solidFill>
              </a:rPr>
              <a:t>surplus</a:t>
            </a:r>
            <a:r>
              <a:rPr lang="hu-HU" sz="2000" dirty="0" smtClean="0">
                <a:solidFill>
                  <a:srgbClr val="1E2452"/>
                </a:solidFill>
              </a:rPr>
              <a:t> of the banking </a:t>
            </a:r>
            <a:r>
              <a:rPr lang="hu-HU" sz="2000" dirty="0" err="1" smtClean="0">
                <a:solidFill>
                  <a:srgbClr val="1E2452"/>
                </a:solidFill>
              </a:rPr>
              <a:t>system</a:t>
            </a:r>
            <a:r>
              <a:rPr lang="hu-HU" sz="2000" dirty="0" smtClean="0">
                <a:solidFill>
                  <a:srgbClr val="1E2452"/>
                </a:solidFill>
              </a:rPr>
              <a:t>:</a:t>
            </a:r>
          </a:p>
          <a:p>
            <a:pPr lvl="1" fontAlgn="base">
              <a:lnSpc>
                <a:spcPct val="100000"/>
              </a:lnSpc>
              <a:spcAft>
                <a:spcPts val="600"/>
              </a:spcAft>
              <a:buFont typeface="Calibri" panose="020F0502020204030204" pitchFamily="34" charset="0"/>
              <a:buChar char="‒"/>
              <a:defRPr/>
            </a:pPr>
            <a:r>
              <a:rPr lang="en-GB" sz="2000" dirty="0" smtClean="0">
                <a:solidFill>
                  <a:srgbClr val="1E2452"/>
                </a:solidFill>
              </a:rPr>
              <a:t>M</a:t>
            </a:r>
            <a:r>
              <a:rPr lang="hu-HU" sz="2000" dirty="0" err="1" smtClean="0">
                <a:solidFill>
                  <a:srgbClr val="1E2452"/>
                </a:solidFill>
              </a:rPr>
              <a:t>ajority</a:t>
            </a:r>
            <a:r>
              <a:rPr lang="hu-HU" sz="2000" dirty="0" smtClean="0">
                <a:solidFill>
                  <a:srgbClr val="1E2452"/>
                </a:solidFill>
              </a:rPr>
              <a:t> of </a:t>
            </a:r>
            <a:r>
              <a:rPr lang="hu-HU" sz="2000" dirty="0" err="1" smtClean="0">
                <a:solidFill>
                  <a:srgbClr val="1E2452"/>
                </a:solidFill>
              </a:rPr>
              <a:t>government</a:t>
            </a:r>
            <a:r>
              <a:rPr lang="hu-HU" sz="2000" dirty="0" smtClean="0">
                <a:solidFill>
                  <a:srgbClr val="1E2452"/>
                </a:solidFill>
              </a:rPr>
              <a:t> </a:t>
            </a:r>
            <a:r>
              <a:rPr lang="hu-HU" sz="2000" dirty="0" err="1" smtClean="0">
                <a:solidFill>
                  <a:srgbClr val="1E2452"/>
                </a:solidFill>
              </a:rPr>
              <a:t>expenditures</a:t>
            </a:r>
            <a:r>
              <a:rPr lang="hu-HU" sz="2000" dirty="0" smtClean="0">
                <a:solidFill>
                  <a:srgbClr val="1E2452"/>
                </a:solidFill>
              </a:rPr>
              <a:t> (</a:t>
            </a:r>
            <a:r>
              <a:rPr lang="hu-HU" sz="2000" dirty="0" err="1" smtClean="0">
                <a:solidFill>
                  <a:srgbClr val="1E2452"/>
                </a:solidFill>
              </a:rPr>
              <a:t>e.g</a:t>
            </a:r>
            <a:r>
              <a:rPr lang="hu-HU" sz="2000" dirty="0" smtClean="0">
                <a:solidFill>
                  <a:srgbClr val="1E2452"/>
                </a:solidFill>
              </a:rPr>
              <a:t>. </a:t>
            </a:r>
            <a:r>
              <a:rPr lang="hu-HU" sz="2000" dirty="0" err="1" smtClean="0">
                <a:solidFill>
                  <a:srgbClr val="1E2452"/>
                </a:solidFill>
              </a:rPr>
              <a:t>wage</a:t>
            </a:r>
            <a:r>
              <a:rPr lang="hu-HU" sz="2000" dirty="0" smtClean="0">
                <a:solidFill>
                  <a:srgbClr val="1E2452"/>
                </a:solidFill>
              </a:rPr>
              <a:t> </a:t>
            </a:r>
            <a:r>
              <a:rPr lang="hu-HU" sz="2000" dirty="0" err="1" smtClean="0">
                <a:solidFill>
                  <a:srgbClr val="1E2452"/>
                </a:solidFill>
              </a:rPr>
              <a:t>disbursements</a:t>
            </a:r>
            <a:r>
              <a:rPr lang="hu-HU" sz="2000" dirty="0" smtClean="0">
                <a:solidFill>
                  <a:srgbClr val="1E2452"/>
                </a:solidFill>
              </a:rPr>
              <a:t> of the </a:t>
            </a:r>
            <a:r>
              <a:rPr lang="hu-HU" sz="2000" dirty="0" err="1" smtClean="0">
                <a:solidFill>
                  <a:srgbClr val="1E2452"/>
                </a:solidFill>
              </a:rPr>
              <a:t>public</a:t>
            </a:r>
            <a:r>
              <a:rPr lang="hu-HU" sz="2000" dirty="0" smtClean="0">
                <a:solidFill>
                  <a:srgbClr val="1E2452"/>
                </a:solidFill>
              </a:rPr>
              <a:t> </a:t>
            </a:r>
            <a:r>
              <a:rPr lang="hu-HU" sz="2000" dirty="0" err="1" smtClean="0">
                <a:solidFill>
                  <a:srgbClr val="1E2452"/>
                </a:solidFill>
              </a:rPr>
              <a:t>sector</a:t>
            </a:r>
            <a:r>
              <a:rPr lang="hu-HU" sz="2000" dirty="0" smtClean="0">
                <a:solidFill>
                  <a:srgbClr val="1E2452"/>
                </a:solidFill>
              </a:rPr>
              <a:t>, </a:t>
            </a:r>
            <a:r>
              <a:rPr lang="hu-HU" sz="2000" dirty="0" err="1" smtClean="0">
                <a:solidFill>
                  <a:srgbClr val="1E2452"/>
                </a:solidFill>
              </a:rPr>
              <a:t>pension</a:t>
            </a:r>
            <a:r>
              <a:rPr lang="hu-HU" sz="2000" dirty="0" smtClean="0">
                <a:solidFill>
                  <a:srgbClr val="1E2452"/>
                </a:solidFill>
              </a:rPr>
              <a:t> </a:t>
            </a:r>
            <a:r>
              <a:rPr lang="hu-HU" sz="2000" dirty="0" err="1" smtClean="0">
                <a:solidFill>
                  <a:srgbClr val="1E2452"/>
                </a:solidFill>
              </a:rPr>
              <a:t>payments</a:t>
            </a:r>
            <a:r>
              <a:rPr lang="hu-HU" sz="2000" dirty="0" smtClean="0">
                <a:solidFill>
                  <a:srgbClr val="1E2452"/>
                </a:solidFill>
              </a:rPr>
              <a:t>) </a:t>
            </a:r>
            <a:r>
              <a:rPr lang="hu-HU" sz="2000" dirty="0" err="1" smtClean="0">
                <a:solidFill>
                  <a:srgbClr val="1E2452"/>
                </a:solidFill>
              </a:rPr>
              <a:t>arrive</a:t>
            </a:r>
            <a:r>
              <a:rPr lang="hu-HU" sz="2000" dirty="0" smtClean="0">
                <a:solidFill>
                  <a:srgbClr val="1E2452"/>
                </a:solidFill>
              </a:rPr>
              <a:t> </a:t>
            </a:r>
            <a:r>
              <a:rPr lang="hu-HU" sz="2000" dirty="0" err="1" smtClean="0">
                <a:solidFill>
                  <a:srgbClr val="1E2452"/>
                </a:solidFill>
              </a:rPr>
              <a:t>to</a:t>
            </a:r>
            <a:r>
              <a:rPr lang="hu-HU" sz="2000" dirty="0" smtClean="0">
                <a:solidFill>
                  <a:srgbClr val="1E2452"/>
                </a:solidFill>
              </a:rPr>
              <a:t> </a:t>
            </a:r>
            <a:r>
              <a:rPr lang="hu-HU" sz="2000" dirty="0" err="1" smtClean="0">
                <a:solidFill>
                  <a:srgbClr val="1E2452"/>
                </a:solidFill>
              </a:rPr>
              <a:t>current</a:t>
            </a:r>
            <a:r>
              <a:rPr lang="hu-HU" sz="2000" dirty="0" smtClean="0">
                <a:solidFill>
                  <a:srgbClr val="1E2452"/>
                </a:solidFill>
              </a:rPr>
              <a:t> </a:t>
            </a:r>
            <a:r>
              <a:rPr lang="hu-HU" sz="2000" dirty="0" err="1" smtClean="0">
                <a:solidFill>
                  <a:srgbClr val="1E2452"/>
                </a:solidFill>
              </a:rPr>
              <a:t>accounts</a:t>
            </a:r>
            <a:r>
              <a:rPr lang="hu-HU" sz="2000" dirty="0" smtClean="0">
                <a:solidFill>
                  <a:srgbClr val="1E2452"/>
                </a:solidFill>
              </a:rPr>
              <a:t> </a:t>
            </a:r>
            <a:r>
              <a:rPr lang="hu-HU" sz="2000" dirty="0" err="1" smtClean="0">
                <a:solidFill>
                  <a:srgbClr val="1E2452"/>
                </a:solidFill>
              </a:rPr>
              <a:t>held</a:t>
            </a:r>
            <a:r>
              <a:rPr lang="hu-HU" sz="2000" dirty="0" smtClean="0">
                <a:solidFill>
                  <a:srgbClr val="1E2452"/>
                </a:solidFill>
              </a:rPr>
              <a:t> </a:t>
            </a:r>
            <a:r>
              <a:rPr lang="hu-HU" sz="2000" dirty="0" err="1" smtClean="0">
                <a:solidFill>
                  <a:srgbClr val="1E2452"/>
                </a:solidFill>
              </a:rPr>
              <a:t>with</a:t>
            </a:r>
            <a:r>
              <a:rPr lang="hu-HU" sz="2000" dirty="0" smtClean="0">
                <a:solidFill>
                  <a:srgbClr val="1E2452"/>
                </a:solidFill>
              </a:rPr>
              <a:t> </a:t>
            </a:r>
            <a:r>
              <a:rPr lang="hu-HU" sz="2000" dirty="0" err="1" smtClean="0">
                <a:solidFill>
                  <a:srgbClr val="1E2452"/>
                </a:solidFill>
              </a:rPr>
              <a:t>banks</a:t>
            </a:r>
            <a:r>
              <a:rPr lang="hu-HU" sz="2000" dirty="0" smtClean="0">
                <a:solidFill>
                  <a:srgbClr val="1E2452"/>
                </a:solidFill>
              </a:rPr>
              <a:t>, </a:t>
            </a:r>
            <a:r>
              <a:rPr lang="hu-HU" sz="2000" dirty="0" err="1" smtClean="0">
                <a:solidFill>
                  <a:srgbClr val="1E2452"/>
                </a:solidFill>
              </a:rPr>
              <a:t>therefore</a:t>
            </a:r>
            <a:r>
              <a:rPr lang="hu-HU" sz="2000" dirty="0" smtClean="0">
                <a:solidFill>
                  <a:srgbClr val="1E2452"/>
                </a:solidFill>
              </a:rPr>
              <a:t> </a:t>
            </a:r>
            <a:r>
              <a:rPr lang="hu-HU" sz="2000" dirty="0" err="1" smtClean="0">
                <a:solidFill>
                  <a:srgbClr val="1E2452"/>
                </a:solidFill>
              </a:rPr>
              <a:t>they</a:t>
            </a:r>
            <a:r>
              <a:rPr lang="hu-HU" sz="2000" dirty="0" smtClean="0">
                <a:solidFill>
                  <a:srgbClr val="1E2452"/>
                </a:solidFill>
              </a:rPr>
              <a:t> </a:t>
            </a:r>
            <a:r>
              <a:rPr lang="hu-HU" sz="2000" dirty="0" err="1" smtClean="0">
                <a:solidFill>
                  <a:srgbClr val="1E2452"/>
                </a:solidFill>
              </a:rPr>
              <a:t>increase</a:t>
            </a:r>
            <a:r>
              <a:rPr lang="hu-HU" sz="2000" dirty="0" smtClean="0">
                <a:solidFill>
                  <a:srgbClr val="1E2452"/>
                </a:solidFill>
              </a:rPr>
              <a:t> </a:t>
            </a:r>
            <a:r>
              <a:rPr lang="hu-HU" sz="2000" dirty="0" err="1" smtClean="0">
                <a:solidFill>
                  <a:srgbClr val="1E2452"/>
                </a:solidFill>
              </a:rPr>
              <a:t>the</a:t>
            </a:r>
            <a:r>
              <a:rPr lang="hu-HU" sz="2000" dirty="0" smtClean="0">
                <a:solidFill>
                  <a:srgbClr val="1E2452"/>
                </a:solidFill>
              </a:rPr>
              <a:t> </a:t>
            </a:r>
            <a:r>
              <a:rPr lang="hu-HU" sz="2000" dirty="0" err="1" smtClean="0">
                <a:solidFill>
                  <a:srgbClr val="1E2452"/>
                </a:solidFill>
              </a:rPr>
              <a:t>liquidity</a:t>
            </a:r>
            <a:r>
              <a:rPr lang="hu-HU" sz="2000" dirty="0" smtClean="0">
                <a:solidFill>
                  <a:srgbClr val="1E2452"/>
                </a:solidFill>
              </a:rPr>
              <a:t> of </a:t>
            </a:r>
            <a:r>
              <a:rPr lang="hu-HU" sz="2000" dirty="0" err="1" smtClean="0">
                <a:solidFill>
                  <a:srgbClr val="1E2452"/>
                </a:solidFill>
              </a:rPr>
              <a:t>banks</a:t>
            </a:r>
            <a:r>
              <a:rPr lang="hu-HU" sz="2000" dirty="0" smtClean="0">
                <a:solidFill>
                  <a:srgbClr val="1E2452"/>
                </a:solidFill>
              </a:rPr>
              <a:t> </a:t>
            </a:r>
            <a:r>
              <a:rPr lang="hu-HU" sz="2000" dirty="0" err="1" smtClean="0">
                <a:solidFill>
                  <a:srgbClr val="1E2452"/>
                </a:solidFill>
              </a:rPr>
              <a:t>through</a:t>
            </a:r>
            <a:r>
              <a:rPr lang="hu-HU" sz="2000" dirty="0" smtClean="0">
                <a:solidFill>
                  <a:srgbClr val="1E2452"/>
                </a:solidFill>
              </a:rPr>
              <a:t> the </a:t>
            </a:r>
            <a:r>
              <a:rPr lang="hu-HU" sz="2000" dirty="0" err="1" smtClean="0">
                <a:solidFill>
                  <a:srgbClr val="1E2452"/>
                </a:solidFill>
              </a:rPr>
              <a:t>intermediation</a:t>
            </a:r>
            <a:r>
              <a:rPr lang="hu-HU" sz="2000" dirty="0" smtClean="0">
                <a:solidFill>
                  <a:srgbClr val="1E2452"/>
                </a:solidFill>
              </a:rPr>
              <a:t> of </a:t>
            </a:r>
            <a:r>
              <a:rPr lang="hu-HU" sz="2000" dirty="0" err="1" smtClean="0">
                <a:solidFill>
                  <a:srgbClr val="1E2452"/>
                </a:solidFill>
              </a:rPr>
              <a:t>payment</a:t>
            </a:r>
            <a:r>
              <a:rPr lang="hu-HU" sz="2000" dirty="0" smtClean="0">
                <a:solidFill>
                  <a:srgbClr val="1E2452"/>
                </a:solidFill>
              </a:rPr>
              <a:t> </a:t>
            </a:r>
            <a:r>
              <a:rPr lang="hu-HU" sz="2000" dirty="0" err="1" smtClean="0">
                <a:solidFill>
                  <a:srgbClr val="1E2452"/>
                </a:solidFill>
              </a:rPr>
              <a:t>systems</a:t>
            </a:r>
            <a:r>
              <a:rPr lang="hu-HU" sz="2000" dirty="0" smtClean="0">
                <a:solidFill>
                  <a:srgbClr val="1E2452"/>
                </a:solidFill>
              </a:rPr>
              <a:t> (the </a:t>
            </a:r>
            <a:r>
              <a:rPr lang="hu-HU" sz="2000" dirty="0" err="1" smtClean="0">
                <a:solidFill>
                  <a:srgbClr val="1E2452"/>
                </a:solidFill>
              </a:rPr>
              <a:t>liabilities</a:t>
            </a:r>
            <a:r>
              <a:rPr lang="hu-HU" sz="2000" dirty="0" smtClean="0">
                <a:solidFill>
                  <a:srgbClr val="1E2452"/>
                </a:solidFill>
              </a:rPr>
              <a:t> </a:t>
            </a:r>
            <a:r>
              <a:rPr lang="hu-HU" sz="2000" dirty="0" err="1" smtClean="0">
                <a:solidFill>
                  <a:srgbClr val="1E2452"/>
                </a:solidFill>
              </a:rPr>
              <a:t>side</a:t>
            </a:r>
            <a:r>
              <a:rPr lang="hu-HU" sz="2000" dirty="0" smtClean="0">
                <a:solidFill>
                  <a:srgbClr val="1E2452"/>
                </a:solidFill>
              </a:rPr>
              <a:t> of the MNB </a:t>
            </a:r>
            <a:r>
              <a:rPr lang="hu-HU" sz="2000" dirty="0" err="1" smtClean="0">
                <a:solidFill>
                  <a:srgbClr val="1E2452"/>
                </a:solidFill>
              </a:rPr>
              <a:t>balance</a:t>
            </a:r>
            <a:r>
              <a:rPr lang="hu-HU" sz="2000" dirty="0" smtClean="0">
                <a:solidFill>
                  <a:srgbClr val="1E2452"/>
                </a:solidFill>
              </a:rPr>
              <a:t> </a:t>
            </a:r>
            <a:r>
              <a:rPr lang="hu-HU" sz="2000" dirty="0" err="1" smtClean="0">
                <a:solidFill>
                  <a:srgbClr val="1E2452"/>
                </a:solidFill>
              </a:rPr>
              <a:t>sheet</a:t>
            </a:r>
            <a:r>
              <a:rPr lang="hu-HU" sz="2000" dirty="0" smtClean="0">
                <a:solidFill>
                  <a:srgbClr val="1E2452"/>
                </a:solidFill>
              </a:rPr>
              <a:t> is </a:t>
            </a:r>
            <a:r>
              <a:rPr lang="hu-HU" sz="2000" dirty="0" err="1" smtClean="0">
                <a:solidFill>
                  <a:srgbClr val="1E2452"/>
                </a:solidFill>
              </a:rPr>
              <a:t>restructured</a:t>
            </a:r>
            <a:r>
              <a:rPr lang="hu-HU" sz="2000" dirty="0" smtClean="0">
                <a:solidFill>
                  <a:srgbClr val="1E2452"/>
                </a:solidFill>
              </a:rPr>
              <a:t>).</a:t>
            </a:r>
            <a:endParaRPr lang="hu-HU" sz="2000" dirty="0">
              <a:solidFill>
                <a:srgbClr val="1E2452"/>
              </a:solidFill>
            </a:endParaRPr>
          </a:p>
          <a:p>
            <a:pPr lvl="1" fontAlgn="base">
              <a:lnSpc>
                <a:spcPct val="100000"/>
              </a:lnSpc>
              <a:spcAft>
                <a:spcPts val="600"/>
              </a:spcAft>
              <a:buFont typeface="Calibri" panose="020F0502020204030204" pitchFamily="34" charset="0"/>
              <a:buChar char="‒"/>
              <a:defRPr/>
            </a:pPr>
            <a:r>
              <a:rPr lang="hu-HU" sz="2000" dirty="0" err="1" smtClean="0">
                <a:solidFill>
                  <a:srgbClr val="1E2452"/>
                </a:solidFill>
              </a:rPr>
              <a:t>In</a:t>
            </a:r>
            <a:r>
              <a:rPr lang="hu-HU" sz="2000" dirty="0" smtClean="0">
                <a:solidFill>
                  <a:srgbClr val="1E2452"/>
                </a:solidFill>
              </a:rPr>
              <a:t> the </a:t>
            </a:r>
            <a:r>
              <a:rPr lang="hu-HU" sz="2000" dirty="0" err="1" smtClean="0">
                <a:solidFill>
                  <a:srgbClr val="1E2452"/>
                </a:solidFill>
              </a:rPr>
              <a:t>case</a:t>
            </a:r>
            <a:r>
              <a:rPr lang="hu-HU" sz="2000" dirty="0" smtClean="0">
                <a:solidFill>
                  <a:srgbClr val="1E2452"/>
                </a:solidFill>
              </a:rPr>
              <a:t> of </a:t>
            </a:r>
            <a:r>
              <a:rPr lang="hu-HU" sz="2000" dirty="0" err="1" smtClean="0">
                <a:solidFill>
                  <a:srgbClr val="1E2452"/>
                </a:solidFill>
              </a:rPr>
              <a:t>tax</a:t>
            </a:r>
            <a:r>
              <a:rPr lang="hu-HU" sz="2000" dirty="0" smtClean="0">
                <a:solidFill>
                  <a:srgbClr val="1E2452"/>
                </a:solidFill>
              </a:rPr>
              <a:t> </a:t>
            </a:r>
            <a:r>
              <a:rPr lang="hu-HU" sz="2000" dirty="0" err="1" smtClean="0">
                <a:solidFill>
                  <a:srgbClr val="1E2452"/>
                </a:solidFill>
              </a:rPr>
              <a:t>income</a:t>
            </a:r>
            <a:r>
              <a:rPr lang="hu-HU" sz="2000" dirty="0" smtClean="0">
                <a:solidFill>
                  <a:srgbClr val="1E2452"/>
                </a:solidFill>
              </a:rPr>
              <a:t> and </a:t>
            </a:r>
            <a:r>
              <a:rPr lang="hu-HU" sz="2000" dirty="0" err="1" smtClean="0">
                <a:solidFill>
                  <a:srgbClr val="1E2452"/>
                </a:solidFill>
              </a:rPr>
              <a:t>social</a:t>
            </a:r>
            <a:r>
              <a:rPr lang="hu-HU" sz="2000" dirty="0" smtClean="0">
                <a:solidFill>
                  <a:srgbClr val="1E2452"/>
                </a:solidFill>
              </a:rPr>
              <a:t> </a:t>
            </a:r>
            <a:r>
              <a:rPr lang="hu-HU" sz="2000" dirty="0" err="1" smtClean="0">
                <a:solidFill>
                  <a:srgbClr val="1E2452"/>
                </a:solidFill>
              </a:rPr>
              <a:t>security</a:t>
            </a:r>
            <a:r>
              <a:rPr lang="hu-HU" sz="2000" dirty="0" smtClean="0">
                <a:solidFill>
                  <a:srgbClr val="1E2452"/>
                </a:solidFill>
              </a:rPr>
              <a:t> </a:t>
            </a:r>
            <a:r>
              <a:rPr lang="hu-HU" sz="2000" dirty="0" err="1" smtClean="0">
                <a:solidFill>
                  <a:srgbClr val="1E2452"/>
                </a:solidFill>
              </a:rPr>
              <a:t>contributions</a:t>
            </a:r>
            <a:r>
              <a:rPr lang="hu-HU" sz="2000" dirty="0" smtClean="0">
                <a:solidFill>
                  <a:srgbClr val="1E2452"/>
                </a:solidFill>
              </a:rPr>
              <a:t> </a:t>
            </a:r>
            <a:r>
              <a:rPr lang="hu-HU" sz="2000" dirty="0" err="1" smtClean="0">
                <a:solidFill>
                  <a:srgbClr val="1E2452"/>
                </a:solidFill>
              </a:rPr>
              <a:t>enterprises</a:t>
            </a:r>
            <a:r>
              <a:rPr lang="hu-HU" sz="2000" dirty="0" smtClean="0">
                <a:solidFill>
                  <a:srgbClr val="1E2452"/>
                </a:solidFill>
              </a:rPr>
              <a:t> </a:t>
            </a:r>
            <a:r>
              <a:rPr lang="hu-HU" sz="2000" dirty="0" err="1" smtClean="0">
                <a:solidFill>
                  <a:srgbClr val="1E2452"/>
                </a:solidFill>
              </a:rPr>
              <a:t>transfer</a:t>
            </a:r>
            <a:r>
              <a:rPr lang="hu-HU" sz="2000" dirty="0" smtClean="0">
                <a:solidFill>
                  <a:srgbClr val="1E2452"/>
                </a:solidFill>
              </a:rPr>
              <a:t> </a:t>
            </a:r>
            <a:r>
              <a:rPr lang="hu-HU" sz="2000" dirty="0" err="1" smtClean="0">
                <a:solidFill>
                  <a:srgbClr val="1E2452"/>
                </a:solidFill>
              </a:rPr>
              <a:t>money</a:t>
            </a:r>
            <a:r>
              <a:rPr lang="hu-HU" sz="2000" dirty="0" smtClean="0">
                <a:solidFill>
                  <a:srgbClr val="1E2452"/>
                </a:solidFill>
              </a:rPr>
              <a:t> </a:t>
            </a:r>
            <a:r>
              <a:rPr lang="hu-HU" sz="2000" dirty="0" err="1" smtClean="0">
                <a:solidFill>
                  <a:srgbClr val="1E2452"/>
                </a:solidFill>
              </a:rPr>
              <a:t>from</a:t>
            </a:r>
            <a:r>
              <a:rPr lang="hu-HU" sz="2000" dirty="0" smtClean="0">
                <a:solidFill>
                  <a:srgbClr val="1E2452"/>
                </a:solidFill>
              </a:rPr>
              <a:t> </a:t>
            </a:r>
            <a:r>
              <a:rPr lang="hu-HU" sz="2000" dirty="0" err="1" smtClean="0">
                <a:solidFill>
                  <a:srgbClr val="1E2452"/>
                </a:solidFill>
              </a:rPr>
              <a:t>their</a:t>
            </a:r>
            <a:r>
              <a:rPr lang="hu-HU" sz="2000" dirty="0" smtClean="0">
                <a:solidFill>
                  <a:srgbClr val="1E2452"/>
                </a:solidFill>
              </a:rPr>
              <a:t> bank </a:t>
            </a:r>
            <a:r>
              <a:rPr lang="hu-HU" sz="2000" dirty="0" err="1" smtClean="0">
                <a:solidFill>
                  <a:srgbClr val="1E2452"/>
                </a:solidFill>
              </a:rPr>
              <a:t>accounts</a:t>
            </a:r>
            <a:r>
              <a:rPr lang="hu-HU" sz="2000" dirty="0" smtClean="0">
                <a:solidFill>
                  <a:srgbClr val="1E2452"/>
                </a:solidFill>
              </a:rPr>
              <a:t> </a:t>
            </a:r>
            <a:r>
              <a:rPr lang="hu-HU" sz="2000" dirty="0" err="1" smtClean="0">
                <a:solidFill>
                  <a:srgbClr val="1E2452"/>
                </a:solidFill>
              </a:rPr>
              <a:t>to</a:t>
            </a:r>
            <a:r>
              <a:rPr lang="hu-HU" sz="2000" dirty="0" smtClean="0">
                <a:solidFill>
                  <a:srgbClr val="1E2452"/>
                </a:solidFill>
              </a:rPr>
              <a:t> the </a:t>
            </a:r>
            <a:r>
              <a:rPr lang="en-GB" sz="2000" dirty="0" smtClean="0">
                <a:solidFill>
                  <a:srgbClr val="1E2452"/>
                </a:solidFill>
              </a:rPr>
              <a:t>T</a:t>
            </a:r>
            <a:r>
              <a:rPr lang="hu-HU" sz="2000" dirty="0" err="1" smtClean="0">
                <a:solidFill>
                  <a:srgbClr val="1E2452"/>
                </a:solidFill>
              </a:rPr>
              <a:t>reasury</a:t>
            </a:r>
            <a:r>
              <a:rPr lang="hu-HU" sz="2000" dirty="0" smtClean="0">
                <a:solidFill>
                  <a:srgbClr val="1E2452"/>
                </a:solidFill>
              </a:rPr>
              <a:t> account </a:t>
            </a:r>
            <a:r>
              <a:rPr lang="hu-HU" sz="2000" dirty="0" err="1" smtClean="0">
                <a:solidFill>
                  <a:srgbClr val="1E2452"/>
                </a:solidFill>
              </a:rPr>
              <a:t>while</a:t>
            </a:r>
            <a:r>
              <a:rPr lang="hu-HU" sz="2000" dirty="0" smtClean="0">
                <a:solidFill>
                  <a:srgbClr val="1E2452"/>
                </a:solidFill>
              </a:rPr>
              <a:t> </a:t>
            </a:r>
            <a:r>
              <a:rPr lang="hu-HU" sz="2000" dirty="0" err="1" smtClean="0">
                <a:solidFill>
                  <a:srgbClr val="1E2452"/>
                </a:solidFill>
              </a:rPr>
              <a:t>reducing</a:t>
            </a:r>
            <a:r>
              <a:rPr lang="hu-HU" sz="2000" dirty="0" smtClean="0">
                <a:solidFill>
                  <a:srgbClr val="1E2452"/>
                </a:solidFill>
              </a:rPr>
              <a:t> the </a:t>
            </a:r>
            <a:r>
              <a:rPr lang="hu-HU" sz="2000" dirty="0" err="1" smtClean="0">
                <a:solidFill>
                  <a:srgbClr val="1E2452"/>
                </a:solidFill>
              </a:rPr>
              <a:t>liquidity</a:t>
            </a:r>
            <a:r>
              <a:rPr lang="hu-HU" sz="2000" dirty="0" smtClean="0">
                <a:solidFill>
                  <a:srgbClr val="1E2452"/>
                </a:solidFill>
              </a:rPr>
              <a:t> of the banking </a:t>
            </a:r>
            <a:r>
              <a:rPr lang="hu-HU" sz="2000" dirty="0" err="1" smtClean="0">
                <a:solidFill>
                  <a:srgbClr val="1E2452"/>
                </a:solidFill>
              </a:rPr>
              <a:t>system</a:t>
            </a:r>
            <a:r>
              <a:rPr lang="hu-HU" sz="2000" dirty="0" smtClean="0">
                <a:solidFill>
                  <a:srgbClr val="1E2452"/>
                </a:solidFill>
              </a:rPr>
              <a:t>.</a:t>
            </a:r>
            <a:endParaRPr lang="hu-HU" sz="2000" dirty="0">
              <a:solidFill>
                <a:srgbClr val="1E2452"/>
              </a:solidFill>
            </a:endParaRPr>
          </a:p>
          <a:p>
            <a:pPr lvl="1" fontAlgn="base">
              <a:lnSpc>
                <a:spcPct val="100000"/>
              </a:lnSpc>
              <a:spcAft>
                <a:spcPts val="600"/>
              </a:spcAft>
              <a:buFont typeface="Calibri" panose="020F0502020204030204" pitchFamily="34" charset="0"/>
              <a:buChar char="‒"/>
              <a:defRPr/>
            </a:pPr>
            <a:r>
              <a:rPr lang="hu-HU" sz="2000" dirty="0" err="1" smtClean="0">
                <a:solidFill>
                  <a:srgbClr val="1E2452"/>
                </a:solidFill>
              </a:rPr>
              <a:t>Debt</a:t>
            </a:r>
            <a:r>
              <a:rPr lang="hu-HU" sz="2000" dirty="0" smtClean="0">
                <a:solidFill>
                  <a:srgbClr val="1E2452"/>
                </a:solidFill>
              </a:rPr>
              <a:t> </a:t>
            </a:r>
            <a:r>
              <a:rPr lang="hu-HU" sz="2000" dirty="0" err="1" smtClean="0">
                <a:solidFill>
                  <a:srgbClr val="1E2452"/>
                </a:solidFill>
              </a:rPr>
              <a:t>financing</a:t>
            </a:r>
            <a:r>
              <a:rPr lang="hu-HU" sz="2000" dirty="0" smtClean="0">
                <a:solidFill>
                  <a:srgbClr val="1E2452"/>
                </a:solidFill>
              </a:rPr>
              <a:t> </a:t>
            </a:r>
            <a:r>
              <a:rPr lang="hu-HU" sz="2000" dirty="0" err="1" smtClean="0">
                <a:solidFill>
                  <a:srgbClr val="1E2452"/>
                </a:solidFill>
              </a:rPr>
              <a:t>items</a:t>
            </a:r>
            <a:r>
              <a:rPr lang="hu-HU" sz="2000" dirty="0" smtClean="0">
                <a:solidFill>
                  <a:srgbClr val="1E2452"/>
                </a:solidFill>
              </a:rPr>
              <a:t> </a:t>
            </a:r>
            <a:r>
              <a:rPr lang="hu-HU" sz="2000" dirty="0" err="1" smtClean="0">
                <a:solidFill>
                  <a:srgbClr val="1E2452"/>
                </a:solidFill>
              </a:rPr>
              <a:t>have</a:t>
            </a:r>
            <a:r>
              <a:rPr lang="hu-HU" sz="2000" dirty="0" smtClean="0">
                <a:solidFill>
                  <a:srgbClr val="1E2452"/>
                </a:solidFill>
              </a:rPr>
              <a:t> a </a:t>
            </a:r>
            <a:r>
              <a:rPr lang="hu-HU" sz="2000" dirty="0" err="1" smtClean="0">
                <a:solidFill>
                  <a:srgbClr val="1E2452"/>
                </a:solidFill>
              </a:rPr>
              <a:t>similar</a:t>
            </a:r>
            <a:r>
              <a:rPr lang="hu-HU" sz="2000" dirty="0" smtClean="0">
                <a:solidFill>
                  <a:srgbClr val="1E2452"/>
                </a:solidFill>
              </a:rPr>
              <a:t> </a:t>
            </a:r>
            <a:r>
              <a:rPr lang="hu-HU" sz="2000" dirty="0" err="1" smtClean="0">
                <a:solidFill>
                  <a:srgbClr val="1E2452"/>
                </a:solidFill>
              </a:rPr>
              <a:t>effect</a:t>
            </a:r>
            <a:r>
              <a:rPr lang="hu-HU" sz="2000" dirty="0" smtClean="0">
                <a:solidFill>
                  <a:srgbClr val="1E2452"/>
                </a:solidFill>
              </a:rPr>
              <a:t> </a:t>
            </a:r>
            <a:r>
              <a:rPr lang="hu-HU" sz="2000" dirty="0" err="1" smtClean="0">
                <a:solidFill>
                  <a:srgbClr val="1E2452"/>
                </a:solidFill>
              </a:rPr>
              <a:t>on</a:t>
            </a:r>
            <a:r>
              <a:rPr lang="hu-HU" sz="2000" dirty="0" smtClean="0">
                <a:solidFill>
                  <a:srgbClr val="1E2452"/>
                </a:solidFill>
              </a:rPr>
              <a:t> the </a:t>
            </a:r>
            <a:r>
              <a:rPr lang="hu-HU" sz="2000" dirty="0" err="1" smtClean="0">
                <a:solidFill>
                  <a:srgbClr val="1E2452"/>
                </a:solidFill>
              </a:rPr>
              <a:t>liquidity</a:t>
            </a:r>
            <a:r>
              <a:rPr lang="hu-HU" sz="2000" dirty="0" smtClean="0">
                <a:solidFill>
                  <a:srgbClr val="1E2452"/>
                </a:solidFill>
              </a:rPr>
              <a:t> of the banking </a:t>
            </a:r>
            <a:r>
              <a:rPr lang="hu-HU" sz="2000" dirty="0" err="1" smtClean="0">
                <a:solidFill>
                  <a:srgbClr val="1E2452"/>
                </a:solidFill>
              </a:rPr>
              <a:t>system</a:t>
            </a:r>
            <a:r>
              <a:rPr lang="hu-HU" sz="2000" dirty="0" smtClean="0">
                <a:solidFill>
                  <a:srgbClr val="1E2452"/>
                </a:solidFill>
              </a:rPr>
              <a:t>: interest </a:t>
            </a:r>
            <a:r>
              <a:rPr lang="hu-HU" sz="2000" dirty="0" err="1" smtClean="0">
                <a:solidFill>
                  <a:srgbClr val="1E2452"/>
                </a:solidFill>
              </a:rPr>
              <a:t>payments</a:t>
            </a:r>
            <a:r>
              <a:rPr lang="hu-HU" sz="2000" dirty="0" smtClean="0">
                <a:solidFill>
                  <a:srgbClr val="1E2452"/>
                </a:solidFill>
              </a:rPr>
              <a:t> and </a:t>
            </a:r>
            <a:r>
              <a:rPr lang="hu-HU" sz="2000" dirty="0" err="1" smtClean="0">
                <a:solidFill>
                  <a:srgbClr val="1E2452"/>
                </a:solidFill>
              </a:rPr>
              <a:t>redemptions</a:t>
            </a:r>
            <a:r>
              <a:rPr lang="hu-HU" sz="2000" dirty="0" smtClean="0">
                <a:solidFill>
                  <a:srgbClr val="1E2452"/>
                </a:solidFill>
              </a:rPr>
              <a:t> </a:t>
            </a:r>
            <a:r>
              <a:rPr lang="hu-HU" sz="2000" dirty="0" err="1" smtClean="0">
                <a:solidFill>
                  <a:srgbClr val="1E2452"/>
                </a:solidFill>
              </a:rPr>
              <a:t>related</a:t>
            </a:r>
            <a:r>
              <a:rPr lang="hu-HU" sz="2000" dirty="0" smtClean="0">
                <a:solidFill>
                  <a:srgbClr val="1E2452"/>
                </a:solidFill>
              </a:rPr>
              <a:t> </a:t>
            </a:r>
            <a:r>
              <a:rPr lang="hu-HU" sz="2000" dirty="0" err="1" smtClean="0">
                <a:solidFill>
                  <a:srgbClr val="1E2452"/>
                </a:solidFill>
              </a:rPr>
              <a:t>to</a:t>
            </a:r>
            <a:r>
              <a:rPr lang="hu-HU" sz="2000" dirty="0" smtClean="0">
                <a:solidFill>
                  <a:srgbClr val="1E2452"/>
                </a:solidFill>
              </a:rPr>
              <a:t> </a:t>
            </a:r>
            <a:r>
              <a:rPr lang="hu-HU" sz="2000" dirty="0" err="1" smtClean="0">
                <a:solidFill>
                  <a:srgbClr val="1E2452"/>
                </a:solidFill>
              </a:rPr>
              <a:t>public</a:t>
            </a:r>
            <a:r>
              <a:rPr lang="hu-HU" sz="2000" dirty="0" smtClean="0">
                <a:solidFill>
                  <a:srgbClr val="1E2452"/>
                </a:solidFill>
              </a:rPr>
              <a:t> </a:t>
            </a:r>
            <a:r>
              <a:rPr lang="hu-HU" sz="2000" dirty="0" err="1" smtClean="0">
                <a:solidFill>
                  <a:srgbClr val="1E2452"/>
                </a:solidFill>
              </a:rPr>
              <a:t>debt</a:t>
            </a:r>
            <a:r>
              <a:rPr lang="hu-HU" sz="2000" dirty="0" smtClean="0">
                <a:solidFill>
                  <a:srgbClr val="1E2452"/>
                </a:solidFill>
              </a:rPr>
              <a:t> </a:t>
            </a:r>
            <a:r>
              <a:rPr lang="hu-HU" sz="2000" dirty="0" err="1" smtClean="0">
                <a:solidFill>
                  <a:srgbClr val="1E2452"/>
                </a:solidFill>
              </a:rPr>
              <a:t>mean</a:t>
            </a:r>
            <a:r>
              <a:rPr lang="hu-HU" sz="2000" dirty="0" smtClean="0">
                <a:solidFill>
                  <a:srgbClr val="1E2452"/>
                </a:solidFill>
              </a:rPr>
              <a:t> </a:t>
            </a:r>
            <a:r>
              <a:rPr lang="hu-HU" sz="2000" dirty="0" err="1" smtClean="0">
                <a:solidFill>
                  <a:srgbClr val="1E2452"/>
                </a:solidFill>
              </a:rPr>
              <a:t>government</a:t>
            </a:r>
            <a:r>
              <a:rPr lang="hu-HU" sz="2000" dirty="0" smtClean="0">
                <a:solidFill>
                  <a:srgbClr val="1E2452"/>
                </a:solidFill>
              </a:rPr>
              <a:t> </a:t>
            </a:r>
            <a:r>
              <a:rPr lang="hu-HU" sz="2000" dirty="0" err="1" smtClean="0">
                <a:solidFill>
                  <a:srgbClr val="1E2452"/>
                </a:solidFill>
              </a:rPr>
              <a:t>payments</a:t>
            </a:r>
            <a:r>
              <a:rPr lang="hu-HU" sz="2000" dirty="0" smtClean="0">
                <a:solidFill>
                  <a:srgbClr val="1E2452"/>
                </a:solidFill>
              </a:rPr>
              <a:t> </a:t>
            </a:r>
            <a:r>
              <a:rPr lang="hu-HU" sz="2000" dirty="0" err="1" smtClean="0">
                <a:solidFill>
                  <a:srgbClr val="1E2452"/>
                </a:solidFill>
              </a:rPr>
              <a:t>to</a:t>
            </a:r>
            <a:r>
              <a:rPr lang="hu-HU" sz="2000" dirty="0" smtClean="0">
                <a:solidFill>
                  <a:srgbClr val="1E2452"/>
                </a:solidFill>
              </a:rPr>
              <a:t> bank </a:t>
            </a:r>
            <a:r>
              <a:rPr lang="hu-HU" sz="2000" dirty="0" err="1" smtClean="0">
                <a:solidFill>
                  <a:srgbClr val="1E2452"/>
                </a:solidFill>
              </a:rPr>
              <a:t>customers</a:t>
            </a:r>
            <a:r>
              <a:rPr lang="hu-HU" sz="2000" dirty="0" smtClean="0">
                <a:solidFill>
                  <a:srgbClr val="1E2452"/>
                </a:solidFill>
              </a:rPr>
              <a:t> and </a:t>
            </a:r>
            <a:r>
              <a:rPr lang="hu-HU" sz="2000" dirty="0" err="1" smtClean="0">
                <a:solidFill>
                  <a:srgbClr val="1E2452"/>
                </a:solidFill>
              </a:rPr>
              <a:t>thus</a:t>
            </a:r>
            <a:r>
              <a:rPr lang="hu-HU" sz="2000" dirty="0" smtClean="0">
                <a:solidFill>
                  <a:srgbClr val="1E2452"/>
                </a:solidFill>
              </a:rPr>
              <a:t> </a:t>
            </a:r>
            <a:r>
              <a:rPr lang="hu-HU" sz="2000" dirty="0" err="1" smtClean="0">
                <a:solidFill>
                  <a:srgbClr val="1E2452"/>
                </a:solidFill>
              </a:rPr>
              <a:t>increase</a:t>
            </a:r>
            <a:r>
              <a:rPr lang="hu-HU" sz="2000" dirty="0" smtClean="0">
                <a:solidFill>
                  <a:srgbClr val="1E2452"/>
                </a:solidFill>
              </a:rPr>
              <a:t> </a:t>
            </a:r>
            <a:r>
              <a:rPr lang="hu-HU" sz="2000" dirty="0" err="1" smtClean="0">
                <a:solidFill>
                  <a:srgbClr val="1E2452"/>
                </a:solidFill>
              </a:rPr>
              <a:t>liquidity</a:t>
            </a:r>
            <a:r>
              <a:rPr lang="hu-HU" sz="2000" dirty="0" smtClean="0">
                <a:solidFill>
                  <a:srgbClr val="1E2452"/>
                </a:solidFill>
              </a:rPr>
              <a:t>, </a:t>
            </a:r>
            <a:r>
              <a:rPr lang="hu-HU" sz="2000" dirty="0" err="1" smtClean="0">
                <a:solidFill>
                  <a:srgbClr val="1E2452"/>
                </a:solidFill>
              </a:rPr>
              <a:t>whereas</a:t>
            </a:r>
            <a:r>
              <a:rPr lang="hu-HU" sz="2000" dirty="0" smtClean="0">
                <a:solidFill>
                  <a:srgbClr val="1E2452"/>
                </a:solidFill>
              </a:rPr>
              <a:t> the </a:t>
            </a:r>
            <a:r>
              <a:rPr lang="hu-HU" sz="2000" dirty="0" err="1" smtClean="0">
                <a:solidFill>
                  <a:srgbClr val="1E2452"/>
                </a:solidFill>
              </a:rPr>
              <a:t>issuance</a:t>
            </a:r>
            <a:r>
              <a:rPr lang="hu-HU" sz="2000" dirty="0" smtClean="0">
                <a:solidFill>
                  <a:srgbClr val="1E2452"/>
                </a:solidFill>
              </a:rPr>
              <a:t> of </a:t>
            </a:r>
            <a:r>
              <a:rPr lang="hu-HU" sz="2000" dirty="0" err="1" smtClean="0">
                <a:solidFill>
                  <a:srgbClr val="1E2452"/>
                </a:solidFill>
              </a:rPr>
              <a:t>government</a:t>
            </a:r>
            <a:r>
              <a:rPr lang="hu-HU" sz="2000" dirty="0" smtClean="0">
                <a:solidFill>
                  <a:srgbClr val="1E2452"/>
                </a:solidFill>
              </a:rPr>
              <a:t> </a:t>
            </a:r>
            <a:r>
              <a:rPr lang="hu-HU" sz="2000" dirty="0" err="1" smtClean="0">
                <a:solidFill>
                  <a:srgbClr val="1E2452"/>
                </a:solidFill>
              </a:rPr>
              <a:t>securities</a:t>
            </a:r>
            <a:r>
              <a:rPr lang="hu-HU" sz="2000" dirty="0" smtClean="0">
                <a:solidFill>
                  <a:srgbClr val="1E2452"/>
                </a:solidFill>
              </a:rPr>
              <a:t> </a:t>
            </a:r>
            <a:r>
              <a:rPr lang="hu-HU" sz="2000" dirty="0" err="1" smtClean="0">
                <a:solidFill>
                  <a:srgbClr val="1E2452"/>
                </a:solidFill>
              </a:rPr>
              <a:t>decreases</a:t>
            </a:r>
            <a:r>
              <a:rPr lang="hu-HU" sz="2000" dirty="0" smtClean="0">
                <a:solidFill>
                  <a:srgbClr val="1E2452"/>
                </a:solidFill>
              </a:rPr>
              <a:t> the </a:t>
            </a:r>
            <a:r>
              <a:rPr lang="hu-HU" sz="2000" dirty="0" err="1" smtClean="0">
                <a:solidFill>
                  <a:srgbClr val="1E2452"/>
                </a:solidFill>
              </a:rPr>
              <a:t>liquidity</a:t>
            </a:r>
            <a:r>
              <a:rPr lang="hu-HU" sz="2000" dirty="0" smtClean="0">
                <a:solidFill>
                  <a:srgbClr val="1E2452"/>
                </a:solidFill>
              </a:rPr>
              <a:t> of </a:t>
            </a:r>
            <a:r>
              <a:rPr lang="hu-HU" sz="2000" dirty="0" err="1" smtClean="0">
                <a:solidFill>
                  <a:srgbClr val="1E2452"/>
                </a:solidFill>
              </a:rPr>
              <a:t>banks</a:t>
            </a:r>
            <a:r>
              <a:rPr lang="hu-HU" sz="2000" dirty="0" smtClean="0">
                <a:solidFill>
                  <a:srgbClr val="1E2452"/>
                </a:solidFill>
              </a:rPr>
              <a:t>.</a:t>
            </a:r>
            <a:endParaRPr lang="hu-HU" sz="2000" dirty="0">
              <a:solidFill>
                <a:srgbClr val="1E2452"/>
              </a:solidFill>
            </a:endParaRPr>
          </a:p>
          <a:p>
            <a:pPr marL="457200" lvl="1" indent="0" algn="just" defTabSz="914400" fontAlgn="base">
              <a:lnSpc>
                <a:spcPct val="100000"/>
              </a:lnSpc>
              <a:spcBef>
                <a:spcPts val="600"/>
              </a:spcBef>
              <a:spcAft>
                <a:spcPct val="0"/>
              </a:spcAft>
              <a:buNone/>
              <a:defRPr/>
            </a:pPr>
            <a:endParaRPr lang="hu-HU" sz="1800" dirty="0">
              <a:solidFill>
                <a:srgbClr val="857760"/>
              </a:solidFill>
              <a:latin typeface="Trebuchet MS"/>
            </a:endParaRPr>
          </a:p>
          <a:p>
            <a:endParaRPr lang="hu-HU" dirty="0"/>
          </a:p>
        </p:txBody>
      </p:sp>
      <p:sp>
        <p:nvSpPr>
          <p:cNvPr id="4" name="Footer Placeholder 3"/>
          <p:cNvSpPr>
            <a:spLocks noGrp="1"/>
          </p:cNvSpPr>
          <p:nvPr>
            <p:ph type="ftr" sz="quarter" idx="11"/>
          </p:nvPr>
        </p:nvSpPr>
        <p:spPr/>
        <p:txBody>
          <a:bodyPr/>
          <a:lstStyle/>
          <a:p>
            <a:pPr>
              <a:defRPr/>
            </a:pPr>
            <a:r>
              <a:rPr lang="hu-HU" dirty="0" smtClean="0"/>
              <a:t>Magyar Nemzeti Bank</a:t>
            </a:r>
          </a:p>
        </p:txBody>
      </p:sp>
      <p:sp>
        <p:nvSpPr>
          <p:cNvPr id="5" name="Slide Number Placeholder 4"/>
          <p:cNvSpPr>
            <a:spLocks noGrp="1"/>
          </p:cNvSpPr>
          <p:nvPr>
            <p:ph type="sldNum" sz="quarter" idx="12"/>
          </p:nvPr>
        </p:nvSpPr>
        <p:spPr/>
        <p:txBody>
          <a:bodyPr/>
          <a:lstStyle/>
          <a:p>
            <a:pPr>
              <a:defRPr/>
            </a:pPr>
            <a:fld id="{0401AEF3-AFFE-433D-8A34-08D966C25545}" type="slidenum">
              <a:rPr lang="hu-HU" smtClean="0"/>
              <a:pPr>
                <a:defRPr/>
              </a:pPr>
              <a:t>36</a:t>
            </a:fld>
            <a:endParaRPr lang="hu-HU" dirty="0"/>
          </a:p>
        </p:txBody>
      </p:sp>
    </p:spTree>
    <p:extLst>
      <p:ext uri="{BB962C8B-B14F-4D97-AF65-F5344CB8AC3E}">
        <p14:creationId xmlns:p14="http://schemas.microsoft.com/office/powerpoint/2010/main" val="113914648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180000"/>
            <a:ext cx="8172400" cy="759189"/>
          </a:xfrm>
        </p:spPr>
        <p:txBody>
          <a:bodyPr>
            <a:noAutofit/>
          </a:bodyPr>
          <a:lstStyle/>
          <a:p>
            <a:r>
              <a:rPr lang="en-GB" sz="2800" dirty="0" smtClean="0">
                <a:solidFill>
                  <a:srgbClr val="1E2452"/>
                </a:solidFill>
              </a:rPr>
              <a:t>V</a:t>
            </a:r>
            <a:r>
              <a:rPr lang="hu-HU" sz="2800" dirty="0" err="1" smtClean="0">
                <a:solidFill>
                  <a:srgbClr val="1E2452"/>
                </a:solidFill>
              </a:rPr>
              <a:t>olatility</a:t>
            </a:r>
            <a:r>
              <a:rPr lang="hu-HU" sz="2800" dirty="0" smtClean="0">
                <a:solidFill>
                  <a:srgbClr val="1E2452"/>
                </a:solidFill>
              </a:rPr>
              <a:t> of </a:t>
            </a:r>
            <a:r>
              <a:rPr lang="hu-HU" sz="2800" dirty="0" err="1" smtClean="0">
                <a:solidFill>
                  <a:srgbClr val="1E2452"/>
                </a:solidFill>
              </a:rPr>
              <a:t>treasury</a:t>
            </a:r>
            <a:r>
              <a:rPr lang="hu-HU" sz="2800" dirty="0" smtClean="0">
                <a:solidFill>
                  <a:srgbClr val="1E2452"/>
                </a:solidFill>
              </a:rPr>
              <a:t> </a:t>
            </a:r>
            <a:r>
              <a:rPr lang="hu-HU" sz="2800" dirty="0" err="1" smtClean="0">
                <a:solidFill>
                  <a:srgbClr val="1E2452"/>
                </a:solidFill>
              </a:rPr>
              <a:t>accounts</a:t>
            </a:r>
            <a:r>
              <a:rPr lang="hu-HU" sz="2800" dirty="0" smtClean="0">
                <a:solidFill>
                  <a:srgbClr val="1E2452"/>
                </a:solidFill>
              </a:rPr>
              <a:t> is the most </a:t>
            </a:r>
            <a:r>
              <a:rPr lang="hu-HU" sz="2800" dirty="0" err="1" smtClean="0">
                <a:solidFill>
                  <a:srgbClr val="1E2452"/>
                </a:solidFill>
              </a:rPr>
              <a:t>important</a:t>
            </a:r>
            <a:r>
              <a:rPr lang="hu-HU" sz="2800" dirty="0" smtClean="0">
                <a:solidFill>
                  <a:srgbClr val="1E2452"/>
                </a:solidFill>
              </a:rPr>
              <a:t> </a:t>
            </a:r>
            <a:r>
              <a:rPr lang="hu-HU" sz="2800" dirty="0" err="1" smtClean="0">
                <a:solidFill>
                  <a:srgbClr val="1E2452"/>
                </a:solidFill>
              </a:rPr>
              <a:t>autonomous</a:t>
            </a:r>
            <a:r>
              <a:rPr lang="hu-HU" sz="2800" dirty="0" smtClean="0">
                <a:solidFill>
                  <a:srgbClr val="1E2452"/>
                </a:solidFill>
              </a:rPr>
              <a:t> </a:t>
            </a:r>
            <a:r>
              <a:rPr lang="hu-HU" sz="2800" dirty="0" err="1" smtClean="0">
                <a:solidFill>
                  <a:srgbClr val="1E2452"/>
                </a:solidFill>
              </a:rPr>
              <a:t>liquidity</a:t>
            </a:r>
            <a:r>
              <a:rPr lang="hu-HU" sz="2800" dirty="0" smtClean="0">
                <a:solidFill>
                  <a:srgbClr val="1E2452"/>
                </a:solidFill>
              </a:rPr>
              <a:t> </a:t>
            </a:r>
            <a:r>
              <a:rPr lang="hu-HU" sz="2800" dirty="0" err="1" smtClean="0">
                <a:solidFill>
                  <a:srgbClr val="1E2452"/>
                </a:solidFill>
              </a:rPr>
              <a:t>factor</a:t>
            </a:r>
            <a:endParaRPr lang="hu-HU" sz="2800" dirty="0">
              <a:solidFill>
                <a:srgbClr val="FF0000"/>
              </a:solidFill>
            </a:endParaRPr>
          </a:p>
        </p:txBody>
      </p:sp>
      <p:sp>
        <p:nvSpPr>
          <p:cNvPr id="3" name="Content Placeholder 2"/>
          <p:cNvSpPr>
            <a:spLocks noGrp="1"/>
          </p:cNvSpPr>
          <p:nvPr>
            <p:ph idx="1"/>
          </p:nvPr>
        </p:nvSpPr>
        <p:spPr>
          <a:xfrm>
            <a:off x="683568" y="1412776"/>
            <a:ext cx="7886700" cy="4968552"/>
          </a:xfrm>
        </p:spPr>
        <p:txBody>
          <a:bodyPr/>
          <a:lstStyle/>
          <a:p>
            <a:pPr marL="269875" lvl="0" indent="-269875" algn="just" defTabSz="914400">
              <a:lnSpc>
                <a:spcPct val="100000"/>
              </a:lnSpc>
              <a:spcBef>
                <a:spcPts val="600"/>
              </a:spcBef>
              <a:buFontTx/>
              <a:buChar char="•"/>
              <a:defRPr/>
            </a:pPr>
            <a:r>
              <a:rPr lang="en-GB" sz="2000" dirty="0" smtClean="0">
                <a:solidFill>
                  <a:srgbClr val="1E2452"/>
                </a:solidFill>
              </a:rPr>
              <a:t>D</a:t>
            </a:r>
            <a:r>
              <a:rPr lang="hu-HU" sz="2000" dirty="0" err="1" smtClean="0">
                <a:solidFill>
                  <a:srgbClr val="1E2452"/>
                </a:solidFill>
              </a:rPr>
              <a:t>aily</a:t>
            </a:r>
            <a:r>
              <a:rPr lang="hu-HU" sz="2000" dirty="0" smtClean="0">
                <a:solidFill>
                  <a:srgbClr val="1E2452"/>
                </a:solidFill>
              </a:rPr>
              <a:t> </a:t>
            </a:r>
            <a:r>
              <a:rPr lang="hu-HU" sz="2000" dirty="0" err="1" smtClean="0">
                <a:solidFill>
                  <a:srgbClr val="1E2452"/>
                </a:solidFill>
              </a:rPr>
              <a:t>movements</a:t>
            </a:r>
            <a:r>
              <a:rPr lang="hu-HU" sz="2000" dirty="0" smtClean="0">
                <a:solidFill>
                  <a:srgbClr val="1E2452"/>
                </a:solidFill>
              </a:rPr>
              <a:t> </a:t>
            </a:r>
            <a:r>
              <a:rPr lang="en-GB" sz="2000" dirty="0" smtClean="0">
                <a:solidFill>
                  <a:srgbClr val="1E2452"/>
                </a:solidFill>
              </a:rPr>
              <a:t>in</a:t>
            </a:r>
            <a:r>
              <a:rPr lang="hu-HU" sz="2000" dirty="0" smtClean="0">
                <a:solidFill>
                  <a:srgbClr val="1E2452"/>
                </a:solidFill>
              </a:rPr>
              <a:t> the </a:t>
            </a:r>
            <a:r>
              <a:rPr lang="en-GB" sz="2000" dirty="0" smtClean="0">
                <a:solidFill>
                  <a:srgbClr val="1E2452"/>
                </a:solidFill>
              </a:rPr>
              <a:t>T</a:t>
            </a:r>
            <a:r>
              <a:rPr lang="hu-HU" sz="2000" dirty="0" err="1" smtClean="0">
                <a:solidFill>
                  <a:srgbClr val="1E2452"/>
                </a:solidFill>
              </a:rPr>
              <a:t>reasury</a:t>
            </a:r>
            <a:r>
              <a:rPr lang="hu-HU" sz="2000" dirty="0" smtClean="0">
                <a:solidFill>
                  <a:srgbClr val="1E2452"/>
                </a:solidFill>
              </a:rPr>
              <a:t> account (</a:t>
            </a:r>
            <a:r>
              <a:rPr lang="hu-HU" sz="2000" dirty="0" err="1" smtClean="0">
                <a:solidFill>
                  <a:srgbClr val="1E2452"/>
                </a:solidFill>
              </a:rPr>
              <a:t>KESZ</a:t>
            </a:r>
            <a:r>
              <a:rPr lang="hu-HU" sz="2000" dirty="0" smtClean="0">
                <a:solidFill>
                  <a:srgbClr val="1E2452"/>
                </a:solidFill>
              </a:rPr>
              <a:t>) </a:t>
            </a:r>
            <a:r>
              <a:rPr lang="hu-HU" sz="2000" dirty="0" err="1" smtClean="0">
                <a:solidFill>
                  <a:srgbClr val="1E2452"/>
                </a:solidFill>
              </a:rPr>
              <a:t>are</a:t>
            </a:r>
            <a:r>
              <a:rPr lang="hu-HU" sz="2000" dirty="0" smtClean="0">
                <a:solidFill>
                  <a:srgbClr val="1E2452"/>
                </a:solidFill>
              </a:rPr>
              <a:t> </a:t>
            </a:r>
            <a:r>
              <a:rPr lang="hu-HU" sz="2000" dirty="0" err="1" smtClean="0">
                <a:solidFill>
                  <a:srgbClr val="1E2452"/>
                </a:solidFill>
              </a:rPr>
              <a:t>hardly</a:t>
            </a:r>
            <a:r>
              <a:rPr lang="hu-HU" sz="2000" dirty="0" smtClean="0">
                <a:solidFill>
                  <a:srgbClr val="1E2452"/>
                </a:solidFill>
              </a:rPr>
              <a:t> </a:t>
            </a:r>
            <a:r>
              <a:rPr lang="hu-HU" sz="2000" dirty="0" err="1" smtClean="0">
                <a:solidFill>
                  <a:srgbClr val="1E2452"/>
                </a:solidFill>
              </a:rPr>
              <a:t>predictable</a:t>
            </a:r>
            <a:r>
              <a:rPr lang="hu-HU" sz="2000" dirty="0" smtClean="0">
                <a:solidFill>
                  <a:srgbClr val="1E2452"/>
                </a:solidFill>
              </a:rPr>
              <a:t> and </a:t>
            </a:r>
            <a:r>
              <a:rPr lang="hu-HU" sz="2000" dirty="0" err="1" smtClean="0">
                <a:solidFill>
                  <a:srgbClr val="1E2452"/>
                </a:solidFill>
              </a:rPr>
              <a:t>imply</a:t>
            </a:r>
            <a:r>
              <a:rPr lang="hu-HU" sz="2000" dirty="0" smtClean="0">
                <a:solidFill>
                  <a:srgbClr val="1E2452"/>
                </a:solidFill>
              </a:rPr>
              <a:t> a </a:t>
            </a:r>
            <a:r>
              <a:rPr lang="hu-HU" sz="2000" dirty="0" err="1" smtClean="0">
                <a:solidFill>
                  <a:srgbClr val="1E2452"/>
                </a:solidFill>
              </a:rPr>
              <a:t>significant</a:t>
            </a:r>
            <a:r>
              <a:rPr lang="hu-HU" sz="2000" dirty="0" smtClean="0">
                <a:solidFill>
                  <a:srgbClr val="1E2452"/>
                </a:solidFill>
              </a:rPr>
              <a:t> (200 HUF </a:t>
            </a:r>
            <a:r>
              <a:rPr lang="hu-HU" sz="2000" dirty="0" err="1" smtClean="0">
                <a:solidFill>
                  <a:srgbClr val="1E2452"/>
                </a:solidFill>
              </a:rPr>
              <a:t>billion</a:t>
            </a:r>
            <a:r>
              <a:rPr lang="hu-HU" sz="2000" dirty="0" smtClean="0">
                <a:solidFill>
                  <a:srgbClr val="1E2452"/>
                </a:solidFill>
              </a:rPr>
              <a:t> a </a:t>
            </a:r>
            <a:r>
              <a:rPr lang="hu-HU" sz="2000" dirty="0" err="1" smtClean="0">
                <a:solidFill>
                  <a:srgbClr val="1E2452"/>
                </a:solidFill>
              </a:rPr>
              <a:t>day</a:t>
            </a:r>
            <a:r>
              <a:rPr lang="hu-HU" sz="2000" dirty="0" smtClean="0">
                <a:solidFill>
                  <a:srgbClr val="1E2452"/>
                </a:solidFill>
              </a:rPr>
              <a:t> </a:t>
            </a:r>
            <a:r>
              <a:rPr lang="hu-HU" sz="2000" dirty="0" err="1" smtClean="0">
                <a:solidFill>
                  <a:srgbClr val="1E2452"/>
                </a:solidFill>
              </a:rPr>
              <a:t>in</a:t>
            </a:r>
            <a:r>
              <a:rPr lang="hu-HU" sz="2000" dirty="0" smtClean="0">
                <a:solidFill>
                  <a:srgbClr val="1E2452"/>
                </a:solidFill>
              </a:rPr>
              <a:t> </a:t>
            </a:r>
            <a:r>
              <a:rPr lang="hu-HU" sz="2000" dirty="0" err="1" smtClean="0">
                <a:solidFill>
                  <a:srgbClr val="1E2452"/>
                </a:solidFill>
              </a:rPr>
              <a:t>some</a:t>
            </a:r>
            <a:r>
              <a:rPr lang="hu-HU" sz="2000" dirty="0" smtClean="0">
                <a:solidFill>
                  <a:srgbClr val="1E2452"/>
                </a:solidFill>
              </a:rPr>
              <a:t> </a:t>
            </a:r>
            <a:r>
              <a:rPr lang="hu-HU" sz="2000" dirty="0" err="1" smtClean="0">
                <a:solidFill>
                  <a:srgbClr val="1E2452"/>
                </a:solidFill>
              </a:rPr>
              <a:t>cases</a:t>
            </a:r>
            <a:r>
              <a:rPr lang="hu-HU" sz="2000" dirty="0" smtClean="0">
                <a:solidFill>
                  <a:srgbClr val="1E2452"/>
                </a:solidFill>
              </a:rPr>
              <a:t>) </a:t>
            </a:r>
            <a:r>
              <a:rPr lang="hu-HU" sz="2000" dirty="0" err="1" smtClean="0">
                <a:solidFill>
                  <a:srgbClr val="1E2452"/>
                </a:solidFill>
              </a:rPr>
              <a:t>liquidity</a:t>
            </a:r>
            <a:r>
              <a:rPr lang="hu-HU" sz="2000" dirty="0" smtClean="0">
                <a:solidFill>
                  <a:srgbClr val="1E2452"/>
                </a:solidFill>
              </a:rPr>
              <a:t> </a:t>
            </a:r>
            <a:r>
              <a:rPr lang="hu-HU" sz="2000" dirty="0" err="1" smtClean="0">
                <a:solidFill>
                  <a:srgbClr val="1E2452"/>
                </a:solidFill>
              </a:rPr>
              <a:t>effect</a:t>
            </a:r>
            <a:r>
              <a:rPr lang="hu-HU" sz="2000" dirty="0" smtClean="0">
                <a:solidFill>
                  <a:srgbClr val="1E2452"/>
                </a:solidFill>
              </a:rPr>
              <a:t>. </a:t>
            </a:r>
            <a:endParaRPr lang="hu-HU" sz="2000" dirty="0">
              <a:solidFill>
                <a:srgbClr val="1E2452"/>
              </a:solidFill>
            </a:endParaRPr>
          </a:p>
          <a:p>
            <a:pPr marL="269875" lvl="0" indent="-269875" algn="just" defTabSz="914400">
              <a:lnSpc>
                <a:spcPct val="100000"/>
              </a:lnSpc>
              <a:spcBef>
                <a:spcPts val="600"/>
              </a:spcBef>
              <a:buFontTx/>
              <a:buChar char="•"/>
              <a:defRPr/>
            </a:pPr>
            <a:r>
              <a:rPr lang="en-GB" sz="2000" b="1" dirty="0" smtClean="0">
                <a:solidFill>
                  <a:srgbClr val="1E2452"/>
                </a:solidFill>
              </a:rPr>
              <a:t>S</a:t>
            </a:r>
            <a:r>
              <a:rPr lang="hu-HU" sz="2000" b="1" dirty="0" err="1" smtClean="0">
                <a:solidFill>
                  <a:srgbClr val="1E2452"/>
                </a:solidFill>
              </a:rPr>
              <a:t>moothing</a:t>
            </a:r>
            <a:r>
              <a:rPr lang="hu-HU" sz="2000" b="1" dirty="0" smtClean="0">
                <a:solidFill>
                  <a:srgbClr val="1E2452"/>
                </a:solidFill>
              </a:rPr>
              <a:t> of the </a:t>
            </a:r>
            <a:r>
              <a:rPr lang="en-GB" sz="2000" b="1" dirty="0" smtClean="0">
                <a:solidFill>
                  <a:srgbClr val="1E2452"/>
                </a:solidFill>
              </a:rPr>
              <a:t>T</a:t>
            </a:r>
            <a:r>
              <a:rPr lang="hu-HU" sz="2000" b="1" dirty="0" err="1" smtClean="0">
                <a:solidFill>
                  <a:srgbClr val="1E2452"/>
                </a:solidFill>
              </a:rPr>
              <a:t>reasury</a:t>
            </a:r>
            <a:r>
              <a:rPr lang="hu-HU" sz="2000" b="1" dirty="0" smtClean="0">
                <a:solidFill>
                  <a:srgbClr val="1E2452"/>
                </a:solidFill>
              </a:rPr>
              <a:t> account </a:t>
            </a:r>
            <a:r>
              <a:rPr lang="hu-HU" sz="2000" b="1" dirty="0" err="1" smtClean="0">
                <a:solidFill>
                  <a:srgbClr val="1E2452"/>
                </a:solidFill>
              </a:rPr>
              <a:t>supports</a:t>
            </a:r>
            <a:r>
              <a:rPr lang="hu-HU" sz="2000" b="1" dirty="0" smtClean="0">
                <a:solidFill>
                  <a:srgbClr val="1E2452"/>
                </a:solidFill>
              </a:rPr>
              <a:t> the </a:t>
            </a:r>
            <a:r>
              <a:rPr lang="hu-HU" sz="2000" b="1" dirty="0" err="1" smtClean="0">
                <a:solidFill>
                  <a:srgbClr val="1E2452"/>
                </a:solidFill>
              </a:rPr>
              <a:t>reduction</a:t>
            </a:r>
            <a:r>
              <a:rPr lang="hu-HU" sz="2000" b="1" dirty="0" smtClean="0">
                <a:solidFill>
                  <a:srgbClr val="1E2452"/>
                </a:solidFill>
              </a:rPr>
              <a:t> </a:t>
            </a:r>
            <a:r>
              <a:rPr lang="en-GB" sz="2000" b="1" dirty="0" smtClean="0">
                <a:solidFill>
                  <a:srgbClr val="1E2452"/>
                </a:solidFill>
              </a:rPr>
              <a:t>in </a:t>
            </a:r>
            <a:r>
              <a:rPr lang="hu-HU" sz="2000" b="1" dirty="0" smtClean="0">
                <a:solidFill>
                  <a:srgbClr val="1E2452"/>
                </a:solidFill>
              </a:rPr>
              <a:t>the </a:t>
            </a:r>
            <a:r>
              <a:rPr lang="hu-HU" sz="2000" b="1" dirty="0" err="1" smtClean="0">
                <a:solidFill>
                  <a:srgbClr val="1E2452"/>
                </a:solidFill>
              </a:rPr>
              <a:t>volatility</a:t>
            </a:r>
            <a:r>
              <a:rPr lang="hu-HU" sz="2000" b="1" dirty="0" smtClean="0">
                <a:solidFill>
                  <a:srgbClr val="1E2452"/>
                </a:solidFill>
              </a:rPr>
              <a:t> of </a:t>
            </a:r>
            <a:r>
              <a:rPr lang="hu-HU" sz="2000" b="1" dirty="0" err="1" smtClean="0">
                <a:solidFill>
                  <a:srgbClr val="1E2452"/>
                </a:solidFill>
              </a:rPr>
              <a:t>money</a:t>
            </a:r>
            <a:r>
              <a:rPr lang="hu-HU" sz="2000" b="1" dirty="0" smtClean="0">
                <a:solidFill>
                  <a:srgbClr val="1E2452"/>
                </a:solidFill>
              </a:rPr>
              <a:t> market </a:t>
            </a:r>
            <a:r>
              <a:rPr lang="hu-HU" sz="2000" b="1" dirty="0" err="1" smtClean="0">
                <a:solidFill>
                  <a:srgbClr val="1E2452"/>
                </a:solidFill>
              </a:rPr>
              <a:t>yields</a:t>
            </a:r>
            <a:r>
              <a:rPr lang="hu-HU" sz="2000" b="1" dirty="0" smtClean="0">
                <a:solidFill>
                  <a:srgbClr val="1E2452"/>
                </a:solidFill>
              </a:rPr>
              <a:t>:</a:t>
            </a:r>
            <a:endParaRPr lang="hu-HU" sz="2000" b="1" dirty="0">
              <a:solidFill>
                <a:srgbClr val="1E2452"/>
              </a:solidFill>
            </a:endParaRPr>
          </a:p>
          <a:p>
            <a:pPr lvl="1" fontAlgn="base">
              <a:lnSpc>
                <a:spcPct val="100000"/>
              </a:lnSpc>
              <a:spcAft>
                <a:spcPts val="600"/>
              </a:spcAft>
              <a:buFont typeface="Calibri" panose="020F0502020204030204" pitchFamily="34" charset="0"/>
              <a:buChar char="‒"/>
              <a:defRPr/>
            </a:pPr>
            <a:r>
              <a:rPr lang="hu-HU" sz="2000" dirty="0" err="1" smtClean="0">
                <a:solidFill>
                  <a:srgbClr val="1E2452"/>
                </a:solidFill>
              </a:rPr>
              <a:t>When</a:t>
            </a:r>
            <a:r>
              <a:rPr lang="hu-HU" sz="2000" dirty="0" smtClean="0">
                <a:solidFill>
                  <a:srgbClr val="1E2452"/>
                </a:solidFill>
              </a:rPr>
              <a:t> the free </a:t>
            </a:r>
            <a:r>
              <a:rPr lang="hu-HU" sz="2000" dirty="0" err="1" smtClean="0">
                <a:solidFill>
                  <a:srgbClr val="1E2452"/>
                </a:solidFill>
              </a:rPr>
              <a:t>liquidity</a:t>
            </a:r>
            <a:r>
              <a:rPr lang="hu-HU" sz="2000" dirty="0" smtClean="0">
                <a:solidFill>
                  <a:srgbClr val="1E2452"/>
                </a:solidFill>
              </a:rPr>
              <a:t> of the banking </a:t>
            </a:r>
            <a:r>
              <a:rPr lang="hu-HU" sz="2000" dirty="0" err="1" smtClean="0">
                <a:solidFill>
                  <a:srgbClr val="1E2452"/>
                </a:solidFill>
              </a:rPr>
              <a:t>system</a:t>
            </a:r>
            <a:r>
              <a:rPr lang="hu-HU" sz="2000" dirty="0" smtClean="0">
                <a:solidFill>
                  <a:srgbClr val="1E2452"/>
                </a:solidFill>
              </a:rPr>
              <a:t> </a:t>
            </a:r>
            <a:r>
              <a:rPr lang="hu-HU" sz="2000" dirty="0" err="1" smtClean="0">
                <a:solidFill>
                  <a:srgbClr val="1E2452"/>
                </a:solidFill>
              </a:rPr>
              <a:t>increases</a:t>
            </a:r>
            <a:r>
              <a:rPr lang="hu-HU" sz="2000" dirty="0" smtClean="0">
                <a:solidFill>
                  <a:srgbClr val="1E2452"/>
                </a:solidFill>
              </a:rPr>
              <a:t> and the </a:t>
            </a:r>
            <a:r>
              <a:rPr lang="en-GB" sz="2000" dirty="0" smtClean="0">
                <a:solidFill>
                  <a:srgbClr val="1E2452"/>
                </a:solidFill>
              </a:rPr>
              <a:t>T</a:t>
            </a:r>
            <a:r>
              <a:rPr lang="hu-HU" sz="2000" dirty="0" err="1" smtClean="0">
                <a:solidFill>
                  <a:srgbClr val="1E2452"/>
                </a:solidFill>
              </a:rPr>
              <a:t>reasury</a:t>
            </a:r>
            <a:r>
              <a:rPr lang="hu-HU" sz="2000" dirty="0" smtClean="0">
                <a:solidFill>
                  <a:srgbClr val="1E2452"/>
                </a:solidFill>
              </a:rPr>
              <a:t> account </a:t>
            </a:r>
            <a:r>
              <a:rPr lang="hu-HU" sz="2000" dirty="0" err="1" smtClean="0">
                <a:solidFill>
                  <a:srgbClr val="1E2452"/>
                </a:solidFill>
              </a:rPr>
              <a:t>balance</a:t>
            </a:r>
            <a:r>
              <a:rPr lang="hu-HU" sz="2000" dirty="0" smtClean="0">
                <a:solidFill>
                  <a:srgbClr val="1E2452"/>
                </a:solidFill>
              </a:rPr>
              <a:t> </a:t>
            </a:r>
            <a:r>
              <a:rPr lang="hu-HU" sz="2000" dirty="0" err="1" smtClean="0">
                <a:solidFill>
                  <a:srgbClr val="1E2452"/>
                </a:solidFill>
              </a:rPr>
              <a:t>decreases</a:t>
            </a:r>
            <a:r>
              <a:rPr lang="hu-HU" sz="2000" dirty="0" smtClean="0">
                <a:solidFill>
                  <a:srgbClr val="1E2452"/>
                </a:solidFill>
              </a:rPr>
              <a:t> </a:t>
            </a:r>
            <a:r>
              <a:rPr lang="hu-HU" sz="2000" dirty="0" err="1" smtClean="0">
                <a:solidFill>
                  <a:srgbClr val="1E2452"/>
                </a:solidFill>
              </a:rPr>
              <a:t>due</a:t>
            </a:r>
            <a:r>
              <a:rPr lang="hu-HU" sz="2000" dirty="0" smtClean="0">
                <a:solidFill>
                  <a:srgbClr val="1E2452"/>
                </a:solidFill>
              </a:rPr>
              <a:t> </a:t>
            </a:r>
            <a:r>
              <a:rPr lang="hu-HU" sz="2000" dirty="0" err="1" smtClean="0">
                <a:solidFill>
                  <a:srgbClr val="1E2452"/>
                </a:solidFill>
              </a:rPr>
              <a:t>to</a:t>
            </a:r>
            <a:r>
              <a:rPr lang="hu-HU" sz="2000" dirty="0" smtClean="0">
                <a:solidFill>
                  <a:srgbClr val="1E2452"/>
                </a:solidFill>
              </a:rPr>
              <a:t> </a:t>
            </a:r>
            <a:r>
              <a:rPr lang="hu-HU" sz="2000" dirty="0" err="1" smtClean="0">
                <a:solidFill>
                  <a:srgbClr val="1E2452"/>
                </a:solidFill>
              </a:rPr>
              <a:t>government</a:t>
            </a:r>
            <a:r>
              <a:rPr lang="hu-HU" sz="2000" dirty="0" smtClean="0">
                <a:solidFill>
                  <a:srgbClr val="1E2452"/>
                </a:solidFill>
              </a:rPr>
              <a:t> </a:t>
            </a:r>
            <a:r>
              <a:rPr lang="hu-HU" sz="2000" dirty="0" err="1" smtClean="0">
                <a:solidFill>
                  <a:srgbClr val="1E2452"/>
                </a:solidFill>
              </a:rPr>
              <a:t>expenditures</a:t>
            </a:r>
            <a:r>
              <a:rPr lang="hu-HU" sz="2000" dirty="0">
                <a:solidFill>
                  <a:srgbClr val="1E2452"/>
                </a:solidFill>
              </a:rPr>
              <a:t> (</a:t>
            </a:r>
            <a:r>
              <a:rPr lang="hu-HU" sz="2000" dirty="0" err="1">
                <a:solidFill>
                  <a:srgbClr val="1E2452"/>
                </a:solidFill>
              </a:rPr>
              <a:t>e.g</a:t>
            </a:r>
            <a:r>
              <a:rPr lang="hu-HU" sz="2000" dirty="0">
                <a:solidFill>
                  <a:srgbClr val="1E2452"/>
                </a:solidFill>
              </a:rPr>
              <a:t>. </a:t>
            </a:r>
            <a:r>
              <a:rPr lang="hu-HU" sz="2000" dirty="0" err="1">
                <a:solidFill>
                  <a:srgbClr val="1E2452"/>
                </a:solidFill>
              </a:rPr>
              <a:t>pension</a:t>
            </a:r>
            <a:r>
              <a:rPr lang="hu-HU" sz="2000" dirty="0">
                <a:solidFill>
                  <a:srgbClr val="1E2452"/>
                </a:solidFill>
              </a:rPr>
              <a:t> </a:t>
            </a:r>
            <a:r>
              <a:rPr lang="hu-HU" sz="2000" dirty="0" err="1">
                <a:solidFill>
                  <a:srgbClr val="1E2452"/>
                </a:solidFill>
              </a:rPr>
              <a:t>payments</a:t>
            </a:r>
            <a:r>
              <a:rPr lang="hu-HU" sz="2000" dirty="0" smtClean="0">
                <a:solidFill>
                  <a:srgbClr val="1E2452"/>
                </a:solidFill>
              </a:rPr>
              <a:t>), </a:t>
            </a:r>
            <a:r>
              <a:rPr lang="hu-HU" sz="2000" dirty="0" err="1" smtClean="0">
                <a:solidFill>
                  <a:srgbClr val="1E2452"/>
                </a:solidFill>
              </a:rPr>
              <a:t>borrowing</a:t>
            </a:r>
            <a:r>
              <a:rPr lang="hu-HU" sz="2000" dirty="0" smtClean="0">
                <a:solidFill>
                  <a:srgbClr val="1E2452"/>
                </a:solidFill>
              </a:rPr>
              <a:t> </a:t>
            </a:r>
            <a:r>
              <a:rPr lang="en-GB" sz="2000" dirty="0" smtClean="0">
                <a:solidFill>
                  <a:srgbClr val="1E2452"/>
                </a:solidFill>
              </a:rPr>
              <a:t>by</a:t>
            </a:r>
            <a:r>
              <a:rPr lang="hu-HU" sz="2000" dirty="0" smtClean="0">
                <a:solidFill>
                  <a:srgbClr val="1E2452"/>
                </a:solidFill>
              </a:rPr>
              <a:t> the ÁKK (</a:t>
            </a:r>
            <a:r>
              <a:rPr lang="hu-HU" sz="2000" dirty="0" err="1" smtClean="0">
                <a:solidFill>
                  <a:srgbClr val="1E2452"/>
                </a:solidFill>
              </a:rPr>
              <a:t>reverse</a:t>
            </a:r>
            <a:r>
              <a:rPr lang="hu-HU" sz="2000" dirty="0" smtClean="0">
                <a:solidFill>
                  <a:srgbClr val="1E2452"/>
                </a:solidFill>
              </a:rPr>
              <a:t> </a:t>
            </a:r>
            <a:r>
              <a:rPr lang="hu-HU" sz="2000" dirty="0" err="1" smtClean="0">
                <a:solidFill>
                  <a:srgbClr val="1E2452"/>
                </a:solidFill>
              </a:rPr>
              <a:t>repo</a:t>
            </a:r>
            <a:r>
              <a:rPr lang="hu-HU" sz="2000" dirty="0" smtClean="0">
                <a:solidFill>
                  <a:srgbClr val="1E2452"/>
                </a:solidFill>
              </a:rPr>
              <a:t>) </a:t>
            </a:r>
            <a:r>
              <a:rPr lang="hu-HU" sz="2000" dirty="0" err="1" smtClean="0">
                <a:solidFill>
                  <a:srgbClr val="1E2452"/>
                </a:solidFill>
              </a:rPr>
              <a:t>elevates</a:t>
            </a:r>
            <a:r>
              <a:rPr lang="hu-HU" sz="2000" dirty="0" smtClean="0">
                <a:solidFill>
                  <a:srgbClr val="1E2452"/>
                </a:solidFill>
              </a:rPr>
              <a:t> the </a:t>
            </a:r>
            <a:r>
              <a:rPr lang="hu-HU" sz="2000" dirty="0" err="1" smtClean="0">
                <a:solidFill>
                  <a:srgbClr val="1E2452"/>
                </a:solidFill>
              </a:rPr>
              <a:t>balance</a:t>
            </a:r>
            <a:r>
              <a:rPr lang="hu-HU" sz="2000" dirty="0" smtClean="0">
                <a:solidFill>
                  <a:srgbClr val="1E2452"/>
                </a:solidFill>
              </a:rPr>
              <a:t> o</a:t>
            </a:r>
            <a:r>
              <a:rPr lang="en-GB" sz="2000" dirty="0" smtClean="0">
                <a:solidFill>
                  <a:srgbClr val="1E2452"/>
                </a:solidFill>
              </a:rPr>
              <a:t>n</a:t>
            </a:r>
            <a:r>
              <a:rPr lang="hu-HU" sz="2000" dirty="0" smtClean="0">
                <a:solidFill>
                  <a:srgbClr val="1E2452"/>
                </a:solidFill>
              </a:rPr>
              <a:t> the </a:t>
            </a:r>
            <a:r>
              <a:rPr lang="en-GB" sz="2000" dirty="0" smtClean="0">
                <a:solidFill>
                  <a:srgbClr val="1E2452"/>
                </a:solidFill>
              </a:rPr>
              <a:t>T</a:t>
            </a:r>
            <a:r>
              <a:rPr lang="hu-HU" sz="2000" dirty="0" err="1" smtClean="0">
                <a:solidFill>
                  <a:srgbClr val="1E2452"/>
                </a:solidFill>
              </a:rPr>
              <a:t>reasury</a:t>
            </a:r>
            <a:r>
              <a:rPr lang="hu-HU" sz="2000" dirty="0" smtClean="0">
                <a:solidFill>
                  <a:srgbClr val="1E2452"/>
                </a:solidFill>
              </a:rPr>
              <a:t> account and </a:t>
            </a:r>
            <a:r>
              <a:rPr lang="hu-HU" sz="2000" dirty="0" err="1" smtClean="0">
                <a:solidFill>
                  <a:srgbClr val="1E2452"/>
                </a:solidFill>
              </a:rPr>
              <a:t>decreases</a:t>
            </a:r>
            <a:r>
              <a:rPr lang="hu-HU" sz="2000" dirty="0" smtClean="0">
                <a:solidFill>
                  <a:srgbClr val="1E2452"/>
                </a:solidFill>
              </a:rPr>
              <a:t> the </a:t>
            </a:r>
            <a:r>
              <a:rPr lang="hu-HU" sz="2000" dirty="0" err="1" smtClean="0">
                <a:solidFill>
                  <a:srgbClr val="1E2452"/>
                </a:solidFill>
              </a:rPr>
              <a:t>liquidity</a:t>
            </a:r>
            <a:r>
              <a:rPr lang="hu-HU" sz="2000" dirty="0" smtClean="0">
                <a:solidFill>
                  <a:srgbClr val="1E2452"/>
                </a:solidFill>
              </a:rPr>
              <a:t> </a:t>
            </a:r>
            <a:r>
              <a:rPr lang="hu-HU" sz="2000" dirty="0" err="1" smtClean="0">
                <a:solidFill>
                  <a:srgbClr val="1E2452"/>
                </a:solidFill>
              </a:rPr>
              <a:t>surplus</a:t>
            </a:r>
            <a:r>
              <a:rPr lang="hu-HU" sz="2000" dirty="0" smtClean="0">
                <a:solidFill>
                  <a:srgbClr val="1E2452"/>
                </a:solidFill>
              </a:rPr>
              <a:t> of the banking </a:t>
            </a:r>
            <a:r>
              <a:rPr lang="hu-HU" sz="2000" dirty="0" err="1" smtClean="0">
                <a:solidFill>
                  <a:srgbClr val="1E2452"/>
                </a:solidFill>
              </a:rPr>
              <a:t>system</a:t>
            </a:r>
            <a:r>
              <a:rPr lang="hu-HU" sz="2000" dirty="0" smtClean="0">
                <a:solidFill>
                  <a:srgbClr val="1E2452"/>
                </a:solidFill>
              </a:rPr>
              <a:t> </a:t>
            </a:r>
            <a:r>
              <a:rPr lang="hu-HU" sz="2000" dirty="0" err="1" smtClean="0">
                <a:solidFill>
                  <a:srgbClr val="1E2452"/>
                </a:solidFill>
              </a:rPr>
              <a:t>at</a:t>
            </a:r>
            <a:r>
              <a:rPr lang="hu-HU" sz="2000" dirty="0" smtClean="0">
                <a:solidFill>
                  <a:srgbClr val="1E2452"/>
                </a:solidFill>
              </a:rPr>
              <a:t> the </a:t>
            </a:r>
            <a:r>
              <a:rPr lang="hu-HU" sz="2000" dirty="0" err="1" smtClean="0">
                <a:solidFill>
                  <a:srgbClr val="1E2452"/>
                </a:solidFill>
              </a:rPr>
              <a:t>same</a:t>
            </a:r>
            <a:r>
              <a:rPr lang="hu-HU" sz="2000" dirty="0" smtClean="0">
                <a:solidFill>
                  <a:srgbClr val="1E2452"/>
                </a:solidFill>
              </a:rPr>
              <a:t> </a:t>
            </a:r>
            <a:r>
              <a:rPr lang="hu-HU" sz="2000" dirty="0" err="1" smtClean="0">
                <a:solidFill>
                  <a:srgbClr val="1E2452"/>
                </a:solidFill>
              </a:rPr>
              <a:t>time</a:t>
            </a:r>
            <a:r>
              <a:rPr lang="hu-HU" sz="2000" dirty="0" smtClean="0">
                <a:solidFill>
                  <a:srgbClr val="1E2452"/>
                </a:solidFill>
              </a:rPr>
              <a:t>.</a:t>
            </a:r>
            <a:endParaRPr lang="hu-HU" sz="2000" dirty="0">
              <a:solidFill>
                <a:srgbClr val="1E2452"/>
              </a:solidFill>
            </a:endParaRPr>
          </a:p>
          <a:p>
            <a:pPr lvl="1" fontAlgn="base">
              <a:lnSpc>
                <a:spcPct val="100000"/>
              </a:lnSpc>
              <a:spcAft>
                <a:spcPts val="600"/>
              </a:spcAft>
              <a:buFont typeface="Calibri" panose="020F0502020204030204" pitchFamily="34" charset="0"/>
              <a:buChar char="‒"/>
              <a:defRPr/>
            </a:pPr>
            <a:r>
              <a:rPr lang="hu-HU" sz="2000" dirty="0" err="1" smtClean="0">
                <a:solidFill>
                  <a:srgbClr val="1E2452"/>
                </a:solidFill>
              </a:rPr>
              <a:t>When</a:t>
            </a:r>
            <a:r>
              <a:rPr lang="hu-HU" sz="2000" dirty="0" smtClean="0">
                <a:solidFill>
                  <a:srgbClr val="1E2452"/>
                </a:solidFill>
              </a:rPr>
              <a:t> </a:t>
            </a:r>
            <a:r>
              <a:rPr lang="hu-HU" sz="2000" dirty="0" err="1" smtClean="0">
                <a:solidFill>
                  <a:srgbClr val="1E2452"/>
                </a:solidFill>
              </a:rPr>
              <a:t>government</a:t>
            </a:r>
            <a:r>
              <a:rPr lang="hu-HU" sz="2000" dirty="0" smtClean="0">
                <a:solidFill>
                  <a:srgbClr val="1E2452"/>
                </a:solidFill>
              </a:rPr>
              <a:t> </a:t>
            </a:r>
            <a:r>
              <a:rPr lang="hu-HU" sz="2000" dirty="0" err="1" smtClean="0">
                <a:solidFill>
                  <a:srgbClr val="1E2452"/>
                </a:solidFill>
              </a:rPr>
              <a:t>income</a:t>
            </a:r>
            <a:r>
              <a:rPr lang="hu-HU" sz="2000" dirty="0">
                <a:solidFill>
                  <a:srgbClr val="1E2452"/>
                </a:solidFill>
              </a:rPr>
              <a:t> (</a:t>
            </a:r>
            <a:r>
              <a:rPr lang="hu-HU" sz="2000" dirty="0" err="1">
                <a:solidFill>
                  <a:srgbClr val="1E2452"/>
                </a:solidFill>
              </a:rPr>
              <a:t>e.g</a:t>
            </a:r>
            <a:r>
              <a:rPr lang="hu-HU" sz="2000" dirty="0">
                <a:solidFill>
                  <a:srgbClr val="1E2452"/>
                </a:solidFill>
              </a:rPr>
              <a:t>. VAT) </a:t>
            </a:r>
            <a:r>
              <a:rPr lang="hu-HU" sz="2000" dirty="0" err="1">
                <a:solidFill>
                  <a:srgbClr val="1E2452"/>
                </a:solidFill>
              </a:rPr>
              <a:t>increases</a:t>
            </a:r>
            <a:r>
              <a:rPr lang="hu-HU" sz="2000" dirty="0">
                <a:solidFill>
                  <a:srgbClr val="1E2452"/>
                </a:solidFill>
              </a:rPr>
              <a:t> </a:t>
            </a:r>
            <a:r>
              <a:rPr lang="hu-HU" sz="2000" dirty="0" smtClean="0">
                <a:solidFill>
                  <a:srgbClr val="1E2452"/>
                </a:solidFill>
              </a:rPr>
              <a:t>the </a:t>
            </a:r>
            <a:r>
              <a:rPr lang="en-GB" sz="2000" dirty="0" smtClean="0">
                <a:solidFill>
                  <a:srgbClr val="1E2452"/>
                </a:solidFill>
              </a:rPr>
              <a:t>T</a:t>
            </a:r>
            <a:r>
              <a:rPr lang="hu-HU" sz="2000" dirty="0" err="1" smtClean="0">
                <a:solidFill>
                  <a:srgbClr val="1E2452"/>
                </a:solidFill>
              </a:rPr>
              <a:t>reasury</a:t>
            </a:r>
            <a:r>
              <a:rPr lang="hu-HU" sz="2000" dirty="0" smtClean="0">
                <a:solidFill>
                  <a:srgbClr val="1E2452"/>
                </a:solidFill>
              </a:rPr>
              <a:t> account </a:t>
            </a:r>
            <a:r>
              <a:rPr lang="hu-HU" sz="2000" dirty="0" err="1" smtClean="0">
                <a:solidFill>
                  <a:srgbClr val="1E2452"/>
                </a:solidFill>
              </a:rPr>
              <a:t>balance</a:t>
            </a:r>
            <a:r>
              <a:rPr lang="hu-HU" sz="2000" dirty="0" smtClean="0">
                <a:solidFill>
                  <a:srgbClr val="1E2452"/>
                </a:solidFill>
              </a:rPr>
              <a:t> and the </a:t>
            </a:r>
            <a:r>
              <a:rPr lang="hu-HU" sz="2000" dirty="0" err="1" smtClean="0">
                <a:solidFill>
                  <a:srgbClr val="1E2452"/>
                </a:solidFill>
              </a:rPr>
              <a:t>liquidity</a:t>
            </a:r>
            <a:r>
              <a:rPr lang="hu-HU" sz="2000" dirty="0" smtClean="0">
                <a:solidFill>
                  <a:srgbClr val="1E2452"/>
                </a:solidFill>
              </a:rPr>
              <a:t> </a:t>
            </a:r>
            <a:r>
              <a:rPr lang="hu-HU" sz="2000" dirty="0" err="1" smtClean="0">
                <a:solidFill>
                  <a:srgbClr val="1E2452"/>
                </a:solidFill>
              </a:rPr>
              <a:t>surplus</a:t>
            </a:r>
            <a:r>
              <a:rPr lang="hu-HU" sz="2000" dirty="0" smtClean="0">
                <a:solidFill>
                  <a:srgbClr val="1E2452"/>
                </a:solidFill>
              </a:rPr>
              <a:t> of </a:t>
            </a:r>
            <a:r>
              <a:rPr lang="hu-HU" sz="2000" dirty="0" err="1" smtClean="0">
                <a:solidFill>
                  <a:srgbClr val="1E2452"/>
                </a:solidFill>
              </a:rPr>
              <a:t>banks</a:t>
            </a:r>
            <a:r>
              <a:rPr lang="hu-HU" sz="2000" dirty="0" smtClean="0">
                <a:solidFill>
                  <a:srgbClr val="1E2452"/>
                </a:solidFill>
              </a:rPr>
              <a:t> </a:t>
            </a:r>
            <a:r>
              <a:rPr lang="hu-HU" sz="2000" dirty="0" err="1" smtClean="0">
                <a:solidFill>
                  <a:srgbClr val="1E2452"/>
                </a:solidFill>
              </a:rPr>
              <a:t>decreases</a:t>
            </a:r>
            <a:r>
              <a:rPr lang="hu-HU" sz="2000" dirty="0" smtClean="0">
                <a:solidFill>
                  <a:srgbClr val="1E2452"/>
                </a:solidFill>
              </a:rPr>
              <a:t>, </a:t>
            </a:r>
            <a:r>
              <a:rPr lang="hu-HU" sz="2000" dirty="0" err="1" smtClean="0">
                <a:solidFill>
                  <a:srgbClr val="1E2452"/>
                </a:solidFill>
              </a:rPr>
              <a:t>equilibrium</a:t>
            </a:r>
            <a:r>
              <a:rPr lang="hu-HU" sz="2000" dirty="0" smtClean="0">
                <a:solidFill>
                  <a:srgbClr val="1E2452"/>
                </a:solidFill>
              </a:rPr>
              <a:t> is </a:t>
            </a:r>
            <a:r>
              <a:rPr lang="hu-HU" sz="2000" dirty="0" err="1" smtClean="0">
                <a:solidFill>
                  <a:srgbClr val="1E2452"/>
                </a:solidFill>
              </a:rPr>
              <a:t>achieved</a:t>
            </a:r>
            <a:r>
              <a:rPr lang="hu-HU" sz="2000" dirty="0" smtClean="0">
                <a:solidFill>
                  <a:srgbClr val="1E2452"/>
                </a:solidFill>
              </a:rPr>
              <a:t> </a:t>
            </a:r>
            <a:r>
              <a:rPr lang="hu-HU" sz="2000" dirty="0" err="1" smtClean="0">
                <a:solidFill>
                  <a:srgbClr val="1E2452"/>
                </a:solidFill>
              </a:rPr>
              <a:t>by</a:t>
            </a:r>
            <a:r>
              <a:rPr lang="hu-HU" sz="2000" dirty="0" smtClean="0">
                <a:solidFill>
                  <a:srgbClr val="1E2452"/>
                </a:solidFill>
              </a:rPr>
              <a:t>  </a:t>
            </a:r>
            <a:r>
              <a:rPr lang="hu-HU" sz="2000" dirty="0" err="1" smtClean="0">
                <a:solidFill>
                  <a:srgbClr val="1E2452"/>
                </a:solidFill>
              </a:rPr>
              <a:t>money</a:t>
            </a:r>
            <a:r>
              <a:rPr lang="hu-HU" sz="2000" dirty="0" smtClean="0">
                <a:solidFill>
                  <a:srgbClr val="1E2452"/>
                </a:solidFill>
              </a:rPr>
              <a:t> market </a:t>
            </a:r>
            <a:r>
              <a:rPr lang="hu-HU" sz="2000" dirty="0" err="1" smtClean="0">
                <a:solidFill>
                  <a:srgbClr val="1E2452"/>
                </a:solidFill>
              </a:rPr>
              <a:t>lending</a:t>
            </a:r>
            <a:r>
              <a:rPr lang="hu-HU" sz="2000" dirty="0" smtClean="0">
                <a:solidFill>
                  <a:srgbClr val="1E2452"/>
                </a:solidFill>
              </a:rPr>
              <a:t> (</a:t>
            </a:r>
            <a:r>
              <a:rPr lang="hu-HU" sz="2000" dirty="0" err="1" smtClean="0">
                <a:solidFill>
                  <a:srgbClr val="1E2452"/>
                </a:solidFill>
              </a:rPr>
              <a:t>repo</a:t>
            </a:r>
            <a:r>
              <a:rPr lang="hu-HU" sz="2000" dirty="0" smtClean="0">
                <a:solidFill>
                  <a:srgbClr val="1E2452"/>
                </a:solidFill>
              </a:rPr>
              <a:t>) </a:t>
            </a:r>
            <a:r>
              <a:rPr lang="en-GB" sz="2000" dirty="0" smtClean="0">
                <a:solidFill>
                  <a:srgbClr val="1E2452"/>
                </a:solidFill>
              </a:rPr>
              <a:t>by</a:t>
            </a:r>
            <a:r>
              <a:rPr lang="hu-HU" sz="2000" dirty="0" smtClean="0">
                <a:solidFill>
                  <a:srgbClr val="1E2452"/>
                </a:solidFill>
              </a:rPr>
              <a:t> the ÁKK.</a:t>
            </a:r>
            <a:endParaRPr lang="hu-HU" sz="2000" dirty="0">
              <a:solidFill>
                <a:srgbClr val="1E2452"/>
              </a:solidFill>
            </a:endParaRPr>
          </a:p>
          <a:p>
            <a:endParaRPr lang="hu-HU" dirty="0"/>
          </a:p>
        </p:txBody>
      </p:sp>
      <p:sp>
        <p:nvSpPr>
          <p:cNvPr id="4" name="Footer Placeholder 3"/>
          <p:cNvSpPr>
            <a:spLocks noGrp="1"/>
          </p:cNvSpPr>
          <p:nvPr>
            <p:ph type="ftr" sz="quarter" idx="11"/>
          </p:nvPr>
        </p:nvSpPr>
        <p:spPr/>
        <p:txBody>
          <a:bodyPr/>
          <a:lstStyle/>
          <a:p>
            <a:pPr>
              <a:defRPr/>
            </a:pPr>
            <a:r>
              <a:rPr lang="hu-HU" smtClean="0"/>
              <a:t>Magyar Nemzeti Bank</a:t>
            </a:r>
            <a:endParaRPr lang="hu-HU" dirty="0" smtClean="0"/>
          </a:p>
        </p:txBody>
      </p:sp>
      <p:sp>
        <p:nvSpPr>
          <p:cNvPr id="5" name="Slide Number Placeholder 4"/>
          <p:cNvSpPr>
            <a:spLocks noGrp="1"/>
          </p:cNvSpPr>
          <p:nvPr>
            <p:ph type="sldNum" sz="quarter" idx="12"/>
          </p:nvPr>
        </p:nvSpPr>
        <p:spPr/>
        <p:txBody>
          <a:bodyPr/>
          <a:lstStyle/>
          <a:p>
            <a:pPr>
              <a:defRPr/>
            </a:pPr>
            <a:fld id="{0401AEF3-AFFE-433D-8A34-08D966C25545}" type="slidenum">
              <a:rPr lang="hu-HU" smtClean="0"/>
              <a:pPr>
                <a:defRPr/>
              </a:pPr>
              <a:t>37</a:t>
            </a:fld>
            <a:endParaRPr lang="hu-HU" dirty="0"/>
          </a:p>
        </p:txBody>
      </p:sp>
    </p:spTree>
    <p:extLst>
      <p:ext uri="{BB962C8B-B14F-4D97-AF65-F5344CB8AC3E}">
        <p14:creationId xmlns:p14="http://schemas.microsoft.com/office/powerpoint/2010/main" val="369361934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188640"/>
            <a:ext cx="8316416" cy="759189"/>
          </a:xfrm>
        </p:spPr>
        <p:txBody>
          <a:bodyPr>
            <a:noAutofit/>
          </a:bodyPr>
          <a:lstStyle/>
          <a:p>
            <a:r>
              <a:rPr lang="en-GB" sz="2800" dirty="0" smtClean="0">
                <a:solidFill>
                  <a:srgbClr val="1E2452"/>
                </a:solidFill>
              </a:rPr>
              <a:t>O</a:t>
            </a:r>
            <a:r>
              <a:rPr lang="hu-HU" sz="2800" dirty="0" err="1" smtClean="0">
                <a:solidFill>
                  <a:srgbClr val="1E2452"/>
                </a:solidFill>
              </a:rPr>
              <a:t>ther</a:t>
            </a:r>
            <a:r>
              <a:rPr lang="hu-HU" sz="2800" dirty="0" smtClean="0">
                <a:solidFill>
                  <a:srgbClr val="1E2452"/>
                </a:solidFill>
              </a:rPr>
              <a:t> </a:t>
            </a:r>
            <a:r>
              <a:rPr lang="hu-HU" sz="2800" dirty="0" err="1" smtClean="0">
                <a:solidFill>
                  <a:srgbClr val="1E2452"/>
                </a:solidFill>
              </a:rPr>
              <a:t>source</a:t>
            </a:r>
            <a:r>
              <a:rPr lang="hu-HU" sz="2800" dirty="0" smtClean="0">
                <a:solidFill>
                  <a:srgbClr val="1E2452"/>
                </a:solidFill>
              </a:rPr>
              <a:t> of </a:t>
            </a:r>
            <a:r>
              <a:rPr lang="hu-HU" sz="2800" dirty="0" err="1" smtClean="0">
                <a:solidFill>
                  <a:srgbClr val="1E2452"/>
                </a:solidFill>
              </a:rPr>
              <a:t>shocks</a:t>
            </a:r>
            <a:r>
              <a:rPr lang="hu-HU" sz="2800" dirty="0" smtClean="0">
                <a:solidFill>
                  <a:srgbClr val="1E2452"/>
                </a:solidFill>
              </a:rPr>
              <a:t> </a:t>
            </a:r>
            <a:r>
              <a:rPr lang="hu-HU" sz="2800" dirty="0" err="1" smtClean="0">
                <a:solidFill>
                  <a:srgbClr val="1E2452"/>
                </a:solidFill>
              </a:rPr>
              <a:t>affecting</a:t>
            </a:r>
            <a:r>
              <a:rPr lang="hu-HU" sz="2800" dirty="0" smtClean="0">
                <a:solidFill>
                  <a:srgbClr val="1E2452"/>
                </a:solidFill>
              </a:rPr>
              <a:t> the </a:t>
            </a:r>
            <a:r>
              <a:rPr lang="hu-HU" sz="2800" dirty="0" err="1" smtClean="0">
                <a:solidFill>
                  <a:srgbClr val="1E2452"/>
                </a:solidFill>
              </a:rPr>
              <a:t>aggregate</a:t>
            </a:r>
            <a:r>
              <a:rPr lang="hu-HU" sz="2800" dirty="0" smtClean="0">
                <a:solidFill>
                  <a:srgbClr val="1E2452"/>
                </a:solidFill>
              </a:rPr>
              <a:t> </a:t>
            </a:r>
            <a:r>
              <a:rPr lang="hu-HU" sz="2800" dirty="0" err="1" smtClean="0">
                <a:solidFill>
                  <a:srgbClr val="1E2452"/>
                </a:solidFill>
              </a:rPr>
              <a:t>liquidity</a:t>
            </a:r>
            <a:r>
              <a:rPr lang="hu-HU" sz="2800" dirty="0" smtClean="0">
                <a:solidFill>
                  <a:srgbClr val="1E2452"/>
                </a:solidFill>
              </a:rPr>
              <a:t> of the banking </a:t>
            </a:r>
            <a:r>
              <a:rPr lang="hu-HU" sz="2800" dirty="0" err="1" smtClean="0">
                <a:solidFill>
                  <a:srgbClr val="1E2452"/>
                </a:solidFill>
              </a:rPr>
              <a:t>system</a:t>
            </a:r>
            <a:r>
              <a:rPr lang="hu-HU" sz="2800" dirty="0" smtClean="0">
                <a:solidFill>
                  <a:srgbClr val="1E2452"/>
                </a:solidFill>
              </a:rPr>
              <a:t> is the </a:t>
            </a:r>
            <a:r>
              <a:rPr lang="hu-HU" sz="2800" dirty="0" err="1" smtClean="0">
                <a:solidFill>
                  <a:srgbClr val="1E2452"/>
                </a:solidFill>
              </a:rPr>
              <a:t>change</a:t>
            </a:r>
            <a:r>
              <a:rPr lang="hu-HU" sz="2800" dirty="0" smtClean="0">
                <a:solidFill>
                  <a:srgbClr val="1E2452"/>
                </a:solidFill>
              </a:rPr>
              <a:t> </a:t>
            </a:r>
            <a:r>
              <a:rPr lang="hu-HU" sz="2800" dirty="0" err="1" smtClean="0">
                <a:solidFill>
                  <a:srgbClr val="1E2452"/>
                </a:solidFill>
              </a:rPr>
              <a:t>in</a:t>
            </a:r>
            <a:r>
              <a:rPr lang="hu-HU" sz="2800" dirty="0" smtClean="0">
                <a:solidFill>
                  <a:srgbClr val="1E2452"/>
                </a:solidFill>
              </a:rPr>
              <a:t> </a:t>
            </a:r>
            <a:r>
              <a:rPr lang="hu-HU" sz="2800" dirty="0" err="1" smtClean="0">
                <a:solidFill>
                  <a:srgbClr val="1E2452"/>
                </a:solidFill>
              </a:rPr>
              <a:t>demand</a:t>
            </a:r>
            <a:r>
              <a:rPr lang="hu-HU" sz="2800" dirty="0" smtClean="0">
                <a:solidFill>
                  <a:srgbClr val="1E2452"/>
                </a:solidFill>
              </a:rPr>
              <a:t> </a:t>
            </a:r>
            <a:r>
              <a:rPr lang="hu-HU" sz="2800" dirty="0" err="1" smtClean="0">
                <a:solidFill>
                  <a:srgbClr val="1E2452"/>
                </a:solidFill>
              </a:rPr>
              <a:t>for</a:t>
            </a:r>
            <a:r>
              <a:rPr lang="hu-HU" sz="2800" dirty="0" smtClean="0">
                <a:solidFill>
                  <a:srgbClr val="1E2452"/>
                </a:solidFill>
              </a:rPr>
              <a:t> </a:t>
            </a:r>
            <a:r>
              <a:rPr lang="hu-HU" sz="2800" dirty="0" err="1" smtClean="0">
                <a:solidFill>
                  <a:srgbClr val="1E2452"/>
                </a:solidFill>
              </a:rPr>
              <a:t>currency</a:t>
            </a:r>
            <a:endParaRPr lang="hu-HU" sz="2800" dirty="0">
              <a:solidFill>
                <a:srgbClr val="1E2452"/>
              </a:solidFill>
            </a:endParaRPr>
          </a:p>
        </p:txBody>
      </p:sp>
      <p:sp>
        <p:nvSpPr>
          <p:cNvPr id="3" name="Content Placeholder 2"/>
          <p:cNvSpPr>
            <a:spLocks noGrp="1"/>
          </p:cNvSpPr>
          <p:nvPr>
            <p:ph idx="1"/>
          </p:nvPr>
        </p:nvSpPr>
        <p:spPr>
          <a:xfrm>
            <a:off x="611560" y="1412776"/>
            <a:ext cx="7998515" cy="4968552"/>
          </a:xfrm>
        </p:spPr>
        <p:txBody>
          <a:bodyPr>
            <a:normAutofit lnSpcReduction="10000"/>
          </a:bodyPr>
          <a:lstStyle/>
          <a:p>
            <a:pPr marL="0" lvl="0" indent="0" algn="just" defTabSz="914400">
              <a:lnSpc>
                <a:spcPct val="100000"/>
              </a:lnSpc>
              <a:spcBef>
                <a:spcPct val="20000"/>
              </a:spcBef>
              <a:buNone/>
              <a:defRPr/>
            </a:pPr>
            <a:r>
              <a:rPr lang="hu-HU" sz="2000" dirty="0" err="1" smtClean="0">
                <a:solidFill>
                  <a:srgbClr val="1E2452"/>
                </a:solidFill>
              </a:rPr>
              <a:t>Changes</a:t>
            </a:r>
            <a:r>
              <a:rPr lang="hu-HU" sz="2000" dirty="0" smtClean="0">
                <a:solidFill>
                  <a:srgbClr val="1E2452"/>
                </a:solidFill>
              </a:rPr>
              <a:t> </a:t>
            </a:r>
            <a:r>
              <a:rPr lang="hu-HU" sz="2000" dirty="0" err="1" smtClean="0">
                <a:solidFill>
                  <a:srgbClr val="1E2452"/>
                </a:solidFill>
              </a:rPr>
              <a:t>in</a:t>
            </a:r>
            <a:r>
              <a:rPr lang="hu-HU" sz="2000" dirty="0" smtClean="0">
                <a:solidFill>
                  <a:srgbClr val="1E2452"/>
                </a:solidFill>
              </a:rPr>
              <a:t> the </a:t>
            </a:r>
            <a:r>
              <a:rPr lang="hu-HU" sz="2000" dirty="0" err="1" smtClean="0">
                <a:solidFill>
                  <a:srgbClr val="1E2452"/>
                </a:solidFill>
              </a:rPr>
              <a:t>demand</a:t>
            </a:r>
            <a:r>
              <a:rPr lang="hu-HU" sz="2000" dirty="0" smtClean="0">
                <a:solidFill>
                  <a:srgbClr val="1E2452"/>
                </a:solidFill>
              </a:rPr>
              <a:t> </a:t>
            </a:r>
            <a:r>
              <a:rPr lang="hu-HU" sz="2000" dirty="0" err="1" smtClean="0">
                <a:solidFill>
                  <a:srgbClr val="1E2452"/>
                </a:solidFill>
              </a:rPr>
              <a:t>for</a:t>
            </a:r>
            <a:r>
              <a:rPr lang="hu-HU" sz="2000" dirty="0" smtClean="0">
                <a:solidFill>
                  <a:srgbClr val="1E2452"/>
                </a:solidFill>
              </a:rPr>
              <a:t> </a:t>
            </a:r>
            <a:r>
              <a:rPr lang="hu-HU" sz="2000" dirty="0" err="1" smtClean="0">
                <a:solidFill>
                  <a:srgbClr val="1E2452"/>
                </a:solidFill>
              </a:rPr>
              <a:t>currency</a:t>
            </a:r>
            <a:r>
              <a:rPr lang="hu-HU" sz="2000" dirty="0" smtClean="0">
                <a:solidFill>
                  <a:srgbClr val="1E2452"/>
                </a:solidFill>
              </a:rPr>
              <a:t> </a:t>
            </a:r>
            <a:r>
              <a:rPr lang="hu-HU" sz="2000" dirty="0" err="1" smtClean="0">
                <a:solidFill>
                  <a:srgbClr val="1E2452"/>
                </a:solidFill>
              </a:rPr>
              <a:t>causes</a:t>
            </a:r>
            <a:r>
              <a:rPr lang="hu-HU" sz="2000" dirty="0" smtClean="0">
                <a:solidFill>
                  <a:srgbClr val="1E2452"/>
                </a:solidFill>
              </a:rPr>
              <a:t> minor </a:t>
            </a:r>
            <a:r>
              <a:rPr lang="hu-HU" sz="2000" dirty="0" err="1" smtClean="0">
                <a:solidFill>
                  <a:srgbClr val="1E2452"/>
                </a:solidFill>
              </a:rPr>
              <a:t>liquidity</a:t>
            </a:r>
            <a:r>
              <a:rPr lang="hu-HU" sz="2000" dirty="0" smtClean="0">
                <a:solidFill>
                  <a:srgbClr val="1E2452"/>
                </a:solidFill>
              </a:rPr>
              <a:t> </a:t>
            </a:r>
            <a:r>
              <a:rPr lang="hu-HU" sz="2000" dirty="0" err="1" smtClean="0">
                <a:solidFill>
                  <a:srgbClr val="1E2452"/>
                </a:solidFill>
              </a:rPr>
              <a:t>shocks</a:t>
            </a:r>
            <a:r>
              <a:rPr lang="hu-HU" sz="2000" dirty="0" smtClean="0">
                <a:solidFill>
                  <a:srgbClr val="1E2452"/>
                </a:solidFill>
              </a:rPr>
              <a:t> (</a:t>
            </a:r>
            <a:r>
              <a:rPr lang="hu-HU" sz="2000" dirty="0" err="1" smtClean="0">
                <a:solidFill>
                  <a:srgbClr val="1E2452"/>
                </a:solidFill>
              </a:rPr>
              <a:t>daily</a:t>
            </a:r>
            <a:r>
              <a:rPr lang="hu-HU" sz="2000" dirty="0" smtClean="0">
                <a:solidFill>
                  <a:srgbClr val="1E2452"/>
                </a:solidFill>
              </a:rPr>
              <a:t> </a:t>
            </a:r>
            <a:r>
              <a:rPr lang="hu-HU" sz="2000" dirty="0">
                <a:solidFill>
                  <a:srgbClr val="1E2452"/>
                </a:solidFill>
              </a:rPr>
              <a:t>10-20 </a:t>
            </a:r>
            <a:r>
              <a:rPr lang="hu-HU" sz="2000" dirty="0" smtClean="0">
                <a:solidFill>
                  <a:srgbClr val="1E2452"/>
                </a:solidFill>
              </a:rPr>
              <a:t>HUF </a:t>
            </a:r>
            <a:r>
              <a:rPr lang="hu-HU" sz="2000" dirty="0" err="1" smtClean="0">
                <a:solidFill>
                  <a:srgbClr val="1E2452"/>
                </a:solidFill>
              </a:rPr>
              <a:t>billion</a:t>
            </a:r>
            <a:r>
              <a:rPr lang="hu-HU" sz="2000" dirty="0" smtClean="0">
                <a:solidFill>
                  <a:srgbClr val="1E2452"/>
                </a:solidFill>
              </a:rPr>
              <a:t> maximum), and </a:t>
            </a:r>
            <a:r>
              <a:rPr lang="hu-HU" sz="2000" dirty="0" err="1" smtClean="0">
                <a:solidFill>
                  <a:srgbClr val="1E2452"/>
                </a:solidFill>
              </a:rPr>
              <a:t>some</a:t>
            </a:r>
            <a:r>
              <a:rPr lang="hu-HU" sz="2000" dirty="0" smtClean="0">
                <a:solidFill>
                  <a:srgbClr val="1E2452"/>
                </a:solidFill>
              </a:rPr>
              <a:t> of </a:t>
            </a:r>
            <a:r>
              <a:rPr lang="hu-HU" sz="2000" dirty="0" err="1" smtClean="0">
                <a:solidFill>
                  <a:srgbClr val="1E2452"/>
                </a:solidFill>
              </a:rPr>
              <a:t>its</a:t>
            </a:r>
            <a:r>
              <a:rPr lang="hu-HU" sz="2000" dirty="0" smtClean="0">
                <a:solidFill>
                  <a:srgbClr val="1E2452"/>
                </a:solidFill>
              </a:rPr>
              <a:t> </a:t>
            </a:r>
            <a:r>
              <a:rPr lang="hu-HU" sz="2000" dirty="0" err="1" smtClean="0">
                <a:solidFill>
                  <a:srgbClr val="1E2452"/>
                </a:solidFill>
              </a:rPr>
              <a:t>factors</a:t>
            </a:r>
            <a:r>
              <a:rPr lang="hu-HU" sz="2000" dirty="0" smtClean="0">
                <a:solidFill>
                  <a:srgbClr val="1E2452"/>
                </a:solidFill>
              </a:rPr>
              <a:t> </a:t>
            </a:r>
            <a:r>
              <a:rPr lang="hu-HU" sz="2000" dirty="0" err="1" smtClean="0">
                <a:solidFill>
                  <a:srgbClr val="1E2452"/>
                </a:solidFill>
              </a:rPr>
              <a:t>are</a:t>
            </a:r>
            <a:r>
              <a:rPr lang="hu-HU" sz="2000" dirty="0" smtClean="0">
                <a:solidFill>
                  <a:srgbClr val="1E2452"/>
                </a:solidFill>
              </a:rPr>
              <a:t> </a:t>
            </a:r>
            <a:r>
              <a:rPr lang="hu-HU" sz="2000" dirty="0" err="1" smtClean="0">
                <a:solidFill>
                  <a:srgbClr val="1E2452"/>
                </a:solidFill>
              </a:rPr>
              <a:t>better</a:t>
            </a:r>
            <a:r>
              <a:rPr lang="hu-HU" sz="2000" dirty="0" smtClean="0">
                <a:solidFill>
                  <a:srgbClr val="1E2452"/>
                </a:solidFill>
              </a:rPr>
              <a:t> </a:t>
            </a:r>
            <a:r>
              <a:rPr lang="hu-HU" sz="2000" dirty="0" err="1" smtClean="0">
                <a:solidFill>
                  <a:srgbClr val="1E2452"/>
                </a:solidFill>
              </a:rPr>
              <a:t>predictable</a:t>
            </a:r>
            <a:r>
              <a:rPr lang="hu-HU" sz="2000" dirty="0" smtClean="0">
                <a:solidFill>
                  <a:srgbClr val="1E2452"/>
                </a:solidFill>
              </a:rPr>
              <a:t>:</a:t>
            </a:r>
          </a:p>
          <a:p>
            <a:pPr marL="0" lvl="0" indent="0" algn="just" defTabSz="914400">
              <a:lnSpc>
                <a:spcPct val="100000"/>
              </a:lnSpc>
              <a:spcBef>
                <a:spcPct val="20000"/>
              </a:spcBef>
              <a:buNone/>
              <a:defRPr/>
            </a:pPr>
            <a:endParaRPr lang="hu-HU" sz="2000" dirty="0">
              <a:solidFill>
                <a:srgbClr val="1E2452"/>
              </a:solidFill>
            </a:endParaRPr>
          </a:p>
          <a:p>
            <a:pPr marL="269875" lvl="0" indent="-269875" algn="just" defTabSz="914400">
              <a:lnSpc>
                <a:spcPct val="100000"/>
              </a:lnSpc>
              <a:spcBef>
                <a:spcPct val="20000"/>
              </a:spcBef>
              <a:buFontTx/>
              <a:buChar char="•"/>
              <a:defRPr/>
            </a:pPr>
            <a:r>
              <a:rPr lang="hu-HU" sz="2000" dirty="0" err="1" smtClean="0">
                <a:solidFill>
                  <a:srgbClr val="1E2452"/>
                </a:solidFill>
              </a:rPr>
              <a:t>On</a:t>
            </a:r>
            <a:r>
              <a:rPr lang="hu-HU" sz="2000" dirty="0" smtClean="0">
                <a:solidFill>
                  <a:srgbClr val="1E2452"/>
                </a:solidFill>
              </a:rPr>
              <a:t> the </a:t>
            </a:r>
            <a:r>
              <a:rPr lang="hu-HU" sz="2000" dirty="0" err="1" smtClean="0">
                <a:solidFill>
                  <a:srgbClr val="1E2452"/>
                </a:solidFill>
              </a:rPr>
              <a:t>one</a:t>
            </a:r>
            <a:r>
              <a:rPr lang="hu-HU" sz="2000" dirty="0" smtClean="0">
                <a:solidFill>
                  <a:srgbClr val="1E2452"/>
                </a:solidFill>
              </a:rPr>
              <a:t> </a:t>
            </a:r>
            <a:r>
              <a:rPr lang="hu-HU" sz="2000" dirty="0" err="1" smtClean="0">
                <a:solidFill>
                  <a:srgbClr val="1E2452"/>
                </a:solidFill>
              </a:rPr>
              <a:t>hand</a:t>
            </a:r>
            <a:r>
              <a:rPr lang="hu-HU" sz="2000" dirty="0" smtClean="0">
                <a:solidFill>
                  <a:srgbClr val="1E2452"/>
                </a:solidFill>
              </a:rPr>
              <a:t> </a:t>
            </a:r>
            <a:r>
              <a:rPr lang="hu-HU" sz="2000" dirty="0" err="1" smtClean="0">
                <a:solidFill>
                  <a:srgbClr val="1E2452"/>
                </a:solidFill>
              </a:rPr>
              <a:t>the</a:t>
            </a:r>
            <a:r>
              <a:rPr lang="hu-HU" sz="2000" dirty="0" smtClean="0">
                <a:solidFill>
                  <a:srgbClr val="1E2452"/>
                </a:solidFill>
              </a:rPr>
              <a:t> </a:t>
            </a:r>
            <a:r>
              <a:rPr lang="hu-HU" sz="2000" dirty="0" err="1" smtClean="0">
                <a:solidFill>
                  <a:srgbClr val="1E2452"/>
                </a:solidFill>
              </a:rPr>
              <a:t>demand</a:t>
            </a:r>
            <a:r>
              <a:rPr lang="hu-HU" sz="2000" dirty="0" smtClean="0">
                <a:solidFill>
                  <a:srgbClr val="1E2452"/>
                </a:solidFill>
              </a:rPr>
              <a:t> </a:t>
            </a:r>
            <a:r>
              <a:rPr lang="hu-HU" sz="2000" dirty="0" err="1" smtClean="0">
                <a:solidFill>
                  <a:srgbClr val="1E2452"/>
                </a:solidFill>
              </a:rPr>
              <a:t>for</a:t>
            </a:r>
            <a:r>
              <a:rPr lang="hu-HU" sz="2000" dirty="0" smtClean="0">
                <a:solidFill>
                  <a:srgbClr val="1E2452"/>
                </a:solidFill>
              </a:rPr>
              <a:t> </a:t>
            </a:r>
            <a:r>
              <a:rPr lang="hu-HU" sz="2000" dirty="0" err="1" smtClean="0">
                <a:solidFill>
                  <a:srgbClr val="1E2452"/>
                </a:solidFill>
              </a:rPr>
              <a:t>currency</a:t>
            </a:r>
            <a:r>
              <a:rPr lang="hu-HU" sz="2000" dirty="0" smtClean="0">
                <a:solidFill>
                  <a:srgbClr val="1E2452"/>
                </a:solidFill>
              </a:rPr>
              <a:t> is </a:t>
            </a:r>
            <a:r>
              <a:rPr lang="hu-HU" sz="2000" dirty="0" err="1" smtClean="0">
                <a:solidFill>
                  <a:srgbClr val="1E2452"/>
                </a:solidFill>
              </a:rPr>
              <a:t>driven</a:t>
            </a:r>
            <a:r>
              <a:rPr lang="hu-HU" sz="2000" dirty="0" smtClean="0">
                <a:solidFill>
                  <a:srgbClr val="1E2452"/>
                </a:solidFill>
              </a:rPr>
              <a:t> </a:t>
            </a:r>
            <a:r>
              <a:rPr lang="hu-HU" sz="2000" dirty="0" err="1" smtClean="0">
                <a:solidFill>
                  <a:srgbClr val="1E2452"/>
                </a:solidFill>
              </a:rPr>
              <a:t>by</a:t>
            </a:r>
            <a:r>
              <a:rPr lang="hu-HU" sz="2000" dirty="0" smtClean="0">
                <a:solidFill>
                  <a:srgbClr val="1E2452"/>
                </a:solidFill>
              </a:rPr>
              <a:t> </a:t>
            </a:r>
            <a:r>
              <a:rPr lang="hu-HU" sz="2000" b="1" dirty="0" err="1" smtClean="0">
                <a:solidFill>
                  <a:srgbClr val="1E2452"/>
                </a:solidFill>
              </a:rPr>
              <a:t>seasonal</a:t>
            </a:r>
            <a:r>
              <a:rPr lang="hu-HU" sz="2000" b="1" dirty="0" smtClean="0">
                <a:solidFill>
                  <a:srgbClr val="1E2452"/>
                </a:solidFill>
              </a:rPr>
              <a:t> </a:t>
            </a:r>
            <a:r>
              <a:rPr lang="hu-HU" sz="2000" b="1" dirty="0" err="1" smtClean="0">
                <a:solidFill>
                  <a:srgbClr val="1E2452"/>
                </a:solidFill>
              </a:rPr>
              <a:t>factors</a:t>
            </a:r>
            <a:r>
              <a:rPr lang="hu-HU" sz="2000" dirty="0" smtClean="0">
                <a:solidFill>
                  <a:srgbClr val="1E2452"/>
                </a:solidFill>
              </a:rPr>
              <a:t>:</a:t>
            </a:r>
            <a:endParaRPr lang="hu-HU" sz="2000" dirty="0">
              <a:solidFill>
                <a:srgbClr val="1E2452"/>
              </a:solidFill>
            </a:endParaRPr>
          </a:p>
          <a:p>
            <a:pPr lvl="1" fontAlgn="base">
              <a:lnSpc>
                <a:spcPct val="100000"/>
              </a:lnSpc>
              <a:spcAft>
                <a:spcPts val="600"/>
              </a:spcAft>
              <a:buFont typeface="Calibri" panose="020F0502020204030204" pitchFamily="34" charset="0"/>
              <a:buChar char="‒"/>
              <a:defRPr/>
            </a:pPr>
            <a:r>
              <a:rPr lang="hu-HU" sz="2000" dirty="0" err="1" smtClean="0">
                <a:solidFill>
                  <a:srgbClr val="1E2452"/>
                </a:solidFill>
              </a:rPr>
              <a:t>Weekly</a:t>
            </a:r>
            <a:r>
              <a:rPr lang="hu-HU" sz="2000" dirty="0" smtClean="0">
                <a:solidFill>
                  <a:srgbClr val="1E2452"/>
                </a:solidFill>
              </a:rPr>
              <a:t> </a:t>
            </a:r>
            <a:r>
              <a:rPr lang="hu-HU" sz="2000" dirty="0" err="1" smtClean="0">
                <a:solidFill>
                  <a:srgbClr val="1E2452"/>
                </a:solidFill>
              </a:rPr>
              <a:t>seasonality</a:t>
            </a:r>
            <a:r>
              <a:rPr lang="hu-HU" sz="2000" dirty="0" smtClean="0">
                <a:solidFill>
                  <a:srgbClr val="1E2452"/>
                </a:solidFill>
              </a:rPr>
              <a:t>: </a:t>
            </a:r>
            <a:r>
              <a:rPr lang="hu-HU" sz="2000" dirty="0" err="1" smtClean="0">
                <a:solidFill>
                  <a:srgbClr val="1E2452"/>
                </a:solidFill>
              </a:rPr>
              <a:t>demand</a:t>
            </a:r>
            <a:r>
              <a:rPr lang="hu-HU" sz="2000" dirty="0" smtClean="0">
                <a:solidFill>
                  <a:srgbClr val="1E2452"/>
                </a:solidFill>
              </a:rPr>
              <a:t> </a:t>
            </a:r>
            <a:r>
              <a:rPr lang="hu-HU" sz="2000" dirty="0" err="1" smtClean="0">
                <a:solidFill>
                  <a:srgbClr val="1E2452"/>
                </a:solidFill>
              </a:rPr>
              <a:t>for</a:t>
            </a:r>
            <a:r>
              <a:rPr lang="hu-HU" sz="2000" dirty="0" smtClean="0">
                <a:solidFill>
                  <a:srgbClr val="1E2452"/>
                </a:solidFill>
              </a:rPr>
              <a:t> </a:t>
            </a:r>
            <a:r>
              <a:rPr lang="hu-HU" sz="2000" dirty="0" err="1" smtClean="0">
                <a:solidFill>
                  <a:srgbClr val="1E2452"/>
                </a:solidFill>
              </a:rPr>
              <a:t>currency</a:t>
            </a:r>
            <a:r>
              <a:rPr lang="hu-HU" sz="2000" dirty="0" smtClean="0">
                <a:solidFill>
                  <a:srgbClr val="1E2452"/>
                </a:solidFill>
              </a:rPr>
              <a:t> </a:t>
            </a:r>
            <a:r>
              <a:rPr lang="hu-HU" sz="2000" dirty="0" err="1" smtClean="0">
                <a:solidFill>
                  <a:srgbClr val="1E2452"/>
                </a:solidFill>
              </a:rPr>
              <a:t>decreasing</a:t>
            </a:r>
            <a:r>
              <a:rPr lang="hu-HU" sz="2000" dirty="0" smtClean="0">
                <a:solidFill>
                  <a:srgbClr val="1E2452"/>
                </a:solidFill>
              </a:rPr>
              <a:t> </a:t>
            </a:r>
            <a:r>
              <a:rPr lang="hu-HU" sz="2000" dirty="0" err="1" smtClean="0">
                <a:solidFill>
                  <a:srgbClr val="1E2452"/>
                </a:solidFill>
              </a:rPr>
              <a:t>in</a:t>
            </a:r>
            <a:r>
              <a:rPr lang="hu-HU" sz="2000" dirty="0" smtClean="0">
                <a:solidFill>
                  <a:srgbClr val="1E2452"/>
                </a:solidFill>
              </a:rPr>
              <a:t> the </a:t>
            </a:r>
            <a:r>
              <a:rPr lang="hu-HU" sz="2000" dirty="0" err="1" smtClean="0">
                <a:solidFill>
                  <a:srgbClr val="1E2452"/>
                </a:solidFill>
              </a:rPr>
              <a:t>first</a:t>
            </a:r>
            <a:r>
              <a:rPr lang="hu-HU" sz="2000" dirty="0" smtClean="0">
                <a:solidFill>
                  <a:srgbClr val="1E2452"/>
                </a:solidFill>
              </a:rPr>
              <a:t> </a:t>
            </a:r>
            <a:r>
              <a:rPr lang="hu-HU" sz="2000" dirty="0" err="1" smtClean="0">
                <a:solidFill>
                  <a:srgbClr val="1E2452"/>
                </a:solidFill>
              </a:rPr>
              <a:t>half</a:t>
            </a:r>
            <a:r>
              <a:rPr lang="hu-HU" sz="2000" dirty="0" smtClean="0">
                <a:solidFill>
                  <a:srgbClr val="1E2452"/>
                </a:solidFill>
              </a:rPr>
              <a:t> of the </a:t>
            </a:r>
            <a:r>
              <a:rPr lang="hu-HU" sz="2000" dirty="0" err="1" smtClean="0">
                <a:solidFill>
                  <a:srgbClr val="1E2452"/>
                </a:solidFill>
              </a:rPr>
              <a:t>week</a:t>
            </a:r>
            <a:r>
              <a:rPr lang="hu-HU" sz="2000" dirty="0" smtClean="0">
                <a:solidFill>
                  <a:srgbClr val="1E2452"/>
                </a:solidFill>
              </a:rPr>
              <a:t> and </a:t>
            </a:r>
            <a:r>
              <a:rPr lang="hu-HU" sz="2000" dirty="0" err="1" smtClean="0">
                <a:solidFill>
                  <a:srgbClr val="1E2452"/>
                </a:solidFill>
              </a:rPr>
              <a:t>increasing</a:t>
            </a:r>
            <a:r>
              <a:rPr lang="hu-HU" sz="2000" dirty="0" smtClean="0">
                <a:solidFill>
                  <a:srgbClr val="1E2452"/>
                </a:solidFill>
              </a:rPr>
              <a:t> </a:t>
            </a:r>
            <a:r>
              <a:rPr lang="hu-HU" sz="2000" dirty="0" err="1" smtClean="0">
                <a:solidFill>
                  <a:srgbClr val="1E2452"/>
                </a:solidFill>
              </a:rPr>
              <a:t>in</a:t>
            </a:r>
            <a:r>
              <a:rPr lang="hu-HU" sz="2000" dirty="0" smtClean="0">
                <a:solidFill>
                  <a:srgbClr val="1E2452"/>
                </a:solidFill>
              </a:rPr>
              <a:t> the </a:t>
            </a:r>
            <a:r>
              <a:rPr lang="hu-HU" sz="2000" dirty="0" err="1" smtClean="0">
                <a:solidFill>
                  <a:srgbClr val="1E2452"/>
                </a:solidFill>
              </a:rPr>
              <a:t>second</a:t>
            </a:r>
            <a:r>
              <a:rPr lang="hu-HU" sz="2000" dirty="0" smtClean="0">
                <a:solidFill>
                  <a:srgbClr val="1E2452"/>
                </a:solidFill>
              </a:rPr>
              <a:t>.</a:t>
            </a:r>
            <a:endParaRPr lang="hu-HU" sz="2000" dirty="0">
              <a:solidFill>
                <a:srgbClr val="1E2452"/>
              </a:solidFill>
            </a:endParaRPr>
          </a:p>
          <a:p>
            <a:pPr lvl="1" fontAlgn="base">
              <a:lnSpc>
                <a:spcPct val="100000"/>
              </a:lnSpc>
              <a:spcAft>
                <a:spcPts val="600"/>
              </a:spcAft>
              <a:buFont typeface="Calibri" panose="020F0502020204030204" pitchFamily="34" charset="0"/>
              <a:buChar char="‒"/>
              <a:defRPr/>
            </a:pPr>
            <a:r>
              <a:rPr lang="hu-HU" sz="2000" dirty="0" err="1" smtClean="0">
                <a:solidFill>
                  <a:srgbClr val="1E2452"/>
                </a:solidFill>
              </a:rPr>
              <a:t>Yearly</a:t>
            </a:r>
            <a:r>
              <a:rPr lang="hu-HU" sz="2000" dirty="0" smtClean="0">
                <a:solidFill>
                  <a:srgbClr val="1E2452"/>
                </a:solidFill>
              </a:rPr>
              <a:t> </a:t>
            </a:r>
            <a:r>
              <a:rPr lang="hu-HU" sz="2000" dirty="0" err="1" smtClean="0">
                <a:solidFill>
                  <a:srgbClr val="1E2452"/>
                </a:solidFill>
              </a:rPr>
              <a:t>seasonal</a:t>
            </a:r>
            <a:r>
              <a:rPr lang="hu-HU" sz="2000" dirty="0" smtClean="0">
                <a:solidFill>
                  <a:srgbClr val="1E2452"/>
                </a:solidFill>
              </a:rPr>
              <a:t> </a:t>
            </a:r>
            <a:r>
              <a:rPr lang="hu-HU" sz="2000" dirty="0" err="1" smtClean="0">
                <a:solidFill>
                  <a:srgbClr val="1E2452"/>
                </a:solidFill>
              </a:rPr>
              <a:t>patterns</a:t>
            </a:r>
            <a:r>
              <a:rPr lang="hu-HU" sz="2000" dirty="0" smtClean="0">
                <a:solidFill>
                  <a:srgbClr val="1E2452"/>
                </a:solidFill>
              </a:rPr>
              <a:t>: </a:t>
            </a:r>
            <a:r>
              <a:rPr lang="hu-HU" sz="2000" dirty="0" err="1" smtClean="0">
                <a:solidFill>
                  <a:srgbClr val="1E2452"/>
                </a:solidFill>
              </a:rPr>
              <a:t>hike</a:t>
            </a:r>
            <a:r>
              <a:rPr lang="hu-HU" sz="2000" dirty="0" smtClean="0">
                <a:solidFill>
                  <a:srgbClr val="1E2452"/>
                </a:solidFill>
              </a:rPr>
              <a:t> </a:t>
            </a:r>
            <a:r>
              <a:rPr lang="hu-HU" sz="2000" dirty="0" err="1" smtClean="0">
                <a:solidFill>
                  <a:srgbClr val="1E2452"/>
                </a:solidFill>
              </a:rPr>
              <a:t>in</a:t>
            </a:r>
            <a:r>
              <a:rPr lang="hu-HU" sz="2000" dirty="0" smtClean="0">
                <a:solidFill>
                  <a:srgbClr val="1E2452"/>
                </a:solidFill>
              </a:rPr>
              <a:t> the </a:t>
            </a:r>
            <a:r>
              <a:rPr lang="hu-HU" sz="2000" dirty="0" err="1" smtClean="0">
                <a:solidFill>
                  <a:srgbClr val="1E2452"/>
                </a:solidFill>
              </a:rPr>
              <a:t>demand</a:t>
            </a:r>
            <a:r>
              <a:rPr lang="hu-HU" sz="2000" dirty="0" smtClean="0">
                <a:solidFill>
                  <a:srgbClr val="1E2452"/>
                </a:solidFill>
              </a:rPr>
              <a:t> </a:t>
            </a:r>
            <a:r>
              <a:rPr lang="hu-HU" sz="2000" dirty="0" err="1" smtClean="0">
                <a:solidFill>
                  <a:srgbClr val="1E2452"/>
                </a:solidFill>
              </a:rPr>
              <a:t>for</a:t>
            </a:r>
            <a:r>
              <a:rPr lang="hu-HU" sz="2000" dirty="0" smtClean="0">
                <a:solidFill>
                  <a:srgbClr val="1E2452"/>
                </a:solidFill>
              </a:rPr>
              <a:t> </a:t>
            </a:r>
            <a:r>
              <a:rPr lang="hu-HU" sz="2000" dirty="0" err="1" smtClean="0">
                <a:solidFill>
                  <a:srgbClr val="1E2452"/>
                </a:solidFill>
              </a:rPr>
              <a:t>currency</a:t>
            </a:r>
            <a:r>
              <a:rPr lang="hu-HU" sz="2000" dirty="0" smtClean="0">
                <a:solidFill>
                  <a:srgbClr val="1E2452"/>
                </a:solidFill>
              </a:rPr>
              <a:t> holding </a:t>
            </a:r>
            <a:r>
              <a:rPr lang="hu-HU" sz="2000" dirty="0" err="1" smtClean="0">
                <a:solidFill>
                  <a:srgbClr val="1E2452"/>
                </a:solidFill>
              </a:rPr>
              <a:t>before</a:t>
            </a:r>
            <a:r>
              <a:rPr lang="hu-HU" sz="2000" dirty="0" smtClean="0">
                <a:solidFill>
                  <a:srgbClr val="1E2452"/>
                </a:solidFill>
              </a:rPr>
              <a:t> </a:t>
            </a:r>
            <a:r>
              <a:rPr lang="hu-HU" sz="2000" dirty="0" err="1" smtClean="0">
                <a:solidFill>
                  <a:srgbClr val="1E2452"/>
                </a:solidFill>
              </a:rPr>
              <a:t>end-of-the-year</a:t>
            </a:r>
            <a:r>
              <a:rPr lang="hu-HU" sz="2000" dirty="0" smtClean="0">
                <a:solidFill>
                  <a:srgbClr val="1E2452"/>
                </a:solidFill>
              </a:rPr>
              <a:t> and </a:t>
            </a:r>
            <a:r>
              <a:rPr lang="hu-HU" sz="2000" dirty="0" err="1" smtClean="0">
                <a:solidFill>
                  <a:srgbClr val="1E2452"/>
                </a:solidFill>
              </a:rPr>
              <a:t>mid-year</a:t>
            </a:r>
            <a:r>
              <a:rPr lang="hu-HU" sz="2000" dirty="0" smtClean="0">
                <a:solidFill>
                  <a:srgbClr val="1E2452"/>
                </a:solidFill>
              </a:rPr>
              <a:t> </a:t>
            </a:r>
            <a:r>
              <a:rPr lang="hu-HU" sz="2000" dirty="0" err="1" smtClean="0">
                <a:solidFill>
                  <a:srgbClr val="1E2452"/>
                </a:solidFill>
              </a:rPr>
              <a:t>multi-day</a:t>
            </a:r>
            <a:r>
              <a:rPr lang="hu-HU" sz="2000" dirty="0" smtClean="0">
                <a:solidFill>
                  <a:srgbClr val="1E2452"/>
                </a:solidFill>
              </a:rPr>
              <a:t> </a:t>
            </a:r>
            <a:r>
              <a:rPr lang="hu-HU" sz="2000" dirty="0" err="1" smtClean="0">
                <a:solidFill>
                  <a:srgbClr val="1E2452"/>
                </a:solidFill>
              </a:rPr>
              <a:t>holidays</a:t>
            </a:r>
            <a:r>
              <a:rPr lang="hu-HU" sz="2000" dirty="0" smtClean="0">
                <a:solidFill>
                  <a:srgbClr val="1E2452"/>
                </a:solidFill>
              </a:rPr>
              <a:t>, </a:t>
            </a:r>
            <a:r>
              <a:rPr lang="hu-HU" sz="2000" dirty="0" err="1" smtClean="0">
                <a:solidFill>
                  <a:srgbClr val="1E2452"/>
                </a:solidFill>
              </a:rPr>
              <a:t>while</a:t>
            </a:r>
            <a:r>
              <a:rPr lang="hu-HU" sz="2000" dirty="0" smtClean="0">
                <a:solidFill>
                  <a:srgbClr val="1E2452"/>
                </a:solidFill>
              </a:rPr>
              <a:t> </a:t>
            </a:r>
            <a:r>
              <a:rPr lang="hu-HU" sz="2000" dirty="0" err="1" smtClean="0">
                <a:solidFill>
                  <a:srgbClr val="1E2452"/>
                </a:solidFill>
              </a:rPr>
              <a:t>decreases</a:t>
            </a:r>
            <a:r>
              <a:rPr lang="hu-HU" sz="2000" dirty="0" smtClean="0">
                <a:solidFill>
                  <a:srgbClr val="1E2452"/>
                </a:solidFill>
              </a:rPr>
              <a:t> </a:t>
            </a:r>
            <a:r>
              <a:rPr lang="hu-HU" sz="2000" dirty="0" err="1" smtClean="0">
                <a:solidFill>
                  <a:srgbClr val="1E2452"/>
                </a:solidFill>
              </a:rPr>
              <a:t>after</a:t>
            </a:r>
            <a:r>
              <a:rPr lang="hu-HU" sz="2000" dirty="0" smtClean="0">
                <a:solidFill>
                  <a:srgbClr val="1E2452"/>
                </a:solidFill>
              </a:rPr>
              <a:t> </a:t>
            </a:r>
            <a:r>
              <a:rPr lang="hu-HU" sz="2000" dirty="0" err="1" smtClean="0">
                <a:solidFill>
                  <a:srgbClr val="1E2452"/>
                </a:solidFill>
              </a:rPr>
              <a:t>holidays</a:t>
            </a:r>
            <a:r>
              <a:rPr lang="hu-HU" sz="2000" dirty="0" smtClean="0">
                <a:solidFill>
                  <a:srgbClr val="1E2452"/>
                </a:solidFill>
              </a:rPr>
              <a:t>.</a:t>
            </a:r>
            <a:endParaRPr lang="hu-HU" sz="2000" dirty="0">
              <a:solidFill>
                <a:srgbClr val="1E2452"/>
              </a:solidFill>
            </a:endParaRPr>
          </a:p>
          <a:p>
            <a:pPr marL="269875" lvl="0" indent="-269875" algn="just" defTabSz="914400">
              <a:lnSpc>
                <a:spcPct val="100000"/>
              </a:lnSpc>
              <a:spcBef>
                <a:spcPct val="20000"/>
              </a:spcBef>
              <a:buFontTx/>
              <a:buChar char="•"/>
              <a:defRPr/>
            </a:pPr>
            <a:r>
              <a:rPr lang="hu-HU" sz="2000" dirty="0" err="1" smtClean="0">
                <a:solidFill>
                  <a:srgbClr val="1E2452"/>
                </a:solidFill>
              </a:rPr>
              <a:t>On</a:t>
            </a:r>
            <a:r>
              <a:rPr lang="hu-HU" sz="2000" dirty="0" smtClean="0">
                <a:solidFill>
                  <a:srgbClr val="1E2452"/>
                </a:solidFill>
              </a:rPr>
              <a:t> the </a:t>
            </a:r>
            <a:r>
              <a:rPr lang="hu-HU" sz="2000" dirty="0" err="1" smtClean="0">
                <a:solidFill>
                  <a:srgbClr val="1E2452"/>
                </a:solidFill>
              </a:rPr>
              <a:t>other</a:t>
            </a:r>
            <a:r>
              <a:rPr lang="hu-HU" sz="2000" dirty="0" smtClean="0">
                <a:solidFill>
                  <a:srgbClr val="1E2452"/>
                </a:solidFill>
              </a:rPr>
              <a:t> </a:t>
            </a:r>
            <a:r>
              <a:rPr lang="hu-HU" sz="2000" dirty="0" err="1" smtClean="0">
                <a:solidFill>
                  <a:srgbClr val="1E2452"/>
                </a:solidFill>
              </a:rPr>
              <a:t>hand</a:t>
            </a:r>
            <a:r>
              <a:rPr lang="hu-HU" sz="2000" dirty="0" smtClean="0">
                <a:solidFill>
                  <a:srgbClr val="1E2452"/>
                </a:solidFill>
              </a:rPr>
              <a:t> </a:t>
            </a:r>
            <a:r>
              <a:rPr lang="hu-HU" sz="2000" b="1" dirty="0" err="1" smtClean="0">
                <a:solidFill>
                  <a:srgbClr val="1E2452"/>
                </a:solidFill>
              </a:rPr>
              <a:t>economic</a:t>
            </a:r>
            <a:r>
              <a:rPr lang="hu-HU" sz="2000" b="1" dirty="0" smtClean="0">
                <a:solidFill>
                  <a:srgbClr val="1E2452"/>
                </a:solidFill>
              </a:rPr>
              <a:t> </a:t>
            </a:r>
            <a:r>
              <a:rPr lang="hu-HU" sz="2000" b="1" dirty="0" err="1" smtClean="0">
                <a:solidFill>
                  <a:srgbClr val="1E2452"/>
                </a:solidFill>
              </a:rPr>
              <a:t>growth</a:t>
            </a:r>
            <a:r>
              <a:rPr lang="hu-HU" sz="2000" b="1" dirty="0" smtClean="0">
                <a:solidFill>
                  <a:srgbClr val="1E2452"/>
                </a:solidFill>
              </a:rPr>
              <a:t> </a:t>
            </a:r>
            <a:r>
              <a:rPr lang="hu-HU" sz="2000" dirty="0" smtClean="0">
                <a:solidFill>
                  <a:srgbClr val="1E2452"/>
                </a:solidFill>
              </a:rPr>
              <a:t>and </a:t>
            </a:r>
            <a:r>
              <a:rPr lang="hu-HU" sz="2000" b="1" dirty="0" err="1" smtClean="0">
                <a:solidFill>
                  <a:srgbClr val="1E2452"/>
                </a:solidFill>
              </a:rPr>
              <a:t>inflation</a:t>
            </a:r>
            <a:r>
              <a:rPr lang="hu-HU" sz="2000" dirty="0" smtClean="0">
                <a:solidFill>
                  <a:srgbClr val="1E2452"/>
                </a:solidFill>
              </a:rPr>
              <a:t> </a:t>
            </a:r>
            <a:r>
              <a:rPr lang="hu-HU" sz="2000" dirty="0" err="1" smtClean="0">
                <a:solidFill>
                  <a:srgbClr val="1E2452"/>
                </a:solidFill>
              </a:rPr>
              <a:t>also</a:t>
            </a:r>
            <a:r>
              <a:rPr lang="hu-HU" sz="2000" dirty="0" smtClean="0">
                <a:solidFill>
                  <a:srgbClr val="1E2452"/>
                </a:solidFill>
              </a:rPr>
              <a:t> </a:t>
            </a:r>
            <a:r>
              <a:rPr lang="hu-HU" sz="2000" dirty="0" err="1" smtClean="0">
                <a:solidFill>
                  <a:srgbClr val="1E2452"/>
                </a:solidFill>
              </a:rPr>
              <a:t>affect</a:t>
            </a:r>
            <a:r>
              <a:rPr lang="hu-HU" sz="2000" dirty="0" smtClean="0">
                <a:solidFill>
                  <a:srgbClr val="1E2452"/>
                </a:solidFill>
              </a:rPr>
              <a:t> the </a:t>
            </a:r>
            <a:r>
              <a:rPr lang="hu-HU" sz="2000" dirty="0" err="1" smtClean="0">
                <a:solidFill>
                  <a:srgbClr val="1E2452"/>
                </a:solidFill>
              </a:rPr>
              <a:t>demand</a:t>
            </a:r>
            <a:r>
              <a:rPr lang="hu-HU" sz="2000" dirty="0" smtClean="0">
                <a:solidFill>
                  <a:srgbClr val="1E2452"/>
                </a:solidFill>
              </a:rPr>
              <a:t> </a:t>
            </a:r>
            <a:r>
              <a:rPr lang="hu-HU" sz="2000" dirty="0" err="1" smtClean="0">
                <a:solidFill>
                  <a:srgbClr val="1E2452"/>
                </a:solidFill>
              </a:rPr>
              <a:t>for</a:t>
            </a:r>
            <a:r>
              <a:rPr lang="hu-HU" sz="2000" dirty="0" smtClean="0">
                <a:solidFill>
                  <a:srgbClr val="1E2452"/>
                </a:solidFill>
              </a:rPr>
              <a:t> </a:t>
            </a:r>
            <a:r>
              <a:rPr lang="hu-HU" sz="2000" dirty="0" err="1" smtClean="0">
                <a:solidFill>
                  <a:srgbClr val="1E2452"/>
                </a:solidFill>
              </a:rPr>
              <a:t>money</a:t>
            </a:r>
            <a:r>
              <a:rPr lang="hu-HU" sz="2000" dirty="0" smtClean="0">
                <a:solidFill>
                  <a:srgbClr val="1E2452"/>
                </a:solidFill>
              </a:rPr>
              <a:t>. </a:t>
            </a:r>
            <a:endParaRPr lang="hu-HU" sz="2000" dirty="0">
              <a:solidFill>
                <a:srgbClr val="1E2452"/>
              </a:solidFill>
            </a:endParaRPr>
          </a:p>
          <a:p>
            <a:pPr lvl="1" fontAlgn="base">
              <a:lnSpc>
                <a:spcPct val="100000"/>
              </a:lnSpc>
              <a:spcAft>
                <a:spcPts val="600"/>
              </a:spcAft>
              <a:buFont typeface="Calibri" panose="020F0502020204030204" pitchFamily="34" charset="0"/>
              <a:buChar char="‒"/>
              <a:defRPr/>
            </a:pPr>
            <a:r>
              <a:rPr lang="en-GB" sz="2000" dirty="0" smtClean="0">
                <a:solidFill>
                  <a:srgbClr val="1E2452"/>
                </a:solidFill>
              </a:rPr>
              <a:t>O</a:t>
            </a:r>
            <a:r>
              <a:rPr lang="hu-HU" sz="2000" dirty="0" err="1" smtClean="0">
                <a:solidFill>
                  <a:srgbClr val="1E2452"/>
                </a:solidFill>
              </a:rPr>
              <a:t>pportunity</a:t>
            </a:r>
            <a:r>
              <a:rPr lang="hu-HU" sz="2000" dirty="0" smtClean="0">
                <a:solidFill>
                  <a:srgbClr val="1E2452"/>
                </a:solidFill>
              </a:rPr>
              <a:t> </a:t>
            </a:r>
            <a:r>
              <a:rPr lang="hu-HU" sz="2000" dirty="0" err="1" smtClean="0">
                <a:solidFill>
                  <a:srgbClr val="1E2452"/>
                </a:solidFill>
              </a:rPr>
              <a:t>cost</a:t>
            </a:r>
            <a:r>
              <a:rPr lang="hu-HU" sz="2000" dirty="0" smtClean="0">
                <a:solidFill>
                  <a:srgbClr val="1E2452"/>
                </a:solidFill>
              </a:rPr>
              <a:t> of holding </a:t>
            </a:r>
            <a:r>
              <a:rPr lang="hu-HU" sz="2000" dirty="0" err="1" smtClean="0">
                <a:solidFill>
                  <a:srgbClr val="1E2452"/>
                </a:solidFill>
              </a:rPr>
              <a:t>currency</a:t>
            </a:r>
            <a:r>
              <a:rPr lang="hu-HU" sz="2000" dirty="0" smtClean="0">
                <a:solidFill>
                  <a:srgbClr val="1E2452"/>
                </a:solidFill>
              </a:rPr>
              <a:t> </a:t>
            </a:r>
            <a:r>
              <a:rPr lang="hu-HU" sz="2000" dirty="0" err="1" smtClean="0">
                <a:solidFill>
                  <a:srgbClr val="1E2452"/>
                </a:solidFill>
              </a:rPr>
              <a:t>as</a:t>
            </a:r>
            <a:r>
              <a:rPr lang="hu-HU" sz="2000" dirty="0" smtClean="0">
                <a:solidFill>
                  <a:srgbClr val="1E2452"/>
                </a:solidFill>
              </a:rPr>
              <a:t> non-interest </a:t>
            </a:r>
            <a:r>
              <a:rPr lang="hu-HU" sz="2000" dirty="0" err="1" smtClean="0">
                <a:solidFill>
                  <a:srgbClr val="1E2452"/>
                </a:solidFill>
              </a:rPr>
              <a:t>bearing</a:t>
            </a:r>
            <a:r>
              <a:rPr lang="hu-HU" sz="2000" dirty="0" smtClean="0">
                <a:solidFill>
                  <a:srgbClr val="1E2452"/>
                </a:solidFill>
              </a:rPr>
              <a:t> </a:t>
            </a:r>
            <a:r>
              <a:rPr lang="hu-HU" sz="2000" dirty="0" err="1" smtClean="0">
                <a:solidFill>
                  <a:srgbClr val="1E2452"/>
                </a:solidFill>
              </a:rPr>
              <a:t>instrument</a:t>
            </a:r>
            <a:r>
              <a:rPr lang="hu-HU" sz="2000" dirty="0" smtClean="0">
                <a:solidFill>
                  <a:srgbClr val="1E2452"/>
                </a:solidFill>
              </a:rPr>
              <a:t> </a:t>
            </a:r>
            <a:r>
              <a:rPr lang="hu-HU" sz="2000" dirty="0" err="1" smtClean="0">
                <a:solidFill>
                  <a:srgbClr val="1E2452"/>
                </a:solidFill>
              </a:rPr>
              <a:t>varies</a:t>
            </a:r>
            <a:r>
              <a:rPr lang="hu-HU" sz="2000" dirty="0" smtClean="0">
                <a:solidFill>
                  <a:srgbClr val="1E2452"/>
                </a:solidFill>
              </a:rPr>
              <a:t> </a:t>
            </a:r>
            <a:r>
              <a:rPr lang="hu-HU" sz="2000" dirty="0" err="1" smtClean="0">
                <a:solidFill>
                  <a:srgbClr val="1E2452"/>
                </a:solidFill>
              </a:rPr>
              <a:t>with</a:t>
            </a:r>
            <a:r>
              <a:rPr lang="hu-HU" sz="2000" dirty="0" smtClean="0">
                <a:solidFill>
                  <a:srgbClr val="1E2452"/>
                </a:solidFill>
              </a:rPr>
              <a:t> </a:t>
            </a:r>
            <a:r>
              <a:rPr lang="hu-HU" sz="2000" dirty="0" err="1" smtClean="0">
                <a:solidFill>
                  <a:srgbClr val="1E2452"/>
                </a:solidFill>
              </a:rPr>
              <a:t>inflation</a:t>
            </a:r>
            <a:r>
              <a:rPr lang="hu-HU" sz="2000" dirty="0" smtClean="0">
                <a:solidFill>
                  <a:srgbClr val="1E2452"/>
                </a:solidFill>
              </a:rPr>
              <a:t>. The </a:t>
            </a:r>
            <a:r>
              <a:rPr lang="hu-HU" sz="2000" dirty="0" err="1" smtClean="0">
                <a:solidFill>
                  <a:srgbClr val="1E2452"/>
                </a:solidFill>
              </a:rPr>
              <a:t>decrease</a:t>
            </a:r>
            <a:r>
              <a:rPr lang="hu-HU" sz="2000" dirty="0" smtClean="0">
                <a:solidFill>
                  <a:srgbClr val="1E2452"/>
                </a:solidFill>
              </a:rPr>
              <a:t> (</a:t>
            </a:r>
            <a:r>
              <a:rPr lang="hu-HU" sz="2000" dirty="0" err="1" smtClean="0">
                <a:solidFill>
                  <a:srgbClr val="1E2452"/>
                </a:solidFill>
              </a:rPr>
              <a:t>increase</a:t>
            </a:r>
            <a:r>
              <a:rPr lang="hu-HU" sz="2000" dirty="0" smtClean="0">
                <a:solidFill>
                  <a:srgbClr val="1E2452"/>
                </a:solidFill>
              </a:rPr>
              <a:t>) </a:t>
            </a:r>
            <a:r>
              <a:rPr lang="hu-HU" sz="2000" dirty="0" err="1" smtClean="0">
                <a:solidFill>
                  <a:srgbClr val="1E2452"/>
                </a:solidFill>
              </a:rPr>
              <a:t>in</a:t>
            </a:r>
            <a:r>
              <a:rPr lang="hu-HU" sz="2000" dirty="0" smtClean="0">
                <a:solidFill>
                  <a:srgbClr val="1E2452"/>
                </a:solidFill>
              </a:rPr>
              <a:t> </a:t>
            </a:r>
            <a:r>
              <a:rPr lang="hu-HU" sz="2000" dirty="0" err="1" smtClean="0">
                <a:solidFill>
                  <a:srgbClr val="1E2452"/>
                </a:solidFill>
              </a:rPr>
              <a:t>inflation</a:t>
            </a:r>
            <a:r>
              <a:rPr lang="hu-HU" sz="2000" dirty="0" smtClean="0">
                <a:solidFill>
                  <a:srgbClr val="1E2452"/>
                </a:solidFill>
              </a:rPr>
              <a:t> is </a:t>
            </a:r>
            <a:r>
              <a:rPr lang="hu-HU" sz="2000" dirty="0" err="1" smtClean="0">
                <a:solidFill>
                  <a:srgbClr val="1E2452"/>
                </a:solidFill>
              </a:rPr>
              <a:t>commonly</a:t>
            </a:r>
            <a:r>
              <a:rPr lang="hu-HU" sz="2000" dirty="0" smtClean="0">
                <a:solidFill>
                  <a:srgbClr val="1E2452"/>
                </a:solidFill>
              </a:rPr>
              <a:t> </a:t>
            </a:r>
            <a:r>
              <a:rPr lang="hu-HU" sz="2000" dirty="0" err="1" smtClean="0">
                <a:solidFill>
                  <a:srgbClr val="1E2452"/>
                </a:solidFill>
              </a:rPr>
              <a:t>accompanied</a:t>
            </a:r>
            <a:r>
              <a:rPr lang="hu-HU" sz="2000" dirty="0" smtClean="0">
                <a:solidFill>
                  <a:srgbClr val="1E2452"/>
                </a:solidFill>
              </a:rPr>
              <a:t> </a:t>
            </a:r>
            <a:r>
              <a:rPr lang="hu-HU" sz="2000" dirty="0" err="1" smtClean="0">
                <a:solidFill>
                  <a:srgbClr val="1E2452"/>
                </a:solidFill>
              </a:rPr>
              <a:t>by</a:t>
            </a:r>
            <a:r>
              <a:rPr lang="hu-HU" sz="2000" dirty="0" smtClean="0">
                <a:solidFill>
                  <a:srgbClr val="1E2452"/>
                </a:solidFill>
              </a:rPr>
              <a:t> the </a:t>
            </a:r>
            <a:r>
              <a:rPr lang="hu-HU" sz="2000" dirty="0" err="1" smtClean="0">
                <a:solidFill>
                  <a:srgbClr val="1E2452"/>
                </a:solidFill>
              </a:rPr>
              <a:t>rise</a:t>
            </a:r>
            <a:r>
              <a:rPr lang="hu-HU" sz="2000" dirty="0" smtClean="0">
                <a:solidFill>
                  <a:srgbClr val="1E2452"/>
                </a:solidFill>
              </a:rPr>
              <a:t> (</a:t>
            </a:r>
            <a:r>
              <a:rPr lang="hu-HU" sz="2000" dirty="0" err="1" smtClean="0">
                <a:solidFill>
                  <a:srgbClr val="1E2452"/>
                </a:solidFill>
              </a:rPr>
              <a:t>drop</a:t>
            </a:r>
            <a:r>
              <a:rPr lang="hu-HU" sz="2000" dirty="0" smtClean="0">
                <a:solidFill>
                  <a:srgbClr val="1E2452"/>
                </a:solidFill>
              </a:rPr>
              <a:t>) </a:t>
            </a:r>
            <a:r>
              <a:rPr lang="hu-HU" sz="2000" dirty="0" err="1" smtClean="0">
                <a:solidFill>
                  <a:srgbClr val="1E2452"/>
                </a:solidFill>
              </a:rPr>
              <a:t>in</a:t>
            </a:r>
            <a:r>
              <a:rPr lang="hu-HU" sz="2000" dirty="0" smtClean="0">
                <a:solidFill>
                  <a:srgbClr val="1E2452"/>
                </a:solidFill>
              </a:rPr>
              <a:t> </a:t>
            </a:r>
            <a:r>
              <a:rPr lang="hu-HU" sz="2000" dirty="0" err="1" smtClean="0">
                <a:solidFill>
                  <a:srgbClr val="1E2452"/>
                </a:solidFill>
              </a:rPr>
              <a:t>the</a:t>
            </a:r>
            <a:r>
              <a:rPr lang="hu-HU" sz="2000" dirty="0" smtClean="0">
                <a:solidFill>
                  <a:srgbClr val="1E2452"/>
                </a:solidFill>
              </a:rPr>
              <a:t> </a:t>
            </a:r>
            <a:r>
              <a:rPr lang="hu-HU" sz="2000" dirty="0" err="1" smtClean="0">
                <a:solidFill>
                  <a:srgbClr val="1E2452"/>
                </a:solidFill>
              </a:rPr>
              <a:t>growth</a:t>
            </a:r>
            <a:r>
              <a:rPr lang="hu-HU" sz="2000" dirty="0" smtClean="0">
                <a:solidFill>
                  <a:srgbClr val="1E2452"/>
                </a:solidFill>
              </a:rPr>
              <a:t> </a:t>
            </a:r>
            <a:r>
              <a:rPr lang="hu-HU" sz="2000" dirty="0" err="1" smtClean="0">
                <a:solidFill>
                  <a:srgbClr val="1E2452"/>
                </a:solidFill>
              </a:rPr>
              <a:t>rate</a:t>
            </a:r>
            <a:r>
              <a:rPr lang="hu-HU" sz="2000" dirty="0" smtClean="0">
                <a:solidFill>
                  <a:srgbClr val="1E2452"/>
                </a:solidFill>
              </a:rPr>
              <a:t> of </a:t>
            </a:r>
            <a:r>
              <a:rPr lang="hu-HU" sz="2000" dirty="0" err="1" smtClean="0">
                <a:solidFill>
                  <a:srgbClr val="1E2452"/>
                </a:solidFill>
              </a:rPr>
              <a:t>currency</a:t>
            </a:r>
            <a:r>
              <a:rPr lang="hu-HU" sz="2000" dirty="0" smtClean="0">
                <a:solidFill>
                  <a:srgbClr val="1E2452"/>
                </a:solidFill>
              </a:rPr>
              <a:t> holding</a:t>
            </a:r>
            <a:r>
              <a:rPr lang="en-GB" sz="2000" dirty="0" smtClean="0">
                <a:solidFill>
                  <a:srgbClr val="1E2452"/>
                </a:solidFill>
              </a:rPr>
              <a:t>s</a:t>
            </a:r>
            <a:r>
              <a:rPr lang="hu-HU" sz="2000" dirty="0" smtClean="0">
                <a:solidFill>
                  <a:srgbClr val="1E2452"/>
                </a:solidFill>
              </a:rPr>
              <a:t> of the </a:t>
            </a:r>
            <a:r>
              <a:rPr lang="hu-HU" sz="2000" dirty="0" err="1" smtClean="0">
                <a:solidFill>
                  <a:srgbClr val="1E2452"/>
                </a:solidFill>
              </a:rPr>
              <a:t>public</a:t>
            </a:r>
            <a:r>
              <a:rPr lang="hu-HU" sz="2000" dirty="0" smtClean="0">
                <a:solidFill>
                  <a:srgbClr val="1E2452"/>
                </a:solidFill>
              </a:rPr>
              <a:t>.</a:t>
            </a:r>
            <a:endParaRPr lang="hu-HU" sz="2000" dirty="0">
              <a:solidFill>
                <a:srgbClr val="1E2452"/>
              </a:solidFill>
            </a:endParaRPr>
          </a:p>
          <a:p>
            <a:pPr marL="342900" lvl="0" indent="-342900" defTabSz="914400">
              <a:lnSpc>
                <a:spcPct val="100000"/>
              </a:lnSpc>
              <a:spcBef>
                <a:spcPct val="20000"/>
              </a:spcBef>
              <a:defRPr/>
            </a:pPr>
            <a:endParaRPr lang="hu-HU" sz="1800" dirty="0">
              <a:solidFill>
                <a:srgbClr val="857760"/>
              </a:solidFill>
              <a:latin typeface="Trebuchet MS" pitchFamily="34" charset="0"/>
            </a:endParaRPr>
          </a:p>
          <a:p>
            <a:endParaRPr lang="hu-HU" dirty="0"/>
          </a:p>
        </p:txBody>
      </p:sp>
      <p:sp>
        <p:nvSpPr>
          <p:cNvPr id="4" name="Footer Placeholder 3"/>
          <p:cNvSpPr>
            <a:spLocks noGrp="1"/>
          </p:cNvSpPr>
          <p:nvPr>
            <p:ph type="ftr" sz="quarter" idx="11"/>
          </p:nvPr>
        </p:nvSpPr>
        <p:spPr/>
        <p:txBody>
          <a:bodyPr/>
          <a:lstStyle/>
          <a:p>
            <a:pPr>
              <a:defRPr/>
            </a:pPr>
            <a:r>
              <a:rPr lang="hu-HU" smtClean="0"/>
              <a:t>Magyar Nemzeti Bank</a:t>
            </a:r>
            <a:endParaRPr lang="hu-HU" dirty="0" smtClean="0"/>
          </a:p>
        </p:txBody>
      </p:sp>
      <p:sp>
        <p:nvSpPr>
          <p:cNvPr id="5" name="Slide Number Placeholder 4"/>
          <p:cNvSpPr>
            <a:spLocks noGrp="1"/>
          </p:cNvSpPr>
          <p:nvPr>
            <p:ph type="sldNum" sz="quarter" idx="12"/>
          </p:nvPr>
        </p:nvSpPr>
        <p:spPr/>
        <p:txBody>
          <a:bodyPr/>
          <a:lstStyle/>
          <a:p>
            <a:pPr>
              <a:defRPr/>
            </a:pPr>
            <a:fld id="{0401AEF3-AFFE-433D-8A34-08D966C25545}" type="slidenum">
              <a:rPr lang="hu-HU" smtClean="0"/>
              <a:pPr>
                <a:defRPr/>
              </a:pPr>
              <a:t>38</a:t>
            </a:fld>
            <a:endParaRPr lang="hu-HU" dirty="0"/>
          </a:p>
        </p:txBody>
      </p:sp>
    </p:spTree>
    <p:extLst>
      <p:ext uri="{BB962C8B-B14F-4D97-AF65-F5344CB8AC3E}">
        <p14:creationId xmlns:p14="http://schemas.microsoft.com/office/powerpoint/2010/main" val="213442359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260648"/>
            <a:ext cx="8424936" cy="678541"/>
          </a:xfrm>
        </p:spPr>
        <p:txBody>
          <a:bodyPr>
            <a:noAutofit/>
          </a:bodyPr>
          <a:lstStyle/>
          <a:p>
            <a:r>
              <a:rPr lang="en-GB" sz="2800" dirty="0" smtClean="0">
                <a:solidFill>
                  <a:srgbClr val="1E2452"/>
                </a:solidFill>
              </a:rPr>
              <a:t>Y</a:t>
            </a:r>
            <a:r>
              <a:rPr lang="hu-HU" sz="2800" dirty="0" err="1" smtClean="0">
                <a:solidFill>
                  <a:srgbClr val="1E2452"/>
                </a:solidFill>
              </a:rPr>
              <a:t>ear-on-year</a:t>
            </a:r>
            <a:r>
              <a:rPr lang="hu-HU" sz="2800" dirty="0" smtClean="0">
                <a:solidFill>
                  <a:srgbClr val="1E2452"/>
                </a:solidFill>
              </a:rPr>
              <a:t> </a:t>
            </a:r>
            <a:r>
              <a:rPr lang="hu-HU" sz="2800" dirty="0" err="1" smtClean="0">
                <a:solidFill>
                  <a:srgbClr val="1E2452"/>
                </a:solidFill>
              </a:rPr>
              <a:t>growth</a:t>
            </a:r>
            <a:r>
              <a:rPr lang="hu-HU" sz="2800" dirty="0" smtClean="0">
                <a:solidFill>
                  <a:srgbClr val="1E2452"/>
                </a:solidFill>
              </a:rPr>
              <a:t> of </a:t>
            </a:r>
            <a:r>
              <a:rPr lang="hu-HU" sz="2800" dirty="0" err="1" smtClean="0">
                <a:solidFill>
                  <a:srgbClr val="1E2452"/>
                </a:solidFill>
              </a:rPr>
              <a:t>currency</a:t>
            </a:r>
            <a:r>
              <a:rPr lang="hu-HU" sz="2800" dirty="0" smtClean="0">
                <a:solidFill>
                  <a:srgbClr val="1E2452"/>
                </a:solidFill>
              </a:rPr>
              <a:t> holding</a:t>
            </a:r>
            <a:r>
              <a:rPr lang="en-GB" sz="2800" dirty="0" smtClean="0">
                <a:solidFill>
                  <a:srgbClr val="1E2452"/>
                </a:solidFill>
              </a:rPr>
              <a:t>s</a:t>
            </a:r>
            <a:r>
              <a:rPr lang="hu-HU" sz="2800" dirty="0" smtClean="0">
                <a:solidFill>
                  <a:srgbClr val="1E2452"/>
                </a:solidFill>
              </a:rPr>
              <a:t> of the </a:t>
            </a:r>
            <a:r>
              <a:rPr lang="hu-HU" sz="2800" dirty="0" err="1" smtClean="0">
                <a:solidFill>
                  <a:srgbClr val="1E2452"/>
                </a:solidFill>
              </a:rPr>
              <a:t>public</a:t>
            </a:r>
            <a:r>
              <a:rPr lang="hu-HU" sz="2800" dirty="0" smtClean="0">
                <a:solidFill>
                  <a:srgbClr val="1E2452"/>
                </a:solidFill>
              </a:rPr>
              <a:t> and </a:t>
            </a:r>
            <a:r>
              <a:rPr lang="hu-HU" sz="2800" dirty="0" err="1" smtClean="0">
                <a:solidFill>
                  <a:srgbClr val="1E2452"/>
                </a:solidFill>
              </a:rPr>
              <a:t>inflation</a:t>
            </a:r>
            <a:r>
              <a:rPr lang="hu-HU" sz="2800" dirty="0" smtClean="0">
                <a:solidFill>
                  <a:srgbClr val="1E2452"/>
                </a:solidFill>
              </a:rPr>
              <a:t/>
            </a:r>
            <a:br>
              <a:rPr lang="hu-HU" sz="2800" dirty="0" smtClean="0">
                <a:solidFill>
                  <a:srgbClr val="1E2452"/>
                </a:solidFill>
              </a:rPr>
            </a:br>
            <a:r>
              <a:rPr lang="hu-HU" sz="2800" dirty="0" smtClean="0">
                <a:solidFill>
                  <a:srgbClr val="1E2452"/>
                </a:solidFill>
              </a:rPr>
              <a:t> (</a:t>
            </a:r>
            <a:r>
              <a:rPr lang="hu-HU" sz="2800" dirty="0" err="1" smtClean="0">
                <a:solidFill>
                  <a:srgbClr val="1E2452"/>
                </a:solidFill>
              </a:rPr>
              <a:t>quarter</a:t>
            </a:r>
            <a:r>
              <a:rPr lang="hu-HU" sz="2800" dirty="0" smtClean="0">
                <a:solidFill>
                  <a:srgbClr val="1E2452"/>
                </a:solidFill>
              </a:rPr>
              <a:t>/</a:t>
            </a:r>
            <a:r>
              <a:rPr lang="hu-HU" sz="2800" dirty="0" err="1" smtClean="0">
                <a:solidFill>
                  <a:srgbClr val="1E2452"/>
                </a:solidFill>
              </a:rPr>
              <a:t>corresponding</a:t>
            </a:r>
            <a:r>
              <a:rPr lang="hu-HU" sz="2800" dirty="0" smtClean="0">
                <a:solidFill>
                  <a:srgbClr val="1E2452"/>
                </a:solidFill>
              </a:rPr>
              <a:t> </a:t>
            </a:r>
            <a:r>
              <a:rPr lang="hu-HU" sz="2800" dirty="0" err="1" smtClean="0">
                <a:solidFill>
                  <a:srgbClr val="1E2452"/>
                </a:solidFill>
              </a:rPr>
              <a:t>quarter</a:t>
            </a:r>
            <a:r>
              <a:rPr lang="hu-HU" sz="2800" dirty="0" smtClean="0">
                <a:solidFill>
                  <a:srgbClr val="1E2452"/>
                </a:solidFill>
              </a:rPr>
              <a:t> of </a:t>
            </a:r>
            <a:r>
              <a:rPr lang="hu-HU" sz="2800" dirty="0" err="1" smtClean="0">
                <a:solidFill>
                  <a:srgbClr val="1E2452"/>
                </a:solidFill>
              </a:rPr>
              <a:t>previous</a:t>
            </a:r>
            <a:r>
              <a:rPr lang="hu-HU" sz="2800" dirty="0" smtClean="0">
                <a:solidFill>
                  <a:srgbClr val="1E2452"/>
                </a:solidFill>
              </a:rPr>
              <a:t> </a:t>
            </a:r>
            <a:r>
              <a:rPr lang="hu-HU" sz="2800" dirty="0" err="1" smtClean="0">
                <a:solidFill>
                  <a:srgbClr val="1E2452"/>
                </a:solidFill>
              </a:rPr>
              <a:t>year</a:t>
            </a:r>
            <a:r>
              <a:rPr lang="hu-HU" sz="2800" dirty="0" smtClean="0">
                <a:solidFill>
                  <a:srgbClr val="1E2452"/>
                </a:solidFill>
              </a:rPr>
              <a:t>)</a:t>
            </a:r>
            <a:endParaRPr lang="hu-HU" sz="2800" dirty="0">
              <a:solidFill>
                <a:srgbClr val="FF0000"/>
              </a:solidFill>
            </a:endParaRPr>
          </a:p>
        </p:txBody>
      </p:sp>
      <p:sp>
        <p:nvSpPr>
          <p:cNvPr id="4" name="Footer Placeholder 3"/>
          <p:cNvSpPr>
            <a:spLocks noGrp="1"/>
          </p:cNvSpPr>
          <p:nvPr>
            <p:ph type="ftr" sz="quarter" idx="11"/>
          </p:nvPr>
        </p:nvSpPr>
        <p:spPr/>
        <p:txBody>
          <a:bodyPr/>
          <a:lstStyle/>
          <a:p>
            <a:pPr>
              <a:defRPr/>
            </a:pPr>
            <a:r>
              <a:rPr lang="hu-HU" smtClean="0"/>
              <a:t>Magyar Nemzeti Bank</a:t>
            </a:r>
            <a:endParaRPr lang="hu-HU" dirty="0" smtClean="0"/>
          </a:p>
        </p:txBody>
      </p:sp>
      <p:sp>
        <p:nvSpPr>
          <p:cNvPr id="5" name="Slide Number Placeholder 4"/>
          <p:cNvSpPr>
            <a:spLocks noGrp="1"/>
          </p:cNvSpPr>
          <p:nvPr>
            <p:ph type="sldNum" sz="quarter" idx="12"/>
          </p:nvPr>
        </p:nvSpPr>
        <p:spPr>
          <a:xfrm>
            <a:off x="3491880" y="6381328"/>
            <a:ext cx="2057400" cy="365125"/>
          </a:xfrm>
        </p:spPr>
        <p:txBody>
          <a:bodyPr/>
          <a:lstStyle/>
          <a:p>
            <a:pPr>
              <a:defRPr/>
            </a:pPr>
            <a:fld id="{0401AEF3-AFFE-433D-8A34-08D966C25545}" type="slidenum">
              <a:rPr lang="hu-HU" smtClean="0"/>
              <a:pPr>
                <a:defRPr/>
              </a:pPr>
              <a:t>39</a:t>
            </a:fld>
            <a:endParaRPr lang="hu-HU" dirty="0"/>
          </a:p>
        </p:txBody>
      </p:sp>
      <p:pic>
        <p:nvPicPr>
          <p:cNvPr id="614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83568" y="1340768"/>
            <a:ext cx="7776732" cy="50040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377631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hu-HU" smtClean="0"/>
              <a:t>Magyar Nemzeti Bank</a:t>
            </a:r>
            <a:endParaRPr lang="hu-HU" dirty="0" smtClean="0"/>
          </a:p>
        </p:txBody>
      </p:sp>
      <p:sp>
        <p:nvSpPr>
          <p:cNvPr id="5" name="Slide Number Placeholder 4"/>
          <p:cNvSpPr>
            <a:spLocks noGrp="1"/>
          </p:cNvSpPr>
          <p:nvPr>
            <p:ph type="sldNum" sz="quarter" idx="12"/>
          </p:nvPr>
        </p:nvSpPr>
        <p:spPr>
          <a:xfrm>
            <a:off x="3526176" y="6381328"/>
            <a:ext cx="2057400" cy="365125"/>
          </a:xfrm>
        </p:spPr>
        <p:txBody>
          <a:bodyPr/>
          <a:lstStyle/>
          <a:p>
            <a:pPr>
              <a:defRPr/>
            </a:pPr>
            <a:fld id="{0401AEF3-AFFE-433D-8A34-08D966C25545}" type="slidenum">
              <a:rPr lang="hu-HU" smtClean="0"/>
              <a:pPr>
                <a:defRPr/>
              </a:pPr>
              <a:t>4</a:t>
            </a:fld>
            <a:endParaRPr lang="hu-HU" dirty="0"/>
          </a:p>
        </p:txBody>
      </p:sp>
      <p:sp>
        <p:nvSpPr>
          <p:cNvPr id="7" name="Cím 1"/>
          <p:cNvSpPr txBox="1">
            <a:spLocks/>
          </p:cNvSpPr>
          <p:nvPr/>
        </p:nvSpPr>
        <p:spPr bwMode="auto">
          <a:xfrm>
            <a:off x="1187624" y="332656"/>
            <a:ext cx="7115363" cy="7198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2500" kern="1200">
                <a:solidFill>
                  <a:schemeClr val="tx2"/>
                </a:solidFill>
                <a:latin typeface="Trebuchet MS" pitchFamily="34" charset="0"/>
                <a:ea typeface="+mj-ea"/>
                <a:cs typeface="+mj-cs"/>
              </a:defRPr>
            </a:lvl1pPr>
            <a:lvl2pPr algn="ctr" rtl="0" eaLnBrk="0" fontAlgn="base" hangingPunct="0">
              <a:spcBef>
                <a:spcPct val="0"/>
              </a:spcBef>
              <a:spcAft>
                <a:spcPct val="0"/>
              </a:spcAft>
              <a:defRPr sz="2500">
                <a:solidFill>
                  <a:schemeClr val="tx2"/>
                </a:solidFill>
                <a:latin typeface="Trebuchet MS" pitchFamily="34" charset="0"/>
              </a:defRPr>
            </a:lvl2pPr>
            <a:lvl3pPr algn="ctr" rtl="0" eaLnBrk="0" fontAlgn="base" hangingPunct="0">
              <a:spcBef>
                <a:spcPct val="0"/>
              </a:spcBef>
              <a:spcAft>
                <a:spcPct val="0"/>
              </a:spcAft>
              <a:defRPr sz="2500">
                <a:solidFill>
                  <a:schemeClr val="tx2"/>
                </a:solidFill>
                <a:latin typeface="Trebuchet MS" pitchFamily="34" charset="0"/>
              </a:defRPr>
            </a:lvl3pPr>
            <a:lvl4pPr algn="ctr" rtl="0" eaLnBrk="0" fontAlgn="base" hangingPunct="0">
              <a:spcBef>
                <a:spcPct val="0"/>
              </a:spcBef>
              <a:spcAft>
                <a:spcPct val="0"/>
              </a:spcAft>
              <a:defRPr sz="2500">
                <a:solidFill>
                  <a:schemeClr val="tx2"/>
                </a:solidFill>
                <a:latin typeface="Trebuchet MS" pitchFamily="34" charset="0"/>
              </a:defRPr>
            </a:lvl4pPr>
            <a:lvl5pPr algn="ctr" rtl="0" eaLnBrk="0" fontAlgn="base" hangingPunct="0">
              <a:spcBef>
                <a:spcPct val="0"/>
              </a:spcBef>
              <a:spcAft>
                <a:spcPct val="0"/>
              </a:spcAft>
              <a:defRPr sz="2500">
                <a:solidFill>
                  <a:schemeClr val="tx2"/>
                </a:solidFill>
                <a:latin typeface="Trebuchet MS"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marL="0" marR="0" lvl="0" indent="0" defTabSz="685800" eaLnBrk="1" fontAlgn="base" hangingPunct="1">
              <a:lnSpc>
                <a:spcPct val="90000"/>
              </a:lnSpc>
              <a:spcAft>
                <a:spcPct val="0"/>
              </a:spcAft>
              <a:buClrTx/>
              <a:buSzTx/>
              <a:tabLst/>
              <a:defRPr/>
            </a:pPr>
            <a:r>
              <a:rPr lang="en-GB" sz="2800" dirty="0" smtClean="0">
                <a:solidFill>
                  <a:schemeClr val="accent5"/>
                </a:solidFill>
                <a:latin typeface="Calibri" panose="020F0502020204030204" pitchFamily="34" charset="0"/>
                <a:ea typeface="Verdana" panose="020B0604030504040204" pitchFamily="34" charset="0"/>
                <a:cs typeface="Verdana" panose="020B0604030504040204" pitchFamily="34" charset="0"/>
              </a:rPr>
              <a:t>M</a:t>
            </a:r>
            <a:r>
              <a:rPr lang="hu-HU" sz="2800" dirty="0" err="1" smtClean="0">
                <a:solidFill>
                  <a:schemeClr val="accent5"/>
                </a:solidFill>
                <a:latin typeface="Calibri" panose="020F0502020204030204" pitchFamily="34" charset="0"/>
                <a:ea typeface="Verdana" panose="020B0604030504040204" pitchFamily="34" charset="0"/>
                <a:cs typeface="Verdana" panose="020B0604030504040204" pitchFamily="34" charset="0"/>
              </a:rPr>
              <a:t>onetary</a:t>
            </a:r>
            <a:r>
              <a:rPr lang="hu-HU" sz="2800" dirty="0" smtClean="0">
                <a:solidFill>
                  <a:schemeClr val="accent5"/>
                </a:solidFill>
                <a:latin typeface="Calibri" panose="020F0502020204030204" pitchFamily="34" charset="0"/>
                <a:ea typeface="Verdana" panose="020B0604030504040204" pitchFamily="34" charset="0"/>
                <a:cs typeface="Verdana" panose="020B0604030504040204" pitchFamily="34" charset="0"/>
              </a:rPr>
              <a:t> policy </a:t>
            </a:r>
            <a:r>
              <a:rPr lang="hu-HU" sz="2800" dirty="0" err="1" smtClean="0">
                <a:solidFill>
                  <a:schemeClr val="accent5"/>
                </a:solidFill>
                <a:latin typeface="Calibri" panose="020F0502020204030204" pitchFamily="34" charset="0"/>
                <a:ea typeface="Verdana" panose="020B0604030504040204" pitchFamily="34" charset="0"/>
                <a:cs typeface="Verdana" panose="020B0604030504040204" pitchFamily="34" charset="0"/>
              </a:rPr>
              <a:t>framework</a:t>
            </a:r>
            <a:r>
              <a:rPr lang="hu-HU" sz="2800" dirty="0" smtClean="0">
                <a:solidFill>
                  <a:schemeClr val="accent5"/>
                </a:solidFill>
                <a:latin typeface="Calibri" panose="020F0502020204030204" pitchFamily="34" charset="0"/>
                <a:ea typeface="Verdana" panose="020B0604030504040204" pitchFamily="34" charset="0"/>
                <a:cs typeface="Verdana" panose="020B0604030504040204" pitchFamily="34" charset="0"/>
              </a:rPr>
              <a:t> of the MNB</a:t>
            </a:r>
            <a:endParaRPr lang="hu-HU" sz="2800" dirty="0">
              <a:solidFill>
                <a:schemeClr val="accent5"/>
              </a:solidFill>
              <a:latin typeface="Calibri" panose="020F0502020204030204" pitchFamily="34" charset="0"/>
              <a:ea typeface="Verdana" panose="020B0604030504040204" pitchFamily="34" charset="0"/>
              <a:cs typeface="Verdana" panose="020B0604030504040204" pitchFamily="34" charset="0"/>
            </a:endParaRPr>
          </a:p>
        </p:txBody>
      </p:sp>
      <p:sp>
        <p:nvSpPr>
          <p:cNvPr id="8" name="Téglalap 4"/>
          <p:cNvSpPr/>
          <p:nvPr/>
        </p:nvSpPr>
        <p:spPr>
          <a:xfrm>
            <a:off x="611981" y="5182765"/>
            <a:ext cx="2087811" cy="982539"/>
          </a:xfrm>
          <a:prstGeom prst="rect">
            <a:avLst/>
          </a:prstGeom>
          <a:noFill/>
          <a:ln w="38100" cap="flat" cmpd="sng" algn="ctr">
            <a:solidFill>
              <a:schemeClr val="accent1">
                <a:lumMod val="40000"/>
                <a:lumOff val="60000"/>
              </a:schemeClr>
            </a:solidFill>
            <a:prstDash val="solid"/>
          </a:ln>
          <a:effectLst/>
        </p:spPr>
        <p:txBody>
          <a:bodyPr anchor="ctr"/>
          <a:lstStyle/>
          <a:p>
            <a:pPr marL="0" marR="0" lvl="0" indent="0" algn="ctr" defTabSz="914400" eaLnBrk="1" fontAlgn="auto" latinLnBrk="0" hangingPunct="1">
              <a:lnSpc>
                <a:spcPct val="100000"/>
              </a:lnSpc>
              <a:spcBef>
                <a:spcPts val="0"/>
              </a:spcBef>
              <a:spcAft>
                <a:spcPts val="600"/>
              </a:spcAft>
              <a:buClrTx/>
              <a:buSzTx/>
              <a:buFontTx/>
              <a:buNone/>
              <a:tabLst/>
              <a:defRPr/>
            </a:pPr>
            <a:r>
              <a:rPr kumimoji="0" lang="hu-HU" sz="1600" b="0" i="1" u="none" strike="noStrike" kern="0" cap="none" spc="0" normalizeH="0" baseline="0" noProof="0" dirty="0" smtClean="0">
                <a:ln>
                  <a:noFill/>
                </a:ln>
                <a:solidFill>
                  <a:srgbClr val="1E2452"/>
                </a:solidFill>
                <a:effectLst/>
                <a:uLnTx/>
                <a:uFillTx/>
                <a:latin typeface="Trebuchet MS"/>
              </a:rPr>
              <a:t>Key policy </a:t>
            </a:r>
            <a:r>
              <a:rPr kumimoji="0" lang="hu-HU" sz="1600" b="0" i="1" u="none" strike="noStrike" kern="0" cap="none" spc="0" normalizeH="0" baseline="0" noProof="0" dirty="0" err="1" smtClean="0">
                <a:ln>
                  <a:noFill/>
                </a:ln>
                <a:solidFill>
                  <a:srgbClr val="1E2452"/>
                </a:solidFill>
                <a:effectLst/>
                <a:uLnTx/>
                <a:uFillTx/>
                <a:latin typeface="Trebuchet MS"/>
              </a:rPr>
              <a:t>instrument</a:t>
            </a:r>
            <a:r>
              <a:rPr kumimoji="0" lang="hu-HU" sz="1600" b="0" i="1" u="none" strike="noStrike" kern="0" cap="none" spc="0" normalizeH="0" baseline="0" noProof="0" dirty="0" smtClean="0">
                <a:ln>
                  <a:noFill/>
                </a:ln>
                <a:solidFill>
                  <a:srgbClr val="1E2452"/>
                </a:solidFill>
                <a:effectLst/>
                <a:uLnTx/>
                <a:uFillTx/>
                <a:latin typeface="Trebuchet MS"/>
              </a:rPr>
              <a:t>:</a:t>
            </a:r>
            <a:endParaRPr kumimoji="0" lang="hu-HU" sz="1600" b="0" i="1" u="none" strike="noStrike" kern="0" cap="none" spc="0" normalizeH="0" baseline="0" noProof="0" dirty="0">
              <a:ln>
                <a:noFill/>
              </a:ln>
              <a:solidFill>
                <a:srgbClr val="1E2452"/>
              </a:solidFill>
              <a:effectLst/>
              <a:uLnTx/>
              <a:uFillTx/>
              <a:latin typeface="Trebuchet MS"/>
            </a:endParaRPr>
          </a:p>
          <a:p>
            <a:pPr marL="0" marR="0" lvl="0" indent="0" algn="ctr" defTabSz="914400" eaLnBrk="1" fontAlgn="auto" latinLnBrk="0" hangingPunct="1">
              <a:lnSpc>
                <a:spcPct val="100000"/>
              </a:lnSpc>
              <a:spcBef>
                <a:spcPts val="0"/>
              </a:spcBef>
              <a:spcAft>
                <a:spcPts val="600"/>
              </a:spcAft>
              <a:buClrTx/>
              <a:buSzTx/>
              <a:buFontTx/>
              <a:buNone/>
              <a:tabLst/>
              <a:defRPr/>
            </a:pPr>
            <a:r>
              <a:rPr kumimoji="0" lang="hu-HU" sz="1600" b="0" u="none" strike="noStrike" kern="0" cap="none" spc="0" normalizeH="0" baseline="0" noProof="0" dirty="0" err="1" smtClean="0">
                <a:ln>
                  <a:noFill/>
                </a:ln>
                <a:solidFill>
                  <a:srgbClr val="1E2452"/>
                </a:solidFill>
                <a:effectLst/>
                <a:uLnTx/>
                <a:uFillTx/>
                <a:latin typeface="Trebuchet MS"/>
              </a:rPr>
              <a:t>Three-month</a:t>
            </a:r>
            <a:r>
              <a:rPr kumimoji="0" lang="hu-HU" sz="1600" b="0" u="none" strike="noStrike" kern="0" cap="none" spc="0" normalizeH="0" baseline="0" noProof="0" dirty="0" smtClean="0">
                <a:ln>
                  <a:noFill/>
                </a:ln>
                <a:solidFill>
                  <a:srgbClr val="1E2452"/>
                </a:solidFill>
                <a:effectLst/>
                <a:uLnTx/>
                <a:uFillTx/>
                <a:latin typeface="Trebuchet MS"/>
              </a:rPr>
              <a:t> </a:t>
            </a:r>
            <a:r>
              <a:rPr kumimoji="0" lang="hu-HU" sz="1600" b="0" u="none" strike="noStrike" kern="0" cap="none" spc="0" normalizeH="0" baseline="0" noProof="0" dirty="0" err="1" smtClean="0">
                <a:ln>
                  <a:noFill/>
                </a:ln>
                <a:solidFill>
                  <a:srgbClr val="1E2452"/>
                </a:solidFill>
                <a:effectLst/>
                <a:uLnTx/>
                <a:uFillTx/>
                <a:latin typeface="Trebuchet MS"/>
              </a:rPr>
              <a:t>deposit</a:t>
            </a:r>
            <a:endParaRPr kumimoji="0" lang="hu-HU" sz="1600" b="0" u="none" strike="noStrike" kern="0" cap="none" spc="0" normalizeH="0" baseline="0" noProof="0" dirty="0">
              <a:ln>
                <a:noFill/>
              </a:ln>
              <a:solidFill>
                <a:srgbClr val="1E2452"/>
              </a:solidFill>
              <a:effectLst/>
              <a:uLnTx/>
              <a:uFillTx/>
              <a:latin typeface="Trebuchet MS"/>
            </a:endParaRPr>
          </a:p>
        </p:txBody>
      </p:sp>
      <p:sp>
        <p:nvSpPr>
          <p:cNvPr id="9" name="Téglalap 5"/>
          <p:cNvSpPr/>
          <p:nvPr/>
        </p:nvSpPr>
        <p:spPr>
          <a:xfrm>
            <a:off x="2267744" y="3814340"/>
            <a:ext cx="2592288" cy="1079500"/>
          </a:xfrm>
          <a:prstGeom prst="rect">
            <a:avLst/>
          </a:prstGeom>
          <a:noFill/>
          <a:ln w="38100" cap="flat" cmpd="sng" algn="ctr">
            <a:solidFill>
              <a:schemeClr val="accent1">
                <a:lumMod val="40000"/>
                <a:lumOff val="60000"/>
              </a:schemeClr>
            </a:solidFill>
            <a:prstDash val="solid"/>
          </a:ln>
          <a:effectLst/>
        </p:spPr>
        <p:txBody>
          <a:bodyPr anchor="ctr"/>
          <a:lstStyle/>
          <a:p>
            <a:pPr marL="0" marR="0" lvl="0" indent="0" algn="ctr" defTabSz="914400" eaLnBrk="1" fontAlgn="auto" latinLnBrk="0" hangingPunct="1">
              <a:lnSpc>
                <a:spcPct val="100000"/>
              </a:lnSpc>
              <a:spcBef>
                <a:spcPts val="0"/>
              </a:spcBef>
              <a:spcAft>
                <a:spcPts val="600"/>
              </a:spcAft>
              <a:buClrTx/>
              <a:buSzTx/>
              <a:buFontTx/>
              <a:buNone/>
              <a:tabLst/>
              <a:defRPr/>
            </a:pPr>
            <a:r>
              <a:rPr kumimoji="0" lang="hu-HU" sz="1600" b="0" i="1" u="none" strike="noStrike" kern="0" cap="none" spc="0" normalizeH="0" baseline="0" noProof="0" dirty="0" err="1" smtClean="0">
                <a:ln>
                  <a:noFill/>
                </a:ln>
                <a:solidFill>
                  <a:srgbClr val="1E2452"/>
                </a:solidFill>
                <a:effectLst/>
                <a:uLnTx/>
                <a:uFillTx/>
                <a:latin typeface="Trebuchet MS"/>
              </a:rPr>
              <a:t>Operational</a:t>
            </a:r>
            <a:r>
              <a:rPr kumimoji="0" lang="hu-HU" sz="1600" b="0" i="1" u="none" strike="noStrike" kern="0" cap="none" spc="0" normalizeH="0" baseline="0" noProof="0" dirty="0" smtClean="0">
                <a:ln>
                  <a:noFill/>
                </a:ln>
                <a:solidFill>
                  <a:srgbClr val="1E2452"/>
                </a:solidFill>
                <a:effectLst/>
                <a:uLnTx/>
                <a:uFillTx/>
                <a:latin typeface="Trebuchet MS"/>
              </a:rPr>
              <a:t> </a:t>
            </a:r>
            <a:r>
              <a:rPr kumimoji="0" lang="hu-HU" sz="1600" b="0" i="1" u="none" strike="noStrike" kern="0" cap="none" spc="0" normalizeH="0" baseline="0" noProof="0" dirty="0" err="1" smtClean="0">
                <a:ln>
                  <a:noFill/>
                </a:ln>
                <a:solidFill>
                  <a:srgbClr val="1E2452"/>
                </a:solidFill>
                <a:effectLst/>
                <a:uLnTx/>
                <a:uFillTx/>
                <a:latin typeface="Trebuchet MS"/>
              </a:rPr>
              <a:t>target</a:t>
            </a:r>
            <a:r>
              <a:rPr kumimoji="0" lang="hu-HU" sz="1600" b="0" i="1" u="none" strike="noStrike" kern="0" cap="none" spc="0" normalizeH="0" baseline="0" noProof="0" dirty="0" smtClean="0">
                <a:ln>
                  <a:noFill/>
                </a:ln>
                <a:solidFill>
                  <a:srgbClr val="1E2452"/>
                </a:solidFill>
                <a:effectLst/>
                <a:uLnTx/>
                <a:uFillTx/>
                <a:latin typeface="Trebuchet MS"/>
              </a:rPr>
              <a:t>: </a:t>
            </a:r>
            <a:endParaRPr kumimoji="0" lang="hu-HU" sz="1600" b="0" i="1" u="none" strike="noStrike" kern="0" cap="none" spc="0" normalizeH="0" baseline="0" noProof="0" dirty="0">
              <a:ln>
                <a:noFill/>
              </a:ln>
              <a:solidFill>
                <a:srgbClr val="1E2452"/>
              </a:solidFill>
              <a:effectLst/>
              <a:uLnTx/>
              <a:uFillTx/>
              <a:latin typeface="Trebuchet MS"/>
            </a:endParaRPr>
          </a:p>
          <a:p>
            <a:pPr marL="0" marR="0" lvl="0" indent="0" algn="ctr" defTabSz="914400" eaLnBrk="1" fontAlgn="auto" latinLnBrk="0" hangingPunct="1">
              <a:lnSpc>
                <a:spcPct val="100000"/>
              </a:lnSpc>
              <a:spcBef>
                <a:spcPts val="0"/>
              </a:spcBef>
              <a:spcAft>
                <a:spcPts val="600"/>
              </a:spcAft>
              <a:buClrTx/>
              <a:buSzTx/>
              <a:buFontTx/>
              <a:buNone/>
              <a:tabLst/>
              <a:defRPr/>
            </a:pPr>
            <a:r>
              <a:rPr kumimoji="0" lang="hu-HU" sz="1600" b="0" i="0" u="none" strike="noStrike" kern="0" cap="none" spc="0" normalizeH="0" baseline="0" noProof="0" dirty="0" err="1" smtClean="0">
                <a:ln>
                  <a:noFill/>
                </a:ln>
                <a:solidFill>
                  <a:srgbClr val="1E2452"/>
                </a:solidFill>
                <a:effectLst/>
                <a:uLnTx/>
                <a:uFillTx/>
                <a:latin typeface="Trebuchet MS"/>
              </a:rPr>
              <a:t>Short</a:t>
            </a:r>
            <a:r>
              <a:rPr kumimoji="0" lang="en-GB" sz="1600" b="0" i="0" u="none" strike="noStrike" kern="0" cap="none" spc="0" normalizeH="0" baseline="0" noProof="0" dirty="0" smtClean="0">
                <a:ln>
                  <a:noFill/>
                </a:ln>
                <a:solidFill>
                  <a:srgbClr val="1E2452"/>
                </a:solidFill>
                <a:effectLst/>
                <a:uLnTx/>
                <a:uFillTx/>
                <a:latin typeface="Trebuchet MS"/>
              </a:rPr>
              <a:t>-term</a:t>
            </a:r>
            <a:r>
              <a:rPr kumimoji="0" lang="hu-HU" sz="1600" b="0" i="0" u="none" strike="noStrike" kern="0" cap="none" spc="0" normalizeH="0" baseline="0" noProof="0" dirty="0" smtClean="0">
                <a:ln>
                  <a:noFill/>
                </a:ln>
                <a:solidFill>
                  <a:srgbClr val="1E2452"/>
                </a:solidFill>
                <a:effectLst/>
                <a:uLnTx/>
                <a:uFillTx/>
                <a:latin typeface="Trebuchet MS"/>
              </a:rPr>
              <a:t> interest</a:t>
            </a:r>
            <a:r>
              <a:rPr kumimoji="0" lang="hu-HU" sz="1600" b="0" i="0" u="none" strike="noStrike" kern="0" cap="none" spc="0" normalizeH="0" noProof="0" dirty="0" smtClean="0">
                <a:ln>
                  <a:noFill/>
                </a:ln>
                <a:solidFill>
                  <a:srgbClr val="1E2452"/>
                </a:solidFill>
                <a:effectLst/>
                <a:uLnTx/>
                <a:uFillTx/>
                <a:latin typeface="Trebuchet MS"/>
              </a:rPr>
              <a:t> </a:t>
            </a:r>
            <a:r>
              <a:rPr kumimoji="0" lang="hu-HU" sz="1600" b="0" i="0" u="none" strike="noStrike" kern="0" cap="none" spc="0" normalizeH="0" noProof="0" dirty="0" err="1" smtClean="0">
                <a:ln>
                  <a:noFill/>
                </a:ln>
                <a:solidFill>
                  <a:srgbClr val="1E2452"/>
                </a:solidFill>
                <a:effectLst/>
                <a:uLnTx/>
                <a:uFillTx/>
                <a:latin typeface="Trebuchet MS"/>
              </a:rPr>
              <a:t>rates</a:t>
            </a:r>
            <a:r>
              <a:rPr kumimoji="0" lang="hu-HU" sz="1600" b="0" i="0" u="none" strike="noStrike" kern="0" cap="none" spc="0" normalizeH="0" baseline="0" noProof="0" dirty="0" smtClean="0">
                <a:ln>
                  <a:noFill/>
                </a:ln>
                <a:solidFill>
                  <a:srgbClr val="1E2452"/>
                </a:solidFill>
                <a:effectLst/>
                <a:uLnTx/>
                <a:uFillTx/>
                <a:latin typeface="Trebuchet MS"/>
              </a:rPr>
              <a:t>= </a:t>
            </a:r>
            <a:r>
              <a:rPr kumimoji="0" lang="hu-HU" sz="1600" b="0" i="0" u="none" strike="noStrike" kern="0" cap="none" spc="0" normalizeH="0" baseline="0" noProof="0" dirty="0" err="1" smtClean="0">
                <a:ln>
                  <a:noFill/>
                </a:ln>
                <a:solidFill>
                  <a:srgbClr val="1E2452"/>
                </a:solidFill>
                <a:effectLst/>
                <a:uLnTx/>
                <a:uFillTx/>
                <a:latin typeface="Trebuchet MS"/>
              </a:rPr>
              <a:t>expected</a:t>
            </a:r>
            <a:r>
              <a:rPr kumimoji="0" lang="hu-HU" sz="1600" b="0" i="0" u="none" strike="noStrike" kern="0" cap="none" spc="0" normalizeH="0" baseline="0" noProof="0" dirty="0" smtClean="0">
                <a:ln>
                  <a:noFill/>
                </a:ln>
                <a:solidFill>
                  <a:srgbClr val="1E2452"/>
                </a:solidFill>
                <a:effectLst/>
                <a:uLnTx/>
                <a:uFillTx/>
                <a:latin typeface="Trebuchet MS"/>
              </a:rPr>
              <a:t> </a:t>
            </a:r>
            <a:r>
              <a:rPr kumimoji="0" lang="hu-HU" sz="1600" b="0" i="0" u="none" strike="noStrike" kern="0" cap="none" spc="0" normalizeH="0" baseline="0" noProof="0" dirty="0" err="1" smtClean="0">
                <a:ln>
                  <a:noFill/>
                </a:ln>
                <a:solidFill>
                  <a:srgbClr val="1E2452"/>
                </a:solidFill>
                <a:effectLst/>
                <a:uLnTx/>
                <a:uFillTx/>
                <a:latin typeface="Trebuchet MS"/>
              </a:rPr>
              <a:t>base</a:t>
            </a:r>
            <a:r>
              <a:rPr kumimoji="0" lang="hu-HU" sz="1600" b="0" i="0" u="none" strike="noStrike" kern="0" cap="none" spc="0" normalizeH="0" baseline="0" noProof="0" dirty="0" smtClean="0">
                <a:ln>
                  <a:noFill/>
                </a:ln>
                <a:solidFill>
                  <a:srgbClr val="1E2452"/>
                </a:solidFill>
                <a:effectLst/>
                <a:uLnTx/>
                <a:uFillTx/>
                <a:latin typeface="Trebuchet MS"/>
              </a:rPr>
              <a:t> </a:t>
            </a:r>
            <a:r>
              <a:rPr kumimoji="0" lang="hu-HU" sz="1600" b="0" i="0" u="none" strike="noStrike" kern="0" cap="none" spc="0" normalizeH="0" baseline="0" noProof="0" dirty="0" err="1" smtClean="0">
                <a:ln>
                  <a:noFill/>
                </a:ln>
                <a:solidFill>
                  <a:srgbClr val="1E2452"/>
                </a:solidFill>
                <a:effectLst/>
                <a:uLnTx/>
                <a:uFillTx/>
                <a:latin typeface="Trebuchet MS"/>
              </a:rPr>
              <a:t>rate</a:t>
            </a:r>
            <a:endParaRPr kumimoji="0" lang="hu-HU" sz="1600" b="0" i="0" u="none" strike="noStrike" kern="0" cap="none" spc="0" normalizeH="0" baseline="0" noProof="0" dirty="0">
              <a:ln>
                <a:noFill/>
              </a:ln>
              <a:solidFill>
                <a:srgbClr val="1E2452"/>
              </a:solidFill>
              <a:effectLst/>
              <a:uLnTx/>
              <a:uFillTx/>
              <a:latin typeface="Trebuchet MS"/>
            </a:endParaRPr>
          </a:p>
        </p:txBody>
      </p:sp>
      <p:sp>
        <p:nvSpPr>
          <p:cNvPr id="10" name="Téglalap 8"/>
          <p:cNvSpPr/>
          <p:nvPr/>
        </p:nvSpPr>
        <p:spPr>
          <a:xfrm>
            <a:off x="4428331" y="2445915"/>
            <a:ext cx="2591941" cy="1079500"/>
          </a:xfrm>
          <a:prstGeom prst="rect">
            <a:avLst/>
          </a:prstGeom>
          <a:noFill/>
          <a:ln w="38100" cap="flat" cmpd="sng" algn="ctr">
            <a:solidFill>
              <a:schemeClr val="accent1">
                <a:lumMod val="40000"/>
                <a:lumOff val="60000"/>
              </a:schemeClr>
            </a:solidFill>
            <a:prstDash val="solid"/>
          </a:ln>
          <a:effectLst/>
        </p:spPr>
        <p:txBody>
          <a:bodyPr anchor="ctr"/>
          <a:lstStyle/>
          <a:p>
            <a:pPr marL="0" marR="0" lvl="0" indent="0" algn="ctr" defTabSz="914400" eaLnBrk="1" fontAlgn="auto" latinLnBrk="0" hangingPunct="1">
              <a:lnSpc>
                <a:spcPct val="100000"/>
              </a:lnSpc>
              <a:spcBef>
                <a:spcPts val="0"/>
              </a:spcBef>
              <a:spcAft>
                <a:spcPts val="600"/>
              </a:spcAft>
              <a:buClrTx/>
              <a:buSzTx/>
              <a:buFontTx/>
              <a:buNone/>
              <a:tabLst/>
              <a:defRPr/>
            </a:pPr>
            <a:r>
              <a:rPr kumimoji="0" lang="hu-HU" sz="1600" b="0" i="1" u="none" strike="noStrike" kern="0" cap="none" spc="0" normalizeH="0" baseline="0" noProof="0" dirty="0" err="1" smtClean="0">
                <a:ln>
                  <a:noFill/>
                </a:ln>
                <a:solidFill>
                  <a:srgbClr val="1E2452"/>
                </a:solidFill>
                <a:effectLst/>
                <a:uLnTx/>
                <a:uFillTx/>
                <a:latin typeface="Trebuchet MS"/>
              </a:rPr>
              <a:t>Intermediate</a:t>
            </a:r>
            <a:r>
              <a:rPr kumimoji="0" lang="hu-HU" sz="1600" b="0" i="1" u="none" strike="noStrike" kern="0" cap="none" spc="0" normalizeH="0" baseline="0" noProof="0" dirty="0" smtClean="0">
                <a:ln>
                  <a:noFill/>
                </a:ln>
                <a:solidFill>
                  <a:srgbClr val="1E2452"/>
                </a:solidFill>
                <a:effectLst/>
                <a:uLnTx/>
                <a:uFillTx/>
                <a:latin typeface="Trebuchet MS"/>
              </a:rPr>
              <a:t> </a:t>
            </a:r>
            <a:r>
              <a:rPr kumimoji="0" lang="hu-HU" sz="1600" b="0" i="1" u="none" strike="noStrike" kern="0" cap="none" spc="0" normalizeH="0" baseline="0" noProof="0" dirty="0" err="1" smtClean="0">
                <a:ln>
                  <a:noFill/>
                </a:ln>
                <a:solidFill>
                  <a:srgbClr val="1E2452"/>
                </a:solidFill>
                <a:effectLst/>
                <a:uLnTx/>
                <a:uFillTx/>
                <a:latin typeface="Trebuchet MS"/>
              </a:rPr>
              <a:t>target</a:t>
            </a:r>
            <a:r>
              <a:rPr kumimoji="0" lang="hu-HU" sz="1600" b="0" i="1" u="none" strike="noStrike" kern="0" cap="none" spc="0" normalizeH="0" baseline="0" noProof="0" dirty="0" smtClean="0">
                <a:ln>
                  <a:noFill/>
                </a:ln>
                <a:solidFill>
                  <a:srgbClr val="1E2452"/>
                </a:solidFill>
                <a:effectLst/>
                <a:uLnTx/>
                <a:uFillTx/>
                <a:latin typeface="Trebuchet MS"/>
              </a:rPr>
              <a:t>:</a:t>
            </a:r>
            <a:endParaRPr kumimoji="0" lang="hu-HU" sz="1600" b="0" i="1" u="none" strike="noStrike" kern="0" cap="none" spc="0" normalizeH="0" baseline="0" noProof="0" dirty="0">
              <a:ln>
                <a:noFill/>
              </a:ln>
              <a:solidFill>
                <a:srgbClr val="1E2452"/>
              </a:solidFill>
              <a:effectLst/>
              <a:uLnTx/>
              <a:uFillTx/>
              <a:latin typeface="Trebuchet MS"/>
            </a:endParaRPr>
          </a:p>
          <a:p>
            <a:pPr marL="0" marR="0" lvl="0" indent="0" algn="ctr" defTabSz="914400" eaLnBrk="1" fontAlgn="auto" latinLnBrk="0" hangingPunct="1">
              <a:lnSpc>
                <a:spcPct val="100000"/>
              </a:lnSpc>
              <a:spcBef>
                <a:spcPts val="0"/>
              </a:spcBef>
              <a:spcAft>
                <a:spcPts val="600"/>
              </a:spcAft>
              <a:buClrTx/>
              <a:buSzTx/>
              <a:buFontTx/>
              <a:buNone/>
              <a:tabLst/>
              <a:defRPr/>
            </a:pPr>
            <a:r>
              <a:rPr kumimoji="0" lang="hu-HU" sz="1600" b="0" i="0" u="none" strike="noStrike" kern="0" cap="none" spc="0" normalizeH="0" baseline="0" noProof="0" dirty="0" err="1" smtClean="0">
                <a:ln>
                  <a:noFill/>
                </a:ln>
                <a:solidFill>
                  <a:srgbClr val="1E2452"/>
                </a:solidFill>
                <a:effectLst/>
                <a:uLnTx/>
                <a:uFillTx/>
                <a:latin typeface="Trebuchet MS"/>
              </a:rPr>
              <a:t>Inflation</a:t>
            </a:r>
            <a:r>
              <a:rPr kumimoji="0" lang="hu-HU" sz="1600" b="0" i="0" u="none" strike="noStrike" kern="0" cap="none" spc="0" normalizeH="0" baseline="0" noProof="0" dirty="0" smtClean="0">
                <a:ln>
                  <a:noFill/>
                </a:ln>
                <a:solidFill>
                  <a:srgbClr val="1E2452"/>
                </a:solidFill>
                <a:effectLst/>
                <a:uLnTx/>
                <a:uFillTx/>
                <a:latin typeface="Trebuchet MS"/>
              </a:rPr>
              <a:t> </a:t>
            </a:r>
            <a:r>
              <a:rPr kumimoji="0" lang="hu-HU" sz="1600" b="0" i="0" u="none" strike="noStrike" kern="0" cap="none" spc="0" normalizeH="0" baseline="0" noProof="0" dirty="0" err="1" smtClean="0">
                <a:ln>
                  <a:noFill/>
                </a:ln>
                <a:solidFill>
                  <a:srgbClr val="1E2452"/>
                </a:solidFill>
                <a:effectLst/>
                <a:uLnTx/>
                <a:uFillTx/>
                <a:latin typeface="Trebuchet MS"/>
              </a:rPr>
              <a:t>forecast</a:t>
            </a:r>
            <a:r>
              <a:rPr kumimoji="0" lang="hu-HU" sz="1600" b="0" i="0" u="none" strike="noStrike" kern="0" cap="none" spc="0" normalizeH="0" baseline="0" noProof="0" dirty="0" smtClean="0">
                <a:ln>
                  <a:noFill/>
                </a:ln>
                <a:solidFill>
                  <a:srgbClr val="1E2452"/>
                </a:solidFill>
                <a:effectLst/>
                <a:uLnTx/>
                <a:uFillTx/>
                <a:latin typeface="Trebuchet MS"/>
              </a:rPr>
              <a:t>= </a:t>
            </a:r>
            <a:endParaRPr kumimoji="0" lang="hu-HU" sz="1600" b="0" i="0" u="none" strike="noStrike" kern="0" cap="none" spc="0" normalizeH="0" baseline="0" noProof="0" dirty="0">
              <a:ln>
                <a:noFill/>
              </a:ln>
              <a:solidFill>
                <a:srgbClr val="1E2452"/>
              </a:solidFill>
              <a:effectLst/>
              <a:uLnTx/>
              <a:uFillTx/>
              <a:latin typeface="Trebuchet MS"/>
            </a:endParaRPr>
          </a:p>
          <a:p>
            <a:pPr marL="0" marR="0" lvl="0" indent="0" algn="ctr" defTabSz="914400" eaLnBrk="1" fontAlgn="auto" latinLnBrk="0" hangingPunct="1">
              <a:lnSpc>
                <a:spcPct val="100000"/>
              </a:lnSpc>
              <a:spcBef>
                <a:spcPts val="0"/>
              </a:spcBef>
              <a:spcAft>
                <a:spcPts val="600"/>
              </a:spcAft>
              <a:buClrTx/>
              <a:buSzTx/>
              <a:buFontTx/>
              <a:buNone/>
              <a:tabLst/>
              <a:defRPr/>
            </a:pPr>
            <a:r>
              <a:rPr kumimoji="0" lang="hu-HU" sz="1600" b="0" i="0" u="none" strike="noStrike" kern="0" cap="none" spc="0" normalizeH="0" baseline="0" noProof="0" dirty="0">
                <a:ln>
                  <a:noFill/>
                </a:ln>
                <a:solidFill>
                  <a:srgbClr val="1E2452"/>
                </a:solidFill>
                <a:effectLst/>
                <a:uLnTx/>
                <a:uFillTx/>
                <a:latin typeface="Trebuchet MS"/>
              </a:rPr>
              <a:t>= </a:t>
            </a:r>
            <a:r>
              <a:rPr kumimoji="0" lang="hu-HU" sz="1600" b="0" i="0" u="none" strike="noStrike" kern="0" cap="none" spc="0" normalizeH="0" baseline="0" noProof="0" dirty="0" err="1" smtClean="0">
                <a:ln>
                  <a:noFill/>
                </a:ln>
                <a:solidFill>
                  <a:srgbClr val="1E2452"/>
                </a:solidFill>
                <a:effectLst/>
                <a:uLnTx/>
                <a:uFillTx/>
                <a:latin typeface="Trebuchet MS"/>
              </a:rPr>
              <a:t>medium-term</a:t>
            </a:r>
            <a:r>
              <a:rPr kumimoji="0" lang="hu-HU" sz="1600" b="0" i="0" u="none" strike="noStrike" kern="0" cap="none" spc="0" normalizeH="0" baseline="0" noProof="0" dirty="0" smtClean="0">
                <a:ln>
                  <a:noFill/>
                </a:ln>
                <a:solidFill>
                  <a:srgbClr val="1E2452"/>
                </a:solidFill>
                <a:effectLst/>
                <a:uLnTx/>
                <a:uFillTx/>
                <a:latin typeface="Trebuchet MS"/>
              </a:rPr>
              <a:t> </a:t>
            </a:r>
            <a:r>
              <a:rPr kumimoji="0" lang="hu-HU" sz="1600" b="0" i="0" u="none" strike="noStrike" kern="0" cap="none" spc="0" normalizeH="0" baseline="0" noProof="0" dirty="0" err="1" smtClean="0">
                <a:ln>
                  <a:noFill/>
                </a:ln>
                <a:solidFill>
                  <a:srgbClr val="1E2452"/>
                </a:solidFill>
                <a:effectLst/>
                <a:uLnTx/>
                <a:uFillTx/>
                <a:latin typeface="Trebuchet MS"/>
              </a:rPr>
              <a:t>inflation</a:t>
            </a:r>
            <a:r>
              <a:rPr kumimoji="0" lang="hu-HU" sz="1600" b="0" i="0" u="none" strike="noStrike" kern="0" cap="none" spc="0" normalizeH="0" baseline="0" noProof="0" dirty="0" smtClean="0">
                <a:ln>
                  <a:noFill/>
                </a:ln>
                <a:solidFill>
                  <a:srgbClr val="1E2452"/>
                </a:solidFill>
                <a:effectLst/>
                <a:uLnTx/>
                <a:uFillTx/>
                <a:latin typeface="Trebuchet MS"/>
              </a:rPr>
              <a:t> </a:t>
            </a:r>
            <a:r>
              <a:rPr kumimoji="0" lang="hu-HU" sz="1600" b="0" i="0" u="none" strike="noStrike" kern="0" cap="none" spc="0" normalizeH="0" baseline="0" noProof="0" dirty="0" err="1" smtClean="0">
                <a:ln>
                  <a:noFill/>
                </a:ln>
                <a:solidFill>
                  <a:srgbClr val="1E2452"/>
                </a:solidFill>
                <a:effectLst/>
                <a:uLnTx/>
                <a:uFillTx/>
                <a:latin typeface="Trebuchet MS"/>
              </a:rPr>
              <a:t>target</a:t>
            </a:r>
            <a:endParaRPr kumimoji="0" lang="hu-HU" sz="1600" b="0" i="0" u="none" strike="noStrike" kern="0" cap="none" spc="0" normalizeH="0" baseline="0" noProof="0" dirty="0">
              <a:ln>
                <a:noFill/>
              </a:ln>
              <a:solidFill>
                <a:srgbClr val="1E2452"/>
              </a:solidFill>
              <a:effectLst/>
              <a:uLnTx/>
              <a:uFillTx/>
              <a:latin typeface="Trebuchet MS"/>
            </a:endParaRPr>
          </a:p>
        </p:txBody>
      </p:sp>
      <p:sp>
        <p:nvSpPr>
          <p:cNvPr id="11" name="Téglalap 9"/>
          <p:cNvSpPr/>
          <p:nvPr/>
        </p:nvSpPr>
        <p:spPr>
          <a:xfrm>
            <a:off x="6660355" y="1366415"/>
            <a:ext cx="1642631" cy="790575"/>
          </a:xfrm>
          <a:prstGeom prst="rect">
            <a:avLst/>
          </a:prstGeom>
          <a:noFill/>
          <a:ln w="38100" cap="flat" cmpd="sng" algn="ctr">
            <a:solidFill>
              <a:schemeClr val="accent1">
                <a:lumMod val="40000"/>
                <a:lumOff val="60000"/>
              </a:schemeClr>
            </a:solidFill>
            <a:prstDash val="solid"/>
          </a:ln>
          <a:effectLst/>
        </p:spPr>
        <p:txBody>
          <a:bodyPr anchor="ctr"/>
          <a:lstStyle/>
          <a:p>
            <a:pPr marL="0" marR="0" lvl="0" indent="0" algn="ctr" defTabSz="914400" eaLnBrk="1" fontAlgn="auto" latinLnBrk="0" hangingPunct="1">
              <a:lnSpc>
                <a:spcPct val="100000"/>
              </a:lnSpc>
              <a:spcBef>
                <a:spcPts val="0"/>
              </a:spcBef>
              <a:spcAft>
                <a:spcPts val="600"/>
              </a:spcAft>
              <a:buClrTx/>
              <a:buSzTx/>
              <a:buFontTx/>
              <a:buNone/>
              <a:tabLst/>
              <a:defRPr/>
            </a:pPr>
            <a:r>
              <a:rPr kumimoji="0" lang="hu-HU" sz="1600" b="0" i="1" u="none" strike="noStrike" kern="0" cap="none" spc="0" normalizeH="0" baseline="0" noProof="0" dirty="0" err="1" smtClean="0">
                <a:ln>
                  <a:noFill/>
                </a:ln>
                <a:solidFill>
                  <a:srgbClr val="1E2452"/>
                </a:solidFill>
                <a:effectLst/>
                <a:uLnTx/>
                <a:uFillTx/>
                <a:latin typeface="Trebuchet MS"/>
              </a:rPr>
              <a:t>Ultimate</a:t>
            </a:r>
            <a:r>
              <a:rPr kumimoji="0" lang="hu-HU" sz="1600" b="0" i="1" u="none" strike="noStrike" kern="0" cap="none" spc="0" normalizeH="0" baseline="0" noProof="0" dirty="0" smtClean="0">
                <a:ln>
                  <a:noFill/>
                </a:ln>
                <a:solidFill>
                  <a:srgbClr val="1E2452"/>
                </a:solidFill>
                <a:effectLst/>
                <a:uLnTx/>
                <a:uFillTx/>
                <a:latin typeface="Trebuchet MS"/>
              </a:rPr>
              <a:t> </a:t>
            </a:r>
            <a:r>
              <a:rPr kumimoji="0" lang="hu-HU" sz="1600" b="0" i="1" u="none" strike="noStrike" kern="0" cap="none" spc="0" normalizeH="0" baseline="0" noProof="0" dirty="0" err="1" smtClean="0">
                <a:ln>
                  <a:noFill/>
                </a:ln>
                <a:solidFill>
                  <a:srgbClr val="1E2452"/>
                </a:solidFill>
                <a:effectLst/>
                <a:uLnTx/>
                <a:uFillTx/>
                <a:latin typeface="Trebuchet MS"/>
              </a:rPr>
              <a:t>goal</a:t>
            </a:r>
            <a:r>
              <a:rPr kumimoji="0" lang="hu-HU" sz="1600" b="0" i="1" u="none" strike="noStrike" kern="0" cap="none" spc="0" normalizeH="0" baseline="0" noProof="0" dirty="0" smtClean="0">
                <a:ln>
                  <a:noFill/>
                </a:ln>
                <a:solidFill>
                  <a:srgbClr val="1E2452"/>
                </a:solidFill>
                <a:effectLst/>
                <a:uLnTx/>
                <a:uFillTx/>
                <a:latin typeface="Trebuchet MS"/>
              </a:rPr>
              <a:t>:</a:t>
            </a:r>
            <a:endParaRPr kumimoji="0" lang="hu-HU" sz="1600" b="0" i="1" u="none" strike="noStrike" kern="0" cap="none" spc="0" normalizeH="0" baseline="0" noProof="0" dirty="0">
              <a:ln>
                <a:noFill/>
              </a:ln>
              <a:solidFill>
                <a:srgbClr val="1E2452"/>
              </a:solidFill>
              <a:effectLst/>
              <a:uLnTx/>
              <a:uFillTx/>
              <a:latin typeface="Trebuchet MS"/>
            </a:endParaRPr>
          </a:p>
          <a:p>
            <a:pPr marL="0" marR="0" lvl="0" indent="0" algn="ctr" defTabSz="914400" eaLnBrk="1" fontAlgn="auto" latinLnBrk="0" hangingPunct="1">
              <a:lnSpc>
                <a:spcPct val="100000"/>
              </a:lnSpc>
              <a:spcBef>
                <a:spcPts val="0"/>
              </a:spcBef>
              <a:spcAft>
                <a:spcPts val="600"/>
              </a:spcAft>
              <a:buClrTx/>
              <a:buSzTx/>
              <a:buFontTx/>
              <a:buNone/>
              <a:tabLst/>
              <a:defRPr/>
            </a:pPr>
            <a:r>
              <a:rPr kumimoji="0" lang="hu-HU" sz="1600" b="0" i="0" u="none" strike="noStrike" kern="0" cap="none" spc="0" normalizeH="0" baseline="0" noProof="0" dirty="0" smtClean="0">
                <a:ln>
                  <a:noFill/>
                </a:ln>
                <a:solidFill>
                  <a:srgbClr val="1E2452"/>
                </a:solidFill>
                <a:effectLst/>
                <a:uLnTx/>
                <a:uFillTx/>
                <a:latin typeface="Trebuchet MS"/>
              </a:rPr>
              <a:t>Price </a:t>
            </a:r>
            <a:r>
              <a:rPr kumimoji="0" lang="hu-HU" sz="1600" b="0" i="0" u="none" strike="noStrike" kern="0" cap="none" spc="0" normalizeH="0" baseline="0" noProof="0" dirty="0" err="1" smtClean="0">
                <a:ln>
                  <a:noFill/>
                </a:ln>
                <a:solidFill>
                  <a:srgbClr val="1E2452"/>
                </a:solidFill>
                <a:effectLst/>
                <a:uLnTx/>
                <a:uFillTx/>
                <a:latin typeface="Trebuchet MS"/>
              </a:rPr>
              <a:t>stability</a:t>
            </a:r>
            <a:endParaRPr kumimoji="0" lang="hu-HU" sz="1600" b="0" i="0" u="none" strike="noStrike" kern="0" cap="none" spc="0" normalizeH="0" baseline="0" noProof="0" dirty="0">
              <a:ln>
                <a:noFill/>
              </a:ln>
              <a:solidFill>
                <a:srgbClr val="1E2452"/>
              </a:solidFill>
              <a:effectLst/>
              <a:uLnTx/>
              <a:uFillTx/>
              <a:latin typeface="Trebuchet MS"/>
            </a:endParaRPr>
          </a:p>
        </p:txBody>
      </p:sp>
      <p:sp>
        <p:nvSpPr>
          <p:cNvPr id="12" name="Kanyar jobbra 10"/>
          <p:cNvSpPr/>
          <p:nvPr/>
        </p:nvSpPr>
        <p:spPr>
          <a:xfrm>
            <a:off x="1331119" y="4174702"/>
            <a:ext cx="865187" cy="935038"/>
          </a:xfrm>
          <a:prstGeom prst="bentArrow">
            <a:avLst/>
          </a:prstGeom>
          <a:solidFill>
            <a:schemeClr val="accent1">
              <a:lumMod val="40000"/>
              <a:lumOff val="60000"/>
            </a:schemeClr>
          </a:solidFill>
          <a:ln w="25400" cap="flat" cmpd="sng" algn="ctr">
            <a:solidFill>
              <a:srgbClr val="1E2452"/>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hu-HU" sz="1800" b="0" i="0" u="none" strike="noStrike" kern="0" cap="none" spc="0" normalizeH="0" baseline="0" noProof="0">
              <a:ln>
                <a:noFill/>
              </a:ln>
              <a:solidFill>
                <a:schemeClr val="accent3">
                  <a:lumMod val="20000"/>
                  <a:lumOff val="80000"/>
                </a:schemeClr>
              </a:solidFill>
              <a:effectLst/>
              <a:uLnTx/>
              <a:uFillTx/>
              <a:latin typeface="Trebuchet MS"/>
            </a:endParaRPr>
          </a:p>
        </p:txBody>
      </p:sp>
      <p:sp>
        <p:nvSpPr>
          <p:cNvPr id="13" name="Kanyar jobbra 11"/>
          <p:cNvSpPr/>
          <p:nvPr/>
        </p:nvSpPr>
        <p:spPr>
          <a:xfrm>
            <a:off x="3204369" y="2806277"/>
            <a:ext cx="1152525" cy="935038"/>
          </a:xfrm>
          <a:prstGeom prst="bentArrow">
            <a:avLst/>
          </a:prstGeom>
          <a:solidFill>
            <a:schemeClr val="accent1">
              <a:lumMod val="40000"/>
              <a:lumOff val="60000"/>
            </a:schemeClr>
          </a:solidFill>
          <a:ln w="25400" cap="flat" cmpd="sng" algn="ctr">
            <a:solidFill>
              <a:srgbClr val="1E2452"/>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hu-HU" sz="1800" b="0" i="0" u="none" strike="noStrike" kern="0" cap="none" spc="0" normalizeH="0" baseline="0" noProof="0">
              <a:ln>
                <a:noFill/>
              </a:ln>
              <a:solidFill>
                <a:schemeClr val="accent3">
                  <a:lumMod val="20000"/>
                  <a:lumOff val="80000"/>
                </a:schemeClr>
              </a:solidFill>
              <a:effectLst/>
              <a:uLnTx/>
              <a:uFillTx/>
              <a:latin typeface="Trebuchet MS"/>
            </a:endParaRPr>
          </a:p>
        </p:txBody>
      </p:sp>
      <p:sp>
        <p:nvSpPr>
          <p:cNvPr id="14" name="Kanyar jobbra 12"/>
          <p:cNvSpPr/>
          <p:nvPr/>
        </p:nvSpPr>
        <p:spPr>
          <a:xfrm>
            <a:off x="5436394" y="1437852"/>
            <a:ext cx="1152525" cy="936625"/>
          </a:xfrm>
          <a:prstGeom prst="bentArrow">
            <a:avLst/>
          </a:prstGeom>
          <a:solidFill>
            <a:schemeClr val="accent1">
              <a:lumMod val="40000"/>
              <a:lumOff val="60000"/>
            </a:schemeClr>
          </a:solidFill>
          <a:ln w="25400" cap="flat" cmpd="sng" algn="ctr">
            <a:solidFill>
              <a:srgbClr val="1E2452"/>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hu-HU" sz="1800" b="0" i="0" u="none" strike="noStrike" kern="0" cap="none" spc="0" normalizeH="0" baseline="0" noProof="0">
              <a:ln>
                <a:noFill/>
              </a:ln>
              <a:solidFill>
                <a:prstClr val="black"/>
              </a:solidFill>
              <a:effectLst/>
              <a:uLnTx/>
              <a:uFillTx/>
              <a:latin typeface="Trebuchet MS"/>
            </a:endParaRPr>
          </a:p>
        </p:txBody>
      </p:sp>
    </p:spTree>
    <p:extLst>
      <p:ext uri="{BB962C8B-B14F-4D97-AF65-F5344CB8AC3E}">
        <p14:creationId xmlns:p14="http://schemas.microsoft.com/office/powerpoint/2010/main" val="211267995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u-HU" sz="2800" dirty="0" err="1" smtClean="0">
                <a:solidFill>
                  <a:srgbClr val="1E2452"/>
                </a:solidFill>
              </a:rPr>
              <a:t>Opportunities</a:t>
            </a:r>
            <a:r>
              <a:rPr lang="hu-HU" sz="2800" dirty="0" smtClean="0">
                <a:solidFill>
                  <a:srgbClr val="1E2452"/>
                </a:solidFill>
              </a:rPr>
              <a:t> of </a:t>
            </a:r>
            <a:r>
              <a:rPr lang="hu-HU" sz="2800" dirty="0" err="1" smtClean="0">
                <a:solidFill>
                  <a:srgbClr val="1E2452"/>
                </a:solidFill>
              </a:rPr>
              <a:t>interbank</a:t>
            </a:r>
            <a:r>
              <a:rPr lang="hu-HU" sz="2800" dirty="0" smtClean="0">
                <a:solidFill>
                  <a:srgbClr val="1E2452"/>
                </a:solidFill>
              </a:rPr>
              <a:t> </a:t>
            </a:r>
            <a:r>
              <a:rPr lang="hu-HU" sz="2800" dirty="0" err="1" smtClean="0">
                <a:solidFill>
                  <a:srgbClr val="1E2452"/>
                </a:solidFill>
              </a:rPr>
              <a:t>liquidity</a:t>
            </a:r>
            <a:r>
              <a:rPr lang="hu-HU" sz="2800" dirty="0" smtClean="0">
                <a:solidFill>
                  <a:srgbClr val="1E2452"/>
                </a:solidFill>
              </a:rPr>
              <a:t> management</a:t>
            </a:r>
            <a:endParaRPr lang="hu-HU" sz="2800" dirty="0">
              <a:solidFill>
                <a:srgbClr val="1E2452"/>
              </a:solidFill>
            </a:endParaRPr>
          </a:p>
        </p:txBody>
      </p:sp>
      <p:sp>
        <p:nvSpPr>
          <p:cNvPr id="3" name="Content Placeholder 2"/>
          <p:cNvSpPr>
            <a:spLocks noGrp="1"/>
          </p:cNvSpPr>
          <p:nvPr>
            <p:ph idx="1"/>
          </p:nvPr>
        </p:nvSpPr>
        <p:spPr>
          <a:xfrm>
            <a:off x="611560" y="1412776"/>
            <a:ext cx="7886700" cy="4968552"/>
          </a:xfrm>
        </p:spPr>
        <p:txBody>
          <a:bodyPr>
            <a:normAutofit/>
          </a:bodyPr>
          <a:lstStyle/>
          <a:p>
            <a:pPr marL="342900" lvl="0" indent="-342900" defTabSz="914400" fontAlgn="base">
              <a:lnSpc>
                <a:spcPct val="100000"/>
              </a:lnSpc>
              <a:spcBef>
                <a:spcPct val="20000"/>
              </a:spcBef>
              <a:spcAft>
                <a:spcPct val="0"/>
              </a:spcAft>
              <a:buNone/>
            </a:pPr>
            <a:r>
              <a:rPr lang="hu-HU" sz="2000" dirty="0" err="1" smtClean="0">
                <a:solidFill>
                  <a:srgbClr val="1E2452"/>
                </a:solidFill>
              </a:rPr>
              <a:t>Weekly</a:t>
            </a:r>
            <a:r>
              <a:rPr lang="hu-HU" sz="2000" dirty="0" smtClean="0">
                <a:solidFill>
                  <a:srgbClr val="1E2452"/>
                </a:solidFill>
              </a:rPr>
              <a:t> </a:t>
            </a:r>
            <a:r>
              <a:rPr lang="hu-HU" sz="2000" dirty="0" err="1" smtClean="0">
                <a:solidFill>
                  <a:srgbClr val="1E2452"/>
                </a:solidFill>
              </a:rPr>
              <a:t>average</a:t>
            </a:r>
            <a:r>
              <a:rPr lang="hu-HU" sz="2000" dirty="0" smtClean="0">
                <a:solidFill>
                  <a:srgbClr val="1E2452"/>
                </a:solidFill>
              </a:rPr>
              <a:t> </a:t>
            </a:r>
            <a:r>
              <a:rPr lang="hu-HU" sz="2000" dirty="0" err="1" smtClean="0">
                <a:solidFill>
                  <a:srgbClr val="1E2452"/>
                </a:solidFill>
              </a:rPr>
              <a:t>expected</a:t>
            </a:r>
            <a:r>
              <a:rPr lang="hu-HU" sz="2000" dirty="0" smtClean="0">
                <a:solidFill>
                  <a:srgbClr val="1E2452"/>
                </a:solidFill>
              </a:rPr>
              <a:t> </a:t>
            </a:r>
            <a:r>
              <a:rPr lang="hu-HU" sz="2000" dirty="0" err="1" smtClean="0">
                <a:solidFill>
                  <a:srgbClr val="1E2452"/>
                </a:solidFill>
              </a:rPr>
              <a:t>liquidity</a:t>
            </a:r>
            <a:r>
              <a:rPr lang="hu-HU" sz="2000" dirty="0" smtClean="0">
                <a:solidFill>
                  <a:srgbClr val="1E2452"/>
                </a:solidFill>
              </a:rPr>
              <a:t> </a:t>
            </a:r>
            <a:r>
              <a:rPr lang="hu-HU" sz="2000" dirty="0" err="1" smtClean="0">
                <a:solidFill>
                  <a:srgbClr val="1E2452"/>
                </a:solidFill>
              </a:rPr>
              <a:t>surplus</a:t>
            </a:r>
            <a:endParaRPr lang="hu-HU" sz="2000" dirty="0">
              <a:solidFill>
                <a:srgbClr val="1E2452"/>
              </a:solidFill>
            </a:endParaRPr>
          </a:p>
          <a:p>
            <a:pPr marL="742950" lvl="1" indent="-285750" defTabSz="914400" fontAlgn="base">
              <a:lnSpc>
                <a:spcPct val="100000"/>
              </a:lnSpc>
              <a:spcBef>
                <a:spcPct val="20000"/>
              </a:spcBef>
              <a:spcAft>
                <a:spcPct val="0"/>
              </a:spcAft>
              <a:buFont typeface="Trebuchet MS" pitchFamily="34" charset="0"/>
              <a:buChar char="―"/>
            </a:pPr>
            <a:r>
              <a:rPr lang="hu-HU" sz="2000" dirty="0" err="1" smtClean="0">
                <a:solidFill>
                  <a:srgbClr val="1E2452"/>
                </a:solidFill>
              </a:rPr>
              <a:t>Banks</a:t>
            </a:r>
            <a:r>
              <a:rPr lang="hu-HU" sz="2000" dirty="0" smtClean="0">
                <a:solidFill>
                  <a:srgbClr val="1E2452"/>
                </a:solidFill>
              </a:rPr>
              <a:t> </a:t>
            </a:r>
            <a:r>
              <a:rPr lang="hu-HU" sz="2000" dirty="0" err="1" smtClean="0">
                <a:solidFill>
                  <a:srgbClr val="1E2452"/>
                </a:solidFill>
              </a:rPr>
              <a:t>can</a:t>
            </a:r>
            <a:r>
              <a:rPr lang="hu-HU" sz="2000" dirty="0" smtClean="0">
                <a:solidFill>
                  <a:srgbClr val="1E2452"/>
                </a:solidFill>
              </a:rPr>
              <a:t> </a:t>
            </a:r>
            <a:r>
              <a:rPr lang="hu-HU" sz="2000" dirty="0" err="1" smtClean="0">
                <a:solidFill>
                  <a:srgbClr val="1E2452"/>
                </a:solidFill>
              </a:rPr>
              <a:t>optimally</a:t>
            </a:r>
            <a:r>
              <a:rPr lang="hu-HU" sz="2000" dirty="0" smtClean="0">
                <a:solidFill>
                  <a:srgbClr val="1E2452"/>
                </a:solidFill>
              </a:rPr>
              <a:t> </a:t>
            </a:r>
            <a:r>
              <a:rPr lang="hu-HU" sz="2000" dirty="0" err="1" smtClean="0">
                <a:solidFill>
                  <a:srgbClr val="1E2452"/>
                </a:solidFill>
              </a:rPr>
              <a:t>manage</a:t>
            </a:r>
            <a:r>
              <a:rPr lang="hu-HU" sz="2000" dirty="0" smtClean="0">
                <a:solidFill>
                  <a:srgbClr val="1E2452"/>
                </a:solidFill>
              </a:rPr>
              <a:t> </a:t>
            </a:r>
            <a:r>
              <a:rPr lang="hu-HU" sz="2000" dirty="0" err="1" smtClean="0">
                <a:solidFill>
                  <a:srgbClr val="1E2452"/>
                </a:solidFill>
              </a:rPr>
              <a:t>surplus</a:t>
            </a:r>
            <a:r>
              <a:rPr lang="hu-HU" sz="2000" dirty="0" smtClean="0">
                <a:solidFill>
                  <a:srgbClr val="1E2452"/>
                </a:solidFill>
              </a:rPr>
              <a:t> </a:t>
            </a:r>
            <a:r>
              <a:rPr lang="hu-HU" sz="2000" dirty="0" err="1" smtClean="0">
                <a:solidFill>
                  <a:srgbClr val="1E2452"/>
                </a:solidFill>
              </a:rPr>
              <a:t>liquidity</a:t>
            </a:r>
            <a:r>
              <a:rPr lang="hu-HU" sz="2000" dirty="0" smtClean="0">
                <a:solidFill>
                  <a:srgbClr val="1E2452"/>
                </a:solidFill>
              </a:rPr>
              <a:t> b</a:t>
            </a:r>
            <a:r>
              <a:rPr lang="en-US" sz="2000" dirty="0" smtClean="0">
                <a:solidFill>
                  <a:srgbClr val="1E2452"/>
                </a:solidFill>
              </a:rPr>
              <a:t>y </a:t>
            </a:r>
            <a:r>
              <a:rPr lang="hu-HU" sz="2000" dirty="0" err="1" smtClean="0">
                <a:solidFill>
                  <a:srgbClr val="1E2452"/>
                </a:solidFill>
              </a:rPr>
              <a:t>bidding</a:t>
            </a:r>
            <a:r>
              <a:rPr lang="hu-HU" sz="2000" dirty="0" smtClean="0">
                <a:solidFill>
                  <a:srgbClr val="1E2452"/>
                </a:solidFill>
              </a:rPr>
              <a:t> </a:t>
            </a:r>
            <a:r>
              <a:rPr lang="hu-HU" sz="2000" dirty="0" err="1" smtClean="0">
                <a:solidFill>
                  <a:srgbClr val="1E2452"/>
                </a:solidFill>
              </a:rPr>
              <a:t>for</a:t>
            </a:r>
            <a:r>
              <a:rPr lang="en-US" sz="2000" dirty="0" smtClean="0">
                <a:solidFill>
                  <a:srgbClr val="1E2452"/>
                </a:solidFill>
              </a:rPr>
              <a:t> </a:t>
            </a:r>
            <a:r>
              <a:rPr lang="en-US" sz="2000" dirty="0">
                <a:solidFill>
                  <a:srgbClr val="1E2452"/>
                </a:solidFill>
              </a:rPr>
              <a:t>the </a:t>
            </a:r>
            <a:r>
              <a:rPr lang="hu-HU" sz="2000" dirty="0" err="1" smtClean="0">
                <a:solidFill>
                  <a:srgbClr val="1E2452"/>
                </a:solidFill>
              </a:rPr>
              <a:t>three-month</a:t>
            </a:r>
            <a:r>
              <a:rPr lang="hu-HU" sz="2000" dirty="0" smtClean="0">
                <a:solidFill>
                  <a:srgbClr val="1E2452"/>
                </a:solidFill>
              </a:rPr>
              <a:t> and </a:t>
            </a:r>
            <a:r>
              <a:rPr lang="hu-HU" sz="2000" dirty="0" err="1" smtClean="0">
                <a:solidFill>
                  <a:srgbClr val="1E2452"/>
                </a:solidFill>
              </a:rPr>
              <a:t>the</a:t>
            </a:r>
            <a:r>
              <a:rPr lang="hu-HU" sz="2000" dirty="0" smtClean="0">
                <a:solidFill>
                  <a:srgbClr val="1E2452"/>
                </a:solidFill>
              </a:rPr>
              <a:t> </a:t>
            </a:r>
            <a:r>
              <a:rPr lang="en-US" sz="2000" dirty="0" smtClean="0">
                <a:solidFill>
                  <a:srgbClr val="1E2452"/>
                </a:solidFill>
              </a:rPr>
              <a:t>two-week </a:t>
            </a:r>
            <a:r>
              <a:rPr lang="en-US" sz="2000" dirty="0">
                <a:solidFill>
                  <a:srgbClr val="1E2452"/>
                </a:solidFill>
              </a:rPr>
              <a:t>MNB deposit </a:t>
            </a:r>
            <a:r>
              <a:rPr lang="hu-HU" sz="2000" dirty="0" smtClean="0">
                <a:solidFill>
                  <a:srgbClr val="1E2452"/>
                </a:solidFill>
              </a:rPr>
              <a:t>(</a:t>
            </a:r>
            <a:r>
              <a:rPr lang="hu-HU" sz="2000" dirty="0" err="1" smtClean="0">
                <a:solidFill>
                  <a:srgbClr val="1E2452"/>
                </a:solidFill>
              </a:rPr>
              <a:t>both</a:t>
            </a:r>
            <a:r>
              <a:rPr lang="hu-HU" sz="2000" dirty="0" smtClean="0">
                <a:solidFill>
                  <a:srgbClr val="1E2452"/>
                </a:solidFill>
              </a:rPr>
              <a:t> </a:t>
            </a:r>
            <a:r>
              <a:rPr lang="hu-HU" sz="2000" dirty="0" err="1" smtClean="0">
                <a:solidFill>
                  <a:srgbClr val="1E2452"/>
                </a:solidFill>
              </a:rPr>
              <a:t>tenders</a:t>
            </a:r>
            <a:r>
              <a:rPr lang="hu-HU" sz="2000" dirty="0" smtClean="0">
                <a:solidFill>
                  <a:srgbClr val="1E2452"/>
                </a:solidFill>
              </a:rPr>
              <a:t> </a:t>
            </a:r>
            <a:r>
              <a:rPr lang="hu-HU" sz="2000" dirty="0" err="1" smtClean="0">
                <a:solidFill>
                  <a:srgbClr val="1E2452"/>
                </a:solidFill>
              </a:rPr>
              <a:t>are</a:t>
            </a:r>
            <a:r>
              <a:rPr lang="hu-HU" sz="2000" dirty="0" smtClean="0">
                <a:solidFill>
                  <a:srgbClr val="1E2452"/>
                </a:solidFill>
              </a:rPr>
              <a:t> </a:t>
            </a:r>
            <a:r>
              <a:rPr lang="hu-HU" sz="2000" dirty="0" err="1" smtClean="0">
                <a:solidFill>
                  <a:srgbClr val="1E2452"/>
                </a:solidFill>
              </a:rPr>
              <a:t>available</a:t>
            </a:r>
            <a:r>
              <a:rPr lang="hu-HU" sz="2000" dirty="0" smtClean="0">
                <a:solidFill>
                  <a:srgbClr val="1E2452"/>
                </a:solidFill>
              </a:rPr>
              <a:t> </a:t>
            </a:r>
            <a:r>
              <a:rPr lang="hu-HU" sz="2000" dirty="0" err="1" smtClean="0">
                <a:solidFill>
                  <a:srgbClr val="1E2452"/>
                </a:solidFill>
              </a:rPr>
              <a:t>once</a:t>
            </a:r>
            <a:r>
              <a:rPr lang="hu-HU" sz="2000" dirty="0" smtClean="0">
                <a:solidFill>
                  <a:srgbClr val="1E2452"/>
                </a:solidFill>
              </a:rPr>
              <a:t> a </a:t>
            </a:r>
            <a:r>
              <a:rPr lang="hu-HU" sz="2000" dirty="0" err="1" smtClean="0">
                <a:solidFill>
                  <a:srgbClr val="1E2452"/>
                </a:solidFill>
              </a:rPr>
              <a:t>week</a:t>
            </a:r>
            <a:r>
              <a:rPr lang="hu-HU" sz="2000" dirty="0" smtClean="0">
                <a:solidFill>
                  <a:srgbClr val="1E2452"/>
                </a:solidFill>
              </a:rPr>
              <a:t>).</a:t>
            </a:r>
            <a:endParaRPr lang="hu-HU" sz="2000" dirty="0">
              <a:solidFill>
                <a:srgbClr val="1E2452"/>
              </a:solidFill>
            </a:endParaRPr>
          </a:p>
          <a:p>
            <a:pPr marL="742950" lvl="1" indent="-285750" defTabSz="914400" fontAlgn="base">
              <a:lnSpc>
                <a:spcPct val="100000"/>
              </a:lnSpc>
              <a:spcBef>
                <a:spcPct val="20000"/>
              </a:spcBef>
              <a:spcAft>
                <a:spcPct val="0"/>
              </a:spcAft>
              <a:buFont typeface="Trebuchet MS" pitchFamily="34" charset="0"/>
              <a:buChar char="―"/>
            </a:pPr>
            <a:r>
              <a:rPr lang="hu-HU" sz="2000" dirty="0" smtClean="0">
                <a:solidFill>
                  <a:srgbClr val="1E2452"/>
                </a:solidFill>
              </a:rPr>
              <a:t>MNB </a:t>
            </a:r>
            <a:r>
              <a:rPr lang="hu-HU" sz="2000" dirty="0" err="1" smtClean="0">
                <a:solidFill>
                  <a:srgbClr val="1E2452"/>
                </a:solidFill>
              </a:rPr>
              <a:t>publishes</a:t>
            </a:r>
            <a:r>
              <a:rPr lang="hu-HU" sz="2000" dirty="0" smtClean="0">
                <a:solidFill>
                  <a:srgbClr val="1E2452"/>
                </a:solidFill>
              </a:rPr>
              <a:t> a </a:t>
            </a:r>
            <a:r>
              <a:rPr lang="hu-HU" sz="2000" dirty="0" err="1" smtClean="0">
                <a:solidFill>
                  <a:srgbClr val="1E2452"/>
                </a:solidFill>
              </a:rPr>
              <a:t>liquidity</a:t>
            </a:r>
            <a:r>
              <a:rPr lang="hu-HU" sz="2000" dirty="0" smtClean="0">
                <a:solidFill>
                  <a:srgbClr val="1E2452"/>
                </a:solidFill>
              </a:rPr>
              <a:t> </a:t>
            </a:r>
            <a:r>
              <a:rPr lang="hu-HU" sz="2000" dirty="0" err="1" smtClean="0">
                <a:solidFill>
                  <a:srgbClr val="1E2452"/>
                </a:solidFill>
              </a:rPr>
              <a:t>forecast</a:t>
            </a:r>
            <a:r>
              <a:rPr lang="hu-HU" sz="2000" dirty="0" smtClean="0">
                <a:solidFill>
                  <a:srgbClr val="1E2452"/>
                </a:solidFill>
              </a:rPr>
              <a:t> </a:t>
            </a:r>
            <a:r>
              <a:rPr lang="hu-HU" sz="2000" dirty="0" err="1" smtClean="0">
                <a:solidFill>
                  <a:srgbClr val="1E2452"/>
                </a:solidFill>
              </a:rPr>
              <a:t>every</a:t>
            </a:r>
            <a:r>
              <a:rPr lang="hu-HU" sz="2000" dirty="0" smtClean="0">
                <a:solidFill>
                  <a:srgbClr val="1E2452"/>
                </a:solidFill>
              </a:rPr>
              <a:t> </a:t>
            </a:r>
            <a:r>
              <a:rPr lang="hu-HU" sz="2000" dirty="0" err="1" smtClean="0">
                <a:solidFill>
                  <a:srgbClr val="1E2452"/>
                </a:solidFill>
              </a:rPr>
              <a:t>week</a:t>
            </a:r>
            <a:r>
              <a:rPr lang="hu-HU" sz="2000" dirty="0" smtClean="0">
                <a:solidFill>
                  <a:srgbClr val="1E2452"/>
                </a:solidFill>
              </a:rPr>
              <a:t>, </a:t>
            </a:r>
            <a:r>
              <a:rPr lang="hu-HU" sz="2000" dirty="0" err="1" smtClean="0">
                <a:solidFill>
                  <a:srgbClr val="1E2452"/>
                </a:solidFill>
              </a:rPr>
              <a:t>just</a:t>
            </a:r>
            <a:r>
              <a:rPr lang="hu-HU" sz="2000" dirty="0" smtClean="0">
                <a:solidFill>
                  <a:srgbClr val="1E2452"/>
                </a:solidFill>
              </a:rPr>
              <a:t> </a:t>
            </a:r>
            <a:r>
              <a:rPr lang="hu-HU" sz="2000" dirty="0" err="1" smtClean="0">
                <a:solidFill>
                  <a:srgbClr val="1E2452"/>
                </a:solidFill>
              </a:rPr>
              <a:t>before</a:t>
            </a:r>
            <a:r>
              <a:rPr lang="hu-HU" sz="2000" dirty="0" smtClean="0">
                <a:solidFill>
                  <a:srgbClr val="1E2452"/>
                </a:solidFill>
              </a:rPr>
              <a:t> the MNB </a:t>
            </a:r>
            <a:r>
              <a:rPr lang="hu-HU" sz="2000" dirty="0" err="1" smtClean="0">
                <a:solidFill>
                  <a:srgbClr val="1E2452"/>
                </a:solidFill>
              </a:rPr>
              <a:t>deposit</a:t>
            </a:r>
            <a:r>
              <a:rPr lang="hu-HU" sz="2000" dirty="0" smtClean="0">
                <a:solidFill>
                  <a:srgbClr val="1E2452"/>
                </a:solidFill>
              </a:rPr>
              <a:t> </a:t>
            </a:r>
            <a:r>
              <a:rPr lang="hu-HU" sz="2000" dirty="0" err="1" smtClean="0">
                <a:solidFill>
                  <a:srgbClr val="1E2452"/>
                </a:solidFill>
              </a:rPr>
              <a:t>tenders</a:t>
            </a:r>
            <a:r>
              <a:rPr lang="hu-HU" sz="2000" dirty="0" smtClean="0">
                <a:solidFill>
                  <a:srgbClr val="1E2452"/>
                </a:solidFill>
              </a:rPr>
              <a:t>.</a:t>
            </a:r>
          </a:p>
          <a:p>
            <a:pPr marL="457200" lvl="1" indent="0" defTabSz="914400" fontAlgn="base">
              <a:lnSpc>
                <a:spcPct val="100000"/>
              </a:lnSpc>
              <a:spcBef>
                <a:spcPct val="20000"/>
              </a:spcBef>
              <a:spcAft>
                <a:spcPct val="0"/>
              </a:spcAft>
              <a:buNone/>
            </a:pPr>
            <a:endParaRPr lang="hu-HU" sz="2000" dirty="0">
              <a:solidFill>
                <a:srgbClr val="1E2452"/>
              </a:solidFill>
            </a:endParaRPr>
          </a:p>
          <a:p>
            <a:pPr marL="342900" lvl="0" indent="-342900" defTabSz="914400" fontAlgn="base">
              <a:lnSpc>
                <a:spcPct val="100000"/>
              </a:lnSpc>
              <a:spcBef>
                <a:spcPct val="20000"/>
              </a:spcBef>
              <a:spcAft>
                <a:spcPct val="0"/>
              </a:spcAft>
              <a:buNone/>
            </a:pPr>
            <a:r>
              <a:rPr lang="hu-HU" sz="2000" dirty="0" smtClean="0">
                <a:solidFill>
                  <a:srgbClr val="1E2452"/>
                </a:solidFill>
              </a:rPr>
              <a:t>Management of the </a:t>
            </a:r>
            <a:r>
              <a:rPr lang="hu-HU" sz="2000" dirty="0" err="1" smtClean="0">
                <a:solidFill>
                  <a:srgbClr val="1E2452"/>
                </a:solidFill>
              </a:rPr>
              <a:t>effects</a:t>
            </a:r>
            <a:r>
              <a:rPr lang="hu-HU" sz="2000" dirty="0" smtClean="0">
                <a:solidFill>
                  <a:srgbClr val="1E2452"/>
                </a:solidFill>
              </a:rPr>
              <a:t> of </a:t>
            </a:r>
            <a:r>
              <a:rPr lang="hu-HU" sz="2000" dirty="0" err="1" smtClean="0">
                <a:solidFill>
                  <a:srgbClr val="1E2452"/>
                </a:solidFill>
              </a:rPr>
              <a:t>intraweek</a:t>
            </a:r>
            <a:r>
              <a:rPr lang="hu-HU" sz="2000" dirty="0" smtClean="0">
                <a:solidFill>
                  <a:srgbClr val="1E2452"/>
                </a:solidFill>
              </a:rPr>
              <a:t> </a:t>
            </a:r>
            <a:r>
              <a:rPr lang="hu-HU" sz="2000" dirty="0" err="1" smtClean="0">
                <a:solidFill>
                  <a:srgbClr val="1E2452"/>
                </a:solidFill>
              </a:rPr>
              <a:t>liquidity</a:t>
            </a:r>
            <a:r>
              <a:rPr lang="hu-HU" sz="2000" dirty="0" smtClean="0">
                <a:solidFill>
                  <a:srgbClr val="1E2452"/>
                </a:solidFill>
              </a:rPr>
              <a:t> </a:t>
            </a:r>
            <a:r>
              <a:rPr lang="hu-HU" sz="2000" dirty="0" err="1" smtClean="0">
                <a:solidFill>
                  <a:srgbClr val="1E2452"/>
                </a:solidFill>
              </a:rPr>
              <a:t>shocks</a:t>
            </a:r>
            <a:endParaRPr lang="hu-HU" sz="2000" dirty="0">
              <a:solidFill>
                <a:srgbClr val="1E2452"/>
              </a:solidFill>
            </a:endParaRPr>
          </a:p>
          <a:p>
            <a:pPr marL="742950" lvl="1" indent="-285750" defTabSz="914400" fontAlgn="base">
              <a:lnSpc>
                <a:spcPct val="100000"/>
              </a:lnSpc>
              <a:spcBef>
                <a:spcPct val="20000"/>
              </a:spcBef>
              <a:spcAft>
                <a:spcPct val="0"/>
              </a:spcAft>
              <a:buFont typeface="Trebuchet MS" pitchFamily="34" charset="0"/>
              <a:buChar char="―"/>
            </a:pPr>
            <a:r>
              <a:rPr lang="hu-HU" sz="2000" dirty="0" err="1">
                <a:solidFill>
                  <a:srgbClr val="1E2452"/>
                </a:solidFill>
              </a:rPr>
              <a:t>C</a:t>
            </a:r>
            <a:r>
              <a:rPr lang="hu-HU" sz="2000" dirty="0" err="1" smtClean="0">
                <a:solidFill>
                  <a:srgbClr val="1E2452"/>
                </a:solidFill>
              </a:rPr>
              <a:t>hange</a:t>
            </a:r>
            <a:r>
              <a:rPr lang="hu-HU" sz="2000" dirty="0" smtClean="0">
                <a:solidFill>
                  <a:srgbClr val="1E2452"/>
                </a:solidFill>
              </a:rPr>
              <a:t> </a:t>
            </a:r>
            <a:r>
              <a:rPr lang="en-GB" sz="2000" dirty="0" smtClean="0">
                <a:solidFill>
                  <a:srgbClr val="1E2452"/>
                </a:solidFill>
              </a:rPr>
              <a:t>in</a:t>
            </a:r>
            <a:r>
              <a:rPr lang="hu-HU" sz="2000" dirty="0" smtClean="0">
                <a:solidFill>
                  <a:srgbClr val="1E2452"/>
                </a:solidFill>
              </a:rPr>
              <a:t> </a:t>
            </a:r>
            <a:r>
              <a:rPr lang="hu-HU" sz="2000" dirty="0" err="1" smtClean="0">
                <a:solidFill>
                  <a:srgbClr val="1E2452"/>
                </a:solidFill>
              </a:rPr>
              <a:t>current</a:t>
            </a:r>
            <a:r>
              <a:rPr lang="hu-HU" sz="2000" dirty="0" smtClean="0">
                <a:solidFill>
                  <a:srgbClr val="1E2452"/>
                </a:solidFill>
              </a:rPr>
              <a:t> account </a:t>
            </a:r>
            <a:r>
              <a:rPr lang="hu-HU" sz="2000" dirty="0" err="1" smtClean="0">
                <a:solidFill>
                  <a:srgbClr val="1E2452"/>
                </a:solidFill>
              </a:rPr>
              <a:t>balance</a:t>
            </a:r>
            <a:r>
              <a:rPr lang="hu-HU" sz="2000" dirty="0" smtClean="0">
                <a:solidFill>
                  <a:srgbClr val="1E2452"/>
                </a:solidFill>
              </a:rPr>
              <a:t> (</a:t>
            </a:r>
            <a:r>
              <a:rPr lang="hu-HU" sz="2000" dirty="0" err="1" smtClean="0">
                <a:solidFill>
                  <a:srgbClr val="1E2452"/>
                </a:solidFill>
              </a:rPr>
              <a:t>averaging</a:t>
            </a:r>
            <a:r>
              <a:rPr lang="hu-HU" sz="2000" dirty="0" smtClean="0">
                <a:solidFill>
                  <a:srgbClr val="1E2452"/>
                </a:solidFill>
              </a:rPr>
              <a:t> </a:t>
            </a:r>
            <a:r>
              <a:rPr lang="hu-HU" sz="2000" dirty="0" err="1" smtClean="0">
                <a:solidFill>
                  <a:srgbClr val="1E2452"/>
                </a:solidFill>
              </a:rPr>
              <a:t>mechanism</a:t>
            </a:r>
            <a:r>
              <a:rPr lang="hu-HU" sz="2000" dirty="0" smtClean="0">
                <a:solidFill>
                  <a:srgbClr val="1E2452"/>
                </a:solidFill>
              </a:rPr>
              <a:t> of the </a:t>
            </a:r>
            <a:r>
              <a:rPr lang="hu-HU" sz="2000" dirty="0" err="1" smtClean="0">
                <a:solidFill>
                  <a:srgbClr val="1E2452"/>
                </a:solidFill>
              </a:rPr>
              <a:t>reserve</a:t>
            </a:r>
            <a:r>
              <a:rPr lang="hu-HU" sz="2000" dirty="0" smtClean="0">
                <a:solidFill>
                  <a:srgbClr val="1E2452"/>
                </a:solidFill>
              </a:rPr>
              <a:t> </a:t>
            </a:r>
            <a:r>
              <a:rPr lang="hu-HU" sz="2000" dirty="0" err="1" smtClean="0">
                <a:solidFill>
                  <a:srgbClr val="1E2452"/>
                </a:solidFill>
              </a:rPr>
              <a:t>requirement</a:t>
            </a:r>
            <a:r>
              <a:rPr lang="hu-HU" sz="2000" dirty="0" smtClean="0">
                <a:solidFill>
                  <a:srgbClr val="1E2452"/>
                </a:solidFill>
              </a:rPr>
              <a:t> </a:t>
            </a:r>
            <a:r>
              <a:rPr lang="hu-HU" sz="2000" dirty="0" err="1" smtClean="0">
                <a:solidFill>
                  <a:srgbClr val="1E2452"/>
                </a:solidFill>
              </a:rPr>
              <a:t>system</a:t>
            </a:r>
            <a:r>
              <a:rPr lang="hu-HU" sz="2000" dirty="0" smtClean="0">
                <a:solidFill>
                  <a:srgbClr val="1E2452"/>
                </a:solidFill>
              </a:rPr>
              <a:t>),</a:t>
            </a:r>
            <a:endParaRPr lang="hu-HU" sz="2000" dirty="0">
              <a:solidFill>
                <a:srgbClr val="1E2452"/>
              </a:solidFill>
            </a:endParaRPr>
          </a:p>
          <a:p>
            <a:pPr marL="742950" lvl="1" indent="-285750" defTabSz="914400" fontAlgn="base">
              <a:lnSpc>
                <a:spcPct val="100000"/>
              </a:lnSpc>
              <a:spcBef>
                <a:spcPct val="20000"/>
              </a:spcBef>
              <a:spcAft>
                <a:spcPct val="0"/>
              </a:spcAft>
              <a:buFont typeface="Trebuchet MS" pitchFamily="34" charset="0"/>
              <a:buChar char="―"/>
            </a:pPr>
            <a:r>
              <a:rPr lang="hu-HU" sz="2000" dirty="0" err="1" smtClean="0">
                <a:solidFill>
                  <a:srgbClr val="1E2452"/>
                </a:solidFill>
              </a:rPr>
              <a:t>Interbank</a:t>
            </a:r>
            <a:r>
              <a:rPr lang="hu-HU" sz="2000" dirty="0" smtClean="0">
                <a:solidFill>
                  <a:srgbClr val="1E2452"/>
                </a:solidFill>
              </a:rPr>
              <a:t> </a:t>
            </a:r>
            <a:r>
              <a:rPr lang="hu-HU" sz="2000" dirty="0">
                <a:solidFill>
                  <a:srgbClr val="1E2452"/>
                </a:solidFill>
              </a:rPr>
              <a:t>(O/N) </a:t>
            </a:r>
            <a:r>
              <a:rPr lang="hu-HU" sz="2000" dirty="0" err="1" smtClean="0">
                <a:solidFill>
                  <a:srgbClr val="1E2452"/>
                </a:solidFill>
              </a:rPr>
              <a:t>lending</a:t>
            </a:r>
            <a:r>
              <a:rPr lang="hu-HU" sz="2000" dirty="0" smtClean="0">
                <a:solidFill>
                  <a:srgbClr val="1E2452"/>
                </a:solidFill>
              </a:rPr>
              <a:t> and </a:t>
            </a:r>
            <a:r>
              <a:rPr lang="hu-HU" sz="2000" dirty="0" err="1" smtClean="0">
                <a:solidFill>
                  <a:srgbClr val="1E2452"/>
                </a:solidFill>
              </a:rPr>
              <a:t>borrowing</a:t>
            </a:r>
            <a:r>
              <a:rPr lang="hu-HU" sz="2000" dirty="0" smtClean="0">
                <a:solidFill>
                  <a:srgbClr val="1E2452"/>
                </a:solidFill>
              </a:rPr>
              <a:t>,</a:t>
            </a:r>
            <a:endParaRPr lang="hu-HU" sz="2000" dirty="0">
              <a:solidFill>
                <a:srgbClr val="1E2452"/>
              </a:solidFill>
            </a:endParaRPr>
          </a:p>
          <a:p>
            <a:pPr marL="742950" lvl="1" indent="-285750" defTabSz="914400" fontAlgn="base">
              <a:lnSpc>
                <a:spcPct val="100000"/>
              </a:lnSpc>
              <a:spcBef>
                <a:spcPct val="20000"/>
              </a:spcBef>
              <a:spcAft>
                <a:spcPct val="0"/>
              </a:spcAft>
              <a:buFont typeface="Trebuchet MS" pitchFamily="34" charset="0"/>
              <a:buChar char="―"/>
            </a:pPr>
            <a:r>
              <a:rPr lang="hu-HU" sz="2000" dirty="0" err="1" smtClean="0">
                <a:solidFill>
                  <a:srgbClr val="1E2452"/>
                </a:solidFill>
              </a:rPr>
              <a:t>Recourse</a:t>
            </a:r>
            <a:r>
              <a:rPr lang="hu-HU" sz="2000" dirty="0" smtClean="0">
                <a:solidFill>
                  <a:srgbClr val="1E2452"/>
                </a:solidFill>
              </a:rPr>
              <a:t> </a:t>
            </a:r>
            <a:r>
              <a:rPr lang="hu-HU" sz="2000" dirty="0" err="1" smtClean="0">
                <a:solidFill>
                  <a:srgbClr val="1E2452"/>
                </a:solidFill>
              </a:rPr>
              <a:t>to</a:t>
            </a:r>
            <a:r>
              <a:rPr lang="hu-HU" sz="2000" dirty="0" smtClean="0">
                <a:solidFill>
                  <a:srgbClr val="1E2452"/>
                </a:solidFill>
              </a:rPr>
              <a:t> the MNB interest </a:t>
            </a:r>
            <a:r>
              <a:rPr lang="hu-HU" sz="2000" dirty="0" err="1" smtClean="0">
                <a:solidFill>
                  <a:srgbClr val="1E2452"/>
                </a:solidFill>
              </a:rPr>
              <a:t>rate</a:t>
            </a:r>
            <a:r>
              <a:rPr lang="hu-HU" sz="2000" dirty="0" smtClean="0">
                <a:solidFill>
                  <a:srgbClr val="1E2452"/>
                </a:solidFill>
              </a:rPr>
              <a:t> </a:t>
            </a:r>
            <a:r>
              <a:rPr lang="hu-HU" sz="2000" dirty="0" err="1" smtClean="0">
                <a:solidFill>
                  <a:srgbClr val="1E2452"/>
                </a:solidFill>
              </a:rPr>
              <a:t>corridor</a:t>
            </a:r>
            <a:r>
              <a:rPr lang="hu-HU" sz="2000" dirty="0" smtClean="0">
                <a:solidFill>
                  <a:srgbClr val="1E2452"/>
                </a:solidFill>
              </a:rPr>
              <a:t> (O/N </a:t>
            </a:r>
            <a:r>
              <a:rPr lang="hu-HU" sz="2000" dirty="0" err="1" smtClean="0">
                <a:solidFill>
                  <a:srgbClr val="1E2452"/>
                </a:solidFill>
              </a:rPr>
              <a:t>deposit</a:t>
            </a:r>
            <a:r>
              <a:rPr lang="hu-HU" sz="2000" dirty="0" smtClean="0">
                <a:solidFill>
                  <a:srgbClr val="1E2452"/>
                </a:solidFill>
              </a:rPr>
              <a:t> </a:t>
            </a:r>
            <a:r>
              <a:rPr lang="hu-HU" sz="2000" dirty="0" err="1" smtClean="0">
                <a:solidFill>
                  <a:srgbClr val="1E2452"/>
                </a:solidFill>
              </a:rPr>
              <a:t>or</a:t>
            </a:r>
            <a:r>
              <a:rPr lang="hu-HU" sz="2000" dirty="0" smtClean="0">
                <a:solidFill>
                  <a:srgbClr val="1E2452"/>
                </a:solidFill>
              </a:rPr>
              <a:t> </a:t>
            </a:r>
            <a:r>
              <a:rPr lang="hu-HU" sz="2000" dirty="0" err="1" smtClean="0">
                <a:solidFill>
                  <a:srgbClr val="1E2452"/>
                </a:solidFill>
              </a:rPr>
              <a:t>loan</a:t>
            </a:r>
            <a:r>
              <a:rPr lang="hu-HU" sz="2000" dirty="0" smtClean="0">
                <a:solidFill>
                  <a:srgbClr val="1E2452"/>
                </a:solidFill>
              </a:rPr>
              <a:t>).</a:t>
            </a:r>
            <a:endParaRPr lang="hu-HU" sz="2000" dirty="0">
              <a:solidFill>
                <a:srgbClr val="1E2452"/>
              </a:solidFill>
            </a:endParaRPr>
          </a:p>
          <a:p>
            <a:endParaRPr lang="hu-HU" sz="2000" dirty="0"/>
          </a:p>
        </p:txBody>
      </p:sp>
      <p:sp>
        <p:nvSpPr>
          <p:cNvPr id="4" name="Footer Placeholder 3"/>
          <p:cNvSpPr>
            <a:spLocks noGrp="1"/>
          </p:cNvSpPr>
          <p:nvPr>
            <p:ph type="ftr" sz="quarter" idx="11"/>
          </p:nvPr>
        </p:nvSpPr>
        <p:spPr/>
        <p:txBody>
          <a:bodyPr/>
          <a:lstStyle/>
          <a:p>
            <a:pPr>
              <a:defRPr/>
            </a:pPr>
            <a:r>
              <a:rPr lang="hu-HU" smtClean="0"/>
              <a:t>Magyar Nemzeti Bank</a:t>
            </a:r>
            <a:endParaRPr lang="hu-HU" dirty="0" smtClean="0"/>
          </a:p>
        </p:txBody>
      </p:sp>
      <p:sp>
        <p:nvSpPr>
          <p:cNvPr id="5" name="Slide Number Placeholder 4"/>
          <p:cNvSpPr>
            <a:spLocks noGrp="1"/>
          </p:cNvSpPr>
          <p:nvPr>
            <p:ph type="sldNum" sz="quarter" idx="12"/>
          </p:nvPr>
        </p:nvSpPr>
        <p:spPr/>
        <p:txBody>
          <a:bodyPr/>
          <a:lstStyle/>
          <a:p>
            <a:pPr>
              <a:defRPr/>
            </a:pPr>
            <a:fld id="{0401AEF3-AFFE-433D-8A34-08D966C25545}" type="slidenum">
              <a:rPr lang="hu-HU" smtClean="0"/>
              <a:pPr>
                <a:defRPr/>
              </a:pPr>
              <a:t>40</a:t>
            </a:fld>
            <a:endParaRPr lang="hu-HU" dirty="0"/>
          </a:p>
        </p:txBody>
      </p:sp>
    </p:spTree>
    <p:extLst>
      <p:ext uri="{BB962C8B-B14F-4D97-AF65-F5344CB8AC3E}">
        <p14:creationId xmlns:p14="http://schemas.microsoft.com/office/powerpoint/2010/main" val="391689316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188640"/>
            <a:ext cx="7776864" cy="759189"/>
          </a:xfrm>
        </p:spPr>
        <p:txBody>
          <a:bodyPr>
            <a:noAutofit/>
          </a:bodyPr>
          <a:lstStyle/>
          <a:p>
            <a:r>
              <a:rPr lang="en-GB" sz="2800" dirty="0" smtClean="0"/>
              <a:t>S</a:t>
            </a:r>
            <a:r>
              <a:rPr lang="hu-HU" sz="2800" dirty="0" err="1" smtClean="0"/>
              <a:t>tock</a:t>
            </a:r>
            <a:r>
              <a:rPr lang="hu-HU" sz="2800" dirty="0" smtClean="0"/>
              <a:t> of </a:t>
            </a:r>
            <a:r>
              <a:rPr lang="hu-HU" sz="2800" dirty="0" err="1" smtClean="0"/>
              <a:t>central</a:t>
            </a:r>
            <a:r>
              <a:rPr lang="hu-HU" sz="2800" dirty="0" smtClean="0"/>
              <a:t> bank instruments </a:t>
            </a:r>
            <a:r>
              <a:rPr lang="hu-HU" sz="2800" dirty="0" err="1" smtClean="0"/>
              <a:t>influencing</a:t>
            </a:r>
            <a:r>
              <a:rPr lang="hu-HU" sz="2800" dirty="0" smtClean="0"/>
              <a:t> </a:t>
            </a:r>
            <a:r>
              <a:rPr lang="hu-HU" sz="2800" dirty="0" err="1" smtClean="0"/>
              <a:t>liquidity</a:t>
            </a:r>
            <a:r>
              <a:rPr lang="hu-HU" sz="2800" dirty="0" smtClean="0"/>
              <a:t> and the </a:t>
            </a:r>
            <a:r>
              <a:rPr lang="hu-HU" sz="2800" dirty="0" err="1" smtClean="0"/>
              <a:t>key</a:t>
            </a:r>
            <a:r>
              <a:rPr lang="hu-HU" sz="2800" dirty="0" smtClean="0"/>
              <a:t> policy </a:t>
            </a:r>
            <a:r>
              <a:rPr lang="hu-HU" sz="2800" dirty="0" err="1" smtClean="0"/>
              <a:t>instrument</a:t>
            </a:r>
            <a:r>
              <a:rPr lang="hu-HU" sz="2800" dirty="0" smtClean="0"/>
              <a:t> </a:t>
            </a:r>
            <a:endParaRPr lang="hu-HU" sz="2800" dirty="0"/>
          </a:p>
        </p:txBody>
      </p:sp>
      <p:sp>
        <p:nvSpPr>
          <p:cNvPr id="4" name="Footer Placeholder 3"/>
          <p:cNvSpPr>
            <a:spLocks noGrp="1"/>
          </p:cNvSpPr>
          <p:nvPr>
            <p:ph type="ftr" sz="quarter" idx="11"/>
          </p:nvPr>
        </p:nvSpPr>
        <p:spPr/>
        <p:txBody>
          <a:bodyPr/>
          <a:lstStyle/>
          <a:p>
            <a:pPr>
              <a:defRPr/>
            </a:pPr>
            <a:r>
              <a:rPr lang="hu-HU" smtClean="0"/>
              <a:t>Magyar Nemzeti Bank</a:t>
            </a:r>
            <a:endParaRPr lang="hu-HU" dirty="0" smtClean="0"/>
          </a:p>
        </p:txBody>
      </p:sp>
      <p:sp>
        <p:nvSpPr>
          <p:cNvPr id="5" name="Slide Number Placeholder 4"/>
          <p:cNvSpPr>
            <a:spLocks noGrp="1"/>
          </p:cNvSpPr>
          <p:nvPr>
            <p:ph type="sldNum" sz="quarter" idx="12"/>
          </p:nvPr>
        </p:nvSpPr>
        <p:spPr/>
        <p:txBody>
          <a:bodyPr/>
          <a:lstStyle/>
          <a:p>
            <a:pPr>
              <a:defRPr/>
            </a:pPr>
            <a:fld id="{0401AEF3-AFFE-433D-8A34-08D966C25545}" type="slidenum">
              <a:rPr lang="hu-HU" smtClean="0"/>
              <a:pPr>
                <a:defRPr/>
              </a:pPr>
              <a:t>41</a:t>
            </a:fld>
            <a:endParaRPr lang="hu-HU"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50875" y="1347668"/>
            <a:ext cx="7886700" cy="4810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16482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124744"/>
            <a:ext cx="8784975" cy="5256583"/>
          </a:xfrm>
        </p:spPr>
        <p:txBody>
          <a:bodyPr>
            <a:noAutofit/>
          </a:bodyPr>
          <a:lstStyle/>
          <a:p>
            <a:pPr marL="0" indent="0">
              <a:lnSpc>
                <a:spcPct val="120000"/>
              </a:lnSpc>
              <a:buNone/>
            </a:pPr>
            <a:r>
              <a:rPr lang="hu-HU" sz="1600" i="1" dirty="0" smtClean="0">
                <a:hlinkClick r:id="rId2"/>
              </a:rPr>
              <a:t>Monetary Policy </a:t>
            </a:r>
            <a:r>
              <a:rPr lang="hu-HU" sz="1600" i="1" dirty="0" err="1" smtClean="0">
                <a:hlinkClick r:id="rId2"/>
              </a:rPr>
              <a:t>in</a:t>
            </a:r>
            <a:r>
              <a:rPr lang="hu-HU" sz="1600" i="1" dirty="0" smtClean="0">
                <a:hlinkClick r:id="rId2"/>
              </a:rPr>
              <a:t> Hungary (2012</a:t>
            </a:r>
            <a:r>
              <a:rPr lang="hu-HU" sz="1600" i="1" dirty="0">
                <a:hlinkClick r:id="rId2"/>
              </a:rPr>
              <a:t>) </a:t>
            </a:r>
            <a:endParaRPr lang="hu-HU" sz="1600" i="1" dirty="0"/>
          </a:p>
          <a:p>
            <a:pPr marL="0" indent="0">
              <a:lnSpc>
                <a:spcPct val="120000"/>
              </a:lnSpc>
              <a:spcBef>
                <a:spcPts val="0"/>
              </a:spcBef>
              <a:buNone/>
            </a:pPr>
            <a:r>
              <a:rPr lang="hu-HU" sz="1600" i="1" dirty="0" err="1" smtClean="0">
                <a:hlinkClick r:id="rId2"/>
              </a:rPr>
              <a:t>Detailed</a:t>
            </a:r>
            <a:r>
              <a:rPr lang="hu-HU" sz="1600" i="1" dirty="0" smtClean="0">
                <a:hlinkClick r:id="rId2"/>
              </a:rPr>
              <a:t> Monetary Policy Instruments (2009</a:t>
            </a:r>
            <a:r>
              <a:rPr lang="hu-HU" sz="1600" i="1" dirty="0">
                <a:hlinkClick r:id="rId2"/>
              </a:rPr>
              <a:t>)</a:t>
            </a:r>
            <a:r>
              <a:rPr lang="hu-HU" sz="1600" i="1" dirty="0"/>
              <a:t/>
            </a:r>
            <a:br>
              <a:rPr lang="hu-HU" sz="1600" i="1" dirty="0"/>
            </a:br>
            <a:r>
              <a:rPr lang="hu-HU" sz="1600" i="1" dirty="0" smtClean="0">
                <a:hlinkClick r:id="rId3"/>
              </a:rPr>
              <a:t>Komáromi, András: The </a:t>
            </a:r>
            <a:r>
              <a:rPr lang="hu-HU" sz="1600" i="1" dirty="0" err="1" smtClean="0">
                <a:hlinkClick r:id="rId3"/>
              </a:rPr>
              <a:t>effect</a:t>
            </a:r>
            <a:r>
              <a:rPr lang="hu-HU" sz="1600" i="1" dirty="0" smtClean="0">
                <a:hlinkClick r:id="rId3"/>
              </a:rPr>
              <a:t> of the monetary </a:t>
            </a:r>
            <a:r>
              <a:rPr lang="hu-HU" sz="1600" i="1" dirty="0" err="1" smtClean="0">
                <a:hlinkClick r:id="rId3"/>
              </a:rPr>
              <a:t>base</a:t>
            </a:r>
            <a:r>
              <a:rPr lang="hu-HU" sz="1600" i="1" dirty="0" smtClean="0">
                <a:hlinkClick r:id="rId3"/>
              </a:rPr>
              <a:t> </a:t>
            </a:r>
            <a:r>
              <a:rPr lang="hu-HU" sz="1600" i="1" dirty="0" err="1" smtClean="0">
                <a:hlinkClick r:id="rId3"/>
              </a:rPr>
              <a:t>on</a:t>
            </a:r>
            <a:r>
              <a:rPr lang="hu-HU" sz="1600" i="1" dirty="0" smtClean="0">
                <a:hlinkClick r:id="rId3"/>
              </a:rPr>
              <a:t> </a:t>
            </a:r>
            <a:r>
              <a:rPr lang="hu-HU" sz="1600" i="1" dirty="0" err="1" smtClean="0">
                <a:hlinkClick r:id="rId3"/>
              </a:rPr>
              <a:t>money</a:t>
            </a:r>
            <a:r>
              <a:rPr lang="hu-HU" sz="1600" i="1" dirty="0" smtClean="0">
                <a:hlinkClick r:id="rId3"/>
              </a:rPr>
              <a:t> </a:t>
            </a:r>
            <a:r>
              <a:rPr lang="hu-HU" sz="1600" i="1" dirty="0" err="1" smtClean="0">
                <a:hlinkClick r:id="rId3"/>
              </a:rPr>
              <a:t>supply</a:t>
            </a:r>
            <a:r>
              <a:rPr lang="hu-HU" sz="1600" i="1" dirty="0" smtClean="0">
                <a:hlinkClick r:id="rId3"/>
              </a:rPr>
              <a:t>. </a:t>
            </a:r>
            <a:r>
              <a:rPr lang="hu-HU" sz="1600" i="1" dirty="0" err="1" smtClean="0">
                <a:hlinkClick r:id="rId3"/>
              </a:rPr>
              <a:t>Does</a:t>
            </a:r>
            <a:r>
              <a:rPr lang="hu-HU" sz="1600" i="1" dirty="0" smtClean="0">
                <a:hlinkClick r:id="rId3"/>
              </a:rPr>
              <a:t> the </a:t>
            </a:r>
            <a:r>
              <a:rPr lang="hu-HU" sz="1600" i="1" dirty="0" err="1" smtClean="0">
                <a:hlinkClick r:id="rId3"/>
              </a:rPr>
              <a:t>quantity</a:t>
            </a:r>
            <a:r>
              <a:rPr lang="hu-HU" sz="1600" i="1" dirty="0" smtClean="0">
                <a:hlinkClick r:id="rId3"/>
              </a:rPr>
              <a:t> of </a:t>
            </a:r>
            <a:r>
              <a:rPr lang="hu-HU" sz="1600" i="1" dirty="0" err="1" smtClean="0">
                <a:hlinkClick r:id="rId3"/>
              </a:rPr>
              <a:t>central</a:t>
            </a:r>
            <a:r>
              <a:rPr lang="hu-HU" sz="1600" i="1" dirty="0" smtClean="0">
                <a:hlinkClick r:id="rId3"/>
              </a:rPr>
              <a:t> bank </a:t>
            </a:r>
            <a:r>
              <a:rPr lang="hu-HU" sz="1600" i="1" dirty="0" err="1" smtClean="0">
                <a:hlinkClick r:id="rId3"/>
              </a:rPr>
              <a:t>money</a:t>
            </a:r>
            <a:r>
              <a:rPr lang="hu-HU" sz="1600" i="1" dirty="0" smtClean="0">
                <a:hlinkClick r:id="rId3"/>
              </a:rPr>
              <a:t> </a:t>
            </a:r>
            <a:r>
              <a:rPr lang="hu-HU" sz="1600" i="1" dirty="0" err="1" smtClean="0">
                <a:hlinkClick r:id="rId3"/>
              </a:rPr>
              <a:t>carry</a:t>
            </a:r>
            <a:r>
              <a:rPr lang="hu-HU" sz="1600" i="1" dirty="0" smtClean="0">
                <a:hlinkClick r:id="rId3"/>
              </a:rPr>
              <a:t> </a:t>
            </a:r>
            <a:r>
              <a:rPr lang="hu-HU" sz="1600" i="1" dirty="0" err="1" smtClean="0">
                <a:hlinkClick r:id="rId3"/>
              </a:rPr>
              <a:t>any</a:t>
            </a:r>
            <a:r>
              <a:rPr lang="hu-HU" sz="1600" i="1" dirty="0" smtClean="0">
                <a:hlinkClick r:id="rId3"/>
              </a:rPr>
              <a:t> </a:t>
            </a:r>
            <a:r>
              <a:rPr lang="hu-HU" sz="1600" i="1" dirty="0" err="1" smtClean="0">
                <a:hlinkClick r:id="rId3"/>
              </a:rPr>
              <a:t>information</a:t>
            </a:r>
            <a:r>
              <a:rPr lang="hu-HU" sz="1600" i="1" dirty="0" smtClean="0">
                <a:hlinkClick r:id="rId3"/>
              </a:rPr>
              <a:t>? (MNB Bulletin </a:t>
            </a:r>
            <a:r>
              <a:rPr lang="hu-HU" sz="1600" i="1" dirty="0" err="1" smtClean="0">
                <a:hlinkClick r:id="rId3"/>
              </a:rPr>
              <a:t>June</a:t>
            </a:r>
            <a:r>
              <a:rPr lang="hu-HU" sz="1600" i="1" dirty="0" smtClean="0">
                <a:hlinkClick r:id="rId3"/>
              </a:rPr>
              <a:t> 2007). </a:t>
            </a:r>
            <a:r>
              <a:rPr lang="hu-HU" sz="1600" i="1" dirty="0"/>
              <a:t/>
            </a:r>
            <a:br>
              <a:rPr lang="hu-HU" sz="1600" i="1" dirty="0"/>
            </a:br>
            <a:r>
              <a:rPr lang="en-US" sz="1600" i="1" dirty="0">
                <a:hlinkClick r:id="rId4"/>
              </a:rPr>
              <a:t>Balogh, Csaba: The role of MNB bills in domestic financial markets. What is the connection between the large volume of MNB bills, bank lending and demand in the government securities markets? (MNB Bulletin October 2009</a:t>
            </a:r>
            <a:r>
              <a:rPr lang="en-US" sz="1600" i="1" dirty="0" smtClean="0">
                <a:hlinkClick r:id="rId4"/>
              </a:rPr>
              <a:t>)</a:t>
            </a:r>
            <a:endParaRPr lang="hu-HU" sz="1600" i="1" dirty="0" smtClean="0"/>
          </a:p>
          <a:p>
            <a:pPr marL="0" indent="0">
              <a:lnSpc>
                <a:spcPct val="120000"/>
              </a:lnSpc>
              <a:spcBef>
                <a:spcPts val="0"/>
              </a:spcBef>
              <a:buNone/>
            </a:pPr>
            <a:r>
              <a:rPr lang="hu-HU" sz="1600" i="1" dirty="0">
                <a:hlinkClick r:id="rId4"/>
              </a:rPr>
              <a:t>Varga, Lóránt: </a:t>
            </a:r>
            <a:r>
              <a:rPr lang="hu-HU" sz="1600" i="1" dirty="0" err="1">
                <a:hlinkClick r:id="rId4"/>
              </a:rPr>
              <a:t>Introducing</a:t>
            </a:r>
            <a:r>
              <a:rPr lang="hu-HU" sz="1600" i="1" dirty="0">
                <a:hlinkClick r:id="rId4"/>
              </a:rPr>
              <a:t> </a:t>
            </a:r>
            <a:r>
              <a:rPr lang="hu-HU" sz="1600" i="1" dirty="0" err="1">
                <a:hlinkClick r:id="rId4"/>
              </a:rPr>
              <a:t>optional</a:t>
            </a:r>
            <a:r>
              <a:rPr lang="hu-HU" sz="1600" i="1" dirty="0">
                <a:hlinkClick r:id="rId4"/>
              </a:rPr>
              <a:t> </a:t>
            </a:r>
            <a:r>
              <a:rPr lang="hu-HU" sz="1600" i="1" dirty="0" err="1">
                <a:hlinkClick r:id="rId4"/>
              </a:rPr>
              <a:t>reserve</a:t>
            </a:r>
            <a:r>
              <a:rPr lang="hu-HU" sz="1600" i="1" dirty="0">
                <a:hlinkClick r:id="rId4"/>
              </a:rPr>
              <a:t> </a:t>
            </a:r>
            <a:r>
              <a:rPr lang="hu-HU" sz="1600" i="1" dirty="0" err="1">
                <a:hlinkClick r:id="rId4"/>
              </a:rPr>
              <a:t>ratios</a:t>
            </a:r>
            <a:r>
              <a:rPr lang="hu-HU" sz="1600" i="1" dirty="0">
                <a:hlinkClick r:id="rId4"/>
              </a:rPr>
              <a:t> </a:t>
            </a:r>
            <a:r>
              <a:rPr lang="hu-HU" sz="1600" i="1" dirty="0" err="1">
                <a:hlinkClick r:id="rId4"/>
              </a:rPr>
              <a:t>in</a:t>
            </a:r>
            <a:r>
              <a:rPr lang="hu-HU" sz="1600" i="1" dirty="0">
                <a:hlinkClick r:id="rId4"/>
              </a:rPr>
              <a:t> Hungary (MNB Bulletin </a:t>
            </a:r>
            <a:r>
              <a:rPr lang="hu-HU" sz="1600" i="1" dirty="0" err="1">
                <a:hlinkClick r:id="rId4"/>
              </a:rPr>
              <a:t>October</a:t>
            </a:r>
            <a:r>
              <a:rPr lang="hu-HU" sz="1600" i="1" dirty="0">
                <a:hlinkClick r:id="rId4"/>
              </a:rPr>
              <a:t> 2010</a:t>
            </a:r>
            <a:r>
              <a:rPr lang="hu-HU" sz="1600" i="1" dirty="0" smtClean="0">
                <a:hlinkClick r:id="rId4"/>
              </a:rPr>
              <a:t>)</a:t>
            </a:r>
            <a:endParaRPr lang="hu-HU" sz="1600" i="1" dirty="0" smtClean="0"/>
          </a:p>
          <a:p>
            <a:pPr marL="0" indent="0">
              <a:lnSpc>
                <a:spcPct val="120000"/>
              </a:lnSpc>
              <a:spcBef>
                <a:spcPts val="0"/>
              </a:spcBef>
              <a:buNone/>
            </a:pPr>
            <a:r>
              <a:rPr lang="en-US" sz="1600" i="1" u="sng" dirty="0" err="1">
                <a:hlinkClick r:id="rId5"/>
              </a:rPr>
              <a:t>Molnár</a:t>
            </a:r>
            <a:r>
              <a:rPr lang="en-US" sz="1600" i="1" u="sng" dirty="0">
                <a:hlinkClick r:id="rId5"/>
              </a:rPr>
              <a:t>, Zoltán: About the interbank HUF liquidity − what does the </a:t>
            </a:r>
            <a:r>
              <a:rPr lang="en-US" sz="1600" i="1" u="sng" dirty="0" err="1">
                <a:hlinkClick r:id="rId5"/>
              </a:rPr>
              <a:t>MNB’s</a:t>
            </a:r>
            <a:r>
              <a:rPr lang="en-US" sz="1600" i="1" u="sng" dirty="0">
                <a:hlinkClick r:id="rId5"/>
              </a:rPr>
              <a:t> new liquidity forecast show?</a:t>
            </a:r>
            <a:r>
              <a:rPr lang="hu-HU" sz="1600" i="1" u="sng" dirty="0"/>
              <a:t> (MNB Bulletin December 2010)</a:t>
            </a:r>
          </a:p>
          <a:p>
            <a:pPr marL="0" indent="0">
              <a:lnSpc>
                <a:spcPct val="120000"/>
              </a:lnSpc>
              <a:spcBef>
                <a:spcPts val="0"/>
              </a:spcBef>
              <a:buNone/>
            </a:pPr>
            <a:r>
              <a:rPr lang="hu-HU" sz="1600" i="1" u="sng" dirty="0" err="1"/>
              <a:t>Krekó</a:t>
            </a:r>
            <a:r>
              <a:rPr lang="hu-HU" sz="1600" i="1" u="sng" dirty="0"/>
              <a:t>, J. – Balogh, </a:t>
            </a:r>
            <a:r>
              <a:rPr lang="hu-HU" sz="1600" i="1" u="sng" dirty="0" err="1"/>
              <a:t>Cs</a:t>
            </a:r>
            <a:r>
              <a:rPr lang="hu-HU" sz="1600" i="1" u="sng" dirty="0"/>
              <a:t>. – Lehmann, K. – Mátrai, R. – Pulai, </a:t>
            </a:r>
            <a:r>
              <a:rPr lang="hu-HU" sz="1600" i="1" u="sng" dirty="0" err="1"/>
              <a:t>Gy</a:t>
            </a:r>
            <a:r>
              <a:rPr lang="hu-HU" sz="1600" i="1" u="sng" dirty="0"/>
              <a:t>. – Vonnák, B.: International </a:t>
            </a:r>
            <a:r>
              <a:rPr lang="hu-HU" sz="1600" i="1" u="sng" dirty="0" err="1"/>
              <a:t>experiences</a:t>
            </a:r>
            <a:r>
              <a:rPr lang="hu-HU" sz="1600" i="1" u="sng" dirty="0"/>
              <a:t> and </a:t>
            </a:r>
            <a:r>
              <a:rPr lang="hu-HU" sz="1600" i="1" u="sng" dirty="0" err="1"/>
              <a:t>domestic</a:t>
            </a:r>
            <a:r>
              <a:rPr lang="hu-HU" sz="1600" i="1" u="sng" dirty="0"/>
              <a:t> </a:t>
            </a:r>
            <a:r>
              <a:rPr lang="hu-HU" sz="1600" i="1" u="sng" dirty="0" err="1"/>
              <a:t>opportunities</a:t>
            </a:r>
            <a:r>
              <a:rPr lang="hu-HU" sz="1600" i="1" u="sng" dirty="0"/>
              <a:t> of </a:t>
            </a:r>
            <a:r>
              <a:rPr lang="hu-HU" sz="1600" i="1" u="sng" dirty="0" err="1"/>
              <a:t>applying</a:t>
            </a:r>
            <a:r>
              <a:rPr lang="hu-HU" sz="1600" i="1" u="sng" dirty="0"/>
              <a:t> </a:t>
            </a:r>
            <a:r>
              <a:rPr lang="hu-HU" sz="1600" i="1" u="sng" dirty="0" err="1"/>
              <a:t>unconventional</a:t>
            </a:r>
            <a:r>
              <a:rPr lang="hu-HU" sz="1600" i="1" u="sng" dirty="0"/>
              <a:t> monetary policy </a:t>
            </a:r>
            <a:r>
              <a:rPr lang="hu-HU" sz="1600" i="1" u="sng" dirty="0" err="1" smtClean="0"/>
              <a:t>tools</a:t>
            </a:r>
            <a:r>
              <a:rPr lang="hu-HU" sz="1600" i="1" u="sng" dirty="0" smtClean="0"/>
              <a:t> (</a:t>
            </a:r>
            <a:r>
              <a:rPr lang="hu-HU" sz="1600" i="1" u="sng" dirty="0" err="1" smtClean="0"/>
              <a:t>Occasional</a:t>
            </a:r>
            <a:r>
              <a:rPr lang="hu-HU" sz="1600" i="1" u="sng" dirty="0" smtClean="0"/>
              <a:t> </a:t>
            </a:r>
            <a:r>
              <a:rPr lang="hu-HU" sz="1600" i="1" u="sng" dirty="0" err="1" smtClean="0"/>
              <a:t>Papers</a:t>
            </a:r>
            <a:r>
              <a:rPr lang="hu-HU" sz="1600" i="1" u="sng" dirty="0" smtClean="0"/>
              <a:t> – 100/2012)</a:t>
            </a:r>
          </a:p>
          <a:p>
            <a:pPr marL="0" indent="0">
              <a:lnSpc>
                <a:spcPct val="120000"/>
              </a:lnSpc>
              <a:spcBef>
                <a:spcPts val="0"/>
              </a:spcBef>
              <a:buNone/>
            </a:pPr>
            <a:r>
              <a:rPr lang="hu-HU" sz="1600" i="1" dirty="0" smtClean="0">
                <a:hlinkClick r:id="rId6"/>
              </a:rPr>
              <a:t>Fábián </a:t>
            </a:r>
            <a:r>
              <a:rPr lang="hu-HU" sz="1600" i="1" dirty="0">
                <a:hlinkClick r:id="rId6"/>
              </a:rPr>
              <a:t>Gergely: Az </a:t>
            </a:r>
            <a:r>
              <a:rPr lang="hu-HU" sz="1600" i="1" dirty="0" err="1">
                <a:hlinkClick r:id="rId6"/>
              </a:rPr>
              <a:t>NHP</a:t>
            </a:r>
            <a:r>
              <a:rPr lang="hu-HU" sz="1600" i="1" dirty="0">
                <a:hlinkClick r:id="rId6"/>
              </a:rPr>
              <a:t> megfordította a hitelszűke negatív  spirálját (2014. május) </a:t>
            </a:r>
            <a:r>
              <a:rPr lang="hu-HU" sz="1600" i="1" dirty="0"/>
              <a:t/>
            </a:r>
            <a:br>
              <a:rPr lang="hu-HU" sz="1600" i="1" dirty="0"/>
            </a:br>
            <a:r>
              <a:rPr lang="en-US" sz="1600" i="1" dirty="0" smtClean="0">
                <a:hlinkClick r:id="rId7"/>
              </a:rPr>
              <a:t>Nagy, Márton-</a:t>
            </a:r>
            <a:r>
              <a:rPr lang="en-US" sz="1600" i="1" dirty="0" err="1" smtClean="0">
                <a:hlinkClick r:id="rId7"/>
              </a:rPr>
              <a:t>Palotai</a:t>
            </a:r>
            <a:r>
              <a:rPr lang="en-US" sz="1600" i="1" dirty="0" smtClean="0">
                <a:hlinkClick r:id="rId7"/>
              </a:rPr>
              <a:t>, </a:t>
            </a:r>
            <a:r>
              <a:rPr lang="en-US" sz="1600" i="1" dirty="0" err="1" smtClean="0">
                <a:hlinkClick r:id="rId7"/>
              </a:rPr>
              <a:t>Dániel:The</a:t>
            </a:r>
            <a:r>
              <a:rPr lang="en-US" sz="1600" i="1" dirty="0" smtClean="0">
                <a:hlinkClick r:id="rId7"/>
              </a:rPr>
              <a:t> MNB further reduces Hungary’s vulnerability by reforming its policy instruments</a:t>
            </a:r>
            <a:endParaRPr lang="hu-HU" sz="1600" i="1" dirty="0" smtClean="0"/>
          </a:p>
          <a:p>
            <a:pPr marL="0" indent="0">
              <a:lnSpc>
                <a:spcPct val="120000"/>
              </a:lnSpc>
              <a:spcBef>
                <a:spcPts val="0"/>
              </a:spcBef>
              <a:buNone/>
            </a:pPr>
            <a:r>
              <a:rPr lang="en-US" sz="1600" i="1" dirty="0" smtClean="0">
                <a:hlinkClick r:id="rId8"/>
              </a:rPr>
              <a:t>The Magyar </a:t>
            </a:r>
            <a:r>
              <a:rPr lang="en-US" sz="1600" i="1" dirty="0" err="1" smtClean="0">
                <a:hlinkClick r:id="rId8"/>
              </a:rPr>
              <a:t>Nemzeti</a:t>
            </a:r>
            <a:r>
              <a:rPr lang="en-US" sz="1600" i="1" dirty="0" smtClean="0">
                <a:hlinkClick r:id="rId8"/>
              </a:rPr>
              <a:t> Bank’s self-financing </a:t>
            </a:r>
            <a:r>
              <a:rPr lang="en-US" sz="1600" i="1" dirty="0" err="1" smtClean="0">
                <a:hlinkClick r:id="rId8"/>
              </a:rPr>
              <a:t>programme</a:t>
            </a:r>
            <a:r>
              <a:rPr lang="en-US" sz="1600" i="1" dirty="0" smtClean="0">
                <a:hlinkClick r:id="rId8"/>
              </a:rPr>
              <a:t> (April 2014 – March 2015) </a:t>
            </a:r>
            <a:endParaRPr lang="hu-HU" sz="1600" i="1" dirty="0" smtClean="0"/>
          </a:p>
          <a:p>
            <a:pPr marL="0" indent="0">
              <a:lnSpc>
                <a:spcPct val="120000"/>
              </a:lnSpc>
              <a:spcBef>
                <a:spcPts val="0"/>
              </a:spcBef>
              <a:buNone/>
            </a:pPr>
            <a:r>
              <a:rPr lang="hu-HU" sz="1600" i="1" dirty="0" err="1" smtClean="0"/>
              <a:t>Further</a:t>
            </a:r>
            <a:r>
              <a:rPr lang="hu-HU" sz="1600" i="1" dirty="0" smtClean="0"/>
              <a:t> </a:t>
            </a:r>
            <a:r>
              <a:rPr lang="hu-HU" sz="1600" i="1" dirty="0" err="1" smtClean="0"/>
              <a:t>special</a:t>
            </a:r>
            <a:r>
              <a:rPr lang="hu-HU" sz="1600" i="1" dirty="0" smtClean="0"/>
              <a:t> </a:t>
            </a:r>
            <a:r>
              <a:rPr lang="hu-HU" sz="1600" i="1" dirty="0" err="1" smtClean="0"/>
              <a:t>literature</a:t>
            </a:r>
            <a:r>
              <a:rPr lang="hu-HU" sz="1600" i="1" dirty="0" smtClean="0"/>
              <a:t> is </a:t>
            </a:r>
            <a:r>
              <a:rPr lang="hu-HU" sz="1600" i="1" dirty="0" err="1" smtClean="0"/>
              <a:t>available</a:t>
            </a:r>
            <a:r>
              <a:rPr lang="hu-HU" sz="1600" i="1" dirty="0" smtClean="0"/>
              <a:t> </a:t>
            </a:r>
            <a:r>
              <a:rPr lang="hu-HU" sz="1600" i="1" dirty="0" err="1" smtClean="0"/>
              <a:t>under</a:t>
            </a:r>
            <a:r>
              <a:rPr lang="hu-HU" sz="1600" i="1" dirty="0" smtClean="0"/>
              <a:t> the </a:t>
            </a:r>
            <a:r>
              <a:rPr lang="hu-HU" sz="1600" i="1" dirty="0" err="1" smtClean="0"/>
              <a:t>following</a:t>
            </a:r>
            <a:r>
              <a:rPr lang="hu-HU" sz="1600" i="1" dirty="0" smtClean="0"/>
              <a:t>  </a:t>
            </a:r>
            <a:r>
              <a:rPr lang="hu-HU" sz="1600" i="1" dirty="0" err="1" smtClean="0"/>
              <a:t>links</a:t>
            </a:r>
            <a:r>
              <a:rPr lang="hu-HU" sz="1600" i="1" dirty="0"/>
              <a:t>: </a:t>
            </a:r>
            <a:r>
              <a:rPr lang="hu-HU" sz="1600" i="1" dirty="0">
                <a:hlinkClick r:id="rId9"/>
              </a:rPr>
              <a:t>http://</a:t>
            </a:r>
            <a:r>
              <a:rPr lang="hu-HU" sz="1600" i="1" dirty="0" smtClean="0">
                <a:hlinkClick r:id="rId9"/>
              </a:rPr>
              <a:t>english.mnb.hu/Kiadvanyok</a:t>
            </a:r>
            <a:r>
              <a:rPr lang="hu-HU" sz="1600" i="1" dirty="0"/>
              <a:t>					     </a:t>
            </a:r>
            <a:r>
              <a:rPr lang="hu-HU" sz="1600" i="1" dirty="0" smtClean="0"/>
              <a:t>     		</a:t>
            </a:r>
            <a:r>
              <a:rPr lang="hu-HU" sz="1600" i="1" dirty="0"/>
              <a:t>         </a:t>
            </a:r>
            <a:r>
              <a:rPr lang="hu-HU" sz="1600" i="1" dirty="0" smtClean="0"/>
              <a:t>             </a:t>
            </a:r>
            <a:r>
              <a:rPr lang="hu-HU" sz="1600" i="1" dirty="0" smtClean="0">
                <a:hlinkClick r:id="rId10"/>
              </a:rPr>
              <a:t>http</a:t>
            </a:r>
            <a:r>
              <a:rPr lang="hu-HU" sz="1600" i="1" dirty="0">
                <a:hlinkClick r:id="rId10"/>
              </a:rPr>
              <a:t>://english.mnb.hu/Monetaris_politika</a:t>
            </a:r>
            <a:endParaRPr lang="hu-HU" sz="1600" i="1" dirty="0"/>
          </a:p>
        </p:txBody>
      </p:sp>
      <p:sp>
        <p:nvSpPr>
          <p:cNvPr id="4" name="Footer Placeholder 3"/>
          <p:cNvSpPr>
            <a:spLocks noGrp="1"/>
          </p:cNvSpPr>
          <p:nvPr>
            <p:ph type="ftr" sz="quarter" idx="11"/>
          </p:nvPr>
        </p:nvSpPr>
        <p:spPr>
          <a:xfrm>
            <a:off x="0" y="6492875"/>
            <a:ext cx="3086100" cy="365125"/>
          </a:xfrm>
        </p:spPr>
        <p:txBody>
          <a:bodyPr/>
          <a:lstStyle/>
          <a:p>
            <a:pPr>
              <a:defRPr/>
            </a:pPr>
            <a:r>
              <a:rPr lang="hu-HU" dirty="0" smtClean="0"/>
              <a:t>Magyar Nemzeti Bank</a:t>
            </a:r>
          </a:p>
        </p:txBody>
      </p:sp>
      <p:sp>
        <p:nvSpPr>
          <p:cNvPr id="7" name="Title 6"/>
          <p:cNvSpPr>
            <a:spLocks noGrp="1"/>
          </p:cNvSpPr>
          <p:nvPr>
            <p:ph type="title"/>
          </p:nvPr>
        </p:nvSpPr>
        <p:spPr/>
        <p:txBody>
          <a:bodyPr/>
          <a:lstStyle/>
          <a:p>
            <a:r>
              <a:rPr lang="en-GB" dirty="0" smtClean="0"/>
              <a:t>Bibliography</a:t>
            </a:r>
            <a:endParaRPr lang="hu-HU" dirty="0"/>
          </a:p>
        </p:txBody>
      </p:sp>
    </p:spTree>
    <p:extLst>
      <p:ext uri="{BB962C8B-B14F-4D97-AF65-F5344CB8AC3E}">
        <p14:creationId xmlns:p14="http://schemas.microsoft.com/office/powerpoint/2010/main" val="39933492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6977" y="188640"/>
            <a:ext cx="7485331" cy="759189"/>
          </a:xfrm>
        </p:spPr>
        <p:txBody>
          <a:bodyPr>
            <a:normAutofit/>
          </a:bodyPr>
          <a:lstStyle/>
          <a:p>
            <a:r>
              <a:rPr lang="hu-HU" sz="2800" dirty="0" err="1" smtClean="0"/>
              <a:t>Decision</a:t>
            </a:r>
            <a:r>
              <a:rPr lang="hu-HU" sz="2800" dirty="0" err="1"/>
              <a:t>-</a:t>
            </a:r>
            <a:r>
              <a:rPr lang="hu-HU" sz="2800" dirty="0" err="1" smtClean="0"/>
              <a:t>making</a:t>
            </a:r>
            <a:r>
              <a:rPr lang="hu-HU" sz="2800" dirty="0" smtClean="0"/>
              <a:t> </a:t>
            </a:r>
            <a:r>
              <a:rPr lang="hu-HU" sz="2800" dirty="0" err="1" smtClean="0"/>
              <a:t>mechanism</a:t>
            </a:r>
            <a:r>
              <a:rPr lang="hu-HU" sz="2800" dirty="0" smtClean="0"/>
              <a:t> of the MNB </a:t>
            </a:r>
            <a:endParaRPr lang="hu-HU" sz="2800" dirty="0"/>
          </a:p>
        </p:txBody>
      </p:sp>
      <p:sp>
        <p:nvSpPr>
          <p:cNvPr id="4" name="Footer Placeholder 3"/>
          <p:cNvSpPr>
            <a:spLocks noGrp="1"/>
          </p:cNvSpPr>
          <p:nvPr>
            <p:ph type="ftr" sz="quarter" idx="11"/>
          </p:nvPr>
        </p:nvSpPr>
        <p:spPr/>
        <p:txBody>
          <a:bodyPr/>
          <a:lstStyle/>
          <a:p>
            <a:pPr>
              <a:defRPr/>
            </a:pPr>
            <a:r>
              <a:rPr lang="hu-HU" smtClean="0"/>
              <a:t>Magyar Nemzeti Bank</a:t>
            </a:r>
            <a:endParaRPr lang="hu-HU" dirty="0" smtClean="0"/>
          </a:p>
        </p:txBody>
      </p:sp>
      <p:sp>
        <p:nvSpPr>
          <p:cNvPr id="5" name="Slide Number Placeholder 4"/>
          <p:cNvSpPr>
            <a:spLocks noGrp="1"/>
          </p:cNvSpPr>
          <p:nvPr>
            <p:ph type="sldNum" sz="quarter" idx="12"/>
          </p:nvPr>
        </p:nvSpPr>
        <p:spPr/>
        <p:txBody>
          <a:bodyPr/>
          <a:lstStyle/>
          <a:p>
            <a:pPr>
              <a:defRPr/>
            </a:pPr>
            <a:fld id="{0401AEF3-AFFE-433D-8A34-08D966C25545}" type="slidenum">
              <a:rPr lang="hu-HU" smtClean="0"/>
              <a:pPr>
                <a:defRPr/>
              </a:pPr>
              <a:t>5</a:t>
            </a:fld>
            <a:endParaRPr lang="hu-HU" dirty="0"/>
          </a:p>
        </p:txBody>
      </p:sp>
      <p:sp>
        <p:nvSpPr>
          <p:cNvPr id="7" name="Rectangle 6"/>
          <p:cNvSpPr>
            <a:spLocks noChangeArrowheads="1"/>
          </p:cNvSpPr>
          <p:nvPr/>
        </p:nvSpPr>
        <p:spPr bwMode="auto">
          <a:xfrm>
            <a:off x="5365230" y="2493417"/>
            <a:ext cx="2590800" cy="576263"/>
          </a:xfrm>
          <a:prstGeom prst="rect">
            <a:avLst/>
          </a:prstGeom>
          <a:noFill/>
          <a:ln w="38100">
            <a:solidFill>
              <a:schemeClr val="accent1">
                <a:lumMod val="40000"/>
                <a:lumOff val="60000"/>
              </a:schemeClr>
            </a:solidFill>
            <a:miter lim="800000"/>
            <a:headEnd/>
            <a:tailEnd/>
          </a:ln>
        </p:spPr>
        <p:txBody>
          <a:bodyPr anchor="ctr"/>
          <a:lstStyle/>
          <a:p>
            <a:pPr algn="ctr">
              <a:defRPr/>
            </a:pPr>
            <a:r>
              <a:rPr lang="hu-HU" sz="1600" dirty="0" err="1" smtClean="0">
                <a:solidFill>
                  <a:srgbClr val="1E2452"/>
                </a:solidFill>
                <a:latin typeface="+mj-lt"/>
                <a:cs typeface="+mn-cs"/>
              </a:rPr>
              <a:t>Inflation</a:t>
            </a:r>
            <a:r>
              <a:rPr lang="hu-HU" sz="1600" dirty="0" smtClean="0">
                <a:solidFill>
                  <a:srgbClr val="1E2452"/>
                </a:solidFill>
                <a:latin typeface="+mj-lt"/>
                <a:cs typeface="+mn-cs"/>
              </a:rPr>
              <a:t> and </a:t>
            </a:r>
            <a:r>
              <a:rPr lang="hu-HU" sz="1600" dirty="0" err="1" smtClean="0">
                <a:solidFill>
                  <a:srgbClr val="1E2452"/>
                </a:solidFill>
                <a:latin typeface="+mj-lt"/>
                <a:cs typeface="+mn-cs"/>
              </a:rPr>
              <a:t>real</a:t>
            </a:r>
            <a:r>
              <a:rPr lang="hu-HU" sz="1600" dirty="0" smtClean="0">
                <a:solidFill>
                  <a:srgbClr val="1E2452"/>
                </a:solidFill>
                <a:latin typeface="+mj-lt"/>
                <a:cs typeface="+mn-cs"/>
              </a:rPr>
              <a:t> </a:t>
            </a:r>
            <a:r>
              <a:rPr lang="hu-HU" sz="1600" dirty="0" err="1" smtClean="0">
                <a:solidFill>
                  <a:srgbClr val="1E2452"/>
                </a:solidFill>
                <a:latin typeface="+mj-lt"/>
                <a:cs typeface="+mn-cs"/>
              </a:rPr>
              <a:t>economic</a:t>
            </a:r>
            <a:r>
              <a:rPr lang="hu-HU" sz="1600" dirty="0" smtClean="0">
                <a:solidFill>
                  <a:srgbClr val="1E2452"/>
                </a:solidFill>
                <a:latin typeface="+mj-lt"/>
                <a:cs typeface="+mn-cs"/>
              </a:rPr>
              <a:t> </a:t>
            </a:r>
            <a:r>
              <a:rPr lang="hu-HU" sz="1600" dirty="0" err="1" smtClean="0">
                <a:solidFill>
                  <a:srgbClr val="1E2452"/>
                </a:solidFill>
                <a:latin typeface="+mj-lt"/>
                <a:cs typeface="+mn-cs"/>
              </a:rPr>
              <a:t>forecast</a:t>
            </a:r>
            <a:endParaRPr lang="hu-HU" sz="1600" dirty="0">
              <a:solidFill>
                <a:srgbClr val="1E2452"/>
              </a:solidFill>
              <a:latin typeface="+mj-lt"/>
              <a:cs typeface="+mn-cs"/>
            </a:endParaRPr>
          </a:p>
        </p:txBody>
      </p:sp>
      <p:sp>
        <p:nvSpPr>
          <p:cNvPr id="8" name="Rectangle 8"/>
          <p:cNvSpPr>
            <a:spLocks noChangeArrowheads="1"/>
          </p:cNvSpPr>
          <p:nvPr/>
        </p:nvSpPr>
        <p:spPr bwMode="auto">
          <a:xfrm>
            <a:off x="647427" y="4869334"/>
            <a:ext cx="2089150" cy="863600"/>
          </a:xfrm>
          <a:prstGeom prst="rect">
            <a:avLst/>
          </a:prstGeom>
          <a:noFill/>
          <a:ln w="38100">
            <a:solidFill>
              <a:schemeClr val="accent1">
                <a:lumMod val="40000"/>
                <a:lumOff val="60000"/>
              </a:schemeClr>
            </a:solidFill>
            <a:miter lim="800000"/>
            <a:headEnd/>
            <a:tailEnd/>
          </a:ln>
        </p:spPr>
        <p:txBody>
          <a:bodyPr anchor="ctr"/>
          <a:lstStyle/>
          <a:p>
            <a:pPr algn="ctr">
              <a:defRPr/>
            </a:pPr>
            <a:r>
              <a:rPr lang="hu-HU" sz="1600" dirty="0" err="1" smtClean="0">
                <a:solidFill>
                  <a:srgbClr val="1E2452"/>
                </a:solidFill>
                <a:latin typeface="+mj-lt"/>
                <a:cs typeface="+mn-cs"/>
              </a:rPr>
              <a:t>Monetary</a:t>
            </a:r>
            <a:r>
              <a:rPr lang="hu-HU" sz="1600" dirty="0" smtClean="0">
                <a:solidFill>
                  <a:srgbClr val="1E2452"/>
                </a:solidFill>
                <a:latin typeface="+mj-lt"/>
                <a:cs typeface="+mn-cs"/>
              </a:rPr>
              <a:t> policy instruments</a:t>
            </a:r>
            <a:endParaRPr lang="hu-HU" sz="1600" dirty="0">
              <a:solidFill>
                <a:srgbClr val="1E2452"/>
              </a:solidFill>
              <a:latin typeface="+mj-lt"/>
              <a:cs typeface="+mn-cs"/>
            </a:endParaRPr>
          </a:p>
        </p:txBody>
      </p:sp>
      <p:sp>
        <p:nvSpPr>
          <p:cNvPr id="9" name="Rectangle 9"/>
          <p:cNvSpPr>
            <a:spLocks noChangeArrowheads="1"/>
          </p:cNvSpPr>
          <p:nvPr/>
        </p:nvSpPr>
        <p:spPr bwMode="auto">
          <a:xfrm>
            <a:off x="5039643" y="5012780"/>
            <a:ext cx="3095625" cy="792162"/>
          </a:xfrm>
          <a:prstGeom prst="rect">
            <a:avLst/>
          </a:prstGeom>
          <a:noFill/>
          <a:ln w="38100">
            <a:solidFill>
              <a:schemeClr val="accent1">
                <a:lumMod val="40000"/>
                <a:lumOff val="60000"/>
              </a:schemeClr>
            </a:solidFill>
            <a:miter lim="800000"/>
            <a:headEnd/>
            <a:tailEnd/>
          </a:ln>
        </p:spPr>
        <p:txBody>
          <a:bodyPr anchor="ctr"/>
          <a:lstStyle/>
          <a:p>
            <a:pPr algn="ctr">
              <a:defRPr/>
            </a:pPr>
            <a:r>
              <a:rPr lang="hu-HU" sz="1600" dirty="0" err="1" smtClean="0">
                <a:solidFill>
                  <a:srgbClr val="1E2452"/>
                </a:solidFill>
                <a:latin typeface="+mj-lt"/>
                <a:cs typeface="+mn-cs"/>
              </a:rPr>
              <a:t>Short-term</a:t>
            </a:r>
            <a:r>
              <a:rPr lang="hu-HU" sz="1600" dirty="0" smtClean="0">
                <a:solidFill>
                  <a:srgbClr val="1E2452"/>
                </a:solidFill>
                <a:latin typeface="+mj-lt"/>
                <a:cs typeface="+mn-cs"/>
              </a:rPr>
              <a:t> interest </a:t>
            </a:r>
            <a:r>
              <a:rPr lang="hu-HU" sz="1600" dirty="0" err="1" smtClean="0">
                <a:solidFill>
                  <a:srgbClr val="1E2452"/>
                </a:solidFill>
                <a:latin typeface="+mj-lt"/>
                <a:cs typeface="+mn-cs"/>
              </a:rPr>
              <a:t>rates</a:t>
            </a:r>
            <a:r>
              <a:rPr lang="hu-HU" sz="1600" dirty="0" smtClean="0">
                <a:solidFill>
                  <a:srgbClr val="1E2452"/>
                </a:solidFill>
                <a:latin typeface="+mj-lt"/>
                <a:cs typeface="+mn-cs"/>
              </a:rPr>
              <a:t> </a:t>
            </a:r>
            <a:r>
              <a:rPr lang="hu-HU" sz="1600" dirty="0" err="1" smtClean="0">
                <a:solidFill>
                  <a:srgbClr val="1E2452"/>
                </a:solidFill>
                <a:latin typeface="+mj-lt"/>
                <a:cs typeface="+mn-cs"/>
              </a:rPr>
              <a:t>should</a:t>
            </a:r>
            <a:r>
              <a:rPr lang="hu-HU" sz="1600" dirty="0" smtClean="0">
                <a:solidFill>
                  <a:srgbClr val="1E2452"/>
                </a:solidFill>
                <a:latin typeface="+mj-lt"/>
                <a:cs typeface="+mn-cs"/>
              </a:rPr>
              <a:t> </a:t>
            </a:r>
            <a:r>
              <a:rPr lang="hu-HU" sz="1600" dirty="0" err="1" smtClean="0">
                <a:solidFill>
                  <a:srgbClr val="1E2452"/>
                </a:solidFill>
                <a:latin typeface="+mj-lt"/>
                <a:cs typeface="+mn-cs"/>
              </a:rPr>
              <a:t>adjust</a:t>
            </a:r>
            <a:r>
              <a:rPr lang="hu-HU" sz="1600" dirty="0" smtClean="0">
                <a:solidFill>
                  <a:srgbClr val="1E2452"/>
                </a:solidFill>
                <a:latin typeface="+mj-lt"/>
                <a:cs typeface="+mn-cs"/>
              </a:rPr>
              <a:t> </a:t>
            </a:r>
            <a:r>
              <a:rPr lang="hu-HU" sz="1600" dirty="0" err="1" smtClean="0">
                <a:solidFill>
                  <a:srgbClr val="1E2452"/>
                </a:solidFill>
                <a:latin typeface="+mj-lt"/>
                <a:cs typeface="+mn-cs"/>
              </a:rPr>
              <a:t>to</a:t>
            </a:r>
            <a:r>
              <a:rPr lang="hu-HU" sz="1600" dirty="0" smtClean="0">
                <a:solidFill>
                  <a:srgbClr val="1E2452"/>
                </a:solidFill>
                <a:latin typeface="+mj-lt"/>
                <a:cs typeface="+mn-cs"/>
              </a:rPr>
              <a:t> the </a:t>
            </a:r>
            <a:r>
              <a:rPr lang="hu-HU" sz="1600" dirty="0" err="1" smtClean="0">
                <a:solidFill>
                  <a:srgbClr val="1E2452"/>
                </a:solidFill>
                <a:latin typeface="+mj-lt"/>
                <a:cs typeface="+mn-cs"/>
              </a:rPr>
              <a:t>base</a:t>
            </a:r>
            <a:r>
              <a:rPr lang="hu-HU" sz="1600" dirty="0" smtClean="0">
                <a:solidFill>
                  <a:srgbClr val="1E2452"/>
                </a:solidFill>
                <a:latin typeface="+mj-lt"/>
                <a:cs typeface="+mn-cs"/>
              </a:rPr>
              <a:t> </a:t>
            </a:r>
            <a:r>
              <a:rPr lang="hu-HU" sz="1600" dirty="0" err="1" smtClean="0">
                <a:solidFill>
                  <a:srgbClr val="1E2452"/>
                </a:solidFill>
                <a:latin typeface="+mj-lt"/>
                <a:cs typeface="+mn-cs"/>
              </a:rPr>
              <a:t>rate</a:t>
            </a:r>
            <a:endParaRPr lang="hu-HU" sz="1600" dirty="0">
              <a:solidFill>
                <a:srgbClr val="1E2452"/>
              </a:solidFill>
              <a:latin typeface="+mj-lt"/>
              <a:cs typeface="+mn-cs"/>
            </a:endParaRPr>
          </a:p>
        </p:txBody>
      </p:sp>
      <p:sp>
        <p:nvSpPr>
          <p:cNvPr id="10" name="AutoShape 10"/>
          <p:cNvSpPr>
            <a:spLocks noChangeArrowheads="1"/>
          </p:cNvSpPr>
          <p:nvPr/>
        </p:nvSpPr>
        <p:spPr bwMode="auto">
          <a:xfrm>
            <a:off x="3744243" y="1600571"/>
            <a:ext cx="1295400" cy="358775"/>
          </a:xfrm>
          <a:prstGeom prst="leftArrow">
            <a:avLst>
              <a:gd name="adj1" fmla="val 50000"/>
              <a:gd name="adj2" fmla="val 90265"/>
            </a:avLst>
          </a:prstGeom>
          <a:solidFill>
            <a:schemeClr val="accent1">
              <a:lumMod val="40000"/>
              <a:lumOff val="60000"/>
            </a:schemeClr>
          </a:solidFill>
          <a:ln>
            <a:solidFill>
              <a:srgbClr val="1E245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hu-HU"/>
          </a:p>
        </p:txBody>
      </p:sp>
      <p:sp>
        <p:nvSpPr>
          <p:cNvPr id="11" name="AutoShape 11"/>
          <p:cNvSpPr>
            <a:spLocks noChangeArrowheads="1"/>
          </p:cNvSpPr>
          <p:nvPr/>
        </p:nvSpPr>
        <p:spPr bwMode="auto">
          <a:xfrm>
            <a:off x="1331640" y="2852191"/>
            <a:ext cx="720725" cy="1584325"/>
          </a:xfrm>
          <a:prstGeom prst="downArrow">
            <a:avLst>
              <a:gd name="adj1" fmla="val 50000"/>
              <a:gd name="adj2" fmla="val 54956"/>
            </a:avLst>
          </a:prstGeom>
          <a:solidFill>
            <a:schemeClr val="accent1">
              <a:lumMod val="40000"/>
              <a:lumOff val="60000"/>
            </a:schemeClr>
          </a:solidFill>
          <a:ln>
            <a:solidFill>
              <a:srgbClr val="1E245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hu-HU"/>
          </a:p>
        </p:txBody>
      </p:sp>
      <p:sp>
        <p:nvSpPr>
          <p:cNvPr id="12" name="Rectangle 12"/>
          <p:cNvSpPr>
            <a:spLocks noChangeArrowheads="1"/>
          </p:cNvSpPr>
          <p:nvPr/>
        </p:nvSpPr>
        <p:spPr bwMode="auto">
          <a:xfrm>
            <a:off x="3456905" y="2118057"/>
            <a:ext cx="1655763" cy="361950"/>
          </a:xfrm>
          <a:prstGeom prst="rect">
            <a:avLst/>
          </a:prstGeom>
          <a:noFill/>
          <a:ln w="38100">
            <a:solidFill>
              <a:srgbClr val="A69F94"/>
            </a:solidFill>
            <a:miter lim="800000"/>
            <a:headEnd/>
            <a:tailEnd/>
          </a:ln>
        </p:spPr>
        <p:txBody>
          <a:bodyPr wrap="none" anchor="ctr"/>
          <a:lstStyle/>
          <a:p>
            <a:pPr algn="ctr">
              <a:defRPr/>
            </a:pPr>
            <a:r>
              <a:rPr lang="hu-HU" sz="1600" dirty="0" err="1" smtClean="0">
                <a:solidFill>
                  <a:srgbClr val="1E2452"/>
                </a:solidFill>
                <a:latin typeface="+mj-lt"/>
                <a:cs typeface="+mn-cs"/>
              </a:rPr>
              <a:t>Information</a:t>
            </a:r>
            <a:endParaRPr lang="hu-HU" sz="1600" dirty="0">
              <a:solidFill>
                <a:srgbClr val="1E2452"/>
              </a:solidFill>
              <a:latin typeface="+mj-lt"/>
              <a:cs typeface="+mn-cs"/>
            </a:endParaRPr>
          </a:p>
        </p:txBody>
      </p:sp>
      <p:sp>
        <p:nvSpPr>
          <p:cNvPr id="13" name="AutoShape 13"/>
          <p:cNvSpPr>
            <a:spLocks noChangeArrowheads="1"/>
          </p:cNvSpPr>
          <p:nvPr/>
        </p:nvSpPr>
        <p:spPr bwMode="auto">
          <a:xfrm>
            <a:off x="3131840" y="5085805"/>
            <a:ext cx="1657350" cy="504825"/>
          </a:xfrm>
          <a:prstGeom prst="rightArrow">
            <a:avLst>
              <a:gd name="adj1" fmla="val 50000"/>
              <a:gd name="adj2" fmla="val 82075"/>
            </a:avLst>
          </a:prstGeom>
          <a:solidFill>
            <a:schemeClr val="accent1">
              <a:lumMod val="40000"/>
              <a:lumOff val="60000"/>
            </a:schemeClr>
          </a:solidFill>
          <a:ln>
            <a:solidFill>
              <a:srgbClr val="1E245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hu-HU"/>
          </a:p>
        </p:txBody>
      </p:sp>
      <p:sp>
        <p:nvSpPr>
          <p:cNvPr id="14" name="Rectangle 15"/>
          <p:cNvSpPr>
            <a:spLocks noChangeArrowheads="1"/>
          </p:cNvSpPr>
          <p:nvPr/>
        </p:nvSpPr>
        <p:spPr bwMode="auto">
          <a:xfrm>
            <a:off x="3203848" y="3645024"/>
            <a:ext cx="2808312" cy="936104"/>
          </a:xfrm>
          <a:prstGeom prst="rect">
            <a:avLst/>
          </a:prstGeom>
          <a:noFill/>
          <a:ln w="38100">
            <a:solidFill>
              <a:schemeClr val="tx1">
                <a:lumMod val="50000"/>
                <a:lumOff val="50000"/>
              </a:schemeClr>
            </a:solidFill>
            <a:miter lim="800000"/>
            <a:headEnd/>
            <a:tailEnd/>
          </a:ln>
        </p:spPr>
        <p:txBody>
          <a:bodyPr anchor="ctr"/>
          <a:lstStyle/>
          <a:p>
            <a:pPr algn="ctr">
              <a:defRPr/>
            </a:pPr>
            <a:r>
              <a:rPr lang="hu-HU" sz="1600" dirty="0" err="1">
                <a:solidFill>
                  <a:srgbClr val="1E2452"/>
                </a:solidFill>
              </a:rPr>
              <a:t>E</a:t>
            </a:r>
            <a:r>
              <a:rPr lang="hu-HU" sz="1600" dirty="0" err="1" smtClean="0">
                <a:solidFill>
                  <a:srgbClr val="1E2452"/>
                </a:solidFill>
              </a:rPr>
              <a:t>ffects</a:t>
            </a:r>
            <a:r>
              <a:rPr lang="hu-HU" sz="1600" dirty="0" smtClean="0">
                <a:solidFill>
                  <a:srgbClr val="1E2452"/>
                </a:solidFill>
              </a:rPr>
              <a:t> of </a:t>
            </a:r>
            <a:r>
              <a:rPr lang="hu-HU" sz="1600" dirty="0" err="1" smtClean="0">
                <a:solidFill>
                  <a:srgbClr val="1E2452"/>
                </a:solidFill>
              </a:rPr>
              <a:t>transmission</a:t>
            </a:r>
            <a:r>
              <a:rPr lang="hu-HU" sz="1600" dirty="0" smtClean="0">
                <a:solidFill>
                  <a:srgbClr val="1E2452"/>
                </a:solidFill>
              </a:rPr>
              <a:t> </a:t>
            </a:r>
            <a:r>
              <a:rPr lang="hu-HU" sz="1600" dirty="0" err="1" smtClean="0">
                <a:solidFill>
                  <a:srgbClr val="1E2452"/>
                </a:solidFill>
              </a:rPr>
              <a:t>channels</a:t>
            </a:r>
            <a:r>
              <a:rPr lang="hu-HU" sz="1600" dirty="0" smtClean="0">
                <a:solidFill>
                  <a:srgbClr val="1E2452"/>
                </a:solidFill>
              </a:rPr>
              <a:t> </a:t>
            </a:r>
            <a:r>
              <a:rPr lang="hu-HU" sz="1600" dirty="0" err="1" smtClean="0">
                <a:solidFill>
                  <a:srgbClr val="1E2452"/>
                </a:solidFill>
              </a:rPr>
              <a:t>originating</a:t>
            </a:r>
            <a:r>
              <a:rPr lang="hu-HU" sz="1600" dirty="0" smtClean="0">
                <a:solidFill>
                  <a:srgbClr val="1E2452"/>
                </a:solidFill>
              </a:rPr>
              <a:t> </a:t>
            </a:r>
            <a:r>
              <a:rPr lang="hu-HU" sz="1600" dirty="0" err="1" smtClean="0">
                <a:solidFill>
                  <a:srgbClr val="1E2452"/>
                </a:solidFill>
              </a:rPr>
              <a:t>from</a:t>
            </a:r>
            <a:r>
              <a:rPr lang="hu-HU" sz="1600" dirty="0" smtClean="0">
                <a:solidFill>
                  <a:srgbClr val="1E2452"/>
                </a:solidFill>
              </a:rPr>
              <a:t> the </a:t>
            </a:r>
            <a:r>
              <a:rPr lang="hu-HU" sz="1600" dirty="0" err="1" smtClean="0">
                <a:solidFill>
                  <a:srgbClr val="1E2452"/>
                </a:solidFill>
              </a:rPr>
              <a:t>change</a:t>
            </a:r>
            <a:r>
              <a:rPr lang="hu-HU" sz="1600" dirty="0" smtClean="0">
                <a:solidFill>
                  <a:srgbClr val="1E2452"/>
                </a:solidFill>
              </a:rPr>
              <a:t> </a:t>
            </a:r>
            <a:r>
              <a:rPr lang="hu-HU" sz="1600" dirty="0" err="1" smtClean="0">
                <a:solidFill>
                  <a:srgbClr val="1E2452"/>
                </a:solidFill>
              </a:rPr>
              <a:t>in</a:t>
            </a:r>
            <a:r>
              <a:rPr lang="hu-HU" sz="1600" dirty="0" smtClean="0">
                <a:solidFill>
                  <a:srgbClr val="1E2452"/>
                </a:solidFill>
              </a:rPr>
              <a:t> </a:t>
            </a:r>
            <a:r>
              <a:rPr lang="hu-HU" sz="1600" dirty="0" err="1" smtClean="0">
                <a:solidFill>
                  <a:srgbClr val="1E2452"/>
                </a:solidFill>
              </a:rPr>
              <a:t>the</a:t>
            </a:r>
            <a:r>
              <a:rPr lang="hu-HU" sz="1600" dirty="0" smtClean="0">
                <a:solidFill>
                  <a:srgbClr val="1E2452"/>
                </a:solidFill>
              </a:rPr>
              <a:t> interest </a:t>
            </a:r>
            <a:r>
              <a:rPr lang="hu-HU" sz="1600" dirty="0" err="1" smtClean="0">
                <a:solidFill>
                  <a:srgbClr val="1E2452"/>
                </a:solidFill>
              </a:rPr>
              <a:t>rate</a:t>
            </a:r>
            <a:r>
              <a:rPr lang="hu-HU" sz="1600" dirty="0" smtClean="0">
                <a:solidFill>
                  <a:srgbClr val="1E2452"/>
                </a:solidFill>
              </a:rPr>
              <a:t> </a:t>
            </a:r>
            <a:endParaRPr lang="hu-HU" sz="1600" dirty="0">
              <a:solidFill>
                <a:srgbClr val="1E2452"/>
              </a:solidFill>
              <a:latin typeface="+mj-lt"/>
              <a:cs typeface="+mn-cs"/>
            </a:endParaRPr>
          </a:p>
        </p:txBody>
      </p:sp>
      <p:sp>
        <p:nvSpPr>
          <p:cNvPr id="15" name="Rectangle 17"/>
          <p:cNvSpPr>
            <a:spLocks noChangeArrowheads="1"/>
          </p:cNvSpPr>
          <p:nvPr/>
        </p:nvSpPr>
        <p:spPr bwMode="auto">
          <a:xfrm>
            <a:off x="5365230" y="1916361"/>
            <a:ext cx="2590800" cy="576262"/>
          </a:xfrm>
          <a:prstGeom prst="rect">
            <a:avLst/>
          </a:prstGeom>
          <a:noFill/>
          <a:ln w="38100">
            <a:solidFill>
              <a:schemeClr val="accent1">
                <a:lumMod val="40000"/>
                <a:lumOff val="60000"/>
              </a:schemeClr>
            </a:solidFill>
            <a:miter lim="800000"/>
            <a:headEnd/>
            <a:tailEnd/>
          </a:ln>
        </p:spPr>
        <p:txBody>
          <a:bodyPr anchor="ctr"/>
          <a:lstStyle/>
          <a:p>
            <a:pPr algn="ctr">
              <a:defRPr/>
            </a:pPr>
            <a:r>
              <a:rPr lang="hu-HU" sz="1600" dirty="0" smtClean="0">
                <a:solidFill>
                  <a:srgbClr val="1E2452"/>
                </a:solidFill>
                <a:latin typeface="+mj-lt"/>
                <a:cs typeface="+mn-cs"/>
              </a:rPr>
              <a:t>Money market </a:t>
            </a:r>
            <a:r>
              <a:rPr lang="hu-HU" sz="1600" dirty="0" err="1" smtClean="0">
                <a:solidFill>
                  <a:srgbClr val="1E2452"/>
                </a:solidFill>
                <a:latin typeface="+mj-lt"/>
                <a:cs typeface="+mn-cs"/>
              </a:rPr>
              <a:t>analysis</a:t>
            </a:r>
            <a:endParaRPr lang="hu-HU" sz="1600" dirty="0">
              <a:solidFill>
                <a:srgbClr val="1E2452"/>
              </a:solidFill>
              <a:latin typeface="+mj-lt"/>
              <a:cs typeface="+mn-cs"/>
            </a:endParaRPr>
          </a:p>
        </p:txBody>
      </p:sp>
      <p:sp>
        <p:nvSpPr>
          <p:cNvPr id="16" name="Rectangle 20"/>
          <p:cNvSpPr>
            <a:spLocks noChangeArrowheads="1"/>
          </p:cNvSpPr>
          <p:nvPr/>
        </p:nvSpPr>
        <p:spPr bwMode="auto">
          <a:xfrm>
            <a:off x="5365230" y="1340098"/>
            <a:ext cx="2590800" cy="576263"/>
          </a:xfrm>
          <a:prstGeom prst="rect">
            <a:avLst/>
          </a:prstGeom>
          <a:noFill/>
          <a:ln w="38100">
            <a:solidFill>
              <a:schemeClr val="accent1">
                <a:lumMod val="40000"/>
                <a:lumOff val="60000"/>
              </a:schemeClr>
            </a:solidFill>
            <a:miter lim="800000"/>
            <a:headEnd/>
            <a:tailEnd/>
          </a:ln>
        </p:spPr>
        <p:txBody>
          <a:bodyPr anchor="ctr"/>
          <a:lstStyle/>
          <a:p>
            <a:pPr algn="ctr">
              <a:defRPr/>
            </a:pPr>
            <a:r>
              <a:rPr lang="hu-HU" sz="1600" dirty="0" smtClean="0">
                <a:solidFill>
                  <a:srgbClr val="1E2452"/>
                </a:solidFill>
                <a:latin typeface="+mj-lt"/>
                <a:cs typeface="+mn-cs"/>
              </a:rPr>
              <a:t>Financial </a:t>
            </a:r>
            <a:r>
              <a:rPr lang="hu-HU" sz="1600" dirty="0" err="1" smtClean="0">
                <a:solidFill>
                  <a:srgbClr val="1E2452"/>
                </a:solidFill>
                <a:latin typeface="+mj-lt"/>
                <a:cs typeface="+mn-cs"/>
              </a:rPr>
              <a:t>stability</a:t>
            </a:r>
            <a:r>
              <a:rPr lang="hu-HU" sz="1600" dirty="0" smtClean="0">
                <a:solidFill>
                  <a:srgbClr val="1E2452"/>
                </a:solidFill>
                <a:latin typeface="+mj-lt"/>
                <a:cs typeface="+mn-cs"/>
              </a:rPr>
              <a:t> </a:t>
            </a:r>
            <a:r>
              <a:rPr lang="hu-HU" sz="1600" dirty="0" err="1" smtClean="0">
                <a:solidFill>
                  <a:srgbClr val="1E2452"/>
                </a:solidFill>
                <a:latin typeface="+mj-lt"/>
                <a:cs typeface="+mn-cs"/>
              </a:rPr>
              <a:t>analysis</a:t>
            </a:r>
            <a:endParaRPr lang="hu-HU" sz="1600" dirty="0">
              <a:solidFill>
                <a:srgbClr val="1E2452"/>
              </a:solidFill>
              <a:latin typeface="+mj-lt"/>
              <a:cs typeface="+mn-cs"/>
            </a:endParaRPr>
          </a:p>
        </p:txBody>
      </p:sp>
      <p:sp>
        <p:nvSpPr>
          <p:cNvPr id="17" name="AutoShape 14"/>
          <p:cNvSpPr>
            <a:spLocks noChangeArrowheads="1"/>
          </p:cNvSpPr>
          <p:nvPr/>
        </p:nvSpPr>
        <p:spPr bwMode="auto">
          <a:xfrm>
            <a:off x="5939830" y="3211984"/>
            <a:ext cx="720800" cy="1657350"/>
          </a:xfrm>
          <a:prstGeom prst="upArrow">
            <a:avLst>
              <a:gd name="adj1" fmla="val 50000"/>
              <a:gd name="adj2" fmla="val 44237"/>
            </a:avLst>
          </a:prstGeom>
          <a:solidFill>
            <a:schemeClr val="accent1">
              <a:lumMod val="40000"/>
              <a:lumOff val="60000"/>
            </a:schemeClr>
          </a:solidFill>
          <a:ln>
            <a:solidFill>
              <a:srgbClr val="1E245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hu-HU"/>
          </a:p>
        </p:txBody>
      </p:sp>
      <p:sp>
        <p:nvSpPr>
          <p:cNvPr id="18" name="Rectangle 7"/>
          <p:cNvSpPr>
            <a:spLocks noChangeArrowheads="1"/>
          </p:cNvSpPr>
          <p:nvPr/>
        </p:nvSpPr>
        <p:spPr bwMode="auto">
          <a:xfrm>
            <a:off x="972964" y="1433844"/>
            <a:ext cx="2374900" cy="865188"/>
          </a:xfrm>
          <a:prstGeom prst="rect">
            <a:avLst/>
          </a:prstGeom>
          <a:noFill/>
          <a:ln w="38100">
            <a:solidFill>
              <a:schemeClr val="accent1">
                <a:lumMod val="40000"/>
                <a:lumOff val="60000"/>
              </a:schemeClr>
            </a:solidFill>
            <a:miter lim="800000"/>
            <a:headEnd/>
            <a:tailEnd/>
          </a:ln>
        </p:spPr>
        <p:txBody>
          <a:bodyPr anchor="ctr"/>
          <a:lstStyle/>
          <a:p>
            <a:pPr algn="ctr">
              <a:defRPr/>
            </a:pPr>
            <a:r>
              <a:rPr lang="hu-HU" sz="1600" dirty="0" smtClean="0">
                <a:solidFill>
                  <a:srgbClr val="1E2452"/>
                </a:solidFill>
                <a:latin typeface="+mj-lt"/>
                <a:cs typeface="+mn-cs"/>
              </a:rPr>
              <a:t>Monetary </a:t>
            </a:r>
            <a:r>
              <a:rPr lang="hu-HU" sz="1600" dirty="0" err="1" smtClean="0">
                <a:solidFill>
                  <a:srgbClr val="1E2452"/>
                </a:solidFill>
                <a:latin typeface="+mj-lt"/>
                <a:cs typeface="+mn-cs"/>
              </a:rPr>
              <a:t>Council</a:t>
            </a:r>
            <a:r>
              <a:rPr lang="hu-HU" sz="1600" dirty="0" smtClean="0">
                <a:solidFill>
                  <a:srgbClr val="1E2452"/>
                </a:solidFill>
                <a:latin typeface="+mj-lt"/>
                <a:cs typeface="+mn-cs"/>
              </a:rPr>
              <a:t> (MC): </a:t>
            </a:r>
            <a:r>
              <a:rPr lang="hu-HU" sz="1600" dirty="0" err="1" smtClean="0">
                <a:solidFill>
                  <a:srgbClr val="1E2452"/>
                </a:solidFill>
                <a:latin typeface="+mj-lt"/>
                <a:cs typeface="+mn-cs"/>
              </a:rPr>
              <a:t>Decision</a:t>
            </a:r>
            <a:r>
              <a:rPr lang="hu-HU" sz="1600" dirty="0" smtClean="0">
                <a:solidFill>
                  <a:srgbClr val="1E2452"/>
                </a:solidFill>
                <a:latin typeface="+mj-lt"/>
                <a:cs typeface="+mn-cs"/>
              </a:rPr>
              <a:t> </a:t>
            </a:r>
            <a:r>
              <a:rPr lang="hu-HU" sz="1600" dirty="0" err="1" smtClean="0">
                <a:solidFill>
                  <a:srgbClr val="1E2452"/>
                </a:solidFill>
                <a:latin typeface="+mj-lt"/>
                <a:cs typeface="+mn-cs"/>
              </a:rPr>
              <a:t>on</a:t>
            </a:r>
            <a:r>
              <a:rPr lang="hu-HU" sz="1600" dirty="0" smtClean="0">
                <a:solidFill>
                  <a:srgbClr val="1E2452"/>
                </a:solidFill>
                <a:latin typeface="+mj-lt"/>
                <a:cs typeface="+mn-cs"/>
              </a:rPr>
              <a:t> the </a:t>
            </a:r>
            <a:r>
              <a:rPr lang="hu-HU" sz="1600" dirty="0" err="1" smtClean="0">
                <a:solidFill>
                  <a:srgbClr val="1E2452"/>
                </a:solidFill>
                <a:latin typeface="+mj-lt"/>
                <a:cs typeface="+mn-cs"/>
              </a:rPr>
              <a:t>level</a:t>
            </a:r>
            <a:r>
              <a:rPr lang="hu-HU" sz="1600" dirty="0" smtClean="0">
                <a:solidFill>
                  <a:srgbClr val="1E2452"/>
                </a:solidFill>
                <a:latin typeface="+mj-lt"/>
                <a:cs typeface="+mn-cs"/>
              </a:rPr>
              <a:t> of interest </a:t>
            </a:r>
            <a:r>
              <a:rPr lang="hu-HU" sz="1600" dirty="0" err="1" smtClean="0">
                <a:solidFill>
                  <a:srgbClr val="1E2452"/>
                </a:solidFill>
                <a:latin typeface="+mj-lt"/>
                <a:cs typeface="+mn-cs"/>
              </a:rPr>
              <a:t>rate</a:t>
            </a:r>
            <a:endParaRPr lang="hu-HU" sz="1600" dirty="0">
              <a:solidFill>
                <a:srgbClr val="1E2452"/>
              </a:solidFill>
              <a:latin typeface="+mj-lt"/>
              <a:cs typeface="+mn-cs"/>
            </a:endParaRPr>
          </a:p>
        </p:txBody>
      </p:sp>
    </p:spTree>
    <p:extLst>
      <p:ext uri="{BB962C8B-B14F-4D97-AF65-F5344CB8AC3E}">
        <p14:creationId xmlns:p14="http://schemas.microsoft.com/office/powerpoint/2010/main" val="19494298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260648"/>
            <a:ext cx="8640960" cy="759189"/>
          </a:xfrm>
        </p:spPr>
        <p:txBody>
          <a:bodyPr>
            <a:noAutofit/>
          </a:bodyPr>
          <a:lstStyle/>
          <a:p>
            <a:r>
              <a:rPr lang="hu-HU" sz="2800" dirty="0" err="1" smtClean="0"/>
              <a:t>Transmission</a:t>
            </a:r>
            <a:r>
              <a:rPr lang="hu-HU" sz="2800" dirty="0" smtClean="0"/>
              <a:t> </a:t>
            </a:r>
            <a:r>
              <a:rPr lang="hu-HU" sz="2800" dirty="0" err="1" smtClean="0"/>
              <a:t>channels</a:t>
            </a:r>
            <a:r>
              <a:rPr lang="hu-HU" sz="2800" dirty="0" smtClean="0"/>
              <a:t>: the </a:t>
            </a:r>
            <a:r>
              <a:rPr lang="hu-HU" sz="2800" dirty="0" err="1" smtClean="0"/>
              <a:t>way</a:t>
            </a:r>
            <a:r>
              <a:rPr lang="hu-HU" sz="2800" dirty="0" smtClean="0"/>
              <a:t> monetary policy</a:t>
            </a:r>
            <a:br>
              <a:rPr lang="hu-HU" sz="2800" dirty="0" smtClean="0"/>
            </a:br>
            <a:r>
              <a:rPr lang="hu-HU" sz="2800" dirty="0" smtClean="0"/>
              <a:t> </a:t>
            </a:r>
            <a:r>
              <a:rPr lang="hu-HU" sz="2800" dirty="0" err="1" smtClean="0"/>
              <a:t>decisions</a:t>
            </a:r>
            <a:r>
              <a:rPr lang="hu-HU" sz="2800" dirty="0" smtClean="0"/>
              <a:t> </a:t>
            </a:r>
            <a:r>
              <a:rPr lang="hu-HU" sz="2800" dirty="0" err="1" smtClean="0"/>
              <a:t>affect</a:t>
            </a:r>
            <a:r>
              <a:rPr lang="hu-HU" sz="2800" dirty="0" smtClean="0"/>
              <a:t> output and </a:t>
            </a:r>
            <a:r>
              <a:rPr lang="hu-HU" sz="2800" dirty="0" err="1" smtClean="0"/>
              <a:t>inflation</a:t>
            </a:r>
            <a:endParaRPr lang="hu-HU" sz="2800" dirty="0"/>
          </a:p>
        </p:txBody>
      </p:sp>
      <p:sp>
        <p:nvSpPr>
          <p:cNvPr id="4" name="Footer Placeholder 3"/>
          <p:cNvSpPr>
            <a:spLocks noGrp="1"/>
          </p:cNvSpPr>
          <p:nvPr>
            <p:ph type="ftr" sz="quarter" idx="11"/>
          </p:nvPr>
        </p:nvSpPr>
        <p:spPr/>
        <p:txBody>
          <a:bodyPr/>
          <a:lstStyle/>
          <a:p>
            <a:pPr>
              <a:defRPr/>
            </a:pPr>
            <a:r>
              <a:rPr lang="hu-HU" smtClean="0"/>
              <a:t>Magyar Nemzeti Bank</a:t>
            </a:r>
            <a:endParaRPr lang="hu-HU" dirty="0" smtClean="0"/>
          </a:p>
        </p:txBody>
      </p:sp>
      <p:sp>
        <p:nvSpPr>
          <p:cNvPr id="5" name="Slide Number Placeholder 4"/>
          <p:cNvSpPr>
            <a:spLocks noGrp="1"/>
          </p:cNvSpPr>
          <p:nvPr>
            <p:ph type="sldNum" sz="quarter" idx="12"/>
          </p:nvPr>
        </p:nvSpPr>
        <p:spPr/>
        <p:txBody>
          <a:bodyPr/>
          <a:lstStyle/>
          <a:p>
            <a:pPr>
              <a:defRPr/>
            </a:pPr>
            <a:fld id="{0401AEF3-AFFE-433D-8A34-08D966C25545}" type="slidenum">
              <a:rPr lang="hu-HU" smtClean="0"/>
              <a:pPr>
                <a:defRPr/>
              </a:pPr>
              <a:t>6</a:t>
            </a:fld>
            <a:endParaRPr lang="hu-HU" dirty="0"/>
          </a:p>
        </p:txBody>
      </p:sp>
      <p:sp>
        <p:nvSpPr>
          <p:cNvPr id="9" name="TextBox 8"/>
          <p:cNvSpPr txBox="1"/>
          <p:nvPr/>
        </p:nvSpPr>
        <p:spPr>
          <a:xfrm>
            <a:off x="395537" y="5637483"/>
            <a:ext cx="8280920" cy="400110"/>
          </a:xfrm>
          <a:prstGeom prst="rect">
            <a:avLst/>
          </a:prstGeom>
          <a:noFill/>
        </p:spPr>
        <p:txBody>
          <a:bodyPr wrap="square" rtlCol="0">
            <a:spAutoFit/>
          </a:bodyPr>
          <a:lstStyle/>
          <a:p>
            <a:r>
              <a:rPr lang="en-GB" sz="2000" dirty="0" smtClean="0">
                <a:latin typeface="Calibri" panose="020F0502020204030204" pitchFamily="34" charset="0"/>
              </a:rPr>
              <a:t>A</a:t>
            </a:r>
            <a:r>
              <a:rPr lang="hu-HU" sz="2000" dirty="0" err="1" smtClean="0">
                <a:latin typeface="Calibri" panose="020F0502020204030204" pitchFamily="34" charset="0"/>
              </a:rPr>
              <a:t>nnouncements</a:t>
            </a:r>
            <a:r>
              <a:rPr lang="hu-HU" sz="2000" dirty="0" smtClean="0">
                <a:latin typeface="Calibri" panose="020F0502020204030204" pitchFamily="34" charset="0"/>
              </a:rPr>
              <a:t> </a:t>
            </a:r>
            <a:r>
              <a:rPr lang="en-GB" sz="2000" dirty="0" smtClean="0">
                <a:latin typeface="Calibri" panose="020F0502020204030204" pitchFamily="34" charset="0"/>
              </a:rPr>
              <a:t>by</a:t>
            </a:r>
            <a:r>
              <a:rPr lang="hu-HU" sz="2000" dirty="0" smtClean="0">
                <a:latin typeface="Calibri" panose="020F0502020204030204" pitchFamily="34" charset="0"/>
              </a:rPr>
              <a:t> the </a:t>
            </a:r>
            <a:r>
              <a:rPr lang="hu-HU" sz="2000" dirty="0" err="1" smtClean="0">
                <a:latin typeface="Calibri" panose="020F0502020204030204" pitchFamily="34" charset="0"/>
              </a:rPr>
              <a:t>central</a:t>
            </a:r>
            <a:r>
              <a:rPr lang="hu-HU" sz="2000" dirty="0" smtClean="0">
                <a:latin typeface="Calibri" panose="020F0502020204030204" pitchFamily="34" charset="0"/>
              </a:rPr>
              <a:t> bank </a:t>
            </a:r>
            <a:r>
              <a:rPr lang="hu-HU" sz="2000" dirty="0" err="1" smtClean="0">
                <a:latin typeface="Calibri" panose="020F0502020204030204" pitchFamily="34" charset="0"/>
              </a:rPr>
              <a:t>influence</a:t>
            </a:r>
            <a:r>
              <a:rPr lang="hu-HU" sz="2000" dirty="0" smtClean="0">
                <a:latin typeface="Calibri" panose="020F0502020204030204" pitchFamily="34" charset="0"/>
              </a:rPr>
              <a:t> </a:t>
            </a:r>
            <a:r>
              <a:rPr lang="hu-HU" sz="2000" dirty="0" err="1" smtClean="0">
                <a:latin typeface="Calibri" panose="020F0502020204030204" pitchFamily="34" charset="0"/>
              </a:rPr>
              <a:t>economic</a:t>
            </a:r>
            <a:r>
              <a:rPr lang="hu-HU" sz="2000" dirty="0" smtClean="0">
                <a:latin typeface="Calibri" panose="020F0502020204030204" pitchFamily="34" charset="0"/>
              </a:rPr>
              <a:t> a</a:t>
            </a:r>
            <a:r>
              <a:rPr lang="en-GB" sz="2000" dirty="0" smtClean="0">
                <a:latin typeface="Calibri" panose="020F0502020204030204" pitchFamily="34" charset="0"/>
              </a:rPr>
              <a:t>gent</a:t>
            </a:r>
            <a:r>
              <a:rPr lang="hu-HU" sz="2000" dirty="0" smtClean="0">
                <a:latin typeface="Calibri" panose="020F0502020204030204" pitchFamily="34" charset="0"/>
              </a:rPr>
              <a:t>s’ </a:t>
            </a:r>
            <a:r>
              <a:rPr lang="hu-HU" sz="2000" dirty="0" err="1" smtClean="0">
                <a:latin typeface="Calibri" panose="020F0502020204030204" pitchFamily="34" charset="0"/>
              </a:rPr>
              <a:t>expectations</a:t>
            </a:r>
            <a:r>
              <a:rPr lang="hu-HU" sz="2000" dirty="0" smtClean="0">
                <a:latin typeface="Calibri" panose="020F0502020204030204" pitchFamily="34" charset="0"/>
              </a:rPr>
              <a:t>.</a:t>
            </a:r>
          </a:p>
        </p:txBody>
      </p:sp>
      <p:sp>
        <p:nvSpPr>
          <p:cNvPr id="10" name="Szövegdoboz 4"/>
          <p:cNvSpPr txBox="1"/>
          <p:nvPr/>
        </p:nvSpPr>
        <p:spPr>
          <a:xfrm>
            <a:off x="5940152" y="6304002"/>
            <a:ext cx="3203849" cy="246221"/>
          </a:xfrm>
          <a:prstGeom prst="rect">
            <a:avLst/>
          </a:prstGeom>
          <a:noFill/>
        </p:spPr>
        <p:txBody>
          <a:bodyPr wrap="square" rtlCol="0">
            <a:spAutoFit/>
          </a:bodyPr>
          <a:lstStyle/>
          <a:p>
            <a:r>
              <a:rPr lang="hu-HU" sz="1000" i="1" dirty="0" err="1" smtClean="0">
                <a:solidFill>
                  <a:schemeClr val="tx2"/>
                </a:solidFill>
                <a:latin typeface="+mn-lt"/>
              </a:rPr>
              <a:t>Source</a:t>
            </a:r>
            <a:r>
              <a:rPr lang="hu-HU" sz="1000" i="1" dirty="0" smtClean="0">
                <a:solidFill>
                  <a:schemeClr val="tx2"/>
                </a:solidFill>
                <a:latin typeface="+mn-lt"/>
              </a:rPr>
              <a:t>:  Monetary policy </a:t>
            </a:r>
            <a:r>
              <a:rPr lang="hu-HU" sz="1000" i="1" dirty="0" err="1" smtClean="0">
                <a:solidFill>
                  <a:schemeClr val="tx2"/>
                </a:solidFill>
                <a:latin typeface="+mn-lt"/>
              </a:rPr>
              <a:t>in</a:t>
            </a:r>
            <a:r>
              <a:rPr lang="hu-HU" sz="1000" i="1" dirty="0" smtClean="0">
                <a:solidFill>
                  <a:schemeClr val="tx2"/>
                </a:solidFill>
                <a:latin typeface="+mn-lt"/>
              </a:rPr>
              <a:t> Hungary (2012) </a:t>
            </a:r>
          </a:p>
        </p:txBody>
      </p:sp>
      <p:pic>
        <p:nvPicPr>
          <p:cNvPr id="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261160" y="1772816"/>
            <a:ext cx="6901270" cy="346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903754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err="1" smtClean="0"/>
              <a:t>TOPICS</a:t>
            </a:r>
            <a:endParaRPr lang="hu-HU" dirty="0"/>
          </a:p>
        </p:txBody>
      </p:sp>
      <p:sp>
        <p:nvSpPr>
          <p:cNvPr id="3" name="Content Placeholder 2"/>
          <p:cNvSpPr>
            <a:spLocks noGrp="1"/>
          </p:cNvSpPr>
          <p:nvPr>
            <p:ph idx="1"/>
          </p:nvPr>
        </p:nvSpPr>
        <p:spPr/>
        <p:txBody>
          <a:bodyPr>
            <a:normAutofit/>
          </a:bodyPr>
          <a:lstStyle/>
          <a:p>
            <a:pPr marL="534988" indent="-352425">
              <a:lnSpc>
                <a:spcPct val="100000"/>
              </a:lnSpc>
              <a:tabLst>
                <a:tab pos="633413" algn="l"/>
              </a:tabLst>
              <a:defRPr/>
            </a:pPr>
            <a:r>
              <a:rPr lang="en-US" sz="2800" dirty="0" smtClean="0"/>
              <a:t>Place </a:t>
            </a:r>
            <a:r>
              <a:rPr lang="en-US" sz="2800" dirty="0"/>
              <a:t>of monetary policy instruments in the inflation targeting regime</a:t>
            </a:r>
          </a:p>
          <a:p>
            <a:pPr marL="534988" indent="-352425">
              <a:lnSpc>
                <a:spcPct val="200000"/>
              </a:lnSpc>
              <a:tabLst>
                <a:tab pos="633413" algn="l"/>
              </a:tabLst>
              <a:defRPr/>
            </a:pPr>
            <a:r>
              <a:rPr lang="en-GB" sz="2800" dirty="0" smtClean="0"/>
              <a:t>S</a:t>
            </a:r>
            <a:r>
              <a:rPr lang="hu-HU" sz="2800" dirty="0" err="1" smtClean="0"/>
              <a:t>tructure</a:t>
            </a:r>
            <a:r>
              <a:rPr lang="hu-HU" sz="2800" dirty="0" smtClean="0"/>
              <a:t> </a:t>
            </a:r>
            <a:r>
              <a:rPr lang="hu-HU" sz="2800" dirty="0"/>
              <a:t>of </a:t>
            </a:r>
            <a:r>
              <a:rPr lang="hu-HU" sz="2800" dirty="0" smtClean="0"/>
              <a:t>the instruments</a:t>
            </a:r>
            <a:endParaRPr lang="hu-HU" sz="2800" dirty="0"/>
          </a:p>
          <a:p>
            <a:pPr marL="534988" indent="-352425">
              <a:lnSpc>
                <a:spcPct val="120000"/>
              </a:lnSpc>
              <a:tabLst>
                <a:tab pos="633413" algn="l"/>
              </a:tabLst>
              <a:defRPr/>
            </a:pPr>
            <a:r>
              <a:rPr lang="hu-HU" sz="2800" dirty="0" err="1" smtClean="0"/>
              <a:t>Determinants</a:t>
            </a:r>
            <a:r>
              <a:rPr lang="en-US" sz="2800" dirty="0" smtClean="0"/>
              <a:t> </a:t>
            </a:r>
            <a:r>
              <a:rPr lang="en-US" sz="2800" dirty="0"/>
              <a:t>of interbank liquidity </a:t>
            </a:r>
            <a:r>
              <a:rPr lang="hu-HU" sz="2800" dirty="0" err="1" smtClean="0"/>
              <a:t>on</a:t>
            </a:r>
            <a:r>
              <a:rPr lang="en-US" sz="2800" dirty="0" smtClean="0"/>
              <a:t> </a:t>
            </a:r>
            <a:r>
              <a:rPr lang="en-US" sz="2800" dirty="0"/>
              <a:t>the aggregate level</a:t>
            </a:r>
          </a:p>
          <a:p>
            <a:pPr marL="534988" indent="-352425">
              <a:lnSpc>
                <a:spcPct val="120000"/>
              </a:lnSpc>
              <a:tabLst>
                <a:tab pos="633413" algn="l"/>
              </a:tabLst>
              <a:defRPr/>
            </a:pPr>
            <a:r>
              <a:rPr lang="en-US" sz="2800" dirty="0"/>
              <a:t>Shocks hitting the liquidity of the banking system and their </a:t>
            </a:r>
            <a:r>
              <a:rPr lang="hu-HU" sz="2800" dirty="0" smtClean="0"/>
              <a:t>management</a:t>
            </a:r>
            <a:endParaRPr lang="en-US" sz="2800" dirty="0"/>
          </a:p>
          <a:p>
            <a:endParaRPr lang="hu-HU" dirty="0"/>
          </a:p>
        </p:txBody>
      </p:sp>
      <p:sp>
        <p:nvSpPr>
          <p:cNvPr id="4" name="Footer Placeholder 3"/>
          <p:cNvSpPr>
            <a:spLocks noGrp="1"/>
          </p:cNvSpPr>
          <p:nvPr>
            <p:ph type="ftr" sz="quarter" idx="11"/>
          </p:nvPr>
        </p:nvSpPr>
        <p:spPr/>
        <p:txBody>
          <a:bodyPr/>
          <a:lstStyle/>
          <a:p>
            <a:pPr>
              <a:defRPr/>
            </a:pPr>
            <a:r>
              <a:rPr lang="hu-HU" smtClean="0"/>
              <a:t>Magyar Nemzeti Bank</a:t>
            </a:r>
            <a:endParaRPr lang="hu-HU" dirty="0" smtClean="0"/>
          </a:p>
        </p:txBody>
      </p:sp>
      <p:sp>
        <p:nvSpPr>
          <p:cNvPr id="5" name="Slide Number Placeholder 4"/>
          <p:cNvSpPr>
            <a:spLocks noGrp="1"/>
          </p:cNvSpPr>
          <p:nvPr>
            <p:ph type="sldNum" sz="quarter" idx="12"/>
          </p:nvPr>
        </p:nvSpPr>
        <p:spPr/>
        <p:txBody>
          <a:bodyPr/>
          <a:lstStyle/>
          <a:p>
            <a:pPr>
              <a:defRPr/>
            </a:pPr>
            <a:fld id="{0401AEF3-AFFE-433D-8A34-08D966C25545}" type="slidenum">
              <a:rPr lang="hu-HU" smtClean="0"/>
              <a:pPr>
                <a:defRPr/>
              </a:pPr>
              <a:t>7</a:t>
            </a:fld>
            <a:endParaRPr lang="hu-HU" dirty="0"/>
          </a:p>
        </p:txBody>
      </p:sp>
      <p:sp>
        <p:nvSpPr>
          <p:cNvPr id="7" name="TextBox 6"/>
          <p:cNvSpPr txBox="1"/>
          <p:nvPr/>
        </p:nvSpPr>
        <p:spPr>
          <a:xfrm>
            <a:off x="683568" y="2420888"/>
            <a:ext cx="7848872" cy="744627"/>
          </a:xfrm>
          <a:prstGeom prst="rect">
            <a:avLst/>
          </a:prstGeom>
          <a:noFill/>
          <a:ln>
            <a:solidFill>
              <a:schemeClr val="accent1"/>
            </a:solidFill>
          </a:ln>
        </p:spPr>
        <p:txBody>
          <a:bodyPr wrap="square" rtlCol="0">
            <a:spAutoFit/>
          </a:bodyPr>
          <a:lstStyle/>
          <a:p>
            <a:pPr marL="534988" indent="-352425" defTabSz="685800">
              <a:lnSpc>
                <a:spcPct val="180000"/>
              </a:lnSpc>
              <a:spcBef>
                <a:spcPts val="750"/>
              </a:spcBef>
              <a:buFont typeface="Arial" panose="020B0604020202020204" pitchFamily="34" charset="0"/>
              <a:buChar char="•"/>
              <a:tabLst>
                <a:tab pos="633413" algn="l"/>
              </a:tabLst>
              <a:defRPr/>
            </a:pPr>
            <a:endParaRPr lang="hu-HU" sz="2700" dirty="0">
              <a:solidFill>
                <a:schemeClr val="accent5"/>
              </a:solidFill>
              <a:latin typeface="Calibri" panose="020F050202020403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6472561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2800" dirty="0" smtClean="0"/>
              <a:t>M</a:t>
            </a:r>
            <a:r>
              <a:rPr lang="hu-HU" sz="2800" dirty="0" err="1" smtClean="0"/>
              <a:t>onetary</a:t>
            </a:r>
            <a:r>
              <a:rPr lang="hu-HU" sz="2800" dirty="0" smtClean="0"/>
              <a:t> policy </a:t>
            </a:r>
            <a:r>
              <a:rPr lang="en-US" sz="2800" dirty="0" smtClean="0"/>
              <a:t>instruments </a:t>
            </a:r>
            <a:r>
              <a:rPr lang="en-US" sz="2800" dirty="0"/>
              <a:t>and the </a:t>
            </a:r>
            <a:r>
              <a:rPr lang="en-US" sz="2800" dirty="0" smtClean="0"/>
              <a:t>MNB’</a:t>
            </a:r>
            <a:r>
              <a:rPr lang="hu-HU" sz="2800" dirty="0" smtClean="0"/>
              <a:t>s</a:t>
            </a:r>
            <a:r>
              <a:rPr lang="en-US" sz="2800" dirty="0" smtClean="0"/>
              <a:t> </a:t>
            </a:r>
            <a:r>
              <a:rPr lang="en-US" sz="2800" dirty="0"/>
              <a:t>objectives</a:t>
            </a:r>
            <a:endParaRPr lang="hu-HU" sz="2800" dirty="0"/>
          </a:p>
        </p:txBody>
      </p:sp>
      <p:sp>
        <p:nvSpPr>
          <p:cNvPr id="3" name="Content Placeholder 2"/>
          <p:cNvSpPr>
            <a:spLocks noGrp="1"/>
          </p:cNvSpPr>
          <p:nvPr>
            <p:ph idx="1"/>
          </p:nvPr>
        </p:nvSpPr>
        <p:spPr>
          <a:xfrm>
            <a:off x="755576" y="1268760"/>
            <a:ext cx="8064896" cy="5112568"/>
          </a:xfrm>
          <a:effectLst>
            <a:outerShdw blurRad="50800" dist="50800" dir="5400000" algn="ctr" rotWithShape="0">
              <a:schemeClr val="bg1"/>
            </a:outerShdw>
          </a:effectLst>
        </p:spPr>
        <p:txBody>
          <a:bodyPr>
            <a:normAutofit fontScale="55000" lnSpcReduction="20000"/>
          </a:bodyPr>
          <a:lstStyle/>
          <a:p>
            <a:pPr marL="0" indent="0">
              <a:lnSpc>
                <a:spcPct val="120000"/>
              </a:lnSpc>
              <a:buNone/>
            </a:pPr>
            <a:r>
              <a:rPr lang="en-GB" sz="3600" b="1" dirty="0" smtClean="0"/>
              <a:t>S</a:t>
            </a:r>
            <a:r>
              <a:rPr lang="hu-HU" sz="3600" b="1" dirty="0" smtClean="0"/>
              <a:t>et of monetary policy instruments: </a:t>
            </a:r>
            <a:r>
              <a:rPr lang="hu-HU" sz="3600" dirty="0" smtClean="0"/>
              <a:t>the </a:t>
            </a:r>
            <a:r>
              <a:rPr lang="hu-HU" sz="3600" dirty="0" err="1" smtClean="0"/>
              <a:t>whole</a:t>
            </a:r>
            <a:r>
              <a:rPr lang="hu-HU" sz="3600" dirty="0" smtClean="0"/>
              <a:t> </a:t>
            </a:r>
            <a:r>
              <a:rPr lang="hu-HU" sz="3600" dirty="0" err="1" smtClean="0"/>
              <a:t>range</a:t>
            </a:r>
            <a:r>
              <a:rPr lang="hu-HU" sz="3600" dirty="0" smtClean="0"/>
              <a:t> of the forint and </a:t>
            </a:r>
            <a:r>
              <a:rPr lang="hu-HU" sz="3600" dirty="0" err="1" smtClean="0"/>
              <a:t>foreign</a:t>
            </a:r>
            <a:r>
              <a:rPr lang="hu-HU" sz="3600" dirty="0" smtClean="0"/>
              <a:t> </a:t>
            </a:r>
            <a:r>
              <a:rPr lang="hu-HU" sz="3600" dirty="0" err="1" smtClean="0"/>
              <a:t>currency</a:t>
            </a:r>
            <a:r>
              <a:rPr lang="hu-HU" sz="3600" dirty="0" smtClean="0"/>
              <a:t> </a:t>
            </a:r>
            <a:r>
              <a:rPr lang="hu-HU" sz="3600" dirty="0" err="1" smtClean="0"/>
              <a:t>operations</a:t>
            </a:r>
            <a:r>
              <a:rPr lang="hu-HU" sz="3600" dirty="0" smtClean="0"/>
              <a:t> of the </a:t>
            </a:r>
            <a:r>
              <a:rPr lang="hu-HU" sz="3600" dirty="0" err="1" smtClean="0"/>
              <a:t>central</a:t>
            </a:r>
            <a:r>
              <a:rPr lang="hu-HU" sz="3600" dirty="0" smtClean="0"/>
              <a:t> bank.</a:t>
            </a:r>
            <a:endParaRPr lang="hu-HU" sz="3600" dirty="0"/>
          </a:p>
          <a:p>
            <a:pPr marL="0" indent="0">
              <a:buNone/>
            </a:pPr>
            <a:endParaRPr lang="hu-HU" sz="3600" dirty="0" smtClean="0"/>
          </a:p>
          <a:p>
            <a:pPr marL="0" indent="0">
              <a:buNone/>
            </a:pPr>
            <a:r>
              <a:rPr lang="hu-HU" sz="3600" dirty="0" smtClean="0"/>
              <a:t>The </a:t>
            </a:r>
            <a:r>
              <a:rPr lang="hu-HU" sz="3600" dirty="0" err="1" smtClean="0"/>
              <a:t>central</a:t>
            </a:r>
            <a:r>
              <a:rPr lang="hu-HU" sz="3600" dirty="0" smtClean="0"/>
              <a:t> </a:t>
            </a:r>
            <a:r>
              <a:rPr lang="hu-HU" sz="3600" dirty="0"/>
              <a:t>bank </a:t>
            </a:r>
            <a:r>
              <a:rPr lang="hu-HU" sz="3600" dirty="0" err="1"/>
              <a:t>conducts</a:t>
            </a:r>
            <a:r>
              <a:rPr lang="hu-HU" sz="3600" dirty="0"/>
              <a:t> </a:t>
            </a:r>
            <a:r>
              <a:rPr lang="hu-HU" sz="3600" dirty="0" err="1"/>
              <a:t>money</a:t>
            </a:r>
            <a:r>
              <a:rPr lang="hu-HU" sz="3600" dirty="0"/>
              <a:t> market </a:t>
            </a:r>
            <a:r>
              <a:rPr lang="hu-HU" sz="3600" dirty="0" err="1"/>
              <a:t>operations</a:t>
            </a:r>
            <a:r>
              <a:rPr lang="hu-HU" sz="3600" dirty="0"/>
              <a:t> </a:t>
            </a:r>
            <a:r>
              <a:rPr lang="hu-HU" sz="3600" dirty="0" err="1"/>
              <a:t>with</a:t>
            </a:r>
            <a:r>
              <a:rPr lang="hu-HU" sz="3600" dirty="0"/>
              <a:t> a </a:t>
            </a:r>
            <a:r>
              <a:rPr lang="hu-HU" sz="3600" dirty="0" err="1"/>
              <a:t>view</a:t>
            </a:r>
            <a:endParaRPr lang="hu-HU" sz="3600" dirty="0" smtClean="0"/>
          </a:p>
          <a:p>
            <a:pPr lvl="1">
              <a:lnSpc>
                <a:spcPct val="120000"/>
              </a:lnSpc>
              <a:buFontTx/>
              <a:buChar char="-"/>
            </a:pPr>
            <a:r>
              <a:rPr lang="en-US" sz="3600" dirty="0"/>
              <a:t>to implement an effective transmission of central bank interest rates</a:t>
            </a:r>
            <a:r>
              <a:rPr lang="hu-HU" sz="3600" dirty="0" smtClean="0"/>
              <a:t>, </a:t>
            </a:r>
          </a:p>
          <a:p>
            <a:pPr lvl="1">
              <a:lnSpc>
                <a:spcPct val="120000"/>
              </a:lnSpc>
              <a:buFontTx/>
              <a:buChar char="-"/>
            </a:pPr>
            <a:r>
              <a:rPr lang="en-US" sz="3600" dirty="0"/>
              <a:t>to assist banks’ liquidity management</a:t>
            </a:r>
            <a:r>
              <a:rPr lang="hu-HU" sz="3600" dirty="0" smtClean="0"/>
              <a:t>,</a:t>
            </a:r>
          </a:p>
          <a:p>
            <a:pPr lvl="1">
              <a:lnSpc>
                <a:spcPct val="120000"/>
              </a:lnSpc>
              <a:buFontTx/>
              <a:buChar char="-"/>
            </a:pPr>
            <a:r>
              <a:rPr lang="hu-HU" sz="3600" dirty="0" err="1" smtClean="0"/>
              <a:t>to</a:t>
            </a:r>
            <a:r>
              <a:rPr lang="hu-HU" sz="3600" dirty="0" smtClean="0"/>
              <a:t> </a:t>
            </a:r>
            <a:r>
              <a:rPr lang="en-US" sz="3600" dirty="0" smtClean="0"/>
              <a:t>contribute </a:t>
            </a:r>
            <a:r>
              <a:rPr lang="en-US" sz="3600" dirty="0"/>
              <a:t>to banking sector stability</a:t>
            </a:r>
            <a:r>
              <a:rPr lang="hu-HU" sz="3600" dirty="0" smtClean="0"/>
              <a:t>,</a:t>
            </a:r>
          </a:p>
          <a:p>
            <a:pPr lvl="1">
              <a:lnSpc>
                <a:spcPct val="120000"/>
              </a:lnSpc>
              <a:buFontTx/>
              <a:buChar char="-"/>
            </a:pPr>
            <a:r>
              <a:rPr lang="hu-HU" sz="3600" dirty="0" err="1" smtClean="0"/>
              <a:t>to</a:t>
            </a:r>
            <a:r>
              <a:rPr lang="hu-HU" sz="3600" dirty="0" smtClean="0"/>
              <a:t> </a:t>
            </a:r>
            <a:r>
              <a:rPr lang="hu-HU" sz="3600" dirty="0" err="1" smtClean="0"/>
              <a:t>support</a:t>
            </a:r>
            <a:r>
              <a:rPr lang="hu-HU" sz="3600" dirty="0" smtClean="0"/>
              <a:t> </a:t>
            </a:r>
            <a:r>
              <a:rPr lang="hu-HU" sz="3600" dirty="0" err="1" smtClean="0"/>
              <a:t>self-financing</a:t>
            </a:r>
            <a:r>
              <a:rPr lang="hu-HU" sz="3600" dirty="0" smtClean="0"/>
              <a:t> (</a:t>
            </a:r>
            <a:r>
              <a:rPr lang="en-US" sz="3600" dirty="0" err="1" smtClean="0"/>
              <a:t>increas</a:t>
            </a:r>
            <a:r>
              <a:rPr lang="hu-HU" sz="3600" dirty="0" smtClean="0"/>
              <a:t>e</a:t>
            </a:r>
            <a:r>
              <a:rPr lang="en-US" sz="3600" dirty="0" smtClean="0"/>
              <a:t> </a:t>
            </a:r>
            <a:r>
              <a:rPr lang="en-US" sz="3600" dirty="0"/>
              <a:t>the role of domestic sources in financing the government </a:t>
            </a:r>
            <a:r>
              <a:rPr lang="en-US" sz="3600" dirty="0" smtClean="0"/>
              <a:t>debt</a:t>
            </a:r>
            <a:r>
              <a:rPr lang="hu-HU" sz="3600" dirty="0" smtClean="0"/>
              <a:t>). </a:t>
            </a:r>
            <a:r>
              <a:rPr lang="hu-HU" sz="3600" dirty="0"/>
              <a:t/>
            </a:r>
            <a:br>
              <a:rPr lang="hu-HU" sz="3600" dirty="0"/>
            </a:br>
            <a:endParaRPr lang="hu-HU" sz="3600" dirty="0"/>
          </a:p>
          <a:p>
            <a:pPr marL="0" indent="0">
              <a:lnSpc>
                <a:spcPct val="120000"/>
              </a:lnSpc>
              <a:buNone/>
            </a:pPr>
            <a:r>
              <a:rPr lang="hu-HU" sz="3600" dirty="0" err="1" smtClean="0"/>
              <a:t>By</a:t>
            </a:r>
            <a:r>
              <a:rPr lang="hu-HU" sz="3600" dirty="0" smtClean="0"/>
              <a:t> </a:t>
            </a:r>
            <a:r>
              <a:rPr lang="hu-HU" sz="3600" dirty="0" err="1" smtClean="0"/>
              <a:t>forming</a:t>
            </a:r>
            <a:r>
              <a:rPr lang="hu-HU" sz="3600" dirty="0" smtClean="0"/>
              <a:t> the </a:t>
            </a:r>
            <a:r>
              <a:rPr lang="hu-HU" sz="3600" dirty="0" err="1" smtClean="0"/>
              <a:t>central</a:t>
            </a:r>
            <a:r>
              <a:rPr lang="hu-HU" sz="3600" dirty="0" smtClean="0"/>
              <a:t> bank instruments the MNB,  </a:t>
            </a:r>
            <a:r>
              <a:rPr lang="hu-HU" sz="3600" dirty="0" err="1" smtClean="0"/>
              <a:t>beyond</a:t>
            </a:r>
            <a:r>
              <a:rPr lang="hu-HU" sz="3600" dirty="0" smtClean="0"/>
              <a:t> the </a:t>
            </a:r>
            <a:r>
              <a:rPr lang="hu-HU" sz="3600" dirty="0" err="1" smtClean="0"/>
              <a:t>above</a:t>
            </a:r>
            <a:r>
              <a:rPr lang="hu-HU" sz="3600" dirty="0" smtClean="0"/>
              <a:t> </a:t>
            </a:r>
            <a:r>
              <a:rPr lang="hu-HU" sz="3600" dirty="0" err="1" smtClean="0"/>
              <a:t>mentioned</a:t>
            </a:r>
            <a:r>
              <a:rPr lang="hu-HU" sz="3600" dirty="0" smtClean="0"/>
              <a:t> </a:t>
            </a:r>
            <a:r>
              <a:rPr lang="hu-HU" sz="3600" dirty="0" err="1" smtClean="0"/>
              <a:t>aspects</a:t>
            </a:r>
            <a:r>
              <a:rPr lang="hu-HU" sz="3600" dirty="0" smtClean="0"/>
              <a:t>, </a:t>
            </a:r>
            <a:r>
              <a:rPr lang="hu-HU" sz="3600" dirty="0" err="1" smtClean="0"/>
              <a:t>endeavours</a:t>
            </a:r>
            <a:r>
              <a:rPr lang="hu-HU" sz="3600" dirty="0" smtClean="0"/>
              <a:t> </a:t>
            </a:r>
            <a:r>
              <a:rPr lang="hu-HU" sz="3600" dirty="0" err="1" smtClean="0"/>
              <a:t>to</a:t>
            </a:r>
            <a:r>
              <a:rPr lang="hu-HU" sz="3600" dirty="0" smtClean="0"/>
              <a:t> </a:t>
            </a:r>
            <a:r>
              <a:rPr lang="en-US" sz="3600" dirty="0" smtClean="0"/>
              <a:t>improve </a:t>
            </a:r>
            <a:r>
              <a:rPr lang="en-US" sz="3600" dirty="0"/>
              <a:t>the effectiveness of financial intermediary operations and to enhance competition in the money market </a:t>
            </a:r>
            <a:r>
              <a:rPr lang="hu-HU" sz="3600" dirty="0" err="1" smtClean="0"/>
              <a:t>which</a:t>
            </a:r>
            <a:r>
              <a:rPr lang="hu-HU" sz="3600" dirty="0" smtClean="0"/>
              <a:t> </a:t>
            </a:r>
            <a:r>
              <a:rPr lang="hu-HU" sz="3600" dirty="0" err="1" smtClean="0"/>
              <a:t>contributes</a:t>
            </a:r>
            <a:r>
              <a:rPr lang="hu-HU" sz="3600" dirty="0" smtClean="0"/>
              <a:t> </a:t>
            </a:r>
            <a:r>
              <a:rPr lang="hu-HU" sz="3600" dirty="0" err="1" smtClean="0"/>
              <a:t>to</a:t>
            </a:r>
            <a:r>
              <a:rPr lang="hu-HU" sz="3600" dirty="0" smtClean="0"/>
              <a:t> </a:t>
            </a:r>
            <a:r>
              <a:rPr lang="en-US" sz="3600" dirty="0" smtClean="0"/>
              <a:t>the </a:t>
            </a:r>
            <a:r>
              <a:rPr lang="hu-HU" sz="3600" dirty="0" err="1" smtClean="0"/>
              <a:t>implementation</a:t>
            </a:r>
            <a:r>
              <a:rPr lang="en-US" sz="3600" dirty="0" smtClean="0"/>
              <a:t> </a:t>
            </a:r>
            <a:r>
              <a:rPr lang="en-US" sz="3600" dirty="0"/>
              <a:t>of the central bank’s </a:t>
            </a:r>
            <a:r>
              <a:rPr lang="hu-HU" sz="3600" dirty="0" err="1" smtClean="0"/>
              <a:t>goal</a:t>
            </a:r>
            <a:r>
              <a:rPr lang="hu-HU" sz="3600" dirty="0" smtClean="0"/>
              <a:t> – </a:t>
            </a:r>
            <a:r>
              <a:rPr lang="hu-HU" sz="3600" dirty="0" err="1" smtClean="0"/>
              <a:t>to</a:t>
            </a:r>
            <a:r>
              <a:rPr lang="hu-HU" sz="3600" dirty="0" smtClean="0"/>
              <a:t> </a:t>
            </a:r>
            <a:r>
              <a:rPr lang="hu-HU" sz="3600" dirty="0" err="1" smtClean="0"/>
              <a:t>achieve</a:t>
            </a:r>
            <a:r>
              <a:rPr lang="hu-HU" sz="3600" dirty="0" smtClean="0"/>
              <a:t> and </a:t>
            </a:r>
            <a:r>
              <a:rPr lang="hu-HU" sz="3600" dirty="0" err="1" smtClean="0"/>
              <a:t>maintain</a:t>
            </a:r>
            <a:r>
              <a:rPr lang="hu-HU" sz="3600" dirty="0" smtClean="0"/>
              <a:t> </a:t>
            </a:r>
            <a:r>
              <a:rPr lang="hu-HU" sz="3600" dirty="0" err="1" smtClean="0"/>
              <a:t>price</a:t>
            </a:r>
            <a:r>
              <a:rPr lang="hu-HU" sz="3600" dirty="0" smtClean="0"/>
              <a:t> </a:t>
            </a:r>
            <a:r>
              <a:rPr lang="hu-HU" sz="3600" dirty="0" err="1" smtClean="0"/>
              <a:t>stability</a:t>
            </a:r>
            <a:r>
              <a:rPr lang="hu-HU" sz="3600" dirty="0" smtClean="0"/>
              <a:t>.</a:t>
            </a:r>
            <a:endParaRPr lang="hu-HU" dirty="0"/>
          </a:p>
          <a:p>
            <a:pPr marL="0" indent="0" algn="r">
              <a:buNone/>
            </a:pPr>
            <a:endParaRPr lang="hu-HU" sz="1100" i="1" dirty="0" smtClean="0"/>
          </a:p>
        </p:txBody>
      </p:sp>
      <p:sp>
        <p:nvSpPr>
          <p:cNvPr id="4" name="Footer Placeholder 3"/>
          <p:cNvSpPr>
            <a:spLocks noGrp="1"/>
          </p:cNvSpPr>
          <p:nvPr>
            <p:ph type="ftr" sz="quarter" idx="11"/>
          </p:nvPr>
        </p:nvSpPr>
        <p:spPr/>
        <p:txBody>
          <a:bodyPr/>
          <a:lstStyle/>
          <a:p>
            <a:pPr>
              <a:defRPr/>
            </a:pPr>
            <a:r>
              <a:rPr lang="hu-HU" smtClean="0"/>
              <a:t>Magyar Nemzeti Bank</a:t>
            </a:r>
            <a:endParaRPr lang="hu-HU" dirty="0" smtClean="0"/>
          </a:p>
        </p:txBody>
      </p:sp>
      <p:sp>
        <p:nvSpPr>
          <p:cNvPr id="5" name="Slide Number Placeholder 4"/>
          <p:cNvSpPr>
            <a:spLocks noGrp="1"/>
          </p:cNvSpPr>
          <p:nvPr>
            <p:ph type="sldNum" sz="quarter" idx="12"/>
          </p:nvPr>
        </p:nvSpPr>
        <p:spPr/>
        <p:txBody>
          <a:bodyPr/>
          <a:lstStyle/>
          <a:p>
            <a:pPr>
              <a:defRPr/>
            </a:pPr>
            <a:fld id="{0401AEF3-AFFE-433D-8A34-08D966C25545}" type="slidenum">
              <a:rPr lang="hu-HU" smtClean="0"/>
              <a:pPr>
                <a:defRPr/>
              </a:pPr>
              <a:t>8</a:t>
            </a:fld>
            <a:endParaRPr lang="hu-HU" dirty="0"/>
          </a:p>
        </p:txBody>
      </p:sp>
      <p:sp>
        <p:nvSpPr>
          <p:cNvPr id="6" name="Text Placeholder 5"/>
          <p:cNvSpPr>
            <a:spLocks noGrp="1"/>
          </p:cNvSpPr>
          <p:nvPr>
            <p:ph type="body" sz="quarter" idx="13"/>
          </p:nvPr>
        </p:nvSpPr>
        <p:spPr>
          <a:xfrm>
            <a:off x="4716016" y="6356350"/>
            <a:ext cx="4427984" cy="365125"/>
          </a:xfrm>
        </p:spPr>
        <p:txBody>
          <a:bodyPr/>
          <a:lstStyle/>
          <a:p>
            <a:r>
              <a:rPr lang="hu-HU" i="1" dirty="0" err="1" smtClean="0">
                <a:solidFill>
                  <a:schemeClr val="tx2"/>
                </a:solidFill>
              </a:rPr>
              <a:t>Source</a:t>
            </a:r>
            <a:r>
              <a:rPr lang="hu-HU" i="1" dirty="0" smtClean="0">
                <a:solidFill>
                  <a:schemeClr val="tx2"/>
                </a:solidFill>
              </a:rPr>
              <a:t>: </a:t>
            </a:r>
            <a:r>
              <a:rPr lang="hu-HU" i="1" dirty="0" err="1" smtClean="0">
                <a:solidFill>
                  <a:schemeClr val="tx2"/>
                </a:solidFill>
              </a:rPr>
              <a:t>On</a:t>
            </a:r>
            <a:r>
              <a:rPr lang="hu-HU" i="1" dirty="0" smtClean="0">
                <a:solidFill>
                  <a:schemeClr val="tx2"/>
                </a:solidFill>
              </a:rPr>
              <a:t> the </a:t>
            </a:r>
            <a:r>
              <a:rPr lang="hu-HU" i="1" dirty="0" err="1" smtClean="0">
                <a:solidFill>
                  <a:schemeClr val="tx2"/>
                </a:solidFill>
              </a:rPr>
              <a:t>basis</a:t>
            </a:r>
            <a:r>
              <a:rPr lang="hu-HU" i="1" dirty="0" smtClean="0">
                <a:solidFill>
                  <a:schemeClr val="tx2"/>
                </a:solidFill>
              </a:rPr>
              <a:t> of </a:t>
            </a:r>
            <a:r>
              <a:rPr lang="hu-HU" i="1" dirty="0">
                <a:solidFill>
                  <a:schemeClr val="tx2"/>
                </a:solidFill>
              </a:rPr>
              <a:t>Balogh, Csaba [2009]:  </a:t>
            </a:r>
            <a:r>
              <a:rPr lang="hu-HU" i="1" dirty="0" err="1" smtClean="0">
                <a:solidFill>
                  <a:schemeClr val="tx2"/>
                </a:solidFill>
              </a:rPr>
              <a:t>Detailed</a:t>
            </a:r>
            <a:r>
              <a:rPr lang="hu-HU" i="1" dirty="0" smtClean="0">
                <a:solidFill>
                  <a:schemeClr val="tx2"/>
                </a:solidFill>
              </a:rPr>
              <a:t> monetary policy instruments</a:t>
            </a:r>
            <a:endParaRPr lang="hu-HU" i="1" dirty="0">
              <a:solidFill>
                <a:schemeClr val="tx2"/>
              </a:solidFill>
            </a:endParaRPr>
          </a:p>
        </p:txBody>
      </p:sp>
    </p:spTree>
    <p:extLst>
      <p:ext uri="{BB962C8B-B14F-4D97-AF65-F5344CB8AC3E}">
        <p14:creationId xmlns:p14="http://schemas.microsoft.com/office/powerpoint/2010/main" val="28094142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0000" y="180000"/>
            <a:ext cx="7956495" cy="759189"/>
          </a:xfrm>
        </p:spPr>
        <p:txBody>
          <a:bodyPr>
            <a:noAutofit/>
          </a:bodyPr>
          <a:lstStyle/>
          <a:p>
            <a:r>
              <a:rPr lang="en-GB" sz="2800" dirty="0" smtClean="0"/>
              <a:t>O</a:t>
            </a:r>
            <a:r>
              <a:rPr lang="hu-HU" sz="2800" dirty="0" err="1" smtClean="0"/>
              <a:t>bjectives</a:t>
            </a:r>
            <a:r>
              <a:rPr lang="hu-HU" sz="2800" dirty="0" smtClean="0"/>
              <a:t> and </a:t>
            </a:r>
            <a:r>
              <a:rPr lang="en-GB" sz="2800" dirty="0" smtClean="0"/>
              <a:t>c</a:t>
            </a:r>
            <a:r>
              <a:rPr lang="hu-HU" sz="2800" dirty="0" err="1" smtClean="0"/>
              <a:t>omponents</a:t>
            </a:r>
            <a:r>
              <a:rPr lang="hu-HU" sz="2800" dirty="0" smtClean="0"/>
              <a:t> of monetary policy instruments </a:t>
            </a:r>
            <a:endParaRPr lang="hu-HU" sz="2800" dirty="0"/>
          </a:p>
        </p:txBody>
      </p:sp>
      <p:sp>
        <p:nvSpPr>
          <p:cNvPr id="4" name="Footer Placeholder 3"/>
          <p:cNvSpPr>
            <a:spLocks noGrp="1"/>
          </p:cNvSpPr>
          <p:nvPr>
            <p:ph type="ftr" sz="quarter" idx="11"/>
          </p:nvPr>
        </p:nvSpPr>
        <p:spPr/>
        <p:txBody>
          <a:bodyPr/>
          <a:lstStyle/>
          <a:p>
            <a:pPr>
              <a:defRPr/>
            </a:pPr>
            <a:r>
              <a:rPr lang="hu-HU" smtClean="0"/>
              <a:t>Magyar Nemzeti Bank</a:t>
            </a:r>
            <a:endParaRPr lang="hu-HU" dirty="0" smtClean="0"/>
          </a:p>
        </p:txBody>
      </p:sp>
      <p:sp>
        <p:nvSpPr>
          <p:cNvPr id="5" name="Slide Number Placeholder 4"/>
          <p:cNvSpPr>
            <a:spLocks noGrp="1"/>
          </p:cNvSpPr>
          <p:nvPr>
            <p:ph type="sldNum" sz="quarter" idx="12"/>
          </p:nvPr>
        </p:nvSpPr>
        <p:spPr>
          <a:xfrm>
            <a:off x="3495925" y="6358140"/>
            <a:ext cx="2057400" cy="365125"/>
          </a:xfrm>
        </p:spPr>
        <p:txBody>
          <a:bodyPr/>
          <a:lstStyle/>
          <a:p>
            <a:pPr>
              <a:defRPr/>
            </a:pPr>
            <a:fld id="{0401AEF3-AFFE-433D-8A34-08D966C25545}" type="slidenum">
              <a:rPr lang="hu-HU" smtClean="0"/>
              <a:pPr>
                <a:defRPr/>
              </a:pPr>
              <a:t>9</a:t>
            </a:fld>
            <a:endParaRPr lang="hu-HU" dirty="0"/>
          </a:p>
        </p:txBody>
      </p:sp>
      <p:sp>
        <p:nvSpPr>
          <p:cNvPr id="6" name="Text Placeholder 5"/>
          <p:cNvSpPr>
            <a:spLocks noGrp="1"/>
          </p:cNvSpPr>
          <p:nvPr>
            <p:ph type="body" sz="quarter" idx="13"/>
          </p:nvPr>
        </p:nvSpPr>
        <p:spPr>
          <a:xfrm>
            <a:off x="6397910" y="6309320"/>
            <a:ext cx="2664296" cy="365125"/>
          </a:xfrm>
        </p:spPr>
        <p:txBody>
          <a:bodyPr/>
          <a:lstStyle/>
          <a:p>
            <a:r>
              <a:rPr lang="hu-HU" dirty="0" smtClean="0"/>
              <a:t>+ </a:t>
            </a:r>
            <a:r>
              <a:rPr lang="hu-HU" dirty="0" err="1" smtClean="0"/>
              <a:t>Non-active</a:t>
            </a:r>
            <a:r>
              <a:rPr lang="hu-HU" dirty="0" smtClean="0"/>
              <a:t> instruments: </a:t>
            </a:r>
            <a:r>
              <a:rPr lang="hu-HU" dirty="0" err="1" smtClean="0"/>
              <a:t>goverment</a:t>
            </a:r>
            <a:r>
              <a:rPr lang="hu-HU" dirty="0" smtClean="0"/>
              <a:t> </a:t>
            </a:r>
            <a:r>
              <a:rPr lang="hu-HU" dirty="0" err="1" smtClean="0"/>
              <a:t>securities</a:t>
            </a:r>
            <a:r>
              <a:rPr lang="hu-HU" dirty="0" smtClean="0"/>
              <a:t> </a:t>
            </a:r>
            <a:r>
              <a:rPr lang="hu-HU" dirty="0" err="1" smtClean="0"/>
              <a:t>purchase</a:t>
            </a:r>
            <a:r>
              <a:rPr lang="hu-HU" dirty="0" smtClean="0"/>
              <a:t>, </a:t>
            </a:r>
            <a:r>
              <a:rPr lang="hu-HU" dirty="0" err="1" smtClean="0"/>
              <a:t>mortgage</a:t>
            </a:r>
            <a:r>
              <a:rPr lang="hu-HU" dirty="0" smtClean="0"/>
              <a:t> </a:t>
            </a:r>
            <a:r>
              <a:rPr lang="hu-HU" dirty="0" err="1" smtClean="0"/>
              <a:t>bond</a:t>
            </a:r>
            <a:r>
              <a:rPr lang="hu-HU" dirty="0" smtClean="0"/>
              <a:t> </a:t>
            </a:r>
            <a:r>
              <a:rPr lang="hu-HU" dirty="0" err="1" smtClean="0"/>
              <a:t>purchase</a:t>
            </a:r>
            <a:endParaRPr lang="hu-HU" dirty="0"/>
          </a:p>
        </p:txBody>
      </p:sp>
      <p:sp>
        <p:nvSpPr>
          <p:cNvPr id="12" name="Rectangle 5"/>
          <p:cNvSpPr>
            <a:spLocks noChangeArrowheads="1"/>
          </p:cNvSpPr>
          <p:nvPr/>
        </p:nvSpPr>
        <p:spPr bwMode="auto">
          <a:xfrm>
            <a:off x="123746" y="1274007"/>
            <a:ext cx="4702135" cy="678683"/>
          </a:xfrm>
          <a:prstGeom prst="rect">
            <a:avLst/>
          </a:prstGeom>
          <a:solidFill>
            <a:schemeClr val="accent2">
              <a:lumMod val="40000"/>
              <a:lumOff val="60000"/>
              <a:alpha val="15000"/>
            </a:schemeClr>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hu-HU" altLang="hu-HU" sz="2000" i="0" u="none" strike="noStrike" cap="none" normalizeH="0" baseline="0" dirty="0" err="1" smtClean="0">
                <a:ln>
                  <a:noFill/>
                </a:ln>
                <a:solidFill>
                  <a:schemeClr val="tx1"/>
                </a:solidFill>
                <a:effectLst/>
                <a:latin typeface="Calibri" pitchFamily="34" charset="0"/>
                <a:cs typeface="Arial" pitchFamily="34" charset="0"/>
              </a:rPr>
              <a:t>Supporting</a:t>
            </a:r>
            <a:r>
              <a:rPr kumimoji="0" lang="hu-HU" altLang="hu-HU" sz="2000" b="1" i="0" u="none" strike="noStrike" cap="none" normalizeH="0" dirty="0" smtClean="0">
                <a:ln>
                  <a:noFill/>
                </a:ln>
                <a:solidFill>
                  <a:schemeClr val="tx1"/>
                </a:solidFill>
                <a:effectLst/>
                <a:latin typeface="Calibri" pitchFamily="34" charset="0"/>
                <a:cs typeface="Arial" pitchFamily="34" charset="0"/>
              </a:rPr>
              <a:t> </a:t>
            </a:r>
            <a:r>
              <a:rPr lang="hu-HU" altLang="hu-HU" sz="2000" b="1" dirty="0" smtClean="0">
                <a:latin typeface="Calibri" pitchFamily="34" charset="0"/>
                <a:cs typeface="Arial" pitchFamily="34" charset="0"/>
              </a:rPr>
              <a:t>m</a:t>
            </a:r>
            <a:r>
              <a:rPr kumimoji="0" lang="hu-HU" altLang="hu-HU" sz="2000" b="1" i="0" u="none" strike="noStrike" cap="none" normalizeH="0" baseline="0" dirty="0" smtClean="0">
                <a:ln>
                  <a:noFill/>
                </a:ln>
                <a:solidFill>
                  <a:schemeClr val="tx1"/>
                </a:solidFill>
                <a:effectLst/>
                <a:latin typeface="Calibri" pitchFamily="34" charset="0"/>
                <a:cs typeface="Arial" pitchFamily="34" charset="0"/>
              </a:rPr>
              <a:t>onetary </a:t>
            </a:r>
            <a:r>
              <a:rPr kumimoji="0" lang="hu-HU" altLang="hu-HU" sz="2000" b="1" i="0" u="none" strike="noStrike" cap="none" normalizeH="0" baseline="0" dirty="0" err="1" smtClean="0">
                <a:ln>
                  <a:noFill/>
                </a:ln>
                <a:solidFill>
                  <a:schemeClr val="tx1"/>
                </a:solidFill>
                <a:effectLst/>
                <a:latin typeface="Calibri" pitchFamily="34" charset="0"/>
                <a:cs typeface="Arial" pitchFamily="34" charset="0"/>
              </a:rPr>
              <a:t>transmission</a:t>
            </a:r>
            <a:r>
              <a:rPr kumimoji="0" lang="hu-HU" altLang="hu-HU" sz="2000" b="1" i="0" u="none" strike="noStrike" cap="none" normalizeH="0" baseline="0" dirty="0" smtClean="0">
                <a:ln>
                  <a:noFill/>
                </a:ln>
                <a:solidFill>
                  <a:schemeClr val="tx1"/>
                </a:solidFill>
                <a:effectLst/>
                <a:latin typeface="Calibri" pitchFamily="34" charset="0"/>
                <a:cs typeface="Arial" pitchFamily="34" charset="0"/>
              </a:rPr>
              <a:t> </a:t>
            </a:r>
            <a:endParaRPr kumimoji="0" lang="hu-HU" altLang="hu-HU"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14" name="Rectangle 11"/>
          <p:cNvSpPr>
            <a:spLocks noChangeArrowheads="1"/>
          </p:cNvSpPr>
          <p:nvPr/>
        </p:nvSpPr>
        <p:spPr bwMode="auto">
          <a:xfrm>
            <a:off x="171489" y="2206698"/>
            <a:ext cx="4461551" cy="64807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GB" altLang="hu-HU" sz="2000" b="0" i="0" u="none" strike="noStrike" cap="none" normalizeH="0" baseline="0" dirty="0" smtClean="0">
                <a:ln>
                  <a:noFill/>
                </a:ln>
                <a:solidFill>
                  <a:schemeClr val="tx1"/>
                </a:solidFill>
                <a:effectLst/>
                <a:latin typeface="Calibri" pitchFamily="34" charset="0"/>
                <a:cs typeface="Arial" pitchFamily="34" charset="0"/>
              </a:rPr>
              <a:t>R</a:t>
            </a:r>
            <a:r>
              <a:rPr kumimoji="0" lang="hu-HU" altLang="hu-HU" sz="2000" b="0" i="0" u="none" strike="noStrike" cap="none" normalizeH="0" baseline="0" dirty="0" err="1" smtClean="0">
                <a:ln>
                  <a:noFill/>
                </a:ln>
                <a:solidFill>
                  <a:schemeClr val="tx1"/>
                </a:solidFill>
                <a:effectLst/>
                <a:latin typeface="Calibri" pitchFamily="34" charset="0"/>
                <a:cs typeface="Arial" pitchFamily="34" charset="0"/>
              </a:rPr>
              <a:t>ecourse</a:t>
            </a:r>
            <a:r>
              <a:rPr kumimoji="0" lang="hu-HU" altLang="hu-HU" sz="2000" b="0" i="0" u="none" strike="noStrike" cap="none" normalizeH="0" baseline="0" dirty="0" smtClean="0">
                <a:ln>
                  <a:noFill/>
                </a:ln>
                <a:solidFill>
                  <a:schemeClr val="tx1"/>
                </a:solidFill>
                <a:effectLst/>
                <a:latin typeface="Calibri" pitchFamily="34" charset="0"/>
                <a:cs typeface="Arial" pitchFamily="34" charset="0"/>
              </a:rPr>
              <a:t> </a:t>
            </a:r>
            <a:r>
              <a:rPr kumimoji="0" lang="hu-HU" altLang="hu-HU" sz="2000" b="0" i="0" u="none" strike="noStrike" cap="none" normalizeH="0" baseline="0" dirty="0" err="1" smtClean="0">
                <a:ln>
                  <a:noFill/>
                </a:ln>
                <a:solidFill>
                  <a:schemeClr val="tx1"/>
                </a:solidFill>
                <a:effectLst/>
                <a:latin typeface="Calibri" pitchFamily="34" charset="0"/>
                <a:cs typeface="Arial" pitchFamily="34" charset="0"/>
              </a:rPr>
              <a:t>to</a:t>
            </a:r>
            <a:r>
              <a:rPr kumimoji="0" lang="hu-HU" altLang="hu-HU" sz="2000" b="0" i="0" u="none" strike="noStrike" cap="none" normalizeH="0" baseline="0" dirty="0" smtClean="0">
                <a:ln>
                  <a:noFill/>
                </a:ln>
                <a:solidFill>
                  <a:schemeClr val="tx1"/>
                </a:solidFill>
                <a:effectLst/>
                <a:latin typeface="Calibri" pitchFamily="34" charset="0"/>
                <a:cs typeface="Arial" pitchFamily="34" charset="0"/>
              </a:rPr>
              <a:t> </a:t>
            </a:r>
            <a:r>
              <a:rPr kumimoji="0" lang="hu-HU" altLang="hu-HU" sz="2000" b="0" i="0" u="none" strike="noStrike" cap="none" normalizeH="0" baseline="0" dirty="0" err="1" smtClean="0">
                <a:ln>
                  <a:noFill/>
                </a:ln>
                <a:solidFill>
                  <a:schemeClr val="tx1"/>
                </a:solidFill>
                <a:effectLst/>
                <a:latin typeface="Calibri" pitchFamily="34" charset="0"/>
                <a:cs typeface="Arial" pitchFamily="34" charset="0"/>
              </a:rPr>
              <a:t>central</a:t>
            </a:r>
            <a:r>
              <a:rPr kumimoji="0" lang="hu-HU" altLang="hu-HU" sz="2000" b="0" i="0" u="none" strike="noStrike" cap="none" normalizeH="0" baseline="0" dirty="0" smtClean="0">
                <a:ln>
                  <a:noFill/>
                </a:ln>
                <a:solidFill>
                  <a:schemeClr val="tx1"/>
                </a:solidFill>
                <a:effectLst/>
                <a:latin typeface="Calibri" pitchFamily="34" charset="0"/>
                <a:cs typeface="Arial" pitchFamily="34" charset="0"/>
              </a:rPr>
              <a:t> bank instruments </a:t>
            </a:r>
            <a:r>
              <a:rPr kumimoji="0" lang="hu-HU" altLang="hu-HU" sz="2000" b="0" i="0" u="none" strike="noStrike" cap="none" normalizeH="0" baseline="0" dirty="0" err="1" smtClean="0">
                <a:ln>
                  <a:noFill/>
                </a:ln>
                <a:solidFill>
                  <a:schemeClr val="tx1"/>
                </a:solidFill>
                <a:effectLst/>
                <a:latin typeface="Calibri" pitchFamily="34" charset="0"/>
                <a:cs typeface="Arial" pitchFamily="34" charset="0"/>
              </a:rPr>
              <a:t>depends</a:t>
            </a:r>
            <a:r>
              <a:rPr kumimoji="0" lang="hu-HU" altLang="hu-HU" sz="2000" b="0" i="0" u="none" strike="noStrike" cap="none" normalizeH="0" baseline="0" dirty="0" smtClean="0">
                <a:ln>
                  <a:noFill/>
                </a:ln>
                <a:solidFill>
                  <a:schemeClr val="tx1"/>
                </a:solidFill>
                <a:effectLst/>
                <a:latin typeface="Calibri" pitchFamily="34" charset="0"/>
                <a:cs typeface="Arial" pitchFamily="34" charset="0"/>
              </a:rPr>
              <a:t> </a:t>
            </a:r>
            <a:r>
              <a:rPr kumimoji="0" lang="hu-HU" altLang="hu-HU" sz="2000" b="0" i="0" u="none" strike="noStrike" cap="none" normalizeH="0" baseline="0" dirty="0" err="1" smtClean="0">
                <a:ln>
                  <a:noFill/>
                </a:ln>
                <a:solidFill>
                  <a:schemeClr val="tx1"/>
                </a:solidFill>
                <a:effectLst/>
                <a:latin typeface="Calibri" pitchFamily="34" charset="0"/>
                <a:cs typeface="Arial" pitchFamily="34" charset="0"/>
              </a:rPr>
              <a:t>on</a:t>
            </a:r>
            <a:r>
              <a:rPr kumimoji="0" lang="hu-HU" altLang="hu-HU" sz="2000" b="0" i="0" u="none" strike="noStrike" cap="none" normalizeH="0" baseline="0" dirty="0" smtClean="0">
                <a:ln>
                  <a:noFill/>
                </a:ln>
                <a:solidFill>
                  <a:schemeClr val="tx1"/>
                </a:solidFill>
                <a:effectLst/>
                <a:latin typeface="Calibri" pitchFamily="34" charset="0"/>
                <a:cs typeface="Arial" pitchFamily="34" charset="0"/>
              </a:rPr>
              <a:t> market </a:t>
            </a:r>
            <a:r>
              <a:rPr kumimoji="0" lang="hu-HU" altLang="hu-HU" sz="2000" b="0" i="0" u="none" strike="noStrike" cap="none" normalizeH="0" baseline="0" dirty="0" err="1" smtClean="0">
                <a:ln>
                  <a:noFill/>
                </a:ln>
                <a:solidFill>
                  <a:schemeClr val="tx1"/>
                </a:solidFill>
                <a:effectLst/>
                <a:latin typeface="Calibri" pitchFamily="34" charset="0"/>
                <a:cs typeface="Arial" pitchFamily="34" charset="0"/>
              </a:rPr>
              <a:t>liquidity</a:t>
            </a:r>
            <a:r>
              <a:rPr kumimoji="0" lang="hu-HU" altLang="hu-HU" sz="2000" b="0" i="0" u="none" strike="noStrike" cap="none" normalizeH="0" baseline="0" dirty="0" smtClean="0">
                <a:ln>
                  <a:noFill/>
                </a:ln>
                <a:solidFill>
                  <a:schemeClr val="tx1"/>
                </a:solidFill>
                <a:effectLst/>
                <a:latin typeface="Calibri" pitchFamily="34" charset="0"/>
                <a:cs typeface="Arial" pitchFamily="34" charset="0"/>
              </a:rPr>
              <a:t>.</a:t>
            </a:r>
            <a:endParaRPr kumimoji="0" lang="hu-HU" altLang="hu-HU"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15" name="Rectangle 12"/>
          <p:cNvSpPr>
            <a:spLocks noChangeArrowheads="1"/>
          </p:cNvSpPr>
          <p:nvPr/>
        </p:nvSpPr>
        <p:spPr bwMode="auto">
          <a:xfrm>
            <a:off x="152839" y="3296788"/>
            <a:ext cx="2168611" cy="864096"/>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lvl="0" algn="ctr">
              <a:spcAft>
                <a:spcPts val="1000"/>
              </a:spcAft>
            </a:pPr>
            <a:r>
              <a:rPr lang="en-GB" altLang="hu-HU" dirty="0" smtClean="0">
                <a:latin typeface="Calibri" pitchFamily="34" charset="0"/>
                <a:cs typeface="Arial" pitchFamily="34" charset="0"/>
              </a:rPr>
              <a:t>O</a:t>
            </a:r>
            <a:r>
              <a:rPr lang="hu-HU" altLang="hu-HU" dirty="0" err="1" smtClean="0">
                <a:latin typeface="Calibri" pitchFamily="34" charset="0"/>
                <a:cs typeface="Arial" pitchFamily="34" charset="0"/>
              </a:rPr>
              <a:t>peration</a:t>
            </a:r>
            <a:r>
              <a:rPr lang="hu-HU" altLang="hu-HU" dirty="0" smtClean="0">
                <a:latin typeface="Calibri" pitchFamily="34" charset="0"/>
                <a:cs typeface="Arial" pitchFamily="34" charset="0"/>
              </a:rPr>
              <a:t> of „</a:t>
            </a:r>
            <a:r>
              <a:rPr lang="hu-HU" altLang="hu-HU" dirty="0" err="1" smtClean="0">
                <a:latin typeface="Calibri" pitchFamily="34" charset="0"/>
                <a:cs typeface="Arial" pitchFamily="34" charset="0"/>
              </a:rPr>
              <a:t>traditional</a:t>
            </a:r>
            <a:r>
              <a:rPr lang="hu-HU" altLang="hu-HU" dirty="0" smtClean="0">
                <a:latin typeface="Calibri" pitchFamily="34" charset="0"/>
                <a:cs typeface="Arial" pitchFamily="34" charset="0"/>
              </a:rPr>
              <a:t>” </a:t>
            </a:r>
            <a:r>
              <a:rPr lang="hu-HU" altLang="hu-HU" dirty="0" err="1" smtClean="0">
                <a:latin typeface="Calibri" pitchFamily="34" charset="0"/>
                <a:cs typeface="Arial" pitchFamily="34" charset="0"/>
              </a:rPr>
              <a:t>central</a:t>
            </a:r>
            <a:r>
              <a:rPr lang="hu-HU" altLang="hu-HU" dirty="0" smtClean="0">
                <a:latin typeface="Calibri" pitchFamily="34" charset="0"/>
                <a:cs typeface="Arial" pitchFamily="34" charset="0"/>
              </a:rPr>
              <a:t> bank instruments</a:t>
            </a:r>
            <a:endParaRPr kumimoji="0" lang="hu-HU" altLang="hu-HU" b="0" i="0" u="none" strike="noStrike" cap="none" normalizeH="0" baseline="0" dirty="0" smtClean="0">
              <a:ln>
                <a:noFill/>
              </a:ln>
              <a:solidFill>
                <a:schemeClr val="tx1"/>
              </a:solidFill>
              <a:effectLst/>
              <a:latin typeface="Arial" pitchFamily="34" charset="0"/>
              <a:cs typeface="Arial" pitchFamily="34" charset="0"/>
            </a:endParaRPr>
          </a:p>
        </p:txBody>
      </p:sp>
      <p:sp>
        <p:nvSpPr>
          <p:cNvPr id="20" name="Rectangle 12"/>
          <p:cNvSpPr>
            <a:spLocks noChangeArrowheads="1"/>
          </p:cNvSpPr>
          <p:nvPr/>
        </p:nvSpPr>
        <p:spPr bwMode="auto">
          <a:xfrm>
            <a:off x="3326754" y="3336322"/>
            <a:ext cx="2181350" cy="76537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a:r>
              <a:rPr lang="hu-HU" dirty="0" smtClean="0">
                <a:latin typeface="Calibri" panose="020F0502020204030204" pitchFamily="34" charset="0"/>
              </a:rPr>
              <a:t>Market </a:t>
            </a:r>
            <a:r>
              <a:rPr lang="hu-HU" dirty="0" err="1" smtClean="0">
                <a:latin typeface="Calibri" panose="020F0502020204030204" pitchFamily="34" charset="0"/>
              </a:rPr>
              <a:t>liquidity</a:t>
            </a:r>
            <a:r>
              <a:rPr lang="hu-HU" dirty="0" smtClean="0">
                <a:latin typeface="Calibri" panose="020F0502020204030204" pitchFamily="34" charset="0"/>
              </a:rPr>
              <a:t> and </a:t>
            </a:r>
            <a:r>
              <a:rPr lang="hu-HU" dirty="0" err="1" smtClean="0">
                <a:latin typeface="Calibri" panose="020F0502020204030204" pitchFamily="34" charset="0"/>
              </a:rPr>
              <a:t>factors</a:t>
            </a:r>
            <a:r>
              <a:rPr lang="hu-HU" dirty="0" smtClean="0">
                <a:latin typeface="Calibri" panose="020F0502020204030204" pitchFamily="34" charset="0"/>
              </a:rPr>
              <a:t> </a:t>
            </a:r>
            <a:r>
              <a:rPr lang="hu-HU" dirty="0" err="1" smtClean="0">
                <a:latin typeface="Calibri" panose="020F0502020204030204" pitchFamily="34" charset="0"/>
              </a:rPr>
              <a:t>influencing</a:t>
            </a:r>
            <a:r>
              <a:rPr lang="hu-HU" dirty="0" smtClean="0">
                <a:latin typeface="Calibri" panose="020F0502020204030204" pitchFamily="34" charset="0"/>
              </a:rPr>
              <a:t> </a:t>
            </a:r>
            <a:r>
              <a:rPr lang="hu-HU" dirty="0" err="1" smtClean="0">
                <a:latin typeface="Calibri" panose="020F0502020204030204" pitchFamily="34" charset="0"/>
              </a:rPr>
              <a:t>it</a:t>
            </a:r>
            <a:endParaRPr lang="hu-HU" dirty="0">
              <a:latin typeface="Calibri" panose="020F0502020204030204" pitchFamily="34" charset="0"/>
            </a:endParaRPr>
          </a:p>
        </p:txBody>
      </p:sp>
      <p:sp>
        <p:nvSpPr>
          <p:cNvPr id="40" name="Down Arrow 39"/>
          <p:cNvSpPr/>
          <p:nvPr/>
        </p:nvSpPr>
        <p:spPr>
          <a:xfrm>
            <a:off x="2177434" y="1952690"/>
            <a:ext cx="288032" cy="216256"/>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cxnSp>
        <p:nvCxnSpPr>
          <p:cNvPr id="35" name="Straight Arrow Connector 34"/>
          <p:cNvCxnSpPr>
            <a:endCxn id="15" idx="3"/>
          </p:cNvCxnSpPr>
          <p:nvPr/>
        </p:nvCxnSpPr>
        <p:spPr>
          <a:xfrm flipH="1">
            <a:off x="2321450" y="2854770"/>
            <a:ext cx="279752" cy="87406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8" name="Straight Arrow Connector 37"/>
          <p:cNvCxnSpPr>
            <a:endCxn id="20" idx="1"/>
          </p:cNvCxnSpPr>
          <p:nvPr/>
        </p:nvCxnSpPr>
        <p:spPr>
          <a:xfrm>
            <a:off x="2601202" y="2854770"/>
            <a:ext cx="725552" cy="86423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7" name="Straight Arrow Connector 6"/>
          <p:cNvCxnSpPr/>
          <p:nvPr/>
        </p:nvCxnSpPr>
        <p:spPr>
          <a:xfrm>
            <a:off x="2321450" y="3875728"/>
            <a:ext cx="1005304" cy="0"/>
          </a:xfrm>
          <a:prstGeom prst="straightConnector1">
            <a:avLst/>
          </a:prstGeom>
          <a:ln>
            <a:prstDash val="dash"/>
            <a:headEnd type="arrow"/>
            <a:tailEnd type="arrow"/>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flipH="1">
            <a:off x="5508104" y="3875728"/>
            <a:ext cx="545898" cy="0"/>
          </a:xfrm>
          <a:prstGeom prst="straightConnector1">
            <a:avLst/>
          </a:prstGeom>
          <a:ln>
            <a:prstDash val="dash"/>
            <a:headEnd type="arrow"/>
            <a:tailEnd type="arrow"/>
          </a:ln>
        </p:spPr>
        <p:style>
          <a:lnRef idx="1">
            <a:schemeClr val="accent1"/>
          </a:lnRef>
          <a:fillRef idx="0">
            <a:schemeClr val="accent1"/>
          </a:fillRef>
          <a:effectRef idx="0">
            <a:schemeClr val="accent1"/>
          </a:effectRef>
          <a:fontRef idx="minor">
            <a:schemeClr val="tx1"/>
          </a:fontRef>
        </p:style>
      </p:cxnSp>
      <p:sp>
        <p:nvSpPr>
          <p:cNvPr id="34" name="Rounded Rectangle 33"/>
          <p:cNvSpPr/>
          <p:nvPr/>
        </p:nvSpPr>
        <p:spPr>
          <a:xfrm>
            <a:off x="6084168" y="4804891"/>
            <a:ext cx="2764237" cy="476936"/>
          </a:xfrm>
          <a:prstGeom prst="roundRect">
            <a:avLst/>
          </a:prstGeom>
          <a:solidFill>
            <a:schemeClr val="bg1">
              <a:lumMod val="75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400" dirty="0" err="1" smtClean="0"/>
              <a:t>Central</a:t>
            </a:r>
            <a:r>
              <a:rPr lang="hu-HU" sz="1400" dirty="0" smtClean="0"/>
              <a:t> bank </a:t>
            </a:r>
            <a:r>
              <a:rPr lang="hu-HU" sz="1400" dirty="0" err="1" smtClean="0"/>
              <a:t>IRS</a:t>
            </a:r>
            <a:r>
              <a:rPr lang="hu-HU" sz="1400" dirty="0" smtClean="0"/>
              <a:t> </a:t>
            </a:r>
            <a:r>
              <a:rPr lang="hu-HU" sz="1400" dirty="0" err="1" smtClean="0"/>
              <a:t>tenders</a:t>
            </a:r>
            <a:endParaRPr lang="hu-HU" sz="1400" dirty="0"/>
          </a:p>
        </p:txBody>
      </p:sp>
      <p:sp>
        <p:nvSpPr>
          <p:cNvPr id="36" name="Rounded Rectangle 35"/>
          <p:cNvSpPr/>
          <p:nvPr/>
        </p:nvSpPr>
        <p:spPr>
          <a:xfrm>
            <a:off x="6084168" y="5412546"/>
            <a:ext cx="2764237" cy="689645"/>
          </a:xfrm>
          <a:prstGeom prst="roundRect">
            <a:avLst/>
          </a:prstGeom>
          <a:solidFill>
            <a:schemeClr val="bg1">
              <a:lumMod val="75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400" dirty="0" err="1" smtClean="0"/>
              <a:t>Crisis</a:t>
            </a:r>
            <a:r>
              <a:rPr lang="hu-HU" sz="1400" dirty="0" smtClean="0"/>
              <a:t> management instruments</a:t>
            </a:r>
            <a:br>
              <a:rPr lang="hu-HU" sz="1400" dirty="0" smtClean="0"/>
            </a:br>
            <a:r>
              <a:rPr lang="hu-HU" sz="1400" dirty="0" smtClean="0"/>
              <a:t>(3 </a:t>
            </a:r>
            <a:r>
              <a:rPr lang="hu-HU" sz="1400" dirty="0" err="1" smtClean="0"/>
              <a:t>year</a:t>
            </a:r>
            <a:r>
              <a:rPr lang="hu-HU" sz="1400" dirty="0" smtClean="0"/>
              <a:t> </a:t>
            </a:r>
            <a:r>
              <a:rPr lang="hu-HU" sz="1400" dirty="0" err="1" smtClean="0"/>
              <a:t>collaterilsed</a:t>
            </a:r>
            <a:r>
              <a:rPr lang="hu-HU" sz="1400" dirty="0" smtClean="0"/>
              <a:t> </a:t>
            </a:r>
            <a:r>
              <a:rPr lang="hu-HU" sz="1400" dirty="0" err="1" smtClean="0"/>
              <a:t>loan</a:t>
            </a:r>
            <a:r>
              <a:rPr lang="hu-HU" sz="1400" dirty="0" smtClean="0"/>
              <a:t>, </a:t>
            </a:r>
            <a:r>
              <a:rPr lang="hu-HU" sz="1400" dirty="0" err="1" smtClean="0"/>
              <a:t>asset</a:t>
            </a:r>
            <a:r>
              <a:rPr lang="hu-HU" sz="1400" dirty="0" smtClean="0"/>
              <a:t> </a:t>
            </a:r>
            <a:r>
              <a:rPr lang="hu-HU" sz="1400" dirty="0" err="1" smtClean="0"/>
              <a:t>swap</a:t>
            </a:r>
            <a:r>
              <a:rPr lang="hu-HU" sz="1400" dirty="0" smtClean="0"/>
              <a:t>)</a:t>
            </a:r>
            <a:endParaRPr lang="hu-HU" sz="1400" dirty="0"/>
          </a:p>
        </p:txBody>
      </p:sp>
      <p:sp>
        <p:nvSpPr>
          <p:cNvPr id="37" name="Rectangle 6"/>
          <p:cNvSpPr>
            <a:spLocks noChangeArrowheads="1"/>
          </p:cNvSpPr>
          <p:nvPr/>
        </p:nvSpPr>
        <p:spPr bwMode="auto">
          <a:xfrm>
            <a:off x="4874495" y="1277217"/>
            <a:ext cx="4162000" cy="675473"/>
          </a:xfrm>
          <a:prstGeom prst="rect">
            <a:avLst/>
          </a:prstGeom>
          <a:solidFill>
            <a:schemeClr val="accent2">
              <a:lumMod val="40000"/>
              <a:lumOff val="60000"/>
              <a:alpha val="15000"/>
            </a:schemeClr>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750"/>
              </a:spcAft>
              <a:buClrTx/>
              <a:buSzTx/>
              <a:buFontTx/>
              <a:buNone/>
              <a:tabLst/>
            </a:pPr>
            <a:r>
              <a:rPr lang="hu-HU" altLang="hu-HU" sz="1900" dirty="0" err="1" smtClean="0">
                <a:latin typeface="Calibri" pitchFamily="34" charset="0"/>
                <a:cs typeface="Arial" pitchFamily="34" charset="0"/>
              </a:rPr>
              <a:t>Supporting</a:t>
            </a:r>
            <a:r>
              <a:rPr lang="hu-HU" altLang="hu-HU" sz="1900" b="1" dirty="0" smtClean="0">
                <a:latin typeface="Calibri" pitchFamily="34" charset="0"/>
                <a:cs typeface="Arial" pitchFamily="34" charset="0"/>
              </a:rPr>
              <a:t> </a:t>
            </a:r>
            <a:r>
              <a:rPr lang="hu-HU" altLang="hu-HU" sz="1900" b="1" dirty="0" err="1" smtClean="0">
                <a:latin typeface="Calibri" pitchFamily="34" charset="0"/>
                <a:cs typeface="Arial" pitchFamily="34" charset="0"/>
              </a:rPr>
              <a:t>self-financing</a:t>
            </a:r>
            <a:endParaRPr kumimoji="0" lang="hu-HU" altLang="hu-H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9" name="Rectangle 6"/>
          <p:cNvSpPr>
            <a:spLocks noChangeArrowheads="1"/>
          </p:cNvSpPr>
          <p:nvPr/>
        </p:nvSpPr>
        <p:spPr bwMode="auto">
          <a:xfrm>
            <a:off x="6075665" y="3268459"/>
            <a:ext cx="2987824" cy="901098"/>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lvl="0" algn="ctr">
              <a:spcAft>
                <a:spcPts val="750"/>
              </a:spcAft>
            </a:pPr>
            <a:r>
              <a:rPr lang="en-GB" altLang="hu-HU" dirty="0" smtClean="0">
                <a:latin typeface="Calibri" pitchFamily="34" charset="0"/>
                <a:cs typeface="Arial" pitchFamily="34" charset="0"/>
              </a:rPr>
              <a:t>O</a:t>
            </a:r>
            <a:r>
              <a:rPr lang="hu-HU" altLang="hu-HU" dirty="0" err="1" smtClean="0">
                <a:latin typeface="Calibri" pitchFamily="34" charset="0"/>
                <a:cs typeface="Arial" pitchFamily="34" charset="0"/>
              </a:rPr>
              <a:t>peration</a:t>
            </a:r>
            <a:r>
              <a:rPr lang="hu-HU" altLang="hu-HU" dirty="0" smtClean="0">
                <a:latin typeface="Calibri" pitchFamily="34" charset="0"/>
                <a:cs typeface="Arial" pitchFamily="34" charset="0"/>
              </a:rPr>
              <a:t> and market </a:t>
            </a:r>
            <a:r>
              <a:rPr lang="hu-HU" altLang="hu-HU" dirty="0" err="1" smtClean="0">
                <a:latin typeface="Calibri" pitchFamily="34" charset="0"/>
                <a:cs typeface="Arial" pitchFamily="34" charset="0"/>
              </a:rPr>
              <a:t>environment</a:t>
            </a:r>
            <a:r>
              <a:rPr lang="hu-HU" altLang="hu-HU" dirty="0" smtClean="0">
                <a:latin typeface="Calibri" pitchFamily="34" charset="0"/>
                <a:cs typeface="Arial" pitchFamily="34" charset="0"/>
              </a:rPr>
              <a:t> of „</a:t>
            </a:r>
            <a:r>
              <a:rPr lang="hu-HU" altLang="hu-HU" dirty="0" err="1" smtClean="0">
                <a:latin typeface="Calibri" pitchFamily="34" charset="0"/>
                <a:cs typeface="Arial" pitchFamily="34" charset="0"/>
              </a:rPr>
              <a:t>new</a:t>
            </a:r>
            <a:r>
              <a:rPr lang="hu-HU" altLang="hu-HU" dirty="0" smtClean="0">
                <a:latin typeface="Calibri" pitchFamily="34" charset="0"/>
                <a:cs typeface="Arial" pitchFamily="34" charset="0"/>
              </a:rPr>
              <a:t>” </a:t>
            </a:r>
            <a:r>
              <a:rPr lang="hu-HU" altLang="hu-HU" dirty="0" err="1" smtClean="0">
                <a:latin typeface="Calibri" pitchFamily="34" charset="0"/>
                <a:cs typeface="Arial" pitchFamily="34" charset="0"/>
              </a:rPr>
              <a:t>central</a:t>
            </a:r>
            <a:r>
              <a:rPr lang="hu-HU" altLang="hu-HU" dirty="0" smtClean="0">
                <a:latin typeface="Calibri" pitchFamily="34" charset="0"/>
                <a:cs typeface="Arial" pitchFamily="34" charset="0"/>
              </a:rPr>
              <a:t> bank instruments</a:t>
            </a:r>
            <a:endParaRPr kumimoji="0" lang="hu-HU" altLang="hu-HU" b="0" i="0" u="none" strike="noStrike" cap="none" normalizeH="0" baseline="0" dirty="0" smtClean="0">
              <a:ln>
                <a:noFill/>
              </a:ln>
              <a:solidFill>
                <a:schemeClr val="tx1"/>
              </a:solidFill>
              <a:effectLst/>
              <a:latin typeface="Arial" pitchFamily="34" charset="0"/>
              <a:cs typeface="Arial" pitchFamily="34" charset="0"/>
            </a:endParaRPr>
          </a:p>
        </p:txBody>
      </p:sp>
      <p:sp>
        <p:nvSpPr>
          <p:cNvPr id="43" name="Down Arrow 42"/>
          <p:cNvSpPr/>
          <p:nvPr/>
        </p:nvSpPr>
        <p:spPr>
          <a:xfrm>
            <a:off x="7452319" y="1952690"/>
            <a:ext cx="288032" cy="1276237"/>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cxnSp>
        <p:nvCxnSpPr>
          <p:cNvPr id="44" name="Straight Arrow Connector 43"/>
          <p:cNvCxnSpPr/>
          <p:nvPr/>
        </p:nvCxnSpPr>
        <p:spPr>
          <a:xfrm flipV="1">
            <a:off x="2321450" y="4101694"/>
            <a:ext cx="3732552" cy="33933"/>
          </a:xfrm>
          <a:prstGeom prst="straightConnector1">
            <a:avLst/>
          </a:prstGeom>
          <a:ln>
            <a:prstDash val="dash"/>
            <a:headEnd type="arrow"/>
            <a:tailEnd type="arrow"/>
          </a:ln>
        </p:spPr>
        <p:style>
          <a:lnRef idx="1">
            <a:schemeClr val="accent1"/>
          </a:lnRef>
          <a:fillRef idx="0">
            <a:schemeClr val="accent1"/>
          </a:fillRef>
          <a:effectRef idx="0">
            <a:schemeClr val="accent1"/>
          </a:effectRef>
          <a:fontRef idx="minor">
            <a:schemeClr val="tx1"/>
          </a:fontRef>
        </p:style>
      </p:cxnSp>
      <p:sp>
        <p:nvSpPr>
          <p:cNvPr id="3" name="Right Brace 2"/>
          <p:cNvSpPr/>
          <p:nvPr/>
        </p:nvSpPr>
        <p:spPr>
          <a:xfrm rot="5400000">
            <a:off x="2392623" y="3583389"/>
            <a:ext cx="522611" cy="1694948"/>
          </a:xfrm>
          <a:prstGeom prst="rightBrace">
            <a:avLst/>
          </a:pr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hu-HU"/>
          </a:p>
        </p:txBody>
      </p:sp>
      <p:sp>
        <p:nvSpPr>
          <p:cNvPr id="45" name="Rectangle 44"/>
          <p:cNvSpPr/>
          <p:nvPr/>
        </p:nvSpPr>
        <p:spPr>
          <a:xfrm>
            <a:off x="32600" y="4692169"/>
            <a:ext cx="9092069" cy="1527805"/>
          </a:xfrm>
          <a:prstGeom prst="rect">
            <a:avLst/>
          </a:prstGeom>
          <a:solidFill>
            <a:srgbClr val="C00000">
              <a:alpha val="5000"/>
            </a:srgbClr>
          </a:solidFill>
          <a:ln w="63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dirty="0">
              <a:solidFill>
                <a:srgbClr val="FF0000"/>
              </a:solidFill>
            </a:endParaRPr>
          </a:p>
        </p:txBody>
      </p:sp>
      <p:sp>
        <p:nvSpPr>
          <p:cNvPr id="29" name="Rounded Rectangle 28"/>
          <p:cNvSpPr/>
          <p:nvPr/>
        </p:nvSpPr>
        <p:spPr>
          <a:xfrm>
            <a:off x="41120" y="5554165"/>
            <a:ext cx="1196024" cy="587619"/>
          </a:xfrm>
          <a:prstGeom prst="roundRect">
            <a:avLst/>
          </a:prstGeom>
          <a:solidFill>
            <a:schemeClr val="bg1">
              <a:lumMod val="75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400" dirty="0" err="1" smtClean="0"/>
              <a:t>Two-week</a:t>
            </a:r>
            <a:r>
              <a:rPr lang="hu-HU" sz="1400" dirty="0" smtClean="0"/>
              <a:t> </a:t>
            </a:r>
            <a:r>
              <a:rPr lang="hu-HU" sz="1400" dirty="0" err="1" smtClean="0"/>
              <a:t>deposit</a:t>
            </a:r>
            <a:endParaRPr lang="hu-HU" sz="1400"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554" y="4814124"/>
            <a:ext cx="1358900" cy="62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14253" y="5554166"/>
            <a:ext cx="1238250" cy="61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74478" y="4826824"/>
            <a:ext cx="1358900" cy="61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39587" y="5554353"/>
            <a:ext cx="1322726" cy="61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 name="Rounded Rectangle 40"/>
          <p:cNvSpPr/>
          <p:nvPr/>
        </p:nvSpPr>
        <p:spPr>
          <a:xfrm>
            <a:off x="3501403" y="4840989"/>
            <a:ext cx="1196024" cy="587619"/>
          </a:xfrm>
          <a:prstGeom prst="roundRect">
            <a:avLst/>
          </a:prstGeom>
          <a:solidFill>
            <a:schemeClr val="bg1">
              <a:lumMod val="75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400" dirty="0" smtClean="0"/>
              <a:t>Interest </a:t>
            </a:r>
            <a:r>
              <a:rPr lang="hu-HU" sz="1400" dirty="0" err="1" smtClean="0"/>
              <a:t>rate</a:t>
            </a:r>
            <a:r>
              <a:rPr lang="hu-HU" sz="1400" dirty="0" smtClean="0"/>
              <a:t> </a:t>
            </a:r>
            <a:r>
              <a:rPr lang="hu-HU" sz="1400" dirty="0" err="1" smtClean="0"/>
              <a:t>corridor</a:t>
            </a:r>
            <a:endParaRPr lang="hu-HU" sz="1400" dirty="0"/>
          </a:p>
        </p:txBody>
      </p:sp>
      <p:sp>
        <p:nvSpPr>
          <p:cNvPr id="30" name="Rounded Rectangle 29"/>
          <p:cNvSpPr/>
          <p:nvPr/>
        </p:nvSpPr>
        <p:spPr>
          <a:xfrm>
            <a:off x="4035028" y="5554166"/>
            <a:ext cx="1196024" cy="587619"/>
          </a:xfrm>
          <a:prstGeom prst="roundRect">
            <a:avLst/>
          </a:prstGeom>
          <a:solidFill>
            <a:schemeClr val="bg1">
              <a:lumMod val="75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400" dirty="0" err="1" smtClean="0"/>
              <a:t>Swap</a:t>
            </a:r>
            <a:r>
              <a:rPr lang="hu-HU" sz="1400" dirty="0" smtClean="0"/>
              <a:t> </a:t>
            </a:r>
            <a:r>
              <a:rPr lang="hu-HU" sz="1400" dirty="0" err="1" smtClean="0"/>
              <a:t>instruments</a:t>
            </a:r>
            <a:endParaRPr lang="hu-HU" sz="1400" dirty="0"/>
          </a:p>
        </p:txBody>
      </p:sp>
    </p:spTree>
    <p:extLst>
      <p:ext uri="{BB962C8B-B14F-4D97-AF65-F5344CB8AC3E}">
        <p14:creationId xmlns:p14="http://schemas.microsoft.com/office/powerpoint/2010/main" val="3569483042"/>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a:themeElements>
    <a:clrScheme name="MNB_Theme_2">
      <a:dk1>
        <a:sysClr val="windowText" lastClr="000000"/>
      </a:dk1>
      <a:lt1>
        <a:sysClr val="window" lastClr="FFFFFF"/>
      </a:lt1>
      <a:dk2>
        <a:srgbClr val="898D8D"/>
      </a:dk2>
      <a:lt2>
        <a:srgbClr val="AC9F70"/>
      </a:lt2>
      <a:accent1>
        <a:srgbClr val="7E5C1D"/>
      </a:accent1>
      <a:accent2>
        <a:srgbClr val="E57200"/>
      </a:accent2>
      <a:accent3>
        <a:srgbClr val="CE0F69"/>
      </a:accent3>
      <a:accent4>
        <a:srgbClr val="8C4799"/>
      </a:accent4>
      <a:accent5>
        <a:srgbClr val="202653"/>
      </a:accent5>
      <a:accent6>
        <a:srgbClr val="7BAFD4"/>
      </a:accent6>
      <a:hlink>
        <a:srgbClr val="202653"/>
      </a:hlink>
      <a:folHlink>
        <a:srgbClr val="7BAFD4"/>
      </a:folHlink>
    </a:clrScheme>
    <a:fontScheme name="Fényűző">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err="1" smtClean="0"/>
        </a:defPPr>
      </a:lstStyle>
    </a:txDef>
  </a:objectDefaults>
  <a:extraClrSchemeLst/>
  <a:extLst>
    <a:ext uri="{05A4C25C-085E-4340-85A3-A5531E510DB2}">
      <thm15:themeFamily xmlns:thm15="http://schemas.microsoft.com/office/thememl/2012/main" xmlns="" name="MNB_MUAR_PPT_sablon_3" id="{0E99E441-BA91-481E-9FDC-17C2A4F83B22}" vid="{1A0FA107-B5C5-463B-9D6B-4746756CF09B}"/>
    </a:ext>
  </a:ext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MNB_Theme_2">
    <a:dk1>
      <a:sysClr val="windowText" lastClr="000000"/>
    </a:dk1>
    <a:lt1>
      <a:sysClr val="window" lastClr="FFFFFF"/>
    </a:lt1>
    <a:dk2>
      <a:srgbClr val="898D8D"/>
    </a:dk2>
    <a:lt2>
      <a:srgbClr val="AC9F70"/>
    </a:lt2>
    <a:accent1>
      <a:srgbClr val="7E5C1D"/>
    </a:accent1>
    <a:accent2>
      <a:srgbClr val="E57200"/>
    </a:accent2>
    <a:accent3>
      <a:srgbClr val="CE0F69"/>
    </a:accent3>
    <a:accent4>
      <a:srgbClr val="8C4799"/>
    </a:accent4>
    <a:accent5>
      <a:srgbClr val="202653"/>
    </a:accent5>
    <a:accent6>
      <a:srgbClr val="7BAFD4"/>
    </a:accent6>
    <a:hlink>
      <a:srgbClr val="202653"/>
    </a:hlink>
    <a:folHlink>
      <a:srgbClr val="7BAFD4"/>
    </a:folHlink>
  </a:clrScheme>
</a:themeOverride>
</file>

<file path=ppt/theme/themeOverride2.xml><?xml version="1.0" encoding="utf-8"?>
<a:themeOverride xmlns:a="http://schemas.openxmlformats.org/drawingml/2006/main">
  <a:clrScheme name="MNB_Theme_2">
    <a:dk1>
      <a:sysClr val="windowText" lastClr="000000"/>
    </a:dk1>
    <a:lt1>
      <a:sysClr val="window" lastClr="FFFFFF"/>
    </a:lt1>
    <a:dk2>
      <a:srgbClr val="898D8D"/>
    </a:dk2>
    <a:lt2>
      <a:srgbClr val="AC9F70"/>
    </a:lt2>
    <a:accent1>
      <a:srgbClr val="7E5C1D"/>
    </a:accent1>
    <a:accent2>
      <a:srgbClr val="E57200"/>
    </a:accent2>
    <a:accent3>
      <a:srgbClr val="CE0F69"/>
    </a:accent3>
    <a:accent4>
      <a:srgbClr val="8C4799"/>
    </a:accent4>
    <a:accent5>
      <a:srgbClr val="202653"/>
    </a:accent5>
    <a:accent6>
      <a:srgbClr val="7BAFD4"/>
    </a:accent6>
    <a:hlink>
      <a:srgbClr val="202653"/>
    </a:hlink>
    <a:folHlink>
      <a:srgbClr val="7BAFD4"/>
    </a:folHlink>
  </a:clrScheme>
</a:themeOverride>
</file>

<file path=docProps/app.xml><?xml version="1.0" encoding="utf-8"?>
<Properties xmlns="http://schemas.openxmlformats.org/officeDocument/2006/extended-properties" xmlns:vt="http://schemas.openxmlformats.org/officeDocument/2006/docPropsVTypes">
  <Template/>
  <TotalTime>6381</TotalTime>
  <Words>4245</Words>
  <Application>Microsoft Office PowerPoint</Application>
  <PresentationFormat>On-screen Show (4:3)</PresentationFormat>
  <Paragraphs>568</Paragraphs>
  <Slides>42</Slides>
  <Notes>13</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blank</vt:lpstr>
      <vt:lpstr>The monetary policy instruments of the Magyar Nemzeti Bank  </vt:lpstr>
      <vt:lpstr>TOPICS</vt:lpstr>
      <vt:lpstr>Objectives of monetary policy</vt:lpstr>
      <vt:lpstr>PowerPoint Presentation</vt:lpstr>
      <vt:lpstr>Decision-making mechanism of the MNB </vt:lpstr>
      <vt:lpstr>Transmission channels: the way monetary policy  decisions affect output and inflation</vt:lpstr>
      <vt:lpstr>TOPICS</vt:lpstr>
      <vt:lpstr>Monetary policy instruments and the MNB’s objectives</vt:lpstr>
      <vt:lpstr>Objectives and components of monetary policy instruments </vt:lpstr>
      <vt:lpstr>Importance and basic principles of monetary policy instruments</vt:lpstr>
      <vt:lpstr>Counterparties of the MNB</vt:lpstr>
      <vt:lpstr>Simplified central bank balance sheet and instruments</vt:lpstr>
      <vt:lpstr>Forint market instruments</vt:lpstr>
      <vt:lpstr>Standard forint market instruments</vt:lpstr>
      <vt:lpstr>Key policy instrument of the central bank </vt:lpstr>
      <vt:lpstr>Interest rate corridor</vt:lpstr>
      <vt:lpstr>Eligible collateral</vt:lpstr>
      <vt:lpstr>Overnight market rates within the central bank interest rate corridor (until 25 September interest reat corridor: base rate ±100 basis points)</vt:lpstr>
      <vt:lpstr>Role of the reserve requirement system</vt:lpstr>
      <vt:lpstr>Other, non-traditional central bank instruments </vt:lpstr>
      <vt:lpstr>Timing of new instruments</vt:lpstr>
      <vt:lpstr>Non-traditional instruments used during the global financial crisis (2008-2012)</vt:lpstr>
      <vt:lpstr>Funding for Growth Scheme /FGS/ (since 2013)</vt:lpstr>
      <vt:lpstr>FX spot tenders related to the phasing out of FX loans </vt:lpstr>
      <vt:lpstr>New instruments supporting the self-financing programme – IRS tenders</vt:lpstr>
      <vt:lpstr>The continuation of the self-financing programme in 2015</vt:lpstr>
      <vt:lpstr>The two-week central bank deposit  </vt:lpstr>
      <vt:lpstr>TOPICS</vt:lpstr>
      <vt:lpstr>MNB is the bank of banks, thus changes in the liquidity position of the banking system are tracked in the MNB’s balance sheet </vt:lpstr>
      <vt:lpstr>In the last five years the liquidity surplus of the banking system has increased along with the increase in FX reserves  (the stock of the key policy instrument has climbed) </vt:lpstr>
      <vt:lpstr>PowerPoint Presentation</vt:lpstr>
      <vt:lpstr>Amount of the key policy instrument has increased as  a result of foreign currency borrowing replacing forint securities issues since 2008 </vt:lpstr>
      <vt:lpstr>Foreign exchange reserves adequacy, the key policy instrument and self-financing </vt:lpstr>
      <vt:lpstr>TOPICS</vt:lpstr>
      <vt:lpstr>Liquidity shocks of the banking system</vt:lpstr>
      <vt:lpstr>One of the sources of shocks hitting the banking system is the variability of the Treasury account (KESZ)</vt:lpstr>
      <vt:lpstr>Volatility of treasury accounts is the most important autonomous liquidity factor</vt:lpstr>
      <vt:lpstr>Other source of shocks affecting the aggregate liquidity of the banking system is the change in demand for currency</vt:lpstr>
      <vt:lpstr>Year-on-year growth of currency holdings of the public and inflation  (quarter/corresponding quarter of previous year)</vt:lpstr>
      <vt:lpstr>Opportunities of interbank liquidity management</vt:lpstr>
      <vt:lpstr>Stock of central bank instruments influencing liquidity and the key policy instrument </vt:lpstr>
      <vt:lpstr>Bibliography</vt:lpstr>
    </vt:vector>
  </TitlesOfParts>
  <Company>Magyar Nemzeti Bank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Pitz Mónika</dc:creator>
  <cp:lastModifiedBy>Novák Zsuzsanna</cp:lastModifiedBy>
  <cp:revision>496</cp:revision>
  <dcterms:created xsi:type="dcterms:W3CDTF">2014-06-06T11:40:02Z</dcterms:created>
  <dcterms:modified xsi:type="dcterms:W3CDTF">2015-12-18T09:51:11Z</dcterms:modified>
</cp:coreProperties>
</file>