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808" r:id="rId2"/>
  </p:sldMasterIdLst>
  <p:notesMasterIdLst>
    <p:notesMasterId r:id="rId59"/>
  </p:notesMasterIdLst>
  <p:sldIdLst>
    <p:sldId id="462" r:id="rId3"/>
    <p:sldId id="463" r:id="rId4"/>
    <p:sldId id="2533" r:id="rId5"/>
    <p:sldId id="2534" r:id="rId6"/>
    <p:sldId id="2535" r:id="rId7"/>
    <p:sldId id="2546" r:id="rId8"/>
    <p:sldId id="2547" r:id="rId9"/>
    <p:sldId id="2548" r:id="rId10"/>
    <p:sldId id="2549" r:id="rId11"/>
    <p:sldId id="2554" r:id="rId12"/>
    <p:sldId id="2536" r:id="rId13"/>
    <p:sldId id="2537" r:id="rId14"/>
    <p:sldId id="2538" r:id="rId15"/>
    <p:sldId id="2514" r:id="rId16"/>
    <p:sldId id="480" r:id="rId17"/>
    <p:sldId id="2523" r:id="rId18"/>
    <p:sldId id="2524" r:id="rId19"/>
    <p:sldId id="2525" r:id="rId20"/>
    <p:sldId id="485" r:id="rId21"/>
    <p:sldId id="2526" r:id="rId22"/>
    <p:sldId id="2527" r:id="rId23"/>
    <p:sldId id="2455" r:id="rId24"/>
    <p:sldId id="2539" r:id="rId25"/>
    <p:sldId id="2540" r:id="rId26"/>
    <p:sldId id="2541" r:id="rId27"/>
    <p:sldId id="2522" r:id="rId28"/>
    <p:sldId id="2542" r:id="rId29"/>
    <p:sldId id="2543" r:id="rId30"/>
    <p:sldId id="2544" r:id="rId31"/>
    <p:sldId id="2545" r:id="rId32"/>
    <p:sldId id="2551" r:id="rId33"/>
    <p:sldId id="2552" r:id="rId34"/>
    <p:sldId id="2553" r:id="rId35"/>
    <p:sldId id="2518" r:id="rId36"/>
    <p:sldId id="2473" r:id="rId37"/>
    <p:sldId id="2528" r:id="rId38"/>
    <p:sldId id="2529" r:id="rId39"/>
    <p:sldId id="2530" r:id="rId40"/>
    <p:sldId id="2531" r:id="rId41"/>
    <p:sldId id="2493" r:id="rId42"/>
    <p:sldId id="2532" r:id="rId43"/>
    <p:sldId id="2474" r:id="rId44"/>
    <p:sldId id="2477" r:id="rId45"/>
    <p:sldId id="2488" r:id="rId46"/>
    <p:sldId id="2486" r:id="rId47"/>
    <p:sldId id="2489" r:id="rId48"/>
    <p:sldId id="2500" r:id="rId49"/>
    <p:sldId id="2491" r:id="rId50"/>
    <p:sldId id="2466" r:id="rId51"/>
    <p:sldId id="2521" r:id="rId52"/>
    <p:sldId id="2509" r:id="rId53"/>
    <p:sldId id="2475" r:id="rId54"/>
    <p:sldId id="2478" r:id="rId55"/>
    <p:sldId id="2479" r:id="rId56"/>
    <p:sldId id="2480" r:id="rId57"/>
    <p:sldId id="2476" r:id="rId58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s. Tóth Gabriella Dr." initials="CTGD" lastIdx="2" clrIdx="0">
    <p:extLst>
      <p:ext uri="{19B8F6BF-5375-455C-9EA6-DF929625EA0E}">
        <p15:presenceInfo xmlns:p15="http://schemas.microsoft.com/office/powerpoint/2012/main" userId="S-1-5-21-1939357022-314196924-328618392-34111" providerId="AD"/>
      </p:ext>
    </p:extLst>
  </p:cmAuthor>
  <p:cmAuthor id="2" name="Cs. Tóth Gabriella Dr." initials="CTGD [2]" lastIdx="10" clrIdx="1">
    <p:extLst>
      <p:ext uri="{19B8F6BF-5375-455C-9EA6-DF929625EA0E}">
        <p15:presenceInfo xmlns:p15="http://schemas.microsoft.com/office/powerpoint/2012/main" userId="S::cstothg@mnb.hu::6e125d93-70af-4b0e-a6f4-e76b7b77042b" providerId="AD"/>
      </p:ext>
    </p:extLst>
  </p:cmAuthor>
  <p:cmAuthor id="3" name="Kuti Zsolt" initials="KZ" lastIdx="49" clrIdx="2">
    <p:extLst>
      <p:ext uri="{19B8F6BF-5375-455C-9EA6-DF929625EA0E}">
        <p15:presenceInfo xmlns:p15="http://schemas.microsoft.com/office/powerpoint/2012/main" userId="S::kutizs@mnb.hu::073361d48ab3a4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34D"/>
    <a:srgbClr val="ECF0F1"/>
    <a:srgbClr val="0076A8"/>
    <a:srgbClr val="FF8A8A"/>
    <a:srgbClr val="FFE3C7"/>
    <a:srgbClr val="E2F0D9"/>
    <a:srgbClr val="8DDDFF"/>
    <a:srgbClr val="E57200"/>
    <a:srgbClr val="70AD47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68" y="90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71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Srv2\mnb\KKF\Konjunktura%20elemzo%20osztaly\_Common\KisKata\Egy&#233;b\Koronav&#237;rus_hat&#225;sok\korona_makroadatok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KKF\Konjunktura%20elemzo%20osztaly\_Common\KisKata\Egy&#233;b\Koronav&#237;rus_hat&#225;sok\korona_makroadato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\\SRV2\MNB\KKF\Konjunktura%20elemzo%20osztaly\_Common\RippelG\Project\China\Slowdown\Corona\dat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_workflow\KKF\_IR%20&#246;sszes\2020_03\&#225;br&#225;k\M_1.%20fejezet%20-%201st%20chapter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SRV2\MNB\KKF\Konjunktura%20elemzo%20osztaly\_Common\Infl&#225;ci&#243;s%20csoport\IR\2020_m&#225;rc\k&#252;ld&#233;s\olaj&#225;rp&#225;lya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_workflow\KKF\_IR%20&#246;sszes\2020_03\&#225;br&#225;k\M_1.%20fejezet%20-%201st%20chapter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KKF\Konjunktura%20elemzo%20osztaly\_Common\Infl&#225;ci&#243;s%20csoport\IR\2020_m&#225;rc\k&#252;ld&#233;s\1_fejezet_&#225;br&#225;i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_workflow\KKF\_IR%20&#246;sszes\2020_03\&#225;br&#225;k\M_5.%20fejezet%20-%205th%20chapter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719385342789605E-2"/>
          <c:y val="7.304384920634921E-2"/>
          <c:w val="0.8693569739952719"/>
          <c:h val="0.60867043650793651"/>
        </c:manualLayout>
      </c:layout>
      <c:lineChart>
        <c:grouping val="standard"/>
        <c:varyColors val="0"/>
        <c:ser>
          <c:idx val="0"/>
          <c:order val="0"/>
          <c:tx>
            <c:strRef>
              <c:f>Manu_PMI!$B$2</c:f>
              <c:strCache>
                <c:ptCount val="1"/>
                <c:pt idx="0">
                  <c:v>China</c:v>
                </c:pt>
              </c:strCache>
            </c:strRef>
          </c:tx>
          <c:spPr>
            <a:ln w="34925" cap="rnd">
              <a:solidFill>
                <a:srgbClr val="DA0000"/>
              </a:solidFill>
              <a:round/>
            </a:ln>
            <a:effectLst/>
          </c:spPr>
          <c:marker>
            <c:symbol val="none"/>
          </c:marker>
          <c:cat>
            <c:numRef>
              <c:f>Manu_PMI!$A$3:$A$41</c:f>
              <c:numCache>
                <c:formatCode>[$-409]mmm\-yy;@</c:formatCode>
                <c:ptCount val="39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</c:numCache>
            </c:numRef>
          </c:cat>
          <c:val>
            <c:numRef>
              <c:f>Manu_PMI!$B$3:$B$40</c:f>
              <c:numCache>
                <c:formatCode>General</c:formatCode>
                <c:ptCount val="38"/>
                <c:pt idx="0">
                  <c:v>51</c:v>
                </c:pt>
                <c:pt idx="1">
                  <c:v>51.7</c:v>
                </c:pt>
                <c:pt idx="2">
                  <c:v>51.2</c:v>
                </c:pt>
                <c:pt idx="3">
                  <c:v>50.3</c:v>
                </c:pt>
                <c:pt idx="4">
                  <c:v>49.6</c:v>
                </c:pt>
                <c:pt idx="5">
                  <c:v>50.4</c:v>
                </c:pt>
                <c:pt idx="6">
                  <c:v>51.1</c:v>
                </c:pt>
                <c:pt idx="7">
                  <c:v>51.6</c:v>
                </c:pt>
                <c:pt idx="8">
                  <c:v>51</c:v>
                </c:pt>
                <c:pt idx="9">
                  <c:v>51</c:v>
                </c:pt>
                <c:pt idx="10">
                  <c:v>50.8</c:v>
                </c:pt>
                <c:pt idx="11">
                  <c:v>51.5</c:v>
                </c:pt>
                <c:pt idx="12">
                  <c:v>51.5</c:v>
                </c:pt>
                <c:pt idx="13">
                  <c:v>51.6</c:v>
                </c:pt>
                <c:pt idx="14">
                  <c:v>51</c:v>
                </c:pt>
                <c:pt idx="15">
                  <c:v>51.1</c:v>
                </c:pt>
                <c:pt idx="16">
                  <c:v>51.1</c:v>
                </c:pt>
                <c:pt idx="17">
                  <c:v>51</c:v>
                </c:pt>
                <c:pt idx="18">
                  <c:v>50.8</c:v>
                </c:pt>
                <c:pt idx="19">
                  <c:v>50.6</c:v>
                </c:pt>
                <c:pt idx="20">
                  <c:v>50</c:v>
                </c:pt>
                <c:pt idx="21">
                  <c:v>50.1</c:v>
                </c:pt>
                <c:pt idx="22">
                  <c:v>50.2</c:v>
                </c:pt>
                <c:pt idx="23">
                  <c:v>49.7</c:v>
                </c:pt>
                <c:pt idx="24">
                  <c:v>48.3</c:v>
                </c:pt>
                <c:pt idx="25">
                  <c:v>49.9</c:v>
                </c:pt>
                <c:pt idx="26">
                  <c:v>50.8</c:v>
                </c:pt>
                <c:pt idx="27">
                  <c:v>50.2</c:v>
                </c:pt>
                <c:pt idx="28">
                  <c:v>50.2</c:v>
                </c:pt>
                <c:pt idx="29">
                  <c:v>49.4</c:v>
                </c:pt>
                <c:pt idx="30">
                  <c:v>49.9</c:v>
                </c:pt>
                <c:pt idx="31">
                  <c:v>50.4</c:v>
                </c:pt>
                <c:pt idx="32">
                  <c:v>51.4</c:v>
                </c:pt>
                <c:pt idx="33">
                  <c:v>51.7</c:v>
                </c:pt>
                <c:pt idx="34">
                  <c:v>51.8</c:v>
                </c:pt>
                <c:pt idx="35">
                  <c:v>51.5</c:v>
                </c:pt>
                <c:pt idx="36">
                  <c:v>51.1</c:v>
                </c:pt>
                <c:pt idx="37">
                  <c:v>40.299999999999997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18-4C1A-9CF4-78CB1D3B28EB}"/>
            </c:ext>
          </c:extLst>
        </c:ser>
        <c:ser>
          <c:idx val="1"/>
          <c:order val="1"/>
          <c:tx>
            <c:strRef>
              <c:f>Manu_PMI!$C$2</c:f>
              <c:strCache>
                <c:ptCount val="1"/>
                <c:pt idx="0">
                  <c:v>Hong Kong</c:v>
                </c:pt>
              </c:strCache>
            </c:strRef>
          </c:tx>
          <c:spPr>
            <a:ln w="34925" cap="rnd">
              <a:solidFill>
                <a:srgbClr val="70AD47"/>
              </a:solidFill>
              <a:round/>
            </a:ln>
            <a:effectLst/>
          </c:spPr>
          <c:marker>
            <c:symbol val="none"/>
          </c:marker>
          <c:cat>
            <c:numRef>
              <c:f>Manu_PMI!$A$3:$A$41</c:f>
              <c:numCache>
                <c:formatCode>[$-409]mmm\-yy;@</c:formatCode>
                <c:ptCount val="39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</c:numCache>
            </c:numRef>
          </c:cat>
          <c:val>
            <c:numRef>
              <c:f>Manu_PMI!$C$3:$C$40</c:f>
              <c:numCache>
                <c:formatCode>General</c:formatCode>
                <c:ptCount val="38"/>
                <c:pt idx="0">
                  <c:v>49.9</c:v>
                </c:pt>
                <c:pt idx="1">
                  <c:v>49.6</c:v>
                </c:pt>
                <c:pt idx="2">
                  <c:v>49.9</c:v>
                </c:pt>
                <c:pt idx="3">
                  <c:v>51.1</c:v>
                </c:pt>
                <c:pt idx="4">
                  <c:v>50.5</c:v>
                </c:pt>
                <c:pt idx="5">
                  <c:v>51.1</c:v>
                </c:pt>
                <c:pt idx="6">
                  <c:v>51.3</c:v>
                </c:pt>
                <c:pt idx="7">
                  <c:v>49.7</c:v>
                </c:pt>
                <c:pt idx="8">
                  <c:v>51.2</c:v>
                </c:pt>
                <c:pt idx="9">
                  <c:v>50.3</c:v>
                </c:pt>
                <c:pt idx="10">
                  <c:v>50.7</c:v>
                </c:pt>
                <c:pt idx="11">
                  <c:v>51.5</c:v>
                </c:pt>
                <c:pt idx="12">
                  <c:v>51.1</c:v>
                </c:pt>
                <c:pt idx="13">
                  <c:v>51.7</c:v>
                </c:pt>
                <c:pt idx="14">
                  <c:v>50.6</c:v>
                </c:pt>
                <c:pt idx="15">
                  <c:v>49.1</c:v>
                </c:pt>
                <c:pt idx="16">
                  <c:v>47.8</c:v>
                </c:pt>
                <c:pt idx="17">
                  <c:v>47.7</c:v>
                </c:pt>
                <c:pt idx="18">
                  <c:v>48.2</c:v>
                </c:pt>
                <c:pt idx="19">
                  <c:v>48.5</c:v>
                </c:pt>
                <c:pt idx="20">
                  <c:v>47.9</c:v>
                </c:pt>
                <c:pt idx="21">
                  <c:v>48.6</c:v>
                </c:pt>
                <c:pt idx="22">
                  <c:v>47.1</c:v>
                </c:pt>
                <c:pt idx="23">
                  <c:v>48</c:v>
                </c:pt>
                <c:pt idx="24">
                  <c:v>48.2</c:v>
                </c:pt>
                <c:pt idx="25">
                  <c:v>48.4</c:v>
                </c:pt>
                <c:pt idx="26">
                  <c:v>48</c:v>
                </c:pt>
                <c:pt idx="27">
                  <c:v>48.4</c:v>
                </c:pt>
                <c:pt idx="28">
                  <c:v>46.9</c:v>
                </c:pt>
                <c:pt idx="29">
                  <c:v>47.9</c:v>
                </c:pt>
                <c:pt idx="30">
                  <c:v>43.8</c:v>
                </c:pt>
                <c:pt idx="31">
                  <c:v>40.799999999999997</c:v>
                </c:pt>
                <c:pt idx="32">
                  <c:v>41.5</c:v>
                </c:pt>
                <c:pt idx="33">
                  <c:v>39.299999999999997</c:v>
                </c:pt>
                <c:pt idx="34">
                  <c:v>38.5</c:v>
                </c:pt>
                <c:pt idx="35">
                  <c:v>42.1</c:v>
                </c:pt>
                <c:pt idx="36">
                  <c:v>46.8</c:v>
                </c:pt>
                <c:pt idx="37">
                  <c:v>33.1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18-4C1A-9CF4-78CB1D3B28EB}"/>
            </c:ext>
          </c:extLst>
        </c:ser>
        <c:ser>
          <c:idx val="3"/>
          <c:order val="2"/>
          <c:tx>
            <c:strRef>
              <c:f>Manu_PMI!$E$2</c:f>
              <c:strCache>
                <c:ptCount val="1"/>
                <c:pt idx="0">
                  <c:v>South Korea</c:v>
                </c:pt>
              </c:strCache>
            </c:strRef>
          </c:tx>
          <c:spPr>
            <a:ln w="34925" cap="rnd">
              <a:solidFill>
                <a:srgbClr val="F6A800"/>
              </a:solidFill>
              <a:round/>
            </a:ln>
            <a:effectLst/>
          </c:spPr>
          <c:marker>
            <c:symbol val="none"/>
          </c:marker>
          <c:cat>
            <c:numRef>
              <c:f>Manu_PMI!$A$3:$A$41</c:f>
              <c:numCache>
                <c:formatCode>[$-409]mmm\-yy;@</c:formatCode>
                <c:ptCount val="39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</c:numCache>
            </c:numRef>
          </c:cat>
          <c:val>
            <c:numRef>
              <c:f>Manu_PMI!$E$3:$E$40</c:f>
              <c:numCache>
                <c:formatCode>General</c:formatCode>
                <c:ptCount val="38"/>
                <c:pt idx="0">
                  <c:v>47.4</c:v>
                </c:pt>
                <c:pt idx="1">
                  <c:v>47.7</c:v>
                </c:pt>
                <c:pt idx="2">
                  <c:v>50.5</c:v>
                </c:pt>
                <c:pt idx="3">
                  <c:v>51</c:v>
                </c:pt>
                <c:pt idx="4">
                  <c:v>49.1</c:v>
                </c:pt>
                <c:pt idx="5">
                  <c:v>50.7</c:v>
                </c:pt>
                <c:pt idx="6">
                  <c:v>48.7</c:v>
                </c:pt>
                <c:pt idx="7">
                  <c:v>48.2</c:v>
                </c:pt>
                <c:pt idx="8">
                  <c:v>51</c:v>
                </c:pt>
                <c:pt idx="9">
                  <c:v>47.9</c:v>
                </c:pt>
                <c:pt idx="10">
                  <c:v>50.9</c:v>
                </c:pt>
                <c:pt idx="11">
                  <c:v>47.4</c:v>
                </c:pt>
                <c:pt idx="12">
                  <c:v>49.1</c:v>
                </c:pt>
                <c:pt idx="13">
                  <c:v>48.8</c:v>
                </c:pt>
                <c:pt idx="14">
                  <c:v>50.6</c:v>
                </c:pt>
                <c:pt idx="15">
                  <c:v>50.5</c:v>
                </c:pt>
                <c:pt idx="16">
                  <c:v>49.4</c:v>
                </c:pt>
                <c:pt idx="17">
                  <c:v>50.6</c:v>
                </c:pt>
                <c:pt idx="18">
                  <c:v>47.8</c:v>
                </c:pt>
                <c:pt idx="19">
                  <c:v>48.7</c:v>
                </c:pt>
                <c:pt idx="20">
                  <c:v>52.1</c:v>
                </c:pt>
                <c:pt idx="21">
                  <c:v>51.5</c:v>
                </c:pt>
                <c:pt idx="22">
                  <c:v>47.4</c:v>
                </c:pt>
                <c:pt idx="23">
                  <c:v>48</c:v>
                </c:pt>
                <c:pt idx="24">
                  <c:v>46.5</c:v>
                </c:pt>
                <c:pt idx="25">
                  <c:v>45.2</c:v>
                </c:pt>
                <c:pt idx="26">
                  <c:v>51.1</c:v>
                </c:pt>
                <c:pt idx="27">
                  <c:v>52.6</c:v>
                </c:pt>
                <c:pt idx="28">
                  <c:v>48.1</c:v>
                </c:pt>
                <c:pt idx="29">
                  <c:v>47.8</c:v>
                </c:pt>
                <c:pt idx="30">
                  <c:v>46.7</c:v>
                </c:pt>
                <c:pt idx="31">
                  <c:v>48.9</c:v>
                </c:pt>
                <c:pt idx="32">
                  <c:v>48.5</c:v>
                </c:pt>
                <c:pt idx="33">
                  <c:v>49.2</c:v>
                </c:pt>
                <c:pt idx="34">
                  <c:v>49.5</c:v>
                </c:pt>
                <c:pt idx="35">
                  <c:v>48.7</c:v>
                </c:pt>
                <c:pt idx="36">
                  <c:v>47.8</c:v>
                </c:pt>
                <c:pt idx="37">
                  <c:v>46.6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218-4C1A-9CF4-78CB1D3B28EB}"/>
            </c:ext>
          </c:extLst>
        </c:ser>
        <c:ser>
          <c:idx val="4"/>
          <c:order val="3"/>
          <c:tx>
            <c:strRef>
              <c:f>Manu_PMI!$F$2</c:f>
              <c:strCache>
                <c:ptCount val="1"/>
                <c:pt idx="0">
                  <c:v>USA</c:v>
                </c:pt>
              </c:strCache>
            </c:strRef>
          </c:tx>
          <c:spPr>
            <a:ln w="34925" cap="rnd">
              <a:solidFill>
                <a:srgbClr val="009EE0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Manu_PMI!$A$3:$A$41</c:f>
              <c:numCache>
                <c:formatCode>[$-409]mmm\-yy;@</c:formatCode>
                <c:ptCount val="39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</c:numCache>
            </c:numRef>
          </c:cat>
          <c:val>
            <c:numRef>
              <c:f>Manu_PMI!$F$3:$F$40</c:f>
              <c:numCache>
                <c:formatCode>General</c:formatCode>
                <c:ptCount val="38"/>
                <c:pt idx="0">
                  <c:v>55</c:v>
                </c:pt>
                <c:pt idx="1">
                  <c:v>54.2</c:v>
                </c:pt>
                <c:pt idx="2">
                  <c:v>53.3</c:v>
                </c:pt>
                <c:pt idx="3">
                  <c:v>52.8</c:v>
                </c:pt>
                <c:pt idx="4">
                  <c:v>52.7</c:v>
                </c:pt>
                <c:pt idx="5">
                  <c:v>52</c:v>
                </c:pt>
                <c:pt idx="6">
                  <c:v>53.3</c:v>
                </c:pt>
                <c:pt idx="7">
                  <c:v>52.8</c:v>
                </c:pt>
                <c:pt idx="8">
                  <c:v>53.1</c:v>
                </c:pt>
                <c:pt idx="9">
                  <c:v>54.6</c:v>
                </c:pt>
                <c:pt idx="10">
                  <c:v>53.9</c:v>
                </c:pt>
                <c:pt idx="11">
                  <c:v>55.1</c:v>
                </c:pt>
                <c:pt idx="12">
                  <c:v>55.5</c:v>
                </c:pt>
                <c:pt idx="13">
                  <c:v>55.3</c:v>
                </c:pt>
                <c:pt idx="14">
                  <c:v>55.6</c:v>
                </c:pt>
                <c:pt idx="15">
                  <c:v>56.5</c:v>
                </c:pt>
                <c:pt idx="16">
                  <c:v>56.4</c:v>
                </c:pt>
                <c:pt idx="17">
                  <c:v>55.4</c:v>
                </c:pt>
                <c:pt idx="18">
                  <c:v>55.3</c:v>
                </c:pt>
                <c:pt idx="19">
                  <c:v>54.7</c:v>
                </c:pt>
                <c:pt idx="20">
                  <c:v>55.6</c:v>
                </c:pt>
                <c:pt idx="21">
                  <c:v>55.7</c:v>
                </c:pt>
                <c:pt idx="22">
                  <c:v>55.3</c:v>
                </c:pt>
                <c:pt idx="23">
                  <c:v>53.8</c:v>
                </c:pt>
                <c:pt idx="24">
                  <c:v>54.9</c:v>
                </c:pt>
                <c:pt idx="25">
                  <c:v>53</c:v>
                </c:pt>
                <c:pt idx="26">
                  <c:v>52.4</c:v>
                </c:pt>
                <c:pt idx="27">
                  <c:v>52.6</c:v>
                </c:pt>
                <c:pt idx="28">
                  <c:v>50.5</c:v>
                </c:pt>
                <c:pt idx="29">
                  <c:v>50.6</c:v>
                </c:pt>
                <c:pt idx="30">
                  <c:v>50.4</c:v>
                </c:pt>
                <c:pt idx="31">
                  <c:v>49.9</c:v>
                </c:pt>
                <c:pt idx="32">
                  <c:v>51</c:v>
                </c:pt>
                <c:pt idx="33">
                  <c:v>51.5</c:v>
                </c:pt>
                <c:pt idx="34">
                  <c:v>52.2</c:v>
                </c:pt>
                <c:pt idx="35">
                  <c:v>52.5</c:v>
                </c:pt>
                <c:pt idx="36">
                  <c:v>51.7</c:v>
                </c:pt>
                <c:pt idx="37">
                  <c:v>50.8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218-4C1A-9CF4-78CB1D3B28EB}"/>
            </c:ext>
          </c:extLst>
        </c:ser>
        <c:ser>
          <c:idx val="6"/>
          <c:order val="4"/>
          <c:tx>
            <c:strRef>
              <c:f>Manu_PMI!$H$2</c:f>
              <c:strCache>
                <c:ptCount val="1"/>
                <c:pt idx="0">
                  <c:v>Neutral level</c:v>
                </c:pt>
              </c:strCache>
            </c:strRef>
          </c:tx>
          <c:spPr>
            <a:ln w="34925" cap="rnd">
              <a:solidFill>
                <a:sysClr val="windowText" lastClr="0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Manu_PMI!$A$3:$A$41</c:f>
              <c:numCache>
                <c:formatCode>[$-409]mmm\-yy;@</c:formatCode>
                <c:ptCount val="39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</c:numCache>
            </c:numRef>
          </c:cat>
          <c:val>
            <c:numRef>
              <c:f>Manu_PMI!$H$3:$H$40</c:f>
              <c:numCache>
                <c:formatCode>General</c:formatCode>
                <c:ptCount val="38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218-4C1A-9CF4-78CB1D3B28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4409528"/>
        <c:axId val="864411496"/>
      </c:lineChart>
      <c:lineChart>
        <c:grouping val="standard"/>
        <c:varyColors val="0"/>
        <c:ser>
          <c:idx val="2"/>
          <c:order val="5"/>
          <c:tx>
            <c:strRef>
              <c:f>Manu_PMI!$I$2</c:f>
              <c:strCache>
                <c:ptCount val="1"/>
                <c:pt idx="0">
                  <c:v>Germany (IFO Business Climate Index, right axis)</c:v>
                </c:pt>
              </c:strCache>
            </c:strRef>
          </c:tx>
          <c:spPr>
            <a:ln w="34925" cap="rnd">
              <a:solidFill>
                <a:srgbClr val="009EE0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Manu_PMI!$A$3:$A$41</c:f>
              <c:numCache>
                <c:formatCode>[$-409]mmm\-yy;@</c:formatCode>
                <c:ptCount val="39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</c:numCache>
            </c:numRef>
          </c:cat>
          <c:val>
            <c:numRef>
              <c:f>Manu_PMI!$I$3:$I$41</c:f>
              <c:numCache>
                <c:formatCode>General</c:formatCode>
                <c:ptCount val="39"/>
                <c:pt idx="0">
                  <c:v>101.3</c:v>
                </c:pt>
                <c:pt idx="1">
                  <c:v>101.3</c:v>
                </c:pt>
                <c:pt idx="2">
                  <c:v>101.8</c:v>
                </c:pt>
                <c:pt idx="3">
                  <c:v>102.9</c:v>
                </c:pt>
                <c:pt idx="4">
                  <c:v>102.3</c:v>
                </c:pt>
                <c:pt idx="5">
                  <c:v>103.3</c:v>
                </c:pt>
                <c:pt idx="6">
                  <c:v>104.2</c:v>
                </c:pt>
                <c:pt idx="7">
                  <c:v>103.8</c:v>
                </c:pt>
                <c:pt idx="8">
                  <c:v>103.9</c:v>
                </c:pt>
                <c:pt idx="9">
                  <c:v>104.4</c:v>
                </c:pt>
                <c:pt idx="10">
                  <c:v>104.8</c:v>
                </c:pt>
                <c:pt idx="11">
                  <c:v>104.7</c:v>
                </c:pt>
                <c:pt idx="12">
                  <c:v>104.9</c:v>
                </c:pt>
                <c:pt idx="13">
                  <c:v>104.3</c:v>
                </c:pt>
                <c:pt idx="14">
                  <c:v>103.8</c:v>
                </c:pt>
                <c:pt idx="15">
                  <c:v>102.7</c:v>
                </c:pt>
                <c:pt idx="16">
                  <c:v>102.8</c:v>
                </c:pt>
                <c:pt idx="17">
                  <c:v>102.3</c:v>
                </c:pt>
                <c:pt idx="18">
                  <c:v>102.2</c:v>
                </c:pt>
                <c:pt idx="19">
                  <c:v>104</c:v>
                </c:pt>
                <c:pt idx="20">
                  <c:v>103.8</c:v>
                </c:pt>
                <c:pt idx="21">
                  <c:v>102.6</c:v>
                </c:pt>
                <c:pt idx="22">
                  <c:v>102.2</c:v>
                </c:pt>
                <c:pt idx="23">
                  <c:v>101.1</c:v>
                </c:pt>
                <c:pt idx="24">
                  <c:v>99.7</c:v>
                </c:pt>
                <c:pt idx="25">
                  <c:v>98.8</c:v>
                </c:pt>
                <c:pt idx="26">
                  <c:v>100</c:v>
                </c:pt>
                <c:pt idx="27">
                  <c:v>99.5</c:v>
                </c:pt>
                <c:pt idx="28">
                  <c:v>98.3</c:v>
                </c:pt>
                <c:pt idx="29">
                  <c:v>97.7</c:v>
                </c:pt>
                <c:pt idx="30">
                  <c:v>96.1</c:v>
                </c:pt>
                <c:pt idx="31">
                  <c:v>94.5</c:v>
                </c:pt>
                <c:pt idx="32">
                  <c:v>94.8</c:v>
                </c:pt>
                <c:pt idx="33">
                  <c:v>94.7</c:v>
                </c:pt>
                <c:pt idx="34">
                  <c:v>95.1</c:v>
                </c:pt>
                <c:pt idx="35">
                  <c:v>96.3</c:v>
                </c:pt>
                <c:pt idx="36">
                  <c:v>96</c:v>
                </c:pt>
                <c:pt idx="37">
                  <c:v>96.1</c:v>
                </c:pt>
                <c:pt idx="38">
                  <c:v>87.7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218-4C1A-9CF4-78CB1D3B28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9462784"/>
        <c:axId val="1089460488"/>
      </c:lineChart>
      <c:dateAx>
        <c:axId val="864409528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64411496"/>
        <c:crosses val="autoZero"/>
        <c:auto val="1"/>
        <c:lblOffset val="100"/>
        <c:baseTimeUnit val="months"/>
        <c:majorUnit val="2"/>
        <c:majorTimeUnit val="months"/>
      </c:dateAx>
      <c:valAx>
        <c:axId val="864411496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64409528"/>
        <c:crosses val="autoZero"/>
        <c:crossBetween val="between"/>
      </c:valAx>
      <c:valAx>
        <c:axId val="1089460488"/>
        <c:scaling>
          <c:orientation val="minMax"/>
          <c:max val="120"/>
          <c:min val="6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" lastClr="FFFFFF">
                <a:lumMod val="6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89462784"/>
        <c:crosses val="max"/>
        <c:crossBetween val="between"/>
      </c:valAx>
      <c:dateAx>
        <c:axId val="1089462784"/>
        <c:scaling>
          <c:orientation val="minMax"/>
        </c:scaling>
        <c:delete val="1"/>
        <c:axPos val="b"/>
        <c:numFmt formatCode="[$-409]mmm\-yy;@" sourceLinked="1"/>
        <c:majorTickMark val="out"/>
        <c:minorTickMark val="none"/>
        <c:tickLblPos val="nextTo"/>
        <c:crossAx val="1089460488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86249623015873012"/>
          <c:w val="0.98694113475177314"/>
          <c:h val="0.13750376984126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hu-HU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Initial unemployment claims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Munka1!$A$2:$A$64</c:f>
              <c:numCache>
                <c:formatCode>[$-409]mmm\-yy;@</c:formatCode>
                <c:ptCount val="63"/>
                <c:pt idx="0">
                  <c:v>43470</c:v>
                </c:pt>
                <c:pt idx="1">
                  <c:v>43477</c:v>
                </c:pt>
                <c:pt idx="2">
                  <c:v>43484</c:v>
                </c:pt>
                <c:pt idx="3">
                  <c:v>43491</c:v>
                </c:pt>
                <c:pt idx="4">
                  <c:v>43498</c:v>
                </c:pt>
                <c:pt idx="5">
                  <c:v>43505</c:v>
                </c:pt>
                <c:pt idx="6">
                  <c:v>43512</c:v>
                </c:pt>
                <c:pt idx="7">
                  <c:v>43519</c:v>
                </c:pt>
                <c:pt idx="8">
                  <c:v>43526</c:v>
                </c:pt>
                <c:pt idx="9">
                  <c:v>43533</c:v>
                </c:pt>
                <c:pt idx="10">
                  <c:v>43540</c:v>
                </c:pt>
                <c:pt idx="11">
                  <c:v>43547</c:v>
                </c:pt>
                <c:pt idx="12">
                  <c:v>43554</c:v>
                </c:pt>
                <c:pt idx="13">
                  <c:v>43561</c:v>
                </c:pt>
                <c:pt idx="14">
                  <c:v>43568</c:v>
                </c:pt>
                <c:pt idx="15">
                  <c:v>43575</c:v>
                </c:pt>
                <c:pt idx="16">
                  <c:v>43582</c:v>
                </c:pt>
                <c:pt idx="17">
                  <c:v>43589</c:v>
                </c:pt>
                <c:pt idx="18">
                  <c:v>43596</c:v>
                </c:pt>
                <c:pt idx="19">
                  <c:v>43603</c:v>
                </c:pt>
                <c:pt idx="20">
                  <c:v>43610</c:v>
                </c:pt>
                <c:pt idx="21">
                  <c:v>43617</c:v>
                </c:pt>
                <c:pt idx="22">
                  <c:v>43624</c:v>
                </c:pt>
                <c:pt idx="23">
                  <c:v>43631</c:v>
                </c:pt>
                <c:pt idx="24">
                  <c:v>43638</c:v>
                </c:pt>
                <c:pt idx="25">
                  <c:v>43645</c:v>
                </c:pt>
                <c:pt idx="26">
                  <c:v>43652</c:v>
                </c:pt>
                <c:pt idx="27">
                  <c:v>43659</c:v>
                </c:pt>
                <c:pt idx="28">
                  <c:v>43666</c:v>
                </c:pt>
                <c:pt idx="29">
                  <c:v>43673</c:v>
                </c:pt>
                <c:pt idx="30">
                  <c:v>43680</c:v>
                </c:pt>
                <c:pt idx="31">
                  <c:v>43687</c:v>
                </c:pt>
                <c:pt idx="32">
                  <c:v>43694</c:v>
                </c:pt>
                <c:pt idx="33">
                  <c:v>43701</c:v>
                </c:pt>
                <c:pt idx="34">
                  <c:v>43708</c:v>
                </c:pt>
                <c:pt idx="35">
                  <c:v>43715</c:v>
                </c:pt>
                <c:pt idx="36">
                  <c:v>43722</c:v>
                </c:pt>
                <c:pt idx="37">
                  <c:v>43729</c:v>
                </c:pt>
                <c:pt idx="38">
                  <c:v>43736</c:v>
                </c:pt>
                <c:pt idx="39">
                  <c:v>43743</c:v>
                </c:pt>
                <c:pt idx="40">
                  <c:v>43750</c:v>
                </c:pt>
                <c:pt idx="41">
                  <c:v>43757</c:v>
                </c:pt>
                <c:pt idx="42">
                  <c:v>43764</c:v>
                </c:pt>
                <c:pt idx="43">
                  <c:v>43771</c:v>
                </c:pt>
                <c:pt idx="44">
                  <c:v>43778</c:v>
                </c:pt>
                <c:pt idx="45">
                  <c:v>43785</c:v>
                </c:pt>
                <c:pt idx="46">
                  <c:v>43792</c:v>
                </c:pt>
                <c:pt idx="47">
                  <c:v>43799</c:v>
                </c:pt>
                <c:pt idx="48">
                  <c:v>43806</c:v>
                </c:pt>
                <c:pt idx="49">
                  <c:v>43813</c:v>
                </c:pt>
                <c:pt idx="50">
                  <c:v>43820</c:v>
                </c:pt>
                <c:pt idx="51">
                  <c:v>43827</c:v>
                </c:pt>
                <c:pt idx="52">
                  <c:v>43834</c:v>
                </c:pt>
                <c:pt idx="53">
                  <c:v>43841</c:v>
                </c:pt>
                <c:pt idx="54">
                  <c:v>43848</c:v>
                </c:pt>
                <c:pt idx="55">
                  <c:v>43855</c:v>
                </c:pt>
                <c:pt idx="56">
                  <c:v>43862</c:v>
                </c:pt>
                <c:pt idx="57">
                  <c:v>43869</c:v>
                </c:pt>
                <c:pt idx="58">
                  <c:v>43876</c:v>
                </c:pt>
                <c:pt idx="59">
                  <c:v>43883</c:v>
                </c:pt>
                <c:pt idx="60">
                  <c:v>43890</c:v>
                </c:pt>
                <c:pt idx="61">
                  <c:v>43897</c:v>
                </c:pt>
                <c:pt idx="62">
                  <c:v>43904</c:v>
                </c:pt>
              </c:numCache>
            </c:numRef>
          </c:cat>
          <c:val>
            <c:numRef>
              <c:f>Munka1!$B$2:$B$64</c:f>
              <c:numCache>
                <c:formatCode>General</c:formatCode>
                <c:ptCount val="63"/>
                <c:pt idx="0">
                  <c:v>220</c:v>
                </c:pt>
                <c:pt idx="1">
                  <c:v>216</c:v>
                </c:pt>
                <c:pt idx="2">
                  <c:v>209</c:v>
                </c:pt>
                <c:pt idx="3">
                  <c:v>236</c:v>
                </c:pt>
                <c:pt idx="4">
                  <c:v>230</c:v>
                </c:pt>
                <c:pt idx="5">
                  <c:v>228</c:v>
                </c:pt>
                <c:pt idx="6">
                  <c:v>218</c:v>
                </c:pt>
                <c:pt idx="7">
                  <c:v>224</c:v>
                </c:pt>
                <c:pt idx="8">
                  <c:v>220</c:v>
                </c:pt>
                <c:pt idx="9">
                  <c:v>224</c:v>
                </c:pt>
                <c:pt idx="10">
                  <c:v>219</c:v>
                </c:pt>
                <c:pt idx="11">
                  <c:v>215</c:v>
                </c:pt>
                <c:pt idx="12">
                  <c:v>211</c:v>
                </c:pt>
                <c:pt idx="13">
                  <c:v>203</c:v>
                </c:pt>
                <c:pt idx="14">
                  <c:v>203</c:v>
                </c:pt>
                <c:pt idx="15">
                  <c:v>226</c:v>
                </c:pt>
                <c:pt idx="16">
                  <c:v>230</c:v>
                </c:pt>
                <c:pt idx="17">
                  <c:v>225</c:v>
                </c:pt>
                <c:pt idx="18">
                  <c:v>217</c:v>
                </c:pt>
                <c:pt idx="19">
                  <c:v>213</c:v>
                </c:pt>
                <c:pt idx="20">
                  <c:v>218</c:v>
                </c:pt>
                <c:pt idx="21">
                  <c:v>220</c:v>
                </c:pt>
                <c:pt idx="22">
                  <c:v>220</c:v>
                </c:pt>
                <c:pt idx="23">
                  <c:v>219</c:v>
                </c:pt>
                <c:pt idx="24">
                  <c:v>224</c:v>
                </c:pt>
                <c:pt idx="25">
                  <c:v>222</c:v>
                </c:pt>
                <c:pt idx="26">
                  <c:v>211</c:v>
                </c:pt>
                <c:pt idx="27">
                  <c:v>217</c:v>
                </c:pt>
                <c:pt idx="28">
                  <c:v>211</c:v>
                </c:pt>
                <c:pt idx="29">
                  <c:v>216</c:v>
                </c:pt>
                <c:pt idx="30">
                  <c:v>214</c:v>
                </c:pt>
                <c:pt idx="31">
                  <c:v>218</c:v>
                </c:pt>
                <c:pt idx="32">
                  <c:v>215</c:v>
                </c:pt>
                <c:pt idx="33">
                  <c:v>215</c:v>
                </c:pt>
                <c:pt idx="34">
                  <c:v>219</c:v>
                </c:pt>
                <c:pt idx="35">
                  <c:v>208</c:v>
                </c:pt>
                <c:pt idx="36">
                  <c:v>211</c:v>
                </c:pt>
                <c:pt idx="37">
                  <c:v>215</c:v>
                </c:pt>
                <c:pt idx="38">
                  <c:v>218</c:v>
                </c:pt>
                <c:pt idx="39">
                  <c:v>212</c:v>
                </c:pt>
                <c:pt idx="40">
                  <c:v>218</c:v>
                </c:pt>
                <c:pt idx="41">
                  <c:v>213</c:v>
                </c:pt>
                <c:pt idx="42">
                  <c:v>217</c:v>
                </c:pt>
                <c:pt idx="43">
                  <c:v>212</c:v>
                </c:pt>
                <c:pt idx="44">
                  <c:v>222</c:v>
                </c:pt>
                <c:pt idx="45">
                  <c:v>223</c:v>
                </c:pt>
                <c:pt idx="46">
                  <c:v>211</c:v>
                </c:pt>
                <c:pt idx="47">
                  <c:v>206</c:v>
                </c:pt>
                <c:pt idx="48">
                  <c:v>237</c:v>
                </c:pt>
                <c:pt idx="49">
                  <c:v>229</c:v>
                </c:pt>
                <c:pt idx="50">
                  <c:v>218</c:v>
                </c:pt>
                <c:pt idx="51">
                  <c:v>220</c:v>
                </c:pt>
                <c:pt idx="52">
                  <c:v>212</c:v>
                </c:pt>
                <c:pt idx="53">
                  <c:v>207</c:v>
                </c:pt>
                <c:pt idx="54">
                  <c:v>220</c:v>
                </c:pt>
                <c:pt idx="55">
                  <c:v>212</c:v>
                </c:pt>
                <c:pt idx="56">
                  <c:v>201</c:v>
                </c:pt>
                <c:pt idx="57">
                  <c:v>204</c:v>
                </c:pt>
                <c:pt idx="58">
                  <c:v>215</c:v>
                </c:pt>
                <c:pt idx="59">
                  <c:v>220</c:v>
                </c:pt>
                <c:pt idx="60">
                  <c:v>215</c:v>
                </c:pt>
                <c:pt idx="61">
                  <c:v>211</c:v>
                </c:pt>
                <c:pt idx="62">
                  <c:v>281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4A-4BBE-A2F4-C55DF4DBF5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1903176"/>
        <c:axId val="801903504"/>
      </c:lineChart>
      <c:dateAx>
        <c:axId val="801903176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01903504"/>
        <c:crosses val="autoZero"/>
        <c:auto val="1"/>
        <c:lblOffset val="100"/>
        <c:baseTimeUnit val="days"/>
      </c:dateAx>
      <c:valAx>
        <c:axId val="801903504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01903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176241134751764E-2"/>
          <c:y val="7.052400793650794E-2"/>
          <c:w val="0.87977647754137112"/>
          <c:h val="0.78001964285714287"/>
        </c:manualLayout>
      </c:layout>
      <c:lineChart>
        <c:grouping val="standard"/>
        <c:varyColors val="0"/>
        <c:ser>
          <c:idx val="6"/>
          <c:order val="0"/>
          <c:tx>
            <c:strRef>
              <c:f>tourism!$B$3</c:f>
              <c:strCache>
                <c:ptCount val="1"/>
                <c:pt idx="0">
                  <c:v>World</c:v>
                </c:pt>
              </c:strCache>
            </c:strRef>
          </c:tx>
          <c:spPr>
            <a:ln w="34925" cap="rnd">
              <a:solidFill>
                <a:srgbClr val="009EE0"/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circle"/>
              <c:size val="13"/>
              <c:spPr>
                <a:solidFill>
                  <a:srgbClr val="009EE0">
                    <a:lumMod val="20000"/>
                    <a:lumOff val="80000"/>
                  </a:srgbClr>
                </a:solidFill>
                <a:ln w="25400">
                  <a:solidFill>
                    <a:srgbClr val="009EE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B77-415E-AF9F-F1D0ED84C585}"/>
              </c:ext>
            </c:extLst>
          </c:dPt>
          <c:dPt>
            <c:idx val="7"/>
            <c:marker>
              <c:symbol val="circle"/>
              <c:size val="13"/>
              <c:spPr>
                <a:solidFill>
                  <a:srgbClr val="009EE0">
                    <a:lumMod val="20000"/>
                    <a:lumOff val="80000"/>
                  </a:srgbClr>
                </a:solidFill>
                <a:ln w="25400">
                  <a:solidFill>
                    <a:srgbClr val="009EE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B77-415E-AF9F-F1D0ED84C585}"/>
              </c:ext>
            </c:extLst>
          </c:dPt>
          <c:dPt>
            <c:idx val="13"/>
            <c:marker>
              <c:symbol val="circle"/>
              <c:size val="13"/>
              <c:spPr>
                <a:solidFill>
                  <a:srgbClr val="009EE0">
                    <a:lumMod val="20000"/>
                    <a:lumOff val="80000"/>
                  </a:srgbClr>
                </a:solidFill>
                <a:ln w="25400">
                  <a:solidFill>
                    <a:srgbClr val="009EE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BB77-415E-AF9F-F1D0ED84C585}"/>
              </c:ext>
            </c:extLst>
          </c:dPt>
          <c:dPt>
            <c:idx val="24"/>
            <c:marker>
              <c:symbol val="none"/>
            </c:marker>
            <c:bubble3D val="0"/>
            <c:spPr>
              <a:ln w="34925" cap="rnd">
                <a:solidFill>
                  <a:srgbClr val="DA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BB77-415E-AF9F-F1D0ED84C585}"/>
              </c:ext>
            </c:extLst>
          </c:dPt>
          <c:dLbls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0.1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77-415E-AF9F-F1D0ED84C58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-1.3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77-415E-AF9F-F1D0ED84C585}"/>
                </c:ext>
              </c:extLst>
            </c:dLbl>
            <c:dLbl>
              <c:idx val="13"/>
              <c:layout>
                <c:manualLayout>
                  <c:x val="-3.5439125295508273E-2"/>
                  <c:y val="4.421071428571428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-4.1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77-415E-AF9F-F1D0ED84C58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tourism!$A$5:$A$29</c:f>
              <c:numCache>
                <c:formatCode>General</c:formatCode>
                <c:ptCount val="2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</c:numCache>
            </c:numRef>
          </c:cat>
          <c:val>
            <c:numRef>
              <c:f>tourism!$C$5:$C$29</c:f>
              <c:numCache>
                <c:formatCode>0.0</c:formatCode>
                <c:ptCount val="25"/>
                <c:pt idx="0">
                  <c:v>5.8487193097946744</c:v>
                </c:pt>
                <c:pt idx="1">
                  <c:v>5.3652799794754458</c:v>
                </c:pt>
                <c:pt idx="2">
                  <c:v>3.070741726754477</c:v>
                </c:pt>
                <c:pt idx="3">
                  <c:v>4.1445641094413759</c:v>
                </c:pt>
                <c:pt idx="4">
                  <c:v>8.0003979893085813</c:v>
                </c:pt>
                <c:pt idx="5">
                  <c:v>0.12684732312801827</c:v>
                </c:pt>
                <c:pt idx="6">
                  <c:v>2.9761094994916988</c:v>
                </c:pt>
                <c:pt idx="7">
                  <c:v>-1.3401239644253877</c:v>
                </c:pt>
                <c:pt idx="8">
                  <c:v>10.506383854842213</c:v>
                </c:pt>
                <c:pt idx="9">
                  <c:v>6.2124669576985099</c:v>
                </c:pt>
                <c:pt idx="10">
                  <c:v>5.9737844958057735</c:v>
                </c:pt>
                <c:pt idx="11">
                  <c:v>7.3605953687871448</c:v>
                </c:pt>
                <c:pt idx="12">
                  <c:v>1.758950479919136</c:v>
                </c:pt>
                <c:pt idx="13">
                  <c:v>-4.1465918655461991</c:v>
                </c:pt>
                <c:pt idx="14">
                  <c:v>6.5555646548194346</c:v>
                </c:pt>
                <c:pt idx="15">
                  <c:v>4.3061685853538023</c:v>
                </c:pt>
                <c:pt idx="16">
                  <c:v>5.7186697082335201</c:v>
                </c:pt>
                <c:pt idx="17">
                  <c:v>4.9430886832085861</c:v>
                </c:pt>
                <c:pt idx="18">
                  <c:v>4.7634008285172058</c:v>
                </c:pt>
                <c:pt idx="19">
                  <c:v>4.0334280714974682</c:v>
                </c:pt>
                <c:pt idx="20">
                  <c:v>3.6686449365780618</c:v>
                </c:pt>
                <c:pt idx="21">
                  <c:v>7.2764350238844884</c:v>
                </c:pt>
                <c:pt idx="22" formatCode="General">
                  <c:v>5.6</c:v>
                </c:pt>
                <c:pt idx="23" formatCode="General">
                  <c:v>3.8</c:v>
                </c:pt>
                <c:pt idx="24" formatCode="General">
                  <c:v>-1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B77-415E-AF9F-F1D0ED84C585}"/>
            </c:ext>
          </c:extLst>
        </c:ser>
        <c:ser>
          <c:idx val="0"/>
          <c:order val="1"/>
          <c:tx>
            <c:strRef>
              <c:f>tourism!$D$4</c:f>
              <c:strCache>
                <c:ptCount val="1"/>
              </c:strCache>
            </c:strRef>
          </c:tx>
          <c:spPr>
            <a:ln w="28575" cap="rnd">
              <a:solidFill>
                <a:srgbClr val="DA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A0000"/>
              </a:solidFill>
              <a:ln w="9525">
                <a:solidFill>
                  <a:srgbClr val="DA0000"/>
                </a:solidFill>
              </a:ln>
              <a:effectLst/>
            </c:spPr>
          </c:marker>
          <c:dPt>
            <c:idx val="24"/>
            <c:marker>
              <c:symbol val="dash"/>
              <c:size val="20"/>
              <c:spPr>
                <a:solidFill>
                  <a:srgbClr val="DA0000"/>
                </a:solidFill>
                <a:ln w="9525">
                  <a:solidFill>
                    <a:srgbClr val="DA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BB77-415E-AF9F-F1D0ED84C585}"/>
              </c:ext>
            </c:extLst>
          </c:dPt>
          <c:cat>
            <c:numRef>
              <c:f>tourism!$A$5:$A$29</c:f>
              <c:numCache>
                <c:formatCode>General</c:formatCode>
                <c:ptCount val="2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</c:numCache>
            </c:numRef>
          </c:cat>
          <c:val>
            <c:numRef>
              <c:f>tourism!$D$5:$D$29</c:f>
              <c:numCache>
                <c:formatCode>General</c:formatCode>
                <c:ptCount val="25"/>
                <c:pt idx="24">
                  <c:v>-1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B77-415E-AF9F-F1D0ED84C585}"/>
            </c:ext>
          </c:extLst>
        </c:ser>
        <c:ser>
          <c:idx val="1"/>
          <c:order val="2"/>
          <c:tx>
            <c:strRef>
              <c:f>tourism!$E$3</c:f>
              <c:strCache>
                <c:ptCount val="1"/>
              </c:strCache>
            </c:strRef>
          </c:tx>
          <c:spPr>
            <a:ln w="34925" cap="rnd">
              <a:solidFill>
                <a:srgbClr val="F6A800"/>
              </a:solidFill>
              <a:round/>
            </a:ln>
            <a:effectLst/>
          </c:spPr>
          <c:marker>
            <c:symbol val="dash"/>
            <c:size val="20"/>
            <c:spPr>
              <a:solidFill>
                <a:srgbClr val="DA0000"/>
              </a:solidFill>
              <a:ln w="9525">
                <a:solidFill>
                  <a:srgbClr val="DA0000"/>
                </a:solidFill>
              </a:ln>
              <a:effectLst/>
            </c:spPr>
          </c:marker>
          <c:cat>
            <c:numRef>
              <c:f>tourism!$A$5:$A$29</c:f>
              <c:numCache>
                <c:formatCode>General</c:formatCode>
                <c:ptCount val="2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</c:numCache>
            </c:numRef>
          </c:cat>
          <c:val>
            <c:numRef>
              <c:f>tourism!$E$5:$E$29</c:f>
              <c:numCache>
                <c:formatCode>General</c:formatCode>
                <c:ptCount val="25"/>
                <c:pt idx="24">
                  <c:v>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B77-415E-AF9F-F1D0ED84C5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4409528"/>
        <c:axId val="864411496"/>
      </c:lineChart>
      <c:catAx>
        <c:axId val="864409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64411496"/>
        <c:crosses val="autoZero"/>
        <c:auto val="1"/>
        <c:lblAlgn val="ctr"/>
        <c:lblOffset val="100"/>
        <c:noMultiLvlLbl val="0"/>
      </c:catAx>
      <c:valAx>
        <c:axId val="864411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64409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hu-HU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464940147607715E-2"/>
          <c:y val="6.9912641429746375E-2"/>
          <c:w val="0.93305977991713673"/>
          <c:h val="0.74271678484895631"/>
        </c:manualLayout>
      </c:layout>
      <c:areaChart>
        <c:grouping val="stacked"/>
        <c:varyColors val="0"/>
        <c:ser>
          <c:idx val="3"/>
          <c:order val="0"/>
          <c:tx>
            <c:strRef>
              <c:f>'c1-8'!$F$13</c:f>
              <c:strCache>
                <c:ptCount val="1"/>
                <c:pt idx="0">
                  <c:v>min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'c1-8'!$A$42:$A$66</c:f>
              <c:numCache>
                <c:formatCode>General</c:formatCode>
                <c:ptCount val="25"/>
                <c:pt idx="0">
                  <c:v>2017</c:v>
                </c:pt>
                <c:pt idx="4">
                  <c:v>2018</c:v>
                </c:pt>
                <c:pt idx="8">
                  <c:v>2019</c:v>
                </c:pt>
                <c:pt idx="12">
                  <c:v>2020</c:v>
                </c:pt>
                <c:pt idx="16">
                  <c:v>2021</c:v>
                </c:pt>
                <c:pt idx="20">
                  <c:v>2022</c:v>
                </c:pt>
                <c:pt idx="24">
                  <c:v>2023</c:v>
                </c:pt>
              </c:numCache>
            </c:numRef>
          </c:cat>
          <c:val>
            <c:numRef>
              <c:f>'c1-8'!$F$42:$F$66</c:f>
              <c:numCache>
                <c:formatCode>0.00</c:formatCode>
                <c:ptCount val="25"/>
                <c:pt idx="0">
                  <c:v>4.2976734157473402</c:v>
                </c:pt>
                <c:pt idx="1">
                  <c:v>4.1777104957870819</c:v>
                </c:pt>
                <c:pt idx="2">
                  <c:v>4.5223974565287364</c:v>
                </c:pt>
                <c:pt idx="3">
                  <c:v>5.1696676883085786</c:v>
                </c:pt>
                <c:pt idx="4">
                  <c:v>5.0058712974515771</c:v>
                </c:pt>
                <c:pt idx="5">
                  <c:v>4.8676281302095106</c:v>
                </c:pt>
                <c:pt idx="6">
                  <c:v>5.4876391349943674</c:v>
                </c:pt>
                <c:pt idx="7">
                  <c:v>5.1737339009217038</c:v>
                </c:pt>
                <c:pt idx="8">
                  <c:v>5.2537309657100622</c:v>
                </c:pt>
                <c:pt idx="9">
                  <c:v>5.1104198288902012</c:v>
                </c:pt>
                <c:pt idx="10">
                  <c:v>4.7748585006043953</c:v>
                </c:pt>
                <c:pt idx="11">
                  <c:v>4.5788682981974063</c:v>
                </c:pt>
                <c:pt idx="12">
                  <c:v>3.8790292158621185</c:v>
                </c:pt>
                <c:pt idx="13">
                  <c:v>-0.54772373670569152</c:v>
                </c:pt>
                <c:pt idx="14">
                  <c:v>1.4703268864890333</c:v>
                </c:pt>
                <c:pt idx="15">
                  <c:v>2.4023270551999758</c:v>
                </c:pt>
                <c:pt idx="16">
                  <c:v>2.8090890295999742</c:v>
                </c:pt>
                <c:pt idx="17">
                  <c:v>5.5024974079999964</c:v>
                </c:pt>
                <c:pt idx="18">
                  <c:v>4.058670463999988</c:v>
                </c:pt>
                <c:pt idx="19">
                  <c:v>3.4435453183999698</c:v>
                </c:pt>
                <c:pt idx="20">
                  <c:v>3.5461678831999421</c:v>
                </c:pt>
                <c:pt idx="21">
                  <c:v>3.597530069649963</c:v>
                </c:pt>
                <c:pt idx="22">
                  <c:v>3.3409227535999548</c:v>
                </c:pt>
                <c:pt idx="23">
                  <c:v>3.1360844527999632</c:v>
                </c:pt>
                <c:pt idx="24">
                  <c:v>3.4435707451999633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7E-4142-BEA6-D47AA4DB0354}"/>
            </c:ext>
          </c:extLst>
        </c:ser>
        <c:ser>
          <c:idx val="1"/>
          <c:order val="1"/>
          <c:tx>
            <c:strRef>
              <c:f>'c1-8'!$H$13</c:f>
              <c:strCache>
                <c:ptCount val="1"/>
                <c:pt idx="0">
                  <c:v>Előrejelzési tartomány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cat>
            <c:numRef>
              <c:f>'c1-8'!$A$42:$A$66</c:f>
              <c:numCache>
                <c:formatCode>General</c:formatCode>
                <c:ptCount val="25"/>
                <c:pt idx="0">
                  <c:v>2017</c:v>
                </c:pt>
                <c:pt idx="4">
                  <c:v>2018</c:v>
                </c:pt>
                <c:pt idx="8">
                  <c:v>2019</c:v>
                </c:pt>
                <c:pt idx="12">
                  <c:v>2020</c:v>
                </c:pt>
                <c:pt idx="16">
                  <c:v>2021</c:v>
                </c:pt>
                <c:pt idx="20">
                  <c:v>2022</c:v>
                </c:pt>
                <c:pt idx="24">
                  <c:v>2023</c:v>
                </c:pt>
              </c:numCache>
            </c:numRef>
          </c:cat>
          <c:val>
            <c:numRef>
              <c:f>'c1-8'!$H$42:$H$66</c:f>
              <c:numCache>
                <c:formatCode>0.00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0.10315693070094767</c:v>
                </c:pt>
                <c:pt idx="13">
                  <c:v>1.9518309287601312</c:v>
                </c:pt>
                <c:pt idx="14">
                  <c:v>1.0891539729062032</c:v>
                </c:pt>
                <c:pt idx="15">
                  <c:v>0.69287130480000769</c:v>
                </c:pt>
                <c:pt idx="16">
                  <c:v>0.2861093304000093</c:v>
                </c:pt>
                <c:pt idx="17">
                  <c:v>1.8782470799999942</c:v>
                </c:pt>
                <c:pt idx="18">
                  <c:v>1.0329496260000042</c:v>
                </c:pt>
                <c:pt idx="19">
                  <c:v>0.6167536716000086</c:v>
                </c:pt>
                <c:pt idx="20">
                  <c:v>0.30827492680003843</c:v>
                </c:pt>
                <c:pt idx="21">
                  <c:v>5.1260378350008295E-2</c:v>
                </c:pt>
                <c:pt idx="22">
                  <c:v>0.20527058162501532</c:v>
                </c:pt>
                <c:pt idx="23">
                  <c:v>0.30748629240000014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7E-4142-BEA6-D47AA4DB03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9056992"/>
        <c:axId val="1109064864"/>
      </c:areaChart>
      <c:lineChart>
        <c:grouping val="standard"/>
        <c:varyColors val="0"/>
        <c:ser>
          <c:idx val="2"/>
          <c:order val="2"/>
          <c:tx>
            <c:strRef>
              <c:f>'c1-8'!$E$13</c:f>
              <c:strCache>
                <c:ptCount val="1"/>
                <c:pt idx="0">
                  <c:v>GDP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multiLvlStrRef>
              <c:f>'c1-8'!$A$42:$B$66</c:f>
              <c:multiLvlStrCache>
                <c:ptCount val="25"/>
                <c:lvl>
                  <c:pt idx="0">
                    <c:v>2017.01.31</c:v>
                  </c:pt>
                  <c:pt idx="1">
                    <c:v>2017.04.30</c:v>
                  </c:pt>
                  <c:pt idx="2">
                    <c:v>2017.07.31</c:v>
                  </c:pt>
                  <c:pt idx="3">
                    <c:v>2017.10.31</c:v>
                  </c:pt>
                  <c:pt idx="4">
                    <c:v>2018.01.31</c:v>
                  </c:pt>
                  <c:pt idx="5">
                    <c:v>2018.04.30</c:v>
                  </c:pt>
                  <c:pt idx="6">
                    <c:v>2018.07.31</c:v>
                  </c:pt>
                  <c:pt idx="7">
                    <c:v>2018.10.31</c:v>
                  </c:pt>
                  <c:pt idx="8">
                    <c:v>2019.01.31</c:v>
                  </c:pt>
                  <c:pt idx="9">
                    <c:v>2019.04.30</c:v>
                  </c:pt>
                  <c:pt idx="10">
                    <c:v>2019.07.31</c:v>
                  </c:pt>
                  <c:pt idx="11">
                    <c:v>2019.10.31</c:v>
                  </c:pt>
                  <c:pt idx="12">
                    <c:v>2020.01.31</c:v>
                  </c:pt>
                  <c:pt idx="13">
                    <c:v>2020.04.30</c:v>
                  </c:pt>
                  <c:pt idx="14">
                    <c:v>2020.07.31</c:v>
                  </c:pt>
                  <c:pt idx="15">
                    <c:v>2020.10.31</c:v>
                  </c:pt>
                  <c:pt idx="16">
                    <c:v>2021.01.31</c:v>
                  </c:pt>
                  <c:pt idx="17">
                    <c:v>2021.04.30</c:v>
                  </c:pt>
                  <c:pt idx="18">
                    <c:v>2021.07.31</c:v>
                  </c:pt>
                  <c:pt idx="19">
                    <c:v>2021.10.31</c:v>
                  </c:pt>
                  <c:pt idx="20">
                    <c:v>2022.01.31</c:v>
                  </c:pt>
                  <c:pt idx="21">
                    <c:v>2022.04.30</c:v>
                  </c:pt>
                  <c:pt idx="22">
                    <c:v>2022.07.31</c:v>
                  </c:pt>
                  <c:pt idx="23">
                    <c:v>2022.10.31</c:v>
                  </c:pt>
                  <c:pt idx="24">
                    <c:v>2023.01.31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  <c:pt idx="24">
                    <c:v>2023</c:v>
                  </c:pt>
                </c:lvl>
              </c:multiLvlStrCache>
            </c:multiLvlStrRef>
          </c:cat>
          <c:val>
            <c:numRef>
              <c:f>'c1-8'!$E$42:$E$66</c:f>
              <c:numCache>
                <c:formatCode>0.00</c:formatCode>
                <c:ptCount val="25"/>
                <c:pt idx="0">
                  <c:v>4.2976734157473402</c:v>
                </c:pt>
                <c:pt idx="1">
                  <c:v>4.1777104957870819</c:v>
                </c:pt>
                <c:pt idx="2">
                  <c:v>4.5223974565287364</c:v>
                </c:pt>
                <c:pt idx="3">
                  <c:v>5.1696676883085786</c:v>
                </c:pt>
                <c:pt idx="4">
                  <c:v>5.0058712974515771</c:v>
                </c:pt>
                <c:pt idx="5">
                  <c:v>4.8676281302095106</c:v>
                </c:pt>
                <c:pt idx="6">
                  <c:v>5.4876391349943674</c:v>
                </c:pt>
                <c:pt idx="7">
                  <c:v>5.1737339009217038</c:v>
                </c:pt>
                <c:pt idx="8">
                  <c:v>5.2537309657100622</c:v>
                </c:pt>
                <c:pt idx="9">
                  <c:v>5.1104198288902012</c:v>
                </c:pt>
                <c:pt idx="10">
                  <c:v>4.7748585006043953</c:v>
                </c:pt>
                <c:pt idx="11">
                  <c:v>4.5788682981974063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7E-4142-BEA6-D47AA4DB03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9056992"/>
        <c:axId val="1109064864"/>
      </c:lineChart>
      <c:catAx>
        <c:axId val="1109056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hu-HU"/>
          </a:p>
        </c:txPr>
        <c:crossAx val="1109064864"/>
        <c:crosses val="autoZero"/>
        <c:auto val="1"/>
        <c:lblAlgn val="ctr"/>
        <c:lblOffset val="100"/>
        <c:tickMarkSkip val="4"/>
        <c:noMultiLvlLbl val="0"/>
      </c:catAx>
      <c:valAx>
        <c:axId val="1109064864"/>
        <c:scaling>
          <c:orientation val="minMax"/>
          <c:max val="8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sysDash"/>
              <a:round/>
            </a:ln>
            <a:effectLst/>
          </c:spPr>
        </c:majorGridlines>
        <c:numFmt formatCode="0" sourceLinked="0"/>
        <c:majorTickMark val="out"/>
        <c:minorTickMark val="none"/>
        <c:tickLblPos val="low"/>
        <c:spPr>
          <a:noFill/>
          <a:ln>
            <a:solidFill>
              <a:sysClr val="window" lastClr="FFFFFF">
                <a:lumMod val="50000"/>
              </a:sysClr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hu-HU"/>
          </a:p>
        </c:txPr>
        <c:crossAx val="1109056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"/>
          <c:y val="0.90119367817369467"/>
          <c:w val="0.99232971360237721"/>
          <c:h val="7.4727160493827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3175" cap="flat" cmpd="sng" algn="ctr">
      <a:solidFill>
        <a:srgbClr val="FEFFFF"/>
      </a:solidFill>
      <a:prstDash val="solid"/>
      <a:round/>
    </a:ln>
    <a:effectLst/>
  </c:spPr>
  <c:txPr>
    <a:bodyPr/>
    <a:lstStyle/>
    <a:p>
      <a:pPr>
        <a:defRPr sz="16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hu-H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086920443912294E-2"/>
          <c:y val="8.4010649788204342E-2"/>
          <c:w val="0.93777722324238211"/>
          <c:h val="0.76872980385010292"/>
        </c:manualLayout>
      </c:layout>
      <c:lineChart>
        <c:grouping val="standard"/>
        <c:varyColors val="0"/>
        <c:ser>
          <c:idx val="0"/>
          <c:order val="0"/>
          <c:tx>
            <c:strRef>
              <c:f>'c6_EUR'!$B$11</c:f>
              <c:strCache>
                <c:ptCount val="1"/>
                <c:pt idx="0">
                  <c:v>December 2019</c:v>
                </c:pt>
              </c:strCache>
            </c:strRef>
          </c:tx>
          <c:spPr>
            <a:ln>
              <a:solidFill>
                <a:schemeClr val="accent1"/>
              </a:solidFill>
              <a:prstDash val="sysDash"/>
            </a:ln>
          </c:spPr>
          <c:marker>
            <c:symbol val="none"/>
          </c:marker>
          <c:cat>
            <c:numRef>
              <c:f>'c6_EUR'!$A$229:$A$387</c:f>
              <c:numCache>
                <c:formatCode>mmm\-yy</c:formatCode>
                <c:ptCount val="159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</c:numCache>
            </c:numRef>
          </c:cat>
          <c:val>
            <c:numRef>
              <c:f>'c6_EUR'!$B$229:$B$387</c:f>
              <c:numCache>
                <c:formatCode>0.00</c:formatCode>
                <c:ptCount val="159"/>
                <c:pt idx="0">
                  <c:v>53.469507891009222</c:v>
                </c:pt>
                <c:pt idx="1">
                  <c:v>54.277821406644385</c:v>
                </c:pt>
                <c:pt idx="2">
                  <c:v>58.425812830557653</c:v>
                </c:pt>
                <c:pt idx="3">
                  <c:v>63.277652847414494</c:v>
                </c:pt>
                <c:pt idx="4">
                  <c:v>60.639227216748772</c:v>
                </c:pt>
                <c:pt idx="5">
                  <c:v>61.301588545830782</c:v>
                </c:pt>
                <c:pt idx="6">
                  <c:v>58.521133123596471</c:v>
                </c:pt>
                <c:pt idx="7">
                  <c:v>59.377996971918449</c:v>
                </c:pt>
                <c:pt idx="8">
                  <c:v>59.588093308497449</c:v>
                </c:pt>
                <c:pt idx="9">
                  <c:v>59.683776297279273</c:v>
                </c:pt>
                <c:pt idx="10">
                  <c:v>62.730795680649976</c:v>
                </c:pt>
                <c:pt idx="11">
                  <c:v>69.367524424438685</c:v>
                </c:pt>
                <c:pt idx="12">
                  <c:v>72.121397835919169</c:v>
                </c:pt>
                <c:pt idx="13">
                  <c:v>76.158020281731694</c:v>
                </c:pt>
                <c:pt idx="14">
                  <c:v>81.652545744050499</c:v>
                </c:pt>
                <c:pt idx="15">
                  <c:v>85.118678786466376</c:v>
                </c:pt>
                <c:pt idx="16">
                  <c:v>79.744620134328827</c:v>
                </c:pt>
                <c:pt idx="17">
                  <c:v>79.021965199023384</c:v>
                </c:pt>
                <c:pt idx="18">
                  <c:v>81.534975928570489</c:v>
                </c:pt>
                <c:pt idx="19">
                  <c:v>76.701790512704122</c:v>
                </c:pt>
                <c:pt idx="20">
                  <c:v>81.665772552095476</c:v>
                </c:pt>
                <c:pt idx="21">
                  <c:v>79.9708814897797</c:v>
                </c:pt>
                <c:pt idx="22">
                  <c:v>81.532802169754959</c:v>
                </c:pt>
                <c:pt idx="23">
                  <c:v>81.867602398608042</c:v>
                </c:pt>
                <c:pt idx="24">
                  <c:v>86.080805004387329</c:v>
                </c:pt>
                <c:pt idx="25">
                  <c:v>90.443973975311948</c:v>
                </c:pt>
                <c:pt idx="26">
                  <c:v>94.476158867665617</c:v>
                </c:pt>
                <c:pt idx="27">
                  <c:v>91.545398121133914</c:v>
                </c:pt>
                <c:pt idx="28">
                  <c:v>86.369420725997855</c:v>
                </c:pt>
                <c:pt idx="29">
                  <c:v>76.281298882236243</c:v>
                </c:pt>
                <c:pt idx="30">
                  <c:v>83.867236769096365</c:v>
                </c:pt>
                <c:pt idx="31">
                  <c:v>91.367864061842837</c:v>
                </c:pt>
                <c:pt idx="32">
                  <c:v>88.215326538281474</c:v>
                </c:pt>
                <c:pt idx="33">
                  <c:v>86.380566056312247</c:v>
                </c:pt>
                <c:pt idx="34">
                  <c:v>85.567646906587242</c:v>
                </c:pt>
                <c:pt idx="35">
                  <c:v>83.666674115425522</c:v>
                </c:pt>
                <c:pt idx="36">
                  <c:v>84.98772583412979</c:v>
                </c:pt>
                <c:pt idx="37">
                  <c:v>87.141490951482169</c:v>
                </c:pt>
                <c:pt idx="38">
                  <c:v>84.301666312005821</c:v>
                </c:pt>
                <c:pt idx="39">
                  <c:v>79.034881685153564</c:v>
                </c:pt>
                <c:pt idx="40">
                  <c:v>79.323101897058024</c:v>
                </c:pt>
                <c:pt idx="41">
                  <c:v>78.155234372887307</c:v>
                </c:pt>
                <c:pt idx="42">
                  <c:v>82.335838054271164</c:v>
                </c:pt>
                <c:pt idx="43">
                  <c:v>83.363680409409469</c:v>
                </c:pt>
                <c:pt idx="44">
                  <c:v>83.620292537977477</c:v>
                </c:pt>
                <c:pt idx="45">
                  <c:v>80.289250218813208</c:v>
                </c:pt>
                <c:pt idx="46">
                  <c:v>80.088422843750024</c:v>
                </c:pt>
                <c:pt idx="47">
                  <c:v>80.811292004221642</c:v>
                </c:pt>
                <c:pt idx="48">
                  <c:v>78.856840393083004</c:v>
                </c:pt>
                <c:pt idx="49">
                  <c:v>79.66716922173994</c:v>
                </c:pt>
                <c:pt idx="50">
                  <c:v>77.712725533374794</c:v>
                </c:pt>
                <c:pt idx="51">
                  <c:v>78.038025812818788</c:v>
                </c:pt>
                <c:pt idx="52">
                  <c:v>79.863619887952495</c:v>
                </c:pt>
                <c:pt idx="53">
                  <c:v>82.297471653291581</c:v>
                </c:pt>
                <c:pt idx="54">
                  <c:v>78.974355905683595</c:v>
                </c:pt>
                <c:pt idx="55">
                  <c:v>76.508553125368607</c:v>
                </c:pt>
                <c:pt idx="56">
                  <c:v>75.381411952440132</c:v>
                </c:pt>
                <c:pt idx="57">
                  <c:v>68.817793493193619</c:v>
                </c:pt>
                <c:pt idx="58">
                  <c:v>62.91321089275359</c:v>
                </c:pt>
                <c:pt idx="59">
                  <c:v>50.525495179936506</c:v>
                </c:pt>
                <c:pt idx="60">
                  <c:v>41.40810576109304</c:v>
                </c:pt>
                <c:pt idx="61">
                  <c:v>50.995619473428825</c:v>
                </c:pt>
                <c:pt idx="62">
                  <c:v>51.527727069069925</c:v>
                </c:pt>
                <c:pt idx="63">
                  <c:v>55.086629592696099</c:v>
                </c:pt>
                <c:pt idx="64">
                  <c:v>57.816640090968015</c:v>
                </c:pt>
                <c:pt idx="65">
                  <c:v>55.607229264289671</c:v>
                </c:pt>
                <c:pt idx="66">
                  <c:v>50.75555151055412</c:v>
                </c:pt>
                <c:pt idx="67">
                  <c:v>42.223483753327173</c:v>
                </c:pt>
                <c:pt idx="68">
                  <c:v>42.035716724362487</c:v>
                </c:pt>
                <c:pt idx="69">
                  <c:v>42.810597023632802</c:v>
                </c:pt>
                <c:pt idx="70">
                  <c:v>41.371752392977726</c:v>
                </c:pt>
                <c:pt idx="71">
                  <c:v>34.702257133445663</c:v>
                </c:pt>
                <c:pt idx="72">
                  <c:v>28.352456612388476</c:v>
                </c:pt>
                <c:pt idx="73">
                  <c:v>29.918912308332359</c:v>
                </c:pt>
                <c:pt idx="74">
                  <c:v>35.188770216152129</c:v>
                </c:pt>
                <c:pt idx="75">
                  <c:v>37.257330412282847</c:v>
                </c:pt>
                <c:pt idx="76">
                  <c:v>41.672301926032013</c:v>
                </c:pt>
                <c:pt idx="77">
                  <c:v>43.141923182839676</c:v>
                </c:pt>
                <c:pt idx="78">
                  <c:v>40.73320179039704</c:v>
                </c:pt>
                <c:pt idx="79">
                  <c:v>41.171287728190315</c:v>
                </c:pt>
                <c:pt idx="80">
                  <c:v>41.197729086083285</c:v>
                </c:pt>
                <c:pt idx="81">
                  <c:v>45.080214700758255</c:v>
                </c:pt>
                <c:pt idx="82">
                  <c:v>43.026135190295669</c:v>
                </c:pt>
                <c:pt idx="83">
                  <c:v>51.214117352006824</c:v>
                </c:pt>
                <c:pt idx="84">
                  <c:v>51.681756596761083</c:v>
                </c:pt>
                <c:pt idx="85">
                  <c:v>52.1514445307904</c:v>
                </c:pt>
                <c:pt idx="86">
                  <c:v>48.632588399454555</c:v>
                </c:pt>
                <c:pt idx="87">
                  <c:v>49.396404302601823</c:v>
                </c:pt>
                <c:pt idx="88">
                  <c:v>46.044952351149398</c:v>
                </c:pt>
                <c:pt idx="89">
                  <c:v>41.756471907307223</c:v>
                </c:pt>
                <c:pt idx="90">
                  <c:v>42.318024977842484</c:v>
                </c:pt>
                <c:pt idx="91">
                  <c:v>43.485589452015297</c:v>
                </c:pt>
                <c:pt idx="92">
                  <c:v>46.281555374679044</c:v>
                </c:pt>
                <c:pt idx="93">
                  <c:v>49.007630494723188</c:v>
                </c:pt>
                <c:pt idx="94">
                  <c:v>53.293194553846455</c:v>
                </c:pt>
                <c:pt idx="95">
                  <c:v>54.25458549377197</c:v>
                </c:pt>
                <c:pt idx="96">
                  <c:v>56.568657857270232</c:v>
                </c:pt>
                <c:pt idx="97">
                  <c:v>52.937092197739616</c:v>
                </c:pt>
                <c:pt idx="98">
                  <c:v>53.880668674312169</c:v>
                </c:pt>
                <c:pt idx="99">
                  <c:v>58.297757173208119</c:v>
                </c:pt>
                <c:pt idx="100">
                  <c:v>64.824736277005329</c:v>
                </c:pt>
                <c:pt idx="101">
                  <c:v>64.396059222343098</c:v>
                </c:pt>
                <c:pt idx="102">
                  <c:v>63.720061445832187</c:v>
                </c:pt>
                <c:pt idx="103">
                  <c:v>63.319129050383872</c:v>
                </c:pt>
                <c:pt idx="104">
                  <c:v>67.616966614847087</c:v>
                </c:pt>
                <c:pt idx="105">
                  <c:v>70.052528913985299</c:v>
                </c:pt>
                <c:pt idx="106">
                  <c:v>57.384995945411568</c:v>
                </c:pt>
                <c:pt idx="107">
                  <c:v>49.616815684984523</c:v>
                </c:pt>
                <c:pt idx="108">
                  <c:v>51.90163149706575</c:v>
                </c:pt>
                <c:pt idx="109">
                  <c:v>56.511832901029038</c:v>
                </c:pt>
                <c:pt idx="110">
                  <c:v>58.733627401978069</c:v>
                </c:pt>
                <c:pt idx="111">
                  <c:v>63.329707048424154</c:v>
                </c:pt>
                <c:pt idx="112">
                  <c:v>63.05647691661968</c:v>
                </c:pt>
                <c:pt idx="113">
                  <c:v>56.061445994446089</c:v>
                </c:pt>
                <c:pt idx="114">
                  <c:v>57.037412456562414</c:v>
                </c:pt>
                <c:pt idx="115">
                  <c:v>53.242350547056297</c:v>
                </c:pt>
                <c:pt idx="116">
                  <c:v>56.612043754736249</c:v>
                </c:pt>
                <c:pt idx="117">
                  <c:v>53.750330717120114</c:v>
                </c:pt>
                <c:pt idx="118">
                  <c:v>56.445075236095981</c:v>
                </c:pt>
                <c:pt idx="119">
                  <c:v>57.232333109372753</c:v>
                </c:pt>
                <c:pt idx="120">
                  <c:v>56.910369175025203</c:v>
                </c:pt>
                <c:pt idx="121">
                  <c:v>56.588405240677645</c:v>
                </c:pt>
                <c:pt idx="122">
                  <c:v>55.908569491769455</c:v>
                </c:pt>
                <c:pt idx="123">
                  <c:v>55.403445193645936</c:v>
                </c:pt>
                <c:pt idx="124">
                  <c:v>55.016002183615704</c:v>
                </c:pt>
                <c:pt idx="125">
                  <c:v>54.662958319335807</c:v>
                </c:pt>
                <c:pt idx="126">
                  <c:v>54.312630177088828</c:v>
                </c:pt>
                <c:pt idx="127">
                  <c:v>54.023858400921455</c:v>
                </c:pt>
                <c:pt idx="128">
                  <c:v>53.787590584057206</c:v>
                </c:pt>
                <c:pt idx="129">
                  <c:v>53.550417526515346</c:v>
                </c:pt>
                <c:pt idx="130">
                  <c:v>53.339496448625034</c:v>
                </c:pt>
                <c:pt idx="131">
                  <c:v>53.121333445313631</c:v>
                </c:pt>
                <c:pt idx="132">
                  <c:v>52.960200604693583</c:v>
                </c:pt>
                <c:pt idx="133">
                  <c:v>52.960200604693583</c:v>
                </c:pt>
                <c:pt idx="134">
                  <c:v>52.960200604693583</c:v>
                </c:pt>
                <c:pt idx="135">
                  <c:v>52.960200604693583</c:v>
                </c:pt>
                <c:pt idx="136">
                  <c:v>52.960200604693583</c:v>
                </c:pt>
                <c:pt idx="137">
                  <c:v>52.960200604693583</c:v>
                </c:pt>
                <c:pt idx="138">
                  <c:v>52.960200604693583</c:v>
                </c:pt>
                <c:pt idx="139">
                  <c:v>52.960200604693583</c:v>
                </c:pt>
                <c:pt idx="140">
                  <c:v>52.960200604693583</c:v>
                </c:pt>
                <c:pt idx="141">
                  <c:v>52.960200604693583</c:v>
                </c:pt>
                <c:pt idx="142">
                  <c:v>52.960200604693583</c:v>
                </c:pt>
                <c:pt idx="143">
                  <c:v>52.960200604693583</c:v>
                </c:pt>
                <c:pt idx="144">
                  <c:v>52.960200604693583</c:v>
                </c:pt>
                <c:pt idx="145">
                  <c:v>52.960200604693583</c:v>
                </c:pt>
                <c:pt idx="146">
                  <c:v>52.960200604693583</c:v>
                </c:pt>
                <c:pt idx="147">
                  <c:v>52.960200604693583</c:v>
                </c:pt>
                <c:pt idx="148">
                  <c:v>52.960200604693583</c:v>
                </c:pt>
                <c:pt idx="149">
                  <c:v>52.960200604693583</c:v>
                </c:pt>
                <c:pt idx="150">
                  <c:v>52.960200604693583</c:v>
                </c:pt>
                <c:pt idx="151">
                  <c:v>52.960200604693583</c:v>
                </c:pt>
                <c:pt idx="152">
                  <c:v>52.960200604693583</c:v>
                </c:pt>
                <c:pt idx="153">
                  <c:v>52.960200604693583</c:v>
                </c:pt>
                <c:pt idx="154">
                  <c:v>52.960200604693583</c:v>
                </c:pt>
                <c:pt idx="155">
                  <c:v>52.960200604693583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94-44EC-82E3-8FD72A7BA050}"/>
            </c:ext>
          </c:extLst>
        </c:ser>
        <c:ser>
          <c:idx val="3"/>
          <c:order val="1"/>
          <c:tx>
            <c:strRef>
              <c:f>'c6_EUR'!$C$11</c:f>
              <c:strCache>
                <c:ptCount val="1"/>
                <c:pt idx="0">
                  <c:v>Actual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'c6_EUR'!$A$229:$A$387</c:f>
              <c:numCache>
                <c:formatCode>mmm\-yy</c:formatCode>
                <c:ptCount val="159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</c:numCache>
            </c:numRef>
          </c:cat>
          <c:val>
            <c:numRef>
              <c:f>'c6_EUR'!$C$229:$C$387</c:f>
              <c:numCache>
                <c:formatCode>0.00</c:formatCode>
                <c:ptCount val="159"/>
                <c:pt idx="0">
                  <c:v>53.469507891009222</c:v>
                </c:pt>
                <c:pt idx="1">
                  <c:v>54.277821406644385</c:v>
                </c:pt>
                <c:pt idx="2">
                  <c:v>58.425812830557653</c:v>
                </c:pt>
                <c:pt idx="3">
                  <c:v>63.277652847414494</c:v>
                </c:pt>
                <c:pt idx="4">
                  <c:v>60.639227216748772</c:v>
                </c:pt>
                <c:pt idx="5">
                  <c:v>61.301588545830782</c:v>
                </c:pt>
                <c:pt idx="6">
                  <c:v>58.521133123596471</c:v>
                </c:pt>
                <c:pt idx="7">
                  <c:v>59.377996971918449</c:v>
                </c:pt>
                <c:pt idx="8">
                  <c:v>59.588093308497449</c:v>
                </c:pt>
                <c:pt idx="9">
                  <c:v>59.683776297279273</c:v>
                </c:pt>
                <c:pt idx="10">
                  <c:v>62.730795680649976</c:v>
                </c:pt>
                <c:pt idx="11">
                  <c:v>69.367524424438685</c:v>
                </c:pt>
                <c:pt idx="12">
                  <c:v>72.121397835919169</c:v>
                </c:pt>
                <c:pt idx="13">
                  <c:v>76.158020281731694</c:v>
                </c:pt>
                <c:pt idx="14">
                  <c:v>81.652545744050499</c:v>
                </c:pt>
                <c:pt idx="15">
                  <c:v>85.118678786466376</c:v>
                </c:pt>
                <c:pt idx="16">
                  <c:v>79.744620134328827</c:v>
                </c:pt>
                <c:pt idx="17">
                  <c:v>79.021965199023384</c:v>
                </c:pt>
                <c:pt idx="18">
                  <c:v>81.534975928570489</c:v>
                </c:pt>
                <c:pt idx="19">
                  <c:v>76.701790512704122</c:v>
                </c:pt>
                <c:pt idx="20">
                  <c:v>81.665772552095476</c:v>
                </c:pt>
                <c:pt idx="21">
                  <c:v>79.9708814897797</c:v>
                </c:pt>
                <c:pt idx="22">
                  <c:v>81.532802169754959</c:v>
                </c:pt>
                <c:pt idx="23">
                  <c:v>81.867602398608042</c:v>
                </c:pt>
                <c:pt idx="24">
                  <c:v>86.080805004387329</c:v>
                </c:pt>
                <c:pt idx="25">
                  <c:v>90.443973975311948</c:v>
                </c:pt>
                <c:pt idx="26">
                  <c:v>94.476158867665617</c:v>
                </c:pt>
                <c:pt idx="27">
                  <c:v>91.545398121133914</c:v>
                </c:pt>
                <c:pt idx="28">
                  <c:v>86.369420725997855</c:v>
                </c:pt>
                <c:pt idx="29">
                  <c:v>76.281298882236243</c:v>
                </c:pt>
                <c:pt idx="30">
                  <c:v>83.867236769096365</c:v>
                </c:pt>
                <c:pt idx="31">
                  <c:v>91.367864061842837</c:v>
                </c:pt>
                <c:pt idx="32">
                  <c:v>88.215326538281474</c:v>
                </c:pt>
                <c:pt idx="33">
                  <c:v>86.380566056312247</c:v>
                </c:pt>
                <c:pt idx="34">
                  <c:v>85.567646906587242</c:v>
                </c:pt>
                <c:pt idx="35">
                  <c:v>83.666674115425522</c:v>
                </c:pt>
                <c:pt idx="36">
                  <c:v>84.98772583412979</c:v>
                </c:pt>
                <c:pt idx="37">
                  <c:v>87.141490951482169</c:v>
                </c:pt>
                <c:pt idx="38">
                  <c:v>84.301666312005821</c:v>
                </c:pt>
                <c:pt idx="39">
                  <c:v>79.034881685153564</c:v>
                </c:pt>
                <c:pt idx="40">
                  <c:v>79.323101897058024</c:v>
                </c:pt>
                <c:pt idx="41">
                  <c:v>78.155234372887307</c:v>
                </c:pt>
                <c:pt idx="42">
                  <c:v>82.335838054271164</c:v>
                </c:pt>
                <c:pt idx="43">
                  <c:v>83.363680409409469</c:v>
                </c:pt>
                <c:pt idx="44">
                  <c:v>83.620292537977477</c:v>
                </c:pt>
                <c:pt idx="45">
                  <c:v>80.289250218813208</c:v>
                </c:pt>
                <c:pt idx="46">
                  <c:v>80.088422843750024</c:v>
                </c:pt>
                <c:pt idx="47">
                  <c:v>80.811292004221642</c:v>
                </c:pt>
                <c:pt idx="48">
                  <c:v>78.856840393083004</c:v>
                </c:pt>
                <c:pt idx="49">
                  <c:v>79.66716922173994</c:v>
                </c:pt>
                <c:pt idx="50">
                  <c:v>77.712725533374794</c:v>
                </c:pt>
                <c:pt idx="51">
                  <c:v>78.038025812818788</c:v>
                </c:pt>
                <c:pt idx="52">
                  <c:v>79.863619887952495</c:v>
                </c:pt>
                <c:pt idx="53">
                  <c:v>82.297471653291581</c:v>
                </c:pt>
                <c:pt idx="54">
                  <c:v>78.974355905683595</c:v>
                </c:pt>
                <c:pt idx="55">
                  <c:v>76.508553125368607</c:v>
                </c:pt>
                <c:pt idx="56">
                  <c:v>75.381411952440132</c:v>
                </c:pt>
                <c:pt idx="57">
                  <c:v>68.817793493193619</c:v>
                </c:pt>
                <c:pt idx="58">
                  <c:v>62.91321089275359</c:v>
                </c:pt>
                <c:pt idx="59">
                  <c:v>50.525495179936506</c:v>
                </c:pt>
                <c:pt idx="60">
                  <c:v>41.40810576109304</c:v>
                </c:pt>
                <c:pt idx="61">
                  <c:v>50.995619473428825</c:v>
                </c:pt>
                <c:pt idx="62">
                  <c:v>51.527727069069925</c:v>
                </c:pt>
                <c:pt idx="63">
                  <c:v>55.086629592696099</c:v>
                </c:pt>
                <c:pt idx="64">
                  <c:v>57.816640090968015</c:v>
                </c:pt>
                <c:pt idx="65">
                  <c:v>55.607229264289671</c:v>
                </c:pt>
                <c:pt idx="66">
                  <c:v>50.75555151055412</c:v>
                </c:pt>
                <c:pt idx="67">
                  <c:v>42.223483753327173</c:v>
                </c:pt>
                <c:pt idx="68">
                  <c:v>42.035716724362487</c:v>
                </c:pt>
                <c:pt idx="69">
                  <c:v>42.810597023632802</c:v>
                </c:pt>
                <c:pt idx="70">
                  <c:v>41.371752392977726</c:v>
                </c:pt>
                <c:pt idx="71">
                  <c:v>34.702257133445663</c:v>
                </c:pt>
                <c:pt idx="72">
                  <c:v>28.352456612388476</c:v>
                </c:pt>
                <c:pt idx="73">
                  <c:v>29.918912308332359</c:v>
                </c:pt>
                <c:pt idx="74">
                  <c:v>35.188770216152129</c:v>
                </c:pt>
                <c:pt idx="75">
                  <c:v>37.257330412282847</c:v>
                </c:pt>
                <c:pt idx="76">
                  <c:v>41.672301926032013</c:v>
                </c:pt>
                <c:pt idx="77">
                  <c:v>43.141923182839676</c:v>
                </c:pt>
                <c:pt idx="78">
                  <c:v>40.73320179039704</c:v>
                </c:pt>
                <c:pt idx="79">
                  <c:v>41.171287728190315</c:v>
                </c:pt>
                <c:pt idx="80">
                  <c:v>41.197729086083285</c:v>
                </c:pt>
                <c:pt idx="81">
                  <c:v>45.080214700758255</c:v>
                </c:pt>
                <c:pt idx="82">
                  <c:v>43.026135190295669</c:v>
                </c:pt>
                <c:pt idx="83">
                  <c:v>51.214117352006824</c:v>
                </c:pt>
                <c:pt idx="84">
                  <c:v>51.681756596761083</c:v>
                </c:pt>
                <c:pt idx="85">
                  <c:v>52.1514445307904</c:v>
                </c:pt>
                <c:pt idx="86">
                  <c:v>48.632588399454555</c:v>
                </c:pt>
                <c:pt idx="87">
                  <c:v>49.396404302601823</c:v>
                </c:pt>
                <c:pt idx="88">
                  <c:v>46.044952351149398</c:v>
                </c:pt>
                <c:pt idx="89">
                  <c:v>41.756471907307223</c:v>
                </c:pt>
                <c:pt idx="90">
                  <c:v>42.318024977842484</c:v>
                </c:pt>
                <c:pt idx="91">
                  <c:v>43.485589452015297</c:v>
                </c:pt>
                <c:pt idx="92">
                  <c:v>46.281555374679044</c:v>
                </c:pt>
                <c:pt idx="93">
                  <c:v>49.007630494723188</c:v>
                </c:pt>
                <c:pt idx="94">
                  <c:v>53.293194553846455</c:v>
                </c:pt>
                <c:pt idx="95">
                  <c:v>54.25458549377197</c:v>
                </c:pt>
                <c:pt idx="96">
                  <c:v>56.568657857270232</c:v>
                </c:pt>
                <c:pt idx="97">
                  <c:v>52.937092197739616</c:v>
                </c:pt>
                <c:pt idx="98">
                  <c:v>53.880668674312169</c:v>
                </c:pt>
                <c:pt idx="99">
                  <c:v>58.297757173208119</c:v>
                </c:pt>
                <c:pt idx="100">
                  <c:v>64.824736277005329</c:v>
                </c:pt>
                <c:pt idx="101">
                  <c:v>64.396059222343098</c:v>
                </c:pt>
                <c:pt idx="102">
                  <c:v>63.720061445832187</c:v>
                </c:pt>
                <c:pt idx="103">
                  <c:v>63.319129050383872</c:v>
                </c:pt>
                <c:pt idx="104">
                  <c:v>67.616966614847087</c:v>
                </c:pt>
                <c:pt idx="105">
                  <c:v>70.052528913985299</c:v>
                </c:pt>
                <c:pt idx="106">
                  <c:v>57.384995945411568</c:v>
                </c:pt>
                <c:pt idx="107">
                  <c:v>49.616815684984523</c:v>
                </c:pt>
                <c:pt idx="108">
                  <c:v>51.90163149706575</c:v>
                </c:pt>
                <c:pt idx="109">
                  <c:v>56.511832901029038</c:v>
                </c:pt>
                <c:pt idx="110">
                  <c:v>58.733627401978069</c:v>
                </c:pt>
                <c:pt idx="111">
                  <c:v>63.329707048424154</c:v>
                </c:pt>
                <c:pt idx="112">
                  <c:v>63.05647691661968</c:v>
                </c:pt>
                <c:pt idx="113">
                  <c:v>56.061445994446089</c:v>
                </c:pt>
                <c:pt idx="114">
                  <c:v>57.037412456562414</c:v>
                </c:pt>
                <c:pt idx="115">
                  <c:v>53.242350547056297</c:v>
                </c:pt>
                <c:pt idx="116">
                  <c:v>56.612043754736249</c:v>
                </c:pt>
                <c:pt idx="117">
                  <c:v>53.750330717120114</c:v>
                </c:pt>
                <c:pt idx="118">
                  <c:v>56.784792608370445</c:v>
                </c:pt>
                <c:pt idx="119">
                  <c:v>59.250720530261169</c:v>
                </c:pt>
                <c:pt idx="120">
                  <c:v>57.303159108027828</c:v>
                </c:pt>
                <c:pt idx="121">
                  <c:v>50.407711979784779</c:v>
                </c:pt>
                <c:pt idx="122">
                  <c:v>33.438146808131528</c:v>
                </c:pt>
                <c:pt idx="123">
                  <c:v>31.433404139377963</c:v>
                </c:pt>
                <c:pt idx="124">
                  <c:v>29.428661470624402</c:v>
                </c:pt>
                <c:pt idx="125">
                  <c:v>30.671962265255814</c:v>
                </c:pt>
                <c:pt idx="126">
                  <c:v>31.725637327180856</c:v>
                </c:pt>
                <c:pt idx="127">
                  <c:v>32.634409706566103</c:v>
                </c:pt>
                <c:pt idx="128">
                  <c:v>33.420640928494883</c:v>
                </c:pt>
                <c:pt idx="129">
                  <c:v>34.05213039684724</c:v>
                </c:pt>
                <c:pt idx="130">
                  <c:v>34.630846666003009</c:v>
                </c:pt>
                <c:pt idx="131">
                  <c:v>35.141583898905552</c:v>
                </c:pt>
                <c:pt idx="132">
                  <c:v>35.628170684718143</c:v>
                </c:pt>
                <c:pt idx="133">
                  <c:v>37.475232656598607</c:v>
                </c:pt>
                <c:pt idx="134">
                  <c:v>37.876845647094648</c:v>
                </c:pt>
                <c:pt idx="135">
                  <c:v>38.266830644547376</c:v>
                </c:pt>
                <c:pt idx="136">
                  <c:v>38.266830644547376</c:v>
                </c:pt>
                <c:pt idx="137">
                  <c:v>38.266830644547376</c:v>
                </c:pt>
                <c:pt idx="138">
                  <c:v>38.266830644547376</c:v>
                </c:pt>
                <c:pt idx="139">
                  <c:v>38.266830644547376</c:v>
                </c:pt>
                <c:pt idx="140">
                  <c:v>38.266830644547376</c:v>
                </c:pt>
                <c:pt idx="141">
                  <c:v>38.266830644547376</c:v>
                </c:pt>
                <c:pt idx="142">
                  <c:v>38.266830644547376</c:v>
                </c:pt>
                <c:pt idx="143">
                  <c:v>38.266830644547376</c:v>
                </c:pt>
                <c:pt idx="144">
                  <c:v>38.266830644547376</c:v>
                </c:pt>
                <c:pt idx="145">
                  <c:v>38.266830644547376</c:v>
                </c:pt>
                <c:pt idx="146">
                  <c:v>38.266830644547376</c:v>
                </c:pt>
                <c:pt idx="147">
                  <c:v>38.266830644547376</c:v>
                </c:pt>
                <c:pt idx="148">
                  <c:v>38.266830644547376</c:v>
                </c:pt>
                <c:pt idx="149">
                  <c:v>38.266830644547376</c:v>
                </c:pt>
                <c:pt idx="150">
                  <c:v>38.266830644547376</c:v>
                </c:pt>
                <c:pt idx="151">
                  <c:v>38.266830644547376</c:v>
                </c:pt>
                <c:pt idx="152">
                  <c:v>38.266830644547376</c:v>
                </c:pt>
                <c:pt idx="153">
                  <c:v>38.266830644547376</c:v>
                </c:pt>
                <c:pt idx="154">
                  <c:v>38.266830644547376</c:v>
                </c:pt>
                <c:pt idx="155">
                  <c:v>38.266830644547376</c:v>
                </c:pt>
                <c:pt idx="156">
                  <c:v>38.266830644547376</c:v>
                </c:pt>
                <c:pt idx="157">
                  <c:v>38.266830644547376</c:v>
                </c:pt>
                <c:pt idx="158">
                  <c:v>38.266830644547376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94-44EC-82E3-8FD72A7BA050}"/>
            </c:ext>
          </c:extLst>
        </c:ser>
        <c:ser>
          <c:idx val="1"/>
          <c:order val="2"/>
          <c:tx>
            <c:strRef>
              <c:f>'c6_EUR'!$D$11</c:f>
              <c:strCache>
                <c:ptCount val="1"/>
                <c:pt idx="0">
                  <c:v>Consensus Economics előrejelzés alsó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12"/>
            <c:spPr>
              <a:solidFill>
                <a:schemeClr val="bg1"/>
              </a:solidFill>
              <a:ln w="28575">
                <a:solidFill>
                  <a:schemeClr val="accent3"/>
                </a:solidFill>
              </a:ln>
            </c:spPr>
          </c:marker>
          <c:dPt>
            <c:idx val="105"/>
            <c:marker>
              <c:symbol val="dash"/>
              <c:size val="12"/>
              <c:spPr>
                <a:solidFill>
                  <a:schemeClr val="tx2"/>
                </a:solidFill>
                <a:ln w="28575">
                  <a:solidFill>
                    <a:schemeClr val="tx2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4394-44EC-82E3-8FD72A7BA050}"/>
              </c:ext>
            </c:extLst>
          </c:dPt>
          <c:dPt>
            <c:idx val="115"/>
            <c:bubble3D val="0"/>
            <c:extLst>
              <c:ext xmlns:c16="http://schemas.microsoft.com/office/drawing/2014/chart" uri="{C3380CC4-5D6E-409C-BE32-E72D297353CC}">
                <c16:uniqueId val="{00000003-4394-44EC-82E3-8FD72A7BA050}"/>
              </c:ext>
            </c:extLst>
          </c:dPt>
          <c:dPt>
            <c:idx val="124"/>
            <c:bubble3D val="0"/>
            <c:extLst>
              <c:ext xmlns:c16="http://schemas.microsoft.com/office/drawing/2014/chart" uri="{C3380CC4-5D6E-409C-BE32-E72D297353CC}">
                <c16:uniqueId val="{00000004-4394-44EC-82E3-8FD72A7BA050}"/>
              </c:ext>
            </c:extLst>
          </c:dPt>
          <c:cat>
            <c:numRef>
              <c:f>'c6_EUR'!$A$229:$A$387</c:f>
              <c:numCache>
                <c:formatCode>mmm\-yy</c:formatCode>
                <c:ptCount val="159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</c:numCache>
            </c:numRef>
          </c:cat>
          <c:val>
            <c:numRef>
              <c:f>'c6_EUR'!$D$229:$D$387</c:f>
              <c:numCache>
                <c:formatCode>General</c:formatCode>
                <c:ptCount val="159"/>
                <c:pt idx="125" formatCode="0.0">
                  <c:v>29.443946188340806</c:v>
                </c:pt>
                <c:pt idx="134" formatCode="0.0">
                  <c:v>34.784140969162991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394-44EC-82E3-8FD72A7BA050}"/>
            </c:ext>
          </c:extLst>
        </c:ser>
        <c:ser>
          <c:idx val="2"/>
          <c:order val="3"/>
          <c:tx>
            <c:strRef>
              <c:f>'c6_EUR'!$E$11</c:f>
              <c:strCache>
                <c:ptCount val="1"/>
                <c:pt idx="0">
                  <c:v>Consensus Economics előrejelzés felső</c:v>
                </c:pt>
              </c:strCache>
            </c:strRef>
          </c:tx>
          <c:marker>
            <c:symbol val="circle"/>
            <c:size val="12"/>
            <c:spPr>
              <a:solidFill>
                <a:schemeClr val="bg1"/>
              </a:solidFill>
              <a:ln w="28575"/>
            </c:spPr>
          </c:marker>
          <c:dPt>
            <c:idx val="105"/>
            <c:marker>
              <c:symbol val="dash"/>
              <c:size val="12"/>
              <c:spPr>
                <a:solidFill>
                  <a:schemeClr val="tx2"/>
                </a:solidFill>
                <a:ln w="28575">
                  <a:solidFill>
                    <a:schemeClr val="tx2"/>
                  </a:solidFill>
                </a:ln>
              </c:spPr>
            </c:marker>
            <c:bubble3D val="0"/>
            <c:spPr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394-44EC-82E3-8FD72A7BA050}"/>
              </c:ext>
            </c:extLst>
          </c:dPt>
          <c:dPt>
            <c:idx val="115"/>
            <c:bubble3D val="0"/>
            <c:extLst>
              <c:ext xmlns:c16="http://schemas.microsoft.com/office/drawing/2014/chart" uri="{C3380CC4-5D6E-409C-BE32-E72D297353CC}">
                <c16:uniqueId val="{00000008-4394-44EC-82E3-8FD72A7BA050}"/>
              </c:ext>
            </c:extLst>
          </c:dPt>
          <c:dPt>
            <c:idx val="124"/>
            <c:bubble3D val="0"/>
            <c:extLst>
              <c:ext xmlns:c16="http://schemas.microsoft.com/office/drawing/2014/chart" uri="{C3380CC4-5D6E-409C-BE32-E72D297353CC}">
                <c16:uniqueId val="{00000009-4394-44EC-82E3-8FD72A7BA050}"/>
              </c:ext>
            </c:extLst>
          </c:dPt>
          <c:cat>
            <c:numRef>
              <c:f>'c6_EUR'!$A$229:$A$387</c:f>
              <c:numCache>
                <c:formatCode>mmm\-yy</c:formatCode>
                <c:ptCount val="159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</c:numCache>
            </c:numRef>
          </c:cat>
          <c:val>
            <c:numRef>
              <c:f>'c6_EUR'!$E$229:$E$387</c:f>
              <c:numCache>
                <c:formatCode>General</c:formatCode>
                <c:ptCount val="159"/>
                <c:pt idx="125" formatCode="0.0">
                  <c:v>58.295964125560538</c:v>
                </c:pt>
                <c:pt idx="134" formatCode="0.0">
                  <c:v>61.674008810572687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4394-44EC-82E3-8FD72A7BA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202528"/>
        <c:axId val="639202920"/>
      </c:lineChart>
      <c:dateAx>
        <c:axId val="639202528"/>
        <c:scaling>
          <c:orientation val="minMax"/>
          <c:min val="42005"/>
        </c:scaling>
        <c:delete val="0"/>
        <c:axPos val="b"/>
        <c:numFmt formatCode="yyyy" sourceLinked="0"/>
        <c:majorTickMark val="out"/>
        <c:minorTickMark val="none"/>
        <c:tickLblPos val="low"/>
        <c:spPr>
          <a:ln w="3175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u-HU"/>
          </a:p>
        </c:txPr>
        <c:crossAx val="639202920"/>
        <c:crosses val="autoZero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639202920"/>
        <c:scaling>
          <c:orientation val="minMax"/>
          <c:max val="70"/>
          <c:min val="20"/>
        </c:scaling>
        <c:delete val="0"/>
        <c:axPos val="l"/>
        <c:majorGridlines>
          <c:spPr>
            <a:ln w="3175"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low"/>
        <c:spPr>
          <a:ln w="3175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u-HU"/>
          </a:p>
        </c:txPr>
        <c:crossAx val="63920252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1.3558068330973404E-3"/>
          <c:y val="0.93508340704326143"/>
          <c:w val="0.99864419316690267"/>
          <c:h val="6.4298958333333336E-2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 rtl="0">
            <a:defRPr/>
          </a:pPr>
          <a:endParaRPr lang="hu-HU"/>
        </a:p>
      </c:txPr>
    </c:legend>
    <c:plotVisOnly val="1"/>
    <c:dispBlanksAs val="gap"/>
    <c:showDLblsOverMax val="0"/>
  </c:chart>
  <c:spPr>
    <a:noFill/>
    <a:ln w="3175">
      <a:solidFill>
        <a:srgbClr val="FEFFFF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hu-H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9444444444445E-2"/>
          <c:y val="7.3768888888888884E-2"/>
          <c:w val="0.90226219806763286"/>
          <c:h val="0.66881219634779698"/>
        </c:manualLayout>
      </c:layout>
      <c:areaChart>
        <c:grouping val="stacked"/>
        <c:varyColors val="0"/>
        <c:ser>
          <c:idx val="2"/>
          <c:order val="1"/>
          <c:tx>
            <c:strRef>
              <c:f>'c1-3'!$D$16</c:f>
              <c:strCache>
                <c:ptCount val="1"/>
                <c:pt idx="0">
                  <c:v>Min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'c1-3'!$A$46:$A$70</c:f>
              <c:numCache>
                <c:formatCode>yyyy/mm</c:formatCode>
                <c:ptCount val="25"/>
                <c:pt idx="0">
                  <c:v>42736</c:v>
                </c:pt>
                <c:pt idx="1">
                  <c:v>42826</c:v>
                </c:pt>
                <c:pt idx="2">
                  <c:v>42917</c:v>
                </c:pt>
                <c:pt idx="3">
                  <c:v>43009</c:v>
                </c:pt>
                <c:pt idx="4">
                  <c:v>43101</c:v>
                </c:pt>
                <c:pt idx="5">
                  <c:v>43191</c:v>
                </c:pt>
                <c:pt idx="6">
                  <c:v>43282</c:v>
                </c:pt>
                <c:pt idx="7">
                  <c:v>43374</c:v>
                </c:pt>
                <c:pt idx="8">
                  <c:v>43466</c:v>
                </c:pt>
                <c:pt idx="9">
                  <c:v>43556</c:v>
                </c:pt>
                <c:pt idx="10">
                  <c:v>43647</c:v>
                </c:pt>
                <c:pt idx="11">
                  <c:v>43739</c:v>
                </c:pt>
                <c:pt idx="12">
                  <c:v>43831</c:v>
                </c:pt>
                <c:pt idx="13">
                  <c:v>43922</c:v>
                </c:pt>
                <c:pt idx="14">
                  <c:v>44013</c:v>
                </c:pt>
                <c:pt idx="15">
                  <c:v>44105</c:v>
                </c:pt>
                <c:pt idx="16">
                  <c:v>44197</c:v>
                </c:pt>
                <c:pt idx="17">
                  <c:v>44287</c:v>
                </c:pt>
                <c:pt idx="18">
                  <c:v>44378</c:v>
                </c:pt>
                <c:pt idx="19">
                  <c:v>44470</c:v>
                </c:pt>
                <c:pt idx="20">
                  <c:v>44562</c:v>
                </c:pt>
                <c:pt idx="21">
                  <c:v>44652</c:v>
                </c:pt>
                <c:pt idx="22">
                  <c:v>44743</c:v>
                </c:pt>
                <c:pt idx="23">
                  <c:v>44835</c:v>
                </c:pt>
                <c:pt idx="24">
                  <c:v>44927</c:v>
                </c:pt>
              </c:numCache>
            </c:numRef>
          </c:cat>
          <c:val>
            <c:numRef>
              <c:f>'c1-3'!$D$46:$D$70</c:f>
              <c:numCache>
                <c:formatCode>0.0</c:formatCode>
                <c:ptCount val="25"/>
                <c:pt idx="0">
                  <c:v>2.6197302156417521</c:v>
                </c:pt>
                <c:pt idx="1">
                  <c:v>2.0682080395812363</c:v>
                </c:pt>
                <c:pt idx="2">
                  <c:v>2.4293194666386171</c:v>
                </c:pt>
                <c:pt idx="3">
                  <c:v>2.2924764732504599</c:v>
                </c:pt>
                <c:pt idx="4">
                  <c:v>1.9594750729903296</c:v>
                </c:pt>
                <c:pt idx="5">
                  <c:v>2.7186528754498624</c:v>
                </c:pt>
                <c:pt idx="6">
                  <c:v>3.4331897998743273</c:v>
                </c:pt>
                <c:pt idx="7">
                  <c:v>3.2146737868679054</c:v>
                </c:pt>
                <c:pt idx="8">
                  <c:v>3.1700592506926739</c:v>
                </c:pt>
                <c:pt idx="9">
                  <c:v>3.7325585850985163</c:v>
                </c:pt>
                <c:pt idx="10">
                  <c:v>3.0640734064886885</c:v>
                </c:pt>
                <c:pt idx="11">
                  <c:v>3.4240768114474065</c:v>
                </c:pt>
                <c:pt idx="12">
                  <c:v>4.2228903867791701</c:v>
                </c:pt>
                <c:pt idx="13">
                  <c:v>2.3585880888411452</c:v>
                </c:pt>
                <c:pt idx="14">
                  <c:v>2.1020337583538264</c:v>
                </c:pt>
                <c:pt idx="15">
                  <c:v>1.7949154503497766</c:v>
                </c:pt>
                <c:pt idx="16">
                  <c:v>3.0841562731854282</c:v>
                </c:pt>
                <c:pt idx="17">
                  <c:v>3.6116883534020587</c:v>
                </c:pt>
                <c:pt idx="18">
                  <c:v>3.4720542298012305</c:v>
                </c:pt>
                <c:pt idx="19">
                  <c:v>3.3954809742632506</c:v>
                </c:pt>
                <c:pt idx="20">
                  <c:v>3.0634115821882091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BC-45D5-A121-040AE1082B9F}"/>
            </c:ext>
          </c:extLst>
        </c:ser>
        <c:ser>
          <c:idx val="4"/>
          <c:order val="2"/>
          <c:tx>
            <c:strRef>
              <c:f>'c1-3'!$F$17</c:f>
              <c:strCache>
                <c:ptCount val="1"/>
                <c:pt idx="0">
                  <c:v>Előrejelzési tartomány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cat>
            <c:numRef>
              <c:f>'c1-3'!$A$46:$A$70</c:f>
              <c:numCache>
                <c:formatCode>yyyy/mm</c:formatCode>
                <c:ptCount val="25"/>
                <c:pt idx="0">
                  <c:v>42736</c:v>
                </c:pt>
                <c:pt idx="1">
                  <c:v>42826</c:v>
                </c:pt>
                <c:pt idx="2">
                  <c:v>42917</c:v>
                </c:pt>
                <c:pt idx="3">
                  <c:v>43009</c:v>
                </c:pt>
                <c:pt idx="4">
                  <c:v>43101</c:v>
                </c:pt>
                <c:pt idx="5">
                  <c:v>43191</c:v>
                </c:pt>
                <c:pt idx="6">
                  <c:v>43282</c:v>
                </c:pt>
                <c:pt idx="7">
                  <c:v>43374</c:v>
                </c:pt>
                <c:pt idx="8">
                  <c:v>43466</c:v>
                </c:pt>
                <c:pt idx="9">
                  <c:v>43556</c:v>
                </c:pt>
                <c:pt idx="10">
                  <c:v>43647</c:v>
                </c:pt>
                <c:pt idx="11">
                  <c:v>43739</c:v>
                </c:pt>
                <c:pt idx="12">
                  <c:v>43831</c:v>
                </c:pt>
                <c:pt idx="13">
                  <c:v>43922</c:v>
                </c:pt>
                <c:pt idx="14">
                  <c:v>44013</c:v>
                </c:pt>
                <c:pt idx="15">
                  <c:v>44105</c:v>
                </c:pt>
                <c:pt idx="16">
                  <c:v>44197</c:v>
                </c:pt>
                <c:pt idx="17">
                  <c:v>44287</c:v>
                </c:pt>
                <c:pt idx="18">
                  <c:v>44378</c:v>
                </c:pt>
                <c:pt idx="19">
                  <c:v>44470</c:v>
                </c:pt>
                <c:pt idx="20">
                  <c:v>44562</c:v>
                </c:pt>
                <c:pt idx="21">
                  <c:v>44652</c:v>
                </c:pt>
                <c:pt idx="22">
                  <c:v>44743</c:v>
                </c:pt>
                <c:pt idx="23">
                  <c:v>44835</c:v>
                </c:pt>
                <c:pt idx="24">
                  <c:v>44927</c:v>
                </c:pt>
              </c:numCache>
            </c:numRef>
          </c:cat>
          <c:val>
            <c:numRef>
              <c:f>'c1-3'!$F$46:$F$70</c:f>
              <c:numCache>
                <c:formatCode>General</c:formatCode>
                <c:ptCount val="25"/>
                <c:pt idx="12" formatCode="0.0">
                  <c:v>0</c:v>
                </c:pt>
                <c:pt idx="13" formatCode="0.0">
                  <c:v>9.8113698843633301E-2</c:v>
                </c:pt>
                <c:pt idx="14" formatCode="0.0">
                  <c:v>0.44563247738331313</c:v>
                </c:pt>
                <c:pt idx="15" formatCode="0.0">
                  <c:v>0.28362338821752076</c:v>
                </c:pt>
                <c:pt idx="16" formatCode="0.0">
                  <c:v>9.6094675760483028E-2</c:v>
                </c:pt>
                <c:pt idx="17" formatCode="0.0">
                  <c:v>6.8191172801974176E-2</c:v>
                </c:pt>
                <c:pt idx="18" formatCode="0.0">
                  <c:v>6.8708503685400046E-2</c:v>
                </c:pt>
                <c:pt idx="19" formatCode="0.0">
                  <c:v>4.8746334902375565E-2</c:v>
                </c:pt>
                <c:pt idx="20" formatCode="0.0">
                  <c:v>1.0089706847793423E-12</c:v>
                </c:pt>
                <c:pt idx="21" formatCode="0.0">
                  <c:v>0</c:v>
                </c:pt>
                <c:pt idx="22" formatCode="0.0">
                  <c:v>0</c:v>
                </c:pt>
                <c:pt idx="23" formatCode="0.0">
                  <c:v>0</c:v>
                </c:pt>
                <c:pt idx="24" formatCode="0.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BC-45D5-A121-040AE1082B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7709904"/>
        <c:axId val="957705312"/>
      </c:areaChart>
      <c:lineChart>
        <c:grouping val="standard"/>
        <c:varyColors val="0"/>
        <c:ser>
          <c:idx val="0"/>
          <c:order val="0"/>
          <c:tx>
            <c:strRef>
              <c:f>'c1-3'!$B$17</c:f>
              <c:strCache>
                <c:ptCount val="1"/>
                <c:pt idx="0">
                  <c:v>Infláció 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'c1-3'!$A$46:$A$70</c:f>
              <c:numCache>
                <c:formatCode>yyyy/mm</c:formatCode>
                <c:ptCount val="25"/>
                <c:pt idx="0">
                  <c:v>42736</c:v>
                </c:pt>
                <c:pt idx="1">
                  <c:v>42826</c:v>
                </c:pt>
                <c:pt idx="2">
                  <c:v>42917</c:v>
                </c:pt>
                <c:pt idx="3">
                  <c:v>43009</c:v>
                </c:pt>
                <c:pt idx="4">
                  <c:v>43101</c:v>
                </c:pt>
                <c:pt idx="5">
                  <c:v>43191</c:v>
                </c:pt>
                <c:pt idx="6">
                  <c:v>43282</c:v>
                </c:pt>
                <c:pt idx="7">
                  <c:v>43374</c:v>
                </c:pt>
                <c:pt idx="8">
                  <c:v>43466</c:v>
                </c:pt>
                <c:pt idx="9">
                  <c:v>43556</c:v>
                </c:pt>
                <c:pt idx="10">
                  <c:v>43647</c:v>
                </c:pt>
                <c:pt idx="11">
                  <c:v>43739</c:v>
                </c:pt>
                <c:pt idx="12">
                  <c:v>43831</c:v>
                </c:pt>
                <c:pt idx="13">
                  <c:v>43922</c:v>
                </c:pt>
                <c:pt idx="14">
                  <c:v>44013</c:v>
                </c:pt>
                <c:pt idx="15">
                  <c:v>44105</c:v>
                </c:pt>
                <c:pt idx="16">
                  <c:v>44197</c:v>
                </c:pt>
                <c:pt idx="17">
                  <c:v>44287</c:v>
                </c:pt>
                <c:pt idx="18">
                  <c:v>44378</c:v>
                </c:pt>
                <c:pt idx="19">
                  <c:v>44470</c:v>
                </c:pt>
                <c:pt idx="20">
                  <c:v>44562</c:v>
                </c:pt>
                <c:pt idx="21">
                  <c:v>44652</c:v>
                </c:pt>
                <c:pt idx="22">
                  <c:v>44743</c:v>
                </c:pt>
                <c:pt idx="23">
                  <c:v>44835</c:v>
                </c:pt>
                <c:pt idx="24">
                  <c:v>44927</c:v>
                </c:pt>
              </c:numCache>
            </c:numRef>
          </c:cat>
          <c:val>
            <c:numRef>
              <c:f>'c1-3'!$B$46:$B$57</c:f>
              <c:numCache>
                <c:formatCode>0.0</c:formatCode>
                <c:ptCount val="12"/>
                <c:pt idx="0">
                  <c:v>2.6197302156417521</c:v>
                </c:pt>
                <c:pt idx="1">
                  <c:v>2.0682080395812363</c:v>
                </c:pt>
                <c:pt idx="2">
                  <c:v>2.4293194666386171</c:v>
                </c:pt>
                <c:pt idx="3">
                  <c:v>2.2924764732504599</c:v>
                </c:pt>
                <c:pt idx="4">
                  <c:v>1.9594750729903296</c:v>
                </c:pt>
                <c:pt idx="5">
                  <c:v>2.7186528754498624</c:v>
                </c:pt>
                <c:pt idx="6">
                  <c:v>3.4331897998743273</c:v>
                </c:pt>
                <c:pt idx="7">
                  <c:v>3.2146737868679054</c:v>
                </c:pt>
                <c:pt idx="8">
                  <c:v>3.1700592506926739</c:v>
                </c:pt>
                <c:pt idx="9">
                  <c:v>3.7325585850985163</c:v>
                </c:pt>
                <c:pt idx="10">
                  <c:v>3.0640734064886885</c:v>
                </c:pt>
                <c:pt idx="11">
                  <c:v>3.4240768114474065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7BC-45D5-A121-040AE1082B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7709904"/>
        <c:axId val="957705312"/>
      </c:lineChart>
      <c:dateAx>
        <c:axId val="957709904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57705312"/>
        <c:crosses val="autoZero"/>
        <c:auto val="1"/>
        <c:lblOffset val="100"/>
        <c:baseTimeUnit val="months"/>
        <c:majorUnit val="3"/>
        <c:majorTimeUnit val="months"/>
      </c:dateAx>
      <c:valAx>
        <c:axId val="957705312"/>
        <c:scaling>
          <c:orientation val="minMax"/>
          <c:min val="1.5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sysDash"/>
              <a:round/>
            </a:ln>
            <a:effectLst/>
          </c:spPr>
        </c:majorGridlines>
        <c:numFmt formatCode="0.0" sourceLinked="1"/>
        <c:majorTickMark val="out"/>
        <c:minorTickMark val="none"/>
        <c:tickLblPos val="low"/>
        <c:spPr>
          <a:noFill/>
          <a:ln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577099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"/>
          <c:y val="0.92493469151416663"/>
          <c:w val="1"/>
          <c:h val="7.50653084858333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FEFFFF"/>
      </a:solidFill>
      <a:prstDash val="solid"/>
      <a:round/>
    </a:ln>
    <a:effectLst/>
  </c:spPr>
  <c:txPr>
    <a:bodyPr/>
    <a:lstStyle/>
    <a:p>
      <a:pPr>
        <a:defRPr sz="1600">
          <a:solidFill>
            <a:srgbClr val="000000"/>
          </a:solidFill>
        </a:defRPr>
      </a:pPr>
      <a:endParaRPr lang="hu-H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125925568023962E-2"/>
          <c:y val="6.2925511814524202E-2"/>
          <c:w val="0.90556210516143842"/>
          <c:h val="0.66609242670104696"/>
        </c:manualLayout>
      </c:layout>
      <c:areaChart>
        <c:grouping val="stacked"/>
        <c:varyColors val="0"/>
        <c:ser>
          <c:idx val="2"/>
          <c:order val="1"/>
          <c:tx>
            <c:strRef>
              <c:f>'[1_fejezet_ábrái.xlsx]core_vai_sávos'!$D$16</c:f>
              <c:strCache>
                <c:ptCount val="1"/>
                <c:pt idx="0">
                  <c:v>Min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'[1_fejezet_ábrái.xlsx]core_vai_sávos'!$A$38:$A$62</c:f>
              <c:numCache>
                <c:formatCode>yyyy/mm</c:formatCode>
                <c:ptCount val="25"/>
                <c:pt idx="0">
                  <c:v>42736</c:v>
                </c:pt>
                <c:pt idx="1">
                  <c:v>42826</c:v>
                </c:pt>
                <c:pt idx="2">
                  <c:v>42917</c:v>
                </c:pt>
                <c:pt idx="3">
                  <c:v>43009</c:v>
                </c:pt>
                <c:pt idx="4">
                  <c:v>43101</c:v>
                </c:pt>
                <c:pt idx="5">
                  <c:v>43191</c:v>
                </c:pt>
                <c:pt idx="6">
                  <c:v>43282</c:v>
                </c:pt>
                <c:pt idx="7">
                  <c:v>43374</c:v>
                </c:pt>
                <c:pt idx="8">
                  <c:v>43466</c:v>
                </c:pt>
                <c:pt idx="9">
                  <c:v>43556</c:v>
                </c:pt>
                <c:pt idx="10">
                  <c:v>43647</c:v>
                </c:pt>
                <c:pt idx="11">
                  <c:v>43739</c:v>
                </c:pt>
                <c:pt idx="12">
                  <c:v>43831</c:v>
                </c:pt>
                <c:pt idx="13">
                  <c:v>43922</c:v>
                </c:pt>
                <c:pt idx="14">
                  <c:v>44013</c:v>
                </c:pt>
                <c:pt idx="15">
                  <c:v>44105</c:v>
                </c:pt>
                <c:pt idx="16">
                  <c:v>44197</c:v>
                </c:pt>
                <c:pt idx="17">
                  <c:v>44287</c:v>
                </c:pt>
                <c:pt idx="18">
                  <c:v>44378</c:v>
                </c:pt>
                <c:pt idx="19">
                  <c:v>44470</c:v>
                </c:pt>
                <c:pt idx="20">
                  <c:v>44562</c:v>
                </c:pt>
                <c:pt idx="21">
                  <c:v>44652</c:v>
                </c:pt>
                <c:pt idx="22">
                  <c:v>44743</c:v>
                </c:pt>
                <c:pt idx="23">
                  <c:v>44835</c:v>
                </c:pt>
                <c:pt idx="24">
                  <c:v>44927</c:v>
                </c:pt>
              </c:numCache>
            </c:numRef>
          </c:cat>
          <c:val>
            <c:numRef>
              <c:f>'[1_fejezet_ábrái.xlsx]core_vai_sávos'!$D$38:$D$62</c:f>
              <c:numCache>
                <c:formatCode>0.0</c:formatCode>
                <c:ptCount val="25"/>
                <c:pt idx="0">
                  <c:v>1.8242458770974253</c:v>
                </c:pt>
                <c:pt idx="1">
                  <c:v>2.0421552023805134</c:v>
                </c:pt>
                <c:pt idx="2">
                  <c:v>2.4865436897041349</c:v>
                </c:pt>
                <c:pt idx="3">
                  <c:v>2.2974405659973485</c:v>
                </c:pt>
                <c:pt idx="4">
                  <c:v>2.1228616949203314</c:v>
                </c:pt>
                <c:pt idx="5">
                  <c:v>2.252806621136628</c:v>
                </c:pt>
                <c:pt idx="6">
                  <c:v>2.3484576436409128</c:v>
                </c:pt>
                <c:pt idx="7">
                  <c:v>2.6782655384911749</c:v>
                </c:pt>
                <c:pt idx="8">
                  <c:v>3.2394802909183227</c:v>
                </c:pt>
                <c:pt idx="9">
                  <c:v>3.5229162836934762</c:v>
                </c:pt>
                <c:pt idx="10">
                  <c:v>3.2729474362881632</c:v>
                </c:pt>
                <c:pt idx="11">
                  <c:v>3.6080450778567723</c:v>
                </c:pt>
                <c:pt idx="12">
                  <c:v>3.6897318571128324</c:v>
                </c:pt>
                <c:pt idx="13">
                  <c:v>3.3729407185870457</c:v>
                </c:pt>
                <c:pt idx="14">
                  <c:v>2.9520830959185247</c:v>
                </c:pt>
                <c:pt idx="15">
                  <c:v>2.8150391682093101</c:v>
                </c:pt>
                <c:pt idx="16">
                  <c:v>2.7881616109791452</c:v>
                </c:pt>
                <c:pt idx="17">
                  <c:v>2.8883003053359602</c:v>
                </c:pt>
                <c:pt idx="18">
                  <c:v>2.9593001523926574</c:v>
                </c:pt>
                <c:pt idx="19">
                  <c:v>3.0038709938600618</c:v>
                </c:pt>
                <c:pt idx="20">
                  <c:v>3.0259085570859554</c:v>
                </c:pt>
                <c:pt idx="21">
                  <c:v>2.9979583293562371</c:v>
                </c:pt>
                <c:pt idx="22">
                  <c:v>2.9928528471023839</c:v>
                </c:pt>
                <c:pt idx="23">
                  <c:v>2.9888660709332697</c:v>
                </c:pt>
                <c:pt idx="24">
                  <c:v>2.9863696510756199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77-4FBB-BD5A-C261423F145E}"/>
            </c:ext>
          </c:extLst>
        </c:ser>
        <c:ser>
          <c:idx val="4"/>
          <c:order val="2"/>
          <c:tx>
            <c:strRef>
              <c:f>'[1_fejezet_ábrái.xlsx]core_vai_sávos'!$F$16</c:f>
              <c:strCache>
                <c:ptCount val="1"/>
                <c:pt idx="0">
                  <c:v>Forecast range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cat>
            <c:numRef>
              <c:f>'[1_fejezet_ábrái.xlsx]core_vai_sávos'!$A$38:$A$62</c:f>
              <c:numCache>
                <c:formatCode>yyyy/mm</c:formatCode>
                <c:ptCount val="25"/>
                <c:pt idx="0">
                  <c:v>42736</c:v>
                </c:pt>
                <c:pt idx="1">
                  <c:v>42826</c:v>
                </c:pt>
                <c:pt idx="2">
                  <c:v>42917</c:v>
                </c:pt>
                <c:pt idx="3">
                  <c:v>43009</c:v>
                </c:pt>
                <c:pt idx="4">
                  <c:v>43101</c:v>
                </c:pt>
                <c:pt idx="5">
                  <c:v>43191</c:v>
                </c:pt>
                <c:pt idx="6">
                  <c:v>43282</c:v>
                </c:pt>
                <c:pt idx="7">
                  <c:v>43374</c:v>
                </c:pt>
                <c:pt idx="8">
                  <c:v>43466</c:v>
                </c:pt>
                <c:pt idx="9">
                  <c:v>43556</c:v>
                </c:pt>
                <c:pt idx="10">
                  <c:v>43647</c:v>
                </c:pt>
                <c:pt idx="11">
                  <c:v>43739</c:v>
                </c:pt>
                <c:pt idx="12">
                  <c:v>43831</c:v>
                </c:pt>
                <c:pt idx="13">
                  <c:v>43922</c:v>
                </c:pt>
                <c:pt idx="14">
                  <c:v>44013</c:v>
                </c:pt>
                <c:pt idx="15">
                  <c:v>44105</c:v>
                </c:pt>
                <c:pt idx="16">
                  <c:v>44197</c:v>
                </c:pt>
                <c:pt idx="17">
                  <c:v>44287</c:v>
                </c:pt>
                <c:pt idx="18">
                  <c:v>44378</c:v>
                </c:pt>
                <c:pt idx="19">
                  <c:v>44470</c:v>
                </c:pt>
                <c:pt idx="20">
                  <c:v>44562</c:v>
                </c:pt>
                <c:pt idx="21">
                  <c:v>44652</c:v>
                </c:pt>
                <c:pt idx="22">
                  <c:v>44743</c:v>
                </c:pt>
                <c:pt idx="23">
                  <c:v>44835</c:v>
                </c:pt>
                <c:pt idx="24">
                  <c:v>44927</c:v>
                </c:pt>
              </c:numCache>
            </c:numRef>
          </c:cat>
          <c:val>
            <c:numRef>
              <c:f>'[1_fejezet_ábrái.xlsx]core_vai_sávos'!$F$38:$F$62</c:f>
              <c:numCache>
                <c:formatCode>General</c:formatCode>
                <c:ptCount val="25"/>
                <c:pt idx="12" formatCode="0.0">
                  <c:v>0</c:v>
                </c:pt>
                <c:pt idx="13" formatCode="0.0">
                  <c:v>0.1391328230597253</c:v>
                </c:pt>
                <c:pt idx="14" formatCode="0.0">
                  <c:v>0.63687753333366004</c:v>
                </c:pt>
                <c:pt idx="15" formatCode="0.0">
                  <c:v>0.40589024980710064</c:v>
                </c:pt>
                <c:pt idx="16" formatCode="0.0">
                  <c:v>0.13571240759296188</c:v>
                </c:pt>
                <c:pt idx="17" formatCode="0.0">
                  <c:v>9.4700849718535096E-2</c:v>
                </c:pt>
                <c:pt idx="18" formatCode="0.0">
                  <c:v>9.6827243819774367E-2</c:v>
                </c:pt>
                <c:pt idx="19" formatCode="0.0">
                  <c:v>6.8773500808134713E-2</c:v>
                </c:pt>
                <c:pt idx="20" formatCode="0.0">
                  <c:v>1.0231815394945443E-12</c:v>
                </c:pt>
                <c:pt idx="21" formatCode="0.0">
                  <c:v>6.3948846218409017E-13</c:v>
                </c:pt>
                <c:pt idx="22" formatCode="0.0">
                  <c:v>5.9685589803848416E-13</c:v>
                </c:pt>
                <c:pt idx="23" formatCode="0.0">
                  <c:v>5.4001247917767614E-13</c:v>
                </c:pt>
                <c:pt idx="24" formatCode="0.0">
                  <c:v>1.5347723092418164E-12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77-4FBB-BD5A-C261423F14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7709904"/>
        <c:axId val="957705312"/>
      </c:areaChart>
      <c:lineChart>
        <c:grouping val="standard"/>
        <c:varyColors val="0"/>
        <c:ser>
          <c:idx val="0"/>
          <c:order val="0"/>
          <c:tx>
            <c:strRef>
              <c:f>'[1_fejezet_ábrái.xlsx]core_vai_sávos'!$B$17</c:f>
              <c:strCache>
                <c:ptCount val="1"/>
                <c:pt idx="0">
                  <c:v>Core inflation excluding indirect taxes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'[1_fejezet_ábrái.xlsx]core_vai_sávos'!$A$38:$A$62</c:f>
              <c:numCache>
                <c:formatCode>yyyy/mm</c:formatCode>
                <c:ptCount val="25"/>
                <c:pt idx="0">
                  <c:v>42736</c:v>
                </c:pt>
                <c:pt idx="1">
                  <c:v>42826</c:v>
                </c:pt>
                <c:pt idx="2">
                  <c:v>42917</c:v>
                </c:pt>
                <c:pt idx="3">
                  <c:v>43009</c:v>
                </c:pt>
                <c:pt idx="4">
                  <c:v>43101</c:v>
                </c:pt>
                <c:pt idx="5">
                  <c:v>43191</c:v>
                </c:pt>
                <c:pt idx="6">
                  <c:v>43282</c:v>
                </c:pt>
                <c:pt idx="7">
                  <c:v>43374</c:v>
                </c:pt>
                <c:pt idx="8">
                  <c:v>43466</c:v>
                </c:pt>
                <c:pt idx="9">
                  <c:v>43556</c:v>
                </c:pt>
                <c:pt idx="10">
                  <c:v>43647</c:v>
                </c:pt>
                <c:pt idx="11">
                  <c:v>43739</c:v>
                </c:pt>
                <c:pt idx="12">
                  <c:v>43831</c:v>
                </c:pt>
                <c:pt idx="13">
                  <c:v>43922</c:v>
                </c:pt>
                <c:pt idx="14">
                  <c:v>44013</c:v>
                </c:pt>
                <c:pt idx="15">
                  <c:v>44105</c:v>
                </c:pt>
                <c:pt idx="16">
                  <c:v>44197</c:v>
                </c:pt>
                <c:pt idx="17">
                  <c:v>44287</c:v>
                </c:pt>
                <c:pt idx="18">
                  <c:v>44378</c:v>
                </c:pt>
                <c:pt idx="19">
                  <c:v>44470</c:v>
                </c:pt>
                <c:pt idx="20">
                  <c:v>44562</c:v>
                </c:pt>
                <c:pt idx="21">
                  <c:v>44652</c:v>
                </c:pt>
                <c:pt idx="22">
                  <c:v>44743</c:v>
                </c:pt>
                <c:pt idx="23">
                  <c:v>44835</c:v>
                </c:pt>
                <c:pt idx="24">
                  <c:v>44927</c:v>
                </c:pt>
              </c:numCache>
            </c:numRef>
          </c:cat>
          <c:val>
            <c:numRef>
              <c:f>'[1_fejezet_ábrái.xlsx]core_vai_sávos'!$B$38:$B$49</c:f>
              <c:numCache>
                <c:formatCode>0.0</c:formatCode>
                <c:ptCount val="12"/>
                <c:pt idx="0">
                  <c:v>1.8242458770974253</c:v>
                </c:pt>
                <c:pt idx="1">
                  <c:v>2.0421552023805134</c:v>
                </c:pt>
                <c:pt idx="2">
                  <c:v>2.4865436897041349</c:v>
                </c:pt>
                <c:pt idx="3">
                  <c:v>2.2974405659973485</c:v>
                </c:pt>
                <c:pt idx="4">
                  <c:v>2.1228616949203314</c:v>
                </c:pt>
                <c:pt idx="5">
                  <c:v>2.252806621136628</c:v>
                </c:pt>
                <c:pt idx="6">
                  <c:v>2.3484576436409128</c:v>
                </c:pt>
                <c:pt idx="7">
                  <c:v>2.6782655384911749</c:v>
                </c:pt>
                <c:pt idx="8">
                  <c:v>3.2394802909183227</c:v>
                </c:pt>
                <c:pt idx="9">
                  <c:v>3.5229162836934762</c:v>
                </c:pt>
                <c:pt idx="10">
                  <c:v>3.2729474362881632</c:v>
                </c:pt>
                <c:pt idx="11">
                  <c:v>3.6080450778567723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77-4FBB-BD5A-C261423F14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7709904"/>
        <c:axId val="957705312"/>
      </c:lineChart>
      <c:dateAx>
        <c:axId val="957709904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57705312"/>
        <c:crosses val="autoZero"/>
        <c:auto val="1"/>
        <c:lblOffset val="100"/>
        <c:baseTimeUnit val="months"/>
        <c:majorUnit val="3"/>
      </c:dateAx>
      <c:valAx>
        <c:axId val="957705312"/>
        <c:scaling>
          <c:orientation val="minMax"/>
          <c:min val="1.5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sysDash"/>
              <a:round/>
            </a:ln>
            <a:effectLst/>
          </c:spPr>
        </c:majorGridlines>
        <c:numFmt formatCode="0.0" sourceLinked="1"/>
        <c:majorTickMark val="out"/>
        <c:minorTickMark val="none"/>
        <c:tickLblPos val="low"/>
        <c:spPr>
          <a:noFill/>
          <a:ln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577099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"/>
          <c:y val="0.9227461266588125"/>
          <c:w val="1"/>
          <c:h val="7.7253873341187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3175" cap="flat" cmpd="sng" algn="ctr">
      <a:solidFill>
        <a:srgbClr val="FEFFFF"/>
      </a:solidFill>
      <a:prstDash val="solid"/>
      <a:round/>
    </a:ln>
    <a:effectLst/>
  </c:spPr>
  <c:txPr>
    <a:bodyPr/>
    <a:lstStyle/>
    <a:p>
      <a:pPr>
        <a:defRPr sz="1600">
          <a:solidFill>
            <a:srgbClr val="000000"/>
          </a:solidFill>
        </a:defRPr>
      </a:pPr>
      <a:endParaRPr lang="hu-H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699606312237409E-2"/>
          <c:y val="6.9497775537395445E-2"/>
          <c:w val="0.85223128307407481"/>
          <c:h val="0.56377524009376168"/>
        </c:manualLayout>
      </c:layout>
      <c:areaChart>
        <c:grouping val="stacked"/>
        <c:varyColors val="0"/>
        <c:ser>
          <c:idx val="7"/>
          <c:order val="2"/>
          <c:tx>
            <c:strRef>
              <c:f>'[M_5. fejezet - 5th chapter.xlsx]c5-5'!$G$14</c:f>
              <c:strCache>
                <c:ptCount val="1"/>
                <c:pt idx="0">
                  <c:v>Net lending (current and capital account)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'[M_5. fejezet - 5th chapter.xlsx]c5-5'!$A$16:$A$28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'[M_5. fejezet - 5th chapter.xlsx]c5-5'!$G$16:$G$28</c:f>
              <c:numCache>
                <c:formatCode>0.0</c:formatCode>
                <c:ptCount val="13"/>
                <c:pt idx="0">
                  <c:v>2.0901299927411068</c:v>
                </c:pt>
                <c:pt idx="1">
                  <c:v>3.0582882906019466</c:v>
                </c:pt>
                <c:pt idx="2">
                  <c:v>4.3277547458218502</c:v>
                </c:pt>
                <c:pt idx="3">
                  <c:v>7.4019355728293181</c:v>
                </c:pt>
                <c:pt idx="4">
                  <c:v>5.1924560563787336</c:v>
                </c:pt>
                <c:pt idx="5">
                  <c:v>7.3342829690687426</c:v>
                </c:pt>
                <c:pt idx="6">
                  <c:v>4.5017327925639279</c:v>
                </c:pt>
                <c:pt idx="7">
                  <c:v>3.1108388055981093</c:v>
                </c:pt>
                <c:pt idx="8">
                  <c:v>2.0489952804745681</c:v>
                </c:pt>
                <c:pt idx="9">
                  <c:v>1.3213178276421722</c:v>
                </c:pt>
                <c:pt idx="10">
                  <c:v>1.5905412183097081</c:v>
                </c:pt>
                <c:pt idx="11">
                  <c:v>1.6931630786293128</c:v>
                </c:pt>
                <c:pt idx="12">
                  <c:v>1.6192660859844437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6-4AB4-AD9A-7D3B193B85BD}"/>
            </c:ext>
          </c:extLst>
        </c:ser>
        <c:ser>
          <c:idx val="2"/>
          <c:order val="4"/>
          <c:tx>
            <c:strRef>
              <c:f>'[M_5. fejezet - 5th chapter.xlsx]c5-5'!$H$14</c:f>
              <c:strCache>
                <c:ptCount val="1"/>
                <c:pt idx="0">
                  <c:v>Net lending (current and capital account)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accent3"/>
              </a:solidFill>
            </a:ln>
            <a:effectLst/>
          </c:spPr>
          <c:cat>
            <c:numRef>
              <c:f>'[M_5. fejezet - 5th chapter.xlsx]c5-5'!$A$16:$A$28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'[M_5. fejezet - 5th chapter.xlsx]c5-5'!$H$16:$H$28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 formatCode="0.0">
                  <c:v>0</c:v>
                </c:pt>
                <c:pt idx="6" formatCode="0.0">
                  <c:v>0</c:v>
                </c:pt>
                <c:pt idx="7" formatCode="0.0">
                  <c:v>0</c:v>
                </c:pt>
                <c:pt idx="8" formatCode="0.0">
                  <c:v>0</c:v>
                </c:pt>
                <c:pt idx="9" formatCode="0.0">
                  <c:v>0</c:v>
                </c:pt>
                <c:pt idx="10" formatCode="0.0">
                  <c:v>0.19006540596685828</c:v>
                </c:pt>
                <c:pt idx="11" formatCode="0.0">
                  <c:v>0.6826466945423395</c:v>
                </c:pt>
                <c:pt idx="12" formatCode="0.0">
                  <c:v>0.7213473118113245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46-4AB4-AD9A-7D3B193B8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8146912"/>
        <c:axId val="1038147240"/>
        <c:extLst>
          <c:ext xmlns:c15="http://schemas.microsoft.com/office/drawing/2012/chart" uri="{02D57815-91ED-43cb-92C2-25804820EDAC}">
            <c15:filteredAreaSeries>
              <c15:ser>
                <c:idx val="6"/>
                <c:order val="3"/>
                <c:tx>
                  <c:strRef>
                    <c:extLst>
                      <c:ext uri="{02D57815-91ED-43cb-92C2-25804820EDAC}">
                        <c15:formulaRef>
                          <c15:sqref>'[M_5. fejezet - 5th chapter.xlsx]c5-5'!$F$14</c15:sqref>
                        </c15:formulaRef>
                      </c:ext>
                    </c:extLst>
                    <c:strCache>
                      <c:ptCount val="1"/>
                      <c:pt idx="0">
                        <c:v>Net lending (current and capital account)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'[M_5. fejezet - 5th chapter.xlsx]c5-5'!$A$16:$A$28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'[M_5. fejezet - 5th chapter.xlsx]c5-5'!$F$16:$F$28</c15:sqref>
                        </c15:formulaRef>
                      </c:ext>
                    </c:extLst>
                    <c:numCache>
                      <c:formatCode>0.0</c:formatCode>
                      <c:ptCount val="13"/>
                      <c:pt idx="0">
                        <c:v>2.0901299927411068</c:v>
                      </c:pt>
                      <c:pt idx="1">
                        <c:v>3.0582882906019466</c:v>
                      </c:pt>
                      <c:pt idx="2">
                        <c:v>4.3277547458218502</c:v>
                      </c:pt>
                      <c:pt idx="3">
                        <c:v>7.4019355728293181</c:v>
                      </c:pt>
                      <c:pt idx="4">
                        <c:v>5.1924560563787336</c:v>
                      </c:pt>
                      <c:pt idx="5">
                        <c:v>7.3342829690687426</c:v>
                      </c:pt>
                      <c:pt idx="6">
                        <c:v>4.5017327925639279</c:v>
                      </c:pt>
                      <c:pt idx="7">
                        <c:v>3.1108388055981093</c:v>
                      </c:pt>
                      <c:pt idx="8">
                        <c:v>2.0489952804745681</c:v>
                      </c:pt>
                      <c:pt idx="9">
                        <c:v>1.3213178276421722</c:v>
                      </c:pt>
                      <c:pt idx="10">
                        <c:v>1.7806066242765664</c:v>
                      </c:pt>
                      <c:pt idx="11">
                        <c:v>2.3758097731716523</c:v>
                      </c:pt>
                      <c:pt idx="12">
                        <c:v>2.3406133977957682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D946-4AB4-AD9A-7D3B193B85BD}"/>
                  </c:ext>
                </c:extLst>
              </c15:ser>
            </c15:filteredAreaSeries>
          </c:ext>
        </c:extLst>
      </c:areaChart>
      <c:areaChart>
        <c:grouping val="stacked"/>
        <c:varyColors val="0"/>
        <c:ser>
          <c:idx val="3"/>
          <c:order val="5"/>
          <c:tx>
            <c:strRef>
              <c:f>'[M_5. fejezet - 5th chapter.xlsx]c5-5'!$E$14</c:f>
              <c:strCache>
                <c:ptCount val="1"/>
                <c:pt idx="0">
                  <c:v>Current account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'[M_5. fejezet - 5th chapter.xlsx]c5-5'!$A$16:$A$28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'[M_5. fejezet - 5th chapter.xlsx]c5-5'!$E$16:$E$28</c:f>
              <c:numCache>
                <c:formatCode>0.0</c:formatCode>
                <c:ptCount val="13"/>
                <c:pt idx="0">
                  <c:v>0.27644378258212526</c:v>
                </c:pt>
                <c:pt idx="1">
                  <c:v>0.74202898154066088</c:v>
                </c:pt>
                <c:pt idx="2">
                  <c:v>1.8009378877003954</c:v>
                </c:pt>
                <c:pt idx="3">
                  <c:v>3.8476619635090228</c:v>
                </c:pt>
                <c:pt idx="4">
                  <c:v>1.4798953170110674</c:v>
                </c:pt>
                <c:pt idx="5">
                  <c:v>2.7680697028087251</c:v>
                </c:pt>
                <c:pt idx="6">
                  <c:v>4.5200668103823123</c:v>
                </c:pt>
                <c:pt idx="7">
                  <c:v>2.2543137812473746</c:v>
                </c:pt>
                <c:pt idx="8">
                  <c:v>-0.53604745436738166</c:v>
                </c:pt>
                <c:pt idx="9">
                  <c:v>-0.71188340059231348</c:v>
                </c:pt>
                <c:pt idx="10">
                  <c:v>-0.62274161965629482</c:v>
                </c:pt>
                <c:pt idx="11">
                  <c:v>-0.43602306656084211</c:v>
                </c:pt>
                <c:pt idx="12">
                  <c:v>-2.9534886751274657E-2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46-4AB4-AD9A-7D3B193B85BD}"/>
            </c:ext>
          </c:extLst>
        </c:ser>
        <c:ser>
          <c:idx val="4"/>
          <c:order val="6"/>
          <c:tx>
            <c:strRef>
              <c:f>'[M_5. fejezet - 5th chapter.xlsx]c5-5'!$I$14</c:f>
              <c:strCache>
                <c:ptCount val="1"/>
                <c:pt idx="0">
                  <c:v>Current account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tx2"/>
              </a:solidFill>
            </a:ln>
            <a:effectLst/>
          </c:spPr>
          <c:cat>
            <c:numRef>
              <c:f>'[M_5. fejezet - 5th chapter.xlsx]c5-5'!$A$16:$A$28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'[M_5. fejezet - 5th chapter.xlsx]c5-5'!$I$16:$I$28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 formatCode="0.0">
                  <c:v>0</c:v>
                </c:pt>
                <c:pt idx="6" formatCode="0.0">
                  <c:v>0</c:v>
                </c:pt>
                <c:pt idx="7" formatCode="0.0">
                  <c:v>0</c:v>
                </c:pt>
                <c:pt idx="8" formatCode="0.0">
                  <c:v>0</c:v>
                </c:pt>
                <c:pt idx="9" formatCode="0.0">
                  <c:v>0</c:v>
                </c:pt>
                <c:pt idx="10" formatCode="0.0">
                  <c:v>0.14592709040322233</c:v>
                </c:pt>
                <c:pt idx="11" formatCode="0.0">
                  <c:v>0.66081236901729901</c:v>
                </c:pt>
                <c:pt idx="12" formatCode="0.0">
                  <c:v>0.70222039601973241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46-4AB4-AD9A-7D3B193B8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8031128"/>
        <c:axId val="1038029160"/>
      </c:areaChart>
      <c:barChart>
        <c:barDir val="col"/>
        <c:grouping val="stacked"/>
        <c:varyColors val="0"/>
        <c:ser>
          <c:idx val="1"/>
          <c:order val="0"/>
          <c:tx>
            <c:strRef>
              <c:f>'[M_5. fejezet - 5th chapter.xlsx]c5-5'!$C$14</c:f>
              <c:strCache>
                <c:ptCount val="1"/>
                <c:pt idx="0">
                  <c:v>Balance of goods and services</c:v>
                </c:pt>
              </c:strCache>
            </c:strRef>
          </c:tx>
          <c:spPr>
            <a:solidFill>
              <a:schemeClr val="bg1">
                <a:lumMod val="65000"/>
                <a:alpha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'[M_5. fejezet - 5th chapter.xlsx]c5-5'!$A$16:$A$28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'[M_5. fejezet - 5th chapter.xlsx]c5-5'!$C$16:$C$28</c:f>
              <c:numCache>
                <c:formatCode>0.00</c:formatCode>
                <c:ptCount val="13"/>
                <c:pt idx="0">
                  <c:v>5.2976513204777067</c:v>
                </c:pt>
                <c:pt idx="1">
                  <c:v>6.1449776094390742</c:v>
                </c:pt>
                <c:pt idx="2">
                  <c:v>6.7863275560958023</c:v>
                </c:pt>
                <c:pt idx="3">
                  <c:v>6.9846897010330657</c:v>
                </c:pt>
                <c:pt idx="4">
                  <c:v>6.3369877932283742</c:v>
                </c:pt>
                <c:pt idx="5" formatCode="#,##0.00">
                  <c:v>7.9813848177091105</c:v>
                </c:pt>
                <c:pt idx="6" formatCode="#,##0.00">
                  <c:v>8.7495619164031844</c:v>
                </c:pt>
                <c:pt idx="7" formatCode="#,##0.00">
                  <c:v>7.2901097119805751</c:v>
                </c:pt>
                <c:pt idx="8" formatCode="#,##0.00">
                  <c:v>4.3878290178563857</c:v>
                </c:pt>
                <c:pt idx="9" formatCode="#,##0.00">
                  <c:v>3.6755777756903001</c:v>
                </c:pt>
                <c:pt idx="10" formatCode="#,##0.00">
                  <c:v>3.8083793573167641</c:v>
                </c:pt>
                <c:pt idx="11" formatCode="#,##0.00">
                  <c:v>4.3584928983675626</c:v>
                </c:pt>
                <c:pt idx="12" formatCode="#,##0.00">
                  <c:v>5.0262845934877758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46-4AB4-AD9A-7D3B193B85BD}"/>
            </c:ext>
          </c:extLst>
        </c:ser>
        <c:ser>
          <c:idx val="0"/>
          <c:order val="1"/>
          <c:tx>
            <c:strRef>
              <c:f>'[M_5. fejezet - 5th chapter.xlsx]c5-5'!$B$14</c:f>
              <c:strCache>
                <c:ptCount val="1"/>
                <c:pt idx="0">
                  <c:v>Balance of goods and services (forecast range)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'[M_5. fejezet - 5th chapter.xlsx]c5-5'!$A$16:$A$28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'[M_5. fejezet - 5th chapter.xlsx]c5-5'!$B$16:$B$28</c:f>
              <c:numCache>
                <c:formatCode>General</c:formatCode>
                <c:ptCount val="13"/>
                <c:pt idx="10" formatCode="#,##0.00">
                  <c:v>2.7699810100484612E-2</c:v>
                </c:pt>
                <c:pt idx="11" formatCode="#,##0.00">
                  <c:v>0.52021161654384862</c:v>
                </c:pt>
                <c:pt idx="12" formatCode="#,##0.00">
                  <c:v>0.52393523488431537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946-4AB4-AD9A-7D3B193B8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6"/>
        <c:overlap val="100"/>
        <c:axId val="1038031128"/>
        <c:axId val="1038029160"/>
      </c:barChart>
      <c:catAx>
        <c:axId val="1038146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38147240"/>
        <c:crosses val="autoZero"/>
        <c:auto val="0"/>
        <c:lblAlgn val="ctr"/>
        <c:lblOffset val="100"/>
        <c:noMultiLvlLbl val="0"/>
      </c:catAx>
      <c:valAx>
        <c:axId val="1038147240"/>
        <c:scaling>
          <c:orientation val="minMax"/>
          <c:max val="10"/>
          <c:min val="-2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sysDash"/>
              <a:round/>
            </a:ln>
            <a:effectLst/>
          </c:spPr>
        </c:majorGridlines>
        <c:numFmt formatCode="0" sourceLinked="0"/>
        <c:majorTickMark val="out"/>
        <c:minorTickMark val="none"/>
        <c:tickLblPos val="low"/>
        <c:spPr>
          <a:noFill/>
          <a:ln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38146912"/>
        <c:crosses val="autoZero"/>
        <c:crossBetween val="between"/>
        <c:majorUnit val="2"/>
      </c:valAx>
      <c:valAx>
        <c:axId val="1038029160"/>
        <c:scaling>
          <c:orientation val="minMax"/>
          <c:max val="10"/>
          <c:min val="-2"/>
        </c:scaling>
        <c:delete val="0"/>
        <c:axPos val="r"/>
        <c:numFmt formatCode="0" sourceLinked="0"/>
        <c:majorTickMark val="out"/>
        <c:minorTickMark val="none"/>
        <c:tickLblPos val="high"/>
        <c:spPr>
          <a:noFill/>
          <a:ln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38031128"/>
        <c:crosses val="max"/>
        <c:crossBetween val="between"/>
        <c:majorUnit val="2"/>
      </c:valAx>
      <c:catAx>
        <c:axId val="1038031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380291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1331012077294686"/>
          <c:y val="0.74621047067204249"/>
          <c:w val="0.74419347826086957"/>
          <c:h val="0.253789529327957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6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3175" cap="flat" cmpd="sng" algn="ctr">
      <a:solidFill>
        <a:srgbClr val="FEFFFF"/>
      </a:solidFill>
      <a:prstDash val="solid"/>
      <a:round/>
    </a:ln>
    <a:effectLst/>
  </c:spPr>
  <c:txPr>
    <a:bodyPr/>
    <a:lstStyle/>
    <a:p>
      <a:pPr>
        <a:defRPr sz="900">
          <a:solidFill>
            <a:srgbClr val="000000"/>
          </a:solidFill>
        </a:defRPr>
      </a:pPr>
      <a:endParaRPr lang="hu-H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0.05517</cdr:x>
      <cdr:y>0</cdr:y>
    </cdr:from>
    <cdr:to>
      <cdr:x>0.25445</cdr:x>
      <cdr:y>0.09638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0B9696A-7CBD-41F9-BA72-1D7E179B935E}"/>
            </a:ext>
          </a:extLst>
        </cdr:cNvPr>
        <cdr:cNvSpPr txBox="1"/>
      </cdr:nvSpPr>
      <cdr:spPr>
        <a:xfrm xmlns:a="http://schemas.openxmlformats.org/drawingml/2006/main">
          <a:off x="466738" y="0"/>
          <a:ext cx="1685908" cy="4857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800" dirty="0"/>
            <a:t>Index</a:t>
          </a:r>
        </a:p>
      </cdr:txBody>
    </cdr:sp>
  </cdr:relSizeAnchor>
  <cdr:relSizeAnchor xmlns:cdr="http://schemas.openxmlformats.org/drawingml/2006/chartDrawing">
    <cdr:from>
      <cdr:x>0.83316</cdr:x>
      <cdr:y>0</cdr:y>
    </cdr:from>
    <cdr:to>
      <cdr:x>1</cdr:x>
      <cdr:y>0.10016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0232B73-EA5C-4435-B6CE-6DC6D57CF608}"/>
            </a:ext>
          </a:extLst>
        </cdr:cNvPr>
        <cdr:cNvSpPr txBox="1"/>
      </cdr:nvSpPr>
      <cdr:spPr>
        <a:xfrm xmlns:a="http://schemas.openxmlformats.org/drawingml/2006/main">
          <a:off x="7048500" y="0"/>
          <a:ext cx="141150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800" dirty="0"/>
            <a:t>Index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0.05639</cdr:x>
      <cdr:y>0</cdr:y>
    </cdr:from>
    <cdr:to>
      <cdr:x>0.25567</cdr:x>
      <cdr:y>0.09638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0B9696A-7CBD-41F9-BA72-1D7E179B935E}"/>
            </a:ext>
          </a:extLst>
        </cdr:cNvPr>
        <cdr:cNvSpPr txBox="1"/>
      </cdr:nvSpPr>
      <cdr:spPr>
        <a:xfrm xmlns:a="http://schemas.openxmlformats.org/drawingml/2006/main">
          <a:off x="477064" y="-8709"/>
          <a:ext cx="1685909" cy="4857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800" dirty="0"/>
            <a:t>Percent</a:t>
          </a:r>
        </a:p>
      </cdr:txBody>
    </cdr:sp>
  </cdr:relSizeAnchor>
  <cdr:relSizeAnchor xmlns:cdr="http://schemas.openxmlformats.org/drawingml/2006/chartDrawing">
    <cdr:from>
      <cdr:x>0.22533</cdr:x>
      <cdr:y>0.53922</cdr:y>
    </cdr:from>
    <cdr:to>
      <cdr:x>0.23989</cdr:x>
      <cdr:y>0.56945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F96CE596-7B24-4CDF-A062-C1FC1303AB06}"/>
            </a:ext>
          </a:extLst>
        </cdr:cNvPr>
        <cdr:cNvCxnSpPr/>
      </cdr:nvCxnSpPr>
      <cdr:spPr>
        <a:xfrm xmlns:a="http://schemas.openxmlformats.org/drawingml/2006/main">
          <a:off x="1906267" y="2717685"/>
          <a:ext cx="123202" cy="152320"/>
        </a:xfrm>
        <a:prstGeom xmlns:a="http://schemas.openxmlformats.org/drawingml/2006/main" prst="straightConnector1">
          <a:avLst/>
        </a:prstGeom>
        <a:ln xmlns:a="http://schemas.openxmlformats.org/drawingml/2006/main" w="19050">
          <a:prstDash val="sysDot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0.06869</cdr:x>
      <cdr:y>0.47624</cdr:y>
    </cdr:from>
    <cdr:to>
      <cdr:x>0.22413</cdr:x>
      <cdr:y>0.53845</cdr:y>
    </cdr:to>
    <cdr:sp macro="" textlink="">
      <cdr:nvSpPr>
        <cdr:cNvPr id="3" name="Rectangle: Rounded Corners 2">
          <a:extLst xmlns:a="http://schemas.openxmlformats.org/drawingml/2006/main">
            <a:ext uri="{FF2B5EF4-FFF2-40B4-BE49-F238E27FC236}">
              <a16:creationId xmlns:a16="http://schemas.microsoft.com/office/drawing/2014/main" id="{47428352-E396-4C35-9F1A-F985E6109D07}"/>
            </a:ext>
          </a:extLst>
        </cdr:cNvPr>
        <cdr:cNvSpPr/>
      </cdr:nvSpPr>
      <cdr:spPr>
        <a:xfrm xmlns:a="http://schemas.openxmlformats.org/drawingml/2006/main">
          <a:off x="581114" y="2400254"/>
          <a:ext cx="1314996" cy="313509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9050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en-GB" sz="1200" b="1" noProof="0" dirty="0">
              <a:solidFill>
                <a:schemeClr val="accent1"/>
              </a:solidFill>
            </a:rPr>
            <a:t> 9/11 attacks</a:t>
          </a:r>
        </a:p>
      </cdr:txBody>
    </cdr:sp>
  </cdr:relSizeAnchor>
  <cdr:relSizeAnchor xmlns:cdr="http://schemas.openxmlformats.org/drawingml/2006/chartDrawing">
    <cdr:from>
      <cdr:x>0.37024</cdr:x>
      <cdr:y>0.60964</cdr:y>
    </cdr:from>
    <cdr:to>
      <cdr:x>0.49733</cdr:x>
      <cdr:y>0.69149</cdr:y>
    </cdr:to>
    <cdr:sp macro="" textlink="">
      <cdr:nvSpPr>
        <cdr:cNvPr id="10" name="Rectangle: Rounded Corners 9">
          <a:extLst xmlns:a="http://schemas.openxmlformats.org/drawingml/2006/main">
            <a:ext uri="{FF2B5EF4-FFF2-40B4-BE49-F238E27FC236}">
              <a16:creationId xmlns:a16="http://schemas.microsoft.com/office/drawing/2014/main" id="{EAB2E295-D301-45CF-9757-601362DB5A0B}"/>
            </a:ext>
          </a:extLst>
        </cdr:cNvPr>
        <cdr:cNvSpPr/>
      </cdr:nvSpPr>
      <cdr:spPr>
        <a:xfrm xmlns:a="http://schemas.openxmlformats.org/drawingml/2006/main">
          <a:off x="3106878" y="2911153"/>
          <a:ext cx="1066479" cy="39084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9050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b="1" noProof="0" dirty="0">
              <a:solidFill>
                <a:schemeClr val="accent1"/>
              </a:solidFill>
            </a:rPr>
            <a:t>SARS epidemic</a:t>
          </a:r>
        </a:p>
      </cdr:txBody>
    </cdr:sp>
  </cdr:relSizeAnchor>
  <cdr:relSizeAnchor xmlns:cdr="http://schemas.openxmlformats.org/drawingml/2006/chartDrawing">
    <cdr:from>
      <cdr:x>0.33561</cdr:x>
      <cdr:y>0.6483</cdr:y>
    </cdr:from>
    <cdr:to>
      <cdr:x>0.366</cdr:x>
      <cdr:y>0.6483</cdr:y>
    </cdr:to>
    <cdr:cxnSp macro="">
      <cdr:nvCxnSpPr>
        <cdr:cNvPr id="11" name="Straight Arrow Connector 10">
          <a:extLst xmlns:a="http://schemas.openxmlformats.org/drawingml/2006/main">
            <a:ext uri="{FF2B5EF4-FFF2-40B4-BE49-F238E27FC236}">
              <a16:creationId xmlns:a16="http://schemas.microsoft.com/office/drawing/2014/main" id="{77E0B6AA-210B-4F50-9430-82D208593F52}"/>
            </a:ext>
          </a:extLst>
        </cdr:cNvPr>
        <cdr:cNvCxnSpPr/>
      </cdr:nvCxnSpPr>
      <cdr:spPr>
        <a:xfrm xmlns:a="http://schemas.openxmlformats.org/drawingml/2006/main" flipH="1">
          <a:off x="2839281" y="3267440"/>
          <a:ext cx="257074" cy="0"/>
        </a:xfrm>
        <a:prstGeom xmlns:a="http://schemas.openxmlformats.org/drawingml/2006/main" prst="straightConnector1">
          <a:avLst/>
        </a:prstGeom>
        <a:ln xmlns:a="http://schemas.openxmlformats.org/drawingml/2006/main" w="19050">
          <a:prstDash val="sysDot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0.57616</cdr:x>
      <cdr:y>0.63891</cdr:y>
    </cdr:from>
    <cdr:to>
      <cdr:x>0.69838</cdr:x>
      <cdr:y>0.75989</cdr:y>
    </cdr:to>
    <cdr:sp macro="" textlink="">
      <cdr:nvSpPr>
        <cdr:cNvPr id="14" name="Rectangle: Rounded Corners 13">
          <a:extLst xmlns:a="http://schemas.openxmlformats.org/drawingml/2006/main">
            <a:ext uri="{FF2B5EF4-FFF2-40B4-BE49-F238E27FC236}">
              <a16:creationId xmlns:a16="http://schemas.microsoft.com/office/drawing/2014/main" id="{49974875-7F46-49A9-AA3A-6B3A949907F3}"/>
            </a:ext>
          </a:extLst>
        </cdr:cNvPr>
        <cdr:cNvSpPr/>
      </cdr:nvSpPr>
      <cdr:spPr>
        <a:xfrm xmlns:a="http://schemas.openxmlformats.org/drawingml/2006/main">
          <a:off x="4834861" y="3050909"/>
          <a:ext cx="1025612" cy="577718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9050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b="1" noProof="0" dirty="0">
              <a:solidFill>
                <a:schemeClr val="accent1"/>
              </a:solidFill>
            </a:rPr>
            <a:t>Global economic crisis</a:t>
          </a:r>
        </a:p>
      </cdr:txBody>
    </cdr:sp>
  </cdr:relSizeAnchor>
  <cdr:relSizeAnchor xmlns:cdr="http://schemas.openxmlformats.org/drawingml/2006/chartDrawing">
    <cdr:from>
      <cdr:x>0.54648</cdr:x>
      <cdr:y>0.74569</cdr:y>
    </cdr:from>
    <cdr:to>
      <cdr:x>0.57193</cdr:x>
      <cdr:y>0.76629</cdr:y>
    </cdr:to>
    <cdr:cxnSp macro="">
      <cdr:nvCxnSpPr>
        <cdr:cNvPr id="15" name="Straight Arrow Connector 14">
          <a:extLst xmlns:a="http://schemas.openxmlformats.org/drawingml/2006/main">
            <a:ext uri="{FF2B5EF4-FFF2-40B4-BE49-F238E27FC236}">
              <a16:creationId xmlns:a16="http://schemas.microsoft.com/office/drawing/2014/main" id="{85615206-2A48-4567-957E-F31E2DC05274}"/>
            </a:ext>
          </a:extLst>
        </cdr:cNvPr>
        <cdr:cNvCxnSpPr/>
      </cdr:nvCxnSpPr>
      <cdr:spPr>
        <a:xfrm xmlns:a="http://schemas.openxmlformats.org/drawingml/2006/main" flipH="1">
          <a:off x="4623257" y="3758280"/>
          <a:ext cx="215238" cy="103819"/>
        </a:xfrm>
        <a:prstGeom xmlns:a="http://schemas.openxmlformats.org/drawingml/2006/main" prst="straightConnector1">
          <a:avLst/>
        </a:prstGeom>
        <a:ln xmlns:a="http://schemas.openxmlformats.org/drawingml/2006/main" w="19050">
          <a:prstDash val="sysDot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0.94802</cdr:x>
      <cdr:y>0.62948</cdr:y>
    </cdr:from>
    <cdr:to>
      <cdr:x>0.9657</cdr:x>
      <cdr:y>0.72776</cdr:y>
    </cdr:to>
    <cdr:sp macro="" textlink="">
      <cdr:nvSpPr>
        <cdr:cNvPr id="23" name="Right Brace 22">
          <a:extLst xmlns:a="http://schemas.openxmlformats.org/drawingml/2006/main">
            <a:ext uri="{FF2B5EF4-FFF2-40B4-BE49-F238E27FC236}">
              <a16:creationId xmlns:a16="http://schemas.microsoft.com/office/drawing/2014/main" id="{771B03BF-CE5B-4433-B297-760359C080B7}"/>
            </a:ext>
          </a:extLst>
        </cdr:cNvPr>
        <cdr:cNvSpPr/>
      </cdr:nvSpPr>
      <cdr:spPr>
        <a:xfrm xmlns:a="http://schemas.openxmlformats.org/drawingml/2006/main">
          <a:off x="8020217" y="3172596"/>
          <a:ext cx="149601" cy="495300"/>
        </a:xfrm>
        <a:prstGeom xmlns:a="http://schemas.openxmlformats.org/drawingml/2006/main" prst="rightBrace">
          <a:avLst/>
        </a:prstGeom>
        <a:ln xmlns:a="http://schemas.openxmlformats.org/drawingml/2006/main" w="25400">
          <a:solidFill>
            <a:schemeClr val="accent3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0.03567</cdr:x>
      <cdr:y>0</cdr:y>
    </cdr:from>
    <cdr:to>
      <cdr:x>0.4326</cdr:x>
      <cdr:y>0.09034</cdr:y>
    </cdr:to>
    <cdr:sp macro="" textlink="">
      <cdr:nvSpPr>
        <cdr:cNvPr id="2" name="PrimaryTitle">
          <a:extLst xmlns:a="http://schemas.openxmlformats.org/drawingml/2006/main">
            <a:ext uri="{FF2B5EF4-FFF2-40B4-BE49-F238E27FC236}">
              <a16:creationId xmlns:a16="http://schemas.microsoft.com/office/drawing/2014/main" id="{5EAB6946-3EB3-4258-9FC9-D8DF6246D05F}"/>
            </a:ext>
          </a:extLst>
        </cdr:cNvPr>
        <cdr:cNvSpPr txBox="1"/>
      </cdr:nvSpPr>
      <cdr:spPr>
        <a:xfrm xmlns:a="http://schemas.openxmlformats.org/drawingml/2006/main">
          <a:off x="295283" y="0"/>
          <a:ext cx="3286064" cy="406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r>
            <a:rPr lang="en-AU" sz="1600" dirty="0"/>
            <a:t>Annual change, percent</a:t>
          </a:r>
        </a:p>
      </cdr:txBody>
    </cdr:sp>
  </cdr:relSizeAnchor>
  <cdr:relSizeAnchor xmlns:cdr="http://schemas.openxmlformats.org/drawingml/2006/chartDrawing">
    <cdr:from>
      <cdr:x>0.66366</cdr:x>
      <cdr:y>0.60356</cdr:y>
    </cdr:from>
    <cdr:to>
      <cdr:x>0.9788</cdr:x>
      <cdr:y>0.68859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C668A101-391E-47BC-A3E6-BC36B807C31C}"/>
            </a:ext>
          </a:extLst>
        </cdr:cNvPr>
        <cdr:cNvSpPr txBox="1"/>
      </cdr:nvSpPr>
      <cdr:spPr>
        <a:xfrm xmlns:a="http://schemas.openxmlformats.org/drawingml/2006/main">
          <a:off x="5494244" y="2715231"/>
          <a:ext cx="2608965" cy="38252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600" b="1" dirty="0"/>
            <a:t>Base effect and recovery</a:t>
          </a:r>
        </a:p>
      </cdr:txBody>
    </cdr:sp>
  </cdr:relSizeAnchor>
  <cdr:relSizeAnchor xmlns:cdr="http://schemas.openxmlformats.org/drawingml/2006/chartDrawing">
    <cdr:from>
      <cdr:x>0.70179</cdr:x>
      <cdr:y>0.37589</cdr:y>
    </cdr:from>
    <cdr:to>
      <cdr:x>0.70179</cdr:x>
      <cdr:y>0.60441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F5EA5C9E-EA4E-4CFB-BB54-018931C48249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5809919" y="1691023"/>
          <a:ext cx="0" cy="1028044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6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0.32236</cdr:x>
      <cdr:y>0.09191</cdr:y>
    </cdr:from>
    <cdr:to>
      <cdr:x>0.67948</cdr:x>
      <cdr:y>0.21253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283084B7-A03E-4879-A4EF-F1FD7854B093}"/>
            </a:ext>
          </a:extLst>
        </cdr:cNvPr>
        <cdr:cNvSpPr txBox="1"/>
      </cdr:nvSpPr>
      <cdr:spPr>
        <a:xfrm xmlns:a="http://schemas.openxmlformats.org/drawingml/2006/main">
          <a:off x="2705100" y="438878"/>
          <a:ext cx="2996773" cy="5760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40000"/>
            <a:lumOff val="6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600" b="1" dirty="0"/>
            <a:t>Temporary effect of the coronavirus pandemic</a:t>
          </a:r>
        </a:p>
      </cdr:txBody>
    </cdr:sp>
  </cdr:relSizeAnchor>
  <cdr:relSizeAnchor xmlns:cdr="http://schemas.openxmlformats.org/drawingml/2006/chartDrawing">
    <cdr:from>
      <cdr:x>0.55551</cdr:x>
      <cdr:y>0.21154</cdr:y>
    </cdr:from>
    <cdr:to>
      <cdr:x>0.55551</cdr:x>
      <cdr:y>0.45213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100355D9-B6BE-4558-9627-A81F0346C577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4661576" y="1010135"/>
          <a:ext cx="0" cy="1148865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3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0.25348</cdr:x>
      <cdr:y>0.89986</cdr:y>
    </cdr:from>
    <cdr:to>
      <cdr:x>0.5</cdr:x>
      <cdr:y>0.97869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9E9B5D50-DB93-4DD9-ACE0-5C8B161D852E}"/>
            </a:ext>
          </a:extLst>
        </cdr:cNvPr>
        <cdr:cNvSpPr txBox="1"/>
      </cdr:nvSpPr>
      <cdr:spPr>
        <a:xfrm xmlns:a="http://schemas.openxmlformats.org/drawingml/2006/main">
          <a:off x="2127120" y="4296992"/>
          <a:ext cx="2068642" cy="3764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600" noProof="0" dirty="0"/>
            <a:t>Forecast range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0.36029</cdr:x>
      <cdr:y>0.02874</cdr:y>
    </cdr:from>
    <cdr:to>
      <cdr:x>0.62376</cdr:x>
      <cdr:y>0.11319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01CAE0FC-D4A1-4082-88C5-FA1D5252759F}"/>
            </a:ext>
          </a:extLst>
        </cdr:cNvPr>
        <cdr:cNvSpPr txBox="1"/>
      </cdr:nvSpPr>
      <cdr:spPr>
        <a:xfrm xmlns:a="http://schemas.openxmlformats.org/drawingml/2006/main">
          <a:off x="2982915" y="129329"/>
          <a:ext cx="2181322" cy="3799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u-HU" sz="1200" b="0">
            <a:latin typeface="+mn-lt"/>
          </a:endParaRPr>
        </a:p>
      </cdr:txBody>
    </cdr:sp>
  </cdr:relSizeAnchor>
  <cdr:relSizeAnchor xmlns:cdr="http://schemas.openxmlformats.org/drawingml/2006/chartDrawing">
    <cdr:from>
      <cdr:x>0.63808</cdr:x>
      <cdr:y>0.0776</cdr:y>
    </cdr:from>
    <cdr:to>
      <cdr:x>0.63808</cdr:x>
      <cdr:y>0.85097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98AD2CA4-5E1C-45FB-8764-6AB5C26C5B17}"/>
            </a:ext>
          </a:extLst>
        </cdr:cNvPr>
        <cdr:cNvCxnSpPr/>
      </cdr:nvCxnSpPr>
      <cdr:spPr>
        <a:xfrm xmlns:a="http://schemas.openxmlformats.org/drawingml/2006/main">
          <a:off x="5282763" y="349171"/>
          <a:ext cx="0" cy="3479871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0.18867</cdr:x>
      <cdr:y>0.70821</cdr:y>
    </cdr:from>
    <cdr:to>
      <cdr:x>0.53957</cdr:x>
      <cdr:y>0.84462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423F4E62-33D0-4CBB-BA2A-73C5C3CC919B}"/>
            </a:ext>
          </a:extLst>
        </cdr:cNvPr>
        <cdr:cNvSpPr txBox="1"/>
      </cdr:nvSpPr>
      <cdr:spPr>
        <a:xfrm xmlns:a="http://schemas.openxmlformats.org/drawingml/2006/main">
          <a:off x="1562066" y="3186692"/>
          <a:ext cx="2905159" cy="61379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5875">
          <a:solidFill>
            <a:schemeClr val="accent3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600" noProof="0" dirty="0"/>
            <a:t>Forecast range of</a:t>
          </a:r>
          <a:r>
            <a:rPr lang="en-GB" sz="1600" b="0" i="0" noProof="0" dirty="0"/>
            <a:t> Consensus Economics in March</a:t>
          </a:r>
        </a:p>
      </cdr:txBody>
    </cdr:sp>
  </cdr:relSizeAnchor>
  <cdr:relSizeAnchor xmlns:cdr="http://schemas.openxmlformats.org/drawingml/2006/chartDrawing">
    <cdr:from>
      <cdr:x>0.53957</cdr:x>
      <cdr:y>0.27942</cdr:y>
    </cdr:from>
    <cdr:to>
      <cdr:x>0.66727</cdr:x>
      <cdr:y>0.77642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4052B9E9-CE8E-4C5A-AACA-A890CA9E1AFA}"/>
            </a:ext>
          </a:extLst>
        </cdr:cNvPr>
        <cdr:cNvCxnSpPr>
          <a:stCxn xmlns:a="http://schemas.openxmlformats.org/drawingml/2006/main" id="5" idx="3"/>
        </cdr:cNvCxnSpPr>
      </cdr:nvCxnSpPr>
      <cdr:spPr>
        <a:xfrm xmlns:a="http://schemas.openxmlformats.org/drawingml/2006/main" flipV="1">
          <a:off x="4467225" y="1257300"/>
          <a:ext cx="1057275" cy="223628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3"/>
          </a:solidFill>
          <a:tailEnd type="triangle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0.53957</cdr:x>
      <cdr:y>0.71549</cdr:y>
    </cdr:from>
    <cdr:to>
      <cdr:x>0.66842</cdr:x>
      <cdr:y>0.77642</cdr:y>
    </cdr:to>
    <cdr:cxnSp macro="">
      <cdr:nvCxnSpPr>
        <cdr:cNvPr id="9" name="Straight Arrow Connector 8">
          <a:extLst xmlns:a="http://schemas.openxmlformats.org/drawingml/2006/main">
            <a:ext uri="{FF2B5EF4-FFF2-40B4-BE49-F238E27FC236}">
              <a16:creationId xmlns:a16="http://schemas.microsoft.com/office/drawing/2014/main" id="{9BCA6B71-D7B8-4532-A74D-161F4335BC26}"/>
            </a:ext>
          </a:extLst>
        </cdr:cNvPr>
        <cdr:cNvCxnSpPr>
          <a:stCxn xmlns:a="http://schemas.openxmlformats.org/drawingml/2006/main" id="5" idx="3"/>
        </cdr:cNvCxnSpPr>
      </cdr:nvCxnSpPr>
      <cdr:spPr>
        <a:xfrm xmlns:a="http://schemas.openxmlformats.org/drawingml/2006/main" flipV="1">
          <a:off x="4467225" y="3219450"/>
          <a:ext cx="1066800" cy="27413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3"/>
          </a:solidFill>
          <a:tailEnd type="triangle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0.0523</cdr:x>
      <cdr:y>0.01058</cdr:y>
    </cdr:from>
    <cdr:to>
      <cdr:x>0.44923</cdr:x>
      <cdr:y>0.1009</cdr:y>
    </cdr:to>
    <cdr:sp macro="" textlink="">
      <cdr:nvSpPr>
        <cdr:cNvPr id="2" name="PrimaryTitle">
          <a:extLst xmlns:a="http://schemas.openxmlformats.org/drawingml/2006/main">
            <a:ext uri="{FF2B5EF4-FFF2-40B4-BE49-F238E27FC236}">
              <a16:creationId xmlns:a16="http://schemas.microsoft.com/office/drawing/2014/main" id="{AA8AA20D-EF35-40EA-983C-2842CAAE9932}"/>
            </a:ext>
          </a:extLst>
        </cdr:cNvPr>
        <cdr:cNvSpPr txBox="1"/>
      </cdr:nvSpPr>
      <cdr:spPr>
        <a:xfrm xmlns:a="http://schemas.openxmlformats.org/drawingml/2006/main">
          <a:off x="433010" y="47625"/>
          <a:ext cx="3286281" cy="406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r>
            <a:rPr lang="hu-HU" sz="1600" dirty="0"/>
            <a:t>EUR/barrel</a:t>
          </a:r>
        </a:p>
      </cdr:txBody>
    </cdr:sp>
  </cdr:relSizeAnchor>
  <cdr:relSizeAnchor xmlns:cdr="http://schemas.openxmlformats.org/drawingml/2006/chartDrawing">
    <cdr:from>
      <cdr:x>0.77925</cdr:x>
      <cdr:y>0.08326</cdr:y>
    </cdr:from>
    <cdr:to>
      <cdr:x>0.9949</cdr:x>
      <cdr:y>0.31753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E5AD09DC-7D83-4400-8543-12AE47DC087B}"/>
            </a:ext>
          </a:extLst>
        </cdr:cNvPr>
        <cdr:cNvSpPr txBox="1"/>
      </cdr:nvSpPr>
      <cdr:spPr>
        <a:xfrm xmlns:a="http://schemas.openxmlformats.org/drawingml/2006/main">
          <a:off x="6451600" y="374650"/>
          <a:ext cx="1785375" cy="105412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600" b="1" dirty="0" err="1"/>
            <a:t>Change</a:t>
          </a:r>
          <a:r>
            <a:rPr lang="hu-HU" sz="1600" b="1" dirty="0"/>
            <a:t> (percent)</a:t>
          </a:r>
        </a:p>
        <a:p xmlns:a="http://schemas.openxmlformats.org/drawingml/2006/main">
          <a:pPr algn="ctr"/>
          <a:r>
            <a:rPr lang="hu-HU" sz="1600" b="1" dirty="0"/>
            <a:t>2020: -33.8</a:t>
          </a:r>
        </a:p>
        <a:p xmlns:a="http://schemas.openxmlformats.org/drawingml/2006/main">
          <a:pPr algn="ctr"/>
          <a:r>
            <a:rPr lang="hu-HU" sz="1600" b="1" dirty="0"/>
            <a:t>2021: -28.5</a:t>
          </a:r>
        </a:p>
        <a:p xmlns:a="http://schemas.openxmlformats.org/drawingml/2006/main">
          <a:pPr algn="ctr"/>
          <a:r>
            <a:rPr lang="hu-HU" sz="1600" b="1" dirty="0"/>
            <a:t>2022: -27.7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0.07558</cdr:x>
      <cdr:y>0</cdr:y>
    </cdr:from>
    <cdr:to>
      <cdr:x>0.46718</cdr:x>
      <cdr:y>0.09928</cdr:y>
    </cdr:to>
    <cdr:sp macro="" textlink="">
      <cdr:nvSpPr>
        <cdr:cNvPr id="2" name="PrimaryTitle">
          <a:extLst xmlns:a="http://schemas.openxmlformats.org/drawingml/2006/main">
            <a:ext uri="{FF2B5EF4-FFF2-40B4-BE49-F238E27FC236}">
              <a16:creationId xmlns:a16="http://schemas.microsoft.com/office/drawing/2014/main" id="{6EA8A2C5-C0D3-4A8C-AB6B-2A0E9825EBAF}"/>
            </a:ext>
          </a:extLst>
        </cdr:cNvPr>
        <cdr:cNvSpPr txBox="1"/>
      </cdr:nvSpPr>
      <cdr:spPr>
        <a:xfrm xmlns:a="http://schemas.openxmlformats.org/drawingml/2006/main">
          <a:off x="625818" y="0"/>
          <a:ext cx="3242448" cy="446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r>
            <a:rPr lang="hu-HU" sz="1800" dirty="0" err="1"/>
            <a:t>Annual</a:t>
          </a:r>
          <a:r>
            <a:rPr lang="hu-HU" sz="1800" dirty="0"/>
            <a:t> </a:t>
          </a:r>
          <a:r>
            <a:rPr lang="hu-HU" sz="1800" dirty="0" err="1"/>
            <a:t>change</a:t>
          </a:r>
          <a:r>
            <a:rPr lang="hu-HU" sz="1800" dirty="0"/>
            <a:t> (percent)</a:t>
          </a:r>
        </a:p>
      </cdr:txBody>
    </cdr:sp>
  </cdr:relSizeAnchor>
  <cdr:relSizeAnchor xmlns:cdr="http://schemas.openxmlformats.org/drawingml/2006/chartDrawing">
    <cdr:from>
      <cdr:x>0.54656</cdr:x>
      <cdr:y>0.07422</cdr:y>
    </cdr:from>
    <cdr:to>
      <cdr:x>0.97725</cdr:x>
      <cdr:y>0.19224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83084B7-A03E-4879-A4EF-F1FD7854B093}"/>
            </a:ext>
          </a:extLst>
        </cdr:cNvPr>
        <cdr:cNvSpPr txBox="1"/>
      </cdr:nvSpPr>
      <cdr:spPr>
        <a:xfrm xmlns:a="http://schemas.openxmlformats.org/drawingml/2006/main">
          <a:off x="4525526" y="348531"/>
          <a:ext cx="3566067" cy="55418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40000"/>
            <a:lumOff val="6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600" b="1" noProof="0" dirty="0"/>
            <a:t>Coronavirus, lower oil prices, external inflation and domestic demand</a:t>
          </a:r>
        </a:p>
      </cdr:txBody>
    </cdr:sp>
  </cdr:relSizeAnchor>
  <cdr:relSizeAnchor xmlns:cdr="http://schemas.openxmlformats.org/drawingml/2006/chartDrawing">
    <cdr:from>
      <cdr:x>0.60115</cdr:x>
      <cdr:y>0.19224</cdr:y>
    </cdr:from>
    <cdr:to>
      <cdr:x>0.60115</cdr:x>
      <cdr:y>0.47054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100355D9-B6BE-4558-9627-A81F0346C577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5044565" y="917984"/>
          <a:ext cx="0" cy="1328939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3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0.65971</cdr:x>
      <cdr:y>0.56839</cdr:y>
    </cdr:from>
    <cdr:to>
      <cdr:x>0.98059</cdr:x>
      <cdr:y>0.68594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530E5C25-59D3-4E85-BB8D-0C2688BE4A27}"/>
            </a:ext>
          </a:extLst>
        </cdr:cNvPr>
        <cdr:cNvSpPr txBox="1"/>
      </cdr:nvSpPr>
      <cdr:spPr>
        <a:xfrm xmlns:a="http://schemas.openxmlformats.org/drawingml/2006/main">
          <a:off x="5462365" y="2669048"/>
          <a:ext cx="2656937" cy="55199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600" b="1" noProof="0" dirty="0"/>
            <a:t>Base effect and economic correction</a:t>
          </a:r>
        </a:p>
      </cdr:txBody>
    </cdr:sp>
  </cdr:relSizeAnchor>
  <cdr:relSizeAnchor xmlns:cdr="http://schemas.openxmlformats.org/drawingml/2006/chartDrawing">
    <cdr:from>
      <cdr:x>0.71953</cdr:x>
      <cdr:y>0.31026</cdr:y>
    </cdr:from>
    <cdr:to>
      <cdr:x>0.71953</cdr:x>
      <cdr:y>0.56929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3E92F753-D432-4D27-B0D4-0AA738AC9C66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5957705" y="1456895"/>
          <a:ext cx="0" cy="1216373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6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0.0569</cdr:x>
      <cdr:y>0</cdr:y>
    </cdr:from>
    <cdr:to>
      <cdr:x>0.45384</cdr:x>
      <cdr:y>0.09034</cdr:y>
    </cdr:to>
    <cdr:sp macro="" textlink="">
      <cdr:nvSpPr>
        <cdr:cNvPr id="4" name="PrimaryTitle">
          <a:extLst xmlns:a="http://schemas.openxmlformats.org/drawingml/2006/main">
            <a:ext uri="{FF2B5EF4-FFF2-40B4-BE49-F238E27FC236}">
              <a16:creationId xmlns:a16="http://schemas.microsoft.com/office/drawing/2014/main" id="{47EAED3B-DDA5-4F0E-8363-7AEAEE777B2D}"/>
            </a:ext>
          </a:extLst>
        </cdr:cNvPr>
        <cdr:cNvSpPr txBox="1"/>
      </cdr:nvSpPr>
      <cdr:spPr>
        <a:xfrm xmlns:a="http://schemas.openxmlformats.org/drawingml/2006/main">
          <a:off x="471085" y="0"/>
          <a:ext cx="3286080" cy="406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r>
            <a:rPr lang="hu-HU" sz="1600" dirty="0"/>
            <a:t>Percent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0.06352</cdr:x>
      <cdr:y>0</cdr:y>
    </cdr:from>
    <cdr:to>
      <cdr:x>0.19591</cdr:x>
      <cdr:y>0.09927</cdr:y>
    </cdr:to>
    <cdr:sp macro="" textlink="">
      <cdr:nvSpPr>
        <cdr:cNvPr id="2" name="PrimaryTitle">
          <a:extLst xmlns:a="http://schemas.openxmlformats.org/drawingml/2006/main">
            <a:ext uri="{FF2B5EF4-FFF2-40B4-BE49-F238E27FC236}">
              <a16:creationId xmlns:a16="http://schemas.microsoft.com/office/drawing/2014/main" id="{233C90D5-32CB-43B7-B7A2-E2E17EA128E5}"/>
            </a:ext>
          </a:extLst>
        </cdr:cNvPr>
        <cdr:cNvSpPr txBox="1"/>
      </cdr:nvSpPr>
      <cdr:spPr>
        <a:xfrm xmlns:a="http://schemas.openxmlformats.org/drawingml/2006/main">
          <a:off x="525981" y="-1150883"/>
          <a:ext cx="1096183" cy="4835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r>
            <a:rPr lang="hu-HU" sz="1600" dirty="0"/>
            <a:t>Percent</a:t>
          </a:r>
        </a:p>
      </cdr:txBody>
    </cdr:sp>
  </cdr:relSizeAnchor>
  <cdr:relSizeAnchor xmlns:cdr="http://schemas.openxmlformats.org/drawingml/2006/chartDrawing">
    <cdr:from>
      <cdr:x>0.83544</cdr:x>
      <cdr:y>0</cdr:y>
    </cdr:from>
    <cdr:to>
      <cdr:x>0.9573</cdr:x>
      <cdr:y>0.07443</cdr:y>
    </cdr:to>
    <cdr:sp macro="" textlink="">
      <cdr:nvSpPr>
        <cdr:cNvPr id="3" name="SecondaryTitle">
          <a:extLst xmlns:a="http://schemas.openxmlformats.org/drawingml/2006/main">
            <a:ext uri="{FF2B5EF4-FFF2-40B4-BE49-F238E27FC236}">
              <a16:creationId xmlns:a16="http://schemas.microsoft.com/office/drawing/2014/main" id="{7C2C199F-6297-4DCB-81A9-705C9CBFE6D8}"/>
            </a:ext>
          </a:extLst>
        </cdr:cNvPr>
        <cdr:cNvSpPr txBox="1"/>
      </cdr:nvSpPr>
      <cdr:spPr>
        <a:xfrm xmlns:a="http://schemas.openxmlformats.org/drawingml/2006/main">
          <a:off x="6917468" y="-1150883"/>
          <a:ext cx="1008993" cy="362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r>
            <a:rPr lang="hu-HU" sz="1600" dirty="0"/>
            <a:t>Percent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F24C8-29BD-44C8-8670-E2899CC88455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6E54E-4040-4C34-9C66-031D06AC9E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8645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7099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932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8104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8114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8486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358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9176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3044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8912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184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1658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7363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6164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8954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4551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5020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8769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12192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4800" cap="all" spc="3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5092101" y="2517211"/>
            <a:ext cx="1944000" cy="5608800"/>
          </a:xfrm>
          <a:prstGeom prst="rect">
            <a:avLst/>
          </a:prstGeom>
        </p:spPr>
      </p:pic>
      <p:sp>
        <p:nvSpPr>
          <p:cNvPr id="9" name="Ellipszis 8">
            <a:extLst>
              <a:ext uri="{FF2B5EF4-FFF2-40B4-BE49-F238E27FC236}">
                <a16:creationId xmlns:a16="http://schemas.microsoft.com/office/drawing/2014/main" id="{AA33C856-AF1F-46C6-9B70-74729FEF45F9}"/>
              </a:ext>
            </a:extLst>
          </p:cNvPr>
          <p:cNvSpPr>
            <a:spLocks noChangeAspect="1"/>
          </p:cNvSpPr>
          <p:nvPr/>
        </p:nvSpPr>
        <p:spPr>
          <a:xfrm>
            <a:off x="5357620" y="340777"/>
            <a:ext cx="1476765" cy="1476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5463779" y="445740"/>
            <a:ext cx="1264444" cy="1266826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1" y="4325373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 | titulusa</a:t>
            </a:r>
          </a:p>
        </p:txBody>
      </p:sp>
    </p:spTree>
    <p:extLst>
      <p:ext uri="{BB962C8B-B14F-4D97-AF65-F5344CB8AC3E}">
        <p14:creationId xmlns:p14="http://schemas.microsoft.com/office/powerpoint/2010/main" val="288829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67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77072"/>
          </a:xfrm>
          <a:prstGeom prst="rect">
            <a:avLst/>
          </a:prstGeom>
        </p:spPr>
        <p:txBody>
          <a:bodyPr/>
          <a:lstStyle>
            <a:lvl1pPr marL="609585" indent="-609585">
              <a:buFont typeface="+mj-lt"/>
              <a:buAutoNum type="arabicPeriod"/>
              <a:defRPr sz="3200">
                <a:solidFill>
                  <a:srgbClr val="1E1B58"/>
                </a:solidFill>
              </a:defRPr>
            </a:lvl1pPr>
            <a:lvl2pPr marL="1219170" indent="-609585">
              <a:buFont typeface="+mj-lt"/>
              <a:buAutoNum type="alphaLcPeriod"/>
              <a:defRPr sz="2667">
                <a:solidFill>
                  <a:srgbClr val="1E1B58"/>
                </a:solidFill>
              </a:defRPr>
            </a:lvl2pPr>
            <a:lvl3pPr marL="1676358" indent="-457189">
              <a:buFont typeface="+mj-lt"/>
              <a:buAutoNum type="romanLcPeriod"/>
              <a:defRPr sz="2400">
                <a:solidFill>
                  <a:srgbClr val="1E1B58"/>
                </a:solidFill>
              </a:defRPr>
            </a:lvl3pPr>
            <a:lvl4pPr marL="2285943" indent="-457189">
              <a:buFont typeface="+mj-lt"/>
              <a:buAutoNum type="arabicPeriod"/>
              <a:defRPr sz="2133">
                <a:solidFill>
                  <a:srgbClr val="1E1B58"/>
                </a:solidFill>
              </a:defRPr>
            </a:lvl4pPr>
            <a:lvl5pPr marL="2895528" indent="-457189">
              <a:buFont typeface="+mj-lt"/>
              <a:buAutoNum type="arabicPeriod"/>
              <a:defRPr sz="2133">
                <a:solidFill>
                  <a:srgbClr val="1E1B58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367808" y="630932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23392" y="6309320"/>
            <a:ext cx="2784309" cy="365125"/>
          </a:xfrm>
          <a:prstGeom prst="rect">
            <a:avLst/>
          </a:prstGeom>
        </p:spPr>
        <p:txBody>
          <a:bodyPr/>
          <a:lstStyle/>
          <a:p>
            <a:pPr algn="l"/>
            <a:fld id="{ACA1FBC3-C4CA-4F32-B016-43947CDEBAB8}" type="slidenum">
              <a:rPr lang="hu-HU" smtClean="0"/>
              <a:pPr algn="l"/>
              <a:t>‹#›</a:t>
            </a:fld>
            <a:endParaRPr lang="hu-HU" dirty="0"/>
          </a:p>
        </p:txBody>
      </p:sp>
      <p:sp>
        <p:nvSpPr>
          <p:cNvPr id="15" name="Cím 1"/>
          <p:cNvSpPr>
            <a:spLocks noGrp="1"/>
          </p:cNvSpPr>
          <p:nvPr>
            <p:ph type="ctrTitle" hasCustomPrompt="1"/>
          </p:nvPr>
        </p:nvSpPr>
        <p:spPr>
          <a:xfrm>
            <a:off x="335690" y="620688"/>
            <a:ext cx="7296811" cy="5040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333">
                <a:solidFill>
                  <a:srgbClr val="1E1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DIA CÍME</a:t>
            </a:r>
          </a:p>
        </p:txBody>
      </p:sp>
      <p:sp>
        <p:nvSpPr>
          <p:cNvPr id="16" name="Szöveg helye 13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0" y="332657"/>
            <a:ext cx="7296149" cy="288057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rgbClr val="1E1B58"/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A 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3255273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B9F1D99-C601-4291-9D39-04D45263AC3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6200000">
            <a:off x="5124001" y="2537525"/>
            <a:ext cx="1944000" cy="56088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2A2EB4D7-427D-41DD-AE99-B6B9194DE3AC}"/>
              </a:ext>
            </a:extLst>
          </p:cNvPr>
          <p:cNvSpPr/>
          <p:nvPr/>
        </p:nvSpPr>
        <p:spPr>
          <a:xfrm>
            <a:off x="-1" y="893235"/>
            <a:ext cx="12192001" cy="360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2018</a:t>
            </a:r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AA33C856-AF1F-46C6-9B70-74729FEF45F9}"/>
              </a:ext>
            </a:extLst>
          </p:cNvPr>
          <p:cNvSpPr/>
          <p:nvPr/>
        </p:nvSpPr>
        <p:spPr>
          <a:xfrm>
            <a:off x="5357620" y="340777"/>
            <a:ext cx="1476765" cy="1476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5463779" y="445740"/>
            <a:ext cx="1264444" cy="1266826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1" y="4336002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tx2">
                    <a:lumMod val="10000"/>
                    <a:lumOff val="90000"/>
                  </a:schemeClr>
                </a:gs>
                <a:gs pos="0">
                  <a:schemeClr val="bg1">
                    <a:alpha val="0"/>
                  </a:schemeClr>
                </a:gs>
                <a:gs pos="77000">
                  <a:schemeClr val="tx2">
                    <a:lumMod val="10000"/>
                    <a:lumOff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 | titulusa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0B16E0B-3720-4EB9-98E5-A7CFC7210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48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46070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9E10144-FD81-4BC1-A765-3E112513528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0800000">
            <a:off x="0" y="1035000"/>
            <a:ext cx="2350800" cy="4788000"/>
          </a:xfrm>
          <a:prstGeom prst="rect">
            <a:avLst/>
          </a:prstGeom>
        </p:spPr>
      </p:pic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66886066-0B97-4559-8618-6491EACA3C73}"/>
              </a:ext>
            </a:extLst>
          </p:cNvPr>
          <p:cNvGrpSpPr/>
          <p:nvPr/>
        </p:nvGrpSpPr>
        <p:grpSpPr>
          <a:xfrm>
            <a:off x="1125572" y="2690621"/>
            <a:ext cx="1476765" cy="1476765"/>
            <a:chOff x="5357618" y="340771"/>
            <a:chExt cx="1476765" cy="1476765"/>
          </a:xfrm>
        </p:grpSpPr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125992F2-75F4-4B01-B8B9-F6DB0135340D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1" name="Kép 20">
              <a:extLst>
                <a:ext uri="{FF2B5EF4-FFF2-40B4-BE49-F238E27FC236}">
                  <a16:creationId xmlns:a16="http://schemas.microsoft.com/office/drawing/2014/main" id="{FC147930-A5FF-486A-9AD1-666200318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2608033"/>
            <a:ext cx="6644488" cy="158197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44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21932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7370"/>
            <a:ext cx="45216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5F68BAB5-5532-4BA2-8038-9B1D7E192D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5" name="Szöveg helye 5">
            <a:extLst>
              <a:ext uri="{FF2B5EF4-FFF2-40B4-BE49-F238E27FC236}">
                <a16:creationId xmlns:a16="http://schemas.microsoft.com/office/drawing/2014/main" id="{9B0AF1A9-4B64-41F9-8F5C-9A183150A7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6" name="Tartalom helye 3">
            <a:extLst>
              <a:ext uri="{FF2B5EF4-FFF2-40B4-BE49-F238E27FC236}">
                <a16:creationId xmlns:a16="http://schemas.microsoft.com/office/drawing/2014/main" id="{8849E124-05C5-421B-9E40-EA89F2E23D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2243" y="1880323"/>
            <a:ext cx="396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243" y="365129"/>
            <a:ext cx="3960000" cy="1325563"/>
          </a:xfrm>
          <a:ln>
            <a:gradFill flip="none" rotWithShape="1">
              <a:gsLst>
                <a:gs pos="1000">
                  <a:schemeClr val="tx2"/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</p:spTree>
    <p:extLst>
      <p:ext uri="{BB962C8B-B14F-4D97-AF65-F5344CB8AC3E}">
        <p14:creationId xmlns:p14="http://schemas.microsoft.com/office/powerpoint/2010/main" val="3559946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45216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279667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1" y="6316864"/>
            <a:ext cx="2958571" cy="361835"/>
          </a:xfrm>
        </p:spPr>
        <p:txBody>
          <a:bodyPr anchor="ctr">
            <a:noAutofit/>
          </a:bodyPr>
          <a:lstStyle>
            <a:lvl1pPr algn="r"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BA013568-293D-4768-B1CD-6A04C5AD0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9267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03D1AD8F-76CD-40F4-B2B6-B9AEB4689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19267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DC40D965-5E9D-45B0-ACC4-8CB4F7CFB50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19461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396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3960000" cy="1325563"/>
          </a:xfrm>
          <a:ln>
            <a:gradFill flip="none" rotWithShape="1">
              <a:gsLst>
                <a:gs pos="1000">
                  <a:schemeClr val="tx2"/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08236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1"/>
            <a:ext cx="4521600" cy="3402607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289206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2885941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3579211"/>
            <a:ext cx="396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52021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2"/>
            <a:ext cx="4521600" cy="160394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99897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1102115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835397"/>
            <a:ext cx="396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08933C33-6A04-46BA-BF01-58C5733AC6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0B696287-8E03-4BE6-9400-A52768E990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583184B8-58AD-46A6-B210-9EF6EC44DA3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1019069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200845"/>
            <a:ext cx="396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34603" y="6316642"/>
            <a:ext cx="396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33" name="Szöveg helye 5">
            <a:extLst>
              <a:ext uri="{FF2B5EF4-FFF2-40B4-BE49-F238E27FC236}">
                <a16:creationId xmlns:a16="http://schemas.microsoft.com/office/drawing/2014/main" id="{7727A23A-E9E0-4B50-8E9D-E2D7A7B5A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602295ED-BC7F-4111-83A7-B61B8316D4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5" name="Tartalom helye 3">
            <a:extLst>
              <a:ext uri="{FF2B5EF4-FFF2-40B4-BE49-F238E27FC236}">
                <a16:creationId xmlns:a16="http://schemas.microsoft.com/office/drawing/2014/main" id="{6A9DFDE7-F196-4DFC-B1EB-2A59B8D4D9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273066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/>
        </p:nvCxnSpPr>
        <p:spPr>
          <a:xfrm>
            <a:off x="2139292" y="4331309"/>
            <a:ext cx="48662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8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64847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9">
            <a:extLst>
              <a:ext uri="{FF2B5EF4-FFF2-40B4-BE49-F238E27FC236}">
                <a16:creationId xmlns:a16="http://schemas.microsoft.com/office/drawing/2014/main" id="{B42950DE-5F8B-4458-BA50-F09CDFE107FF}"/>
              </a:ext>
            </a:extLst>
          </p:cNvPr>
          <p:cNvSpPr/>
          <p:nvPr userDrawn="1"/>
        </p:nvSpPr>
        <p:spPr>
          <a:xfrm>
            <a:off x="1" y="1"/>
            <a:ext cx="3048000" cy="6858000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891779" y="445740"/>
            <a:ext cx="1264444" cy="12668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667E43-34D1-4098-AC85-2E69FC45844E}"/>
              </a:ext>
            </a:extLst>
          </p:cNvPr>
          <p:cNvSpPr/>
          <p:nvPr userDrawn="1"/>
        </p:nvSpPr>
        <p:spPr>
          <a:xfrm rot="10800000">
            <a:off x="264001" y="4026271"/>
            <a:ext cx="2520000" cy="2520000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981DBB-64A2-49B8-BDF8-482F87B2CE41}"/>
              </a:ext>
            </a:extLst>
          </p:cNvPr>
          <p:cNvSpPr txBox="1"/>
          <p:nvPr userDrawn="1"/>
        </p:nvSpPr>
        <p:spPr>
          <a:xfrm>
            <a:off x="367610" y="1988698"/>
            <a:ext cx="2312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000" spc="300" noProof="0">
                <a:solidFill>
                  <a:schemeClr val="bg1"/>
                </a:solidFill>
              </a:rPr>
              <a:t>QUESTIONS</a:t>
            </a:r>
          </a:p>
          <a:p>
            <a:pPr algn="ctr">
              <a:lnSpc>
                <a:spcPct val="100000"/>
              </a:lnSpc>
            </a:pPr>
            <a:r>
              <a:rPr lang="en-GB" sz="2000" spc="300" noProof="0">
                <a:solidFill>
                  <a:schemeClr val="bg1"/>
                </a:solidFill>
              </a:rPr>
              <a:t>press@mnb.hu</a:t>
            </a:r>
          </a:p>
        </p:txBody>
      </p:sp>
      <p:sp>
        <p:nvSpPr>
          <p:cNvPr id="17" name="Cím 1">
            <a:extLst>
              <a:ext uri="{FF2B5EF4-FFF2-40B4-BE49-F238E27FC236}">
                <a16:creationId xmlns:a16="http://schemas.microsoft.com/office/drawing/2014/main" id="{0E972E3B-D8A7-41EC-8EEB-A9E2BA8A5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1270" y="310447"/>
            <a:ext cx="8390876" cy="713833"/>
          </a:xfrm>
        </p:spPr>
        <p:txBody>
          <a:bodyPr lIns="72000" tIns="36000" rIns="72000" bIns="36000">
            <a:normAutofit/>
          </a:bodyPr>
          <a:lstStyle>
            <a:lvl1pPr algn="l">
              <a:defRPr lang="hu-HU" sz="2200" b="1" cap="all" spc="300" baseline="0" dirty="0">
                <a:solidFill>
                  <a:srgbClr val="0D234D"/>
                </a:solidFill>
              </a:defRPr>
            </a:lvl1pPr>
          </a:lstStyle>
          <a:p>
            <a:pPr marL="0" lvl="0" algn="ctr">
              <a:lnSpc>
                <a:spcPct val="100000"/>
              </a:lnSpc>
            </a:pPr>
            <a:r>
              <a:rPr lang="hu-HU" dirty="0"/>
              <a:t>Mintacím szerkesztése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C1CA7D19-B04A-4CBB-AEEB-5B0AFDF008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91271" y="6386645"/>
            <a:ext cx="7679183" cy="22932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4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A3232AAC-6E73-4751-9556-94A0CB749FD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391270" y="1269509"/>
            <a:ext cx="8390876" cy="477515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16">
            <a:extLst>
              <a:ext uri="{FF2B5EF4-FFF2-40B4-BE49-F238E27FC236}">
                <a16:creationId xmlns:a16="http://schemas.microsoft.com/office/drawing/2014/main" id="{02CB0E1F-C568-4FA1-95F7-5FC03F72E1D5}"/>
              </a:ext>
            </a:extLst>
          </p:cNvPr>
          <p:cNvSpPr txBox="1">
            <a:spLocks/>
          </p:cNvSpPr>
          <p:nvPr userDrawn="1"/>
        </p:nvSpPr>
        <p:spPr>
          <a:xfrm>
            <a:off x="11150353" y="6310271"/>
            <a:ext cx="631793" cy="375704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4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| </a:t>
            </a:r>
            <a:fld id="{9F5897F7-D0F6-48BC-987C-C4C9ABF430D0}" type="slidenum">
              <a:rPr lang="en-US" sz="14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4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</a:t>
            </a:r>
            <a:endParaRPr lang="en-US" sz="14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9995FF97-7547-455C-A31B-F35BFA522B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1271" y="6146952"/>
            <a:ext cx="8390875" cy="22932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400" b="0" cap="all" baseline="0"/>
            </a:lvl1pPr>
          </a:lstStyle>
          <a:p>
            <a:pPr lvl="0"/>
            <a:r>
              <a:rPr lang="hu-HU" dirty="0"/>
              <a:t>Ábracím</a:t>
            </a:r>
          </a:p>
        </p:txBody>
      </p:sp>
    </p:spTree>
    <p:extLst>
      <p:ext uri="{BB962C8B-B14F-4D97-AF65-F5344CB8AC3E}">
        <p14:creationId xmlns:p14="http://schemas.microsoft.com/office/powerpoint/2010/main" val="378111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97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3" y="1"/>
            <a:ext cx="1866900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7516919" y="0"/>
            <a:ext cx="4663644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7516919" y="-1"/>
            <a:ext cx="4675084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11443" y="1129644"/>
            <a:ext cx="2349495" cy="4786769"/>
          </a:xfrm>
          <a:prstGeom prst="rect">
            <a:avLst/>
          </a:prstGeom>
        </p:spPr>
      </p:pic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66886066-0B97-4559-8618-6491EACA3C73}"/>
              </a:ext>
            </a:extLst>
          </p:cNvPr>
          <p:cNvGrpSpPr>
            <a:grpSpLocks noChangeAspect="1"/>
          </p:cNvGrpSpPr>
          <p:nvPr/>
        </p:nvGrpSpPr>
        <p:grpSpPr>
          <a:xfrm>
            <a:off x="1125572" y="2690621"/>
            <a:ext cx="1476765" cy="1476765"/>
            <a:chOff x="5357618" y="340771"/>
            <a:chExt cx="1476765" cy="1476765"/>
          </a:xfrm>
        </p:grpSpPr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125992F2-75F4-4B01-B8B9-F6DB0135340D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1" name="Kép 20">
              <a:extLst>
                <a:ext uri="{FF2B5EF4-FFF2-40B4-BE49-F238E27FC236}">
                  <a16:creationId xmlns:a16="http://schemas.microsoft.com/office/drawing/2014/main" id="{FC147930-A5FF-486A-9AD1-666200318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2608033"/>
            <a:ext cx="6644488" cy="158197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44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597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7370"/>
            <a:ext cx="45216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6119730"/>
            <a:ext cx="452217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4" name="Szöveg helye 5">
            <a:extLst>
              <a:ext uri="{FF2B5EF4-FFF2-40B4-BE49-F238E27FC236}">
                <a16:creationId xmlns:a16="http://schemas.microsoft.com/office/drawing/2014/main" id="{5F68BAB5-5532-4BA2-8038-9B1D7E192D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5" name="Szöveg helye 5">
            <a:extLst>
              <a:ext uri="{FF2B5EF4-FFF2-40B4-BE49-F238E27FC236}">
                <a16:creationId xmlns:a16="http://schemas.microsoft.com/office/drawing/2014/main" id="{9B0AF1A9-4B64-41F9-8F5C-9A183150A7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6" name="Tartalom helye 3">
            <a:extLst>
              <a:ext uri="{FF2B5EF4-FFF2-40B4-BE49-F238E27FC236}">
                <a16:creationId xmlns:a16="http://schemas.microsoft.com/office/drawing/2014/main" id="{8849E124-05C5-421B-9E40-EA89F2E23D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2243" y="1880323"/>
            <a:ext cx="396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243" y="365129"/>
            <a:ext cx="396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</p:spTree>
    <p:extLst>
      <p:ext uri="{BB962C8B-B14F-4D97-AF65-F5344CB8AC3E}">
        <p14:creationId xmlns:p14="http://schemas.microsoft.com/office/powerpoint/2010/main" val="167572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45216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3" y="6119730"/>
            <a:ext cx="452217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279667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18703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1" y="6316864"/>
            <a:ext cx="2958571" cy="361835"/>
          </a:xfrm>
        </p:spPr>
        <p:txBody>
          <a:bodyPr anchor="ctr">
            <a:noAutofit/>
          </a:bodyPr>
          <a:lstStyle>
            <a:lvl1pPr algn="r"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BA013568-293D-4768-B1CD-6A04C5AD0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9267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03D1AD8F-76CD-40F4-B2B6-B9AEB4689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19267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DC40D965-5E9D-45B0-ACC4-8CB4F7CFB50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19461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396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396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318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1"/>
            <a:ext cx="4521600" cy="34026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289206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3481472"/>
            <a:ext cx="4522172" cy="33765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2885941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3579211"/>
            <a:ext cx="396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72273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2"/>
            <a:ext cx="4521600" cy="160394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99897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1729236"/>
            <a:ext cx="4522172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1102115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835397"/>
            <a:ext cx="396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08933C33-6A04-46BA-BF01-58C5733AC6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0B696287-8E03-4BE6-9400-A52768E990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583184B8-58AD-46A6-B210-9EF6EC44DA3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250603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7670400" y="922448"/>
            <a:ext cx="45216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200845"/>
            <a:ext cx="396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34603" y="6316642"/>
            <a:ext cx="396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33" name="Szöveg helye 5">
            <a:extLst>
              <a:ext uri="{FF2B5EF4-FFF2-40B4-BE49-F238E27FC236}">
                <a16:creationId xmlns:a16="http://schemas.microsoft.com/office/drawing/2014/main" id="{7727A23A-E9E0-4B50-8E9D-E2D7A7B5A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602295ED-BC7F-4111-83A7-B61B8316D4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5" name="Tartalom helye 3">
            <a:extLst>
              <a:ext uri="{FF2B5EF4-FFF2-40B4-BE49-F238E27FC236}">
                <a16:creationId xmlns:a16="http://schemas.microsoft.com/office/drawing/2014/main" id="{6A9DFDE7-F196-4DFC-B1EB-2A59B8D4D9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504" y="5597399"/>
            <a:ext cx="781401" cy="174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3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/>
        </p:nvCxnSpPr>
        <p:spPr>
          <a:xfrm>
            <a:off x="2139292" y="4331309"/>
            <a:ext cx="48662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8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308351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7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2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21" r:id="rId2"/>
    <p:sldLayoutId id="2147483800" r:id="rId3"/>
    <p:sldLayoutId id="2147483801" r:id="rId4"/>
    <p:sldLayoutId id="2147483804" r:id="rId5"/>
    <p:sldLayoutId id="2147483802" r:id="rId6"/>
    <p:sldLayoutId id="2147483803" r:id="rId7"/>
    <p:sldLayoutId id="2147483806" r:id="rId8"/>
    <p:sldLayoutId id="2147483807" r:id="rId9"/>
    <p:sldLayoutId id="2147483769" r:id="rId10"/>
    <p:sldLayoutId id="2147483820" r:id="rId11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167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332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498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664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7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9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167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332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498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664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0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46.png"/><Relationship Id="rId4" Type="http://schemas.microsoft.com/office/2007/relationships/hdphoto" Target="../media/hdphoto4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8FCFD2-E3C6-43B9-8893-7543922F24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58350" y="285814"/>
            <a:ext cx="2153899" cy="763286"/>
          </a:xfrm>
        </p:spPr>
        <p:txBody>
          <a:bodyPr/>
          <a:lstStyle/>
          <a:p>
            <a:pPr>
              <a:lnSpc>
                <a:spcPct val="112000"/>
              </a:lnSpc>
            </a:pPr>
            <a:r>
              <a:rPr lang="en-GB"/>
              <a:t>Consultation| 24 March 2020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25E05B-555C-4E8F-8AE7-FCD9643AD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/>
              <a:t>Consultation following the Monetary Council’s interest rate decision in March 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BC0284-F987-4C93-BBC0-772637E317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072" y="326371"/>
            <a:ext cx="5175328" cy="723275"/>
          </a:xfrm>
        </p:spPr>
        <p:txBody>
          <a:bodyPr/>
          <a:lstStyle/>
          <a:p>
            <a:r>
              <a:rPr lang="en-GB"/>
              <a:t>Márton Nagy</a:t>
            </a:r>
          </a:p>
          <a:p>
            <a:pPr>
              <a:spcBef>
                <a:spcPts val="600"/>
              </a:spcBef>
            </a:pPr>
            <a:r>
              <a:rPr lang="en-GB"/>
              <a:t>Deputy Governor | Magyar Nemzeti Bank</a:t>
            </a:r>
          </a:p>
        </p:txBody>
      </p:sp>
    </p:spTree>
    <p:extLst>
      <p:ext uri="{BB962C8B-B14F-4D97-AF65-F5344CB8AC3E}">
        <p14:creationId xmlns:p14="http://schemas.microsoft.com/office/powerpoint/2010/main" val="4165162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86DC6-F776-47BE-8E4A-41A1787B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Coronavirus outbreak has caused a significant fall in commodity prices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1E6AA-C1CF-4A7C-A6F5-F559DA7D1E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Source | Bloomberg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0319BE-AE97-44EA-B1A1-3BE54D9174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spc="113"/>
              <a:t>Price changes on the commodities market</a:t>
            </a:r>
          </a:p>
        </p:txBody>
      </p:sp>
      <p:pic>
        <p:nvPicPr>
          <p:cNvPr id="7" name="Picture 2" descr="Képtalálatok a következőre: nagy márton">
            <a:extLst>
              <a:ext uri="{FF2B5EF4-FFF2-40B4-BE49-F238E27FC236}">
                <a16:creationId xmlns:a16="http://schemas.microsoft.com/office/drawing/2014/main" id="{6840AEE4-4F33-4601-8AF9-65ABCBA89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39E1EC-363B-4F3C-837D-D35415C185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2204" y="986519"/>
            <a:ext cx="7661227" cy="498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19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86DC6-F776-47BE-8E4A-41A1787B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The February downturn in the Asian manufacturing sector reached Europe by March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1E6AA-C1CF-4A7C-A6F5-F559DA7D1E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Source | Bloomberg, IFO Institute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0319BE-AE97-44EA-B1A1-3BE54D9174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spc="113"/>
              <a:t>Evolution of Manufacturing PMI and the german IFO Business Confidence</a:t>
            </a:r>
            <a:endParaRPr lang="en-GB"/>
          </a:p>
        </p:txBody>
      </p:sp>
      <p:pic>
        <p:nvPicPr>
          <p:cNvPr id="7" name="Picture 2" descr="Képtalálatok a következőre: nagy márton">
            <a:extLst>
              <a:ext uri="{FF2B5EF4-FFF2-40B4-BE49-F238E27FC236}">
                <a16:creationId xmlns:a16="http://schemas.microsoft.com/office/drawing/2014/main" id="{97A1F26E-7F6B-4F69-B57F-A322C7648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3AFCCB0-0455-4A4B-8B07-EBF51B74866D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3390900" y="1270000"/>
          <a:ext cx="8391525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27B2DAB-F1BC-4FB2-8FF4-B2AE1D8F790B}"/>
              </a:ext>
            </a:extLst>
          </p:cNvPr>
          <p:cNvSpPr txBox="1"/>
          <p:nvPr/>
        </p:nvSpPr>
        <p:spPr>
          <a:xfrm>
            <a:off x="8731987" y="4158261"/>
            <a:ext cx="2593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FF0000"/>
                </a:solidFill>
              </a:rPr>
              <a:t>Factory shutdowns</a:t>
            </a:r>
          </a:p>
        </p:txBody>
      </p:sp>
    </p:spTree>
    <p:extLst>
      <p:ext uri="{BB962C8B-B14F-4D97-AF65-F5344CB8AC3E}">
        <p14:creationId xmlns:p14="http://schemas.microsoft.com/office/powerpoint/2010/main" val="1645882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E7320-8D4B-4DED-8DFE-36864B8C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70" y="310447"/>
            <a:ext cx="8390876" cy="959553"/>
          </a:xfrm>
        </p:spPr>
        <p:txBody>
          <a:bodyPr>
            <a:normAutofit fontScale="90000"/>
          </a:bodyPr>
          <a:lstStyle/>
          <a:p>
            <a:r>
              <a:rPr lang="en-GB" sz="2400"/>
              <a:t>The impact of the pandemic has already been reflected in the significant rise in the USA unemployment Benefit claims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BCA98-AAD6-4085-9987-347AF5F5FE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Source | United States Department of Labour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21455F-677D-4086-AD7A-BDAB04ABD9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spc="113"/>
              <a:t>nUmber of Initial unemployment benefit claims filed in the US</a:t>
            </a:r>
          </a:p>
        </p:txBody>
      </p:sp>
      <p:pic>
        <p:nvPicPr>
          <p:cNvPr id="7" name="Picture 2" descr="Képtalálatok a következőre: nagy márton">
            <a:extLst>
              <a:ext uri="{FF2B5EF4-FFF2-40B4-BE49-F238E27FC236}">
                <a16:creationId xmlns:a16="http://schemas.microsoft.com/office/drawing/2014/main" id="{27B7DF09-4814-4588-B4D0-AE9204574A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2F24082C-6FE1-42F5-9BD3-C00EDD40B42B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3390900" y="1270000"/>
          <a:ext cx="8391525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7539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E7320-8D4B-4DED-8DFE-36864B8CD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/>
              <a:t>Global tourism has been declining significantly in parallel with the pandemic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BCA98-AAD6-4085-9987-347AF5F5FE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Source | World Bank, UNWTO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21455F-677D-4086-AD7A-BDAB04ABD9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spc="113"/>
              <a:t>Annual changes in global Number of international arrivals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C7EAD75-6B54-4340-8B52-657C006F717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028039030"/>
              </p:ext>
            </p:extLst>
          </p:nvPr>
        </p:nvGraphicFramePr>
        <p:xfrm>
          <a:off x="3390900" y="1270000"/>
          <a:ext cx="8391525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 descr="Képtalálatok a következőre: nagy márton">
            <a:extLst>
              <a:ext uri="{FF2B5EF4-FFF2-40B4-BE49-F238E27FC236}">
                <a16:creationId xmlns:a16="http://schemas.microsoft.com/office/drawing/2014/main" id="{0B3C39FC-3724-4211-89FC-1DB831811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39D9CB-741B-4594-9D45-080691D7C66A}"/>
              </a:ext>
            </a:extLst>
          </p:cNvPr>
          <p:cNvSpPr/>
          <p:nvPr/>
        </p:nvSpPr>
        <p:spPr>
          <a:xfrm>
            <a:off x="10118361" y="4788761"/>
            <a:ext cx="1918741" cy="5777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>
                <a:solidFill>
                  <a:schemeClr val="accent3"/>
                </a:solidFill>
              </a:rPr>
              <a:t>2020</a:t>
            </a:r>
            <a:br>
              <a:rPr lang="en-GB" sz="1400" b="1">
                <a:solidFill>
                  <a:schemeClr val="accent3"/>
                </a:solidFill>
              </a:rPr>
            </a:br>
            <a:r>
              <a:rPr lang="en-GB" sz="1400" b="1">
                <a:solidFill>
                  <a:schemeClr val="accent3"/>
                </a:solidFill>
              </a:rPr>
              <a:t>between -1% and -3%</a:t>
            </a:r>
          </a:p>
        </p:txBody>
      </p:sp>
    </p:spTree>
    <p:extLst>
      <p:ext uri="{BB962C8B-B14F-4D97-AF65-F5344CB8AC3E}">
        <p14:creationId xmlns:p14="http://schemas.microsoft.com/office/powerpoint/2010/main" val="2841801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370A9-8F9F-4562-9501-F5C1ECF1B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/>
              <a:t>Economic effects of the coronavirus hold back  this year’s gdp growth rates significantly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2C4EE-6BEE-438B-B887-6A34258695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24460" y="6589495"/>
            <a:ext cx="7679183" cy="229326"/>
          </a:xfrm>
        </p:spPr>
        <p:txBody>
          <a:bodyPr/>
          <a:lstStyle/>
          <a:p>
            <a:r>
              <a:rPr lang="en-GB"/>
              <a:t>Source |Bloomberg, OECD, ECB, IMF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C28ED0-5155-4F7C-9F55-15C1100388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23495" y="6355828"/>
            <a:ext cx="8390875" cy="229326"/>
          </a:xfrm>
        </p:spPr>
        <p:txBody>
          <a:bodyPr/>
          <a:lstStyle/>
          <a:p>
            <a:r>
              <a:rPr lang="en-GB">
                <a:solidFill>
                  <a:srgbClr val="002060"/>
                </a:solidFill>
              </a:rPr>
              <a:t>Changes in expectations to global economies’ gdp-growth for 2020</a:t>
            </a:r>
          </a:p>
        </p:txBody>
      </p:sp>
      <p:pic>
        <p:nvPicPr>
          <p:cNvPr id="7" name="Picture 2" descr="Képtalálatok a következőre: nagy márton">
            <a:extLst>
              <a:ext uri="{FF2B5EF4-FFF2-40B4-BE49-F238E27FC236}">
                <a16:creationId xmlns:a16="http://schemas.microsoft.com/office/drawing/2014/main" id="{95EE8E32-EAAC-4DFC-B4FD-E5E609C1D8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5C2BA6-DC15-4C70-8D24-E47E805B6C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9617" y="1485686"/>
            <a:ext cx="7694871" cy="40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89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A66FE-AEED-4FBA-80FA-C2683200C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2254250"/>
            <a:ext cx="7102082" cy="2289538"/>
          </a:xfrm>
        </p:spPr>
        <p:txBody>
          <a:bodyPr/>
          <a:lstStyle/>
          <a:p>
            <a:r>
              <a:rPr lang="en-GB"/>
              <a:t>II. International monetary and fiscal policy measures</a:t>
            </a:r>
          </a:p>
        </p:txBody>
      </p:sp>
    </p:spTree>
    <p:extLst>
      <p:ext uri="{BB962C8B-B14F-4D97-AF65-F5344CB8AC3E}">
        <p14:creationId xmlns:p14="http://schemas.microsoft.com/office/powerpoint/2010/main" val="1478916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us Sign 8">
            <a:extLst>
              <a:ext uri="{FF2B5EF4-FFF2-40B4-BE49-F238E27FC236}">
                <a16:creationId xmlns:a16="http://schemas.microsoft.com/office/drawing/2014/main" id="{46EE4037-1772-4C4B-B278-50626DF725B4}"/>
              </a:ext>
            </a:extLst>
          </p:cNvPr>
          <p:cNvSpPr/>
          <p:nvPr/>
        </p:nvSpPr>
        <p:spPr>
          <a:xfrm>
            <a:off x="7242477" y="5795645"/>
            <a:ext cx="548640" cy="489988"/>
          </a:xfrm>
          <a:prstGeom prst="mathPlus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E37175-0366-4849-B645-2605253911E1}"/>
              </a:ext>
            </a:extLst>
          </p:cNvPr>
          <p:cNvSpPr/>
          <p:nvPr/>
        </p:nvSpPr>
        <p:spPr>
          <a:xfrm>
            <a:off x="3385554" y="6251683"/>
            <a:ext cx="8308246" cy="489989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/>
              <a:t>Provision of liquidity via swap line arrangements (ECB, Fed, BoJ, BoE, SNB, BoC)</a:t>
            </a:r>
          </a:p>
        </p:txBody>
      </p:sp>
      <p:pic>
        <p:nvPicPr>
          <p:cNvPr id="11" name="Picture 2" descr="Képtalálatok a következőre: nagy márton">
            <a:extLst>
              <a:ext uri="{FF2B5EF4-FFF2-40B4-BE49-F238E27FC236}">
                <a16:creationId xmlns:a16="http://schemas.microsoft.com/office/drawing/2014/main" id="{0E0A6D25-2F5F-4038-989D-8ECE50A280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3869CEB-CEB2-4E2F-A0C4-2C1D944B7020}"/>
              </a:ext>
            </a:extLst>
          </p:cNvPr>
          <p:cNvSpPr/>
          <p:nvPr/>
        </p:nvSpPr>
        <p:spPr>
          <a:xfrm>
            <a:off x="3385554" y="1084792"/>
            <a:ext cx="8245340" cy="205900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E50C1B5-AD83-4A96-ACAA-6284DD3F167F}"/>
              </a:ext>
            </a:extLst>
          </p:cNvPr>
          <p:cNvSpPr/>
          <p:nvPr/>
        </p:nvSpPr>
        <p:spPr>
          <a:xfrm>
            <a:off x="3385554" y="3462104"/>
            <a:ext cx="4072521" cy="2656605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81E11EC-01EB-4526-888C-6AD1958FD594}"/>
              </a:ext>
            </a:extLst>
          </p:cNvPr>
          <p:cNvSpPr/>
          <p:nvPr/>
        </p:nvSpPr>
        <p:spPr>
          <a:xfrm>
            <a:off x="7575519" y="3462105"/>
            <a:ext cx="4072521" cy="265660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4E7809-A05A-44D0-9175-3FF37141D29E}"/>
              </a:ext>
            </a:extLst>
          </p:cNvPr>
          <p:cNvSpPr txBox="1"/>
          <p:nvPr/>
        </p:nvSpPr>
        <p:spPr>
          <a:xfrm>
            <a:off x="3536804" y="1033885"/>
            <a:ext cx="7931296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Lowering the target range for the federal funds rate by 150 basis points in two steps (-50 bps, -100 bps) + cutting the interest rate of the O/N credit facility to 50 bps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1" i="1" dirty="0">
                <a:solidFill>
                  <a:schemeClr val="bg1"/>
                </a:solidFill>
              </a:rPr>
              <a:t>Extension of the overnight and term repurchase agreement operations</a:t>
            </a:r>
            <a:r>
              <a:rPr lang="en-GB" sz="1400" dirty="0">
                <a:solidFill>
                  <a:schemeClr val="bg1"/>
                </a:solidFill>
              </a:rPr>
              <a:t>: O/N, 2 weeks, 1 month, 3 months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1" i="1" dirty="0">
                <a:solidFill>
                  <a:schemeClr val="bg1"/>
                </a:solidFill>
              </a:rPr>
              <a:t>Purchases of Treasury securities and </a:t>
            </a:r>
            <a:r>
              <a:rPr lang="en-GB" sz="1400" b="1" i="1" dirty="0" err="1">
                <a:solidFill>
                  <a:schemeClr val="bg1"/>
                </a:solidFill>
              </a:rPr>
              <a:t>MBSs</a:t>
            </a:r>
            <a:r>
              <a:rPr lang="en-GB" sz="1400" b="1" i="1" dirty="0">
                <a:solidFill>
                  <a:schemeClr val="bg1"/>
                </a:solidFill>
              </a:rPr>
              <a:t>:</a:t>
            </a:r>
            <a:r>
              <a:rPr lang="en-GB" sz="1400" b="1" dirty="0">
                <a:solidFill>
                  <a:schemeClr val="bg1"/>
                </a:solidFill>
              </a:rPr>
              <a:t> USD 700 bn at first, then in the amounts needed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1" i="1" dirty="0">
                <a:solidFill>
                  <a:schemeClr val="bg1"/>
                </a:solidFill>
              </a:rPr>
              <a:t>New credit facilities</a:t>
            </a:r>
            <a:r>
              <a:rPr lang="en-GB" sz="1400" dirty="0">
                <a:solidFill>
                  <a:schemeClr val="bg1"/>
                </a:solidFill>
              </a:rPr>
              <a:t>: Primary Dealer Credit Facility (</a:t>
            </a:r>
            <a:r>
              <a:rPr lang="en-GB" sz="1400" dirty="0" err="1">
                <a:solidFill>
                  <a:schemeClr val="bg1"/>
                </a:solidFill>
              </a:rPr>
              <a:t>PDCF</a:t>
            </a:r>
            <a:r>
              <a:rPr lang="en-GB" sz="1400" dirty="0">
                <a:solidFill>
                  <a:schemeClr val="bg1"/>
                </a:solidFill>
              </a:rPr>
              <a:t>), Commercial Paper Funding Facility (</a:t>
            </a:r>
            <a:r>
              <a:rPr lang="en-GB" sz="1400" dirty="0" err="1">
                <a:solidFill>
                  <a:schemeClr val="bg1"/>
                </a:solidFill>
              </a:rPr>
              <a:t>CPFF</a:t>
            </a:r>
            <a:r>
              <a:rPr lang="en-GB" sz="1400" dirty="0">
                <a:solidFill>
                  <a:schemeClr val="bg1"/>
                </a:solidFill>
              </a:rPr>
              <a:t>), Money Market Mutual Fund Liquidity Facility (</a:t>
            </a:r>
            <a:r>
              <a:rPr lang="en-GB" sz="1400" dirty="0" err="1">
                <a:solidFill>
                  <a:schemeClr val="bg1"/>
                </a:solidFill>
              </a:rPr>
              <a:t>MMLF</a:t>
            </a:r>
            <a:r>
              <a:rPr lang="en-GB" sz="1400" dirty="0">
                <a:solidFill>
                  <a:schemeClr val="bg1"/>
                </a:solidFill>
              </a:rPr>
              <a:t>), Term Asset-Backed Securities Loan Facility (</a:t>
            </a:r>
            <a:r>
              <a:rPr lang="en-GB" sz="1400" dirty="0" err="1">
                <a:solidFill>
                  <a:schemeClr val="bg1"/>
                </a:solidFill>
              </a:rPr>
              <a:t>TALF</a:t>
            </a:r>
            <a:r>
              <a:rPr lang="en-GB" sz="1400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1" i="1" dirty="0">
                <a:solidFill>
                  <a:schemeClr val="bg1"/>
                </a:solidFill>
              </a:rPr>
              <a:t>Cutting reserve requirements to 0 percent</a:t>
            </a:r>
            <a:endParaRPr lang="en-GB" sz="1400" i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515D7A-5007-4714-9B2C-F7841B453602}"/>
              </a:ext>
            </a:extLst>
          </p:cNvPr>
          <p:cNvSpPr txBox="1"/>
          <p:nvPr/>
        </p:nvSpPr>
        <p:spPr>
          <a:xfrm>
            <a:off x="3536804" y="739290"/>
            <a:ext cx="220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0253E2-92ED-4E02-ABC1-24CF8F4EF8BD}"/>
              </a:ext>
            </a:extLst>
          </p:cNvPr>
          <p:cNvSpPr txBox="1"/>
          <p:nvPr/>
        </p:nvSpPr>
        <p:spPr>
          <a:xfrm>
            <a:off x="3619500" y="3143792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Central Bank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E616DA-A9DC-4128-8FD8-8CD35D8FB672}"/>
              </a:ext>
            </a:extLst>
          </p:cNvPr>
          <p:cNvSpPr txBox="1"/>
          <p:nvPr/>
        </p:nvSpPr>
        <p:spPr>
          <a:xfrm>
            <a:off x="7776772" y="3130868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of England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487C7D-EF6C-411E-B48D-89AF24AD13F7}"/>
              </a:ext>
            </a:extLst>
          </p:cNvPr>
          <p:cNvSpPr txBox="1"/>
          <p:nvPr/>
        </p:nvSpPr>
        <p:spPr>
          <a:xfrm>
            <a:off x="3402623" y="3541493"/>
            <a:ext cx="407252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Provision of liquidity by </a:t>
            </a:r>
            <a:r>
              <a:rPr lang="en-GB" sz="1400" b="1" dirty="0">
                <a:solidFill>
                  <a:schemeClr val="bg1"/>
                </a:solidFill>
              </a:rPr>
              <a:t>conducting additional </a:t>
            </a:r>
            <a:r>
              <a:rPr lang="en-GB" sz="1400" b="1" dirty="0" err="1">
                <a:solidFill>
                  <a:schemeClr val="bg1"/>
                </a:solidFill>
              </a:rPr>
              <a:t>LTROs</a:t>
            </a:r>
            <a:endParaRPr lang="en-GB" sz="1400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</a:rPr>
              <a:t>Easing the conditions for </a:t>
            </a:r>
            <a:r>
              <a:rPr lang="en-GB" sz="1400" b="1" dirty="0" err="1">
                <a:solidFill>
                  <a:schemeClr val="bg1"/>
                </a:solidFill>
              </a:rPr>
              <a:t>TLTROs</a:t>
            </a:r>
            <a:r>
              <a:rPr lang="en-GB" sz="1400" b="1" dirty="0">
                <a:solidFill>
                  <a:schemeClr val="bg1"/>
                </a:solidFill>
              </a:rPr>
              <a:t> </a:t>
            </a:r>
            <a:r>
              <a:rPr lang="en-GB" sz="1400" dirty="0">
                <a:solidFill>
                  <a:schemeClr val="bg1"/>
                </a:solidFill>
              </a:rPr>
              <a:t>between June 2020 and June 2021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Additional net asset purchases of EUR 120 bn until the end of 2020 (with a large share of corporate bonds)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400" b="1" i="1" dirty="0">
                <a:solidFill>
                  <a:schemeClr val="bg1"/>
                </a:solidFill>
              </a:rPr>
              <a:t>Pandemic Emergency Purchase Programme (</a:t>
            </a:r>
            <a:r>
              <a:rPr lang="en-GB" sz="1400" b="1" i="1" dirty="0" err="1">
                <a:solidFill>
                  <a:schemeClr val="bg1"/>
                </a:solidFill>
              </a:rPr>
              <a:t>PEPP</a:t>
            </a:r>
            <a:r>
              <a:rPr lang="en-GB" sz="1400" b="1" i="1" dirty="0">
                <a:solidFill>
                  <a:schemeClr val="bg1"/>
                </a:solidFill>
              </a:rPr>
              <a:t>): with an overall envelope of EUR 750 bn to counter the serious risks posed by the coronavirus</a:t>
            </a: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CE5EBD-8743-471B-8AC9-47B3EE849CD0}"/>
              </a:ext>
            </a:extLst>
          </p:cNvPr>
          <p:cNvSpPr txBox="1"/>
          <p:nvPr/>
        </p:nvSpPr>
        <p:spPr>
          <a:xfrm>
            <a:off x="7671466" y="3448797"/>
            <a:ext cx="4072521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400" b="1" i="1" dirty="0">
                <a:solidFill>
                  <a:schemeClr val="bg1"/>
                </a:solidFill>
              </a:rPr>
              <a:t>Cutting the base rate by 65 basis points to </a:t>
            </a:r>
            <a:r>
              <a:rPr lang="en-GB" sz="1400" dirty="0">
                <a:solidFill>
                  <a:schemeClr val="bg1"/>
                </a:solidFill>
              </a:rPr>
              <a:t>0.1 percent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400" b="1" i="1" dirty="0">
                <a:solidFill>
                  <a:schemeClr val="bg1"/>
                </a:solidFill>
              </a:rPr>
              <a:t>Measures to support businesses: </a:t>
            </a:r>
            <a:r>
              <a:rPr lang="en-GB" sz="1400" dirty="0">
                <a:solidFill>
                  <a:schemeClr val="bg1"/>
                </a:solidFill>
              </a:rPr>
              <a:t>Term Funding Scheme with additional incentives for SMEs (</a:t>
            </a:r>
            <a:r>
              <a:rPr lang="en-GB" sz="1400" dirty="0" err="1">
                <a:solidFill>
                  <a:schemeClr val="bg1"/>
                </a:solidFill>
              </a:rPr>
              <a:t>TFSME</a:t>
            </a:r>
            <a:r>
              <a:rPr lang="en-GB" sz="1400" dirty="0">
                <a:solidFill>
                  <a:schemeClr val="bg1"/>
                </a:solidFill>
              </a:rPr>
              <a:t>), </a:t>
            </a:r>
            <a:r>
              <a:rPr lang="en-GB" sz="1400" dirty="0" err="1">
                <a:solidFill>
                  <a:schemeClr val="bg1"/>
                </a:solidFill>
              </a:rPr>
              <a:t>Covid</a:t>
            </a:r>
            <a:r>
              <a:rPr lang="en-GB" sz="1400" dirty="0">
                <a:solidFill>
                  <a:schemeClr val="bg1"/>
                </a:solidFill>
              </a:rPr>
              <a:t> Corporate Financing Facility (</a:t>
            </a:r>
            <a:r>
              <a:rPr lang="en-GB" sz="1400" dirty="0" err="1">
                <a:solidFill>
                  <a:schemeClr val="bg1"/>
                </a:solidFill>
              </a:rPr>
              <a:t>CCFF</a:t>
            </a:r>
            <a:r>
              <a:rPr lang="en-GB" sz="1400" dirty="0">
                <a:solidFill>
                  <a:schemeClr val="bg1"/>
                </a:solidFill>
              </a:rPr>
              <a:t>): providing unlimited liquidity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</a:rPr>
              <a:t>Increasing the central bank’s holdings of UK government bonds </a:t>
            </a:r>
            <a:r>
              <a:rPr lang="en-GB" sz="1400" dirty="0">
                <a:solidFill>
                  <a:schemeClr val="bg1"/>
                </a:solidFill>
              </a:rPr>
              <a:t>by GBP 200 bn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Reducing the countercyclical capital buffer to 0 percent</a:t>
            </a:r>
            <a:endParaRPr lang="en-GB" sz="1400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Flexible macroprudential policy requirements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ED5E642-19E1-4D0C-A98B-6594A8E9B807}"/>
              </a:ext>
            </a:extLst>
          </p:cNvPr>
          <p:cNvSpPr txBox="1">
            <a:spLocks/>
          </p:cNvSpPr>
          <p:nvPr/>
        </p:nvSpPr>
        <p:spPr>
          <a:xfrm>
            <a:off x="3402623" y="52646"/>
            <a:ext cx="8525057" cy="713833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200" b="1" kern="1200" cap="all" spc="300" baseline="0" dirty="0">
                <a:solidFill>
                  <a:srgbClr val="0D23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In response to the coronavirus Major central banks eased monetary conditions in a number of steps</a:t>
            </a:r>
          </a:p>
        </p:txBody>
      </p:sp>
    </p:spTree>
    <p:extLst>
      <p:ext uri="{BB962C8B-B14F-4D97-AF65-F5344CB8AC3E}">
        <p14:creationId xmlns:p14="http://schemas.microsoft.com/office/powerpoint/2010/main" val="2085238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BCA98-AAD6-4085-9987-347AF5F5FE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Picture 2" descr="Image result for czech central bank logo">
            <a:extLst>
              <a:ext uri="{FF2B5EF4-FFF2-40B4-BE49-F238E27FC236}">
                <a16:creationId xmlns:a16="http://schemas.microsoft.com/office/drawing/2014/main" id="{55EC50E4-EBA4-4B43-AE41-78A18FE67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361" y="1054942"/>
            <a:ext cx="1610702" cy="93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central bank of poland logo">
            <a:extLst>
              <a:ext uri="{FF2B5EF4-FFF2-40B4-BE49-F238E27FC236}">
                <a16:creationId xmlns:a16="http://schemas.microsoft.com/office/drawing/2014/main" id="{E0211568-8BDB-4705-B2A0-C066C1390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610" y="1054942"/>
            <a:ext cx="939576" cy="93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08DD48-1563-437E-8E37-4ED9AFE7B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4987" y="1054942"/>
            <a:ext cx="1737800" cy="939576"/>
          </a:xfrm>
          <a:prstGeom prst="rect">
            <a:avLst/>
          </a:prstGeom>
        </p:spPr>
      </p:pic>
      <p:sp>
        <p:nvSpPr>
          <p:cNvPr id="9" name="Szövegdoboz 4">
            <a:extLst>
              <a:ext uri="{FF2B5EF4-FFF2-40B4-BE49-F238E27FC236}">
                <a16:creationId xmlns:a16="http://schemas.microsoft.com/office/drawing/2014/main" id="{140A22D2-7A61-4957-B50C-842F6DF4119D}"/>
              </a:ext>
            </a:extLst>
          </p:cNvPr>
          <p:cNvSpPr txBox="1"/>
          <p:nvPr/>
        </p:nvSpPr>
        <p:spPr>
          <a:xfrm>
            <a:off x="3137712" y="2085023"/>
            <a:ext cx="3420000" cy="4602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2"/>
                </a:solidFill>
              </a:rPr>
              <a:t>On 6 February the </a:t>
            </a:r>
            <a:r>
              <a:rPr lang="en-GB" sz="1400" b="1">
                <a:solidFill>
                  <a:schemeClr val="tx2"/>
                </a:solidFill>
              </a:rPr>
              <a:t>Czech National Bank increased the interest rate by 25 basis points </a:t>
            </a:r>
            <a:r>
              <a:rPr lang="en-GB" sz="1400">
                <a:solidFill>
                  <a:schemeClr val="tx2"/>
                </a:solidFill>
              </a:rPr>
              <a:t>to ease inflationary pressures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2"/>
                </a:solidFill>
              </a:rPr>
              <a:t>At an </a:t>
            </a:r>
            <a:r>
              <a:rPr lang="en-GB" sz="1400" b="1">
                <a:solidFill>
                  <a:schemeClr val="tx2"/>
                </a:solidFill>
              </a:rPr>
              <a:t>unscheduled meeting</a:t>
            </a:r>
            <a:r>
              <a:rPr lang="en-GB" sz="1400">
                <a:solidFill>
                  <a:schemeClr val="tx2"/>
                </a:solidFill>
              </a:rPr>
              <a:t> on 16 March the </a:t>
            </a:r>
            <a:r>
              <a:rPr lang="en-GB" sz="1400" b="1">
                <a:solidFill>
                  <a:schemeClr val="tx2"/>
                </a:solidFill>
              </a:rPr>
              <a:t>CNB decided to cut the base rate by 50 basis points </a:t>
            </a:r>
            <a:r>
              <a:rPr lang="en-GB" sz="1400">
                <a:solidFill>
                  <a:schemeClr val="tx2"/>
                </a:solidFill>
              </a:rPr>
              <a:t>and in addition: 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2"/>
                </a:solidFill>
              </a:rPr>
              <a:t>The CNB </a:t>
            </a:r>
            <a:r>
              <a:rPr lang="en-GB" sz="1400" b="1">
                <a:solidFill>
                  <a:schemeClr val="tx2"/>
                </a:solidFill>
              </a:rPr>
              <a:t>stands ready to ease further;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2"/>
                </a:solidFill>
              </a:rPr>
              <a:t>Liquidity-providing </a:t>
            </a:r>
            <a:r>
              <a:rPr lang="en-GB" sz="1400" b="1">
                <a:solidFill>
                  <a:schemeClr val="tx2"/>
                </a:solidFill>
              </a:rPr>
              <a:t>repo operations will be announced three times a week</a:t>
            </a:r>
            <a:r>
              <a:rPr lang="en-GB" sz="1400">
                <a:solidFill>
                  <a:schemeClr val="tx2"/>
                </a:solidFill>
              </a:rPr>
              <a:t> instead of the current weekly frequency;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chemeClr val="tx2"/>
                </a:solidFill>
              </a:rPr>
              <a:t>Postponement of the increase of the CCyB;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2"/>
                </a:solidFill>
              </a:rPr>
              <a:t>CNB </a:t>
            </a:r>
            <a:r>
              <a:rPr lang="en-GB" sz="1400" b="1">
                <a:solidFill>
                  <a:schemeClr val="tx2"/>
                </a:solidFill>
              </a:rPr>
              <a:t>stands ready to react to any excessive fluctuations of the koruna exchange rate.</a:t>
            </a:r>
            <a:endParaRPr lang="en-GB" sz="800" b="1">
              <a:solidFill>
                <a:schemeClr val="tx2"/>
              </a:solidFill>
            </a:endParaRPr>
          </a:p>
        </p:txBody>
      </p:sp>
      <p:sp>
        <p:nvSpPr>
          <p:cNvPr id="10" name="Szövegdoboz 7">
            <a:extLst>
              <a:ext uri="{FF2B5EF4-FFF2-40B4-BE49-F238E27FC236}">
                <a16:creationId xmlns:a16="http://schemas.microsoft.com/office/drawing/2014/main" id="{AC249966-B636-4D91-92D7-C41BB1CD65E0}"/>
              </a:ext>
            </a:extLst>
          </p:cNvPr>
          <p:cNvSpPr txBox="1"/>
          <p:nvPr/>
        </p:nvSpPr>
        <p:spPr>
          <a:xfrm>
            <a:off x="6645398" y="2085023"/>
            <a:ext cx="2844000" cy="46540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2"/>
                </a:solidFill>
              </a:rPr>
              <a:t>On 17 March the </a:t>
            </a:r>
            <a:r>
              <a:rPr lang="en-GB" sz="1400" b="1">
                <a:solidFill>
                  <a:schemeClr val="tx2"/>
                </a:solidFill>
              </a:rPr>
              <a:t>National Bank of Poland cut the base rate </a:t>
            </a:r>
            <a:r>
              <a:rPr lang="en-GB" sz="1400">
                <a:solidFill>
                  <a:schemeClr val="tx2"/>
                </a:solidFill>
              </a:rPr>
              <a:t>by 50 basis points </a:t>
            </a:r>
            <a:r>
              <a:rPr lang="en-GB" sz="1400" b="1">
                <a:solidFill>
                  <a:schemeClr val="tx2"/>
                </a:solidFill>
              </a:rPr>
              <a:t>to 1.0 percent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2"/>
                </a:solidFill>
              </a:rPr>
              <a:t>In addition, the NBP decided:</a:t>
            </a:r>
          </a:p>
          <a:p>
            <a:pPr marL="742950" lvl="1" indent="-285750">
              <a:lnSpc>
                <a:spcPct val="11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chemeClr val="tx2"/>
                </a:solidFill>
              </a:rPr>
              <a:t>To cut the required reserve ratio from 3.5 to 0.5 percent;</a:t>
            </a:r>
          </a:p>
          <a:p>
            <a:pPr marL="742950" lvl="1" indent="-285750">
              <a:lnSpc>
                <a:spcPct val="11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chemeClr val="tx2"/>
                </a:solidFill>
              </a:rPr>
              <a:t>Purchase government bonds </a:t>
            </a:r>
            <a:r>
              <a:rPr lang="en-GB" sz="1400">
                <a:solidFill>
                  <a:schemeClr val="tx2"/>
                </a:solidFill>
              </a:rPr>
              <a:t>on the secondary market;</a:t>
            </a:r>
          </a:p>
          <a:p>
            <a:pPr marL="742950" lvl="1" indent="-285750">
              <a:lnSpc>
                <a:spcPct val="11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chemeClr val="tx2"/>
                </a:solidFill>
              </a:rPr>
              <a:t>Offer bill discount credit aimed at refinancing new loans </a:t>
            </a:r>
            <a:r>
              <a:rPr lang="en-GB" sz="1400">
                <a:solidFill>
                  <a:schemeClr val="tx2"/>
                </a:solidFill>
              </a:rPr>
              <a:t>granted to economic entities by banks;</a:t>
            </a:r>
          </a:p>
          <a:p>
            <a:pPr marL="742950" lvl="1" indent="-285750">
              <a:lnSpc>
                <a:spcPct val="11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chemeClr val="tx2"/>
                </a:solidFill>
              </a:rPr>
              <a:t>Provide liquidity </a:t>
            </a:r>
            <a:r>
              <a:rPr lang="en-GB" sz="1400">
                <a:solidFill>
                  <a:schemeClr val="tx2"/>
                </a:solidFill>
              </a:rPr>
              <a:t>to the banking sector </a:t>
            </a:r>
            <a:r>
              <a:rPr lang="en-GB" sz="1400" b="1">
                <a:solidFill>
                  <a:schemeClr val="tx2"/>
                </a:solidFill>
              </a:rPr>
              <a:t>using repo transactions.</a:t>
            </a:r>
          </a:p>
        </p:txBody>
      </p:sp>
      <p:sp>
        <p:nvSpPr>
          <p:cNvPr id="11" name="Szövegdoboz 7">
            <a:extLst>
              <a:ext uri="{FF2B5EF4-FFF2-40B4-BE49-F238E27FC236}">
                <a16:creationId xmlns:a16="http://schemas.microsoft.com/office/drawing/2014/main" id="{4DA6B361-9CEF-4F03-B814-E792DCBFCE9B}"/>
              </a:ext>
            </a:extLst>
          </p:cNvPr>
          <p:cNvSpPr txBox="1"/>
          <p:nvPr/>
        </p:nvSpPr>
        <p:spPr>
          <a:xfrm>
            <a:off x="9571887" y="2085023"/>
            <a:ext cx="2484000" cy="46540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2"/>
                </a:solidFill>
              </a:rPr>
              <a:t>On 20 March the </a:t>
            </a:r>
            <a:r>
              <a:rPr lang="en-GB" sz="1400" b="1">
                <a:solidFill>
                  <a:schemeClr val="tx2"/>
                </a:solidFill>
              </a:rPr>
              <a:t>National Bank of Romania </a:t>
            </a:r>
            <a:r>
              <a:rPr lang="en-GB" sz="1400">
                <a:solidFill>
                  <a:schemeClr val="tx2"/>
                </a:solidFill>
              </a:rPr>
              <a:t>cut the base rate </a:t>
            </a:r>
            <a:r>
              <a:rPr lang="en-GB" sz="1400" b="1">
                <a:solidFill>
                  <a:schemeClr val="tx2"/>
                </a:solidFill>
              </a:rPr>
              <a:t>by 50 basis points to 2.0 percent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2"/>
                </a:solidFill>
              </a:rPr>
              <a:t>In addition, the NBR decided: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chemeClr val="tx2"/>
                </a:solidFill>
              </a:rPr>
              <a:t>To purchase</a:t>
            </a:r>
            <a:r>
              <a:rPr lang="en-GB" sz="1400">
                <a:solidFill>
                  <a:schemeClr val="tx2"/>
                </a:solidFill>
              </a:rPr>
              <a:t> leu-denominated </a:t>
            </a:r>
            <a:r>
              <a:rPr lang="en-GB" sz="1400" b="1">
                <a:solidFill>
                  <a:schemeClr val="tx2"/>
                </a:solidFill>
              </a:rPr>
              <a:t>government securities</a:t>
            </a:r>
            <a:r>
              <a:rPr lang="en-GB" sz="1400">
                <a:solidFill>
                  <a:schemeClr val="tx2"/>
                </a:solidFill>
              </a:rPr>
              <a:t> on the secondary market;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chemeClr val="tx2"/>
                </a:solidFill>
              </a:rPr>
              <a:t>Provide liquidity </a:t>
            </a:r>
            <a:r>
              <a:rPr lang="en-GB" sz="1400">
                <a:solidFill>
                  <a:schemeClr val="tx2"/>
                </a:solidFill>
              </a:rPr>
              <a:t>to credit institutions </a:t>
            </a:r>
            <a:r>
              <a:rPr lang="en-GB" sz="1400" b="1">
                <a:solidFill>
                  <a:schemeClr val="tx2"/>
                </a:solidFill>
              </a:rPr>
              <a:t>via repo transactions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2"/>
                </a:solidFill>
              </a:rPr>
              <a:t>The NBR </a:t>
            </a:r>
            <a:r>
              <a:rPr lang="en-GB" sz="1400" b="1">
                <a:solidFill>
                  <a:schemeClr val="tx2"/>
                </a:solidFill>
              </a:rPr>
              <a:t>stands ready to cut the minimum reserve requirement ratios</a:t>
            </a:r>
            <a:r>
              <a:rPr lang="en-GB" sz="1400">
                <a:solidFill>
                  <a:schemeClr val="tx2"/>
                </a:solidFill>
              </a:rPr>
              <a:t>.</a:t>
            </a:r>
            <a:endParaRPr lang="en-GB" sz="1400" b="1">
              <a:solidFill>
                <a:schemeClr val="tx2"/>
              </a:solidFill>
            </a:endParaRPr>
          </a:p>
        </p:txBody>
      </p:sp>
      <p:pic>
        <p:nvPicPr>
          <p:cNvPr id="12" name="Picture 2" descr="Képtalálatok a következőre: nagy márton">
            <a:extLst>
              <a:ext uri="{FF2B5EF4-FFF2-40B4-BE49-F238E27FC236}">
                <a16:creationId xmlns:a16="http://schemas.microsoft.com/office/drawing/2014/main" id="{BB9D248F-7662-4DEA-A8C3-66DC306117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1428363-5AB2-4514-99FE-135B572C022C}"/>
              </a:ext>
            </a:extLst>
          </p:cNvPr>
          <p:cNvSpPr txBox="1">
            <a:spLocks/>
          </p:cNvSpPr>
          <p:nvPr/>
        </p:nvSpPr>
        <p:spPr>
          <a:xfrm>
            <a:off x="3137712" y="160678"/>
            <a:ext cx="9088113" cy="713833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200" b="1" kern="1200" cap="all" spc="300" baseline="0" dirty="0">
                <a:solidFill>
                  <a:srgbClr val="0D23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In the region The national bank of Poland, </a:t>
            </a:r>
            <a:r>
              <a:rPr lang="en-GB" sz="2000" dirty="0" err="1"/>
              <a:t>romania</a:t>
            </a:r>
            <a:r>
              <a:rPr lang="en-GB" sz="2000" dirty="0"/>
              <a:t> and </a:t>
            </a:r>
            <a:r>
              <a:rPr lang="en-GB" sz="2000" dirty="0" err="1"/>
              <a:t>czech</a:t>
            </a:r>
            <a:r>
              <a:rPr lang="en-GB" sz="2000" dirty="0"/>
              <a:t> republic cut interest rates by 50 basis points </a:t>
            </a:r>
          </a:p>
        </p:txBody>
      </p:sp>
    </p:spTree>
    <p:extLst>
      <p:ext uri="{BB962C8B-B14F-4D97-AF65-F5344CB8AC3E}">
        <p14:creationId xmlns:p14="http://schemas.microsoft.com/office/powerpoint/2010/main" val="3347019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E7320-8D4B-4DED-8DFE-36864B8C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291" y="310447"/>
            <a:ext cx="8475698" cy="713833"/>
          </a:xfrm>
        </p:spPr>
        <p:txBody>
          <a:bodyPr>
            <a:noAutofit/>
          </a:bodyPr>
          <a:lstStyle/>
          <a:p>
            <a:r>
              <a:rPr lang="en-GB"/>
              <a:t>Base rates and interbank rates in the CEE region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BCA98-AAD6-4085-9987-347AF5F5FE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24808" y="6432890"/>
            <a:ext cx="7679183" cy="229326"/>
          </a:xfrm>
        </p:spPr>
        <p:txBody>
          <a:bodyPr/>
          <a:lstStyle/>
          <a:p>
            <a:r>
              <a:rPr lang="en-GB"/>
              <a:t>Source | Bloomberg</a:t>
            </a:r>
          </a:p>
        </p:txBody>
      </p:sp>
      <p:pic>
        <p:nvPicPr>
          <p:cNvPr id="12" name="Picture 2" descr="Képtalálatok a következőre: nagy márton">
            <a:extLst>
              <a:ext uri="{FF2B5EF4-FFF2-40B4-BE49-F238E27FC236}">
                <a16:creationId xmlns:a16="http://schemas.microsoft.com/office/drawing/2014/main" id="{BB9D248F-7662-4DEA-A8C3-66DC306117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12C13DC-A954-4227-A901-2D68AD944B45}"/>
              </a:ext>
            </a:extLst>
          </p:cNvPr>
          <p:cNvSpPr txBox="1"/>
          <p:nvPr/>
        </p:nvSpPr>
        <p:spPr>
          <a:xfrm>
            <a:off x="3331291" y="1174177"/>
            <a:ext cx="8297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	Base rates							3-month interbank rates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EFA29B-DA08-4C1D-88B0-5A338567BBE3}"/>
              </a:ext>
            </a:extLst>
          </p:cNvPr>
          <p:cNvSpPr/>
          <p:nvPr/>
        </p:nvSpPr>
        <p:spPr>
          <a:xfrm>
            <a:off x="3680066" y="3858012"/>
            <a:ext cx="6990080" cy="625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85BB69-AA88-44D2-AD05-32341B72E24A}"/>
              </a:ext>
            </a:extLst>
          </p:cNvPr>
          <p:cNvSpPr txBox="1"/>
          <p:nvPr/>
        </p:nvSpPr>
        <p:spPr>
          <a:xfrm>
            <a:off x="5388912" y="2885414"/>
            <a:ext cx="236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Czech Republic: 1</a:t>
            </a:r>
            <a:r>
              <a:rPr lang="hu-HU" b="1" dirty="0"/>
              <a:t>.</a:t>
            </a:r>
            <a:r>
              <a:rPr lang="en-GB" b="1" dirty="0"/>
              <a:t>75 %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C86EA81-3E06-4232-A495-5B01FE8EB974}"/>
              </a:ext>
            </a:extLst>
          </p:cNvPr>
          <p:cNvSpPr txBox="1"/>
          <p:nvPr/>
        </p:nvSpPr>
        <p:spPr>
          <a:xfrm>
            <a:off x="5381972" y="4234504"/>
            <a:ext cx="2451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Hungary: 0.90 %</a:t>
            </a:r>
            <a:endParaRPr lang="en-GB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7CF580-82F5-4BED-833D-FC2375640C69}"/>
              </a:ext>
            </a:extLst>
          </p:cNvPr>
          <p:cNvSpPr txBox="1"/>
          <p:nvPr/>
        </p:nvSpPr>
        <p:spPr>
          <a:xfrm>
            <a:off x="5393773" y="3744625"/>
            <a:ext cx="2309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Poland: 1.00 %</a:t>
            </a:r>
            <a:endParaRPr lang="en-GB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3887CF-3C25-4D3F-80EC-033F5A133D67}"/>
              </a:ext>
            </a:extLst>
          </p:cNvPr>
          <p:cNvSpPr txBox="1"/>
          <p:nvPr/>
        </p:nvSpPr>
        <p:spPr>
          <a:xfrm>
            <a:off x="10340577" y="2016295"/>
            <a:ext cx="171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ROBOR</a:t>
            </a:r>
            <a:r>
              <a:rPr lang="en-GB" b="1" dirty="0"/>
              <a:t>: 2</a:t>
            </a:r>
            <a:r>
              <a:rPr lang="hu-HU" b="1" dirty="0"/>
              <a:t>.</a:t>
            </a:r>
            <a:r>
              <a:rPr lang="en-GB" b="1" dirty="0"/>
              <a:t>61 %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81E9AE-ECC0-4A0F-9727-4236C523A9B3}"/>
              </a:ext>
            </a:extLst>
          </p:cNvPr>
          <p:cNvSpPr txBox="1"/>
          <p:nvPr/>
        </p:nvSpPr>
        <p:spPr>
          <a:xfrm>
            <a:off x="10338771" y="2802293"/>
            <a:ext cx="171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PRIBOR</a:t>
            </a:r>
            <a:r>
              <a:rPr lang="en-GB" b="1" dirty="0"/>
              <a:t>: 1</a:t>
            </a:r>
            <a:r>
              <a:rPr lang="hu-HU" b="1" dirty="0"/>
              <a:t>.</a:t>
            </a:r>
            <a:r>
              <a:rPr lang="en-GB" b="1" dirty="0"/>
              <a:t>78 %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36578D-D26B-4FFB-B3F9-5DDD420CA77B}"/>
              </a:ext>
            </a:extLst>
          </p:cNvPr>
          <p:cNvSpPr txBox="1"/>
          <p:nvPr/>
        </p:nvSpPr>
        <p:spPr>
          <a:xfrm>
            <a:off x="10359389" y="3758074"/>
            <a:ext cx="1610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WIBOR</a:t>
            </a:r>
            <a:r>
              <a:rPr lang="en-GB" b="1" dirty="0"/>
              <a:t>: 1</a:t>
            </a:r>
            <a:r>
              <a:rPr lang="hu-HU" b="1" dirty="0"/>
              <a:t>.</a:t>
            </a:r>
            <a:r>
              <a:rPr lang="en-GB" b="1" dirty="0"/>
              <a:t>08 %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37F5E01-1669-4AEB-AAF8-F3C3082F2EF4}"/>
              </a:ext>
            </a:extLst>
          </p:cNvPr>
          <p:cNvSpPr txBox="1"/>
          <p:nvPr/>
        </p:nvSpPr>
        <p:spPr>
          <a:xfrm>
            <a:off x="10340578" y="4559276"/>
            <a:ext cx="1710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BUBOR</a:t>
            </a:r>
            <a:r>
              <a:rPr lang="en-GB" b="1" dirty="0"/>
              <a:t>: 0</a:t>
            </a:r>
            <a:r>
              <a:rPr lang="hu-HU" b="1" dirty="0"/>
              <a:t>.</a:t>
            </a:r>
            <a:r>
              <a:rPr lang="en-GB" b="1" dirty="0"/>
              <a:t>58 %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112EB10-B972-4C32-B1FF-9B7291F7BA21}"/>
              </a:ext>
            </a:extLst>
          </p:cNvPr>
          <p:cNvSpPr txBox="1"/>
          <p:nvPr/>
        </p:nvSpPr>
        <p:spPr>
          <a:xfrm>
            <a:off x="5388912" y="2408114"/>
            <a:ext cx="2118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Romania: 2</a:t>
            </a:r>
            <a:r>
              <a:rPr lang="hu-HU" b="1" dirty="0"/>
              <a:t>.</a:t>
            </a:r>
            <a:r>
              <a:rPr lang="en-GB" b="1" dirty="0"/>
              <a:t>00 %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86141884-A1CD-493C-824C-BAEC06DD21CE}"/>
              </a:ext>
            </a:extLst>
          </p:cNvPr>
          <p:cNvSpPr/>
          <p:nvPr/>
        </p:nvSpPr>
        <p:spPr>
          <a:xfrm>
            <a:off x="4687061" y="2500447"/>
            <a:ext cx="469521" cy="184666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1A6F05-D22D-4308-BEBD-61E091D20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688" y="1792210"/>
            <a:ext cx="1533525" cy="4486275"/>
          </a:xfrm>
          <a:prstGeom prst="rect">
            <a:avLst/>
          </a:prstGeom>
        </p:spPr>
      </p:pic>
      <p:sp>
        <p:nvSpPr>
          <p:cNvPr id="39" name="Arrow: Left 38">
            <a:extLst>
              <a:ext uri="{FF2B5EF4-FFF2-40B4-BE49-F238E27FC236}">
                <a16:creationId xmlns:a16="http://schemas.microsoft.com/office/drawing/2014/main" id="{E21AE464-A832-4DAA-9FE5-C51DB07E06D6}"/>
              </a:ext>
            </a:extLst>
          </p:cNvPr>
          <p:cNvSpPr/>
          <p:nvPr/>
        </p:nvSpPr>
        <p:spPr>
          <a:xfrm>
            <a:off x="4687061" y="2973441"/>
            <a:ext cx="469521" cy="184666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Arrow: Left 39">
            <a:extLst>
              <a:ext uri="{FF2B5EF4-FFF2-40B4-BE49-F238E27FC236}">
                <a16:creationId xmlns:a16="http://schemas.microsoft.com/office/drawing/2014/main" id="{B93F054C-4454-4332-9038-1788D07CB730}"/>
              </a:ext>
            </a:extLst>
          </p:cNvPr>
          <p:cNvSpPr/>
          <p:nvPr/>
        </p:nvSpPr>
        <p:spPr>
          <a:xfrm>
            <a:off x="4687060" y="3963102"/>
            <a:ext cx="469521" cy="184666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Arrow: Left 40">
            <a:extLst>
              <a:ext uri="{FF2B5EF4-FFF2-40B4-BE49-F238E27FC236}">
                <a16:creationId xmlns:a16="http://schemas.microsoft.com/office/drawing/2014/main" id="{22040715-F589-4E34-BD91-5182993FA8B7}"/>
              </a:ext>
            </a:extLst>
          </p:cNvPr>
          <p:cNvSpPr/>
          <p:nvPr/>
        </p:nvSpPr>
        <p:spPr>
          <a:xfrm>
            <a:off x="4681163" y="4254094"/>
            <a:ext cx="469521" cy="184666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Arrow: Left 41">
            <a:extLst>
              <a:ext uri="{FF2B5EF4-FFF2-40B4-BE49-F238E27FC236}">
                <a16:creationId xmlns:a16="http://schemas.microsoft.com/office/drawing/2014/main" id="{A016FA72-5413-4474-9718-14840C50B131}"/>
              </a:ext>
            </a:extLst>
          </p:cNvPr>
          <p:cNvSpPr/>
          <p:nvPr/>
        </p:nvSpPr>
        <p:spPr>
          <a:xfrm>
            <a:off x="9707549" y="2209242"/>
            <a:ext cx="469521" cy="184666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Arrow: Left 42">
            <a:extLst>
              <a:ext uri="{FF2B5EF4-FFF2-40B4-BE49-F238E27FC236}">
                <a16:creationId xmlns:a16="http://schemas.microsoft.com/office/drawing/2014/main" id="{8EEF27E4-2B23-4561-827C-D0302F79F790}"/>
              </a:ext>
            </a:extLst>
          </p:cNvPr>
          <p:cNvSpPr/>
          <p:nvPr/>
        </p:nvSpPr>
        <p:spPr>
          <a:xfrm>
            <a:off x="9711479" y="2877384"/>
            <a:ext cx="469521" cy="184666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Arrow: Left 43">
            <a:extLst>
              <a:ext uri="{FF2B5EF4-FFF2-40B4-BE49-F238E27FC236}">
                <a16:creationId xmlns:a16="http://schemas.microsoft.com/office/drawing/2014/main" id="{AED1F633-C2EF-4EB1-B284-C6E17262733A}"/>
              </a:ext>
            </a:extLst>
          </p:cNvPr>
          <p:cNvSpPr/>
          <p:nvPr/>
        </p:nvSpPr>
        <p:spPr>
          <a:xfrm>
            <a:off x="9707549" y="3926043"/>
            <a:ext cx="469521" cy="184666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Arrow: Left 44">
            <a:extLst>
              <a:ext uri="{FF2B5EF4-FFF2-40B4-BE49-F238E27FC236}">
                <a16:creationId xmlns:a16="http://schemas.microsoft.com/office/drawing/2014/main" id="{5DBC91DA-6219-4B3E-9CC1-8B74923EA651}"/>
              </a:ext>
            </a:extLst>
          </p:cNvPr>
          <p:cNvSpPr/>
          <p:nvPr/>
        </p:nvSpPr>
        <p:spPr>
          <a:xfrm>
            <a:off x="9708491" y="4645842"/>
            <a:ext cx="469521" cy="184666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0D48203-9AB7-41BF-9418-D7B11C004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870" y="1792209"/>
            <a:ext cx="153352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22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E7320-8D4B-4DED-8DFE-36864B8CD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dirty="0"/>
              <a:t>In addition, A number of other central banks have eased monetary conditions recently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BCA98-AAD6-4085-9987-347AF5F5FE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75638A-FB37-4FC3-A94F-740B90ED8128}"/>
              </a:ext>
            </a:extLst>
          </p:cNvPr>
          <p:cNvSpPr/>
          <p:nvPr/>
        </p:nvSpPr>
        <p:spPr>
          <a:xfrm>
            <a:off x="3138174" y="1203324"/>
            <a:ext cx="2201353" cy="63341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Interest rate</a:t>
            </a: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75D0DF15-8587-417F-8B9A-CBEF37CA4924}"/>
              </a:ext>
            </a:extLst>
          </p:cNvPr>
          <p:cNvSpPr/>
          <p:nvPr/>
        </p:nvSpPr>
        <p:spPr>
          <a:xfrm>
            <a:off x="5482102" y="1199493"/>
            <a:ext cx="2045400" cy="633412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b="1" dirty="0"/>
              <a:t>Liquidity measures</a:t>
            </a:r>
            <a:endParaRPr lang="en-GB" b="1" dirty="0"/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BAC0A6DC-84EB-4EDD-AB34-87B0C94E4588}"/>
              </a:ext>
            </a:extLst>
          </p:cNvPr>
          <p:cNvSpPr/>
          <p:nvPr/>
        </p:nvSpPr>
        <p:spPr>
          <a:xfrm>
            <a:off x="7670077" y="1199494"/>
            <a:ext cx="2045400" cy="633411"/>
          </a:xfrm>
          <a:prstGeom prst="roundRect">
            <a:avLst/>
          </a:prstGeom>
          <a:solidFill>
            <a:srgbClr val="1B4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Targeted loan programmes</a:t>
            </a:r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8321CA70-7B93-4D4C-85F3-D17ADE4367D7}"/>
              </a:ext>
            </a:extLst>
          </p:cNvPr>
          <p:cNvSpPr/>
          <p:nvPr/>
        </p:nvSpPr>
        <p:spPr>
          <a:xfrm>
            <a:off x="9858052" y="1199493"/>
            <a:ext cx="2150734" cy="6334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Easing of prudential regulations</a:t>
            </a:r>
          </a:p>
        </p:txBody>
      </p: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F52B2427-790C-4E22-AD5E-222E138019FF}"/>
              </a:ext>
            </a:extLst>
          </p:cNvPr>
          <p:cNvSpPr/>
          <p:nvPr/>
        </p:nvSpPr>
        <p:spPr>
          <a:xfrm>
            <a:off x="3085305" y="1890681"/>
            <a:ext cx="2201353" cy="3424766"/>
          </a:xfrm>
          <a:prstGeom prst="roundRect">
            <a:avLst/>
          </a:prstGeom>
          <a:solidFill>
            <a:srgbClr val="0C2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lvl="0" indent="-144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500" b="1" dirty="0"/>
              <a:t>Norges Bank:             </a:t>
            </a:r>
            <a:r>
              <a:rPr lang="hu-HU" sz="1500" dirty="0"/>
              <a:t>-125 bp</a:t>
            </a:r>
          </a:p>
          <a:p>
            <a:pPr marL="144000" lvl="0" indent="-144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500" b="1" dirty="0"/>
              <a:t>Reserve Bank of Australia: </a:t>
            </a:r>
            <a:r>
              <a:rPr lang="hu-HU" sz="1500" dirty="0"/>
              <a:t>-50 bp</a:t>
            </a:r>
          </a:p>
          <a:p>
            <a:pPr marL="144000" lvl="0" indent="-144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500" b="1" dirty="0"/>
              <a:t>People’s Bank of China: </a:t>
            </a:r>
            <a:r>
              <a:rPr lang="hu-HU" sz="1500" dirty="0"/>
              <a:t>-10 bp</a:t>
            </a:r>
          </a:p>
          <a:p>
            <a:pPr marL="144000" indent="-144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500" b="1" dirty="0"/>
              <a:t>Bank of Canada:        </a:t>
            </a:r>
            <a:r>
              <a:rPr lang="hu-HU" sz="1500" dirty="0"/>
              <a:t>-100 bp</a:t>
            </a:r>
          </a:p>
          <a:p>
            <a:pPr marL="144000" indent="-144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500" b="1" dirty="0"/>
              <a:t>Central Bank of the Republic of Turkey:     </a:t>
            </a:r>
            <a:r>
              <a:rPr lang="hu-HU" sz="1500" dirty="0"/>
              <a:t>-100 bp</a:t>
            </a:r>
          </a:p>
          <a:p>
            <a:pPr marL="144000" indent="-144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500" b="1" dirty="0"/>
              <a:t>Reserve Bank of New Zealand:</a:t>
            </a:r>
            <a:r>
              <a:rPr lang="hu-HU" sz="1500" dirty="0"/>
              <a:t> -75 bp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8C93F7F-C7D4-481C-9988-A3D34FF7D243}"/>
              </a:ext>
            </a:extLst>
          </p:cNvPr>
          <p:cNvSpPr/>
          <p:nvPr/>
        </p:nvSpPr>
        <p:spPr>
          <a:xfrm>
            <a:off x="5437968" y="1889984"/>
            <a:ext cx="2132620" cy="3424766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lvl="0" indent="-144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450" b="1"/>
              <a:t>Bank of Japan: </a:t>
            </a:r>
            <a:r>
              <a:rPr lang="en-GB" sz="1450"/>
              <a:t>repo operations (USD 4,5 bn)</a:t>
            </a:r>
          </a:p>
          <a:p>
            <a:pPr marL="144000" lvl="0" indent="-144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450" b="1"/>
              <a:t>People’s Bank of China: </a:t>
            </a:r>
            <a:r>
              <a:rPr lang="en-GB" sz="1450"/>
              <a:t>repo operations (USD 58 bn)</a:t>
            </a:r>
          </a:p>
          <a:p>
            <a:pPr marL="144000" lvl="0" indent="-144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450" b="1"/>
              <a:t>Central Bank of Russia: </a:t>
            </a:r>
            <a:r>
              <a:rPr lang="en-GB" sz="1450"/>
              <a:t>repo operations (USD 6 bn)</a:t>
            </a:r>
          </a:p>
          <a:p>
            <a:pPr marL="144000" lvl="0" indent="-144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450" b="1"/>
              <a:t>Sveriges Riksbank: </a:t>
            </a:r>
            <a:r>
              <a:rPr lang="en-GB" sz="1450"/>
              <a:t>unlimited 3 month liquidity</a:t>
            </a:r>
          </a:p>
          <a:p>
            <a:pPr marL="144000" lvl="0" indent="-14400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sz="1500"/>
          </a:p>
          <a:p>
            <a:pPr marL="144000" lvl="0" indent="-14400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sz="150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500"/>
          </a:p>
        </p:txBody>
      </p:sp>
      <p:sp>
        <p:nvSpPr>
          <p:cNvPr id="13" name="Rectangle: Rounded Corners 5">
            <a:extLst>
              <a:ext uri="{FF2B5EF4-FFF2-40B4-BE49-F238E27FC236}">
                <a16:creationId xmlns:a16="http://schemas.microsoft.com/office/drawing/2014/main" id="{82DAF8A4-409A-4CE1-864F-623F06A57917}"/>
              </a:ext>
            </a:extLst>
          </p:cNvPr>
          <p:cNvSpPr/>
          <p:nvPr/>
        </p:nvSpPr>
        <p:spPr>
          <a:xfrm>
            <a:off x="7670077" y="1888125"/>
            <a:ext cx="2132620" cy="3424766"/>
          </a:xfrm>
          <a:prstGeom prst="roundRect">
            <a:avLst/>
          </a:prstGeom>
          <a:solidFill>
            <a:srgbClr val="1B4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b="1"/>
              <a:t>Bank of Korea: </a:t>
            </a:r>
            <a:r>
              <a:rPr lang="en-GB" sz="1500"/>
              <a:t>targeted SME loan programme</a:t>
            </a:r>
          </a:p>
          <a:p>
            <a:pPr marL="144000" indent="-1440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b="1"/>
              <a:t>Bank of Japan:  </a:t>
            </a:r>
            <a:r>
              <a:rPr lang="en-GB" sz="1500"/>
              <a:t>corporate financing programme</a:t>
            </a:r>
          </a:p>
          <a:p>
            <a:pPr marL="144000" indent="-1440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b="1"/>
              <a:t>Sveriges Riksbank: </a:t>
            </a:r>
            <a:r>
              <a:rPr lang="en-GB" sz="1500"/>
              <a:t>corporate loan facility and increase of asset purchases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500"/>
          </a:p>
        </p:txBody>
      </p:sp>
      <p:sp>
        <p:nvSpPr>
          <p:cNvPr id="14" name="Rectangle: Rounded Corners 5">
            <a:extLst>
              <a:ext uri="{FF2B5EF4-FFF2-40B4-BE49-F238E27FC236}">
                <a16:creationId xmlns:a16="http://schemas.microsoft.com/office/drawing/2014/main" id="{0735EF41-33E8-4E4A-B615-FE385C7799B6}"/>
              </a:ext>
            </a:extLst>
          </p:cNvPr>
          <p:cNvSpPr/>
          <p:nvPr/>
        </p:nvSpPr>
        <p:spPr>
          <a:xfrm>
            <a:off x="9910719" y="1884753"/>
            <a:ext cx="2045400" cy="342476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4000" indent="-1440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/>
              <a:t>People’s Bank of China</a:t>
            </a:r>
            <a:r>
              <a:rPr lang="en-GB" sz="1500" b="1"/>
              <a:t>: </a:t>
            </a:r>
            <a:r>
              <a:rPr lang="en-GB" sz="1500"/>
              <a:t>decrease of reserve requirement ratio</a:t>
            </a:r>
          </a:p>
          <a:p>
            <a:pPr marL="144000" indent="-1440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b="1"/>
              <a:t>Norges Bank: </a:t>
            </a:r>
            <a:r>
              <a:rPr lang="en-GB" sz="1500"/>
              <a:t>decrease of anticyclical capital buffer</a:t>
            </a:r>
          </a:p>
          <a:p>
            <a:pPr marL="144000" indent="-1440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b="1"/>
              <a:t>Sveriges Riksbank: </a:t>
            </a:r>
            <a:r>
              <a:rPr lang="en-GB" sz="1500"/>
              <a:t>decrease of anticyclical capital buffer</a:t>
            </a:r>
          </a:p>
          <a:p>
            <a:pPr marL="144000" indent="-1440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50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500"/>
          </a:p>
        </p:txBody>
      </p:sp>
      <p:pic>
        <p:nvPicPr>
          <p:cNvPr id="15" name="Picture 2" descr="Képtalálatok a következőre: nagy márton">
            <a:extLst>
              <a:ext uri="{FF2B5EF4-FFF2-40B4-BE49-F238E27FC236}">
                <a16:creationId xmlns:a16="http://schemas.microsoft.com/office/drawing/2014/main" id="{2B778FA2-C5E5-4DB5-96EA-BD97021570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: Rounded Corners 5">
            <a:extLst>
              <a:ext uri="{FF2B5EF4-FFF2-40B4-BE49-F238E27FC236}">
                <a16:creationId xmlns:a16="http://schemas.microsoft.com/office/drawing/2014/main" id="{C0348485-E702-4735-9506-1E627714B727}"/>
              </a:ext>
            </a:extLst>
          </p:cNvPr>
          <p:cNvSpPr/>
          <p:nvPr/>
        </p:nvSpPr>
        <p:spPr>
          <a:xfrm>
            <a:off x="3138174" y="5363409"/>
            <a:ext cx="2201353" cy="7552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rgbClr val="002060"/>
                </a:solidFill>
              </a:rPr>
              <a:t>Asset purchases</a:t>
            </a:r>
          </a:p>
        </p:txBody>
      </p:sp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B74432DC-558D-4899-8D5C-3716E5281A3D}"/>
              </a:ext>
            </a:extLst>
          </p:cNvPr>
          <p:cNvSpPr/>
          <p:nvPr/>
        </p:nvSpPr>
        <p:spPr>
          <a:xfrm>
            <a:off x="5464534" y="5356456"/>
            <a:ext cx="6456486" cy="10600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b="1">
                <a:solidFill>
                  <a:srgbClr val="002060"/>
                </a:solidFill>
              </a:rPr>
              <a:t>Reserve Bank of Australia: </a:t>
            </a:r>
            <a:r>
              <a:rPr lang="en-GB" sz="1500">
                <a:solidFill>
                  <a:srgbClr val="002060"/>
                </a:solidFill>
              </a:rPr>
              <a:t>asset purchase programme to reduce the yield on 3-year Australian Government bonds to 0.25 per cent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b="1">
                <a:solidFill>
                  <a:srgbClr val="002060"/>
                </a:solidFill>
              </a:rPr>
              <a:t>Reserve Bank of New Zealand: </a:t>
            </a:r>
            <a:r>
              <a:rPr lang="en-GB" sz="1500">
                <a:solidFill>
                  <a:srgbClr val="002060"/>
                </a:solidFill>
              </a:rPr>
              <a:t>Government bond purchases in an amount of USD 30 bn</a:t>
            </a:r>
          </a:p>
        </p:txBody>
      </p:sp>
    </p:spTree>
    <p:extLst>
      <p:ext uri="{BB962C8B-B14F-4D97-AF65-F5344CB8AC3E}">
        <p14:creationId xmlns:p14="http://schemas.microsoft.com/office/powerpoint/2010/main" val="2453473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FEE9-ED42-4BA5-8FF6-AE3540DD2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1" y="1881841"/>
            <a:ext cx="7719919" cy="3034357"/>
          </a:xfrm>
        </p:spPr>
        <p:txBody>
          <a:bodyPr/>
          <a:lstStyle/>
          <a:p>
            <a:r>
              <a:rPr lang="en-GB"/>
              <a:t>I. Effects of the coronavirus pandemic on financial markets and the economy</a:t>
            </a:r>
          </a:p>
        </p:txBody>
      </p:sp>
    </p:spTree>
    <p:extLst>
      <p:ext uri="{BB962C8B-B14F-4D97-AF65-F5344CB8AC3E}">
        <p14:creationId xmlns:p14="http://schemas.microsoft.com/office/powerpoint/2010/main" val="54927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381B9CA6-48F1-41BA-BCD7-B2E850A0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640" y="53261"/>
            <a:ext cx="8390876" cy="713833"/>
          </a:xfrm>
        </p:spPr>
        <p:txBody>
          <a:bodyPr>
            <a:noAutofit/>
          </a:bodyPr>
          <a:lstStyle/>
          <a:p>
            <a:r>
              <a:rPr lang="en-GB" dirty="0"/>
              <a:t>Most countries fight virus fallout with fiscal stimulus</a:t>
            </a:r>
          </a:p>
        </p:txBody>
      </p:sp>
      <p:sp>
        <p:nvSpPr>
          <p:cNvPr id="64" name="Szöveg helye 63">
            <a:extLst>
              <a:ext uri="{FF2B5EF4-FFF2-40B4-BE49-F238E27FC236}">
                <a16:creationId xmlns:a16="http://schemas.microsoft.com/office/drawing/2014/main" id="{4064FF4E-B792-4D8A-9F8F-60F92305C7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15071" y="6628674"/>
            <a:ext cx="7679183" cy="229326"/>
          </a:xfrm>
        </p:spPr>
        <p:txBody>
          <a:bodyPr/>
          <a:lstStyle/>
          <a:p>
            <a:r>
              <a:rPr lang="en-GB"/>
              <a:t>Source | MNB</a:t>
            </a:r>
          </a:p>
        </p:txBody>
      </p:sp>
      <p:sp>
        <p:nvSpPr>
          <p:cNvPr id="33" name="Szabadkézi sokszög: alakzat 32">
            <a:extLst>
              <a:ext uri="{FF2B5EF4-FFF2-40B4-BE49-F238E27FC236}">
                <a16:creationId xmlns:a16="http://schemas.microsoft.com/office/drawing/2014/main" id="{3A9EB3A0-3082-4438-A3F8-0C53FB32D611}"/>
              </a:ext>
            </a:extLst>
          </p:cNvPr>
          <p:cNvSpPr/>
          <p:nvPr/>
        </p:nvSpPr>
        <p:spPr>
          <a:xfrm>
            <a:off x="7846029" y="821878"/>
            <a:ext cx="2282280" cy="547200"/>
          </a:xfrm>
          <a:custGeom>
            <a:avLst/>
            <a:gdLst>
              <a:gd name="connsiteX0" fmla="*/ 0 w 3775337"/>
              <a:gd name="connsiteY0" fmla="*/ 0 h 547200"/>
              <a:gd name="connsiteX1" fmla="*/ 3775337 w 3775337"/>
              <a:gd name="connsiteY1" fmla="*/ 0 h 547200"/>
              <a:gd name="connsiteX2" fmla="*/ 3775337 w 3775337"/>
              <a:gd name="connsiteY2" fmla="*/ 547200 h 547200"/>
              <a:gd name="connsiteX3" fmla="*/ 0 w 3775337"/>
              <a:gd name="connsiteY3" fmla="*/ 547200 h 547200"/>
              <a:gd name="connsiteX4" fmla="*/ 0 w 3775337"/>
              <a:gd name="connsiteY4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5337" h="547200">
                <a:moveTo>
                  <a:pt x="0" y="0"/>
                </a:moveTo>
                <a:lnTo>
                  <a:pt x="3775337" y="0"/>
                </a:lnTo>
                <a:lnTo>
                  <a:pt x="3775337" y="547200"/>
                </a:lnTo>
                <a:lnTo>
                  <a:pt x="0" y="5472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128" tIns="77216" rIns="135128" bIns="77216" numCol="1" spcCol="1270" anchor="ctr" anchorCtr="0">
            <a:noAutofit/>
          </a:bodyPr>
          <a:lstStyle/>
          <a:p>
            <a:pPr algn="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i="1">
                <a:solidFill>
                  <a:schemeClr val="tx2"/>
                </a:solidFill>
              </a:rPr>
              <a:t>Percentage of GDP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953801A-F91E-4B5C-AD6F-1F463366BA8D}"/>
              </a:ext>
            </a:extLst>
          </p:cNvPr>
          <p:cNvGrpSpPr/>
          <p:nvPr/>
        </p:nvGrpSpPr>
        <p:grpSpPr>
          <a:xfrm>
            <a:off x="3183975" y="1468191"/>
            <a:ext cx="8663809" cy="634606"/>
            <a:chOff x="3237976" y="960035"/>
            <a:chExt cx="8663809" cy="634606"/>
          </a:xfrm>
        </p:grpSpPr>
        <p:pic>
          <p:nvPicPr>
            <p:cNvPr id="84" name="Kép 54">
              <a:extLst>
                <a:ext uri="{FF2B5EF4-FFF2-40B4-BE49-F238E27FC236}">
                  <a16:creationId xmlns:a16="http://schemas.microsoft.com/office/drawing/2014/main" id="{80AC2B3A-6A2F-4E11-8683-45D80192F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99" r="12198" b="12970"/>
            <a:stretch/>
          </p:blipFill>
          <p:spPr>
            <a:xfrm>
              <a:off x="3237976" y="1051223"/>
              <a:ext cx="540000" cy="452230"/>
            </a:xfrm>
            <a:prstGeom prst="rect">
              <a:avLst/>
            </a:prstGeom>
          </p:spPr>
        </p:pic>
        <p:sp>
          <p:nvSpPr>
            <p:cNvPr id="12" name="Szabadkézi sokszög: alakzat 11">
              <a:extLst>
                <a:ext uri="{FF2B5EF4-FFF2-40B4-BE49-F238E27FC236}">
                  <a16:creationId xmlns:a16="http://schemas.microsoft.com/office/drawing/2014/main" id="{44BB92D4-FC4D-4F04-8915-BDFFBD90A4F7}"/>
                </a:ext>
              </a:extLst>
            </p:cNvPr>
            <p:cNvSpPr/>
            <p:nvPr/>
          </p:nvSpPr>
          <p:spPr>
            <a:xfrm>
              <a:off x="3822603" y="1047441"/>
              <a:ext cx="2282280" cy="547200"/>
            </a:xfrm>
            <a:custGeom>
              <a:avLst/>
              <a:gdLst>
                <a:gd name="connsiteX0" fmla="*/ 0 w 3775337"/>
                <a:gd name="connsiteY0" fmla="*/ 0 h 547200"/>
                <a:gd name="connsiteX1" fmla="*/ 3775337 w 3775337"/>
                <a:gd name="connsiteY1" fmla="*/ 0 h 547200"/>
                <a:gd name="connsiteX2" fmla="*/ 3775337 w 3775337"/>
                <a:gd name="connsiteY2" fmla="*/ 547200 h 547200"/>
                <a:gd name="connsiteX3" fmla="*/ 0 w 3775337"/>
                <a:gd name="connsiteY3" fmla="*/ 547200 h 547200"/>
                <a:gd name="connsiteX4" fmla="*/ 0 w 3775337"/>
                <a:gd name="connsiteY4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337" h="547200">
                  <a:moveTo>
                    <a:pt x="0" y="0"/>
                  </a:moveTo>
                  <a:lnTo>
                    <a:pt x="3775337" y="0"/>
                  </a:lnTo>
                  <a:lnTo>
                    <a:pt x="3775337" y="547200"/>
                  </a:lnTo>
                  <a:lnTo>
                    <a:pt x="0" y="5472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>
                  <a:solidFill>
                    <a:schemeClr val="tx2"/>
                  </a:solidFill>
                </a:rPr>
                <a:t>Czechia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90C71D-5B7E-42F2-AEDA-4F4FF7A3480A}"/>
                </a:ext>
              </a:extLst>
            </p:cNvPr>
            <p:cNvGrpSpPr/>
            <p:nvPr/>
          </p:nvGrpSpPr>
          <p:grpSpPr>
            <a:xfrm>
              <a:off x="4691303" y="960035"/>
              <a:ext cx="7210482" cy="438163"/>
              <a:chOff x="5125395" y="960035"/>
              <a:chExt cx="7210482" cy="438163"/>
            </a:xfrm>
          </p:grpSpPr>
          <p:sp>
            <p:nvSpPr>
              <p:cNvPr id="13" name="Szabadkézi sokszög: alakzat 12">
                <a:extLst>
                  <a:ext uri="{FF2B5EF4-FFF2-40B4-BE49-F238E27FC236}">
                    <a16:creationId xmlns:a16="http://schemas.microsoft.com/office/drawing/2014/main" id="{737588C0-7B9B-438B-B0A6-25A187EEA862}"/>
                  </a:ext>
                </a:extLst>
              </p:cNvPr>
              <p:cNvSpPr/>
              <p:nvPr/>
            </p:nvSpPr>
            <p:spPr>
              <a:xfrm>
                <a:off x="5125395" y="960849"/>
                <a:ext cx="713863" cy="266858"/>
              </a:xfrm>
              <a:custGeom>
                <a:avLst/>
                <a:gdLst>
                  <a:gd name="connsiteX0" fmla="*/ 0 w 3775337"/>
                  <a:gd name="connsiteY0" fmla="*/ 0 h 547200"/>
                  <a:gd name="connsiteX1" fmla="*/ 3775337 w 3775337"/>
                  <a:gd name="connsiteY1" fmla="*/ 0 h 547200"/>
                  <a:gd name="connsiteX2" fmla="*/ 3775337 w 3775337"/>
                  <a:gd name="connsiteY2" fmla="*/ 547200 h 547200"/>
                  <a:gd name="connsiteX3" fmla="*/ 0 w 3775337"/>
                  <a:gd name="connsiteY3" fmla="*/ 547200 h 547200"/>
                  <a:gd name="connsiteX4" fmla="*/ 0 w 3775337"/>
                  <a:gd name="connsiteY4" fmla="*/ 0 h 54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5337" h="547200">
                    <a:moveTo>
                      <a:pt x="0" y="0"/>
                    </a:moveTo>
                    <a:lnTo>
                      <a:pt x="3775337" y="0"/>
                    </a:lnTo>
                    <a:lnTo>
                      <a:pt x="3775337" y="547200"/>
                    </a:lnTo>
                    <a:lnTo>
                      <a:pt x="0" y="5472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5128" tIns="77216" rIns="135128" bIns="77216" numCol="1" spcCol="1270" anchor="t" anchorCtr="0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 b="1">
                    <a:solidFill>
                      <a:schemeClr val="tx2"/>
                    </a:solidFill>
                  </a:rPr>
                  <a:t>2%</a:t>
                </a: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9B97F936-B1F2-4E92-A55F-B7B4C9CAED83}"/>
                  </a:ext>
                </a:extLst>
              </p:cNvPr>
              <p:cNvGrpSpPr/>
              <p:nvPr/>
            </p:nvGrpSpPr>
            <p:grpSpPr>
              <a:xfrm>
                <a:off x="5229892" y="1267041"/>
                <a:ext cx="6473863" cy="108000"/>
                <a:chOff x="2155346" y="1261291"/>
                <a:chExt cx="6473863" cy="108000"/>
              </a:xfrm>
            </p:grpSpPr>
            <p:sp>
              <p:nvSpPr>
                <p:cNvPr id="6" name="Téglalap: lekerekített 5">
                  <a:extLst>
                    <a:ext uri="{FF2B5EF4-FFF2-40B4-BE49-F238E27FC236}">
                      <a16:creationId xmlns:a16="http://schemas.microsoft.com/office/drawing/2014/main" id="{F4AB282A-DFC5-4EAE-89FB-2C3EA21A797D}"/>
                    </a:ext>
                  </a:extLst>
                </p:cNvPr>
                <p:cNvSpPr/>
                <p:nvPr/>
              </p:nvSpPr>
              <p:spPr>
                <a:xfrm>
                  <a:off x="2869209" y="1261291"/>
                  <a:ext cx="5760000" cy="108000"/>
                </a:xfrm>
                <a:prstGeom prst="round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35128" tIns="77216" rIns="135128" bIns="77216" numCol="1" spcCol="1270" anchor="ctr" anchorCtr="0">
                  <a:noAutofit/>
                </a:bodyPr>
                <a:lstStyle/>
                <a:p>
                  <a:pPr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GB" sz="1600" b="1"/>
                </a:p>
              </p:txBody>
            </p:sp>
            <p:sp>
              <p:nvSpPr>
                <p:cNvPr id="85" name="Téglalap: lekerekített 5">
                  <a:extLst>
                    <a:ext uri="{FF2B5EF4-FFF2-40B4-BE49-F238E27FC236}">
                      <a16:creationId xmlns:a16="http://schemas.microsoft.com/office/drawing/2014/main" id="{084B2816-EC27-41D9-9E55-270C4701DD07}"/>
                    </a:ext>
                  </a:extLst>
                </p:cNvPr>
                <p:cNvSpPr/>
                <p:nvPr/>
              </p:nvSpPr>
              <p:spPr>
                <a:xfrm>
                  <a:off x="2155346" y="1261291"/>
                  <a:ext cx="720000" cy="108000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35128" tIns="77216" rIns="135128" bIns="77216" numCol="1" spcCol="1270" anchor="ctr" anchorCtr="0">
                  <a:noAutofit/>
                </a:bodyPr>
                <a:lstStyle/>
                <a:p>
                  <a:pPr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GB" sz="1600" b="1"/>
                </a:p>
              </p:txBody>
            </p:sp>
          </p:grpSp>
          <p:sp>
            <p:nvSpPr>
              <p:cNvPr id="86" name="Szabadkézi sokszög: alakzat 12">
                <a:extLst>
                  <a:ext uri="{FF2B5EF4-FFF2-40B4-BE49-F238E27FC236}">
                    <a16:creationId xmlns:a16="http://schemas.microsoft.com/office/drawing/2014/main" id="{50CE8227-0736-4612-98CD-AA1BD666CBC2}"/>
                  </a:ext>
                </a:extLst>
              </p:cNvPr>
              <p:cNvSpPr/>
              <p:nvPr/>
            </p:nvSpPr>
            <p:spPr>
              <a:xfrm>
                <a:off x="5929529" y="960035"/>
                <a:ext cx="713863" cy="266858"/>
              </a:xfrm>
              <a:custGeom>
                <a:avLst/>
                <a:gdLst>
                  <a:gd name="connsiteX0" fmla="*/ 0 w 3775337"/>
                  <a:gd name="connsiteY0" fmla="*/ 0 h 547200"/>
                  <a:gd name="connsiteX1" fmla="*/ 3775337 w 3775337"/>
                  <a:gd name="connsiteY1" fmla="*/ 0 h 547200"/>
                  <a:gd name="connsiteX2" fmla="*/ 3775337 w 3775337"/>
                  <a:gd name="connsiteY2" fmla="*/ 547200 h 547200"/>
                  <a:gd name="connsiteX3" fmla="*/ 0 w 3775337"/>
                  <a:gd name="connsiteY3" fmla="*/ 547200 h 547200"/>
                  <a:gd name="connsiteX4" fmla="*/ 0 w 3775337"/>
                  <a:gd name="connsiteY4" fmla="*/ 0 h 54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5337" h="547200">
                    <a:moveTo>
                      <a:pt x="0" y="0"/>
                    </a:moveTo>
                    <a:lnTo>
                      <a:pt x="3775337" y="0"/>
                    </a:lnTo>
                    <a:lnTo>
                      <a:pt x="3775337" y="547200"/>
                    </a:lnTo>
                    <a:lnTo>
                      <a:pt x="0" y="5472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5128" tIns="77216" rIns="135128" bIns="77216" numCol="1" spcCol="1270" anchor="t" anchorCtr="0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 b="1">
                    <a:solidFill>
                      <a:schemeClr val="tx2"/>
                    </a:solidFill>
                  </a:rPr>
                  <a:t>16%</a:t>
                </a:r>
              </a:p>
            </p:txBody>
          </p:sp>
          <p:sp>
            <p:nvSpPr>
              <p:cNvPr id="87" name="Szabadkézi sokszög: alakzat 12">
                <a:extLst>
                  <a:ext uri="{FF2B5EF4-FFF2-40B4-BE49-F238E27FC236}">
                    <a16:creationId xmlns:a16="http://schemas.microsoft.com/office/drawing/2014/main" id="{CEE2F00B-F2BC-4F46-9BF5-61CBBF3F46CE}"/>
                  </a:ext>
                </a:extLst>
              </p:cNvPr>
              <p:cNvSpPr/>
              <p:nvPr/>
            </p:nvSpPr>
            <p:spPr>
              <a:xfrm>
                <a:off x="11622014" y="1131340"/>
                <a:ext cx="713863" cy="266858"/>
              </a:xfrm>
              <a:custGeom>
                <a:avLst/>
                <a:gdLst>
                  <a:gd name="connsiteX0" fmla="*/ 0 w 3775337"/>
                  <a:gd name="connsiteY0" fmla="*/ 0 h 547200"/>
                  <a:gd name="connsiteX1" fmla="*/ 3775337 w 3775337"/>
                  <a:gd name="connsiteY1" fmla="*/ 0 h 547200"/>
                  <a:gd name="connsiteX2" fmla="*/ 3775337 w 3775337"/>
                  <a:gd name="connsiteY2" fmla="*/ 547200 h 547200"/>
                  <a:gd name="connsiteX3" fmla="*/ 0 w 3775337"/>
                  <a:gd name="connsiteY3" fmla="*/ 547200 h 547200"/>
                  <a:gd name="connsiteX4" fmla="*/ 0 w 3775337"/>
                  <a:gd name="connsiteY4" fmla="*/ 0 h 54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5337" h="547200">
                    <a:moveTo>
                      <a:pt x="0" y="0"/>
                    </a:moveTo>
                    <a:lnTo>
                      <a:pt x="3775337" y="0"/>
                    </a:lnTo>
                    <a:lnTo>
                      <a:pt x="3775337" y="547200"/>
                    </a:lnTo>
                    <a:lnTo>
                      <a:pt x="0" y="5472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5128" tIns="77216" rIns="135128" bIns="77216" numCol="1" spcCol="1270" anchor="t" anchorCtr="0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 b="1">
                    <a:solidFill>
                      <a:schemeClr val="tx2"/>
                    </a:solidFill>
                  </a:rPr>
                  <a:t>18%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FC93DB0-2F4F-4190-AE87-13DED1FD6815}"/>
              </a:ext>
            </a:extLst>
          </p:cNvPr>
          <p:cNvGrpSpPr/>
          <p:nvPr/>
        </p:nvGrpSpPr>
        <p:grpSpPr>
          <a:xfrm>
            <a:off x="3183975" y="924718"/>
            <a:ext cx="9086626" cy="637754"/>
            <a:chOff x="3237975" y="1995712"/>
            <a:chExt cx="9086626" cy="637754"/>
          </a:xfrm>
        </p:grpSpPr>
        <p:pic>
          <p:nvPicPr>
            <p:cNvPr id="53" name="Kép 52" descr="A képen étel, virág látható&#10;&#10;Automatikusan generált leírás">
              <a:extLst>
                <a:ext uri="{FF2B5EF4-FFF2-40B4-BE49-F238E27FC236}">
                  <a16:creationId xmlns:a16="http://schemas.microsoft.com/office/drawing/2014/main" id="{44C1806B-91B1-4B72-8113-40B972CCC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7975" y="2166526"/>
              <a:ext cx="540000" cy="324000"/>
            </a:xfrm>
            <a:prstGeom prst="rect">
              <a:avLst/>
            </a:prstGeom>
          </p:spPr>
        </p:pic>
        <p:sp>
          <p:nvSpPr>
            <p:cNvPr id="96" name="Szabadkézi sokszög: alakzat 4">
              <a:extLst>
                <a:ext uri="{FF2B5EF4-FFF2-40B4-BE49-F238E27FC236}">
                  <a16:creationId xmlns:a16="http://schemas.microsoft.com/office/drawing/2014/main" id="{D2CB8783-A3C8-40C6-B6B9-E1DBF4A80B15}"/>
                </a:ext>
              </a:extLst>
            </p:cNvPr>
            <p:cNvSpPr/>
            <p:nvPr/>
          </p:nvSpPr>
          <p:spPr>
            <a:xfrm>
              <a:off x="3822602" y="2086266"/>
              <a:ext cx="1640504" cy="547200"/>
            </a:xfrm>
            <a:custGeom>
              <a:avLst/>
              <a:gdLst>
                <a:gd name="connsiteX0" fmla="*/ 0 w 3775337"/>
                <a:gd name="connsiteY0" fmla="*/ 0 h 547200"/>
                <a:gd name="connsiteX1" fmla="*/ 3775337 w 3775337"/>
                <a:gd name="connsiteY1" fmla="*/ 0 h 547200"/>
                <a:gd name="connsiteX2" fmla="*/ 3775337 w 3775337"/>
                <a:gd name="connsiteY2" fmla="*/ 547200 h 547200"/>
                <a:gd name="connsiteX3" fmla="*/ 0 w 3775337"/>
                <a:gd name="connsiteY3" fmla="*/ 547200 h 547200"/>
                <a:gd name="connsiteX4" fmla="*/ 0 w 3775337"/>
                <a:gd name="connsiteY4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337" h="547200">
                  <a:moveTo>
                    <a:pt x="0" y="0"/>
                  </a:moveTo>
                  <a:lnTo>
                    <a:pt x="3775337" y="0"/>
                  </a:lnTo>
                  <a:lnTo>
                    <a:pt x="3775337" y="547200"/>
                  </a:lnTo>
                  <a:lnTo>
                    <a:pt x="0" y="5472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>
                  <a:solidFill>
                    <a:schemeClr val="tx2"/>
                  </a:solidFill>
                </a:rPr>
                <a:t>Germany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B643037-10CA-47D1-96C9-04ABCB541ABC}"/>
                </a:ext>
              </a:extLst>
            </p:cNvPr>
            <p:cNvGrpSpPr/>
            <p:nvPr/>
          </p:nvGrpSpPr>
          <p:grpSpPr>
            <a:xfrm>
              <a:off x="4702968" y="1995712"/>
              <a:ext cx="7621633" cy="418154"/>
              <a:chOff x="5137060" y="1995712"/>
              <a:chExt cx="7621633" cy="418154"/>
            </a:xfrm>
          </p:grpSpPr>
          <p:sp>
            <p:nvSpPr>
              <p:cNvPr id="99" name="Szabadkézi sokszög: alakzat 12">
                <a:extLst>
                  <a:ext uri="{FF2B5EF4-FFF2-40B4-BE49-F238E27FC236}">
                    <a16:creationId xmlns:a16="http://schemas.microsoft.com/office/drawing/2014/main" id="{F0FA41AC-4E0E-49CA-9DCA-B7A4E5ADA484}"/>
                  </a:ext>
                </a:extLst>
              </p:cNvPr>
              <p:cNvSpPr/>
              <p:nvPr/>
            </p:nvSpPr>
            <p:spPr>
              <a:xfrm>
                <a:off x="5137060" y="1995712"/>
                <a:ext cx="713863" cy="266858"/>
              </a:xfrm>
              <a:custGeom>
                <a:avLst/>
                <a:gdLst>
                  <a:gd name="connsiteX0" fmla="*/ 0 w 3775337"/>
                  <a:gd name="connsiteY0" fmla="*/ 0 h 547200"/>
                  <a:gd name="connsiteX1" fmla="*/ 3775337 w 3775337"/>
                  <a:gd name="connsiteY1" fmla="*/ 0 h 547200"/>
                  <a:gd name="connsiteX2" fmla="*/ 3775337 w 3775337"/>
                  <a:gd name="connsiteY2" fmla="*/ 547200 h 547200"/>
                  <a:gd name="connsiteX3" fmla="*/ 0 w 3775337"/>
                  <a:gd name="connsiteY3" fmla="*/ 547200 h 547200"/>
                  <a:gd name="connsiteX4" fmla="*/ 0 w 3775337"/>
                  <a:gd name="connsiteY4" fmla="*/ 0 h 54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5337" h="547200">
                    <a:moveTo>
                      <a:pt x="0" y="0"/>
                    </a:moveTo>
                    <a:lnTo>
                      <a:pt x="3775337" y="0"/>
                    </a:lnTo>
                    <a:lnTo>
                      <a:pt x="3775337" y="547200"/>
                    </a:lnTo>
                    <a:lnTo>
                      <a:pt x="0" y="5472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5128" tIns="77216" rIns="135128" bIns="77216" numCol="1" spcCol="1270" anchor="t" anchorCtr="0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 b="1" dirty="0">
                    <a:solidFill>
                      <a:schemeClr val="tx2"/>
                    </a:solidFill>
                  </a:rPr>
                  <a:t>4</a:t>
                </a:r>
                <a:r>
                  <a:rPr lang="hu-HU" sz="1600" b="1" dirty="0">
                    <a:solidFill>
                      <a:schemeClr val="tx2"/>
                    </a:solidFill>
                  </a:rPr>
                  <a:t>.</a:t>
                </a:r>
                <a:r>
                  <a:rPr lang="en-GB" sz="1600" b="1" dirty="0">
                    <a:solidFill>
                      <a:schemeClr val="tx2"/>
                    </a:solidFill>
                  </a:rPr>
                  <a:t>2%</a:t>
                </a:r>
              </a:p>
            </p:txBody>
          </p: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C254F871-3FD4-4663-8772-C5E4EA75CB7F}"/>
                  </a:ext>
                </a:extLst>
              </p:cNvPr>
              <p:cNvGrpSpPr/>
              <p:nvPr/>
            </p:nvGrpSpPr>
            <p:grpSpPr>
              <a:xfrm>
                <a:off x="5229891" y="2305866"/>
                <a:ext cx="7377352" cy="108000"/>
                <a:chOff x="2130446" y="2180805"/>
                <a:chExt cx="7377352" cy="108000"/>
              </a:xfrm>
            </p:grpSpPr>
            <p:sp>
              <p:nvSpPr>
                <p:cNvPr id="98" name="Téglalap: lekerekített 5">
                  <a:extLst>
                    <a:ext uri="{FF2B5EF4-FFF2-40B4-BE49-F238E27FC236}">
                      <a16:creationId xmlns:a16="http://schemas.microsoft.com/office/drawing/2014/main" id="{5DBEBE61-02B3-40E7-9B56-5031C5612708}"/>
                    </a:ext>
                  </a:extLst>
                </p:cNvPr>
                <p:cNvSpPr/>
                <p:nvPr/>
              </p:nvSpPr>
              <p:spPr>
                <a:xfrm>
                  <a:off x="3495798" y="2180805"/>
                  <a:ext cx="6012000" cy="108000"/>
                </a:xfrm>
                <a:prstGeom prst="round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35128" tIns="77216" rIns="135128" bIns="77216" numCol="1" spcCol="1270" anchor="ctr" anchorCtr="0">
                  <a:noAutofit/>
                </a:bodyPr>
                <a:lstStyle/>
                <a:p>
                  <a:pPr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GB" sz="1600" b="1"/>
                </a:p>
              </p:txBody>
            </p:sp>
            <p:sp>
              <p:nvSpPr>
                <p:cNvPr id="100" name="Téglalap: lekerekített 5">
                  <a:extLst>
                    <a:ext uri="{FF2B5EF4-FFF2-40B4-BE49-F238E27FC236}">
                      <a16:creationId xmlns:a16="http://schemas.microsoft.com/office/drawing/2014/main" id="{38447375-2031-4386-AEDB-83C2DCAECC0E}"/>
                    </a:ext>
                  </a:extLst>
                </p:cNvPr>
                <p:cNvSpPr/>
                <p:nvPr/>
              </p:nvSpPr>
              <p:spPr>
                <a:xfrm>
                  <a:off x="2130446" y="2180805"/>
                  <a:ext cx="1368000" cy="108000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35128" tIns="77216" rIns="135128" bIns="77216" numCol="1" spcCol="1270" anchor="ctr" anchorCtr="0">
                  <a:noAutofit/>
                </a:bodyPr>
                <a:lstStyle/>
                <a:p>
                  <a:pPr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GB" sz="1600" b="1"/>
                </a:p>
              </p:txBody>
            </p:sp>
          </p:grpSp>
          <p:sp>
            <p:nvSpPr>
              <p:cNvPr id="101" name="Szabadkézi sokszög: alakzat 12">
                <a:extLst>
                  <a:ext uri="{FF2B5EF4-FFF2-40B4-BE49-F238E27FC236}">
                    <a16:creationId xmlns:a16="http://schemas.microsoft.com/office/drawing/2014/main" id="{71BEC3A5-5F30-4F8C-929C-ABC6666DE1FA}"/>
                  </a:ext>
                </a:extLst>
              </p:cNvPr>
              <p:cNvSpPr/>
              <p:nvPr/>
            </p:nvSpPr>
            <p:spPr>
              <a:xfrm>
                <a:off x="6557125" y="2004402"/>
                <a:ext cx="713863" cy="266858"/>
              </a:xfrm>
              <a:custGeom>
                <a:avLst/>
                <a:gdLst>
                  <a:gd name="connsiteX0" fmla="*/ 0 w 3775337"/>
                  <a:gd name="connsiteY0" fmla="*/ 0 h 547200"/>
                  <a:gd name="connsiteX1" fmla="*/ 3775337 w 3775337"/>
                  <a:gd name="connsiteY1" fmla="*/ 0 h 547200"/>
                  <a:gd name="connsiteX2" fmla="*/ 3775337 w 3775337"/>
                  <a:gd name="connsiteY2" fmla="*/ 547200 h 547200"/>
                  <a:gd name="connsiteX3" fmla="*/ 0 w 3775337"/>
                  <a:gd name="connsiteY3" fmla="*/ 547200 h 547200"/>
                  <a:gd name="connsiteX4" fmla="*/ 0 w 3775337"/>
                  <a:gd name="connsiteY4" fmla="*/ 0 h 54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5337" h="547200">
                    <a:moveTo>
                      <a:pt x="0" y="0"/>
                    </a:moveTo>
                    <a:lnTo>
                      <a:pt x="3775337" y="0"/>
                    </a:lnTo>
                    <a:lnTo>
                      <a:pt x="3775337" y="547200"/>
                    </a:lnTo>
                    <a:lnTo>
                      <a:pt x="0" y="5472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5128" tIns="77216" rIns="135128" bIns="77216" numCol="1" spcCol="1270" anchor="t" anchorCtr="0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 b="1">
                    <a:solidFill>
                      <a:schemeClr val="tx2"/>
                    </a:solidFill>
                  </a:rPr>
                  <a:t>17%</a:t>
                </a:r>
              </a:p>
            </p:txBody>
          </p:sp>
          <p:sp>
            <p:nvSpPr>
              <p:cNvPr id="102" name="Szabadkézi sokszög: alakzat 12">
                <a:extLst>
                  <a:ext uri="{FF2B5EF4-FFF2-40B4-BE49-F238E27FC236}">
                    <a16:creationId xmlns:a16="http://schemas.microsoft.com/office/drawing/2014/main" id="{A8B4E1FC-93EC-46C0-B72C-91F96E92235A}"/>
                  </a:ext>
                </a:extLst>
              </p:cNvPr>
              <p:cNvSpPr/>
              <p:nvPr/>
            </p:nvSpPr>
            <p:spPr>
              <a:xfrm>
                <a:off x="11927616" y="2057605"/>
                <a:ext cx="831077" cy="277438"/>
              </a:xfrm>
              <a:custGeom>
                <a:avLst/>
                <a:gdLst>
                  <a:gd name="connsiteX0" fmla="*/ 0 w 3775337"/>
                  <a:gd name="connsiteY0" fmla="*/ 0 h 547200"/>
                  <a:gd name="connsiteX1" fmla="*/ 3775337 w 3775337"/>
                  <a:gd name="connsiteY1" fmla="*/ 0 h 547200"/>
                  <a:gd name="connsiteX2" fmla="*/ 3775337 w 3775337"/>
                  <a:gd name="connsiteY2" fmla="*/ 547200 h 547200"/>
                  <a:gd name="connsiteX3" fmla="*/ 0 w 3775337"/>
                  <a:gd name="connsiteY3" fmla="*/ 547200 h 547200"/>
                  <a:gd name="connsiteX4" fmla="*/ 0 w 3775337"/>
                  <a:gd name="connsiteY4" fmla="*/ 0 h 54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5337" h="547200">
                    <a:moveTo>
                      <a:pt x="0" y="0"/>
                    </a:moveTo>
                    <a:lnTo>
                      <a:pt x="3775337" y="0"/>
                    </a:lnTo>
                    <a:lnTo>
                      <a:pt x="3775337" y="547200"/>
                    </a:lnTo>
                    <a:lnTo>
                      <a:pt x="0" y="5472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5128" tIns="77216" rIns="135128" bIns="77216" numCol="1" spcCol="1270" anchor="ctr" anchorCtr="0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 b="1" dirty="0">
                    <a:solidFill>
                      <a:schemeClr val="tx2"/>
                    </a:solidFill>
                  </a:rPr>
                  <a:t>21</a:t>
                </a:r>
                <a:r>
                  <a:rPr lang="hu-HU" sz="1600" b="1" dirty="0">
                    <a:solidFill>
                      <a:schemeClr val="tx2"/>
                    </a:solidFill>
                  </a:rPr>
                  <a:t>.</a:t>
                </a:r>
                <a:r>
                  <a:rPr lang="en-GB" sz="1600" b="1" dirty="0">
                    <a:solidFill>
                      <a:schemeClr val="tx2"/>
                    </a:solidFill>
                  </a:rPr>
                  <a:t>2%</a:t>
                </a:r>
              </a:p>
            </p:txBody>
          </p:sp>
        </p:grp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00E1F44D-852E-4926-A5F7-6FD1C3F2D636}"/>
              </a:ext>
            </a:extLst>
          </p:cNvPr>
          <p:cNvGrpSpPr/>
          <p:nvPr/>
        </p:nvGrpSpPr>
        <p:grpSpPr>
          <a:xfrm>
            <a:off x="3183975" y="4652887"/>
            <a:ext cx="4098562" cy="630839"/>
            <a:chOff x="3183975" y="4652298"/>
            <a:chExt cx="4098562" cy="630839"/>
          </a:xfrm>
        </p:grpSpPr>
        <p:pic>
          <p:nvPicPr>
            <p:cNvPr id="49" name="Kép 48" descr="A képen zászló, rajz látható&#10;&#10;Automatikusan generált leírás">
              <a:extLst>
                <a:ext uri="{FF2B5EF4-FFF2-40B4-BE49-F238E27FC236}">
                  <a16:creationId xmlns:a16="http://schemas.microsoft.com/office/drawing/2014/main" id="{09FAC392-091D-435F-8B8D-4F8E543E45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72" r="2055" b="28804"/>
            <a:stretch/>
          </p:blipFill>
          <p:spPr>
            <a:xfrm>
              <a:off x="3183975" y="4804516"/>
              <a:ext cx="648000" cy="330296"/>
            </a:xfrm>
            <a:prstGeom prst="rect">
              <a:avLst/>
            </a:prstGeom>
          </p:spPr>
        </p:pic>
        <p:sp>
          <p:nvSpPr>
            <p:cNvPr id="136" name="Szabadkézi sokszög: alakzat 4">
              <a:extLst>
                <a:ext uri="{FF2B5EF4-FFF2-40B4-BE49-F238E27FC236}">
                  <a16:creationId xmlns:a16="http://schemas.microsoft.com/office/drawing/2014/main" id="{E9D226D2-AF3C-4516-A286-CAECB03C8EA3}"/>
                </a:ext>
              </a:extLst>
            </p:cNvPr>
            <p:cNvSpPr/>
            <p:nvPr/>
          </p:nvSpPr>
          <p:spPr>
            <a:xfrm>
              <a:off x="3822602" y="4735937"/>
              <a:ext cx="1640504" cy="547200"/>
            </a:xfrm>
            <a:custGeom>
              <a:avLst/>
              <a:gdLst>
                <a:gd name="connsiteX0" fmla="*/ 0 w 3775337"/>
                <a:gd name="connsiteY0" fmla="*/ 0 h 547200"/>
                <a:gd name="connsiteX1" fmla="*/ 3775337 w 3775337"/>
                <a:gd name="connsiteY1" fmla="*/ 0 h 547200"/>
                <a:gd name="connsiteX2" fmla="*/ 3775337 w 3775337"/>
                <a:gd name="connsiteY2" fmla="*/ 547200 h 547200"/>
                <a:gd name="connsiteX3" fmla="*/ 0 w 3775337"/>
                <a:gd name="connsiteY3" fmla="*/ 547200 h 547200"/>
                <a:gd name="connsiteX4" fmla="*/ 0 w 3775337"/>
                <a:gd name="connsiteY4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337" h="547200">
                  <a:moveTo>
                    <a:pt x="0" y="0"/>
                  </a:moveTo>
                  <a:lnTo>
                    <a:pt x="3775337" y="0"/>
                  </a:lnTo>
                  <a:lnTo>
                    <a:pt x="3775337" y="547200"/>
                  </a:lnTo>
                  <a:lnTo>
                    <a:pt x="0" y="5472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b="1" dirty="0">
                  <a:solidFill>
                    <a:schemeClr val="tx2"/>
                  </a:solidFill>
                </a:rPr>
                <a:t>USA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199916B-8ED8-492C-B0E9-2451BFA6281D}"/>
                </a:ext>
              </a:extLst>
            </p:cNvPr>
            <p:cNvGrpSpPr/>
            <p:nvPr/>
          </p:nvGrpSpPr>
          <p:grpSpPr>
            <a:xfrm>
              <a:off x="4617171" y="4652298"/>
              <a:ext cx="2665366" cy="505016"/>
              <a:chOff x="5051263" y="4652298"/>
              <a:chExt cx="2665366" cy="505016"/>
            </a:xfrm>
          </p:grpSpPr>
          <p:sp>
            <p:nvSpPr>
              <p:cNvPr id="139" name="Szabadkézi sokszög: alakzat 12">
                <a:extLst>
                  <a:ext uri="{FF2B5EF4-FFF2-40B4-BE49-F238E27FC236}">
                    <a16:creationId xmlns:a16="http://schemas.microsoft.com/office/drawing/2014/main" id="{9E294878-BFCB-4D76-A224-044AC4C1BC4D}"/>
                  </a:ext>
                </a:extLst>
              </p:cNvPr>
              <p:cNvSpPr/>
              <p:nvPr/>
            </p:nvSpPr>
            <p:spPr>
              <a:xfrm>
                <a:off x="5051263" y="4663328"/>
                <a:ext cx="713863" cy="266858"/>
              </a:xfrm>
              <a:custGeom>
                <a:avLst/>
                <a:gdLst>
                  <a:gd name="connsiteX0" fmla="*/ 0 w 3775337"/>
                  <a:gd name="connsiteY0" fmla="*/ 0 h 547200"/>
                  <a:gd name="connsiteX1" fmla="*/ 3775337 w 3775337"/>
                  <a:gd name="connsiteY1" fmla="*/ 0 h 547200"/>
                  <a:gd name="connsiteX2" fmla="*/ 3775337 w 3775337"/>
                  <a:gd name="connsiteY2" fmla="*/ 547200 h 547200"/>
                  <a:gd name="connsiteX3" fmla="*/ 0 w 3775337"/>
                  <a:gd name="connsiteY3" fmla="*/ 547200 h 547200"/>
                  <a:gd name="connsiteX4" fmla="*/ 0 w 3775337"/>
                  <a:gd name="connsiteY4" fmla="*/ 0 h 54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5337" h="547200">
                    <a:moveTo>
                      <a:pt x="0" y="0"/>
                    </a:moveTo>
                    <a:lnTo>
                      <a:pt x="3775337" y="0"/>
                    </a:lnTo>
                    <a:lnTo>
                      <a:pt x="3775337" y="547200"/>
                    </a:lnTo>
                    <a:lnTo>
                      <a:pt x="0" y="5472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5128" tIns="77216" rIns="135128" bIns="77216" numCol="1" spcCol="1270" anchor="t" anchorCtr="0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u-HU" sz="1600" b="1" dirty="0">
                    <a:solidFill>
                      <a:schemeClr val="tx2"/>
                    </a:solidFill>
                  </a:rPr>
                  <a:t>3.7%</a:t>
                </a: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90302EF0-D1FD-44B7-BB31-72FF06E617F1}"/>
                  </a:ext>
                </a:extLst>
              </p:cNvPr>
              <p:cNvGrpSpPr/>
              <p:nvPr/>
            </p:nvGrpSpPr>
            <p:grpSpPr>
              <a:xfrm>
                <a:off x="5166789" y="4964595"/>
                <a:ext cx="1695923" cy="108489"/>
                <a:chOff x="2150796" y="4828256"/>
                <a:chExt cx="1695923" cy="108489"/>
              </a:xfrm>
            </p:grpSpPr>
            <p:sp>
              <p:nvSpPr>
                <p:cNvPr id="138" name="Téglalap: lekerekített 5">
                  <a:extLst>
                    <a:ext uri="{FF2B5EF4-FFF2-40B4-BE49-F238E27FC236}">
                      <a16:creationId xmlns:a16="http://schemas.microsoft.com/office/drawing/2014/main" id="{9269B023-A0B6-470C-9F22-FA85DAE96770}"/>
                    </a:ext>
                  </a:extLst>
                </p:cNvPr>
                <p:cNvSpPr/>
                <p:nvPr/>
              </p:nvSpPr>
              <p:spPr>
                <a:xfrm>
                  <a:off x="3486719" y="4828256"/>
                  <a:ext cx="360000" cy="108000"/>
                </a:xfrm>
                <a:prstGeom prst="round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35128" tIns="77216" rIns="135128" bIns="77216" numCol="1" spcCol="1270" anchor="ctr" anchorCtr="0">
                  <a:noAutofit/>
                </a:bodyPr>
                <a:lstStyle/>
                <a:p>
                  <a:pPr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hu-HU" sz="1600" b="1" dirty="0"/>
                </a:p>
              </p:txBody>
            </p:sp>
            <p:sp>
              <p:nvSpPr>
                <p:cNvPr id="140" name="Téglalap: lekerekített 5">
                  <a:extLst>
                    <a:ext uri="{FF2B5EF4-FFF2-40B4-BE49-F238E27FC236}">
                      <a16:creationId xmlns:a16="http://schemas.microsoft.com/office/drawing/2014/main" id="{647864E2-EC87-4E8B-932C-AD1A02256407}"/>
                    </a:ext>
                  </a:extLst>
                </p:cNvPr>
                <p:cNvSpPr/>
                <p:nvPr/>
              </p:nvSpPr>
              <p:spPr>
                <a:xfrm>
                  <a:off x="2150796" y="4828745"/>
                  <a:ext cx="1332000" cy="108000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35128" tIns="77216" rIns="135128" bIns="77216" numCol="1" spcCol="1270" anchor="ctr" anchorCtr="0">
                  <a:noAutofit/>
                </a:bodyPr>
                <a:lstStyle/>
                <a:p>
                  <a:pPr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hu-HU" sz="1600" b="1" dirty="0"/>
                </a:p>
              </p:txBody>
            </p:sp>
          </p:grpSp>
          <p:sp>
            <p:nvSpPr>
              <p:cNvPr id="141" name="Szabadkézi sokszög: alakzat 12">
                <a:extLst>
                  <a:ext uri="{FF2B5EF4-FFF2-40B4-BE49-F238E27FC236}">
                    <a16:creationId xmlns:a16="http://schemas.microsoft.com/office/drawing/2014/main" id="{C3A4DF8B-885A-4E14-AC17-EAA98B9472C3}"/>
                  </a:ext>
                </a:extLst>
              </p:cNvPr>
              <p:cNvSpPr/>
              <p:nvPr/>
            </p:nvSpPr>
            <p:spPr>
              <a:xfrm>
                <a:off x="6454644" y="4652298"/>
                <a:ext cx="939980" cy="281522"/>
              </a:xfrm>
              <a:custGeom>
                <a:avLst/>
                <a:gdLst>
                  <a:gd name="connsiteX0" fmla="*/ 0 w 3775337"/>
                  <a:gd name="connsiteY0" fmla="*/ 0 h 547200"/>
                  <a:gd name="connsiteX1" fmla="*/ 3775337 w 3775337"/>
                  <a:gd name="connsiteY1" fmla="*/ 0 h 547200"/>
                  <a:gd name="connsiteX2" fmla="*/ 3775337 w 3775337"/>
                  <a:gd name="connsiteY2" fmla="*/ 547200 h 547200"/>
                  <a:gd name="connsiteX3" fmla="*/ 0 w 3775337"/>
                  <a:gd name="connsiteY3" fmla="*/ 547200 h 547200"/>
                  <a:gd name="connsiteX4" fmla="*/ 0 w 3775337"/>
                  <a:gd name="connsiteY4" fmla="*/ 0 h 54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5337" h="547200">
                    <a:moveTo>
                      <a:pt x="0" y="0"/>
                    </a:moveTo>
                    <a:lnTo>
                      <a:pt x="3775337" y="0"/>
                    </a:lnTo>
                    <a:lnTo>
                      <a:pt x="3775337" y="547200"/>
                    </a:lnTo>
                    <a:lnTo>
                      <a:pt x="0" y="5472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5128" tIns="77216" rIns="135128" bIns="77216" numCol="1" spcCol="1270" anchor="t" anchorCtr="0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u-HU" sz="1600" b="1" dirty="0">
                    <a:solidFill>
                      <a:schemeClr val="tx2"/>
                    </a:solidFill>
                  </a:rPr>
                  <a:t>1%</a:t>
                </a:r>
              </a:p>
            </p:txBody>
          </p:sp>
          <p:sp>
            <p:nvSpPr>
              <p:cNvPr id="142" name="Szabadkézi sokszög: alakzat 12">
                <a:extLst>
                  <a:ext uri="{FF2B5EF4-FFF2-40B4-BE49-F238E27FC236}">
                    <a16:creationId xmlns:a16="http://schemas.microsoft.com/office/drawing/2014/main" id="{6B5C500F-E450-436A-B128-196D5C6510BC}"/>
                  </a:ext>
                </a:extLst>
              </p:cNvPr>
              <p:cNvSpPr/>
              <p:nvPr/>
            </p:nvSpPr>
            <p:spPr>
              <a:xfrm>
                <a:off x="6885552" y="4879876"/>
                <a:ext cx="831077" cy="277438"/>
              </a:xfrm>
              <a:custGeom>
                <a:avLst/>
                <a:gdLst>
                  <a:gd name="connsiteX0" fmla="*/ 0 w 3775337"/>
                  <a:gd name="connsiteY0" fmla="*/ 0 h 547200"/>
                  <a:gd name="connsiteX1" fmla="*/ 3775337 w 3775337"/>
                  <a:gd name="connsiteY1" fmla="*/ 0 h 547200"/>
                  <a:gd name="connsiteX2" fmla="*/ 3775337 w 3775337"/>
                  <a:gd name="connsiteY2" fmla="*/ 547200 h 547200"/>
                  <a:gd name="connsiteX3" fmla="*/ 0 w 3775337"/>
                  <a:gd name="connsiteY3" fmla="*/ 547200 h 547200"/>
                  <a:gd name="connsiteX4" fmla="*/ 0 w 3775337"/>
                  <a:gd name="connsiteY4" fmla="*/ 0 h 54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5337" h="547200">
                    <a:moveTo>
                      <a:pt x="0" y="0"/>
                    </a:moveTo>
                    <a:lnTo>
                      <a:pt x="3775337" y="0"/>
                    </a:lnTo>
                    <a:lnTo>
                      <a:pt x="3775337" y="547200"/>
                    </a:lnTo>
                    <a:lnTo>
                      <a:pt x="0" y="5472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5128" tIns="77216" rIns="135128" bIns="77216" numCol="1" spcCol="1270" anchor="ctr" anchorCtr="0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u-HU" sz="1600" b="1" dirty="0">
                    <a:solidFill>
                      <a:schemeClr val="tx2"/>
                    </a:solidFill>
                  </a:rPr>
                  <a:t>4.7%</a:t>
                </a:r>
              </a:p>
            </p:txBody>
          </p:sp>
        </p:grp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6A4D24C2-0F61-4079-8D94-1962F6EBD10E}"/>
              </a:ext>
            </a:extLst>
          </p:cNvPr>
          <p:cNvGrpSpPr/>
          <p:nvPr/>
        </p:nvGrpSpPr>
        <p:grpSpPr>
          <a:xfrm>
            <a:off x="3183975" y="5642366"/>
            <a:ext cx="2847311" cy="547200"/>
            <a:chOff x="3238515" y="5642366"/>
            <a:chExt cx="2847311" cy="547200"/>
          </a:xfrm>
        </p:grpSpPr>
        <p:pic>
          <p:nvPicPr>
            <p:cNvPr id="47" name="Kép 46" descr="A képen rajz, asztal látható&#10;&#10;Automatikusan generált leírás">
              <a:extLst>
                <a:ext uri="{FF2B5EF4-FFF2-40B4-BE49-F238E27FC236}">
                  <a16:creationId xmlns:a16="http://schemas.microsoft.com/office/drawing/2014/main" id="{59AF54A5-6466-457B-A73E-B8184CAD6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515" y="5735966"/>
              <a:ext cx="538921" cy="360000"/>
            </a:xfrm>
            <a:prstGeom prst="rect">
              <a:avLst/>
            </a:prstGeom>
          </p:spPr>
        </p:pic>
        <p:sp>
          <p:nvSpPr>
            <p:cNvPr id="152" name="Szabadkézi sokszög: alakzat 4">
              <a:extLst>
                <a:ext uri="{FF2B5EF4-FFF2-40B4-BE49-F238E27FC236}">
                  <a16:creationId xmlns:a16="http://schemas.microsoft.com/office/drawing/2014/main" id="{B0137795-DD74-42FD-917B-C1B7A9A1C2C4}"/>
                </a:ext>
              </a:extLst>
            </p:cNvPr>
            <p:cNvSpPr/>
            <p:nvPr/>
          </p:nvSpPr>
          <p:spPr>
            <a:xfrm>
              <a:off x="3822602" y="5642366"/>
              <a:ext cx="1640504" cy="547200"/>
            </a:xfrm>
            <a:custGeom>
              <a:avLst/>
              <a:gdLst>
                <a:gd name="connsiteX0" fmla="*/ 0 w 3775337"/>
                <a:gd name="connsiteY0" fmla="*/ 0 h 547200"/>
                <a:gd name="connsiteX1" fmla="*/ 3775337 w 3775337"/>
                <a:gd name="connsiteY1" fmla="*/ 0 h 547200"/>
                <a:gd name="connsiteX2" fmla="*/ 3775337 w 3775337"/>
                <a:gd name="connsiteY2" fmla="*/ 547200 h 547200"/>
                <a:gd name="connsiteX3" fmla="*/ 0 w 3775337"/>
                <a:gd name="connsiteY3" fmla="*/ 547200 h 547200"/>
                <a:gd name="connsiteX4" fmla="*/ 0 w 3775337"/>
                <a:gd name="connsiteY4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337" h="547200">
                  <a:moveTo>
                    <a:pt x="0" y="0"/>
                  </a:moveTo>
                  <a:lnTo>
                    <a:pt x="3775337" y="0"/>
                  </a:lnTo>
                  <a:lnTo>
                    <a:pt x="3775337" y="547200"/>
                  </a:lnTo>
                  <a:lnTo>
                    <a:pt x="0" y="5472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>
                  <a:solidFill>
                    <a:schemeClr val="tx2"/>
                  </a:solidFill>
                </a:rPr>
                <a:t>Italy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1297D47-4438-461C-B339-7139E3F3692B}"/>
                </a:ext>
              </a:extLst>
            </p:cNvPr>
            <p:cNvGrpSpPr/>
            <p:nvPr/>
          </p:nvGrpSpPr>
          <p:grpSpPr>
            <a:xfrm>
              <a:off x="4796774" y="5750078"/>
              <a:ext cx="1289052" cy="277438"/>
              <a:chOff x="5230866" y="5750078"/>
              <a:chExt cx="1289052" cy="277438"/>
            </a:xfrm>
          </p:grpSpPr>
          <p:sp>
            <p:nvSpPr>
              <p:cNvPr id="155" name="Téglalap: lekerekített 5">
                <a:extLst>
                  <a:ext uri="{FF2B5EF4-FFF2-40B4-BE49-F238E27FC236}">
                    <a16:creationId xmlns:a16="http://schemas.microsoft.com/office/drawing/2014/main" id="{48B03A71-660C-44E7-AB9C-D356201BCF60}"/>
                  </a:ext>
                </a:extLst>
              </p:cNvPr>
              <p:cNvSpPr/>
              <p:nvPr/>
            </p:nvSpPr>
            <p:spPr>
              <a:xfrm>
                <a:off x="5230866" y="5842137"/>
                <a:ext cx="504000" cy="108000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5128" tIns="77216" rIns="135128" bIns="77216" numCol="1" spcCol="1270" anchor="ctr" anchorCtr="0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1600" b="1"/>
              </a:p>
            </p:txBody>
          </p:sp>
          <p:sp>
            <p:nvSpPr>
              <p:cNvPr id="156" name="Szabadkézi sokszög: alakzat 12">
                <a:extLst>
                  <a:ext uri="{FF2B5EF4-FFF2-40B4-BE49-F238E27FC236}">
                    <a16:creationId xmlns:a16="http://schemas.microsoft.com/office/drawing/2014/main" id="{FB5B5B2C-DAEC-4E38-A10F-847885ACA82E}"/>
                  </a:ext>
                </a:extLst>
              </p:cNvPr>
              <p:cNvSpPr/>
              <p:nvPr/>
            </p:nvSpPr>
            <p:spPr>
              <a:xfrm>
                <a:off x="5688841" y="5750078"/>
                <a:ext cx="831077" cy="277438"/>
              </a:xfrm>
              <a:custGeom>
                <a:avLst/>
                <a:gdLst>
                  <a:gd name="connsiteX0" fmla="*/ 0 w 3775337"/>
                  <a:gd name="connsiteY0" fmla="*/ 0 h 547200"/>
                  <a:gd name="connsiteX1" fmla="*/ 3775337 w 3775337"/>
                  <a:gd name="connsiteY1" fmla="*/ 0 h 547200"/>
                  <a:gd name="connsiteX2" fmla="*/ 3775337 w 3775337"/>
                  <a:gd name="connsiteY2" fmla="*/ 547200 h 547200"/>
                  <a:gd name="connsiteX3" fmla="*/ 0 w 3775337"/>
                  <a:gd name="connsiteY3" fmla="*/ 547200 h 547200"/>
                  <a:gd name="connsiteX4" fmla="*/ 0 w 3775337"/>
                  <a:gd name="connsiteY4" fmla="*/ 0 h 54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5337" h="547200">
                    <a:moveTo>
                      <a:pt x="0" y="0"/>
                    </a:moveTo>
                    <a:lnTo>
                      <a:pt x="3775337" y="0"/>
                    </a:lnTo>
                    <a:lnTo>
                      <a:pt x="3775337" y="547200"/>
                    </a:lnTo>
                    <a:lnTo>
                      <a:pt x="0" y="5472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5128" tIns="77216" rIns="135128" bIns="77216" numCol="1" spcCol="1270" anchor="ctr" anchorCtr="0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 b="1" dirty="0">
                    <a:solidFill>
                      <a:schemeClr val="tx2"/>
                    </a:solidFill>
                  </a:rPr>
                  <a:t>1</a:t>
                </a:r>
                <a:r>
                  <a:rPr lang="hu-HU" sz="1600" b="1" dirty="0">
                    <a:solidFill>
                      <a:schemeClr val="tx2"/>
                    </a:solidFill>
                  </a:rPr>
                  <a:t>.</a:t>
                </a:r>
                <a:r>
                  <a:rPr lang="en-GB" sz="1600" b="1" dirty="0">
                    <a:solidFill>
                      <a:schemeClr val="tx2"/>
                    </a:solidFill>
                  </a:rPr>
                  <a:t>4%</a:t>
                </a:r>
              </a:p>
            </p:txBody>
          </p:sp>
        </p:grp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04FCACE5-716B-4738-A64F-8DA934C7DFA1}"/>
              </a:ext>
            </a:extLst>
          </p:cNvPr>
          <p:cNvGrpSpPr/>
          <p:nvPr/>
        </p:nvGrpSpPr>
        <p:grpSpPr>
          <a:xfrm>
            <a:off x="3183975" y="5189445"/>
            <a:ext cx="3100835" cy="547200"/>
            <a:chOff x="3237976" y="5189152"/>
            <a:chExt cx="3100835" cy="547200"/>
          </a:xfrm>
        </p:grpSpPr>
        <p:sp>
          <p:nvSpPr>
            <p:cNvPr id="144" name="Szabadkézi sokszög: alakzat 4">
              <a:extLst>
                <a:ext uri="{FF2B5EF4-FFF2-40B4-BE49-F238E27FC236}">
                  <a16:creationId xmlns:a16="http://schemas.microsoft.com/office/drawing/2014/main" id="{1B57B885-0465-43B2-BAEF-59668633DFBD}"/>
                </a:ext>
              </a:extLst>
            </p:cNvPr>
            <p:cNvSpPr/>
            <p:nvPr/>
          </p:nvSpPr>
          <p:spPr>
            <a:xfrm>
              <a:off x="3822603" y="5189152"/>
              <a:ext cx="1640504" cy="547200"/>
            </a:xfrm>
            <a:custGeom>
              <a:avLst/>
              <a:gdLst>
                <a:gd name="connsiteX0" fmla="*/ 0 w 3775337"/>
                <a:gd name="connsiteY0" fmla="*/ 0 h 547200"/>
                <a:gd name="connsiteX1" fmla="*/ 3775337 w 3775337"/>
                <a:gd name="connsiteY1" fmla="*/ 0 h 547200"/>
                <a:gd name="connsiteX2" fmla="*/ 3775337 w 3775337"/>
                <a:gd name="connsiteY2" fmla="*/ 547200 h 547200"/>
                <a:gd name="connsiteX3" fmla="*/ 0 w 3775337"/>
                <a:gd name="connsiteY3" fmla="*/ 547200 h 547200"/>
                <a:gd name="connsiteX4" fmla="*/ 0 w 3775337"/>
                <a:gd name="connsiteY4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337" h="547200">
                  <a:moveTo>
                    <a:pt x="0" y="0"/>
                  </a:moveTo>
                  <a:lnTo>
                    <a:pt x="3775337" y="0"/>
                  </a:lnTo>
                  <a:lnTo>
                    <a:pt x="3775337" y="547200"/>
                  </a:lnTo>
                  <a:lnTo>
                    <a:pt x="0" y="5472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>
                  <a:solidFill>
                    <a:schemeClr val="tx2"/>
                  </a:solidFill>
                </a:rPr>
                <a:t>Romania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2BC9D92-7B6D-4F5A-BC67-680ABADFDF11}"/>
                </a:ext>
              </a:extLst>
            </p:cNvPr>
            <p:cNvGrpSpPr/>
            <p:nvPr/>
          </p:nvGrpSpPr>
          <p:grpSpPr>
            <a:xfrm>
              <a:off x="4795800" y="5330146"/>
              <a:ext cx="1543011" cy="277438"/>
              <a:chOff x="5229892" y="5330146"/>
              <a:chExt cx="1543011" cy="277438"/>
            </a:xfrm>
          </p:grpSpPr>
          <p:sp>
            <p:nvSpPr>
              <p:cNvPr id="148" name="Téglalap: lekerekített 5">
                <a:extLst>
                  <a:ext uri="{FF2B5EF4-FFF2-40B4-BE49-F238E27FC236}">
                    <a16:creationId xmlns:a16="http://schemas.microsoft.com/office/drawing/2014/main" id="{4F7EE225-28E2-490F-9D1D-465C566E6A49}"/>
                  </a:ext>
                </a:extLst>
              </p:cNvPr>
              <p:cNvSpPr/>
              <p:nvPr/>
            </p:nvSpPr>
            <p:spPr>
              <a:xfrm>
                <a:off x="5229892" y="5391302"/>
                <a:ext cx="720000" cy="108000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5128" tIns="77216" rIns="135128" bIns="77216" numCol="1" spcCol="1270" anchor="ctr" anchorCtr="0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1600" b="1"/>
              </a:p>
            </p:txBody>
          </p:sp>
          <p:sp>
            <p:nvSpPr>
              <p:cNvPr id="150" name="Szabadkézi sokszög: alakzat 12">
                <a:extLst>
                  <a:ext uri="{FF2B5EF4-FFF2-40B4-BE49-F238E27FC236}">
                    <a16:creationId xmlns:a16="http://schemas.microsoft.com/office/drawing/2014/main" id="{0C984556-8866-4CAD-824E-72F04DDE9321}"/>
                  </a:ext>
                </a:extLst>
              </p:cNvPr>
              <p:cNvSpPr/>
              <p:nvPr/>
            </p:nvSpPr>
            <p:spPr>
              <a:xfrm>
                <a:off x="5941826" y="5330146"/>
                <a:ext cx="831077" cy="277438"/>
              </a:xfrm>
              <a:custGeom>
                <a:avLst/>
                <a:gdLst>
                  <a:gd name="connsiteX0" fmla="*/ 0 w 3775337"/>
                  <a:gd name="connsiteY0" fmla="*/ 0 h 547200"/>
                  <a:gd name="connsiteX1" fmla="*/ 3775337 w 3775337"/>
                  <a:gd name="connsiteY1" fmla="*/ 0 h 547200"/>
                  <a:gd name="connsiteX2" fmla="*/ 3775337 w 3775337"/>
                  <a:gd name="connsiteY2" fmla="*/ 547200 h 547200"/>
                  <a:gd name="connsiteX3" fmla="*/ 0 w 3775337"/>
                  <a:gd name="connsiteY3" fmla="*/ 547200 h 547200"/>
                  <a:gd name="connsiteX4" fmla="*/ 0 w 3775337"/>
                  <a:gd name="connsiteY4" fmla="*/ 0 h 54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5337" h="547200">
                    <a:moveTo>
                      <a:pt x="0" y="0"/>
                    </a:moveTo>
                    <a:lnTo>
                      <a:pt x="3775337" y="0"/>
                    </a:lnTo>
                    <a:lnTo>
                      <a:pt x="3775337" y="547200"/>
                    </a:lnTo>
                    <a:lnTo>
                      <a:pt x="0" y="5472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5128" tIns="77216" rIns="135128" bIns="77216" numCol="1" spcCol="1270" anchor="ctr" anchorCtr="0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 b="1">
                    <a:solidFill>
                      <a:schemeClr val="tx2"/>
                    </a:solidFill>
                  </a:rPr>
                  <a:t>2%</a:t>
                </a:r>
              </a:p>
            </p:txBody>
          </p:sp>
        </p:grpSp>
        <p:pic>
          <p:nvPicPr>
            <p:cNvPr id="183" name="Picture 18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CADDD8BF-593E-4401-828F-FFB8766918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46" r="609" b="16001"/>
            <a:stretch/>
          </p:blipFill>
          <p:spPr>
            <a:xfrm>
              <a:off x="3237976" y="5280329"/>
              <a:ext cx="540000" cy="364847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F6E2E79-7198-43C0-AF5F-DCB6A80FA08F}"/>
              </a:ext>
            </a:extLst>
          </p:cNvPr>
          <p:cNvGrpSpPr/>
          <p:nvPr/>
        </p:nvGrpSpPr>
        <p:grpSpPr>
          <a:xfrm>
            <a:off x="3183975" y="4138185"/>
            <a:ext cx="5653320" cy="612877"/>
            <a:chOff x="3237975" y="4137299"/>
            <a:chExt cx="5653320" cy="612877"/>
          </a:xfrm>
        </p:grpSpPr>
        <p:sp>
          <p:nvSpPr>
            <p:cNvPr id="128" name="Szabadkézi sokszög: alakzat 4">
              <a:extLst>
                <a:ext uri="{FF2B5EF4-FFF2-40B4-BE49-F238E27FC236}">
                  <a16:creationId xmlns:a16="http://schemas.microsoft.com/office/drawing/2014/main" id="{F82F7C23-2337-4BC1-BB04-058AA9325DBA}"/>
                </a:ext>
              </a:extLst>
            </p:cNvPr>
            <p:cNvSpPr/>
            <p:nvPr/>
          </p:nvSpPr>
          <p:spPr>
            <a:xfrm>
              <a:off x="3822602" y="4202976"/>
              <a:ext cx="1640504" cy="547200"/>
            </a:xfrm>
            <a:custGeom>
              <a:avLst/>
              <a:gdLst>
                <a:gd name="connsiteX0" fmla="*/ 0 w 3775337"/>
                <a:gd name="connsiteY0" fmla="*/ 0 h 547200"/>
                <a:gd name="connsiteX1" fmla="*/ 3775337 w 3775337"/>
                <a:gd name="connsiteY1" fmla="*/ 0 h 547200"/>
                <a:gd name="connsiteX2" fmla="*/ 3775337 w 3775337"/>
                <a:gd name="connsiteY2" fmla="*/ 547200 h 547200"/>
                <a:gd name="connsiteX3" fmla="*/ 0 w 3775337"/>
                <a:gd name="connsiteY3" fmla="*/ 547200 h 547200"/>
                <a:gd name="connsiteX4" fmla="*/ 0 w 3775337"/>
                <a:gd name="connsiteY4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337" h="547200">
                  <a:moveTo>
                    <a:pt x="0" y="0"/>
                  </a:moveTo>
                  <a:lnTo>
                    <a:pt x="3775337" y="0"/>
                  </a:lnTo>
                  <a:lnTo>
                    <a:pt x="3775337" y="547200"/>
                  </a:lnTo>
                  <a:lnTo>
                    <a:pt x="0" y="5472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b="1" dirty="0">
                  <a:solidFill>
                    <a:schemeClr val="tx2"/>
                  </a:solidFill>
                </a:rPr>
                <a:t>Poland*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4302019-BAFC-4219-9EE1-9E6078E8EEE2}"/>
                </a:ext>
              </a:extLst>
            </p:cNvPr>
            <p:cNvGrpSpPr/>
            <p:nvPr/>
          </p:nvGrpSpPr>
          <p:grpSpPr>
            <a:xfrm>
              <a:off x="4664806" y="4137299"/>
              <a:ext cx="4226489" cy="477996"/>
              <a:chOff x="5098898" y="4137299"/>
              <a:chExt cx="4226489" cy="477996"/>
            </a:xfrm>
          </p:grpSpPr>
          <p:sp>
            <p:nvSpPr>
              <p:cNvPr id="131" name="Szabadkézi sokszög: alakzat 12">
                <a:extLst>
                  <a:ext uri="{FF2B5EF4-FFF2-40B4-BE49-F238E27FC236}">
                    <a16:creationId xmlns:a16="http://schemas.microsoft.com/office/drawing/2014/main" id="{06D26D52-A847-4468-851B-2783D1BAF27E}"/>
                  </a:ext>
                </a:extLst>
              </p:cNvPr>
              <p:cNvSpPr/>
              <p:nvPr/>
            </p:nvSpPr>
            <p:spPr>
              <a:xfrm>
                <a:off x="5098898" y="4144631"/>
                <a:ext cx="713863" cy="266858"/>
              </a:xfrm>
              <a:custGeom>
                <a:avLst/>
                <a:gdLst>
                  <a:gd name="connsiteX0" fmla="*/ 0 w 3775337"/>
                  <a:gd name="connsiteY0" fmla="*/ 0 h 547200"/>
                  <a:gd name="connsiteX1" fmla="*/ 3775337 w 3775337"/>
                  <a:gd name="connsiteY1" fmla="*/ 0 h 547200"/>
                  <a:gd name="connsiteX2" fmla="*/ 3775337 w 3775337"/>
                  <a:gd name="connsiteY2" fmla="*/ 547200 h 547200"/>
                  <a:gd name="connsiteX3" fmla="*/ 0 w 3775337"/>
                  <a:gd name="connsiteY3" fmla="*/ 547200 h 547200"/>
                  <a:gd name="connsiteX4" fmla="*/ 0 w 3775337"/>
                  <a:gd name="connsiteY4" fmla="*/ 0 h 54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5337" h="547200">
                    <a:moveTo>
                      <a:pt x="0" y="0"/>
                    </a:moveTo>
                    <a:lnTo>
                      <a:pt x="3775337" y="0"/>
                    </a:lnTo>
                    <a:lnTo>
                      <a:pt x="3775337" y="547200"/>
                    </a:lnTo>
                    <a:lnTo>
                      <a:pt x="0" y="5472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5128" tIns="77216" rIns="135128" bIns="77216" numCol="1" spcCol="1270" anchor="t" anchorCtr="0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u-HU" sz="1600" b="1" dirty="0">
                    <a:solidFill>
                      <a:schemeClr val="tx2"/>
                    </a:solidFill>
                  </a:rPr>
                  <a:t>3%</a:t>
                </a: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92663B1-15DD-4461-9FBD-3490CA0A71F9}"/>
                  </a:ext>
                </a:extLst>
              </p:cNvPr>
              <p:cNvGrpSpPr/>
              <p:nvPr/>
            </p:nvGrpSpPr>
            <p:grpSpPr>
              <a:xfrm>
                <a:off x="5229891" y="4422576"/>
                <a:ext cx="3235993" cy="108000"/>
                <a:chOff x="2223751" y="4253493"/>
                <a:chExt cx="3235993" cy="108000"/>
              </a:xfrm>
            </p:grpSpPr>
            <p:sp>
              <p:nvSpPr>
                <p:cNvPr id="130" name="Téglalap: lekerekített 5">
                  <a:extLst>
                    <a:ext uri="{FF2B5EF4-FFF2-40B4-BE49-F238E27FC236}">
                      <a16:creationId xmlns:a16="http://schemas.microsoft.com/office/drawing/2014/main" id="{EC1A377B-B3B8-4AA7-B482-5B2B9C5300FD}"/>
                    </a:ext>
                  </a:extLst>
                </p:cNvPr>
                <p:cNvSpPr/>
                <p:nvPr/>
              </p:nvSpPr>
              <p:spPr>
                <a:xfrm>
                  <a:off x="3299744" y="4253493"/>
                  <a:ext cx="2160000" cy="108000"/>
                </a:xfrm>
                <a:prstGeom prst="round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35128" tIns="77216" rIns="135128" bIns="77216" numCol="1" spcCol="1270" anchor="ctr" anchorCtr="0">
                  <a:noAutofit/>
                </a:bodyPr>
                <a:lstStyle/>
                <a:p>
                  <a:pPr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hu-HU" sz="1600" b="1" dirty="0"/>
                </a:p>
              </p:txBody>
            </p:sp>
            <p:sp>
              <p:nvSpPr>
                <p:cNvPr id="132" name="Téglalap: lekerekített 5">
                  <a:extLst>
                    <a:ext uri="{FF2B5EF4-FFF2-40B4-BE49-F238E27FC236}">
                      <a16:creationId xmlns:a16="http://schemas.microsoft.com/office/drawing/2014/main" id="{36DD871A-4832-4E86-B26D-ECE36D8FADB2}"/>
                    </a:ext>
                  </a:extLst>
                </p:cNvPr>
                <p:cNvSpPr/>
                <p:nvPr/>
              </p:nvSpPr>
              <p:spPr>
                <a:xfrm>
                  <a:off x="2223751" y="4253493"/>
                  <a:ext cx="1080000" cy="108000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35128" tIns="77216" rIns="135128" bIns="77216" numCol="1" spcCol="1270" anchor="ctr" anchorCtr="0">
                  <a:noAutofit/>
                </a:bodyPr>
                <a:lstStyle/>
                <a:p>
                  <a:pPr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hu-HU" sz="1600" b="1" dirty="0"/>
                </a:p>
              </p:txBody>
            </p:sp>
          </p:grpSp>
          <p:sp>
            <p:nvSpPr>
              <p:cNvPr id="133" name="Szabadkézi sokszög: alakzat 12">
                <a:extLst>
                  <a:ext uri="{FF2B5EF4-FFF2-40B4-BE49-F238E27FC236}">
                    <a16:creationId xmlns:a16="http://schemas.microsoft.com/office/drawing/2014/main" id="{42EDFBBB-B3E8-49FC-9326-AF591FAF263A}"/>
                  </a:ext>
                </a:extLst>
              </p:cNvPr>
              <p:cNvSpPr/>
              <p:nvPr/>
            </p:nvSpPr>
            <p:spPr>
              <a:xfrm>
                <a:off x="6305878" y="4137299"/>
                <a:ext cx="939980" cy="281522"/>
              </a:xfrm>
              <a:custGeom>
                <a:avLst/>
                <a:gdLst>
                  <a:gd name="connsiteX0" fmla="*/ 0 w 3775337"/>
                  <a:gd name="connsiteY0" fmla="*/ 0 h 547200"/>
                  <a:gd name="connsiteX1" fmla="*/ 3775337 w 3775337"/>
                  <a:gd name="connsiteY1" fmla="*/ 0 h 547200"/>
                  <a:gd name="connsiteX2" fmla="*/ 3775337 w 3775337"/>
                  <a:gd name="connsiteY2" fmla="*/ 547200 h 547200"/>
                  <a:gd name="connsiteX3" fmla="*/ 0 w 3775337"/>
                  <a:gd name="connsiteY3" fmla="*/ 547200 h 547200"/>
                  <a:gd name="connsiteX4" fmla="*/ 0 w 3775337"/>
                  <a:gd name="connsiteY4" fmla="*/ 0 h 54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5337" h="547200">
                    <a:moveTo>
                      <a:pt x="0" y="0"/>
                    </a:moveTo>
                    <a:lnTo>
                      <a:pt x="3775337" y="0"/>
                    </a:lnTo>
                    <a:lnTo>
                      <a:pt x="3775337" y="547200"/>
                    </a:lnTo>
                    <a:lnTo>
                      <a:pt x="0" y="5472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5128" tIns="77216" rIns="135128" bIns="77216" numCol="1" spcCol="1270" anchor="t" anchorCtr="0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u-HU" sz="1600" b="1" dirty="0">
                    <a:solidFill>
                      <a:schemeClr val="tx2"/>
                    </a:solidFill>
                  </a:rPr>
                  <a:t>6%</a:t>
                </a:r>
              </a:p>
            </p:txBody>
          </p:sp>
          <p:sp>
            <p:nvSpPr>
              <p:cNvPr id="134" name="Szabadkézi sokszög: alakzat 12">
                <a:extLst>
                  <a:ext uri="{FF2B5EF4-FFF2-40B4-BE49-F238E27FC236}">
                    <a16:creationId xmlns:a16="http://schemas.microsoft.com/office/drawing/2014/main" id="{681C977C-FC59-4098-A1C0-C2882E07DCCC}"/>
                  </a:ext>
                </a:extLst>
              </p:cNvPr>
              <p:cNvSpPr/>
              <p:nvPr/>
            </p:nvSpPr>
            <p:spPr>
              <a:xfrm>
                <a:off x="8494310" y="4337857"/>
                <a:ext cx="831077" cy="277438"/>
              </a:xfrm>
              <a:custGeom>
                <a:avLst/>
                <a:gdLst>
                  <a:gd name="connsiteX0" fmla="*/ 0 w 3775337"/>
                  <a:gd name="connsiteY0" fmla="*/ 0 h 547200"/>
                  <a:gd name="connsiteX1" fmla="*/ 3775337 w 3775337"/>
                  <a:gd name="connsiteY1" fmla="*/ 0 h 547200"/>
                  <a:gd name="connsiteX2" fmla="*/ 3775337 w 3775337"/>
                  <a:gd name="connsiteY2" fmla="*/ 547200 h 547200"/>
                  <a:gd name="connsiteX3" fmla="*/ 0 w 3775337"/>
                  <a:gd name="connsiteY3" fmla="*/ 547200 h 547200"/>
                  <a:gd name="connsiteX4" fmla="*/ 0 w 3775337"/>
                  <a:gd name="connsiteY4" fmla="*/ 0 h 54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5337" h="547200">
                    <a:moveTo>
                      <a:pt x="0" y="0"/>
                    </a:moveTo>
                    <a:lnTo>
                      <a:pt x="3775337" y="0"/>
                    </a:lnTo>
                    <a:lnTo>
                      <a:pt x="3775337" y="547200"/>
                    </a:lnTo>
                    <a:lnTo>
                      <a:pt x="0" y="5472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5128" tIns="77216" rIns="135128" bIns="77216" numCol="1" spcCol="1270" anchor="ctr" anchorCtr="0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u-HU" sz="1600" b="1" dirty="0">
                    <a:solidFill>
                      <a:schemeClr val="tx2"/>
                    </a:solidFill>
                  </a:rPr>
                  <a:t>9%</a:t>
                </a:r>
              </a:p>
            </p:txBody>
          </p:sp>
        </p:grpSp>
        <p:pic>
          <p:nvPicPr>
            <p:cNvPr id="185" name="Picture 184" descr="A picture containing knife&#10;&#10;Description automatically generated">
              <a:extLst>
                <a:ext uri="{FF2B5EF4-FFF2-40B4-BE49-F238E27FC236}">
                  <a16:creationId xmlns:a16="http://schemas.microsoft.com/office/drawing/2014/main" id="{93E32AAF-CB60-4C60-828E-8B78C8B82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7975" y="4275463"/>
              <a:ext cx="540000" cy="336549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C0D650-6266-448E-B68F-DB7055E0290F}"/>
              </a:ext>
            </a:extLst>
          </p:cNvPr>
          <p:cNvGrpSpPr/>
          <p:nvPr/>
        </p:nvGrpSpPr>
        <p:grpSpPr>
          <a:xfrm>
            <a:off x="3183975" y="3601187"/>
            <a:ext cx="5822127" cy="631279"/>
            <a:chOff x="3237976" y="3600004"/>
            <a:chExt cx="5822127" cy="631279"/>
          </a:xfrm>
        </p:grpSpPr>
        <p:sp>
          <p:nvSpPr>
            <p:cNvPr id="120" name="Szabadkézi sokszög: alakzat 4">
              <a:extLst>
                <a:ext uri="{FF2B5EF4-FFF2-40B4-BE49-F238E27FC236}">
                  <a16:creationId xmlns:a16="http://schemas.microsoft.com/office/drawing/2014/main" id="{5DC6152B-2E45-412D-A83A-E18C6533BAC2}"/>
                </a:ext>
              </a:extLst>
            </p:cNvPr>
            <p:cNvSpPr/>
            <p:nvPr/>
          </p:nvSpPr>
          <p:spPr>
            <a:xfrm>
              <a:off x="3822603" y="3684083"/>
              <a:ext cx="1640504" cy="547200"/>
            </a:xfrm>
            <a:custGeom>
              <a:avLst/>
              <a:gdLst>
                <a:gd name="connsiteX0" fmla="*/ 0 w 3775337"/>
                <a:gd name="connsiteY0" fmla="*/ 0 h 547200"/>
                <a:gd name="connsiteX1" fmla="*/ 3775337 w 3775337"/>
                <a:gd name="connsiteY1" fmla="*/ 0 h 547200"/>
                <a:gd name="connsiteX2" fmla="*/ 3775337 w 3775337"/>
                <a:gd name="connsiteY2" fmla="*/ 547200 h 547200"/>
                <a:gd name="connsiteX3" fmla="*/ 0 w 3775337"/>
                <a:gd name="connsiteY3" fmla="*/ 547200 h 547200"/>
                <a:gd name="connsiteX4" fmla="*/ 0 w 3775337"/>
                <a:gd name="connsiteY4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337" h="547200">
                  <a:moveTo>
                    <a:pt x="0" y="0"/>
                  </a:moveTo>
                  <a:lnTo>
                    <a:pt x="3775337" y="0"/>
                  </a:lnTo>
                  <a:lnTo>
                    <a:pt x="3775337" y="547200"/>
                  </a:lnTo>
                  <a:lnTo>
                    <a:pt x="0" y="5472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>
                  <a:solidFill>
                    <a:schemeClr val="tx2"/>
                  </a:solidFill>
                </a:rPr>
                <a:t>Austria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A4BD390-9DF5-42B7-A3D5-C8E098C6F882}"/>
                </a:ext>
              </a:extLst>
            </p:cNvPr>
            <p:cNvGrpSpPr/>
            <p:nvPr/>
          </p:nvGrpSpPr>
          <p:grpSpPr>
            <a:xfrm>
              <a:off x="4664807" y="3600004"/>
              <a:ext cx="4395296" cy="496398"/>
              <a:chOff x="5098899" y="3600004"/>
              <a:chExt cx="4395296" cy="496398"/>
            </a:xfrm>
          </p:grpSpPr>
          <p:sp>
            <p:nvSpPr>
              <p:cNvPr id="123" name="Szabadkézi sokszög: alakzat 12">
                <a:extLst>
                  <a:ext uri="{FF2B5EF4-FFF2-40B4-BE49-F238E27FC236}">
                    <a16:creationId xmlns:a16="http://schemas.microsoft.com/office/drawing/2014/main" id="{2E0552D9-E54B-426B-85CA-F5AC166FE2F8}"/>
                  </a:ext>
                </a:extLst>
              </p:cNvPr>
              <p:cNvSpPr/>
              <p:nvPr/>
            </p:nvSpPr>
            <p:spPr>
              <a:xfrm>
                <a:off x="5098899" y="3607336"/>
                <a:ext cx="713863" cy="266858"/>
              </a:xfrm>
              <a:custGeom>
                <a:avLst/>
                <a:gdLst>
                  <a:gd name="connsiteX0" fmla="*/ 0 w 3775337"/>
                  <a:gd name="connsiteY0" fmla="*/ 0 h 547200"/>
                  <a:gd name="connsiteX1" fmla="*/ 3775337 w 3775337"/>
                  <a:gd name="connsiteY1" fmla="*/ 0 h 547200"/>
                  <a:gd name="connsiteX2" fmla="*/ 3775337 w 3775337"/>
                  <a:gd name="connsiteY2" fmla="*/ 547200 h 547200"/>
                  <a:gd name="connsiteX3" fmla="*/ 0 w 3775337"/>
                  <a:gd name="connsiteY3" fmla="*/ 547200 h 547200"/>
                  <a:gd name="connsiteX4" fmla="*/ 0 w 3775337"/>
                  <a:gd name="connsiteY4" fmla="*/ 0 h 54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5337" h="547200">
                    <a:moveTo>
                      <a:pt x="0" y="0"/>
                    </a:moveTo>
                    <a:lnTo>
                      <a:pt x="3775337" y="0"/>
                    </a:lnTo>
                    <a:lnTo>
                      <a:pt x="3775337" y="547200"/>
                    </a:lnTo>
                    <a:lnTo>
                      <a:pt x="0" y="5472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5128" tIns="77216" rIns="135128" bIns="77216" numCol="1" spcCol="1270" anchor="t" anchorCtr="0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 b="1" dirty="0">
                    <a:solidFill>
                      <a:schemeClr val="tx2"/>
                    </a:solidFill>
                  </a:rPr>
                  <a:t>2</a:t>
                </a:r>
                <a:r>
                  <a:rPr lang="hu-HU" sz="1600" b="1" dirty="0">
                    <a:solidFill>
                      <a:schemeClr val="tx2"/>
                    </a:solidFill>
                  </a:rPr>
                  <a:t>.</a:t>
                </a:r>
                <a:r>
                  <a:rPr lang="en-GB" sz="1600" b="1" dirty="0">
                    <a:solidFill>
                      <a:schemeClr val="tx2"/>
                    </a:solidFill>
                  </a:rPr>
                  <a:t>2%</a:t>
                </a: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5F088B29-BB87-47EC-B222-EABE887FE1D3}"/>
                  </a:ext>
                </a:extLst>
              </p:cNvPr>
              <p:cNvGrpSpPr/>
              <p:nvPr/>
            </p:nvGrpSpPr>
            <p:grpSpPr>
              <a:xfrm>
                <a:off x="5229892" y="3903683"/>
                <a:ext cx="3415612" cy="108000"/>
                <a:chOff x="2223751" y="3702810"/>
                <a:chExt cx="3415612" cy="108000"/>
              </a:xfrm>
            </p:grpSpPr>
            <p:sp>
              <p:nvSpPr>
                <p:cNvPr id="122" name="Téglalap: lekerekített 5">
                  <a:extLst>
                    <a:ext uri="{FF2B5EF4-FFF2-40B4-BE49-F238E27FC236}">
                      <a16:creationId xmlns:a16="http://schemas.microsoft.com/office/drawing/2014/main" id="{9768131B-4ED0-4FD7-A514-EB8CF18242AC}"/>
                    </a:ext>
                  </a:extLst>
                </p:cNvPr>
                <p:cNvSpPr/>
                <p:nvPr/>
              </p:nvSpPr>
              <p:spPr>
                <a:xfrm>
                  <a:off x="3011363" y="3702810"/>
                  <a:ext cx="2628000" cy="108000"/>
                </a:xfrm>
                <a:prstGeom prst="round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35128" tIns="77216" rIns="135128" bIns="77216" numCol="1" spcCol="1270" anchor="ctr" anchorCtr="0">
                  <a:noAutofit/>
                </a:bodyPr>
                <a:lstStyle/>
                <a:p>
                  <a:pPr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GB" sz="1600" b="1"/>
                </a:p>
              </p:txBody>
            </p:sp>
            <p:sp>
              <p:nvSpPr>
                <p:cNvPr id="124" name="Téglalap: lekerekített 5">
                  <a:extLst>
                    <a:ext uri="{FF2B5EF4-FFF2-40B4-BE49-F238E27FC236}">
                      <a16:creationId xmlns:a16="http://schemas.microsoft.com/office/drawing/2014/main" id="{08D67703-237A-4E16-AE7E-AEC7BCE2B560}"/>
                    </a:ext>
                  </a:extLst>
                </p:cNvPr>
                <p:cNvSpPr/>
                <p:nvPr/>
              </p:nvSpPr>
              <p:spPr>
                <a:xfrm>
                  <a:off x="2223751" y="3702810"/>
                  <a:ext cx="792000" cy="108000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35128" tIns="77216" rIns="135128" bIns="77216" numCol="1" spcCol="1270" anchor="ctr" anchorCtr="0">
                  <a:noAutofit/>
                </a:bodyPr>
                <a:lstStyle/>
                <a:p>
                  <a:pPr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GB" sz="1600" b="1"/>
                </a:p>
              </p:txBody>
            </p:sp>
          </p:grpSp>
          <p:sp>
            <p:nvSpPr>
              <p:cNvPr id="125" name="Szabadkézi sokszög: alakzat 12">
                <a:extLst>
                  <a:ext uri="{FF2B5EF4-FFF2-40B4-BE49-F238E27FC236}">
                    <a16:creationId xmlns:a16="http://schemas.microsoft.com/office/drawing/2014/main" id="{4657A59D-81E2-427C-B05C-9B2F230CED50}"/>
                  </a:ext>
                </a:extLst>
              </p:cNvPr>
              <p:cNvSpPr/>
              <p:nvPr/>
            </p:nvSpPr>
            <p:spPr>
              <a:xfrm>
                <a:off x="5943844" y="3600004"/>
                <a:ext cx="939980" cy="281522"/>
              </a:xfrm>
              <a:custGeom>
                <a:avLst/>
                <a:gdLst>
                  <a:gd name="connsiteX0" fmla="*/ 0 w 3775337"/>
                  <a:gd name="connsiteY0" fmla="*/ 0 h 547200"/>
                  <a:gd name="connsiteX1" fmla="*/ 3775337 w 3775337"/>
                  <a:gd name="connsiteY1" fmla="*/ 0 h 547200"/>
                  <a:gd name="connsiteX2" fmla="*/ 3775337 w 3775337"/>
                  <a:gd name="connsiteY2" fmla="*/ 547200 h 547200"/>
                  <a:gd name="connsiteX3" fmla="*/ 0 w 3775337"/>
                  <a:gd name="connsiteY3" fmla="*/ 547200 h 547200"/>
                  <a:gd name="connsiteX4" fmla="*/ 0 w 3775337"/>
                  <a:gd name="connsiteY4" fmla="*/ 0 h 54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5337" h="547200">
                    <a:moveTo>
                      <a:pt x="0" y="0"/>
                    </a:moveTo>
                    <a:lnTo>
                      <a:pt x="3775337" y="0"/>
                    </a:lnTo>
                    <a:lnTo>
                      <a:pt x="3775337" y="547200"/>
                    </a:lnTo>
                    <a:lnTo>
                      <a:pt x="0" y="5472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5128" tIns="77216" rIns="135128" bIns="77216" numCol="1" spcCol="1270" anchor="t" anchorCtr="0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 b="1" dirty="0">
                    <a:solidFill>
                      <a:schemeClr val="tx2"/>
                    </a:solidFill>
                  </a:rPr>
                  <a:t>7</a:t>
                </a:r>
                <a:r>
                  <a:rPr lang="hu-HU" sz="1600" b="1" dirty="0">
                    <a:solidFill>
                      <a:schemeClr val="tx2"/>
                    </a:solidFill>
                  </a:rPr>
                  <a:t>.</a:t>
                </a:r>
                <a:r>
                  <a:rPr lang="en-GB" sz="1600" b="1" dirty="0">
                    <a:solidFill>
                      <a:schemeClr val="tx2"/>
                    </a:solidFill>
                  </a:rPr>
                  <a:t>3%</a:t>
                </a:r>
              </a:p>
            </p:txBody>
          </p:sp>
          <p:sp>
            <p:nvSpPr>
              <p:cNvPr id="126" name="Szabadkézi sokszög: alakzat 12">
                <a:extLst>
                  <a:ext uri="{FF2B5EF4-FFF2-40B4-BE49-F238E27FC236}">
                    <a16:creationId xmlns:a16="http://schemas.microsoft.com/office/drawing/2014/main" id="{710E4C85-85FF-4C49-8139-42F2B48EB9A1}"/>
                  </a:ext>
                </a:extLst>
              </p:cNvPr>
              <p:cNvSpPr/>
              <p:nvPr/>
            </p:nvSpPr>
            <p:spPr>
              <a:xfrm>
                <a:off x="8663118" y="3818964"/>
                <a:ext cx="831077" cy="277438"/>
              </a:xfrm>
              <a:custGeom>
                <a:avLst/>
                <a:gdLst>
                  <a:gd name="connsiteX0" fmla="*/ 0 w 3775337"/>
                  <a:gd name="connsiteY0" fmla="*/ 0 h 547200"/>
                  <a:gd name="connsiteX1" fmla="*/ 3775337 w 3775337"/>
                  <a:gd name="connsiteY1" fmla="*/ 0 h 547200"/>
                  <a:gd name="connsiteX2" fmla="*/ 3775337 w 3775337"/>
                  <a:gd name="connsiteY2" fmla="*/ 547200 h 547200"/>
                  <a:gd name="connsiteX3" fmla="*/ 0 w 3775337"/>
                  <a:gd name="connsiteY3" fmla="*/ 547200 h 547200"/>
                  <a:gd name="connsiteX4" fmla="*/ 0 w 3775337"/>
                  <a:gd name="connsiteY4" fmla="*/ 0 h 54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5337" h="547200">
                    <a:moveTo>
                      <a:pt x="0" y="0"/>
                    </a:moveTo>
                    <a:lnTo>
                      <a:pt x="3775337" y="0"/>
                    </a:lnTo>
                    <a:lnTo>
                      <a:pt x="3775337" y="547200"/>
                    </a:lnTo>
                    <a:lnTo>
                      <a:pt x="0" y="5472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5128" tIns="77216" rIns="135128" bIns="77216" numCol="1" spcCol="1270" anchor="ctr" anchorCtr="0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 b="1">
                    <a:solidFill>
                      <a:schemeClr val="tx2"/>
                    </a:solidFill>
                  </a:rPr>
                  <a:t>10%</a:t>
                </a:r>
              </a:p>
            </p:txBody>
          </p:sp>
        </p:grpSp>
        <p:pic>
          <p:nvPicPr>
            <p:cNvPr id="187" name="Picture 186" descr="A picture containing bird&#10;&#10;Description automatically generated">
              <a:extLst>
                <a:ext uri="{FF2B5EF4-FFF2-40B4-BE49-F238E27FC236}">
                  <a16:creationId xmlns:a16="http://schemas.microsoft.com/office/drawing/2014/main" id="{0661BD7F-9AE9-4FCF-83F8-F2E23D559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7976" y="3735971"/>
              <a:ext cx="540000" cy="359345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055BA3C-9C9C-47D6-879F-D8D00302B0DE}"/>
              </a:ext>
            </a:extLst>
          </p:cNvPr>
          <p:cNvGrpSpPr/>
          <p:nvPr/>
        </p:nvGrpSpPr>
        <p:grpSpPr>
          <a:xfrm>
            <a:off x="3183975" y="3064189"/>
            <a:ext cx="7552458" cy="631279"/>
            <a:chOff x="3237975" y="3062709"/>
            <a:chExt cx="7552458" cy="631279"/>
          </a:xfrm>
        </p:grpSpPr>
        <p:sp>
          <p:nvSpPr>
            <p:cNvPr id="112" name="Szabadkézi sokszög: alakzat 4">
              <a:extLst>
                <a:ext uri="{FF2B5EF4-FFF2-40B4-BE49-F238E27FC236}">
                  <a16:creationId xmlns:a16="http://schemas.microsoft.com/office/drawing/2014/main" id="{7962F284-CB36-4742-BF4B-561E8C7A3332}"/>
                </a:ext>
              </a:extLst>
            </p:cNvPr>
            <p:cNvSpPr/>
            <p:nvPr/>
          </p:nvSpPr>
          <p:spPr>
            <a:xfrm>
              <a:off x="3822602" y="3146788"/>
              <a:ext cx="1640504" cy="547200"/>
            </a:xfrm>
            <a:custGeom>
              <a:avLst/>
              <a:gdLst>
                <a:gd name="connsiteX0" fmla="*/ 0 w 3775337"/>
                <a:gd name="connsiteY0" fmla="*/ 0 h 547200"/>
                <a:gd name="connsiteX1" fmla="*/ 3775337 w 3775337"/>
                <a:gd name="connsiteY1" fmla="*/ 0 h 547200"/>
                <a:gd name="connsiteX2" fmla="*/ 3775337 w 3775337"/>
                <a:gd name="connsiteY2" fmla="*/ 547200 h 547200"/>
                <a:gd name="connsiteX3" fmla="*/ 0 w 3775337"/>
                <a:gd name="connsiteY3" fmla="*/ 547200 h 547200"/>
                <a:gd name="connsiteX4" fmla="*/ 0 w 3775337"/>
                <a:gd name="connsiteY4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337" h="547200">
                  <a:moveTo>
                    <a:pt x="0" y="0"/>
                  </a:moveTo>
                  <a:lnTo>
                    <a:pt x="3775337" y="0"/>
                  </a:lnTo>
                  <a:lnTo>
                    <a:pt x="3775337" y="547200"/>
                  </a:lnTo>
                  <a:lnTo>
                    <a:pt x="0" y="5472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>
                  <a:solidFill>
                    <a:schemeClr val="tx2"/>
                  </a:solidFill>
                </a:rPr>
                <a:t>France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9E74AB6-2878-4D3C-9E77-854B357E7590}"/>
                </a:ext>
              </a:extLst>
            </p:cNvPr>
            <p:cNvGrpSpPr/>
            <p:nvPr/>
          </p:nvGrpSpPr>
          <p:grpSpPr>
            <a:xfrm>
              <a:off x="4664806" y="3062709"/>
              <a:ext cx="6125627" cy="496398"/>
              <a:chOff x="5098898" y="3062709"/>
              <a:chExt cx="6125627" cy="496398"/>
            </a:xfrm>
          </p:grpSpPr>
          <p:sp>
            <p:nvSpPr>
              <p:cNvPr id="115" name="Szabadkézi sokszög: alakzat 12">
                <a:extLst>
                  <a:ext uri="{FF2B5EF4-FFF2-40B4-BE49-F238E27FC236}">
                    <a16:creationId xmlns:a16="http://schemas.microsoft.com/office/drawing/2014/main" id="{9CD902E6-DB88-48BD-8F59-80091BCF820C}"/>
                  </a:ext>
                </a:extLst>
              </p:cNvPr>
              <p:cNvSpPr/>
              <p:nvPr/>
            </p:nvSpPr>
            <p:spPr>
              <a:xfrm>
                <a:off x="5098898" y="3070041"/>
                <a:ext cx="713863" cy="266858"/>
              </a:xfrm>
              <a:custGeom>
                <a:avLst/>
                <a:gdLst>
                  <a:gd name="connsiteX0" fmla="*/ 0 w 3775337"/>
                  <a:gd name="connsiteY0" fmla="*/ 0 h 547200"/>
                  <a:gd name="connsiteX1" fmla="*/ 3775337 w 3775337"/>
                  <a:gd name="connsiteY1" fmla="*/ 0 h 547200"/>
                  <a:gd name="connsiteX2" fmla="*/ 3775337 w 3775337"/>
                  <a:gd name="connsiteY2" fmla="*/ 547200 h 547200"/>
                  <a:gd name="connsiteX3" fmla="*/ 0 w 3775337"/>
                  <a:gd name="connsiteY3" fmla="*/ 547200 h 547200"/>
                  <a:gd name="connsiteX4" fmla="*/ 0 w 3775337"/>
                  <a:gd name="connsiteY4" fmla="*/ 0 h 54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5337" h="547200">
                    <a:moveTo>
                      <a:pt x="0" y="0"/>
                    </a:moveTo>
                    <a:lnTo>
                      <a:pt x="3775337" y="0"/>
                    </a:lnTo>
                    <a:lnTo>
                      <a:pt x="3775337" y="547200"/>
                    </a:lnTo>
                    <a:lnTo>
                      <a:pt x="0" y="5472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5128" tIns="77216" rIns="135128" bIns="77216" numCol="1" spcCol="1270" anchor="t" anchorCtr="0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 b="1" dirty="0">
                    <a:solidFill>
                      <a:schemeClr val="tx2"/>
                    </a:solidFill>
                  </a:rPr>
                  <a:t>1</a:t>
                </a:r>
                <a:r>
                  <a:rPr lang="hu-HU" sz="1600" b="1" dirty="0">
                    <a:solidFill>
                      <a:schemeClr val="tx2"/>
                    </a:solidFill>
                  </a:rPr>
                  <a:t>.</a:t>
                </a:r>
                <a:r>
                  <a:rPr lang="en-GB" sz="1600" b="1" dirty="0">
                    <a:solidFill>
                      <a:schemeClr val="tx2"/>
                    </a:solidFill>
                  </a:rPr>
                  <a:t>9%</a:t>
                </a: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BD5FD92F-59B0-4076-909D-D0F342B9EE09}"/>
                  </a:ext>
                </a:extLst>
              </p:cNvPr>
              <p:cNvGrpSpPr/>
              <p:nvPr/>
            </p:nvGrpSpPr>
            <p:grpSpPr>
              <a:xfrm>
                <a:off x="5220789" y="3366011"/>
                <a:ext cx="5148242" cy="108377"/>
                <a:chOff x="2146244" y="3179211"/>
                <a:chExt cx="5148242" cy="108377"/>
              </a:xfrm>
            </p:grpSpPr>
            <p:sp>
              <p:nvSpPr>
                <p:cNvPr id="114" name="Téglalap: lekerekített 5">
                  <a:extLst>
                    <a:ext uri="{FF2B5EF4-FFF2-40B4-BE49-F238E27FC236}">
                      <a16:creationId xmlns:a16="http://schemas.microsoft.com/office/drawing/2014/main" id="{B4056F88-FE1F-4524-88F0-1971DFD824F0}"/>
                    </a:ext>
                  </a:extLst>
                </p:cNvPr>
                <p:cNvSpPr/>
                <p:nvPr/>
              </p:nvSpPr>
              <p:spPr>
                <a:xfrm>
                  <a:off x="2830486" y="3179588"/>
                  <a:ext cx="4464000" cy="108000"/>
                </a:xfrm>
                <a:prstGeom prst="round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35128" tIns="77216" rIns="135128" bIns="77216" numCol="1" spcCol="1270" anchor="ctr" anchorCtr="0">
                  <a:noAutofit/>
                </a:bodyPr>
                <a:lstStyle/>
                <a:p>
                  <a:pPr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GB" sz="1600" b="1"/>
                </a:p>
              </p:txBody>
            </p:sp>
            <p:sp>
              <p:nvSpPr>
                <p:cNvPr id="116" name="Téglalap: lekerekített 5">
                  <a:extLst>
                    <a:ext uri="{FF2B5EF4-FFF2-40B4-BE49-F238E27FC236}">
                      <a16:creationId xmlns:a16="http://schemas.microsoft.com/office/drawing/2014/main" id="{6FDE8F66-E17B-45AB-89B9-9F89AC982F2F}"/>
                    </a:ext>
                  </a:extLst>
                </p:cNvPr>
                <p:cNvSpPr/>
                <p:nvPr/>
              </p:nvSpPr>
              <p:spPr>
                <a:xfrm>
                  <a:off x="2146244" y="3179211"/>
                  <a:ext cx="684000" cy="108000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35128" tIns="77216" rIns="135128" bIns="77216" numCol="1" spcCol="1270" anchor="ctr" anchorCtr="0">
                  <a:noAutofit/>
                </a:bodyPr>
                <a:lstStyle/>
                <a:p>
                  <a:pPr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GB" sz="1600" b="1"/>
                </a:p>
              </p:txBody>
            </p:sp>
          </p:grpSp>
          <p:sp>
            <p:nvSpPr>
              <p:cNvPr id="117" name="Szabadkézi sokszög: alakzat 12">
                <a:extLst>
                  <a:ext uri="{FF2B5EF4-FFF2-40B4-BE49-F238E27FC236}">
                    <a16:creationId xmlns:a16="http://schemas.microsoft.com/office/drawing/2014/main" id="{B99F4834-CE6E-48DE-A659-EFB3B71A74E1}"/>
                  </a:ext>
                </a:extLst>
              </p:cNvPr>
              <p:cNvSpPr/>
              <p:nvPr/>
            </p:nvSpPr>
            <p:spPr>
              <a:xfrm>
                <a:off x="5819166" y="3062709"/>
                <a:ext cx="939980" cy="281522"/>
              </a:xfrm>
              <a:custGeom>
                <a:avLst/>
                <a:gdLst>
                  <a:gd name="connsiteX0" fmla="*/ 0 w 3775337"/>
                  <a:gd name="connsiteY0" fmla="*/ 0 h 547200"/>
                  <a:gd name="connsiteX1" fmla="*/ 3775337 w 3775337"/>
                  <a:gd name="connsiteY1" fmla="*/ 0 h 547200"/>
                  <a:gd name="connsiteX2" fmla="*/ 3775337 w 3775337"/>
                  <a:gd name="connsiteY2" fmla="*/ 547200 h 547200"/>
                  <a:gd name="connsiteX3" fmla="*/ 0 w 3775337"/>
                  <a:gd name="connsiteY3" fmla="*/ 547200 h 547200"/>
                  <a:gd name="connsiteX4" fmla="*/ 0 w 3775337"/>
                  <a:gd name="connsiteY4" fmla="*/ 0 h 54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5337" h="547200">
                    <a:moveTo>
                      <a:pt x="0" y="0"/>
                    </a:moveTo>
                    <a:lnTo>
                      <a:pt x="3775337" y="0"/>
                    </a:lnTo>
                    <a:lnTo>
                      <a:pt x="3775337" y="547200"/>
                    </a:lnTo>
                    <a:lnTo>
                      <a:pt x="0" y="5472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5128" tIns="77216" rIns="135128" bIns="77216" numCol="1" spcCol="1270" anchor="t" anchorCtr="0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 b="1" dirty="0">
                    <a:solidFill>
                      <a:schemeClr val="tx2"/>
                    </a:solidFill>
                  </a:rPr>
                  <a:t>12</a:t>
                </a:r>
                <a:r>
                  <a:rPr lang="hu-HU" sz="1600" b="1" dirty="0">
                    <a:solidFill>
                      <a:schemeClr val="tx2"/>
                    </a:solidFill>
                  </a:rPr>
                  <a:t>.</a:t>
                </a:r>
                <a:r>
                  <a:rPr lang="en-GB" sz="1600" b="1" dirty="0">
                    <a:solidFill>
                      <a:schemeClr val="tx2"/>
                    </a:solidFill>
                  </a:rPr>
                  <a:t>4%</a:t>
                </a:r>
              </a:p>
            </p:txBody>
          </p:sp>
          <p:sp>
            <p:nvSpPr>
              <p:cNvPr id="118" name="Szabadkézi sokszög: alakzat 12">
                <a:extLst>
                  <a:ext uri="{FF2B5EF4-FFF2-40B4-BE49-F238E27FC236}">
                    <a16:creationId xmlns:a16="http://schemas.microsoft.com/office/drawing/2014/main" id="{782B2AAE-E76B-498D-A021-96E801164FC4}"/>
                  </a:ext>
                </a:extLst>
              </p:cNvPr>
              <p:cNvSpPr/>
              <p:nvPr/>
            </p:nvSpPr>
            <p:spPr>
              <a:xfrm>
                <a:off x="10393448" y="3281669"/>
                <a:ext cx="831077" cy="277438"/>
              </a:xfrm>
              <a:custGeom>
                <a:avLst/>
                <a:gdLst>
                  <a:gd name="connsiteX0" fmla="*/ 0 w 3775337"/>
                  <a:gd name="connsiteY0" fmla="*/ 0 h 547200"/>
                  <a:gd name="connsiteX1" fmla="*/ 3775337 w 3775337"/>
                  <a:gd name="connsiteY1" fmla="*/ 0 h 547200"/>
                  <a:gd name="connsiteX2" fmla="*/ 3775337 w 3775337"/>
                  <a:gd name="connsiteY2" fmla="*/ 547200 h 547200"/>
                  <a:gd name="connsiteX3" fmla="*/ 0 w 3775337"/>
                  <a:gd name="connsiteY3" fmla="*/ 547200 h 547200"/>
                  <a:gd name="connsiteX4" fmla="*/ 0 w 3775337"/>
                  <a:gd name="connsiteY4" fmla="*/ 0 h 54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5337" h="547200">
                    <a:moveTo>
                      <a:pt x="0" y="0"/>
                    </a:moveTo>
                    <a:lnTo>
                      <a:pt x="3775337" y="0"/>
                    </a:lnTo>
                    <a:lnTo>
                      <a:pt x="3775337" y="547200"/>
                    </a:lnTo>
                    <a:lnTo>
                      <a:pt x="0" y="5472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5128" tIns="77216" rIns="135128" bIns="77216" numCol="1" spcCol="1270" anchor="ctr" anchorCtr="0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 b="1" dirty="0">
                    <a:solidFill>
                      <a:schemeClr val="tx2"/>
                    </a:solidFill>
                  </a:rPr>
                  <a:t>14</a:t>
                </a:r>
                <a:r>
                  <a:rPr lang="hu-HU" sz="1600" b="1" dirty="0">
                    <a:solidFill>
                      <a:schemeClr val="tx2"/>
                    </a:solidFill>
                  </a:rPr>
                  <a:t>.</a:t>
                </a:r>
                <a:r>
                  <a:rPr lang="en-GB" sz="1600" b="1" dirty="0">
                    <a:solidFill>
                      <a:schemeClr val="tx2"/>
                    </a:solidFill>
                  </a:rPr>
                  <a:t>3%</a:t>
                </a:r>
              </a:p>
            </p:txBody>
          </p:sp>
        </p:grpSp>
        <p:pic>
          <p:nvPicPr>
            <p:cNvPr id="189" name="Picture 188" descr="A close up of a logo&#10;&#10;Description automatically generated">
              <a:extLst>
                <a:ext uri="{FF2B5EF4-FFF2-40B4-BE49-F238E27FC236}">
                  <a16:creationId xmlns:a16="http://schemas.microsoft.com/office/drawing/2014/main" id="{8902C562-C15B-4D6F-9EEC-5004FD481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71" r="1701" b="17815"/>
            <a:stretch/>
          </p:blipFill>
          <p:spPr>
            <a:xfrm>
              <a:off x="3237975" y="3197575"/>
              <a:ext cx="540000" cy="361546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6C774F-DB35-4B2A-AC7D-A9DC3267C2C0}"/>
              </a:ext>
            </a:extLst>
          </p:cNvPr>
          <p:cNvGrpSpPr/>
          <p:nvPr/>
        </p:nvGrpSpPr>
        <p:grpSpPr>
          <a:xfrm>
            <a:off x="3183975" y="2531962"/>
            <a:ext cx="7606462" cy="626508"/>
            <a:chOff x="3183975" y="2530185"/>
            <a:chExt cx="7606462" cy="626508"/>
          </a:xfrm>
        </p:grpSpPr>
        <p:sp>
          <p:nvSpPr>
            <p:cNvPr id="107" name="Szabadkézi sokszög: alakzat 12">
              <a:extLst>
                <a:ext uri="{FF2B5EF4-FFF2-40B4-BE49-F238E27FC236}">
                  <a16:creationId xmlns:a16="http://schemas.microsoft.com/office/drawing/2014/main" id="{27A0D73C-84A8-49B0-B2E4-0A48696F6442}"/>
                </a:ext>
              </a:extLst>
            </p:cNvPr>
            <p:cNvSpPr/>
            <p:nvPr/>
          </p:nvSpPr>
          <p:spPr>
            <a:xfrm>
              <a:off x="4605130" y="2538700"/>
              <a:ext cx="713863" cy="266858"/>
            </a:xfrm>
            <a:custGeom>
              <a:avLst/>
              <a:gdLst>
                <a:gd name="connsiteX0" fmla="*/ 0 w 3775337"/>
                <a:gd name="connsiteY0" fmla="*/ 0 h 547200"/>
                <a:gd name="connsiteX1" fmla="*/ 3775337 w 3775337"/>
                <a:gd name="connsiteY1" fmla="*/ 0 h 547200"/>
                <a:gd name="connsiteX2" fmla="*/ 3775337 w 3775337"/>
                <a:gd name="connsiteY2" fmla="*/ 547200 h 547200"/>
                <a:gd name="connsiteX3" fmla="*/ 0 w 3775337"/>
                <a:gd name="connsiteY3" fmla="*/ 547200 h 547200"/>
                <a:gd name="connsiteX4" fmla="*/ 0 w 3775337"/>
                <a:gd name="connsiteY4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337" h="547200">
                  <a:moveTo>
                    <a:pt x="0" y="0"/>
                  </a:moveTo>
                  <a:lnTo>
                    <a:pt x="3775337" y="0"/>
                  </a:lnTo>
                  <a:lnTo>
                    <a:pt x="3775337" y="547200"/>
                  </a:lnTo>
                  <a:lnTo>
                    <a:pt x="0" y="5472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t" anchorCtr="0">
              <a:noAutofit/>
            </a:bodyPr>
            <a:lstStyle/>
            <a:p>
              <a:pPr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b="1" dirty="0">
                  <a:solidFill>
                    <a:schemeClr val="tx2"/>
                  </a:solidFill>
                </a:rPr>
                <a:t>0.5%</a:t>
              </a:r>
            </a:p>
          </p:txBody>
        </p:sp>
        <p:sp>
          <p:nvSpPr>
            <p:cNvPr id="104" name="Szabadkézi sokszög: alakzat 4">
              <a:extLst>
                <a:ext uri="{FF2B5EF4-FFF2-40B4-BE49-F238E27FC236}">
                  <a16:creationId xmlns:a16="http://schemas.microsoft.com/office/drawing/2014/main" id="{CEECA0AA-068C-4D1B-9329-4D60E923405A}"/>
                </a:ext>
              </a:extLst>
            </p:cNvPr>
            <p:cNvSpPr/>
            <p:nvPr/>
          </p:nvSpPr>
          <p:spPr>
            <a:xfrm>
              <a:off x="3822602" y="2609493"/>
              <a:ext cx="1587289" cy="547200"/>
            </a:xfrm>
            <a:custGeom>
              <a:avLst/>
              <a:gdLst>
                <a:gd name="connsiteX0" fmla="*/ 0 w 3775337"/>
                <a:gd name="connsiteY0" fmla="*/ 0 h 547200"/>
                <a:gd name="connsiteX1" fmla="*/ 3775337 w 3775337"/>
                <a:gd name="connsiteY1" fmla="*/ 0 h 547200"/>
                <a:gd name="connsiteX2" fmla="*/ 3775337 w 3775337"/>
                <a:gd name="connsiteY2" fmla="*/ 547200 h 547200"/>
                <a:gd name="connsiteX3" fmla="*/ 0 w 3775337"/>
                <a:gd name="connsiteY3" fmla="*/ 547200 h 547200"/>
                <a:gd name="connsiteX4" fmla="*/ 0 w 3775337"/>
                <a:gd name="connsiteY4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337" h="547200">
                  <a:moveTo>
                    <a:pt x="0" y="0"/>
                  </a:moveTo>
                  <a:lnTo>
                    <a:pt x="3775337" y="0"/>
                  </a:lnTo>
                  <a:lnTo>
                    <a:pt x="3775337" y="547200"/>
                  </a:lnTo>
                  <a:lnTo>
                    <a:pt x="0" y="5472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b="1" dirty="0">
                  <a:solidFill>
                    <a:schemeClr val="tx2"/>
                  </a:solidFill>
                </a:rPr>
                <a:t>UK</a:t>
              </a:r>
            </a:p>
          </p:txBody>
        </p:sp>
        <p:sp>
          <p:nvSpPr>
            <p:cNvPr id="109" name="Szabadkézi sokszög: alakzat 12">
              <a:extLst>
                <a:ext uri="{FF2B5EF4-FFF2-40B4-BE49-F238E27FC236}">
                  <a16:creationId xmlns:a16="http://schemas.microsoft.com/office/drawing/2014/main" id="{6AF40471-C9F7-4018-9E74-F7FEEF20C6A4}"/>
                </a:ext>
              </a:extLst>
            </p:cNvPr>
            <p:cNvSpPr/>
            <p:nvPr/>
          </p:nvSpPr>
          <p:spPr>
            <a:xfrm>
              <a:off x="5269320" y="2530185"/>
              <a:ext cx="939980" cy="281522"/>
            </a:xfrm>
            <a:custGeom>
              <a:avLst/>
              <a:gdLst>
                <a:gd name="connsiteX0" fmla="*/ 0 w 3775337"/>
                <a:gd name="connsiteY0" fmla="*/ 0 h 547200"/>
                <a:gd name="connsiteX1" fmla="*/ 3775337 w 3775337"/>
                <a:gd name="connsiteY1" fmla="*/ 0 h 547200"/>
                <a:gd name="connsiteX2" fmla="*/ 3775337 w 3775337"/>
                <a:gd name="connsiteY2" fmla="*/ 547200 h 547200"/>
                <a:gd name="connsiteX3" fmla="*/ 0 w 3775337"/>
                <a:gd name="connsiteY3" fmla="*/ 547200 h 547200"/>
                <a:gd name="connsiteX4" fmla="*/ 0 w 3775337"/>
                <a:gd name="connsiteY4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337" h="547200">
                  <a:moveTo>
                    <a:pt x="0" y="0"/>
                  </a:moveTo>
                  <a:lnTo>
                    <a:pt x="3775337" y="0"/>
                  </a:lnTo>
                  <a:lnTo>
                    <a:pt x="3775337" y="547200"/>
                  </a:lnTo>
                  <a:lnTo>
                    <a:pt x="0" y="5472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t" anchorCtr="0">
              <a:noAutofit/>
            </a:bodyPr>
            <a:lstStyle/>
            <a:p>
              <a:pPr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b="1" dirty="0">
                  <a:solidFill>
                    <a:schemeClr val="tx2"/>
                  </a:solidFill>
                </a:rPr>
                <a:t>14%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467CAF5-B17D-4AA6-908D-44166A30EC5D}"/>
                </a:ext>
              </a:extLst>
            </p:cNvPr>
            <p:cNvGrpSpPr/>
            <p:nvPr/>
          </p:nvGrpSpPr>
          <p:grpSpPr>
            <a:xfrm>
              <a:off x="4741259" y="2730306"/>
              <a:ext cx="6049178" cy="277438"/>
              <a:chOff x="5175351" y="2730306"/>
              <a:chExt cx="6049178" cy="277438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01BF153-0C82-40E6-AA96-D45164415955}"/>
                  </a:ext>
                </a:extLst>
              </p:cNvPr>
              <p:cNvGrpSpPr/>
              <p:nvPr/>
            </p:nvGrpSpPr>
            <p:grpSpPr>
              <a:xfrm>
                <a:off x="5175351" y="2828716"/>
                <a:ext cx="5203732" cy="108377"/>
                <a:chOff x="2075906" y="2658549"/>
                <a:chExt cx="5203732" cy="108377"/>
              </a:xfrm>
            </p:grpSpPr>
            <p:sp>
              <p:nvSpPr>
                <p:cNvPr id="106" name="Téglalap: lekerekített 5">
                  <a:extLst>
                    <a:ext uri="{FF2B5EF4-FFF2-40B4-BE49-F238E27FC236}">
                      <a16:creationId xmlns:a16="http://schemas.microsoft.com/office/drawing/2014/main" id="{92BF197B-ACCE-41F4-A655-8426CDF06130}"/>
                    </a:ext>
                  </a:extLst>
                </p:cNvPr>
                <p:cNvSpPr/>
                <p:nvPr/>
              </p:nvSpPr>
              <p:spPr>
                <a:xfrm>
                  <a:off x="2239638" y="2658926"/>
                  <a:ext cx="5040000" cy="108000"/>
                </a:xfrm>
                <a:prstGeom prst="round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35128" tIns="77216" rIns="135128" bIns="77216" numCol="1" spcCol="1270" anchor="ctr" anchorCtr="0">
                  <a:noAutofit/>
                </a:bodyPr>
                <a:lstStyle/>
                <a:p>
                  <a:pPr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hu-HU" sz="1600" b="1" dirty="0"/>
                </a:p>
              </p:txBody>
            </p:sp>
            <p:sp>
              <p:nvSpPr>
                <p:cNvPr id="108" name="Téglalap: lekerekített 5">
                  <a:extLst>
                    <a:ext uri="{FF2B5EF4-FFF2-40B4-BE49-F238E27FC236}">
                      <a16:creationId xmlns:a16="http://schemas.microsoft.com/office/drawing/2014/main" id="{E81EC133-03B5-4469-888E-A398DC1581AC}"/>
                    </a:ext>
                  </a:extLst>
                </p:cNvPr>
                <p:cNvSpPr/>
                <p:nvPr/>
              </p:nvSpPr>
              <p:spPr>
                <a:xfrm>
                  <a:off x="2075906" y="2658549"/>
                  <a:ext cx="180000" cy="108000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35128" tIns="77216" rIns="135128" bIns="77216" numCol="1" spcCol="1270" anchor="ctr" anchorCtr="0">
                  <a:noAutofit/>
                </a:bodyPr>
                <a:lstStyle/>
                <a:p>
                  <a:pPr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hu-HU" sz="1600" b="1" dirty="0"/>
                </a:p>
              </p:txBody>
            </p:sp>
          </p:grpSp>
          <p:sp>
            <p:nvSpPr>
              <p:cNvPr id="110" name="Szabadkézi sokszög: alakzat 12">
                <a:extLst>
                  <a:ext uri="{FF2B5EF4-FFF2-40B4-BE49-F238E27FC236}">
                    <a16:creationId xmlns:a16="http://schemas.microsoft.com/office/drawing/2014/main" id="{8EAB10B3-0F20-4CF1-AB87-956B8E3B1723}"/>
                  </a:ext>
                </a:extLst>
              </p:cNvPr>
              <p:cNvSpPr/>
              <p:nvPr/>
            </p:nvSpPr>
            <p:spPr>
              <a:xfrm>
                <a:off x="10393452" y="2730306"/>
                <a:ext cx="831077" cy="277438"/>
              </a:xfrm>
              <a:custGeom>
                <a:avLst/>
                <a:gdLst>
                  <a:gd name="connsiteX0" fmla="*/ 0 w 3775337"/>
                  <a:gd name="connsiteY0" fmla="*/ 0 h 547200"/>
                  <a:gd name="connsiteX1" fmla="*/ 3775337 w 3775337"/>
                  <a:gd name="connsiteY1" fmla="*/ 0 h 547200"/>
                  <a:gd name="connsiteX2" fmla="*/ 3775337 w 3775337"/>
                  <a:gd name="connsiteY2" fmla="*/ 547200 h 547200"/>
                  <a:gd name="connsiteX3" fmla="*/ 0 w 3775337"/>
                  <a:gd name="connsiteY3" fmla="*/ 547200 h 547200"/>
                  <a:gd name="connsiteX4" fmla="*/ 0 w 3775337"/>
                  <a:gd name="connsiteY4" fmla="*/ 0 h 54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5337" h="547200">
                    <a:moveTo>
                      <a:pt x="0" y="0"/>
                    </a:moveTo>
                    <a:lnTo>
                      <a:pt x="3775337" y="0"/>
                    </a:lnTo>
                    <a:lnTo>
                      <a:pt x="3775337" y="547200"/>
                    </a:lnTo>
                    <a:lnTo>
                      <a:pt x="0" y="5472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5128" tIns="77216" rIns="135128" bIns="77216" numCol="1" spcCol="1270" anchor="ctr" anchorCtr="0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u-HU" sz="1600" b="1" dirty="0">
                    <a:solidFill>
                      <a:schemeClr val="tx2"/>
                    </a:solidFill>
                  </a:rPr>
                  <a:t>14.5%</a:t>
                </a:r>
              </a:p>
            </p:txBody>
          </p:sp>
        </p:grpSp>
        <p:pic>
          <p:nvPicPr>
            <p:cNvPr id="191" name="Picture 19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AB6B792-70F7-4889-9409-A144DB15A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4003" r="5846" b="7376"/>
            <a:stretch/>
          </p:blipFill>
          <p:spPr>
            <a:xfrm>
              <a:off x="3183975" y="2678889"/>
              <a:ext cx="648000" cy="338397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1E0F167-0E40-41AC-A137-2049E462B0A1}"/>
              </a:ext>
            </a:extLst>
          </p:cNvPr>
          <p:cNvGrpSpPr/>
          <p:nvPr/>
        </p:nvGrpSpPr>
        <p:grpSpPr>
          <a:xfrm>
            <a:off x="3183975" y="2008058"/>
            <a:ext cx="8551265" cy="617371"/>
            <a:chOff x="3237976" y="1500200"/>
            <a:chExt cx="8551265" cy="617371"/>
          </a:xfrm>
        </p:grpSpPr>
        <p:sp>
          <p:nvSpPr>
            <p:cNvPr id="5" name="Szabadkézi sokszög: alakzat 4">
              <a:extLst>
                <a:ext uri="{FF2B5EF4-FFF2-40B4-BE49-F238E27FC236}">
                  <a16:creationId xmlns:a16="http://schemas.microsoft.com/office/drawing/2014/main" id="{2018FCD0-85FA-4877-AA97-C9B4D7F4D8D9}"/>
                </a:ext>
              </a:extLst>
            </p:cNvPr>
            <p:cNvSpPr/>
            <p:nvPr/>
          </p:nvSpPr>
          <p:spPr>
            <a:xfrm>
              <a:off x="3822603" y="1570371"/>
              <a:ext cx="1640504" cy="547200"/>
            </a:xfrm>
            <a:custGeom>
              <a:avLst/>
              <a:gdLst>
                <a:gd name="connsiteX0" fmla="*/ 0 w 3775337"/>
                <a:gd name="connsiteY0" fmla="*/ 0 h 547200"/>
                <a:gd name="connsiteX1" fmla="*/ 3775337 w 3775337"/>
                <a:gd name="connsiteY1" fmla="*/ 0 h 547200"/>
                <a:gd name="connsiteX2" fmla="*/ 3775337 w 3775337"/>
                <a:gd name="connsiteY2" fmla="*/ 547200 h 547200"/>
                <a:gd name="connsiteX3" fmla="*/ 0 w 3775337"/>
                <a:gd name="connsiteY3" fmla="*/ 547200 h 547200"/>
                <a:gd name="connsiteX4" fmla="*/ 0 w 3775337"/>
                <a:gd name="connsiteY4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337" h="547200">
                  <a:moveTo>
                    <a:pt x="0" y="0"/>
                  </a:moveTo>
                  <a:lnTo>
                    <a:pt x="3775337" y="0"/>
                  </a:lnTo>
                  <a:lnTo>
                    <a:pt x="3775337" y="547200"/>
                  </a:lnTo>
                  <a:lnTo>
                    <a:pt x="0" y="5472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b="1" dirty="0">
                  <a:solidFill>
                    <a:schemeClr val="tx2"/>
                  </a:solidFill>
                </a:rPr>
                <a:t>Spain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89E5B18-FF70-40F1-9185-CF7876B9FEB7}"/>
                </a:ext>
              </a:extLst>
            </p:cNvPr>
            <p:cNvGrpSpPr/>
            <p:nvPr/>
          </p:nvGrpSpPr>
          <p:grpSpPr>
            <a:xfrm>
              <a:off x="4674812" y="1500200"/>
              <a:ext cx="7114429" cy="468422"/>
              <a:chOff x="5108904" y="1500200"/>
              <a:chExt cx="7114429" cy="468422"/>
            </a:xfrm>
          </p:grpSpPr>
          <p:sp>
            <p:nvSpPr>
              <p:cNvPr id="91" name="Szabadkézi sokszög: alakzat 12">
                <a:extLst>
                  <a:ext uri="{FF2B5EF4-FFF2-40B4-BE49-F238E27FC236}">
                    <a16:creationId xmlns:a16="http://schemas.microsoft.com/office/drawing/2014/main" id="{95B590B7-EED4-490D-BDB4-DBB43A4A224C}"/>
                  </a:ext>
                </a:extLst>
              </p:cNvPr>
              <p:cNvSpPr/>
              <p:nvPr/>
            </p:nvSpPr>
            <p:spPr>
              <a:xfrm>
                <a:off x="5108904" y="1500200"/>
                <a:ext cx="713863" cy="266858"/>
              </a:xfrm>
              <a:custGeom>
                <a:avLst/>
                <a:gdLst>
                  <a:gd name="connsiteX0" fmla="*/ 0 w 3775337"/>
                  <a:gd name="connsiteY0" fmla="*/ 0 h 547200"/>
                  <a:gd name="connsiteX1" fmla="*/ 3775337 w 3775337"/>
                  <a:gd name="connsiteY1" fmla="*/ 0 h 547200"/>
                  <a:gd name="connsiteX2" fmla="*/ 3775337 w 3775337"/>
                  <a:gd name="connsiteY2" fmla="*/ 547200 h 547200"/>
                  <a:gd name="connsiteX3" fmla="*/ 0 w 3775337"/>
                  <a:gd name="connsiteY3" fmla="*/ 547200 h 547200"/>
                  <a:gd name="connsiteX4" fmla="*/ 0 w 3775337"/>
                  <a:gd name="connsiteY4" fmla="*/ 0 h 54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5337" h="547200">
                    <a:moveTo>
                      <a:pt x="0" y="0"/>
                    </a:moveTo>
                    <a:lnTo>
                      <a:pt x="3775337" y="0"/>
                    </a:lnTo>
                    <a:lnTo>
                      <a:pt x="3775337" y="547200"/>
                    </a:lnTo>
                    <a:lnTo>
                      <a:pt x="0" y="5472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5128" tIns="77216" rIns="135128" bIns="77216" numCol="1" spcCol="1270" anchor="t" anchorCtr="0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u-HU" sz="1600" b="1" dirty="0">
                    <a:solidFill>
                      <a:schemeClr val="tx2"/>
                    </a:solidFill>
                  </a:rPr>
                  <a:t>1.1%</a:t>
                </a: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2B6E0A6-1E13-4118-B859-8028C790A808}"/>
                  </a:ext>
                </a:extLst>
              </p:cNvPr>
              <p:cNvGrpSpPr/>
              <p:nvPr/>
            </p:nvGrpSpPr>
            <p:grpSpPr>
              <a:xfrm>
                <a:off x="5229892" y="1789971"/>
                <a:ext cx="6149407" cy="108000"/>
                <a:chOff x="2155346" y="1749058"/>
                <a:chExt cx="6149407" cy="108000"/>
              </a:xfrm>
            </p:grpSpPr>
            <p:sp>
              <p:nvSpPr>
                <p:cNvPr id="90" name="Téglalap: lekerekített 5">
                  <a:extLst>
                    <a:ext uri="{FF2B5EF4-FFF2-40B4-BE49-F238E27FC236}">
                      <a16:creationId xmlns:a16="http://schemas.microsoft.com/office/drawing/2014/main" id="{2A63486C-4D0D-4F85-A690-091FA14125F4}"/>
                    </a:ext>
                  </a:extLst>
                </p:cNvPr>
                <p:cNvSpPr/>
                <p:nvPr/>
              </p:nvSpPr>
              <p:spPr>
                <a:xfrm>
                  <a:off x="2544753" y="1749058"/>
                  <a:ext cx="5760000" cy="108000"/>
                </a:xfrm>
                <a:prstGeom prst="round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35128" tIns="77216" rIns="135128" bIns="77216" numCol="1" spcCol="1270" anchor="ctr" anchorCtr="0">
                  <a:noAutofit/>
                </a:bodyPr>
                <a:lstStyle/>
                <a:p>
                  <a:pPr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hu-HU" sz="1600" b="1" dirty="0"/>
                </a:p>
              </p:txBody>
            </p:sp>
            <p:sp>
              <p:nvSpPr>
                <p:cNvPr id="92" name="Téglalap: lekerekített 5">
                  <a:extLst>
                    <a:ext uri="{FF2B5EF4-FFF2-40B4-BE49-F238E27FC236}">
                      <a16:creationId xmlns:a16="http://schemas.microsoft.com/office/drawing/2014/main" id="{ED2B086C-434D-4CAC-9608-A143F5C49B05}"/>
                    </a:ext>
                  </a:extLst>
                </p:cNvPr>
                <p:cNvSpPr/>
                <p:nvPr/>
              </p:nvSpPr>
              <p:spPr>
                <a:xfrm>
                  <a:off x="2155346" y="1749058"/>
                  <a:ext cx="396000" cy="108000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35128" tIns="77216" rIns="135128" bIns="77216" numCol="1" spcCol="1270" anchor="ctr" anchorCtr="0">
                  <a:noAutofit/>
                </a:bodyPr>
                <a:lstStyle/>
                <a:p>
                  <a:pPr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hu-HU" sz="1600" b="1" dirty="0"/>
                </a:p>
              </p:txBody>
            </p:sp>
          </p:grpSp>
          <p:sp>
            <p:nvSpPr>
              <p:cNvPr id="93" name="Szabadkézi sokszög: alakzat 12">
                <a:extLst>
                  <a:ext uri="{FF2B5EF4-FFF2-40B4-BE49-F238E27FC236}">
                    <a16:creationId xmlns:a16="http://schemas.microsoft.com/office/drawing/2014/main" id="{7E0C6989-CA39-4D9F-AD5F-D66444D55824}"/>
                  </a:ext>
                </a:extLst>
              </p:cNvPr>
              <p:cNvSpPr/>
              <p:nvPr/>
            </p:nvSpPr>
            <p:spPr>
              <a:xfrm>
                <a:off x="5794782" y="1500658"/>
                <a:ext cx="713863" cy="266858"/>
              </a:xfrm>
              <a:custGeom>
                <a:avLst/>
                <a:gdLst>
                  <a:gd name="connsiteX0" fmla="*/ 0 w 3775337"/>
                  <a:gd name="connsiteY0" fmla="*/ 0 h 547200"/>
                  <a:gd name="connsiteX1" fmla="*/ 3775337 w 3775337"/>
                  <a:gd name="connsiteY1" fmla="*/ 0 h 547200"/>
                  <a:gd name="connsiteX2" fmla="*/ 3775337 w 3775337"/>
                  <a:gd name="connsiteY2" fmla="*/ 547200 h 547200"/>
                  <a:gd name="connsiteX3" fmla="*/ 0 w 3775337"/>
                  <a:gd name="connsiteY3" fmla="*/ 547200 h 547200"/>
                  <a:gd name="connsiteX4" fmla="*/ 0 w 3775337"/>
                  <a:gd name="connsiteY4" fmla="*/ 0 h 54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5337" h="547200">
                    <a:moveTo>
                      <a:pt x="0" y="0"/>
                    </a:moveTo>
                    <a:lnTo>
                      <a:pt x="3775337" y="0"/>
                    </a:lnTo>
                    <a:lnTo>
                      <a:pt x="3775337" y="547200"/>
                    </a:lnTo>
                    <a:lnTo>
                      <a:pt x="0" y="5472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5128" tIns="77216" rIns="135128" bIns="77216" numCol="1" spcCol="1270" anchor="t" anchorCtr="0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u-HU" sz="1600" b="1" dirty="0">
                    <a:solidFill>
                      <a:schemeClr val="tx2"/>
                    </a:solidFill>
                  </a:rPr>
                  <a:t>16%</a:t>
                </a:r>
              </a:p>
            </p:txBody>
          </p:sp>
          <p:sp>
            <p:nvSpPr>
              <p:cNvPr id="94" name="Szabadkézi sokszög: alakzat 12">
                <a:extLst>
                  <a:ext uri="{FF2B5EF4-FFF2-40B4-BE49-F238E27FC236}">
                    <a16:creationId xmlns:a16="http://schemas.microsoft.com/office/drawing/2014/main" id="{A11AA51F-BC77-4C99-B88F-25341360CBBF}"/>
                  </a:ext>
                </a:extLst>
              </p:cNvPr>
              <p:cNvSpPr/>
              <p:nvPr/>
            </p:nvSpPr>
            <p:spPr>
              <a:xfrm>
                <a:off x="11392256" y="1691184"/>
                <a:ext cx="831077" cy="277438"/>
              </a:xfrm>
              <a:custGeom>
                <a:avLst/>
                <a:gdLst>
                  <a:gd name="connsiteX0" fmla="*/ 0 w 3775337"/>
                  <a:gd name="connsiteY0" fmla="*/ 0 h 547200"/>
                  <a:gd name="connsiteX1" fmla="*/ 3775337 w 3775337"/>
                  <a:gd name="connsiteY1" fmla="*/ 0 h 547200"/>
                  <a:gd name="connsiteX2" fmla="*/ 3775337 w 3775337"/>
                  <a:gd name="connsiteY2" fmla="*/ 547200 h 547200"/>
                  <a:gd name="connsiteX3" fmla="*/ 0 w 3775337"/>
                  <a:gd name="connsiteY3" fmla="*/ 547200 h 547200"/>
                  <a:gd name="connsiteX4" fmla="*/ 0 w 3775337"/>
                  <a:gd name="connsiteY4" fmla="*/ 0 h 54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5337" h="547200">
                    <a:moveTo>
                      <a:pt x="0" y="0"/>
                    </a:moveTo>
                    <a:lnTo>
                      <a:pt x="3775337" y="0"/>
                    </a:lnTo>
                    <a:lnTo>
                      <a:pt x="3775337" y="547200"/>
                    </a:lnTo>
                    <a:lnTo>
                      <a:pt x="0" y="5472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5128" tIns="77216" rIns="135128" bIns="77216" numCol="1" spcCol="1270" anchor="t" anchorCtr="0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u-HU" sz="1600" b="1" dirty="0">
                    <a:solidFill>
                      <a:schemeClr val="tx2"/>
                    </a:solidFill>
                  </a:rPr>
                  <a:t>17.1%</a:t>
                </a:r>
              </a:p>
            </p:txBody>
          </p:sp>
        </p:grpSp>
        <p:pic>
          <p:nvPicPr>
            <p:cNvPr id="193" name="Picture 19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E16517D4-2856-466F-B1AD-7C80460EA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7976" y="1628754"/>
              <a:ext cx="540000" cy="360720"/>
            </a:xfrm>
            <a:prstGeom prst="rect">
              <a:avLst/>
            </a:prstGeom>
          </p:spPr>
        </p:pic>
      </p:grpSp>
      <p:sp>
        <p:nvSpPr>
          <p:cNvPr id="204" name="Téglalap: lekerekített 5">
            <a:extLst>
              <a:ext uri="{FF2B5EF4-FFF2-40B4-BE49-F238E27FC236}">
                <a16:creationId xmlns:a16="http://schemas.microsoft.com/office/drawing/2014/main" id="{C644C6F8-4AA6-4E54-9F69-0FA3691E5C45}"/>
              </a:ext>
            </a:extLst>
          </p:cNvPr>
          <p:cNvSpPr/>
          <p:nvPr/>
        </p:nvSpPr>
        <p:spPr>
          <a:xfrm>
            <a:off x="11029239" y="5229163"/>
            <a:ext cx="778555" cy="108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128" tIns="77216" rIns="135128" bIns="77216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600" b="1" dirty="0"/>
          </a:p>
        </p:txBody>
      </p:sp>
      <p:sp>
        <p:nvSpPr>
          <p:cNvPr id="205" name="Téglalap: lekerekített 5">
            <a:extLst>
              <a:ext uri="{FF2B5EF4-FFF2-40B4-BE49-F238E27FC236}">
                <a16:creationId xmlns:a16="http://schemas.microsoft.com/office/drawing/2014/main" id="{6A91DCA5-D223-47AB-8954-F55E30EB7FE7}"/>
              </a:ext>
            </a:extLst>
          </p:cNvPr>
          <p:cNvSpPr/>
          <p:nvPr/>
        </p:nvSpPr>
        <p:spPr>
          <a:xfrm>
            <a:off x="8888189" y="5089703"/>
            <a:ext cx="2190097" cy="3869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128" tIns="77216" rIns="135128" bIns="77216" numCol="1" spcCol="1270" anchor="ctr" anchorCtr="0">
            <a:noAutofit/>
          </a:bodyPr>
          <a:lstStyle/>
          <a:p>
            <a:pPr algn="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>
                <a:solidFill>
                  <a:schemeClr val="tx2"/>
                </a:solidFill>
              </a:rPr>
              <a:t>Fiscal measures</a:t>
            </a:r>
          </a:p>
        </p:txBody>
      </p:sp>
      <p:sp>
        <p:nvSpPr>
          <p:cNvPr id="206" name="Téglalap: lekerekített 5">
            <a:extLst>
              <a:ext uri="{FF2B5EF4-FFF2-40B4-BE49-F238E27FC236}">
                <a16:creationId xmlns:a16="http://schemas.microsoft.com/office/drawing/2014/main" id="{B8E60CEA-AEBA-4B5F-878A-10549D5F3855}"/>
              </a:ext>
            </a:extLst>
          </p:cNvPr>
          <p:cNvSpPr/>
          <p:nvPr/>
        </p:nvSpPr>
        <p:spPr>
          <a:xfrm>
            <a:off x="7460868" y="5413763"/>
            <a:ext cx="3617418" cy="451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128" tIns="77216" rIns="135128" bIns="77216" numCol="1" spcCol="1270" anchor="ctr" anchorCtr="0">
            <a:noAutofit/>
          </a:bodyPr>
          <a:lstStyle/>
          <a:p>
            <a:pPr algn="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>
                <a:solidFill>
                  <a:schemeClr val="tx2"/>
                </a:solidFill>
              </a:rPr>
              <a:t>Corporate loan and loan guarantee program</a:t>
            </a:r>
          </a:p>
        </p:txBody>
      </p:sp>
      <p:sp>
        <p:nvSpPr>
          <p:cNvPr id="208" name="Téglalap: lekerekített 5">
            <a:extLst>
              <a:ext uri="{FF2B5EF4-FFF2-40B4-BE49-F238E27FC236}">
                <a16:creationId xmlns:a16="http://schemas.microsoft.com/office/drawing/2014/main" id="{5E28584D-0C7D-4E66-8CA8-740D172BB219}"/>
              </a:ext>
            </a:extLst>
          </p:cNvPr>
          <p:cNvSpPr/>
          <p:nvPr/>
        </p:nvSpPr>
        <p:spPr>
          <a:xfrm>
            <a:off x="11029239" y="5585424"/>
            <a:ext cx="778555" cy="108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128" tIns="77216" rIns="135128" bIns="77216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600" b="1" dirty="0"/>
          </a:p>
        </p:txBody>
      </p:sp>
      <p:sp>
        <p:nvSpPr>
          <p:cNvPr id="207" name="Téglalap: lekerekített 5">
            <a:extLst>
              <a:ext uri="{FF2B5EF4-FFF2-40B4-BE49-F238E27FC236}">
                <a16:creationId xmlns:a16="http://schemas.microsoft.com/office/drawing/2014/main" id="{D8222C7D-712E-494A-82E7-CA49CFF05E0B}"/>
              </a:ext>
            </a:extLst>
          </p:cNvPr>
          <p:cNvSpPr/>
          <p:nvPr/>
        </p:nvSpPr>
        <p:spPr>
          <a:xfrm>
            <a:off x="7714658" y="5802224"/>
            <a:ext cx="3388258" cy="451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128" tIns="77216" rIns="135128" bIns="77216" numCol="1" spcCol="1270" anchor="ctr" anchorCtr="0">
            <a:noAutofit/>
          </a:bodyPr>
          <a:lstStyle/>
          <a:p>
            <a:pPr algn="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>
                <a:solidFill>
                  <a:schemeClr val="tx2"/>
                </a:solidFill>
              </a:rPr>
              <a:t>Distribution is not available</a:t>
            </a:r>
          </a:p>
        </p:txBody>
      </p:sp>
      <p:sp>
        <p:nvSpPr>
          <p:cNvPr id="209" name="Téglalap: lekerekített 5">
            <a:extLst>
              <a:ext uri="{FF2B5EF4-FFF2-40B4-BE49-F238E27FC236}">
                <a16:creationId xmlns:a16="http://schemas.microsoft.com/office/drawing/2014/main" id="{184FF13A-E46A-45F9-A963-9D556C31C1E6}"/>
              </a:ext>
            </a:extLst>
          </p:cNvPr>
          <p:cNvSpPr/>
          <p:nvPr/>
        </p:nvSpPr>
        <p:spPr>
          <a:xfrm>
            <a:off x="11029239" y="5973885"/>
            <a:ext cx="778555" cy="1080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128" tIns="77216" rIns="135128" bIns="77216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6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D13774-FDAE-454C-A11E-BA1E785E5270}"/>
              </a:ext>
            </a:extLst>
          </p:cNvPr>
          <p:cNvSpPr/>
          <p:nvPr/>
        </p:nvSpPr>
        <p:spPr>
          <a:xfrm>
            <a:off x="3301921" y="6362805"/>
            <a:ext cx="8137603" cy="3612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>
                <a:solidFill>
                  <a:schemeClr val="tx2"/>
                </a:solidFill>
              </a:rPr>
              <a:t>Note | The corporate loan and loan guarantee program also includes central bank measures</a:t>
            </a:r>
          </a:p>
        </p:txBody>
      </p:sp>
      <p:pic>
        <p:nvPicPr>
          <p:cNvPr id="119" name="Picture 2" descr="Képtalálatok a következőre: nagy márton">
            <a:extLst>
              <a:ext uri="{FF2B5EF4-FFF2-40B4-BE49-F238E27FC236}">
                <a16:creationId xmlns:a16="http://schemas.microsoft.com/office/drawing/2014/main" id="{4D1DA648-F53A-489B-A6D6-CB363EABCE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501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A8D7DD-B9DC-4FF7-97BA-9272F82D6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Comprehensive measures are taken worldwide to mitigate the effect of the crisis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7E1B4B-69A0-4781-B07F-7E1072E2A2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 err="1"/>
              <a:t>Source</a:t>
            </a:r>
            <a:r>
              <a:rPr lang="hu-HU" dirty="0"/>
              <a:t> | MNB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C8A2B5-83A3-4E18-8900-572316588EAB}"/>
              </a:ext>
            </a:extLst>
          </p:cNvPr>
          <p:cNvGrpSpPr/>
          <p:nvPr/>
        </p:nvGrpSpPr>
        <p:grpSpPr>
          <a:xfrm>
            <a:off x="3391270" y="1152857"/>
            <a:ext cx="8353660" cy="4983728"/>
            <a:chOff x="2002174" y="1069146"/>
            <a:chExt cx="8353660" cy="498372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37FF09F-1CF3-49DC-B955-8C169AEF9FA8}"/>
                </a:ext>
              </a:extLst>
            </p:cNvPr>
            <p:cNvSpPr/>
            <p:nvPr/>
          </p:nvSpPr>
          <p:spPr>
            <a:xfrm>
              <a:off x="6179834" y="4207591"/>
              <a:ext cx="4176000" cy="4193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/>
                <a:t>Public investment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A71F596-7327-4D7F-8AF3-39A3A0DDDDD4}"/>
                </a:ext>
              </a:extLst>
            </p:cNvPr>
            <p:cNvGrpSpPr/>
            <p:nvPr/>
          </p:nvGrpSpPr>
          <p:grpSpPr>
            <a:xfrm>
              <a:off x="2002174" y="1069146"/>
              <a:ext cx="8353660" cy="4983728"/>
              <a:chOff x="2002174" y="1069146"/>
              <a:chExt cx="8353660" cy="4983728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303FBA1-8B10-4E26-98E6-04F0DB051855}"/>
                  </a:ext>
                </a:extLst>
              </p:cNvPr>
              <p:cNvSpPr/>
              <p:nvPr/>
            </p:nvSpPr>
            <p:spPr>
              <a:xfrm>
                <a:off x="2002174" y="1479901"/>
                <a:ext cx="4176000" cy="2727689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GB" sz="1600" b="1" dirty="0">
                    <a:solidFill>
                      <a:schemeClr val="tx2"/>
                    </a:solidFill>
                  </a:rPr>
                  <a:t>- Wage subsidies </a:t>
                </a:r>
                <a:r>
                  <a:rPr lang="en-GB" sz="1600" dirty="0">
                    <a:solidFill>
                      <a:schemeClr val="tx2"/>
                    </a:solidFill>
                  </a:rPr>
                  <a:t>in case of retention of employees </a:t>
                </a:r>
              </a:p>
              <a:p>
                <a:pPr lvl="0"/>
                <a:r>
                  <a:rPr lang="en-GB" sz="1600" b="1" dirty="0">
                    <a:solidFill>
                      <a:schemeClr val="tx2"/>
                    </a:solidFill>
                  </a:rPr>
                  <a:t>- Benefits for isolated workers and for parents </a:t>
                </a:r>
                <a:r>
                  <a:rPr lang="en-GB" sz="1600" dirty="0">
                    <a:solidFill>
                      <a:schemeClr val="tx2"/>
                    </a:solidFill>
                  </a:rPr>
                  <a:t>who need to take care of their children during school closures</a:t>
                </a:r>
              </a:p>
              <a:p>
                <a:pPr lvl="0"/>
                <a:r>
                  <a:rPr lang="en-GB" sz="1600" b="1" dirty="0">
                    <a:solidFill>
                      <a:schemeClr val="tx2"/>
                    </a:solidFill>
                  </a:rPr>
                  <a:t>- Increased social spending, sickness benefits </a:t>
                </a:r>
                <a:r>
                  <a:rPr lang="en-GB" sz="1600" dirty="0">
                    <a:solidFill>
                      <a:schemeClr val="tx2"/>
                    </a:solidFill>
                  </a:rPr>
                  <a:t>for employees in the affected sectors</a:t>
                </a:r>
              </a:p>
              <a:p>
                <a:pPr lvl="0"/>
                <a:r>
                  <a:rPr lang="en-GB" sz="1600" dirty="0">
                    <a:solidFill>
                      <a:schemeClr val="tx2"/>
                    </a:solidFill>
                  </a:rPr>
                  <a:t>- Simplification of </a:t>
                </a:r>
                <a:r>
                  <a:rPr lang="en-GB" sz="1600" dirty="0" err="1">
                    <a:solidFill>
                      <a:schemeClr val="tx2"/>
                    </a:solidFill>
                  </a:rPr>
                  <a:t>labo</a:t>
                </a:r>
                <a:r>
                  <a:rPr lang="hu-HU" sz="1600" dirty="0">
                    <a:solidFill>
                      <a:schemeClr val="tx2"/>
                    </a:solidFill>
                  </a:rPr>
                  <a:t>u</a:t>
                </a:r>
                <a:r>
                  <a:rPr lang="en-GB" sz="1600" dirty="0">
                    <a:solidFill>
                      <a:schemeClr val="tx2"/>
                    </a:solidFill>
                  </a:rPr>
                  <a:t>r rules (part-time work, holidays)</a:t>
                </a:r>
              </a:p>
              <a:p>
                <a:pPr lvl="0"/>
                <a:r>
                  <a:rPr lang="en-GB" sz="1600" b="1" dirty="0">
                    <a:solidFill>
                      <a:schemeClr val="tx2"/>
                    </a:solidFill>
                  </a:rPr>
                  <a:t>- Moratorium on loan repayments </a:t>
                </a:r>
                <a:r>
                  <a:rPr lang="en-GB" sz="1600" dirty="0">
                    <a:solidFill>
                      <a:schemeClr val="tx2"/>
                    </a:solidFill>
                  </a:rPr>
                  <a:t>for individuals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9696E2C-391C-494A-93EE-34FD588690C0}"/>
                  </a:ext>
                </a:extLst>
              </p:cNvPr>
              <p:cNvSpPr/>
              <p:nvPr/>
            </p:nvSpPr>
            <p:spPr>
              <a:xfrm>
                <a:off x="6179834" y="1488497"/>
                <a:ext cx="4176000" cy="271909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lvl="0" algn="r"/>
                <a:r>
                  <a:rPr lang="en-GB" sz="1600" b="1" dirty="0">
                    <a:solidFill>
                      <a:schemeClr val="tx2"/>
                    </a:solidFill>
                  </a:rPr>
                  <a:t>- Loan guarantees, interest-free or preferential loans </a:t>
                </a:r>
                <a:r>
                  <a:rPr lang="en-GB" sz="1600" dirty="0">
                    <a:solidFill>
                      <a:schemeClr val="tx2"/>
                    </a:solidFill>
                  </a:rPr>
                  <a:t>for SMEs</a:t>
                </a:r>
              </a:p>
              <a:p>
                <a:pPr lvl="0" algn="r"/>
                <a:r>
                  <a:rPr lang="en-GB" sz="1600" dirty="0">
                    <a:solidFill>
                      <a:schemeClr val="tx2"/>
                    </a:solidFill>
                  </a:rPr>
                  <a:t>- </a:t>
                </a:r>
                <a:r>
                  <a:rPr lang="en-GB" sz="1600" b="1" dirty="0">
                    <a:solidFill>
                      <a:schemeClr val="tx2"/>
                    </a:solidFill>
                  </a:rPr>
                  <a:t>Gas, power bill payment holidays </a:t>
                </a:r>
                <a:r>
                  <a:rPr lang="en-GB" sz="1600" dirty="0">
                    <a:solidFill>
                      <a:schemeClr val="tx2"/>
                    </a:solidFill>
                  </a:rPr>
                  <a:t>for some clients</a:t>
                </a:r>
                <a:endParaRPr lang="en-GB" sz="1600" b="1" dirty="0">
                  <a:solidFill>
                    <a:schemeClr val="tx2"/>
                  </a:solidFill>
                </a:endParaRPr>
              </a:p>
              <a:p>
                <a:pPr lvl="0" algn="r"/>
                <a:r>
                  <a:rPr lang="en-GB" sz="1600" dirty="0">
                    <a:solidFill>
                      <a:schemeClr val="tx2"/>
                    </a:solidFill>
                  </a:rPr>
                  <a:t>- Temporary </a:t>
                </a:r>
                <a:r>
                  <a:rPr lang="en-GB" sz="1600" b="1" dirty="0">
                    <a:solidFill>
                      <a:schemeClr val="tx2"/>
                    </a:solidFill>
                  </a:rPr>
                  <a:t>benefits for self-employed</a:t>
                </a:r>
              </a:p>
              <a:p>
                <a:pPr lvl="0" algn="r"/>
                <a:r>
                  <a:rPr lang="en-GB" sz="1600" b="1" dirty="0">
                    <a:solidFill>
                      <a:schemeClr val="tx2"/>
                    </a:solidFill>
                  </a:rPr>
                  <a:t>- </a:t>
                </a:r>
                <a:r>
                  <a:rPr lang="en-GB" sz="1600" dirty="0">
                    <a:solidFill>
                      <a:schemeClr val="tx2"/>
                    </a:solidFill>
                  </a:rPr>
                  <a:t>Holidays</a:t>
                </a:r>
                <a:r>
                  <a:rPr lang="en-GB" sz="1600" b="1" dirty="0">
                    <a:solidFill>
                      <a:schemeClr val="tx2"/>
                    </a:solidFill>
                  </a:rPr>
                  <a:t> </a:t>
                </a:r>
                <a:r>
                  <a:rPr lang="en-GB" sz="1600" dirty="0">
                    <a:solidFill>
                      <a:schemeClr val="tx2"/>
                    </a:solidFill>
                  </a:rPr>
                  <a:t>for </a:t>
                </a:r>
                <a:r>
                  <a:rPr lang="en-GB" sz="1600" b="1" dirty="0">
                    <a:solidFill>
                      <a:schemeClr val="tx2"/>
                    </a:solidFill>
                  </a:rPr>
                  <a:t>social security contribution and personal income tax </a:t>
                </a:r>
                <a:r>
                  <a:rPr lang="en-GB" sz="1600" dirty="0">
                    <a:solidFill>
                      <a:schemeClr val="tx2"/>
                    </a:solidFill>
                  </a:rPr>
                  <a:t>payments</a:t>
                </a:r>
              </a:p>
              <a:p>
                <a:pPr lvl="0" algn="r"/>
                <a:r>
                  <a:rPr lang="en-GB" sz="1600" dirty="0">
                    <a:solidFill>
                      <a:schemeClr val="tx2"/>
                    </a:solidFill>
                  </a:rPr>
                  <a:t>- Support the introducing of </a:t>
                </a:r>
                <a:r>
                  <a:rPr lang="en-GB" sz="1600" b="1" dirty="0">
                    <a:solidFill>
                      <a:schemeClr val="tx2"/>
                    </a:solidFill>
                  </a:rPr>
                  <a:t>home office</a:t>
                </a:r>
              </a:p>
              <a:p>
                <a:pPr algn="r"/>
                <a:r>
                  <a:rPr lang="en-GB" sz="1600" b="1" dirty="0">
                    <a:solidFill>
                      <a:schemeClr val="tx2"/>
                    </a:solidFill>
                  </a:rPr>
                  <a:t>- Targeted sectoral support</a:t>
                </a:r>
                <a:endParaRPr lang="en-GB" sz="1600" dirty="0">
                  <a:solidFill>
                    <a:schemeClr val="tx2"/>
                  </a:solidFill>
                </a:endParaRPr>
              </a:p>
              <a:p>
                <a:pPr algn="r"/>
                <a:r>
                  <a:rPr lang="en-GB" sz="1600" b="1" dirty="0">
                    <a:solidFill>
                      <a:schemeClr val="tx2"/>
                    </a:solidFill>
                  </a:rPr>
                  <a:t>- Moratorium on loan repayments</a:t>
                </a:r>
              </a:p>
              <a:p>
                <a:pPr algn="r"/>
                <a:r>
                  <a:rPr lang="en-GB" sz="1600" b="1" dirty="0">
                    <a:solidFill>
                      <a:schemeClr val="tx2"/>
                    </a:solidFill>
                  </a:rPr>
                  <a:t>- Tax deferral or moratorium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83D94F4-88FC-4DF8-B772-16F27209AC74}"/>
                  </a:ext>
                </a:extLst>
              </p:cNvPr>
              <p:cNvSpPr/>
              <p:nvPr/>
            </p:nvSpPr>
            <p:spPr>
              <a:xfrm>
                <a:off x="2005502" y="4618347"/>
                <a:ext cx="4176000" cy="1434119"/>
              </a:xfrm>
              <a:prstGeom prst="rect">
                <a:avLst/>
              </a:prstGeom>
              <a:noFill/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lvl="0"/>
                <a:r>
                  <a:rPr lang="en-GB" sz="1600" dirty="0">
                    <a:solidFill>
                      <a:schemeClr val="tx2"/>
                    </a:solidFill>
                  </a:rPr>
                  <a:t>- Financial support for</a:t>
                </a:r>
                <a:r>
                  <a:rPr lang="en-GB" sz="1600" b="1" dirty="0">
                    <a:solidFill>
                      <a:schemeClr val="tx2"/>
                    </a:solidFill>
                  </a:rPr>
                  <a:t> medical equipment and </a:t>
                </a:r>
              </a:p>
              <a:p>
                <a:pPr lvl="0"/>
                <a:r>
                  <a:rPr lang="en-GB" sz="1600" b="1" dirty="0">
                    <a:solidFill>
                      <a:schemeClr val="tx2"/>
                    </a:solidFill>
                  </a:rPr>
                  <a:t>medicines</a:t>
                </a:r>
              </a:p>
              <a:p>
                <a:pPr lvl="0"/>
                <a:r>
                  <a:rPr lang="en-GB" sz="1600" dirty="0">
                    <a:solidFill>
                      <a:schemeClr val="tx2"/>
                    </a:solidFill>
                  </a:rPr>
                  <a:t>- Higher </a:t>
                </a:r>
                <a:r>
                  <a:rPr lang="en-GB" sz="1600" b="1" dirty="0">
                    <a:solidFill>
                      <a:schemeClr val="tx2"/>
                    </a:solidFill>
                  </a:rPr>
                  <a:t>wages</a:t>
                </a:r>
                <a:r>
                  <a:rPr lang="en-GB" sz="1600" dirty="0">
                    <a:solidFill>
                      <a:schemeClr val="tx2"/>
                    </a:solidFill>
                  </a:rPr>
                  <a:t> for health care workers </a:t>
                </a:r>
              </a:p>
              <a:p>
                <a:pPr lvl="0"/>
                <a:r>
                  <a:rPr lang="en-GB" sz="1600" b="1" dirty="0">
                    <a:solidFill>
                      <a:schemeClr val="tx2"/>
                    </a:solidFill>
                  </a:rPr>
                  <a:t>- Increased R&amp;D expenditures</a:t>
                </a:r>
              </a:p>
              <a:p>
                <a:pPr lvl="0"/>
                <a:r>
                  <a:rPr lang="en-GB" sz="1600" b="1" dirty="0">
                    <a:solidFill>
                      <a:schemeClr val="tx2"/>
                    </a:solidFill>
                  </a:rPr>
                  <a:t>- </a:t>
                </a:r>
                <a:r>
                  <a:rPr lang="en-GB" sz="1600" dirty="0">
                    <a:solidFill>
                      <a:schemeClr val="tx2"/>
                    </a:solidFill>
                  </a:rPr>
                  <a:t>Financial support for </a:t>
                </a:r>
                <a:r>
                  <a:rPr lang="en-GB" sz="1600" b="1" dirty="0">
                    <a:solidFill>
                      <a:schemeClr val="tx2"/>
                    </a:solidFill>
                  </a:rPr>
                  <a:t>quarantines</a:t>
                </a:r>
                <a:endParaRPr lang="en-GB" sz="16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F5877FB-9EBB-4752-A83C-B8E09C221B7B}"/>
                  </a:ext>
                </a:extLst>
              </p:cNvPr>
              <p:cNvSpPr/>
              <p:nvPr/>
            </p:nvSpPr>
            <p:spPr>
              <a:xfrm>
                <a:off x="6179834" y="4626942"/>
                <a:ext cx="4176000" cy="1425932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r"/>
                <a:r>
                  <a:rPr lang="en-GB" sz="1600" dirty="0">
                    <a:solidFill>
                      <a:schemeClr val="tx2"/>
                    </a:solidFill>
                  </a:rPr>
                  <a:t>- Local </a:t>
                </a:r>
                <a:r>
                  <a:rPr lang="en-GB" sz="1600" b="1" dirty="0">
                    <a:solidFill>
                      <a:schemeClr val="tx2"/>
                    </a:solidFill>
                  </a:rPr>
                  <a:t>infrastructure development</a:t>
                </a:r>
                <a:r>
                  <a:rPr lang="en-GB" sz="1600" dirty="0">
                    <a:solidFill>
                      <a:schemeClr val="tx2"/>
                    </a:solidFill>
                  </a:rPr>
                  <a:t> (</a:t>
                </a:r>
                <a:r>
                  <a:rPr lang="en-GB" sz="1600" dirty="0" err="1">
                    <a:solidFill>
                      <a:schemeClr val="tx2"/>
                    </a:solidFill>
                  </a:rPr>
                  <a:t>eg.</a:t>
                </a:r>
                <a:r>
                  <a:rPr lang="en-GB" sz="1600" dirty="0">
                    <a:solidFill>
                      <a:schemeClr val="tx2"/>
                    </a:solidFill>
                  </a:rPr>
                  <a:t> roads)</a:t>
                </a:r>
              </a:p>
              <a:p>
                <a:pPr algn="r"/>
                <a:r>
                  <a:rPr lang="en-GB" sz="1600" dirty="0">
                    <a:solidFill>
                      <a:schemeClr val="tx2"/>
                    </a:solidFill>
                  </a:rPr>
                  <a:t>- Modernization of schools</a:t>
                </a:r>
              </a:p>
              <a:p>
                <a:pPr lvl="0" algn="r"/>
                <a:r>
                  <a:rPr lang="en-GB" sz="1600" dirty="0">
                    <a:solidFill>
                      <a:schemeClr val="tx2"/>
                    </a:solidFill>
                  </a:rPr>
                  <a:t>- Environment protection</a:t>
                </a:r>
              </a:p>
              <a:p>
                <a:pPr algn="r"/>
                <a:r>
                  <a:rPr lang="en-GB" sz="1600" dirty="0">
                    <a:solidFill>
                      <a:schemeClr val="tx2"/>
                    </a:solidFill>
                  </a:rPr>
                  <a:t>- Renewable energy </a:t>
                </a:r>
              </a:p>
              <a:p>
                <a:pPr algn="r"/>
                <a:r>
                  <a:rPr lang="en-GB" sz="1600" dirty="0">
                    <a:solidFill>
                      <a:schemeClr val="tx2"/>
                    </a:solidFill>
                  </a:rPr>
                  <a:t>- Digitalization </a:t>
                </a:r>
              </a:p>
              <a:p>
                <a:pPr marL="285750" lvl="0" indent="-285750" algn="r">
                  <a:buFontTx/>
                  <a:buChar char="-"/>
                </a:pPr>
                <a:endParaRPr lang="en-GB" sz="1600" dirty="0">
                  <a:solidFill>
                    <a:schemeClr val="tx2"/>
                  </a:solidFill>
                </a:endParaRPr>
              </a:p>
              <a:p>
                <a:pPr algn="r"/>
                <a:endParaRPr lang="en-GB" sz="1600" dirty="0">
                  <a:solidFill>
                    <a:schemeClr val="tx2"/>
                  </a:solidFill>
                </a:endParaRPr>
              </a:p>
              <a:p>
                <a:pPr algn="r"/>
                <a:r>
                  <a:rPr lang="en-GB" sz="1600" dirty="0">
                    <a:solidFill>
                      <a:schemeClr val="tx2"/>
                    </a:solidFill>
                  </a:rPr>
                  <a:t> 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6514461-6508-4C5F-B741-0F66C112BC92}"/>
                  </a:ext>
                </a:extLst>
              </p:cNvPr>
              <p:cNvSpPr/>
              <p:nvPr/>
            </p:nvSpPr>
            <p:spPr>
              <a:xfrm>
                <a:off x="2002174" y="1069146"/>
                <a:ext cx="4176000" cy="41935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2000" b="1" dirty="0">
                    <a:solidFill>
                      <a:schemeClr val="bg1"/>
                    </a:solidFill>
                  </a:rPr>
                  <a:t>Employees</a:t>
                </a:r>
              </a:p>
            </p:txBody>
          </p:sp>
          <p:pic>
            <p:nvPicPr>
              <p:cNvPr id="28" name="Picture 6" descr="KÃ©ptalÃ¡lat a kÃ¶vetkezÅre: âmunkaâ">
                <a:extLst>
                  <a:ext uri="{FF2B5EF4-FFF2-40B4-BE49-F238E27FC236}">
                    <a16:creationId xmlns:a16="http://schemas.microsoft.com/office/drawing/2014/main" id="{00D16468-3674-4346-A94F-141FD00847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3336" y="3533227"/>
                <a:ext cx="923170" cy="6320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2299F89-FD7D-48EC-9896-7B66098E923B}"/>
                  </a:ext>
                </a:extLst>
              </p:cNvPr>
              <p:cNvSpPr/>
              <p:nvPr/>
            </p:nvSpPr>
            <p:spPr>
              <a:xfrm>
                <a:off x="6179834" y="1069146"/>
                <a:ext cx="4176000" cy="419351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2000" b="1" dirty="0">
                    <a:solidFill>
                      <a:schemeClr val="bg1"/>
                    </a:solidFill>
                  </a:rPr>
                  <a:t>Corporations</a:t>
                </a:r>
              </a:p>
            </p:txBody>
          </p:sp>
          <p:pic>
            <p:nvPicPr>
              <p:cNvPr id="30" name="Kép 8">
                <a:extLst>
                  <a:ext uri="{FF2B5EF4-FFF2-40B4-BE49-F238E27FC236}">
                    <a16:creationId xmlns:a16="http://schemas.microsoft.com/office/drawing/2014/main" id="{E55FFE35-DE42-4476-8176-00232B0455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52508" y="3583281"/>
                <a:ext cx="506670" cy="531932"/>
              </a:xfrm>
              <a:prstGeom prst="rect">
                <a:avLst/>
              </a:prstGeom>
            </p:spPr>
          </p:pic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F7AA026-227B-4A92-B959-568E0A440073}"/>
                  </a:ext>
                </a:extLst>
              </p:cNvPr>
              <p:cNvSpPr/>
              <p:nvPr/>
            </p:nvSpPr>
            <p:spPr>
              <a:xfrm>
                <a:off x="2005502" y="4207591"/>
                <a:ext cx="4176000" cy="419351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GB" sz="2000" b="1" dirty="0">
                    <a:solidFill>
                      <a:schemeClr val="bg1"/>
                    </a:solidFill>
                  </a:rPr>
                  <a:t>Health care expenditures</a:t>
                </a:r>
              </a:p>
            </p:txBody>
          </p:sp>
          <p:pic>
            <p:nvPicPr>
              <p:cNvPr id="32" name="Kép 17">
                <a:extLst>
                  <a:ext uri="{FF2B5EF4-FFF2-40B4-BE49-F238E27FC236}">
                    <a16:creationId xmlns:a16="http://schemas.microsoft.com/office/drawing/2014/main" id="{94ADD878-F8FC-4C70-B046-9785B36158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52508" y="5012424"/>
                <a:ext cx="565276" cy="739207"/>
              </a:xfrm>
              <a:prstGeom prst="rect">
                <a:avLst/>
              </a:prstGeom>
            </p:spPr>
          </p:pic>
          <p:pic>
            <p:nvPicPr>
              <p:cNvPr id="33" name="Kép 10">
                <a:extLst>
                  <a:ext uri="{FF2B5EF4-FFF2-40B4-BE49-F238E27FC236}">
                    <a16:creationId xmlns:a16="http://schemas.microsoft.com/office/drawing/2014/main" id="{2F984C80-CCED-4AEC-A290-95424D1962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33373" y="5146136"/>
                <a:ext cx="632643" cy="637605"/>
              </a:xfrm>
              <a:prstGeom prst="rect">
                <a:avLst/>
              </a:prstGeom>
              <a:ln w="38100">
                <a:noFill/>
              </a:ln>
            </p:spPr>
          </p:pic>
        </p:grpSp>
      </p:grpSp>
      <p:pic>
        <p:nvPicPr>
          <p:cNvPr id="19" name="Picture 2" descr="Képtalálatok a következőre: nagy márton">
            <a:extLst>
              <a:ext uri="{FF2B5EF4-FFF2-40B4-BE49-F238E27FC236}">
                <a16:creationId xmlns:a16="http://schemas.microsoft.com/office/drawing/2014/main" id="{67BABFE2-0AF7-4CAC-A788-D0AD5636C8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726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201D782-F0A7-45E3-BFE9-D5FD0560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2254250"/>
            <a:ext cx="6644488" cy="2289538"/>
          </a:xfrm>
        </p:spPr>
        <p:txBody>
          <a:bodyPr/>
          <a:lstStyle/>
          <a:p>
            <a:r>
              <a:rPr lang="en-GB"/>
              <a:t>III. Assessment of the domestic economic situation</a:t>
            </a:r>
          </a:p>
        </p:txBody>
      </p:sp>
    </p:spTree>
    <p:extLst>
      <p:ext uri="{BB962C8B-B14F-4D97-AF65-F5344CB8AC3E}">
        <p14:creationId xmlns:p14="http://schemas.microsoft.com/office/powerpoint/2010/main" val="3890683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84873-2CAE-4778-A664-5320BAC1C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/>
              <a:t>The impact of the pandemic will be reflected in march economic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B2CE3-E72D-41AE-93F8-4F8602779E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Source | MN based on press infromations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969A8-9707-4F11-905F-058D4961486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D042B5-D5B6-41B3-B974-1378F54DE30B}"/>
              </a:ext>
            </a:extLst>
          </p:cNvPr>
          <p:cNvSpPr/>
          <p:nvPr/>
        </p:nvSpPr>
        <p:spPr>
          <a:xfrm>
            <a:off x="3475185" y="1060050"/>
            <a:ext cx="8640000" cy="50291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A562B1F-09FC-4677-B9B8-EA7CC4CAC764}"/>
              </a:ext>
            </a:extLst>
          </p:cNvPr>
          <p:cNvSpPr/>
          <p:nvPr/>
        </p:nvSpPr>
        <p:spPr>
          <a:xfrm>
            <a:off x="3552705" y="3298178"/>
            <a:ext cx="2403000" cy="92205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chemeClr val="accent2"/>
                </a:solidFill>
              </a:rPr>
              <a:t>Tourism, catering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9DA30D-A0D0-45A6-8337-914F968C827B}"/>
              </a:ext>
            </a:extLst>
          </p:cNvPr>
          <p:cNvSpPr/>
          <p:nvPr/>
        </p:nvSpPr>
        <p:spPr>
          <a:xfrm>
            <a:off x="3591827" y="4910375"/>
            <a:ext cx="2403000" cy="92205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2"/>
                </a:solidFill>
              </a:rPr>
              <a:t>Other</a:t>
            </a:r>
          </a:p>
          <a:p>
            <a:pPr algn="ctr"/>
            <a:r>
              <a:rPr lang="en-GB" sz="2400" b="1">
                <a:solidFill>
                  <a:schemeClr val="accent2"/>
                </a:solidFill>
              </a:rPr>
              <a:t>sectors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C07B5C5-CEB7-4F6D-AFEC-C500292FDF01}"/>
              </a:ext>
            </a:extLst>
          </p:cNvPr>
          <p:cNvSpPr/>
          <p:nvPr/>
        </p:nvSpPr>
        <p:spPr>
          <a:xfrm>
            <a:off x="3557800" y="1526873"/>
            <a:ext cx="2403000" cy="92205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chemeClr val="accent2"/>
                </a:solidFill>
              </a:rPr>
              <a:t>Vehicle</a:t>
            </a:r>
            <a:br>
              <a:rPr lang="en-AU" sz="2400" b="1" dirty="0">
                <a:solidFill>
                  <a:schemeClr val="accent2"/>
                </a:solidFill>
              </a:rPr>
            </a:br>
            <a:r>
              <a:rPr lang="en-AU" sz="2400" b="1" dirty="0">
                <a:solidFill>
                  <a:schemeClr val="accent2"/>
                </a:solidFill>
              </a:rPr>
              <a:t>industry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F0DA6AE-F4C1-4FC0-A912-4715DC9D2CB8}"/>
              </a:ext>
            </a:extLst>
          </p:cNvPr>
          <p:cNvSpPr/>
          <p:nvPr/>
        </p:nvSpPr>
        <p:spPr>
          <a:xfrm>
            <a:off x="3309409" y="2952874"/>
            <a:ext cx="792000" cy="792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093F43C-E0DD-4497-B19D-57FF66A7D74D}"/>
              </a:ext>
            </a:extLst>
          </p:cNvPr>
          <p:cNvSpPr/>
          <p:nvPr/>
        </p:nvSpPr>
        <p:spPr>
          <a:xfrm>
            <a:off x="3391270" y="4623853"/>
            <a:ext cx="792000" cy="792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EA7AAA3-2CE7-47B4-9207-DD046F02F9E3}"/>
              </a:ext>
            </a:extLst>
          </p:cNvPr>
          <p:cNvSpPr/>
          <p:nvPr/>
        </p:nvSpPr>
        <p:spPr>
          <a:xfrm>
            <a:off x="3314502" y="1247607"/>
            <a:ext cx="792000" cy="792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9" name="Picture 4" descr="Image result for airplane icon png">
            <a:extLst>
              <a:ext uri="{FF2B5EF4-FFF2-40B4-BE49-F238E27FC236}">
                <a16:creationId xmlns:a16="http://schemas.microsoft.com/office/drawing/2014/main" id="{911DE207-4914-4F61-879E-210A99D1E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77492" y="3154392"/>
            <a:ext cx="472140" cy="47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Image result for vehicle icon png">
            <a:extLst>
              <a:ext uri="{FF2B5EF4-FFF2-40B4-BE49-F238E27FC236}">
                <a16:creationId xmlns:a16="http://schemas.microsoft.com/office/drawing/2014/main" id="{DD1AA76A-A350-437A-8B9D-78A24B0FC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185" y="1432738"/>
            <a:ext cx="486940" cy="42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Képtalálatok a következőre: nagy márton">
            <a:extLst>
              <a:ext uri="{FF2B5EF4-FFF2-40B4-BE49-F238E27FC236}">
                <a16:creationId xmlns:a16="http://schemas.microsoft.com/office/drawing/2014/main" id="{8989BFAD-9EB4-4277-916F-A124B93854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D891D2-B0F1-4651-947F-420FBA94FE1F}"/>
              </a:ext>
            </a:extLst>
          </p:cNvPr>
          <p:cNvSpPr txBox="1"/>
          <p:nvPr/>
        </p:nvSpPr>
        <p:spPr>
          <a:xfrm>
            <a:off x="5997106" y="1294693"/>
            <a:ext cx="5909602" cy="145769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285750" indent="-1800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From March 23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domestic vehicle factories have shut down</a:t>
            </a: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(Audi, Opel, Mercedes, Suzuki)</a:t>
            </a:r>
          </a:p>
          <a:p>
            <a:pPr marL="285750" indent="-1800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Suzuki has fired 600 agency contracted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employees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180000" algn="just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Disruptions in supply chains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– from March 21 Denso’s factory in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Székesfehérvár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has shut down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5AF3D0-08CD-4C78-A1B0-CBD39EA417A6}"/>
              </a:ext>
            </a:extLst>
          </p:cNvPr>
          <p:cNvSpPr txBox="1"/>
          <p:nvPr/>
        </p:nvSpPr>
        <p:spPr>
          <a:xfrm>
            <a:off x="5955705" y="3407384"/>
            <a:ext cx="5821346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285750" indent="-180000" algn="just">
              <a:buFont typeface="Arial" panose="020B0604020202020204" pitchFamily="34" charset="0"/>
              <a:buChar char="•"/>
            </a:pPr>
            <a:r>
              <a:rPr lang="en-GB" b="1">
                <a:solidFill>
                  <a:schemeClr val="accent1">
                    <a:lumMod val="75000"/>
                  </a:schemeClr>
                </a:solidFill>
              </a:rPr>
              <a:t>Hotels and thermal baths have closed </a:t>
            </a:r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in Budapest</a:t>
            </a:r>
          </a:p>
          <a:p>
            <a:pPr marL="285750" indent="-180000" algn="just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No new reservations, continuing cancellations</a:t>
            </a:r>
            <a:endParaRPr lang="en-GB" b="1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180000" algn="just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Catering establishments have been closing</a:t>
            </a:r>
          </a:p>
          <a:p>
            <a:pPr marL="285750" indent="-180000" algn="just">
              <a:buFont typeface="Arial" panose="020B0604020202020204" pitchFamily="34" charset="0"/>
              <a:buChar char="•"/>
            </a:pPr>
            <a:endParaRPr lang="en-GB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Image result for production png">
            <a:extLst>
              <a:ext uri="{FF2B5EF4-FFF2-40B4-BE49-F238E27FC236}">
                <a16:creationId xmlns:a16="http://schemas.microsoft.com/office/drawing/2014/main" id="{89437C1D-052E-4523-B285-1C652098F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075" y="4630968"/>
            <a:ext cx="778205" cy="77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D3687C5-B1A7-462D-96F4-AB4E7923B9C9}"/>
              </a:ext>
            </a:extLst>
          </p:cNvPr>
          <p:cNvSpPr txBox="1"/>
          <p:nvPr/>
        </p:nvSpPr>
        <p:spPr>
          <a:xfrm>
            <a:off x="5994827" y="4623853"/>
            <a:ext cx="5821346" cy="145769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285750" indent="-180000" algn="just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Construction projects have stopped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180000" algn="just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From March 21 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IKEA closed all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 of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 its Hungarian stores</a:t>
            </a:r>
          </a:p>
          <a:p>
            <a:pPr marL="285750" indent="-180000" algn="just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Compulsory leave, redundancies in 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domestic SMEs</a:t>
            </a:r>
          </a:p>
          <a:p>
            <a:pPr marL="285750" indent="-180000" algn="just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Non-food retail sector is in steep decline</a:t>
            </a:r>
          </a:p>
          <a:p>
            <a:pPr marL="285750" indent="-180000" algn="just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Services </a:t>
            </a:r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with personal contact are plummeting</a:t>
            </a:r>
          </a:p>
        </p:txBody>
      </p:sp>
    </p:spTree>
    <p:extLst>
      <p:ext uri="{BB962C8B-B14F-4D97-AF65-F5344CB8AC3E}">
        <p14:creationId xmlns:p14="http://schemas.microsoft.com/office/powerpoint/2010/main" val="2024046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19099-7ADA-413B-897A-B28D596B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2400" dirty="0"/>
              <a:t>Economic growth may temporarily slow down, then we expect lost activity to recover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7E207-6A69-4BD8-AEB1-76B33E5395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Source | HCSO, MNB projection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FF93F9-887E-489C-BAB0-BC55022C7F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>
                <a:solidFill>
                  <a:srgbClr val="002060"/>
                </a:solidFill>
              </a:rPr>
              <a:t>Evolution of gdp projection</a:t>
            </a:r>
          </a:p>
        </p:txBody>
      </p:sp>
      <p:pic>
        <p:nvPicPr>
          <p:cNvPr id="7" name="Picture 2" descr="Képtalálatok a következőre: nagy márton">
            <a:extLst>
              <a:ext uri="{FF2B5EF4-FFF2-40B4-BE49-F238E27FC236}">
                <a16:creationId xmlns:a16="http://schemas.microsoft.com/office/drawing/2014/main" id="{576915D7-D91C-4172-B25E-716AECD4C5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095885-D149-4EA4-8298-9A45B5E9142F}"/>
              </a:ext>
            </a:extLst>
          </p:cNvPr>
          <p:cNvSpPr txBox="1"/>
          <p:nvPr/>
        </p:nvSpPr>
        <p:spPr>
          <a:xfrm>
            <a:off x="7002966" y="6045200"/>
            <a:ext cx="406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chemeClr val="tx2"/>
                </a:solidFill>
              </a:rPr>
              <a:t>V-shaped recovery!</a:t>
            </a:r>
          </a:p>
        </p:txBody>
      </p:sp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8DB46B3C-3119-4820-B593-759891BACDFB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085263947"/>
              </p:ext>
            </p:extLst>
          </p:nvPr>
        </p:nvGraphicFramePr>
        <p:xfrm>
          <a:off x="3390900" y="1270000"/>
          <a:ext cx="8391525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73398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370A9-8F9F-4562-9501-F5C1ECF1B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69" y="310447"/>
            <a:ext cx="8600861" cy="713833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A one-month shutdown in the most exposed sectors could significantly restrain GDP growth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2C4EE-6BEE-438B-B887-6A34258695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20768" y="6550575"/>
            <a:ext cx="7679183" cy="229326"/>
          </a:xfrm>
        </p:spPr>
        <p:txBody>
          <a:bodyPr/>
          <a:lstStyle/>
          <a:p>
            <a:r>
              <a:rPr lang="en-GB"/>
              <a:t>Source | MNB calculation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C28ED0-5155-4F7C-9F55-15C1100388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20768" y="5601262"/>
            <a:ext cx="8390875" cy="229326"/>
          </a:xfrm>
        </p:spPr>
        <p:txBody>
          <a:bodyPr/>
          <a:lstStyle/>
          <a:p>
            <a:r>
              <a:rPr lang="en-GB">
                <a:solidFill>
                  <a:srgbClr val="002060"/>
                </a:solidFill>
              </a:rPr>
              <a:t>Impact of a one-month shutdown on domestic economic sectors</a:t>
            </a:r>
          </a:p>
        </p:txBody>
      </p:sp>
      <p:pic>
        <p:nvPicPr>
          <p:cNvPr id="7" name="Picture 2" descr="Képtalálatok a következőre: nagy márton">
            <a:extLst>
              <a:ext uri="{FF2B5EF4-FFF2-40B4-BE49-F238E27FC236}">
                <a16:creationId xmlns:a16="http://schemas.microsoft.com/office/drawing/2014/main" id="{95EE8E32-EAAC-4DFC-B4FD-E5E609C1D8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7FEF635-85CB-4405-84F6-0141274D255D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604911723"/>
              </p:ext>
            </p:extLst>
          </p:nvPr>
        </p:nvGraphicFramePr>
        <p:xfrm>
          <a:off x="3516153" y="1150375"/>
          <a:ext cx="8200104" cy="4409767"/>
        </p:xfrm>
        <a:graphic>
          <a:graphicData uri="http://schemas.openxmlformats.org/drawingml/2006/table">
            <a:tbl>
              <a:tblPr firstRow="1" firstCol="1" bandRow="1"/>
              <a:tblGrid>
                <a:gridCol w="2518749">
                  <a:extLst>
                    <a:ext uri="{9D8B030D-6E8A-4147-A177-3AD203B41FA5}">
                      <a16:colId xmlns:a16="http://schemas.microsoft.com/office/drawing/2014/main" val="1769814935"/>
                    </a:ext>
                  </a:extLst>
                </a:gridCol>
                <a:gridCol w="1102617">
                  <a:extLst>
                    <a:ext uri="{9D8B030D-6E8A-4147-A177-3AD203B41FA5}">
                      <a16:colId xmlns:a16="http://schemas.microsoft.com/office/drawing/2014/main" val="754591039"/>
                    </a:ext>
                  </a:extLst>
                </a:gridCol>
                <a:gridCol w="2289369">
                  <a:extLst>
                    <a:ext uri="{9D8B030D-6E8A-4147-A177-3AD203B41FA5}">
                      <a16:colId xmlns:a16="http://schemas.microsoft.com/office/drawing/2014/main" val="3946160444"/>
                    </a:ext>
                  </a:extLst>
                </a:gridCol>
                <a:gridCol w="2289369">
                  <a:extLst>
                    <a:ext uri="{9D8B030D-6E8A-4147-A177-3AD203B41FA5}">
                      <a16:colId xmlns:a16="http://schemas.microsoft.com/office/drawing/2014/main" val="3645345484"/>
                    </a:ext>
                  </a:extLst>
                </a:gridCol>
              </a:tblGrid>
              <a:tr h="13868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b="1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9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b="1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GDP weight (percent)</a:t>
                      </a:r>
                      <a:endParaRPr lang="en-GB" sz="19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b="1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GDP weight with connected sectors (percent)</a:t>
                      </a:r>
                      <a:endParaRPr lang="en-GB" sz="19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b="1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Impact of a one-month shutdown (percentage point)</a:t>
                      </a:r>
                      <a:endParaRPr lang="en-GB" sz="19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C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920933"/>
                  </a:ext>
                </a:extLst>
              </a:tr>
              <a:tr h="610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Vehicle industry</a:t>
                      </a:r>
                      <a:endParaRPr lang="en-GB" sz="19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hu-HU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GB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9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hu-HU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GB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– 6</a:t>
                      </a:r>
                      <a:r>
                        <a:rPr lang="hu-HU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GB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9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(-0</a:t>
                      </a:r>
                      <a:r>
                        <a:rPr lang="hu-HU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GB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3) - (-0</a:t>
                      </a:r>
                      <a:r>
                        <a:rPr lang="hu-HU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GB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4)</a:t>
                      </a:r>
                      <a:endParaRPr lang="en-GB" sz="19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5779005"/>
                  </a:ext>
                </a:extLst>
              </a:tr>
              <a:tr h="610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Tourism</a:t>
                      </a:r>
                      <a:endParaRPr lang="en-GB" sz="19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hu-HU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GB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GB" sz="19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hu-HU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GB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– 7</a:t>
                      </a:r>
                      <a:r>
                        <a:rPr lang="hu-HU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GB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9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(-0</a:t>
                      </a:r>
                      <a:r>
                        <a:rPr lang="hu-HU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GB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4) - (-0</a:t>
                      </a:r>
                      <a:r>
                        <a:rPr lang="hu-HU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GB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5)</a:t>
                      </a:r>
                      <a:endParaRPr lang="en-GB" sz="19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708525"/>
                  </a:ext>
                </a:extLst>
              </a:tr>
              <a:tr h="610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Cultural services </a:t>
                      </a:r>
                      <a:endParaRPr lang="en-GB" sz="19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hu-HU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GB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9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hu-HU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GB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– 2</a:t>
                      </a:r>
                      <a:r>
                        <a:rPr lang="hu-HU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GB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*</a:t>
                      </a:r>
                      <a:endParaRPr lang="en-GB" sz="19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(-0</a:t>
                      </a:r>
                      <a:r>
                        <a:rPr lang="hu-HU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GB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05) - (-0</a:t>
                      </a:r>
                      <a:r>
                        <a:rPr lang="hu-HU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GB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15)</a:t>
                      </a:r>
                      <a:endParaRPr lang="en-GB" sz="19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1181107"/>
                  </a:ext>
                </a:extLst>
              </a:tr>
              <a:tr h="610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Transport and storage</a:t>
                      </a:r>
                      <a:endParaRPr lang="en-GB" sz="19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hu-HU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GB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9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hu-HU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GB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– 6</a:t>
                      </a:r>
                      <a:r>
                        <a:rPr lang="hu-HU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GB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*</a:t>
                      </a:r>
                      <a:endParaRPr lang="en-GB" sz="19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(-0</a:t>
                      </a:r>
                      <a:r>
                        <a:rPr lang="hu-HU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GB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15) - (-0</a:t>
                      </a:r>
                      <a:r>
                        <a:rPr lang="hu-HU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GB" sz="19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25)</a:t>
                      </a:r>
                      <a:endParaRPr lang="en-GB" sz="19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077671"/>
                  </a:ext>
                </a:extLst>
              </a:tr>
              <a:tr h="581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 b="1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lang="en-GB" sz="19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b="1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r>
                        <a:rPr lang="hu-HU" sz="1900" b="1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GB" sz="1900" b="1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GB" sz="19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b="1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r>
                        <a:rPr lang="hu-HU" sz="1900" b="1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GB" sz="1900" b="1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– 21</a:t>
                      </a:r>
                      <a:r>
                        <a:rPr lang="hu-HU" sz="1900" b="1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GB" sz="1900" b="1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9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b="1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(-0</a:t>
                      </a:r>
                      <a:r>
                        <a:rPr lang="hu-HU" sz="1900" b="1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GB" sz="1900" b="1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9) - (-1</a:t>
                      </a:r>
                      <a:r>
                        <a:rPr lang="hu-HU" sz="1900" b="1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GB" sz="1900" b="1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3)</a:t>
                      </a:r>
                      <a:endParaRPr lang="en-GB" sz="19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9437118"/>
                  </a:ext>
                </a:extLst>
              </a:tr>
            </a:tbl>
          </a:graphicData>
        </a:graphic>
      </p:graphicFrame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15F54E0-4054-418B-838B-DD488759FB1C}"/>
              </a:ext>
            </a:extLst>
          </p:cNvPr>
          <p:cNvSpPr txBox="1">
            <a:spLocks/>
          </p:cNvSpPr>
          <p:nvPr/>
        </p:nvSpPr>
        <p:spPr>
          <a:xfrm>
            <a:off x="3420768" y="5871708"/>
            <a:ext cx="8781064" cy="713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Note | The direct weight of the sectors based on the corresponding NACE codes. Weight with connected sectors are own estimates based on input-output tables and detailed national accounts data. Tourism-related transport and cultural services were considered in the second column as suppliers of tourism, thus avoiding double counting.</a:t>
            </a:r>
          </a:p>
        </p:txBody>
      </p:sp>
    </p:spTree>
    <p:extLst>
      <p:ext uri="{BB962C8B-B14F-4D97-AF65-F5344CB8AC3E}">
        <p14:creationId xmlns:p14="http://schemas.microsoft.com/office/powerpoint/2010/main" val="3202546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370A9-8F9F-4562-9501-F5C1ECF1B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/>
              <a:t>Growth effects of downward risks are more significant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2C4EE-6BEE-438B-B887-6A34258695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Source | MNB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C28ED0-5155-4F7C-9F55-15C1100388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>
                <a:solidFill>
                  <a:srgbClr val="002060"/>
                </a:solidFill>
              </a:rPr>
              <a:t>Effects of alternative scenarios on hungarian GDP forecast</a:t>
            </a:r>
          </a:p>
        </p:txBody>
      </p:sp>
      <p:pic>
        <p:nvPicPr>
          <p:cNvPr id="7" name="Picture 2" descr="Képtalálatok a következőre: nagy márton">
            <a:extLst>
              <a:ext uri="{FF2B5EF4-FFF2-40B4-BE49-F238E27FC236}">
                <a16:creationId xmlns:a16="http://schemas.microsoft.com/office/drawing/2014/main" id="{367A4542-1F38-41EF-BA67-BC04C04118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9ECC39-6883-4F32-8C02-1B018F1B9AB7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586208" y="989156"/>
            <a:ext cx="8001000" cy="506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63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370A9-8F9F-4562-9501-F5C1ECF1B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/>
              <a:t>Our forecast for oil price is significantly lower than in December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2C4EE-6BEE-438B-B887-6A34258695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1271" y="6443795"/>
            <a:ext cx="7679183" cy="229326"/>
          </a:xfrm>
        </p:spPr>
        <p:txBody>
          <a:bodyPr/>
          <a:lstStyle/>
          <a:p>
            <a:r>
              <a:rPr lang="en-GB"/>
              <a:t>Source | Bloomberg, MNB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C28ED0-5155-4F7C-9F55-15C1100388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71" y="6045201"/>
            <a:ext cx="8390875" cy="487574"/>
          </a:xfrm>
        </p:spPr>
        <p:txBody>
          <a:bodyPr/>
          <a:lstStyle/>
          <a:p>
            <a:r>
              <a:rPr lang="en-GB"/>
              <a:t>Changes in our assumptions for Brent oil prices since the december 2019 inflation report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C4827F0-64A2-4AD8-9B86-0293F5FEFB16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668322260"/>
              </p:ext>
            </p:extLst>
          </p:nvPr>
        </p:nvGraphicFramePr>
        <p:xfrm>
          <a:off x="3390900" y="1270000"/>
          <a:ext cx="8391525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 descr="Képtalálatok a következőre: nagy márton">
            <a:extLst>
              <a:ext uri="{FF2B5EF4-FFF2-40B4-BE49-F238E27FC236}">
                <a16:creationId xmlns:a16="http://schemas.microsoft.com/office/drawing/2014/main" id="{D9768522-79E5-42DC-BC06-0139B2EDB8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704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370A9-8F9F-4562-9501-F5C1ECF1B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69" y="310447"/>
            <a:ext cx="8630841" cy="949186"/>
          </a:xfrm>
        </p:spPr>
        <p:txBody>
          <a:bodyPr>
            <a:normAutofit fontScale="90000"/>
          </a:bodyPr>
          <a:lstStyle/>
          <a:p>
            <a:r>
              <a:rPr lang="en-GB" sz="2400"/>
              <a:t>Inflation may stabilize near the 3 percent inflation target by the end of the forecast horizon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2C4EE-6BEE-438B-B887-6A34258695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Source | MNB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C28ED0-5155-4F7C-9F55-15C1100388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71" y="6162994"/>
            <a:ext cx="8390875" cy="229326"/>
          </a:xfrm>
        </p:spPr>
        <p:txBody>
          <a:bodyPr/>
          <a:lstStyle/>
          <a:p>
            <a:r>
              <a:rPr lang="en-GB">
                <a:solidFill>
                  <a:srgbClr val="002060"/>
                </a:solidFill>
              </a:rPr>
              <a:t>Our inflation forecast</a:t>
            </a:r>
          </a:p>
        </p:txBody>
      </p:sp>
      <p:pic>
        <p:nvPicPr>
          <p:cNvPr id="7" name="Picture 2" descr="Képtalálatok a következőre: nagy márton">
            <a:extLst>
              <a:ext uri="{FF2B5EF4-FFF2-40B4-BE49-F238E27FC236}">
                <a16:creationId xmlns:a16="http://schemas.microsoft.com/office/drawing/2014/main" id="{4D80716A-F1C6-443B-93CE-FDFEC7AF5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439901F1-64CD-4214-9BE4-7BA8E051B7D7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395414426"/>
              </p:ext>
            </p:extLst>
          </p:nvPr>
        </p:nvGraphicFramePr>
        <p:xfrm>
          <a:off x="3390900" y="1270000"/>
          <a:ext cx="8391525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">
            <a:extLst>
              <a:ext uri="{FF2B5EF4-FFF2-40B4-BE49-F238E27FC236}">
                <a16:creationId xmlns:a16="http://schemas.microsoft.com/office/drawing/2014/main" id="{8D75069D-36C6-4715-AC61-0185BDDDD94D}"/>
              </a:ext>
            </a:extLst>
          </p:cNvPr>
          <p:cNvSpPr txBox="1"/>
          <p:nvPr/>
        </p:nvSpPr>
        <p:spPr>
          <a:xfrm>
            <a:off x="5361463" y="5679138"/>
            <a:ext cx="2068679" cy="376429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dirty="0" err="1"/>
              <a:t>Forecast</a:t>
            </a:r>
            <a:r>
              <a:rPr lang="hu-HU" sz="1600" dirty="0"/>
              <a:t> </a:t>
            </a:r>
            <a:r>
              <a:rPr lang="hu-HU" sz="1600" dirty="0" err="1"/>
              <a:t>range</a:t>
            </a:r>
            <a:endParaRPr lang="hu-HU" sz="1600" dirty="0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9B376D3D-B583-4145-B9FB-F3206AC9BE0D}"/>
              </a:ext>
            </a:extLst>
          </p:cNvPr>
          <p:cNvSpPr txBox="1"/>
          <p:nvPr/>
        </p:nvSpPr>
        <p:spPr>
          <a:xfrm>
            <a:off x="9400705" y="5679138"/>
            <a:ext cx="2068679" cy="376429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dirty="0" err="1"/>
              <a:t>Inflation</a:t>
            </a:r>
            <a:endParaRPr lang="hu-HU" sz="1600" dirty="0"/>
          </a:p>
        </p:txBody>
      </p:sp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98FA85CA-EEC2-439A-BEBC-FF6C7FC1A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733427"/>
              </p:ext>
            </p:extLst>
          </p:nvPr>
        </p:nvGraphicFramePr>
        <p:xfrm>
          <a:off x="3355474" y="1449578"/>
          <a:ext cx="582863" cy="37480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863">
                  <a:extLst>
                    <a:ext uri="{9D8B030D-6E8A-4147-A177-3AD203B41FA5}">
                      <a16:colId xmlns:a16="http://schemas.microsoft.com/office/drawing/2014/main" val="3310880686"/>
                    </a:ext>
                  </a:extLst>
                </a:gridCol>
              </a:tblGrid>
              <a:tr h="535438">
                <a:tc>
                  <a:txBody>
                    <a:bodyPr/>
                    <a:lstStyle/>
                    <a:p>
                      <a:r>
                        <a:rPr lang="hu-HU" sz="1600" dirty="0"/>
                        <a:t>4.5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729766"/>
                  </a:ext>
                </a:extLst>
              </a:tr>
              <a:tr h="535438">
                <a:tc>
                  <a:txBody>
                    <a:bodyPr/>
                    <a:lstStyle/>
                    <a:p>
                      <a:r>
                        <a:rPr lang="hu-HU" sz="1600" dirty="0"/>
                        <a:t>4.0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610672"/>
                  </a:ext>
                </a:extLst>
              </a:tr>
              <a:tr h="535438">
                <a:tc>
                  <a:txBody>
                    <a:bodyPr/>
                    <a:lstStyle/>
                    <a:p>
                      <a:r>
                        <a:rPr lang="hu-HU" sz="1600" dirty="0"/>
                        <a:t>3.5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181389"/>
                  </a:ext>
                </a:extLst>
              </a:tr>
              <a:tr h="535438">
                <a:tc>
                  <a:txBody>
                    <a:bodyPr/>
                    <a:lstStyle/>
                    <a:p>
                      <a:r>
                        <a:rPr lang="hu-HU" sz="1600" dirty="0"/>
                        <a:t>3.0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21869"/>
                  </a:ext>
                </a:extLst>
              </a:tr>
              <a:tr h="535438">
                <a:tc>
                  <a:txBody>
                    <a:bodyPr/>
                    <a:lstStyle/>
                    <a:p>
                      <a:r>
                        <a:rPr lang="hu-HU" sz="1600" dirty="0"/>
                        <a:t>2.5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041936"/>
                  </a:ext>
                </a:extLst>
              </a:tr>
              <a:tr h="535438">
                <a:tc>
                  <a:txBody>
                    <a:bodyPr/>
                    <a:lstStyle/>
                    <a:p>
                      <a:r>
                        <a:rPr lang="hu-HU" sz="1600" dirty="0"/>
                        <a:t>2.0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024673"/>
                  </a:ext>
                </a:extLst>
              </a:tr>
              <a:tr h="535438">
                <a:tc>
                  <a:txBody>
                    <a:bodyPr/>
                    <a:lstStyle/>
                    <a:p>
                      <a:r>
                        <a:rPr lang="hu-HU" sz="1600" dirty="0"/>
                        <a:t>1.5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128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665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BAA8E-6B7B-479C-9ABA-03F3BC6FB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213" y="310447"/>
            <a:ext cx="8913787" cy="713833"/>
          </a:xfrm>
        </p:spPr>
        <p:txBody>
          <a:bodyPr>
            <a:noAutofit/>
          </a:bodyPr>
          <a:lstStyle/>
          <a:p>
            <a:r>
              <a:rPr lang="en-GB" dirty="0"/>
              <a:t>Core inflation excluding taxes will be lower in 2020 and 2021 comparing to our </a:t>
            </a:r>
            <a:r>
              <a:rPr lang="en-GB" dirty="0" err="1"/>
              <a:t>december</a:t>
            </a:r>
            <a:r>
              <a:rPr lang="en-GB" dirty="0"/>
              <a:t> forecast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57C59-5A77-4AAF-99E9-DA949B7EC3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1271" y="6386644"/>
            <a:ext cx="8052584" cy="383611"/>
          </a:xfrm>
        </p:spPr>
        <p:txBody>
          <a:bodyPr/>
          <a:lstStyle/>
          <a:p>
            <a:r>
              <a:rPr lang="en-GB"/>
              <a:t>Note | The range is formed by two different forecast scenarios.</a:t>
            </a:r>
          </a:p>
          <a:p>
            <a:r>
              <a:rPr lang="en-GB"/>
              <a:t>Source | MNB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2C4963-45AD-4F3A-BEEA-7FDC5D74E8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Our core inflation (excluding taxes) forecast</a:t>
            </a:r>
          </a:p>
        </p:txBody>
      </p:sp>
      <p:pic>
        <p:nvPicPr>
          <p:cNvPr id="6" name="Picture 2" descr="Képtalálatok a következőre: nagy márton">
            <a:extLst>
              <a:ext uri="{FF2B5EF4-FFF2-40B4-BE49-F238E27FC236}">
                <a16:creationId xmlns:a16="http://schemas.microsoft.com/office/drawing/2014/main" id="{C5AC7A6C-BC4F-4674-925B-941D0257FC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E9BC860-2547-43A4-B829-3FCEA53A5CBB}"/>
              </a:ext>
            </a:extLst>
          </p:cNvPr>
          <p:cNvGraphicFramePr>
            <a:graphicFrameLocks/>
          </p:cNvGraphicFramePr>
          <p:nvPr/>
        </p:nvGraphicFramePr>
        <p:xfrm>
          <a:off x="3278213" y="1261640"/>
          <a:ext cx="8278700" cy="449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15DD1ED-C585-4E9D-8B49-7BF542A2AA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790062"/>
              </p:ext>
            </p:extLst>
          </p:nvPr>
        </p:nvGraphicFramePr>
        <p:xfrm>
          <a:off x="3154947" y="1377389"/>
          <a:ext cx="582863" cy="35314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863">
                  <a:extLst>
                    <a:ext uri="{9D8B030D-6E8A-4147-A177-3AD203B41FA5}">
                      <a16:colId xmlns:a16="http://schemas.microsoft.com/office/drawing/2014/main" val="3310880686"/>
                    </a:ext>
                  </a:extLst>
                </a:gridCol>
              </a:tblGrid>
              <a:tr h="588582">
                <a:tc>
                  <a:txBody>
                    <a:bodyPr/>
                    <a:lstStyle/>
                    <a:p>
                      <a:r>
                        <a:rPr lang="hu-HU" sz="1600" dirty="0"/>
                        <a:t>4.0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610672"/>
                  </a:ext>
                </a:extLst>
              </a:tr>
              <a:tr h="588582">
                <a:tc>
                  <a:txBody>
                    <a:bodyPr/>
                    <a:lstStyle/>
                    <a:p>
                      <a:r>
                        <a:rPr lang="hu-HU" sz="1600" dirty="0"/>
                        <a:t>3.5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181389"/>
                  </a:ext>
                </a:extLst>
              </a:tr>
              <a:tr h="588582">
                <a:tc>
                  <a:txBody>
                    <a:bodyPr/>
                    <a:lstStyle/>
                    <a:p>
                      <a:r>
                        <a:rPr lang="hu-HU" sz="1600" dirty="0"/>
                        <a:t>3.0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21869"/>
                  </a:ext>
                </a:extLst>
              </a:tr>
              <a:tr h="588582">
                <a:tc>
                  <a:txBody>
                    <a:bodyPr/>
                    <a:lstStyle/>
                    <a:p>
                      <a:r>
                        <a:rPr lang="hu-HU" sz="1600" dirty="0"/>
                        <a:t>2.5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041936"/>
                  </a:ext>
                </a:extLst>
              </a:tr>
              <a:tr h="588582">
                <a:tc>
                  <a:txBody>
                    <a:bodyPr/>
                    <a:lstStyle/>
                    <a:p>
                      <a:r>
                        <a:rPr lang="hu-HU" sz="1600" dirty="0"/>
                        <a:t>2.0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024673"/>
                  </a:ext>
                </a:extLst>
              </a:tr>
              <a:tr h="588582">
                <a:tc>
                  <a:txBody>
                    <a:bodyPr/>
                    <a:lstStyle/>
                    <a:p>
                      <a:r>
                        <a:rPr lang="hu-HU" sz="1600" dirty="0"/>
                        <a:t>1.5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128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518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848495D-79D1-4E96-9458-34C0C91AE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000"/>
              <a:t>The Coronavirus has resulted in a global confidence crisis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3B65A46-2AE1-432F-8137-6D24A2FAF4D1}"/>
              </a:ext>
            </a:extLst>
          </p:cNvPr>
          <p:cNvGrpSpPr/>
          <p:nvPr/>
        </p:nvGrpSpPr>
        <p:grpSpPr>
          <a:xfrm>
            <a:off x="3370023" y="1509116"/>
            <a:ext cx="8388000" cy="4788000"/>
            <a:chOff x="0" y="1140824"/>
            <a:chExt cx="9154166" cy="5204380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7AADB49A-9213-4EDB-80DD-65059BC693F5}"/>
                </a:ext>
              </a:extLst>
            </p:cNvPr>
            <p:cNvSpPr/>
            <p:nvPr/>
          </p:nvSpPr>
          <p:spPr>
            <a:xfrm>
              <a:off x="0" y="1140824"/>
              <a:ext cx="9144000" cy="520119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134481BA-5921-426B-9E65-EBC8A667C094}"/>
                </a:ext>
              </a:extLst>
            </p:cNvPr>
            <p:cNvSpPr/>
            <p:nvPr/>
          </p:nvSpPr>
          <p:spPr>
            <a:xfrm>
              <a:off x="3779647" y="1228801"/>
              <a:ext cx="1266599" cy="1266599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hu-HU" sz="2300" b="1" dirty="0">
                <a:solidFill>
                  <a:schemeClr val="accent2"/>
                </a:solidFill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FDED40A0-7B74-480F-8799-CEED6BBB73B7}"/>
                </a:ext>
              </a:extLst>
            </p:cNvPr>
            <p:cNvSpPr txBox="1"/>
            <p:nvPr/>
          </p:nvSpPr>
          <p:spPr>
            <a:xfrm>
              <a:off x="3779647" y="1267944"/>
              <a:ext cx="1266599" cy="11708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600" b="1" dirty="0">
                  <a:solidFill>
                    <a:schemeClr val="accent3"/>
                  </a:solidFill>
                </a:rPr>
                <a:t>Financial and commodity market</a:t>
              </a:r>
              <a:r>
                <a:rPr lang="hu-HU" sz="1600" b="1" dirty="0">
                  <a:solidFill>
                    <a:schemeClr val="accent3"/>
                  </a:solidFill>
                </a:rPr>
                <a:t>s</a:t>
              </a:r>
              <a:endParaRPr lang="en-AU" sz="1600" b="1" dirty="0">
                <a:solidFill>
                  <a:schemeClr val="accent3"/>
                </a:solidFill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0748E4B7-7AAF-4B18-888F-2E56B81230FA}"/>
                </a:ext>
              </a:extLst>
            </p:cNvPr>
            <p:cNvSpPr/>
            <p:nvPr/>
          </p:nvSpPr>
          <p:spPr>
            <a:xfrm>
              <a:off x="5874631" y="3127271"/>
              <a:ext cx="1266599" cy="1266599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hu-HU" sz="2300" b="1" dirty="0">
                <a:solidFill>
                  <a:schemeClr val="accent2"/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D395ADA-2CBF-4B66-8CD9-27365167FEAA}"/>
                </a:ext>
              </a:extLst>
            </p:cNvPr>
            <p:cNvSpPr txBox="1"/>
            <p:nvPr/>
          </p:nvSpPr>
          <p:spPr>
            <a:xfrm>
              <a:off x="5874631" y="3480950"/>
              <a:ext cx="126659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600" b="1" dirty="0" err="1">
                  <a:solidFill>
                    <a:schemeClr val="accent3"/>
                  </a:solidFill>
                </a:rPr>
                <a:t>Compan</a:t>
              </a:r>
              <a:r>
                <a:rPr lang="hu-HU" sz="1600" b="1" dirty="0">
                  <a:solidFill>
                    <a:schemeClr val="accent3"/>
                  </a:solidFill>
                </a:rPr>
                <a:t>y</a:t>
              </a:r>
              <a:endParaRPr lang="en-AU" sz="1600" b="1" dirty="0">
                <a:solidFill>
                  <a:schemeClr val="accent3"/>
                </a:solidFill>
              </a:endParaRPr>
            </a:p>
            <a:p>
              <a:pPr algn="ctr"/>
              <a:r>
                <a:rPr lang="en-AU" sz="1600" b="1" dirty="0">
                  <a:solidFill>
                    <a:schemeClr val="accent3"/>
                  </a:solidFill>
                </a:rPr>
                <a:t>Group I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12C6EE8-C085-4F4A-8A1A-27AC09AA2C68}"/>
                </a:ext>
              </a:extLst>
            </p:cNvPr>
            <p:cNvSpPr/>
            <p:nvPr/>
          </p:nvSpPr>
          <p:spPr>
            <a:xfrm>
              <a:off x="3794439" y="3117058"/>
              <a:ext cx="1260000" cy="126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hu-HU" sz="2300" b="1" dirty="0">
                <a:solidFill>
                  <a:schemeClr val="accent2"/>
                </a:solidFill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AF482EBF-8390-43A8-ADA6-E3A6A24DCE90}"/>
                </a:ext>
              </a:extLst>
            </p:cNvPr>
            <p:cNvSpPr txBox="1"/>
            <p:nvPr/>
          </p:nvSpPr>
          <p:spPr>
            <a:xfrm>
              <a:off x="3752428" y="3295428"/>
              <a:ext cx="1344022" cy="9032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600" b="1" dirty="0"/>
                <a:t>Global financial system</a:t>
              </a: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62ACA01-2426-4533-B39E-66638A749790}"/>
                </a:ext>
              </a:extLst>
            </p:cNvPr>
            <p:cNvSpPr/>
            <p:nvPr/>
          </p:nvSpPr>
          <p:spPr>
            <a:xfrm>
              <a:off x="3821658" y="4980415"/>
              <a:ext cx="1266599" cy="126659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hu-HU" sz="2200" b="1" dirty="0">
                <a:solidFill>
                  <a:schemeClr val="accent2"/>
                </a:solidFill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08B815CB-3D2D-4277-8869-A3D9AFD4F749}"/>
                </a:ext>
              </a:extLst>
            </p:cNvPr>
            <p:cNvSpPr txBox="1"/>
            <p:nvPr/>
          </p:nvSpPr>
          <p:spPr>
            <a:xfrm>
              <a:off x="3821658" y="5322843"/>
              <a:ext cx="1266599" cy="6356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600" b="1" dirty="0" err="1">
                  <a:solidFill>
                    <a:schemeClr val="accent2"/>
                  </a:solidFill>
                </a:rPr>
                <a:t>Labo</a:t>
              </a:r>
              <a:r>
                <a:rPr lang="hu-HU" sz="1600" b="1" dirty="0">
                  <a:solidFill>
                    <a:schemeClr val="accent2"/>
                  </a:solidFill>
                </a:rPr>
                <a:t>u</a:t>
              </a:r>
              <a:r>
                <a:rPr lang="en-AU" sz="1600" b="1" dirty="0">
                  <a:solidFill>
                    <a:schemeClr val="accent2"/>
                  </a:solidFill>
                </a:rPr>
                <a:t>r market</a:t>
              </a: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E0ED7144-6BC2-47E8-B6B6-3FCD15802A12}"/>
                </a:ext>
              </a:extLst>
            </p:cNvPr>
            <p:cNvSpPr/>
            <p:nvPr/>
          </p:nvSpPr>
          <p:spPr>
            <a:xfrm>
              <a:off x="1749658" y="3983732"/>
              <a:ext cx="1266599" cy="126659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hu-HU" sz="2300" b="1" dirty="0">
                <a:solidFill>
                  <a:schemeClr val="accent2"/>
                </a:solidFill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253451A-510A-432B-9E16-31EBB310E185}"/>
                </a:ext>
              </a:extLst>
            </p:cNvPr>
            <p:cNvSpPr txBox="1"/>
            <p:nvPr/>
          </p:nvSpPr>
          <p:spPr>
            <a:xfrm>
              <a:off x="1715390" y="4433032"/>
              <a:ext cx="1344022" cy="36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600" b="1" dirty="0">
                  <a:solidFill>
                    <a:schemeClr val="accent2"/>
                  </a:solidFill>
                </a:rPr>
                <a:t>Households</a:t>
              </a: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3573A5EE-0399-4815-9F9B-E7A9FBCD3441}"/>
                </a:ext>
              </a:extLst>
            </p:cNvPr>
            <p:cNvSpPr/>
            <p:nvPr/>
          </p:nvSpPr>
          <p:spPr>
            <a:xfrm>
              <a:off x="1630929" y="1961304"/>
              <a:ext cx="1266599" cy="126659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hu-HU" sz="2300" b="1" dirty="0">
                <a:solidFill>
                  <a:schemeClr val="accent2"/>
                </a:solidFill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AE4CF68-EB1C-4A0F-B01C-3B91DF6CD881}"/>
                </a:ext>
              </a:extLst>
            </p:cNvPr>
            <p:cNvSpPr txBox="1"/>
            <p:nvPr/>
          </p:nvSpPr>
          <p:spPr>
            <a:xfrm>
              <a:off x="1630929" y="2314983"/>
              <a:ext cx="126659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600" b="1" dirty="0" err="1">
                  <a:solidFill>
                    <a:schemeClr val="accent2"/>
                  </a:solidFill>
                </a:rPr>
                <a:t>Compan</a:t>
              </a:r>
              <a:r>
                <a:rPr lang="hu-HU" sz="1600" b="1" dirty="0">
                  <a:solidFill>
                    <a:schemeClr val="accent2"/>
                  </a:solidFill>
                </a:rPr>
                <a:t>y</a:t>
              </a:r>
              <a:endParaRPr lang="en-AU" sz="1600" b="1" dirty="0">
                <a:solidFill>
                  <a:schemeClr val="accent2"/>
                </a:solidFill>
              </a:endParaRPr>
            </a:p>
            <a:p>
              <a:pPr algn="ctr"/>
              <a:r>
                <a:rPr lang="en-AU" sz="1600" b="1" dirty="0">
                  <a:solidFill>
                    <a:schemeClr val="accent2"/>
                  </a:solidFill>
                </a:rPr>
                <a:t>Group II</a:t>
              </a:r>
            </a:p>
          </p:txBody>
        </p:sp>
        <p:sp>
          <p:nvSpPr>
            <p:cNvPr id="105" name="Arrow: Left 104">
              <a:extLst>
                <a:ext uri="{FF2B5EF4-FFF2-40B4-BE49-F238E27FC236}">
                  <a16:creationId xmlns:a16="http://schemas.microsoft.com/office/drawing/2014/main" id="{461F18A8-FA35-4EFB-B149-9438CB9B736B}"/>
                </a:ext>
              </a:extLst>
            </p:cNvPr>
            <p:cNvSpPr/>
            <p:nvPr/>
          </p:nvSpPr>
          <p:spPr>
            <a:xfrm rot="19374687">
              <a:off x="4991735" y="4627115"/>
              <a:ext cx="1266599" cy="486919"/>
            </a:xfrm>
            <a:prstGeom prst="lef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6" name="Arrow: Left 105">
              <a:extLst>
                <a:ext uri="{FF2B5EF4-FFF2-40B4-BE49-F238E27FC236}">
                  <a16:creationId xmlns:a16="http://schemas.microsoft.com/office/drawing/2014/main" id="{A5307790-049B-4740-9192-0BFC2EBD576F}"/>
                </a:ext>
              </a:extLst>
            </p:cNvPr>
            <p:cNvSpPr/>
            <p:nvPr/>
          </p:nvSpPr>
          <p:spPr>
            <a:xfrm rot="13141558">
              <a:off x="5017642" y="2535832"/>
              <a:ext cx="1192103" cy="486919"/>
            </a:xfrm>
            <a:prstGeom prst="lef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7" name="Arrow: Left 106">
              <a:extLst>
                <a:ext uri="{FF2B5EF4-FFF2-40B4-BE49-F238E27FC236}">
                  <a16:creationId xmlns:a16="http://schemas.microsoft.com/office/drawing/2014/main" id="{A6E9B435-74E4-4000-A951-E54C9DDF1B10}"/>
                </a:ext>
              </a:extLst>
            </p:cNvPr>
            <p:cNvSpPr/>
            <p:nvPr/>
          </p:nvSpPr>
          <p:spPr>
            <a:xfrm rot="1964797">
              <a:off x="2954598" y="5003150"/>
              <a:ext cx="719682" cy="486919"/>
            </a:xfrm>
            <a:prstGeom prst="lef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8" name="Arrow: Left 107">
              <a:extLst>
                <a:ext uri="{FF2B5EF4-FFF2-40B4-BE49-F238E27FC236}">
                  <a16:creationId xmlns:a16="http://schemas.microsoft.com/office/drawing/2014/main" id="{A62A5F41-10D8-4DDE-B8EE-81DAD2751249}"/>
                </a:ext>
              </a:extLst>
            </p:cNvPr>
            <p:cNvSpPr/>
            <p:nvPr/>
          </p:nvSpPr>
          <p:spPr>
            <a:xfrm rot="5400000">
              <a:off x="2066183" y="3366995"/>
              <a:ext cx="522336" cy="486919"/>
            </a:xfrm>
            <a:prstGeom prst="lef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9" name="Arrow: Left 108">
              <a:extLst>
                <a:ext uri="{FF2B5EF4-FFF2-40B4-BE49-F238E27FC236}">
                  <a16:creationId xmlns:a16="http://schemas.microsoft.com/office/drawing/2014/main" id="{3C4257CF-FEEE-4CEC-B6EC-469A1E919C79}"/>
                </a:ext>
              </a:extLst>
            </p:cNvPr>
            <p:cNvSpPr/>
            <p:nvPr/>
          </p:nvSpPr>
          <p:spPr>
            <a:xfrm rot="10019970">
              <a:off x="2870976" y="1695716"/>
              <a:ext cx="806224" cy="486919"/>
            </a:xfrm>
            <a:prstGeom prst="lef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7D75B78C-3C76-40B8-BCDA-7A27EB56EE73}"/>
                </a:ext>
              </a:extLst>
            </p:cNvPr>
            <p:cNvGrpSpPr/>
            <p:nvPr/>
          </p:nvGrpSpPr>
          <p:grpSpPr>
            <a:xfrm>
              <a:off x="7338226" y="4809503"/>
              <a:ext cx="1815940" cy="1535701"/>
              <a:chOff x="7328060" y="1140824"/>
              <a:chExt cx="1815940" cy="1535701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52E35ED3-83E9-4C66-9156-E274A845845D}"/>
                  </a:ext>
                </a:extLst>
              </p:cNvPr>
              <p:cNvSpPr/>
              <p:nvPr/>
            </p:nvSpPr>
            <p:spPr>
              <a:xfrm>
                <a:off x="7328060" y="1140824"/>
                <a:ext cx="1815940" cy="153570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127" name="Straight Arrow Connector 126">
                <a:extLst>
                  <a:ext uri="{FF2B5EF4-FFF2-40B4-BE49-F238E27FC236}">
                    <a16:creationId xmlns:a16="http://schemas.microsoft.com/office/drawing/2014/main" id="{FA7BC3B8-05B6-4516-9C71-0243D0958F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1941" y="2050824"/>
                <a:ext cx="1266100" cy="0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490F54E5-AF7D-4A82-A06F-BCBB319D7E22}"/>
                  </a:ext>
                </a:extLst>
              </p:cNvPr>
              <p:cNvSpPr txBox="1"/>
              <p:nvPr/>
            </p:nvSpPr>
            <p:spPr>
              <a:xfrm>
                <a:off x="7472515" y="1205664"/>
                <a:ext cx="1569934" cy="7025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AU" b="1" dirty="0">
                    <a:solidFill>
                      <a:schemeClr val="accent3"/>
                    </a:solidFill>
                  </a:rPr>
                  <a:t>Channels of </a:t>
                </a:r>
                <a:r>
                  <a:rPr lang="hu-HU" b="1" dirty="0" err="1">
                    <a:solidFill>
                      <a:schemeClr val="accent3"/>
                    </a:solidFill>
                  </a:rPr>
                  <a:t>confidence</a:t>
                </a:r>
                <a:endParaRPr lang="en-AU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29" name="Arrow: Left 128">
                <a:extLst>
                  <a:ext uri="{FF2B5EF4-FFF2-40B4-BE49-F238E27FC236}">
                    <a16:creationId xmlns:a16="http://schemas.microsoft.com/office/drawing/2014/main" id="{4FF7C452-4088-46E3-BADC-6A84D4C0B5BE}"/>
                  </a:ext>
                </a:extLst>
              </p:cNvPr>
              <p:cNvSpPr/>
              <p:nvPr/>
            </p:nvSpPr>
            <p:spPr>
              <a:xfrm rot="10800000">
                <a:off x="7656908" y="2246111"/>
                <a:ext cx="1266098" cy="335492"/>
              </a:xfrm>
              <a:prstGeom prst="leftArrow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D7F207A1-F958-4D2B-937C-928BA5056A2B}"/>
                </a:ext>
              </a:extLst>
            </p:cNvPr>
            <p:cNvSpPr txBox="1"/>
            <p:nvPr/>
          </p:nvSpPr>
          <p:spPr>
            <a:xfrm>
              <a:off x="36017" y="1214326"/>
              <a:ext cx="159491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sz="3600" b="1" dirty="0">
                  <a:solidFill>
                    <a:schemeClr val="accent2"/>
                  </a:solidFill>
                </a:rPr>
                <a:t>2020</a:t>
              </a:r>
            </a:p>
          </p:txBody>
        </p:sp>
        <p:pic>
          <p:nvPicPr>
            <p:cNvPr id="112" name="Picture 161" descr="A close up of a logo&#10;&#10;Description automatically generated">
              <a:extLst>
                <a:ext uri="{FF2B5EF4-FFF2-40B4-BE49-F238E27FC236}">
                  <a16:creationId xmlns:a16="http://schemas.microsoft.com/office/drawing/2014/main" id="{2F29A083-958E-4DAE-950D-CCCA0FDC9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Grayscale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1713" y="1403383"/>
              <a:ext cx="569487" cy="561150"/>
            </a:xfrm>
            <a:prstGeom prst="ellipse">
              <a:avLst/>
            </a:prstGeom>
            <a:effectLst/>
            <a:scene3d>
              <a:camera prst="orthographicFront"/>
              <a:lightRig rig="threePt" dir="t"/>
            </a:scene3d>
            <a:sp3d prstMaterial="dkEdge">
              <a:bevelT/>
            </a:sp3d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74A4EB31-28D7-497E-821B-00F3D24F8CD6}"/>
                </a:ext>
              </a:extLst>
            </p:cNvPr>
            <p:cNvSpPr txBox="1"/>
            <p:nvPr/>
          </p:nvSpPr>
          <p:spPr>
            <a:xfrm>
              <a:off x="7708595" y="1426567"/>
              <a:ext cx="1344022" cy="4014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b="1" dirty="0"/>
                <a:t>Global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1D0FC4B5-4BE7-4A86-86A9-378C89049148}"/>
                </a:ext>
              </a:extLst>
            </p:cNvPr>
            <p:cNvSpPr txBox="1"/>
            <p:nvPr/>
          </p:nvSpPr>
          <p:spPr>
            <a:xfrm>
              <a:off x="7680682" y="2207285"/>
              <a:ext cx="1315448" cy="4014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b="1" dirty="0"/>
                <a:t>Local</a:t>
              </a:r>
            </a:p>
          </p:txBody>
        </p:sp>
        <p:pic>
          <p:nvPicPr>
            <p:cNvPr id="115" name="Picture 114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0DBBF8CF-9A33-44E0-BA52-FF5D30D43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071" y="2172477"/>
              <a:ext cx="396000" cy="396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6" name="Picture 115" descr="A picture containing ball&#10;&#10;Description automatically generated">
              <a:extLst>
                <a:ext uri="{FF2B5EF4-FFF2-40B4-BE49-F238E27FC236}">
                  <a16:creationId xmlns:a16="http://schemas.microsoft.com/office/drawing/2014/main" id="{E3E1DEF8-00E9-47E0-888B-39C9115E0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682" y="2380421"/>
              <a:ext cx="396000" cy="396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7" name="Picture 116" descr="A picture containing clock, room&#10;&#10;Description automatically generated">
              <a:extLst>
                <a:ext uri="{FF2B5EF4-FFF2-40B4-BE49-F238E27FC236}">
                  <a16:creationId xmlns:a16="http://schemas.microsoft.com/office/drawing/2014/main" id="{56009851-0A94-4BF6-AB02-FD57865A4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8185" y="2440148"/>
              <a:ext cx="396000" cy="396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8" name="Picture 117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D41BEDDE-489F-4471-B2B6-024F00475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574" y="4086511"/>
              <a:ext cx="396000" cy="396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9" name="Picture 118" descr="A picture containing ball&#10;&#10;Description automatically generated">
              <a:extLst>
                <a:ext uri="{FF2B5EF4-FFF2-40B4-BE49-F238E27FC236}">
                  <a16:creationId xmlns:a16="http://schemas.microsoft.com/office/drawing/2014/main" id="{6234E134-25E6-41DC-A119-2987AA9F4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185" y="4294455"/>
              <a:ext cx="396000" cy="396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0" name="Picture 119" descr="A picture containing clock, room&#10;&#10;Description automatically generated">
              <a:extLst>
                <a:ext uri="{FF2B5EF4-FFF2-40B4-BE49-F238E27FC236}">
                  <a16:creationId xmlns:a16="http://schemas.microsoft.com/office/drawing/2014/main" id="{CAC29F2B-3F26-4FBE-BC25-3C5349E65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0718" y="4278393"/>
              <a:ext cx="396000" cy="396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1" name="Picture 161" descr="A close up of a logo&#10;&#10;Description automatically generated">
              <a:extLst>
                <a:ext uri="{FF2B5EF4-FFF2-40B4-BE49-F238E27FC236}">
                  <a16:creationId xmlns:a16="http://schemas.microsoft.com/office/drawing/2014/main" id="{99059553-8E91-4B31-9A86-386AB1D564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Grayscale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52625" y="4135152"/>
              <a:ext cx="438418" cy="432000"/>
            </a:xfrm>
            <a:prstGeom prst="ellipse">
              <a:avLst/>
            </a:prstGeom>
            <a:effectLst/>
            <a:scene3d>
              <a:camera prst="orthographicFront"/>
              <a:lightRig rig="threePt" dir="t"/>
            </a:scene3d>
            <a:sp3d prstMaterial="dkEdge">
              <a:bevelT/>
            </a:sp3d>
          </p:spPr>
        </p:pic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E4F1A8D2-E581-4446-B81E-7E4517C9C146}"/>
                </a:ext>
              </a:extLst>
            </p:cNvPr>
            <p:cNvSpPr txBox="1"/>
            <p:nvPr/>
          </p:nvSpPr>
          <p:spPr>
            <a:xfrm>
              <a:off x="5077366" y="1321354"/>
              <a:ext cx="2095795" cy="6356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AU" sz="1600" b="1" dirty="0">
                  <a:solidFill>
                    <a:schemeClr val="accent3"/>
                  </a:solidFill>
                </a:rPr>
                <a:t>Increasing volatility and risk aversion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72CD2F9F-67A8-448D-8C46-BA65C0BACB81}"/>
                </a:ext>
              </a:extLst>
            </p:cNvPr>
            <p:cNvSpPr txBox="1"/>
            <p:nvPr/>
          </p:nvSpPr>
          <p:spPr>
            <a:xfrm>
              <a:off x="5464394" y="2125180"/>
              <a:ext cx="1501173" cy="6356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600" b="1" dirty="0">
                  <a:solidFill>
                    <a:schemeClr val="accent3"/>
                  </a:solidFill>
                </a:rPr>
                <a:t>Plummeting oil prices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06E31713-8F21-4022-A1DB-CEAD62D97201}"/>
                </a:ext>
              </a:extLst>
            </p:cNvPr>
            <p:cNvSpPr txBox="1"/>
            <p:nvPr/>
          </p:nvSpPr>
          <p:spPr>
            <a:xfrm>
              <a:off x="7037397" y="3146462"/>
              <a:ext cx="1480228" cy="6356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600" b="1" dirty="0">
                  <a:solidFill>
                    <a:schemeClr val="accent3"/>
                  </a:solidFill>
                </a:rPr>
                <a:t>Factory shutdowns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C2DB0AF7-5E1B-4D2E-8C55-7C547A519C4B}"/>
                </a:ext>
              </a:extLst>
            </p:cNvPr>
            <p:cNvSpPr txBox="1"/>
            <p:nvPr/>
          </p:nvSpPr>
          <p:spPr>
            <a:xfrm>
              <a:off x="7065588" y="3817505"/>
              <a:ext cx="1707648" cy="6356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600" b="1" dirty="0">
                  <a:solidFill>
                    <a:schemeClr val="accent3"/>
                  </a:solidFill>
                </a:rPr>
                <a:t>Supply c</a:t>
              </a:r>
              <a:r>
                <a:rPr lang="hu-HU" sz="1600" b="1" dirty="0">
                  <a:solidFill>
                    <a:schemeClr val="accent3"/>
                  </a:solidFill>
                </a:rPr>
                <a:t>h</a:t>
              </a:r>
              <a:r>
                <a:rPr lang="en-AU" sz="1600" b="1" dirty="0" err="1">
                  <a:solidFill>
                    <a:schemeClr val="accent3"/>
                  </a:solidFill>
                </a:rPr>
                <a:t>ain</a:t>
              </a:r>
              <a:r>
                <a:rPr lang="en-AU" sz="1600" b="1" dirty="0">
                  <a:solidFill>
                    <a:schemeClr val="accent3"/>
                  </a:solidFill>
                </a:rPr>
                <a:t> disruptions</a:t>
              </a:r>
            </a:p>
          </p:txBody>
        </p:sp>
      </p:grpSp>
      <p:pic>
        <p:nvPicPr>
          <p:cNvPr id="44" name="Picture 2" descr="Képtalálatok a következőre: nagy márton">
            <a:extLst>
              <a:ext uri="{FF2B5EF4-FFF2-40B4-BE49-F238E27FC236}">
                <a16:creationId xmlns:a16="http://schemas.microsoft.com/office/drawing/2014/main" id="{1DC1F6AA-CA47-4D2F-8FFF-579104F2C7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61" descr="A close up of a logo&#10;&#10;Description automatically generated">
            <a:extLst>
              <a:ext uri="{FF2B5EF4-FFF2-40B4-BE49-F238E27FC236}">
                <a16:creationId xmlns:a16="http://schemas.microsoft.com/office/drawing/2014/main" id="{D3B990DF-7D32-4584-A9C4-F8618BCB0A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844" y="2600860"/>
            <a:ext cx="438418" cy="432000"/>
          </a:xfrm>
          <a:prstGeom prst="ellipse">
            <a:avLst/>
          </a:prstGeom>
          <a:effectLst/>
          <a:scene3d>
            <a:camera prst="orthographicFront"/>
            <a:lightRig rig="threePt" dir="t"/>
          </a:scene3d>
          <a:sp3d prstMaterial="dkEdge">
            <a:bevelT/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D6A32C-2550-4D87-99A1-D3FA01E72441}"/>
              </a:ext>
            </a:extLst>
          </p:cNvPr>
          <p:cNvSpPr/>
          <p:nvPr/>
        </p:nvSpPr>
        <p:spPr>
          <a:xfrm>
            <a:off x="3456630" y="1098017"/>
            <a:ext cx="8156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b="1" dirty="0"/>
              <a:t>…which has now become a financial and economic crisis</a:t>
            </a:r>
          </a:p>
        </p:txBody>
      </p:sp>
    </p:spTree>
    <p:extLst>
      <p:ext uri="{BB962C8B-B14F-4D97-AF65-F5344CB8AC3E}">
        <p14:creationId xmlns:p14="http://schemas.microsoft.com/office/powerpoint/2010/main" val="1626307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BAA8E-6B7B-479C-9ABA-03F3BC6FB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dirty="0"/>
              <a:t>We expect an increasing current account balance in the coming years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57C59-5A77-4AAF-99E9-DA949B7EC3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1271" y="6386644"/>
            <a:ext cx="8052584" cy="383611"/>
          </a:xfrm>
        </p:spPr>
        <p:txBody>
          <a:bodyPr/>
          <a:lstStyle/>
          <a:p>
            <a:r>
              <a:rPr lang="en-GB"/>
              <a:t>Note | In percent of GDP.</a:t>
            </a:r>
          </a:p>
          <a:p>
            <a:r>
              <a:rPr lang="en-GB"/>
              <a:t>Source | MNB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2C4963-45AD-4F3A-BEEA-7FDC5D74E8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Evolution of net lending and borrowing</a:t>
            </a:r>
          </a:p>
        </p:txBody>
      </p:sp>
      <p:pic>
        <p:nvPicPr>
          <p:cNvPr id="6" name="Picture 2" descr="Képtalálatok a következőre: nagy márton">
            <a:extLst>
              <a:ext uri="{FF2B5EF4-FFF2-40B4-BE49-F238E27FC236}">
                <a16:creationId xmlns:a16="http://schemas.microsoft.com/office/drawing/2014/main" id="{C5AC7A6C-BC4F-4674-925B-941D0257FC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54FE480-AA4A-48EB-876F-193ECF4745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886096"/>
              </p:ext>
            </p:extLst>
          </p:nvPr>
        </p:nvGraphicFramePr>
        <p:xfrm>
          <a:off x="3391270" y="1150883"/>
          <a:ext cx="8280000" cy="4996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218166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CD0D4A7E-CD11-48F1-BDFA-E94C5980E56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6053" y="1270000"/>
            <a:ext cx="7321219" cy="47751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D9B56-A1E5-419B-99D0-0A80900A2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70" y="310447"/>
            <a:ext cx="8800730" cy="713833"/>
          </a:xfrm>
        </p:spPr>
        <p:txBody>
          <a:bodyPr>
            <a:noAutofit/>
          </a:bodyPr>
          <a:lstStyle/>
          <a:p>
            <a:r>
              <a:rPr lang="en-GB" sz="2000"/>
              <a:t>FX-Swap and bubor rates decreased at the end of the period, T-bill yields converged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F99D3-DF45-4151-8353-92125C21AE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Source | Bloomberg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6F0C2E-2320-4324-87C1-B4EC827D64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spc="113" dirty="0"/>
              <a:t>Short-term rates</a:t>
            </a:r>
          </a:p>
        </p:txBody>
      </p:sp>
      <p:pic>
        <p:nvPicPr>
          <p:cNvPr id="7" name="Picture 2" descr="Képtalálatok a következőre: nagy márton">
            <a:extLst>
              <a:ext uri="{FF2B5EF4-FFF2-40B4-BE49-F238E27FC236}">
                <a16:creationId xmlns:a16="http://schemas.microsoft.com/office/drawing/2014/main" id="{B84B7090-C351-4015-B055-A810DB144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0C21C94-8640-4F2C-8E17-C975E7AEC2E7}"/>
              </a:ext>
            </a:extLst>
          </p:cNvPr>
          <p:cNvSpPr txBox="1"/>
          <p:nvPr/>
        </p:nvSpPr>
        <p:spPr>
          <a:xfrm rot="16200000">
            <a:off x="9228791" y="4828020"/>
            <a:ext cx="92262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400" dirty="0"/>
              <a:t>25-Feb-20</a:t>
            </a:r>
          </a:p>
        </p:txBody>
      </p:sp>
    </p:spTree>
    <p:extLst>
      <p:ext uri="{BB962C8B-B14F-4D97-AF65-F5344CB8AC3E}">
        <p14:creationId xmlns:p14="http://schemas.microsoft.com/office/powerpoint/2010/main" val="1787840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D9B56-A1E5-419B-99D0-0A80900A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/>
              <a:t>Parallel with advanced bond yields, long-term yields increased in the region as well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F99D3-DF45-4151-8353-92125C21AE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Source | Bloomberg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6F0C2E-2320-4324-87C1-B4EC827D64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spc="113"/>
              <a:t>10-Year government bond yields in the region</a:t>
            </a:r>
          </a:p>
        </p:txBody>
      </p:sp>
      <p:pic>
        <p:nvPicPr>
          <p:cNvPr id="7" name="Picture 2" descr="Képtalálatok a következőre: nagy márton">
            <a:extLst>
              <a:ext uri="{FF2B5EF4-FFF2-40B4-BE49-F238E27FC236}">
                <a16:creationId xmlns:a16="http://schemas.microsoft.com/office/drawing/2014/main" id="{C200BB7F-A47E-4662-8228-C5553C088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D8815E2-AC58-4997-A018-B09A590E0E7F}"/>
              </a:ext>
            </a:extLst>
          </p:cNvPr>
          <p:cNvPicPr>
            <a:picLocks noGrp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391270" y="1198016"/>
            <a:ext cx="83880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241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D9B56-A1E5-419B-99D0-0A80900A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/>
              <a:t>Amount of government bonds held by foreign investors did not change significantly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F99D3-DF45-4151-8353-92125C21AE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59812" y="6200668"/>
            <a:ext cx="8193435" cy="664615"/>
          </a:xfrm>
        </p:spPr>
        <p:txBody>
          <a:bodyPr/>
          <a:lstStyle/>
          <a:p>
            <a:r>
              <a:rPr lang="en-GB"/>
              <a:t>Note | Stock of government bonds (HUF and FX) issued by central government  is  HUF 30.492 billion, share of foreign holders HUF 9.040 billion, 29.6%. (31. January 2020) </a:t>
            </a:r>
          </a:p>
          <a:p>
            <a:r>
              <a:rPr lang="en-GB"/>
              <a:t>Source | MNB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6F0C2E-2320-4324-87C1-B4EC827D64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59812" y="5930537"/>
            <a:ext cx="8390875" cy="229326"/>
          </a:xfrm>
        </p:spPr>
        <p:txBody>
          <a:bodyPr/>
          <a:lstStyle/>
          <a:p>
            <a:r>
              <a:rPr lang="en-GB" spc="113"/>
              <a:t>Stock and share of foreign holders of huf denominated government bonds</a:t>
            </a:r>
          </a:p>
        </p:txBody>
      </p:sp>
      <p:pic>
        <p:nvPicPr>
          <p:cNvPr id="7" name="Picture 2" descr="Képtalálatok a következőre: nagy márton">
            <a:extLst>
              <a:ext uri="{FF2B5EF4-FFF2-40B4-BE49-F238E27FC236}">
                <a16:creationId xmlns:a16="http://schemas.microsoft.com/office/drawing/2014/main" id="{DC4896A1-761D-4030-9357-D64AEBF07F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6FB0ABA-F2A0-4781-8CAE-7B815926714F}"/>
              </a:ext>
            </a:extLst>
          </p:cNvPr>
          <p:cNvPicPr>
            <a:picLocks noGrp="1"/>
          </p:cNvPicPr>
          <p:nvPr>
            <p:ph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6943" y="1093537"/>
            <a:ext cx="7321219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57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EF93F-9C05-42DB-90F6-6A9D856E2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70" y="310447"/>
            <a:ext cx="8690802" cy="713833"/>
          </a:xfrm>
        </p:spPr>
        <p:txBody>
          <a:bodyPr>
            <a:normAutofit/>
          </a:bodyPr>
          <a:lstStyle/>
          <a:p>
            <a:r>
              <a:rPr lang="en-US" dirty="0"/>
              <a:t>Liquidity decreased on the main domestic financial markets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33A663F6-F6FE-47E6-8018-871A93CB29A5}"/>
              </a:ext>
            </a:extLst>
          </p:cNvPr>
          <p:cNvSpPr txBox="1">
            <a:spLocks/>
          </p:cNvSpPr>
          <p:nvPr/>
        </p:nvSpPr>
        <p:spPr>
          <a:xfrm>
            <a:off x="3237875" y="1130647"/>
            <a:ext cx="8844197" cy="5165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749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Parallel with the weakening liquidity on the global financial markets, liquidity weakened on local financial markets as well:</a:t>
            </a:r>
          </a:p>
          <a:p>
            <a:pPr marL="800075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1" dirty="0"/>
              <a:t>HUF spot markets</a:t>
            </a:r>
            <a:r>
              <a:rPr lang="en-US" sz="2200" dirty="0"/>
              <a:t>: </a:t>
            </a:r>
            <a:r>
              <a:rPr lang="en-US" sz="2200" b="1" dirty="0"/>
              <a:t>price-type indicators worsened, </a:t>
            </a:r>
            <a:r>
              <a:rPr lang="en-US" sz="2200" dirty="0"/>
              <a:t>bid-ask spread widened by 3-4 times, </a:t>
            </a:r>
            <a:r>
              <a:rPr lang="en-US" sz="2200" b="1" dirty="0"/>
              <a:t>however the turnover is high </a:t>
            </a:r>
            <a:r>
              <a:rPr lang="en-US" sz="2200" dirty="0"/>
              <a:t>with trades smaller than usual </a:t>
            </a:r>
          </a:p>
          <a:p>
            <a:pPr marL="800075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Short-term </a:t>
            </a:r>
            <a:r>
              <a:rPr lang="en-US" sz="2200" b="1" dirty="0"/>
              <a:t>FX-swap market</a:t>
            </a:r>
            <a:r>
              <a:rPr lang="en-US" sz="2200" dirty="0"/>
              <a:t>: </a:t>
            </a:r>
            <a:r>
              <a:rPr lang="en-US" sz="2200" b="1" dirty="0"/>
              <a:t>bid-ask spreads also widened</a:t>
            </a:r>
            <a:r>
              <a:rPr lang="en-US" sz="2200" dirty="0"/>
              <a:t>, sometimes reached hundreds of basis point</a:t>
            </a:r>
          </a:p>
          <a:p>
            <a:pPr marL="800075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On the </a:t>
            </a:r>
            <a:r>
              <a:rPr lang="en-US" sz="2200" b="1" dirty="0"/>
              <a:t>government bond market</a:t>
            </a:r>
            <a:r>
              <a:rPr lang="en-US" sz="2200" dirty="0"/>
              <a:t>,</a:t>
            </a:r>
            <a:r>
              <a:rPr lang="en-US" sz="2200" b="1" dirty="0"/>
              <a:t> spreads also widened</a:t>
            </a:r>
            <a:r>
              <a:rPr lang="en-US" sz="2200" dirty="0"/>
              <a:t>, but turnover and size of contracts are above the historical average </a:t>
            </a:r>
          </a:p>
          <a:p>
            <a:pPr marL="800075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Short-term interbank </a:t>
            </a:r>
            <a:r>
              <a:rPr lang="en-US" sz="2200" b="1" dirty="0"/>
              <a:t>depo market</a:t>
            </a:r>
            <a:r>
              <a:rPr lang="en-US" sz="2200" dirty="0"/>
              <a:t>: </a:t>
            </a:r>
            <a:r>
              <a:rPr lang="en-US" sz="2200" b="1" dirty="0"/>
              <a:t>liquidity condition rather improved, </a:t>
            </a:r>
            <a:r>
              <a:rPr lang="en-US" sz="2200" dirty="0"/>
              <a:t>widening spreads were compensated by larger turnover and the stability of yields. </a:t>
            </a:r>
          </a:p>
        </p:txBody>
      </p:sp>
      <p:pic>
        <p:nvPicPr>
          <p:cNvPr id="7" name="Picture 2" descr="Képtalálatok a következőre: nagy márton">
            <a:extLst>
              <a:ext uri="{FF2B5EF4-FFF2-40B4-BE49-F238E27FC236}">
                <a16:creationId xmlns:a16="http://schemas.microsoft.com/office/drawing/2014/main" id="{A04AEACA-C3B9-4814-B954-4486EEC3B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173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22D46-008A-42F8-B0F2-A2F1BDADC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2254251"/>
            <a:ext cx="6644488" cy="2289538"/>
          </a:xfrm>
        </p:spPr>
        <p:txBody>
          <a:bodyPr/>
          <a:lstStyle/>
          <a:p>
            <a:r>
              <a:rPr lang="en-GB"/>
              <a:t>IV. The Magyar Nemzeti Bank’s measures so far</a:t>
            </a:r>
          </a:p>
        </p:txBody>
      </p:sp>
    </p:spTree>
    <p:extLst>
      <p:ext uri="{BB962C8B-B14F-4D97-AF65-F5344CB8AC3E}">
        <p14:creationId xmlns:p14="http://schemas.microsoft.com/office/powerpoint/2010/main" val="16957497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FE8B-A68C-4629-9489-78735D534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603" y="72508"/>
            <a:ext cx="9103071" cy="923197"/>
          </a:xfrm>
        </p:spPr>
        <p:txBody>
          <a:bodyPr>
            <a:normAutofit/>
          </a:bodyPr>
          <a:lstStyle/>
          <a:p>
            <a:r>
              <a:rPr lang="en-US" dirty="0"/>
              <a:t>in accordance with The </a:t>
            </a:r>
            <a:r>
              <a:rPr lang="en-US" dirty="0" err="1"/>
              <a:t>MNB’s</a:t>
            </a:r>
            <a:r>
              <a:rPr lang="en-US" dirty="0"/>
              <a:t> recommendations, The Government ordered a payment moratorium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EAAA0D-32B1-4F94-83A5-31FF958F09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F3C9C1-A6EB-4AB1-8EB9-4C997B93CF91}"/>
              </a:ext>
            </a:extLst>
          </p:cNvPr>
          <p:cNvSpPr/>
          <p:nvPr/>
        </p:nvSpPr>
        <p:spPr>
          <a:xfrm>
            <a:off x="3170568" y="929872"/>
            <a:ext cx="1509414" cy="221091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cap="all" dirty="0"/>
              <a:t>Subject</a:t>
            </a:r>
            <a:endParaRPr lang="en-US" sz="2000" cap="al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CE5E8-6430-4E78-BD9D-754177E47CBA}"/>
              </a:ext>
            </a:extLst>
          </p:cNvPr>
          <p:cNvSpPr/>
          <p:nvPr/>
        </p:nvSpPr>
        <p:spPr>
          <a:xfrm>
            <a:off x="3170567" y="3277755"/>
            <a:ext cx="1509415" cy="79993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cap="all" dirty="0"/>
              <a:t>Period</a:t>
            </a:r>
            <a:endParaRPr lang="en-US" sz="2000" cap="al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C7C126-2602-4A0F-8B7F-1735846D65EE}"/>
              </a:ext>
            </a:extLst>
          </p:cNvPr>
          <p:cNvSpPr/>
          <p:nvPr/>
        </p:nvSpPr>
        <p:spPr>
          <a:xfrm>
            <a:off x="4750052" y="3349385"/>
            <a:ext cx="1448554" cy="84363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" rtlCol="0" anchor="ctr"/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19</a:t>
            </a:r>
            <a:r>
              <a:rPr lang="hu-HU" sz="2000" dirty="0">
                <a:solidFill>
                  <a:schemeClr val="tx1"/>
                </a:solidFill>
              </a:rPr>
              <a:t>/</a:t>
            </a:r>
            <a:r>
              <a:rPr lang="en-US" sz="2000" dirty="0">
                <a:solidFill>
                  <a:schemeClr val="tx1"/>
                </a:solidFill>
              </a:rPr>
              <a:t>03</a:t>
            </a:r>
            <a:r>
              <a:rPr lang="hu-HU" sz="2000" dirty="0">
                <a:solidFill>
                  <a:schemeClr val="tx1"/>
                </a:solidFill>
              </a:rPr>
              <a:t>/</a:t>
            </a:r>
            <a:r>
              <a:rPr lang="en-US" sz="2000" dirty="0">
                <a:solidFill>
                  <a:schemeClr val="tx1"/>
                </a:solidFill>
              </a:rPr>
              <a:t>2020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A5C0B9-9AD5-413A-A72D-D42860FD2E89}"/>
              </a:ext>
            </a:extLst>
          </p:cNvPr>
          <p:cNvSpPr/>
          <p:nvPr/>
        </p:nvSpPr>
        <p:spPr>
          <a:xfrm>
            <a:off x="3170566" y="4192336"/>
            <a:ext cx="1509413" cy="150710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cap="all" dirty="0"/>
              <a:t>Process</a:t>
            </a:r>
            <a:endParaRPr lang="en-US" sz="2000" cap="al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F64264-28F6-44F2-941A-D4B3B05EDE25}"/>
              </a:ext>
            </a:extLst>
          </p:cNvPr>
          <p:cNvSpPr/>
          <p:nvPr/>
        </p:nvSpPr>
        <p:spPr>
          <a:xfrm>
            <a:off x="4750052" y="4172173"/>
            <a:ext cx="7327725" cy="1553659"/>
          </a:xfrm>
          <a:prstGeom prst="rect">
            <a:avLst/>
          </a:prstGeom>
          <a:noFill/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marL="180975" indent="-180975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Debtors can decide to continue contractual payments (opt-out)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</a:rPr>
              <a:t>No debt release: </a:t>
            </a:r>
            <a:r>
              <a:rPr lang="en-US" sz="2000" dirty="0">
                <a:solidFill>
                  <a:schemeClr val="tx1"/>
                </a:solidFill>
              </a:rPr>
              <a:t> postponed payments </a:t>
            </a:r>
            <a:r>
              <a:rPr lang="en-US" sz="2000" b="1" dirty="0">
                <a:solidFill>
                  <a:schemeClr val="tx1"/>
                </a:solidFill>
              </a:rPr>
              <a:t>must be paid </a:t>
            </a:r>
            <a:r>
              <a:rPr lang="en-US" sz="2000" dirty="0">
                <a:solidFill>
                  <a:schemeClr val="tx1"/>
                </a:solidFill>
              </a:rPr>
              <a:t>later on</a:t>
            </a:r>
            <a:endParaRPr lang="en-US" sz="2000" b="1" dirty="0">
              <a:solidFill>
                <a:schemeClr val="tx1"/>
              </a:solidFill>
            </a:endParaRP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</a:rPr>
              <a:t>The maturity is extended </a:t>
            </a:r>
            <a:r>
              <a:rPr lang="en-US" sz="2000" dirty="0">
                <a:solidFill>
                  <a:schemeClr val="tx1"/>
                </a:solidFill>
              </a:rPr>
              <a:t>automatically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Banks’ </a:t>
            </a:r>
            <a:r>
              <a:rPr lang="en-US" sz="2000" b="1" dirty="0">
                <a:solidFill>
                  <a:schemeClr val="tx1"/>
                </a:solidFill>
              </a:rPr>
              <a:t>profitability is not affected </a:t>
            </a:r>
            <a:r>
              <a:rPr lang="en-US" sz="2000" dirty="0">
                <a:solidFill>
                  <a:schemeClr val="tx1"/>
                </a:solidFill>
              </a:rPr>
              <a:t>substantially:</a:t>
            </a:r>
            <a:r>
              <a:rPr lang="en-US" sz="2000" b="1" dirty="0">
                <a:solidFill>
                  <a:schemeClr val="tx1"/>
                </a:solidFill>
              </a:rPr>
              <a:t> postponed interest will be added to the obligation at the end of the moratorium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81BAB8-916E-49B8-A5F3-2029F507A09D}"/>
              </a:ext>
            </a:extLst>
          </p:cNvPr>
          <p:cNvGrpSpPr>
            <a:grpSpLocks noChangeAspect="1"/>
          </p:cNvGrpSpPr>
          <p:nvPr/>
        </p:nvGrpSpPr>
        <p:grpSpPr>
          <a:xfrm>
            <a:off x="4858683" y="1000885"/>
            <a:ext cx="652963" cy="652963"/>
            <a:chOff x="2242569" y="1434979"/>
            <a:chExt cx="914400" cy="914400"/>
          </a:xfrm>
        </p:grpSpPr>
        <p:pic>
          <p:nvPicPr>
            <p:cNvPr id="12" name="Picture 2" descr="Image result for family icon">
              <a:extLst>
                <a:ext uri="{FF2B5EF4-FFF2-40B4-BE49-F238E27FC236}">
                  <a16:creationId xmlns:a16="http://schemas.microsoft.com/office/drawing/2014/main" id="{7070B9C2-F430-4799-88B8-66AC727609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29" b="91165" l="5941" r="93069">
                          <a14:foregroundMark x1="16832" y1="63454" x2="18812" y2="70683"/>
                          <a14:foregroundMark x1="19802" y1="45382" x2="19802" y2="45382"/>
                          <a14:foregroundMark x1="5941" y1="68273" x2="5941" y2="68273"/>
                          <a14:foregroundMark x1="33663" y1="14859" x2="33663" y2="14859"/>
                          <a14:foregroundMark x1="67327" y1="10040" x2="67327" y2="10040"/>
                          <a14:foregroundMark x1="37624" y1="7229" x2="37624" y2="7229"/>
                          <a14:foregroundMark x1="81188" y1="51004" x2="81188" y2="51004"/>
                          <a14:foregroundMark x1="86139" y1="64659" x2="86139" y2="64659"/>
                          <a14:foregroundMark x1="93564" y1="67470" x2="93564" y2="67470"/>
                          <a14:foregroundMark x1="26238" y1="78715" x2="26238" y2="78715"/>
                          <a14:foregroundMark x1="40099" y1="91165" x2="40099" y2="91165"/>
                          <a14:foregroundMark x1="59901" y1="91165" x2="59901" y2="91165"/>
                          <a14:foregroundMark x1="69802" y1="91165" x2="69802" y2="91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6626" y="1458394"/>
              <a:ext cx="684392" cy="843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8E59EB8-9463-4EEE-A7D4-D1B7695EE5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42569" y="1434979"/>
              <a:ext cx="914400" cy="914400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9EFEAB0-E230-4FAB-834F-9085A0080034}"/>
              </a:ext>
            </a:extLst>
          </p:cNvPr>
          <p:cNvSpPr/>
          <p:nvPr/>
        </p:nvSpPr>
        <p:spPr>
          <a:xfrm>
            <a:off x="5439222" y="1017605"/>
            <a:ext cx="1448554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Households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3AF3C10-0D78-4741-9C67-E9662E075C17}"/>
              </a:ext>
            </a:extLst>
          </p:cNvPr>
          <p:cNvSpPr>
            <a:spLocks noChangeAspect="1"/>
          </p:cNvSpPr>
          <p:nvPr/>
        </p:nvSpPr>
        <p:spPr>
          <a:xfrm>
            <a:off x="4878561" y="1735862"/>
            <a:ext cx="652963" cy="652963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B25F8A-0E0F-4BAE-BD82-A36753420C73}"/>
              </a:ext>
            </a:extLst>
          </p:cNvPr>
          <p:cNvSpPr/>
          <p:nvPr/>
        </p:nvSpPr>
        <p:spPr>
          <a:xfrm>
            <a:off x="5459100" y="1752582"/>
            <a:ext cx="1601428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Non-financial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corporations</a:t>
            </a:r>
          </a:p>
        </p:txBody>
      </p:sp>
      <p:sp>
        <p:nvSpPr>
          <p:cNvPr id="17" name="AutoShape 20">
            <a:extLst>
              <a:ext uri="{FF2B5EF4-FFF2-40B4-BE49-F238E27FC236}">
                <a16:creationId xmlns:a16="http://schemas.microsoft.com/office/drawing/2014/main" id="{1CF79331-E31B-403D-9B6A-E1C5E44B01C0}"/>
              </a:ext>
            </a:extLst>
          </p:cNvPr>
          <p:cNvSpPr>
            <a:spLocks noChangeAspect="1"/>
          </p:cNvSpPr>
          <p:nvPr/>
        </p:nvSpPr>
        <p:spPr bwMode="auto">
          <a:xfrm>
            <a:off x="4977598" y="1858720"/>
            <a:ext cx="469433" cy="39731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0" y="0"/>
                  <a:pt x="0" y="21580"/>
                  <a:pt x="0" y="21580"/>
                </a:cubicBezTo>
                <a:lnTo>
                  <a:pt x="2517" y="21580"/>
                </a:lnTo>
                <a:lnTo>
                  <a:pt x="2517" y="17960"/>
                </a:lnTo>
                <a:lnTo>
                  <a:pt x="5062" y="17960"/>
                </a:lnTo>
                <a:lnTo>
                  <a:pt x="5062" y="21580"/>
                </a:lnTo>
                <a:lnTo>
                  <a:pt x="10510" y="21580"/>
                </a:lnTo>
                <a:lnTo>
                  <a:pt x="10510" y="0"/>
                </a:lnTo>
                <a:lnTo>
                  <a:pt x="0" y="0"/>
                </a:lnTo>
                <a:close/>
                <a:moveTo>
                  <a:pt x="1426" y="1488"/>
                </a:moveTo>
                <a:lnTo>
                  <a:pt x="2943" y="1488"/>
                </a:lnTo>
                <a:lnTo>
                  <a:pt x="2943" y="3566"/>
                </a:lnTo>
                <a:lnTo>
                  <a:pt x="1426" y="3566"/>
                </a:lnTo>
                <a:cubicBezTo>
                  <a:pt x="1426" y="3566"/>
                  <a:pt x="1426" y="1488"/>
                  <a:pt x="1426" y="1488"/>
                </a:cubicBezTo>
                <a:close/>
                <a:moveTo>
                  <a:pt x="3613" y="1488"/>
                </a:moveTo>
                <a:lnTo>
                  <a:pt x="5124" y="1488"/>
                </a:lnTo>
                <a:lnTo>
                  <a:pt x="5124" y="3566"/>
                </a:lnTo>
                <a:lnTo>
                  <a:pt x="3613" y="3566"/>
                </a:lnTo>
                <a:cubicBezTo>
                  <a:pt x="3613" y="3566"/>
                  <a:pt x="3613" y="1488"/>
                  <a:pt x="3613" y="1488"/>
                </a:cubicBezTo>
                <a:close/>
                <a:moveTo>
                  <a:pt x="5795" y="1488"/>
                </a:moveTo>
                <a:lnTo>
                  <a:pt x="9431" y="1488"/>
                </a:lnTo>
                <a:lnTo>
                  <a:pt x="9431" y="3566"/>
                </a:lnTo>
                <a:lnTo>
                  <a:pt x="5795" y="3566"/>
                </a:lnTo>
                <a:cubicBezTo>
                  <a:pt x="5795" y="3566"/>
                  <a:pt x="5795" y="1488"/>
                  <a:pt x="5795" y="1488"/>
                </a:cubicBezTo>
                <a:close/>
                <a:moveTo>
                  <a:pt x="1426" y="4331"/>
                </a:moveTo>
                <a:lnTo>
                  <a:pt x="5062" y="4331"/>
                </a:lnTo>
                <a:lnTo>
                  <a:pt x="5062" y="6409"/>
                </a:lnTo>
                <a:lnTo>
                  <a:pt x="1426" y="6409"/>
                </a:lnTo>
                <a:cubicBezTo>
                  <a:pt x="1426" y="6409"/>
                  <a:pt x="1426" y="4331"/>
                  <a:pt x="1426" y="4331"/>
                </a:cubicBezTo>
                <a:close/>
                <a:moveTo>
                  <a:pt x="5738" y="4331"/>
                </a:moveTo>
                <a:lnTo>
                  <a:pt x="7249" y="4331"/>
                </a:lnTo>
                <a:lnTo>
                  <a:pt x="7249" y="6409"/>
                </a:lnTo>
                <a:lnTo>
                  <a:pt x="5738" y="6409"/>
                </a:lnTo>
                <a:cubicBezTo>
                  <a:pt x="5738" y="6409"/>
                  <a:pt x="5738" y="4331"/>
                  <a:pt x="5738" y="4331"/>
                </a:cubicBezTo>
                <a:close/>
                <a:moveTo>
                  <a:pt x="7920" y="4331"/>
                </a:moveTo>
                <a:lnTo>
                  <a:pt x="9431" y="4331"/>
                </a:lnTo>
                <a:cubicBezTo>
                  <a:pt x="9431" y="4331"/>
                  <a:pt x="9431" y="6409"/>
                  <a:pt x="9431" y="6409"/>
                </a:cubicBezTo>
                <a:lnTo>
                  <a:pt x="7920" y="6409"/>
                </a:lnTo>
                <a:lnTo>
                  <a:pt x="7920" y="4331"/>
                </a:lnTo>
                <a:close/>
                <a:moveTo>
                  <a:pt x="12311" y="6221"/>
                </a:moveTo>
                <a:lnTo>
                  <a:pt x="12311" y="8628"/>
                </a:lnTo>
                <a:lnTo>
                  <a:pt x="11090" y="8628"/>
                </a:lnTo>
                <a:lnTo>
                  <a:pt x="11090" y="21600"/>
                </a:lnTo>
                <a:lnTo>
                  <a:pt x="15481" y="21600"/>
                </a:lnTo>
                <a:lnTo>
                  <a:pt x="15481" y="19240"/>
                </a:lnTo>
                <a:lnTo>
                  <a:pt x="17208" y="19240"/>
                </a:lnTo>
                <a:lnTo>
                  <a:pt x="17208" y="21600"/>
                </a:lnTo>
                <a:lnTo>
                  <a:pt x="21600" y="21600"/>
                </a:lnTo>
                <a:lnTo>
                  <a:pt x="21600" y="8628"/>
                </a:lnTo>
                <a:cubicBezTo>
                  <a:pt x="21600" y="8628"/>
                  <a:pt x="20379" y="8628"/>
                  <a:pt x="20379" y="8628"/>
                </a:cubicBezTo>
                <a:lnTo>
                  <a:pt x="20379" y="6221"/>
                </a:lnTo>
                <a:lnTo>
                  <a:pt x="12311" y="6221"/>
                </a:lnTo>
                <a:close/>
                <a:moveTo>
                  <a:pt x="1426" y="7166"/>
                </a:moveTo>
                <a:lnTo>
                  <a:pt x="2943" y="7166"/>
                </a:lnTo>
                <a:lnTo>
                  <a:pt x="2943" y="9251"/>
                </a:lnTo>
                <a:lnTo>
                  <a:pt x="1426" y="9251"/>
                </a:lnTo>
                <a:cubicBezTo>
                  <a:pt x="1426" y="9251"/>
                  <a:pt x="1426" y="7166"/>
                  <a:pt x="1426" y="7166"/>
                </a:cubicBezTo>
                <a:close/>
                <a:moveTo>
                  <a:pt x="3613" y="7166"/>
                </a:moveTo>
                <a:lnTo>
                  <a:pt x="5124" y="7166"/>
                </a:lnTo>
                <a:cubicBezTo>
                  <a:pt x="5124" y="7166"/>
                  <a:pt x="5124" y="9251"/>
                  <a:pt x="5124" y="9251"/>
                </a:cubicBezTo>
                <a:lnTo>
                  <a:pt x="3613" y="9251"/>
                </a:lnTo>
                <a:lnTo>
                  <a:pt x="3613" y="7166"/>
                </a:lnTo>
                <a:close/>
                <a:moveTo>
                  <a:pt x="5795" y="7166"/>
                </a:moveTo>
                <a:lnTo>
                  <a:pt x="9431" y="7166"/>
                </a:lnTo>
                <a:cubicBezTo>
                  <a:pt x="9431" y="7166"/>
                  <a:pt x="9431" y="9251"/>
                  <a:pt x="9431" y="9251"/>
                </a:cubicBezTo>
                <a:lnTo>
                  <a:pt x="5795" y="9251"/>
                </a:lnTo>
                <a:lnTo>
                  <a:pt x="5795" y="7166"/>
                </a:lnTo>
                <a:close/>
                <a:moveTo>
                  <a:pt x="1426" y="10009"/>
                </a:moveTo>
                <a:lnTo>
                  <a:pt x="5062" y="10009"/>
                </a:lnTo>
                <a:lnTo>
                  <a:pt x="5062" y="12094"/>
                </a:lnTo>
                <a:lnTo>
                  <a:pt x="1426" y="12094"/>
                </a:lnTo>
                <a:cubicBezTo>
                  <a:pt x="1426" y="12094"/>
                  <a:pt x="1426" y="10009"/>
                  <a:pt x="1426" y="10009"/>
                </a:cubicBezTo>
                <a:close/>
                <a:moveTo>
                  <a:pt x="5738" y="10009"/>
                </a:moveTo>
                <a:lnTo>
                  <a:pt x="7249" y="10009"/>
                </a:lnTo>
                <a:lnTo>
                  <a:pt x="7249" y="12094"/>
                </a:lnTo>
                <a:lnTo>
                  <a:pt x="5738" y="12094"/>
                </a:lnTo>
                <a:cubicBezTo>
                  <a:pt x="5738" y="12094"/>
                  <a:pt x="5738" y="10009"/>
                  <a:pt x="5738" y="10009"/>
                </a:cubicBezTo>
                <a:close/>
                <a:moveTo>
                  <a:pt x="7920" y="10009"/>
                </a:moveTo>
                <a:lnTo>
                  <a:pt x="9431" y="10009"/>
                </a:lnTo>
                <a:cubicBezTo>
                  <a:pt x="9431" y="10009"/>
                  <a:pt x="9431" y="12094"/>
                  <a:pt x="9431" y="12094"/>
                </a:cubicBezTo>
                <a:lnTo>
                  <a:pt x="7920" y="12094"/>
                </a:lnTo>
                <a:lnTo>
                  <a:pt x="7920" y="10009"/>
                </a:lnTo>
                <a:close/>
                <a:moveTo>
                  <a:pt x="11931" y="10089"/>
                </a:moveTo>
                <a:lnTo>
                  <a:pt x="13669" y="10089"/>
                </a:lnTo>
                <a:cubicBezTo>
                  <a:pt x="13669" y="10089"/>
                  <a:pt x="13669" y="12141"/>
                  <a:pt x="13669" y="12141"/>
                </a:cubicBezTo>
                <a:lnTo>
                  <a:pt x="11931" y="12141"/>
                </a:lnTo>
                <a:lnTo>
                  <a:pt x="11931" y="10089"/>
                </a:lnTo>
                <a:close/>
                <a:moveTo>
                  <a:pt x="14209" y="10089"/>
                </a:moveTo>
                <a:lnTo>
                  <a:pt x="15953" y="10089"/>
                </a:lnTo>
                <a:cubicBezTo>
                  <a:pt x="15953" y="10089"/>
                  <a:pt x="15953" y="12141"/>
                  <a:pt x="15953" y="12141"/>
                </a:cubicBezTo>
                <a:lnTo>
                  <a:pt x="14209" y="12141"/>
                </a:lnTo>
                <a:lnTo>
                  <a:pt x="14209" y="10089"/>
                </a:lnTo>
                <a:close/>
                <a:moveTo>
                  <a:pt x="16464" y="10089"/>
                </a:moveTo>
                <a:lnTo>
                  <a:pt x="18208" y="10089"/>
                </a:lnTo>
                <a:cubicBezTo>
                  <a:pt x="18208" y="10089"/>
                  <a:pt x="18208" y="12141"/>
                  <a:pt x="18208" y="12141"/>
                </a:cubicBezTo>
                <a:lnTo>
                  <a:pt x="16464" y="12141"/>
                </a:lnTo>
                <a:lnTo>
                  <a:pt x="16464" y="10089"/>
                </a:lnTo>
                <a:close/>
                <a:moveTo>
                  <a:pt x="18651" y="10089"/>
                </a:moveTo>
                <a:lnTo>
                  <a:pt x="20390" y="10089"/>
                </a:lnTo>
                <a:cubicBezTo>
                  <a:pt x="20390" y="10089"/>
                  <a:pt x="20390" y="12141"/>
                  <a:pt x="20390" y="12141"/>
                </a:cubicBezTo>
                <a:lnTo>
                  <a:pt x="18651" y="12141"/>
                </a:lnTo>
                <a:lnTo>
                  <a:pt x="18651" y="10089"/>
                </a:lnTo>
                <a:close/>
                <a:moveTo>
                  <a:pt x="1426" y="12851"/>
                </a:moveTo>
                <a:lnTo>
                  <a:pt x="2943" y="12851"/>
                </a:lnTo>
                <a:lnTo>
                  <a:pt x="2943" y="14936"/>
                </a:lnTo>
                <a:lnTo>
                  <a:pt x="1426" y="14936"/>
                </a:lnTo>
                <a:cubicBezTo>
                  <a:pt x="1426" y="14936"/>
                  <a:pt x="1426" y="12851"/>
                  <a:pt x="1426" y="12851"/>
                </a:cubicBezTo>
                <a:close/>
                <a:moveTo>
                  <a:pt x="3613" y="12851"/>
                </a:moveTo>
                <a:lnTo>
                  <a:pt x="5124" y="12851"/>
                </a:lnTo>
                <a:cubicBezTo>
                  <a:pt x="5124" y="12851"/>
                  <a:pt x="5124" y="14936"/>
                  <a:pt x="5124" y="14936"/>
                </a:cubicBezTo>
                <a:lnTo>
                  <a:pt x="3613" y="14936"/>
                </a:lnTo>
                <a:lnTo>
                  <a:pt x="3613" y="12851"/>
                </a:lnTo>
                <a:close/>
                <a:moveTo>
                  <a:pt x="5795" y="12851"/>
                </a:moveTo>
                <a:lnTo>
                  <a:pt x="9431" y="12851"/>
                </a:lnTo>
                <a:cubicBezTo>
                  <a:pt x="9431" y="12851"/>
                  <a:pt x="9431" y="14936"/>
                  <a:pt x="9431" y="14936"/>
                </a:cubicBezTo>
                <a:lnTo>
                  <a:pt x="5795" y="14936"/>
                </a:lnTo>
                <a:lnTo>
                  <a:pt x="5795" y="12851"/>
                </a:lnTo>
                <a:close/>
                <a:moveTo>
                  <a:pt x="11931" y="13059"/>
                </a:moveTo>
                <a:lnTo>
                  <a:pt x="13669" y="13059"/>
                </a:lnTo>
                <a:cubicBezTo>
                  <a:pt x="13669" y="13059"/>
                  <a:pt x="13669" y="15117"/>
                  <a:pt x="13669" y="15117"/>
                </a:cubicBezTo>
                <a:lnTo>
                  <a:pt x="11931" y="15117"/>
                </a:lnTo>
                <a:lnTo>
                  <a:pt x="11931" y="13059"/>
                </a:lnTo>
                <a:close/>
                <a:moveTo>
                  <a:pt x="14209" y="13059"/>
                </a:moveTo>
                <a:lnTo>
                  <a:pt x="15953" y="13059"/>
                </a:lnTo>
                <a:cubicBezTo>
                  <a:pt x="15953" y="13059"/>
                  <a:pt x="15953" y="15117"/>
                  <a:pt x="15953" y="15117"/>
                </a:cubicBezTo>
                <a:lnTo>
                  <a:pt x="14209" y="15117"/>
                </a:lnTo>
                <a:lnTo>
                  <a:pt x="14209" y="13059"/>
                </a:lnTo>
                <a:close/>
                <a:moveTo>
                  <a:pt x="16464" y="13059"/>
                </a:moveTo>
                <a:lnTo>
                  <a:pt x="18208" y="13059"/>
                </a:lnTo>
                <a:cubicBezTo>
                  <a:pt x="18208" y="13059"/>
                  <a:pt x="18208" y="15117"/>
                  <a:pt x="18208" y="15117"/>
                </a:cubicBezTo>
                <a:lnTo>
                  <a:pt x="16464" y="15117"/>
                </a:lnTo>
                <a:lnTo>
                  <a:pt x="16464" y="13059"/>
                </a:lnTo>
                <a:close/>
                <a:moveTo>
                  <a:pt x="18651" y="13059"/>
                </a:moveTo>
                <a:lnTo>
                  <a:pt x="20390" y="13059"/>
                </a:lnTo>
                <a:cubicBezTo>
                  <a:pt x="20390" y="13059"/>
                  <a:pt x="20390" y="15117"/>
                  <a:pt x="20390" y="15117"/>
                </a:cubicBezTo>
                <a:lnTo>
                  <a:pt x="18651" y="15117"/>
                </a:lnTo>
                <a:lnTo>
                  <a:pt x="18651" y="13059"/>
                </a:lnTo>
                <a:close/>
                <a:moveTo>
                  <a:pt x="11931" y="16036"/>
                </a:moveTo>
                <a:lnTo>
                  <a:pt x="13669" y="16036"/>
                </a:lnTo>
                <a:cubicBezTo>
                  <a:pt x="13669" y="16036"/>
                  <a:pt x="13669" y="18087"/>
                  <a:pt x="13669" y="18087"/>
                </a:cubicBezTo>
                <a:lnTo>
                  <a:pt x="11931" y="18087"/>
                </a:lnTo>
                <a:lnTo>
                  <a:pt x="11931" y="16036"/>
                </a:lnTo>
                <a:close/>
                <a:moveTo>
                  <a:pt x="14209" y="16036"/>
                </a:moveTo>
                <a:lnTo>
                  <a:pt x="15953" y="16036"/>
                </a:lnTo>
                <a:cubicBezTo>
                  <a:pt x="15953" y="16036"/>
                  <a:pt x="15953" y="18087"/>
                  <a:pt x="15953" y="18087"/>
                </a:cubicBezTo>
                <a:lnTo>
                  <a:pt x="14209" y="18087"/>
                </a:lnTo>
                <a:lnTo>
                  <a:pt x="14209" y="16036"/>
                </a:lnTo>
                <a:close/>
                <a:moveTo>
                  <a:pt x="16464" y="16036"/>
                </a:moveTo>
                <a:lnTo>
                  <a:pt x="18208" y="16036"/>
                </a:lnTo>
                <a:cubicBezTo>
                  <a:pt x="18208" y="16036"/>
                  <a:pt x="18208" y="18087"/>
                  <a:pt x="18208" y="18087"/>
                </a:cubicBezTo>
                <a:lnTo>
                  <a:pt x="16464" y="18087"/>
                </a:lnTo>
                <a:lnTo>
                  <a:pt x="16464" y="16036"/>
                </a:lnTo>
                <a:close/>
                <a:moveTo>
                  <a:pt x="18651" y="16036"/>
                </a:moveTo>
                <a:lnTo>
                  <a:pt x="20390" y="16036"/>
                </a:lnTo>
                <a:cubicBezTo>
                  <a:pt x="20390" y="16036"/>
                  <a:pt x="20390" y="18087"/>
                  <a:pt x="20390" y="18087"/>
                </a:cubicBezTo>
                <a:lnTo>
                  <a:pt x="18651" y="18087"/>
                </a:lnTo>
                <a:lnTo>
                  <a:pt x="18651" y="16036"/>
                </a:lnTo>
                <a:close/>
                <a:moveTo>
                  <a:pt x="18651" y="16036"/>
                </a:moveTo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A2EDA27-1B9E-4988-885D-0BEE341BDBE1}"/>
              </a:ext>
            </a:extLst>
          </p:cNvPr>
          <p:cNvSpPr>
            <a:spLocks noChangeAspect="1"/>
          </p:cNvSpPr>
          <p:nvPr/>
        </p:nvSpPr>
        <p:spPr>
          <a:xfrm>
            <a:off x="8693890" y="1313432"/>
            <a:ext cx="652963" cy="652963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B787D8F-7991-4DEE-AF65-AEE7A98A8A0F}"/>
              </a:ext>
            </a:extLst>
          </p:cNvPr>
          <p:cNvSpPr/>
          <p:nvPr/>
        </p:nvSpPr>
        <p:spPr>
          <a:xfrm>
            <a:off x="9274429" y="1330152"/>
            <a:ext cx="1448554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Loans,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credit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B41F339-E598-45F8-880E-3A3C49444AA0}"/>
              </a:ext>
            </a:extLst>
          </p:cNvPr>
          <p:cNvSpPr>
            <a:spLocks noChangeAspect="1"/>
          </p:cNvSpPr>
          <p:nvPr/>
        </p:nvSpPr>
        <p:spPr>
          <a:xfrm>
            <a:off x="8693890" y="2244301"/>
            <a:ext cx="652963" cy="652963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44BCE9D-68B0-4640-8456-716F8E73EAEC}"/>
              </a:ext>
            </a:extLst>
          </p:cNvPr>
          <p:cNvSpPr/>
          <p:nvPr/>
        </p:nvSpPr>
        <p:spPr>
          <a:xfrm>
            <a:off x="9274429" y="2261021"/>
            <a:ext cx="1448554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Leases</a:t>
            </a:r>
          </a:p>
        </p:txBody>
      </p:sp>
      <p:pic>
        <p:nvPicPr>
          <p:cNvPr id="22" name="Picture 4" descr="Image result for car icon">
            <a:extLst>
              <a:ext uri="{FF2B5EF4-FFF2-40B4-BE49-F238E27FC236}">
                <a16:creationId xmlns:a16="http://schemas.microsoft.com/office/drawing/2014/main" id="{97152418-0F97-4BBD-922D-1D9EB8287F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2250" y1="54762" x2="32250" y2="54762"/>
                        <a14:foregroundMark x1="65250" y1="58889" x2="65250" y2="5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93" r="21993"/>
          <a:stretch/>
        </p:blipFill>
        <p:spPr bwMode="auto">
          <a:xfrm>
            <a:off x="8693888" y="2261021"/>
            <a:ext cx="65296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8">
            <a:extLst>
              <a:ext uri="{FF2B5EF4-FFF2-40B4-BE49-F238E27FC236}">
                <a16:creationId xmlns:a16="http://schemas.microsoft.com/office/drawing/2014/main" id="{E7CBED29-06D7-4663-8919-FA4D12D607F2}"/>
              </a:ext>
            </a:extLst>
          </p:cNvPr>
          <p:cNvSpPr>
            <a:spLocks noChangeAspect="1"/>
          </p:cNvSpPr>
          <p:nvPr/>
        </p:nvSpPr>
        <p:spPr bwMode="auto">
          <a:xfrm>
            <a:off x="8724615" y="1394544"/>
            <a:ext cx="569922" cy="50809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5618" y="0"/>
                </a:moveTo>
                <a:cubicBezTo>
                  <a:pt x="5618" y="0"/>
                  <a:pt x="5618" y="21600"/>
                  <a:pt x="5618" y="21600"/>
                </a:cubicBezTo>
                <a:lnTo>
                  <a:pt x="18860" y="21600"/>
                </a:lnTo>
                <a:lnTo>
                  <a:pt x="18860" y="0"/>
                </a:lnTo>
                <a:lnTo>
                  <a:pt x="5618" y="0"/>
                </a:lnTo>
                <a:close/>
                <a:moveTo>
                  <a:pt x="11838" y="2700"/>
                </a:moveTo>
                <a:lnTo>
                  <a:pt x="12239" y="2700"/>
                </a:lnTo>
                <a:lnTo>
                  <a:pt x="12239" y="2946"/>
                </a:lnTo>
                <a:cubicBezTo>
                  <a:pt x="12440" y="2959"/>
                  <a:pt x="12737" y="3024"/>
                  <a:pt x="12866" y="3094"/>
                </a:cubicBezTo>
                <a:lnTo>
                  <a:pt x="12803" y="3586"/>
                </a:lnTo>
                <a:cubicBezTo>
                  <a:pt x="12702" y="3538"/>
                  <a:pt x="12526" y="3438"/>
                  <a:pt x="12245" y="3438"/>
                </a:cubicBezTo>
                <a:cubicBezTo>
                  <a:pt x="11991" y="3438"/>
                  <a:pt x="11907" y="3562"/>
                  <a:pt x="11907" y="3684"/>
                </a:cubicBezTo>
                <a:cubicBezTo>
                  <a:pt x="11907" y="3829"/>
                  <a:pt x="12039" y="3918"/>
                  <a:pt x="12371" y="4057"/>
                </a:cubicBezTo>
                <a:cubicBezTo>
                  <a:pt x="12834" y="4241"/>
                  <a:pt x="12985" y="4487"/>
                  <a:pt x="12985" y="4880"/>
                </a:cubicBezTo>
                <a:cubicBezTo>
                  <a:pt x="12985" y="5269"/>
                  <a:pt x="12640" y="5600"/>
                  <a:pt x="12239" y="5688"/>
                </a:cubicBezTo>
                <a:lnTo>
                  <a:pt x="12239" y="6075"/>
                </a:lnTo>
                <a:lnTo>
                  <a:pt x="11838" y="6075"/>
                </a:lnTo>
                <a:lnTo>
                  <a:pt x="11838" y="5716"/>
                </a:lnTo>
                <a:cubicBezTo>
                  <a:pt x="11637" y="5704"/>
                  <a:pt x="11384" y="5623"/>
                  <a:pt x="11236" y="5527"/>
                </a:cubicBezTo>
                <a:lnTo>
                  <a:pt x="11393" y="5013"/>
                </a:lnTo>
                <a:cubicBezTo>
                  <a:pt x="11556" y="5114"/>
                  <a:pt x="11797" y="5210"/>
                  <a:pt x="12051" y="5210"/>
                </a:cubicBezTo>
                <a:cubicBezTo>
                  <a:pt x="12273" y="5210"/>
                  <a:pt x="12427" y="5111"/>
                  <a:pt x="12427" y="4936"/>
                </a:cubicBezTo>
                <a:cubicBezTo>
                  <a:pt x="12427" y="4769"/>
                  <a:pt x="12302" y="4666"/>
                  <a:pt x="12013" y="4556"/>
                </a:cubicBezTo>
                <a:cubicBezTo>
                  <a:pt x="11596" y="4400"/>
                  <a:pt x="11248" y="4178"/>
                  <a:pt x="11248" y="3755"/>
                </a:cubicBezTo>
                <a:cubicBezTo>
                  <a:pt x="11248" y="3370"/>
                  <a:pt x="11436" y="3073"/>
                  <a:pt x="11838" y="2981"/>
                </a:cubicBezTo>
                <a:lnTo>
                  <a:pt x="11838" y="2700"/>
                </a:lnTo>
                <a:close/>
                <a:moveTo>
                  <a:pt x="20578" y="3600"/>
                </a:moveTo>
                <a:lnTo>
                  <a:pt x="20108" y="3628"/>
                </a:lnTo>
                <a:lnTo>
                  <a:pt x="20108" y="4542"/>
                </a:lnTo>
                <a:lnTo>
                  <a:pt x="19663" y="4542"/>
                </a:lnTo>
                <a:lnTo>
                  <a:pt x="19663" y="16692"/>
                </a:lnTo>
                <a:lnTo>
                  <a:pt x="19757" y="16692"/>
                </a:lnTo>
                <a:lnTo>
                  <a:pt x="19757" y="17170"/>
                </a:lnTo>
                <a:lnTo>
                  <a:pt x="19907" y="17318"/>
                </a:lnTo>
                <a:lnTo>
                  <a:pt x="20064" y="17290"/>
                </a:lnTo>
                <a:lnTo>
                  <a:pt x="20001" y="17958"/>
                </a:lnTo>
                <a:lnTo>
                  <a:pt x="20064" y="17944"/>
                </a:lnTo>
                <a:lnTo>
                  <a:pt x="20064" y="18098"/>
                </a:lnTo>
                <a:lnTo>
                  <a:pt x="20308" y="18471"/>
                </a:lnTo>
                <a:lnTo>
                  <a:pt x="20522" y="18098"/>
                </a:lnTo>
                <a:lnTo>
                  <a:pt x="20540" y="17944"/>
                </a:lnTo>
                <a:lnTo>
                  <a:pt x="20672" y="17944"/>
                </a:lnTo>
                <a:lnTo>
                  <a:pt x="20672" y="17262"/>
                </a:lnTo>
                <a:lnTo>
                  <a:pt x="20829" y="17255"/>
                </a:lnTo>
                <a:lnTo>
                  <a:pt x="20979" y="17191"/>
                </a:lnTo>
                <a:lnTo>
                  <a:pt x="20979" y="16692"/>
                </a:lnTo>
                <a:lnTo>
                  <a:pt x="20866" y="16692"/>
                </a:lnTo>
                <a:lnTo>
                  <a:pt x="20866" y="5498"/>
                </a:lnTo>
                <a:lnTo>
                  <a:pt x="21205" y="5498"/>
                </a:lnTo>
                <a:lnTo>
                  <a:pt x="21249" y="9865"/>
                </a:lnTo>
                <a:lnTo>
                  <a:pt x="21600" y="9492"/>
                </a:lnTo>
                <a:cubicBezTo>
                  <a:pt x="21600" y="9492"/>
                  <a:pt x="21600" y="5878"/>
                  <a:pt x="21600" y="5878"/>
                </a:cubicBezTo>
                <a:lnTo>
                  <a:pt x="21600" y="5421"/>
                </a:lnTo>
                <a:lnTo>
                  <a:pt x="21431" y="5196"/>
                </a:lnTo>
                <a:lnTo>
                  <a:pt x="21205" y="5196"/>
                </a:lnTo>
                <a:lnTo>
                  <a:pt x="20866" y="5203"/>
                </a:lnTo>
                <a:lnTo>
                  <a:pt x="20866" y="4542"/>
                </a:lnTo>
                <a:lnTo>
                  <a:pt x="20578" y="4542"/>
                </a:lnTo>
                <a:lnTo>
                  <a:pt x="20578" y="3600"/>
                </a:lnTo>
                <a:close/>
                <a:moveTo>
                  <a:pt x="4853" y="6750"/>
                </a:moveTo>
                <a:lnTo>
                  <a:pt x="0" y="8459"/>
                </a:lnTo>
                <a:cubicBezTo>
                  <a:pt x="0" y="8459"/>
                  <a:pt x="3185" y="19779"/>
                  <a:pt x="3185" y="19779"/>
                </a:cubicBezTo>
                <a:lnTo>
                  <a:pt x="4853" y="19167"/>
                </a:lnTo>
                <a:lnTo>
                  <a:pt x="4853" y="6750"/>
                </a:lnTo>
                <a:close/>
                <a:moveTo>
                  <a:pt x="7825" y="7875"/>
                </a:moveTo>
                <a:lnTo>
                  <a:pt x="16452" y="7875"/>
                </a:lnTo>
                <a:lnTo>
                  <a:pt x="16452" y="8550"/>
                </a:lnTo>
                <a:lnTo>
                  <a:pt x="7825" y="8550"/>
                </a:lnTo>
                <a:cubicBezTo>
                  <a:pt x="7825" y="8550"/>
                  <a:pt x="7825" y="7875"/>
                  <a:pt x="7825" y="7875"/>
                </a:cubicBezTo>
                <a:close/>
                <a:moveTo>
                  <a:pt x="7825" y="9450"/>
                </a:moveTo>
                <a:lnTo>
                  <a:pt x="16452" y="9450"/>
                </a:lnTo>
                <a:lnTo>
                  <a:pt x="16452" y="9900"/>
                </a:lnTo>
                <a:lnTo>
                  <a:pt x="7825" y="9900"/>
                </a:lnTo>
                <a:cubicBezTo>
                  <a:pt x="7825" y="9900"/>
                  <a:pt x="7825" y="9450"/>
                  <a:pt x="7825" y="9450"/>
                </a:cubicBezTo>
                <a:close/>
                <a:moveTo>
                  <a:pt x="7825" y="11025"/>
                </a:moveTo>
                <a:lnTo>
                  <a:pt x="16452" y="11025"/>
                </a:lnTo>
                <a:lnTo>
                  <a:pt x="16452" y="11700"/>
                </a:lnTo>
                <a:lnTo>
                  <a:pt x="7825" y="11700"/>
                </a:lnTo>
                <a:cubicBezTo>
                  <a:pt x="7825" y="11700"/>
                  <a:pt x="7825" y="11025"/>
                  <a:pt x="7825" y="11025"/>
                </a:cubicBezTo>
                <a:close/>
                <a:moveTo>
                  <a:pt x="7825" y="12375"/>
                </a:moveTo>
                <a:lnTo>
                  <a:pt x="16452" y="12375"/>
                </a:lnTo>
                <a:lnTo>
                  <a:pt x="16452" y="13275"/>
                </a:lnTo>
                <a:lnTo>
                  <a:pt x="7825" y="13275"/>
                </a:lnTo>
                <a:cubicBezTo>
                  <a:pt x="7825" y="13275"/>
                  <a:pt x="7825" y="12375"/>
                  <a:pt x="7825" y="12375"/>
                </a:cubicBezTo>
                <a:close/>
                <a:moveTo>
                  <a:pt x="13042" y="14850"/>
                </a:moveTo>
                <a:lnTo>
                  <a:pt x="16452" y="14850"/>
                </a:lnTo>
                <a:cubicBezTo>
                  <a:pt x="16452" y="14850"/>
                  <a:pt x="16452" y="15300"/>
                  <a:pt x="16452" y="15300"/>
                </a:cubicBezTo>
                <a:lnTo>
                  <a:pt x="13042" y="15300"/>
                </a:lnTo>
                <a:lnTo>
                  <a:pt x="13042" y="14850"/>
                </a:lnTo>
                <a:close/>
                <a:moveTo>
                  <a:pt x="13042" y="14850"/>
                </a:moveTo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BABCE25-FCE5-43F6-A570-0BC6A257DA1F}"/>
              </a:ext>
            </a:extLst>
          </p:cNvPr>
          <p:cNvCxnSpPr>
            <a:cxnSpLocks/>
          </p:cNvCxnSpPr>
          <p:nvPr/>
        </p:nvCxnSpPr>
        <p:spPr>
          <a:xfrm>
            <a:off x="8175490" y="1102575"/>
            <a:ext cx="0" cy="19949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8596E42-DE1A-4F51-9BD5-6B489A2E4373}"/>
              </a:ext>
            </a:extLst>
          </p:cNvPr>
          <p:cNvCxnSpPr>
            <a:cxnSpLocks/>
          </p:cNvCxnSpPr>
          <p:nvPr/>
        </p:nvCxnSpPr>
        <p:spPr>
          <a:xfrm>
            <a:off x="5329581" y="3481952"/>
            <a:ext cx="371326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7289280-3A3A-4DCB-A4DF-7877E3B20CCB}"/>
              </a:ext>
            </a:extLst>
          </p:cNvPr>
          <p:cNvSpPr/>
          <p:nvPr/>
        </p:nvSpPr>
        <p:spPr>
          <a:xfrm>
            <a:off x="9605780" y="3190156"/>
            <a:ext cx="2471997" cy="887534"/>
          </a:xfrm>
          <a:prstGeom prst="roundRect">
            <a:avLst>
              <a:gd name="adj" fmla="val 4507"/>
            </a:avLst>
          </a:prstGeom>
          <a:noFill/>
          <a:ln w="31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" rtlCol="0" anchor="ctr"/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</a:rPr>
              <a:t>The Government can extend the moratorium if needed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BA9EDA7-00FF-4DDA-9B84-72FB62672D96}"/>
              </a:ext>
            </a:extLst>
          </p:cNvPr>
          <p:cNvSpPr/>
          <p:nvPr/>
        </p:nvSpPr>
        <p:spPr>
          <a:xfrm>
            <a:off x="8176276" y="3411597"/>
            <a:ext cx="1448554" cy="84363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" rtlCol="0" anchor="ctr"/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31</a:t>
            </a:r>
            <a:r>
              <a:rPr lang="hu-HU" sz="2000" dirty="0">
                <a:solidFill>
                  <a:schemeClr val="tx1"/>
                </a:solidFill>
              </a:rPr>
              <a:t>/</a:t>
            </a:r>
            <a:r>
              <a:rPr lang="en-US" sz="2000" dirty="0">
                <a:solidFill>
                  <a:schemeClr val="tx1"/>
                </a:solidFill>
              </a:rPr>
              <a:t>12</a:t>
            </a:r>
            <a:r>
              <a:rPr lang="hu-HU" sz="2000" dirty="0">
                <a:solidFill>
                  <a:schemeClr val="tx1"/>
                </a:solidFill>
              </a:rPr>
              <a:t>/</a:t>
            </a:r>
            <a:r>
              <a:rPr lang="en-US" sz="2000" dirty="0">
                <a:solidFill>
                  <a:schemeClr val="tx1"/>
                </a:solidFill>
              </a:rPr>
              <a:t>2020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7B23C1C-85FA-4549-815E-386D0E292607}"/>
              </a:ext>
            </a:extLst>
          </p:cNvPr>
          <p:cNvSpPr>
            <a:spLocks noChangeAspect="1"/>
          </p:cNvSpPr>
          <p:nvPr/>
        </p:nvSpPr>
        <p:spPr>
          <a:xfrm>
            <a:off x="5289513" y="3412315"/>
            <a:ext cx="142162" cy="1421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D376CAE-55CD-43F0-A330-B0ABF93A4AB0}"/>
              </a:ext>
            </a:extLst>
          </p:cNvPr>
          <p:cNvSpPr/>
          <p:nvPr/>
        </p:nvSpPr>
        <p:spPr>
          <a:xfrm>
            <a:off x="10629224" y="1033068"/>
            <a:ext cx="1448553" cy="2079892"/>
          </a:xfrm>
          <a:prstGeom prst="roundRect">
            <a:avLst>
              <a:gd name="adj" fmla="val 4507"/>
            </a:avLst>
          </a:prstGeom>
          <a:noFill/>
          <a:ln w="31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" rtlCol="0" anchor="ctr"/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</a:rPr>
              <a:t>Outstanding credit stock on 18th March 2020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B164645-2175-4A57-9A23-FB2EED650D07}"/>
              </a:ext>
            </a:extLst>
          </p:cNvPr>
          <p:cNvSpPr/>
          <p:nvPr/>
        </p:nvSpPr>
        <p:spPr>
          <a:xfrm>
            <a:off x="3097237" y="5776978"/>
            <a:ext cx="8980540" cy="612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 MNB welcomes the Government’s </a:t>
            </a:r>
            <a:r>
              <a:rPr lang="en-US" sz="2000" b="1" dirty="0">
                <a:solidFill>
                  <a:schemeClr val="bg1"/>
                </a:solidFill>
              </a:rPr>
              <a:t>decision, and supports it within its own authority with a </a:t>
            </a:r>
            <a:r>
              <a:rPr lang="en-US" sz="2000" b="1" dirty="0"/>
              <a:t>moratorium on </a:t>
            </a:r>
            <a:r>
              <a:rPr lang="en-US" sz="2000" b="1" dirty="0" err="1"/>
              <a:t>FGS</a:t>
            </a:r>
            <a:r>
              <a:rPr lang="en-US" sz="2000" b="1" dirty="0"/>
              <a:t>* loans as well</a:t>
            </a:r>
            <a:endParaRPr lang="en-US" sz="20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3AF7E13-BCDC-4E22-B831-A36905233272}"/>
              </a:ext>
            </a:extLst>
          </p:cNvPr>
          <p:cNvSpPr>
            <a:spLocks noChangeAspect="1"/>
          </p:cNvSpPr>
          <p:nvPr/>
        </p:nvSpPr>
        <p:spPr>
          <a:xfrm>
            <a:off x="4854881" y="2487827"/>
            <a:ext cx="652963" cy="652963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9933AD8-6AE8-4BC6-8C28-5E2A6A8D897F}"/>
              </a:ext>
            </a:extLst>
          </p:cNvPr>
          <p:cNvSpPr/>
          <p:nvPr/>
        </p:nvSpPr>
        <p:spPr>
          <a:xfrm>
            <a:off x="5542218" y="2504547"/>
            <a:ext cx="2561617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2060"/>
                </a:solidFill>
              </a:rPr>
              <a:t>Financial enterprises and investment funds</a:t>
            </a:r>
          </a:p>
        </p:txBody>
      </p:sp>
      <p:pic>
        <p:nvPicPr>
          <p:cNvPr id="1026" name="Picture 2" descr="Image result for money icon">
            <a:extLst>
              <a:ext uri="{FF2B5EF4-FFF2-40B4-BE49-F238E27FC236}">
                <a16:creationId xmlns:a16="http://schemas.microsoft.com/office/drawing/2014/main" id="{C610006E-108D-4CD6-9F49-75C9BBC4C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971" y="2601551"/>
            <a:ext cx="456561" cy="45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3BD4D9F5-B78C-4E40-B3CF-4DF9C97931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1271" y="6521660"/>
            <a:ext cx="7679183" cy="229326"/>
          </a:xfrm>
        </p:spPr>
        <p:txBody>
          <a:bodyPr/>
          <a:lstStyle/>
          <a:p>
            <a:r>
              <a:rPr lang="en-US" dirty="0"/>
              <a:t>*</a:t>
            </a:r>
            <a:r>
              <a:rPr lang="en-US" dirty="0" err="1"/>
              <a:t>FGS</a:t>
            </a:r>
            <a:r>
              <a:rPr lang="en-US" dirty="0"/>
              <a:t>: Funding for Growth Scheme</a:t>
            </a:r>
          </a:p>
        </p:txBody>
      </p:sp>
      <p:pic>
        <p:nvPicPr>
          <p:cNvPr id="33" name="Picture 2" descr="Képtalálatok a következőre: nagy márton">
            <a:extLst>
              <a:ext uri="{FF2B5EF4-FFF2-40B4-BE49-F238E27FC236}">
                <a16:creationId xmlns:a16="http://schemas.microsoft.com/office/drawing/2014/main" id="{907DF5C4-1418-4157-BF62-69EA306790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8499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FE8B-A68C-4629-9489-78735D534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3181" y="310447"/>
            <a:ext cx="8868819" cy="713833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The moratorium on the payment of loan instalments results in practice in a liquidity risk transfer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57AFE-1DE1-4AE7-85F7-EFC52C7CDA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F682BDD-5CCB-4B30-951A-BBA666D9232C}"/>
              </a:ext>
            </a:extLst>
          </p:cNvPr>
          <p:cNvSpPr/>
          <p:nvPr/>
        </p:nvSpPr>
        <p:spPr>
          <a:xfrm>
            <a:off x="6184922" y="2352482"/>
            <a:ext cx="1886081" cy="2081789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08049851-C430-43E5-9C8B-DBE85C26E9B7}"/>
              </a:ext>
            </a:extLst>
          </p:cNvPr>
          <p:cNvSpPr/>
          <p:nvPr/>
        </p:nvSpPr>
        <p:spPr>
          <a:xfrm>
            <a:off x="4652762" y="3328759"/>
            <a:ext cx="1443361" cy="500394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2ACC8E9F-5250-47DF-8472-3DD8DA605F41}"/>
              </a:ext>
            </a:extLst>
          </p:cNvPr>
          <p:cNvSpPr/>
          <p:nvPr/>
        </p:nvSpPr>
        <p:spPr>
          <a:xfrm>
            <a:off x="8159803" y="3306632"/>
            <a:ext cx="1443361" cy="500394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en-US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B25277BA-968E-4E85-B054-7D6398AEABC5}"/>
              </a:ext>
            </a:extLst>
          </p:cNvPr>
          <p:cNvSpPr/>
          <p:nvPr/>
        </p:nvSpPr>
        <p:spPr>
          <a:xfrm>
            <a:off x="3764799" y="4329521"/>
            <a:ext cx="7293890" cy="1149408"/>
          </a:xfrm>
          <a:prstGeom prst="righ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Liquidity shock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C9D6207-FD01-4A6C-BF9E-0550E841DE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35" r="10271"/>
          <a:stretch/>
        </p:blipFill>
        <p:spPr>
          <a:xfrm>
            <a:off x="9747591" y="2524506"/>
            <a:ext cx="2022790" cy="173774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F2E9EBE-8144-4F51-B6C9-324341587E71}"/>
              </a:ext>
            </a:extLst>
          </p:cNvPr>
          <p:cNvSpPr/>
          <p:nvPr/>
        </p:nvSpPr>
        <p:spPr>
          <a:xfrm>
            <a:off x="3141010" y="2704335"/>
            <a:ext cx="1367324" cy="1557914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F5753C-C197-4863-8A09-E2F35D9D9569}"/>
              </a:ext>
            </a:extLst>
          </p:cNvPr>
          <p:cNvSpPr txBox="1"/>
          <p:nvPr/>
        </p:nvSpPr>
        <p:spPr>
          <a:xfrm>
            <a:off x="3064973" y="3233509"/>
            <a:ext cx="14433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/>
              <a:t>Customers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87321E-9FDB-4710-871E-470CD2956D61}"/>
              </a:ext>
            </a:extLst>
          </p:cNvPr>
          <p:cNvSpPr txBox="1"/>
          <p:nvPr/>
        </p:nvSpPr>
        <p:spPr>
          <a:xfrm>
            <a:off x="3323181" y="1434297"/>
            <a:ext cx="8200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In the case of</a:t>
            </a:r>
            <a:r>
              <a:rPr lang="en-US" sz="2000">
                <a:solidFill>
                  <a:schemeClr val="accent3"/>
                </a:solidFill>
              </a:rPr>
              <a:t> </a:t>
            </a:r>
            <a:r>
              <a:rPr lang="en-US" sz="2000" b="1">
                <a:solidFill>
                  <a:schemeClr val="tx2"/>
                </a:solidFill>
              </a:rPr>
              <a:t>full utilisation HUF 3,600 bn</a:t>
            </a:r>
            <a:r>
              <a:rPr lang="en-US" sz="2000">
                <a:solidFill>
                  <a:schemeClr val="tx2"/>
                </a:solidFill>
              </a:rPr>
              <a:t>, in the case of an </a:t>
            </a:r>
            <a:r>
              <a:rPr lang="en-US" sz="2000" b="1">
                <a:solidFill>
                  <a:schemeClr val="tx2"/>
                </a:solidFill>
              </a:rPr>
              <a:t>80 percent </a:t>
            </a:r>
            <a:r>
              <a:rPr lang="en-US" sz="2000">
                <a:solidFill>
                  <a:schemeClr val="tx2"/>
                </a:solidFill>
              </a:rPr>
              <a:t>participation rate </a:t>
            </a:r>
            <a:r>
              <a:rPr lang="en-US" sz="2000" b="1">
                <a:solidFill>
                  <a:schemeClr val="tx2"/>
                </a:solidFill>
              </a:rPr>
              <a:t>HUF 2,900 bn </a:t>
            </a:r>
            <a:r>
              <a:rPr lang="en-US" sz="2000">
                <a:solidFill>
                  <a:schemeClr val="tx2"/>
                </a:solidFill>
              </a:rPr>
              <a:t>of instalments will fall under moratorium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DEF7F4-5143-4A57-A98D-B9B8C2352CEE}"/>
              </a:ext>
            </a:extLst>
          </p:cNvPr>
          <p:cNvSpPr txBox="1"/>
          <p:nvPr/>
        </p:nvSpPr>
        <p:spPr>
          <a:xfrm>
            <a:off x="3237202" y="5423703"/>
            <a:ext cx="8533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>
                <a:solidFill>
                  <a:schemeClr val="tx2"/>
                </a:solidFill>
              </a:rPr>
              <a:t>Total level of liquidity in the banking sector remains unchanged, it is the distribution within banks which will change and may necessitate liquidity help!  </a:t>
            </a:r>
          </a:p>
        </p:txBody>
      </p:sp>
      <p:pic>
        <p:nvPicPr>
          <p:cNvPr id="14" name="Picture 2" descr="Képtalálatok a következőre: nagy márton">
            <a:extLst>
              <a:ext uri="{FF2B5EF4-FFF2-40B4-BE49-F238E27FC236}">
                <a16:creationId xmlns:a16="http://schemas.microsoft.com/office/drawing/2014/main" id="{55B6F6FF-BEC8-4149-81CE-E28FCD64F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0711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FE8B-A68C-4629-9489-78735D534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70" y="310447"/>
            <a:ext cx="8390876" cy="713833"/>
          </a:xfrm>
        </p:spPr>
        <p:txBody>
          <a:bodyPr>
            <a:noAutofit/>
          </a:bodyPr>
          <a:lstStyle/>
          <a:p>
            <a:r>
              <a:rPr lang="en-US" dirty="0"/>
              <a:t>The steps taken by the MNB can ensure that the liquidity impact of the moratorium remains manageable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57AFE-1DE1-4AE7-85F7-EFC52C7CDA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48089" y="6431004"/>
            <a:ext cx="7679183" cy="366580"/>
          </a:xfrm>
        </p:spPr>
        <p:txBody>
          <a:bodyPr/>
          <a:lstStyle/>
          <a:p>
            <a:r>
              <a:rPr lang="en-US" dirty="0"/>
              <a:t>Note | Estimated values. In the table, instalments are shown without </a:t>
            </a:r>
            <a:r>
              <a:rPr lang="en-US" dirty="0" err="1"/>
              <a:t>FGS</a:t>
            </a:r>
            <a:r>
              <a:rPr lang="en-US" dirty="0"/>
              <a:t> loans; the instalments of Hungarian financial enterprises and investment funds are included. Source: MNB.</a:t>
            </a:r>
          </a:p>
        </p:txBody>
      </p:sp>
      <p:graphicFrame>
        <p:nvGraphicFramePr>
          <p:cNvPr id="55" name="Táblázat 11">
            <a:extLst>
              <a:ext uri="{FF2B5EF4-FFF2-40B4-BE49-F238E27FC236}">
                <a16:creationId xmlns:a16="http://schemas.microsoft.com/office/drawing/2014/main" id="{B01F6DD7-0D43-4671-BA1F-3244ED9A27BE}"/>
              </a:ext>
            </a:extLst>
          </p:cNvPr>
          <p:cNvGraphicFramePr>
            <a:graphicFrameLocks noGrp="1"/>
          </p:cNvGraphicFramePr>
          <p:nvPr/>
        </p:nvGraphicFramePr>
        <p:xfrm>
          <a:off x="3114675" y="2143114"/>
          <a:ext cx="8779887" cy="2844411"/>
        </p:xfrm>
        <a:graphic>
          <a:graphicData uri="http://schemas.openxmlformats.org/drawingml/2006/table">
            <a:tbl>
              <a:tblPr/>
              <a:tblGrid>
                <a:gridCol w="3747767">
                  <a:extLst>
                    <a:ext uri="{9D8B030D-6E8A-4147-A177-3AD203B41FA5}">
                      <a16:colId xmlns:a16="http://schemas.microsoft.com/office/drawing/2014/main" val="1057203089"/>
                    </a:ext>
                  </a:extLst>
                </a:gridCol>
                <a:gridCol w="2516060">
                  <a:extLst>
                    <a:ext uri="{9D8B030D-6E8A-4147-A177-3AD203B41FA5}">
                      <a16:colId xmlns:a16="http://schemas.microsoft.com/office/drawing/2014/main" val="1503100494"/>
                    </a:ext>
                  </a:extLst>
                </a:gridCol>
                <a:gridCol w="2516060">
                  <a:extLst>
                    <a:ext uri="{9D8B030D-6E8A-4147-A177-3AD203B41FA5}">
                      <a16:colId xmlns:a16="http://schemas.microsoft.com/office/drawing/2014/main" val="3193223344"/>
                    </a:ext>
                  </a:extLst>
                </a:gridCol>
              </a:tblGrid>
              <a:tr h="10045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1" u="none" strike="noStrike" noProof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 noProof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Postponed repayments monthly between April and December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 noProof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 postponed repayments until the end of December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331227"/>
                  </a:ext>
                </a:extLst>
              </a:tr>
              <a:tr h="919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 noProof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If 50 percent of </a:t>
                      </a:r>
                      <a:r>
                        <a:rPr lang="en-US" sz="1900" b="1" i="0" u="none" strike="noStrike" kern="1200" noProof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clients take the possibility of the moratorium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HUF 200 bn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HUF 1,800 bn</a:t>
                      </a:r>
                      <a:br>
                        <a:rPr lang="en-US" sz="19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9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(~ HUF 1,620 bn capital)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019906"/>
                  </a:ext>
                </a:extLst>
              </a:tr>
              <a:tr h="919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 noProof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If 80 percent of </a:t>
                      </a:r>
                      <a:r>
                        <a:rPr lang="en-US" sz="1900" b="1" i="0" u="none" strike="noStrike" kern="1200" noProof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clients take the possibility of the moratorium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HUF 320 bn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HUF 2,880 billion</a:t>
                      </a:r>
                      <a:br>
                        <a:rPr lang="en-US" sz="1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(~ HUF 2,590 bn capital)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645731"/>
                  </a:ext>
                </a:extLst>
              </a:tr>
            </a:tbl>
          </a:graphicData>
        </a:graphic>
      </p:graphicFrame>
      <p:sp>
        <p:nvSpPr>
          <p:cNvPr id="56" name="Rectangle 55">
            <a:extLst>
              <a:ext uri="{FF2B5EF4-FFF2-40B4-BE49-F238E27FC236}">
                <a16:creationId xmlns:a16="http://schemas.microsoft.com/office/drawing/2014/main" id="{C30C245C-D544-430E-BD87-7D4A033B84DC}"/>
              </a:ext>
            </a:extLst>
          </p:cNvPr>
          <p:cNvSpPr/>
          <p:nvPr/>
        </p:nvSpPr>
        <p:spPr>
          <a:xfrm>
            <a:off x="3348089" y="5363570"/>
            <a:ext cx="8546472" cy="9876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The domestic banking system has significant liquidity buffers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Potential negative effects are offset by the expansion of the central bank's monetary policy instruments</a:t>
            </a:r>
            <a:endParaRPr lang="en-US" sz="20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CA314B6-C99D-4AF5-B5FF-CF7D4E50760D}"/>
              </a:ext>
            </a:extLst>
          </p:cNvPr>
          <p:cNvSpPr txBox="1"/>
          <p:nvPr/>
        </p:nvSpPr>
        <p:spPr>
          <a:xfrm>
            <a:off x="3348089" y="4963460"/>
            <a:ext cx="8546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>
                <a:solidFill>
                  <a:srgbClr val="002060"/>
                </a:solidFill>
              </a:rPr>
              <a:t>Postponed repayments due to the moratorium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D555D9-7EDA-4622-8B82-A01AC02A62AE}"/>
              </a:ext>
            </a:extLst>
          </p:cNvPr>
          <p:cNvGrpSpPr>
            <a:grpSpLocks noChangeAspect="1"/>
          </p:cNvGrpSpPr>
          <p:nvPr/>
        </p:nvGrpSpPr>
        <p:grpSpPr>
          <a:xfrm>
            <a:off x="3610345" y="1228809"/>
            <a:ext cx="872537" cy="872537"/>
            <a:chOff x="3657600" y="990600"/>
            <a:chExt cx="4876800" cy="4876800"/>
          </a:xfrm>
        </p:grpSpPr>
        <p:pic>
          <p:nvPicPr>
            <p:cNvPr id="2050" name="Picture 2" descr="Image result for instalment icon">
              <a:extLst>
                <a:ext uri="{FF2B5EF4-FFF2-40B4-BE49-F238E27FC236}">
                  <a16:creationId xmlns:a16="http://schemas.microsoft.com/office/drawing/2014/main" id="{9FBC6E5C-B795-43CE-BFCE-D05EEFE197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990600"/>
              <a:ext cx="4876800" cy="487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271733B-FB19-4A75-A1BE-88AF0D0913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82947" y="3531653"/>
              <a:ext cx="1781907" cy="178190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</a:rPr>
                <a:t>Ft</a:t>
              </a:r>
              <a:endParaRPr lang="en-US" sz="1100" dirty="0">
                <a:solidFill>
                  <a:srgbClr val="002060"/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CF1FFB6-AF0F-48D0-8E10-86B1357F3014}"/>
              </a:ext>
            </a:extLst>
          </p:cNvPr>
          <p:cNvSpPr/>
          <p:nvPr/>
        </p:nvSpPr>
        <p:spPr>
          <a:xfrm>
            <a:off x="4626591" y="1261149"/>
            <a:ext cx="5091530" cy="787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2060"/>
                </a:solidFill>
              </a:rPr>
              <a:t>Household and corporate instalments subject to the moratorium until December 2020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996542-05E1-446A-AB63-9AC594F30B60}"/>
              </a:ext>
            </a:extLst>
          </p:cNvPr>
          <p:cNvSpPr/>
          <p:nvPr/>
        </p:nvSpPr>
        <p:spPr>
          <a:xfrm>
            <a:off x="9978189" y="1251180"/>
            <a:ext cx="1803957" cy="7876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solidFill>
                  <a:srgbClr val="002060"/>
                </a:solidFill>
              </a:rPr>
              <a:t>~ HUF 3,600 bn</a:t>
            </a:r>
          </a:p>
        </p:txBody>
      </p:sp>
      <p:pic>
        <p:nvPicPr>
          <p:cNvPr id="13" name="Picture 2" descr="Képtalálatok a következőre: nagy márton">
            <a:extLst>
              <a:ext uri="{FF2B5EF4-FFF2-40B4-BE49-F238E27FC236}">
                <a16:creationId xmlns:a16="http://schemas.microsoft.com/office/drawing/2014/main" id="{7E2DCE51-205F-4F5A-A578-6FE290B17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4484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F771E-47FC-44B6-9A77-390D26DFE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835" y="310447"/>
            <a:ext cx="8765309" cy="713833"/>
          </a:xfrm>
        </p:spPr>
        <p:txBody>
          <a:bodyPr>
            <a:noAutofit/>
          </a:bodyPr>
          <a:lstStyle/>
          <a:p>
            <a:r>
              <a:rPr lang="en-GB" dirty="0"/>
              <a:t>The impact of the moratorium on the interest income depends on the restructuring of instalments and the participation rate</a:t>
            </a:r>
          </a:p>
        </p:txBody>
      </p:sp>
      <p:graphicFrame>
        <p:nvGraphicFramePr>
          <p:cNvPr id="7" name="Táblázat 11">
            <a:extLst>
              <a:ext uri="{FF2B5EF4-FFF2-40B4-BE49-F238E27FC236}">
                <a16:creationId xmlns:a16="http://schemas.microsoft.com/office/drawing/2014/main" id="{6B0AA94D-F2A5-4D8F-8C7A-942DD236C3CE}"/>
              </a:ext>
            </a:extLst>
          </p:cNvPr>
          <p:cNvGraphicFramePr>
            <a:graphicFrameLocks noGrp="1"/>
          </p:cNvGraphicFramePr>
          <p:nvPr/>
        </p:nvGraphicFramePr>
        <p:xfrm>
          <a:off x="3271888" y="1373379"/>
          <a:ext cx="8510258" cy="4711065"/>
        </p:xfrm>
        <a:graphic>
          <a:graphicData uri="http://schemas.openxmlformats.org/drawingml/2006/table">
            <a:tbl>
              <a:tblPr/>
              <a:tblGrid>
                <a:gridCol w="2836812">
                  <a:extLst>
                    <a:ext uri="{9D8B030D-6E8A-4147-A177-3AD203B41FA5}">
                      <a16:colId xmlns:a16="http://schemas.microsoft.com/office/drawing/2014/main" val="1057203089"/>
                    </a:ext>
                  </a:extLst>
                </a:gridCol>
                <a:gridCol w="1982355">
                  <a:extLst>
                    <a:ext uri="{9D8B030D-6E8A-4147-A177-3AD203B41FA5}">
                      <a16:colId xmlns:a16="http://schemas.microsoft.com/office/drawing/2014/main" val="1503100494"/>
                    </a:ext>
                  </a:extLst>
                </a:gridCol>
                <a:gridCol w="1829054">
                  <a:extLst>
                    <a:ext uri="{9D8B030D-6E8A-4147-A177-3AD203B41FA5}">
                      <a16:colId xmlns:a16="http://schemas.microsoft.com/office/drawing/2014/main" val="824351957"/>
                    </a:ext>
                  </a:extLst>
                </a:gridCol>
                <a:gridCol w="1862037">
                  <a:extLst>
                    <a:ext uri="{9D8B030D-6E8A-4147-A177-3AD203B41FA5}">
                      <a16:colId xmlns:a16="http://schemas.microsoft.com/office/drawing/2014/main" val="3193223344"/>
                    </a:ext>
                  </a:extLst>
                </a:gridCol>
              </a:tblGrid>
              <a:tr h="10161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1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 case </a:t>
                      </a:r>
                      <a:r>
                        <a:rPr lang="en-US" sz="1800" b="1" i="0" u="none" strike="noStrike" noProof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50 percent of customers  </a:t>
                      </a:r>
                      <a:r>
                        <a:rPr lang="en-US" sz="1800" b="0" i="0" u="none" strike="noStrike" noProof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make use of the moratorium option</a:t>
                      </a:r>
                      <a:endParaRPr lang="en-US" sz="1800" b="0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 case </a:t>
                      </a:r>
                      <a:r>
                        <a:rPr lang="en-US" sz="1800" b="1" i="0" u="none" strike="noStrike" noProof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80 percent of customers </a:t>
                      </a:r>
                      <a:r>
                        <a:rPr lang="en-US" sz="1800" b="0" i="0" u="none" strike="noStrike" noProof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make use of the moratorium option</a:t>
                      </a:r>
                      <a:endParaRPr lang="en-US" sz="1800" b="0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noProof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 case </a:t>
                      </a:r>
                      <a:r>
                        <a:rPr lang="en-US" sz="1800" b="1" i="0" u="none" strike="noStrike" noProof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100 percent of customers  </a:t>
                      </a:r>
                      <a:r>
                        <a:rPr lang="en-US" sz="1800" b="0" i="0" u="none" strike="noStrike" noProof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make use of the moratorium option</a:t>
                      </a:r>
                      <a:endParaRPr lang="en-US" sz="1800" b="0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331227"/>
                  </a:ext>
                </a:extLst>
              </a:tr>
              <a:tr h="6124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Interest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capitalised monthly as it falls due </a:t>
                      </a:r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during the moratorium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019906"/>
                  </a:ext>
                </a:extLst>
              </a:tr>
              <a:tr h="4257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Interest capitalised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at the end of the moratorium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32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HUF 3-4 bn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32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HUF 5-6 bn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32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HUF 6-8 bn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484032"/>
                  </a:ext>
                </a:extLst>
              </a:tr>
              <a:tr h="612486">
                <a:tc>
                  <a:txBody>
                    <a:bodyPr/>
                    <a:lstStyle/>
                    <a:p>
                      <a:pPr marL="0" marR="0" lvl="0" indent="0" algn="ctr" defTabSz="91433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Interest</a:t>
                      </a:r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capitalised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on the payment date following the end of the moratorium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32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HUF 3.5-4.5 bn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32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HUF 6-7 bn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32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HUF 7-9 bn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645731"/>
                  </a:ext>
                </a:extLst>
              </a:tr>
              <a:tr h="8143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Interest due during the moratorium paid </a:t>
                      </a:r>
                      <a:r>
                        <a:rPr lang="en-US" sz="1800" b="1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over the residual life, linearly</a:t>
                      </a:r>
                      <a:r>
                        <a:rPr lang="en-US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i.e. in instalments</a:t>
                      </a:r>
                      <a:endParaRPr lang="en-US" sz="1800" b="0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32" rtl="0" eaLnBrk="1" fontAlgn="ctr" latinLnBrk="0" hangingPunct="1"/>
                      <a:r>
                        <a:rPr lang="en-US" sz="1800" b="1" i="0" u="none" strike="noStrike" kern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HUF 25 bn</a:t>
                      </a:r>
                      <a:endParaRPr lang="en-US" sz="1800" b="1" i="0" u="none" strike="noStrik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32" rtl="0" eaLnBrk="1" fontAlgn="ctr" latinLnBrk="0" hangingPunct="1"/>
                      <a:r>
                        <a:rPr lang="en-US" sz="1800" b="1" i="0" u="none" strike="noStrike" kern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HUF 40 bn</a:t>
                      </a:r>
                      <a:endParaRPr lang="en-US" sz="1800" b="1" i="0" u="none" strike="noStrik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32" rtl="0" eaLnBrk="1" fontAlgn="ctr" latinLnBrk="0" hangingPunct="1"/>
                      <a:r>
                        <a:rPr lang="en-US" sz="1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HUF 50 bn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24418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1A780E4-2B2F-4CA2-9768-DEFEF23E6D73}"/>
              </a:ext>
            </a:extLst>
          </p:cNvPr>
          <p:cNvSpPr txBox="1"/>
          <p:nvPr/>
        </p:nvSpPr>
        <p:spPr>
          <a:xfrm>
            <a:off x="3683000" y="6111544"/>
            <a:ext cx="8290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i="1">
                <a:solidFill>
                  <a:srgbClr val="002060"/>
                </a:solidFill>
              </a:rPr>
              <a:t>Impact of interest foregone during the moratorium on profitability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32BA5B-9E40-441F-92D8-6FF6E68BC2DA}"/>
              </a:ext>
            </a:extLst>
          </p:cNvPr>
          <p:cNvSpPr/>
          <p:nvPr/>
        </p:nvSpPr>
        <p:spPr>
          <a:xfrm>
            <a:off x="3271888" y="4981575"/>
            <a:ext cx="8510258" cy="11069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Képtalálatok a következőre: nagy márton">
            <a:extLst>
              <a:ext uri="{FF2B5EF4-FFF2-40B4-BE49-F238E27FC236}">
                <a16:creationId xmlns:a16="http://schemas.microsoft.com/office/drawing/2014/main" id="{6D4AA04F-1F4A-4480-BDFF-DC9269E3A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82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6B9DF-B644-40C9-BE7F-27C1435B4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70" y="176955"/>
            <a:ext cx="8390876" cy="1006476"/>
          </a:xfrm>
        </p:spPr>
        <p:txBody>
          <a:bodyPr>
            <a:noAutofit/>
          </a:bodyPr>
          <a:lstStyle/>
          <a:p>
            <a:r>
              <a:rPr lang="en-GB"/>
              <a:t>Breaking confidence is gradually spilling over towards consumers, turning into a self-amplifying spiral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CEA53-FFD7-43DE-961E-20639BD702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/>
              <a:t>Source | MNB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D0D2180-07D1-4842-B696-D50894B7C27A}"/>
              </a:ext>
            </a:extLst>
          </p:cNvPr>
          <p:cNvGrpSpPr/>
          <p:nvPr/>
        </p:nvGrpSpPr>
        <p:grpSpPr>
          <a:xfrm>
            <a:off x="3275940" y="1467468"/>
            <a:ext cx="8640000" cy="4204283"/>
            <a:chOff x="245473" y="1666615"/>
            <a:chExt cx="8744574" cy="4204283"/>
          </a:xfrm>
        </p:grpSpPr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4F5F7741-1F2A-4CF5-8E3A-54CFA64CD82B}"/>
                </a:ext>
              </a:extLst>
            </p:cNvPr>
            <p:cNvSpPr/>
            <p:nvPr/>
          </p:nvSpPr>
          <p:spPr>
            <a:xfrm>
              <a:off x="716319" y="1679136"/>
              <a:ext cx="6783977" cy="2184909"/>
            </a:xfrm>
            <a:prstGeom prst="rightArrow">
              <a:avLst>
                <a:gd name="adj1" fmla="val 50000"/>
                <a:gd name="adj2" fmla="val 63552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hu-HU" sz="1600" dirty="0">
                <a:solidFill>
                  <a:schemeClr val="accent2"/>
                </a:solidFill>
              </a:endParaRP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B56CE1C4-648C-43B5-AFDE-CBEC0EC00128}"/>
                </a:ext>
              </a:extLst>
            </p:cNvPr>
            <p:cNvSpPr/>
            <p:nvPr/>
          </p:nvSpPr>
          <p:spPr>
            <a:xfrm>
              <a:off x="507314" y="3685989"/>
              <a:ext cx="8482733" cy="2184909"/>
            </a:xfrm>
            <a:prstGeom prst="rightArrow">
              <a:avLst>
                <a:gd name="adj1" fmla="val 50000"/>
                <a:gd name="adj2" fmla="val 63552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hu-HU" sz="1600" dirty="0">
                <a:solidFill>
                  <a:schemeClr val="accent2"/>
                </a:solidFill>
              </a:endParaRP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7290AAF7-B8BF-4968-AE0E-B07B5E49B2C3}"/>
                </a:ext>
              </a:extLst>
            </p:cNvPr>
            <p:cNvSpPr/>
            <p:nvPr/>
          </p:nvSpPr>
          <p:spPr>
            <a:xfrm>
              <a:off x="507314" y="2724423"/>
              <a:ext cx="7698377" cy="2184909"/>
            </a:xfrm>
            <a:prstGeom prst="rightArrow">
              <a:avLst>
                <a:gd name="adj1" fmla="val 50000"/>
                <a:gd name="adj2" fmla="val 63552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hu-HU" sz="1600" dirty="0">
                <a:solidFill>
                  <a:schemeClr val="accent2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55E94E2-3802-4C67-81E6-0BA8BBB74E26}"/>
                </a:ext>
              </a:extLst>
            </p:cNvPr>
            <p:cNvSpPr/>
            <p:nvPr/>
          </p:nvSpPr>
          <p:spPr>
            <a:xfrm>
              <a:off x="245473" y="1679136"/>
              <a:ext cx="600891" cy="4191762"/>
            </a:xfrm>
            <a:prstGeom prst="rect">
              <a:avLst/>
            </a:prstGeom>
            <a:solidFill>
              <a:schemeClr val="bg1"/>
            </a:solidFill>
            <a:ln w="412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AU" sz="2800" b="1" dirty="0">
                  <a:solidFill>
                    <a:schemeClr val="accent3"/>
                  </a:solidFill>
                </a:rPr>
                <a:t>BREAKING </a:t>
              </a:r>
              <a:r>
                <a:rPr lang="hu-HU" sz="2800" b="1" dirty="0" err="1">
                  <a:solidFill>
                    <a:schemeClr val="accent3"/>
                  </a:solidFill>
                </a:rPr>
                <a:t>CONFIDENCE</a:t>
              </a:r>
              <a:endParaRPr lang="en-AU" sz="2800" b="1" dirty="0">
                <a:solidFill>
                  <a:schemeClr val="accent3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70F218-628E-4ED5-A3EE-20F873F34023}"/>
                </a:ext>
              </a:extLst>
            </p:cNvPr>
            <p:cNvSpPr txBox="1"/>
            <p:nvPr/>
          </p:nvSpPr>
          <p:spPr>
            <a:xfrm>
              <a:off x="846364" y="1843530"/>
              <a:ext cx="2622476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AU" sz="2000" b="1" dirty="0">
                  <a:solidFill>
                    <a:schemeClr val="accent2"/>
                  </a:solidFill>
                </a:rPr>
                <a:t>Short term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F067D0-5DEF-4997-8922-FA2C08DB1069}"/>
                </a:ext>
              </a:extLst>
            </p:cNvPr>
            <p:cNvSpPr txBox="1"/>
            <p:nvPr/>
          </p:nvSpPr>
          <p:spPr>
            <a:xfrm>
              <a:off x="4995999" y="5331155"/>
              <a:ext cx="2622476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AU" sz="2000" b="1">
                  <a:solidFill>
                    <a:schemeClr val="accent2"/>
                  </a:solidFill>
                </a:rPr>
                <a:t>Longer term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FA099ED-B95E-496E-8C51-301671882D5F}"/>
                </a:ext>
              </a:extLst>
            </p:cNvPr>
            <p:cNvSpPr txBox="1"/>
            <p:nvPr/>
          </p:nvSpPr>
          <p:spPr>
            <a:xfrm>
              <a:off x="846364" y="2256125"/>
              <a:ext cx="2975577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600" b="1" dirty="0">
                  <a:solidFill>
                    <a:schemeClr val="accent2"/>
                  </a:solidFill>
                </a:rPr>
                <a:t>Financial markets, commodity prices </a:t>
              </a:r>
              <a:r>
                <a:rPr lang="en-AU" sz="1600" dirty="0">
                  <a:solidFill>
                    <a:schemeClr val="accent2"/>
                  </a:solidFill>
                </a:rPr>
                <a:t>(daily/weekly)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E4375A-8D4A-4B26-AF4D-31E02EF09870}"/>
                </a:ext>
              </a:extLst>
            </p:cNvPr>
            <p:cNvSpPr txBox="1"/>
            <p:nvPr/>
          </p:nvSpPr>
          <p:spPr>
            <a:xfrm>
              <a:off x="862204" y="2897429"/>
              <a:ext cx="92258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400">
                  <a:solidFill>
                    <a:schemeClr val="accent2"/>
                  </a:solidFill>
                </a:rPr>
                <a:t>Oil prices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9BA7AC0-FA29-45F3-9D96-A586C1F9E650}"/>
                </a:ext>
              </a:extLst>
            </p:cNvPr>
            <p:cNvSpPr txBox="1"/>
            <p:nvPr/>
          </p:nvSpPr>
          <p:spPr>
            <a:xfrm>
              <a:off x="1637701" y="2808547"/>
              <a:ext cx="131371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400">
                  <a:solidFill>
                    <a:schemeClr val="accent2"/>
                  </a:solidFill>
                </a:rPr>
                <a:t>Stock market indices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B84AAD6-51AA-40EE-861B-DB598FC5F385}"/>
                </a:ext>
              </a:extLst>
            </p:cNvPr>
            <p:cNvSpPr txBox="1"/>
            <p:nvPr/>
          </p:nvSpPr>
          <p:spPr>
            <a:xfrm>
              <a:off x="2707981" y="2786107"/>
              <a:ext cx="124880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400">
                  <a:solidFill>
                    <a:schemeClr val="accent2"/>
                  </a:solidFill>
                </a:rPr>
                <a:t>Foreign exchanges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3BB65-B889-4916-B190-F61BF58CC97B}"/>
                </a:ext>
              </a:extLst>
            </p:cNvPr>
            <p:cNvSpPr txBox="1"/>
            <p:nvPr/>
          </p:nvSpPr>
          <p:spPr>
            <a:xfrm>
              <a:off x="3855748" y="2259776"/>
              <a:ext cx="283147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600" b="1" dirty="0">
                  <a:solidFill>
                    <a:schemeClr val="accent2"/>
                  </a:solidFill>
                </a:rPr>
                <a:t>Confidence/leading indicators</a:t>
              </a:r>
            </a:p>
            <a:p>
              <a:pPr algn="ctr"/>
              <a:r>
                <a:rPr lang="en-AU" sz="1600" dirty="0">
                  <a:solidFill>
                    <a:schemeClr val="accent2"/>
                  </a:solidFill>
                </a:rPr>
                <a:t>(monthly)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7CD10DD-4191-43E8-AFDD-623B70F34FE6}"/>
                </a:ext>
              </a:extLst>
            </p:cNvPr>
            <p:cNvSpPr txBox="1"/>
            <p:nvPr/>
          </p:nvSpPr>
          <p:spPr>
            <a:xfrm>
              <a:off x="3809693" y="2904927"/>
              <a:ext cx="124880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sz="1400" dirty="0">
                  <a:solidFill>
                    <a:schemeClr val="accent2"/>
                  </a:solidFill>
                </a:rPr>
                <a:t>ESI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DE0F677-211A-4A33-B677-6CE8EEAEBA20}"/>
                </a:ext>
              </a:extLst>
            </p:cNvPr>
            <p:cNvSpPr txBox="1"/>
            <p:nvPr/>
          </p:nvSpPr>
          <p:spPr>
            <a:xfrm>
              <a:off x="4585225" y="2798495"/>
              <a:ext cx="218154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400">
                  <a:solidFill>
                    <a:schemeClr val="accent2"/>
                  </a:solidFill>
                </a:rPr>
                <a:t>Container and passenger traffic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11EFBE6-0C44-44CE-8EE1-96BA6579C034}"/>
                </a:ext>
              </a:extLst>
            </p:cNvPr>
            <p:cNvSpPr txBox="1"/>
            <p:nvPr/>
          </p:nvSpPr>
          <p:spPr>
            <a:xfrm>
              <a:off x="821864" y="3331668"/>
              <a:ext cx="5975657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600" b="1">
                  <a:solidFill>
                    <a:schemeClr val="accent2"/>
                  </a:solidFill>
                </a:rPr>
                <a:t>Hard data</a:t>
              </a:r>
            </a:p>
            <a:p>
              <a:pPr algn="ctr"/>
              <a:r>
                <a:rPr lang="en-AU" sz="1600">
                  <a:solidFill>
                    <a:schemeClr val="accent2"/>
                  </a:solidFill>
                </a:rPr>
                <a:t>(monthly, quarterly)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959BFC2-1CCA-427E-BC17-C865AAA0CB4D}"/>
                </a:ext>
              </a:extLst>
            </p:cNvPr>
            <p:cNvSpPr txBox="1"/>
            <p:nvPr/>
          </p:nvSpPr>
          <p:spPr>
            <a:xfrm>
              <a:off x="953113" y="3809916"/>
              <a:ext cx="123411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400">
                  <a:solidFill>
                    <a:schemeClr val="accent2"/>
                  </a:solidFill>
                </a:rPr>
                <a:t>Industrial production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A32246-5463-4344-AE33-C810749B933F}"/>
                </a:ext>
              </a:extLst>
            </p:cNvPr>
            <p:cNvSpPr txBox="1"/>
            <p:nvPr/>
          </p:nvSpPr>
          <p:spPr>
            <a:xfrm>
              <a:off x="2060682" y="3813347"/>
              <a:ext cx="9530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400">
                  <a:solidFill>
                    <a:schemeClr val="accent2"/>
                  </a:solidFill>
                </a:rPr>
                <a:t>Foreign trade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157176-CF52-4227-8906-56BE143E2F96}"/>
                </a:ext>
              </a:extLst>
            </p:cNvPr>
            <p:cNvSpPr txBox="1"/>
            <p:nvPr/>
          </p:nvSpPr>
          <p:spPr>
            <a:xfrm>
              <a:off x="3003702" y="3813347"/>
              <a:ext cx="81824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400">
                  <a:solidFill>
                    <a:schemeClr val="accent2"/>
                  </a:solidFill>
                </a:rPr>
                <a:t>Retail trade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46E24C-0D10-4FFD-818E-B5814FB7F247}"/>
                </a:ext>
              </a:extLst>
            </p:cNvPr>
            <p:cNvSpPr txBox="1"/>
            <p:nvPr/>
          </p:nvSpPr>
          <p:spPr>
            <a:xfrm>
              <a:off x="6074816" y="3940067"/>
              <a:ext cx="7418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chemeClr val="accent2"/>
                  </a:solidFill>
                </a:defRPr>
              </a:lvl1pPr>
            </a:lstStyle>
            <a:p>
              <a:r>
                <a:rPr lang="hu-HU" dirty="0"/>
                <a:t>GDP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8CE355F-4F2B-40AC-969C-AD6D4DCF2C89}"/>
                </a:ext>
              </a:extLst>
            </p:cNvPr>
            <p:cNvSpPr txBox="1"/>
            <p:nvPr/>
          </p:nvSpPr>
          <p:spPr>
            <a:xfrm>
              <a:off x="3673361" y="3921068"/>
              <a:ext cx="152146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400">
                  <a:solidFill>
                    <a:schemeClr val="accent2"/>
                  </a:solidFill>
                </a:rPr>
                <a:t>Labour market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5A8F4A0-2674-48B4-9DB3-6561AA866A2F}"/>
                </a:ext>
              </a:extLst>
            </p:cNvPr>
            <p:cNvSpPr txBox="1"/>
            <p:nvPr/>
          </p:nvSpPr>
          <p:spPr>
            <a:xfrm>
              <a:off x="862204" y="4386222"/>
              <a:ext cx="5975657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600" b="1">
                  <a:solidFill>
                    <a:schemeClr val="bg1"/>
                  </a:solidFill>
                </a:rPr>
                <a:t>Balance indicators</a:t>
              </a:r>
            </a:p>
            <a:p>
              <a:pPr algn="ctr"/>
              <a:r>
                <a:rPr lang="en-AU" sz="1600">
                  <a:solidFill>
                    <a:schemeClr val="bg1"/>
                  </a:solidFill>
                </a:rPr>
                <a:t>(monthly/quaterly)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50DF8FB-FC61-47A6-82F8-7D471D0B7109}"/>
                </a:ext>
              </a:extLst>
            </p:cNvPr>
            <p:cNvSpPr txBox="1"/>
            <p:nvPr/>
          </p:nvSpPr>
          <p:spPr>
            <a:xfrm>
              <a:off x="466443" y="4959779"/>
              <a:ext cx="277275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400">
                  <a:solidFill>
                    <a:schemeClr val="bg1"/>
                  </a:solidFill>
                </a:rPr>
                <a:t>Current account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2A6BFAA-B6A2-4EFF-81CF-BCA09755AFFF}"/>
                </a:ext>
              </a:extLst>
            </p:cNvPr>
            <p:cNvSpPr txBox="1"/>
            <p:nvPr/>
          </p:nvSpPr>
          <p:spPr>
            <a:xfrm>
              <a:off x="4858654" y="3922820"/>
              <a:ext cx="152146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400">
                  <a:solidFill>
                    <a:schemeClr val="accent2"/>
                  </a:solidFill>
                </a:rPr>
                <a:t>Consumption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29E9B3-C4B6-4CE2-9BC7-D3656DD3F2EB}"/>
                </a:ext>
              </a:extLst>
            </p:cNvPr>
            <p:cNvSpPr txBox="1"/>
            <p:nvPr/>
          </p:nvSpPr>
          <p:spPr>
            <a:xfrm>
              <a:off x="7200245" y="1666615"/>
              <a:ext cx="165889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600" dirty="0">
                  <a:solidFill>
                    <a:schemeClr val="accent2"/>
                  </a:solidFill>
                </a:rPr>
                <a:t>Feedback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07C8E81-F46B-40D4-A8F2-9A62CF59AA04}"/>
                </a:ext>
              </a:extLst>
            </p:cNvPr>
            <p:cNvSpPr txBox="1"/>
            <p:nvPr/>
          </p:nvSpPr>
          <p:spPr>
            <a:xfrm>
              <a:off x="2364560" y="4963402"/>
              <a:ext cx="277275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400">
                  <a:solidFill>
                    <a:schemeClr val="bg1"/>
                  </a:solidFill>
                </a:rPr>
                <a:t>Private debt</a:t>
              </a:r>
            </a:p>
          </p:txBody>
        </p: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D2172EDF-5241-4724-8FCA-122406E3244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689123" y="2018495"/>
              <a:ext cx="5969102" cy="2384974"/>
            </a:xfrm>
            <a:prstGeom prst="bentConnector3">
              <a:avLst>
                <a:gd name="adj1" fmla="val 54"/>
              </a:avLst>
            </a:prstGeom>
            <a:ln w="34925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2" descr="Képtalálatok a következőre: nagy márton">
            <a:extLst>
              <a:ext uri="{FF2B5EF4-FFF2-40B4-BE49-F238E27FC236}">
                <a16:creationId xmlns:a16="http://schemas.microsoft.com/office/drawing/2014/main" id="{1FB098BA-2BD6-4BFB-B1C2-752726E17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5907260-5F0E-41FD-8FD8-DF98D012C894}"/>
              </a:ext>
            </a:extLst>
          </p:cNvPr>
          <p:cNvSpPr txBox="1"/>
          <p:nvPr/>
        </p:nvSpPr>
        <p:spPr>
          <a:xfrm>
            <a:off x="7328620" y="4791850"/>
            <a:ext cx="277275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1400" dirty="0">
                <a:solidFill>
                  <a:schemeClr val="bg1"/>
                </a:solidFill>
              </a:rPr>
              <a:t>Public </a:t>
            </a:r>
            <a:r>
              <a:rPr lang="en-AU" sz="1400" dirty="0">
                <a:solidFill>
                  <a:schemeClr val="bg1"/>
                </a:solidFill>
              </a:rPr>
              <a:t>debt</a:t>
            </a:r>
          </a:p>
        </p:txBody>
      </p:sp>
    </p:spTree>
    <p:extLst>
      <p:ext uri="{BB962C8B-B14F-4D97-AF65-F5344CB8AC3E}">
        <p14:creationId xmlns:p14="http://schemas.microsoft.com/office/powerpoint/2010/main" val="12299014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B98BA-AA49-4260-855B-2B224C5F5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Magyar </a:t>
            </a:r>
            <a:r>
              <a:rPr lang="en-US" dirty="0" err="1"/>
              <a:t>Nemzeti</a:t>
            </a:r>
            <a:r>
              <a:rPr lang="en-US" dirty="0"/>
              <a:t> Bank accept</a:t>
            </a:r>
            <a:r>
              <a:rPr lang="hu-HU" dirty="0"/>
              <a:t>s</a:t>
            </a:r>
            <a:r>
              <a:rPr lang="en-US" dirty="0"/>
              <a:t> loans to large companies as collateral 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0026C-FCE5-44E0-B2FD-A8EB571418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335092-1E48-4117-9A24-7715D8DF6DD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91270" y="1269509"/>
            <a:ext cx="8226107" cy="1503671"/>
          </a:xfrm>
        </p:spPr>
        <p:txBody>
          <a:bodyPr>
            <a:normAutofit fontScale="85000" lnSpcReduction="20000"/>
          </a:bodyPr>
          <a:lstStyle/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sz="2400" dirty="0"/>
              <a:t>Total value of </a:t>
            </a:r>
            <a:r>
              <a:rPr lang="en-US" sz="2400" b="1" dirty="0"/>
              <a:t>available eligible assets </a:t>
            </a:r>
            <a:r>
              <a:rPr lang="en-US" sz="2400" dirty="0"/>
              <a:t>for the banking system </a:t>
            </a:r>
            <a:r>
              <a:rPr lang="en-US" sz="2400" b="1" dirty="0"/>
              <a:t>exceeds </a:t>
            </a:r>
            <a:r>
              <a:rPr lang="hu-HU" sz="2400" b="1" dirty="0"/>
              <a:t>HUF </a:t>
            </a:r>
            <a:r>
              <a:rPr lang="en-US" sz="2400" b="1" dirty="0"/>
              <a:t>9500 billion</a:t>
            </a:r>
            <a:r>
              <a:rPr lang="en-US" sz="2400" dirty="0"/>
              <a:t>.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sz="2400" dirty="0"/>
              <a:t>The stock of available eligible </a:t>
            </a:r>
            <a:r>
              <a:rPr lang="en-US" sz="2400" b="1" dirty="0"/>
              <a:t>securities</a:t>
            </a:r>
            <a:r>
              <a:rPr lang="en-US" sz="2400" dirty="0"/>
              <a:t> stands at </a:t>
            </a:r>
            <a:r>
              <a:rPr lang="hu-HU" sz="2400" b="1" dirty="0"/>
              <a:t>HUF </a:t>
            </a:r>
            <a:r>
              <a:rPr lang="en-US" sz="2400" b="1" dirty="0"/>
              <a:t>7000 billion</a:t>
            </a:r>
            <a:r>
              <a:rPr lang="en-US" sz="2400" dirty="0"/>
              <a:t>.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sz="2400" dirty="0"/>
              <a:t>Following the inclusion of </a:t>
            </a:r>
            <a:r>
              <a:rPr lang="en-US" sz="2400" b="1" dirty="0"/>
              <a:t>loans to large companies</a:t>
            </a:r>
            <a:r>
              <a:rPr lang="en-US" sz="2400" dirty="0"/>
              <a:t>, banks can access to </a:t>
            </a:r>
            <a:r>
              <a:rPr lang="en-US" sz="2400" b="1" dirty="0"/>
              <a:t>additional </a:t>
            </a:r>
            <a:r>
              <a:rPr lang="hu-HU" sz="2400" b="1" dirty="0"/>
              <a:t>HUF </a:t>
            </a:r>
            <a:r>
              <a:rPr lang="en-US" sz="2400" b="1" dirty="0"/>
              <a:t>2600 billion liquidity</a:t>
            </a:r>
            <a:r>
              <a:rPr lang="en-US" sz="2400" dirty="0"/>
              <a:t>.</a:t>
            </a:r>
          </a:p>
        </p:txBody>
      </p:sp>
      <p:pic>
        <p:nvPicPr>
          <p:cNvPr id="7" name="Picture 2" descr="Képtalálatok a következőre: nagy márton">
            <a:extLst>
              <a:ext uri="{FF2B5EF4-FFF2-40B4-BE49-F238E27FC236}">
                <a16:creationId xmlns:a16="http://schemas.microsoft.com/office/drawing/2014/main" id="{28A7BF03-4D98-4B98-BDB2-A5835CCAF5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632595-A60A-4318-AB9E-D912A5535E3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430146" y="2869249"/>
            <a:ext cx="8352000" cy="298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09DADB1-7DFF-4D03-A621-E2B64A3A47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31878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FE8B-A68C-4629-9489-78735D534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The MNB supports the mitigation of the pandemic’s effects on the banking sector with numerous steps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12FA2058-664D-4740-8983-FB8C2A0B9693}"/>
              </a:ext>
            </a:extLst>
          </p:cNvPr>
          <p:cNvGraphicFramePr>
            <a:graphicFrameLocks noGrp="1"/>
          </p:cNvGraphicFramePr>
          <p:nvPr/>
        </p:nvGraphicFramePr>
        <p:xfrm>
          <a:off x="4444689" y="1166047"/>
          <a:ext cx="7679184" cy="49480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880161">
                  <a:extLst>
                    <a:ext uri="{9D8B030D-6E8A-4147-A177-3AD203B41FA5}">
                      <a16:colId xmlns:a16="http://schemas.microsoft.com/office/drawing/2014/main" val="491792305"/>
                    </a:ext>
                  </a:extLst>
                </a:gridCol>
                <a:gridCol w="3799023">
                  <a:extLst>
                    <a:ext uri="{9D8B030D-6E8A-4147-A177-3AD203B41FA5}">
                      <a16:colId xmlns:a16="http://schemas.microsoft.com/office/drawing/2014/main" val="2420545885"/>
                    </a:ext>
                  </a:extLst>
                </a:gridCol>
              </a:tblGrid>
              <a:tr h="202582">
                <a:tc>
                  <a:txBody>
                    <a:bodyPr/>
                    <a:lstStyle/>
                    <a:p>
                      <a:pPr algn="ctr"/>
                      <a:r>
                        <a:rPr lang="en-US" sz="1550" noProof="0">
                          <a:solidFill>
                            <a:srgbClr val="002060"/>
                          </a:solidFill>
                        </a:rPr>
                        <a:t>Loosening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noProof="0">
                          <a:solidFill>
                            <a:srgbClr val="002060"/>
                          </a:solidFill>
                        </a:rPr>
                        <a:t>Tightening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727490"/>
                  </a:ext>
                </a:extLst>
              </a:tr>
              <a:tr h="1250669">
                <a:tc>
                  <a:txBody>
                    <a:bodyPr/>
                    <a:lstStyle/>
                    <a:p>
                      <a:pPr marL="180975" indent="-180975" algn="l"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550" b="1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Exemption from the Systemic Risk Buffer</a:t>
                      </a:r>
                    </a:p>
                    <a:p>
                      <a:pPr marL="180975" indent="-180975" algn="l"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550" b="1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Maintaining the level of Pillar 2 requirements</a:t>
                      </a:r>
                    </a:p>
                    <a:p>
                      <a:pPr marL="180975" indent="-180975" algn="l"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55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Foregoing the steps that can be taken when </a:t>
                      </a:r>
                      <a:r>
                        <a:rPr lang="en-US" sz="1550" b="1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violating the P2G capital guidance</a:t>
                      </a:r>
                    </a:p>
                    <a:p>
                      <a:pPr marL="180975" indent="-180975" algn="l"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55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Postponement of </a:t>
                      </a:r>
                      <a:r>
                        <a:rPr lang="en-US" sz="1550" b="1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MREL compliance by 6 months</a:t>
                      </a:r>
                    </a:p>
                  </a:txBody>
                  <a:tcPr marL="3600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 algn="l" defTabSz="685749" rtl="0" eaLnBrk="1" latinLnBrk="0" hangingPunct="1"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550" b="1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Restriction on dividend payments</a:t>
                      </a:r>
                    </a:p>
                  </a:txBody>
                  <a:tcPr marL="3600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244049"/>
                  </a:ext>
                </a:extLst>
              </a:tr>
              <a:tr h="1076697">
                <a:tc>
                  <a:txBody>
                    <a:bodyPr/>
                    <a:lstStyle/>
                    <a:p>
                      <a:pPr marL="180975" indent="-180975" algn="l" defTabSz="685749" rtl="0" eaLnBrk="1" latinLnBrk="0" hangingPunct="1"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550" b="1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Postponement of the MFAR tightening scheduled for </a:t>
                      </a:r>
                      <a:r>
                        <a:rPr lang="en-US" sz="1550" b="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 and </a:t>
                      </a:r>
                      <a:r>
                        <a:rPr lang="en-US" sz="1550" b="1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suspending limitations on banks’ cross-ownership of mortgage bonds</a:t>
                      </a:r>
                    </a:p>
                    <a:p>
                      <a:pPr marL="180975" indent="-180975" algn="l" defTabSz="685749" rtl="0" eaLnBrk="1" latinLnBrk="0" hangingPunct="1"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550" b="1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Assessing the possibility of restarting the mortgage bond purchase program</a:t>
                      </a:r>
                    </a:p>
                  </a:txBody>
                  <a:tcPr marL="3600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550" b="1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Tightening the Foreign Exchange Funding Adequacy Ratio (FFAR) and Foreign Exchange Coverage Ratio (FECR) regulations </a:t>
                      </a:r>
                      <a:r>
                        <a:rPr lang="en-US" sz="1550" b="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maintain the level of stable FX funding</a:t>
                      </a:r>
                    </a:p>
                  </a:txBody>
                  <a:tcPr marL="3600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835540"/>
                  </a:ext>
                </a:extLst>
              </a:tr>
              <a:tr h="952205">
                <a:tc>
                  <a:txBody>
                    <a:bodyPr/>
                    <a:lstStyle/>
                    <a:p>
                      <a:pPr marL="180975" indent="-180975" algn="l" defTabSz="685749" rtl="0" eaLnBrk="1" latinLnBrk="0" hangingPunct="1"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550" b="1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Suspending onsite ILAAP investigations </a:t>
                      </a:r>
                      <a:r>
                        <a:rPr lang="en-US" sz="1550" b="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until 31 Dec 2020</a:t>
                      </a:r>
                    </a:p>
                    <a:p>
                      <a:pPr marL="180975" indent="-180975" algn="l" defTabSz="685749" rtl="0" eaLnBrk="1" latinLnBrk="0" hangingPunct="1"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550" b="1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Rescheduling the inspection plan</a:t>
                      </a:r>
                    </a:p>
                    <a:p>
                      <a:pPr marL="180975" indent="-180975" algn="l" defTabSz="685749" rtl="0" eaLnBrk="1" latinLnBrk="0" hangingPunct="1"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550" b="1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Easening residential mortgage processes </a:t>
                      </a:r>
                      <a:r>
                        <a:rPr lang="en-US" sz="1550" b="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(disregarding valuation and notarization)</a:t>
                      </a:r>
                    </a:p>
                  </a:txBody>
                  <a:tcPr marL="3600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 algn="l" defTabSz="685749" rtl="0" eaLnBrk="1" latinLnBrk="0" hangingPunct="1"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55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 consumer protection requirements </a:t>
                      </a:r>
                      <a:r>
                        <a:rPr lang="en-US" sz="155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regard to the temporary situation</a:t>
                      </a:r>
                    </a:p>
                    <a:p>
                      <a:pPr marL="180975" indent="-180975" algn="l" defTabSz="685749" rtl="0" eaLnBrk="1" latinLnBrk="0" hangingPunct="1"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55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 reporting and monitoring requirements </a:t>
                      </a:r>
                    </a:p>
                  </a:txBody>
                  <a:tcPr marL="3600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821972"/>
                  </a:ext>
                </a:extLst>
              </a:tr>
            </a:tbl>
          </a:graphicData>
        </a:graphic>
      </p:graphicFrame>
      <p:pic>
        <p:nvPicPr>
          <p:cNvPr id="1026" name="Picture 2" descr="Image result for foundation icon">
            <a:extLst>
              <a:ext uri="{FF2B5EF4-FFF2-40B4-BE49-F238E27FC236}">
                <a16:creationId xmlns:a16="http://schemas.microsoft.com/office/drawing/2014/main" id="{D6D849D2-B72D-40FE-A22E-846C19BCC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409" y="1789739"/>
            <a:ext cx="597695" cy="52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4D8E491-9C03-4102-94EF-1CC80FB18C9E}"/>
              </a:ext>
            </a:extLst>
          </p:cNvPr>
          <p:cNvSpPr>
            <a:spLocks noChangeAspect="1"/>
          </p:cNvSpPr>
          <p:nvPr/>
        </p:nvSpPr>
        <p:spPr>
          <a:xfrm>
            <a:off x="3451775" y="1743966"/>
            <a:ext cx="652963" cy="652963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FE6621-2A72-4285-8550-65EBDEB0347C}"/>
              </a:ext>
            </a:extLst>
          </p:cNvPr>
          <p:cNvSpPr/>
          <p:nvPr/>
        </p:nvSpPr>
        <p:spPr>
          <a:xfrm>
            <a:off x="3235331" y="2390088"/>
            <a:ext cx="1085850" cy="519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Capital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B2FEE2-5C87-42B1-A372-B5D8E2B52ACE}"/>
              </a:ext>
            </a:extLst>
          </p:cNvPr>
          <p:cNvSpPr>
            <a:spLocks noChangeAspect="1"/>
          </p:cNvSpPr>
          <p:nvPr/>
        </p:nvSpPr>
        <p:spPr>
          <a:xfrm>
            <a:off x="3451775" y="3427274"/>
            <a:ext cx="652963" cy="652963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FF0A62-7EBF-4821-8263-81F33A6E54BE}"/>
              </a:ext>
            </a:extLst>
          </p:cNvPr>
          <p:cNvSpPr/>
          <p:nvPr/>
        </p:nvSpPr>
        <p:spPr>
          <a:xfrm>
            <a:off x="3086100" y="4187696"/>
            <a:ext cx="1384312" cy="519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Liquidity and financing</a:t>
            </a:r>
          </a:p>
        </p:txBody>
      </p:sp>
      <p:grpSp>
        <p:nvGrpSpPr>
          <p:cNvPr id="17" name="Graphic 15">
            <a:extLst>
              <a:ext uri="{FF2B5EF4-FFF2-40B4-BE49-F238E27FC236}">
                <a16:creationId xmlns:a16="http://schemas.microsoft.com/office/drawing/2014/main" id="{0B7AE6CF-A30E-4F9F-B413-99E48DA7AF8B}"/>
              </a:ext>
            </a:extLst>
          </p:cNvPr>
          <p:cNvGrpSpPr>
            <a:grpSpLocks noChangeAspect="1"/>
          </p:cNvGrpSpPr>
          <p:nvPr/>
        </p:nvGrpSpPr>
        <p:grpSpPr>
          <a:xfrm>
            <a:off x="3509148" y="3451168"/>
            <a:ext cx="537594" cy="605031"/>
            <a:chOff x="3657600" y="4619624"/>
            <a:chExt cx="1247775" cy="124777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A92D7D3-2A0F-47CA-B346-113CFCB3714F}"/>
                </a:ext>
              </a:extLst>
            </p:cNvPr>
            <p:cNvSpPr/>
            <p:nvPr/>
          </p:nvSpPr>
          <p:spPr>
            <a:xfrm>
              <a:off x="4504460" y="5182185"/>
              <a:ext cx="341954" cy="93305"/>
            </a:xfrm>
            <a:custGeom>
              <a:avLst/>
              <a:gdLst>
                <a:gd name="connsiteX0" fmla="*/ 332150 w 341954"/>
                <a:gd name="connsiteY0" fmla="*/ 0 h 93305"/>
                <a:gd name="connsiteX1" fmla="*/ 9805 w 341954"/>
                <a:gd name="connsiteY1" fmla="*/ 0 h 93305"/>
                <a:gd name="connsiteX2" fmla="*/ 856 w 341954"/>
                <a:gd name="connsiteY2" fmla="*/ 13769 h 93305"/>
                <a:gd name="connsiteX3" fmla="*/ 23881 w 341954"/>
                <a:gd name="connsiteY3" fmla="*/ 65581 h 93305"/>
                <a:gd name="connsiteX4" fmla="*/ 66540 w 341954"/>
                <a:gd name="connsiteY4" fmla="*/ 93305 h 93305"/>
                <a:gd name="connsiteX5" fmla="*/ 275415 w 341954"/>
                <a:gd name="connsiteY5" fmla="*/ 93305 h 93305"/>
                <a:gd name="connsiteX6" fmla="*/ 318074 w 341954"/>
                <a:gd name="connsiteY6" fmla="*/ 65581 h 93305"/>
                <a:gd name="connsiteX7" fmla="*/ 341099 w 341954"/>
                <a:gd name="connsiteY7" fmla="*/ 13769 h 93305"/>
                <a:gd name="connsiteX8" fmla="*/ 332150 w 341954"/>
                <a:gd name="connsiteY8" fmla="*/ 0 h 9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954" h="93305">
                  <a:moveTo>
                    <a:pt x="332150" y="0"/>
                  </a:moveTo>
                  <a:lnTo>
                    <a:pt x="9805" y="0"/>
                  </a:lnTo>
                  <a:cubicBezTo>
                    <a:pt x="2718" y="0"/>
                    <a:pt x="-2025" y="7297"/>
                    <a:pt x="856" y="13769"/>
                  </a:cubicBezTo>
                  <a:lnTo>
                    <a:pt x="23881" y="65581"/>
                  </a:lnTo>
                  <a:cubicBezTo>
                    <a:pt x="31373" y="82441"/>
                    <a:pt x="48091" y="93305"/>
                    <a:pt x="66540" y="93305"/>
                  </a:cubicBezTo>
                  <a:lnTo>
                    <a:pt x="275415" y="93305"/>
                  </a:lnTo>
                  <a:cubicBezTo>
                    <a:pt x="293864" y="93305"/>
                    <a:pt x="310582" y="82441"/>
                    <a:pt x="318074" y="65581"/>
                  </a:cubicBezTo>
                  <a:lnTo>
                    <a:pt x="341099" y="13769"/>
                  </a:lnTo>
                  <a:cubicBezTo>
                    <a:pt x="343980" y="7292"/>
                    <a:pt x="339237" y="0"/>
                    <a:pt x="332150" y="0"/>
                  </a:cubicBezTo>
                  <a:close/>
                </a:path>
              </a:pathLst>
            </a:custGeom>
            <a:solidFill>
              <a:srgbClr val="FCDD86"/>
            </a:solidFill>
            <a:ln w="4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03F591-37B1-4B05-9AC3-A5F76F4ADB49}"/>
                </a:ext>
              </a:extLst>
            </p:cNvPr>
            <p:cNvSpPr/>
            <p:nvPr/>
          </p:nvSpPr>
          <p:spPr>
            <a:xfrm>
              <a:off x="3716559" y="5182185"/>
              <a:ext cx="341952" cy="93305"/>
            </a:xfrm>
            <a:custGeom>
              <a:avLst/>
              <a:gdLst>
                <a:gd name="connsiteX0" fmla="*/ 332145 w 341952"/>
                <a:gd name="connsiteY0" fmla="*/ 0 h 93305"/>
                <a:gd name="connsiteX1" fmla="*/ 9805 w 341952"/>
                <a:gd name="connsiteY1" fmla="*/ 0 h 93305"/>
                <a:gd name="connsiteX2" fmla="*/ 856 w 341952"/>
                <a:gd name="connsiteY2" fmla="*/ 13769 h 93305"/>
                <a:gd name="connsiteX3" fmla="*/ 23881 w 341952"/>
                <a:gd name="connsiteY3" fmla="*/ 65581 h 93305"/>
                <a:gd name="connsiteX4" fmla="*/ 66540 w 341952"/>
                <a:gd name="connsiteY4" fmla="*/ 93305 h 93305"/>
                <a:gd name="connsiteX5" fmla="*/ 275415 w 341952"/>
                <a:gd name="connsiteY5" fmla="*/ 93305 h 93305"/>
                <a:gd name="connsiteX6" fmla="*/ 318074 w 341952"/>
                <a:gd name="connsiteY6" fmla="*/ 65581 h 93305"/>
                <a:gd name="connsiteX7" fmla="*/ 341099 w 341952"/>
                <a:gd name="connsiteY7" fmla="*/ 13769 h 93305"/>
                <a:gd name="connsiteX8" fmla="*/ 332145 w 341952"/>
                <a:gd name="connsiteY8" fmla="*/ 0 h 9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952" h="93305">
                  <a:moveTo>
                    <a:pt x="332145" y="0"/>
                  </a:moveTo>
                  <a:lnTo>
                    <a:pt x="9805" y="0"/>
                  </a:lnTo>
                  <a:cubicBezTo>
                    <a:pt x="2718" y="0"/>
                    <a:pt x="-2025" y="7297"/>
                    <a:pt x="856" y="13769"/>
                  </a:cubicBezTo>
                  <a:lnTo>
                    <a:pt x="23881" y="65581"/>
                  </a:lnTo>
                  <a:cubicBezTo>
                    <a:pt x="31373" y="82441"/>
                    <a:pt x="48091" y="93305"/>
                    <a:pt x="66540" y="93305"/>
                  </a:cubicBezTo>
                  <a:lnTo>
                    <a:pt x="275415" y="93305"/>
                  </a:lnTo>
                  <a:cubicBezTo>
                    <a:pt x="293864" y="93305"/>
                    <a:pt x="310582" y="82441"/>
                    <a:pt x="318074" y="65581"/>
                  </a:cubicBezTo>
                  <a:lnTo>
                    <a:pt x="341099" y="13769"/>
                  </a:lnTo>
                  <a:cubicBezTo>
                    <a:pt x="343975" y="7292"/>
                    <a:pt x="339232" y="0"/>
                    <a:pt x="332145" y="0"/>
                  </a:cubicBezTo>
                  <a:close/>
                </a:path>
              </a:pathLst>
            </a:custGeom>
            <a:solidFill>
              <a:srgbClr val="FCDD86"/>
            </a:solidFill>
            <a:ln w="4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754BB45-F432-4572-8D04-8030367AAA49}"/>
                </a:ext>
              </a:extLst>
            </p:cNvPr>
            <p:cNvSpPr/>
            <p:nvPr/>
          </p:nvSpPr>
          <p:spPr>
            <a:xfrm>
              <a:off x="4221876" y="5358423"/>
              <a:ext cx="124407" cy="124407"/>
            </a:xfrm>
            <a:custGeom>
              <a:avLst/>
              <a:gdLst>
                <a:gd name="connsiteX0" fmla="*/ 124407 w 124407"/>
                <a:gd name="connsiteY0" fmla="*/ 62204 h 124407"/>
                <a:gd name="connsiteX1" fmla="*/ 62204 w 124407"/>
                <a:gd name="connsiteY1" fmla="*/ 124407 h 124407"/>
                <a:gd name="connsiteX2" fmla="*/ 0 w 124407"/>
                <a:gd name="connsiteY2" fmla="*/ 62204 h 124407"/>
                <a:gd name="connsiteX3" fmla="*/ 62204 w 124407"/>
                <a:gd name="connsiteY3" fmla="*/ 0 h 124407"/>
                <a:gd name="connsiteX4" fmla="*/ 124407 w 124407"/>
                <a:gd name="connsiteY4" fmla="*/ 62204 h 12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407" h="124407">
                  <a:moveTo>
                    <a:pt x="124407" y="62204"/>
                  </a:moveTo>
                  <a:cubicBezTo>
                    <a:pt x="124407" y="96558"/>
                    <a:pt x="96558" y="124407"/>
                    <a:pt x="62204" y="124407"/>
                  </a:cubicBezTo>
                  <a:cubicBezTo>
                    <a:pt x="27850" y="124407"/>
                    <a:pt x="0" y="96558"/>
                    <a:pt x="0" y="62204"/>
                  </a:cubicBezTo>
                  <a:cubicBezTo>
                    <a:pt x="0" y="27849"/>
                    <a:pt x="27850" y="0"/>
                    <a:pt x="62204" y="0"/>
                  </a:cubicBezTo>
                  <a:cubicBezTo>
                    <a:pt x="96558" y="0"/>
                    <a:pt x="124407" y="27850"/>
                    <a:pt x="124407" y="62204"/>
                  </a:cubicBezTo>
                  <a:close/>
                </a:path>
              </a:pathLst>
            </a:custGeom>
            <a:solidFill>
              <a:srgbClr val="5290DB"/>
            </a:solidFill>
            <a:ln w="4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A2208B6-551C-48F5-B308-89925D34AE16}"/>
                </a:ext>
              </a:extLst>
            </p:cNvPr>
            <p:cNvSpPr/>
            <p:nvPr/>
          </p:nvSpPr>
          <p:spPr>
            <a:xfrm>
              <a:off x="3860441" y="5317208"/>
              <a:ext cx="385737" cy="116379"/>
            </a:xfrm>
            <a:custGeom>
              <a:avLst/>
              <a:gdLst>
                <a:gd name="connsiteX0" fmla="*/ 361436 w 385737"/>
                <a:gd name="connsiteY0" fmla="*/ 103419 h 116379"/>
                <a:gd name="connsiteX1" fmla="*/ 385738 w 385737"/>
                <a:gd name="connsiteY1" fmla="*/ 54176 h 116379"/>
                <a:gd name="connsiteX2" fmla="*/ 138703 w 385737"/>
                <a:gd name="connsiteY2" fmla="*/ 54176 h 116379"/>
                <a:gd name="connsiteX3" fmla="*/ 62710 w 385737"/>
                <a:gd name="connsiteY3" fmla="*/ 0 h 116379"/>
                <a:gd name="connsiteX4" fmla="*/ 27095 w 385737"/>
                <a:gd name="connsiteY4" fmla="*/ 15300 h 116379"/>
                <a:gd name="connsiteX5" fmla="*/ 0 w 385737"/>
                <a:gd name="connsiteY5" fmla="*/ 7155 h 116379"/>
                <a:gd name="connsiteX6" fmla="*/ 138703 w 385737"/>
                <a:gd name="connsiteY6" fmla="*/ 116379 h 116379"/>
                <a:gd name="connsiteX7" fmla="*/ 362810 w 385737"/>
                <a:gd name="connsiteY7" fmla="*/ 116379 h 116379"/>
                <a:gd name="connsiteX8" fmla="*/ 361436 w 385737"/>
                <a:gd name="connsiteY8" fmla="*/ 103419 h 11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5737" h="116379">
                  <a:moveTo>
                    <a:pt x="361436" y="103419"/>
                  </a:moveTo>
                  <a:cubicBezTo>
                    <a:pt x="361436" y="83348"/>
                    <a:pt x="370984" y="65547"/>
                    <a:pt x="385738" y="54176"/>
                  </a:cubicBezTo>
                  <a:lnTo>
                    <a:pt x="138703" y="54176"/>
                  </a:lnTo>
                  <a:cubicBezTo>
                    <a:pt x="103546" y="54176"/>
                    <a:pt x="73653" y="31482"/>
                    <a:pt x="62710" y="0"/>
                  </a:cubicBezTo>
                  <a:cubicBezTo>
                    <a:pt x="53742" y="9407"/>
                    <a:pt x="41118" y="15300"/>
                    <a:pt x="27095" y="15300"/>
                  </a:cubicBezTo>
                  <a:cubicBezTo>
                    <a:pt x="17079" y="15300"/>
                    <a:pt x="7774" y="12293"/>
                    <a:pt x="0" y="7155"/>
                  </a:cubicBezTo>
                  <a:cubicBezTo>
                    <a:pt x="15110" y="69739"/>
                    <a:pt x="71547" y="116379"/>
                    <a:pt x="138703" y="116379"/>
                  </a:cubicBezTo>
                  <a:lnTo>
                    <a:pt x="362810" y="116379"/>
                  </a:lnTo>
                  <a:cubicBezTo>
                    <a:pt x="361918" y="112197"/>
                    <a:pt x="361436" y="107869"/>
                    <a:pt x="361436" y="103419"/>
                  </a:cubicBezTo>
                  <a:close/>
                </a:path>
              </a:pathLst>
            </a:custGeom>
            <a:solidFill>
              <a:srgbClr val="EDF4FC"/>
            </a:solidFill>
            <a:ln w="4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AF10B69-3660-4C60-9139-AD01C74D07F6}"/>
                </a:ext>
              </a:extLst>
            </p:cNvPr>
            <p:cNvSpPr/>
            <p:nvPr/>
          </p:nvSpPr>
          <p:spPr>
            <a:xfrm>
              <a:off x="4321981" y="5317208"/>
              <a:ext cx="380551" cy="116379"/>
            </a:xfrm>
            <a:custGeom>
              <a:avLst/>
              <a:gdLst>
                <a:gd name="connsiteX0" fmla="*/ 353457 w 380551"/>
                <a:gd name="connsiteY0" fmla="*/ 15300 h 116379"/>
                <a:gd name="connsiteX1" fmla="*/ 317841 w 380551"/>
                <a:gd name="connsiteY1" fmla="*/ 0 h 116379"/>
                <a:gd name="connsiteX2" fmla="*/ 241849 w 380551"/>
                <a:gd name="connsiteY2" fmla="*/ 54176 h 116379"/>
                <a:gd name="connsiteX3" fmla="*/ 0 w 380551"/>
                <a:gd name="connsiteY3" fmla="*/ 54176 h 116379"/>
                <a:gd name="connsiteX4" fmla="*/ 24302 w 380551"/>
                <a:gd name="connsiteY4" fmla="*/ 103419 h 116379"/>
                <a:gd name="connsiteX5" fmla="*/ 22928 w 380551"/>
                <a:gd name="connsiteY5" fmla="*/ 116379 h 116379"/>
                <a:gd name="connsiteX6" fmla="*/ 241849 w 380551"/>
                <a:gd name="connsiteY6" fmla="*/ 116379 h 116379"/>
                <a:gd name="connsiteX7" fmla="*/ 380552 w 380551"/>
                <a:gd name="connsiteY7" fmla="*/ 7155 h 116379"/>
                <a:gd name="connsiteX8" fmla="*/ 353457 w 380551"/>
                <a:gd name="connsiteY8" fmla="*/ 15300 h 11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551" h="116379">
                  <a:moveTo>
                    <a:pt x="353457" y="15300"/>
                  </a:moveTo>
                  <a:cubicBezTo>
                    <a:pt x="339434" y="15300"/>
                    <a:pt x="326810" y="9407"/>
                    <a:pt x="317841" y="0"/>
                  </a:cubicBezTo>
                  <a:cubicBezTo>
                    <a:pt x="306894" y="31482"/>
                    <a:pt x="277006" y="54176"/>
                    <a:pt x="241849" y="54176"/>
                  </a:cubicBezTo>
                  <a:lnTo>
                    <a:pt x="0" y="54176"/>
                  </a:lnTo>
                  <a:cubicBezTo>
                    <a:pt x="14754" y="65552"/>
                    <a:pt x="24302" y="83348"/>
                    <a:pt x="24302" y="103419"/>
                  </a:cubicBezTo>
                  <a:cubicBezTo>
                    <a:pt x="24302" y="107864"/>
                    <a:pt x="23815" y="112197"/>
                    <a:pt x="22928" y="116379"/>
                  </a:cubicBezTo>
                  <a:lnTo>
                    <a:pt x="241849" y="116379"/>
                  </a:lnTo>
                  <a:cubicBezTo>
                    <a:pt x="309005" y="116379"/>
                    <a:pt x="365442" y="69739"/>
                    <a:pt x="380552" y="7155"/>
                  </a:cubicBezTo>
                  <a:cubicBezTo>
                    <a:pt x="372778" y="12293"/>
                    <a:pt x="363473" y="15300"/>
                    <a:pt x="353457" y="15300"/>
                  </a:cubicBezTo>
                  <a:close/>
                </a:path>
              </a:pathLst>
            </a:custGeom>
            <a:solidFill>
              <a:srgbClr val="EDF4FC"/>
            </a:solidFill>
            <a:ln w="4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CCE9164-4CE5-49D4-88AA-11EFCEBD5C68}"/>
                </a:ext>
              </a:extLst>
            </p:cNvPr>
            <p:cNvSpPr/>
            <p:nvPr/>
          </p:nvSpPr>
          <p:spPr>
            <a:xfrm>
              <a:off x="4626195" y="5275485"/>
              <a:ext cx="98486" cy="57017"/>
            </a:xfrm>
            <a:custGeom>
              <a:avLst/>
              <a:gdLst>
                <a:gd name="connsiteX0" fmla="*/ 673 w 98486"/>
                <a:gd name="connsiteY0" fmla="*/ 0 h 57017"/>
                <a:gd name="connsiteX1" fmla="*/ 0 w 98486"/>
                <a:gd name="connsiteY1" fmla="*/ 7774 h 57017"/>
                <a:gd name="connsiteX2" fmla="*/ 49243 w 98486"/>
                <a:gd name="connsiteY2" fmla="*/ 57017 h 57017"/>
                <a:gd name="connsiteX3" fmla="*/ 98486 w 98486"/>
                <a:gd name="connsiteY3" fmla="*/ 7774 h 57017"/>
                <a:gd name="connsiteX4" fmla="*/ 97814 w 98486"/>
                <a:gd name="connsiteY4" fmla="*/ 0 h 5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486" h="57017">
                  <a:moveTo>
                    <a:pt x="673" y="0"/>
                  </a:moveTo>
                  <a:cubicBezTo>
                    <a:pt x="268" y="2539"/>
                    <a:pt x="0" y="5123"/>
                    <a:pt x="0" y="7774"/>
                  </a:cubicBezTo>
                  <a:cubicBezTo>
                    <a:pt x="0" y="34972"/>
                    <a:pt x="22046" y="57017"/>
                    <a:pt x="49243" y="57017"/>
                  </a:cubicBezTo>
                  <a:cubicBezTo>
                    <a:pt x="76441" y="57017"/>
                    <a:pt x="98486" y="34972"/>
                    <a:pt x="98486" y="7774"/>
                  </a:cubicBezTo>
                  <a:cubicBezTo>
                    <a:pt x="98486" y="5123"/>
                    <a:pt x="98218" y="2539"/>
                    <a:pt x="97814" y="0"/>
                  </a:cubicBezTo>
                  <a:close/>
                </a:path>
              </a:pathLst>
            </a:custGeom>
            <a:solidFill>
              <a:srgbClr val="F5C84C"/>
            </a:solidFill>
            <a:ln w="4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3BC150B-4A5B-4E8D-8CCF-5AF12A0A8C1A}"/>
                </a:ext>
              </a:extLst>
            </p:cNvPr>
            <p:cNvSpPr/>
            <p:nvPr/>
          </p:nvSpPr>
          <p:spPr>
            <a:xfrm>
              <a:off x="3838288" y="5275485"/>
              <a:ext cx="98486" cy="57017"/>
            </a:xfrm>
            <a:custGeom>
              <a:avLst/>
              <a:gdLst>
                <a:gd name="connsiteX0" fmla="*/ 673 w 98486"/>
                <a:gd name="connsiteY0" fmla="*/ 0 h 57017"/>
                <a:gd name="connsiteX1" fmla="*/ 0 w 98486"/>
                <a:gd name="connsiteY1" fmla="*/ 7774 h 57017"/>
                <a:gd name="connsiteX2" fmla="*/ 49243 w 98486"/>
                <a:gd name="connsiteY2" fmla="*/ 57017 h 57017"/>
                <a:gd name="connsiteX3" fmla="*/ 98487 w 98486"/>
                <a:gd name="connsiteY3" fmla="*/ 7774 h 57017"/>
                <a:gd name="connsiteX4" fmla="*/ 97814 w 98486"/>
                <a:gd name="connsiteY4" fmla="*/ 0 h 5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486" h="57017">
                  <a:moveTo>
                    <a:pt x="673" y="0"/>
                  </a:moveTo>
                  <a:cubicBezTo>
                    <a:pt x="268" y="2539"/>
                    <a:pt x="0" y="5123"/>
                    <a:pt x="0" y="7774"/>
                  </a:cubicBezTo>
                  <a:cubicBezTo>
                    <a:pt x="0" y="34972"/>
                    <a:pt x="22046" y="57017"/>
                    <a:pt x="49243" y="57017"/>
                  </a:cubicBezTo>
                  <a:cubicBezTo>
                    <a:pt x="76441" y="57017"/>
                    <a:pt x="98487" y="34972"/>
                    <a:pt x="98487" y="7774"/>
                  </a:cubicBezTo>
                  <a:cubicBezTo>
                    <a:pt x="98487" y="5123"/>
                    <a:pt x="98218" y="2539"/>
                    <a:pt x="97814" y="0"/>
                  </a:cubicBezTo>
                  <a:close/>
                </a:path>
              </a:pathLst>
            </a:custGeom>
            <a:solidFill>
              <a:srgbClr val="F5C84C"/>
            </a:solidFill>
            <a:ln w="4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5000898-7A7B-41C8-B988-7A3FD7DED110}"/>
                </a:ext>
              </a:extLst>
            </p:cNvPr>
            <p:cNvSpPr/>
            <p:nvPr/>
          </p:nvSpPr>
          <p:spPr>
            <a:xfrm>
              <a:off x="4020722" y="5746808"/>
              <a:ext cx="521530" cy="58489"/>
            </a:xfrm>
            <a:custGeom>
              <a:avLst/>
              <a:gdLst>
                <a:gd name="connsiteX0" fmla="*/ 492286 w 521530"/>
                <a:gd name="connsiteY0" fmla="*/ 58489 h 58489"/>
                <a:gd name="connsiteX1" fmla="*/ 29245 w 521530"/>
                <a:gd name="connsiteY1" fmla="*/ 58489 h 58489"/>
                <a:gd name="connsiteX2" fmla="*/ 0 w 521530"/>
                <a:gd name="connsiteY2" fmla="*/ 29245 h 58489"/>
                <a:gd name="connsiteX3" fmla="*/ 29245 w 521530"/>
                <a:gd name="connsiteY3" fmla="*/ 0 h 58489"/>
                <a:gd name="connsiteX4" fmla="*/ 492286 w 521530"/>
                <a:gd name="connsiteY4" fmla="*/ 0 h 58489"/>
                <a:gd name="connsiteX5" fmla="*/ 521531 w 521530"/>
                <a:gd name="connsiteY5" fmla="*/ 29245 h 58489"/>
                <a:gd name="connsiteX6" fmla="*/ 492286 w 521530"/>
                <a:gd name="connsiteY6" fmla="*/ 58489 h 5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1530" h="58489">
                  <a:moveTo>
                    <a:pt x="492286" y="58489"/>
                  </a:moveTo>
                  <a:lnTo>
                    <a:pt x="29245" y="58489"/>
                  </a:lnTo>
                  <a:cubicBezTo>
                    <a:pt x="13097" y="58489"/>
                    <a:pt x="0" y="45393"/>
                    <a:pt x="0" y="29245"/>
                  </a:cubicBezTo>
                  <a:cubicBezTo>
                    <a:pt x="0" y="13097"/>
                    <a:pt x="13097" y="0"/>
                    <a:pt x="29245" y="0"/>
                  </a:cubicBezTo>
                  <a:lnTo>
                    <a:pt x="492286" y="0"/>
                  </a:lnTo>
                  <a:cubicBezTo>
                    <a:pt x="508434" y="0"/>
                    <a:pt x="521531" y="13097"/>
                    <a:pt x="521531" y="29245"/>
                  </a:cubicBezTo>
                  <a:cubicBezTo>
                    <a:pt x="521531" y="45393"/>
                    <a:pt x="508434" y="58489"/>
                    <a:pt x="492286" y="58489"/>
                  </a:cubicBezTo>
                  <a:close/>
                </a:path>
              </a:pathLst>
            </a:custGeom>
            <a:solidFill>
              <a:srgbClr val="5290DB"/>
            </a:solidFill>
            <a:ln w="4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02BC191-0686-4BB6-A4AB-FEF78CA87A01}"/>
                </a:ext>
              </a:extLst>
            </p:cNvPr>
            <p:cNvSpPr/>
            <p:nvPr/>
          </p:nvSpPr>
          <p:spPr>
            <a:xfrm>
              <a:off x="4075000" y="5453703"/>
              <a:ext cx="417556" cy="293105"/>
            </a:xfrm>
            <a:custGeom>
              <a:avLst/>
              <a:gdLst>
                <a:gd name="connsiteX0" fmla="*/ 417556 w 417556"/>
                <a:gd name="connsiteY0" fmla="*/ 293105 h 293105"/>
                <a:gd name="connsiteX1" fmla="*/ 258904 w 417556"/>
                <a:gd name="connsiteY1" fmla="*/ 4050 h 293105"/>
                <a:gd name="connsiteX2" fmla="*/ 209080 w 417556"/>
                <a:gd name="connsiteY2" fmla="*/ 29128 h 293105"/>
                <a:gd name="connsiteX3" fmla="*/ 156469 w 417556"/>
                <a:gd name="connsiteY3" fmla="*/ 0 h 293105"/>
                <a:gd name="connsiteX4" fmla="*/ 0 w 417556"/>
                <a:gd name="connsiteY4" fmla="*/ 293105 h 29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56" h="293105">
                  <a:moveTo>
                    <a:pt x="417556" y="293105"/>
                  </a:moveTo>
                  <a:lnTo>
                    <a:pt x="258904" y="4050"/>
                  </a:lnTo>
                  <a:cubicBezTo>
                    <a:pt x="247561" y="19243"/>
                    <a:pt x="229498" y="29128"/>
                    <a:pt x="209080" y="29128"/>
                  </a:cubicBezTo>
                  <a:cubicBezTo>
                    <a:pt x="186898" y="29128"/>
                    <a:pt x="167480" y="17479"/>
                    <a:pt x="156469" y="0"/>
                  </a:cubicBezTo>
                  <a:lnTo>
                    <a:pt x="0" y="293105"/>
                  </a:lnTo>
                  <a:close/>
                </a:path>
              </a:pathLst>
            </a:custGeom>
            <a:solidFill>
              <a:srgbClr val="3A70BF"/>
            </a:solidFill>
            <a:ln w="4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DCAB3C5-F250-418B-9ADE-BEBE175395F2}"/>
                </a:ext>
              </a:extLst>
            </p:cNvPr>
            <p:cNvSpPr/>
            <p:nvPr/>
          </p:nvSpPr>
          <p:spPr>
            <a:xfrm>
              <a:off x="4468167" y="4771779"/>
              <a:ext cx="425020" cy="362000"/>
            </a:xfrm>
            <a:custGeom>
              <a:avLst/>
              <a:gdLst>
                <a:gd name="connsiteX0" fmla="*/ 420328 w 425020"/>
                <a:gd name="connsiteY0" fmla="*/ 313274 h 362000"/>
                <a:gd name="connsiteX1" fmla="*/ 239966 w 425020"/>
                <a:gd name="connsiteY1" fmla="*/ 15470 h 362000"/>
                <a:gd name="connsiteX2" fmla="*/ 185055 w 425020"/>
                <a:gd name="connsiteY2" fmla="*/ 15470 h 362000"/>
                <a:gd name="connsiteX3" fmla="*/ 4693 w 425020"/>
                <a:gd name="connsiteY3" fmla="*/ 313274 h 362000"/>
                <a:gd name="connsiteX4" fmla="*/ 32148 w 425020"/>
                <a:gd name="connsiteY4" fmla="*/ 362001 h 362000"/>
                <a:gd name="connsiteX5" fmla="*/ 392873 w 425020"/>
                <a:gd name="connsiteY5" fmla="*/ 362001 h 362000"/>
                <a:gd name="connsiteX6" fmla="*/ 420328 w 425020"/>
                <a:gd name="connsiteY6" fmla="*/ 313274 h 3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020" h="362000">
                  <a:moveTo>
                    <a:pt x="420328" y="313274"/>
                  </a:moveTo>
                  <a:lnTo>
                    <a:pt x="239966" y="15470"/>
                  </a:lnTo>
                  <a:cubicBezTo>
                    <a:pt x="227474" y="-5157"/>
                    <a:pt x="197547" y="-5157"/>
                    <a:pt x="185055" y="15470"/>
                  </a:cubicBezTo>
                  <a:lnTo>
                    <a:pt x="4693" y="313274"/>
                  </a:lnTo>
                  <a:cubicBezTo>
                    <a:pt x="-8263" y="334667"/>
                    <a:pt x="7139" y="362001"/>
                    <a:pt x="32148" y="362001"/>
                  </a:cubicBezTo>
                  <a:lnTo>
                    <a:pt x="392873" y="362001"/>
                  </a:lnTo>
                  <a:cubicBezTo>
                    <a:pt x="417882" y="362001"/>
                    <a:pt x="433284" y="334667"/>
                    <a:pt x="420328" y="313274"/>
                  </a:cubicBezTo>
                  <a:close/>
                </a:path>
              </a:pathLst>
            </a:custGeom>
            <a:solidFill>
              <a:srgbClr val="FC657E"/>
            </a:solidFill>
            <a:ln w="4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AA9017-C775-4768-A2D7-8A3358108D91}"/>
                </a:ext>
              </a:extLst>
            </p:cNvPr>
            <p:cNvSpPr/>
            <p:nvPr/>
          </p:nvSpPr>
          <p:spPr>
            <a:xfrm>
              <a:off x="4646275" y="4867726"/>
              <a:ext cx="68804" cy="133965"/>
            </a:xfrm>
            <a:custGeom>
              <a:avLst/>
              <a:gdLst>
                <a:gd name="connsiteX0" fmla="*/ 43453 w 68804"/>
                <a:gd name="connsiteY0" fmla="*/ 1214 h 133965"/>
                <a:gd name="connsiteX1" fmla="*/ 25351 w 68804"/>
                <a:gd name="connsiteY1" fmla="*/ 1214 h 133965"/>
                <a:gd name="connsiteX2" fmla="*/ 712 w 68804"/>
                <a:gd name="connsiteY2" fmla="*/ 41333 h 133965"/>
                <a:gd name="connsiteX3" fmla="*/ 16836 w 68804"/>
                <a:gd name="connsiteY3" fmla="*/ 119645 h 133965"/>
                <a:gd name="connsiteX4" fmla="*/ 34402 w 68804"/>
                <a:gd name="connsiteY4" fmla="*/ 133965 h 133965"/>
                <a:gd name="connsiteX5" fmla="*/ 51968 w 68804"/>
                <a:gd name="connsiteY5" fmla="*/ 119645 h 133965"/>
                <a:gd name="connsiteX6" fmla="*/ 68092 w 68804"/>
                <a:gd name="connsiteY6" fmla="*/ 41333 h 133965"/>
                <a:gd name="connsiteX7" fmla="*/ 43453 w 68804"/>
                <a:gd name="connsiteY7" fmla="*/ 1214 h 13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804" h="133965">
                  <a:moveTo>
                    <a:pt x="43453" y="1214"/>
                  </a:moveTo>
                  <a:cubicBezTo>
                    <a:pt x="37526" y="-405"/>
                    <a:pt x="31278" y="-405"/>
                    <a:pt x="25351" y="1214"/>
                  </a:cubicBezTo>
                  <a:cubicBezTo>
                    <a:pt x="7838" y="5990"/>
                    <a:pt x="-2948" y="23557"/>
                    <a:pt x="712" y="41333"/>
                  </a:cubicBezTo>
                  <a:lnTo>
                    <a:pt x="16836" y="119645"/>
                  </a:lnTo>
                  <a:cubicBezTo>
                    <a:pt x="18551" y="127980"/>
                    <a:pt x="25892" y="133965"/>
                    <a:pt x="34402" y="133965"/>
                  </a:cubicBezTo>
                  <a:cubicBezTo>
                    <a:pt x="42912" y="133965"/>
                    <a:pt x="50253" y="127985"/>
                    <a:pt x="51968" y="119645"/>
                  </a:cubicBezTo>
                  <a:lnTo>
                    <a:pt x="68092" y="41333"/>
                  </a:lnTo>
                  <a:cubicBezTo>
                    <a:pt x="71752" y="23557"/>
                    <a:pt x="60966" y="5990"/>
                    <a:pt x="43453" y="1214"/>
                  </a:cubicBezTo>
                  <a:close/>
                </a:path>
              </a:pathLst>
            </a:custGeom>
            <a:solidFill>
              <a:srgbClr val="F5C84C"/>
            </a:solidFill>
            <a:ln w="4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73ED959-3DEC-46F1-9971-AB2E1C5DE404}"/>
                </a:ext>
              </a:extLst>
            </p:cNvPr>
            <p:cNvSpPr/>
            <p:nvPr/>
          </p:nvSpPr>
          <p:spPr>
            <a:xfrm>
              <a:off x="4652525" y="5033578"/>
              <a:ext cx="56305" cy="56305"/>
            </a:xfrm>
            <a:custGeom>
              <a:avLst/>
              <a:gdLst>
                <a:gd name="connsiteX0" fmla="*/ 56306 w 56305"/>
                <a:gd name="connsiteY0" fmla="*/ 28153 h 56305"/>
                <a:gd name="connsiteX1" fmla="*/ 28153 w 56305"/>
                <a:gd name="connsiteY1" fmla="*/ 56306 h 56305"/>
                <a:gd name="connsiteX2" fmla="*/ 0 w 56305"/>
                <a:gd name="connsiteY2" fmla="*/ 28153 h 56305"/>
                <a:gd name="connsiteX3" fmla="*/ 28153 w 56305"/>
                <a:gd name="connsiteY3" fmla="*/ 0 h 56305"/>
                <a:gd name="connsiteX4" fmla="*/ 56306 w 56305"/>
                <a:gd name="connsiteY4" fmla="*/ 28153 h 5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05" h="56305">
                  <a:moveTo>
                    <a:pt x="56306" y="28153"/>
                  </a:moveTo>
                  <a:cubicBezTo>
                    <a:pt x="56306" y="43701"/>
                    <a:pt x="43701" y="56306"/>
                    <a:pt x="28153" y="56306"/>
                  </a:cubicBezTo>
                  <a:cubicBezTo>
                    <a:pt x="12604" y="56306"/>
                    <a:pt x="0" y="43701"/>
                    <a:pt x="0" y="28153"/>
                  </a:cubicBezTo>
                  <a:cubicBezTo>
                    <a:pt x="0" y="12605"/>
                    <a:pt x="12604" y="0"/>
                    <a:pt x="28153" y="0"/>
                  </a:cubicBezTo>
                  <a:cubicBezTo>
                    <a:pt x="43701" y="0"/>
                    <a:pt x="56306" y="12605"/>
                    <a:pt x="56306" y="28153"/>
                  </a:cubicBezTo>
                  <a:close/>
                </a:path>
              </a:pathLst>
            </a:custGeom>
            <a:solidFill>
              <a:srgbClr val="F5C84C"/>
            </a:solidFill>
            <a:ln w="4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33AF670-0F45-4A74-BAE0-EBB461AEC66B}"/>
                </a:ext>
              </a:extLst>
            </p:cNvPr>
            <p:cNvSpPr/>
            <p:nvPr/>
          </p:nvSpPr>
          <p:spPr>
            <a:xfrm>
              <a:off x="3667913" y="4773704"/>
              <a:ext cx="344931" cy="344931"/>
            </a:xfrm>
            <a:custGeom>
              <a:avLst/>
              <a:gdLst>
                <a:gd name="connsiteX0" fmla="*/ 344932 w 344931"/>
                <a:gd name="connsiteY0" fmla="*/ 172466 h 344931"/>
                <a:gd name="connsiteX1" fmla="*/ 172466 w 344931"/>
                <a:gd name="connsiteY1" fmla="*/ 344932 h 344931"/>
                <a:gd name="connsiteX2" fmla="*/ 0 w 344931"/>
                <a:gd name="connsiteY2" fmla="*/ 172466 h 344931"/>
                <a:gd name="connsiteX3" fmla="*/ 172466 w 344931"/>
                <a:gd name="connsiteY3" fmla="*/ 0 h 344931"/>
                <a:gd name="connsiteX4" fmla="*/ 344932 w 344931"/>
                <a:gd name="connsiteY4" fmla="*/ 172466 h 344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931" h="344931">
                  <a:moveTo>
                    <a:pt x="344932" y="172466"/>
                  </a:moveTo>
                  <a:cubicBezTo>
                    <a:pt x="344932" y="267716"/>
                    <a:pt x="267716" y="344932"/>
                    <a:pt x="172466" y="344932"/>
                  </a:cubicBezTo>
                  <a:cubicBezTo>
                    <a:pt x="77216" y="344932"/>
                    <a:pt x="0" y="267716"/>
                    <a:pt x="0" y="172466"/>
                  </a:cubicBezTo>
                  <a:cubicBezTo>
                    <a:pt x="0" y="77216"/>
                    <a:pt x="77216" y="0"/>
                    <a:pt x="172466" y="0"/>
                  </a:cubicBezTo>
                  <a:cubicBezTo>
                    <a:pt x="267716" y="0"/>
                    <a:pt x="344932" y="77216"/>
                    <a:pt x="344932" y="172466"/>
                  </a:cubicBezTo>
                  <a:close/>
                </a:path>
              </a:pathLst>
            </a:custGeom>
            <a:solidFill>
              <a:srgbClr val="FCDD86"/>
            </a:solidFill>
            <a:ln w="4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E8E1A9A-3FD3-4401-A386-3D1D00549229}"/>
                </a:ext>
              </a:extLst>
            </p:cNvPr>
            <p:cNvSpPr/>
            <p:nvPr/>
          </p:nvSpPr>
          <p:spPr>
            <a:xfrm>
              <a:off x="3891557" y="4773709"/>
              <a:ext cx="223644" cy="344926"/>
            </a:xfrm>
            <a:custGeom>
              <a:avLst/>
              <a:gdLst>
                <a:gd name="connsiteX0" fmla="*/ 51178 w 223644"/>
                <a:gd name="connsiteY0" fmla="*/ 0 h 344926"/>
                <a:gd name="connsiteX1" fmla="*/ 0 w 223644"/>
                <a:gd name="connsiteY1" fmla="*/ 7750 h 344926"/>
                <a:gd name="connsiteX2" fmla="*/ 121288 w 223644"/>
                <a:gd name="connsiteY2" fmla="*/ 172461 h 344926"/>
                <a:gd name="connsiteX3" fmla="*/ 0 w 223644"/>
                <a:gd name="connsiteY3" fmla="*/ 337177 h 344926"/>
                <a:gd name="connsiteX4" fmla="*/ 51178 w 223644"/>
                <a:gd name="connsiteY4" fmla="*/ 344927 h 344926"/>
                <a:gd name="connsiteX5" fmla="*/ 223644 w 223644"/>
                <a:gd name="connsiteY5" fmla="*/ 172461 h 344926"/>
                <a:gd name="connsiteX6" fmla="*/ 51178 w 223644"/>
                <a:gd name="connsiteY6" fmla="*/ 0 h 34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644" h="344926">
                  <a:moveTo>
                    <a:pt x="51178" y="0"/>
                  </a:moveTo>
                  <a:cubicBezTo>
                    <a:pt x="33368" y="0"/>
                    <a:pt x="16177" y="2715"/>
                    <a:pt x="0" y="7750"/>
                  </a:cubicBezTo>
                  <a:cubicBezTo>
                    <a:pt x="70187" y="29605"/>
                    <a:pt x="121288" y="95177"/>
                    <a:pt x="121288" y="172461"/>
                  </a:cubicBezTo>
                  <a:cubicBezTo>
                    <a:pt x="121288" y="249745"/>
                    <a:pt x="70187" y="315322"/>
                    <a:pt x="0" y="337177"/>
                  </a:cubicBezTo>
                  <a:cubicBezTo>
                    <a:pt x="16177" y="342212"/>
                    <a:pt x="33368" y="344927"/>
                    <a:pt x="51178" y="344927"/>
                  </a:cubicBezTo>
                  <a:cubicBezTo>
                    <a:pt x="146277" y="344927"/>
                    <a:pt x="223644" y="267560"/>
                    <a:pt x="223644" y="172461"/>
                  </a:cubicBezTo>
                  <a:cubicBezTo>
                    <a:pt x="223644" y="77362"/>
                    <a:pt x="146277" y="0"/>
                    <a:pt x="51178" y="0"/>
                  </a:cubicBezTo>
                  <a:close/>
                </a:path>
              </a:pathLst>
            </a:custGeom>
            <a:solidFill>
              <a:srgbClr val="FCDD86"/>
            </a:solidFill>
            <a:ln w="4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65F31CE-03D3-4ED3-82CF-7310BA593825}"/>
                </a:ext>
              </a:extLst>
            </p:cNvPr>
            <p:cNvSpPr/>
            <p:nvPr/>
          </p:nvSpPr>
          <p:spPr>
            <a:xfrm>
              <a:off x="3712653" y="4818444"/>
              <a:ext cx="255452" cy="255452"/>
            </a:xfrm>
            <a:custGeom>
              <a:avLst/>
              <a:gdLst>
                <a:gd name="connsiteX0" fmla="*/ 255453 w 255452"/>
                <a:gd name="connsiteY0" fmla="*/ 127726 h 255452"/>
                <a:gd name="connsiteX1" fmla="*/ 127726 w 255452"/>
                <a:gd name="connsiteY1" fmla="*/ 255453 h 255452"/>
                <a:gd name="connsiteX2" fmla="*/ 0 w 255452"/>
                <a:gd name="connsiteY2" fmla="*/ 127726 h 255452"/>
                <a:gd name="connsiteX3" fmla="*/ 127726 w 255452"/>
                <a:gd name="connsiteY3" fmla="*/ 0 h 255452"/>
                <a:gd name="connsiteX4" fmla="*/ 255453 w 255452"/>
                <a:gd name="connsiteY4" fmla="*/ 127726 h 25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452" h="255452">
                  <a:moveTo>
                    <a:pt x="255453" y="127726"/>
                  </a:moveTo>
                  <a:cubicBezTo>
                    <a:pt x="255453" y="198268"/>
                    <a:pt x="198268" y="255453"/>
                    <a:pt x="127726" y="255453"/>
                  </a:cubicBezTo>
                  <a:cubicBezTo>
                    <a:pt x="57185" y="255453"/>
                    <a:pt x="0" y="198268"/>
                    <a:pt x="0" y="127726"/>
                  </a:cubicBezTo>
                  <a:cubicBezTo>
                    <a:pt x="0" y="57185"/>
                    <a:pt x="57185" y="0"/>
                    <a:pt x="127726" y="0"/>
                  </a:cubicBezTo>
                  <a:cubicBezTo>
                    <a:pt x="198268" y="0"/>
                    <a:pt x="255453" y="57185"/>
                    <a:pt x="255453" y="127726"/>
                  </a:cubicBezTo>
                  <a:close/>
                </a:path>
              </a:pathLst>
            </a:custGeom>
            <a:solidFill>
              <a:srgbClr val="F5C84C"/>
            </a:solidFill>
            <a:ln w="4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B87E192-9CF1-4645-BE71-F00AC090F6F0}"/>
                </a:ext>
              </a:extLst>
            </p:cNvPr>
            <p:cNvSpPr/>
            <p:nvPr/>
          </p:nvSpPr>
          <p:spPr>
            <a:xfrm>
              <a:off x="3957017" y="4819267"/>
              <a:ext cx="113445" cy="253810"/>
            </a:xfrm>
            <a:custGeom>
              <a:avLst/>
              <a:gdLst>
                <a:gd name="connsiteX0" fmla="*/ 0 w 113445"/>
                <a:gd name="connsiteY0" fmla="*/ 0 h 253810"/>
                <a:gd name="connsiteX1" fmla="*/ 55828 w 113445"/>
                <a:gd name="connsiteY1" fmla="*/ 126908 h 253810"/>
                <a:gd name="connsiteX2" fmla="*/ 0 w 113445"/>
                <a:gd name="connsiteY2" fmla="*/ 253810 h 253810"/>
                <a:gd name="connsiteX3" fmla="*/ 113445 w 113445"/>
                <a:gd name="connsiteY3" fmla="*/ 126903 h 253810"/>
                <a:gd name="connsiteX4" fmla="*/ 0 w 113445"/>
                <a:gd name="connsiteY4" fmla="*/ 0 h 25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445" h="253810">
                  <a:moveTo>
                    <a:pt x="0" y="0"/>
                  </a:moveTo>
                  <a:cubicBezTo>
                    <a:pt x="34294" y="31540"/>
                    <a:pt x="55828" y="76753"/>
                    <a:pt x="55828" y="126908"/>
                  </a:cubicBezTo>
                  <a:cubicBezTo>
                    <a:pt x="55828" y="177062"/>
                    <a:pt x="34289" y="222270"/>
                    <a:pt x="0" y="253810"/>
                  </a:cubicBezTo>
                  <a:cubicBezTo>
                    <a:pt x="63729" y="246684"/>
                    <a:pt x="113445" y="192503"/>
                    <a:pt x="113445" y="126903"/>
                  </a:cubicBezTo>
                  <a:cubicBezTo>
                    <a:pt x="113445" y="61302"/>
                    <a:pt x="63729" y="7121"/>
                    <a:pt x="0" y="0"/>
                  </a:cubicBezTo>
                  <a:close/>
                </a:path>
              </a:pathLst>
            </a:custGeom>
            <a:solidFill>
              <a:srgbClr val="F5C84C"/>
            </a:solidFill>
            <a:ln w="4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4F21A9E-5AE6-4B95-AEF6-04DD5340F835}"/>
                </a:ext>
              </a:extLst>
            </p:cNvPr>
            <p:cNvSpPr/>
            <p:nvPr/>
          </p:nvSpPr>
          <p:spPr>
            <a:xfrm>
              <a:off x="4456834" y="5504140"/>
              <a:ext cx="74861" cy="74866"/>
            </a:xfrm>
            <a:custGeom>
              <a:avLst/>
              <a:gdLst>
                <a:gd name="connsiteX0" fmla="*/ 61190 w 74861"/>
                <a:gd name="connsiteY0" fmla="*/ 23761 h 74866"/>
                <a:gd name="connsiteX1" fmla="*/ 51100 w 74861"/>
                <a:gd name="connsiteY1" fmla="*/ 23761 h 74866"/>
                <a:gd name="connsiteX2" fmla="*/ 51100 w 74861"/>
                <a:gd name="connsiteY2" fmla="*/ 13672 h 74866"/>
                <a:gd name="connsiteX3" fmla="*/ 37428 w 74861"/>
                <a:gd name="connsiteY3" fmla="*/ 0 h 74866"/>
                <a:gd name="connsiteX4" fmla="*/ 23756 w 74861"/>
                <a:gd name="connsiteY4" fmla="*/ 13672 h 74866"/>
                <a:gd name="connsiteX5" fmla="*/ 23756 w 74861"/>
                <a:gd name="connsiteY5" fmla="*/ 23761 h 74866"/>
                <a:gd name="connsiteX6" fmla="*/ 13672 w 74861"/>
                <a:gd name="connsiteY6" fmla="*/ 23761 h 74866"/>
                <a:gd name="connsiteX7" fmla="*/ 0 w 74861"/>
                <a:gd name="connsiteY7" fmla="*/ 37433 h 74866"/>
                <a:gd name="connsiteX8" fmla="*/ 13672 w 74861"/>
                <a:gd name="connsiteY8" fmla="*/ 51105 h 74866"/>
                <a:gd name="connsiteX9" fmla="*/ 23756 w 74861"/>
                <a:gd name="connsiteY9" fmla="*/ 51105 h 74866"/>
                <a:gd name="connsiteX10" fmla="*/ 23756 w 74861"/>
                <a:gd name="connsiteY10" fmla="*/ 61195 h 74866"/>
                <a:gd name="connsiteX11" fmla="*/ 37428 w 74861"/>
                <a:gd name="connsiteY11" fmla="*/ 74867 h 74866"/>
                <a:gd name="connsiteX12" fmla="*/ 51100 w 74861"/>
                <a:gd name="connsiteY12" fmla="*/ 61195 h 74866"/>
                <a:gd name="connsiteX13" fmla="*/ 51100 w 74861"/>
                <a:gd name="connsiteY13" fmla="*/ 51105 h 74866"/>
                <a:gd name="connsiteX14" fmla="*/ 61190 w 74861"/>
                <a:gd name="connsiteY14" fmla="*/ 51105 h 74866"/>
                <a:gd name="connsiteX15" fmla="*/ 74862 w 74861"/>
                <a:gd name="connsiteY15" fmla="*/ 37433 h 74866"/>
                <a:gd name="connsiteX16" fmla="*/ 61190 w 74861"/>
                <a:gd name="connsiteY16" fmla="*/ 23761 h 7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861" h="74866">
                  <a:moveTo>
                    <a:pt x="61190" y="23761"/>
                  </a:moveTo>
                  <a:lnTo>
                    <a:pt x="51100" y="23761"/>
                  </a:lnTo>
                  <a:lnTo>
                    <a:pt x="51100" y="13672"/>
                  </a:lnTo>
                  <a:cubicBezTo>
                    <a:pt x="51100" y="6122"/>
                    <a:pt x="44978" y="0"/>
                    <a:pt x="37428" y="0"/>
                  </a:cubicBezTo>
                  <a:cubicBezTo>
                    <a:pt x="29878" y="0"/>
                    <a:pt x="23756" y="6122"/>
                    <a:pt x="23756" y="13672"/>
                  </a:cubicBezTo>
                  <a:lnTo>
                    <a:pt x="23756" y="23761"/>
                  </a:lnTo>
                  <a:lnTo>
                    <a:pt x="13672" y="23761"/>
                  </a:lnTo>
                  <a:cubicBezTo>
                    <a:pt x="6122" y="23761"/>
                    <a:pt x="0" y="29883"/>
                    <a:pt x="0" y="37433"/>
                  </a:cubicBezTo>
                  <a:cubicBezTo>
                    <a:pt x="0" y="44983"/>
                    <a:pt x="6122" y="51105"/>
                    <a:pt x="13672" y="51105"/>
                  </a:cubicBezTo>
                  <a:lnTo>
                    <a:pt x="23756" y="51105"/>
                  </a:lnTo>
                  <a:lnTo>
                    <a:pt x="23756" y="61195"/>
                  </a:lnTo>
                  <a:cubicBezTo>
                    <a:pt x="23756" y="68745"/>
                    <a:pt x="29878" y="74867"/>
                    <a:pt x="37428" y="74867"/>
                  </a:cubicBezTo>
                  <a:cubicBezTo>
                    <a:pt x="44978" y="74867"/>
                    <a:pt x="51100" y="68745"/>
                    <a:pt x="51100" y="61195"/>
                  </a:cubicBezTo>
                  <a:lnTo>
                    <a:pt x="51100" y="51105"/>
                  </a:lnTo>
                  <a:lnTo>
                    <a:pt x="61190" y="51105"/>
                  </a:lnTo>
                  <a:cubicBezTo>
                    <a:pt x="68740" y="51105"/>
                    <a:pt x="74862" y="44983"/>
                    <a:pt x="74862" y="37433"/>
                  </a:cubicBezTo>
                  <a:cubicBezTo>
                    <a:pt x="74857" y="29878"/>
                    <a:pt x="68740" y="23761"/>
                    <a:pt x="61190" y="23761"/>
                  </a:cubicBezTo>
                  <a:close/>
                </a:path>
              </a:pathLst>
            </a:custGeom>
            <a:solidFill>
              <a:srgbClr val="3CAADC"/>
            </a:solidFill>
            <a:ln w="4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7CDB6E2-EC55-4ACA-8AE7-BB877B8A04A8}"/>
                </a:ext>
              </a:extLst>
            </p:cNvPr>
            <p:cNvSpPr/>
            <p:nvPr/>
          </p:nvSpPr>
          <p:spPr>
            <a:xfrm>
              <a:off x="4121840" y="5195943"/>
              <a:ext cx="27343" cy="27315"/>
            </a:xfrm>
            <a:custGeom>
              <a:avLst/>
              <a:gdLst>
                <a:gd name="connsiteX0" fmla="*/ 16353 w 27343"/>
                <a:gd name="connsiteY0" fmla="*/ 245 h 27315"/>
                <a:gd name="connsiteX1" fmla="*/ 0 w 27343"/>
                <a:gd name="connsiteY1" fmla="*/ 13644 h 27315"/>
                <a:gd name="connsiteX2" fmla="*/ 13672 w 27343"/>
                <a:gd name="connsiteY2" fmla="*/ 27316 h 27315"/>
                <a:gd name="connsiteX3" fmla="*/ 27344 w 27343"/>
                <a:gd name="connsiteY3" fmla="*/ 13644 h 27315"/>
                <a:gd name="connsiteX4" fmla="*/ 16353 w 27343"/>
                <a:gd name="connsiteY4" fmla="*/ 245 h 2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43" h="27315">
                  <a:moveTo>
                    <a:pt x="16353" y="245"/>
                  </a:moveTo>
                  <a:cubicBezTo>
                    <a:pt x="7316" y="-1388"/>
                    <a:pt x="0" y="5373"/>
                    <a:pt x="0" y="13644"/>
                  </a:cubicBezTo>
                  <a:cubicBezTo>
                    <a:pt x="0" y="21194"/>
                    <a:pt x="6088" y="27316"/>
                    <a:pt x="13672" y="27316"/>
                  </a:cubicBezTo>
                  <a:cubicBezTo>
                    <a:pt x="21417" y="27316"/>
                    <a:pt x="27344" y="20921"/>
                    <a:pt x="27344" y="13644"/>
                  </a:cubicBezTo>
                  <a:cubicBezTo>
                    <a:pt x="27339" y="7054"/>
                    <a:pt x="22572" y="1425"/>
                    <a:pt x="16353" y="245"/>
                  </a:cubicBezTo>
                  <a:close/>
                </a:path>
              </a:pathLst>
            </a:custGeom>
            <a:solidFill>
              <a:srgbClr val="EF4460"/>
            </a:solidFill>
            <a:ln w="4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4A2A629-84B2-4F86-910A-BDA0827CA60A}"/>
                </a:ext>
              </a:extLst>
            </p:cNvPr>
            <p:cNvSpPr/>
            <p:nvPr/>
          </p:nvSpPr>
          <p:spPr>
            <a:xfrm>
              <a:off x="4599504" y="5488386"/>
              <a:ext cx="27343" cy="27283"/>
            </a:xfrm>
            <a:custGeom>
              <a:avLst/>
              <a:gdLst>
                <a:gd name="connsiteX0" fmla="*/ 10991 w 27343"/>
                <a:gd name="connsiteY0" fmla="*/ 250 h 27283"/>
                <a:gd name="connsiteX1" fmla="*/ 0 w 27343"/>
                <a:gd name="connsiteY1" fmla="*/ 13648 h 27283"/>
                <a:gd name="connsiteX2" fmla="*/ 16353 w 27343"/>
                <a:gd name="connsiteY2" fmla="*/ 27047 h 27283"/>
                <a:gd name="connsiteX3" fmla="*/ 27344 w 27343"/>
                <a:gd name="connsiteY3" fmla="*/ 13648 h 27283"/>
                <a:gd name="connsiteX4" fmla="*/ 10991 w 27343"/>
                <a:gd name="connsiteY4" fmla="*/ 250 h 2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43" h="27283">
                  <a:moveTo>
                    <a:pt x="10991" y="250"/>
                  </a:moveTo>
                  <a:cubicBezTo>
                    <a:pt x="4416" y="1492"/>
                    <a:pt x="0" y="7385"/>
                    <a:pt x="0" y="13648"/>
                  </a:cubicBezTo>
                  <a:cubicBezTo>
                    <a:pt x="0" y="21881"/>
                    <a:pt x="7228" y="28646"/>
                    <a:pt x="16353" y="27047"/>
                  </a:cubicBezTo>
                  <a:cubicBezTo>
                    <a:pt x="22372" y="25912"/>
                    <a:pt x="27344" y="20458"/>
                    <a:pt x="27344" y="13648"/>
                  </a:cubicBezTo>
                  <a:cubicBezTo>
                    <a:pt x="27339" y="5216"/>
                    <a:pt x="19765" y="-1383"/>
                    <a:pt x="10991" y="250"/>
                  </a:cubicBezTo>
                  <a:close/>
                </a:path>
              </a:pathLst>
            </a:custGeom>
            <a:solidFill>
              <a:srgbClr val="87D147"/>
            </a:solidFill>
            <a:ln w="4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099A7EC-5327-4319-935B-28AD8D2331B4}"/>
                </a:ext>
              </a:extLst>
            </p:cNvPr>
            <p:cNvSpPr/>
            <p:nvPr/>
          </p:nvSpPr>
          <p:spPr>
            <a:xfrm>
              <a:off x="4004861" y="4669534"/>
              <a:ext cx="27343" cy="27320"/>
            </a:xfrm>
            <a:custGeom>
              <a:avLst/>
              <a:gdLst>
                <a:gd name="connsiteX0" fmla="*/ 10991 w 27343"/>
                <a:gd name="connsiteY0" fmla="*/ 250 h 27320"/>
                <a:gd name="connsiteX1" fmla="*/ 0 w 27343"/>
                <a:gd name="connsiteY1" fmla="*/ 13648 h 27320"/>
                <a:gd name="connsiteX2" fmla="*/ 13672 w 27343"/>
                <a:gd name="connsiteY2" fmla="*/ 27320 h 27320"/>
                <a:gd name="connsiteX3" fmla="*/ 27344 w 27343"/>
                <a:gd name="connsiteY3" fmla="*/ 13648 h 27320"/>
                <a:gd name="connsiteX4" fmla="*/ 10991 w 27343"/>
                <a:gd name="connsiteY4" fmla="*/ 250 h 2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43" h="27320">
                  <a:moveTo>
                    <a:pt x="10991" y="250"/>
                  </a:moveTo>
                  <a:cubicBezTo>
                    <a:pt x="4416" y="1492"/>
                    <a:pt x="0" y="7385"/>
                    <a:pt x="0" y="13648"/>
                  </a:cubicBezTo>
                  <a:cubicBezTo>
                    <a:pt x="0" y="21198"/>
                    <a:pt x="6088" y="27320"/>
                    <a:pt x="13672" y="27320"/>
                  </a:cubicBezTo>
                  <a:cubicBezTo>
                    <a:pt x="21081" y="27320"/>
                    <a:pt x="27344" y="21320"/>
                    <a:pt x="27344" y="13648"/>
                  </a:cubicBezTo>
                  <a:cubicBezTo>
                    <a:pt x="27339" y="5216"/>
                    <a:pt x="19765" y="-1383"/>
                    <a:pt x="10991" y="250"/>
                  </a:cubicBezTo>
                  <a:close/>
                </a:path>
              </a:pathLst>
            </a:custGeom>
            <a:solidFill>
              <a:srgbClr val="3CAADC"/>
            </a:solidFill>
            <a:ln w="4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895C3D4-7804-49A2-9CB2-72B6D7CA6FA7}"/>
                </a:ext>
              </a:extLst>
            </p:cNvPr>
            <p:cNvSpPr/>
            <p:nvPr/>
          </p:nvSpPr>
          <p:spPr>
            <a:xfrm>
              <a:off x="4095560" y="4724282"/>
              <a:ext cx="80230" cy="78597"/>
            </a:xfrm>
            <a:custGeom>
              <a:avLst/>
              <a:gdLst>
                <a:gd name="connsiteX0" fmla="*/ 79496 w 80230"/>
                <a:gd name="connsiteY0" fmla="*/ 38460 h 78597"/>
                <a:gd name="connsiteX1" fmla="*/ 40971 w 80230"/>
                <a:gd name="connsiteY1" fmla="*/ 720 h 78597"/>
                <a:gd name="connsiteX2" fmla="*/ 39260 w 80230"/>
                <a:gd name="connsiteY2" fmla="*/ 720 h 78597"/>
                <a:gd name="connsiteX3" fmla="*/ 735 w 80230"/>
                <a:gd name="connsiteY3" fmla="*/ 38460 h 78597"/>
                <a:gd name="connsiteX4" fmla="*/ 735 w 80230"/>
                <a:gd name="connsiteY4" fmla="*/ 40137 h 78597"/>
                <a:gd name="connsiteX5" fmla="*/ 39260 w 80230"/>
                <a:gd name="connsiteY5" fmla="*/ 77877 h 78597"/>
                <a:gd name="connsiteX6" fmla="*/ 40971 w 80230"/>
                <a:gd name="connsiteY6" fmla="*/ 77877 h 78597"/>
                <a:gd name="connsiteX7" fmla="*/ 79496 w 80230"/>
                <a:gd name="connsiteY7" fmla="*/ 40137 h 78597"/>
                <a:gd name="connsiteX8" fmla="*/ 79496 w 80230"/>
                <a:gd name="connsiteY8" fmla="*/ 38460 h 7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30" h="78597">
                  <a:moveTo>
                    <a:pt x="79496" y="38460"/>
                  </a:moveTo>
                  <a:cubicBezTo>
                    <a:pt x="60024" y="34834"/>
                    <a:pt x="44675" y="19797"/>
                    <a:pt x="40971" y="720"/>
                  </a:cubicBezTo>
                  <a:cubicBezTo>
                    <a:pt x="40785" y="-240"/>
                    <a:pt x="39445" y="-240"/>
                    <a:pt x="39260" y="720"/>
                  </a:cubicBezTo>
                  <a:cubicBezTo>
                    <a:pt x="35556" y="19797"/>
                    <a:pt x="20212" y="34834"/>
                    <a:pt x="735" y="38460"/>
                  </a:cubicBezTo>
                  <a:cubicBezTo>
                    <a:pt x="-245" y="38641"/>
                    <a:pt x="-245" y="39952"/>
                    <a:pt x="735" y="40137"/>
                  </a:cubicBezTo>
                  <a:cubicBezTo>
                    <a:pt x="20207" y="43764"/>
                    <a:pt x="35556" y="58800"/>
                    <a:pt x="39260" y="77877"/>
                  </a:cubicBezTo>
                  <a:cubicBezTo>
                    <a:pt x="39445" y="78838"/>
                    <a:pt x="40785" y="78838"/>
                    <a:pt x="40971" y="77877"/>
                  </a:cubicBezTo>
                  <a:cubicBezTo>
                    <a:pt x="44675" y="58800"/>
                    <a:pt x="60019" y="43764"/>
                    <a:pt x="79496" y="40137"/>
                  </a:cubicBezTo>
                  <a:cubicBezTo>
                    <a:pt x="80475" y="39952"/>
                    <a:pt x="80475" y="38641"/>
                    <a:pt x="79496" y="38460"/>
                  </a:cubicBezTo>
                  <a:close/>
                </a:path>
              </a:pathLst>
            </a:custGeom>
            <a:solidFill>
              <a:srgbClr val="F5C84C"/>
            </a:solidFill>
            <a:ln w="4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54731AB-87FB-4F33-9198-0F238C5B7E13}"/>
                </a:ext>
              </a:extLst>
            </p:cNvPr>
            <p:cNvSpPr/>
            <p:nvPr/>
          </p:nvSpPr>
          <p:spPr>
            <a:xfrm>
              <a:off x="4455952" y="4759584"/>
              <a:ext cx="449449" cy="386381"/>
            </a:xfrm>
            <a:custGeom>
              <a:avLst/>
              <a:gdLst>
                <a:gd name="connsiteX0" fmla="*/ 405088 w 449449"/>
                <a:gd name="connsiteY0" fmla="*/ 386381 h 386381"/>
                <a:gd name="connsiteX1" fmla="*/ 44363 w 449449"/>
                <a:gd name="connsiteY1" fmla="*/ 386381 h 386381"/>
                <a:gd name="connsiteX2" fmla="*/ 5785 w 449449"/>
                <a:gd name="connsiteY2" fmla="*/ 363834 h 386381"/>
                <a:gd name="connsiteX3" fmla="*/ 6487 w 449449"/>
                <a:gd name="connsiteY3" fmla="*/ 319157 h 386381"/>
                <a:gd name="connsiteX4" fmla="*/ 186849 w 449449"/>
                <a:gd name="connsiteY4" fmla="*/ 21349 h 386381"/>
                <a:gd name="connsiteX5" fmla="*/ 224725 w 449449"/>
                <a:gd name="connsiteY5" fmla="*/ 0 h 386381"/>
                <a:gd name="connsiteX6" fmla="*/ 262602 w 449449"/>
                <a:gd name="connsiteY6" fmla="*/ 21349 h 386381"/>
                <a:gd name="connsiteX7" fmla="*/ 442964 w 449449"/>
                <a:gd name="connsiteY7" fmla="*/ 319157 h 386381"/>
                <a:gd name="connsiteX8" fmla="*/ 443666 w 449449"/>
                <a:gd name="connsiteY8" fmla="*/ 363834 h 386381"/>
                <a:gd name="connsiteX9" fmla="*/ 405088 w 449449"/>
                <a:gd name="connsiteY9" fmla="*/ 386381 h 386381"/>
                <a:gd name="connsiteX10" fmla="*/ 224725 w 449449"/>
                <a:gd name="connsiteY10" fmla="*/ 24375 h 386381"/>
                <a:gd name="connsiteX11" fmla="*/ 207695 w 449449"/>
                <a:gd name="connsiteY11" fmla="*/ 33978 h 386381"/>
                <a:gd name="connsiteX12" fmla="*/ 27333 w 449449"/>
                <a:gd name="connsiteY12" fmla="*/ 331786 h 386381"/>
                <a:gd name="connsiteX13" fmla="*/ 27017 w 449449"/>
                <a:gd name="connsiteY13" fmla="*/ 351877 h 386381"/>
                <a:gd name="connsiteX14" fmla="*/ 44368 w 449449"/>
                <a:gd name="connsiteY14" fmla="*/ 362016 h 386381"/>
                <a:gd name="connsiteX15" fmla="*/ 405092 w 449449"/>
                <a:gd name="connsiteY15" fmla="*/ 362016 h 386381"/>
                <a:gd name="connsiteX16" fmla="*/ 422444 w 449449"/>
                <a:gd name="connsiteY16" fmla="*/ 351877 h 386381"/>
                <a:gd name="connsiteX17" fmla="*/ 422127 w 449449"/>
                <a:gd name="connsiteY17" fmla="*/ 331786 h 386381"/>
                <a:gd name="connsiteX18" fmla="*/ 241765 w 449449"/>
                <a:gd name="connsiteY18" fmla="*/ 33978 h 386381"/>
                <a:gd name="connsiteX19" fmla="*/ 224725 w 449449"/>
                <a:gd name="connsiteY19" fmla="*/ 24375 h 38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49449" h="386381">
                  <a:moveTo>
                    <a:pt x="405088" y="386381"/>
                  </a:moveTo>
                  <a:lnTo>
                    <a:pt x="44363" y="386381"/>
                  </a:lnTo>
                  <a:cubicBezTo>
                    <a:pt x="28162" y="386381"/>
                    <a:pt x="13739" y="377954"/>
                    <a:pt x="5785" y="363834"/>
                  </a:cubicBezTo>
                  <a:cubicBezTo>
                    <a:pt x="-2170" y="349713"/>
                    <a:pt x="-1907" y="333015"/>
                    <a:pt x="6487" y="319157"/>
                  </a:cubicBezTo>
                  <a:lnTo>
                    <a:pt x="186849" y="21349"/>
                  </a:lnTo>
                  <a:cubicBezTo>
                    <a:pt x="194940" y="7984"/>
                    <a:pt x="209099" y="0"/>
                    <a:pt x="224725" y="0"/>
                  </a:cubicBezTo>
                  <a:cubicBezTo>
                    <a:pt x="240352" y="0"/>
                    <a:pt x="254511" y="7984"/>
                    <a:pt x="262602" y="21349"/>
                  </a:cubicBezTo>
                  <a:lnTo>
                    <a:pt x="442964" y="319157"/>
                  </a:lnTo>
                  <a:cubicBezTo>
                    <a:pt x="451358" y="333015"/>
                    <a:pt x="451616" y="349718"/>
                    <a:pt x="443666" y="363834"/>
                  </a:cubicBezTo>
                  <a:cubicBezTo>
                    <a:pt x="435716" y="377949"/>
                    <a:pt x="421294" y="386381"/>
                    <a:pt x="405088" y="386381"/>
                  </a:cubicBezTo>
                  <a:close/>
                  <a:moveTo>
                    <a:pt x="224725" y="24375"/>
                  </a:moveTo>
                  <a:cubicBezTo>
                    <a:pt x="217595" y="24375"/>
                    <a:pt x="211390" y="27875"/>
                    <a:pt x="207695" y="33978"/>
                  </a:cubicBezTo>
                  <a:lnTo>
                    <a:pt x="27333" y="331786"/>
                  </a:lnTo>
                  <a:cubicBezTo>
                    <a:pt x="23561" y="338015"/>
                    <a:pt x="23439" y="345526"/>
                    <a:pt x="27017" y="351877"/>
                  </a:cubicBezTo>
                  <a:cubicBezTo>
                    <a:pt x="30594" y="358228"/>
                    <a:pt x="37077" y="362016"/>
                    <a:pt x="44368" y="362016"/>
                  </a:cubicBezTo>
                  <a:lnTo>
                    <a:pt x="405092" y="362016"/>
                  </a:lnTo>
                  <a:cubicBezTo>
                    <a:pt x="412379" y="362016"/>
                    <a:pt x="418862" y="358228"/>
                    <a:pt x="422444" y="351877"/>
                  </a:cubicBezTo>
                  <a:cubicBezTo>
                    <a:pt x="426017" y="345526"/>
                    <a:pt x="425900" y="338015"/>
                    <a:pt x="422127" y="331786"/>
                  </a:cubicBezTo>
                  <a:lnTo>
                    <a:pt x="241765" y="33978"/>
                  </a:lnTo>
                  <a:cubicBezTo>
                    <a:pt x="238066" y="27875"/>
                    <a:pt x="231856" y="24375"/>
                    <a:pt x="224725" y="24375"/>
                  </a:cubicBezTo>
                  <a:close/>
                </a:path>
              </a:pathLst>
            </a:custGeom>
            <a:solidFill>
              <a:srgbClr val="000000"/>
            </a:solidFill>
            <a:ln w="4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09F06CD-7DAD-49E7-8EB8-D45A95418CA2}"/>
                </a:ext>
              </a:extLst>
            </p:cNvPr>
            <p:cNvSpPr/>
            <p:nvPr/>
          </p:nvSpPr>
          <p:spPr>
            <a:xfrm>
              <a:off x="4492277" y="5170000"/>
              <a:ext cx="366321" cy="117675"/>
            </a:xfrm>
            <a:custGeom>
              <a:avLst/>
              <a:gdLst>
                <a:gd name="connsiteX0" fmla="*/ 287599 w 366321"/>
                <a:gd name="connsiteY0" fmla="*/ 117676 h 117675"/>
                <a:gd name="connsiteX1" fmla="*/ 78723 w 366321"/>
                <a:gd name="connsiteY1" fmla="*/ 117676 h 117675"/>
                <a:gd name="connsiteX2" fmla="*/ 24933 w 366321"/>
                <a:gd name="connsiteY2" fmla="*/ 82719 h 117675"/>
                <a:gd name="connsiteX3" fmla="*/ 1902 w 366321"/>
                <a:gd name="connsiteY3" fmla="*/ 30907 h 117675"/>
                <a:gd name="connsiteX4" fmla="*/ 3565 w 366321"/>
                <a:gd name="connsiteY4" fmla="*/ 9997 h 117675"/>
                <a:gd name="connsiteX5" fmla="*/ 21989 w 366321"/>
                <a:gd name="connsiteY5" fmla="*/ 0 h 117675"/>
                <a:gd name="connsiteX6" fmla="*/ 344334 w 366321"/>
                <a:gd name="connsiteY6" fmla="*/ 0 h 117675"/>
                <a:gd name="connsiteX7" fmla="*/ 362763 w 366321"/>
                <a:gd name="connsiteY7" fmla="*/ 10002 h 117675"/>
                <a:gd name="connsiteX8" fmla="*/ 364415 w 366321"/>
                <a:gd name="connsiteY8" fmla="*/ 30907 h 117675"/>
                <a:gd name="connsiteX9" fmla="*/ 341385 w 366321"/>
                <a:gd name="connsiteY9" fmla="*/ 82719 h 117675"/>
                <a:gd name="connsiteX10" fmla="*/ 287599 w 366321"/>
                <a:gd name="connsiteY10" fmla="*/ 117676 h 117675"/>
                <a:gd name="connsiteX11" fmla="*/ 25669 w 366321"/>
                <a:gd name="connsiteY11" fmla="*/ 24371 h 117675"/>
                <a:gd name="connsiteX12" fmla="*/ 47203 w 366321"/>
                <a:gd name="connsiteY12" fmla="*/ 72815 h 117675"/>
                <a:gd name="connsiteX13" fmla="*/ 78728 w 366321"/>
                <a:gd name="connsiteY13" fmla="*/ 93300 h 117675"/>
                <a:gd name="connsiteX14" fmla="*/ 287604 w 366321"/>
                <a:gd name="connsiteY14" fmla="*/ 93300 h 117675"/>
                <a:gd name="connsiteX15" fmla="*/ 319130 w 366321"/>
                <a:gd name="connsiteY15" fmla="*/ 72815 h 117675"/>
                <a:gd name="connsiteX16" fmla="*/ 340664 w 366321"/>
                <a:gd name="connsiteY16" fmla="*/ 24371 h 117675"/>
                <a:gd name="connsiteX17" fmla="*/ 344339 w 366321"/>
                <a:gd name="connsiteY17" fmla="*/ 24371 h 117675"/>
                <a:gd name="connsiteX18" fmla="*/ 344387 w 366321"/>
                <a:gd name="connsiteY18" fmla="*/ 24371 h 11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6321" h="117675">
                  <a:moveTo>
                    <a:pt x="287599" y="117676"/>
                  </a:moveTo>
                  <a:lnTo>
                    <a:pt x="78723" y="117676"/>
                  </a:lnTo>
                  <a:cubicBezTo>
                    <a:pt x="55479" y="117676"/>
                    <a:pt x="34364" y="103955"/>
                    <a:pt x="24933" y="82719"/>
                  </a:cubicBezTo>
                  <a:lnTo>
                    <a:pt x="1902" y="30907"/>
                  </a:lnTo>
                  <a:cubicBezTo>
                    <a:pt x="-1129" y="24073"/>
                    <a:pt x="-510" y="16260"/>
                    <a:pt x="3565" y="9997"/>
                  </a:cubicBezTo>
                  <a:cubicBezTo>
                    <a:pt x="7634" y="3738"/>
                    <a:pt x="14522" y="0"/>
                    <a:pt x="21989" y="0"/>
                  </a:cubicBezTo>
                  <a:lnTo>
                    <a:pt x="344334" y="0"/>
                  </a:lnTo>
                  <a:cubicBezTo>
                    <a:pt x="351801" y="0"/>
                    <a:pt x="358693" y="3743"/>
                    <a:pt x="362763" y="10002"/>
                  </a:cubicBezTo>
                  <a:cubicBezTo>
                    <a:pt x="366833" y="16265"/>
                    <a:pt x="367452" y="24083"/>
                    <a:pt x="364415" y="30907"/>
                  </a:cubicBezTo>
                  <a:lnTo>
                    <a:pt x="341385" y="82719"/>
                  </a:lnTo>
                  <a:cubicBezTo>
                    <a:pt x="331958" y="103950"/>
                    <a:pt x="310844" y="117676"/>
                    <a:pt x="287599" y="117676"/>
                  </a:cubicBezTo>
                  <a:close/>
                  <a:moveTo>
                    <a:pt x="25669" y="24371"/>
                  </a:moveTo>
                  <a:lnTo>
                    <a:pt x="47203" y="72815"/>
                  </a:lnTo>
                  <a:cubicBezTo>
                    <a:pt x="52735" y="85263"/>
                    <a:pt x="65110" y="93300"/>
                    <a:pt x="78728" y="93300"/>
                  </a:cubicBezTo>
                  <a:lnTo>
                    <a:pt x="287604" y="93300"/>
                  </a:lnTo>
                  <a:cubicBezTo>
                    <a:pt x="301222" y="93300"/>
                    <a:pt x="313598" y="85263"/>
                    <a:pt x="319130" y="72815"/>
                  </a:cubicBezTo>
                  <a:lnTo>
                    <a:pt x="340664" y="24371"/>
                  </a:lnTo>
                  <a:close/>
                  <a:moveTo>
                    <a:pt x="344339" y="24371"/>
                  </a:moveTo>
                  <a:lnTo>
                    <a:pt x="344387" y="24371"/>
                  </a:lnTo>
                  <a:close/>
                </a:path>
              </a:pathLst>
            </a:custGeom>
            <a:solidFill>
              <a:srgbClr val="000000"/>
            </a:solidFill>
            <a:ln w="4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6478978-ADE7-4198-B673-46FAE8EF3852}"/>
                </a:ext>
              </a:extLst>
            </p:cNvPr>
            <p:cNvSpPr/>
            <p:nvPr/>
          </p:nvSpPr>
          <p:spPr>
            <a:xfrm>
              <a:off x="3704371" y="5170000"/>
              <a:ext cx="366321" cy="117675"/>
            </a:xfrm>
            <a:custGeom>
              <a:avLst/>
              <a:gdLst>
                <a:gd name="connsiteX0" fmla="*/ 287603 w 366321"/>
                <a:gd name="connsiteY0" fmla="*/ 117676 h 117675"/>
                <a:gd name="connsiteX1" fmla="*/ 78728 w 366321"/>
                <a:gd name="connsiteY1" fmla="*/ 117676 h 117675"/>
                <a:gd name="connsiteX2" fmla="*/ 24937 w 366321"/>
                <a:gd name="connsiteY2" fmla="*/ 82719 h 117675"/>
                <a:gd name="connsiteX3" fmla="*/ 1907 w 366321"/>
                <a:gd name="connsiteY3" fmla="*/ 30907 h 117675"/>
                <a:gd name="connsiteX4" fmla="*/ 3559 w 366321"/>
                <a:gd name="connsiteY4" fmla="*/ 10002 h 117675"/>
                <a:gd name="connsiteX5" fmla="*/ 21988 w 366321"/>
                <a:gd name="connsiteY5" fmla="*/ 0 h 117675"/>
                <a:gd name="connsiteX6" fmla="*/ 344333 w 366321"/>
                <a:gd name="connsiteY6" fmla="*/ 0 h 117675"/>
                <a:gd name="connsiteX7" fmla="*/ 362762 w 366321"/>
                <a:gd name="connsiteY7" fmla="*/ 10002 h 117675"/>
                <a:gd name="connsiteX8" fmla="*/ 364415 w 366321"/>
                <a:gd name="connsiteY8" fmla="*/ 30907 h 117675"/>
                <a:gd name="connsiteX9" fmla="*/ 341389 w 366321"/>
                <a:gd name="connsiteY9" fmla="*/ 82719 h 117675"/>
                <a:gd name="connsiteX10" fmla="*/ 287603 w 366321"/>
                <a:gd name="connsiteY10" fmla="*/ 117676 h 117675"/>
                <a:gd name="connsiteX11" fmla="*/ 25668 w 366321"/>
                <a:gd name="connsiteY11" fmla="*/ 24371 h 117675"/>
                <a:gd name="connsiteX12" fmla="*/ 47202 w 366321"/>
                <a:gd name="connsiteY12" fmla="*/ 72815 h 117675"/>
                <a:gd name="connsiteX13" fmla="*/ 78728 w 366321"/>
                <a:gd name="connsiteY13" fmla="*/ 93300 h 117675"/>
                <a:gd name="connsiteX14" fmla="*/ 287603 w 366321"/>
                <a:gd name="connsiteY14" fmla="*/ 93300 h 117675"/>
                <a:gd name="connsiteX15" fmla="*/ 319129 w 366321"/>
                <a:gd name="connsiteY15" fmla="*/ 72815 h 117675"/>
                <a:gd name="connsiteX16" fmla="*/ 340658 w 366321"/>
                <a:gd name="connsiteY16" fmla="*/ 24371 h 117675"/>
                <a:gd name="connsiteX17" fmla="*/ 344333 w 366321"/>
                <a:gd name="connsiteY17" fmla="*/ 24371 h 117675"/>
                <a:gd name="connsiteX18" fmla="*/ 344382 w 366321"/>
                <a:gd name="connsiteY18" fmla="*/ 24371 h 11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6321" h="117675">
                  <a:moveTo>
                    <a:pt x="287603" y="117676"/>
                  </a:moveTo>
                  <a:lnTo>
                    <a:pt x="78728" y="117676"/>
                  </a:lnTo>
                  <a:cubicBezTo>
                    <a:pt x="55483" y="117676"/>
                    <a:pt x="34368" y="103955"/>
                    <a:pt x="24937" y="82719"/>
                  </a:cubicBezTo>
                  <a:lnTo>
                    <a:pt x="1907" y="30907"/>
                  </a:lnTo>
                  <a:cubicBezTo>
                    <a:pt x="-1130" y="24083"/>
                    <a:pt x="-511" y="16265"/>
                    <a:pt x="3559" y="10002"/>
                  </a:cubicBezTo>
                  <a:cubicBezTo>
                    <a:pt x="7629" y="3743"/>
                    <a:pt x="14521" y="0"/>
                    <a:pt x="21988" y="0"/>
                  </a:cubicBezTo>
                  <a:lnTo>
                    <a:pt x="344333" y="0"/>
                  </a:lnTo>
                  <a:cubicBezTo>
                    <a:pt x="351800" y="0"/>
                    <a:pt x="358692" y="3743"/>
                    <a:pt x="362762" y="10002"/>
                  </a:cubicBezTo>
                  <a:cubicBezTo>
                    <a:pt x="366832" y="16265"/>
                    <a:pt x="367451" y="24083"/>
                    <a:pt x="364415" y="30907"/>
                  </a:cubicBezTo>
                  <a:lnTo>
                    <a:pt x="341389" y="82719"/>
                  </a:lnTo>
                  <a:cubicBezTo>
                    <a:pt x="331958" y="103950"/>
                    <a:pt x="310843" y="117676"/>
                    <a:pt x="287603" y="117676"/>
                  </a:cubicBezTo>
                  <a:close/>
                  <a:moveTo>
                    <a:pt x="25668" y="24371"/>
                  </a:moveTo>
                  <a:lnTo>
                    <a:pt x="47202" y="72815"/>
                  </a:lnTo>
                  <a:cubicBezTo>
                    <a:pt x="52734" y="85263"/>
                    <a:pt x="65109" y="93300"/>
                    <a:pt x="78728" y="93300"/>
                  </a:cubicBezTo>
                  <a:lnTo>
                    <a:pt x="287603" y="93300"/>
                  </a:lnTo>
                  <a:cubicBezTo>
                    <a:pt x="301222" y="93300"/>
                    <a:pt x="313597" y="85263"/>
                    <a:pt x="319129" y="72815"/>
                  </a:cubicBezTo>
                  <a:lnTo>
                    <a:pt x="340658" y="24371"/>
                  </a:lnTo>
                  <a:close/>
                  <a:moveTo>
                    <a:pt x="344333" y="24371"/>
                  </a:moveTo>
                  <a:lnTo>
                    <a:pt x="344382" y="24371"/>
                  </a:lnTo>
                  <a:close/>
                </a:path>
              </a:pathLst>
            </a:custGeom>
            <a:solidFill>
              <a:srgbClr val="000000"/>
            </a:solidFill>
            <a:ln w="4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117BB3E-1DA0-417E-B615-D723FC096A42}"/>
                </a:ext>
              </a:extLst>
            </p:cNvPr>
            <p:cNvSpPr/>
            <p:nvPr/>
          </p:nvSpPr>
          <p:spPr>
            <a:xfrm>
              <a:off x="4209686" y="5346238"/>
              <a:ext cx="148782" cy="148782"/>
            </a:xfrm>
            <a:custGeom>
              <a:avLst/>
              <a:gdLst>
                <a:gd name="connsiteX0" fmla="*/ 74394 w 148782"/>
                <a:gd name="connsiteY0" fmla="*/ 148783 h 148782"/>
                <a:gd name="connsiteX1" fmla="*/ 0 w 148782"/>
                <a:gd name="connsiteY1" fmla="*/ 74389 h 148782"/>
                <a:gd name="connsiteX2" fmla="*/ 74394 w 148782"/>
                <a:gd name="connsiteY2" fmla="*/ 0 h 148782"/>
                <a:gd name="connsiteX3" fmla="*/ 148783 w 148782"/>
                <a:gd name="connsiteY3" fmla="*/ 74389 h 148782"/>
                <a:gd name="connsiteX4" fmla="*/ 74394 w 148782"/>
                <a:gd name="connsiteY4" fmla="*/ 148783 h 148782"/>
                <a:gd name="connsiteX5" fmla="*/ 74394 w 148782"/>
                <a:gd name="connsiteY5" fmla="*/ 24371 h 148782"/>
                <a:gd name="connsiteX6" fmla="*/ 24371 w 148782"/>
                <a:gd name="connsiteY6" fmla="*/ 74389 h 148782"/>
                <a:gd name="connsiteX7" fmla="*/ 74394 w 148782"/>
                <a:gd name="connsiteY7" fmla="*/ 124412 h 148782"/>
                <a:gd name="connsiteX8" fmla="*/ 124412 w 148782"/>
                <a:gd name="connsiteY8" fmla="*/ 74389 h 148782"/>
                <a:gd name="connsiteX9" fmla="*/ 74394 w 148782"/>
                <a:gd name="connsiteY9" fmla="*/ 24371 h 14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782" h="148782">
                  <a:moveTo>
                    <a:pt x="74394" y="148783"/>
                  </a:moveTo>
                  <a:cubicBezTo>
                    <a:pt x="33373" y="148783"/>
                    <a:pt x="0" y="115409"/>
                    <a:pt x="0" y="74389"/>
                  </a:cubicBezTo>
                  <a:cubicBezTo>
                    <a:pt x="0" y="33373"/>
                    <a:pt x="33373" y="0"/>
                    <a:pt x="74394" y="0"/>
                  </a:cubicBezTo>
                  <a:cubicBezTo>
                    <a:pt x="115409" y="0"/>
                    <a:pt x="148783" y="33373"/>
                    <a:pt x="148783" y="74389"/>
                  </a:cubicBezTo>
                  <a:cubicBezTo>
                    <a:pt x="148783" y="115409"/>
                    <a:pt x="115409" y="148783"/>
                    <a:pt x="74394" y="148783"/>
                  </a:cubicBezTo>
                  <a:close/>
                  <a:moveTo>
                    <a:pt x="74394" y="24371"/>
                  </a:moveTo>
                  <a:cubicBezTo>
                    <a:pt x="46811" y="24371"/>
                    <a:pt x="24371" y="46811"/>
                    <a:pt x="24371" y="74389"/>
                  </a:cubicBezTo>
                  <a:cubicBezTo>
                    <a:pt x="24371" y="101971"/>
                    <a:pt x="46811" y="124412"/>
                    <a:pt x="74394" y="124412"/>
                  </a:cubicBezTo>
                  <a:cubicBezTo>
                    <a:pt x="101972" y="124412"/>
                    <a:pt x="124412" y="101971"/>
                    <a:pt x="124412" y="74389"/>
                  </a:cubicBezTo>
                  <a:cubicBezTo>
                    <a:pt x="124412" y="46811"/>
                    <a:pt x="101972" y="24371"/>
                    <a:pt x="74394" y="24371"/>
                  </a:cubicBezTo>
                  <a:close/>
                </a:path>
              </a:pathLst>
            </a:custGeom>
            <a:solidFill>
              <a:srgbClr val="000000"/>
            </a:solidFill>
            <a:ln w="4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60B39B9-CF09-49FA-BBBB-D7C4ADD4A327}"/>
                </a:ext>
              </a:extLst>
            </p:cNvPr>
            <p:cNvSpPr/>
            <p:nvPr/>
          </p:nvSpPr>
          <p:spPr>
            <a:xfrm>
              <a:off x="3848251" y="5305027"/>
              <a:ext cx="410109" cy="140745"/>
            </a:xfrm>
            <a:custGeom>
              <a:avLst/>
              <a:gdLst>
                <a:gd name="connsiteX0" fmla="*/ 375000 w 410109"/>
                <a:gd name="connsiteY0" fmla="*/ 140746 h 140745"/>
                <a:gd name="connsiteX1" fmla="*/ 150893 w 410109"/>
                <a:gd name="connsiteY1" fmla="*/ 140746 h 140745"/>
                <a:gd name="connsiteX2" fmla="*/ 341 w 410109"/>
                <a:gd name="connsiteY2" fmla="*/ 22197 h 140745"/>
                <a:gd name="connsiteX3" fmla="*/ 5181 w 410109"/>
                <a:gd name="connsiteY3" fmla="*/ 9364 h 140745"/>
                <a:gd name="connsiteX4" fmla="*/ 18897 w 410109"/>
                <a:gd name="connsiteY4" fmla="*/ 9169 h 140745"/>
                <a:gd name="connsiteX5" fmla="*/ 39281 w 410109"/>
                <a:gd name="connsiteY5" fmla="*/ 15296 h 140745"/>
                <a:gd name="connsiteX6" fmla="*/ 66074 w 410109"/>
                <a:gd name="connsiteY6" fmla="*/ 3773 h 140745"/>
                <a:gd name="connsiteX7" fmla="*/ 77474 w 410109"/>
                <a:gd name="connsiteY7" fmla="*/ 274 h 140745"/>
                <a:gd name="connsiteX8" fmla="*/ 86404 w 410109"/>
                <a:gd name="connsiteY8" fmla="*/ 8179 h 140745"/>
                <a:gd name="connsiteX9" fmla="*/ 150888 w 410109"/>
                <a:gd name="connsiteY9" fmla="*/ 54176 h 140745"/>
                <a:gd name="connsiteX10" fmla="*/ 397923 w 410109"/>
                <a:gd name="connsiteY10" fmla="*/ 54176 h 140745"/>
                <a:gd name="connsiteX11" fmla="*/ 409456 w 410109"/>
                <a:gd name="connsiteY11" fmla="*/ 62433 h 140745"/>
                <a:gd name="connsiteX12" fmla="*/ 405361 w 410109"/>
                <a:gd name="connsiteY12" fmla="*/ 76013 h 140745"/>
                <a:gd name="connsiteX13" fmla="*/ 385802 w 410109"/>
                <a:gd name="connsiteY13" fmla="*/ 115600 h 140745"/>
                <a:gd name="connsiteX14" fmla="*/ 386913 w 410109"/>
                <a:gd name="connsiteY14" fmla="*/ 126026 h 140745"/>
                <a:gd name="connsiteX15" fmla="*/ 384466 w 410109"/>
                <a:gd name="connsiteY15" fmla="*/ 136232 h 140745"/>
                <a:gd name="connsiteX16" fmla="*/ 375000 w 410109"/>
                <a:gd name="connsiteY16" fmla="*/ 140746 h 140745"/>
                <a:gd name="connsiteX17" fmla="*/ 31760 w 410109"/>
                <a:gd name="connsiteY17" fmla="*/ 39203 h 140745"/>
                <a:gd name="connsiteX18" fmla="*/ 150893 w 410109"/>
                <a:gd name="connsiteY18" fmla="*/ 116375 h 140745"/>
                <a:gd name="connsiteX19" fmla="*/ 361441 w 410109"/>
                <a:gd name="connsiteY19" fmla="*/ 116375 h 140745"/>
                <a:gd name="connsiteX20" fmla="*/ 361436 w 410109"/>
                <a:gd name="connsiteY20" fmla="*/ 115600 h 140745"/>
                <a:gd name="connsiteX21" fmla="*/ 371306 w 410109"/>
                <a:gd name="connsiteY21" fmla="*/ 78542 h 140745"/>
                <a:gd name="connsiteX22" fmla="*/ 150893 w 410109"/>
                <a:gd name="connsiteY22" fmla="*/ 78542 h 140745"/>
                <a:gd name="connsiteX23" fmla="*/ 70212 w 410109"/>
                <a:gd name="connsiteY23" fmla="*/ 31317 h 140745"/>
                <a:gd name="connsiteX24" fmla="*/ 31760 w 410109"/>
                <a:gd name="connsiteY24" fmla="*/ 39203 h 14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0109" h="140745">
                  <a:moveTo>
                    <a:pt x="375000" y="140746"/>
                  </a:moveTo>
                  <a:lnTo>
                    <a:pt x="150893" y="140746"/>
                  </a:lnTo>
                  <a:cubicBezTo>
                    <a:pt x="79102" y="140746"/>
                    <a:pt x="17196" y="91995"/>
                    <a:pt x="341" y="22197"/>
                  </a:cubicBezTo>
                  <a:cubicBezTo>
                    <a:pt x="-833" y="17328"/>
                    <a:pt x="1082" y="12240"/>
                    <a:pt x="5181" y="9364"/>
                  </a:cubicBezTo>
                  <a:cubicBezTo>
                    <a:pt x="9281" y="6478"/>
                    <a:pt x="14715" y="6410"/>
                    <a:pt x="18897" y="9169"/>
                  </a:cubicBezTo>
                  <a:cubicBezTo>
                    <a:pt x="24965" y="13175"/>
                    <a:pt x="32013" y="15296"/>
                    <a:pt x="39281" y="15296"/>
                  </a:cubicBezTo>
                  <a:cubicBezTo>
                    <a:pt x="49477" y="15296"/>
                    <a:pt x="58992" y="11201"/>
                    <a:pt x="66074" y="3773"/>
                  </a:cubicBezTo>
                  <a:cubicBezTo>
                    <a:pt x="69008" y="702"/>
                    <a:pt x="73326" y="-618"/>
                    <a:pt x="77474" y="274"/>
                  </a:cubicBezTo>
                  <a:cubicBezTo>
                    <a:pt x="81627" y="1175"/>
                    <a:pt x="85010" y="4173"/>
                    <a:pt x="86404" y="8179"/>
                  </a:cubicBezTo>
                  <a:cubicBezTo>
                    <a:pt x="95967" y="35694"/>
                    <a:pt x="121878" y="54176"/>
                    <a:pt x="150888" y="54176"/>
                  </a:cubicBezTo>
                  <a:lnTo>
                    <a:pt x="397923" y="54176"/>
                  </a:lnTo>
                  <a:cubicBezTo>
                    <a:pt x="403139" y="54176"/>
                    <a:pt x="407774" y="57496"/>
                    <a:pt x="409456" y="62433"/>
                  </a:cubicBezTo>
                  <a:cubicBezTo>
                    <a:pt x="411142" y="67371"/>
                    <a:pt x="409495" y="72830"/>
                    <a:pt x="405361" y="76013"/>
                  </a:cubicBezTo>
                  <a:cubicBezTo>
                    <a:pt x="392932" y="85590"/>
                    <a:pt x="385802" y="100018"/>
                    <a:pt x="385802" y="115600"/>
                  </a:cubicBezTo>
                  <a:cubicBezTo>
                    <a:pt x="385802" y="119061"/>
                    <a:pt x="386172" y="122570"/>
                    <a:pt x="386913" y="126026"/>
                  </a:cubicBezTo>
                  <a:cubicBezTo>
                    <a:pt x="387678" y="129623"/>
                    <a:pt x="386781" y="133376"/>
                    <a:pt x="384466" y="136232"/>
                  </a:cubicBezTo>
                  <a:cubicBezTo>
                    <a:pt x="382151" y="139089"/>
                    <a:pt x="378676" y="140746"/>
                    <a:pt x="375000" y="140746"/>
                  </a:cubicBezTo>
                  <a:close/>
                  <a:moveTo>
                    <a:pt x="31760" y="39203"/>
                  </a:moveTo>
                  <a:cubicBezTo>
                    <a:pt x="52426" y="85610"/>
                    <a:pt x="98545" y="116375"/>
                    <a:pt x="150893" y="116375"/>
                  </a:cubicBezTo>
                  <a:lnTo>
                    <a:pt x="361441" y="116375"/>
                  </a:lnTo>
                  <a:cubicBezTo>
                    <a:pt x="361436" y="116117"/>
                    <a:pt x="361436" y="115859"/>
                    <a:pt x="361436" y="115600"/>
                  </a:cubicBezTo>
                  <a:cubicBezTo>
                    <a:pt x="361436" y="102338"/>
                    <a:pt x="364896" y="89645"/>
                    <a:pt x="371306" y="78542"/>
                  </a:cubicBezTo>
                  <a:lnTo>
                    <a:pt x="150893" y="78542"/>
                  </a:lnTo>
                  <a:cubicBezTo>
                    <a:pt x="117116" y="78542"/>
                    <a:pt x="86438" y="60103"/>
                    <a:pt x="70212" y="31317"/>
                  </a:cubicBezTo>
                  <a:cubicBezTo>
                    <a:pt x="58821" y="38009"/>
                    <a:pt x="45120" y="40860"/>
                    <a:pt x="31760" y="39203"/>
                  </a:cubicBezTo>
                  <a:close/>
                </a:path>
              </a:pathLst>
            </a:custGeom>
            <a:solidFill>
              <a:srgbClr val="000000"/>
            </a:solidFill>
            <a:ln w="4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45A3B47-3785-4691-AD30-AD8AFB1297E5}"/>
                </a:ext>
              </a:extLst>
            </p:cNvPr>
            <p:cNvSpPr/>
            <p:nvPr/>
          </p:nvSpPr>
          <p:spPr>
            <a:xfrm>
              <a:off x="4309795" y="5305020"/>
              <a:ext cx="404923" cy="140752"/>
            </a:xfrm>
            <a:custGeom>
              <a:avLst/>
              <a:gdLst>
                <a:gd name="connsiteX0" fmla="*/ 254035 w 404923"/>
                <a:gd name="connsiteY0" fmla="*/ 140752 h 140752"/>
                <a:gd name="connsiteX1" fmla="*/ 35114 w 404923"/>
                <a:gd name="connsiteY1" fmla="*/ 140752 h 140752"/>
                <a:gd name="connsiteX2" fmla="*/ 25644 w 404923"/>
                <a:gd name="connsiteY2" fmla="*/ 136234 h 140752"/>
                <a:gd name="connsiteX3" fmla="*/ 23197 w 404923"/>
                <a:gd name="connsiteY3" fmla="*/ 126028 h 140752"/>
                <a:gd name="connsiteX4" fmla="*/ 24308 w 404923"/>
                <a:gd name="connsiteY4" fmla="*/ 115602 h 140752"/>
                <a:gd name="connsiteX5" fmla="*/ 4749 w 404923"/>
                <a:gd name="connsiteY5" fmla="*/ 76014 h 140752"/>
                <a:gd name="connsiteX6" fmla="*/ 654 w 404923"/>
                <a:gd name="connsiteY6" fmla="*/ 62435 h 140752"/>
                <a:gd name="connsiteX7" fmla="*/ 12186 w 404923"/>
                <a:gd name="connsiteY7" fmla="*/ 54178 h 140752"/>
                <a:gd name="connsiteX8" fmla="*/ 254035 w 404923"/>
                <a:gd name="connsiteY8" fmla="*/ 54178 h 140752"/>
                <a:gd name="connsiteX9" fmla="*/ 318520 w 404923"/>
                <a:gd name="connsiteY9" fmla="*/ 8181 h 140752"/>
                <a:gd name="connsiteX10" fmla="*/ 327449 w 404923"/>
                <a:gd name="connsiteY10" fmla="*/ 275 h 140752"/>
                <a:gd name="connsiteX11" fmla="*/ 338850 w 404923"/>
                <a:gd name="connsiteY11" fmla="*/ 3775 h 140752"/>
                <a:gd name="connsiteX12" fmla="*/ 365643 w 404923"/>
                <a:gd name="connsiteY12" fmla="*/ 15297 h 140752"/>
                <a:gd name="connsiteX13" fmla="*/ 386027 w 404923"/>
                <a:gd name="connsiteY13" fmla="*/ 9171 h 140752"/>
                <a:gd name="connsiteX14" fmla="*/ 399742 w 404923"/>
                <a:gd name="connsiteY14" fmla="*/ 9366 h 140752"/>
                <a:gd name="connsiteX15" fmla="*/ 404582 w 404923"/>
                <a:gd name="connsiteY15" fmla="*/ 22199 h 140752"/>
                <a:gd name="connsiteX16" fmla="*/ 254035 w 404923"/>
                <a:gd name="connsiteY16" fmla="*/ 140752 h 140752"/>
                <a:gd name="connsiteX17" fmla="*/ 48669 w 404923"/>
                <a:gd name="connsiteY17" fmla="*/ 116382 h 140752"/>
                <a:gd name="connsiteX18" fmla="*/ 254035 w 404923"/>
                <a:gd name="connsiteY18" fmla="*/ 116382 h 140752"/>
                <a:gd name="connsiteX19" fmla="*/ 373169 w 404923"/>
                <a:gd name="connsiteY19" fmla="*/ 39210 h 140752"/>
                <a:gd name="connsiteX20" fmla="*/ 334707 w 404923"/>
                <a:gd name="connsiteY20" fmla="*/ 31324 h 140752"/>
                <a:gd name="connsiteX21" fmla="*/ 254031 w 404923"/>
                <a:gd name="connsiteY21" fmla="*/ 78549 h 140752"/>
                <a:gd name="connsiteX22" fmla="*/ 38799 w 404923"/>
                <a:gd name="connsiteY22" fmla="*/ 78549 h 140752"/>
                <a:gd name="connsiteX23" fmla="*/ 48669 w 404923"/>
                <a:gd name="connsiteY23" fmla="*/ 115607 h 140752"/>
                <a:gd name="connsiteX24" fmla="*/ 48669 w 404923"/>
                <a:gd name="connsiteY24" fmla="*/ 116382 h 14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4923" h="140752">
                  <a:moveTo>
                    <a:pt x="254035" y="140752"/>
                  </a:moveTo>
                  <a:lnTo>
                    <a:pt x="35114" y="140752"/>
                  </a:lnTo>
                  <a:cubicBezTo>
                    <a:pt x="31439" y="140752"/>
                    <a:pt x="27954" y="139090"/>
                    <a:pt x="25644" y="136234"/>
                  </a:cubicBezTo>
                  <a:cubicBezTo>
                    <a:pt x="23334" y="133378"/>
                    <a:pt x="22432" y="129630"/>
                    <a:pt x="23197" y="126028"/>
                  </a:cubicBezTo>
                  <a:cubicBezTo>
                    <a:pt x="23933" y="122572"/>
                    <a:pt x="24308" y="119063"/>
                    <a:pt x="24308" y="115602"/>
                  </a:cubicBezTo>
                  <a:cubicBezTo>
                    <a:pt x="24308" y="100019"/>
                    <a:pt x="17178" y="85592"/>
                    <a:pt x="4749" y="76014"/>
                  </a:cubicBezTo>
                  <a:cubicBezTo>
                    <a:pt x="615" y="72832"/>
                    <a:pt x="-1032" y="67373"/>
                    <a:pt x="654" y="62435"/>
                  </a:cubicBezTo>
                  <a:cubicBezTo>
                    <a:pt x="2336" y="57493"/>
                    <a:pt x="6971" y="54178"/>
                    <a:pt x="12186" y="54178"/>
                  </a:cubicBezTo>
                  <a:lnTo>
                    <a:pt x="254035" y="54178"/>
                  </a:lnTo>
                  <a:cubicBezTo>
                    <a:pt x="283041" y="54178"/>
                    <a:pt x="308957" y="35696"/>
                    <a:pt x="318520" y="8181"/>
                  </a:cubicBezTo>
                  <a:cubicBezTo>
                    <a:pt x="319914" y="4170"/>
                    <a:pt x="323297" y="1172"/>
                    <a:pt x="327449" y="275"/>
                  </a:cubicBezTo>
                  <a:cubicBezTo>
                    <a:pt x="331602" y="-621"/>
                    <a:pt x="335916" y="704"/>
                    <a:pt x="338850" y="3775"/>
                  </a:cubicBezTo>
                  <a:cubicBezTo>
                    <a:pt x="345932" y="11203"/>
                    <a:pt x="355446" y="15297"/>
                    <a:pt x="365643" y="15297"/>
                  </a:cubicBezTo>
                  <a:cubicBezTo>
                    <a:pt x="372906" y="15297"/>
                    <a:pt x="379958" y="13177"/>
                    <a:pt x="386027" y="9171"/>
                  </a:cubicBezTo>
                  <a:cubicBezTo>
                    <a:pt x="390204" y="6412"/>
                    <a:pt x="395643" y="6480"/>
                    <a:pt x="399742" y="9366"/>
                  </a:cubicBezTo>
                  <a:cubicBezTo>
                    <a:pt x="403842" y="12241"/>
                    <a:pt x="405757" y="17330"/>
                    <a:pt x="404582" y="22199"/>
                  </a:cubicBezTo>
                  <a:cubicBezTo>
                    <a:pt x="387728" y="92002"/>
                    <a:pt x="325822" y="140752"/>
                    <a:pt x="254035" y="140752"/>
                  </a:cubicBezTo>
                  <a:close/>
                  <a:moveTo>
                    <a:pt x="48669" y="116382"/>
                  </a:moveTo>
                  <a:lnTo>
                    <a:pt x="254035" y="116382"/>
                  </a:lnTo>
                  <a:cubicBezTo>
                    <a:pt x="306384" y="116382"/>
                    <a:pt x="352502" y="85616"/>
                    <a:pt x="373169" y="39210"/>
                  </a:cubicBezTo>
                  <a:cubicBezTo>
                    <a:pt x="359804" y="40877"/>
                    <a:pt x="346112" y="38021"/>
                    <a:pt x="334707" y="31324"/>
                  </a:cubicBezTo>
                  <a:cubicBezTo>
                    <a:pt x="318481" y="60110"/>
                    <a:pt x="287803" y="78549"/>
                    <a:pt x="254031" y="78549"/>
                  </a:cubicBezTo>
                  <a:lnTo>
                    <a:pt x="38799" y="78549"/>
                  </a:lnTo>
                  <a:cubicBezTo>
                    <a:pt x="45209" y="89647"/>
                    <a:pt x="48669" y="102344"/>
                    <a:pt x="48669" y="115607"/>
                  </a:cubicBezTo>
                  <a:cubicBezTo>
                    <a:pt x="48674" y="115865"/>
                    <a:pt x="48674" y="116124"/>
                    <a:pt x="48669" y="116382"/>
                  </a:cubicBezTo>
                  <a:close/>
                </a:path>
              </a:pathLst>
            </a:custGeom>
            <a:solidFill>
              <a:srgbClr val="000000"/>
            </a:solidFill>
            <a:ln w="4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3C6EE3F-CE47-4D0A-9CAA-0E18B4355C19}"/>
                </a:ext>
              </a:extLst>
            </p:cNvPr>
            <p:cNvSpPr/>
            <p:nvPr/>
          </p:nvSpPr>
          <p:spPr>
            <a:xfrm>
              <a:off x="4614009" y="5263305"/>
              <a:ext cx="122861" cy="81388"/>
            </a:xfrm>
            <a:custGeom>
              <a:avLst/>
              <a:gdLst>
                <a:gd name="connsiteX0" fmla="*/ 61429 w 122861"/>
                <a:gd name="connsiteY0" fmla="*/ 81388 h 81388"/>
                <a:gd name="connsiteX1" fmla="*/ 0 w 122861"/>
                <a:gd name="connsiteY1" fmla="*/ 19955 h 81388"/>
                <a:gd name="connsiteX2" fmla="*/ 824 w 122861"/>
                <a:gd name="connsiteY2" fmla="*/ 10265 h 81388"/>
                <a:gd name="connsiteX3" fmla="*/ 12858 w 122861"/>
                <a:gd name="connsiteY3" fmla="*/ 0 h 81388"/>
                <a:gd name="connsiteX4" fmla="*/ 110004 w 122861"/>
                <a:gd name="connsiteY4" fmla="*/ 0 h 81388"/>
                <a:gd name="connsiteX5" fmla="*/ 122043 w 122861"/>
                <a:gd name="connsiteY5" fmla="*/ 10284 h 81388"/>
                <a:gd name="connsiteX6" fmla="*/ 122862 w 122861"/>
                <a:gd name="connsiteY6" fmla="*/ 19955 h 81388"/>
                <a:gd name="connsiteX7" fmla="*/ 61429 w 122861"/>
                <a:gd name="connsiteY7" fmla="*/ 81388 h 81388"/>
                <a:gd name="connsiteX8" fmla="*/ 24634 w 122861"/>
                <a:gd name="connsiteY8" fmla="*/ 24371 h 81388"/>
                <a:gd name="connsiteX9" fmla="*/ 61429 w 122861"/>
                <a:gd name="connsiteY9" fmla="*/ 57017 h 81388"/>
                <a:gd name="connsiteX10" fmla="*/ 98228 w 122861"/>
                <a:gd name="connsiteY10" fmla="*/ 24371 h 81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861" h="81388">
                  <a:moveTo>
                    <a:pt x="61429" y="81388"/>
                  </a:moveTo>
                  <a:cubicBezTo>
                    <a:pt x="27558" y="81388"/>
                    <a:pt x="0" y="53830"/>
                    <a:pt x="0" y="19955"/>
                  </a:cubicBezTo>
                  <a:cubicBezTo>
                    <a:pt x="0" y="16908"/>
                    <a:pt x="273" y="13740"/>
                    <a:pt x="824" y="10265"/>
                  </a:cubicBezTo>
                  <a:cubicBezTo>
                    <a:pt x="1764" y="4348"/>
                    <a:pt x="6868" y="0"/>
                    <a:pt x="12858" y="0"/>
                  </a:cubicBezTo>
                  <a:lnTo>
                    <a:pt x="110004" y="0"/>
                  </a:lnTo>
                  <a:cubicBezTo>
                    <a:pt x="115999" y="0"/>
                    <a:pt x="121107" y="4367"/>
                    <a:pt x="122043" y="10284"/>
                  </a:cubicBezTo>
                  <a:cubicBezTo>
                    <a:pt x="122594" y="13789"/>
                    <a:pt x="122862" y="16947"/>
                    <a:pt x="122862" y="19955"/>
                  </a:cubicBezTo>
                  <a:cubicBezTo>
                    <a:pt x="122862" y="53825"/>
                    <a:pt x="95299" y="81388"/>
                    <a:pt x="61429" y="81388"/>
                  </a:cubicBezTo>
                  <a:close/>
                  <a:moveTo>
                    <a:pt x="24634" y="24371"/>
                  </a:moveTo>
                  <a:cubicBezTo>
                    <a:pt x="26822" y="42736"/>
                    <a:pt x="42488" y="57017"/>
                    <a:pt x="61429" y="57017"/>
                  </a:cubicBezTo>
                  <a:cubicBezTo>
                    <a:pt x="80374" y="57017"/>
                    <a:pt x="96040" y="42731"/>
                    <a:pt x="98228" y="24371"/>
                  </a:cubicBezTo>
                  <a:close/>
                </a:path>
              </a:pathLst>
            </a:custGeom>
            <a:solidFill>
              <a:srgbClr val="000000"/>
            </a:solidFill>
            <a:ln w="4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72B3342-2961-45F0-8933-112844FE052C}"/>
                </a:ext>
              </a:extLst>
            </p:cNvPr>
            <p:cNvSpPr/>
            <p:nvPr/>
          </p:nvSpPr>
          <p:spPr>
            <a:xfrm>
              <a:off x="3826103" y="5263305"/>
              <a:ext cx="122861" cy="81388"/>
            </a:xfrm>
            <a:custGeom>
              <a:avLst/>
              <a:gdLst>
                <a:gd name="connsiteX0" fmla="*/ 61433 w 122861"/>
                <a:gd name="connsiteY0" fmla="*/ 81388 h 81388"/>
                <a:gd name="connsiteX1" fmla="*/ 0 w 122861"/>
                <a:gd name="connsiteY1" fmla="*/ 19955 h 81388"/>
                <a:gd name="connsiteX2" fmla="*/ 819 w 122861"/>
                <a:gd name="connsiteY2" fmla="*/ 10284 h 81388"/>
                <a:gd name="connsiteX3" fmla="*/ 12858 w 122861"/>
                <a:gd name="connsiteY3" fmla="*/ 0 h 81388"/>
                <a:gd name="connsiteX4" fmla="*/ 110004 w 122861"/>
                <a:gd name="connsiteY4" fmla="*/ 0 h 81388"/>
                <a:gd name="connsiteX5" fmla="*/ 122038 w 122861"/>
                <a:gd name="connsiteY5" fmla="*/ 10265 h 81388"/>
                <a:gd name="connsiteX6" fmla="*/ 122862 w 122861"/>
                <a:gd name="connsiteY6" fmla="*/ 19955 h 81388"/>
                <a:gd name="connsiteX7" fmla="*/ 61433 w 122861"/>
                <a:gd name="connsiteY7" fmla="*/ 81388 h 81388"/>
                <a:gd name="connsiteX8" fmla="*/ 24634 w 122861"/>
                <a:gd name="connsiteY8" fmla="*/ 24371 h 81388"/>
                <a:gd name="connsiteX9" fmla="*/ 61433 w 122861"/>
                <a:gd name="connsiteY9" fmla="*/ 57017 h 81388"/>
                <a:gd name="connsiteX10" fmla="*/ 98228 w 122861"/>
                <a:gd name="connsiteY10" fmla="*/ 24371 h 81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861" h="81388">
                  <a:moveTo>
                    <a:pt x="61433" y="81388"/>
                  </a:moveTo>
                  <a:cubicBezTo>
                    <a:pt x="27563" y="81388"/>
                    <a:pt x="0" y="53830"/>
                    <a:pt x="0" y="19955"/>
                  </a:cubicBezTo>
                  <a:cubicBezTo>
                    <a:pt x="0" y="16947"/>
                    <a:pt x="268" y="13784"/>
                    <a:pt x="819" y="10284"/>
                  </a:cubicBezTo>
                  <a:cubicBezTo>
                    <a:pt x="1750" y="4362"/>
                    <a:pt x="6858" y="0"/>
                    <a:pt x="12858" y="0"/>
                  </a:cubicBezTo>
                  <a:lnTo>
                    <a:pt x="110004" y="0"/>
                  </a:lnTo>
                  <a:cubicBezTo>
                    <a:pt x="115994" y="0"/>
                    <a:pt x="121093" y="4353"/>
                    <a:pt x="122038" y="10265"/>
                  </a:cubicBezTo>
                  <a:cubicBezTo>
                    <a:pt x="122589" y="13740"/>
                    <a:pt x="122862" y="16908"/>
                    <a:pt x="122862" y="19955"/>
                  </a:cubicBezTo>
                  <a:cubicBezTo>
                    <a:pt x="122857" y="53825"/>
                    <a:pt x="95304" y="81388"/>
                    <a:pt x="61433" y="81388"/>
                  </a:cubicBezTo>
                  <a:close/>
                  <a:moveTo>
                    <a:pt x="24634" y="24371"/>
                  </a:moveTo>
                  <a:cubicBezTo>
                    <a:pt x="26822" y="42736"/>
                    <a:pt x="42488" y="57017"/>
                    <a:pt x="61433" y="57017"/>
                  </a:cubicBezTo>
                  <a:cubicBezTo>
                    <a:pt x="80374" y="57017"/>
                    <a:pt x="96040" y="42731"/>
                    <a:pt x="98228" y="24371"/>
                  </a:cubicBezTo>
                  <a:close/>
                </a:path>
              </a:pathLst>
            </a:custGeom>
            <a:solidFill>
              <a:srgbClr val="000000"/>
            </a:solidFill>
            <a:ln w="4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7A21D0E-0695-4734-8833-679AB241BE14}"/>
                </a:ext>
              </a:extLst>
            </p:cNvPr>
            <p:cNvSpPr/>
            <p:nvPr/>
          </p:nvSpPr>
          <p:spPr>
            <a:xfrm>
              <a:off x="4008536" y="5734623"/>
              <a:ext cx="545901" cy="82860"/>
            </a:xfrm>
            <a:custGeom>
              <a:avLst/>
              <a:gdLst>
                <a:gd name="connsiteX0" fmla="*/ 504472 w 545901"/>
                <a:gd name="connsiteY0" fmla="*/ 82860 h 82860"/>
                <a:gd name="connsiteX1" fmla="*/ 41430 w 545901"/>
                <a:gd name="connsiteY1" fmla="*/ 82860 h 82860"/>
                <a:gd name="connsiteX2" fmla="*/ 0 w 545901"/>
                <a:gd name="connsiteY2" fmla="*/ 41430 h 82860"/>
                <a:gd name="connsiteX3" fmla="*/ 41430 w 545901"/>
                <a:gd name="connsiteY3" fmla="*/ 0 h 82860"/>
                <a:gd name="connsiteX4" fmla="*/ 504472 w 545901"/>
                <a:gd name="connsiteY4" fmla="*/ 0 h 82860"/>
                <a:gd name="connsiteX5" fmla="*/ 545902 w 545901"/>
                <a:gd name="connsiteY5" fmla="*/ 41430 h 82860"/>
                <a:gd name="connsiteX6" fmla="*/ 504472 w 545901"/>
                <a:gd name="connsiteY6" fmla="*/ 82860 h 82860"/>
                <a:gd name="connsiteX7" fmla="*/ 41430 w 545901"/>
                <a:gd name="connsiteY7" fmla="*/ 24371 h 82860"/>
                <a:gd name="connsiteX8" fmla="*/ 24371 w 545901"/>
                <a:gd name="connsiteY8" fmla="*/ 41430 h 82860"/>
                <a:gd name="connsiteX9" fmla="*/ 41430 w 545901"/>
                <a:gd name="connsiteY9" fmla="*/ 58489 h 82860"/>
                <a:gd name="connsiteX10" fmla="*/ 504472 w 545901"/>
                <a:gd name="connsiteY10" fmla="*/ 58489 h 82860"/>
                <a:gd name="connsiteX11" fmla="*/ 521531 w 545901"/>
                <a:gd name="connsiteY11" fmla="*/ 41430 h 82860"/>
                <a:gd name="connsiteX12" fmla="*/ 504472 w 545901"/>
                <a:gd name="connsiteY12" fmla="*/ 24371 h 8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5901" h="82860">
                  <a:moveTo>
                    <a:pt x="504472" y="82860"/>
                  </a:moveTo>
                  <a:lnTo>
                    <a:pt x="41430" y="82860"/>
                  </a:lnTo>
                  <a:cubicBezTo>
                    <a:pt x="18585" y="82860"/>
                    <a:pt x="0" y="64275"/>
                    <a:pt x="0" y="41430"/>
                  </a:cubicBezTo>
                  <a:cubicBezTo>
                    <a:pt x="0" y="18585"/>
                    <a:pt x="18585" y="0"/>
                    <a:pt x="41430" y="0"/>
                  </a:cubicBezTo>
                  <a:lnTo>
                    <a:pt x="504472" y="0"/>
                  </a:lnTo>
                  <a:cubicBezTo>
                    <a:pt x="527317" y="0"/>
                    <a:pt x="545902" y="18585"/>
                    <a:pt x="545902" y="41430"/>
                  </a:cubicBezTo>
                  <a:cubicBezTo>
                    <a:pt x="545902" y="64275"/>
                    <a:pt x="527317" y="82860"/>
                    <a:pt x="504472" y="82860"/>
                  </a:cubicBezTo>
                  <a:close/>
                  <a:moveTo>
                    <a:pt x="41430" y="24371"/>
                  </a:moveTo>
                  <a:cubicBezTo>
                    <a:pt x="32023" y="24371"/>
                    <a:pt x="24371" y="32023"/>
                    <a:pt x="24371" y="41430"/>
                  </a:cubicBezTo>
                  <a:cubicBezTo>
                    <a:pt x="24371" y="50837"/>
                    <a:pt x="32023" y="58489"/>
                    <a:pt x="41430" y="58489"/>
                  </a:cubicBezTo>
                  <a:lnTo>
                    <a:pt x="504472" y="58489"/>
                  </a:lnTo>
                  <a:cubicBezTo>
                    <a:pt x="513879" y="58489"/>
                    <a:pt x="521531" y="50837"/>
                    <a:pt x="521531" y="41430"/>
                  </a:cubicBezTo>
                  <a:cubicBezTo>
                    <a:pt x="521531" y="32023"/>
                    <a:pt x="513879" y="24371"/>
                    <a:pt x="504472" y="24371"/>
                  </a:cubicBezTo>
                  <a:close/>
                </a:path>
              </a:pathLst>
            </a:custGeom>
            <a:solidFill>
              <a:srgbClr val="000000"/>
            </a:solidFill>
            <a:ln w="4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9CD8B3B-9AA1-4EAD-9B20-CE5BC94D9CA5}"/>
                </a:ext>
              </a:extLst>
            </p:cNvPr>
            <p:cNvSpPr/>
            <p:nvPr/>
          </p:nvSpPr>
          <p:spPr>
            <a:xfrm>
              <a:off x="4062812" y="5441521"/>
              <a:ext cx="441936" cy="317472"/>
            </a:xfrm>
            <a:custGeom>
              <a:avLst/>
              <a:gdLst>
                <a:gd name="connsiteX0" fmla="*/ 429749 w 441936"/>
                <a:gd name="connsiteY0" fmla="*/ 317473 h 317472"/>
                <a:gd name="connsiteX1" fmla="*/ 12188 w 441936"/>
                <a:gd name="connsiteY1" fmla="*/ 317473 h 317472"/>
                <a:gd name="connsiteX2" fmla="*/ 1738 w 441936"/>
                <a:gd name="connsiteY2" fmla="*/ 311555 h 317472"/>
                <a:gd name="connsiteX3" fmla="*/ 1436 w 441936"/>
                <a:gd name="connsiteY3" fmla="*/ 299546 h 317472"/>
                <a:gd name="connsiteX4" fmla="*/ 157905 w 441936"/>
                <a:gd name="connsiteY4" fmla="*/ 6440 h 317472"/>
                <a:gd name="connsiteX5" fmla="*/ 168214 w 441936"/>
                <a:gd name="connsiteY5" fmla="*/ 7 h 317472"/>
                <a:gd name="connsiteX6" fmla="*/ 178961 w 441936"/>
                <a:gd name="connsiteY6" fmla="*/ 5690 h 317472"/>
                <a:gd name="connsiteX7" fmla="*/ 221263 w 441936"/>
                <a:gd name="connsiteY7" fmla="*/ 29129 h 317472"/>
                <a:gd name="connsiteX8" fmla="*/ 261324 w 441936"/>
                <a:gd name="connsiteY8" fmla="*/ 8946 h 317472"/>
                <a:gd name="connsiteX9" fmla="*/ 271940 w 441936"/>
                <a:gd name="connsiteY9" fmla="*/ 4076 h 317472"/>
                <a:gd name="connsiteX10" fmla="*/ 281776 w 441936"/>
                <a:gd name="connsiteY10" fmla="*/ 10369 h 317472"/>
                <a:gd name="connsiteX11" fmla="*/ 440433 w 441936"/>
                <a:gd name="connsiteY11" fmla="*/ 299424 h 317472"/>
                <a:gd name="connsiteX12" fmla="*/ 440238 w 441936"/>
                <a:gd name="connsiteY12" fmla="*/ 311497 h 317472"/>
                <a:gd name="connsiteX13" fmla="*/ 429749 w 441936"/>
                <a:gd name="connsiteY13" fmla="*/ 317473 h 317472"/>
                <a:gd name="connsiteX14" fmla="*/ 32508 w 441936"/>
                <a:gd name="connsiteY14" fmla="*/ 293102 h 317472"/>
                <a:gd name="connsiteX15" fmla="*/ 409161 w 441936"/>
                <a:gd name="connsiteY15" fmla="*/ 293102 h 317472"/>
                <a:gd name="connsiteX16" fmla="*/ 268391 w 441936"/>
                <a:gd name="connsiteY16" fmla="*/ 36645 h 317472"/>
                <a:gd name="connsiteX17" fmla="*/ 221263 w 441936"/>
                <a:gd name="connsiteY17" fmla="*/ 53500 h 317472"/>
                <a:gd name="connsiteX18" fmla="*/ 170909 w 441936"/>
                <a:gd name="connsiteY18" fmla="*/ 33833 h 31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1936" h="317472">
                  <a:moveTo>
                    <a:pt x="429749" y="317473"/>
                  </a:moveTo>
                  <a:lnTo>
                    <a:pt x="12188" y="317473"/>
                  </a:lnTo>
                  <a:cubicBezTo>
                    <a:pt x="7909" y="317473"/>
                    <a:pt x="3941" y="315226"/>
                    <a:pt x="1738" y="311555"/>
                  </a:cubicBezTo>
                  <a:cubicBezTo>
                    <a:pt x="-465" y="307880"/>
                    <a:pt x="-582" y="303328"/>
                    <a:pt x="1436" y="299546"/>
                  </a:cubicBezTo>
                  <a:lnTo>
                    <a:pt x="157905" y="6440"/>
                  </a:lnTo>
                  <a:cubicBezTo>
                    <a:pt x="159947" y="2614"/>
                    <a:pt x="163880" y="158"/>
                    <a:pt x="168214" y="7"/>
                  </a:cubicBezTo>
                  <a:cubicBezTo>
                    <a:pt x="172673" y="-135"/>
                    <a:pt x="176641" y="2015"/>
                    <a:pt x="178961" y="5690"/>
                  </a:cubicBezTo>
                  <a:cubicBezTo>
                    <a:pt x="188202" y="20366"/>
                    <a:pt x="204024" y="29129"/>
                    <a:pt x="221263" y="29129"/>
                  </a:cubicBezTo>
                  <a:cubicBezTo>
                    <a:pt x="237153" y="29129"/>
                    <a:pt x="251751" y="21774"/>
                    <a:pt x="261324" y="8946"/>
                  </a:cubicBezTo>
                  <a:cubicBezTo>
                    <a:pt x="263805" y="5626"/>
                    <a:pt x="267782" y="3823"/>
                    <a:pt x="271940" y="4076"/>
                  </a:cubicBezTo>
                  <a:cubicBezTo>
                    <a:pt x="276078" y="4369"/>
                    <a:pt x="279777" y="6738"/>
                    <a:pt x="281776" y="10369"/>
                  </a:cubicBezTo>
                  <a:lnTo>
                    <a:pt x="440433" y="299424"/>
                  </a:lnTo>
                  <a:cubicBezTo>
                    <a:pt x="442505" y="303196"/>
                    <a:pt x="442432" y="307788"/>
                    <a:pt x="440238" y="311497"/>
                  </a:cubicBezTo>
                  <a:cubicBezTo>
                    <a:pt x="438040" y="315196"/>
                    <a:pt x="434053" y="317473"/>
                    <a:pt x="429749" y="317473"/>
                  </a:cubicBezTo>
                  <a:close/>
                  <a:moveTo>
                    <a:pt x="32508" y="293102"/>
                  </a:moveTo>
                  <a:lnTo>
                    <a:pt x="409161" y="293102"/>
                  </a:lnTo>
                  <a:lnTo>
                    <a:pt x="268391" y="36645"/>
                  </a:lnTo>
                  <a:cubicBezTo>
                    <a:pt x="255256" y="47505"/>
                    <a:pt x="238791" y="53500"/>
                    <a:pt x="221263" y="53500"/>
                  </a:cubicBezTo>
                  <a:cubicBezTo>
                    <a:pt x="202274" y="53500"/>
                    <a:pt x="184454" y="46374"/>
                    <a:pt x="170909" y="33833"/>
                  </a:cubicBezTo>
                  <a:close/>
                </a:path>
              </a:pathLst>
            </a:custGeom>
            <a:solidFill>
              <a:srgbClr val="000000"/>
            </a:solidFill>
            <a:ln w="4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D8CC2CD-D402-4E46-A49E-6FAC18F43573}"/>
                </a:ext>
              </a:extLst>
            </p:cNvPr>
            <p:cNvSpPr/>
            <p:nvPr/>
          </p:nvSpPr>
          <p:spPr>
            <a:xfrm>
              <a:off x="3782041" y="4874579"/>
              <a:ext cx="116676" cy="143187"/>
            </a:xfrm>
            <a:custGeom>
              <a:avLst/>
              <a:gdLst>
                <a:gd name="connsiteX0" fmla="*/ 74789 w 116676"/>
                <a:gd name="connsiteY0" fmla="*/ 143187 h 143187"/>
                <a:gd name="connsiteX1" fmla="*/ 28163 w 116676"/>
                <a:gd name="connsiteY1" fmla="*/ 143187 h 143187"/>
                <a:gd name="connsiteX2" fmla="*/ 15977 w 116676"/>
                <a:gd name="connsiteY2" fmla="*/ 131002 h 143187"/>
                <a:gd name="connsiteX3" fmla="*/ 28163 w 116676"/>
                <a:gd name="connsiteY3" fmla="*/ 118816 h 143187"/>
                <a:gd name="connsiteX4" fmla="*/ 74789 w 116676"/>
                <a:gd name="connsiteY4" fmla="*/ 118816 h 143187"/>
                <a:gd name="connsiteX5" fmla="*/ 92306 w 116676"/>
                <a:gd name="connsiteY5" fmla="*/ 101299 h 143187"/>
                <a:gd name="connsiteX6" fmla="*/ 74789 w 116676"/>
                <a:gd name="connsiteY6" fmla="*/ 83776 h 143187"/>
                <a:gd name="connsiteX7" fmla="*/ 41888 w 116676"/>
                <a:gd name="connsiteY7" fmla="*/ 83776 h 143187"/>
                <a:gd name="connsiteX8" fmla="*/ 0 w 116676"/>
                <a:gd name="connsiteY8" fmla="*/ 41888 h 143187"/>
                <a:gd name="connsiteX9" fmla="*/ 41888 w 116676"/>
                <a:gd name="connsiteY9" fmla="*/ 0 h 143187"/>
                <a:gd name="connsiteX10" fmla="*/ 94509 w 116676"/>
                <a:gd name="connsiteY10" fmla="*/ 0 h 143187"/>
                <a:gd name="connsiteX11" fmla="*/ 106695 w 116676"/>
                <a:gd name="connsiteY11" fmla="*/ 12185 h 143187"/>
                <a:gd name="connsiteX12" fmla="*/ 94509 w 116676"/>
                <a:gd name="connsiteY12" fmla="*/ 24371 h 143187"/>
                <a:gd name="connsiteX13" fmla="*/ 41888 w 116676"/>
                <a:gd name="connsiteY13" fmla="*/ 24371 h 143187"/>
                <a:gd name="connsiteX14" fmla="*/ 24371 w 116676"/>
                <a:gd name="connsiteY14" fmla="*/ 41888 h 143187"/>
                <a:gd name="connsiteX15" fmla="*/ 41888 w 116676"/>
                <a:gd name="connsiteY15" fmla="*/ 59406 h 143187"/>
                <a:gd name="connsiteX16" fmla="*/ 74789 w 116676"/>
                <a:gd name="connsiteY16" fmla="*/ 59406 h 143187"/>
                <a:gd name="connsiteX17" fmla="*/ 116677 w 116676"/>
                <a:gd name="connsiteY17" fmla="*/ 101299 h 143187"/>
                <a:gd name="connsiteX18" fmla="*/ 74789 w 116676"/>
                <a:gd name="connsiteY18" fmla="*/ 143187 h 14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676" h="143187">
                  <a:moveTo>
                    <a:pt x="74789" y="143187"/>
                  </a:moveTo>
                  <a:lnTo>
                    <a:pt x="28163" y="143187"/>
                  </a:lnTo>
                  <a:cubicBezTo>
                    <a:pt x="21432" y="143187"/>
                    <a:pt x="15977" y="137733"/>
                    <a:pt x="15977" y="131002"/>
                  </a:cubicBezTo>
                  <a:cubicBezTo>
                    <a:pt x="15977" y="124271"/>
                    <a:pt x="21432" y="118816"/>
                    <a:pt x="28163" y="118816"/>
                  </a:cubicBezTo>
                  <a:lnTo>
                    <a:pt x="74789" y="118816"/>
                  </a:lnTo>
                  <a:cubicBezTo>
                    <a:pt x="84444" y="118816"/>
                    <a:pt x="92306" y="110959"/>
                    <a:pt x="92306" y="101299"/>
                  </a:cubicBezTo>
                  <a:cubicBezTo>
                    <a:pt x="92306" y="91638"/>
                    <a:pt x="84449" y="83776"/>
                    <a:pt x="74789" y="83776"/>
                  </a:cubicBezTo>
                  <a:lnTo>
                    <a:pt x="41888" y="83776"/>
                  </a:lnTo>
                  <a:cubicBezTo>
                    <a:pt x="18795" y="83776"/>
                    <a:pt x="0" y="64987"/>
                    <a:pt x="0" y="41888"/>
                  </a:cubicBezTo>
                  <a:cubicBezTo>
                    <a:pt x="0" y="18790"/>
                    <a:pt x="18790" y="0"/>
                    <a:pt x="41888" y="0"/>
                  </a:cubicBezTo>
                  <a:lnTo>
                    <a:pt x="94509" y="0"/>
                  </a:lnTo>
                  <a:cubicBezTo>
                    <a:pt x="101240" y="0"/>
                    <a:pt x="106695" y="5454"/>
                    <a:pt x="106695" y="12185"/>
                  </a:cubicBezTo>
                  <a:cubicBezTo>
                    <a:pt x="106695" y="18916"/>
                    <a:pt x="101240" y="24371"/>
                    <a:pt x="94509" y="24371"/>
                  </a:cubicBezTo>
                  <a:lnTo>
                    <a:pt x="41888" y="24371"/>
                  </a:lnTo>
                  <a:cubicBezTo>
                    <a:pt x="32233" y="24371"/>
                    <a:pt x="24371" y="32228"/>
                    <a:pt x="24371" y="41888"/>
                  </a:cubicBezTo>
                  <a:cubicBezTo>
                    <a:pt x="24371" y="51549"/>
                    <a:pt x="32228" y="59406"/>
                    <a:pt x="41888" y="59406"/>
                  </a:cubicBezTo>
                  <a:lnTo>
                    <a:pt x="74789" y="59406"/>
                  </a:lnTo>
                  <a:cubicBezTo>
                    <a:pt x="97882" y="59406"/>
                    <a:pt x="116677" y="78196"/>
                    <a:pt x="116677" y="101299"/>
                  </a:cubicBezTo>
                  <a:cubicBezTo>
                    <a:pt x="116677" y="124392"/>
                    <a:pt x="97882" y="143187"/>
                    <a:pt x="74789" y="143187"/>
                  </a:cubicBezTo>
                  <a:close/>
                </a:path>
              </a:pathLst>
            </a:custGeom>
            <a:solidFill>
              <a:srgbClr val="000000"/>
            </a:solidFill>
            <a:ln w="4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E920F8E-90C6-4CAD-8601-BFC37EC899A0}"/>
                </a:ext>
              </a:extLst>
            </p:cNvPr>
            <p:cNvSpPr/>
            <p:nvPr/>
          </p:nvSpPr>
          <p:spPr>
            <a:xfrm>
              <a:off x="3828194" y="4854264"/>
              <a:ext cx="24370" cy="183822"/>
            </a:xfrm>
            <a:custGeom>
              <a:avLst/>
              <a:gdLst>
                <a:gd name="connsiteX0" fmla="*/ 12185 w 24370"/>
                <a:gd name="connsiteY0" fmla="*/ 183823 h 183822"/>
                <a:gd name="connsiteX1" fmla="*/ 0 w 24370"/>
                <a:gd name="connsiteY1" fmla="*/ 171637 h 183822"/>
                <a:gd name="connsiteX2" fmla="*/ 0 w 24370"/>
                <a:gd name="connsiteY2" fmla="*/ 12185 h 183822"/>
                <a:gd name="connsiteX3" fmla="*/ 12185 w 24370"/>
                <a:gd name="connsiteY3" fmla="*/ 0 h 183822"/>
                <a:gd name="connsiteX4" fmla="*/ 24371 w 24370"/>
                <a:gd name="connsiteY4" fmla="*/ 12185 h 183822"/>
                <a:gd name="connsiteX5" fmla="*/ 24371 w 24370"/>
                <a:gd name="connsiteY5" fmla="*/ 171637 h 183822"/>
                <a:gd name="connsiteX6" fmla="*/ 12185 w 24370"/>
                <a:gd name="connsiteY6" fmla="*/ 183823 h 18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70" h="183822">
                  <a:moveTo>
                    <a:pt x="12185" y="183823"/>
                  </a:moveTo>
                  <a:cubicBezTo>
                    <a:pt x="5454" y="183823"/>
                    <a:pt x="0" y="178368"/>
                    <a:pt x="0" y="171637"/>
                  </a:cubicBezTo>
                  <a:lnTo>
                    <a:pt x="0" y="12185"/>
                  </a:lnTo>
                  <a:cubicBezTo>
                    <a:pt x="0" y="5454"/>
                    <a:pt x="5454" y="0"/>
                    <a:pt x="12185" y="0"/>
                  </a:cubicBezTo>
                  <a:cubicBezTo>
                    <a:pt x="18916" y="0"/>
                    <a:pt x="24371" y="5454"/>
                    <a:pt x="24371" y="12185"/>
                  </a:cubicBezTo>
                  <a:lnTo>
                    <a:pt x="24371" y="171637"/>
                  </a:lnTo>
                  <a:cubicBezTo>
                    <a:pt x="24371" y="178364"/>
                    <a:pt x="18916" y="183823"/>
                    <a:pt x="12185" y="183823"/>
                  </a:cubicBezTo>
                  <a:close/>
                </a:path>
              </a:pathLst>
            </a:custGeom>
            <a:solidFill>
              <a:srgbClr val="000000"/>
            </a:solidFill>
            <a:ln w="4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51A2FB1-63CF-4465-846B-3743480458D1}"/>
                </a:ext>
              </a:extLst>
            </p:cNvPr>
            <p:cNvSpPr/>
            <p:nvPr/>
          </p:nvSpPr>
          <p:spPr>
            <a:xfrm>
              <a:off x="4634092" y="4855547"/>
              <a:ext cx="93164" cy="158334"/>
            </a:xfrm>
            <a:custGeom>
              <a:avLst/>
              <a:gdLst>
                <a:gd name="connsiteX0" fmla="*/ 46585 w 93164"/>
                <a:gd name="connsiteY0" fmla="*/ 158335 h 158334"/>
                <a:gd name="connsiteX1" fmla="*/ 17082 w 93164"/>
                <a:gd name="connsiteY1" fmla="*/ 134291 h 158334"/>
                <a:gd name="connsiteX2" fmla="*/ 959 w 93164"/>
                <a:gd name="connsiteY2" fmla="*/ 55973 h 158334"/>
                <a:gd name="connsiteX3" fmla="*/ 34332 w 93164"/>
                <a:gd name="connsiteY3" fmla="*/ 1641 h 158334"/>
                <a:gd name="connsiteX4" fmla="*/ 58839 w 93164"/>
                <a:gd name="connsiteY4" fmla="*/ 1641 h 158334"/>
                <a:gd name="connsiteX5" fmla="*/ 92207 w 93164"/>
                <a:gd name="connsiteY5" fmla="*/ 55973 h 158334"/>
                <a:gd name="connsiteX6" fmla="*/ 76079 w 93164"/>
                <a:gd name="connsiteY6" fmla="*/ 134286 h 158334"/>
                <a:gd name="connsiteX7" fmla="*/ 46585 w 93164"/>
                <a:gd name="connsiteY7" fmla="*/ 158335 h 158334"/>
                <a:gd name="connsiteX8" fmla="*/ 46585 w 93164"/>
                <a:gd name="connsiteY8" fmla="*/ 24365 h 158334"/>
                <a:gd name="connsiteX9" fmla="*/ 40751 w 93164"/>
                <a:gd name="connsiteY9" fmla="*/ 25144 h 158334"/>
                <a:gd name="connsiteX10" fmla="*/ 24827 w 93164"/>
                <a:gd name="connsiteY10" fmla="*/ 51055 h 158334"/>
                <a:gd name="connsiteX11" fmla="*/ 40951 w 93164"/>
                <a:gd name="connsiteY11" fmla="*/ 129368 h 158334"/>
                <a:gd name="connsiteX12" fmla="*/ 46585 w 93164"/>
                <a:gd name="connsiteY12" fmla="*/ 133954 h 158334"/>
                <a:gd name="connsiteX13" fmla="*/ 52210 w 93164"/>
                <a:gd name="connsiteY13" fmla="*/ 129368 h 158334"/>
                <a:gd name="connsiteX14" fmla="*/ 68343 w 93164"/>
                <a:gd name="connsiteY14" fmla="*/ 51055 h 158334"/>
                <a:gd name="connsiteX15" fmla="*/ 52429 w 93164"/>
                <a:gd name="connsiteY15" fmla="*/ 25149 h 158334"/>
                <a:gd name="connsiteX16" fmla="*/ 52424 w 93164"/>
                <a:gd name="connsiteY16" fmla="*/ 25149 h 158334"/>
                <a:gd name="connsiteX17" fmla="*/ 46585 w 93164"/>
                <a:gd name="connsiteY17" fmla="*/ 24365 h 15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3164" h="158334">
                  <a:moveTo>
                    <a:pt x="46585" y="158335"/>
                  </a:moveTo>
                  <a:cubicBezTo>
                    <a:pt x="32363" y="158335"/>
                    <a:pt x="19953" y="148226"/>
                    <a:pt x="17082" y="134291"/>
                  </a:cubicBezTo>
                  <a:lnTo>
                    <a:pt x="959" y="55973"/>
                  </a:lnTo>
                  <a:cubicBezTo>
                    <a:pt x="-3989" y="31954"/>
                    <a:pt x="10673" y="8090"/>
                    <a:pt x="34332" y="1641"/>
                  </a:cubicBezTo>
                  <a:cubicBezTo>
                    <a:pt x="42345" y="-547"/>
                    <a:pt x="50821" y="-547"/>
                    <a:pt x="58839" y="1641"/>
                  </a:cubicBezTo>
                  <a:cubicBezTo>
                    <a:pt x="82498" y="8090"/>
                    <a:pt x="97149" y="31958"/>
                    <a:pt x="92207" y="55973"/>
                  </a:cubicBezTo>
                  <a:lnTo>
                    <a:pt x="76079" y="134286"/>
                  </a:lnTo>
                  <a:cubicBezTo>
                    <a:pt x="73222" y="148216"/>
                    <a:pt x="60813" y="158335"/>
                    <a:pt x="46585" y="158335"/>
                  </a:cubicBezTo>
                  <a:close/>
                  <a:moveTo>
                    <a:pt x="46585" y="24365"/>
                  </a:moveTo>
                  <a:cubicBezTo>
                    <a:pt x="44621" y="24365"/>
                    <a:pt x="42657" y="24628"/>
                    <a:pt x="40751" y="25144"/>
                  </a:cubicBezTo>
                  <a:cubicBezTo>
                    <a:pt x="29462" y="28225"/>
                    <a:pt x="22473" y="39606"/>
                    <a:pt x="24827" y="51055"/>
                  </a:cubicBezTo>
                  <a:lnTo>
                    <a:pt x="40951" y="129368"/>
                  </a:lnTo>
                  <a:cubicBezTo>
                    <a:pt x="41502" y="132024"/>
                    <a:pt x="43870" y="133954"/>
                    <a:pt x="46585" y="133954"/>
                  </a:cubicBezTo>
                  <a:cubicBezTo>
                    <a:pt x="49300" y="133954"/>
                    <a:pt x="51669" y="132024"/>
                    <a:pt x="52210" y="129368"/>
                  </a:cubicBezTo>
                  <a:lnTo>
                    <a:pt x="68343" y="51055"/>
                  </a:lnTo>
                  <a:cubicBezTo>
                    <a:pt x="70698" y="39601"/>
                    <a:pt x="63713" y="28220"/>
                    <a:pt x="52429" y="25149"/>
                  </a:cubicBezTo>
                  <a:cubicBezTo>
                    <a:pt x="52424" y="25149"/>
                    <a:pt x="52424" y="25149"/>
                    <a:pt x="52424" y="25149"/>
                  </a:cubicBezTo>
                  <a:cubicBezTo>
                    <a:pt x="50514" y="24628"/>
                    <a:pt x="48549" y="24365"/>
                    <a:pt x="46585" y="24365"/>
                  </a:cubicBezTo>
                  <a:close/>
                </a:path>
              </a:pathLst>
            </a:custGeom>
            <a:solidFill>
              <a:srgbClr val="000000"/>
            </a:solidFill>
            <a:ln w="4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53AE9CE-020E-441B-A886-7C70CBDA0C64}"/>
                </a:ext>
              </a:extLst>
            </p:cNvPr>
            <p:cNvSpPr/>
            <p:nvPr/>
          </p:nvSpPr>
          <p:spPr>
            <a:xfrm>
              <a:off x="4640339" y="5021392"/>
              <a:ext cx="80676" cy="80676"/>
            </a:xfrm>
            <a:custGeom>
              <a:avLst/>
              <a:gdLst>
                <a:gd name="connsiteX0" fmla="*/ 40338 w 80676"/>
                <a:gd name="connsiteY0" fmla="*/ 80676 h 80676"/>
                <a:gd name="connsiteX1" fmla="*/ 0 w 80676"/>
                <a:gd name="connsiteY1" fmla="*/ 40338 h 80676"/>
                <a:gd name="connsiteX2" fmla="*/ 40338 w 80676"/>
                <a:gd name="connsiteY2" fmla="*/ 0 h 80676"/>
                <a:gd name="connsiteX3" fmla="*/ 80676 w 80676"/>
                <a:gd name="connsiteY3" fmla="*/ 40338 h 80676"/>
                <a:gd name="connsiteX4" fmla="*/ 40338 w 80676"/>
                <a:gd name="connsiteY4" fmla="*/ 80676 h 80676"/>
                <a:gd name="connsiteX5" fmla="*/ 40338 w 80676"/>
                <a:gd name="connsiteY5" fmla="*/ 24371 h 80676"/>
                <a:gd name="connsiteX6" fmla="*/ 24371 w 80676"/>
                <a:gd name="connsiteY6" fmla="*/ 40338 h 80676"/>
                <a:gd name="connsiteX7" fmla="*/ 40338 w 80676"/>
                <a:gd name="connsiteY7" fmla="*/ 56306 h 80676"/>
                <a:gd name="connsiteX8" fmla="*/ 56306 w 80676"/>
                <a:gd name="connsiteY8" fmla="*/ 40338 h 80676"/>
                <a:gd name="connsiteX9" fmla="*/ 40338 w 80676"/>
                <a:gd name="connsiteY9" fmla="*/ 24371 h 8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76" h="80676">
                  <a:moveTo>
                    <a:pt x="40338" y="80676"/>
                  </a:moveTo>
                  <a:cubicBezTo>
                    <a:pt x="18098" y="80676"/>
                    <a:pt x="0" y="62579"/>
                    <a:pt x="0" y="40338"/>
                  </a:cubicBezTo>
                  <a:cubicBezTo>
                    <a:pt x="0" y="18098"/>
                    <a:pt x="18098" y="0"/>
                    <a:pt x="40338" y="0"/>
                  </a:cubicBezTo>
                  <a:cubicBezTo>
                    <a:pt x="62579" y="0"/>
                    <a:pt x="80676" y="18098"/>
                    <a:pt x="80676" y="40338"/>
                  </a:cubicBezTo>
                  <a:cubicBezTo>
                    <a:pt x="80676" y="62579"/>
                    <a:pt x="62584" y="80676"/>
                    <a:pt x="40338" y="80676"/>
                  </a:cubicBezTo>
                  <a:close/>
                  <a:moveTo>
                    <a:pt x="40338" y="24371"/>
                  </a:moveTo>
                  <a:cubicBezTo>
                    <a:pt x="31531" y="24371"/>
                    <a:pt x="24371" y="31536"/>
                    <a:pt x="24371" y="40338"/>
                  </a:cubicBezTo>
                  <a:cubicBezTo>
                    <a:pt x="24371" y="49141"/>
                    <a:pt x="31536" y="56306"/>
                    <a:pt x="40338" y="56306"/>
                  </a:cubicBezTo>
                  <a:cubicBezTo>
                    <a:pt x="49141" y="56306"/>
                    <a:pt x="56306" y="49141"/>
                    <a:pt x="56306" y="40338"/>
                  </a:cubicBezTo>
                  <a:cubicBezTo>
                    <a:pt x="56306" y="31536"/>
                    <a:pt x="49146" y="24371"/>
                    <a:pt x="40338" y="24371"/>
                  </a:cubicBezTo>
                  <a:close/>
                </a:path>
              </a:pathLst>
            </a:custGeom>
            <a:solidFill>
              <a:srgbClr val="000000"/>
            </a:solidFill>
            <a:ln w="4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E0D24E0-C03D-445B-B8AC-787FD95F5CB3}"/>
                </a:ext>
              </a:extLst>
            </p:cNvPr>
            <p:cNvSpPr/>
            <p:nvPr/>
          </p:nvSpPr>
          <p:spPr>
            <a:xfrm>
              <a:off x="3655728" y="4761524"/>
              <a:ext cx="369302" cy="369297"/>
            </a:xfrm>
            <a:custGeom>
              <a:avLst/>
              <a:gdLst>
                <a:gd name="connsiteX0" fmla="*/ 184651 w 369302"/>
                <a:gd name="connsiteY0" fmla="*/ 369298 h 369297"/>
                <a:gd name="connsiteX1" fmla="*/ 0 w 369302"/>
                <a:gd name="connsiteY1" fmla="*/ 184646 h 369297"/>
                <a:gd name="connsiteX2" fmla="*/ 184651 w 369302"/>
                <a:gd name="connsiteY2" fmla="*/ 0 h 369297"/>
                <a:gd name="connsiteX3" fmla="*/ 369302 w 369302"/>
                <a:gd name="connsiteY3" fmla="*/ 184646 h 369297"/>
                <a:gd name="connsiteX4" fmla="*/ 184651 w 369302"/>
                <a:gd name="connsiteY4" fmla="*/ 369298 h 369297"/>
                <a:gd name="connsiteX5" fmla="*/ 184651 w 369302"/>
                <a:gd name="connsiteY5" fmla="*/ 24371 h 369297"/>
                <a:gd name="connsiteX6" fmla="*/ 24371 w 369302"/>
                <a:gd name="connsiteY6" fmla="*/ 184646 h 369297"/>
                <a:gd name="connsiteX7" fmla="*/ 184651 w 369302"/>
                <a:gd name="connsiteY7" fmla="*/ 344927 h 369297"/>
                <a:gd name="connsiteX8" fmla="*/ 344932 w 369302"/>
                <a:gd name="connsiteY8" fmla="*/ 184646 h 369297"/>
                <a:gd name="connsiteX9" fmla="*/ 184651 w 369302"/>
                <a:gd name="connsiteY9" fmla="*/ 24371 h 36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9302" h="369297">
                  <a:moveTo>
                    <a:pt x="184651" y="369298"/>
                  </a:moveTo>
                  <a:cubicBezTo>
                    <a:pt x="82831" y="369298"/>
                    <a:pt x="0" y="286467"/>
                    <a:pt x="0" y="184646"/>
                  </a:cubicBezTo>
                  <a:cubicBezTo>
                    <a:pt x="0" y="82831"/>
                    <a:pt x="82831" y="0"/>
                    <a:pt x="184651" y="0"/>
                  </a:cubicBezTo>
                  <a:cubicBezTo>
                    <a:pt x="286472" y="0"/>
                    <a:pt x="369302" y="82831"/>
                    <a:pt x="369302" y="184646"/>
                  </a:cubicBezTo>
                  <a:cubicBezTo>
                    <a:pt x="369302" y="286467"/>
                    <a:pt x="286472" y="369298"/>
                    <a:pt x="184651" y="369298"/>
                  </a:cubicBezTo>
                  <a:close/>
                  <a:moveTo>
                    <a:pt x="184651" y="24371"/>
                  </a:moveTo>
                  <a:cubicBezTo>
                    <a:pt x="96274" y="24371"/>
                    <a:pt x="24371" y="96269"/>
                    <a:pt x="24371" y="184646"/>
                  </a:cubicBezTo>
                  <a:cubicBezTo>
                    <a:pt x="24371" y="273024"/>
                    <a:pt x="96274" y="344927"/>
                    <a:pt x="184651" y="344927"/>
                  </a:cubicBezTo>
                  <a:cubicBezTo>
                    <a:pt x="273029" y="344927"/>
                    <a:pt x="344932" y="273024"/>
                    <a:pt x="344932" y="184646"/>
                  </a:cubicBezTo>
                  <a:cubicBezTo>
                    <a:pt x="344932" y="96269"/>
                    <a:pt x="273029" y="24371"/>
                    <a:pt x="184651" y="24371"/>
                  </a:cubicBezTo>
                  <a:close/>
                </a:path>
              </a:pathLst>
            </a:custGeom>
            <a:solidFill>
              <a:srgbClr val="000000"/>
            </a:solidFill>
            <a:ln w="4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83AA03E-7748-4107-AE18-48DF19E23C2D}"/>
                </a:ext>
              </a:extLst>
            </p:cNvPr>
            <p:cNvSpPr/>
            <p:nvPr/>
          </p:nvSpPr>
          <p:spPr>
            <a:xfrm>
              <a:off x="3879372" y="4761524"/>
              <a:ext cx="248014" cy="369297"/>
            </a:xfrm>
            <a:custGeom>
              <a:avLst/>
              <a:gdLst>
                <a:gd name="connsiteX0" fmla="*/ 63364 w 248014"/>
                <a:gd name="connsiteY0" fmla="*/ 369298 h 369297"/>
                <a:gd name="connsiteX1" fmla="*/ 8564 w 248014"/>
                <a:gd name="connsiteY1" fmla="*/ 360997 h 369297"/>
                <a:gd name="connsiteX2" fmla="*/ 0 w 248014"/>
                <a:gd name="connsiteY2" fmla="*/ 349362 h 369297"/>
                <a:gd name="connsiteX3" fmla="*/ 8564 w 248014"/>
                <a:gd name="connsiteY3" fmla="*/ 337728 h 369297"/>
                <a:gd name="connsiteX4" fmla="*/ 121288 w 248014"/>
                <a:gd name="connsiteY4" fmla="*/ 184646 h 369297"/>
                <a:gd name="connsiteX5" fmla="*/ 8564 w 248014"/>
                <a:gd name="connsiteY5" fmla="*/ 31570 h 369297"/>
                <a:gd name="connsiteX6" fmla="*/ 0 w 248014"/>
                <a:gd name="connsiteY6" fmla="*/ 19935 h 369297"/>
                <a:gd name="connsiteX7" fmla="*/ 8564 w 248014"/>
                <a:gd name="connsiteY7" fmla="*/ 8301 h 369297"/>
                <a:gd name="connsiteX8" fmla="*/ 63364 w 248014"/>
                <a:gd name="connsiteY8" fmla="*/ 0 h 369297"/>
                <a:gd name="connsiteX9" fmla="*/ 248015 w 248014"/>
                <a:gd name="connsiteY9" fmla="*/ 184646 h 369297"/>
                <a:gd name="connsiteX10" fmla="*/ 63364 w 248014"/>
                <a:gd name="connsiteY10" fmla="*/ 369298 h 369297"/>
                <a:gd name="connsiteX11" fmla="*/ 53377 w 248014"/>
                <a:gd name="connsiteY11" fmla="*/ 344615 h 369297"/>
                <a:gd name="connsiteX12" fmla="*/ 63364 w 248014"/>
                <a:gd name="connsiteY12" fmla="*/ 344922 h 369297"/>
                <a:gd name="connsiteX13" fmla="*/ 223644 w 248014"/>
                <a:gd name="connsiteY13" fmla="*/ 184641 h 369297"/>
                <a:gd name="connsiteX14" fmla="*/ 63364 w 248014"/>
                <a:gd name="connsiteY14" fmla="*/ 24371 h 369297"/>
                <a:gd name="connsiteX15" fmla="*/ 53381 w 248014"/>
                <a:gd name="connsiteY15" fmla="*/ 24678 h 369297"/>
                <a:gd name="connsiteX16" fmla="*/ 145658 w 248014"/>
                <a:gd name="connsiteY16" fmla="*/ 184641 h 369297"/>
                <a:gd name="connsiteX17" fmla="*/ 53377 w 248014"/>
                <a:gd name="connsiteY17" fmla="*/ 344615 h 36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014" h="369297">
                  <a:moveTo>
                    <a:pt x="63364" y="369298"/>
                  </a:moveTo>
                  <a:cubicBezTo>
                    <a:pt x="44691" y="369298"/>
                    <a:pt x="26252" y="366505"/>
                    <a:pt x="8564" y="360997"/>
                  </a:cubicBezTo>
                  <a:cubicBezTo>
                    <a:pt x="3470" y="359413"/>
                    <a:pt x="0" y="354700"/>
                    <a:pt x="0" y="349362"/>
                  </a:cubicBezTo>
                  <a:cubicBezTo>
                    <a:pt x="0" y="344025"/>
                    <a:pt x="3470" y="339312"/>
                    <a:pt x="8564" y="337728"/>
                  </a:cubicBezTo>
                  <a:cubicBezTo>
                    <a:pt x="75988" y="316725"/>
                    <a:pt x="121288" y="255209"/>
                    <a:pt x="121288" y="184646"/>
                  </a:cubicBezTo>
                  <a:cubicBezTo>
                    <a:pt x="121288" y="114084"/>
                    <a:pt x="75988" y="52563"/>
                    <a:pt x="8564" y="31570"/>
                  </a:cubicBezTo>
                  <a:cubicBezTo>
                    <a:pt x="3470" y="29986"/>
                    <a:pt x="0" y="25272"/>
                    <a:pt x="0" y="19935"/>
                  </a:cubicBezTo>
                  <a:cubicBezTo>
                    <a:pt x="0" y="14598"/>
                    <a:pt x="3470" y="9885"/>
                    <a:pt x="8564" y="8301"/>
                  </a:cubicBezTo>
                  <a:cubicBezTo>
                    <a:pt x="26252" y="2793"/>
                    <a:pt x="44691" y="0"/>
                    <a:pt x="63364" y="0"/>
                  </a:cubicBezTo>
                  <a:cubicBezTo>
                    <a:pt x="165184" y="0"/>
                    <a:pt x="248015" y="82831"/>
                    <a:pt x="248015" y="184646"/>
                  </a:cubicBezTo>
                  <a:cubicBezTo>
                    <a:pt x="248015" y="286467"/>
                    <a:pt x="165184" y="369298"/>
                    <a:pt x="63364" y="369298"/>
                  </a:cubicBezTo>
                  <a:close/>
                  <a:moveTo>
                    <a:pt x="53377" y="344615"/>
                  </a:moveTo>
                  <a:cubicBezTo>
                    <a:pt x="56696" y="344820"/>
                    <a:pt x="60025" y="344922"/>
                    <a:pt x="63364" y="344922"/>
                  </a:cubicBezTo>
                  <a:cubicBezTo>
                    <a:pt x="151741" y="344922"/>
                    <a:pt x="223644" y="273019"/>
                    <a:pt x="223644" y="184641"/>
                  </a:cubicBezTo>
                  <a:cubicBezTo>
                    <a:pt x="223644" y="96264"/>
                    <a:pt x="151741" y="24371"/>
                    <a:pt x="63364" y="24371"/>
                  </a:cubicBezTo>
                  <a:cubicBezTo>
                    <a:pt x="60025" y="24371"/>
                    <a:pt x="56701" y="24473"/>
                    <a:pt x="53381" y="24678"/>
                  </a:cubicBezTo>
                  <a:cubicBezTo>
                    <a:pt x="109833" y="57091"/>
                    <a:pt x="145658" y="117291"/>
                    <a:pt x="145658" y="184641"/>
                  </a:cubicBezTo>
                  <a:cubicBezTo>
                    <a:pt x="145658" y="252002"/>
                    <a:pt x="109838" y="312197"/>
                    <a:pt x="53377" y="344615"/>
                  </a:cubicBezTo>
                  <a:close/>
                </a:path>
              </a:pathLst>
            </a:custGeom>
            <a:solidFill>
              <a:srgbClr val="000000"/>
            </a:solidFill>
            <a:ln w="4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195BA13-AF1B-4EF0-92A6-48AE7047D7AB}"/>
                </a:ext>
              </a:extLst>
            </p:cNvPr>
            <p:cNvSpPr/>
            <p:nvPr/>
          </p:nvSpPr>
          <p:spPr>
            <a:xfrm>
              <a:off x="3700467" y="4806263"/>
              <a:ext cx="279823" cy="279818"/>
            </a:xfrm>
            <a:custGeom>
              <a:avLst/>
              <a:gdLst>
                <a:gd name="connsiteX0" fmla="*/ 139912 w 279823"/>
                <a:gd name="connsiteY0" fmla="*/ 279818 h 279818"/>
                <a:gd name="connsiteX1" fmla="*/ 0 w 279823"/>
                <a:gd name="connsiteY1" fmla="*/ 139907 h 279818"/>
                <a:gd name="connsiteX2" fmla="*/ 139912 w 279823"/>
                <a:gd name="connsiteY2" fmla="*/ 0 h 279818"/>
                <a:gd name="connsiteX3" fmla="*/ 279823 w 279823"/>
                <a:gd name="connsiteY3" fmla="*/ 139907 h 279818"/>
                <a:gd name="connsiteX4" fmla="*/ 139912 w 279823"/>
                <a:gd name="connsiteY4" fmla="*/ 279818 h 279818"/>
                <a:gd name="connsiteX5" fmla="*/ 139912 w 279823"/>
                <a:gd name="connsiteY5" fmla="*/ 24371 h 279818"/>
                <a:gd name="connsiteX6" fmla="*/ 24371 w 279823"/>
                <a:gd name="connsiteY6" fmla="*/ 139907 h 279818"/>
                <a:gd name="connsiteX7" fmla="*/ 139912 w 279823"/>
                <a:gd name="connsiteY7" fmla="*/ 255448 h 279818"/>
                <a:gd name="connsiteX8" fmla="*/ 255453 w 279823"/>
                <a:gd name="connsiteY8" fmla="*/ 139907 h 279818"/>
                <a:gd name="connsiteX9" fmla="*/ 139912 w 279823"/>
                <a:gd name="connsiteY9" fmla="*/ 24371 h 27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9823" h="279818">
                  <a:moveTo>
                    <a:pt x="139912" y="279818"/>
                  </a:moveTo>
                  <a:cubicBezTo>
                    <a:pt x="62764" y="279818"/>
                    <a:pt x="0" y="217054"/>
                    <a:pt x="0" y="139907"/>
                  </a:cubicBezTo>
                  <a:cubicBezTo>
                    <a:pt x="0" y="62764"/>
                    <a:pt x="62764" y="0"/>
                    <a:pt x="139912" y="0"/>
                  </a:cubicBezTo>
                  <a:cubicBezTo>
                    <a:pt x="217059" y="0"/>
                    <a:pt x="279823" y="62764"/>
                    <a:pt x="279823" y="139907"/>
                  </a:cubicBezTo>
                  <a:cubicBezTo>
                    <a:pt x="279823" y="217054"/>
                    <a:pt x="217059" y="279818"/>
                    <a:pt x="139912" y="279818"/>
                  </a:cubicBezTo>
                  <a:close/>
                  <a:moveTo>
                    <a:pt x="139912" y="24371"/>
                  </a:moveTo>
                  <a:cubicBezTo>
                    <a:pt x="76202" y="24371"/>
                    <a:pt x="24371" y="76202"/>
                    <a:pt x="24371" y="139907"/>
                  </a:cubicBezTo>
                  <a:cubicBezTo>
                    <a:pt x="24371" y="203616"/>
                    <a:pt x="76202" y="255448"/>
                    <a:pt x="139912" y="255448"/>
                  </a:cubicBezTo>
                  <a:cubicBezTo>
                    <a:pt x="203621" y="255448"/>
                    <a:pt x="255453" y="203616"/>
                    <a:pt x="255453" y="139907"/>
                  </a:cubicBezTo>
                  <a:cubicBezTo>
                    <a:pt x="255453" y="76202"/>
                    <a:pt x="203621" y="24371"/>
                    <a:pt x="139912" y="24371"/>
                  </a:cubicBezTo>
                  <a:close/>
                </a:path>
              </a:pathLst>
            </a:custGeom>
            <a:solidFill>
              <a:srgbClr val="000000"/>
            </a:solidFill>
            <a:ln w="4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5606A02-2E6F-440D-BBDF-2E75C048D3FB}"/>
                </a:ext>
              </a:extLst>
            </p:cNvPr>
            <p:cNvSpPr/>
            <p:nvPr/>
          </p:nvSpPr>
          <p:spPr>
            <a:xfrm>
              <a:off x="3944827" y="4807080"/>
              <a:ext cx="137820" cy="278182"/>
            </a:xfrm>
            <a:custGeom>
              <a:avLst/>
              <a:gdLst>
                <a:gd name="connsiteX0" fmla="*/ 12185 w 137820"/>
                <a:gd name="connsiteY0" fmla="*/ 278183 h 278182"/>
                <a:gd name="connsiteX1" fmla="*/ 1101 w 137820"/>
                <a:gd name="connsiteY1" fmla="*/ 271047 h 278182"/>
                <a:gd name="connsiteX2" fmla="*/ 3943 w 137820"/>
                <a:gd name="connsiteY2" fmla="*/ 257029 h 278182"/>
                <a:gd name="connsiteX3" fmla="*/ 55833 w 137820"/>
                <a:gd name="connsiteY3" fmla="*/ 139090 h 278182"/>
                <a:gd name="connsiteX4" fmla="*/ 3938 w 137820"/>
                <a:gd name="connsiteY4" fmla="*/ 21156 h 278182"/>
                <a:gd name="connsiteX5" fmla="*/ 1096 w 137820"/>
                <a:gd name="connsiteY5" fmla="*/ 7138 h 278182"/>
                <a:gd name="connsiteX6" fmla="*/ 13540 w 137820"/>
                <a:gd name="connsiteY6" fmla="*/ 80 h 278182"/>
                <a:gd name="connsiteX7" fmla="*/ 137820 w 137820"/>
                <a:gd name="connsiteY7" fmla="*/ 139095 h 278182"/>
                <a:gd name="connsiteX8" fmla="*/ 13540 w 137820"/>
                <a:gd name="connsiteY8" fmla="*/ 278110 h 278182"/>
                <a:gd name="connsiteX9" fmla="*/ 12185 w 137820"/>
                <a:gd name="connsiteY9" fmla="*/ 278183 h 278182"/>
                <a:gd name="connsiteX10" fmla="*/ 47810 w 137820"/>
                <a:gd name="connsiteY10" fmla="*/ 34837 h 278182"/>
                <a:gd name="connsiteX11" fmla="*/ 80203 w 137820"/>
                <a:gd name="connsiteY11" fmla="*/ 139090 h 278182"/>
                <a:gd name="connsiteX12" fmla="*/ 47810 w 137820"/>
                <a:gd name="connsiteY12" fmla="*/ 243347 h 278182"/>
                <a:gd name="connsiteX13" fmla="*/ 113450 w 137820"/>
                <a:gd name="connsiteY13" fmla="*/ 139090 h 278182"/>
                <a:gd name="connsiteX14" fmla="*/ 47810 w 137820"/>
                <a:gd name="connsiteY14" fmla="*/ 34837 h 278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820" h="278182">
                  <a:moveTo>
                    <a:pt x="12185" y="278183"/>
                  </a:moveTo>
                  <a:cubicBezTo>
                    <a:pt x="7452" y="278183"/>
                    <a:pt x="3099" y="275429"/>
                    <a:pt x="1101" y="271047"/>
                  </a:cubicBezTo>
                  <a:cubicBezTo>
                    <a:pt x="-1083" y="266256"/>
                    <a:pt x="63" y="260592"/>
                    <a:pt x="3943" y="257029"/>
                  </a:cubicBezTo>
                  <a:cubicBezTo>
                    <a:pt x="36921" y="226688"/>
                    <a:pt x="55833" y="183703"/>
                    <a:pt x="55833" y="139090"/>
                  </a:cubicBezTo>
                  <a:cubicBezTo>
                    <a:pt x="55833" y="94477"/>
                    <a:pt x="36916" y="51492"/>
                    <a:pt x="3938" y="21156"/>
                  </a:cubicBezTo>
                  <a:cubicBezTo>
                    <a:pt x="58" y="17593"/>
                    <a:pt x="-1087" y="11929"/>
                    <a:pt x="1096" y="7138"/>
                  </a:cubicBezTo>
                  <a:cubicBezTo>
                    <a:pt x="3285" y="2342"/>
                    <a:pt x="8344" y="-524"/>
                    <a:pt x="13540" y="80"/>
                  </a:cubicBezTo>
                  <a:cubicBezTo>
                    <a:pt x="84390" y="8000"/>
                    <a:pt x="137820" y="67767"/>
                    <a:pt x="137820" y="139095"/>
                  </a:cubicBezTo>
                  <a:cubicBezTo>
                    <a:pt x="137820" y="210428"/>
                    <a:pt x="84390" y="270189"/>
                    <a:pt x="13540" y="278110"/>
                  </a:cubicBezTo>
                  <a:cubicBezTo>
                    <a:pt x="13087" y="278158"/>
                    <a:pt x="12633" y="278183"/>
                    <a:pt x="12185" y="278183"/>
                  </a:cubicBezTo>
                  <a:close/>
                  <a:moveTo>
                    <a:pt x="47810" y="34837"/>
                  </a:moveTo>
                  <a:cubicBezTo>
                    <a:pt x="68691" y="65340"/>
                    <a:pt x="80203" y="101715"/>
                    <a:pt x="80203" y="139090"/>
                  </a:cubicBezTo>
                  <a:cubicBezTo>
                    <a:pt x="80203" y="176465"/>
                    <a:pt x="68695" y="212840"/>
                    <a:pt x="47810" y="243347"/>
                  </a:cubicBezTo>
                  <a:cubicBezTo>
                    <a:pt x="86954" y="224645"/>
                    <a:pt x="113450" y="184741"/>
                    <a:pt x="113450" y="139090"/>
                  </a:cubicBezTo>
                  <a:cubicBezTo>
                    <a:pt x="113450" y="93449"/>
                    <a:pt x="86964" y="53534"/>
                    <a:pt x="47810" y="34837"/>
                  </a:cubicBezTo>
                  <a:close/>
                </a:path>
              </a:pathLst>
            </a:custGeom>
            <a:solidFill>
              <a:srgbClr val="000000"/>
            </a:solidFill>
            <a:ln w="4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D2AFDDB-3795-4C53-AAD5-81A1A84FD9D2}"/>
              </a:ext>
            </a:extLst>
          </p:cNvPr>
          <p:cNvSpPr>
            <a:spLocks noChangeAspect="1"/>
          </p:cNvSpPr>
          <p:nvPr/>
        </p:nvSpPr>
        <p:spPr>
          <a:xfrm>
            <a:off x="3451775" y="5019137"/>
            <a:ext cx="652963" cy="652963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A5B4DFA-4790-4DED-9E1F-F8678C019F60}"/>
              </a:ext>
            </a:extLst>
          </p:cNvPr>
          <p:cNvSpPr/>
          <p:nvPr/>
        </p:nvSpPr>
        <p:spPr>
          <a:xfrm>
            <a:off x="3086100" y="5690659"/>
            <a:ext cx="1384312" cy="519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Other</a:t>
            </a:r>
          </a:p>
        </p:txBody>
      </p:sp>
      <p:pic>
        <p:nvPicPr>
          <p:cNvPr id="1034" name="Picture 10" descr="Image result for cogwheel icon">
            <a:extLst>
              <a:ext uri="{FF2B5EF4-FFF2-40B4-BE49-F238E27FC236}">
                <a16:creationId xmlns:a16="http://schemas.microsoft.com/office/drawing/2014/main" id="{6EAFD785-95C0-48B3-BAD3-5050658B7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995" y="5046309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765E8-3664-4F4C-A9BF-55FF651F1E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5" name="Picture 2" descr="Képtalálatok a következőre: nagy márton">
            <a:extLst>
              <a:ext uri="{FF2B5EF4-FFF2-40B4-BE49-F238E27FC236}">
                <a16:creationId xmlns:a16="http://schemas.microsoft.com/office/drawing/2014/main" id="{666145D0-3CEF-4FA4-9135-744411065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982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475E4-007D-4843-8900-9C5E4E218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1881841"/>
            <a:ext cx="5690528" cy="3034357"/>
          </a:xfrm>
        </p:spPr>
        <p:txBody>
          <a:bodyPr/>
          <a:lstStyle/>
          <a:p>
            <a:r>
              <a:rPr lang="en-GB"/>
              <a:t>V. The Monetary Council’s interest rate decision on 24 March 2020</a:t>
            </a:r>
          </a:p>
        </p:txBody>
      </p:sp>
    </p:spTree>
    <p:extLst>
      <p:ext uri="{BB962C8B-B14F-4D97-AF65-F5344CB8AC3E}">
        <p14:creationId xmlns:p14="http://schemas.microsoft.com/office/powerpoint/2010/main" val="11143822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FE8B-A68C-4629-9489-78735D534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Monetary Council did not change the interest rate conditions in March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57AFE-1DE1-4AE7-85F7-EFC52C7CDA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75378-866E-412C-89B4-6328AC8A45E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lnSpc>
                <a:spcPct val="112000"/>
              </a:lnSpc>
            </a:pPr>
            <a:r>
              <a:rPr lang="en-GB" i="1"/>
              <a:t>„At its current policy meeting, the Monetary Council </a:t>
            </a:r>
            <a:r>
              <a:rPr lang="en-GB" b="1" i="1"/>
              <a:t>left the base rate, the overnight collateralised lending rate and the one-week collateralised lending rate</a:t>
            </a:r>
            <a:r>
              <a:rPr lang="en-GB" i="1"/>
              <a:t> </a:t>
            </a:r>
            <a:r>
              <a:rPr lang="en-GB" b="1" i="1"/>
              <a:t>at 0.9 percent and the overnight deposit rate at -0.05 percent unchanged.</a:t>
            </a:r>
            <a:r>
              <a:rPr lang="en-GB" i="1"/>
              <a:t>” </a:t>
            </a:r>
          </a:p>
        </p:txBody>
      </p:sp>
      <p:pic>
        <p:nvPicPr>
          <p:cNvPr id="6" name="Picture 2" descr="Képtalálatok a következőre: nagy márton">
            <a:extLst>
              <a:ext uri="{FF2B5EF4-FFF2-40B4-BE49-F238E27FC236}">
                <a16:creationId xmlns:a16="http://schemas.microsoft.com/office/drawing/2014/main" id="{EEF770E7-732C-430E-9CDD-BAABCA498D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342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726D1-0E3E-42D1-9FB9-3E966779E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70" y="310447"/>
            <a:ext cx="8390876" cy="713833"/>
          </a:xfrm>
        </p:spPr>
        <p:txBody>
          <a:bodyPr>
            <a:noAutofit/>
          </a:bodyPr>
          <a:lstStyle/>
          <a:p>
            <a:r>
              <a:rPr lang="en-US" dirty="0"/>
              <a:t>average amount of liquidity to be crowded out for 2020 q2 at a minimum of HUF 300-500 billion</a:t>
            </a:r>
            <a:endParaRPr lang="hu-HU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8BF62E3F-BBAC-4A9B-ABA4-DDBBD97D7199}"/>
              </a:ext>
            </a:extLst>
          </p:cNvPr>
          <p:cNvSpPr/>
          <p:nvPr/>
        </p:nvSpPr>
        <p:spPr>
          <a:xfrm>
            <a:off x="7030548" y="4879380"/>
            <a:ext cx="1112313" cy="533431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5DB5F6-25E4-43A5-98BB-5325AC0954B5}"/>
              </a:ext>
            </a:extLst>
          </p:cNvPr>
          <p:cNvSpPr txBox="1"/>
          <p:nvPr/>
        </p:nvSpPr>
        <p:spPr>
          <a:xfrm>
            <a:off x="4190362" y="5519178"/>
            <a:ext cx="679268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Unchanged target for crowding-out liquidity has a stabilizing effect on the markets</a:t>
            </a:r>
            <a:endParaRPr lang="hu-HU" sz="2400" b="1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349772D-5536-47A4-B924-3B229B258F92}"/>
              </a:ext>
            </a:extLst>
          </p:cNvPr>
          <p:cNvSpPr txBox="1">
            <a:spLocks/>
          </p:cNvSpPr>
          <p:nvPr/>
        </p:nvSpPr>
        <p:spPr>
          <a:xfrm>
            <a:off x="3349063" y="1130647"/>
            <a:ext cx="8475281" cy="38011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749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buFont typeface="Wingdings" panose="05000000000000000000" pitchFamily="2" charset="2"/>
              <a:buChar char="Ø"/>
            </a:pPr>
            <a:r>
              <a:rPr lang="en-US" sz="2200" dirty="0"/>
              <a:t>Unchanged target for liquidity to be crowded out helps to achieve </a:t>
            </a:r>
            <a:r>
              <a:rPr lang="en-US" sz="2200" b="1" dirty="0"/>
              <a:t>adequate level of </a:t>
            </a:r>
            <a:r>
              <a:rPr lang="en-US" sz="2200" dirty="0"/>
              <a:t>short-term interest rates as well as the desired </a:t>
            </a:r>
            <a:r>
              <a:rPr lang="en-US" sz="2200" b="1" dirty="0"/>
              <a:t>monetary conditions.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en-US" sz="2200" dirty="0"/>
              <a:t>The target level ensures the </a:t>
            </a:r>
            <a:r>
              <a:rPr lang="en-US" sz="2200" b="1" dirty="0"/>
              <a:t>necessary amount of liquidity</a:t>
            </a:r>
            <a:r>
              <a:rPr lang="en-US" sz="2200" dirty="0"/>
              <a:t> for the banking sector at disposal.</a:t>
            </a:r>
            <a:endParaRPr lang="hu-HU" sz="2200" dirty="0"/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en-US" sz="2200" dirty="0"/>
              <a:t>Effectively </a:t>
            </a:r>
            <a:r>
              <a:rPr lang="en-US" sz="2200" b="1" dirty="0"/>
              <a:t>smooth </a:t>
            </a:r>
            <a:r>
              <a:rPr lang="en-US" sz="2200" dirty="0"/>
              <a:t>transitional</a:t>
            </a:r>
            <a:r>
              <a:rPr lang="en-US" sz="2200" b="1" dirty="0"/>
              <a:t> market and liquidity shocks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en-US" sz="2200" b="1" dirty="0"/>
              <a:t>Changes in the stock of the FX swap </a:t>
            </a:r>
            <a:r>
              <a:rPr lang="en-US" sz="2200" dirty="0"/>
              <a:t>instrument aim to achieve the targeted amount of liquidity. </a:t>
            </a:r>
          </a:p>
        </p:txBody>
      </p:sp>
      <p:pic>
        <p:nvPicPr>
          <p:cNvPr id="8" name="Picture 2" descr="Képtalálatok a következőre: nagy márton">
            <a:extLst>
              <a:ext uri="{FF2B5EF4-FFF2-40B4-BE49-F238E27FC236}">
                <a16:creationId xmlns:a16="http://schemas.microsoft.com/office/drawing/2014/main" id="{58F897D0-D9EE-47BD-8D50-642C2F9346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0546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23B32-A9F8-4658-B1F5-F7EA7DBA3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70" y="310447"/>
            <a:ext cx="8390876" cy="713833"/>
          </a:xfrm>
        </p:spPr>
        <p:txBody>
          <a:bodyPr>
            <a:normAutofit fontScale="90000"/>
          </a:bodyPr>
          <a:lstStyle/>
          <a:p>
            <a:r>
              <a:rPr lang="en-GB" dirty="0"/>
              <a:t>By increasing the stock of central bank FX</a:t>
            </a:r>
            <a:r>
              <a:rPr lang="hu-HU" dirty="0"/>
              <a:t> </a:t>
            </a:r>
            <a:r>
              <a:rPr lang="en-GB" dirty="0"/>
              <a:t>swap instrument the MNB has raised the interbank liquidity since the beginning of march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6F6B4-115B-46CC-AD74-49B766CD43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29" y="6177608"/>
            <a:ext cx="7627068" cy="680392"/>
          </a:xfrm>
        </p:spPr>
        <p:txBody>
          <a:bodyPr/>
          <a:lstStyle/>
          <a:p>
            <a:r>
              <a:rPr lang="hu-HU" dirty="0" err="1"/>
              <a:t>Source</a:t>
            </a:r>
            <a:r>
              <a:rPr lang="hu-HU" dirty="0"/>
              <a:t> | MNB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20EB3-ABE6-45DA-8C26-B389D4AE2A1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06017" y="1224116"/>
            <a:ext cx="8408211" cy="1062033"/>
          </a:xfrm>
        </p:spPr>
        <p:txBody>
          <a:bodyPr>
            <a:normAutofit fontScale="40000" lnSpcReduction="20000"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4300" dirty="0"/>
              <a:t>During the tenders held </a:t>
            </a:r>
            <a:r>
              <a:rPr lang="en-US" sz="4300" b="1" dirty="0"/>
              <a:t>on 9th and 16th of March </a:t>
            </a:r>
            <a:r>
              <a:rPr lang="en-US" sz="4300" dirty="0"/>
              <a:t>the stock of central bank FX-swap instrument increased by </a:t>
            </a:r>
            <a:r>
              <a:rPr lang="en-US" sz="4300" b="1" dirty="0"/>
              <a:t>50 and 150 billion forint</a:t>
            </a:r>
            <a:r>
              <a:rPr lang="en-US" sz="4300" dirty="0"/>
              <a:t>.</a:t>
            </a:r>
            <a:endParaRPr lang="hu-HU" sz="4300" dirty="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4300" dirty="0"/>
              <a:t>Beside the regular 1-, 3-, 6-, 12-month FX-swap tenders the MNB has been </a:t>
            </a:r>
            <a:r>
              <a:rPr lang="en-US" sz="4300" b="1" dirty="0"/>
              <a:t>holding 1-week FX-swap tenders providing forint liquidity daily for counterparties</a:t>
            </a:r>
            <a:r>
              <a:rPr lang="en-US" sz="4300" dirty="0"/>
              <a:t> since 17th March</a:t>
            </a:r>
            <a:r>
              <a:rPr lang="en-US" sz="4300" b="1" dirty="0"/>
              <a:t>.</a:t>
            </a:r>
            <a:endParaRPr lang="hu-HU" sz="4300" dirty="0"/>
          </a:p>
          <a:p>
            <a:endParaRPr lang="hu-HU" sz="21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D6B090-AE23-4254-A591-FEBE0CAE62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23353" y="6148575"/>
            <a:ext cx="8390875" cy="229326"/>
          </a:xfrm>
        </p:spPr>
        <p:txBody>
          <a:bodyPr/>
          <a:lstStyle/>
          <a:p>
            <a:r>
              <a:rPr lang="en-US" dirty="0"/>
              <a:t>Outstanding stock of central bank </a:t>
            </a:r>
            <a:r>
              <a:rPr lang="en-US" dirty="0" err="1"/>
              <a:t>fx</a:t>
            </a:r>
            <a:r>
              <a:rPr lang="hu-HU" dirty="0"/>
              <a:t> </a:t>
            </a:r>
            <a:r>
              <a:rPr lang="en-US" dirty="0"/>
              <a:t>swap instrument</a:t>
            </a:r>
            <a:endParaRPr lang="hu-HU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18C5700-2CEE-4D5E-A09D-F3C0FA99C9B6}"/>
              </a:ext>
            </a:extLst>
          </p:cNvPr>
          <p:cNvSpPr/>
          <p:nvPr/>
        </p:nvSpPr>
        <p:spPr>
          <a:xfrm>
            <a:off x="9637224" y="2286149"/>
            <a:ext cx="494676" cy="71383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Picture 2" descr="Képtalálatok a következőre: nagy márton">
            <a:extLst>
              <a:ext uri="{FF2B5EF4-FFF2-40B4-BE49-F238E27FC236}">
                <a16:creationId xmlns:a16="http://schemas.microsoft.com/office/drawing/2014/main" id="{1DC7400D-69A3-4A31-AF49-A4F445423E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ECAC05-002B-4D26-B9ED-30400054D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792" y="2136022"/>
            <a:ext cx="6285654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037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2696C-3B9E-42C1-BA64-B787AAE72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Monetary council decided to introduce the </a:t>
            </a:r>
            <a:r>
              <a:rPr lang="en-US" sz="2400" dirty="0" err="1"/>
              <a:t>collateralised</a:t>
            </a:r>
            <a:r>
              <a:rPr lang="en-US" sz="2400" dirty="0"/>
              <a:t> lending facility with maximum 5-year maturity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89089-F7E0-440B-912D-9D08B90657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52D55-DF28-435D-B349-971C5BE2D31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30990" y="1006320"/>
            <a:ext cx="8151156" cy="5130265"/>
          </a:xfrm>
        </p:spPr>
        <p:txBody>
          <a:bodyPr>
            <a:normAutofit fontScale="92500" lnSpcReduction="10000"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en-US" sz="2400" dirty="0"/>
              <a:t>The global crisis caused by the coronavirus pandemic has impacted the domestic money markets, </a:t>
            </a:r>
            <a:r>
              <a:rPr lang="en-US" sz="2400" b="1" dirty="0"/>
              <a:t>liquidity tensions </a:t>
            </a:r>
            <a:r>
              <a:rPr lang="en-US" sz="2400" dirty="0"/>
              <a:t>arose</a:t>
            </a:r>
            <a:r>
              <a:rPr lang="en-US" sz="2400" b="1" dirty="0"/>
              <a:t> on the market of Hungarian long-term government securities</a:t>
            </a:r>
            <a:r>
              <a:rPr lang="hu-HU" sz="2400" b="1" dirty="0"/>
              <a:t>.</a:t>
            </a:r>
          </a:p>
          <a:p>
            <a:pPr algn="just"/>
            <a:endParaRPr lang="hu-HU" sz="3600" dirty="0"/>
          </a:p>
          <a:p>
            <a:pPr marL="270272" indent="-270272" algn="just">
              <a:spcAft>
                <a:spcPts val="675"/>
              </a:spcAft>
              <a:buFont typeface="Arial" panose="020B0604020202020204" pitchFamily="34" charset="0"/>
              <a:buChar char="•"/>
            </a:pPr>
            <a:r>
              <a:rPr lang="en-US" dirty="0"/>
              <a:t>The Monetary Council decided to introduce the </a:t>
            </a:r>
            <a:r>
              <a:rPr lang="en-US" b="1" dirty="0"/>
              <a:t>long-term </a:t>
            </a:r>
            <a:r>
              <a:rPr lang="en-US" b="1" dirty="0" err="1"/>
              <a:t>collateralised</a:t>
            </a:r>
            <a:r>
              <a:rPr lang="en-US" b="1" dirty="0"/>
              <a:t> lending facility with maximum 5-year maturity </a:t>
            </a:r>
            <a:r>
              <a:rPr lang="en-US" dirty="0"/>
              <a:t>supporting the banks’ liquidity management </a:t>
            </a:r>
            <a:r>
              <a:rPr lang="en-US" b="1" dirty="0"/>
              <a:t>on longer-term maturities </a:t>
            </a:r>
            <a:r>
              <a:rPr lang="en-US" dirty="0"/>
              <a:t>and strengthen the functioning of the government securities market.</a:t>
            </a:r>
            <a:endParaRPr lang="hu-HU" dirty="0"/>
          </a:p>
          <a:p>
            <a:pPr marL="600056" lvl="1" indent="-342900" algn="just">
              <a:spcAft>
                <a:spcPts val="675"/>
              </a:spcAft>
              <a:buFont typeface="Wingdings" panose="05000000000000000000" pitchFamily="2" charset="2"/>
              <a:buChar char="Ø"/>
            </a:pPr>
            <a:r>
              <a:rPr lang="en-US" b="1" dirty="0"/>
              <a:t>Stable funding source </a:t>
            </a:r>
            <a:r>
              <a:rPr lang="en-US" dirty="0"/>
              <a:t>for banks</a:t>
            </a:r>
          </a:p>
          <a:p>
            <a:pPr marL="600056" lvl="1" indent="-342900" algn="just">
              <a:spcAft>
                <a:spcPts val="675"/>
              </a:spcAft>
              <a:buFont typeface="Wingdings" panose="05000000000000000000" pitchFamily="2" charset="2"/>
              <a:buChar char="Ø"/>
            </a:pPr>
            <a:r>
              <a:rPr lang="en-US" dirty="0"/>
              <a:t>Banks can receive liquidity </a:t>
            </a:r>
            <a:r>
              <a:rPr lang="en-US" b="1" dirty="0"/>
              <a:t>without scaling back of lending or sale of eligible securities  </a:t>
            </a:r>
          </a:p>
          <a:p>
            <a:pPr marL="600056" lvl="1" indent="-342900" algn="just">
              <a:spcAft>
                <a:spcPts val="675"/>
              </a:spcAft>
              <a:buFont typeface="Wingdings" panose="05000000000000000000" pitchFamily="2" charset="2"/>
              <a:buChar char="Ø"/>
            </a:pPr>
            <a:r>
              <a:rPr lang="en-US" dirty="0"/>
              <a:t>It can support </a:t>
            </a:r>
            <a:r>
              <a:rPr lang="en-US" b="1" dirty="0"/>
              <a:t>the stabilization of government securities market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E91D23A3-0769-41B3-AAF9-C1FD954543AD}"/>
              </a:ext>
            </a:extLst>
          </p:cNvPr>
          <p:cNvSpPr/>
          <p:nvPr/>
        </p:nvSpPr>
        <p:spPr>
          <a:xfrm>
            <a:off x="7111612" y="2178041"/>
            <a:ext cx="950191" cy="48193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7" name="Picture 2" descr="Képtalálatok a következőre: nagy márton">
            <a:extLst>
              <a:ext uri="{FF2B5EF4-FFF2-40B4-BE49-F238E27FC236}">
                <a16:creationId xmlns:a16="http://schemas.microsoft.com/office/drawing/2014/main" id="{EC67D723-8EF9-4FB5-BC71-558FB6478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2886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98340-73C2-4119-9F3B-AC79B216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Parameters of the fixed-rate </a:t>
            </a:r>
            <a:r>
              <a:rPr lang="en-US" sz="2400" dirty="0" err="1"/>
              <a:t>collateralised</a:t>
            </a:r>
            <a:r>
              <a:rPr lang="en-US" sz="2400" dirty="0"/>
              <a:t> loan</a:t>
            </a:r>
            <a:endParaRPr lang="hu-H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EB792-8738-4E24-B533-9B1B1622534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48605" y="1080358"/>
            <a:ext cx="8076206" cy="5295919"/>
          </a:xfrm>
        </p:spPr>
        <p:txBody>
          <a:bodyPr>
            <a:normAutofit lnSpcReduction="10000"/>
          </a:bodyPr>
          <a:lstStyle/>
          <a:p>
            <a:pPr marL="342900" indent="-342900" algn="just">
              <a:spcBef>
                <a:spcPts val="450"/>
              </a:spcBef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en-US" sz="2400" b="1" u="sng" dirty="0"/>
              <a:t>Maturity</a:t>
            </a:r>
            <a:r>
              <a:rPr lang="en-US" sz="2400" b="1" dirty="0"/>
              <a:t>: </a:t>
            </a:r>
          </a:p>
          <a:p>
            <a:pPr lvl="2" algn="just">
              <a:spcBef>
                <a:spcPts val="450"/>
              </a:spcBef>
              <a:spcAft>
                <a:spcPts val="450"/>
              </a:spcAft>
            </a:pPr>
            <a:r>
              <a:rPr lang="en-US" sz="2400" dirty="0"/>
              <a:t>Maximum 5-year maturity, including longer-term</a:t>
            </a:r>
            <a:r>
              <a:rPr lang="hu-HU" sz="2400" dirty="0"/>
              <a:t> </a:t>
            </a:r>
            <a:r>
              <a:rPr lang="en-US" sz="2400" dirty="0"/>
              <a:t>3 and 5-year and short-term 3-6-12-month maturities</a:t>
            </a:r>
            <a:endParaRPr lang="en-US" sz="2400" b="1" dirty="0"/>
          </a:p>
          <a:p>
            <a:pPr marL="342900" indent="-342900" algn="just">
              <a:spcBef>
                <a:spcPts val="450"/>
              </a:spcBef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en-US" sz="2400" b="1" u="sng" dirty="0"/>
              <a:t>Amount</a:t>
            </a:r>
            <a:r>
              <a:rPr lang="en-US" sz="2400" b="1" dirty="0"/>
              <a:t>: </a:t>
            </a:r>
          </a:p>
          <a:p>
            <a:pPr lvl="2" algn="just">
              <a:spcBef>
                <a:spcPts val="450"/>
              </a:spcBef>
              <a:spcAft>
                <a:spcPts val="450"/>
              </a:spcAft>
            </a:pPr>
            <a:r>
              <a:rPr lang="en-US" sz="2400" dirty="0"/>
              <a:t>Unlimited, while allotted amounts of each tender is based on current market developments</a:t>
            </a:r>
          </a:p>
          <a:p>
            <a:pPr marL="342900" indent="-342900" algn="just">
              <a:spcBef>
                <a:spcPts val="450"/>
              </a:spcBef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en-US" sz="2400" b="1" u="sng" dirty="0"/>
              <a:t>Interest</a:t>
            </a:r>
            <a:r>
              <a:rPr lang="en-US" sz="2400" b="1" dirty="0"/>
              <a:t>: </a:t>
            </a:r>
          </a:p>
          <a:p>
            <a:pPr lvl="2" algn="just">
              <a:spcBef>
                <a:spcPts val="450"/>
              </a:spcBef>
              <a:spcAft>
                <a:spcPts val="450"/>
              </a:spcAft>
            </a:pPr>
            <a:r>
              <a:rPr lang="en-US" sz="2400" dirty="0"/>
              <a:t>Fixed interest rate during the whole maturity, which ensures that interest rate risk of banks do not increase in case of buying fixed-rate assets</a:t>
            </a:r>
          </a:p>
          <a:p>
            <a:pPr marL="342900" indent="-342900" algn="just">
              <a:spcBef>
                <a:spcPts val="450"/>
              </a:spcBef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en-US" sz="2400" b="1" u="sng" dirty="0"/>
              <a:t>Unconditionality</a:t>
            </a:r>
            <a:r>
              <a:rPr lang="en-US" sz="2400" b="1" dirty="0"/>
              <a:t>: </a:t>
            </a:r>
            <a:endParaRPr lang="hu-HU" sz="2400" b="1" dirty="0"/>
          </a:p>
          <a:p>
            <a:pPr lvl="2" algn="just">
              <a:spcBef>
                <a:spcPts val="450"/>
              </a:spcBef>
              <a:spcAft>
                <a:spcPts val="450"/>
              </a:spcAft>
            </a:pPr>
            <a:r>
              <a:rPr lang="en-US" sz="2400" dirty="0"/>
              <a:t>Free use for either loans to private sector or FX and interest rate swaps, for buying Treasury bonds, interbank transactions</a:t>
            </a:r>
          </a:p>
        </p:txBody>
      </p:sp>
      <p:pic>
        <p:nvPicPr>
          <p:cNvPr id="6" name="Picture 2" descr="Képtalálatok a következőre: nagy márton">
            <a:extLst>
              <a:ext uri="{FF2B5EF4-FFF2-40B4-BE49-F238E27FC236}">
                <a16:creationId xmlns:a16="http://schemas.microsoft.com/office/drawing/2014/main" id="{AD3068D3-4C8F-442E-8374-DC8DEA009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405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5F432-E819-4883-9E15-4810E1AC9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impact of liquidity measures on yield curve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E43D5-E139-4CBF-A072-799FBB94B0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3E0F17-70DB-4885-ACDC-CB2B41B48A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The impact of liquidity measures on yield curve</a:t>
            </a:r>
            <a:endParaRPr lang="hu-HU" dirty="0"/>
          </a:p>
        </p:txBody>
      </p:sp>
      <p:pic>
        <p:nvPicPr>
          <p:cNvPr id="6" name="Picture 2" descr="Képtalálatok a következőre: nagy márton">
            <a:extLst>
              <a:ext uri="{FF2B5EF4-FFF2-40B4-BE49-F238E27FC236}">
                <a16:creationId xmlns:a16="http://schemas.microsoft.com/office/drawing/2014/main" id="{6E4BE32D-24A6-41FC-9571-C830A68985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55D48F-8B13-43E6-A253-41A9EB676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270" y="934200"/>
            <a:ext cx="7655415" cy="49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821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D9B56-A1E5-419B-99D0-0A80900A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/>
              <a:t>Priority is to ensure liquidity to the long-term treasury market as well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F99D3-DF45-4151-8353-92125C21AE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Source | MNB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6F0C2E-2320-4324-87C1-B4EC827D64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spc="113" dirty="0"/>
              <a:t>changes in</a:t>
            </a:r>
            <a:r>
              <a:rPr lang="hu-HU" spc="113" dirty="0"/>
              <a:t> spot</a:t>
            </a:r>
            <a:r>
              <a:rPr lang="en-GB" spc="113" dirty="0"/>
              <a:t> treasury yield curve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9BC48A-FBBF-4135-982B-B816C6F628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4498" y="1103017"/>
            <a:ext cx="7141825" cy="4773600"/>
          </a:xfrm>
          <a:prstGeom prst="rect">
            <a:avLst/>
          </a:prstGeom>
        </p:spPr>
      </p:pic>
      <p:pic>
        <p:nvPicPr>
          <p:cNvPr id="8" name="Picture 2" descr="Képtalálatok a következőre: nagy márton">
            <a:extLst>
              <a:ext uri="{FF2B5EF4-FFF2-40B4-BE49-F238E27FC236}">
                <a16:creationId xmlns:a16="http://schemas.microsoft.com/office/drawing/2014/main" id="{EEC3DFE6-CD62-48C2-98EE-A6064A1755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875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84873-2CAE-4778-A664-5320BAC1C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The sectors most exposed to the economic effects of the coronavirus</a:t>
            </a:r>
            <a:endParaRPr lang="hu-HU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B2CE3-E72D-41AE-93F8-4F8602779E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 err="1"/>
              <a:t>Source</a:t>
            </a:r>
            <a:r>
              <a:rPr lang="hu-HU" dirty="0"/>
              <a:t> | MNB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969A8-9707-4F11-905F-058D4961486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hu-HU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5F7CACD-93B4-4C52-9B29-305FDB7E2403}"/>
              </a:ext>
            </a:extLst>
          </p:cNvPr>
          <p:cNvGrpSpPr/>
          <p:nvPr/>
        </p:nvGrpSpPr>
        <p:grpSpPr>
          <a:xfrm>
            <a:off x="3266708" y="1066609"/>
            <a:ext cx="8640000" cy="5029199"/>
            <a:chOff x="0" y="1295400"/>
            <a:chExt cx="9144000" cy="502919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0D042B5-D5B6-41B3-B974-1378F54DE30B}"/>
                </a:ext>
              </a:extLst>
            </p:cNvPr>
            <p:cNvSpPr/>
            <p:nvPr/>
          </p:nvSpPr>
          <p:spPr>
            <a:xfrm>
              <a:off x="0" y="1295400"/>
              <a:ext cx="9144000" cy="502919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20" name="Picture 161" descr="A close up of a logo&#10;&#10;Description automatically generated">
              <a:extLst>
                <a:ext uri="{FF2B5EF4-FFF2-40B4-BE49-F238E27FC236}">
                  <a16:creationId xmlns:a16="http://schemas.microsoft.com/office/drawing/2014/main" id="{0AF164E1-C357-4ADD-A825-A74CE19501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58111" y="2532609"/>
              <a:ext cx="2727012" cy="2687091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A562B1F-09FC-4677-B9B8-EA7CC4CAC764}"/>
                </a:ext>
              </a:extLst>
            </p:cNvPr>
            <p:cNvSpPr/>
            <p:nvPr/>
          </p:nvSpPr>
          <p:spPr>
            <a:xfrm>
              <a:off x="852486" y="1803402"/>
              <a:ext cx="2543175" cy="922059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b="1">
                  <a:solidFill>
                    <a:schemeClr val="accent2"/>
                  </a:solidFill>
                </a:rPr>
                <a:t>Tourism, catering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D9DA30D-A0D0-45A6-8337-914F968C827B}"/>
                </a:ext>
              </a:extLst>
            </p:cNvPr>
            <p:cNvSpPr/>
            <p:nvPr/>
          </p:nvSpPr>
          <p:spPr>
            <a:xfrm>
              <a:off x="619227" y="4940975"/>
              <a:ext cx="2543175" cy="922059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>
                  <a:solidFill>
                    <a:schemeClr val="accent2"/>
                  </a:solidFill>
                </a:rPr>
                <a:t>Transportation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0547E08-25C3-45C3-9090-0BFAFFF26414}"/>
                </a:ext>
              </a:extLst>
            </p:cNvPr>
            <p:cNvSpPr/>
            <p:nvPr/>
          </p:nvSpPr>
          <p:spPr>
            <a:xfrm>
              <a:off x="6192974" y="4501495"/>
              <a:ext cx="2543175" cy="922059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b="1">
                  <a:solidFill>
                    <a:schemeClr val="accent2"/>
                  </a:solidFill>
                </a:rPr>
                <a:t>Electronics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C07B5C5-CEB7-4F6D-AFEC-C500292FDF01}"/>
                </a:ext>
              </a:extLst>
            </p:cNvPr>
            <p:cNvSpPr/>
            <p:nvPr/>
          </p:nvSpPr>
          <p:spPr>
            <a:xfrm>
              <a:off x="5748339" y="1706976"/>
              <a:ext cx="2391411" cy="922059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b="1">
                  <a:solidFill>
                    <a:schemeClr val="accent2"/>
                  </a:solidFill>
                </a:rPr>
                <a:t>Vehicle industry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F0DA6AE-F4C1-4FC0-A912-4715DC9D2CB8}"/>
                </a:ext>
              </a:extLst>
            </p:cNvPr>
            <p:cNvSpPr/>
            <p:nvPr/>
          </p:nvSpPr>
          <p:spPr>
            <a:xfrm>
              <a:off x="594998" y="1458098"/>
              <a:ext cx="792000" cy="79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093F43C-E0DD-4497-B19D-57FF66A7D74D}"/>
                </a:ext>
              </a:extLst>
            </p:cNvPr>
            <p:cNvSpPr/>
            <p:nvPr/>
          </p:nvSpPr>
          <p:spPr>
            <a:xfrm>
              <a:off x="302680" y="4472148"/>
              <a:ext cx="792000" cy="79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EA7AAA3-2CE7-47B4-9207-DD046F02F9E3}"/>
                </a:ext>
              </a:extLst>
            </p:cNvPr>
            <p:cNvSpPr/>
            <p:nvPr/>
          </p:nvSpPr>
          <p:spPr>
            <a:xfrm>
              <a:off x="5490848" y="1427710"/>
              <a:ext cx="792000" cy="79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217D4FE-248B-4E86-A41D-402D1FA8410E}"/>
                </a:ext>
              </a:extLst>
            </p:cNvPr>
            <p:cNvSpPr/>
            <p:nvPr/>
          </p:nvSpPr>
          <p:spPr>
            <a:xfrm>
              <a:off x="5886848" y="4153391"/>
              <a:ext cx="792000" cy="79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29" name="Picture 4" descr="Image result for airplane icon png">
              <a:extLst>
                <a:ext uri="{FF2B5EF4-FFF2-40B4-BE49-F238E27FC236}">
                  <a16:creationId xmlns:a16="http://schemas.microsoft.com/office/drawing/2014/main" id="{911DE207-4914-4F61-879E-210A99D1E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1157" y="1659616"/>
              <a:ext cx="499682" cy="478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Image result for vehicle icon png">
              <a:extLst>
                <a:ext uri="{FF2B5EF4-FFF2-40B4-BE49-F238E27FC236}">
                  <a16:creationId xmlns:a16="http://schemas.microsoft.com/office/drawing/2014/main" id="{DD1AA76A-A350-437A-8B9D-78A24B0FC9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175" y="1612841"/>
              <a:ext cx="515345" cy="421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 descr="Image result for container ship icon png">
              <a:extLst>
                <a:ext uri="{FF2B5EF4-FFF2-40B4-BE49-F238E27FC236}">
                  <a16:creationId xmlns:a16="http://schemas.microsoft.com/office/drawing/2014/main" id="{B7860B5E-05FD-4CC7-8F3C-CF565BADB7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851" y="4579611"/>
              <a:ext cx="572152" cy="572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0" descr="Image result for electronics icon png">
              <a:extLst>
                <a:ext uri="{FF2B5EF4-FFF2-40B4-BE49-F238E27FC236}">
                  <a16:creationId xmlns:a16="http://schemas.microsoft.com/office/drawing/2014/main" id="{9E473786-0C26-4215-B449-54137077D1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626" y="4398853"/>
              <a:ext cx="542443" cy="30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" name="Picture 2" descr="Képtalálatok a következőre: nagy márton">
            <a:extLst>
              <a:ext uri="{FF2B5EF4-FFF2-40B4-BE49-F238E27FC236}">
                <a16:creationId xmlns:a16="http://schemas.microsoft.com/office/drawing/2014/main" id="{8989BFAD-9EB4-4277-916F-A124B93854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0463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D9B56-A1E5-419B-99D0-0A80900A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/>
              <a:t>Local long-term government bond yields decreased considerably last week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F99D3-DF45-4151-8353-92125C21AE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Source | Reuters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6F0C2E-2320-4324-87C1-B4EC827D64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pc="113" dirty="0"/>
              <a:t>3</a:t>
            </a:r>
            <a:r>
              <a:rPr lang="hu-HU" spc="113" dirty="0"/>
              <a:t>-</a:t>
            </a:r>
            <a:r>
              <a:rPr lang="en-US" spc="113" dirty="0"/>
              <a:t>, 5</a:t>
            </a:r>
            <a:r>
              <a:rPr lang="hu-HU" spc="113" dirty="0"/>
              <a:t>-</a:t>
            </a:r>
            <a:r>
              <a:rPr lang="en-US" spc="113" dirty="0"/>
              <a:t> and 10</a:t>
            </a:r>
            <a:r>
              <a:rPr lang="hu-HU" spc="113" dirty="0"/>
              <a:t>-</a:t>
            </a:r>
            <a:r>
              <a:rPr lang="en-US" spc="113" dirty="0"/>
              <a:t>year benchmark government bond yields</a:t>
            </a:r>
          </a:p>
        </p:txBody>
      </p:sp>
      <p:pic>
        <p:nvPicPr>
          <p:cNvPr id="8" name="Picture 2" descr="Képtalálatok a következőre: nagy márton">
            <a:extLst>
              <a:ext uri="{FF2B5EF4-FFF2-40B4-BE49-F238E27FC236}">
                <a16:creationId xmlns:a16="http://schemas.microsoft.com/office/drawing/2014/main" id="{EEC3DFE6-CD62-48C2-98EE-A6064A1755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65E68B-6B76-420E-8EAE-1FDBFC9488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3"/>
          <a:stretch/>
        </p:blipFill>
        <p:spPr>
          <a:xfrm>
            <a:off x="3561348" y="1296652"/>
            <a:ext cx="7781836" cy="457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449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8FDD0-DF87-4FCB-BD92-B867719B8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Exemption from reserve requirements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80EDC-586B-484B-AB5C-14A45C9678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ECF193-A548-419B-8C9F-5A731EAA1A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49222" y="5495007"/>
            <a:ext cx="4493556" cy="229326"/>
          </a:xfrm>
        </p:spPr>
        <p:txBody>
          <a:bodyPr/>
          <a:lstStyle/>
          <a:p>
            <a:pPr algn="ctr"/>
            <a:r>
              <a:rPr lang="en-US" dirty="0"/>
              <a:t>Reserve requirements of the banking system in the past one year</a:t>
            </a:r>
            <a:endParaRPr lang="hu-HU" dirty="0"/>
          </a:p>
          <a:p>
            <a:pPr algn="ctr"/>
            <a:endParaRPr lang="hu-HU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6A8879C-EEA8-43D2-926C-F58A5E109E49}"/>
              </a:ext>
            </a:extLst>
          </p:cNvPr>
          <p:cNvSpPr txBox="1">
            <a:spLocks/>
          </p:cNvSpPr>
          <p:nvPr/>
        </p:nvSpPr>
        <p:spPr>
          <a:xfrm>
            <a:off x="8643931" y="1151812"/>
            <a:ext cx="3548069" cy="5107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749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b="1" dirty="0"/>
              <a:t>sanctions on reserve deficiency are suspended</a:t>
            </a:r>
            <a:r>
              <a:rPr lang="hu-HU" sz="1600" b="1" dirty="0"/>
              <a:t>.</a:t>
            </a:r>
            <a:endParaRPr lang="en-US" sz="1600" b="1" dirty="0"/>
          </a:p>
          <a:p>
            <a:pPr marL="628625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Providing additional </a:t>
            </a:r>
            <a:r>
              <a:rPr lang="en-US" sz="1600" b="1" dirty="0"/>
              <a:t>250 billion </a:t>
            </a:r>
            <a:r>
              <a:rPr lang="hu-HU" sz="1600" b="1" dirty="0"/>
              <a:t>forint</a:t>
            </a:r>
            <a:r>
              <a:rPr lang="en-US" sz="1600" b="1" dirty="0"/>
              <a:t>liquidity</a:t>
            </a:r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Required reserves </a:t>
            </a:r>
            <a:r>
              <a:rPr lang="en-US" sz="1600" dirty="0"/>
              <a:t>will continue to be </a:t>
            </a:r>
            <a:r>
              <a:rPr lang="en-US" sz="1600" b="1" dirty="0"/>
              <a:t>remunerated at base rate</a:t>
            </a:r>
            <a:r>
              <a:rPr lang="hu-HU" sz="1600" b="1" dirty="0"/>
              <a:t>.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b="1" dirty="0"/>
              <a:t>interest on excess reserves remains</a:t>
            </a:r>
            <a:r>
              <a:rPr lang="en-US" sz="1600" dirty="0"/>
              <a:t> the interest on the O/N deposit facility minus 15bps, while the sanction on reserve deficiency is the prevailing base rate</a:t>
            </a:r>
            <a:r>
              <a:rPr lang="hu-HU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exemption from the reserve requirements </a:t>
            </a:r>
            <a:r>
              <a:rPr lang="en-US" sz="1600" b="1" dirty="0"/>
              <a:t>is effective immediately </a:t>
            </a:r>
            <a:r>
              <a:rPr lang="en-US" sz="1600" dirty="0"/>
              <a:t>and </a:t>
            </a:r>
            <a:r>
              <a:rPr lang="en-US" sz="1600" b="1" dirty="0"/>
              <a:t>applicable for the reserve maintenance period of March 2020.</a:t>
            </a:r>
          </a:p>
        </p:txBody>
      </p:sp>
      <p:pic>
        <p:nvPicPr>
          <p:cNvPr id="8" name="Picture 2" descr="Képtalálatok a következőre: nagy márton">
            <a:extLst>
              <a:ext uri="{FF2B5EF4-FFF2-40B4-BE49-F238E27FC236}">
                <a16:creationId xmlns:a16="http://schemas.microsoft.com/office/drawing/2014/main" id="{0848D962-C5AC-424C-A8A9-2CB74D7E7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0A9023-D1BF-4A3D-ADD9-9CFF3257F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741" y="1563851"/>
            <a:ext cx="548819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253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E4011-E715-431F-83D1-EEA337ACB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2254250"/>
            <a:ext cx="6644488" cy="2289538"/>
          </a:xfrm>
        </p:spPr>
        <p:txBody>
          <a:bodyPr/>
          <a:lstStyle/>
          <a:p>
            <a:r>
              <a:rPr lang="en-GB"/>
              <a:t>VI. The Monetary Council’s forward guidance</a:t>
            </a:r>
          </a:p>
        </p:txBody>
      </p:sp>
    </p:spTree>
    <p:extLst>
      <p:ext uri="{BB962C8B-B14F-4D97-AF65-F5344CB8AC3E}">
        <p14:creationId xmlns:p14="http://schemas.microsoft.com/office/powerpoint/2010/main" val="1162009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F65797F-758F-4BDD-85D8-100FAC401464}"/>
              </a:ext>
            </a:extLst>
          </p:cNvPr>
          <p:cNvSpPr txBox="1"/>
          <p:nvPr/>
        </p:nvSpPr>
        <p:spPr>
          <a:xfrm>
            <a:off x="5903495" y="3400926"/>
            <a:ext cx="5694948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hu-HU" sz="2400" b="1" i="1" dirty="0">
              <a:solidFill>
                <a:schemeClr val="tx2"/>
              </a:solidFill>
            </a:endParaRPr>
          </a:p>
          <a:p>
            <a:pPr algn="ctr"/>
            <a:r>
              <a:rPr lang="en-US" sz="2400" b="1" i="1" dirty="0">
                <a:solidFill>
                  <a:schemeClr val="tx2"/>
                </a:solidFill>
              </a:rPr>
              <a:t>Inflation is expected to fall below the central bank target in the coming months, before </a:t>
            </a:r>
            <a:r>
              <a:rPr lang="en-US" sz="2400" b="1" i="1" dirty="0" err="1">
                <a:solidFill>
                  <a:schemeClr val="tx2"/>
                </a:solidFill>
              </a:rPr>
              <a:t>stabilising</a:t>
            </a:r>
            <a:r>
              <a:rPr lang="en-US" sz="2400" b="1" i="1" dirty="0">
                <a:solidFill>
                  <a:schemeClr val="tx2"/>
                </a:solidFill>
              </a:rPr>
              <a:t> gradually at 3 percent.</a:t>
            </a:r>
            <a:endParaRPr lang="hu-HU" sz="2400" b="1" i="1" dirty="0">
              <a:solidFill>
                <a:schemeClr val="tx2"/>
              </a:solidFill>
            </a:endParaRPr>
          </a:p>
          <a:p>
            <a:pPr algn="ctr"/>
            <a:endParaRPr lang="hu-HU" sz="2400" b="1" i="1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4EC22D-5E51-4161-B416-8F2CE2ABE56D}"/>
              </a:ext>
            </a:extLst>
          </p:cNvPr>
          <p:cNvSpPr/>
          <p:nvPr/>
        </p:nvSpPr>
        <p:spPr>
          <a:xfrm>
            <a:off x="3400925" y="1925053"/>
            <a:ext cx="2518611" cy="34169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FD2E60B-E06A-4203-9409-00E1A7895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677" y="2057917"/>
            <a:ext cx="2379539" cy="32359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CBD06A-8A1C-4B4E-ACA2-4EDD0B244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Magyar </a:t>
            </a:r>
            <a:r>
              <a:rPr lang="en-US" dirty="0" err="1"/>
              <a:t>Nemzeti</a:t>
            </a:r>
            <a:r>
              <a:rPr lang="en-US" dirty="0"/>
              <a:t> Bank’s primary objective is to achieve and maintain price stability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DF242-2FCF-480C-8C8D-C32AE69DEE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A19A7-16E6-469B-BF55-0D1D954163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09705" y="1919214"/>
            <a:ext cx="5688737" cy="188276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hu-HU" i="1" dirty="0"/>
              <a:t>„</a:t>
            </a:r>
            <a:r>
              <a:rPr lang="en-US" i="1" dirty="0"/>
              <a:t>The Magyar </a:t>
            </a:r>
            <a:r>
              <a:rPr lang="en-US" i="1" dirty="0" err="1"/>
              <a:t>Nemzeti</a:t>
            </a:r>
            <a:r>
              <a:rPr lang="en-US" i="1" dirty="0"/>
              <a:t> Bank’s single anchor is inflation, its primary objective is to achieve and maintain price stability.</a:t>
            </a:r>
            <a:r>
              <a:rPr lang="hu-HU" i="1" dirty="0"/>
              <a:t>”</a:t>
            </a:r>
          </a:p>
        </p:txBody>
      </p:sp>
      <p:pic>
        <p:nvPicPr>
          <p:cNvPr id="10" name="Picture 2" descr="Képtalálatok a következőre: nagy márton">
            <a:extLst>
              <a:ext uri="{FF2B5EF4-FFF2-40B4-BE49-F238E27FC236}">
                <a16:creationId xmlns:a16="http://schemas.microsoft.com/office/drawing/2014/main" id="{4CB1A1BB-0BCD-4A22-BB7D-1207A2107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5478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F73B6055-2D76-4CC3-BEFF-39379B977C4A}"/>
              </a:ext>
            </a:extLst>
          </p:cNvPr>
          <p:cNvSpPr/>
          <p:nvPr/>
        </p:nvSpPr>
        <p:spPr>
          <a:xfrm>
            <a:off x="5919533" y="1190796"/>
            <a:ext cx="3122322" cy="312452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E2C95F45-B40F-4575-AAD0-BD0186A6C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240" y="1428751"/>
            <a:ext cx="2661987" cy="2661987"/>
          </a:xfrm>
          <a:prstGeom prst="flowChartConnector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112432-BC6F-4126-A2DE-FC1B60776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1260475" algn="l"/>
              </a:tabLst>
            </a:pPr>
            <a:r>
              <a:rPr lang="en-GB" sz="2100"/>
              <a:t>The most important consideration now is to ensure the required liquidity for all sectors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3E1BF-3AD7-4B5A-B852-391D0E77D6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E05709-9467-49F2-B1A0-236CD24DBB7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84884" y="4443663"/>
            <a:ext cx="8406063" cy="1588169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GB" b="1">
                <a:solidFill>
                  <a:schemeClr val="bg1"/>
                </a:solidFill>
              </a:rPr>
              <a:t>In order to this, the MNB is ready to use every instrument at its disposal and take further measures to provide additional liquidity. 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764BC262-E9CC-44BE-8014-D7EC0DE5467B}"/>
              </a:ext>
            </a:extLst>
          </p:cNvPr>
          <p:cNvSpPr/>
          <p:nvPr/>
        </p:nvSpPr>
        <p:spPr>
          <a:xfrm>
            <a:off x="9400672" y="1941093"/>
            <a:ext cx="2197772" cy="9144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Government budget</a:t>
            </a:r>
          </a:p>
        </p:txBody>
      </p:sp>
      <p:sp>
        <p:nvSpPr>
          <p:cNvPr id="15" name="Arrow: Pentagon 1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3D3294E0-BBF3-49AE-9575-7CCD32E4A82E}"/>
              </a:ext>
            </a:extLst>
          </p:cNvPr>
          <p:cNvSpPr/>
          <p:nvPr/>
        </p:nvSpPr>
        <p:spPr>
          <a:xfrm>
            <a:off x="9408691" y="3056022"/>
            <a:ext cx="2197772" cy="9144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Banking system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C76E4FA3-61A8-4691-B5A9-13596FD0C259}"/>
              </a:ext>
            </a:extLst>
          </p:cNvPr>
          <p:cNvSpPr/>
          <p:nvPr/>
        </p:nvSpPr>
        <p:spPr>
          <a:xfrm rot="10800000">
            <a:off x="3433007" y="1925050"/>
            <a:ext cx="2197772" cy="9144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BC507A77-84CB-4B0E-B285-27A7EA557913}"/>
              </a:ext>
            </a:extLst>
          </p:cNvPr>
          <p:cNvSpPr/>
          <p:nvPr/>
        </p:nvSpPr>
        <p:spPr>
          <a:xfrm rot="10800000">
            <a:off x="3441029" y="3056017"/>
            <a:ext cx="2197772" cy="9144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3E581B-30A3-4C5B-95B3-51BD09CD4F2B}"/>
              </a:ext>
            </a:extLst>
          </p:cNvPr>
          <p:cNvSpPr txBox="1"/>
          <p:nvPr/>
        </p:nvSpPr>
        <p:spPr>
          <a:xfrm>
            <a:off x="3721769" y="2197768"/>
            <a:ext cx="1860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</a:rPr>
              <a:t>Corporates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242620-8BF2-4528-A6D4-A112877CEAF6}"/>
              </a:ext>
            </a:extLst>
          </p:cNvPr>
          <p:cNvSpPr txBox="1"/>
          <p:nvPr/>
        </p:nvSpPr>
        <p:spPr>
          <a:xfrm>
            <a:off x="3777914" y="3296653"/>
            <a:ext cx="1860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</a:rPr>
              <a:t>Households</a:t>
            </a:r>
          </a:p>
        </p:txBody>
      </p:sp>
      <p:pic>
        <p:nvPicPr>
          <p:cNvPr id="18" name="Picture 2" descr="Képtalálatok a következőre: nagy márton">
            <a:extLst>
              <a:ext uri="{FF2B5EF4-FFF2-40B4-BE49-F238E27FC236}">
                <a16:creationId xmlns:a16="http://schemas.microsoft.com/office/drawing/2014/main" id="{F8165B55-70FB-48C7-B0AA-FE3D896622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4266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AADC1-3576-4C44-A5BD-9F4A344B9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Monetary Council’s forward guidance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41F38-83F2-4ED1-AD51-B8F4743F37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86B903-517A-496A-9BBD-5EFEE70C2F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noFill/>
        </p:spPr>
        <p:txBody>
          <a:bodyPr/>
          <a:lstStyle/>
          <a:p>
            <a:r>
              <a:rPr lang="hu-HU" b="1" i="1" dirty="0"/>
              <a:t>„</a:t>
            </a:r>
            <a:r>
              <a:rPr lang="en-US" b="1" i="1" dirty="0"/>
              <a:t>The Monetary Council monitors closely and assesses continuously the incoming data, as well as the effects of the coronavirus pandemic on the macroeconomy and the financial market.</a:t>
            </a:r>
            <a:r>
              <a:rPr lang="hu-HU" b="1" i="1" dirty="0"/>
              <a:t>”</a:t>
            </a:r>
          </a:p>
          <a:p>
            <a:endParaRPr lang="hu-HU" b="1" i="1" dirty="0"/>
          </a:p>
          <a:p>
            <a:r>
              <a:rPr lang="hu-HU" b="1" i="1" dirty="0"/>
              <a:t>„</a:t>
            </a:r>
            <a:r>
              <a:rPr lang="en-US" b="1" i="1" dirty="0"/>
              <a:t>In order to preserve effective monetary policy transmission, the Monetary Council is ready to take further measures to provide additional liquidity</a:t>
            </a:r>
            <a:r>
              <a:rPr lang="hu-HU" b="1" i="1" dirty="0"/>
              <a:t>.”</a:t>
            </a:r>
          </a:p>
        </p:txBody>
      </p:sp>
      <p:pic>
        <p:nvPicPr>
          <p:cNvPr id="6" name="Picture 2" descr="Képtalálatok a következőre: nagy márton">
            <a:extLst>
              <a:ext uri="{FF2B5EF4-FFF2-40B4-BE49-F238E27FC236}">
                <a16:creationId xmlns:a16="http://schemas.microsoft.com/office/drawing/2014/main" id="{7E509331-6BCD-4E12-8F81-99A622545A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6663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93A78-6F17-47ED-9D1F-647B8BD2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2626660"/>
            <a:ext cx="6644488" cy="1544718"/>
          </a:xfrm>
        </p:spPr>
        <p:txBody>
          <a:bodyPr/>
          <a:lstStyle/>
          <a:p>
            <a:r>
              <a:rPr lang="en-GB"/>
              <a:t>Thank you for your kind attention!</a:t>
            </a:r>
          </a:p>
        </p:txBody>
      </p:sp>
    </p:spTree>
    <p:extLst>
      <p:ext uri="{BB962C8B-B14F-4D97-AF65-F5344CB8AC3E}">
        <p14:creationId xmlns:p14="http://schemas.microsoft.com/office/powerpoint/2010/main" val="617393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603CF-24CC-4E41-BB2A-DF77D39DF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dirty="0"/>
              <a:t>The volatility has increased significantly in financial markets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9F09D-4FD9-4C3B-AC16-39EE19A02F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4018" y="6507415"/>
            <a:ext cx="7679183" cy="229326"/>
          </a:xfrm>
        </p:spPr>
        <p:txBody>
          <a:bodyPr/>
          <a:lstStyle/>
          <a:p>
            <a:r>
              <a:rPr lang="en-GB" dirty="0"/>
              <a:t>Source | Bloomberg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B9F3E1-EBB3-494C-BBE9-423933313D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71" y="5500321"/>
            <a:ext cx="8390875" cy="229326"/>
          </a:xfrm>
        </p:spPr>
        <p:txBody>
          <a:bodyPr/>
          <a:lstStyle/>
          <a:p>
            <a:r>
              <a:rPr lang="en-GB" dirty="0"/>
              <a:t>Changes in risk indices</a:t>
            </a:r>
          </a:p>
        </p:txBody>
      </p:sp>
      <p:pic>
        <p:nvPicPr>
          <p:cNvPr id="7" name="Picture 2" descr="Képtalálatok a következőre: nagy márton">
            <a:extLst>
              <a:ext uri="{FF2B5EF4-FFF2-40B4-BE49-F238E27FC236}">
                <a16:creationId xmlns:a16="http://schemas.microsoft.com/office/drawing/2014/main" id="{971FC271-7BDB-4480-B8B7-FD96FCF6B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B1BD12-C833-4E8F-8FA9-967413C37A30}"/>
              </a:ext>
            </a:extLst>
          </p:cNvPr>
          <p:cNvSpPr txBox="1"/>
          <p:nvPr/>
        </p:nvSpPr>
        <p:spPr>
          <a:xfrm>
            <a:off x="3374018" y="5729647"/>
            <a:ext cx="83908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D234D"/>
                </a:solidFill>
              </a:rPr>
              <a:t>Note | The </a:t>
            </a:r>
            <a:r>
              <a:rPr lang="en-GB" sz="1400" dirty="0" err="1">
                <a:solidFill>
                  <a:srgbClr val="0D234D"/>
                </a:solidFill>
              </a:rPr>
              <a:t>VIX</a:t>
            </a:r>
            <a:r>
              <a:rPr lang="en-GB" sz="1400" dirty="0">
                <a:solidFill>
                  <a:srgbClr val="0D234D"/>
                </a:solidFill>
              </a:rPr>
              <a:t> index is a risk indicator for measuring the expectation of stock market volatility implied by S&amp;P500 index options. The MOVE index shows the future volatility of US Treasury yields. The </a:t>
            </a:r>
            <a:r>
              <a:rPr lang="en-GB" sz="1400" dirty="0" err="1">
                <a:solidFill>
                  <a:srgbClr val="0D234D"/>
                </a:solidFill>
              </a:rPr>
              <a:t>EMBI</a:t>
            </a:r>
            <a:r>
              <a:rPr lang="en-GB" sz="1400" dirty="0">
                <a:solidFill>
                  <a:srgbClr val="0D234D"/>
                </a:solidFill>
              </a:rPr>
              <a:t> Global is the Emerging Market Bond Index.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FB0E7D6-201A-49C2-9DA1-927C4B25288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7"/>
          <a:stretch/>
        </p:blipFill>
        <p:spPr>
          <a:xfrm>
            <a:off x="3553653" y="936001"/>
            <a:ext cx="7530305" cy="455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15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86DC6-F776-47BE-8E4A-41A1787B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Global </a:t>
            </a:r>
            <a:r>
              <a:rPr lang="en-US" dirty="0"/>
              <a:t>Stock indices have fallen sharply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1E6AA-C1CF-4A7C-A6F5-F559DA7D1E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Source | Bloomberg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0319BE-AE97-44EA-B1A1-3BE54D9174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49023" y="5925570"/>
            <a:ext cx="8390875" cy="229326"/>
          </a:xfrm>
        </p:spPr>
        <p:txBody>
          <a:bodyPr/>
          <a:lstStyle/>
          <a:p>
            <a:r>
              <a:rPr lang="en-US" spc="113" dirty="0"/>
              <a:t>Developments in main stock indexes and MSCI stock market indices</a:t>
            </a:r>
            <a:endParaRPr lang="hu-HU" spc="113" dirty="0"/>
          </a:p>
        </p:txBody>
      </p:sp>
      <p:pic>
        <p:nvPicPr>
          <p:cNvPr id="7" name="Picture 2" descr="Képtalálatok a következőre: nagy márton">
            <a:extLst>
              <a:ext uri="{FF2B5EF4-FFF2-40B4-BE49-F238E27FC236}">
                <a16:creationId xmlns:a16="http://schemas.microsoft.com/office/drawing/2014/main" id="{1EABA726-86DB-4C69-B424-665B335549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A1B284-E76F-4D65-96F6-0E97112395F7}"/>
              </a:ext>
            </a:extLst>
          </p:cNvPr>
          <p:cNvSpPr/>
          <p:nvPr/>
        </p:nvSpPr>
        <p:spPr>
          <a:xfrm>
            <a:off x="3413660" y="6131914"/>
            <a:ext cx="17440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D234D"/>
                </a:solidFill>
              </a:rPr>
              <a:t>Note | 1 Jan 2014 = 0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AC3073D-1026-410C-B912-0276F8A1FEB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7"/>
          <a:stretch/>
        </p:blipFill>
        <p:spPr>
          <a:xfrm>
            <a:off x="3409810" y="942029"/>
            <a:ext cx="7595073" cy="478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71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86DC6-F776-47BE-8E4A-41A1787B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Long-term yields in advanced markets were stuck low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1E6AA-C1CF-4A7C-A6F5-F559DA7D1E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Source | Bloomberg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0319BE-AE97-44EA-B1A1-3BE54D9174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pc="113" dirty="0"/>
              <a:t>Change in advanced 10-year government securities yields</a:t>
            </a:r>
            <a:endParaRPr lang="hu-HU" spc="113" dirty="0"/>
          </a:p>
        </p:txBody>
      </p:sp>
      <p:pic>
        <p:nvPicPr>
          <p:cNvPr id="7" name="Picture 2" descr="Képtalálatok a következőre: nagy márton">
            <a:extLst>
              <a:ext uri="{FF2B5EF4-FFF2-40B4-BE49-F238E27FC236}">
                <a16:creationId xmlns:a16="http://schemas.microsoft.com/office/drawing/2014/main" id="{64AA6547-E9D4-49E8-A908-A689313BD0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CC42BAB-2493-40E2-98D7-3D275880BE4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5"/>
          <a:stretch/>
        </p:blipFill>
        <p:spPr>
          <a:xfrm>
            <a:off x="3383251" y="1042737"/>
            <a:ext cx="7965532" cy="470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51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86DC6-F776-47BE-8E4A-41A1787B5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70" y="310447"/>
            <a:ext cx="8528014" cy="713833"/>
          </a:xfrm>
        </p:spPr>
        <p:txBody>
          <a:bodyPr>
            <a:normAutofit fontScale="90000"/>
          </a:bodyPr>
          <a:lstStyle/>
          <a:p>
            <a:r>
              <a:rPr lang="en-GB" dirty="0"/>
              <a:t>Developed foreign exchange markets were also characterised by volatile exchange rate movements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1E6AA-C1CF-4A7C-A6F5-F559DA7D1E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Source | Bloomberg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0319BE-AE97-44EA-B1A1-3BE54D9174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70" y="5982080"/>
            <a:ext cx="8390875" cy="229326"/>
          </a:xfrm>
        </p:spPr>
        <p:txBody>
          <a:bodyPr/>
          <a:lstStyle/>
          <a:p>
            <a:r>
              <a:rPr lang="en-GB" spc="113" dirty="0"/>
              <a:t>Change in the value of advanced currencies against the euro</a:t>
            </a:r>
          </a:p>
        </p:txBody>
      </p:sp>
      <p:pic>
        <p:nvPicPr>
          <p:cNvPr id="7" name="Picture 2" descr="Képtalálatok a következőre: nagy márton">
            <a:extLst>
              <a:ext uri="{FF2B5EF4-FFF2-40B4-BE49-F238E27FC236}">
                <a16:creationId xmlns:a16="http://schemas.microsoft.com/office/drawing/2014/main" id="{6C756573-15C3-404C-B675-E8F0B725B0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9" r="3543" b="490"/>
          <a:stretch/>
        </p:blipFill>
        <p:spPr bwMode="auto">
          <a:xfrm>
            <a:off x="282804" y="4035347"/>
            <a:ext cx="2507529" cy="249742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CC83DF-E4DC-400D-B677-6FC9E8717A84}"/>
              </a:ext>
            </a:extLst>
          </p:cNvPr>
          <p:cNvSpPr txBox="1"/>
          <p:nvPr/>
        </p:nvSpPr>
        <p:spPr>
          <a:xfrm>
            <a:off x="3391270" y="6147334"/>
            <a:ext cx="8390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D234D"/>
                </a:solidFill>
              </a:rPr>
              <a:t>Note | 1 Jan 2018 = 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FAA66B-0D3E-44ED-B4B7-1223DF918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2822" y="958351"/>
            <a:ext cx="7477148" cy="48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45202"/>
      </p:ext>
    </p:extLst>
  </p:cSld>
  <p:clrMapOvr>
    <a:masterClrMapping/>
  </p:clrMapOvr>
</p:sld>
</file>

<file path=ppt/theme/theme1.xml><?xml version="1.0" encoding="utf-8"?>
<a:theme xmlns:a="http://schemas.openxmlformats.org/drawingml/2006/main" name="MNB téma 16_9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BF86D12-47D0-46A6-B42B-0F70B785D661}" vid="{C8B57E9E-D022-4C75-9004-1872F66249D4}"/>
    </a:ext>
  </a:extLst>
</a:theme>
</file>

<file path=ppt/theme/theme2.xml><?xml version="1.0" encoding="utf-8"?>
<a:theme xmlns:a="http://schemas.openxmlformats.org/drawingml/2006/main" name="MNB téma 16_9 nyomtatásra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BF86D12-47D0-46A6-B42B-0F70B785D661}" vid="{F1F9A1AF-1B03-4E91-B1D4-14D10107B466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NB új séma">
    <a:dk1>
      <a:sysClr val="windowText" lastClr="000000"/>
    </a:dk1>
    <a:lt1>
      <a:sysClr val="window" lastClr="FFFFFF"/>
    </a:lt1>
    <a:dk2>
      <a:srgbClr val="0C2148"/>
    </a:dk2>
    <a:lt2>
      <a:srgbClr val="E7E6E6"/>
    </a:lt2>
    <a:accent1>
      <a:srgbClr val="009EE0"/>
    </a:accent1>
    <a:accent2>
      <a:srgbClr val="48A0AE"/>
    </a:accent2>
    <a:accent3>
      <a:srgbClr val="DA0000"/>
    </a:accent3>
    <a:accent4>
      <a:srgbClr val="E57200"/>
    </a:accent4>
    <a:accent5>
      <a:srgbClr val="F6A800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MNB új séma">
    <a:dk1>
      <a:sysClr val="windowText" lastClr="000000"/>
    </a:dk1>
    <a:lt1>
      <a:sysClr val="window" lastClr="FFFFFF"/>
    </a:lt1>
    <a:dk2>
      <a:srgbClr val="0C2148"/>
    </a:dk2>
    <a:lt2>
      <a:srgbClr val="E7E6E6"/>
    </a:lt2>
    <a:accent1>
      <a:srgbClr val="009EE0"/>
    </a:accent1>
    <a:accent2>
      <a:srgbClr val="48A0AE"/>
    </a:accent2>
    <a:accent3>
      <a:srgbClr val="DA0000"/>
    </a:accent3>
    <a:accent4>
      <a:srgbClr val="E57200"/>
    </a:accent4>
    <a:accent5>
      <a:srgbClr val="F6A800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MNB új séma">
    <a:dk1>
      <a:sysClr val="windowText" lastClr="000000"/>
    </a:dk1>
    <a:lt1>
      <a:sysClr val="window" lastClr="FFFFFF"/>
    </a:lt1>
    <a:dk2>
      <a:srgbClr val="0C2148"/>
    </a:dk2>
    <a:lt2>
      <a:srgbClr val="E7E6E6"/>
    </a:lt2>
    <a:accent1>
      <a:srgbClr val="009EE0"/>
    </a:accent1>
    <a:accent2>
      <a:srgbClr val="48A0AE"/>
    </a:accent2>
    <a:accent3>
      <a:srgbClr val="DA0000"/>
    </a:accent3>
    <a:accent4>
      <a:srgbClr val="E57200"/>
    </a:accent4>
    <a:accent5>
      <a:srgbClr val="F6A800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MNB téma 16_9 új</Template>
  <TotalTime>10266</TotalTime>
  <Words>3950</Words>
  <Application>Microsoft Office PowerPoint</Application>
  <PresentationFormat>Widescreen</PresentationFormat>
  <Paragraphs>529</Paragraphs>
  <Slides>56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Calibri</vt:lpstr>
      <vt:lpstr>Courier New</vt:lpstr>
      <vt:lpstr>Wingdings</vt:lpstr>
      <vt:lpstr>MNB téma 16_9 új</vt:lpstr>
      <vt:lpstr>MNB téma 16_9 nyomtatásra</vt:lpstr>
      <vt:lpstr>Consultation following the Monetary Council’s interest rate decision in March 2020</vt:lpstr>
      <vt:lpstr>I. Effects of the coronavirus pandemic on financial markets and the economy</vt:lpstr>
      <vt:lpstr>The Coronavirus has resulted in a global confidence crisis</vt:lpstr>
      <vt:lpstr>Breaking confidence is gradually spilling over towards consumers, turning into a self-amplifying spiral</vt:lpstr>
      <vt:lpstr>The sectors most exposed to the economic effects of the coronavirus</vt:lpstr>
      <vt:lpstr>The volatility has increased significantly in financial markets</vt:lpstr>
      <vt:lpstr>Global Stock indices have fallen sharply</vt:lpstr>
      <vt:lpstr>Long-term yields in advanced markets were stuck low</vt:lpstr>
      <vt:lpstr>Developed foreign exchange markets were also characterised by volatile exchange rate movements</vt:lpstr>
      <vt:lpstr>Coronavirus outbreak has caused a significant fall in commodity prices</vt:lpstr>
      <vt:lpstr>The February downturn in the Asian manufacturing sector reached Europe by March</vt:lpstr>
      <vt:lpstr>The impact of the pandemic has already been reflected in the significant rise in the USA unemployment Benefit claims</vt:lpstr>
      <vt:lpstr>Global tourism has been declining significantly in parallel with the pandemic</vt:lpstr>
      <vt:lpstr>Economic effects of the coronavirus hold back  this year’s gdp growth rates significantly</vt:lpstr>
      <vt:lpstr>II. International monetary and fiscal policy measures</vt:lpstr>
      <vt:lpstr>PowerPoint Presentation</vt:lpstr>
      <vt:lpstr>PowerPoint Presentation</vt:lpstr>
      <vt:lpstr>Base rates and interbank rates in the CEE region</vt:lpstr>
      <vt:lpstr>In addition, A number of other central banks have eased monetary conditions recently</vt:lpstr>
      <vt:lpstr>Most countries fight virus fallout with fiscal stimulus</vt:lpstr>
      <vt:lpstr>Comprehensive measures are taken worldwide to mitigate the effect of the crisis</vt:lpstr>
      <vt:lpstr>III. Assessment of the domestic economic situation</vt:lpstr>
      <vt:lpstr>The impact of the pandemic will be reflected in march economic data</vt:lpstr>
      <vt:lpstr>Economic growth may temporarily slow down, then we expect lost activity to recover</vt:lpstr>
      <vt:lpstr>A one-month shutdown in the most exposed sectors could significantly restrain GDP growth</vt:lpstr>
      <vt:lpstr>Growth effects of downward risks are more significant</vt:lpstr>
      <vt:lpstr>Our forecast for oil price is significantly lower than in December</vt:lpstr>
      <vt:lpstr>Inflation may stabilize near the 3 percent inflation target by the end of the forecast horizon</vt:lpstr>
      <vt:lpstr>Core inflation excluding taxes will be lower in 2020 and 2021 comparing to our december forecast</vt:lpstr>
      <vt:lpstr>We expect an increasing current account balance in the coming years</vt:lpstr>
      <vt:lpstr>FX-Swap and bubor rates decreased at the end of the period, T-bill yields converged</vt:lpstr>
      <vt:lpstr>Parallel with advanced bond yields, long-term yields increased in the region as well</vt:lpstr>
      <vt:lpstr>Amount of government bonds held by foreign investors did not change significantly</vt:lpstr>
      <vt:lpstr>Liquidity decreased on the main domestic financial markets</vt:lpstr>
      <vt:lpstr>IV. The Magyar Nemzeti Bank’s measures so far</vt:lpstr>
      <vt:lpstr>in accordance with The MNB’s recommendations, The Government ordered a payment moratorium </vt:lpstr>
      <vt:lpstr>The moratorium on the payment of loan instalments results in practice in a liquidity risk transfer</vt:lpstr>
      <vt:lpstr>The steps taken by the MNB can ensure that the liquidity impact of the moratorium remains manageable</vt:lpstr>
      <vt:lpstr>The impact of the moratorium on the interest income depends on the restructuring of instalments and the participation rate</vt:lpstr>
      <vt:lpstr>Magyar Nemzeti Bank accepts loans to large companies as collateral </vt:lpstr>
      <vt:lpstr>The MNB supports the mitigation of the pandemic’s effects on the banking sector with numerous steps</vt:lpstr>
      <vt:lpstr>V. The Monetary Council’s interest rate decision on 24 March 2020</vt:lpstr>
      <vt:lpstr>Monetary Council did not change the interest rate conditions in March</vt:lpstr>
      <vt:lpstr>average amount of liquidity to be crowded out for 2020 q2 at a minimum of HUF 300-500 billion</vt:lpstr>
      <vt:lpstr>By increasing the stock of central bank FX swap instrument the MNB has raised the interbank liquidity since the beginning of march</vt:lpstr>
      <vt:lpstr>Monetary council decided to introduce the collateralised lending facility with maximum 5-year maturity</vt:lpstr>
      <vt:lpstr>Parameters of the fixed-rate collateralised loan</vt:lpstr>
      <vt:lpstr>The impact of liquidity measures on yield curve</vt:lpstr>
      <vt:lpstr>Priority is to ensure liquidity to the long-term treasury market as well</vt:lpstr>
      <vt:lpstr>Local long-term government bond yields decreased considerably last week</vt:lpstr>
      <vt:lpstr>Exemption from reserve requirements</vt:lpstr>
      <vt:lpstr>VI. The Monetary Council’s forward guidance</vt:lpstr>
      <vt:lpstr>The Magyar Nemzeti Bank’s primary objective is to achieve and maintain price stability</vt:lpstr>
      <vt:lpstr>The most important consideration now is to ensure the required liquidity for all sectors</vt:lpstr>
      <vt:lpstr>The Monetary Council’s forward guidance</vt:lpstr>
      <vt:lpstr>Thank you for your kind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magyar nemzeti bank felsőoktatást támogató tevékenysége</dc:title>
  <dc:creator>Kővári Zsombor</dc:creator>
  <cp:lastModifiedBy>Kuti Zsolt</cp:lastModifiedBy>
  <cp:revision>490</cp:revision>
  <dcterms:created xsi:type="dcterms:W3CDTF">2018-07-16T14:04:03Z</dcterms:created>
  <dcterms:modified xsi:type="dcterms:W3CDTF">2020-03-25T11:06:02Z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d11092-50c9-4e74-84b5-b1af078dc3d0_Enabled">
    <vt:lpwstr>True</vt:lpwstr>
  </property>
  <property fmtid="{D5CDD505-2E9C-101B-9397-08002B2CF9AE}" pid="3" name="MSIP_Label_b0d11092-50c9-4e74-84b5-b1af078dc3d0_SiteId">
    <vt:lpwstr>97c01ef8-0264-4eef-9c08-fb4a9ba1c0db</vt:lpwstr>
  </property>
  <property fmtid="{D5CDD505-2E9C-101B-9397-08002B2CF9AE}" pid="4" name="MSIP_Label_b0d11092-50c9-4e74-84b5-b1af078dc3d0_Ref">
    <vt:lpwstr>https://api.informationprotection.azure.com/api/97c01ef8-0264-4eef-9c08-fb4a9ba1c0db</vt:lpwstr>
  </property>
  <property fmtid="{D5CDD505-2E9C-101B-9397-08002B2CF9AE}" pid="5" name="MSIP_Label_b0d11092-50c9-4e74-84b5-b1af078dc3d0_Owner">
    <vt:lpwstr>cstothg@mnb.hu</vt:lpwstr>
  </property>
  <property fmtid="{D5CDD505-2E9C-101B-9397-08002B2CF9AE}" pid="6" name="MSIP_Label_b0d11092-50c9-4e74-84b5-b1af078dc3d0_SetDate">
    <vt:lpwstr>2018-10-08T09:02:49.9987900+02:00</vt:lpwstr>
  </property>
  <property fmtid="{D5CDD505-2E9C-101B-9397-08002B2CF9AE}" pid="7" name="MSIP_Label_b0d11092-50c9-4e74-84b5-b1af078dc3d0_Name">
    <vt:lpwstr>Protected</vt:lpwstr>
  </property>
  <property fmtid="{D5CDD505-2E9C-101B-9397-08002B2CF9AE}" pid="8" name="MSIP_Label_b0d11092-50c9-4e74-84b5-b1af078dc3d0_Application">
    <vt:lpwstr>Microsoft Azure Information Protection</vt:lpwstr>
  </property>
  <property fmtid="{D5CDD505-2E9C-101B-9397-08002B2CF9AE}" pid="9" name="MSIP_Label_b0d11092-50c9-4e74-84b5-b1af078dc3d0_Extended_MSFT_Method">
    <vt:lpwstr>Automatic</vt:lpwstr>
  </property>
  <property fmtid="{D5CDD505-2E9C-101B-9397-08002B2CF9AE}" pid="10" name="Sensitivity">
    <vt:lpwstr>Protected</vt:lpwstr>
  </property>
  <property fmtid="{D5CDD505-2E9C-101B-9397-08002B2CF9AE}" pid="11" name="Érvényességi idő">
    <vt:filetime>2025-03-23T07:50:32Z</vt:filetime>
  </property>
  <property fmtid="{D5CDD505-2E9C-101B-9397-08002B2CF9AE}" pid="12" name="Érvényességet beállító">
    <vt:lpwstr>kutizs</vt:lpwstr>
  </property>
  <property fmtid="{D5CDD505-2E9C-101B-9397-08002B2CF9AE}" pid="13" name="Érvényességi idő első beállítása">
    <vt:filetime>2020-03-23T07:50:33Z</vt:filetime>
  </property>
</Properties>
</file>