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9"/>
  </p:notesMasterIdLst>
  <p:handoutMasterIdLst>
    <p:handoutMasterId r:id="rId30"/>
  </p:handoutMasterIdLst>
  <p:sldIdLst>
    <p:sldId id="263" r:id="rId2"/>
    <p:sldId id="295" r:id="rId3"/>
    <p:sldId id="268" r:id="rId4"/>
    <p:sldId id="292" r:id="rId5"/>
    <p:sldId id="280" r:id="rId6"/>
    <p:sldId id="330" r:id="rId7"/>
    <p:sldId id="305" r:id="rId8"/>
    <p:sldId id="311" r:id="rId9"/>
    <p:sldId id="322" r:id="rId10"/>
    <p:sldId id="325" r:id="rId11"/>
    <p:sldId id="318" r:id="rId12"/>
    <p:sldId id="270" r:id="rId13"/>
    <p:sldId id="276" r:id="rId14"/>
    <p:sldId id="323" r:id="rId15"/>
    <p:sldId id="326" r:id="rId16"/>
    <p:sldId id="304" r:id="rId17"/>
    <p:sldId id="327" r:id="rId18"/>
    <p:sldId id="315" r:id="rId19"/>
    <p:sldId id="316" r:id="rId20"/>
    <p:sldId id="321" r:id="rId21"/>
    <p:sldId id="313" r:id="rId22"/>
    <p:sldId id="298" r:id="rId23"/>
    <p:sldId id="293" r:id="rId24"/>
    <p:sldId id="328" r:id="rId25"/>
    <p:sldId id="300" r:id="rId26"/>
    <p:sldId id="329" r:id="rId27"/>
    <p:sldId id="297" r:id="rId28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  <p:cmAuthor id="1" name="Hidasi Balázs" initials="HB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84860" autoAdjust="0"/>
  </p:normalViewPr>
  <p:slideViewPr>
    <p:cSldViewPr>
      <p:cViewPr varScale="1">
        <p:scale>
          <a:sx n="99" d="100"/>
          <a:sy n="99" d="100"/>
        </p:scale>
        <p:origin x="-1992" y="-90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829809310506266E-2"/>
          <c:y val="3.8778418803418806E-2"/>
          <c:w val="0.8603403813789875"/>
          <c:h val="0.6827074225865209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Hitelflow!$F$1</c:f>
              <c:strCache>
                <c:ptCount val="1"/>
                <c:pt idx="0">
                  <c:v>NHP növekedési hatása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Hitelflow!$B$2:$B$4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Hitelflow!$F$2:$F$4</c:f>
              <c:numCache>
                <c:formatCode>0.00</c:formatCode>
                <c:ptCount val="3"/>
                <c:pt idx="0">
                  <c:v>0.41807451325328909</c:v>
                </c:pt>
                <c:pt idx="1">
                  <c:v>0.81587188078918682</c:v>
                </c:pt>
                <c:pt idx="2">
                  <c:v>0.47986842885436132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1819904"/>
        <c:axId val="81850368"/>
      </c:barChart>
      <c:lineChart>
        <c:grouping val="standard"/>
        <c:varyColors val="0"/>
        <c:ser>
          <c:idx val="3"/>
          <c:order val="1"/>
          <c:tx>
            <c:strRef>
              <c:f>Hitelflow!$J$1</c:f>
              <c:strCache>
                <c:ptCount val="1"/>
                <c:pt idx="0">
                  <c:v>GDP növekedés (jobb tengely)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ymbol val="circle"/>
            <c:size val="22"/>
            <c:spPr>
              <a:solidFill>
                <a:schemeClr val="bg1"/>
              </a:solidFill>
              <a:ln w="15875"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3,7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3,0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Hitelflow!$B$2:$B$4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Hitelflow!$J$2:$J$4</c:f>
              <c:numCache>
                <c:formatCode>General</c:formatCode>
                <c:ptCount val="3"/>
                <c:pt idx="0">
                  <c:v>1.8897690989370517</c:v>
                </c:pt>
                <c:pt idx="1">
                  <c:v>3.6722194567331883</c:v>
                </c:pt>
                <c:pt idx="2">
                  <c:v>2.9500824032865296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Hitelflow!$K$1</c:f>
              <c:strCache>
                <c:ptCount val="1"/>
                <c:pt idx="0">
                  <c:v>GDP növekedés NHP nélkül (jobb tengely)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22"/>
            <c:spPr>
              <a:solidFill>
                <a:schemeClr val="bg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Hitelflow!$B$2:$B$4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Hitelflow!$K$2:$K$4</c:f>
              <c:numCache>
                <c:formatCode>0.00</c:formatCode>
                <c:ptCount val="3"/>
                <c:pt idx="0">
                  <c:v>1.4716945856837627</c:v>
                </c:pt>
                <c:pt idx="1">
                  <c:v>2.8563475759440013</c:v>
                </c:pt>
                <c:pt idx="2">
                  <c:v>2.4702139744321681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53440"/>
        <c:axId val="81851904"/>
      </c:lineChart>
      <c:catAx>
        <c:axId val="818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1850368"/>
        <c:crosses val="autoZero"/>
        <c:auto val="1"/>
        <c:lblAlgn val="ctr"/>
        <c:lblOffset val="100"/>
        <c:noMultiLvlLbl val="0"/>
      </c:catAx>
      <c:valAx>
        <c:axId val="81850368"/>
        <c:scaling>
          <c:orientation val="minMax"/>
          <c:max val="1.4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.0" sourceLinked="0"/>
        <c:majorTickMark val="out"/>
        <c:minorTickMark val="none"/>
        <c:tickLblPos val="nextTo"/>
        <c:crossAx val="81819904"/>
        <c:crosses val="autoZero"/>
        <c:crossBetween val="between"/>
        <c:majorUnit val="0.2"/>
      </c:valAx>
      <c:valAx>
        <c:axId val="81851904"/>
        <c:scaling>
          <c:orientation val="minMax"/>
          <c:max val="4.2"/>
          <c:min val="0"/>
        </c:scaling>
        <c:delete val="0"/>
        <c:axPos val="r"/>
        <c:numFmt formatCode="0.0" sourceLinked="0"/>
        <c:majorTickMark val="out"/>
        <c:minorTickMark val="none"/>
        <c:tickLblPos val="nextTo"/>
        <c:crossAx val="81853440"/>
        <c:crosses val="max"/>
        <c:crossBetween val="between"/>
        <c:majorUnit val="0.60000000000000009"/>
      </c:valAx>
      <c:catAx>
        <c:axId val="8185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85190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2504594017094013"/>
          <c:w val="1"/>
          <c:h val="0.1749540598290598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2016.01.14.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2016.01.14.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389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hu-HU" sz="1200" dirty="0" smtClean="0">
                <a:solidFill>
                  <a:srgbClr val="002060"/>
                </a:solidFill>
              </a:rPr>
              <a:t>Lieli et </a:t>
            </a:r>
            <a:r>
              <a:rPr lang="hu-HU" sz="1200" dirty="0" err="1" smtClean="0">
                <a:solidFill>
                  <a:srgbClr val="002060"/>
                </a:solidFill>
              </a:rPr>
              <a:t>al</a:t>
            </a:r>
            <a:r>
              <a:rPr lang="hu-HU" sz="1200" dirty="0" smtClean="0">
                <a:solidFill>
                  <a:srgbClr val="002060"/>
                </a:solidFill>
              </a:rPr>
              <a:t> (2015) alapján, második szakasz csak 2014-re</a:t>
            </a:r>
          </a:p>
          <a:p>
            <a:pPr marL="457200" indent="-457200">
              <a:buFontTx/>
              <a:buChar char="-"/>
            </a:pPr>
            <a:r>
              <a:rPr lang="hu-HU" sz="1200" dirty="0" smtClean="0">
                <a:solidFill>
                  <a:srgbClr val="002060"/>
                </a:solidFill>
              </a:rPr>
              <a:t>Azokra a cégekre, melyek a </a:t>
            </a:r>
            <a:r>
              <a:rPr lang="hu-HU" sz="1200" dirty="0" err="1" smtClean="0">
                <a:solidFill>
                  <a:srgbClr val="002060"/>
                </a:solidFill>
              </a:rPr>
              <a:t>NAV-ban</a:t>
            </a:r>
            <a:r>
              <a:rPr lang="hu-HU" sz="1200" dirty="0" smtClean="0">
                <a:solidFill>
                  <a:srgbClr val="002060"/>
                </a:solidFill>
              </a:rPr>
              <a:t> szerepelnek és becslés készíthető rájuk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1200" b="0" dirty="0" smtClean="0">
                <a:solidFill>
                  <a:srgbClr val="002060"/>
                </a:solidFill>
              </a:rPr>
              <a:t>Beruházási célú hitelt (is) felvevőkre</a:t>
            </a:r>
          </a:p>
          <a:p>
            <a:pPr marL="457200" indent="-457200">
              <a:buFontTx/>
              <a:buChar char="-"/>
            </a:pPr>
            <a:r>
              <a:rPr lang="hu-HU" sz="1200" dirty="0" smtClean="0">
                <a:solidFill>
                  <a:srgbClr val="002060"/>
                </a:solidFill>
              </a:rPr>
              <a:t>Beruházási hitelfelvevők vettek fel más hitelt is illetve részt vettek</a:t>
            </a:r>
            <a:r>
              <a:rPr lang="hu-HU" sz="1200" baseline="0" dirty="0" smtClean="0">
                <a:solidFill>
                  <a:srgbClr val="002060"/>
                </a:solidFill>
              </a:rPr>
              <a:t> a hitelkiváltásban, ezért a „felvett” hitel összege nagyobb lehet mint az összes, </a:t>
            </a:r>
            <a:r>
              <a:rPr lang="hu-HU" sz="1200" baseline="0" dirty="0" err="1" smtClean="0">
                <a:solidFill>
                  <a:srgbClr val="002060"/>
                </a:solidFill>
              </a:rPr>
              <a:t>NHP-ban</a:t>
            </a:r>
            <a:r>
              <a:rPr lang="hu-HU" sz="1200" baseline="0" dirty="0" smtClean="0">
                <a:solidFill>
                  <a:srgbClr val="002060"/>
                </a:solidFill>
              </a:rPr>
              <a:t> nyújtott beruházási hitel</a:t>
            </a:r>
            <a:endParaRPr lang="hu-HU" sz="1200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106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Hitelkínálati</a:t>
            </a:r>
            <a:r>
              <a:rPr lang="hu-HU" baseline="0" dirty="0" smtClean="0"/>
              <a:t> csatornán keresztül számszerűsített hatás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Tamási, B – Világi, B. (2011): Identification of Credit Supply Shocks in a Bayesian SVAR Model of the Hungarian Economy. </a:t>
            </a:r>
            <a:r>
              <a:rPr lang="hu-HU" baseline="0" smtClean="0"/>
              <a:t>MNB Working Papers, 2011/7.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365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573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  <p:sldLayoutId id="214748380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424" y="260648"/>
            <a:ext cx="6912769" cy="1296144"/>
          </a:xfrm>
        </p:spPr>
        <p:txBody>
          <a:bodyPr>
            <a:noAutofit/>
          </a:bodyPr>
          <a:lstStyle/>
          <a:p>
            <a:r>
              <a:rPr lang="hu-HU" sz="3400" dirty="0"/>
              <a:t>Újabb mérföldkőhöz érkezett a Növekedési Hitelprogram </a:t>
            </a:r>
            <a:r>
              <a:rPr lang="hu-HU" sz="3400" dirty="0" smtClean="0"/>
              <a:t/>
            </a:r>
            <a:br>
              <a:rPr lang="hu-HU" sz="3400" dirty="0" smtClean="0"/>
            </a:br>
            <a:r>
              <a:rPr lang="hu-HU" sz="3400" dirty="0" smtClean="0"/>
              <a:t>– </a:t>
            </a:r>
            <a:r>
              <a:rPr lang="hu-HU" sz="3400" dirty="0"/>
              <a:t>a második szakasz eredményei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79712" y="1633017"/>
            <a:ext cx="6624736" cy="1368152"/>
          </a:xfrm>
        </p:spPr>
        <p:txBody>
          <a:bodyPr/>
          <a:lstStyle/>
          <a:p>
            <a:endParaRPr lang="hu-HU" sz="700" dirty="0" smtClean="0"/>
          </a:p>
          <a:p>
            <a:r>
              <a:rPr lang="hu-HU" sz="2400" dirty="0"/>
              <a:t>Pulai György</a:t>
            </a:r>
          </a:p>
          <a:p>
            <a:r>
              <a:rPr lang="hu-HU" sz="2400" dirty="0"/>
              <a:t>Hitelösztönzők </a:t>
            </a:r>
            <a:r>
              <a:rPr lang="hu-HU" sz="2400" dirty="0" smtClean="0"/>
              <a:t>főosztály vezetője</a:t>
            </a:r>
            <a:endParaRPr lang="hu-HU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1907704" y="3429000"/>
            <a:ext cx="4536504" cy="194421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2016. január 14.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907704" y="299695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Elemzői háttérbeszélgetés</a:t>
            </a:r>
          </a:p>
        </p:txBody>
      </p:sp>
    </p:spTree>
    <p:extLst>
      <p:ext uri="{BB962C8B-B14F-4D97-AF65-F5344CB8AC3E}">
        <p14:creationId xmlns:p14="http://schemas.microsoft.com/office/powerpoint/2010/main" val="36386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0254" y="1163493"/>
            <a:ext cx="8266202" cy="4968552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KKV </a:t>
            </a:r>
            <a:r>
              <a:rPr lang="hu-HU" b="1" dirty="0"/>
              <a:t>hitelek csökkenő trendjének </a:t>
            </a:r>
            <a:r>
              <a:rPr lang="hu-HU" b="1" dirty="0" smtClean="0"/>
              <a:t>megállítása</a:t>
            </a:r>
          </a:p>
          <a:p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Hitelkorlátos </a:t>
            </a:r>
            <a:r>
              <a:rPr lang="hu-HU" dirty="0">
                <a:solidFill>
                  <a:srgbClr val="0070C0"/>
                </a:solidFill>
              </a:rPr>
              <a:t>vállalati szereplők hitelhez </a:t>
            </a:r>
            <a:r>
              <a:rPr lang="hu-HU" dirty="0" smtClean="0">
                <a:solidFill>
                  <a:srgbClr val="0070C0"/>
                </a:solidFill>
              </a:rPr>
              <a:t>jutásának elősegítése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Monetáris 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transzmisszió erősítése </a:t>
            </a: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finanszírozási 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költségek csökkentése</a:t>
            </a:r>
          </a:p>
          <a:p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Beruházások élénkítése, növekedési </a:t>
            </a: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potenciál élénkítése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5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kisebb bankok inkább a kisebb vállalati ügyfelekre fókuszálnak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907704" y="580526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Bankméret szerinti megoszlás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az egyes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vállalatcsoportok hitelein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belül. Megjegyzés: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szerződéses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összeg szerint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0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MNB</a:t>
            </a:r>
            <a:endParaRPr lang="hu-HU" dirty="0"/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09303" y="119675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Miden </a:t>
            </a:r>
            <a:r>
              <a:rPr lang="hu-HU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második hitel 10 millió forint </a:t>
            </a:r>
            <a:r>
              <a:rPr lang="hu-HU" sz="20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alatti.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3" y="1844824"/>
            <a:ext cx="856302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3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740472" cy="80072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NHP-ban</a:t>
            </a:r>
            <a:r>
              <a:rPr lang="hu-HU" dirty="0" smtClean="0"/>
              <a:t> alacsonyabb a regionális koncentráció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07" y="2462798"/>
            <a:ext cx="4327188" cy="2664000"/>
          </a:xfrm>
        </p:spPr>
      </p:pic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KHR</a:t>
            </a:r>
            <a:r>
              <a:rPr lang="hu-HU" dirty="0" smtClean="0"/>
              <a:t>, MNB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64087" y="1988840"/>
            <a:ext cx="24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NHP</a:t>
            </a: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második szakasz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492896"/>
            <a:ext cx="4212000" cy="268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27584" y="1991891"/>
            <a:ext cx="3107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KKV hitelállomány (2013Q3)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146545" y="5805264"/>
            <a:ext cx="2550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hitelek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regionális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eloszlása</a:t>
            </a:r>
          </a:p>
        </p:txBody>
      </p:sp>
    </p:spTree>
    <p:extLst>
      <p:ext uri="{BB962C8B-B14F-4D97-AF65-F5344CB8AC3E}">
        <p14:creationId xmlns:p14="http://schemas.microsoft.com/office/powerpoint/2010/main" val="39041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Részletes regionális </a:t>
            </a:r>
            <a:r>
              <a:rPr lang="hu-HU" dirty="0"/>
              <a:t>jellemzők </a:t>
            </a:r>
            <a:r>
              <a:rPr lang="hu-HU" dirty="0" smtClean="0"/>
              <a:t>a november eleji mélyelemzésben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MNB</a:t>
            </a:r>
            <a:endParaRPr lang="hu-HU" dirty="0"/>
          </a:p>
          <a:p>
            <a:endParaRPr lang="hu-HU" dirty="0"/>
          </a:p>
        </p:txBody>
      </p:sp>
      <p:pic>
        <p:nvPicPr>
          <p:cNvPr id="7" name="Tartalom helye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5098132" cy="3096344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971600" y="4941168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A hitelcélok szerinti megoszlás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régiónként. </a:t>
            </a:r>
            <a:b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</a:b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Megjegyzés: 2015. október végi adatok alapján</a:t>
            </a:r>
          </a:p>
        </p:txBody>
      </p:sp>
      <p:pic>
        <p:nvPicPr>
          <p:cNvPr id="9" name="Tartalom hely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196752"/>
            <a:ext cx="4536504" cy="2808312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4860032" y="1513855"/>
            <a:ext cx="3132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A hitelek összegének átlaga és mediánja régiónként (millió Ft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)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Megjegyzés: 2015. október végi adatok alapján</a:t>
            </a:r>
            <a:endParaRPr lang="hu-HU" sz="1600" dirty="0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mezőgazdaság ágazatban működő kkv-knak nyújtott forinthitelek döntő többségét az </a:t>
            </a:r>
            <a:r>
              <a:rPr lang="hu-HU" sz="2400" dirty="0" err="1"/>
              <a:t>NHP</a:t>
            </a:r>
            <a:r>
              <a:rPr lang="hu-HU" sz="2400" dirty="0"/>
              <a:t> keretében nyújtják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err="1"/>
              <a:t>KHR</a:t>
            </a:r>
            <a:r>
              <a:rPr lang="hu-HU" dirty="0"/>
              <a:t>, MNB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810519" y="566124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Az </a:t>
            </a:r>
            <a:r>
              <a:rPr lang="hu-HU" sz="1600" dirty="0" err="1">
                <a:solidFill>
                  <a:schemeClr val="accent5"/>
                </a:solidFill>
                <a:latin typeface="Calibri" panose="020F0502020204030204" pitchFamily="34" charset="0"/>
              </a:rPr>
              <a:t>NHP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 és </a:t>
            </a:r>
            <a:r>
              <a:rPr lang="hu-HU" sz="1600" dirty="0" err="1">
                <a:solidFill>
                  <a:schemeClr val="accent5"/>
                </a:solidFill>
                <a:latin typeface="Calibri" panose="020F0502020204030204" pitchFamily="34" charset="0"/>
              </a:rPr>
              <a:t>NHP-n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 kívüli kkv forinthitelek volumene ágazat szerint. Megjegyzés: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2013. október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és 2015.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november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között megkötött hitelek; az ágazati megoszlás nem tartalmazza az egyéni vállalkozókat. </a:t>
            </a:r>
            <a:endParaRPr lang="hu-HU" sz="1600" dirty="0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840760" cy="440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0254" y="1163493"/>
            <a:ext cx="8410218" cy="4968552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KKV </a:t>
            </a:r>
            <a:r>
              <a:rPr lang="hu-HU" b="1" dirty="0"/>
              <a:t>hitelek csökkenő trendjének </a:t>
            </a:r>
            <a:r>
              <a:rPr lang="hu-HU" b="1" dirty="0" smtClean="0"/>
              <a:t>megállítása</a:t>
            </a:r>
          </a:p>
          <a:p>
            <a:endParaRPr lang="hu-HU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Hitelkorlátos </a:t>
            </a:r>
            <a:r>
              <a:rPr lang="hu-HU" b="1" dirty="0"/>
              <a:t>vállalati szereplők hitelhez </a:t>
            </a:r>
            <a:r>
              <a:rPr lang="hu-HU" b="1" dirty="0" smtClean="0"/>
              <a:t>jutásának elősegítése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rgbClr val="0070C0"/>
                </a:solidFill>
              </a:rPr>
              <a:t>Monetáris </a:t>
            </a:r>
            <a:r>
              <a:rPr lang="hu-HU" dirty="0">
                <a:solidFill>
                  <a:srgbClr val="0070C0"/>
                </a:solidFill>
              </a:rPr>
              <a:t>transzmisszió erősítése </a:t>
            </a:r>
            <a:r>
              <a:rPr lang="hu-HU" dirty="0" smtClean="0">
                <a:solidFill>
                  <a:srgbClr val="0070C0"/>
                </a:solidFill>
              </a:rPr>
              <a:t/>
            </a:r>
            <a:br>
              <a:rPr lang="hu-HU" dirty="0" smtClean="0">
                <a:solidFill>
                  <a:srgbClr val="0070C0"/>
                </a:solidFill>
              </a:rPr>
            </a:br>
            <a:r>
              <a:rPr lang="hu-HU" dirty="0" smtClean="0">
                <a:solidFill>
                  <a:srgbClr val="0070C0"/>
                </a:solidFill>
              </a:rPr>
              <a:t>– </a:t>
            </a:r>
            <a:r>
              <a:rPr lang="hu-HU" dirty="0">
                <a:solidFill>
                  <a:srgbClr val="0070C0"/>
                </a:solidFill>
              </a:rPr>
              <a:t>a </a:t>
            </a:r>
            <a:r>
              <a:rPr lang="hu-HU" dirty="0" smtClean="0">
                <a:solidFill>
                  <a:srgbClr val="0070C0"/>
                </a:solidFill>
              </a:rPr>
              <a:t>finanszírozási </a:t>
            </a:r>
            <a:r>
              <a:rPr lang="hu-HU" dirty="0">
                <a:solidFill>
                  <a:srgbClr val="0070C0"/>
                </a:solidFill>
              </a:rPr>
              <a:t>költségek csökkentése</a:t>
            </a:r>
          </a:p>
          <a:p>
            <a:endParaRPr lang="hu-HU" dirty="0"/>
          </a:p>
          <a:p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Beruházások élénkítése, növekedési </a:t>
            </a: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potenciál élénkítése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1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NHP</a:t>
            </a:r>
            <a:r>
              <a:rPr lang="hu-HU" dirty="0" smtClean="0"/>
              <a:t> hozzájárult az átlagos finanszírozási költségek csökkenéséhez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90" y="1285174"/>
            <a:ext cx="6463992" cy="50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7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0254" y="1163493"/>
            <a:ext cx="8194194" cy="4968552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KKV </a:t>
            </a:r>
            <a:r>
              <a:rPr lang="hu-HU" b="1" dirty="0"/>
              <a:t>hitelek csökkenő trendjének </a:t>
            </a:r>
            <a:r>
              <a:rPr lang="hu-HU" b="1" dirty="0" smtClean="0"/>
              <a:t>megállítása</a:t>
            </a:r>
          </a:p>
          <a:p>
            <a:endParaRPr lang="hu-HU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Hitelkorlátos </a:t>
            </a:r>
            <a:r>
              <a:rPr lang="hu-HU" b="1" dirty="0"/>
              <a:t>vállalati szereplők hitelhez </a:t>
            </a:r>
            <a:r>
              <a:rPr lang="hu-HU" b="1" dirty="0" smtClean="0"/>
              <a:t>jutásának elősegítése</a:t>
            </a:r>
          </a:p>
          <a:p>
            <a:endParaRPr lang="hu-HU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Monetáris </a:t>
            </a:r>
            <a:r>
              <a:rPr lang="hu-HU" b="1" dirty="0"/>
              <a:t>transzmisszió erősítése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– </a:t>
            </a:r>
            <a:r>
              <a:rPr lang="hu-HU" b="1" dirty="0"/>
              <a:t>a </a:t>
            </a:r>
            <a:r>
              <a:rPr lang="hu-HU" b="1" dirty="0" smtClean="0"/>
              <a:t>finanszírozási </a:t>
            </a:r>
            <a:r>
              <a:rPr lang="hu-HU" b="1" dirty="0"/>
              <a:t>költségek csökkentése</a:t>
            </a:r>
          </a:p>
          <a:p>
            <a:endParaRPr lang="hu-HU" dirty="0"/>
          </a:p>
          <a:p>
            <a:r>
              <a:rPr lang="hu-HU" dirty="0">
                <a:solidFill>
                  <a:srgbClr val="0070C0"/>
                </a:solidFill>
              </a:rPr>
              <a:t>Beruházások élénkítése, növekedési </a:t>
            </a:r>
            <a:r>
              <a:rPr lang="hu-HU" dirty="0" smtClean="0">
                <a:solidFill>
                  <a:srgbClr val="0070C0"/>
                </a:solidFill>
              </a:rPr>
              <a:t>potenciál élénkítése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0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beruházási hitelek aránya az új hiteleken belül több mint 60 százalék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63688" y="57332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A hitelcélok megoszlása az egyes bankcsoportokon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belül a második szakaszban.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Megjegyzés: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szerződéses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összeg szerint. </a:t>
            </a:r>
            <a:endParaRPr lang="hu-HU" sz="1600" dirty="0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MNB</a:t>
            </a:r>
            <a:endParaRPr lang="hu-HU" dirty="0"/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786136"/>
            <a:ext cx="8784976" cy="328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A </a:t>
            </a:r>
            <a:r>
              <a:rPr lang="hu-HU" sz="3200" dirty="0" err="1" smtClean="0"/>
              <a:t>mikrovállalkozások</a:t>
            </a:r>
            <a:r>
              <a:rPr lang="hu-HU" sz="3200" dirty="0" smtClean="0"/>
              <a:t> vettek fel legnagyobb arányban beruházási hiteleket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403648" y="573325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A hitelcélok megoszlása az egyes vállalatcsoportokon belül a második szakaszban. Megjegyzés: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szerződéses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összeg szerint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1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MNB</a:t>
            </a:r>
            <a:endParaRPr lang="hu-HU" dirty="0"/>
          </a:p>
          <a:p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12968" cy="376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8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 üzenetek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268761"/>
            <a:ext cx="8136904" cy="4968552"/>
          </a:xfrm>
        </p:spPr>
        <p:txBody>
          <a:bodyPr anchor="ctr">
            <a:normAutofit fontScale="92500" lnSpcReduction="10000"/>
          </a:bodyPr>
          <a:lstStyle/>
          <a:p>
            <a:pPr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  2015 végéig </a:t>
            </a:r>
            <a:r>
              <a:rPr lang="hu-HU" dirty="0"/>
              <a:t>közel </a:t>
            </a:r>
            <a:r>
              <a:rPr lang="hu-HU" b="1" dirty="0"/>
              <a:t>31000</a:t>
            </a:r>
            <a:r>
              <a:rPr lang="hu-HU" dirty="0"/>
              <a:t> </a:t>
            </a:r>
            <a:r>
              <a:rPr lang="hu-HU" b="1" dirty="0"/>
              <a:t>db</a:t>
            </a:r>
            <a:r>
              <a:rPr lang="hu-HU" dirty="0"/>
              <a:t> vállalkozás jutott </a:t>
            </a:r>
            <a:r>
              <a:rPr lang="hu-HU" dirty="0" smtClean="0"/>
              <a:t>finanszírozáshoz, a keretösszeg </a:t>
            </a:r>
            <a:r>
              <a:rPr lang="hu-HU" b="1" dirty="0"/>
              <a:t>95%-a </a:t>
            </a:r>
            <a:r>
              <a:rPr lang="hu-HU" dirty="0"/>
              <a:t>kihasználásra </a:t>
            </a:r>
            <a:r>
              <a:rPr lang="hu-HU" dirty="0" smtClean="0"/>
              <a:t>került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  Trendforduló</a:t>
            </a:r>
            <a:r>
              <a:rPr lang="hu-HU" dirty="0" smtClean="0"/>
              <a:t> </a:t>
            </a:r>
            <a:r>
              <a:rPr lang="hu-HU" dirty="0"/>
              <a:t>a kkv </a:t>
            </a:r>
            <a:r>
              <a:rPr lang="hu-HU" dirty="0" smtClean="0"/>
              <a:t>hitelezésben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  1-1,5 </a:t>
            </a:r>
            <a:r>
              <a:rPr lang="hu-HU" b="1" dirty="0"/>
              <a:t>százalékponttal emelhette </a:t>
            </a:r>
            <a:r>
              <a:rPr lang="hu-HU" dirty="0"/>
              <a:t>a gazdasági </a:t>
            </a:r>
            <a:r>
              <a:rPr lang="hu-HU" dirty="0" smtClean="0"/>
              <a:t>kibocsátás </a:t>
            </a:r>
            <a:r>
              <a:rPr lang="hu-HU" dirty="0"/>
              <a:t>szintjét </a:t>
            </a:r>
            <a:r>
              <a:rPr lang="hu-HU" dirty="0" smtClean="0"/>
              <a:t>2014-2015-ben, stabil alapot biztosítva az elmúlt évek javuló konjunktúrájához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  A </a:t>
            </a:r>
            <a:r>
              <a:rPr lang="hu-HU" b="1" dirty="0" smtClean="0"/>
              <a:t>kereskedelem, a mezőgazdaság és a feldolgozóipar </a:t>
            </a:r>
            <a:r>
              <a:rPr lang="hu-HU" dirty="0" smtClean="0"/>
              <a:t>ágazatok domináltak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  Nemzetközi összevetésben is erőteljes hatású </a:t>
            </a:r>
            <a:r>
              <a:rPr lang="hu-HU" dirty="0" smtClean="0"/>
              <a:t>hitelösztönző program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1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u-HU" dirty="0"/>
              <a:t>A középlejáratú kkv </a:t>
            </a:r>
            <a:r>
              <a:rPr lang="hu-HU" dirty="0" smtClean="0"/>
              <a:t>forinthitelek </a:t>
            </a:r>
            <a:r>
              <a:rPr lang="hu-HU" dirty="0"/>
              <a:t>nagyobb részét az </a:t>
            </a:r>
            <a:r>
              <a:rPr lang="hu-HU" dirty="0" err="1"/>
              <a:t>NHP</a:t>
            </a:r>
            <a:r>
              <a:rPr lang="hu-HU" dirty="0"/>
              <a:t> keretében nyújtják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err="1"/>
              <a:t>KHR</a:t>
            </a:r>
            <a:r>
              <a:rPr lang="hu-HU" dirty="0"/>
              <a:t>, MNB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835696" y="587727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Az </a:t>
            </a:r>
            <a:r>
              <a:rPr lang="hu-HU" sz="1600" dirty="0" err="1">
                <a:solidFill>
                  <a:schemeClr val="accent5"/>
                </a:solidFill>
                <a:latin typeface="Calibri" panose="020F0502020204030204" pitchFamily="34" charset="0"/>
              </a:rPr>
              <a:t>NHP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 és </a:t>
            </a:r>
            <a:r>
              <a:rPr lang="hu-HU" sz="1600" dirty="0" err="1">
                <a:solidFill>
                  <a:schemeClr val="accent5"/>
                </a:solidFill>
                <a:latin typeface="Calibri" panose="020F0502020204030204" pitchFamily="34" charset="0"/>
              </a:rPr>
              <a:t>NHP-n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 kívüli kkv forinthitelek darabszáma futamidő szerint. Megjegyzés: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2013. október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és 2015. </a:t>
            </a:r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november 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között megkötött hitelek. </a:t>
            </a:r>
            <a:endParaRPr lang="hu-HU" sz="1600" dirty="0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97" y="1217315"/>
            <a:ext cx="6669087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>
                <a:solidFill>
                  <a:srgbClr val="002060"/>
                </a:solidFill>
              </a:rPr>
              <a:t>Az </a:t>
            </a:r>
            <a:r>
              <a:rPr lang="hu-HU" sz="2800" dirty="0" err="1">
                <a:solidFill>
                  <a:srgbClr val="002060"/>
                </a:solidFill>
              </a:rPr>
              <a:t>NHP</a:t>
            </a:r>
            <a:r>
              <a:rPr lang="hu-HU" sz="2800" dirty="0">
                <a:solidFill>
                  <a:srgbClr val="002060"/>
                </a:solidFill>
              </a:rPr>
              <a:t> mindkét szakaszban addicionális beruházásokat generált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0"/>
          </p:nvPr>
        </p:nvSpPr>
        <p:spPr>
          <a:xfrm>
            <a:off x="395536" y="1653167"/>
            <a:ext cx="8352928" cy="1487801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hu-HU" sz="2200" dirty="0" smtClean="0">
                <a:solidFill>
                  <a:srgbClr val="002060"/>
                </a:solidFill>
              </a:rPr>
              <a:t>A relatív hatás nagyobb a kisebb vállalatok esetében </a:t>
            </a:r>
          </a:p>
          <a:p>
            <a:pPr marL="457200" indent="-457200">
              <a:buFontTx/>
              <a:buChar char="-"/>
            </a:pPr>
            <a:r>
              <a:rPr lang="hu-HU" sz="2200" dirty="0" smtClean="0">
                <a:solidFill>
                  <a:srgbClr val="002060"/>
                </a:solidFill>
              </a:rPr>
              <a:t>A relatív hatások hasonlóak az </a:t>
            </a:r>
            <a:r>
              <a:rPr lang="hu-HU" sz="2200" dirty="0" err="1" smtClean="0">
                <a:solidFill>
                  <a:srgbClr val="002060"/>
                </a:solidFill>
              </a:rPr>
              <a:t>NHP</a:t>
            </a:r>
            <a:r>
              <a:rPr lang="hu-HU" sz="2200" dirty="0" smtClean="0">
                <a:solidFill>
                  <a:srgbClr val="002060"/>
                </a:solidFill>
              </a:rPr>
              <a:t> két szakaszában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989" y="3501008"/>
            <a:ext cx="7886700" cy="16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759189"/>
          </a:xfrm>
        </p:spPr>
        <p:txBody>
          <a:bodyPr>
            <a:noAutofit/>
          </a:bodyPr>
          <a:lstStyle/>
          <a:p>
            <a:r>
              <a:rPr lang="hu-HU" sz="2600" dirty="0" smtClean="0"/>
              <a:t>Az NHP 2013/2014-ben és 2014/2015-ben is 1-1,5 százalékkal járult hozzá a gazdasági növekedéshez</a:t>
            </a:r>
            <a:endParaRPr lang="hu-HU" sz="2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5868144" y="5949280"/>
            <a:ext cx="2270076" cy="432048"/>
          </a:xfrm>
        </p:spPr>
        <p:txBody>
          <a:bodyPr>
            <a:noAutofit/>
          </a:bodyPr>
          <a:lstStyle/>
          <a:p>
            <a:pPr algn="r"/>
            <a:r>
              <a:rPr lang="hu-HU" sz="1800" dirty="0" smtClean="0">
                <a:solidFill>
                  <a:srgbClr val="002060"/>
                </a:solidFill>
              </a:rPr>
              <a:t>Az NHP GDP-hatása</a:t>
            </a:r>
            <a:endParaRPr lang="hu-HU" sz="1800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092280" y="6381328"/>
            <a:ext cx="1907704" cy="365125"/>
          </a:xfrm>
        </p:spPr>
        <p:txBody>
          <a:bodyPr/>
          <a:lstStyle/>
          <a:p>
            <a:r>
              <a:rPr lang="hu-HU" dirty="0" smtClean="0"/>
              <a:t>Forrás: MNB</a:t>
            </a:r>
            <a:endParaRPr lang="hu-HU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198668"/>
              </p:ext>
            </p:extLst>
          </p:nvPr>
        </p:nvGraphicFramePr>
        <p:xfrm>
          <a:off x="827584" y="1412776"/>
          <a:ext cx="7776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84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3200" dirty="0" smtClean="0"/>
              <a:t>Nemzetközi összevetésben is erőteljes hatású hitelösztönző program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907704" y="594928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Az </a:t>
            </a:r>
            <a:r>
              <a:rPr lang="hu-HU" sz="1600" dirty="0" err="1">
                <a:solidFill>
                  <a:schemeClr val="accent5"/>
                </a:solidFill>
                <a:latin typeface="Calibri" panose="020F0502020204030204" pitchFamily="34" charset="0"/>
              </a:rPr>
              <a:t>NHP</a:t>
            </a:r>
            <a:r>
              <a:rPr lang="hu-HU" sz="1600" dirty="0">
                <a:solidFill>
                  <a:schemeClr val="accent5"/>
                </a:solidFill>
                <a:latin typeface="Calibri" panose="020F0502020204030204" pitchFamily="34" charset="0"/>
              </a:rPr>
              <a:t> és egyéb külföldi hitelösztönző programok összehasonlítása</a:t>
            </a:r>
            <a:endParaRPr lang="hu-HU" sz="1600" dirty="0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6" y="1484784"/>
            <a:ext cx="87141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0254" y="1163493"/>
            <a:ext cx="8338210" cy="4968552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KKV </a:t>
            </a:r>
            <a:r>
              <a:rPr lang="hu-HU" b="1" dirty="0"/>
              <a:t>hitelek csökkenő trendjének </a:t>
            </a:r>
            <a:r>
              <a:rPr lang="hu-HU" b="1" dirty="0" smtClean="0"/>
              <a:t>megállítása</a:t>
            </a:r>
          </a:p>
          <a:p>
            <a:endParaRPr lang="hu-HU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Hitelkorlátos </a:t>
            </a:r>
            <a:r>
              <a:rPr lang="hu-HU" b="1" dirty="0"/>
              <a:t>vállalati szereplők hitelhez </a:t>
            </a:r>
            <a:r>
              <a:rPr lang="hu-HU" b="1" dirty="0" smtClean="0"/>
              <a:t>jutásának elősegítése</a:t>
            </a:r>
          </a:p>
          <a:p>
            <a:endParaRPr lang="hu-HU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/>
              <a:t>Monetáris </a:t>
            </a:r>
            <a:r>
              <a:rPr lang="hu-HU" b="1" dirty="0"/>
              <a:t>transzmisszió erősítése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– </a:t>
            </a:r>
            <a:r>
              <a:rPr lang="hu-HU" b="1" dirty="0"/>
              <a:t>a </a:t>
            </a:r>
            <a:r>
              <a:rPr lang="hu-HU" b="1" dirty="0" smtClean="0"/>
              <a:t>finanszírozási </a:t>
            </a:r>
            <a:r>
              <a:rPr lang="hu-HU" b="1" dirty="0"/>
              <a:t>költségek csökkentése</a:t>
            </a:r>
          </a:p>
          <a:p>
            <a:endParaRPr lang="hu-HU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/>
              <a:t>Beruházások élénkítése, növekedési </a:t>
            </a:r>
            <a:r>
              <a:rPr lang="hu-HU" b="1" dirty="0" smtClean="0"/>
              <a:t>potenciál élénkítése</a:t>
            </a:r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5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32000" cy="759189"/>
          </a:xfrm>
        </p:spPr>
        <p:txBody>
          <a:bodyPr>
            <a:noAutofit/>
          </a:bodyPr>
          <a:lstStyle/>
          <a:p>
            <a:r>
              <a:rPr lang="hu-HU" sz="3000" dirty="0">
                <a:latin typeface="Calibri" panose="020F0502020204030204" pitchFamily="34" charset="0"/>
              </a:rPr>
              <a:t>Az </a:t>
            </a:r>
            <a:r>
              <a:rPr lang="hu-HU" sz="3000" dirty="0" err="1">
                <a:latin typeface="Calibri" panose="020F0502020204030204" pitchFamily="34" charset="0"/>
              </a:rPr>
              <a:t>NHP</a:t>
            </a:r>
            <a:r>
              <a:rPr lang="hu-HU" sz="3000" dirty="0">
                <a:latin typeface="Calibri" panose="020F0502020204030204" pitchFamily="34" charset="0"/>
              </a:rPr>
              <a:t> kivezető, harmadik szakaszában a fókusz </a:t>
            </a:r>
            <a:br>
              <a:rPr lang="hu-HU" sz="3000" dirty="0">
                <a:latin typeface="Calibri" panose="020F0502020204030204" pitchFamily="34" charset="0"/>
              </a:rPr>
            </a:br>
            <a:r>
              <a:rPr lang="hu-HU" sz="3000" dirty="0">
                <a:latin typeface="Calibri" panose="020F0502020204030204" pitchFamily="34" charset="0"/>
              </a:rPr>
              <a:t>még inkább a </a:t>
            </a:r>
            <a:r>
              <a:rPr lang="hu-HU" sz="3000" dirty="0" smtClean="0">
                <a:latin typeface="Calibri" panose="020F0502020204030204" pitchFamily="34" charset="0"/>
              </a:rPr>
              <a:t>beruházási hiteleken lesz</a:t>
            </a:r>
            <a:endParaRPr lang="hu-HU" sz="3000" dirty="0">
              <a:latin typeface="Calibri" panose="020F050202020403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131840" y="609131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chemeClr val="accent5"/>
                </a:solidFill>
                <a:latin typeface="Calibri" panose="020F0502020204030204" pitchFamily="34" charset="0"/>
              </a:rPr>
              <a:t>A harmadik szakasz főbb üzleti feltételei</a:t>
            </a:r>
            <a:endParaRPr lang="hu-HU" sz="1600" dirty="0" err="1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1556792"/>
            <a:ext cx="8712969" cy="432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9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 üzenetek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268761"/>
            <a:ext cx="8136904" cy="4968552"/>
          </a:xfrm>
        </p:spPr>
        <p:txBody>
          <a:bodyPr anchor="ctr">
            <a:normAutofit fontScale="92500" lnSpcReduction="10000"/>
          </a:bodyPr>
          <a:lstStyle/>
          <a:p>
            <a:pPr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  2015 végéig </a:t>
            </a:r>
            <a:r>
              <a:rPr lang="hu-HU" dirty="0"/>
              <a:t>közel </a:t>
            </a:r>
            <a:r>
              <a:rPr lang="hu-HU" b="1" dirty="0"/>
              <a:t>31000</a:t>
            </a:r>
            <a:r>
              <a:rPr lang="hu-HU" dirty="0"/>
              <a:t> </a:t>
            </a:r>
            <a:r>
              <a:rPr lang="hu-HU" b="1" dirty="0"/>
              <a:t>db</a:t>
            </a:r>
            <a:r>
              <a:rPr lang="hu-HU" dirty="0"/>
              <a:t> vállalkozás jutott </a:t>
            </a:r>
            <a:r>
              <a:rPr lang="hu-HU" dirty="0" smtClean="0"/>
              <a:t>finanszírozáshoz, a keretösszeg </a:t>
            </a:r>
            <a:r>
              <a:rPr lang="hu-HU" b="1" dirty="0"/>
              <a:t>95%-a </a:t>
            </a:r>
            <a:r>
              <a:rPr lang="hu-HU" dirty="0"/>
              <a:t>kihasználásra </a:t>
            </a:r>
            <a:r>
              <a:rPr lang="hu-HU" dirty="0" smtClean="0"/>
              <a:t>került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  Trendforduló</a:t>
            </a:r>
            <a:r>
              <a:rPr lang="hu-HU" dirty="0" smtClean="0"/>
              <a:t> </a:t>
            </a:r>
            <a:r>
              <a:rPr lang="hu-HU" dirty="0"/>
              <a:t>a kkv </a:t>
            </a:r>
            <a:r>
              <a:rPr lang="hu-HU" dirty="0" smtClean="0"/>
              <a:t>hitelezésben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  1-1,5 </a:t>
            </a:r>
            <a:r>
              <a:rPr lang="hu-HU" b="1" dirty="0"/>
              <a:t>százalékponttal emelhette </a:t>
            </a:r>
            <a:r>
              <a:rPr lang="hu-HU" dirty="0"/>
              <a:t>a gazdasági </a:t>
            </a:r>
            <a:r>
              <a:rPr lang="hu-HU" dirty="0" smtClean="0"/>
              <a:t>kibocsátás </a:t>
            </a:r>
            <a:r>
              <a:rPr lang="hu-HU" dirty="0"/>
              <a:t>szintjét </a:t>
            </a:r>
            <a:r>
              <a:rPr lang="hu-HU" dirty="0" smtClean="0"/>
              <a:t>2014-2015-ben, stabil alapot biztosítva az elmúlt évek javuló konjunktúrájához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  A </a:t>
            </a:r>
            <a:r>
              <a:rPr lang="hu-HU" b="1" dirty="0" smtClean="0"/>
              <a:t>kereskedelem, a mezőgazdaság és a feldolgozóipar </a:t>
            </a:r>
            <a:r>
              <a:rPr lang="hu-HU" dirty="0" smtClean="0"/>
              <a:t>ágazatok domináltak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  Nemzetközi összevetésben is erőteljes hatású </a:t>
            </a:r>
            <a:r>
              <a:rPr lang="hu-HU" dirty="0" smtClean="0"/>
              <a:t>hitelösztönző program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0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143197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31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1" y="180000"/>
            <a:ext cx="7379788" cy="759189"/>
          </a:xfrm>
        </p:spPr>
        <p:txBody>
          <a:bodyPr>
            <a:normAutofit/>
          </a:bodyPr>
          <a:lstStyle/>
          <a:p>
            <a:r>
              <a:rPr lang="hu-HU" dirty="0" smtClean="0"/>
              <a:t>A második szakasz számokban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6" y="1268761"/>
            <a:ext cx="8169106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  A megkötött hitelszerződések összege: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 </a:t>
            </a:r>
            <a:r>
              <a:rPr lang="hu-HU" dirty="0" err="1" smtClean="0"/>
              <a:t>NHP</a:t>
            </a:r>
            <a:r>
              <a:rPr lang="hu-HU" dirty="0" smtClean="0"/>
              <a:t> második szakasz: </a:t>
            </a:r>
            <a:r>
              <a:rPr lang="hu-HU" b="1" dirty="0" smtClean="0"/>
              <a:t>1402</a:t>
            </a:r>
            <a:r>
              <a:rPr lang="hu-HU" dirty="0" smtClean="0"/>
              <a:t> Mrd Ft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 </a:t>
            </a:r>
            <a:r>
              <a:rPr lang="hu-HU" dirty="0" err="1" smtClean="0"/>
              <a:t>NHP</a:t>
            </a:r>
            <a:r>
              <a:rPr lang="hu-HU" dirty="0" smtClean="0"/>
              <a:t> Plusz: </a:t>
            </a:r>
            <a:r>
              <a:rPr lang="hu-HU" b="1" dirty="0" smtClean="0"/>
              <a:t>23</a:t>
            </a:r>
            <a:r>
              <a:rPr lang="hu-HU" dirty="0" smtClean="0"/>
              <a:t> Mrd 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 Közel </a:t>
            </a:r>
            <a:r>
              <a:rPr lang="hu-HU" b="1" dirty="0" smtClean="0"/>
              <a:t>27 000</a:t>
            </a:r>
            <a:r>
              <a:rPr lang="hu-HU" dirty="0" smtClean="0"/>
              <a:t> vállalkozáshoz kapcsolódóan, mintegy </a:t>
            </a:r>
            <a:r>
              <a:rPr lang="hu-HU" b="1" dirty="0" smtClean="0"/>
              <a:t>46 000</a:t>
            </a:r>
            <a:r>
              <a:rPr lang="hu-HU" dirty="0" smtClean="0"/>
              <a:t> ügylet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 Az </a:t>
            </a:r>
            <a:r>
              <a:rPr lang="hu-HU" dirty="0"/>
              <a:t>új </a:t>
            </a:r>
            <a:r>
              <a:rPr lang="hu-HU" dirty="0" smtClean="0"/>
              <a:t>hitelek </a:t>
            </a:r>
            <a:r>
              <a:rPr lang="hu-HU" b="1" dirty="0" smtClean="0"/>
              <a:t>61%-a beruházási</a:t>
            </a:r>
            <a:r>
              <a:rPr lang="hu-HU" dirty="0" smtClean="0"/>
              <a:t> célú 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  540 Mrd Ft </a:t>
            </a:r>
            <a:r>
              <a:rPr lang="hu-HU" dirty="0"/>
              <a:t>(40</a:t>
            </a:r>
            <a:r>
              <a:rPr lang="hu-HU" dirty="0" smtClean="0"/>
              <a:t>%) került a </a:t>
            </a:r>
            <a:r>
              <a:rPr lang="hu-HU" b="1" dirty="0" smtClean="0"/>
              <a:t>mikro- vállalkozásokhoz</a:t>
            </a:r>
            <a:r>
              <a:rPr lang="hu-HU" dirty="0" smtClean="0"/>
              <a:t>, ennek 75%-a beruházási célú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 Minden második hitel </a:t>
            </a:r>
            <a:r>
              <a:rPr lang="hu-HU" b="1" dirty="0" smtClean="0"/>
              <a:t>10 millió Ft alatti</a:t>
            </a:r>
            <a:endParaRPr lang="hu-HU" b="1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Jobb oldali kapcsos zárójel 6"/>
          <p:cNvSpPr/>
          <p:nvPr/>
        </p:nvSpPr>
        <p:spPr>
          <a:xfrm>
            <a:off x="7139494" y="1972913"/>
            <a:ext cx="360040" cy="621650"/>
          </a:xfrm>
          <a:prstGeom prst="rightBrac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565801" y="1806684"/>
            <a:ext cx="1424830" cy="954107"/>
          </a:xfrm>
          <a:prstGeom prst="rect">
            <a:avLst/>
          </a:prstGeom>
          <a:noFill/>
          <a:ln w="317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1425 Mrd </a:t>
            </a:r>
            <a:r>
              <a:rPr lang="hu-H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</a:t>
            </a:r>
            <a:endParaRPr lang="hu-HU" sz="2800" b="1" i="1" dirty="0">
              <a:solidFill>
                <a:srgbClr val="FF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NHP</a:t>
            </a:r>
            <a:r>
              <a:rPr lang="hu-HU" dirty="0"/>
              <a:t> második szakasza igénybevételének időbeli alakulása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771800" y="618340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Megjegyzés: szerződéskötés dátuma alapján</a:t>
            </a:r>
          </a:p>
        </p:txBody>
      </p:sp>
      <p:sp>
        <p:nvSpPr>
          <p:cNvPr id="13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MNB</a:t>
            </a:r>
            <a:endParaRPr lang="hu-HU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7378"/>
            <a:ext cx="6840760" cy="493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8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Összefoglaló táblázat az </a:t>
            </a:r>
            <a:r>
              <a:rPr lang="hu-HU" dirty="0" err="1" smtClean="0"/>
              <a:t>NHP</a:t>
            </a:r>
            <a:r>
              <a:rPr lang="hu-HU" dirty="0" smtClean="0"/>
              <a:t> 2. szakaszában nyújtott hitelekről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5304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MNB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00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0254" y="1163493"/>
            <a:ext cx="7886700" cy="4968552"/>
          </a:xfrm>
        </p:spPr>
        <p:txBody>
          <a:bodyPr anchor="ctr">
            <a:normAutofit lnSpcReduction="10000"/>
          </a:bodyPr>
          <a:lstStyle/>
          <a:p>
            <a:r>
              <a:rPr lang="hu-HU" dirty="0" smtClean="0"/>
              <a:t>KKV </a:t>
            </a:r>
            <a:r>
              <a:rPr lang="hu-HU" dirty="0"/>
              <a:t>hitelek csökkenő trendjének </a:t>
            </a:r>
            <a:r>
              <a:rPr lang="hu-HU" dirty="0" smtClean="0"/>
              <a:t>megállítása</a:t>
            </a:r>
          </a:p>
          <a:p>
            <a:endParaRPr lang="hu-HU" dirty="0" smtClean="0"/>
          </a:p>
          <a:p>
            <a:r>
              <a:rPr lang="hu-HU" dirty="0" smtClean="0"/>
              <a:t>Hitelkorlátos </a:t>
            </a:r>
            <a:r>
              <a:rPr lang="hu-HU" dirty="0"/>
              <a:t>vállalati szereplők hitelhez </a:t>
            </a:r>
            <a:r>
              <a:rPr lang="hu-HU" dirty="0" smtClean="0"/>
              <a:t>jutásának elősegítése</a:t>
            </a:r>
          </a:p>
          <a:p>
            <a:endParaRPr lang="hu-HU" dirty="0" smtClean="0"/>
          </a:p>
          <a:p>
            <a:r>
              <a:rPr lang="hu-HU" dirty="0" smtClean="0"/>
              <a:t>Monetáris </a:t>
            </a:r>
            <a:r>
              <a:rPr lang="hu-HU" dirty="0"/>
              <a:t>transzmisszió erősítése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– </a:t>
            </a:r>
            <a:r>
              <a:rPr lang="hu-HU" dirty="0"/>
              <a:t>a </a:t>
            </a:r>
            <a:r>
              <a:rPr lang="hu-HU" dirty="0" smtClean="0"/>
              <a:t>finanszírozási </a:t>
            </a:r>
            <a:r>
              <a:rPr lang="hu-HU" dirty="0"/>
              <a:t>költségek csökkentése</a:t>
            </a:r>
          </a:p>
          <a:p>
            <a:endParaRPr lang="hu-HU" dirty="0"/>
          </a:p>
          <a:p>
            <a:r>
              <a:rPr lang="hu-HU" dirty="0"/>
              <a:t>Beruházások élénkítése, növekedési </a:t>
            </a:r>
            <a:r>
              <a:rPr lang="hu-HU" dirty="0" smtClean="0"/>
              <a:t>potenciál élénkítése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3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0254" y="1163493"/>
            <a:ext cx="7886700" cy="4968552"/>
          </a:xfrm>
        </p:spPr>
        <p:txBody>
          <a:bodyPr anchor="ctr">
            <a:normAutofit lnSpcReduction="10000"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KKV </a:t>
            </a:r>
            <a:r>
              <a:rPr lang="hu-HU" dirty="0">
                <a:solidFill>
                  <a:srgbClr val="0070C0"/>
                </a:solidFill>
              </a:rPr>
              <a:t>hitelek csökkenő trendjének </a:t>
            </a:r>
            <a:r>
              <a:rPr lang="hu-HU" dirty="0" smtClean="0">
                <a:solidFill>
                  <a:srgbClr val="0070C0"/>
                </a:solidFill>
              </a:rPr>
              <a:t>megállítása</a:t>
            </a:r>
          </a:p>
          <a:p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Hitelkorlátos 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vállalati szereplők hitelhez </a:t>
            </a: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jutásának elősegítése</a:t>
            </a:r>
          </a:p>
          <a:p>
            <a:endParaRPr lang="hu-H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Monetáris 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transzmisszió erősítése </a:t>
            </a: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finanszírozási 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költségek csökkentése</a:t>
            </a:r>
          </a:p>
          <a:p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Beruházások élénkítése, növekedési </a:t>
            </a: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potenciál élénkítése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97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NHP megtörte a kkv hitelezés korábbi csökkenő trendjét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22953"/>
            <a:ext cx="6624736" cy="50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A 2. szakaszban 95 százalék az </a:t>
            </a:r>
            <a:r>
              <a:rPr lang="hu-HU" sz="3200" dirty="0"/>
              <a:t>új </a:t>
            </a:r>
            <a:r>
              <a:rPr lang="hu-HU" sz="3200" dirty="0" smtClean="0"/>
              <a:t>hitelek aránya, a beruházási célúak dominálnak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Forrás: MNB</a:t>
            </a:r>
            <a:endParaRPr lang="hu-H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41" y="1196752"/>
            <a:ext cx="5750918" cy="474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843808" y="6021288"/>
            <a:ext cx="3563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hitelcél szerinti eloszlás szakaszonként</a:t>
            </a:r>
            <a:endParaRPr lang="hu-HU" sz="16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</TotalTime>
  <Words>894</Words>
  <Application>Microsoft Office PowerPoint</Application>
  <PresentationFormat>Diavetítés a képernyőre (4:3 oldalarány)</PresentationFormat>
  <Paragraphs>186</Paragraphs>
  <Slides>27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blank</vt:lpstr>
      <vt:lpstr>Újabb mérföldkőhöz érkezett a Növekedési Hitelprogram  – a második szakasz eredményei </vt:lpstr>
      <vt:lpstr>Fő üzenetek</vt:lpstr>
      <vt:lpstr>A második szakasz számokban</vt:lpstr>
      <vt:lpstr>Az NHP második szakasza igénybevételének időbeli alakulása</vt:lpstr>
      <vt:lpstr>Összefoglaló táblázat az NHP 2. szakaszában nyújtott hitelekről</vt:lpstr>
      <vt:lpstr>Célok</vt:lpstr>
      <vt:lpstr>Célok</vt:lpstr>
      <vt:lpstr>Az NHP megtörte a kkv hitelezés korábbi csökkenő trendjét</vt:lpstr>
      <vt:lpstr>A 2. szakaszban 95 százalék az új hitelek aránya, a beruházási célúak dominálnak</vt:lpstr>
      <vt:lpstr>Célok</vt:lpstr>
      <vt:lpstr>A kisebb bankok inkább a kisebb vállalati ügyfelekre fókuszálnak</vt:lpstr>
      <vt:lpstr>Az NHP-ban alacsonyabb a regionális koncentráció</vt:lpstr>
      <vt:lpstr>Részletes regionális jellemzők a november eleji mélyelemzésben</vt:lpstr>
      <vt:lpstr>A mezőgazdaság ágazatban működő kkv-knak nyújtott forinthitelek döntő többségét az NHP keretében nyújtják</vt:lpstr>
      <vt:lpstr>Célok</vt:lpstr>
      <vt:lpstr>Az NHP hozzájárult az átlagos finanszírozási költségek csökkenéséhez</vt:lpstr>
      <vt:lpstr>Célok</vt:lpstr>
      <vt:lpstr>A beruházási hitelek aránya az új hiteleken belül több mint 60 százalék</vt:lpstr>
      <vt:lpstr>A mikrovállalkozások vettek fel legnagyobb arányban beruházási hiteleket</vt:lpstr>
      <vt:lpstr>A középlejáratú kkv forinthitelek nagyobb részét az NHP keretében nyújtják</vt:lpstr>
      <vt:lpstr>Az NHP mindkét szakaszban addicionális beruházásokat generált</vt:lpstr>
      <vt:lpstr>Az NHP 2013/2014-ben és 2014/2015-ben is 1-1,5 százalékkal járult hozzá a gazdasági növekedéshez</vt:lpstr>
      <vt:lpstr>Nemzetközi összevetésben is erőteljes hatású hitelösztönző program</vt:lpstr>
      <vt:lpstr>Célok</vt:lpstr>
      <vt:lpstr>Az NHP kivezető, harmadik szakaszában a fókusz  még inkább a beruházási hiteleken lesz</vt:lpstr>
      <vt:lpstr>Fő üzenetek</vt:lpstr>
      <vt:lpstr>Köszönöm a figyelmet!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NHP második szakaszának eredményei</dc:title>
  <dc:creator>Plajner Ádám</dc:creator>
  <cp:lastModifiedBy>Kun Zsuzsanna</cp:lastModifiedBy>
  <cp:revision>127</cp:revision>
  <cp:lastPrinted>2016-01-11T09:33:17Z</cp:lastPrinted>
  <dcterms:created xsi:type="dcterms:W3CDTF">2016-01-08T08:43:17Z</dcterms:created>
  <dcterms:modified xsi:type="dcterms:W3CDTF">2016-01-14T12:48:42Z</dcterms:modified>
</cp:coreProperties>
</file>