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15"/>
  </p:notesMasterIdLst>
  <p:handoutMasterIdLst>
    <p:handoutMasterId r:id="rId16"/>
  </p:handoutMasterIdLst>
  <p:sldIdLst>
    <p:sldId id="778" r:id="rId2"/>
    <p:sldId id="802" r:id="rId3"/>
    <p:sldId id="806" r:id="rId4"/>
    <p:sldId id="814" r:id="rId5"/>
    <p:sldId id="803" r:id="rId6"/>
    <p:sldId id="804" r:id="rId7"/>
    <p:sldId id="808" r:id="rId8"/>
    <p:sldId id="816" r:id="rId9"/>
    <p:sldId id="817" r:id="rId10"/>
    <p:sldId id="812" r:id="rId11"/>
    <p:sldId id="811" r:id="rId12"/>
    <p:sldId id="813" r:id="rId13"/>
    <p:sldId id="815" r:id="rId14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  <p:cmAuthor id="1" name="Bora Zsuzsanna" initials="BZs" lastIdx="1" clrIdx="1"/>
  <p:cmAuthor id="2" name="Nagy Koppány" initials="NK" lastIdx="1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33"/>
    <a:srgbClr val="DA0000"/>
    <a:srgbClr val="232157"/>
    <a:srgbClr val="BFBFBF"/>
    <a:srgbClr val="E57200"/>
    <a:srgbClr val="AC9F70"/>
    <a:srgbClr val="78A3D5"/>
    <a:srgbClr val="7DBC3E"/>
    <a:srgbClr val="A1D072"/>
    <a:srgbClr val="B8DC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Közepesen sötét stílus 4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75092" autoAdjust="0"/>
  </p:normalViewPr>
  <p:slideViewPr>
    <p:cSldViewPr>
      <p:cViewPr varScale="1">
        <p:scale>
          <a:sx n="86" d="100"/>
          <a:sy n="86" d="100"/>
        </p:scale>
        <p:origin x="2352" y="78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2017.07.03.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2017.07.03.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2157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792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1200" b="1" dirty="0"/>
              <a:t>Regisztráció</a:t>
            </a:r>
          </a:p>
          <a:p>
            <a:r>
              <a:rPr lang="hu-HU" sz="1200" dirty="0"/>
              <a:t>2016.07.01-től bejelentési határidő a megbízó felé (2 munkanap illetve 30 nap)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1985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599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u-HU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hu-HU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1508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6214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7396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56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 flipV="1">
            <a:off x="650875" y="1123950"/>
            <a:ext cx="8532813" cy="206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66" y="365127"/>
            <a:ext cx="788670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0"/>
            <a:ext cx="7886700" cy="52565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</p:spTree>
    <p:extLst>
      <p:ext uri="{BB962C8B-B14F-4D97-AF65-F5344CB8AC3E}">
        <p14:creationId xmlns:p14="http://schemas.microsoft.com/office/powerpoint/2010/main" val="280682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 flipV="1">
            <a:off x="650875" y="1123950"/>
            <a:ext cx="8532813" cy="206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66" y="365127"/>
            <a:ext cx="788670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0"/>
            <a:ext cx="7886700" cy="52565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</p:spTree>
    <p:extLst>
      <p:ext uri="{BB962C8B-B14F-4D97-AF65-F5344CB8AC3E}">
        <p14:creationId xmlns:p14="http://schemas.microsoft.com/office/powerpoint/2010/main" val="3425986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 flipV="1">
            <a:off x="650875" y="1123950"/>
            <a:ext cx="8532813" cy="206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66" y="365127"/>
            <a:ext cx="788670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0"/>
            <a:ext cx="7886700" cy="52565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</p:spTree>
    <p:extLst>
      <p:ext uri="{BB962C8B-B14F-4D97-AF65-F5344CB8AC3E}">
        <p14:creationId xmlns:p14="http://schemas.microsoft.com/office/powerpoint/2010/main" val="265560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 flipV="1">
            <a:off x="650875" y="1123950"/>
            <a:ext cx="8532813" cy="206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66" y="365127"/>
            <a:ext cx="788670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0"/>
            <a:ext cx="7886700" cy="52565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</p:spTree>
    <p:extLst>
      <p:ext uri="{BB962C8B-B14F-4D97-AF65-F5344CB8AC3E}">
        <p14:creationId xmlns:p14="http://schemas.microsoft.com/office/powerpoint/2010/main" val="2506796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 flipV="1">
            <a:off x="650875" y="1123950"/>
            <a:ext cx="8532813" cy="206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66" y="365127"/>
            <a:ext cx="788670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0"/>
            <a:ext cx="7886700" cy="52565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</p:spTree>
    <p:extLst>
      <p:ext uri="{BB962C8B-B14F-4D97-AF65-F5344CB8AC3E}">
        <p14:creationId xmlns:p14="http://schemas.microsoft.com/office/powerpoint/2010/main" val="235412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 flipV="1">
            <a:off x="650875" y="1123950"/>
            <a:ext cx="8532813" cy="206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66" y="365127"/>
            <a:ext cx="788670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0"/>
            <a:ext cx="7886700" cy="52565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</p:spTree>
    <p:extLst>
      <p:ext uri="{BB962C8B-B14F-4D97-AF65-F5344CB8AC3E}">
        <p14:creationId xmlns:p14="http://schemas.microsoft.com/office/powerpoint/2010/main" val="3525652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 flipV="1">
            <a:off x="650875" y="1123950"/>
            <a:ext cx="8532813" cy="206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66" y="365127"/>
            <a:ext cx="788670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0"/>
            <a:ext cx="7886700" cy="52565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</p:spTree>
    <p:extLst>
      <p:ext uri="{BB962C8B-B14F-4D97-AF65-F5344CB8AC3E}">
        <p14:creationId xmlns:p14="http://schemas.microsoft.com/office/powerpoint/2010/main" val="309752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 flipV="1">
            <a:off x="650875" y="1123950"/>
            <a:ext cx="8532813" cy="206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66" y="365127"/>
            <a:ext cx="788670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0"/>
            <a:ext cx="7886700" cy="52565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</p:spTree>
    <p:extLst>
      <p:ext uri="{BB962C8B-B14F-4D97-AF65-F5344CB8AC3E}">
        <p14:creationId xmlns:p14="http://schemas.microsoft.com/office/powerpoint/2010/main" val="377099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 flipV="1">
            <a:off x="650875" y="1123950"/>
            <a:ext cx="8532813" cy="206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66" y="365127"/>
            <a:ext cx="788670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0"/>
            <a:ext cx="7886700" cy="52565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</p:spTree>
    <p:extLst>
      <p:ext uri="{BB962C8B-B14F-4D97-AF65-F5344CB8AC3E}">
        <p14:creationId xmlns:p14="http://schemas.microsoft.com/office/powerpoint/2010/main" val="21553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 flipV="1">
            <a:off x="650875" y="1123950"/>
            <a:ext cx="8532813" cy="206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66" y="365127"/>
            <a:ext cx="788670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0"/>
            <a:ext cx="7886700" cy="52565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</p:spTree>
    <p:extLst>
      <p:ext uri="{BB962C8B-B14F-4D97-AF65-F5344CB8AC3E}">
        <p14:creationId xmlns:p14="http://schemas.microsoft.com/office/powerpoint/2010/main" val="297914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 flipV="1">
            <a:off x="650875" y="1123950"/>
            <a:ext cx="8532813" cy="206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366" y="365127"/>
            <a:ext cx="788670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0"/>
            <a:ext cx="7886700" cy="52565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</p:spTree>
    <p:extLst>
      <p:ext uri="{BB962C8B-B14F-4D97-AF65-F5344CB8AC3E}">
        <p14:creationId xmlns:p14="http://schemas.microsoft.com/office/powerpoint/2010/main" val="394616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  <p:sldLayoutId id="2147483810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penzpiacikozvetitok@mnb.h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3" y="316665"/>
            <a:ext cx="6630363" cy="864095"/>
          </a:xfrm>
        </p:spPr>
        <p:txBody>
          <a:bodyPr>
            <a:normAutofit/>
          </a:bodyPr>
          <a:lstStyle/>
          <a:p>
            <a:r>
              <a:rPr lang="hu-HU" dirty="0"/>
              <a:t>Közvetítői felügyelés</a:t>
            </a:r>
          </a:p>
        </p:txBody>
      </p:sp>
      <p:sp>
        <p:nvSpPr>
          <p:cNvPr id="5" name="Téglalap 4"/>
          <p:cNvSpPr/>
          <p:nvPr/>
        </p:nvSpPr>
        <p:spPr>
          <a:xfrm>
            <a:off x="251518" y="4230380"/>
            <a:ext cx="25922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altLang="hu-HU" i="1" dirty="0">
                <a:solidFill>
                  <a:srgbClr val="232157"/>
                </a:solidFill>
                <a:latin typeface="Calibri" panose="020F0502020204030204" pitchFamily="34" charset="0"/>
              </a:rPr>
              <a:t>2017. május 30-31.</a:t>
            </a:r>
          </a:p>
          <a:p>
            <a:endParaRPr lang="hu-HU" altLang="hu-HU" i="1" dirty="0">
              <a:solidFill>
                <a:srgbClr val="232157"/>
              </a:solidFill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0"/>
          </p:nvPr>
        </p:nvSpPr>
        <p:spPr>
          <a:xfrm>
            <a:off x="1907704" y="1628800"/>
            <a:ext cx="6048672" cy="720080"/>
          </a:xfrm>
        </p:spPr>
        <p:txBody>
          <a:bodyPr>
            <a:noAutofit/>
          </a:bodyPr>
          <a:lstStyle/>
          <a:p>
            <a:r>
              <a:rPr lang="hu-HU" sz="2000" b="1" dirty="0"/>
              <a:t>Mohácsi József</a:t>
            </a:r>
          </a:p>
          <a:p>
            <a:r>
              <a:rPr lang="hu-HU" sz="2000" dirty="0"/>
              <a:t>osztályvezető</a:t>
            </a:r>
          </a:p>
          <a:p>
            <a:r>
              <a:rPr lang="hu-HU" sz="2000" dirty="0"/>
              <a:t>Közvetítők </a:t>
            </a:r>
            <a:r>
              <a:rPr lang="hu-HU" sz="2000" dirty="0" err="1"/>
              <a:t>prudenciális</a:t>
            </a:r>
            <a:r>
              <a:rPr lang="hu-HU" sz="2000" dirty="0"/>
              <a:t> és fogyasztóvédelmi</a:t>
            </a:r>
          </a:p>
          <a:p>
            <a:r>
              <a:rPr lang="hu-HU" sz="2000" dirty="0"/>
              <a:t>osztálya</a:t>
            </a:r>
          </a:p>
        </p:txBody>
      </p:sp>
    </p:spTree>
    <p:extLst>
      <p:ext uri="{BB962C8B-B14F-4D97-AF65-F5344CB8AC3E}">
        <p14:creationId xmlns:p14="http://schemas.microsoft.com/office/powerpoint/2010/main" val="68780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Vizsgálati hiányosságok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5616" y="1268761"/>
            <a:ext cx="7886700" cy="51845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1900" b="1" dirty="0"/>
              <a:t>Szabályzatok szerinti tényleges eljárások vizsgálata</a:t>
            </a:r>
          </a:p>
          <a:p>
            <a:r>
              <a:rPr lang="hu-HU" sz="1700" dirty="0"/>
              <a:t>Üzletszabályzat</a:t>
            </a:r>
          </a:p>
          <a:p>
            <a:r>
              <a:rPr lang="hu-HU" sz="1700" dirty="0"/>
              <a:t>Panaszkezelési szabályzat</a:t>
            </a:r>
          </a:p>
          <a:p>
            <a:r>
              <a:rPr lang="hu-HU" sz="1700" dirty="0"/>
              <a:t>Esetlegesen Sztv. szerinti egyéb szabályzatok vizsgálata (pl. pénzkezelés)</a:t>
            </a:r>
          </a:p>
          <a:p>
            <a:pPr marL="0" indent="0">
              <a:buNone/>
            </a:pPr>
            <a:endParaRPr lang="hu-HU" sz="2000" b="1" dirty="0"/>
          </a:p>
          <a:p>
            <a:pPr marL="0" indent="0">
              <a:buNone/>
            </a:pPr>
            <a:r>
              <a:rPr lang="hu-HU" sz="1900" b="1" dirty="0"/>
              <a:t>A pénzügyi intézményekkel kötött megbízási szerződések és a végzett tevékenység összhangja</a:t>
            </a:r>
          </a:p>
          <a:p>
            <a:r>
              <a:rPr lang="hu-HU" sz="1700" dirty="0"/>
              <a:t>Jutalékkorlátok betartása (lízing 30-70, jelzálog 80-20 és 2%)</a:t>
            </a:r>
          </a:p>
          <a:p>
            <a:r>
              <a:rPr lang="hu-HU" sz="1700" dirty="0"/>
              <a:t>Többes ügynöki és ügynöki tevékenység nem megfelelő szétválasztása</a:t>
            </a:r>
          </a:p>
          <a:p>
            <a:pPr marL="0" indent="0">
              <a:buNone/>
            </a:pPr>
            <a:endParaRPr lang="hu-HU" sz="2000" b="1" dirty="0"/>
          </a:p>
          <a:p>
            <a:pPr marL="0" indent="0">
              <a:buNone/>
            </a:pPr>
            <a:r>
              <a:rPr lang="hu-HU" sz="1900" b="1" dirty="0"/>
              <a:t>Tájékoztatási hiány / félretájékoztatás / igényfelmérés</a:t>
            </a:r>
          </a:p>
          <a:p>
            <a:pPr marL="0" indent="0">
              <a:buNone/>
            </a:pPr>
            <a:r>
              <a:rPr lang="hu-HU" sz="1900" b="1" dirty="0"/>
              <a:t> </a:t>
            </a:r>
            <a:r>
              <a:rPr lang="hu-HU" sz="1900" dirty="0"/>
              <a:t>(53/2016. (XII.21.) </a:t>
            </a:r>
            <a:r>
              <a:rPr lang="hu-HU" sz="1900" dirty="0" err="1"/>
              <a:t>NGM</a:t>
            </a:r>
            <a:r>
              <a:rPr lang="hu-HU" sz="1900" dirty="0"/>
              <a:t> rendelet)</a:t>
            </a:r>
          </a:p>
          <a:p>
            <a:r>
              <a:rPr lang="hu-HU" sz="1700" dirty="0"/>
              <a:t>Nem igazolt módon történt</a:t>
            </a:r>
          </a:p>
          <a:p>
            <a:r>
              <a:rPr lang="hu-HU" sz="1700" dirty="0"/>
              <a:t>Hiányos és téves alapadatok (függő-független, panasztétel lehetősége, felügyelet) </a:t>
            </a:r>
          </a:p>
          <a:p>
            <a:r>
              <a:rPr lang="hu-HU" sz="1700" dirty="0"/>
              <a:t>Aktuális jogszabályi hivatkozások hiánya</a:t>
            </a:r>
          </a:p>
          <a:p>
            <a:r>
              <a:rPr lang="hu-HU" sz="1700" dirty="0"/>
              <a:t>Csak 1 megbízó ajánlata</a:t>
            </a:r>
          </a:p>
          <a:p>
            <a:pPr marL="0" indent="0">
              <a:buNone/>
            </a:pPr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3902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Vizsgálati hiányosságok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5616" y="1268761"/>
            <a:ext cx="7886700" cy="5184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b="1" dirty="0"/>
              <a:t>Titoksértés</a:t>
            </a:r>
            <a:endParaRPr lang="hu-HU" sz="1800" dirty="0"/>
          </a:p>
          <a:p>
            <a:r>
              <a:rPr lang="hu-HU" sz="1800" dirty="0"/>
              <a:t>jogosulatlan személy részére adat átadása</a:t>
            </a:r>
          </a:p>
          <a:p>
            <a:r>
              <a:rPr lang="hu-HU" sz="1800" dirty="0"/>
              <a:t>nyilvántartási rendszerek zártsága</a:t>
            </a:r>
          </a:p>
          <a:p>
            <a:pPr marL="0" indent="0">
              <a:buNone/>
            </a:pPr>
            <a:endParaRPr lang="hu-HU" sz="1800" b="1" dirty="0"/>
          </a:p>
          <a:p>
            <a:pPr marL="0" indent="0">
              <a:buNone/>
            </a:pPr>
            <a:r>
              <a:rPr lang="hu-HU" sz="1800" b="1" dirty="0"/>
              <a:t>Nyilvántartás</a:t>
            </a:r>
          </a:p>
          <a:p>
            <a:r>
              <a:rPr lang="hu-HU" sz="1800" dirty="0"/>
              <a:t>Közvetített szerződések </a:t>
            </a:r>
            <a:r>
              <a:rPr lang="hu-HU" sz="1800" dirty="0" err="1"/>
              <a:t>nyilvántartásánk</a:t>
            </a:r>
            <a:r>
              <a:rPr lang="hu-HU" sz="1800" dirty="0"/>
              <a:t> </a:t>
            </a:r>
            <a:r>
              <a:rPr lang="hu-HU" sz="1800" dirty="0" err="1"/>
              <a:t>adattatartalmi</a:t>
            </a:r>
            <a:r>
              <a:rPr lang="hu-HU" sz="1800" dirty="0"/>
              <a:t> hiányosságai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hu-HU" sz="1800" dirty="0"/>
              <a:t>A szerződést nem, csak adattartalom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hu-HU" sz="1800" dirty="0"/>
              <a:t>Ideje, tárgya, felek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hu-HU" sz="1800" dirty="0"/>
              <a:t>Lényeges feltételei (típus, összeg)</a:t>
            </a:r>
          </a:p>
          <a:p>
            <a:r>
              <a:rPr lang="hu-HU" sz="1800" dirty="0"/>
              <a:t>A pénzpiaci közvetítőkről vezetett nyilvántartás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hu-HU" sz="1800" dirty="0"/>
              <a:t>Végzettség/hatósági vizsga ellenőrzésének hiánya (Hpt. 74. § (6) </a:t>
            </a:r>
            <a:r>
              <a:rPr lang="hu-HU" sz="1800" dirty="0" err="1"/>
              <a:t>bek</a:t>
            </a:r>
            <a:r>
              <a:rPr lang="hu-HU" sz="1800" dirty="0"/>
              <a:t>.)</a:t>
            </a:r>
          </a:p>
          <a:p>
            <a:pPr marL="0" indent="0">
              <a:buNone/>
            </a:pPr>
            <a:endParaRPr lang="hu-HU" sz="1800" b="1" dirty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3022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Vizsgálati hiányosságok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5616" y="1268761"/>
            <a:ext cx="7886700" cy="5184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b="1" dirty="0"/>
              <a:t>Panaszkezelési hiányosságok</a:t>
            </a:r>
            <a:r>
              <a:rPr lang="hu-HU" sz="1800" dirty="0"/>
              <a:t> </a:t>
            </a:r>
          </a:p>
          <a:p>
            <a:r>
              <a:rPr lang="hu-HU" sz="1800" dirty="0"/>
              <a:t>Ügyfél megkeresés nem megfelelő minősítése</a:t>
            </a:r>
          </a:p>
          <a:p>
            <a:r>
              <a:rPr lang="hu-HU" sz="1800" dirty="0"/>
              <a:t>Hiányos panasznyilvántartás (435/2016. (XII. 16) Korm. Rendelet)</a:t>
            </a:r>
          </a:p>
          <a:p>
            <a:r>
              <a:rPr lang="hu-HU" sz="1800" dirty="0"/>
              <a:t>30 napot meghaladó válaszadás</a:t>
            </a:r>
          </a:p>
          <a:p>
            <a:r>
              <a:rPr lang="hu-HU" sz="1800" dirty="0"/>
              <a:t>Hangrögzítés hiánya</a:t>
            </a:r>
          </a:p>
          <a:p>
            <a:r>
              <a:rPr lang="hu-HU" sz="1800" dirty="0"/>
              <a:t>Jegyzőkönyvek hiánya (szóbeli és telefonos panasz)</a:t>
            </a:r>
          </a:p>
          <a:p>
            <a:r>
              <a:rPr lang="hu-HU" sz="1800" dirty="0"/>
              <a:t>Ügyfélszolgálati hiányosságok (nyitvatartás, akadálymentesség stb.)</a:t>
            </a:r>
          </a:p>
          <a:p>
            <a:pPr marL="0" indent="0">
              <a:buNone/>
            </a:pPr>
            <a:endParaRPr lang="hu-HU" sz="1800" b="1" dirty="0"/>
          </a:p>
          <a:p>
            <a:pPr marL="0" indent="0">
              <a:buNone/>
            </a:pPr>
            <a:r>
              <a:rPr lang="hu-HU" sz="1800" b="1" dirty="0"/>
              <a:t>Hivatalból indított fogyasztóvédelmi célvizsgálat </a:t>
            </a:r>
          </a:p>
          <a:p>
            <a:r>
              <a:rPr lang="hu-HU" sz="1800" dirty="0"/>
              <a:t>PBT együttműködési kötelezettség megszegése</a:t>
            </a:r>
          </a:p>
          <a:p>
            <a:pPr marL="0" indent="0">
              <a:buNone/>
            </a:pPr>
            <a:endParaRPr lang="hu-HU" sz="1900" dirty="0"/>
          </a:p>
          <a:p>
            <a:pPr marL="0" indent="0">
              <a:buNone/>
            </a:pPr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6372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/>
              <a:t>Elérhetőségünk:</a:t>
            </a:r>
          </a:p>
          <a:p>
            <a:pPr marL="0" indent="0" algn="ctr">
              <a:buNone/>
            </a:pPr>
            <a:r>
              <a:rPr lang="hu-HU" dirty="0">
                <a:hlinkClick r:id="rId3"/>
              </a:rPr>
              <a:t>penzpiacikozvetitok@mnb.hu</a:t>
            </a:r>
            <a:endParaRPr lang="hu-HU" dirty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b="1" dirty="0"/>
              <a:t>Köszönjük a figyelmet!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1236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Integrált közvetítői felügyelés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1367" y="1268760"/>
            <a:ext cx="7886700" cy="49685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400" dirty="0"/>
              <a:t>2013-tól önálló szervezeti egység a közvetítők felügyelésére</a:t>
            </a:r>
          </a:p>
          <a:p>
            <a:pPr marL="0" indent="0" algn="ctr">
              <a:buNone/>
            </a:pPr>
            <a:endParaRPr lang="hu-HU" sz="2400" dirty="0"/>
          </a:p>
          <a:p>
            <a:pPr marL="0" indent="0" algn="ctr">
              <a:buNone/>
            </a:pPr>
            <a:endParaRPr lang="hu-HU" sz="2400" b="1" dirty="0"/>
          </a:p>
          <a:p>
            <a:pPr marL="0" indent="0" algn="ctr">
              <a:buNone/>
            </a:pPr>
            <a:r>
              <a:rPr lang="hu-HU" sz="2400" dirty="0"/>
              <a:t>Szervezeti átalakítás 2017. februárban </a:t>
            </a:r>
          </a:p>
          <a:p>
            <a:pPr marL="0" indent="0" algn="ctr">
              <a:buNone/>
            </a:pPr>
            <a:endParaRPr lang="hu-HU" sz="2400" dirty="0"/>
          </a:p>
          <a:p>
            <a:pPr marL="0" indent="0" algn="ctr">
              <a:buNone/>
            </a:pPr>
            <a:endParaRPr lang="hu-HU" sz="2400" dirty="0"/>
          </a:p>
          <a:p>
            <a:pPr marL="0" indent="0" algn="ctr">
              <a:buNone/>
            </a:pPr>
            <a:r>
              <a:rPr lang="hu-HU" sz="2400" dirty="0"/>
              <a:t>Közvetítői felügyelés integrálása</a:t>
            </a:r>
          </a:p>
          <a:p>
            <a:pPr marL="0" indent="0" algn="ctr">
              <a:buNone/>
            </a:pPr>
            <a:endParaRPr lang="hu-HU" sz="2400" dirty="0"/>
          </a:p>
          <a:p>
            <a:pPr marL="0" indent="0" algn="ctr">
              <a:buNone/>
            </a:pPr>
            <a:endParaRPr lang="hu-HU" sz="2400" dirty="0"/>
          </a:p>
          <a:p>
            <a:pPr marL="0" indent="0" algn="ctr">
              <a:buNone/>
            </a:pPr>
            <a:r>
              <a:rPr lang="hu-HU" sz="2400" dirty="0"/>
              <a:t>Közvetítők </a:t>
            </a:r>
            <a:r>
              <a:rPr lang="hu-HU" sz="2400" dirty="0" err="1"/>
              <a:t>prudenciális</a:t>
            </a:r>
            <a:r>
              <a:rPr lang="hu-HU" sz="2400" dirty="0"/>
              <a:t> és fogyasztóvédelmi felügyeleti osztálya</a:t>
            </a:r>
          </a:p>
          <a:p>
            <a:pPr marL="0" indent="0" algn="ctr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Nyíl: lefelé mutató 5"/>
          <p:cNvSpPr/>
          <p:nvPr/>
        </p:nvSpPr>
        <p:spPr>
          <a:xfrm>
            <a:off x="4329684" y="3176586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Nyíl: lefelé mutató 6"/>
          <p:cNvSpPr/>
          <p:nvPr/>
        </p:nvSpPr>
        <p:spPr>
          <a:xfrm>
            <a:off x="4338033" y="4437112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Nyíl: lefelé mutató 7"/>
          <p:cNvSpPr/>
          <p:nvPr/>
        </p:nvSpPr>
        <p:spPr>
          <a:xfrm>
            <a:off x="4329684" y="1916061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5377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Egyenes összekötő 19"/>
          <p:cNvCxnSpPr/>
          <p:nvPr/>
        </p:nvCxnSpPr>
        <p:spPr>
          <a:xfrm>
            <a:off x="6516216" y="1484784"/>
            <a:ext cx="0" cy="511256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4788024" y="1484784"/>
            <a:ext cx="0" cy="511256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>
            <a:off x="2915816" y="1484784"/>
            <a:ext cx="0" cy="511256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A közvetítői felügyelés fejlődése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>
                <a:solidFill>
                  <a:srgbClr val="202653"/>
                </a:solidFill>
              </a:rPr>
              <a:pPr>
                <a:defRPr/>
              </a:pPr>
              <a:t>3</a:t>
            </a:fld>
            <a:endParaRPr lang="hu-HU" dirty="0">
              <a:solidFill>
                <a:srgbClr val="202653"/>
              </a:solidFill>
            </a:endParaRPr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1240047" y="1340768"/>
            <a:ext cx="133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accent5"/>
                </a:solidFill>
              </a:rPr>
              <a:t>2013-2014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3479580" y="134076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accent5"/>
                </a:solidFill>
              </a:rPr>
              <a:t>2015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5322143" y="134076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accent5"/>
                </a:solidFill>
              </a:rPr>
              <a:t>2016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7308304" y="134133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olidFill>
                  <a:schemeClr val="accent5"/>
                </a:solidFill>
              </a:rPr>
              <a:t>2017</a:t>
            </a:r>
          </a:p>
        </p:txBody>
      </p:sp>
      <p:sp>
        <p:nvSpPr>
          <p:cNvPr id="3" name="Téglalap: lekerekített 2"/>
          <p:cNvSpPr/>
          <p:nvPr/>
        </p:nvSpPr>
        <p:spPr>
          <a:xfrm>
            <a:off x="6588225" y="1752076"/>
            <a:ext cx="2376261" cy="161987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/>
          <p:cNvSpPr txBox="1"/>
          <p:nvPr/>
        </p:nvSpPr>
        <p:spPr>
          <a:xfrm>
            <a:off x="6660232" y="1772816"/>
            <a:ext cx="2304256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1600" dirty="0">
                <a:solidFill>
                  <a:srgbClr val="FF0000"/>
                </a:solidFill>
              </a:rPr>
              <a:t>Témavizsgálatok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1600" dirty="0">
                <a:solidFill>
                  <a:srgbClr val="FF0000"/>
                </a:solidFill>
              </a:rPr>
              <a:t>Pénzpiaci adatszolgáltatás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1600" dirty="0">
                <a:solidFill>
                  <a:srgbClr val="FF0000"/>
                </a:solidFill>
              </a:rPr>
              <a:t>Fogyasztóvédelem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1600" dirty="0" err="1">
                <a:solidFill>
                  <a:srgbClr val="FF0000"/>
                </a:solidFill>
              </a:rPr>
              <a:t>Prudenciális</a:t>
            </a:r>
            <a:r>
              <a:rPr lang="hu-HU" sz="1600" dirty="0">
                <a:solidFill>
                  <a:srgbClr val="FF0000"/>
                </a:solidFill>
              </a:rPr>
              <a:t> megbeszélések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u-HU" sz="1600" dirty="0">
              <a:solidFill>
                <a:srgbClr val="FF0000"/>
              </a:solidFill>
            </a:endParaRPr>
          </a:p>
        </p:txBody>
      </p:sp>
      <p:sp>
        <p:nvSpPr>
          <p:cNvPr id="18" name="Téglalap: lekerekített 17"/>
          <p:cNvSpPr/>
          <p:nvPr/>
        </p:nvSpPr>
        <p:spPr>
          <a:xfrm>
            <a:off x="4860032" y="3418190"/>
            <a:ext cx="4104454" cy="139555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/>
          <p:cNvSpPr txBox="1"/>
          <p:nvPr/>
        </p:nvSpPr>
        <p:spPr>
          <a:xfrm>
            <a:off x="5004048" y="3464796"/>
            <a:ext cx="396044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1600" dirty="0">
                <a:solidFill>
                  <a:schemeClr val="accent5"/>
                </a:solidFill>
              </a:rPr>
              <a:t>Új módszerek alkalmazása a szakmaiság vizsgálatában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1600" dirty="0">
                <a:solidFill>
                  <a:schemeClr val="accent5"/>
                </a:solidFill>
              </a:rPr>
              <a:t>Monitoring mutatók által, adatszolgáltatási minőség javítása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1600" dirty="0">
                <a:solidFill>
                  <a:srgbClr val="FF0000"/>
                </a:solidFill>
              </a:rPr>
              <a:t>Büntetlen előélet ellenőrzése</a:t>
            </a:r>
          </a:p>
        </p:txBody>
      </p:sp>
      <p:sp>
        <p:nvSpPr>
          <p:cNvPr id="21" name="Téglalap: lekerekített 20"/>
          <p:cNvSpPr/>
          <p:nvPr/>
        </p:nvSpPr>
        <p:spPr>
          <a:xfrm>
            <a:off x="2987824" y="4869160"/>
            <a:ext cx="5976662" cy="56767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Szövegdoboz 14"/>
          <p:cNvSpPr txBox="1"/>
          <p:nvPr/>
        </p:nvSpPr>
        <p:spPr>
          <a:xfrm>
            <a:off x="2987824" y="4869160"/>
            <a:ext cx="597666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1600" dirty="0">
                <a:solidFill>
                  <a:srgbClr val="FF0000"/>
                </a:solidFill>
              </a:rPr>
              <a:t>Bejelentés alapján történő intézkedések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1600" dirty="0">
                <a:solidFill>
                  <a:schemeClr val="accent5"/>
                </a:solidFill>
              </a:rPr>
              <a:t>Monitoring mutatók definiálása</a:t>
            </a:r>
          </a:p>
        </p:txBody>
      </p:sp>
      <p:sp>
        <p:nvSpPr>
          <p:cNvPr id="22" name="Téglalap: lekerekített 21"/>
          <p:cNvSpPr/>
          <p:nvPr/>
        </p:nvSpPr>
        <p:spPr>
          <a:xfrm>
            <a:off x="683570" y="5535338"/>
            <a:ext cx="8280916" cy="76353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/>
          <p:cNvSpPr txBox="1"/>
          <p:nvPr/>
        </p:nvSpPr>
        <p:spPr>
          <a:xfrm>
            <a:off x="683568" y="5517232"/>
            <a:ext cx="828091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1600" dirty="0">
                <a:solidFill>
                  <a:srgbClr val="FF0000"/>
                </a:solidFill>
              </a:rPr>
              <a:t>Személyi-tárgyi feltételek </a:t>
            </a:r>
            <a:r>
              <a:rPr lang="hu-HU" sz="1600" dirty="0">
                <a:solidFill>
                  <a:schemeClr val="accent5"/>
                </a:solidFill>
              </a:rPr>
              <a:t>(tőke, </a:t>
            </a:r>
            <a:r>
              <a:rPr lang="hu-HU" sz="1600" dirty="0" err="1">
                <a:solidFill>
                  <a:srgbClr val="FF0000"/>
                </a:solidFill>
              </a:rPr>
              <a:t>fel.bizt</a:t>
            </a:r>
            <a:r>
              <a:rPr lang="hu-HU" sz="1600" dirty="0">
                <a:solidFill>
                  <a:srgbClr val="FF0000"/>
                </a:solidFill>
              </a:rPr>
              <a:t>, </a:t>
            </a:r>
            <a:r>
              <a:rPr lang="hu-HU" sz="1600" dirty="0" err="1">
                <a:solidFill>
                  <a:srgbClr val="FF0000"/>
                </a:solidFill>
              </a:rPr>
              <a:t>tev.irányító</a:t>
            </a:r>
            <a:r>
              <a:rPr lang="hu-HU" sz="1600" dirty="0">
                <a:solidFill>
                  <a:schemeClr val="accent5"/>
                </a:solidFill>
              </a:rPr>
              <a:t>, </a:t>
            </a:r>
            <a:r>
              <a:rPr lang="hu-HU" sz="1600" dirty="0" err="1">
                <a:solidFill>
                  <a:schemeClr val="accent5"/>
                </a:solidFill>
              </a:rPr>
              <a:t>adatszolg</a:t>
            </a:r>
            <a:r>
              <a:rPr lang="hu-HU" sz="1600" dirty="0">
                <a:solidFill>
                  <a:schemeClr val="accent5"/>
                </a:solidFill>
              </a:rPr>
              <a:t>., büntetlen előélet és </a:t>
            </a:r>
            <a:r>
              <a:rPr lang="hu-HU" sz="1600" dirty="0">
                <a:solidFill>
                  <a:srgbClr val="FF0000"/>
                </a:solidFill>
              </a:rPr>
              <a:t>képzettség</a:t>
            </a:r>
            <a:r>
              <a:rPr lang="hu-HU" sz="1600" dirty="0">
                <a:solidFill>
                  <a:schemeClr val="accent5"/>
                </a:solidFill>
              </a:rPr>
              <a:t>) ellenőrzése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1600" dirty="0">
                <a:solidFill>
                  <a:srgbClr val="FF0000"/>
                </a:solidFill>
              </a:rPr>
              <a:t>Célvizsgálatok</a:t>
            </a:r>
          </a:p>
        </p:txBody>
      </p:sp>
    </p:spTree>
    <p:extLst>
      <p:ext uri="{BB962C8B-B14F-4D97-AF65-F5344CB8AC3E}">
        <p14:creationId xmlns:p14="http://schemas.microsoft.com/office/powerpoint/2010/main" val="2884382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7788" y="1268761"/>
            <a:ext cx="6734572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b="1" dirty="0"/>
              <a:t>Adatszolgáltatással kapcsolatos elvárások</a:t>
            </a:r>
            <a:endParaRPr lang="hu-HU" sz="1800" dirty="0"/>
          </a:p>
          <a:p>
            <a:r>
              <a:rPr lang="hu-HU" sz="1600" dirty="0"/>
              <a:t>Határidő betartása (2017. július 20. munkanapja) – technikai probléma esetén akadályoztatási jelentés</a:t>
            </a:r>
          </a:p>
          <a:p>
            <a:r>
              <a:rPr lang="hu-HU" sz="1600" dirty="0"/>
              <a:t>0 tolerancia az adatszolgáltatást nem teljesítőkkel szemben</a:t>
            </a:r>
          </a:p>
          <a:p>
            <a:r>
              <a:rPr lang="hu-HU" sz="1600" dirty="0"/>
              <a:t>Megfelelő adatminőség (felügyeleti/vizsgálati ellenőrzés)</a:t>
            </a:r>
          </a:p>
          <a:p>
            <a:r>
              <a:rPr lang="hu-HU" sz="1600" dirty="0"/>
              <a:t>Nagyságrend (ezer forint) figyelembevétele</a:t>
            </a:r>
          </a:p>
          <a:p>
            <a:pPr marL="0" indent="0">
              <a:buNone/>
            </a:pPr>
            <a:r>
              <a:rPr lang="hu-HU" sz="1800" b="1" dirty="0"/>
              <a:t>Regisztráció</a:t>
            </a:r>
          </a:p>
          <a:p>
            <a:r>
              <a:rPr lang="hu-HU" sz="1600" dirty="0"/>
              <a:t>2016.07.01-től közvetítői alvállalkozó bejelentése a megbízó felé határidőben (2 munkanap, dokumentáltan)</a:t>
            </a:r>
          </a:p>
          <a:p>
            <a:r>
              <a:rPr lang="hu-HU" sz="1600" dirty="0"/>
              <a:t>Valós adatok</a:t>
            </a:r>
          </a:p>
          <a:p>
            <a:pPr marL="0" indent="0">
              <a:buNone/>
            </a:pPr>
            <a:r>
              <a:rPr lang="hu-HU" sz="1800" b="1" dirty="0"/>
              <a:t>Személyi feltételek</a:t>
            </a:r>
          </a:p>
          <a:p>
            <a:r>
              <a:rPr lang="hu-HU" sz="1600" dirty="0"/>
              <a:t>Büntetlen előélet (érvényes erkölcsi bizonyítvány) 2016.07.17-től</a:t>
            </a:r>
          </a:p>
          <a:p>
            <a:r>
              <a:rPr lang="hu-HU" sz="1600" dirty="0"/>
              <a:t>Végzettség/hatósági vizsga megléte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Jogszabályi előírások, </a:t>
            </a:r>
            <a:r>
              <a:rPr lang="hu-HU" dirty="0" err="1"/>
              <a:t>prudenciális</a:t>
            </a:r>
            <a:r>
              <a:rPr lang="hu-HU" dirty="0"/>
              <a:t> elvárások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8800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Jogszabályi előírások, </a:t>
            </a:r>
            <a:r>
              <a:rPr lang="hu-HU" dirty="0" err="1"/>
              <a:t>prudenciális</a:t>
            </a:r>
            <a:r>
              <a:rPr lang="hu-HU" dirty="0"/>
              <a:t> elvárások II.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5616" y="1268761"/>
            <a:ext cx="7886700" cy="52565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1900" b="1" dirty="0"/>
              <a:t>Tárgyi</a:t>
            </a:r>
            <a:r>
              <a:rPr lang="hu-HU" sz="1800" b="1" dirty="0"/>
              <a:t> feltételek</a:t>
            </a:r>
          </a:p>
          <a:p>
            <a:r>
              <a:rPr lang="hu-HU" sz="1700" dirty="0"/>
              <a:t>Üzlethelyiség </a:t>
            </a:r>
          </a:p>
          <a:p>
            <a:r>
              <a:rPr lang="hu-HU" sz="1700" dirty="0"/>
              <a:t>Technikai, informatikai/műszaki feltételek (adatszolgáltatáshoz, nyilvántartáshoz)</a:t>
            </a:r>
          </a:p>
          <a:p>
            <a:r>
              <a:rPr lang="hu-HU" sz="1700" dirty="0"/>
              <a:t>Szabályzatok (üzletszabályzat, panaszkezelési szabályzat)</a:t>
            </a:r>
          </a:p>
          <a:p>
            <a:r>
              <a:rPr lang="hu-HU" sz="1700" dirty="0"/>
              <a:t>Megfelelő megbízószám (min. 3)</a:t>
            </a:r>
          </a:p>
          <a:p>
            <a:r>
              <a:rPr lang="hu-HU" sz="1700" dirty="0"/>
              <a:t>Megfelelő megbízási szerződés a pénzügyi intézménnyel (jogok, kötelezettségek, jutalék)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1900" b="1" dirty="0"/>
              <a:t>Nyilvántartások</a:t>
            </a:r>
          </a:p>
          <a:p>
            <a:r>
              <a:rPr lang="hu-HU" sz="1700" dirty="0"/>
              <a:t>Közvetítő személyekről</a:t>
            </a:r>
          </a:p>
          <a:p>
            <a:r>
              <a:rPr lang="hu-HU" sz="1700" dirty="0"/>
              <a:t>Szerződésekről (dokumentum megőrzés: 3 év, a jelentés alátámasztásához 5 év)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hu-HU" sz="1700" dirty="0"/>
              <a:t>Ügyféllel kötött (megbízási)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hu-HU" sz="1700" dirty="0"/>
              <a:t>Közvetített (pénzügyi szolgáltatási)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1900" b="1" dirty="0"/>
              <a:t>Függetlenből függő közvetítő</a:t>
            </a:r>
          </a:p>
          <a:p>
            <a:r>
              <a:rPr lang="hu-HU" sz="1700" dirty="0"/>
              <a:t>Tevékenység váltását megelőzően engedély önkéntes visszaadása</a:t>
            </a:r>
          </a:p>
          <a:p>
            <a:pPr>
              <a:lnSpc>
                <a:spcPct val="110000"/>
              </a:lnSpc>
            </a:pPr>
            <a:r>
              <a:rPr lang="hu-HU" sz="1700" dirty="0"/>
              <a:t>Személyi tárgyi feltételek (felelősségbiztosítás, felügyeleti díj) biztosítása az engedély MNB által történő visszavonásáig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1900" b="1" dirty="0"/>
              <a:t>Felelősségbiztosítás</a:t>
            </a:r>
          </a:p>
          <a:p>
            <a:r>
              <a:rPr lang="hu-HU" sz="1700" dirty="0"/>
              <a:t>Az engedély hatálya alatt mindvégig díjrendezett biztosítás</a:t>
            </a:r>
          </a:p>
          <a:p>
            <a:r>
              <a:rPr lang="hu-HU" sz="1700" dirty="0"/>
              <a:t>Megszűnéskor, változáskor bejelentés határidőben (5 munkanap)</a:t>
            </a:r>
          </a:p>
          <a:p>
            <a:pPr marL="0" indent="0">
              <a:buNone/>
            </a:pPr>
            <a:endParaRPr lang="hu-HU" sz="1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8824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Fogyasztóvédelmi elvárások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5616" y="1268761"/>
            <a:ext cx="7886700" cy="51845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1900" b="1" dirty="0"/>
              <a:t>Tájékoztatás/igényfelmérés</a:t>
            </a:r>
          </a:p>
          <a:p>
            <a:r>
              <a:rPr lang="hu-HU" sz="1700" dirty="0"/>
              <a:t>Alapadatok (függő-független, panasztétel lehetősége, felügyelet)</a:t>
            </a:r>
          </a:p>
          <a:p>
            <a:r>
              <a:rPr lang="hu-HU" sz="1700" dirty="0"/>
              <a:t>Aktuális jogszabályi hivatkozások</a:t>
            </a:r>
          </a:p>
          <a:p>
            <a:r>
              <a:rPr lang="hu-HU" sz="1700" dirty="0"/>
              <a:t>Érthető, személyre szabott tájékoztatás</a:t>
            </a:r>
          </a:p>
          <a:p>
            <a:r>
              <a:rPr lang="hu-HU" sz="1700" dirty="0"/>
              <a:t>Kielégítő mennyiségű, az ügyfél igényeire szabott ajánlat</a:t>
            </a:r>
            <a:endParaRPr lang="hu-HU" sz="1900" dirty="0"/>
          </a:p>
          <a:p>
            <a:pPr marL="0" indent="0">
              <a:spcBef>
                <a:spcPts val="1200"/>
              </a:spcBef>
              <a:buNone/>
            </a:pPr>
            <a:r>
              <a:rPr lang="hu-HU" sz="1900" b="1" dirty="0"/>
              <a:t>Adatkezelés</a:t>
            </a:r>
            <a:r>
              <a:rPr lang="hu-HU" sz="1900" dirty="0"/>
              <a:t> </a:t>
            </a:r>
          </a:p>
          <a:p>
            <a:r>
              <a:rPr lang="hu-HU" sz="1700" dirty="0"/>
              <a:t>Kizárólag az arra jogosult részére történő adatátadás</a:t>
            </a:r>
          </a:p>
          <a:p>
            <a:r>
              <a:rPr lang="hu-HU" sz="1700" dirty="0"/>
              <a:t>Zárt nyilvántartási rendszerek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hu-HU" sz="1900" b="1" dirty="0"/>
              <a:t>Panaszkezelés</a:t>
            </a:r>
          </a:p>
          <a:p>
            <a:r>
              <a:rPr lang="hu-HU" sz="1700" dirty="0"/>
              <a:t>Panasz azonosítása (A közvetítő magatartását, tevékenységét vagy mulasztását érintő kifogás 28/2014. (VII. 23.) MNB rendelet 2§ (1) </a:t>
            </a:r>
            <a:r>
              <a:rPr lang="hu-HU" sz="1700" dirty="0" err="1"/>
              <a:t>bek</a:t>
            </a:r>
            <a:r>
              <a:rPr lang="hu-HU" sz="1700" dirty="0"/>
              <a:t>.)</a:t>
            </a:r>
          </a:p>
          <a:p>
            <a:r>
              <a:rPr lang="hu-HU" sz="1700" dirty="0"/>
              <a:t>Ügyfél szemszögéből vizsgálandó </a:t>
            </a:r>
          </a:p>
          <a:p>
            <a:r>
              <a:rPr lang="hu-HU" sz="1700" dirty="0"/>
              <a:t>Teljeskörű panasznyilvántartás (435/2016. (XII. 16) Korm. Rendelet)</a:t>
            </a:r>
          </a:p>
          <a:p>
            <a:r>
              <a:rPr lang="hu-HU" sz="1700" dirty="0"/>
              <a:t>30 napon belüli válaszadás (akár többször is, </a:t>
            </a:r>
            <a:r>
              <a:rPr lang="hu-HU" sz="1700" dirty="0" err="1"/>
              <a:t>pontosító</a:t>
            </a:r>
            <a:r>
              <a:rPr lang="hu-HU" sz="1700" dirty="0"/>
              <a:t> kérdés esetén is)</a:t>
            </a:r>
          </a:p>
          <a:p>
            <a:r>
              <a:rPr lang="hu-HU" sz="1700" dirty="0"/>
              <a:t>Hangrögzítés (5 évig megőrizni, tájékoztatás szükséges)</a:t>
            </a:r>
          </a:p>
          <a:p>
            <a:r>
              <a:rPr lang="hu-HU" sz="1700" dirty="0"/>
              <a:t>Szóbeli/telefonos panasz esetén jegyzőkönyv felvétele</a:t>
            </a:r>
          </a:p>
          <a:p>
            <a:r>
              <a:rPr lang="hu-HU" sz="1700" dirty="0"/>
              <a:t>Megfelelő ügyfélszolgálat (nyitvatartás, akadálymentesség stb.)</a:t>
            </a:r>
          </a:p>
          <a:p>
            <a:pPr marL="0" indent="0">
              <a:buNone/>
            </a:pPr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734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3" y="260648"/>
            <a:ext cx="6630363" cy="864095"/>
          </a:xfrm>
        </p:spPr>
        <p:txBody>
          <a:bodyPr>
            <a:normAutofit/>
          </a:bodyPr>
          <a:lstStyle/>
          <a:p>
            <a:r>
              <a:rPr lang="hu-HU" dirty="0"/>
              <a:t>Közvetítői vizsgálatok</a:t>
            </a:r>
          </a:p>
        </p:txBody>
      </p:sp>
      <p:sp>
        <p:nvSpPr>
          <p:cNvPr id="5" name="Téglalap 4"/>
          <p:cNvSpPr/>
          <p:nvPr/>
        </p:nvSpPr>
        <p:spPr>
          <a:xfrm>
            <a:off x="251518" y="4230380"/>
            <a:ext cx="25202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altLang="hu-HU" i="1" dirty="0">
                <a:solidFill>
                  <a:srgbClr val="232157"/>
                </a:solidFill>
                <a:latin typeface="Calibri" panose="020F0502020204030204" pitchFamily="34" charset="0"/>
              </a:rPr>
              <a:t>2017. május 30-31. </a:t>
            </a:r>
          </a:p>
          <a:p>
            <a:endParaRPr lang="hu-HU" altLang="hu-HU" i="1" dirty="0">
              <a:solidFill>
                <a:srgbClr val="232157"/>
              </a:solidFill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0"/>
          </p:nvPr>
        </p:nvSpPr>
        <p:spPr>
          <a:xfrm>
            <a:off x="1907704" y="1628800"/>
            <a:ext cx="6048672" cy="720080"/>
          </a:xfrm>
        </p:spPr>
        <p:txBody>
          <a:bodyPr>
            <a:noAutofit/>
          </a:bodyPr>
          <a:lstStyle/>
          <a:p>
            <a:r>
              <a:rPr lang="hu-HU" sz="2000" b="1" dirty="0"/>
              <a:t>Dr. Szikora Péter</a:t>
            </a:r>
          </a:p>
          <a:p>
            <a:r>
              <a:rPr lang="hu-HU" sz="2000" dirty="0"/>
              <a:t>csoportvezető</a:t>
            </a:r>
          </a:p>
          <a:p>
            <a:r>
              <a:rPr lang="hu-HU" sz="2000" dirty="0"/>
              <a:t>Közvetítők </a:t>
            </a:r>
            <a:r>
              <a:rPr lang="hu-HU" sz="2000" dirty="0" err="1"/>
              <a:t>prudenciális</a:t>
            </a:r>
            <a:r>
              <a:rPr lang="hu-HU" sz="2000" dirty="0"/>
              <a:t> és fogyasztóvédelmi</a:t>
            </a:r>
          </a:p>
          <a:p>
            <a:r>
              <a:rPr lang="hu-HU" sz="2000" dirty="0"/>
              <a:t>osztálya</a:t>
            </a:r>
          </a:p>
        </p:txBody>
      </p:sp>
    </p:spTree>
    <p:extLst>
      <p:ext uri="{BB962C8B-B14F-4D97-AF65-F5344CB8AC3E}">
        <p14:creationId xmlns:p14="http://schemas.microsoft.com/office/powerpoint/2010/main" val="116593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err="1"/>
              <a:t>Prudenciális</a:t>
            </a:r>
            <a:r>
              <a:rPr lang="hu-HU" sz="2800" dirty="0"/>
              <a:t> vizsgálatok típusai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115616" y="1268761"/>
            <a:ext cx="7886700" cy="545271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sz="2100" b="1" dirty="0"/>
              <a:t>Vizsgálati célpontok</a:t>
            </a:r>
          </a:p>
          <a:p>
            <a:pPr>
              <a:lnSpc>
                <a:spcPct val="100000"/>
              </a:lnSpc>
              <a:spcBef>
                <a:spcPts val="350"/>
              </a:spcBef>
            </a:pPr>
            <a:r>
              <a:rPr lang="hu-HU" sz="1900" dirty="0"/>
              <a:t>Kockázati szint alapján</a:t>
            </a:r>
          </a:p>
          <a:p>
            <a:pPr>
              <a:lnSpc>
                <a:spcPct val="100000"/>
              </a:lnSpc>
              <a:spcBef>
                <a:spcPts val="350"/>
              </a:spcBef>
            </a:pPr>
            <a:r>
              <a:rPr lang="hu-HU" sz="1900" dirty="0"/>
              <a:t>Rendszeres adatszolgáltatás</a:t>
            </a:r>
          </a:p>
          <a:p>
            <a:pPr>
              <a:lnSpc>
                <a:spcPct val="100000"/>
              </a:lnSpc>
              <a:spcBef>
                <a:spcPts val="350"/>
              </a:spcBef>
            </a:pPr>
            <a:r>
              <a:rPr lang="hu-HU" sz="1900" dirty="0"/>
              <a:t>Eseti adatszolgáltatás</a:t>
            </a:r>
          </a:p>
          <a:p>
            <a:pPr>
              <a:lnSpc>
                <a:spcPct val="100000"/>
              </a:lnSpc>
              <a:spcBef>
                <a:spcPts val="350"/>
              </a:spcBef>
            </a:pPr>
            <a:r>
              <a:rPr lang="hu-HU" sz="1900" dirty="0"/>
              <a:t>Eseti jelzések</a:t>
            </a:r>
          </a:p>
          <a:p>
            <a:pPr marL="0" indent="0">
              <a:buNone/>
            </a:pPr>
            <a:endParaRPr lang="hu-HU" sz="1900" b="1" dirty="0"/>
          </a:p>
          <a:p>
            <a:pPr marL="0" indent="0">
              <a:buNone/>
            </a:pPr>
            <a:r>
              <a:rPr lang="hu-HU" sz="2100" b="1" dirty="0"/>
              <a:t>Eljárás megindítása</a:t>
            </a:r>
          </a:p>
          <a:p>
            <a:pPr>
              <a:lnSpc>
                <a:spcPct val="100000"/>
              </a:lnSpc>
            </a:pPr>
            <a:r>
              <a:rPr lang="hu-HU" sz="1900" dirty="0"/>
              <a:t>Értesítéssel 15 nappal előtte</a:t>
            </a:r>
          </a:p>
          <a:p>
            <a:pPr>
              <a:lnSpc>
                <a:spcPct val="100000"/>
              </a:lnSpc>
            </a:pPr>
            <a:r>
              <a:rPr lang="hu-HU" sz="1900" dirty="0"/>
              <a:t>Előzetes értesítés nélkül</a:t>
            </a:r>
          </a:p>
          <a:p>
            <a:pPr marL="0" indent="0">
              <a:buNone/>
            </a:pPr>
            <a:endParaRPr lang="hu-HU" sz="1900" b="1" dirty="0"/>
          </a:p>
          <a:p>
            <a:pPr marL="0" indent="0">
              <a:buNone/>
            </a:pPr>
            <a:r>
              <a:rPr lang="hu-HU" sz="2100" b="1" dirty="0"/>
              <a:t>Célvizsgálat</a:t>
            </a:r>
          </a:p>
          <a:p>
            <a:pPr>
              <a:lnSpc>
                <a:spcPct val="100000"/>
              </a:lnSpc>
              <a:spcBef>
                <a:spcPts val="350"/>
              </a:spcBef>
            </a:pPr>
            <a:r>
              <a:rPr lang="hu-HU" sz="1900" dirty="0"/>
              <a:t>MNB törvény szabályozza</a:t>
            </a:r>
          </a:p>
          <a:p>
            <a:pPr>
              <a:lnSpc>
                <a:spcPct val="100000"/>
              </a:lnSpc>
              <a:spcBef>
                <a:spcPts val="350"/>
              </a:spcBef>
            </a:pPr>
            <a:r>
              <a:rPr lang="hu-HU" sz="1900" dirty="0"/>
              <a:t>Megindítást követő 6 hónapon belül jelentés (rendkívüli célvizsgálat esetén 30 nap)</a:t>
            </a:r>
          </a:p>
          <a:p>
            <a:pPr>
              <a:lnSpc>
                <a:spcPct val="100000"/>
              </a:lnSpc>
              <a:spcBef>
                <a:spcPts val="350"/>
              </a:spcBef>
            </a:pPr>
            <a:r>
              <a:rPr lang="hu-HU" sz="1900" dirty="0"/>
              <a:t>20 napon belül írásbeli, dokumentumokkal alátámasztott észrevétel lehetősége</a:t>
            </a:r>
          </a:p>
          <a:p>
            <a:pPr>
              <a:lnSpc>
                <a:spcPct val="100000"/>
              </a:lnSpc>
              <a:spcBef>
                <a:spcPts val="350"/>
              </a:spcBef>
            </a:pPr>
            <a:r>
              <a:rPr lang="hu-HU" sz="1900" dirty="0"/>
              <a:t>60 napon belül MNB döntés</a:t>
            </a:r>
          </a:p>
          <a:p>
            <a:pPr marL="0" indent="0">
              <a:buNone/>
            </a:pPr>
            <a:endParaRPr lang="hu-HU" sz="1900" b="1" dirty="0"/>
          </a:p>
          <a:p>
            <a:pPr marL="0" indent="0">
              <a:buNone/>
            </a:pPr>
            <a:r>
              <a:rPr lang="hu-HU" sz="2100" b="1" dirty="0"/>
              <a:t>Témavizsgálat</a:t>
            </a:r>
          </a:p>
          <a:p>
            <a:pPr>
              <a:lnSpc>
                <a:spcPct val="100000"/>
              </a:lnSpc>
              <a:spcBef>
                <a:spcPts val="350"/>
              </a:spcBef>
            </a:pPr>
            <a:r>
              <a:rPr lang="hu-HU" sz="1900" dirty="0"/>
              <a:t>Egy téma egyidejű vizsgálata több intézménynél</a:t>
            </a:r>
          </a:p>
          <a:p>
            <a:pPr>
              <a:lnSpc>
                <a:spcPct val="100000"/>
              </a:lnSpc>
              <a:spcBef>
                <a:spcPts val="350"/>
              </a:spcBef>
            </a:pPr>
            <a:r>
              <a:rPr lang="hu-HU" sz="1900" dirty="0"/>
              <a:t>Megindítást követő 9 hónapon belül jelentés</a:t>
            </a:r>
          </a:p>
          <a:p>
            <a:endParaRPr lang="hu-HU" sz="1700" dirty="0"/>
          </a:p>
          <a:p>
            <a:endParaRPr lang="hu-HU" sz="1700" dirty="0"/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565378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Fogyasztóvédelmi vizsgálatok típusai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1115616" y="1268761"/>
            <a:ext cx="7886700" cy="5184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b="1" dirty="0"/>
              <a:t>Eljárás megindítása</a:t>
            </a:r>
          </a:p>
          <a:p>
            <a:pPr>
              <a:lnSpc>
                <a:spcPct val="100000"/>
              </a:lnSpc>
            </a:pPr>
            <a:r>
              <a:rPr lang="hu-HU" sz="1600" dirty="0"/>
              <a:t>Értesítéssel 15 nappal előtte</a:t>
            </a:r>
          </a:p>
          <a:p>
            <a:pPr>
              <a:lnSpc>
                <a:spcPct val="100000"/>
              </a:lnSpc>
            </a:pPr>
            <a:r>
              <a:rPr lang="hu-HU" sz="1600" dirty="0"/>
              <a:t>Előzetes értesítés nélkül</a:t>
            </a:r>
          </a:p>
          <a:p>
            <a:pPr marL="0" indent="0">
              <a:buNone/>
            </a:pPr>
            <a:endParaRPr lang="hu-HU" sz="1900" b="1" dirty="0"/>
          </a:p>
          <a:p>
            <a:pPr marL="0" indent="0">
              <a:buNone/>
            </a:pPr>
            <a:r>
              <a:rPr lang="hu-HU" sz="1800" b="1" dirty="0"/>
              <a:t>Hivatalból indított fogyasztóvédelmi célvizsgálat</a:t>
            </a:r>
          </a:p>
          <a:p>
            <a:r>
              <a:rPr lang="hu-HU" sz="1600" dirty="0"/>
              <a:t>Megindítást követő 6 hónapon belül jelentés</a:t>
            </a:r>
          </a:p>
          <a:p>
            <a:endParaRPr lang="hu-HU" sz="1700" dirty="0"/>
          </a:p>
          <a:p>
            <a:pPr marL="0" indent="0">
              <a:buNone/>
            </a:pPr>
            <a:r>
              <a:rPr lang="hu-HU" sz="1800" b="1" dirty="0"/>
              <a:t>Kérelemre indult fogyasztóvédelmi eljárás</a:t>
            </a:r>
          </a:p>
          <a:p>
            <a:r>
              <a:rPr lang="hu-HU" sz="1600" dirty="0"/>
              <a:t>Ügyfél kérelmére indul a feltételek fennállása estén</a:t>
            </a:r>
          </a:p>
          <a:p>
            <a:pPr lvl="1"/>
            <a:r>
              <a:rPr lang="hu-HU" sz="1600" dirty="0"/>
              <a:t>Korábbi panasz nem elfogadott kezelése (30 napon túl, nem kapott választ, elutasított panasz)</a:t>
            </a:r>
          </a:p>
          <a:p>
            <a:r>
              <a:rPr lang="hu-HU" sz="1600" dirty="0"/>
              <a:t>Ügyintézési határidő 3 hónap (</a:t>
            </a:r>
            <a:r>
              <a:rPr lang="hu-HU" sz="1600" dirty="0" err="1"/>
              <a:t>Ket</a:t>
            </a:r>
            <a:r>
              <a:rPr lang="hu-HU" sz="1600" dirty="0"/>
              <a:t>. kivételek)</a:t>
            </a:r>
          </a:p>
          <a:p>
            <a:endParaRPr lang="hu-HU" sz="1600" dirty="0"/>
          </a:p>
          <a:p>
            <a:pPr marL="0" indent="0">
              <a:buNone/>
            </a:pPr>
            <a:r>
              <a:rPr lang="hu-HU" sz="1800" b="1" dirty="0"/>
              <a:t>Hivatalból indított fogyasztóvédelmi témavizsgálat</a:t>
            </a:r>
          </a:p>
          <a:p>
            <a:r>
              <a:rPr lang="hu-HU" sz="1600" dirty="0"/>
              <a:t>Megindítást követő 12 hónapon belül jelentés</a:t>
            </a:r>
          </a:p>
          <a:p>
            <a:endParaRPr lang="hu-HU" sz="1600" dirty="0"/>
          </a:p>
          <a:p>
            <a:endParaRPr lang="hu-HU" sz="1700" dirty="0"/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75606504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19459</TotalTime>
  <Words>822</Words>
  <Application>Microsoft Office PowerPoint</Application>
  <PresentationFormat>Diavetítés a képernyőre (4:3 oldalarány)</PresentationFormat>
  <Paragraphs>193</Paragraphs>
  <Slides>13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9" baseType="lpstr">
      <vt:lpstr>Arial</vt:lpstr>
      <vt:lpstr>Calibri</vt:lpstr>
      <vt:lpstr>Trebuchet MS</vt:lpstr>
      <vt:lpstr>Verdana</vt:lpstr>
      <vt:lpstr>Wingdings</vt:lpstr>
      <vt:lpstr>blank</vt:lpstr>
      <vt:lpstr>Közvetítői felügyelés</vt:lpstr>
      <vt:lpstr>Integrált közvetítői felügyelés</vt:lpstr>
      <vt:lpstr>A közvetítői felügyelés fejlődése</vt:lpstr>
      <vt:lpstr>Jogszabályi előírások, prudenciális elvárások</vt:lpstr>
      <vt:lpstr>Jogszabályi előírások, prudenciális elvárások II.</vt:lpstr>
      <vt:lpstr>Fogyasztóvédelmi elvárások</vt:lpstr>
      <vt:lpstr>Közvetítői vizsgálatok</vt:lpstr>
      <vt:lpstr>Prudenciális vizsgálatok típusai</vt:lpstr>
      <vt:lpstr>Fogyasztóvédelmi vizsgálatok típusai</vt:lpstr>
      <vt:lpstr>Vizsgálati hiányosságok</vt:lpstr>
      <vt:lpstr>Vizsgálati hiányosságok</vt:lpstr>
      <vt:lpstr>Vizsgálati hiányosságok</vt:lpstr>
      <vt:lpstr>PowerPoint-bemutató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Átalakulás a hazai hitelpiacon</dc:title>
  <dc:creator>olahzs</dc:creator>
  <cp:lastModifiedBy>Szikora Péter Pál Dr.</cp:lastModifiedBy>
  <cp:revision>1109</cp:revision>
  <cp:lastPrinted>2017-05-31T06:07:44Z</cp:lastPrinted>
  <dcterms:created xsi:type="dcterms:W3CDTF">2014-11-10T15:45:41Z</dcterms:created>
  <dcterms:modified xsi:type="dcterms:W3CDTF">2017-07-03T08:49:21Z</dcterms:modified>
</cp:coreProperties>
</file>