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6"/>
  </p:notesMasterIdLst>
  <p:handoutMasterIdLst>
    <p:handoutMasterId r:id="rId47"/>
  </p:handoutMasterIdLst>
  <p:sldIdLst>
    <p:sldId id="260" r:id="rId2"/>
    <p:sldId id="341" r:id="rId3"/>
    <p:sldId id="338" r:id="rId4"/>
    <p:sldId id="339" r:id="rId5"/>
    <p:sldId id="342" r:id="rId6"/>
    <p:sldId id="313" r:id="rId7"/>
    <p:sldId id="315" r:id="rId8"/>
    <p:sldId id="316" r:id="rId9"/>
    <p:sldId id="317" r:id="rId10"/>
    <p:sldId id="314" r:id="rId11"/>
    <p:sldId id="312" r:id="rId12"/>
    <p:sldId id="318" r:id="rId13"/>
    <p:sldId id="319" r:id="rId14"/>
    <p:sldId id="301" r:id="rId15"/>
    <p:sldId id="334" r:id="rId16"/>
    <p:sldId id="325" r:id="rId17"/>
    <p:sldId id="270" r:id="rId18"/>
    <p:sldId id="299" r:id="rId19"/>
    <p:sldId id="324" r:id="rId20"/>
    <p:sldId id="271" r:id="rId21"/>
    <p:sldId id="340" r:id="rId22"/>
    <p:sldId id="300" r:id="rId23"/>
    <p:sldId id="311" r:id="rId24"/>
    <p:sldId id="273" r:id="rId25"/>
    <p:sldId id="326" r:id="rId26"/>
    <p:sldId id="302" r:id="rId27"/>
    <p:sldId id="310" r:id="rId28"/>
    <p:sldId id="277" r:id="rId29"/>
    <p:sldId id="328" r:id="rId30"/>
    <p:sldId id="309" r:id="rId31"/>
    <p:sldId id="278" r:id="rId32"/>
    <p:sldId id="329" r:id="rId33"/>
    <p:sldId id="280" r:id="rId34"/>
    <p:sldId id="335" r:id="rId35"/>
    <p:sldId id="336" r:id="rId36"/>
    <p:sldId id="337" r:id="rId37"/>
    <p:sldId id="304" r:id="rId38"/>
    <p:sldId id="305" r:id="rId39"/>
    <p:sldId id="332" r:id="rId40"/>
    <p:sldId id="306" r:id="rId41"/>
    <p:sldId id="331" r:id="rId42"/>
    <p:sldId id="307" r:id="rId43"/>
    <p:sldId id="333" r:id="rId44"/>
    <p:sldId id="282" r:id="rId45"/>
  </p:sldIdLst>
  <p:sldSz cx="9144000" cy="6858000" type="screen4x3"/>
  <p:notesSz cx="666273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31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orient="horz" pos="3127"/>
        <p:guide pos="216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/>
      <dgm:t>
        <a:bodyPr/>
        <a:lstStyle/>
        <a:p>
          <a:r>
            <a:rPr lang="hu-HU" sz="1600" dirty="0"/>
            <a:t>A változó kamatkörnyezetben az </a:t>
          </a:r>
          <a:r>
            <a:rPr lang="hu-HU" sz="1600" dirty="0" err="1"/>
            <a:t>eurozóna</a:t>
          </a:r>
          <a:r>
            <a:rPr lang="hu-HU" sz="1600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/>
      <dgm:t>
        <a:bodyPr/>
        <a:lstStyle/>
        <a:p>
          <a:r>
            <a:rPr lang="hu-HU" sz="1600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/>
      <dgm:t>
        <a:bodyPr/>
        <a:lstStyle/>
        <a:p>
          <a:r>
            <a:rPr lang="hu-HU" sz="1600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/>
      <dgm:t>
        <a:bodyPr/>
        <a:lstStyle/>
        <a:p>
          <a:r>
            <a:rPr lang="hu-HU" sz="1600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/>
      <dgm:t>
        <a:bodyPr/>
        <a:lstStyle/>
        <a:p>
          <a:r>
            <a:rPr lang="hu-HU" sz="1600" dirty="0"/>
            <a:t>A háztartási </a:t>
          </a:r>
          <a:r>
            <a:rPr lang="hu-HU" sz="1600" dirty="0" err="1"/>
            <a:t>jelzálogportfólióban</a:t>
          </a:r>
          <a:r>
            <a:rPr lang="hu-HU" sz="1600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/>
      <dgm:t>
        <a:bodyPr/>
        <a:lstStyle/>
        <a:p>
          <a:r>
            <a:rPr lang="hu-HU" sz="1600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/>
      <dgm:t>
        <a:bodyPr/>
        <a:lstStyle/>
        <a:p>
          <a:endParaRPr lang="hu-HU"/>
        </a:p>
      </dgm:t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  <dgm:t>
        <a:bodyPr/>
        <a:lstStyle/>
        <a:p>
          <a:endParaRPr lang="hu-HU"/>
        </a:p>
      </dgm:t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/>
      <dgm:t>
        <a:bodyPr/>
        <a:lstStyle/>
        <a:p>
          <a:endParaRPr lang="hu-HU"/>
        </a:p>
      </dgm:t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/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/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  <dgm:t>
        <a:bodyPr/>
        <a:lstStyle/>
        <a:p>
          <a:endParaRPr lang="hu-HU"/>
        </a:p>
      </dgm:t>
    </dgm:pt>
  </dgm:ptLst>
  <dgm:cxnLst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C42684B3-6569-4612-9AC2-1B2054CF9866}" type="presOf" srcId="{33191BDA-94FC-4E06-8558-56924C2393AA}" destId="{90E71A7D-32EA-4A45-8BFD-C0E67A7B2B9A}" srcOrd="0" destOrd="0" presId="urn:microsoft.com/office/officeart/2008/layout/VerticalCurvedList"/>
    <dgm:cxn modelId="{92654151-E84D-4428-B475-AFD83141D969}" type="presOf" srcId="{4FE4E69F-2722-411F-A79D-B93096C32506}" destId="{FBB4BE13-2B90-4556-9B30-6A97A2921C81}" srcOrd="0" destOrd="0" presId="urn:microsoft.com/office/officeart/2008/layout/VerticalCurvedList"/>
    <dgm:cxn modelId="{207157C6-7045-44E3-BD26-413C0A7C1C8E}" type="presOf" srcId="{6AF88A80-65E3-4CAD-821F-DD2D5E762AB9}" destId="{E3AC08F5-554E-4D6D-8128-EF5A20CA6898}" srcOrd="0" destOrd="0" presId="urn:microsoft.com/office/officeart/2008/layout/VerticalCurvedList"/>
    <dgm:cxn modelId="{03283DFD-7242-4B03-857D-0DB45DC9AADE}" type="presOf" srcId="{5A70A127-7AA4-472B-9044-88976BFC0DDA}" destId="{2A744287-2E1E-4391-9F7D-5DFEBB18C29C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AF27155F-CD78-4E23-8A9A-1D777D3BFCAA}" type="presOf" srcId="{0908818D-0311-4925-BA51-144B0CDE72C0}" destId="{BD72C525-1DCA-4E36-96EB-3BCB4537A65E}" srcOrd="0" destOrd="0" presId="urn:microsoft.com/office/officeart/2008/layout/VerticalCurvedList"/>
    <dgm:cxn modelId="{927ED3A5-ECD3-4BE2-8586-1F43F1A3A60B}" type="presOf" srcId="{45C380B7-ED00-4F8A-BFAE-7A775B6ED922}" destId="{9CAF85F7-BFA0-4F6D-8496-1E7E55BC3489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E5C3DA3F-76F2-4C84-B5E2-58D3E1B492BD}" type="presOf" srcId="{D27A8739-2284-401A-9A44-50581DBB4A1A}" destId="{C187C86A-758D-46F6-AD59-62BE9594A31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67BC742B-1F6B-481D-B09F-00F7639468EB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06927913-9E9C-4B64-A0BB-4DEA2E82BF1F}" type="presParOf" srcId="{C187C86A-758D-46F6-AD59-62BE9594A311}" destId="{54B839CE-E463-49D7-B1C4-08E57049B092}" srcOrd="0" destOrd="0" presId="urn:microsoft.com/office/officeart/2008/layout/VerticalCurvedList"/>
    <dgm:cxn modelId="{280D0F2B-8491-4567-BB22-4986658A391E}" type="presParOf" srcId="{54B839CE-E463-49D7-B1C4-08E57049B092}" destId="{17F2F251-7507-484A-9F97-DFBEA11B9712}" srcOrd="0" destOrd="0" presId="urn:microsoft.com/office/officeart/2008/layout/VerticalCurvedList"/>
    <dgm:cxn modelId="{DE0546FA-8950-4F49-86ED-68BC7A4DB89D}" type="presParOf" srcId="{17F2F251-7507-484A-9F97-DFBEA11B9712}" destId="{75019996-51E8-402C-AD01-FDD09B5959FC}" srcOrd="0" destOrd="0" presId="urn:microsoft.com/office/officeart/2008/layout/VerticalCurvedList"/>
    <dgm:cxn modelId="{EF3D2754-1D5B-4ADA-850C-65EB1D9058ED}" type="presParOf" srcId="{17F2F251-7507-484A-9F97-DFBEA11B9712}" destId="{FBB4BE13-2B90-4556-9B30-6A97A2921C81}" srcOrd="1" destOrd="0" presId="urn:microsoft.com/office/officeart/2008/layout/VerticalCurvedList"/>
    <dgm:cxn modelId="{D4462B47-7765-4C34-8180-72ABA89A9E03}" type="presParOf" srcId="{17F2F251-7507-484A-9F97-DFBEA11B9712}" destId="{BACBB4D1-59D6-4911-9D57-BE9306ED8E5F}" srcOrd="2" destOrd="0" presId="urn:microsoft.com/office/officeart/2008/layout/VerticalCurvedList"/>
    <dgm:cxn modelId="{4F7F345C-1536-4BB1-84A6-55BD86332221}" type="presParOf" srcId="{17F2F251-7507-484A-9F97-DFBEA11B9712}" destId="{7337476A-FFD2-4503-8236-DBCCA0A1EAC6}" srcOrd="3" destOrd="0" presId="urn:microsoft.com/office/officeart/2008/layout/VerticalCurvedList"/>
    <dgm:cxn modelId="{DFB79ABB-4AFA-4BE4-ACF9-4C959803E71B}" type="presParOf" srcId="{54B839CE-E463-49D7-B1C4-08E57049B092}" destId="{2A744287-2E1E-4391-9F7D-5DFEBB18C29C}" srcOrd="1" destOrd="0" presId="urn:microsoft.com/office/officeart/2008/layout/VerticalCurvedList"/>
    <dgm:cxn modelId="{0F91D565-2713-4E8C-8C6D-518AACE38374}" type="presParOf" srcId="{54B839CE-E463-49D7-B1C4-08E57049B092}" destId="{54CB5A54-B1AF-4FE7-8D0D-3E221FF411B3}" srcOrd="2" destOrd="0" presId="urn:microsoft.com/office/officeart/2008/layout/VerticalCurvedList"/>
    <dgm:cxn modelId="{3116C90D-45D2-4C60-BA47-9E6795DCD7A1}" type="presParOf" srcId="{54CB5A54-B1AF-4FE7-8D0D-3E221FF411B3}" destId="{6B72F60C-4BD3-4A49-974B-39C43FDD0F15}" srcOrd="0" destOrd="0" presId="urn:microsoft.com/office/officeart/2008/layout/VerticalCurvedList"/>
    <dgm:cxn modelId="{1285D412-544E-40C0-8BA6-F622FE5D9C25}" type="presParOf" srcId="{54B839CE-E463-49D7-B1C4-08E57049B092}" destId="{E3AC08F5-554E-4D6D-8128-EF5A20CA6898}" srcOrd="3" destOrd="0" presId="urn:microsoft.com/office/officeart/2008/layout/VerticalCurvedList"/>
    <dgm:cxn modelId="{EC229267-B6E8-4064-A64E-3E078E6962C0}" type="presParOf" srcId="{54B839CE-E463-49D7-B1C4-08E57049B092}" destId="{7A15A1EA-1DB7-455B-A140-290BC82D42CF}" srcOrd="4" destOrd="0" presId="urn:microsoft.com/office/officeart/2008/layout/VerticalCurvedList"/>
    <dgm:cxn modelId="{9FD5BCED-F1C8-4041-B3EC-8A6141142E42}" type="presParOf" srcId="{7A15A1EA-1DB7-455B-A140-290BC82D42CF}" destId="{F31DBB98-3F77-413D-A006-FF677A46B9C1}" srcOrd="0" destOrd="0" presId="urn:microsoft.com/office/officeart/2008/layout/VerticalCurvedList"/>
    <dgm:cxn modelId="{F688D7F5-6612-47D4-9BDC-81641FB27212}" type="presParOf" srcId="{54B839CE-E463-49D7-B1C4-08E57049B092}" destId="{90E71A7D-32EA-4A45-8BFD-C0E67A7B2B9A}" srcOrd="5" destOrd="0" presId="urn:microsoft.com/office/officeart/2008/layout/VerticalCurvedList"/>
    <dgm:cxn modelId="{013ABE0E-99E5-4EAD-BCDF-EAB0C2C90A1B}" type="presParOf" srcId="{54B839CE-E463-49D7-B1C4-08E57049B092}" destId="{E8368A74-ED26-4C66-BA8A-A44E961D1BAD}" srcOrd="6" destOrd="0" presId="urn:microsoft.com/office/officeart/2008/layout/VerticalCurvedList"/>
    <dgm:cxn modelId="{ED65EF80-3DA2-4385-90F9-62FC2598B9F9}" type="presParOf" srcId="{E8368A74-ED26-4C66-BA8A-A44E961D1BAD}" destId="{EB11EE4F-956F-4561-83DE-310BD9E4A86E}" srcOrd="0" destOrd="0" presId="urn:microsoft.com/office/officeart/2008/layout/VerticalCurvedList"/>
    <dgm:cxn modelId="{353E2511-78DE-49C8-BA54-10CEA86958A5}" type="presParOf" srcId="{54B839CE-E463-49D7-B1C4-08E57049B092}" destId="{BD72C525-1DCA-4E36-96EB-3BCB4537A65E}" srcOrd="7" destOrd="0" presId="urn:microsoft.com/office/officeart/2008/layout/VerticalCurvedList"/>
    <dgm:cxn modelId="{87BAF99D-49F5-4527-931C-3567CA9AAF4F}" type="presParOf" srcId="{54B839CE-E463-49D7-B1C4-08E57049B092}" destId="{085B1817-8A93-4071-B0C0-AE35593CD72F}" srcOrd="8" destOrd="0" presId="urn:microsoft.com/office/officeart/2008/layout/VerticalCurvedList"/>
    <dgm:cxn modelId="{41EA7A17-9761-4197-9B08-9F9FD0A753E1}" type="presParOf" srcId="{085B1817-8A93-4071-B0C0-AE35593CD72F}" destId="{F4A14187-DFBB-415D-B499-1615A0A49A29}" srcOrd="0" destOrd="0" presId="urn:microsoft.com/office/officeart/2008/layout/VerticalCurvedList"/>
    <dgm:cxn modelId="{EBB82E40-2C7D-46F6-8912-E730AD92C491}" type="presParOf" srcId="{54B839CE-E463-49D7-B1C4-08E57049B092}" destId="{C4478D66-FBF7-4725-8518-EF631907FAFD}" srcOrd="9" destOrd="0" presId="urn:microsoft.com/office/officeart/2008/layout/VerticalCurvedList"/>
    <dgm:cxn modelId="{038CC4EA-21FA-4D7D-BAFC-15F55BB54098}" type="presParOf" srcId="{54B839CE-E463-49D7-B1C4-08E57049B092}" destId="{D63479B6-655F-4B03-B78C-5D3768A9F4FE}" srcOrd="10" destOrd="0" presId="urn:microsoft.com/office/officeart/2008/layout/VerticalCurvedList"/>
    <dgm:cxn modelId="{7D0B0823-FE30-4D06-BCD5-7D8B5B615461}" type="presParOf" srcId="{D63479B6-655F-4B03-B78C-5D3768A9F4FE}" destId="{E3D36AA9-0246-4AB1-8BAC-A47B8D032166}" srcOrd="0" destOrd="0" presId="urn:microsoft.com/office/officeart/2008/layout/VerticalCurvedList"/>
    <dgm:cxn modelId="{2B87AD58-6748-465B-ADA9-E0D4E9AB9CC8}" type="presParOf" srcId="{54B839CE-E463-49D7-B1C4-08E57049B092}" destId="{9CAF85F7-BFA0-4F6D-8496-1E7E55BC3489}" srcOrd="11" destOrd="0" presId="urn:microsoft.com/office/officeart/2008/layout/VerticalCurvedList"/>
    <dgm:cxn modelId="{27E5F426-91B0-47FC-B9E5-C827C8C06364}" type="presParOf" srcId="{54B839CE-E463-49D7-B1C4-08E57049B092}" destId="{1E8B06C6-CBA6-4A13-A3B2-01A73D070271}" srcOrd="12" destOrd="0" presId="urn:microsoft.com/office/officeart/2008/layout/VerticalCurvedList"/>
    <dgm:cxn modelId="{3381148F-79EF-4783-96EF-DB4C911B7A85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27945E-B3E4-47D5-B5EE-B3E3F2A33B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D42227-9A00-4362-9D45-3A789F063F25}">
      <dgm:prSet phldrT="[Text]" custT="1"/>
      <dgm:spPr>
        <a:solidFill>
          <a:srgbClr val="00B050"/>
        </a:solidFill>
      </dgm:spPr>
      <dgm:t>
        <a:bodyPr lIns="0" rIns="0"/>
        <a:lstStyle/>
        <a:p>
          <a:r>
            <a:rPr lang="hu-HU" sz="2000" dirty="0"/>
            <a:t>Hatékonyság javulás</a:t>
          </a:r>
          <a:endParaRPr lang="en-US" sz="2000" dirty="0"/>
        </a:p>
      </dgm:t>
    </dgm:pt>
    <dgm:pt modelId="{331CE0D6-00E3-4DF6-8626-C3500594363E}" type="parTrans" cxnId="{71781A79-8D4D-4D7A-BAB5-5C051A516D0C}">
      <dgm:prSet/>
      <dgm:spPr/>
      <dgm:t>
        <a:bodyPr/>
        <a:lstStyle/>
        <a:p>
          <a:endParaRPr lang="en-US" sz="1600"/>
        </a:p>
      </dgm:t>
    </dgm:pt>
    <dgm:pt modelId="{390D53BC-AF2B-4826-A6D2-2D9F3CF8E0B0}" type="sibTrans" cxnId="{71781A79-8D4D-4D7A-BAB5-5C051A516D0C}">
      <dgm:prSet/>
      <dgm:spPr/>
      <dgm:t>
        <a:bodyPr/>
        <a:lstStyle/>
        <a:p>
          <a:endParaRPr lang="en-US" sz="1600"/>
        </a:p>
      </dgm:t>
    </dgm:pt>
    <dgm:pt modelId="{879C5D45-2684-4410-986F-102BD7B2B5AE}">
      <dgm:prSet phldrT="[Text]" custT="1"/>
      <dgm:spPr>
        <a:solidFill>
          <a:srgbClr val="00B050"/>
        </a:solidFill>
      </dgm:spPr>
      <dgm:t>
        <a:bodyPr lIns="0" rIns="0"/>
        <a:lstStyle/>
        <a:p>
          <a:r>
            <a:rPr lang="hu-HU" sz="2000" dirty="0"/>
            <a:t>Olcsóbb </a:t>
          </a:r>
          <a:r>
            <a:rPr lang="hu-HU" sz="2000" dirty="0" err="1"/>
            <a:t>bankolás</a:t>
          </a:r>
          <a:endParaRPr lang="en-US" sz="2000" dirty="0"/>
        </a:p>
      </dgm:t>
    </dgm:pt>
    <dgm:pt modelId="{3C11CC62-4092-47C4-936C-6CB124E0A1CF}" type="parTrans" cxnId="{F622A0E0-13F9-4203-9C58-483682E5858D}">
      <dgm:prSet/>
      <dgm:spPr/>
      <dgm:t>
        <a:bodyPr/>
        <a:lstStyle/>
        <a:p>
          <a:endParaRPr lang="en-US" sz="1600"/>
        </a:p>
      </dgm:t>
    </dgm:pt>
    <dgm:pt modelId="{3E4B26CC-E6AE-4542-A20B-9E6F60438F28}" type="sibTrans" cxnId="{F622A0E0-13F9-4203-9C58-483682E5858D}">
      <dgm:prSet/>
      <dgm:spPr/>
      <dgm:t>
        <a:bodyPr/>
        <a:lstStyle/>
        <a:p>
          <a:endParaRPr lang="en-US" sz="1600"/>
        </a:p>
      </dgm:t>
    </dgm:pt>
    <dgm:pt modelId="{16FAD7B1-2639-4B93-9556-44A5950084CA}">
      <dgm:prSet phldrT="[Text]" custT="1"/>
      <dgm:spPr>
        <a:solidFill>
          <a:srgbClr val="00B050"/>
        </a:solidFill>
      </dgm:spPr>
      <dgm:t>
        <a:bodyPr lIns="0" rIns="0"/>
        <a:lstStyle/>
        <a:p>
          <a:r>
            <a:rPr lang="hu-HU" sz="2000" dirty="0"/>
            <a:t>Profit fenntartása</a:t>
          </a:r>
          <a:endParaRPr lang="en-US" sz="2000" dirty="0"/>
        </a:p>
      </dgm:t>
    </dgm:pt>
    <dgm:pt modelId="{095838EB-7DC6-427B-98D1-0D726AB48238}" type="parTrans" cxnId="{43712557-27D7-4A6D-90EE-8BC4AD890A13}">
      <dgm:prSet/>
      <dgm:spPr/>
      <dgm:t>
        <a:bodyPr/>
        <a:lstStyle/>
        <a:p>
          <a:endParaRPr lang="en-US" sz="1600"/>
        </a:p>
      </dgm:t>
    </dgm:pt>
    <dgm:pt modelId="{CBEC8435-29AA-4DEA-9F47-3A251EF9F4F3}" type="sibTrans" cxnId="{43712557-27D7-4A6D-90EE-8BC4AD890A13}">
      <dgm:prSet/>
      <dgm:spPr/>
      <dgm:t>
        <a:bodyPr/>
        <a:lstStyle/>
        <a:p>
          <a:endParaRPr lang="en-US" sz="1600"/>
        </a:p>
      </dgm:t>
    </dgm:pt>
    <dgm:pt modelId="{02AEC88E-0959-4B64-83DB-44E5C970CB9C}" type="pres">
      <dgm:prSet presAssocID="{DF27945E-B3E4-47D5-B5EE-B3E3F2A33B35}" presName="Name0" presStyleCnt="0">
        <dgm:presLayoutVars>
          <dgm:dir/>
          <dgm:animLvl val="lvl"/>
          <dgm:resizeHandles val="exact"/>
        </dgm:presLayoutVars>
      </dgm:prSet>
      <dgm:spPr/>
    </dgm:pt>
    <dgm:pt modelId="{E2EC2805-6A46-4575-A0A0-EC5A36653BAF}" type="pres">
      <dgm:prSet presAssocID="{33D42227-9A00-4362-9D45-3A789F063F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D21173-A117-418C-9456-1DEEA42AD695}" type="pres">
      <dgm:prSet presAssocID="{390D53BC-AF2B-4826-A6D2-2D9F3CF8E0B0}" presName="parTxOnlySpace" presStyleCnt="0"/>
      <dgm:spPr/>
    </dgm:pt>
    <dgm:pt modelId="{A73726BE-F244-4978-8653-FD34883FD4EB}" type="pres">
      <dgm:prSet presAssocID="{879C5D45-2684-4410-986F-102BD7B2B5A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7F08A1-E18B-4D6C-9B5F-D71FA5206856}" type="pres">
      <dgm:prSet presAssocID="{3E4B26CC-E6AE-4542-A20B-9E6F60438F28}" presName="parTxOnlySpace" presStyleCnt="0"/>
      <dgm:spPr/>
    </dgm:pt>
    <dgm:pt modelId="{12C5C1EF-32C8-4617-816C-9CFC0AC5E18F}" type="pres">
      <dgm:prSet presAssocID="{16FAD7B1-2639-4B93-9556-44A5950084CA}" presName="parTxOnly" presStyleLbl="node1" presStyleIdx="2" presStyleCnt="3" custScaleY="96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1781A79-8D4D-4D7A-BAB5-5C051A516D0C}" srcId="{DF27945E-B3E4-47D5-B5EE-B3E3F2A33B35}" destId="{33D42227-9A00-4362-9D45-3A789F063F25}" srcOrd="0" destOrd="0" parTransId="{331CE0D6-00E3-4DF6-8626-C3500594363E}" sibTransId="{390D53BC-AF2B-4826-A6D2-2D9F3CF8E0B0}"/>
    <dgm:cxn modelId="{587987B8-98DD-4E86-8DD2-EFC439A557D3}" type="presOf" srcId="{16FAD7B1-2639-4B93-9556-44A5950084CA}" destId="{12C5C1EF-32C8-4617-816C-9CFC0AC5E18F}" srcOrd="0" destOrd="0" presId="urn:microsoft.com/office/officeart/2005/8/layout/chevron1"/>
    <dgm:cxn modelId="{F622A0E0-13F9-4203-9C58-483682E5858D}" srcId="{DF27945E-B3E4-47D5-B5EE-B3E3F2A33B35}" destId="{879C5D45-2684-4410-986F-102BD7B2B5AE}" srcOrd="1" destOrd="0" parTransId="{3C11CC62-4092-47C4-936C-6CB124E0A1CF}" sibTransId="{3E4B26CC-E6AE-4542-A20B-9E6F60438F28}"/>
    <dgm:cxn modelId="{43712557-27D7-4A6D-90EE-8BC4AD890A13}" srcId="{DF27945E-B3E4-47D5-B5EE-B3E3F2A33B35}" destId="{16FAD7B1-2639-4B93-9556-44A5950084CA}" srcOrd="2" destOrd="0" parTransId="{095838EB-7DC6-427B-98D1-0D726AB48238}" sibTransId="{CBEC8435-29AA-4DEA-9F47-3A251EF9F4F3}"/>
    <dgm:cxn modelId="{F999277F-98BE-4631-858E-3155AECD7A14}" type="presOf" srcId="{DF27945E-B3E4-47D5-B5EE-B3E3F2A33B35}" destId="{02AEC88E-0959-4B64-83DB-44E5C970CB9C}" srcOrd="0" destOrd="0" presId="urn:microsoft.com/office/officeart/2005/8/layout/chevron1"/>
    <dgm:cxn modelId="{D81E3533-6A3B-4B7A-B792-E1B768150C86}" type="presOf" srcId="{879C5D45-2684-4410-986F-102BD7B2B5AE}" destId="{A73726BE-F244-4978-8653-FD34883FD4EB}" srcOrd="0" destOrd="0" presId="urn:microsoft.com/office/officeart/2005/8/layout/chevron1"/>
    <dgm:cxn modelId="{5F341456-E24A-418A-9CF7-1A480BE77B89}" type="presOf" srcId="{33D42227-9A00-4362-9D45-3A789F063F25}" destId="{E2EC2805-6A46-4575-A0A0-EC5A36653BAF}" srcOrd="0" destOrd="0" presId="urn:microsoft.com/office/officeart/2005/8/layout/chevron1"/>
    <dgm:cxn modelId="{7DBCE23E-E9C4-438F-89AF-C6C98DA0C1FB}" type="presParOf" srcId="{02AEC88E-0959-4B64-83DB-44E5C970CB9C}" destId="{E2EC2805-6A46-4575-A0A0-EC5A36653BAF}" srcOrd="0" destOrd="0" presId="urn:microsoft.com/office/officeart/2005/8/layout/chevron1"/>
    <dgm:cxn modelId="{E5142A61-DB75-428C-9ABC-9C93A6ECF228}" type="presParOf" srcId="{02AEC88E-0959-4B64-83DB-44E5C970CB9C}" destId="{6FD21173-A117-418C-9456-1DEEA42AD695}" srcOrd="1" destOrd="0" presId="urn:microsoft.com/office/officeart/2005/8/layout/chevron1"/>
    <dgm:cxn modelId="{F389C1DD-967D-4D2E-A71F-4DED1B2B853D}" type="presParOf" srcId="{02AEC88E-0959-4B64-83DB-44E5C970CB9C}" destId="{A73726BE-F244-4978-8653-FD34883FD4EB}" srcOrd="2" destOrd="0" presId="urn:microsoft.com/office/officeart/2005/8/layout/chevron1"/>
    <dgm:cxn modelId="{58713E7D-FFD2-4531-90B6-D058D856C5A8}" type="presParOf" srcId="{02AEC88E-0959-4B64-83DB-44E5C970CB9C}" destId="{767F08A1-E18B-4D6C-9B5F-D71FA5206856}" srcOrd="3" destOrd="0" presId="urn:microsoft.com/office/officeart/2005/8/layout/chevron1"/>
    <dgm:cxn modelId="{D624CD05-252D-409B-8262-201F2DC2D9A0}" type="presParOf" srcId="{02AEC88E-0959-4B64-83DB-44E5C970CB9C}" destId="{12C5C1EF-32C8-4617-816C-9CFC0AC5E1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/>
      <dgm:t>
        <a:bodyPr/>
        <a:lstStyle/>
        <a:p>
          <a:r>
            <a:rPr lang="hu-HU" sz="1600" dirty="0"/>
            <a:t>A változó kamatkörnyezetben az </a:t>
          </a:r>
          <a:r>
            <a:rPr lang="hu-HU" sz="1600" dirty="0" err="1"/>
            <a:t>eurozóna</a:t>
          </a:r>
          <a:r>
            <a:rPr lang="hu-HU" sz="1600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/>
      <dgm:t>
        <a:bodyPr/>
        <a:lstStyle/>
        <a:p>
          <a:r>
            <a:rPr lang="hu-HU" sz="1600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/>
      <dgm:t>
        <a:bodyPr/>
        <a:lstStyle/>
        <a:p>
          <a:r>
            <a:rPr lang="hu-HU" sz="1600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/>
      <dgm:t>
        <a:bodyPr/>
        <a:lstStyle/>
        <a:p>
          <a:r>
            <a:rPr lang="hu-HU" sz="1600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/>
      <dgm:t>
        <a:bodyPr/>
        <a:lstStyle/>
        <a:p>
          <a:r>
            <a:rPr lang="hu-HU" sz="1600" dirty="0"/>
            <a:t>A háztartási </a:t>
          </a:r>
          <a:r>
            <a:rPr lang="hu-HU" sz="1600" dirty="0" err="1"/>
            <a:t>jelzálogportfólióban</a:t>
          </a:r>
          <a:r>
            <a:rPr lang="hu-HU" sz="1600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/>
      <dgm:t>
        <a:bodyPr/>
        <a:lstStyle/>
        <a:p>
          <a:r>
            <a:rPr lang="hu-HU" sz="1600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/>
      <dgm:t>
        <a:bodyPr/>
        <a:lstStyle/>
        <a:p>
          <a:endParaRPr lang="hu-HU"/>
        </a:p>
      </dgm:t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  <dgm:t>
        <a:bodyPr/>
        <a:lstStyle/>
        <a:p>
          <a:endParaRPr lang="hu-HU"/>
        </a:p>
      </dgm:t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/>
      <dgm:t>
        <a:bodyPr/>
        <a:lstStyle/>
        <a:p>
          <a:endParaRPr lang="hu-HU"/>
        </a:p>
      </dgm:t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/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/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  <dgm:t>
        <a:bodyPr/>
        <a:lstStyle/>
        <a:p>
          <a:endParaRPr lang="hu-HU"/>
        </a:p>
      </dgm:t>
    </dgm:pt>
  </dgm:ptLst>
  <dgm:cxnLst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C42684B3-6569-4612-9AC2-1B2054CF9866}" type="presOf" srcId="{33191BDA-94FC-4E06-8558-56924C2393AA}" destId="{90E71A7D-32EA-4A45-8BFD-C0E67A7B2B9A}" srcOrd="0" destOrd="0" presId="urn:microsoft.com/office/officeart/2008/layout/VerticalCurvedList"/>
    <dgm:cxn modelId="{92654151-E84D-4428-B475-AFD83141D969}" type="presOf" srcId="{4FE4E69F-2722-411F-A79D-B93096C32506}" destId="{FBB4BE13-2B90-4556-9B30-6A97A2921C81}" srcOrd="0" destOrd="0" presId="urn:microsoft.com/office/officeart/2008/layout/VerticalCurvedList"/>
    <dgm:cxn modelId="{207157C6-7045-44E3-BD26-413C0A7C1C8E}" type="presOf" srcId="{6AF88A80-65E3-4CAD-821F-DD2D5E762AB9}" destId="{E3AC08F5-554E-4D6D-8128-EF5A20CA6898}" srcOrd="0" destOrd="0" presId="urn:microsoft.com/office/officeart/2008/layout/VerticalCurvedList"/>
    <dgm:cxn modelId="{03283DFD-7242-4B03-857D-0DB45DC9AADE}" type="presOf" srcId="{5A70A127-7AA4-472B-9044-88976BFC0DDA}" destId="{2A744287-2E1E-4391-9F7D-5DFEBB18C29C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AF27155F-CD78-4E23-8A9A-1D777D3BFCAA}" type="presOf" srcId="{0908818D-0311-4925-BA51-144B0CDE72C0}" destId="{BD72C525-1DCA-4E36-96EB-3BCB4537A65E}" srcOrd="0" destOrd="0" presId="urn:microsoft.com/office/officeart/2008/layout/VerticalCurvedList"/>
    <dgm:cxn modelId="{927ED3A5-ECD3-4BE2-8586-1F43F1A3A60B}" type="presOf" srcId="{45C380B7-ED00-4F8A-BFAE-7A775B6ED922}" destId="{9CAF85F7-BFA0-4F6D-8496-1E7E55BC3489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E5C3DA3F-76F2-4C84-B5E2-58D3E1B492BD}" type="presOf" srcId="{D27A8739-2284-401A-9A44-50581DBB4A1A}" destId="{C187C86A-758D-46F6-AD59-62BE9594A31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67BC742B-1F6B-481D-B09F-00F7639468EB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06927913-9E9C-4B64-A0BB-4DEA2E82BF1F}" type="presParOf" srcId="{C187C86A-758D-46F6-AD59-62BE9594A311}" destId="{54B839CE-E463-49D7-B1C4-08E57049B092}" srcOrd="0" destOrd="0" presId="urn:microsoft.com/office/officeart/2008/layout/VerticalCurvedList"/>
    <dgm:cxn modelId="{280D0F2B-8491-4567-BB22-4986658A391E}" type="presParOf" srcId="{54B839CE-E463-49D7-B1C4-08E57049B092}" destId="{17F2F251-7507-484A-9F97-DFBEA11B9712}" srcOrd="0" destOrd="0" presId="urn:microsoft.com/office/officeart/2008/layout/VerticalCurvedList"/>
    <dgm:cxn modelId="{DE0546FA-8950-4F49-86ED-68BC7A4DB89D}" type="presParOf" srcId="{17F2F251-7507-484A-9F97-DFBEA11B9712}" destId="{75019996-51E8-402C-AD01-FDD09B5959FC}" srcOrd="0" destOrd="0" presId="urn:microsoft.com/office/officeart/2008/layout/VerticalCurvedList"/>
    <dgm:cxn modelId="{EF3D2754-1D5B-4ADA-850C-65EB1D9058ED}" type="presParOf" srcId="{17F2F251-7507-484A-9F97-DFBEA11B9712}" destId="{FBB4BE13-2B90-4556-9B30-6A97A2921C81}" srcOrd="1" destOrd="0" presId="urn:microsoft.com/office/officeart/2008/layout/VerticalCurvedList"/>
    <dgm:cxn modelId="{D4462B47-7765-4C34-8180-72ABA89A9E03}" type="presParOf" srcId="{17F2F251-7507-484A-9F97-DFBEA11B9712}" destId="{BACBB4D1-59D6-4911-9D57-BE9306ED8E5F}" srcOrd="2" destOrd="0" presId="urn:microsoft.com/office/officeart/2008/layout/VerticalCurvedList"/>
    <dgm:cxn modelId="{4F7F345C-1536-4BB1-84A6-55BD86332221}" type="presParOf" srcId="{17F2F251-7507-484A-9F97-DFBEA11B9712}" destId="{7337476A-FFD2-4503-8236-DBCCA0A1EAC6}" srcOrd="3" destOrd="0" presId="urn:microsoft.com/office/officeart/2008/layout/VerticalCurvedList"/>
    <dgm:cxn modelId="{DFB79ABB-4AFA-4BE4-ACF9-4C959803E71B}" type="presParOf" srcId="{54B839CE-E463-49D7-B1C4-08E57049B092}" destId="{2A744287-2E1E-4391-9F7D-5DFEBB18C29C}" srcOrd="1" destOrd="0" presId="urn:microsoft.com/office/officeart/2008/layout/VerticalCurvedList"/>
    <dgm:cxn modelId="{0F91D565-2713-4E8C-8C6D-518AACE38374}" type="presParOf" srcId="{54B839CE-E463-49D7-B1C4-08E57049B092}" destId="{54CB5A54-B1AF-4FE7-8D0D-3E221FF411B3}" srcOrd="2" destOrd="0" presId="urn:microsoft.com/office/officeart/2008/layout/VerticalCurvedList"/>
    <dgm:cxn modelId="{3116C90D-45D2-4C60-BA47-9E6795DCD7A1}" type="presParOf" srcId="{54CB5A54-B1AF-4FE7-8D0D-3E221FF411B3}" destId="{6B72F60C-4BD3-4A49-974B-39C43FDD0F15}" srcOrd="0" destOrd="0" presId="urn:microsoft.com/office/officeart/2008/layout/VerticalCurvedList"/>
    <dgm:cxn modelId="{1285D412-544E-40C0-8BA6-F622FE5D9C25}" type="presParOf" srcId="{54B839CE-E463-49D7-B1C4-08E57049B092}" destId="{E3AC08F5-554E-4D6D-8128-EF5A20CA6898}" srcOrd="3" destOrd="0" presId="urn:microsoft.com/office/officeart/2008/layout/VerticalCurvedList"/>
    <dgm:cxn modelId="{EC229267-B6E8-4064-A64E-3E078E6962C0}" type="presParOf" srcId="{54B839CE-E463-49D7-B1C4-08E57049B092}" destId="{7A15A1EA-1DB7-455B-A140-290BC82D42CF}" srcOrd="4" destOrd="0" presId="urn:microsoft.com/office/officeart/2008/layout/VerticalCurvedList"/>
    <dgm:cxn modelId="{9FD5BCED-F1C8-4041-B3EC-8A6141142E42}" type="presParOf" srcId="{7A15A1EA-1DB7-455B-A140-290BC82D42CF}" destId="{F31DBB98-3F77-413D-A006-FF677A46B9C1}" srcOrd="0" destOrd="0" presId="urn:microsoft.com/office/officeart/2008/layout/VerticalCurvedList"/>
    <dgm:cxn modelId="{F688D7F5-6612-47D4-9BDC-81641FB27212}" type="presParOf" srcId="{54B839CE-E463-49D7-B1C4-08E57049B092}" destId="{90E71A7D-32EA-4A45-8BFD-C0E67A7B2B9A}" srcOrd="5" destOrd="0" presId="urn:microsoft.com/office/officeart/2008/layout/VerticalCurvedList"/>
    <dgm:cxn modelId="{013ABE0E-99E5-4EAD-BCDF-EAB0C2C90A1B}" type="presParOf" srcId="{54B839CE-E463-49D7-B1C4-08E57049B092}" destId="{E8368A74-ED26-4C66-BA8A-A44E961D1BAD}" srcOrd="6" destOrd="0" presId="urn:microsoft.com/office/officeart/2008/layout/VerticalCurvedList"/>
    <dgm:cxn modelId="{ED65EF80-3DA2-4385-90F9-62FC2598B9F9}" type="presParOf" srcId="{E8368A74-ED26-4C66-BA8A-A44E961D1BAD}" destId="{EB11EE4F-956F-4561-83DE-310BD9E4A86E}" srcOrd="0" destOrd="0" presId="urn:microsoft.com/office/officeart/2008/layout/VerticalCurvedList"/>
    <dgm:cxn modelId="{353E2511-78DE-49C8-BA54-10CEA86958A5}" type="presParOf" srcId="{54B839CE-E463-49D7-B1C4-08E57049B092}" destId="{BD72C525-1DCA-4E36-96EB-3BCB4537A65E}" srcOrd="7" destOrd="0" presId="urn:microsoft.com/office/officeart/2008/layout/VerticalCurvedList"/>
    <dgm:cxn modelId="{87BAF99D-49F5-4527-931C-3567CA9AAF4F}" type="presParOf" srcId="{54B839CE-E463-49D7-B1C4-08E57049B092}" destId="{085B1817-8A93-4071-B0C0-AE35593CD72F}" srcOrd="8" destOrd="0" presId="urn:microsoft.com/office/officeart/2008/layout/VerticalCurvedList"/>
    <dgm:cxn modelId="{41EA7A17-9761-4197-9B08-9F9FD0A753E1}" type="presParOf" srcId="{085B1817-8A93-4071-B0C0-AE35593CD72F}" destId="{F4A14187-DFBB-415D-B499-1615A0A49A29}" srcOrd="0" destOrd="0" presId="urn:microsoft.com/office/officeart/2008/layout/VerticalCurvedList"/>
    <dgm:cxn modelId="{EBB82E40-2C7D-46F6-8912-E730AD92C491}" type="presParOf" srcId="{54B839CE-E463-49D7-B1C4-08E57049B092}" destId="{C4478D66-FBF7-4725-8518-EF631907FAFD}" srcOrd="9" destOrd="0" presId="urn:microsoft.com/office/officeart/2008/layout/VerticalCurvedList"/>
    <dgm:cxn modelId="{038CC4EA-21FA-4D7D-BAFC-15F55BB54098}" type="presParOf" srcId="{54B839CE-E463-49D7-B1C4-08E57049B092}" destId="{D63479B6-655F-4B03-B78C-5D3768A9F4FE}" srcOrd="10" destOrd="0" presId="urn:microsoft.com/office/officeart/2008/layout/VerticalCurvedList"/>
    <dgm:cxn modelId="{7D0B0823-FE30-4D06-BCD5-7D8B5B615461}" type="presParOf" srcId="{D63479B6-655F-4B03-B78C-5D3768A9F4FE}" destId="{E3D36AA9-0246-4AB1-8BAC-A47B8D032166}" srcOrd="0" destOrd="0" presId="urn:microsoft.com/office/officeart/2008/layout/VerticalCurvedList"/>
    <dgm:cxn modelId="{2B87AD58-6748-465B-ADA9-E0D4E9AB9CC8}" type="presParOf" srcId="{54B839CE-E463-49D7-B1C4-08E57049B092}" destId="{9CAF85F7-BFA0-4F6D-8496-1E7E55BC3489}" srcOrd="11" destOrd="0" presId="urn:microsoft.com/office/officeart/2008/layout/VerticalCurvedList"/>
    <dgm:cxn modelId="{27E5F426-91B0-47FC-B9E5-C827C8C06364}" type="presParOf" srcId="{54B839CE-E463-49D7-B1C4-08E57049B092}" destId="{1E8B06C6-CBA6-4A13-A3B2-01A73D070271}" srcOrd="12" destOrd="0" presId="urn:microsoft.com/office/officeart/2008/layout/VerticalCurvedList"/>
    <dgm:cxn modelId="{3381148F-79EF-4783-96EF-DB4C911B7A85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/>
      <dgm:t>
        <a:bodyPr/>
        <a:lstStyle/>
        <a:p>
          <a:r>
            <a:rPr lang="hu-HU" sz="1700" b="1" dirty="0"/>
            <a:t>A változó kamatkörnyezetben az </a:t>
          </a:r>
          <a:r>
            <a:rPr lang="hu-HU" sz="1700" b="1" dirty="0" err="1"/>
            <a:t>eurozóna</a:t>
          </a:r>
          <a:r>
            <a:rPr lang="hu-HU" sz="1700" b="1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háztartási </a:t>
          </a:r>
          <a:r>
            <a:rPr lang="hu-HU" sz="1600" dirty="0" err="1"/>
            <a:t>jelzálogportfólióban</a:t>
          </a:r>
          <a:r>
            <a:rPr lang="hu-HU" sz="1600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303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rgbClr val="1E2452"/>
        </a:solidFill>
      </dgm:spPr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  <dgm:t>
        <a:bodyPr/>
        <a:lstStyle/>
        <a:p>
          <a:endParaRPr lang="hu-HU"/>
        </a:p>
      </dgm:t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/>
      <dgm:t>
        <a:bodyPr/>
        <a:lstStyle/>
        <a:p>
          <a:endParaRPr lang="hu-HU"/>
        </a:p>
      </dgm:t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/>
      <dgm:t>
        <a:bodyPr/>
        <a:lstStyle/>
        <a:p>
          <a:endParaRPr lang="hu-HU"/>
        </a:p>
      </dgm:t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/>
      <dgm:t>
        <a:bodyPr/>
        <a:lstStyle/>
        <a:p>
          <a:endParaRPr lang="hu-HU"/>
        </a:p>
      </dgm:t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  <dgm:t>
        <a:bodyPr/>
        <a:lstStyle/>
        <a:p>
          <a:endParaRPr lang="hu-HU"/>
        </a:p>
      </dgm:t>
    </dgm:pt>
  </dgm:ptLst>
  <dgm:cxnLst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A63BDCF9-B836-4DD0-B052-B47F2D602B38}" type="presOf" srcId="{6AF88A80-65E3-4CAD-821F-DD2D5E762AB9}" destId="{E3AC08F5-554E-4D6D-8128-EF5A20CA6898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689DA324-BA23-48E5-BC81-6C148E5B2E73}" type="presOf" srcId="{8C8EE247-F336-42AD-959E-ACB3F66D289B}" destId="{C4478D66-FBF7-4725-8518-EF631907FAFD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3B167252-4B25-44EF-859F-BAD8AD17AD11}" type="presOf" srcId="{45C380B7-ED00-4F8A-BFAE-7A775B6ED922}" destId="{9CAF85F7-BFA0-4F6D-8496-1E7E55BC3489}" srcOrd="0" destOrd="0" presId="urn:microsoft.com/office/officeart/2008/layout/VerticalCurvedList"/>
    <dgm:cxn modelId="{71D13F38-95A4-49D9-97EB-3464937A720A}" type="presOf" srcId="{0908818D-0311-4925-BA51-144B0CDE72C0}" destId="{BD72C525-1DCA-4E36-96EB-3BCB4537A65E}" srcOrd="0" destOrd="0" presId="urn:microsoft.com/office/officeart/2008/layout/VerticalCurvedList"/>
    <dgm:cxn modelId="{7E772B08-ED0D-47B2-968F-C7526CF73730}" type="presOf" srcId="{33191BDA-94FC-4E06-8558-56924C2393AA}" destId="{90E71A7D-32EA-4A45-8BFD-C0E67A7B2B9A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5DDA80B-B338-48BF-A9AF-76AD8FBE5339}" type="presParOf" srcId="{54B839CE-E463-49D7-B1C4-08E57049B092}" destId="{E3AC08F5-554E-4D6D-8128-EF5A20CA6898}" srcOrd="3" destOrd="0" presId="urn:microsoft.com/office/officeart/2008/layout/VerticalCurvedList"/>
    <dgm:cxn modelId="{852C6962-C200-48CA-BFFC-82B17F282362}" type="presParOf" srcId="{54B839CE-E463-49D7-B1C4-08E57049B092}" destId="{7A15A1EA-1DB7-455B-A140-290BC82D42CF}" srcOrd="4" destOrd="0" presId="urn:microsoft.com/office/officeart/2008/layout/VerticalCurvedList"/>
    <dgm:cxn modelId="{483C5BA1-300B-4935-A5B1-ABCC5FDDF54D}" type="presParOf" srcId="{7A15A1EA-1DB7-455B-A140-290BC82D42CF}" destId="{F31DBB98-3F77-413D-A006-FF677A46B9C1}" srcOrd="0" destOrd="0" presId="urn:microsoft.com/office/officeart/2008/layout/VerticalCurvedList"/>
    <dgm:cxn modelId="{7D2F7791-8FD3-4B1C-B3A1-015BBFE1B3B7}" type="presParOf" srcId="{54B839CE-E463-49D7-B1C4-08E57049B092}" destId="{90E71A7D-32EA-4A45-8BFD-C0E67A7B2B9A}" srcOrd="5" destOrd="0" presId="urn:microsoft.com/office/officeart/2008/layout/VerticalCurvedList"/>
    <dgm:cxn modelId="{75CDC265-93E8-4A83-8C73-F61B4E7D468C}" type="presParOf" srcId="{54B839CE-E463-49D7-B1C4-08E57049B092}" destId="{E8368A74-ED26-4C66-BA8A-A44E961D1BAD}" srcOrd="6" destOrd="0" presId="urn:microsoft.com/office/officeart/2008/layout/VerticalCurvedList"/>
    <dgm:cxn modelId="{2884B5E2-55FD-4613-A4A7-D8A0ED14D034}" type="presParOf" srcId="{E8368A74-ED26-4C66-BA8A-A44E961D1BAD}" destId="{EB11EE4F-956F-4561-83DE-310BD9E4A86E}" srcOrd="0" destOrd="0" presId="urn:microsoft.com/office/officeart/2008/layout/VerticalCurvedList"/>
    <dgm:cxn modelId="{806EBD10-759A-4009-9ED1-C2F391AB62D4}" type="presParOf" srcId="{54B839CE-E463-49D7-B1C4-08E57049B092}" destId="{BD72C525-1DCA-4E36-96EB-3BCB4537A65E}" srcOrd="7" destOrd="0" presId="urn:microsoft.com/office/officeart/2008/layout/VerticalCurvedList"/>
    <dgm:cxn modelId="{78A33037-625C-4684-B79F-98E79655544A}" type="presParOf" srcId="{54B839CE-E463-49D7-B1C4-08E57049B092}" destId="{085B1817-8A93-4071-B0C0-AE35593CD72F}" srcOrd="8" destOrd="0" presId="urn:microsoft.com/office/officeart/2008/layout/VerticalCurvedList"/>
    <dgm:cxn modelId="{F7E33DD1-ECAE-409A-A634-4F3BEC1AD911}" type="presParOf" srcId="{085B1817-8A93-4071-B0C0-AE35593CD72F}" destId="{F4A14187-DFBB-415D-B499-1615A0A49A29}" srcOrd="0" destOrd="0" presId="urn:microsoft.com/office/officeart/2008/layout/VerticalCurvedList"/>
    <dgm:cxn modelId="{56774558-C855-41B3-A450-2C4A1366E1E1}" type="presParOf" srcId="{54B839CE-E463-49D7-B1C4-08E57049B092}" destId="{C4478D66-FBF7-4725-8518-EF631907FAFD}" srcOrd="9" destOrd="0" presId="urn:microsoft.com/office/officeart/2008/layout/VerticalCurvedList"/>
    <dgm:cxn modelId="{3CA51C68-0CD0-4CAA-AE75-E5459161FF28}" type="presParOf" srcId="{54B839CE-E463-49D7-B1C4-08E57049B092}" destId="{D63479B6-655F-4B03-B78C-5D3768A9F4FE}" srcOrd="10" destOrd="0" presId="urn:microsoft.com/office/officeart/2008/layout/VerticalCurvedList"/>
    <dgm:cxn modelId="{F3817425-5189-4C3A-9E56-FC95E055C943}" type="presParOf" srcId="{D63479B6-655F-4B03-B78C-5D3768A9F4FE}" destId="{E3D36AA9-0246-4AB1-8BAC-A47B8D032166}" srcOrd="0" destOrd="0" presId="urn:microsoft.com/office/officeart/2008/layout/VerticalCurvedList"/>
    <dgm:cxn modelId="{E550FC83-0332-419C-9C1C-1AD6FE493D97}" type="presParOf" srcId="{54B839CE-E463-49D7-B1C4-08E57049B092}" destId="{9CAF85F7-BFA0-4F6D-8496-1E7E55BC3489}" srcOrd="11" destOrd="0" presId="urn:microsoft.com/office/officeart/2008/layout/VerticalCurvedList"/>
    <dgm:cxn modelId="{CBA222B6-6054-4BDB-BD0F-29D1315C727B}" type="presParOf" srcId="{54B839CE-E463-49D7-B1C4-08E57049B092}" destId="{1E8B06C6-CBA6-4A13-A3B2-01A73D070271}" srcOrd="12" destOrd="0" presId="urn:microsoft.com/office/officeart/2008/layout/VerticalCurvedList"/>
    <dgm:cxn modelId="{6776A3BA-029A-48AD-AB8A-609F85BF6418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változó kamatkörnyezetben az </a:t>
          </a:r>
          <a:r>
            <a:rPr lang="hu-HU" sz="1600" dirty="0" err="1"/>
            <a:t>eurozóna</a:t>
          </a:r>
          <a:r>
            <a:rPr lang="hu-HU" sz="1600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/>
      <dgm:t>
        <a:bodyPr/>
        <a:lstStyle/>
        <a:p>
          <a:r>
            <a:rPr lang="hu-HU" sz="1700" b="1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háztartási </a:t>
          </a:r>
          <a:r>
            <a:rPr lang="hu-HU" sz="1600" dirty="0" err="1"/>
            <a:t>jelzálogportfólióban</a:t>
          </a:r>
          <a:r>
            <a:rPr lang="hu-HU" sz="1600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/>
      <dgm:t>
        <a:bodyPr/>
        <a:lstStyle/>
        <a:p>
          <a:endParaRPr lang="hu-HU"/>
        </a:p>
      </dgm:t>
    </dgm:pt>
    <dgm:pt modelId="{E3AC08F5-554E-4D6D-8128-EF5A20CA6898}" type="pres">
      <dgm:prSet presAssocID="{6AF88A80-65E3-4CAD-821F-DD2D5E762AB9}" presName="text_2" presStyleLbl="node1" presStyleIdx="1" presStyleCnt="6" custScaleY="1332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>
        <a:solidFill>
          <a:srgbClr val="1E2452"/>
        </a:solidFill>
      </dgm:spPr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/>
      <dgm:t>
        <a:bodyPr/>
        <a:lstStyle/>
        <a:p>
          <a:endParaRPr lang="hu-HU"/>
        </a:p>
      </dgm:t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/>
      <dgm:t>
        <a:bodyPr/>
        <a:lstStyle/>
        <a:p>
          <a:endParaRPr lang="hu-HU"/>
        </a:p>
      </dgm:t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/>
      <dgm:t>
        <a:bodyPr/>
        <a:lstStyle/>
        <a:p>
          <a:endParaRPr lang="hu-HU"/>
        </a:p>
      </dgm:t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  <dgm:t>
        <a:bodyPr/>
        <a:lstStyle/>
        <a:p>
          <a:endParaRPr lang="hu-HU"/>
        </a:p>
      </dgm:t>
    </dgm:pt>
  </dgm:ptLst>
  <dgm:cxnLst>
    <dgm:cxn modelId="{7482A431-9416-45E5-8137-EE62750A1BFF}" type="presOf" srcId="{45C380B7-ED00-4F8A-BFAE-7A775B6ED922}" destId="{9CAF85F7-BFA0-4F6D-8496-1E7E55BC3489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98F70C2D-ACBF-4300-8B02-7F5A0F4FE353}" type="presOf" srcId="{0908818D-0311-4925-BA51-144B0CDE72C0}" destId="{BD72C525-1DCA-4E36-96EB-3BCB4537A65E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9DC046AC-D9EE-4021-A449-F7CD7C284867}" type="presOf" srcId="{8C8EE247-F336-42AD-959E-ACB3F66D289B}" destId="{C4478D66-FBF7-4725-8518-EF631907FAFD}" srcOrd="0" destOrd="0" presId="urn:microsoft.com/office/officeart/2008/layout/VerticalCurvedList"/>
    <dgm:cxn modelId="{345F4A74-4F92-4400-AB14-254FBF5C9A7D}" type="presOf" srcId="{4FE4E69F-2722-411F-A79D-B93096C32506}" destId="{FBB4BE13-2B90-4556-9B30-6A97A2921C81}" srcOrd="0" destOrd="0" presId="urn:microsoft.com/office/officeart/2008/layout/VerticalCurvedList"/>
    <dgm:cxn modelId="{9BF2302E-4CBB-4CF4-89A6-28AC0BB068F1}" type="presOf" srcId="{5A70A127-7AA4-472B-9044-88976BFC0DDA}" destId="{2A744287-2E1E-4391-9F7D-5DFEBB18C29C}" srcOrd="0" destOrd="0" presId="urn:microsoft.com/office/officeart/2008/layout/VerticalCurvedList"/>
    <dgm:cxn modelId="{37778DB7-B251-417E-AB9D-109834FA30E7}" type="presOf" srcId="{33191BDA-94FC-4E06-8558-56924C2393AA}" destId="{90E71A7D-32EA-4A45-8BFD-C0E67A7B2B9A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278AAEB5-2132-4800-ACB4-9315A1409BE1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A0CAA293-6CDE-4579-8F5A-BC337E222363}" type="presOf" srcId="{D27A8739-2284-401A-9A44-50581DBB4A1A}" destId="{C187C86A-758D-46F6-AD59-62BE9594A311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C03C7A1B-A55C-4DDB-B6E7-50087B98C44B}" type="presParOf" srcId="{C187C86A-758D-46F6-AD59-62BE9594A311}" destId="{54B839CE-E463-49D7-B1C4-08E57049B092}" srcOrd="0" destOrd="0" presId="urn:microsoft.com/office/officeart/2008/layout/VerticalCurvedList"/>
    <dgm:cxn modelId="{A6991999-C61B-4564-9380-87665CD0F0D9}" type="presParOf" srcId="{54B839CE-E463-49D7-B1C4-08E57049B092}" destId="{17F2F251-7507-484A-9F97-DFBEA11B9712}" srcOrd="0" destOrd="0" presId="urn:microsoft.com/office/officeart/2008/layout/VerticalCurvedList"/>
    <dgm:cxn modelId="{7235A6E1-05F6-491A-9802-194433549E27}" type="presParOf" srcId="{17F2F251-7507-484A-9F97-DFBEA11B9712}" destId="{75019996-51E8-402C-AD01-FDD09B5959FC}" srcOrd="0" destOrd="0" presId="urn:microsoft.com/office/officeart/2008/layout/VerticalCurvedList"/>
    <dgm:cxn modelId="{E2135523-360B-47D8-9A5D-0CA4B6E5E791}" type="presParOf" srcId="{17F2F251-7507-484A-9F97-DFBEA11B9712}" destId="{FBB4BE13-2B90-4556-9B30-6A97A2921C81}" srcOrd="1" destOrd="0" presId="urn:microsoft.com/office/officeart/2008/layout/VerticalCurvedList"/>
    <dgm:cxn modelId="{94DF4E48-1EE5-4F28-89D0-9830CA196296}" type="presParOf" srcId="{17F2F251-7507-484A-9F97-DFBEA11B9712}" destId="{BACBB4D1-59D6-4911-9D57-BE9306ED8E5F}" srcOrd="2" destOrd="0" presId="urn:microsoft.com/office/officeart/2008/layout/VerticalCurvedList"/>
    <dgm:cxn modelId="{BCA3C7F4-F00C-4B28-B975-CA58B5BC20B7}" type="presParOf" srcId="{17F2F251-7507-484A-9F97-DFBEA11B9712}" destId="{7337476A-FFD2-4503-8236-DBCCA0A1EAC6}" srcOrd="3" destOrd="0" presId="urn:microsoft.com/office/officeart/2008/layout/VerticalCurvedList"/>
    <dgm:cxn modelId="{062D3255-28DB-4151-98F0-46F605557388}" type="presParOf" srcId="{54B839CE-E463-49D7-B1C4-08E57049B092}" destId="{2A744287-2E1E-4391-9F7D-5DFEBB18C29C}" srcOrd="1" destOrd="0" presId="urn:microsoft.com/office/officeart/2008/layout/VerticalCurvedList"/>
    <dgm:cxn modelId="{1B3043D2-0D7E-4CE7-9C90-5D28341B8A79}" type="presParOf" srcId="{54B839CE-E463-49D7-B1C4-08E57049B092}" destId="{54CB5A54-B1AF-4FE7-8D0D-3E221FF411B3}" srcOrd="2" destOrd="0" presId="urn:microsoft.com/office/officeart/2008/layout/VerticalCurvedList"/>
    <dgm:cxn modelId="{7BDE02B1-0D44-4729-924C-DED6BD83AC3C}" type="presParOf" srcId="{54CB5A54-B1AF-4FE7-8D0D-3E221FF411B3}" destId="{6B72F60C-4BD3-4A49-974B-39C43FDD0F15}" srcOrd="0" destOrd="0" presId="urn:microsoft.com/office/officeart/2008/layout/VerticalCurvedList"/>
    <dgm:cxn modelId="{FAA69BD0-F692-477E-B4CB-E33ABAF97028}" type="presParOf" srcId="{54B839CE-E463-49D7-B1C4-08E57049B092}" destId="{E3AC08F5-554E-4D6D-8128-EF5A20CA6898}" srcOrd="3" destOrd="0" presId="urn:microsoft.com/office/officeart/2008/layout/VerticalCurvedList"/>
    <dgm:cxn modelId="{6DD42D2E-BECE-4014-9A6D-6C302274D26E}" type="presParOf" srcId="{54B839CE-E463-49D7-B1C4-08E57049B092}" destId="{7A15A1EA-1DB7-455B-A140-290BC82D42CF}" srcOrd="4" destOrd="0" presId="urn:microsoft.com/office/officeart/2008/layout/VerticalCurvedList"/>
    <dgm:cxn modelId="{1DEB8DD7-C045-40CE-BDAA-8B7DCF1944CF}" type="presParOf" srcId="{7A15A1EA-1DB7-455B-A140-290BC82D42CF}" destId="{F31DBB98-3F77-413D-A006-FF677A46B9C1}" srcOrd="0" destOrd="0" presId="urn:microsoft.com/office/officeart/2008/layout/VerticalCurvedList"/>
    <dgm:cxn modelId="{6C679788-5515-402F-9FEA-63290E7C777E}" type="presParOf" srcId="{54B839CE-E463-49D7-B1C4-08E57049B092}" destId="{90E71A7D-32EA-4A45-8BFD-C0E67A7B2B9A}" srcOrd="5" destOrd="0" presId="urn:microsoft.com/office/officeart/2008/layout/VerticalCurvedList"/>
    <dgm:cxn modelId="{845A49C6-FE6A-4250-9044-8B60BD74922A}" type="presParOf" srcId="{54B839CE-E463-49D7-B1C4-08E57049B092}" destId="{E8368A74-ED26-4C66-BA8A-A44E961D1BAD}" srcOrd="6" destOrd="0" presId="urn:microsoft.com/office/officeart/2008/layout/VerticalCurvedList"/>
    <dgm:cxn modelId="{B5C72609-C46D-4C82-B2A2-0D06DC6CBE14}" type="presParOf" srcId="{E8368A74-ED26-4C66-BA8A-A44E961D1BAD}" destId="{EB11EE4F-956F-4561-83DE-310BD9E4A86E}" srcOrd="0" destOrd="0" presId="urn:microsoft.com/office/officeart/2008/layout/VerticalCurvedList"/>
    <dgm:cxn modelId="{5EB7B382-4848-4989-B54C-5B46C0B9398D}" type="presParOf" srcId="{54B839CE-E463-49D7-B1C4-08E57049B092}" destId="{BD72C525-1DCA-4E36-96EB-3BCB4537A65E}" srcOrd="7" destOrd="0" presId="urn:microsoft.com/office/officeart/2008/layout/VerticalCurvedList"/>
    <dgm:cxn modelId="{2CC70027-ED2D-4D19-8299-5ED485025A77}" type="presParOf" srcId="{54B839CE-E463-49D7-B1C4-08E57049B092}" destId="{085B1817-8A93-4071-B0C0-AE35593CD72F}" srcOrd="8" destOrd="0" presId="urn:microsoft.com/office/officeart/2008/layout/VerticalCurvedList"/>
    <dgm:cxn modelId="{4B4BB4B9-1BDB-445D-9B0A-E17000B63F46}" type="presParOf" srcId="{085B1817-8A93-4071-B0C0-AE35593CD72F}" destId="{F4A14187-DFBB-415D-B499-1615A0A49A29}" srcOrd="0" destOrd="0" presId="urn:microsoft.com/office/officeart/2008/layout/VerticalCurvedList"/>
    <dgm:cxn modelId="{A1770E7E-9C60-4EB7-90E7-B11CC0763793}" type="presParOf" srcId="{54B839CE-E463-49D7-B1C4-08E57049B092}" destId="{C4478D66-FBF7-4725-8518-EF631907FAFD}" srcOrd="9" destOrd="0" presId="urn:microsoft.com/office/officeart/2008/layout/VerticalCurvedList"/>
    <dgm:cxn modelId="{AE939407-4B6A-477D-B409-E0227B81C123}" type="presParOf" srcId="{54B839CE-E463-49D7-B1C4-08E57049B092}" destId="{D63479B6-655F-4B03-B78C-5D3768A9F4FE}" srcOrd="10" destOrd="0" presId="urn:microsoft.com/office/officeart/2008/layout/VerticalCurvedList"/>
    <dgm:cxn modelId="{F0324EFD-F29B-4FC2-AECB-F0C12D65A07B}" type="presParOf" srcId="{D63479B6-655F-4B03-B78C-5D3768A9F4FE}" destId="{E3D36AA9-0246-4AB1-8BAC-A47B8D032166}" srcOrd="0" destOrd="0" presId="urn:microsoft.com/office/officeart/2008/layout/VerticalCurvedList"/>
    <dgm:cxn modelId="{AAA1D87C-01F5-45B8-8030-120560A758C0}" type="presParOf" srcId="{54B839CE-E463-49D7-B1C4-08E57049B092}" destId="{9CAF85F7-BFA0-4F6D-8496-1E7E55BC3489}" srcOrd="11" destOrd="0" presId="urn:microsoft.com/office/officeart/2008/layout/VerticalCurvedList"/>
    <dgm:cxn modelId="{E07723AE-C3F5-4C4A-A52A-D65C2A78B2B1}" type="presParOf" srcId="{54B839CE-E463-49D7-B1C4-08E57049B092}" destId="{1E8B06C6-CBA6-4A13-A3B2-01A73D070271}" srcOrd="12" destOrd="0" presId="urn:microsoft.com/office/officeart/2008/layout/VerticalCurvedList"/>
    <dgm:cxn modelId="{FA33FF2A-2B34-40ED-A704-240CDE468C6C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változó kamatkörnyezetben az </a:t>
          </a:r>
          <a:r>
            <a:rPr lang="hu-HU" sz="1600" dirty="0" err="1"/>
            <a:t>eurozóna</a:t>
          </a:r>
          <a:r>
            <a:rPr lang="hu-HU" sz="1600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/>
      <dgm:t>
        <a:bodyPr/>
        <a:lstStyle/>
        <a:p>
          <a:r>
            <a:rPr lang="hu-HU" sz="1700" b="1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háztartási </a:t>
          </a:r>
          <a:r>
            <a:rPr lang="hu-HU" sz="1600" dirty="0" err="1"/>
            <a:t>jelzálogportfólióban</a:t>
          </a:r>
          <a:r>
            <a:rPr lang="hu-HU" sz="1600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/>
      <dgm:t>
        <a:bodyPr/>
        <a:lstStyle/>
        <a:p>
          <a:endParaRPr lang="hu-HU"/>
        </a:p>
      </dgm:t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  <dgm:t>
        <a:bodyPr/>
        <a:lstStyle/>
        <a:p>
          <a:endParaRPr lang="hu-HU"/>
        </a:p>
      </dgm:t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>
        <a:solidFill>
          <a:srgbClr val="1E2452"/>
        </a:solidFill>
      </dgm:spPr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/>
      <dgm:t>
        <a:bodyPr/>
        <a:lstStyle/>
        <a:p>
          <a:endParaRPr lang="hu-HU"/>
        </a:p>
      </dgm:t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/>
      <dgm:t>
        <a:bodyPr/>
        <a:lstStyle/>
        <a:p>
          <a:endParaRPr lang="hu-HU"/>
        </a:p>
      </dgm:t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  <dgm:t>
        <a:bodyPr/>
        <a:lstStyle/>
        <a:p>
          <a:endParaRPr lang="hu-HU"/>
        </a:p>
      </dgm:t>
    </dgm:pt>
  </dgm:ptLst>
  <dgm:cxnLst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15E9314C-36EF-4E83-8A37-E84FD10EEC4B}" type="presOf" srcId="{0908818D-0311-4925-BA51-144B0CDE72C0}" destId="{BD72C525-1DCA-4E36-96EB-3BCB4537A65E}" srcOrd="0" destOrd="0" presId="urn:microsoft.com/office/officeart/2008/layout/VerticalCurvedList"/>
    <dgm:cxn modelId="{5C91A294-D0E9-4B3F-BA37-8FEB0A3104B3}" type="presOf" srcId="{6AF88A80-65E3-4CAD-821F-DD2D5E762AB9}" destId="{E3AC08F5-554E-4D6D-8128-EF5A20CA6898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09ABC915-1E70-4742-B635-1AA539866B0C}" type="presOf" srcId="{45C380B7-ED00-4F8A-BFAE-7A775B6ED922}" destId="{9CAF85F7-BFA0-4F6D-8496-1E7E55BC3489}" srcOrd="0" destOrd="0" presId="urn:microsoft.com/office/officeart/2008/layout/VerticalCurvedList"/>
    <dgm:cxn modelId="{C1840942-0577-4A60-B2EC-5F6F6344F718}" type="presOf" srcId="{8C8EE247-F336-42AD-959E-ACB3F66D289B}" destId="{C4478D66-FBF7-4725-8518-EF631907FAFD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16A41874-FBD3-4689-8711-BE64ECFE8224}" type="presOf" srcId="{4FE4E69F-2722-411F-A79D-B93096C32506}" destId="{FBB4BE13-2B90-4556-9B30-6A97A2921C8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AEA568A2-A538-418A-8CF1-510CE9C144A7}" type="presOf" srcId="{D27A8739-2284-401A-9A44-50581DBB4A1A}" destId="{C187C86A-758D-46F6-AD59-62BE9594A311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176A5CC8-7CE9-48D6-B421-2230C40AE05A}" type="presOf" srcId="{33191BDA-94FC-4E06-8558-56924C2393AA}" destId="{90E71A7D-32EA-4A45-8BFD-C0E67A7B2B9A}" srcOrd="0" destOrd="0" presId="urn:microsoft.com/office/officeart/2008/layout/VerticalCurvedList"/>
    <dgm:cxn modelId="{68001538-05DF-4C32-B22E-DD8AE33B32A3}" type="presOf" srcId="{5A70A127-7AA4-472B-9044-88976BFC0DDA}" destId="{2A744287-2E1E-4391-9F7D-5DFEBB18C29C}" srcOrd="0" destOrd="0" presId="urn:microsoft.com/office/officeart/2008/layout/VerticalCurvedList"/>
    <dgm:cxn modelId="{939DFA28-D7F8-42B1-A72C-B07821B96D86}" type="presParOf" srcId="{C187C86A-758D-46F6-AD59-62BE9594A311}" destId="{54B839CE-E463-49D7-B1C4-08E57049B092}" srcOrd="0" destOrd="0" presId="urn:microsoft.com/office/officeart/2008/layout/VerticalCurvedList"/>
    <dgm:cxn modelId="{015A6E38-C911-44F8-BA74-19A7BA50BD46}" type="presParOf" srcId="{54B839CE-E463-49D7-B1C4-08E57049B092}" destId="{17F2F251-7507-484A-9F97-DFBEA11B9712}" srcOrd="0" destOrd="0" presId="urn:microsoft.com/office/officeart/2008/layout/VerticalCurvedList"/>
    <dgm:cxn modelId="{31007E86-CF5C-4602-98FC-DD7BF3A14197}" type="presParOf" srcId="{17F2F251-7507-484A-9F97-DFBEA11B9712}" destId="{75019996-51E8-402C-AD01-FDD09B5959FC}" srcOrd="0" destOrd="0" presId="urn:microsoft.com/office/officeart/2008/layout/VerticalCurvedList"/>
    <dgm:cxn modelId="{5FEA4F05-357F-4995-B56C-7360DF834666}" type="presParOf" srcId="{17F2F251-7507-484A-9F97-DFBEA11B9712}" destId="{FBB4BE13-2B90-4556-9B30-6A97A2921C81}" srcOrd="1" destOrd="0" presId="urn:microsoft.com/office/officeart/2008/layout/VerticalCurvedList"/>
    <dgm:cxn modelId="{8FF876F4-BEFA-44E2-9D94-0EE7E62B7EDB}" type="presParOf" srcId="{17F2F251-7507-484A-9F97-DFBEA11B9712}" destId="{BACBB4D1-59D6-4911-9D57-BE9306ED8E5F}" srcOrd="2" destOrd="0" presId="urn:microsoft.com/office/officeart/2008/layout/VerticalCurvedList"/>
    <dgm:cxn modelId="{9A63F704-14A2-4F47-9CD7-4C83D03467B3}" type="presParOf" srcId="{17F2F251-7507-484A-9F97-DFBEA11B9712}" destId="{7337476A-FFD2-4503-8236-DBCCA0A1EAC6}" srcOrd="3" destOrd="0" presId="urn:microsoft.com/office/officeart/2008/layout/VerticalCurvedList"/>
    <dgm:cxn modelId="{83A59407-3312-477C-9337-23515D541CB2}" type="presParOf" srcId="{54B839CE-E463-49D7-B1C4-08E57049B092}" destId="{2A744287-2E1E-4391-9F7D-5DFEBB18C29C}" srcOrd="1" destOrd="0" presId="urn:microsoft.com/office/officeart/2008/layout/VerticalCurvedList"/>
    <dgm:cxn modelId="{7520AC3C-3D30-499F-8ADE-7006FB525B7A}" type="presParOf" srcId="{54B839CE-E463-49D7-B1C4-08E57049B092}" destId="{54CB5A54-B1AF-4FE7-8D0D-3E221FF411B3}" srcOrd="2" destOrd="0" presId="urn:microsoft.com/office/officeart/2008/layout/VerticalCurvedList"/>
    <dgm:cxn modelId="{3522A2F6-A149-4BC0-8DE2-5EC13B61A0AE}" type="presParOf" srcId="{54CB5A54-B1AF-4FE7-8D0D-3E221FF411B3}" destId="{6B72F60C-4BD3-4A49-974B-39C43FDD0F15}" srcOrd="0" destOrd="0" presId="urn:microsoft.com/office/officeart/2008/layout/VerticalCurvedList"/>
    <dgm:cxn modelId="{697B54A5-CF2B-4731-A62A-DB4952563B63}" type="presParOf" srcId="{54B839CE-E463-49D7-B1C4-08E57049B092}" destId="{E3AC08F5-554E-4D6D-8128-EF5A20CA6898}" srcOrd="3" destOrd="0" presId="urn:microsoft.com/office/officeart/2008/layout/VerticalCurvedList"/>
    <dgm:cxn modelId="{84B8A2F5-D6B2-4BC4-A23E-54426EA01E80}" type="presParOf" srcId="{54B839CE-E463-49D7-B1C4-08E57049B092}" destId="{7A15A1EA-1DB7-455B-A140-290BC82D42CF}" srcOrd="4" destOrd="0" presId="urn:microsoft.com/office/officeart/2008/layout/VerticalCurvedList"/>
    <dgm:cxn modelId="{4522A612-6182-443B-BCC3-300AB26B4D1C}" type="presParOf" srcId="{7A15A1EA-1DB7-455B-A140-290BC82D42CF}" destId="{F31DBB98-3F77-413D-A006-FF677A46B9C1}" srcOrd="0" destOrd="0" presId="urn:microsoft.com/office/officeart/2008/layout/VerticalCurvedList"/>
    <dgm:cxn modelId="{1BB93493-0509-472B-A3B5-76762CFD9EC6}" type="presParOf" srcId="{54B839CE-E463-49D7-B1C4-08E57049B092}" destId="{90E71A7D-32EA-4A45-8BFD-C0E67A7B2B9A}" srcOrd="5" destOrd="0" presId="urn:microsoft.com/office/officeart/2008/layout/VerticalCurvedList"/>
    <dgm:cxn modelId="{0F628144-4E87-4CE5-9190-94DEEB31984E}" type="presParOf" srcId="{54B839CE-E463-49D7-B1C4-08E57049B092}" destId="{E8368A74-ED26-4C66-BA8A-A44E961D1BAD}" srcOrd="6" destOrd="0" presId="urn:microsoft.com/office/officeart/2008/layout/VerticalCurvedList"/>
    <dgm:cxn modelId="{4AD39D20-FB23-49A5-B4E8-5CCFFF5A34B5}" type="presParOf" srcId="{E8368A74-ED26-4C66-BA8A-A44E961D1BAD}" destId="{EB11EE4F-956F-4561-83DE-310BD9E4A86E}" srcOrd="0" destOrd="0" presId="urn:microsoft.com/office/officeart/2008/layout/VerticalCurvedList"/>
    <dgm:cxn modelId="{88835CFC-93DB-435D-B192-CC9CD61FE4A8}" type="presParOf" srcId="{54B839CE-E463-49D7-B1C4-08E57049B092}" destId="{BD72C525-1DCA-4E36-96EB-3BCB4537A65E}" srcOrd="7" destOrd="0" presId="urn:microsoft.com/office/officeart/2008/layout/VerticalCurvedList"/>
    <dgm:cxn modelId="{42239688-FB61-4686-A447-1F5D1C0E98A1}" type="presParOf" srcId="{54B839CE-E463-49D7-B1C4-08E57049B092}" destId="{085B1817-8A93-4071-B0C0-AE35593CD72F}" srcOrd="8" destOrd="0" presId="urn:microsoft.com/office/officeart/2008/layout/VerticalCurvedList"/>
    <dgm:cxn modelId="{32C3A95C-D804-4F9B-826B-0A2774268F3D}" type="presParOf" srcId="{085B1817-8A93-4071-B0C0-AE35593CD72F}" destId="{F4A14187-DFBB-415D-B499-1615A0A49A29}" srcOrd="0" destOrd="0" presId="urn:microsoft.com/office/officeart/2008/layout/VerticalCurvedList"/>
    <dgm:cxn modelId="{4C9D67EC-9341-4A78-98FE-925BC26A9CF5}" type="presParOf" srcId="{54B839CE-E463-49D7-B1C4-08E57049B092}" destId="{C4478D66-FBF7-4725-8518-EF631907FAFD}" srcOrd="9" destOrd="0" presId="urn:microsoft.com/office/officeart/2008/layout/VerticalCurvedList"/>
    <dgm:cxn modelId="{26EA909F-FD84-40F9-AED0-87611139C128}" type="presParOf" srcId="{54B839CE-E463-49D7-B1C4-08E57049B092}" destId="{D63479B6-655F-4B03-B78C-5D3768A9F4FE}" srcOrd="10" destOrd="0" presId="urn:microsoft.com/office/officeart/2008/layout/VerticalCurvedList"/>
    <dgm:cxn modelId="{809F9F11-0844-43CB-88C8-CE31C6DDA487}" type="presParOf" srcId="{D63479B6-655F-4B03-B78C-5D3768A9F4FE}" destId="{E3D36AA9-0246-4AB1-8BAC-A47B8D032166}" srcOrd="0" destOrd="0" presId="urn:microsoft.com/office/officeart/2008/layout/VerticalCurvedList"/>
    <dgm:cxn modelId="{DA83B90F-5F05-499E-9D44-C99FEE81085E}" type="presParOf" srcId="{54B839CE-E463-49D7-B1C4-08E57049B092}" destId="{9CAF85F7-BFA0-4F6D-8496-1E7E55BC3489}" srcOrd="11" destOrd="0" presId="urn:microsoft.com/office/officeart/2008/layout/VerticalCurvedList"/>
    <dgm:cxn modelId="{D3355BAA-F4D2-43BD-A2A7-AD20C947384E}" type="presParOf" srcId="{54B839CE-E463-49D7-B1C4-08E57049B092}" destId="{1E8B06C6-CBA6-4A13-A3B2-01A73D070271}" srcOrd="12" destOrd="0" presId="urn:microsoft.com/office/officeart/2008/layout/VerticalCurvedList"/>
    <dgm:cxn modelId="{738C94AF-D499-43A0-9CCD-8CD3C853B96B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változó kamatkörnyezetben az </a:t>
          </a:r>
          <a:r>
            <a:rPr lang="hu-HU" sz="1600" dirty="0" err="1"/>
            <a:t>eurozóna</a:t>
          </a:r>
          <a:r>
            <a:rPr lang="hu-HU" sz="1600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/>
      <dgm:t>
        <a:bodyPr/>
        <a:lstStyle/>
        <a:p>
          <a:r>
            <a:rPr lang="hu-HU" sz="1700" b="1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háztartási </a:t>
          </a:r>
          <a:r>
            <a:rPr lang="hu-HU" sz="1600" dirty="0" err="1"/>
            <a:t>jelzálogportfólióban</a:t>
          </a:r>
          <a:r>
            <a:rPr lang="hu-HU" sz="1600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/>
      <dgm:t>
        <a:bodyPr/>
        <a:lstStyle/>
        <a:p>
          <a:endParaRPr lang="hu-HU"/>
        </a:p>
      </dgm:t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  <dgm:t>
        <a:bodyPr/>
        <a:lstStyle/>
        <a:p>
          <a:endParaRPr lang="hu-HU"/>
        </a:p>
      </dgm:t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/>
      <dgm:t>
        <a:bodyPr/>
        <a:lstStyle/>
        <a:p>
          <a:endParaRPr lang="hu-HU"/>
        </a:p>
      </dgm:t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>
        <a:solidFill>
          <a:srgbClr val="1E2452"/>
        </a:solidFill>
      </dgm:spPr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/>
      <dgm:t>
        <a:bodyPr/>
        <a:lstStyle/>
        <a:p>
          <a:endParaRPr lang="hu-HU"/>
        </a:p>
      </dgm:t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  <dgm:t>
        <a:bodyPr/>
        <a:lstStyle/>
        <a:p>
          <a:endParaRPr lang="hu-HU"/>
        </a:p>
      </dgm:t>
    </dgm:pt>
  </dgm:ptLst>
  <dgm:cxnLst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E6A7CFEC-B16B-40F3-AF9C-39324BDC6241}" type="presOf" srcId="{45C380B7-ED00-4F8A-BFAE-7A775B6ED922}" destId="{9CAF85F7-BFA0-4F6D-8496-1E7E55BC3489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104CB02B-BB68-4D0E-8930-6C8ED102526A}" type="presOf" srcId="{4FE4E69F-2722-411F-A79D-B93096C32506}" destId="{FBB4BE13-2B90-4556-9B30-6A97A2921C81}" srcOrd="0" destOrd="0" presId="urn:microsoft.com/office/officeart/2008/layout/VerticalCurvedList"/>
    <dgm:cxn modelId="{1B8027DF-89CC-4C57-822C-4D48F0EAF8A6}" type="presOf" srcId="{6AF88A80-65E3-4CAD-821F-DD2D5E762AB9}" destId="{E3AC08F5-554E-4D6D-8128-EF5A20CA6898}" srcOrd="0" destOrd="0" presId="urn:microsoft.com/office/officeart/2008/layout/VerticalCurvedList"/>
    <dgm:cxn modelId="{B91A321A-10A8-40F7-BF78-2D4EE75DB5CE}" type="presOf" srcId="{33191BDA-94FC-4E06-8558-56924C2393AA}" destId="{90E71A7D-32EA-4A45-8BFD-C0E67A7B2B9A}" srcOrd="0" destOrd="0" presId="urn:microsoft.com/office/officeart/2008/layout/VerticalCurvedList"/>
    <dgm:cxn modelId="{92123CCB-6B9A-4ACE-A8D5-7929E8DE5B1C}" type="presOf" srcId="{8C8EE247-F336-42AD-959E-ACB3F66D289B}" destId="{C4478D66-FBF7-4725-8518-EF631907FAFD}" srcOrd="0" destOrd="0" presId="urn:microsoft.com/office/officeart/2008/layout/VerticalCurvedList"/>
    <dgm:cxn modelId="{72E00235-29F5-4A3E-B633-DD28F22BE33E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BD2AA83E-75E2-4486-8C03-251F19A2ABA2}" type="presOf" srcId="{5A70A127-7AA4-472B-9044-88976BFC0DDA}" destId="{2A744287-2E1E-4391-9F7D-5DFEBB18C29C}" srcOrd="0" destOrd="0" presId="urn:microsoft.com/office/officeart/2008/layout/VerticalCurvedList"/>
    <dgm:cxn modelId="{2F437987-7DD8-4643-9382-DD0C66EC40A3}" type="presOf" srcId="{0908818D-0311-4925-BA51-144B0CDE72C0}" destId="{BD72C525-1DCA-4E36-96EB-3BCB4537A65E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C6553A7-03F2-4995-845E-0F1E1B6DDCD0}" type="presParOf" srcId="{C187C86A-758D-46F6-AD59-62BE9594A311}" destId="{54B839CE-E463-49D7-B1C4-08E57049B092}" srcOrd="0" destOrd="0" presId="urn:microsoft.com/office/officeart/2008/layout/VerticalCurvedList"/>
    <dgm:cxn modelId="{8CE599DB-9F2D-4C91-BB93-4B91A92242B6}" type="presParOf" srcId="{54B839CE-E463-49D7-B1C4-08E57049B092}" destId="{17F2F251-7507-484A-9F97-DFBEA11B9712}" srcOrd="0" destOrd="0" presId="urn:microsoft.com/office/officeart/2008/layout/VerticalCurvedList"/>
    <dgm:cxn modelId="{8BDEE549-05BA-43B5-ABE7-6A49C8E803FB}" type="presParOf" srcId="{17F2F251-7507-484A-9F97-DFBEA11B9712}" destId="{75019996-51E8-402C-AD01-FDD09B5959FC}" srcOrd="0" destOrd="0" presId="urn:microsoft.com/office/officeart/2008/layout/VerticalCurvedList"/>
    <dgm:cxn modelId="{9788BCEC-B7AA-4838-BCFD-D701F8DC477B}" type="presParOf" srcId="{17F2F251-7507-484A-9F97-DFBEA11B9712}" destId="{FBB4BE13-2B90-4556-9B30-6A97A2921C81}" srcOrd="1" destOrd="0" presId="urn:microsoft.com/office/officeart/2008/layout/VerticalCurvedList"/>
    <dgm:cxn modelId="{5D0BD816-C54A-4767-8126-38C4F882FA1D}" type="presParOf" srcId="{17F2F251-7507-484A-9F97-DFBEA11B9712}" destId="{BACBB4D1-59D6-4911-9D57-BE9306ED8E5F}" srcOrd="2" destOrd="0" presId="urn:microsoft.com/office/officeart/2008/layout/VerticalCurvedList"/>
    <dgm:cxn modelId="{0590C504-696F-4ACA-A47C-4AF4273CA81F}" type="presParOf" srcId="{17F2F251-7507-484A-9F97-DFBEA11B9712}" destId="{7337476A-FFD2-4503-8236-DBCCA0A1EAC6}" srcOrd="3" destOrd="0" presId="urn:microsoft.com/office/officeart/2008/layout/VerticalCurvedList"/>
    <dgm:cxn modelId="{487F0C3A-D6E9-4FEC-8CC3-112A61168594}" type="presParOf" srcId="{54B839CE-E463-49D7-B1C4-08E57049B092}" destId="{2A744287-2E1E-4391-9F7D-5DFEBB18C29C}" srcOrd="1" destOrd="0" presId="urn:microsoft.com/office/officeart/2008/layout/VerticalCurvedList"/>
    <dgm:cxn modelId="{A92CF039-1AA4-4DD3-8F5E-3B0F6A0E68BE}" type="presParOf" srcId="{54B839CE-E463-49D7-B1C4-08E57049B092}" destId="{54CB5A54-B1AF-4FE7-8D0D-3E221FF411B3}" srcOrd="2" destOrd="0" presId="urn:microsoft.com/office/officeart/2008/layout/VerticalCurvedList"/>
    <dgm:cxn modelId="{217A9BB3-52A0-443A-809F-0CA01DD63D27}" type="presParOf" srcId="{54CB5A54-B1AF-4FE7-8D0D-3E221FF411B3}" destId="{6B72F60C-4BD3-4A49-974B-39C43FDD0F15}" srcOrd="0" destOrd="0" presId="urn:microsoft.com/office/officeart/2008/layout/VerticalCurvedList"/>
    <dgm:cxn modelId="{CAACE44F-F4DA-4E97-AE87-77EEE47D72FC}" type="presParOf" srcId="{54B839CE-E463-49D7-B1C4-08E57049B092}" destId="{E3AC08F5-554E-4D6D-8128-EF5A20CA6898}" srcOrd="3" destOrd="0" presId="urn:microsoft.com/office/officeart/2008/layout/VerticalCurvedList"/>
    <dgm:cxn modelId="{F1FB82EC-9F67-4C09-8703-C93C5D668139}" type="presParOf" srcId="{54B839CE-E463-49D7-B1C4-08E57049B092}" destId="{7A15A1EA-1DB7-455B-A140-290BC82D42CF}" srcOrd="4" destOrd="0" presId="urn:microsoft.com/office/officeart/2008/layout/VerticalCurvedList"/>
    <dgm:cxn modelId="{BF48BABC-85C5-4F29-8969-9AAB9BA57E81}" type="presParOf" srcId="{7A15A1EA-1DB7-455B-A140-290BC82D42CF}" destId="{F31DBB98-3F77-413D-A006-FF677A46B9C1}" srcOrd="0" destOrd="0" presId="urn:microsoft.com/office/officeart/2008/layout/VerticalCurvedList"/>
    <dgm:cxn modelId="{8F3FA14A-4C76-4467-B60F-31D3F98D7662}" type="presParOf" srcId="{54B839CE-E463-49D7-B1C4-08E57049B092}" destId="{90E71A7D-32EA-4A45-8BFD-C0E67A7B2B9A}" srcOrd="5" destOrd="0" presId="urn:microsoft.com/office/officeart/2008/layout/VerticalCurvedList"/>
    <dgm:cxn modelId="{55E751F3-47E7-45C7-858E-508ABDE6E4F4}" type="presParOf" srcId="{54B839CE-E463-49D7-B1C4-08E57049B092}" destId="{E8368A74-ED26-4C66-BA8A-A44E961D1BAD}" srcOrd="6" destOrd="0" presId="urn:microsoft.com/office/officeart/2008/layout/VerticalCurvedList"/>
    <dgm:cxn modelId="{A20FA1EB-99FC-43F9-A6A5-E4A404C9B2A0}" type="presParOf" srcId="{E8368A74-ED26-4C66-BA8A-A44E961D1BAD}" destId="{EB11EE4F-956F-4561-83DE-310BD9E4A86E}" srcOrd="0" destOrd="0" presId="urn:microsoft.com/office/officeart/2008/layout/VerticalCurvedList"/>
    <dgm:cxn modelId="{00722963-0C60-44F6-BB0B-C69020CAF05F}" type="presParOf" srcId="{54B839CE-E463-49D7-B1C4-08E57049B092}" destId="{BD72C525-1DCA-4E36-96EB-3BCB4537A65E}" srcOrd="7" destOrd="0" presId="urn:microsoft.com/office/officeart/2008/layout/VerticalCurvedList"/>
    <dgm:cxn modelId="{E17EA717-69B1-4E69-8017-3E4FFCE6EEE2}" type="presParOf" srcId="{54B839CE-E463-49D7-B1C4-08E57049B092}" destId="{085B1817-8A93-4071-B0C0-AE35593CD72F}" srcOrd="8" destOrd="0" presId="urn:microsoft.com/office/officeart/2008/layout/VerticalCurvedList"/>
    <dgm:cxn modelId="{966E7D0A-BC6C-47E8-89AC-770AF88F396A}" type="presParOf" srcId="{085B1817-8A93-4071-B0C0-AE35593CD72F}" destId="{F4A14187-DFBB-415D-B499-1615A0A49A29}" srcOrd="0" destOrd="0" presId="urn:microsoft.com/office/officeart/2008/layout/VerticalCurvedList"/>
    <dgm:cxn modelId="{3E17A496-6404-4D16-AA20-6B4A2DB92749}" type="presParOf" srcId="{54B839CE-E463-49D7-B1C4-08E57049B092}" destId="{C4478D66-FBF7-4725-8518-EF631907FAFD}" srcOrd="9" destOrd="0" presId="urn:microsoft.com/office/officeart/2008/layout/VerticalCurvedList"/>
    <dgm:cxn modelId="{BC13D92C-49E7-42BF-920D-23F00B0AD028}" type="presParOf" srcId="{54B839CE-E463-49D7-B1C4-08E57049B092}" destId="{D63479B6-655F-4B03-B78C-5D3768A9F4FE}" srcOrd="10" destOrd="0" presId="urn:microsoft.com/office/officeart/2008/layout/VerticalCurvedList"/>
    <dgm:cxn modelId="{E50923E9-A3B2-4559-8517-DD0570A053C2}" type="presParOf" srcId="{D63479B6-655F-4B03-B78C-5D3768A9F4FE}" destId="{E3D36AA9-0246-4AB1-8BAC-A47B8D032166}" srcOrd="0" destOrd="0" presId="urn:microsoft.com/office/officeart/2008/layout/VerticalCurvedList"/>
    <dgm:cxn modelId="{D57AC2B5-9703-482C-9B99-10B9D9C1B102}" type="presParOf" srcId="{54B839CE-E463-49D7-B1C4-08E57049B092}" destId="{9CAF85F7-BFA0-4F6D-8496-1E7E55BC3489}" srcOrd="11" destOrd="0" presId="urn:microsoft.com/office/officeart/2008/layout/VerticalCurvedList"/>
    <dgm:cxn modelId="{06A716AB-283A-4A74-8E0C-7E94875CBA52}" type="presParOf" srcId="{54B839CE-E463-49D7-B1C4-08E57049B092}" destId="{1E8B06C6-CBA6-4A13-A3B2-01A73D070271}" srcOrd="12" destOrd="0" presId="urn:microsoft.com/office/officeart/2008/layout/VerticalCurvedList"/>
    <dgm:cxn modelId="{6FEE4AF2-B8EF-4073-8B96-ED6F47659B34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változó kamatkörnyezetben az </a:t>
          </a:r>
          <a:r>
            <a:rPr lang="hu-HU" sz="1600" dirty="0" err="1"/>
            <a:t>eurozóna</a:t>
          </a:r>
          <a:r>
            <a:rPr lang="hu-HU" sz="1600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/>
      <dgm:t>
        <a:bodyPr/>
        <a:lstStyle/>
        <a:p>
          <a:r>
            <a:rPr lang="hu-HU" sz="1700" b="1" dirty="0"/>
            <a:t>A háztartási </a:t>
          </a:r>
          <a:r>
            <a:rPr lang="hu-HU" sz="1700" b="1" dirty="0" err="1"/>
            <a:t>jelzálogportfólióban</a:t>
          </a:r>
          <a:r>
            <a:rPr lang="hu-HU" sz="1700" b="1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/>
      <dgm:t>
        <a:bodyPr/>
        <a:lstStyle/>
        <a:p>
          <a:endParaRPr lang="hu-HU"/>
        </a:p>
      </dgm:t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  <dgm:t>
        <a:bodyPr/>
        <a:lstStyle/>
        <a:p>
          <a:endParaRPr lang="hu-HU"/>
        </a:p>
      </dgm:t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/>
      <dgm:t>
        <a:bodyPr/>
        <a:lstStyle/>
        <a:p>
          <a:endParaRPr lang="hu-HU"/>
        </a:p>
      </dgm:t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/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>
        <a:solidFill>
          <a:srgbClr val="1E2452"/>
        </a:solidFill>
      </dgm:spPr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  <dgm:t>
        <a:bodyPr/>
        <a:lstStyle/>
        <a:p>
          <a:endParaRPr lang="hu-HU"/>
        </a:p>
      </dgm:t>
    </dgm:pt>
  </dgm:ptLst>
  <dgm:cxnLst>
    <dgm:cxn modelId="{42C619B1-643C-444C-8355-FB32C7D6946D}" type="presOf" srcId="{0908818D-0311-4925-BA51-144B0CDE72C0}" destId="{BD72C525-1DCA-4E36-96EB-3BCB4537A65E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4A568B67-4DC6-49D2-80FB-7CC19B6394A7}" type="presOf" srcId="{8C8EE247-F336-42AD-959E-ACB3F66D289B}" destId="{C4478D66-FBF7-4725-8518-EF631907FAFD}" srcOrd="0" destOrd="0" presId="urn:microsoft.com/office/officeart/2008/layout/VerticalCurvedList"/>
    <dgm:cxn modelId="{F7B005DA-ADEB-48E8-87B1-47596F0DE748}" type="presOf" srcId="{6AF88A80-65E3-4CAD-821F-DD2D5E762AB9}" destId="{E3AC08F5-554E-4D6D-8128-EF5A20CA6898}" srcOrd="0" destOrd="0" presId="urn:microsoft.com/office/officeart/2008/layout/VerticalCurvedList"/>
    <dgm:cxn modelId="{60C2B89D-1293-4991-BDF4-51BFD2BB6BC3}" type="presOf" srcId="{4FE4E69F-2722-411F-A79D-B93096C32506}" destId="{FBB4BE13-2B90-4556-9B30-6A97A2921C81}" srcOrd="0" destOrd="0" presId="urn:microsoft.com/office/officeart/2008/layout/VerticalCurvedList"/>
    <dgm:cxn modelId="{0078BACD-8C83-4FA7-BB68-D15DBA8EF635}" type="presOf" srcId="{5A70A127-7AA4-472B-9044-88976BFC0DDA}" destId="{2A744287-2E1E-4391-9F7D-5DFEBB18C29C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22F7F965-CB6C-48F8-AC68-7FA481C8E6D8}" type="presOf" srcId="{33191BDA-94FC-4E06-8558-56924C2393AA}" destId="{90E71A7D-32EA-4A45-8BFD-C0E67A7B2B9A}" srcOrd="0" destOrd="0" presId="urn:microsoft.com/office/officeart/2008/layout/VerticalCurvedList"/>
    <dgm:cxn modelId="{AFDF6BE4-8706-4E53-AD92-114570A338FB}" type="presOf" srcId="{45C380B7-ED00-4F8A-BFAE-7A775B6ED922}" destId="{9CAF85F7-BFA0-4F6D-8496-1E7E55BC3489}" srcOrd="0" destOrd="0" presId="urn:microsoft.com/office/officeart/2008/layout/VerticalCurvedList"/>
    <dgm:cxn modelId="{9703EABB-C287-4B74-9520-D2F3ADF22CAC}" type="presOf" srcId="{D27A8739-2284-401A-9A44-50581DBB4A1A}" destId="{C187C86A-758D-46F6-AD59-62BE9594A311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895274FE-0251-4936-8583-125848D83F9E}" type="presParOf" srcId="{C187C86A-758D-46F6-AD59-62BE9594A311}" destId="{54B839CE-E463-49D7-B1C4-08E57049B092}" srcOrd="0" destOrd="0" presId="urn:microsoft.com/office/officeart/2008/layout/VerticalCurvedList"/>
    <dgm:cxn modelId="{277AA94C-6210-4A20-81CC-834D118110E1}" type="presParOf" srcId="{54B839CE-E463-49D7-B1C4-08E57049B092}" destId="{17F2F251-7507-484A-9F97-DFBEA11B9712}" srcOrd="0" destOrd="0" presId="urn:microsoft.com/office/officeart/2008/layout/VerticalCurvedList"/>
    <dgm:cxn modelId="{A80CAC3C-3B88-4BBA-BCB5-B950619B1A09}" type="presParOf" srcId="{17F2F251-7507-484A-9F97-DFBEA11B9712}" destId="{75019996-51E8-402C-AD01-FDD09B5959FC}" srcOrd="0" destOrd="0" presId="urn:microsoft.com/office/officeart/2008/layout/VerticalCurvedList"/>
    <dgm:cxn modelId="{556ECD8A-EB4F-4EF3-BDD0-F75687795D58}" type="presParOf" srcId="{17F2F251-7507-484A-9F97-DFBEA11B9712}" destId="{FBB4BE13-2B90-4556-9B30-6A97A2921C81}" srcOrd="1" destOrd="0" presId="urn:microsoft.com/office/officeart/2008/layout/VerticalCurvedList"/>
    <dgm:cxn modelId="{1CCAE523-A84E-4324-8FCD-BE573D118F1A}" type="presParOf" srcId="{17F2F251-7507-484A-9F97-DFBEA11B9712}" destId="{BACBB4D1-59D6-4911-9D57-BE9306ED8E5F}" srcOrd="2" destOrd="0" presId="urn:microsoft.com/office/officeart/2008/layout/VerticalCurvedList"/>
    <dgm:cxn modelId="{61F64FB0-5CF1-432C-82D7-099184E7FE6A}" type="presParOf" srcId="{17F2F251-7507-484A-9F97-DFBEA11B9712}" destId="{7337476A-FFD2-4503-8236-DBCCA0A1EAC6}" srcOrd="3" destOrd="0" presId="urn:microsoft.com/office/officeart/2008/layout/VerticalCurvedList"/>
    <dgm:cxn modelId="{B6FAAB2D-1BA4-4320-9899-3271B5898C29}" type="presParOf" srcId="{54B839CE-E463-49D7-B1C4-08E57049B092}" destId="{2A744287-2E1E-4391-9F7D-5DFEBB18C29C}" srcOrd="1" destOrd="0" presId="urn:microsoft.com/office/officeart/2008/layout/VerticalCurvedList"/>
    <dgm:cxn modelId="{83D4B2BA-8C95-4608-BE1C-11C3B4A26349}" type="presParOf" srcId="{54B839CE-E463-49D7-B1C4-08E57049B092}" destId="{54CB5A54-B1AF-4FE7-8D0D-3E221FF411B3}" srcOrd="2" destOrd="0" presId="urn:microsoft.com/office/officeart/2008/layout/VerticalCurvedList"/>
    <dgm:cxn modelId="{55890A03-0506-474A-A7E4-BF7D37604F2B}" type="presParOf" srcId="{54CB5A54-B1AF-4FE7-8D0D-3E221FF411B3}" destId="{6B72F60C-4BD3-4A49-974B-39C43FDD0F15}" srcOrd="0" destOrd="0" presId="urn:microsoft.com/office/officeart/2008/layout/VerticalCurvedList"/>
    <dgm:cxn modelId="{E1508D43-915A-4F09-82E1-FB0FE0C0FE00}" type="presParOf" srcId="{54B839CE-E463-49D7-B1C4-08E57049B092}" destId="{E3AC08F5-554E-4D6D-8128-EF5A20CA6898}" srcOrd="3" destOrd="0" presId="urn:microsoft.com/office/officeart/2008/layout/VerticalCurvedList"/>
    <dgm:cxn modelId="{9FBA2D73-A1AF-4DD2-A3FA-E1C5F1622DF1}" type="presParOf" srcId="{54B839CE-E463-49D7-B1C4-08E57049B092}" destId="{7A15A1EA-1DB7-455B-A140-290BC82D42CF}" srcOrd="4" destOrd="0" presId="urn:microsoft.com/office/officeart/2008/layout/VerticalCurvedList"/>
    <dgm:cxn modelId="{4F077FE7-E04A-449B-AA64-43E570FCD0B3}" type="presParOf" srcId="{7A15A1EA-1DB7-455B-A140-290BC82D42CF}" destId="{F31DBB98-3F77-413D-A006-FF677A46B9C1}" srcOrd="0" destOrd="0" presId="urn:microsoft.com/office/officeart/2008/layout/VerticalCurvedList"/>
    <dgm:cxn modelId="{0D76F21F-B461-4B4A-993C-649337F35CE7}" type="presParOf" srcId="{54B839CE-E463-49D7-B1C4-08E57049B092}" destId="{90E71A7D-32EA-4A45-8BFD-C0E67A7B2B9A}" srcOrd="5" destOrd="0" presId="urn:microsoft.com/office/officeart/2008/layout/VerticalCurvedList"/>
    <dgm:cxn modelId="{AC79D14A-75B0-4229-BE40-6E21091DD650}" type="presParOf" srcId="{54B839CE-E463-49D7-B1C4-08E57049B092}" destId="{E8368A74-ED26-4C66-BA8A-A44E961D1BAD}" srcOrd="6" destOrd="0" presId="urn:microsoft.com/office/officeart/2008/layout/VerticalCurvedList"/>
    <dgm:cxn modelId="{A9752525-ECBE-43D5-AF88-BA24B6F6A4A4}" type="presParOf" srcId="{E8368A74-ED26-4C66-BA8A-A44E961D1BAD}" destId="{EB11EE4F-956F-4561-83DE-310BD9E4A86E}" srcOrd="0" destOrd="0" presId="urn:microsoft.com/office/officeart/2008/layout/VerticalCurvedList"/>
    <dgm:cxn modelId="{66EED38D-2164-478A-A1A1-10FA43958E2E}" type="presParOf" srcId="{54B839CE-E463-49D7-B1C4-08E57049B092}" destId="{BD72C525-1DCA-4E36-96EB-3BCB4537A65E}" srcOrd="7" destOrd="0" presId="urn:microsoft.com/office/officeart/2008/layout/VerticalCurvedList"/>
    <dgm:cxn modelId="{017D6F90-4A7A-4F5A-93F0-18596D24BE8A}" type="presParOf" srcId="{54B839CE-E463-49D7-B1C4-08E57049B092}" destId="{085B1817-8A93-4071-B0C0-AE35593CD72F}" srcOrd="8" destOrd="0" presId="urn:microsoft.com/office/officeart/2008/layout/VerticalCurvedList"/>
    <dgm:cxn modelId="{AED73DC9-8C39-41E6-A7D8-43F137C88934}" type="presParOf" srcId="{085B1817-8A93-4071-B0C0-AE35593CD72F}" destId="{F4A14187-DFBB-415D-B499-1615A0A49A29}" srcOrd="0" destOrd="0" presId="urn:microsoft.com/office/officeart/2008/layout/VerticalCurvedList"/>
    <dgm:cxn modelId="{02FAC68A-87A2-4249-8957-E0C4EC17EB3C}" type="presParOf" srcId="{54B839CE-E463-49D7-B1C4-08E57049B092}" destId="{C4478D66-FBF7-4725-8518-EF631907FAFD}" srcOrd="9" destOrd="0" presId="urn:microsoft.com/office/officeart/2008/layout/VerticalCurvedList"/>
    <dgm:cxn modelId="{0CBF0198-CA1C-46AB-9F3A-2944D5E1BC59}" type="presParOf" srcId="{54B839CE-E463-49D7-B1C4-08E57049B092}" destId="{D63479B6-655F-4B03-B78C-5D3768A9F4FE}" srcOrd="10" destOrd="0" presId="urn:microsoft.com/office/officeart/2008/layout/VerticalCurvedList"/>
    <dgm:cxn modelId="{FC8A269A-3831-4E6C-B8E3-E3EF85887290}" type="presParOf" srcId="{D63479B6-655F-4B03-B78C-5D3768A9F4FE}" destId="{E3D36AA9-0246-4AB1-8BAC-A47B8D032166}" srcOrd="0" destOrd="0" presId="urn:microsoft.com/office/officeart/2008/layout/VerticalCurvedList"/>
    <dgm:cxn modelId="{48EA252F-AF76-4A19-8338-F57B58A16821}" type="presParOf" srcId="{54B839CE-E463-49D7-B1C4-08E57049B092}" destId="{9CAF85F7-BFA0-4F6D-8496-1E7E55BC3489}" srcOrd="11" destOrd="0" presId="urn:microsoft.com/office/officeart/2008/layout/VerticalCurvedList"/>
    <dgm:cxn modelId="{C00E801F-62CA-449C-9170-1871F94C15BC}" type="presParOf" srcId="{54B839CE-E463-49D7-B1C4-08E57049B092}" destId="{1E8B06C6-CBA6-4A13-A3B2-01A73D070271}" srcOrd="12" destOrd="0" presId="urn:microsoft.com/office/officeart/2008/layout/VerticalCurvedList"/>
    <dgm:cxn modelId="{E049FAE4-D8AE-4CFB-969B-3FFCC0718BB1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ABC2F1-7247-4B5A-B382-EEB4A865C4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02C8C48-782F-4BDD-A7C6-F70BCA8DF7B4}">
      <dgm:prSet phldrT="[Text]"/>
      <dgm:spPr>
        <a:solidFill>
          <a:srgbClr val="1E2452"/>
        </a:solidFill>
      </dgm:spPr>
      <dgm:t>
        <a:bodyPr/>
        <a:lstStyle/>
        <a:p>
          <a:r>
            <a:rPr lang="hu-HU" dirty="0"/>
            <a:t>Élő árfolyamgátas? </a:t>
          </a:r>
        </a:p>
      </dgm:t>
    </dgm:pt>
    <dgm:pt modelId="{7D08E0AE-036D-4D34-882F-945896F2278C}" type="parTrans" cxnId="{F877DA07-2FE5-483A-9CD2-296E62DB82F7}">
      <dgm:prSet/>
      <dgm:spPr/>
      <dgm:t>
        <a:bodyPr/>
        <a:lstStyle/>
        <a:p>
          <a:endParaRPr lang="hu-HU"/>
        </a:p>
      </dgm:t>
    </dgm:pt>
    <dgm:pt modelId="{5CEFBB29-C220-4FA1-99E6-1CD4A0101A85}" type="sibTrans" cxnId="{F877DA07-2FE5-483A-9CD2-296E62DB82F7}">
      <dgm:prSet/>
      <dgm:spPr/>
      <dgm:t>
        <a:bodyPr/>
        <a:lstStyle/>
        <a:p>
          <a:endParaRPr lang="hu-HU"/>
        </a:p>
      </dgm:t>
    </dgm:pt>
    <dgm:pt modelId="{FDEB87CF-CCFC-4E76-8CCC-7F88CCBBDAB8}">
      <dgm:prSet phldrT="[Text]"/>
      <dgm:spPr/>
      <dgm:t>
        <a:bodyPr/>
        <a:lstStyle/>
        <a:p>
          <a:r>
            <a:rPr lang="hu-HU" dirty="0"/>
            <a:t>120 ezer ügyfél</a:t>
          </a:r>
        </a:p>
      </dgm:t>
    </dgm:pt>
    <dgm:pt modelId="{E1C96DB7-F24A-49FE-A3F0-F859DE3E62E7}" type="parTrans" cxnId="{3E12B985-584A-4311-BA39-6052AE971A22}">
      <dgm:prSet/>
      <dgm:spPr/>
      <dgm:t>
        <a:bodyPr/>
        <a:lstStyle/>
        <a:p>
          <a:endParaRPr lang="hu-HU"/>
        </a:p>
      </dgm:t>
    </dgm:pt>
    <dgm:pt modelId="{955D1B7D-CC6B-4FA8-AC3F-D23C96916091}" type="sibTrans" cxnId="{3E12B985-584A-4311-BA39-6052AE971A22}">
      <dgm:prSet/>
      <dgm:spPr/>
      <dgm:t>
        <a:bodyPr/>
        <a:lstStyle/>
        <a:p>
          <a:endParaRPr lang="hu-HU"/>
        </a:p>
      </dgm:t>
    </dgm:pt>
    <dgm:pt modelId="{BF53EA94-77CE-404B-B5DF-AB7D4045B15E}">
      <dgm:prSet phldrT="[Text]"/>
      <dgm:spPr>
        <a:solidFill>
          <a:srgbClr val="1E2452"/>
        </a:solidFill>
      </dgm:spPr>
      <dgm:t>
        <a:bodyPr/>
        <a:lstStyle/>
        <a:p>
          <a:r>
            <a:rPr lang="hu-HU" dirty="0"/>
            <a:t>Emelkedik a törlesztő?</a:t>
          </a:r>
        </a:p>
      </dgm:t>
    </dgm:pt>
    <dgm:pt modelId="{3FA59E0C-A21C-40C4-AF56-384CA750156E}" type="parTrans" cxnId="{2D726762-63AE-4ADD-9AE7-A890E5A9DBA4}">
      <dgm:prSet/>
      <dgm:spPr/>
      <dgm:t>
        <a:bodyPr/>
        <a:lstStyle/>
        <a:p>
          <a:endParaRPr lang="hu-HU"/>
        </a:p>
      </dgm:t>
    </dgm:pt>
    <dgm:pt modelId="{89B8F094-FDF5-432A-8790-8336100F59B0}" type="sibTrans" cxnId="{2D726762-63AE-4ADD-9AE7-A890E5A9DBA4}">
      <dgm:prSet/>
      <dgm:spPr/>
      <dgm:t>
        <a:bodyPr/>
        <a:lstStyle/>
        <a:p>
          <a:endParaRPr lang="hu-HU"/>
        </a:p>
      </dgm:t>
    </dgm:pt>
    <dgm:pt modelId="{EADF7AB4-B3FD-48CE-ACF4-10722D5151DD}">
      <dgm:prSet phldrT="[Text]"/>
      <dgm:spPr/>
      <dgm:t>
        <a:bodyPr/>
        <a:lstStyle/>
        <a:p>
          <a:r>
            <a:rPr lang="hu-HU" dirty="0"/>
            <a:t>69 ezer ügyfél</a:t>
          </a:r>
        </a:p>
      </dgm:t>
    </dgm:pt>
    <dgm:pt modelId="{82CE6A85-0731-4913-97B4-20E18EAF3D93}" type="parTrans" cxnId="{0CE4C113-CB82-4AA6-8346-ABE7A6A85F2B}">
      <dgm:prSet/>
      <dgm:spPr/>
      <dgm:t>
        <a:bodyPr/>
        <a:lstStyle/>
        <a:p>
          <a:endParaRPr lang="hu-HU"/>
        </a:p>
      </dgm:t>
    </dgm:pt>
    <dgm:pt modelId="{127DD91F-04AD-4C88-A6BD-3C13D6C402DE}" type="sibTrans" cxnId="{0CE4C113-CB82-4AA6-8346-ABE7A6A85F2B}">
      <dgm:prSet/>
      <dgm:spPr/>
      <dgm:t>
        <a:bodyPr/>
        <a:lstStyle/>
        <a:p>
          <a:endParaRPr lang="hu-HU"/>
        </a:p>
      </dgm:t>
    </dgm:pt>
    <dgm:pt modelId="{F3C4FAB3-AEE3-4E4C-B5C1-0E6E7A19FAAD}">
      <dgm:prSet phldrT="[Text]"/>
      <dgm:spPr>
        <a:solidFill>
          <a:srgbClr val="1E2452"/>
        </a:solidFill>
      </dgm:spPr>
      <dgm:t>
        <a:bodyPr/>
        <a:lstStyle/>
        <a:p>
          <a:r>
            <a:rPr lang="hu-HU" dirty="0"/>
            <a:t>Futamidő hosszabbításra szükség van?</a:t>
          </a:r>
        </a:p>
      </dgm:t>
    </dgm:pt>
    <dgm:pt modelId="{62A60F52-D8D7-41F2-B2AD-40B6C01422AA}" type="parTrans" cxnId="{0E8742E5-1CC2-4DFB-A6D4-13EE681E60D2}">
      <dgm:prSet/>
      <dgm:spPr/>
      <dgm:t>
        <a:bodyPr/>
        <a:lstStyle/>
        <a:p>
          <a:endParaRPr lang="hu-HU"/>
        </a:p>
      </dgm:t>
    </dgm:pt>
    <dgm:pt modelId="{4EA0F945-FF68-4925-9658-980D3A9D1AA7}" type="sibTrans" cxnId="{0E8742E5-1CC2-4DFB-A6D4-13EE681E60D2}">
      <dgm:prSet/>
      <dgm:spPr/>
      <dgm:t>
        <a:bodyPr/>
        <a:lstStyle/>
        <a:p>
          <a:endParaRPr lang="hu-HU"/>
        </a:p>
      </dgm:t>
    </dgm:pt>
    <dgm:pt modelId="{DB338638-9F53-4623-84ED-6296442F0FD8}">
      <dgm:prSet phldrT="[Text]"/>
      <dgm:spPr>
        <a:solidFill>
          <a:srgbClr val="1E2452"/>
        </a:solidFill>
      </dgm:spPr>
      <dgm:t>
        <a:bodyPr/>
        <a:lstStyle/>
        <a:p>
          <a:r>
            <a:rPr lang="hu-HU" dirty="0"/>
            <a:t>5 évet meghaladó futamidő hosszabbítás?</a:t>
          </a:r>
        </a:p>
      </dgm:t>
    </dgm:pt>
    <dgm:pt modelId="{6E9FEDCE-F1DA-4743-A6CE-768A5FEF416F}" type="parTrans" cxnId="{83533E2C-05D6-4412-B6A0-636D929C5421}">
      <dgm:prSet/>
      <dgm:spPr/>
      <dgm:t>
        <a:bodyPr/>
        <a:lstStyle/>
        <a:p>
          <a:endParaRPr lang="hu-HU"/>
        </a:p>
      </dgm:t>
    </dgm:pt>
    <dgm:pt modelId="{416052E0-F879-4B52-929D-6A8190232B81}" type="sibTrans" cxnId="{83533E2C-05D6-4412-B6A0-636D929C5421}">
      <dgm:prSet/>
      <dgm:spPr/>
      <dgm:t>
        <a:bodyPr/>
        <a:lstStyle/>
        <a:p>
          <a:endParaRPr lang="hu-HU"/>
        </a:p>
      </dgm:t>
    </dgm:pt>
    <dgm:pt modelId="{0B140AD5-3B46-41C3-9A92-866AFC2872B8}">
      <dgm:prSet phldrT="[Text]"/>
      <dgm:spPr/>
      <dgm:t>
        <a:bodyPr/>
        <a:lstStyle/>
        <a:p>
          <a:r>
            <a:rPr lang="hu-HU" dirty="0"/>
            <a:t>44 ezer ügyfél</a:t>
          </a:r>
        </a:p>
      </dgm:t>
    </dgm:pt>
    <dgm:pt modelId="{E5729BA3-9E77-4A87-8A1A-FC39655C5229}" type="parTrans" cxnId="{EF0D778F-AA5B-4E14-B254-C436A476C510}">
      <dgm:prSet/>
      <dgm:spPr/>
      <dgm:t>
        <a:bodyPr/>
        <a:lstStyle/>
        <a:p>
          <a:endParaRPr lang="hu-HU"/>
        </a:p>
      </dgm:t>
    </dgm:pt>
    <dgm:pt modelId="{BBE67DA5-2E0A-4636-A8AB-D14156F57473}" type="sibTrans" cxnId="{EF0D778F-AA5B-4E14-B254-C436A476C510}">
      <dgm:prSet/>
      <dgm:spPr/>
      <dgm:t>
        <a:bodyPr/>
        <a:lstStyle/>
        <a:p>
          <a:endParaRPr lang="hu-HU"/>
        </a:p>
      </dgm:t>
    </dgm:pt>
    <dgm:pt modelId="{66A593B7-8F14-4C87-A92D-5CB81A019796}">
      <dgm:prSet phldrT="[Text]"/>
      <dgm:spPr/>
      <dgm:t>
        <a:bodyPr/>
        <a:lstStyle/>
        <a:p>
          <a:r>
            <a:rPr lang="hu-HU" dirty="0"/>
            <a:t>5 ezer ügyfél</a:t>
          </a:r>
        </a:p>
      </dgm:t>
    </dgm:pt>
    <dgm:pt modelId="{F3605C70-AB46-4EB6-963A-FF8145567691}" type="parTrans" cxnId="{ECDD8C61-A983-439F-AB33-8A47AB53CDB2}">
      <dgm:prSet/>
      <dgm:spPr/>
      <dgm:t>
        <a:bodyPr/>
        <a:lstStyle/>
        <a:p>
          <a:endParaRPr lang="hu-HU"/>
        </a:p>
      </dgm:t>
    </dgm:pt>
    <dgm:pt modelId="{88E7041B-699E-4431-94AD-2A1DB419B642}" type="sibTrans" cxnId="{ECDD8C61-A983-439F-AB33-8A47AB53CDB2}">
      <dgm:prSet/>
      <dgm:spPr/>
      <dgm:t>
        <a:bodyPr/>
        <a:lstStyle/>
        <a:p>
          <a:endParaRPr lang="hu-HU"/>
        </a:p>
      </dgm:t>
    </dgm:pt>
    <dgm:pt modelId="{681BADA9-94C3-4BF2-B67F-7F98ABA97340}">
      <dgm:prSet phldrT="[Text]"/>
      <dgm:spPr/>
      <dgm:t>
        <a:bodyPr/>
        <a:lstStyle/>
        <a:p>
          <a:r>
            <a:rPr lang="hu-HU" dirty="0"/>
            <a:t>828 Mrd Ft tartozás </a:t>
          </a:r>
        </a:p>
      </dgm:t>
    </dgm:pt>
    <dgm:pt modelId="{F611EB13-1A00-489B-9EBD-5DCC6B9AC415}" type="parTrans" cxnId="{827E126D-357F-4340-A78A-33EA42984B9F}">
      <dgm:prSet/>
      <dgm:spPr/>
      <dgm:t>
        <a:bodyPr/>
        <a:lstStyle/>
        <a:p>
          <a:endParaRPr lang="en-US"/>
        </a:p>
      </dgm:t>
    </dgm:pt>
    <dgm:pt modelId="{EEF0E78B-2548-4DA8-85BC-24825F9D829F}" type="sibTrans" cxnId="{827E126D-357F-4340-A78A-33EA42984B9F}">
      <dgm:prSet/>
      <dgm:spPr/>
      <dgm:t>
        <a:bodyPr/>
        <a:lstStyle/>
        <a:p>
          <a:endParaRPr lang="en-US"/>
        </a:p>
      </dgm:t>
    </dgm:pt>
    <dgm:pt modelId="{87FAC33D-1A14-4620-B6F5-227EE3B22677}">
      <dgm:prSet phldrT="[Text]"/>
      <dgm:spPr/>
      <dgm:t>
        <a:bodyPr/>
        <a:lstStyle/>
        <a:p>
          <a:r>
            <a:rPr lang="hu-HU" dirty="0"/>
            <a:t>~ 496 Mrd Ft tartozás  </a:t>
          </a:r>
        </a:p>
      </dgm:t>
    </dgm:pt>
    <dgm:pt modelId="{BC0B71F7-08AB-40D1-92C0-7ACA557EC274}" type="parTrans" cxnId="{0CB0DD07-2807-40E7-AD40-CF3915F117AC}">
      <dgm:prSet/>
      <dgm:spPr/>
      <dgm:t>
        <a:bodyPr/>
        <a:lstStyle/>
        <a:p>
          <a:endParaRPr lang="en-US"/>
        </a:p>
      </dgm:t>
    </dgm:pt>
    <dgm:pt modelId="{FCD4FC36-9E7D-4E8C-BB23-1AE50C19A4F0}" type="sibTrans" cxnId="{0CB0DD07-2807-40E7-AD40-CF3915F117AC}">
      <dgm:prSet/>
      <dgm:spPr/>
      <dgm:t>
        <a:bodyPr/>
        <a:lstStyle/>
        <a:p>
          <a:endParaRPr lang="en-US"/>
        </a:p>
      </dgm:t>
    </dgm:pt>
    <dgm:pt modelId="{F5BE0475-FBAC-409F-A6C7-FFC9EC80F4B6}">
      <dgm:prSet phldrT="[Text]"/>
      <dgm:spPr/>
      <dgm:t>
        <a:bodyPr/>
        <a:lstStyle/>
        <a:p>
          <a:r>
            <a:rPr lang="hu-HU" dirty="0"/>
            <a:t>~ 303 Mrd Ft tartozás </a:t>
          </a:r>
        </a:p>
      </dgm:t>
    </dgm:pt>
    <dgm:pt modelId="{8756DBFB-9DEB-4DE9-B7AF-FFD2B8DB7E28}" type="parTrans" cxnId="{AD090888-8DE3-41D7-9F3C-A4099F442A1A}">
      <dgm:prSet/>
      <dgm:spPr/>
      <dgm:t>
        <a:bodyPr/>
        <a:lstStyle/>
        <a:p>
          <a:endParaRPr lang="en-US"/>
        </a:p>
      </dgm:t>
    </dgm:pt>
    <dgm:pt modelId="{4F674D9D-FC34-469B-91FB-3D9FE67EE363}" type="sibTrans" cxnId="{AD090888-8DE3-41D7-9F3C-A4099F442A1A}">
      <dgm:prSet/>
      <dgm:spPr/>
      <dgm:t>
        <a:bodyPr/>
        <a:lstStyle/>
        <a:p>
          <a:endParaRPr lang="en-US"/>
        </a:p>
      </dgm:t>
    </dgm:pt>
    <dgm:pt modelId="{C8930645-DC3A-49C4-964F-E05DD8DB79F9}">
      <dgm:prSet phldrT="[Text]"/>
      <dgm:spPr/>
      <dgm:t>
        <a:bodyPr/>
        <a:lstStyle/>
        <a:p>
          <a:r>
            <a:rPr lang="hu-HU" dirty="0"/>
            <a:t>~ 55 Mrd Ft tartozás </a:t>
          </a:r>
        </a:p>
      </dgm:t>
    </dgm:pt>
    <dgm:pt modelId="{C74AE7F6-F839-4ECE-B8BD-C5AF33E90D2B}" type="parTrans" cxnId="{8B39ECC0-8662-4646-B15E-835FC89CCE82}">
      <dgm:prSet/>
      <dgm:spPr/>
      <dgm:t>
        <a:bodyPr/>
        <a:lstStyle/>
        <a:p>
          <a:endParaRPr lang="en-US"/>
        </a:p>
      </dgm:t>
    </dgm:pt>
    <dgm:pt modelId="{EFB3C192-B530-492C-AD8B-9BFF72C32DC4}" type="sibTrans" cxnId="{8B39ECC0-8662-4646-B15E-835FC89CCE82}">
      <dgm:prSet/>
      <dgm:spPr/>
      <dgm:t>
        <a:bodyPr/>
        <a:lstStyle/>
        <a:p>
          <a:endParaRPr lang="en-US"/>
        </a:p>
      </dgm:t>
    </dgm:pt>
    <dgm:pt modelId="{C0A97D9E-BBDB-4E8F-A5C7-3B5F1527BEC6}" type="pres">
      <dgm:prSet presAssocID="{26ABC2F1-7247-4B5A-B382-EEB4A865C4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CDA467-A8E6-4082-8F34-8BCEA97CBCA1}" type="pres">
      <dgm:prSet presAssocID="{802C8C48-782F-4BDD-A7C6-F70BCA8DF7B4}" presName="linNode" presStyleCnt="0"/>
      <dgm:spPr/>
    </dgm:pt>
    <dgm:pt modelId="{8295F00A-2A62-40E1-BA45-4FA17D99182C}" type="pres">
      <dgm:prSet presAssocID="{802C8C48-782F-4BDD-A7C6-F70BCA8DF7B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9D7D3A-0A32-4149-A5FF-8C854E761667}" type="pres">
      <dgm:prSet presAssocID="{802C8C48-782F-4BDD-A7C6-F70BCA8DF7B4}" presName="descendantText" presStyleLbl="alignAccFollowNode1" presStyleIdx="0" presStyleCnt="4" custAng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3F6176-7C31-490C-9AB8-E6D7DED3D844}" type="pres">
      <dgm:prSet presAssocID="{5CEFBB29-C220-4FA1-99E6-1CD4A0101A85}" presName="sp" presStyleCnt="0"/>
      <dgm:spPr/>
    </dgm:pt>
    <dgm:pt modelId="{A5A01608-3347-4981-86CD-79CF9542C74C}" type="pres">
      <dgm:prSet presAssocID="{BF53EA94-77CE-404B-B5DF-AB7D4045B15E}" presName="linNode" presStyleCnt="0"/>
      <dgm:spPr/>
    </dgm:pt>
    <dgm:pt modelId="{78BF4C1D-1971-4D9D-8674-59A9EBA86560}" type="pres">
      <dgm:prSet presAssocID="{BF53EA94-77CE-404B-B5DF-AB7D4045B15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21C3C8-0BE8-48E4-9181-04BD0636A7E2}" type="pres">
      <dgm:prSet presAssocID="{BF53EA94-77CE-404B-B5DF-AB7D4045B15E}" presName="descendantText" presStyleLbl="alignAccFollowNode1" presStyleIdx="1" presStyleCnt="4" custLinFactNeighborX="-1202" custLinFactNeighborY="-1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5C3CA9-F3B8-49A2-B0B1-9D1F3D097A5D}" type="pres">
      <dgm:prSet presAssocID="{89B8F094-FDF5-432A-8790-8336100F59B0}" presName="sp" presStyleCnt="0"/>
      <dgm:spPr/>
    </dgm:pt>
    <dgm:pt modelId="{08C7C86B-270B-4AA3-A039-EBCFD6E9CC12}" type="pres">
      <dgm:prSet presAssocID="{F3C4FAB3-AEE3-4E4C-B5C1-0E6E7A19FAAD}" presName="linNode" presStyleCnt="0"/>
      <dgm:spPr/>
    </dgm:pt>
    <dgm:pt modelId="{39659AD0-3DF3-42D3-80A4-F54783DB774A}" type="pres">
      <dgm:prSet presAssocID="{F3C4FAB3-AEE3-4E4C-B5C1-0E6E7A19FAA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B557DC-1F8B-4E53-BB57-A1B2A3C586C9}" type="pres">
      <dgm:prSet presAssocID="{F3C4FAB3-AEE3-4E4C-B5C1-0E6E7A19FAA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EC801B-9381-46D8-A042-54F9DDCA73BB}" type="pres">
      <dgm:prSet presAssocID="{4EA0F945-FF68-4925-9658-980D3A9D1AA7}" presName="sp" presStyleCnt="0"/>
      <dgm:spPr/>
    </dgm:pt>
    <dgm:pt modelId="{995AA962-9537-4D86-A15C-B883D79394C8}" type="pres">
      <dgm:prSet presAssocID="{DB338638-9F53-4623-84ED-6296442F0FD8}" presName="linNode" presStyleCnt="0"/>
      <dgm:spPr/>
    </dgm:pt>
    <dgm:pt modelId="{E4281A59-BE31-4678-B2F5-FE187563690C}" type="pres">
      <dgm:prSet presAssocID="{DB338638-9F53-4623-84ED-6296442F0FD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F4C766-0F96-4CDA-86CB-097BE399F7FC}" type="pres">
      <dgm:prSet presAssocID="{DB338638-9F53-4623-84ED-6296442F0FD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43AA002-6F68-429F-8620-88B88F5D367A}" type="presOf" srcId="{87FAC33D-1A14-4620-B6F5-227EE3B22677}" destId="{7621C3C8-0BE8-48E4-9181-04BD0636A7E2}" srcOrd="0" destOrd="1" presId="urn:microsoft.com/office/officeart/2005/8/layout/vList5"/>
    <dgm:cxn modelId="{8B39ECC0-8662-4646-B15E-835FC89CCE82}" srcId="{DB338638-9F53-4623-84ED-6296442F0FD8}" destId="{C8930645-DC3A-49C4-964F-E05DD8DB79F9}" srcOrd="1" destOrd="0" parTransId="{C74AE7F6-F839-4ECE-B8BD-C5AF33E90D2B}" sibTransId="{EFB3C192-B530-492C-AD8B-9BFF72C32DC4}"/>
    <dgm:cxn modelId="{E2C62611-DF84-48A5-8DC3-9A1B7C98C84F}" type="presOf" srcId="{F5BE0475-FBAC-409F-A6C7-FFC9EC80F4B6}" destId="{8BB557DC-1F8B-4E53-BB57-A1B2A3C586C9}" srcOrd="0" destOrd="1" presId="urn:microsoft.com/office/officeart/2005/8/layout/vList5"/>
    <dgm:cxn modelId="{AD090888-8DE3-41D7-9F3C-A4099F442A1A}" srcId="{F3C4FAB3-AEE3-4E4C-B5C1-0E6E7A19FAAD}" destId="{F5BE0475-FBAC-409F-A6C7-FFC9EC80F4B6}" srcOrd="1" destOrd="0" parTransId="{8756DBFB-9DEB-4DE9-B7AF-FFD2B8DB7E28}" sibTransId="{4F674D9D-FC34-469B-91FB-3D9FE67EE363}"/>
    <dgm:cxn modelId="{9E931793-76D0-416C-87C7-6B18771501CF}" type="presOf" srcId="{66A593B7-8F14-4C87-A92D-5CB81A019796}" destId="{FFF4C766-0F96-4CDA-86CB-097BE399F7FC}" srcOrd="0" destOrd="0" presId="urn:microsoft.com/office/officeart/2005/8/layout/vList5"/>
    <dgm:cxn modelId="{728BD94E-DD8D-4A69-8C7E-C037A4CD1FAD}" type="presOf" srcId="{0B140AD5-3B46-41C3-9A92-866AFC2872B8}" destId="{8BB557DC-1F8B-4E53-BB57-A1B2A3C586C9}" srcOrd="0" destOrd="0" presId="urn:microsoft.com/office/officeart/2005/8/layout/vList5"/>
    <dgm:cxn modelId="{0E8742E5-1CC2-4DFB-A6D4-13EE681E60D2}" srcId="{26ABC2F1-7247-4B5A-B382-EEB4A865C455}" destId="{F3C4FAB3-AEE3-4E4C-B5C1-0E6E7A19FAAD}" srcOrd="2" destOrd="0" parTransId="{62A60F52-D8D7-41F2-B2AD-40B6C01422AA}" sibTransId="{4EA0F945-FF68-4925-9658-980D3A9D1AA7}"/>
    <dgm:cxn modelId="{8BD6F416-DD53-4A11-88D1-2B73B5287CBC}" type="presOf" srcId="{802C8C48-782F-4BDD-A7C6-F70BCA8DF7B4}" destId="{8295F00A-2A62-40E1-BA45-4FA17D99182C}" srcOrd="0" destOrd="0" presId="urn:microsoft.com/office/officeart/2005/8/layout/vList5"/>
    <dgm:cxn modelId="{082247AE-FF2A-477B-8A1C-7989569A0DA7}" type="presOf" srcId="{FDEB87CF-CCFC-4E76-8CCC-7F88CCBBDAB8}" destId="{D29D7D3A-0A32-4149-A5FF-8C854E761667}" srcOrd="0" destOrd="0" presId="urn:microsoft.com/office/officeart/2005/8/layout/vList5"/>
    <dgm:cxn modelId="{BC666560-C3F2-4A90-B1A1-32665420F8B6}" type="presOf" srcId="{DB338638-9F53-4623-84ED-6296442F0FD8}" destId="{E4281A59-BE31-4678-B2F5-FE187563690C}" srcOrd="0" destOrd="0" presId="urn:microsoft.com/office/officeart/2005/8/layout/vList5"/>
    <dgm:cxn modelId="{F877DA07-2FE5-483A-9CD2-296E62DB82F7}" srcId="{26ABC2F1-7247-4B5A-B382-EEB4A865C455}" destId="{802C8C48-782F-4BDD-A7C6-F70BCA8DF7B4}" srcOrd="0" destOrd="0" parTransId="{7D08E0AE-036D-4D34-882F-945896F2278C}" sibTransId="{5CEFBB29-C220-4FA1-99E6-1CD4A0101A85}"/>
    <dgm:cxn modelId="{0CB0DD07-2807-40E7-AD40-CF3915F117AC}" srcId="{BF53EA94-77CE-404B-B5DF-AB7D4045B15E}" destId="{87FAC33D-1A14-4620-B6F5-227EE3B22677}" srcOrd="1" destOrd="0" parTransId="{BC0B71F7-08AB-40D1-92C0-7ACA557EC274}" sibTransId="{FCD4FC36-9E7D-4E8C-BB23-1AE50C19A4F0}"/>
    <dgm:cxn modelId="{F8FE2853-E64A-477C-B41E-C0CCD636191C}" type="presOf" srcId="{F3C4FAB3-AEE3-4E4C-B5C1-0E6E7A19FAAD}" destId="{39659AD0-3DF3-42D3-80A4-F54783DB774A}" srcOrd="0" destOrd="0" presId="urn:microsoft.com/office/officeart/2005/8/layout/vList5"/>
    <dgm:cxn modelId="{0CE4C113-CB82-4AA6-8346-ABE7A6A85F2B}" srcId="{BF53EA94-77CE-404B-B5DF-AB7D4045B15E}" destId="{EADF7AB4-B3FD-48CE-ACF4-10722D5151DD}" srcOrd="0" destOrd="0" parTransId="{82CE6A85-0731-4913-97B4-20E18EAF3D93}" sibTransId="{127DD91F-04AD-4C88-A6BD-3C13D6C402DE}"/>
    <dgm:cxn modelId="{827E126D-357F-4340-A78A-33EA42984B9F}" srcId="{802C8C48-782F-4BDD-A7C6-F70BCA8DF7B4}" destId="{681BADA9-94C3-4BF2-B67F-7F98ABA97340}" srcOrd="1" destOrd="0" parTransId="{F611EB13-1A00-489B-9EBD-5DCC6B9AC415}" sibTransId="{EEF0E78B-2548-4DA8-85BC-24825F9D829F}"/>
    <dgm:cxn modelId="{9D6894C0-1848-4DC6-8D76-2B9A71ED4C52}" type="presOf" srcId="{C8930645-DC3A-49C4-964F-E05DD8DB79F9}" destId="{FFF4C766-0F96-4CDA-86CB-097BE399F7FC}" srcOrd="0" destOrd="1" presId="urn:microsoft.com/office/officeart/2005/8/layout/vList5"/>
    <dgm:cxn modelId="{3E12B985-584A-4311-BA39-6052AE971A22}" srcId="{802C8C48-782F-4BDD-A7C6-F70BCA8DF7B4}" destId="{FDEB87CF-CCFC-4E76-8CCC-7F88CCBBDAB8}" srcOrd="0" destOrd="0" parTransId="{E1C96DB7-F24A-49FE-A3F0-F859DE3E62E7}" sibTransId="{955D1B7D-CC6B-4FA8-AC3F-D23C96916091}"/>
    <dgm:cxn modelId="{E60E88C8-ECF6-419E-968A-A0951E4B7686}" type="presOf" srcId="{EADF7AB4-B3FD-48CE-ACF4-10722D5151DD}" destId="{7621C3C8-0BE8-48E4-9181-04BD0636A7E2}" srcOrd="0" destOrd="0" presId="urn:microsoft.com/office/officeart/2005/8/layout/vList5"/>
    <dgm:cxn modelId="{EF0D778F-AA5B-4E14-B254-C436A476C510}" srcId="{F3C4FAB3-AEE3-4E4C-B5C1-0E6E7A19FAAD}" destId="{0B140AD5-3B46-41C3-9A92-866AFC2872B8}" srcOrd="0" destOrd="0" parTransId="{E5729BA3-9E77-4A87-8A1A-FC39655C5229}" sibTransId="{BBE67DA5-2E0A-4636-A8AB-D14156F57473}"/>
    <dgm:cxn modelId="{83533E2C-05D6-4412-B6A0-636D929C5421}" srcId="{26ABC2F1-7247-4B5A-B382-EEB4A865C455}" destId="{DB338638-9F53-4623-84ED-6296442F0FD8}" srcOrd="3" destOrd="0" parTransId="{6E9FEDCE-F1DA-4743-A6CE-768A5FEF416F}" sibTransId="{416052E0-F879-4B52-929D-6A8190232B81}"/>
    <dgm:cxn modelId="{94AEF506-D886-4ED3-A891-D3A2A0068640}" type="presOf" srcId="{BF53EA94-77CE-404B-B5DF-AB7D4045B15E}" destId="{78BF4C1D-1971-4D9D-8674-59A9EBA86560}" srcOrd="0" destOrd="0" presId="urn:microsoft.com/office/officeart/2005/8/layout/vList5"/>
    <dgm:cxn modelId="{8DB1CAC6-8A0D-4270-9BEA-A6D209B255D7}" type="presOf" srcId="{681BADA9-94C3-4BF2-B67F-7F98ABA97340}" destId="{D29D7D3A-0A32-4149-A5FF-8C854E761667}" srcOrd="0" destOrd="1" presId="urn:microsoft.com/office/officeart/2005/8/layout/vList5"/>
    <dgm:cxn modelId="{5FB2943F-6C8E-4E43-9712-CC2BBF108DFD}" type="presOf" srcId="{26ABC2F1-7247-4B5A-B382-EEB4A865C455}" destId="{C0A97D9E-BBDB-4E8F-A5C7-3B5F1527BEC6}" srcOrd="0" destOrd="0" presId="urn:microsoft.com/office/officeart/2005/8/layout/vList5"/>
    <dgm:cxn modelId="{ECDD8C61-A983-439F-AB33-8A47AB53CDB2}" srcId="{DB338638-9F53-4623-84ED-6296442F0FD8}" destId="{66A593B7-8F14-4C87-A92D-5CB81A019796}" srcOrd="0" destOrd="0" parTransId="{F3605C70-AB46-4EB6-963A-FF8145567691}" sibTransId="{88E7041B-699E-4431-94AD-2A1DB419B642}"/>
    <dgm:cxn modelId="{2D726762-63AE-4ADD-9AE7-A890E5A9DBA4}" srcId="{26ABC2F1-7247-4B5A-B382-EEB4A865C455}" destId="{BF53EA94-77CE-404B-B5DF-AB7D4045B15E}" srcOrd="1" destOrd="0" parTransId="{3FA59E0C-A21C-40C4-AF56-384CA750156E}" sibTransId="{89B8F094-FDF5-432A-8790-8336100F59B0}"/>
    <dgm:cxn modelId="{0ACE53A0-EC41-42DE-BF42-A9E763166BCB}" type="presParOf" srcId="{C0A97D9E-BBDB-4E8F-A5C7-3B5F1527BEC6}" destId="{DBCDA467-A8E6-4082-8F34-8BCEA97CBCA1}" srcOrd="0" destOrd="0" presId="urn:microsoft.com/office/officeart/2005/8/layout/vList5"/>
    <dgm:cxn modelId="{9AFF8BA8-025A-4152-A34B-B7C1BFBB25DA}" type="presParOf" srcId="{DBCDA467-A8E6-4082-8F34-8BCEA97CBCA1}" destId="{8295F00A-2A62-40E1-BA45-4FA17D99182C}" srcOrd="0" destOrd="0" presId="urn:microsoft.com/office/officeart/2005/8/layout/vList5"/>
    <dgm:cxn modelId="{53E8A4E7-C8D7-4256-BD42-953880A73003}" type="presParOf" srcId="{DBCDA467-A8E6-4082-8F34-8BCEA97CBCA1}" destId="{D29D7D3A-0A32-4149-A5FF-8C854E761667}" srcOrd="1" destOrd="0" presId="urn:microsoft.com/office/officeart/2005/8/layout/vList5"/>
    <dgm:cxn modelId="{E0C6BCB9-7879-49E1-BEA3-26EADEBB8108}" type="presParOf" srcId="{C0A97D9E-BBDB-4E8F-A5C7-3B5F1527BEC6}" destId="{9A3F6176-7C31-490C-9AB8-E6D7DED3D844}" srcOrd="1" destOrd="0" presId="urn:microsoft.com/office/officeart/2005/8/layout/vList5"/>
    <dgm:cxn modelId="{F90052BA-359E-4788-B414-731B323ECD7D}" type="presParOf" srcId="{C0A97D9E-BBDB-4E8F-A5C7-3B5F1527BEC6}" destId="{A5A01608-3347-4981-86CD-79CF9542C74C}" srcOrd="2" destOrd="0" presId="urn:microsoft.com/office/officeart/2005/8/layout/vList5"/>
    <dgm:cxn modelId="{8F4A32C7-7019-4E1C-A8F4-F6737580E485}" type="presParOf" srcId="{A5A01608-3347-4981-86CD-79CF9542C74C}" destId="{78BF4C1D-1971-4D9D-8674-59A9EBA86560}" srcOrd="0" destOrd="0" presId="urn:microsoft.com/office/officeart/2005/8/layout/vList5"/>
    <dgm:cxn modelId="{8B3B39F3-01E6-4482-8D49-783399DA2D69}" type="presParOf" srcId="{A5A01608-3347-4981-86CD-79CF9542C74C}" destId="{7621C3C8-0BE8-48E4-9181-04BD0636A7E2}" srcOrd="1" destOrd="0" presId="urn:microsoft.com/office/officeart/2005/8/layout/vList5"/>
    <dgm:cxn modelId="{CCBE085E-F520-4D40-9572-AA2160468E4F}" type="presParOf" srcId="{C0A97D9E-BBDB-4E8F-A5C7-3B5F1527BEC6}" destId="{FD5C3CA9-F3B8-49A2-B0B1-9D1F3D097A5D}" srcOrd="3" destOrd="0" presId="urn:microsoft.com/office/officeart/2005/8/layout/vList5"/>
    <dgm:cxn modelId="{DDF81501-BC82-425D-92BE-A6D6C943EAA0}" type="presParOf" srcId="{C0A97D9E-BBDB-4E8F-A5C7-3B5F1527BEC6}" destId="{08C7C86B-270B-4AA3-A039-EBCFD6E9CC12}" srcOrd="4" destOrd="0" presId="urn:microsoft.com/office/officeart/2005/8/layout/vList5"/>
    <dgm:cxn modelId="{AD0729AC-88FC-49FB-B417-36E94D2E28F9}" type="presParOf" srcId="{08C7C86B-270B-4AA3-A039-EBCFD6E9CC12}" destId="{39659AD0-3DF3-42D3-80A4-F54783DB774A}" srcOrd="0" destOrd="0" presId="urn:microsoft.com/office/officeart/2005/8/layout/vList5"/>
    <dgm:cxn modelId="{72822620-5EE7-4618-88D7-722C85C5C0D0}" type="presParOf" srcId="{08C7C86B-270B-4AA3-A039-EBCFD6E9CC12}" destId="{8BB557DC-1F8B-4E53-BB57-A1B2A3C586C9}" srcOrd="1" destOrd="0" presId="urn:microsoft.com/office/officeart/2005/8/layout/vList5"/>
    <dgm:cxn modelId="{CBD355C2-AC34-4AE2-A871-56A91BA02662}" type="presParOf" srcId="{C0A97D9E-BBDB-4E8F-A5C7-3B5F1527BEC6}" destId="{C6EC801B-9381-46D8-A042-54F9DDCA73BB}" srcOrd="5" destOrd="0" presId="urn:microsoft.com/office/officeart/2005/8/layout/vList5"/>
    <dgm:cxn modelId="{89241A4F-370B-4EAD-AB30-08498201A1CD}" type="presParOf" srcId="{C0A97D9E-BBDB-4E8F-A5C7-3B5F1527BEC6}" destId="{995AA962-9537-4D86-A15C-B883D79394C8}" srcOrd="6" destOrd="0" presId="urn:microsoft.com/office/officeart/2005/8/layout/vList5"/>
    <dgm:cxn modelId="{F2FA1B8E-2DB6-4211-B721-BD2987F3AA37}" type="presParOf" srcId="{995AA962-9537-4D86-A15C-B883D79394C8}" destId="{E4281A59-BE31-4678-B2F5-FE187563690C}" srcOrd="0" destOrd="0" presId="urn:microsoft.com/office/officeart/2005/8/layout/vList5"/>
    <dgm:cxn modelId="{93D5C79B-298E-4C35-A663-2CFE53B327E2}" type="presParOf" srcId="{995AA962-9537-4D86-A15C-B883D79394C8}" destId="{FFF4C766-0F96-4CDA-86CB-097BE399F7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változó kamatkörnyezetben az </a:t>
          </a:r>
          <a:r>
            <a:rPr lang="hu-HU" sz="1600" dirty="0" err="1"/>
            <a:t>eurozóna</a:t>
          </a:r>
          <a:r>
            <a:rPr lang="hu-HU" sz="1600" dirty="0"/>
            <a:t> bankrendszere továbbra is sérülékeny.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bankrendszer hazai működési környezetében lényeges javulás tapasztalható, míg az ingatlanpiac folyamatai szoros figyelmet igényelnek.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bankok kiemelkedő jövedelmezőséget értek el, ezt azonban döntően egyszeri, nem fenntartható tételek eredményezték.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nemteljesítő vállalati hitelportfólióban meghatározó a tisztítás, a fennmaradt állomány piaci keretek között rendeződhet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hu-HU" sz="1600" dirty="0"/>
            <a:t>A háztartási </a:t>
          </a:r>
          <a:r>
            <a:rPr lang="hu-HU" sz="1600" dirty="0" err="1"/>
            <a:t>jelzálogportfólióban</a:t>
          </a:r>
          <a:r>
            <a:rPr lang="hu-HU" sz="1600" dirty="0"/>
            <a:t> is egyre jellemzőbb a követelések eladása, de a probléma szociális vetülete még kezelésre szorul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/>
      <dgm:t>
        <a:bodyPr/>
        <a:lstStyle/>
        <a:p>
          <a:r>
            <a:rPr lang="hu-HU" sz="1700" b="1" dirty="0"/>
            <a:t>Nagyobb árversenyre van szükség a lakossági hitelezésben. A felárak csökkenése a hatékonyság növelésével ellensúlyozható.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  <dgm:t>
        <a:bodyPr/>
        <a:lstStyle/>
        <a:p>
          <a:endParaRPr lang="hu-HU"/>
        </a:p>
      </dgm:t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/>
      <dgm:t>
        <a:bodyPr/>
        <a:lstStyle/>
        <a:p>
          <a:endParaRPr lang="hu-HU"/>
        </a:p>
      </dgm:t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  <dgm:t>
        <a:bodyPr/>
        <a:lstStyle/>
        <a:p>
          <a:endParaRPr lang="hu-HU"/>
        </a:p>
      </dgm:t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/>
      <dgm:t>
        <a:bodyPr/>
        <a:lstStyle/>
        <a:p>
          <a:endParaRPr lang="hu-HU"/>
        </a:p>
      </dgm:t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/>
    </dgm:pt>
    <dgm:pt modelId="{C4478D66-FBF7-4725-8518-EF631907FAFD}" type="pres">
      <dgm:prSet presAssocID="{8C8EE247-F336-42AD-959E-ACB3F66D28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/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>
        <a:solidFill>
          <a:srgbClr val="1E2452"/>
        </a:solidFill>
      </dgm:spPr>
    </dgm:pt>
  </dgm:ptLst>
  <dgm:cxnLst>
    <dgm:cxn modelId="{D88E1F93-5CEB-4D03-A729-8DAC4BF3AFB4}" type="presOf" srcId="{45C380B7-ED00-4F8A-BFAE-7A775B6ED922}" destId="{9CAF85F7-BFA0-4F6D-8496-1E7E55BC3489}" srcOrd="0" destOrd="0" presId="urn:microsoft.com/office/officeart/2008/layout/VerticalCurvedList"/>
    <dgm:cxn modelId="{FEE81F87-7A42-4DBF-A5E4-F250AF4ADC0C}" type="presOf" srcId="{0908818D-0311-4925-BA51-144B0CDE72C0}" destId="{BD72C525-1DCA-4E36-96EB-3BCB4537A65E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97BE55ED-9ABF-402B-8ABB-E2E597531845}" type="presOf" srcId="{5A70A127-7AA4-472B-9044-88976BFC0DDA}" destId="{2A744287-2E1E-4391-9F7D-5DFEBB18C29C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29F7B89C-7EE7-4DC3-8137-AAA1F4321514}" type="presOf" srcId="{6AF88A80-65E3-4CAD-821F-DD2D5E762AB9}" destId="{E3AC08F5-554E-4D6D-8128-EF5A20CA6898}" srcOrd="0" destOrd="0" presId="urn:microsoft.com/office/officeart/2008/layout/VerticalCurvedList"/>
    <dgm:cxn modelId="{BFC57E1A-C8C3-4D57-A646-4051C9A0FFB7}" type="presOf" srcId="{8C8EE247-F336-42AD-959E-ACB3F66D289B}" destId="{C4478D66-FBF7-4725-8518-EF631907FAFD}" srcOrd="0" destOrd="0" presId="urn:microsoft.com/office/officeart/2008/layout/VerticalCurvedList"/>
    <dgm:cxn modelId="{16302705-2A7B-4AE8-B25B-CC90827FAF9C}" type="presOf" srcId="{4FE4E69F-2722-411F-A79D-B93096C32506}" destId="{FBB4BE13-2B90-4556-9B30-6A97A2921C81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B865CEB1-AB95-4AB1-AFA9-BB5EF62F3746}" type="presOf" srcId="{33191BDA-94FC-4E06-8558-56924C2393AA}" destId="{90E71A7D-32EA-4A45-8BFD-C0E67A7B2B9A}" srcOrd="0" destOrd="0" presId="urn:microsoft.com/office/officeart/2008/layout/VerticalCurvedList"/>
    <dgm:cxn modelId="{C2570B65-786A-4230-8980-007357C2515F}" type="presOf" srcId="{D27A8739-2284-401A-9A44-50581DBB4A1A}" destId="{C187C86A-758D-46F6-AD59-62BE9594A31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D8A01B32-40F1-4A00-A74B-8FB76215EF39}" type="presParOf" srcId="{C187C86A-758D-46F6-AD59-62BE9594A311}" destId="{54B839CE-E463-49D7-B1C4-08E57049B092}" srcOrd="0" destOrd="0" presId="urn:microsoft.com/office/officeart/2008/layout/VerticalCurvedList"/>
    <dgm:cxn modelId="{4C1621E7-B355-4C14-8D83-CF67FEAE4627}" type="presParOf" srcId="{54B839CE-E463-49D7-B1C4-08E57049B092}" destId="{17F2F251-7507-484A-9F97-DFBEA11B9712}" srcOrd="0" destOrd="0" presId="urn:microsoft.com/office/officeart/2008/layout/VerticalCurvedList"/>
    <dgm:cxn modelId="{28625D08-496F-4045-B265-D9D36166A1E0}" type="presParOf" srcId="{17F2F251-7507-484A-9F97-DFBEA11B9712}" destId="{75019996-51E8-402C-AD01-FDD09B5959FC}" srcOrd="0" destOrd="0" presId="urn:microsoft.com/office/officeart/2008/layout/VerticalCurvedList"/>
    <dgm:cxn modelId="{AB5DDC52-CB2A-41E5-B866-5C77415D8D27}" type="presParOf" srcId="{17F2F251-7507-484A-9F97-DFBEA11B9712}" destId="{FBB4BE13-2B90-4556-9B30-6A97A2921C81}" srcOrd="1" destOrd="0" presId="urn:microsoft.com/office/officeart/2008/layout/VerticalCurvedList"/>
    <dgm:cxn modelId="{986A2B40-DFB6-4A6B-938C-8090214F55FD}" type="presParOf" srcId="{17F2F251-7507-484A-9F97-DFBEA11B9712}" destId="{BACBB4D1-59D6-4911-9D57-BE9306ED8E5F}" srcOrd="2" destOrd="0" presId="urn:microsoft.com/office/officeart/2008/layout/VerticalCurvedList"/>
    <dgm:cxn modelId="{76F0C222-ACD6-4FD5-BB2E-CC6C7972B555}" type="presParOf" srcId="{17F2F251-7507-484A-9F97-DFBEA11B9712}" destId="{7337476A-FFD2-4503-8236-DBCCA0A1EAC6}" srcOrd="3" destOrd="0" presId="urn:microsoft.com/office/officeart/2008/layout/VerticalCurvedList"/>
    <dgm:cxn modelId="{20A5F394-D8C7-4049-B700-311B45C48989}" type="presParOf" srcId="{54B839CE-E463-49D7-B1C4-08E57049B092}" destId="{2A744287-2E1E-4391-9F7D-5DFEBB18C29C}" srcOrd="1" destOrd="0" presId="urn:microsoft.com/office/officeart/2008/layout/VerticalCurvedList"/>
    <dgm:cxn modelId="{3476AD62-4FC7-4C89-B287-F2CD846DA354}" type="presParOf" srcId="{54B839CE-E463-49D7-B1C4-08E57049B092}" destId="{54CB5A54-B1AF-4FE7-8D0D-3E221FF411B3}" srcOrd="2" destOrd="0" presId="urn:microsoft.com/office/officeart/2008/layout/VerticalCurvedList"/>
    <dgm:cxn modelId="{4201888C-DABA-4BB6-BD34-98D5161DE4A5}" type="presParOf" srcId="{54CB5A54-B1AF-4FE7-8D0D-3E221FF411B3}" destId="{6B72F60C-4BD3-4A49-974B-39C43FDD0F15}" srcOrd="0" destOrd="0" presId="urn:microsoft.com/office/officeart/2008/layout/VerticalCurvedList"/>
    <dgm:cxn modelId="{78F4D58D-F9BC-4DB2-9D81-EF28EDC90EDA}" type="presParOf" srcId="{54B839CE-E463-49D7-B1C4-08E57049B092}" destId="{E3AC08F5-554E-4D6D-8128-EF5A20CA6898}" srcOrd="3" destOrd="0" presId="urn:microsoft.com/office/officeart/2008/layout/VerticalCurvedList"/>
    <dgm:cxn modelId="{5D0EFA80-A3EA-4A2E-A820-910499BE708B}" type="presParOf" srcId="{54B839CE-E463-49D7-B1C4-08E57049B092}" destId="{7A15A1EA-1DB7-455B-A140-290BC82D42CF}" srcOrd="4" destOrd="0" presId="urn:microsoft.com/office/officeart/2008/layout/VerticalCurvedList"/>
    <dgm:cxn modelId="{41485D02-0B59-44C8-9DFF-DCC9EA0CB7CD}" type="presParOf" srcId="{7A15A1EA-1DB7-455B-A140-290BC82D42CF}" destId="{F31DBB98-3F77-413D-A006-FF677A46B9C1}" srcOrd="0" destOrd="0" presId="urn:microsoft.com/office/officeart/2008/layout/VerticalCurvedList"/>
    <dgm:cxn modelId="{8E149A0D-B898-4CA9-B13C-2FD630FA8B36}" type="presParOf" srcId="{54B839CE-E463-49D7-B1C4-08E57049B092}" destId="{90E71A7D-32EA-4A45-8BFD-C0E67A7B2B9A}" srcOrd="5" destOrd="0" presId="urn:microsoft.com/office/officeart/2008/layout/VerticalCurvedList"/>
    <dgm:cxn modelId="{2C5DD999-81A3-4348-9E7C-CB65DC876A72}" type="presParOf" srcId="{54B839CE-E463-49D7-B1C4-08E57049B092}" destId="{E8368A74-ED26-4C66-BA8A-A44E961D1BAD}" srcOrd="6" destOrd="0" presId="urn:microsoft.com/office/officeart/2008/layout/VerticalCurvedList"/>
    <dgm:cxn modelId="{C17BDDB2-6530-4765-BCDA-625A99D6C96B}" type="presParOf" srcId="{E8368A74-ED26-4C66-BA8A-A44E961D1BAD}" destId="{EB11EE4F-956F-4561-83DE-310BD9E4A86E}" srcOrd="0" destOrd="0" presId="urn:microsoft.com/office/officeart/2008/layout/VerticalCurvedList"/>
    <dgm:cxn modelId="{EC6F786A-1FA8-4541-AE20-D0324EFD12E6}" type="presParOf" srcId="{54B839CE-E463-49D7-B1C4-08E57049B092}" destId="{BD72C525-1DCA-4E36-96EB-3BCB4537A65E}" srcOrd="7" destOrd="0" presId="urn:microsoft.com/office/officeart/2008/layout/VerticalCurvedList"/>
    <dgm:cxn modelId="{C3CEF2C7-D0C8-4635-8058-5344C0B04634}" type="presParOf" srcId="{54B839CE-E463-49D7-B1C4-08E57049B092}" destId="{085B1817-8A93-4071-B0C0-AE35593CD72F}" srcOrd="8" destOrd="0" presId="urn:microsoft.com/office/officeart/2008/layout/VerticalCurvedList"/>
    <dgm:cxn modelId="{3178F7D7-63E2-4AAF-9398-9CFFBECF2C62}" type="presParOf" srcId="{085B1817-8A93-4071-B0C0-AE35593CD72F}" destId="{F4A14187-DFBB-415D-B499-1615A0A49A29}" srcOrd="0" destOrd="0" presId="urn:microsoft.com/office/officeart/2008/layout/VerticalCurvedList"/>
    <dgm:cxn modelId="{95312089-BA0B-4D53-871F-50B8461D0002}" type="presParOf" srcId="{54B839CE-E463-49D7-B1C4-08E57049B092}" destId="{C4478D66-FBF7-4725-8518-EF631907FAFD}" srcOrd="9" destOrd="0" presId="urn:microsoft.com/office/officeart/2008/layout/VerticalCurvedList"/>
    <dgm:cxn modelId="{D68A40F6-FBE1-4808-8BBC-C9A22541E6F6}" type="presParOf" srcId="{54B839CE-E463-49D7-B1C4-08E57049B092}" destId="{D63479B6-655F-4B03-B78C-5D3768A9F4FE}" srcOrd="10" destOrd="0" presId="urn:microsoft.com/office/officeart/2008/layout/VerticalCurvedList"/>
    <dgm:cxn modelId="{3914DA3D-452B-4622-B8C6-F684D3440B7A}" type="presParOf" srcId="{D63479B6-655F-4B03-B78C-5D3768A9F4FE}" destId="{E3D36AA9-0246-4AB1-8BAC-A47B8D032166}" srcOrd="0" destOrd="0" presId="urn:microsoft.com/office/officeart/2008/layout/VerticalCurvedList"/>
    <dgm:cxn modelId="{A50996B0-13F6-432C-A034-3CF14801C32E}" type="presParOf" srcId="{54B839CE-E463-49D7-B1C4-08E57049B092}" destId="{9CAF85F7-BFA0-4F6D-8496-1E7E55BC3489}" srcOrd="11" destOrd="0" presId="urn:microsoft.com/office/officeart/2008/layout/VerticalCurvedList"/>
    <dgm:cxn modelId="{4F79C837-ADAF-4769-AF9A-BC7399D7EB72}" type="presParOf" srcId="{54B839CE-E463-49D7-B1C4-08E57049B092}" destId="{1E8B06C6-CBA6-4A13-A3B2-01A73D070271}" srcOrd="12" destOrd="0" presId="urn:microsoft.com/office/officeart/2008/layout/VerticalCurvedList"/>
    <dgm:cxn modelId="{F265FC58-5BE5-4687-9E27-A6BA0BC294B7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27945E-B3E4-47D5-B5EE-B3E3F2A33B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D42227-9A00-4362-9D45-3A789F063F25}">
      <dgm:prSet phldrT="[Text]" custT="1"/>
      <dgm:spPr>
        <a:solidFill>
          <a:schemeClr val="accent5"/>
        </a:solidFill>
      </dgm:spPr>
      <dgm:t>
        <a:bodyPr lIns="0" rIns="0"/>
        <a:lstStyle/>
        <a:p>
          <a:r>
            <a:rPr lang="hu-HU" sz="2000" dirty="0"/>
            <a:t>Nagyobb árverseny</a:t>
          </a:r>
          <a:endParaRPr lang="en-US" sz="2000" dirty="0"/>
        </a:p>
      </dgm:t>
    </dgm:pt>
    <dgm:pt modelId="{331CE0D6-00E3-4DF6-8626-C3500594363E}" type="parTrans" cxnId="{71781A79-8D4D-4D7A-BAB5-5C051A516D0C}">
      <dgm:prSet/>
      <dgm:spPr/>
      <dgm:t>
        <a:bodyPr/>
        <a:lstStyle/>
        <a:p>
          <a:endParaRPr lang="en-US" sz="1600"/>
        </a:p>
      </dgm:t>
    </dgm:pt>
    <dgm:pt modelId="{390D53BC-AF2B-4826-A6D2-2D9F3CF8E0B0}" type="sibTrans" cxnId="{71781A79-8D4D-4D7A-BAB5-5C051A516D0C}">
      <dgm:prSet/>
      <dgm:spPr/>
      <dgm:t>
        <a:bodyPr/>
        <a:lstStyle/>
        <a:p>
          <a:endParaRPr lang="en-US" sz="1600"/>
        </a:p>
      </dgm:t>
    </dgm:pt>
    <dgm:pt modelId="{879C5D45-2684-4410-986F-102BD7B2B5AE}">
      <dgm:prSet phldrT="[Text]" custT="1"/>
      <dgm:spPr>
        <a:solidFill>
          <a:schemeClr val="accent5"/>
        </a:solidFill>
      </dgm:spPr>
      <dgm:t>
        <a:bodyPr lIns="0" rIns="0"/>
        <a:lstStyle/>
        <a:p>
          <a:r>
            <a:rPr lang="hu-HU" sz="2000" dirty="0"/>
            <a:t>Kisebb felár</a:t>
          </a:r>
          <a:endParaRPr lang="en-US" sz="2000" dirty="0"/>
        </a:p>
      </dgm:t>
    </dgm:pt>
    <dgm:pt modelId="{3C11CC62-4092-47C4-936C-6CB124E0A1CF}" type="parTrans" cxnId="{F622A0E0-13F9-4203-9C58-483682E5858D}">
      <dgm:prSet/>
      <dgm:spPr/>
      <dgm:t>
        <a:bodyPr/>
        <a:lstStyle/>
        <a:p>
          <a:endParaRPr lang="en-US" sz="1600"/>
        </a:p>
      </dgm:t>
    </dgm:pt>
    <dgm:pt modelId="{3E4B26CC-E6AE-4542-A20B-9E6F60438F28}" type="sibTrans" cxnId="{F622A0E0-13F9-4203-9C58-483682E5858D}">
      <dgm:prSet/>
      <dgm:spPr/>
      <dgm:t>
        <a:bodyPr/>
        <a:lstStyle/>
        <a:p>
          <a:endParaRPr lang="en-US" sz="1600"/>
        </a:p>
      </dgm:t>
    </dgm:pt>
    <dgm:pt modelId="{16FAD7B1-2639-4B93-9556-44A5950084CA}">
      <dgm:prSet phldrT="[Text]" custT="1"/>
      <dgm:spPr>
        <a:solidFill>
          <a:schemeClr val="accent5"/>
        </a:solidFill>
      </dgm:spPr>
      <dgm:t>
        <a:bodyPr lIns="0" rIns="0"/>
        <a:lstStyle/>
        <a:p>
          <a:r>
            <a:rPr lang="hu-HU" sz="2000" dirty="0"/>
            <a:t>Alacsonyabb bevétel</a:t>
          </a:r>
          <a:endParaRPr lang="en-US" sz="2000" dirty="0"/>
        </a:p>
      </dgm:t>
    </dgm:pt>
    <dgm:pt modelId="{095838EB-7DC6-427B-98D1-0D726AB48238}" type="parTrans" cxnId="{43712557-27D7-4A6D-90EE-8BC4AD890A13}">
      <dgm:prSet/>
      <dgm:spPr/>
      <dgm:t>
        <a:bodyPr/>
        <a:lstStyle/>
        <a:p>
          <a:endParaRPr lang="en-US" sz="1600"/>
        </a:p>
      </dgm:t>
    </dgm:pt>
    <dgm:pt modelId="{CBEC8435-29AA-4DEA-9F47-3A251EF9F4F3}" type="sibTrans" cxnId="{43712557-27D7-4A6D-90EE-8BC4AD890A13}">
      <dgm:prSet/>
      <dgm:spPr/>
      <dgm:t>
        <a:bodyPr/>
        <a:lstStyle/>
        <a:p>
          <a:endParaRPr lang="en-US" sz="1600"/>
        </a:p>
      </dgm:t>
    </dgm:pt>
    <dgm:pt modelId="{02AEC88E-0959-4B64-83DB-44E5C970CB9C}" type="pres">
      <dgm:prSet presAssocID="{DF27945E-B3E4-47D5-B5EE-B3E3F2A33B35}" presName="Name0" presStyleCnt="0">
        <dgm:presLayoutVars>
          <dgm:dir/>
          <dgm:animLvl val="lvl"/>
          <dgm:resizeHandles val="exact"/>
        </dgm:presLayoutVars>
      </dgm:prSet>
      <dgm:spPr/>
    </dgm:pt>
    <dgm:pt modelId="{E2EC2805-6A46-4575-A0A0-EC5A36653BAF}" type="pres">
      <dgm:prSet presAssocID="{33D42227-9A00-4362-9D45-3A789F063F25}" presName="parTxOnly" presStyleLbl="node1" presStyleIdx="0" presStyleCnt="3" custLinFactNeighborY="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D21173-A117-418C-9456-1DEEA42AD695}" type="pres">
      <dgm:prSet presAssocID="{390D53BC-AF2B-4826-A6D2-2D9F3CF8E0B0}" presName="parTxOnlySpace" presStyleCnt="0"/>
      <dgm:spPr/>
    </dgm:pt>
    <dgm:pt modelId="{A73726BE-F244-4978-8653-FD34883FD4EB}" type="pres">
      <dgm:prSet presAssocID="{879C5D45-2684-4410-986F-102BD7B2B5A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7F08A1-E18B-4D6C-9B5F-D71FA5206856}" type="pres">
      <dgm:prSet presAssocID="{3E4B26CC-E6AE-4542-A20B-9E6F60438F28}" presName="parTxOnlySpace" presStyleCnt="0"/>
      <dgm:spPr/>
    </dgm:pt>
    <dgm:pt modelId="{12C5C1EF-32C8-4617-816C-9CFC0AC5E18F}" type="pres">
      <dgm:prSet presAssocID="{16FAD7B1-2639-4B93-9556-44A5950084CA}" presName="parTxOnly" presStyleLbl="node1" presStyleIdx="2" presStyleCnt="3" custScaleY="96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BFA6C02-8267-47F9-8B2A-E0EEE3D6348F}" type="presOf" srcId="{DF27945E-B3E4-47D5-B5EE-B3E3F2A33B35}" destId="{02AEC88E-0959-4B64-83DB-44E5C970CB9C}" srcOrd="0" destOrd="0" presId="urn:microsoft.com/office/officeart/2005/8/layout/chevron1"/>
    <dgm:cxn modelId="{5E42B659-9943-46D5-B619-99606A60B87A}" type="presOf" srcId="{879C5D45-2684-4410-986F-102BD7B2B5AE}" destId="{A73726BE-F244-4978-8653-FD34883FD4EB}" srcOrd="0" destOrd="0" presId="urn:microsoft.com/office/officeart/2005/8/layout/chevron1"/>
    <dgm:cxn modelId="{F622A0E0-13F9-4203-9C58-483682E5858D}" srcId="{DF27945E-B3E4-47D5-B5EE-B3E3F2A33B35}" destId="{879C5D45-2684-4410-986F-102BD7B2B5AE}" srcOrd="1" destOrd="0" parTransId="{3C11CC62-4092-47C4-936C-6CB124E0A1CF}" sibTransId="{3E4B26CC-E6AE-4542-A20B-9E6F60438F28}"/>
    <dgm:cxn modelId="{5C34086F-AAC5-41CA-BE38-E4DB4585F74B}" type="presOf" srcId="{16FAD7B1-2639-4B93-9556-44A5950084CA}" destId="{12C5C1EF-32C8-4617-816C-9CFC0AC5E18F}" srcOrd="0" destOrd="0" presId="urn:microsoft.com/office/officeart/2005/8/layout/chevron1"/>
    <dgm:cxn modelId="{43712557-27D7-4A6D-90EE-8BC4AD890A13}" srcId="{DF27945E-B3E4-47D5-B5EE-B3E3F2A33B35}" destId="{16FAD7B1-2639-4B93-9556-44A5950084CA}" srcOrd="2" destOrd="0" parTransId="{095838EB-7DC6-427B-98D1-0D726AB48238}" sibTransId="{CBEC8435-29AA-4DEA-9F47-3A251EF9F4F3}"/>
    <dgm:cxn modelId="{71781A79-8D4D-4D7A-BAB5-5C051A516D0C}" srcId="{DF27945E-B3E4-47D5-B5EE-B3E3F2A33B35}" destId="{33D42227-9A00-4362-9D45-3A789F063F25}" srcOrd="0" destOrd="0" parTransId="{331CE0D6-00E3-4DF6-8626-C3500594363E}" sibTransId="{390D53BC-AF2B-4826-A6D2-2D9F3CF8E0B0}"/>
    <dgm:cxn modelId="{943877EC-1068-433A-9550-A735DE28EEF4}" type="presOf" srcId="{33D42227-9A00-4362-9D45-3A789F063F25}" destId="{E2EC2805-6A46-4575-A0A0-EC5A36653BAF}" srcOrd="0" destOrd="0" presId="urn:microsoft.com/office/officeart/2005/8/layout/chevron1"/>
    <dgm:cxn modelId="{7B08B19F-B204-4EBE-A11A-F456E59F9A1F}" type="presParOf" srcId="{02AEC88E-0959-4B64-83DB-44E5C970CB9C}" destId="{E2EC2805-6A46-4575-A0A0-EC5A36653BAF}" srcOrd="0" destOrd="0" presId="urn:microsoft.com/office/officeart/2005/8/layout/chevron1"/>
    <dgm:cxn modelId="{EE878450-596C-4A67-95DD-82904C37B9C1}" type="presParOf" srcId="{02AEC88E-0959-4B64-83DB-44E5C970CB9C}" destId="{6FD21173-A117-418C-9456-1DEEA42AD695}" srcOrd="1" destOrd="0" presId="urn:microsoft.com/office/officeart/2005/8/layout/chevron1"/>
    <dgm:cxn modelId="{79DA759A-3CA9-40C4-B7E2-243364A236FB}" type="presParOf" srcId="{02AEC88E-0959-4B64-83DB-44E5C970CB9C}" destId="{A73726BE-F244-4978-8653-FD34883FD4EB}" srcOrd="2" destOrd="0" presId="urn:microsoft.com/office/officeart/2005/8/layout/chevron1"/>
    <dgm:cxn modelId="{5808D170-BE9B-426C-85A5-0BC1152F99F3}" type="presParOf" srcId="{02AEC88E-0959-4B64-83DB-44E5C970CB9C}" destId="{767F08A1-E18B-4D6C-9B5F-D71FA5206856}" srcOrd="3" destOrd="0" presId="urn:microsoft.com/office/officeart/2005/8/layout/chevron1"/>
    <dgm:cxn modelId="{3DE1C049-7DF4-4466-995E-6231F01484FC}" type="presParOf" srcId="{02AEC88E-0959-4B64-83DB-44E5C970CB9C}" destId="{12C5C1EF-32C8-4617-816C-9CFC0AC5E1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61643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változó kamatkörnyezetben az </a:t>
          </a:r>
          <a:r>
            <a:rPr lang="hu-HU" sz="1600" kern="1200" dirty="0" err="1"/>
            <a:t>eurozóna</a:t>
          </a:r>
          <a:r>
            <a:rPr lang="hu-HU" sz="1600" kern="1200" dirty="0"/>
            <a:t> bankrendszere továbbra is sérülékeny.</a:t>
          </a:r>
        </a:p>
      </dsp:txBody>
      <dsp:txXfrm>
        <a:off x="399061" y="261643"/>
        <a:ext cx="7812385" cy="523089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háztartási </a:t>
          </a:r>
          <a:r>
            <a:rPr lang="hu-HU" sz="1600" kern="1200" dirty="0" err="1"/>
            <a:t>jelzálogportfólióban</a:t>
          </a:r>
          <a:r>
            <a:rPr lang="hu-HU" sz="1600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805-6A46-4575-A0A0-EC5A36653BAF}">
      <dsp:nvSpPr>
        <dsp:cNvPr id="0" name=""/>
        <dsp:cNvSpPr/>
      </dsp:nvSpPr>
      <dsp:spPr>
        <a:xfrm>
          <a:off x="2404" y="422104"/>
          <a:ext cx="2930037" cy="117201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Hatékonyság javulás</a:t>
          </a:r>
          <a:endParaRPr lang="en-US" sz="2000" kern="1200" dirty="0"/>
        </a:p>
      </dsp:txBody>
      <dsp:txXfrm>
        <a:off x="588411" y="422104"/>
        <a:ext cx="1758023" cy="1172014"/>
      </dsp:txXfrm>
    </dsp:sp>
    <dsp:sp modelId="{A73726BE-F244-4978-8653-FD34883FD4EB}">
      <dsp:nvSpPr>
        <dsp:cNvPr id="0" name=""/>
        <dsp:cNvSpPr/>
      </dsp:nvSpPr>
      <dsp:spPr>
        <a:xfrm>
          <a:off x="2639438" y="422104"/>
          <a:ext cx="2930037" cy="117201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Olcsóbb </a:t>
          </a:r>
          <a:r>
            <a:rPr lang="hu-HU" sz="2000" kern="1200" dirty="0" err="1"/>
            <a:t>bankolás</a:t>
          </a:r>
          <a:endParaRPr lang="en-US" sz="2000" kern="1200" dirty="0"/>
        </a:p>
      </dsp:txBody>
      <dsp:txXfrm>
        <a:off x="3225445" y="422104"/>
        <a:ext cx="1758023" cy="1172014"/>
      </dsp:txXfrm>
    </dsp:sp>
    <dsp:sp modelId="{12C5C1EF-32C8-4617-816C-9CFC0AC5E18F}">
      <dsp:nvSpPr>
        <dsp:cNvPr id="0" name=""/>
        <dsp:cNvSpPr/>
      </dsp:nvSpPr>
      <dsp:spPr>
        <a:xfrm>
          <a:off x="5276471" y="444466"/>
          <a:ext cx="2930037" cy="112729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Profit fenntartása</a:t>
          </a:r>
          <a:endParaRPr lang="en-US" sz="2000" kern="1200" dirty="0"/>
        </a:p>
      </dsp:txBody>
      <dsp:txXfrm>
        <a:off x="5840116" y="444466"/>
        <a:ext cx="1802747" cy="11272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61643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változó kamatkörnyezetben az </a:t>
          </a:r>
          <a:r>
            <a:rPr lang="hu-HU" sz="1600" kern="1200" dirty="0" err="1"/>
            <a:t>eurozóna</a:t>
          </a:r>
          <a:r>
            <a:rPr lang="hu-HU" sz="1600" kern="1200" dirty="0"/>
            <a:t> bankrendszere továbbra is sérülékeny.</a:t>
          </a:r>
        </a:p>
      </dsp:txBody>
      <dsp:txXfrm>
        <a:off x="399061" y="261643"/>
        <a:ext cx="7812385" cy="523089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háztartási </a:t>
          </a:r>
          <a:r>
            <a:rPr lang="hu-HU" sz="1600" kern="1200" dirty="0" err="1"/>
            <a:t>jelzálogportfólióban</a:t>
          </a:r>
          <a:r>
            <a:rPr lang="hu-HU" sz="1600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182278"/>
          <a:ext cx="7812385" cy="681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 változó kamatkörnyezetben az </a:t>
          </a:r>
          <a:r>
            <a:rPr lang="hu-HU" sz="1700" b="1" kern="1200" dirty="0" err="1"/>
            <a:t>eurozóna</a:t>
          </a:r>
          <a:r>
            <a:rPr lang="hu-HU" sz="1700" b="1" kern="1200" dirty="0"/>
            <a:t> bankrendszere továbbra is sérülékeny.</a:t>
          </a:r>
        </a:p>
      </dsp:txBody>
      <dsp:txXfrm>
        <a:off x="399061" y="182278"/>
        <a:ext cx="7812385" cy="681820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háztartási </a:t>
          </a:r>
          <a:r>
            <a:rPr lang="hu-HU" sz="1600" kern="1200" dirty="0" err="1"/>
            <a:t>jelzálogportfólióban</a:t>
          </a:r>
          <a:r>
            <a:rPr lang="hu-HU" sz="1600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61643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változó kamatkörnyezetben az </a:t>
          </a:r>
          <a:r>
            <a:rPr lang="hu-HU" sz="1600" kern="1200" dirty="0" err="1"/>
            <a:t>eurozóna</a:t>
          </a:r>
          <a:r>
            <a:rPr lang="hu-HU" sz="1600" kern="1200" dirty="0"/>
            <a:t> bankrendszere továbbra is sérülékeny.</a:t>
          </a:r>
        </a:p>
      </dsp:txBody>
      <dsp:txXfrm>
        <a:off x="399061" y="261643"/>
        <a:ext cx="7812385" cy="523089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959261"/>
          <a:ext cx="7382108" cy="696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959261"/>
        <a:ext cx="7382108" cy="696922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háztartási </a:t>
          </a:r>
          <a:r>
            <a:rPr lang="hu-HU" sz="1600" kern="1200" dirty="0" err="1"/>
            <a:t>jelzálogportfólióban</a:t>
          </a:r>
          <a:r>
            <a:rPr lang="hu-HU" sz="1600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61643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változó kamatkörnyezetben az </a:t>
          </a:r>
          <a:r>
            <a:rPr lang="hu-HU" sz="1600" kern="1200" dirty="0" err="1"/>
            <a:t>eurozóna</a:t>
          </a:r>
          <a:r>
            <a:rPr lang="hu-HU" sz="1600" kern="1200" dirty="0"/>
            <a:t> bankrendszere továbbra is sérülékeny.</a:t>
          </a:r>
        </a:p>
      </dsp:txBody>
      <dsp:txXfrm>
        <a:off x="399061" y="261643"/>
        <a:ext cx="7812385" cy="523089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háztartási </a:t>
          </a:r>
          <a:r>
            <a:rPr lang="hu-HU" sz="1600" kern="1200" dirty="0" err="1"/>
            <a:t>jelzálogportfólióban</a:t>
          </a:r>
          <a:r>
            <a:rPr lang="hu-HU" sz="1600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61643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változó kamatkörnyezetben az </a:t>
          </a:r>
          <a:r>
            <a:rPr lang="hu-HU" sz="1600" kern="1200" dirty="0" err="1"/>
            <a:t>eurozóna</a:t>
          </a:r>
          <a:r>
            <a:rPr lang="hu-HU" sz="1600" kern="1200" dirty="0"/>
            <a:t> bankrendszere továbbra is sérülékeny.</a:t>
          </a:r>
        </a:p>
      </dsp:txBody>
      <dsp:txXfrm>
        <a:off x="399061" y="261643"/>
        <a:ext cx="7812385" cy="523089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háztartási </a:t>
          </a:r>
          <a:r>
            <a:rPr lang="hu-HU" sz="1600" kern="1200" dirty="0" err="1"/>
            <a:t>jelzálogportfólióban</a:t>
          </a:r>
          <a:r>
            <a:rPr lang="hu-HU" sz="1600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61643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változó kamatkörnyezetben az </a:t>
          </a:r>
          <a:r>
            <a:rPr lang="hu-HU" sz="1600" kern="1200" dirty="0" err="1"/>
            <a:t>eurozóna</a:t>
          </a:r>
          <a:r>
            <a:rPr lang="hu-HU" sz="1600" kern="1200" dirty="0"/>
            <a:t> bankrendszere továbbra is sérülékeny.</a:t>
          </a:r>
        </a:p>
      </dsp:txBody>
      <dsp:txXfrm>
        <a:off x="399061" y="261643"/>
        <a:ext cx="7812385" cy="523089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 háztartási </a:t>
          </a:r>
          <a:r>
            <a:rPr lang="hu-HU" sz="1700" b="1" kern="1200" dirty="0" err="1"/>
            <a:t>jelzálogportfólióban</a:t>
          </a:r>
          <a:r>
            <a:rPr lang="hu-HU" sz="1700" b="1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7D3A-0A32-4149-A5FF-8C854E761667}">
      <dsp:nvSpPr>
        <dsp:cNvPr id="0" name=""/>
        <dsp:cNvSpPr/>
      </dsp:nvSpPr>
      <dsp:spPr>
        <a:xfrm rot="5400000">
          <a:off x="4600396" y="-1804650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120 ezer ügyfél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828 Mrd Ft tartozás </a:t>
          </a:r>
        </a:p>
      </dsp:txBody>
      <dsp:txXfrm rot="-5400000">
        <a:off x="2678576" y="161996"/>
        <a:ext cx="4717086" cy="828619"/>
      </dsp:txXfrm>
    </dsp:sp>
    <dsp:sp modelId="{8295F00A-2A62-40E1-BA45-4FA17D99182C}">
      <dsp:nvSpPr>
        <dsp:cNvPr id="0" name=""/>
        <dsp:cNvSpPr/>
      </dsp:nvSpPr>
      <dsp:spPr>
        <a:xfrm>
          <a:off x="0" y="2386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Élő árfolyamgátas? </a:t>
          </a:r>
        </a:p>
      </dsp:txBody>
      <dsp:txXfrm>
        <a:off x="56033" y="58419"/>
        <a:ext cx="2566509" cy="1035772"/>
      </dsp:txXfrm>
    </dsp:sp>
    <dsp:sp modelId="{7621C3C8-0BE8-48E4-9181-04BD0636A7E2}">
      <dsp:nvSpPr>
        <dsp:cNvPr id="0" name=""/>
        <dsp:cNvSpPr/>
      </dsp:nvSpPr>
      <dsp:spPr>
        <a:xfrm rot="5400000">
          <a:off x="4568199" y="-601246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69 ezer ügyfél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~ 496 Mrd Ft tartozás  </a:t>
          </a:r>
        </a:p>
      </dsp:txBody>
      <dsp:txXfrm rot="-5400000">
        <a:off x="2646379" y="1365400"/>
        <a:ext cx="4717086" cy="828619"/>
      </dsp:txXfrm>
    </dsp:sp>
    <dsp:sp modelId="{78BF4C1D-1971-4D9D-8674-59A9EBA86560}">
      <dsp:nvSpPr>
        <dsp:cNvPr id="0" name=""/>
        <dsp:cNvSpPr/>
      </dsp:nvSpPr>
      <dsp:spPr>
        <a:xfrm>
          <a:off x="0" y="1207617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Emelkedik a törlesztő?</a:t>
          </a:r>
        </a:p>
      </dsp:txBody>
      <dsp:txXfrm>
        <a:off x="56033" y="1263650"/>
        <a:ext cx="2566509" cy="1035772"/>
      </dsp:txXfrm>
    </dsp:sp>
    <dsp:sp modelId="{8BB557DC-1F8B-4E53-BB57-A1B2A3C586C9}">
      <dsp:nvSpPr>
        <dsp:cNvPr id="0" name=""/>
        <dsp:cNvSpPr/>
      </dsp:nvSpPr>
      <dsp:spPr>
        <a:xfrm rot="5400000">
          <a:off x="4600396" y="605811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44 ezer ügyfél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~ 303 Mrd Ft tartozás </a:t>
          </a:r>
        </a:p>
      </dsp:txBody>
      <dsp:txXfrm rot="-5400000">
        <a:off x="2678576" y="2572457"/>
        <a:ext cx="4717086" cy="828619"/>
      </dsp:txXfrm>
    </dsp:sp>
    <dsp:sp modelId="{39659AD0-3DF3-42D3-80A4-F54783DB774A}">
      <dsp:nvSpPr>
        <dsp:cNvPr id="0" name=""/>
        <dsp:cNvSpPr/>
      </dsp:nvSpPr>
      <dsp:spPr>
        <a:xfrm>
          <a:off x="0" y="2412847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Futamidő hosszabbításra szükség van?</a:t>
          </a:r>
        </a:p>
      </dsp:txBody>
      <dsp:txXfrm>
        <a:off x="56033" y="2468880"/>
        <a:ext cx="2566509" cy="1035772"/>
      </dsp:txXfrm>
    </dsp:sp>
    <dsp:sp modelId="{FFF4C766-0F96-4CDA-86CB-097BE399F7FC}">
      <dsp:nvSpPr>
        <dsp:cNvPr id="0" name=""/>
        <dsp:cNvSpPr/>
      </dsp:nvSpPr>
      <dsp:spPr>
        <a:xfrm rot="5400000">
          <a:off x="4600396" y="1811041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5 ezer ügyfél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kern="1200" dirty="0"/>
            <a:t>~ 55 Mrd Ft tartozás </a:t>
          </a:r>
        </a:p>
      </dsp:txBody>
      <dsp:txXfrm rot="-5400000">
        <a:off x="2678576" y="3777687"/>
        <a:ext cx="4717086" cy="828619"/>
      </dsp:txXfrm>
    </dsp:sp>
    <dsp:sp modelId="{E4281A59-BE31-4678-B2F5-FE187563690C}">
      <dsp:nvSpPr>
        <dsp:cNvPr id="0" name=""/>
        <dsp:cNvSpPr/>
      </dsp:nvSpPr>
      <dsp:spPr>
        <a:xfrm>
          <a:off x="0" y="3618078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5 évet meghaladó futamidő hosszabbítás?</a:t>
          </a:r>
        </a:p>
      </dsp:txBody>
      <dsp:txXfrm>
        <a:off x="56033" y="3674111"/>
        <a:ext cx="2566509" cy="1035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61643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változó kamatkörnyezetben az </a:t>
          </a:r>
          <a:r>
            <a:rPr lang="hu-HU" sz="1600" kern="1200" dirty="0" err="1"/>
            <a:t>eurozóna</a:t>
          </a:r>
          <a:r>
            <a:rPr lang="hu-HU" sz="1600" kern="1200" dirty="0"/>
            <a:t> bankrendszere továbbra is sérülékeny.</a:t>
          </a:r>
        </a:p>
      </dsp:txBody>
      <dsp:txXfrm>
        <a:off x="399061" y="261643"/>
        <a:ext cx="7812385" cy="523089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bankrendszer hazai működési környezetében lényeges javulás tapasztalható, míg az ingatlanpiac folyamatai szoros figyelmet igényelnek.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bankok kiemelkedő jövedelmezőséget értek el, ezt azonban döntően egyszeri, nem fenntartható tételek eredményezték.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nemteljesítő vállalati hitelportfólióban meghatározó a tisztítás, a fennmaradt állomány piaci keretek között rendeződhet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99284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 háztartási </a:t>
          </a:r>
          <a:r>
            <a:rPr lang="hu-HU" sz="1600" kern="1200" dirty="0" err="1"/>
            <a:t>jelzálogportfólióban</a:t>
          </a:r>
          <a:r>
            <a:rPr lang="hu-HU" sz="1600" kern="1200" dirty="0"/>
            <a:t> is egyre jellemzőbb a követelések eladása, de a probléma szociális vetülete még kezelésre szorul</a:t>
          </a:r>
        </a:p>
      </dsp:txBody>
      <dsp:txXfrm>
        <a:off x="829338" y="3399284"/>
        <a:ext cx="7382108" cy="523089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Nagyobb árversenyre van szükség a lakossági hitelezésben. A felárak csökkenése a hatékonyság növelésével ellensúlyozható.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805-6A46-4575-A0A0-EC5A36653BAF}">
      <dsp:nvSpPr>
        <dsp:cNvPr id="0" name=""/>
        <dsp:cNvSpPr/>
      </dsp:nvSpPr>
      <dsp:spPr>
        <a:xfrm>
          <a:off x="2404" y="313514"/>
          <a:ext cx="2930036" cy="117201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Nagyobb árverseny</a:t>
          </a:r>
          <a:endParaRPr lang="en-US" sz="2000" kern="1200" dirty="0"/>
        </a:p>
      </dsp:txBody>
      <dsp:txXfrm>
        <a:off x="588411" y="313514"/>
        <a:ext cx="1758022" cy="1172014"/>
      </dsp:txXfrm>
    </dsp:sp>
    <dsp:sp modelId="{A73726BE-F244-4978-8653-FD34883FD4EB}">
      <dsp:nvSpPr>
        <dsp:cNvPr id="0" name=""/>
        <dsp:cNvSpPr/>
      </dsp:nvSpPr>
      <dsp:spPr>
        <a:xfrm>
          <a:off x="2639437" y="311205"/>
          <a:ext cx="2930036" cy="117201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Kisebb felár</a:t>
          </a:r>
          <a:endParaRPr lang="en-US" sz="2000" kern="1200" dirty="0"/>
        </a:p>
      </dsp:txBody>
      <dsp:txXfrm>
        <a:off x="3225444" y="311205"/>
        <a:ext cx="1758022" cy="1172014"/>
      </dsp:txXfrm>
    </dsp:sp>
    <dsp:sp modelId="{12C5C1EF-32C8-4617-816C-9CFC0AC5E18F}">
      <dsp:nvSpPr>
        <dsp:cNvPr id="0" name=""/>
        <dsp:cNvSpPr/>
      </dsp:nvSpPr>
      <dsp:spPr>
        <a:xfrm>
          <a:off x="5276470" y="333567"/>
          <a:ext cx="2930036" cy="1127290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Alacsonyabb bevétel</a:t>
          </a:r>
          <a:endParaRPr lang="en-US" sz="2000" kern="1200" dirty="0"/>
        </a:p>
      </dsp:txBody>
      <dsp:txXfrm>
        <a:off x="5840115" y="333567"/>
        <a:ext cx="1802746" cy="112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2017.05.24.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2017.05.24.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47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630363" cy="615602"/>
          </a:xfrm>
        </p:spPr>
        <p:txBody>
          <a:bodyPr>
            <a:normAutofit fontScale="90000"/>
          </a:bodyPr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2017. május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576064"/>
          </a:xfrm>
        </p:spPr>
        <p:txBody>
          <a:bodyPr/>
          <a:lstStyle/>
          <a:p>
            <a:r>
              <a:rPr lang="hu-HU" sz="2400" dirty="0"/>
              <a:t>Magyar Nemzeti Bank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/>
              <a:t>2017. május 25.</a:t>
            </a:r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Európában növekvő kockázatot áraznak az érzékelt politikai bizonytalanság növekedése mellett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PolicyUncertainty.com</a:t>
            </a:r>
            <a:r>
              <a:rPr lang="hu-HU" dirty="0"/>
              <a:t>, Reuters.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 err="1">
                <a:solidFill>
                  <a:srgbClr val="1E2452"/>
                </a:solidFill>
              </a:rPr>
              <a:t>Volatilitási</a:t>
            </a:r>
            <a:r>
              <a:rPr lang="hu-HU" sz="1600" dirty="0">
                <a:solidFill>
                  <a:srgbClr val="1E2452"/>
                </a:solidFill>
              </a:rPr>
              <a:t> indexek és az európai politikai bizonytalansági index alakulása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0137"/>
            <a:ext cx="6288944" cy="47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48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86804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5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Dinamikusan bővült a vállalati hitelezés 2016-ban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teljes vállalati és a kkv-szektor hitelállományának növekedési üteme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6439"/>
            <a:ext cx="5976664" cy="4450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05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NHP: közel 40 ezer vállalkozás jutott kedvező finanszírozáshoz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 hitelösszegek ágazati eloszlása az NHP egyes szakaszaiban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61" y="1268760"/>
            <a:ext cx="636566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92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NHP</a:t>
            </a:r>
            <a:r>
              <a:rPr lang="hu-HU" dirty="0"/>
              <a:t> kivezetése a hitelezés folytatódó bővülésével mehet végbe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kkv hitelezés előrejelzése (csak vállalatok, illetve önálló vállalkozókkal bővítve)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82" y="1268760"/>
            <a:ext cx="6165180" cy="45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8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dinamikus bővülés mellett a hitelrés záródhat az </a:t>
            </a:r>
            <a:r>
              <a:rPr lang="hu-HU" dirty="0" err="1"/>
              <a:t>előrejelzési</a:t>
            </a:r>
            <a:r>
              <a:rPr lang="hu-HU" dirty="0"/>
              <a:t> horizonton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vállalati szektor GDP-arányos eladósodottsága és a strukturális hitelrés alakulása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5868521" cy="446014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5612544" y="3606797"/>
            <a:ext cx="1560437" cy="51411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72981" y="3422131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6-8 % év/év</a:t>
            </a: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5976026" y="4176697"/>
            <a:ext cx="1205832" cy="91676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1858" y="3992031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4-6 % év/év</a:t>
            </a: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5612545" y="4384229"/>
            <a:ext cx="1560436" cy="28255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2981" y="4482115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1E2452"/>
                </a:solidFill>
                <a:latin typeface="Calibri" panose="020F0502020204030204" pitchFamily="34" charset="0"/>
              </a:rPr>
              <a:t>4 % év/év</a:t>
            </a:r>
          </a:p>
        </p:txBody>
      </p:sp>
    </p:spTree>
    <p:extLst>
      <p:ext uri="{BB962C8B-B14F-4D97-AF65-F5344CB8AC3E}">
        <p14:creationId xmlns:p14="http://schemas.microsoft.com/office/powerpoint/2010/main" val="140920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Tovább bővült az új szerződésű háztartási hitelek volumene 2016-ban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Új háztartási hitelek a hitelintézeti szektorban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76" y="1322487"/>
            <a:ext cx="6336704" cy="4655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749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Tartós fordulatot várunk a háztartási hitelezésben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5459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háztartási </a:t>
            </a:r>
            <a:r>
              <a:rPr lang="hu-HU" sz="1600" dirty="0" smtClean="0">
                <a:solidFill>
                  <a:srgbClr val="1E2452"/>
                </a:solidFill>
              </a:rPr>
              <a:t>hitelezés </a:t>
            </a:r>
            <a:r>
              <a:rPr lang="hu-HU" sz="1600" dirty="0">
                <a:solidFill>
                  <a:srgbClr val="1E2452"/>
                </a:solidFill>
              </a:rPr>
              <a:t>előrejelzése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50" y="1340768"/>
            <a:ext cx="6276856" cy="4428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20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háztartási eladósodottság nagyobb hitelezés mellett is felzárkózási pályán maradna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</a:t>
            </a:r>
            <a:r>
              <a:rPr lang="hu-HU" sz="1600" dirty="0" smtClean="0">
                <a:solidFill>
                  <a:srgbClr val="1E2452"/>
                </a:solidFill>
              </a:rPr>
              <a:t>háztartási szektor </a:t>
            </a:r>
            <a:r>
              <a:rPr lang="hu-HU" sz="1600" dirty="0">
                <a:solidFill>
                  <a:srgbClr val="1E2452"/>
                </a:solidFill>
              </a:rPr>
              <a:t>GDP-arányos eladósodottsága és a strukturális hitelrés alakulása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4" y="1275511"/>
            <a:ext cx="6195066" cy="47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14" idx="1"/>
          </p:cNvCxnSpPr>
          <p:nvPr/>
        </p:nvCxnSpPr>
        <p:spPr>
          <a:xfrm flipH="1">
            <a:off x="5952760" y="3397642"/>
            <a:ext cx="1499560" cy="34102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12976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8-12 % év/</a:t>
            </a:r>
            <a:r>
              <a:rPr lang="hu-HU" b="1" dirty="0" err="1">
                <a:solidFill>
                  <a:schemeClr val="accent5"/>
                </a:solidFill>
                <a:latin typeface="Calibri" panose="020F0502020204030204" pitchFamily="34" charset="0"/>
              </a:rPr>
              <a:t>év</a:t>
            </a:r>
            <a:endParaRPr lang="hu-HU" b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>
            <a:off x="5952760" y="3958891"/>
            <a:ext cx="149956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2320" y="3774225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5-7 % év/</a:t>
            </a:r>
            <a:r>
              <a:rPr lang="hu-HU" b="1" dirty="0" err="1">
                <a:solidFill>
                  <a:schemeClr val="accent5"/>
                </a:solidFill>
                <a:latin typeface="Calibri" panose="020F0502020204030204" pitchFamily="34" charset="0"/>
              </a:rPr>
              <a:t>év</a:t>
            </a:r>
            <a:endParaRPr lang="hu-HU" b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5952760" y="4143557"/>
            <a:ext cx="1481517" cy="45978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34277" y="4418671"/>
            <a:ext cx="1475656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</a:rPr>
              <a:t>1-2,5 % év/</a:t>
            </a:r>
            <a:r>
              <a:rPr lang="hu-HU" b="1" dirty="0" err="1">
                <a:solidFill>
                  <a:schemeClr val="bg1"/>
                </a:solidFill>
                <a:latin typeface="Calibri" panose="020F0502020204030204" pitchFamily="34" charset="0"/>
              </a:rPr>
              <a:t>év</a:t>
            </a:r>
            <a:endParaRPr lang="hu-H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7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európai mellett a hazai kereskedelmi ingatlanpiacon is élénkülés látható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MNB, </a:t>
            </a:r>
            <a:r>
              <a:rPr lang="hu-HU" dirty="0" err="1"/>
              <a:t>ibuild.info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Új építésű hazai kereskedelmi ingatlanprojektek volumene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264696" cy="4644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25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899592" y="1988840"/>
            <a:ext cx="7344816" cy="1224136"/>
          </a:xfrm>
          <a:prstGeom prst="roundRect">
            <a:avLst/>
          </a:prstGeom>
          <a:solidFill>
            <a:srgbClr val="1E24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hu-HU" sz="3600" b="1" dirty="0">
                <a:latin typeface="Calibri" panose="020F0502020204030204" pitchFamily="34" charset="0"/>
              </a:rPr>
              <a:t>I. A bankrendszer sokkellenálló-képessége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899592" y="3356992"/>
            <a:ext cx="7344816" cy="1224136"/>
          </a:xfrm>
          <a:prstGeom prst="roundRect">
            <a:avLst/>
          </a:prstGeom>
          <a:solidFill>
            <a:srgbClr val="1E24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hu-HU" sz="3600" b="1" dirty="0">
                <a:latin typeface="Calibri" panose="020F0502020204030204" pitchFamily="34" charset="0"/>
              </a:rPr>
              <a:t>II. Kiemelt üzenetek</a:t>
            </a:r>
          </a:p>
        </p:txBody>
      </p:sp>
    </p:spTree>
    <p:extLst>
      <p:ext uri="{BB962C8B-B14F-4D97-AF65-F5344CB8AC3E}">
        <p14:creationId xmlns:p14="http://schemas.microsoft.com/office/powerpoint/2010/main" val="158671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lakáspiacot élénkülő, de területileg koncentrált kereslet jellemzi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reál MNB lakásárindex településtípusonként megbontva (2010 . átlaga = 100%)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1"/>
            <a:ext cx="5976664" cy="4788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11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r>
              <a:rPr lang="hu-HU" sz="3200" dirty="0"/>
              <a:t>A lakásárak makrogazdasági fundamentumok által indokolt szint alatt tartózkodnak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9632" y="5877272"/>
            <a:ext cx="7524328" cy="313932"/>
          </a:xfrm>
          <a:noFill/>
        </p:spPr>
        <p:txBody>
          <a:bodyPr wrap="square" rtlCol="0">
            <a:spAutoFit/>
          </a:bodyPr>
          <a:lstStyle/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600" dirty="0">
                <a:solidFill>
                  <a:srgbClr val="1E2452"/>
                </a:solidFill>
              </a:rPr>
              <a:t>A lakásárak eltérése a becsült egyensúlyi szinttől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20172" y="6381328"/>
            <a:ext cx="2712933" cy="365125"/>
          </a:xfrm>
        </p:spPr>
        <p:txBody>
          <a:bodyPr/>
          <a:lstStyle/>
          <a:p>
            <a:r>
              <a:rPr lang="hu-HU" sz="1000" dirty="0"/>
              <a:t>Forrás: MNB.</a:t>
            </a:r>
          </a:p>
        </p:txBody>
      </p:sp>
      <p:sp>
        <p:nvSpPr>
          <p:cNvPr id="10" name="Szöveg helye 5"/>
          <p:cNvSpPr txBox="1">
            <a:spLocks/>
          </p:cNvSpPr>
          <p:nvPr/>
        </p:nvSpPr>
        <p:spPr>
          <a:xfrm>
            <a:off x="107504" y="6331013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hu-HU" sz="1400" b="1" dirty="0">
                <a:solidFill>
                  <a:srgbClr val="202653"/>
                </a:solidFill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21</a:t>
            </a:fld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10" y="1124744"/>
            <a:ext cx="634004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2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fővárosi lakásárak enyhén meghaladják a becsült egyensúlyi értéket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budapesti lakásárak becsült eltérése az egyensúlyi szinttől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248919" cy="468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88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7849772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81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hitelintézetek historikusan is magas nyereséget értek el 2016-ban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1403648" y="6237312"/>
            <a:ext cx="75608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Megjegyzés: adózás előtti értékek, 11 bank adatai alapján. A téglalapok a 25 és 75. </a:t>
            </a:r>
            <a:r>
              <a:rPr lang="hu-HU" dirty="0" err="1"/>
              <a:t>percentilis</a:t>
            </a:r>
            <a:r>
              <a:rPr lang="hu-HU" dirty="0"/>
              <a:t> közötti tartományt, míg a vonalak a minimum és a maximum közötti tartományt jelölik. 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83568" y="5877272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hazai bankok eloszlása 12-havi gördülő sajáttőke-arányos megtérülés alapján az egyes években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268760"/>
            <a:ext cx="6120680" cy="46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eredmény javulásának döntő része azonban egyszeri eseményekhez köthető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83568" y="5985111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bankszektor 2015 és 2016 adózás utáni eredményének különbsége és komponensei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80720" cy="4716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019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Az egyedi és </a:t>
            </a:r>
            <a:r>
              <a:rPr lang="hu-HU" sz="4000" dirty="0" err="1"/>
              <a:t>volatilis</a:t>
            </a:r>
            <a:r>
              <a:rPr lang="hu-HU" sz="4000" dirty="0"/>
              <a:t> tételeket kiszűrve az adózott </a:t>
            </a:r>
            <a:r>
              <a:rPr lang="hu-HU" sz="4000" dirty="0" err="1"/>
              <a:t>ROE</a:t>
            </a:r>
            <a:r>
              <a:rPr lang="hu-HU" sz="4000" dirty="0"/>
              <a:t> 4-7% között alakulna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83568" y="5985111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sajáttőke-arányos  adózott eredmény és annak egyedi, illetve </a:t>
            </a:r>
            <a:r>
              <a:rPr lang="hu-HU" sz="1600" dirty="0" err="1">
                <a:solidFill>
                  <a:srgbClr val="1E2452"/>
                </a:solidFill>
              </a:rPr>
              <a:t>volatilis</a:t>
            </a:r>
            <a:r>
              <a:rPr lang="hu-HU" sz="1600" dirty="0">
                <a:solidFill>
                  <a:srgbClr val="1E2452"/>
                </a:solidFill>
              </a:rPr>
              <a:t> komponensei</a:t>
            </a:r>
          </a:p>
        </p:txBody>
      </p:sp>
      <p:grpSp>
        <p:nvGrpSpPr>
          <p:cNvPr id="15" name="Group 14"/>
          <p:cNvGrpSpPr/>
          <p:nvPr/>
        </p:nvGrpSpPr>
        <p:grpSpPr>
          <a:xfrm flipV="1">
            <a:off x="652478" y="2155592"/>
            <a:ext cx="1637464" cy="2232249"/>
            <a:chOff x="251520" y="2778101"/>
            <a:chExt cx="1637464" cy="1803615"/>
          </a:xfrm>
        </p:grpSpPr>
        <p:sp>
          <p:nvSpPr>
            <p:cNvPr id="16" name="Left Brace 15"/>
            <p:cNvSpPr/>
            <p:nvPr/>
          </p:nvSpPr>
          <p:spPr>
            <a:xfrm>
              <a:off x="1763688" y="3717032"/>
              <a:ext cx="125296" cy="864684"/>
            </a:xfrm>
            <a:prstGeom prst="leftBrace">
              <a:avLst/>
            </a:prstGeom>
            <a:ln w="22225">
              <a:solidFill>
                <a:srgbClr val="1E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1773050" y="2778101"/>
              <a:ext cx="115934" cy="722908"/>
            </a:xfrm>
            <a:prstGeom prst="leftBrace">
              <a:avLst/>
            </a:prstGeom>
            <a:ln w="22225">
              <a:solidFill>
                <a:srgbClr val="1E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251520" y="3717032"/>
              <a:ext cx="1440160" cy="864684"/>
            </a:xfrm>
            <a:prstGeom prst="rect">
              <a:avLst/>
            </a:prstGeom>
            <a:solidFill>
              <a:srgbClr val="78A3D5"/>
            </a:solidFill>
            <a:ln>
              <a:solidFill>
                <a:srgbClr val="1E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latin typeface="Calibri" panose="020F0502020204030204" pitchFamily="34" charset="0"/>
                </a:rPr>
                <a:t>Egyedi és egyszeri tételek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251520" y="2778101"/>
              <a:ext cx="1440160" cy="798966"/>
            </a:xfrm>
            <a:prstGeom prst="rect">
              <a:avLst/>
            </a:prstGeom>
            <a:solidFill>
              <a:srgbClr val="78A3D5"/>
            </a:solidFill>
            <a:ln>
              <a:solidFill>
                <a:srgbClr val="1E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>
                  <a:latin typeface="Calibri" panose="020F0502020204030204" pitchFamily="34" charset="0"/>
                </a:rPr>
                <a:t>Volatilis</a:t>
              </a:r>
              <a:r>
                <a:rPr lang="hu-HU" dirty="0">
                  <a:latin typeface="Calibri" panose="020F0502020204030204" pitchFamily="34" charset="0"/>
                </a:rPr>
                <a:t> tételek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92" y="1462242"/>
            <a:ext cx="5745565" cy="44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5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52731873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720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Folytatódott a nemteljesítő vállalati hitelek </a:t>
            </a:r>
            <a:r>
              <a:rPr lang="hu-HU" dirty="0" err="1"/>
              <a:t>portfóliótisztítása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Nemteljesítő vállalati hitelek volumene és aránya a hitelintézeti szektorban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83" y="1155576"/>
            <a:ext cx="6380710" cy="478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73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portfóliótisztítás</a:t>
            </a:r>
            <a:r>
              <a:rPr lang="hu-HU" dirty="0"/>
              <a:t> ellenére továbbra is kockázatot jelentenek a projekthitelek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5756989"/>
            <a:ext cx="824440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nemteljesítő vállalati hitelportfólió megoszlása projekt és egyéb hitelek, valamint késedelem szerint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0008"/>
            <a:ext cx="576064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44208" y="2420888"/>
            <a:ext cx="2442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>
                <a:solidFill>
                  <a:schemeClr val="accent5"/>
                </a:solidFill>
                <a:latin typeface="Calibri" panose="020F0502020204030204" pitchFamily="34" charset="0"/>
              </a:rPr>
              <a:t>Kiemelt téma:</a:t>
            </a:r>
          </a:p>
          <a:p>
            <a:r>
              <a:rPr lang="hu-HU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A rendszerkockázati </a:t>
            </a:r>
            <a:r>
              <a:rPr lang="hu-HU" sz="2000" b="1" dirty="0" err="1">
                <a:solidFill>
                  <a:schemeClr val="accent5"/>
                </a:solidFill>
                <a:latin typeface="Calibri" panose="020F0502020204030204" pitchFamily="34" charset="0"/>
              </a:rPr>
              <a:t>tőkepuffer</a:t>
            </a:r>
            <a:r>
              <a:rPr lang="hu-HU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 (</a:t>
            </a:r>
            <a:r>
              <a:rPr lang="hu-HU" sz="2000" b="1" dirty="0" err="1">
                <a:solidFill>
                  <a:schemeClr val="accent5"/>
                </a:solidFill>
                <a:latin typeface="Calibri" panose="020F0502020204030204" pitchFamily="34" charset="0"/>
              </a:rPr>
              <a:t>SRB</a:t>
            </a:r>
            <a:r>
              <a:rPr lang="hu-HU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) bevezetése</a:t>
            </a:r>
          </a:p>
        </p:txBody>
      </p:sp>
    </p:spTree>
    <p:extLst>
      <p:ext uri="{BB962C8B-B14F-4D97-AF65-F5344CB8AC3E}">
        <p14:creationId xmlns:p14="http://schemas.microsoft.com/office/powerpoint/2010/main" val="356065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A magyar bankrendszer tőkehelyzete rendkívül stabil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543300" y="6453336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2123728" y="6237312"/>
            <a:ext cx="68407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Megjegyzés: A mutató a szabályozói minimumhoz viszonyított, normált tőkehiányok tőkekövetelménnyel súlyozott összege egy állandó mértékű sokk alapján számított stresszpálya mentén. Minél magasabb a mutató értéke, annál nagyobb a </a:t>
            </a:r>
            <a:r>
              <a:rPr lang="hu-HU" dirty="0" err="1"/>
              <a:t>szolvencia</a:t>
            </a:r>
            <a:r>
              <a:rPr lang="hu-HU" dirty="0"/>
              <a:t> kockázat</a:t>
            </a:r>
            <a:r>
              <a:rPr lang="hu-HU" dirty="0" smtClean="0"/>
              <a:t>. Forrás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115616" y="5877272"/>
            <a:ext cx="777686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Tőke Stressz Index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78" y="1346495"/>
            <a:ext cx="6189050" cy="46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7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74031553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52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háztartási portfólióban is megindult a tisztítás, azonban még magas a rendezetlen állomány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-36512" y="6005418"/>
            <a:ext cx="877954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</a:t>
            </a:r>
            <a:r>
              <a:rPr lang="pl-PL" sz="1600" dirty="0" smtClean="0">
                <a:solidFill>
                  <a:srgbClr val="1E2452"/>
                </a:solidFill>
              </a:rPr>
              <a:t>háztartási 90 napon túl </a:t>
            </a:r>
            <a:r>
              <a:rPr lang="pl-PL" sz="1600" dirty="0">
                <a:solidFill>
                  <a:srgbClr val="1E2452"/>
                </a:solidFill>
              </a:rPr>
              <a:t>késedelmes hitelek aránya és állománya termékenként a bankrendszerben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91276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8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Egyelőre kevés az ajánlás szerinti egyezség, közös teherviseléssel történő rendezések szükségesek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Az MNB ajánlásban rögzített </a:t>
            </a:r>
            <a:r>
              <a:rPr lang="hu-HU" sz="1600" dirty="0" err="1">
                <a:solidFill>
                  <a:srgbClr val="1E2452"/>
                </a:solidFill>
              </a:rPr>
              <a:t>megoldáskeresési</a:t>
            </a:r>
            <a:r>
              <a:rPr lang="hu-HU" sz="1600" dirty="0">
                <a:solidFill>
                  <a:srgbClr val="1E2452"/>
                </a:solidFill>
              </a:rPr>
              <a:t> folyamat végrehajtásának főbb mutatói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0390"/>
            <a:ext cx="6407175" cy="48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438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önkéntes értékesítés a legkedvezőbb megoldás az adósoknak és a hitelezőknek egyaránt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Bankrendszeri fedezetérvényesítések száma és átlagos megtérülése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28" y="1289665"/>
            <a:ext cx="6301593" cy="47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65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0000"/>
            <a:ext cx="7956376" cy="759189"/>
          </a:xfrm>
        </p:spPr>
        <p:txBody>
          <a:bodyPr>
            <a:noAutofit/>
          </a:bodyPr>
          <a:lstStyle/>
          <a:p>
            <a:r>
              <a:rPr lang="hu-HU" sz="3200" dirty="0"/>
              <a:t>A volt árfolyamgátas ügyfelek egy részének a következő egy évben emelkedik a törlesztője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67744" y="6309320"/>
            <a:ext cx="6876256" cy="288032"/>
          </a:xfrm>
        </p:spPr>
        <p:txBody>
          <a:bodyPr/>
          <a:lstStyle/>
          <a:p>
            <a:r>
              <a:rPr lang="hu-HU" dirty="0"/>
              <a:t> Megjegyzés: az ábrán szereplő adós 2007 júniusában 6 millió forintnak megfelelő CHF-et vett fel, 20 év futamidőre, 5 százalékos kamatláb mellett. 1,8 százalékos kamatemelést szenvedett el. Forrás: MNB.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1880" y="6579423"/>
            <a:ext cx="2057400" cy="260648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34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97076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tipikus árfolyamgátas ügyfél hiteltörténete – elméleti és fizetendő </a:t>
            </a:r>
            <a:r>
              <a:rPr lang="hu-HU" sz="1600" dirty="0" err="1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törlesztőrészletek</a:t>
            </a:r>
            <a:endParaRPr lang="hu-HU" sz="1600" dirty="0">
              <a:solidFill>
                <a:srgbClr val="1E245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4129"/>
            <a:ext cx="6985834" cy="437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492938" y="1843082"/>
            <a:ext cx="360040" cy="115387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21130" y="1772816"/>
            <a:ext cx="647014" cy="1568849"/>
          </a:xfrm>
          <a:prstGeom prst="straightConnector1">
            <a:avLst/>
          </a:prstGeom>
          <a:ln w="1905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különbözetet a bank, az állam és az ügyfél állta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9002" y="1126485"/>
            <a:ext cx="453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DA0000"/>
                </a:solidFill>
                <a:latin typeface="Calibri" panose="020F0502020204030204" pitchFamily="34" charset="0"/>
              </a:rPr>
              <a:t>A különbözetet a bank nyilvántartja és az ügyfél később fizeti meg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08104" y="3212976"/>
            <a:ext cx="1512168" cy="244364"/>
          </a:xfrm>
          <a:prstGeom prst="straightConnector1">
            <a:avLst/>
          </a:prstGeom>
          <a:ln w="19050">
            <a:solidFill>
              <a:srgbClr val="23215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28792" y="2924944"/>
            <a:ext cx="2123728" cy="147732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>
                <a:solidFill>
                  <a:srgbClr val="232157"/>
                </a:solidFill>
                <a:latin typeface="Calibri" panose="020F0502020204030204" pitchFamily="34" charset="0"/>
              </a:rPr>
              <a:t>Törlesztőrészlet</a:t>
            </a:r>
            <a:r>
              <a:rPr lang="hu-HU" i="1" dirty="0">
                <a:solidFill>
                  <a:srgbClr val="232157"/>
                </a:solidFill>
                <a:latin typeface="Calibri" panose="020F0502020204030204" pitchFamily="34" charset="0"/>
              </a:rPr>
              <a:t> emelkedik az öt év letelte után</a:t>
            </a:r>
          </a:p>
          <a:p>
            <a:pPr algn="ctr"/>
            <a:r>
              <a:rPr lang="hu-HU" i="1" dirty="0">
                <a:solidFill>
                  <a:srgbClr val="232157"/>
                </a:solidFill>
                <a:latin typeface="Calibri" panose="020F0502020204030204" pitchFamily="34" charset="0"/>
              </a:rPr>
              <a:t>(tipikus ügyfél: ~6 ezer HUF)</a:t>
            </a:r>
          </a:p>
        </p:txBody>
      </p:sp>
    </p:spTree>
    <p:extLst>
      <p:ext uri="{BB962C8B-B14F-4D97-AF65-F5344CB8AC3E}">
        <p14:creationId xmlns:p14="http://schemas.microsoft.com/office/powerpoint/2010/main" val="3848106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0000"/>
            <a:ext cx="7848872" cy="759189"/>
          </a:xfrm>
        </p:spPr>
        <p:txBody>
          <a:bodyPr>
            <a:noAutofit/>
          </a:bodyPr>
          <a:lstStyle/>
          <a:p>
            <a:r>
              <a:rPr lang="hu-HU" sz="3200" dirty="0"/>
              <a:t>69 ezer ügyfélnek nő a törlesztője, míg 44 ezer adósnak a hátralévő </a:t>
            </a:r>
            <a:r>
              <a:rPr lang="hu-HU" sz="3200" dirty="0" err="1"/>
              <a:t>futamideje</a:t>
            </a:r>
            <a:r>
              <a:rPr lang="hu-HU" sz="3200" dirty="0"/>
              <a:t> is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1880" y="6579423"/>
            <a:ext cx="2057400" cy="260648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35</a:t>
            </a:fld>
            <a:endParaRPr lang="hu-HU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47864" y="6309320"/>
            <a:ext cx="5724128" cy="288032"/>
          </a:xfrm>
        </p:spPr>
        <p:txBody>
          <a:bodyPr/>
          <a:lstStyle/>
          <a:p>
            <a:r>
              <a:rPr lang="hu-HU" sz="1400" dirty="0"/>
              <a:t> </a:t>
            </a:r>
            <a:r>
              <a:rPr lang="hu-HU" dirty="0"/>
              <a:t>Forrás: a 10 legaktívabb hazai lakossági hitelintézet által kitöltött kérdőívek alapján.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6235551"/>
              </p:ext>
            </p:extLst>
          </p:nvPr>
        </p:nvGraphicFramePr>
        <p:xfrm>
          <a:off x="1235968" y="1340768"/>
          <a:ext cx="74404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675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0000"/>
            <a:ext cx="7776864" cy="759189"/>
          </a:xfrm>
        </p:spPr>
        <p:txBody>
          <a:bodyPr>
            <a:noAutofit/>
          </a:bodyPr>
          <a:lstStyle/>
          <a:p>
            <a:r>
              <a:rPr lang="hu-HU" sz="3200" dirty="0"/>
              <a:t>A futamidő hosszabbítást követően a törlesztő átlagosan 6-8 ezer forinttal nő</a:t>
            </a:r>
            <a:endParaRPr lang="hu-HU" sz="3200" dirty="0">
              <a:solidFill>
                <a:srgbClr val="DA0000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1880" y="6579423"/>
            <a:ext cx="2057400" cy="260648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36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5892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szerződések megoszlása a törlesztőrészlet várható emelkedése alapján és a törlesztő átlagos emelkedése </a:t>
            </a:r>
            <a:r>
              <a:rPr lang="hu-HU" sz="1600" dirty="0" err="1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kategóriánként</a:t>
            </a:r>
            <a:endParaRPr lang="hu-HU" sz="1600" dirty="0">
              <a:solidFill>
                <a:srgbClr val="1E245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843808" y="6309320"/>
            <a:ext cx="62281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 Megjegyzés: az ábrán a törlesztőrészlet emelkedés már a futamidő hosszabbítást követő állapotot takarja. Forrás: a 10 legaktívabb hazai lakossági hitelintézet által kitöltött kérdőívek alapján.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5731"/>
            <a:ext cx="5735575" cy="42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1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25934497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762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magas működési költséget jellemzően a bevételeken keresztül kompenzálják a bankok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EKB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nettó kamatbevétel és a banki működési költségek a mérlegfőösszeg arányában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54" y="1327214"/>
            <a:ext cx="6251105" cy="46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77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hazai szektor heterogén: csak a bankok egy részének javul a költséghatékonysága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1979712" y="6292520"/>
            <a:ext cx="674077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Megjegyzés: az ábra a minimum és maximum valamint a 25. és 75. </a:t>
            </a:r>
            <a:r>
              <a:rPr lang="hu-HU" dirty="0" err="1"/>
              <a:t>percentilisek</a:t>
            </a:r>
            <a:r>
              <a:rPr lang="hu-HU" dirty="0"/>
              <a:t> közötti terjedelmet jelöli ki</a:t>
            </a:r>
          </a:p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bankok költséghatékonyságának eloszlása és átlaga (működési költségek az eszközök arányában)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03" y="1078491"/>
            <a:ext cx="6409447" cy="491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8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A szektor likviditása stressz forgatókönyv esetén is biztosított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1584056" y="6237312"/>
            <a:ext cx="7308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Megjegyzés: A mutató az </a:t>
            </a:r>
            <a:r>
              <a:rPr lang="hu-HU" dirty="0" err="1"/>
              <a:t>LCR</a:t>
            </a:r>
            <a:r>
              <a:rPr lang="hu-HU" dirty="0"/>
              <a:t> 100 százalékos szabályozói limitjéhez viszonyított százalékpontos likviditási hiányok (de legfeljebb 100 százalékpont) mérlegfőösszeggel súlyozott összege a stresszpálya mentén. Minél magasabb a mutató értéke, annál nagyobb a likviditási kockázat. 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368152" y="5877272"/>
            <a:ext cx="752432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Likviditási Stressz Index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89" y="1196752"/>
            <a:ext cx="6280863" cy="47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1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Főleg a hosszú kamatfixálású jelzálog-hiteleken alkalmaznak magas felárakat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Az éven túli kamatfixálás aránya és a fixált kamatok átlagos felára a </a:t>
            </a:r>
            <a:r>
              <a:rPr lang="pl-PL" sz="1600" dirty="0" smtClean="0">
                <a:solidFill>
                  <a:srgbClr val="1E2452"/>
                </a:solidFill>
              </a:rPr>
              <a:t>rövidekhez képest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66" y="1348631"/>
            <a:ext cx="5904656" cy="459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28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Közel másfélszer akkora a felárak átlagos nagysága éven túli kamatfixálás esetén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IRS és BUBOR feletti felárak eloszlása a változó és a rögzített kamatozású lakáshitelek esetén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010"/>
            <a:ext cx="6263159" cy="469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peech Bubble: Rectangle with Corners Rounded 2"/>
          <p:cNvSpPr/>
          <p:nvPr/>
        </p:nvSpPr>
        <p:spPr>
          <a:xfrm>
            <a:off x="6516216" y="1916832"/>
            <a:ext cx="2592288" cy="1800200"/>
          </a:xfrm>
          <a:prstGeom prst="wedgeRoundRectCallout">
            <a:avLst>
              <a:gd name="adj1" fmla="val -49095"/>
              <a:gd name="adj2" fmla="val 62610"/>
              <a:gd name="adj3" fmla="val 16667"/>
            </a:avLst>
          </a:prstGeom>
          <a:solidFill>
            <a:srgbClr val="1E24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 termékek összehasonlíthatósága és a bankverseny élénkítése érdekében az MNB kialakította a Minősített fogyasztóbarát lakáshitel koncepcióját.  </a:t>
            </a:r>
          </a:p>
        </p:txBody>
      </p:sp>
    </p:spTree>
    <p:extLst>
      <p:ext uri="{BB962C8B-B14F-4D97-AF65-F5344CB8AC3E}">
        <p14:creationId xmlns:p14="http://schemas.microsoft.com/office/powerpoint/2010/main" val="1228988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 nagyobb árversennyel növelhető a banki hatékonyság és az innovációs képesség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84155917"/>
              </p:ext>
            </p:extLst>
          </p:nvPr>
        </p:nvGraphicFramePr>
        <p:xfrm>
          <a:off x="395535" y="1490559"/>
          <a:ext cx="8208912" cy="179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89659997"/>
              </p:ext>
            </p:extLst>
          </p:nvPr>
        </p:nvGraphicFramePr>
        <p:xfrm>
          <a:off x="395534" y="2905512"/>
          <a:ext cx="820891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Arrow: Down 14"/>
          <p:cNvSpPr/>
          <p:nvPr/>
        </p:nvSpPr>
        <p:spPr>
          <a:xfrm rot="16200000">
            <a:off x="143508" y="4833156"/>
            <a:ext cx="1224136" cy="57606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tangle: Rounded Corners 15"/>
          <p:cNvSpPr/>
          <p:nvPr/>
        </p:nvSpPr>
        <p:spPr>
          <a:xfrm>
            <a:off x="1259632" y="4689140"/>
            <a:ext cx="7704857" cy="86409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Növekvő versenyképesség, erősebb stabilitás!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9011" y="2398028"/>
            <a:ext cx="8112576" cy="1440160"/>
            <a:chOff x="469011" y="1965980"/>
            <a:chExt cx="8112576" cy="144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81587" y="1965980"/>
              <a:ext cx="0" cy="72008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8974" y="2697490"/>
              <a:ext cx="8097787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9011" y="2686060"/>
              <a:ext cx="0" cy="72008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78974" y="3391282"/>
              <a:ext cx="253742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059832" y="2962662"/>
            <a:ext cx="25408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Banki alkalmazkodás</a:t>
            </a:r>
          </a:p>
        </p:txBody>
      </p:sp>
    </p:spTree>
    <p:extLst>
      <p:ext uri="{BB962C8B-B14F-4D97-AF65-F5344CB8AC3E}">
        <p14:creationId xmlns:p14="http://schemas.microsoft.com/office/powerpoint/2010/main" val="2065026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2083754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287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2780928"/>
            <a:ext cx="9144000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4800" dirty="0">
                <a:latin typeface="Calibri" panose="020F050202020403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05099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97638325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68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8005639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12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javuló kilátásokkal a várakozások eltérő irányú folyamatokat eredményeznek a tőkepiacokon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Datastream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403648" y="5985111"/>
            <a:ext cx="752432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 err="1">
                <a:solidFill>
                  <a:srgbClr val="1E2452"/>
                </a:solidFill>
              </a:rPr>
              <a:t>S&amp;P</a:t>
            </a:r>
            <a:r>
              <a:rPr lang="hu-HU" sz="1600" dirty="0">
                <a:solidFill>
                  <a:srgbClr val="1E2452"/>
                </a:solidFill>
              </a:rPr>
              <a:t> 500 kompozit és a 10 éves USA kötvény index alakulása az amerikai választások után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59"/>
            <a:ext cx="6066380" cy="46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5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Az </a:t>
            </a:r>
            <a:r>
              <a:rPr lang="hu-HU" sz="3200" dirty="0" err="1"/>
              <a:t>eurozóna</a:t>
            </a:r>
            <a:r>
              <a:rPr lang="hu-HU" sz="3200" dirty="0"/>
              <a:t> hitelaktivitása továbbra is gyenge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EKB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magánszektor hitelállományának éves növekedési üteme az </a:t>
            </a:r>
            <a:r>
              <a:rPr lang="hu-HU" sz="1600" dirty="0" err="1">
                <a:solidFill>
                  <a:srgbClr val="1E2452"/>
                </a:solidFill>
              </a:rPr>
              <a:t>eurozónában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53" y="1340768"/>
            <a:ext cx="6408712" cy="457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45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tartósan alacsony jövedelmezőség mellett egyre nehezebbé válik a tőkebevonás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Datastream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43608" y="5985111"/>
            <a:ext cx="788436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tőkearányos jövedelmezőség hosszú távú átlaga és a piaci értékeltség relatív nagysága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9" y="1150535"/>
            <a:ext cx="6479183" cy="485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4464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905</TotalTime>
  <Words>2059</Words>
  <Application>Microsoft Office PowerPoint</Application>
  <PresentationFormat>On-screen Show (4:3)</PresentationFormat>
  <Paragraphs>275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blank</vt:lpstr>
      <vt:lpstr>Pénzügyi Stabilitási Jelentés 2017. május </vt:lpstr>
      <vt:lpstr>PowerPoint Presentation</vt:lpstr>
      <vt:lpstr>A magyar bankrendszer tőkehelyzete rendkívül stabil</vt:lpstr>
      <vt:lpstr>A szektor likviditása stressz forgatókönyv esetén is biztosított</vt:lpstr>
      <vt:lpstr>Kiemelt üzenetek</vt:lpstr>
      <vt:lpstr>Kiemelt üzenetek</vt:lpstr>
      <vt:lpstr>A javuló kilátásokkal a várakozások eltérő irányú folyamatokat eredményeznek a tőkepiacokon</vt:lpstr>
      <vt:lpstr>Az eurozóna hitelaktivitása továbbra is gyenge</vt:lpstr>
      <vt:lpstr>A tartósan alacsony jövedelmezőség mellett egyre nehezebbé válik a tőkebevonás</vt:lpstr>
      <vt:lpstr>Európában növekvő kockázatot áraznak az érzékelt politikai bizonytalanság növekedése mellett</vt:lpstr>
      <vt:lpstr>Kiemelt üzenetek</vt:lpstr>
      <vt:lpstr>Dinamikusan bővült a vállalati hitelezés 2016-ban</vt:lpstr>
      <vt:lpstr>NHP: közel 40 ezer vállalkozás jutott kedvező finanszírozáshoz</vt:lpstr>
      <vt:lpstr>Az NHP kivezetése a hitelezés folytatódó bővülésével mehet végbe</vt:lpstr>
      <vt:lpstr>A dinamikus bővülés mellett a hitelrés záródhat az előrejelzési horizonton</vt:lpstr>
      <vt:lpstr>Tovább bővült az új szerződésű háztartási hitelek volumene 2016-ban</vt:lpstr>
      <vt:lpstr>Tartós fordulatot várunk a háztartási hitelezésben</vt:lpstr>
      <vt:lpstr>A háztartási eladósodottság nagyobb hitelezés mellett is felzárkózási pályán maradna</vt:lpstr>
      <vt:lpstr>Az európai mellett a hazai kereskedelmi ingatlanpiacon is élénkülés látható</vt:lpstr>
      <vt:lpstr>A lakáspiacot élénkülő, de területileg koncentrált kereslet jellemzi</vt:lpstr>
      <vt:lpstr>A lakásárak makrogazdasági fundamentumok által indokolt szint alatt tartózkodnak</vt:lpstr>
      <vt:lpstr>A fővárosi lakásárak enyhén meghaladják a becsült egyensúlyi értéket</vt:lpstr>
      <vt:lpstr>Kiemelt üzenetek</vt:lpstr>
      <vt:lpstr>A hitelintézetek historikusan is magas nyereséget értek el 2016-ban</vt:lpstr>
      <vt:lpstr>Az eredmény javulásának döntő része azonban egyszeri eseményekhez köthető</vt:lpstr>
      <vt:lpstr>Az egyedi és volatilis tételeket kiszűrve az adózott ROE 4-7% között alakulna</vt:lpstr>
      <vt:lpstr>Kiemelt üzenetek</vt:lpstr>
      <vt:lpstr>Folytatódott a nemteljesítő vállalati hitelek portfóliótisztítása</vt:lpstr>
      <vt:lpstr>A portfóliótisztítás ellenére továbbra is kockázatot jelentenek a projekthitelek</vt:lpstr>
      <vt:lpstr>Kiemelt üzenetek</vt:lpstr>
      <vt:lpstr>A háztartási portfólióban is megindult a tisztítás, azonban még magas a rendezetlen állomány</vt:lpstr>
      <vt:lpstr>Egyelőre kevés az ajánlás szerinti egyezség, közös teherviseléssel történő rendezések szükségesek</vt:lpstr>
      <vt:lpstr>Az önkéntes értékesítés a legkedvezőbb megoldás az adósoknak és a hitelezőknek egyaránt</vt:lpstr>
      <vt:lpstr>A volt árfolyamgátas ügyfelek egy részének a következő egy évben emelkedik a törlesztője</vt:lpstr>
      <vt:lpstr>69 ezer ügyfélnek nő a törlesztője, míg 44 ezer adósnak a hátralévő futamideje is</vt:lpstr>
      <vt:lpstr>A futamidő hosszabbítást követően a törlesztő átlagosan 6-8 ezer forinttal nő</vt:lpstr>
      <vt:lpstr>Kiemelt üzenetek</vt:lpstr>
      <vt:lpstr>A magas működési költséget jellemzően a bevételeken keresztül kompenzálják a bankok</vt:lpstr>
      <vt:lpstr>A hazai szektor heterogén: csak a bankok egy részének javul a költséghatékonysága</vt:lpstr>
      <vt:lpstr>Főleg a hosszú kamatfixálású jelzálog-hiteleken alkalmaznak magas felárakat</vt:lpstr>
      <vt:lpstr>Közel másfélszer akkora a felárak átlagos nagysága éven túli kamatfixálás esetén </vt:lpstr>
      <vt:lpstr>A nagyobb árversennyel növelhető a banki hatékonyság és az innovációs képesség</vt:lpstr>
      <vt:lpstr>Kiemelt üzenetek</vt:lpstr>
      <vt:lpstr>PowerPoint Presentation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 2017 – első verzió</dc:title>
  <dc:creator>olahzs2</dc:creator>
  <cp:lastModifiedBy>Winkler Sándor</cp:lastModifiedBy>
  <cp:revision>95</cp:revision>
  <cp:lastPrinted>2017-04-24T12:13:14Z</cp:lastPrinted>
  <dcterms:created xsi:type="dcterms:W3CDTF">2017-04-09T15:52:30Z</dcterms:created>
  <dcterms:modified xsi:type="dcterms:W3CDTF">2017-05-24T11:33:14Z</dcterms:modified>
</cp:coreProperties>
</file>