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4" r:id="rId1"/>
  </p:sldMasterIdLst>
  <p:notesMasterIdLst>
    <p:notesMasterId r:id="rId39"/>
  </p:notesMasterIdLst>
  <p:handoutMasterIdLst>
    <p:handoutMasterId r:id="rId40"/>
  </p:handoutMasterIdLst>
  <p:sldIdLst>
    <p:sldId id="260" r:id="rId2"/>
    <p:sldId id="285" r:id="rId3"/>
    <p:sldId id="266" r:id="rId4"/>
    <p:sldId id="299" r:id="rId5"/>
    <p:sldId id="319" r:id="rId6"/>
    <p:sldId id="320" r:id="rId7"/>
    <p:sldId id="321" r:id="rId8"/>
    <p:sldId id="315" r:id="rId9"/>
    <p:sldId id="340" r:id="rId10"/>
    <p:sldId id="302" r:id="rId11"/>
    <p:sldId id="324" r:id="rId12"/>
    <p:sldId id="323" r:id="rId13"/>
    <p:sldId id="325" r:id="rId14"/>
    <p:sldId id="341" r:id="rId15"/>
    <p:sldId id="326" r:id="rId16"/>
    <p:sldId id="327" r:id="rId17"/>
    <p:sldId id="328" r:id="rId18"/>
    <p:sldId id="322" r:id="rId19"/>
    <p:sldId id="329" r:id="rId20"/>
    <p:sldId id="342" r:id="rId21"/>
    <p:sldId id="316" r:id="rId22"/>
    <p:sldId id="332" r:id="rId23"/>
    <p:sldId id="271" r:id="rId24"/>
    <p:sldId id="344" r:id="rId25"/>
    <p:sldId id="333" r:id="rId26"/>
    <p:sldId id="345" r:id="rId27"/>
    <p:sldId id="277" r:id="rId28"/>
    <p:sldId id="307" r:id="rId29"/>
    <p:sldId id="310" r:id="rId30"/>
    <p:sldId id="347" r:id="rId31"/>
    <p:sldId id="348" r:id="rId32"/>
    <p:sldId id="346" r:id="rId33"/>
    <p:sldId id="309" r:id="rId34"/>
    <p:sldId id="335" r:id="rId35"/>
    <p:sldId id="334" r:id="rId36"/>
    <p:sldId id="349" r:id="rId37"/>
    <p:sldId id="282" r:id="rId38"/>
  </p:sldIdLst>
  <p:sldSz cx="9144000" cy="6858000" type="screen4x3"/>
  <p:notesSz cx="6662738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pos="2880">
          <p15:clr>
            <a:srgbClr val="A4A3A4"/>
          </p15:clr>
        </p15:guide>
        <p15:guide id="4" pos="385">
          <p15:clr>
            <a:srgbClr val="A4A3A4"/>
          </p15:clr>
        </p15:guide>
        <p15:guide id="5" pos="53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09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steigervald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5C1D"/>
    <a:srgbClr val="1E2452"/>
    <a:srgbClr val="92B93B"/>
    <a:srgbClr val="777063"/>
    <a:srgbClr val="A69F94"/>
    <a:srgbClr val="EAB92A"/>
    <a:srgbClr val="5DB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590" autoAdjust="0"/>
  </p:normalViewPr>
  <p:slideViewPr>
    <p:cSldViewPr>
      <p:cViewPr varScale="1">
        <p:scale>
          <a:sx n="97" d="100"/>
          <a:sy n="97" d="100"/>
        </p:scale>
        <p:origin x="330" y="108"/>
      </p:cViewPr>
      <p:guideLst>
        <p:guide orient="horz" pos="255"/>
        <p:guide orient="horz" pos="663"/>
        <p:guide pos="2880"/>
        <p:guide pos="385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2898" y="96"/>
      </p:cViewPr>
      <p:guideLst>
        <p:guide orient="horz" pos="312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/>
      <dgm:t>
        <a:bodyPr/>
        <a:lstStyle/>
        <a:p>
          <a:r>
            <a:rPr lang="hu-HU" sz="1600" dirty="0"/>
            <a:t>A korábban is jelzett külső kockázatok némileg enyhültek, de nem szűntek meg teljesen. A hazai bankrendszer külső kockázatokkal szembeni sokkellenálló képessége erős maradt.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2017-ben markáns élénkülés volt megfigyelhető a hazai hitelezésben és az ingatlanpiacon egyaránt. A lakásárakban nem figyelhető meg túlzott áremelkedés a gazdasági fundamentumokhoz képest.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Kiemelten vizsgáljuk a háztartások sérülékenységét és pénzügyi tudatosságát. Fókuszban az lakáscélú hitelek kamatkockázatának mérséklését célzó lehetőségek.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2017-ben is kiugró jövedelemezőség jellemezi a hazai bankokat, döntően egyszeri, nem fenntartható tételek miatt. A banki eredmény hosszú távú fenntarthatóságát segítheti a digitalizáció, </a:t>
          </a:r>
          <a:r>
            <a:rPr lang="hu-HU" sz="1600" dirty="0" err="1"/>
            <a:t>automatizáció</a:t>
          </a:r>
          <a:r>
            <a:rPr lang="hu-HU" sz="1600" dirty="0"/>
            <a:t> térnyerése.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A korábbi évhez hasonlóan folytatódott a banki mérlegek tisztítása is, amely </a:t>
          </a:r>
          <a:r>
            <a:rPr lang="hu-HU" sz="1600" dirty="0" err="1"/>
            <a:t>előretekintve</a:t>
          </a:r>
          <a:r>
            <a:rPr lang="hu-HU" sz="1600" dirty="0"/>
            <a:t> javítja a hitelezési képességet. A háztartási nemteljesítő portfólió szociális vetülete továbbra is fokozott figyelemmel kísérendő.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5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5"/>
      <dgm:spPr/>
    </dgm:pt>
    <dgm:pt modelId="{7337476A-FFD2-4503-8236-DBCCA0A1EAC6}" type="pres">
      <dgm:prSet presAssocID="{D27A8739-2284-401A-9A44-50581DBB4A1A}" presName="dstNode" presStyleLbl="node1" presStyleIdx="0" presStyleCnt="5"/>
      <dgm:spPr/>
    </dgm:pt>
    <dgm:pt modelId="{2A744287-2E1E-4391-9F7D-5DFEBB18C29C}" type="pres">
      <dgm:prSet presAssocID="{5A70A127-7AA4-472B-9044-88976BFC0DDA}" presName="text_1" presStyleLbl="node1" presStyleIdx="0" presStyleCnt="5" custScaleY="124598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5"/>
      <dgm:spPr>
        <a:solidFill>
          <a:schemeClr val="accent6">
            <a:lumMod val="75000"/>
          </a:schemeClr>
        </a:solidFill>
      </dgm:spPr>
    </dgm:pt>
    <dgm:pt modelId="{E3AC08F5-554E-4D6D-8128-EF5A20CA6898}" type="pres">
      <dgm:prSet presAssocID="{6AF88A80-65E3-4CAD-821F-DD2D5E762AB9}" presName="text_2" presStyleLbl="node1" presStyleIdx="1" presStyleCnt="5" custScaleY="126047">
        <dgm:presLayoutVars>
          <dgm:bulletEnabled val="1"/>
        </dgm:presLayoutVars>
      </dgm:prSet>
      <dgm:spPr/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5"/>
      <dgm:spPr/>
    </dgm:pt>
    <dgm:pt modelId="{90E71A7D-32EA-4A45-8BFD-C0E67A7B2B9A}" type="pres">
      <dgm:prSet presAssocID="{33191BDA-94FC-4E06-8558-56924C2393AA}" presName="text_3" presStyleLbl="node1" presStyleIdx="2" presStyleCnt="5" custScaleY="127496">
        <dgm:presLayoutVars>
          <dgm:bulletEnabled val="1"/>
        </dgm:presLayoutVars>
      </dgm:prSet>
      <dgm:spPr/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5"/>
      <dgm:spPr/>
    </dgm:pt>
    <dgm:pt modelId="{BD72C525-1DCA-4E36-96EB-3BCB4537A65E}" type="pres">
      <dgm:prSet presAssocID="{0908818D-0311-4925-BA51-144B0CDE72C0}" presName="text_4" presStyleLbl="node1" presStyleIdx="3" presStyleCnt="5" custScaleY="126046">
        <dgm:presLayoutVars>
          <dgm:bulletEnabled val="1"/>
        </dgm:presLayoutVars>
      </dgm:prSet>
      <dgm:spPr/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5"/>
      <dgm:spPr/>
    </dgm:pt>
    <dgm:pt modelId="{C4478D66-FBF7-4725-8518-EF631907FAFD}" type="pres">
      <dgm:prSet presAssocID="{8C8EE247-F336-42AD-959E-ACB3F66D289B}" presName="text_5" presStyleLbl="node1" presStyleIdx="4" presStyleCnt="5" custScaleY="124597">
        <dgm:presLayoutVars>
          <dgm:bulletEnabled val="1"/>
        </dgm:presLayoutVars>
      </dgm:prSet>
      <dgm:spPr/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5"/>
      <dgm:spPr/>
    </dgm:pt>
  </dgm:ptLst>
  <dgm:cxnLst>
    <dgm:cxn modelId="{14C0D40F-580A-40CC-9B0E-5C24E306A69D}" type="presOf" srcId="{8C8EE247-F336-42AD-959E-ACB3F66D289B}" destId="{C4478D66-FBF7-4725-8518-EF631907FAFD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BB0A6822-696C-430D-B318-4F28353EA7D1}" type="presOf" srcId="{D27A8739-2284-401A-9A44-50581DBB4A1A}" destId="{C187C86A-758D-46F6-AD59-62BE9594A311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240FDF59-6257-478B-9B12-5E8FE46CF0F4}" type="presOf" srcId="{5A70A127-7AA4-472B-9044-88976BFC0DDA}" destId="{2A744287-2E1E-4391-9F7D-5DFEBB18C29C}" srcOrd="0" destOrd="0" presId="urn:microsoft.com/office/officeart/2008/layout/VerticalCurvedList"/>
    <dgm:cxn modelId="{7B0F3081-6739-46C3-AAB1-52B33744583D}" type="presOf" srcId="{4FE4E69F-2722-411F-A79D-B93096C32506}" destId="{FBB4BE13-2B90-4556-9B30-6A97A2921C81}" srcOrd="0" destOrd="0" presId="urn:microsoft.com/office/officeart/2008/layout/VerticalCurvedList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DE06EEBA-6A54-41DE-902B-8F30B042CE2F}" type="presOf" srcId="{0908818D-0311-4925-BA51-144B0CDE72C0}" destId="{BD72C525-1DCA-4E36-96EB-3BCB4537A65E}" srcOrd="0" destOrd="0" presId="urn:microsoft.com/office/officeart/2008/layout/VerticalCurvedList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0DF6D6D5-580D-4E84-A1D4-49B3291D6979}" type="presOf" srcId="{6AF88A80-65E3-4CAD-821F-DD2D5E762AB9}" destId="{E3AC08F5-554E-4D6D-8128-EF5A20CA6898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B61FC5FC-19DB-4108-9E27-59BEE75526FE}" type="presOf" srcId="{33191BDA-94FC-4E06-8558-56924C2393AA}" destId="{90E71A7D-32EA-4A45-8BFD-C0E67A7B2B9A}" srcOrd="0" destOrd="0" presId="urn:microsoft.com/office/officeart/2008/layout/VerticalCurvedList"/>
    <dgm:cxn modelId="{5667C1A3-6C7F-400C-879E-B8C374E16B2B}" type="presParOf" srcId="{C187C86A-758D-46F6-AD59-62BE9594A311}" destId="{54B839CE-E463-49D7-B1C4-08E57049B092}" srcOrd="0" destOrd="0" presId="urn:microsoft.com/office/officeart/2008/layout/VerticalCurvedList"/>
    <dgm:cxn modelId="{1408CA40-547F-484E-A716-BE3FA868B841}" type="presParOf" srcId="{54B839CE-E463-49D7-B1C4-08E57049B092}" destId="{17F2F251-7507-484A-9F97-DFBEA11B9712}" srcOrd="0" destOrd="0" presId="urn:microsoft.com/office/officeart/2008/layout/VerticalCurvedList"/>
    <dgm:cxn modelId="{B00EBD10-8F35-4ACE-8048-B8D01C1A8E2C}" type="presParOf" srcId="{17F2F251-7507-484A-9F97-DFBEA11B9712}" destId="{75019996-51E8-402C-AD01-FDD09B5959FC}" srcOrd="0" destOrd="0" presId="urn:microsoft.com/office/officeart/2008/layout/VerticalCurvedList"/>
    <dgm:cxn modelId="{C54FBCF0-734F-42DF-A57C-4CCBF55EA759}" type="presParOf" srcId="{17F2F251-7507-484A-9F97-DFBEA11B9712}" destId="{FBB4BE13-2B90-4556-9B30-6A97A2921C81}" srcOrd="1" destOrd="0" presId="urn:microsoft.com/office/officeart/2008/layout/VerticalCurvedList"/>
    <dgm:cxn modelId="{8DCF4517-2435-4031-88A9-F01B07678A5B}" type="presParOf" srcId="{17F2F251-7507-484A-9F97-DFBEA11B9712}" destId="{BACBB4D1-59D6-4911-9D57-BE9306ED8E5F}" srcOrd="2" destOrd="0" presId="urn:microsoft.com/office/officeart/2008/layout/VerticalCurvedList"/>
    <dgm:cxn modelId="{84337689-7B42-4954-96BB-045607C45888}" type="presParOf" srcId="{17F2F251-7507-484A-9F97-DFBEA11B9712}" destId="{7337476A-FFD2-4503-8236-DBCCA0A1EAC6}" srcOrd="3" destOrd="0" presId="urn:microsoft.com/office/officeart/2008/layout/VerticalCurvedList"/>
    <dgm:cxn modelId="{54E1F929-17B2-4067-B344-898FB69C9975}" type="presParOf" srcId="{54B839CE-E463-49D7-B1C4-08E57049B092}" destId="{2A744287-2E1E-4391-9F7D-5DFEBB18C29C}" srcOrd="1" destOrd="0" presId="urn:microsoft.com/office/officeart/2008/layout/VerticalCurvedList"/>
    <dgm:cxn modelId="{2D77B6A8-50B0-4230-8A04-E0D5C6BD1DB9}" type="presParOf" srcId="{54B839CE-E463-49D7-B1C4-08E57049B092}" destId="{54CB5A54-B1AF-4FE7-8D0D-3E221FF411B3}" srcOrd="2" destOrd="0" presId="urn:microsoft.com/office/officeart/2008/layout/VerticalCurvedList"/>
    <dgm:cxn modelId="{F36295BB-EB4A-4094-9AED-971E11C40182}" type="presParOf" srcId="{54CB5A54-B1AF-4FE7-8D0D-3E221FF411B3}" destId="{6B72F60C-4BD3-4A49-974B-39C43FDD0F15}" srcOrd="0" destOrd="0" presId="urn:microsoft.com/office/officeart/2008/layout/VerticalCurvedList"/>
    <dgm:cxn modelId="{6FCC05FE-53F4-4115-BBF5-08CA6757C0BF}" type="presParOf" srcId="{54B839CE-E463-49D7-B1C4-08E57049B092}" destId="{E3AC08F5-554E-4D6D-8128-EF5A20CA6898}" srcOrd="3" destOrd="0" presId="urn:microsoft.com/office/officeart/2008/layout/VerticalCurvedList"/>
    <dgm:cxn modelId="{E9C6A265-08DB-43C6-89B2-9F985796AFE8}" type="presParOf" srcId="{54B839CE-E463-49D7-B1C4-08E57049B092}" destId="{7A15A1EA-1DB7-455B-A140-290BC82D42CF}" srcOrd="4" destOrd="0" presId="urn:microsoft.com/office/officeart/2008/layout/VerticalCurvedList"/>
    <dgm:cxn modelId="{AC10388E-B993-4C2C-B54C-374C9904D9DA}" type="presParOf" srcId="{7A15A1EA-1DB7-455B-A140-290BC82D42CF}" destId="{F31DBB98-3F77-413D-A006-FF677A46B9C1}" srcOrd="0" destOrd="0" presId="urn:microsoft.com/office/officeart/2008/layout/VerticalCurvedList"/>
    <dgm:cxn modelId="{CD241955-184A-43FA-A8F2-A356946EAC9C}" type="presParOf" srcId="{54B839CE-E463-49D7-B1C4-08E57049B092}" destId="{90E71A7D-32EA-4A45-8BFD-C0E67A7B2B9A}" srcOrd="5" destOrd="0" presId="urn:microsoft.com/office/officeart/2008/layout/VerticalCurvedList"/>
    <dgm:cxn modelId="{151E2271-8F15-416E-8F2A-DDB04C58F6B3}" type="presParOf" srcId="{54B839CE-E463-49D7-B1C4-08E57049B092}" destId="{E8368A74-ED26-4C66-BA8A-A44E961D1BAD}" srcOrd="6" destOrd="0" presId="urn:microsoft.com/office/officeart/2008/layout/VerticalCurvedList"/>
    <dgm:cxn modelId="{CA458E8F-8238-4209-8588-4F63561D0B8F}" type="presParOf" srcId="{E8368A74-ED26-4C66-BA8A-A44E961D1BAD}" destId="{EB11EE4F-956F-4561-83DE-310BD9E4A86E}" srcOrd="0" destOrd="0" presId="urn:microsoft.com/office/officeart/2008/layout/VerticalCurvedList"/>
    <dgm:cxn modelId="{F4A6CAEC-C632-481D-9827-5C04F6C53E9C}" type="presParOf" srcId="{54B839CE-E463-49D7-B1C4-08E57049B092}" destId="{BD72C525-1DCA-4E36-96EB-3BCB4537A65E}" srcOrd="7" destOrd="0" presId="urn:microsoft.com/office/officeart/2008/layout/VerticalCurvedList"/>
    <dgm:cxn modelId="{A728C4C1-8B83-45BE-9E51-597B3DFC3CDC}" type="presParOf" srcId="{54B839CE-E463-49D7-B1C4-08E57049B092}" destId="{085B1817-8A93-4071-B0C0-AE35593CD72F}" srcOrd="8" destOrd="0" presId="urn:microsoft.com/office/officeart/2008/layout/VerticalCurvedList"/>
    <dgm:cxn modelId="{A4EA3308-7403-46AF-A7E9-0B8B22CB01B0}" type="presParOf" srcId="{085B1817-8A93-4071-B0C0-AE35593CD72F}" destId="{F4A14187-DFBB-415D-B499-1615A0A49A29}" srcOrd="0" destOrd="0" presId="urn:microsoft.com/office/officeart/2008/layout/VerticalCurvedList"/>
    <dgm:cxn modelId="{D70B2D15-30AD-4549-B275-95BD46547FA5}" type="presParOf" srcId="{54B839CE-E463-49D7-B1C4-08E57049B092}" destId="{C4478D66-FBF7-4725-8518-EF631907FAFD}" srcOrd="9" destOrd="0" presId="urn:microsoft.com/office/officeart/2008/layout/VerticalCurvedList"/>
    <dgm:cxn modelId="{FA536676-C86F-4284-9518-5B12C97AB525}" type="presParOf" srcId="{54B839CE-E463-49D7-B1C4-08E57049B092}" destId="{D63479B6-655F-4B03-B78C-5D3768A9F4FE}" srcOrd="10" destOrd="0" presId="urn:microsoft.com/office/officeart/2008/layout/VerticalCurvedList"/>
    <dgm:cxn modelId="{F9FD85E8-F0BC-4CE5-8032-CC1D97FC8BC3}" type="presParOf" srcId="{D63479B6-655F-4B03-B78C-5D3768A9F4FE}" destId="{E3D36AA9-0246-4AB1-8BAC-A47B8D032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A korábban is jelzett külső kockázatok némileg enyhültek, de nem szűntek meg teljesen. A hazai bankrendszer külső kockázatokkal szembeni sokkellenálló képessége erős maradt.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>
        <a:solidFill>
          <a:srgbClr val="7E5C1D"/>
        </a:solidFill>
      </dgm:spPr>
      <dgm:t>
        <a:bodyPr/>
        <a:lstStyle/>
        <a:p>
          <a:r>
            <a:rPr lang="hu-HU" sz="1600" dirty="0"/>
            <a:t>2017-ben markáns élénkülés volt megfigyelhető a hazai hitelezésben és az ingatlanpiacon egyaránt. A lakásárakban nem figyelhető meg túlzott áremelkedés a gazdasági fundamentumokhoz képest.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Kiemelten vizsgáljuk a háztartások sérülékenységét és pénzügyi tudatosságát. Fókuszban az lakáscélú hitelek kamatkockázatának mérséklését célzó lehetőségek.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2017-ben is kiugró jövedelemezőség jellemezi a hazai bankokat, döntően egyszeri, nem fenntartható tételek miatt. A banki eredmény hosszú távú fenntarthatóságát segítheti a digitalizáció, </a:t>
          </a:r>
          <a:r>
            <a:rPr lang="hu-HU" sz="1600" dirty="0" err="1"/>
            <a:t>automatizáció</a:t>
          </a:r>
          <a:r>
            <a:rPr lang="hu-HU" sz="1600" dirty="0"/>
            <a:t> térnyerése.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A korábbi évhez hasonlóan folytatódott a banki mérlegek tisztítása is, amely </a:t>
          </a:r>
          <a:r>
            <a:rPr lang="hu-HU" sz="1600" dirty="0" err="1"/>
            <a:t>előretekintve</a:t>
          </a:r>
          <a:r>
            <a:rPr lang="hu-HU" sz="1600" dirty="0"/>
            <a:t> javítja a hitelezési képességet. A háztartási nemteljesítő portfólió szociális vetülete továbbra is fokozott figyelemmel kísérendő.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5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5"/>
      <dgm:spPr/>
    </dgm:pt>
    <dgm:pt modelId="{7337476A-FFD2-4503-8236-DBCCA0A1EAC6}" type="pres">
      <dgm:prSet presAssocID="{D27A8739-2284-401A-9A44-50581DBB4A1A}" presName="dstNode" presStyleLbl="node1" presStyleIdx="0" presStyleCnt="5"/>
      <dgm:spPr/>
    </dgm:pt>
    <dgm:pt modelId="{2A744287-2E1E-4391-9F7D-5DFEBB18C29C}" type="pres">
      <dgm:prSet presAssocID="{5A70A127-7AA4-472B-9044-88976BFC0DDA}" presName="text_1" presStyleLbl="node1" presStyleIdx="0" presStyleCnt="5" custScaleY="124598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5"/>
      <dgm:spPr>
        <a:solidFill>
          <a:schemeClr val="bg1"/>
        </a:solidFill>
      </dgm:spPr>
    </dgm:pt>
    <dgm:pt modelId="{E3AC08F5-554E-4D6D-8128-EF5A20CA6898}" type="pres">
      <dgm:prSet presAssocID="{6AF88A80-65E3-4CAD-821F-DD2D5E762AB9}" presName="text_2" presStyleLbl="node1" presStyleIdx="1" presStyleCnt="5" custScaleY="126047">
        <dgm:presLayoutVars>
          <dgm:bulletEnabled val="1"/>
        </dgm:presLayoutVars>
      </dgm:prSet>
      <dgm:spPr/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5"/>
      <dgm:spPr>
        <a:solidFill>
          <a:schemeClr val="accent6">
            <a:lumMod val="75000"/>
          </a:schemeClr>
        </a:solidFill>
      </dgm:spPr>
    </dgm:pt>
    <dgm:pt modelId="{90E71A7D-32EA-4A45-8BFD-C0E67A7B2B9A}" type="pres">
      <dgm:prSet presAssocID="{33191BDA-94FC-4E06-8558-56924C2393AA}" presName="text_3" presStyleLbl="node1" presStyleIdx="2" presStyleCnt="5" custScaleY="127496">
        <dgm:presLayoutVars>
          <dgm:bulletEnabled val="1"/>
        </dgm:presLayoutVars>
      </dgm:prSet>
      <dgm:spPr/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5"/>
      <dgm:spPr/>
    </dgm:pt>
    <dgm:pt modelId="{BD72C525-1DCA-4E36-96EB-3BCB4537A65E}" type="pres">
      <dgm:prSet presAssocID="{0908818D-0311-4925-BA51-144B0CDE72C0}" presName="text_4" presStyleLbl="node1" presStyleIdx="3" presStyleCnt="5" custScaleY="126046">
        <dgm:presLayoutVars>
          <dgm:bulletEnabled val="1"/>
        </dgm:presLayoutVars>
      </dgm:prSet>
      <dgm:spPr/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5"/>
      <dgm:spPr/>
    </dgm:pt>
    <dgm:pt modelId="{C4478D66-FBF7-4725-8518-EF631907FAFD}" type="pres">
      <dgm:prSet presAssocID="{8C8EE247-F336-42AD-959E-ACB3F66D289B}" presName="text_5" presStyleLbl="node1" presStyleIdx="4" presStyleCnt="5" custScaleY="124597">
        <dgm:presLayoutVars>
          <dgm:bulletEnabled val="1"/>
        </dgm:presLayoutVars>
      </dgm:prSet>
      <dgm:spPr/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5"/>
      <dgm:spPr/>
    </dgm:pt>
  </dgm:ptLst>
  <dgm:cxnLst>
    <dgm:cxn modelId="{14C0D40F-580A-40CC-9B0E-5C24E306A69D}" type="presOf" srcId="{8C8EE247-F336-42AD-959E-ACB3F66D289B}" destId="{C4478D66-FBF7-4725-8518-EF631907FAFD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BB0A6822-696C-430D-B318-4F28353EA7D1}" type="presOf" srcId="{D27A8739-2284-401A-9A44-50581DBB4A1A}" destId="{C187C86A-758D-46F6-AD59-62BE9594A311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240FDF59-6257-478B-9B12-5E8FE46CF0F4}" type="presOf" srcId="{5A70A127-7AA4-472B-9044-88976BFC0DDA}" destId="{2A744287-2E1E-4391-9F7D-5DFEBB18C29C}" srcOrd="0" destOrd="0" presId="urn:microsoft.com/office/officeart/2008/layout/VerticalCurvedList"/>
    <dgm:cxn modelId="{7B0F3081-6739-46C3-AAB1-52B33744583D}" type="presOf" srcId="{4FE4E69F-2722-411F-A79D-B93096C32506}" destId="{FBB4BE13-2B90-4556-9B30-6A97A2921C81}" srcOrd="0" destOrd="0" presId="urn:microsoft.com/office/officeart/2008/layout/VerticalCurvedList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DE06EEBA-6A54-41DE-902B-8F30B042CE2F}" type="presOf" srcId="{0908818D-0311-4925-BA51-144B0CDE72C0}" destId="{BD72C525-1DCA-4E36-96EB-3BCB4537A65E}" srcOrd="0" destOrd="0" presId="urn:microsoft.com/office/officeart/2008/layout/VerticalCurvedList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0DF6D6D5-580D-4E84-A1D4-49B3291D6979}" type="presOf" srcId="{6AF88A80-65E3-4CAD-821F-DD2D5E762AB9}" destId="{E3AC08F5-554E-4D6D-8128-EF5A20CA6898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B61FC5FC-19DB-4108-9E27-59BEE75526FE}" type="presOf" srcId="{33191BDA-94FC-4E06-8558-56924C2393AA}" destId="{90E71A7D-32EA-4A45-8BFD-C0E67A7B2B9A}" srcOrd="0" destOrd="0" presId="urn:microsoft.com/office/officeart/2008/layout/VerticalCurvedList"/>
    <dgm:cxn modelId="{5667C1A3-6C7F-400C-879E-B8C374E16B2B}" type="presParOf" srcId="{C187C86A-758D-46F6-AD59-62BE9594A311}" destId="{54B839CE-E463-49D7-B1C4-08E57049B092}" srcOrd="0" destOrd="0" presId="urn:microsoft.com/office/officeart/2008/layout/VerticalCurvedList"/>
    <dgm:cxn modelId="{1408CA40-547F-484E-A716-BE3FA868B841}" type="presParOf" srcId="{54B839CE-E463-49D7-B1C4-08E57049B092}" destId="{17F2F251-7507-484A-9F97-DFBEA11B9712}" srcOrd="0" destOrd="0" presId="urn:microsoft.com/office/officeart/2008/layout/VerticalCurvedList"/>
    <dgm:cxn modelId="{B00EBD10-8F35-4ACE-8048-B8D01C1A8E2C}" type="presParOf" srcId="{17F2F251-7507-484A-9F97-DFBEA11B9712}" destId="{75019996-51E8-402C-AD01-FDD09B5959FC}" srcOrd="0" destOrd="0" presId="urn:microsoft.com/office/officeart/2008/layout/VerticalCurvedList"/>
    <dgm:cxn modelId="{C54FBCF0-734F-42DF-A57C-4CCBF55EA759}" type="presParOf" srcId="{17F2F251-7507-484A-9F97-DFBEA11B9712}" destId="{FBB4BE13-2B90-4556-9B30-6A97A2921C81}" srcOrd="1" destOrd="0" presId="urn:microsoft.com/office/officeart/2008/layout/VerticalCurvedList"/>
    <dgm:cxn modelId="{8DCF4517-2435-4031-88A9-F01B07678A5B}" type="presParOf" srcId="{17F2F251-7507-484A-9F97-DFBEA11B9712}" destId="{BACBB4D1-59D6-4911-9D57-BE9306ED8E5F}" srcOrd="2" destOrd="0" presId="urn:microsoft.com/office/officeart/2008/layout/VerticalCurvedList"/>
    <dgm:cxn modelId="{84337689-7B42-4954-96BB-045607C45888}" type="presParOf" srcId="{17F2F251-7507-484A-9F97-DFBEA11B9712}" destId="{7337476A-FFD2-4503-8236-DBCCA0A1EAC6}" srcOrd="3" destOrd="0" presId="urn:microsoft.com/office/officeart/2008/layout/VerticalCurvedList"/>
    <dgm:cxn modelId="{54E1F929-17B2-4067-B344-898FB69C9975}" type="presParOf" srcId="{54B839CE-E463-49D7-B1C4-08E57049B092}" destId="{2A744287-2E1E-4391-9F7D-5DFEBB18C29C}" srcOrd="1" destOrd="0" presId="urn:microsoft.com/office/officeart/2008/layout/VerticalCurvedList"/>
    <dgm:cxn modelId="{2D77B6A8-50B0-4230-8A04-E0D5C6BD1DB9}" type="presParOf" srcId="{54B839CE-E463-49D7-B1C4-08E57049B092}" destId="{54CB5A54-B1AF-4FE7-8D0D-3E221FF411B3}" srcOrd="2" destOrd="0" presId="urn:microsoft.com/office/officeart/2008/layout/VerticalCurvedList"/>
    <dgm:cxn modelId="{F36295BB-EB4A-4094-9AED-971E11C40182}" type="presParOf" srcId="{54CB5A54-B1AF-4FE7-8D0D-3E221FF411B3}" destId="{6B72F60C-4BD3-4A49-974B-39C43FDD0F15}" srcOrd="0" destOrd="0" presId="urn:microsoft.com/office/officeart/2008/layout/VerticalCurvedList"/>
    <dgm:cxn modelId="{6FCC05FE-53F4-4115-BBF5-08CA6757C0BF}" type="presParOf" srcId="{54B839CE-E463-49D7-B1C4-08E57049B092}" destId="{E3AC08F5-554E-4D6D-8128-EF5A20CA6898}" srcOrd="3" destOrd="0" presId="urn:microsoft.com/office/officeart/2008/layout/VerticalCurvedList"/>
    <dgm:cxn modelId="{E9C6A265-08DB-43C6-89B2-9F985796AFE8}" type="presParOf" srcId="{54B839CE-E463-49D7-B1C4-08E57049B092}" destId="{7A15A1EA-1DB7-455B-A140-290BC82D42CF}" srcOrd="4" destOrd="0" presId="urn:microsoft.com/office/officeart/2008/layout/VerticalCurvedList"/>
    <dgm:cxn modelId="{AC10388E-B993-4C2C-B54C-374C9904D9DA}" type="presParOf" srcId="{7A15A1EA-1DB7-455B-A140-290BC82D42CF}" destId="{F31DBB98-3F77-413D-A006-FF677A46B9C1}" srcOrd="0" destOrd="0" presId="urn:microsoft.com/office/officeart/2008/layout/VerticalCurvedList"/>
    <dgm:cxn modelId="{CD241955-184A-43FA-A8F2-A356946EAC9C}" type="presParOf" srcId="{54B839CE-E463-49D7-B1C4-08E57049B092}" destId="{90E71A7D-32EA-4A45-8BFD-C0E67A7B2B9A}" srcOrd="5" destOrd="0" presId="urn:microsoft.com/office/officeart/2008/layout/VerticalCurvedList"/>
    <dgm:cxn modelId="{151E2271-8F15-416E-8F2A-DDB04C58F6B3}" type="presParOf" srcId="{54B839CE-E463-49D7-B1C4-08E57049B092}" destId="{E8368A74-ED26-4C66-BA8A-A44E961D1BAD}" srcOrd="6" destOrd="0" presId="urn:microsoft.com/office/officeart/2008/layout/VerticalCurvedList"/>
    <dgm:cxn modelId="{CA458E8F-8238-4209-8588-4F63561D0B8F}" type="presParOf" srcId="{E8368A74-ED26-4C66-BA8A-A44E961D1BAD}" destId="{EB11EE4F-956F-4561-83DE-310BD9E4A86E}" srcOrd="0" destOrd="0" presId="urn:microsoft.com/office/officeart/2008/layout/VerticalCurvedList"/>
    <dgm:cxn modelId="{F4A6CAEC-C632-481D-9827-5C04F6C53E9C}" type="presParOf" srcId="{54B839CE-E463-49D7-B1C4-08E57049B092}" destId="{BD72C525-1DCA-4E36-96EB-3BCB4537A65E}" srcOrd="7" destOrd="0" presId="urn:microsoft.com/office/officeart/2008/layout/VerticalCurvedList"/>
    <dgm:cxn modelId="{A728C4C1-8B83-45BE-9E51-597B3DFC3CDC}" type="presParOf" srcId="{54B839CE-E463-49D7-B1C4-08E57049B092}" destId="{085B1817-8A93-4071-B0C0-AE35593CD72F}" srcOrd="8" destOrd="0" presId="urn:microsoft.com/office/officeart/2008/layout/VerticalCurvedList"/>
    <dgm:cxn modelId="{A4EA3308-7403-46AF-A7E9-0B8B22CB01B0}" type="presParOf" srcId="{085B1817-8A93-4071-B0C0-AE35593CD72F}" destId="{F4A14187-DFBB-415D-B499-1615A0A49A29}" srcOrd="0" destOrd="0" presId="urn:microsoft.com/office/officeart/2008/layout/VerticalCurvedList"/>
    <dgm:cxn modelId="{D70B2D15-30AD-4549-B275-95BD46547FA5}" type="presParOf" srcId="{54B839CE-E463-49D7-B1C4-08E57049B092}" destId="{C4478D66-FBF7-4725-8518-EF631907FAFD}" srcOrd="9" destOrd="0" presId="urn:microsoft.com/office/officeart/2008/layout/VerticalCurvedList"/>
    <dgm:cxn modelId="{FA536676-C86F-4284-9518-5B12C97AB525}" type="presParOf" srcId="{54B839CE-E463-49D7-B1C4-08E57049B092}" destId="{D63479B6-655F-4B03-B78C-5D3768A9F4FE}" srcOrd="10" destOrd="0" presId="urn:microsoft.com/office/officeart/2008/layout/VerticalCurvedList"/>
    <dgm:cxn modelId="{F9FD85E8-F0BC-4CE5-8032-CC1D97FC8BC3}" type="presParOf" srcId="{D63479B6-655F-4B03-B78C-5D3768A9F4FE}" destId="{E3D36AA9-0246-4AB1-8BAC-A47B8D032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A korábban is jelzett külső kockázatok némileg enyhültek, de nem szűntek meg teljesen. A hazai bankrendszer külső kockázatokkal szembeni sokkellenálló képessége erős maradt.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2017-ben markáns élénkülés volt megfigyelhető a hazai hitelezésben és az ingatlanpiacon egyaránt. A lakásárakban nem figyelhető meg túlzott áremelkedés a gazdasági fundamentumokhoz képest.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>
        <a:solidFill>
          <a:srgbClr val="7E5C1D"/>
        </a:solidFill>
      </dgm:spPr>
      <dgm:t>
        <a:bodyPr/>
        <a:lstStyle/>
        <a:p>
          <a:r>
            <a:rPr lang="hu-HU" sz="1600" dirty="0"/>
            <a:t>Kiemelten vizsgáljuk a háztartások sérülékenységét és pénzügyi tudatosságát. Fókuszban az lakáscélú hitelek kamatkockázatának mérséklését célzó lehetőségek.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2017-ben is kiugró jövedelemezőség jellemezi a hazai bankokat, döntően egyszeri, nem fenntartható tételek miatt. A banki eredmény hosszú távú fenntarthatóságát segítheti a digitalizáció, </a:t>
          </a:r>
          <a:r>
            <a:rPr lang="hu-HU" sz="1600" dirty="0" err="1"/>
            <a:t>automatizáció</a:t>
          </a:r>
          <a:r>
            <a:rPr lang="hu-HU" sz="1600" dirty="0"/>
            <a:t> térnyerése.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A korábbi évhez hasonlóan folytatódott a banki mérlegek tisztítása is, amely </a:t>
          </a:r>
          <a:r>
            <a:rPr lang="hu-HU" sz="1600" dirty="0" err="1"/>
            <a:t>előretekintve</a:t>
          </a:r>
          <a:r>
            <a:rPr lang="hu-HU" sz="1600" dirty="0"/>
            <a:t> javítja a hitelezési képességet. A háztartási nemteljesítő portfólió szociális vetülete továbbra is fokozott figyelemmel kísérendő.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5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5"/>
      <dgm:spPr/>
    </dgm:pt>
    <dgm:pt modelId="{7337476A-FFD2-4503-8236-DBCCA0A1EAC6}" type="pres">
      <dgm:prSet presAssocID="{D27A8739-2284-401A-9A44-50581DBB4A1A}" presName="dstNode" presStyleLbl="node1" presStyleIdx="0" presStyleCnt="5"/>
      <dgm:spPr/>
    </dgm:pt>
    <dgm:pt modelId="{2A744287-2E1E-4391-9F7D-5DFEBB18C29C}" type="pres">
      <dgm:prSet presAssocID="{5A70A127-7AA4-472B-9044-88976BFC0DDA}" presName="text_1" presStyleLbl="node1" presStyleIdx="0" presStyleCnt="5" custScaleY="124598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5"/>
      <dgm:spPr>
        <a:solidFill>
          <a:schemeClr val="bg1"/>
        </a:solidFill>
      </dgm:spPr>
    </dgm:pt>
    <dgm:pt modelId="{E3AC08F5-554E-4D6D-8128-EF5A20CA6898}" type="pres">
      <dgm:prSet presAssocID="{6AF88A80-65E3-4CAD-821F-DD2D5E762AB9}" presName="text_2" presStyleLbl="node1" presStyleIdx="1" presStyleCnt="5" custScaleY="126047">
        <dgm:presLayoutVars>
          <dgm:bulletEnabled val="1"/>
        </dgm:presLayoutVars>
      </dgm:prSet>
      <dgm:spPr/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5"/>
      <dgm:spPr>
        <a:solidFill>
          <a:schemeClr val="bg1"/>
        </a:solidFill>
      </dgm:spPr>
    </dgm:pt>
    <dgm:pt modelId="{90E71A7D-32EA-4A45-8BFD-C0E67A7B2B9A}" type="pres">
      <dgm:prSet presAssocID="{33191BDA-94FC-4E06-8558-56924C2393AA}" presName="text_3" presStyleLbl="node1" presStyleIdx="2" presStyleCnt="5" custScaleY="127496">
        <dgm:presLayoutVars>
          <dgm:bulletEnabled val="1"/>
        </dgm:presLayoutVars>
      </dgm:prSet>
      <dgm:spPr/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5"/>
      <dgm:spPr>
        <a:solidFill>
          <a:schemeClr val="accent6">
            <a:lumMod val="75000"/>
          </a:schemeClr>
        </a:solidFill>
      </dgm:spPr>
    </dgm:pt>
    <dgm:pt modelId="{BD72C525-1DCA-4E36-96EB-3BCB4537A65E}" type="pres">
      <dgm:prSet presAssocID="{0908818D-0311-4925-BA51-144B0CDE72C0}" presName="text_4" presStyleLbl="node1" presStyleIdx="3" presStyleCnt="5" custScaleY="126046">
        <dgm:presLayoutVars>
          <dgm:bulletEnabled val="1"/>
        </dgm:presLayoutVars>
      </dgm:prSet>
      <dgm:spPr/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5"/>
      <dgm:spPr/>
    </dgm:pt>
    <dgm:pt modelId="{C4478D66-FBF7-4725-8518-EF631907FAFD}" type="pres">
      <dgm:prSet presAssocID="{8C8EE247-F336-42AD-959E-ACB3F66D289B}" presName="text_5" presStyleLbl="node1" presStyleIdx="4" presStyleCnt="5" custScaleY="124597">
        <dgm:presLayoutVars>
          <dgm:bulletEnabled val="1"/>
        </dgm:presLayoutVars>
      </dgm:prSet>
      <dgm:spPr/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5"/>
      <dgm:spPr/>
    </dgm:pt>
  </dgm:ptLst>
  <dgm:cxnLst>
    <dgm:cxn modelId="{14C0D40F-580A-40CC-9B0E-5C24E306A69D}" type="presOf" srcId="{8C8EE247-F336-42AD-959E-ACB3F66D289B}" destId="{C4478D66-FBF7-4725-8518-EF631907FAFD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BB0A6822-696C-430D-B318-4F28353EA7D1}" type="presOf" srcId="{D27A8739-2284-401A-9A44-50581DBB4A1A}" destId="{C187C86A-758D-46F6-AD59-62BE9594A311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240FDF59-6257-478B-9B12-5E8FE46CF0F4}" type="presOf" srcId="{5A70A127-7AA4-472B-9044-88976BFC0DDA}" destId="{2A744287-2E1E-4391-9F7D-5DFEBB18C29C}" srcOrd="0" destOrd="0" presId="urn:microsoft.com/office/officeart/2008/layout/VerticalCurvedList"/>
    <dgm:cxn modelId="{7B0F3081-6739-46C3-AAB1-52B33744583D}" type="presOf" srcId="{4FE4E69F-2722-411F-A79D-B93096C32506}" destId="{FBB4BE13-2B90-4556-9B30-6A97A2921C81}" srcOrd="0" destOrd="0" presId="urn:microsoft.com/office/officeart/2008/layout/VerticalCurvedList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DE06EEBA-6A54-41DE-902B-8F30B042CE2F}" type="presOf" srcId="{0908818D-0311-4925-BA51-144B0CDE72C0}" destId="{BD72C525-1DCA-4E36-96EB-3BCB4537A65E}" srcOrd="0" destOrd="0" presId="urn:microsoft.com/office/officeart/2008/layout/VerticalCurvedList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0DF6D6D5-580D-4E84-A1D4-49B3291D6979}" type="presOf" srcId="{6AF88A80-65E3-4CAD-821F-DD2D5E762AB9}" destId="{E3AC08F5-554E-4D6D-8128-EF5A20CA6898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B61FC5FC-19DB-4108-9E27-59BEE75526FE}" type="presOf" srcId="{33191BDA-94FC-4E06-8558-56924C2393AA}" destId="{90E71A7D-32EA-4A45-8BFD-C0E67A7B2B9A}" srcOrd="0" destOrd="0" presId="urn:microsoft.com/office/officeart/2008/layout/VerticalCurvedList"/>
    <dgm:cxn modelId="{5667C1A3-6C7F-400C-879E-B8C374E16B2B}" type="presParOf" srcId="{C187C86A-758D-46F6-AD59-62BE9594A311}" destId="{54B839CE-E463-49D7-B1C4-08E57049B092}" srcOrd="0" destOrd="0" presId="urn:microsoft.com/office/officeart/2008/layout/VerticalCurvedList"/>
    <dgm:cxn modelId="{1408CA40-547F-484E-A716-BE3FA868B841}" type="presParOf" srcId="{54B839CE-E463-49D7-B1C4-08E57049B092}" destId="{17F2F251-7507-484A-9F97-DFBEA11B9712}" srcOrd="0" destOrd="0" presId="urn:microsoft.com/office/officeart/2008/layout/VerticalCurvedList"/>
    <dgm:cxn modelId="{B00EBD10-8F35-4ACE-8048-B8D01C1A8E2C}" type="presParOf" srcId="{17F2F251-7507-484A-9F97-DFBEA11B9712}" destId="{75019996-51E8-402C-AD01-FDD09B5959FC}" srcOrd="0" destOrd="0" presId="urn:microsoft.com/office/officeart/2008/layout/VerticalCurvedList"/>
    <dgm:cxn modelId="{C54FBCF0-734F-42DF-A57C-4CCBF55EA759}" type="presParOf" srcId="{17F2F251-7507-484A-9F97-DFBEA11B9712}" destId="{FBB4BE13-2B90-4556-9B30-6A97A2921C81}" srcOrd="1" destOrd="0" presId="urn:microsoft.com/office/officeart/2008/layout/VerticalCurvedList"/>
    <dgm:cxn modelId="{8DCF4517-2435-4031-88A9-F01B07678A5B}" type="presParOf" srcId="{17F2F251-7507-484A-9F97-DFBEA11B9712}" destId="{BACBB4D1-59D6-4911-9D57-BE9306ED8E5F}" srcOrd="2" destOrd="0" presId="urn:microsoft.com/office/officeart/2008/layout/VerticalCurvedList"/>
    <dgm:cxn modelId="{84337689-7B42-4954-96BB-045607C45888}" type="presParOf" srcId="{17F2F251-7507-484A-9F97-DFBEA11B9712}" destId="{7337476A-FFD2-4503-8236-DBCCA0A1EAC6}" srcOrd="3" destOrd="0" presId="urn:microsoft.com/office/officeart/2008/layout/VerticalCurvedList"/>
    <dgm:cxn modelId="{54E1F929-17B2-4067-B344-898FB69C9975}" type="presParOf" srcId="{54B839CE-E463-49D7-B1C4-08E57049B092}" destId="{2A744287-2E1E-4391-9F7D-5DFEBB18C29C}" srcOrd="1" destOrd="0" presId="urn:microsoft.com/office/officeart/2008/layout/VerticalCurvedList"/>
    <dgm:cxn modelId="{2D77B6A8-50B0-4230-8A04-E0D5C6BD1DB9}" type="presParOf" srcId="{54B839CE-E463-49D7-B1C4-08E57049B092}" destId="{54CB5A54-B1AF-4FE7-8D0D-3E221FF411B3}" srcOrd="2" destOrd="0" presId="urn:microsoft.com/office/officeart/2008/layout/VerticalCurvedList"/>
    <dgm:cxn modelId="{F36295BB-EB4A-4094-9AED-971E11C40182}" type="presParOf" srcId="{54CB5A54-B1AF-4FE7-8D0D-3E221FF411B3}" destId="{6B72F60C-4BD3-4A49-974B-39C43FDD0F15}" srcOrd="0" destOrd="0" presId="urn:microsoft.com/office/officeart/2008/layout/VerticalCurvedList"/>
    <dgm:cxn modelId="{6FCC05FE-53F4-4115-BBF5-08CA6757C0BF}" type="presParOf" srcId="{54B839CE-E463-49D7-B1C4-08E57049B092}" destId="{E3AC08F5-554E-4D6D-8128-EF5A20CA6898}" srcOrd="3" destOrd="0" presId="urn:microsoft.com/office/officeart/2008/layout/VerticalCurvedList"/>
    <dgm:cxn modelId="{E9C6A265-08DB-43C6-89B2-9F985796AFE8}" type="presParOf" srcId="{54B839CE-E463-49D7-B1C4-08E57049B092}" destId="{7A15A1EA-1DB7-455B-A140-290BC82D42CF}" srcOrd="4" destOrd="0" presId="urn:microsoft.com/office/officeart/2008/layout/VerticalCurvedList"/>
    <dgm:cxn modelId="{AC10388E-B993-4C2C-B54C-374C9904D9DA}" type="presParOf" srcId="{7A15A1EA-1DB7-455B-A140-290BC82D42CF}" destId="{F31DBB98-3F77-413D-A006-FF677A46B9C1}" srcOrd="0" destOrd="0" presId="urn:microsoft.com/office/officeart/2008/layout/VerticalCurvedList"/>
    <dgm:cxn modelId="{CD241955-184A-43FA-A8F2-A356946EAC9C}" type="presParOf" srcId="{54B839CE-E463-49D7-B1C4-08E57049B092}" destId="{90E71A7D-32EA-4A45-8BFD-C0E67A7B2B9A}" srcOrd="5" destOrd="0" presId="urn:microsoft.com/office/officeart/2008/layout/VerticalCurvedList"/>
    <dgm:cxn modelId="{151E2271-8F15-416E-8F2A-DDB04C58F6B3}" type="presParOf" srcId="{54B839CE-E463-49D7-B1C4-08E57049B092}" destId="{E8368A74-ED26-4C66-BA8A-A44E961D1BAD}" srcOrd="6" destOrd="0" presId="urn:microsoft.com/office/officeart/2008/layout/VerticalCurvedList"/>
    <dgm:cxn modelId="{CA458E8F-8238-4209-8588-4F63561D0B8F}" type="presParOf" srcId="{E8368A74-ED26-4C66-BA8A-A44E961D1BAD}" destId="{EB11EE4F-956F-4561-83DE-310BD9E4A86E}" srcOrd="0" destOrd="0" presId="urn:microsoft.com/office/officeart/2008/layout/VerticalCurvedList"/>
    <dgm:cxn modelId="{F4A6CAEC-C632-481D-9827-5C04F6C53E9C}" type="presParOf" srcId="{54B839CE-E463-49D7-B1C4-08E57049B092}" destId="{BD72C525-1DCA-4E36-96EB-3BCB4537A65E}" srcOrd="7" destOrd="0" presId="urn:microsoft.com/office/officeart/2008/layout/VerticalCurvedList"/>
    <dgm:cxn modelId="{A728C4C1-8B83-45BE-9E51-597B3DFC3CDC}" type="presParOf" srcId="{54B839CE-E463-49D7-B1C4-08E57049B092}" destId="{085B1817-8A93-4071-B0C0-AE35593CD72F}" srcOrd="8" destOrd="0" presId="urn:microsoft.com/office/officeart/2008/layout/VerticalCurvedList"/>
    <dgm:cxn modelId="{A4EA3308-7403-46AF-A7E9-0B8B22CB01B0}" type="presParOf" srcId="{085B1817-8A93-4071-B0C0-AE35593CD72F}" destId="{F4A14187-DFBB-415D-B499-1615A0A49A29}" srcOrd="0" destOrd="0" presId="urn:microsoft.com/office/officeart/2008/layout/VerticalCurvedList"/>
    <dgm:cxn modelId="{D70B2D15-30AD-4549-B275-95BD46547FA5}" type="presParOf" srcId="{54B839CE-E463-49D7-B1C4-08E57049B092}" destId="{C4478D66-FBF7-4725-8518-EF631907FAFD}" srcOrd="9" destOrd="0" presId="urn:microsoft.com/office/officeart/2008/layout/VerticalCurvedList"/>
    <dgm:cxn modelId="{FA536676-C86F-4284-9518-5B12C97AB525}" type="presParOf" srcId="{54B839CE-E463-49D7-B1C4-08E57049B092}" destId="{D63479B6-655F-4B03-B78C-5D3768A9F4FE}" srcOrd="10" destOrd="0" presId="urn:microsoft.com/office/officeart/2008/layout/VerticalCurvedList"/>
    <dgm:cxn modelId="{F9FD85E8-F0BC-4CE5-8032-CC1D97FC8BC3}" type="presParOf" srcId="{D63479B6-655F-4B03-B78C-5D3768A9F4FE}" destId="{E3D36AA9-0246-4AB1-8BAC-A47B8D032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A korábban is jelzett külső kockázatok némileg enyhültek, de nem szűntek meg teljesen. A hazai bankrendszer külső kockázatokkal szembeni sokkellenálló képessége erős maradt.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2017-ben markáns élénkülés volt megfigyelhető a hazai hitelezésben és az ingatlanpiacon egyaránt. A lakásárakban nem figyelhető meg túlzott áremelkedés a gazdasági fundamentumokhoz képest.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Kiemelten vizsgáljuk a háztartások sérülékenységét és pénzügyi tudatosságát. Fókuszban az lakáscélú hitelek kamatkockázatának mérséklését célzó lehetőségek.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rgbClr val="7E5C1D"/>
        </a:solidFill>
      </dgm:spPr>
      <dgm:t>
        <a:bodyPr/>
        <a:lstStyle/>
        <a:p>
          <a:r>
            <a:rPr lang="hu-HU" sz="1600" dirty="0"/>
            <a:t>2017-ben is kiugró jövedelemezőség jellemezi a hazai bankokat, döntően egyszeri, nem fenntartható tételek miatt. A banki eredmény hosszú távú fenntarthatóságát segítheti a digitalizáció, </a:t>
          </a:r>
          <a:r>
            <a:rPr lang="hu-HU" sz="1600" dirty="0" err="1"/>
            <a:t>automatizáció</a:t>
          </a:r>
          <a:r>
            <a:rPr lang="hu-HU" sz="1600" dirty="0"/>
            <a:t> térnyerése.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A korábbi évhez hasonlóan folytatódott a banki mérlegek tisztítása is, amely </a:t>
          </a:r>
          <a:r>
            <a:rPr lang="hu-HU" sz="1600" dirty="0" err="1"/>
            <a:t>előretekintve</a:t>
          </a:r>
          <a:r>
            <a:rPr lang="hu-HU" sz="1600" dirty="0"/>
            <a:t> javítja a hitelezési képességet. A háztartási nemteljesítő portfólió szociális vetülete továbbra is fokozott figyelemmel kísérendő.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5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5"/>
      <dgm:spPr/>
    </dgm:pt>
    <dgm:pt modelId="{7337476A-FFD2-4503-8236-DBCCA0A1EAC6}" type="pres">
      <dgm:prSet presAssocID="{D27A8739-2284-401A-9A44-50581DBB4A1A}" presName="dstNode" presStyleLbl="node1" presStyleIdx="0" presStyleCnt="5"/>
      <dgm:spPr/>
    </dgm:pt>
    <dgm:pt modelId="{2A744287-2E1E-4391-9F7D-5DFEBB18C29C}" type="pres">
      <dgm:prSet presAssocID="{5A70A127-7AA4-472B-9044-88976BFC0DDA}" presName="text_1" presStyleLbl="node1" presStyleIdx="0" presStyleCnt="5" custScaleY="124598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5"/>
      <dgm:spPr>
        <a:solidFill>
          <a:schemeClr val="bg1"/>
        </a:solidFill>
      </dgm:spPr>
    </dgm:pt>
    <dgm:pt modelId="{E3AC08F5-554E-4D6D-8128-EF5A20CA6898}" type="pres">
      <dgm:prSet presAssocID="{6AF88A80-65E3-4CAD-821F-DD2D5E762AB9}" presName="text_2" presStyleLbl="node1" presStyleIdx="1" presStyleCnt="5" custScaleY="126047">
        <dgm:presLayoutVars>
          <dgm:bulletEnabled val="1"/>
        </dgm:presLayoutVars>
      </dgm:prSet>
      <dgm:spPr/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5"/>
      <dgm:spPr>
        <a:solidFill>
          <a:schemeClr val="bg1"/>
        </a:solidFill>
      </dgm:spPr>
    </dgm:pt>
    <dgm:pt modelId="{90E71A7D-32EA-4A45-8BFD-C0E67A7B2B9A}" type="pres">
      <dgm:prSet presAssocID="{33191BDA-94FC-4E06-8558-56924C2393AA}" presName="text_3" presStyleLbl="node1" presStyleIdx="2" presStyleCnt="5" custScaleY="127496">
        <dgm:presLayoutVars>
          <dgm:bulletEnabled val="1"/>
        </dgm:presLayoutVars>
      </dgm:prSet>
      <dgm:spPr/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5"/>
      <dgm:spPr>
        <a:solidFill>
          <a:schemeClr val="bg1"/>
        </a:solidFill>
      </dgm:spPr>
    </dgm:pt>
    <dgm:pt modelId="{BD72C525-1DCA-4E36-96EB-3BCB4537A65E}" type="pres">
      <dgm:prSet presAssocID="{0908818D-0311-4925-BA51-144B0CDE72C0}" presName="text_4" presStyleLbl="node1" presStyleIdx="3" presStyleCnt="5" custScaleY="126046">
        <dgm:presLayoutVars>
          <dgm:bulletEnabled val="1"/>
        </dgm:presLayoutVars>
      </dgm:prSet>
      <dgm:spPr/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5"/>
      <dgm:spPr>
        <a:solidFill>
          <a:schemeClr val="accent6">
            <a:lumMod val="75000"/>
          </a:schemeClr>
        </a:solidFill>
      </dgm:spPr>
    </dgm:pt>
    <dgm:pt modelId="{C4478D66-FBF7-4725-8518-EF631907FAFD}" type="pres">
      <dgm:prSet presAssocID="{8C8EE247-F336-42AD-959E-ACB3F66D289B}" presName="text_5" presStyleLbl="node1" presStyleIdx="4" presStyleCnt="5" custScaleY="124597">
        <dgm:presLayoutVars>
          <dgm:bulletEnabled val="1"/>
        </dgm:presLayoutVars>
      </dgm:prSet>
      <dgm:spPr/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5"/>
      <dgm:spPr/>
    </dgm:pt>
  </dgm:ptLst>
  <dgm:cxnLst>
    <dgm:cxn modelId="{14C0D40F-580A-40CC-9B0E-5C24E306A69D}" type="presOf" srcId="{8C8EE247-F336-42AD-959E-ACB3F66D289B}" destId="{C4478D66-FBF7-4725-8518-EF631907FAFD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BB0A6822-696C-430D-B318-4F28353EA7D1}" type="presOf" srcId="{D27A8739-2284-401A-9A44-50581DBB4A1A}" destId="{C187C86A-758D-46F6-AD59-62BE9594A311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240FDF59-6257-478B-9B12-5E8FE46CF0F4}" type="presOf" srcId="{5A70A127-7AA4-472B-9044-88976BFC0DDA}" destId="{2A744287-2E1E-4391-9F7D-5DFEBB18C29C}" srcOrd="0" destOrd="0" presId="urn:microsoft.com/office/officeart/2008/layout/VerticalCurvedList"/>
    <dgm:cxn modelId="{7B0F3081-6739-46C3-AAB1-52B33744583D}" type="presOf" srcId="{4FE4E69F-2722-411F-A79D-B93096C32506}" destId="{FBB4BE13-2B90-4556-9B30-6A97A2921C81}" srcOrd="0" destOrd="0" presId="urn:microsoft.com/office/officeart/2008/layout/VerticalCurvedList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DE06EEBA-6A54-41DE-902B-8F30B042CE2F}" type="presOf" srcId="{0908818D-0311-4925-BA51-144B0CDE72C0}" destId="{BD72C525-1DCA-4E36-96EB-3BCB4537A65E}" srcOrd="0" destOrd="0" presId="urn:microsoft.com/office/officeart/2008/layout/VerticalCurvedList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0DF6D6D5-580D-4E84-A1D4-49B3291D6979}" type="presOf" srcId="{6AF88A80-65E3-4CAD-821F-DD2D5E762AB9}" destId="{E3AC08F5-554E-4D6D-8128-EF5A20CA6898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B61FC5FC-19DB-4108-9E27-59BEE75526FE}" type="presOf" srcId="{33191BDA-94FC-4E06-8558-56924C2393AA}" destId="{90E71A7D-32EA-4A45-8BFD-C0E67A7B2B9A}" srcOrd="0" destOrd="0" presId="urn:microsoft.com/office/officeart/2008/layout/VerticalCurvedList"/>
    <dgm:cxn modelId="{5667C1A3-6C7F-400C-879E-B8C374E16B2B}" type="presParOf" srcId="{C187C86A-758D-46F6-AD59-62BE9594A311}" destId="{54B839CE-E463-49D7-B1C4-08E57049B092}" srcOrd="0" destOrd="0" presId="urn:microsoft.com/office/officeart/2008/layout/VerticalCurvedList"/>
    <dgm:cxn modelId="{1408CA40-547F-484E-A716-BE3FA868B841}" type="presParOf" srcId="{54B839CE-E463-49D7-B1C4-08E57049B092}" destId="{17F2F251-7507-484A-9F97-DFBEA11B9712}" srcOrd="0" destOrd="0" presId="urn:microsoft.com/office/officeart/2008/layout/VerticalCurvedList"/>
    <dgm:cxn modelId="{B00EBD10-8F35-4ACE-8048-B8D01C1A8E2C}" type="presParOf" srcId="{17F2F251-7507-484A-9F97-DFBEA11B9712}" destId="{75019996-51E8-402C-AD01-FDD09B5959FC}" srcOrd="0" destOrd="0" presId="urn:microsoft.com/office/officeart/2008/layout/VerticalCurvedList"/>
    <dgm:cxn modelId="{C54FBCF0-734F-42DF-A57C-4CCBF55EA759}" type="presParOf" srcId="{17F2F251-7507-484A-9F97-DFBEA11B9712}" destId="{FBB4BE13-2B90-4556-9B30-6A97A2921C81}" srcOrd="1" destOrd="0" presId="urn:microsoft.com/office/officeart/2008/layout/VerticalCurvedList"/>
    <dgm:cxn modelId="{8DCF4517-2435-4031-88A9-F01B07678A5B}" type="presParOf" srcId="{17F2F251-7507-484A-9F97-DFBEA11B9712}" destId="{BACBB4D1-59D6-4911-9D57-BE9306ED8E5F}" srcOrd="2" destOrd="0" presId="urn:microsoft.com/office/officeart/2008/layout/VerticalCurvedList"/>
    <dgm:cxn modelId="{84337689-7B42-4954-96BB-045607C45888}" type="presParOf" srcId="{17F2F251-7507-484A-9F97-DFBEA11B9712}" destId="{7337476A-FFD2-4503-8236-DBCCA0A1EAC6}" srcOrd="3" destOrd="0" presId="urn:microsoft.com/office/officeart/2008/layout/VerticalCurvedList"/>
    <dgm:cxn modelId="{54E1F929-17B2-4067-B344-898FB69C9975}" type="presParOf" srcId="{54B839CE-E463-49D7-B1C4-08E57049B092}" destId="{2A744287-2E1E-4391-9F7D-5DFEBB18C29C}" srcOrd="1" destOrd="0" presId="urn:microsoft.com/office/officeart/2008/layout/VerticalCurvedList"/>
    <dgm:cxn modelId="{2D77B6A8-50B0-4230-8A04-E0D5C6BD1DB9}" type="presParOf" srcId="{54B839CE-E463-49D7-B1C4-08E57049B092}" destId="{54CB5A54-B1AF-4FE7-8D0D-3E221FF411B3}" srcOrd="2" destOrd="0" presId="urn:microsoft.com/office/officeart/2008/layout/VerticalCurvedList"/>
    <dgm:cxn modelId="{F36295BB-EB4A-4094-9AED-971E11C40182}" type="presParOf" srcId="{54CB5A54-B1AF-4FE7-8D0D-3E221FF411B3}" destId="{6B72F60C-4BD3-4A49-974B-39C43FDD0F15}" srcOrd="0" destOrd="0" presId="urn:microsoft.com/office/officeart/2008/layout/VerticalCurvedList"/>
    <dgm:cxn modelId="{6FCC05FE-53F4-4115-BBF5-08CA6757C0BF}" type="presParOf" srcId="{54B839CE-E463-49D7-B1C4-08E57049B092}" destId="{E3AC08F5-554E-4D6D-8128-EF5A20CA6898}" srcOrd="3" destOrd="0" presId="urn:microsoft.com/office/officeart/2008/layout/VerticalCurvedList"/>
    <dgm:cxn modelId="{E9C6A265-08DB-43C6-89B2-9F985796AFE8}" type="presParOf" srcId="{54B839CE-E463-49D7-B1C4-08E57049B092}" destId="{7A15A1EA-1DB7-455B-A140-290BC82D42CF}" srcOrd="4" destOrd="0" presId="urn:microsoft.com/office/officeart/2008/layout/VerticalCurvedList"/>
    <dgm:cxn modelId="{AC10388E-B993-4C2C-B54C-374C9904D9DA}" type="presParOf" srcId="{7A15A1EA-1DB7-455B-A140-290BC82D42CF}" destId="{F31DBB98-3F77-413D-A006-FF677A46B9C1}" srcOrd="0" destOrd="0" presId="urn:microsoft.com/office/officeart/2008/layout/VerticalCurvedList"/>
    <dgm:cxn modelId="{CD241955-184A-43FA-A8F2-A356946EAC9C}" type="presParOf" srcId="{54B839CE-E463-49D7-B1C4-08E57049B092}" destId="{90E71A7D-32EA-4A45-8BFD-C0E67A7B2B9A}" srcOrd="5" destOrd="0" presId="urn:microsoft.com/office/officeart/2008/layout/VerticalCurvedList"/>
    <dgm:cxn modelId="{151E2271-8F15-416E-8F2A-DDB04C58F6B3}" type="presParOf" srcId="{54B839CE-E463-49D7-B1C4-08E57049B092}" destId="{E8368A74-ED26-4C66-BA8A-A44E961D1BAD}" srcOrd="6" destOrd="0" presId="urn:microsoft.com/office/officeart/2008/layout/VerticalCurvedList"/>
    <dgm:cxn modelId="{CA458E8F-8238-4209-8588-4F63561D0B8F}" type="presParOf" srcId="{E8368A74-ED26-4C66-BA8A-A44E961D1BAD}" destId="{EB11EE4F-956F-4561-83DE-310BD9E4A86E}" srcOrd="0" destOrd="0" presId="urn:microsoft.com/office/officeart/2008/layout/VerticalCurvedList"/>
    <dgm:cxn modelId="{F4A6CAEC-C632-481D-9827-5C04F6C53E9C}" type="presParOf" srcId="{54B839CE-E463-49D7-B1C4-08E57049B092}" destId="{BD72C525-1DCA-4E36-96EB-3BCB4537A65E}" srcOrd="7" destOrd="0" presId="urn:microsoft.com/office/officeart/2008/layout/VerticalCurvedList"/>
    <dgm:cxn modelId="{A728C4C1-8B83-45BE-9E51-597B3DFC3CDC}" type="presParOf" srcId="{54B839CE-E463-49D7-B1C4-08E57049B092}" destId="{085B1817-8A93-4071-B0C0-AE35593CD72F}" srcOrd="8" destOrd="0" presId="urn:microsoft.com/office/officeart/2008/layout/VerticalCurvedList"/>
    <dgm:cxn modelId="{A4EA3308-7403-46AF-A7E9-0B8B22CB01B0}" type="presParOf" srcId="{085B1817-8A93-4071-B0C0-AE35593CD72F}" destId="{F4A14187-DFBB-415D-B499-1615A0A49A29}" srcOrd="0" destOrd="0" presId="urn:microsoft.com/office/officeart/2008/layout/VerticalCurvedList"/>
    <dgm:cxn modelId="{D70B2D15-30AD-4549-B275-95BD46547FA5}" type="presParOf" srcId="{54B839CE-E463-49D7-B1C4-08E57049B092}" destId="{C4478D66-FBF7-4725-8518-EF631907FAFD}" srcOrd="9" destOrd="0" presId="urn:microsoft.com/office/officeart/2008/layout/VerticalCurvedList"/>
    <dgm:cxn modelId="{FA536676-C86F-4284-9518-5B12C97AB525}" type="presParOf" srcId="{54B839CE-E463-49D7-B1C4-08E57049B092}" destId="{D63479B6-655F-4B03-B78C-5D3768A9F4FE}" srcOrd="10" destOrd="0" presId="urn:microsoft.com/office/officeart/2008/layout/VerticalCurvedList"/>
    <dgm:cxn modelId="{F9FD85E8-F0BC-4CE5-8032-CC1D97FC8BC3}" type="presParOf" srcId="{D63479B6-655F-4B03-B78C-5D3768A9F4FE}" destId="{E3D36AA9-0246-4AB1-8BAC-A47B8D032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A korábban is jelzett külső kockázatok némileg enyhültek, de nem szűntek meg teljesen. A hazai bankrendszer külső kockázatokkal szembeni sokkellenálló képessége erős maradt.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2017-ben markáns élénkülés volt megfigyelhető a hazai hitelezésben és az ingatlanpiacon egyaránt. A lakásárakban nem figyelhető meg túlzott áremelkedés a gazdasági fundamentumokhoz képest.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Kiemelten vizsgáljuk a háztartások sérülékenységét és pénzügyi tudatosságát. Fókuszban az lakáscélú hitelek kamatkockázatának mérséklését célzó lehetőségek.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rgbClr val="7E5C1D">
            <a:alpha val="50196"/>
          </a:srgbClr>
        </a:solidFill>
      </dgm:spPr>
      <dgm:t>
        <a:bodyPr/>
        <a:lstStyle/>
        <a:p>
          <a:r>
            <a:rPr lang="hu-HU" sz="1600" dirty="0"/>
            <a:t>2017-ben is kiugró jövedelemezőség jellemezi a hazai bankokat, döntően egyszeri, nem fenntartható tételek miatt. A banki eredmény hosszú távú fenntarthatóságát segítheti a digitalizáció, </a:t>
          </a:r>
          <a:r>
            <a:rPr lang="hu-HU" sz="1600" dirty="0" err="1"/>
            <a:t>automatizáció</a:t>
          </a:r>
          <a:r>
            <a:rPr lang="hu-HU" sz="1600" dirty="0"/>
            <a:t> térnyerése.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rgbClr val="7E5C1D"/>
        </a:solidFill>
      </dgm:spPr>
      <dgm:t>
        <a:bodyPr/>
        <a:lstStyle/>
        <a:p>
          <a:r>
            <a:rPr lang="hu-HU" sz="1600" dirty="0"/>
            <a:t>A korábbi évhez hasonlóan folytatódott a banki mérlegek tisztítása is, amely </a:t>
          </a:r>
          <a:r>
            <a:rPr lang="hu-HU" sz="1600" dirty="0" err="1"/>
            <a:t>előretekintve</a:t>
          </a:r>
          <a:r>
            <a:rPr lang="hu-HU" sz="1600" dirty="0"/>
            <a:t> javítja a hitelezési képességet. A háztartási nemteljesítő portfólió szociális vetülete továbbra is fokozott figyelemmel kísérendő.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5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5"/>
      <dgm:spPr/>
    </dgm:pt>
    <dgm:pt modelId="{7337476A-FFD2-4503-8236-DBCCA0A1EAC6}" type="pres">
      <dgm:prSet presAssocID="{D27A8739-2284-401A-9A44-50581DBB4A1A}" presName="dstNode" presStyleLbl="node1" presStyleIdx="0" presStyleCnt="5"/>
      <dgm:spPr/>
    </dgm:pt>
    <dgm:pt modelId="{2A744287-2E1E-4391-9F7D-5DFEBB18C29C}" type="pres">
      <dgm:prSet presAssocID="{5A70A127-7AA4-472B-9044-88976BFC0DDA}" presName="text_1" presStyleLbl="node1" presStyleIdx="0" presStyleCnt="5" custScaleY="124598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5"/>
      <dgm:spPr>
        <a:solidFill>
          <a:schemeClr val="bg1"/>
        </a:solidFill>
      </dgm:spPr>
    </dgm:pt>
    <dgm:pt modelId="{E3AC08F5-554E-4D6D-8128-EF5A20CA6898}" type="pres">
      <dgm:prSet presAssocID="{6AF88A80-65E3-4CAD-821F-DD2D5E762AB9}" presName="text_2" presStyleLbl="node1" presStyleIdx="1" presStyleCnt="5" custScaleY="126047">
        <dgm:presLayoutVars>
          <dgm:bulletEnabled val="1"/>
        </dgm:presLayoutVars>
      </dgm:prSet>
      <dgm:spPr/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5"/>
      <dgm:spPr>
        <a:solidFill>
          <a:schemeClr val="bg1"/>
        </a:solidFill>
      </dgm:spPr>
    </dgm:pt>
    <dgm:pt modelId="{90E71A7D-32EA-4A45-8BFD-C0E67A7B2B9A}" type="pres">
      <dgm:prSet presAssocID="{33191BDA-94FC-4E06-8558-56924C2393AA}" presName="text_3" presStyleLbl="node1" presStyleIdx="2" presStyleCnt="5" custScaleY="127496">
        <dgm:presLayoutVars>
          <dgm:bulletEnabled val="1"/>
        </dgm:presLayoutVars>
      </dgm:prSet>
      <dgm:spPr/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5"/>
      <dgm:spPr>
        <a:solidFill>
          <a:schemeClr val="bg1"/>
        </a:solidFill>
      </dgm:spPr>
    </dgm:pt>
    <dgm:pt modelId="{BD72C525-1DCA-4E36-96EB-3BCB4537A65E}" type="pres">
      <dgm:prSet presAssocID="{0908818D-0311-4925-BA51-144B0CDE72C0}" presName="text_4" presStyleLbl="node1" presStyleIdx="3" presStyleCnt="5" custScaleY="126046">
        <dgm:presLayoutVars>
          <dgm:bulletEnabled val="1"/>
        </dgm:presLayoutVars>
      </dgm:prSet>
      <dgm:spPr/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5"/>
      <dgm:spPr>
        <a:solidFill>
          <a:schemeClr val="bg1"/>
        </a:solidFill>
      </dgm:spPr>
    </dgm:pt>
    <dgm:pt modelId="{C4478D66-FBF7-4725-8518-EF631907FAFD}" type="pres">
      <dgm:prSet presAssocID="{8C8EE247-F336-42AD-959E-ACB3F66D289B}" presName="text_5" presStyleLbl="node1" presStyleIdx="4" presStyleCnt="5" custScaleY="124597">
        <dgm:presLayoutVars>
          <dgm:bulletEnabled val="1"/>
        </dgm:presLayoutVars>
      </dgm:prSet>
      <dgm:spPr/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5"/>
      <dgm:spPr>
        <a:solidFill>
          <a:schemeClr val="accent6">
            <a:lumMod val="75000"/>
          </a:schemeClr>
        </a:solidFill>
      </dgm:spPr>
    </dgm:pt>
  </dgm:ptLst>
  <dgm:cxnLst>
    <dgm:cxn modelId="{14C0D40F-580A-40CC-9B0E-5C24E306A69D}" type="presOf" srcId="{8C8EE247-F336-42AD-959E-ACB3F66D289B}" destId="{C4478D66-FBF7-4725-8518-EF631907FAFD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BB0A6822-696C-430D-B318-4F28353EA7D1}" type="presOf" srcId="{D27A8739-2284-401A-9A44-50581DBB4A1A}" destId="{C187C86A-758D-46F6-AD59-62BE9594A311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240FDF59-6257-478B-9B12-5E8FE46CF0F4}" type="presOf" srcId="{5A70A127-7AA4-472B-9044-88976BFC0DDA}" destId="{2A744287-2E1E-4391-9F7D-5DFEBB18C29C}" srcOrd="0" destOrd="0" presId="urn:microsoft.com/office/officeart/2008/layout/VerticalCurvedList"/>
    <dgm:cxn modelId="{7B0F3081-6739-46C3-AAB1-52B33744583D}" type="presOf" srcId="{4FE4E69F-2722-411F-A79D-B93096C32506}" destId="{FBB4BE13-2B90-4556-9B30-6A97A2921C81}" srcOrd="0" destOrd="0" presId="urn:microsoft.com/office/officeart/2008/layout/VerticalCurvedList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DE06EEBA-6A54-41DE-902B-8F30B042CE2F}" type="presOf" srcId="{0908818D-0311-4925-BA51-144B0CDE72C0}" destId="{BD72C525-1DCA-4E36-96EB-3BCB4537A65E}" srcOrd="0" destOrd="0" presId="urn:microsoft.com/office/officeart/2008/layout/VerticalCurvedList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0DF6D6D5-580D-4E84-A1D4-49B3291D6979}" type="presOf" srcId="{6AF88A80-65E3-4CAD-821F-DD2D5E762AB9}" destId="{E3AC08F5-554E-4D6D-8128-EF5A20CA6898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B61FC5FC-19DB-4108-9E27-59BEE75526FE}" type="presOf" srcId="{33191BDA-94FC-4E06-8558-56924C2393AA}" destId="{90E71A7D-32EA-4A45-8BFD-C0E67A7B2B9A}" srcOrd="0" destOrd="0" presId="urn:microsoft.com/office/officeart/2008/layout/VerticalCurvedList"/>
    <dgm:cxn modelId="{5667C1A3-6C7F-400C-879E-B8C374E16B2B}" type="presParOf" srcId="{C187C86A-758D-46F6-AD59-62BE9594A311}" destId="{54B839CE-E463-49D7-B1C4-08E57049B092}" srcOrd="0" destOrd="0" presId="urn:microsoft.com/office/officeart/2008/layout/VerticalCurvedList"/>
    <dgm:cxn modelId="{1408CA40-547F-484E-A716-BE3FA868B841}" type="presParOf" srcId="{54B839CE-E463-49D7-B1C4-08E57049B092}" destId="{17F2F251-7507-484A-9F97-DFBEA11B9712}" srcOrd="0" destOrd="0" presId="urn:microsoft.com/office/officeart/2008/layout/VerticalCurvedList"/>
    <dgm:cxn modelId="{B00EBD10-8F35-4ACE-8048-B8D01C1A8E2C}" type="presParOf" srcId="{17F2F251-7507-484A-9F97-DFBEA11B9712}" destId="{75019996-51E8-402C-AD01-FDD09B5959FC}" srcOrd="0" destOrd="0" presId="urn:microsoft.com/office/officeart/2008/layout/VerticalCurvedList"/>
    <dgm:cxn modelId="{C54FBCF0-734F-42DF-A57C-4CCBF55EA759}" type="presParOf" srcId="{17F2F251-7507-484A-9F97-DFBEA11B9712}" destId="{FBB4BE13-2B90-4556-9B30-6A97A2921C81}" srcOrd="1" destOrd="0" presId="urn:microsoft.com/office/officeart/2008/layout/VerticalCurvedList"/>
    <dgm:cxn modelId="{8DCF4517-2435-4031-88A9-F01B07678A5B}" type="presParOf" srcId="{17F2F251-7507-484A-9F97-DFBEA11B9712}" destId="{BACBB4D1-59D6-4911-9D57-BE9306ED8E5F}" srcOrd="2" destOrd="0" presId="urn:microsoft.com/office/officeart/2008/layout/VerticalCurvedList"/>
    <dgm:cxn modelId="{84337689-7B42-4954-96BB-045607C45888}" type="presParOf" srcId="{17F2F251-7507-484A-9F97-DFBEA11B9712}" destId="{7337476A-FFD2-4503-8236-DBCCA0A1EAC6}" srcOrd="3" destOrd="0" presId="urn:microsoft.com/office/officeart/2008/layout/VerticalCurvedList"/>
    <dgm:cxn modelId="{54E1F929-17B2-4067-B344-898FB69C9975}" type="presParOf" srcId="{54B839CE-E463-49D7-B1C4-08E57049B092}" destId="{2A744287-2E1E-4391-9F7D-5DFEBB18C29C}" srcOrd="1" destOrd="0" presId="urn:microsoft.com/office/officeart/2008/layout/VerticalCurvedList"/>
    <dgm:cxn modelId="{2D77B6A8-50B0-4230-8A04-E0D5C6BD1DB9}" type="presParOf" srcId="{54B839CE-E463-49D7-B1C4-08E57049B092}" destId="{54CB5A54-B1AF-4FE7-8D0D-3E221FF411B3}" srcOrd="2" destOrd="0" presId="urn:microsoft.com/office/officeart/2008/layout/VerticalCurvedList"/>
    <dgm:cxn modelId="{F36295BB-EB4A-4094-9AED-971E11C40182}" type="presParOf" srcId="{54CB5A54-B1AF-4FE7-8D0D-3E221FF411B3}" destId="{6B72F60C-4BD3-4A49-974B-39C43FDD0F15}" srcOrd="0" destOrd="0" presId="urn:microsoft.com/office/officeart/2008/layout/VerticalCurvedList"/>
    <dgm:cxn modelId="{6FCC05FE-53F4-4115-BBF5-08CA6757C0BF}" type="presParOf" srcId="{54B839CE-E463-49D7-B1C4-08E57049B092}" destId="{E3AC08F5-554E-4D6D-8128-EF5A20CA6898}" srcOrd="3" destOrd="0" presId="urn:microsoft.com/office/officeart/2008/layout/VerticalCurvedList"/>
    <dgm:cxn modelId="{E9C6A265-08DB-43C6-89B2-9F985796AFE8}" type="presParOf" srcId="{54B839CE-E463-49D7-B1C4-08E57049B092}" destId="{7A15A1EA-1DB7-455B-A140-290BC82D42CF}" srcOrd="4" destOrd="0" presId="urn:microsoft.com/office/officeart/2008/layout/VerticalCurvedList"/>
    <dgm:cxn modelId="{AC10388E-B993-4C2C-B54C-374C9904D9DA}" type="presParOf" srcId="{7A15A1EA-1DB7-455B-A140-290BC82D42CF}" destId="{F31DBB98-3F77-413D-A006-FF677A46B9C1}" srcOrd="0" destOrd="0" presId="urn:microsoft.com/office/officeart/2008/layout/VerticalCurvedList"/>
    <dgm:cxn modelId="{CD241955-184A-43FA-A8F2-A356946EAC9C}" type="presParOf" srcId="{54B839CE-E463-49D7-B1C4-08E57049B092}" destId="{90E71A7D-32EA-4A45-8BFD-C0E67A7B2B9A}" srcOrd="5" destOrd="0" presId="urn:microsoft.com/office/officeart/2008/layout/VerticalCurvedList"/>
    <dgm:cxn modelId="{151E2271-8F15-416E-8F2A-DDB04C58F6B3}" type="presParOf" srcId="{54B839CE-E463-49D7-B1C4-08E57049B092}" destId="{E8368A74-ED26-4C66-BA8A-A44E961D1BAD}" srcOrd="6" destOrd="0" presId="urn:microsoft.com/office/officeart/2008/layout/VerticalCurvedList"/>
    <dgm:cxn modelId="{CA458E8F-8238-4209-8588-4F63561D0B8F}" type="presParOf" srcId="{E8368A74-ED26-4C66-BA8A-A44E961D1BAD}" destId="{EB11EE4F-956F-4561-83DE-310BD9E4A86E}" srcOrd="0" destOrd="0" presId="urn:microsoft.com/office/officeart/2008/layout/VerticalCurvedList"/>
    <dgm:cxn modelId="{F4A6CAEC-C632-481D-9827-5C04F6C53E9C}" type="presParOf" srcId="{54B839CE-E463-49D7-B1C4-08E57049B092}" destId="{BD72C525-1DCA-4E36-96EB-3BCB4537A65E}" srcOrd="7" destOrd="0" presId="urn:microsoft.com/office/officeart/2008/layout/VerticalCurvedList"/>
    <dgm:cxn modelId="{A728C4C1-8B83-45BE-9E51-597B3DFC3CDC}" type="presParOf" srcId="{54B839CE-E463-49D7-B1C4-08E57049B092}" destId="{085B1817-8A93-4071-B0C0-AE35593CD72F}" srcOrd="8" destOrd="0" presId="urn:microsoft.com/office/officeart/2008/layout/VerticalCurvedList"/>
    <dgm:cxn modelId="{A4EA3308-7403-46AF-A7E9-0B8B22CB01B0}" type="presParOf" srcId="{085B1817-8A93-4071-B0C0-AE35593CD72F}" destId="{F4A14187-DFBB-415D-B499-1615A0A49A29}" srcOrd="0" destOrd="0" presId="urn:microsoft.com/office/officeart/2008/layout/VerticalCurvedList"/>
    <dgm:cxn modelId="{D70B2D15-30AD-4549-B275-95BD46547FA5}" type="presParOf" srcId="{54B839CE-E463-49D7-B1C4-08E57049B092}" destId="{C4478D66-FBF7-4725-8518-EF631907FAFD}" srcOrd="9" destOrd="0" presId="urn:microsoft.com/office/officeart/2008/layout/VerticalCurvedList"/>
    <dgm:cxn modelId="{FA536676-C86F-4284-9518-5B12C97AB525}" type="presParOf" srcId="{54B839CE-E463-49D7-B1C4-08E57049B092}" destId="{D63479B6-655F-4B03-B78C-5D3768A9F4FE}" srcOrd="10" destOrd="0" presId="urn:microsoft.com/office/officeart/2008/layout/VerticalCurvedList"/>
    <dgm:cxn modelId="{F9FD85E8-F0BC-4CE5-8032-CC1D97FC8BC3}" type="presParOf" srcId="{D63479B6-655F-4B03-B78C-5D3768A9F4FE}" destId="{E3D36AA9-0246-4AB1-8BAC-A47B8D032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7A8739-2284-401A-9A44-50581DBB4A1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5A70A127-7AA4-472B-9044-88976BFC0DDA}">
      <dgm:prSet phldrT="[Text]" custT="1"/>
      <dgm:spPr>
        <a:solidFill>
          <a:srgbClr val="7E5C1D"/>
        </a:solidFill>
      </dgm:spPr>
      <dgm:t>
        <a:bodyPr/>
        <a:lstStyle/>
        <a:p>
          <a:r>
            <a:rPr lang="hu-HU" sz="1600" dirty="0"/>
            <a:t>A korábban is jelzett külső kockázatok némileg enyhültek, de nem szűntek meg teljesen. A hazai bankrendszer külső kockázatokkal szembeni sokkellenálló képessége erős maradt.</a:t>
          </a:r>
        </a:p>
      </dgm:t>
    </dgm:pt>
    <dgm:pt modelId="{780DE0B9-0692-45AA-80B1-DF283FBBF5CB}" type="parTrans" cxnId="{A48F3CFC-459E-4C40-81BF-19704601515F}">
      <dgm:prSet/>
      <dgm:spPr/>
      <dgm:t>
        <a:bodyPr/>
        <a:lstStyle/>
        <a:p>
          <a:endParaRPr lang="hu-HU"/>
        </a:p>
      </dgm:t>
    </dgm:pt>
    <dgm:pt modelId="{4FE4E69F-2722-411F-A79D-B93096C32506}" type="sibTrans" cxnId="{A48F3CFC-459E-4C40-81BF-19704601515F}">
      <dgm:prSet/>
      <dgm:spPr/>
      <dgm:t>
        <a:bodyPr/>
        <a:lstStyle/>
        <a:p>
          <a:endParaRPr lang="hu-HU"/>
        </a:p>
      </dgm:t>
    </dgm:pt>
    <dgm:pt modelId="{6AF88A80-65E3-4CAD-821F-DD2D5E762AB9}">
      <dgm:prSet phldrT="[Text]" custT="1"/>
      <dgm:spPr>
        <a:solidFill>
          <a:srgbClr val="7E5C1D"/>
        </a:solidFill>
      </dgm:spPr>
      <dgm:t>
        <a:bodyPr/>
        <a:lstStyle/>
        <a:p>
          <a:r>
            <a:rPr lang="hu-HU" sz="1600" dirty="0"/>
            <a:t>2017-ben markáns élénkülés volt megfigyelhető a hazai hitelezésben és az ingatlanpiacon egyaránt. A lakásárakban nem figyelhető meg túlzott áremelkedés a gazdasági fundamentumokhoz képest.</a:t>
          </a:r>
        </a:p>
      </dgm:t>
    </dgm:pt>
    <dgm:pt modelId="{54F324E9-F013-4982-B4D7-4E65401011BF}" type="parTrans" cxnId="{E6097482-1660-4C75-A711-3E765E6541BB}">
      <dgm:prSet/>
      <dgm:spPr/>
      <dgm:t>
        <a:bodyPr/>
        <a:lstStyle/>
        <a:p>
          <a:endParaRPr lang="hu-HU"/>
        </a:p>
      </dgm:t>
    </dgm:pt>
    <dgm:pt modelId="{947FFE1B-95F6-4423-AC05-3975201F7799}" type="sibTrans" cxnId="{E6097482-1660-4C75-A711-3E765E6541BB}">
      <dgm:prSet/>
      <dgm:spPr/>
      <dgm:t>
        <a:bodyPr/>
        <a:lstStyle/>
        <a:p>
          <a:endParaRPr lang="hu-HU"/>
        </a:p>
      </dgm:t>
    </dgm:pt>
    <dgm:pt modelId="{33191BDA-94FC-4E06-8558-56924C2393AA}">
      <dgm:prSet phldrT="[Text]" custT="1"/>
      <dgm:spPr>
        <a:solidFill>
          <a:srgbClr val="7E5C1D"/>
        </a:solidFill>
      </dgm:spPr>
      <dgm:t>
        <a:bodyPr/>
        <a:lstStyle/>
        <a:p>
          <a:r>
            <a:rPr lang="hu-HU" sz="1600" dirty="0"/>
            <a:t>Kiemelten vizsgáljuk a háztartások sérülékenységét és pénzügyi tudatosságát. Fókuszban az lakáscélú hitelek kamatkockázatának mérséklését célzó lehetőségek.</a:t>
          </a:r>
        </a:p>
      </dgm:t>
    </dgm:pt>
    <dgm:pt modelId="{3840C326-67E6-4861-846F-AF29DE780D96}" type="parTrans" cxnId="{43237BC6-400D-46A7-AC8F-EC6F1584549A}">
      <dgm:prSet/>
      <dgm:spPr/>
      <dgm:t>
        <a:bodyPr/>
        <a:lstStyle/>
        <a:p>
          <a:endParaRPr lang="hu-HU"/>
        </a:p>
      </dgm:t>
    </dgm:pt>
    <dgm:pt modelId="{9A4B9B69-AB84-4AAC-A0DB-CD10F59285F9}" type="sibTrans" cxnId="{43237BC6-400D-46A7-AC8F-EC6F1584549A}">
      <dgm:prSet/>
      <dgm:spPr/>
      <dgm:t>
        <a:bodyPr/>
        <a:lstStyle/>
        <a:p>
          <a:endParaRPr lang="hu-HU"/>
        </a:p>
      </dgm:t>
    </dgm:pt>
    <dgm:pt modelId="{0908818D-0311-4925-BA51-144B0CDE72C0}">
      <dgm:prSet phldrT="[Text]" custT="1"/>
      <dgm:spPr>
        <a:solidFill>
          <a:srgbClr val="7E5C1D"/>
        </a:solidFill>
      </dgm:spPr>
      <dgm:t>
        <a:bodyPr/>
        <a:lstStyle/>
        <a:p>
          <a:r>
            <a:rPr lang="hu-HU" sz="1600" dirty="0"/>
            <a:t>2017-ben is kiugró jövedelemezőség jellemezi a hazai bankokat, döntően egyszeri, nem fenntartható tételek miatt. A banki eredmény hosszú távú fenntarthatóságát segítheti a digitalizáció, </a:t>
          </a:r>
          <a:r>
            <a:rPr lang="hu-HU" sz="1600" dirty="0" err="1"/>
            <a:t>automatizáció</a:t>
          </a:r>
          <a:r>
            <a:rPr lang="hu-HU" sz="1600" dirty="0"/>
            <a:t> térnyerése.</a:t>
          </a:r>
        </a:p>
      </dgm:t>
    </dgm:pt>
    <dgm:pt modelId="{F0DE6494-41B8-4E40-8B30-19BD60B51B55}" type="parTrans" cxnId="{0B2AE92E-89F5-4904-98EB-F2504530A540}">
      <dgm:prSet/>
      <dgm:spPr/>
      <dgm:t>
        <a:bodyPr/>
        <a:lstStyle/>
        <a:p>
          <a:endParaRPr lang="hu-HU"/>
        </a:p>
      </dgm:t>
    </dgm:pt>
    <dgm:pt modelId="{B2DF55B6-15AD-4B22-AECD-52AF21D559BE}" type="sibTrans" cxnId="{0B2AE92E-89F5-4904-98EB-F2504530A540}">
      <dgm:prSet/>
      <dgm:spPr/>
      <dgm:t>
        <a:bodyPr/>
        <a:lstStyle/>
        <a:p>
          <a:endParaRPr lang="hu-HU"/>
        </a:p>
      </dgm:t>
    </dgm:pt>
    <dgm:pt modelId="{8C8EE247-F336-42AD-959E-ACB3F66D289B}">
      <dgm:prSet phldrT="[Text]" custT="1"/>
      <dgm:spPr>
        <a:solidFill>
          <a:srgbClr val="7E5C1D"/>
        </a:solidFill>
      </dgm:spPr>
      <dgm:t>
        <a:bodyPr/>
        <a:lstStyle/>
        <a:p>
          <a:r>
            <a:rPr lang="hu-HU" sz="1600" dirty="0"/>
            <a:t>A korábbi évhez hasonlóan folytatódott a banki mérlegek tisztítása is, amely </a:t>
          </a:r>
          <a:r>
            <a:rPr lang="hu-HU" sz="1600" dirty="0" err="1"/>
            <a:t>előretekintve</a:t>
          </a:r>
          <a:r>
            <a:rPr lang="hu-HU" sz="1600" dirty="0"/>
            <a:t> javítja a hitelezési képességet. A háztartási nemteljesítő portfólió szociális vetülete továbbra is fokozott figyelemmel kísérendő.</a:t>
          </a:r>
        </a:p>
      </dgm:t>
    </dgm:pt>
    <dgm:pt modelId="{CB1587A4-386D-499F-A0C9-A6A90DE6478B}" type="parTrans" cxnId="{7FC51911-9B66-4515-8A86-7B268F60E960}">
      <dgm:prSet/>
      <dgm:spPr/>
      <dgm:t>
        <a:bodyPr/>
        <a:lstStyle/>
        <a:p>
          <a:endParaRPr lang="hu-HU"/>
        </a:p>
      </dgm:t>
    </dgm:pt>
    <dgm:pt modelId="{52096F90-C19C-4CDC-9DDC-FA4AE3900895}" type="sibTrans" cxnId="{7FC51911-9B66-4515-8A86-7B268F60E960}">
      <dgm:prSet/>
      <dgm:spPr/>
      <dgm:t>
        <a:bodyPr/>
        <a:lstStyle/>
        <a:p>
          <a:endParaRPr lang="hu-HU"/>
        </a:p>
      </dgm:t>
    </dgm:pt>
    <dgm:pt modelId="{C187C86A-758D-46F6-AD59-62BE9594A311}" type="pres">
      <dgm:prSet presAssocID="{D27A8739-2284-401A-9A44-50581DBB4A1A}" presName="Name0" presStyleCnt="0">
        <dgm:presLayoutVars>
          <dgm:chMax val="7"/>
          <dgm:chPref val="7"/>
          <dgm:dir/>
        </dgm:presLayoutVars>
      </dgm:prSet>
      <dgm:spPr/>
    </dgm:pt>
    <dgm:pt modelId="{54B839CE-E463-49D7-B1C4-08E57049B092}" type="pres">
      <dgm:prSet presAssocID="{D27A8739-2284-401A-9A44-50581DBB4A1A}" presName="Name1" presStyleCnt="0"/>
      <dgm:spPr/>
    </dgm:pt>
    <dgm:pt modelId="{17F2F251-7507-484A-9F97-DFBEA11B9712}" type="pres">
      <dgm:prSet presAssocID="{D27A8739-2284-401A-9A44-50581DBB4A1A}" presName="cycle" presStyleCnt="0"/>
      <dgm:spPr/>
    </dgm:pt>
    <dgm:pt modelId="{75019996-51E8-402C-AD01-FDD09B5959FC}" type="pres">
      <dgm:prSet presAssocID="{D27A8739-2284-401A-9A44-50581DBB4A1A}" presName="srcNode" presStyleLbl="node1" presStyleIdx="0" presStyleCnt="5"/>
      <dgm:spPr/>
    </dgm:pt>
    <dgm:pt modelId="{FBB4BE13-2B90-4556-9B30-6A97A2921C81}" type="pres">
      <dgm:prSet presAssocID="{D27A8739-2284-401A-9A44-50581DBB4A1A}" presName="conn" presStyleLbl="parChTrans1D2" presStyleIdx="0" presStyleCnt="1"/>
      <dgm:spPr/>
    </dgm:pt>
    <dgm:pt modelId="{BACBB4D1-59D6-4911-9D57-BE9306ED8E5F}" type="pres">
      <dgm:prSet presAssocID="{D27A8739-2284-401A-9A44-50581DBB4A1A}" presName="extraNode" presStyleLbl="node1" presStyleIdx="0" presStyleCnt="5"/>
      <dgm:spPr/>
    </dgm:pt>
    <dgm:pt modelId="{7337476A-FFD2-4503-8236-DBCCA0A1EAC6}" type="pres">
      <dgm:prSet presAssocID="{D27A8739-2284-401A-9A44-50581DBB4A1A}" presName="dstNode" presStyleLbl="node1" presStyleIdx="0" presStyleCnt="5"/>
      <dgm:spPr/>
    </dgm:pt>
    <dgm:pt modelId="{2A744287-2E1E-4391-9F7D-5DFEBB18C29C}" type="pres">
      <dgm:prSet presAssocID="{5A70A127-7AA4-472B-9044-88976BFC0DDA}" presName="text_1" presStyleLbl="node1" presStyleIdx="0" presStyleCnt="5" custScaleY="124598">
        <dgm:presLayoutVars>
          <dgm:bulletEnabled val="1"/>
        </dgm:presLayoutVars>
      </dgm:prSet>
      <dgm:spPr/>
    </dgm:pt>
    <dgm:pt modelId="{54CB5A54-B1AF-4FE7-8D0D-3E221FF411B3}" type="pres">
      <dgm:prSet presAssocID="{5A70A127-7AA4-472B-9044-88976BFC0DDA}" presName="accent_1" presStyleCnt="0"/>
      <dgm:spPr/>
    </dgm:pt>
    <dgm:pt modelId="{6B72F60C-4BD3-4A49-974B-39C43FDD0F15}" type="pres">
      <dgm:prSet presAssocID="{5A70A127-7AA4-472B-9044-88976BFC0DDA}" presName="accentRepeatNode" presStyleLbl="solidFgAcc1" presStyleIdx="0" presStyleCnt="5"/>
      <dgm:spPr>
        <a:solidFill>
          <a:schemeClr val="bg1"/>
        </a:solidFill>
      </dgm:spPr>
    </dgm:pt>
    <dgm:pt modelId="{E3AC08F5-554E-4D6D-8128-EF5A20CA6898}" type="pres">
      <dgm:prSet presAssocID="{6AF88A80-65E3-4CAD-821F-DD2D5E762AB9}" presName="text_2" presStyleLbl="node1" presStyleIdx="1" presStyleCnt="5" custScaleY="126047">
        <dgm:presLayoutVars>
          <dgm:bulletEnabled val="1"/>
        </dgm:presLayoutVars>
      </dgm:prSet>
      <dgm:spPr/>
    </dgm:pt>
    <dgm:pt modelId="{7A15A1EA-1DB7-455B-A140-290BC82D42CF}" type="pres">
      <dgm:prSet presAssocID="{6AF88A80-65E3-4CAD-821F-DD2D5E762AB9}" presName="accent_2" presStyleCnt="0"/>
      <dgm:spPr/>
    </dgm:pt>
    <dgm:pt modelId="{F31DBB98-3F77-413D-A006-FF677A46B9C1}" type="pres">
      <dgm:prSet presAssocID="{6AF88A80-65E3-4CAD-821F-DD2D5E762AB9}" presName="accentRepeatNode" presStyleLbl="solidFgAcc1" presStyleIdx="1" presStyleCnt="5"/>
      <dgm:spPr>
        <a:solidFill>
          <a:schemeClr val="bg1"/>
        </a:solidFill>
      </dgm:spPr>
    </dgm:pt>
    <dgm:pt modelId="{90E71A7D-32EA-4A45-8BFD-C0E67A7B2B9A}" type="pres">
      <dgm:prSet presAssocID="{33191BDA-94FC-4E06-8558-56924C2393AA}" presName="text_3" presStyleLbl="node1" presStyleIdx="2" presStyleCnt="5" custScaleY="127496">
        <dgm:presLayoutVars>
          <dgm:bulletEnabled val="1"/>
        </dgm:presLayoutVars>
      </dgm:prSet>
      <dgm:spPr/>
    </dgm:pt>
    <dgm:pt modelId="{E8368A74-ED26-4C66-BA8A-A44E961D1BAD}" type="pres">
      <dgm:prSet presAssocID="{33191BDA-94FC-4E06-8558-56924C2393AA}" presName="accent_3" presStyleCnt="0"/>
      <dgm:spPr/>
    </dgm:pt>
    <dgm:pt modelId="{EB11EE4F-956F-4561-83DE-310BD9E4A86E}" type="pres">
      <dgm:prSet presAssocID="{33191BDA-94FC-4E06-8558-56924C2393AA}" presName="accentRepeatNode" presStyleLbl="solidFgAcc1" presStyleIdx="2" presStyleCnt="5"/>
      <dgm:spPr>
        <a:solidFill>
          <a:schemeClr val="bg1"/>
        </a:solidFill>
      </dgm:spPr>
    </dgm:pt>
    <dgm:pt modelId="{BD72C525-1DCA-4E36-96EB-3BCB4537A65E}" type="pres">
      <dgm:prSet presAssocID="{0908818D-0311-4925-BA51-144B0CDE72C0}" presName="text_4" presStyleLbl="node1" presStyleIdx="3" presStyleCnt="5" custScaleY="126046">
        <dgm:presLayoutVars>
          <dgm:bulletEnabled val="1"/>
        </dgm:presLayoutVars>
      </dgm:prSet>
      <dgm:spPr/>
    </dgm:pt>
    <dgm:pt modelId="{085B1817-8A93-4071-B0C0-AE35593CD72F}" type="pres">
      <dgm:prSet presAssocID="{0908818D-0311-4925-BA51-144B0CDE72C0}" presName="accent_4" presStyleCnt="0"/>
      <dgm:spPr/>
    </dgm:pt>
    <dgm:pt modelId="{F4A14187-DFBB-415D-B499-1615A0A49A29}" type="pres">
      <dgm:prSet presAssocID="{0908818D-0311-4925-BA51-144B0CDE72C0}" presName="accentRepeatNode" presStyleLbl="solidFgAcc1" presStyleIdx="3" presStyleCnt="5"/>
      <dgm:spPr>
        <a:solidFill>
          <a:schemeClr val="bg1"/>
        </a:solidFill>
      </dgm:spPr>
    </dgm:pt>
    <dgm:pt modelId="{C4478D66-FBF7-4725-8518-EF631907FAFD}" type="pres">
      <dgm:prSet presAssocID="{8C8EE247-F336-42AD-959E-ACB3F66D289B}" presName="text_5" presStyleLbl="node1" presStyleIdx="4" presStyleCnt="5" custScaleY="124597">
        <dgm:presLayoutVars>
          <dgm:bulletEnabled val="1"/>
        </dgm:presLayoutVars>
      </dgm:prSet>
      <dgm:spPr/>
    </dgm:pt>
    <dgm:pt modelId="{D63479B6-655F-4B03-B78C-5D3768A9F4FE}" type="pres">
      <dgm:prSet presAssocID="{8C8EE247-F336-42AD-959E-ACB3F66D289B}" presName="accent_5" presStyleCnt="0"/>
      <dgm:spPr/>
    </dgm:pt>
    <dgm:pt modelId="{E3D36AA9-0246-4AB1-8BAC-A47B8D032166}" type="pres">
      <dgm:prSet presAssocID="{8C8EE247-F336-42AD-959E-ACB3F66D289B}" presName="accentRepeatNode" presStyleLbl="solidFgAcc1" presStyleIdx="4" presStyleCnt="5"/>
      <dgm:spPr>
        <a:solidFill>
          <a:schemeClr val="bg1"/>
        </a:solidFill>
      </dgm:spPr>
    </dgm:pt>
  </dgm:ptLst>
  <dgm:cxnLst>
    <dgm:cxn modelId="{14C0D40F-580A-40CC-9B0E-5C24E306A69D}" type="presOf" srcId="{8C8EE247-F336-42AD-959E-ACB3F66D289B}" destId="{C4478D66-FBF7-4725-8518-EF631907FAFD}" srcOrd="0" destOrd="0" presId="urn:microsoft.com/office/officeart/2008/layout/VerticalCurvedList"/>
    <dgm:cxn modelId="{7FC51911-9B66-4515-8A86-7B268F60E960}" srcId="{D27A8739-2284-401A-9A44-50581DBB4A1A}" destId="{8C8EE247-F336-42AD-959E-ACB3F66D289B}" srcOrd="4" destOrd="0" parTransId="{CB1587A4-386D-499F-A0C9-A6A90DE6478B}" sibTransId="{52096F90-C19C-4CDC-9DDC-FA4AE3900895}"/>
    <dgm:cxn modelId="{BB0A6822-696C-430D-B318-4F28353EA7D1}" type="presOf" srcId="{D27A8739-2284-401A-9A44-50581DBB4A1A}" destId="{C187C86A-758D-46F6-AD59-62BE9594A311}" srcOrd="0" destOrd="0" presId="urn:microsoft.com/office/officeart/2008/layout/VerticalCurvedList"/>
    <dgm:cxn modelId="{0B2AE92E-89F5-4904-98EB-F2504530A540}" srcId="{D27A8739-2284-401A-9A44-50581DBB4A1A}" destId="{0908818D-0311-4925-BA51-144B0CDE72C0}" srcOrd="3" destOrd="0" parTransId="{F0DE6494-41B8-4E40-8B30-19BD60B51B55}" sibTransId="{B2DF55B6-15AD-4B22-AECD-52AF21D559BE}"/>
    <dgm:cxn modelId="{240FDF59-6257-478B-9B12-5E8FE46CF0F4}" type="presOf" srcId="{5A70A127-7AA4-472B-9044-88976BFC0DDA}" destId="{2A744287-2E1E-4391-9F7D-5DFEBB18C29C}" srcOrd="0" destOrd="0" presId="urn:microsoft.com/office/officeart/2008/layout/VerticalCurvedList"/>
    <dgm:cxn modelId="{7B0F3081-6739-46C3-AAB1-52B33744583D}" type="presOf" srcId="{4FE4E69F-2722-411F-A79D-B93096C32506}" destId="{FBB4BE13-2B90-4556-9B30-6A97A2921C81}" srcOrd="0" destOrd="0" presId="urn:microsoft.com/office/officeart/2008/layout/VerticalCurvedList"/>
    <dgm:cxn modelId="{E6097482-1660-4C75-A711-3E765E6541BB}" srcId="{D27A8739-2284-401A-9A44-50581DBB4A1A}" destId="{6AF88A80-65E3-4CAD-821F-DD2D5E762AB9}" srcOrd="1" destOrd="0" parTransId="{54F324E9-F013-4982-B4D7-4E65401011BF}" sibTransId="{947FFE1B-95F6-4423-AC05-3975201F7799}"/>
    <dgm:cxn modelId="{DE06EEBA-6A54-41DE-902B-8F30B042CE2F}" type="presOf" srcId="{0908818D-0311-4925-BA51-144B0CDE72C0}" destId="{BD72C525-1DCA-4E36-96EB-3BCB4537A65E}" srcOrd="0" destOrd="0" presId="urn:microsoft.com/office/officeart/2008/layout/VerticalCurvedList"/>
    <dgm:cxn modelId="{43237BC6-400D-46A7-AC8F-EC6F1584549A}" srcId="{D27A8739-2284-401A-9A44-50581DBB4A1A}" destId="{33191BDA-94FC-4E06-8558-56924C2393AA}" srcOrd="2" destOrd="0" parTransId="{3840C326-67E6-4861-846F-AF29DE780D96}" sibTransId="{9A4B9B69-AB84-4AAC-A0DB-CD10F59285F9}"/>
    <dgm:cxn modelId="{0DF6D6D5-580D-4E84-A1D4-49B3291D6979}" type="presOf" srcId="{6AF88A80-65E3-4CAD-821F-DD2D5E762AB9}" destId="{E3AC08F5-554E-4D6D-8128-EF5A20CA6898}" srcOrd="0" destOrd="0" presId="urn:microsoft.com/office/officeart/2008/layout/VerticalCurvedList"/>
    <dgm:cxn modelId="{A48F3CFC-459E-4C40-81BF-19704601515F}" srcId="{D27A8739-2284-401A-9A44-50581DBB4A1A}" destId="{5A70A127-7AA4-472B-9044-88976BFC0DDA}" srcOrd="0" destOrd="0" parTransId="{780DE0B9-0692-45AA-80B1-DF283FBBF5CB}" sibTransId="{4FE4E69F-2722-411F-A79D-B93096C32506}"/>
    <dgm:cxn modelId="{B61FC5FC-19DB-4108-9E27-59BEE75526FE}" type="presOf" srcId="{33191BDA-94FC-4E06-8558-56924C2393AA}" destId="{90E71A7D-32EA-4A45-8BFD-C0E67A7B2B9A}" srcOrd="0" destOrd="0" presId="urn:microsoft.com/office/officeart/2008/layout/VerticalCurvedList"/>
    <dgm:cxn modelId="{5667C1A3-6C7F-400C-879E-B8C374E16B2B}" type="presParOf" srcId="{C187C86A-758D-46F6-AD59-62BE9594A311}" destId="{54B839CE-E463-49D7-B1C4-08E57049B092}" srcOrd="0" destOrd="0" presId="urn:microsoft.com/office/officeart/2008/layout/VerticalCurvedList"/>
    <dgm:cxn modelId="{1408CA40-547F-484E-A716-BE3FA868B841}" type="presParOf" srcId="{54B839CE-E463-49D7-B1C4-08E57049B092}" destId="{17F2F251-7507-484A-9F97-DFBEA11B9712}" srcOrd="0" destOrd="0" presId="urn:microsoft.com/office/officeart/2008/layout/VerticalCurvedList"/>
    <dgm:cxn modelId="{B00EBD10-8F35-4ACE-8048-B8D01C1A8E2C}" type="presParOf" srcId="{17F2F251-7507-484A-9F97-DFBEA11B9712}" destId="{75019996-51E8-402C-AD01-FDD09B5959FC}" srcOrd="0" destOrd="0" presId="urn:microsoft.com/office/officeart/2008/layout/VerticalCurvedList"/>
    <dgm:cxn modelId="{C54FBCF0-734F-42DF-A57C-4CCBF55EA759}" type="presParOf" srcId="{17F2F251-7507-484A-9F97-DFBEA11B9712}" destId="{FBB4BE13-2B90-4556-9B30-6A97A2921C81}" srcOrd="1" destOrd="0" presId="urn:microsoft.com/office/officeart/2008/layout/VerticalCurvedList"/>
    <dgm:cxn modelId="{8DCF4517-2435-4031-88A9-F01B07678A5B}" type="presParOf" srcId="{17F2F251-7507-484A-9F97-DFBEA11B9712}" destId="{BACBB4D1-59D6-4911-9D57-BE9306ED8E5F}" srcOrd="2" destOrd="0" presId="urn:microsoft.com/office/officeart/2008/layout/VerticalCurvedList"/>
    <dgm:cxn modelId="{84337689-7B42-4954-96BB-045607C45888}" type="presParOf" srcId="{17F2F251-7507-484A-9F97-DFBEA11B9712}" destId="{7337476A-FFD2-4503-8236-DBCCA0A1EAC6}" srcOrd="3" destOrd="0" presId="urn:microsoft.com/office/officeart/2008/layout/VerticalCurvedList"/>
    <dgm:cxn modelId="{54E1F929-17B2-4067-B344-898FB69C9975}" type="presParOf" srcId="{54B839CE-E463-49D7-B1C4-08E57049B092}" destId="{2A744287-2E1E-4391-9F7D-5DFEBB18C29C}" srcOrd="1" destOrd="0" presId="urn:microsoft.com/office/officeart/2008/layout/VerticalCurvedList"/>
    <dgm:cxn modelId="{2D77B6A8-50B0-4230-8A04-E0D5C6BD1DB9}" type="presParOf" srcId="{54B839CE-E463-49D7-B1C4-08E57049B092}" destId="{54CB5A54-B1AF-4FE7-8D0D-3E221FF411B3}" srcOrd="2" destOrd="0" presId="urn:microsoft.com/office/officeart/2008/layout/VerticalCurvedList"/>
    <dgm:cxn modelId="{F36295BB-EB4A-4094-9AED-971E11C40182}" type="presParOf" srcId="{54CB5A54-B1AF-4FE7-8D0D-3E221FF411B3}" destId="{6B72F60C-4BD3-4A49-974B-39C43FDD0F15}" srcOrd="0" destOrd="0" presId="urn:microsoft.com/office/officeart/2008/layout/VerticalCurvedList"/>
    <dgm:cxn modelId="{6FCC05FE-53F4-4115-BBF5-08CA6757C0BF}" type="presParOf" srcId="{54B839CE-E463-49D7-B1C4-08E57049B092}" destId="{E3AC08F5-554E-4D6D-8128-EF5A20CA6898}" srcOrd="3" destOrd="0" presId="urn:microsoft.com/office/officeart/2008/layout/VerticalCurvedList"/>
    <dgm:cxn modelId="{E9C6A265-08DB-43C6-89B2-9F985796AFE8}" type="presParOf" srcId="{54B839CE-E463-49D7-B1C4-08E57049B092}" destId="{7A15A1EA-1DB7-455B-A140-290BC82D42CF}" srcOrd="4" destOrd="0" presId="urn:microsoft.com/office/officeart/2008/layout/VerticalCurvedList"/>
    <dgm:cxn modelId="{AC10388E-B993-4C2C-B54C-374C9904D9DA}" type="presParOf" srcId="{7A15A1EA-1DB7-455B-A140-290BC82D42CF}" destId="{F31DBB98-3F77-413D-A006-FF677A46B9C1}" srcOrd="0" destOrd="0" presId="urn:microsoft.com/office/officeart/2008/layout/VerticalCurvedList"/>
    <dgm:cxn modelId="{CD241955-184A-43FA-A8F2-A356946EAC9C}" type="presParOf" srcId="{54B839CE-E463-49D7-B1C4-08E57049B092}" destId="{90E71A7D-32EA-4A45-8BFD-C0E67A7B2B9A}" srcOrd="5" destOrd="0" presId="urn:microsoft.com/office/officeart/2008/layout/VerticalCurvedList"/>
    <dgm:cxn modelId="{151E2271-8F15-416E-8F2A-DDB04C58F6B3}" type="presParOf" srcId="{54B839CE-E463-49D7-B1C4-08E57049B092}" destId="{E8368A74-ED26-4C66-BA8A-A44E961D1BAD}" srcOrd="6" destOrd="0" presId="urn:microsoft.com/office/officeart/2008/layout/VerticalCurvedList"/>
    <dgm:cxn modelId="{CA458E8F-8238-4209-8588-4F63561D0B8F}" type="presParOf" srcId="{E8368A74-ED26-4C66-BA8A-A44E961D1BAD}" destId="{EB11EE4F-956F-4561-83DE-310BD9E4A86E}" srcOrd="0" destOrd="0" presId="urn:microsoft.com/office/officeart/2008/layout/VerticalCurvedList"/>
    <dgm:cxn modelId="{F4A6CAEC-C632-481D-9827-5C04F6C53E9C}" type="presParOf" srcId="{54B839CE-E463-49D7-B1C4-08E57049B092}" destId="{BD72C525-1DCA-4E36-96EB-3BCB4537A65E}" srcOrd="7" destOrd="0" presId="urn:microsoft.com/office/officeart/2008/layout/VerticalCurvedList"/>
    <dgm:cxn modelId="{A728C4C1-8B83-45BE-9E51-597B3DFC3CDC}" type="presParOf" srcId="{54B839CE-E463-49D7-B1C4-08E57049B092}" destId="{085B1817-8A93-4071-B0C0-AE35593CD72F}" srcOrd="8" destOrd="0" presId="urn:microsoft.com/office/officeart/2008/layout/VerticalCurvedList"/>
    <dgm:cxn modelId="{A4EA3308-7403-46AF-A7E9-0B8B22CB01B0}" type="presParOf" srcId="{085B1817-8A93-4071-B0C0-AE35593CD72F}" destId="{F4A14187-DFBB-415D-B499-1615A0A49A29}" srcOrd="0" destOrd="0" presId="urn:microsoft.com/office/officeart/2008/layout/VerticalCurvedList"/>
    <dgm:cxn modelId="{D70B2D15-30AD-4549-B275-95BD46547FA5}" type="presParOf" srcId="{54B839CE-E463-49D7-B1C4-08E57049B092}" destId="{C4478D66-FBF7-4725-8518-EF631907FAFD}" srcOrd="9" destOrd="0" presId="urn:microsoft.com/office/officeart/2008/layout/VerticalCurvedList"/>
    <dgm:cxn modelId="{FA536676-C86F-4284-9518-5B12C97AB525}" type="presParOf" srcId="{54B839CE-E463-49D7-B1C4-08E57049B092}" destId="{D63479B6-655F-4B03-B78C-5D3768A9F4FE}" srcOrd="10" destOrd="0" presId="urn:microsoft.com/office/officeart/2008/layout/VerticalCurvedList"/>
    <dgm:cxn modelId="{F9FD85E8-F0BC-4CE5-8032-CC1D97FC8BC3}" type="presParOf" srcId="{D63479B6-655F-4B03-B78C-5D3768A9F4FE}" destId="{E3D36AA9-0246-4AB1-8BAC-A47B8D03216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468124" y="234025"/>
          <a:ext cx="7743322" cy="7740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korábban is jelzett külső kockázatok némileg enyhültek, de nem szűntek meg teljesen. A hazai bankrendszer külső kockázatokkal szembeni sokkellenálló képessége erős maradt.</a:t>
          </a:r>
        </a:p>
      </dsp:txBody>
      <dsp:txXfrm>
        <a:off x="468124" y="234025"/>
        <a:ext cx="7743322" cy="774087"/>
      </dsp:txXfrm>
    </dsp:sp>
    <dsp:sp modelId="{6B72F60C-4BD3-4A49-974B-39C43FDD0F15}">
      <dsp:nvSpPr>
        <dsp:cNvPr id="0" name=""/>
        <dsp:cNvSpPr/>
      </dsp:nvSpPr>
      <dsp:spPr>
        <a:xfrm>
          <a:off x="79831" y="232776"/>
          <a:ext cx="776584" cy="77658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913306" y="1161127"/>
          <a:ext cx="7298140" cy="783089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2017-ben markáns élénkülés volt megfigyelhető a hazai hitelezésben és az ingatlanpiacon egyaránt. A lakásárakban nem figyelhető meg túlzott áremelkedés a gazdasági fundamentumokhoz képest.</a:t>
          </a:r>
        </a:p>
      </dsp:txBody>
      <dsp:txXfrm>
        <a:off x="913306" y="1161127"/>
        <a:ext cx="7298140" cy="783089"/>
      </dsp:txXfrm>
    </dsp:sp>
    <dsp:sp modelId="{F31DBB98-3F77-413D-A006-FF677A46B9C1}">
      <dsp:nvSpPr>
        <dsp:cNvPr id="0" name=""/>
        <dsp:cNvSpPr/>
      </dsp:nvSpPr>
      <dsp:spPr>
        <a:xfrm>
          <a:off x="525014" y="116438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49941" y="2088230"/>
          <a:ext cx="7161505" cy="792091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Kiemelten vizsgáljuk a háztartások sérülékenységét és pénzügyi tudatosságát. Fókuszban az lakáscélú hitelek kamatkockázatának mérséklését célzó lehetőségek.</a:t>
          </a:r>
        </a:p>
      </dsp:txBody>
      <dsp:txXfrm>
        <a:off x="1049941" y="2088230"/>
        <a:ext cx="7161505" cy="792091"/>
      </dsp:txXfrm>
    </dsp:sp>
    <dsp:sp modelId="{EB11EE4F-956F-4561-83DE-310BD9E4A86E}">
      <dsp:nvSpPr>
        <dsp:cNvPr id="0" name=""/>
        <dsp:cNvSpPr/>
      </dsp:nvSpPr>
      <dsp:spPr>
        <a:xfrm>
          <a:off x="661649" y="2095983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913306" y="3024337"/>
          <a:ext cx="7298140" cy="783083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2017-ben is kiugró jövedelemezőség jellemezi a hazai bankokat, döntően egyszeri, nem fenntartható tételek miatt. A banki eredmény hosszú távú fenntarthatóságát segítheti a digitalizáció, </a:t>
          </a:r>
          <a:r>
            <a:rPr lang="hu-HU" sz="1600" kern="1200" dirty="0" err="1"/>
            <a:t>automatizáció</a:t>
          </a:r>
          <a:r>
            <a:rPr lang="hu-HU" sz="1600" kern="1200" dirty="0"/>
            <a:t> térnyerése.</a:t>
          </a:r>
        </a:p>
      </dsp:txBody>
      <dsp:txXfrm>
        <a:off x="913306" y="3024337"/>
        <a:ext cx="7298140" cy="783083"/>
      </dsp:txXfrm>
    </dsp:sp>
    <dsp:sp modelId="{F4A14187-DFBB-415D-B499-1615A0A49A29}">
      <dsp:nvSpPr>
        <dsp:cNvPr id="0" name=""/>
        <dsp:cNvSpPr/>
      </dsp:nvSpPr>
      <dsp:spPr>
        <a:xfrm>
          <a:off x="525014" y="3027587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468124" y="3960442"/>
          <a:ext cx="7743322" cy="774080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korábbi évhez hasonlóan folytatódott a banki mérlegek tisztítása is, amely </a:t>
          </a:r>
          <a:r>
            <a:rPr lang="hu-HU" sz="1600" kern="1200" dirty="0" err="1"/>
            <a:t>előretekintve</a:t>
          </a:r>
          <a:r>
            <a:rPr lang="hu-HU" sz="1600" kern="1200" dirty="0"/>
            <a:t> javítja a hitelezési képességet. A háztartási nemteljesítő portfólió szociális vetülete továbbra is fokozott figyelemmel kísérendő.</a:t>
          </a:r>
        </a:p>
      </dsp:txBody>
      <dsp:txXfrm>
        <a:off x="468124" y="3960442"/>
        <a:ext cx="7743322" cy="774080"/>
      </dsp:txXfrm>
    </dsp:sp>
    <dsp:sp modelId="{E3D36AA9-0246-4AB1-8BAC-A47B8D032166}">
      <dsp:nvSpPr>
        <dsp:cNvPr id="0" name=""/>
        <dsp:cNvSpPr/>
      </dsp:nvSpPr>
      <dsp:spPr>
        <a:xfrm>
          <a:off x="79831" y="395919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468124" y="234025"/>
          <a:ext cx="7743322" cy="774087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korábban is jelzett külső kockázatok némileg enyhültek, de nem szűntek meg teljesen. A hazai bankrendszer külső kockázatokkal szembeni sokkellenálló képessége erős maradt.</a:t>
          </a:r>
        </a:p>
      </dsp:txBody>
      <dsp:txXfrm>
        <a:off x="468124" y="234025"/>
        <a:ext cx="7743322" cy="774087"/>
      </dsp:txXfrm>
    </dsp:sp>
    <dsp:sp modelId="{6B72F60C-4BD3-4A49-974B-39C43FDD0F15}">
      <dsp:nvSpPr>
        <dsp:cNvPr id="0" name=""/>
        <dsp:cNvSpPr/>
      </dsp:nvSpPr>
      <dsp:spPr>
        <a:xfrm>
          <a:off x="79831" y="232776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913306" y="1161127"/>
          <a:ext cx="7298140" cy="783089"/>
        </a:xfrm>
        <a:prstGeom prst="rect">
          <a:avLst/>
        </a:prstGeom>
        <a:solidFill>
          <a:srgbClr val="7E5C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2017-ben markáns élénkülés volt megfigyelhető a hazai hitelezésben és az ingatlanpiacon egyaránt. A lakásárakban nem figyelhető meg túlzott áremelkedés a gazdasági fundamentumokhoz képest.</a:t>
          </a:r>
        </a:p>
      </dsp:txBody>
      <dsp:txXfrm>
        <a:off x="913306" y="1161127"/>
        <a:ext cx="7298140" cy="783089"/>
      </dsp:txXfrm>
    </dsp:sp>
    <dsp:sp modelId="{F31DBB98-3F77-413D-A006-FF677A46B9C1}">
      <dsp:nvSpPr>
        <dsp:cNvPr id="0" name=""/>
        <dsp:cNvSpPr/>
      </dsp:nvSpPr>
      <dsp:spPr>
        <a:xfrm>
          <a:off x="525014" y="1164380"/>
          <a:ext cx="776584" cy="77658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49941" y="2088230"/>
          <a:ext cx="7161505" cy="792091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Kiemelten vizsgáljuk a háztartások sérülékenységét és pénzügyi tudatosságát. Fókuszban az lakáscélú hitelek kamatkockázatának mérséklését célzó lehetőségek.</a:t>
          </a:r>
        </a:p>
      </dsp:txBody>
      <dsp:txXfrm>
        <a:off x="1049941" y="2088230"/>
        <a:ext cx="7161505" cy="792091"/>
      </dsp:txXfrm>
    </dsp:sp>
    <dsp:sp modelId="{EB11EE4F-956F-4561-83DE-310BD9E4A86E}">
      <dsp:nvSpPr>
        <dsp:cNvPr id="0" name=""/>
        <dsp:cNvSpPr/>
      </dsp:nvSpPr>
      <dsp:spPr>
        <a:xfrm>
          <a:off x="661649" y="2095983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913306" y="3024337"/>
          <a:ext cx="7298140" cy="783083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2017-ben is kiugró jövedelemezőség jellemezi a hazai bankokat, döntően egyszeri, nem fenntartható tételek miatt. A banki eredmény hosszú távú fenntarthatóságát segítheti a digitalizáció, </a:t>
          </a:r>
          <a:r>
            <a:rPr lang="hu-HU" sz="1600" kern="1200" dirty="0" err="1"/>
            <a:t>automatizáció</a:t>
          </a:r>
          <a:r>
            <a:rPr lang="hu-HU" sz="1600" kern="1200" dirty="0"/>
            <a:t> térnyerése.</a:t>
          </a:r>
        </a:p>
      </dsp:txBody>
      <dsp:txXfrm>
        <a:off x="913306" y="3024337"/>
        <a:ext cx="7298140" cy="783083"/>
      </dsp:txXfrm>
    </dsp:sp>
    <dsp:sp modelId="{F4A14187-DFBB-415D-B499-1615A0A49A29}">
      <dsp:nvSpPr>
        <dsp:cNvPr id="0" name=""/>
        <dsp:cNvSpPr/>
      </dsp:nvSpPr>
      <dsp:spPr>
        <a:xfrm>
          <a:off x="525014" y="3027587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468124" y="3960442"/>
          <a:ext cx="7743322" cy="774080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korábbi évhez hasonlóan folytatódott a banki mérlegek tisztítása is, amely </a:t>
          </a:r>
          <a:r>
            <a:rPr lang="hu-HU" sz="1600" kern="1200" dirty="0" err="1"/>
            <a:t>előretekintve</a:t>
          </a:r>
          <a:r>
            <a:rPr lang="hu-HU" sz="1600" kern="1200" dirty="0"/>
            <a:t> javítja a hitelezési képességet. A háztartási nemteljesítő portfólió szociális vetülete továbbra is fokozott figyelemmel kísérendő.</a:t>
          </a:r>
        </a:p>
      </dsp:txBody>
      <dsp:txXfrm>
        <a:off x="468124" y="3960442"/>
        <a:ext cx="7743322" cy="774080"/>
      </dsp:txXfrm>
    </dsp:sp>
    <dsp:sp modelId="{E3D36AA9-0246-4AB1-8BAC-A47B8D032166}">
      <dsp:nvSpPr>
        <dsp:cNvPr id="0" name=""/>
        <dsp:cNvSpPr/>
      </dsp:nvSpPr>
      <dsp:spPr>
        <a:xfrm>
          <a:off x="79831" y="395919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468124" y="234025"/>
          <a:ext cx="7743322" cy="774087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korábban is jelzett külső kockázatok némileg enyhültek, de nem szűntek meg teljesen. A hazai bankrendszer külső kockázatokkal szembeni sokkellenálló képessége erős maradt.</a:t>
          </a:r>
        </a:p>
      </dsp:txBody>
      <dsp:txXfrm>
        <a:off x="468124" y="234025"/>
        <a:ext cx="7743322" cy="774087"/>
      </dsp:txXfrm>
    </dsp:sp>
    <dsp:sp modelId="{6B72F60C-4BD3-4A49-974B-39C43FDD0F15}">
      <dsp:nvSpPr>
        <dsp:cNvPr id="0" name=""/>
        <dsp:cNvSpPr/>
      </dsp:nvSpPr>
      <dsp:spPr>
        <a:xfrm>
          <a:off x="79831" y="232776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913306" y="1161127"/>
          <a:ext cx="7298140" cy="783089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2017-ben markáns élénkülés volt megfigyelhető a hazai hitelezésben és az ingatlanpiacon egyaránt. A lakásárakban nem figyelhető meg túlzott áremelkedés a gazdasági fundamentumokhoz képest.</a:t>
          </a:r>
        </a:p>
      </dsp:txBody>
      <dsp:txXfrm>
        <a:off x="913306" y="1161127"/>
        <a:ext cx="7298140" cy="783089"/>
      </dsp:txXfrm>
    </dsp:sp>
    <dsp:sp modelId="{F31DBB98-3F77-413D-A006-FF677A46B9C1}">
      <dsp:nvSpPr>
        <dsp:cNvPr id="0" name=""/>
        <dsp:cNvSpPr/>
      </dsp:nvSpPr>
      <dsp:spPr>
        <a:xfrm>
          <a:off x="525014" y="1164380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49941" y="2088230"/>
          <a:ext cx="7161505" cy="792091"/>
        </a:xfrm>
        <a:prstGeom prst="rect">
          <a:avLst/>
        </a:prstGeom>
        <a:solidFill>
          <a:srgbClr val="7E5C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Kiemelten vizsgáljuk a háztartások sérülékenységét és pénzügyi tudatosságát. Fókuszban az lakáscélú hitelek kamatkockázatának mérséklését célzó lehetőségek.</a:t>
          </a:r>
        </a:p>
      </dsp:txBody>
      <dsp:txXfrm>
        <a:off x="1049941" y="2088230"/>
        <a:ext cx="7161505" cy="792091"/>
      </dsp:txXfrm>
    </dsp:sp>
    <dsp:sp modelId="{EB11EE4F-956F-4561-83DE-310BD9E4A86E}">
      <dsp:nvSpPr>
        <dsp:cNvPr id="0" name=""/>
        <dsp:cNvSpPr/>
      </dsp:nvSpPr>
      <dsp:spPr>
        <a:xfrm>
          <a:off x="661649" y="2095983"/>
          <a:ext cx="776584" cy="77658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913306" y="3024337"/>
          <a:ext cx="7298140" cy="783083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2017-ben is kiugró jövedelemezőség jellemezi a hazai bankokat, döntően egyszeri, nem fenntartható tételek miatt. A banki eredmény hosszú távú fenntarthatóságát segítheti a digitalizáció, </a:t>
          </a:r>
          <a:r>
            <a:rPr lang="hu-HU" sz="1600" kern="1200" dirty="0" err="1"/>
            <a:t>automatizáció</a:t>
          </a:r>
          <a:r>
            <a:rPr lang="hu-HU" sz="1600" kern="1200" dirty="0"/>
            <a:t> térnyerése.</a:t>
          </a:r>
        </a:p>
      </dsp:txBody>
      <dsp:txXfrm>
        <a:off x="913306" y="3024337"/>
        <a:ext cx="7298140" cy="783083"/>
      </dsp:txXfrm>
    </dsp:sp>
    <dsp:sp modelId="{F4A14187-DFBB-415D-B499-1615A0A49A29}">
      <dsp:nvSpPr>
        <dsp:cNvPr id="0" name=""/>
        <dsp:cNvSpPr/>
      </dsp:nvSpPr>
      <dsp:spPr>
        <a:xfrm>
          <a:off x="525014" y="3027587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468124" y="3960442"/>
          <a:ext cx="7743322" cy="774080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korábbi évhez hasonlóan folytatódott a banki mérlegek tisztítása is, amely </a:t>
          </a:r>
          <a:r>
            <a:rPr lang="hu-HU" sz="1600" kern="1200" dirty="0" err="1"/>
            <a:t>előretekintve</a:t>
          </a:r>
          <a:r>
            <a:rPr lang="hu-HU" sz="1600" kern="1200" dirty="0"/>
            <a:t> javítja a hitelezési képességet. A háztartási nemteljesítő portfólió szociális vetülete továbbra is fokozott figyelemmel kísérendő.</a:t>
          </a:r>
        </a:p>
      </dsp:txBody>
      <dsp:txXfrm>
        <a:off x="468124" y="3960442"/>
        <a:ext cx="7743322" cy="774080"/>
      </dsp:txXfrm>
    </dsp:sp>
    <dsp:sp modelId="{E3D36AA9-0246-4AB1-8BAC-A47B8D032166}">
      <dsp:nvSpPr>
        <dsp:cNvPr id="0" name=""/>
        <dsp:cNvSpPr/>
      </dsp:nvSpPr>
      <dsp:spPr>
        <a:xfrm>
          <a:off x="79831" y="395919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468124" y="234025"/>
          <a:ext cx="7743322" cy="774087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korábban is jelzett külső kockázatok némileg enyhültek, de nem szűntek meg teljesen. A hazai bankrendszer külső kockázatokkal szembeni sokkellenálló képessége erős maradt.</a:t>
          </a:r>
        </a:p>
      </dsp:txBody>
      <dsp:txXfrm>
        <a:off x="468124" y="234025"/>
        <a:ext cx="7743322" cy="774087"/>
      </dsp:txXfrm>
    </dsp:sp>
    <dsp:sp modelId="{6B72F60C-4BD3-4A49-974B-39C43FDD0F15}">
      <dsp:nvSpPr>
        <dsp:cNvPr id="0" name=""/>
        <dsp:cNvSpPr/>
      </dsp:nvSpPr>
      <dsp:spPr>
        <a:xfrm>
          <a:off x="79831" y="232776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913306" y="1161127"/>
          <a:ext cx="7298140" cy="783089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2017-ben markáns élénkülés volt megfigyelhető a hazai hitelezésben és az ingatlanpiacon egyaránt. A lakásárakban nem figyelhető meg túlzott áremelkedés a gazdasági fundamentumokhoz képest.</a:t>
          </a:r>
        </a:p>
      </dsp:txBody>
      <dsp:txXfrm>
        <a:off x="913306" y="1161127"/>
        <a:ext cx="7298140" cy="783089"/>
      </dsp:txXfrm>
    </dsp:sp>
    <dsp:sp modelId="{F31DBB98-3F77-413D-A006-FF677A46B9C1}">
      <dsp:nvSpPr>
        <dsp:cNvPr id="0" name=""/>
        <dsp:cNvSpPr/>
      </dsp:nvSpPr>
      <dsp:spPr>
        <a:xfrm>
          <a:off x="525014" y="1164380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49941" y="2088230"/>
          <a:ext cx="7161505" cy="792091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Kiemelten vizsgáljuk a háztartások sérülékenységét és pénzügyi tudatosságát. Fókuszban az lakáscélú hitelek kamatkockázatának mérséklését célzó lehetőségek.</a:t>
          </a:r>
        </a:p>
      </dsp:txBody>
      <dsp:txXfrm>
        <a:off x="1049941" y="2088230"/>
        <a:ext cx="7161505" cy="792091"/>
      </dsp:txXfrm>
    </dsp:sp>
    <dsp:sp modelId="{EB11EE4F-956F-4561-83DE-310BD9E4A86E}">
      <dsp:nvSpPr>
        <dsp:cNvPr id="0" name=""/>
        <dsp:cNvSpPr/>
      </dsp:nvSpPr>
      <dsp:spPr>
        <a:xfrm>
          <a:off x="661649" y="2095983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913306" y="3024337"/>
          <a:ext cx="7298140" cy="783083"/>
        </a:xfrm>
        <a:prstGeom prst="rect">
          <a:avLst/>
        </a:prstGeom>
        <a:solidFill>
          <a:srgbClr val="7E5C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2017-ben is kiugró jövedelemezőség jellemezi a hazai bankokat, döntően egyszeri, nem fenntartható tételek miatt. A banki eredmény hosszú távú fenntarthatóságát segítheti a digitalizáció, </a:t>
          </a:r>
          <a:r>
            <a:rPr lang="hu-HU" sz="1600" kern="1200" dirty="0" err="1"/>
            <a:t>automatizáció</a:t>
          </a:r>
          <a:r>
            <a:rPr lang="hu-HU" sz="1600" kern="1200" dirty="0"/>
            <a:t> térnyerése.</a:t>
          </a:r>
        </a:p>
      </dsp:txBody>
      <dsp:txXfrm>
        <a:off x="913306" y="3024337"/>
        <a:ext cx="7298140" cy="783083"/>
      </dsp:txXfrm>
    </dsp:sp>
    <dsp:sp modelId="{F4A14187-DFBB-415D-B499-1615A0A49A29}">
      <dsp:nvSpPr>
        <dsp:cNvPr id="0" name=""/>
        <dsp:cNvSpPr/>
      </dsp:nvSpPr>
      <dsp:spPr>
        <a:xfrm>
          <a:off x="525014" y="3027587"/>
          <a:ext cx="776584" cy="77658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468124" y="3960442"/>
          <a:ext cx="7743322" cy="774080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korábbi évhez hasonlóan folytatódott a banki mérlegek tisztítása is, amely </a:t>
          </a:r>
          <a:r>
            <a:rPr lang="hu-HU" sz="1600" kern="1200" dirty="0" err="1"/>
            <a:t>előretekintve</a:t>
          </a:r>
          <a:r>
            <a:rPr lang="hu-HU" sz="1600" kern="1200" dirty="0"/>
            <a:t> javítja a hitelezési képességet. A háztartási nemteljesítő portfólió szociális vetülete továbbra is fokozott figyelemmel kísérendő.</a:t>
          </a:r>
        </a:p>
      </dsp:txBody>
      <dsp:txXfrm>
        <a:off x="468124" y="3960442"/>
        <a:ext cx="7743322" cy="774080"/>
      </dsp:txXfrm>
    </dsp:sp>
    <dsp:sp modelId="{E3D36AA9-0246-4AB1-8BAC-A47B8D032166}">
      <dsp:nvSpPr>
        <dsp:cNvPr id="0" name=""/>
        <dsp:cNvSpPr/>
      </dsp:nvSpPr>
      <dsp:spPr>
        <a:xfrm>
          <a:off x="79831" y="3959190"/>
          <a:ext cx="776584" cy="776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468124" y="234025"/>
          <a:ext cx="7743322" cy="774087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korábban is jelzett külső kockázatok némileg enyhültek, de nem szűntek meg teljesen. A hazai bankrendszer külső kockázatokkal szembeni sokkellenálló képessége erős maradt.</a:t>
          </a:r>
        </a:p>
      </dsp:txBody>
      <dsp:txXfrm>
        <a:off x="468124" y="234025"/>
        <a:ext cx="7743322" cy="774087"/>
      </dsp:txXfrm>
    </dsp:sp>
    <dsp:sp modelId="{6B72F60C-4BD3-4A49-974B-39C43FDD0F15}">
      <dsp:nvSpPr>
        <dsp:cNvPr id="0" name=""/>
        <dsp:cNvSpPr/>
      </dsp:nvSpPr>
      <dsp:spPr>
        <a:xfrm>
          <a:off x="79831" y="232776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913306" y="1161127"/>
          <a:ext cx="7298140" cy="783089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2017-ben markáns élénkülés volt megfigyelhető a hazai hitelezésben és az ingatlanpiacon egyaránt. A lakásárakban nem figyelhető meg túlzott áremelkedés a gazdasági fundamentumokhoz képest.</a:t>
          </a:r>
        </a:p>
      </dsp:txBody>
      <dsp:txXfrm>
        <a:off x="913306" y="1161127"/>
        <a:ext cx="7298140" cy="783089"/>
      </dsp:txXfrm>
    </dsp:sp>
    <dsp:sp modelId="{F31DBB98-3F77-413D-A006-FF677A46B9C1}">
      <dsp:nvSpPr>
        <dsp:cNvPr id="0" name=""/>
        <dsp:cNvSpPr/>
      </dsp:nvSpPr>
      <dsp:spPr>
        <a:xfrm>
          <a:off x="525014" y="1164380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49941" y="2088230"/>
          <a:ext cx="7161505" cy="792091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Kiemelten vizsgáljuk a háztartások sérülékenységét és pénzügyi tudatosságát. Fókuszban az lakáscélú hitelek kamatkockázatának mérséklését célzó lehetőségek.</a:t>
          </a:r>
        </a:p>
      </dsp:txBody>
      <dsp:txXfrm>
        <a:off x="1049941" y="2088230"/>
        <a:ext cx="7161505" cy="792091"/>
      </dsp:txXfrm>
    </dsp:sp>
    <dsp:sp modelId="{EB11EE4F-956F-4561-83DE-310BD9E4A86E}">
      <dsp:nvSpPr>
        <dsp:cNvPr id="0" name=""/>
        <dsp:cNvSpPr/>
      </dsp:nvSpPr>
      <dsp:spPr>
        <a:xfrm>
          <a:off x="661649" y="2095983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913306" y="3024337"/>
          <a:ext cx="7298140" cy="783083"/>
        </a:xfrm>
        <a:prstGeom prst="rect">
          <a:avLst/>
        </a:prstGeom>
        <a:solidFill>
          <a:srgbClr val="7E5C1D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2017-ben is kiugró jövedelemezőség jellemezi a hazai bankokat, döntően egyszeri, nem fenntartható tételek miatt. A banki eredmény hosszú távú fenntarthatóságát segítheti a digitalizáció, </a:t>
          </a:r>
          <a:r>
            <a:rPr lang="hu-HU" sz="1600" kern="1200" dirty="0" err="1"/>
            <a:t>automatizáció</a:t>
          </a:r>
          <a:r>
            <a:rPr lang="hu-HU" sz="1600" kern="1200" dirty="0"/>
            <a:t> térnyerése.</a:t>
          </a:r>
        </a:p>
      </dsp:txBody>
      <dsp:txXfrm>
        <a:off x="913306" y="3024337"/>
        <a:ext cx="7298140" cy="783083"/>
      </dsp:txXfrm>
    </dsp:sp>
    <dsp:sp modelId="{F4A14187-DFBB-415D-B499-1615A0A49A29}">
      <dsp:nvSpPr>
        <dsp:cNvPr id="0" name=""/>
        <dsp:cNvSpPr/>
      </dsp:nvSpPr>
      <dsp:spPr>
        <a:xfrm>
          <a:off x="525014" y="3027587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468124" y="3960442"/>
          <a:ext cx="7743322" cy="774080"/>
        </a:xfrm>
        <a:prstGeom prst="rect">
          <a:avLst/>
        </a:prstGeom>
        <a:solidFill>
          <a:srgbClr val="7E5C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korábbi évhez hasonlóan folytatódott a banki mérlegek tisztítása is, amely </a:t>
          </a:r>
          <a:r>
            <a:rPr lang="hu-HU" sz="1600" kern="1200" dirty="0" err="1"/>
            <a:t>előretekintve</a:t>
          </a:r>
          <a:r>
            <a:rPr lang="hu-HU" sz="1600" kern="1200" dirty="0"/>
            <a:t> javítja a hitelezési képességet. A háztartási nemteljesítő portfólió szociális vetülete továbbra is fokozott figyelemmel kísérendő.</a:t>
          </a:r>
        </a:p>
      </dsp:txBody>
      <dsp:txXfrm>
        <a:off x="468124" y="3960442"/>
        <a:ext cx="7743322" cy="774080"/>
      </dsp:txXfrm>
    </dsp:sp>
    <dsp:sp modelId="{E3D36AA9-0246-4AB1-8BAC-A47B8D032166}">
      <dsp:nvSpPr>
        <dsp:cNvPr id="0" name=""/>
        <dsp:cNvSpPr/>
      </dsp:nvSpPr>
      <dsp:spPr>
        <a:xfrm>
          <a:off x="79831" y="3959190"/>
          <a:ext cx="776584" cy="776584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4BE13-2B90-4556-9B30-6A97A2921C81}">
      <dsp:nvSpPr>
        <dsp:cNvPr id="0" name=""/>
        <dsp:cNvSpPr/>
      </dsp:nvSpPr>
      <dsp:spPr>
        <a:xfrm>
          <a:off x="-5617729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44287-2E1E-4391-9F7D-5DFEBB18C29C}">
      <dsp:nvSpPr>
        <dsp:cNvPr id="0" name=""/>
        <dsp:cNvSpPr/>
      </dsp:nvSpPr>
      <dsp:spPr>
        <a:xfrm>
          <a:off x="468124" y="234025"/>
          <a:ext cx="7743322" cy="774087"/>
        </a:xfrm>
        <a:prstGeom prst="rect">
          <a:avLst/>
        </a:prstGeom>
        <a:solidFill>
          <a:srgbClr val="7E5C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korábban is jelzett külső kockázatok némileg enyhültek, de nem szűntek meg teljesen. A hazai bankrendszer külső kockázatokkal szembeni sokkellenálló képessége erős maradt.</a:t>
          </a:r>
        </a:p>
      </dsp:txBody>
      <dsp:txXfrm>
        <a:off x="468124" y="234025"/>
        <a:ext cx="7743322" cy="774087"/>
      </dsp:txXfrm>
    </dsp:sp>
    <dsp:sp modelId="{6B72F60C-4BD3-4A49-974B-39C43FDD0F15}">
      <dsp:nvSpPr>
        <dsp:cNvPr id="0" name=""/>
        <dsp:cNvSpPr/>
      </dsp:nvSpPr>
      <dsp:spPr>
        <a:xfrm>
          <a:off x="79831" y="232776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C08F5-554E-4D6D-8128-EF5A20CA6898}">
      <dsp:nvSpPr>
        <dsp:cNvPr id="0" name=""/>
        <dsp:cNvSpPr/>
      </dsp:nvSpPr>
      <dsp:spPr>
        <a:xfrm>
          <a:off x="913306" y="1161127"/>
          <a:ext cx="7298140" cy="783089"/>
        </a:xfrm>
        <a:prstGeom prst="rect">
          <a:avLst/>
        </a:prstGeom>
        <a:solidFill>
          <a:srgbClr val="7E5C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2017-ben markáns élénkülés volt megfigyelhető a hazai hitelezésben és az ingatlanpiacon egyaránt. A lakásárakban nem figyelhető meg túlzott áremelkedés a gazdasági fundamentumokhoz képest.</a:t>
          </a:r>
        </a:p>
      </dsp:txBody>
      <dsp:txXfrm>
        <a:off x="913306" y="1161127"/>
        <a:ext cx="7298140" cy="783089"/>
      </dsp:txXfrm>
    </dsp:sp>
    <dsp:sp modelId="{F31DBB98-3F77-413D-A006-FF677A46B9C1}">
      <dsp:nvSpPr>
        <dsp:cNvPr id="0" name=""/>
        <dsp:cNvSpPr/>
      </dsp:nvSpPr>
      <dsp:spPr>
        <a:xfrm>
          <a:off x="525014" y="1164380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E71A7D-32EA-4A45-8BFD-C0E67A7B2B9A}">
      <dsp:nvSpPr>
        <dsp:cNvPr id="0" name=""/>
        <dsp:cNvSpPr/>
      </dsp:nvSpPr>
      <dsp:spPr>
        <a:xfrm>
          <a:off x="1049941" y="2088230"/>
          <a:ext cx="7161505" cy="792091"/>
        </a:xfrm>
        <a:prstGeom prst="rect">
          <a:avLst/>
        </a:prstGeom>
        <a:solidFill>
          <a:srgbClr val="7E5C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Kiemelten vizsgáljuk a háztartások sérülékenységét és pénzügyi tudatosságát. Fókuszban az lakáscélú hitelek kamatkockázatának mérséklését célzó lehetőségek.</a:t>
          </a:r>
        </a:p>
      </dsp:txBody>
      <dsp:txXfrm>
        <a:off x="1049941" y="2088230"/>
        <a:ext cx="7161505" cy="792091"/>
      </dsp:txXfrm>
    </dsp:sp>
    <dsp:sp modelId="{EB11EE4F-956F-4561-83DE-310BD9E4A86E}">
      <dsp:nvSpPr>
        <dsp:cNvPr id="0" name=""/>
        <dsp:cNvSpPr/>
      </dsp:nvSpPr>
      <dsp:spPr>
        <a:xfrm>
          <a:off x="661649" y="2095983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72C525-1DCA-4E36-96EB-3BCB4537A65E}">
      <dsp:nvSpPr>
        <dsp:cNvPr id="0" name=""/>
        <dsp:cNvSpPr/>
      </dsp:nvSpPr>
      <dsp:spPr>
        <a:xfrm>
          <a:off x="913306" y="3024337"/>
          <a:ext cx="7298140" cy="783083"/>
        </a:xfrm>
        <a:prstGeom prst="rect">
          <a:avLst/>
        </a:prstGeom>
        <a:solidFill>
          <a:srgbClr val="7E5C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2017-ben is kiugró jövedelemezőség jellemezi a hazai bankokat, döntően egyszeri, nem fenntartható tételek miatt. A banki eredmény hosszú távú fenntarthatóságát segítheti a digitalizáció, </a:t>
          </a:r>
          <a:r>
            <a:rPr lang="hu-HU" sz="1600" kern="1200" dirty="0" err="1"/>
            <a:t>automatizáció</a:t>
          </a:r>
          <a:r>
            <a:rPr lang="hu-HU" sz="1600" kern="1200" dirty="0"/>
            <a:t> térnyerése.</a:t>
          </a:r>
        </a:p>
      </dsp:txBody>
      <dsp:txXfrm>
        <a:off x="913306" y="3024337"/>
        <a:ext cx="7298140" cy="783083"/>
      </dsp:txXfrm>
    </dsp:sp>
    <dsp:sp modelId="{F4A14187-DFBB-415D-B499-1615A0A49A29}">
      <dsp:nvSpPr>
        <dsp:cNvPr id="0" name=""/>
        <dsp:cNvSpPr/>
      </dsp:nvSpPr>
      <dsp:spPr>
        <a:xfrm>
          <a:off x="525014" y="3027587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78D66-FBF7-4725-8518-EF631907FAFD}">
      <dsp:nvSpPr>
        <dsp:cNvPr id="0" name=""/>
        <dsp:cNvSpPr/>
      </dsp:nvSpPr>
      <dsp:spPr>
        <a:xfrm>
          <a:off x="468124" y="3960442"/>
          <a:ext cx="7743322" cy="774080"/>
        </a:xfrm>
        <a:prstGeom prst="rect">
          <a:avLst/>
        </a:prstGeom>
        <a:solidFill>
          <a:srgbClr val="7E5C1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313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korábbi évhez hasonlóan folytatódott a banki mérlegek tisztítása is, amely </a:t>
          </a:r>
          <a:r>
            <a:rPr lang="hu-HU" sz="1600" kern="1200" dirty="0" err="1"/>
            <a:t>előretekintve</a:t>
          </a:r>
          <a:r>
            <a:rPr lang="hu-HU" sz="1600" kern="1200" dirty="0"/>
            <a:t> javítja a hitelezési képességet. A háztartási nemteljesítő portfólió szociális vetülete továbbra is fokozott figyelemmel kísérendő.</a:t>
          </a:r>
        </a:p>
      </dsp:txBody>
      <dsp:txXfrm>
        <a:off x="468124" y="3960442"/>
        <a:ext cx="7743322" cy="774080"/>
      </dsp:txXfrm>
    </dsp:sp>
    <dsp:sp modelId="{E3D36AA9-0246-4AB1-8BAC-A47B8D032166}">
      <dsp:nvSpPr>
        <dsp:cNvPr id="0" name=""/>
        <dsp:cNvSpPr/>
      </dsp:nvSpPr>
      <dsp:spPr>
        <a:xfrm>
          <a:off x="79831" y="3959190"/>
          <a:ext cx="776584" cy="776584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A8-35AC-46BC-970E-BB361A66CB6D}" type="datetimeFigureOut">
              <a:rPr lang="hu-HU" smtClean="0"/>
              <a:pPr/>
              <a:t>2017. 11. 28.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FDB01-46C1-4BF1-9E72-84EA817E09E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322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C4DF4E-9F45-4956-AF27-4169F777B831}" type="datetimeFigureOut">
              <a:rPr lang="hu-HU"/>
              <a:pPr>
                <a:defRPr/>
              </a:pPr>
              <a:t>2017. 11. 28.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6176FD-5602-4B79-B069-B36BD1680EC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0976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</p:spTree>
    <p:extLst>
      <p:ext uri="{BB962C8B-B14F-4D97-AF65-F5344CB8AC3E}">
        <p14:creationId xmlns:p14="http://schemas.microsoft.com/office/powerpoint/2010/main" val="322221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itólap logóv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7703" y="365127"/>
            <a:ext cx="6630363" cy="615602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Előadás címe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7702" y="2131959"/>
            <a:ext cx="6630364" cy="368904"/>
          </a:xfrm>
        </p:spPr>
        <p:txBody>
          <a:bodyPr>
            <a:no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/>
              <a:t>Helyszín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907702" y="980729"/>
            <a:ext cx="6630364" cy="720080"/>
          </a:xfrm>
        </p:spPr>
        <p:txBody>
          <a:bodyPr>
            <a:noAutofit/>
          </a:bodyPr>
          <a:lstStyle>
            <a:lvl1pPr marL="0" indent="0">
              <a:buNone/>
              <a:defRPr sz="21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hu-HU" dirty="0"/>
              <a:t>Előadó neve</a:t>
            </a:r>
          </a:p>
          <a:p>
            <a:pPr lvl="0"/>
            <a:r>
              <a:rPr lang="hu-HU" dirty="0"/>
              <a:t>Titulusa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907404" y="2539464"/>
            <a:ext cx="6630364" cy="400734"/>
          </a:xfrm>
        </p:spPr>
        <p:txBody>
          <a:bodyPr>
            <a:normAutofit/>
          </a:bodyPr>
          <a:lstStyle>
            <a:lvl1pPr marL="0" indent="0">
              <a:buNone/>
              <a:defRPr sz="2100" baseline="0"/>
            </a:lvl1pPr>
          </a:lstStyle>
          <a:p>
            <a:pPr lvl="0"/>
            <a:r>
              <a:rPr lang="hu-HU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20883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53689" cy="759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2060849"/>
            <a:ext cx="7886700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1366" y="1388651"/>
            <a:ext cx="7886700" cy="576063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87624" y="1124316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054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lold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67" y="1268761"/>
            <a:ext cx="7886700" cy="49685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187624" y="1120587"/>
            <a:ext cx="7956376" cy="0"/>
          </a:xfrm>
          <a:prstGeom prst="line">
            <a:avLst/>
          </a:prstGeom>
          <a:ln w="28575">
            <a:solidFill>
              <a:srgbClr val="1E2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43788" y="6356350"/>
            <a:ext cx="1700212" cy="365125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hu-HU" dirty="0"/>
              <a:t>Forrás: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" y="133200"/>
            <a:ext cx="873224" cy="8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4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476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hu-HU" dirty="0"/>
              <a:t>Magyar Nemzeti Bank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5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200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4" r:id="rId2"/>
    <p:sldLayoutId id="2147483806" r:id="rId3"/>
    <p:sldLayoutId id="2147483807" r:id="rId4"/>
    <p:sldLayoutId id="2147483808" r:id="rId5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accent5"/>
          </a:solidFill>
          <a:latin typeface="Calibri" panose="020F050202020403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476672"/>
            <a:ext cx="6630363" cy="615602"/>
          </a:xfrm>
        </p:spPr>
        <p:txBody>
          <a:bodyPr>
            <a:normAutofit fontScale="90000"/>
          </a:bodyPr>
          <a:lstStyle/>
          <a:p>
            <a:r>
              <a:rPr lang="hu-HU" dirty="0"/>
              <a:t>Pénzügyi Stabilitási Jelentés – </a:t>
            </a:r>
            <a:br>
              <a:rPr lang="hu-HU" dirty="0"/>
            </a:br>
            <a:r>
              <a:rPr lang="hu-HU" dirty="0"/>
              <a:t>2017. november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07704" y="1412776"/>
            <a:ext cx="6630364" cy="576064"/>
          </a:xfrm>
        </p:spPr>
        <p:txBody>
          <a:bodyPr/>
          <a:lstStyle/>
          <a:p>
            <a:r>
              <a:rPr lang="hu-HU" sz="2400" dirty="0"/>
              <a:t>Magyar Nemzeti Bank</a:t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D1F00B-4AE1-47C1-A486-73F79F2A1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287618-DDC0-4941-AD48-7C478D5C65B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hu-HU" dirty="0"/>
              <a:t>2017. november 29.</a:t>
            </a:r>
          </a:p>
        </p:txBody>
      </p:sp>
    </p:spTree>
    <p:extLst>
      <p:ext uri="{BB962C8B-B14F-4D97-AF65-F5344CB8AC3E}">
        <p14:creationId xmlns:p14="http://schemas.microsoft.com/office/powerpoint/2010/main" val="298884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Folytatódott a lakáspiac élénkülése, a korábban megfigyelt területi heterogenitás mellett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10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923928" y="5927015"/>
            <a:ext cx="493204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Aggregált és budapesti MNB lakásárindex, valamint a lakáspiaci tranzakciók éves száma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A3590-0FD4-448C-BA75-1535D39DA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346" y="1382069"/>
            <a:ext cx="6265308" cy="444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6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600" dirty="0"/>
              <a:t>Az élénkülés a kiadott engedélyek számában és a használatba vételek lassú felfutásában is tetten érhető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11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499992" y="5854263"/>
            <a:ext cx="4355976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kiadott lakásépítési engedélyek és az újonnan épített lakások száma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35DFD-F0B3-4617-B501-87895372C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23336"/>
            <a:ext cx="5668174" cy="427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22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fundamentumok által indokolt szint alatt az országos lakásárak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12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707904" y="5854263"/>
            <a:ext cx="522007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lakásárak százalékos eltérése a becsült egyensúlyi szinttől országosan és Budapesten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74B214-C49D-475F-9EA3-6828171B7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177" y="1296139"/>
            <a:ext cx="6044277" cy="449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5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000" y="180000"/>
            <a:ext cx="7485331" cy="759189"/>
          </a:xfrm>
        </p:spPr>
        <p:txBody>
          <a:bodyPr>
            <a:noAutofit/>
          </a:bodyPr>
          <a:lstStyle/>
          <a:p>
            <a:r>
              <a:rPr lang="hu-HU" sz="3200" dirty="0"/>
              <a:t>Az új építésű lakások elérhetősége hasonló a régió más országaihoz képest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13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5364088" y="6292520"/>
            <a:ext cx="335639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Európai statisztikai hivatalok, </a:t>
            </a:r>
            <a:r>
              <a:rPr lang="hu-HU" dirty="0" err="1"/>
              <a:t>Deloitte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488126" y="5821380"/>
            <a:ext cx="5232358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Hány évnyi bruttó jövedelem szükséges egy átlagos 70 nm-es új lakás megvásárlásához?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EF9DF-EA85-4912-9F86-7EE7739CD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240" y="1410329"/>
            <a:ext cx="5839229" cy="434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45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A lakások átlagos elérhetősége nem romlott lényegesen az áremelkedés ellenére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427984" y="5854263"/>
            <a:ext cx="449999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Lakásvásárlás elérhetőségére vonatkozó index (HAI) és annak </a:t>
            </a:r>
            <a:r>
              <a:rPr lang="hu-HU" sz="1600" dirty="0" err="1">
                <a:solidFill>
                  <a:srgbClr val="1E2452"/>
                </a:solidFill>
              </a:rPr>
              <a:t>dekompozíciója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3DA13-5AA0-4297-86DD-DEF337C7B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00" y="1094889"/>
            <a:ext cx="6427600" cy="470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313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Tovább élénkült a háztartási hitelfelvétel, mind a lakás mind pedig a fogyasztási szegmensben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240190" y="5889173"/>
            <a:ext cx="349188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Új háztartási hitelek volumene a teljes hitelintézeti szektorban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7533A-D6DF-4A68-823A-7736FECEA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325" y="1278739"/>
            <a:ext cx="6120680" cy="45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6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A hitelezés élénkülése elsősorban a kereslet bővüléséhez köthető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16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491756" y="5811898"/>
            <a:ext cx="421196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hitelezési feltételek és a hitelkereslet változása a háztartási szegmensben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3AB63-5886-45E2-88D7-73AF0658A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559" y="1396457"/>
            <a:ext cx="5918881" cy="44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50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/>
              <a:t>Nincs jelentős kockázati „fellazulás” a hitelfelvevők körében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17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788024" y="5877272"/>
            <a:ext cx="3923928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Az új hitelek kapcsolódó </a:t>
            </a:r>
            <a:r>
              <a:rPr lang="hu-HU" sz="1600" dirty="0" err="1">
                <a:solidFill>
                  <a:srgbClr val="1E2452"/>
                </a:solidFill>
              </a:rPr>
              <a:t>JTM</a:t>
            </a:r>
            <a:r>
              <a:rPr lang="hu-HU" sz="1600" dirty="0">
                <a:solidFill>
                  <a:srgbClr val="1E2452"/>
                </a:solidFill>
              </a:rPr>
              <a:t>-értékeinek darabszám szerinti eloszlása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8C34CB-08E2-4753-B188-0B27843A1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96752"/>
            <a:ext cx="6029012" cy="466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51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kkv mellett már a teljes vállalati hitelezés is „révbe ért”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18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07953" y="5820820"/>
            <a:ext cx="421196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teljes vállalati és a kkv-szektor hitelállományának éves változása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972871-D502-4469-99FD-D80673D84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354376"/>
            <a:ext cx="5734139" cy="429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02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9117" y="180000"/>
            <a:ext cx="7485331" cy="759189"/>
          </a:xfrm>
        </p:spPr>
        <p:txBody>
          <a:bodyPr>
            <a:normAutofit fontScale="90000"/>
          </a:bodyPr>
          <a:lstStyle/>
          <a:p>
            <a:r>
              <a:rPr lang="hu-HU" dirty="0"/>
              <a:t>Az </a:t>
            </a:r>
            <a:r>
              <a:rPr lang="hu-HU" dirty="0" err="1"/>
              <a:t>NHP</a:t>
            </a:r>
            <a:r>
              <a:rPr lang="hu-HU" dirty="0"/>
              <a:t> lezárásával nem keletkezett űr a hosszú futamidejű hitelekben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19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592050" y="5888331"/>
            <a:ext cx="305983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Az új kkv-hitelszerződések futamidő szerinti megoszlása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578E92-9925-433D-811F-E187CF3DF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386921"/>
            <a:ext cx="6062897" cy="452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5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57958234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196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20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78700274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0264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pénzügyi sérülékenység mérsékelhető a pénzügyi tudatosság növelésével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21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MNB-Századvég felmérés.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878608" y="5723053"/>
            <a:ext cx="5841876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pénzügyi sérülékenység és a pénzügyi tudatosság dimenziói a hitellel rendelkező háztartások körében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55D61-D0B6-4ED7-BAF2-D3D527605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36" y="1988840"/>
            <a:ext cx="837254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5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fix kamatozású lakáshitelek lényegesen költségesebbek a változóknál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22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763688" y="5985111"/>
            <a:ext cx="716428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Az új háztartási hitelek felárainak alakulása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920CA7-804B-4DAA-947F-9E8ACE619A1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04279"/>
            <a:ext cx="6264696" cy="4515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9583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Magas a változók és alacsony az 5 éven túl fixáltak aránya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23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European </a:t>
            </a:r>
            <a:r>
              <a:rPr lang="hu-HU" dirty="0" err="1"/>
              <a:t>Mortgage</a:t>
            </a:r>
            <a:r>
              <a:rPr lang="hu-HU" dirty="0"/>
              <a:t> </a:t>
            </a:r>
            <a:r>
              <a:rPr lang="hu-HU" dirty="0" err="1"/>
              <a:t>Federation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543300" y="5756989"/>
            <a:ext cx="5220072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Az újonnan kötött lakáshitelek kamatozás szerinti eloszlása az egyes országokban (2017. I. negyedév)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20357E-8FF4-4BEF-A172-14AF3F15A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209997"/>
            <a:ext cx="5276111" cy="436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3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Stabil jelzáloglevél-piaccal alacsony felárak biztosíthatók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24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Nemzeti jegybankok, </a:t>
            </a:r>
            <a:r>
              <a:rPr lang="hu-HU" dirty="0" err="1"/>
              <a:t>EKB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212380" y="5820820"/>
            <a:ext cx="550810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Az 1-5 évig rögzített és a változó kamatozású új lakáshitelek kamatlába közötti különbözet komponensei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6CF65F-6941-4C99-92C3-77EE9B97F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376171"/>
            <a:ext cx="5896997" cy="438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39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Előretekintve</a:t>
            </a:r>
            <a:r>
              <a:rPr lang="hu-HU" dirty="0"/>
              <a:t> komoly kockázati forrás lehet a változó kamatozás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25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636316" y="5782701"/>
            <a:ext cx="6084168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A törlesztőrészletek alakulása egy változó kamatozású hitel esetében, különböző sokkok mellett</a:t>
            </a:r>
          </a:p>
          <a:p>
            <a:pPr marL="0" indent="0" algn="r">
              <a:spcBef>
                <a:spcPct val="0"/>
              </a:spcBef>
              <a:buNone/>
            </a:pP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98E8A4-C957-4263-9327-53D299D94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459381"/>
            <a:ext cx="6338883" cy="432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054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26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49434398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9552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Az értékvesztés-visszaírások miatt az előző évhez hasonló kiugró eredménye van a bankszektornak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27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212380" y="5824600"/>
            <a:ext cx="550810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A hitelintézetek sajáttőke-arányos profitjának tényleges és ciklikus értékvesztéstől tisztított értéke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9A7DA9-54B5-4D9B-891F-CF9828EB685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26291"/>
            <a:ext cx="5976664" cy="45789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4731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jövedelmezőség reál szintje kielégítőnek mondható a 2006-2007-es évekhez viszonyítva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28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004401" y="5820820"/>
            <a:ext cx="6716083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A hitelintézetek nominális és reál sajáttőke-arányos nyeresége, valamint a három hónapos BUBOR feletti megtérülés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A0842C-0923-4FA7-9109-FE3A57C4BF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1326626"/>
            <a:ext cx="6120680" cy="4494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28540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hosszú távú banki jövedelmezőség növelésének lehetőségei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29</a:t>
            </a:fld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6B999-6947-49E8-BB89-04AE66984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05" y="1309449"/>
            <a:ext cx="7238003" cy="49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61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Javuló gazdasági kilátások és mérséklődő kockázatok Európában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PolicyUncertainty.com, </a:t>
            </a:r>
            <a:r>
              <a:rPr lang="hu-HU" dirty="0" err="1"/>
              <a:t>Datastream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067944" y="5877272"/>
            <a:ext cx="478802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 err="1">
                <a:solidFill>
                  <a:srgbClr val="1E2452"/>
                </a:solidFill>
              </a:rPr>
              <a:t>Volatilitási</a:t>
            </a:r>
            <a:r>
              <a:rPr lang="hu-HU" sz="1600" dirty="0">
                <a:solidFill>
                  <a:srgbClr val="1E2452"/>
                </a:solidFill>
              </a:rPr>
              <a:t> indexek és az európai politikai bizonytalansági index alakulása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BE0D8-D2D6-4CFD-9FA9-F9567309D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069" y="1301810"/>
            <a:ext cx="5991862" cy="45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30</a:t>
            </a:fld>
            <a:endParaRPr lang="hu-HU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C4616C1-E8FE-4DD7-9FC6-31E82BDB0B3B}"/>
              </a:ext>
            </a:extLst>
          </p:cNvPr>
          <p:cNvSpPr txBox="1">
            <a:spLocks/>
          </p:cNvSpPr>
          <p:nvPr/>
        </p:nvSpPr>
        <p:spPr>
          <a:xfrm>
            <a:off x="385866" y="5853301"/>
            <a:ext cx="8300259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Fogyasztói nyitottság az e-bankolás irányába</a:t>
            </a:r>
            <a:br>
              <a:rPr lang="pl-PL" sz="1600" dirty="0">
                <a:solidFill>
                  <a:srgbClr val="1E2452"/>
                </a:solidFill>
              </a:rPr>
            </a:br>
            <a:r>
              <a:rPr lang="pl-PL" sz="1600" dirty="0">
                <a:solidFill>
                  <a:srgbClr val="1E2452"/>
                </a:solidFill>
              </a:rPr>
              <a:t>Ha minden banki szolgáltatás elérhető lenne okostelefonon…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B861CE-E680-4B61-8E15-69D904737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076024"/>
            <a:ext cx="5544616" cy="474670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785B310-C42D-4D86-A430-B5D2F2A8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Mennyire nyitottak a fogyasztók az újítások iránt?</a:t>
            </a:r>
          </a:p>
        </p:txBody>
      </p:sp>
      <p:sp>
        <p:nvSpPr>
          <p:cNvPr id="8" name="Szöveg helye 5">
            <a:extLst>
              <a:ext uri="{FF2B5EF4-FFF2-40B4-BE49-F238E27FC236}">
                <a16:creationId xmlns:a16="http://schemas.microsoft.com/office/drawing/2014/main" id="{17E8DB3A-6CF8-4F11-99E9-1423A2C53DAC}"/>
              </a:ext>
            </a:extLst>
          </p:cNvPr>
          <p:cNvSpPr txBox="1">
            <a:spLocks/>
          </p:cNvSpPr>
          <p:nvPr/>
        </p:nvSpPr>
        <p:spPr>
          <a:xfrm>
            <a:off x="5977801" y="6326761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</p:spTree>
    <p:extLst>
      <p:ext uri="{BB962C8B-B14F-4D97-AF65-F5344CB8AC3E}">
        <p14:creationId xmlns:p14="http://schemas.microsoft.com/office/powerpoint/2010/main" val="411883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31</a:t>
            </a:fld>
            <a:endParaRPr lang="hu-HU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C4616C1-E8FE-4DD7-9FC6-31E82BDB0B3B}"/>
              </a:ext>
            </a:extLst>
          </p:cNvPr>
          <p:cNvSpPr txBox="1">
            <a:spLocks/>
          </p:cNvSpPr>
          <p:nvPr/>
        </p:nvSpPr>
        <p:spPr>
          <a:xfrm>
            <a:off x="5292080" y="5820820"/>
            <a:ext cx="3456305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Tervezett / már alkalmazott FinTech és banki innovációk fajták szerint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785B310-C42D-4D86-A430-B5D2F2A89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Mennyire nyitnak az intézmények az új megoldások irányába?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330AF3-5B69-45C6-8A22-CD783092C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33287"/>
            <a:ext cx="5904656" cy="4633391"/>
          </a:xfrm>
          <a:prstGeom prst="rect">
            <a:avLst/>
          </a:prstGeom>
        </p:spPr>
      </p:pic>
      <p:sp>
        <p:nvSpPr>
          <p:cNvPr id="7" name="Szöveg helye 5">
            <a:extLst>
              <a:ext uri="{FF2B5EF4-FFF2-40B4-BE49-F238E27FC236}">
                <a16:creationId xmlns:a16="http://schemas.microsoft.com/office/drawing/2014/main" id="{89B504E0-B795-4AC1-851E-5D9DC7243360}"/>
              </a:ext>
            </a:extLst>
          </p:cNvPr>
          <p:cNvSpPr txBox="1">
            <a:spLocks/>
          </p:cNvSpPr>
          <p:nvPr/>
        </p:nvSpPr>
        <p:spPr>
          <a:xfrm>
            <a:off x="5995318" y="635635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</p:spTree>
    <p:extLst>
      <p:ext uri="{BB962C8B-B14F-4D97-AF65-F5344CB8AC3E}">
        <p14:creationId xmlns:p14="http://schemas.microsoft.com/office/powerpoint/2010/main" val="39260552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32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41405757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1371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5153" y="258264"/>
            <a:ext cx="7485331" cy="759189"/>
          </a:xfrm>
        </p:spPr>
        <p:txBody>
          <a:bodyPr>
            <a:noAutofit/>
          </a:bodyPr>
          <a:lstStyle/>
          <a:p>
            <a:r>
              <a:rPr lang="hu-HU" sz="2600" dirty="0"/>
              <a:t>Az elmúlt években lényegesen csökkentek a banki mérlegekben lévő kockázatok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33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83337" y="5977869"/>
            <a:ext cx="8244408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A nettó nemteljesítő hitelek a szavatolótőke arányában a jelentősebb bankoknál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738586-F481-40A3-A72E-274C0E4FC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801" y="1354659"/>
            <a:ext cx="5454521" cy="4526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11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5153" y="258264"/>
            <a:ext cx="7485331" cy="759189"/>
          </a:xfrm>
        </p:spPr>
        <p:txBody>
          <a:bodyPr>
            <a:noAutofit/>
          </a:bodyPr>
          <a:lstStyle/>
          <a:p>
            <a:r>
              <a:rPr lang="hu-HU" sz="2800" dirty="0"/>
              <a:t>Stresszpályán is minden intézmény teljesíti a szabályozói tőkekövetelményeket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34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492731" y="5886856"/>
            <a:ext cx="4227753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A tőkemegfelelési mutató darabszám alapú eloszlása</a:t>
            </a:r>
            <a:endParaRPr lang="hu-HU" sz="1600" dirty="0">
              <a:solidFill>
                <a:srgbClr val="1E245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9378C-0131-45BB-BA39-07387FCC4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74" y="1196752"/>
            <a:ext cx="6571734" cy="486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076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5153" y="258264"/>
            <a:ext cx="7485331" cy="759189"/>
          </a:xfrm>
        </p:spPr>
        <p:txBody>
          <a:bodyPr>
            <a:noAutofit/>
          </a:bodyPr>
          <a:lstStyle/>
          <a:p>
            <a:r>
              <a:rPr lang="hu-HU" sz="2600" dirty="0"/>
              <a:t>A portfólió tisztításával enyhültek a banki kockázatok, de a szociális vetület továbbra is kiterjedt 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35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MNB.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53852" y="5908751"/>
            <a:ext cx="8244408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pl-PL" sz="1600" dirty="0">
                <a:solidFill>
                  <a:srgbClr val="1E2452"/>
                </a:solidFill>
              </a:rPr>
              <a:t>A nemteljesítő háztartási jelzáloghitel-szerződések</a:t>
            </a:r>
            <a:br>
              <a:rPr lang="pl-PL" sz="1600" dirty="0">
                <a:solidFill>
                  <a:srgbClr val="1E2452"/>
                </a:solidFill>
              </a:rPr>
            </a:br>
            <a:r>
              <a:rPr lang="pl-PL" sz="1600" dirty="0">
                <a:solidFill>
                  <a:srgbClr val="1E2452"/>
                </a:solidFill>
              </a:rPr>
              <a:t>és a NET által átvett ingatlanok száma</a:t>
            </a:r>
            <a:endParaRPr lang="hu-HU" sz="1600" dirty="0">
              <a:solidFill>
                <a:srgbClr val="1E245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585A28-5F75-4E6C-B328-D6666D7EC986}"/>
              </a:ext>
            </a:extLst>
          </p:cNvPr>
          <p:cNvGrpSpPr/>
          <p:nvPr/>
        </p:nvGrpSpPr>
        <p:grpSpPr>
          <a:xfrm>
            <a:off x="-132221" y="1268760"/>
            <a:ext cx="9276221" cy="4596280"/>
            <a:chOff x="-180528" y="1628800"/>
            <a:chExt cx="9276221" cy="4596280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17434727-7A55-4C0D-8234-B20504FAF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1628800"/>
              <a:ext cx="5746934" cy="4596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ACCB60A-BBB2-4FF9-906E-55DABA9AA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928" y="1988840"/>
              <a:ext cx="5171765" cy="36432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14487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36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26290568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5103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" y="2780928"/>
            <a:ext cx="9144000" cy="6156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accent5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hu-HU" sz="4800" dirty="0">
                <a:latin typeface="Calibri" panose="020F0502020204030204" pitchFamily="34" charset="0"/>
              </a:rPr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050990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rendezetlen problémák miatt azonban egyes országokban továbbra sem fordult át a hitelezés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4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</a:t>
            </a:r>
            <a:r>
              <a:rPr lang="hu-HU" dirty="0" err="1"/>
              <a:t>EKB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851862" y="5913429"/>
            <a:ext cx="3923928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Vállalati és háztartási hitelezés éves növekedési üteme Európában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5E28D8-2778-4149-AB1A-EBD686161F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91680" y="1273052"/>
            <a:ext cx="6120680" cy="462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7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Továbbra is magasak a nemteljesítő hitel-állományok számos országban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5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</a:t>
            </a:r>
            <a:r>
              <a:rPr lang="hu-HU" dirty="0" err="1"/>
              <a:t>SNL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427984" y="5910283"/>
            <a:ext cx="4427984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Az európai országok problémás hiteleinek alakulása a bruttó hitelállományokhoz képest (2010-2016)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28C606-F5A8-4086-9D8B-87513130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288" y="1318541"/>
            <a:ext cx="6202944" cy="46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1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A magas adósságállományok növekvő sérülékenységet eredményezhetnek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6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</a:t>
            </a:r>
            <a:r>
              <a:rPr lang="hu-HU" dirty="0" err="1"/>
              <a:t>SNL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7544" y="5985111"/>
            <a:ext cx="8460432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GDP arányos államadósság és a magánszektor adósságának változása Európában (2013-2016)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FF3C2-3FD4-4FEF-BF99-FEC1205EA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785" y="1453974"/>
            <a:ext cx="6015950" cy="450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9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Több országban a lakásárak növekedése az adósság növekedésével párosul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7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</a:t>
            </a:r>
            <a:r>
              <a:rPr lang="hu-HU" dirty="0" err="1"/>
              <a:t>EKB</a:t>
            </a:r>
            <a:r>
              <a:rPr lang="hu-HU" dirty="0"/>
              <a:t>, </a:t>
            </a:r>
            <a:r>
              <a:rPr lang="hu-HU" dirty="0" err="1"/>
              <a:t>BIS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67544" y="5985111"/>
            <a:ext cx="8460432" cy="3139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A lakásárak változása és a GDP arányos lakáshitel állomány európai összehasonlításban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72FF79-1A01-4B08-BE86-D3C892766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9" y="1490197"/>
            <a:ext cx="5918881" cy="4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63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800" dirty="0"/>
              <a:t>Fokozatosan növekvő befektetői kereslet a kereskedelmi ingatlanok piacán a </a:t>
            </a:r>
            <a:r>
              <a:rPr lang="hu-HU" sz="2800" dirty="0" err="1"/>
              <a:t>KKE</a:t>
            </a:r>
            <a:r>
              <a:rPr lang="hu-HU" sz="2800" dirty="0"/>
              <a:t> régióban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8</a:t>
            </a:fld>
            <a:endParaRPr lang="hu-HU" dirty="0"/>
          </a:p>
        </p:txBody>
      </p:sp>
      <p:sp>
        <p:nvSpPr>
          <p:cNvPr id="9" name="Szöveg helye 5"/>
          <p:cNvSpPr txBox="1">
            <a:spLocks/>
          </p:cNvSpPr>
          <p:nvPr/>
        </p:nvSpPr>
        <p:spPr>
          <a:xfrm>
            <a:off x="6012160" y="6292520"/>
            <a:ext cx="270832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hu-HU" dirty="0"/>
              <a:t>Forrás: </a:t>
            </a:r>
            <a:r>
              <a:rPr lang="hu-HU" dirty="0" err="1"/>
              <a:t>EKB</a:t>
            </a:r>
            <a:r>
              <a:rPr lang="hu-HU" dirty="0"/>
              <a:t>.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4427984" y="5908636"/>
            <a:ext cx="4355976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hu-HU" sz="1600" dirty="0">
                <a:solidFill>
                  <a:srgbClr val="1E2452"/>
                </a:solidFill>
              </a:rPr>
              <a:t>Kihasználatlanság és elsődleges (</a:t>
            </a:r>
            <a:r>
              <a:rPr lang="hu-HU" sz="1600" dirty="0" err="1">
                <a:solidFill>
                  <a:srgbClr val="1E2452"/>
                </a:solidFill>
              </a:rPr>
              <a:t>prime</a:t>
            </a:r>
            <a:r>
              <a:rPr lang="hu-HU" sz="1600" dirty="0">
                <a:solidFill>
                  <a:srgbClr val="1E2452"/>
                </a:solidFill>
              </a:rPr>
              <a:t>) hozamok a régiós fővárosok irodapiacain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3FEF1-BEFB-4A52-8ADA-9AB7959EE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262349"/>
            <a:ext cx="6390531" cy="473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6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Kiemelt üzenetek</a:t>
            </a: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/>
              <a:t>Magyar Nemzeti Bank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1AEF3-AFFE-433D-8A34-08D966C25545}" type="slidenum">
              <a:rPr lang="hu-HU" smtClean="0"/>
              <a:pPr>
                <a:defRPr/>
              </a:pPr>
              <a:t>9</a:t>
            </a:fld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1338016"/>
              </p:ext>
            </p:extLst>
          </p:nvPr>
        </p:nvGraphicFramePr>
        <p:xfrm>
          <a:off x="539552" y="1268760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733820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NB_Theme_2">
      <a:dk1>
        <a:sysClr val="windowText" lastClr="000000"/>
      </a:dk1>
      <a:lt1>
        <a:sysClr val="window" lastClr="FFFFFF"/>
      </a:lt1>
      <a:dk2>
        <a:srgbClr val="898D8D"/>
      </a:dk2>
      <a:lt2>
        <a:srgbClr val="AC9F70"/>
      </a:lt2>
      <a:accent1>
        <a:srgbClr val="7E5C1D"/>
      </a:accent1>
      <a:accent2>
        <a:srgbClr val="E57200"/>
      </a:accent2>
      <a:accent3>
        <a:srgbClr val="CE0F69"/>
      </a:accent3>
      <a:accent4>
        <a:srgbClr val="8C4799"/>
      </a:accent4>
      <a:accent5>
        <a:srgbClr val="202653"/>
      </a:accent5>
      <a:accent6>
        <a:srgbClr val="7BAFD4"/>
      </a:accent6>
      <a:hlink>
        <a:srgbClr val="202653"/>
      </a:hlink>
      <a:folHlink>
        <a:srgbClr val="7BAFD4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NB_MUAR_PPT_sablon_3" id="{0E99E441-BA91-481E-9FDC-17C2A4F83B22}" vid="{1A0FA107-B5C5-463B-9D6B-4746756CF09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879</TotalTime>
  <Words>1637</Words>
  <Application>Microsoft Office PowerPoint</Application>
  <PresentationFormat>On-screen Show (4:3)</PresentationFormat>
  <Paragraphs>195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Verdana</vt:lpstr>
      <vt:lpstr>blank</vt:lpstr>
      <vt:lpstr>Pénzügyi Stabilitási Jelentés –  2017. november</vt:lpstr>
      <vt:lpstr>Kiemelt üzenetek</vt:lpstr>
      <vt:lpstr>Javuló gazdasági kilátások és mérséklődő kockázatok Európában</vt:lpstr>
      <vt:lpstr>A rendezetlen problémák miatt azonban egyes országokban továbbra sem fordult át a hitelezés</vt:lpstr>
      <vt:lpstr>Továbbra is magasak a nemteljesítő hitel-állományok számos országban</vt:lpstr>
      <vt:lpstr>A magas adósságállományok növekvő sérülékenységet eredményezhetnek</vt:lpstr>
      <vt:lpstr>Több országban a lakásárak növekedése az adósság növekedésével párosul</vt:lpstr>
      <vt:lpstr>Fokozatosan növekvő befektetői kereslet a kereskedelmi ingatlanok piacán a KKE régióban</vt:lpstr>
      <vt:lpstr>Kiemelt üzenetek</vt:lpstr>
      <vt:lpstr>Folytatódott a lakáspiac élénkülése, a korábban megfigyelt területi heterogenitás mellett</vt:lpstr>
      <vt:lpstr>Az élénkülés a kiadott engedélyek számában és a használatba vételek lassú felfutásában is tetten érhető</vt:lpstr>
      <vt:lpstr>A fundamentumok által indokolt szint alatt az országos lakásárak</vt:lpstr>
      <vt:lpstr>Az új építésű lakások elérhetősége hasonló a régió más országaihoz képest</vt:lpstr>
      <vt:lpstr>A lakások átlagos elérhetősége nem romlott lényegesen az áremelkedés ellenére</vt:lpstr>
      <vt:lpstr>Tovább élénkült a háztartási hitelfelvétel, mind a lakás mind pedig a fogyasztási szegmensben</vt:lpstr>
      <vt:lpstr>A hitelezés élénkülése elsősorban a kereslet bővüléséhez köthető</vt:lpstr>
      <vt:lpstr>Nincs jelentős kockázati „fellazulás” a hitelfelvevők körében</vt:lpstr>
      <vt:lpstr>A kkv mellett már a teljes vállalati hitelezés is „révbe ért”</vt:lpstr>
      <vt:lpstr>Az NHP lezárásával nem keletkezett űr a hosszú futamidejű hitelekben</vt:lpstr>
      <vt:lpstr>Kiemelt üzenetek</vt:lpstr>
      <vt:lpstr>A pénzügyi sérülékenység mérsékelhető a pénzügyi tudatosság növelésével</vt:lpstr>
      <vt:lpstr>A fix kamatozású lakáshitelek lényegesen költségesebbek a változóknál</vt:lpstr>
      <vt:lpstr>Magas a változók és alacsony az 5 éven túl fixáltak aránya</vt:lpstr>
      <vt:lpstr>Stabil jelzáloglevél-piaccal alacsony felárak biztosíthatók</vt:lpstr>
      <vt:lpstr>Előretekintve komoly kockázati forrás lehet a változó kamatozás</vt:lpstr>
      <vt:lpstr>Kiemelt üzenetek</vt:lpstr>
      <vt:lpstr>Az értékvesztés-visszaírások miatt az előző évhez hasonló kiugró eredménye van a bankszektornak</vt:lpstr>
      <vt:lpstr>A jövedelmezőség reál szintje kielégítőnek mondható a 2006-2007-es évekhez viszonyítva</vt:lpstr>
      <vt:lpstr>A hosszú távú banki jövedelmezőség növelésének lehetőségei</vt:lpstr>
      <vt:lpstr>Mennyire nyitottak a fogyasztók az újítások iránt?</vt:lpstr>
      <vt:lpstr>Mennyire nyitnak az intézmények az új megoldások irányába?</vt:lpstr>
      <vt:lpstr>Kiemelt üzenetek</vt:lpstr>
      <vt:lpstr>Az elmúlt években lényegesen csökkentek a banki mérlegekben lévő kockázatok</vt:lpstr>
      <vt:lpstr>Stresszpályán is minden intézmény teljesíti a szabályozói tőkekövetelményeket</vt:lpstr>
      <vt:lpstr>A portfólió tisztításával enyhültek a banki kockázatok, de a szociális vetület továbbra is kiterjedt </vt:lpstr>
      <vt:lpstr>Kiemelt üzenetek</vt:lpstr>
      <vt:lpstr>PowerPoint Presentation</vt:lpstr>
    </vt:vector>
  </TitlesOfParts>
  <Company>Magyar Nemzeti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Pénzügyi Stabilitási Jelentés 2017 – első verzió</dc:title>
  <dc:creator>olahzs2</dc:creator>
  <cp:lastModifiedBy>Oláh Zsolt</cp:lastModifiedBy>
  <cp:revision>104</cp:revision>
  <cp:lastPrinted>2017-11-15T13:51:07Z</cp:lastPrinted>
  <dcterms:created xsi:type="dcterms:W3CDTF">2017-04-09T15:52:30Z</dcterms:created>
  <dcterms:modified xsi:type="dcterms:W3CDTF">2017-11-28T16:54:52Z</dcterms:modified>
</cp:coreProperties>
</file>