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45"/>
  </p:notesMasterIdLst>
  <p:sldIdLst>
    <p:sldId id="278" r:id="rId6"/>
    <p:sldId id="326" r:id="rId7"/>
    <p:sldId id="325" r:id="rId8"/>
    <p:sldId id="365" r:id="rId9"/>
    <p:sldId id="363" r:id="rId10"/>
    <p:sldId id="366" r:id="rId11"/>
    <p:sldId id="367" r:id="rId12"/>
    <p:sldId id="329" r:id="rId13"/>
    <p:sldId id="344" r:id="rId14"/>
    <p:sldId id="368" r:id="rId15"/>
    <p:sldId id="370" r:id="rId16"/>
    <p:sldId id="371" r:id="rId17"/>
    <p:sldId id="345" r:id="rId18"/>
    <p:sldId id="372" r:id="rId19"/>
    <p:sldId id="373" r:id="rId20"/>
    <p:sldId id="347" r:id="rId21"/>
    <p:sldId id="351" r:id="rId22"/>
    <p:sldId id="333" r:id="rId23"/>
    <p:sldId id="327" r:id="rId24"/>
    <p:sldId id="359" r:id="rId25"/>
    <p:sldId id="374" r:id="rId26"/>
    <p:sldId id="354" r:id="rId27"/>
    <p:sldId id="336" r:id="rId28"/>
    <p:sldId id="281" r:id="rId29"/>
    <p:sldId id="360" r:id="rId30"/>
    <p:sldId id="375" r:id="rId31"/>
    <p:sldId id="378" r:id="rId32"/>
    <p:sldId id="379" r:id="rId33"/>
    <p:sldId id="380" r:id="rId34"/>
    <p:sldId id="381" r:id="rId35"/>
    <p:sldId id="355" r:id="rId36"/>
    <p:sldId id="376" r:id="rId37"/>
    <p:sldId id="341" r:id="rId38"/>
    <p:sldId id="377" r:id="rId39"/>
    <p:sldId id="382" r:id="rId40"/>
    <p:sldId id="286" r:id="rId41"/>
    <p:sldId id="383" r:id="rId42"/>
    <p:sldId id="273" r:id="rId43"/>
    <p:sldId id="279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eczki Ákos" initials="BÁ" lastIdx="2" clrIdx="0">
    <p:extLst/>
  </p:cmAuthor>
  <p:cmAuthor id="2" name="Nagy Tamás" initials="NT" lastIdx="7" clrIdx="1">
    <p:extLst>
      <p:ext uri="{19B8F6BF-5375-455C-9EA6-DF929625EA0E}">
        <p15:presenceInfo xmlns:p15="http://schemas.microsoft.com/office/powerpoint/2012/main" userId="S-1-5-21-1939357022-314196924-328618392-66550" providerId="AD"/>
      </p:ext>
    </p:extLst>
  </p:cmAuthor>
  <p:cmAuthor id="3" name="Oláh Zsolt" initials="OZs" lastIdx="1" clrIdx="2">
    <p:extLst>
      <p:ext uri="{19B8F6BF-5375-455C-9EA6-DF929625EA0E}">
        <p15:presenceInfo xmlns:p15="http://schemas.microsoft.com/office/powerpoint/2012/main" userId="Oláh Zso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148"/>
    <a:srgbClr val="002060"/>
    <a:srgbClr val="B8BBBB"/>
    <a:srgbClr val="202653"/>
    <a:srgbClr val="165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4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 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veszélyeztetné.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Y="121858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5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 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veszélyeztetné.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Y="121858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xfrm>
          <a:off x="579669" y="1287710"/>
          <a:ext cx="858839" cy="858839"/>
        </a:xfrm>
        <a:prstGeom prst="ellipse">
          <a:avLst/>
        </a:prstGeom>
        <a:solidFill>
          <a:srgbClr val="48A0AE">
            <a:lumMod val="40000"/>
            <a:lumOff val="60000"/>
          </a:srgb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FC0701-CA75-46A5-83E5-5C5496C652C7}" type="pres">
      <dgm:prSet presAssocID="{70B0B3A2-EDEF-4659-9657-A8DAC8482C8F}" presName="text_3" presStyleLbl="node1" presStyleIdx="2" presStyleCnt="5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 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veszélyeztetné.</a:t>
          </a: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Y="121858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xfrm>
          <a:off x="579669" y="1287710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FC0701-CA75-46A5-83E5-5C5496C652C7}" type="pres">
      <dgm:prSet presAssocID="{70B0B3A2-EDEF-4659-9657-A8DAC8482C8F}" presName="text_3" presStyleLbl="node1" presStyleIdx="2" presStyleCnt="5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730777" y="2317988"/>
          <a:ext cx="858839" cy="858839"/>
        </a:xfrm>
        <a:prstGeom prst="ellipse">
          <a:avLst/>
        </a:prstGeom>
        <a:solidFill>
          <a:srgbClr val="48A0AE">
            <a:lumMod val="40000"/>
            <a:lumOff val="60000"/>
          </a:srgb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 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veszélyeztetné.</a:t>
          </a: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Y="121858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xfrm>
          <a:off x="579669" y="1287710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FC0701-CA75-46A5-83E5-5C5496C652C7}" type="pres">
      <dgm:prSet presAssocID="{70B0B3A2-EDEF-4659-9657-A8DAC8482C8F}" presName="text_3" presStyleLbl="node1" presStyleIdx="2" presStyleCnt="5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730777" y="2317988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579669" y="3348266"/>
          <a:ext cx="858839" cy="858839"/>
        </a:xfrm>
        <a:prstGeom prst="ellipse">
          <a:avLst/>
        </a:prstGeom>
        <a:solidFill>
          <a:srgbClr val="48A0AE">
            <a:lumMod val="40000"/>
            <a:lumOff val="60000"/>
          </a:srgb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Y="121858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xfrm>
          <a:off x="579669" y="1287710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FC0701-CA75-46A5-83E5-5C5496C652C7}" type="pres">
      <dgm:prSet presAssocID="{70B0B3A2-EDEF-4659-9657-A8DAC8482C8F}" presName="text_3" presStyleLbl="node1" presStyleIdx="2" presStyleCnt="5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730777" y="2317988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579669" y="3348266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87334" y="4378544"/>
          <a:ext cx="858839" cy="858839"/>
        </a:xfrm>
        <a:prstGeom prst="ellipse">
          <a:avLst/>
        </a:prstGeom>
        <a:solidFill>
          <a:srgbClr val="48A0AE">
            <a:lumMod val="40000"/>
            <a:lumOff val="60000"/>
          </a:srgb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Y="121858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xfrm>
          <a:off x="579669" y="1287710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FC0701-CA75-46A5-83E5-5C5496C652C7}" type="pres">
      <dgm:prSet presAssocID="{70B0B3A2-EDEF-4659-9657-A8DAC8482C8F}" presName="text_3" presStyleLbl="node1" presStyleIdx="2" presStyleCnt="5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730777" y="2317988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579669" y="3348266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87334" y="4378544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13134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516754" y="268226"/>
          <a:ext cx="7759476" cy="837251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754" y="268226"/>
        <a:ext cx="7759476" cy="837251"/>
      </dsp:txXfrm>
    </dsp:sp>
    <dsp:sp modelId="{17989FF0-9458-4918-9644-66FC8361081F}">
      <dsp:nvSpPr>
        <dsp:cNvPr id="0" name=""/>
        <dsp:cNvSpPr/>
      </dsp:nvSpPr>
      <dsp:spPr>
        <a:xfrm>
          <a:off x="87334" y="257432"/>
          <a:ext cx="858839" cy="85883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089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veszélyeztetné.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9089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9669" y="1287710"/>
          <a:ext cx="858839" cy="858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60197" y="2309028"/>
          <a:ext cx="7116033" cy="876758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sp:txBody>
      <dsp:txXfrm>
        <a:off x="1160197" y="2309028"/>
        <a:ext cx="7116033" cy="876758"/>
      </dsp:txXfrm>
    </dsp:sp>
    <dsp:sp modelId="{1A9AED78-025F-400B-A508-978FCBF3A8EB}">
      <dsp:nvSpPr>
        <dsp:cNvPr id="0" name=""/>
        <dsp:cNvSpPr/>
      </dsp:nvSpPr>
      <dsp:spPr>
        <a:xfrm>
          <a:off x="730777" y="2317988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9089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 </a:t>
          </a:r>
        </a:p>
      </dsp:txBody>
      <dsp:txXfrm>
        <a:off x="1009089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9669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16754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sp:txBody>
      <dsp:txXfrm>
        <a:off x="516754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87334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13134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516754" y="268226"/>
          <a:ext cx="7759476" cy="837251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754" y="268226"/>
        <a:ext cx="7759476" cy="837251"/>
      </dsp:txXfrm>
    </dsp:sp>
    <dsp:sp modelId="{17989FF0-9458-4918-9644-66FC8361081F}">
      <dsp:nvSpPr>
        <dsp:cNvPr id="0" name=""/>
        <dsp:cNvSpPr/>
      </dsp:nvSpPr>
      <dsp:spPr>
        <a:xfrm>
          <a:off x="87334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089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veszélyeztetné.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9089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9669" y="1287710"/>
          <a:ext cx="858839" cy="858839"/>
        </a:xfrm>
        <a:prstGeom prst="ellipse">
          <a:avLst/>
        </a:prstGeom>
        <a:solidFill>
          <a:srgbClr val="48A0AE">
            <a:lumMod val="40000"/>
            <a:lumOff val="60000"/>
          </a:srgb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60197" y="2309028"/>
          <a:ext cx="7116033" cy="876758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sp:txBody>
      <dsp:txXfrm>
        <a:off x="1160197" y="2309028"/>
        <a:ext cx="7116033" cy="876758"/>
      </dsp:txXfrm>
    </dsp:sp>
    <dsp:sp modelId="{1A9AED78-025F-400B-A508-978FCBF3A8EB}">
      <dsp:nvSpPr>
        <dsp:cNvPr id="0" name=""/>
        <dsp:cNvSpPr/>
      </dsp:nvSpPr>
      <dsp:spPr>
        <a:xfrm>
          <a:off x="730777" y="2317988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9089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 </a:t>
          </a:r>
        </a:p>
      </dsp:txBody>
      <dsp:txXfrm>
        <a:off x="1009089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9669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16754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sp:txBody>
      <dsp:txXfrm>
        <a:off x="516754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87334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13134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516754" y="268226"/>
          <a:ext cx="7759476" cy="837251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754" y="268226"/>
        <a:ext cx="7759476" cy="837251"/>
      </dsp:txXfrm>
    </dsp:sp>
    <dsp:sp modelId="{17989FF0-9458-4918-9644-66FC8361081F}">
      <dsp:nvSpPr>
        <dsp:cNvPr id="0" name=""/>
        <dsp:cNvSpPr/>
      </dsp:nvSpPr>
      <dsp:spPr>
        <a:xfrm>
          <a:off x="87334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089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veszélyeztetné.</a:t>
          </a:r>
        </a:p>
      </dsp:txBody>
      <dsp:txXfrm>
        <a:off x="1009089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9669" y="1287710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60197" y="2309028"/>
          <a:ext cx="7116033" cy="876758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sp:txBody>
      <dsp:txXfrm>
        <a:off x="1160197" y="2309028"/>
        <a:ext cx="7116033" cy="876758"/>
      </dsp:txXfrm>
    </dsp:sp>
    <dsp:sp modelId="{1A9AED78-025F-400B-A508-978FCBF3A8EB}">
      <dsp:nvSpPr>
        <dsp:cNvPr id="0" name=""/>
        <dsp:cNvSpPr/>
      </dsp:nvSpPr>
      <dsp:spPr>
        <a:xfrm>
          <a:off x="730777" y="2317988"/>
          <a:ext cx="858839" cy="858839"/>
        </a:xfrm>
        <a:prstGeom prst="ellipse">
          <a:avLst/>
        </a:prstGeom>
        <a:solidFill>
          <a:srgbClr val="48A0AE">
            <a:lumMod val="40000"/>
            <a:lumOff val="60000"/>
          </a:srgb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9089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 </a:t>
          </a:r>
        </a:p>
      </dsp:txBody>
      <dsp:txXfrm>
        <a:off x="1009089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9669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16754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sp:txBody>
      <dsp:txXfrm>
        <a:off x="516754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87334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13134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516754" y="268226"/>
          <a:ext cx="7759476" cy="837251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754" y="268226"/>
        <a:ext cx="7759476" cy="837251"/>
      </dsp:txXfrm>
    </dsp:sp>
    <dsp:sp modelId="{17989FF0-9458-4918-9644-66FC8361081F}">
      <dsp:nvSpPr>
        <dsp:cNvPr id="0" name=""/>
        <dsp:cNvSpPr/>
      </dsp:nvSpPr>
      <dsp:spPr>
        <a:xfrm>
          <a:off x="87334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089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veszélyeztetné.</a:t>
          </a:r>
        </a:p>
      </dsp:txBody>
      <dsp:txXfrm>
        <a:off x="1009089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9669" y="1287710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60197" y="2309028"/>
          <a:ext cx="7116033" cy="876758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sp:txBody>
      <dsp:txXfrm>
        <a:off x="1160197" y="2309028"/>
        <a:ext cx="7116033" cy="876758"/>
      </dsp:txXfrm>
    </dsp:sp>
    <dsp:sp modelId="{1A9AED78-025F-400B-A508-978FCBF3A8EB}">
      <dsp:nvSpPr>
        <dsp:cNvPr id="0" name=""/>
        <dsp:cNvSpPr/>
      </dsp:nvSpPr>
      <dsp:spPr>
        <a:xfrm>
          <a:off x="730777" y="2317988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9089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 </a:t>
          </a:r>
        </a:p>
      </dsp:txBody>
      <dsp:txXfrm>
        <a:off x="1009089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9669" y="3348266"/>
          <a:ext cx="858839" cy="858839"/>
        </a:xfrm>
        <a:prstGeom prst="ellipse">
          <a:avLst/>
        </a:prstGeom>
        <a:solidFill>
          <a:srgbClr val="48A0AE">
            <a:lumMod val="40000"/>
            <a:lumOff val="60000"/>
          </a:srgb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16754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sp:txBody>
      <dsp:txXfrm>
        <a:off x="516754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87334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13134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516754" y="268226"/>
          <a:ext cx="7759476" cy="837251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754" y="268226"/>
        <a:ext cx="7759476" cy="837251"/>
      </dsp:txXfrm>
    </dsp:sp>
    <dsp:sp modelId="{17989FF0-9458-4918-9644-66FC8361081F}">
      <dsp:nvSpPr>
        <dsp:cNvPr id="0" name=""/>
        <dsp:cNvSpPr/>
      </dsp:nvSpPr>
      <dsp:spPr>
        <a:xfrm>
          <a:off x="87334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089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9089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9669" y="1287710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60197" y="2309028"/>
          <a:ext cx="7116033" cy="876758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sp:txBody>
      <dsp:txXfrm>
        <a:off x="1160197" y="2309028"/>
        <a:ext cx="7116033" cy="876758"/>
      </dsp:txXfrm>
    </dsp:sp>
    <dsp:sp modelId="{1A9AED78-025F-400B-A508-978FCBF3A8EB}">
      <dsp:nvSpPr>
        <dsp:cNvPr id="0" name=""/>
        <dsp:cNvSpPr/>
      </dsp:nvSpPr>
      <dsp:spPr>
        <a:xfrm>
          <a:off x="730777" y="2317988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9089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</a:t>
          </a:r>
        </a:p>
      </dsp:txBody>
      <dsp:txXfrm>
        <a:off x="1009089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9669" y="3348266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16754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sp:txBody>
      <dsp:txXfrm>
        <a:off x="516754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87334" y="4378544"/>
          <a:ext cx="858839" cy="858839"/>
        </a:xfrm>
        <a:prstGeom prst="ellipse">
          <a:avLst/>
        </a:prstGeom>
        <a:solidFill>
          <a:srgbClr val="48A0AE">
            <a:lumMod val="40000"/>
            <a:lumOff val="60000"/>
          </a:srgb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13134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516754" y="268226"/>
          <a:ext cx="7759476" cy="837251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piacokon növekedett a bizonytalanság, és az európai bankok örökölt kockázatai sem szűntek meg teljesen. A hazai bankrendszer sokkellenálló képessége mindezzel szemben erős maradt. 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754" y="268226"/>
        <a:ext cx="7759476" cy="837251"/>
      </dsp:txXfrm>
    </dsp:sp>
    <dsp:sp modelId="{17989FF0-9458-4918-9644-66FC8361081F}">
      <dsp:nvSpPr>
        <dsp:cNvPr id="0" name=""/>
        <dsp:cNvSpPr/>
      </dsp:nvSpPr>
      <dsp:spPr>
        <a:xfrm>
          <a:off x="87334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089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regionálisan alacsony hitelpenetráció miatt magasabb hitelezési dinamika is lehetséges anélkül, hogy az az egyensúlyt veszélyeztetné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9089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9669" y="1287710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60197" y="2309028"/>
          <a:ext cx="7116033" cy="876758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kkv után a teljes vállalati hitelezés is kétszámjegyű növekedést ért el, de kkv szegmensben a hosszú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kamatfixálású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beruházási hiteleket rövid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futamidejűekkel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helyettesítik az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után.</a:t>
          </a:r>
        </a:p>
      </dsp:txBody>
      <dsp:txXfrm>
        <a:off x="1160197" y="2309028"/>
        <a:ext cx="7116033" cy="876758"/>
      </dsp:txXfrm>
    </dsp:sp>
    <dsp:sp modelId="{1A9AED78-025F-400B-A508-978FCBF3A8EB}">
      <dsp:nvSpPr>
        <dsp:cNvPr id="0" name=""/>
        <dsp:cNvSpPr/>
      </dsp:nvSpPr>
      <dsp:spPr>
        <a:xfrm>
          <a:off x="730777" y="2317988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9089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Folytatódott a lakossági hitelezés fellendülése, amelyben egyre nagyobb szerepe van a Minősített Fogyasztóbarát Lakáshiteleknek.</a:t>
          </a:r>
        </a:p>
      </dsp:txBody>
      <dsp:txXfrm>
        <a:off x="1009089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9669" y="3348266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16754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További fókusztémaként foglalkozunk még a banki jövedelmezőség fenntarthatóságával, a banki digitalizáció és </a:t>
          </a:r>
          <a:r>
            <a:rPr lang="hu-HU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kiberbiztonság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aktuális kihívásaival.</a:t>
          </a:r>
        </a:p>
      </dsp:txBody>
      <dsp:txXfrm>
        <a:off x="516754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87334" y="4378544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E999-8EDA-4271-A565-4E287EBEAE9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7A55-1294-4E4F-9D3B-EFE610BC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27C5-CE5B-427B-906A-B91D4F528752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0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b.hu/innovation-hub" TargetMode="Externa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83662-ED5A-450D-98F2-E1399742A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6477" y="316602"/>
            <a:ext cx="3533158" cy="610424"/>
          </a:xfrm>
        </p:spPr>
        <p:txBody>
          <a:bodyPr/>
          <a:lstStyle/>
          <a:p>
            <a:r>
              <a:rPr lang="hu-HU" dirty="0"/>
              <a:t>sajtótájékoztató</a:t>
            </a:r>
          </a:p>
          <a:p>
            <a:r>
              <a:rPr lang="hu-HU" dirty="0"/>
              <a:t>2018. május 31.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9494E-74E0-413E-A9ED-5D18E44F2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65" y="321732"/>
            <a:ext cx="3533158" cy="300082"/>
          </a:xfrm>
        </p:spPr>
        <p:txBody>
          <a:bodyPr/>
          <a:lstStyle/>
          <a:p>
            <a:r>
              <a:rPr lang="hu-HU" dirty="0"/>
              <a:t>Oláh Zsolt | főosztályvezető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7249AF-7234-4923-856C-E2AD0677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Stabilitási jelentés – 2018. május</a:t>
            </a:r>
          </a:p>
        </p:txBody>
      </p:sp>
    </p:spTree>
    <p:extLst>
      <p:ext uri="{BB962C8B-B14F-4D97-AF65-F5344CB8AC3E}">
        <p14:creationId xmlns:p14="http://schemas.microsoft.com/office/powerpoint/2010/main" val="72916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908675"/>
            <a:ext cx="8821372" cy="313932"/>
          </a:xfrm>
          <a:noFill/>
        </p:spPr>
        <p:txBody>
          <a:bodyPr wrap="square" rtlCol="0">
            <a:spAutoFit/>
          </a:bodyPr>
          <a:lstStyle/>
          <a:p>
            <a:r>
              <a:rPr lang="hu-HU" sz="1600" i="1" cap="all" spc="113" dirty="0"/>
              <a:t>A GDP-arányos vállalati hitelállomány nemzetközi összehasonlításban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5" y="310448"/>
            <a:ext cx="7231299" cy="612000"/>
          </a:xfrm>
        </p:spPr>
        <p:txBody>
          <a:bodyPr>
            <a:noAutofit/>
          </a:bodyPr>
          <a:lstStyle/>
          <a:p>
            <a:r>
              <a:rPr lang="hu-HU" sz="2400" dirty="0"/>
              <a:t>a vállalati hitelállomány szintje elmarad a régiós átlagtól, és pályája is eltér a régióétól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/>
              <a:t>Forrás | </a:t>
            </a:r>
            <a:r>
              <a:rPr lang="hu-HU" sz="1400" dirty="0" err="1"/>
              <a:t>EKB</a:t>
            </a:r>
            <a:r>
              <a:rPr lang="hu-HU" sz="1400" dirty="0"/>
              <a:t>, MNB.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202BB-02BB-4AED-991C-9AF7F4CB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4" y="1209436"/>
            <a:ext cx="6016192" cy="44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2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770176"/>
            <a:ext cx="8821372" cy="590931"/>
          </a:xfrm>
          <a:noFill/>
        </p:spPr>
        <p:txBody>
          <a:bodyPr wrap="square" rtlCol="0">
            <a:spAutoFit/>
          </a:bodyPr>
          <a:lstStyle/>
          <a:p>
            <a:r>
              <a:rPr lang="hu-HU" sz="1800" i="1" cap="all" spc="113" dirty="0"/>
              <a:t>A vállalati hitelállomány (bal) és a GDP alakulása (jobb) </a:t>
            </a:r>
            <a:br>
              <a:rPr lang="hu-HU" sz="1800" i="1" cap="all" spc="113" dirty="0"/>
            </a:br>
            <a:r>
              <a:rPr lang="hu-HU" sz="1800" i="1" cap="all" spc="113" dirty="0"/>
              <a:t>a V4 országokban vizsgálva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5" y="310448"/>
            <a:ext cx="7231299" cy="612000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0C2148"/>
                </a:solidFill>
              </a:rPr>
              <a:t>…ennek oka a válságot követő mérlegalkalmazkodás és a helyettesítő alternatívák relatív hiánya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/>
              <a:t>Forrás | MNB, Eurostat, </a:t>
            </a:r>
            <a:r>
              <a:rPr lang="hu-HU" sz="1400" dirty="0" err="1"/>
              <a:t>EKB</a:t>
            </a:r>
            <a:r>
              <a:rPr lang="hu-HU" sz="1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17058-07DF-4D55-9B92-57A074B6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9" y="1604239"/>
            <a:ext cx="8665617" cy="36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4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770176"/>
            <a:ext cx="8821372" cy="590931"/>
          </a:xfrm>
          <a:noFill/>
        </p:spPr>
        <p:txBody>
          <a:bodyPr wrap="square" rtlCol="0">
            <a:spAutoFit/>
          </a:bodyPr>
          <a:lstStyle/>
          <a:p>
            <a:r>
              <a:rPr lang="hu-HU" sz="1800" i="1" cap="all" spc="113" dirty="0"/>
              <a:t>A vállalati szektor GDP-arányos eladósodottsága és az addicionális hitel/GDP-rés alakulása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5" y="310448"/>
            <a:ext cx="7231299" cy="612000"/>
          </a:xfrm>
        </p:spPr>
        <p:txBody>
          <a:bodyPr>
            <a:noAutofit/>
          </a:bodyPr>
          <a:lstStyle/>
          <a:p>
            <a:r>
              <a:rPr lang="hu-HU" sz="2000" dirty="0"/>
              <a:t>Rövid távon ciklikus felzárkózás, de évek távlatában trendszerű mélyülés is bekövetkezhet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/>
              <a:t>Forrás | MNB.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BCA62-896B-4CBA-8AB1-9B24565C9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140286"/>
            <a:ext cx="6186525" cy="46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894825"/>
            <a:ext cx="8821372" cy="341632"/>
          </a:xfrm>
          <a:noFill/>
        </p:spPr>
        <p:txBody>
          <a:bodyPr wrap="square" rtlCol="0">
            <a:spAutoFit/>
          </a:bodyPr>
          <a:lstStyle/>
          <a:p>
            <a:r>
              <a:rPr lang="hu-HU" sz="1800" i="1" cap="all" spc="113" dirty="0"/>
              <a:t>Háztartási hitelállomány a GDP százalékában a régióban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5" y="310448"/>
            <a:ext cx="7599877" cy="612000"/>
          </a:xfrm>
        </p:spPr>
        <p:txBody>
          <a:bodyPr>
            <a:noAutofit/>
          </a:bodyPr>
          <a:lstStyle/>
          <a:p>
            <a:r>
              <a:rPr lang="hu-HU" sz="2400" dirty="0"/>
              <a:t>Bőven van még tér a háztartási eladósodottság növekedésére…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/>
              <a:t>Forrás | MNB, Eurostat, </a:t>
            </a:r>
            <a:r>
              <a:rPr lang="hu-HU" sz="1400" dirty="0" err="1"/>
              <a:t>EKB</a:t>
            </a:r>
            <a:r>
              <a:rPr lang="hu-HU" sz="1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F64D8-5957-40CF-B2E0-C7D4AEA46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19061"/>
            <a:ext cx="6150634" cy="46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770176"/>
            <a:ext cx="8821372" cy="590931"/>
          </a:xfrm>
          <a:noFill/>
        </p:spPr>
        <p:txBody>
          <a:bodyPr wrap="square" rtlCol="0">
            <a:spAutoFit/>
          </a:bodyPr>
          <a:lstStyle/>
          <a:p>
            <a:r>
              <a:rPr lang="hu-HU" sz="1800" i="1" cap="all" spc="113" dirty="0"/>
              <a:t>Adóssággal rendelkező háztartások aránya az összes háztartáson belül nemzetközi összehasonlításban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5" y="310448"/>
            <a:ext cx="7599877" cy="612000"/>
          </a:xfrm>
        </p:spPr>
        <p:txBody>
          <a:bodyPr>
            <a:noAutofit/>
          </a:bodyPr>
          <a:lstStyle/>
          <a:p>
            <a:r>
              <a:rPr lang="hu-HU" sz="2400" dirty="0"/>
              <a:t>…mindez az ügyfelek minél szélesebb körénél, egészséges szerkezetben valósuljon meg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267852" y="6361107"/>
            <a:ext cx="3600000" cy="369333"/>
          </a:xfrm>
        </p:spPr>
        <p:txBody>
          <a:bodyPr/>
          <a:lstStyle/>
          <a:p>
            <a:r>
              <a:rPr lang="hu-HU" sz="1400" dirty="0"/>
              <a:t>Forrás | MNB, </a:t>
            </a:r>
            <a:r>
              <a:rPr lang="hu-HU" sz="1400" dirty="0" err="1"/>
              <a:t>EKB</a:t>
            </a:r>
            <a:r>
              <a:rPr lang="hu-HU" sz="1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8A0B3-EA2D-4929-9E99-23DE78B4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00" y="1163304"/>
            <a:ext cx="6665900" cy="43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770176"/>
            <a:ext cx="8821372" cy="590931"/>
          </a:xfrm>
          <a:noFill/>
        </p:spPr>
        <p:txBody>
          <a:bodyPr wrap="square" rtlCol="0">
            <a:spAutoFit/>
          </a:bodyPr>
          <a:lstStyle/>
          <a:p>
            <a:r>
              <a:rPr lang="hu-HU" sz="1800" i="1" cap="all" spc="113" dirty="0"/>
              <a:t>A vállalati szektor GDP-arányos eladósodottsága és az addicionális hitel/GDP-rés alakulása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30" y="329393"/>
            <a:ext cx="7231299" cy="612000"/>
          </a:xfrm>
        </p:spPr>
        <p:txBody>
          <a:bodyPr>
            <a:noAutofit/>
          </a:bodyPr>
          <a:lstStyle/>
          <a:p>
            <a:r>
              <a:rPr lang="hu-HU" sz="2400" dirty="0"/>
              <a:t>A háztartási eladósodottság nagyobb mértékű ciklikus felzárkózása várható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/>
              <a:t>Forrás | MNB.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73957-8371-4311-99E0-7DD00A2F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266262"/>
            <a:ext cx="6434144" cy="43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CCCEF-5EFC-4DCB-B3C6-521B3AC7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bankrendszer megfelelő kapacitásokkal rendelkezik a hitelezés bővüléséhez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653D35-81BB-4604-BC6F-157354267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68368" y="6362885"/>
            <a:ext cx="3600000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EKB</a:t>
            </a:r>
            <a:endParaRPr lang="hu-H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D779B38-EEF3-4B0E-A75B-968AFD7DBFF9}"/>
              </a:ext>
            </a:extLst>
          </p:cNvPr>
          <p:cNvSpPr txBox="1">
            <a:spLocks/>
          </p:cNvSpPr>
          <p:nvPr/>
        </p:nvSpPr>
        <p:spPr>
          <a:xfrm>
            <a:off x="908885" y="5871304"/>
            <a:ext cx="8059483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i="1" cap="all" spc="113" dirty="0"/>
              <a:t>A bankrendszeri hitel/betét mutató nemzetközi összehasonlításban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FF15F-E9D7-4841-9E4C-71A7220B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81" y="1208565"/>
            <a:ext cx="6420227" cy="46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083717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52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5819741"/>
            <a:ext cx="8059483" cy="612000"/>
          </a:xfrm>
        </p:spPr>
        <p:txBody>
          <a:bodyPr>
            <a:normAutofit/>
          </a:bodyPr>
          <a:lstStyle/>
          <a:p>
            <a:r>
              <a:rPr lang="hu-HU" sz="1800" i="1" cap="all" spc="113" dirty="0"/>
              <a:t>A teljes vállalati és a kkv-szektor hitelállományának éves növekedési üteme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800" dirty="0"/>
              <a:t>Kétszámjegyű növekedés figyelhető meg a teljes vállalati hitelezésben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E08F4-5AEA-4C49-B91A-993A8CB0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58" y="1151781"/>
            <a:ext cx="5917233" cy="44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800" dirty="0"/>
              <a:t>2017-ben ebben érdemi szerepe volt a jegybanki programoknak 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174" y="6316643"/>
            <a:ext cx="8503978" cy="369333"/>
          </a:xfrm>
        </p:spPr>
        <p:txBody>
          <a:bodyPr/>
          <a:lstStyle/>
          <a:p>
            <a:r>
              <a:rPr lang="hu-HU" dirty="0"/>
              <a:t>Megjegyzés | Két kirívóan magas vállalással, illetve teljesítéssel rendelkező kisbank nem került feltüntetésre az ábrán.</a:t>
            </a:r>
          </a:p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504" y="5871664"/>
            <a:ext cx="8036121" cy="444979"/>
          </a:xfrm>
        </p:spPr>
        <p:txBody>
          <a:bodyPr>
            <a:normAutofit fontScale="85000" lnSpcReduction="10000"/>
          </a:bodyPr>
          <a:lstStyle/>
          <a:p>
            <a:r>
              <a:rPr lang="hu-HU" i="1" dirty="0"/>
              <a:t>A Piaci Hitelprogram keretében tett hitelezési vállalások teljesítése</a:t>
            </a:r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ADBBB3-68D5-4BCF-90D5-3DAA57BD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195197"/>
            <a:ext cx="6153150" cy="45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9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600630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28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000" dirty="0"/>
              <a:t>2017 egészében Jelentős maradt a hosszú futamidejű hitelek volumene az </a:t>
            </a:r>
            <a:r>
              <a:rPr lang="hu-HU" sz="2000" dirty="0" err="1"/>
              <a:t>NHP</a:t>
            </a:r>
            <a:r>
              <a:rPr lang="hu-HU" sz="2000" dirty="0"/>
              <a:t>-t követően 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CA7E02-0604-44C7-ABE5-B08E89D44F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7327" y="5838021"/>
            <a:ext cx="7169346" cy="444979"/>
          </a:xfrm>
        </p:spPr>
        <p:txBody>
          <a:bodyPr>
            <a:normAutofit/>
          </a:bodyPr>
          <a:lstStyle/>
          <a:p>
            <a:r>
              <a:rPr lang="hu-HU" i="1" dirty="0"/>
              <a:t>Az új kkv-hitelszerződések futamidő szerinti megoszlása</a:t>
            </a: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341E4C-4AA2-4110-8151-5BF39783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60" y="1094858"/>
            <a:ext cx="6045391" cy="46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15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50B06-A6EF-4154-8CB7-88426E073B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000" y="2346385"/>
            <a:ext cx="3600000" cy="3251608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hu-HU" dirty="0"/>
              <a:t>Csökkent a hosszú </a:t>
            </a:r>
            <a:r>
              <a:rPr lang="hu-HU" dirty="0" err="1"/>
              <a:t>kamatfixálású</a:t>
            </a:r>
            <a:r>
              <a:rPr lang="hu-HU" dirty="0"/>
              <a:t> hitelek volumene és aránya</a:t>
            </a:r>
          </a:p>
          <a:p>
            <a:pPr marL="457200" indent="-457200">
              <a:buAutoNum type="arabicParenR"/>
            </a:pPr>
            <a:r>
              <a:rPr lang="hu-HU" dirty="0"/>
              <a:t>A hosszabb futamidejű hiteleket rövidebb </a:t>
            </a:r>
            <a:r>
              <a:rPr lang="hu-HU" dirty="0" err="1"/>
              <a:t>futamidejűekkel</a:t>
            </a:r>
            <a:r>
              <a:rPr lang="hu-HU" dirty="0"/>
              <a:t> helyettesítik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9" y="172024"/>
            <a:ext cx="3600000" cy="1325563"/>
          </a:xfrm>
        </p:spPr>
        <p:txBody>
          <a:bodyPr anchor="ctr">
            <a:noAutofit/>
          </a:bodyPr>
          <a:lstStyle/>
          <a:p>
            <a:r>
              <a:rPr lang="hu-HU" sz="2000" dirty="0"/>
              <a:t>A kkv-hitelezés minőségi összetétele elmarad az </a:t>
            </a:r>
            <a:r>
              <a:rPr lang="hu-HU" sz="2000" dirty="0" err="1"/>
              <a:t>NHP</a:t>
            </a:r>
            <a:r>
              <a:rPr lang="hu-HU" sz="2000" dirty="0"/>
              <a:t> időszakától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CA7E02-0604-44C7-ABE5-B08E89D44F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560" y="5631046"/>
            <a:ext cx="4535091" cy="870263"/>
          </a:xfrm>
        </p:spPr>
        <p:txBody>
          <a:bodyPr>
            <a:normAutofit/>
          </a:bodyPr>
          <a:lstStyle/>
          <a:p>
            <a:r>
              <a:rPr lang="hu-HU" i="1" dirty="0"/>
              <a:t>Fix és változó kamatozású új kkv-hitelszerződések volumene futamidő-</a:t>
            </a:r>
            <a:r>
              <a:rPr lang="hu-HU" i="1" dirty="0" err="1"/>
              <a:t>kategóriánként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EE740F1-B0C4-42E3-9B89-3DA790E1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" y="1059898"/>
            <a:ext cx="5297158" cy="3973497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75C94DE-240F-4D47-B4FE-26257204FAB8}"/>
              </a:ext>
            </a:extLst>
          </p:cNvPr>
          <p:cNvSpPr/>
          <p:nvPr/>
        </p:nvSpPr>
        <p:spPr>
          <a:xfrm>
            <a:off x="2558642" y="1317072"/>
            <a:ext cx="780176" cy="217274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ADED2C0-AD4C-4AA3-985C-91F6AA504840}"/>
              </a:ext>
            </a:extLst>
          </p:cNvPr>
          <p:cNvSpPr/>
          <p:nvPr/>
        </p:nvSpPr>
        <p:spPr>
          <a:xfrm>
            <a:off x="4068661" y="1317072"/>
            <a:ext cx="721453" cy="217274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794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547707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36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300" dirty="0"/>
              <a:t>Folytatódott a háztartási hitelezés fellendülése, elsősorban keresleti tényezők hatására…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004" y="5714167"/>
            <a:ext cx="7610642" cy="444979"/>
          </a:xfrm>
        </p:spPr>
        <p:txBody>
          <a:bodyPr>
            <a:normAutofit/>
          </a:bodyPr>
          <a:lstStyle/>
          <a:p>
            <a:r>
              <a:rPr lang="hu-HU" i="1" dirty="0"/>
              <a:t>Új háztartási hitelek a teljes hitelintézeti szektorban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AFADA-4F0B-4BE2-B9AC-332E5ADE4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4" y="1117390"/>
            <a:ext cx="5792477" cy="44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4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DD3E7D-C6E6-4345-8323-13F95A49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…míg a bankok a feltételeik enyhítését is kilátásba helyezték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D28543D-7A2A-405F-9A40-16DEF21187D7}"/>
              </a:ext>
            </a:extLst>
          </p:cNvPr>
          <p:cNvSpPr txBox="1">
            <a:spLocks/>
          </p:cNvSpPr>
          <p:nvPr/>
        </p:nvSpPr>
        <p:spPr>
          <a:xfrm>
            <a:off x="989856" y="5749547"/>
            <a:ext cx="7164288" cy="612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auto">
              <a:spcAft>
                <a:spcPts val="0"/>
              </a:spcAft>
              <a:buNone/>
            </a:pPr>
            <a:r>
              <a:rPr lang="hu-HU" sz="1800" i="1" cap="all" spc="113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hitelezési feltételek és a hitelkereslet változása a háztartási szegmensben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D55BE94-3D06-4DA8-A89D-1C5652F22CD3}"/>
              </a:ext>
            </a:extLst>
          </p:cNvPr>
          <p:cNvSpPr txBox="1">
            <a:spLocks/>
          </p:cNvSpPr>
          <p:nvPr/>
        </p:nvSpPr>
        <p:spPr>
          <a:xfrm>
            <a:off x="5410200" y="6480118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Forrás | MNB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198027-A49F-470B-94BD-F6A274D4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80" y="1249960"/>
            <a:ext cx="6336111" cy="44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400" dirty="0"/>
              <a:t>Az aggregált felárakban is kedvező folyamatok figyelhetők meg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i="1" dirty="0"/>
              <a:t>A lakáshitel felárak alakulásának </a:t>
            </a:r>
            <a:r>
              <a:rPr lang="hu-HU" i="1" dirty="0" err="1"/>
              <a:t>dekompozíciója</a:t>
            </a:r>
            <a:endParaRPr lang="hu-H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356F65-9817-4DF3-884A-974C7AD929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92725" y="2016919"/>
            <a:ext cx="3851275" cy="282416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hu-HU" sz="1900" b="1" dirty="0"/>
              <a:t>Nő a fix </a:t>
            </a:r>
            <a:r>
              <a:rPr lang="hu-HU" sz="1900" b="1" dirty="0" err="1"/>
              <a:t>kamatozásúak</a:t>
            </a:r>
            <a:r>
              <a:rPr lang="hu-HU" sz="1900" b="1" dirty="0"/>
              <a:t> részaránya</a:t>
            </a:r>
          </a:p>
          <a:p>
            <a:pPr marL="457200" indent="-457200">
              <a:buAutoNum type="arabicParenR"/>
            </a:pPr>
            <a:r>
              <a:rPr lang="hu-HU" sz="1900" b="1" dirty="0"/>
              <a:t>Szélesedő ügyfélkör</a:t>
            </a:r>
          </a:p>
          <a:p>
            <a:pPr marL="457200" indent="-457200">
              <a:buAutoNum type="arabicParenR"/>
            </a:pPr>
            <a:r>
              <a:rPr lang="hu-HU" sz="1900" b="1" dirty="0"/>
              <a:t>Olcsóbb bankok részarányának növekedése</a:t>
            </a:r>
          </a:p>
          <a:p>
            <a:pPr marL="457200" indent="-457200">
              <a:buAutoNum type="arabicParenR"/>
            </a:pPr>
            <a:r>
              <a:rPr lang="hu-HU" sz="1900" b="1" dirty="0"/>
              <a:t>Mérséklődő „tiszta” felár komponens</a:t>
            </a:r>
            <a:endParaRPr lang="hu-H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B1094-537D-44F5-985B-CD0127DC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" y="1510577"/>
            <a:ext cx="5300550" cy="41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7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400" dirty="0"/>
              <a:t>Növekszik a hosszabb időre fixált hitelek aránya, azon belül pedig az </a:t>
            </a:r>
            <a:r>
              <a:rPr lang="hu-HU" sz="2400" dirty="0" err="1"/>
              <a:t>MFL</a:t>
            </a:r>
            <a:r>
              <a:rPr lang="hu-HU" sz="2400" dirty="0"/>
              <a:t> részaránya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743575"/>
            <a:ext cx="8131371" cy="517117"/>
          </a:xfrm>
        </p:spPr>
        <p:txBody>
          <a:bodyPr>
            <a:normAutofit fontScale="92500" lnSpcReduction="10000"/>
          </a:bodyPr>
          <a:lstStyle/>
          <a:p>
            <a:r>
              <a:rPr lang="hu-HU" i="1" dirty="0"/>
              <a:t>A kibocsátott lakáshitelek megoszlása kamatfixálási periódus szerint és az </a:t>
            </a:r>
            <a:r>
              <a:rPr lang="hu-HU" i="1" dirty="0" err="1"/>
              <a:t>MFL</a:t>
            </a:r>
            <a:r>
              <a:rPr lang="hu-HU" i="1" dirty="0"/>
              <a:t> termékek aránya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71EA3-5B87-4932-AE77-2B98D439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52" y="1265218"/>
            <a:ext cx="6036395" cy="43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81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000" dirty="0"/>
              <a:t>Az </a:t>
            </a:r>
            <a:r>
              <a:rPr lang="hu-HU" sz="2000" dirty="0" err="1"/>
              <a:t>MFL</a:t>
            </a:r>
            <a:r>
              <a:rPr lang="hu-HU" sz="2000" dirty="0"/>
              <a:t> minden kockázati kategóriában árazási előnnyel bír a hasonló hitelekhez képest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743575"/>
            <a:ext cx="8131371" cy="517117"/>
          </a:xfrm>
        </p:spPr>
        <p:txBody>
          <a:bodyPr>
            <a:normAutofit fontScale="70000" lnSpcReduction="20000"/>
          </a:bodyPr>
          <a:lstStyle/>
          <a:p>
            <a:r>
              <a:rPr lang="hu-HU" i="1" dirty="0"/>
              <a:t>A Minősített Fogyasztóbarát Lakáshitel termékek </a:t>
            </a:r>
            <a:r>
              <a:rPr lang="hu-HU" i="1" dirty="0" err="1"/>
              <a:t>THM</a:t>
            </a:r>
            <a:r>
              <a:rPr lang="hu-HU" i="1" dirty="0"/>
              <a:t> alapú kamatfelár előnye a minősítéssel nem rendelkező hosszabb kamatperiódusú lakáshitelekhez képest különböző kockázati jellemzők esetén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B47B8B-1CA2-4CB5-B899-CEC1D08B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85" y="1087934"/>
            <a:ext cx="6031220" cy="44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000" dirty="0"/>
              <a:t>Nagyobb mozgásteret biztosít az ügyfeleknek az </a:t>
            </a:r>
            <a:r>
              <a:rPr lang="hu-HU" sz="2000" dirty="0" err="1"/>
              <a:t>MFL</a:t>
            </a:r>
            <a:r>
              <a:rPr lang="hu-HU" sz="2000" dirty="0"/>
              <a:t> hitelek igénybevétele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743575"/>
            <a:ext cx="8131371" cy="517117"/>
          </a:xfrm>
        </p:spPr>
        <p:txBody>
          <a:bodyPr>
            <a:normAutofit fontScale="92500" lnSpcReduction="10000"/>
          </a:bodyPr>
          <a:lstStyle/>
          <a:p>
            <a:r>
              <a:rPr lang="hu-HU" i="1" dirty="0"/>
              <a:t>Az új minősített és egyéb, legalább 3 éves kamatperiódusú piaci lakáshitelek főbb átlagos értékei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39025-9C59-4FC5-B3E9-9D4D831C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2" y="2597366"/>
            <a:ext cx="8867330" cy="16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000" dirty="0"/>
              <a:t>Lakáspiaci trendek: folyamatosan nyíló földrajzi </a:t>
            </a:r>
            <a:r>
              <a:rPr lang="hu-HU" sz="2000" dirty="0" err="1"/>
              <a:t>árolló</a:t>
            </a:r>
            <a:r>
              <a:rPr lang="hu-HU" sz="2000" dirty="0"/>
              <a:t> a lakásárakban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74" y="5654513"/>
            <a:ext cx="8131371" cy="517117"/>
          </a:xfrm>
        </p:spPr>
        <p:txBody>
          <a:bodyPr>
            <a:normAutofit fontScale="92500"/>
          </a:bodyPr>
          <a:lstStyle/>
          <a:p>
            <a:r>
              <a:rPr lang="hu-HU" i="1" dirty="0"/>
              <a:t>Lakásárindexek és átlagos négyzetméterárak </a:t>
            </a:r>
            <a:r>
              <a:rPr lang="hu-HU" i="1" dirty="0" err="1"/>
              <a:t>településtípusonként</a:t>
            </a:r>
            <a:endParaRPr lang="hu-HU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3F4C0F-6B83-4563-A2BC-52FB8258E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56521"/>
            <a:ext cx="6376988" cy="43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000" dirty="0"/>
              <a:t>Mind a feltörekvő, mind pedig a fejlett gazdaságokban javultak a növekedési </a:t>
            </a:r>
            <a:r>
              <a:rPr lang="hu-HU" sz="2000" dirty="0" err="1"/>
              <a:t>kilátásoK</a:t>
            </a:r>
            <a:r>
              <a:rPr lang="hu-HU" sz="2000" dirty="0"/>
              <a:t>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IMF </a:t>
            </a:r>
            <a:r>
              <a:rPr lang="hu-HU" dirty="0" err="1"/>
              <a:t>WEO</a:t>
            </a:r>
            <a:r>
              <a:rPr lang="hu-HU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11241" y="5935643"/>
            <a:ext cx="6172200" cy="465621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hu-HU" sz="1900" i="1" cap="all" spc="113" dirty="0"/>
              <a:t>A globális gazdasági környezet alakulása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15086-BF57-4947-A09A-9BBACECC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22" y="1191106"/>
            <a:ext cx="6294039" cy="46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69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000" dirty="0"/>
              <a:t>…mindezek ellenére sem országosan, sem a fővárosban nem tapasztalható túlfűtöttség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74" y="5654513"/>
            <a:ext cx="8131371" cy="517117"/>
          </a:xfrm>
        </p:spPr>
        <p:txBody>
          <a:bodyPr>
            <a:normAutofit fontScale="92500" lnSpcReduction="10000"/>
          </a:bodyPr>
          <a:lstStyle/>
          <a:p>
            <a:r>
              <a:rPr lang="hu-HU" i="1" dirty="0"/>
              <a:t>A lakásárak eltérése a fundamentumok által indokolt becsült egyensúlyi szinttől országosan és Budapesten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E09AE-01DA-4165-B6FB-4C21CF55C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15240"/>
            <a:ext cx="6114956" cy="4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03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232973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042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1800" dirty="0"/>
              <a:t>A kiugró jövedelmezőség főleg </a:t>
            </a:r>
            <a:r>
              <a:rPr lang="hu-HU" sz="1800" dirty="0" err="1"/>
              <a:t>volatilis</a:t>
            </a:r>
            <a:r>
              <a:rPr lang="hu-HU" sz="1800" dirty="0"/>
              <a:t> tételek eredménye, ezektől szűrve 5-7 százalék közé tehető a megtérülés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174" y="6259493"/>
            <a:ext cx="8503978" cy="369333"/>
          </a:xfrm>
        </p:spPr>
        <p:txBody>
          <a:bodyPr/>
          <a:lstStyle/>
          <a:p>
            <a:r>
              <a:rPr lang="hu-HU" dirty="0"/>
              <a:t> Megjegyzés | Az eredménykomponensek hosszú távú átlagát 2002 júniusától, a kockázati prémiumot pedig a 12 hónapos diszkont kincstárjegy felett számítottuk.</a:t>
            </a:r>
          </a:p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5350" y="5621042"/>
            <a:ext cx="8131371" cy="517117"/>
          </a:xfrm>
        </p:spPr>
        <p:txBody>
          <a:bodyPr>
            <a:normAutofit fontScale="85000" lnSpcReduction="10000"/>
          </a:bodyPr>
          <a:lstStyle/>
          <a:p>
            <a:r>
              <a:rPr lang="hu-HU" i="1" dirty="0"/>
              <a:t>A hitelintézetek </a:t>
            </a:r>
            <a:r>
              <a:rPr lang="hu-HU" i="1" dirty="0" err="1"/>
              <a:t>volatilis</a:t>
            </a:r>
            <a:r>
              <a:rPr lang="hu-HU" i="1" dirty="0"/>
              <a:t> eredménytételeinek eltérése a hosszú távú átlaguktól és az átlagos értékükkel számított </a:t>
            </a:r>
            <a:r>
              <a:rPr lang="hu-HU" i="1" dirty="0" err="1"/>
              <a:t>ROE</a:t>
            </a:r>
            <a:r>
              <a:rPr lang="hu-HU" i="1" dirty="0"/>
              <a:t> kockázati prémiuma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305478-E27D-4DBA-A353-100572BCC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978399"/>
            <a:ext cx="6181725" cy="46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7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000" dirty="0"/>
              <a:t>Kiugró „kapacitások” állnak rendelkezésre a hatékonyság növelésére…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EKB</a:t>
            </a:r>
            <a:r>
              <a:rPr lang="hu-HU" dirty="0"/>
              <a:t> </a:t>
            </a:r>
            <a:r>
              <a:rPr lang="hu-HU" dirty="0" err="1"/>
              <a:t>CBD</a:t>
            </a:r>
            <a:r>
              <a:rPr lang="hu-HU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815713"/>
            <a:ext cx="7350321" cy="444979"/>
          </a:xfrm>
        </p:spPr>
        <p:txBody>
          <a:bodyPr>
            <a:normAutofit fontScale="85000" lnSpcReduction="10000"/>
          </a:bodyPr>
          <a:lstStyle/>
          <a:p>
            <a:r>
              <a:rPr lang="hu-HU" i="1" dirty="0"/>
              <a:t>Az EU bankrendszereinek eszközarányos személyi jellegű ráfordításai</a:t>
            </a:r>
            <a:endParaRPr lang="hu-H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0E627-109E-4CB2-850D-46AF957242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70" y="1108679"/>
            <a:ext cx="6252929" cy="4428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333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000" dirty="0"/>
              <a:t>…az aktivitás növelésén túl segíthet a folyamatok magasabb fokú </a:t>
            </a:r>
            <a:r>
              <a:rPr lang="hu-HU" sz="2000" dirty="0" err="1"/>
              <a:t>automatizációja</a:t>
            </a:r>
            <a:r>
              <a:rPr lang="hu-HU" sz="2000" dirty="0"/>
              <a:t>, digitalizációs megoldások alkalmazása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7EE43-7184-442A-871F-FE7E44BC1F09}"/>
              </a:ext>
            </a:extLst>
          </p:cNvPr>
          <p:cNvSpPr txBox="1"/>
          <p:nvPr/>
        </p:nvSpPr>
        <p:spPr>
          <a:xfrm>
            <a:off x="681037" y="1744274"/>
            <a:ext cx="77819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hu-HU" sz="2000" i="1" dirty="0">
                <a:solidFill>
                  <a:schemeClr val="tx2"/>
                </a:solidFill>
              </a:rPr>
              <a:t>IT fejlesztések integrációja az üzleti stratégiába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hu-HU" sz="2000" i="1" dirty="0">
                <a:solidFill>
                  <a:schemeClr val="tx2"/>
                </a:solidFill>
              </a:rPr>
              <a:t>Papírmentesség, digitális dokumentumkezelés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hu-HU" sz="2000" i="1" dirty="0">
                <a:solidFill>
                  <a:schemeClr val="tx2"/>
                </a:solidFill>
              </a:rPr>
              <a:t>Kiszolgálási modell fejlesztése (elektronikus csatornák használata)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hu-HU" sz="2000" i="1" dirty="0">
                <a:solidFill>
                  <a:schemeClr val="tx2"/>
                </a:solidFill>
              </a:rPr>
              <a:t>Infrastruktúra </a:t>
            </a:r>
            <a:r>
              <a:rPr lang="hu-HU" sz="2000" i="1" dirty="0" err="1">
                <a:solidFill>
                  <a:schemeClr val="tx2"/>
                </a:solidFill>
              </a:rPr>
              <a:t>robosztusságára</a:t>
            </a:r>
            <a:r>
              <a:rPr lang="hu-HU" sz="2000" i="1" dirty="0">
                <a:solidFill>
                  <a:schemeClr val="tx2"/>
                </a:solidFill>
              </a:rPr>
              <a:t>, a </a:t>
            </a:r>
            <a:r>
              <a:rPr lang="hu-HU" sz="2000" i="1" dirty="0" err="1">
                <a:solidFill>
                  <a:schemeClr val="tx2"/>
                </a:solidFill>
              </a:rPr>
              <a:t>kiberbiztonságra</a:t>
            </a:r>
            <a:r>
              <a:rPr lang="hu-HU" sz="2000" i="1" dirty="0">
                <a:solidFill>
                  <a:schemeClr val="tx2"/>
                </a:solidFill>
              </a:rPr>
              <a:t> is nagy hangsúlyt kell fektetni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endParaRPr lang="hu-HU" sz="2000" i="1" dirty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hu-HU" sz="2000" b="1" i="1" dirty="0">
                <a:solidFill>
                  <a:schemeClr val="tx2"/>
                </a:solidFill>
              </a:rPr>
              <a:t>Az MNB szabályozóként is elkötelezett a folyamatok aktív monitorozásával, valamint az innovációk ösztönzésével, melyet a </a:t>
            </a:r>
            <a:r>
              <a:rPr lang="hu-HU" sz="2000" b="1" i="1" dirty="0">
                <a:solidFill>
                  <a:schemeClr val="tx2"/>
                </a:solidFill>
                <a:hlinkClick r:id="rId2"/>
              </a:rPr>
              <a:t>Pénzügyi Innovációs Platform</a:t>
            </a:r>
            <a:r>
              <a:rPr lang="hu-HU" sz="2000" b="1" i="1" dirty="0">
                <a:solidFill>
                  <a:schemeClr val="tx2"/>
                </a:solidFill>
              </a:rPr>
              <a:t> működtetésével valósít meg.</a:t>
            </a:r>
          </a:p>
          <a:p>
            <a:pPr marL="342900" indent="-342900">
              <a:buFont typeface="+mj-lt"/>
              <a:buAutoNum type="arabicParenR"/>
            </a:pPr>
            <a:endParaRPr lang="hu-HU" sz="2000" i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hu-HU" sz="2400" i="1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12E2B8-E3CC-46C8-821F-B2FD67BE8E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417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216283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176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5CB152-31ED-422E-B817-B9DE8EF7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673" y="2744827"/>
            <a:ext cx="5736651" cy="1841786"/>
          </a:xfrm>
        </p:spPr>
        <p:txBody>
          <a:bodyPr/>
          <a:lstStyle/>
          <a:p>
            <a:r>
              <a:rPr lang="hu-HU" sz="3600" dirty="0"/>
              <a:t>Köszönjük a figyelmet!</a:t>
            </a:r>
            <a:br>
              <a:rPr lang="en-US" sz="3600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5CB152-31ED-422E-B817-B9DE8EF7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4" y="2103437"/>
            <a:ext cx="3600000" cy="1325563"/>
          </a:xfrm>
        </p:spPr>
        <p:txBody>
          <a:bodyPr/>
          <a:lstStyle/>
          <a:p>
            <a:r>
              <a:rPr lang="hu-HU" sz="3600" dirty="0"/>
              <a:t>Függelék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2704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3D9885-E51B-42EB-8917-E57C66A1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Főként A kisebb vállalkozások hitelfeltételeinek enyhülése mellett emelkedik a kereslet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A55D0-C9CE-4CEF-8530-010A6A290A99}"/>
              </a:ext>
            </a:extLst>
          </p:cNvPr>
          <p:cNvSpPr txBox="1"/>
          <p:nvPr/>
        </p:nvSpPr>
        <p:spPr>
          <a:xfrm>
            <a:off x="1682651" y="5556011"/>
            <a:ext cx="577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cap="all" spc="113" dirty="0">
                <a:solidFill>
                  <a:schemeClr val="tx2"/>
                </a:solidFill>
              </a:rPr>
              <a:t>A hitelezési feltételek és a kereslet változása </a:t>
            </a:r>
            <a:br>
              <a:rPr lang="hu-HU" i="1" cap="all" spc="113" dirty="0">
                <a:solidFill>
                  <a:schemeClr val="tx2"/>
                </a:solidFill>
              </a:rPr>
            </a:br>
            <a:r>
              <a:rPr lang="hu-HU" i="1" cap="all" spc="113" dirty="0">
                <a:solidFill>
                  <a:schemeClr val="tx2"/>
                </a:solidFill>
              </a:rPr>
              <a:t>a vállalati hitelezésben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30AF80-BBFF-4E6E-B31C-917709CA0C24}"/>
              </a:ext>
            </a:extLst>
          </p:cNvPr>
          <p:cNvSpPr txBox="1">
            <a:spLocks/>
          </p:cNvSpPr>
          <p:nvPr/>
        </p:nvSpPr>
        <p:spPr>
          <a:xfrm>
            <a:off x="5410200" y="6480118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Forrás | MNB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584479-45A0-42C3-AE1F-9EDE1FFD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1" y="1307128"/>
            <a:ext cx="4560173" cy="3866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381D2C-FB74-4C61-8824-E14794B3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092" y="1305329"/>
            <a:ext cx="4259108" cy="35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4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2344B-F04A-482D-A993-2F4FB150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bankrendszer ciklikus hatása a gazdasági növekedésre nézve semleges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21033-7870-4955-BB3C-E44C890A9794}"/>
              </a:ext>
            </a:extLst>
          </p:cNvPr>
          <p:cNvSpPr txBox="1"/>
          <p:nvPr/>
        </p:nvSpPr>
        <p:spPr>
          <a:xfrm>
            <a:off x="1259024" y="5573794"/>
            <a:ext cx="74587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hu-HU" i="1" cap="all" spc="113" dirty="0">
                <a:solidFill>
                  <a:schemeClr val="tx2"/>
                </a:solidFill>
              </a:rPr>
              <a:t>Pénzügyi Kondíciós Index (</a:t>
            </a:r>
            <a:r>
              <a:rPr lang="hu-HU" i="1" cap="all" spc="113" dirty="0" err="1">
                <a:solidFill>
                  <a:schemeClr val="tx2"/>
                </a:solidFill>
              </a:rPr>
              <a:t>PKI</a:t>
            </a:r>
            <a:r>
              <a:rPr lang="hu-HU" i="1" cap="all" spc="113" dirty="0">
                <a:solidFill>
                  <a:schemeClr val="tx2"/>
                </a:solidFill>
              </a:rPr>
              <a:t>) és a reál GDP éves növekedése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1E99C-DDEA-4DB5-BCC3-096C5A6842FA}"/>
              </a:ext>
            </a:extLst>
          </p:cNvPr>
          <p:cNvSpPr txBox="1"/>
          <p:nvPr/>
        </p:nvSpPr>
        <p:spPr>
          <a:xfrm>
            <a:off x="2010275" y="6116665"/>
            <a:ext cx="713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i="1" dirty="0">
                <a:solidFill>
                  <a:srgbClr val="232157"/>
                </a:solidFill>
              </a:rPr>
              <a:t>Megjegyzés: A </a:t>
            </a:r>
            <a:r>
              <a:rPr lang="hu-HU" sz="1100" i="1" dirty="0" err="1">
                <a:solidFill>
                  <a:srgbClr val="232157"/>
                </a:solidFill>
              </a:rPr>
              <a:t>PKI</a:t>
            </a:r>
            <a:r>
              <a:rPr lang="hu-HU" sz="1100" i="1" dirty="0">
                <a:solidFill>
                  <a:srgbClr val="232157"/>
                </a:solidFill>
              </a:rPr>
              <a:t>-mutató a bankrendszer hitelezési tevékenységén keresztüli hozzájárulását mutatja a GDP éves növekedési üteméhez. A reál GDP éves növekedési ütemének 2018. I. negyedévi adata a KSH előzetes becslése. </a:t>
            </a:r>
            <a:endParaRPr lang="hu-HU" sz="1600" i="1" dirty="0">
              <a:solidFill>
                <a:srgbClr val="232157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A07E7AC-6D1E-4FA9-9AD8-D03834C874DB}"/>
              </a:ext>
            </a:extLst>
          </p:cNvPr>
          <p:cNvSpPr txBox="1">
            <a:spLocks/>
          </p:cNvSpPr>
          <p:nvPr/>
        </p:nvSpPr>
        <p:spPr>
          <a:xfrm>
            <a:off x="5410200" y="6480118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Forrás | MNB, KSH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B51EE9-1EF1-42CC-8D96-726E7922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15" y="970585"/>
            <a:ext cx="6144770" cy="46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8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u-HU" sz="2000" dirty="0"/>
              <a:t>…ezzel párhuzamosan azonban </a:t>
            </a:r>
            <a:r>
              <a:rPr lang="hu-HU" sz="2000" dirty="0" err="1"/>
              <a:t>átárazódtak</a:t>
            </a:r>
            <a:r>
              <a:rPr lang="hu-HU" sz="2000" dirty="0"/>
              <a:t> a kockázatok, ami a feltörekvő piacokra is kiterjedt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Reuters </a:t>
            </a:r>
            <a:r>
              <a:rPr lang="hu-HU" dirty="0" err="1"/>
              <a:t>Datastream</a:t>
            </a:r>
            <a:r>
              <a:rPr lang="hu-HU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90241" y="5702741"/>
            <a:ext cx="6858000" cy="465621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hu-HU" sz="1900" i="1" cap="all" spc="113" dirty="0"/>
              <a:t>Az amerikai és a brit tőzsdei kompozit indexek és a 10 éves kötvényhozamok alakulása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F87F9-2071-4B47-90E7-0F2E424C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63" y="922448"/>
            <a:ext cx="6163574" cy="46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400" dirty="0"/>
              <a:t>Széles körben Növekedett a bizonytalanság a piacokon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0DEB5-98CC-4019-8EC9-2E8F83F4D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6364" y="5855806"/>
            <a:ext cx="7331271" cy="44497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hu-HU" sz="2100" i="1" dirty="0"/>
              <a:t>A Faktor alapú pénzügyi Stressz Index (</a:t>
            </a:r>
            <a:r>
              <a:rPr lang="hu-HU" sz="2100" i="1" dirty="0" err="1"/>
              <a:t>FSI</a:t>
            </a:r>
            <a:r>
              <a:rPr lang="hu-HU" sz="2100" i="1" dirty="0"/>
              <a:t>) alakulása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9DE8F7-1202-4417-B754-BBB0500B1901}"/>
              </a:ext>
            </a:extLst>
          </p:cNvPr>
          <p:cNvGrpSpPr/>
          <p:nvPr/>
        </p:nvGrpSpPr>
        <p:grpSpPr>
          <a:xfrm>
            <a:off x="1011224" y="1327612"/>
            <a:ext cx="6837376" cy="4368337"/>
            <a:chOff x="1011224" y="1327612"/>
            <a:chExt cx="6837376" cy="4368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F58C9B-D399-4B4C-B964-D31855C6DA0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24" y="1327612"/>
              <a:ext cx="6837376" cy="4368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D7BC20-317A-4ACD-8B44-26B2F3A4F930}"/>
                </a:ext>
              </a:extLst>
            </p:cNvPr>
            <p:cNvSpPr/>
            <p:nvPr/>
          </p:nvSpPr>
          <p:spPr>
            <a:xfrm>
              <a:off x="3604352" y="1562101"/>
              <a:ext cx="243748" cy="292417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3537AC-ADD3-481C-B44A-5BE3EDBF668C}"/>
                </a:ext>
              </a:extLst>
            </p:cNvPr>
            <p:cNvSpPr/>
            <p:nvPr/>
          </p:nvSpPr>
          <p:spPr>
            <a:xfrm>
              <a:off x="5090779" y="1562101"/>
              <a:ext cx="2176796" cy="285749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03158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400" dirty="0"/>
              <a:t>Az </a:t>
            </a:r>
            <a:r>
              <a:rPr lang="hu-HU" sz="2400" dirty="0" err="1"/>
              <a:t>eu</a:t>
            </a:r>
            <a:r>
              <a:rPr lang="hu-HU" sz="2400" dirty="0"/>
              <a:t> bankrendszer kockázatai mérséklődtek, de a strukturális kihívások nem szűntek meg teljesen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0DEB5-98CC-4019-8EC9-2E8F83F4D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5550" y="6316643"/>
            <a:ext cx="6486602" cy="369333"/>
          </a:xfrm>
        </p:spPr>
        <p:txBody>
          <a:bodyPr/>
          <a:lstStyle/>
          <a:p>
            <a:r>
              <a:rPr lang="hu-HU" dirty="0"/>
              <a:t>Megjegyzés | A buborékok átmérője a nemteljesítő hitelek 2017-es arányát mutatja.</a:t>
            </a:r>
          </a:p>
          <a:p>
            <a:r>
              <a:rPr lang="hu-HU" dirty="0"/>
              <a:t>Forrás | </a:t>
            </a:r>
            <a:r>
              <a:rPr lang="hu-HU" dirty="0" err="1"/>
              <a:t>SNL</a:t>
            </a:r>
            <a:r>
              <a:rPr lang="hu-HU" dirty="0"/>
              <a:t>, </a:t>
            </a:r>
            <a:r>
              <a:rPr lang="hu-HU" dirty="0" err="1"/>
              <a:t>EKB</a:t>
            </a:r>
            <a:r>
              <a:rPr lang="hu-HU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440961"/>
            <a:ext cx="7571487" cy="819732"/>
          </a:xfrm>
        </p:spPr>
        <p:txBody>
          <a:bodyPr>
            <a:normAutofit/>
          </a:bodyPr>
          <a:lstStyle/>
          <a:p>
            <a:r>
              <a:rPr lang="hu-HU" sz="1900" i="1" dirty="0"/>
              <a:t>Az európai országok problémás hiteleinek alakulása a bruttó hitelállományokhoz képest </a:t>
            </a:r>
            <a:endParaRPr lang="hu-HU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DFC69-3E1C-426E-AB45-5532CA1A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72" y="1066789"/>
            <a:ext cx="5671547" cy="42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u-HU" sz="2400" dirty="0"/>
              <a:t>Egyes országokban új kockázatok épülnek fel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0DEB5-98CC-4019-8EC9-2E8F83F4D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2225" y="6316643"/>
            <a:ext cx="6419927" cy="369333"/>
          </a:xfrm>
        </p:spPr>
        <p:txBody>
          <a:bodyPr/>
          <a:lstStyle/>
          <a:p>
            <a:r>
              <a:rPr lang="hu-HU" dirty="0"/>
              <a:t>Megjegyzés | Pirossal jelölve az </a:t>
            </a:r>
            <a:r>
              <a:rPr lang="hu-HU" dirty="0" err="1"/>
              <a:t>ESRB</a:t>
            </a:r>
            <a:r>
              <a:rPr lang="hu-HU" dirty="0"/>
              <a:t> által figyelmeztetésben részesített országok.</a:t>
            </a:r>
          </a:p>
          <a:p>
            <a:r>
              <a:rPr lang="hu-HU" dirty="0"/>
              <a:t>Forrás | Eurostat, </a:t>
            </a:r>
            <a:r>
              <a:rPr lang="hu-HU" dirty="0" err="1"/>
              <a:t>EKB</a:t>
            </a:r>
            <a:r>
              <a:rPr lang="hu-HU" dirty="0"/>
              <a:t>, </a:t>
            </a:r>
            <a:r>
              <a:rPr lang="hu-HU" dirty="0" err="1"/>
              <a:t>BIS</a:t>
            </a:r>
            <a:r>
              <a:rPr lang="hu-HU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605067"/>
            <a:ext cx="7571487" cy="444979"/>
          </a:xfrm>
        </p:spPr>
        <p:txBody>
          <a:bodyPr>
            <a:normAutofit fontScale="85000" lnSpcReduction="20000"/>
          </a:bodyPr>
          <a:lstStyle/>
          <a:p>
            <a:r>
              <a:rPr lang="hu-HU" i="1" dirty="0"/>
              <a:t>A lakásárak változása és a GDP-arányos lakáshitel-állomány európai összehasonlításban</a:t>
            </a:r>
            <a:endParaRPr lang="hu-H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69C5D2-1A30-4B4F-BE71-E7996BEA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07" y="1195153"/>
            <a:ext cx="5881575" cy="43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800" dirty="0"/>
              <a:t>A hazai bankrendszer sokkellenálló-képessége erős maradt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43125" y="6316643"/>
            <a:ext cx="6839027" cy="369333"/>
          </a:xfrm>
        </p:spPr>
        <p:txBody>
          <a:bodyPr/>
          <a:lstStyle/>
          <a:p>
            <a:r>
              <a:rPr lang="hu-HU" dirty="0"/>
              <a:t>Megjegyzés | Az eloszlás az EU bankrendszereinek 40-60., illetve 20-80. </a:t>
            </a:r>
            <a:r>
              <a:rPr lang="hu-HU" dirty="0" err="1"/>
              <a:t>percentilisét</a:t>
            </a:r>
            <a:r>
              <a:rPr lang="hu-HU" dirty="0"/>
              <a:t> mutatja.</a:t>
            </a:r>
          </a:p>
          <a:p>
            <a:r>
              <a:rPr lang="hu-HU" dirty="0"/>
              <a:t>Forrás | </a:t>
            </a:r>
            <a:r>
              <a:rPr lang="hu-HU" dirty="0" err="1"/>
              <a:t>EKB</a:t>
            </a:r>
            <a:r>
              <a:rPr lang="hu-HU" dirty="0"/>
              <a:t>, MNB.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2304" y="5888990"/>
            <a:ext cx="4535091" cy="444979"/>
          </a:xfrm>
        </p:spPr>
        <p:txBody>
          <a:bodyPr>
            <a:normAutofit fontScale="85000" lnSpcReduction="20000"/>
          </a:bodyPr>
          <a:lstStyle/>
          <a:p>
            <a:r>
              <a:rPr lang="hu-HU" i="1" dirty="0"/>
              <a:t>Az EU bankrendszerének adózás utáni </a:t>
            </a:r>
            <a:r>
              <a:rPr lang="hu-HU" i="1" dirty="0" err="1"/>
              <a:t>ROE</a:t>
            </a:r>
            <a:r>
              <a:rPr lang="hu-HU" i="1" dirty="0"/>
              <a:t> mutatója</a:t>
            </a: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774DEC-DC2B-4DBD-839D-5DDCC78D2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7274" y="1133475"/>
            <a:ext cx="6362701" cy="46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476560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49024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C4B496AE2E4C04F9B51AC3E564D2900" ma:contentTypeVersion="0" ma:contentTypeDescription="Új dokumentum létrehozása." ma:contentTypeScope="" ma:versionID="571bce60b8b43e2ebad3fe44763098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7B7792-C308-4819-8F0A-EB6E14E66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D16BD3-3425-4CFA-A181-A36517A52D3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DE49C1-7FD3-4525-8192-47AB136C6F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3057</TotalTime>
  <Words>1599</Words>
  <Application>Microsoft Office PowerPoint</Application>
  <PresentationFormat>On-screen Show (4:3)</PresentationFormat>
  <Paragraphs>148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blank</vt:lpstr>
      <vt:lpstr>MNB téma 4_3 nyomtatásra</vt:lpstr>
      <vt:lpstr>Pénzügyi Stabilitási jelentés – 2018. május</vt:lpstr>
      <vt:lpstr>Kiemelt üzenetek</vt:lpstr>
      <vt:lpstr>Mind a feltörekvő, mind pedig a fejlett gazdaságokban javultak a növekedési kilátásoK…</vt:lpstr>
      <vt:lpstr>…ezzel párhuzamosan azonban átárazódtak a kockázatok, ami a feltörekvő piacokra is kiterjedt</vt:lpstr>
      <vt:lpstr>Széles körben Növekedett a bizonytalanság a piacokon</vt:lpstr>
      <vt:lpstr>Az eu bankrendszer kockázatai mérséklődtek, de a strukturális kihívások nem szűntek meg teljesen</vt:lpstr>
      <vt:lpstr>Egyes országokban új kockázatok épülnek fel</vt:lpstr>
      <vt:lpstr>A hazai bankrendszer sokkellenálló-képessége erős maradt</vt:lpstr>
      <vt:lpstr>Kiemelt üzenetek</vt:lpstr>
      <vt:lpstr>a vállalati hitelállomány szintje elmarad a régiós átlagtól, és pályája is eltér a régióétól</vt:lpstr>
      <vt:lpstr>…ennek oka a válságot követő mérlegalkalmazkodás és a helyettesítő alternatívák relatív hiánya</vt:lpstr>
      <vt:lpstr>Rövid távon ciklikus felzárkózás, de évek távlatában trendszerű mélyülés is bekövetkezhet</vt:lpstr>
      <vt:lpstr>Bőven van még tér a háztartási eladósodottság növekedésére…</vt:lpstr>
      <vt:lpstr>…mindez az ügyfelek minél szélesebb körénél, egészséges szerkezetben valósuljon meg</vt:lpstr>
      <vt:lpstr>A háztartási eladósodottság nagyobb mértékű ciklikus felzárkózása várható</vt:lpstr>
      <vt:lpstr>A bankrendszer megfelelő kapacitásokkal rendelkezik a hitelezés bővüléséhez</vt:lpstr>
      <vt:lpstr>Kiemelt üzenetek</vt:lpstr>
      <vt:lpstr>Kétszámjegyű növekedés figyelhető meg a teljes vállalati hitelezésben</vt:lpstr>
      <vt:lpstr>2017-ben ebben érdemi szerepe volt a jegybanki programoknak is</vt:lpstr>
      <vt:lpstr>2017 egészében Jelentős maradt a hosszú futamidejű hitelek volumene az NHP-t követően is</vt:lpstr>
      <vt:lpstr>A kkv-hitelezés minőségi összetétele elmarad az NHP időszakától</vt:lpstr>
      <vt:lpstr>Kiemelt üzenetek</vt:lpstr>
      <vt:lpstr>Folytatódott a háztartási hitelezés fellendülése, elsősorban keresleti tényezők hatására…</vt:lpstr>
      <vt:lpstr>…míg a bankok a feltételeik enyhítését is kilátásba helyezték</vt:lpstr>
      <vt:lpstr>Az aggregált felárakban is kedvező folyamatok figyelhetők meg</vt:lpstr>
      <vt:lpstr>Növekszik a hosszabb időre fixált hitelek aránya, azon belül pedig az MFL részaránya</vt:lpstr>
      <vt:lpstr>Az MFL minden kockázati kategóriában árazási előnnyel bír a hasonló hitelekhez képest</vt:lpstr>
      <vt:lpstr>Nagyobb mozgásteret biztosít az ügyfeleknek az MFL hitelek igénybevétele</vt:lpstr>
      <vt:lpstr>Lakáspiaci trendek: folyamatosan nyíló földrajzi árolló a lakásárakban</vt:lpstr>
      <vt:lpstr>…mindezek ellenére sem országosan, sem a fővárosban nem tapasztalható túlfűtöttség</vt:lpstr>
      <vt:lpstr>Kiemelt üzenetek</vt:lpstr>
      <vt:lpstr>A kiugró jövedelmezőség főleg volatilis tételek eredménye, ezektől szűrve 5-7 százalék közé tehető a megtérülés</vt:lpstr>
      <vt:lpstr>Kiugró „kapacitások” állnak rendelkezésre a hatékonyság növelésére…</vt:lpstr>
      <vt:lpstr>…az aktivitás növelésén túl segíthet a folyamatok magasabb fokú automatizációja, digitalizációs megoldások alkalmazása</vt:lpstr>
      <vt:lpstr>Kiemelt üzenetek</vt:lpstr>
      <vt:lpstr>Köszönjük a figyelmet! </vt:lpstr>
      <vt:lpstr>Függelék</vt:lpstr>
      <vt:lpstr>Főként A kisebb vállalkozások hitelfeltételeinek enyhülése mellett emelkedik a kereslet</vt:lpstr>
      <vt:lpstr>A bankrendszer ciklikus hatása a gazdasági növekedésre nézve semleges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Szebeny Miklós</dc:creator>
  <cp:lastModifiedBy>Dancsik Bálint</cp:lastModifiedBy>
  <cp:revision>387</cp:revision>
  <cp:lastPrinted>2018-04-23T13:34:53Z</cp:lastPrinted>
  <dcterms:created xsi:type="dcterms:W3CDTF">2018-01-30T08:05:49Z</dcterms:created>
  <dcterms:modified xsi:type="dcterms:W3CDTF">2018-05-30T15:44:13Z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0x0101009C4B496AE2E4C04F9B51AC3E564D2900</vt:lpwstr>
  </property>
</Properties>
</file>