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  <p:sldMasterId id="2147483693" r:id="rId6"/>
  </p:sldMasterIdLst>
  <p:notesMasterIdLst>
    <p:notesMasterId r:id="rId38"/>
  </p:notesMasterIdLst>
  <p:sldIdLst>
    <p:sldId id="3359" r:id="rId7"/>
    <p:sldId id="3428" r:id="rId8"/>
    <p:sldId id="2947" r:id="rId9"/>
    <p:sldId id="2923" r:id="rId10"/>
    <p:sldId id="3329" r:id="rId11"/>
    <p:sldId id="3286" r:id="rId12"/>
    <p:sldId id="3360" r:id="rId13"/>
    <p:sldId id="3339" r:id="rId14"/>
    <p:sldId id="2935" r:id="rId15"/>
    <p:sldId id="3345" r:id="rId16"/>
    <p:sldId id="2448" r:id="rId17"/>
    <p:sldId id="3361" r:id="rId18"/>
    <p:sldId id="2886" r:id="rId19"/>
    <p:sldId id="3341" r:id="rId20"/>
    <p:sldId id="2927" r:id="rId21"/>
    <p:sldId id="3321" r:id="rId22"/>
    <p:sldId id="3347" r:id="rId23"/>
    <p:sldId id="3336" r:id="rId24"/>
    <p:sldId id="3362" r:id="rId25"/>
    <p:sldId id="3331" r:id="rId26"/>
    <p:sldId id="289" r:id="rId27"/>
    <p:sldId id="3333" r:id="rId28"/>
    <p:sldId id="3337" r:id="rId29"/>
    <p:sldId id="3348" r:id="rId30"/>
    <p:sldId id="3344" r:id="rId31"/>
    <p:sldId id="3363" r:id="rId32"/>
    <p:sldId id="3433" r:id="rId33"/>
    <p:sldId id="3334" r:id="rId34"/>
    <p:sldId id="3346" r:id="rId35"/>
    <p:sldId id="3432" r:id="rId36"/>
    <p:sldId id="286" r:id="rId3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5CC1B0-BD31-467E-8771-948F37767FA4}">
          <p14:sldIdLst>
            <p14:sldId id="3359"/>
            <p14:sldId id="3428"/>
            <p14:sldId id="2947"/>
            <p14:sldId id="2923"/>
            <p14:sldId id="3329"/>
            <p14:sldId id="3286"/>
            <p14:sldId id="3360"/>
            <p14:sldId id="3339"/>
            <p14:sldId id="2935"/>
            <p14:sldId id="3345"/>
            <p14:sldId id="2448"/>
            <p14:sldId id="3361"/>
            <p14:sldId id="2886"/>
            <p14:sldId id="3341"/>
            <p14:sldId id="2927"/>
            <p14:sldId id="3321"/>
            <p14:sldId id="3347"/>
            <p14:sldId id="3336"/>
            <p14:sldId id="3362"/>
            <p14:sldId id="3331"/>
            <p14:sldId id="289"/>
            <p14:sldId id="3333"/>
            <p14:sldId id="3337"/>
            <p14:sldId id="3348"/>
            <p14:sldId id="3344"/>
            <p14:sldId id="3363"/>
            <p14:sldId id="3433"/>
            <p14:sldId id="3334"/>
            <p14:sldId id="3346"/>
            <p14:sldId id="3432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E8679C-B6B9-0B2C-468F-2BA2330C04AC}" name="Dancsik Bálint" initials="DB" userId="S::dancsikb@mnb.hu::eb74de31-c7e1-415b-be9a-8e09876db361" providerId="AD"/>
  <p188:author id="{7D9656B0-5927-98E8-C8B2-4CEAB84E4D04}" name="Hajnal Gábor" initials="HG" userId="S::hajnalg@mnb.hu::c8499151-1b57-43a2-b00c-504b6e07a016" providerId="AD"/>
  <p188:author id="{310D2EDF-E241-27C3-01F0-F48B9FA11481}" name="Bálint Máté" initials="BM" userId="S::balintm@mnb.hu::b2e4cdb8-7dff-45a3-bff7-4096fbd1e22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eczki Ákos" initials="BÁ" lastIdx="2" clrIdx="0"/>
  <p:cmAuthor id="2" name="Nagy Tamás" initials="NT" lastIdx="7" clrIdx="1">
    <p:extLst>
      <p:ext uri="{19B8F6BF-5375-455C-9EA6-DF929625EA0E}">
        <p15:presenceInfo xmlns:p15="http://schemas.microsoft.com/office/powerpoint/2012/main" userId="S-1-5-21-1939357022-314196924-328618392-66550" providerId="AD"/>
      </p:ext>
    </p:extLst>
  </p:cmAuthor>
  <p:cmAuthor id="3" name="Oláh Zsolt" initials="OZs" lastIdx="1" clrIdx="2">
    <p:extLst>
      <p:ext uri="{19B8F6BF-5375-455C-9EA6-DF929625EA0E}">
        <p15:presenceInfo xmlns:p15="http://schemas.microsoft.com/office/powerpoint/2012/main" userId="Oláh Zsolt" providerId="None"/>
      </p:ext>
    </p:extLst>
  </p:cmAuthor>
  <p:cmAuthor id="4" name=" " initials="" lastIdx="10" clrIdx="3">
    <p:extLst>
      <p:ext uri="{19B8F6BF-5375-455C-9EA6-DF929625EA0E}">
        <p15:presenceInfo xmlns:p15="http://schemas.microsoft.com/office/powerpoint/2012/main" userId="S::dancsikb@mnb.hu::eb74de31-c7e1-415b-be9a-8e09876db361" providerId="AD"/>
      </p:ext>
    </p:extLst>
  </p:cmAuthor>
  <p:cmAuthor id="5" name="Nagy Tamás (PRE)" initials="NT(" lastIdx="5" clrIdx="4">
    <p:extLst>
      <p:ext uri="{19B8F6BF-5375-455C-9EA6-DF929625EA0E}">
        <p15:presenceInfo xmlns:p15="http://schemas.microsoft.com/office/powerpoint/2012/main" userId="S::nagyt@mnb.hu::2e64fee3c4fc698e" providerId="AD"/>
      </p:ext>
    </p:extLst>
  </p:cmAuthor>
  <p:cmAuthor id="6" name="Hajnal Gábor" initials="HG" lastIdx="6" clrIdx="5">
    <p:extLst>
      <p:ext uri="{19B8F6BF-5375-455C-9EA6-DF929625EA0E}">
        <p15:presenceInfo xmlns:p15="http://schemas.microsoft.com/office/powerpoint/2012/main" userId="S::hajnalg@mnb.hu::c8499151-1b57-43a2-b00c-504b6e07a0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000"/>
    <a:srgbClr val="B8BBBB"/>
    <a:srgbClr val="009EE0"/>
    <a:srgbClr val="0C2148"/>
    <a:srgbClr val="002060"/>
    <a:srgbClr val="202653"/>
    <a:srgbClr val="165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5" autoAdjust="0"/>
    <p:restoredTop sz="93910" autoAdjust="0"/>
  </p:normalViewPr>
  <p:slideViewPr>
    <p:cSldViewPr snapToGrid="0">
      <p:cViewPr varScale="1">
        <p:scale>
          <a:sx n="108" d="100"/>
          <a:sy n="10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Relationship Id="rId4" Type="http://schemas.openxmlformats.org/officeDocument/2006/relationships/image" Target="../media/image2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Portfólióminőség, j</a:t>
          </a:r>
          <a:r>
            <a:rPr lang="en-GB" sz="2200" b="1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övedelmezőség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működési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Keretes írások: fókuszban az árazás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7965">
        <dgm:presLayoutVars>
          <dgm:chMax val="0"/>
          <dgm:bulletEnabled val="1"/>
        </dgm:presLayoutVars>
      </dgm:prSet>
      <dgm:spPr>
        <a:xfrm>
          <a:off x="361706" y="52012"/>
          <a:ext cx="6480008" cy="8560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7965">
        <dgm:presLayoutVars>
          <dgm:chMax val="0"/>
          <dgm:bulletEnabled val="1"/>
        </dgm:presLayoutVars>
      </dgm:prSet>
      <dgm:spPr>
        <a:xfrm>
          <a:off x="361706" y="2273032"/>
          <a:ext cx="6480008" cy="70848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7965">
        <dgm:presLayoutVars>
          <dgm:chMax val="0"/>
          <dgm:bulletEnabled val="1"/>
        </dgm:presLayoutVars>
      </dgm:prSet>
      <dgm:spPr>
        <a:xfrm>
          <a:off x="361706" y="2682892"/>
          <a:ext cx="6480008" cy="8560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2" presStyleCnt="5"/>
      <dgm:spPr/>
    </dgm:pt>
    <dgm:pt modelId="{0056A92D-1C97-46D9-AFBD-1577197A3A19}" type="pres">
      <dgm:prSet presAssocID="{651D4345-81F6-439A-8D18-11BEAB6A0E1F}" presName="parentText" presStyleLbl="node1" presStyleIdx="3" presStyleCnt="5" custScaleX="127965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3" presStyleCnt="5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3" presStyleCnt="5"/>
      <dgm:spPr/>
    </dgm:pt>
    <dgm:pt modelId="{10489A93-C9D2-4879-BEC3-A105CDFB2C34}" type="pres">
      <dgm:prSet presAssocID="{B5BBEF3A-C598-4266-B72B-0C072EF35519}" presName="parentText" presStyleLbl="node1" presStyleIdx="4" presStyleCnt="5" custScaleX="127965">
        <dgm:presLayoutVars>
          <dgm:chMax val="0"/>
          <dgm:bulletEnabled val="1"/>
        </dgm:presLayoutVars>
      </dgm:prSet>
      <dgm:spPr/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3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4" destOrd="0" parTransId="{CFB22EFB-64C8-4F10-B20D-FDD4CE52192D}" sibTransId="{072F3FCF-FA4A-477E-8368-2109D558D11F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8616F76C-5066-4570-A8DE-B3DE262C4882}" type="presParOf" srcId="{23A40960-721D-4260-8312-37AFA50EB7BA}" destId="{91CE5F2F-B5DD-41EC-AEB5-4380E96EA4A8}" srcOrd="12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3" destOrd="0" presId="urn:microsoft.com/office/officeart/2005/8/layout/list1"/>
    <dgm:cxn modelId="{E19F4557-80A3-4031-93DB-4BA57E55882D}" type="presParOf" srcId="{23A40960-721D-4260-8312-37AFA50EB7BA}" destId="{7F7DA041-C4EA-4406-8328-3365590F53E0}" srcOrd="14" destOrd="0" presId="urn:microsoft.com/office/officeart/2005/8/layout/list1"/>
    <dgm:cxn modelId="{A8F47A0D-B42A-4C5E-A000-F49275D5CA2F}" type="presParOf" srcId="{23A40960-721D-4260-8312-37AFA50EB7BA}" destId="{1B9575F1-26CB-4349-8E84-6A206734483C}" srcOrd="15" destOrd="0" presId="urn:microsoft.com/office/officeart/2005/8/layout/list1"/>
    <dgm:cxn modelId="{72502E19-AF4B-4BD5-A1BF-B27B596C0036}" type="presParOf" srcId="{23A40960-721D-4260-8312-37AFA50EB7BA}" destId="{5A286382-CE09-49C7-8D9C-B43840E77627}" srcOrd="16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17" destOrd="0" presId="urn:microsoft.com/office/officeart/2005/8/layout/list1"/>
    <dgm:cxn modelId="{CF15605C-E989-4064-8833-70929E695F9A}" type="presParOf" srcId="{23A40960-721D-4260-8312-37AFA50EB7BA}" destId="{5BC28C96-FC2E-4139-9683-A7B0AF2970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Portfólióminőség, j</a:t>
          </a:r>
          <a:r>
            <a:rPr lang="en-GB" sz="2200" b="1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övedelmezőség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működési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Keretes írások: fókuszban az árazás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7965">
        <dgm:presLayoutVars>
          <dgm:chMax val="0"/>
          <dgm:bulletEnabled val="1"/>
        </dgm:presLayoutVars>
      </dgm:prSet>
      <dgm:spPr>
        <a:xfrm>
          <a:off x="361706" y="52012"/>
          <a:ext cx="6480008" cy="8560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7965">
        <dgm:presLayoutVars>
          <dgm:chMax val="0"/>
          <dgm:bulletEnabled val="1"/>
        </dgm:presLayoutVars>
      </dgm:prSet>
      <dgm:spPr>
        <a:xfrm>
          <a:off x="361706" y="1367452"/>
          <a:ext cx="6480008" cy="85608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7965">
        <dgm:presLayoutVars>
          <dgm:chMax val="0"/>
          <dgm:bulletEnabled val="1"/>
        </dgm:presLayoutVars>
      </dgm:prSet>
      <dgm:spPr>
        <a:xfrm>
          <a:off x="361706" y="2682892"/>
          <a:ext cx="6480008" cy="8560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2" presStyleCnt="5"/>
      <dgm:spPr/>
    </dgm:pt>
    <dgm:pt modelId="{0056A92D-1C97-46D9-AFBD-1577197A3A19}" type="pres">
      <dgm:prSet presAssocID="{651D4345-81F6-439A-8D18-11BEAB6A0E1F}" presName="parentText" presStyleLbl="node1" presStyleIdx="3" presStyleCnt="5" custScaleX="127965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3" presStyleCnt="5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3" presStyleCnt="5"/>
      <dgm:spPr/>
    </dgm:pt>
    <dgm:pt modelId="{10489A93-C9D2-4879-BEC3-A105CDFB2C34}" type="pres">
      <dgm:prSet presAssocID="{B5BBEF3A-C598-4266-B72B-0C072EF35519}" presName="parentText" presStyleLbl="node1" presStyleIdx="4" presStyleCnt="5" custScaleX="127965">
        <dgm:presLayoutVars>
          <dgm:chMax val="0"/>
          <dgm:bulletEnabled val="1"/>
        </dgm:presLayoutVars>
      </dgm:prSet>
      <dgm:spPr/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3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4" destOrd="0" parTransId="{CFB22EFB-64C8-4F10-B20D-FDD4CE52192D}" sibTransId="{072F3FCF-FA4A-477E-8368-2109D558D11F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8616F76C-5066-4570-A8DE-B3DE262C4882}" type="presParOf" srcId="{23A40960-721D-4260-8312-37AFA50EB7BA}" destId="{91CE5F2F-B5DD-41EC-AEB5-4380E96EA4A8}" srcOrd="12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3" destOrd="0" presId="urn:microsoft.com/office/officeart/2005/8/layout/list1"/>
    <dgm:cxn modelId="{E19F4557-80A3-4031-93DB-4BA57E55882D}" type="presParOf" srcId="{23A40960-721D-4260-8312-37AFA50EB7BA}" destId="{7F7DA041-C4EA-4406-8328-3365590F53E0}" srcOrd="14" destOrd="0" presId="urn:microsoft.com/office/officeart/2005/8/layout/list1"/>
    <dgm:cxn modelId="{A8F47A0D-B42A-4C5E-A000-F49275D5CA2F}" type="presParOf" srcId="{23A40960-721D-4260-8312-37AFA50EB7BA}" destId="{1B9575F1-26CB-4349-8E84-6A206734483C}" srcOrd="15" destOrd="0" presId="urn:microsoft.com/office/officeart/2005/8/layout/list1"/>
    <dgm:cxn modelId="{72502E19-AF4B-4BD5-A1BF-B27B596C0036}" type="presParOf" srcId="{23A40960-721D-4260-8312-37AFA50EB7BA}" destId="{5A286382-CE09-49C7-8D9C-B43840E77627}" srcOrd="16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17" destOrd="0" presId="urn:microsoft.com/office/officeart/2005/8/layout/list1"/>
    <dgm:cxn modelId="{CF15605C-E989-4064-8833-70929E695F9A}" type="presParOf" srcId="{23A40960-721D-4260-8312-37AFA50EB7BA}" destId="{5BC28C96-FC2E-4139-9683-A7B0AF2970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Portfólióminőség, j</a:t>
          </a:r>
          <a:r>
            <a:rPr lang="en-GB" sz="2200" b="1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övedelmezőség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működési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Keretes írások: fókuszban az árazás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7965">
        <dgm:presLayoutVars>
          <dgm:chMax val="0"/>
          <dgm:bulletEnabled val="1"/>
        </dgm:presLayoutVars>
      </dgm:prSet>
      <dgm:spPr>
        <a:xfrm>
          <a:off x="361706" y="52012"/>
          <a:ext cx="6480008" cy="8560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7965">
        <dgm:presLayoutVars>
          <dgm:chMax val="0"/>
          <dgm:bulletEnabled val="1"/>
        </dgm:presLayoutVars>
      </dgm:prSet>
      <dgm:spPr>
        <a:xfrm>
          <a:off x="361706" y="1367452"/>
          <a:ext cx="6480008" cy="85608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7965">
        <dgm:presLayoutVars>
          <dgm:chMax val="0"/>
          <dgm:bulletEnabled val="1"/>
        </dgm:presLayoutVars>
      </dgm:prSet>
      <dgm:spPr>
        <a:xfrm>
          <a:off x="361706" y="2682892"/>
          <a:ext cx="6480008" cy="8560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2" presStyleCnt="5"/>
      <dgm:spPr/>
    </dgm:pt>
    <dgm:pt modelId="{0056A92D-1C97-46D9-AFBD-1577197A3A19}" type="pres">
      <dgm:prSet presAssocID="{651D4345-81F6-439A-8D18-11BEAB6A0E1F}" presName="parentText" presStyleLbl="node1" presStyleIdx="3" presStyleCnt="5" custScaleX="127965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3" presStyleCnt="5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3" presStyleCnt="5"/>
      <dgm:spPr/>
    </dgm:pt>
    <dgm:pt modelId="{10489A93-C9D2-4879-BEC3-A105CDFB2C34}" type="pres">
      <dgm:prSet presAssocID="{B5BBEF3A-C598-4266-B72B-0C072EF35519}" presName="parentText" presStyleLbl="node1" presStyleIdx="4" presStyleCnt="5" custScaleX="127965">
        <dgm:presLayoutVars>
          <dgm:chMax val="0"/>
          <dgm:bulletEnabled val="1"/>
        </dgm:presLayoutVars>
      </dgm:prSet>
      <dgm:spPr/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3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4" destOrd="0" parTransId="{CFB22EFB-64C8-4F10-B20D-FDD4CE52192D}" sibTransId="{072F3FCF-FA4A-477E-8368-2109D558D11F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8616F76C-5066-4570-A8DE-B3DE262C4882}" type="presParOf" srcId="{23A40960-721D-4260-8312-37AFA50EB7BA}" destId="{91CE5F2F-B5DD-41EC-AEB5-4380E96EA4A8}" srcOrd="12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3" destOrd="0" presId="urn:microsoft.com/office/officeart/2005/8/layout/list1"/>
    <dgm:cxn modelId="{E19F4557-80A3-4031-93DB-4BA57E55882D}" type="presParOf" srcId="{23A40960-721D-4260-8312-37AFA50EB7BA}" destId="{7F7DA041-C4EA-4406-8328-3365590F53E0}" srcOrd="14" destOrd="0" presId="urn:microsoft.com/office/officeart/2005/8/layout/list1"/>
    <dgm:cxn modelId="{A8F47A0D-B42A-4C5E-A000-F49275D5CA2F}" type="presParOf" srcId="{23A40960-721D-4260-8312-37AFA50EB7BA}" destId="{1B9575F1-26CB-4349-8E84-6A206734483C}" srcOrd="15" destOrd="0" presId="urn:microsoft.com/office/officeart/2005/8/layout/list1"/>
    <dgm:cxn modelId="{72502E19-AF4B-4BD5-A1BF-B27B596C0036}" type="presParOf" srcId="{23A40960-721D-4260-8312-37AFA50EB7BA}" destId="{5A286382-CE09-49C7-8D9C-B43840E77627}" srcOrd="16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17" destOrd="0" presId="urn:microsoft.com/office/officeart/2005/8/layout/list1"/>
    <dgm:cxn modelId="{CF15605C-E989-4064-8833-70929E695F9A}" type="presParOf" srcId="{23A40960-721D-4260-8312-37AFA50EB7BA}" destId="{5BC28C96-FC2E-4139-9683-A7B0AF2970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Portfólióminőség, j</a:t>
          </a:r>
          <a:r>
            <a:rPr lang="en-GB" sz="2200" b="1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övedelmezőség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működési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Keretes írások: fókuszban az árazás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7965">
        <dgm:presLayoutVars>
          <dgm:chMax val="0"/>
          <dgm:bulletEnabled val="1"/>
        </dgm:presLayoutVars>
      </dgm:prSet>
      <dgm:spPr>
        <a:xfrm>
          <a:off x="361706" y="52012"/>
          <a:ext cx="6480008" cy="8560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7965">
        <dgm:presLayoutVars>
          <dgm:chMax val="0"/>
          <dgm:bulletEnabled val="1"/>
        </dgm:presLayoutVars>
      </dgm:prSet>
      <dgm:spPr>
        <a:xfrm>
          <a:off x="361706" y="1367452"/>
          <a:ext cx="6480008" cy="85608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7965">
        <dgm:presLayoutVars>
          <dgm:chMax val="0"/>
          <dgm:bulletEnabled val="1"/>
        </dgm:presLayoutVars>
      </dgm:prSet>
      <dgm:spPr>
        <a:xfrm>
          <a:off x="361706" y="2682892"/>
          <a:ext cx="6480008" cy="8560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2" presStyleCnt="5"/>
      <dgm:spPr/>
    </dgm:pt>
    <dgm:pt modelId="{0056A92D-1C97-46D9-AFBD-1577197A3A19}" type="pres">
      <dgm:prSet presAssocID="{651D4345-81F6-439A-8D18-11BEAB6A0E1F}" presName="parentText" presStyleLbl="node1" presStyleIdx="3" presStyleCnt="5" custScaleX="127965">
        <dgm:presLayoutVars>
          <dgm:chMax val="0"/>
          <dgm:bulletEnabled val="1"/>
        </dgm:presLayoutVars>
      </dgm:prSet>
      <dgm:spPr>
        <a:xfrm>
          <a:off x="361706" y="3998332"/>
          <a:ext cx="6480008" cy="856080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3" presStyleCnt="5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3" presStyleCnt="5"/>
      <dgm:spPr/>
    </dgm:pt>
    <dgm:pt modelId="{10489A93-C9D2-4879-BEC3-A105CDFB2C34}" type="pres">
      <dgm:prSet presAssocID="{B5BBEF3A-C598-4266-B72B-0C072EF35519}" presName="parentText" presStyleLbl="node1" presStyleIdx="4" presStyleCnt="5" custScaleX="127965">
        <dgm:presLayoutVars>
          <dgm:chMax val="0"/>
          <dgm:bulletEnabled val="1"/>
        </dgm:presLayoutVars>
      </dgm:prSet>
      <dgm:spPr/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3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4" destOrd="0" parTransId="{CFB22EFB-64C8-4F10-B20D-FDD4CE52192D}" sibTransId="{072F3FCF-FA4A-477E-8368-2109D558D11F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8616F76C-5066-4570-A8DE-B3DE262C4882}" type="presParOf" srcId="{23A40960-721D-4260-8312-37AFA50EB7BA}" destId="{91CE5F2F-B5DD-41EC-AEB5-4380E96EA4A8}" srcOrd="12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3" destOrd="0" presId="urn:microsoft.com/office/officeart/2005/8/layout/list1"/>
    <dgm:cxn modelId="{E19F4557-80A3-4031-93DB-4BA57E55882D}" type="presParOf" srcId="{23A40960-721D-4260-8312-37AFA50EB7BA}" destId="{7F7DA041-C4EA-4406-8328-3365590F53E0}" srcOrd="14" destOrd="0" presId="urn:microsoft.com/office/officeart/2005/8/layout/list1"/>
    <dgm:cxn modelId="{A8F47A0D-B42A-4C5E-A000-F49275D5CA2F}" type="presParOf" srcId="{23A40960-721D-4260-8312-37AFA50EB7BA}" destId="{1B9575F1-26CB-4349-8E84-6A206734483C}" srcOrd="15" destOrd="0" presId="urn:microsoft.com/office/officeart/2005/8/layout/list1"/>
    <dgm:cxn modelId="{72502E19-AF4B-4BD5-A1BF-B27B596C0036}" type="presParOf" srcId="{23A40960-721D-4260-8312-37AFA50EB7BA}" destId="{5A286382-CE09-49C7-8D9C-B43840E77627}" srcOrd="16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17" destOrd="0" presId="urn:microsoft.com/office/officeart/2005/8/layout/list1"/>
    <dgm:cxn modelId="{CF15605C-E989-4064-8833-70929E695F9A}" type="presParOf" srcId="{23A40960-721D-4260-8312-37AFA50EB7BA}" destId="{5BC28C96-FC2E-4139-9683-A7B0AF2970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8F4613-E602-4C91-A2E0-297F2ED9E7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BFD50DBE-5F2F-456D-8F4D-354F7233722B}">
      <dgm:prSet phldrT="[Text]" custT="1"/>
      <dgm:spPr/>
      <dgm:t>
        <a:bodyPr/>
        <a:lstStyle/>
        <a:p>
          <a:r>
            <a:rPr lang="hu-HU" sz="1300" noProof="0" dirty="0">
              <a:solidFill>
                <a:srgbClr val="002060"/>
              </a:solidFill>
            </a:rPr>
            <a:t>A fizetési </a:t>
          </a:r>
          <a:r>
            <a:rPr lang="hu-HU" sz="1300" b="1" noProof="0" dirty="0">
              <a:solidFill>
                <a:srgbClr val="002060"/>
              </a:solidFill>
            </a:rPr>
            <a:t>moratórium</a:t>
          </a:r>
          <a:r>
            <a:rPr lang="hu-HU" sz="1300" noProof="0" dirty="0">
              <a:solidFill>
                <a:srgbClr val="002060"/>
              </a:solidFill>
            </a:rPr>
            <a:t> csak az </a:t>
          </a:r>
          <a:r>
            <a:rPr lang="hu-HU" sz="1300" b="1" noProof="0" dirty="0">
              <a:solidFill>
                <a:srgbClr val="002060"/>
              </a:solidFill>
            </a:rPr>
            <a:t>árbevétel-csökkenés</a:t>
          </a:r>
          <a:r>
            <a:rPr lang="hu-HU" sz="1300" noProof="0" dirty="0">
              <a:solidFill>
                <a:srgbClr val="002060"/>
              </a:solidFill>
            </a:rPr>
            <a:t> esetében véd, a költségsokkal szemben nem</a:t>
          </a:r>
        </a:p>
      </dgm:t>
    </dgm:pt>
    <dgm:pt modelId="{C6582DE0-6D97-4953-8EBC-107E9E6D56B2}" type="parTrans" cxnId="{F946D0E6-A5E8-4658-8C88-19F230676947}">
      <dgm:prSet/>
      <dgm:spPr/>
      <dgm:t>
        <a:bodyPr/>
        <a:lstStyle/>
        <a:p>
          <a:endParaRPr lang="hu-HU" sz="1300" noProof="0" dirty="0"/>
        </a:p>
      </dgm:t>
    </dgm:pt>
    <dgm:pt modelId="{02D58287-4400-4A2D-A376-7089CE8002AE}" type="sibTrans" cxnId="{F946D0E6-A5E8-4658-8C88-19F230676947}">
      <dgm:prSet/>
      <dgm:spPr/>
      <dgm:t>
        <a:bodyPr/>
        <a:lstStyle/>
        <a:p>
          <a:endParaRPr lang="hu-HU" sz="1300" noProof="0" dirty="0"/>
        </a:p>
      </dgm:t>
    </dgm:pt>
    <dgm:pt modelId="{4DE92630-1245-4927-91B3-4C26A4E9CDCE}">
      <dgm:prSet phldrT="[Text]" custT="1"/>
      <dgm:spPr/>
      <dgm:t>
        <a:bodyPr/>
        <a:lstStyle/>
        <a:p>
          <a:r>
            <a:rPr lang="hu-HU" sz="1300" b="1" noProof="0" dirty="0">
              <a:solidFill>
                <a:srgbClr val="002060"/>
              </a:solidFill>
            </a:rPr>
            <a:t>Kereskedelmi bankok besorolásait felhasználva</a:t>
          </a:r>
          <a:r>
            <a:rPr lang="hu-HU" sz="1300" noProof="0" dirty="0">
              <a:solidFill>
                <a:srgbClr val="002060"/>
              </a:solidFill>
            </a:rPr>
            <a:t> </a:t>
          </a:r>
          <a:r>
            <a:rPr lang="hu-HU" sz="1300" dirty="0">
              <a:solidFill>
                <a:srgbClr val="002060"/>
              </a:solidFill>
            </a:rPr>
            <a:t>az energiaárak és nyersanyagárak által érintett vállalatok hitele </a:t>
          </a:r>
          <a:r>
            <a:rPr lang="hu-HU" sz="1300" noProof="0" dirty="0">
              <a:solidFill>
                <a:srgbClr val="002060"/>
              </a:solidFill>
            </a:rPr>
            <a:t>~2000 </a:t>
          </a:r>
          <a:r>
            <a:rPr lang="hu-HU" sz="1300" noProof="0" dirty="0" err="1">
              <a:solidFill>
                <a:srgbClr val="002060"/>
              </a:solidFill>
            </a:rPr>
            <a:t>mrd</a:t>
          </a:r>
          <a:r>
            <a:rPr lang="hu-HU" sz="1300" noProof="0" dirty="0">
              <a:solidFill>
                <a:srgbClr val="002060"/>
              </a:solidFill>
            </a:rPr>
            <a:t> forint (hitelek ~20%).</a:t>
          </a:r>
        </a:p>
      </dgm:t>
    </dgm:pt>
    <dgm:pt modelId="{9A9533E0-20F8-40C0-8DD7-C18BC6692229}" type="parTrans" cxnId="{AEBDE766-C300-4DB8-917B-2708F2ECF7AD}">
      <dgm:prSet/>
      <dgm:spPr/>
      <dgm:t>
        <a:bodyPr/>
        <a:lstStyle/>
        <a:p>
          <a:endParaRPr lang="hu-HU" sz="1300" noProof="0" dirty="0"/>
        </a:p>
      </dgm:t>
    </dgm:pt>
    <dgm:pt modelId="{5A2B3869-CCDC-4B05-81A6-5D833252A817}" type="sibTrans" cxnId="{AEBDE766-C300-4DB8-917B-2708F2ECF7AD}">
      <dgm:prSet/>
      <dgm:spPr/>
      <dgm:t>
        <a:bodyPr/>
        <a:lstStyle/>
        <a:p>
          <a:endParaRPr lang="hu-HU" sz="1300" noProof="0" dirty="0"/>
        </a:p>
      </dgm:t>
    </dgm:pt>
    <dgm:pt modelId="{AEC68F70-4092-4180-ABCB-EDF68086491A}">
      <dgm:prSet phldrT="[Text]" custT="1"/>
      <dgm:spPr/>
      <dgm:t>
        <a:bodyPr/>
        <a:lstStyle/>
        <a:p>
          <a:r>
            <a:rPr lang="hu-HU" sz="1300" noProof="0" dirty="0">
              <a:solidFill>
                <a:srgbClr val="002060"/>
              </a:solidFill>
            </a:rPr>
            <a:t>Ezen belül </a:t>
          </a:r>
          <a:r>
            <a:rPr lang="hu-HU" sz="1300" b="1" noProof="0" dirty="0">
              <a:solidFill>
                <a:srgbClr val="002060"/>
              </a:solidFill>
            </a:rPr>
            <a:t>a leginkább sújtott vegyipari és fém alapanyagot </a:t>
          </a:r>
          <a:r>
            <a:rPr lang="hu-HU" sz="1300" noProof="0" dirty="0">
              <a:solidFill>
                <a:srgbClr val="002060"/>
              </a:solidFill>
            </a:rPr>
            <a:t>felhasználó cégek hitele </a:t>
          </a:r>
          <a:r>
            <a:rPr lang="hu-HU" sz="1300" b="1" noProof="0" dirty="0">
              <a:solidFill>
                <a:srgbClr val="002060"/>
              </a:solidFill>
            </a:rPr>
            <a:t>620 milliárd forintot</a:t>
          </a:r>
          <a:r>
            <a:rPr lang="hu-HU" sz="1300" noProof="0" dirty="0">
              <a:solidFill>
                <a:srgbClr val="002060"/>
              </a:solidFill>
            </a:rPr>
            <a:t>, a teljes vállalati állomány ~6%-át teszi ki.</a:t>
          </a:r>
        </a:p>
      </dgm:t>
    </dgm:pt>
    <dgm:pt modelId="{12D88809-CDCD-4821-B45A-1B22DF9E8CF3}" type="parTrans" cxnId="{81E02F65-4713-494E-AB78-37042A36E114}">
      <dgm:prSet/>
      <dgm:spPr/>
      <dgm:t>
        <a:bodyPr/>
        <a:lstStyle/>
        <a:p>
          <a:endParaRPr lang="hu-HU" sz="1300" noProof="0" dirty="0"/>
        </a:p>
      </dgm:t>
    </dgm:pt>
    <dgm:pt modelId="{378125CE-4F05-4C69-BE5C-EF0B80818503}" type="sibTrans" cxnId="{81E02F65-4713-494E-AB78-37042A36E114}">
      <dgm:prSet/>
      <dgm:spPr/>
      <dgm:t>
        <a:bodyPr/>
        <a:lstStyle/>
        <a:p>
          <a:endParaRPr lang="hu-HU" sz="1300" noProof="0" dirty="0"/>
        </a:p>
      </dgm:t>
    </dgm:pt>
    <dgm:pt modelId="{FF97CD19-739A-4C85-97E7-7AF52EB92324}">
      <dgm:prSet custT="1"/>
      <dgm:spPr/>
      <dgm:t>
        <a:bodyPr/>
        <a:lstStyle/>
        <a:p>
          <a:r>
            <a:rPr lang="hu-HU" sz="1300" noProof="0" dirty="0">
              <a:solidFill>
                <a:srgbClr val="002060"/>
              </a:solidFill>
            </a:rPr>
            <a:t>Középtávon e cégek </a:t>
          </a:r>
          <a:r>
            <a:rPr lang="hu-HU" sz="1300" b="1" noProof="0" dirty="0">
              <a:solidFill>
                <a:srgbClr val="002060"/>
              </a:solidFill>
            </a:rPr>
            <a:t>átárazási képessége </a:t>
          </a:r>
          <a:r>
            <a:rPr lang="hu-HU" sz="1300" noProof="0" dirty="0">
              <a:solidFill>
                <a:srgbClr val="002060"/>
              </a:solidFill>
            </a:rPr>
            <a:t>lesz meghatározó életképességük megőrzésében, ugyanakkor az </a:t>
          </a:r>
          <a:r>
            <a:rPr lang="hu-HU" sz="1300" b="1" noProof="0" dirty="0">
              <a:solidFill>
                <a:srgbClr val="002060"/>
              </a:solidFill>
            </a:rPr>
            <a:t>ár emelése </a:t>
          </a:r>
          <a:r>
            <a:rPr lang="hu-HU" sz="1300" noProof="0" dirty="0">
              <a:solidFill>
                <a:srgbClr val="002060"/>
              </a:solidFill>
            </a:rPr>
            <a:t>sok esetben az </a:t>
          </a:r>
          <a:r>
            <a:rPr lang="hu-HU" sz="1300" b="1" noProof="0" dirty="0">
              <a:solidFill>
                <a:srgbClr val="002060"/>
              </a:solidFill>
            </a:rPr>
            <a:t>árbevétel csökkenésébe </a:t>
          </a:r>
          <a:r>
            <a:rPr lang="hu-HU" sz="1300" noProof="0" dirty="0">
              <a:solidFill>
                <a:srgbClr val="002060"/>
              </a:solidFill>
            </a:rPr>
            <a:t>fordulhat át.</a:t>
          </a:r>
        </a:p>
      </dgm:t>
    </dgm:pt>
    <dgm:pt modelId="{041CD3C3-02C2-41BA-A763-5763F4AE5F73}" type="parTrans" cxnId="{2DF57AB5-B5A4-499D-8BA5-CF1C666383B6}">
      <dgm:prSet/>
      <dgm:spPr/>
      <dgm:t>
        <a:bodyPr/>
        <a:lstStyle/>
        <a:p>
          <a:endParaRPr lang="en-GB" sz="1300"/>
        </a:p>
      </dgm:t>
    </dgm:pt>
    <dgm:pt modelId="{823F678D-6851-4E0C-9E6E-6F43669F26B3}" type="sibTrans" cxnId="{2DF57AB5-B5A4-499D-8BA5-CF1C666383B6}">
      <dgm:prSet/>
      <dgm:spPr/>
      <dgm:t>
        <a:bodyPr/>
        <a:lstStyle/>
        <a:p>
          <a:endParaRPr lang="en-GB" sz="1300"/>
        </a:p>
      </dgm:t>
    </dgm:pt>
    <dgm:pt modelId="{D92471EC-8E38-46B9-A800-2ACC34E8A353}" type="pres">
      <dgm:prSet presAssocID="{2A8F4613-E602-4C91-A2E0-297F2ED9E74D}" presName="Name0" presStyleCnt="0">
        <dgm:presLayoutVars>
          <dgm:chMax val="7"/>
          <dgm:chPref val="7"/>
          <dgm:dir/>
        </dgm:presLayoutVars>
      </dgm:prSet>
      <dgm:spPr/>
    </dgm:pt>
    <dgm:pt modelId="{42CD5C88-48B9-4D97-A3DD-D5325A8A5436}" type="pres">
      <dgm:prSet presAssocID="{2A8F4613-E602-4C91-A2E0-297F2ED9E74D}" presName="Name1" presStyleCnt="0"/>
      <dgm:spPr/>
    </dgm:pt>
    <dgm:pt modelId="{FCBBE0FF-2254-4416-84EC-AB0EC386B51B}" type="pres">
      <dgm:prSet presAssocID="{2A8F4613-E602-4C91-A2E0-297F2ED9E74D}" presName="cycle" presStyleCnt="0"/>
      <dgm:spPr/>
    </dgm:pt>
    <dgm:pt modelId="{AE93B3F3-6D4C-4644-B3D8-1A8C7268EE78}" type="pres">
      <dgm:prSet presAssocID="{2A8F4613-E602-4C91-A2E0-297F2ED9E74D}" presName="srcNode" presStyleLbl="node1" presStyleIdx="0" presStyleCnt="4"/>
      <dgm:spPr/>
    </dgm:pt>
    <dgm:pt modelId="{BF155BF0-4773-41EE-B0D5-A71C34DE6CFC}" type="pres">
      <dgm:prSet presAssocID="{2A8F4613-E602-4C91-A2E0-297F2ED9E74D}" presName="conn" presStyleLbl="parChTrans1D2" presStyleIdx="0" presStyleCnt="1"/>
      <dgm:spPr/>
    </dgm:pt>
    <dgm:pt modelId="{177EF16A-99D0-423B-810C-191E9FF467E6}" type="pres">
      <dgm:prSet presAssocID="{2A8F4613-E602-4C91-A2E0-297F2ED9E74D}" presName="extraNode" presStyleLbl="node1" presStyleIdx="0" presStyleCnt="4"/>
      <dgm:spPr/>
    </dgm:pt>
    <dgm:pt modelId="{AD59368A-3B1C-4E0C-B01A-E9F69E709A9E}" type="pres">
      <dgm:prSet presAssocID="{2A8F4613-E602-4C91-A2E0-297F2ED9E74D}" presName="dstNode" presStyleLbl="node1" presStyleIdx="0" presStyleCnt="4"/>
      <dgm:spPr/>
    </dgm:pt>
    <dgm:pt modelId="{423EB4D3-E5B9-4E83-94B1-0B30AA7A6EBC}" type="pres">
      <dgm:prSet presAssocID="{BFD50DBE-5F2F-456D-8F4D-354F7233722B}" presName="text_1" presStyleLbl="node1" presStyleIdx="0" presStyleCnt="4" custScaleY="123208">
        <dgm:presLayoutVars>
          <dgm:bulletEnabled val="1"/>
        </dgm:presLayoutVars>
      </dgm:prSet>
      <dgm:spPr/>
    </dgm:pt>
    <dgm:pt modelId="{1C19517E-B0D8-45D1-A9FE-7A6CCC1C14CF}" type="pres">
      <dgm:prSet presAssocID="{BFD50DBE-5F2F-456D-8F4D-354F7233722B}" presName="accent_1" presStyleCnt="0"/>
      <dgm:spPr/>
    </dgm:pt>
    <dgm:pt modelId="{0A36AB7C-5732-4472-942C-269C3443B64E}" type="pres">
      <dgm:prSet presAssocID="{BFD50DBE-5F2F-456D-8F4D-354F7233722B}" presName="accentRepeatNode" presStyleLbl="solidFgAcc1" presStyleIdx="0" presStyleCnt="4"/>
      <dgm:spPr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DAE45EF-9232-4E08-9521-F28C62694F28}" type="pres">
      <dgm:prSet presAssocID="{4DE92630-1245-4927-91B3-4C26A4E9CDCE}" presName="text_2" presStyleLbl="node1" presStyleIdx="1" presStyleCnt="4" custScaleY="123208">
        <dgm:presLayoutVars>
          <dgm:bulletEnabled val="1"/>
        </dgm:presLayoutVars>
      </dgm:prSet>
      <dgm:spPr/>
    </dgm:pt>
    <dgm:pt modelId="{E98D6BB1-09F2-4DF5-BDE6-10FC894FFA29}" type="pres">
      <dgm:prSet presAssocID="{4DE92630-1245-4927-91B3-4C26A4E9CDCE}" presName="accent_2" presStyleCnt="0"/>
      <dgm:spPr/>
    </dgm:pt>
    <dgm:pt modelId="{206AE76F-4B7C-4F5B-8E27-DFD99571E864}" type="pres">
      <dgm:prSet presAssocID="{4DE92630-1245-4927-91B3-4C26A4E9CDCE}" presName="accentRepeatNode" presStyleLbl="solidFgAcc1" presStyleIdx="1" presStyleCnt="4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2D5A3A05-6A7C-4828-AEE8-29D0F85F7000}" type="pres">
      <dgm:prSet presAssocID="{AEC68F70-4092-4180-ABCB-EDF68086491A}" presName="text_3" presStyleLbl="node1" presStyleIdx="2" presStyleCnt="4" custScaleY="123208">
        <dgm:presLayoutVars>
          <dgm:bulletEnabled val="1"/>
        </dgm:presLayoutVars>
      </dgm:prSet>
      <dgm:spPr/>
    </dgm:pt>
    <dgm:pt modelId="{806407E1-81B9-408E-B9C9-DB3A1544220C}" type="pres">
      <dgm:prSet presAssocID="{AEC68F70-4092-4180-ABCB-EDF68086491A}" presName="accent_3" presStyleCnt="0"/>
      <dgm:spPr/>
    </dgm:pt>
    <dgm:pt modelId="{82017C3B-FE42-4707-9926-69F39B958043}" type="pres">
      <dgm:prSet presAssocID="{AEC68F70-4092-4180-ABCB-EDF68086491A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 l="-16000" r="-16000"/>
          </a:stretch>
        </a:blipFill>
      </dgm:spPr>
    </dgm:pt>
    <dgm:pt modelId="{664F4F4E-2111-4E60-AECE-3E7C379351DD}" type="pres">
      <dgm:prSet presAssocID="{FF97CD19-739A-4C85-97E7-7AF52EB92324}" presName="text_4" presStyleLbl="node1" presStyleIdx="3" presStyleCnt="4" custScaleY="123208">
        <dgm:presLayoutVars>
          <dgm:bulletEnabled val="1"/>
        </dgm:presLayoutVars>
      </dgm:prSet>
      <dgm:spPr/>
    </dgm:pt>
    <dgm:pt modelId="{E70B42A4-8EF6-4E3C-9140-0BAF5DCEA2E5}" type="pres">
      <dgm:prSet presAssocID="{FF97CD19-739A-4C85-97E7-7AF52EB92324}" presName="accent_4" presStyleCnt="0"/>
      <dgm:spPr/>
    </dgm:pt>
    <dgm:pt modelId="{F953FD31-AD18-49CE-BE68-AE2E472E2C86}" type="pres">
      <dgm:prSet presAssocID="{FF97CD19-739A-4C85-97E7-7AF52EB92324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 l="-21000" r="-21000"/>
          </a:stretch>
        </a:blipFill>
      </dgm:spPr>
    </dgm:pt>
  </dgm:ptLst>
  <dgm:cxnLst>
    <dgm:cxn modelId="{B8B51A16-298A-4021-912B-E1CE6B0B367F}" type="presOf" srcId="{02D58287-4400-4A2D-A376-7089CE8002AE}" destId="{BF155BF0-4773-41EE-B0D5-A71C34DE6CFC}" srcOrd="0" destOrd="0" presId="urn:microsoft.com/office/officeart/2008/layout/VerticalCurvedList"/>
    <dgm:cxn modelId="{084D1A36-862B-4F02-9F10-8CA32DFAAF3E}" type="presOf" srcId="{FF97CD19-739A-4C85-97E7-7AF52EB92324}" destId="{664F4F4E-2111-4E60-AECE-3E7C379351DD}" srcOrd="0" destOrd="0" presId="urn:microsoft.com/office/officeart/2008/layout/VerticalCurvedList"/>
    <dgm:cxn modelId="{81E02F65-4713-494E-AB78-37042A36E114}" srcId="{2A8F4613-E602-4C91-A2E0-297F2ED9E74D}" destId="{AEC68F70-4092-4180-ABCB-EDF68086491A}" srcOrd="2" destOrd="0" parTransId="{12D88809-CDCD-4821-B45A-1B22DF9E8CF3}" sibTransId="{378125CE-4F05-4C69-BE5C-EF0B80818503}"/>
    <dgm:cxn modelId="{AEBDE766-C300-4DB8-917B-2708F2ECF7AD}" srcId="{2A8F4613-E602-4C91-A2E0-297F2ED9E74D}" destId="{4DE92630-1245-4927-91B3-4C26A4E9CDCE}" srcOrd="1" destOrd="0" parTransId="{9A9533E0-20F8-40C0-8DD7-C18BC6692229}" sibTransId="{5A2B3869-CCDC-4B05-81A6-5D833252A817}"/>
    <dgm:cxn modelId="{2D973A8A-C6CA-493F-AE7C-0F0F77B62397}" type="presOf" srcId="{BFD50DBE-5F2F-456D-8F4D-354F7233722B}" destId="{423EB4D3-E5B9-4E83-94B1-0B30AA7A6EBC}" srcOrd="0" destOrd="0" presId="urn:microsoft.com/office/officeart/2008/layout/VerticalCurvedList"/>
    <dgm:cxn modelId="{2DF57AB5-B5A4-499D-8BA5-CF1C666383B6}" srcId="{2A8F4613-E602-4C91-A2E0-297F2ED9E74D}" destId="{FF97CD19-739A-4C85-97E7-7AF52EB92324}" srcOrd="3" destOrd="0" parTransId="{041CD3C3-02C2-41BA-A763-5763F4AE5F73}" sibTransId="{823F678D-6851-4E0C-9E6E-6F43669F26B3}"/>
    <dgm:cxn modelId="{0433C6E2-8B01-4A54-85B7-493FAF28CEB5}" type="presOf" srcId="{4DE92630-1245-4927-91B3-4C26A4E9CDCE}" destId="{CDAE45EF-9232-4E08-9521-F28C62694F28}" srcOrd="0" destOrd="0" presId="urn:microsoft.com/office/officeart/2008/layout/VerticalCurvedList"/>
    <dgm:cxn modelId="{1E95BEE3-4B90-404C-99B8-1589BA4AAA4B}" type="presOf" srcId="{AEC68F70-4092-4180-ABCB-EDF68086491A}" destId="{2D5A3A05-6A7C-4828-AEE8-29D0F85F7000}" srcOrd="0" destOrd="0" presId="urn:microsoft.com/office/officeart/2008/layout/VerticalCurvedList"/>
    <dgm:cxn modelId="{F946D0E6-A5E8-4658-8C88-19F230676947}" srcId="{2A8F4613-E602-4C91-A2E0-297F2ED9E74D}" destId="{BFD50DBE-5F2F-456D-8F4D-354F7233722B}" srcOrd="0" destOrd="0" parTransId="{C6582DE0-6D97-4953-8EBC-107E9E6D56B2}" sibTransId="{02D58287-4400-4A2D-A376-7089CE8002AE}"/>
    <dgm:cxn modelId="{9543E9F4-022A-444A-8DAC-A784483646D6}" type="presOf" srcId="{2A8F4613-E602-4C91-A2E0-297F2ED9E74D}" destId="{D92471EC-8E38-46B9-A800-2ACC34E8A353}" srcOrd="0" destOrd="0" presId="urn:microsoft.com/office/officeart/2008/layout/VerticalCurvedList"/>
    <dgm:cxn modelId="{49B39CF1-80D2-4F5C-A901-4F0DDCF684FE}" type="presParOf" srcId="{D92471EC-8E38-46B9-A800-2ACC34E8A353}" destId="{42CD5C88-48B9-4D97-A3DD-D5325A8A5436}" srcOrd="0" destOrd="0" presId="urn:microsoft.com/office/officeart/2008/layout/VerticalCurvedList"/>
    <dgm:cxn modelId="{E9CFE26D-F494-4981-9FC5-9DCB585E6309}" type="presParOf" srcId="{42CD5C88-48B9-4D97-A3DD-D5325A8A5436}" destId="{FCBBE0FF-2254-4416-84EC-AB0EC386B51B}" srcOrd="0" destOrd="0" presId="urn:microsoft.com/office/officeart/2008/layout/VerticalCurvedList"/>
    <dgm:cxn modelId="{2B28F429-99BE-461F-9963-25D0E4F2EEAC}" type="presParOf" srcId="{FCBBE0FF-2254-4416-84EC-AB0EC386B51B}" destId="{AE93B3F3-6D4C-4644-B3D8-1A8C7268EE78}" srcOrd="0" destOrd="0" presId="urn:microsoft.com/office/officeart/2008/layout/VerticalCurvedList"/>
    <dgm:cxn modelId="{FCFF6F63-570E-4859-86DF-981FC34CC19A}" type="presParOf" srcId="{FCBBE0FF-2254-4416-84EC-AB0EC386B51B}" destId="{BF155BF0-4773-41EE-B0D5-A71C34DE6CFC}" srcOrd="1" destOrd="0" presId="urn:microsoft.com/office/officeart/2008/layout/VerticalCurvedList"/>
    <dgm:cxn modelId="{7F44B2F0-676E-4CB2-BADD-FA7C4B323667}" type="presParOf" srcId="{FCBBE0FF-2254-4416-84EC-AB0EC386B51B}" destId="{177EF16A-99D0-423B-810C-191E9FF467E6}" srcOrd="2" destOrd="0" presId="urn:microsoft.com/office/officeart/2008/layout/VerticalCurvedList"/>
    <dgm:cxn modelId="{CD41A79D-202F-4895-AD25-1DD5510AE1E5}" type="presParOf" srcId="{FCBBE0FF-2254-4416-84EC-AB0EC386B51B}" destId="{AD59368A-3B1C-4E0C-B01A-E9F69E709A9E}" srcOrd="3" destOrd="0" presId="urn:microsoft.com/office/officeart/2008/layout/VerticalCurvedList"/>
    <dgm:cxn modelId="{8653C218-BD62-4D22-B535-EFE60E2E9732}" type="presParOf" srcId="{42CD5C88-48B9-4D97-A3DD-D5325A8A5436}" destId="{423EB4D3-E5B9-4E83-94B1-0B30AA7A6EBC}" srcOrd="1" destOrd="0" presId="urn:microsoft.com/office/officeart/2008/layout/VerticalCurvedList"/>
    <dgm:cxn modelId="{8358D333-9B20-4607-A41B-DA3A90CD428D}" type="presParOf" srcId="{42CD5C88-48B9-4D97-A3DD-D5325A8A5436}" destId="{1C19517E-B0D8-45D1-A9FE-7A6CCC1C14CF}" srcOrd="2" destOrd="0" presId="urn:microsoft.com/office/officeart/2008/layout/VerticalCurvedList"/>
    <dgm:cxn modelId="{BB817536-B447-4882-9FDD-8EC7A1D97FEA}" type="presParOf" srcId="{1C19517E-B0D8-45D1-A9FE-7A6CCC1C14CF}" destId="{0A36AB7C-5732-4472-942C-269C3443B64E}" srcOrd="0" destOrd="0" presId="urn:microsoft.com/office/officeart/2008/layout/VerticalCurvedList"/>
    <dgm:cxn modelId="{8178EE68-0BAA-41B5-8FAB-0BC5E578F508}" type="presParOf" srcId="{42CD5C88-48B9-4D97-A3DD-D5325A8A5436}" destId="{CDAE45EF-9232-4E08-9521-F28C62694F28}" srcOrd="3" destOrd="0" presId="urn:microsoft.com/office/officeart/2008/layout/VerticalCurvedList"/>
    <dgm:cxn modelId="{8F5A5548-315F-480A-BE0B-C3BD896791FF}" type="presParOf" srcId="{42CD5C88-48B9-4D97-A3DD-D5325A8A5436}" destId="{E98D6BB1-09F2-4DF5-BDE6-10FC894FFA29}" srcOrd="4" destOrd="0" presId="urn:microsoft.com/office/officeart/2008/layout/VerticalCurvedList"/>
    <dgm:cxn modelId="{F096489A-8654-492C-8B6A-2A0D6F79DE52}" type="presParOf" srcId="{E98D6BB1-09F2-4DF5-BDE6-10FC894FFA29}" destId="{206AE76F-4B7C-4F5B-8E27-DFD99571E864}" srcOrd="0" destOrd="0" presId="urn:microsoft.com/office/officeart/2008/layout/VerticalCurvedList"/>
    <dgm:cxn modelId="{68BA25DA-F6D3-4883-8F8B-3F14D1E7C00E}" type="presParOf" srcId="{42CD5C88-48B9-4D97-A3DD-D5325A8A5436}" destId="{2D5A3A05-6A7C-4828-AEE8-29D0F85F7000}" srcOrd="5" destOrd="0" presId="urn:microsoft.com/office/officeart/2008/layout/VerticalCurvedList"/>
    <dgm:cxn modelId="{9974781E-54E0-495C-8F28-630643C530D7}" type="presParOf" srcId="{42CD5C88-48B9-4D97-A3DD-D5325A8A5436}" destId="{806407E1-81B9-408E-B9C9-DB3A1544220C}" srcOrd="6" destOrd="0" presId="urn:microsoft.com/office/officeart/2008/layout/VerticalCurvedList"/>
    <dgm:cxn modelId="{55BB1FD2-F94E-400A-898F-D3BEED702239}" type="presParOf" srcId="{806407E1-81B9-408E-B9C9-DB3A1544220C}" destId="{82017C3B-FE42-4707-9926-69F39B958043}" srcOrd="0" destOrd="0" presId="urn:microsoft.com/office/officeart/2008/layout/VerticalCurvedList"/>
    <dgm:cxn modelId="{2DA2FAFB-2CF4-49B4-A137-916D711FE294}" type="presParOf" srcId="{42CD5C88-48B9-4D97-A3DD-D5325A8A5436}" destId="{664F4F4E-2111-4E60-AECE-3E7C379351DD}" srcOrd="7" destOrd="0" presId="urn:microsoft.com/office/officeart/2008/layout/VerticalCurvedList"/>
    <dgm:cxn modelId="{C61C8DA7-6830-49D6-B4BE-F80B1508B959}" type="presParOf" srcId="{42CD5C88-48B9-4D97-A3DD-D5325A8A5436}" destId="{E70B42A4-8EF6-4E3C-9140-0BAF5DCEA2E5}" srcOrd="8" destOrd="0" presId="urn:microsoft.com/office/officeart/2008/layout/VerticalCurvedList"/>
    <dgm:cxn modelId="{DE2BF3CE-D8F0-4181-B435-B327F62CE789}" type="presParOf" srcId="{E70B42A4-8EF6-4E3C-9140-0BAF5DCEA2E5}" destId="{F953FD31-AD18-49CE-BE68-AE2E472E2C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Portfólióminőség, </a:t>
          </a:r>
          <a:r>
            <a:rPr lang="en-GB" sz="2200" b="1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működési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Keretes írások: fókuszban az árazás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7965">
        <dgm:presLayoutVars>
          <dgm:chMax val="0"/>
          <dgm:bulletEnabled val="1"/>
        </dgm:presLayoutVars>
      </dgm:prSet>
      <dgm:spPr>
        <a:xfrm>
          <a:off x="361706" y="52012"/>
          <a:ext cx="6480008" cy="8560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7965">
        <dgm:presLayoutVars>
          <dgm:chMax val="0"/>
          <dgm:bulletEnabled val="1"/>
        </dgm:presLayoutVars>
      </dgm:prSet>
      <dgm:spPr>
        <a:xfrm>
          <a:off x="361706" y="1367452"/>
          <a:ext cx="6480008" cy="85608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7965">
        <dgm:presLayoutVars>
          <dgm:chMax val="0"/>
          <dgm:bulletEnabled val="1"/>
        </dgm:presLayoutVars>
      </dgm:prSet>
      <dgm:spPr>
        <a:xfrm>
          <a:off x="361706" y="2682892"/>
          <a:ext cx="6480008" cy="8560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2" presStyleCnt="5"/>
      <dgm:spPr/>
    </dgm:pt>
    <dgm:pt modelId="{0056A92D-1C97-46D9-AFBD-1577197A3A19}" type="pres">
      <dgm:prSet presAssocID="{651D4345-81F6-439A-8D18-11BEAB6A0E1F}" presName="parentText" presStyleLbl="node1" presStyleIdx="3" presStyleCnt="5" custScaleX="127965">
        <dgm:presLayoutVars>
          <dgm:chMax val="0"/>
          <dgm:bulletEnabled val="1"/>
        </dgm:presLayoutVars>
      </dgm:prSet>
      <dgm:spPr>
        <a:xfrm>
          <a:off x="361706" y="3998332"/>
          <a:ext cx="6480008" cy="856080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3" presStyleCnt="5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3" presStyleCnt="5"/>
      <dgm:spPr/>
    </dgm:pt>
    <dgm:pt modelId="{10489A93-C9D2-4879-BEC3-A105CDFB2C34}" type="pres">
      <dgm:prSet presAssocID="{B5BBEF3A-C598-4266-B72B-0C072EF35519}" presName="parentText" presStyleLbl="node1" presStyleIdx="4" presStyleCnt="5" custScaleX="127965">
        <dgm:presLayoutVars>
          <dgm:chMax val="0"/>
          <dgm:bulletEnabled val="1"/>
        </dgm:presLayoutVars>
      </dgm:prSet>
      <dgm:spPr>
        <a:xfrm>
          <a:off x="361706" y="5313772"/>
          <a:ext cx="6480008" cy="856080"/>
        </a:xfrm>
        <a:prstGeom prst="roundRect">
          <a:avLst/>
        </a:prstGeom>
      </dgm:spPr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3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4" destOrd="0" parTransId="{CFB22EFB-64C8-4F10-B20D-FDD4CE52192D}" sibTransId="{072F3FCF-FA4A-477E-8368-2109D558D11F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8616F76C-5066-4570-A8DE-B3DE262C4882}" type="presParOf" srcId="{23A40960-721D-4260-8312-37AFA50EB7BA}" destId="{91CE5F2F-B5DD-41EC-AEB5-4380E96EA4A8}" srcOrd="12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3" destOrd="0" presId="urn:microsoft.com/office/officeart/2005/8/layout/list1"/>
    <dgm:cxn modelId="{E19F4557-80A3-4031-93DB-4BA57E55882D}" type="presParOf" srcId="{23A40960-721D-4260-8312-37AFA50EB7BA}" destId="{7F7DA041-C4EA-4406-8328-3365590F53E0}" srcOrd="14" destOrd="0" presId="urn:microsoft.com/office/officeart/2005/8/layout/list1"/>
    <dgm:cxn modelId="{A8F47A0D-B42A-4C5E-A000-F49275D5CA2F}" type="presParOf" srcId="{23A40960-721D-4260-8312-37AFA50EB7BA}" destId="{1B9575F1-26CB-4349-8E84-6A206734483C}" srcOrd="15" destOrd="0" presId="urn:microsoft.com/office/officeart/2005/8/layout/list1"/>
    <dgm:cxn modelId="{72502E19-AF4B-4BD5-A1BF-B27B596C0036}" type="presParOf" srcId="{23A40960-721D-4260-8312-37AFA50EB7BA}" destId="{5A286382-CE09-49C7-8D9C-B43840E77627}" srcOrd="16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17" destOrd="0" presId="urn:microsoft.com/office/officeart/2005/8/layout/list1"/>
    <dgm:cxn modelId="{CF15605C-E989-4064-8833-70929E695F9A}" type="presParOf" srcId="{23A40960-721D-4260-8312-37AFA50EB7BA}" destId="{5BC28C96-FC2E-4139-9683-A7B0AF2970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8005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52012"/>
          <a:ext cx="6480008" cy="8560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működési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93802"/>
        <a:ext cx="6396428" cy="772500"/>
      </dsp:txXfrm>
    </dsp:sp>
    <dsp:sp modelId="{E665826A-0CBD-454C-8A57-36EF19D9A3AF}">
      <dsp:nvSpPr>
        <dsp:cNvPr id="0" name=""/>
        <dsp:cNvSpPr/>
      </dsp:nvSpPr>
      <dsp:spPr>
        <a:xfrm>
          <a:off x="0" y="179549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36745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1409242"/>
        <a:ext cx="6396428" cy="772500"/>
      </dsp:txXfrm>
    </dsp:sp>
    <dsp:sp modelId="{5FC77B46-1E5B-4DBC-8C0B-9CD3DD6F9695}">
      <dsp:nvSpPr>
        <dsp:cNvPr id="0" name=""/>
        <dsp:cNvSpPr/>
      </dsp:nvSpPr>
      <dsp:spPr>
        <a:xfrm>
          <a:off x="0" y="311093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68289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2724682"/>
        <a:ext cx="6396428" cy="772500"/>
      </dsp:txXfrm>
    </dsp:sp>
    <dsp:sp modelId="{7F7DA041-C4EA-4406-8328-3365590F53E0}">
      <dsp:nvSpPr>
        <dsp:cNvPr id="0" name=""/>
        <dsp:cNvSpPr/>
      </dsp:nvSpPr>
      <dsp:spPr>
        <a:xfrm>
          <a:off x="0" y="442637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399833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Portfólióminőség, j</a:t>
          </a:r>
          <a:r>
            <a:rPr lang="en-GB" sz="2200" b="1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övedelmezőség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4040122"/>
        <a:ext cx="6396428" cy="772500"/>
      </dsp:txXfrm>
    </dsp:sp>
    <dsp:sp modelId="{5BC28C96-FC2E-4139-9683-A7B0AF297066}">
      <dsp:nvSpPr>
        <dsp:cNvPr id="0" name=""/>
        <dsp:cNvSpPr/>
      </dsp:nvSpPr>
      <dsp:spPr>
        <a:xfrm>
          <a:off x="0" y="574181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31377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Keretes írások: fókuszban az árazás</a:t>
          </a:r>
        </a:p>
      </dsp:txBody>
      <dsp:txXfrm>
        <a:off x="403496" y="5355562"/>
        <a:ext cx="6396428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8005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5201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működési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93802"/>
        <a:ext cx="6396428" cy="772500"/>
      </dsp:txXfrm>
    </dsp:sp>
    <dsp:sp modelId="{E665826A-0CBD-454C-8A57-36EF19D9A3AF}">
      <dsp:nvSpPr>
        <dsp:cNvPr id="0" name=""/>
        <dsp:cNvSpPr/>
      </dsp:nvSpPr>
      <dsp:spPr>
        <a:xfrm>
          <a:off x="0" y="179549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367452"/>
          <a:ext cx="6480008" cy="8560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1409242"/>
        <a:ext cx="6396428" cy="772500"/>
      </dsp:txXfrm>
    </dsp:sp>
    <dsp:sp modelId="{5FC77B46-1E5B-4DBC-8C0B-9CD3DD6F9695}">
      <dsp:nvSpPr>
        <dsp:cNvPr id="0" name=""/>
        <dsp:cNvSpPr/>
      </dsp:nvSpPr>
      <dsp:spPr>
        <a:xfrm>
          <a:off x="0" y="311093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68289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2724682"/>
        <a:ext cx="6396428" cy="772500"/>
      </dsp:txXfrm>
    </dsp:sp>
    <dsp:sp modelId="{7F7DA041-C4EA-4406-8328-3365590F53E0}">
      <dsp:nvSpPr>
        <dsp:cNvPr id="0" name=""/>
        <dsp:cNvSpPr/>
      </dsp:nvSpPr>
      <dsp:spPr>
        <a:xfrm>
          <a:off x="0" y="442637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399833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Portfólióminőség, j</a:t>
          </a:r>
          <a:r>
            <a:rPr lang="en-GB" sz="2200" b="1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övedelmezőség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4040122"/>
        <a:ext cx="6396428" cy="772500"/>
      </dsp:txXfrm>
    </dsp:sp>
    <dsp:sp modelId="{5BC28C96-FC2E-4139-9683-A7B0AF297066}">
      <dsp:nvSpPr>
        <dsp:cNvPr id="0" name=""/>
        <dsp:cNvSpPr/>
      </dsp:nvSpPr>
      <dsp:spPr>
        <a:xfrm>
          <a:off x="0" y="574181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31377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Keretes írások: fókuszban az árazás</a:t>
          </a:r>
        </a:p>
      </dsp:txBody>
      <dsp:txXfrm>
        <a:off x="403496" y="5355562"/>
        <a:ext cx="6396428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8005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5201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működési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93802"/>
        <a:ext cx="6396428" cy="772500"/>
      </dsp:txXfrm>
    </dsp:sp>
    <dsp:sp modelId="{E665826A-0CBD-454C-8A57-36EF19D9A3AF}">
      <dsp:nvSpPr>
        <dsp:cNvPr id="0" name=""/>
        <dsp:cNvSpPr/>
      </dsp:nvSpPr>
      <dsp:spPr>
        <a:xfrm>
          <a:off x="0" y="179549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36745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1409242"/>
        <a:ext cx="6396428" cy="772500"/>
      </dsp:txXfrm>
    </dsp:sp>
    <dsp:sp modelId="{5FC77B46-1E5B-4DBC-8C0B-9CD3DD6F9695}">
      <dsp:nvSpPr>
        <dsp:cNvPr id="0" name=""/>
        <dsp:cNvSpPr/>
      </dsp:nvSpPr>
      <dsp:spPr>
        <a:xfrm>
          <a:off x="0" y="311093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682892"/>
          <a:ext cx="6480008" cy="8560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2724682"/>
        <a:ext cx="6396428" cy="772500"/>
      </dsp:txXfrm>
    </dsp:sp>
    <dsp:sp modelId="{7F7DA041-C4EA-4406-8328-3365590F53E0}">
      <dsp:nvSpPr>
        <dsp:cNvPr id="0" name=""/>
        <dsp:cNvSpPr/>
      </dsp:nvSpPr>
      <dsp:spPr>
        <a:xfrm>
          <a:off x="0" y="442637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399833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Portfólióminőség, j</a:t>
          </a:r>
          <a:r>
            <a:rPr lang="en-GB" sz="2200" b="1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övedelmezőség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4040122"/>
        <a:ext cx="6396428" cy="772500"/>
      </dsp:txXfrm>
    </dsp:sp>
    <dsp:sp modelId="{5BC28C96-FC2E-4139-9683-A7B0AF297066}">
      <dsp:nvSpPr>
        <dsp:cNvPr id="0" name=""/>
        <dsp:cNvSpPr/>
      </dsp:nvSpPr>
      <dsp:spPr>
        <a:xfrm>
          <a:off x="0" y="574181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31377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Keretes írások: fókuszban az árazás</a:t>
          </a:r>
        </a:p>
      </dsp:txBody>
      <dsp:txXfrm>
        <a:off x="403496" y="5355562"/>
        <a:ext cx="6396428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8005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5201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működési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93802"/>
        <a:ext cx="6396428" cy="772500"/>
      </dsp:txXfrm>
    </dsp:sp>
    <dsp:sp modelId="{E665826A-0CBD-454C-8A57-36EF19D9A3AF}">
      <dsp:nvSpPr>
        <dsp:cNvPr id="0" name=""/>
        <dsp:cNvSpPr/>
      </dsp:nvSpPr>
      <dsp:spPr>
        <a:xfrm>
          <a:off x="0" y="179549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36745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1409242"/>
        <a:ext cx="6396428" cy="772500"/>
      </dsp:txXfrm>
    </dsp:sp>
    <dsp:sp modelId="{5FC77B46-1E5B-4DBC-8C0B-9CD3DD6F9695}">
      <dsp:nvSpPr>
        <dsp:cNvPr id="0" name=""/>
        <dsp:cNvSpPr/>
      </dsp:nvSpPr>
      <dsp:spPr>
        <a:xfrm>
          <a:off x="0" y="311093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68289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2724682"/>
        <a:ext cx="6396428" cy="772500"/>
      </dsp:txXfrm>
    </dsp:sp>
    <dsp:sp modelId="{7F7DA041-C4EA-4406-8328-3365590F53E0}">
      <dsp:nvSpPr>
        <dsp:cNvPr id="0" name=""/>
        <dsp:cNvSpPr/>
      </dsp:nvSpPr>
      <dsp:spPr>
        <a:xfrm>
          <a:off x="0" y="442637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3998332"/>
          <a:ext cx="6480008" cy="8560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Portfólióminőség, j</a:t>
          </a:r>
          <a:r>
            <a:rPr lang="en-GB" sz="2200" b="1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övedelmezőség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4040122"/>
        <a:ext cx="6396428" cy="772500"/>
      </dsp:txXfrm>
    </dsp:sp>
    <dsp:sp modelId="{5BC28C96-FC2E-4139-9683-A7B0AF297066}">
      <dsp:nvSpPr>
        <dsp:cNvPr id="0" name=""/>
        <dsp:cNvSpPr/>
      </dsp:nvSpPr>
      <dsp:spPr>
        <a:xfrm>
          <a:off x="0" y="574181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31377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Keretes írások: fókuszban az árazás</a:t>
          </a:r>
        </a:p>
      </dsp:txBody>
      <dsp:txXfrm>
        <a:off x="403496" y="5355562"/>
        <a:ext cx="6396428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55BF0-4773-41EE-B0D5-A71C34DE6CFC}">
      <dsp:nvSpPr>
        <dsp:cNvPr id="0" name=""/>
        <dsp:cNvSpPr/>
      </dsp:nvSpPr>
      <dsp:spPr>
        <a:xfrm>
          <a:off x="-4475043" y="-686272"/>
          <a:ext cx="5331105" cy="5331105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EB4D3-E5B9-4E83-94B1-0B30AA7A6EBC}">
      <dsp:nvSpPr>
        <dsp:cNvPr id="0" name=""/>
        <dsp:cNvSpPr/>
      </dsp:nvSpPr>
      <dsp:spPr>
        <a:xfrm>
          <a:off x="448424" y="233667"/>
          <a:ext cx="3617208" cy="750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8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noProof="0" dirty="0">
              <a:solidFill>
                <a:srgbClr val="002060"/>
              </a:solidFill>
            </a:rPr>
            <a:t>A fizetési </a:t>
          </a:r>
          <a:r>
            <a:rPr lang="hu-HU" sz="1300" b="1" kern="1200" noProof="0" dirty="0">
              <a:solidFill>
                <a:srgbClr val="002060"/>
              </a:solidFill>
            </a:rPr>
            <a:t>moratórium</a:t>
          </a:r>
          <a:r>
            <a:rPr lang="hu-HU" sz="1300" kern="1200" noProof="0" dirty="0">
              <a:solidFill>
                <a:srgbClr val="002060"/>
              </a:solidFill>
            </a:rPr>
            <a:t> csak az </a:t>
          </a:r>
          <a:r>
            <a:rPr lang="hu-HU" sz="1300" b="1" kern="1200" noProof="0" dirty="0">
              <a:solidFill>
                <a:srgbClr val="002060"/>
              </a:solidFill>
            </a:rPr>
            <a:t>árbevétel-csökkenés</a:t>
          </a:r>
          <a:r>
            <a:rPr lang="hu-HU" sz="1300" kern="1200" noProof="0" dirty="0">
              <a:solidFill>
                <a:srgbClr val="002060"/>
              </a:solidFill>
            </a:rPr>
            <a:t> esetében véd, a költségsokkal szemben nem</a:t>
          </a:r>
        </a:p>
      </dsp:txBody>
      <dsp:txXfrm>
        <a:off x="448424" y="233667"/>
        <a:ext cx="3617208" cy="750318"/>
      </dsp:txXfrm>
    </dsp:sp>
    <dsp:sp modelId="{0A36AB7C-5732-4472-942C-269C3443B64E}">
      <dsp:nvSpPr>
        <dsp:cNvPr id="0" name=""/>
        <dsp:cNvSpPr/>
      </dsp:nvSpPr>
      <dsp:spPr>
        <a:xfrm>
          <a:off x="67808" y="228211"/>
          <a:ext cx="761231" cy="761231"/>
        </a:xfrm>
        <a:prstGeom prst="ellipse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E45EF-9232-4E08-9521-F28C62694F28}">
      <dsp:nvSpPr>
        <dsp:cNvPr id="0" name=""/>
        <dsp:cNvSpPr/>
      </dsp:nvSpPr>
      <dsp:spPr>
        <a:xfrm>
          <a:off x="797569" y="1147303"/>
          <a:ext cx="3268063" cy="750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8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noProof="0" dirty="0">
              <a:solidFill>
                <a:srgbClr val="002060"/>
              </a:solidFill>
            </a:rPr>
            <a:t>Kereskedelmi bankok besorolásait felhasználva</a:t>
          </a:r>
          <a:r>
            <a:rPr lang="hu-HU" sz="1300" kern="1200" noProof="0" dirty="0">
              <a:solidFill>
                <a:srgbClr val="002060"/>
              </a:solidFill>
            </a:rPr>
            <a:t> </a:t>
          </a:r>
          <a:r>
            <a:rPr lang="hu-HU" sz="1300" kern="1200" dirty="0">
              <a:solidFill>
                <a:srgbClr val="002060"/>
              </a:solidFill>
            </a:rPr>
            <a:t>az energiaárak és nyersanyagárak által érintett vállalatok hitele </a:t>
          </a:r>
          <a:r>
            <a:rPr lang="hu-HU" sz="1300" kern="1200" noProof="0" dirty="0">
              <a:solidFill>
                <a:srgbClr val="002060"/>
              </a:solidFill>
            </a:rPr>
            <a:t>~2000 </a:t>
          </a:r>
          <a:r>
            <a:rPr lang="hu-HU" sz="1300" kern="1200" noProof="0" dirty="0" err="1">
              <a:solidFill>
                <a:srgbClr val="002060"/>
              </a:solidFill>
            </a:rPr>
            <a:t>mrd</a:t>
          </a:r>
          <a:r>
            <a:rPr lang="hu-HU" sz="1300" kern="1200" noProof="0" dirty="0">
              <a:solidFill>
                <a:srgbClr val="002060"/>
              </a:solidFill>
            </a:rPr>
            <a:t> forint (hitelek ~20%).</a:t>
          </a:r>
        </a:p>
      </dsp:txBody>
      <dsp:txXfrm>
        <a:off x="797569" y="1147303"/>
        <a:ext cx="3268063" cy="750318"/>
      </dsp:txXfrm>
    </dsp:sp>
    <dsp:sp modelId="{206AE76F-4B7C-4F5B-8E27-DFD99571E864}">
      <dsp:nvSpPr>
        <dsp:cNvPr id="0" name=""/>
        <dsp:cNvSpPr/>
      </dsp:nvSpPr>
      <dsp:spPr>
        <a:xfrm>
          <a:off x="416953" y="1141846"/>
          <a:ext cx="761231" cy="761231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A3A05-6A7C-4828-AEE8-29D0F85F7000}">
      <dsp:nvSpPr>
        <dsp:cNvPr id="0" name=""/>
        <dsp:cNvSpPr/>
      </dsp:nvSpPr>
      <dsp:spPr>
        <a:xfrm>
          <a:off x="797569" y="2060939"/>
          <a:ext cx="3268063" cy="750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8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noProof="0" dirty="0">
              <a:solidFill>
                <a:srgbClr val="002060"/>
              </a:solidFill>
            </a:rPr>
            <a:t>Ezen belül </a:t>
          </a:r>
          <a:r>
            <a:rPr lang="hu-HU" sz="1300" b="1" kern="1200" noProof="0" dirty="0">
              <a:solidFill>
                <a:srgbClr val="002060"/>
              </a:solidFill>
            </a:rPr>
            <a:t>a leginkább sújtott vegyipari és fém alapanyagot </a:t>
          </a:r>
          <a:r>
            <a:rPr lang="hu-HU" sz="1300" kern="1200" noProof="0" dirty="0">
              <a:solidFill>
                <a:srgbClr val="002060"/>
              </a:solidFill>
            </a:rPr>
            <a:t>felhasználó cégek hitele </a:t>
          </a:r>
          <a:r>
            <a:rPr lang="hu-HU" sz="1300" b="1" kern="1200" noProof="0" dirty="0">
              <a:solidFill>
                <a:srgbClr val="002060"/>
              </a:solidFill>
            </a:rPr>
            <a:t>620 milliárd forintot</a:t>
          </a:r>
          <a:r>
            <a:rPr lang="hu-HU" sz="1300" kern="1200" noProof="0" dirty="0">
              <a:solidFill>
                <a:srgbClr val="002060"/>
              </a:solidFill>
            </a:rPr>
            <a:t>, a teljes vállalati állomány ~6%-át teszi ki.</a:t>
          </a:r>
        </a:p>
      </dsp:txBody>
      <dsp:txXfrm>
        <a:off x="797569" y="2060939"/>
        <a:ext cx="3268063" cy="750318"/>
      </dsp:txXfrm>
    </dsp:sp>
    <dsp:sp modelId="{82017C3B-FE42-4707-9926-69F39B958043}">
      <dsp:nvSpPr>
        <dsp:cNvPr id="0" name=""/>
        <dsp:cNvSpPr/>
      </dsp:nvSpPr>
      <dsp:spPr>
        <a:xfrm>
          <a:off x="416953" y="2055482"/>
          <a:ext cx="761231" cy="761231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6000" r="-16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F4F4E-2111-4E60-AECE-3E7C379351DD}">
      <dsp:nvSpPr>
        <dsp:cNvPr id="0" name=""/>
        <dsp:cNvSpPr/>
      </dsp:nvSpPr>
      <dsp:spPr>
        <a:xfrm>
          <a:off x="448424" y="2974575"/>
          <a:ext cx="3617208" cy="750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8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noProof="0" dirty="0">
              <a:solidFill>
                <a:srgbClr val="002060"/>
              </a:solidFill>
            </a:rPr>
            <a:t>Középtávon e cégek </a:t>
          </a:r>
          <a:r>
            <a:rPr lang="hu-HU" sz="1300" b="1" kern="1200" noProof="0" dirty="0">
              <a:solidFill>
                <a:srgbClr val="002060"/>
              </a:solidFill>
            </a:rPr>
            <a:t>átárazási képessége </a:t>
          </a:r>
          <a:r>
            <a:rPr lang="hu-HU" sz="1300" kern="1200" noProof="0" dirty="0">
              <a:solidFill>
                <a:srgbClr val="002060"/>
              </a:solidFill>
            </a:rPr>
            <a:t>lesz meghatározó életképességük megőrzésében, ugyanakkor az </a:t>
          </a:r>
          <a:r>
            <a:rPr lang="hu-HU" sz="1300" b="1" kern="1200" noProof="0" dirty="0">
              <a:solidFill>
                <a:srgbClr val="002060"/>
              </a:solidFill>
            </a:rPr>
            <a:t>ár emelése </a:t>
          </a:r>
          <a:r>
            <a:rPr lang="hu-HU" sz="1300" kern="1200" noProof="0" dirty="0">
              <a:solidFill>
                <a:srgbClr val="002060"/>
              </a:solidFill>
            </a:rPr>
            <a:t>sok esetben az </a:t>
          </a:r>
          <a:r>
            <a:rPr lang="hu-HU" sz="1300" b="1" kern="1200" noProof="0" dirty="0">
              <a:solidFill>
                <a:srgbClr val="002060"/>
              </a:solidFill>
            </a:rPr>
            <a:t>árbevétel csökkenésébe </a:t>
          </a:r>
          <a:r>
            <a:rPr lang="hu-HU" sz="1300" kern="1200" noProof="0" dirty="0">
              <a:solidFill>
                <a:srgbClr val="002060"/>
              </a:solidFill>
            </a:rPr>
            <a:t>fordulhat át.</a:t>
          </a:r>
        </a:p>
      </dsp:txBody>
      <dsp:txXfrm>
        <a:off x="448424" y="2974575"/>
        <a:ext cx="3617208" cy="750318"/>
      </dsp:txXfrm>
    </dsp:sp>
    <dsp:sp modelId="{F953FD31-AD18-49CE-BE68-AE2E472E2C86}">
      <dsp:nvSpPr>
        <dsp:cNvPr id="0" name=""/>
        <dsp:cNvSpPr/>
      </dsp:nvSpPr>
      <dsp:spPr>
        <a:xfrm>
          <a:off x="67808" y="2969118"/>
          <a:ext cx="761231" cy="761231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21000" r="-21000"/>
          </a:stretch>
        </a:blip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8005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5201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működési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93802"/>
        <a:ext cx="6396428" cy="772500"/>
      </dsp:txXfrm>
    </dsp:sp>
    <dsp:sp modelId="{E665826A-0CBD-454C-8A57-36EF19D9A3AF}">
      <dsp:nvSpPr>
        <dsp:cNvPr id="0" name=""/>
        <dsp:cNvSpPr/>
      </dsp:nvSpPr>
      <dsp:spPr>
        <a:xfrm>
          <a:off x="0" y="179549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36745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1409242"/>
        <a:ext cx="6396428" cy="772500"/>
      </dsp:txXfrm>
    </dsp:sp>
    <dsp:sp modelId="{5FC77B46-1E5B-4DBC-8C0B-9CD3DD6F9695}">
      <dsp:nvSpPr>
        <dsp:cNvPr id="0" name=""/>
        <dsp:cNvSpPr/>
      </dsp:nvSpPr>
      <dsp:spPr>
        <a:xfrm>
          <a:off x="0" y="311093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68289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2724682"/>
        <a:ext cx="6396428" cy="772500"/>
      </dsp:txXfrm>
    </dsp:sp>
    <dsp:sp modelId="{7F7DA041-C4EA-4406-8328-3365590F53E0}">
      <dsp:nvSpPr>
        <dsp:cNvPr id="0" name=""/>
        <dsp:cNvSpPr/>
      </dsp:nvSpPr>
      <dsp:spPr>
        <a:xfrm>
          <a:off x="0" y="442637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399833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Portfólióminőség, </a:t>
          </a:r>
          <a:r>
            <a:rPr lang="en-GB" sz="2200" b="1" kern="1200" dirty="0" err="1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4040122"/>
        <a:ext cx="6396428" cy="772500"/>
      </dsp:txXfrm>
    </dsp:sp>
    <dsp:sp modelId="{5BC28C96-FC2E-4139-9683-A7B0AF297066}">
      <dsp:nvSpPr>
        <dsp:cNvPr id="0" name=""/>
        <dsp:cNvSpPr/>
      </dsp:nvSpPr>
      <dsp:spPr>
        <a:xfrm>
          <a:off x="0" y="574181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313772"/>
          <a:ext cx="6480008" cy="8560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Keretes írások: fókuszban az árazás</a:t>
          </a:r>
        </a:p>
      </dsp:txBody>
      <dsp:txXfrm>
        <a:off x="403496" y="5355562"/>
        <a:ext cx="6396428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E999-8EDA-4271-A565-4E287EBEAE9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B7A55-1294-4E4F-9D3B-EFE610BC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58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37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05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713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8083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15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69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264416" y="1770090"/>
            <a:ext cx="1594800" cy="673675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355555" y="1797745"/>
            <a:ext cx="1594839" cy="67392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3087524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sz="135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367611" y="1988698"/>
            <a:ext cx="2312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1500" spc="225" dirty="0">
                <a:solidFill>
                  <a:schemeClr val="bg1"/>
                </a:solidFill>
              </a:rPr>
              <a:t>KÉRDÉSEK</a:t>
            </a:r>
          </a:p>
          <a:p>
            <a:pPr algn="ctr">
              <a:lnSpc>
                <a:spcPct val="100000"/>
              </a:lnSpc>
            </a:pPr>
            <a:r>
              <a:rPr lang="hu-HU" sz="1500" spc="225" dirty="0">
                <a:solidFill>
                  <a:schemeClr val="bg1"/>
                </a:solidFill>
              </a:rPr>
              <a:t>sajto@mnb.hu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1" y="310449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1650" b="1" cap="all" spc="225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3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0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1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4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0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0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0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0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2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05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20446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28" y="2824213"/>
            <a:ext cx="6644488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9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389578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sz="135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367611" y="1988698"/>
            <a:ext cx="2312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1500" spc="225" dirty="0">
                <a:solidFill>
                  <a:schemeClr val="bg1"/>
                </a:solidFill>
              </a:rPr>
              <a:t>KÉRDÉSEK</a:t>
            </a:r>
          </a:p>
          <a:p>
            <a:pPr algn="ctr">
              <a:lnSpc>
                <a:spcPct val="100000"/>
              </a:lnSpc>
            </a:pPr>
            <a:r>
              <a:rPr lang="hu-HU" sz="1500" spc="225" dirty="0">
                <a:solidFill>
                  <a:schemeClr val="bg1"/>
                </a:solidFill>
              </a:rPr>
              <a:t>sajto@mnb.hu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1" y="310449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1650" b="1" cap="all" spc="225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3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0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1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4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0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0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0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0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2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05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88966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3087524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0563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2" y="5597401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4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2246307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6"/>
            <a:ext cx="2958571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2409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1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3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4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209010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1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4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166957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2400" cap="all" spc="6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4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5" y="5597401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84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3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2400" cap="all" spc="6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4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951439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97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6119730"/>
            <a:ext cx="5184576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589" y="5597401"/>
            <a:ext cx="781401" cy="174243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77072"/>
          </a:xfrm>
          <a:prstGeom prst="rect">
            <a:avLst/>
          </a:prstGeom>
        </p:spPr>
        <p:txBody>
          <a:bodyPr/>
          <a:lstStyle>
            <a:lvl1pPr marL="457189" indent="-457189">
              <a:buFont typeface="+mj-lt"/>
              <a:buAutoNum type="arabicPeriod"/>
              <a:defRPr sz="2400">
                <a:solidFill>
                  <a:srgbClr val="1E1B58"/>
                </a:solidFill>
              </a:defRPr>
            </a:lvl1pPr>
            <a:lvl2pPr marL="914378" indent="-457189">
              <a:buFont typeface="+mj-lt"/>
              <a:buAutoNum type="alphaLcPeriod"/>
              <a:defRPr sz="2000">
                <a:solidFill>
                  <a:srgbClr val="1E1B58"/>
                </a:solidFill>
              </a:defRPr>
            </a:lvl2pPr>
            <a:lvl3pPr marL="1257269" indent="-342892">
              <a:buFont typeface="+mj-lt"/>
              <a:buAutoNum type="romanLcPeriod"/>
              <a:defRPr sz="1800">
                <a:solidFill>
                  <a:srgbClr val="1E1B58"/>
                </a:solidFill>
              </a:defRPr>
            </a:lvl3pPr>
            <a:lvl4pPr marL="1714457" indent="-342892">
              <a:buFont typeface="+mj-lt"/>
              <a:buAutoNum type="arabicPeriod"/>
              <a:defRPr sz="1600">
                <a:solidFill>
                  <a:srgbClr val="1E1B58"/>
                </a:solidFill>
              </a:defRPr>
            </a:lvl4pPr>
            <a:lvl5pPr marL="2171646" indent="-342892">
              <a:buFont typeface="+mj-lt"/>
              <a:buAutoNum type="arabicPeriod"/>
              <a:defRPr sz="1600">
                <a:solidFill>
                  <a:srgbClr val="1E1B58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367808" y="630932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3392" y="6309322"/>
            <a:ext cx="2784309" cy="365125"/>
          </a:xfrm>
          <a:prstGeom prst="rect">
            <a:avLst/>
          </a:prstGeom>
        </p:spPr>
        <p:txBody>
          <a:bodyPr/>
          <a:lstStyle/>
          <a:p>
            <a:pPr algn="l"/>
            <a:fld id="{ACA1FBC3-C4CA-4F32-B016-43947CDEBAB8}" type="slidenum">
              <a:rPr lang="hu-HU" smtClean="0"/>
              <a:pPr algn="l"/>
              <a:t>‹#›</a:t>
            </a:fld>
            <a:endParaRPr lang="hu-HU" dirty="0"/>
          </a:p>
        </p:txBody>
      </p:sp>
      <p:sp>
        <p:nvSpPr>
          <p:cNvPr id="15" name="Cím 1"/>
          <p:cNvSpPr>
            <a:spLocks noGrp="1"/>
          </p:cNvSpPr>
          <p:nvPr>
            <p:ph type="ctrTitle" hasCustomPrompt="1"/>
          </p:nvPr>
        </p:nvSpPr>
        <p:spPr>
          <a:xfrm>
            <a:off x="335690" y="620688"/>
            <a:ext cx="729681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500">
                <a:solidFill>
                  <a:srgbClr val="1E1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CÍME</a:t>
            </a:r>
          </a:p>
        </p:txBody>
      </p:sp>
      <p:sp>
        <p:nvSpPr>
          <p:cNvPr id="16" name="Szöveg hely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332659"/>
            <a:ext cx="7296149" cy="28805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rgbClr val="1E1B58"/>
                </a:solidFill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A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476112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402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5184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2201304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7553" y="3449170"/>
            <a:ext cx="5185023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6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1729236"/>
            <a:ext cx="5184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00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6912000" y="922448"/>
            <a:ext cx="528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161300" y="5597401"/>
            <a:ext cx="781401" cy="174243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8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0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FCFD2-E3C6-43B9-8893-7543922F24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808" y="400114"/>
            <a:ext cx="5126441" cy="300082"/>
          </a:xfrm>
        </p:spPr>
        <p:txBody>
          <a:bodyPr/>
          <a:lstStyle/>
          <a:p>
            <a:r>
              <a:rPr lang="hu-HU" dirty="0"/>
              <a:t>Sajtótájékoztató | 2022. május 25.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5E05B-555C-4E8F-8AE7-FCD9643A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stabilitási jelentés</a:t>
            </a:r>
            <a:br>
              <a:rPr lang="hu-HU" dirty="0"/>
            </a:br>
            <a:r>
              <a:rPr lang="hu-HU" dirty="0"/>
              <a:t>(2022. május)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C0284-F987-4C93-BBC0-772637E31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550" y="269309"/>
            <a:ext cx="5180373" cy="1000274"/>
          </a:xfrm>
        </p:spPr>
        <p:txBody>
          <a:bodyPr/>
          <a:lstStyle/>
          <a:p>
            <a:r>
              <a:rPr lang="hu-HU" dirty="0"/>
              <a:t>Dancsik Bálint | főosztályvezető</a:t>
            </a:r>
          </a:p>
          <a:p>
            <a:pPr>
              <a:spcBef>
                <a:spcPts val="600"/>
              </a:spcBef>
            </a:pPr>
            <a:r>
              <a:rPr lang="hu-HU" dirty="0"/>
              <a:t>Pénzügyi rendszer elemzése igazgatóság</a:t>
            </a:r>
          </a:p>
        </p:txBody>
      </p:sp>
    </p:spTree>
    <p:extLst>
      <p:ext uri="{BB962C8B-B14F-4D97-AF65-F5344CB8AC3E}">
        <p14:creationId xmlns:p14="http://schemas.microsoft.com/office/powerpoint/2010/main" val="48774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459" y="310449"/>
            <a:ext cx="8624688" cy="713833"/>
          </a:xfrm>
        </p:spPr>
        <p:txBody>
          <a:bodyPr>
            <a:noAutofit/>
          </a:bodyPr>
          <a:lstStyle/>
          <a:p>
            <a:r>
              <a:rPr lang="hu-HU" sz="2400" dirty="0"/>
              <a:t>A bankrendszer tőkemegfelelése a visszaépített követelményekkel számolva is stabil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33A9-7253-47D5-8BF4-9AB5E60469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57459" y="6517221"/>
            <a:ext cx="7679183" cy="292259"/>
          </a:xfr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15000"/>
              </a:lnSpc>
              <a:spcAft>
                <a:spcPts val="750"/>
              </a:spcAft>
            </a:pPr>
            <a:r>
              <a:rPr lang="hu-HU" sz="12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Forrás: MNB.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EFBDF-488D-408F-8BE0-D94D4E834C89}"/>
              </a:ext>
            </a:extLst>
          </p:cNvPr>
          <p:cNvSpPr txBox="1"/>
          <p:nvPr/>
        </p:nvSpPr>
        <p:spPr>
          <a:xfrm>
            <a:off x="3157459" y="5956620"/>
            <a:ext cx="6053975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i="1" cap="all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i="0" dirty="0"/>
              <a:t>A bankrendszer konszolidált tőkemegfelelése és a teljes kockázati kitettségérték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1A466-6983-4785-9A52-E77C5CA1A100}"/>
              </a:ext>
            </a:extLst>
          </p:cNvPr>
          <p:cNvSpPr/>
          <p:nvPr/>
        </p:nvSpPr>
        <p:spPr>
          <a:xfrm>
            <a:off x="9311951" y="1361522"/>
            <a:ext cx="2788854" cy="4367474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szektor konszolidált tőkemegfelelési mutatója (</a:t>
            </a:r>
            <a:r>
              <a:rPr lang="hu-HU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TMM</a:t>
            </a:r>
            <a:r>
              <a:rPr lang="hu-H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u-H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18,6 százalék </a:t>
            </a:r>
            <a:r>
              <a:rPr lang="hu-H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 2021. végén.</a:t>
            </a:r>
          </a:p>
          <a:p>
            <a:pPr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</a:rPr>
              <a:t>Az osztalékfizetési tervekkel és a tőkekövetelmények visszaépítésével számolva is </a:t>
            </a:r>
            <a:r>
              <a:rPr lang="hu-HU" b="1" dirty="0">
                <a:solidFill>
                  <a:srgbClr val="002060"/>
                </a:solidFill>
              </a:rPr>
              <a:t>kielégítőek a tőkepufferek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endParaRPr lang="hu-HU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hu-HU" b="1" dirty="0">
                <a:solidFill>
                  <a:srgbClr val="002060"/>
                </a:solidFill>
              </a:rPr>
              <a:t>A szektor mintegy 98 százalékának van 4 százalékot meghaladó szabad tőkéje.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19AAA0A-A2EA-4F0F-908F-23498B606532}"/>
              </a:ext>
            </a:extLst>
          </p:cNvPr>
          <p:cNvSpPr/>
          <p:nvPr/>
        </p:nvSpPr>
        <p:spPr>
          <a:xfrm>
            <a:off x="10395659" y="4006526"/>
            <a:ext cx="621437" cy="310719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6D998B-F8FA-7ED8-21AA-2842C271C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59" y="1257439"/>
            <a:ext cx="5927027" cy="459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7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D31B3E-33FF-4760-9B32-1F174C41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06" y="310447"/>
            <a:ext cx="8936194" cy="713833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szektor döntő többsége stresszhelyzetben is kielégítő tőkehelyzettel rendelkezne</a:t>
            </a:r>
            <a:endParaRPr lang="hu-HU" sz="240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FACF1C1D-0D56-4228-94CE-2288CF83AB2B}"/>
              </a:ext>
            </a:extLst>
          </p:cNvPr>
          <p:cNvSpPr txBox="1">
            <a:spLocks/>
          </p:cNvSpPr>
          <p:nvPr/>
        </p:nvSpPr>
        <p:spPr>
          <a:xfrm>
            <a:off x="3176080" y="5664996"/>
            <a:ext cx="52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i="0" cap="all" dirty="0">
                <a:ea typeface="+mn-ea"/>
              </a:rPr>
              <a:t>A tőkemegfelelési mutató darabszám alapú eloszlása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AF8F89E-64E2-4024-833C-481AC553A55F}"/>
              </a:ext>
            </a:extLst>
          </p:cNvPr>
          <p:cNvSpPr txBox="1">
            <a:spLocks/>
          </p:cNvSpPr>
          <p:nvPr/>
        </p:nvSpPr>
        <p:spPr>
          <a:xfrm>
            <a:off x="3176080" y="6311327"/>
            <a:ext cx="8252748" cy="259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Függőleges vonal: 10-90 százalékos tartomány, téglalap: 25-75 százalékos tartomány. Forrás: MNB.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326D82-7F54-488B-AF53-F9BBB7216826}"/>
              </a:ext>
            </a:extLst>
          </p:cNvPr>
          <p:cNvSpPr txBox="1"/>
          <p:nvPr/>
        </p:nvSpPr>
        <p:spPr>
          <a:xfrm>
            <a:off x="9181933" y="1600525"/>
            <a:ext cx="2991272" cy="4247317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 teljes évközi eredményt is  figyelembevéve </a:t>
            </a:r>
            <a:r>
              <a:rPr lang="hu-HU" b="1" dirty="0">
                <a:solidFill>
                  <a:srgbClr val="002060"/>
                </a:solidFill>
              </a:rPr>
              <a:t>2021 végén 20,9 százalék</a:t>
            </a:r>
            <a:r>
              <a:rPr lang="hu-HU" dirty="0">
                <a:solidFill>
                  <a:srgbClr val="002060"/>
                </a:solidFill>
              </a:rPr>
              <a:t> volt a szektorszintű tőkemegfelelési mutató (</a:t>
            </a:r>
            <a:r>
              <a:rPr lang="hu-HU" dirty="0" err="1">
                <a:solidFill>
                  <a:srgbClr val="002060"/>
                </a:solidFill>
              </a:rPr>
              <a:t>TMM</a:t>
            </a:r>
            <a:r>
              <a:rPr lang="hu-HU" dirty="0">
                <a:solidFill>
                  <a:srgbClr val="002060"/>
                </a:solidFill>
              </a:rPr>
              <a:t>), ami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02060"/>
                </a:solidFill>
              </a:rPr>
              <a:t>a stresszpálya </a:t>
            </a:r>
            <a:r>
              <a:rPr lang="hu-HU" b="1" dirty="0">
                <a:solidFill>
                  <a:srgbClr val="002060"/>
                </a:solidFill>
              </a:rPr>
              <a:t>első évében 18,5 százalék</a:t>
            </a:r>
            <a:r>
              <a:rPr lang="hu-HU" dirty="0">
                <a:solidFill>
                  <a:srgbClr val="002060"/>
                </a:solidFill>
              </a:rPr>
              <a:t>ra esik,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02060"/>
                </a:solidFill>
              </a:rPr>
              <a:t>majd a </a:t>
            </a:r>
            <a:r>
              <a:rPr lang="hu-HU" b="1" dirty="0">
                <a:solidFill>
                  <a:srgbClr val="002060"/>
                </a:solidFill>
              </a:rPr>
              <a:t>második év végére 22,5 százalék</a:t>
            </a:r>
            <a:r>
              <a:rPr lang="hu-HU" dirty="0">
                <a:solidFill>
                  <a:srgbClr val="002060"/>
                </a:solidFill>
              </a:rPr>
              <a:t>ot ér el.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</a:rPr>
              <a:t>A kockázati kitettségérték alapján számolva </a:t>
            </a:r>
            <a:r>
              <a:rPr lang="hu-HU" b="1" dirty="0">
                <a:solidFill>
                  <a:srgbClr val="002060"/>
                </a:solidFill>
              </a:rPr>
              <a:t>a szektor mindössze 0,5 százalékánál jelentkezik tőkehiány </a:t>
            </a:r>
            <a:r>
              <a:rPr lang="hu-HU" dirty="0">
                <a:solidFill>
                  <a:srgbClr val="002060"/>
                </a:solidFill>
              </a:rPr>
              <a:t>a stressz forgatókönyv végén.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D56C8-EE5C-1962-0BC2-ED43BB348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97" y="1409492"/>
            <a:ext cx="5734406" cy="4039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8B883268-5A4A-B945-D24D-44B845B25749}"/>
              </a:ext>
            </a:extLst>
          </p:cNvPr>
          <p:cNvSpPr/>
          <p:nvPr/>
        </p:nvSpPr>
        <p:spPr>
          <a:xfrm>
            <a:off x="9181930" y="3080477"/>
            <a:ext cx="346229" cy="3373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6C19D0B-AF10-1A4F-F5BA-57D0FBCB6C6B}"/>
              </a:ext>
            </a:extLst>
          </p:cNvPr>
          <p:cNvSpPr/>
          <p:nvPr/>
        </p:nvSpPr>
        <p:spPr>
          <a:xfrm rot="10800000">
            <a:off x="9173053" y="3582213"/>
            <a:ext cx="346229" cy="33735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56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629169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640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357" y="310449"/>
            <a:ext cx="8593790" cy="713833"/>
          </a:xfrm>
        </p:spPr>
        <p:txBody>
          <a:bodyPr>
            <a:noAutofit/>
          </a:bodyPr>
          <a:lstStyle/>
          <a:p>
            <a:r>
              <a:rPr lang="hu-HU" sz="2400" dirty="0"/>
              <a:t>Jelentősen bővült a vállalatok hitel- és kötvényállománya 2021-ben, és az év elején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33A9-7253-47D5-8BF4-9AB5E60469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133013"/>
            <a:ext cx="8034375" cy="71699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457200">
              <a:lnSpc>
                <a:spcPct val="115000"/>
              </a:lnSpc>
              <a:spcAft>
                <a:spcPts val="750"/>
              </a:spcAft>
            </a:pPr>
            <a:r>
              <a:rPr lang="hu-HU" sz="12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Megjegyzés: Tranzakció alapú, a kkv-szektor 2015. negyedik negyedév előtt bankrendszeri adatok alapján becsülve. A kötvényekkel kiegészített éves növekedési ütem számításakor csak a hitelintézetek tulajdonában lévő kötvények állományával számolva. Forrás: MNB.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EFBDF-488D-408F-8BE0-D94D4E834C89}"/>
              </a:ext>
            </a:extLst>
          </p:cNvPr>
          <p:cNvSpPr txBox="1"/>
          <p:nvPr/>
        </p:nvSpPr>
        <p:spPr>
          <a:xfrm>
            <a:off x="3391271" y="5803237"/>
            <a:ext cx="8800729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i="1" cap="all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i="0" dirty="0"/>
              <a:t>A teljes vállalati és a kkv-szektor hitelállományának növekedési üteme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7A23AE-C0B5-4E64-8840-07B335FCA0B4}"/>
              </a:ext>
            </a:extLst>
          </p:cNvPr>
          <p:cNvSpPr txBox="1"/>
          <p:nvPr/>
        </p:nvSpPr>
        <p:spPr>
          <a:xfrm>
            <a:off x="9003644" y="1544921"/>
            <a:ext cx="3012866" cy="4093428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2060"/>
                </a:solidFill>
              </a:rPr>
              <a:t>2022Q1 (éves növekedés):</a:t>
            </a:r>
          </a:p>
          <a:p>
            <a:r>
              <a:rPr lang="hu-HU" sz="1600" b="1" dirty="0">
                <a:solidFill>
                  <a:srgbClr val="002060"/>
                </a:solidFill>
              </a:rPr>
              <a:t>Vállalati hitelek</a:t>
            </a:r>
            <a:r>
              <a:rPr lang="hu-HU" sz="1600" dirty="0">
                <a:solidFill>
                  <a:srgbClr val="002060"/>
                </a:solidFill>
              </a:rPr>
              <a:t>: 11,1%</a:t>
            </a:r>
          </a:p>
          <a:p>
            <a:r>
              <a:rPr lang="hu-HU" sz="1600" b="1" dirty="0">
                <a:solidFill>
                  <a:schemeClr val="accent3"/>
                </a:solidFill>
              </a:rPr>
              <a:t>KKV hitelek: 14,0%</a:t>
            </a:r>
          </a:p>
          <a:p>
            <a:pPr>
              <a:spcAft>
                <a:spcPts val="600"/>
              </a:spcAft>
            </a:pPr>
            <a:r>
              <a:rPr lang="hu-HU" sz="1600" b="1" dirty="0">
                <a:solidFill>
                  <a:schemeClr val="accent4"/>
                </a:solidFill>
              </a:rPr>
              <a:t>Vállalati hitelek</a:t>
            </a:r>
            <a:br>
              <a:rPr lang="hu-HU" sz="1600" b="1" dirty="0">
                <a:solidFill>
                  <a:schemeClr val="accent4"/>
                </a:solidFill>
              </a:rPr>
            </a:br>
            <a:r>
              <a:rPr lang="hu-HU" sz="1600" b="1" dirty="0">
                <a:solidFill>
                  <a:schemeClr val="accent4"/>
                </a:solidFill>
              </a:rPr>
              <a:t>(kötvénnyel együtt): </a:t>
            </a:r>
            <a:r>
              <a:rPr lang="hu-HU" sz="1600" dirty="0">
                <a:solidFill>
                  <a:schemeClr val="accent4"/>
                </a:solidFill>
              </a:rPr>
              <a:t>18,5%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2060"/>
                </a:solidFill>
              </a:rPr>
              <a:t>A </a:t>
            </a:r>
            <a:r>
              <a:rPr lang="hu-HU" sz="1600" b="1" dirty="0">
                <a:solidFill>
                  <a:srgbClr val="002060"/>
                </a:solidFill>
              </a:rPr>
              <a:t>Növekedési Kötvényprogram </a:t>
            </a:r>
            <a:r>
              <a:rPr lang="hu-HU" sz="1600" dirty="0">
                <a:solidFill>
                  <a:srgbClr val="002060"/>
                </a:solidFill>
              </a:rPr>
              <a:t>keretében kibocsátott kötvények értéke meghaladta a hitelintézetek vállalati hitelállományának egynegyedét.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2060"/>
                </a:solidFill>
              </a:rPr>
              <a:t>A bankrendszert a vállalati hitelezés </a:t>
            </a:r>
            <a:r>
              <a:rPr lang="hu-HU" sz="1600" b="1" dirty="0">
                <a:solidFill>
                  <a:srgbClr val="002060"/>
                </a:solidFill>
              </a:rPr>
              <a:t>ciklikus pozíciója alapján egyensúly közeli helyzetben érte az orosz-ukrán háború.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60C42-2AAA-9A0E-3D47-AEE06281D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357" y="1354058"/>
            <a:ext cx="5577794" cy="42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1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2BD847-71BE-4EB5-B380-063E293B32FB}"/>
              </a:ext>
            </a:extLst>
          </p:cNvPr>
          <p:cNvSpPr/>
          <p:nvPr/>
        </p:nvSpPr>
        <p:spPr>
          <a:xfrm>
            <a:off x="8835119" y="1560945"/>
            <a:ext cx="3027202" cy="3925455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002060"/>
                </a:solidFill>
              </a:rPr>
              <a:t>A háború miatt a hitelállomány változására vonatkozó </a:t>
            </a:r>
            <a:r>
              <a:rPr lang="hu-HU" b="1" dirty="0">
                <a:solidFill>
                  <a:srgbClr val="002060"/>
                </a:solidFill>
              </a:rPr>
              <a:t>előrejelzésünk bizonytalansága </a:t>
            </a:r>
            <a:r>
              <a:rPr lang="hu-HU" dirty="0">
                <a:solidFill>
                  <a:srgbClr val="002060"/>
                </a:solidFill>
              </a:rPr>
              <a:t>növekedett.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</a:rPr>
              <a:t>Egyelőre egyik bank sem tapasztalt visszaesést a </a:t>
            </a:r>
            <a:r>
              <a:rPr lang="hu-HU" b="1" dirty="0">
                <a:solidFill>
                  <a:srgbClr val="002060"/>
                </a:solidFill>
              </a:rPr>
              <a:t>hitelkeresletben</a:t>
            </a:r>
            <a:r>
              <a:rPr lang="hu-HU" dirty="0">
                <a:solidFill>
                  <a:srgbClr val="002060"/>
                </a:solidFill>
              </a:rPr>
              <a:t>, azonban jelentős </a:t>
            </a:r>
            <a:r>
              <a:rPr lang="hu-HU" b="1" dirty="0">
                <a:solidFill>
                  <a:srgbClr val="002060"/>
                </a:solidFill>
              </a:rPr>
              <a:t>átrendeződésről</a:t>
            </a:r>
            <a:r>
              <a:rPr lang="hu-HU" dirty="0">
                <a:solidFill>
                  <a:srgbClr val="002060"/>
                </a:solidFill>
              </a:rPr>
              <a:t> számoltak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forgóeszköz-hitelek kereslete növekedhet,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beruházási hitelek kereslete csökkenhet.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háborús bizonytalanságban lassulhat A vállalati hiteldinamika, De továbbra is bővülés várható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33A9-7253-47D5-8BF4-9AB5E60469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64483" y="6303504"/>
            <a:ext cx="8697838" cy="29225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457200">
              <a:lnSpc>
                <a:spcPct val="115000"/>
              </a:lnSpc>
              <a:spcAft>
                <a:spcPts val="750"/>
              </a:spcAft>
            </a:pPr>
            <a:r>
              <a:rPr lang="hu-HU" sz="1200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Megjegyzés: Tranzakciós alapú éves növekedési ütem a pénzügyi közvetítőrendszer adatai alapján. Forrás: MNB.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EFBDF-488D-408F-8BE0-D94D4E834C89}"/>
              </a:ext>
            </a:extLst>
          </p:cNvPr>
          <p:cNvSpPr txBox="1"/>
          <p:nvPr/>
        </p:nvSpPr>
        <p:spPr>
          <a:xfrm>
            <a:off x="3153851" y="5712573"/>
            <a:ext cx="5526756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i="1" cap="all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i="0" dirty="0"/>
              <a:t>A vállalati hitelállomány éves növekedési ütemének előrejelzése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06ADBA-3254-92F6-4AD1-2A848E26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803" y="1413204"/>
            <a:ext cx="5339804" cy="40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7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65DEC-F0DF-4455-9F7C-7581770A5D04}"/>
              </a:ext>
            </a:extLst>
          </p:cNvPr>
          <p:cNvSpPr/>
          <p:nvPr/>
        </p:nvSpPr>
        <p:spPr>
          <a:xfrm>
            <a:off x="8902046" y="1276616"/>
            <a:ext cx="3086980" cy="4692337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hu-HU" sz="1700" dirty="0">
                <a:solidFill>
                  <a:srgbClr val="002060"/>
                </a:solidFill>
              </a:rPr>
              <a:t>2021-ben </a:t>
            </a:r>
            <a:r>
              <a:rPr lang="hu-HU" sz="1700" b="1" dirty="0">
                <a:solidFill>
                  <a:srgbClr val="002060"/>
                </a:solidFill>
              </a:rPr>
              <a:t>15 százalékkal bővült a lakossági hitelállomány</a:t>
            </a:r>
            <a:r>
              <a:rPr lang="hu-HU" sz="1700" dirty="0">
                <a:solidFill>
                  <a:srgbClr val="002060"/>
                </a:solidFill>
              </a:rPr>
              <a:t>. </a:t>
            </a:r>
            <a:r>
              <a:rPr lang="hu-HU" sz="1700" b="1" dirty="0">
                <a:solidFill>
                  <a:srgbClr val="002060"/>
                </a:solidFill>
              </a:rPr>
              <a:t>2022 elején visszafogottabb bővülés valósult meg</a:t>
            </a:r>
            <a:r>
              <a:rPr lang="hu-HU" sz="1700" dirty="0">
                <a:solidFill>
                  <a:srgbClr val="002060"/>
                </a:solidFill>
              </a:rPr>
              <a:t>, márciusra </a:t>
            </a:r>
            <a:r>
              <a:rPr lang="hu-HU" sz="1700" b="1" dirty="0">
                <a:solidFill>
                  <a:srgbClr val="002060"/>
                </a:solidFill>
              </a:rPr>
              <a:t>13 százalékra mérséklődött</a:t>
            </a:r>
            <a:r>
              <a:rPr lang="hu-HU" sz="1700" dirty="0">
                <a:solidFill>
                  <a:srgbClr val="002060"/>
                </a:solidFill>
              </a:rPr>
              <a:t> az éves hiteldinamika.</a:t>
            </a:r>
          </a:p>
          <a:p>
            <a:pPr>
              <a:spcAft>
                <a:spcPts val="600"/>
              </a:spcAft>
            </a:pPr>
            <a:r>
              <a:rPr lang="hu-HU" sz="1700" dirty="0">
                <a:solidFill>
                  <a:srgbClr val="002060"/>
                </a:solidFill>
              </a:rPr>
              <a:t>2021-ben a lakossági hitelkibocsátás új rekordot ért el, ám </a:t>
            </a:r>
            <a:r>
              <a:rPr lang="hu-HU" sz="1700" b="1" dirty="0">
                <a:solidFill>
                  <a:srgbClr val="002060"/>
                </a:solidFill>
              </a:rPr>
              <a:t>reálértéken még elmarad</a:t>
            </a:r>
            <a:r>
              <a:rPr lang="hu-HU" sz="1700" dirty="0">
                <a:solidFill>
                  <a:srgbClr val="002060"/>
                </a:solidFill>
              </a:rPr>
              <a:t> a 2008-as válság előtt jellemző szintektől.</a:t>
            </a:r>
          </a:p>
          <a:p>
            <a:pPr>
              <a:spcAft>
                <a:spcPts val="600"/>
              </a:spcAft>
            </a:pPr>
            <a:r>
              <a:rPr lang="hu-HU" sz="1700" dirty="0">
                <a:solidFill>
                  <a:srgbClr val="002060"/>
                </a:solidFill>
              </a:rPr>
              <a:t>Az </a:t>
            </a:r>
            <a:r>
              <a:rPr lang="hu-HU" sz="1700" dirty="0" err="1">
                <a:solidFill>
                  <a:srgbClr val="002060"/>
                </a:solidFill>
              </a:rPr>
              <a:t>NHP</a:t>
            </a:r>
            <a:r>
              <a:rPr lang="hu-HU" sz="1700" dirty="0">
                <a:solidFill>
                  <a:srgbClr val="002060"/>
                </a:solidFill>
              </a:rPr>
              <a:t> Zöld Otthon Programmal </a:t>
            </a:r>
            <a:r>
              <a:rPr lang="hu-HU" sz="1700" b="1" dirty="0">
                <a:solidFill>
                  <a:srgbClr val="002060"/>
                </a:solidFill>
              </a:rPr>
              <a:t>érdemben emelkedett a támogatott hitelek aránya:</a:t>
            </a:r>
            <a:r>
              <a:rPr lang="hu-HU" sz="1700" dirty="0">
                <a:solidFill>
                  <a:srgbClr val="002060"/>
                </a:solidFill>
              </a:rPr>
              <a:t> 2022. márciusra 43 százalékra nőtt.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állami támogatások hozzájárulásával új csúcsot ért el a lakáshitelek kibocsátása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A77D9F-CC91-4D7F-8DE8-E387DD8207E8}"/>
              </a:ext>
            </a:extLst>
          </p:cNvPr>
          <p:cNvSpPr txBox="1"/>
          <p:nvPr/>
        </p:nvSpPr>
        <p:spPr>
          <a:xfrm>
            <a:off x="3198887" y="5774882"/>
            <a:ext cx="6717255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i="1" cap="all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pl-PL" i="0" dirty="0"/>
              <a:t>Új háztartási hitelek a hitelintézeti szektorban</a:t>
            </a:r>
            <a:endParaRPr lang="en-GB" i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212A21-4F48-44BF-81F0-1CD8F21E40EF}"/>
              </a:ext>
            </a:extLst>
          </p:cNvPr>
          <p:cNvSpPr txBox="1"/>
          <p:nvPr/>
        </p:nvSpPr>
        <p:spPr>
          <a:xfrm>
            <a:off x="3184391" y="6082650"/>
            <a:ext cx="8804635" cy="7169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20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Megjegyzés: Az </a:t>
            </a:r>
            <a:r>
              <a:rPr lang="hu-HU" dirty="0" err="1"/>
              <a:t>NHP</a:t>
            </a:r>
            <a:r>
              <a:rPr lang="hu-HU" dirty="0"/>
              <a:t>-hitelek és a végtörlesztés kiszűrésével. A kibocsátás/jövedelem mutató a teljes éves nominális hitelkibocsátást a lakosság éves rendelkezésre álló jövedelmének arányában mutatja. Az új hitelkibocsátás reálértékének kiszámításához a lakáshitelek esetében az MNB lakásárindexet, a többi hitel esetében az éves fogyasztóiár indexet használtuk (2008=100%). Forrás: KSH, MNB.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DF12A-BDB4-CA42-B7CC-5DA45B83B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87" y="1194749"/>
            <a:ext cx="5591062" cy="4468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927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749F399B-756D-496E-B4A8-1B8A5FF6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84" y="310449"/>
            <a:ext cx="8674963" cy="713833"/>
          </a:xfrm>
        </p:spPr>
        <p:txBody>
          <a:bodyPr>
            <a:noAutofit/>
          </a:bodyPr>
          <a:lstStyle/>
          <a:p>
            <a:r>
              <a:rPr lang="hu-HU" sz="2400" dirty="0"/>
              <a:t>A támogatott hitelek növekvő aránya miatt az ügyfélkamatok kevésbé emelkednek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34B9FD-258D-4E44-A441-B714012562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0628" y="6239237"/>
            <a:ext cx="7990830" cy="509895"/>
          </a:xfrm>
        </p:spPr>
        <p:txBody>
          <a:bodyPr/>
          <a:lstStyle/>
          <a:p>
            <a:r>
              <a:rPr lang="hu-HU" sz="1200" dirty="0"/>
              <a:t>Megjegyzés: Szerződéses volumennel súlyozott átlagos kamatok. Az ügyleti és ügyfél kamat valamennyi lakáshitelt tartalmazza, a piaci lakáshitel kamat kizárólag a piaci alapú lakáshitel konstrukciót jelenti. Forrás: MNB.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A18A4660-226E-415C-95EA-96FE96CEE8CD}"/>
              </a:ext>
            </a:extLst>
          </p:cNvPr>
          <p:cNvSpPr/>
          <p:nvPr/>
        </p:nvSpPr>
        <p:spPr>
          <a:xfrm>
            <a:off x="3317323" y="5615996"/>
            <a:ext cx="6140713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hu-HU" cap="all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Új kibocsátású lakáshitelek átlagos ügyleti és </a:t>
            </a:r>
            <a:r>
              <a:rPr lang="hu-HU" cap="all" dirty="0" err="1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ügyfélkamata</a:t>
            </a:r>
            <a:endParaRPr lang="hu-HU" cap="all" dirty="0">
              <a:solidFill>
                <a:srgbClr val="141B4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563974-6D1C-4D5D-B602-451AE31925DE}"/>
              </a:ext>
            </a:extLst>
          </p:cNvPr>
          <p:cNvSpPr/>
          <p:nvPr/>
        </p:nvSpPr>
        <p:spPr>
          <a:xfrm>
            <a:off x="9110941" y="1366983"/>
            <a:ext cx="2911876" cy="4216703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hu-HU" sz="1600" b="1" dirty="0">
                <a:solidFill>
                  <a:srgbClr val="002060"/>
                </a:solidFill>
              </a:rPr>
              <a:t>Ügyleti kamat (hivatalos statisztika): </a:t>
            </a:r>
            <a:r>
              <a:rPr lang="hu-HU" sz="1600" dirty="0">
                <a:solidFill>
                  <a:srgbClr val="002060"/>
                </a:solidFill>
              </a:rPr>
              <a:t>a Zöld Otthon program csökkenti az átlagot, ám az egyéb támogatott hitelek a támogatással növelt kamaton szerepelnek.</a:t>
            </a:r>
          </a:p>
          <a:p>
            <a:pPr>
              <a:spcAft>
                <a:spcPts val="600"/>
              </a:spcAft>
            </a:pPr>
            <a:r>
              <a:rPr lang="hu-HU" sz="1600" b="1" dirty="0">
                <a:solidFill>
                  <a:schemeClr val="accent6"/>
                </a:solidFill>
              </a:rPr>
              <a:t>Ügyfél által fizetett kamat: </a:t>
            </a:r>
            <a:r>
              <a:rPr lang="hu-HU" sz="1600" dirty="0">
                <a:solidFill>
                  <a:srgbClr val="002060"/>
                </a:solidFill>
              </a:rPr>
              <a:t>a kamatemelések hatását tompítják az egyéb támogatott lakáshitelek, ahol 3 százalékot fizet az ügyfél (pl. </a:t>
            </a:r>
            <a:r>
              <a:rPr lang="hu-HU" sz="1600" dirty="0" err="1">
                <a:solidFill>
                  <a:srgbClr val="002060"/>
                </a:solidFill>
              </a:rPr>
              <a:t>CSOK</a:t>
            </a:r>
            <a:r>
              <a:rPr lang="hu-HU" sz="1600" dirty="0">
                <a:solidFill>
                  <a:srgbClr val="002060"/>
                </a:solidFill>
              </a:rPr>
              <a:t>-hitel).</a:t>
            </a:r>
          </a:p>
          <a:p>
            <a:r>
              <a:rPr lang="hu-HU" sz="1600" b="1" dirty="0">
                <a:solidFill>
                  <a:schemeClr val="accent5"/>
                </a:solidFill>
              </a:rPr>
              <a:t>Piaci konstrukciók kamata: </a:t>
            </a:r>
            <a:r>
              <a:rPr lang="hu-HU" sz="1600" dirty="0">
                <a:solidFill>
                  <a:srgbClr val="002060"/>
                </a:solidFill>
              </a:rPr>
              <a:t>a referenciakamatok megváltozása </a:t>
            </a:r>
            <a:r>
              <a:rPr lang="hu-HU" sz="1600" b="1" dirty="0">
                <a:solidFill>
                  <a:srgbClr val="002060"/>
                </a:solidFill>
              </a:rPr>
              <a:t>3-4 hónapos késleltetéssel gyűrűzik be</a:t>
            </a:r>
            <a:r>
              <a:rPr lang="hu-HU" sz="1600" dirty="0">
                <a:solidFill>
                  <a:srgbClr val="002060"/>
                </a:solidFill>
              </a:rPr>
              <a:t> az aggregált kamatokba.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942D3-6D26-D4F7-9711-670B4C4F3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70" y="1194556"/>
            <a:ext cx="5805660" cy="44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6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65DEC-F0DF-4455-9F7C-7581770A5D04}"/>
              </a:ext>
            </a:extLst>
          </p:cNvPr>
          <p:cNvSpPr/>
          <p:nvPr/>
        </p:nvSpPr>
        <p:spPr>
          <a:xfrm>
            <a:off x="8902046" y="1332332"/>
            <a:ext cx="2911264" cy="4526930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hu-HU" sz="1600" dirty="0">
                <a:solidFill>
                  <a:srgbClr val="002060"/>
                </a:solidFill>
              </a:rPr>
              <a:t>A lakáspiaci élénküléssel párhuzamosan gyors ütemben </a:t>
            </a:r>
            <a:r>
              <a:rPr lang="hu-HU" sz="1600" b="1" dirty="0">
                <a:solidFill>
                  <a:srgbClr val="002060"/>
                </a:solidFill>
              </a:rPr>
              <a:t>emelkednek</a:t>
            </a:r>
            <a:r>
              <a:rPr lang="hu-HU" sz="1600" dirty="0">
                <a:solidFill>
                  <a:srgbClr val="002060"/>
                </a:solidFill>
              </a:rPr>
              <a:t> az átlagos </a:t>
            </a:r>
            <a:r>
              <a:rPr lang="hu-HU" sz="1600" b="1" dirty="0">
                <a:solidFill>
                  <a:srgbClr val="002060"/>
                </a:solidFill>
              </a:rPr>
              <a:t>szerződéses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b="1" dirty="0">
                <a:solidFill>
                  <a:srgbClr val="002060"/>
                </a:solidFill>
              </a:rPr>
              <a:t>összegek.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2060"/>
                </a:solidFill>
              </a:rPr>
              <a:t>A  lakáshitelek esetében egy év alatt 1,1 millió forinttal, 13 millió forintra nőtt.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2060"/>
                </a:solidFill>
              </a:rPr>
              <a:t>Ügyfélszinten az átlagos felvett összeg 17 millió forint.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002060"/>
                </a:solidFill>
              </a:rPr>
              <a:t>Csak azokat vizsgálva, akik </a:t>
            </a:r>
            <a:r>
              <a:rPr lang="hu-HU" sz="1600" b="1" dirty="0">
                <a:solidFill>
                  <a:srgbClr val="002060"/>
                </a:solidFill>
              </a:rPr>
              <a:t>több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b="1" dirty="0">
                <a:solidFill>
                  <a:srgbClr val="002060"/>
                </a:solidFill>
              </a:rPr>
              <a:t>lakáshitelt</a:t>
            </a:r>
            <a:r>
              <a:rPr lang="hu-HU" sz="1600" dirty="0">
                <a:solidFill>
                  <a:srgbClr val="002060"/>
                </a:solidFill>
              </a:rPr>
              <a:t> is felvettek (pl. </a:t>
            </a:r>
            <a:r>
              <a:rPr lang="hu-HU" sz="1600" dirty="0" err="1">
                <a:solidFill>
                  <a:srgbClr val="002060"/>
                </a:solidFill>
              </a:rPr>
              <a:t>CSOK</a:t>
            </a:r>
            <a:r>
              <a:rPr lang="hu-HU" sz="1600" dirty="0">
                <a:solidFill>
                  <a:srgbClr val="002060"/>
                </a:solidFill>
              </a:rPr>
              <a:t> kamattámogatott lakáshitelt piaci lakáshitellel egészítettek ki), ez az érték 26 millió forint.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827" y="327894"/>
            <a:ext cx="9000173" cy="713833"/>
          </a:xfrm>
        </p:spPr>
        <p:txBody>
          <a:bodyPr>
            <a:noAutofit/>
          </a:bodyPr>
          <a:lstStyle/>
          <a:p>
            <a:r>
              <a:rPr lang="hu-HU" sz="2800" dirty="0"/>
              <a:t>A lakáshitel-felvevők pénzügyi kifeszítettsége fokozatosan emelkedik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A77D9F-CC91-4D7F-8DE8-E387DD8207E8}"/>
              </a:ext>
            </a:extLst>
          </p:cNvPr>
          <p:cNvSpPr txBox="1"/>
          <p:nvPr/>
        </p:nvSpPr>
        <p:spPr>
          <a:xfrm>
            <a:off x="3191827" y="5748716"/>
            <a:ext cx="6810104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i="1" cap="all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l-PL" i="0" dirty="0"/>
              <a:t>Az új lakáshitelek megoszlása a jövedelemarányos törlesztőrészlet mutató (JTM) szerint</a:t>
            </a:r>
            <a:endParaRPr lang="en-GB" i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D4FDCA-D71B-4F0D-B4FE-A2CFD302D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1" y="1332332"/>
            <a:ext cx="5817100" cy="41933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F58005-58B7-B56B-ADEA-096ACEAF6F9F}"/>
              </a:ext>
            </a:extLst>
          </p:cNvPr>
          <p:cNvSpPr txBox="1"/>
          <p:nvPr/>
        </p:nvSpPr>
        <p:spPr>
          <a:xfrm>
            <a:off x="3191827" y="6339647"/>
            <a:ext cx="612648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Forrás: MNB.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48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E635BC-B4CD-41F2-AFF1-3F392AE5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229" y="310449"/>
            <a:ext cx="8581918" cy="713833"/>
          </a:xfrm>
        </p:spPr>
        <p:txBody>
          <a:bodyPr>
            <a:noAutofit/>
          </a:bodyPr>
          <a:lstStyle/>
          <a:p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</a:rPr>
              <a:t>Az </a:t>
            </a:r>
            <a:r>
              <a:rPr lang="hu-HU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mnb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</a:rPr>
              <a:t> szoros figyelemmel követi a lakásárak túlértékeltségét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B655D-21B8-40F2-BE89-81B1BD144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56" y="1264626"/>
            <a:ext cx="5977487" cy="44879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2C9F26-44F6-4AF8-BA0C-B0439975F811}"/>
              </a:ext>
            </a:extLst>
          </p:cNvPr>
          <p:cNvSpPr txBox="1"/>
          <p:nvPr/>
        </p:nvSpPr>
        <p:spPr>
          <a:xfrm>
            <a:off x="3304580" y="6382329"/>
            <a:ext cx="7880709" cy="258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Megjegyzés: Részletes módszertanért lásd az MNB 2021. novemberi Lakáspiaci jelentését. Forrás: MNB.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B6D3-AF90-4C8B-A757-D9FBF01DB0DB}"/>
              </a:ext>
            </a:extLst>
          </p:cNvPr>
          <p:cNvSpPr/>
          <p:nvPr/>
        </p:nvSpPr>
        <p:spPr>
          <a:xfrm>
            <a:off x="9157141" y="1375589"/>
            <a:ext cx="2625006" cy="3940568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002060"/>
                </a:solidFill>
              </a:rPr>
              <a:t>Növekedhetnek az lakóingatlanpiaccal és hitelezéssel kapcsolatos </a:t>
            </a:r>
            <a:r>
              <a:rPr lang="hu-HU" b="1" dirty="0">
                <a:solidFill>
                  <a:srgbClr val="002060"/>
                </a:solidFill>
              </a:rPr>
              <a:t>ciklikus pénzügyi rendszerkockázatok</a:t>
            </a:r>
            <a:r>
              <a:rPr lang="hu-HU" dirty="0">
                <a:solidFill>
                  <a:srgbClr val="002060"/>
                </a:solidFill>
              </a:rPr>
              <a:t>, amelyek mérséklése érdekében az MNB többek között az </a:t>
            </a:r>
            <a:r>
              <a:rPr lang="hu-HU" b="1" cap="all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anticiklikus</a:t>
            </a:r>
            <a:r>
              <a:rPr lang="hu-HU" b="1" cap="all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tőkepufferráta </a:t>
            </a:r>
            <a:r>
              <a:rPr lang="hu-HU" b="1" dirty="0">
                <a:solidFill>
                  <a:srgbClr val="002060"/>
                </a:solidFill>
              </a:rPr>
              <a:t>lehetséges emelésén keresztül </a:t>
            </a:r>
            <a:r>
              <a:rPr lang="hu-HU" dirty="0">
                <a:solidFill>
                  <a:srgbClr val="002060"/>
                </a:solidFill>
              </a:rPr>
              <a:t>növelheti tovább a bankrendszer sokkellenálló képességét. 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A5A1C-E946-45A0-B260-75A0FE942E5B}"/>
              </a:ext>
            </a:extLst>
          </p:cNvPr>
          <p:cNvSpPr txBox="1"/>
          <p:nvPr/>
        </p:nvSpPr>
        <p:spPr>
          <a:xfrm>
            <a:off x="3304580" y="5826248"/>
            <a:ext cx="8091798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i="1" cap="all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l-PL" i="0" dirty="0"/>
              <a:t>A lakásárak eltérése a becsült fundamentumok által indokolt szinttől országosan és Budapesten</a:t>
            </a:r>
            <a:endParaRPr lang="en-GB" i="0" dirty="0"/>
          </a:p>
        </p:txBody>
      </p:sp>
      <p:pic>
        <p:nvPicPr>
          <p:cNvPr id="10" name="Picture 6" descr="Warning PNG Picture | PNG All">
            <a:extLst>
              <a:ext uri="{FF2B5EF4-FFF2-40B4-BE49-F238E27FC236}">
                <a16:creationId xmlns:a16="http://schemas.microsoft.com/office/drawing/2014/main" id="{DC1669E8-F434-2C64-FE22-E4A412D63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512" y="3085137"/>
            <a:ext cx="846961" cy="8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2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47098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551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3A49B2-5837-41D9-8D0F-C2FC3812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46" y="310449"/>
            <a:ext cx="8904879" cy="713833"/>
          </a:xfrm>
        </p:spPr>
        <p:txBody>
          <a:bodyPr>
            <a:noAutofit/>
          </a:bodyPr>
          <a:lstStyle/>
          <a:p>
            <a:r>
              <a:rPr lang="hu-HU" sz="2400" dirty="0"/>
              <a:t>az orosz-ukrán háború újabb kockázatokat jelent, amikre fel kell készülnie a szektornak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F9DE0E-EE79-B852-CD8D-4EB839E2AF61}"/>
              </a:ext>
            </a:extLst>
          </p:cNvPr>
          <p:cNvSpPr txBox="1"/>
          <p:nvPr/>
        </p:nvSpPr>
        <p:spPr>
          <a:xfrm>
            <a:off x="3157847" y="1269674"/>
            <a:ext cx="8904880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400" i="1" dirty="0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kockázatok miatt </a:t>
            </a:r>
            <a:r>
              <a:rPr lang="hu-HU" sz="2400" b="1" i="1" dirty="0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fókusz a rövidtávú folyamatokra helyeződött</a:t>
            </a:r>
            <a:r>
              <a:rPr lang="hu-HU" sz="2400" i="1" dirty="0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a </a:t>
            </a:r>
            <a:r>
              <a:rPr lang="hu-HU" sz="2400" b="1" i="1" dirty="0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strukturális problémák továbbra is velünk vannak</a:t>
            </a:r>
            <a:r>
              <a:rPr lang="hu-HU" sz="2400" i="1" dirty="0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9633C0-F218-5DF9-D41D-302A7FDDBD96}"/>
              </a:ext>
            </a:extLst>
          </p:cNvPr>
          <p:cNvSpPr txBox="1"/>
          <p:nvPr/>
        </p:nvSpPr>
        <p:spPr>
          <a:xfrm>
            <a:off x="3391271" y="3439008"/>
            <a:ext cx="41457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</a:defRPr>
            </a:lvl1pPr>
          </a:lstStyle>
          <a:p>
            <a:r>
              <a:rPr lang="hu-HU" b="1" dirty="0"/>
              <a:t>Rövidtávú kockázatok</a:t>
            </a:r>
            <a:r>
              <a:rPr lang="hu-HU" dirty="0"/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 err="1"/>
              <a:t>Stagflációs</a:t>
            </a:r>
            <a:r>
              <a:rPr lang="hu-HU" dirty="0"/>
              <a:t> kockázatok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/>
              <a:t>Gyorsan emelkedő kamatkörnyezet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/>
              <a:t>Portfólióminőség romlása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/>
              <a:t>Kamatstop jövője?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4CC363-D285-1C51-87B0-48A968E146D4}"/>
              </a:ext>
            </a:extLst>
          </p:cNvPr>
          <p:cNvSpPr txBox="1"/>
          <p:nvPr/>
        </p:nvSpPr>
        <p:spPr>
          <a:xfrm>
            <a:off x="8490825" y="3429000"/>
            <a:ext cx="34980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</a:defRPr>
            </a:lvl1pPr>
          </a:lstStyle>
          <a:p>
            <a:r>
              <a:rPr lang="hu-HU" b="1" dirty="0"/>
              <a:t>Hosszútávú, stratégiai kihívások</a:t>
            </a:r>
            <a:r>
              <a:rPr lang="hu-HU" dirty="0"/>
              <a:t>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u-HU" dirty="0"/>
              <a:t>Zöld szempontok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u-HU" dirty="0"/>
              <a:t>Verseny és versenyképesség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u-HU" dirty="0"/>
              <a:t>Digitalizáció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u-HU" dirty="0"/>
              <a:t>Hatékonyság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44B23B2-BB01-37AF-993A-E12D33076D35}"/>
              </a:ext>
            </a:extLst>
          </p:cNvPr>
          <p:cNvGrpSpPr/>
          <p:nvPr/>
        </p:nvGrpSpPr>
        <p:grpSpPr>
          <a:xfrm>
            <a:off x="3501910" y="2478435"/>
            <a:ext cx="3171256" cy="1029783"/>
            <a:chOff x="397014" y="1087267"/>
            <a:chExt cx="5161484" cy="167556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D24B1D3-F6B1-C3E1-5191-96C765A85CFF}"/>
                </a:ext>
              </a:extLst>
            </p:cNvPr>
            <p:cNvGrpSpPr/>
            <p:nvPr/>
          </p:nvGrpSpPr>
          <p:grpSpPr>
            <a:xfrm>
              <a:off x="397014" y="1087267"/>
              <a:ext cx="4027938" cy="1625969"/>
              <a:chOff x="3874027" y="1262366"/>
              <a:chExt cx="4535840" cy="1875398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95BAF0E-284F-8CCE-E2DA-11FD1AF4A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4027" y="1394875"/>
                <a:ext cx="1454083" cy="907049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88EDB9-BCA3-EF1C-9D70-BD588A0A6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0475" y="1290373"/>
                <a:ext cx="1107802" cy="691041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DF1D99D-469D-A49C-709E-A6352B012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939" y="1262366"/>
                <a:ext cx="1878928" cy="1172065"/>
              </a:xfrm>
              <a:prstGeom prst="rect">
                <a:avLst/>
              </a:prstGeom>
            </p:spPr>
          </p:pic>
          <p:sp>
            <p:nvSpPr>
              <p:cNvPr id="56" name="Lightning Bolt 55">
                <a:extLst>
                  <a:ext uri="{FF2B5EF4-FFF2-40B4-BE49-F238E27FC236}">
                    <a16:creationId xmlns:a16="http://schemas.microsoft.com/office/drawing/2014/main" id="{E8396863-E066-8A42-B703-D0E0CFE46426}"/>
                  </a:ext>
                </a:extLst>
              </p:cNvPr>
              <p:cNvSpPr/>
              <p:nvPr/>
            </p:nvSpPr>
            <p:spPr>
              <a:xfrm rot="276990">
                <a:off x="4420643" y="2340307"/>
                <a:ext cx="507220" cy="712494"/>
              </a:xfrm>
              <a:prstGeom prst="lightningBolt">
                <a:avLst/>
              </a:prstGeom>
              <a:solidFill>
                <a:srgbClr val="FFC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Lightning Bolt 56">
                <a:extLst>
                  <a:ext uri="{FF2B5EF4-FFF2-40B4-BE49-F238E27FC236}">
                    <a16:creationId xmlns:a16="http://schemas.microsoft.com/office/drawing/2014/main" id="{8AA73B58-C3C6-46D5-37EF-D4EAACAB7DBC}"/>
                  </a:ext>
                </a:extLst>
              </p:cNvPr>
              <p:cNvSpPr/>
              <p:nvPr/>
            </p:nvSpPr>
            <p:spPr>
              <a:xfrm rot="276990">
                <a:off x="5770576" y="1994722"/>
                <a:ext cx="350262" cy="485465"/>
              </a:xfrm>
              <a:prstGeom prst="lightningBolt">
                <a:avLst/>
              </a:prstGeom>
              <a:solidFill>
                <a:srgbClr val="FFC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Lightning Bolt 57">
                <a:extLst>
                  <a:ext uri="{FF2B5EF4-FFF2-40B4-BE49-F238E27FC236}">
                    <a16:creationId xmlns:a16="http://schemas.microsoft.com/office/drawing/2014/main" id="{BB1F7256-0654-F468-1794-2BEEF0B3D165}"/>
                  </a:ext>
                </a:extLst>
              </p:cNvPr>
              <p:cNvSpPr/>
              <p:nvPr/>
            </p:nvSpPr>
            <p:spPr>
              <a:xfrm rot="276990">
                <a:off x="7157551" y="2440622"/>
                <a:ext cx="576207" cy="697142"/>
              </a:xfrm>
              <a:prstGeom prst="lightningBolt">
                <a:avLst/>
              </a:prstGeom>
              <a:solidFill>
                <a:srgbClr val="FFC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F858B6E-3DE8-05A6-268E-A3D5C25D3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742" y="1731259"/>
              <a:ext cx="983756" cy="599132"/>
            </a:xfrm>
            <a:prstGeom prst="rect">
              <a:avLst/>
            </a:prstGeom>
          </p:spPr>
        </p:pic>
        <p:sp>
          <p:nvSpPr>
            <p:cNvPr id="51" name="Lightning Bolt 50">
              <a:extLst>
                <a:ext uri="{FF2B5EF4-FFF2-40B4-BE49-F238E27FC236}">
                  <a16:creationId xmlns:a16="http://schemas.microsoft.com/office/drawing/2014/main" id="{4907000E-DD84-6E6A-8A57-8BDA96BB0958}"/>
                </a:ext>
              </a:extLst>
            </p:cNvPr>
            <p:cNvSpPr/>
            <p:nvPr/>
          </p:nvSpPr>
          <p:spPr>
            <a:xfrm rot="276990">
              <a:off x="4938921" y="2341929"/>
              <a:ext cx="311041" cy="420898"/>
            </a:xfrm>
            <a:prstGeom prst="lightningBolt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709EAA8-C858-5468-1DDF-6EC8AB864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742" y="1235571"/>
              <a:ext cx="618581" cy="376731"/>
            </a:xfrm>
            <a:prstGeom prst="rect">
              <a:avLst/>
            </a:prstGeom>
          </p:spPr>
        </p:pic>
      </p:grpSp>
      <p:pic>
        <p:nvPicPr>
          <p:cNvPr id="59" name="Picture 58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8FD91DD-329B-599E-8CC1-1A3BDF0297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8" b="19605"/>
          <a:stretch/>
        </p:blipFill>
        <p:spPr>
          <a:xfrm>
            <a:off x="9041513" y="2346063"/>
            <a:ext cx="1912446" cy="10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42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471" y="310449"/>
            <a:ext cx="8800728" cy="713833"/>
          </a:xfrm>
        </p:spPr>
        <p:txBody>
          <a:bodyPr>
            <a:noAutofit/>
          </a:bodyPr>
          <a:lstStyle/>
          <a:p>
            <a:r>
              <a:rPr lang="hu-HU" sz="2400" dirty="0"/>
              <a:t>az általános moratóriumot követő új késedelmek nagy része megszűnt a vállalati szektorban az év elején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33A9-7253-47D5-8BF4-9AB5E60469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151534"/>
            <a:ext cx="7459442" cy="229326"/>
          </a:xfrm>
        </p:spPr>
        <p:txBody>
          <a:bodyPr/>
          <a:lstStyle/>
          <a:p>
            <a:r>
              <a:rPr lang="hu-HU" sz="1200" dirty="0"/>
              <a:t>Forrás: MNB.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EFBDF-488D-408F-8BE0-D94D4E834C89}"/>
              </a:ext>
            </a:extLst>
          </p:cNvPr>
          <p:cNvSpPr txBox="1"/>
          <p:nvPr/>
        </p:nvSpPr>
        <p:spPr>
          <a:xfrm>
            <a:off x="3391271" y="5560603"/>
            <a:ext cx="8800728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i="1" cap="all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hu-HU" i="0" dirty="0"/>
              <a:t>A hitelintézeti szektor késedelmes vállalati hitelállománya a késedelem időtartama szerint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D16EB79-5F96-4A92-B8E6-6695FA2C6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619383"/>
              </p:ext>
            </p:extLst>
          </p:nvPr>
        </p:nvGraphicFramePr>
        <p:xfrm>
          <a:off x="3126377" y="1278061"/>
          <a:ext cx="4119154" cy="395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C34D99A-B247-4BA0-8F4B-967D600BF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4138" y="1411894"/>
            <a:ext cx="4777062" cy="35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67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A növekvő projektfinanszírozás fedezésére a bankok megfelelő tőkével rendelkeznek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33A9-7253-47D5-8BF4-9AB5E60469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3" y="6386644"/>
            <a:ext cx="7679183" cy="47135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200" dirty="0"/>
              <a:t>Megjegyzés: Hitelintézeti szektor a fióktelepek nélkül, nem konszolidált adatok alapján. 2010-ig az állományok a külföldi vállalatoknak nyújtott hiteleket is tartalmazzák. Forrás: MNB.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EFBDF-488D-408F-8BE0-D94D4E834C89}"/>
              </a:ext>
            </a:extLst>
          </p:cNvPr>
          <p:cNvSpPr txBox="1"/>
          <p:nvPr/>
        </p:nvSpPr>
        <p:spPr>
          <a:xfrm>
            <a:off x="3391270" y="5798187"/>
            <a:ext cx="7337689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i="1" cap="all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hu-HU" i="0" dirty="0"/>
              <a:t>A kereskedelmiingatlan-projekthitelek állománya és a szavatoló </a:t>
            </a:r>
            <a:r>
              <a:rPr lang="hu-HU" i="0" dirty="0" err="1"/>
              <a:t>tőkéhez</a:t>
            </a:r>
            <a:r>
              <a:rPr lang="hu-HU" i="0" dirty="0"/>
              <a:t> viszonyított aránya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E9977-EDBD-478B-A1FC-9FBED2CAA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93" y="1066613"/>
            <a:ext cx="5918796" cy="46615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05C9BE-61E9-1108-54A4-21A78937608B}"/>
              </a:ext>
            </a:extLst>
          </p:cNvPr>
          <p:cNvSpPr/>
          <p:nvPr/>
        </p:nvSpPr>
        <p:spPr>
          <a:xfrm>
            <a:off x="9761521" y="1293092"/>
            <a:ext cx="2270896" cy="4435056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i="1" dirty="0">
                <a:solidFill>
                  <a:srgbClr val="002060"/>
                </a:solidFill>
              </a:rPr>
              <a:t>A kereskedelmi-ingatlan-piac kockázataival kapcsolatban lásd áprilisi jelentésünket.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FD8C39-249C-F38A-56B8-77CD8F291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316" y="2974109"/>
            <a:ext cx="1729831" cy="24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22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általános moratórium lezárását követően enyhe emelkedés a lakossági késedelmekben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33A9-7253-47D5-8BF4-9AB5E60469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397862"/>
            <a:ext cx="7679183" cy="22932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200" dirty="0"/>
              <a:t>Forrás: MNB.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EFBDF-488D-408F-8BE0-D94D4E834C89}"/>
              </a:ext>
            </a:extLst>
          </p:cNvPr>
          <p:cNvSpPr txBox="1"/>
          <p:nvPr/>
        </p:nvSpPr>
        <p:spPr>
          <a:xfrm>
            <a:off x="3330448" y="5746127"/>
            <a:ext cx="8221676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i="1" cap="all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hu-HU" i="0" dirty="0"/>
              <a:t>A hitelintézeti szektor késedelmes háztartási hitelállománya a késedelem időtartama szerint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F291CC-3DEB-4E68-ADD4-4453A490A708}"/>
              </a:ext>
            </a:extLst>
          </p:cNvPr>
          <p:cNvSpPr/>
          <p:nvPr/>
        </p:nvSpPr>
        <p:spPr>
          <a:xfrm>
            <a:off x="9281227" y="1505526"/>
            <a:ext cx="2500919" cy="4008583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002060"/>
                </a:solidFill>
              </a:rPr>
              <a:t>A moratórium kivezetését követő </a:t>
            </a:r>
            <a:r>
              <a:rPr lang="hu-HU" b="1" dirty="0">
                <a:solidFill>
                  <a:srgbClr val="002060"/>
                </a:solidFill>
              </a:rPr>
              <a:t>portfólióromlás</a:t>
            </a:r>
            <a:r>
              <a:rPr lang="hu-HU" dirty="0">
                <a:solidFill>
                  <a:srgbClr val="002060"/>
                </a:solidFill>
              </a:rPr>
              <a:t> leginkább </a:t>
            </a:r>
            <a:r>
              <a:rPr lang="hu-HU" b="1" dirty="0">
                <a:solidFill>
                  <a:srgbClr val="002060"/>
                </a:solidFill>
              </a:rPr>
              <a:t>a személyi kölcsönöket</a:t>
            </a:r>
            <a:r>
              <a:rPr lang="hu-HU" dirty="0">
                <a:solidFill>
                  <a:srgbClr val="002060"/>
                </a:solidFill>
              </a:rPr>
              <a:t> érintette.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</a:rPr>
              <a:t>A hitelintézeti szektorban </a:t>
            </a:r>
            <a:r>
              <a:rPr lang="hu-HU" b="1" dirty="0">
                <a:solidFill>
                  <a:srgbClr val="002060"/>
                </a:solidFill>
              </a:rPr>
              <a:t>a háztartási </a:t>
            </a:r>
            <a:r>
              <a:rPr lang="hu-HU" b="1" dirty="0" err="1">
                <a:solidFill>
                  <a:srgbClr val="002060"/>
                </a:solidFill>
              </a:rPr>
              <a:t>NPL</a:t>
            </a:r>
            <a:r>
              <a:rPr lang="hu-HU" b="1" dirty="0">
                <a:solidFill>
                  <a:srgbClr val="002060"/>
                </a:solidFill>
              </a:rPr>
              <a:t>-ráta </a:t>
            </a:r>
            <a:r>
              <a:rPr lang="hu-HU" dirty="0">
                <a:solidFill>
                  <a:srgbClr val="002060"/>
                </a:solidFill>
              </a:rPr>
              <a:t>az általános moratórium kivezetése után februárban </a:t>
            </a:r>
            <a:r>
              <a:rPr lang="hu-HU" b="1" dirty="0">
                <a:solidFill>
                  <a:srgbClr val="002060"/>
                </a:solidFill>
              </a:rPr>
              <a:t>4,3 százalékon állt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23D1-3426-4048-9E47-A090EE78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163" y="1280786"/>
            <a:ext cx="5456051" cy="4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68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BC48C5-BD3F-4AF9-842A-960CC1AE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95795"/>
            <a:ext cx="8600432" cy="928488"/>
          </a:xfrm>
        </p:spPr>
        <p:txBody>
          <a:bodyPr>
            <a:noAutofit/>
          </a:bodyPr>
          <a:lstStyle/>
          <a:p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</a:rPr>
              <a:t>A kamatstop kifutásával az érintett adósok negyede jelentős törlesztőrészlet-növekedéssel néz szembe</a:t>
            </a:r>
            <a:endParaRPr lang="en-GB" sz="24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4BE2B44-3262-4240-B297-B61E4B25E2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1374" y="6235184"/>
            <a:ext cx="7679183" cy="5909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200" dirty="0"/>
              <a:t>Megjegyzés: 2021 szeptemberi állományon számolva, a 2021 decemberéig megszűnt szerződések figyelmen kívül hagyásával. 2022. március 31-i piaci </a:t>
            </a:r>
            <a:r>
              <a:rPr lang="hu-HU" sz="1200" dirty="0" err="1"/>
              <a:t>BUBOR</a:t>
            </a:r>
            <a:r>
              <a:rPr lang="hu-HU" sz="1200" dirty="0"/>
              <a:t> várakozások alapján. Az alsó vonal a 10. </a:t>
            </a:r>
            <a:r>
              <a:rPr lang="hu-HU" sz="1200" dirty="0" err="1"/>
              <a:t>percentilist</a:t>
            </a:r>
            <a:r>
              <a:rPr lang="hu-HU" sz="1200" dirty="0"/>
              <a:t>, a felső vonal a 90. </a:t>
            </a:r>
            <a:r>
              <a:rPr lang="hu-HU" sz="1200" dirty="0" err="1"/>
              <a:t>percentilist</a:t>
            </a:r>
            <a:r>
              <a:rPr lang="hu-HU" sz="1200" dirty="0"/>
              <a:t> jelöli. Forrás: MNB.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346B3-CCE2-4D8D-BCB2-BD6158A6AE13}"/>
              </a:ext>
            </a:extLst>
          </p:cNvPr>
          <p:cNvSpPr txBox="1"/>
          <p:nvPr/>
        </p:nvSpPr>
        <p:spPr>
          <a:xfrm>
            <a:off x="3391271" y="5650059"/>
            <a:ext cx="7739391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i="1" cap="all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hu-HU" i="0" dirty="0"/>
              <a:t>A törlesztőrészlet-növekmény eloszlása az adott hónapban </a:t>
            </a:r>
            <a:r>
              <a:rPr lang="hu-HU" i="0" dirty="0" err="1"/>
              <a:t>átárazódó</a:t>
            </a:r>
            <a:r>
              <a:rPr lang="hu-HU" i="0" dirty="0"/>
              <a:t> jelzáloghitel szerződések esetében kamatstop nélkül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8F8970-A6E6-9616-911A-25C7CA93D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38" y="1112505"/>
            <a:ext cx="5932443" cy="44493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7CC0D5-9A02-9AB5-297A-29146B214470}"/>
              </a:ext>
            </a:extLst>
          </p:cNvPr>
          <p:cNvSpPr/>
          <p:nvPr/>
        </p:nvSpPr>
        <p:spPr>
          <a:xfrm>
            <a:off x="9761521" y="1348509"/>
            <a:ext cx="2270896" cy="4017818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b="1" i="1" cap="all" dirty="0">
                <a:solidFill>
                  <a:srgbClr val="002060"/>
                </a:solidFill>
              </a:rPr>
              <a:t>Kamatstop</a:t>
            </a:r>
          </a:p>
          <a:p>
            <a:pPr algn="ctr"/>
            <a:endParaRPr lang="hu-HU" b="1" i="1" dirty="0">
              <a:solidFill>
                <a:srgbClr val="002060"/>
              </a:solidFill>
            </a:endParaRPr>
          </a:p>
          <a:p>
            <a:pPr algn="ctr"/>
            <a:r>
              <a:rPr lang="hu-HU" i="1" dirty="0">
                <a:solidFill>
                  <a:srgbClr val="002060"/>
                </a:solidFill>
              </a:rPr>
              <a:t>Az ügyfelek egy </a:t>
            </a:r>
            <a:r>
              <a:rPr lang="hu-H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célzott, segítségre szoruló </a:t>
            </a:r>
            <a:r>
              <a:rPr lang="hu-HU" i="1" dirty="0">
                <a:solidFill>
                  <a:srgbClr val="002060"/>
                </a:solidFill>
              </a:rPr>
              <a:t>köre számára </a:t>
            </a:r>
            <a:r>
              <a:rPr lang="hu-H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megfontolandó</a:t>
            </a:r>
            <a:r>
              <a:rPr lang="hu-HU" i="1" dirty="0">
                <a:solidFill>
                  <a:srgbClr val="002060"/>
                </a:solidFill>
              </a:rPr>
              <a:t>  a kamatstop </a:t>
            </a:r>
            <a:r>
              <a:rPr lang="hu-H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folytatása</a:t>
            </a:r>
          </a:p>
          <a:p>
            <a:pPr algn="ctr"/>
            <a:endParaRPr lang="hu-HU" b="1" i="1" dirty="0">
              <a:solidFill>
                <a:srgbClr val="002060"/>
              </a:solidFill>
            </a:endParaRPr>
          </a:p>
          <a:p>
            <a:pPr algn="ctr"/>
            <a:endParaRPr lang="hu-HU" i="1" dirty="0">
              <a:solidFill>
                <a:srgbClr val="002060"/>
              </a:solidFill>
            </a:endParaRPr>
          </a:p>
        </p:txBody>
      </p:sp>
      <p:pic>
        <p:nvPicPr>
          <p:cNvPr id="10" name="Picture 9" descr="Target Arrow Svg Png Icon Free Download (#566401) - OnlineWebFonts.COM">
            <a:extLst>
              <a:ext uri="{FF2B5EF4-FFF2-40B4-BE49-F238E27FC236}">
                <a16:creationId xmlns:a16="http://schemas.microsoft.com/office/drawing/2014/main" id="{4ACDCDEE-7288-4A72-9C75-3FDD34C8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573" y="3680289"/>
            <a:ext cx="1373427" cy="138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9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3653B-6AD1-4CC5-BC58-D5EAF350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84053"/>
            <a:ext cx="8884918" cy="840229"/>
          </a:xfrm>
        </p:spPr>
        <p:txBody>
          <a:bodyPr>
            <a:noAutofit/>
          </a:bodyPr>
          <a:lstStyle/>
          <a:p>
            <a:r>
              <a:rPr lang="hu-HU" sz="2400" dirty="0"/>
              <a:t>A változó kamatozás nem jelent akkora problémát, mint amekkora </a:t>
            </a:r>
            <a:br>
              <a:rPr lang="hu-HU" sz="2400" dirty="0"/>
            </a:br>
            <a:r>
              <a:rPr lang="hu-HU" sz="2400" dirty="0"/>
              <a:t>a devizahitelezés volt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FD68E4-1F63-429A-8EEC-F19891117AA6}"/>
              </a:ext>
            </a:extLst>
          </p:cNvPr>
          <p:cNvSpPr/>
          <p:nvPr/>
        </p:nvSpPr>
        <p:spPr>
          <a:xfrm>
            <a:off x="9074329" y="1172552"/>
            <a:ext cx="2934789" cy="38783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="1" dirty="0">
                <a:solidFill>
                  <a:schemeClr val="tx2"/>
                </a:solidFill>
              </a:rPr>
              <a:t>Teljes, éven belül változó kamatozású jelzáloghitel-állomány </a:t>
            </a:r>
            <a:br>
              <a:rPr lang="hu-HU" sz="1400" dirty="0">
                <a:solidFill>
                  <a:schemeClr val="tx2"/>
                </a:solidFill>
              </a:rPr>
            </a:br>
            <a:r>
              <a:rPr lang="hu-HU" sz="1400" dirty="0">
                <a:solidFill>
                  <a:schemeClr val="tx2"/>
                </a:solidFill>
              </a:rPr>
              <a:t>(1520 Mrd, 330e szerződés):</a:t>
            </a:r>
          </a:p>
          <a:p>
            <a:endParaRPr lang="hu-HU" sz="1400" dirty="0">
              <a:solidFill>
                <a:schemeClr val="tx2"/>
              </a:solidFill>
            </a:endParaRPr>
          </a:p>
          <a:p>
            <a:r>
              <a:rPr lang="hu-HU" sz="1400" dirty="0">
                <a:solidFill>
                  <a:schemeClr val="tx2"/>
                </a:solidFill>
              </a:rPr>
              <a:t>A törlesztőemelkedések ellenére több tényező csökkenti a változó kamatozású jelzáloghitelek hitelkockázatát: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solidFill>
                  <a:schemeClr val="tx2"/>
                </a:solidFill>
                <a:latin typeface="Calibri"/>
              </a:rPr>
              <a:t>Állomány jelentős </a:t>
            </a:r>
            <a:r>
              <a:rPr lang="hu-HU" sz="1400" b="1" dirty="0">
                <a:solidFill>
                  <a:schemeClr val="tx2"/>
                </a:solidFill>
                <a:latin typeface="Calibri"/>
              </a:rPr>
              <a:t>amortizációja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Rövid hátralevő </a:t>
            </a:r>
            <a:r>
              <a:rPr lang="hu-HU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futamidő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Fedezeti</a:t>
            </a:r>
            <a:r>
              <a:rPr lang="hu-HU" sz="14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érték sokszorosa a hitelnek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solidFill>
                  <a:schemeClr val="tx2"/>
                </a:solidFill>
                <a:latin typeface="Calibri"/>
              </a:rPr>
              <a:t>Érdemi részüket az </a:t>
            </a:r>
            <a:r>
              <a:rPr lang="hu-HU" sz="1400" b="1" dirty="0">
                <a:solidFill>
                  <a:schemeClr val="tx2"/>
                </a:solidFill>
                <a:latin typeface="Calibri"/>
              </a:rPr>
              <a:t>adósságfék</a:t>
            </a:r>
            <a:r>
              <a:rPr lang="hu-HU" sz="1400" dirty="0">
                <a:solidFill>
                  <a:schemeClr val="tx2"/>
                </a:solidFill>
                <a:latin typeface="Calibri"/>
              </a:rPr>
              <a:t> szabályok bevezetését követően kötötték…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400" dirty="0">
                <a:solidFill>
                  <a:schemeClr val="tx2"/>
                </a:solidFill>
                <a:latin typeface="Calibri"/>
              </a:rPr>
              <a:t>…amit nem, jellemzően forintosított, </a:t>
            </a:r>
            <a:r>
              <a:rPr lang="hu-HU" sz="1400" b="1" dirty="0">
                <a:solidFill>
                  <a:schemeClr val="tx2"/>
                </a:solidFill>
                <a:latin typeface="Calibri"/>
              </a:rPr>
              <a:t>korábban magasabb</a:t>
            </a:r>
            <a:r>
              <a:rPr lang="hu-HU" sz="1400" dirty="0">
                <a:solidFill>
                  <a:schemeClr val="tx2"/>
                </a:solidFill>
                <a:latin typeface="Calibri"/>
              </a:rPr>
              <a:t> </a:t>
            </a:r>
            <a:r>
              <a:rPr lang="hu-HU" sz="1400" b="1" dirty="0">
                <a:solidFill>
                  <a:schemeClr val="tx2"/>
                </a:solidFill>
                <a:latin typeface="Calibri"/>
              </a:rPr>
              <a:t>törlesztővel</a:t>
            </a:r>
            <a:endParaRPr lang="hu-HU" sz="14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375A6-D02C-41BA-8CF6-5AE1FCFF4AE5}"/>
              </a:ext>
            </a:extLst>
          </p:cNvPr>
          <p:cNvSpPr txBox="1"/>
          <p:nvPr/>
        </p:nvSpPr>
        <p:spPr>
          <a:xfrm>
            <a:off x="3215623" y="6072847"/>
            <a:ext cx="8098971" cy="58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Megjegyzés: Változó kamatozás: legfeljebb 1 éves kamatperiódusú jelzáloghitel-szerződések. 2021 decemberi állományon számolva, decemberi kamatszintet alapul véve. A százalékos értékek a teljes állomány arányában. Forrás: MNB.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52EB9-8DFE-4203-B225-BCBB959CD69C}"/>
              </a:ext>
            </a:extLst>
          </p:cNvPr>
          <p:cNvSpPr txBox="1"/>
          <p:nvPr/>
        </p:nvSpPr>
        <p:spPr>
          <a:xfrm>
            <a:off x="3182265" y="5232617"/>
            <a:ext cx="8307977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i="1" cap="all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hu-HU" i="0" dirty="0"/>
              <a:t>Egy hipotetikus, 500 bázispontos kamatemelkedés esetén jelentős törlesztőemelkedéssel érintett változó kamatozású jelzáloghitel szerződések jellemzői </a:t>
            </a:r>
            <a:endParaRPr lang="en-GB" i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184254"/>
              </p:ext>
            </p:extLst>
          </p:nvPr>
        </p:nvGraphicFramePr>
        <p:xfrm>
          <a:off x="3215623" y="1172553"/>
          <a:ext cx="5760000" cy="3878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923">
                  <a:extLst>
                    <a:ext uri="{9D8B030D-6E8A-4147-A177-3AD203B41FA5}">
                      <a16:colId xmlns:a16="http://schemas.microsoft.com/office/drawing/2014/main" val="1095969026"/>
                    </a:ext>
                  </a:extLst>
                </a:gridCol>
                <a:gridCol w="1984267">
                  <a:extLst>
                    <a:ext uri="{9D8B030D-6E8A-4147-A177-3AD203B41FA5}">
                      <a16:colId xmlns:a16="http://schemas.microsoft.com/office/drawing/2014/main" val="3065169332"/>
                    </a:ext>
                  </a:extLst>
                </a:gridCol>
                <a:gridCol w="2107810">
                  <a:extLst>
                    <a:ext uri="{9D8B030D-6E8A-4147-A177-3AD203B41FA5}">
                      <a16:colId xmlns:a16="http://schemas.microsoft.com/office/drawing/2014/main" val="1291220915"/>
                    </a:ext>
                  </a:extLst>
                </a:gridCol>
              </a:tblGrid>
              <a:tr h="933333">
                <a:tc>
                  <a:txBody>
                    <a:bodyPr/>
                    <a:lstStyle/>
                    <a:p>
                      <a:pPr algn="ctr"/>
                      <a:endParaRPr lang="hu-HU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/>
                        <a:t>15%-</a:t>
                      </a:r>
                      <a:r>
                        <a:rPr lang="hu-HU" sz="1600" dirty="0" err="1"/>
                        <a:t>nál</a:t>
                      </a:r>
                      <a:r>
                        <a:rPr lang="hu-HU" sz="1600" dirty="0"/>
                        <a:t> és 15 ezer forintnál</a:t>
                      </a:r>
                      <a:r>
                        <a:rPr lang="hu-HU" sz="1600" baseline="0" dirty="0"/>
                        <a:t> nagyobb törlesztő emelkedés</a:t>
                      </a:r>
                      <a:endParaRPr lang="hu-HU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/>
                        <a:t>30%-</a:t>
                      </a:r>
                      <a:r>
                        <a:rPr lang="hu-HU" sz="1600" dirty="0" err="1"/>
                        <a:t>nál</a:t>
                      </a:r>
                      <a:r>
                        <a:rPr lang="hu-HU" sz="1600" dirty="0"/>
                        <a:t> és 30 ezer forintnál</a:t>
                      </a:r>
                      <a:r>
                        <a:rPr lang="hu-HU" sz="1600" baseline="0" dirty="0"/>
                        <a:t> nagyobb törlesztő emelkedés</a:t>
                      </a:r>
                      <a:endParaRPr lang="hu-HU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647037"/>
                  </a:ext>
                </a:extLst>
              </a:tr>
              <a:tr h="506667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rgbClr val="002060"/>
                          </a:solidFill>
                        </a:rPr>
                        <a:t>Szerződések száma (ezer db.)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rgbClr val="002060"/>
                          </a:solidFill>
                        </a:rPr>
                        <a:t>83 (25%)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rgbClr val="002060"/>
                          </a:solidFill>
                        </a:rPr>
                        <a:t>24 (7%)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7458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Fennálló</a:t>
                      </a:r>
                      <a:r>
                        <a:rPr lang="hu-HU" sz="1600" baseline="0" dirty="0">
                          <a:solidFill>
                            <a:schemeClr val="bg1"/>
                          </a:solidFill>
                        </a:rPr>
                        <a:t> állomány         (</a:t>
                      </a:r>
                      <a:r>
                        <a:rPr lang="hu-HU" sz="1600" baseline="0" dirty="0" err="1">
                          <a:solidFill>
                            <a:schemeClr val="bg1"/>
                          </a:solidFill>
                        </a:rPr>
                        <a:t>mrd</a:t>
                      </a:r>
                      <a:r>
                        <a:rPr lang="hu-HU" sz="1600" baseline="0" dirty="0">
                          <a:solidFill>
                            <a:schemeClr val="bg1"/>
                          </a:solidFill>
                        </a:rPr>
                        <a:t> Ft.)</a:t>
                      </a:r>
                      <a:endParaRPr lang="hu-H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bg1"/>
                          </a:solidFill>
                        </a:rPr>
                        <a:t>921 (61%)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bg1"/>
                          </a:solidFill>
                        </a:rPr>
                        <a:t>414 (27%)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8602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rgbClr val="002060"/>
                          </a:solidFill>
                        </a:rPr>
                        <a:t>Medián hátralévő futamidő</a:t>
                      </a:r>
                      <a:r>
                        <a:rPr lang="hu-HU" sz="1600" baseline="0" dirty="0">
                          <a:solidFill>
                            <a:srgbClr val="002060"/>
                          </a:solidFill>
                        </a:rPr>
                        <a:t> (év)</a:t>
                      </a:r>
                      <a:endParaRPr lang="hu-H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rgbClr val="002060"/>
                          </a:solidFill>
                        </a:rPr>
                        <a:t>15,4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rgbClr val="002060"/>
                          </a:solidFill>
                        </a:rPr>
                        <a:t>20,2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9601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Medián tőketartozás (millió Ft.)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bg1"/>
                          </a:solidFill>
                        </a:rPr>
                        <a:t>8,7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bg1"/>
                          </a:solidFill>
                        </a:rPr>
                        <a:t>14,4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26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204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B64B8-B6D0-40D2-9881-9618FD8F79D9}"/>
              </a:ext>
            </a:extLst>
          </p:cNvPr>
          <p:cNvSpPr/>
          <p:nvPr/>
        </p:nvSpPr>
        <p:spPr>
          <a:xfrm>
            <a:off x="8946288" y="1380572"/>
            <a:ext cx="3149598" cy="4189043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hu-HU" sz="2000" b="1" dirty="0">
                <a:solidFill>
                  <a:srgbClr val="002060"/>
                </a:solidFill>
              </a:rPr>
              <a:t>A nettó kamateredmény 185 milliárd forinttal </a:t>
            </a:r>
            <a:r>
              <a:rPr lang="hu-HU" sz="2000" dirty="0">
                <a:solidFill>
                  <a:srgbClr val="002060"/>
                </a:solidFill>
              </a:rPr>
              <a:t>növelte az éves eredményt az előző évhez képest.</a:t>
            </a:r>
          </a:p>
          <a:p>
            <a:pPr>
              <a:spcAft>
                <a:spcPts val="1200"/>
              </a:spcAft>
            </a:pPr>
            <a:r>
              <a:rPr lang="hu-HU" sz="2000" dirty="0">
                <a:solidFill>
                  <a:srgbClr val="002060"/>
                </a:solidFill>
              </a:rPr>
              <a:t>A </a:t>
            </a:r>
            <a:r>
              <a:rPr lang="hu-HU" sz="2000" b="1" dirty="0">
                <a:solidFill>
                  <a:srgbClr val="002060"/>
                </a:solidFill>
              </a:rPr>
              <a:t>kockázati költségek csökkenése </a:t>
            </a:r>
            <a:r>
              <a:rPr lang="hu-HU" sz="2000" dirty="0">
                <a:solidFill>
                  <a:srgbClr val="002060"/>
                </a:solidFill>
              </a:rPr>
              <a:t>is érdemben hozzájárult a profitabilitáshoz.</a:t>
            </a:r>
          </a:p>
          <a:p>
            <a:pPr>
              <a:spcAft>
                <a:spcPts val="600"/>
              </a:spcAft>
            </a:pPr>
            <a:r>
              <a:rPr lang="hu-HU" sz="2000" dirty="0" err="1">
                <a:solidFill>
                  <a:srgbClr val="002060"/>
                </a:solidFill>
              </a:rPr>
              <a:t>Előretekintve</a:t>
            </a:r>
            <a:r>
              <a:rPr lang="hu-HU" sz="2000" dirty="0">
                <a:solidFill>
                  <a:srgbClr val="002060"/>
                </a:solidFill>
              </a:rPr>
              <a:t> az </a:t>
            </a:r>
            <a:r>
              <a:rPr lang="hu-HU" sz="2000" b="1" dirty="0">
                <a:solidFill>
                  <a:srgbClr val="002060"/>
                </a:solidFill>
              </a:rPr>
              <a:t>orosz-ukrán konfliktus visszavetheti a szektor jövedelmezőségét</a:t>
            </a:r>
            <a:r>
              <a:rPr lang="hu-HU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2B71759-7C5D-43D2-8582-A6DA0BE3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549" y="310449"/>
            <a:ext cx="8481598" cy="713833"/>
          </a:xfrm>
        </p:spPr>
        <p:txBody>
          <a:bodyPr>
            <a:noAutofit/>
          </a:bodyPr>
          <a:lstStyle/>
          <a:p>
            <a:r>
              <a:rPr lang="hu-HU" sz="2400" dirty="0"/>
              <a:t>A bankmérleg növekedése és a kamatkörnyezet emelkedése a banki kamateredmény növekedésében is lecsapódik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5E5171-5E99-438A-9A8E-62D68B7077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0549" y="5655267"/>
            <a:ext cx="7733211" cy="5909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457200"/>
            <a:r>
              <a:rPr lang="hu-HU" sz="1800" cap="all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hitelintézeti szektor adózás utáni eredményének és eredménytételeinek </a:t>
            </a:r>
            <a:r>
              <a:rPr lang="hu-HU" sz="1800" cap="all" dirty="0" err="1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szintbeli</a:t>
            </a:r>
            <a:r>
              <a:rPr lang="hu-HU" sz="1800" cap="all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változása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3155B69-EEE2-436D-BE3F-3CF9952FDC32}"/>
              </a:ext>
            </a:extLst>
          </p:cNvPr>
          <p:cNvSpPr txBox="1">
            <a:spLocks/>
          </p:cNvSpPr>
          <p:nvPr/>
        </p:nvSpPr>
        <p:spPr>
          <a:xfrm>
            <a:off x="3300549" y="6371915"/>
            <a:ext cx="6511516" cy="310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Megjegyzés: Jobb oldalon az eredménytételek 2021. év végi nominális szintje látható. Nem konszolidált adatok. Forrás: MNB.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47E47-0FCF-5D62-DB05-66D63760D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13" y="1380572"/>
            <a:ext cx="5539199" cy="4148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424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82000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6345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1ADE3-6420-075B-FB95-2518DDB9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527" y="1459208"/>
            <a:ext cx="5286917" cy="443761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BBAC3-3A38-8A01-7A0A-A24DF24FD6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3" y="6566574"/>
            <a:ext cx="7679183" cy="22932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200" dirty="0"/>
              <a:t>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DE8EA-66ED-17AE-147D-1CBACE5C90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3" y="5948445"/>
            <a:ext cx="8713642" cy="5909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457200"/>
            <a:r>
              <a:rPr lang="hu-HU" sz="1800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 újonnan szerződött háztartási és vállalati betétek átlagos évesített kamatlába, valamint a 3 hónapos BUBOR havi átlagos szintjének alakulása </a:t>
            </a:r>
          </a:p>
        </p:txBody>
      </p:sp>
      <p:sp>
        <p:nvSpPr>
          <p:cNvPr id="6" name="Cím 2">
            <a:extLst>
              <a:ext uri="{FF2B5EF4-FFF2-40B4-BE49-F238E27FC236}">
                <a16:creationId xmlns:a16="http://schemas.microsoft.com/office/drawing/2014/main" id="{393388BA-9C87-CD44-61B1-E5B39C377DDF}"/>
              </a:ext>
            </a:extLst>
          </p:cNvPr>
          <p:cNvSpPr txBox="1">
            <a:spLocks/>
          </p:cNvSpPr>
          <p:nvPr/>
        </p:nvSpPr>
        <p:spPr>
          <a:xfrm>
            <a:off x="3230880" y="252919"/>
            <a:ext cx="8961120" cy="1230715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1650" b="1" kern="1200" cap="all" spc="225" baseline="0" dirty="0">
                <a:solidFill>
                  <a:srgbClr val="0D2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/>
              <a:t>A jegybanki kamatemelések betéti kamatokban való elégtelen érvényesítése kockázatokkal jár</a:t>
            </a:r>
            <a:br>
              <a:rPr lang="hu-HU" sz="2400" dirty="0"/>
            </a:br>
            <a:r>
              <a:rPr lang="hu-HU" sz="2000" b="0" cap="none" dirty="0"/>
              <a:t>[Keretes írás: A bankbetétek kamatváltozása a monetáris politika szigorító ciklusának kezdete óta]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A87CD1-F511-B58D-3F0B-50CD4381F1D2}"/>
              </a:ext>
            </a:extLst>
          </p:cNvPr>
          <p:cNvSpPr/>
          <p:nvPr/>
        </p:nvSpPr>
        <p:spPr>
          <a:xfrm>
            <a:off x="8593444" y="1459208"/>
            <a:ext cx="3432302" cy="4489237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hu-HU" sz="1600" b="1" dirty="0">
                <a:solidFill>
                  <a:srgbClr val="002060"/>
                </a:solidFill>
              </a:rPr>
              <a:t>[Háztartási szektor = lakosság + önálló vállalkozók + non-profit intézmények]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2060"/>
                </a:solidFill>
              </a:rPr>
              <a:t>A háztartási lekötött betétek kamatlába az </a:t>
            </a:r>
            <a:r>
              <a:rPr lang="hu-HU" sz="1600" b="1" dirty="0">
                <a:solidFill>
                  <a:srgbClr val="002060"/>
                </a:solidFill>
              </a:rPr>
              <a:t>irányadó kamatlábnál </a:t>
            </a:r>
            <a:r>
              <a:rPr lang="hu-HU" sz="1600" dirty="0">
                <a:solidFill>
                  <a:srgbClr val="002060"/>
                </a:solidFill>
              </a:rPr>
              <a:t>jelentősen </a:t>
            </a:r>
            <a:r>
              <a:rPr lang="hu-HU" sz="1600" b="1" dirty="0">
                <a:solidFill>
                  <a:srgbClr val="002060"/>
                </a:solidFill>
              </a:rPr>
              <a:t>kisebb mértékben emelkedett.</a:t>
            </a:r>
            <a:r>
              <a:rPr lang="hu-HU" sz="1600" dirty="0">
                <a:solidFill>
                  <a:srgbClr val="002060"/>
                </a:solidFill>
              </a:rPr>
              <a:t> Márciusi szint: 3,4 százalék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2060"/>
                </a:solidFill>
              </a:rPr>
              <a:t>Ezen belül </a:t>
            </a:r>
            <a:r>
              <a:rPr lang="hu-HU" sz="1600" b="1" dirty="0">
                <a:solidFill>
                  <a:srgbClr val="002060"/>
                </a:solidFill>
              </a:rPr>
              <a:t>a lakossági kamatok esetében </a:t>
            </a:r>
            <a:r>
              <a:rPr lang="hu-HU" sz="1600" dirty="0">
                <a:solidFill>
                  <a:srgbClr val="002060"/>
                </a:solidFill>
              </a:rPr>
              <a:t>még kedvezőtlenebb a kép. Márciusi szint: 1,9 százalék.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2060"/>
                </a:solidFill>
              </a:rPr>
              <a:t>A bankoknak jelenleg ugyan nincs szüksége addicionális forrásokra, de középtávon </a:t>
            </a:r>
            <a:r>
              <a:rPr lang="hu-HU" sz="1600" b="1" dirty="0">
                <a:solidFill>
                  <a:srgbClr val="002060"/>
                </a:solidFill>
              </a:rPr>
              <a:t>a finanszírozási kockázatok emelkedhetnek</a:t>
            </a:r>
            <a:r>
              <a:rPr lang="hu-HU" sz="1600" dirty="0">
                <a:solidFill>
                  <a:srgbClr val="002060"/>
                </a:solidFill>
              </a:rPr>
              <a:t>: a betétesek alternatív lehetőségek és szolgáltatók irányába válthatnak.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1A5CF7-076F-3A56-4AAB-0958EF8973BD}"/>
              </a:ext>
            </a:extLst>
          </p:cNvPr>
          <p:cNvCxnSpPr>
            <a:cxnSpLocks/>
          </p:cNvCxnSpPr>
          <p:nvPr/>
        </p:nvCxnSpPr>
        <p:spPr>
          <a:xfrm flipV="1">
            <a:off x="7993041" y="2044017"/>
            <a:ext cx="0" cy="921125"/>
          </a:xfrm>
          <a:prstGeom prst="straightConnector1">
            <a:avLst/>
          </a:prstGeom>
          <a:ln w="349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494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45A10D-DA0C-457B-A566-AE56B6F5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61" y="160519"/>
            <a:ext cx="8894752" cy="1019850"/>
          </a:xfrm>
        </p:spPr>
        <p:txBody>
          <a:bodyPr>
            <a:noAutofit/>
          </a:bodyPr>
          <a:lstStyle/>
          <a:p>
            <a:r>
              <a:rPr lang="hu-HU" sz="2400" dirty="0"/>
              <a:t>A kamatkörnyezet emelkedésével különösen fontossá válik a kedvezményes hitelek árazása</a:t>
            </a:r>
            <a:br>
              <a:rPr lang="hu-HU" sz="2400" dirty="0"/>
            </a:br>
            <a:r>
              <a:rPr lang="hu-HU" sz="2000" b="0" cap="none" dirty="0"/>
              <a:t>[Keretes írás: A verseny hiánya a </a:t>
            </a:r>
            <a:r>
              <a:rPr lang="hu-HU" sz="2000" b="0" cap="none" dirty="0" err="1"/>
              <a:t>CSOK</a:t>
            </a:r>
            <a:r>
              <a:rPr lang="hu-HU" sz="2000" b="0" cap="none" dirty="0"/>
              <a:t> hitelek árazásában</a:t>
            </a:r>
            <a:r>
              <a:rPr lang="hu-HU" sz="2400" b="0" cap="none" dirty="0"/>
              <a:t>]</a:t>
            </a:r>
            <a:endParaRPr lang="en-GB" sz="2400" b="0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7F77B-F5E2-4670-94A7-0D8D1F919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9" b="7410"/>
          <a:stretch/>
        </p:blipFill>
        <p:spPr bwMode="auto">
          <a:xfrm>
            <a:off x="3258061" y="1453535"/>
            <a:ext cx="5111040" cy="37726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C37A14-8C7D-4FC5-B650-21EA5BF1A0AE}"/>
              </a:ext>
            </a:extLst>
          </p:cNvPr>
          <p:cNvSpPr txBox="1"/>
          <p:nvPr/>
        </p:nvSpPr>
        <p:spPr>
          <a:xfrm>
            <a:off x="3297248" y="6339563"/>
            <a:ext cx="7310847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Megjegyzés: Az ábra alapjául szolgáló kamatlábak ügyleti kamatlábak, azaz tartalmazzák az állami kamattámogatás mértékét is. Forrás: MNB.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1727D-8754-4D0E-8D74-D312C3637B96}"/>
              </a:ext>
            </a:extLst>
          </p:cNvPr>
          <p:cNvSpPr txBox="1"/>
          <p:nvPr/>
        </p:nvSpPr>
        <p:spPr>
          <a:xfrm>
            <a:off x="3265715" y="5499333"/>
            <a:ext cx="8887098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i="1" cap="all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9pPr>
          </a:lstStyle>
          <a:p>
            <a:r>
              <a:rPr lang="pl-PL" i="0" dirty="0"/>
              <a:t>A piaci és támogatott lakáshitelek átlagos kamatlába, a támogatott hitelek jogszabály szerint rögzített maximális kamatlába, valamint a piaci és támogatott kamatok közötti kamatkülönbözet</a:t>
            </a:r>
            <a:endParaRPr lang="en-GB" i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E70E3-7C0A-4133-A3D7-4D828AF7534D}"/>
              </a:ext>
            </a:extLst>
          </p:cNvPr>
          <p:cNvSpPr/>
          <p:nvPr/>
        </p:nvSpPr>
        <p:spPr>
          <a:xfrm>
            <a:off x="8591550" y="1551972"/>
            <a:ext cx="3267941" cy="3674194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2060"/>
                </a:solidFill>
              </a:rPr>
              <a:t>A </a:t>
            </a:r>
            <a:r>
              <a:rPr lang="hu-HU" sz="1600" dirty="0" err="1">
                <a:solidFill>
                  <a:srgbClr val="002060"/>
                </a:solidFill>
              </a:rPr>
              <a:t>CSOK</a:t>
            </a:r>
            <a:r>
              <a:rPr lang="hu-HU" sz="1600" dirty="0">
                <a:solidFill>
                  <a:srgbClr val="002060"/>
                </a:solidFill>
              </a:rPr>
              <a:t>-hitelek teljes kamatlábának </a:t>
            </a:r>
            <a:r>
              <a:rPr lang="hu-HU" sz="1600" b="1" dirty="0">
                <a:solidFill>
                  <a:srgbClr val="002060"/>
                </a:solidFill>
              </a:rPr>
              <a:t>maximumát jogszabály rögzíti</a:t>
            </a:r>
            <a:r>
              <a:rPr lang="hu-HU" sz="1600" dirty="0">
                <a:solidFill>
                  <a:srgbClr val="002060"/>
                </a:solidFill>
              </a:rPr>
              <a:t>, de az </a:t>
            </a:r>
            <a:r>
              <a:rPr lang="hu-HU" sz="1600" b="1" dirty="0">
                <a:solidFill>
                  <a:srgbClr val="002060"/>
                </a:solidFill>
              </a:rPr>
              <a:t>ügyfél csak 3 százalékot fizet</a:t>
            </a:r>
            <a:r>
              <a:rPr lang="hu-HU" sz="1600" dirty="0">
                <a:solidFill>
                  <a:srgbClr val="002060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2060"/>
                </a:solidFill>
              </a:rPr>
              <a:t>A statisztikák alapján </a:t>
            </a:r>
            <a:r>
              <a:rPr lang="hu-HU" sz="1600" b="1" dirty="0">
                <a:solidFill>
                  <a:srgbClr val="002060"/>
                </a:solidFill>
              </a:rPr>
              <a:t>a </a:t>
            </a:r>
            <a:r>
              <a:rPr lang="hu-HU" sz="1600" b="1" dirty="0" err="1">
                <a:solidFill>
                  <a:srgbClr val="002060"/>
                </a:solidFill>
              </a:rPr>
              <a:t>CSOK</a:t>
            </a:r>
            <a:r>
              <a:rPr lang="hu-HU" sz="1600" b="1" dirty="0">
                <a:solidFill>
                  <a:srgbClr val="002060"/>
                </a:solidFill>
              </a:rPr>
              <a:t>-hitelek kamatlába (támogatással kiegészítve) érdemben magasabb </a:t>
            </a:r>
            <a:r>
              <a:rPr lang="hu-HU" sz="1600" dirty="0">
                <a:solidFill>
                  <a:srgbClr val="002060"/>
                </a:solidFill>
              </a:rPr>
              <a:t>a piaci alapú hiteleknél.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2060"/>
                </a:solidFill>
              </a:rPr>
              <a:t>Eredményeink alapján a </a:t>
            </a:r>
            <a:r>
              <a:rPr lang="hu-HU" sz="1600" dirty="0" err="1">
                <a:solidFill>
                  <a:srgbClr val="002060"/>
                </a:solidFill>
              </a:rPr>
              <a:t>CSOK</a:t>
            </a:r>
            <a:r>
              <a:rPr lang="hu-HU" sz="1600" dirty="0">
                <a:solidFill>
                  <a:srgbClr val="002060"/>
                </a:solidFill>
              </a:rPr>
              <a:t> hitelek magasabb ügyleti kamatlábát </a:t>
            </a:r>
            <a:r>
              <a:rPr lang="hu-HU" sz="1600" b="1" dirty="0">
                <a:solidFill>
                  <a:srgbClr val="002060"/>
                </a:solidFill>
              </a:rPr>
              <a:t>nem összetételhatás</a:t>
            </a:r>
            <a:r>
              <a:rPr lang="hu-HU" sz="1600" dirty="0">
                <a:solidFill>
                  <a:srgbClr val="002060"/>
                </a:solidFill>
              </a:rPr>
              <a:t> okozza.</a:t>
            </a:r>
          </a:p>
          <a:p>
            <a:pPr>
              <a:spcAft>
                <a:spcPts val="600"/>
              </a:spcAft>
            </a:pPr>
            <a:r>
              <a:rPr lang="hu-HU" sz="1600" b="1" dirty="0">
                <a:solidFill>
                  <a:srgbClr val="002060"/>
                </a:solidFill>
              </a:rPr>
              <a:t>Nincs megfelelő ösztönző </a:t>
            </a:r>
            <a:r>
              <a:rPr lang="hu-HU" sz="1600" dirty="0">
                <a:solidFill>
                  <a:srgbClr val="002060"/>
                </a:solidFill>
              </a:rPr>
              <a:t>a fogyasztó számára a bankok versenyeztetésére.</a:t>
            </a:r>
          </a:p>
        </p:txBody>
      </p:sp>
    </p:spTree>
    <p:extLst>
      <p:ext uri="{BB962C8B-B14F-4D97-AF65-F5344CB8AC3E}">
        <p14:creationId xmlns:p14="http://schemas.microsoft.com/office/powerpoint/2010/main" val="3189821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1F5866C-8082-4C96-AC77-5DC48315E35B}"/>
              </a:ext>
            </a:extLst>
          </p:cNvPr>
          <p:cNvSpPr/>
          <p:nvPr/>
        </p:nvSpPr>
        <p:spPr>
          <a:xfrm>
            <a:off x="3048000" y="3513367"/>
            <a:ext cx="9144000" cy="2895339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2345960B-E386-4D8C-8162-A41B4355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0" y="268607"/>
            <a:ext cx="8674793" cy="1230715"/>
          </a:xfrm>
        </p:spPr>
        <p:txBody>
          <a:bodyPr>
            <a:noAutofit/>
          </a:bodyPr>
          <a:lstStyle/>
          <a:p>
            <a:r>
              <a:rPr lang="hu-HU" sz="2400" dirty="0"/>
              <a:t>a zöld lakáshitelek hitelkockázata alacsonyabb, így kisebb kamat indokolt ezen ügyletekre</a:t>
            </a:r>
            <a:br>
              <a:rPr lang="hu-HU" sz="2400" dirty="0"/>
            </a:br>
            <a:r>
              <a:rPr lang="hu-HU" sz="2000" b="0" cap="none" dirty="0"/>
              <a:t>[Keretes írás: A bankok a piaci alapú hitelekben nem érvényesítik a zöld szempontokat] </a:t>
            </a:r>
            <a:endParaRPr lang="en-AU" sz="2000" b="0" cap="none" dirty="0"/>
          </a:p>
        </p:txBody>
      </p:sp>
      <p:sp>
        <p:nvSpPr>
          <p:cNvPr id="24" name="Téglalap 5">
            <a:extLst>
              <a:ext uri="{FF2B5EF4-FFF2-40B4-BE49-F238E27FC236}">
                <a16:creationId xmlns:a16="http://schemas.microsoft.com/office/drawing/2014/main" id="{AA4987E6-CFFB-4903-B2E1-9F2E8F833CC8}"/>
              </a:ext>
            </a:extLst>
          </p:cNvPr>
          <p:cNvSpPr/>
          <p:nvPr/>
        </p:nvSpPr>
        <p:spPr>
          <a:xfrm>
            <a:off x="3169920" y="1438193"/>
            <a:ext cx="8433786" cy="1835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>
                <a:solidFill>
                  <a:schemeClr val="accent6">
                    <a:lumMod val="75000"/>
                  </a:schemeClr>
                </a:solidFill>
              </a:rPr>
              <a:t>Zöld hipotézis</a:t>
            </a:r>
            <a:r>
              <a:rPr lang="hu-HU" sz="2800" dirty="0">
                <a:solidFill>
                  <a:srgbClr val="00206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060"/>
                </a:solidFill>
              </a:rPr>
              <a:t>Alacsonyabb rezsiköltség (</a:t>
            </a:r>
            <a:r>
              <a:rPr lang="hu-HU" sz="2400" i="1" dirty="0">
                <a:solidFill>
                  <a:srgbClr val="002060"/>
                </a:solidFill>
              </a:rPr>
              <a:t>kisebb </a:t>
            </a:r>
            <a:r>
              <a:rPr lang="hu-HU" sz="2400" i="1" dirty="0" err="1">
                <a:solidFill>
                  <a:srgbClr val="002060"/>
                </a:solidFill>
              </a:rPr>
              <a:t>PD</a:t>
            </a:r>
            <a:r>
              <a:rPr lang="hu-HU" sz="2400" dirty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060"/>
                </a:solidFill>
              </a:rPr>
              <a:t>Magasabb értékállóság (</a:t>
            </a:r>
            <a:r>
              <a:rPr lang="hu-HU" sz="2400" i="1" dirty="0">
                <a:solidFill>
                  <a:srgbClr val="002060"/>
                </a:solidFill>
              </a:rPr>
              <a:t>kisebb LGD</a:t>
            </a:r>
            <a:r>
              <a:rPr lang="hu-HU" sz="2400" dirty="0">
                <a:solidFill>
                  <a:srgbClr val="002060"/>
                </a:solidFill>
              </a:rPr>
              <a:t>)</a:t>
            </a: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25" name="Téglalap 5">
            <a:extLst>
              <a:ext uri="{FF2B5EF4-FFF2-40B4-BE49-F238E27FC236}">
                <a16:creationId xmlns:a16="http://schemas.microsoft.com/office/drawing/2014/main" id="{D0EA1BF7-2C7D-446F-AB5A-3217F6E1AF80}"/>
              </a:ext>
            </a:extLst>
          </p:cNvPr>
          <p:cNvSpPr/>
          <p:nvPr/>
        </p:nvSpPr>
        <p:spPr>
          <a:xfrm>
            <a:off x="3169920" y="3411852"/>
            <a:ext cx="9144000" cy="2882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rgbClr val="002060"/>
                </a:solidFill>
              </a:rPr>
              <a:t>Statisztikai becslésünk alapján </a:t>
            </a:r>
            <a:r>
              <a:rPr lang="hu-HU" sz="2800" b="1" dirty="0">
                <a:solidFill>
                  <a:srgbClr val="002060"/>
                </a:solidFill>
              </a:rPr>
              <a:t>a bankok a piaci alapú hitelekben nem érvényesítik a zöld szempontokat Magyarországon</a:t>
            </a:r>
            <a:r>
              <a:rPr lang="hu-HU" sz="2800" dirty="0">
                <a:solidFill>
                  <a:srgbClr val="002060"/>
                </a:solidFill>
              </a:rPr>
              <a:t>.</a:t>
            </a:r>
          </a:p>
          <a:p>
            <a:endParaRPr lang="hu-HU" sz="2800" dirty="0">
              <a:solidFill>
                <a:srgbClr val="002060"/>
              </a:solidFill>
            </a:endParaRPr>
          </a:p>
          <a:p>
            <a:r>
              <a:rPr lang="hu-HU" sz="2800" dirty="0">
                <a:solidFill>
                  <a:srgbClr val="002060"/>
                </a:solidFill>
              </a:rPr>
              <a:t>Azaz a legjobb energetikai hatékonyságú (CC-nél jobb) ingatlanokat – minden egyéb változatlanságát feltételezve – nem finanszírozzák olcsóbban a bankok.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EEB4D-7B86-46C8-8843-D42DE8BC9362}"/>
              </a:ext>
            </a:extLst>
          </p:cNvPr>
          <p:cNvGrpSpPr/>
          <p:nvPr/>
        </p:nvGrpSpPr>
        <p:grpSpPr>
          <a:xfrm>
            <a:off x="8292655" y="1663147"/>
            <a:ext cx="3899345" cy="2157274"/>
            <a:chOff x="4531652" y="1693160"/>
            <a:chExt cx="3899345" cy="2157274"/>
          </a:xfrm>
        </p:grpSpPr>
        <p:pic>
          <p:nvPicPr>
            <p:cNvPr id="1030" name="Picture 6" descr="Arrow Icon 9 VFX Results (7 Free) // Search HD &amp; 4K Video Effects">
              <a:extLst>
                <a:ext uri="{FF2B5EF4-FFF2-40B4-BE49-F238E27FC236}">
                  <a16:creationId xmlns:a16="http://schemas.microsoft.com/office/drawing/2014/main" id="{17619C93-CB51-45EB-8733-9BC57FFEC8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1869" flipV="1">
              <a:off x="5520249" y="2201589"/>
              <a:ext cx="2157274" cy="1140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églalap 5">
              <a:extLst>
                <a:ext uri="{FF2B5EF4-FFF2-40B4-BE49-F238E27FC236}">
                  <a16:creationId xmlns:a16="http://schemas.microsoft.com/office/drawing/2014/main" id="{F09434D4-8875-448C-AFA5-46A65F48B211}"/>
                </a:ext>
              </a:extLst>
            </p:cNvPr>
            <p:cNvSpPr/>
            <p:nvPr/>
          </p:nvSpPr>
          <p:spPr>
            <a:xfrm>
              <a:off x="6847068" y="3050695"/>
              <a:ext cx="49846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3200" b="1" dirty="0">
                  <a:solidFill>
                    <a:schemeClr val="bg1">
                      <a:lumMod val="65000"/>
                    </a:schemeClr>
                  </a:solidFill>
                </a:rPr>
                <a:t>%</a:t>
              </a:r>
              <a:endParaRPr lang="en-AU" sz="3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026" name="Picture 2" descr="Home - Free web icons">
              <a:extLst>
                <a:ext uri="{FF2B5EF4-FFF2-40B4-BE49-F238E27FC236}">
                  <a16:creationId xmlns:a16="http://schemas.microsoft.com/office/drawing/2014/main" id="{3FCC3B6B-996B-488B-B611-2BE1E1076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158" y="2723442"/>
              <a:ext cx="1023839" cy="1023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ree icon &quot;Bank icon&quot;">
              <a:extLst>
                <a:ext uri="{FF2B5EF4-FFF2-40B4-BE49-F238E27FC236}">
                  <a16:creationId xmlns:a16="http://schemas.microsoft.com/office/drawing/2014/main" id="{397B25B4-6839-4D1D-8A7F-68053C8A1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652" y="2171463"/>
              <a:ext cx="1356914" cy="1356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rrow: Down 9">
            <a:extLst>
              <a:ext uri="{FF2B5EF4-FFF2-40B4-BE49-F238E27FC236}">
                <a16:creationId xmlns:a16="http://schemas.microsoft.com/office/drawing/2014/main" id="{CCDEF8B3-EFC8-4A6C-BE3C-AFE2026C2025}"/>
              </a:ext>
            </a:extLst>
          </p:cNvPr>
          <p:cNvSpPr/>
          <p:nvPr/>
        </p:nvSpPr>
        <p:spPr>
          <a:xfrm>
            <a:off x="6914077" y="4616071"/>
            <a:ext cx="945472" cy="473888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0558BD-DEEE-63BC-90CC-FB13A69FA3E8}"/>
              </a:ext>
            </a:extLst>
          </p:cNvPr>
          <p:cNvSpPr txBox="1"/>
          <p:nvPr/>
        </p:nvSpPr>
        <p:spPr>
          <a:xfrm>
            <a:off x="3169920" y="6518173"/>
            <a:ext cx="615696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Forrás: MNB.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7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347425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531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A61813-AA41-FB8A-1683-487A0BAE131C}"/>
              </a:ext>
            </a:extLst>
          </p:cNvPr>
          <p:cNvSpPr/>
          <p:nvPr/>
        </p:nvSpPr>
        <p:spPr>
          <a:xfrm>
            <a:off x="9195399" y="848412"/>
            <a:ext cx="2916000" cy="58477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66C098-8DED-EF3F-DEA9-A5B638801C33}"/>
              </a:ext>
            </a:extLst>
          </p:cNvPr>
          <p:cNvSpPr/>
          <p:nvPr/>
        </p:nvSpPr>
        <p:spPr>
          <a:xfrm>
            <a:off x="6096000" y="848414"/>
            <a:ext cx="2952000" cy="58477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E87FFC-1A0D-403F-6CFB-39A43E9C239D}"/>
              </a:ext>
            </a:extLst>
          </p:cNvPr>
          <p:cNvSpPr/>
          <p:nvPr/>
        </p:nvSpPr>
        <p:spPr>
          <a:xfrm>
            <a:off x="3091387" y="848413"/>
            <a:ext cx="2909583" cy="581867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D455E-152C-45F0-AE5A-7C40BA44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387" y="190914"/>
            <a:ext cx="8390876" cy="586478"/>
          </a:xfrm>
        </p:spPr>
        <p:txBody>
          <a:bodyPr>
            <a:normAutofit/>
          </a:bodyPr>
          <a:lstStyle/>
          <a:p>
            <a:r>
              <a:rPr lang="hu-HU" sz="3200" dirty="0"/>
              <a:t>A jelentés Kiemelt üzenetei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0BC65-D893-9B29-D6DE-278456655939}"/>
              </a:ext>
            </a:extLst>
          </p:cNvPr>
          <p:cNvSpPr txBox="1"/>
          <p:nvPr/>
        </p:nvSpPr>
        <p:spPr>
          <a:xfrm>
            <a:off x="3124938" y="848413"/>
            <a:ext cx="2952000" cy="55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rgbClr val="002060"/>
                </a:solidFill>
              </a:rPr>
              <a:t>Aktuális helyzetkép</a:t>
            </a:r>
          </a:p>
          <a:p>
            <a:r>
              <a:rPr lang="hu-HU" b="1" dirty="0">
                <a:solidFill>
                  <a:srgbClr val="002060"/>
                </a:solidFill>
              </a:rPr>
              <a:t>A hazai bankokat felkészült állapotban érték az orosz-ukrán háborús konfliktus nyomán emelkedő kockázatok.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A tőke- és likviditási tartalékok ellenállóvá teszik az intézményeket.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A szektor döntő többsége stresszhelyzetben is kielégítő likviditási- és tőkehelyzettel rendelkezne. </a:t>
            </a:r>
          </a:p>
          <a:p>
            <a:pPr lvl="1">
              <a:spcAft>
                <a:spcPts val="600"/>
              </a:spcAft>
            </a:pPr>
            <a:endParaRPr lang="hu-HU" dirty="0">
              <a:solidFill>
                <a:srgbClr val="002060"/>
              </a:solidFill>
            </a:endParaRPr>
          </a:p>
          <a:p>
            <a:pPr lvl="1">
              <a:spcAft>
                <a:spcPts val="600"/>
              </a:spcAft>
            </a:pPr>
            <a:endParaRPr lang="hu-HU" dirty="0">
              <a:solidFill>
                <a:srgbClr val="002060"/>
              </a:solidFill>
            </a:endParaRPr>
          </a:p>
          <a:p>
            <a:pPr lvl="1">
              <a:spcAft>
                <a:spcPts val="600"/>
              </a:spcAft>
            </a:pPr>
            <a:endParaRPr lang="hu-HU" dirty="0">
              <a:solidFill>
                <a:srgbClr val="002060"/>
              </a:solidFill>
            </a:endParaRPr>
          </a:p>
          <a:p>
            <a:pPr lvl="1">
              <a:spcAft>
                <a:spcPts val="600"/>
              </a:spcAft>
            </a:pP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E8A33-B671-EC0B-F3BE-9FC43211F7AE}"/>
              </a:ext>
            </a:extLst>
          </p:cNvPr>
          <p:cNvSpPr txBox="1"/>
          <p:nvPr/>
        </p:nvSpPr>
        <p:spPr>
          <a:xfrm>
            <a:off x="6152963" y="848413"/>
            <a:ext cx="2952000" cy="55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rgbClr val="002060"/>
                </a:solidFill>
              </a:rPr>
              <a:t>  Rövidtávú kockázatok</a:t>
            </a:r>
          </a:p>
          <a:p>
            <a:r>
              <a:rPr lang="hu-HU" b="1" dirty="0">
                <a:solidFill>
                  <a:srgbClr val="002060"/>
                </a:solidFill>
              </a:rPr>
              <a:t>A hitelkockázatok a lakossági és a vállalati szegmensben is jelentősen növekedni fognak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A lakossági szegmensben a kamatkörnyezet emelkedésének hatását tompítja a változó kamatozású hitelállomány szerkezete, de a </a:t>
            </a:r>
            <a:r>
              <a:rPr lang="hu-HU" b="1" dirty="0">
                <a:solidFill>
                  <a:srgbClr val="002060"/>
                </a:solidFill>
              </a:rPr>
              <a:t>kamatstop kifutásával </a:t>
            </a:r>
            <a:r>
              <a:rPr lang="hu-HU" dirty="0">
                <a:solidFill>
                  <a:srgbClr val="002060"/>
                </a:solidFill>
              </a:rPr>
              <a:t>az érintett adósok negyede jelentős törlesztőrészlet-növekedéssel néz szembe.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A vállalati szektort ért </a:t>
            </a:r>
            <a:r>
              <a:rPr lang="hu-HU" b="1" dirty="0">
                <a:solidFill>
                  <a:srgbClr val="002060"/>
                </a:solidFill>
              </a:rPr>
              <a:t>költségsokk</a:t>
            </a:r>
            <a:r>
              <a:rPr lang="hu-HU" dirty="0">
                <a:solidFill>
                  <a:srgbClr val="002060"/>
                </a:solidFill>
              </a:rPr>
              <a:t> megemelte egyes ágazatok hitelkockázatát.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7FC43-2F15-21F1-64B4-7134B8D25207}"/>
              </a:ext>
            </a:extLst>
          </p:cNvPr>
          <p:cNvSpPr txBox="1"/>
          <p:nvPr/>
        </p:nvSpPr>
        <p:spPr>
          <a:xfrm>
            <a:off x="9234256" y="848413"/>
            <a:ext cx="29520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rgbClr val="002060"/>
                </a:solidFill>
              </a:rPr>
              <a:t>  Középtávú kockázatok</a:t>
            </a:r>
          </a:p>
          <a:p>
            <a:pPr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</a:rPr>
              <a:t>1. </a:t>
            </a:r>
            <a:r>
              <a:rPr lang="hu-HU" b="1" dirty="0">
                <a:solidFill>
                  <a:srgbClr val="002060"/>
                </a:solidFill>
              </a:rPr>
              <a:t>A bankok mérlegében kockázatot jelent a lakóingatlanok túlértékeltsége, ami a hitelkockázatok növekedését eredményezheti.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Az MNB többek között az anticiklikus tőkepufferráta lehetséges emelésén keresztül növelheti a bankrendszer sokkellenálló képességét. </a:t>
            </a:r>
          </a:p>
          <a:p>
            <a:pPr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</a:rPr>
              <a:t>2. A </a:t>
            </a:r>
            <a:r>
              <a:rPr lang="hu-HU" b="1" dirty="0">
                <a:solidFill>
                  <a:srgbClr val="002060"/>
                </a:solidFill>
              </a:rPr>
              <a:t>kamatemelések betéti kamatokba történő nem megfelelő átgyűrűzése finanszírozási kockázatot jelent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Picture 18" descr="Svg Royalty Free Library Free Shield Logos Graphic - Transparent Background Shield  Icon, HD Png Download - 606x720(#148181) - PngFind">
            <a:extLst>
              <a:ext uri="{FF2B5EF4-FFF2-40B4-BE49-F238E27FC236}">
                <a16:creationId xmlns:a16="http://schemas.microsoft.com/office/drawing/2014/main" id="{8898BC10-EB32-4001-5273-7757BDAC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3" b="92768" l="3095" r="92976">
                        <a14:foregroundMark x1="4524" y1="21504" x2="12262" y2="16201"/>
                        <a14:foregroundMark x1="12262" y1="16201" x2="48929" y2="7811"/>
                        <a14:foregroundMark x1="48929" y1="7811" x2="90357" y2="16586"/>
                        <a14:foregroundMark x1="90357" y1="16586" x2="94405" y2="31919"/>
                        <a14:foregroundMark x1="94405" y1="31919" x2="89881" y2="54098"/>
                        <a14:foregroundMark x1="89881" y1="54098" x2="66190" y2="84860"/>
                        <a14:foregroundMark x1="66190" y1="84860" x2="57857" y2="90164"/>
                        <a14:foregroundMark x1="57857" y1="90164" x2="45714" y2="90646"/>
                        <a14:foregroundMark x1="45714" y1="90646" x2="19762" y2="69431"/>
                        <a14:foregroundMark x1="19762" y1="69431" x2="5238" y2="30569"/>
                        <a14:foregroundMark x1="5238" y1="30569" x2="5833" y2="18901"/>
                        <a14:foregroundMark x1="46429" y1="92093" x2="55833" y2="90646"/>
                        <a14:foregroundMark x1="48452" y1="92960" x2="35952" y2="85439"/>
                        <a14:foregroundMark x1="4762" y1="30473" x2="12262" y2="60945"/>
                        <a14:foregroundMark x1="37619" y1="87271" x2="13690" y2="61234"/>
                        <a14:foregroundMark x1="16429" y1="67792" x2="28690" y2="80810"/>
                        <a14:foregroundMark x1="28690" y1="80810" x2="30714" y2="81871"/>
                        <a14:foregroundMark x1="70238" y1="82160" x2="85000" y2="65188"/>
                        <a14:foregroundMark x1="85000" y1="65188" x2="89048" y2="56798"/>
                        <a14:foregroundMark x1="89048" y1="56798" x2="89048" y2="56798"/>
                        <a14:foregroundMark x1="82976" y1="33269" x2="57381" y2="66924"/>
                        <a14:foregroundMark x1="26786" y1="27772" x2="74524" y2="70106"/>
                        <a14:foregroundMark x1="83095" y1="33269" x2="74643" y2="25072"/>
                        <a14:foregroundMark x1="74643" y1="25072" x2="24762" y2="28833"/>
                        <a14:foregroundMark x1="24762" y1="28833" x2="28214" y2="56027"/>
                        <a14:foregroundMark x1="28214" y1="56027" x2="48452" y2="58824"/>
                        <a14:foregroundMark x1="48452" y1="58824" x2="58690" y2="54870"/>
                        <a14:foregroundMark x1="54286" y1="77435" x2="32500" y2="62874"/>
                        <a14:foregroundMark x1="32500" y1="62874" x2="3333" y2="26037"/>
                        <a14:foregroundMark x1="3333" y1="26037" x2="19524" y2="14368"/>
                        <a14:foregroundMark x1="19524" y1="14368" x2="50714" y2="20058"/>
                        <a14:foregroundMark x1="50714" y1="20058" x2="57143" y2="50338"/>
                        <a14:foregroundMark x1="57143" y1="50338" x2="28452" y2="60270"/>
                        <a14:foregroundMark x1="28452" y1="60270" x2="31786" y2="28062"/>
                        <a14:foregroundMark x1="31786" y1="28062" x2="41071" y2="24590"/>
                        <a14:foregroundMark x1="95119" y1="15911" x2="96548" y2="31823"/>
                        <a14:foregroundMark x1="96548" y1="31823" x2="92500" y2="41466"/>
                        <a14:foregroundMark x1="92500" y1="41466" x2="93095" y2="47445"/>
                        <a14:foregroundMark x1="46905" y1="5593" x2="54881" y2="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44" y="4978260"/>
            <a:ext cx="1210958" cy="149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rning PNG Picture | PNG All">
            <a:extLst>
              <a:ext uri="{FF2B5EF4-FFF2-40B4-BE49-F238E27FC236}">
                <a16:creationId xmlns:a16="http://schemas.microsoft.com/office/drawing/2014/main" id="{9816F9F7-1562-1745-FD7C-8A1400DD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51" y="821779"/>
            <a:ext cx="451267" cy="45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Warning PNG Picture | PNG All">
            <a:extLst>
              <a:ext uri="{FF2B5EF4-FFF2-40B4-BE49-F238E27FC236}">
                <a16:creationId xmlns:a16="http://schemas.microsoft.com/office/drawing/2014/main" id="{47100A39-0167-D7B5-EFFC-DB18897D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28" y="825319"/>
            <a:ext cx="451267" cy="45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08E9920-A88F-6D34-5AC3-5BA9DB2ABF7C}"/>
              </a:ext>
            </a:extLst>
          </p:cNvPr>
          <p:cNvSpPr/>
          <p:nvPr/>
        </p:nvSpPr>
        <p:spPr>
          <a:xfrm>
            <a:off x="5916833" y="5449743"/>
            <a:ext cx="580346" cy="586478"/>
          </a:xfrm>
          <a:prstGeom prst="ellipse">
            <a:avLst/>
          </a:prstGeom>
          <a:blipFill rotWithShape="0">
            <a:blip r:embed="rId6"/>
            <a:srcRect/>
            <a:stretch>
              <a:fillRect l="-21000" r="-21000"/>
            </a:stretch>
          </a:blip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A610AA-C5B6-E213-FB3E-38385C972BE0}"/>
              </a:ext>
            </a:extLst>
          </p:cNvPr>
          <p:cNvSpPr/>
          <p:nvPr/>
        </p:nvSpPr>
        <p:spPr>
          <a:xfrm>
            <a:off x="5887630" y="2602026"/>
            <a:ext cx="606897" cy="586478"/>
          </a:xfrm>
          <a:prstGeom prst="ellipse">
            <a:avLst/>
          </a:prstGeom>
          <a:blipFill rotWithShape="0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2" descr="Home, house icon - Download on Iconfinder on Iconfinder">
            <a:extLst>
              <a:ext uri="{FF2B5EF4-FFF2-40B4-BE49-F238E27FC236}">
                <a16:creationId xmlns:a16="http://schemas.microsoft.com/office/drawing/2014/main" id="{24F5BADE-EE3D-77C8-2860-3330727E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348" y="1343027"/>
            <a:ext cx="925660" cy="9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94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6EF5-F6F7-4B38-B3AE-F7D31BA8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774" y="3063383"/>
            <a:ext cx="6500263" cy="671274"/>
          </a:xfrm>
        </p:spPr>
        <p:txBody>
          <a:bodyPr/>
          <a:lstStyle/>
          <a:p>
            <a:r>
              <a:rPr lang="hu-HU" sz="3600" dirty="0"/>
              <a:t>Köszönjük a figyelmet!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25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29DE4D-0071-4739-B159-C525FF776234}"/>
              </a:ext>
            </a:extLst>
          </p:cNvPr>
          <p:cNvSpPr/>
          <p:nvPr/>
        </p:nvSpPr>
        <p:spPr>
          <a:xfrm>
            <a:off x="9133908" y="1100410"/>
            <a:ext cx="2834774" cy="4799596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800" dirty="0">
                <a:solidFill>
                  <a:srgbClr val="002060"/>
                </a:solidFill>
              </a:rPr>
              <a:t>Az </a:t>
            </a:r>
            <a:r>
              <a:rPr lang="hu-HU" sz="1800" b="1" dirty="0">
                <a:solidFill>
                  <a:srgbClr val="002060"/>
                </a:solidFill>
              </a:rPr>
              <a:t>emelkedő infláció </a:t>
            </a:r>
            <a:r>
              <a:rPr lang="hu-HU" sz="1800" dirty="0">
                <a:solidFill>
                  <a:srgbClr val="002060"/>
                </a:solidFill>
              </a:rPr>
              <a:t>és az </a:t>
            </a:r>
            <a:r>
              <a:rPr lang="hu-HU" sz="1800" b="1" dirty="0">
                <a:solidFill>
                  <a:srgbClr val="002060"/>
                </a:solidFill>
              </a:rPr>
              <a:t>elhúzódó háború </a:t>
            </a:r>
            <a:r>
              <a:rPr lang="hu-HU" sz="1800" dirty="0">
                <a:solidFill>
                  <a:srgbClr val="002060"/>
                </a:solidFill>
              </a:rPr>
              <a:t>kedvezőtlenül hat a növekedési kilátásokra,</a:t>
            </a:r>
            <a:r>
              <a:rPr lang="hu-HU" dirty="0">
                <a:solidFill>
                  <a:srgbClr val="002060"/>
                </a:solidFill>
              </a:rPr>
              <a:t> f</a:t>
            </a:r>
            <a:r>
              <a:rPr lang="hu-HU" sz="1800" dirty="0">
                <a:solidFill>
                  <a:srgbClr val="002060"/>
                </a:solidFill>
              </a:rPr>
              <a:t>elerősödtek a </a:t>
            </a:r>
            <a:r>
              <a:rPr lang="hu-HU" sz="1800" b="1" dirty="0">
                <a:solidFill>
                  <a:srgbClr val="002060"/>
                </a:solidFill>
              </a:rPr>
              <a:t>stagflációs kockázatok</a:t>
            </a:r>
            <a:r>
              <a:rPr lang="hu-HU" sz="1800" dirty="0">
                <a:solidFill>
                  <a:srgbClr val="002060"/>
                </a:solidFill>
              </a:rPr>
              <a:t>.</a:t>
            </a:r>
          </a:p>
          <a:p>
            <a:endParaRPr lang="hu-HU" sz="1800" dirty="0">
              <a:solidFill>
                <a:srgbClr val="002060"/>
              </a:solidFill>
            </a:endParaRPr>
          </a:p>
          <a:p>
            <a:r>
              <a:rPr lang="hu-HU" sz="1800" dirty="0">
                <a:solidFill>
                  <a:srgbClr val="002060"/>
                </a:solidFill>
              </a:rPr>
              <a:t>A világgazdaság reál-GDP növekedése 2022-ben 3,6 százalékot érhet el, ami </a:t>
            </a:r>
            <a:r>
              <a:rPr lang="hu-HU" sz="1800" b="1" dirty="0">
                <a:solidFill>
                  <a:srgbClr val="002060"/>
                </a:solidFill>
              </a:rPr>
              <a:t>0,8 százalékpontos csökkenés a az IMF januári prognózisához képest</a:t>
            </a:r>
            <a:r>
              <a:rPr lang="hu-HU" sz="18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Az európai gazdaságot n</a:t>
            </a:r>
            <a:r>
              <a:rPr lang="hu-HU" sz="1800" dirty="0">
                <a:solidFill>
                  <a:srgbClr val="002060"/>
                </a:solidFill>
              </a:rPr>
              <a:t>agyobb mértékű lassulás érheti.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779" y="310449"/>
            <a:ext cx="8579368" cy="713833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háború jelentősen megváltoztatta a világgazdaság kilátásait</a:t>
            </a:r>
            <a:endParaRPr lang="hu-HU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33A9-7253-47D5-8BF4-9AB5E60469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97025" y="6331331"/>
            <a:ext cx="7679183" cy="229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332"/>
            <a:r>
              <a:rPr lang="hu-HU" sz="1200" dirty="0"/>
              <a:t>Megjegyzés: A feltörekvő európai gazdaságokat 16 állam alkotja, köztük Ukrajna és Oroszország. Forrás: IMF.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83FAA3-D285-A110-7759-9AFBAE392E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7025" y="5976135"/>
            <a:ext cx="8390875" cy="341632"/>
          </a:xfr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800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 IMF 2022-es </a:t>
            </a:r>
            <a:r>
              <a:rPr lang="en-GB" sz="1800" dirty="0" err="1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GB" sz="1800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2023-as </a:t>
            </a:r>
            <a:r>
              <a:rPr lang="en-GB" sz="1800" dirty="0" err="1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reál</a:t>
            </a:r>
            <a:r>
              <a:rPr lang="en-GB" sz="1800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-GDP-</a:t>
            </a:r>
            <a:r>
              <a:rPr lang="en-GB" sz="1800" dirty="0" err="1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növekedésre</a:t>
            </a:r>
            <a:r>
              <a:rPr lang="en-GB" sz="1800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adott</a:t>
            </a:r>
            <a:r>
              <a:rPr lang="en-GB" sz="1800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előrejelzései</a:t>
            </a:r>
            <a:endParaRPr lang="en-GB" sz="1800" dirty="0">
              <a:solidFill>
                <a:srgbClr val="141B4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C882A6-BE6B-995A-6E55-9239D417F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779" y="1234185"/>
            <a:ext cx="5891253" cy="45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9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29DE4D-0071-4739-B159-C525FF776234}"/>
              </a:ext>
            </a:extLst>
          </p:cNvPr>
          <p:cNvSpPr/>
          <p:nvPr/>
        </p:nvSpPr>
        <p:spPr>
          <a:xfrm>
            <a:off x="8763739" y="1533235"/>
            <a:ext cx="3123462" cy="4094245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800" dirty="0">
                <a:solidFill>
                  <a:srgbClr val="002060"/>
                </a:solidFill>
              </a:rPr>
              <a:t>Az infláció okainak egy része a </a:t>
            </a:r>
            <a:r>
              <a:rPr lang="hu-HU" sz="1800" b="1" dirty="0">
                <a:solidFill>
                  <a:srgbClr val="002060"/>
                </a:solidFill>
              </a:rPr>
              <a:t>járványhoz köthető: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</a:rPr>
              <a:t>elhalasztott kereslet,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</a:rPr>
              <a:t>elégtelen kínálat</a:t>
            </a:r>
          </a:p>
          <a:p>
            <a:endParaRPr lang="hu-HU" sz="1800" dirty="0">
              <a:solidFill>
                <a:srgbClr val="002060"/>
              </a:solidFill>
            </a:endParaRPr>
          </a:p>
          <a:p>
            <a:r>
              <a:rPr lang="hu-HU" sz="1800" dirty="0">
                <a:solidFill>
                  <a:srgbClr val="002060"/>
                </a:solidFill>
              </a:rPr>
              <a:t>A régiós jegybankok után már </a:t>
            </a:r>
            <a:r>
              <a:rPr lang="hu-HU" sz="1800" b="1" dirty="0">
                <a:solidFill>
                  <a:srgbClr val="002060"/>
                </a:solidFill>
              </a:rPr>
              <a:t>a vezető jegybankok is a monetáris szigorítás útjára léptek</a:t>
            </a:r>
            <a:r>
              <a:rPr lang="hu-HU" sz="1800" dirty="0">
                <a:solidFill>
                  <a:srgbClr val="002060"/>
                </a:solidFill>
              </a:rPr>
              <a:t>.</a:t>
            </a:r>
          </a:p>
          <a:p>
            <a:endParaRPr lang="hu-HU" sz="1800" dirty="0">
              <a:solidFill>
                <a:srgbClr val="002060"/>
              </a:solidFill>
            </a:endParaRPr>
          </a:p>
          <a:p>
            <a:r>
              <a:rPr lang="hu-HU" sz="1800" dirty="0">
                <a:solidFill>
                  <a:srgbClr val="002060"/>
                </a:solidFill>
              </a:rPr>
              <a:t>A további szigorító lépések </a:t>
            </a:r>
            <a:r>
              <a:rPr lang="hu-HU" sz="1800" b="1" dirty="0">
                <a:solidFill>
                  <a:srgbClr val="002060"/>
                </a:solidFill>
              </a:rPr>
              <a:t>fokozott piaci volatilitást és felerősödő tőkeáramlásokat </a:t>
            </a:r>
            <a:r>
              <a:rPr lang="hu-HU" sz="1800" dirty="0">
                <a:solidFill>
                  <a:srgbClr val="002060"/>
                </a:solidFill>
              </a:rPr>
              <a:t>okozhatnak.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74" y="310449"/>
            <a:ext cx="9088455" cy="713833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energiahordozók drágulása és a már korábban is fennálló kínálati súrlódások tovább emelték az inflációt </a:t>
            </a:r>
            <a:endParaRPr lang="hu-HU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33A9-7253-47D5-8BF4-9AB5E60469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24754" y="6223730"/>
            <a:ext cx="7679183" cy="229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332"/>
            <a:r>
              <a:rPr lang="hu-HU" sz="1200" dirty="0"/>
              <a:t>Megjegyzés: Eurozóna, V4: </a:t>
            </a:r>
            <a:r>
              <a:rPr lang="hu-HU" sz="1200" dirty="0" err="1"/>
              <a:t>HICP</a:t>
            </a:r>
            <a:r>
              <a:rPr lang="hu-HU" sz="1200" dirty="0"/>
              <a:t>; Egyesült Királyság, Kína, Japán: </a:t>
            </a:r>
            <a:r>
              <a:rPr lang="hu-HU" sz="1200" dirty="0" err="1"/>
              <a:t>CPI</a:t>
            </a:r>
            <a:r>
              <a:rPr lang="hu-HU" sz="1200" dirty="0"/>
              <a:t>; USA: városi </a:t>
            </a:r>
            <a:r>
              <a:rPr lang="hu-HU" sz="1200" dirty="0" err="1"/>
              <a:t>CPI</a:t>
            </a:r>
            <a:r>
              <a:rPr lang="hu-HU" sz="1200" dirty="0"/>
              <a:t>. Forrás: Refinitiv, Eurostat.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170BF2-C5D7-4676-A311-C564E6F10EE8}"/>
              </a:ext>
            </a:extLst>
          </p:cNvPr>
          <p:cNvSpPr txBox="1"/>
          <p:nvPr/>
        </p:nvSpPr>
        <p:spPr>
          <a:xfrm>
            <a:off x="3157492" y="5840855"/>
            <a:ext cx="6818050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1" cap="all" baseline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i="0" dirty="0"/>
              <a:t>Az infláció alakulása egyes országokban és régiókban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696A9AD-D481-4190-8911-B545547D2010}"/>
              </a:ext>
            </a:extLst>
          </p:cNvPr>
          <p:cNvSpPr/>
          <p:nvPr/>
        </p:nvSpPr>
        <p:spPr>
          <a:xfrm>
            <a:off x="9975542" y="3967510"/>
            <a:ext cx="621437" cy="25823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30" name="Picture 6" descr="Warning PNG Picture | PNG All">
            <a:extLst>
              <a:ext uri="{FF2B5EF4-FFF2-40B4-BE49-F238E27FC236}">
                <a16:creationId xmlns:a16="http://schemas.microsoft.com/office/drawing/2014/main" id="{AF24FC08-99EA-46BA-902C-ACEFC2657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234" y="5151200"/>
            <a:ext cx="582967" cy="58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8F96D6-587B-5E7E-8186-CCD03F0B8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92" y="1340352"/>
            <a:ext cx="5606246" cy="4287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56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6A9986-8FEF-4CB3-89D7-6FB22275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infláció és az emelkedő kamatok a banki működésre nézve kockázatokkal (IS) járnak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2E0E56-52A4-9133-93CD-AD039F22F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94476" y="6511422"/>
            <a:ext cx="7679183" cy="229326"/>
          </a:xfrm>
        </p:spPr>
        <p:txBody>
          <a:bodyPr/>
          <a:lstStyle/>
          <a:p>
            <a:r>
              <a:rPr lang="hu-HU" sz="1200" dirty="0"/>
              <a:t>Forrás: MNB.</a:t>
            </a:r>
            <a:endParaRPr lang="en-GB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E0DE6-FF23-48BB-BB1F-1EA6307D4956}"/>
              </a:ext>
            </a:extLst>
          </p:cNvPr>
          <p:cNvSpPr txBox="1"/>
          <p:nvPr/>
        </p:nvSpPr>
        <p:spPr>
          <a:xfrm>
            <a:off x="9430590" y="4134471"/>
            <a:ext cx="2603610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solidFill>
                  <a:srgbClr val="002060"/>
                </a:solidFill>
              </a:rPr>
              <a:t>Finanszírozás </a:t>
            </a:r>
          </a:p>
          <a:p>
            <a:pPr algn="ctr"/>
            <a:r>
              <a:rPr lang="hu-HU" sz="2600" b="1" dirty="0">
                <a:solidFill>
                  <a:srgbClr val="002060"/>
                </a:solidFill>
              </a:rPr>
              <a:t>kockázatok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3276A2-2B34-499D-B3BD-644D2A4B5675}"/>
              </a:ext>
            </a:extLst>
          </p:cNvPr>
          <p:cNvGrpSpPr/>
          <p:nvPr/>
        </p:nvGrpSpPr>
        <p:grpSpPr>
          <a:xfrm>
            <a:off x="3085434" y="1024282"/>
            <a:ext cx="9063021" cy="5368249"/>
            <a:chOff x="40489" y="1062151"/>
            <a:chExt cx="9063021" cy="536824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846089-C28E-4AAD-AC03-AAB0BA1E045E}"/>
                </a:ext>
              </a:extLst>
            </p:cNvPr>
            <p:cNvGrpSpPr/>
            <p:nvPr/>
          </p:nvGrpSpPr>
          <p:grpSpPr>
            <a:xfrm>
              <a:off x="40489" y="1062151"/>
              <a:ext cx="9063021" cy="5368249"/>
              <a:chOff x="40489" y="1062151"/>
              <a:chExt cx="9063021" cy="536824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EB0FE7A-1A2D-48E9-B283-4314C19E2B05}"/>
                  </a:ext>
                </a:extLst>
              </p:cNvPr>
              <p:cNvGrpSpPr/>
              <p:nvPr/>
            </p:nvGrpSpPr>
            <p:grpSpPr>
              <a:xfrm>
                <a:off x="40489" y="1062151"/>
                <a:ext cx="9063021" cy="5368249"/>
                <a:chOff x="-137946" y="866542"/>
                <a:chExt cx="9173536" cy="5121211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6F22098-04AC-4482-AA61-8C857B1076F5}"/>
                    </a:ext>
                  </a:extLst>
                </p:cNvPr>
                <p:cNvSpPr txBox="1"/>
                <p:nvPr/>
              </p:nvSpPr>
              <p:spPr>
                <a:xfrm>
                  <a:off x="5165431" y="2434088"/>
                  <a:ext cx="3870159" cy="11450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u-HU" sz="2400" dirty="0">
                      <a:solidFill>
                        <a:srgbClr val="002060"/>
                      </a:solidFill>
                    </a:rPr>
                    <a:t>A betétek lassú </a:t>
                  </a:r>
                  <a:r>
                    <a:rPr lang="hu-HU" sz="2400" dirty="0" err="1">
                      <a:solidFill>
                        <a:srgbClr val="002060"/>
                      </a:solidFill>
                    </a:rPr>
                    <a:t>átárazódása</a:t>
                  </a:r>
                  <a:r>
                    <a:rPr lang="hu-HU" sz="2400" dirty="0">
                      <a:solidFill>
                        <a:srgbClr val="002060"/>
                      </a:solidFill>
                    </a:rPr>
                    <a:t>, </a:t>
                  </a:r>
                  <a:r>
                    <a:rPr lang="hu-HU" sz="2400" dirty="0" err="1">
                      <a:solidFill>
                        <a:srgbClr val="002060"/>
                      </a:solidFill>
                    </a:rPr>
                    <a:t>reálkamataik</a:t>
                  </a:r>
                  <a:r>
                    <a:rPr lang="hu-HU" sz="2400" dirty="0">
                      <a:solidFill>
                        <a:srgbClr val="002060"/>
                      </a:solidFill>
                    </a:rPr>
                    <a:t> csökkenése kiáramlással járhat</a:t>
                  </a: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AB2C2986-3C66-4E44-BCBC-46B27D8B7C55}"/>
                    </a:ext>
                  </a:extLst>
                </p:cNvPr>
                <p:cNvGrpSpPr/>
                <p:nvPr/>
              </p:nvGrpSpPr>
              <p:grpSpPr>
                <a:xfrm>
                  <a:off x="-137946" y="866542"/>
                  <a:ext cx="8068634" cy="5121211"/>
                  <a:chOff x="179912" y="903866"/>
                  <a:chExt cx="8068634" cy="5121211"/>
                </a:xfrm>
              </p:grpSpPr>
              <p:pic>
                <p:nvPicPr>
                  <p:cNvPr id="20" name="Picture 19" descr="A picture containing building, colonnade&#10;&#10;Description automatically generated">
                    <a:extLst>
                      <a:ext uri="{FF2B5EF4-FFF2-40B4-BE49-F238E27FC236}">
                        <a16:creationId xmlns:a16="http://schemas.microsoft.com/office/drawing/2014/main" id="{EA9D7C26-6192-4F58-98D8-F287F57E02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75476" y="1639146"/>
                    <a:ext cx="1327943" cy="1062355"/>
                  </a:xfrm>
                  <a:prstGeom prst="rect">
                    <a:avLst/>
                  </a:prstGeom>
                </p:spPr>
              </p:pic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FA9934B-3123-451C-99FA-A88E669860C4}"/>
                      </a:ext>
                    </a:extLst>
                  </p:cNvPr>
                  <p:cNvSpPr txBox="1"/>
                  <p:nvPr/>
                </p:nvSpPr>
                <p:spPr>
                  <a:xfrm>
                    <a:off x="3334737" y="1163981"/>
                    <a:ext cx="1713338" cy="4991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u-HU" sz="2800" b="1" dirty="0">
                        <a:solidFill>
                          <a:srgbClr val="002060"/>
                        </a:solidFill>
                      </a:rPr>
                      <a:t>Infláció &amp;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E4285DF-73F3-411C-944F-DA6066E4F7AC}"/>
                      </a:ext>
                    </a:extLst>
                  </p:cNvPr>
                  <p:cNvSpPr txBox="1"/>
                  <p:nvPr/>
                </p:nvSpPr>
                <p:spPr>
                  <a:xfrm>
                    <a:off x="3214682" y="3648082"/>
                    <a:ext cx="3040531" cy="1436894"/>
                  </a:xfrm>
                  <a:prstGeom prst="rect">
                    <a:avLst/>
                  </a:prstGeom>
                  <a:solidFill>
                    <a:schemeClr val="bg1">
                      <a:alpha val="30000"/>
                    </a:schemeClr>
                  </a:solidFill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ctr">
                      <a:defRPr>
                        <a:solidFill>
                          <a:schemeClr val="lt1"/>
                        </a:solidFill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</a:defRPr>
                    </a:lvl9pPr>
                  </a:lstStyle>
                  <a:p>
                    <a:r>
                      <a:rPr lang="hu-HU" sz="2400" dirty="0">
                        <a:solidFill>
                          <a:srgbClr val="002060"/>
                        </a:solidFill>
                      </a:rPr>
                      <a:t>A valós értéken nyilvántartott értékpapír állomány veszteséget okoz, de a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6C5C5AD3-0B12-4A44-9629-C4CA5AA3A932}"/>
                      </a:ext>
                    </a:extLst>
                  </p:cNvPr>
                  <p:cNvSpPr txBox="1"/>
                  <p:nvPr/>
                </p:nvSpPr>
                <p:spPr>
                  <a:xfrm>
                    <a:off x="1900788" y="5173599"/>
                    <a:ext cx="5466778" cy="851478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u-HU" sz="2600" b="1" dirty="0">
                        <a:solidFill>
                          <a:srgbClr val="002060"/>
                        </a:solidFill>
                      </a:rPr>
                      <a:t>Jövedelmezőségi hatások összetettek és időben változnak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079A1AA-EAB8-4536-B798-566BEC564B7B}"/>
                      </a:ext>
                    </a:extLst>
                  </p:cNvPr>
                  <p:cNvSpPr txBox="1"/>
                  <p:nvPr/>
                </p:nvSpPr>
                <p:spPr>
                  <a:xfrm>
                    <a:off x="4836260" y="1164019"/>
                    <a:ext cx="1574955" cy="4991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u-HU" sz="2800" b="1" dirty="0">
                        <a:solidFill>
                          <a:srgbClr val="002060"/>
                        </a:solidFill>
                      </a:rPr>
                      <a:t>Kamatok</a:t>
                    </a:r>
                  </a:p>
                </p:txBody>
              </p:sp>
              <p:sp>
                <p:nvSpPr>
                  <p:cNvPr id="18" name="Arrow: Up 17">
                    <a:extLst>
                      <a:ext uri="{FF2B5EF4-FFF2-40B4-BE49-F238E27FC236}">
                        <a16:creationId xmlns:a16="http://schemas.microsoft.com/office/drawing/2014/main" id="{BAA521F5-07BA-4295-8F55-9D92B475936D}"/>
                      </a:ext>
                    </a:extLst>
                  </p:cNvPr>
                  <p:cNvSpPr/>
                  <p:nvPr/>
                </p:nvSpPr>
                <p:spPr>
                  <a:xfrm>
                    <a:off x="6222720" y="932965"/>
                    <a:ext cx="583481" cy="754273"/>
                  </a:xfrm>
                  <a:prstGeom prst="upArrow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28" name="Picture 6" descr="General information | BISZ Central Credit Information Plc.">
                    <a:extLst>
                      <a:ext uri="{FF2B5EF4-FFF2-40B4-BE49-F238E27FC236}">
                        <a16:creationId xmlns:a16="http://schemas.microsoft.com/office/drawing/2014/main" id="{790ACCDB-7459-473F-8675-94D41FBC02F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31513" y="903866"/>
                    <a:ext cx="886057" cy="8860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B8EF8234-E04D-47D6-93D6-154B077A47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11353" y="1831980"/>
                    <a:ext cx="999840" cy="406189"/>
                  </a:xfrm>
                  <a:prstGeom prst="straightConnector1">
                    <a:avLst/>
                  </a:prstGeom>
                  <a:ln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3B90D2D2-2BE0-4452-A3F0-E60DDFE225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67374" y="1913911"/>
                    <a:ext cx="1016745" cy="309730"/>
                  </a:xfrm>
                  <a:prstGeom prst="straightConnector1">
                    <a:avLst/>
                  </a:prstGeom>
                  <a:ln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C4D6F37-BDF8-425B-9D6B-B2793BB081D6}"/>
                      </a:ext>
                    </a:extLst>
                  </p:cNvPr>
                  <p:cNvSpPr txBox="1"/>
                  <p:nvPr/>
                </p:nvSpPr>
                <p:spPr>
                  <a:xfrm>
                    <a:off x="179912" y="2422140"/>
                    <a:ext cx="4052811" cy="114509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  <a:prstDash val="dash"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hu-HU" sz="2400" dirty="0">
                        <a:solidFill>
                          <a:srgbClr val="002060"/>
                        </a:solidFill>
                      </a:rPr>
                      <a:t>Az emelkedő törlesztőrészletek növelik a nemteljesítés valószínűségét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0393B99-71ED-4270-8753-0F194AE70386}"/>
                      </a:ext>
                    </a:extLst>
                  </p:cNvPr>
                  <p:cNvSpPr txBox="1"/>
                  <p:nvPr/>
                </p:nvSpPr>
                <p:spPr>
                  <a:xfrm>
                    <a:off x="489422" y="3981258"/>
                    <a:ext cx="2568119" cy="469782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u-HU" sz="2600" b="1" dirty="0">
                        <a:solidFill>
                          <a:srgbClr val="002060"/>
                        </a:solidFill>
                      </a:rPr>
                      <a:t>Hitelkockázatok</a:t>
                    </a:r>
                  </a:p>
                </p:txBody>
              </p:sp>
              <p:cxnSp>
                <p:nvCxnSpPr>
                  <p:cNvPr id="49" name="Straight Arrow Connector 48">
                    <a:extLst>
                      <a:ext uri="{FF2B5EF4-FFF2-40B4-BE49-F238E27FC236}">
                        <a16:creationId xmlns:a16="http://schemas.microsoft.com/office/drawing/2014/main" id="{6E7C879C-20BE-471F-9793-929E8AF139CD}"/>
                      </a:ext>
                    </a:extLst>
                  </p:cNvPr>
                  <p:cNvCxnSpPr>
                    <a:cxnSpLocks/>
                    <a:stCxn id="20" idx="2"/>
                  </p:cNvCxnSpPr>
                  <p:nvPr/>
                </p:nvCxnSpPr>
                <p:spPr>
                  <a:xfrm flipH="1">
                    <a:off x="4739447" y="2701501"/>
                    <a:ext cx="1" cy="835540"/>
                  </a:xfrm>
                  <a:prstGeom prst="straightConnector1">
                    <a:avLst/>
                  </a:prstGeom>
                  <a:ln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Arrow: Bent-Up 46">
                    <a:extLst>
                      <a:ext uri="{FF2B5EF4-FFF2-40B4-BE49-F238E27FC236}">
                        <a16:creationId xmlns:a16="http://schemas.microsoft.com/office/drawing/2014/main" id="{22D51BD9-7AD3-40C2-8B79-C152E8F873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06619" y="4718243"/>
                    <a:ext cx="803159" cy="776780"/>
                  </a:xfrm>
                  <a:prstGeom prst="bentUpArrow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Arrow: Left-Up 51">
                    <a:extLst>
                      <a:ext uri="{FF2B5EF4-FFF2-40B4-BE49-F238E27FC236}">
                        <a16:creationId xmlns:a16="http://schemas.microsoft.com/office/drawing/2014/main" id="{7079E042-7E3D-43E9-AE34-C9E69D9221D8}"/>
                      </a:ext>
                    </a:extLst>
                  </p:cNvPr>
                  <p:cNvSpPr/>
                  <p:nvPr/>
                </p:nvSpPr>
                <p:spPr>
                  <a:xfrm>
                    <a:off x="7471766" y="4705053"/>
                    <a:ext cx="776780" cy="851478"/>
                  </a:xfrm>
                  <a:prstGeom prst="leftUpArrow">
                    <a:avLst>
                      <a:gd name="adj1" fmla="val 25000"/>
                      <a:gd name="adj2" fmla="val 25000"/>
                      <a:gd name="adj3" fmla="val 25000"/>
                    </a:avLst>
                  </a:prstGeom>
                  <a:solidFill>
                    <a:schemeClr val="tx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2" name="Arrow: Up 21">
                <a:extLst>
                  <a:ext uri="{FF2B5EF4-FFF2-40B4-BE49-F238E27FC236}">
                    <a16:creationId xmlns:a16="http://schemas.microsoft.com/office/drawing/2014/main" id="{1217926B-9C4A-43E6-989F-82985E2AB0DF}"/>
                  </a:ext>
                </a:extLst>
              </p:cNvPr>
              <p:cNvSpPr/>
              <p:nvPr/>
            </p:nvSpPr>
            <p:spPr>
              <a:xfrm>
                <a:off x="2790117" y="1127273"/>
                <a:ext cx="576452" cy="790658"/>
              </a:xfrm>
              <a:prstGeom prst="upArrow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row: Up 3">
              <a:extLst>
                <a:ext uri="{FF2B5EF4-FFF2-40B4-BE49-F238E27FC236}">
                  <a16:creationId xmlns:a16="http://schemas.microsoft.com/office/drawing/2014/main" id="{D9B9AEA7-860F-4DB2-9127-2D161F667F27}"/>
                </a:ext>
              </a:extLst>
            </p:cNvPr>
            <p:cNvSpPr/>
            <p:nvPr/>
          </p:nvSpPr>
          <p:spPr>
            <a:xfrm>
              <a:off x="1824274" y="4873332"/>
              <a:ext cx="414363" cy="566644"/>
            </a:xfrm>
            <a:prstGeom prst="upArrow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FB0F7BE-D137-4D1A-B244-595DDE6EAC3F}"/>
              </a:ext>
            </a:extLst>
          </p:cNvPr>
          <p:cNvSpPr txBox="1"/>
          <p:nvPr/>
        </p:nvSpPr>
        <p:spPr>
          <a:xfrm>
            <a:off x="4886637" y="1054567"/>
            <a:ext cx="886936" cy="923330"/>
          </a:xfrm>
          <a:prstGeom prst="rect">
            <a:avLst/>
          </a:prstGeom>
          <a:solidFill>
            <a:schemeClr val="tx2">
              <a:lumMod val="10000"/>
              <a:lumOff val="9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solidFill>
                  <a:schemeClr val="tx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4911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485507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376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43E8D8-F990-473E-A57F-B11C87D5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likviditási tartalékok szintje szektorszinten rendkívül magas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AB6C4-B286-42C9-8A02-CA0A0653AAE5}"/>
              </a:ext>
            </a:extLst>
          </p:cNvPr>
          <p:cNvSpPr txBox="1"/>
          <p:nvPr/>
        </p:nvSpPr>
        <p:spPr>
          <a:xfrm>
            <a:off x="3181926" y="5793489"/>
            <a:ext cx="8351837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i="1" cap="all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i="0" dirty="0"/>
              <a:t>A bankrendszer operatív likviditási </a:t>
            </a:r>
            <a:r>
              <a:rPr lang="hu-HU" i="0" dirty="0" err="1"/>
              <a:t>tartalékának</a:t>
            </a:r>
            <a:r>
              <a:rPr lang="hu-HU" i="0" dirty="0"/>
              <a:t> felbontása és alakulása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8547C-BC3C-40F0-972D-B2F3DA35ED41}"/>
              </a:ext>
            </a:extLst>
          </p:cNvPr>
          <p:cNvSpPr txBox="1"/>
          <p:nvPr/>
        </p:nvSpPr>
        <p:spPr>
          <a:xfrm>
            <a:off x="3186120" y="6016491"/>
            <a:ext cx="8801177" cy="716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hu-HU" sz="12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Megjegyzés: A portfólió </a:t>
            </a:r>
            <a:r>
              <a:rPr lang="hu-HU" sz="1200" dirty="0" err="1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gap</a:t>
            </a:r>
            <a:r>
              <a:rPr lang="hu-HU" sz="12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sz="1200" dirty="0" err="1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treasury</a:t>
            </a:r>
            <a:r>
              <a:rPr lang="hu-HU" sz="12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műveletek szerződés szerinti nettó beáramlásait jelöli az adatszolgáltatás napjától számított 30 napon belül a következő tartalommal: bankközi hitelek és betétek, MNB betét, repó, értékpapírok a saját kibocsátású kivételével, 5 milliárd forint feletti betétek, származtatott ügyletek. Forrás: MNB.</a:t>
            </a:r>
            <a:endParaRPr lang="hu-H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E28E6-3AA4-482E-AE87-E0B0B5C74A04}"/>
              </a:ext>
            </a:extLst>
          </p:cNvPr>
          <p:cNvSpPr/>
          <p:nvPr/>
        </p:nvSpPr>
        <p:spPr>
          <a:xfrm>
            <a:off x="8774098" y="1370605"/>
            <a:ext cx="3113102" cy="4076561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bőséges </a:t>
            </a:r>
            <a:r>
              <a:rPr lang="hu-H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likviditási tartalékok erős védelmet biztosítanak </a:t>
            </a: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likviditási sokkokkal szemben a geopolitikai kockázatok növekedése mellett is.</a:t>
            </a:r>
          </a:p>
          <a:p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háború nyomán kialakuló általános bizonytalanság közepette </a:t>
            </a:r>
            <a:r>
              <a:rPr lang="hu-HU" sz="16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sem volt jellemző szektorszinten jelentősnek minősülő kiáramlás</a:t>
            </a: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de a változékony pénzpiaci környezet egyes bankoktól a megszokottnál </a:t>
            </a:r>
            <a:r>
              <a:rPr lang="hu-HU" sz="16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fokozottabb likviditásmenedzsmentet </a:t>
            </a:r>
            <a:r>
              <a:rPr lang="hu-HU" sz="1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igényelt.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0C90A-284D-400C-B525-0913A1D773F8}"/>
              </a:ext>
            </a:extLst>
          </p:cNvPr>
          <p:cNvSpPr txBox="1"/>
          <p:nvPr/>
        </p:nvSpPr>
        <p:spPr>
          <a:xfrm>
            <a:off x="8774097" y="963319"/>
            <a:ext cx="34179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hu-HU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95EDE7-4F17-AF12-3AF0-EC528F2A2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52" y="1185849"/>
            <a:ext cx="5688345" cy="4261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16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56CD-AA5D-45D1-867D-FA6FA673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083" y="228322"/>
            <a:ext cx="8584870" cy="713833"/>
          </a:xfrm>
        </p:spPr>
        <p:txBody>
          <a:bodyPr>
            <a:noAutofit/>
          </a:bodyPr>
          <a:lstStyle/>
          <a:p>
            <a:r>
              <a:rPr lang="hu-HU" sz="2400" dirty="0"/>
              <a:t>még egy jelentős sokk esetén is teljesítené a szektor a likviditási követelményeket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2A513-52C5-462E-802C-CD33F7573363}"/>
              </a:ext>
            </a:extLst>
          </p:cNvPr>
          <p:cNvSpPr txBox="1"/>
          <p:nvPr/>
        </p:nvSpPr>
        <p:spPr>
          <a:xfrm>
            <a:off x="3187083" y="1110066"/>
            <a:ext cx="8899661" cy="369332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solidFill>
                  <a:srgbClr val="002060"/>
                </a:solidFill>
              </a:rPr>
              <a:t>A bankok döntő többsége a sokk mentén is megfelelne a szabályozói minimumelvárásoknak.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FFF55-89CB-4B46-BACC-1A4765EC62BE}"/>
              </a:ext>
            </a:extLst>
          </p:cNvPr>
          <p:cNvSpPr txBox="1"/>
          <p:nvPr/>
        </p:nvSpPr>
        <p:spPr>
          <a:xfrm>
            <a:off x="3106913" y="6195854"/>
            <a:ext cx="8229871" cy="43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r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dirty="0"/>
              <a:t>Megjegyzés: A mutató az LCR 100 százalékos szabályozói limitjéhez viszonyított százalékpontos likviditási hiányok (de legfeljebb 100 százalékpont) mérlegfőösszeggel súlyozott összege a stresszpálya mentén. Minél magasabb a mutató értéke, annál nagyobb a likviditási kockázat. 2018. I. negyedévig a kilenc legnagyobb intézmény adatai, míg onnantól a teljes hitelintézeti szektor adatai alapján. 2022. I. negyedévére részleges adatok és jegybanki becslés alapján. Forrás: MNB.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1B6D1-5208-4DD3-A3D4-4B0E82BDCE85}"/>
              </a:ext>
            </a:extLst>
          </p:cNvPr>
          <p:cNvSpPr txBox="1"/>
          <p:nvPr/>
        </p:nvSpPr>
        <p:spPr>
          <a:xfrm>
            <a:off x="4528956" y="5610876"/>
            <a:ext cx="313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i="0" cap="all" dirty="0">
                <a:ea typeface="+mn-ea"/>
              </a:rPr>
              <a:t>A Likviditási Stressz Index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25A9FFE-74E7-43A9-BF73-6DBAA47AE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33735"/>
              </p:ext>
            </p:extLst>
          </p:nvPr>
        </p:nvGraphicFramePr>
        <p:xfrm>
          <a:off x="8414104" y="1557325"/>
          <a:ext cx="349472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57">
                  <a:extLst>
                    <a:ext uri="{9D8B030D-6E8A-4147-A177-3AD203B41FA5}">
                      <a16:colId xmlns:a16="http://schemas.microsoft.com/office/drawing/2014/main" val="1470238587"/>
                    </a:ext>
                  </a:extLst>
                </a:gridCol>
                <a:gridCol w="901961">
                  <a:extLst>
                    <a:ext uri="{9D8B030D-6E8A-4147-A177-3AD203B41FA5}">
                      <a16:colId xmlns:a16="http://schemas.microsoft.com/office/drawing/2014/main" val="2627047095"/>
                    </a:ext>
                  </a:extLst>
                </a:gridCol>
                <a:gridCol w="1164909">
                  <a:extLst>
                    <a:ext uri="{9D8B030D-6E8A-4147-A177-3AD203B41FA5}">
                      <a16:colId xmlns:a16="http://schemas.microsoft.com/office/drawing/2014/main" val="1863132580"/>
                    </a:ext>
                  </a:extLst>
                </a:gridCol>
              </a:tblGrid>
              <a:tr h="257318">
                <a:tc gridSpan="3"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Eszközoldali tételek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992742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ctr"/>
                      <a:r>
                        <a:rPr lang="hu-HU" sz="1100" i="1" dirty="0"/>
                        <a:t>Tétel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i="1" dirty="0"/>
                        <a:t>Mérték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i="1" dirty="0"/>
                        <a:t>Érintett devizák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37217"/>
                  </a:ext>
                </a:extLst>
              </a:tr>
              <a:tr h="423818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Árfolyamsokk a derivatív árfolyamon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/>
                        <a:t>15%</a:t>
                      </a:r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/>
                        <a:t>FX</a:t>
                      </a:r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927551"/>
                  </a:ext>
                </a:extLst>
              </a:tr>
              <a:tr h="423818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Kamatsokk a kamatra érzékeny tételeken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300 bázispont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HUF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166308"/>
                  </a:ext>
                </a:extLst>
              </a:tr>
              <a:tr h="423818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Háztartási hitelkeret-lehívás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HUF/</a:t>
                      </a:r>
                      <a:r>
                        <a:rPr lang="hu-HU" sz="1100" dirty="0" err="1"/>
                        <a:t>FX</a:t>
                      </a:r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734121"/>
                  </a:ext>
                </a:extLst>
              </a:tr>
              <a:tr h="423818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Vállalati hitelkeret- lehívás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HUF/</a:t>
                      </a:r>
                      <a:r>
                        <a:rPr lang="hu-HU" sz="1100" dirty="0" err="1"/>
                        <a:t>FX</a:t>
                      </a:r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287592"/>
                  </a:ext>
                </a:extLst>
              </a:tr>
              <a:tr h="257318">
                <a:tc gridSpan="3">
                  <a:txBody>
                    <a:bodyPr/>
                    <a:lstStyle/>
                    <a:p>
                      <a:pPr marL="0" algn="ctr" defTabSz="914332" rtl="0" eaLnBrk="1" latinLnBrk="0" hangingPunct="1"/>
                      <a:r>
                        <a:rPr lang="hu-HU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Forrásoldali tételek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22262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ctr"/>
                      <a:r>
                        <a:rPr lang="hu-HU" sz="1100" i="1" dirty="0"/>
                        <a:t>Tétel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i="1" dirty="0"/>
                        <a:t>Mérték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i="1" dirty="0"/>
                        <a:t>Érintett devizák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81888"/>
                  </a:ext>
                </a:extLst>
              </a:tr>
              <a:tr h="423818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Háztartási betétkivonás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HUF/</a:t>
                      </a:r>
                      <a:r>
                        <a:rPr lang="hu-HU" sz="1100" dirty="0" err="1"/>
                        <a:t>FX</a:t>
                      </a:r>
                      <a:endParaRPr lang="hu-HU" sz="1100" dirty="0"/>
                    </a:p>
                    <a:p>
                      <a:pPr algn="ctr"/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782564"/>
                  </a:ext>
                </a:extLst>
              </a:tr>
              <a:tr h="423818"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Vállalati</a:t>
                      </a:r>
                    </a:p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betétkivonás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/>
                        <a:t>15%</a:t>
                      </a:r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HUF/</a:t>
                      </a:r>
                      <a:r>
                        <a:rPr lang="hu-HU" sz="1100" dirty="0" err="1"/>
                        <a:t>FX</a:t>
                      </a:r>
                      <a:endParaRPr lang="hu-HU" sz="1100" dirty="0"/>
                    </a:p>
                    <a:p>
                      <a:pPr algn="ctr"/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708612"/>
                  </a:ext>
                </a:extLst>
              </a:tr>
              <a:tr h="423818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Tulajdonosi betétkivonás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HUF/</a:t>
                      </a:r>
                      <a:r>
                        <a:rPr lang="hu-HU" sz="1100" dirty="0" err="1"/>
                        <a:t>FX</a:t>
                      </a:r>
                      <a:endParaRPr lang="hu-HU" sz="1100" dirty="0"/>
                    </a:p>
                    <a:p>
                      <a:pPr algn="ctr"/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2407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BCAC6C-0170-625E-C093-52BCB8291E1E}"/>
              </a:ext>
            </a:extLst>
          </p:cNvPr>
          <p:cNvSpPr txBox="1"/>
          <p:nvPr/>
        </p:nvSpPr>
        <p:spPr>
          <a:xfrm>
            <a:off x="7997505" y="5610876"/>
            <a:ext cx="4194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cap="all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likviditási stresszteszt Paraméterei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3EB9E1-0148-3647-EA67-433B4420D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13" y="1557325"/>
            <a:ext cx="5295583" cy="3971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99053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C4B496AE2E4C04F9B51AC3E564D2900" ma:contentTypeVersion="0" ma:contentTypeDescription="Új dokumentum létrehozása." ma:contentTypeScope="" ma:versionID="571bce60b8b43e2ebad3fe44763098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7B7792-C308-4819-8F0A-EB6E14E66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DE49C1-7FD3-4525-8192-47AB136C6F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D16BD3-3425-4CFA-A181-A36517A52D3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8032</TotalTime>
  <Words>2470</Words>
  <Application>Microsoft Office PowerPoint</Application>
  <PresentationFormat>Widescreen</PresentationFormat>
  <Paragraphs>265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Trebuchet MS</vt:lpstr>
      <vt:lpstr>Wingdings</vt:lpstr>
      <vt:lpstr>blank</vt:lpstr>
      <vt:lpstr>MNB téma 4_3 nyomtatásra</vt:lpstr>
      <vt:lpstr>MNB téma 16_9 új</vt:lpstr>
      <vt:lpstr>Pénzügyi stabilitási jelentés (2022. május)</vt:lpstr>
      <vt:lpstr>az orosz-ukrán háború újabb kockázatokat jelent, amikre fel kell készülnie a szektornak</vt:lpstr>
      <vt:lpstr>PowerPoint Presentation</vt:lpstr>
      <vt:lpstr>A háború jelentősen megváltoztatta a világgazdaság kilátásait</vt:lpstr>
      <vt:lpstr>az energiahordozók drágulása és a már korábban is fennálló kínálati súrlódások tovább emelték az inflációt </vt:lpstr>
      <vt:lpstr>Az infláció és az emelkedő kamatok a banki működésre nézve kockázatokkal (IS) járnak</vt:lpstr>
      <vt:lpstr>PowerPoint Presentation</vt:lpstr>
      <vt:lpstr>A likviditási tartalékok szintje szektorszinten rendkívül magas</vt:lpstr>
      <vt:lpstr>még egy jelentős sokk esetén is teljesítené a szektor a likviditási követelményeket</vt:lpstr>
      <vt:lpstr>A bankrendszer tőkemegfelelése a visszaépített követelményekkel számolva is stabil</vt:lpstr>
      <vt:lpstr>A szektor döntő többsége stresszhelyzetben is kielégítő tőkehelyzettel rendelkezne</vt:lpstr>
      <vt:lpstr>PowerPoint Presentation</vt:lpstr>
      <vt:lpstr>Jelentősen bővült a vállalatok hitel- és kötvényállománya 2021-ben, és az év elején</vt:lpstr>
      <vt:lpstr>A háborús bizonytalanságban lassulhat A vállalati hiteldinamika, De továbbra is bővülés várható</vt:lpstr>
      <vt:lpstr>Az állami támogatások hozzájárulásával új csúcsot ért el a lakáshitelek kibocsátása</vt:lpstr>
      <vt:lpstr>A támogatott hitelek növekvő aránya miatt az ügyfélkamatok kevésbé emelkednek</vt:lpstr>
      <vt:lpstr>A lakáshitel-felvevők pénzügyi kifeszítettsége fokozatosan emelkedik</vt:lpstr>
      <vt:lpstr>Az mnb szoros figyelemmel követi a lakásárak túlértékeltségét</vt:lpstr>
      <vt:lpstr>PowerPoint Presentation</vt:lpstr>
      <vt:lpstr>az általános moratóriumot követő új késedelmek nagy része megszűnt a vállalati szektorban az év elején</vt:lpstr>
      <vt:lpstr>A növekvő projektfinanszírozás fedezésére a bankok megfelelő tőkével rendelkeznek</vt:lpstr>
      <vt:lpstr>Az általános moratórium lezárását követően enyhe emelkedés a lakossági késedelmekben</vt:lpstr>
      <vt:lpstr>A kamatstop kifutásával az érintett adósok negyede jelentős törlesztőrészlet-növekedéssel néz szembe</vt:lpstr>
      <vt:lpstr>A változó kamatozás nem jelent akkora problémát, mint amekkora  a devizahitelezés volt</vt:lpstr>
      <vt:lpstr>A bankmérleg növekedése és a kamatkörnyezet emelkedése a banki kamateredmény növekedésében is lecsapódik</vt:lpstr>
      <vt:lpstr>PowerPoint Presentation</vt:lpstr>
      <vt:lpstr>PowerPoint Presentation</vt:lpstr>
      <vt:lpstr>A kamatkörnyezet emelkedésével különösen fontossá válik a kedvezményes hitelek árazása [Keretes írás: A verseny hiánya a CSOK hitelek árazásában]</vt:lpstr>
      <vt:lpstr>a zöld lakáshitelek hitelkockázata alacsonyabb, így kisebb kamat indokolt ezen ügyletekre [Keretes írás: A bankok a piaci alapú hitelekben nem érvényesítik a zöld szempontokat] </vt:lpstr>
      <vt:lpstr>A jelentés Kiemelt üzenetei</vt:lpstr>
      <vt:lpstr>Köszönjük a figyelmet!</vt:lpstr>
    </vt:vector>
  </TitlesOfParts>
  <Company>Magyar Nemzeti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Szebeny Miklós</dc:creator>
  <cp:lastModifiedBy>Hajnal Gábor</cp:lastModifiedBy>
  <cp:revision>827</cp:revision>
  <cp:lastPrinted>2019-10-21T08:27:49Z</cp:lastPrinted>
  <dcterms:created xsi:type="dcterms:W3CDTF">2018-01-30T08:05:49Z</dcterms:created>
  <dcterms:modified xsi:type="dcterms:W3CDTF">2022-05-24T15:07:36Z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0x0101009C4B496AE2E4C04F9B51AC3E564D2900</vt:lpwstr>
  </property>
  <property fmtid="{D5CDD505-2E9C-101B-9397-08002B2CF9AE}" pid="3" name="MSIP_Label_b0d11092-50c9-4e74-84b5-b1af078dc3d0_Enabled">
    <vt:lpwstr>True</vt:lpwstr>
  </property>
  <property fmtid="{D5CDD505-2E9C-101B-9397-08002B2CF9AE}" pid="4" name="MSIP_Label_b0d11092-50c9-4e74-84b5-b1af078dc3d0_SiteId">
    <vt:lpwstr>97c01ef8-0264-4eef-9c08-fb4a9ba1c0db</vt:lpwstr>
  </property>
  <property fmtid="{D5CDD505-2E9C-101B-9397-08002B2CF9AE}" pid="5" name="MSIP_Label_b0d11092-50c9-4e74-84b5-b1af078dc3d0_Ref">
    <vt:lpwstr>https://api.informationprotection.azure.com/api/97c01ef8-0264-4eef-9c08-fb4a9ba1c0db</vt:lpwstr>
  </property>
  <property fmtid="{D5CDD505-2E9C-101B-9397-08002B2CF9AE}" pid="6" name="MSIP_Label_b0d11092-50c9-4e74-84b5-b1af078dc3d0_Owner">
    <vt:lpwstr>dancsikb@mnb.hu</vt:lpwstr>
  </property>
  <property fmtid="{D5CDD505-2E9C-101B-9397-08002B2CF9AE}" pid="7" name="MSIP_Label_b0d11092-50c9-4e74-84b5-b1af078dc3d0_SetDate">
    <vt:lpwstr>2018-10-11T23:27:59.0573604+02:00</vt:lpwstr>
  </property>
  <property fmtid="{D5CDD505-2E9C-101B-9397-08002B2CF9AE}" pid="8" name="MSIP_Label_b0d11092-50c9-4e74-84b5-b1af078dc3d0_Name">
    <vt:lpwstr>Protected</vt:lpwstr>
  </property>
  <property fmtid="{D5CDD505-2E9C-101B-9397-08002B2CF9AE}" pid="9" name="MSIP_Label_b0d11092-50c9-4e74-84b5-b1af078dc3d0_Application">
    <vt:lpwstr>Microsoft Azure Information Protection</vt:lpwstr>
  </property>
  <property fmtid="{D5CDD505-2E9C-101B-9397-08002B2CF9AE}" pid="10" name="MSIP_Label_b0d11092-50c9-4e74-84b5-b1af078dc3d0_Extended_MSFT_Method">
    <vt:lpwstr>Automatic</vt:lpwstr>
  </property>
  <property fmtid="{D5CDD505-2E9C-101B-9397-08002B2CF9AE}" pid="11" name="Sensitivity">
    <vt:lpwstr>Protected</vt:lpwstr>
  </property>
</Properties>
</file>