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  <p:sldMasterId id="2147483682" r:id="rId5"/>
    <p:sldMasterId id="2147483693" r:id="rId6"/>
  </p:sldMasterIdLst>
  <p:notesMasterIdLst>
    <p:notesMasterId r:id="rId40"/>
  </p:notesMasterIdLst>
  <p:sldIdLst>
    <p:sldId id="3359" r:id="rId7"/>
    <p:sldId id="3472" r:id="rId8"/>
    <p:sldId id="3479" r:id="rId9"/>
    <p:sldId id="2923" r:id="rId10"/>
    <p:sldId id="3444" r:id="rId11"/>
    <p:sldId id="3437" r:id="rId12"/>
    <p:sldId id="3441" r:id="rId13"/>
    <p:sldId id="3439" r:id="rId14"/>
    <p:sldId id="3447" r:id="rId15"/>
    <p:sldId id="3442" r:id="rId16"/>
    <p:sldId id="3483" r:id="rId17"/>
    <p:sldId id="3445" r:id="rId18"/>
    <p:sldId id="3443" r:id="rId19"/>
    <p:sldId id="3449" r:id="rId20"/>
    <p:sldId id="3450" r:id="rId21"/>
    <p:sldId id="3451" r:id="rId22"/>
    <p:sldId id="3456" r:id="rId23"/>
    <p:sldId id="3457" r:id="rId24"/>
    <p:sldId id="3460" r:id="rId25"/>
    <p:sldId id="3486" r:id="rId26"/>
    <p:sldId id="3477" r:id="rId27"/>
    <p:sldId id="3461" r:id="rId28"/>
    <p:sldId id="3452" r:id="rId29"/>
    <p:sldId id="3454" r:id="rId30"/>
    <p:sldId id="3462" r:id="rId31"/>
    <p:sldId id="3475" r:id="rId32"/>
    <p:sldId id="3453" r:id="rId33"/>
    <p:sldId id="3484" r:id="rId34"/>
    <p:sldId id="3480" r:id="rId35"/>
    <p:sldId id="3467" r:id="rId36"/>
    <p:sldId id="3471" r:id="rId37"/>
    <p:sldId id="3487" r:id="rId38"/>
    <p:sldId id="286" r:id="rId3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CC1B0-BD31-467E-8771-948F37767FA4}">
          <p14:sldIdLst>
            <p14:sldId id="3359"/>
            <p14:sldId id="3472"/>
            <p14:sldId id="3479"/>
            <p14:sldId id="2923"/>
            <p14:sldId id="3444"/>
            <p14:sldId id="3437"/>
            <p14:sldId id="3441"/>
            <p14:sldId id="3439"/>
            <p14:sldId id="3447"/>
            <p14:sldId id="3442"/>
            <p14:sldId id="3483"/>
            <p14:sldId id="3445"/>
            <p14:sldId id="3443"/>
            <p14:sldId id="3449"/>
            <p14:sldId id="3450"/>
            <p14:sldId id="3451"/>
            <p14:sldId id="3456"/>
            <p14:sldId id="3457"/>
            <p14:sldId id="3460"/>
            <p14:sldId id="3486"/>
            <p14:sldId id="3477"/>
            <p14:sldId id="3461"/>
            <p14:sldId id="3452"/>
            <p14:sldId id="3454"/>
            <p14:sldId id="3462"/>
            <p14:sldId id="3475"/>
            <p14:sldId id="3453"/>
            <p14:sldId id="3484"/>
            <p14:sldId id="3480"/>
            <p14:sldId id="3467"/>
            <p14:sldId id="3471"/>
            <p14:sldId id="34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E8F465-9FE1-3C04-E142-A6202360DBF4}" name="Nagy Tamás (PRE)" initials="NT(" userId="S::nagyt@mnb.hu::e50598a3-6ab1-4149-afd0-17ea51511c52" providerId="AD"/>
  <p188:author id="{5FE8679C-B6B9-0B2C-468F-2BA2330C04AC}" name="Dancsik Bálint" initials="DB" userId="S::dancsikb@mnb.hu::eb74de31-c7e1-415b-be9a-8e09876db361" providerId="AD"/>
  <p188:author id="{7D9656B0-5927-98E8-C8B2-4CEAB84E4D04}" name="Hajnal Gábor" initials="HG" userId="S::hajnalg@mnb.hu::c8499151-1b57-43a2-b00c-504b6e07a016" providerId="AD"/>
  <p188:author id="{310D2EDF-E241-27C3-01F0-F48B9FA11481}" name="Bálint Máté" initials="BM" userId="S::balintm@mnb.hu::b2e4cdb8-7dff-45a3-bff7-4096fbd1e222" providerId="AD"/>
  <p188:author id="{05C2DDEF-240A-212C-C626-B827E4E5173E}" name="JDU" initials="KP" userId="JDU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czki Ákos" initials="BÁ" lastIdx="2" clrIdx="0"/>
  <p:cmAuthor id="2" name="Nagy Tamás" initials="NT" lastIdx="7" clrIdx="1">
    <p:extLst>
      <p:ext uri="{19B8F6BF-5375-455C-9EA6-DF929625EA0E}">
        <p15:presenceInfo xmlns:p15="http://schemas.microsoft.com/office/powerpoint/2012/main" userId="S-1-5-21-1939357022-314196924-328618392-66550" providerId="AD"/>
      </p:ext>
    </p:extLst>
  </p:cmAuthor>
  <p:cmAuthor id="3" name="Oláh Zsolt" initials="OZs" lastIdx="1" clrIdx="2">
    <p:extLst>
      <p:ext uri="{19B8F6BF-5375-455C-9EA6-DF929625EA0E}">
        <p15:presenceInfo xmlns:p15="http://schemas.microsoft.com/office/powerpoint/2012/main" userId="Oláh Zsolt" providerId="None"/>
      </p:ext>
    </p:extLst>
  </p:cmAuthor>
  <p:cmAuthor id="4" name=" " initials="" lastIdx="10" clrIdx="3">
    <p:extLst>
      <p:ext uri="{19B8F6BF-5375-455C-9EA6-DF929625EA0E}">
        <p15:presenceInfo xmlns:p15="http://schemas.microsoft.com/office/powerpoint/2012/main" userId="S::dancsikb@mnb.hu::eb74de31-c7e1-415b-be9a-8e09876db361" providerId="AD"/>
      </p:ext>
    </p:extLst>
  </p:cmAuthor>
  <p:cmAuthor id="5" name="Nagy Tamás (PRE)" initials="NT(" lastIdx="5" clrIdx="4">
    <p:extLst>
      <p:ext uri="{19B8F6BF-5375-455C-9EA6-DF929625EA0E}">
        <p15:presenceInfo xmlns:p15="http://schemas.microsoft.com/office/powerpoint/2012/main" userId="S::nagyt@mnb.hu::2e64fee3c4fc698e" providerId="AD"/>
      </p:ext>
    </p:extLst>
  </p:cmAuthor>
  <p:cmAuthor id="6" name="Hajnal Gábor" initials="HG" lastIdx="6" clrIdx="5">
    <p:extLst>
      <p:ext uri="{19B8F6BF-5375-455C-9EA6-DF929625EA0E}">
        <p15:presenceInfo xmlns:p15="http://schemas.microsoft.com/office/powerpoint/2012/main" userId="S::hajnalg@mnb.hu::c8499151-1b57-43a2-b00c-504b6e07a0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02653"/>
    <a:srgbClr val="FFFFFF"/>
    <a:srgbClr val="FFC000"/>
    <a:srgbClr val="B8BBBB"/>
    <a:srgbClr val="009EE0"/>
    <a:srgbClr val="0C2148"/>
    <a:srgbClr val="16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5" autoAdjust="0"/>
    <p:restoredTop sz="93103" autoAdjust="0"/>
  </p:normalViewPr>
  <p:slideViewPr>
    <p:cSldViewPr snapToGrid="0">
      <p:cViewPr varScale="1">
        <p:scale>
          <a:sx n="108" d="100"/>
          <a:sy n="10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136745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3327112"/>
          <a:ext cx="5063891" cy="70848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504392"/>
          <a:ext cx="5063891" cy="70848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5572"/>
          <a:ext cx="6480008" cy="109224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1683892"/>
          <a:ext cx="6480008" cy="109224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504392"/>
          <a:ext cx="5063891" cy="70848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1367452"/>
          <a:ext cx="6480008" cy="8560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2682892"/>
          <a:ext cx="6480008" cy="85608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xfrm>
          <a:off x="361706" y="3998332"/>
          <a:ext cx="6480008" cy="856080"/>
        </a:xfrm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504392"/>
          <a:ext cx="5063891" cy="70848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28F3F582-E495-4F7A-B5CC-71AF067C4181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563C7A52-3FF5-4562-A82F-26FAEFDD8DC0}" type="parTrans" cxnId="{0B792EA4-3E42-4F88-B05E-C8E3059E32EC}">
      <dgm:prSet/>
      <dgm:spPr/>
      <dgm:t>
        <a:bodyPr/>
        <a:lstStyle/>
        <a:p>
          <a:endParaRPr lang="hu-HU"/>
        </a:p>
      </dgm:t>
    </dgm:pt>
    <dgm:pt modelId="{FD68268A-D8D6-496D-B02D-28E06F9BB001}" type="sibTrans" cxnId="{0B792EA4-3E42-4F88-B05E-C8E3059E32EC}">
      <dgm:prSet/>
      <dgm:spPr/>
      <dgm:t>
        <a:bodyPr/>
        <a:lstStyle/>
        <a:p>
          <a:endParaRPr lang="hu-HU"/>
        </a:p>
      </dgm:t>
    </dgm:pt>
    <dgm:pt modelId="{7E7F7110-2D6A-4B77-94BC-CEBFD592C71E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0ECF569C-3F46-40FD-A85A-73413C8E41B2}" type="parTrans" cxnId="{802B7300-DF36-490F-9989-A4EBC9697543}">
      <dgm:prSet/>
      <dgm:spPr/>
      <dgm:t>
        <a:bodyPr/>
        <a:lstStyle/>
        <a:p>
          <a:endParaRPr lang="hu-HU"/>
        </a:p>
      </dgm:t>
    </dgm:pt>
    <dgm:pt modelId="{B3B24536-60CE-4D6E-8C3B-754B5F7B87D5}" type="sibTrans" cxnId="{802B7300-DF36-490F-9989-A4EBC9697543}">
      <dgm:prSet/>
      <dgm:spPr/>
      <dgm:t>
        <a:bodyPr/>
        <a:lstStyle/>
        <a:p>
          <a:endParaRPr lang="hu-HU"/>
        </a:p>
      </dgm:t>
    </dgm:pt>
    <dgm:pt modelId="{A2A72286-A8FE-4DE0-9A02-AEA7EAAEE72B}">
      <dgm:prSet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gm:t>
    </dgm:pt>
    <dgm:pt modelId="{4CEE093C-DF49-4924-B44D-E52934C45F52}" type="parTrans" cxnId="{2C95EE12-BBAB-4924-BB00-33D12DDB09AB}">
      <dgm:prSet/>
      <dgm:spPr/>
      <dgm:t>
        <a:bodyPr/>
        <a:lstStyle/>
        <a:p>
          <a:endParaRPr lang="hu-HU"/>
        </a:p>
      </dgm:t>
    </dgm:pt>
    <dgm:pt modelId="{AA2CFC0A-29CB-4E8C-8284-640469470B0F}" type="sibTrans" cxnId="{2C95EE12-BBAB-4924-BB00-33D12DDB09AB}">
      <dgm:prSet/>
      <dgm:spPr/>
      <dgm:t>
        <a:bodyPr/>
        <a:lstStyle/>
        <a:p>
          <a:endParaRPr lang="hu-HU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0" presStyleCnt="4"/>
      <dgm:spPr/>
    </dgm:pt>
    <dgm:pt modelId="{54F8A3D8-F360-42F0-ADF3-DFBEBD176879}" type="pres">
      <dgm:prSet presAssocID="{59CC0A99-8510-4484-AAAC-4BDA17B4EBDA}" presName="parentText" presStyleLbl="node1" presStyleIdx="0" presStyleCnt="4" custScaleX="127965">
        <dgm:presLayoutVars>
          <dgm:chMax val="0"/>
          <dgm:bulletEnabled val="1"/>
        </dgm:presLayoutVars>
      </dgm:prSet>
      <dgm:spPr>
        <a:xfrm>
          <a:off x="361706" y="5572"/>
          <a:ext cx="6480008" cy="109224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0" presStyleCnt="4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5BE9E581-66C5-431D-AF9E-63B6A7A16EB6}" type="pres">
      <dgm:prSet presAssocID="{28F3F582-E495-4F7A-B5CC-71AF067C4181}" presName="parentLin" presStyleCnt="0"/>
      <dgm:spPr/>
    </dgm:pt>
    <dgm:pt modelId="{CD385F96-DE96-4BDB-843D-E4CB26A5763F}" type="pres">
      <dgm:prSet presAssocID="{28F3F582-E495-4F7A-B5CC-71AF067C4181}" presName="parentLeftMargin" presStyleLbl="node1" presStyleIdx="0" presStyleCnt="4"/>
      <dgm:spPr/>
    </dgm:pt>
    <dgm:pt modelId="{D4048474-4C9A-4761-8256-751682CB6C48}" type="pres">
      <dgm:prSet presAssocID="{28F3F582-E495-4F7A-B5CC-71AF067C4181}" presName="parentText" presStyleLbl="node1" presStyleIdx="1" presStyleCnt="4" custScaleX="127965">
        <dgm:presLayoutVars>
          <dgm:chMax val="0"/>
          <dgm:bulletEnabled val="1"/>
        </dgm:presLayoutVars>
      </dgm:prSet>
      <dgm:spPr>
        <a:xfrm>
          <a:off x="361706" y="1683892"/>
          <a:ext cx="6480008" cy="1092240"/>
        </a:xfrm>
        <a:prstGeom prst="roundRect">
          <a:avLst/>
        </a:prstGeom>
      </dgm:spPr>
    </dgm:pt>
    <dgm:pt modelId="{4FFD6FB4-F0D0-4315-A800-A38B4B1AB7D8}" type="pres">
      <dgm:prSet presAssocID="{28F3F582-E495-4F7A-B5CC-71AF067C4181}" presName="negativeSpace" presStyleCnt="0"/>
      <dgm:spPr/>
    </dgm:pt>
    <dgm:pt modelId="{2E4A9B1B-23C7-4389-92C2-E59459C7BF8E}" type="pres">
      <dgm:prSet presAssocID="{28F3F582-E495-4F7A-B5CC-71AF067C4181}" presName="childText" presStyleLbl="conFgAcc1" presStyleIdx="1" presStyleCnt="4">
        <dgm:presLayoutVars>
          <dgm:bulletEnabled val="1"/>
        </dgm:presLayoutVars>
      </dgm:prSet>
      <dgm:spPr/>
    </dgm:pt>
    <dgm:pt modelId="{F7762C80-B21F-4478-9B03-3C9EFA5FE18E}" type="pres">
      <dgm:prSet presAssocID="{FD68268A-D8D6-496D-B02D-28E06F9BB001}" presName="spaceBetweenRectangles" presStyleCnt="0"/>
      <dgm:spPr/>
    </dgm:pt>
    <dgm:pt modelId="{2239B276-43B4-497E-9405-CBBF06D80594}" type="pres">
      <dgm:prSet presAssocID="{7E7F7110-2D6A-4B77-94BC-CEBFD592C71E}" presName="parentLin" presStyleCnt="0"/>
      <dgm:spPr/>
    </dgm:pt>
    <dgm:pt modelId="{4B6E827C-8AF8-4C79-BB98-6CA0465E8E2E}" type="pres">
      <dgm:prSet presAssocID="{7E7F7110-2D6A-4B77-94BC-CEBFD592C71E}" presName="parentLeftMargin" presStyleLbl="node1" presStyleIdx="1" presStyleCnt="4"/>
      <dgm:spPr/>
    </dgm:pt>
    <dgm:pt modelId="{69AE2628-01FB-4D83-A329-68A0EAF8C1DD}" type="pres">
      <dgm:prSet presAssocID="{7E7F7110-2D6A-4B77-94BC-CEBFD592C71E}" presName="parentText" presStyleLbl="node1" presStyleIdx="2" presStyleCnt="4" custScaleX="127965">
        <dgm:presLayoutVars>
          <dgm:chMax val="0"/>
          <dgm:bulletEnabled val="1"/>
        </dgm:presLayoutVars>
      </dgm:prSet>
      <dgm:spPr>
        <a:prstGeom prst="roundRect">
          <a:avLst/>
        </a:prstGeom>
      </dgm:spPr>
    </dgm:pt>
    <dgm:pt modelId="{121872EC-B47C-4A3E-9AF4-03D0FC871788}" type="pres">
      <dgm:prSet presAssocID="{7E7F7110-2D6A-4B77-94BC-CEBFD592C71E}" presName="negativeSpace" presStyleCnt="0"/>
      <dgm:spPr/>
    </dgm:pt>
    <dgm:pt modelId="{C2449530-4E40-4D45-B8DE-3D05A83E2BB4}" type="pres">
      <dgm:prSet presAssocID="{7E7F7110-2D6A-4B77-94BC-CEBFD592C71E}" presName="childText" presStyleLbl="conFgAcc1" presStyleIdx="2" presStyleCnt="4">
        <dgm:presLayoutVars>
          <dgm:bulletEnabled val="1"/>
        </dgm:presLayoutVars>
      </dgm:prSet>
      <dgm:spPr/>
    </dgm:pt>
    <dgm:pt modelId="{DEB18397-FDF0-4829-9A95-037FD7BADB8C}" type="pres">
      <dgm:prSet presAssocID="{B3B24536-60CE-4D6E-8C3B-754B5F7B87D5}" presName="spaceBetweenRectangles" presStyleCnt="0"/>
      <dgm:spPr/>
    </dgm:pt>
    <dgm:pt modelId="{00540BC8-31F8-407D-BD69-26EE4D15EE1D}" type="pres">
      <dgm:prSet presAssocID="{A2A72286-A8FE-4DE0-9A02-AEA7EAAEE72B}" presName="parentLin" presStyleCnt="0"/>
      <dgm:spPr/>
    </dgm:pt>
    <dgm:pt modelId="{F01C9B47-A59C-49F8-A4E2-A9C474361DD7}" type="pres">
      <dgm:prSet presAssocID="{A2A72286-A8FE-4DE0-9A02-AEA7EAAEE72B}" presName="parentLeftMargin" presStyleLbl="node1" presStyleIdx="2" presStyleCnt="4"/>
      <dgm:spPr/>
    </dgm:pt>
    <dgm:pt modelId="{B0740838-0676-4B9C-BEED-87A414DE5014}" type="pres">
      <dgm:prSet presAssocID="{A2A72286-A8FE-4DE0-9A02-AEA7EAAEE72B}" presName="parentText" presStyleLbl="node1" presStyleIdx="3" presStyleCnt="4" custScaleX="127965">
        <dgm:presLayoutVars>
          <dgm:chMax val="0"/>
          <dgm:bulletEnabled val="1"/>
        </dgm:presLayoutVars>
      </dgm:prSet>
      <dgm:spPr>
        <a:xfrm>
          <a:off x="361706" y="5040532"/>
          <a:ext cx="6480008" cy="1092240"/>
        </a:xfrm>
        <a:prstGeom prst="roundRect">
          <a:avLst/>
        </a:prstGeom>
      </dgm:spPr>
    </dgm:pt>
    <dgm:pt modelId="{C48BB6F0-BA1C-4361-9C65-6BF80B793B2A}" type="pres">
      <dgm:prSet presAssocID="{A2A72286-A8FE-4DE0-9A02-AEA7EAAEE72B}" presName="negativeSpace" presStyleCnt="0"/>
      <dgm:spPr/>
    </dgm:pt>
    <dgm:pt modelId="{E24707B5-51FE-4909-A92A-7EDF1B76168C}" type="pres">
      <dgm:prSet presAssocID="{A2A72286-A8FE-4DE0-9A02-AEA7EAAEE72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2B7300-DF36-490F-9989-A4EBC9697543}" srcId="{725F5DF0-266F-462F-AA7E-77C96FC814B0}" destId="{7E7F7110-2D6A-4B77-94BC-CEBFD592C71E}" srcOrd="2" destOrd="0" parTransId="{0ECF569C-3F46-40FD-A85A-73413C8E41B2}" sibTransId="{B3B24536-60CE-4D6E-8C3B-754B5F7B87D5}"/>
    <dgm:cxn modelId="{2C95EE12-BBAB-4924-BB00-33D12DDB09AB}" srcId="{725F5DF0-266F-462F-AA7E-77C96FC814B0}" destId="{A2A72286-A8FE-4DE0-9A02-AEA7EAAEE72B}" srcOrd="3" destOrd="0" parTransId="{4CEE093C-DF49-4924-B44D-E52934C45F52}" sibTransId="{AA2CFC0A-29CB-4E8C-8284-640469470B0F}"/>
    <dgm:cxn modelId="{2665D717-5040-413D-8E21-662744246C7A}" type="presOf" srcId="{A2A72286-A8FE-4DE0-9A02-AEA7EAAEE72B}" destId="{B0740838-0676-4B9C-BEED-87A414DE5014}" srcOrd="1" destOrd="0" presId="urn:microsoft.com/office/officeart/2005/8/layout/list1"/>
    <dgm:cxn modelId="{D851B719-B9F6-4EFF-8D67-BAD5B8479068}" type="presOf" srcId="{7E7F7110-2D6A-4B77-94BC-CEBFD592C71E}" destId="{4B6E827C-8AF8-4C79-BB98-6CA0465E8E2E}" srcOrd="0" destOrd="0" presId="urn:microsoft.com/office/officeart/2005/8/layout/list1"/>
    <dgm:cxn modelId="{CD072258-CE3D-4390-8858-60F584847B8B}" type="presOf" srcId="{28F3F582-E495-4F7A-B5CC-71AF067C4181}" destId="{D4048474-4C9A-4761-8256-751682CB6C48}" srcOrd="1" destOrd="0" presId="urn:microsoft.com/office/officeart/2005/8/layout/list1"/>
    <dgm:cxn modelId="{0B792EA4-3E42-4F88-B05E-C8E3059E32EC}" srcId="{725F5DF0-266F-462F-AA7E-77C96FC814B0}" destId="{28F3F582-E495-4F7A-B5CC-71AF067C4181}" srcOrd="1" destOrd="0" parTransId="{563C7A52-3FF5-4562-A82F-26FAEFDD8DC0}" sibTransId="{FD68268A-D8D6-496D-B02D-28E06F9BB001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A51825AD-5F63-47D4-AE46-6E71505D125B}" type="presOf" srcId="{A2A72286-A8FE-4DE0-9A02-AEA7EAAEE72B}" destId="{F01C9B47-A59C-49F8-A4E2-A9C474361DD7}" srcOrd="0" destOrd="0" presId="urn:microsoft.com/office/officeart/2005/8/layout/list1"/>
    <dgm:cxn modelId="{759C12B7-7203-4E5C-B1D4-9DD594D342BE}" type="presOf" srcId="{7E7F7110-2D6A-4B77-94BC-CEBFD592C71E}" destId="{69AE2628-01FB-4D83-A329-68A0EAF8C1DD}" srcOrd="1" destOrd="0" presId="urn:microsoft.com/office/officeart/2005/8/layout/list1"/>
    <dgm:cxn modelId="{F503F8BF-6A16-4832-9961-B2D365BA6508}" type="presOf" srcId="{28F3F582-E495-4F7A-B5CC-71AF067C4181}" destId="{CD385F96-DE96-4BDB-843D-E4CB26A5763F}" srcOrd="0" destOrd="0" presId="urn:microsoft.com/office/officeart/2005/8/layout/list1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0" destOrd="0" parTransId="{3727B7A2-DD14-48AB-BF47-C4BD0B4FB03C}" sibTransId="{2DE3D471-3B8A-42E2-A6A4-89E69711C2F2}"/>
    <dgm:cxn modelId="{C82851D2-4769-467C-957E-BF6B16AA3C32}" type="presParOf" srcId="{23A40960-721D-4260-8312-37AFA50EB7BA}" destId="{F9DECCB2-ED4E-47C7-982B-7A69D07D1E3E}" srcOrd="0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1" destOrd="0" presId="urn:microsoft.com/office/officeart/2005/8/layout/list1"/>
    <dgm:cxn modelId="{63161FFE-70ED-4FD3-A4E6-62C88B200B7D}" type="presParOf" srcId="{23A40960-721D-4260-8312-37AFA50EB7BA}" destId="{5FC77B46-1E5B-4DBC-8C0B-9CD3DD6F9695}" srcOrd="2" destOrd="0" presId="urn:microsoft.com/office/officeart/2005/8/layout/list1"/>
    <dgm:cxn modelId="{29AC7A97-B653-4213-B536-956AF3B5A4DE}" type="presParOf" srcId="{23A40960-721D-4260-8312-37AFA50EB7BA}" destId="{5B22FCB9-254C-469D-BAB2-2771FFA72983}" srcOrd="3" destOrd="0" presId="urn:microsoft.com/office/officeart/2005/8/layout/list1"/>
    <dgm:cxn modelId="{6F9DCB41-31C5-4A97-9354-47AA04FDABF4}" type="presParOf" srcId="{23A40960-721D-4260-8312-37AFA50EB7BA}" destId="{5BE9E581-66C5-431D-AF9E-63B6A7A16EB6}" srcOrd="4" destOrd="0" presId="urn:microsoft.com/office/officeart/2005/8/layout/list1"/>
    <dgm:cxn modelId="{53921598-6598-4D0D-94AF-C66ED2320BE0}" type="presParOf" srcId="{5BE9E581-66C5-431D-AF9E-63B6A7A16EB6}" destId="{CD385F96-DE96-4BDB-843D-E4CB26A5763F}" srcOrd="0" destOrd="0" presId="urn:microsoft.com/office/officeart/2005/8/layout/list1"/>
    <dgm:cxn modelId="{983A746B-09D4-4406-B901-4CE816FAFB79}" type="presParOf" srcId="{5BE9E581-66C5-431D-AF9E-63B6A7A16EB6}" destId="{D4048474-4C9A-4761-8256-751682CB6C48}" srcOrd="1" destOrd="0" presId="urn:microsoft.com/office/officeart/2005/8/layout/list1"/>
    <dgm:cxn modelId="{2F6F66C6-7AA0-474F-A828-C0AF13015051}" type="presParOf" srcId="{23A40960-721D-4260-8312-37AFA50EB7BA}" destId="{4FFD6FB4-F0D0-4315-A800-A38B4B1AB7D8}" srcOrd="5" destOrd="0" presId="urn:microsoft.com/office/officeart/2005/8/layout/list1"/>
    <dgm:cxn modelId="{36CF8A57-CB2C-434B-9B8C-F4F0737D458C}" type="presParOf" srcId="{23A40960-721D-4260-8312-37AFA50EB7BA}" destId="{2E4A9B1B-23C7-4389-92C2-E59459C7BF8E}" srcOrd="6" destOrd="0" presId="urn:microsoft.com/office/officeart/2005/8/layout/list1"/>
    <dgm:cxn modelId="{40ECD659-A2A8-4B9F-8E43-DD0F52252368}" type="presParOf" srcId="{23A40960-721D-4260-8312-37AFA50EB7BA}" destId="{F7762C80-B21F-4478-9B03-3C9EFA5FE18E}" srcOrd="7" destOrd="0" presId="urn:microsoft.com/office/officeart/2005/8/layout/list1"/>
    <dgm:cxn modelId="{64EC5E05-370D-4DEE-B468-CF1E809E56DD}" type="presParOf" srcId="{23A40960-721D-4260-8312-37AFA50EB7BA}" destId="{2239B276-43B4-497E-9405-CBBF06D80594}" srcOrd="8" destOrd="0" presId="urn:microsoft.com/office/officeart/2005/8/layout/list1"/>
    <dgm:cxn modelId="{DD5DA147-09C3-46D6-A7E3-E1B34545F9A0}" type="presParOf" srcId="{2239B276-43B4-497E-9405-CBBF06D80594}" destId="{4B6E827C-8AF8-4C79-BB98-6CA0465E8E2E}" srcOrd="0" destOrd="0" presId="urn:microsoft.com/office/officeart/2005/8/layout/list1"/>
    <dgm:cxn modelId="{0C3474E3-E3DB-4318-85F1-E8A3925246B8}" type="presParOf" srcId="{2239B276-43B4-497E-9405-CBBF06D80594}" destId="{69AE2628-01FB-4D83-A329-68A0EAF8C1DD}" srcOrd="1" destOrd="0" presId="urn:microsoft.com/office/officeart/2005/8/layout/list1"/>
    <dgm:cxn modelId="{F2027FEB-6A37-467F-8BA8-754D5D74F7D0}" type="presParOf" srcId="{23A40960-721D-4260-8312-37AFA50EB7BA}" destId="{121872EC-B47C-4A3E-9AF4-03D0FC871788}" srcOrd="9" destOrd="0" presId="urn:microsoft.com/office/officeart/2005/8/layout/list1"/>
    <dgm:cxn modelId="{7E9E1936-97B0-4FB5-A7C4-697585341645}" type="presParOf" srcId="{23A40960-721D-4260-8312-37AFA50EB7BA}" destId="{C2449530-4E40-4D45-B8DE-3D05A83E2BB4}" srcOrd="10" destOrd="0" presId="urn:microsoft.com/office/officeart/2005/8/layout/list1"/>
    <dgm:cxn modelId="{3A1F6E11-E0C0-46C2-A9A8-1C3AA38C761D}" type="presParOf" srcId="{23A40960-721D-4260-8312-37AFA50EB7BA}" destId="{DEB18397-FDF0-4829-9A95-037FD7BADB8C}" srcOrd="11" destOrd="0" presId="urn:microsoft.com/office/officeart/2005/8/layout/list1"/>
    <dgm:cxn modelId="{C218F941-0DA3-459A-A605-239C247BFDE0}" type="presParOf" srcId="{23A40960-721D-4260-8312-37AFA50EB7BA}" destId="{00540BC8-31F8-407D-BD69-26EE4D15EE1D}" srcOrd="12" destOrd="0" presId="urn:microsoft.com/office/officeart/2005/8/layout/list1"/>
    <dgm:cxn modelId="{B02B5E65-A2DF-4520-A9B8-1785656E76B7}" type="presParOf" srcId="{00540BC8-31F8-407D-BD69-26EE4D15EE1D}" destId="{F01C9B47-A59C-49F8-A4E2-A9C474361DD7}" srcOrd="0" destOrd="0" presId="urn:microsoft.com/office/officeart/2005/8/layout/list1"/>
    <dgm:cxn modelId="{87446CD7-111B-4EC1-B184-C93648B04572}" type="presParOf" srcId="{00540BC8-31F8-407D-BD69-26EE4D15EE1D}" destId="{B0740838-0676-4B9C-BEED-87A414DE5014}" srcOrd="1" destOrd="0" presId="urn:microsoft.com/office/officeart/2005/8/layout/list1"/>
    <dgm:cxn modelId="{B3AA6035-D596-4906-830B-A3308FB2270B}" type="presParOf" srcId="{23A40960-721D-4260-8312-37AFA50EB7BA}" destId="{C48BB6F0-BA1C-4361-9C65-6BF80B793B2A}" srcOrd="13" destOrd="0" presId="urn:microsoft.com/office/officeart/2005/8/layout/list1"/>
    <dgm:cxn modelId="{EB0B3E12-392C-4723-B192-B972AA9A7CA2}" type="presParOf" srcId="{23A40960-721D-4260-8312-37AFA50EB7BA}" destId="{E24707B5-51FE-4909-A92A-7EDF1B7616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77B46-1E5B-4DBC-8C0B-9CD3DD6F9695}">
      <dsp:nvSpPr>
        <dsp:cNvPr id="0" name=""/>
        <dsp:cNvSpPr/>
      </dsp:nvSpPr>
      <dsp:spPr>
        <a:xfrm>
          <a:off x="0" y="55169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557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Háztartási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58891"/>
        <a:ext cx="6373370" cy="985602"/>
      </dsp:txXfrm>
    </dsp:sp>
    <dsp:sp modelId="{2E4A9B1B-23C7-4389-92C2-E59459C7BF8E}">
      <dsp:nvSpPr>
        <dsp:cNvPr id="0" name=""/>
        <dsp:cNvSpPr/>
      </dsp:nvSpPr>
      <dsp:spPr>
        <a:xfrm>
          <a:off x="0" y="223001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48474-4C9A-4761-8256-751682CB6C48}">
      <dsp:nvSpPr>
        <dsp:cNvPr id="0" name=""/>
        <dsp:cNvSpPr/>
      </dsp:nvSpPr>
      <dsp:spPr>
        <a:xfrm>
          <a:off x="361706" y="168389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Vállalati hitelezés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1737211"/>
        <a:ext cx="6373370" cy="985602"/>
      </dsp:txXfrm>
    </dsp:sp>
    <dsp:sp modelId="{C2449530-4E40-4D45-B8DE-3D05A83E2BB4}">
      <dsp:nvSpPr>
        <dsp:cNvPr id="0" name=""/>
        <dsp:cNvSpPr/>
      </dsp:nvSpPr>
      <dsp:spPr>
        <a:xfrm>
          <a:off x="0" y="390833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E2628-01FB-4D83-A329-68A0EAF8C1DD}">
      <dsp:nvSpPr>
        <dsp:cNvPr id="0" name=""/>
        <dsp:cNvSpPr/>
      </dsp:nvSpPr>
      <dsp:spPr>
        <a:xfrm>
          <a:off x="361706" y="3362212"/>
          <a:ext cx="6480008" cy="109224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jövedelmezőség és portfólióminőség</a:t>
          </a:r>
          <a:endParaRPr lang="en-GB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15025" y="3415531"/>
        <a:ext cx="6373370" cy="985602"/>
      </dsp:txXfrm>
    </dsp:sp>
    <dsp:sp modelId="{E24707B5-51FE-4909-A92A-7EDF1B76168C}">
      <dsp:nvSpPr>
        <dsp:cNvPr id="0" name=""/>
        <dsp:cNvSpPr/>
      </dsp:nvSpPr>
      <dsp:spPr>
        <a:xfrm>
          <a:off x="0" y="5586652"/>
          <a:ext cx="7234130" cy="932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40838-0676-4B9C-BEED-87A414DE5014}">
      <dsp:nvSpPr>
        <dsp:cNvPr id="0" name=""/>
        <dsp:cNvSpPr/>
      </dsp:nvSpPr>
      <dsp:spPr>
        <a:xfrm>
          <a:off x="361706" y="5040532"/>
          <a:ext cx="6480008" cy="109224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Banki sokkellenálló-képesség</a:t>
          </a:r>
        </a:p>
      </dsp:txBody>
      <dsp:txXfrm>
        <a:off x="415025" y="5093851"/>
        <a:ext cx="6373370" cy="98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E999-8EDA-4271-A565-4E287EBEAE93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7A55-1294-4E4F-9D3B-EFE610BC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8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2090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87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2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42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337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87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0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3716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3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1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41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3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23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84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04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7670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1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6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7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18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53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3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67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2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2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7A55-1294-4E4F-9D3B-EFE610BC9D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264416" y="1770090"/>
            <a:ext cx="1594800" cy="6736753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355555" y="1797745"/>
            <a:ext cx="1594839" cy="67392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5200991" y="407902"/>
            <a:ext cx="1790019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3087524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1" y="1988698"/>
            <a:ext cx="231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1" y="310449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1650" b="1" cap="all" spc="225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3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1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4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0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0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2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2044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1054332" y="2757743"/>
            <a:ext cx="1790019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028" y="2824213"/>
            <a:ext cx="6644488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9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2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38957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1" y="1988698"/>
            <a:ext cx="2312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1500" spc="225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1" y="310449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1650" b="1" cap="all" spc="225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3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1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4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0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0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0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2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05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88966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5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3087524"/>
            <a:ext cx="6644488" cy="622991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0563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2246307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6"/>
            <a:ext cx="2958571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2409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1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3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209010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1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16695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2400" cap="all" spc="6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4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5" y="5597401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84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3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2400" cap="all" spc="6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35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4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951439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7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7372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6119730"/>
            <a:ext cx="5184576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5600915"/>
            <a:ext cx="1222607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589" y="5597401"/>
            <a:ext cx="781401" cy="174243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00000" y="1880323"/>
            <a:ext cx="48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0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0" y="6316644"/>
            <a:ext cx="48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457189" indent="-457189">
              <a:buFont typeface="+mj-lt"/>
              <a:buAutoNum type="arabicPeriod"/>
              <a:defRPr sz="2400">
                <a:solidFill>
                  <a:srgbClr val="1E1B58"/>
                </a:solidFill>
              </a:defRPr>
            </a:lvl1pPr>
            <a:lvl2pPr marL="914378" indent="-457189">
              <a:buFont typeface="+mj-lt"/>
              <a:buAutoNum type="alphaLcPeriod"/>
              <a:defRPr sz="2000">
                <a:solidFill>
                  <a:srgbClr val="1E1B58"/>
                </a:solidFill>
              </a:defRPr>
            </a:lvl2pPr>
            <a:lvl3pPr marL="1257269" indent="-342892">
              <a:buFont typeface="+mj-lt"/>
              <a:buAutoNum type="romanLcPeriod"/>
              <a:defRPr sz="1800">
                <a:solidFill>
                  <a:srgbClr val="1E1B58"/>
                </a:solidFill>
              </a:defRPr>
            </a:lvl3pPr>
            <a:lvl4pPr marL="1714457" indent="-342892">
              <a:buFont typeface="+mj-lt"/>
              <a:buAutoNum type="arabicPeriod"/>
              <a:defRPr sz="1600">
                <a:solidFill>
                  <a:srgbClr val="1E1B58"/>
                </a:solidFill>
              </a:defRPr>
            </a:lvl4pPr>
            <a:lvl5pPr marL="2171646" indent="-342892">
              <a:buFont typeface="+mj-lt"/>
              <a:buAutoNum type="arabicPeriod"/>
              <a:defRPr sz="1600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2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500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9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47611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3402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5184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5184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2201304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2" y="6316866"/>
            <a:ext cx="3770245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48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48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78977" y="5600915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34033" y="5841352"/>
            <a:ext cx="6048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34033" y="6315176"/>
            <a:ext cx="6048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4227" y="571671"/>
            <a:ext cx="6048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7552" y="-4"/>
            <a:ext cx="5184448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776" y="365129"/>
            <a:ext cx="48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7553" y="3449170"/>
            <a:ext cx="5185023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62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776" y="3579213"/>
            <a:ext cx="48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9776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2968170"/>
            <a:ext cx="1222607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008000" y="-3"/>
            <a:ext cx="5184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6565" y="365129"/>
            <a:ext cx="48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008000" y="1729236"/>
            <a:ext cx="5184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209300" y="5597401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1939" y="1835397"/>
            <a:ext cx="48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1939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241913"/>
            <a:ext cx="1222607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6912000" y="922448"/>
            <a:ext cx="528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6623" y="1200845"/>
            <a:ext cx="48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161300" y="5597401"/>
            <a:ext cx="781401" cy="174243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9967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773" y="581571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773" y="6282024"/>
            <a:ext cx="6046788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9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hitelintezetiszemle.mnb.hu/letoltes/hsz-21-3-t1-hajnal-lado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808" y="400114"/>
            <a:ext cx="5126441" cy="300082"/>
          </a:xfrm>
        </p:spPr>
        <p:txBody>
          <a:bodyPr/>
          <a:lstStyle/>
          <a:p>
            <a:r>
              <a:rPr lang="hu-HU" dirty="0"/>
              <a:t>Sajtótájékoztató | 2022. november 24.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(2022. november)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50" y="288163"/>
            <a:ext cx="5180373" cy="1000274"/>
          </a:xfrm>
        </p:spPr>
        <p:txBody>
          <a:bodyPr/>
          <a:lstStyle/>
          <a:p>
            <a:r>
              <a:rPr lang="hu-HU" dirty="0"/>
              <a:t>Dancsik Bálint | főosztályvezető</a:t>
            </a:r>
          </a:p>
          <a:p>
            <a:pPr>
              <a:spcBef>
                <a:spcPts val="600"/>
              </a:spcBef>
            </a:pPr>
            <a:r>
              <a:rPr lang="hu-HU" dirty="0"/>
              <a:t>Pénzügyi rendszer elemzése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8774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2B417460-CBA5-6058-7D7E-F878335A2D92}"/>
              </a:ext>
            </a:extLst>
          </p:cNvPr>
          <p:cNvSpPr/>
          <p:nvPr/>
        </p:nvSpPr>
        <p:spPr>
          <a:xfrm rot="5400000">
            <a:off x="8938491" y="2060266"/>
            <a:ext cx="2942179" cy="2648931"/>
          </a:xfrm>
          <a:prstGeom prst="stripedRightArrow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0B7BF-3F46-A51B-3A60-7CB5B78078FA}"/>
              </a:ext>
            </a:extLst>
          </p:cNvPr>
          <p:cNvSpPr txBox="1"/>
          <p:nvPr/>
        </p:nvSpPr>
        <p:spPr>
          <a:xfrm>
            <a:off x="8627165" y="1280710"/>
            <a:ext cx="3564835" cy="4124206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tx2"/>
                </a:solidFill>
              </a:rPr>
              <a:t>Szigorodó hitelfeltételek</a:t>
            </a:r>
            <a:r>
              <a:rPr lang="hu-HU" sz="16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2"/>
                </a:solidFill>
              </a:rPr>
              <a:t>A bankok </a:t>
            </a:r>
            <a:r>
              <a:rPr lang="hu-HU" sz="1600" b="1" dirty="0">
                <a:solidFill>
                  <a:srgbClr val="FF0000"/>
                </a:solidFill>
              </a:rPr>
              <a:t>30 százaléka szigorított </a:t>
            </a:r>
            <a:r>
              <a:rPr lang="hu-HU" sz="1600" dirty="0">
                <a:solidFill>
                  <a:schemeClr val="tx2"/>
                </a:solidFill>
              </a:rPr>
              <a:t>a lakáshitelek és </a:t>
            </a:r>
            <a:r>
              <a:rPr lang="hu-HU" sz="1600" b="1" dirty="0">
                <a:solidFill>
                  <a:srgbClr val="FF0000"/>
                </a:solidFill>
              </a:rPr>
              <a:t>60 százaléka </a:t>
            </a:r>
            <a:r>
              <a:rPr lang="hu-HU" sz="1600" dirty="0">
                <a:solidFill>
                  <a:schemeClr val="tx2"/>
                </a:solidFill>
              </a:rPr>
              <a:t>a fogyasztási hitelek sztenderdjein.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2"/>
                </a:solidFill>
              </a:rPr>
              <a:t>A következő fél évre előretekintve </a:t>
            </a:r>
            <a:r>
              <a:rPr lang="hu-HU" sz="1600" b="1" dirty="0">
                <a:solidFill>
                  <a:schemeClr val="tx2"/>
                </a:solidFill>
              </a:rPr>
              <a:t>szinte valamennyi bank szigorítást helyezett kilátásba</a:t>
            </a:r>
            <a:r>
              <a:rPr lang="hu-HU" sz="1600" dirty="0">
                <a:solidFill>
                  <a:schemeClr val="tx2"/>
                </a:solidFill>
              </a:rPr>
              <a:t>.</a:t>
            </a:r>
          </a:p>
          <a:p>
            <a:endParaRPr lang="hu-HU" sz="1600" dirty="0">
              <a:solidFill>
                <a:schemeClr val="tx2"/>
              </a:solidFill>
            </a:endParaRPr>
          </a:p>
          <a:p>
            <a:r>
              <a:rPr lang="hu-HU" sz="1600" b="1" dirty="0">
                <a:solidFill>
                  <a:schemeClr val="tx2"/>
                </a:solidFill>
              </a:rPr>
              <a:t>Csökkenő hitelkereslet</a:t>
            </a:r>
            <a:r>
              <a:rPr lang="hu-HU" sz="1600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tx2"/>
                </a:solidFill>
              </a:rPr>
              <a:t>A III. negyedévben a </a:t>
            </a:r>
            <a:r>
              <a:rPr lang="hu-HU" sz="1600" b="1" dirty="0">
                <a:solidFill>
                  <a:srgbClr val="FF0000"/>
                </a:solidFill>
              </a:rPr>
              <a:t>lakáshitelek keresletének visszaesését </a:t>
            </a:r>
            <a:r>
              <a:rPr lang="hu-HU" sz="1600" dirty="0">
                <a:solidFill>
                  <a:schemeClr val="tx2"/>
                </a:solidFill>
              </a:rPr>
              <a:t>szinte minden bank érzékelte, a fogyasztási hitelek esetében pedig 29 százalékuk.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600" b="1" dirty="0">
                <a:solidFill>
                  <a:schemeClr val="tx2"/>
                </a:solidFill>
              </a:rPr>
              <a:t>A csökkenő kereslet fennmaradhat 2022 utolsó és 2023 első negyedévében is</a:t>
            </a:r>
            <a:r>
              <a:rPr lang="hu-HU" sz="1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ECED0-9D40-56DF-5EE8-2C960484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Lassuló hiteldinamikára számítunk a háztartási szegmensben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BAFC0-88C2-71DB-39B4-B2F6F41F08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28512" y="6037848"/>
            <a:ext cx="7679183" cy="398463"/>
          </a:xfrm>
        </p:spPr>
        <p:txBody>
          <a:bodyPr/>
          <a:lstStyle/>
          <a:p>
            <a:r>
              <a:rPr lang="hu-HU" sz="1200" dirty="0"/>
              <a:t>Megjegyzés: Tranzakciós alapú éves növekedési ütem. A reál növekedési ütem számításához a fogyasztói árindexet használtuk.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AA8841-4AFA-F869-10B7-0AEA9B215B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28512" y="5844786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háztartási hitelállomány éves növekedési ütemének előrejelzése </a:t>
            </a:r>
          </a:p>
          <a:p>
            <a:endParaRPr lang="hu-HU" dirty="0"/>
          </a:p>
        </p:txBody>
      </p:sp>
      <p:pic>
        <p:nvPicPr>
          <p:cNvPr id="6" name="Kép 27">
            <a:extLst>
              <a:ext uri="{FF2B5EF4-FFF2-40B4-BE49-F238E27FC236}">
                <a16:creationId xmlns:a16="http://schemas.microsoft.com/office/drawing/2014/main" id="{449C495B-9295-C47D-A78F-585A95A17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95" y="1146181"/>
            <a:ext cx="5540070" cy="425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7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864017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952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48E8-4B49-9B48-94D6-44DC85CC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A vállalati hiteldinamika mindeddig erős maradt</a:t>
            </a:r>
            <a:endParaRPr lang="hu-H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4A80-78B1-0DF7-5880-260B555E1B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90326" y="6031454"/>
            <a:ext cx="8591821" cy="584517"/>
          </a:xfrm>
        </p:spPr>
        <p:txBody>
          <a:bodyPr/>
          <a:lstStyle/>
          <a:p>
            <a:r>
              <a:rPr lang="hu-HU" sz="1200" dirty="0"/>
              <a:t>Megjegyzés: Tranzakció alapú, a kkv-szektor 2015. negyedik negyedév előtt bankrendszeri adatok alapján becsülve. A kötvényekkel kiegészített éves növekedési ütem számításakor csak a hitelintézetek tulajdonában lévő kötvények állományával számolva. A növekedési ütem előállításához 2022. március és 2022. augusztus között a </a:t>
            </a:r>
            <a:r>
              <a:rPr lang="hu-HU" sz="1200" dirty="0" err="1"/>
              <a:t>Sberbankhoz</a:t>
            </a:r>
            <a:r>
              <a:rPr lang="hu-HU" sz="1200" dirty="0"/>
              <a:t> befolyó törlesztésekkel is számoltunk. A 2022. harmadik negyedévi kkv növekedési ütem előzetes adat alapján.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3203D-BAA5-60F7-5148-D294CFB5A1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90326" y="5441381"/>
            <a:ext cx="8390875" cy="476066"/>
          </a:xfrm>
        </p:spPr>
        <p:txBody>
          <a:bodyPr/>
          <a:lstStyle/>
          <a:p>
            <a:r>
              <a:rPr lang="hu-HU" sz="16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hitelintézeti szektor teljes vállalati és kkv hitelállományának éves növekedési üteme, valamint a kötvényekkel kiegészített éves növekedési ütem</a:t>
            </a:r>
            <a:endParaRPr lang="hu-H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A5D78-B4AD-E7A1-5A66-630D2EAFA186}"/>
              </a:ext>
            </a:extLst>
          </p:cNvPr>
          <p:cNvSpPr txBox="1"/>
          <p:nvPr/>
        </p:nvSpPr>
        <p:spPr>
          <a:xfrm>
            <a:off x="9003644" y="1414284"/>
            <a:ext cx="3012866" cy="3170099"/>
          </a:xfrm>
          <a:prstGeom prst="rect">
            <a:avLst/>
          </a:prstGeom>
          <a:solidFill>
            <a:schemeClr val="tx2">
              <a:lumMod val="25000"/>
              <a:lumOff val="75000"/>
              <a:alpha val="2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</a:rPr>
              <a:t>A fennálló hitelállomány éves növekedési üteme (2022Q3) </a:t>
            </a:r>
          </a:p>
          <a:p>
            <a:pPr>
              <a:spcAft>
                <a:spcPts val="600"/>
              </a:spcAft>
            </a:pPr>
            <a:r>
              <a:rPr lang="hu-HU" b="1" dirty="0">
                <a:solidFill>
                  <a:srgbClr val="002060"/>
                </a:solidFill>
              </a:rPr>
              <a:t>Vállalati hitelek: 15%</a:t>
            </a:r>
          </a:p>
          <a:p>
            <a:pPr>
              <a:spcAft>
                <a:spcPts val="600"/>
              </a:spcAft>
            </a:pPr>
            <a:r>
              <a:rPr lang="hu-HU" b="1" dirty="0">
                <a:solidFill>
                  <a:schemeClr val="accent4"/>
                </a:solidFill>
              </a:rPr>
              <a:t>Vállalati hitelek</a:t>
            </a:r>
            <a:br>
              <a:rPr lang="hu-HU" b="1" dirty="0">
                <a:solidFill>
                  <a:schemeClr val="accent4"/>
                </a:solidFill>
              </a:rPr>
            </a:br>
            <a:r>
              <a:rPr lang="hu-HU" b="1" dirty="0">
                <a:solidFill>
                  <a:schemeClr val="accent4"/>
                </a:solidFill>
              </a:rPr>
              <a:t>(kötvénnyel együtt): 20%</a:t>
            </a:r>
          </a:p>
          <a:p>
            <a:r>
              <a:rPr lang="hu-HU" b="1" dirty="0">
                <a:solidFill>
                  <a:schemeClr val="accent3"/>
                </a:solidFill>
              </a:rPr>
              <a:t>KKV hitelek: 10%</a:t>
            </a:r>
          </a:p>
          <a:p>
            <a:pPr>
              <a:spcAft>
                <a:spcPts val="600"/>
              </a:spcAft>
            </a:pPr>
            <a:endParaRPr lang="hu-HU" b="1" dirty="0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</a:pPr>
            <a:r>
              <a:rPr lang="hu-HU" dirty="0">
                <a:solidFill>
                  <a:srgbClr val="002060"/>
                </a:solidFill>
              </a:rPr>
              <a:t>A harmadik negyedéves vállalati hiteldinamika </a:t>
            </a:r>
            <a:r>
              <a:rPr lang="hu-HU" b="1" dirty="0">
                <a:solidFill>
                  <a:srgbClr val="002060"/>
                </a:solidFill>
              </a:rPr>
              <a:t>reál értelemben már stagnált</a:t>
            </a:r>
            <a:r>
              <a:rPr lang="hu-HU" dirty="0">
                <a:solidFill>
                  <a:srgbClr val="002060"/>
                </a:solidFill>
              </a:rPr>
              <a:t>.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90DEA5-493C-E8E6-4316-BDEAE1F53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57" y="1109617"/>
            <a:ext cx="5667408" cy="42464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ED931F62-AEAE-68A6-1333-40D406E096EC}"/>
              </a:ext>
            </a:extLst>
          </p:cNvPr>
          <p:cNvSpPr/>
          <p:nvPr/>
        </p:nvSpPr>
        <p:spPr>
          <a:xfrm>
            <a:off x="10047079" y="3362325"/>
            <a:ext cx="925996" cy="35532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183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52BE-DC1C-2A6C-0B16-41EBD2C0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738" y="310449"/>
            <a:ext cx="8492409" cy="713833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2022-ben a devizahitelek ismét támogatták a vállalati hitelbővülést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142AA-3FE9-0BD5-1245-5CE973F93C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9738" y="6224580"/>
            <a:ext cx="7679183" cy="229326"/>
          </a:xfrm>
        </p:spPr>
        <p:txBody>
          <a:bodyPr/>
          <a:lstStyle/>
          <a:p>
            <a:r>
              <a:rPr lang="hu-HU" sz="1200" dirty="0"/>
              <a:t>Megjegyzés: Árfolyamhatással korrigált és egyéb állományváltozásoktól szűrt, éven belül kumulált tranzakciós adatok. *A 2022 III. negyedévi tranzakciós adatból a </a:t>
            </a:r>
            <a:r>
              <a:rPr lang="hu-HU" sz="1200" dirty="0" err="1"/>
              <a:t>Sberbank</a:t>
            </a:r>
            <a:r>
              <a:rPr lang="hu-HU" sz="1200" dirty="0"/>
              <a:t> portfóliójának </a:t>
            </a:r>
            <a:r>
              <a:rPr lang="hu-HU" sz="1200" dirty="0" err="1"/>
              <a:t>szektorátsorolása</a:t>
            </a:r>
            <a:r>
              <a:rPr lang="hu-HU" sz="1200" dirty="0"/>
              <a:t> nincs kiszűrve.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0A032-0D09-D728-D3E9-EE4E2545B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0708" y="5742836"/>
            <a:ext cx="7297443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vállalati hitelállomány tranzakciós bővülése hitelcél és </a:t>
            </a:r>
            <a:r>
              <a:rPr lang="hu-HU" sz="1800" i="1" dirty="0" err="1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denomináció</a:t>
            </a:r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szerint</a:t>
            </a:r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E8069-7A41-8C1C-CF8F-B2E9E651EE73}"/>
              </a:ext>
            </a:extLst>
          </p:cNvPr>
          <p:cNvSpPr txBox="1"/>
          <p:nvPr/>
        </p:nvSpPr>
        <p:spPr>
          <a:xfrm>
            <a:off x="8944303" y="1290397"/>
            <a:ext cx="3247697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Piaci hitelek aránya (2022Q3):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84%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Elmúlt négy negyedéves átlag: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74%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4B3E4-4037-13AD-95EE-B3E7FB85D2FF}"/>
              </a:ext>
            </a:extLst>
          </p:cNvPr>
          <p:cNvSpPr txBox="1"/>
          <p:nvPr/>
        </p:nvSpPr>
        <p:spPr>
          <a:xfrm>
            <a:off x="8944303" y="2709747"/>
            <a:ext cx="3247697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Devizahitelek aránya (2022Q3):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60%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Elmúlt négy negyedéves átlag: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38%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45981-5143-9DAD-2899-630C0EACC72E}"/>
              </a:ext>
            </a:extLst>
          </p:cNvPr>
          <p:cNvSpPr txBox="1"/>
          <p:nvPr/>
        </p:nvSpPr>
        <p:spPr>
          <a:xfrm>
            <a:off x="8944303" y="4124700"/>
            <a:ext cx="3247697" cy="1200329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Nagyügyletek aránya (2022Q3):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47%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Elmúlt négy negyedéves átlag: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36%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972AC-E74E-DFB4-AA46-803850F58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710" y="1283886"/>
            <a:ext cx="5588758" cy="41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1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D428B5-EE1D-2C64-8E5E-85C50420E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04" y="1355653"/>
            <a:ext cx="5526475" cy="428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0D4BE2-B6B9-348F-FC60-E0980772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a devizahitel-felvevők nagy része természetes fedezettséggel rendelkezik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66E6F-212C-8D93-65F4-CEF94C7E62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/>
              <a:t>Megjegyzés: Az exportbevétel 2021-es eredménykimutatás alapján. Forrás: </a:t>
            </a:r>
            <a:r>
              <a:rPr lang="hu-HU" sz="1200" dirty="0" err="1"/>
              <a:t>NAV</a:t>
            </a:r>
            <a:r>
              <a:rPr lang="hu-HU" sz="1200" dirty="0"/>
              <a:t>,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B9CAD-E8B4-9301-937C-F8AC662ECE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964110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2022-ben devizahitelt felvett vállalatok külkereskedelmi aktivitás szerinti megbontása a fennálló devizahitelállományuk szerint</a:t>
            </a:r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7E2B29-FF8F-183F-7441-0AAC7CC2E452}"/>
              </a:ext>
            </a:extLst>
          </p:cNvPr>
          <p:cNvSpPr txBox="1"/>
          <p:nvPr/>
        </p:nvSpPr>
        <p:spPr>
          <a:xfrm>
            <a:off x="8959633" y="1402712"/>
            <a:ext cx="3232367" cy="4247317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2022. III. negyedévben a megkötött </a:t>
            </a:r>
            <a:r>
              <a:rPr lang="hu-HU" b="1" dirty="0">
                <a:solidFill>
                  <a:schemeClr val="tx2"/>
                </a:solidFill>
              </a:rPr>
              <a:t>új hitelek 60 százaléka volt devizahitel</a:t>
            </a:r>
            <a:r>
              <a:rPr lang="hu-HU" dirty="0">
                <a:solidFill>
                  <a:schemeClr val="tx2"/>
                </a:solidFill>
              </a:rPr>
              <a:t>, ami az elmúlt évek átlagánál lényegesen magasabb.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2"/>
                </a:solidFill>
              </a:rPr>
              <a:t>Kockázat, ha ezen hiteleket devizabevétellel nem rendelkező vállalatok igénylik.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2"/>
                </a:solidFill>
              </a:rPr>
              <a:t>A devizahitelt felvevő vállalatok </a:t>
            </a:r>
            <a:r>
              <a:rPr lang="hu-HU" b="1" dirty="0">
                <a:solidFill>
                  <a:schemeClr val="tx2"/>
                </a:solidFill>
              </a:rPr>
              <a:t>devizahiteleinek 74 százaléka mögött áll exportbevétel</a:t>
            </a:r>
            <a:r>
              <a:rPr lang="hu-HU" dirty="0">
                <a:solidFill>
                  <a:schemeClr val="tx2"/>
                </a:solidFill>
              </a:rPr>
              <a:t>, és a teljes állománynak </a:t>
            </a:r>
            <a:r>
              <a:rPr lang="hu-HU" b="1" dirty="0">
                <a:solidFill>
                  <a:schemeClr val="tx2"/>
                </a:solidFill>
              </a:rPr>
              <a:t>több mint fele </a:t>
            </a:r>
            <a:r>
              <a:rPr lang="hu-HU" b="1" dirty="0">
                <a:solidFill>
                  <a:srgbClr val="92D050"/>
                </a:solidFill>
              </a:rPr>
              <a:t>nettó exportőr </a:t>
            </a:r>
            <a:r>
              <a:rPr lang="hu-HU" b="1" dirty="0">
                <a:solidFill>
                  <a:schemeClr val="tx2"/>
                </a:solidFill>
              </a:rPr>
              <a:t>vállalathoz tartozik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E60A7D-9890-94E9-151E-16E528AFB9EE}"/>
              </a:ext>
            </a:extLst>
          </p:cNvPr>
          <p:cNvSpPr/>
          <p:nvPr/>
        </p:nvSpPr>
        <p:spPr>
          <a:xfrm>
            <a:off x="6211614" y="1912883"/>
            <a:ext cx="1702676" cy="2869324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9AF7FB-AD58-1386-B306-9017A59E8852}"/>
              </a:ext>
            </a:extLst>
          </p:cNvPr>
          <p:cNvSpPr/>
          <p:nvPr/>
        </p:nvSpPr>
        <p:spPr>
          <a:xfrm>
            <a:off x="8959633" y="3631984"/>
            <a:ext cx="3232367" cy="201207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6301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3953E935-4996-2FBC-9D02-98E4AF18E3DC}"/>
              </a:ext>
            </a:extLst>
          </p:cNvPr>
          <p:cNvSpPr/>
          <p:nvPr/>
        </p:nvSpPr>
        <p:spPr>
          <a:xfrm rot="16200000">
            <a:off x="10120164" y="4036003"/>
            <a:ext cx="675031" cy="2648931"/>
          </a:xfrm>
          <a:prstGeom prst="stripedRightArrow">
            <a:avLst/>
          </a:prstGeom>
          <a:solidFill>
            <a:schemeClr val="accent6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DF3291F1-6F5F-8F78-3C7E-D4153CC237EE}"/>
              </a:ext>
            </a:extLst>
          </p:cNvPr>
          <p:cNvSpPr/>
          <p:nvPr/>
        </p:nvSpPr>
        <p:spPr>
          <a:xfrm rot="5400000">
            <a:off x="8986591" y="1681262"/>
            <a:ext cx="2942179" cy="2648931"/>
          </a:xfrm>
          <a:prstGeom prst="stripedRightArrow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EE05B-DC61-0FA5-B423-48E711C9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visszafogottabb növekedésre számítunk A vállalati hitelállományban </a:t>
            </a:r>
            <a:endParaRPr lang="hu-H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BE053-7FEC-6405-AFDD-DB44AC2229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/>
              <a:t>Megjegyzés: Tranzakciós alapú éves növekedési ütem a pénzügyi közvetítőrendszer adatai alapján. A reál növekedési ütemek a 2022. szeptemberi Inflációs Jelentés modelladatbázisából származó GDP </a:t>
            </a:r>
            <a:r>
              <a:rPr lang="hu-HU" sz="1200" dirty="0" err="1"/>
              <a:t>deflátorral</a:t>
            </a:r>
            <a:r>
              <a:rPr lang="hu-HU" sz="1200" dirty="0"/>
              <a:t> </a:t>
            </a:r>
            <a:r>
              <a:rPr lang="hu-HU" sz="1200" dirty="0" err="1"/>
              <a:t>deflálva</a:t>
            </a:r>
            <a:r>
              <a:rPr lang="hu-HU" sz="1200" dirty="0"/>
              <a:t>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0F257-005D-EBB2-05AF-E0CB8BF020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6150242"/>
            <a:ext cx="8390875" cy="229326"/>
          </a:xfrm>
        </p:spPr>
        <p:txBody>
          <a:bodyPr/>
          <a:lstStyle/>
          <a:p>
            <a:r>
              <a:rPr lang="hu-HU" sz="1800" i="1" dirty="0"/>
              <a:t>A vállalati hitelállomány éves növekedési ütemének előrejelzése </a:t>
            </a:r>
          </a:p>
          <a:p>
            <a:endParaRPr lang="hu-HU" sz="1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D2148-5596-1E59-6DCB-117E8908B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88" y="1345860"/>
            <a:ext cx="5382610" cy="416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43F99F-2747-E3BE-5145-8EA6574349F7}"/>
              </a:ext>
            </a:extLst>
          </p:cNvPr>
          <p:cNvSpPr txBox="1"/>
          <p:nvPr/>
        </p:nvSpPr>
        <p:spPr>
          <a:xfrm>
            <a:off x="8723586" y="1119443"/>
            <a:ext cx="3468414" cy="480131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Szigorodó hitelfeltételek</a:t>
            </a:r>
            <a:r>
              <a:rPr lang="hu-HU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/>
                </a:solidFill>
              </a:rPr>
              <a:t>A bankok 29 százaléka szigorított hitelkondícióin a III. negyedévben.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/>
                </a:solidFill>
              </a:rPr>
              <a:t>A következő fél évre előretekintve a bankok 71 százaléka tervezi a hitelezési feltételek </a:t>
            </a:r>
            <a:r>
              <a:rPr lang="hu-HU" b="1" dirty="0">
                <a:solidFill>
                  <a:schemeClr val="tx2"/>
                </a:solidFill>
              </a:rPr>
              <a:t>további szigorítás</a:t>
            </a:r>
            <a:r>
              <a:rPr lang="hu-HU" dirty="0">
                <a:solidFill>
                  <a:schemeClr val="tx2"/>
                </a:solidFill>
              </a:rPr>
              <a:t>át.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b="1" dirty="0">
                <a:solidFill>
                  <a:schemeClr val="tx2"/>
                </a:solidFill>
              </a:rPr>
              <a:t>Csökkenő hitelkereslet</a:t>
            </a:r>
            <a:r>
              <a:rPr lang="hu-HU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/>
                </a:solidFill>
              </a:rPr>
              <a:t>A beruházási hitelek esetében a bankok 85 százaléka csökkenő keresletre számít.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rövid lejáratú forgóeszköz hitelek kereslete azonban erősödhet a működési költségek finanszírozási szükséglete miatt.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238071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60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6E8-85BA-FDD5-160F-E359FCDB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dirty="0"/>
              <a:t>Emelkedő kamatkörnyezetben, csökkenő jövedelmezőségi mutatók mellett eltűnt a szektor hozamprémiuma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3C1A5-413B-2F01-9D38-776523C922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/>
              <a:t>Megjegyzés: Jobb oldalon az eredménytételek 2022. június végi nominális szintje látható. *A bankadó soron a pénzügyi szervezetek különadója („normál” bankadó), valamint az extraprofitadó együttes változása szerepel.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B63D8-1A9E-EFEB-B1E3-C08C5B117D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2" y="6018314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hitelintézeti szektor adózás utáni eredménytételeinek éves változása</a:t>
            </a:r>
            <a:endParaRPr lang="hu-HU" dirty="0"/>
          </a:p>
        </p:txBody>
      </p:sp>
      <p:pic>
        <p:nvPicPr>
          <p:cNvPr id="6" name="Kép 3">
            <a:extLst>
              <a:ext uri="{FF2B5EF4-FFF2-40B4-BE49-F238E27FC236}">
                <a16:creationId xmlns:a16="http://schemas.microsoft.com/office/drawing/2014/main" id="{A75D31EC-947E-2539-83C0-D107FB6DF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92" y="1394866"/>
            <a:ext cx="5805724" cy="43542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D9A721-BD04-5BAA-D160-A5ED5027CF23}"/>
              </a:ext>
            </a:extLst>
          </p:cNvPr>
          <p:cNvSpPr txBox="1"/>
          <p:nvPr/>
        </p:nvSpPr>
        <p:spPr>
          <a:xfrm>
            <a:off x="9084854" y="2543515"/>
            <a:ext cx="3085222" cy="1477328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2022 június végére </a:t>
            </a:r>
            <a:r>
              <a:rPr lang="hu-HU" b="1" dirty="0">
                <a:solidFill>
                  <a:schemeClr val="tx2"/>
                </a:solidFill>
              </a:rPr>
              <a:t>eltűnt a hitelintézeti szektor hozamprémiuma</a:t>
            </a:r>
            <a:r>
              <a:rPr lang="hu-HU" dirty="0">
                <a:solidFill>
                  <a:schemeClr val="tx2"/>
                </a:solidFill>
              </a:rPr>
              <a:t> a rövid állampapírpiaci hozamokhoz képest.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2717F-06CE-C669-4023-5EB1434585CF}"/>
              </a:ext>
            </a:extLst>
          </p:cNvPr>
          <p:cNvSpPr txBox="1"/>
          <p:nvPr/>
        </p:nvSpPr>
        <p:spPr>
          <a:xfrm>
            <a:off x="9084854" y="1045866"/>
            <a:ext cx="3085222" cy="1200329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dirty="0" err="1">
                <a:solidFill>
                  <a:schemeClr val="tx2"/>
                </a:solidFill>
              </a:rPr>
              <a:t>RoE</a:t>
            </a:r>
            <a:r>
              <a:rPr lang="hu-HU" dirty="0">
                <a:solidFill>
                  <a:schemeClr val="tx2"/>
                </a:solidFill>
              </a:rPr>
              <a:t> az első negyedéves 10 százalékról 7 százalékra, </a:t>
            </a:r>
          </a:p>
          <a:p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dirty="0" err="1">
                <a:solidFill>
                  <a:schemeClr val="tx2"/>
                </a:solidFill>
              </a:rPr>
              <a:t>RoA</a:t>
            </a:r>
            <a:r>
              <a:rPr lang="hu-HU" dirty="0">
                <a:solidFill>
                  <a:schemeClr val="tx2"/>
                </a:solidFill>
              </a:rPr>
              <a:t> pedig 0,9 százalékról 0,6 százalékra süllyedt.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9FC96-B8B8-44F9-CCD6-28847AFC0BA5}"/>
              </a:ext>
            </a:extLst>
          </p:cNvPr>
          <p:cNvSpPr txBox="1"/>
          <p:nvPr/>
        </p:nvSpPr>
        <p:spPr>
          <a:xfrm>
            <a:off x="9084854" y="4404661"/>
            <a:ext cx="3085222" cy="1477328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jövedelmezőség csökkenése és a tőkebevonási lehetőségek beszűkülése a </a:t>
            </a:r>
            <a:r>
              <a:rPr lang="hu-HU" b="1" dirty="0">
                <a:solidFill>
                  <a:schemeClr val="tx2"/>
                </a:solidFill>
              </a:rPr>
              <a:t>hitelezési kapacitások mérséklődéséhez vezethet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9EF9E68-FC60-2EFD-5CBA-3279312F1782}"/>
              </a:ext>
            </a:extLst>
          </p:cNvPr>
          <p:cNvSpPr/>
          <p:nvPr/>
        </p:nvSpPr>
        <p:spPr>
          <a:xfrm>
            <a:off x="10349169" y="2232930"/>
            <a:ext cx="556591" cy="20872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93C1680-EB50-86F2-66A1-E2ADD4E309E7}"/>
              </a:ext>
            </a:extLst>
          </p:cNvPr>
          <p:cNvSpPr/>
          <p:nvPr/>
        </p:nvSpPr>
        <p:spPr>
          <a:xfrm>
            <a:off x="10349169" y="4039265"/>
            <a:ext cx="556591" cy="20872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047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937ADC-0524-2A59-B21B-02F1BD47B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003" y="837361"/>
            <a:ext cx="5787994" cy="51891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C4064-0724-7632-8413-8F29CA26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81" y="101795"/>
            <a:ext cx="8672909" cy="713833"/>
          </a:xfrm>
        </p:spPr>
        <p:txBody>
          <a:bodyPr>
            <a:noAutofit/>
          </a:bodyPr>
          <a:lstStyle/>
          <a:p>
            <a:r>
              <a:rPr lang="hu-HU" sz="1800" dirty="0"/>
              <a:t>A nettó kamatjövedelem már az eszközök arányában is egyértelműen nő, azaz emelkedik az átlagos kamatmarzs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3A673-E324-41E6-20CE-8BFCAFF8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8718" y="6547551"/>
            <a:ext cx="7679183" cy="229326"/>
          </a:xfrm>
        </p:spPr>
        <p:txBody>
          <a:bodyPr/>
          <a:lstStyle/>
          <a:p>
            <a:r>
              <a:rPr lang="hu-HU" sz="1200" dirty="0"/>
              <a:t>Megjegyzés: Nem konszolidált adatok. A kamatjövedelem esetén 12-havi gördülő összegek.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2F1F3C-8D5F-94C7-CE62-EB93D15899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53711" y="6022503"/>
            <a:ext cx="8818180" cy="503315"/>
          </a:xfrm>
        </p:spPr>
        <p:txBody>
          <a:bodyPr/>
          <a:lstStyle/>
          <a:p>
            <a:r>
              <a:rPr lang="hu-HU" sz="1800" dirty="0"/>
              <a:t>A bankrendszer mérlegfőösszegének, nettó kamateredményének és eszközarányos nettó kamateredményének alakulása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0F945-F6CB-3173-6403-23063187836E}"/>
              </a:ext>
            </a:extLst>
          </p:cNvPr>
          <p:cNvSpPr txBox="1"/>
          <p:nvPr/>
        </p:nvSpPr>
        <p:spPr>
          <a:xfrm>
            <a:off x="9866688" y="1928925"/>
            <a:ext cx="192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Mérlegfőösszeg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8AE62B-5BD7-968E-9AB4-001418F0836C}"/>
              </a:ext>
            </a:extLst>
          </p:cNvPr>
          <p:cNvSpPr txBox="1"/>
          <p:nvPr/>
        </p:nvSpPr>
        <p:spPr>
          <a:xfrm>
            <a:off x="9691227" y="3464786"/>
            <a:ext cx="2243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rgbClr val="0070C0"/>
                </a:solidFill>
              </a:rPr>
              <a:t>Nettó kamateredmény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BD90E1-93B4-5658-7EF2-429CE4890091}"/>
              </a:ext>
            </a:extLst>
          </p:cNvPr>
          <p:cNvSpPr txBox="1"/>
          <p:nvPr/>
        </p:nvSpPr>
        <p:spPr>
          <a:xfrm>
            <a:off x="9779832" y="4290728"/>
            <a:ext cx="2016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>
                <a:solidFill>
                  <a:schemeClr val="accent3"/>
                </a:solidFill>
              </a:rPr>
              <a:t>Eszközarányos nettó </a:t>
            </a:r>
          </a:p>
          <a:p>
            <a:r>
              <a:rPr lang="hu-HU" sz="2000" b="1" i="1" dirty="0">
                <a:solidFill>
                  <a:schemeClr val="accent3"/>
                </a:solidFill>
              </a:rPr>
              <a:t>kamateredmény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E27CE5-5770-945A-944B-9F700C6CEA9D}"/>
              </a:ext>
            </a:extLst>
          </p:cNvPr>
          <p:cNvCxnSpPr>
            <a:cxnSpLocks/>
          </p:cNvCxnSpPr>
          <p:nvPr/>
        </p:nvCxnSpPr>
        <p:spPr>
          <a:xfrm flipH="1" flipV="1">
            <a:off x="8285018" y="1977556"/>
            <a:ext cx="1494814" cy="120646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B0FFC5-54FA-8999-6D77-C3CB61EE2851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285018" y="3664841"/>
            <a:ext cx="1406209" cy="153888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A48B2C-8808-7D80-193A-909C3650E678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8137236" y="4268995"/>
            <a:ext cx="1642596" cy="529565"/>
          </a:xfrm>
          <a:prstGeom prst="straightConnector1">
            <a:avLst/>
          </a:prstGeom>
          <a:ln w="254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3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7663-39EF-8082-FA6A-EA57E2B4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A nettó kamateredmény emelkedése részben a tartósan alacsony betéti kamatokból következik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11E8-24C4-FFA5-77AD-CE9869C7FB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/>
              <a:t>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58F6E-1F76-363A-2E2C-67AEFBCD0D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2" y="5793121"/>
            <a:ext cx="8390875" cy="458954"/>
          </a:xfrm>
        </p:spPr>
        <p:txBody>
          <a:bodyPr/>
          <a:lstStyle/>
          <a:p>
            <a:r>
              <a:rPr lang="hu-HU" sz="1800" i="1" dirty="0"/>
              <a:t>A lekötött betétállomány átlagos évesített kamatlába, valamint a 3 hónapos BUBOR havi átlagos szintjének alakulása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CED13-2BCF-2117-117D-2BFEE99C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140" y="1257260"/>
            <a:ext cx="5616396" cy="44299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CC0668-D858-1B87-1C26-8124DB70A8C4}"/>
              </a:ext>
            </a:extLst>
          </p:cNvPr>
          <p:cNvSpPr txBox="1"/>
          <p:nvPr/>
        </p:nvSpPr>
        <p:spPr>
          <a:xfrm>
            <a:off x="8696583" y="1130175"/>
            <a:ext cx="3495417" cy="4524315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lekötött betétállomány arányának változása a kamatemelési ciklus óta a </a:t>
            </a:r>
            <a:r>
              <a:rPr lang="hu-HU" b="1" dirty="0">
                <a:solidFill>
                  <a:schemeClr val="tx2"/>
                </a:solidFill>
              </a:rPr>
              <a:t>háztartási szegmensben</a:t>
            </a:r>
            <a:r>
              <a:rPr lang="hu-HU" dirty="0">
                <a:solidFill>
                  <a:schemeClr val="tx2"/>
                </a:solidFill>
              </a:rPr>
              <a:t>: </a:t>
            </a:r>
          </a:p>
          <a:p>
            <a:r>
              <a:rPr lang="hu-HU" dirty="0">
                <a:solidFill>
                  <a:schemeClr val="tx2"/>
                </a:solidFill>
              </a:rPr>
              <a:t>22% </a:t>
            </a:r>
            <a:r>
              <a:rPr lang="hu-HU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20%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A lekötött betétállomány arányának változása a kamatemelési ciklus óta a </a:t>
            </a:r>
            <a:r>
              <a:rPr lang="hu-HU" b="1" dirty="0">
                <a:solidFill>
                  <a:srgbClr val="002060"/>
                </a:solidFill>
              </a:rPr>
              <a:t>vállalati szegmensben</a:t>
            </a:r>
            <a:r>
              <a:rPr lang="hu-HU" dirty="0">
                <a:solidFill>
                  <a:schemeClr val="tx2"/>
                </a:solidFill>
              </a:rPr>
              <a:t>: </a:t>
            </a:r>
          </a:p>
          <a:p>
            <a:r>
              <a:rPr lang="hu-HU" dirty="0">
                <a:solidFill>
                  <a:schemeClr val="tx2"/>
                </a:solidFill>
              </a:rPr>
              <a:t>16% </a:t>
            </a:r>
            <a:r>
              <a:rPr lang="hu-HU" b="1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hu-HU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33%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chemeClr val="tx2"/>
                </a:solidFill>
              </a:rPr>
              <a:t>Ez kedvezőtlen a transzmisszió szempontjából, és középtávon likviditási kockázatokat is hordoz, még ha a jövedelmezőség szempontjából jelenleg előnyös is.</a:t>
            </a:r>
          </a:p>
        </p:txBody>
      </p:sp>
    </p:spTree>
    <p:extLst>
      <p:ext uri="{BB962C8B-B14F-4D97-AF65-F5344CB8AC3E}">
        <p14:creationId xmlns:p14="http://schemas.microsoft.com/office/powerpoint/2010/main" val="204181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">
            <a:extLst>
              <a:ext uri="{FF2B5EF4-FFF2-40B4-BE49-F238E27FC236}">
                <a16:creationId xmlns:a16="http://schemas.microsoft.com/office/drawing/2014/main" id="{38B4314C-3B7D-5B39-BD2A-DD48FA9D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451" y="232987"/>
            <a:ext cx="8620625" cy="612000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tx2"/>
                </a:solidFill>
              </a:rPr>
              <a:t>A bankok sokkellenálló képességét A jegybank intézkedései is számottevően javították az elmúlt években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66F663-F0BC-A7CE-3E75-7364C6F62A70}"/>
              </a:ext>
            </a:extLst>
          </p:cNvPr>
          <p:cNvSpPr txBox="1"/>
          <p:nvPr/>
        </p:nvSpPr>
        <p:spPr>
          <a:xfrm>
            <a:off x="3160452" y="6051065"/>
            <a:ext cx="6029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bankrendszer stabilitási indikátorai</a:t>
            </a:r>
            <a:endParaRPr lang="hu-H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994909E-6585-66F4-448F-F584ABC2B58D}"/>
              </a:ext>
            </a:extLst>
          </p:cNvPr>
          <p:cNvSpPr txBox="1">
            <a:spLocks/>
          </p:cNvSpPr>
          <p:nvPr/>
        </p:nvSpPr>
        <p:spPr>
          <a:xfrm>
            <a:off x="9190393" y="2895108"/>
            <a:ext cx="3001607" cy="298110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20000"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hu-HU" sz="2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1800" b="1" dirty="0"/>
              <a:t>Stresszteszt eredmények: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8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Likviditás</a:t>
            </a:r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szektor egy súlyos válsághelyzetben is teljesítené a szabályozói követelményeket.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1800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Tőkehelyzet</a:t>
            </a:r>
            <a:r>
              <a:rPr lang="hu-HU" sz="1800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Még egy súlyosabb és elhúzódó stresszforgatókönyv esetén is mindössze átmeneti, kezelhető mértékű tőkehiány keletkezne a bankrendszerben.</a:t>
            </a:r>
            <a:endParaRPr lang="hu-HU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EA997C-3A3F-BD94-2330-F6FFEF338D6C}"/>
              </a:ext>
            </a:extLst>
          </p:cNvPr>
          <p:cNvSpPr/>
          <p:nvPr/>
        </p:nvSpPr>
        <p:spPr>
          <a:xfrm>
            <a:off x="3252946" y="1024474"/>
            <a:ext cx="8775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bankrendszer az orosz-ukrán háború okozta </a:t>
            </a:r>
            <a:r>
              <a:rPr lang="hu-H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 kihívásokkal teli időszakba</a:t>
            </a:r>
            <a:r>
              <a:rPr lang="hu-HU" sz="2000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</a:t>
            </a:r>
            <a:r>
              <a:rPr lang="hu-H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 fundamentumo</a:t>
            </a:r>
            <a:r>
              <a:rPr lang="hu-HU" sz="2000" b="1" i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kkal</a:t>
            </a:r>
            <a:r>
              <a:rPr lang="hu-HU" sz="20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érkezett.</a:t>
            </a:r>
            <a:endParaRPr lang="hu-HU" sz="2000" i="1" dirty="0">
              <a:solidFill>
                <a:schemeClr val="tx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F5AEAFF-FC1D-1D37-C949-998871909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610" y="2895108"/>
            <a:ext cx="6125615" cy="2981100"/>
          </a:xfrm>
          <a:prstGeom prst="rect">
            <a:avLst/>
          </a:prstGeom>
        </p:spPr>
      </p:pic>
      <p:pic>
        <p:nvPicPr>
          <p:cNvPr id="28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735F84E3-AA51-CDB8-3191-FA81B3FF4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98" y="1788923"/>
            <a:ext cx="940798" cy="9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938836F-8F9C-C7BC-BD5E-DFE8A72B64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60451" y="6375170"/>
            <a:ext cx="8867976" cy="271371"/>
          </a:xfrm>
        </p:spPr>
        <p:txBody>
          <a:bodyPr/>
          <a:lstStyle/>
          <a:p>
            <a:r>
              <a:rPr lang="hu-HU" sz="1200" dirty="0"/>
              <a:t>Forrás: MNB.</a:t>
            </a:r>
          </a:p>
        </p:txBody>
      </p:sp>
      <p:pic>
        <p:nvPicPr>
          <p:cNvPr id="2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F3EF8B65-C7E3-8DF7-F9DF-18CA717BF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27253" r="24784" b="29100"/>
          <a:stretch/>
        </p:blipFill>
        <p:spPr bwMode="auto">
          <a:xfrm>
            <a:off x="11439084" y="2190829"/>
            <a:ext cx="465667" cy="4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58D50-FE39-BEDB-1FD9-3E72C000D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562" y="1715698"/>
            <a:ext cx="1225405" cy="10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2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EE8A-CE91-F30D-71D0-FE2BC0A0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állami intézkedések közel 500 milliárd forintos többlet-terhet jelenthetnek a bankszektor számára 2022-ben</a:t>
            </a:r>
            <a:endParaRPr lang="hu-HU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6BE84-8EEF-6C0B-9154-EA99021214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9265" y="6128570"/>
            <a:ext cx="8412754" cy="458654"/>
          </a:xfrm>
        </p:spPr>
        <p:txBody>
          <a:bodyPr/>
          <a:lstStyle/>
          <a:p>
            <a:r>
              <a:rPr lang="hu-HU" sz="1200" dirty="0"/>
              <a:t>Megjegyzés: A kamatstop hatása tartalmazza a 2023-ban várható veszteségek eredményhatását, és nem tartalmazza a 2021 decemberben meghirdetett kamatstop eredményhatását.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5326D-1E03-8714-9302-27A4FB88D3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03046" y="5810779"/>
            <a:ext cx="8767325" cy="229326"/>
          </a:xfrm>
        </p:spPr>
        <p:txBody>
          <a:bodyPr/>
          <a:lstStyle/>
          <a:p>
            <a:r>
              <a:rPr lang="hu-HU" sz="1800" i="1" dirty="0"/>
              <a:t>A bankrendszer jövedelmezőségét befolyásoló többletterhek 2022-ben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2FB86F-76B2-554C-7823-AA5CA283E8B4}"/>
              </a:ext>
            </a:extLst>
          </p:cNvPr>
          <p:cNvSpPr/>
          <p:nvPr/>
        </p:nvSpPr>
        <p:spPr>
          <a:xfrm>
            <a:off x="9249770" y="2152623"/>
            <a:ext cx="2942230" cy="230832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2022-es évet terhelő közel 500 milliárd forintnyi többletteher </a:t>
            </a:r>
            <a:r>
              <a:rPr lang="hu-HU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megközelítőleg megegyezik a bankszektor 2021-es nem konszolidált eredményével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Részletekért lásd a Jelentés 5. keretes írását</a:t>
            </a:r>
            <a:endParaRPr lang="hu-HU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BAB06-670E-79C0-66FC-9176EEC36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046" y="1342073"/>
            <a:ext cx="5853505" cy="43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2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2732B5C-4A5C-6788-0DA7-7DD475C14A42}"/>
              </a:ext>
            </a:extLst>
          </p:cNvPr>
          <p:cNvSpPr/>
          <p:nvPr/>
        </p:nvSpPr>
        <p:spPr>
          <a:xfrm>
            <a:off x="3161282" y="5337982"/>
            <a:ext cx="9039224" cy="99939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6D9E136-B189-3690-27C6-AD5C3DFD2520}"/>
              </a:ext>
            </a:extLst>
          </p:cNvPr>
          <p:cNvSpPr/>
          <p:nvPr/>
        </p:nvSpPr>
        <p:spPr>
          <a:xfrm>
            <a:off x="3170971" y="4279389"/>
            <a:ext cx="9039224" cy="99939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79A6170-6A04-D300-2432-F9E72CD040E6}"/>
              </a:ext>
            </a:extLst>
          </p:cNvPr>
          <p:cNvSpPr/>
          <p:nvPr/>
        </p:nvSpPr>
        <p:spPr>
          <a:xfrm>
            <a:off x="3170971" y="3231559"/>
            <a:ext cx="9039224" cy="99939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B7D7E3-A2C0-1286-AF68-300A89C9E1CE}"/>
              </a:ext>
            </a:extLst>
          </p:cNvPr>
          <p:cNvSpPr/>
          <p:nvPr/>
        </p:nvSpPr>
        <p:spPr>
          <a:xfrm>
            <a:off x="3152777" y="2183729"/>
            <a:ext cx="9047730" cy="999394"/>
          </a:xfrm>
          <a:prstGeom prst="rect">
            <a:avLst/>
          </a:prstGeom>
          <a:solidFill>
            <a:schemeClr val="tx2">
              <a:lumMod val="25000"/>
              <a:lumOff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AB676D-64DA-E786-4637-1C43E9B224EF}"/>
              </a:ext>
            </a:extLst>
          </p:cNvPr>
          <p:cNvSpPr/>
          <p:nvPr/>
        </p:nvSpPr>
        <p:spPr>
          <a:xfrm>
            <a:off x="3152776" y="1145011"/>
            <a:ext cx="9039224" cy="999394"/>
          </a:xfrm>
          <a:prstGeom prst="rect">
            <a:avLst/>
          </a:prstGeom>
          <a:solidFill>
            <a:schemeClr val="tx2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D5EF1-E91A-A9BD-53B6-9E98718E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173" y="156067"/>
            <a:ext cx="8530119" cy="509358"/>
          </a:xfrm>
        </p:spPr>
        <p:txBody>
          <a:bodyPr>
            <a:normAutofit/>
          </a:bodyPr>
          <a:lstStyle/>
          <a:p>
            <a:r>
              <a:rPr lang="hu-HU" sz="2000" dirty="0"/>
              <a:t>A kamatstop banki veszteséghatása egyre jelentősebb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C1E26D-0C33-CCC9-24E4-101B87FFC1D8}"/>
              </a:ext>
            </a:extLst>
          </p:cNvPr>
          <p:cNvGrpSpPr/>
          <p:nvPr/>
        </p:nvGrpSpPr>
        <p:grpSpPr>
          <a:xfrm>
            <a:off x="4610273" y="611036"/>
            <a:ext cx="7599922" cy="508283"/>
            <a:chOff x="4635768" y="905764"/>
            <a:chExt cx="7209234" cy="50828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BD91E17-5F6B-BD58-6A25-F699412C8862}"/>
                </a:ext>
              </a:extLst>
            </p:cNvPr>
            <p:cNvSpPr/>
            <p:nvPr/>
          </p:nvSpPr>
          <p:spPr>
            <a:xfrm>
              <a:off x="4635768" y="905764"/>
              <a:ext cx="2456274" cy="50828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>
                  <a:solidFill>
                    <a:srgbClr val="002060"/>
                  </a:solidFill>
                </a:rPr>
                <a:t>Érintett állomány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844A630-E1E0-C692-552B-275412BE22C9}"/>
                </a:ext>
              </a:extLst>
            </p:cNvPr>
            <p:cNvSpPr/>
            <p:nvPr/>
          </p:nvSpPr>
          <p:spPr>
            <a:xfrm>
              <a:off x="8972538" y="952302"/>
              <a:ext cx="2872464" cy="43144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b="1" dirty="0">
                  <a:solidFill>
                    <a:srgbClr val="002060"/>
                  </a:solidFill>
                </a:rPr>
                <a:t>Banki veszteséghatás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E59C1B-73E4-CC6B-91F0-FEC2F2960D83}"/>
              </a:ext>
            </a:extLst>
          </p:cNvPr>
          <p:cNvGrpSpPr/>
          <p:nvPr/>
        </p:nvGrpSpPr>
        <p:grpSpPr>
          <a:xfrm>
            <a:off x="4163398" y="3851594"/>
            <a:ext cx="7995999" cy="305811"/>
            <a:chOff x="3391270" y="1251166"/>
            <a:chExt cx="8688371" cy="71383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09DAE6-D157-DD0B-29E6-2D7A097D3652}"/>
                </a:ext>
              </a:extLst>
            </p:cNvPr>
            <p:cNvSpPr/>
            <p:nvPr/>
          </p:nvSpPr>
          <p:spPr>
            <a:xfrm>
              <a:off x="3391270" y="1251166"/>
              <a:ext cx="4041246" cy="713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1144 Mrd HUF + 53 Mrd HUF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131CB2F-DC86-08C1-4A7D-500CFFA7332F}"/>
                </a:ext>
              </a:extLst>
            </p:cNvPr>
            <p:cNvSpPr/>
            <p:nvPr/>
          </p:nvSpPr>
          <p:spPr>
            <a:xfrm>
              <a:off x="9522372" y="1251166"/>
              <a:ext cx="2557269" cy="713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80,5 Mrd HUF</a:t>
              </a: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0F562593-83FC-556F-7708-4FD97CCECB5C}"/>
                </a:ext>
              </a:extLst>
            </p:cNvPr>
            <p:cNvSpPr/>
            <p:nvPr/>
          </p:nvSpPr>
          <p:spPr>
            <a:xfrm>
              <a:off x="7524053" y="1385209"/>
              <a:ext cx="1905196" cy="52716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A1BA89E-4F19-3D22-660E-83EFFE6B2F86}"/>
              </a:ext>
            </a:extLst>
          </p:cNvPr>
          <p:cNvGrpSpPr/>
          <p:nvPr/>
        </p:nvGrpSpPr>
        <p:grpSpPr>
          <a:xfrm>
            <a:off x="4162098" y="4919703"/>
            <a:ext cx="7996000" cy="305811"/>
            <a:chOff x="3391269" y="1251166"/>
            <a:chExt cx="8688373" cy="71383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2D0F4D9-78A3-2385-6967-2E8291A93E7D}"/>
                </a:ext>
              </a:extLst>
            </p:cNvPr>
            <p:cNvSpPr/>
            <p:nvPr/>
          </p:nvSpPr>
          <p:spPr>
            <a:xfrm>
              <a:off x="3391269" y="1251166"/>
              <a:ext cx="4041246" cy="713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1216 Mrd HUF + 54 Mrd HUF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5C0FB8C-907A-2B35-5C96-7EA8D2523918}"/>
                </a:ext>
              </a:extLst>
            </p:cNvPr>
            <p:cNvSpPr/>
            <p:nvPr/>
          </p:nvSpPr>
          <p:spPr>
            <a:xfrm>
              <a:off x="9522371" y="1251166"/>
              <a:ext cx="2557271" cy="713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52,3 Mrd HUF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683EA-FD58-F80B-FECD-6F0C9AD98F49}"/>
              </a:ext>
            </a:extLst>
          </p:cNvPr>
          <p:cNvGrpSpPr/>
          <p:nvPr/>
        </p:nvGrpSpPr>
        <p:grpSpPr>
          <a:xfrm>
            <a:off x="4152662" y="5971164"/>
            <a:ext cx="7995999" cy="305811"/>
            <a:chOff x="3391270" y="1251166"/>
            <a:chExt cx="8688372" cy="713833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3B4E395-D2F1-E792-C589-B12516AE8948}"/>
                </a:ext>
              </a:extLst>
            </p:cNvPr>
            <p:cNvSpPr/>
            <p:nvPr/>
          </p:nvSpPr>
          <p:spPr>
            <a:xfrm>
              <a:off x="3391270" y="1251166"/>
              <a:ext cx="4041245" cy="713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1 538 Mrd HUF + 23 Mrd HUF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671852B-B9BC-B2A9-1388-36C3575C5049}"/>
                </a:ext>
              </a:extLst>
            </p:cNvPr>
            <p:cNvSpPr/>
            <p:nvPr/>
          </p:nvSpPr>
          <p:spPr>
            <a:xfrm>
              <a:off x="9522371" y="1251166"/>
              <a:ext cx="2557271" cy="71383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19,1 Mrd HUF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8F747-41AF-9200-615A-53FB776EA1FE}"/>
              </a:ext>
            </a:extLst>
          </p:cNvPr>
          <p:cNvGrpSpPr/>
          <p:nvPr/>
        </p:nvGrpSpPr>
        <p:grpSpPr>
          <a:xfrm>
            <a:off x="4152661" y="2821891"/>
            <a:ext cx="7997299" cy="305811"/>
            <a:chOff x="3391270" y="1251166"/>
            <a:chExt cx="8689783" cy="71383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D71AAD3-95D2-FC6E-E793-280B9580A5F7}"/>
                </a:ext>
              </a:extLst>
            </p:cNvPr>
            <p:cNvSpPr/>
            <p:nvPr/>
          </p:nvSpPr>
          <p:spPr>
            <a:xfrm>
              <a:off x="3391270" y="1251166"/>
              <a:ext cx="4041246" cy="71383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271 Mrd HUF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2EC6115A-A4A6-BA33-70D3-0192A15FC19E}"/>
                </a:ext>
              </a:extLst>
            </p:cNvPr>
            <p:cNvSpPr/>
            <p:nvPr/>
          </p:nvSpPr>
          <p:spPr>
            <a:xfrm>
              <a:off x="9522371" y="1251166"/>
              <a:ext cx="2558682" cy="71383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rgbClr val="002060"/>
                  </a:solidFill>
                </a:rPr>
                <a:t>4,5 Mrd HUF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D18A07F-9AC1-6A32-46B8-277BC4D07201}"/>
                </a:ext>
              </a:extLst>
            </p:cNvPr>
            <p:cNvSpPr/>
            <p:nvPr/>
          </p:nvSpPr>
          <p:spPr>
            <a:xfrm>
              <a:off x="7535720" y="1353251"/>
              <a:ext cx="1905195" cy="583534"/>
            </a:xfrm>
            <a:prstGeom prst="rightArrow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CEC96ED-C7DB-8423-D989-7EBD567F14B3}"/>
              </a:ext>
            </a:extLst>
          </p:cNvPr>
          <p:cNvSpPr txBox="1"/>
          <p:nvPr/>
        </p:nvSpPr>
        <p:spPr>
          <a:xfrm>
            <a:off x="4151362" y="2208195"/>
            <a:ext cx="799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u="sng" dirty="0">
                <a:solidFill>
                  <a:srgbClr val="002060"/>
                </a:solidFill>
              </a:rPr>
              <a:t>1-5 éves </a:t>
            </a:r>
            <a:r>
              <a:rPr lang="hu-HU" sz="1600" i="1" dirty="0">
                <a:solidFill>
                  <a:srgbClr val="002060"/>
                </a:solidFill>
              </a:rPr>
              <a:t>kamatperiódusú, </a:t>
            </a:r>
            <a:r>
              <a:rPr lang="hu-HU" sz="1600" i="1" u="sng" dirty="0">
                <a:solidFill>
                  <a:srgbClr val="002060"/>
                </a:solidFill>
              </a:rPr>
              <a:t>piaci</a:t>
            </a:r>
            <a:r>
              <a:rPr lang="hu-HU" sz="1600" i="1" dirty="0">
                <a:solidFill>
                  <a:srgbClr val="002060"/>
                </a:solidFill>
              </a:rPr>
              <a:t> alapú, átárazódó </a:t>
            </a:r>
            <a:r>
              <a:rPr lang="hu-HU" sz="1600" i="1" u="sng" dirty="0">
                <a:solidFill>
                  <a:srgbClr val="002060"/>
                </a:solidFill>
              </a:rPr>
              <a:t>jelzáloghitelek</a:t>
            </a:r>
          </a:p>
          <a:p>
            <a:r>
              <a:rPr lang="hu-HU" sz="1600" i="1" dirty="0">
                <a:solidFill>
                  <a:srgbClr val="002060"/>
                </a:solidFill>
              </a:rPr>
              <a:t>Érvényesség: 2022. november – 2023. június.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BC161E-3BE2-A2B1-76A2-285E22215AD4}"/>
              </a:ext>
            </a:extLst>
          </p:cNvPr>
          <p:cNvSpPr txBox="1"/>
          <p:nvPr/>
        </p:nvSpPr>
        <p:spPr>
          <a:xfrm>
            <a:off x="4134626" y="4319953"/>
            <a:ext cx="800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u="sng" dirty="0">
                <a:solidFill>
                  <a:srgbClr val="002060"/>
                </a:solidFill>
              </a:rPr>
              <a:t>Változó</a:t>
            </a:r>
            <a:r>
              <a:rPr lang="hu-HU" sz="1600" i="1" dirty="0">
                <a:solidFill>
                  <a:srgbClr val="002060"/>
                </a:solidFill>
              </a:rPr>
              <a:t> kamatozású jelzáloghitelek és </a:t>
            </a:r>
            <a:r>
              <a:rPr lang="hu-HU" sz="1600" i="1" u="sng" dirty="0">
                <a:solidFill>
                  <a:srgbClr val="002060"/>
                </a:solidFill>
              </a:rPr>
              <a:t>államilag támogatott</a:t>
            </a:r>
            <a:r>
              <a:rPr lang="hu-HU" sz="1600" i="1" dirty="0">
                <a:solidFill>
                  <a:srgbClr val="002060"/>
                </a:solidFill>
              </a:rPr>
              <a:t>, átárazódó </a:t>
            </a:r>
            <a:r>
              <a:rPr lang="hu-HU" sz="1600" i="1" u="sng" dirty="0">
                <a:solidFill>
                  <a:srgbClr val="002060"/>
                </a:solidFill>
              </a:rPr>
              <a:t>jelzáloghitelek</a:t>
            </a:r>
            <a:r>
              <a:rPr lang="hu-HU" sz="1600" i="1" dirty="0">
                <a:solidFill>
                  <a:srgbClr val="002060"/>
                </a:solidFill>
              </a:rPr>
              <a:t> Érvényesség: 2022. július – 2022. december.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9E92D3-84CA-05A3-9EA3-66F1F5123C81}"/>
              </a:ext>
            </a:extLst>
          </p:cNvPr>
          <p:cNvSpPr txBox="1"/>
          <p:nvPr/>
        </p:nvSpPr>
        <p:spPr>
          <a:xfrm>
            <a:off x="4162098" y="5317312"/>
            <a:ext cx="7987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u="sng" dirty="0">
                <a:solidFill>
                  <a:srgbClr val="002060"/>
                </a:solidFill>
              </a:rPr>
              <a:t>Változó</a:t>
            </a:r>
            <a:r>
              <a:rPr lang="hu-HU" sz="1600" i="1" dirty="0">
                <a:solidFill>
                  <a:srgbClr val="002060"/>
                </a:solidFill>
              </a:rPr>
              <a:t> kamatozású jelzáloghitelek és </a:t>
            </a:r>
            <a:r>
              <a:rPr lang="hu-HU" sz="1600" i="1" u="sng" dirty="0">
                <a:solidFill>
                  <a:srgbClr val="002060"/>
                </a:solidFill>
              </a:rPr>
              <a:t>államilag támogatott</a:t>
            </a:r>
            <a:r>
              <a:rPr lang="hu-HU" sz="1600" i="1" dirty="0">
                <a:solidFill>
                  <a:srgbClr val="002060"/>
                </a:solidFill>
              </a:rPr>
              <a:t>, átárazódó </a:t>
            </a:r>
            <a:r>
              <a:rPr lang="hu-HU" sz="1600" i="1" u="sng" dirty="0">
                <a:solidFill>
                  <a:srgbClr val="002060"/>
                </a:solidFill>
              </a:rPr>
              <a:t>jelzáloghitelek</a:t>
            </a:r>
            <a:r>
              <a:rPr lang="hu-HU" sz="1600" i="1" dirty="0">
                <a:solidFill>
                  <a:srgbClr val="002060"/>
                </a:solidFill>
              </a:rPr>
              <a:t> Érvényesség: 2022. január – 2022. június.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D0A2B-24F5-E3FA-833F-C936C7398966}"/>
              </a:ext>
            </a:extLst>
          </p:cNvPr>
          <p:cNvSpPr txBox="1"/>
          <p:nvPr/>
        </p:nvSpPr>
        <p:spPr>
          <a:xfrm>
            <a:off x="4162098" y="3271076"/>
            <a:ext cx="7998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u="sng" dirty="0">
                <a:solidFill>
                  <a:srgbClr val="002060"/>
                </a:solidFill>
              </a:rPr>
              <a:t>Változó</a:t>
            </a:r>
            <a:r>
              <a:rPr lang="hu-HU" sz="1600" i="1" dirty="0">
                <a:solidFill>
                  <a:srgbClr val="002060"/>
                </a:solidFill>
              </a:rPr>
              <a:t> kamatozású jelzáloghitelek és </a:t>
            </a:r>
            <a:r>
              <a:rPr lang="hu-HU" sz="1600" i="1" u="sng" dirty="0">
                <a:solidFill>
                  <a:srgbClr val="002060"/>
                </a:solidFill>
              </a:rPr>
              <a:t>államilag támogatott</a:t>
            </a:r>
            <a:r>
              <a:rPr lang="hu-HU" sz="1600" i="1" dirty="0">
                <a:solidFill>
                  <a:srgbClr val="002060"/>
                </a:solidFill>
              </a:rPr>
              <a:t>, átárazódó </a:t>
            </a:r>
            <a:r>
              <a:rPr lang="hu-HU" sz="1600" i="1" u="sng" dirty="0">
                <a:solidFill>
                  <a:srgbClr val="002060"/>
                </a:solidFill>
              </a:rPr>
              <a:t>jelzáloghitelek</a:t>
            </a:r>
            <a:r>
              <a:rPr lang="hu-HU" sz="1600" i="1" dirty="0">
                <a:solidFill>
                  <a:srgbClr val="002060"/>
                </a:solidFill>
              </a:rPr>
              <a:t> Érvényesség: 2023. január – 2023. június.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A5475-06B5-D450-06B9-0CFAF7576BFF}"/>
              </a:ext>
            </a:extLst>
          </p:cNvPr>
          <p:cNvSpPr txBox="1"/>
          <p:nvPr/>
        </p:nvSpPr>
        <p:spPr>
          <a:xfrm>
            <a:off x="3037692" y="6397710"/>
            <a:ext cx="89230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>
                <a:solidFill>
                  <a:schemeClr val="tx2"/>
                </a:solidFill>
              </a:rPr>
              <a:t>Megjegyzés: 2022 első féléves hatást 2021 szeptemberi adatokon számoltuk, a többit 2022 júniusi adatokból kiindulva állítottuk elő, október 27-i kamatvárakozások alapján. Hitelintézeti és követeléskezelői hitelek. A 2023 első féléves hatás esetében figyelembe vettük a hitelek amortizációját.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C755E1-8138-AF6F-880D-DC1DADAF0D61}"/>
              </a:ext>
            </a:extLst>
          </p:cNvPr>
          <p:cNvGrpSpPr/>
          <p:nvPr/>
        </p:nvGrpSpPr>
        <p:grpSpPr>
          <a:xfrm>
            <a:off x="4151363" y="1758255"/>
            <a:ext cx="7986564" cy="305811"/>
            <a:chOff x="3391270" y="1251166"/>
            <a:chExt cx="8688853" cy="71383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05CEA97-559C-7698-D80F-913750C9CE39}"/>
                </a:ext>
              </a:extLst>
            </p:cNvPr>
            <p:cNvSpPr/>
            <p:nvPr/>
          </p:nvSpPr>
          <p:spPr>
            <a:xfrm>
              <a:off x="3391270" y="1251166"/>
              <a:ext cx="4046244" cy="71383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>
                  <a:solidFill>
                    <a:schemeClr val="bg1"/>
                  </a:solidFill>
                </a:rPr>
                <a:t>1206 Mrd HUF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AA27BCE-B88A-282F-B001-531516CACE2D}"/>
                </a:ext>
              </a:extLst>
            </p:cNvPr>
            <p:cNvSpPr/>
            <p:nvPr/>
          </p:nvSpPr>
          <p:spPr>
            <a:xfrm>
              <a:off x="9522371" y="1251166"/>
              <a:ext cx="2557752" cy="713833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54,3 – 58,3 Mrd HUF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6077449-EBF6-3229-FFEB-40393B8C687A}"/>
                </a:ext>
              </a:extLst>
            </p:cNvPr>
            <p:cNvSpPr/>
            <p:nvPr/>
          </p:nvSpPr>
          <p:spPr>
            <a:xfrm>
              <a:off x="7524776" y="1292976"/>
              <a:ext cx="1910335" cy="538572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6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259813-A1C4-C235-1BE8-EA2FF8F7F3B0}"/>
              </a:ext>
            </a:extLst>
          </p:cNvPr>
          <p:cNvSpPr txBox="1"/>
          <p:nvPr/>
        </p:nvSpPr>
        <p:spPr>
          <a:xfrm>
            <a:off x="4162098" y="1152128"/>
            <a:ext cx="779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rgbClr val="002060"/>
                </a:solidFill>
              </a:rPr>
              <a:t>Nem folyószámla, forint, </a:t>
            </a:r>
            <a:r>
              <a:rPr lang="hu-HU" sz="1600" i="1" u="sng" dirty="0">
                <a:solidFill>
                  <a:srgbClr val="002060"/>
                </a:solidFill>
              </a:rPr>
              <a:t>változó kamatozású KKV hitelek</a:t>
            </a:r>
          </a:p>
          <a:p>
            <a:r>
              <a:rPr lang="hu-HU" sz="1600" i="1" dirty="0">
                <a:solidFill>
                  <a:srgbClr val="002060"/>
                </a:solidFill>
              </a:rPr>
              <a:t>Érvényesség: 2022. november – 2023. június.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4BB973-4080-2E1B-69A7-E1F55E325BC7}"/>
              </a:ext>
            </a:extLst>
          </p:cNvPr>
          <p:cNvSpPr txBox="1"/>
          <p:nvPr/>
        </p:nvSpPr>
        <p:spPr>
          <a:xfrm>
            <a:off x="3152776" y="1351146"/>
            <a:ext cx="110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2022.</a:t>
            </a:r>
          </a:p>
          <a:p>
            <a:pPr algn="ctr"/>
            <a:r>
              <a:rPr lang="hu-HU" sz="1600" b="1" dirty="0">
                <a:solidFill>
                  <a:schemeClr val="tx2"/>
                </a:solidFill>
              </a:rPr>
              <a:t>október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507778-793F-FA3E-E241-1E646D24EDD1}"/>
              </a:ext>
            </a:extLst>
          </p:cNvPr>
          <p:cNvSpPr txBox="1"/>
          <p:nvPr/>
        </p:nvSpPr>
        <p:spPr>
          <a:xfrm>
            <a:off x="3111653" y="2402209"/>
            <a:ext cx="110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2022.</a:t>
            </a:r>
          </a:p>
          <a:p>
            <a:pPr algn="ctr"/>
            <a:r>
              <a:rPr lang="hu-HU" sz="1600" b="1" dirty="0">
                <a:solidFill>
                  <a:schemeClr val="tx2"/>
                </a:solidFill>
              </a:rPr>
              <a:t>október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E2CB6D-08CD-0064-507E-E7706EE7E79F}"/>
              </a:ext>
            </a:extLst>
          </p:cNvPr>
          <p:cNvSpPr txBox="1"/>
          <p:nvPr/>
        </p:nvSpPr>
        <p:spPr>
          <a:xfrm>
            <a:off x="3012963" y="3398370"/>
            <a:ext cx="130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2022.</a:t>
            </a:r>
          </a:p>
          <a:p>
            <a:pPr algn="ctr"/>
            <a:r>
              <a:rPr lang="hu-HU" sz="1600" b="1" dirty="0">
                <a:solidFill>
                  <a:schemeClr val="tx2"/>
                </a:solidFill>
              </a:rPr>
              <a:t>szeptember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0C1AB-BCAB-3896-C6FC-CD1EB30626DC}"/>
              </a:ext>
            </a:extLst>
          </p:cNvPr>
          <p:cNvSpPr txBox="1"/>
          <p:nvPr/>
        </p:nvSpPr>
        <p:spPr>
          <a:xfrm>
            <a:off x="3041599" y="4506980"/>
            <a:ext cx="1109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2022.</a:t>
            </a:r>
          </a:p>
          <a:p>
            <a:pPr algn="ctr"/>
            <a:r>
              <a:rPr lang="hu-HU" sz="1600" b="1" dirty="0">
                <a:solidFill>
                  <a:schemeClr val="tx2"/>
                </a:solidFill>
              </a:rPr>
              <a:t>június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0E5602-C3B0-A05F-D03B-B29C33DAA163}"/>
              </a:ext>
            </a:extLst>
          </p:cNvPr>
          <p:cNvSpPr txBox="1"/>
          <p:nvPr/>
        </p:nvSpPr>
        <p:spPr>
          <a:xfrm>
            <a:off x="3037692" y="5551932"/>
            <a:ext cx="113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tx2"/>
                </a:solidFill>
              </a:rPr>
              <a:t>2021.</a:t>
            </a:r>
          </a:p>
          <a:p>
            <a:pPr algn="ctr"/>
            <a:r>
              <a:rPr lang="hu-HU" sz="1600" b="1" dirty="0">
                <a:solidFill>
                  <a:schemeClr val="tx2"/>
                </a:solidFill>
              </a:rPr>
              <a:t>december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48EF746E-2C0B-7915-A490-6CDB90A2A6CF}"/>
              </a:ext>
            </a:extLst>
          </p:cNvPr>
          <p:cNvSpPr/>
          <p:nvPr/>
        </p:nvSpPr>
        <p:spPr>
          <a:xfrm>
            <a:off x="7950772" y="4983962"/>
            <a:ext cx="1753372" cy="225842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DD1A07A3-496E-074E-6980-2B6D1F3D6FC0}"/>
              </a:ext>
            </a:extLst>
          </p:cNvPr>
          <p:cNvSpPr/>
          <p:nvPr/>
        </p:nvSpPr>
        <p:spPr>
          <a:xfrm>
            <a:off x="7950772" y="6023786"/>
            <a:ext cx="1753372" cy="225842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val="266603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3E87-4E97-6CDC-BA7B-6AC28826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101728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Hosszabb időtávon A kamatstop hátrányai meghaladják annak előnyeit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AD4EC-DE01-88E3-358F-C828155665B6}"/>
              </a:ext>
            </a:extLst>
          </p:cNvPr>
          <p:cNvSpPr txBox="1"/>
          <p:nvPr/>
        </p:nvSpPr>
        <p:spPr>
          <a:xfrm>
            <a:off x="3156426" y="945254"/>
            <a:ext cx="8951344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hu-HU" dirty="0">
                <a:solidFill>
                  <a:schemeClr val="tx2"/>
                </a:solidFill>
              </a:rPr>
              <a:t>A kamatstop intézkedés érdemben </a:t>
            </a:r>
            <a:r>
              <a:rPr lang="hu-HU" b="1" dirty="0">
                <a:solidFill>
                  <a:srgbClr val="00B050"/>
                </a:solidFill>
              </a:rPr>
              <a:t>csökkenti az érintett adósok törlesztőterheit</a:t>
            </a:r>
            <a:r>
              <a:rPr lang="hu-HU" b="1" dirty="0">
                <a:solidFill>
                  <a:schemeClr val="tx2"/>
                </a:solidFill>
              </a:rPr>
              <a:t>, </a:t>
            </a:r>
            <a:r>
              <a:rPr lang="hu-HU" dirty="0">
                <a:solidFill>
                  <a:schemeClr val="tx2"/>
                </a:solidFill>
              </a:rPr>
              <a:t>ugyanakkor</a:t>
            </a:r>
            <a:r>
              <a:rPr lang="hu-HU" b="1" dirty="0">
                <a:solidFill>
                  <a:schemeClr val="tx2"/>
                </a:solidFill>
              </a:rPr>
              <a:t> számos </a:t>
            </a:r>
            <a:r>
              <a:rPr lang="hu-HU" b="1" dirty="0">
                <a:solidFill>
                  <a:srgbClr val="C00000"/>
                </a:solidFill>
              </a:rPr>
              <a:t>káros következménye</a:t>
            </a:r>
            <a:r>
              <a:rPr lang="hu-HU" b="1" dirty="0">
                <a:solidFill>
                  <a:schemeClr val="tx2"/>
                </a:solidFill>
              </a:rPr>
              <a:t> is van</a:t>
            </a:r>
            <a:r>
              <a:rPr lang="hu-HU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spcBef>
                <a:spcPts val="75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Gyengíti a monetáris transzmissziót</a:t>
            </a:r>
            <a:r>
              <a:rPr lang="hu-HU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spcBef>
                <a:spcPts val="75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Közvetlen veszteséget eredményez a bankok számára</a:t>
            </a:r>
            <a:r>
              <a:rPr lang="hu-HU" dirty="0">
                <a:solidFill>
                  <a:schemeClr val="tx2"/>
                </a:solidFill>
              </a:rPr>
              <a:t>, amelyet tovább növelhet az érintett ügyletek addicionális értékvesztése a program kivezetésekor.</a:t>
            </a:r>
          </a:p>
          <a:p>
            <a:pPr marL="342900" indent="-342900">
              <a:spcBef>
                <a:spcPts val="75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</a:rPr>
              <a:t>Negatívan hat a hazai pénzügyi kultúrára és növeli az erkölcsi kockázatot</a:t>
            </a:r>
            <a:r>
              <a:rPr lang="hu-HU" dirty="0">
                <a:solidFill>
                  <a:schemeClr val="tx2"/>
                </a:solidFill>
              </a:rPr>
              <a:t>.</a:t>
            </a:r>
            <a:endParaRPr lang="hu-HU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75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/>
                </a:solidFill>
              </a:rPr>
              <a:t>Jelenlegi formájában </a:t>
            </a:r>
            <a:r>
              <a:rPr lang="hu-HU" b="1" dirty="0">
                <a:solidFill>
                  <a:srgbClr val="C00000"/>
                </a:solidFill>
              </a:rPr>
              <a:t>indokolatlanul sok előnyt biztosít a magasabb kockázatot vállaló, változó kamatozású jelzáloghitelek tulajdonosainak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ts val="75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Továbbra is van mintegy 7 ezer olyan 5 évnél hosszabb kamatperiódussal rendelkező jelzáloghitel-szerződés</a:t>
            </a:r>
            <a:r>
              <a:rPr lang="hu-HU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amelynek kamatfordulója a kamatstop érvényességi időtávjára esik, de a </a:t>
            </a:r>
            <a:r>
              <a:rPr lang="hu-HU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kiterjesztés után sem tartozik a kamatstop alá</a:t>
            </a:r>
            <a:r>
              <a:rPr lang="hu-HU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375EB5-B252-74EC-E2EF-156A522FDCD5}"/>
              </a:ext>
            </a:extLst>
          </p:cNvPr>
          <p:cNvGrpSpPr/>
          <p:nvPr/>
        </p:nvGrpSpPr>
        <p:grpSpPr>
          <a:xfrm>
            <a:off x="3111037" y="4727229"/>
            <a:ext cx="8938386" cy="1477328"/>
            <a:chOff x="3065648" y="4309786"/>
            <a:chExt cx="8938386" cy="14773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8FC216D-9F5F-5D9B-B14B-2C33814FFACA}"/>
                </a:ext>
              </a:extLst>
            </p:cNvPr>
            <p:cNvSpPr txBox="1"/>
            <p:nvPr/>
          </p:nvSpPr>
          <p:spPr>
            <a:xfrm>
              <a:off x="3169384" y="4309786"/>
              <a:ext cx="8834650" cy="1477328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5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hu-HU" sz="1800" b="1" dirty="0">
                  <a:solidFill>
                    <a:srgbClr val="0C214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	Az MNB az elmúlt években fokozatosan bővülő eszköztárral támogatta a hosszú 	időtávon kiszámítható törlesztőrészlet mellett nyújtott jelzáloghitelek elterjedését</a:t>
              </a:r>
              <a:r>
                <a:rPr lang="hu-HU" sz="1800" dirty="0">
                  <a:solidFill>
                    <a:srgbClr val="0C214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hu-HU" dirty="0">
                  <a:solidFill>
                    <a:srgbClr val="0C214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2017 közepe és 2023 vége között a rögzített kamatozású hitelt felvevőknek </a:t>
              </a:r>
              <a:r>
                <a:rPr lang="hu-HU" i="1" dirty="0">
                  <a:solidFill>
                    <a:srgbClr val="0C214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piaci körülmények között </a:t>
              </a:r>
              <a:r>
                <a:rPr lang="hu-HU" dirty="0">
                  <a:solidFill>
                    <a:srgbClr val="0C214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összesen </a:t>
              </a:r>
              <a:r>
                <a:rPr lang="hu-HU" b="1" dirty="0">
                  <a:solidFill>
                    <a:srgbClr val="0C214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609 milliárd forinttal alacsonyabb az adósságszolgálatuk </a:t>
              </a:r>
              <a:r>
                <a:rPr lang="hu-HU" dirty="0">
                  <a:solidFill>
                    <a:srgbClr val="0C2148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ahhoz képest, mintha változó kamatozású hitelt vettek volna fel.</a:t>
              </a: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733F1DC-5208-CFCC-5912-6E59C8BFC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648" y="4309786"/>
              <a:ext cx="613637" cy="613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9BF61F-5E21-BD09-D800-4E2B4FFD417A}"/>
              </a:ext>
            </a:extLst>
          </p:cNvPr>
          <p:cNvSpPr txBox="1"/>
          <p:nvPr/>
        </p:nvSpPr>
        <p:spPr>
          <a:xfrm>
            <a:off x="3153946" y="6252668"/>
            <a:ext cx="8396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i="1">
                <a:solidFill>
                  <a:schemeClr val="tx2"/>
                </a:solidFill>
              </a:rPr>
              <a:t>A témáról </a:t>
            </a:r>
            <a:r>
              <a:rPr lang="hu-HU" i="1" dirty="0">
                <a:solidFill>
                  <a:schemeClr val="tx2"/>
                </a:solidFill>
              </a:rPr>
              <a:t>részletesen lásd a jelentés 2. keretes írását.</a:t>
            </a:r>
          </a:p>
        </p:txBody>
      </p:sp>
    </p:spTree>
    <p:extLst>
      <p:ext uri="{BB962C8B-B14F-4D97-AF65-F5344CB8AC3E}">
        <p14:creationId xmlns:p14="http://schemas.microsoft.com/office/powerpoint/2010/main" val="253133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7AED-0DFC-93AD-68C7-2CFAFDCF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9"/>
            <a:ext cx="8667379" cy="713833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A nemteljesítő hitelek aránya a növekvő kockázatok ellenére egyelőre nem emelkedett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D6959-F7CE-0794-876A-13776BF060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255560"/>
            <a:ext cx="7679183" cy="229326"/>
          </a:xfrm>
        </p:spPr>
        <p:txBody>
          <a:bodyPr/>
          <a:lstStyle/>
          <a:p>
            <a:r>
              <a:rPr lang="hu-HU" sz="1200" dirty="0"/>
              <a:t>Megjegyzés: 2015-től a nemteljesítő hitelek definíciója megváltozott, innentől a 90 napon túl késedelmes hitelek mellett az olyan, 90 napon belül késedelmes hitelek is nemteljesítőnek minősülnek, amelyeknél nemfizetés valószínűsíthető. 2010-ig ügyfelenként, 2010-től szerződésenként. Forrás.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49A50-D1C9-AAE0-C1AA-036AE8C27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0" y="5827123"/>
            <a:ext cx="8390875" cy="229326"/>
          </a:xfrm>
        </p:spPr>
        <p:txBody>
          <a:bodyPr/>
          <a:lstStyle/>
          <a:p>
            <a:r>
              <a:rPr lang="hu-HU" sz="1800" i="1" dirty="0"/>
              <a:t>A teljes nemteljesítő hitelállomány aránya a hitelintézeti szektorban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CA2F2-66C1-16E1-E86D-3BD349FBE430}"/>
              </a:ext>
            </a:extLst>
          </p:cNvPr>
          <p:cNvSpPr txBox="1"/>
          <p:nvPr/>
        </p:nvSpPr>
        <p:spPr>
          <a:xfrm>
            <a:off x="9067800" y="1323526"/>
            <a:ext cx="3124200" cy="4324261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2022 első félévének végén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vállalati NPL-ráta </a:t>
            </a:r>
            <a:r>
              <a:rPr lang="hu-HU" dirty="0">
                <a:solidFill>
                  <a:schemeClr val="tx2"/>
                </a:solidFill>
              </a:rPr>
              <a:t>enyhe mérséklődést követően </a:t>
            </a:r>
            <a:r>
              <a:rPr lang="hu-HU" b="1" dirty="0">
                <a:solidFill>
                  <a:schemeClr val="tx2"/>
                </a:solidFill>
              </a:rPr>
              <a:t>3,9 százalék</a:t>
            </a:r>
            <a:r>
              <a:rPr lang="hu-HU" dirty="0">
                <a:solidFill>
                  <a:schemeClr val="tx2"/>
                </a:solidFill>
              </a:rPr>
              <a:t>ot tett ki,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háztartási NPL-ráta 4,2 százalék</a:t>
            </a:r>
            <a:r>
              <a:rPr lang="hu-HU" dirty="0">
                <a:solidFill>
                  <a:schemeClr val="tx2"/>
                </a:solidFill>
              </a:rPr>
              <a:t>on stagnált.</a:t>
            </a:r>
          </a:p>
          <a:p>
            <a:pPr>
              <a:spcBef>
                <a:spcPts val="600"/>
              </a:spcBef>
            </a:pPr>
            <a:r>
              <a:rPr lang="hu-HU" dirty="0">
                <a:solidFill>
                  <a:schemeClr val="tx2"/>
                </a:solidFill>
              </a:rPr>
              <a:t>Az általános moratórium kivezetése nem vezetett a nemteljesítések érdemi felépüléséhez, de </a:t>
            </a:r>
            <a:r>
              <a:rPr lang="hu-HU" b="1" dirty="0">
                <a:solidFill>
                  <a:schemeClr val="tx2"/>
                </a:solidFill>
              </a:rPr>
              <a:t>az NPL állomány emelkedésének zöme a moratóriumban maradt hitelekhez kötődik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2"/>
                </a:solidFill>
              </a:rPr>
              <a:t>Részletekért lásd a Jelentés 4. keretes írását.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6D1E1-A460-C63C-BAF1-391AC5A1D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1" y="1318944"/>
            <a:ext cx="5777084" cy="433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81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F9BD-242E-1553-D73C-C9DB0A87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088" y="252081"/>
            <a:ext cx="9071270" cy="713833"/>
          </a:xfrm>
        </p:spPr>
        <p:txBody>
          <a:bodyPr>
            <a:noAutofit/>
          </a:bodyPr>
          <a:lstStyle/>
          <a:p>
            <a:r>
              <a:rPr lang="hu-HU" sz="2200" dirty="0">
                <a:sym typeface="Wingdings" panose="05000000000000000000" pitchFamily="2" charset="2"/>
              </a:rPr>
              <a:t>az ingatlanpiac lassulására számítunk, egyes ingatlantípusok esetében értékkorrekció is bekövetkezhet</a:t>
            </a:r>
            <a:endParaRPr lang="hu-HU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236E2-D75F-A025-71FD-17BE1862ED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92087" y="6410789"/>
            <a:ext cx="4651738" cy="229326"/>
          </a:xfrm>
        </p:spPr>
        <p:txBody>
          <a:bodyPr/>
          <a:lstStyle/>
          <a:p>
            <a:r>
              <a:rPr lang="hu-HU" sz="1200" dirty="0"/>
              <a:t>Megjegyzés: Részletes módszertanért lásd az MNB 2022. májusi Lakáspiaci jelentését.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ED6AD-BF6F-94F1-0562-85E473979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4609" y="5392527"/>
            <a:ext cx="4230983" cy="912174"/>
          </a:xfrm>
        </p:spPr>
        <p:txBody>
          <a:bodyPr/>
          <a:lstStyle/>
          <a:p>
            <a:pPr algn="ctr"/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lakásárak eltérése a fundamentumok által indokolt becsült szinttől országosan és Budapesten</a:t>
            </a:r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0167E-25B1-0016-FDC6-BF7AABDCA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76" y="1504316"/>
            <a:ext cx="4872271" cy="3667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BCDEAA-E534-D604-0989-3505A81319A3}"/>
              </a:ext>
            </a:extLst>
          </p:cNvPr>
          <p:cNvSpPr txBox="1">
            <a:spLocks/>
          </p:cNvSpPr>
          <p:nvPr/>
        </p:nvSpPr>
        <p:spPr>
          <a:xfrm>
            <a:off x="7881147" y="6102084"/>
            <a:ext cx="3615436" cy="655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200" dirty="0"/>
              <a:t>Megjegyzés: Piros színű háttérrel az ingatlanok értékének csökkenése, zöld háttérrel annak növekedése irányába mutató tényezők. Forrás: </a:t>
            </a:r>
            <a:r>
              <a:rPr lang="hu-HU" sz="1200" dirty="0" err="1"/>
              <a:t>CBRE</a:t>
            </a:r>
            <a:r>
              <a:rPr lang="hu-HU" sz="1200" dirty="0"/>
              <a:t>, </a:t>
            </a:r>
            <a:r>
              <a:rPr lang="hu-HU" sz="1200" dirty="0" err="1"/>
              <a:t>Cushman</a:t>
            </a:r>
            <a:r>
              <a:rPr lang="hu-HU" sz="1200" dirty="0"/>
              <a:t> &amp; </a:t>
            </a:r>
            <a:r>
              <a:rPr lang="hu-HU" sz="1200" dirty="0" err="1"/>
              <a:t>Wakefield</a:t>
            </a:r>
            <a:r>
              <a:rPr lang="hu-HU" sz="1200" dirty="0"/>
              <a:t>, KSH, MNB.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9249EC7-360E-1FF1-A39C-93D357CE39A0}"/>
              </a:ext>
            </a:extLst>
          </p:cNvPr>
          <p:cNvSpPr txBox="1">
            <a:spLocks/>
          </p:cNvSpPr>
          <p:nvPr/>
        </p:nvSpPr>
        <p:spPr>
          <a:xfrm>
            <a:off x="7810500" y="5733951"/>
            <a:ext cx="4532503" cy="229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magyar kereskedelmiingatlan-piac főbb jellemzői, 2022. szeptember végén</a:t>
            </a:r>
            <a:endParaRPr lang="hu-H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C88175-4C31-2E7C-0271-DA25E4D18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279" y="1104721"/>
            <a:ext cx="4055894" cy="43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9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35C8-FE98-3226-BCA1-06433055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kern="1200" cap="all" spc="8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Kiemelt téma: A vállalatokat érő költségsokkok jelentősen növelik a hitelek késedelembe esésének valószínűségét</a:t>
            </a:r>
            <a:endParaRPr lang="hu-H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BC5A6-F003-0EB1-40A9-9563030B06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/>
              <a:t>Megjegyzés: A sokkolt PD eloszlás ágazati szinten heterogén sokkokat ragad meg, amelyek eredőjeként a vállalati kiadások nagyobb arányban nőnek </a:t>
            </a:r>
            <a:r>
              <a:rPr lang="hu-HU" sz="1200" dirty="0" err="1"/>
              <a:t>árbevételüknél</a:t>
            </a:r>
            <a:r>
              <a:rPr lang="hu-HU" sz="1200" dirty="0"/>
              <a:t>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B0F67-9622-E5F0-7396-7F9858035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921995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MNB kkv PD modellje alapján az eredeti és a 2022 őszéig megfigyelhető sokkok szerinti inputadatokkal becsült PD eloszlások</a:t>
            </a: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D5A36-9B4F-CD37-F468-FE2B46CEC926}"/>
              </a:ext>
            </a:extLst>
          </p:cNvPr>
          <p:cNvSpPr/>
          <p:nvPr/>
        </p:nvSpPr>
        <p:spPr>
          <a:xfrm>
            <a:off x="8517755" y="1024282"/>
            <a:ext cx="3674245" cy="467820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dirty="0">
                <a:solidFill>
                  <a:schemeClr val="tx2"/>
                </a:solidFill>
              </a:rPr>
              <a:t>Azon vállalatok, ahol az </a:t>
            </a:r>
            <a:r>
              <a:rPr lang="hu-HU" b="1" dirty="0">
                <a:solidFill>
                  <a:schemeClr val="tx2"/>
                </a:solidFill>
              </a:rPr>
              <a:t>energiaköltségek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</a:rPr>
              <a:t>meghaladják az átlagos árbevétel 10 százalékát</a:t>
            </a:r>
            <a:r>
              <a:rPr lang="hu-HU" dirty="0">
                <a:solidFill>
                  <a:schemeClr val="tx2"/>
                </a:solidFill>
              </a:rPr>
              <a:t>,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a teljes hazai vállalati hitelállomány </a:t>
            </a:r>
            <a:r>
              <a:rPr lang="hu-HU" b="1" dirty="0">
                <a:solidFill>
                  <a:srgbClr val="FF0000"/>
                </a:solidFill>
              </a:rPr>
              <a:t>3 százalékáért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(330 Mrd Ft) felelnek.</a:t>
            </a:r>
          </a:p>
          <a:p>
            <a:pPr>
              <a:spcBef>
                <a:spcPts val="600"/>
              </a:spcBef>
            </a:pPr>
            <a:r>
              <a:rPr lang="hu-HU" dirty="0">
                <a:solidFill>
                  <a:schemeClr val="tx2"/>
                </a:solidFill>
              </a:rPr>
              <a:t>Azon vállalatok, ahol az </a:t>
            </a:r>
            <a:r>
              <a:rPr lang="hu-HU" b="1" dirty="0">
                <a:solidFill>
                  <a:schemeClr val="tx2"/>
                </a:solidFill>
              </a:rPr>
              <a:t>energiaköltségek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b="1" dirty="0">
                <a:solidFill>
                  <a:schemeClr val="accent4"/>
                </a:solidFill>
              </a:rPr>
              <a:t>meghaladják az átlagos árbevétel 3 százalékát</a:t>
            </a:r>
            <a:r>
              <a:rPr lang="hu-HU" dirty="0">
                <a:solidFill>
                  <a:schemeClr val="tx2"/>
                </a:solidFill>
              </a:rPr>
              <a:t>, a teljes hazai vállalati hitelállomány </a:t>
            </a:r>
            <a:r>
              <a:rPr lang="hu-HU" b="1" dirty="0">
                <a:solidFill>
                  <a:schemeClr val="accent4"/>
                </a:solidFill>
              </a:rPr>
              <a:t>18 százalékáért </a:t>
            </a:r>
            <a:r>
              <a:rPr lang="hu-HU" dirty="0">
                <a:solidFill>
                  <a:schemeClr val="tx2"/>
                </a:solidFill>
              </a:rPr>
              <a:t>(~2000 Mrd Ft) felelnek.</a:t>
            </a:r>
          </a:p>
          <a:p>
            <a:pPr>
              <a:spcBef>
                <a:spcPts val="600"/>
              </a:spcBef>
            </a:pPr>
            <a:r>
              <a:rPr lang="hu-HU" dirty="0">
                <a:solidFill>
                  <a:schemeClr val="tx2"/>
                </a:solidFill>
              </a:rPr>
              <a:t>Utóbbi kategóriát kibővítve az e vállalatokhoz </a:t>
            </a:r>
            <a:r>
              <a:rPr lang="hu-HU" b="1" dirty="0">
                <a:solidFill>
                  <a:schemeClr val="tx2"/>
                </a:solidFill>
              </a:rPr>
              <a:t>kapcsolódó jelentősebb szállítókkal (fertőzési hatások)</a:t>
            </a:r>
            <a:r>
              <a:rPr lang="hu-HU" dirty="0">
                <a:solidFill>
                  <a:schemeClr val="tx2"/>
                </a:solidFill>
              </a:rPr>
              <a:t>, a teljes hazai vállalati hitelállomány </a:t>
            </a:r>
            <a:r>
              <a:rPr lang="hu-HU" b="1" dirty="0">
                <a:solidFill>
                  <a:schemeClr val="accent4"/>
                </a:solidFill>
              </a:rPr>
              <a:t>22 százaléka </a:t>
            </a:r>
            <a:r>
              <a:rPr lang="hu-HU" dirty="0">
                <a:solidFill>
                  <a:schemeClr val="tx2"/>
                </a:solidFill>
              </a:rPr>
              <a:t>(~2400 Mrd Ft) lehet sérülékeny.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5FD55-12C8-6893-BBAA-ED8E6F855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078" y="1299104"/>
            <a:ext cx="5226180" cy="41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5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35C8-FE98-3226-BCA1-064330550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kern="1200" cap="all" spc="8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Kiemelt téma: A rezsiköltségek emelkedése a hitellel rendelkező háztartások egy szűkebb körét érinti csak igazán súlyosan</a:t>
            </a:r>
            <a:endParaRPr lang="hu-H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BC5A6-F003-0EB1-40A9-9563030B06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3718" y="6113141"/>
            <a:ext cx="7679183" cy="604575"/>
          </a:xfrm>
        </p:spPr>
        <p:txBody>
          <a:bodyPr/>
          <a:lstStyle/>
          <a:p>
            <a:r>
              <a:rPr lang="hu-HU" sz="1200" dirty="0"/>
              <a:t>Megjegyzés: Szerződésszám-alapon. MNB </a:t>
            </a:r>
            <a:r>
              <a:rPr lang="hu-HU" sz="1200" dirty="0" err="1"/>
              <a:t>WP</a:t>
            </a:r>
            <a:r>
              <a:rPr lang="hu-HU" sz="1200" dirty="0"/>
              <a:t> 2022/7: Bence Mérő-András Borsos- Zsuzsanna Hosszú-Zsolt Oláh-Nikolett Vágó: A </a:t>
            </a:r>
            <a:r>
              <a:rPr lang="hu-HU" sz="1200" dirty="0" err="1"/>
              <a:t>High</a:t>
            </a:r>
            <a:r>
              <a:rPr lang="hu-HU" sz="1200" dirty="0"/>
              <a:t> </a:t>
            </a:r>
            <a:r>
              <a:rPr lang="hu-HU" sz="1200" dirty="0" err="1"/>
              <a:t>Resolution</a:t>
            </a:r>
            <a:r>
              <a:rPr lang="hu-HU" sz="1200" dirty="0"/>
              <a:t> </a:t>
            </a:r>
            <a:r>
              <a:rPr lang="hu-HU" sz="1200" dirty="0" err="1"/>
              <a:t>Agent</a:t>
            </a:r>
            <a:r>
              <a:rPr lang="hu-HU" sz="1200" dirty="0"/>
              <a:t>-based </a:t>
            </a:r>
            <a:r>
              <a:rPr lang="hu-HU" sz="1200" dirty="0" err="1"/>
              <a:t>Model</a:t>
            </a:r>
            <a:r>
              <a:rPr lang="hu-HU" sz="1200" dirty="0"/>
              <a:t> of </a:t>
            </a:r>
            <a:r>
              <a:rPr lang="hu-HU" sz="1200" dirty="0" err="1"/>
              <a:t>the</a:t>
            </a:r>
            <a:r>
              <a:rPr lang="hu-HU" sz="1200" dirty="0"/>
              <a:t> </a:t>
            </a:r>
            <a:r>
              <a:rPr lang="hu-HU" sz="1200" dirty="0" err="1"/>
              <a:t>Hungarian</a:t>
            </a:r>
            <a:r>
              <a:rPr lang="hu-HU" sz="1200" dirty="0"/>
              <a:t> </a:t>
            </a:r>
            <a:r>
              <a:rPr lang="hu-HU" sz="1200" dirty="0" err="1"/>
              <a:t>Housing</a:t>
            </a:r>
            <a:r>
              <a:rPr lang="hu-HU" sz="1200" dirty="0"/>
              <a:t> Market.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B0F67-9622-E5F0-7396-7F9858035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13718" y="5719134"/>
            <a:ext cx="8390875" cy="604575"/>
          </a:xfrm>
        </p:spPr>
        <p:txBody>
          <a:bodyPr/>
          <a:lstStyle/>
          <a:p>
            <a:r>
              <a:rPr lang="hu-HU" sz="1800" i="1" cap="all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Lakáshitelek NPL-rátájának változása a rezsiköltségek emelkedésének, illetve a rezsifogyasztás csökkenésének hatására </a:t>
            </a:r>
          </a:p>
          <a:p>
            <a:endParaRPr lang="hu-HU" sz="1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B39FCE-9019-836E-6A61-AAD217714A92}"/>
              </a:ext>
            </a:extLst>
          </p:cNvPr>
          <p:cNvSpPr txBox="1"/>
          <p:nvPr/>
        </p:nvSpPr>
        <p:spPr>
          <a:xfrm>
            <a:off x="8542760" y="1399198"/>
            <a:ext cx="3649240" cy="3770263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dirty="0">
                <a:solidFill>
                  <a:schemeClr val="tx2"/>
                </a:solidFill>
              </a:rPr>
              <a:t>Elsősorban a vidéki, </a:t>
            </a:r>
            <a:r>
              <a:rPr lang="hu-HU" sz="1600" b="1" dirty="0">
                <a:solidFill>
                  <a:schemeClr val="tx2"/>
                </a:solidFill>
              </a:rPr>
              <a:t>alacsonyabb jövedelmű ügyfelek lesznek érintettek</a:t>
            </a:r>
            <a:r>
              <a:rPr lang="hu-HU" sz="1600" dirty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hu-HU" sz="1600" dirty="0">
                <a:solidFill>
                  <a:schemeClr val="tx2"/>
                </a:solidFill>
              </a:rPr>
              <a:t>A jövedelem és a törlesztőrészlet aránya szempontjából </a:t>
            </a:r>
            <a:r>
              <a:rPr lang="hu-HU" sz="1600" b="1" dirty="0">
                <a:solidFill>
                  <a:schemeClr val="tx2"/>
                </a:solidFill>
              </a:rPr>
              <a:t>a hitelállomány 5-10 százalékát érintheti jelentősebb mértékben a rezsisokk</a:t>
            </a:r>
            <a:r>
              <a:rPr lang="hu-HU" sz="1600" dirty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hu-HU" sz="1600" b="1" i="1" dirty="0">
                <a:solidFill>
                  <a:schemeClr val="tx2"/>
                </a:solidFill>
              </a:rPr>
              <a:t>ÁGENS ALAPÚ MODELLBECSLÉS:</a:t>
            </a:r>
          </a:p>
          <a:p>
            <a:pPr>
              <a:spcBef>
                <a:spcPts val="600"/>
              </a:spcBef>
            </a:pPr>
            <a:r>
              <a:rPr lang="hu-HU" sz="1600" dirty="0">
                <a:solidFill>
                  <a:schemeClr val="tx2"/>
                </a:solidFill>
              </a:rPr>
              <a:t>A lakossági rezsiköltségek megugrásának hatására </a:t>
            </a:r>
            <a:r>
              <a:rPr lang="hu-HU" sz="1600" b="1" dirty="0">
                <a:solidFill>
                  <a:schemeClr val="tx2"/>
                </a:solidFill>
              </a:rPr>
              <a:t>a hitelintézeti szektor jelzáloghiteleinek NPL-rátája 2 százalékponttal emelkedhet</a:t>
            </a:r>
            <a:r>
              <a:rPr lang="hu-HU" sz="1600" dirty="0">
                <a:solidFill>
                  <a:schemeClr val="tx2"/>
                </a:solidFill>
              </a:rPr>
              <a:t> 2023 végére. Az energiafogyasztásban történő alkalmazkodással ez az emelkedés érdemben kisebb lehet.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353AD-6D56-A0F7-241C-41D5E1463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88" y="1138866"/>
            <a:ext cx="5376200" cy="4030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284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AF9C-C18F-EFFB-2121-BD91C363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10449"/>
            <a:ext cx="8601032" cy="713833"/>
          </a:xfrm>
        </p:spPr>
        <p:txBody>
          <a:bodyPr>
            <a:noAutofit/>
          </a:bodyPr>
          <a:lstStyle/>
          <a:p>
            <a:r>
              <a:rPr lang="hu-HU" sz="2200" dirty="0"/>
              <a:t>Az értékvesztéssel való fedezettség a növekvő kockázatok ellenére nem változott az első félévben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BE174-4218-41B7-FEB6-7A30EAF26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4739" y="6271981"/>
            <a:ext cx="7679183" cy="229326"/>
          </a:xfrm>
        </p:spPr>
        <p:txBody>
          <a:bodyPr/>
          <a:lstStyle/>
          <a:p>
            <a:r>
              <a:rPr lang="hu-HU" sz="1200" dirty="0"/>
              <a:t>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5F582-E6D2-6D28-D02A-D0B78CF3B5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84739" y="5917243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értékvesztéssel való fedezettség alakulása </a:t>
            </a:r>
            <a:endParaRPr lang="hu-H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FCA2C-7527-059E-3DF2-21D3A753D29E}"/>
              </a:ext>
            </a:extLst>
          </p:cNvPr>
          <p:cNvSpPr txBox="1"/>
          <p:nvPr/>
        </p:nvSpPr>
        <p:spPr>
          <a:xfrm>
            <a:off x="9067800" y="1264357"/>
            <a:ext cx="3124200" cy="1477328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Az előretekintő bankrendszeri veszteségelszámolásra utaló, portfóliószintű </a:t>
            </a:r>
            <a:r>
              <a:rPr lang="hu-HU" b="1" dirty="0">
                <a:solidFill>
                  <a:schemeClr val="tx2"/>
                </a:solidFill>
              </a:rPr>
              <a:t>értékvesztéssel való fedezettség 2022 első félévében még stagnált</a:t>
            </a:r>
            <a:r>
              <a:rPr lang="hu-HU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87076E-F0E9-07C9-5F84-B5668F55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863" y="1149312"/>
            <a:ext cx="5763172" cy="4527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5E01B-E978-5877-A25B-DA920A0AB87F}"/>
              </a:ext>
            </a:extLst>
          </p:cNvPr>
          <p:cNvSpPr txBox="1"/>
          <p:nvPr/>
        </p:nvSpPr>
        <p:spPr>
          <a:xfrm>
            <a:off x="9067800" y="2907178"/>
            <a:ext cx="3124200" cy="2585323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várható veszteségek mértékére tompítóan 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A vállalatok </a:t>
            </a:r>
            <a:r>
              <a:rPr lang="hu-HU" b="1" dirty="0">
                <a:solidFill>
                  <a:schemeClr val="tx2"/>
                </a:solidFill>
              </a:rPr>
              <a:t>likvid eszközállománya jelentősen bővült</a:t>
            </a:r>
            <a:r>
              <a:rPr lang="hu-HU" dirty="0">
                <a:solidFill>
                  <a:schemeClr val="tx2"/>
                </a:solidFill>
              </a:rPr>
              <a:t> az elmúlt években.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A vállalati hitelállomány </a:t>
            </a:r>
            <a:r>
              <a:rPr lang="hu-HU" b="1" dirty="0">
                <a:solidFill>
                  <a:schemeClr val="tx2"/>
                </a:solidFill>
              </a:rPr>
              <a:t>jelentős része mögött állami </a:t>
            </a:r>
            <a:r>
              <a:rPr lang="hu-HU" b="1" dirty="0" err="1">
                <a:solidFill>
                  <a:schemeClr val="tx2"/>
                </a:solidFill>
              </a:rPr>
              <a:t>viszontgarancia</a:t>
            </a:r>
            <a:r>
              <a:rPr lang="hu-HU" b="1" dirty="0">
                <a:solidFill>
                  <a:schemeClr val="tx2"/>
                </a:solidFill>
              </a:rPr>
              <a:t> van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8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06A62CD8-90C2-80A0-EF92-768B5D734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614" y="2907178"/>
            <a:ext cx="556137" cy="5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47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038788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322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43C2-4C46-0710-04D5-39C83D742D4E}"/>
              </a:ext>
            </a:extLst>
          </p:cNvPr>
          <p:cNvSpPr/>
          <p:nvPr/>
        </p:nvSpPr>
        <p:spPr>
          <a:xfrm>
            <a:off x="3043787" y="3976577"/>
            <a:ext cx="9148213" cy="2030700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A64D5-4C9B-FA34-6F48-1D117213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208849"/>
            <a:ext cx="8390876" cy="713833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tx2"/>
                </a:solidFill>
              </a:rPr>
              <a:t>A szektor likviditása stresszhelyzetben is robusztus </a:t>
            </a:r>
            <a:endParaRPr lang="hu-HU" sz="28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59E8-E207-CC55-B203-D4EBBFEF2323}"/>
              </a:ext>
            </a:extLst>
          </p:cNvPr>
          <p:cNvSpPr txBox="1"/>
          <p:nvPr/>
        </p:nvSpPr>
        <p:spPr>
          <a:xfrm>
            <a:off x="3125067" y="1190574"/>
            <a:ext cx="8923284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2"/>
                </a:solidFill>
              </a:rPr>
              <a:t>Likviditási mutatók aktuális értékei:</a:t>
            </a:r>
          </a:p>
          <a:p>
            <a:pPr algn="ctr">
              <a:spcBef>
                <a:spcPts val="600"/>
              </a:spcBef>
            </a:pPr>
            <a:r>
              <a:rPr lang="hu-HU" sz="28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LCR: 164% </a:t>
            </a:r>
            <a:r>
              <a:rPr lang="hu-HU" sz="28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(követelmény: 100%)</a:t>
            </a:r>
          </a:p>
          <a:p>
            <a:pPr algn="ctr">
              <a:spcBef>
                <a:spcPts val="600"/>
              </a:spcBef>
            </a:pPr>
            <a:r>
              <a:rPr lang="hu-HU" sz="28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NSFR: 128% </a:t>
            </a:r>
            <a:r>
              <a:rPr lang="hu-HU" sz="28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(követelmény: 100%)</a:t>
            </a:r>
          </a:p>
          <a:p>
            <a:pPr algn="ctr">
              <a:spcBef>
                <a:spcPts val="600"/>
              </a:spcBef>
            </a:pPr>
            <a:r>
              <a:rPr lang="hu-HU" sz="28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Operatív likviditási tartalék: 15 200 milliárd forint</a:t>
            </a:r>
          </a:p>
          <a:p>
            <a:pPr>
              <a:spcBef>
                <a:spcPts val="600"/>
              </a:spcBef>
            </a:pPr>
            <a:endParaRPr lang="hu-HU" sz="2000" dirty="0">
              <a:solidFill>
                <a:srgbClr val="0C214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hu-HU" sz="2400" dirty="0">
              <a:solidFill>
                <a:srgbClr val="0C214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hu-HU" sz="24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Stresszhelyzetben a bankrendszer likviditási többlete csökkenne</a:t>
            </a:r>
            <a:r>
              <a:rPr lang="hu-HU" sz="2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ugyanakkor a szektor egy jelentős likviditási sokk esetén</a:t>
            </a:r>
            <a:r>
              <a:rPr lang="hu-HU" sz="2400" b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teljesítené a szabályozói követelményeket</a:t>
            </a:r>
            <a:r>
              <a:rPr lang="hu-HU" sz="2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2"/>
                </a:solidFill>
              </a:rPr>
              <a:t>A likviditási stressz szempontjából a stressztesztben a </a:t>
            </a:r>
            <a:r>
              <a:rPr lang="hu-HU" sz="2400" b="1" dirty="0">
                <a:solidFill>
                  <a:schemeClr val="tx2"/>
                </a:solidFill>
              </a:rPr>
              <a:t>legfontosabb komponens a betétállomány kivonása</a:t>
            </a:r>
            <a:r>
              <a:rPr lang="hu-HU" sz="2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0D02853F-FA7C-9A8C-3609-FB13EAE1A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27253" r="24784" b="29100"/>
          <a:stretch/>
        </p:blipFill>
        <p:spPr bwMode="auto">
          <a:xfrm>
            <a:off x="8096896" y="3503368"/>
            <a:ext cx="465667" cy="41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arning PNG Picture | PNG All">
            <a:extLst>
              <a:ext uri="{FF2B5EF4-FFF2-40B4-BE49-F238E27FC236}">
                <a16:creationId xmlns:a16="http://schemas.microsoft.com/office/drawing/2014/main" id="{EECC38CB-8D8B-5CB1-EF96-8DF2B4FBF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019" y="5461237"/>
            <a:ext cx="546040" cy="5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3C7948-4AC7-7153-3EB5-135727289D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01" y="3178206"/>
            <a:ext cx="857815" cy="7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948F624-B669-9A86-9AD7-535AD2E6A9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2920" y="2804160"/>
            <a:ext cx="9149079" cy="2143760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042913-4B4C-717C-0572-0C8ED5C73D07}"/>
              </a:ext>
            </a:extLst>
          </p:cNvPr>
          <p:cNvSpPr/>
          <p:nvPr/>
        </p:nvSpPr>
        <p:spPr>
          <a:xfrm>
            <a:off x="3042920" y="872493"/>
            <a:ext cx="9149079" cy="193166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5FE34-8115-535E-3AC1-CA02B697F582}"/>
              </a:ext>
            </a:extLst>
          </p:cNvPr>
          <p:cNvSpPr txBox="1">
            <a:spLocks/>
          </p:cNvSpPr>
          <p:nvPr/>
        </p:nvSpPr>
        <p:spPr>
          <a:xfrm>
            <a:off x="3276600" y="110424"/>
            <a:ext cx="8390876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650" b="1" kern="1200" cap="all" spc="225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/>
              <a:t>A jelentés fő üzenetei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41D43B-00B2-A898-5716-C6EB830B8060}"/>
              </a:ext>
            </a:extLst>
          </p:cNvPr>
          <p:cNvSpPr txBox="1"/>
          <p:nvPr/>
        </p:nvSpPr>
        <p:spPr>
          <a:xfrm>
            <a:off x="4351433" y="5160464"/>
            <a:ext cx="75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emelkedő kamatkörnyezet és a háború okozta bizonytalanság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következtében a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hitelbővülés dinamikájának visszaesésére számítunk 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vállalati és háztartási szegmensben egyaránt, </a:t>
            </a:r>
            <a:b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különösen reálértelemben.</a:t>
            </a:r>
          </a:p>
        </p:txBody>
      </p:sp>
      <p:pic>
        <p:nvPicPr>
          <p:cNvPr id="19" name="Picture 18" descr="Warning PNG Picture | PNG All">
            <a:extLst>
              <a:ext uri="{FF2B5EF4-FFF2-40B4-BE49-F238E27FC236}">
                <a16:creationId xmlns:a16="http://schemas.microsoft.com/office/drawing/2014/main" id="{617E073E-F1DB-EE46-4AB1-E80243A7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55" y="3178408"/>
            <a:ext cx="1067981" cy="10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cession - Free business and finance icons">
            <a:extLst>
              <a:ext uri="{FF2B5EF4-FFF2-40B4-BE49-F238E27FC236}">
                <a16:creationId xmlns:a16="http://schemas.microsoft.com/office/drawing/2014/main" id="{3695678C-66AB-919D-A9A9-236ED4D6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84" y="5239790"/>
            <a:ext cx="1071880" cy="10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592A5E7F-B34A-23F2-DCAA-F47967AA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13" y="1039618"/>
            <a:ext cx="940798" cy="9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5F881-791B-EC50-5316-44919193DF3F}"/>
              </a:ext>
            </a:extLst>
          </p:cNvPr>
          <p:cNvSpPr txBox="1"/>
          <p:nvPr/>
        </p:nvSpPr>
        <p:spPr>
          <a:xfrm>
            <a:off x="4348480" y="971475"/>
            <a:ext cx="759528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400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magyar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bankrendszer stabil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erős tőkehelyzettel és jelentős likviditási tartalékokkal érkezett a jelenlegi komplex, kihívásokkal teli időszakba. </a:t>
            </a:r>
          </a:p>
          <a:p>
            <a:pPr algn="just"/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szektor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sokkellenálló képessége megfelelő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likviditása és tőkehelyzete egy az aktuális előrejelzéseknél jóval súlyosabb válsághelyzetet feltételezve is robusztus.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50CA2-584F-7AE0-7335-778B28770EDD}"/>
              </a:ext>
            </a:extLst>
          </p:cNvPr>
          <p:cNvSpPr txBox="1"/>
          <p:nvPr/>
        </p:nvSpPr>
        <p:spPr>
          <a:xfrm>
            <a:off x="4351433" y="2919781"/>
            <a:ext cx="759237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turbulens gazdasági környezetben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tovább nőttek a hitelkockázatok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kiemelten az energiaárakra érzékeny portfóliókban. </a:t>
            </a:r>
          </a:p>
          <a:p>
            <a:pPr algn="just"/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Országos szinten magas szintre emelkedett </a:t>
            </a:r>
            <a:r>
              <a:rPr lang="hu-HU" sz="2400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lakáspiaci túlértékeltség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harmadik negyedévben azonban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már látszódnak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lakáspiaci fordulat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első jelei. </a:t>
            </a:r>
          </a:p>
        </p:txBody>
      </p:sp>
    </p:spTree>
    <p:extLst>
      <p:ext uri="{BB962C8B-B14F-4D97-AF65-F5344CB8AC3E}">
        <p14:creationId xmlns:p14="http://schemas.microsoft.com/office/powerpoint/2010/main" val="199381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1DFE-D78E-2155-E3C8-D951F938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000" dirty="0"/>
              <a:t>Szolvencia Stressztesztünkben két különböző súlyosságú forgatókönyv hatását vizsgáltuk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0D1CA-FF6F-BD38-AEFD-7B3F6CD9C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0834" y="6410607"/>
            <a:ext cx="7679183" cy="229326"/>
          </a:xfrm>
        </p:spPr>
        <p:txBody>
          <a:bodyPr/>
          <a:lstStyle/>
          <a:p>
            <a:r>
              <a:rPr lang="hu-HU" sz="1200" dirty="0"/>
              <a:t>Forrás: MNB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7530A-219A-E793-4D46-62693AACAF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75616" y="6024589"/>
            <a:ext cx="5009778" cy="229326"/>
          </a:xfrm>
        </p:spPr>
        <p:txBody>
          <a:bodyPr/>
          <a:lstStyle/>
          <a:p>
            <a:pPr algn="ctr"/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GDP éves növekedési üteme az egyes forgatókönyvekben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u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EC316-A5F6-BC4D-A912-DCF587811D4C}"/>
              </a:ext>
            </a:extLst>
          </p:cNvPr>
          <p:cNvSpPr txBox="1"/>
          <p:nvPr/>
        </p:nvSpPr>
        <p:spPr>
          <a:xfrm>
            <a:off x="3260834" y="1109849"/>
            <a:ext cx="8912772" cy="710707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orosz-ukrán háború gazdasági hatásai okozta bizonytalanság tükrében a szolvencia stressztesztben </a:t>
            </a:r>
            <a:r>
              <a:rPr lang="hu-HU" sz="18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két különböző stresszforgatókönyv hatásait becsültük meg</a:t>
            </a: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46E06A-051D-8D31-6B21-A55CB5CCD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34" y="2113698"/>
            <a:ext cx="4639343" cy="354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210C2-D8A2-5CF0-DD7A-09A7A2F491D0}"/>
              </a:ext>
            </a:extLst>
          </p:cNvPr>
          <p:cNvSpPr txBox="1"/>
          <p:nvPr/>
        </p:nvSpPr>
        <p:spPr>
          <a:xfrm>
            <a:off x="8012294" y="2216415"/>
            <a:ext cx="4161312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hu-HU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Stresszteszt feltételezések: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/>
                </a:solidFill>
              </a:rPr>
              <a:t>Az </a:t>
            </a:r>
            <a:r>
              <a:rPr lang="hu-HU" b="1" dirty="0">
                <a:solidFill>
                  <a:schemeClr val="tx2"/>
                </a:solidFill>
              </a:rPr>
              <a:t>első stresszpályán </a:t>
            </a:r>
            <a:r>
              <a:rPr lang="hu-HU" dirty="0">
                <a:solidFill>
                  <a:schemeClr val="tx2"/>
                </a:solidFill>
              </a:rPr>
              <a:t>a hazai GDP-növekedés kumuláltan </a:t>
            </a:r>
            <a:r>
              <a:rPr lang="hu-HU" b="1" dirty="0">
                <a:solidFill>
                  <a:schemeClr val="tx2"/>
                </a:solidFill>
              </a:rPr>
              <a:t>5-6 százalékkal </a:t>
            </a:r>
            <a:r>
              <a:rPr lang="hu-HU" dirty="0">
                <a:solidFill>
                  <a:schemeClr val="tx2"/>
                </a:solidFill>
              </a:rPr>
              <a:t>marad el az alappályás előrejelzéstől.</a:t>
            </a:r>
          </a:p>
          <a:p>
            <a:pPr marL="342900" indent="-34290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/>
                </a:solidFill>
              </a:rPr>
              <a:t>A </a:t>
            </a:r>
            <a:r>
              <a:rPr lang="hu-HU" b="1" dirty="0">
                <a:solidFill>
                  <a:schemeClr val="tx2"/>
                </a:solidFill>
              </a:rPr>
              <a:t>második stresszpályán </a:t>
            </a:r>
            <a:r>
              <a:rPr lang="hu-HU" dirty="0">
                <a:solidFill>
                  <a:schemeClr val="tx2"/>
                </a:solidFill>
              </a:rPr>
              <a:t>a GDP-növekedés </a:t>
            </a:r>
            <a:r>
              <a:rPr lang="hu-HU" b="1" dirty="0">
                <a:solidFill>
                  <a:schemeClr val="tx2"/>
                </a:solidFill>
              </a:rPr>
              <a:t>8-9 százalékkal </a:t>
            </a:r>
            <a:r>
              <a:rPr lang="hu-HU" dirty="0">
                <a:solidFill>
                  <a:schemeClr val="tx2"/>
                </a:solidFill>
              </a:rPr>
              <a:t>marad el az alappályás előrejelzéstől.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-Bold"/>
              </a:rPr>
              <a:t>Az energiahordozókra való magasabb </a:t>
            </a:r>
            <a:r>
              <a:rPr lang="hu-HU" sz="1800" dirty="0" err="1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-Bold"/>
              </a:rPr>
              <a:t>ráutaltságot</a:t>
            </a: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-Bold"/>
              </a:rPr>
              <a:t>, vagy a törlesztési terhek érdemi emelkedését, </a:t>
            </a:r>
            <a:r>
              <a:rPr lang="hu-HU" sz="18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-Bold"/>
              </a:rPr>
              <a:t>jelentős növekedésként értékeltük a hitelkockázatban</a:t>
            </a: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-Bold"/>
              </a:rPr>
              <a:t> (</a:t>
            </a:r>
            <a:r>
              <a:rPr lang="hu-HU" sz="1800" dirty="0" err="1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-Bold"/>
              </a:rPr>
              <a:t>SICR</a:t>
            </a: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-Bold"/>
              </a:rPr>
              <a:t>, Stage2).</a:t>
            </a:r>
          </a:p>
        </p:txBody>
      </p:sp>
    </p:spTree>
    <p:extLst>
      <p:ext uri="{BB962C8B-B14F-4D97-AF65-F5344CB8AC3E}">
        <p14:creationId xmlns:p14="http://schemas.microsoft.com/office/powerpoint/2010/main" val="906981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1DFE-D78E-2155-E3C8-D951F938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szektor döntő többsége stresszhelyzetben is kielégítő tőkehelyzettel rendelkezne</a:t>
            </a:r>
            <a:endParaRPr lang="hu-H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0D1CA-FF6F-BD38-AEFD-7B3F6CD9C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445665"/>
            <a:ext cx="7679183" cy="229326"/>
          </a:xfrm>
        </p:spPr>
        <p:txBody>
          <a:bodyPr/>
          <a:lstStyle/>
          <a:p>
            <a:r>
              <a:rPr lang="hu-HU" sz="1200" dirty="0"/>
              <a:t>Megjegyzés: Függőleges vonal: 10-90 százalékos tartomány, téglalap: 25-75 százalékos tartomány.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7530A-219A-E793-4D46-62693AACAF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tőkemegfelelési mutató darabszám alapú eloszlása</a:t>
            </a:r>
            <a:endParaRPr lang="hu-H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FE2DB-4C5C-896C-A137-1E5954012D76}"/>
              </a:ext>
            </a:extLst>
          </p:cNvPr>
          <p:cNvGrpSpPr/>
          <p:nvPr/>
        </p:nvGrpSpPr>
        <p:grpSpPr>
          <a:xfrm>
            <a:off x="8661899" y="1608466"/>
            <a:ext cx="3530101" cy="4185761"/>
            <a:chOff x="8532513" y="2047526"/>
            <a:chExt cx="3530101" cy="418576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21884D-EFF4-204A-20A5-525E5FEBD6F6}"/>
                </a:ext>
              </a:extLst>
            </p:cNvPr>
            <p:cNvSpPr txBox="1"/>
            <p:nvPr/>
          </p:nvSpPr>
          <p:spPr>
            <a:xfrm>
              <a:off x="8579608" y="2047526"/>
              <a:ext cx="3483006" cy="4185761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2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solidFill>
                    <a:srgbClr val="002060"/>
                  </a:solidFill>
                </a:rPr>
                <a:t>A teljes évközi eredményt is  figyelembe véve </a:t>
              </a:r>
              <a:r>
                <a:rPr lang="hu-HU" sz="1600" b="1" dirty="0">
                  <a:solidFill>
                    <a:srgbClr val="002060"/>
                  </a:solidFill>
                </a:rPr>
                <a:t>2022. június végén 19 százalék</a:t>
              </a:r>
              <a:r>
                <a:rPr lang="hu-HU" sz="1600" dirty="0">
                  <a:solidFill>
                    <a:srgbClr val="002060"/>
                  </a:solidFill>
                </a:rPr>
                <a:t> volt a szektorszintű tőkemegfelelési mutató, ami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dirty="0">
                  <a:solidFill>
                    <a:srgbClr val="002060"/>
                  </a:solidFill>
                </a:rPr>
                <a:t>a stresszpályák </a:t>
              </a:r>
              <a:r>
                <a:rPr lang="hu-HU" sz="1600" b="1" dirty="0">
                  <a:solidFill>
                    <a:srgbClr val="002060"/>
                  </a:solidFill>
                </a:rPr>
                <a:t>első évében 18 százalék alá csökken</a:t>
              </a:r>
              <a:r>
                <a:rPr lang="hu-HU" sz="1600" dirty="0">
                  <a:solidFill>
                    <a:srgbClr val="002060"/>
                  </a:solidFill>
                </a:rPr>
                <a:t>,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hu-HU" sz="1600" dirty="0">
                  <a:solidFill>
                    <a:srgbClr val="002060"/>
                  </a:solidFill>
                </a:rPr>
                <a:t>majd </a:t>
              </a:r>
              <a:r>
                <a:rPr lang="hu-HU" sz="1600" b="1" dirty="0">
                  <a:solidFill>
                    <a:srgbClr val="002060"/>
                  </a:solidFill>
                </a:rPr>
                <a:t>2024. júniusra mindkét stresszpályán a kiinduló érték fölé emelkedik</a:t>
              </a:r>
              <a:r>
                <a:rPr lang="hu-HU" sz="1600" dirty="0">
                  <a:solidFill>
                    <a:srgbClr val="002060"/>
                  </a:solidFill>
                </a:rPr>
                <a:t>.</a:t>
              </a:r>
            </a:p>
            <a:p>
              <a:pPr>
                <a:spcBef>
                  <a:spcPts val="600"/>
                </a:spcBef>
              </a:pPr>
              <a:r>
                <a:rPr lang="hu-HU" sz="1600" b="1" dirty="0">
                  <a:solidFill>
                    <a:srgbClr val="002060"/>
                  </a:solidFill>
                </a:rPr>
                <a:t>Tőkehiány csak az első stresszpályán azonosítható </a:t>
              </a:r>
              <a:r>
                <a:rPr lang="hu-HU" sz="1600" dirty="0">
                  <a:solidFill>
                    <a:srgbClr val="002060"/>
                  </a:solidFill>
                </a:rPr>
                <a:t>(5,2 milliárd forint), ami eszközalapon a </a:t>
              </a:r>
              <a:r>
                <a:rPr lang="hu-HU" sz="1600" b="1" dirty="0">
                  <a:solidFill>
                    <a:srgbClr val="002060"/>
                  </a:solidFill>
                </a:rPr>
                <a:t>szektor mintegy 13 százalékát érintené</a:t>
              </a:r>
              <a:r>
                <a:rPr lang="hu-HU" sz="1600" dirty="0">
                  <a:solidFill>
                    <a:srgbClr val="002060"/>
                  </a:solidFill>
                </a:rPr>
                <a:t>.</a:t>
              </a:r>
            </a:p>
            <a:p>
              <a:pPr>
                <a:spcBef>
                  <a:spcPts val="600"/>
                </a:spcBef>
              </a:pPr>
              <a:r>
                <a:rPr lang="hu-HU" sz="1600" b="1" dirty="0">
                  <a:solidFill>
                    <a:schemeClr val="accent3"/>
                  </a:solidFill>
                </a:rPr>
                <a:t>A tőkemegfelelés a hitelezés visszafogásával (alacsonyabb kockázati kitettségérték) is javítható.</a:t>
              </a: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3A2E60EF-F111-2FD8-1457-EFE164364E9A}"/>
                </a:ext>
              </a:extLst>
            </p:cNvPr>
            <p:cNvSpPr/>
            <p:nvPr/>
          </p:nvSpPr>
          <p:spPr>
            <a:xfrm>
              <a:off x="8532513" y="3107897"/>
              <a:ext cx="346229" cy="337351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5A1DB857-96D2-041E-6417-5DCCBA025EDA}"/>
                </a:ext>
              </a:extLst>
            </p:cNvPr>
            <p:cNvSpPr/>
            <p:nvPr/>
          </p:nvSpPr>
          <p:spPr>
            <a:xfrm rot="10800000">
              <a:off x="8532513" y="3542743"/>
              <a:ext cx="346229" cy="337351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14AE1B5-E852-33E3-7104-0220C9CDF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49" y="1608466"/>
            <a:ext cx="5405794" cy="4017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13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A80DC-BF10-E5C4-4F34-C99F96CD636A}"/>
              </a:ext>
            </a:extLst>
          </p:cNvPr>
          <p:cNvSpPr/>
          <p:nvPr/>
        </p:nvSpPr>
        <p:spPr>
          <a:xfrm>
            <a:off x="3042920" y="1003950"/>
            <a:ext cx="9149079" cy="1931667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042913-4B4C-717C-0572-0C8ED5C73D07}"/>
              </a:ext>
            </a:extLst>
          </p:cNvPr>
          <p:cNvSpPr/>
          <p:nvPr/>
        </p:nvSpPr>
        <p:spPr>
          <a:xfrm>
            <a:off x="3042919" y="4401245"/>
            <a:ext cx="9149079" cy="193166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B5FE34-8115-535E-3AC1-CA02B697F582}"/>
              </a:ext>
            </a:extLst>
          </p:cNvPr>
          <p:cNvSpPr txBox="1">
            <a:spLocks/>
          </p:cNvSpPr>
          <p:nvPr/>
        </p:nvSpPr>
        <p:spPr>
          <a:xfrm>
            <a:off x="3276600" y="110424"/>
            <a:ext cx="8390876" cy="71383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650" b="1" kern="1200" cap="all" spc="225" baseline="0" dirty="0">
                <a:solidFill>
                  <a:srgbClr val="0D23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/>
              <a:t>A jelentés fő üzenetei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41D43B-00B2-A898-5716-C6EB830B8060}"/>
              </a:ext>
            </a:extLst>
          </p:cNvPr>
          <p:cNvSpPr txBox="1"/>
          <p:nvPr/>
        </p:nvSpPr>
        <p:spPr>
          <a:xfrm>
            <a:off x="4351433" y="2983369"/>
            <a:ext cx="75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emelkedő kamatkörnyezet és a háború okozta bizonytalanság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következtében a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hitelbővülés dinamikájának visszaesésére számítunk 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vállalati és háztartási szegmensben egyaránt, </a:t>
            </a:r>
            <a:b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400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különösen reálértelemben.</a:t>
            </a:r>
          </a:p>
        </p:txBody>
      </p:sp>
      <p:pic>
        <p:nvPicPr>
          <p:cNvPr id="19" name="Picture 18" descr="Warning PNG Picture | PNG All">
            <a:extLst>
              <a:ext uri="{FF2B5EF4-FFF2-40B4-BE49-F238E27FC236}">
                <a16:creationId xmlns:a16="http://schemas.microsoft.com/office/drawing/2014/main" id="{617E073E-F1DB-EE46-4AB1-E80243A7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52" y="1373491"/>
            <a:ext cx="1067981" cy="10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cession - Free business and finance icons">
            <a:extLst>
              <a:ext uri="{FF2B5EF4-FFF2-40B4-BE49-F238E27FC236}">
                <a16:creationId xmlns:a16="http://schemas.microsoft.com/office/drawing/2014/main" id="{3695678C-66AB-919D-A9A9-236ED4D6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84" y="3062695"/>
            <a:ext cx="1071880" cy="10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rotection shield with a check mark - Free technology icons">
            <a:extLst>
              <a:ext uri="{FF2B5EF4-FFF2-40B4-BE49-F238E27FC236}">
                <a16:creationId xmlns:a16="http://schemas.microsoft.com/office/drawing/2014/main" id="{592A5E7F-B34A-23F2-DCAA-F47967AA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35" y="4896679"/>
            <a:ext cx="940798" cy="9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5F881-791B-EC50-5316-44919193DF3F}"/>
              </a:ext>
            </a:extLst>
          </p:cNvPr>
          <p:cNvSpPr txBox="1"/>
          <p:nvPr/>
        </p:nvSpPr>
        <p:spPr>
          <a:xfrm>
            <a:off x="4351433" y="4565397"/>
            <a:ext cx="759528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400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magyar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bankrendszer stabil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erős tőkehelyzettel és jelentős likviditási tartalékokkal érkezett a jelenlegi komplex, kihívásokkal teli időszakba. </a:t>
            </a:r>
          </a:p>
          <a:p>
            <a:pPr algn="just"/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szektor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sokkellenálló képessége megfelelő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likviditása és tőkehelyzete egy az aktuális előrejelzéseknél jóval súlyosabb válsághelyzetet feltételezve is robusztus.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850CA2-584F-7AE0-7335-778B28770EDD}"/>
              </a:ext>
            </a:extLst>
          </p:cNvPr>
          <p:cNvSpPr txBox="1"/>
          <p:nvPr/>
        </p:nvSpPr>
        <p:spPr>
          <a:xfrm>
            <a:off x="4351433" y="984153"/>
            <a:ext cx="759237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turbulens gazdasági környezetben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tovább nőttek a hitelkockázatok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kiemelten az energiaárakra érzékeny portfóliókban. </a:t>
            </a:r>
          </a:p>
          <a:p>
            <a:pPr algn="just"/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Országos szinten magas szintre emelkedett </a:t>
            </a:r>
            <a:r>
              <a:rPr lang="hu-HU" sz="2400" b="1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lakáspiaci túlértékeltség</a:t>
            </a:r>
            <a:r>
              <a:rPr lang="hu-HU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harmadik negyedévben azonban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már látszódnak </a:t>
            </a:r>
            <a:r>
              <a:rPr lang="hu-HU" sz="2400" b="1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lakáspiaci fordulat </a:t>
            </a: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első jelei. </a:t>
            </a:r>
          </a:p>
        </p:txBody>
      </p:sp>
    </p:spTree>
    <p:extLst>
      <p:ext uri="{BB962C8B-B14F-4D97-AF65-F5344CB8AC3E}">
        <p14:creationId xmlns:p14="http://schemas.microsoft.com/office/powerpoint/2010/main" val="2846672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EF5-F6F7-4B38-B3AE-F7D31BA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74" y="3063383"/>
            <a:ext cx="6500263" cy="671274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uropean Systemic Risk Board (@ESRBofficial) / Twitter">
            <a:extLst>
              <a:ext uri="{FF2B5EF4-FFF2-40B4-BE49-F238E27FC236}">
                <a16:creationId xmlns:a16="http://schemas.microsoft.com/office/drawing/2014/main" id="{3EDAF078-F9F0-F74F-05E7-0501CAF0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744" y="5083165"/>
            <a:ext cx="1143786" cy="11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CCD7AD-01A8-9DC7-F294-60F91C0313E3}"/>
              </a:ext>
            </a:extLst>
          </p:cNvPr>
          <p:cNvSpPr/>
          <p:nvPr/>
        </p:nvSpPr>
        <p:spPr>
          <a:xfrm>
            <a:off x="3048000" y="3531567"/>
            <a:ext cx="9144000" cy="1433168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D4DE66-DCE1-507E-7C88-1C1E37D9978F}"/>
              </a:ext>
            </a:extLst>
          </p:cNvPr>
          <p:cNvSpPr/>
          <p:nvPr/>
        </p:nvSpPr>
        <p:spPr>
          <a:xfrm>
            <a:off x="3048000" y="1024282"/>
            <a:ext cx="9144000" cy="1433168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29DE4D-0071-4739-B159-C525FF776234}"/>
              </a:ext>
            </a:extLst>
          </p:cNvPr>
          <p:cNvSpPr/>
          <p:nvPr/>
        </p:nvSpPr>
        <p:spPr>
          <a:xfrm>
            <a:off x="3202779" y="1029202"/>
            <a:ext cx="8045668" cy="5316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sz="2200" dirty="0">
                <a:solidFill>
                  <a:schemeClr val="tx2"/>
                </a:solidFill>
              </a:rPr>
              <a:t>A nemzetközi gazdasági folyamatokat és kilátásokat leginkább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200" dirty="0">
                <a:solidFill>
                  <a:schemeClr val="tx2"/>
                </a:solidFill>
              </a:rPr>
              <a:t>az </a:t>
            </a:r>
            <a:r>
              <a:rPr lang="hu-HU" sz="2200" b="1" dirty="0">
                <a:solidFill>
                  <a:schemeClr val="tx2"/>
                </a:solidFill>
              </a:rPr>
              <a:t>emelkedő infláció</a:t>
            </a:r>
            <a:r>
              <a:rPr lang="hu-HU" sz="2200" dirty="0">
                <a:solidFill>
                  <a:schemeClr val="tx2"/>
                </a:solidFill>
              </a:rPr>
              <a:t>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200" dirty="0">
                <a:solidFill>
                  <a:schemeClr val="tx2"/>
                </a:solidFill>
              </a:rPr>
              <a:t>az </a:t>
            </a:r>
            <a:r>
              <a:rPr lang="hu-HU" sz="2200" b="1" dirty="0">
                <a:solidFill>
                  <a:schemeClr val="tx2"/>
                </a:solidFill>
              </a:rPr>
              <a:t>európai energiaválság</a:t>
            </a:r>
            <a:r>
              <a:rPr lang="hu-HU" sz="2200" dirty="0">
                <a:solidFill>
                  <a:schemeClr val="tx2"/>
                </a:solidFill>
              </a:rPr>
              <a:t>,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200" dirty="0">
                <a:solidFill>
                  <a:schemeClr val="tx2"/>
                </a:solidFill>
              </a:rPr>
              <a:t>illetve a </a:t>
            </a:r>
            <a:r>
              <a:rPr lang="hu-HU" sz="2200" b="1" dirty="0">
                <a:solidFill>
                  <a:schemeClr val="tx2"/>
                </a:solidFill>
              </a:rPr>
              <a:t>mélyülő geopolitikai feszültségek </a:t>
            </a:r>
            <a:r>
              <a:rPr lang="hu-HU" sz="2200" dirty="0">
                <a:solidFill>
                  <a:schemeClr val="tx2"/>
                </a:solidFill>
              </a:rPr>
              <a:t>határozzák meg.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u-HU" sz="2200" dirty="0">
                <a:solidFill>
                  <a:schemeClr val="tx2"/>
                </a:solidFill>
              </a:rPr>
              <a:t>A rendkívül magas energiaárak </a:t>
            </a:r>
            <a:r>
              <a:rPr lang="hu-HU" sz="2200" b="1" dirty="0">
                <a:solidFill>
                  <a:schemeClr val="tx2"/>
                </a:solidFill>
              </a:rPr>
              <a:t>csökkentik a háztartások szabadon elkölthető jövedelmét</a:t>
            </a:r>
            <a:r>
              <a:rPr lang="hu-HU" sz="2200" dirty="0">
                <a:solidFill>
                  <a:schemeClr val="tx2"/>
                </a:solidFill>
              </a:rPr>
              <a:t>, illetve </a:t>
            </a:r>
            <a:r>
              <a:rPr lang="hu-HU" sz="2200" b="1" dirty="0">
                <a:solidFill>
                  <a:schemeClr val="tx2"/>
                </a:solidFill>
              </a:rPr>
              <a:t>súlyos többletköltséget</a:t>
            </a:r>
            <a:r>
              <a:rPr lang="hu-HU" sz="2200" dirty="0">
                <a:solidFill>
                  <a:schemeClr val="tx2"/>
                </a:solidFill>
              </a:rPr>
              <a:t> terhelnek a vállalatokra.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u-HU" sz="2200" dirty="0">
                <a:solidFill>
                  <a:schemeClr val="tx2"/>
                </a:solidFill>
              </a:rPr>
              <a:t>Az inflációs kockázatok növekedése miatt számos jegybank szigorított eszközvásárlási programján és kamatkondícióin, számos ország </a:t>
            </a:r>
            <a:r>
              <a:rPr lang="hu-HU" sz="2200" b="1" dirty="0">
                <a:solidFill>
                  <a:schemeClr val="tx2"/>
                </a:solidFill>
              </a:rPr>
              <a:t>emelkedő forrásbevonási költségek</a:t>
            </a:r>
            <a:r>
              <a:rPr lang="hu-HU" sz="2200" dirty="0">
                <a:solidFill>
                  <a:schemeClr val="tx2"/>
                </a:solidFill>
              </a:rPr>
              <a:t>kel és </a:t>
            </a:r>
            <a:r>
              <a:rPr lang="hu-HU" sz="2200" b="1" dirty="0">
                <a:solidFill>
                  <a:schemeClr val="tx2"/>
                </a:solidFill>
              </a:rPr>
              <a:t>leértékelődő helyi devizák</a:t>
            </a:r>
            <a:r>
              <a:rPr lang="hu-HU" sz="2200" dirty="0">
                <a:solidFill>
                  <a:schemeClr val="tx2"/>
                </a:solidFill>
              </a:rPr>
              <a:t>kal szembesült.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hu-HU" sz="2200" dirty="0">
                <a:solidFill>
                  <a:schemeClr val="tx2"/>
                </a:solidFill>
              </a:rPr>
              <a:t>A romló gazdasági kilátások és </a:t>
            </a:r>
            <a:r>
              <a:rPr lang="hu-HU" sz="2200" b="1" dirty="0">
                <a:solidFill>
                  <a:schemeClr val="tx2"/>
                </a:solidFill>
              </a:rPr>
              <a:t>emelkedő hitelkockázatok </a:t>
            </a:r>
            <a:r>
              <a:rPr lang="hu-HU" sz="2200" dirty="0">
                <a:solidFill>
                  <a:schemeClr val="tx2"/>
                </a:solidFill>
              </a:rPr>
              <a:t>miatt az európai bankoknak számos kihívás együttes kezelésére kell felkészülnie, melyek kapcsán </a:t>
            </a:r>
            <a:r>
              <a:rPr lang="hu-HU" sz="2200" b="1" dirty="0">
                <a:solidFill>
                  <a:schemeClr val="tx2"/>
                </a:solidFill>
              </a:rPr>
              <a:t>az Európai Rendszerkockázati Testület (</a:t>
            </a:r>
            <a:r>
              <a:rPr lang="hu-HU" sz="2200" b="1" dirty="0" err="1">
                <a:solidFill>
                  <a:schemeClr val="tx2"/>
                </a:solidFill>
              </a:rPr>
              <a:t>ESRB</a:t>
            </a:r>
            <a:r>
              <a:rPr lang="hu-HU" sz="2200" b="1" dirty="0">
                <a:solidFill>
                  <a:schemeClr val="tx2"/>
                </a:solidFill>
              </a:rPr>
              <a:t>) figyelmeztetést adott ki.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779" y="310449"/>
            <a:ext cx="8579368" cy="713833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energiaválság súlyosbította az európai bankrendszer kockázatait </a:t>
            </a:r>
            <a:endParaRPr lang="hu-HU" sz="2400" dirty="0"/>
          </a:p>
        </p:txBody>
      </p:sp>
      <p:pic>
        <p:nvPicPr>
          <p:cNvPr id="6" name="Picture 5" descr="Warning PNG Picture | PNG All">
            <a:extLst>
              <a:ext uri="{FF2B5EF4-FFF2-40B4-BE49-F238E27FC236}">
                <a16:creationId xmlns:a16="http://schemas.microsoft.com/office/drawing/2014/main" id="{29F4C083-7F73-D393-A584-18EBB5E52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612" y="5412033"/>
            <a:ext cx="486050" cy="4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,477,563 Power Stock Photos, Pictures &amp; Royalty-Free Images - iStock">
            <a:extLst>
              <a:ext uri="{FF2B5EF4-FFF2-40B4-BE49-F238E27FC236}">
                <a16:creationId xmlns:a16="http://schemas.microsoft.com/office/drawing/2014/main" id="{4A42CB07-DA31-B3C2-5EBE-9F989A58E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704" y="2518214"/>
            <a:ext cx="1008622" cy="100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cession - Free business and finance icons">
            <a:extLst>
              <a:ext uri="{FF2B5EF4-FFF2-40B4-BE49-F238E27FC236}">
                <a16:creationId xmlns:a16="http://schemas.microsoft.com/office/drawing/2014/main" id="{CA3CC2FE-5176-F99C-21C5-7D0775F3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447" y="3833292"/>
            <a:ext cx="871445" cy="8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arth - Free shapes icons">
            <a:extLst>
              <a:ext uri="{FF2B5EF4-FFF2-40B4-BE49-F238E27FC236}">
                <a16:creationId xmlns:a16="http://schemas.microsoft.com/office/drawing/2014/main" id="{A0DB5F52-0757-9928-A36D-82EA3B7A8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748" y="1272774"/>
            <a:ext cx="838288" cy="8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49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856098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68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FAA5-A873-97C5-6B09-36890C13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800" dirty="0"/>
              <a:t>Több tényező is a lakossági hiteldinamika lassulásának irányába mutat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E5FFB-F368-CFCD-A21A-58E5299392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5240" y="5936000"/>
            <a:ext cx="8184844" cy="679971"/>
          </a:xfrm>
        </p:spPr>
        <p:txBody>
          <a:bodyPr/>
          <a:lstStyle/>
          <a:p>
            <a:r>
              <a:rPr lang="hu-HU" sz="1200" dirty="0"/>
              <a:t>Megjegyzés: A növekedési ütem előállításához 2022. március és 2022. augusztus között a </a:t>
            </a:r>
            <a:r>
              <a:rPr lang="hu-HU" sz="1200" dirty="0" err="1"/>
              <a:t>Sberbankhoz</a:t>
            </a:r>
            <a:r>
              <a:rPr lang="hu-HU" sz="1200" dirty="0"/>
              <a:t> befolyó törlesztésekkel is számoltunk. *A 2022 III. negyedévi tranzakciós adatból a </a:t>
            </a:r>
            <a:r>
              <a:rPr lang="hu-HU" sz="1200" dirty="0" err="1"/>
              <a:t>Sberbank</a:t>
            </a:r>
            <a:r>
              <a:rPr lang="hu-HU" sz="1200" dirty="0"/>
              <a:t> portfóliójának </a:t>
            </a:r>
            <a:r>
              <a:rPr lang="hu-HU" sz="1200" dirty="0" err="1"/>
              <a:t>szektorátsorolása</a:t>
            </a:r>
            <a:r>
              <a:rPr lang="hu-HU" sz="1200" dirty="0"/>
              <a:t> nincs kiszűrve.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427BE-52E1-CCCE-1B0C-6F643C5116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60651" y="5596952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hitelintézetek háztartási hiteltranzakciói</a:t>
            </a:r>
            <a:endParaRPr lang="hu-H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769BE-A1B9-CC85-8924-EAF449D6DC53}"/>
              </a:ext>
            </a:extLst>
          </p:cNvPr>
          <p:cNvSpPr txBox="1"/>
          <p:nvPr/>
        </p:nvSpPr>
        <p:spPr>
          <a:xfrm>
            <a:off x="8931350" y="1102567"/>
            <a:ext cx="3260650" cy="4755148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dirty="0">
                <a:solidFill>
                  <a:schemeClr val="tx2"/>
                </a:solidFill>
              </a:rPr>
              <a:t>2022 III. negyedévére az éves növekedési ütem </a:t>
            </a:r>
            <a:r>
              <a:rPr lang="hu-HU" b="1" dirty="0">
                <a:solidFill>
                  <a:schemeClr val="tx2"/>
                </a:solidFill>
              </a:rPr>
              <a:t>7,6%-</a:t>
            </a:r>
            <a:r>
              <a:rPr lang="hu-HU" b="1" dirty="0" err="1">
                <a:solidFill>
                  <a:schemeClr val="tx2"/>
                </a:solidFill>
              </a:rPr>
              <a:t>ra</a:t>
            </a:r>
            <a:r>
              <a:rPr lang="hu-HU" b="1" dirty="0">
                <a:solidFill>
                  <a:schemeClr val="tx2"/>
                </a:solidFill>
              </a:rPr>
              <a:t> mérséklődött</a:t>
            </a:r>
            <a:r>
              <a:rPr lang="hu-HU" dirty="0">
                <a:solidFill>
                  <a:schemeClr val="tx2"/>
                </a:solidFill>
              </a:rPr>
              <a:t>.</a:t>
            </a:r>
            <a:endParaRPr lang="hu-HU" sz="1800" dirty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1800" dirty="0">
                <a:solidFill>
                  <a:schemeClr val="tx2"/>
                </a:solidFill>
              </a:rPr>
              <a:t>A hitelállomány bővülésének fokozatos lassulásához hozzájárult: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Egyre </a:t>
            </a:r>
            <a:r>
              <a:rPr lang="hu-HU" b="1" dirty="0">
                <a:solidFill>
                  <a:schemeClr val="tx2"/>
                </a:solidFill>
              </a:rPr>
              <a:t>alacsonyabb moratórium részvétel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tx2"/>
                </a:solidFill>
              </a:rPr>
              <a:t>az állomány 3%-a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2"/>
                </a:solidFill>
              </a:rPr>
              <a:t>Visszaeső új kibocsátás </a:t>
            </a:r>
            <a:r>
              <a:rPr lang="hu-HU" dirty="0">
                <a:solidFill>
                  <a:schemeClr val="tx2"/>
                </a:solidFill>
              </a:rPr>
              <a:t>a III. negyedévben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tx2"/>
                </a:solidFill>
              </a:rPr>
              <a:t>év/év -25%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tx2"/>
                </a:solidFill>
              </a:rPr>
              <a:t>Előtörlesztések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b="1" dirty="0">
                <a:solidFill>
                  <a:schemeClr val="tx2"/>
                </a:solidFill>
              </a:rPr>
              <a:t>megugrása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chemeClr val="tx2"/>
                </a:solidFill>
              </a:rPr>
              <a:t>a változó kamatozású állományon 0,7%-</a:t>
            </a:r>
            <a:r>
              <a:rPr lang="hu-HU" dirty="0" err="1">
                <a:solidFill>
                  <a:schemeClr val="tx2"/>
                </a:solidFill>
              </a:rPr>
              <a:t>ról</a:t>
            </a:r>
            <a:r>
              <a:rPr lang="hu-HU" dirty="0">
                <a:solidFill>
                  <a:schemeClr val="tx2"/>
                </a:solidFill>
              </a:rPr>
              <a:t> 1,3%-</a:t>
            </a:r>
            <a:r>
              <a:rPr lang="hu-HU" dirty="0" err="1">
                <a:solidFill>
                  <a:schemeClr val="tx2"/>
                </a:solidFill>
              </a:rPr>
              <a:t>ra</a:t>
            </a:r>
            <a:endParaRPr lang="hu-HU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02DA0-7587-50FE-0315-7DF8C9030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265" y="1031722"/>
            <a:ext cx="5718691" cy="42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092C-C2BB-E743-8A84-5B5AB8B6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1" y="310449"/>
            <a:ext cx="8682360" cy="713833"/>
          </a:xfrm>
        </p:spPr>
        <p:txBody>
          <a:bodyPr>
            <a:normAutofit fontScale="90000"/>
          </a:bodyPr>
          <a:lstStyle/>
          <a:p>
            <a:r>
              <a:rPr lang="hu-HU" sz="24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harmadik negyedévben a lakáspiaci aktivitás mérséklődésével párhuzamosan a hitelkihelyezések volumene is érdemben csökkent</a:t>
            </a:r>
            <a:endParaRPr lang="hu-HU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75526-E51E-2961-BD76-063350354A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1" y="6080212"/>
            <a:ext cx="8162552" cy="348521"/>
          </a:xfrm>
        </p:spPr>
        <p:txBody>
          <a:bodyPr/>
          <a:lstStyle/>
          <a:p>
            <a:r>
              <a:rPr lang="hu-HU" sz="1200" dirty="0"/>
              <a:t>Megjegyzés: Az </a:t>
            </a:r>
            <a:r>
              <a:rPr lang="hu-HU" sz="1200" dirty="0" err="1"/>
              <a:t>NHP</a:t>
            </a:r>
            <a:r>
              <a:rPr lang="hu-HU" sz="1200" dirty="0"/>
              <a:t>-hitelek (önálló vállalkozók) és a végtörlesztés kiszűrésével. Az új hitelkibocsátás reálértékének kiszámításához a lakáshitelek esetében az MNB lakásárindexet, a többi hitel esetében az éves fogyasztóiár indexet használtuk (2008=100%). Forrás: KSH, MNB.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E6340-BB39-9C02-2A80-7F45C3C7AE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1" y="5751963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 háztartási hitelek a hitelintézeti szektorban</a:t>
            </a:r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D67A84-BBD2-CF5A-78AE-9680B6201F61}"/>
              </a:ext>
            </a:extLst>
          </p:cNvPr>
          <p:cNvSpPr txBox="1"/>
          <p:nvPr/>
        </p:nvSpPr>
        <p:spPr>
          <a:xfrm>
            <a:off x="8863061" y="3132467"/>
            <a:ext cx="3120508" cy="230832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infláció és a lakásárak dinamikus emelkedése miatt </a:t>
            </a:r>
            <a:r>
              <a:rPr lang="hu-HU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reálértéken</a:t>
            </a:r>
            <a:r>
              <a:rPr lang="hu-HU" sz="18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lakossági hitelkibocsátás visszaesése még jelentősebb, </a:t>
            </a: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a szerződéskötések szintje érdemben elmarad a 2008-as válságot megelőző szintektől.</a:t>
            </a:r>
            <a:endParaRPr lang="hu-HU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1EAC87-560C-2625-85A8-D856261FA7E8}"/>
              </a:ext>
            </a:extLst>
          </p:cNvPr>
          <p:cNvSpPr txBox="1"/>
          <p:nvPr/>
        </p:nvSpPr>
        <p:spPr>
          <a:xfrm>
            <a:off x="8863061" y="1288361"/>
            <a:ext cx="3120508" cy="1754326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Új hitelkihelyezések éves változása (2022Q3 / 2021Q3):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Lakáshitelek: -30%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Babaváró hitelek: -27%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Fogyasztási és egyéb hitelek: -17%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21585B-9E50-417C-54EA-CC10AA0A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671" y="1255452"/>
            <a:ext cx="5494311" cy="4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1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FE86-35D7-5DAA-3338-CB291121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a lakáshitel-kamatok fokozatosan, ám érdemi késleltetéssel emelkednek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4DEEC-9505-A989-979D-EF0FFB0797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3" y="6022285"/>
            <a:ext cx="7679183" cy="696567"/>
          </a:xfrm>
        </p:spPr>
        <p:txBody>
          <a:bodyPr/>
          <a:lstStyle/>
          <a:p>
            <a:r>
              <a:rPr lang="hu-HU" sz="1200" dirty="0"/>
              <a:t>Megjegyzés: Szerződéses volumennel súlyozott átlagok. Az </a:t>
            </a:r>
            <a:r>
              <a:rPr lang="hu-HU" sz="1200" dirty="0" err="1"/>
              <a:t>NHP</a:t>
            </a:r>
            <a:r>
              <a:rPr lang="hu-HU" sz="1200" dirty="0"/>
              <a:t> </a:t>
            </a:r>
            <a:r>
              <a:rPr lang="hu-HU" sz="1200" dirty="0" err="1"/>
              <a:t>ZOP</a:t>
            </a:r>
            <a:r>
              <a:rPr lang="hu-HU" sz="1200" dirty="0"/>
              <a:t> kiszűrésre került az adatokból. A felárakat kamatperiódusok szerinti, releváns, bankközi hozamadatok (BIRS) alapján számoltuk. Részletekért lásd: Hajnal Gábor – Lados Csaba (2022): Az új folyósítású lakáshitelek átárazási gyakorlatának vizsgálata, Hitelintézeti Szemle, 21. évf. 3. szám, 2022. szeptember, 5–43. o.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827E7-63D1-F9CC-5109-2D54B0282D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91272" y="5717223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THM, referenciakamat és felár alakulása az új kibocsátású lakáshiteleknél</a:t>
            </a:r>
            <a:endParaRPr lang="hu-HU" dirty="0"/>
          </a:p>
        </p:txBody>
      </p:sp>
      <p:pic>
        <p:nvPicPr>
          <p:cNvPr id="4" name="Kép 42">
            <a:extLst>
              <a:ext uri="{FF2B5EF4-FFF2-40B4-BE49-F238E27FC236}">
                <a16:creationId xmlns:a16="http://schemas.microsoft.com/office/drawing/2014/main" id="{8F17A764-469E-B616-CF01-0D3B6F0738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38" y="1235695"/>
            <a:ext cx="5693487" cy="42701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D2C682-9094-2764-6A8F-A7A684B5CC67}"/>
              </a:ext>
            </a:extLst>
          </p:cNvPr>
          <p:cNvSpPr txBox="1"/>
          <p:nvPr/>
        </p:nvSpPr>
        <p:spPr>
          <a:xfrm>
            <a:off x="8925339" y="1181549"/>
            <a:ext cx="3266661" cy="4324261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első 9 hónapjában a lakáshitelek </a:t>
            </a:r>
            <a:r>
              <a:rPr lang="hu-HU" sz="18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THM-alapú felára tovább süllyedt</a:t>
            </a: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referenciakamatok átlagosan 5,8 százalékponttal,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lakáshitel-kamatok (THM) pedig 4,8 százalékponttal emelkedtek.</a:t>
            </a:r>
          </a:p>
          <a:p>
            <a:pPr>
              <a:spcBef>
                <a:spcPts val="600"/>
              </a:spcBef>
            </a:pPr>
            <a:r>
              <a:rPr lang="hu-H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Az átárazódás időigényét figyelembe véve érdemben nem változott a felár</a:t>
            </a:r>
            <a:r>
              <a:rPr lang="hu-HU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Módszertanért lásd:</a:t>
            </a:r>
          </a:p>
          <a:p>
            <a:r>
              <a:rPr lang="hu-HU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Hajnal – Lados (2022): Az új folyósítású lakáshitelek átárazási gyakorlatának vizsgálata</a:t>
            </a:r>
            <a:endParaRPr lang="hu-HU" i="1" dirty="0">
              <a:solidFill>
                <a:srgbClr val="0C2148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2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FEC0-64EC-4D92-1D54-B1AA22C9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a jövedelemarányos eladósodottság enyhén növekedett az elmúlt években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73E9A-587C-5A49-1B32-EF4C3E06D1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3617" y="5833718"/>
            <a:ext cx="8548530" cy="550490"/>
          </a:xfrm>
        </p:spPr>
        <p:txBody>
          <a:bodyPr/>
          <a:lstStyle/>
          <a:p>
            <a:r>
              <a:rPr lang="hu-HU" sz="1200" dirty="0"/>
              <a:t>Megjegyzés: A szerződéses összegek számításakor a lakáshitelt felvevő ügyfelek esetében az egy időpontban felvett lakáshiteleket és – amennyiben van – az azokat kiegészítő (a lakáshitel-folyósítás előtt legfeljebb 180 nappal felvett) személyi hiteleket és a babaváró hitelt vettük figyelembe. Forrás: MNB.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0DFD1-EDB8-30A8-E045-AA6CC0467E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33617" y="5513651"/>
            <a:ext cx="8390875" cy="229326"/>
          </a:xfrm>
        </p:spPr>
        <p:txBody>
          <a:bodyPr/>
          <a:lstStyle/>
          <a:p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lakáshitel felvevők által felvett hitelösszeg jövedelemarányosan</a:t>
            </a:r>
            <a:endParaRPr lang="hu-H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EEE4E-BE8A-91A3-3614-EE9191FF77EE}"/>
              </a:ext>
            </a:extLst>
          </p:cNvPr>
          <p:cNvSpPr txBox="1"/>
          <p:nvPr/>
        </p:nvSpPr>
        <p:spPr>
          <a:xfrm>
            <a:off x="8833282" y="1235010"/>
            <a:ext cx="3346150" cy="3493264"/>
          </a:xfrm>
          <a:prstGeom prst="rect">
            <a:avLst/>
          </a:prstGeom>
          <a:solidFill>
            <a:schemeClr val="tx2">
              <a:lumMod val="10000"/>
              <a:lumOff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 lakáshitellel rendelkezők pénzügyileg </a:t>
            </a:r>
            <a:r>
              <a:rPr lang="hu-HU" b="1" dirty="0">
                <a:solidFill>
                  <a:schemeClr val="tx2"/>
                </a:solidFill>
              </a:rPr>
              <a:t>leginkább kifeszített </a:t>
            </a:r>
            <a:r>
              <a:rPr lang="hu-HU" b="1" dirty="0" err="1">
                <a:solidFill>
                  <a:schemeClr val="tx2"/>
                </a:solidFill>
              </a:rPr>
              <a:t>decilise</a:t>
            </a:r>
            <a:r>
              <a:rPr lang="hu-HU" b="1" dirty="0">
                <a:solidFill>
                  <a:schemeClr val="tx2"/>
                </a:solidFill>
              </a:rPr>
              <a:t> éves jövedelme több mint ötszöröse mértékéig volt </a:t>
            </a:r>
            <a:r>
              <a:rPr lang="hu-HU" b="1" dirty="0" err="1">
                <a:solidFill>
                  <a:schemeClr val="tx2"/>
                </a:solidFill>
              </a:rPr>
              <a:t>eladósodva</a:t>
            </a:r>
            <a:r>
              <a:rPr lang="hu-HU" dirty="0">
                <a:solidFill>
                  <a:schemeClr val="tx2"/>
                </a:solidFill>
              </a:rPr>
              <a:t> 2022 második negyedévében.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b="1" dirty="0">
                <a:solidFill>
                  <a:schemeClr val="tx2"/>
                </a:solidFill>
              </a:rPr>
              <a:t>Jelentősebb a kifeszítettség ott, ahol a lakáspiaci drágulás is nagyobb mértékű volt</a:t>
            </a:r>
            <a:r>
              <a:rPr lang="hu-HU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tx2"/>
                </a:solidFill>
              </a:rPr>
              <a:t>Részletekért lásd a Jelentés 3. keretes írását.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F4E90-9ACE-D39B-7B99-2A7D44FC7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979" y="1065819"/>
            <a:ext cx="5675303" cy="40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412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C4B496AE2E4C04F9B51AC3E564D2900" ma:contentTypeVersion="0" ma:contentTypeDescription="Új dokumentum létrehozása." ma:contentTypeScope="" ma:versionID="571bce60b8b43e2ebad3fe4476309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DE49C1-7FD3-4525-8192-47AB136C6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B7792-C308-4819-8F0A-EB6E14E6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D16BD3-3425-4CFA-A181-A36517A52D3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10787</TotalTime>
  <Words>2965</Words>
  <Application>Microsoft Office PowerPoint</Application>
  <PresentationFormat>Widescreen</PresentationFormat>
  <Paragraphs>293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Courier New</vt:lpstr>
      <vt:lpstr>Trebuchet MS</vt:lpstr>
      <vt:lpstr>Wingdings</vt:lpstr>
      <vt:lpstr>blank</vt:lpstr>
      <vt:lpstr>MNB téma 4_3 nyomtatásra</vt:lpstr>
      <vt:lpstr>MNB téma 16_9 új</vt:lpstr>
      <vt:lpstr>Pénzügyi stabilitási jelentés (2022. november)</vt:lpstr>
      <vt:lpstr>A bankok sokkellenálló képességét A jegybank intézkedései is számottevően javították az elmúlt években</vt:lpstr>
      <vt:lpstr>PowerPoint Presentation</vt:lpstr>
      <vt:lpstr>az energiaválság súlyosbította az európai bankrendszer kockázatait </vt:lpstr>
      <vt:lpstr>PowerPoint Presentation</vt:lpstr>
      <vt:lpstr>Több tényező is a lakossági hiteldinamika lassulásának irányába mutat</vt:lpstr>
      <vt:lpstr>A harmadik negyedévben a lakáspiaci aktivitás mérséklődésével párhuzamosan a hitelkihelyezések volumene is érdemben csökkent</vt:lpstr>
      <vt:lpstr>a lakáshitel-kamatok fokozatosan, ám érdemi késleltetéssel emelkednek</vt:lpstr>
      <vt:lpstr>a jövedelemarányos eladósodottság enyhén növekedett az elmúlt években</vt:lpstr>
      <vt:lpstr>Lassuló hiteldinamikára számítunk a háztartási szegmensben</vt:lpstr>
      <vt:lpstr>PowerPoint Presentation</vt:lpstr>
      <vt:lpstr>A vállalati hiteldinamika mindeddig erős maradt</vt:lpstr>
      <vt:lpstr>2022-ben a devizahitelek ismét támogatták a vállalati hitelbővülést</vt:lpstr>
      <vt:lpstr>a devizahitel-felvevők nagy része természetes fedezettséggel rendelkezik</vt:lpstr>
      <vt:lpstr>visszafogottabb növekedésre számítunk A vállalati hitelállományban </vt:lpstr>
      <vt:lpstr>PowerPoint Presentation</vt:lpstr>
      <vt:lpstr>Emelkedő kamatkörnyezetben, csökkenő jövedelmezőségi mutatók mellett eltűnt a szektor hozamprémiuma</vt:lpstr>
      <vt:lpstr>A nettó kamatjövedelem már az eszközök arányában is egyértelműen nő, azaz emelkedik az átlagos kamatmarzs </vt:lpstr>
      <vt:lpstr>A nettó kamateredmény emelkedése részben a tartósan alacsony betéti kamatokból következik</vt:lpstr>
      <vt:lpstr>Az állami intézkedések közel 500 milliárd forintos többlet-terhet jelenthetnek a bankszektor számára 2022-ben</vt:lpstr>
      <vt:lpstr>A kamatstop banki veszteséghatása egyre jelentősebb</vt:lpstr>
      <vt:lpstr>Hosszabb időtávon A kamatstop hátrányai meghaladják annak előnyeit</vt:lpstr>
      <vt:lpstr>A nemteljesítő hitelek aránya a növekvő kockázatok ellenére egyelőre nem emelkedett</vt:lpstr>
      <vt:lpstr>az ingatlanpiac lassulására számítunk, egyes ingatlantípusok esetében értékkorrekció is bekövetkezhet</vt:lpstr>
      <vt:lpstr>Kiemelt téma: A vállalatokat érő költségsokkok jelentősen növelik a hitelek késedelembe esésének valószínűségét</vt:lpstr>
      <vt:lpstr>Kiemelt téma: A rezsiköltségek emelkedése a hitellel rendelkező háztartások egy szűkebb körét érinti csak igazán súlyosan</vt:lpstr>
      <vt:lpstr>Az értékvesztéssel való fedezettség a növekvő kockázatok ellenére nem változott az első félévben</vt:lpstr>
      <vt:lpstr>PowerPoint Presentation</vt:lpstr>
      <vt:lpstr>A szektor likviditása stresszhelyzetben is robusztus </vt:lpstr>
      <vt:lpstr>Szolvencia Stressztesztünkben két különböző súlyosságú forgatókönyv hatását vizsgáltuk</vt:lpstr>
      <vt:lpstr>A szektor döntő többsége stresszhelyzetben is kielégítő tőkehelyzettel rendelkezne</vt:lpstr>
      <vt:lpstr>PowerPoint Presentation</vt:lpstr>
      <vt:lpstr>Köszönjük a figyelmet!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Szebeny Miklós</dc:creator>
  <cp:lastModifiedBy>Hajnal Gábor</cp:lastModifiedBy>
  <cp:revision>913</cp:revision>
  <cp:lastPrinted>2019-10-21T08:27:49Z</cp:lastPrinted>
  <dcterms:created xsi:type="dcterms:W3CDTF">2018-01-30T08:05:49Z</dcterms:created>
  <dcterms:modified xsi:type="dcterms:W3CDTF">2022-11-23T16:03:23Z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0x0101009C4B496AE2E4C04F9B51AC3E564D2900</vt:lpwstr>
  </property>
  <property fmtid="{D5CDD505-2E9C-101B-9397-08002B2CF9AE}" pid="3" name="MSIP_Label_b0d11092-50c9-4e74-84b5-b1af078dc3d0_Enabled">
    <vt:lpwstr>True</vt:lpwstr>
  </property>
  <property fmtid="{D5CDD505-2E9C-101B-9397-08002B2CF9AE}" pid="4" name="MSIP_Label_b0d11092-50c9-4e74-84b5-b1af078dc3d0_SiteId">
    <vt:lpwstr>97c01ef8-0264-4eef-9c08-fb4a9ba1c0db</vt:lpwstr>
  </property>
  <property fmtid="{D5CDD505-2E9C-101B-9397-08002B2CF9AE}" pid="5" name="MSIP_Label_b0d11092-50c9-4e74-84b5-b1af078dc3d0_Ref">
    <vt:lpwstr>https://api.informationprotection.azure.com/api/97c01ef8-0264-4eef-9c08-fb4a9ba1c0db</vt:lpwstr>
  </property>
  <property fmtid="{D5CDD505-2E9C-101B-9397-08002B2CF9AE}" pid="6" name="MSIP_Label_b0d11092-50c9-4e74-84b5-b1af078dc3d0_Owner">
    <vt:lpwstr>dancsikb@mnb.hu</vt:lpwstr>
  </property>
  <property fmtid="{D5CDD505-2E9C-101B-9397-08002B2CF9AE}" pid="7" name="MSIP_Label_b0d11092-50c9-4e74-84b5-b1af078dc3d0_SetDate">
    <vt:lpwstr>2018-10-11T23:27:59.0573604+02:00</vt:lpwstr>
  </property>
  <property fmtid="{D5CDD505-2E9C-101B-9397-08002B2CF9AE}" pid="8" name="MSIP_Label_b0d11092-50c9-4e74-84b5-b1af078dc3d0_Name">
    <vt:lpwstr>Protected</vt:lpwstr>
  </property>
  <property fmtid="{D5CDD505-2E9C-101B-9397-08002B2CF9AE}" pid="9" name="MSIP_Label_b0d11092-50c9-4e74-84b5-b1af078dc3d0_Application">
    <vt:lpwstr>Microsoft Azure Information Protection</vt:lpwstr>
  </property>
  <property fmtid="{D5CDD505-2E9C-101B-9397-08002B2CF9AE}" pid="10" name="MSIP_Label_b0d11092-50c9-4e74-84b5-b1af078dc3d0_Extended_MSFT_Method">
    <vt:lpwstr>Automatic</vt:lpwstr>
  </property>
  <property fmtid="{D5CDD505-2E9C-101B-9397-08002B2CF9AE}" pid="11" name="Sensitivity">
    <vt:lpwstr>Protected</vt:lpwstr>
  </property>
</Properties>
</file>