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  <p:sldMasterId id="2147483682" r:id="rId5"/>
    <p:sldMasterId id="2147483693" r:id="rId6"/>
  </p:sldMasterIdLst>
  <p:notesMasterIdLst>
    <p:notesMasterId r:id="rId39"/>
  </p:notesMasterIdLst>
  <p:sldIdLst>
    <p:sldId id="3359" r:id="rId7"/>
    <p:sldId id="3472" r:id="rId8"/>
    <p:sldId id="3479" r:id="rId9"/>
    <p:sldId id="3444" r:id="rId10"/>
    <p:sldId id="3499" r:id="rId11"/>
    <p:sldId id="3493" r:id="rId12"/>
    <p:sldId id="3494" r:id="rId13"/>
    <p:sldId id="3387" r:id="rId14"/>
    <p:sldId id="3500" r:id="rId15"/>
    <p:sldId id="3488" r:id="rId16"/>
    <p:sldId id="3391" r:id="rId17"/>
    <p:sldId id="3495" r:id="rId18"/>
    <p:sldId id="3393" r:id="rId19"/>
    <p:sldId id="3392" r:id="rId20"/>
    <p:sldId id="3403" r:id="rId21"/>
    <p:sldId id="3406" r:id="rId22"/>
    <p:sldId id="3489" r:id="rId23"/>
    <p:sldId id="3388" r:id="rId24"/>
    <p:sldId id="3390" r:id="rId25"/>
    <p:sldId id="3411" r:id="rId26"/>
    <p:sldId id="3397" r:id="rId27"/>
    <p:sldId id="3396" r:id="rId28"/>
    <p:sldId id="3496" r:id="rId29"/>
    <p:sldId id="3408" r:id="rId30"/>
    <p:sldId id="3409" r:id="rId31"/>
    <p:sldId id="3395" r:id="rId32"/>
    <p:sldId id="3490" r:id="rId33"/>
    <p:sldId id="3492" r:id="rId34"/>
    <p:sldId id="3467" r:id="rId35"/>
    <p:sldId id="3471" r:id="rId36"/>
    <p:sldId id="3498" r:id="rId37"/>
    <p:sldId id="286" r:id="rId3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CC1B0-BD31-467E-8771-948F37767FA4}">
          <p14:sldIdLst>
            <p14:sldId id="3359"/>
            <p14:sldId id="3472"/>
            <p14:sldId id="3479"/>
            <p14:sldId id="3444"/>
            <p14:sldId id="3499"/>
            <p14:sldId id="3493"/>
            <p14:sldId id="3494"/>
            <p14:sldId id="3387"/>
            <p14:sldId id="3500"/>
            <p14:sldId id="3488"/>
            <p14:sldId id="3391"/>
            <p14:sldId id="3495"/>
            <p14:sldId id="3393"/>
            <p14:sldId id="3392"/>
            <p14:sldId id="3403"/>
            <p14:sldId id="3406"/>
            <p14:sldId id="3489"/>
            <p14:sldId id="3388"/>
            <p14:sldId id="3390"/>
            <p14:sldId id="3411"/>
            <p14:sldId id="3397"/>
            <p14:sldId id="3396"/>
            <p14:sldId id="3496"/>
            <p14:sldId id="3408"/>
            <p14:sldId id="3409"/>
            <p14:sldId id="3395"/>
            <p14:sldId id="3490"/>
            <p14:sldId id="3492"/>
            <p14:sldId id="3467"/>
            <p14:sldId id="3471"/>
            <p14:sldId id="3498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44621A-21D2-E56F-D309-D20464303322}" name="Fellner Zita" initials="FZ" userId="S::fellnerz@mnb.hu::0a493913-ad06-4bc3-8d66-896884526604" providerId="AD"/>
  <p188:author id="{ADED4561-56D3-9C31-D143-7702E05A4891}" name="MPD" initials="MPD" userId="MPD" providerId="None"/>
  <p188:author id="{87E8F465-9FE1-3C04-E142-A6202360DBF4}" name="Nagy Tamás (PRE)" initials="NT(" userId="S::nagyt@mnb.hu::e50598a3-6ab1-4149-afd0-17ea51511c52" providerId="AD"/>
  <p188:author id="{5FE8679C-B6B9-0B2C-468F-2BA2330C04AC}" name="Dancsik Bálint" initials="DB" userId="S::dancsikb@mnb.hu::eb74de31-c7e1-415b-be9a-8e09876db361" providerId="AD"/>
  <p188:author id="{7D9656B0-5927-98E8-C8B2-4CEAB84E4D04}" name="Hajnal Gábor" initials="HG" userId="S::hajnalg@mnb.hu::c8499151-1b57-43a2-b00c-504b6e07a016" providerId="AD"/>
  <p188:author id="{310D2EDF-E241-27C3-01F0-F48B9FA11481}" name="Bálint Máté" initials="BM" userId="S::balintm@mnb.hu::b2e4cdb8-7dff-45a3-bff7-4096fbd1e222" providerId="AD"/>
  <p188:author id="{05C2DDEF-240A-212C-C626-B827E4E5173E}" name="JDU" initials="KP" userId="JDU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eczki Ákos" initials="BÁ" lastIdx="2" clrIdx="0"/>
  <p:cmAuthor id="2" name="Nagy Tamás" initials="NT" lastIdx="7" clrIdx="1">
    <p:extLst>
      <p:ext uri="{19B8F6BF-5375-455C-9EA6-DF929625EA0E}">
        <p15:presenceInfo xmlns:p15="http://schemas.microsoft.com/office/powerpoint/2012/main" userId="S-1-5-21-1939357022-314196924-328618392-66550" providerId="AD"/>
      </p:ext>
    </p:extLst>
  </p:cmAuthor>
  <p:cmAuthor id="3" name="Oláh Zsolt" initials="OZs" lastIdx="1" clrIdx="2">
    <p:extLst>
      <p:ext uri="{19B8F6BF-5375-455C-9EA6-DF929625EA0E}">
        <p15:presenceInfo xmlns:p15="http://schemas.microsoft.com/office/powerpoint/2012/main" userId="Oláh Zsolt" providerId="None"/>
      </p:ext>
    </p:extLst>
  </p:cmAuthor>
  <p:cmAuthor id="4" name=" " initials="" lastIdx="10" clrIdx="3">
    <p:extLst>
      <p:ext uri="{19B8F6BF-5375-455C-9EA6-DF929625EA0E}">
        <p15:presenceInfo xmlns:p15="http://schemas.microsoft.com/office/powerpoint/2012/main" userId="S::dancsikb@mnb.hu::eb74de31-c7e1-415b-be9a-8e09876db361" providerId="AD"/>
      </p:ext>
    </p:extLst>
  </p:cmAuthor>
  <p:cmAuthor id="5" name="Nagy Tamás (PRE)" initials="NT(" lastIdx="5" clrIdx="4">
    <p:extLst>
      <p:ext uri="{19B8F6BF-5375-455C-9EA6-DF929625EA0E}">
        <p15:presenceInfo xmlns:p15="http://schemas.microsoft.com/office/powerpoint/2012/main" userId="S::nagyt@mnb.hu::2e64fee3c4fc698e" providerId="AD"/>
      </p:ext>
    </p:extLst>
  </p:cmAuthor>
  <p:cmAuthor id="6" name="Hajnal Gábor" initials="HG" lastIdx="6" clrIdx="5">
    <p:extLst>
      <p:ext uri="{19B8F6BF-5375-455C-9EA6-DF929625EA0E}">
        <p15:presenceInfo xmlns:p15="http://schemas.microsoft.com/office/powerpoint/2012/main" userId="S::hajnalg@mnb.hu::c8499151-1b57-43a2-b00c-504b6e07a0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002060"/>
    <a:srgbClr val="202653"/>
    <a:srgbClr val="FFFFFF"/>
    <a:srgbClr val="FFC000"/>
    <a:srgbClr val="B8BBBB"/>
    <a:srgbClr val="0C2148"/>
    <a:srgbClr val="165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3067" autoAdjust="0"/>
  </p:normalViewPr>
  <p:slideViewPr>
    <p:cSldViewPr snapToGrid="0">
      <p:cViewPr varScale="1">
        <p:scale>
          <a:sx n="104" d="100"/>
          <a:sy n="104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28F3F582-E495-4F7A-B5CC-71AF067C4181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és 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63C7A52-3FF5-4562-A82F-26FAEFDD8DC0}" type="parTrans" cxnId="{0B792EA4-3E42-4F88-B05E-C8E3059E32EC}">
      <dgm:prSet/>
      <dgm:spPr/>
      <dgm:t>
        <a:bodyPr/>
        <a:lstStyle/>
        <a:p>
          <a:endParaRPr lang="hu-HU"/>
        </a:p>
      </dgm:t>
    </dgm:pt>
    <dgm:pt modelId="{FD68268A-D8D6-496D-B02D-28E06F9BB001}" type="sibTrans" cxnId="{0B792EA4-3E42-4F88-B05E-C8E3059E32EC}">
      <dgm:prSet/>
      <dgm:spPr/>
      <dgm:t>
        <a:bodyPr/>
        <a:lstStyle/>
        <a:p>
          <a:endParaRPr lang="hu-HU"/>
        </a:p>
      </dgm:t>
    </dgm:pt>
    <dgm:pt modelId="{7E7F7110-2D6A-4B77-94BC-CEBFD592C71E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0ECF569C-3F46-40FD-A85A-73413C8E41B2}" type="parTrans" cxnId="{802B7300-DF36-490F-9989-A4EBC9697543}">
      <dgm:prSet/>
      <dgm:spPr/>
      <dgm:t>
        <a:bodyPr/>
        <a:lstStyle/>
        <a:p>
          <a:endParaRPr lang="hu-HU"/>
        </a:p>
      </dgm:t>
    </dgm:pt>
    <dgm:pt modelId="{B3B24536-60CE-4D6E-8C3B-754B5F7B87D5}" type="sibTrans" cxnId="{802B7300-DF36-490F-9989-A4EBC9697543}">
      <dgm:prSet/>
      <dgm:spPr/>
      <dgm:t>
        <a:bodyPr/>
        <a:lstStyle/>
        <a:p>
          <a:endParaRPr lang="hu-HU"/>
        </a:p>
      </dgm:t>
    </dgm:pt>
    <dgm:pt modelId="{A2A72286-A8FE-4DE0-9A02-AEA7EAAEE72B}">
      <dgm:prSet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gm:t>
    </dgm:pt>
    <dgm:pt modelId="{4CEE093C-DF49-4924-B44D-E52934C45F52}" type="parTrans" cxnId="{2C95EE12-BBAB-4924-BB00-33D12DDB09AB}">
      <dgm:prSet/>
      <dgm:spPr/>
      <dgm:t>
        <a:bodyPr/>
        <a:lstStyle/>
        <a:p>
          <a:endParaRPr lang="hu-HU"/>
        </a:p>
      </dgm:t>
    </dgm:pt>
    <dgm:pt modelId="{AA2CFC0A-29CB-4E8C-8284-640469470B0F}" type="sibTrans" cxnId="{2C95EE12-BBAB-4924-BB00-33D12DDB09AB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0" presStyleCnt="4"/>
      <dgm:spPr/>
    </dgm:pt>
    <dgm:pt modelId="{54F8A3D8-F360-42F0-ADF3-DFBEBD176879}" type="pres">
      <dgm:prSet presAssocID="{59CC0A99-8510-4484-AAAC-4BDA17B4EBDA}" presName="parentText" presStyleLbl="node1" presStyleIdx="0" presStyleCnt="4" custScaleX="127965">
        <dgm:presLayoutVars>
          <dgm:chMax val="0"/>
          <dgm:bulletEnabled val="1"/>
        </dgm:presLayoutVars>
      </dgm:prSet>
      <dgm:spPr>
        <a:xfrm>
          <a:off x="361706" y="1367452"/>
          <a:ext cx="6480008" cy="8560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0" presStyleCnt="4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5BE9E581-66C5-431D-AF9E-63B6A7A16EB6}" type="pres">
      <dgm:prSet presAssocID="{28F3F582-E495-4F7A-B5CC-71AF067C4181}" presName="parentLin" presStyleCnt="0"/>
      <dgm:spPr/>
    </dgm:pt>
    <dgm:pt modelId="{CD385F96-DE96-4BDB-843D-E4CB26A5763F}" type="pres">
      <dgm:prSet presAssocID="{28F3F582-E495-4F7A-B5CC-71AF067C4181}" presName="parentLeftMargin" presStyleLbl="node1" presStyleIdx="0" presStyleCnt="4"/>
      <dgm:spPr/>
    </dgm:pt>
    <dgm:pt modelId="{D4048474-4C9A-4761-8256-751682CB6C48}" type="pres">
      <dgm:prSet presAssocID="{28F3F582-E495-4F7A-B5CC-71AF067C4181}" presName="parentText" presStyleLbl="node1" presStyleIdx="1" presStyleCnt="4" custScaleX="127965">
        <dgm:presLayoutVars>
          <dgm:chMax val="0"/>
          <dgm:bulletEnabled val="1"/>
        </dgm:presLayoutVars>
      </dgm:prSet>
      <dgm:spPr>
        <a:xfrm>
          <a:off x="361706" y="3327112"/>
          <a:ext cx="5063891" cy="708480"/>
        </a:xfrm>
        <a:prstGeom prst="roundRect">
          <a:avLst/>
        </a:prstGeom>
      </dgm:spPr>
    </dgm:pt>
    <dgm:pt modelId="{4FFD6FB4-F0D0-4315-A800-A38B4B1AB7D8}" type="pres">
      <dgm:prSet presAssocID="{28F3F582-E495-4F7A-B5CC-71AF067C4181}" presName="negativeSpace" presStyleCnt="0"/>
      <dgm:spPr/>
    </dgm:pt>
    <dgm:pt modelId="{2E4A9B1B-23C7-4389-92C2-E59459C7BF8E}" type="pres">
      <dgm:prSet presAssocID="{28F3F582-E495-4F7A-B5CC-71AF067C4181}" presName="childText" presStyleLbl="conFgAcc1" presStyleIdx="1" presStyleCnt="4">
        <dgm:presLayoutVars>
          <dgm:bulletEnabled val="1"/>
        </dgm:presLayoutVars>
      </dgm:prSet>
      <dgm:spPr/>
    </dgm:pt>
    <dgm:pt modelId="{F7762C80-B21F-4478-9B03-3C9EFA5FE18E}" type="pres">
      <dgm:prSet presAssocID="{FD68268A-D8D6-496D-B02D-28E06F9BB001}" presName="spaceBetweenRectangles" presStyleCnt="0"/>
      <dgm:spPr/>
    </dgm:pt>
    <dgm:pt modelId="{2239B276-43B4-497E-9405-CBBF06D80594}" type="pres">
      <dgm:prSet presAssocID="{7E7F7110-2D6A-4B77-94BC-CEBFD592C71E}" presName="parentLin" presStyleCnt="0"/>
      <dgm:spPr/>
    </dgm:pt>
    <dgm:pt modelId="{4B6E827C-8AF8-4C79-BB98-6CA0465E8E2E}" type="pres">
      <dgm:prSet presAssocID="{7E7F7110-2D6A-4B77-94BC-CEBFD592C71E}" presName="parentLeftMargin" presStyleLbl="node1" presStyleIdx="1" presStyleCnt="4"/>
      <dgm:spPr/>
    </dgm:pt>
    <dgm:pt modelId="{69AE2628-01FB-4D83-A329-68A0EAF8C1DD}" type="pres">
      <dgm:prSet presAssocID="{7E7F7110-2D6A-4B77-94BC-CEBFD592C71E}" presName="parentText" presStyleLbl="node1" presStyleIdx="2" presStyleCnt="4" custScaleX="127965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121872EC-B47C-4A3E-9AF4-03D0FC871788}" type="pres">
      <dgm:prSet presAssocID="{7E7F7110-2D6A-4B77-94BC-CEBFD592C71E}" presName="negativeSpace" presStyleCnt="0"/>
      <dgm:spPr/>
    </dgm:pt>
    <dgm:pt modelId="{C2449530-4E40-4D45-B8DE-3D05A83E2BB4}" type="pres">
      <dgm:prSet presAssocID="{7E7F7110-2D6A-4B77-94BC-CEBFD592C71E}" presName="childText" presStyleLbl="conFgAcc1" presStyleIdx="2" presStyleCnt="4">
        <dgm:presLayoutVars>
          <dgm:bulletEnabled val="1"/>
        </dgm:presLayoutVars>
      </dgm:prSet>
      <dgm:spPr/>
    </dgm:pt>
    <dgm:pt modelId="{DEB18397-FDF0-4829-9A95-037FD7BADB8C}" type="pres">
      <dgm:prSet presAssocID="{B3B24536-60CE-4D6E-8C3B-754B5F7B87D5}" presName="spaceBetweenRectangles" presStyleCnt="0"/>
      <dgm:spPr/>
    </dgm:pt>
    <dgm:pt modelId="{00540BC8-31F8-407D-BD69-26EE4D15EE1D}" type="pres">
      <dgm:prSet presAssocID="{A2A72286-A8FE-4DE0-9A02-AEA7EAAEE72B}" presName="parentLin" presStyleCnt="0"/>
      <dgm:spPr/>
    </dgm:pt>
    <dgm:pt modelId="{F01C9B47-A59C-49F8-A4E2-A9C474361DD7}" type="pres">
      <dgm:prSet presAssocID="{A2A72286-A8FE-4DE0-9A02-AEA7EAAEE72B}" presName="parentLeftMargin" presStyleLbl="node1" presStyleIdx="2" presStyleCnt="4"/>
      <dgm:spPr/>
    </dgm:pt>
    <dgm:pt modelId="{B0740838-0676-4B9C-BEED-87A414DE5014}" type="pres">
      <dgm:prSet presAssocID="{A2A72286-A8FE-4DE0-9A02-AEA7EAAEE72B}" presName="parentText" presStyleLbl="node1" presStyleIdx="3" presStyleCnt="4" custScaleX="127965">
        <dgm:presLayoutVars>
          <dgm:chMax val="0"/>
          <dgm:bulletEnabled val="1"/>
        </dgm:presLayoutVars>
      </dgm:prSet>
      <dgm:spPr>
        <a:xfrm>
          <a:off x="361706" y="5504392"/>
          <a:ext cx="5063891" cy="708480"/>
        </a:xfrm>
        <a:prstGeom prst="roundRect">
          <a:avLst/>
        </a:prstGeom>
      </dgm:spPr>
    </dgm:pt>
    <dgm:pt modelId="{C48BB6F0-BA1C-4361-9C65-6BF80B793B2A}" type="pres">
      <dgm:prSet presAssocID="{A2A72286-A8FE-4DE0-9A02-AEA7EAAEE72B}" presName="negativeSpace" presStyleCnt="0"/>
      <dgm:spPr/>
    </dgm:pt>
    <dgm:pt modelId="{E24707B5-51FE-4909-A92A-7EDF1B76168C}" type="pres">
      <dgm:prSet presAssocID="{A2A72286-A8FE-4DE0-9A02-AEA7EAAEE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2B7300-DF36-490F-9989-A4EBC9697543}" srcId="{725F5DF0-266F-462F-AA7E-77C96FC814B0}" destId="{7E7F7110-2D6A-4B77-94BC-CEBFD592C71E}" srcOrd="2" destOrd="0" parTransId="{0ECF569C-3F46-40FD-A85A-73413C8E41B2}" sibTransId="{B3B24536-60CE-4D6E-8C3B-754B5F7B87D5}"/>
    <dgm:cxn modelId="{2C95EE12-BBAB-4924-BB00-33D12DDB09AB}" srcId="{725F5DF0-266F-462F-AA7E-77C96FC814B0}" destId="{A2A72286-A8FE-4DE0-9A02-AEA7EAAEE72B}" srcOrd="3" destOrd="0" parTransId="{4CEE093C-DF49-4924-B44D-E52934C45F52}" sibTransId="{AA2CFC0A-29CB-4E8C-8284-640469470B0F}"/>
    <dgm:cxn modelId="{2665D717-5040-413D-8E21-662744246C7A}" type="presOf" srcId="{A2A72286-A8FE-4DE0-9A02-AEA7EAAEE72B}" destId="{B0740838-0676-4B9C-BEED-87A414DE5014}" srcOrd="1" destOrd="0" presId="urn:microsoft.com/office/officeart/2005/8/layout/list1"/>
    <dgm:cxn modelId="{D851B719-B9F6-4EFF-8D67-BAD5B8479068}" type="presOf" srcId="{7E7F7110-2D6A-4B77-94BC-CEBFD592C71E}" destId="{4B6E827C-8AF8-4C79-BB98-6CA0465E8E2E}" srcOrd="0" destOrd="0" presId="urn:microsoft.com/office/officeart/2005/8/layout/list1"/>
    <dgm:cxn modelId="{CD072258-CE3D-4390-8858-60F584847B8B}" type="presOf" srcId="{28F3F582-E495-4F7A-B5CC-71AF067C4181}" destId="{D4048474-4C9A-4761-8256-751682CB6C48}" srcOrd="1" destOrd="0" presId="urn:microsoft.com/office/officeart/2005/8/layout/list1"/>
    <dgm:cxn modelId="{0B792EA4-3E42-4F88-B05E-C8E3059E32EC}" srcId="{725F5DF0-266F-462F-AA7E-77C96FC814B0}" destId="{28F3F582-E495-4F7A-B5CC-71AF067C4181}" srcOrd="1" destOrd="0" parTransId="{563C7A52-3FF5-4562-A82F-26FAEFDD8DC0}" sibTransId="{FD68268A-D8D6-496D-B02D-28E06F9BB001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51825AD-5F63-47D4-AE46-6E71505D125B}" type="presOf" srcId="{A2A72286-A8FE-4DE0-9A02-AEA7EAAEE72B}" destId="{F01C9B47-A59C-49F8-A4E2-A9C474361DD7}" srcOrd="0" destOrd="0" presId="urn:microsoft.com/office/officeart/2005/8/layout/list1"/>
    <dgm:cxn modelId="{759C12B7-7203-4E5C-B1D4-9DD594D342BE}" type="presOf" srcId="{7E7F7110-2D6A-4B77-94BC-CEBFD592C71E}" destId="{69AE2628-01FB-4D83-A329-68A0EAF8C1DD}" srcOrd="1" destOrd="0" presId="urn:microsoft.com/office/officeart/2005/8/layout/list1"/>
    <dgm:cxn modelId="{F503F8BF-6A16-4832-9961-B2D365BA6508}" type="presOf" srcId="{28F3F582-E495-4F7A-B5CC-71AF067C4181}" destId="{CD385F96-DE96-4BDB-843D-E4CB26A5763F}" srcOrd="0" destOrd="0" presId="urn:microsoft.com/office/officeart/2005/8/layout/list1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0" destOrd="0" parTransId="{3727B7A2-DD14-48AB-BF47-C4BD0B4FB03C}" sibTransId="{2DE3D471-3B8A-42E2-A6A4-89E69711C2F2}"/>
    <dgm:cxn modelId="{C82851D2-4769-467C-957E-BF6B16AA3C32}" type="presParOf" srcId="{23A40960-721D-4260-8312-37AFA50EB7BA}" destId="{F9DECCB2-ED4E-47C7-982B-7A69D07D1E3E}" srcOrd="0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" destOrd="0" presId="urn:microsoft.com/office/officeart/2005/8/layout/list1"/>
    <dgm:cxn modelId="{63161FFE-70ED-4FD3-A4E6-62C88B200B7D}" type="presParOf" srcId="{23A40960-721D-4260-8312-37AFA50EB7BA}" destId="{5FC77B46-1E5B-4DBC-8C0B-9CD3DD6F9695}" srcOrd="2" destOrd="0" presId="urn:microsoft.com/office/officeart/2005/8/layout/list1"/>
    <dgm:cxn modelId="{29AC7A97-B653-4213-B536-956AF3B5A4DE}" type="presParOf" srcId="{23A40960-721D-4260-8312-37AFA50EB7BA}" destId="{5B22FCB9-254C-469D-BAB2-2771FFA72983}" srcOrd="3" destOrd="0" presId="urn:microsoft.com/office/officeart/2005/8/layout/list1"/>
    <dgm:cxn modelId="{6F9DCB41-31C5-4A97-9354-47AA04FDABF4}" type="presParOf" srcId="{23A40960-721D-4260-8312-37AFA50EB7BA}" destId="{5BE9E581-66C5-431D-AF9E-63B6A7A16EB6}" srcOrd="4" destOrd="0" presId="urn:microsoft.com/office/officeart/2005/8/layout/list1"/>
    <dgm:cxn modelId="{53921598-6598-4D0D-94AF-C66ED2320BE0}" type="presParOf" srcId="{5BE9E581-66C5-431D-AF9E-63B6A7A16EB6}" destId="{CD385F96-DE96-4BDB-843D-E4CB26A5763F}" srcOrd="0" destOrd="0" presId="urn:microsoft.com/office/officeart/2005/8/layout/list1"/>
    <dgm:cxn modelId="{983A746B-09D4-4406-B901-4CE816FAFB79}" type="presParOf" srcId="{5BE9E581-66C5-431D-AF9E-63B6A7A16EB6}" destId="{D4048474-4C9A-4761-8256-751682CB6C48}" srcOrd="1" destOrd="0" presId="urn:microsoft.com/office/officeart/2005/8/layout/list1"/>
    <dgm:cxn modelId="{2F6F66C6-7AA0-474F-A828-C0AF13015051}" type="presParOf" srcId="{23A40960-721D-4260-8312-37AFA50EB7BA}" destId="{4FFD6FB4-F0D0-4315-A800-A38B4B1AB7D8}" srcOrd="5" destOrd="0" presId="urn:microsoft.com/office/officeart/2005/8/layout/list1"/>
    <dgm:cxn modelId="{36CF8A57-CB2C-434B-9B8C-F4F0737D458C}" type="presParOf" srcId="{23A40960-721D-4260-8312-37AFA50EB7BA}" destId="{2E4A9B1B-23C7-4389-92C2-E59459C7BF8E}" srcOrd="6" destOrd="0" presId="urn:microsoft.com/office/officeart/2005/8/layout/list1"/>
    <dgm:cxn modelId="{40ECD659-A2A8-4B9F-8E43-DD0F52252368}" type="presParOf" srcId="{23A40960-721D-4260-8312-37AFA50EB7BA}" destId="{F7762C80-B21F-4478-9B03-3C9EFA5FE18E}" srcOrd="7" destOrd="0" presId="urn:microsoft.com/office/officeart/2005/8/layout/list1"/>
    <dgm:cxn modelId="{64EC5E05-370D-4DEE-B468-CF1E809E56DD}" type="presParOf" srcId="{23A40960-721D-4260-8312-37AFA50EB7BA}" destId="{2239B276-43B4-497E-9405-CBBF06D80594}" srcOrd="8" destOrd="0" presId="urn:microsoft.com/office/officeart/2005/8/layout/list1"/>
    <dgm:cxn modelId="{DD5DA147-09C3-46D6-A7E3-E1B34545F9A0}" type="presParOf" srcId="{2239B276-43B4-497E-9405-CBBF06D80594}" destId="{4B6E827C-8AF8-4C79-BB98-6CA0465E8E2E}" srcOrd="0" destOrd="0" presId="urn:microsoft.com/office/officeart/2005/8/layout/list1"/>
    <dgm:cxn modelId="{0C3474E3-E3DB-4318-85F1-E8A3925246B8}" type="presParOf" srcId="{2239B276-43B4-497E-9405-CBBF06D80594}" destId="{69AE2628-01FB-4D83-A329-68A0EAF8C1DD}" srcOrd="1" destOrd="0" presId="urn:microsoft.com/office/officeart/2005/8/layout/list1"/>
    <dgm:cxn modelId="{F2027FEB-6A37-467F-8BA8-754D5D74F7D0}" type="presParOf" srcId="{23A40960-721D-4260-8312-37AFA50EB7BA}" destId="{121872EC-B47C-4A3E-9AF4-03D0FC871788}" srcOrd="9" destOrd="0" presId="urn:microsoft.com/office/officeart/2005/8/layout/list1"/>
    <dgm:cxn modelId="{7E9E1936-97B0-4FB5-A7C4-697585341645}" type="presParOf" srcId="{23A40960-721D-4260-8312-37AFA50EB7BA}" destId="{C2449530-4E40-4D45-B8DE-3D05A83E2BB4}" srcOrd="10" destOrd="0" presId="urn:microsoft.com/office/officeart/2005/8/layout/list1"/>
    <dgm:cxn modelId="{3A1F6E11-E0C0-46C2-A9A8-1C3AA38C761D}" type="presParOf" srcId="{23A40960-721D-4260-8312-37AFA50EB7BA}" destId="{DEB18397-FDF0-4829-9A95-037FD7BADB8C}" srcOrd="11" destOrd="0" presId="urn:microsoft.com/office/officeart/2005/8/layout/list1"/>
    <dgm:cxn modelId="{C218F941-0DA3-459A-A605-239C247BFDE0}" type="presParOf" srcId="{23A40960-721D-4260-8312-37AFA50EB7BA}" destId="{00540BC8-31F8-407D-BD69-26EE4D15EE1D}" srcOrd="12" destOrd="0" presId="urn:microsoft.com/office/officeart/2005/8/layout/list1"/>
    <dgm:cxn modelId="{B02B5E65-A2DF-4520-A9B8-1785656E76B7}" type="presParOf" srcId="{00540BC8-31F8-407D-BD69-26EE4D15EE1D}" destId="{F01C9B47-A59C-49F8-A4E2-A9C474361DD7}" srcOrd="0" destOrd="0" presId="urn:microsoft.com/office/officeart/2005/8/layout/list1"/>
    <dgm:cxn modelId="{87446CD7-111B-4EC1-B184-C93648B04572}" type="presParOf" srcId="{00540BC8-31F8-407D-BD69-26EE4D15EE1D}" destId="{B0740838-0676-4B9C-BEED-87A414DE5014}" srcOrd="1" destOrd="0" presId="urn:microsoft.com/office/officeart/2005/8/layout/list1"/>
    <dgm:cxn modelId="{B3AA6035-D596-4906-830B-A3308FB2270B}" type="presParOf" srcId="{23A40960-721D-4260-8312-37AFA50EB7BA}" destId="{C48BB6F0-BA1C-4361-9C65-6BF80B793B2A}" srcOrd="13" destOrd="0" presId="urn:microsoft.com/office/officeart/2005/8/layout/list1"/>
    <dgm:cxn modelId="{EB0B3E12-392C-4723-B192-B972AA9A7CA2}" type="presParOf" srcId="{23A40960-721D-4260-8312-37AFA50EB7BA}" destId="{E24707B5-51FE-4909-A92A-7EDF1B7616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28F3F582-E495-4F7A-B5CC-71AF067C4181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és 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63C7A52-3FF5-4562-A82F-26FAEFDD8DC0}" type="parTrans" cxnId="{0B792EA4-3E42-4F88-B05E-C8E3059E32EC}">
      <dgm:prSet/>
      <dgm:spPr/>
      <dgm:t>
        <a:bodyPr/>
        <a:lstStyle/>
        <a:p>
          <a:endParaRPr lang="hu-HU"/>
        </a:p>
      </dgm:t>
    </dgm:pt>
    <dgm:pt modelId="{FD68268A-D8D6-496D-B02D-28E06F9BB001}" type="sibTrans" cxnId="{0B792EA4-3E42-4F88-B05E-C8E3059E32EC}">
      <dgm:prSet/>
      <dgm:spPr/>
      <dgm:t>
        <a:bodyPr/>
        <a:lstStyle/>
        <a:p>
          <a:endParaRPr lang="hu-HU"/>
        </a:p>
      </dgm:t>
    </dgm:pt>
    <dgm:pt modelId="{7E7F7110-2D6A-4B77-94BC-CEBFD592C71E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0ECF569C-3F46-40FD-A85A-73413C8E41B2}" type="parTrans" cxnId="{802B7300-DF36-490F-9989-A4EBC9697543}">
      <dgm:prSet/>
      <dgm:spPr/>
      <dgm:t>
        <a:bodyPr/>
        <a:lstStyle/>
        <a:p>
          <a:endParaRPr lang="hu-HU"/>
        </a:p>
      </dgm:t>
    </dgm:pt>
    <dgm:pt modelId="{B3B24536-60CE-4D6E-8C3B-754B5F7B87D5}" type="sibTrans" cxnId="{802B7300-DF36-490F-9989-A4EBC9697543}">
      <dgm:prSet/>
      <dgm:spPr/>
      <dgm:t>
        <a:bodyPr/>
        <a:lstStyle/>
        <a:p>
          <a:endParaRPr lang="hu-HU"/>
        </a:p>
      </dgm:t>
    </dgm:pt>
    <dgm:pt modelId="{A2A72286-A8FE-4DE0-9A02-AEA7EAAEE72B}">
      <dgm:prSet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gm:t>
    </dgm:pt>
    <dgm:pt modelId="{4CEE093C-DF49-4924-B44D-E52934C45F52}" type="parTrans" cxnId="{2C95EE12-BBAB-4924-BB00-33D12DDB09AB}">
      <dgm:prSet/>
      <dgm:spPr/>
      <dgm:t>
        <a:bodyPr/>
        <a:lstStyle/>
        <a:p>
          <a:endParaRPr lang="hu-HU"/>
        </a:p>
      </dgm:t>
    </dgm:pt>
    <dgm:pt modelId="{AA2CFC0A-29CB-4E8C-8284-640469470B0F}" type="sibTrans" cxnId="{2C95EE12-BBAB-4924-BB00-33D12DDB09AB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0" presStyleCnt="4"/>
      <dgm:spPr/>
    </dgm:pt>
    <dgm:pt modelId="{54F8A3D8-F360-42F0-ADF3-DFBEBD176879}" type="pres">
      <dgm:prSet presAssocID="{59CC0A99-8510-4484-AAAC-4BDA17B4EBDA}" presName="parentText" presStyleLbl="node1" presStyleIdx="0" presStyleCnt="4" custScaleX="127965">
        <dgm:presLayoutVars>
          <dgm:chMax val="0"/>
          <dgm:bulletEnabled val="1"/>
        </dgm:presLayoutVars>
      </dgm:prSet>
      <dgm:spPr>
        <a:xfrm>
          <a:off x="361706" y="5572"/>
          <a:ext cx="6480008" cy="109224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0" presStyleCnt="4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5BE9E581-66C5-431D-AF9E-63B6A7A16EB6}" type="pres">
      <dgm:prSet presAssocID="{28F3F582-E495-4F7A-B5CC-71AF067C4181}" presName="parentLin" presStyleCnt="0"/>
      <dgm:spPr/>
    </dgm:pt>
    <dgm:pt modelId="{CD385F96-DE96-4BDB-843D-E4CB26A5763F}" type="pres">
      <dgm:prSet presAssocID="{28F3F582-E495-4F7A-B5CC-71AF067C4181}" presName="parentLeftMargin" presStyleLbl="node1" presStyleIdx="0" presStyleCnt="4"/>
      <dgm:spPr/>
    </dgm:pt>
    <dgm:pt modelId="{D4048474-4C9A-4761-8256-751682CB6C48}" type="pres">
      <dgm:prSet presAssocID="{28F3F582-E495-4F7A-B5CC-71AF067C4181}" presName="parentText" presStyleLbl="node1" presStyleIdx="1" presStyleCnt="4" custScaleX="127965">
        <dgm:presLayoutVars>
          <dgm:chMax val="0"/>
          <dgm:bulletEnabled val="1"/>
        </dgm:presLayoutVars>
      </dgm:prSet>
      <dgm:spPr>
        <a:xfrm>
          <a:off x="361706" y="1683892"/>
          <a:ext cx="6480008" cy="1092240"/>
        </a:xfrm>
        <a:prstGeom prst="roundRect">
          <a:avLst/>
        </a:prstGeom>
      </dgm:spPr>
    </dgm:pt>
    <dgm:pt modelId="{4FFD6FB4-F0D0-4315-A800-A38B4B1AB7D8}" type="pres">
      <dgm:prSet presAssocID="{28F3F582-E495-4F7A-B5CC-71AF067C4181}" presName="negativeSpace" presStyleCnt="0"/>
      <dgm:spPr/>
    </dgm:pt>
    <dgm:pt modelId="{2E4A9B1B-23C7-4389-92C2-E59459C7BF8E}" type="pres">
      <dgm:prSet presAssocID="{28F3F582-E495-4F7A-B5CC-71AF067C4181}" presName="childText" presStyleLbl="conFgAcc1" presStyleIdx="1" presStyleCnt="4">
        <dgm:presLayoutVars>
          <dgm:bulletEnabled val="1"/>
        </dgm:presLayoutVars>
      </dgm:prSet>
      <dgm:spPr/>
    </dgm:pt>
    <dgm:pt modelId="{F7762C80-B21F-4478-9B03-3C9EFA5FE18E}" type="pres">
      <dgm:prSet presAssocID="{FD68268A-D8D6-496D-B02D-28E06F9BB001}" presName="spaceBetweenRectangles" presStyleCnt="0"/>
      <dgm:spPr/>
    </dgm:pt>
    <dgm:pt modelId="{2239B276-43B4-497E-9405-CBBF06D80594}" type="pres">
      <dgm:prSet presAssocID="{7E7F7110-2D6A-4B77-94BC-CEBFD592C71E}" presName="parentLin" presStyleCnt="0"/>
      <dgm:spPr/>
    </dgm:pt>
    <dgm:pt modelId="{4B6E827C-8AF8-4C79-BB98-6CA0465E8E2E}" type="pres">
      <dgm:prSet presAssocID="{7E7F7110-2D6A-4B77-94BC-CEBFD592C71E}" presName="parentLeftMargin" presStyleLbl="node1" presStyleIdx="1" presStyleCnt="4"/>
      <dgm:spPr/>
    </dgm:pt>
    <dgm:pt modelId="{69AE2628-01FB-4D83-A329-68A0EAF8C1DD}" type="pres">
      <dgm:prSet presAssocID="{7E7F7110-2D6A-4B77-94BC-CEBFD592C71E}" presName="parentText" presStyleLbl="node1" presStyleIdx="2" presStyleCnt="4" custScaleX="127965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121872EC-B47C-4A3E-9AF4-03D0FC871788}" type="pres">
      <dgm:prSet presAssocID="{7E7F7110-2D6A-4B77-94BC-CEBFD592C71E}" presName="negativeSpace" presStyleCnt="0"/>
      <dgm:spPr/>
    </dgm:pt>
    <dgm:pt modelId="{C2449530-4E40-4D45-B8DE-3D05A83E2BB4}" type="pres">
      <dgm:prSet presAssocID="{7E7F7110-2D6A-4B77-94BC-CEBFD592C71E}" presName="childText" presStyleLbl="conFgAcc1" presStyleIdx="2" presStyleCnt="4">
        <dgm:presLayoutVars>
          <dgm:bulletEnabled val="1"/>
        </dgm:presLayoutVars>
      </dgm:prSet>
      <dgm:spPr/>
    </dgm:pt>
    <dgm:pt modelId="{DEB18397-FDF0-4829-9A95-037FD7BADB8C}" type="pres">
      <dgm:prSet presAssocID="{B3B24536-60CE-4D6E-8C3B-754B5F7B87D5}" presName="spaceBetweenRectangles" presStyleCnt="0"/>
      <dgm:spPr/>
    </dgm:pt>
    <dgm:pt modelId="{00540BC8-31F8-407D-BD69-26EE4D15EE1D}" type="pres">
      <dgm:prSet presAssocID="{A2A72286-A8FE-4DE0-9A02-AEA7EAAEE72B}" presName="parentLin" presStyleCnt="0"/>
      <dgm:spPr/>
    </dgm:pt>
    <dgm:pt modelId="{F01C9B47-A59C-49F8-A4E2-A9C474361DD7}" type="pres">
      <dgm:prSet presAssocID="{A2A72286-A8FE-4DE0-9A02-AEA7EAAEE72B}" presName="parentLeftMargin" presStyleLbl="node1" presStyleIdx="2" presStyleCnt="4"/>
      <dgm:spPr/>
    </dgm:pt>
    <dgm:pt modelId="{B0740838-0676-4B9C-BEED-87A414DE5014}" type="pres">
      <dgm:prSet presAssocID="{A2A72286-A8FE-4DE0-9A02-AEA7EAAEE72B}" presName="parentText" presStyleLbl="node1" presStyleIdx="3" presStyleCnt="4" custScaleX="127965">
        <dgm:presLayoutVars>
          <dgm:chMax val="0"/>
          <dgm:bulletEnabled val="1"/>
        </dgm:presLayoutVars>
      </dgm:prSet>
      <dgm:spPr>
        <a:xfrm>
          <a:off x="361706" y="5504392"/>
          <a:ext cx="5063891" cy="708480"/>
        </a:xfrm>
        <a:prstGeom prst="roundRect">
          <a:avLst/>
        </a:prstGeom>
      </dgm:spPr>
    </dgm:pt>
    <dgm:pt modelId="{C48BB6F0-BA1C-4361-9C65-6BF80B793B2A}" type="pres">
      <dgm:prSet presAssocID="{A2A72286-A8FE-4DE0-9A02-AEA7EAAEE72B}" presName="negativeSpace" presStyleCnt="0"/>
      <dgm:spPr/>
    </dgm:pt>
    <dgm:pt modelId="{E24707B5-51FE-4909-A92A-7EDF1B76168C}" type="pres">
      <dgm:prSet presAssocID="{A2A72286-A8FE-4DE0-9A02-AEA7EAAEE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2B7300-DF36-490F-9989-A4EBC9697543}" srcId="{725F5DF0-266F-462F-AA7E-77C96FC814B0}" destId="{7E7F7110-2D6A-4B77-94BC-CEBFD592C71E}" srcOrd="2" destOrd="0" parTransId="{0ECF569C-3F46-40FD-A85A-73413C8E41B2}" sibTransId="{B3B24536-60CE-4D6E-8C3B-754B5F7B87D5}"/>
    <dgm:cxn modelId="{2C95EE12-BBAB-4924-BB00-33D12DDB09AB}" srcId="{725F5DF0-266F-462F-AA7E-77C96FC814B0}" destId="{A2A72286-A8FE-4DE0-9A02-AEA7EAAEE72B}" srcOrd="3" destOrd="0" parTransId="{4CEE093C-DF49-4924-B44D-E52934C45F52}" sibTransId="{AA2CFC0A-29CB-4E8C-8284-640469470B0F}"/>
    <dgm:cxn modelId="{2665D717-5040-413D-8E21-662744246C7A}" type="presOf" srcId="{A2A72286-A8FE-4DE0-9A02-AEA7EAAEE72B}" destId="{B0740838-0676-4B9C-BEED-87A414DE5014}" srcOrd="1" destOrd="0" presId="urn:microsoft.com/office/officeart/2005/8/layout/list1"/>
    <dgm:cxn modelId="{D851B719-B9F6-4EFF-8D67-BAD5B8479068}" type="presOf" srcId="{7E7F7110-2D6A-4B77-94BC-CEBFD592C71E}" destId="{4B6E827C-8AF8-4C79-BB98-6CA0465E8E2E}" srcOrd="0" destOrd="0" presId="urn:microsoft.com/office/officeart/2005/8/layout/list1"/>
    <dgm:cxn modelId="{CD072258-CE3D-4390-8858-60F584847B8B}" type="presOf" srcId="{28F3F582-E495-4F7A-B5CC-71AF067C4181}" destId="{D4048474-4C9A-4761-8256-751682CB6C48}" srcOrd="1" destOrd="0" presId="urn:microsoft.com/office/officeart/2005/8/layout/list1"/>
    <dgm:cxn modelId="{0B792EA4-3E42-4F88-B05E-C8E3059E32EC}" srcId="{725F5DF0-266F-462F-AA7E-77C96FC814B0}" destId="{28F3F582-E495-4F7A-B5CC-71AF067C4181}" srcOrd="1" destOrd="0" parTransId="{563C7A52-3FF5-4562-A82F-26FAEFDD8DC0}" sibTransId="{FD68268A-D8D6-496D-B02D-28E06F9BB001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51825AD-5F63-47D4-AE46-6E71505D125B}" type="presOf" srcId="{A2A72286-A8FE-4DE0-9A02-AEA7EAAEE72B}" destId="{F01C9B47-A59C-49F8-A4E2-A9C474361DD7}" srcOrd="0" destOrd="0" presId="urn:microsoft.com/office/officeart/2005/8/layout/list1"/>
    <dgm:cxn modelId="{759C12B7-7203-4E5C-B1D4-9DD594D342BE}" type="presOf" srcId="{7E7F7110-2D6A-4B77-94BC-CEBFD592C71E}" destId="{69AE2628-01FB-4D83-A329-68A0EAF8C1DD}" srcOrd="1" destOrd="0" presId="urn:microsoft.com/office/officeart/2005/8/layout/list1"/>
    <dgm:cxn modelId="{F503F8BF-6A16-4832-9961-B2D365BA6508}" type="presOf" srcId="{28F3F582-E495-4F7A-B5CC-71AF067C4181}" destId="{CD385F96-DE96-4BDB-843D-E4CB26A5763F}" srcOrd="0" destOrd="0" presId="urn:microsoft.com/office/officeart/2005/8/layout/list1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0" destOrd="0" parTransId="{3727B7A2-DD14-48AB-BF47-C4BD0B4FB03C}" sibTransId="{2DE3D471-3B8A-42E2-A6A4-89E69711C2F2}"/>
    <dgm:cxn modelId="{C82851D2-4769-467C-957E-BF6B16AA3C32}" type="presParOf" srcId="{23A40960-721D-4260-8312-37AFA50EB7BA}" destId="{F9DECCB2-ED4E-47C7-982B-7A69D07D1E3E}" srcOrd="0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" destOrd="0" presId="urn:microsoft.com/office/officeart/2005/8/layout/list1"/>
    <dgm:cxn modelId="{63161FFE-70ED-4FD3-A4E6-62C88B200B7D}" type="presParOf" srcId="{23A40960-721D-4260-8312-37AFA50EB7BA}" destId="{5FC77B46-1E5B-4DBC-8C0B-9CD3DD6F9695}" srcOrd="2" destOrd="0" presId="urn:microsoft.com/office/officeart/2005/8/layout/list1"/>
    <dgm:cxn modelId="{29AC7A97-B653-4213-B536-956AF3B5A4DE}" type="presParOf" srcId="{23A40960-721D-4260-8312-37AFA50EB7BA}" destId="{5B22FCB9-254C-469D-BAB2-2771FFA72983}" srcOrd="3" destOrd="0" presId="urn:microsoft.com/office/officeart/2005/8/layout/list1"/>
    <dgm:cxn modelId="{6F9DCB41-31C5-4A97-9354-47AA04FDABF4}" type="presParOf" srcId="{23A40960-721D-4260-8312-37AFA50EB7BA}" destId="{5BE9E581-66C5-431D-AF9E-63B6A7A16EB6}" srcOrd="4" destOrd="0" presId="urn:microsoft.com/office/officeart/2005/8/layout/list1"/>
    <dgm:cxn modelId="{53921598-6598-4D0D-94AF-C66ED2320BE0}" type="presParOf" srcId="{5BE9E581-66C5-431D-AF9E-63B6A7A16EB6}" destId="{CD385F96-DE96-4BDB-843D-E4CB26A5763F}" srcOrd="0" destOrd="0" presId="urn:microsoft.com/office/officeart/2005/8/layout/list1"/>
    <dgm:cxn modelId="{983A746B-09D4-4406-B901-4CE816FAFB79}" type="presParOf" srcId="{5BE9E581-66C5-431D-AF9E-63B6A7A16EB6}" destId="{D4048474-4C9A-4761-8256-751682CB6C48}" srcOrd="1" destOrd="0" presId="urn:microsoft.com/office/officeart/2005/8/layout/list1"/>
    <dgm:cxn modelId="{2F6F66C6-7AA0-474F-A828-C0AF13015051}" type="presParOf" srcId="{23A40960-721D-4260-8312-37AFA50EB7BA}" destId="{4FFD6FB4-F0D0-4315-A800-A38B4B1AB7D8}" srcOrd="5" destOrd="0" presId="urn:microsoft.com/office/officeart/2005/8/layout/list1"/>
    <dgm:cxn modelId="{36CF8A57-CB2C-434B-9B8C-F4F0737D458C}" type="presParOf" srcId="{23A40960-721D-4260-8312-37AFA50EB7BA}" destId="{2E4A9B1B-23C7-4389-92C2-E59459C7BF8E}" srcOrd="6" destOrd="0" presId="urn:microsoft.com/office/officeart/2005/8/layout/list1"/>
    <dgm:cxn modelId="{40ECD659-A2A8-4B9F-8E43-DD0F52252368}" type="presParOf" srcId="{23A40960-721D-4260-8312-37AFA50EB7BA}" destId="{F7762C80-B21F-4478-9B03-3C9EFA5FE18E}" srcOrd="7" destOrd="0" presId="urn:microsoft.com/office/officeart/2005/8/layout/list1"/>
    <dgm:cxn modelId="{64EC5E05-370D-4DEE-B468-CF1E809E56DD}" type="presParOf" srcId="{23A40960-721D-4260-8312-37AFA50EB7BA}" destId="{2239B276-43B4-497E-9405-CBBF06D80594}" srcOrd="8" destOrd="0" presId="urn:microsoft.com/office/officeart/2005/8/layout/list1"/>
    <dgm:cxn modelId="{DD5DA147-09C3-46D6-A7E3-E1B34545F9A0}" type="presParOf" srcId="{2239B276-43B4-497E-9405-CBBF06D80594}" destId="{4B6E827C-8AF8-4C79-BB98-6CA0465E8E2E}" srcOrd="0" destOrd="0" presId="urn:microsoft.com/office/officeart/2005/8/layout/list1"/>
    <dgm:cxn modelId="{0C3474E3-E3DB-4318-85F1-E8A3925246B8}" type="presParOf" srcId="{2239B276-43B4-497E-9405-CBBF06D80594}" destId="{69AE2628-01FB-4D83-A329-68A0EAF8C1DD}" srcOrd="1" destOrd="0" presId="urn:microsoft.com/office/officeart/2005/8/layout/list1"/>
    <dgm:cxn modelId="{F2027FEB-6A37-467F-8BA8-754D5D74F7D0}" type="presParOf" srcId="{23A40960-721D-4260-8312-37AFA50EB7BA}" destId="{121872EC-B47C-4A3E-9AF4-03D0FC871788}" srcOrd="9" destOrd="0" presId="urn:microsoft.com/office/officeart/2005/8/layout/list1"/>
    <dgm:cxn modelId="{7E9E1936-97B0-4FB5-A7C4-697585341645}" type="presParOf" srcId="{23A40960-721D-4260-8312-37AFA50EB7BA}" destId="{C2449530-4E40-4D45-B8DE-3D05A83E2BB4}" srcOrd="10" destOrd="0" presId="urn:microsoft.com/office/officeart/2005/8/layout/list1"/>
    <dgm:cxn modelId="{3A1F6E11-E0C0-46C2-A9A8-1C3AA38C761D}" type="presParOf" srcId="{23A40960-721D-4260-8312-37AFA50EB7BA}" destId="{DEB18397-FDF0-4829-9A95-037FD7BADB8C}" srcOrd="11" destOrd="0" presId="urn:microsoft.com/office/officeart/2005/8/layout/list1"/>
    <dgm:cxn modelId="{C218F941-0DA3-459A-A605-239C247BFDE0}" type="presParOf" srcId="{23A40960-721D-4260-8312-37AFA50EB7BA}" destId="{00540BC8-31F8-407D-BD69-26EE4D15EE1D}" srcOrd="12" destOrd="0" presId="urn:microsoft.com/office/officeart/2005/8/layout/list1"/>
    <dgm:cxn modelId="{B02B5E65-A2DF-4520-A9B8-1785656E76B7}" type="presParOf" srcId="{00540BC8-31F8-407D-BD69-26EE4D15EE1D}" destId="{F01C9B47-A59C-49F8-A4E2-A9C474361DD7}" srcOrd="0" destOrd="0" presId="urn:microsoft.com/office/officeart/2005/8/layout/list1"/>
    <dgm:cxn modelId="{87446CD7-111B-4EC1-B184-C93648B04572}" type="presParOf" srcId="{00540BC8-31F8-407D-BD69-26EE4D15EE1D}" destId="{B0740838-0676-4B9C-BEED-87A414DE5014}" srcOrd="1" destOrd="0" presId="urn:microsoft.com/office/officeart/2005/8/layout/list1"/>
    <dgm:cxn modelId="{B3AA6035-D596-4906-830B-A3308FB2270B}" type="presParOf" srcId="{23A40960-721D-4260-8312-37AFA50EB7BA}" destId="{C48BB6F0-BA1C-4361-9C65-6BF80B793B2A}" srcOrd="13" destOrd="0" presId="urn:microsoft.com/office/officeart/2005/8/layout/list1"/>
    <dgm:cxn modelId="{EB0B3E12-392C-4723-B192-B972AA9A7CA2}" type="presParOf" srcId="{23A40960-721D-4260-8312-37AFA50EB7BA}" destId="{E24707B5-51FE-4909-A92A-7EDF1B7616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28F3F582-E495-4F7A-B5CC-71AF067C4181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és 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63C7A52-3FF5-4562-A82F-26FAEFDD8DC0}" type="parTrans" cxnId="{0B792EA4-3E42-4F88-B05E-C8E3059E32EC}">
      <dgm:prSet/>
      <dgm:spPr/>
      <dgm:t>
        <a:bodyPr/>
        <a:lstStyle/>
        <a:p>
          <a:endParaRPr lang="hu-HU"/>
        </a:p>
      </dgm:t>
    </dgm:pt>
    <dgm:pt modelId="{FD68268A-D8D6-496D-B02D-28E06F9BB001}" type="sibTrans" cxnId="{0B792EA4-3E42-4F88-B05E-C8E3059E32EC}">
      <dgm:prSet/>
      <dgm:spPr/>
      <dgm:t>
        <a:bodyPr/>
        <a:lstStyle/>
        <a:p>
          <a:endParaRPr lang="hu-HU"/>
        </a:p>
      </dgm:t>
    </dgm:pt>
    <dgm:pt modelId="{7E7F7110-2D6A-4B77-94BC-CEBFD592C71E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0ECF569C-3F46-40FD-A85A-73413C8E41B2}" type="parTrans" cxnId="{802B7300-DF36-490F-9989-A4EBC9697543}">
      <dgm:prSet/>
      <dgm:spPr/>
      <dgm:t>
        <a:bodyPr/>
        <a:lstStyle/>
        <a:p>
          <a:endParaRPr lang="hu-HU"/>
        </a:p>
      </dgm:t>
    </dgm:pt>
    <dgm:pt modelId="{B3B24536-60CE-4D6E-8C3B-754B5F7B87D5}" type="sibTrans" cxnId="{802B7300-DF36-490F-9989-A4EBC9697543}">
      <dgm:prSet/>
      <dgm:spPr/>
      <dgm:t>
        <a:bodyPr/>
        <a:lstStyle/>
        <a:p>
          <a:endParaRPr lang="hu-HU"/>
        </a:p>
      </dgm:t>
    </dgm:pt>
    <dgm:pt modelId="{A2A72286-A8FE-4DE0-9A02-AEA7EAAEE72B}">
      <dgm:prSet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gm:t>
    </dgm:pt>
    <dgm:pt modelId="{4CEE093C-DF49-4924-B44D-E52934C45F52}" type="parTrans" cxnId="{2C95EE12-BBAB-4924-BB00-33D12DDB09AB}">
      <dgm:prSet/>
      <dgm:spPr/>
      <dgm:t>
        <a:bodyPr/>
        <a:lstStyle/>
        <a:p>
          <a:endParaRPr lang="hu-HU"/>
        </a:p>
      </dgm:t>
    </dgm:pt>
    <dgm:pt modelId="{AA2CFC0A-29CB-4E8C-8284-640469470B0F}" type="sibTrans" cxnId="{2C95EE12-BBAB-4924-BB00-33D12DDB09AB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0" presStyleCnt="4"/>
      <dgm:spPr/>
    </dgm:pt>
    <dgm:pt modelId="{54F8A3D8-F360-42F0-ADF3-DFBEBD176879}" type="pres">
      <dgm:prSet presAssocID="{59CC0A99-8510-4484-AAAC-4BDA17B4EBDA}" presName="parentText" presStyleLbl="node1" presStyleIdx="0" presStyleCnt="4" custScaleX="127965">
        <dgm:presLayoutVars>
          <dgm:chMax val="0"/>
          <dgm:bulletEnabled val="1"/>
        </dgm:presLayoutVars>
      </dgm:prSet>
      <dgm:spPr>
        <a:xfrm>
          <a:off x="361706" y="5572"/>
          <a:ext cx="6480008" cy="109224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0" presStyleCnt="4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5BE9E581-66C5-431D-AF9E-63B6A7A16EB6}" type="pres">
      <dgm:prSet presAssocID="{28F3F582-E495-4F7A-B5CC-71AF067C4181}" presName="parentLin" presStyleCnt="0"/>
      <dgm:spPr/>
    </dgm:pt>
    <dgm:pt modelId="{CD385F96-DE96-4BDB-843D-E4CB26A5763F}" type="pres">
      <dgm:prSet presAssocID="{28F3F582-E495-4F7A-B5CC-71AF067C4181}" presName="parentLeftMargin" presStyleLbl="node1" presStyleIdx="0" presStyleCnt="4"/>
      <dgm:spPr/>
    </dgm:pt>
    <dgm:pt modelId="{D4048474-4C9A-4761-8256-751682CB6C48}" type="pres">
      <dgm:prSet presAssocID="{28F3F582-E495-4F7A-B5CC-71AF067C4181}" presName="parentText" presStyleLbl="node1" presStyleIdx="1" presStyleCnt="4" custScaleX="127965">
        <dgm:presLayoutVars>
          <dgm:chMax val="0"/>
          <dgm:bulletEnabled val="1"/>
        </dgm:presLayoutVars>
      </dgm:prSet>
      <dgm:spPr>
        <a:xfrm>
          <a:off x="361706" y="3327112"/>
          <a:ext cx="5063891" cy="708480"/>
        </a:xfrm>
        <a:prstGeom prst="roundRect">
          <a:avLst/>
        </a:prstGeom>
      </dgm:spPr>
    </dgm:pt>
    <dgm:pt modelId="{4FFD6FB4-F0D0-4315-A800-A38B4B1AB7D8}" type="pres">
      <dgm:prSet presAssocID="{28F3F582-E495-4F7A-B5CC-71AF067C4181}" presName="negativeSpace" presStyleCnt="0"/>
      <dgm:spPr/>
    </dgm:pt>
    <dgm:pt modelId="{2E4A9B1B-23C7-4389-92C2-E59459C7BF8E}" type="pres">
      <dgm:prSet presAssocID="{28F3F582-E495-4F7A-B5CC-71AF067C4181}" presName="childText" presStyleLbl="conFgAcc1" presStyleIdx="1" presStyleCnt="4">
        <dgm:presLayoutVars>
          <dgm:bulletEnabled val="1"/>
        </dgm:presLayoutVars>
      </dgm:prSet>
      <dgm:spPr/>
    </dgm:pt>
    <dgm:pt modelId="{F7762C80-B21F-4478-9B03-3C9EFA5FE18E}" type="pres">
      <dgm:prSet presAssocID="{FD68268A-D8D6-496D-B02D-28E06F9BB001}" presName="spaceBetweenRectangles" presStyleCnt="0"/>
      <dgm:spPr/>
    </dgm:pt>
    <dgm:pt modelId="{2239B276-43B4-497E-9405-CBBF06D80594}" type="pres">
      <dgm:prSet presAssocID="{7E7F7110-2D6A-4B77-94BC-CEBFD592C71E}" presName="parentLin" presStyleCnt="0"/>
      <dgm:spPr/>
    </dgm:pt>
    <dgm:pt modelId="{4B6E827C-8AF8-4C79-BB98-6CA0465E8E2E}" type="pres">
      <dgm:prSet presAssocID="{7E7F7110-2D6A-4B77-94BC-CEBFD592C71E}" presName="parentLeftMargin" presStyleLbl="node1" presStyleIdx="1" presStyleCnt="4"/>
      <dgm:spPr/>
    </dgm:pt>
    <dgm:pt modelId="{69AE2628-01FB-4D83-A329-68A0EAF8C1DD}" type="pres">
      <dgm:prSet presAssocID="{7E7F7110-2D6A-4B77-94BC-CEBFD592C71E}" presName="parentText" presStyleLbl="node1" presStyleIdx="2" presStyleCnt="4" custScaleX="127965">
        <dgm:presLayoutVars>
          <dgm:chMax val="0"/>
          <dgm:bulletEnabled val="1"/>
        </dgm:presLayoutVars>
      </dgm:prSet>
      <dgm:spPr>
        <a:xfrm>
          <a:off x="361706" y="3362212"/>
          <a:ext cx="6480008" cy="1092240"/>
        </a:xfrm>
        <a:prstGeom prst="roundRect">
          <a:avLst/>
        </a:prstGeom>
      </dgm:spPr>
    </dgm:pt>
    <dgm:pt modelId="{121872EC-B47C-4A3E-9AF4-03D0FC871788}" type="pres">
      <dgm:prSet presAssocID="{7E7F7110-2D6A-4B77-94BC-CEBFD592C71E}" presName="negativeSpace" presStyleCnt="0"/>
      <dgm:spPr/>
    </dgm:pt>
    <dgm:pt modelId="{C2449530-4E40-4D45-B8DE-3D05A83E2BB4}" type="pres">
      <dgm:prSet presAssocID="{7E7F7110-2D6A-4B77-94BC-CEBFD592C71E}" presName="childText" presStyleLbl="conFgAcc1" presStyleIdx="2" presStyleCnt="4">
        <dgm:presLayoutVars>
          <dgm:bulletEnabled val="1"/>
        </dgm:presLayoutVars>
      </dgm:prSet>
      <dgm:spPr/>
    </dgm:pt>
    <dgm:pt modelId="{DEB18397-FDF0-4829-9A95-037FD7BADB8C}" type="pres">
      <dgm:prSet presAssocID="{B3B24536-60CE-4D6E-8C3B-754B5F7B87D5}" presName="spaceBetweenRectangles" presStyleCnt="0"/>
      <dgm:spPr/>
    </dgm:pt>
    <dgm:pt modelId="{00540BC8-31F8-407D-BD69-26EE4D15EE1D}" type="pres">
      <dgm:prSet presAssocID="{A2A72286-A8FE-4DE0-9A02-AEA7EAAEE72B}" presName="parentLin" presStyleCnt="0"/>
      <dgm:spPr/>
    </dgm:pt>
    <dgm:pt modelId="{F01C9B47-A59C-49F8-A4E2-A9C474361DD7}" type="pres">
      <dgm:prSet presAssocID="{A2A72286-A8FE-4DE0-9A02-AEA7EAAEE72B}" presName="parentLeftMargin" presStyleLbl="node1" presStyleIdx="2" presStyleCnt="4"/>
      <dgm:spPr/>
    </dgm:pt>
    <dgm:pt modelId="{B0740838-0676-4B9C-BEED-87A414DE5014}" type="pres">
      <dgm:prSet presAssocID="{A2A72286-A8FE-4DE0-9A02-AEA7EAAEE72B}" presName="parentText" presStyleLbl="node1" presStyleIdx="3" presStyleCnt="4" custScaleX="127965">
        <dgm:presLayoutVars>
          <dgm:chMax val="0"/>
          <dgm:bulletEnabled val="1"/>
        </dgm:presLayoutVars>
      </dgm:prSet>
      <dgm:spPr>
        <a:xfrm>
          <a:off x="361706" y="5504392"/>
          <a:ext cx="5063891" cy="708480"/>
        </a:xfrm>
        <a:prstGeom prst="roundRect">
          <a:avLst/>
        </a:prstGeom>
      </dgm:spPr>
    </dgm:pt>
    <dgm:pt modelId="{C48BB6F0-BA1C-4361-9C65-6BF80B793B2A}" type="pres">
      <dgm:prSet presAssocID="{A2A72286-A8FE-4DE0-9A02-AEA7EAAEE72B}" presName="negativeSpace" presStyleCnt="0"/>
      <dgm:spPr/>
    </dgm:pt>
    <dgm:pt modelId="{E24707B5-51FE-4909-A92A-7EDF1B76168C}" type="pres">
      <dgm:prSet presAssocID="{A2A72286-A8FE-4DE0-9A02-AEA7EAAEE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2B7300-DF36-490F-9989-A4EBC9697543}" srcId="{725F5DF0-266F-462F-AA7E-77C96FC814B0}" destId="{7E7F7110-2D6A-4B77-94BC-CEBFD592C71E}" srcOrd="2" destOrd="0" parTransId="{0ECF569C-3F46-40FD-A85A-73413C8E41B2}" sibTransId="{B3B24536-60CE-4D6E-8C3B-754B5F7B87D5}"/>
    <dgm:cxn modelId="{2C95EE12-BBAB-4924-BB00-33D12DDB09AB}" srcId="{725F5DF0-266F-462F-AA7E-77C96FC814B0}" destId="{A2A72286-A8FE-4DE0-9A02-AEA7EAAEE72B}" srcOrd="3" destOrd="0" parTransId="{4CEE093C-DF49-4924-B44D-E52934C45F52}" sibTransId="{AA2CFC0A-29CB-4E8C-8284-640469470B0F}"/>
    <dgm:cxn modelId="{2665D717-5040-413D-8E21-662744246C7A}" type="presOf" srcId="{A2A72286-A8FE-4DE0-9A02-AEA7EAAEE72B}" destId="{B0740838-0676-4B9C-BEED-87A414DE5014}" srcOrd="1" destOrd="0" presId="urn:microsoft.com/office/officeart/2005/8/layout/list1"/>
    <dgm:cxn modelId="{D851B719-B9F6-4EFF-8D67-BAD5B8479068}" type="presOf" srcId="{7E7F7110-2D6A-4B77-94BC-CEBFD592C71E}" destId="{4B6E827C-8AF8-4C79-BB98-6CA0465E8E2E}" srcOrd="0" destOrd="0" presId="urn:microsoft.com/office/officeart/2005/8/layout/list1"/>
    <dgm:cxn modelId="{CD072258-CE3D-4390-8858-60F584847B8B}" type="presOf" srcId="{28F3F582-E495-4F7A-B5CC-71AF067C4181}" destId="{D4048474-4C9A-4761-8256-751682CB6C48}" srcOrd="1" destOrd="0" presId="urn:microsoft.com/office/officeart/2005/8/layout/list1"/>
    <dgm:cxn modelId="{0B792EA4-3E42-4F88-B05E-C8E3059E32EC}" srcId="{725F5DF0-266F-462F-AA7E-77C96FC814B0}" destId="{28F3F582-E495-4F7A-B5CC-71AF067C4181}" srcOrd="1" destOrd="0" parTransId="{563C7A52-3FF5-4562-A82F-26FAEFDD8DC0}" sibTransId="{FD68268A-D8D6-496D-B02D-28E06F9BB001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51825AD-5F63-47D4-AE46-6E71505D125B}" type="presOf" srcId="{A2A72286-A8FE-4DE0-9A02-AEA7EAAEE72B}" destId="{F01C9B47-A59C-49F8-A4E2-A9C474361DD7}" srcOrd="0" destOrd="0" presId="urn:microsoft.com/office/officeart/2005/8/layout/list1"/>
    <dgm:cxn modelId="{759C12B7-7203-4E5C-B1D4-9DD594D342BE}" type="presOf" srcId="{7E7F7110-2D6A-4B77-94BC-CEBFD592C71E}" destId="{69AE2628-01FB-4D83-A329-68A0EAF8C1DD}" srcOrd="1" destOrd="0" presId="urn:microsoft.com/office/officeart/2005/8/layout/list1"/>
    <dgm:cxn modelId="{F503F8BF-6A16-4832-9961-B2D365BA6508}" type="presOf" srcId="{28F3F582-E495-4F7A-B5CC-71AF067C4181}" destId="{CD385F96-DE96-4BDB-843D-E4CB26A5763F}" srcOrd="0" destOrd="0" presId="urn:microsoft.com/office/officeart/2005/8/layout/list1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0" destOrd="0" parTransId="{3727B7A2-DD14-48AB-BF47-C4BD0B4FB03C}" sibTransId="{2DE3D471-3B8A-42E2-A6A4-89E69711C2F2}"/>
    <dgm:cxn modelId="{C82851D2-4769-467C-957E-BF6B16AA3C32}" type="presParOf" srcId="{23A40960-721D-4260-8312-37AFA50EB7BA}" destId="{F9DECCB2-ED4E-47C7-982B-7A69D07D1E3E}" srcOrd="0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" destOrd="0" presId="urn:microsoft.com/office/officeart/2005/8/layout/list1"/>
    <dgm:cxn modelId="{63161FFE-70ED-4FD3-A4E6-62C88B200B7D}" type="presParOf" srcId="{23A40960-721D-4260-8312-37AFA50EB7BA}" destId="{5FC77B46-1E5B-4DBC-8C0B-9CD3DD6F9695}" srcOrd="2" destOrd="0" presId="urn:microsoft.com/office/officeart/2005/8/layout/list1"/>
    <dgm:cxn modelId="{29AC7A97-B653-4213-B536-956AF3B5A4DE}" type="presParOf" srcId="{23A40960-721D-4260-8312-37AFA50EB7BA}" destId="{5B22FCB9-254C-469D-BAB2-2771FFA72983}" srcOrd="3" destOrd="0" presId="urn:microsoft.com/office/officeart/2005/8/layout/list1"/>
    <dgm:cxn modelId="{6F9DCB41-31C5-4A97-9354-47AA04FDABF4}" type="presParOf" srcId="{23A40960-721D-4260-8312-37AFA50EB7BA}" destId="{5BE9E581-66C5-431D-AF9E-63B6A7A16EB6}" srcOrd="4" destOrd="0" presId="urn:microsoft.com/office/officeart/2005/8/layout/list1"/>
    <dgm:cxn modelId="{53921598-6598-4D0D-94AF-C66ED2320BE0}" type="presParOf" srcId="{5BE9E581-66C5-431D-AF9E-63B6A7A16EB6}" destId="{CD385F96-DE96-4BDB-843D-E4CB26A5763F}" srcOrd="0" destOrd="0" presId="urn:microsoft.com/office/officeart/2005/8/layout/list1"/>
    <dgm:cxn modelId="{983A746B-09D4-4406-B901-4CE816FAFB79}" type="presParOf" srcId="{5BE9E581-66C5-431D-AF9E-63B6A7A16EB6}" destId="{D4048474-4C9A-4761-8256-751682CB6C48}" srcOrd="1" destOrd="0" presId="urn:microsoft.com/office/officeart/2005/8/layout/list1"/>
    <dgm:cxn modelId="{2F6F66C6-7AA0-474F-A828-C0AF13015051}" type="presParOf" srcId="{23A40960-721D-4260-8312-37AFA50EB7BA}" destId="{4FFD6FB4-F0D0-4315-A800-A38B4B1AB7D8}" srcOrd="5" destOrd="0" presId="urn:microsoft.com/office/officeart/2005/8/layout/list1"/>
    <dgm:cxn modelId="{36CF8A57-CB2C-434B-9B8C-F4F0737D458C}" type="presParOf" srcId="{23A40960-721D-4260-8312-37AFA50EB7BA}" destId="{2E4A9B1B-23C7-4389-92C2-E59459C7BF8E}" srcOrd="6" destOrd="0" presId="urn:microsoft.com/office/officeart/2005/8/layout/list1"/>
    <dgm:cxn modelId="{40ECD659-A2A8-4B9F-8E43-DD0F52252368}" type="presParOf" srcId="{23A40960-721D-4260-8312-37AFA50EB7BA}" destId="{F7762C80-B21F-4478-9B03-3C9EFA5FE18E}" srcOrd="7" destOrd="0" presId="urn:microsoft.com/office/officeart/2005/8/layout/list1"/>
    <dgm:cxn modelId="{64EC5E05-370D-4DEE-B468-CF1E809E56DD}" type="presParOf" srcId="{23A40960-721D-4260-8312-37AFA50EB7BA}" destId="{2239B276-43B4-497E-9405-CBBF06D80594}" srcOrd="8" destOrd="0" presId="urn:microsoft.com/office/officeart/2005/8/layout/list1"/>
    <dgm:cxn modelId="{DD5DA147-09C3-46D6-A7E3-E1B34545F9A0}" type="presParOf" srcId="{2239B276-43B4-497E-9405-CBBF06D80594}" destId="{4B6E827C-8AF8-4C79-BB98-6CA0465E8E2E}" srcOrd="0" destOrd="0" presId="urn:microsoft.com/office/officeart/2005/8/layout/list1"/>
    <dgm:cxn modelId="{0C3474E3-E3DB-4318-85F1-E8A3925246B8}" type="presParOf" srcId="{2239B276-43B4-497E-9405-CBBF06D80594}" destId="{69AE2628-01FB-4D83-A329-68A0EAF8C1DD}" srcOrd="1" destOrd="0" presId="urn:microsoft.com/office/officeart/2005/8/layout/list1"/>
    <dgm:cxn modelId="{F2027FEB-6A37-467F-8BA8-754D5D74F7D0}" type="presParOf" srcId="{23A40960-721D-4260-8312-37AFA50EB7BA}" destId="{121872EC-B47C-4A3E-9AF4-03D0FC871788}" srcOrd="9" destOrd="0" presId="urn:microsoft.com/office/officeart/2005/8/layout/list1"/>
    <dgm:cxn modelId="{7E9E1936-97B0-4FB5-A7C4-697585341645}" type="presParOf" srcId="{23A40960-721D-4260-8312-37AFA50EB7BA}" destId="{C2449530-4E40-4D45-B8DE-3D05A83E2BB4}" srcOrd="10" destOrd="0" presId="urn:microsoft.com/office/officeart/2005/8/layout/list1"/>
    <dgm:cxn modelId="{3A1F6E11-E0C0-46C2-A9A8-1C3AA38C761D}" type="presParOf" srcId="{23A40960-721D-4260-8312-37AFA50EB7BA}" destId="{DEB18397-FDF0-4829-9A95-037FD7BADB8C}" srcOrd="11" destOrd="0" presId="urn:microsoft.com/office/officeart/2005/8/layout/list1"/>
    <dgm:cxn modelId="{C218F941-0DA3-459A-A605-239C247BFDE0}" type="presParOf" srcId="{23A40960-721D-4260-8312-37AFA50EB7BA}" destId="{00540BC8-31F8-407D-BD69-26EE4D15EE1D}" srcOrd="12" destOrd="0" presId="urn:microsoft.com/office/officeart/2005/8/layout/list1"/>
    <dgm:cxn modelId="{B02B5E65-A2DF-4520-A9B8-1785656E76B7}" type="presParOf" srcId="{00540BC8-31F8-407D-BD69-26EE4D15EE1D}" destId="{F01C9B47-A59C-49F8-A4E2-A9C474361DD7}" srcOrd="0" destOrd="0" presId="urn:microsoft.com/office/officeart/2005/8/layout/list1"/>
    <dgm:cxn modelId="{87446CD7-111B-4EC1-B184-C93648B04572}" type="presParOf" srcId="{00540BC8-31F8-407D-BD69-26EE4D15EE1D}" destId="{B0740838-0676-4B9C-BEED-87A414DE5014}" srcOrd="1" destOrd="0" presId="urn:microsoft.com/office/officeart/2005/8/layout/list1"/>
    <dgm:cxn modelId="{B3AA6035-D596-4906-830B-A3308FB2270B}" type="presParOf" srcId="{23A40960-721D-4260-8312-37AFA50EB7BA}" destId="{C48BB6F0-BA1C-4361-9C65-6BF80B793B2A}" srcOrd="13" destOrd="0" presId="urn:microsoft.com/office/officeart/2005/8/layout/list1"/>
    <dgm:cxn modelId="{EB0B3E12-392C-4723-B192-B972AA9A7CA2}" type="presParOf" srcId="{23A40960-721D-4260-8312-37AFA50EB7BA}" destId="{E24707B5-51FE-4909-A92A-7EDF1B7616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28F3F582-E495-4F7A-B5CC-71AF067C4181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és 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63C7A52-3FF5-4562-A82F-26FAEFDD8DC0}" type="parTrans" cxnId="{0B792EA4-3E42-4F88-B05E-C8E3059E32EC}">
      <dgm:prSet/>
      <dgm:spPr/>
      <dgm:t>
        <a:bodyPr/>
        <a:lstStyle/>
        <a:p>
          <a:endParaRPr lang="hu-HU"/>
        </a:p>
      </dgm:t>
    </dgm:pt>
    <dgm:pt modelId="{FD68268A-D8D6-496D-B02D-28E06F9BB001}" type="sibTrans" cxnId="{0B792EA4-3E42-4F88-B05E-C8E3059E32EC}">
      <dgm:prSet/>
      <dgm:spPr/>
      <dgm:t>
        <a:bodyPr/>
        <a:lstStyle/>
        <a:p>
          <a:endParaRPr lang="hu-HU"/>
        </a:p>
      </dgm:t>
    </dgm:pt>
    <dgm:pt modelId="{7E7F7110-2D6A-4B77-94BC-CEBFD592C71E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0ECF569C-3F46-40FD-A85A-73413C8E41B2}" type="parTrans" cxnId="{802B7300-DF36-490F-9989-A4EBC9697543}">
      <dgm:prSet/>
      <dgm:spPr/>
      <dgm:t>
        <a:bodyPr/>
        <a:lstStyle/>
        <a:p>
          <a:endParaRPr lang="hu-HU"/>
        </a:p>
      </dgm:t>
    </dgm:pt>
    <dgm:pt modelId="{B3B24536-60CE-4D6E-8C3B-754B5F7B87D5}" type="sibTrans" cxnId="{802B7300-DF36-490F-9989-A4EBC9697543}">
      <dgm:prSet/>
      <dgm:spPr/>
      <dgm:t>
        <a:bodyPr/>
        <a:lstStyle/>
        <a:p>
          <a:endParaRPr lang="hu-HU"/>
        </a:p>
      </dgm:t>
    </dgm:pt>
    <dgm:pt modelId="{A2A72286-A8FE-4DE0-9A02-AEA7EAAEE72B}">
      <dgm:prSet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gm:t>
    </dgm:pt>
    <dgm:pt modelId="{4CEE093C-DF49-4924-B44D-E52934C45F52}" type="parTrans" cxnId="{2C95EE12-BBAB-4924-BB00-33D12DDB09AB}">
      <dgm:prSet/>
      <dgm:spPr/>
      <dgm:t>
        <a:bodyPr/>
        <a:lstStyle/>
        <a:p>
          <a:endParaRPr lang="hu-HU"/>
        </a:p>
      </dgm:t>
    </dgm:pt>
    <dgm:pt modelId="{AA2CFC0A-29CB-4E8C-8284-640469470B0F}" type="sibTrans" cxnId="{2C95EE12-BBAB-4924-BB00-33D12DDB09AB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0" presStyleCnt="4"/>
      <dgm:spPr/>
    </dgm:pt>
    <dgm:pt modelId="{54F8A3D8-F360-42F0-ADF3-DFBEBD176879}" type="pres">
      <dgm:prSet presAssocID="{59CC0A99-8510-4484-AAAC-4BDA17B4EBDA}" presName="parentText" presStyleLbl="node1" presStyleIdx="0" presStyleCnt="4" custScaleX="127965">
        <dgm:presLayoutVars>
          <dgm:chMax val="0"/>
          <dgm:bulletEnabled val="1"/>
        </dgm:presLayoutVars>
      </dgm:prSet>
      <dgm:spPr>
        <a:xfrm>
          <a:off x="361706" y="5572"/>
          <a:ext cx="6480008" cy="109224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0" presStyleCnt="4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5BE9E581-66C5-431D-AF9E-63B6A7A16EB6}" type="pres">
      <dgm:prSet presAssocID="{28F3F582-E495-4F7A-B5CC-71AF067C4181}" presName="parentLin" presStyleCnt="0"/>
      <dgm:spPr/>
    </dgm:pt>
    <dgm:pt modelId="{CD385F96-DE96-4BDB-843D-E4CB26A5763F}" type="pres">
      <dgm:prSet presAssocID="{28F3F582-E495-4F7A-B5CC-71AF067C4181}" presName="parentLeftMargin" presStyleLbl="node1" presStyleIdx="0" presStyleCnt="4"/>
      <dgm:spPr/>
    </dgm:pt>
    <dgm:pt modelId="{D4048474-4C9A-4761-8256-751682CB6C48}" type="pres">
      <dgm:prSet presAssocID="{28F3F582-E495-4F7A-B5CC-71AF067C4181}" presName="parentText" presStyleLbl="node1" presStyleIdx="1" presStyleCnt="4" custScaleX="127965">
        <dgm:presLayoutVars>
          <dgm:chMax val="0"/>
          <dgm:bulletEnabled val="1"/>
        </dgm:presLayoutVars>
      </dgm:prSet>
      <dgm:spPr>
        <a:xfrm>
          <a:off x="361706" y="3327112"/>
          <a:ext cx="5063891" cy="708480"/>
        </a:xfrm>
        <a:prstGeom prst="roundRect">
          <a:avLst/>
        </a:prstGeom>
      </dgm:spPr>
    </dgm:pt>
    <dgm:pt modelId="{4FFD6FB4-F0D0-4315-A800-A38B4B1AB7D8}" type="pres">
      <dgm:prSet presAssocID="{28F3F582-E495-4F7A-B5CC-71AF067C4181}" presName="negativeSpace" presStyleCnt="0"/>
      <dgm:spPr/>
    </dgm:pt>
    <dgm:pt modelId="{2E4A9B1B-23C7-4389-92C2-E59459C7BF8E}" type="pres">
      <dgm:prSet presAssocID="{28F3F582-E495-4F7A-B5CC-71AF067C4181}" presName="childText" presStyleLbl="conFgAcc1" presStyleIdx="1" presStyleCnt="4">
        <dgm:presLayoutVars>
          <dgm:bulletEnabled val="1"/>
        </dgm:presLayoutVars>
      </dgm:prSet>
      <dgm:spPr/>
    </dgm:pt>
    <dgm:pt modelId="{F7762C80-B21F-4478-9B03-3C9EFA5FE18E}" type="pres">
      <dgm:prSet presAssocID="{FD68268A-D8D6-496D-B02D-28E06F9BB001}" presName="spaceBetweenRectangles" presStyleCnt="0"/>
      <dgm:spPr/>
    </dgm:pt>
    <dgm:pt modelId="{2239B276-43B4-497E-9405-CBBF06D80594}" type="pres">
      <dgm:prSet presAssocID="{7E7F7110-2D6A-4B77-94BC-CEBFD592C71E}" presName="parentLin" presStyleCnt="0"/>
      <dgm:spPr/>
    </dgm:pt>
    <dgm:pt modelId="{4B6E827C-8AF8-4C79-BB98-6CA0465E8E2E}" type="pres">
      <dgm:prSet presAssocID="{7E7F7110-2D6A-4B77-94BC-CEBFD592C71E}" presName="parentLeftMargin" presStyleLbl="node1" presStyleIdx="1" presStyleCnt="4"/>
      <dgm:spPr/>
    </dgm:pt>
    <dgm:pt modelId="{69AE2628-01FB-4D83-A329-68A0EAF8C1DD}" type="pres">
      <dgm:prSet presAssocID="{7E7F7110-2D6A-4B77-94BC-CEBFD592C71E}" presName="parentText" presStyleLbl="node1" presStyleIdx="2" presStyleCnt="4" custScaleX="127965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121872EC-B47C-4A3E-9AF4-03D0FC871788}" type="pres">
      <dgm:prSet presAssocID="{7E7F7110-2D6A-4B77-94BC-CEBFD592C71E}" presName="negativeSpace" presStyleCnt="0"/>
      <dgm:spPr/>
    </dgm:pt>
    <dgm:pt modelId="{C2449530-4E40-4D45-B8DE-3D05A83E2BB4}" type="pres">
      <dgm:prSet presAssocID="{7E7F7110-2D6A-4B77-94BC-CEBFD592C71E}" presName="childText" presStyleLbl="conFgAcc1" presStyleIdx="2" presStyleCnt="4">
        <dgm:presLayoutVars>
          <dgm:bulletEnabled val="1"/>
        </dgm:presLayoutVars>
      </dgm:prSet>
      <dgm:spPr/>
    </dgm:pt>
    <dgm:pt modelId="{DEB18397-FDF0-4829-9A95-037FD7BADB8C}" type="pres">
      <dgm:prSet presAssocID="{B3B24536-60CE-4D6E-8C3B-754B5F7B87D5}" presName="spaceBetweenRectangles" presStyleCnt="0"/>
      <dgm:spPr/>
    </dgm:pt>
    <dgm:pt modelId="{00540BC8-31F8-407D-BD69-26EE4D15EE1D}" type="pres">
      <dgm:prSet presAssocID="{A2A72286-A8FE-4DE0-9A02-AEA7EAAEE72B}" presName="parentLin" presStyleCnt="0"/>
      <dgm:spPr/>
    </dgm:pt>
    <dgm:pt modelId="{F01C9B47-A59C-49F8-A4E2-A9C474361DD7}" type="pres">
      <dgm:prSet presAssocID="{A2A72286-A8FE-4DE0-9A02-AEA7EAAEE72B}" presName="parentLeftMargin" presStyleLbl="node1" presStyleIdx="2" presStyleCnt="4"/>
      <dgm:spPr/>
    </dgm:pt>
    <dgm:pt modelId="{B0740838-0676-4B9C-BEED-87A414DE5014}" type="pres">
      <dgm:prSet presAssocID="{A2A72286-A8FE-4DE0-9A02-AEA7EAAEE72B}" presName="parentText" presStyleLbl="node1" presStyleIdx="3" presStyleCnt="4" custScaleX="127965">
        <dgm:presLayoutVars>
          <dgm:chMax val="0"/>
          <dgm:bulletEnabled val="1"/>
        </dgm:presLayoutVars>
      </dgm:prSet>
      <dgm:spPr>
        <a:xfrm>
          <a:off x="361706" y="5040532"/>
          <a:ext cx="6480008" cy="1092240"/>
        </a:xfrm>
        <a:prstGeom prst="roundRect">
          <a:avLst/>
        </a:prstGeom>
      </dgm:spPr>
    </dgm:pt>
    <dgm:pt modelId="{C48BB6F0-BA1C-4361-9C65-6BF80B793B2A}" type="pres">
      <dgm:prSet presAssocID="{A2A72286-A8FE-4DE0-9A02-AEA7EAAEE72B}" presName="negativeSpace" presStyleCnt="0"/>
      <dgm:spPr/>
    </dgm:pt>
    <dgm:pt modelId="{E24707B5-51FE-4909-A92A-7EDF1B76168C}" type="pres">
      <dgm:prSet presAssocID="{A2A72286-A8FE-4DE0-9A02-AEA7EAAEE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2B7300-DF36-490F-9989-A4EBC9697543}" srcId="{725F5DF0-266F-462F-AA7E-77C96FC814B0}" destId="{7E7F7110-2D6A-4B77-94BC-CEBFD592C71E}" srcOrd="2" destOrd="0" parTransId="{0ECF569C-3F46-40FD-A85A-73413C8E41B2}" sibTransId="{B3B24536-60CE-4D6E-8C3B-754B5F7B87D5}"/>
    <dgm:cxn modelId="{2C95EE12-BBAB-4924-BB00-33D12DDB09AB}" srcId="{725F5DF0-266F-462F-AA7E-77C96FC814B0}" destId="{A2A72286-A8FE-4DE0-9A02-AEA7EAAEE72B}" srcOrd="3" destOrd="0" parTransId="{4CEE093C-DF49-4924-B44D-E52934C45F52}" sibTransId="{AA2CFC0A-29CB-4E8C-8284-640469470B0F}"/>
    <dgm:cxn modelId="{2665D717-5040-413D-8E21-662744246C7A}" type="presOf" srcId="{A2A72286-A8FE-4DE0-9A02-AEA7EAAEE72B}" destId="{B0740838-0676-4B9C-BEED-87A414DE5014}" srcOrd="1" destOrd="0" presId="urn:microsoft.com/office/officeart/2005/8/layout/list1"/>
    <dgm:cxn modelId="{D851B719-B9F6-4EFF-8D67-BAD5B8479068}" type="presOf" srcId="{7E7F7110-2D6A-4B77-94BC-CEBFD592C71E}" destId="{4B6E827C-8AF8-4C79-BB98-6CA0465E8E2E}" srcOrd="0" destOrd="0" presId="urn:microsoft.com/office/officeart/2005/8/layout/list1"/>
    <dgm:cxn modelId="{CD072258-CE3D-4390-8858-60F584847B8B}" type="presOf" srcId="{28F3F582-E495-4F7A-B5CC-71AF067C4181}" destId="{D4048474-4C9A-4761-8256-751682CB6C48}" srcOrd="1" destOrd="0" presId="urn:microsoft.com/office/officeart/2005/8/layout/list1"/>
    <dgm:cxn modelId="{0B792EA4-3E42-4F88-B05E-C8E3059E32EC}" srcId="{725F5DF0-266F-462F-AA7E-77C96FC814B0}" destId="{28F3F582-E495-4F7A-B5CC-71AF067C4181}" srcOrd="1" destOrd="0" parTransId="{563C7A52-3FF5-4562-A82F-26FAEFDD8DC0}" sibTransId="{FD68268A-D8D6-496D-B02D-28E06F9BB001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51825AD-5F63-47D4-AE46-6E71505D125B}" type="presOf" srcId="{A2A72286-A8FE-4DE0-9A02-AEA7EAAEE72B}" destId="{F01C9B47-A59C-49F8-A4E2-A9C474361DD7}" srcOrd="0" destOrd="0" presId="urn:microsoft.com/office/officeart/2005/8/layout/list1"/>
    <dgm:cxn modelId="{759C12B7-7203-4E5C-B1D4-9DD594D342BE}" type="presOf" srcId="{7E7F7110-2D6A-4B77-94BC-CEBFD592C71E}" destId="{69AE2628-01FB-4D83-A329-68A0EAF8C1DD}" srcOrd="1" destOrd="0" presId="urn:microsoft.com/office/officeart/2005/8/layout/list1"/>
    <dgm:cxn modelId="{F503F8BF-6A16-4832-9961-B2D365BA6508}" type="presOf" srcId="{28F3F582-E495-4F7A-B5CC-71AF067C4181}" destId="{CD385F96-DE96-4BDB-843D-E4CB26A5763F}" srcOrd="0" destOrd="0" presId="urn:microsoft.com/office/officeart/2005/8/layout/list1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0" destOrd="0" parTransId="{3727B7A2-DD14-48AB-BF47-C4BD0B4FB03C}" sibTransId="{2DE3D471-3B8A-42E2-A6A4-89E69711C2F2}"/>
    <dgm:cxn modelId="{C82851D2-4769-467C-957E-BF6B16AA3C32}" type="presParOf" srcId="{23A40960-721D-4260-8312-37AFA50EB7BA}" destId="{F9DECCB2-ED4E-47C7-982B-7A69D07D1E3E}" srcOrd="0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" destOrd="0" presId="urn:microsoft.com/office/officeart/2005/8/layout/list1"/>
    <dgm:cxn modelId="{63161FFE-70ED-4FD3-A4E6-62C88B200B7D}" type="presParOf" srcId="{23A40960-721D-4260-8312-37AFA50EB7BA}" destId="{5FC77B46-1E5B-4DBC-8C0B-9CD3DD6F9695}" srcOrd="2" destOrd="0" presId="urn:microsoft.com/office/officeart/2005/8/layout/list1"/>
    <dgm:cxn modelId="{29AC7A97-B653-4213-B536-956AF3B5A4DE}" type="presParOf" srcId="{23A40960-721D-4260-8312-37AFA50EB7BA}" destId="{5B22FCB9-254C-469D-BAB2-2771FFA72983}" srcOrd="3" destOrd="0" presId="urn:microsoft.com/office/officeart/2005/8/layout/list1"/>
    <dgm:cxn modelId="{6F9DCB41-31C5-4A97-9354-47AA04FDABF4}" type="presParOf" srcId="{23A40960-721D-4260-8312-37AFA50EB7BA}" destId="{5BE9E581-66C5-431D-AF9E-63B6A7A16EB6}" srcOrd="4" destOrd="0" presId="urn:microsoft.com/office/officeart/2005/8/layout/list1"/>
    <dgm:cxn modelId="{53921598-6598-4D0D-94AF-C66ED2320BE0}" type="presParOf" srcId="{5BE9E581-66C5-431D-AF9E-63B6A7A16EB6}" destId="{CD385F96-DE96-4BDB-843D-E4CB26A5763F}" srcOrd="0" destOrd="0" presId="urn:microsoft.com/office/officeart/2005/8/layout/list1"/>
    <dgm:cxn modelId="{983A746B-09D4-4406-B901-4CE816FAFB79}" type="presParOf" srcId="{5BE9E581-66C5-431D-AF9E-63B6A7A16EB6}" destId="{D4048474-4C9A-4761-8256-751682CB6C48}" srcOrd="1" destOrd="0" presId="urn:microsoft.com/office/officeart/2005/8/layout/list1"/>
    <dgm:cxn modelId="{2F6F66C6-7AA0-474F-A828-C0AF13015051}" type="presParOf" srcId="{23A40960-721D-4260-8312-37AFA50EB7BA}" destId="{4FFD6FB4-F0D0-4315-A800-A38B4B1AB7D8}" srcOrd="5" destOrd="0" presId="urn:microsoft.com/office/officeart/2005/8/layout/list1"/>
    <dgm:cxn modelId="{36CF8A57-CB2C-434B-9B8C-F4F0737D458C}" type="presParOf" srcId="{23A40960-721D-4260-8312-37AFA50EB7BA}" destId="{2E4A9B1B-23C7-4389-92C2-E59459C7BF8E}" srcOrd="6" destOrd="0" presId="urn:microsoft.com/office/officeart/2005/8/layout/list1"/>
    <dgm:cxn modelId="{40ECD659-A2A8-4B9F-8E43-DD0F52252368}" type="presParOf" srcId="{23A40960-721D-4260-8312-37AFA50EB7BA}" destId="{F7762C80-B21F-4478-9B03-3C9EFA5FE18E}" srcOrd="7" destOrd="0" presId="urn:microsoft.com/office/officeart/2005/8/layout/list1"/>
    <dgm:cxn modelId="{64EC5E05-370D-4DEE-B468-CF1E809E56DD}" type="presParOf" srcId="{23A40960-721D-4260-8312-37AFA50EB7BA}" destId="{2239B276-43B4-497E-9405-CBBF06D80594}" srcOrd="8" destOrd="0" presId="urn:microsoft.com/office/officeart/2005/8/layout/list1"/>
    <dgm:cxn modelId="{DD5DA147-09C3-46D6-A7E3-E1B34545F9A0}" type="presParOf" srcId="{2239B276-43B4-497E-9405-CBBF06D80594}" destId="{4B6E827C-8AF8-4C79-BB98-6CA0465E8E2E}" srcOrd="0" destOrd="0" presId="urn:microsoft.com/office/officeart/2005/8/layout/list1"/>
    <dgm:cxn modelId="{0C3474E3-E3DB-4318-85F1-E8A3925246B8}" type="presParOf" srcId="{2239B276-43B4-497E-9405-CBBF06D80594}" destId="{69AE2628-01FB-4D83-A329-68A0EAF8C1DD}" srcOrd="1" destOrd="0" presId="urn:microsoft.com/office/officeart/2005/8/layout/list1"/>
    <dgm:cxn modelId="{F2027FEB-6A37-467F-8BA8-754D5D74F7D0}" type="presParOf" srcId="{23A40960-721D-4260-8312-37AFA50EB7BA}" destId="{121872EC-B47C-4A3E-9AF4-03D0FC871788}" srcOrd="9" destOrd="0" presId="urn:microsoft.com/office/officeart/2005/8/layout/list1"/>
    <dgm:cxn modelId="{7E9E1936-97B0-4FB5-A7C4-697585341645}" type="presParOf" srcId="{23A40960-721D-4260-8312-37AFA50EB7BA}" destId="{C2449530-4E40-4D45-B8DE-3D05A83E2BB4}" srcOrd="10" destOrd="0" presId="urn:microsoft.com/office/officeart/2005/8/layout/list1"/>
    <dgm:cxn modelId="{3A1F6E11-E0C0-46C2-A9A8-1C3AA38C761D}" type="presParOf" srcId="{23A40960-721D-4260-8312-37AFA50EB7BA}" destId="{DEB18397-FDF0-4829-9A95-037FD7BADB8C}" srcOrd="11" destOrd="0" presId="urn:microsoft.com/office/officeart/2005/8/layout/list1"/>
    <dgm:cxn modelId="{C218F941-0DA3-459A-A605-239C247BFDE0}" type="presParOf" srcId="{23A40960-721D-4260-8312-37AFA50EB7BA}" destId="{00540BC8-31F8-407D-BD69-26EE4D15EE1D}" srcOrd="12" destOrd="0" presId="urn:microsoft.com/office/officeart/2005/8/layout/list1"/>
    <dgm:cxn modelId="{B02B5E65-A2DF-4520-A9B8-1785656E76B7}" type="presParOf" srcId="{00540BC8-31F8-407D-BD69-26EE4D15EE1D}" destId="{F01C9B47-A59C-49F8-A4E2-A9C474361DD7}" srcOrd="0" destOrd="0" presId="urn:microsoft.com/office/officeart/2005/8/layout/list1"/>
    <dgm:cxn modelId="{87446CD7-111B-4EC1-B184-C93648B04572}" type="presParOf" srcId="{00540BC8-31F8-407D-BD69-26EE4D15EE1D}" destId="{B0740838-0676-4B9C-BEED-87A414DE5014}" srcOrd="1" destOrd="0" presId="urn:microsoft.com/office/officeart/2005/8/layout/list1"/>
    <dgm:cxn modelId="{B3AA6035-D596-4906-830B-A3308FB2270B}" type="presParOf" srcId="{23A40960-721D-4260-8312-37AFA50EB7BA}" destId="{C48BB6F0-BA1C-4361-9C65-6BF80B793B2A}" srcOrd="13" destOrd="0" presId="urn:microsoft.com/office/officeart/2005/8/layout/list1"/>
    <dgm:cxn modelId="{EB0B3E12-392C-4723-B192-B972AA9A7CA2}" type="presParOf" srcId="{23A40960-721D-4260-8312-37AFA50EB7BA}" destId="{E24707B5-51FE-4909-A92A-7EDF1B7616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7B46-1E5B-4DBC-8C0B-9CD3DD6F9695}">
      <dsp:nvSpPr>
        <dsp:cNvPr id="0" name=""/>
        <dsp:cNvSpPr/>
      </dsp:nvSpPr>
      <dsp:spPr>
        <a:xfrm>
          <a:off x="0" y="55169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5572"/>
          <a:ext cx="6480008" cy="109224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58891"/>
        <a:ext cx="6373370" cy="985602"/>
      </dsp:txXfrm>
    </dsp:sp>
    <dsp:sp modelId="{2E4A9B1B-23C7-4389-92C2-E59459C7BF8E}">
      <dsp:nvSpPr>
        <dsp:cNvPr id="0" name=""/>
        <dsp:cNvSpPr/>
      </dsp:nvSpPr>
      <dsp:spPr>
        <a:xfrm>
          <a:off x="0" y="223001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8474-4C9A-4761-8256-751682CB6C48}">
      <dsp:nvSpPr>
        <dsp:cNvPr id="0" name=""/>
        <dsp:cNvSpPr/>
      </dsp:nvSpPr>
      <dsp:spPr>
        <a:xfrm>
          <a:off x="361706" y="168389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és 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1737211"/>
        <a:ext cx="6373370" cy="985602"/>
      </dsp:txXfrm>
    </dsp:sp>
    <dsp:sp modelId="{C2449530-4E40-4D45-B8DE-3D05A83E2BB4}">
      <dsp:nvSpPr>
        <dsp:cNvPr id="0" name=""/>
        <dsp:cNvSpPr/>
      </dsp:nvSpPr>
      <dsp:spPr>
        <a:xfrm>
          <a:off x="0" y="390833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2628-01FB-4D83-A329-68A0EAF8C1DD}">
      <dsp:nvSpPr>
        <dsp:cNvPr id="0" name=""/>
        <dsp:cNvSpPr/>
      </dsp:nvSpPr>
      <dsp:spPr>
        <a:xfrm>
          <a:off x="361706" y="336221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3415531"/>
        <a:ext cx="6373370" cy="985602"/>
      </dsp:txXfrm>
    </dsp:sp>
    <dsp:sp modelId="{E24707B5-51FE-4909-A92A-7EDF1B76168C}">
      <dsp:nvSpPr>
        <dsp:cNvPr id="0" name=""/>
        <dsp:cNvSpPr/>
      </dsp:nvSpPr>
      <dsp:spPr>
        <a:xfrm>
          <a:off x="0" y="558665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0838-0676-4B9C-BEED-87A414DE5014}">
      <dsp:nvSpPr>
        <dsp:cNvPr id="0" name=""/>
        <dsp:cNvSpPr/>
      </dsp:nvSpPr>
      <dsp:spPr>
        <a:xfrm>
          <a:off x="361706" y="504053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sp:txBody>
      <dsp:txXfrm>
        <a:off x="415025" y="5093851"/>
        <a:ext cx="6373370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7B46-1E5B-4DBC-8C0B-9CD3DD6F9695}">
      <dsp:nvSpPr>
        <dsp:cNvPr id="0" name=""/>
        <dsp:cNvSpPr/>
      </dsp:nvSpPr>
      <dsp:spPr>
        <a:xfrm>
          <a:off x="0" y="55169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557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</a:p>
      </dsp:txBody>
      <dsp:txXfrm>
        <a:off x="415025" y="58891"/>
        <a:ext cx="6373370" cy="985602"/>
      </dsp:txXfrm>
    </dsp:sp>
    <dsp:sp modelId="{2E4A9B1B-23C7-4389-92C2-E59459C7BF8E}">
      <dsp:nvSpPr>
        <dsp:cNvPr id="0" name=""/>
        <dsp:cNvSpPr/>
      </dsp:nvSpPr>
      <dsp:spPr>
        <a:xfrm>
          <a:off x="0" y="223001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8474-4C9A-4761-8256-751682CB6C48}">
      <dsp:nvSpPr>
        <dsp:cNvPr id="0" name=""/>
        <dsp:cNvSpPr/>
      </dsp:nvSpPr>
      <dsp:spPr>
        <a:xfrm>
          <a:off x="361706" y="1683892"/>
          <a:ext cx="6480008" cy="109224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és 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1737211"/>
        <a:ext cx="6373370" cy="985602"/>
      </dsp:txXfrm>
    </dsp:sp>
    <dsp:sp modelId="{C2449530-4E40-4D45-B8DE-3D05A83E2BB4}">
      <dsp:nvSpPr>
        <dsp:cNvPr id="0" name=""/>
        <dsp:cNvSpPr/>
      </dsp:nvSpPr>
      <dsp:spPr>
        <a:xfrm>
          <a:off x="0" y="390833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2628-01FB-4D83-A329-68A0EAF8C1DD}">
      <dsp:nvSpPr>
        <dsp:cNvPr id="0" name=""/>
        <dsp:cNvSpPr/>
      </dsp:nvSpPr>
      <dsp:spPr>
        <a:xfrm>
          <a:off x="361706" y="336221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3415531"/>
        <a:ext cx="6373370" cy="985602"/>
      </dsp:txXfrm>
    </dsp:sp>
    <dsp:sp modelId="{E24707B5-51FE-4909-A92A-7EDF1B76168C}">
      <dsp:nvSpPr>
        <dsp:cNvPr id="0" name=""/>
        <dsp:cNvSpPr/>
      </dsp:nvSpPr>
      <dsp:spPr>
        <a:xfrm>
          <a:off x="0" y="558665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0838-0676-4B9C-BEED-87A414DE5014}">
      <dsp:nvSpPr>
        <dsp:cNvPr id="0" name=""/>
        <dsp:cNvSpPr/>
      </dsp:nvSpPr>
      <dsp:spPr>
        <a:xfrm>
          <a:off x="361706" y="504053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sp:txBody>
      <dsp:txXfrm>
        <a:off x="415025" y="5093851"/>
        <a:ext cx="6373370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7B46-1E5B-4DBC-8C0B-9CD3DD6F9695}">
      <dsp:nvSpPr>
        <dsp:cNvPr id="0" name=""/>
        <dsp:cNvSpPr/>
      </dsp:nvSpPr>
      <dsp:spPr>
        <a:xfrm>
          <a:off x="0" y="55169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557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58891"/>
        <a:ext cx="6373370" cy="985602"/>
      </dsp:txXfrm>
    </dsp:sp>
    <dsp:sp modelId="{2E4A9B1B-23C7-4389-92C2-E59459C7BF8E}">
      <dsp:nvSpPr>
        <dsp:cNvPr id="0" name=""/>
        <dsp:cNvSpPr/>
      </dsp:nvSpPr>
      <dsp:spPr>
        <a:xfrm>
          <a:off x="0" y="223001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8474-4C9A-4761-8256-751682CB6C48}">
      <dsp:nvSpPr>
        <dsp:cNvPr id="0" name=""/>
        <dsp:cNvSpPr/>
      </dsp:nvSpPr>
      <dsp:spPr>
        <a:xfrm>
          <a:off x="361706" y="168389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és 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1737211"/>
        <a:ext cx="6373370" cy="985602"/>
      </dsp:txXfrm>
    </dsp:sp>
    <dsp:sp modelId="{C2449530-4E40-4D45-B8DE-3D05A83E2BB4}">
      <dsp:nvSpPr>
        <dsp:cNvPr id="0" name=""/>
        <dsp:cNvSpPr/>
      </dsp:nvSpPr>
      <dsp:spPr>
        <a:xfrm>
          <a:off x="0" y="390833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2628-01FB-4D83-A329-68A0EAF8C1DD}">
      <dsp:nvSpPr>
        <dsp:cNvPr id="0" name=""/>
        <dsp:cNvSpPr/>
      </dsp:nvSpPr>
      <dsp:spPr>
        <a:xfrm>
          <a:off x="361706" y="3362212"/>
          <a:ext cx="6480008" cy="109224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3415531"/>
        <a:ext cx="6373370" cy="985602"/>
      </dsp:txXfrm>
    </dsp:sp>
    <dsp:sp modelId="{E24707B5-51FE-4909-A92A-7EDF1B76168C}">
      <dsp:nvSpPr>
        <dsp:cNvPr id="0" name=""/>
        <dsp:cNvSpPr/>
      </dsp:nvSpPr>
      <dsp:spPr>
        <a:xfrm>
          <a:off x="0" y="558665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0838-0676-4B9C-BEED-87A414DE5014}">
      <dsp:nvSpPr>
        <dsp:cNvPr id="0" name=""/>
        <dsp:cNvSpPr/>
      </dsp:nvSpPr>
      <dsp:spPr>
        <a:xfrm>
          <a:off x="361706" y="504053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sp:txBody>
      <dsp:txXfrm>
        <a:off x="415025" y="5093851"/>
        <a:ext cx="6373370" cy="985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7B46-1E5B-4DBC-8C0B-9CD3DD6F9695}">
      <dsp:nvSpPr>
        <dsp:cNvPr id="0" name=""/>
        <dsp:cNvSpPr/>
      </dsp:nvSpPr>
      <dsp:spPr>
        <a:xfrm>
          <a:off x="0" y="55169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557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58891"/>
        <a:ext cx="6373370" cy="985602"/>
      </dsp:txXfrm>
    </dsp:sp>
    <dsp:sp modelId="{2E4A9B1B-23C7-4389-92C2-E59459C7BF8E}">
      <dsp:nvSpPr>
        <dsp:cNvPr id="0" name=""/>
        <dsp:cNvSpPr/>
      </dsp:nvSpPr>
      <dsp:spPr>
        <a:xfrm>
          <a:off x="0" y="223001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8474-4C9A-4761-8256-751682CB6C48}">
      <dsp:nvSpPr>
        <dsp:cNvPr id="0" name=""/>
        <dsp:cNvSpPr/>
      </dsp:nvSpPr>
      <dsp:spPr>
        <a:xfrm>
          <a:off x="361706" y="168389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és 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1737211"/>
        <a:ext cx="6373370" cy="985602"/>
      </dsp:txXfrm>
    </dsp:sp>
    <dsp:sp modelId="{C2449530-4E40-4D45-B8DE-3D05A83E2BB4}">
      <dsp:nvSpPr>
        <dsp:cNvPr id="0" name=""/>
        <dsp:cNvSpPr/>
      </dsp:nvSpPr>
      <dsp:spPr>
        <a:xfrm>
          <a:off x="0" y="390833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2628-01FB-4D83-A329-68A0EAF8C1DD}">
      <dsp:nvSpPr>
        <dsp:cNvPr id="0" name=""/>
        <dsp:cNvSpPr/>
      </dsp:nvSpPr>
      <dsp:spPr>
        <a:xfrm>
          <a:off x="361706" y="336221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3415531"/>
        <a:ext cx="6373370" cy="985602"/>
      </dsp:txXfrm>
    </dsp:sp>
    <dsp:sp modelId="{E24707B5-51FE-4909-A92A-7EDF1B76168C}">
      <dsp:nvSpPr>
        <dsp:cNvPr id="0" name=""/>
        <dsp:cNvSpPr/>
      </dsp:nvSpPr>
      <dsp:spPr>
        <a:xfrm>
          <a:off x="0" y="558665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0838-0676-4B9C-BEED-87A414DE5014}">
      <dsp:nvSpPr>
        <dsp:cNvPr id="0" name=""/>
        <dsp:cNvSpPr/>
      </dsp:nvSpPr>
      <dsp:spPr>
        <a:xfrm>
          <a:off x="361706" y="5040532"/>
          <a:ext cx="6480008" cy="109224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sp:txBody>
      <dsp:txXfrm>
        <a:off x="415025" y="5093851"/>
        <a:ext cx="6373370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E999-8EDA-4271-A565-4E287EBEAE9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7A55-1294-4E4F-9D3B-EFE610BC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7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23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71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53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70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630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39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6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355555" y="1797745"/>
            <a:ext cx="1594839" cy="67392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3087524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1" y="1988698"/>
            <a:ext cx="231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1" y="310449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1650" b="1" cap="all" spc="225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3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1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4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0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0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2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20446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2824213"/>
            <a:ext cx="6644488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9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38957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1" y="1988698"/>
            <a:ext cx="231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1" y="310449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1650" b="1" cap="all" spc="225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3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1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4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0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0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2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88966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3087524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0563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2" y="5597401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224630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6"/>
            <a:ext cx="2958571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2409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1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3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209010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1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166957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2400" cap="all" spc="6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4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5" y="5597401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4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3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2400" cap="all" spc="6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951439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457189" indent="-457189">
              <a:buFont typeface="+mj-lt"/>
              <a:buAutoNum type="arabicPeriod"/>
              <a:defRPr sz="2400">
                <a:solidFill>
                  <a:srgbClr val="1E1B58"/>
                </a:solidFill>
              </a:defRPr>
            </a:lvl1pPr>
            <a:lvl2pPr marL="914378" indent="-457189">
              <a:buFont typeface="+mj-lt"/>
              <a:buAutoNum type="alphaLcPeriod"/>
              <a:defRPr sz="2000">
                <a:solidFill>
                  <a:srgbClr val="1E1B58"/>
                </a:solidFill>
              </a:defRPr>
            </a:lvl2pPr>
            <a:lvl3pPr marL="1257269" indent="-342892">
              <a:buFont typeface="+mj-lt"/>
              <a:buAutoNum type="romanLcPeriod"/>
              <a:defRPr sz="1800">
                <a:solidFill>
                  <a:srgbClr val="1E1B58"/>
                </a:solidFill>
              </a:defRPr>
            </a:lvl3pPr>
            <a:lvl4pPr marL="1714457" indent="-342892">
              <a:buFont typeface="+mj-lt"/>
              <a:buAutoNum type="arabicPeriod"/>
              <a:defRPr sz="1600">
                <a:solidFill>
                  <a:srgbClr val="1E1B58"/>
                </a:solidFill>
              </a:defRPr>
            </a:lvl4pPr>
            <a:lvl5pPr marL="2171646" indent="-342892">
              <a:buFont typeface="+mj-lt"/>
              <a:buAutoNum type="arabicPeriod"/>
              <a:defRPr sz="1600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2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500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9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476112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402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FCFD2-E3C6-43B9-8893-7543922F2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808" y="400114"/>
            <a:ext cx="5126441" cy="300082"/>
          </a:xfrm>
        </p:spPr>
        <p:txBody>
          <a:bodyPr/>
          <a:lstStyle/>
          <a:p>
            <a:r>
              <a:rPr lang="hu-HU" dirty="0"/>
              <a:t>Sajtótájékoztató | 2023. május 25.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5E05B-555C-4E8F-8AE7-FCD9643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stabilitási jelentés</a:t>
            </a:r>
            <a:br>
              <a:rPr lang="hu-HU" dirty="0"/>
            </a:br>
            <a:r>
              <a:rPr lang="hu-HU" dirty="0"/>
              <a:t>(2023. Május)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0284-F987-4C93-BBC0-772637E31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50" y="288163"/>
            <a:ext cx="5180373" cy="1000274"/>
          </a:xfrm>
        </p:spPr>
        <p:txBody>
          <a:bodyPr/>
          <a:lstStyle/>
          <a:p>
            <a:r>
              <a:rPr lang="hu-HU" dirty="0"/>
              <a:t>Dancsik Bálint | főosztályvezető</a:t>
            </a:r>
          </a:p>
          <a:p>
            <a:pPr>
              <a:spcBef>
                <a:spcPts val="600"/>
              </a:spcBef>
            </a:pPr>
            <a:r>
              <a:rPr lang="hu-HU" dirty="0"/>
              <a:t>Pénzügyi rendszer elemzése igazgatóság</a:t>
            </a:r>
          </a:p>
        </p:txBody>
      </p:sp>
    </p:spTree>
    <p:extLst>
      <p:ext uri="{BB962C8B-B14F-4D97-AF65-F5344CB8AC3E}">
        <p14:creationId xmlns:p14="http://schemas.microsoft.com/office/powerpoint/2010/main" val="48774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04755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500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50E97-9819-ADB2-1118-7E4BDFA2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235331"/>
            <a:ext cx="8390876" cy="713833"/>
          </a:xfrm>
        </p:spPr>
        <p:txBody>
          <a:bodyPr>
            <a:noAutofit/>
          </a:bodyPr>
          <a:lstStyle/>
          <a:p>
            <a:r>
              <a:rPr lang="hu-HU" sz="2000" dirty="0"/>
              <a:t>A vállalati hitelezés nominálisan 14 százalékkal nőtt 2022-ben, részben egyedi nagyügyletek hatására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BEBB3-57B6-F697-65A4-4FC0CC2425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156357"/>
            <a:ext cx="7679183" cy="538398"/>
          </a:xfrm>
        </p:spPr>
        <p:txBody>
          <a:bodyPr/>
          <a:lstStyle/>
          <a:p>
            <a:r>
              <a:rPr lang="hu-HU" sz="1200" dirty="0"/>
              <a:t>Megjegyzés | Tranzakció alapú éves növekedés a pénzügyi közvetítőrendszer hitelállományában. Forrás | MNB</a:t>
            </a:r>
          </a:p>
        </p:txBody>
      </p:sp>
      <p:sp>
        <p:nvSpPr>
          <p:cNvPr id="8" name="Szövegdoboz 2">
            <a:extLst>
              <a:ext uri="{FF2B5EF4-FFF2-40B4-BE49-F238E27FC236}">
                <a16:creationId xmlns:a16="http://schemas.microsoft.com/office/drawing/2014/main" id="{74BFBD9F-8B93-CE73-C8D4-AB8A6A8EF5A9}"/>
              </a:ext>
            </a:extLst>
          </p:cNvPr>
          <p:cNvSpPr txBox="1"/>
          <p:nvPr/>
        </p:nvSpPr>
        <p:spPr>
          <a:xfrm>
            <a:off x="3550356" y="5707569"/>
            <a:ext cx="5091288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ctr"/>
            <a:r>
              <a:rPr lang="hu-HU" dirty="0"/>
              <a:t>A vállalati hitelezés előrejelzése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804074-5A5E-8835-5187-07C367B95916}"/>
              </a:ext>
            </a:extLst>
          </p:cNvPr>
          <p:cNvSpPr/>
          <p:nvPr/>
        </p:nvSpPr>
        <p:spPr>
          <a:xfrm>
            <a:off x="8896604" y="1295409"/>
            <a:ext cx="2980785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hu-H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végéig több állami hitelprogram is kedvezményes forrással segíti 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kkv- és a nagyvállalati szektort.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E72AB-7D16-1AB3-1375-5148C103B763}"/>
              </a:ext>
            </a:extLst>
          </p:cNvPr>
          <p:cNvSpPr/>
          <p:nvPr/>
        </p:nvSpPr>
        <p:spPr>
          <a:xfrm>
            <a:off x="9161802" y="4233319"/>
            <a:ext cx="2714917" cy="1815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vállalati </a:t>
            </a:r>
            <a:r>
              <a:rPr lang="hu-HU" sz="14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likvid eszközök állománya jelentősen növekedett Magyarországon 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elmúlt években: a likvid eszközök GDP-arányos értéke 2013-ban a régiós átlaggal összhangban 20 százalékot ért el, míg 2021 végén már a 32 százalékot is meghaladta.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4608B-CB57-5A1E-B634-1B858881995A}"/>
              </a:ext>
            </a:extLst>
          </p:cNvPr>
          <p:cNvSpPr/>
          <p:nvPr/>
        </p:nvSpPr>
        <p:spPr>
          <a:xfrm>
            <a:off x="9162473" y="2094852"/>
            <a:ext cx="2714916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támogatott programok </a:t>
            </a:r>
            <a:r>
              <a:rPr lang="hu-HU" sz="14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részben a lejáró kkv hitelek megújítási igényét fedezhetik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kkv-k 2022. végén fennálló banki hitelállományából nagyságrendileg 1120 milliárd forint tőketartozással rendelkeznek azok a hitelek, amelyek 2023 folyamán fognak lejárni.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B66414-27BD-905C-10E4-3B1ADC2E51E4}"/>
              </a:ext>
            </a:extLst>
          </p:cNvPr>
          <p:cNvCxnSpPr>
            <a:cxnSpLocks/>
          </p:cNvCxnSpPr>
          <p:nvPr/>
        </p:nvCxnSpPr>
        <p:spPr>
          <a:xfrm>
            <a:off x="8896604" y="2034073"/>
            <a:ext cx="0" cy="3153564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88B93E-202B-5445-DB9C-33628C01394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8896604" y="3110515"/>
            <a:ext cx="265869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4B2516-4379-ACAC-6D2A-EA31B2C48CC7}"/>
              </a:ext>
            </a:extLst>
          </p:cNvPr>
          <p:cNvCxnSpPr>
            <a:cxnSpLocks/>
          </p:cNvCxnSpPr>
          <p:nvPr/>
        </p:nvCxnSpPr>
        <p:spPr>
          <a:xfrm>
            <a:off x="8896604" y="5187637"/>
            <a:ext cx="265869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6A18691-7ED3-4061-7AAE-557CE53D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123" y="1258678"/>
            <a:ext cx="5517613" cy="41393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A58415-6678-257F-8286-6AABF5A749E8}"/>
              </a:ext>
            </a:extLst>
          </p:cNvPr>
          <p:cNvCxnSpPr/>
          <p:nvPr/>
        </p:nvCxnSpPr>
        <p:spPr>
          <a:xfrm flipH="1" flipV="1">
            <a:off x="7648575" y="2905125"/>
            <a:ext cx="85725" cy="20539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E30D0E-FB4A-3711-9128-D3A198DB4411}"/>
              </a:ext>
            </a:extLst>
          </p:cNvPr>
          <p:cNvSpPr txBox="1"/>
          <p:nvPr/>
        </p:nvSpPr>
        <p:spPr>
          <a:xfrm>
            <a:off x="7399020" y="3104449"/>
            <a:ext cx="86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solidFill>
                  <a:schemeClr val="tx2"/>
                </a:solidFill>
              </a:rPr>
              <a:t>7,1% (2023Q4)</a:t>
            </a:r>
          </a:p>
        </p:txBody>
      </p:sp>
    </p:spTree>
    <p:extLst>
      <p:ext uri="{BB962C8B-B14F-4D97-AF65-F5344CB8AC3E}">
        <p14:creationId xmlns:p14="http://schemas.microsoft.com/office/powerpoint/2010/main" val="407330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6BF8-820E-5BDE-FFA5-1F83099A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244806"/>
            <a:ext cx="8390876" cy="713833"/>
          </a:xfrm>
        </p:spPr>
        <p:txBody>
          <a:bodyPr vert="horz" lIns="72000" tIns="36000" rIns="72000" bIns="36000" rtlCol="0" anchor="ctr">
            <a:noAutofit/>
          </a:bodyPr>
          <a:lstStyle/>
          <a:p>
            <a:r>
              <a:rPr lang="hu-HU" sz="2000" dirty="0"/>
              <a:t>a vállalati hitelkereslet 2021-hez képest eltolódott a deviza- és a rövid lejáratú hitelek irányába</a:t>
            </a:r>
          </a:p>
        </p:txBody>
      </p:sp>
      <p:sp>
        <p:nvSpPr>
          <p:cNvPr id="7" name="Szövegdoboz 2">
            <a:extLst>
              <a:ext uri="{FF2B5EF4-FFF2-40B4-BE49-F238E27FC236}">
                <a16:creationId xmlns:a16="http://schemas.microsoft.com/office/drawing/2014/main" id="{A9EF8717-7F70-B708-0541-1E322E5420D5}"/>
              </a:ext>
            </a:extLst>
          </p:cNvPr>
          <p:cNvSpPr txBox="1"/>
          <p:nvPr/>
        </p:nvSpPr>
        <p:spPr>
          <a:xfrm>
            <a:off x="3079102" y="5827585"/>
            <a:ext cx="7679184" cy="535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ctr"/>
            <a:r>
              <a:rPr lang="hu-HU" dirty="0"/>
              <a:t>Az éven belül kumulált devizahitel-szerződések a devizahitelt felvett vállalatok külkereskedelmi aktivitása szerint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9E0AB6-E8B0-60FC-3FE7-5FE8B523E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494764"/>
            <a:ext cx="7679183" cy="300319"/>
          </a:xfrm>
        </p:spPr>
        <p:txBody>
          <a:bodyPr/>
          <a:lstStyle/>
          <a:p>
            <a:r>
              <a:rPr lang="hu-HU" sz="1200" dirty="0"/>
              <a:t>Megjegyzés | Árfolyamszűrt értékek.  Forrás | </a:t>
            </a:r>
            <a:r>
              <a:rPr lang="hu-HU" sz="1200" dirty="0" err="1"/>
              <a:t>NAV</a:t>
            </a:r>
            <a:r>
              <a:rPr lang="hu-HU" sz="1200" dirty="0"/>
              <a:t>,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60054C-B245-045C-7C36-599BA16D2029}"/>
              </a:ext>
            </a:extLst>
          </p:cNvPr>
          <p:cNvSpPr txBox="1"/>
          <p:nvPr/>
        </p:nvSpPr>
        <p:spPr>
          <a:xfrm>
            <a:off x="9175582" y="3060934"/>
            <a:ext cx="2829508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160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dirty="0"/>
              <a:t>A devizahitelek iránti kereslet is emelkedett. Ugyanakkor ilyen hiteleket </a:t>
            </a:r>
            <a:r>
              <a:rPr lang="hu-HU" b="1" dirty="0"/>
              <a:t>zömében a természetes fedezettséggel rendelkező vállalatok</a:t>
            </a:r>
            <a:r>
              <a:rPr lang="hu-HU" dirty="0"/>
              <a:t> vettek fel az elmúlt hónapokban.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76173-17DC-665C-AF0B-B7AAB3E5FA7D}"/>
              </a:ext>
            </a:extLst>
          </p:cNvPr>
          <p:cNvSpPr txBox="1"/>
          <p:nvPr/>
        </p:nvSpPr>
        <p:spPr>
          <a:xfrm>
            <a:off x="9175581" y="1329210"/>
            <a:ext cx="2829509" cy="16004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60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sz="1400" dirty="0"/>
              <a:t>A vállalatok csökkenő beruházási aktivitásának és növekvő likviditási igényének eredményeként a bankok </a:t>
            </a:r>
            <a:r>
              <a:rPr lang="hu-HU" sz="1400" b="1" dirty="0"/>
              <a:t>a hosszú lejáratú hitelek iránti kereslet csökkenését, és a forgóeszközhitelek iránti kereslet növekedését</a:t>
            </a:r>
            <a:r>
              <a:rPr lang="hu-HU" sz="1400" dirty="0"/>
              <a:t> érzékelték.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85EC8D7C-24D8-71BA-2C82-EF11F61CAA8F}"/>
              </a:ext>
            </a:extLst>
          </p:cNvPr>
          <p:cNvSpPr/>
          <p:nvPr/>
        </p:nvSpPr>
        <p:spPr>
          <a:xfrm flipH="1">
            <a:off x="8720543" y="3060934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C5EAE-0F12-CE7B-3098-86926336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527" y="1309364"/>
            <a:ext cx="5468016" cy="41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50E97-9819-ADB2-1118-7E4BDFA2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2" y="269369"/>
            <a:ext cx="8390876" cy="713833"/>
          </a:xfrm>
        </p:spPr>
        <p:txBody>
          <a:bodyPr>
            <a:noAutofit/>
          </a:bodyPr>
          <a:lstStyle/>
          <a:p>
            <a:r>
              <a:rPr lang="hu-HU" sz="2000" dirty="0"/>
              <a:t>A bankrendszer hitelezési képessége historikusan magas, hitelezési hajlandósága pedig az egyensúlyi szint körüli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FBD4913-C0DB-E656-0003-F8F7423AB2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3" y="6204152"/>
            <a:ext cx="7679183" cy="590931"/>
          </a:xfrm>
        </p:spPr>
        <p:txBody>
          <a:bodyPr/>
          <a:lstStyle/>
          <a:p>
            <a:r>
              <a:rPr lang="hu-HU" sz="1200" dirty="0"/>
              <a:t>Megjegyzés | A szigorítást és enyhítést jelző bankok arányának különbsége piaci részesedéssel súlyozva. A feltüntetett arányok az adott tényezőt megjelölő intézmények nettó aránya, így a részek összege nem 100% </a:t>
            </a:r>
          </a:p>
          <a:p>
            <a:r>
              <a:rPr lang="hu-HU" sz="1200" dirty="0"/>
              <a:t>Forrás | MNB, a bankok válaszai alapján.</a:t>
            </a:r>
          </a:p>
        </p:txBody>
      </p:sp>
      <p:sp>
        <p:nvSpPr>
          <p:cNvPr id="8" name="Szövegdoboz 2">
            <a:extLst>
              <a:ext uri="{FF2B5EF4-FFF2-40B4-BE49-F238E27FC236}">
                <a16:creationId xmlns:a16="http://schemas.microsoft.com/office/drawing/2014/main" id="{74BFBD9F-8B93-CE73-C8D4-AB8A6A8EF5A9}"/>
              </a:ext>
            </a:extLst>
          </p:cNvPr>
          <p:cNvSpPr txBox="1"/>
          <p:nvPr/>
        </p:nvSpPr>
        <p:spPr>
          <a:xfrm>
            <a:off x="3195380" y="5583060"/>
            <a:ext cx="8586768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Hitelezési feltételek változása és a változáshoz hozzájáruló tényezők alakulása a vállalati szegmensben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4CABA2-D39F-E19E-F32D-493203E573D2}"/>
              </a:ext>
            </a:extLst>
          </p:cNvPr>
          <p:cNvSpPr/>
          <p:nvPr/>
        </p:nvSpPr>
        <p:spPr>
          <a:xfrm>
            <a:off x="9129999" y="3890094"/>
            <a:ext cx="2944893" cy="11695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Pénzügyi kondíciós indexünk szerint a </a:t>
            </a:r>
            <a:r>
              <a:rPr lang="hu-HU" sz="14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bankrendszer hatása a reálgazdaságra összességében semleges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sem nem hűti, sem nem fűti a gazdaságot.</a:t>
            </a:r>
            <a:endParaRPr lang="hu-HU" sz="1400" dirty="0">
              <a:solidFill>
                <a:srgbClr val="0C2148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8CA587-8561-CC27-4FB8-6F80749EA8E8}"/>
              </a:ext>
            </a:extLst>
          </p:cNvPr>
          <p:cNvSpPr/>
          <p:nvPr/>
        </p:nvSpPr>
        <p:spPr>
          <a:xfrm>
            <a:off x="9130001" y="1297972"/>
            <a:ext cx="2944891" cy="1815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elmúlt két negyedévben a bankok szűk köre </a:t>
            </a:r>
            <a:r>
              <a:rPr lang="hu-HU" sz="14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szigorított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vállalati hitelfeltételeken. Az első negyedévben mindössze a 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bankok </a:t>
            </a:r>
            <a:r>
              <a:rPr lang="hu-HU" sz="14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nettó 9 százaléka jelölte meg a tőkehelyzetét és a </a:t>
            </a:r>
            <a:r>
              <a:rPr lang="hu-H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likviditási helyzetét</a:t>
            </a:r>
            <a:r>
              <a:rPr lang="hu-HU" sz="14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hitelfeltételek szigorítása irányába ható tényezőként.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944B5-B726-F1B2-BD0B-B5C7C1CAC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52" y="1078038"/>
            <a:ext cx="5611013" cy="42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7E27AD-AE4C-F972-14B3-990637F166DD}"/>
              </a:ext>
            </a:extLst>
          </p:cNvPr>
          <p:cNvSpPr/>
          <p:nvPr/>
        </p:nvSpPr>
        <p:spPr>
          <a:xfrm>
            <a:off x="9130000" y="3189617"/>
            <a:ext cx="2944892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Eközben </a:t>
            </a:r>
            <a:r>
              <a:rPr lang="hu-HU" sz="1400" b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közel kétharmaduk megjelölte </a:t>
            </a:r>
            <a:r>
              <a:rPr lang="hu-HU" sz="14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gazdasági kilátásokat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1400" dirty="0">
              <a:solidFill>
                <a:srgbClr val="0C214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37097645-6B17-3866-1E87-CBD383F62E04}"/>
              </a:ext>
            </a:extLst>
          </p:cNvPr>
          <p:cNvSpPr/>
          <p:nvPr/>
        </p:nvSpPr>
        <p:spPr>
          <a:xfrm flipH="1">
            <a:off x="8720541" y="1305992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D2B546-92B7-3739-7CDA-0B94DE4F92A5}"/>
              </a:ext>
            </a:extLst>
          </p:cNvPr>
          <p:cNvSpPr/>
          <p:nvPr/>
        </p:nvSpPr>
        <p:spPr>
          <a:xfrm flipH="1">
            <a:off x="8720541" y="3208690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12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50E97-9819-ADB2-1118-7E4BDFA2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háztartási hitelezésben egyértelműen látszódik a piac lassulása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4DCDB9-A799-36A0-FECF-6B913A6137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3" y="6277417"/>
            <a:ext cx="7679183" cy="338554"/>
          </a:xfrm>
        </p:spPr>
        <p:txBody>
          <a:bodyPr/>
          <a:lstStyle/>
          <a:p>
            <a:r>
              <a:rPr lang="hu-HU" sz="1200" dirty="0"/>
              <a:t>Megjegyzés | Tranzakció alapú éves növekedés a pénzügyi közvetítőrendszer hitelállományában.</a:t>
            </a:r>
          </a:p>
          <a:p>
            <a:r>
              <a:rPr lang="hu-HU" sz="1200" dirty="0"/>
              <a:t>Forrás | MNB</a:t>
            </a:r>
          </a:p>
        </p:txBody>
      </p:sp>
      <p:sp>
        <p:nvSpPr>
          <p:cNvPr id="8" name="Szövegdoboz 2">
            <a:extLst>
              <a:ext uri="{FF2B5EF4-FFF2-40B4-BE49-F238E27FC236}">
                <a16:creationId xmlns:a16="http://schemas.microsoft.com/office/drawing/2014/main" id="{74BFBD9F-8B93-CE73-C8D4-AB8A6A8EF5A9}"/>
              </a:ext>
            </a:extLst>
          </p:cNvPr>
          <p:cNvSpPr txBox="1"/>
          <p:nvPr/>
        </p:nvSpPr>
        <p:spPr>
          <a:xfrm>
            <a:off x="3338243" y="5697939"/>
            <a:ext cx="5091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háztartás hitelezés előrejelzése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3996EE-0349-7913-1FCB-5BF1F8A5F56E}"/>
              </a:ext>
            </a:extLst>
          </p:cNvPr>
          <p:cNvSpPr/>
          <p:nvPr/>
        </p:nvSpPr>
        <p:spPr>
          <a:xfrm>
            <a:off x="9506139" y="1824075"/>
            <a:ext cx="2473748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új háztartási hitelkihelyezések értéke </a:t>
            </a:r>
            <a:r>
              <a:rPr lang="hu-HU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százalékkal</a:t>
            </a: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csökkent 2022-ben.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BAC4CD-0DB6-6AA6-5B49-ACF0F2A38C26}"/>
              </a:ext>
            </a:extLst>
          </p:cNvPr>
          <p:cNvSpPr/>
          <p:nvPr/>
        </p:nvSpPr>
        <p:spPr>
          <a:xfrm>
            <a:off x="9506139" y="2609367"/>
            <a:ext cx="2473748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2023 első negyedévében a lakáshitelek kibocsátása </a:t>
            </a:r>
            <a:r>
              <a:rPr lang="hu-HU" sz="14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67 százalékkal</a:t>
            </a: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esett vissza az előző év azonos időszakához képest.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8D806-F9F4-D910-9FA4-93A1CB43C393}"/>
              </a:ext>
            </a:extLst>
          </p:cNvPr>
          <p:cNvSpPr txBox="1"/>
          <p:nvPr/>
        </p:nvSpPr>
        <p:spPr>
          <a:xfrm>
            <a:off x="9506139" y="4109520"/>
            <a:ext cx="2473748" cy="1384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2023 elején így tovább folytatódott a hiteldinamika lassulása, az első negyedévben </a:t>
            </a:r>
            <a:r>
              <a:rPr lang="hu-HU" b="1" dirty="0">
                <a:solidFill>
                  <a:schemeClr val="accent3"/>
                </a:solidFill>
              </a:rPr>
              <a:t>5 százalékos volt</a:t>
            </a:r>
            <a:r>
              <a:rPr lang="hu-HU" dirty="0"/>
              <a:t> a háztartások banki hitelállományának éves növekedési üteme.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A29F2A-F4FC-ABFB-3500-04F6E3783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06" y="1448556"/>
            <a:ext cx="5507611" cy="41289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53DE286B-126F-32B8-D665-83CF2BD0BD62}"/>
              </a:ext>
            </a:extLst>
          </p:cNvPr>
          <p:cNvSpPr/>
          <p:nvPr/>
        </p:nvSpPr>
        <p:spPr>
          <a:xfrm flipH="1">
            <a:off x="8999102" y="4751474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37C37-14B7-D591-ABB5-CC38C5C45EA4}"/>
              </a:ext>
            </a:extLst>
          </p:cNvPr>
          <p:cNvSpPr/>
          <p:nvPr/>
        </p:nvSpPr>
        <p:spPr>
          <a:xfrm>
            <a:off x="8999102" y="1448556"/>
            <a:ext cx="2980785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 szerződéskötések: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C6D796-F7F4-1636-3714-015949883D9A}"/>
              </a:ext>
            </a:extLst>
          </p:cNvPr>
          <p:cNvCxnSpPr>
            <a:cxnSpLocks/>
          </p:cNvCxnSpPr>
          <p:nvPr/>
        </p:nvCxnSpPr>
        <p:spPr>
          <a:xfrm>
            <a:off x="9008155" y="1572338"/>
            <a:ext cx="0" cy="1514082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439863-6F56-43EC-1563-F7845F136C7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9008155" y="2193407"/>
            <a:ext cx="49798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0129D6-59C1-2E0F-1FA2-BCBE25D6056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9008155" y="3086421"/>
            <a:ext cx="49798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869AE87-2B73-0735-1380-E4B78A08404C}"/>
              </a:ext>
            </a:extLst>
          </p:cNvPr>
          <p:cNvSpPr/>
          <p:nvPr/>
        </p:nvSpPr>
        <p:spPr>
          <a:xfrm>
            <a:off x="9008155" y="3696149"/>
            <a:ext cx="2980785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fennálló állomány: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A35B79-5340-F764-843D-BF8708875392}"/>
              </a:ext>
            </a:extLst>
          </p:cNvPr>
          <p:cNvCxnSpPr>
            <a:cxnSpLocks/>
          </p:cNvCxnSpPr>
          <p:nvPr/>
        </p:nvCxnSpPr>
        <p:spPr>
          <a:xfrm>
            <a:off x="9017208" y="3980433"/>
            <a:ext cx="0" cy="47785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74BDD2-7572-1BCD-F487-D0F86DF27A8D}"/>
              </a:ext>
            </a:extLst>
          </p:cNvPr>
          <p:cNvCxnSpPr>
            <a:cxnSpLocks/>
          </p:cNvCxnSpPr>
          <p:nvPr/>
        </p:nvCxnSpPr>
        <p:spPr>
          <a:xfrm>
            <a:off x="9017208" y="4458289"/>
            <a:ext cx="48893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968AFE69-6E86-F875-EFA6-CCCD9E97E017}"/>
              </a:ext>
            </a:extLst>
          </p:cNvPr>
          <p:cNvSpPr/>
          <p:nvPr/>
        </p:nvSpPr>
        <p:spPr>
          <a:xfrm flipH="1">
            <a:off x="8678166" y="4763114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34738F-AC11-29B8-2CA1-5C02217E92B0}"/>
              </a:ext>
            </a:extLst>
          </p:cNvPr>
          <p:cNvCxnSpPr>
            <a:cxnSpLocks/>
          </p:cNvCxnSpPr>
          <p:nvPr/>
        </p:nvCxnSpPr>
        <p:spPr>
          <a:xfrm flipH="1" flipV="1">
            <a:off x="7581900" y="3282563"/>
            <a:ext cx="144780" cy="28697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631020-EEA2-CC47-34E7-26B558484877}"/>
              </a:ext>
            </a:extLst>
          </p:cNvPr>
          <p:cNvSpPr txBox="1"/>
          <p:nvPr/>
        </p:nvSpPr>
        <p:spPr>
          <a:xfrm>
            <a:off x="7391400" y="3563474"/>
            <a:ext cx="86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solidFill>
                  <a:schemeClr val="accent3"/>
                </a:solidFill>
              </a:rPr>
              <a:t>2,4% (2023Q2)</a:t>
            </a:r>
          </a:p>
        </p:txBody>
      </p:sp>
    </p:spTree>
    <p:extLst>
      <p:ext uri="{BB962C8B-B14F-4D97-AF65-F5344CB8AC3E}">
        <p14:creationId xmlns:p14="http://schemas.microsoft.com/office/powerpoint/2010/main" val="372859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01521-203B-A2FF-6663-D825D455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843" y="218890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régió egészében jellemző volt a hitelpiac lassulása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D0844FF-D4A5-899D-D4AC-7CCD407DF5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0330" y="6409784"/>
            <a:ext cx="7679183" cy="229326"/>
          </a:xfrm>
        </p:spPr>
        <p:txBody>
          <a:bodyPr/>
          <a:lstStyle/>
          <a:p>
            <a:r>
              <a:rPr lang="hu-HU" sz="1200" dirty="0"/>
              <a:t>Forrás | MNB, </a:t>
            </a:r>
            <a:r>
              <a:rPr lang="hu-HU" sz="1200" dirty="0" err="1"/>
              <a:t>EKB</a:t>
            </a:r>
            <a:r>
              <a:rPr lang="hu-HU" sz="12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D82A4-6238-4B0B-3E1A-FFD7014AC88D}"/>
              </a:ext>
            </a:extLst>
          </p:cNvPr>
          <p:cNvSpPr txBox="1"/>
          <p:nvPr/>
        </p:nvSpPr>
        <p:spPr>
          <a:xfrm>
            <a:off x="3761126" y="5461886"/>
            <a:ext cx="457200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Az új lakáshitel-szerződések éves változása nemzetközi összehasonlításban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FF392-C328-1E67-A0AA-C642F571E0B5}"/>
              </a:ext>
            </a:extLst>
          </p:cNvPr>
          <p:cNvSpPr txBox="1"/>
          <p:nvPr/>
        </p:nvSpPr>
        <p:spPr>
          <a:xfrm>
            <a:off x="9269692" y="1280938"/>
            <a:ext cx="2782688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sz="1600" dirty="0"/>
              <a:t>A bizonytalan gazdasági kilátások és a szigorodó monetáris kondíciók a régió egészében </a:t>
            </a:r>
            <a:r>
              <a:rPr lang="hu-HU" sz="1600" b="1" dirty="0"/>
              <a:t>visszavetették a lakáshitelek iránti keresletet</a:t>
            </a:r>
            <a:r>
              <a:rPr lang="hu-HU" sz="16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1370D-2977-1132-0274-2D0021BE9C7D}"/>
              </a:ext>
            </a:extLst>
          </p:cNvPr>
          <p:cNvSpPr txBox="1"/>
          <p:nvPr/>
        </p:nvSpPr>
        <p:spPr>
          <a:xfrm>
            <a:off x="9269692" y="2710019"/>
            <a:ext cx="2782688" cy="1815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sz="1600" dirty="0"/>
              <a:t>A hitelpiacokon </a:t>
            </a:r>
            <a:r>
              <a:rPr lang="hu-HU" sz="1600" b="1" dirty="0"/>
              <a:t>általános lassulás látszódik</a:t>
            </a:r>
            <a:r>
              <a:rPr lang="hu-HU" sz="1600" dirty="0"/>
              <a:t>, ami természetes jelenség, alkalmazkodás a megváltozott gazdasági kilátásokhoz, keresleti és kínálati oldalon egyaránt. 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4037F3AA-C8EE-B36F-57AF-C495DCB0FD04}"/>
              </a:ext>
            </a:extLst>
          </p:cNvPr>
          <p:cNvSpPr/>
          <p:nvPr/>
        </p:nvSpPr>
        <p:spPr>
          <a:xfrm flipH="1">
            <a:off x="8817409" y="1773380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7886ECAE-812C-122E-CB6B-079EF317FF81}"/>
              </a:ext>
            </a:extLst>
          </p:cNvPr>
          <p:cNvSpPr/>
          <p:nvPr/>
        </p:nvSpPr>
        <p:spPr>
          <a:xfrm flipH="1">
            <a:off x="8817409" y="3162871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72E63-47F6-EA76-4EB8-47CF95DA3BB7}"/>
              </a:ext>
            </a:extLst>
          </p:cNvPr>
          <p:cNvSpPr/>
          <p:nvPr/>
        </p:nvSpPr>
        <p:spPr>
          <a:xfrm>
            <a:off x="9269692" y="4738130"/>
            <a:ext cx="27826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témával a jelentés 4. keretes írása foglalkozik.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F06860-1774-6905-4FDE-038708B0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89" y="1442209"/>
            <a:ext cx="5603620" cy="38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5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6DD5D-B627-5771-CD78-29E9E802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bankok A lakáscélú hitelek iránt visszaeső-, míg a fogyasztási hitelek iránt élénkülő keresletről számoltak be</a:t>
            </a:r>
            <a:endParaRPr lang="hu-H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74FB1-8F22-BC0A-8EF4-A1701C2C7523}"/>
              </a:ext>
            </a:extLst>
          </p:cNvPr>
          <p:cNvSpPr txBox="1"/>
          <p:nvPr/>
        </p:nvSpPr>
        <p:spPr>
          <a:xfrm>
            <a:off x="5906071" y="1980482"/>
            <a:ext cx="1036963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0 %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1EE77-28E9-8BCC-7FC9-F63374013555}"/>
              </a:ext>
            </a:extLst>
          </p:cNvPr>
          <p:cNvSpPr txBox="1"/>
          <p:nvPr/>
        </p:nvSpPr>
        <p:spPr>
          <a:xfrm>
            <a:off x="5906075" y="2774050"/>
            <a:ext cx="1036961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0 %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05E665-125D-6D08-89AF-BD9BE877D158}"/>
              </a:ext>
            </a:extLst>
          </p:cNvPr>
          <p:cNvSpPr/>
          <p:nvPr/>
        </p:nvSpPr>
        <p:spPr>
          <a:xfrm>
            <a:off x="3324087" y="4519564"/>
            <a:ext cx="1888223" cy="46166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2023. I. </a:t>
            </a:r>
            <a:r>
              <a:rPr lang="hu-HU" sz="2400" dirty="0" err="1">
                <a:solidFill>
                  <a:schemeClr val="tx1"/>
                </a:solidFill>
              </a:rPr>
              <a:t>n.év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1775B-5FE3-058E-0A3E-2344036522AB}"/>
              </a:ext>
            </a:extLst>
          </p:cNvPr>
          <p:cNvSpPr txBox="1"/>
          <p:nvPr/>
        </p:nvSpPr>
        <p:spPr>
          <a:xfrm>
            <a:off x="5906070" y="5328024"/>
            <a:ext cx="105928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+27 %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1A5546-68E9-46F4-5276-1F9BD6326276}"/>
              </a:ext>
            </a:extLst>
          </p:cNvPr>
          <p:cNvSpPr/>
          <p:nvPr/>
        </p:nvSpPr>
        <p:spPr>
          <a:xfrm>
            <a:off x="3391271" y="1205633"/>
            <a:ext cx="8542557" cy="46166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2"/>
                </a:solidFill>
              </a:rPr>
              <a:t>Lakáscélú hitelfeltételek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A8A7F4-BF2E-8B13-B919-37B5F94C0377}"/>
              </a:ext>
            </a:extLst>
          </p:cNvPr>
          <p:cNvSpPr/>
          <p:nvPr/>
        </p:nvSpPr>
        <p:spPr>
          <a:xfrm>
            <a:off x="3391271" y="3722202"/>
            <a:ext cx="8542557" cy="4616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Lakáscélú hitelkereslet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EA26E7-071B-5419-52DA-BCE34C5FDE30}"/>
              </a:ext>
            </a:extLst>
          </p:cNvPr>
          <p:cNvSpPr/>
          <p:nvPr/>
        </p:nvSpPr>
        <p:spPr>
          <a:xfrm>
            <a:off x="3324087" y="5313332"/>
            <a:ext cx="2285767" cy="46166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2023. II.-III. </a:t>
            </a:r>
            <a:r>
              <a:rPr lang="hu-HU" sz="2400" dirty="0" err="1">
                <a:solidFill>
                  <a:schemeClr val="tx1"/>
                </a:solidFill>
              </a:rPr>
              <a:t>n.év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5FE0C3-9DF2-91AD-9F8E-30E86B270B77}"/>
              </a:ext>
            </a:extLst>
          </p:cNvPr>
          <p:cNvSpPr/>
          <p:nvPr/>
        </p:nvSpPr>
        <p:spPr>
          <a:xfrm>
            <a:off x="3324091" y="1979596"/>
            <a:ext cx="1888221" cy="46166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2023. I. </a:t>
            </a:r>
            <a:r>
              <a:rPr lang="hu-HU" sz="2400" dirty="0" err="1">
                <a:solidFill>
                  <a:schemeClr val="tx1"/>
                </a:solidFill>
              </a:rPr>
              <a:t>n.év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711C0B-2FEB-E072-063C-869D60E3A95B}"/>
              </a:ext>
            </a:extLst>
          </p:cNvPr>
          <p:cNvSpPr/>
          <p:nvPr/>
        </p:nvSpPr>
        <p:spPr>
          <a:xfrm>
            <a:off x="3324089" y="2779689"/>
            <a:ext cx="2285764" cy="46166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2023. II.-III. </a:t>
            </a:r>
            <a:r>
              <a:rPr lang="hu-HU" sz="2400" dirty="0" err="1">
                <a:solidFill>
                  <a:schemeClr val="tx1"/>
                </a:solidFill>
              </a:rPr>
              <a:t>n.év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F43CCF-ED43-6050-902A-AB04D62E0B42}"/>
              </a:ext>
            </a:extLst>
          </p:cNvPr>
          <p:cNvSpPr txBox="1"/>
          <p:nvPr/>
        </p:nvSpPr>
        <p:spPr>
          <a:xfrm>
            <a:off x="7125634" y="1918964"/>
            <a:ext cx="2285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A bankok nem változtattak a lakáshitel-feltételeken, és </a:t>
            </a:r>
            <a:r>
              <a:rPr lang="hu-HU" i="1" dirty="0" err="1"/>
              <a:t>előretekintve</a:t>
            </a:r>
            <a:r>
              <a:rPr lang="hu-HU" i="1" dirty="0"/>
              <a:t> sem terveznek módosítani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5ABC7-E1EA-908F-8B95-E07DF0CD417F}"/>
              </a:ext>
            </a:extLst>
          </p:cNvPr>
          <p:cNvSpPr txBox="1"/>
          <p:nvPr/>
        </p:nvSpPr>
        <p:spPr>
          <a:xfrm>
            <a:off x="7136497" y="4380850"/>
            <a:ext cx="2285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A bankok nettó 76 százaléka érzékelt keresletcsökkenést, </a:t>
            </a:r>
          </a:p>
          <a:p>
            <a:pPr algn="ctr"/>
            <a:r>
              <a:rPr lang="hu-HU" i="1" dirty="0"/>
              <a:t>de 27 százalékuk </a:t>
            </a:r>
            <a:r>
              <a:rPr lang="hu-HU" i="1" dirty="0" err="1"/>
              <a:t>előretekintve</a:t>
            </a:r>
            <a:r>
              <a:rPr lang="hu-HU" i="1" dirty="0"/>
              <a:t> élénkülésre számít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726FDFC-D8BB-2EC7-913A-C2B87B9BAACD}"/>
              </a:ext>
            </a:extLst>
          </p:cNvPr>
          <p:cNvSpPr/>
          <p:nvPr/>
        </p:nvSpPr>
        <p:spPr>
          <a:xfrm>
            <a:off x="9648061" y="1808142"/>
            <a:ext cx="2285764" cy="1773217"/>
          </a:xfrm>
          <a:prstGeom prst="wedgeRoundRectCallout">
            <a:avLst>
              <a:gd name="adj1" fmla="val -67745"/>
              <a:gd name="adj2" fmla="val -21990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 fogyasztási hitelfeltételeken a bankok 11 százaléka szigorított, 32 százalékuk tovább szigorítana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73A2B54-B56A-20BB-2C01-E712D41FA1F4}"/>
              </a:ext>
            </a:extLst>
          </p:cNvPr>
          <p:cNvSpPr/>
          <p:nvPr/>
        </p:nvSpPr>
        <p:spPr>
          <a:xfrm>
            <a:off x="9648061" y="4479523"/>
            <a:ext cx="2369348" cy="1574056"/>
          </a:xfrm>
          <a:prstGeom prst="wedgeRoundRectCallout">
            <a:avLst>
              <a:gd name="adj1" fmla="val -64122"/>
              <a:gd name="adj2" fmla="val -12698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A fogyasztási hitelek iránti kereslet élénkülését a bankok 42 százaléka érzékelte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D482C5-4CC5-CC69-B4E4-C8703F5F644F}"/>
              </a:ext>
            </a:extLst>
          </p:cNvPr>
          <p:cNvSpPr txBox="1"/>
          <p:nvPr/>
        </p:nvSpPr>
        <p:spPr>
          <a:xfrm>
            <a:off x="5906070" y="4534256"/>
            <a:ext cx="105928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-76 %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DAE86B8-8D08-F09A-4C89-A17197606D05}"/>
              </a:ext>
            </a:extLst>
          </p:cNvPr>
          <p:cNvSpPr txBox="1">
            <a:spLocks/>
          </p:cNvSpPr>
          <p:nvPr/>
        </p:nvSpPr>
        <p:spPr>
          <a:xfrm>
            <a:off x="3263317" y="6316528"/>
            <a:ext cx="7547391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 nettó arány a szigorítók és enyhítők, illetve az erősebb és gyengébb keresletet jelző bankok különbsége piaci részesedéssel súlyozva. Forrás: MNB, a bankok válaszai alapján.</a:t>
            </a:r>
          </a:p>
        </p:txBody>
      </p:sp>
    </p:spTree>
    <p:extLst>
      <p:ext uri="{BB962C8B-B14F-4D97-AF65-F5344CB8AC3E}">
        <p14:creationId xmlns:p14="http://schemas.microsoft.com/office/powerpoint/2010/main" val="214344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941836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52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CE9BDD-BB31-5A95-F60F-8BF0EE66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714" y="310449"/>
            <a:ext cx="9023286" cy="713833"/>
          </a:xfrm>
        </p:spPr>
        <p:txBody>
          <a:bodyPr>
            <a:noAutofit/>
          </a:bodyPr>
          <a:lstStyle/>
          <a:p>
            <a:r>
              <a:rPr lang="hu-HU" sz="2200" dirty="0"/>
              <a:t>A megugró kamateredmény több extra kiadásra is fedezetet nyújtott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D297A-5DC7-DA00-2CCA-B55FA356AA77}"/>
              </a:ext>
            </a:extLst>
          </p:cNvPr>
          <p:cNvSpPr/>
          <p:nvPr/>
        </p:nvSpPr>
        <p:spPr>
          <a:xfrm>
            <a:off x="9442764" y="1593835"/>
            <a:ext cx="2609181" cy="95410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bankrendszer nettó kamatjövedelme </a:t>
            </a:r>
            <a:r>
              <a:rPr lang="hu-H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675 milliárd forinttal emelkedett 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2022-ben 2021-hez képest.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05806-E6ED-BAF8-1718-EEDEFD6CCA67}"/>
              </a:ext>
            </a:extLst>
          </p:cNvPr>
          <p:cNvSpPr/>
          <p:nvPr/>
        </p:nvSpPr>
        <p:spPr>
          <a:xfrm>
            <a:off x="9804903" y="3480325"/>
            <a:ext cx="2247042" cy="16004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Miközben a háztartások és vállalatok banki forint látra szóló és lekötött betétállományának </a:t>
            </a:r>
            <a:r>
              <a:rPr lang="hu-HU" sz="1400" b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átlagos kamatlába mindössze 3,6 százalékponttal emelkedett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2021. június óta.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C2C7AE-3EC3-8408-D33E-B778983143ED}"/>
              </a:ext>
            </a:extLst>
          </p:cNvPr>
          <p:cNvSpPr txBox="1">
            <a:spLocks/>
          </p:cNvSpPr>
          <p:nvPr/>
        </p:nvSpPr>
        <p:spPr>
          <a:xfrm>
            <a:off x="3099998" y="6207254"/>
            <a:ext cx="8665827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Megjegyzés | Jobb oldalon az eredménytételek 2022. év végi nominális szintje látható. A bankadó* soron a pénzügyi szervezetek különadójának („normál” bankadó), valamint az extra-profitadó együttes változása szerepel. A kamatjövedelem - MNB sor nem tartalmazza az MNB-vel kötött derivatív ügyletek kamateredményét. Forrás | MNB</a:t>
            </a:r>
          </a:p>
        </p:txBody>
      </p:sp>
      <p:sp>
        <p:nvSpPr>
          <p:cNvPr id="7" name="Szövegdoboz 2">
            <a:extLst>
              <a:ext uri="{FF2B5EF4-FFF2-40B4-BE49-F238E27FC236}">
                <a16:creationId xmlns:a16="http://schemas.microsoft.com/office/drawing/2014/main" id="{AB3603FF-94B8-C560-09B5-F18BD491F014}"/>
              </a:ext>
            </a:extLst>
          </p:cNvPr>
          <p:cNvSpPr txBox="1"/>
          <p:nvPr/>
        </p:nvSpPr>
        <p:spPr>
          <a:xfrm>
            <a:off x="3099998" y="5865622"/>
            <a:ext cx="7878195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hitelintézeti szektor eredménytételeinek éves változása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50FB3-92DD-B23B-C52F-2A953AA0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906" y="1336138"/>
            <a:ext cx="5580178" cy="41857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099D59-7AC0-0EA1-7AEB-E9111263A0FC}"/>
              </a:ext>
            </a:extLst>
          </p:cNvPr>
          <p:cNvSpPr/>
          <p:nvPr/>
        </p:nvSpPr>
        <p:spPr>
          <a:xfrm>
            <a:off x="9804903" y="2605318"/>
            <a:ext cx="2247042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Fő forrása az MNB-ben elhelyezett betéteken elért kamatbevétel.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1C6608-926F-5DF0-DD3C-1155E9160BCE}"/>
              </a:ext>
            </a:extLst>
          </p:cNvPr>
          <p:cNvCxnSpPr>
            <a:cxnSpLocks/>
          </p:cNvCxnSpPr>
          <p:nvPr/>
        </p:nvCxnSpPr>
        <p:spPr>
          <a:xfrm>
            <a:off x="9451774" y="2445273"/>
            <a:ext cx="0" cy="1514082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5A535-6198-24D5-358D-FE88EB26FC52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9451774" y="2974650"/>
            <a:ext cx="353129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BD2BE7-1895-4A03-C08E-F68BBC2694F2}"/>
              </a:ext>
            </a:extLst>
          </p:cNvPr>
          <p:cNvCxnSpPr>
            <a:cxnSpLocks/>
          </p:cNvCxnSpPr>
          <p:nvPr/>
        </p:nvCxnSpPr>
        <p:spPr>
          <a:xfrm>
            <a:off x="9451774" y="3959356"/>
            <a:ext cx="353129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8B8B6AC-4692-5D3E-CB95-63B0BFD49C40}"/>
              </a:ext>
            </a:extLst>
          </p:cNvPr>
          <p:cNvSpPr/>
          <p:nvPr/>
        </p:nvSpPr>
        <p:spPr>
          <a:xfrm flipH="1">
            <a:off x="8947194" y="1820724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C11200-FE08-54BF-E194-8AD8BCBC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14" y="182557"/>
            <a:ext cx="8390876" cy="713833"/>
          </a:xfrm>
        </p:spPr>
        <p:txBody>
          <a:bodyPr>
            <a:noAutofit/>
          </a:bodyPr>
          <a:lstStyle/>
          <a:p>
            <a:r>
              <a:rPr lang="hu-HU" sz="2000" dirty="0"/>
              <a:t>A lakossági lekötött betétek átárazása jelentősen elmarad a rövid bankközi hozamok emelkedésétől…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7832AA8-7E6B-FCA7-B932-BE8C24B7E107}"/>
              </a:ext>
            </a:extLst>
          </p:cNvPr>
          <p:cNvSpPr txBox="1">
            <a:spLocks/>
          </p:cNvSpPr>
          <p:nvPr/>
        </p:nvSpPr>
        <p:spPr>
          <a:xfrm>
            <a:off x="3218577" y="6488667"/>
            <a:ext cx="7530517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Forrás | MNB</a:t>
            </a:r>
          </a:p>
        </p:txBody>
      </p:sp>
      <p:sp>
        <p:nvSpPr>
          <p:cNvPr id="5" name="Szövegdoboz 2">
            <a:extLst>
              <a:ext uri="{FF2B5EF4-FFF2-40B4-BE49-F238E27FC236}">
                <a16:creationId xmlns:a16="http://schemas.microsoft.com/office/drawing/2014/main" id="{CBFB4458-9339-268B-CD18-F5C6F1C5D0A9}"/>
              </a:ext>
            </a:extLst>
          </p:cNvPr>
          <p:cNvSpPr txBox="1"/>
          <p:nvPr/>
        </p:nvSpPr>
        <p:spPr>
          <a:xfrm>
            <a:off x="3218577" y="5964835"/>
            <a:ext cx="8837027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teljes magánszektor forint betétállományának átlagos évesített kamatlába, valamint a 3 hónapos </a:t>
            </a:r>
            <a:r>
              <a:rPr lang="hu-HU" dirty="0" err="1"/>
              <a:t>BUBOR</a:t>
            </a:r>
            <a:r>
              <a:rPr lang="hu-HU" dirty="0"/>
              <a:t> havi átlagos szintjének alakulása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27BFA-FECC-A1CE-ACCA-F565B96EA227}"/>
              </a:ext>
            </a:extLst>
          </p:cNvPr>
          <p:cNvSpPr/>
          <p:nvPr/>
        </p:nvSpPr>
        <p:spPr>
          <a:xfrm>
            <a:off x="3218577" y="924618"/>
            <a:ext cx="8724550" cy="58006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chemeClr val="tx2"/>
                </a:solidFill>
              </a:rPr>
              <a:t>…és a bankközi és betéti kamatok között fennálló korábbi kapcsolat alapján várható szinttől is, mely témával – statisztikai módszerekkel – az anyag </a:t>
            </a:r>
            <a:r>
              <a:rPr lang="hu-HU" b="1" i="1" dirty="0">
                <a:solidFill>
                  <a:schemeClr val="tx2"/>
                </a:solidFill>
              </a:rPr>
              <a:t>kiemelt fejezetében </a:t>
            </a:r>
            <a:r>
              <a:rPr lang="hu-HU" i="1" dirty="0">
                <a:solidFill>
                  <a:schemeClr val="tx2"/>
                </a:solidFill>
              </a:rPr>
              <a:t>foglalkozunk.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A1BF0-3D2E-2513-926F-4DD8B33F7D7E}"/>
              </a:ext>
            </a:extLst>
          </p:cNvPr>
          <p:cNvSpPr txBox="1"/>
          <p:nvPr/>
        </p:nvSpPr>
        <p:spPr>
          <a:xfrm>
            <a:off x="8718487" y="1660893"/>
            <a:ext cx="3224640" cy="2585323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i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hu-HU" sz="1600" b="1" u="sng" dirty="0"/>
              <a:t>Miért más most a transzmisszió?</a:t>
            </a:r>
          </a:p>
          <a:p>
            <a:pPr algn="l"/>
            <a:r>
              <a:rPr lang="hu-HU" sz="1600" b="1" i="0" dirty="0"/>
              <a:t>Lehetséges okok: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600" i="0" dirty="0"/>
              <a:t>likviditásbőség,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600" i="0" dirty="0"/>
              <a:t>versenyhelyzet (bankszámla-váltás nehézségei),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600" i="0" dirty="0"/>
              <a:t>lakossági állampapírok,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600" i="0" dirty="0"/>
              <a:t>pénzügyi tudatosság,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600" i="0" dirty="0"/>
              <a:t>kormányzati intézkedések (kamatstop, extraprofitadó)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AC286E-FD56-F945-CEDE-1874130D4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35" y="1511284"/>
            <a:ext cx="5322306" cy="3994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BCFC9B-1E43-DCE0-5F11-CCE6D7D7ECB2}"/>
              </a:ext>
            </a:extLst>
          </p:cNvPr>
          <p:cNvSpPr txBox="1"/>
          <p:nvPr/>
        </p:nvSpPr>
        <p:spPr>
          <a:xfrm>
            <a:off x="8718485" y="4319145"/>
            <a:ext cx="3224641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Az alacsony kamatszint középtávon növeli a betétállomány csökkenésének kockázatát, ugyanakkor ebben még jelentős a mozgástér, a rendszerszinten a magas likviditási tartalékok miatt.</a:t>
            </a:r>
          </a:p>
        </p:txBody>
      </p:sp>
    </p:spTree>
    <p:extLst>
      <p:ext uri="{BB962C8B-B14F-4D97-AF65-F5344CB8AC3E}">
        <p14:creationId xmlns:p14="http://schemas.microsoft.com/office/powerpoint/2010/main" val="25990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38B4314C-3B7D-5B39-BD2A-DD48FA9D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451" y="232987"/>
            <a:ext cx="8620625" cy="612000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A bankok sokkellenálló-képessége továbbra is stabil, a korábban felmerülő kockázatok nem </a:t>
            </a:r>
            <a:r>
              <a:rPr lang="hu-HU" sz="2000" dirty="0" err="1">
                <a:solidFill>
                  <a:schemeClr val="tx2"/>
                </a:solidFill>
              </a:rPr>
              <a:t>realizálódtak</a:t>
            </a:r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66F663-F0BC-A7CE-3E75-7364C6F62A70}"/>
              </a:ext>
            </a:extLst>
          </p:cNvPr>
          <p:cNvSpPr txBox="1"/>
          <p:nvPr/>
        </p:nvSpPr>
        <p:spPr>
          <a:xfrm>
            <a:off x="3160452" y="6051065"/>
            <a:ext cx="6029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bankrendszer stabilitási indikátorai</a:t>
            </a:r>
            <a:endParaRPr lang="hu-H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EA997C-3A3F-BD94-2330-F6FFEF338D6C}"/>
              </a:ext>
            </a:extLst>
          </p:cNvPr>
          <p:cNvSpPr/>
          <p:nvPr/>
        </p:nvSpPr>
        <p:spPr>
          <a:xfrm>
            <a:off x="3129271" y="1024474"/>
            <a:ext cx="8775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nemzetközi bankcsődök átmenetileg negatívan érintették az európai és hazai bankok értékeltségét, de a bankrendszer fundamentumai, a szigorú szabályozás és felügyelet ellenállóvá teszi a pénzügyi rendszert a hasonló eseményekkel szemben.</a:t>
            </a:r>
          </a:p>
        </p:txBody>
      </p:sp>
      <p:pic>
        <p:nvPicPr>
          <p:cNvPr id="28" name="Picture 2" descr="Protection shield with a check mark - Free technology icons">
            <a:extLst>
              <a:ext uri="{FF2B5EF4-FFF2-40B4-BE49-F238E27FC236}">
                <a16:creationId xmlns:a16="http://schemas.microsoft.com/office/drawing/2014/main" id="{735F84E3-AA51-CDB8-3191-FA81B3FF4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26" y="2040137"/>
            <a:ext cx="940798" cy="9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938836F-8F9C-C7BC-BD5E-DFE8A72B64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0451" y="6375170"/>
            <a:ext cx="8867976" cy="271371"/>
          </a:xfrm>
        </p:spPr>
        <p:txBody>
          <a:bodyPr/>
          <a:lstStyle/>
          <a:p>
            <a:r>
              <a:rPr lang="hu-HU" sz="1200" dirty="0"/>
              <a:t>Forrás: MNB.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588E59-0E35-7E0C-758B-A9C39B826FFA}"/>
              </a:ext>
            </a:extLst>
          </p:cNvPr>
          <p:cNvSpPr txBox="1">
            <a:spLocks/>
          </p:cNvSpPr>
          <p:nvPr/>
        </p:nvSpPr>
        <p:spPr>
          <a:xfrm>
            <a:off x="9150418" y="3002206"/>
            <a:ext cx="3001607" cy="30169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hu-HU" sz="2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800" b="1" dirty="0"/>
              <a:t>Legfontosabb kockázatok: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/>
              <a:t>Kockázati tolerancia csökkenése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/>
              <a:t>Lehetséges további szankciók, anyabankok háborús kitettségei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/>
              <a:t>Betétállomány esetleges csökkenése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/>
              <a:t>Lassuló hiteldinamika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/>
              <a:t>Szigorodó hitelezési feltételek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/>
              <a:t>Ingatlanpiaci kockázatok, túlértékeltség</a:t>
            </a:r>
          </a:p>
        </p:txBody>
      </p:sp>
      <p:pic>
        <p:nvPicPr>
          <p:cNvPr id="1026" name="Picture 2" descr="Exclamation mark - Free communications icons">
            <a:extLst>
              <a:ext uri="{FF2B5EF4-FFF2-40B4-BE49-F238E27FC236}">
                <a16:creationId xmlns:a16="http://schemas.microsoft.com/office/drawing/2014/main" id="{1562FD97-9842-6085-DD69-C7DBB13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709" y="2101659"/>
            <a:ext cx="839024" cy="8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FA586-C4CE-490B-5327-30B902BBC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271" y="3041112"/>
            <a:ext cx="5998300" cy="29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62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1E9DD4-4253-1A9E-6951-CAE42F47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72000" tIns="36000" rIns="72000" bIns="36000" rtlCol="0" anchor="ctr">
            <a:noAutofit/>
          </a:bodyPr>
          <a:lstStyle/>
          <a:p>
            <a:r>
              <a:rPr lang="hu-HU" sz="2000" dirty="0"/>
              <a:t>A szektor sajáttőkearányos nyeresége nem változott érdemben az előző évhez képest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CE49E5-08E1-F1F0-C2A2-020E3E5668ED}"/>
              </a:ext>
            </a:extLst>
          </p:cNvPr>
          <p:cNvSpPr txBox="1">
            <a:spLocks/>
          </p:cNvSpPr>
          <p:nvPr/>
        </p:nvSpPr>
        <p:spPr>
          <a:xfrm>
            <a:off x="3166642" y="6217483"/>
            <a:ext cx="8665827" cy="452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Megjegyzés | Havi idősor nem konszolidált adatok alapján. Hozamprémium alatt a 12 havi gördülő </a:t>
            </a:r>
            <a:r>
              <a:rPr lang="hu-HU" dirty="0" err="1"/>
              <a:t>RoE</a:t>
            </a:r>
            <a:r>
              <a:rPr lang="hu-HU" dirty="0"/>
              <a:t> és az egyéves lejáratú diszkontkincstárjegy hozamának különbségét értjük. A </a:t>
            </a:r>
            <a:r>
              <a:rPr lang="hu-HU" dirty="0" err="1"/>
              <a:t>RoE</a:t>
            </a:r>
            <a:r>
              <a:rPr lang="hu-HU" dirty="0"/>
              <a:t> esetében visszatekintő, míg a 12 havi diszkontkincstárjegy esetében </a:t>
            </a:r>
            <a:r>
              <a:rPr lang="hu-HU" dirty="0" err="1"/>
              <a:t>előretekintő</a:t>
            </a:r>
            <a:r>
              <a:rPr lang="hu-HU" dirty="0"/>
              <a:t> hozamról van szó.  Forrás | MNB, MNB Banki konjunktúrafelmérés.</a:t>
            </a:r>
          </a:p>
        </p:txBody>
      </p:sp>
      <p:sp>
        <p:nvSpPr>
          <p:cNvPr id="10" name="Szövegdoboz 2">
            <a:extLst>
              <a:ext uri="{FF2B5EF4-FFF2-40B4-BE49-F238E27FC236}">
                <a16:creationId xmlns:a16="http://schemas.microsoft.com/office/drawing/2014/main" id="{108543E9-FAD0-0E83-7C4F-9029B9DBA020}"/>
              </a:ext>
            </a:extLst>
          </p:cNvPr>
          <p:cNvSpPr txBox="1"/>
          <p:nvPr/>
        </p:nvSpPr>
        <p:spPr>
          <a:xfrm>
            <a:off x="3166642" y="5583508"/>
            <a:ext cx="8840133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hitelintézeti szektor 12 havi gördülő saját tőke arányos adózott eredményének mérlegfőösszeggel súlyozott eloszlása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512A1-C42B-6547-0AC9-D1E1D45A56A7}"/>
              </a:ext>
            </a:extLst>
          </p:cNvPr>
          <p:cNvSpPr txBox="1"/>
          <p:nvPr/>
        </p:nvSpPr>
        <p:spPr>
          <a:xfrm>
            <a:off x="9325070" y="2089537"/>
            <a:ext cx="2690758" cy="258532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</a:t>
            </a:r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(2022): 9%</a:t>
            </a:r>
            <a:b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bankok jövedelmezősége mérlegfőösszeg alapon </a:t>
            </a:r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szektor közel egyharmadánál érdemben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elvárt tőkeköltség szintje alatt alakult.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33183-AA43-6671-115D-3C5D9ACA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71" y="1183530"/>
            <a:ext cx="5597380" cy="41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50E97-9819-ADB2-1118-7E4BDFA2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252003"/>
            <a:ext cx="8390876" cy="848286"/>
          </a:xfrm>
        </p:spPr>
        <p:txBody>
          <a:bodyPr>
            <a:noAutofit/>
          </a:bodyPr>
          <a:lstStyle/>
          <a:p>
            <a:r>
              <a:rPr lang="hu-HU" sz="2000" dirty="0"/>
              <a:t>A hitelkockázatok egyelőre nem materializálódtak, amit a stabil munkaerőpiac is segít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BEBB3-57B6-F697-65A4-4FC0CC2425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432888"/>
            <a:ext cx="6811982" cy="2293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200" dirty="0"/>
              <a:t>Forrás | MNB</a:t>
            </a:r>
          </a:p>
        </p:txBody>
      </p:sp>
      <p:sp>
        <p:nvSpPr>
          <p:cNvPr id="8" name="Szövegdoboz 2">
            <a:extLst>
              <a:ext uri="{FF2B5EF4-FFF2-40B4-BE49-F238E27FC236}">
                <a16:creationId xmlns:a16="http://schemas.microsoft.com/office/drawing/2014/main" id="{74BFBD9F-8B93-CE73-C8D4-AB8A6A8EF5A9}"/>
              </a:ext>
            </a:extLst>
          </p:cNvPr>
          <p:cNvSpPr txBox="1"/>
          <p:nvPr/>
        </p:nvSpPr>
        <p:spPr>
          <a:xfrm>
            <a:off x="3329792" y="5755035"/>
            <a:ext cx="5263792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magánszektor nemteljesítő hitelállománya és aránya a hitelintézeti szektorban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2F448E50-45A2-B51D-A58F-4B63A6A8D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63426"/>
              </p:ext>
            </p:extLst>
          </p:nvPr>
        </p:nvGraphicFramePr>
        <p:xfrm>
          <a:off x="9166293" y="1250859"/>
          <a:ext cx="2892894" cy="418317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54763">
                  <a:extLst>
                    <a:ext uri="{9D8B030D-6E8A-4147-A177-3AD203B41FA5}">
                      <a16:colId xmlns:a16="http://schemas.microsoft.com/office/drawing/2014/main" val="3354791646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769636397"/>
                    </a:ext>
                  </a:extLst>
                </a:gridCol>
                <a:gridCol w="634482">
                  <a:extLst>
                    <a:ext uri="{9D8B030D-6E8A-4147-A177-3AD203B41FA5}">
                      <a16:colId xmlns:a16="http://schemas.microsoft.com/office/drawing/2014/main" val="3624485722"/>
                    </a:ext>
                  </a:extLst>
                </a:gridCol>
                <a:gridCol w="615820">
                  <a:extLst>
                    <a:ext uri="{9D8B030D-6E8A-4147-A177-3AD203B41FA5}">
                      <a16:colId xmlns:a16="http://schemas.microsoft.com/office/drawing/2014/main" val="2367990997"/>
                    </a:ext>
                  </a:extLst>
                </a:gridCol>
              </a:tblGrid>
              <a:tr h="41675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2021.12.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2022.12.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719138">
                        <a:tabLst/>
                      </a:pPr>
                      <a:r>
                        <a:rPr lang="hu-HU" dirty="0"/>
                        <a:t>2023.02.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768183"/>
                  </a:ext>
                </a:extLst>
              </a:tr>
              <a:tr h="342693">
                <a:tc>
                  <a:txBody>
                    <a:bodyPr/>
                    <a:lstStyle/>
                    <a:p>
                      <a:r>
                        <a:rPr lang="hu-HU" dirty="0"/>
                        <a:t>Vállalati </a:t>
                      </a:r>
                      <a:r>
                        <a:rPr lang="hu-HU" dirty="0" err="1"/>
                        <a:t>NPL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824438"/>
                  </a:ext>
                </a:extLst>
              </a:tr>
              <a:tr h="347735">
                <a:tc>
                  <a:txBody>
                    <a:bodyPr/>
                    <a:lstStyle/>
                    <a:p>
                      <a:r>
                        <a:rPr lang="hu-HU" dirty="0"/>
                        <a:t>Háztartási </a:t>
                      </a:r>
                      <a:r>
                        <a:rPr lang="hu-HU" dirty="0" err="1"/>
                        <a:t>NPL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474796"/>
                  </a:ext>
                </a:extLst>
              </a:tr>
              <a:tr h="374559">
                <a:tc>
                  <a:txBody>
                    <a:bodyPr/>
                    <a:lstStyle/>
                    <a:p>
                      <a:r>
                        <a:rPr lang="hu-HU" dirty="0"/>
                        <a:t>Vállalati 90+ késedelem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516253"/>
                  </a:ext>
                </a:extLst>
              </a:tr>
              <a:tr h="303551">
                <a:tc>
                  <a:txBody>
                    <a:bodyPr/>
                    <a:lstStyle/>
                    <a:p>
                      <a:r>
                        <a:rPr lang="hu-HU" dirty="0"/>
                        <a:t>Háztartási 90+ késedelem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69089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r>
                        <a:rPr lang="hu-HU" dirty="0"/>
                        <a:t>Vállalati 90 napon belüli  késedelem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812321"/>
                  </a:ext>
                </a:extLst>
              </a:tr>
              <a:tr h="331339">
                <a:tc>
                  <a:txBody>
                    <a:bodyPr/>
                    <a:lstStyle/>
                    <a:p>
                      <a:r>
                        <a:rPr lang="hu-HU" dirty="0"/>
                        <a:t>Háztartási 90 napon belüli  késedelem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7048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7D9F8E9-3575-5304-A18C-CC81EB955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49" y="1124268"/>
            <a:ext cx="5914302" cy="44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31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50E97-9819-ADB2-1118-7E4BDFA2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lakossági kamatstop makroszintű törlesztőhatása mérsékelt, érdemes a leginkább érintettekre fókuszálni</a:t>
            </a:r>
            <a:endParaRPr lang="hu-HU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BEBB3-57B6-F697-65A4-4FC0CC2425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96285" y="5833719"/>
            <a:ext cx="8346257" cy="10242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200" dirty="0"/>
              <a:t>Megjegyzés | </a:t>
            </a:r>
            <a:r>
              <a:rPr lang="hu-HU" sz="1200"/>
              <a:t>Április 19-i </a:t>
            </a:r>
            <a:r>
              <a:rPr lang="hu-HU" sz="1200" dirty="0"/>
              <a:t>kamat </a:t>
            </a:r>
            <a:r>
              <a:rPr lang="hu-HU" sz="1200" dirty="0" err="1"/>
              <a:t>forward</a:t>
            </a:r>
            <a:r>
              <a:rPr lang="hu-HU" sz="1200" dirty="0"/>
              <a:t> pályával számolva. A kamattörlesztési </a:t>
            </a:r>
            <a:r>
              <a:rPr lang="hu-HU" sz="1200" dirty="0" err="1"/>
              <a:t>terhek</a:t>
            </a:r>
            <a:r>
              <a:rPr lang="hu-HU" sz="1200" dirty="0"/>
              <a:t> és a tőketörlesztés a lakosság rendelkezésre álló jövedelmének arányában kerültek kiszámításra. A kamatstop nélküli törlesztési többletteher </a:t>
            </a:r>
            <a:r>
              <a:rPr lang="hu-HU" sz="1200" dirty="0" err="1"/>
              <a:t>ceteris</a:t>
            </a:r>
            <a:r>
              <a:rPr lang="hu-HU" sz="1200" dirty="0"/>
              <a:t> </a:t>
            </a:r>
            <a:r>
              <a:rPr lang="hu-HU" sz="1200" dirty="0" err="1"/>
              <a:t>paribus</a:t>
            </a:r>
            <a:r>
              <a:rPr lang="hu-HU" sz="1200" dirty="0"/>
              <a:t> került kiszámításra, azaz a kamatstopos szcenárióhoz képest csak a jelzáloghitelek kamatát módosítottuk, minden mást változatlannak feltételeztünk. Az állományi kamatidősor volumennel súlyozott átlagos kamat, amely 2020 első negyedévétől kezdődően a Hitelregiszter </a:t>
            </a:r>
            <a:r>
              <a:rPr lang="hu-HU" sz="1200" dirty="0" err="1"/>
              <a:t>mikroadatai</a:t>
            </a:r>
            <a:r>
              <a:rPr lang="hu-HU" sz="1200" dirty="0"/>
              <a:t> alapján került kiszámításra. Forrás | MNB</a:t>
            </a:r>
          </a:p>
        </p:txBody>
      </p:sp>
      <p:sp>
        <p:nvSpPr>
          <p:cNvPr id="8" name="Szövegdoboz 2">
            <a:extLst>
              <a:ext uri="{FF2B5EF4-FFF2-40B4-BE49-F238E27FC236}">
                <a16:creationId xmlns:a16="http://schemas.microsoft.com/office/drawing/2014/main" id="{74BFBD9F-8B93-CE73-C8D4-AB8A6A8EF5A9}"/>
              </a:ext>
            </a:extLst>
          </p:cNvPr>
          <p:cNvSpPr txBox="1"/>
          <p:nvPr/>
        </p:nvSpPr>
        <p:spPr>
          <a:xfrm>
            <a:off x="3138165" y="5249067"/>
            <a:ext cx="826249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lakosság törlesztési terhe a rendelkezésre álló jövedelem arányában és a jelzáloghitelek állományi kamata kamatstoppal és anélkül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642658-7218-DF5C-0DCC-4C042F0D7287}"/>
              </a:ext>
            </a:extLst>
          </p:cNvPr>
          <p:cNvSpPr/>
          <p:nvPr/>
        </p:nvSpPr>
        <p:spPr>
          <a:xfrm>
            <a:off x="9053834" y="1223385"/>
            <a:ext cx="2939142" cy="29392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dirty="0" err="1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mikroszintű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hatás ugyanakkor </a:t>
            </a:r>
            <a:r>
              <a:rPr lang="hu-HU" b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jelentős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 lehet: </a:t>
            </a:r>
          </a:p>
          <a:p>
            <a:pPr algn="ctr">
              <a:spcBef>
                <a:spcPts val="600"/>
              </a:spcBef>
            </a:pPr>
            <a:r>
              <a:rPr lang="hu-HU" altLang="hu-HU" sz="16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medián törlesztőrészlet másfélszeresére (41 ezer forintról 63 ezer forintra) növekedne, amennyiben 2023 közepén kivezetésre került volna a kamatstop. Ez egyes háztartások számára feszültséget jelenthetett volna (főleg hosszabb hátralévő futamidő esetén).</a:t>
            </a:r>
            <a:endParaRPr lang="hu-HU" sz="1600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ACD00-FCE1-B784-B0A1-B9DC750B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00" y="1089136"/>
            <a:ext cx="5400000" cy="40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713C-FAF7-B5C8-AA6A-E3315000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Hitelkockázatok növekedése: az </a:t>
            </a:r>
            <a:r>
              <a:rPr lang="hu-HU" sz="2000" dirty="0" err="1"/>
              <a:t>eu</a:t>
            </a:r>
            <a:r>
              <a:rPr lang="hu-HU" sz="2000" dirty="0"/>
              <a:t> számos országában lakáspiaci fordulat jelei látszódnak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1B3C1-E5AC-F57C-8DE1-5511D91D05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EKB</a:t>
            </a:r>
            <a:r>
              <a:rPr lang="hu-HU" dirty="0"/>
              <a:t>, Eurostat, MNB.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9C37C-0EB7-9668-348E-AE771D4F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31" y="1137291"/>
            <a:ext cx="5937346" cy="4497181"/>
          </a:xfrm>
          <a:prstGeom prst="rect">
            <a:avLst/>
          </a:prstGeom>
        </p:spPr>
      </p:pic>
      <p:sp>
        <p:nvSpPr>
          <p:cNvPr id="7" name="Szövegdoboz 2">
            <a:extLst>
              <a:ext uri="{FF2B5EF4-FFF2-40B4-BE49-F238E27FC236}">
                <a16:creationId xmlns:a16="http://schemas.microsoft.com/office/drawing/2014/main" id="{EBA76EDA-1288-6A76-FE29-792E004A8A8F}"/>
              </a:ext>
            </a:extLst>
          </p:cNvPr>
          <p:cNvSpPr txBox="1"/>
          <p:nvPr/>
        </p:nvSpPr>
        <p:spPr>
          <a:xfrm>
            <a:off x="3269973" y="5747481"/>
            <a:ext cx="826249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lakásárak negyedéves változása és az új lakáshitelek kibocsátásának éves változása az EU-ban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C5DDD-1BFF-C810-F06E-F5DFCC75A6A4}"/>
              </a:ext>
            </a:extLst>
          </p:cNvPr>
          <p:cNvSpPr txBox="1"/>
          <p:nvPr/>
        </p:nvSpPr>
        <p:spPr>
          <a:xfrm>
            <a:off x="9142277" y="1239796"/>
            <a:ext cx="2887587" cy="1815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sz="1400" dirty="0"/>
              <a:t>A lakáshitel-piac és a lakáspiac visszaesése egy </a:t>
            </a:r>
            <a:r>
              <a:rPr lang="hu-HU" sz="1400" b="1" dirty="0"/>
              <a:t>fordulat irányába mutathatnak</a:t>
            </a:r>
            <a:r>
              <a:rPr lang="hu-HU" sz="1400" dirty="0"/>
              <a:t>, amely a gazdasági bizonytalansághoz, a magas inflációs környezethez, a szigorú monetáris kondíciókhoz és (egyes országokban) a lakáspiac túlértékeltségéhez egyaránt köthető.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87636-C1AB-6E2C-0193-46690129C897}"/>
              </a:ext>
            </a:extLst>
          </p:cNvPr>
          <p:cNvSpPr txBox="1"/>
          <p:nvPr/>
        </p:nvSpPr>
        <p:spPr>
          <a:xfrm>
            <a:off x="9142276" y="3136007"/>
            <a:ext cx="2887587" cy="22467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sz="1400" dirty="0"/>
              <a:t>Nincs szoros összefüggés a hitelkamatok emelkedésének és a hitelpiac összehúzódásának mértéke között az EU országaiban. A legfrissebb adatok alapján számos olyan EU országban is 40-70 százalékos visszaesés következett be a lakáshitel-kibocsátásban, ahol az átlagos hitelkamatok emelkedése „csak” 150-250 bázispont volt.</a:t>
            </a:r>
          </a:p>
        </p:txBody>
      </p:sp>
    </p:spTree>
    <p:extLst>
      <p:ext uri="{BB962C8B-B14F-4D97-AF65-F5344CB8AC3E}">
        <p14:creationId xmlns:p14="http://schemas.microsoft.com/office/powerpoint/2010/main" val="3068359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877A8-603F-BDCF-D2DB-D9D4CBF4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lakáspiaci túlértékeltség korrekciójának stabilitási hatásai korlátozottak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C0593-4498-F6F6-123D-573508856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60" y="1185271"/>
            <a:ext cx="5679408" cy="4261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939211-6390-FB51-8A70-7263E263B568}"/>
              </a:ext>
            </a:extLst>
          </p:cNvPr>
          <p:cNvSpPr txBox="1"/>
          <p:nvPr/>
        </p:nvSpPr>
        <p:spPr>
          <a:xfrm>
            <a:off x="3724948" y="5608209"/>
            <a:ext cx="680043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jelzáloghitel-állomány eloszlása aktuális és a lakáspiaci túlértékeltséggel korrigált hitelfedezeti mutató szerint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76D318F-C49B-6CD5-AEF7-CC20E706ED65}"/>
              </a:ext>
            </a:extLst>
          </p:cNvPr>
          <p:cNvSpPr txBox="1">
            <a:spLocks/>
          </p:cNvSpPr>
          <p:nvPr/>
        </p:nvSpPr>
        <p:spPr>
          <a:xfrm>
            <a:off x="3154260" y="6276874"/>
            <a:ext cx="7447781" cy="541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 | 2022. decemberi állomány. A túlértékeltséget a fedezet járása szerint számítottuk a lakásárak jövedelmekhez viszonyított arányának hosszú távú átlagtól vett százalékos eltérése alapján. Forrás | MNB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6A734-B738-D45F-2A70-1A171177AC43}"/>
              </a:ext>
            </a:extLst>
          </p:cNvPr>
          <p:cNvSpPr txBox="1"/>
          <p:nvPr/>
        </p:nvSpPr>
        <p:spPr>
          <a:xfrm>
            <a:off x="9209335" y="1609425"/>
            <a:ext cx="2887587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sz="1600" dirty="0"/>
              <a:t>Becslésünk szerint a lakáspiaci túlértékeltség teljes </a:t>
            </a:r>
            <a:r>
              <a:rPr lang="hu-HU" sz="1600" b="1" dirty="0"/>
              <a:t>korrekciója</a:t>
            </a:r>
            <a:r>
              <a:rPr lang="hu-HU" sz="1600" dirty="0"/>
              <a:t> </a:t>
            </a:r>
            <a:r>
              <a:rPr lang="hu-HU" sz="1600" b="1" dirty="0"/>
              <a:t>esetén</a:t>
            </a:r>
            <a:r>
              <a:rPr lang="hu-HU" sz="1600" dirty="0"/>
              <a:t> a jelzáloghitel-állomány </a:t>
            </a:r>
            <a:r>
              <a:rPr lang="hu-HU" sz="1600" b="1" dirty="0"/>
              <a:t>15,4 százaléka kerülne 80 százalékos </a:t>
            </a:r>
            <a:r>
              <a:rPr lang="hu-HU" sz="1600" b="1" dirty="0" err="1"/>
              <a:t>HFM</a:t>
            </a:r>
            <a:r>
              <a:rPr lang="hu-HU" sz="1600" b="1" dirty="0"/>
              <a:t> fölé, ami nem jelent érdemi kockázatot.</a:t>
            </a:r>
            <a:endParaRPr lang="hu-HU" sz="1600" dirty="0"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608CD8-AADB-4DE4-9D4D-F28BDE9FB916}"/>
              </a:ext>
            </a:extLst>
          </p:cNvPr>
          <p:cNvSpPr/>
          <p:nvPr/>
        </p:nvSpPr>
        <p:spPr>
          <a:xfrm>
            <a:off x="7088697" y="1400235"/>
            <a:ext cx="1359016" cy="2832420"/>
          </a:xfrm>
          <a:prstGeom prst="rect">
            <a:avLst/>
          </a:prstGeom>
          <a:solidFill>
            <a:schemeClr val="tx2">
              <a:lumMod val="10000"/>
              <a:lumOff val="9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99890-E183-B60F-6CA6-7564DE1BCD3C}"/>
              </a:ext>
            </a:extLst>
          </p:cNvPr>
          <p:cNvSpPr txBox="1"/>
          <p:nvPr/>
        </p:nvSpPr>
        <p:spPr>
          <a:xfrm>
            <a:off x="7377977" y="1685987"/>
            <a:ext cx="9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accent3"/>
                </a:solidFill>
              </a:rPr>
              <a:t>Az állomány 15,4 százaléka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4E7761-76DB-6658-15D8-91E1051C88C6}"/>
              </a:ext>
            </a:extLst>
          </p:cNvPr>
          <p:cNvCxnSpPr/>
          <p:nvPr/>
        </p:nvCxnSpPr>
        <p:spPr>
          <a:xfrm flipV="1">
            <a:off x="7377977" y="2416208"/>
            <a:ext cx="373380" cy="557559"/>
          </a:xfrm>
          <a:prstGeom prst="straightConnector1">
            <a:avLst/>
          </a:prstGeom>
          <a:ln w="3175">
            <a:solidFill>
              <a:schemeClr val="accent3">
                <a:alpha val="78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0FD537-405F-33B8-921C-21F8D843D603}"/>
              </a:ext>
            </a:extLst>
          </p:cNvPr>
          <p:cNvCxnSpPr>
            <a:cxnSpLocks/>
          </p:cNvCxnSpPr>
          <p:nvPr/>
        </p:nvCxnSpPr>
        <p:spPr>
          <a:xfrm flipV="1">
            <a:off x="7903757" y="2568608"/>
            <a:ext cx="0" cy="709959"/>
          </a:xfrm>
          <a:prstGeom prst="straightConnector1">
            <a:avLst/>
          </a:prstGeom>
          <a:ln w="3175">
            <a:solidFill>
              <a:schemeClr val="accent3">
                <a:alpha val="78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45E435-02ED-6FA9-3C7A-F277A6175E78}"/>
              </a:ext>
            </a:extLst>
          </p:cNvPr>
          <p:cNvCxnSpPr>
            <a:cxnSpLocks/>
          </p:cNvCxnSpPr>
          <p:nvPr/>
        </p:nvCxnSpPr>
        <p:spPr>
          <a:xfrm flipH="1" flipV="1">
            <a:off x="8056157" y="2416208"/>
            <a:ext cx="259080" cy="786159"/>
          </a:xfrm>
          <a:prstGeom prst="straightConnector1">
            <a:avLst/>
          </a:prstGeom>
          <a:ln w="3175">
            <a:solidFill>
              <a:schemeClr val="accent3">
                <a:alpha val="78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C4DA4C0-74A8-90A6-1E53-34CFCFB6A2E9}"/>
              </a:ext>
            </a:extLst>
          </p:cNvPr>
          <p:cNvSpPr/>
          <p:nvPr/>
        </p:nvSpPr>
        <p:spPr>
          <a:xfrm flipH="1">
            <a:off x="8729911" y="2033097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E70FE-9B7C-E474-719E-22765EEB2C35}"/>
              </a:ext>
            </a:extLst>
          </p:cNvPr>
          <p:cNvSpPr/>
          <p:nvPr/>
        </p:nvSpPr>
        <p:spPr>
          <a:xfrm>
            <a:off x="9209335" y="3176008"/>
            <a:ext cx="2887586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témával a jelentés 5. keretes írása foglalkozik.</a:t>
            </a:r>
          </a:p>
        </p:txBody>
      </p:sp>
    </p:spTree>
    <p:extLst>
      <p:ext uri="{BB962C8B-B14F-4D97-AF65-F5344CB8AC3E}">
        <p14:creationId xmlns:p14="http://schemas.microsoft.com/office/powerpoint/2010/main" val="1551464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7BCCA-C818-3084-EDC7-E425EB5B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52" y="310449"/>
            <a:ext cx="8875551" cy="713833"/>
          </a:xfrm>
        </p:spPr>
        <p:txBody>
          <a:bodyPr>
            <a:noAutofit/>
          </a:bodyPr>
          <a:lstStyle/>
          <a:p>
            <a:r>
              <a:rPr lang="hu-HU" sz="2400" dirty="0"/>
              <a:t>A mérsékelt kockázatokhoz a bankok konzervatív fedezetértékelési gyakorlata is hozzájárult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22B31-0A5A-2624-2F29-1A6CA9FFB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76" y="1206425"/>
            <a:ext cx="5734527" cy="4291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D34B2-6986-7423-53F9-A7B1A6846CE2}"/>
              </a:ext>
            </a:extLst>
          </p:cNvPr>
          <p:cNvSpPr txBox="1"/>
          <p:nvPr/>
        </p:nvSpPr>
        <p:spPr>
          <a:xfrm>
            <a:off x="3190952" y="5708383"/>
            <a:ext cx="784370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Jelzáloghitel-fedezetek átértékelése és a lakásárak emelkedésének mértéke a szerződéskötés időpontja és 2022. III. között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E27AA9-8049-3B00-43E0-35180DEE77C5}"/>
              </a:ext>
            </a:extLst>
          </p:cNvPr>
          <p:cNvSpPr txBox="1">
            <a:spLocks/>
          </p:cNvSpPr>
          <p:nvPr/>
        </p:nvSpPr>
        <p:spPr>
          <a:xfrm>
            <a:off x="3067576" y="6404297"/>
            <a:ext cx="7600425" cy="394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 | 2022. december végén fennálló jelzáloghitel-állomány alapján. A lakásár-emelkedés az MNB lakásárindex alapján. Forrás | MNB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1F836-B3F4-7CE0-22FC-FE32CF058017}"/>
              </a:ext>
            </a:extLst>
          </p:cNvPr>
          <p:cNvSpPr txBox="1"/>
          <p:nvPr/>
        </p:nvSpPr>
        <p:spPr>
          <a:xfrm>
            <a:off x="9433710" y="1362202"/>
            <a:ext cx="2632793" cy="25545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sz="1600" dirty="0"/>
              <a:t>A pénzügyi intézmények a mérlegükben lévő jelzáloghitelek mögötti lakóingatlan-fedezetek nyilvántartott </a:t>
            </a:r>
            <a:r>
              <a:rPr lang="hu-HU" sz="1600" b="1" dirty="0"/>
              <a:t>értékét</a:t>
            </a:r>
            <a:r>
              <a:rPr lang="hu-HU" sz="1600" dirty="0"/>
              <a:t> fokozatosan </a:t>
            </a:r>
            <a:r>
              <a:rPr lang="hu-HU" sz="1600" b="1" dirty="0"/>
              <a:t>emelték</a:t>
            </a:r>
            <a:r>
              <a:rPr lang="hu-HU" sz="1600" dirty="0"/>
              <a:t> a lakáspiaci áremelkedés tükrében. A fedezetek átértékelése ugyanakkor </a:t>
            </a:r>
            <a:r>
              <a:rPr lang="hu-HU" sz="1600" b="1" dirty="0"/>
              <a:t>konzervatívan</a:t>
            </a:r>
            <a:r>
              <a:rPr lang="hu-HU" sz="1600" dirty="0"/>
              <a:t> zajlott.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A4CF2218-D5EF-2720-51AC-031AEE7AC2AB}"/>
              </a:ext>
            </a:extLst>
          </p:cNvPr>
          <p:cNvSpPr/>
          <p:nvPr/>
        </p:nvSpPr>
        <p:spPr>
          <a:xfrm flipH="1">
            <a:off x="8913177" y="2324677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5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C7AF1B-B6FF-F81F-9A9A-F10564618ACC}"/>
              </a:ext>
            </a:extLst>
          </p:cNvPr>
          <p:cNvSpPr/>
          <p:nvPr/>
        </p:nvSpPr>
        <p:spPr>
          <a:xfrm>
            <a:off x="8935406" y="1358563"/>
            <a:ext cx="2980785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Kockázatok az irodapiacon: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550E97-9819-ADB2-1118-7E4BDFA2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271222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kereskedelmi ingatlanokhoz kapcsolódó banki kitettség mérsékelt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BEBB3-57B6-F697-65A4-4FC0CC2425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182239"/>
            <a:ext cx="7679183" cy="5699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200" dirty="0"/>
              <a:t>Megjegyzés | A projekthitelek állománya a hitelintézeti szektorban a fióktelepek nélkül, nem konszolidált adatok alapján, az ingatlan </a:t>
            </a:r>
            <a:r>
              <a:rPr lang="hu-HU" sz="1200" dirty="0" err="1"/>
              <a:t>NKP</a:t>
            </a:r>
            <a:r>
              <a:rPr lang="hu-HU" sz="1200" dirty="0"/>
              <a:t>-állománnyal növelve. 2010-ig az állományok a külföldi vállalatoknak nyújtott hiteleket is tartalmazzák. Forrás | MNB</a:t>
            </a:r>
          </a:p>
        </p:txBody>
      </p:sp>
      <p:sp>
        <p:nvSpPr>
          <p:cNvPr id="8" name="Szövegdoboz 2">
            <a:extLst>
              <a:ext uri="{FF2B5EF4-FFF2-40B4-BE49-F238E27FC236}">
                <a16:creationId xmlns:a16="http://schemas.microsoft.com/office/drawing/2014/main" id="{74BFBD9F-8B93-CE73-C8D4-AB8A6A8EF5A9}"/>
              </a:ext>
            </a:extLst>
          </p:cNvPr>
          <p:cNvSpPr txBox="1"/>
          <p:nvPr/>
        </p:nvSpPr>
        <p:spPr>
          <a:xfrm>
            <a:off x="3696826" y="5551810"/>
            <a:ext cx="509128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kereskedelmiingatlan-projekthitelek jelentősége a bankrendszerben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E41806-7D04-4C6F-0814-31FDFC2B1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2" y="1242094"/>
            <a:ext cx="5401101" cy="41035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29166-DBA7-708A-DCC4-E1C534AEEE55}"/>
              </a:ext>
            </a:extLst>
          </p:cNvPr>
          <p:cNvSpPr/>
          <p:nvPr/>
        </p:nvSpPr>
        <p:spPr>
          <a:xfrm>
            <a:off x="9199422" y="1801687"/>
            <a:ext cx="2716770" cy="1815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altLang="hu-HU" sz="1400" b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Értékeltség: </a:t>
            </a:r>
            <a:r>
              <a:rPr lang="hu-HU" alt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elsődleges (</a:t>
            </a:r>
            <a:r>
              <a:rPr lang="hu-HU" altLang="hu-HU" sz="1400" dirty="0" err="1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prime</a:t>
            </a:r>
            <a:r>
              <a:rPr lang="hu-HU" alt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irodahozam és a bérleti díj alakulása alapján a budapesti </a:t>
            </a:r>
            <a:r>
              <a:rPr lang="hu-HU" altLang="hu-HU" sz="1400" dirty="0" err="1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prime</a:t>
            </a:r>
            <a:r>
              <a:rPr lang="hu-HU" alt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irodák 14%-kal </a:t>
            </a:r>
            <a:r>
              <a:rPr lang="hu-HU" altLang="hu-HU" sz="1400" dirty="0" err="1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értékelődhettek</a:t>
            </a:r>
            <a:r>
              <a:rPr lang="hu-HU" alt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le, ami a régiós átlagot meghaladó, de érdemben elmarad a 2008-at követő változás szintjétől és dinamikájától.</a:t>
            </a:r>
            <a:endParaRPr lang="hu-HU" sz="1400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208826-DC44-2C4D-8BF2-321B2D143AF2}"/>
              </a:ext>
            </a:extLst>
          </p:cNvPr>
          <p:cNvCxnSpPr>
            <a:cxnSpLocks/>
          </p:cNvCxnSpPr>
          <p:nvPr/>
        </p:nvCxnSpPr>
        <p:spPr>
          <a:xfrm>
            <a:off x="8944642" y="1512452"/>
            <a:ext cx="0" cy="2866829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159FD-007F-8C29-1D04-465AAA64D035}"/>
              </a:ext>
            </a:extLst>
          </p:cNvPr>
          <p:cNvCxnSpPr>
            <a:cxnSpLocks/>
          </p:cNvCxnSpPr>
          <p:nvPr/>
        </p:nvCxnSpPr>
        <p:spPr>
          <a:xfrm>
            <a:off x="8935406" y="2254996"/>
            <a:ext cx="27306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57E124-662A-3063-19CD-CD4A9DE17EA1}"/>
              </a:ext>
            </a:extLst>
          </p:cNvPr>
          <p:cNvCxnSpPr>
            <a:cxnSpLocks/>
          </p:cNvCxnSpPr>
          <p:nvPr/>
        </p:nvCxnSpPr>
        <p:spPr>
          <a:xfrm>
            <a:off x="8935406" y="4379281"/>
            <a:ext cx="49798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53523-B1FC-CC7F-F6D8-F39868A799C8}"/>
              </a:ext>
            </a:extLst>
          </p:cNvPr>
          <p:cNvSpPr/>
          <p:nvPr/>
        </p:nvSpPr>
        <p:spPr>
          <a:xfrm>
            <a:off x="9208470" y="3747570"/>
            <a:ext cx="2707721" cy="1815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altLang="hu-HU" sz="1400" b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„Kapun belüli kihasználatlanság”: </a:t>
            </a:r>
            <a:r>
              <a:rPr lang="hu-HU" alt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távmunka elterjedése miatt sok a ténylegesen nem kihasznált munkaállomás, ami költségcsökkentési potenciált jelenthet a bérlőknek és felfelé mutató kockázatot jelent a kihasználatlansági rátában.</a:t>
            </a:r>
            <a:endParaRPr lang="hu-HU" sz="1400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2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105233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4732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C11200-FE08-54BF-E194-8AD8BCBC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14" y="182557"/>
            <a:ext cx="8390876" cy="848719"/>
          </a:xfrm>
        </p:spPr>
        <p:txBody>
          <a:bodyPr>
            <a:noAutofit/>
          </a:bodyPr>
          <a:lstStyle/>
          <a:p>
            <a:r>
              <a:rPr lang="hu-HU" sz="2000" dirty="0"/>
              <a:t>a bankrendszer likviditási pozíciója továbbra is robusztus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7832AA8-7E6B-FCA7-B932-BE8C24B7E107}"/>
              </a:ext>
            </a:extLst>
          </p:cNvPr>
          <p:cNvSpPr txBox="1">
            <a:spLocks/>
          </p:cNvSpPr>
          <p:nvPr/>
        </p:nvSpPr>
        <p:spPr>
          <a:xfrm>
            <a:off x="3292511" y="6424649"/>
            <a:ext cx="7530517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Forrás | MNB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F91A8-A0B6-BF2E-EFE9-CC942DF2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296" y="1457993"/>
            <a:ext cx="5722081" cy="4290955"/>
          </a:xfrm>
          <a:prstGeom prst="rect">
            <a:avLst/>
          </a:prstGeom>
        </p:spPr>
      </p:pic>
      <p:sp>
        <p:nvSpPr>
          <p:cNvPr id="9" name="Szövegdoboz 2">
            <a:extLst>
              <a:ext uri="{FF2B5EF4-FFF2-40B4-BE49-F238E27FC236}">
                <a16:creationId xmlns:a16="http://schemas.microsoft.com/office/drawing/2014/main" id="{797741F4-A3AC-FAA9-7C89-5F7C10EDEE38}"/>
              </a:ext>
            </a:extLst>
          </p:cNvPr>
          <p:cNvSpPr txBox="1"/>
          <p:nvPr/>
        </p:nvSpPr>
        <p:spPr>
          <a:xfrm>
            <a:off x="3292511" y="6018384"/>
            <a:ext cx="5561778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bankrendszeri </a:t>
            </a:r>
            <a:r>
              <a:rPr lang="hu-HU" dirty="0" err="1"/>
              <a:t>LCR</a:t>
            </a:r>
            <a:r>
              <a:rPr lang="hu-HU" dirty="0"/>
              <a:t> és alkotóelemeinek alakulása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0E157-1824-08F4-482D-A65BA2A997B9}"/>
              </a:ext>
            </a:extLst>
          </p:cNvPr>
          <p:cNvSpPr txBox="1"/>
          <p:nvPr/>
        </p:nvSpPr>
        <p:spPr>
          <a:xfrm>
            <a:off x="9497085" y="2349408"/>
            <a:ext cx="2507810" cy="15941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i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sz="1400" i="0" dirty="0"/>
              <a:t>A bankok mintegy </a:t>
            </a:r>
            <a:r>
              <a:rPr lang="hu-HU" sz="1400" b="1" i="0" dirty="0"/>
              <a:t>16–18 ezer milliárd forintnyi</a:t>
            </a:r>
            <a:r>
              <a:rPr lang="hu-HU" sz="1400" i="0" dirty="0"/>
              <a:t>, a betétállomány arányában aktuálisan mintegy </a:t>
            </a:r>
            <a:r>
              <a:rPr lang="hu-HU" sz="1400" b="1" i="0" dirty="0"/>
              <a:t>60 százaléknyi</a:t>
            </a:r>
            <a:r>
              <a:rPr lang="hu-HU" sz="1400" i="0" dirty="0"/>
              <a:t> kötelező tartalékkal kiegészített </a:t>
            </a:r>
            <a:r>
              <a:rPr lang="hu-HU" sz="1400" b="1" i="0" dirty="0"/>
              <a:t>operatív likviditási tartalékkal </a:t>
            </a:r>
            <a:r>
              <a:rPr lang="hu-HU" sz="1400" i="0" dirty="0"/>
              <a:t>(OLT) rendelkeznek.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B5DF4-FE9D-BB75-3F97-BB70E00B8C6B}"/>
              </a:ext>
            </a:extLst>
          </p:cNvPr>
          <p:cNvSpPr txBox="1"/>
          <p:nvPr/>
        </p:nvSpPr>
        <p:spPr>
          <a:xfrm>
            <a:off x="8992705" y="1506467"/>
            <a:ext cx="3012190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14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hu-HU" dirty="0"/>
              <a:t>A </a:t>
            </a:r>
            <a:r>
              <a:rPr lang="hu-HU" b="1" dirty="0"/>
              <a:t>szektorszintű likviditási többlet még egy súlyos stressz-szcenárióra is elegendő fedezetet </a:t>
            </a:r>
            <a:r>
              <a:rPr lang="hu-HU" dirty="0"/>
              <a:t>nyújt.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E48FF7-BBF5-B4FF-146C-51D882E9F2A5}"/>
              </a:ext>
            </a:extLst>
          </p:cNvPr>
          <p:cNvCxnSpPr>
            <a:cxnSpLocks/>
          </p:cNvCxnSpPr>
          <p:nvPr/>
        </p:nvCxnSpPr>
        <p:spPr>
          <a:xfrm>
            <a:off x="9019822" y="2245131"/>
            <a:ext cx="0" cy="621069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058D7-7926-5FDA-A678-1166BE25D923}"/>
              </a:ext>
            </a:extLst>
          </p:cNvPr>
          <p:cNvCxnSpPr>
            <a:cxnSpLocks/>
          </p:cNvCxnSpPr>
          <p:nvPr/>
        </p:nvCxnSpPr>
        <p:spPr>
          <a:xfrm>
            <a:off x="9019822" y="2866200"/>
            <a:ext cx="49798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0DFEF9-2783-FC16-67A3-0C850D81C0EC}"/>
              </a:ext>
            </a:extLst>
          </p:cNvPr>
          <p:cNvCxnSpPr>
            <a:cxnSpLocks/>
          </p:cNvCxnSpPr>
          <p:nvPr/>
        </p:nvCxnSpPr>
        <p:spPr>
          <a:xfrm>
            <a:off x="9019822" y="2807931"/>
            <a:ext cx="0" cy="3326169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EA9994-687C-E5E3-9922-367BF2FB5690}"/>
              </a:ext>
            </a:extLst>
          </p:cNvPr>
          <p:cNvCxnSpPr>
            <a:cxnSpLocks/>
          </p:cNvCxnSpPr>
          <p:nvPr/>
        </p:nvCxnSpPr>
        <p:spPr>
          <a:xfrm>
            <a:off x="9019822" y="4551836"/>
            <a:ext cx="49798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5C850-1511-FD63-1602-AC1BFBA749EA}"/>
              </a:ext>
            </a:extLst>
          </p:cNvPr>
          <p:cNvSpPr txBox="1"/>
          <p:nvPr/>
        </p:nvSpPr>
        <p:spPr>
          <a:xfrm>
            <a:off x="9517806" y="4069820"/>
            <a:ext cx="2507810" cy="15941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i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sz="1400" i="0" dirty="0"/>
              <a:t>A likviditási stressztesztünk során szektorszinten fellépő </a:t>
            </a:r>
            <a:r>
              <a:rPr lang="hu-HU" sz="1400" b="1" i="0" dirty="0"/>
              <a:t>likviditási hiány mértéke továbbra is az elméleti minimuma </a:t>
            </a:r>
            <a:r>
              <a:rPr lang="hu-HU" sz="1400" i="0" dirty="0"/>
              <a:t>közelében tartózkodik.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F9727-9ED8-3CE7-D6FE-C7B6B846C35A}"/>
              </a:ext>
            </a:extLst>
          </p:cNvPr>
          <p:cNvSpPr/>
          <p:nvPr/>
        </p:nvSpPr>
        <p:spPr>
          <a:xfrm>
            <a:off x="9517806" y="5762567"/>
            <a:ext cx="2507810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témával a jelentés 3. keretes írása foglalkozik.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9A73A-3C1F-BD62-D46E-4EECE475435B}"/>
              </a:ext>
            </a:extLst>
          </p:cNvPr>
          <p:cNvCxnSpPr>
            <a:cxnSpLocks/>
          </p:cNvCxnSpPr>
          <p:nvPr/>
        </p:nvCxnSpPr>
        <p:spPr>
          <a:xfrm>
            <a:off x="9019822" y="6134100"/>
            <a:ext cx="49798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37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1DFE-D78E-2155-E3C8-D951F938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Stressztesztünkben a sérülékeny külső környezetben érdemi hitelkockázati veszteségek </a:t>
            </a:r>
            <a:r>
              <a:rPr lang="hu-HU" sz="2000" dirty="0" err="1"/>
              <a:t>realizálódhatnak</a:t>
            </a:r>
            <a:r>
              <a:rPr lang="hu-HU" sz="2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0D1CA-FF6F-BD38-AEFD-7B3F6CD9C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0834" y="6410607"/>
            <a:ext cx="7679183" cy="229326"/>
          </a:xfrm>
        </p:spPr>
        <p:txBody>
          <a:bodyPr/>
          <a:lstStyle/>
          <a:p>
            <a:r>
              <a:rPr lang="hu-HU" sz="1200" dirty="0"/>
              <a:t>Forrás: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7530A-219A-E793-4D46-62693AACAF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75616" y="6024589"/>
            <a:ext cx="5009778" cy="229326"/>
          </a:xfrm>
        </p:spPr>
        <p:txBody>
          <a:bodyPr/>
          <a:lstStyle/>
          <a:p>
            <a:pPr algn="ctr"/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GDP éves növekedési üteme az egyes forgatókönyvekben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EC316-A5F6-BC4D-A912-DCF587811D4C}"/>
              </a:ext>
            </a:extLst>
          </p:cNvPr>
          <p:cNvSpPr txBox="1"/>
          <p:nvPr/>
        </p:nvSpPr>
        <p:spPr>
          <a:xfrm>
            <a:off x="3260834" y="1109849"/>
            <a:ext cx="8931166" cy="710707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stresszteszt kockázati narratíváját elsősorban a nemzetközi környezet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bizonytalanságai határozzák meg.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210C2-D8A2-5CF0-DD7A-09A7A2F491D0}"/>
              </a:ext>
            </a:extLst>
          </p:cNvPr>
          <p:cNvSpPr txBox="1"/>
          <p:nvPr/>
        </p:nvSpPr>
        <p:spPr>
          <a:xfrm>
            <a:off x="8012294" y="2216415"/>
            <a:ext cx="4161312" cy="380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hu-HU" sz="1800" b="1" u="sng" cap="al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Stresszteszt feltételezések: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-Bold"/>
              </a:rPr>
              <a:t>Az </a:t>
            </a:r>
            <a:r>
              <a:rPr lang="hu-HU" b="1" dirty="0">
                <a:solidFill>
                  <a:schemeClr val="accent3"/>
                </a:solidFill>
                <a:latin typeface="Calibri" panose="020F0502020204030204" pitchFamily="34" charset="0"/>
                <a:ea typeface="Calibri-Bold"/>
              </a:rPr>
              <a:t>elhúzódó orosz-ukrán háború 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-Bold"/>
              </a:rPr>
              <a:t>és </a:t>
            </a:r>
            <a:r>
              <a:rPr lang="hu-HU" b="1" dirty="0">
                <a:solidFill>
                  <a:schemeClr val="accent3"/>
                </a:solidFill>
                <a:latin typeface="Calibri" panose="020F0502020204030204" pitchFamily="34" charset="0"/>
                <a:ea typeface="Calibri-Bold"/>
              </a:rPr>
              <a:t>európai energiaválság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-Bold"/>
              </a:rPr>
              <a:t>, továbbá a nemzetközi pénzügyi piacok </a:t>
            </a:r>
            <a:r>
              <a:rPr lang="hu-HU" b="1" dirty="0">
                <a:solidFill>
                  <a:schemeClr val="accent3"/>
                </a:solidFill>
                <a:latin typeface="Calibri" panose="020F0502020204030204" pitchFamily="34" charset="0"/>
                <a:ea typeface="Calibri-Bold"/>
              </a:rPr>
              <a:t>tovagyűrűző bizonytalansága 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-Bold"/>
              </a:rPr>
              <a:t>továbbra is érdemi </a:t>
            </a:r>
            <a:r>
              <a:rPr lang="hu-HU" b="1" dirty="0">
                <a:solidFill>
                  <a:srgbClr val="0C2148"/>
                </a:solidFill>
                <a:latin typeface="Calibri" panose="020F0502020204030204" pitchFamily="34" charset="0"/>
                <a:ea typeface="Calibri-Bold"/>
              </a:rPr>
              <a:t>lefelé mutató növekedési kockázatokkal 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-Bold"/>
              </a:rPr>
              <a:t>övezi a hazai bankszektor működési környezetét.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b="1" dirty="0">
                <a:solidFill>
                  <a:schemeClr val="tx2"/>
                </a:solidFill>
              </a:rPr>
              <a:t>stresszpályán </a:t>
            </a:r>
            <a:r>
              <a:rPr lang="hu-HU" dirty="0">
                <a:solidFill>
                  <a:schemeClr val="tx2"/>
                </a:solidFill>
              </a:rPr>
              <a:t>a GDP-növekedés </a:t>
            </a:r>
            <a:r>
              <a:rPr lang="hu-HU" dirty="0">
                <a:solidFill>
                  <a:schemeClr val="accent3"/>
                </a:solidFill>
              </a:rPr>
              <a:t>kumuláltan 6 százalékkal, illetve 10 százalékkal marad el</a:t>
            </a:r>
            <a:r>
              <a:rPr lang="hu-HU" dirty="0">
                <a:solidFill>
                  <a:schemeClr val="tx2"/>
                </a:solidFill>
              </a:rPr>
              <a:t> az alappályás előrejelzés első és második évétől.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78199-0514-73A5-1928-711B39497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25" y="2085561"/>
            <a:ext cx="4751460" cy="3674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98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042913-4B4C-717C-0572-0C8ED5C73D07}"/>
              </a:ext>
            </a:extLst>
          </p:cNvPr>
          <p:cNvSpPr/>
          <p:nvPr/>
        </p:nvSpPr>
        <p:spPr>
          <a:xfrm>
            <a:off x="3042920" y="872493"/>
            <a:ext cx="9149079" cy="193166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B5FE34-8115-535E-3AC1-CA02B697F582}"/>
              </a:ext>
            </a:extLst>
          </p:cNvPr>
          <p:cNvSpPr txBox="1">
            <a:spLocks/>
          </p:cNvSpPr>
          <p:nvPr/>
        </p:nvSpPr>
        <p:spPr>
          <a:xfrm>
            <a:off x="3276600" y="110424"/>
            <a:ext cx="8390876" cy="71383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1650" b="1" kern="1200" cap="all" spc="225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/>
              <a:t>A jelentés fő üzenetei</a:t>
            </a:r>
          </a:p>
        </p:txBody>
      </p:sp>
      <p:pic>
        <p:nvPicPr>
          <p:cNvPr id="3074" name="Picture 2" descr="Recession - Free business and finance icons">
            <a:extLst>
              <a:ext uri="{FF2B5EF4-FFF2-40B4-BE49-F238E27FC236}">
                <a16:creationId xmlns:a16="http://schemas.microsoft.com/office/drawing/2014/main" id="{3695678C-66AB-919D-A9A9-236ED4D6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92256"/>
            <a:ext cx="944855" cy="9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rotection shield with a check mark - Free technology icons">
            <a:extLst>
              <a:ext uri="{FF2B5EF4-FFF2-40B4-BE49-F238E27FC236}">
                <a16:creationId xmlns:a16="http://schemas.microsoft.com/office/drawing/2014/main" id="{592A5E7F-B34A-23F2-DCAA-F47967AA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44" y="1320593"/>
            <a:ext cx="940798" cy="9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5F881-791B-EC50-5316-44919193DF3F}"/>
              </a:ext>
            </a:extLst>
          </p:cNvPr>
          <p:cNvSpPr txBox="1"/>
          <p:nvPr/>
        </p:nvSpPr>
        <p:spPr>
          <a:xfrm>
            <a:off x="4348480" y="971475"/>
            <a:ext cx="75952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magyar bankrendszer stabil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erős tőkehelyzettel és jelentős likviditási tartalékokkal rendelkezik a komplex, kihívásokkal teli időszakban. </a:t>
            </a:r>
          </a:p>
          <a:p>
            <a:pPr algn="just"/>
            <a:endParaRPr lang="hu-HU" i="1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szektor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sokkellenálló képessége erős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likviditása és tőkehelyzete egy súlyos válsághelyzetet feltételezve is robusztus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5E0A2-715D-A255-5A54-5D6B4A3E1B54}"/>
              </a:ext>
            </a:extLst>
          </p:cNvPr>
          <p:cNvSpPr/>
          <p:nvPr/>
        </p:nvSpPr>
        <p:spPr>
          <a:xfrm>
            <a:off x="3042921" y="4719189"/>
            <a:ext cx="9149079" cy="1737686"/>
          </a:xfrm>
          <a:prstGeom prst="rect">
            <a:avLst/>
          </a:prstGeom>
          <a:solidFill>
            <a:schemeClr val="tx2">
              <a:lumMod val="10000"/>
              <a:lumOff val="9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i="1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F637D-5FD3-1D43-6A25-30E4AFE8E63F}"/>
              </a:ext>
            </a:extLst>
          </p:cNvPr>
          <p:cNvSpPr txBox="1"/>
          <p:nvPr/>
        </p:nvSpPr>
        <p:spPr>
          <a:xfrm>
            <a:off x="4348479" y="2787521"/>
            <a:ext cx="77197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magánszektornak nyújtott hitelek állománya emelkedett 2022-ben, ugyanakkor a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régiós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tendenciákhoz hasonlóan a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kereslet általános visszaesése érzékelhető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i="1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ingatlanpiacon fordulat jelei láthatók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ami fokozatosan megjelenik az értékeltségben is. A lakások átlagos ára 2022 második felében nominálisan is csökkent, a kereskedelmiingatlanok több szegmensét növekvő kockázatok övezik.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B3C01-BEE9-2128-7FA0-5EB92C85C403}"/>
              </a:ext>
            </a:extLst>
          </p:cNvPr>
          <p:cNvSpPr txBox="1"/>
          <p:nvPr/>
        </p:nvSpPr>
        <p:spPr>
          <a:xfrm>
            <a:off x="4348479" y="4719188"/>
            <a:ext cx="75952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hitelfeltételek szigorodása mögött elsősorban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ciklikus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tényezők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állnak, a bankok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hitelezési kapacitásai megfelelőek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i="1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növekvő értékvesztésképzést, az extraprofitadó elszámolását, valamint a kamatstop intézkedések eredményhatását a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kamateredmény növekedése 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szinte teljes egészében kompenzálta. </a:t>
            </a:r>
          </a:p>
        </p:txBody>
      </p:sp>
      <p:pic>
        <p:nvPicPr>
          <p:cNvPr id="2050" name="Picture 2" descr="Computer Icons Sine wave Graph of a function, wave, text, trademark, logo  png | PNGWing">
            <a:extLst>
              <a:ext uri="{FF2B5EF4-FFF2-40B4-BE49-F238E27FC236}">
                <a16:creationId xmlns:a16="http://schemas.microsoft.com/office/drawing/2014/main" id="{28BA6C5F-E3BC-7ABA-B7A8-FE7061444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000" l="10000" r="90000">
                        <a14:foregroundMark x1="21522" y1="8889" x2="21522" y2="17407"/>
                        <a14:foregroundMark x1="33696" y1="10370" x2="39674" y2="17407"/>
                        <a14:foregroundMark x1="39674" y1="17407" x2="40000" y2="19444"/>
                        <a14:foregroundMark x1="60326" y1="87037" x2="65870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0" r="12482"/>
          <a:stretch/>
        </p:blipFill>
        <p:spPr bwMode="auto">
          <a:xfrm>
            <a:off x="3231617" y="5127442"/>
            <a:ext cx="1149566" cy="9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1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1DFE-D78E-2155-E3C8-D951F938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bankok egy súlyos stressz esetén is megőriznék hitelezési kapacitásukat</a:t>
            </a:r>
            <a:endParaRPr lang="hu-H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0D1CA-FF6F-BD38-AEFD-7B3F6CD9C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445665"/>
            <a:ext cx="7679183" cy="229326"/>
          </a:xfrm>
        </p:spPr>
        <p:txBody>
          <a:bodyPr/>
          <a:lstStyle/>
          <a:p>
            <a:r>
              <a:rPr lang="hu-HU" sz="1200" dirty="0"/>
              <a:t>Megjegyzés: Függőleges vonal: 10-90 százalékos tartomány, téglalap: 25-75 százalékos tartomány.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7530A-219A-E793-4D46-62693AACAF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2" y="6038927"/>
            <a:ext cx="8390875" cy="337351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tőkemegfelelési mutató darabszám alapú eloszlása</a:t>
            </a:r>
            <a:endParaRPr lang="hu-H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1884D-EFF4-204A-20A5-525E5FEBD6F6}"/>
              </a:ext>
            </a:extLst>
          </p:cNvPr>
          <p:cNvSpPr txBox="1"/>
          <p:nvPr/>
        </p:nvSpPr>
        <p:spPr>
          <a:xfrm>
            <a:off x="8401616" y="1783803"/>
            <a:ext cx="3790384" cy="3323987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2060"/>
                </a:solidFill>
              </a:rPr>
              <a:t>A szektorszintű tőkemegfelelési mutató, 2022. végén 18 százalék volt.</a:t>
            </a:r>
          </a:p>
          <a:p>
            <a:endParaRPr lang="hu-HU" sz="1400" dirty="0">
              <a:solidFill>
                <a:srgbClr val="002060"/>
              </a:solidFill>
            </a:endParaRPr>
          </a:p>
          <a:p>
            <a:r>
              <a:rPr lang="hu-HU" sz="1400" dirty="0">
                <a:solidFill>
                  <a:srgbClr val="002060"/>
                </a:solidFill>
              </a:rPr>
              <a:t>Összességében a stresszforgatókönyv első és második évének végén </a:t>
            </a:r>
            <a:r>
              <a:rPr lang="hu-HU" sz="1400" b="1" dirty="0">
                <a:solidFill>
                  <a:srgbClr val="002060"/>
                </a:solidFill>
              </a:rPr>
              <a:t>sem merül fel tőkehiány</a:t>
            </a:r>
            <a:r>
              <a:rPr lang="hu-HU" sz="1400" dirty="0">
                <a:solidFill>
                  <a:srgbClr val="002060"/>
                </a:solidFill>
              </a:rPr>
              <a:t> egy intézmény esetében sem, a pufferek szintje azonban a mérséklődő eszközállomány mellett is érdemben csökken.</a:t>
            </a:r>
          </a:p>
          <a:p>
            <a:endParaRPr lang="hu-HU" sz="1400" dirty="0">
              <a:solidFill>
                <a:srgbClr val="002060"/>
              </a:solidFill>
            </a:endParaRPr>
          </a:p>
          <a:p>
            <a:r>
              <a:rPr lang="hu-HU" sz="1400" dirty="0">
                <a:solidFill>
                  <a:srgbClr val="002060"/>
                </a:solidFill>
              </a:rPr>
              <a:t>Ebben szerepet játszik egyrészt a dinamikus mérlegfeltevés kisebb hiteldinamikája és az emiatt alacsonyabb teljes kockázati kitettségérték, ugyanakkor </a:t>
            </a:r>
            <a:r>
              <a:rPr lang="hu-HU" sz="1400" b="1" dirty="0">
                <a:solidFill>
                  <a:srgbClr val="002060"/>
                </a:solidFill>
              </a:rPr>
              <a:t>a bankok egy súlyos stressz esetén is megőriznék hitelezési kapacitásukat.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97830-DF1F-2931-34E9-87B8654DA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93" y="1652796"/>
            <a:ext cx="4762420" cy="35524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D7DE7D72-1CAF-1388-496A-0F217A78FA6A}"/>
              </a:ext>
            </a:extLst>
          </p:cNvPr>
          <p:cNvSpPr/>
          <p:nvPr/>
        </p:nvSpPr>
        <p:spPr>
          <a:xfrm flipH="1">
            <a:off x="7992157" y="2641548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3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042913-4B4C-717C-0572-0C8ED5C73D07}"/>
              </a:ext>
            </a:extLst>
          </p:cNvPr>
          <p:cNvSpPr/>
          <p:nvPr/>
        </p:nvSpPr>
        <p:spPr>
          <a:xfrm>
            <a:off x="3042920" y="872493"/>
            <a:ext cx="9149079" cy="193166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B5FE34-8115-535E-3AC1-CA02B697F582}"/>
              </a:ext>
            </a:extLst>
          </p:cNvPr>
          <p:cNvSpPr txBox="1">
            <a:spLocks/>
          </p:cNvSpPr>
          <p:nvPr/>
        </p:nvSpPr>
        <p:spPr>
          <a:xfrm>
            <a:off x="3276600" y="110424"/>
            <a:ext cx="8390876" cy="71383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1650" b="1" kern="1200" cap="all" spc="225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/>
              <a:t>A jelentés fő üzenetei</a:t>
            </a:r>
          </a:p>
        </p:txBody>
      </p:sp>
      <p:pic>
        <p:nvPicPr>
          <p:cNvPr id="3074" name="Picture 2" descr="Recession - Free business and finance icons">
            <a:extLst>
              <a:ext uri="{FF2B5EF4-FFF2-40B4-BE49-F238E27FC236}">
                <a16:creationId xmlns:a16="http://schemas.microsoft.com/office/drawing/2014/main" id="{3695678C-66AB-919D-A9A9-236ED4D6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92256"/>
            <a:ext cx="944855" cy="9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rotection shield with a check mark - Free technology icons">
            <a:extLst>
              <a:ext uri="{FF2B5EF4-FFF2-40B4-BE49-F238E27FC236}">
                <a16:creationId xmlns:a16="http://schemas.microsoft.com/office/drawing/2014/main" id="{592A5E7F-B34A-23F2-DCAA-F47967AA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44" y="1320593"/>
            <a:ext cx="940798" cy="9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5F881-791B-EC50-5316-44919193DF3F}"/>
              </a:ext>
            </a:extLst>
          </p:cNvPr>
          <p:cNvSpPr txBox="1"/>
          <p:nvPr/>
        </p:nvSpPr>
        <p:spPr>
          <a:xfrm>
            <a:off x="4348480" y="971475"/>
            <a:ext cx="75952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magyar bankrendszer stabil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erős tőkehelyzettel és jelentős likviditási tartalékokkal rendelkezik a komplex, kihívásokkal teli időszakban. </a:t>
            </a:r>
          </a:p>
          <a:p>
            <a:pPr algn="just"/>
            <a:endParaRPr lang="hu-HU" i="1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szektor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sokkellenálló képessége erős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likviditása és tőkehelyzete egy súlyos válsághelyzetet feltételezve is robusztus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5E0A2-715D-A255-5A54-5D6B4A3E1B54}"/>
              </a:ext>
            </a:extLst>
          </p:cNvPr>
          <p:cNvSpPr/>
          <p:nvPr/>
        </p:nvSpPr>
        <p:spPr>
          <a:xfrm>
            <a:off x="3042921" y="4719189"/>
            <a:ext cx="9149079" cy="1737686"/>
          </a:xfrm>
          <a:prstGeom prst="rect">
            <a:avLst/>
          </a:prstGeom>
          <a:solidFill>
            <a:schemeClr val="tx2">
              <a:lumMod val="10000"/>
              <a:lumOff val="9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i="1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F637D-5FD3-1D43-6A25-30E4AFE8E63F}"/>
              </a:ext>
            </a:extLst>
          </p:cNvPr>
          <p:cNvSpPr txBox="1"/>
          <p:nvPr/>
        </p:nvSpPr>
        <p:spPr>
          <a:xfrm>
            <a:off x="4348479" y="2787521"/>
            <a:ext cx="77197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magánszektornak nyújtott hitelek állománya emelkedett 2022-ben, ugyanakkor a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régiós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tendenciákhoz hasonlóan a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kereslet általános visszaesése érzékelhető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i="1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ingatlanpiacon fordulat jelei láthatók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ami fokozatosan megjelenik az értékeltségben is. A lakások átlagos ára 2022 második felében nominálisan is csökkent, a kereskedelmiingatlanok több szegmensét növekvő kockázatok övezik.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B3C01-BEE9-2128-7FA0-5EB92C85C403}"/>
              </a:ext>
            </a:extLst>
          </p:cNvPr>
          <p:cNvSpPr txBox="1"/>
          <p:nvPr/>
        </p:nvSpPr>
        <p:spPr>
          <a:xfrm>
            <a:off x="4348479" y="4719188"/>
            <a:ext cx="75952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hitelfeltételek szigorodása mögött elsősorban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ciklikus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tényezők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állnak, a bankok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hitelezési kapacitásai megfelelőek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i="1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növekvő értékvesztésképzést, az extraprofitadó elszámolását, valamint a kamatstop intézkedések eredményhatását a </a:t>
            </a:r>
            <a:r>
              <a:rPr lang="hu-HU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kamateredmény növekedése 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szinte teljes egészében kompenzálta. </a:t>
            </a:r>
          </a:p>
        </p:txBody>
      </p:sp>
      <p:pic>
        <p:nvPicPr>
          <p:cNvPr id="2050" name="Picture 2" descr="Computer Icons Sine wave Graph of a function, wave, text, trademark, logo  png | PNGWing">
            <a:extLst>
              <a:ext uri="{FF2B5EF4-FFF2-40B4-BE49-F238E27FC236}">
                <a16:creationId xmlns:a16="http://schemas.microsoft.com/office/drawing/2014/main" id="{28BA6C5F-E3BC-7ABA-B7A8-FE7061444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000" l="10000" r="90000">
                        <a14:foregroundMark x1="21522" y1="8889" x2="21522" y2="17407"/>
                        <a14:foregroundMark x1="33696" y1="10370" x2="39674" y2="17407"/>
                        <a14:foregroundMark x1="39674" y1="17407" x2="40000" y2="19444"/>
                        <a14:foregroundMark x1="60326" y1="87037" x2="65870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0" r="12482"/>
          <a:stretch/>
        </p:blipFill>
        <p:spPr bwMode="auto">
          <a:xfrm>
            <a:off x="3231617" y="5127442"/>
            <a:ext cx="1149566" cy="9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47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6EF5-F6F7-4B38-B3AE-F7D31BA8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74" y="3063383"/>
            <a:ext cx="6500263" cy="671274"/>
          </a:xfrm>
        </p:spPr>
        <p:txBody>
          <a:bodyPr/>
          <a:lstStyle/>
          <a:p>
            <a:r>
              <a:rPr lang="hu-HU" sz="3600" dirty="0"/>
              <a:t>Köszönjük a figyelmet!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531268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68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C142-E696-8A8C-07E9-A9EFE8CF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nemzetközi makrogazdasági kockázatok nem csökkentek az elmúlt fél évben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7864B-1EA6-C38B-6BF1-0CD3990F527F}"/>
              </a:ext>
            </a:extLst>
          </p:cNvPr>
          <p:cNvSpPr/>
          <p:nvPr/>
        </p:nvSpPr>
        <p:spPr>
          <a:xfrm>
            <a:off x="9658354" y="1498502"/>
            <a:ext cx="2371726" cy="156966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Globálisan lassú gazdasági növekedés, emelkedett inflációs környezet, szigorú monetáris kondíciók, tartós geopolitikai kockázatok.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B5E52-920E-EFCD-3397-44B5882B634A}"/>
              </a:ext>
            </a:extLst>
          </p:cNvPr>
          <p:cNvSpPr/>
          <p:nvPr/>
        </p:nvSpPr>
        <p:spPr>
          <a:xfrm>
            <a:off x="9658355" y="3158499"/>
            <a:ext cx="2371725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Dinamikusan változó várt kamatpályák a vezető jegybankoktól.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4DDB86-33AE-63CD-A031-AC6EFFC07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71" y="1250598"/>
            <a:ext cx="5760176" cy="41894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6A3CA5-A4B2-18F6-3657-CB5D8193C168}"/>
              </a:ext>
            </a:extLst>
          </p:cNvPr>
          <p:cNvSpPr txBox="1">
            <a:spLocks/>
          </p:cNvSpPr>
          <p:nvPr/>
        </p:nvSpPr>
        <p:spPr>
          <a:xfrm>
            <a:off x="3391271" y="6311873"/>
            <a:ext cx="4986111" cy="471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dirty="0"/>
              <a:t>Megjegyzés | A várható kamatpálya a Fed esetében a </a:t>
            </a:r>
            <a:r>
              <a:rPr lang="hu-HU" sz="1200" dirty="0" err="1"/>
              <a:t>kamatswapok</a:t>
            </a:r>
            <a:r>
              <a:rPr lang="hu-HU" sz="1200" dirty="0"/>
              <a:t>, az </a:t>
            </a:r>
            <a:r>
              <a:rPr lang="hu-HU" sz="1200" dirty="0" err="1"/>
              <a:t>EKB</a:t>
            </a:r>
            <a:r>
              <a:rPr lang="hu-HU" sz="1200" dirty="0"/>
              <a:t> esetében pedig az </a:t>
            </a:r>
            <a:r>
              <a:rPr lang="hu-HU" sz="1200" dirty="0" err="1"/>
              <a:t>EONIA</a:t>
            </a:r>
            <a:r>
              <a:rPr lang="hu-HU" sz="1200" dirty="0"/>
              <a:t> </a:t>
            </a:r>
            <a:r>
              <a:rPr lang="hu-HU" sz="1200" dirty="0" err="1"/>
              <a:t>forward</a:t>
            </a:r>
            <a:r>
              <a:rPr lang="hu-HU" sz="1200" dirty="0"/>
              <a:t> hozamok alapján. Forrás | </a:t>
            </a:r>
            <a:r>
              <a:rPr lang="hu-HU" sz="1200" dirty="0" err="1"/>
              <a:t>Bloomberg</a:t>
            </a:r>
            <a:r>
              <a:rPr lang="hu-HU" sz="1200" dirty="0"/>
              <a:t>.</a:t>
            </a:r>
          </a:p>
        </p:txBody>
      </p:sp>
      <p:sp>
        <p:nvSpPr>
          <p:cNvPr id="10" name="Szövegdoboz 2">
            <a:extLst>
              <a:ext uri="{FF2B5EF4-FFF2-40B4-BE49-F238E27FC236}">
                <a16:creationId xmlns:a16="http://schemas.microsoft.com/office/drawing/2014/main" id="{641E3089-DA71-8726-016D-844C76C05864}"/>
              </a:ext>
            </a:extLst>
          </p:cNvPr>
          <p:cNvSpPr txBox="1"/>
          <p:nvPr/>
        </p:nvSpPr>
        <p:spPr>
          <a:xfrm>
            <a:off x="3334126" y="5694397"/>
            <a:ext cx="6633739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fejlett országok jegybankjainak várható kamatpályája a piaci árazások alapján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9EB1B0-C6B3-D613-3E48-BECE9BF450E9}"/>
              </a:ext>
            </a:extLst>
          </p:cNvPr>
          <p:cNvSpPr/>
          <p:nvPr/>
        </p:nvSpPr>
        <p:spPr>
          <a:xfrm>
            <a:off x="9658355" y="4079833"/>
            <a:ext cx="2371725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európai energiaellátási problémák a vártnál enyhébbnek bizonyultak.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52689E76-CC66-71BE-5E7B-66B90E2249C9}"/>
              </a:ext>
            </a:extLst>
          </p:cNvPr>
          <p:cNvSpPr/>
          <p:nvPr/>
        </p:nvSpPr>
        <p:spPr>
          <a:xfrm flipH="1">
            <a:off x="9200171" y="3345321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4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3E06-7275-81B6-DB32-5F0375D9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19502"/>
            <a:ext cx="8390876" cy="713833"/>
          </a:xfrm>
        </p:spPr>
        <p:txBody>
          <a:bodyPr vert="horz" lIns="72000" tIns="36000" rIns="72000" bIns="36000" rtlCol="0" anchor="ctr">
            <a:noAutofit/>
          </a:bodyPr>
          <a:lstStyle/>
          <a:p>
            <a:r>
              <a:rPr lang="hu-HU" sz="2000" dirty="0"/>
              <a:t>Az amerikai bankcsődök nyomán fókuszba került a banki kamat és likviditási kockázatkezelés és annak szabályozása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B38F8-D7E0-643A-D1C8-3A60AFE6257D}"/>
              </a:ext>
            </a:extLst>
          </p:cNvPr>
          <p:cNvSpPr/>
          <p:nvPr/>
        </p:nvSpPr>
        <p:spPr>
          <a:xfrm>
            <a:off x="3572246" y="1323974"/>
            <a:ext cx="1987041" cy="17931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2"/>
                </a:solidFill>
              </a:rPr>
              <a:t>Koncentrált ügyfélkör, betétbiztosítás alá nem tartozó betétek magas aránya, kamatkockázat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AECEF9BD-E7B2-E8A8-1C21-80EDCEE3E686}"/>
              </a:ext>
            </a:extLst>
          </p:cNvPr>
          <p:cNvSpPr/>
          <p:nvPr/>
        </p:nvSpPr>
        <p:spPr>
          <a:xfrm>
            <a:off x="5719685" y="2066925"/>
            <a:ext cx="401145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F0F6DF58-D1AE-6576-0C87-82FDB1BA6FF4}"/>
              </a:ext>
            </a:extLst>
          </p:cNvPr>
          <p:cNvSpPr/>
          <p:nvPr/>
        </p:nvSpPr>
        <p:spPr>
          <a:xfrm>
            <a:off x="6042615" y="2066925"/>
            <a:ext cx="401145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ED02D-7EE0-924A-2E71-63CE7B0C9C29}"/>
              </a:ext>
            </a:extLst>
          </p:cNvPr>
          <p:cNvSpPr/>
          <p:nvPr/>
        </p:nvSpPr>
        <p:spPr>
          <a:xfrm>
            <a:off x="6509579" y="1323974"/>
            <a:ext cx="1987041" cy="17931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Betétek kiáramlása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7D2F0E5-8663-7C06-1C01-634F3E5753E0}"/>
              </a:ext>
            </a:extLst>
          </p:cNvPr>
          <p:cNvSpPr/>
          <p:nvPr/>
        </p:nvSpPr>
        <p:spPr>
          <a:xfrm>
            <a:off x="8736284" y="2066925"/>
            <a:ext cx="401145" cy="338554"/>
          </a:xfrm>
          <a:prstGeom prst="chevron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5F0EA899-9B04-0611-2531-8FA000F7A620}"/>
              </a:ext>
            </a:extLst>
          </p:cNvPr>
          <p:cNvSpPr/>
          <p:nvPr/>
        </p:nvSpPr>
        <p:spPr>
          <a:xfrm>
            <a:off x="9059214" y="2066925"/>
            <a:ext cx="401145" cy="338554"/>
          </a:xfrm>
          <a:prstGeom prst="chevron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72ABAC-B3F9-1420-B0DB-3D0212F9D0ED}"/>
              </a:ext>
            </a:extLst>
          </p:cNvPr>
          <p:cNvSpPr/>
          <p:nvPr/>
        </p:nvSpPr>
        <p:spPr>
          <a:xfrm>
            <a:off x="9675148" y="1323974"/>
            <a:ext cx="1987041" cy="17931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Lejáratig tartott értékpapírok veszteséges értékesítése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B950415B-A930-B1CD-F17B-18018E9CFE85}"/>
              </a:ext>
            </a:extLst>
          </p:cNvPr>
          <p:cNvSpPr/>
          <p:nvPr/>
        </p:nvSpPr>
        <p:spPr>
          <a:xfrm rot="5400000">
            <a:off x="10468095" y="3585171"/>
            <a:ext cx="401145" cy="338554"/>
          </a:xfrm>
          <a:prstGeom prst="chevron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CFB4F9EE-26E6-54EF-8DE9-28FDD7F76F59}"/>
              </a:ext>
            </a:extLst>
          </p:cNvPr>
          <p:cNvSpPr/>
          <p:nvPr/>
        </p:nvSpPr>
        <p:spPr>
          <a:xfrm rot="5400000">
            <a:off x="10468095" y="3285577"/>
            <a:ext cx="401145" cy="338554"/>
          </a:xfrm>
          <a:prstGeom prst="chevron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B2106-B542-BE19-52CD-BEA884B5715A}"/>
              </a:ext>
            </a:extLst>
          </p:cNvPr>
          <p:cNvSpPr/>
          <p:nvPr/>
        </p:nvSpPr>
        <p:spPr>
          <a:xfrm>
            <a:off x="9675148" y="4048124"/>
            <a:ext cx="1987041" cy="17931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Tőkehelyzet romlása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89EC7C-FC5E-C305-93CF-62F988573E85}"/>
              </a:ext>
            </a:extLst>
          </p:cNvPr>
          <p:cNvSpPr/>
          <p:nvPr/>
        </p:nvSpPr>
        <p:spPr>
          <a:xfrm>
            <a:off x="3572246" y="4044709"/>
            <a:ext cx="1987041" cy="17931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Alacsony színvonalú kockázatkezelés, gyenge szabályozói kontroll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866FAE-F152-3B13-4C36-A395EC8381F0}"/>
              </a:ext>
            </a:extLst>
          </p:cNvPr>
          <p:cNvSpPr/>
          <p:nvPr/>
        </p:nvSpPr>
        <p:spPr>
          <a:xfrm rot="16200000">
            <a:off x="4365668" y="3516609"/>
            <a:ext cx="401145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EA3BBE02-8DE8-6641-1DFB-250CDC0CB63C}"/>
              </a:ext>
            </a:extLst>
          </p:cNvPr>
          <p:cNvSpPr/>
          <p:nvPr/>
        </p:nvSpPr>
        <p:spPr>
          <a:xfrm rot="16200000">
            <a:off x="4365668" y="3217015"/>
            <a:ext cx="401145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95CB2A8-44AD-3DD9-F00A-7C34CC9EB197}"/>
              </a:ext>
            </a:extLst>
          </p:cNvPr>
          <p:cNvSpPr/>
          <p:nvPr/>
        </p:nvSpPr>
        <p:spPr>
          <a:xfrm rot="10800000">
            <a:off x="8736284" y="4772025"/>
            <a:ext cx="401145" cy="338554"/>
          </a:xfrm>
          <a:prstGeom prst="chevron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8A7BC93-9F07-DD5E-8BA8-949018CFFA22}"/>
              </a:ext>
            </a:extLst>
          </p:cNvPr>
          <p:cNvSpPr/>
          <p:nvPr/>
        </p:nvSpPr>
        <p:spPr>
          <a:xfrm rot="10800000">
            <a:off x="9059214" y="4772025"/>
            <a:ext cx="401145" cy="338554"/>
          </a:xfrm>
          <a:prstGeom prst="chevron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BEB4AF-400B-C6DA-8841-8402827C772F}"/>
              </a:ext>
            </a:extLst>
          </p:cNvPr>
          <p:cNvSpPr/>
          <p:nvPr/>
        </p:nvSpPr>
        <p:spPr>
          <a:xfrm>
            <a:off x="6534454" y="4044708"/>
            <a:ext cx="1987041" cy="17931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Negatív hírek, közösségi média „katalizátor” hatása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93532182-877E-0D44-D15D-FE40493C5750}"/>
              </a:ext>
            </a:extLst>
          </p:cNvPr>
          <p:cNvSpPr/>
          <p:nvPr/>
        </p:nvSpPr>
        <p:spPr>
          <a:xfrm rot="16200000">
            <a:off x="7416882" y="3516609"/>
            <a:ext cx="401145" cy="338554"/>
          </a:xfrm>
          <a:prstGeom prst="chevron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E4704BA3-D61D-FF33-3C63-DFDAB35006CB}"/>
              </a:ext>
            </a:extLst>
          </p:cNvPr>
          <p:cNvSpPr/>
          <p:nvPr/>
        </p:nvSpPr>
        <p:spPr>
          <a:xfrm rot="16200000">
            <a:off x="7416882" y="3217015"/>
            <a:ext cx="401145" cy="338554"/>
          </a:xfrm>
          <a:prstGeom prst="chevron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Szövegdoboz 2">
            <a:extLst>
              <a:ext uri="{FF2B5EF4-FFF2-40B4-BE49-F238E27FC236}">
                <a16:creationId xmlns:a16="http://schemas.microsoft.com/office/drawing/2014/main" id="{D2FD1E19-00A3-D900-636F-27447A74A989}"/>
              </a:ext>
            </a:extLst>
          </p:cNvPr>
          <p:cNvSpPr txBox="1"/>
          <p:nvPr/>
        </p:nvSpPr>
        <p:spPr>
          <a:xfrm>
            <a:off x="3391271" y="5931107"/>
            <a:ext cx="6633739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</a:t>
            </a:r>
            <a:r>
              <a:rPr lang="hu-HU" dirty="0" err="1"/>
              <a:t>Silicon</a:t>
            </a:r>
            <a:r>
              <a:rPr lang="hu-HU" dirty="0"/>
              <a:t> Valley Bank csődjéhez vezető fő tényezők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42664D8-9147-6C5F-98E3-5720E50912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7201" y="6321702"/>
            <a:ext cx="4986111" cy="471355"/>
          </a:xfrm>
        </p:spPr>
        <p:txBody>
          <a:bodyPr/>
          <a:lstStyle/>
          <a:p>
            <a:r>
              <a:rPr lang="hu-HU" sz="1200" dirty="0"/>
              <a:t>Forrás |MNB.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EEB5E-2C23-C7BB-350A-459FEFD0AA87}"/>
              </a:ext>
            </a:extLst>
          </p:cNvPr>
          <p:cNvSpPr/>
          <p:nvPr/>
        </p:nvSpPr>
        <p:spPr>
          <a:xfrm>
            <a:off x="5116317" y="6410338"/>
            <a:ext cx="3809695" cy="30777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témával a jelentés 1. keretes írása foglalkozik.</a:t>
            </a:r>
          </a:p>
        </p:txBody>
      </p:sp>
    </p:spTree>
    <p:extLst>
      <p:ext uri="{BB962C8B-B14F-4D97-AF65-F5344CB8AC3E}">
        <p14:creationId xmlns:p14="http://schemas.microsoft.com/office/powerpoint/2010/main" val="30497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7869-F5E8-F8F4-6882-272093FA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9"/>
            <a:ext cx="8800729" cy="713833"/>
          </a:xfrm>
        </p:spPr>
        <p:txBody>
          <a:bodyPr vert="horz" lIns="72000" tIns="36000" rIns="72000" bIns="36000" rtlCol="0" anchor="ctr">
            <a:noAutofit/>
          </a:bodyPr>
          <a:lstStyle/>
          <a:p>
            <a:r>
              <a:rPr lang="hu-HU" sz="2000" dirty="0"/>
              <a:t>a bankcsődök újraértékelték az emelkedő kamatkörnyezet bankrendszerre gyakorolt hatását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F50E8-4651-5BC4-96D2-57A8ED109A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311873"/>
            <a:ext cx="4986111" cy="471355"/>
          </a:xfrm>
        </p:spPr>
        <p:txBody>
          <a:bodyPr/>
          <a:lstStyle/>
          <a:p>
            <a:r>
              <a:rPr lang="hu-HU" sz="1200" dirty="0"/>
              <a:t>Megjegyzés | 2022. jan.3. =100%. Forrás | Yahoo </a:t>
            </a:r>
            <a:r>
              <a:rPr lang="hu-HU" sz="1200" dirty="0" err="1"/>
              <a:t>Finance</a:t>
            </a:r>
            <a:r>
              <a:rPr lang="hu-HU" sz="1200" dirty="0"/>
              <a:t>, </a:t>
            </a:r>
            <a:r>
              <a:rPr lang="hu-HU" sz="1200" dirty="0" err="1"/>
              <a:t>Marketwatch</a:t>
            </a:r>
            <a:r>
              <a:rPr lang="hu-HU" sz="1200" dirty="0"/>
              <a:t>.</a:t>
            </a:r>
          </a:p>
        </p:txBody>
      </p:sp>
      <p:sp>
        <p:nvSpPr>
          <p:cNvPr id="7" name="Szövegdoboz 2">
            <a:extLst>
              <a:ext uri="{FF2B5EF4-FFF2-40B4-BE49-F238E27FC236}">
                <a16:creationId xmlns:a16="http://schemas.microsoft.com/office/drawing/2014/main" id="{B1FDBD39-9787-7D16-8658-C99BBBC990F6}"/>
              </a:ext>
            </a:extLst>
          </p:cNvPr>
          <p:cNvSpPr txBox="1"/>
          <p:nvPr/>
        </p:nvSpPr>
        <p:spPr>
          <a:xfrm>
            <a:off x="3334126" y="5694397"/>
            <a:ext cx="6633739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bankok értékeltsége a főbb részvényindexek változásához képest az USA-ban és Európában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8F8073-A85B-2775-3DEC-B08F1582B859}"/>
              </a:ext>
            </a:extLst>
          </p:cNvPr>
          <p:cNvSpPr/>
          <p:nvPr/>
        </p:nvSpPr>
        <p:spPr>
          <a:xfrm>
            <a:off x="9483180" y="1350861"/>
            <a:ext cx="2479525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monetáris szigorítás megindításakor az </a:t>
            </a:r>
            <a:r>
              <a:rPr lang="hu-HU" b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általános vélekedés az volt, hogy a kamatok emelkedése kedvező a bankok számára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E0A09-27C9-10E0-CA20-002AE310610A}"/>
              </a:ext>
            </a:extLst>
          </p:cNvPr>
          <p:cNvSpPr/>
          <p:nvPr/>
        </p:nvSpPr>
        <p:spPr>
          <a:xfrm>
            <a:off x="9483181" y="3224181"/>
            <a:ext cx="2479525" cy="21082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stresszindexek emelkedtek márciusban, de a megemelkedett szint nem érte el a koronavírus-járvány és az energiaválság idején mért szinteket. </a:t>
            </a:r>
          </a:p>
          <a:p>
            <a:pPr algn="ctr"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1400" dirty="0" err="1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SVB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csődjét követő kezdeti részvényárfolyamesés után korrekció volt megfigyelhető.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2548B213-2466-915B-BDAB-B4FD0F674FB1}"/>
              </a:ext>
            </a:extLst>
          </p:cNvPr>
          <p:cNvSpPr/>
          <p:nvPr/>
        </p:nvSpPr>
        <p:spPr>
          <a:xfrm flipH="1">
            <a:off x="9073721" y="1980333"/>
            <a:ext cx="409459" cy="338554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hu-HU" sz="160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C7D7961-9F24-DF98-43CB-455C48D4F653}"/>
              </a:ext>
            </a:extLst>
          </p:cNvPr>
          <p:cNvSpPr/>
          <p:nvPr/>
        </p:nvSpPr>
        <p:spPr>
          <a:xfrm rot="19003545">
            <a:off x="6234633" y="2040730"/>
            <a:ext cx="1535500" cy="167000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C681431-5F2A-30FD-4428-B3AE9C65DD6B}"/>
              </a:ext>
            </a:extLst>
          </p:cNvPr>
          <p:cNvSpPr/>
          <p:nvPr/>
        </p:nvSpPr>
        <p:spPr>
          <a:xfrm rot="4890824">
            <a:off x="7863757" y="1606164"/>
            <a:ext cx="571066" cy="159924"/>
          </a:xfrm>
          <a:prstGeom prst="rightArrow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335688-1EEC-D970-B778-4B1765D48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13" y="1037530"/>
            <a:ext cx="5664708" cy="44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CE9BDD-BB31-5A95-F60F-8BF0EE66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Az IMF szerint a bankok értékpapírokon fellépő potenciális vesztesége kiugróan magas az USA-ban Európához és a feltörekvő országokhoz képest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E07AE8-3F62-E091-D41A-11E51E60A87F}"/>
              </a:ext>
            </a:extLst>
          </p:cNvPr>
          <p:cNvSpPr txBox="1">
            <a:spLocks/>
          </p:cNvSpPr>
          <p:nvPr/>
        </p:nvSpPr>
        <p:spPr>
          <a:xfrm>
            <a:off x="3391270" y="6434355"/>
            <a:ext cx="7276729" cy="396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Forrás | IMF Global Financial </a:t>
            </a:r>
            <a:r>
              <a:rPr lang="hu-HU" dirty="0" err="1"/>
              <a:t>Stability</a:t>
            </a:r>
            <a:r>
              <a:rPr lang="hu-HU" dirty="0"/>
              <a:t> </a:t>
            </a:r>
            <a:r>
              <a:rPr lang="hu-HU" dirty="0" err="1"/>
              <a:t>Report</a:t>
            </a:r>
            <a:r>
              <a:rPr lang="hu-HU" dirty="0"/>
              <a:t>.</a:t>
            </a:r>
          </a:p>
        </p:txBody>
      </p:sp>
      <p:sp>
        <p:nvSpPr>
          <p:cNvPr id="6" name="Szövegdoboz 2">
            <a:extLst>
              <a:ext uri="{FF2B5EF4-FFF2-40B4-BE49-F238E27FC236}">
                <a16:creationId xmlns:a16="http://schemas.microsoft.com/office/drawing/2014/main" id="{31F35600-F6C9-2FBD-BB3B-0BE58D471417}"/>
              </a:ext>
            </a:extLst>
          </p:cNvPr>
          <p:cNvSpPr txBox="1"/>
          <p:nvPr/>
        </p:nvSpPr>
        <p:spPr>
          <a:xfrm>
            <a:off x="3391270" y="5875995"/>
            <a:ext cx="9092467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lejáratig tartott értékpapírok nem realizált veszteségének a CET1 tőkemegfelelési mutatóra gyakorolt potenciális hatása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C899E-20F6-4B31-83BC-CB9CFD585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815" y="1210358"/>
            <a:ext cx="5838468" cy="4401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DA939-1DED-82BB-59DF-D18224648A86}"/>
              </a:ext>
            </a:extLst>
          </p:cNvPr>
          <p:cNvSpPr txBox="1"/>
          <p:nvPr/>
        </p:nvSpPr>
        <p:spPr>
          <a:xfrm>
            <a:off x="8891283" y="1490278"/>
            <a:ext cx="3185517" cy="12787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i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sz="1400" i="0" dirty="0">
                <a:solidFill>
                  <a:schemeClr val="bg1"/>
                </a:solidFill>
              </a:rPr>
              <a:t>Az európai, és ezen belül </a:t>
            </a:r>
            <a:r>
              <a:rPr lang="hu-HU" sz="1400" b="1" i="0" dirty="0">
                <a:solidFill>
                  <a:schemeClr val="bg1"/>
                </a:solidFill>
              </a:rPr>
              <a:t>a hazai bankszabályozás ugyanakkor sokkal szigorúbb</a:t>
            </a:r>
            <a:r>
              <a:rPr lang="hu-HU" sz="1400" i="0" dirty="0">
                <a:solidFill>
                  <a:schemeClr val="bg1"/>
                </a:solidFill>
              </a:rPr>
              <a:t>, mint a tengerentúlon, így képes elejét venni a </a:t>
            </a:r>
            <a:r>
              <a:rPr lang="hu-HU" sz="1400" i="0" dirty="0" err="1">
                <a:solidFill>
                  <a:schemeClr val="bg1"/>
                </a:solidFill>
              </a:rPr>
              <a:t>Silicon</a:t>
            </a:r>
            <a:r>
              <a:rPr lang="hu-HU" sz="1400" i="0" dirty="0">
                <a:solidFill>
                  <a:schemeClr val="bg1"/>
                </a:solidFill>
              </a:rPr>
              <a:t> Valley Bank esetéhez hasonló bankcsődök előfordulásának.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D3E21-D09A-3969-FFF7-F93881A501DD}"/>
              </a:ext>
            </a:extLst>
          </p:cNvPr>
          <p:cNvSpPr/>
          <p:nvPr/>
        </p:nvSpPr>
        <p:spPr>
          <a:xfrm>
            <a:off x="9361884" y="2870338"/>
            <a:ext cx="2714916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bankra vonatkozik a likviditásfedezeti mutató (</a:t>
            </a:r>
            <a:r>
              <a:rPr lang="hu-HU" sz="1400" dirty="0" err="1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LCR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előírás.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953F5B-34CE-51E7-A719-3C3007BCC154}"/>
              </a:ext>
            </a:extLst>
          </p:cNvPr>
          <p:cNvCxnSpPr>
            <a:cxnSpLocks/>
          </p:cNvCxnSpPr>
          <p:nvPr/>
        </p:nvCxnSpPr>
        <p:spPr>
          <a:xfrm>
            <a:off x="8896604" y="2034073"/>
            <a:ext cx="0" cy="2833491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43CDF2-EEC8-B77C-93E7-721C3E47A37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891283" y="3239670"/>
            <a:ext cx="47060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7AEBB5-9302-E4E7-82C3-3C87613F15EE}"/>
              </a:ext>
            </a:extLst>
          </p:cNvPr>
          <p:cNvCxnSpPr>
            <a:cxnSpLocks/>
          </p:cNvCxnSpPr>
          <p:nvPr/>
        </p:nvCxnSpPr>
        <p:spPr>
          <a:xfrm>
            <a:off x="8891283" y="4867564"/>
            <a:ext cx="47060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A5D0CB8-39DA-22BA-05A0-6E1D6060DFF1}"/>
              </a:ext>
            </a:extLst>
          </p:cNvPr>
          <p:cNvSpPr/>
          <p:nvPr/>
        </p:nvSpPr>
        <p:spPr>
          <a:xfrm>
            <a:off x="9361884" y="3660606"/>
            <a:ext cx="2714916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hazai szabályozás a nagybetétekre addicionális likviditás tartását követeli meg.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380ADF-9BDE-E0F1-B911-7D72840FD118}"/>
              </a:ext>
            </a:extLst>
          </p:cNvPr>
          <p:cNvCxnSpPr>
            <a:cxnSpLocks/>
          </p:cNvCxnSpPr>
          <p:nvPr/>
        </p:nvCxnSpPr>
        <p:spPr>
          <a:xfrm>
            <a:off x="8891283" y="4041499"/>
            <a:ext cx="47060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95994BE-726F-B34B-45A4-AE9A95515827}"/>
              </a:ext>
            </a:extLst>
          </p:cNvPr>
          <p:cNvSpPr/>
          <p:nvPr/>
        </p:nvSpPr>
        <p:spPr>
          <a:xfrm>
            <a:off x="9361884" y="4498232"/>
            <a:ext cx="2714916" cy="11695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MNB minden bank esetében vizsgálja a kamatkockázat mértékét, és szükség esetén extra tőkekövetelményt vár el az intézményektől (II. pillér).</a:t>
            </a:r>
          </a:p>
        </p:txBody>
      </p:sp>
    </p:spTree>
    <p:extLst>
      <p:ext uri="{BB962C8B-B14F-4D97-AF65-F5344CB8AC3E}">
        <p14:creationId xmlns:p14="http://schemas.microsoft.com/office/powerpoint/2010/main" val="115782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CE9BDD-BB31-5A95-F60F-8BF0EE66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Az európai bankrendszer stabil, és javuló profitabilitás jellemzi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E07AE8-3F62-E091-D41A-11E51E60A87F}"/>
              </a:ext>
            </a:extLst>
          </p:cNvPr>
          <p:cNvSpPr txBox="1">
            <a:spLocks/>
          </p:cNvSpPr>
          <p:nvPr/>
        </p:nvSpPr>
        <p:spPr>
          <a:xfrm>
            <a:off x="3391270" y="6434355"/>
            <a:ext cx="7276729" cy="396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Megjegyzés | *Hozzájárulás betétvédelmi és szanálási alapokhoz. Forrás | </a:t>
            </a:r>
            <a:r>
              <a:rPr lang="hu-HU" dirty="0" err="1"/>
              <a:t>EBA</a:t>
            </a:r>
            <a:r>
              <a:rPr lang="hu-HU" dirty="0"/>
              <a:t>.</a:t>
            </a:r>
          </a:p>
        </p:txBody>
      </p:sp>
      <p:sp>
        <p:nvSpPr>
          <p:cNvPr id="6" name="Szövegdoboz 2">
            <a:extLst>
              <a:ext uri="{FF2B5EF4-FFF2-40B4-BE49-F238E27FC236}">
                <a16:creationId xmlns:a16="http://schemas.microsoft.com/office/drawing/2014/main" id="{31F35600-F6C9-2FBD-BB3B-0BE58D471417}"/>
              </a:ext>
            </a:extLst>
          </p:cNvPr>
          <p:cNvSpPr txBox="1"/>
          <p:nvPr/>
        </p:nvSpPr>
        <p:spPr>
          <a:xfrm>
            <a:off x="3391271" y="5875995"/>
            <a:ext cx="8515808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Egyes jövedelmezőségi komponensek változásának hozzájárulása az átlagos </a:t>
            </a:r>
            <a:r>
              <a:rPr lang="hu-HU" dirty="0" err="1"/>
              <a:t>ROE</a:t>
            </a:r>
            <a:r>
              <a:rPr lang="hu-HU" dirty="0"/>
              <a:t> éves változásához az EU bankrendszerében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DA939-1DED-82BB-59DF-D18224648A86}"/>
              </a:ext>
            </a:extLst>
          </p:cNvPr>
          <p:cNvSpPr txBox="1"/>
          <p:nvPr/>
        </p:nvSpPr>
        <p:spPr>
          <a:xfrm>
            <a:off x="9124124" y="1808328"/>
            <a:ext cx="2883102" cy="12787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i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sz="1600" i="0" dirty="0">
                <a:solidFill>
                  <a:schemeClr val="bg1"/>
                </a:solidFill>
              </a:rPr>
              <a:t>Az EU bankrendszerében a nettó kamatjövedelem növekedése hatására javult a jövedelmezőség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D3E21-D09A-3969-FFF7-F93881A501DD}"/>
              </a:ext>
            </a:extLst>
          </p:cNvPr>
          <p:cNvSpPr/>
          <p:nvPr/>
        </p:nvSpPr>
        <p:spPr>
          <a:xfrm>
            <a:off x="9551504" y="3188388"/>
            <a:ext cx="2455721" cy="12464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Több országban különadókkal vonták el, vagy tervezik elvonni a keletkező átlag feletti jövedelmet.</a:t>
            </a:r>
          </a:p>
          <a:p>
            <a:pPr>
              <a:spcBef>
                <a:spcPts val="600"/>
              </a:spcBef>
            </a:pP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(HU, </a:t>
            </a:r>
            <a:r>
              <a:rPr lang="hu-HU" sz="1400" dirty="0" err="1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CZ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ES, [</a:t>
            </a:r>
            <a:r>
              <a:rPr lang="hu-HU" sz="1400" dirty="0" err="1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LT</a:t>
            </a:r>
            <a:r>
              <a:rPr lang="hu-HU" sz="14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IT])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953F5B-34CE-51E7-A719-3C3007BCC154}"/>
              </a:ext>
            </a:extLst>
          </p:cNvPr>
          <p:cNvCxnSpPr>
            <a:cxnSpLocks/>
          </p:cNvCxnSpPr>
          <p:nvPr/>
        </p:nvCxnSpPr>
        <p:spPr>
          <a:xfrm>
            <a:off x="9292310" y="2352123"/>
            <a:ext cx="0" cy="244567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7AEBB5-9302-E4E7-82C3-3C87613F15EE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9292310" y="4797799"/>
            <a:ext cx="25919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A5D0CB8-39DA-22BA-05A0-6E1D6060DFF1}"/>
              </a:ext>
            </a:extLst>
          </p:cNvPr>
          <p:cNvSpPr/>
          <p:nvPr/>
        </p:nvSpPr>
        <p:spPr>
          <a:xfrm>
            <a:off x="9551504" y="4536189"/>
            <a:ext cx="2455722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témával a jelentés 2. keretes írása foglalkozik.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380ADF-9BDE-E0F1-B911-7D72840FD11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9292310" y="3811636"/>
            <a:ext cx="25919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E5D4889-6B9E-1968-C980-4E45550A5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25" y="1582642"/>
            <a:ext cx="5713761" cy="4169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601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C4B496AE2E4C04F9B51AC3E564D2900" ma:contentTypeVersion="0" ma:contentTypeDescription="Új dokumentum létrehozása." ma:contentTypeScope="" ma:versionID="571bce60b8b43e2ebad3fe44763098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DE49C1-7FD3-4525-8192-47AB136C6F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D16BD3-3425-4CFA-A181-A36517A52D3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7B7792-C308-4819-8F0A-EB6E14E66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12719</TotalTime>
  <Words>2738</Words>
  <Application>Microsoft Office PowerPoint</Application>
  <PresentationFormat>Widescreen</PresentationFormat>
  <Paragraphs>254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Trebuchet MS</vt:lpstr>
      <vt:lpstr>Wingdings</vt:lpstr>
      <vt:lpstr>blank</vt:lpstr>
      <vt:lpstr>MNB téma 4_3 nyomtatásra</vt:lpstr>
      <vt:lpstr>MNB téma 16_9 új</vt:lpstr>
      <vt:lpstr>Pénzügyi stabilitási jelentés (2023. Május)</vt:lpstr>
      <vt:lpstr>A bankok sokkellenálló-képessége továbbra is stabil, a korábban felmerülő kockázatok nem realizálódtak</vt:lpstr>
      <vt:lpstr>PowerPoint Presentation</vt:lpstr>
      <vt:lpstr>PowerPoint Presentation</vt:lpstr>
      <vt:lpstr>A nemzetközi makrogazdasági kockázatok nem csökkentek az elmúlt fél évben</vt:lpstr>
      <vt:lpstr>Az amerikai bankcsődök nyomán fókuszba került a banki kamat és likviditási kockázatkezelés és annak szabályozása</vt:lpstr>
      <vt:lpstr>a bankcsődök újraértékelték az emelkedő kamatkörnyezet bankrendszerre gyakorolt hatását</vt:lpstr>
      <vt:lpstr>Az IMF szerint a bankok értékpapírokon fellépő potenciális vesztesége kiugróan magas az USA-ban Európához és a feltörekvő országokhoz képest</vt:lpstr>
      <vt:lpstr>Az európai bankrendszer stabil, és javuló profitabilitás jellemzi</vt:lpstr>
      <vt:lpstr>PowerPoint Presentation</vt:lpstr>
      <vt:lpstr>A vállalati hitelezés nominálisan 14 százalékkal nőtt 2022-ben, részben egyedi nagyügyletek hatására</vt:lpstr>
      <vt:lpstr>a vállalati hitelkereslet 2021-hez képest eltolódott a deviza- és a rövid lejáratú hitelek irányába</vt:lpstr>
      <vt:lpstr>A bankrendszer hitelezési képessége historikusan magas, hitelezési hajlandósága pedig az egyensúlyi szint körüli</vt:lpstr>
      <vt:lpstr>A háztartási hitelezésben egyértelműen látszódik a piac lassulása</vt:lpstr>
      <vt:lpstr>A régió egészében jellemző volt a hitelpiac lassulása</vt:lpstr>
      <vt:lpstr>a bankok A lakáscélú hitelek iránt visszaeső-, míg a fogyasztási hitelek iránt élénkülő keresletről számoltak be</vt:lpstr>
      <vt:lpstr>PowerPoint Presentation</vt:lpstr>
      <vt:lpstr>A megugró kamateredmény több extra kiadásra is fedezetet nyújtott</vt:lpstr>
      <vt:lpstr>A lakossági lekötött betétek átárazása jelentősen elmarad a rövid bankközi hozamok emelkedésétől…</vt:lpstr>
      <vt:lpstr>A szektor sajáttőkearányos nyeresége nem változott érdemben az előző évhez képest</vt:lpstr>
      <vt:lpstr>A hitelkockázatok egyelőre nem materializálódtak, amit a stabil munkaerőpiac is segít</vt:lpstr>
      <vt:lpstr>A lakossági kamatstop makroszintű törlesztőhatása mérsékelt, érdemes a leginkább érintettekre fókuszálni</vt:lpstr>
      <vt:lpstr>Hitelkockázatok növekedése: az eu számos országában lakáspiaci fordulat jelei látszódnak</vt:lpstr>
      <vt:lpstr>a lakáspiaci túlértékeltség korrekciójának stabilitási hatásai korlátozottak</vt:lpstr>
      <vt:lpstr>A mérsékelt kockázatokhoz a bankok konzervatív fedezetértékelési gyakorlata is hozzájárult</vt:lpstr>
      <vt:lpstr>A kereskedelmi ingatlanokhoz kapcsolódó banki kitettség mérsékelt</vt:lpstr>
      <vt:lpstr>PowerPoint Presentation</vt:lpstr>
      <vt:lpstr>a bankrendszer likviditási pozíciója továbbra is robusztus</vt:lpstr>
      <vt:lpstr>Stressztesztünkben a sérülékeny külső környezetben érdemi hitelkockázati veszteségek realizálódhatnak </vt:lpstr>
      <vt:lpstr>a bankok egy súlyos stressz esetén is megőriznék hitelezési kapacitásukat</vt:lpstr>
      <vt:lpstr>PowerPoint Presentation</vt:lpstr>
      <vt:lpstr>Köszönjük a figyelmet!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Szebeny Miklós</dc:creator>
  <cp:lastModifiedBy>Bálint Máté</cp:lastModifiedBy>
  <cp:revision>1015</cp:revision>
  <cp:lastPrinted>2019-10-21T08:27:49Z</cp:lastPrinted>
  <dcterms:created xsi:type="dcterms:W3CDTF">2018-01-30T08:05:49Z</dcterms:created>
  <dcterms:modified xsi:type="dcterms:W3CDTF">2023-06-28T14:08:05Z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0x0101009C4B496AE2E4C04F9B51AC3E564D2900</vt:lpwstr>
  </property>
  <property fmtid="{D5CDD505-2E9C-101B-9397-08002B2CF9AE}" pid="3" name="MSIP_Label_b0d11092-50c9-4e74-84b5-b1af078dc3d0_Enabled">
    <vt:lpwstr>True</vt:lpwstr>
  </property>
  <property fmtid="{D5CDD505-2E9C-101B-9397-08002B2CF9AE}" pid="4" name="MSIP_Label_b0d11092-50c9-4e74-84b5-b1af078dc3d0_SiteId">
    <vt:lpwstr>97c01ef8-0264-4eef-9c08-fb4a9ba1c0db</vt:lpwstr>
  </property>
  <property fmtid="{D5CDD505-2E9C-101B-9397-08002B2CF9AE}" pid="5" name="MSIP_Label_b0d11092-50c9-4e74-84b5-b1af078dc3d0_Ref">
    <vt:lpwstr>https://api.informationprotection.azure.com/api/97c01ef8-0264-4eef-9c08-fb4a9ba1c0db</vt:lpwstr>
  </property>
  <property fmtid="{D5CDD505-2E9C-101B-9397-08002B2CF9AE}" pid="6" name="MSIP_Label_b0d11092-50c9-4e74-84b5-b1af078dc3d0_Owner">
    <vt:lpwstr>dancsikb@mnb.hu</vt:lpwstr>
  </property>
  <property fmtid="{D5CDD505-2E9C-101B-9397-08002B2CF9AE}" pid="7" name="MSIP_Label_b0d11092-50c9-4e74-84b5-b1af078dc3d0_SetDate">
    <vt:lpwstr>2018-10-11T23:27:59.0573604+02:00</vt:lpwstr>
  </property>
  <property fmtid="{D5CDD505-2E9C-101B-9397-08002B2CF9AE}" pid="8" name="MSIP_Label_b0d11092-50c9-4e74-84b5-b1af078dc3d0_Name">
    <vt:lpwstr>Protected</vt:lpwstr>
  </property>
  <property fmtid="{D5CDD505-2E9C-101B-9397-08002B2CF9AE}" pid="9" name="MSIP_Label_b0d11092-50c9-4e74-84b5-b1af078dc3d0_Application">
    <vt:lpwstr>Microsoft Azure Information Protection</vt:lpwstr>
  </property>
  <property fmtid="{D5CDD505-2E9C-101B-9397-08002B2CF9AE}" pid="10" name="MSIP_Label_b0d11092-50c9-4e74-84b5-b1af078dc3d0_Extended_MSFT_Method">
    <vt:lpwstr>Automatic</vt:lpwstr>
  </property>
  <property fmtid="{D5CDD505-2E9C-101B-9397-08002B2CF9AE}" pid="11" name="Sensitivity">
    <vt:lpwstr>Protected</vt:lpwstr>
  </property>
</Properties>
</file>