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2" r:id="rId5"/>
  </p:sldMasterIdLst>
  <p:notesMasterIdLst>
    <p:notesMasterId r:id="rId41"/>
  </p:notesMasterIdLst>
  <p:sldIdLst>
    <p:sldId id="278" r:id="rId6"/>
    <p:sldId id="347" r:id="rId7"/>
    <p:sldId id="257" r:id="rId8"/>
    <p:sldId id="386" r:id="rId9"/>
    <p:sldId id="326" r:id="rId10"/>
    <p:sldId id="348" r:id="rId11"/>
    <p:sldId id="353" r:id="rId12"/>
    <p:sldId id="354" r:id="rId13"/>
    <p:sldId id="355" r:id="rId14"/>
    <p:sldId id="349" r:id="rId15"/>
    <p:sldId id="356" r:id="rId16"/>
    <p:sldId id="357" r:id="rId17"/>
    <p:sldId id="389" r:id="rId18"/>
    <p:sldId id="350" r:id="rId19"/>
    <p:sldId id="388" r:id="rId20"/>
    <p:sldId id="360" r:id="rId21"/>
    <p:sldId id="376" r:id="rId22"/>
    <p:sldId id="377" r:id="rId23"/>
    <p:sldId id="370" r:id="rId24"/>
    <p:sldId id="361" r:id="rId25"/>
    <p:sldId id="392" r:id="rId26"/>
    <p:sldId id="362" r:id="rId27"/>
    <p:sldId id="390" r:id="rId28"/>
    <p:sldId id="351" r:id="rId29"/>
    <p:sldId id="363" r:id="rId30"/>
    <p:sldId id="364" r:id="rId31"/>
    <p:sldId id="365" r:id="rId32"/>
    <p:sldId id="352" r:id="rId33"/>
    <p:sldId id="367" r:id="rId34"/>
    <p:sldId id="368" r:id="rId35"/>
    <p:sldId id="394" r:id="rId36"/>
    <p:sldId id="393" r:id="rId37"/>
    <p:sldId id="380" r:id="rId38"/>
    <p:sldId id="391" r:id="rId39"/>
    <p:sldId id="286" r:id="rId4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eczki Ákos" initials="BÁ" lastIdx="2" clrIdx="0">
    <p:extLst/>
  </p:cmAuthor>
  <p:cmAuthor id="2" name="Nagy Tamás" initials="NT" lastIdx="7" clrIdx="1">
    <p:extLst>
      <p:ext uri="{19B8F6BF-5375-455C-9EA6-DF929625EA0E}">
        <p15:presenceInfo xmlns:p15="http://schemas.microsoft.com/office/powerpoint/2012/main" userId="S-1-5-21-1939357022-314196924-328618392-66550" providerId="AD"/>
      </p:ext>
    </p:extLst>
  </p:cmAuthor>
  <p:cmAuthor id="3" name="Oláh Zsolt" initials="OZs" lastIdx="1" clrIdx="2">
    <p:extLst>
      <p:ext uri="{19B8F6BF-5375-455C-9EA6-DF929625EA0E}">
        <p15:presenceInfo xmlns:p15="http://schemas.microsoft.com/office/powerpoint/2012/main" userId="Oláh Zso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148"/>
    <a:srgbClr val="002060"/>
    <a:srgbClr val="B8BBBB"/>
    <a:srgbClr val="202653"/>
    <a:srgbClr val="165E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88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097FA-AAC0-4F26-8F43-0527FFE7FBAB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04CFA10-04E4-4CBF-A8C3-E176812AF3D8}">
      <dgm:prSet phldrT="[Text]" custT="1"/>
      <dgm:spPr>
        <a:xfrm>
          <a:off x="425365" y="279288"/>
          <a:ext cx="7669663" cy="558364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nemzetközi környezet bizonytalanabbá vált, de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</a:t>
          </a:r>
          <a:r>
            <a:rPr lang="hu-HU" sz="1800" b="1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KKE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régió ellenállónak bizonyult a tőkekiáramlással szemben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monetáris kondíciók </a:t>
          </a:r>
          <a:r>
            <a:rPr lang="hu-HU" sz="1800" b="0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normali-zálódása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tesztelheti egyes gazdaságok adósságának fenntarthatóságát.</a:t>
          </a:r>
          <a:endParaRPr lang="en-US" sz="1800" b="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6C1AE329-1D17-4878-B075-6C303A98B794}" type="parTrans" cxnId="{9EE3A917-B5FF-49D7-B1E4-323D54AFA15E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3AA26668-2F16-4C06-BD54-25336C3A7567}" type="sibTrans" cxnId="{9EE3A917-B5FF-49D7-B1E4-323D54AFA15E}">
      <dgm:prSet/>
      <dgm:spPr>
        <a:xfrm>
          <a:off x="-5996812" y="-917621"/>
          <a:ext cx="7138857" cy="7138857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25400" cap="flat" cmpd="sng" algn="ctr">
          <a:solidFill>
            <a:srgbClr val="20265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70B0B3A2-EDEF-4659-9657-A8DAC8482C8F}">
      <dgm:prSet phldrT="[Text]" custT="1"/>
      <dgm:spPr>
        <a:xfrm>
          <a:off x="884658" y="1116728"/>
          <a:ext cx="7210370" cy="558364"/>
        </a:xfr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vállalati hitelezés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dinamikusan bővül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, de az új hitelkihelyezéseket 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kamatkockázat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terheli. A kereskedelmiingatlan-hitelek esetében az árfolyamkockázatot az MNB fokozott figyelemmel kíséri. </a:t>
          </a:r>
        </a:p>
      </dgm:t>
    </dgm:pt>
    <dgm:pt modelId="{7C15A863-0707-4BC0-A5A5-263EF038CA89}" type="parTrans" cxnId="{9B0241E9-B2BC-4AAF-A70C-96C4D3385CD4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8D82642C-D480-4F38-A0C1-AABCFBD55753}" type="sibTrans" cxnId="{9B0241E9-B2BC-4AAF-A70C-96C4D3385CD4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EFA88676-8367-42D1-948F-084FEC399EA3}">
      <dgm:prSet phldrT="[Text]" custT="1"/>
      <dgm:spPr>
        <a:xfrm>
          <a:off x="1094681" y="1954169"/>
          <a:ext cx="7000347" cy="558364"/>
        </a:xfr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újonnan folyósított lakáshitelek kamatozás szerinti szerkezete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látványos javuláson ment keresztül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fennálló állományt azonban még nagyobb részben a változó kamatozás jellemzi.</a:t>
          </a:r>
        </a:p>
      </dgm:t>
    </dgm:pt>
    <dgm:pt modelId="{A1F34558-4BB7-4C26-A997-32A677C85129}" type="parTrans" cxnId="{5DAE6B0B-1E3B-45DC-B537-F682628B1BEF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43AB3A7B-190E-4069-8878-C1E024303589}" type="sibTrans" cxnId="{5DAE6B0B-1E3B-45DC-B537-F682628B1BEF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69208AF2-A5F9-4B43-AB41-3EC22556E880}">
      <dgm:prSet phldrT="[Text]" custT="1"/>
      <dgm:spPr>
        <a:xfrm>
          <a:off x="884658" y="3628520"/>
          <a:ext cx="7210370" cy="558364"/>
        </a:xfrm>
        <a:solidFill>
          <a:schemeClr val="tx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bankrendszer jövedelmezősége továbbra is kiemelkedő, azonban az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értékvesztés-visszaírásra 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épülő magas profitabilitás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kifulladni látszik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profitot fenntartható módon emelhetné a költséghatékonyság javulása.</a:t>
          </a:r>
        </a:p>
      </dgm:t>
    </dgm:pt>
    <dgm:pt modelId="{304DF2D7-55D2-4243-A427-3708D9DF73DB}" type="parTrans" cxnId="{9576B531-47B9-4FC6-8440-44E4C140F2B7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783ECCF3-97A7-4B6C-9C9A-B28550F7AA52}" type="sibTrans" cxnId="{9576B531-47B9-4FC6-8440-44E4C140F2B7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73B4617D-D96A-42D9-9146-915588F81758}">
      <dgm:prSet phldrT="[Text]" custT="1"/>
      <dgm:spPr>
        <a:xfrm>
          <a:off x="425365" y="279288"/>
          <a:ext cx="7669663" cy="558364"/>
        </a:xfr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lakásárak tovább emelkedtek, Budapesten megnőtt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ingatlanok túlértékeltségének kockázata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Az árak emelkedését azonban nem kíséri kockázatos hitelkihelyezés, ami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limitálja a stabilitási kockázatokat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</a:t>
          </a:r>
          <a:endParaRPr lang="en-US" sz="1800" b="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61C2D562-A479-4025-BA79-1C8B63BDA692}" type="parTrans" cxnId="{9E3D65CB-2D2A-413F-8F8C-6850AB8C9DE0}">
      <dgm:prSet/>
      <dgm:spPr/>
      <dgm:t>
        <a:bodyPr/>
        <a:lstStyle/>
        <a:p>
          <a:endParaRPr lang="hu-HU"/>
        </a:p>
      </dgm:t>
    </dgm:pt>
    <dgm:pt modelId="{D73E14B0-4962-490F-827B-966D332569EB}" type="sibTrans" cxnId="{9E3D65CB-2D2A-413F-8F8C-6850AB8C9DE0}">
      <dgm:prSet/>
      <dgm:spPr/>
      <dgm:t>
        <a:bodyPr/>
        <a:lstStyle/>
        <a:p>
          <a:endParaRPr lang="hu-HU"/>
        </a:p>
      </dgm:t>
    </dgm:pt>
    <dgm:pt modelId="{A496933C-63CB-4A93-88C2-69E1CBDD14C6}" type="pres">
      <dgm:prSet presAssocID="{5E7097FA-AAC0-4F26-8F43-0527FFE7FBAB}" presName="Name0" presStyleCnt="0">
        <dgm:presLayoutVars>
          <dgm:chMax val="7"/>
          <dgm:chPref val="7"/>
          <dgm:dir/>
        </dgm:presLayoutVars>
      </dgm:prSet>
      <dgm:spPr/>
    </dgm:pt>
    <dgm:pt modelId="{FEF91705-633F-4C3F-9E50-CE38CE378F12}" type="pres">
      <dgm:prSet presAssocID="{5E7097FA-AAC0-4F26-8F43-0527FFE7FBAB}" presName="Name1" presStyleCnt="0"/>
      <dgm:spPr/>
    </dgm:pt>
    <dgm:pt modelId="{B718FBFA-8DA3-44FC-B167-3DDDB6BC26D0}" type="pres">
      <dgm:prSet presAssocID="{5E7097FA-AAC0-4F26-8F43-0527FFE7FBAB}" presName="cycle" presStyleCnt="0"/>
      <dgm:spPr/>
    </dgm:pt>
    <dgm:pt modelId="{A733D9AC-B6EB-4B04-9876-C44D7114C4C2}" type="pres">
      <dgm:prSet presAssocID="{5E7097FA-AAC0-4F26-8F43-0527FFE7FBAB}" presName="srcNode" presStyleLbl="node1" presStyleIdx="0" presStyleCnt="5"/>
      <dgm:spPr/>
    </dgm:pt>
    <dgm:pt modelId="{F02D9F89-3136-4400-8880-6F4C9D1922CA}" type="pres">
      <dgm:prSet presAssocID="{5E7097FA-AAC0-4F26-8F43-0527FFE7FBAB}" presName="conn" presStyleLbl="parChTrans1D2" presStyleIdx="0" presStyleCnt="1"/>
      <dgm:spPr/>
    </dgm:pt>
    <dgm:pt modelId="{EBE1A0F6-6BED-494C-8DF5-6066A4DB3B33}" type="pres">
      <dgm:prSet presAssocID="{5E7097FA-AAC0-4F26-8F43-0527FFE7FBAB}" presName="extraNode" presStyleLbl="node1" presStyleIdx="0" presStyleCnt="5"/>
      <dgm:spPr/>
    </dgm:pt>
    <dgm:pt modelId="{7FB9DF1B-7C08-452A-BDE2-790C0F44BA3C}" type="pres">
      <dgm:prSet presAssocID="{5E7097FA-AAC0-4F26-8F43-0527FFE7FBAB}" presName="dstNode" presStyleLbl="node1" presStyleIdx="0" presStyleCnt="5"/>
      <dgm:spPr/>
    </dgm:pt>
    <dgm:pt modelId="{D0BBA9B4-F286-488B-BA4B-91A2B12188B1}" type="pres">
      <dgm:prSet presAssocID="{C04CFA10-04E4-4CBF-A8C3-E176812AF3D8}" presName="text_1" presStyleLbl="node1" presStyleIdx="0" presStyleCnt="5" custScaleY="129004">
        <dgm:presLayoutVars>
          <dgm:bulletEnabled val="1"/>
        </dgm:presLayoutVars>
      </dgm:prSet>
      <dgm:spPr/>
    </dgm:pt>
    <dgm:pt modelId="{CB65F9B7-AA64-4F17-89F1-11D84E0B4F5E}" type="pres">
      <dgm:prSet presAssocID="{C04CFA10-04E4-4CBF-A8C3-E176812AF3D8}" presName="accent_1" presStyleCnt="0"/>
      <dgm:spPr/>
    </dgm:pt>
    <dgm:pt modelId="{17989FF0-9458-4918-9644-66FC8361081F}" type="pres">
      <dgm:prSet presAssocID="{C04CFA10-04E4-4CBF-A8C3-E176812AF3D8}" presName="accentRepeatNode" presStyleLbl="solidFgAcc1" presStyleIdx="0" presStyleCnt="5" custLinFactNeighborX="-547"/>
      <dgm:spPr>
        <a:xfrm>
          <a:off x="76388" y="209492"/>
          <a:ext cx="697955" cy="697955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9B3D779A-965A-4FD6-814B-7881F1A1A2BC}" type="pres">
      <dgm:prSet presAssocID="{73B4617D-D96A-42D9-9146-915588F81758}" presName="text_2" presStyleLbl="node1" presStyleIdx="1" presStyleCnt="5" custScaleY="122715">
        <dgm:presLayoutVars>
          <dgm:bulletEnabled val="1"/>
        </dgm:presLayoutVars>
      </dgm:prSet>
      <dgm:spPr>
        <a:prstGeom prst="rect">
          <a:avLst/>
        </a:prstGeom>
      </dgm:spPr>
    </dgm:pt>
    <dgm:pt modelId="{95CD7E57-4C86-48C0-A8B7-1F2B9DAFBC59}" type="pres">
      <dgm:prSet presAssocID="{73B4617D-D96A-42D9-9146-915588F81758}" presName="accent_2" presStyleCnt="0"/>
      <dgm:spPr/>
    </dgm:pt>
    <dgm:pt modelId="{22EBB5E2-1E7A-4E52-9DF7-8D503A7ECB4F}" type="pres">
      <dgm:prSet presAssocID="{73B4617D-D96A-42D9-9146-915588F81758}" presName="accentRepeatNode" presStyleLbl="solidFgAcc1" presStyleIdx="1" presStyleCnt="5"/>
      <dgm:spPr>
        <a:ln w="25400">
          <a:solidFill>
            <a:schemeClr val="tx2"/>
          </a:solidFill>
        </a:ln>
      </dgm:spPr>
    </dgm:pt>
    <dgm:pt modelId="{E2FC0701-CA75-46A5-83E5-5C5496C652C7}" type="pres">
      <dgm:prSet presAssocID="{70B0B3A2-EDEF-4659-9657-A8DAC8482C8F}" presName="text_3" presStyleLbl="node1" presStyleIdx="2" presStyleCnt="5" custScaleY="127608">
        <dgm:presLayoutVars>
          <dgm:bulletEnabled val="1"/>
        </dgm:presLayoutVars>
      </dgm:prSet>
      <dgm:spPr>
        <a:prstGeom prst="rect">
          <a:avLst/>
        </a:prstGeom>
      </dgm:spPr>
    </dgm:pt>
    <dgm:pt modelId="{186B8600-61A1-479F-B59E-7986D19D86DB}" type="pres">
      <dgm:prSet presAssocID="{70B0B3A2-EDEF-4659-9657-A8DAC8482C8F}" presName="accent_3" presStyleCnt="0"/>
      <dgm:spPr/>
    </dgm:pt>
    <dgm:pt modelId="{1A9AED78-025F-400B-A508-978FCBF3A8EB}" type="pres">
      <dgm:prSet presAssocID="{70B0B3A2-EDEF-4659-9657-A8DAC8482C8F}" presName="accentRepeatNode" presStyleLbl="solidFgAcc1" presStyleIdx="2" presStyleCnt="5"/>
      <dgm:spPr>
        <a:xfrm>
          <a:off x="535681" y="1046933"/>
          <a:ext cx="697955" cy="69795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D09FB46-3384-47BA-A79E-3DA881486A5C}" type="pres">
      <dgm:prSet presAssocID="{EFA88676-8367-42D1-948F-084FEC399EA3}" presName="text_4" presStyleLbl="node1" presStyleIdx="3" presStyleCnt="5" custScaleY="128320">
        <dgm:presLayoutVars>
          <dgm:bulletEnabled val="1"/>
        </dgm:presLayoutVars>
      </dgm:prSet>
      <dgm:spPr>
        <a:prstGeom prst="rect">
          <a:avLst/>
        </a:prstGeom>
      </dgm:spPr>
    </dgm:pt>
    <dgm:pt modelId="{93D2FCEC-0B63-4083-8DDE-7A550464E260}" type="pres">
      <dgm:prSet presAssocID="{EFA88676-8367-42D1-948F-084FEC399EA3}" presName="accent_4" presStyleCnt="0"/>
      <dgm:spPr/>
    </dgm:pt>
    <dgm:pt modelId="{EC4811AD-BE8E-4DD2-BF04-7DB52222E530}" type="pres">
      <dgm:prSet presAssocID="{EFA88676-8367-42D1-948F-084FEC399EA3}" presName="accentRepeatNode" presStyleLbl="solidFgAcc1" presStyleIdx="3" presStyleCnt="5"/>
      <dgm:spPr>
        <a:xfrm>
          <a:off x="745704" y="1884374"/>
          <a:ext cx="697955" cy="69795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80E186E4-D813-49D4-BCA3-969AD7C9A421}" type="pres">
      <dgm:prSet presAssocID="{69208AF2-A5F9-4B43-AB41-3EC22556E880}" presName="text_5" presStyleLbl="node1" presStyleIdx="4" presStyleCnt="5" custScaleY="126127">
        <dgm:presLayoutVars>
          <dgm:bulletEnabled val="1"/>
        </dgm:presLayoutVars>
      </dgm:prSet>
      <dgm:spPr/>
    </dgm:pt>
    <dgm:pt modelId="{33B2FB90-7F18-4769-83CC-E2EF0DBEAEAF}" type="pres">
      <dgm:prSet presAssocID="{69208AF2-A5F9-4B43-AB41-3EC22556E880}" presName="accent_5" presStyleCnt="0"/>
      <dgm:spPr/>
    </dgm:pt>
    <dgm:pt modelId="{FCFF821D-A27E-4653-A725-D8468E738ECB}" type="pres">
      <dgm:prSet presAssocID="{69208AF2-A5F9-4B43-AB41-3EC22556E880}" presName="accentRepeatNode" presStyleLbl="solidFgAcc1" presStyleIdx="4" presStyleCnt="5"/>
      <dgm:spPr>
        <a:xfrm>
          <a:off x="535681" y="3558724"/>
          <a:ext cx="697955" cy="69795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</dgm:ptLst>
  <dgm:cxnLst>
    <dgm:cxn modelId="{5DAE6B0B-1E3B-45DC-B537-F682628B1BEF}" srcId="{5E7097FA-AAC0-4F26-8F43-0527FFE7FBAB}" destId="{EFA88676-8367-42D1-948F-084FEC399EA3}" srcOrd="3" destOrd="0" parTransId="{A1F34558-4BB7-4C26-A997-32A677C85129}" sibTransId="{43AB3A7B-190E-4069-8878-C1E024303589}"/>
    <dgm:cxn modelId="{9EE3A917-B5FF-49D7-B1E4-323D54AFA15E}" srcId="{5E7097FA-AAC0-4F26-8F43-0527FFE7FBAB}" destId="{C04CFA10-04E4-4CBF-A8C3-E176812AF3D8}" srcOrd="0" destOrd="0" parTransId="{6C1AE329-1D17-4878-B075-6C303A98B794}" sibTransId="{3AA26668-2F16-4C06-BD54-25336C3A7567}"/>
    <dgm:cxn modelId="{9576B531-47B9-4FC6-8440-44E4C140F2B7}" srcId="{5E7097FA-AAC0-4F26-8F43-0527FFE7FBAB}" destId="{69208AF2-A5F9-4B43-AB41-3EC22556E880}" srcOrd="4" destOrd="0" parTransId="{304DF2D7-55D2-4243-A427-3708D9DF73DB}" sibTransId="{783ECCF3-97A7-4B6C-9C9A-B28550F7AA52}"/>
    <dgm:cxn modelId="{3FC38534-A369-4619-80CF-E58FA8DAE7B7}" type="presOf" srcId="{70B0B3A2-EDEF-4659-9657-A8DAC8482C8F}" destId="{E2FC0701-CA75-46A5-83E5-5C5496C652C7}" srcOrd="0" destOrd="0" presId="urn:microsoft.com/office/officeart/2008/layout/VerticalCurvedList"/>
    <dgm:cxn modelId="{F491C45E-348A-48C6-9981-029B3ED51A7A}" type="presOf" srcId="{C04CFA10-04E4-4CBF-A8C3-E176812AF3D8}" destId="{D0BBA9B4-F286-488B-BA4B-91A2B12188B1}" srcOrd="0" destOrd="0" presId="urn:microsoft.com/office/officeart/2008/layout/VerticalCurvedList"/>
    <dgm:cxn modelId="{55F20543-AA62-4514-B7F0-DB4AE15EAFC8}" type="presOf" srcId="{EFA88676-8367-42D1-948F-084FEC399EA3}" destId="{1D09FB46-3384-47BA-A79E-3DA881486A5C}" srcOrd="0" destOrd="0" presId="urn:microsoft.com/office/officeart/2008/layout/VerticalCurvedList"/>
    <dgm:cxn modelId="{2CC73F45-1EDD-4CCF-B47F-5679CE3E7EA1}" type="presOf" srcId="{73B4617D-D96A-42D9-9146-915588F81758}" destId="{9B3D779A-965A-4FD6-814B-7881F1A1A2BC}" srcOrd="0" destOrd="0" presId="urn:microsoft.com/office/officeart/2008/layout/VerticalCurvedList"/>
    <dgm:cxn modelId="{279BAC55-9B09-449D-B2D9-7C30F8620AD9}" type="presOf" srcId="{69208AF2-A5F9-4B43-AB41-3EC22556E880}" destId="{80E186E4-D813-49D4-BCA3-969AD7C9A421}" srcOrd="0" destOrd="0" presId="urn:microsoft.com/office/officeart/2008/layout/VerticalCurvedList"/>
    <dgm:cxn modelId="{313CA59E-5B6A-411D-A3DD-731EF0EA632A}" type="presOf" srcId="{3AA26668-2F16-4C06-BD54-25336C3A7567}" destId="{F02D9F89-3136-4400-8880-6F4C9D1922CA}" srcOrd="0" destOrd="0" presId="urn:microsoft.com/office/officeart/2008/layout/VerticalCurvedList"/>
    <dgm:cxn modelId="{F2EE02C3-E431-4270-A4EE-780382633576}" type="presOf" srcId="{5E7097FA-AAC0-4F26-8F43-0527FFE7FBAB}" destId="{A496933C-63CB-4A93-88C2-69E1CBDD14C6}" srcOrd="0" destOrd="0" presId="urn:microsoft.com/office/officeart/2008/layout/VerticalCurvedList"/>
    <dgm:cxn modelId="{9E3D65CB-2D2A-413F-8F8C-6850AB8C9DE0}" srcId="{5E7097FA-AAC0-4F26-8F43-0527FFE7FBAB}" destId="{73B4617D-D96A-42D9-9146-915588F81758}" srcOrd="1" destOrd="0" parTransId="{61C2D562-A479-4025-BA79-1C8B63BDA692}" sibTransId="{D73E14B0-4962-490F-827B-966D332569EB}"/>
    <dgm:cxn modelId="{9B0241E9-B2BC-4AAF-A70C-96C4D3385CD4}" srcId="{5E7097FA-AAC0-4F26-8F43-0527FFE7FBAB}" destId="{70B0B3A2-EDEF-4659-9657-A8DAC8482C8F}" srcOrd="2" destOrd="0" parTransId="{7C15A863-0707-4BC0-A5A5-263EF038CA89}" sibTransId="{8D82642C-D480-4F38-A0C1-AABCFBD55753}"/>
    <dgm:cxn modelId="{6FBA9A80-75DE-4E73-BB47-C7A8EBB70A20}" type="presParOf" srcId="{A496933C-63CB-4A93-88C2-69E1CBDD14C6}" destId="{FEF91705-633F-4C3F-9E50-CE38CE378F12}" srcOrd="0" destOrd="0" presId="urn:microsoft.com/office/officeart/2008/layout/VerticalCurvedList"/>
    <dgm:cxn modelId="{65672EA2-1826-47A6-9107-2FCB7A9705F7}" type="presParOf" srcId="{FEF91705-633F-4C3F-9E50-CE38CE378F12}" destId="{B718FBFA-8DA3-44FC-B167-3DDDB6BC26D0}" srcOrd="0" destOrd="0" presId="urn:microsoft.com/office/officeart/2008/layout/VerticalCurvedList"/>
    <dgm:cxn modelId="{5F2CB254-4F3B-41DC-830A-B1F9B133E15E}" type="presParOf" srcId="{B718FBFA-8DA3-44FC-B167-3DDDB6BC26D0}" destId="{A733D9AC-B6EB-4B04-9876-C44D7114C4C2}" srcOrd="0" destOrd="0" presId="urn:microsoft.com/office/officeart/2008/layout/VerticalCurvedList"/>
    <dgm:cxn modelId="{0B8A4019-9A06-4D3F-8D33-60A0285347FC}" type="presParOf" srcId="{B718FBFA-8DA3-44FC-B167-3DDDB6BC26D0}" destId="{F02D9F89-3136-4400-8880-6F4C9D1922CA}" srcOrd="1" destOrd="0" presId="urn:microsoft.com/office/officeart/2008/layout/VerticalCurvedList"/>
    <dgm:cxn modelId="{F2F584F1-06E2-4BBE-A1A5-D440C90B3EAC}" type="presParOf" srcId="{B718FBFA-8DA3-44FC-B167-3DDDB6BC26D0}" destId="{EBE1A0F6-6BED-494C-8DF5-6066A4DB3B33}" srcOrd="2" destOrd="0" presId="urn:microsoft.com/office/officeart/2008/layout/VerticalCurvedList"/>
    <dgm:cxn modelId="{85F4E1EF-F3EA-4BC8-89C3-D7A9DFBBE839}" type="presParOf" srcId="{B718FBFA-8DA3-44FC-B167-3DDDB6BC26D0}" destId="{7FB9DF1B-7C08-452A-BDE2-790C0F44BA3C}" srcOrd="3" destOrd="0" presId="urn:microsoft.com/office/officeart/2008/layout/VerticalCurvedList"/>
    <dgm:cxn modelId="{6E9972DA-1359-413B-BEAE-7B843F61DD4A}" type="presParOf" srcId="{FEF91705-633F-4C3F-9E50-CE38CE378F12}" destId="{D0BBA9B4-F286-488B-BA4B-91A2B12188B1}" srcOrd="1" destOrd="0" presId="urn:microsoft.com/office/officeart/2008/layout/VerticalCurvedList"/>
    <dgm:cxn modelId="{D490B4CF-1F9B-4F0C-8012-82FBC65F6A56}" type="presParOf" srcId="{FEF91705-633F-4C3F-9E50-CE38CE378F12}" destId="{CB65F9B7-AA64-4F17-89F1-11D84E0B4F5E}" srcOrd="2" destOrd="0" presId="urn:microsoft.com/office/officeart/2008/layout/VerticalCurvedList"/>
    <dgm:cxn modelId="{E9919566-D64D-477F-92B8-BAC81CFAFCB0}" type="presParOf" srcId="{CB65F9B7-AA64-4F17-89F1-11D84E0B4F5E}" destId="{17989FF0-9458-4918-9644-66FC8361081F}" srcOrd="0" destOrd="0" presId="urn:microsoft.com/office/officeart/2008/layout/VerticalCurvedList"/>
    <dgm:cxn modelId="{8849BA72-98F6-4D1D-BF8F-A7D70ACD432B}" type="presParOf" srcId="{FEF91705-633F-4C3F-9E50-CE38CE378F12}" destId="{9B3D779A-965A-4FD6-814B-7881F1A1A2BC}" srcOrd="3" destOrd="0" presId="urn:microsoft.com/office/officeart/2008/layout/VerticalCurvedList"/>
    <dgm:cxn modelId="{B5C73ADF-BAFF-40CF-8162-6B953FDDBD71}" type="presParOf" srcId="{FEF91705-633F-4C3F-9E50-CE38CE378F12}" destId="{95CD7E57-4C86-48C0-A8B7-1F2B9DAFBC59}" srcOrd="4" destOrd="0" presId="urn:microsoft.com/office/officeart/2008/layout/VerticalCurvedList"/>
    <dgm:cxn modelId="{F7D3B8F0-D654-4F68-8C00-7B55CE3A74A1}" type="presParOf" srcId="{95CD7E57-4C86-48C0-A8B7-1F2B9DAFBC59}" destId="{22EBB5E2-1E7A-4E52-9DF7-8D503A7ECB4F}" srcOrd="0" destOrd="0" presId="urn:microsoft.com/office/officeart/2008/layout/VerticalCurvedList"/>
    <dgm:cxn modelId="{6DA59A87-7DCA-4DAB-86CC-A1296B8665FA}" type="presParOf" srcId="{FEF91705-633F-4C3F-9E50-CE38CE378F12}" destId="{E2FC0701-CA75-46A5-83E5-5C5496C652C7}" srcOrd="5" destOrd="0" presId="urn:microsoft.com/office/officeart/2008/layout/VerticalCurvedList"/>
    <dgm:cxn modelId="{2808774F-4DB9-4037-8B8B-44A135A327BB}" type="presParOf" srcId="{FEF91705-633F-4C3F-9E50-CE38CE378F12}" destId="{186B8600-61A1-479F-B59E-7986D19D86DB}" srcOrd="6" destOrd="0" presId="urn:microsoft.com/office/officeart/2008/layout/VerticalCurvedList"/>
    <dgm:cxn modelId="{8E00E15E-42D9-482B-B86A-4FA8BE659B42}" type="presParOf" srcId="{186B8600-61A1-479F-B59E-7986D19D86DB}" destId="{1A9AED78-025F-400B-A508-978FCBF3A8EB}" srcOrd="0" destOrd="0" presId="urn:microsoft.com/office/officeart/2008/layout/VerticalCurvedList"/>
    <dgm:cxn modelId="{38E9E50B-29BF-401B-844E-16071EBE5C95}" type="presParOf" srcId="{FEF91705-633F-4C3F-9E50-CE38CE378F12}" destId="{1D09FB46-3384-47BA-A79E-3DA881486A5C}" srcOrd="7" destOrd="0" presId="urn:microsoft.com/office/officeart/2008/layout/VerticalCurvedList"/>
    <dgm:cxn modelId="{AD11A133-C398-4B78-A6B8-E8BFA928EF6F}" type="presParOf" srcId="{FEF91705-633F-4C3F-9E50-CE38CE378F12}" destId="{93D2FCEC-0B63-4083-8DDE-7A550464E260}" srcOrd="8" destOrd="0" presId="urn:microsoft.com/office/officeart/2008/layout/VerticalCurvedList"/>
    <dgm:cxn modelId="{4F50E27D-CEF5-4B6C-8E4E-C089ED7170FA}" type="presParOf" srcId="{93D2FCEC-0B63-4083-8DDE-7A550464E260}" destId="{EC4811AD-BE8E-4DD2-BF04-7DB52222E530}" srcOrd="0" destOrd="0" presId="urn:microsoft.com/office/officeart/2008/layout/VerticalCurvedList"/>
    <dgm:cxn modelId="{1140E00E-FBF2-4BBD-A78D-AD99467D79CB}" type="presParOf" srcId="{FEF91705-633F-4C3F-9E50-CE38CE378F12}" destId="{80E186E4-D813-49D4-BCA3-969AD7C9A421}" srcOrd="9" destOrd="0" presId="urn:microsoft.com/office/officeart/2008/layout/VerticalCurvedList"/>
    <dgm:cxn modelId="{9D3A063B-4204-4F17-9CF2-BBD904CFCEEC}" type="presParOf" srcId="{FEF91705-633F-4C3F-9E50-CE38CE378F12}" destId="{33B2FB90-7F18-4769-83CC-E2EF0DBEAEAF}" srcOrd="10" destOrd="0" presId="urn:microsoft.com/office/officeart/2008/layout/VerticalCurvedList"/>
    <dgm:cxn modelId="{06A0B4FC-CB39-4BA7-8A00-BCB0B0CF0098}" type="presParOf" srcId="{33B2FB90-7F18-4769-83CC-E2EF0DBEAEAF}" destId="{FCFF821D-A27E-4653-A725-D8468E738EC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7097FA-AAC0-4F26-8F43-0527FFE7FBAB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04CFA10-04E4-4CBF-A8C3-E176812AF3D8}">
      <dgm:prSet phldrT="[Text]" custT="1"/>
      <dgm:spPr>
        <a:xfrm>
          <a:off x="425365" y="279288"/>
          <a:ext cx="7669663" cy="558364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nemzetközi környezet bizonytalanabbá vált, de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</a:t>
          </a:r>
          <a:r>
            <a:rPr lang="hu-HU" sz="1800" b="1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KKE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régió ellenállónak bizonyult a tőkekiáramlással szemben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monetáris kondíciók </a:t>
          </a:r>
          <a:r>
            <a:rPr lang="hu-HU" sz="1800" b="0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normali-zálódása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tesztelheti egyes gazdaságok adósságának fenntarthatóságát.</a:t>
          </a:r>
          <a:endParaRPr lang="en-US" sz="1800" b="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6C1AE329-1D17-4878-B075-6C303A98B794}" type="parTrans" cxnId="{9EE3A917-B5FF-49D7-B1E4-323D54AFA15E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3AA26668-2F16-4C06-BD54-25336C3A7567}" type="sibTrans" cxnId="{9EE3A917-B5FF-49D7-B1E4-323D54AFA15E}">
      <dgm:prSet/>
      <dgm:spPr>
        <a:xfrm>
          <a:off x="-5996812" y="-917621"/>
          <a:ext cx="7138857" cy="7138857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25400" cap="flat" cmpd="sng" algn="ctr">
          <a:solidFill>
            <a:srgbClr val="20265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70B0B3A2-EDEF-4659-9657-A8DAC8482C8F}">
      <dgm:prSet phldrT="[Text]" custT="1"/>
      <dgm:spPr>
        <a:xfrm>
          <a:off x="884658" y="1116728"/>
          <a:ext cx="7210370" cy="558364"/>
        </a:xfr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vállalati hitelezés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dinamikusan bővül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, de az új hitelkihelyezéseket 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kamatkockázat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terheli. A kereskedelmiingatlan-hitelek esetében az árfolyamkockázatot az MNB fokozott figyelemmel kíséri. </a:t>
          </a:r>
        </a:p>
      </dgm:t>
    </dgm:pt>
    <dgm:pt modelId="{7C15A863-0707-4BC0-A5A5-263EF038CA89}" type="parTrans" cxnId="{9B0241E9-B2BC-4AAF-A70C-96C4D3385CD4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8D82642C-D480-4F38-A0C1-AABCFBD55753}" type="sibTrans" cxnId="{9B0241E9-B2BC-4AAF-A70C-96C4D3385CD4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EFA88676-8367-42D1-948F-084FEC399EA3}">
      <dgm:prSet phldrT="[Text]" custT="1"/>
      <dgm:spPr>
        <a:xfrm>
          <a:off x="1094681" y="1954169"/>
          <a:ext cx="7000347" cy="558364"/>
        </a:xfr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újonnan folyósított lakáshitelek kamatozás szerinti szerkezete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látványos javuláson ment keresztül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fennálló állományt azonban még nagyobb részben a változó kamatozás jellemzi.</a:t>
          </a:r>
        </a:p>
      </dgm:t>
    </dgm:pt>
    <dgm:pt modelId="{A1F34558-4BB7-4C26-A997-32A677C85129}" type="parTrans" cxnId="{5DAE6B0B-1E3B-45DC-B537-F682628B1BEF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43AB3A7B-190E-4069-8878-C1E024303589}" type="sibTrans" cxnId="{5DAE6B0B-1E3B-45DC-B537-F682628B1BEF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69208AF2-A5F9-4B43-AB41-3EC22556E880}">
      <dgm:prSet phldrT="[Text]" custT="1"/>
      <dgm:spPr>
        <a:xfrm>
          <a:off x="884658" y="3628520"/>
          <a:ext cx="7210370" cy="558364"/>
        </a:xfrm>
        <a:solidFill>
          <a:schemeClr val="tx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bankrendszer jövedelmezősége továbbra is kiemelkedő, azonban az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értékvesztés-visszaírásra 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épülő magas profitabilitás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kifulladni látszik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profitot fenntartható módon emelhetné a költséghatékonyság javulása.</a:t>
          </a:r>
        </a:p>
      </dgm:t>
    </dgm:pt>
    <dgm:pt modelId="{304DF2D7-55D2-4243-A427-3708D9DF73DB}" type="parTrans" cxnId="{9576B531-47B9-4FC6-8440-44E4C140F2B7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783ECCF3-97A7-4B6C-9C9A-B28550F7AA52}" type="sibTrans" cxnId="{9576B531-47B9-4FC6-8440-44E4C140F2B7}">
      <dgm:prSet/>
      <dgm:spPr/>
      <dgm:t>
        <a:bodyPr/>
        <a:lstStyle/>
        <a:p>
          <a:endParaRPr lang="en-US" sz="1800" b="0">
            <a:latin typeface="Calibri" panose="020F0502020204030204" pitchFamily="34" charset="0"/>
          </a:endParaRPr>
        </a:p>
      </dgm:t>
    </dgm:pt>
    <dgm:pt modelId="{73B4617D-D96A-42D9-9146-915588F81758}">
      <dgm:prSet phldrT="[Text]" custT="1"/>
      <dgm:spPr>
        <a:xfrm>
          <a:off x="425365" y="279288"/>
          <a:ext cx="7669663" cy="558364"/>
        </a:xfr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>
            <a:buNone/>
          </a:pP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lakásárak tovább emelkedtek, Budapesten megnőtt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ingatlanok túlértékeltségének kockázata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Az árak emelkedését azonban nem kíséri kockázatos hitelkihelyezés, ami </a:t>
          </a:r>
          <a:r>
            <a:rPr lang="hu-HU" sz="1800" b="1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limitálja a stabilitási kockázatokat</a:t>
          </a:r>
          <a:r>
            <a:rPr lang="hu-HU" sz="1800" b="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</a:t>
          </a:r>
          <a:endParaRPr lang="en-US" sz="1800" b="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61C2D562-A479-4025-BA79-1C8B63BDA692}" type="parTrans" cxnId="{9E3D65CB-2D2A-413F-8F8C-6850AB8C9DE0}">
      <dgm:prSet/>
      <dgm:spPr/>
      <dgm:t>
        <a:bodyPr/>
        <a:lstStyle/>
        <a:p>
          <a:endParaRPr lang="hu-HU"/>
        </a:p>
      </dgm:t>
    </dgm:pt>
    <dgm:pt modelId="{D73E14B0-4962-490F-827B-966D332569EB}" type="sibTrans" cxnId="{9E3D65CB-2D2A-413F-8F8C-6850AB8C9DE0}">
      <dgm:prSet/>
      <dgm:spPr/>
      <dgm:t>
        <a:bodyPr/>
        <a:lstStyle/>
        <a:p>
          <a:endParaRPr lang="hu-HU"/>
        </a:p>
      </dgm:t>
    </dgm:pt>
    <dgm:pt modelId="{A496933C-63CB-4A93-88C2-69E1CBDD14C6}" type="pres">
      <dgm:prSet presAssocID="{5E7097FA-AAC0-4F26-8F43-0527FFE7FBAB}" presName="Name0" presStyleCnt="0">
        <dgm:presLayoutVars>
          <dgm:chMax val="7"/>
          <dgm:chPref val="7"/>
          <dgm:dir/>
        </dgm:presLayoutVars>
      </dgm:prSet>
      <dgm:spPr/>
    </dgm:pt>
    <dgm:pt modelId="{FEF91705-633F-4C3F-9E50-CE38CE378F12}" type="pres">
      <dgm:prSet presAssocID="{5E7097FA-AAC0-4F26-8F43-0527FFE7FBAB}" presName="Name1" presStyleCnt="0"/>
      <dgm:spPr/>
    </dgm:pt>
    <dgm:pt modelId="{B718FBFA-8DA3-44FC-B167-3DDDB6BC26D0}" type="pres">
      <dgm:prSet presAssocID="{5E7097FA-AAC0-4F26-8F43-0527FFE7FBAB}" presName="cycle" presStyleCnt="0"/>
      <dgm:spPr/>
    </dgm:pt>
    <dgm:pt modelId="{A733D9AC-B6EB-4B04-9876-C44D7114C4C2}" type="pres">
      <dgm:prSet presAssocID="{5E7097FA-AAC0-4F26-8F43-0527FFE7FBAB}" presName="srcNode" presStyleLbl="node1" presStyleIdx="0" presStyleCnt="5"/>
      <dgm:spPr/>
    </dgm:pt>
    <dgm:pt modelId="{F02D9F89-3136-4400-8880-6F4C9D1922CA}" type="pres">
      <dgm:prSet presAssocID="{5E7097FA-AAC0-4F26-8F43-0527FFE7FBAB}" presName="conn" presStyleLbl="parChTrans1D2" presStyleIdx="0" presStyleCnt="1"/>
      <dgm:spPr/>
    </dgm:pt>
    <dgm:pt modelId="{EBE1A0F6-6BED-494C-8DF5-6066A4DB3B33}" type="pres">
      <dgm:prSet presAssocID="{5E7097FA-AAC0-4F26-8F43-0527FFE7FBAB}" presName="extraNode" presStyleLbl="node1" presStyleIdx="0" presStyleCnt="5"/>
      <dgm:spPr/>
    </dgm:pt>
    <dgm:pt modelId="{7FB9DF1B-7C08-452A-BDE2-790C0F44BA3C}" type="pres">
      <dgm:prSet presAssocID="{5E7097FA-AAC0-4F26-8F43-0527FFE7FBAB}" presName="dstNode" presStyleLbl="node1" presStyleIdx="0" presStyleCnt="5"/>
      <dgm:spPr/>
    </dgm:pt>
    <dgm:pt modelId="{D0BBA9B4-F286-488B-BA4B-91A2B12188B1}" type="pres">
      <dgm:prSet presAssocID="{C04CFA10-04E4-4CBF-A8C3-E176812AF3D8}" presName="text_1" presStyleLbl="node1" presStyleIdx="0" presStyleCnt="5" custScaleY="129004">
        <dgm:presLayoutVars>
          <dgm:bulletEnabled val="1"/>
        </dgm:presLayoutVars>
      </dgm:prSet>
      <dgm:spPr/>
    </dgm:pt>
    <dgm:pt modelId="{CB65F9B7-AA64-4F17-89F1-11D84E0B4F5E}" type="pres">
      <dgm:prSet presAssocID="{C04CFA10-04E4-4CBF-A8C3-E176812AF3D8}" presName="accent_1" presStyleCnt="0"/>
      <dgm:spPr/>
    </dgm:pt>
    <dgm:pt modelId="{17989FF0-9458-4918-9644-66FC8361081F}" type="pres">
      <dgm:prSet presAssocID="{C04CFA10-04E4-4CBF-A8C3-E176812AF3D8}" presName="accentRepeatNode" presStyleLbl="solidFgAcc1" presStyleIdx="0" presStyleCnt="5" custLinFactNeighborX="-547"/>
      <dgm:spPr>
        <a:xfrm>
          <a:off x="76388" y="209492"/>
          <a:ext cx="697955" cy="697955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9B3D779A-965A-4FD6-814B-7881F1A1A2BC}" type="pres">
      <dgm:prSet presAssocID="{73B4617D-D96A-42D9-9146-915588F81758}" presName="text_2" presStyleLbl="node1" presStyleIdx="1" presStyleCnt="5" custScaleY="122715">
        <dgm:presLayoutVars>
          <dgm:bulletEnabled val="1"/>
        </dgm:presLayoutVars>
      </dgm:prSet>
      <dgm:spPr>
        <a:prstGeom prst="rect">
          <a:avLst/>
        </a:prstGeom>
      </dgm:spPr>
    </dgm:pt>
    <dgm:pt modelId="{95CD7E57-4C86-48C0-A8B7-1F2B9DAFBC59}" type="pres">
      <dgm:prSet presAssocID="{73B4617D-D96A-42D9-9146-915588F81758}" presName="accent_2" presStyleCnt="0"/>
      <dgm:spPr/>
    </dgm:pt>
    <dgm:pt modelId="{22EBB5E2-1E7A-4E52-9DF7-8D503A7ECB4F}" type="pres">
      <dgm:prSet presAssocID="{73B4617D-D96A-42D9-9146-915588F81758}" presName="accentRepeatNode" presStyleLbl="solidFgAcc1" presStyleIdx="1" presStyleCnt="5"/>
      <dgm:spPr>
        <a:ln w="25400">
          <a:solidFill>
            <a:schemeClr val="tx2"/>
          </a:solidFill>
        </a:ln>
      </dgm:spPr>
    </dgm:pt>
    <dgm:pt modelId="{E2FC0701-CA75-46A5-83E5-5C5496C652C7}" type="pres">
      <dgm:prSet presAssocID="{70B0B3A2-EDEF-4659-9657-A8DAC8482C8F}" presName="text_3" presStyleLbl="node1" presStyleIdx="2" presStyleCnt="5" custScaleY="127608">
        <dgm:presLayoutVars>
          <dgm:bulletEnabled val="1"/>
        </dgm:presLayoutVars>
      </dgm:prSet>
      <dgm:spPr>
        <a:prstGeom prst="rect">
          <a:avLst/>
        </a:prstGeom>
      </dgm:spPr>
    </dgm:pt>
    <dgm:pt modelId="{186B8600-61A1-479F-B59E-7986D19D86DB}" type="pres">
      <dgm:prSet presAssocID="{70B0B3A2-EDEF-4659-9657-A8DAC8482C8F}" presName="accent_3" presStyleCnt="0"/>
      <dgm:spPr/>
    </dgm:pt>
    <dgm:pt modelId="{1A9AED78-025F-400B-A508-978FCBF3A8EB}" type="pres">
      <dgm:prSet presAssocID="{70B0B3A2-EDEF-4659-9657-A8DAC8482C8F}" presName="accentRepeatNode" presStyleLbl="solidFgAcc1" presStyleIdx="2" presStyleCnt="5"/>
      <dgm:spPr>
        <a:xfrm>
          <a:off x="535681" y="1046933"/>
          <a:ext cx="697955" cy="69795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1D09FB46-3384-47BA-A79E-3DA881486A5C}" type="pres">
      <dgm:prSet presAssocID="{EFA88676-8367-42D1-948F-084FEC399EA3}" presName="text_4" presStyleLbl="node1" presStyleIdx="3" presStyleCnt="5" custScaleY="128320">
        <dgm:presLayoutVars>
          <dgm:bulletEnabled val="1"/>
        </dgm:presLayoutVars>
      </dgm:prSet>
      <dgm:spPr>
        <a:prstGeom prst="rect">
          <a:avLst/>
        </a:prstGeom>
      </dgm:spPr>
    </dgm:pt>
    <dgm:pt modelId="{93D2FCEC-0B63-4083-8DDE-7A550464E260}" type="pres">
      <dgm:prSet presAssocID="{EFA88676-8367-42D1-948F-084FEC399EA3}" presName="accent_4" presStyleCnt="0"/>
      <dgm:spPr/>
    </dgm:pt>
    <dgm:pt modelId="{EC4811AD-BE8E-4DD2-BF04-7DB52222E530}" type="pres">
      <dgm:prSet presAssocID="{EFA88676-8367-42D1-948F-084FEC399EA3}" presName="accentRepeatNode" presStyleLbl="solidFgAcc1" presStyleIdx="3" presStyleCnt="5"/>
      <dgm:spPr>
        <a:xfrm>
          <a:off x="745704" y="1884374"/>
          <a:ext cx="697955" cy="69795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80E186E4-D813-49D4-BCA3-969AD7C9A421}" type="pres">
      <dgm:prSet presAssocID="{69208AF2-A5F9-4B43-AB41-3EC22556E880}" presName="text_5" presStyleLbl="node1" presStyleIdx="4" presStyleCnt="5" custScaleY="126127">
        <dgm:presLayoutVars>
          <dgm:bulletEnabled val="1"/>
        </dgm:presLayoutVars>
      </dgm:prSet>
      <dgm:spPr/>
    </dgm:pt>
    <dgm:pt modelId="{33B2FB90-7F18-4769-83CC-E2EF0DBEAEAF}" type="pres">
      <dgm:prSet presAssocID="{69208AF2-A5F9-4B43-AB41-3EC22556E880}" presName="accent_5" presStyleCnt="0"/>
      <dgm:spPr/>
    </dgm:pt>
    <dgm:pt modelId="{FCFF821D-A27E-4653-A725-D8468E738ECB}" type="pres">
      <dgm:prSet presAssocID="{69208AF2-A5F9-4B43-AB41-3EC22556E880}" presName="accentRepeatNode" presStyleLbl="solidFgAcc1" presStyleIdx="4" presStyleCnt="5"/>
      <dgm:spPr>
        <a:xfrm>
          <a:off x="535681" y="3558724"/>
          <a:ext cx="697955" cy="697955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</dgm:ptLst>
  <dgm:cxnLst>
    <dgm:cxn modelId="{5DAE6B0B-1E3B-45DC-B537-F682628B1BEF}" srcId="{5E7097FA-AAC0-4F26-8F43-0527FFE7FBAB}" destId="{EFA88676-8367-42D1-948F-084FEC399EA3}" srcOrd="3" destOrd="0" parTransId="{A1F34558-4BB7-4C26-A997-32A677C85129}" sibTransId="{43AB3A7B-190E-4069-8878-C1E024303589}"/>
    <dgm:cxn modelId="{9EE3A917-B5FF-49D7-B1E4-323D54AFA15E}" srcId="{5E7097FA-AAC0-4F26-8F43-0527FFE7FBAB}" destId="{C04CFA10-04E4-4CBF-A8C3-E176812AF3D8}" srcOrd="0" destOrd="0" parTransId="{6C1AE329-1D17-4878-B075-6C303A98B794}" sibTransId="{3AA26668-2F16-4C06-BD54-25336C3A7567}"/>
    <dgm:cxn modelId="{9576B531-47B9-4FC6-8440-44E4C140F2B7}" srcId="{5E7097FA-AAC0-4F26-8F43-0527FFE7FBAB}" destId="{69208AF2-A5F9-4B43-AB41-3EC22556E880}" srcOrd="4" destOrd="0" parTransId="{304DF2D7-55D2-4243-A427-3708D9DF73DB}" sibTransId="{783ECCF3-97A7-4B6C-9C9A-B28550F7AA52}"/>
    <dgm:cxn modelId="{3FC38534-A369-4619-80CF-E58FA8DAE7B7}" type="presOf" srcId="{70B0B3A2-EDEF-4659-9657-A8DAC8482C8F}" destId="{E2FC0701-CA75-46A5-83E5-5C5496C652C7}" srcOrd="0" destOrd="0" presId="urn:microsoft.com/office/officeart/2008/layout/VerticalCurvedList"/>
    <dgm:cxn modelId="{F491C45E-348A-48C6-9981-029B3ED51A7A}" type="presOf" srcId="{C04CFA10-04E4-4CBF-A8C3-E176812AF3D8}" destId="{D0BBA9B4-F286-488B-BA4B-91A2B12188B1}" srcOrd="0" destOrd="0" presId="urn:microsoft.com/office/officeart/2008/layout/VerticalCurvedList"/>
    <dgm:cxn modelId="{55F20543-AA62-4514-B7F0-DB4AE15EAFC8}" type="presOf" srcId="{EFA88676-8367-42D1-948F-084FEC399EA3}" destId="{1D09FB46-3384-47BA-A79E-3DA881486A5C}" srcOrd="0" destOrd="0" presId="urn:microsoft.com/office/officeart/2008/layout/VerticalCurvedList"/>
    <dgm:cxn modelId="{2CC73F45-1EDD-4CCF-B47F-5679CE3E7EA1}" type="presOf" srcId="{73B4617D-D96A-42D9-9146-915588F81758}" destId="{9B3D779A-965A-4FD6-814B-7881F1A1A2BC}" srcOrd="0" destOrd="0" presId="urn:microsoft.com/office/officeart/2008/layout/VerticalCurvedList"/>
    <dgm:cxn modelId="{279BAC55-9B09-449D-B2D9-7C30F8620AD9}" type="presOf" srcId="{69208AF2-A5F9-4B43-AB41-3EC22556E880}" destId="{80E186E4-D813-49D4-BCA3-969AD7C9A421}" srcOrd="0" destOrd="0" presId="urn:microsoft.com/office/officeart/2008/layout/VerticalCurvedList"/>
    <dgm:cxn modelId="{313CA59E-5B6A-411D-A3DD-731EF0EA632A}" type="presOf" srcId="{3AA26668-2F16-4C06-BD54-25336C3A7567}" destId="{F02D9F89-3136-4400-8880-6F4C9D1922CA}" srcOrd="0" destOrd="0" presId="urn:microsoft.com/office/officeart/2008/layout/VerticalCurvedList"/>
    <dgm:cxn modelId="{F2EE02C3-E431-4270-A4EE-780382633576}" type="presOf" srcId="{5E7097FA-AAC0-4F26-8F43-0527FFE7FBAB}" destId="{A496933C-63CB-4A93-88C2-69E1CBDD14C6}" srcOrd="0" destOrd="0" presId="urn:microsoft.com/office/officeart/2008/layout/VerticalCurvedList"/>
    <dgm:cxn modelId="{9E3D65CB-2D2A-413F-8F8C-6850AB8C9DE0}" srcId="{5E7097FA-AAC0-4F26-8F43-0527FFE7FBAB}" destId="{73B4617D-D96A-42D9-9146-915588F81758}" srcOrd="1" destOrd="0" parTransId="{61C2D562-A479-4025-BA79-1C8B63BDA692}" sibTransId="{D73E14B0-4962-490F-827B-966D332569EB}"/>
    <dgm:cxn modelId="{9B0241E9-B2BC-4AAF-A70C-96C4D3385CD4}" srcId="{5E7097FA-AAC0-4F26-8F43-0527FFE7FBAB}" destId="{70B0B3A2-EDEF-4659-9657-A8DAC8482C8F}" srcOrd="2" destOrd="0" parTransId="{7C15A863-0707-4BC0-A5A5-263EF038CA89}" sibTransId="{8D82642C-D480-4F38-A0C1-AABCFBD55753}"/>
    <dgm:cxn modelId="{6FBA9A80-75DE-4E73-BB47-C7A8EBB70A20}" type="presParOf" srcId="{A496933C-63CB-4A93-88C2-69E1CBDD14C6}" destId="{FEF91705-633F-4C3F-9E50-CE38CE378F12}" srcOrd="0" destOrd="0" presId="urn:microsoft.com/office/officeart/2008/layout/VerticalCurvedList"/>
    <dgm:cxn modelId="{65672EA2-1826-47A6-9107-2FCB7A9705F7}" type="presParOf" srcId="{FEF91705-633F-4C3F-9E50-CE38CE378F12}" destId="{B718FBFA-8DA3-44FC-B167-3DDDB6BC26D0}" srcOrd="0" destOrd="0" presId="urn:microsoft.com/office/officeart/2008/layout/VerticalCurvedList"/>
    <dgm:cxn modelId="{5F2CB254-4F3B-41DC-830A-B1F9B133E15E}" type="presParOf" srcId="{B718FBFA-8DA3-44FC-B167-3DDDB6BC26D0}" destId="{A733D9AC-B6EB-4B04-9876-C44D7114C4C2}" srcOrd="0" destOrd="0" presId="urn:microsoft.com/office/officeart/2008/layout/VerticalCurvedList"/>
    <dgm:cxn modelId="{0B8A4019-9A06-4D3F-8D33-60A0285347FC}" type="presParOf" srcId="{B718FBFA-8DA3-44FC-B167-3DDDB6BC26D0}" destId="{F02D9F89-3136-4400-8880-6F4C9D1922CA}" srcOrd="1" destOrd="0" presId="urn:microsoft.com/office/officeart/2008/layout/VerticalCurvedList"/>
    <dgm:cxn modelId="{F2F584F1-06E2-4BBE-A1A5-D440C90B3EAC}" type="presParOf" srcId="{B718FBFA-8DA3-44FC-B167-3DDDB6BC26D0}" destId="{EBE1A0F6-6BED-494C-8DF5-6066A4DB3B33}" srcOrd="2" destOrd="0" presId="urn:microsoft.com/office/officeart/2008/layout/VerticalCurvedList"/>
    <dgm:cxn modelId="{85F4E1EF-F3EA-4BC8-89C3-D7A9DFBBE839}" type="presParOf" srcId="{B718FBFA-8DA3-44FC-B167-3DDDB6BC26D0}" destId="{7FB9DF1B-7C08-452A-BDE2-790C0F44BA3C}" srcOrd="3" destOrd="0" presId="urn:microsoft.com/office/officeart/2008/layout/VerticalCurvedList"/>
    <dgm:cxn modelId="{6E9972DA-1359-413B-BEAE-7B843F61DD4A}" type="presParOf" srcId="{FEF91705-633F-4C3F-9E50-CE38CE378F12}" destId="{D0BBA9B4-F286-488B-BA4B-91A2B12188B1}" srcOrd="1" destOrd="0" presId="urn:microsoft.com/office/officeart/2008/layout/VerticalCurvedList"/>
    <dgm:cxn modelId="{D490B4CF-1F9B-4F0C-8012-82FBC65F6A56}" type="presParOf" srcId="{FEF91705-633F-4C3F-9E50-CE38CE378F12}" destId="{CB65F9B7-AA64-4F17-89F1-11D84E0B4F5E}" srcOrd="2" destOrd="0" presId="urn:microsoft.com/office/officeart/2008/layout/VerticalCurvedList"/>
    <dgm:cxn modelId="{E9919566-D64D-477F-92B8-BAC81CFAFCB0}" type="presParOf" srcId="{CB65F9B7-AA64-4F17-89F1-11D84E0B4F5E}" destId="{17989FF0-9458-4918-9644-66FC8361081F}" srcOrd="0" destOrd="0" presId="urn:microsoft.com/office/officeart/2008/layout/VerticalCurvedList"/>
    <dgm:cxn modelId="{8849BA72-98F6-4D1D-BF8F-A7D70ACD432B}" type="presParOf" srcId="{FEF91705-633F-4C3F-9E50-CE38CE378F12}" destId="{9B3D779A-965A-4FD6-814B-7881F1A1A2BC}" srcOrd="3" destOrd="0" presId="urn:microsoft.com/office/officeart/2008/layout/VerticalCurvedList"/>
    <dgm:cxn modelId="{B5C73ADF-BAFF-40CF-8162-6B953FDDBD71}" type="presParOf" srcId="{FEF91705-633F-4C3F-9E50-CE38CE378F12}" destId="{95CD7E57-4C86-48C0-A8B7-1F2B9DAFBC59}" srcOrd="4" destOrd="0" presId="urn:microsoft.com/office/officeart/2008/layout/VerticalCurvedList"/>
    <dgm:cxn modelId="{F7D3B8F0-D654-4F68-8C00-7B55CE3A74A1}" type="presParOf" srcId="{95CD7E57-4C86-48C0-A8B7-1F2B9DAFBC59}" destId="{22EBB5E2-1E7A-4E52-9DF7-8D503A7ECB4F}" srcOrd="0" destOrd="0" presId="urn:microsoft.com/office/officeart/2008/layout/VerticalCurvedList"/>
    <dgm:cxn modelId="{6DA59A87-7DCA-4DAB-86CC-A1296B8665FA}" type="presParOf" srcId="{FEF91705-633F-4C3F-9E50-CE38CE378F12}" destId="{E2FC0701-CA75-46A5-83E5-5C5496C652C7}" srcOrd="5" destOrd="0" presId="urn:microsoft.com/office/officeart/2008/layout/VerticalCurvedList"/>
    <dgm:cxn modelId="{2808774F-4DB9-4037-8B8B-44A135A327BB}" type="presParOf" srcId="{FEF91705-633F-4C3F-9E50-CE38CE378F12}" destId="{186B8600-61A1-479F-B59E-7986D19D86DB}" srcOrd="6" destOrd="0" presId="urn:microsoft.com/office/officeart/2008/layout/VerticalCurvedList"/>
    <dgm:cxn modelId="{8E00E15E-42D9-482B-B86A-4FA8BE659B42}" type="presParOf" srcId="{186B8600-61A1-479F-B59E-7986D19D86DB}" destId="{1A9AED78-025F-400B-A508-978FCBF3A8EB}" srcOrd="0" destOrd="0" presId="urn:microsoft.com/office/officeart/2008/layout/VerticalCurvedList"/>
    <dgm:cxn modelId="{38E9E50B-29BF-401B-844E-16071EBE5C95}" type="presParOf" srcId="{FEF91705-633F-4C3F-9E50-CE38CE378F12}" destId="{1D09FB46-3384-47BA-A79E-3DA881486A5C}" srcOrd="7" destOrd="0" presId="urn:microsoft.com/office/officeart/2008/layout/VerticalCurvedList"/>
    <dgm:cxn modelId="{AD11A133-C398-4B78-A6B8-E8BFA928EF6F}" type="presParOf" srcId="{FEF91705-633F-4C3F-9E50-CE38CE378F12}" destId="{93D2FCEC-0B63-4083-8DDE-7A550464E260}" srcOrd="8" destOrd="0" presId="urn:microsoft.com/office/officeart/2008/layout/VerticalCurvedList"/>
    <dgm:cxn modelId="{4F50E27D-CEF5-4B6C-8E4E-C089ED7170FA}" type="presParOf" srcId="{93D2FCEC-0B63-4083-8DDE-7A550464E260}" destId="{EC4811AD-BE8E-4DD2-BF04-7DB52222E530}" srcOrd="0" destOrd="0" presId="urn:microsoft.com/office/officeart/2008/layout/VerticalCurvedList"/>
    <dgm:cxn modelId="{1140E00E-FBF2-4BBD-A78D-AD99467D79CB}" type="presParOf" srcId="{FEF91705-633F-4C3F-9E50-CE38CE378F12}" destId="{80E186E4-D813-49D4-BCA3-969AD7C9A421}" srcOrd="9" destOrd="0" presId="urn:microsoft.com/office/officeart/2008/layout/VerticalCurvedList"/>
    <dgm:cxn modelId="{9D3A063B-4204-4F17-9CF2-BBD904CFCEEC}" type="presParOf" srcId="{FEF91705-633F-4C3F-9E50-CE38CE378F12}" destId="{33B2FB90-7F18-4769-83CC-E2EF0DBEAEAF}" srcOrd="10" destOrd="0" presId="urn:microsoft.com/office/officeart/2008/layout/VerticalCurvedList"/>
    <dgm:cxn modelId="{06A0B4FC-CB39-4BA7-8A00-BCB0B0CF0098}" type="presParOf" srcId="{33B2FB90-7F18-4769-83CC-E2EF0DBEAEAF}" destId="{FCFF821D-A27E-4653-A725-D8468E738EC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D9F89-3136-4400-8880-6F4C9D1922CA}">
      <dsp:nvSpPr>
        <dsp:cNvPr id="0" name=""/>
        <dsp:cNvSpPr/>
      </dsp:nvSpPr>
      <dsp:spPr>
        <a:xfrm>
          <a:off x="-6213134" y="-950508"/>
          <a:ext cx="7395832" cy="7395832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25400" cap="flat" cmpd="sng" algn="ctr">
          <a:solidFill>
            <a:srgbClr val="202653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BA9B4-F286-488B-BA4B-91A2B12188B1}">
      <dsp:nvSpPr>
        <dsp:cNvPr id="0" name=""/>
        <dsp:cNvSpPr/>
      </dsp:nvSpPr>
      <dsp:spPr>
        <a:xfrm>
          <a:off x="516754" y="243676"/>
          <a:ext cx="7759476" cy="886350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nemzetközi környezet bizonytalanabbá vált, de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</a:t>
          </a:r>
          <a:r>
            <a:rPr lang="hu-HU" sz="1800" b="1" kern="1200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KKE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régió ellenállónak bizonyult a tőkekiáramlással szemben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monetáris kondíciók </a:t>
          </a:r>
          <a:r>
            <a:rPr lang="hu-HU" sz="1800" b="0" kern="1200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normali-zálódása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tesztelheti egyes gazdaságok adósságának fenntarthatóságát.</a:t>
          </a:r>
          <a:endParaRPr lang="en-US" sz="1800" b="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516754" y="243676"/>
        <a:ext cx="7759476" cy="886350"/>
      </dsp:txXfrm>
    </dsp:sp>
    <dsp:sp modelId="{17989FF0-9458-4918-9644-66FC8361081F}">
      <dsp:nvSpPr>
        <dsp:cNvPr id="0" name=""/>
        <dsp:cNvSpPr/>
      </dsp:nvSpPr>
      <dsp:spPr>
        <a:xfrm>
          <a:off x="82636" y="257432"/>
          <a:ext cx="858839" cy="858839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D779A-965A-4FD6-814B-7881F1A1A2BC}">
      <dsp:nvSpPr>
        <dsp:cNvPr id="0" name=""/>
        <dsp:cNvSpPr/>
      </dsp:nvSpPr>
      <dsp:spPr>
        <a:xfrm>
          <a:off x="1009089" y="1295559"/>
          <a:ext cx="7267141" cy="843140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lakásárak tovább emelkedtek, Budapesten megnőtt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ingatlanok túlértékeltségének kockázata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Az árak emelkedését azonban nem kíséri kockázatos hitelkihelyezés, ami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limitálja a stabilitási kockázatokat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</a:t>
          </a:r>
          <a:endParaRPr lang="en-US" sz="1800" b="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1009089" y="1295559"/>
        <a:ext cx="7267141" cy="843140"/>
      </dsp:txXfrm>
    </dsp:sp>
    <dsp:sp modelId="{22EBB5E2-1E7A-4E52-9DF7-8D503A7ECB4F}">
      <dsp:nvSpPr>
        <dsp:cNvPr id="0" name=""/>
        <dsp:cNvSpPr/>
      </dsp:nvSpPr>
      <dsp:spPr>
        <a:xfrm>
          <a:off x="579669" y="1287710"/>
          <a:ext cx="858839" cy="8588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0701-CA75-46A5-83E5-5C5496C652C7}">
      <dsp:nvSpPr>
        <dsp:cNvPr id="0" name=""/>
        <dsp:cNvSpPr/>
      </dsp:nvSpPr>
      <dsp:spPr>
        <a:xfrm>
          <a:off x="1160197" y="2309028"/>
          <a:ext cx="7116033" cy="876758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vállalati hitelezés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dinamikusan bővül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, de az új hitelkihelyezéseket 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kamatkockázat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terheli. A kereskedelmiingatlan-hitelek esetében az árfolyamkockázatot az MNB fokozott figyelemmel kíséri. </a:t>
          </a:r>
        </a:p>
      </dsp:txBody>
      <dsp:txXfrm>
        <a:off x="1160197" y="2309028"/>
        <a:ext cx="7116033" cy="876758"/>
      </dsp:txXfrm>
    </dsp:sp>
    <dsp:sp modelId="{1A9AED78-025F-400B-A508-978FCBF3A8EB}">
      <dsp:nvSpPr>
        <dsp:cNvPr id="0" name=""/>
        <dsp:cNvSpPr/>
      </dsp:nvSpPr>
      <dsp:spPr>
        <a:xfrm>
          <a:off x="730777" y="2317988"/>
          <a:ext cx="858839" cy="85883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09FB46-3384-47BA-A79E-3DA881486A5C}">
      <dsp:nvSpPr>
        <dsp:cNvPr id="0" name=""/>
        <dsp:cNvSpPr/>
      </dsp:nvSpPr>
      <dsp:spPr>
        <a:xfrm>
          <a:off x="1009089" y="3336860"/>
          <a:ext cx="7267141" cy="881650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újonnan folyósított lakáshitelek kamatozás szerinti szerkezete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látványos javuláson ment keresztül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fennálló állományt azonban még nagyobb részben a változó kamatozás jellemzi.</a:t>
          </a:r>
        </a:p>
      </dsp:txBody>
      <dsp:txXfrm>
        <a:off x="1009089" y="3336860"/>
        <a:ext cx="7267141" cy="881650"/>
      </dsp:txXfrm>
    </dsp:sp>
    <dsp:sp modelId="{EC4811AD-BE8E-4DD2-BF04-7DB52222E530}">
      <dsp:nvSpPr>
        <dsp:cNvPr id="0" name=""/>
        <dsp:cNvSpPr/>
      </dsp:nvSpPr>
      <dsp:spPr>
        <a:xfrm>
          <a:off x="579669" y="3348266"/>
          <a:ext cx="858839" cy="85883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186E4-D813-49D4-BCA3-969AD7C9A421}">
      <dsp:nvSpPr>
        <dsp:cNvPr id="0" name=""/>
        <dsp:cNvSpPr/>
      </dsp:nvSpPr>
      <dsp:spPr>
        <a:xfrm>
          <a:off x="516754" y="4374672"/>
          <a:ext cx="7759476" cy="866583"/>
        </a:xfrm>
        <a:prstGeom prst="rect">
          <a:avLst/>
        </a:prstGeom>
        <a:solidFill>
          <a:schemeClr val="tx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bankrendszer jövedelmezősége továbbra is kiemelkedő, azonban az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értékvesztés-visszaírásra 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épülő magas profitabilitás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kifulladni látszik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profitot fenntartható módon emelhetné a költséghatékonyság javulása.</a:t>
          </a:r>
        </a:p>
      </dsp:txBody>
      <dsp:txXfrm>
        <a:off x="516754" y="4374672"/>
        <a:ext cx="7759476" cy="866583"/>
      </dsp:txXfrm>
    </dsp:sp>
    <dsp:sp modelId="{FCFF821D-A27E-4653-A725-D8468E738ECB}">
      <dsp:nvSpPr>
        <dsp:cNvPr id="0" name=""/>
        <dsp:cNvSpPr/>
      </dsp:nvSpPr>
      <dsp:spPr>
        <a:xfrm>
          <a:off x="87334" y="4378544"/>
          <a:ext cx="858839" cy="85883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D9F89-3136-4400-8880-6F4C9D1922CA}">
      <dsp:nvSpPr>
        <dsp:cNvPr id="0" name=""/>
        <dsp:cNvSpPr/>
      </dsp:nvSpPr>
      <dsp:spPr>
        <a:xfrm>
          <a:off x="-6213134" y="-950508"/>
          <a:ext cx="7395832" cy="7395832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25400" cap="flat" cmpd="sng" algn="ctr">
          <a:solidFill>
            <a:srgbClr val="202653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BA9B4-F286-488B-BA4B-91A2B12188B1}">
      <dsp:nvSpPr>
        <dsp:cNvPr id="0" name=""/>
        <dsp:cNvSpPr/>
      </dsp:nvSpPr>
      <dsp:spPr>
        <a:xfrm>
          <a:off x="516754" y="243676"/>
          <a:ext cx="7759476" cy="886350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nemzetközi környezet bizonytalanabbá vált, de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</a:t>
          </a:r>
          <a:r>
            <a:rPr lang="hu-HU" sz="1800" b="1" kern="1200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KKE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régió ellenállónak bizonyult a tőkekiáramlással szemben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monetáris kondíciók </a:t>
          </a:r>
          <a:r>
            <a:rPr lang="hu-HU" sz="1800" b="0" kern="1200" dirty="0" err="1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normali-zálódása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tesztelheti egyes gazdaságok adósságának fenntarthatóságát.</a:t>
          </a:r>
          <a:endParaRPr lang="en-US" sz="1800" b="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516754" y="243676"/>
        <a:ext cx="7759476" cy="886350"/>
      </dsp:txXfrm>
    </dsp:sp>
    <dsp:sp modelId="{17989FF0-9458-4918-9644-66FC8361081F}">
      <dsp:nvSpPr>
        <dsp:cNvPr id="0" name=""/>
        <dsp:cNvSpPr/>
      </dsp:nvSpPr>
      <dsp:spPr>
        <a:xfrm>
          <a:off x="82636" y="257432"/>
          <a:ext cx="858839" cy="858839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D779A-965A-4FD6-814B-7881F1A1A2BC}">
      <dsp:nvSpPr>
        <dsp:cNvPr id="0" name=""/>
        <dsp:cNvSpPr/>
      </dsp:nvSpPr>
      <dsp:spPr>
        <a:xfrm>
          <a:off x="1009089" y="1295559"/>
          <a:ext cx="7267141" cy="843140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lakásárak tovább emelkedtek, Budapesten megnőtt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ingatlanok túlértékeltségének kockázata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Az árak emelkedését azonban nem kíséri kockázatos hitelkihelyezés, ami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limitálja a stabilitási kockázatokat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</a:t>
          </a:r>
          <a:endParaRPr lang="en-US" sz="1800" b="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1009089" y="1295559"/>
        <a:ext cx="7267141" cy="843140"/>
      </dsp:txXfrm>
    </dsp:sp>
    <dsp:sp modelId="{22EBB5E2-1E7A-4E52-9DF7-8D503A7ECB4F}">
      <dsp:nvSpPr>
        <dsp:cNvPr id="0" name=""/>
        <dsp:cNvSpPr/>
      </dsp:nvSpPr>
      <dsp:spPr>
        <a:xfrm>
          <a:off x="579669" y="1287710"/>
          <a:ext cx="858839" cy="8588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0701-CA75-46A5-83E5-5C5496C652C7}">
      <dsp:nvSpPr>
        <dsp:cNvPr id="0" name=""/>
        <dsp:cNvSpPr/>
      </dsp:nvSpPr>
      <dsp:spPr>
        <a:xfrm>
          <a:off x="1160197" y="2309028"/>
          <a:ext cx="7116033" cy="876758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vállalati hitelezés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dinamikusan bővül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, de az új hitelkihelyezéseket 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kamatkockázat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 terheli. A kereskedelmiingatlan-hitelek esetében az árfolyamkockázatot az MNB fokozott figyelemmel kíséri. </a:t>
          </a:r>
        </a:p>
      </dsp:txBody>
      <dsp:txXfrm>
        <a:off x="1160197" y="2309028"/>
        <a:ext cx="7116033" cy="876758"/>
      </dsp:txXfrm>
    </dsp:sp>
    <dsp:sp modelId="{1A9AED78-025F-400B-A508-978FCBF3A8EB}">
      <dsp:nvSpPr>
        <dsp:cNvPr id="0" name=""/>
        <dsp:cNvSpPr/>
      </dsp:nvSpPr>
      <dsp:spPr>
        <a:xfrm>
          <a:off x="730777" y="2317988"/>
          <a:ext cx="858839" cy="85883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09FB46-3384-47BA-A79E-3DA881486A5C}">
      <dsp:nvSpPr>
        <dsp:cNvPr id="0" name=""/>
        <dsp:cNvSpPr/>
      </dsp:nvSpPr>
      <dsp:spPr>
        <a:xfrm>
          <a:off x="1009089" y="3336860"/>
          <a:ext cx="7267141" cy="881650"/>
        </a:xfrm>
        <a:prstGeom prst="rect">
          <a:avLst/>
        </a:prstGeom>
        <a:solidFill>
          <a:srgbClr val="202653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Az újonnan folyósított lakáshitelek kamatozás szerinti szerkezete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látványos javuláson ment keresztül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fennálló állományt azonban még nagyobb részben a változó kamatozás jellemzi.</a:t>
          </a:r>
        </a:p>
      </dsp:txBody>
      <dsp:txXfrm>
        <a:off x="1009089" y="3336860"/>
        <a:ext cx="7267141" cy="881650"/>
      </dsp:txXfrm>
    </dsp:sp>
    <dsp:sp modelId="{EC4811AD-BE8E-4DD2-BF04-7DB52222E530}">
      <dsp:nvSpPr>
        <dsp:cNvPr id="0" name=""/>
        <dsp:cNvSpPr/>
      </dsp:nvSpPr>
      <dsp:spPr>
        <a:xfrm>
          <a:off x="579669" y="3348266"/>
          <a:ext cx="858839" cy="85883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186E4-D813-49D4-BCA3-969AD7C9A421}">
      <dsp:nvSpPr>
        <dsp:cNvPr id="0" name=""/>
        <dsp:cNvSpPr/>
      </dsp:nvSpPr>
      <dsp:spPr>
        <a:xfrm>
          <a:off x="516754" y="4374672"/>
          <a:ext cx="7759476" cy="866583"/>
        </a:xfrm>
        <a:prstGeom prst="rect">
          <a:avLst/>
        </a:prstGeom>
        <a:solidFill>
          <a:schemeClr val="tx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536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A bankrendszer jövedelmezősége továbbra is kiemelkedő, azonban az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értékvesztés-visszaírásra 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épülő magas profitabilitás </a:t>
          </a:r>
          <a:r>
            <a:rPr lang="hu-HU" sz="1800" b="1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kifulladni látszik</a:t>
          </a:r>
          <a:r>
            <a:rPr lang="hu-HU" sz="1800" b="0" kern="1200" dirty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+mn-cs"/>
            </a:rPr>
            <a:t>. A profitot fenntartható módon emelhetné a költséghatékonyság javulása.</a:t>
          </a:r>
        </a:p>
      </dsp:txBody>
      <dsp:txXfrm>
        <a:off x="516754" y="4374672"/>
        <a:ext cx="7759476" cy="866583"/>
      </dsp:txXfrm>
    </dsp:sp>
    <dsp:sp modelId="{FCFF821D-A27E-4653-A725-D8468E738ECB}">
      <dsp:nvSpPr>
        <dsp:cNvPr id="0" name=""/>
        <dsp:cNvSpPr/>
      </dsp:nvSpPr>
      <dsp:spPr>
        <a:xfrm>
          <a:off x="87334" y="4378544"/>
          <a:ext cx="858839" cy="85883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202653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6E999-8EDA-4271-A565-4E287EBEAE9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B7A55-1294-4E4F-9D3B-EFE610BC9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3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s://www.mnb.hu/letoltes/lakaspiaci-jelentes-2018-november-hu.pdf" TargetMode="Externa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B83662-ED5A-450D-98F2-E1399742A1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9882" y="316602"/>
            <a:ext cx="3789753" cy="610424"/>
          </a:xfrm>
        </p:spPr>
        <p:txBody>
          <a:bodyPr/>
          <a:lstStyle/>
          <a:p>
            <a:r>
              <a:rPr lang="hu-HU" dirty="0"/>
              <a:t>Pénzügyi stabilitási jelentés publikáció</a:t>
            </a:r>
          </a:p>
          <a:p>
            <a:r>
              <a:rPr lang="hu-HU" dirty="0"/>
              <a:t>2018. november 29.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9494E-74E0-413E-A9ED-5D18E44F2A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930" y="147549"/>
            <a:ext cx="3533158" cy="7155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dirty="0"/>
              <a:t>Nagy Tamás </a:t>
            </a:r>
          </a:p>
          <a:p>
            <a:pPr>
              <a:spcBef>
                <a:spcPts val="0"/>
              </a:spcBef>
            </a:pPr>
            <a:r>
              <a:rPr lang="hu-HU" dirty="0"/>
              <a:t>Főosztályvezető </a:t>
            </a:r>
          </a:p>
          <a:p>
            <a:pPr>
              <a:spcBef>
                <a:spcPts val="0"/>
              </a:spcBef>
            </a:pPr>
            <a:r>
              <a:rPr lang="hu-HU" dirty="0"/>
              <a:t>Pénzügyi rendszer elemzése ig.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7249AF-7234-4923-856C-E2AD0677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41070"/>
            <a:ext cx="8312727" cy="2098808"/>
          </a:xfrm>
        </p:spPr>
        <p:txBody>
          <a:bodyPr/>
          <a:lstStyle/>
          <a:p>
            <a:r>
              <a:rPr lang="hu-HU" dirty="0"/>
              <a:t>Pénzügyi Stabilitási jelentés</a:t>
            </a:r>
            <a:br>
              <a:rPr lang="hu-HU" dirty="0"/>
            </a:br>
            <a:r>
              <a:rPr lang="hu-HU" dirty="0"/>
              <a:t>2018. november</a:t>
            </a:r>
          </a:p>
        </p:txBody>
      </p:sp>
    </p:spTree>
    <p:extLst>
      <p:ext uri="{BB962C8B-B14F-4D97-AF65-F5344CB8AC3E}">
        <p14:creationId xmlns:p14="http://schemas.microsoft.com/office/powerpoint/2010/main" val="72916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72D-BE0E-430D-A90A-2D8E5378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912732"/>
            <a:ext cx="6633906" cy="972574"/>
          </a:xfrm>
        </p:spPr>
        <p:txBody>
          <a:bodyPr/>
          <a:lstStyle/>
          <a:p>
            <a:r>
              <a:rPr lang="hu-HU" dirty="0"/>
              <a:t>Ingatlanpiacok</a:t>
            </a:r>
            <a:br>
              <a:rPr lang="hu-HU" dirty="0"/>
            </a:br>
            <a:r>
              <a:rPr lang="hu-HU" sz="2000" i="1" dirty="0"/>
              <a:t>Élénk piac, lappangó kockázatokkal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286875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Megnőtt a túlértékeltség kockázata a budapesti lakáspiacon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9508" y="6290517"/>
            <a:ext cx="6382643" cy="369333"/>
          </a:xfrm>
        </p:spPr>
        <p:txBody>
          <a:bodyPr/>
          <a:lstStyle/>
          <a:p>
            <a:r>
              <a:rPr lang="hu-HU" dirty="0"/>
              <a:t>Megjegyzés: a lakáspiaci folyamatok részletes értékelését lásd a Magyar Nemzeti Bank </a:t>
            </a:r>
            <a:r>
              <a:rPr lang="hu-HU" dirty="0">
                <a:hlinkClick r:id="rId2"/>
              </a:rPr>
              <a:t>2018. novemberi Lakáspiaci jelentésében</a:t>
            </a:r>
            <a:r>
              <a:rPr lang="hu-HU" dirty="0"/>
              <a:t>.</a:t>
            </a:r>
          </a:p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606752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reál lakásárak eltérése a fundamentumok által indokolt becsült szinttől országosan és Budapesten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FAC336-CD6D-47F9-88D7-9DCC7078AF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108" y="922448"/>
            <a:ext cx="6102284" cy="456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57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Amit azonban nem kísér a túlzottan kockázatos hitelezés terjedése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467449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2017-2018 II. negyedév között folyósított lakáshitelek hitelfedezeti arány szerinti eloszlása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5AD9AFA-F4E7-4BA5-968C-D2A9A9C44ED8}"/>
              </a:ext>
            </a:extLst>
          </p:cNvPr>
          <p:cNvSpPr txBox="1">
            <a:spLocks/>
          </p:cNvSpPr>
          <p:nvPr/>
        </p:nvSpPr>
        <p:spPr>
          <a:xfrm>
            <a:off x="478174" y="6002845"/>
            <a:ext cx="8503978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80 százalék feletti </a:t>
            </a:r>
            <a:r>
              <a:rPr lang="hu-HU" dirty="0" err="1"/>
              <a:t>HFM</a:t>
            </a:r>
            <a:r>
              <a:rPr lang="hu-HU" dirty="0"/>
              <a:t> az adósságfék szabályok alól mentesített – elsősorban hitelkiváltás céljából felvett – hitelek esetében állhat fenn. Volumen alapú eloszlás.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44956F-CCF7-42EB-8647-BAF3AA1A7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134" y="1034048"/>
            <a:ext cx="5755732" cy="432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26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kereskedelmiingatlan-hitelek esetében fokozott figyelemmel kísérjük az árfolyamkockázat alakulását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6E3828-DCB7-4678-BEF9-66151D2D9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78" y="1038549"/>
            <a:ext cx="7875989" cy="4447851"/>
          </a:xfrm>
          <a:prstGeom prst="rect">
            <a:avLst/>
          </a:prstGeom>
        </p:spPr>
      </p:pic>
      <p:sp>
        <p:nvSpPr>
          <p:cNvPr id="57" name="Content Placeholder 3">
            <a:extLst>
              <a:ext uri="{FF2B5EF4-FFF2-40B4-BE49-F238E27FC236}">
                <a16:creationId xmlns:a16="http://schemas.microsoft.com/office/drawing/2014/main" id="{24771D02-7FF3-4812-ABB9-DD4414EA6443}"/>
              </a:ext>
            </a:extLst>
          </p:cNvPr>
          <p:cNvSpPr txBox="1">
            <a:spLocks/>
          </p:cNvSpPr>
          <p:nvPr/>
        </p:nvSpPr>
        <p:spPr>
          <a:xfrm>
            <a:off x="883180" y="5741074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kereskedelmiingatlan-finanszírozási ügyletek érintettjei és árfolyamkockázati kitettségük</a:t>
            </a:r>
          </a:p>
        </p:txBody>
      </p:sp>
    </p:spTree>
    <p:extLst>
      <p:ext uri="{BB962C8B-B14F-4D97-AF65-F5344CB8AC3E}">
        <p14:creationId xmlns:p14="http://schemas.microsoft.com/office/powerpoint/2010/main" val="1079774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72D-BE0E-430D-A90A-2D8E5378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43455"/>
            <a:ext cx="6633906" cy="1311128"/>
          </a:xfrm>
        </p:spPr>
        <p:txBody>
          <a:bodyPr/>
          <a:lstStyle/>
          <a:p>
            <a:r>
              <a:rPr lang="hu-HU" dirty="0"/>
              <a:t>Hitelezési folyamatok</a:t>
            </a:r>
            <a:br>
              <a:rPr lang="hu-HU" dirty="0"/>
            </a:br>
            <a:r>
              <a:rPr lang="hu-HU" sz="2000" i="1" dirty="0"/>
              <a:t>Dinamikus bővülés a kamatkockázat kezelése mellett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940943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800" dirty="0"/>
              <a:t>A harmadik negyedévben is dinamikusan bővült a vállalati hitelállomány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MNB.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441258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teljes vállalati és a kkv-szektor hitelállományának növekedési üteme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03C37F7-BD17-497F-80D5-4FDBA8BC151E}"/>
              </a:ext>
            </a:extLst>
          </p:cNvPr>
          <p:cNvSpPr/>
          <p:nvPr/>
        </p:nvSpPr>
        <p:spPr>
          <a:xfrm>
            <a:off x="6681019" y="1607574"/>
            <a:ext cx="2193335" cy="2639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/>
              <a:t>Teljes vállalati szektor:</a:t>
            </a:r>
          </a:p>
          <a:p>
            <a:pPr algn="ctr">
              <a:spcAft>
                <a:spcPts val="600"/>
              </a:spcAft>
            </a:pPr>
            <a:r>
              <a:rPr lang="hu-HU" sz="2400" dirty="0"/>
              <a:t> 13,9%</a:t>
            </a:r>
          </a:p>
          <a:p>
            <a:pPr algn="ctr"/>
            <a:r>
              <a:rPr lang="hu-HU" sz="2400" b="1" dirty="0"/>
              <a:t>KKV-k (előzetes adat):</a:t>
            </a:r>
          </a:p>
          <a:p>
            <a:pPr algn="ctr"/>
            <a:r>
              <a:rPr lang="hu-HU" sz="2400" dirty="0"/>
              <a:t>13,5%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002459D-6155-4AAC-92FF-5F1558820B94}"/>
              </a:ext>
            </a:extLst>
          </p:cNvPr>
          <p:cNvSpPr txBox="1">
            <a:spLocks/>
          </p:cNvSpPr>
          <p:nvPr/>
        </p:nvSpPr>
        <p:spPr>
          <a:xfrm>
            <a:off x="161848" y="5914594"/>
            <a:ext cx="8766596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Tranzakció alapú, a kkv-szektor 2015. negyedik negyedév előtt bankrendszeri adatok alapján becsülve. A teljes vállalati idősor 2018. harmadik negyedévre a hitelintézeti szektorral szembeni hitelekre vonatkozik. A kkv-szektor 2018. harmadik negyedévre előzetes adatok alapján.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7B516C-68D6-4D78-A528-81C55CA7B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1" y="1197743"/>
            <a:ext cx="5469514" cy="411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77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kamatkockázat kezelésében az </a:t>
            </a:r>
            <a:r>
              <a:rPr lang="hu-HU" dirty="0" err="1"/>
              <a:t>nhp</a:t>
            </a:r>
            <a:r>
              <a:rPr lang="hu-HU" dirty="0"/>
              <a:t> fix segít a következő évtől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922937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Az újonnan szerződött kkv-hitelek kamatozás módja szerinti megoszlása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05199A-5BB0-40EB-A052-B6DD9C4A9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790" y="985733"/>
            <a:ext cx="6770419" cy="488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9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800" dirty="0"/>
              <a:t>Fókuszban: a </a:t>
            </a:r>
            <a:r>
              <a:rPr lang="hu-HU" sz="2800" dirty="0" err="1"/>
              <a:t>mikro</a:t>
            </a:r>
            <a:r>
              <a:rPr lang="hu-HU" sz="2800" dirty="0"/>
              <a:t>- és kisvállalkozások pénzügyi tervei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2152" y="6390383"/>
            <a:ext cx="3600000" cy="369333"/>
          </a:xfrm>
        </p:spPr>
        <p:txBody>
          <a:bodyPr/>
          <a:lstStyle/>
          <a:p>
            <a:r>
              <a:rPr lang="hu-HU" dirty="0"/>
              <a:t>Forrás | MNB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56326" y="5844577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hitelfelvételi terv hiányának oka 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002459D-6155-4AAC-92FF-5F1558820B94}"/>
              </a:ext>
            </a:extLst>
          </p:cNvPr>
          <p:cNvSpPr txBox="1">
            <a:spLocks/>
          </p:cNvSpPr>
          <p:nvPr/>
        </p:nvSpPr>
        <p:spPr>
          <a:xfrm>
            <a:off x="161848" y="6156713"/>
            <a:ext cx="8766596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849 vállalkozás válaszai alapján.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76983A-4F93-4D1E-AD18-76994690D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872" y="904497"/>
            <a:ext cx="6681018" cy="49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53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800" dirty="0"/>
              <a:t>Az újonnan szerződött háztartási hitelek volumene is nőtt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6020390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Új háztartási hitelek a teljes hitelintézeti szektorban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9FA027-C79A-4B09-AA58-C67FB6443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74" y="1020138"/>
            <a:ext cx="6179471" cy="463348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0C3EA5-4E28-42CC-9CE3-A44D5D6E2EFF}"/>
              </a:ext>
            </a:extLst>
          </p:cNvPr>
          <p:cNvSpPr/>
          <p:nvPr/>
        </p:nvSpPr>
        <p:spPr>
          <a:xfrm>
            <a:off x="6563032" y="1218701"/>
            <a:ext cx="2419120" cy="38015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hu-HU" sz="2000" b="1" dirty="0"/>
              <a:t>Éves növekedési ütem (Q3)</a:t>
            </a:r>
          </a:p>
          <a:p>
            <a:pPr algn="ctr">
              <a:spcAft>
                <a:spcPts val="600"/>
              </a:spcAft>
            </a:pPr>
            <a:endParaRPr lang="hu-HU" sz="2000" b="1" dirty="0"/>
          </a:p>
          <a:p>
            <a:pPr algn="ctr"/>
            <a:r>
              <a:rPr lang="hu-HU" b="1" dirty="0"/>
              <a:t>Fennálló háztartási hitelállomány: </a:t>
            </a:r>
          </a:p>
          <a:p>
            <a:pPr algn="ctr">
              <a:spcAft>
                <a:spcPts val="600"/>
              </a:spcAft>
            </a:pPr>
            <a:r>
              <a:rPr lang="hu-HU" dirty="0"/>
              <a:t>5%</a:t>
            </a:r>
          </a:p>
          <a:p>
            <a:pPr algn="ctr"/>
            <a:r>
              <a:rPr lang="hu-HU" b="1" dirty="0"/>
              <a:t>Lakáshitel – új szerződések:</a:t>
            </a:r>
          </a:p>
          <a:p>
            <a:pPr algn="ctr">
              <a:spcAft>
                <a:spcPts val="600"/>
              </a:spcAft>
            </a:pPr>
            <a:r>
              <a:rPr lang="hu-HU" dirty="0"/>
              <a:t>39%</a:t>
            </a:r>
          </a:p>
          <a:p>
            <a:pPr algn="ctr"/>
            <a:r>
              <a:rPr lang="hu-HU" b="1" dirty="0"/>
              <a:t>Személyi hitel – új szerződések:</a:t>
            </a:r>
            <a:r>
              <a:rPr lang="hu-HU" dirty="0"/>
              <a:t> </a:t>
            </a:r>
          </a:p>
          <a:p>
            <a:pPr algn="ctr"/>
            <a:r>
              <a:rPr lang="hu-HU" dirty="0"/>
              <a:t>49%</a:t>
            </a:r>
          </a:p>
        </p:txBody>
      </p:sp>
    </p:spTree>
    <p:extLst>
      <p:ext uri="{BB962C8B-B14F-4D97-AF65-F5344CB8AC3E}">
        <p14:creationId xmlns:p14="http://schemas.microsoft.com/office/powerpoint/2010/main" val="1588947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Árazás: Kedvező folyamatok a rögzített kamatozású lakáshitelek felárában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2152" y="6388363"/>
            <a:ext cx="3600000" cy="369333"/>
          </a:xfrm>
        </p:spPr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468791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Az újonnan szerződött lakáshitelek kamatfelára</a:t>
            </a:r>
            <a:endParaRPr lang="hu-HU" sz="1800" cap="all" dirty="0">
              <a:highlight>
                <a:srgbClr val="FFFF00"/>
              </a:highlight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0B6B3AD-7CB1-494A-A3E2-B3FA0AB06B93}"/>
              </a:ext>
            </a:extLst>
          </p:cNvPr>
          <p:cNvSpPr txBox="1">
            <a:spLocks/>
          </p:cNvSpPr>
          <p:nvPr/>
        </p:nvSpPr>
        <p:spPr>
          <a:xfrm>
            <a:off x="478174" y="6031485"/>
            <a:ext cx="8503978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a megvalósult ügyletek alapján. A harmadik negyedéves adatot az előzetes szeptemberi adatok felhasználásával számoltuk. A változó vagy legfeljebb 1 évig fixált kamatozású lakáscélú hitelek esetében a 3 havi </a:t>
            </a:r>
            <a:r>
              <a:rPr lang="hu-HU" dirty="0" err="1"/>
              <a:t>BUBOR</a:t>
            </a:r>
            <a:r>
              <a:rPr lang="hu-HU" dirty="0"/>
              <a:t>, míg az éven túl fixált lakás-hitelek esetében a megfelelő </a:t>
            </a:r>
            <a:r>
              <a:rPr lang="hu-HU" dirty="0" err="1"/>
              <a:t>IRS</a:t>
            </a:r>
            <a:r>
              <a:rPr lang="hu-HU" dirty="0"/>
              <a:t> feletti, </a:t>
            </a:r>
            <a:r>
              <a:rPr lang="hu-HU" dirty="0" err="1"/>
              <a:t>THM</a:t>
            </a:r>
            <a:r>
              <a:rPr lang="hu-HU" dirty="0"/>
              <a:t>-alapú simított felár.</a:t>
            </a:r>
            <a:endParaRPr lang="hu-HU" dirty="0">
              <a:highlight>
                <a:srgbClr val="FFFF00"/>
              </a:highligh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53570C-AB09-462C-9BFD-E7720678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815" y="1015504"/>
            <a:ext cx="5810173" cy="436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50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06084E-1EDD-4BE9-94C1-5E05CD132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251454"/>
            <a:ext cx="7610642" cy="751436"/>
          </a:xfrm>
        </p:spPr>
        <p:txBody>
          <a:bodyPr>
            <a:noAutofit/>
          </a:bodyPr>
          <a:lstStyle/>
          <a:p>
            <a:r>
              <a:rPr lang="hu-HU" sz="3600" dirty="0"/>
              <a:t>Összkép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B54A43D-4C92-4726-92B0-DD70ED06419D}"/>
              </a:ext>
            </a:extLst>
          </p:cNvPr>
          <p:cNvSpPr/>
          <p:nvPr/>
        </p:nvSpPr>
        <p:spPr>
          <a:xfrm>
            <a:off x="581406" y="1225470"/>
            <a:ext cx="480174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400" b="1" i="1" dirty="0">
                <a:solidFill>
                  <a:schemeClr val="accent6">
                    <a:lumMod val="50000"/>
                  </a:schemeClr>
                </a:solidFill>
              </a:rPr>
              <a:t>A pénzügyi rendszer mélyülése és a kedvező gazdasági környezet segít a múlt problémáinak „kinövésében”.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2ADB83-4B38-4811-8776-83688104B397}"/>
              </a:ext>
            </a:extLst>
          </p:cNvPr>
          <p:cNvSpPr/>
          <p:nvPr/>
        </p:nvSpPr>
        <p:spPr>
          <a:xfrm>
            <a:off x="4275203" y="1962853"/>
            <a:ext cx="406432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3600" i="1" dirty="0">
                <a:solidFill>
                  <a:schemeClr val="accent4"/>
                </a:solidFill>
              </a:rPr>
              <a:t>A kedvező folyamatok hátterében azonban régi és újonnan formálódó kockázatok fedezhetők fel.</a:t>
            </a:r>
          </a:p>
        </p:txBody>
      </p:sp>
    </p:spTree>
    <p:extLst>
      <p:ext uri="{BB962C8B-B14F-4D97-AF65-F5344CB8AC3E}">
        <p14:creationId xmlns:p14="http://schemas.microsoft.com/office/powerpoint/2010/main" val="3288290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Új kibocsátás: 80 százalék felett az éven túl rögzített kamatozású lakáshitelek aránya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504651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kibocsátott lakáshitelek megoszlása kamatfixálási periódus szerint és az </a:t>
            </a:r>
            <a:r>
              <a:rPr lang="hu-HU" sz="1800" cap="all" dirty="0" err="1"/>
              <a:t>MFL</a:t>
            </a:r>
            <a:r>
              <a:rPr lang="hu-HU" sz="1800" cap="all" dirty="0"/>
              <a:t> termékek aránya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0B6B3AD-7CB1-494A-A3E2-B3FA0AB06B93}"/>
              </a:ext>
            </a:extLst>
          </p:cNvPr>
          <p:cNvSpPr txBox="1">
            <a:spLocks/>
          </p:cNvSpPr>
          <p:nvPr/>
        </p:nvSpPr>
        <p:spPr>
          <a:xfrm>
            <a:off x="478174" y="6072890"/>
            <a:ext cx="8503978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Az </a:t>
            </a:r>
            <a:r>
              <a:rPr lang="hu-HU" dirty="0" err="1"/>
              <a:t>MFL</a:t>
            </a:r>
            <a:r>
              <a:rPr lang="hu-HU" dirty="0"/>
              <a:t>-termékek aránya a 3 évnél hosszabb kamatperiódusú lakáshiteleken belüli részesedést mutatja.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2DB335-2EDF-45BB-A3BC-4D6FD5DC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662" y="1084422"/>
            <a:ext cx="5942434" cy="442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291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Kamatozás szerinti szerkezet: fennálló állomány és új kibocsátás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2152" y="6486978"/>
            <a:ext cx="3600000" cy="369333"/>
          </a:xfrm>
        </p:spPr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6010347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Az újonnan szerződött jelzáloghitelek és a fennálló állomány eloszlása kamatozás módja szerint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7565FC-ABF3-4B52-AF5D-A2EFC1E7E00A}"/>
              </a:ext>
            </a:extLst>
          </p:cNvPr>
          <p:cNvSpPr txBox="1"/>
          <p:nvPr/>
        </p:nvSpPr>
        <p:spPr>
          <a:xfrm>
            <a:off x="865066" y="1203946"/>
            <a:ext cx="3418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i="1" dirty="0">
                <a:solidFill>
                  <a:schemeClr val="tx2"/>
                </a:solidFill>
              </a:rPr>
              <a:t>Fennálló jelzáloghitel-állomány (2018. szeptember)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33244D-7277-4DB6-B032-DE624232A4F5}"/>
              </a:ext>
            </a:extLst>
          </p:cNvPr>
          <p:cNvSpPr txBox="1"/>
          <p:nvPr/>
        </p:nvSpPr>
        <p:spPr>
          <a:xfrm>
            <a:off x="3805355" y="1229017"/>
            <a:ext cx="4903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i="1" dirty="0">
                <a:solidFill>
                  <a:schemeClr val="tx2"/>
                </a:solidFill>
              </a:rPr>
              <a:t>Új kibocsátás </a:t>
            </a:r>
          </a:p>
          <a:p>
            <a:pPr algn="ctr"/>
            <a:r>
              <a:rPr lang="hu-HU" i="1" dirty="0">
                <a:solidFill>
                  <a:schemeClr val="tx2"/>
                </a:solidFill>
              </a:rPr>
              <a:t>(2018. III. negyedév)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208889-1F33-4998-8086-CA96DB4FC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12" y="1565679"/>
            <a:ext cx="7079796" cy="42772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F64061-2BF9-40E8-B56D-E8A1130DA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398" y="1837780"/>
            <a:ext cx="4615128" cy="351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11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Állomány: fokozatosan nőhet a fix hitelek aránya, de van még teendő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2152" y="6417053"/>
            <a:ext cx="3600000" cy="369333"/>
          </a:xfrm>
        </p:spPr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422643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jelzáloghitel-állomány kamatozás módja szerinti eloszlásának technikai kivetítése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0B6B3AD-7CB1-494A-A3E2-B3FA0AB06B93}"/>
              </a:ext>
            </a:extLst>
          </p:cNvPr>
          <p:cNvSpPr txBox="1">
            <a:spLocks/>
          </p:cNvSpPr>
          <p:nvPr/>
        </p:nvSpPr>
        <p:spPr>
          <a:xfrm>
            <a:off x="161848" y="6031485"/>
            <a:ext cx="8820304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Az ábra az állomány rögzített feltételek melletti technikai kivetítését mutatja, és nem tekinthető </a:t>
            </a:r>
            <a:r>
              <a:rPr lang="hu-HU" dirty="0" err="1"/>
              <a:t>előrejelzésnek</a:t>
            </a:r>
            <a:r>
              <a:rPr lang="hu-HU" dirty="0"/>
              <a:t>.  A kivetítés a hosszabb kamatperiódusokra vonatkozóan alsó becslésnek tekinthető, figyelembe véve, hogy az októberben módosuló adósságfék-szabályok még inkább a hosszabb </a:t>
            </a:r>
            <a:r>
              <a:rPr lang="hu-HU" dirty="0" err="1"/>
              <a:t>fixálású</a:t>
            </a:r>
            <a:r>
              <a:rPr lang="hu-HU" dirty="0"/>
              <a:t> hitelek felé terelik a keresletet.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0893BC-90A0-4FC5-A744-898A54748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070" y="1133723"/>
            <a:ext cx="5634189" cy="420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84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Mit tehetnek az adósok, és mit tehetnek a bankok?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CCBBA-22FE-414E-868B-EFE226C7EE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635421-19F5-4373-8CF0-2D8740CFB7DD}"/>
              </a:ext>
            </a:extLst>
          </p:cNvPr>
          <p:cNvSpPr txBox="1"/>
          <p:nvPr/>
        </p:nvSpPr>
        <p:spPr>
          <a:xfrm>
            <a:off x="726141" y="1344706"/>
            <a:ext cx="800548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cap="all" dirty="0">
                <a:solidFill>
                  <a:schemeClr val="tx2"/>
                </a:solidFill>
              </a:rPr>
              <a:t>Forintosított hitellel rendelkező adósok</a:t>
            </a:r>
            <a:r>
              <a:rPr lang="hu-HU" b="1" dirty="0">
                <a:solidFill>
                  <a:schemeClr val="tx2"/>
                </a:solidFill>
              </a:rPr>
              <a:t>: </a:t>
            </a:r>
            <a:r>
              <a:rPr lang="hu-HU" b="1" i="1" dirty="0">
                <a:solidFill>
                  <a:schemeClr val="tx2"/>
                </a:solidFill>
              </a:rPr>
              <a:t>mérjék fel lehetőségeiket, </a:t>
            </a:r>
            <a:r>
              <a:rPr lang="hu-HU" i="1" dirty="0">
                <a:solidFill>
                  <a:schemeClr val="tx2"/>
                </a:solidFill>
              </a:rPr>
              <a:t>keressék fel a hitelező bankjukat / egyéb hitelintézményt, hogy milyen feltételek mellett tudnának rögzített kamatozású hitelt felvenni</a:t>
            </a:r>
          </a:p>
          <a:p>
            <a:pPr marL="717550" indent="-2698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az állományt sok esetben még magas hátralévő futamidő és magas hitelköltségek jellemzik,</a:t>
            </a:r>
          </a:p>
          <a:p>
            <a:pPr marL="7175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így lehet arra esély, hogy az adós olcsó és biztonságos – akár Minősített Fogyasztóbarát Lakáshitellel – váltsa ki korábbi hitelét,</a:t>
            </a:r>
          </a:p>
          <a:p>
            <a:pPr marL="7175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ezzel kivédve a kamatkockázatot.</a:t>
            </a:r>
          </a:p>
          <a:p>
            <a:pPr marL="717550" indent="-285750" algn="just">
              <a:buFont typeface="Arial" panose="020B0604020202020204" pitchFamily="34" charset="0"/>
              <a:buChar char="•"/>
            </a:pP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4F3793-C57B-4780-A01C-7441E5FC34B9}"/>
              </a:ext>
            </a:extLst>
          </p:cNvPr>
          <p:cNvSpPr txBox="1"/>
          <p:nvPr/>
        </p:nvSpPr>
        <p:spPr>
          <a:xfrm>
            <a:off x="726140" y="3935337"/>
            <a:ext cx="8005483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b="1" cap="all" dirty="0">
                <a:solidFill>
                  <a:schemeClr val="tx2"/>
                </a:solidFill>
              </a:rPr>
              <a:t>Hitelintézetek</a:t>
            </a:r>
            <a:r>
              <a:rPr lang="hu-HU" b="1" dirty="0">
                <a:solidFill>
                  <a:schemeClr val="tx2"/>
                </a:solidFill>
              </a:rPr>
              <a:t>: </a:t>
            </a:r>
            <a:r>
              <a:rPr lang="hu-HU" b="1" i="1" dirty="0">
                <a:solidFill>
                  <a:schemeClr val="tx2"/>
                </a:solidFill>
              </a:rPr>
              <a:t>saját állományukon belül mérjék fel, </a:t>
            </a:r>
            <a:r>
              <a:rPr lang="hu-HU" i="1" dirty="0">
                <a:solidFill>
                  <a:schemeClr val="tx2"/>
                </a:solidFill>
              </a:rPr>
              <a:t>hogy hány adósnak érheti meg rögzített kamatozású hitelre cserélni változó kamatozású ügyletét</a:t>
            </a:r>
          </a:p>
          <a:p>
            <a:pPr marL="717550" indent="-269875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az MNB jó gyakorlatnak tartja, ha az intézmény proaktívan felkeresi ezen adósokat a hitelkiváltás ajánlatával,</a:t>
            </a:r>
          </a:p>
          <a:p>
            <a:pPr marL="7175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főleg azon adósok esetében releváns, akiknél magas a hátralévő futamidő, és emiatt</a:t>
            </a:r>
          </a:p>
          <a:p>
            <a:pPr marL="7175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</a:rPr>
              <a:t>nagyobb hatása lenne egy esetleges kamatemelkedésnek.</a:t>
            </a:r>
          </a:p>
        </p:txBody>
      </p:sp>
    </p:spTree>
    <p:extLst>
      <p:ext uri="{BB962C8B-B14F-4D97-AF65-F5344CB8AC3E}">
        <p14:creationId xmlns:p14="http://schemas.microsoft.com/office/powerpoint/2010/main" val="4095744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72D-BE0E-430D-A90A-2D8E5378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43455"/>
            <a:ext cx="6633906" cy="1311128"/>
          </a:xfrm>
        </p:spPr>
        <p:txBody>
          <a:bodyPr/>
          <a:lstStyle/>
          <a:p>
            <a:r>
              <a:rPr lang="hu-HU" dirty="0"/>
              <a:t>Portfólióminőség</a:t>
            </a:r>
            <a:br>
              <a:rPr lang="hu-HU" dirty="0"/>
            </a:br>
            <a:r>
              <a:rPr lang="hu-HU" sz="2000" i="1" dirty="0"/>
              <a:t>folytatódott a tisztítás, de még mindig maradtak leépítendő állományok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964805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Vállalati hitelek: az állomány növekedése segíti a maradék </a:t>
            </a:r>
            <a:r>
              <a:rPr lang="hu-HU" dirty="0" err="1"/>
              <a:t>npl</a:t>
            </a:r>
            <a:r>
              <a:rPr lang="hu-HU" dirty="0"/>
              <a:t> „kinövését”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742866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nemteljesítő vállalati hitelek arányának alakulásában szerepet játszó tényezők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6ED915D-BA80-46B6-98E6-DF6DECC668A5}"/>
              </a:ext>
            </a:extLst>
          </p:cNvPr>
          <p:cNvSpPr/>
          <p:nvPr/>
        </p:nvSpPr>
        <p:spPr>
          <a:xfrm>
            <a:off x="6759388" y="1389529"/>
            <a:ext cx="1990165" cy="291577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Vállalati </a:t>
            </a:r>
            <a:r>
              <a:rPr lang="hu-HU" b="1" dirty="0"/>
              <a:t>nemteljesítő</a:t>
            </a:r>
            <a:r>
              <a:rPr lang="hu-HU" dirty="0"/>
              <a:t> hitelek aránya: 6,3%</a:t>
            </a:r>
          </a:p>
          <a:p>
            <a:pPr algn="ctr"/>
            <a:endParaRPr lang="hu-HU" dirty="0"/>
          </a:p>
          <a:p>
            <a:pPr algn="ctr"/>
            <a:r>
              <a:rPr lang="hu-HU" dirty="0"/>
              <a:t>Vállalati </a:t>
            </a:r>
          </a:p>
          <a:p>
            <a:pPr algn="ctr"/>
            <a:r>
              <a:rPr lang="hu-HU" b="1" dirty="0"/>
              <a:t>90 napon túl </a:t>
            </a:r>
            <a:r>
              <a:rPr lang="hu-HU" dirty="0"/>
              <a:t>késedelmes hitelek aránya: 3%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A03E4E-8FE0-455C-B59F-83213C8DD8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486912"/>
            <a:ext cx="5755342" cy="3986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11136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Háztartási hitelek: 10 százalék alatt a nemteljesítő hitelek aránya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821130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hitelintézetek nemteljesítő háztartási hitelállományának aránya </a:t>
            </a:r>
            <a:r>
              <a:rPr lang="hu-HU" sz="1800" cap="all" dirty="0" err="1"/>
              <a:t>szerződésenként</a:t>
            </a:r>
            <a:endParaRPr lang="hu-HU" sz="1800" cap="all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6ED915D-BA80-46B6-98E6-DF6DECC668A5}"/>
              </a:ext>
            </a:extLst>
          </p:cNvPr>
          <p:cNvSpPr/>
          <p:nvPr/>
        </p:nvSpPr>
        <p:spPr>
          <a:xfrm>
            <a:off x="6759388" y="1389529"/>
            <a:ext cx="1990165" cy="291577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Háztartási </a:t>
            </a:r>
            <a:r>
              <a:rPr lang="hu-HU" b="1" dirty="0"/>
              <a:t>nemteljesítő</a:t>
            </a:r>
            <a:r>
              <a:rPr lang="hu-HU" dirty="0"/>
              <a:t> hitelek aránya: 8,4%</a:t>
            </a:r>
          </a:p>
          <a:p>
            <a:pPr algn="ctr"/>
            <a:endParaRPr lang="hu-HU" dirty="0"/>
          </a:p>
          <a:p>
            <a:pPr algn="ctr"/>
            <a:r>
              <a:rPr lang="hu-HU" dirty="0"/>
              <a:t>Háztartási </a:t>
            </a:r>
          </a:p>
          <a:p>
            <a:pPr algn="ctr"/>
            <a:r>
              <a:rPr lang="hu-HU" b="1" dirty="0"/>
              <a:t>90 napon túl </a:t>
            </a:r>
            <a:r>
              <a:rPr lang="hu-HU" dirty="0"/>
              <a:t>késedelmes hitelek aránya: 5,5%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AFBB3F-2B83-4F69-91A0-96228032ED0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4" y="1269953"/>
            <a:ext cx="5797120" cy="4099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6103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Fókuszban: mi történik a követelésekkel a követeléskezelőknél?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821130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Az egyes megállapodási módszerek részaránya </a:t>
            </a:r>
            <a:r>
              <a:rPr lang="hu-HU" sz="1800" cap="all" dirty="0" err="1"/>
              <a:t>legrégebbi</a:t>
            </a:r>
            <a:r>
              <a:rPr lang="hu-HU" sz="1800" cap="all" dirty="0"/>
              <a:t> hátralék kategóriák szerint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96F7EB-052C-43F1-A24D-944823468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84" y="1013714"/>
            <a:ext cx="6305822" cy="47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295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72D-BE0E-430D-A90A-2D8E5378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43455"/>
            <a:ext cx="6633906" cy="1311128"/>
          </a:xfrm>
        </p:spPr>
        <p:txBody>
          <a:bodyPr/>
          <a:lstStyle/>
          <a:p>
            <a:r>
              <a:rPr lang="hu-HU" dirty="0"/>
              <a:t>Jövedelem és tőkehelyzet</a:t>
            </a:r>
            <a:br>
              <a:rPr lang="hu-HU" dirty="0"/>
            </a:br>
            <a:r>
              <a:rPr lang="hu-HU" sz="2000" i="1" dirty="0"/>
              <a:t>Az értékvesztés-visszaírások eredményjavító hatása kifutni látszik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556044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mérséklődött a profit, elsősorban a kisebb mértékű visszaírások miatt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981752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főbb eredménykomponensek változása 2017. és 2018. júniusa között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F1E18-FFE3-4A73-9AB2-61F508E3243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752" y="1362635"/>
            <a:ext cx="6224158" cy="4364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826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587CA0-1CCB-4D45-89B3-71C5A02C64D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72601046"/>
              </p:ext>
            </p:extLst>
          </p:nvPr>
        </p:nvGraphicFramePr>
        <p:xfrm>
          <a:off x="177281" y="1067327"/>
          <a:ext cx="8789437" cy="562510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731042">
                  <a:extLst>
                    <a:ext uri="{9D8B030D-6E8A-4147-A177-3AD203B41FA5}">
                      <a16:colId xmlns:a16="http://schemas.microsoft.com/office/drawing/2014/main" val="3965352854"/>
                    </a:ext>
                  </a:extLst>
                </a:gridCol>
                <a:gridCol w="1666567">
                  <a:extLst>
                    <a:ext uri="{9D8B030D-6E8A-4147-A177-3AD203B41FA5}">
                      <a16:colId xmlns:a16="http://schemas.microsoft.com/office/drawing/2014/main" val="416432782"/>
                    </a:ext>
                  </a:extLst>
                </a:gridCol>
                <a:gridCol w="1563027">
                  <a:extLst>
                    <a:ext uri="{9D8B030D-6E8A-4147-A177-3AD203B41FA5}">
                      <a16:colId xmlns:a16="http://schemas.microsoft.com/office/drawing/2014/main" val="1166338782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3748275567"/>
                    </a:ext>
                  </a:extLst>
                </a:gridCol>
              </a:tblGrid>
              <a:tr h="37195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2008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2012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2018 II. </a:t>
                      </a:r>
                      <a:r>
                        <a:rPr lang="hu-HU" sz="1800" dirty="0" err="1"/>
                        <a:t>n.év</a:t>
                      </a:r>
                      <a:endParaRPr lang="hu-HU" sz="180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72543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Devizahitelek aránya - vállalatok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58%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55%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369830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pPr marL="0" marR="0" lvl="0" indent="0" algn="l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Devizahitelek aránya – háztartások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67%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56%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/>
                        <a:t>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795845"/>
                  </a:ext>
                </a:extLst>
              </a:tr>
              <a:tr h="580853">
                <a:tc>
                  <a:txBody>
                    <a:bodyPr/>
                    <a:lstStyle/>
                    <a:p>
                      <a:r>
                        <a:rPr lang="hu-HU" sz="1600" dirty="0"/>
                        <a:t>Vállalati hitelek kamatfelára (HUF, kisösszegű, új kibocsátás)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2,7 százalékpont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3,3 százalékpont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3,0 százalékpont</a:t>
                      </a:r>
                    </a:p>
                    <a:p>
                      <a:pPr algn="ctr"/>
                      <a:endParaRPr lang="hu-HU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624232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pPr marL="0" marR="0" lvl="0" indent="0" algn="l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Háztartási lakáshitelek kamatfelára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5,7 százalékpont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4,0 százalékpont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/>
                        <a:t>2,7 százalékpont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347735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Vállalati hiteldinamika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6,5%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-4,7%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12,3%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48188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Lakossági hiteldinamika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19,1%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-9,8%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4,1%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07858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Sajáttőke-arányos jövedelmezőség - </a:t>
                      </a:r>
                      <a:r>
                        <a:rPr lang="hu-HU" sz="1600" dirty="0" err="1"/>
                        <a:t>ROE</a:t>
                      </a:r>
                      <a:endParaRPr lang="hu-H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11,3%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-5,7%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15,0%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378163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Eszközarányos működési költségek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2,4%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2,2%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2,1%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892886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90 napon túl késedelmes hitelek aránya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4,6%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19,5%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4,1%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685255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Nettó </a:t>
                      </a:r>
                      <a:r>
                        <a:rPr lang="hu-HU" sz="1600" dirty="0" err="1"/>
                        <a:t>NPL</a:t>
                      </a:r>
                      <a:r>
                        <a:rPr lang="hu-HU" sz="1600" dirty="0"/>
                        <a:t> / szavatoló tőke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40%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3,7%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61288"/>
                  </a:ext>
                </a:extLst>
              </a:tr>
              <a:tr h="580853">
                <a:tc>
                  <a:txBody>
                    <a:bodyPr/>
                    <a:lstStyle/>
                    <a:p>
                      <a:r>
                        <a:rPr lang="hu-HU" sz="1600" dirty="0"/>
                        <a:t>Bankrendszeri tőkemegfelelési mutató (zárójelben konszolidált)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11,2%</a:t>
                      </a:r>
                    </a:p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(12,9%)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bg1"/>
                          </a:solidFill>
                          <a:effectLst/>
                        </a:rPr>
                        <a:t>15,8%</a:t>
                      </a:r>
                    </a:p>
                    <a:p>
                      <a:pPr algn="ctr"/>
                      <a:r>
                        <a:rPr lang="hu-HU" sz="1600" kern="1200" dirty="0">
                          <a:solidFill>
                            <a:schemeClr val="bg1"/>
                          </a:solidFill>
                          <a:effectLst/>
                        </a:rPr>
                        <a:t>(16,3%)</a:t>
                      </a:r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kern="1200" dirty="0">
                          <a:effectLst/>
                        </a:rPr>
                        <a:t>20,4%</a:t>
                      </a:r>
                    </a:p>
                    <a:p>
                      <a:pPr algn="ctr"/>
                      <a:r>
                        <a:rPr lang="hu-HU" sz="1600" b="1" kern="1200" dirty="0">
                          <a:effectLst/>
                        </a:rPr>
                        <a:t>(17,2%)</a:t>
                      </a:r>
                      <a:endParaRPr lang="hu-HU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316323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Hitel/betét mutató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152%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114%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73%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80104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hu-HU" sz="1600" dirty="0"/>
                        <a:t>Likvid eszköz / összes eszköz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17,4%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33,3%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488205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BF9E9C47-073D-4EF3-A743-4080D7DC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1" y="310448"/>
            <a:ext cx="7875338" cy="612000"/>
          </a:xfrm>
        </p:spPr>
        <p:txBody>
          <a:bodyPr>
            <a:normAutofit fontScale="90000"/>
          </a:bodyPr>
          <a:lstStyle/>
          <a:p>
            <a:r>
              <a:rPr lang="hu-HU" sz="3200" dirty="0"/>
              <a:t>10 éve tört ki a válság: hova jutottunk?</a:t>
            </a:r>
          </a:p>
        </p:txBody>
      </p:sp>
    </p:spTree>
    <p:extLst>
      <p:ext uri="{BB962C8B-B14F-4D97-AF65-F5344CB8AC3E}">
        <p14:creationId xmlns:p14="http://schemas.microsoft.com/office/powerpoint/2010/main" val="14607218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működési költségek eszközarányos szintje javult, de van tér további fejlődésre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MNB, </a:t>
            </a:r>
            <a:r>
              <a:rPr lang="hu-HU" dirty="0" err="1"/>
              <a:t>EKB</a:t>
            </a:r>
            <a:r>
              <a:rPr lang="hu-HU" dirty="0"/>
              <a:t> </a:t>
            </a:r>
            <a:r>
              <a:rPr lang="hu-HU" dirty="0" err="1"/>
              <a:t>CBD</a:t>
            </a:r>
            <a:r>
              <a:rPr lang="hu-HU" dirty="0"/>
              <a:t>, Eurostat, </a:t>
            </a:r>
            <a:r>
              <a:rPr lang="hu-HU" dirty="0" err="1"/>
              <a:t>WB</a:t>
            </a:r>
            <a:r>
              <a:rPr lang="hu-HU" dirty="0"/>
              <a:t>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4897823"/>
            <a:ext cx="809897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Az eszközarányos működési költségek és a banki digitalizáció közötti összefüggés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2F8853-887B-47C1-AAFC-06126A1857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82" y="1100969"/>
            <a:ext cx="5553636" cy="36822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929CBC4-B0FF-4F69-A769-96433A215132}"/>
              </a:ext>
            </a:extLst>
          </p:cNvPr>
          <p:cNvSpPr txBox="1">
            <a:spLocks/>
          </p:cNvSpPr>
          <p:nvPr/>
        </p:nvSpPr>
        <p:spPr>
          <a:xfrm>
            <a:off x="478174" y="5718032"/>
            <a:ext cx="8503978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Az eszközarányos működési költségek konszolidált adatok alapján, HU* egyedi hatásoktól (külföldi leánybankok, állami </a:t>
            </a:r>
            <a:r>
              <a:rPr lang="hu-HU" dirty="0" err="1"/>
              <a:t>terhek</a:t>
            </a:r>
            <a:r>
              <a:rPr lang="hu-HU" dirty="0"/>
              <a:t>) szűrve. A </a:t>
            </a:r>
            <a:r>
              <a:rPr lang="hu-HU" dirty="0" err="1"/>
              <a:t>BVI</a:t>
            </a:r>
            <a:r>
              <a:rPr lang="hu-HU" dirty="0"/>
              <a:t> Banki digitalizációs alpillér mutatói között szerepelnek az Internetes </a:t>
            </a:r>
            <a:r>
              <a:rPr lang="hu-HU" dirty="0" err="1"/>
              <a:t>bankolást</a:t>
            </a:r>
            <a:r>
              <a:rPr lang="hu-HU" dirty="0"/>
              <a:t> használók aránya, a Digitális fizetést végzők vagy kapók aránya a Mobiltelefonos fizetést végzők aránya és az Internetes fizetést végzők aránya</a:t>
            </a:r>
          </a:p>
        </p:txBody>
      </p:sp>
    </p:spTree>
    <p:extLst>
      <p:ext uri="{BB962C8B-B14F-4D97-AF65-F5344CB8AC3E}">
        <p14:creationId xmlns:p14="http://schemas.microsoft.com/office/powerpoint/2010/main" val="19865678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72D-BE0E-430D-A90A-2D8E5378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43455"/>
            <a:ext cx="6633906" cy="1311128"/>
          </a:xfrm>
        </p:spPr>
        <p:txBody>
          <a:bodyPr/>
          <a:lstStyle/>
          <a:p>
            <a:r>
              <a:rPr lang="hu-HU" dirty="0"/>
              <a:t>Banki stressztesztek</a:t>
            </a:r>
            <a:br>
              <a:rPr lang="hu-HU" dirty="0"/>
            </a:br>
            <a:r>
              <a:rPr lang="hu-HU" sz="2000" i="1" dirty="0"/>
              <a:t>A hitelintézetek egy negatív sokk esetén is likvidek és tőkeerősek maradnak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9710963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Egy erőteljes negatív sokk esetén is csak néhány intézmény kerülne az </a:t>
            </a:r>
            <a:r>
              <a:rPr lang="hu-HU" dirty="0" err="1"/>
              <a:t>LCR</a:t>
            </a:r>
            <a:r>
              <a:rPr lang="hu-HU" dirty="0"/>
              <a:t> limit alá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240973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likviditási stressz index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89C92C-E10C-4D4D-96DF-A9C553ED0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046" y="995959"/>
            <a:ext cx="5882761" cy="4245014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A58F26E-57D8-462B-95EF-15B903E2116E}"/>
              </a:ext>
            </a:extLst>
          </p:cNvPr>
          <p:cNvSpPr txBox="1">
            <a:spLocks/>
          </p:cNvSpPr>
          <p:nvPr/>
        </p:nvSpPr>
        <p:spPr>
          <a:xfrm>
            <a:off x="161848" y="5785081"/>
            <a:ext cx="8766596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A mutató az </a:t>
            </a:r>
            <a:r>
              <a:rPr lang="hu-HU" dirty="0" err="1"/>
              <a:t>LCR</a:t>
            </a:r>
            <a:r>
              <a:rPr lang="hu-HU" dirty="0"/>
              <a:t> 100 százalékos szabályozói limitjéhez viszonyított százalékpontos likviditási hiányok (de legfeljebb 100 százalékpont) mérlegfőösszeggel súlyozott összege a stresszpálya mentén. Minél magasabb a mutató értéke, annál nagyobb a likviditási kockázat. Azon időszakokat, amelyekre a stresszteszt bővített intézményi körön készül, kék sávval jelöltük. </a:t>
            </a:r>
          </a:p>
        </p:txBody>
      </p:sp>
    </p:spTree>
    <p:extLst>
      <p:ext uri="{BB962C8B-B14F-4D97-AF65-F5344CB8AC3E}">
        <p14:creationId xmlns:p14="http://schemas.microsoft.com/office/powerpoint/2010/main" val="12378488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Miközben Minden bank teljesítené a tőkemegfelelési szabályokat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934137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stresszteszt eredménye 8 és 10,5 százalékos tőkekövetelmény mellett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A2267E-C35F-4648-9C43-DF8894904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486" y="1570358"/>
            <a:ext cx="7299330" cy="373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121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B8425B-E656-4A93-AE59-22487CBC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Kiemelt üzenetek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6F58202-870E-4268-A329-EF938074BB52}"/>
              </a:ext>
            </a:extLst>
          </p:cNvPr>
          <p:cNvGraphicFramePr/>
          <p:nvPr>
            <p:extLst/>
          </p:nvPr>
        </p:nvGraphicFramePr>
        <p:xfrm>
          <a:off x="395537" y="1052736"/>
          <a:ext cx="8354016" cy="549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316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9C78AB2-7C15-4ACA-8BEF-32FD5838FD8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9039" y="1053418"/>
            <a:ext cx="8245922" cy="5345142"/>
          </a:xfrm>
        </p:spPr>
        <p:txBody>
          <a:bodyPr>
            <a:normAutofit/>
          </a:bodyPr>
          <a:lstStyle/>
          <a:p>
            <a:r>
              <a:rPr lang="hu-HU" sz="5400" dirty="0"/>
              <a:t>Köszönjük a figyelmet!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0525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9E9C47-073D-4EF3-A743-4080D7DC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1" y="310448"/>
            <a:ext cx="7875338" cy="612000"/>
          </a:xfrm>
        </p:spPr>
        <p:txBody>
          <a:bodyPr>
            <a:normAutofit fontScale="90000"/>
          </a:bodyPr>
          <a:lstStyle/>
          <a:p>
            <a:r>
              <a:rPr lang="hu-HU" sz="3200" dirty="0"/>
              <a:t>10 éve tört ki a válság: hova jutottunk?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93055-168E-49E4-AEF7-9760EA8A7A50}"/>
              </a:ext>
            </a:extLst>
          </p:cNvPr>
          <p:cNvSpPr txBox="1"/>
          <p:nvPr/>
        </p:nvSpPr>
        <p:spPr>
          <a:xfrm>
            <a:off x="448235" y="1201271"/>
            <a:ext cx="827442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2"/>
                </a:solidFill>
              </a:rPr>
              <a:t>A bankrendszer </a:t>
            </a:r>
            <a:r>
              <a:rPr lang="hu-HU" sz="2400" b="1" dirty="0">
                <a:solidFill>
                  <a:schemeClr val="tx2"/>
                </a:solidFill>
              </a:rPr>
              <a:t>sokkellenálló-képessége erős</a:t>
            </a:r>
            <a:r>
              <a:rPr lang="hu-HU" sz="2400" dirty="0">
                <a:solidFill>
                  <a:schemeClr val="tx2"/>
                </a:solidFill>
              </a:rPr>
              <a:t>: a hitelintézetek likvidek és tőkeerősek.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2"/>
                </a:solidFill>
              </a:rPr>
              <a:t>A hitelintézetek </a:t>
            </a:r>
            <a:r>
              <a:rPr lang="hu-HU" sz="2400" b="1" dirty="0">
                <a:solidFill>
                  <a:schemeClr val="tx2"/>
                </a:solidFill>
              </a:rPr>
              <a:t>profitabilitása</a:t>
            </a:r>
            <a:r>
              <a:rPr lang="hu-HU" sz="2400" dirty="0">
                <a:solidFill>
                  <a:schemeClr val="tx2"/>
                </a:solidFill>
              </a:rPr>
              <a:t> nemzetközi összehasonlításban is </a:t>
            </a:r>
            <a:r>
              <a:rPr lang="hu-HU" sz="2400" b="1" dirty="0">
                <a:solidFill>
                  <a:schemeClr val="tx2"/>
                </a:solidFill>
              </a:rPr>
              <a:t>magas</a:t>
            </a:r>
            <a:r>
              <a:rPr lang="hu-HU" sz="2400" dirty="0">
                <a:solidFill>
                  <a:schemeClr val="tx2"/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2"/>
                </a:solidFill>
              </a:rPr>
              <a:t>A </a:t>
            </a:r>
            <a:r>
              <a:rPr lang="hu-HU" sz="2400" b="1" dirty="0">
                <a:solidFill>
                  <a:schemeClr val="tx2"/>
                </a:solidFill>
              </a:rPr>
              <a:t>90 napon túl késedelmes hitelek aránya 5 százalék alatti</a:t>
            </a:r>
            <a:r>
              <a:rPr lang="hu-HU" sz="2400" dirty="0">
                <a:solidFill>
                  <a:schemeClr val="tx2"/>
                </a:solidFill>
              </a:rPr>
              <a:t>, értékvesztéssel való fedezettségük megfelelő.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2"/>
                </a:solidFill>
              </a:rPr>
              <a:t>A természetes fedezettel nem rendelkező devizahitelesek tartozása </a:t>
            </a:r>
            <a:r>
              <a:rPr lang="hu-HU" sz="2400" b="1" dirty="0" err="1">
                <a:solidFill>
                  <a:schemeClr val="tx2"/>
                </a:solidFill>
              </a:rPr>
              <a:t>forintosításra</a:t>
            </a:r>
            <a:r>
              <a:rPr lang="hu-HU" sz="2400" dirty="0">
                <a:solidFill>
                  <a:schemeClr val="tx2"/>
                </a:solidFill>
              </a:rPr>
              <a:t> került.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chemeClr val="tx2"/>
                </a:solidFill>
              </a:rPr>
              <a:t>Hitelbőség</a:t>
            </a:r>
            <a:r>
              <a:rPr lang="hu-HU" sz="2400" dirty="0">
                <a:solidFill>
                  <a:schemeClr val="tx2"/>
                </a:solidFill>
              </a:rPr>
              <a:t>: már mind a </a:t>
            </a:r>
            <a:r>
              <a:rPr lang="hu-HU" sz="2400" b="1" dirty="0">
                <a:solidFill>
                  <a:schemeClr val="tx2"/>
                </a:solidFill>
              </a:rPr>
              <a:t>vállalati</a:t>
            </a:r>
            <a:r>
              <a:rPr lang="hu-HU" sz="2400" dirty="0">
                <a:solidFill>
                  <a:schemeClr val="tx2"/>
                </a:solidFill>
              </a:rPr>
              <a:t>, mind a </a:t>
            </a:r>
            <a:r>
              <a:rPr lang="hu-HU" sz="2400" b="1" dirty="0">
                <a:solidFill>
                  <a:schemeClr val="tx2"/>
                </a:solidFill>
              </a:rPr>
              <a:t>háztartási</a:t>
            </a:r>
            <a:r>
              <a:rPr lang="hu-HU" sz="2400" dirty="0">
                <a:solidFill>
                  <a:schemeClr val="tx2"/>
                </a:solidFill>
              </a:rPr>
              <a:t> </a:t>
            </a:r>
            <a:r>
              <a:rPr lang="hu-HU" sz="2400" b="1" dirty="0">
                <a:solidFill>
                  <a:schemeClr val="tx2"/>
                </a:solidFill>
              </a:rPr>
              <a:t>hitelállomány</a:t>
            </a:r>
            <a:r>
              <a:rPr lang="hu-HU" sz="2400" dirty="0">
                <a:solidFill>
                  <a:schemeClr val="tx2"/>
                </a:solidFill>
              </a:rPr>
              <a:t> </a:t>
            </a:r>
            <a:r>
              <a:rPr lang="hu-HU" sz="2400" b="1" dirty="0">
                <a:solidFill>
                  <a:schemeClr val="tx2"/>
                </a:solidFill>
              </a:rPr>
              <a:t>növekszik</a:t>
            </a:r>
            <a:r>
              <a:rPr lang="hu-HU" sz="2400" dirty="0">
                <a:solidFill>
                  <a:schemeClr val="tx2"/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chemeClr val="tx2"/>
                </a:solidFill>
              </a:rPr>
              <a:t>A hitelezés szerkezete is javult</a:t>
            </a:r>
            <a:r>
              <a:rPr lang="hu-HU" sz="2400" dirty="0">
                <a:solidFill>
                  <a:schemeClr val="tx2"/>
                </a:solidFill>
              </a:rPr>
              <a:t>: az újonnan szerződött lakáscélú hitelek felára csökkent, a hosszabb távra rögzített kamatozású hitelek teret nyertek.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863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B8425B-E656-4A93-AE59-22487CBC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Kiemelt üzenetek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6F58202-870E-4268-A329-EF938074BB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6007533"/>
              </p:ext>
            </p:extLst>
          </p:nvPr>
        </p:nvGraphicFramePr>
        <p:xfrm>
          <a:off x="395537" y="1052736"/>
          <a:ext cx="8354016" cy="549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528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CF72D-BE0E-430D-A90A-2D8E5378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464148"/>
            <a:ext cx="6633906" cy="1869743"/>
          </a:xfrm>
        </p:spPr>
        <p:txBody>
          <a:bodyPr/>
          <a:lstStyle/>
          <a:p>
            <a:r>
              <a:rPr lang="hu-HU" dirty="0"/>
              <a:t>Nemzetközi makrogazdasági környezet</a:t>
            </a:r>
            <a:br>
              <a:rPr lang="hu-HU" dirty="0"/>
            </a:br>
            <a:r>
              <a:rPr lang="hu-HU" sz="2000" i="1" dirty="0"/>
              <a:t>erősödő kockázatok az emelkedő hozamok mellett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87678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800" dirty="0"/>
              <a:t>Növekvő kockázatok, szigorodó kamat-környezet, megforduló tőkeáramlások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</a:t>
            </a:r>
            <a:r>
              <a:rPr lang="hu-HU" dirty="0" err="1"/>
              <a:t>EPFR</a:t>
            </a:r>
            <a:endParaRPr lang="hu-HU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872075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Eszközarányos kumulált kötvénypiaci tőkeáramlás 2018-ban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D1312E-6A6A-4D82-8AD5-289DAED43F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43" y="922448"/>
            <a:ext cx="7042973" cy="48789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23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európai bankok továbbra is strukturális problémákkal küzdenek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2152" y="6427713"/>
            <a:ext cx="3600000" cy="369333"/>
          </a:xfrm>
        </p:spPr>
        <p:txBody>
          <a:bodyPr/>
          <a:lstStyle/>
          <a:p>
            <a:r>
              <a:rPr lang="hu-HU" dirty="0"/>
              <a:t>Forrás | </a:t>
            </a:r>
            <a:r>
              <a:rPr lang="hu-HU" dirty="0" err="1"/>
              <a:t>EBA</a:t>
            </a:r>
            <a:r>
              <a:rPr lang="hu-HU" dirty="0"/>
              <a:t>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571170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nemteljesítő hitelek aránya és volumene Európában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9932E78-6E8F-440E-8E76-A550AD7FC526}"/>
              </a:ext>
            </a:extLst>
          </p:cNvPr>
          <p:cNvSpPr txBox="1">
            <a:spLocks/>
          </p:cNvSpPr>
          <p:nvPr/>
        </p:nvSpPr>
        <p:spPr>
          <a:xfrm>
            <a:off x="478174" y="6058380"/>
            <a:ext cx="8503978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Megjegyzés: 2018 II. negyedévi adatok; </a:t>
            </a:r>
            <a:r>
              <a:rPr lang="hu-HU" dirty="0" err="1"/>
              <a:t>NPL</a:t>
            </a:r>
            <a:r>
              <a:rPr lang="hu-HU" dirty="0"/>
              <a:t> ráta százalékban, zárójelben pedig a nemteljesítő hitelállomány nagysága milliárd euroban. Zöld színnel az alacsony, sárgával a közepes, pirossal a magas </a:t>
            </a:r>
            <a:r>
              <a:rPr lang="hu-HU" dirty="0" err="1"/>
              <a:t>NPL</a:t>
            </a:r>
            <a:r>
              <a:rPr lang="hu-HU" dirty="0"/>
              <a:t> aránnyal bíró tagállamokat jelöltük.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5923DF-FB98-4110-8EB7-12C397DF0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713" y="1291781"/>
            <a:ext cx="6007145" cy="412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8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B97869-4C95-44E8-8AF9-41B65BB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Ami az árazásban is meglátszik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490-F345-4625-8121-C6C349C5FC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</a:t>
            </a:r>
            <a:r>
              <a:rPr lang="hu-HU" dirty="0" err="1"/>
              <a:t>SNL</a:t>
            </a:r>
            <a:r>
              <a:rPr lang="hu-HU" dirty="0"/>
              <a:t> 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C14E421-3927-404E-B3DF-2CA58C18BD88}"/>
              </a:ext>
            </a:extLst>
          </p:cNvPr>
          <p:cNvSpPr txBox="1">
            <a:spLocks/>
          </p:cNvSpPr>
          <p:nvPr/>
        </p:nvSpPr>
        <p:spPr>
          <a:xfrm>
            <a:off x="883180" y="5975011"/>
            <a:ext cx="809897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1800" cap="all" dirty="0"/>
              <a:t>A tőkearányos jövedelmezőség átlaga és a piaci értékeltség</a:t>
            </a:r>
          </a:p>
        </p:txBody>
      </p:sp>
      <p:pic>
        <p:nvPicPr>
          <p:cNvPr id="7" name="Kép 47">
            <a:extLst>
              <a:ext uri="{FF2B5EF4-FFF2-40B4-BE49-F238E27FC236}">
                <a16:creationId xmlns:a16="http://schemas.microsoft.com/office/drawing/2014/main" id="{E30F6079-A8E9-496E-9A90-E9C09B2419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970" y="1409659"/>
            <a:ext cx="6596744" cy="4403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53338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9C4B496AE2E4C04F9B51AC3E564D2900" ma:contentTypeVersion="0" ma:contentTypeDescription="Új dokumentum létrehozása." ma:contentTypeScope="" ma:versionID="571bce60b8b43e2ebad3fe44763098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D16BD3-3425-4CFA-A181-A36517A52D3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DE49C1-7FD3-4525-8192-47AB136C6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7B7792-C308-4819-8F0A-EB6E14E66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4004</TotalTime>
  <Words>1609</Words>
  <Application>Microsoft Office PowerPoint</Application>
  <PresentationFormat>On-screen Show (4:3)</PresentationFormat>
  <Paragraphs>199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blank</vt:lpstr>
      <vt:lpstr>MNB téma 4_3 nyomtatásra</vt:lpstr>
      <vt:lpstr>Pénzügyi Stabilitási jelentés 2018. november</vt:lpstr>
      <vt:lpstr>Összkép</vt:lpstr>
      <vt:lpstr>10 éve tört ki a válság: hova jutottunk?</vt:lpstr>
      <vt:lpstr>10 éve tört ki a válság: hova jutottunk?</vt:lpstr>
      <vt:lpstr>Kiemelt üzenetek</vt:lpstr>
      <vt:lpstr>Nemzetközi makrogazdasági környezet erősödő kockázatok az emelkedő hozamok mellett</vt:lpstr>
      <vt:lpstr>Növekvő kockázatok, szigorodó kamat-környezet, megforduló tőkeáramlások</vt:lpstr>
      <vt:lpstr>Az európai bankok továbbra is strukturális problémákkal küzdenek</vt:lpstr>
      <vt:lpstr>Ami az árazásban is meglátszik</vt:lpstr>
      <vt:lpstr>Ingatlanpiacok Élénk piac, lappangó kockázatokkal</vt:lpstr>
      <vt:lpstr>Megnőtt a túlértékeltség kockázata a budapesti lakáspiacon </vt:lpstr>
      <vt:lpstr>Amit azonban nem kísér a túlzottan kockázatos hitelezés terjedése</vt:lpstr>
      <vt:lpstr>A kereskedelmiingatlan-hitelek esetében fokozott figyelemmel kísérjük az árfolyamkockázat alakulását</vt:lpstr>
      <vt:lpstr>Hitelezési folyamatok Dinamikus bővülés a kamatkockázat kezelése mellett</vt:lpstr>
      <vt:lpstr>A harmadik negyedévben is dinamikusan bővült a vállalati hitelállomány</vt:lpstr>
      <vt:lpstr>A kamatkockázat kezelésében az nhp fix segít a következő évtől</vt:lpstr>
      <vt:lpstr>Fókuszban: a mikro- és kisvállalkozások pénzügyi tervei</vt:lpstr>
      <vt:lpstr>Az újonnan szerződött háztartási hitelek volumene is nőtt</vt:lpstr>
      <vt:lpstr>Árazás: Kedvező folyamatok a rögzített kamatozású lakáshitelek felárában</vt:lpstr>
      <vt:lpstr>Új kibocsátás: 80 százalék felett az éven túl rögzített kamatozású lakáshitelek aránya</vt:lpstr>
      <vt:lpstr>Kamatozás szerinti szerkezet: fennálló állomány és új kibocsátás</vt:lpstr>
      <vt:lpstr>Állomány: fokozatosan nőhet a fix hitelek aránya, de van még teendő</vt:lpstr>
      <vt:lpstr>Mit tehetnek az adósok, és mit tehetnek a bankok?</vt:lpstr>
      <vt:lpstr>Portfólióminőség folytatódott a tisztítás, de még mindig maradtak leépítendő állományok</vt:lpstr>
      <vt:lpstr>Vállalati hitelek: az állomány növekedése segíti a maradék npl „kinövését”</vt:lpstr>
      <vt:lpstr>Háztartási hitelek: 10 százalék alatt a nemteljesítő hitelek aránya</vt:lpstr>
      <vt:lpstr>Fókuszban: mi történik a követelésekkel a követeléskezelőknél?</vt:lpstr>
      <vt:lpstr>Jövedelem és tőkehelyzet Az értékvesztés-visszaírások eredményjavító hatása kifutni látszik</vt:lpstr>
      <vt:lpstr>mérséklődött a profit, elsősorban a kisebb mértékű visszaírások miatt</vt:lpstr>
      <vt:lpstr>A működési költségek eszközarányos szintje javult, de van tér további fejlődésre</vt:lpstr>
      <vt:lpstr>Banki stressztesztek A hitelintézetek egy negatív sokk esetén is likvidek és tőkeerősek maradnak</vt:lpstr>
      <vt:lpstr>Egy erőteljes negatív sokk esetén is csak néhány intézmény kerülne az LCR limit alá</vt:lpstr>
      <vt:lpstr>Miközben Minden bank teljesítené a tőkemegfelelési szabályokat</vt:lpstr>
      <vt:lpstr>Kiemelt üzenetek</vt:lpstr>
      <vt:lpstr>PowerPoint Presentation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Szebeny Miklós</dc:creator>
  <cp:lastModifiedBy> </cp:lastModifiedBy>
  <cp:revision>413</cp:revision>
  <cp:lastPrinted>2018-04-23T13:34:53Z</cp:lastPrinted>
  <dcterms:created xsi:type="dcterms:W3CDTF">2018-01-30T08:05:49Z</dcterms:created>
  <dcterms:modified xsi:type="dcterms:W3CDTF">2018-11-28T13:44:01Z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0x0101009C4B496AE2E4C04F9B51AC3E564D2900</vt:lpwstr>
  </property>
  <property fmtid="{D5CDD505-2E9C-101B-9397-08002B2CF9AE}" pid="3" name="MSIP_Label_b0d11092-50c9-4e74-84b5-b1af078dc3d0_Enabled">
    <vt:lpwstr>True</vt:lpwstr>
  </property>
  <property fmtid="{D5CDD505-2E9C-101B-9397-08002B2CF9AE}" pid="4" name="MSIP_Label_b0d11092-50c9-4e74-84b5-b1af078dc3d0_SiteId">
    <vt:lpwstr>97c01ef8-0264-4eef-9c08-fb4a9ba1c0db</vt:lpwstr>
  </property>
  <property fmtid="{D5CDD505-2E9C-101B-9397-08002B2CF9AE}" pid="5" name="MSIP_Label_b0d11092-50c9-4e74-84b5-b1af078dc3d0_Ref">
    <vt:lpwstr>https://api.informationprotection.azure.com/api/97c01ef8-0264-4eef-9c08-fb4a9ba1c0db</vt:lpwstr>
  </property>
  <property fmtid="{D5CDD505-2E9C-101B-9397-08002B2CF9AE}" pid="6" name="MSIP_Label_b0d11092-50c9-4e74-84b5-b1af078dc3d0_Owner">
    <vt:lpwstr>dancsikb@mnb.hu</vt:lpwstr>
  </property>
  <property fmtid="{D5CDD505-2E9C-101B-9397-08002B2CF9AE}" pid="7" name="MSIP_Label_b0d11092-50c9-4e74-84b5-b1af078dc3d0_SetDate">
    <vt:lpwstr>2018-10-11T23:27:59.0573604+02:00</vt:lpwstr>
  </property>
  <property fmtid="{D5CDD505-2E9C-101B-9397-08002B2CF9AE}" pid="8" name="MSIP_Label_b0d11092-50c9-4e74-84b5-b1af078dc3d0_Name">
    <vt:lpwstr>Protected</vt:lpwstr>
  </property>
  <property fmtid="{D5CDD505-2E9C-101B-9397-08002B2CF9AE}" pid="9" name="MSIP_Label_b0d11092-50c9-4e74-84b5-b1af078dc3d0_Application">
    <vt:lpwstr>Microsoft Azure Information Protection</vt:lpwstr>
  </property>
  <property fmtid="{D5CDD505-2E9C-101B-9397-08002B2CF9AE}" pid="10" name="MSIP_Label_b0d11092-50c9-4e74-84b5-b1af078dc3d0_Extended_MSFT_Method">
    <vt:lpwstr>Automatic</vt:lpwstr>
  </property>
  <property fmtid="{D5CDD505-2E9C-101B-9397-08002B2CF9AE}" pid="11" name="Sensitivity">
    <vt:lpwstr>Protected</vt:lpwstr>
  </property>
</Properties>
</file>