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48"/>
  </p:notesMasterIdLst>
  <p:handoutMasterIdLst>
    <p:handoutMasterId r:id="rId49"/>
  </p:handoutMasterIdLst>
  <p:sldIdLst>
    <p:sldId id="260" r:id="rId2"/>
    <p:sldId id="375" r:id="rId3"/>
    <p:sldId id="349" r:id="rId4"/>
    <p:sldId id="377" r:id="rId5"/>
    <p:sldId id="352" r:id="rId6"/>
    <p:sldId id="356" r:id="rId7"/>
    <p:sldId id="345" r:id="rId8"/>
    <p:sldId id="347" r:id="rId9"/>
    <p:sldId id="376" r:id="rId10"/>
    <p:sldId id="387" r:id="rId11"/>
    <p:sldId id="335" r:id="rId12"/>
    <p:sldId id="276" r:id="rId13"/>
    <p:sldId id="386" r:id="rId14"/>
    <p:sldId id="385" r:id="rId15"/>
    <p:sldId id="380" r:id="rId16"/>
    <p:sldId id="388" r:id="rId17"/>
    <p:sldId id="379" r:id="rId18"/>
    <p:sldId id="336" r:id="rId19"/>
    <p:sldId id="366" r:id="rId20"/>
    <p:sldId id="367" r:id="rId21"/>
    <p:sldId id="381" r:id="rId22"/>
    <p:sldId id="389" r:id="rId23"/>
    <p:sldId id="334" r:id="rId24"/>
    <p:sldId id="353" r:id="rId25"/>
    <p:sldId id="323" r:id="rId26"/>
    <p:sldId id="354" r:id="rId27"/>
    <p:sldId id="317" r:id="rId28"/>
    <p:sldId id="325" r:id="rId29"/>
    <p:sldId id="265" r:id="rId30"/>
    <p:sldId id="337" r:id="rId31"/>
    <p:sldId id="290" r:id="rId32"/>
    <p:sldId id="262" r:id="rId33"/>
    <p:sldId id="281" r:id="rId34"/>
    <p:sldId id="390" r:id="rId35"/>
    <p:sldId id="374" r:id="rId36"/>
    <p:sldId id="382" r:id="rId37"/>
    <p:sldId id="391" r:id="rId38"/>
    <p:sldId id="368" r:id="rId39"/>
    <p:sldId id="369" r:id="rId40"/>
    <p:sldId id="393" r:id="rId41"/>
    <p:sldId id="392" r:id="rId42"/>
    <p:sldId id="370" r:id="rId43"/>
    <p:sldId id="371" r:id="rId44"/>
    <p:sldId id="372" r:id="rId45"/>
    <p:sldId id="373" r:id="rId46"/>
    <p:sldId id="384" r:id="rId47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452"/>
    <a:srgbClr val="DA0000"/>
    <a:srgbClr val="92B93B"/>
    <a:srgbClr val="000000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011" autoAdjust="0"/>
  </p:normalViewPr>
  <p:slideViewPr>
    <p:cSldViewPr>
      <p:cViewPr varScale="1">
        <p:scale>
          <a:sx n="95" d="100"/>
          <a:sy n="95" d="100"/>
        </p:scale>
        <p:origin x="-2016" y="-102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026E7-ED6F-40D6-8398-EA4F024826E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6BE279F-D971-4C6D-A320-07348B04A551}">
      <dgm:prSet phldrT="[Text]" custT="1"/>
      <dgm:spPr>
        <a:solidFill>
          <a:srgbClr val="E74A0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Nemteljesítő jelzáloghitelek, valamint a deviza alapú autó és személyi hitelek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C04D0648-E097-4841-8583-0A0EFDCC2BF7}" type="parTrans" cxnId="{2149065D-B225-4D43-A51C-3F2445ECE69D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A6BCF730-5400-459E-A3BF-0B98CFA22320}" type="sibTrans" cxnId="{2149065D-B225-4D43-A51C-3F2445ECE69D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5DCC7D9C-6B9B-4AA6-9838-193C02FB223D}">
      <dgm:prSet phldrT="[Text]" custT="1"/>
      <dgm:spPr>
        <a:solidFill>
          <a:srgbClr val="E74A0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Nemteljesítő és átstrukturált projekthitel-állomány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CC4829BE-5D4F-4BE5-9F64-13E766350CF7}" type="parTrans" cxnId="{6B65BAF2-647C-4C10-9E58-59C88E4A429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46BF4506-BBCF-4A82-913B-B7CEABDB2B4B}" type="sibTrans" cxnId="{6B65BAF2-647C-4C10-9E58-59C88E4A429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FBCE6FDF-CBC2-4F5C-A71B-1597A401960A}">
      <dgm:prSet phldrT="[Text]" custT="1"/>
      <dgm:spPr>
        <a:solidFill>
          <a:srgbClr val="FF7111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Gazdasági növekedést nem serkentő vállalati hitelezés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5CC49063-4583-423C-AF78-719A55A4C12E}" type="parTrans" cxnId="{09E60A22-3192-46D2-B440-F5DAAAACD939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C2A02D13-5F48-4B5D-BB48-16F5299EC7E4}" type="sibTrans" cxnId="{09E60A22-3192-46D2-B440-F5DAAAACD939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EB253A5B-A2AD-4A05-A9B3-3F236B481937}">
      <dgm:prSet phldrT="[Text]" custT="1"/>
      <dgm:spPr>
        <a:solidFill>
          <a:srgbClr val="FF7111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Alacsony strukturális jövedelmezőség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9DA2DE03-8A87-414C-B035-8F7A941B7416}" type="parTrans" cxnId="{67CE65C4-489C-4035-9C6F-893803C481F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16E7D30B-12AA-4503-B20A-9FB97392D45D}" type="sibTrans" cxnId="{67CE65C4-489C-4035-9C6F-893803C481F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63F26F61-77C9-4273-BD14-203979CB5514}">
      <dgm:prSet phldrT="[Text]" custT="1"/>
      <dgm:spPr>
        <a:solidFill>
          <a:srgbClr val="FF993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Rövid külföldi forrásokra való túlzott ráutaltság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AEB82C4F-F206-4449-A8AA-51147A7D31E1}" type="parTrans" cxnId="{55B7603E-5F53-4614-9610-03B0C2EFD833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0546A0FC-9AE9-4939-A30E-D3A94C57EDBB}" type="sibTrans" cxnId="{55B7603E-5F53-4614-9610-03B0C2EFD833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2A2714FB-B7B5-4F15-A266-34E779899F2F}">
      <dgm:prSet phldrT="[Text]" custT="1"/>
      <dgm:spPr>
        <a:solidFill>
          <a:srgbClr val="FF993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Forint-lejárati eltérés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07F7CDF0-3159-49DB-82FF-7C28A05218FF}" type="parTrans" cxnId="{638393C4-A5DB-4BB7-8BBC-E6591238F20C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465F8371-4C2D-4B1C-8B5D-F2017DD9933A}" type="sibTrans" cxnId="{638393C4-A5DB-4BB7-8BBC-E6591238F20C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79047EA0-F4FC-41DA-9D06-D7E5DBBCA663}" type="pres">
      <dgm:prSet presAssocID="{384026E7-ED6F-40D6-8398-EA4F024826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8326780-314B-4298-A728-C97125A592E6}" type="pres">
      <dgm:prSet presAssocID="{36BE279F-D971-4C6D-A320-07348B04A551}" presName="node" presStyleLbl="node1" presStyleIdx="0" presStyleCnt="6" custScaleY="12362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F8E672-3D0A-4756-8274-5D79C897163A}" type="pres">
      <dgm:prSet presAssocID="{A6BCF730-5400-459E-A3BF-0B98CFA22320}" presName="sibTrans" presStyleCnt="0"/>
      <dgm:spPr/>
    </dgm:pt>
    <dgm:pt modelId="{9561772E-8C11-4644-9003-9A10B974D2AB}" type="pres">
      <dgm:prSet presAssocID="{5DCC7D9C-6B9B-4AA6-9838-193C02FB22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E34748-E03F-403F-A093-492A19A455DE}" type="pres">
      <dgm:prSet presAssocID="{46BF4506-BBCF-4A82-913B-B7CEABDB2B4B}" presName="sibTrans" presStyleCnt="0"/>
      <dgm:spPr/>
    </dgm:pt>
    <dgm:pt modelId="{1F5C77F3-2F02-48F2-9C21-CCBCDA8B294B}" type="pres">
      <dgm:prSet presAssocID="{FBCE6FDF-CBC2-4F5C-A71B-1597A40196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1869EE-7ABB-4575-988F-24D2A94F16CC}" type="pres">
      <dgm:prSet presAssocID="{C2A02D13-5F48-4B5D-BB48-16F5299EC7E4}" presName="sibTrans" presStyleCnt="0"/>
      <dgm:spPr/>
    </dgm:pt>
    <dgm:pt modelId="{8136CB45-F6AA-45AA-8AB6-503FC806046C}" type="pres">
      <dgm:prSet presAssocID="{EB253A5B-A2AD-4A05-A9B3-3F236B48193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A3CE36-F4CF-4942-BE1E-0C4438D6DEBC}" type="pres">
      <dgm:prSet presAssocID="{16E7D30B-12AA-4503-B20A-9FB97392D45D}" presName="sibTrans" presStyleCnt="0"/>
      <dgm:spPr/>
    </dgm:pt>
    <dgm:pt modelId="{B4783D53-6259-4E28-B15E-E1391FC5B9AA}" type="pres">
      <dgm:prSet presAssocID="{63F26F61-77C9-4273-BD14-203979CB5514}" presName="node" presStyleLbl="node1" presStyleIdx="4" presStyleCnt="6" custLinFactNeighborX="-573" custLinFactNeighborY="-215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68E506-6CA5-4F49-9A04-613CE1B518DC}" type="pres">
      <dgm:prSet presAssocID="{0546A0FC-9AE9-4939-A30E-D3A94C57EDBB}" presName="sibTrans" presStyleCnt="0"/>
      <dgm:spPr/>
    </dgm:pt>
    <dgm:pt modelId="{D3F1CD66-A624-411F-B56F-F3B6C8C2A871}" type="pres">
      <dgm:prSet presAssocID="{2A2714FB-B7B5-4F15-A266-34E779899F2F}" presName="node" presStyleLbl="node1" presStyleIdx="5" presStyleCnt="6" custLinFactNeighborX="-1481" custLinFactNeighborY="-215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2A8D825-4A9E-40D1-B8A4-917B9FA0C470}" type="presOf" srcId="{5DCC7D9C-6B9B-4AA6-9838-193C02FB223D}" destId="{9561772E-8C11-4644-9003-9A10B974D2AB}" srcOrd="0" destOrd="0" presId="urn:microsoft.com/office/officeart/2005/8/layout/default#1"/>
    <dgm:cxn modelId="{DDB97CE6-93A0-4B4F-BD75-3C47F59800CE}" type="presOf" srcId="{2A2714FB-B7B5-4F15-A266-34E779899F2F}" destId="{D3F1CD66-A624-411F-B56F-F3B6C8C2A871}" srcOrd="0" destOrd="0" presId="urn:microsoft.com/office/officeart/2005/8/layout/default#1"/>
    <dgm:cxn modelId="{638393C4-A5DB-4BB7-8BBC-E6591238F20C}" srcId="{384026E7-ED6F-40D6-8398-EA4F024826EC}" destId="{2A2714FB-B7B5-4F15-A266-34E779899F2F}" srcOrd="5" destOrd="0" parTransId="{07F7CDF0-3159-49DB-82FF-7C28A05218FF}" sibTransId="{465F8371-4C2D-4B1C-8B5D-F2017DD9933A}"/>
    <dgm:cxn modelId="{3B143334-D73D-47F2-8513-F55468248D6E}" type="presOf" srcId="{FBCE6FDF-CBC2-4F5C-A71B-1597A401960A}" destId="{1F5C77F3-2F02-48F2-9C21-CCBCDA8B294B}" srcOrd="0" destOrd="0" presId="urn:microsoft.com/office/officeart/2005/8/layout/default#1"/>
    <dgm:cxn modelId="{2149065D-B225-4D43-A51C-3F2445ECE69D}" srcId="{384026E7-ED6F-40D6-8398-EA4F024826EC}" destId="{36BE279F-D971-4C6D-A320-07348B04A551}" srcOrd="0" destOrd="0" parTransId="{C04D0648-E097-4841-8583-0A0EFDCC2BF7}" sibTransId="{A6BCF730-5400-459E-A3BF-0B98CFA22320}"/>
    <dgm:cxn modelId="{55B7603E-5F53-4614-9610-03B0C2EFD833}" srcId="{384026E7-ED6F-40D6-8398-EA4F024826EC}" destId="{63F26F61-77C9-4273-BD14-203979CB5514}" srcOrd="4" destOrd="0" parTransId="{AEB82C4F-F206-4449-A8AA-51147A7D31E1}" sibTransId="{0546A0FC-9AE9-4939-A30E-D3A94C57EDBB}"/>
    <dgm:cxn modelId="{6B65BAF2-647C-4C10-9E58-59C88E4A4292}" srcId="{384026E7-ED6F-40D6-8398-EA4F024826EC}" destId="{5DCC7D9C-6B9B-4AA6-9838-193C02FB223D}" srcOrd="1" destOrd="0" parTransId="{CC4829BE-5D4F-4BE5-9F64-13E766350CF7}" sibTransId="{46BF4506-BBCF-4A82-913B-B7CEABDB2B4B}"/>
    <dgm:cxn modelId="{C7FDE498-EC0C-4FC8-A585-38117D901F74}" type="presOf" srcId="{63F26F61-77C9-4273-BD14-203979CB5514}" destId="{B4783D53-6259-4E28-B15E-E1391FC5B9AA}" srcOrd="0" destOrd="0" presId="urn:microsoft.com/office/officeart/2005/8/layout/default#1"/>
    <dgm:cxn modelId="{67CE65C4-489C-4035-9C6F-893803C481F2}" srcId="{384026E7-ED6F-40D6-8398-EA4F024826EC}" destId="{EB253A5B-A2AD-4A05-A9B3-3F236B481937}" srcOrd="3" destOrd="0" parTransId="{9DA2DE03-8A87-414C-B035-8F7A941B7416}" sibTransId="{16E7D30B-12AA-4503-B20A-9FB97392D45D}"/>
    <dgm:cxn modelId="{09E60A22-3192-46D2-B440-F5DAAAACD939}" srcId="{384026E7-ED6F-40D6-8398-EA4F024826EC}" destId="{FBCE6FDF-CBC2-4F5C-A71B-1597A401960A}" srcOrd="2" destOrd="0" parTransId="{5CC49063-4583-423C-AF78-719A55A4C12E}" sibTransId="{C2A02D13-5F48-4B5D-BB48-16F5299EC7E4}"/>
    <dgm:cxn modelId="{FEC8CA40-A995-4E49-B402-4A2FC182A380}" type="presOf" srcId="{EB253A5B-A2AD-4A05-A9B3-3F236B481937}" destId="{8136CB45-F6AA-45AA-8AB6-503FC806046C}" srcOrd="0" destOrd="0" presId="urn:microsoft.com/office/officeart/2005/8/layout/default#1"/>
    <dgm:cxn modelId="{EF5C1A39-AD6F-47B7-93B1-F1B691FB3AE2}" type="presOf" srcId="{36BE279F-D971-4C6D-A320-07348B04A551}" destId="{68326780-314B-4298-A728-C97125A592E6}" srcOrd="0" destOrd="0" presId="urn:microsoft.com/office/officeart/2005/8/layout/default#1"/>
    <dgm:cxn modelId="{869A839E-3309-452B-8409-7EBBC99868A7}" type="presOf" srcId="{384026E7-ED6F-40D6-8398-EA4F024826EC}" destId="{79047EA0-F4FC-41DA-9D06-D7E5DBBCA663}" srcOrd="0" destOrd="0" presId="urn:microsoft.com/office/officeart/2005/8/layout/default#1"/>
    <dgm:cxn modelId="{293F8C00-1867-41D0-9B8C-5F1F5EE61551}" type="presParOf" srcId="{79047EA0-F4FC-41DA-9D06-D7E5DBBCA663}" destId="{68326780-314B-4298-A728-C97125A592E6}" srcOrd="0" destOrd="0" presId="urn:microsoft.com/office/officeart/2005/8/layout/default#1"/>
    <dgm:cxn modelId="{0EF9606F-AEFF-42B1-BEFC-ED773C3BF6E0}" type="presParOf" srcId="{79047EA0-F4FC-41DA-9D06-D7E5DBBCA663}" destId="{15F8E672-3D0A-4756-8274-5D79C897163A}" srcOrd="1" destOrd="0" presId="urn:microsoft.com/office/officeart/2005/8/layout/default#1"/>
    <dgm:cxn modelId="{B8F7726B-D9FB-4358-9911-E60DF7C7884C}" type="presParOf" srcId="{79047EA0-F4FC-41DA-9D06-D7E5DBBCA663}" destId="{9561772E-8C11-4644-9003-9A10B974D2AB}" srcOrd="2" destOrd="0" presId="urn:microsoft.com/office/officeart/2005/8/layout/default#1"/>
    <dgm:cxn modelId="{56EE7651-144C-493E-994A-A0FA08F6240A}" type="presParOf" srcId="{79047EA0-F4FC-41DA-9D06-D7E5DBBCA663}" destId="{83E34748-E03F-403F-A093-492A19A455DE}" srcOrd="3" destOrd="0" presId="urn:microsoft.com/office/officeart/2005/8/layout/default#1"/>
    <dgm:cxn modelId="{1EE063AF-CBDA-499B-9C62-27787E4D41F2}" type="presParOf" srcId="{79047EA0-F4FC-41DA-9D06-D7E5DBBCA663}" destId="{1F5C77F3-2F02-48F2-9C21-CCBCDA8B294B}" srcOrd="4" destOrd="0" presId="urn:microsoft.com/office/officeart/2005/8/layout/default#1"/>
    <dgm:cxn modelId="{1C08841C-618D-4AD0-AAE5-D48083C1CA2E}" type="presParOf" srcId="{79047EA0-F4FC-41DA-9D06-D7E5DBBCA663}" destId="{331869EE-7ABB-4575-988F-24D2A94F16CC}" srcOrd="5" destOrd="0" presId="urn:microsoft.com/office/officeart/2005/8/layout/default#1"/>
    <dgm:cxn modelId="{FA4EEE64-3AF7-4A68-956A-F56616CAB853}" type="presParOf" srcId="{79047EA0-F4FC-41DA-9D06-D7E5DBBCA663}" destId="{8136CB45-F6AA-45AA-8AB6-503FC806046C}" srcOrd="6" destOrd="0" presId="urn:microsoft.com/office/officeart/2005/8/layout/default#1"/>
    <dgm:cxn modelId="{BC08157D-09BA-4273-AFC0-C49FA444E48E}" type="presParOf" srcId="{79047EA0-F4FC-41DA-9D06-D7E5DBBCA663}" destId="{FEA3CE36-F4CF-4942-BE1E-0C4438D6DEBC}" srcOrd="7" destOrd="0" presId="urn:microsoft.com/office/officeart/2005/8/layout/default#1"/>
    <dgm:cxn modelId="{7E15177C-5C7E-4F2E-9EA1-B724EC98D236}" type="presParOf" srcId="{79047EA0-F4FC-41DA-9D06-D7E5DBBCA663}" destId="{B4783D53-6259-4E28-B15E-E1391FC5B9AA}" srcOrd="8" destOrd="0" presId="urn:microsoft.com/office/officeart/2005/8/layout/default#1"/>
    <dgm:cxn modelId="{A4D78EBB-701D-4CC0-8C63-15BA691FEC35}" type="presParOf" srcId="{79047EA0-F4FC-41DA-9D06-D7E5DBBCA663}" destId="{6468E506-6CA5-4F49-9A04-613CE1B518DC}" srcOrd="9" destOrd="0" presId="urn:microsoft.com/office/officeart/2005/8/layout/default#1"/>
    <dgm:cxn modelId="{C7AD223E-2AA8-4C99-89DC-EA34701D527A}" type="presParOf" srcId="{79047EA0-F4FC-41DA-9D06-D7E5DBBCA663}" destId="{D3F1CD66-A624-411F-B56F-F3B6C8C2A871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DFD364-464C-46CC-AEF9-6059645B02A2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9FBA0CA7-26A0-46C5-B323-3B2B58923C48}">
      <dgm:prSet custT="1"/>
      <dgm:spPr/>
      <dgm:t>
        <a:bodyPr/>
        <a:lstStyle/>
        <a:p>
          <a:pPr algn="ctr" rtl="0"/>
          <a:r>
            <a:rPr lang="hu-HU" sz="22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A forintosítással nyílik a forint eszközök és források közötti lejárati eltérés a bankrendszeri mérlegben.</a:t>
          </a:r>
          <a:endParaRPr lang="hu-HU" sz="2200" b="1" i="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7D59F7B5-4641-4025-BE13-B65CBB076C02}" type="par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8713634A-C3E9-4F8B-B700-D8E0476081A0}" type="sib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B76E056F-CB68-49F2-BB8B-1FC03088A506}" type="pres">
      <dgm:prSet presAssocID="{29DFD364-464C-46CC-AEF9-6059645B02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0E18259-9997-4726-B3B5-B36E78702646}" type="pres">
      <dgm:prSet presAssocID="{9FBA0CA7-26A0-46C5-B323-3B2B58923C48}" presName="parentLin" presStyleCnt="0"/>
      <dgm:spPr/>
    </dgm:pt>
    <dgm:pt modelId="{59423001-CF33-43C0-B9E0-7BE8F086AC1C}" type="pres">
      <dgm:prSet presAssocID="{9FBA0CA7-26A0-46C5-B323-3B2B58923C4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6F6D97A6-615A-4655-9F6C-F473EB0DF977}" type="pres">
      <dgm:prSet presAssocID="{9FBA0CA7-26A0-46C5-B323-3B2B58923C48}" presName="parentText" presStyleLbl="node1" presStyleIdx="0" presStyleCnt="1" custScaleX="129267" custScaleY="160250" custLinFactNeighborX="-17274" custLinFactNeighborY="1171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0CDE82-BAC9-4BB9-AAB1-7FC7675035DA}" type="pres">
      <dgm:prSet presAssocID="{9FBA0CA7-26A0-46C5-B323-3B2B58923C48}" presName="negativeSpace" presStyleCnt="0"/>
      <dgm:spPr/>
    </dgm:pt>
    <dgm:pt modelId="{C762FBEE-0539-4920-B538-2B1ED66C0550}" type="pres">
      <dgm:prSet presAssocID="{9FBA0CA7-26A0-46C5-B323-3B2B58923C4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8F90B5E-F43F-4B0B-8014-905B0DE222F5}" type="presOf" srcId="{29DFD364-464C-46CC-AEF9-6059645B02A2}" destId="{B76E056F-CB68-49F2-BB8B-1FC03088A506}" srcOrd="0" destOrd="0" presId="urn:microsoft.com/office/officeart/2005/8/layout/list1"/>
    <dgm:cxn modelId="{96E9180A-ACBF-4579-9B70-8F22D89A2413}" srcId="{29DFD364-464C-46CC-AEF9-6059645B02A2}" destId="{9FBA0CA7-26A0-46C5-B323-3B2B58923C48}" srcOrd="0" destOrd="0" parTransId="{7D59F7B5-4641-4025-BE13-B65CBB076C02}" sibTransId="{8713634A-C3E9-4F8B-B700-D8E0476081A0}"/>
    <dgm:cxn modelId="{65EEACF2-7787-4B27-A77A-B6E58C99D8D0}" type="presOf" srcId="{9FBA0CA7-26A0-46C5-B323-3B2B58923C48}" destId="{6F6D97A6-615A-4655-9F6C-F473EB0DF977}" srcOrd="1" destOrd="0" presId="urn:microsoft.com/office/officeart/2005/8/layout/list1"/>
    <dgm:cxn modelId="{955247AF-272E-4EC8-972A-EC8007F8C3A9}" type="presOf" srcId="{9FBA0CA7-26A0-46C5-B323-3B2B58923C48}" destId="{59423001-CF33-43C0-B9E0-7BE8F086AC1C}" srcOrd="0" destOrd="0" presId="urn:microsoft.com/office/officeart/2005/8/layout/list1"/>
    <dgm:cxn modelId="{9DF66C84-BCD0-4E44-8E2B-56A057FC853E}" type="presParOf" srcId="{B76E056F-CB68-49F2-BB8B-1FC03088A506}" destId="{00E18259-9997-4726-B3B5-B36E78702646}" srcOrd="0" destOrd="0" presId="urn:microsoft.com/office/officeart/2005/8/layout/list1"/>
    <dgm:cxn modelId="{C2EA6A2D-B4C1-42EA-9B3F-0355195B2B25}" type="presParOf" srcId="{00E18259-9997-4726-B3B5-B36E78702646}" destId="{59423001-CF33-43C0-B9E0-7BE8F086AC1C}" srcOrd="0" destOrd="0" presId="urn:microsoft.com/office/officeart/2005/8/layout/list1"/>
    <dgm:cxn modelId="{15BC7D85-6930-4636-9701-2DC5E7EEB1E3}" type="presParOf" srcId="{00E18259-9997-4726-B3B5-B36E78702646}" destId="{6F6D97A6-615A-4655-9F6C-F473EB0DF977}" srcOrd="1" destOrd="0" presId="urn:microsoft.com/office/officeart/2005/8/layout/list1"/>
    <dgm:cxn modelId="{DC88AFCC-38B0-4437-9E5C-C2D4C245154D}" type="presParOf" srcId="{B76E056F-CB68-49F2-BB8B-1FC03088A506}" destId="{190CDE82-BAC9-4BB9-AAB1-7FC7675035DA}" srcOrd="1" destOrd="0" presId="urn:microsoft.com/office/officeart/2005/8/layout/list1"/>
    <dgm:cxn modelId="{84019465-D9BB-4068-B99C-0046E272BDCB}" type="presParOf" srcId="{B76E056F-CB68-49F2-BB8B-1FC03088A506}" destId="{C762FBEE-0539-4920-B538-2B1ED66C05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4026E7-ED6F-40D6-8398-EA4F024826EC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6BE279F-D971-4C6D-A320-07348B04A551}">
      <dgm:prSet phldrT="[Text]" custT="1"/>
      <dgm:spPr>
        <a:solidFill>
          <a:srgbClr val="E74A0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Nemteljesítő jelzáloghitelek, valamint a deviza alapú autó és személyi hitelek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C04D0648-E097-4841-8583-0A0EFDCC2BF7}" type="parTrans" cxnId="{2149065D-B225-4D43-A51C-3F2445ECE69D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A6BCF730-5400-459E-A3BF-0B98CFA22320}" type="sibTrans" cxnId="{2149065D-B225-4D43-A51C-3F2445ECE69D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5DCC7D9C-6B9B-4AA6-9838-193C02FB223D}">
      <dgm:prSet phldrT="[Text]" custT="1"/>
      <dgm:spPr>
        <a:solidFill>
          <a:srgbClr val="E74A0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Nemteljesítő és átstrukturált projekthitel-állomány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CC4829BE-5D4F-4BE5-9F64-13E766350CF7}" type="parTrans" cxnId="{6B65BAF2-647C-4C10-9E58-59C88E4A429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46BF4506-BBCF-4A82-913B-B7CEABDB2B4B}" type="sibTrans" cxnId="{6B65BAF2-647C-4C10-9E58-59C88E4A429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FBCE6FDF-CBC2-4F5C-A71B-1597A401960A}">
      <dgm:prSet phldrT="[Text]" custT="1"/>
      <dgm:spPr>
        <a:solidFill>
          <a:srgbClr val="FF7111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Gazdasági növekedést nem serkentő vállalati hitelezés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5CC49063-4583-423C-AF78-719A55A4C12E}" type="parTrans" cxnId="{09E60A22-3192-46D2-B440-F5DAAAACD939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C2A02D13-5F48-4B5D-BB48-16F5299EC7E4}" type="sibTrans" cxnId="{09E60A22-3192-46D2-B440-F5DAAAACD939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EB253A5B-A2AD-4A05-A9B3-3F236B481937}">
      <dgm:prSet phldrT="[Text]" custT="1"/>
      <dgm:spPr>
        <a:solidFill>
          <a:srgbClr val="FF7111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Alacsony strukturális jövedelmezőség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9DA2DE03-8A87-414C-B035-8F7A941B7416}" type="parTrans" cxnId="{67CE65C4-489C-4035-9C6F-893803C481F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16E7D30B-12AA-4503-B20A-9FB97392D45D}" type="sibTrans" cxnId="{67CE65C4-489C-4035-9C6F-893803C481F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63F26F61-77C9-4273-BD14-203979CB5514}">
      <dgm:prSet phldrT="[Text]" custT="1"/>
      <dgm:spPr>
        <a:solidFill>
          <a:srgbClr val="FF993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Rövid külföldi forrásokra való túlzott ráutaltság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AEB82C4F-F206-4449-A8AA-51147A7D31E1}" type="parTrans" cxnId="{55B7603E-5F53-4614-9610-03B0C2EFD833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0546A0FC-9AE9-4939-A30E-D3A94C57EDBB}" type="sibTrans" cxnId="{55B7603E-5F53-4614-9610-03B0C2EFD833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2A2714FB-B7B5-4F15-A266-34E779899F2F}">
      <dgm:prSet phldrT="[Text]" custT="1"/>
      <dgm:spPr>
        <a:solidFill>
          <a:srgbClr val="FF993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Forint lejárati eltérés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07F7CDF0-3159-49DB-82FF-7C28A05218FF}" type="parTrans" cxnId="{638393C4-A5DB-4BB7-8BBC-E6591238F20C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465F8371-4C2D-4B1C-8B5D-F2017DD9933A}" type="sibTrans" cxnId="{638393C4-A5DB-4BB7-8BBC-E6591238F20C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79047EA0-F4FC-41DA-9D06-D7E5DBBCA663}" type="pres">
      <dgm:prSet presAssocID="{384026E7-ED6F-40D6-8398-EA4F024826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8326780-314B-4298-A728-C97125A592E6}" type="pres">
      <dgm:prSet presAssocID="{36BE279F-D971-4C6D-A320-07348B04A551}" presName="node" presStyleLbl="node1" presStyleIdx="0" presStyleCnt="6" custScaleY="12362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F8E672-3D0A-4756-8274-5D79C897163A}" type="pres">
      <dgm:prSet presAssocID="{A6BCF730-5400-459E-A3BF-0B98CFA22320}" presName="sibTrans" presStyleCnt="0"/>
      <dgm:spPr/>
    </dgm:pt>
    <dgm:pt modelId="{9561772E-8C11-4644-9003-9A10B974D2AB}" type="pres">
      <dgm:prSet presAssocID="{5DCC7D9C-6B9B-4AA6-9838-193C02FB22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E34748-E03F-403F-A093-492A19A455DE}" type="pres">
      <dgm:prSet presAssocID="{46BF4506-BBCF-4A82-913B-B7CEABDB2B4B}" presName="sibTrans" presStyleCnt="0"/>
      <dgm:spPr/>
    </dgm:pt>
    <dgm:pt modelId="{1F5C77F3-2F02-48F2-9C21-CCBCDA8B294B}" type="pres">
      <dgm:prSet presAssocID="{FBCE6FDF-CBC2-4F5C-A71B-1597A40196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1869EE-7ABB-4575-988F-24D2A94F16CC}" type="pres">
      <dgm:prSet presAssocID="{C2A02D13-5F48-4B5D-BB48-16F5299EC7E4}" presName="sibTrans" presStyleCnt="0"/>
      <dgm:spPr/>
    </dgm:pt>
    <dgm:pt modelId="{8136CB45-F6AA-45AA-8AB6-503FC806046C}" type="pres">
      <dgm:prSet presAssocID="{EB253A5B-A2AD-4A05-A9B3-3F236B48193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A3CE36-F4CF-4942-BE1E-0C4438D6DEBC}" type="pres">
      <dgm:prSet presAssocID="{16E7D30B-12AA-4503-B20A-9FB97392D45D}" presName="sibTrans" presStyleCnt="0"/>
      <dgm:spPr/>
    </dgm:pt>
    <dgm:pt modelId="{B4783D53-6259-4E28-B15E-E1391FC5B9AA}" type="pres">
      <dgm:prSet presAssocID="{63F26F61-77C9-4273-BD14-203979CB5514}" presName="node" presStyleLbl="node1" presStyleIdx="4" presStyleCnt="6" custLinFactNeighborX="-573" custLinFactNeighborY="-215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68E506-6CA5-4F49-9A04-613CE1B518DC}" type="pres">
      <dgm:prSet presAssocID="{0546A0FC-9AE9-4939-A30E-D3A94C57EDBB}" presName="sibTrans" presStyleCnt="0"/>
      <dgm:spPr/>
    </dgm:pt>
    <dgm:pt modelId="{D3F1CD66-A624-411F-B56F-F3B6C8C2A871}" type="pres">
      <dgm:prSet presAssocID="{2A2714FB-B7B5-4F15-A266-34E779899F2F}" presName="node" presStyleLbl="node1" presStyleIdx="5" presStyleCnt="6" custLinFactNeighborX="-1481" custLinFactNeighborY="-215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259D3D0-9474-434B-984C-403FAC50BCD7}" type="presOf" srcId="{2A2714FB-B7B5-4F15-A266-34E779899F2F}" destId="{D3F1CD66-A624-411F-B56F-F3B6C8C2A871}" srcOrd="0" destOrd="0" presId="urn:microsoft.com/office/officeart/2005/8/layout/default#2"/>
    <dgm:cxn modelId="{09E60A22-3192-46D2-B440-F5DAAAACD939}" srcId="{384026E7-ED6F-40D6-8398-EA4F024826EC}" destId="{FBCE6FDF-CBC2-4F5C-A71B-1597A401960A}" srcOrd="2" destOrd="0" parTransId="{5CC49063-4583-423C-AF78-719A55A4C12E}" sibTransId="{C2A02D13-5F48-4B5D-BB48-16F5299EC7E4}"/>
    <dgm:cxn modelId="{A3EEBBFF-2183-4CF0-84C4-2FC1CF1803BD}" type="presOf" srcId="{36BE279F-D971-4C6D-A320-07348B04A551}" destId="{68326780-314B-4298-A728-C97125A592E6}" srcOrd="0" destOrd="0" presId="urn:microsoft.com/office/officeart/2005/8/layout/default#2"/>
    <dgm:cxn modelId="{7285B490-0BEB-40FB-A510-07E8BD767EB3}" type="presOf" srcId="{EB253A5B-A2AD-4A05-A9B3-3F236B481937}" destId="{8136CB45-F6AA-45AA-8AB6-503FC806046C}" srcOrd="0" destOrd="0" presId="urn:microsoft.com/office/officeart/2005/8/layout/default#2"/>
    <dgm:cxn modelId="{55B7603E-5F53-4614-9610-03B0C2EFD833}" srcId="{384026E7-ED6F-40D6-8398-EA4F024826EC}" destId="{63F26F61-77C9-4273-BD14-203979CB5514}" srcOrd="4" destOrd="0" parTransId="{AEB82C4F-F206-4449-A8AA-51147A7D31E1}" sibTransId="{0546A0FC-9AE9-4939-A30E-D3A94C57EDBB}"/>
    <dgm:cxn modelId="{CC946861-DE50-4668-B9E1-EF36DB563B6F}" type="presOf" srcId="{FBCE6FDF-CBC2-4F5C-A71B-1597A401960A}" destId="{1F5C77F3-2F02-48F2-9C21-CCBCDA8B294B}" srcOrd="0" destOrd="0" presId="urn:microsoft.com/office/officeart/2005/8/layout/default#2"/>
    <dgm:cxn modelId="{B65107D9-D99C-434D-BBE9-88660362EDCB}" type="presOf" srcId="{63F26F61-77C9-4273-BD14-203979CB5514}" destId="{B4783D53-6259-4E28-B15E-E1391FC5B9AA}" srcOrd="0" destOrd="0" presId="urn:microsoft.com/office/officeart/2005/8/layout/default#2"/>
    <dgm:cxn modelId="{1557B49A-A12A-416F-A134-AB7B234CE1DD}" type="presOf" srcId="{384026E7-ED6F-40D6-8398-EA4F024826EC}" destId="{79047EA0-F4FC-41DA-9D06-D7E5DBBCA663}" srcOrd="0" destOrd="0" presId="urn:microsoft.com/office/officeart/2005/8/layout/default#2"/>
    <dgm:cxn modelId="{6B65BAF2-647C-4C10-9E58-59C88E4A4292}" srcId="{384026E7-ED6F-40D6-8398-EA4F024826EC}" destId="{5DCC7D9C-6B9B-4AA6-9838-193C02FB223D}" srcOrd="1" destOrd="0" parTransId="{CC4829BE-5D4F-4BE5-9F64-13E766350CF7}" sibTransId="{46BF4506-BBCF-4A82-913B-B7CEABDB2B4B}"/>
    <dgm:cxn modelId="{638393C4-A5DB-4BB7-8BBC-E6591238F20C}" srcId="{384026E7-ED6F-40D6-8398-EA4F024826EC}" destId="{2A2714FB-B7B5-4F15-A266-34E779899F2F}" srcOrd="5" destOrd="0" parTransId="{07F7CDF0-3159-49DB-82FF-7C28A05218FF}" sibTransId="{465F8371-4C2D-4B1C-8B5D-F2017DD9933A}"/>
    <dgm:cxn modelId="{2149065D-B225-4D43-A51C-3F2445ECE69D}" srcId="{384026E7-ED6F-40D6-8398-EA4F024826EC}" destId="{36BE279F-D971-4C6D-A320-07348B04A551}" srcOrd="0" destOrd="0" parTransId="{C04D0648-E097-4841-8583-0A0EFDCC2BF7}" sibTransId="{A6BCF730-5400-459E-A3BF-0B98CFA22320}"/>
    <dgm:cxn modelId="{EC9A1104-78A7-4426-B115-E388EAE1C6BB}" type="presOf" srcId="{5DCC7D9C-6B9B-4AA6-9838-193C02FB223D}" destId="{9561772E-8C11-4644-9003-9A10B974D2AB}" srcOrd="0" destOrd="0" presId="urn:microsoft.com/office/officeart/2005/8/layout/default#2"/>
    <dgm:cxn modelId="{67CE65C4-489C-4035-9C6F-893803C481F2}" srcId="{384026E7-ED6F-40D6-8398-EA4F024826EC}" destId="{EB253A5B-A2AD-4A05-A9B3-3F236B481937}" srcOrd="3" destOrd="0" parTransId="{9DA2DE03-8A87-414C-B035-8F7A941B7416}" sibTransId="{16E7D30B-12AA-4503-B20A-9FB97392D45D}"/>
    <dgm:cxn modelId="{07986970-B134-4408-AF20-F8AE5959D3A8}" type="presParOf" srcId="{79047EA0-F4FC-41DA-9D06-D7E5DBBCA663}" destId="{68326780-314B-4298-A728-C97125A592E6}" srcOrd="0" destOrd="0" presId="urn:microsoft.com/office/officeart/2005/8/layout/default#2"/>
    <dgm:cxn modelId="{9296A606-C426-4CC4-A6D3-B85AFDF67296}" type="presParOf" srcId="{79047EA0-F4FC-41DA-9D06-D7E5DBBCA663}" destId="{15F8E672-3D0A-4756-8274-5D79C897163A}" srcOrd="1" destOrd="0" presId="urn:microsoft.com/office/officeart/2005/8/layout/default#2"/>
    <dgm:cxn modelId="{87FF33FD-573F-468A-AD34-F9DEDB55C7A0}" type="presParOf" srcId="{79047EA0-F4FC-41DA-9D06-D7E5DBBCA663}" destId="{9561772E-8C11-4644-9003-9A10B974D2AB}" srcOrd="2" destOrd="0" presId="urn:microsoft.com/office/officeart/2005/8/layout/default#2"/>
    <dgm:cxn modelId="{90A74C83-4215-48CC-B32A-76A3CC930238}" type="presParOf" srcId="{79047EA0-F4FC-41DA-9D06-D7E5DBBCA663}" destId="{83E34748-E03F-403F-A093-492A19A455DE}" srcOrd="3" destOrd="0" presId="urn:microsoft.com/office/officeart/2005/8/layout/default#2"/>
    <dgm:cxn modelId="{C06F9796-CA21-4E87-B860-9485B1EAD233}" type="presParOf" srcId="{79047EA0-F4FC-41DA-9D06-D7E5DBBCA663}" destId="{1F5C77F3-2F02-48F2-9C21-CCBCDA8B294B}" srcOrd="4" destOrd="0" presId="urn:microsoft.com/office/officeart/2005/8/layout/default#2"/>
    <dgm:cxn modelId="{2BC19F68-68BE-40D8-AA80-19B0DACD36E8}" type="presParOf" srcId="{79047EA0-F4FC-41DA-9D06-D7E5DBBCA663}" destId="{331869EE-7ABB-4575-988F-24D2A94F16CC}" srcOrd="5" destOrd="0" presId="urn:microsoft.com/office/officeart/2005/8/layout/default#2"/>
    <dgm:cxn modelId="{90C8251C-F207-47AC-B5C6-DDED82725D55}" type="presParOf" srcId="{79047EA0-F4FC-41DA-9D06-D7E5DBBCA663}" destId="{8136CB45-F6AA-45AA-8AB6-503FC806046C}" srcOrd="6" destOrd="0" presId="urn:microsoft.com/office/officeart/2005/8/layout/default#2"/>
    <dgm:cxn modelId="{D8CC96EB-B656-41FE-B0CF-5BA191546C48}" type="presParOf" srcId="{79047EA0-F4FC-41DA-9D06-D7E5DBBCA663}" destId="{FEA3CE36-F4CF-4942-BE1E-0C4438D6DEBC}" srcOrd="7" destOrd="0" presId="urn:microsoft.com/office/officeart/2005/8/layout/default#2"/>
    <dgm:cxn modelId="{8610F153-7E33-4C43-B1AC-EEC611BAC144}" type="presParOf" srcId="{79047EA0-F4FC-41DA-9D06-D7E5DBBCA663}" destId="{B4783D53-6259-4E28-B15E-E1391FC5B9AA}" srcOrd="8" destOrd="0" presId="urn:microsoft.com/office/officeart/2005/8/layout/default#2"/>
    <dgm:cxn modelId="{F426F0A2-7C80-4F7B-8E03-8363F02B79A2}" type="presParOf" srcId="{79047EA0-F4FC-41DA-9D06-D7E5DBBCA663}" destId="{6468E506-6CA5-4F49-9A04-613CE1B518DC}" srcOrd="9" destOrd="0" presId="urn:microsoft.com/office/officeart/2005/8/layout/default#2"/>
    <dgm:cxn modelId="{6AADD17C-2774-408A-9A5D-218DA978605B}" type="presParOf" srcId="{79047EA0-F4FC-41DA-9D06-D7E5DBBCA663}" destId="{D3F1CD66-A624-411F-B56F-F3B6C8C2A871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026E7-ED6F-40D6-8398-EA4F024826EC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6BE279F-D971-4C6D-A320-07348B04A551}">
      <dgm:prSet phldrT="[Text]" custT="1"/>
      <dgm:spPr>
        <a:solidFill>
          <a:srgbClr val="E74A0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Nemteljesítő jelzáloghitelek, valamint a deviza alapú autó és személyi hitelek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C04D0648-E097-4841-8583-0A0EFDCC2BF7}" type="parTrans" cxnId="{2149065D-B225-4D43-A51C-3F2445ECE69D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A6BCF730-5400-459E-A3BF-0B98CFA22320}" type="sibTrans" cxnId="{2149065D-B225-4D43-A51C-3F2445ECE69D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5DCC7D9C-6B9B-4AA6-9838-193C02FB223D}">
      <dgm:prSet phldrT="[Text]" custT="1"/>
      <dgm:spPr>
        <a:solidFill>
          <a:srgbClr val="E74A0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Nemteljesítő és átstrukturált projekthitel-állomány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CC4829BE-5D4F-4BE5-9F64-13E766350CF7}" type="parTrans" cxnId="{6B65BAF2-647C-4C10-9E58-59C88E4A429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46BF4506-BBCF-4A82-913B-B7CEABDB2B4B}" type="sibTrans" cxnId="{6B65BAF2-647C-4C10-9E58-59C88E4A429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FBCE6FDF-CBC2-4F5C-A71B-1597A401960A}">
      <dgm:prSet phldrT="[Text]" custT="1"/>
      <dgm:spPr>
        <a:solidFill>
          <a:srgbClr val="FF7111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Gazdasági növekedést nem serkentő vállalati hitelezés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5CC49063-4583-423C-AF78-719A55A4C12E}" type="parTrans" cxnId="{09E60A22-3192-46D2-B440-F5DAAAACD939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C2A02D13-5F48-4B5D-BB48-16F5299EC7E4}" type="sibTrans" cxnId="{09E60A22-3192-46D2-B440-F5DAAAACD939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EB253A5B-A2AD-4A05-A9B3-3F236B481937}">
      <dgm:prSet phldrT="[Text]" custT="1"/>
      <dgm:spPr>
        <a:solidFill>
          <a:srgbClr val="FF7111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Alacsony strukturális jövedelmezőség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9DA2DE03-8A87-414C-B035-8F7A941B7416}" type="parTrans" cxnId="{67CE65C4-489C-4035-9C6F-893803C481F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16E7D30B-12AA-4503-B20A-9FB97392D45D}" type="sibTrans" cxnId="{67CE65C4-489C-4035-9C6F-893803C481F2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63F26F61-77C9-4273-BD14-203979CB5514}">
      <dgm:prSet phldrT="[Text]" custT="1"/>
      <dgm:spPr>
        <a:solidFill>
          <a:srgbClr val="FF993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Rövid külföldi forrásokra való túlzott ráutaltság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AEB82C4F-F206-4449-A8AA-51147A7D31E1}" type="parTrans" cxnId="{55B7603E-5F53-4614-9610-03B0C2EFD833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0546A0FC-9AE9-4939-A30E-D3A94C57EDBB}" type="sibTrans" cxnId="{55B7603E-5F53-4614-9610-03B0C2EFD833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2A2714FB-B7B5-4F15-A266-34E779899F2F}">
      <dgm:prSet phldrT="[Text]" custT="1"/>
      <dgm:spPr>
        <a:solidFill>
          <a:srgbClr val="FF9933"/>
        </a:solidFill>
      </dgm:spPr>
      <dgm:t>
        <a:bodyPr/>
        <a:lstStyle/>
        <a:p>
          <a:r>
            <a:rPr lang="hu-HU" sz="1400" b="1" i="1" dirty="0" smtClean="0">
              <a:latin typeface="Calibri" panose="020F0502020204030204" pitchFamily="34" charset="0"/>
            </a:rPr>
            <a:t>Forint lejárati eltérés</a:t>
          </a:r>
          <a:endParaRPr lang="hu-HU" sz="1400" b="1" i="1" dirty="0">
            <a:latin typeface="Calibri" panose="020F0502020204030204" pitchFamily="34" charset="0"/>
          </a:endParaRPr>
        </a:p>
      </dgm:t>
    </dgm:pt>
    <dgm:pt modelId="{07F7CDF0-3159-49DB-82FF-7C28A05218FF}" type="parTrans" cxnId="{638393C4-A5DB-4BB7-8BBC-E6591238F20C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465F8371-4C2D-4B1C-8B5D-F2017DD9933A}" type="sibTrans" cxnId="{638393C4-A5DB-4BB7-8BBC-E6591238F20C}">
      <dgm:prSet/>
      <dgm:spPr/>
      <dgm:t>
        <a:bodyPr/>
        <a:lstStyle/>
        <a:p>
          <a:endParaRPr lang="hu-HU" sz="2000" b="1" i="1">
            <a:latin typeface="Calibri" panose="020F0502020204030204" pitchFamily="34" charset="0"/>
          </a:endParaRPr>
        </a:p>
      </dgm:t>
    </dgm:pt>
    <dgm:pt modelId="{79047EA0-F4FC-41DA-9D06-D7E5DBBCA663}" type="pres">
      <dgm:prSet presAssocID="{384026E7-ED6F-40D6-8398-EA4F024826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68326780-314B-4298-A728-C97125A592E6}" type="pres">
      <dgm:prSet presAssocID="{36BE279F-D971-4C6D-A320-07348B04A551}" presName="node" presStyleLbl="node1" presStyleIdx="0" presStyleCnt="6" custScaleY="12362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F8E672-3D0A-4756-8274-5D79C897163A}" type="pres">
      <dgm:prSet presAssocID="{A6BCF730-5400-459E-A3BF-0B98CFA22320}" presName="sibTrans" presStyleCnt="0"/>
      <dgm:spPr/>
    </dgm:pt>
    <dgm:pt modelId="{9561772E-8C11-4644-9003-9A10B974D2AB}" type="pres">
      <dgm:prSet presAssocID="{5DCC7D9C-6B9B-4AA6-9838-193C02FB22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3E34748-E03F-403F-A093-492A19A455DE}" type="pres">
      <dgm:prSet presAssocID="{46BF4506-BBCF-4A82-913B-B7CEABDB2B4B}" presName="sibTrans" presStyleCnt="0"/>
      <dgm:spPr/>
    </dgm:pt>
    <dgm:pt modelId="{1F5C77F3-2F02-48F2-9C21-CCBCDA8B294B}" type="pres">
      <dgm:prSet presAssocID="{FBCE6FDF-CBC2-4F5C-A71B-1597A401960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1869EE-7ABB-4575-988F-24D2A94F16CC}" type="pres">
      <dgm:prSet presAssocID="{C2A02D13-5F48-4B5D-BB48-16F5299EC7E4}" presName="sibTrans" presStyleCnt="0"/>
      <dgm:spPr/>
    </dgm:pt>
    <dgm:pt modelId="{8136CB45-F6AA-45AA-8AB6-503FC806046C}" type="pres">
      <dgm:prSet presAssocID="{EB253A5B-A2AD-4A05-A9B3-3F236B48193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EA3CE36-F4CF-4942-BE1E-0C4438D6DEBC}" type="pres">
      <dgm:prSet presAssocID="{16E7D30B-12AA-4503-B20A-9FB97392D45D}" presName="sibTrans" presStyleCnt="0"/>
      <dgm:spPr/>
    </dgm:pt>
    <dgm:pt modelId="{B4783D53-6259-4E28-B15E-E1391FC5B9AA}" type="pres">
      <dgm:prSet presAssocID="{63F26F61-77C9-4273-BD14-203979CB5514}" presName="node" presStyleLbl="node1" presStyleIdx="4" presStyleCnt="6" custLinFactNeighborX="-573" custLinFactNeighborY="-215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468E506-6CA5-4F49-9A04-613CE1B518DC}" type="pres">
      <dgm:prSet presAssocID="{0546A0FC-9AE9-4939-A30E-D3A94C57EDBB}" presName="sibTrans" presStyleCnt="0"/>
      <dgm:spPr/>
    </dgm:pt>
    <dgm:pt modelId="{D3F1CD66-A624-411F-B56F-F3B6C8C2A871}" type="pres">
      <dgm:prSet presAssocID="{2A2714FB-B7B5-4F15-A266-34E779899F2F}" presName="node" presStyleLbl="node1" presStyleIdx="5" presStyleCnt="6" custLinFactNeighborX="-1481" custLinFactNeighborY="-215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9E60A22-3192-46D2-B440-F5DAAAACD939}" srcId="{384026E7-ED6F-40D6-8398-EA4F024826EC}" destId="{FBCE6FDF-CBC2-4F5C-A71B-1597A401960A}" srcOrd="2" destOrd="0" parTransId="{5CC49063-4583-423C-AF78-719A55A4C12E}" sibTransId="{C2A02D13-5F48-4B5D-BB48-16F5299EC7E4}"/>
    <dgm:cxn modelId="{6BFC7686-5427-4320-A56C-0D7D47DADB72}" type="presOf" srcId="{2A2714FB-B7B5-4F15-A266-34E779899F2F}" destId="{D3F1CD66-A624-411F-B56F-F3B6C8C2A871}" srcOrd="0" destOrd="0" presId="urn:microsoft.com/office/officeart/2005/8/layout/default#2"/>
    <dgm:cxn modelId="{6C01C7BE-2E15-47AF-B474-9AB297F83102}" type="presOf" srcId="{EB253A5B-A2AD-4A05-A9B3-3F236B481937}" destId="{8136CB45-F6AA-45AA-8AB6-503FC806046C}" srcOrd="0" destOrd="0" presId="urn:microsoft.com/office/officeart/2005/8/layout/default#2"/>
    <dgm:cxn modelId="{55B7603E-5F53-4614-9610-03B0C2EFD833}" srcId="{384026E7-ED6F-40D6-8398-EA4F024826EC}" destId="{63F26F61-77C9-4273-BD14-203979CB5514}" srcOrd="4" destOrd="0" parTransId="{AEB82C4F-F206-4449-A8AA-51147A7D31E1}" sibTransId="{0546A0FC-9AE9-4939-A30E-D3A94C57EDBB}"/>
    <dgm:cxn modelId="{90A3EDD9-F423-47B3-ABA2-49DCCCB1102D}" type="presOf" srcId="{36BE279F-D971-4C6D-A320-07348B04A551}" destId="{68326780-314B-4298-A728-C97125A592E6}" srcOrd="0" destOrd="0" presId="urn:microsoft.com/office/officeart/2005/8/layout/default#2"/>
    <dgm:cxn modelId="{5C7317D2-8E25-4FF5-81FD-5148790E73A4}" type="presOf" srcId="{63F26F61-77C9-4273-BD14-203979CB5514}" destId="{B4783D53-6259-4E28-B15E-E1391FC5B9AA}" srcOrd="0" destOrd="0" presId="urn:microsoft.com/office/officeart/2005/8/layout/default#2"/>
    <dgm:cxn modelId="{6B65BAF2-647C-4C10-9E58-59C88E4A4292}" srcId="{384026E7-ED6F-40D6-8398-EA4F024826EC}" destId="{5DCC7D9C-6B9B-4AA6-9838-193C02FB223D}" srcOrd="1" destOrd="0" parTransId="{CC4829BE-5D4F-4BE5-9F64-13E766350CF7}" sibTransId="{46BF4506-BBCF-4A82-913B-B7CEABDB2B4B}"/>
    <dgm:cxn modelId="{638393C4-A5DB-4BB7-8BBC-E6591238F20C}" srcId="{384026E7-ED6F-40D6-8398-EA4F024826EC}" destId="{2A2714FB-B7B5-4F15-A266-34E779899F2F}" srcOrd="5" destOrd="0" parTransId="{07F7CDF0-3159-49DB-82FF-7C28A05218FF}" sibTransId="{465F8371-4C2D-4B1C-8B5D-F2017DD9933A}"/>
    <dgm:cxn modelId="{2149065D-B225-4D43-A51C-3F2445ECE69D}" srcId="{384026E7-ED6F-40D6-8398-EA4F024826EC}" destId="{36BE279F-D971-4C6D-A320-07348B04A551}" srcOrd="0" destOrd="0" parTransId="{C04D0648-E097-4841-8583-0A0EFDCC2BF7}" sibTransId="{A6BCF730-5400-459E-A3BF-0B98CFA22320}"/>
    <dgm:cxn modelId="{532C080F-6D7B-4916-9805-9FEEB8D732F4}" type="presOf" srcId="{FBCE6FDF-CBC2-4F5C-A71B-1597A401960A}" destId="{1F5C77F3-2F02-48F2-9C21-CCBCDA8B294B}" srcOrd="0" destOrd="0" presId="urn:microsoft.com/office/officeart/2005/8/layout/default#2"/>
    <dgm:cxn modelId="{4FBBFCF6-B27E-4F13-BEDB-A4912B17610B}" type="presOf" srcId="{384026E7-ED6F-40D6-8398-EA4F024826EC}" destId="{79047EA0-F4FC-41DA-9D06-D7E5DBBCA663}" srcOrd="0" destOrd="0" presId="urn:microsoft.com/office/officeart/2005/8/layout/default#2"/>
    <dgm:cxn modelId="{11C201D8-A182-4D23-86C2-05CDC29008D8}" type="presOf" srcId="{5DCC7D9C-6B9B-4AA6-9838-193C02FB223D}" destId="{9561772E-8C11-4644-9003-9A10B974D2AB}" srcOrd="0" destOrd="0" presId="urn:microsoft.com/office/officeart/2005/8/layout/default#2"/>
    <dgm:cxn modelId="{67CE65C4-489C-4035-9C6F-893803C481F2}" srcId="{384026E7-ED6F-40D6-8398-EA4F024826EC}" destId="{EB253A5B-A2AD-4A05-A9B3-3F236B481937}" srcOrd="3" destOrd="0" parTransId="{9DA2DE03-8A87-414C-B035-8F7A941B7416}" sibTransId="{16E7D30B-12AA-4503-B20A-9FB97392D45D}"/>
    <dgm:cxn modelId="{80C978B9-79FD-4A6C-9521-2B6B3EFC71E9}" type="presParOf" srcId="{79047EA0-F4FC-41DA-9D06-D7E5DBBCA663}" destId="{68326780-314B-4298-A728-C97125A592E6}" srcOrd="0" destOrd="0" presId="urn:microsoft.com/office/officeart/2005/8/layout/default#2"/>
    <dgm:cxn modelId="{BA36F45C-025B-4757-A86A-9835D3B77E1F}" type="presParOf" srcId="{79047EA0-F4FC-41DA-9D06-D7E5DBBCA663}" destId="{15F8E672-3D0A-4756-8274-5D79C897163A}" srcOrd="1" destOrd="0" presId="urn:microsoft.com/office/officeart/2005/8/layout/default#2"/>
    <dgm:cxn modelId="{0059BDBA-DB50-4298-AD82-E2F3BFB33156}" type="presParOf" srcId="{79047EA0-F4FC-41DA-9D06-D7E5DBBCA663}" destId="{9561772E-8C11-4644-9003-9A10B974D2AB}" srcOrd="2" destOrd="0" presId="urn:microsoft.com/office/officeart/2005/8/layout/default#2"/>
    <dgm:cxn modelId="{360D8C57-ED72-4845-BEDE-37916241D126}" type="presParOf" srcId="{79047EA0-F4FC-41DA-9D06-D7E5DBBCA663}" destId="{83E34748-E03F-403F-A093-492A19A455DE}" srcOrd="3" destOrd="0" presId="urn:microsoft.com/office/officeart/2005/8/layout/default#2"/>
    <dgm:cxn modelId="{440288F7-6C4F-417D-89AE-AD044C8FFCB2}" type="presParOf" srcId="{79047EA0-F4FC-41DA-9D06-D7E5DBBCA663}" destId="{1F5C77F3-2F02-48F2-9C21-CCBCDA8B294B}" srcOrd="4" destOrd="0" presId="urn:microsoft.com/office/officeart/2005/8/layout/default#2"/>
    <dgm:cxn modelId="{02E8DBC1-3911-49B3-A67D-75CF65342A82}" type="presParOf" srcId="{79047EA0-F4FC-41DA-9D06-D7E5DBBCA663}" destId="{331869EE-7ABB-4575-988F-24D2A94F16CC}" srcOrd="5" destOrd="0" presId="urn:microsoft.com/office/officeart/2005/8/layout/default#2"/>
    <dgm:cxn modelId="{23D3C9B9-FEBF-4DAC-B7F6-7A785E92B5EB}" type="presParOf" srcId="{79047EA0-F4FC-41DA-9D06-D7E5DBBCA663}" destId="{8136CB45-F6AA-45AA-8AB6-503FC806046C}" srcOrd="6" destOrd="0" presId="urn:microsoft.com/office/officeart/2005/8/layout/default#2"/>
    <dgm:cxn modelId="{58F8703F-5CD6-4752-B149-537EB4F6C64E}" type="presParOf" srcId="{79047EA0-F4FC-41DA-9D06-D7E5DBBCA663}" destId="{FEA3CE36-F4CF-4942-BE1E-0C4438D6DEBC}" srcOrd="7" destOrd="0" presId="urn:microsoft.com/office/officeart/2005/8/layout/default#2"/>
    <dgm:cxn modelId="{A44F7304-80AA-4C23-8CD6-A446DD81636D}" type="presParOf" srcId="{79047EA0-F4FC-41DA-9D06-D7E5DBBCA663}" destId="{B4783D53-6259-4E28-B15E-E1391FC5B9AA}" srcOrd="8" destOrd="0" presId="urn:microsoft.com/office/officeart/2005/8/layout/default#2"/>
    <dgm:cxn modelId="{EA563710-5F50-4F8B-824F-CE7B297BF12A}" type="presParOf" srcId="{79047EA0-F4FC-41DA-9D06-D7E5DBBCA663}" destId="{6468E506-6CA5-4F49-9A04-613CE1B518DC}" srcOrd="9" destOrd="0" presId="urn:microsoft.com/office/officeart/2005/8/layout/default#2"/>
    <dgm:cxn modelId="{BC11AB00-1044-4705-8987-B6A83E642E21}" type="presParOf" srcId="{79047EA0-F4FC-41DA-9D06-D7E5DBBCA663}" destId="{D3F1CD66-A624-411F-B56F-F3B6C8C2A871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DFD364-464C-46CC-AEF9-6059645B02A2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9FBA0CA7-26A0-46C5-B323-3B2B58923C48}">
      <dgm:prSet custT="1"/>
      <dgm:spPr/>
      <dgm:t>
        <a:bodyPr/>
        <a:lstStyle/>
        <a:p>
          <a:pPr algn="ctr" rtl="0"/>
          <a:r>
            <a:rPr lang="hu-HU" sz="22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Magas a nemteljesítő jelzáloghitelek, valamint a deviza alapú személyi és autóhitelek állománya.</a:t>
          </a:r>
          <a:endParaRPr lang="hu-HU" sz="2200" b="1" i="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7D59F7B5-4641-4025-BE13-B65CBB076C02}" type="par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8713634A-C3E9-4F8B-B700-D8E0476081A0}" type="sib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B76E056F-CB68-49F2-BB8B-1FC03088A506}" type="pres">
      <dgm:prSet presAssocID="{29DFD364-464C-46CC-AEF9-6059645B02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0E18259-9997-4726-B3B5-B36E78702646}" type="pres">
      <dgm:prSet presAssocID="{9FBA0CA7-26A0-46C5-B323-3B2B58923C48}" presName="parentLin" presStyleCnt="0"/>
      <dgm:spPr/>
    </dgm:pt>
    <dgm:pt modelId="{59423001-CF33-43C0-B9E0-7BE8F086AC1C}" type="pres">
      <dgm:prSet presAssocID="{9FBA0CA7-26A0-46C5-B323-3B2B58923C4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6F6D97A6-615A-4655-9F6C-F473EB0DF977}" type="pres">
      <dgm:prSet presAssocID="{9FBA0CA7-26A0-46C5-B323-3B2B58923C48}" presName="parentText" presStyleLbl="node1" presStyleIdx="0" presStyleCnt="1" custScaleX="129267" custScaleY="160250" custLinFactNeighborX="-17274" custLinFactNeighborY="1171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0CDE82-BAC9-4BB9-AAB1-7FC7675035DA}" type="pres">
      <dgm:prSet presAssocID="{9FBA0CA7-26A0-46C5-B323-3B2B58923C48}" presName="negativeSpace" presStyleCnt="0"/>
      <dgm:spPr/>
    </dgm:pt>
    <dgm:pt modelId="{C762FBEE-0539-4920-B538-2B1ED66C0550}" type="pres">
      <dgm:prSet presAssocID="{9FBA0CA7-26A0-46C5-B323-3B2B58923C4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C90B84E-63C7-46DD-861F-804FD7740605}" type="presOf" srcId="{29DFD364-464C-46CC-AEF9-6059645B02A2}" destId="{B76E056F-CB68-49F2-BB8B-1FC03088A506}" srcOrd="0" destOrd="0" presId="urn:microsoft.com/office/officeart/2005/8/layout/list1"/>
    <dgm:cxn modelId="{96E9180A-ACBF-4579-9B70-8F22D89A2413}" srcId="{29DFD364-464C-46CC-AEF9-6059645B02A2}" destId="{9FBA0CA7-26A0-46C5-B323-3B2B58923C48}" srcOrd="0" destOrd="0" parTransId="{7D59F7B5-4641-4025-BE13-B65CBB076C02}" sibTransId="{8713634A-C3E9-4F8B-B700-D8E0476081A0}"/>
    <dgm:cxn modelId="{55E3A690-5BE6-4353-AF4B-F14F587A9144}" type="presOf" srcId="{9FBA0CA7-26A0-46C5-B323-3B2B58923C48}" destId="{6F6D97A6-615A-4655-9F6C-F473EB0DF977}" srcOrd="1" destOrd="0" presId="urn:microsoft.com/office/officeart/2005/8/layout/list1"/>
    <dgm:cxn modelId="{32801F8D-6878-4F92-A9F0-39D02A6C391D}" type="presOf" srcId="{9FBA0CA7-26A0-46C5-B323-3B2B58923C48}" destId="{59423001-CF33-43C0-B9E0-7BE8F086AC1C}" srcOrd="0" destOrd="0" presId="urn:microsoft.com/office/officeart/2005/8/layout/list1"/>
    <dgm:cxn modelId="{CDC350A0-060C-445A-98DA-27B6F8394CF0}" type="presParOf" srcId="{B76E056F-CB68-49F2-BB8B-1FC03088A506}" destId="{00E18259-9997-4726-B3B5-B36E78702646}" srcOrd="0" destOrd="0" presId="urn:microsoft.com/office/officeart/2005/8/layout/list1"/>
    <dgm:cxn modelId="{AA400D27-209C-47BA-B740-4D558ADC1A1C}" type="presParOf" srcId="{00E18259-9997-4726-B3B5-B36E78702646}" destId="{59423001-CF33-43C0-B9E0-7BE8F086AC1C}" srcOrd="0" destOrd="0" presId="urn:microsoft.com/office/officeart/2005/8/layout/list1"/>
    <dgm:cxn modelId="{F8BEB7E3-6298-47C5-9D32-3FD507D4FE1A}" type="presParOf" srcId="{00E18259-9997-4726-B3B5-B36E78702646}" destId="{6F6D97A6-615A-4655-9F6C-F473EB0DF977}" srcOrd="1" destOrd="0" presId="urn:microsoft.com/office/officeart/2005/8/layout/list1"/>
    <dgm:cxn modelId="{3A579842-A9DF-4EF3-9943-009C469099D8}" type="presParOf" srcId="{B76E056F-CB68-49F2-BB8B-1FC03088A506}" destId="{190CDE82-BAC9-4BB9-AAB1-7FC7675035DA}" srcOrd="1" destOrd="0" presId="urn:microsoft.com/office/officeart/2005/8/layout/list1"/>
    <dgm:cxn modelId="{BD365AEA-3145-4B5C-ADBD-F0B01948C34E}" type="presParOf" srcId="{B76E056F-CB68-49F2-BB8B-1FC03088A506}" destId="{C762FBEE-0539-4920-B538-2B1ED66C05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D74400-38D0-4E12-8660-EA9095A64CDD}" type="doc">
      <dgm:prSet loTypeId="urn:microsoft.com/office/officeart/2009/3/layout/StepUp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84C09FF-9590-4754-8D3C-45614FC14DF0}">
      <dgm:prSet phldrT="[Text]"/>
      <dgm:spPr/>
      <dgm:t>
        <a:bodyPr/>
        <a:lstStyle/>
        <a:p>
          <a:r>
            <a:rPr lang="hu-HU" dirty="0" smtClean="0"/>
            <a:t>NET bővítése: </a:t>
          </a:r>
        </a:p>
        <a:p>
          <a:r>
            <a:rPr lang="hu-HU" dirty="0" smtClean="0"/>
            <a:t>10.000 szerződés</a:t>
          </a:r>
          <a:endParaRPr lang="hu-HU" dirty="0"/>
        </a:p>
      </dgm:t>
    </dgm:pt>
    <dgm:pt modelId="{7B8671EC-B004-4224-8B00-BB5A52E267D8}" type="parTrans" cxnId="{206ECDFB-519D-4EA0-80E5-F3660854DECD}">
      <dgm:prSet/>
      <dgm:spPr/>
      <dgm:t>
        <a:bodyPr/>
        <a:lstStyle/>
        <a:p>
          <a:endParaRPr lang="hu-HU"/>
        </a:p>
      </dgm:t>
    </dgm:pt>
    <dgm:pt modelId="{4CBEC9E0-9173-4539-93BA-986F8213250C}" type="sibTrans" cxnId="{206ECDFB-519D-4EA0-80E5-F3660854DECD}">
      <dgm:prSet/>
      <dgm:spPr/>
      <dgm:t>
        <a:bodyPr/>
        <a:lstStyle/>
        <a:p>
          <a:endParaRPr lang="hu-HU"/>
        </a:p>
      </dgm:t>
    </dgm:pt>
    <dgm:pt modelId="{EACB0E76-B756-4E82-A85C-E2A2BFB8AD15}">
      <dgm:prSet phldrT="[Text]"/>
      <dgm:spPr/>
      <dgm:t>
        <a:bodyPr/>
        <a:lstStyle/>
        <a:p>
          <a:r>
            <a:rPr lang="hu-HU" dirty="0" smtClean="0"/>
            <a:t>Magáncsőd további 25.000 szerződés</a:t>
          </a:r>
          <a:endParaRPr lang="hu-HU" dirty="0"/>
        </a:p>
      </dgm:t>
    </dgm:pt>
    <dgm:pt modelId="{8AE05B91-1E25-41AF-BDF4-CB5D7BA6BC05}" type="parTrans" cxnId="{CF930480-3A01-4ED7-86EF-464D02D04182}">
      <dgm:prSet/>
      <dgm:spPr/>
      <dgm:t>
        <a:bodyPr/>
        <a:lstStyle/>
        <a:p>
          <a:endParaRPr lang="hu-HU"/>
        </a:p>
      </dgm:t>
    </dgm:pt>
    <dgm:pt modelId="{CB62D62F-BB56-4AF3-AE28-5728ADE31F99}" type="sibTrans" cxnId="{CF930480-3A01-4ED7-86EF-464D02D04182}">
      <dgm:prSet/>
      <dgm:spPr/>
      <dgm:t>
        <a:bodyPr/>
        <a:lstStyle/>
        <a:p>
          <a:endParaRPr lang="hu-HU"/>
        </a:p>
      </dgm:t>
    </dgm:pt>
    <dgm:pt modelId="{A313C815-244A-419B-8001-E32675C9BC18}">
      <dgm:prSet phldrT="[Text]" custT="1"/>
      <dgm:spPr/>
      <dgm:t>
        <a:bodyPr/>
        <a:lstStyle/>
        <a:p>
          <a:r>
            <a:rPr lang="hu-HU" sz="2400" dirty="0" smtClean="0"/>
            <a:t>További intézkedések szükségesek lehetnek a fennmaradó 100.000 szerződés rendezésére</a:t>
          </a:r>
          <a:endParaRPr lang="hu-HU" sz="2400" dirty="0"/>
        </a:p>
      </dgm:t>
    </dgm:pt>
    <dgm:pt modelId="{C30E0D1B-DB96-4C96-BABE-956398820F35}" type="parTrans" cxnId="{101F9619-9AE4-4688-9199-FEA721949B25}">
      <dgm:prSet/>
      <dgm:spPr/>
      <dgm:t>
        <a:bodyPr/>
        <a:lstStyle/>
        <a:p>
          <a:endParaRPr lang="hu-HU"/>
        </a:p>
      </dgm:t>
    </dgm:pt>
    <dgm:pt modelId="{176679A6-DD75-4B9E-8E54-F37D24E40A57}" type="sibTrans" cxnId="{101F9619-9AE4-4688-9199-FEA721949B25}">
      <dgm:prSet/>
      <dgm:spPr/>
      <dgm:t>
        <a:bodyPr/>
        <a:lstStyle/>
        <a:p>
          <a:endParaRPr lang="hu-HU"/>
        </a:p>
      </dgm:t>
    </dgm:pt>
    <dgm:pt modelId="{92CC14D7-9EE3-47C8-82CB-E95DE7431740}" type="pres">
      <dgm:prSet presAssocID="{91D74400-38D0-4E12-8660-EA9095A64CD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0DDE0C11-94F6-4846-B41D-E47CE888EC99}" type="pres">
      <dgm:prSet presAssocID="{B84C09FF-9590-4754-8D3C-45614FC14DF0}" presName="composite" presStyleCnt="0"/>
      <dgm:spPr/>
    </dgm:pt>
    <dgm:pt modelId="{1C808AF7-41BE-49F1-8D7D-4183AD222AF5}" type="pres">
      <dgm:prSet presAssocID="{B84C09FF-9590-4754-8D3C-45614FC14DF0}" presName="LShape" presStyleLbl="alignNode1" presStyleIdx="0" presStyleCnt="5"/>
      <dgm:spPr/>
    </dgm:pt>
    <dgm:pt modelId="{8198DB85-2D11-4E9A-A59C-2185BBDFB12B}" type="pres">
      <dgm:prSet presAssocID="{B84C09FF-9590-4754-8D3C-45614FC14DF0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BC9316-F9EE-49AF-ADE2-C8CC8CFFFCA1}" type="pres">
      <dgm:prSet presAssocID="{B84C09FF-9590-4754-8D3C-45614FC14DF0}" presName="Triangle" presStyleLbl="alignNode1" presStyleIdx="1" presStyleCnt="5"/>
      <dgm:spPr/>
    </dgm:pt>
    <dgm:pt modelId="{98C7628C-997F-4FD1-941B-130B6A35AFD0}" type="pres">
      <dgm:prSet presAssocID="{4CBEC9E0-9173-4539-93BA-986F8213250C}" presName="sibTrans" presStyleCnt="0"/>
      <dgm:spPr/>
    </dgm:pt>
    <dgm:pt modelId="{A086D75A-8366-4237-8DBF-7D9ED5C4ACFF}" type="pres">
      <dgm:prSet presAssocID="{4CBEC9E0-9173-4539-93BA-986F8213250C}" presName="space" presStyleCnt="0"/>
      <dgm:spPr/>
    </dgm:pt>
    <dgm:pt modelId="{A8B8DDC8-BE69-434C-A338-55DC344A0CCF}" type="pres">
      <dgm:prSet presAssocID="{EACB0E76-B756-4E82-A85C-E2A2BFB8AD15}" presName="composite" presStyleCnt="0"/>
      <dgm:spPr/>
    </dgm:pt>
    <dgm:pt modelId="{08AF4219-DB9B-4F12-A76A-5D92A75EB625}" type="pres">
      <dgm:prSet presAssocID="{EACB0E76-B756-4E82-A85C-E2A2BFB8AD15}" presName="LShape" presStyleLbl="alignNode1" presStyleIdx="2" presStyleCnt="5"/>
      <dgm:spPr/>
    </dgm:pt>
    <dgm:pt modelId="{1A73D294-8BE8-48C6-931F-15EA39C181F4}" type="pres">
      <dgm:prSet presAssocID="{EACB0E76-B756-4E82-A85C-E2A2BFB8AD1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C9D8EF6-3B99-4FAC-9931-17FF660F94C6}" type="pres">
      <dgm:prSet presAssocID="{EACB0E76-B756-4E82-A85C-E2A2BFB8AD15}" presName="Triangle" presStyleLbl="alignNode1" presStyleIdx="3" presStyleCnt="5"/>
      <dgm:spPr/>
    </dgm:pt>
    <dgm:pt modelId="{3B111F88-1E63-4E67-9653-03F1F157EF06}" type="pres">
      <dgm:prSet presAssocID="{CB62D62F-BB56-4AF3-AE28-5728ADE31F99}" presName="sibTrans" presStyleCnt="0"/>
      <dgm:spPr/>
    </dgm:pt>
    <dgm:pt modelId="{BA400233-A101-417E-8383-18C5556E495B}" type="pres">
      <dgm:prSet presAssocID="{CB62D62F-BB56-4AF3-AE28-5728ADE31F99}" presName="space" presStyleCnt="0"/>
      <dgm:spPr/>
    </dgm:pt>
    <dgm:pt modelId="{A61B981B-F719-4F26-A00D-DDCF448473BD}" type="pres">
      <dgm:prSet presAssocID="{A313C815-244A-419B-8001-E32675C9BC18}" presName="composite" presStyleCnt="0"/>
      <dgm:spPr/>
    </dgm:pt>
    <dgm:pt modelId="{BD4F42DB-55FE-456B-93E9-B373FB5BC216}" type="pres">
      <dgm:prSet presAssocID="{A313C815-244A-419B-8001-E32675C9BC18}" presName="LShape" presStyleLbl="alignNode1" presStyleIdx="4" presStyleCnt="5"/>
      <dgm:spPr/>
    </dgm:pt>
    <dgm:pt modelId="{BF888A53-6524-4C6F-BD3A-DFC4528FECEC}" type="pres">
      <dgm:prSet presAssocID="{A313C815-244A-419B-8001-E32675C9BC18}" presName="ParentText" presStyleLbl="revTx" presStyleIdx="2" presStyleCnt="3" custScaleX="107240" custScaleY="175272" custLinFactNeighborX="363" custLinFactNeighborY="379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DD0995C-400B-45BD-98BF-ED553D76AD73}" type="presOf" srcId="{EACB0E76-B756-4E82-A85C-E2A2BFB8AD15}" destId="{1A73D294-8BE8-48C6-931F-15EA39C181F4}" srcOrd="0" destOrd="0" presId="urn:microsoft.com/office/officeart/2009/3/layout/StepUpProcess"/>
    <dgm:cxn modelId="{25B6CCC9-4ADA-4F63-9AA1-F3AF14211F3A}" type="presOf" srcId="{A313C815-244A-419B-8001-E32675C9BC18}" destId="{BF888A53-6524-4C6F-BD3A-DFC4528FECEC}" srcOrd="0" destOrd="0" presId="urn:microsoft.com/office/officeart/2009/3/layout/StepUpProcess"/>
    <dgm:cxn modelId="{0BEC41F1-287F-4DB5-9C1C-C0BB8A25A797}" type="presOf" srcId="{91D74400-38D0-4E12-8660-EA9095A64CDD}" destId="{92CC14D7-9EE3-47C8-82CB-E95DE7431740}" srcOrd="0" destOrd="0" presId="urn:microsoft.com/office/officeart/2009/3/layout/StepUpProcess"/>
    <dgm:cxn modelId="{101F9619-9AE4-4688-9199-FEA721949B25}" srcId="{91D74400-38D0-4E12-8660-EA9095A64CDD}" destId="{A313C815-244A-419B-8001-E32675C9BC18}" srcOrd="2" destOrd="0" parTransId="{C30E0D1B-DB96-4C96-BABE-956398820F35}" sibTransId="{176679A6-DD75-4B9E-8E54-F37D24E40A57}"/>
    <dgm:cxn modelId="{206ECDFB-519D-4EA0-80E5-F3660854DECD}" srcId="{91D74400-38D0-4E12-8660-EA9095A64CDD}" destId="{B84C09FF-9590-4754-8D3C-45614FC14DF0}" srcOrd="0" destOrd="0" parTransId="{7B8671EC-B004-4224-8B00-BB5A52E267D8}" sibTransId="{4CBEC9E0-9173-4539-93BA-986F8213250C}"/>
    <dgm:cxn modelId="{B5062265-DD6C-48A5-AA94-83A24D933E4B}" type="presOf" srcId="{B84C09FF-9590-4754-8D3C-45614FC14DF0}" destId="{8198DB85-2D11-4E9A-A59C-2185BBDFB12B}" srcOrd="0" destOrd="0" presId="urn:microsoft.com/office/officeart/2009/3/layout/StepUpProcess"/>
    <dgm:cxn modelId="{CF930480-3A01-4ED7-86EF-464D02D04182}" srcId="{91D74400-38D0-4E12-8660-EA9095A64CDD}" destId="{EACB0E76-B756-4E82-A85C-E2A2BFB8AD15}" srcOrd="1" destOrd="0" parTransId="{8AE05B91-1E25-41AF-BDF4-CB5D7BA6BC05}" sibTransId="{CB62D62F-BB56-4AF3-AE28-5728ADE31F99}"/>
    <dgm:cxn modelId="{0B8B818C-7075-4A30-81C3-5C135CC70385}" type="presParOf" srcId="{92CC14D7-9EE3-47C8-82CB-E95DE7431740}" destId="{0DDE0C11-94F6-4846-B41D-E47CE888EC99}" srcOrd="0" destOrd="0" presId="urn:microsoft.com/office/officeart/2009/3/layout/StepUpProcess"/>
    <dgm:cxn modelId="{37E9BD23-68C7-4E25-B1D1-D30BFD725DCC}" type="presParOf" srcId="{0DDE0C11-94F6-4846-B41D-E47CE888EC99}" destId="{1C808AF7-41BE-49F1-8D7D-4183AD222AF5}" srcOrd="0" destOrd="0" presId="urn:microsoft.com/office/officeart/2009/3/layout/StepUpProcess"/>
    <dgm:cxn modelId="{1DAC649E-CF3A-430A-BA85-BB2F66039C0F}" type="presParOf" srcId="{0DDE0C11-94F6-4846-B41D-E47CE888EC99}" destId="{8198DB85-2D11-4E9A-A59C-2185BBDFB12B}" srcOrd="1" destOrd="0" presId="urn:microsoft.com/office/officeart/2009/3/layout/StepUpProcess"/>
    <dgm:cxn modelId="{6802C2B7-C6EB-4948-8113-4C0EF9767998}" type="presParOf" srcId="{0DDE0C11-94F6-4846-B41D-E47CE888EC99}" destId="{47BC9316-F9EE-49AF-ADE2-C8CC8CFFFCA1}" srcOrd="2" destOrd="0" presId="urn:microsoft.com/office/officeart/2009/3/layout/StepUpProcess"/>
    <dgm:cxn modelId="{801B0D3A-8D32-4C1C-972F-53136E811E9F}" type="presParOf" srcId="{92CC14D7-9EE3-47C8-82CB-E95DE7431740}" destId="{98C7628C-997F-4FD1-941B-130B6A35AFD0}" srcOrd="1" destOrd="0" presId="urn:microsoft.com/office/officeart/2009/3/layout/StepUpProcess"/>
    <dgm:cxn modelId="{1CEF66CD-0479-4A89-A3F5-E04DE81DBAC0}" type="presParOf" srcId="{98C7628C-997F-4FD1-941B-130B6A35AFD0}" destId="{A086D75A-8366-4237-8DBF-7D9ED5C4ACFF}" srcOrd="0" destOrd="0" presId="urn:microsoft.com/office/officeart/2009/3/layout/StepUpProcess"/>
    <dgm:cxn modelId="{FF6B4123-7B5D-4EF2-AEF6-91CC8380333A}" type="presParOf" srcId="{92CC14D7-9EE3-47C8-82CB-E95DE7431740}" destId="{A8B8DDC8-BE69-434C-A338-55DC344A0CCF}" srcOrd="2" destOrd="0" presId="urn:microsoft.com/office/officeart/2009/3/layout/StepUpProcess"/>
    <dgm:cxn modelId="{4418DDC6-E67C-4429-AE23-EC52C3702FE4}" type="presParOf" srcId="{A8B8DDC8-BE69-434C-A338-55DC344A0CCF}" destId="{08AF4219-DB9B-4F12-A76A-5D92A75EB625}" srcOrd="0" destOrd="0" presId="urn:microsoft.com/office/officeart/2009/3/layout/StepUpProcess"/>
    <dgm:cxn modelId="{F913DEFD-44F6-44D3-8CD4-C2C3C99F1071}" type="presParOf" srcId="{A8B8DDC8-BE69-434C-A338-55DC344A0CCF}" destId="{1A73D294-8BE8-48C6-931F-15EA39C181F4}" srcOrd="1" destOrd="0" presId="urn:microsoft.com/office/officeart/2009/3/layout/StepUpProcess"/>
    <dgm:cxn modelId="{6B7343C3-64BE-436D-874E-1AC1FEB67765}" type="presParOf" srcId="{A8B8DDC8-BE69-434C-A338-55DC344A0CCF}" destId="{6C9D8EF6-3B99-4FAC-9931-17FF660F94C6}" srcOrd="2" destOrd="0" presId="urn:microsoft.com/office/officeart/2009/3/layout/StepUpProcess"/>
    <dgm:cxn modelId="{7A05ACA3-B01A-4D2E-ADD4-9669F5DAF528}" type="presParOf" srcId="{92CC14D7-9EE3-47C8-82CB-E95DE7431740}" destId="{3B111F88-1E63-4E67-9653-03F1F157EF06}" srcOrd="3" destOrd="0" presId="urn:microsoft.com/office/officeart/2009/3/layout/StepUpProcess"/>
    <dgm:cxn modelId="{3C5F7F44-90AE-438A-A0B4-C322CE196310}" type="presParOf" srcId="{3B111F88-1E63-4E67-9653-03F1F157EF06}" destId="{BA400233-A101-417E-8383-18C5556E495B}" srcOrd="0" destOrd="0" presId="urn:microsoft.com/office/officeart/2009/3/layout/StepUpProcess"/>
    <dgm:cxn modelId="{3498F38F-94F9-4D0E-95B0-D2002EFB5B93}" type="presParOf" srcId="{92CC14D7-9EE3-47C8-82CB-E95DE7431740}" destId="{A61B981B-F719-4F26-A00D-DDCF448473BD}" srcOrd="4" destOrd="0" presId="urn:microsoft.com/office/officeart/2009/3/layout/StepUpProcess"/>
    <dgm:cxn modelId="{FDBB5CE1-E11A-4ABF-AE78-2A56C0DC87DC}" type="presParOf" srcId="{A61B981B-F719-4F26-A00D-DDCF448473BD}" destId="{BD4F42DB-55FE-456B-93E9-B373FB5BC216}" srcOrd="0" destOrd="0" presId="urn:microsoft.com/office/officeart/2009/3/layout/StepUpProcess"/>
    <dgm:cxn modelId="{5B2DE7D5-9169-4A8D-8DD7-E6A070B0C56F}" type="presParOf" srcId="{A61B981B-F719-4F26-A00D-DDCF448473BD}" destId="{BF888A53-6524-4C6F-BD3A-DFC4528FECE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DFD364-464C-46CC-AEF9-6059645B02A2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9FBA0CA7-26A0-46C5-B323-3B2B58923C48}">
      <dgm:prSet custT="1"/>
      <dgm:spPr/>
      <dgm:t>
        <a:bodyPr/>
        <a:lstStyle/>
        <a:p>
          <a:pPr algn="ctr" rtl="0"/>
          <a:r>
            <a:rPr lang="hu-HU" sz="22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Továbbra is kiemelt kockázatot jelentenek a nemteljesítő és átstrukturált projekthitelek.</a:t>
          </a:r>
          <a:endParaRPr lang="hu-HU" sz="2200" b="1" i="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7D59F7B5-4641-4025-BE13-B65CBB076C02}" type="par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8713634A-C3E9-4F8B-B700-D8E0476081A0}" type="sib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B76E056F-CB68-49F2-BB8B-1FC03088A506}" type="pres">
      <dgm:prSet presAssocID="{29DFD364-464C-46CC-AEF9-6059645B02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0E18259-9997-4726-B3B5-B36E78702646}" type="pres">
      <dgm:prSet presAssocID="{9FBA0CA7-26A0-46C5-B323-3B2B58923C48}" presName="parentLin" presStyleCnt="0"/>
      <dgm:spPr/>
    </dgm:pt>
    <dgm:pt modelId="{59423001-CF33-43C0-B9E0-7BE8F086AC1C}" type="pres">
      <dgm:prSet presAssocID="{9FBA0CA7-26A0-46C5-B323-3B2B58923C4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6F6D97A6-615A-4655-9F6C-F473EB0DF977}" type="pres">
      <dgm:prSet presAssocID="{9FBA0CA7-26A0-46C5-B323-3B2B58923C48}" presName="parentText" presStyleLbl="node1" presStyleIdx="0" presStyleCnt="1" custScaleX="129267" custScaleY="160250" custLinFactNeighborX="-17274" custLinFactNeighborY="1171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0CDE82-BAC9-4BB9-AAB1-7FC7675035DA}" type="pres">
      <dgm:prSet presAssocID="{9FBA0CA7-26A0-46C5-B323-3B2B58923C48}" presName="negativeSpace" presStyleCnt="0"/>
      <dgm:spPr/>
    </dgm:pt>
    <dgm:pt modelId="{C762FBEE-0539-4920-B538-2B1ED66C0550}" type="pres">
      <dgm:prSet presAssocID="{9FBA0CA7-26A0-46C5-B323-3B2B58923C4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78918AE-3AEA-4410-BFED-2C3161CE7A80}" type="presOf" srcId="{29DFD364-464C-46CC-AEF9-6059645B02A2}" destId="{B76E056F-CB68-49F2-BB8B-1FC03088A506}" srcOrd="0" destOrd="0" presId="urn:microsoft.com/office/officeart/2005/8/layout/list1"/>
    <dgm:cxn modelId="{0222BDF6-A64C-40BA-9356-E4149ED2BC50}" type="presOf" srcId="{9FBA0CA7-26A0-46C5-B323-3B2B58923C48}" destId="{59423001-CF33-43C0-B9E0-7BE8F086AC1C}" srcOrd="0" destOrd="0" presId="urn:microsoft.com/office/officeart/2005/8/layout/list1"/>
    <dgm:cxn modelId="{9EF7DE63-BBA9-4B13-A455-34AD9A923CC2}" type="presOf" srcId="{9FBA0CA7-26A0-46C5-B323-3B2B58923C48}" destId="{6F6D97A6-615A-4655-9F6C-F473EB0DF977}" srcOrd="1" destOrd="0" presId="urn:microsoft.com/office/officeart/2005/8/layout/list1"/>
    <dgm:cxn modelId="{96E9180A-ACBF-4579-9B70-8F22D89A2413}" srcId="{29DFD364-464C-46CC-AEF9-6059645B02A2}" destId="{9FBA0CA7-26A0-46C5-B323-3B2B58923C48}" srcOrd="0" destOrd="0" parTransId="{7D59F7B5-4641-4025-BE13-B65CBB076C02}" sibTransId="{8713634A-C3E9-4F8B-B700-D8E0476081A0}"/>
    <dgm:cxn modelId="{B89BD17F-0D6B-4681-88CB-E636D9BCC3F4}" type="presParOf" srcId="{B76E056F-CB68-49F2-BB8B-1FC03088A506}" destId="{00E18259-9997-4726-B3B5-B36E78702646}" srcOrd="0" destOrd="0" presId="urn:microsoft.com/office/officeart/2005/8/layout/list1"/>
    <dgm:cxn modelId="{BAE7B9B6-C6D8-471A-A034-56213F7D9B51}" type="presParOf" srcId="{00E18259-9997-4726-B3B5-B36E78702646}" destId="{59423001-CF33-43C0-B9E0-7BE8F086AC1C}" srcOrd="0" destOrd="0" presId="urn:microsoft.com/office/officeart/2005/8/layout/list1"/>
    <dgm:cxn modelId="{F34C88CA-D7C9-44CC-A836-9C3B93C3FAED}" type="presParOf" srcId="{00E18259-9997-4726-B3B5-B36E78702646}" destId="{6F6D97A6-615A-4655-9F6C-F473EB0DF977}" srcOrd="1" destOrd="0" presId="urn:microsoft.com/office/officeart/2005/8/layout/list1"/>
    <dgm:cxn modelId="{B03EF1C5-7A19-4D57-B43D-D28F3BBA0361}" type="presParOf" srcId="{B76E056F-CB68-49F2-BB8B-1FC03088A506}" destId="{190CDE82-BAC9-4BB9-AAB1-7FC7675035DA}" srcOrd="1" destOrd="0" presId="urn:microsoft.com/office/officeart/2005/8/layout/list1"/>
    <dgm:cxn modelId="{84851D20-8737-4947-9135-F3D3BA3E00F2}" type="presParOf" srcId="{B76E056F-CB68-49F2-BB8B-1FC03088A506}" destId="{C762FBEE-0539-4920-B538-2B1ED66C05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DFD364-464C-46CC-AEF9-6059645B02A2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9FBA0CA7-26A0-46C5-B323-3B2B58923C48}">
      <dgm:prSet custT="1"/>
      <dgm:spPr/>
      <dgm:t>
        <a:bodyPr/>
        <a:lstStyle/>
        <a:p>
          <a:pPr algn="ctr" rtl="0"/>
          <a:r>
            <a:rPr lang="hu-HU" sz="22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A vállalati hitelezés dinamikája még mindig elmarad attól, ami a gazdasági növekedést fenntartható módon támogatná.</a:t>
          </a:r>
          <a:endParaRPr lang="hu-HU" sz="2200" b="1" i="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7D59F7B5-4641-4025-BE13-B65CBB076C02}" type="par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8713634A-C3E9-4F8B-B700-D8E0476081A0}" type="sib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B76E056F-CB68-49F2-BB8B-1FC03088A506}" type="pres">
      <dgm:prSet presAssocID="{29DFD364-464C-46CC-AEF9-6059645B02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0E18259-9997-4726-B3B5-B36E78702646}" type="pres">
      <dgm:prSet presAssocID="{9FBA0CA7-26A0-46C5-B323-3B2B58923C48}" presName="parentLin" presStyleCnt="0"/>
      <dgm:spPr/>
    </dgm:pt>
    <dgm:pt modelId="{59423001-CF33-43C0-B9E0-7BE8F086AC1C}" type="pres">
      <dgm:prSet presAssocID="{9FBA0CA7-26A0-46C5-B323-3B2B58923C4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6F6D97A6-615A-4655-9F6C-F473EB0DF977}" type="pres">
      <dgm:prSet presAssocID="{9FBA0CA7-26A0-46C5-B323-3B2B58923C48}" presName="parentText" presStyleLbl="node1" presStyleIdx="0" presStyleCnt="1" custScaleX="129267" custScaleY="160250" custLinFactNeighborX="-17274" custLinFactNeighborY="1171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0CDE82-BAC9-4BB9-AAB1-7FC7675035DA}" type="pres">
      <dgm:prSet presAssocID="{9FBA0CA7-26A0-46C5-B323-3B2B58923C48}" presName="negativeSpace" presStyleCnt="0"/>
      <dgm:spPr/>
    </dgm:pt>
    <dgm:pt modelId="{C762FBEE-0539-4920-B538-2B1ED66C0550}" type="pres">
      <dgm:prSet presAssocID="{9FBA0CA7-26A0-46C5-B323-3B2B58923C4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96A5D1E8-CE03-43F5-B198-1CA6BB16AF1D}" type="presOf" srcId="{29DFD364-464C-46CC-AEF9-6059645B02A2}" destId="{B76E056F-CB68-49F2-BB8B-1FC03088A506}" srcOrd="0" destOrd="0" presId="urn:microsoft.com/office/officeart/2005/8/layout/list1"/>
    <dgm:cxn modelId="{96E9180A-ACBF-4579-9B70-8F22D89A2413}" srcId="{29DFD364-464C-46CC-AEF9-6059645B02A2}" destId="{9FBA0CA7-26A0-46C5-B323-3B2B58923C48}" srcOrd="0" destOrd="0" parTransId="{7D59F7B5-4641-4025-BE13-B65CBB076C02}" sibTransId="{8713634A-C3E9-4F8B-B700-D8E0476081A0}"/>
    <dgm:cxn modelId="{0E4FB2E7-E182-4F38-BAFE-F2F1300B2497}" type="presOf" srcId="{9FBA0CA7-26A0-46C5-B323-3B2B58923C48}" destId="{6F6D97A6-615A-4655-9F6C-F473EB0DF977}" srcOrd="1" destOrd="0" presId="urn:microsoft.com/office/officeart/2005/8/layout/list1"/>
    <dgm:cxn modelId="{5C546D53-18BC-43A0-B9E7-6D4458A404E1}" type="presOf" srcId="{9FBA0CA7-26A0-46C5-B323-3B2B58923C48}" destId="{59423001-CF33-43C0-B9E0-7BE8F086AC1C}" srcOrd="0" destOrd="0" presId="urn:microsoft.com/office/officeart/2005/8/layout/list1"/>
    <dgm:cxn modelId="{687A4EFC-E2A5-461D-A682-0A0A66BD03CD}" type="presParOf" srcId="{B76E056F-CB68-49F2-BB8B-1FC03088A506}" destId="{00E18259-9997-4726-B3B5-B36E78702646}" srcOrd="0" destOrd="0" presId="urn:microsoft.com/office/officeart/2005/8/layout/list1"/>
    <dgm:cxn modelId="{80C98CE8-B155-48E4-841E-FC2C49E03A0B}" type="presParOf" srcId="{00E18259-9997-4726-B3B5-B36E78702646}" destId="{59423001-CF33-43C0-B9E0-7BE8F086AC1C}" srcOrd="0" destOrd="0" presId="urn:microsoft.com/office/officeart/2005/8/layout/list1"/>
    <dgm:cxn modelId="{1EFD6F03-9F7B-47BD-AE65-4DAE0E4F71D0}" type="presParOf" srcId="{00E18259-9997-4726-B3B5-B36E78702646}" destId="{6F6D97A6-615A-4655-9F6C-F473EB0DF977}" srcOrd="1" destOrd="0" presId="urn:microsoft.com/office/officeart/2005/8/layout/list1"/>
    <dgm:cxn modelId="{5A4757B8-6C5F-417E-95EE-45F4C2A2A467}" type="presParOf" srcId="{B76E056F-CB68-49F2-BB8B-1FC03088A506}" destId="{190CDE82-BAC9-4BB9-AAB1-7FC7675035DA}" srcOrd="1" destOrd="0" presId="urn:microsoft.com/office/officeart/2005/8/layout/list1"/>
    <dgm:cxn modelId="{C97EAAE9-1E0F-4DBA-9C28-0E085ABE3960}" type="presParOf" srcId="{B76E056F-CB68-49F2-BB8B-1FC03088A506}" destId="{C762FBEE-0539-4920-B538-2B1ED66C05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DFD364-464C-46CC-AEF9-6059645B02A2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9FBA0CA7-26A0-46C5-B323-3B2B58923C48}">
      <dgm:prSet custT="1"/>
      <dgm:spPr/>
      <dgm:t>
        <a:bodyPr/>
        <a:lstStyle/>
        <a:p>
          <a:pPr algn="ctr" rtl="0"/>
          <a:r>
            <a:rPr lang="hu-HU" sz="20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A strukturálisan alacsony jövedelmezőség a bankadó csökkenése ellenére is gyengíti a bankrendszer tőkeakkumulációs képességét.</a:t>
          </a:r>
          <a:endParaRPr lang="hu-HU" sz="2000" b="1" i="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7D59F7B5-4641-4025-BE13-B65CBB076C02}" type="par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8713634A-C3E9-4F8B-B700-D8E0476081A0}" type="sib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B76E056F-CB68-49F2-BB8B-1FC03088A506}" type="pres">
      <dgm:prSet presAssocID="{29DFD364-464C-46CC-AEF9-6059645B02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0E18259-9997-4726-B3B5-B36E78702646}" type="pres">
      <dgm:prSet presAssocID="{9FBA0CA7-26A0-46C5-B323-3B2B58923C48}" presName="parentLin" presStyleCnt="0"/>
      <dgm:spPr/>
    </dgm:pt>
    <dgm:pt modelId="{59423001-CF33-43C0-B9E0-7BE8F086AC1C}" type="pres">
      <dgm:prSet presAssocID="{9FBA0CA7-26A0-46C5-B323-3B2B58923C4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6F6D97A6-615A-4655-9F6C-F473EB0DF977}" type="pres">
      <dgm:prSet presAssocID="{9FBA0CA7-26A0-46C5-B323-3B2B58923C48}" presName="parentText" presStyleLbl="node1" presStyleIdx="0" presStyleCnt="1" custScaleX="129267" custScaleY="160250" custLinFactNeighborX="-17274" custLinFactNeighborY="1171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0CDE82-BAC9-4BB9-AAB1-7FC7675035DA}" type="pres">
      <dgm:prSet presAssocID="{9FBA0CA7-26A0-46C5-B323-3B2B58923C48}" presName="negativeSpace" presStyleCnt="0"/>
      <dgm:spPr/>
    </dgm:pt>
    <dgm:pt modelId="{C762FBEE-0539-4920-B538-2B1ED66C0550}" type="pres">
      <dgm:prSet presAssocID="{9FBA0CA7-26A0-46C5-B323-3B2B58923C4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BFDEC4F-4B79-4E0E-8707-64B0F1BAC1C4}" type="presOf" srcId="{9FBA0CA7-26A0-46C5-B323-3B2B58923C48}" destId="{59423001-CF33-43C0-B9E0-7BE8F086AC1C}" srcOrd="0" destOrd="0" presId="urn:microsoft.com/office/officeart/2005/8/layout/list1"/>
    <dgm:cxn modelId="{E001119A-0998-444D-B4B0-10895B706B10}" type="presOf" srcId="{9FBA0CA7-26A0-46C5-B323-3B2B58923C48}" destId="{6F6D97A6-615A-4655-9F6C-F473EB0DF977}" srcOrd="1" destOrd="0" presId="urn:microsoft.com/office/officeart/2005/8/layout/list1"/>
    <dgm:cxn modelId="{96E9180A-ACBF-4579-9B70-8F22D89A2413}" srcId="{29DFD364-464C-46CC-AEF9-6059645B02A2}" destId="{9FBA0CA7-26A0-46C5-B323-3B2B58923C48}" srcOrd="0" destOrd="0" parTransId="{7D59F7B5-4641-4025-BE13-B65CBB076C02}" sibTransId="{8713634A-C3E9-4F8B-B700-D8E0476081A0}"/>
    <dgm:cxn modelId="{67FB6860-82FA-4328-9A13-84F3A58D1463}" type="presOf" srcId="{29DFD364-464C-46CC-AEF9-6059645B02A2}" destId="{B76E056F-CB68-49F2-BB8B-1FC03088A506}" srcOrd="0" destOrd="0" presId="urn:microsoft.com/office/officeart/2005/8/layout/list1"/>
    <dgm:cxn modelId="{DCF8822E-9952-4CB0-B8F4-F273E19B2115}" type="presParOf" srcId="{B76E056F-CB68-49F2-BB8B-1FC03088A506}" destId="{00E18259-9997-4726-B3B5-B36E78702646}" srcOrd="0" destOrd="0" presId="urn:microsoft.com/office/officeart/2005/8/layout/list1"/>
    <dgm:cxn modelId="{ED1D2467-1A02-48B5-9E81-A5584E491B32}" type="presParOf" srcId="{00E18259-9997-4726-B3B5-B36E78702646}" destId="{59423001-CF33-43C0-B9E0-7BE8F086AC1C}" srcOrd="0" destOrd="0" presId="urn:microsoft.com/office/officeart/2005/8/layout/list1"/>
    <dgm:cxn modelId="{5B33DE82-807E-40F3-B804-CBFC98861A75}" type="presParOf" srcId="{00E18259-9997-4726-B3B5-B36E78702646}" destId="{6F6D97A6-615A-4655-9F6C-F473EB0DF977}" srcOrd="1" destOrd="0" presId="urn:microsoft.com/office/officeart/2005/8/layout/list1"/>
    <dgm:cxn modelId="{64029FB3-111E-4E2C-A7A7-C96EE2E013E5}" type="presParOf" srcId="{B76E056F-CB68-49F2-BB8B-1FC03088A506}" destId="{190CDE82-BAC9-4BB9-AAB1-7FC7675035DA}" srcOrd="1" destOrd="0" presId="urn:microsoft.com/office/officeart/2005/8/layout/list1"/>
    <dgm:cxn modelId="{550F83B6-5B34-4CA7-AD84-0F06330B4FBF}" type="presParOf" srcId="{B76E056F-CB68-49F2-BB8B-1FC03088A506}" destId="{C762FBEE-0539-4920-B538-2B1ED66C05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D82D5C-896E-46F5-8BA5-6647699B1A6E}" type="doc">
      <dgm:prSet loTypeId="urn:microsoft.com/office/officeart/2005/8/layout/arrow3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7741DF4F-BF1D-4195-AB1D-F16C7661539A}">
      <dgm:prSet phldrT="[Text]"/>
      <dgm:spPr/>
      <dgm:t>
        <a:bodyPr/>
        <a:lstStyle/>
        <a:p>
          <a:r>
            <a:rPr lang="hu-HU" dirty="0" err="1" smtClean="0"/>
            <a:t>Kamatmarzs</a:t>
          </a:r>
          <a:r>
            <a:rPr lang="hu-HU" dirty="0" smtClean="0"/>
            <a:t> elszámolás miatti szűkülése: – 90 Mrd</a:t>
          </a:r>
        </a:p>
        <a:p>
          <a:r>
            <a:rPr lang="hu-HU" dirty="0" err="1" smtClean="0"/>
            <a:t>OBA-BEVA</a:t>
          </a:r>
          <a:r>
            <a:rPr lang="hu-HU" dirty="0" smtClean="0"/>
            <a:t> feltöltése: -15-20 Mrd</a:t>
          </a:r>
        </a:p>
        <a:p>
          <a:r>
            <a:rPr lang="hu-HU" dirty="0" smtClean="0"/>
            <a:t>    </a:t>
          </a:r>
          <a:r>
            <a:rPr lang="hu-HU" i="1" dirty="0" smtClean="0"/>
            <a:t>Alacsony kamatkörnyezet</a:t>
          </a:r>
          <a:endParaRPr lang="hu-HU" i="1" dirty="0"/>
        </a:p>
      </dgm:t>
    </dgm:pt>
    <dgm:pt modelId="{E7302969-DE7C-44E9-B7E2-E800D4FBF66B}" type="parTrans" cxnId="{3E6F0CEA-988B-4C2C-9B20-3DC665215930}">
      <dgm:prSet/>
      <dgm:spPr/>
      <dgm:t>
        <a:bodyPr/>
        <a:lstStyle/>
        <a:p>
          <a:endParaRPr lang="hu-HU"/>
        </a:p>
      </dgm:t>
    </dgm:pt>
    <dgm:pt modelId="{01225180-746D-4FA5-9F70-1E8729FAC40F}" type="sibTrans" cxnId="{3E6F0CEA-988B-4C2C-9B20-3DC665215930}">
      <dgm:prSet/>
      <dgm:spPr/>
      <dgm:t>
        <a:bodyPr/>
        <a:lstStyle/>
        <a:p>
          <a:endParaRPr lang="hu-HU"/>
        </a:p>
      </dgm:t>
    </dgm:pt>
    <dgm:pt modelId="{099021C7-668C-4F10-9310-8D8115E1A07C}">
      <dgm:prSet phldrT="[Text]"/>
      <dgm:spPr/>
      <dgm:t>
        <a:bodyPr/>
        <a:lstStyle/>
        <a:p>
          <a:r>
            <a:rPr lang="hu-HU" dirty="0" smtClean="0"/>
            <a:t>Bankadó csökkentése: + 60-83 Mrd</a:t>
          </a:r>
        </a:p>
        <a:p>
          <a:r>
            <a:rPr lang="hu-HU" dirty="0" smtClean="0"/>
            <a:t>Árfolyamgát megszűnése: + 13-15 Mrd</a:t>
          </a:r>
        </a:p>
        <a:p>
          <a:r>
            <a:rPr lang="hu-HU" i="1" dirty="0" smtClean="0"/>
            <a:t>Magasabb gazdasági növekedés</a:t>
          </a:r>
          <a:endParaRPr lang="hu-HU" i="1" dirty="0"/>
        </a:p>
      </dgm:t>
    </dgm:pt>
    <dgm:pt modelId="{29428C79-833F-4C55-96AB-FF08B632B95D}" type="parTrans" cxnId="{5028F196-4627-423B-A11C-0C9AA22F1613}">
      <dgm:prSet/>
      <dgm:spPr/>
      <dgm:t>
        <a:bodyPr/>
        <a:lstStyle/>
        <a:p>
          <a:endParaRPr lang="hu-HU"/>
        </a:p>
      </dgm:t>
    </dgm:pt>
    <dgm:pt modelId="{F06E02C6-FC1F-468E-858D-D32F5C4DBCB9}" type="sibTrans" cxnId="{5028F196-4627-423B-A11C-0C9AA22F1613}">
      <dgm:prSet/>
      <dgm:spPr/>
      <dgm:t>
        <a:bodyPr/>
        <a:lstStyle/>
        <a:p>
          <a:endParaRPr lang="hu-HU"/>
        </a:p>
      </dgm:t>
    </dgm:pt>
    <dgm:pt modelId="{DEDC90F4-98D3-4E1B-82C7-00D174E838AA}" type="pres">
      <dgm:prSet presAssocID="{22D82D5C-896E-46F5-8BA5-6647699B1A6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C583376-F017-4C09-BC15-9855C0EF8590}" type="pres">
      <dgm:prSet presAssocID="{22D82D5C-896E-46F5-8BA5-6647699B1A6E}" presName="divider" presStyleLbl="fgShp" presStyleIdx="0" presStyleCnt="1"/>
      <dgm:spPr/>
    </dgm:pt>
    <dgm:pt modelId="{2F042ED5-9888-43A2-91E0-450B4263B7D2}" type="pres">
      <dgm:prSet presAssocID="{7741DF4F-BF1D-4195-AB1D-F16C7661539A}" presName="downArrow" presStyleLbl="node1" presStyleIdx="0" presStyleCnt="2" custLinFactNeighborX="-23401" custLinFactNeighborY="447"/>
      <dgm:spPr/>
    </dgm:pt>
    <dgm:pt modelId="{EDBE7BE1-693A-4EC7-B131-25A7EFF5D427}" type="pres">
      <dgm:prSet presAssocID="{7741DF4F-BF1D-4195-AB1D-F16C7661539A}" presName="downArrowText" presStyleLbl="revTx" presStyleIdx="0" presStyleCnt="2" custScaleX="20475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6E8EDFD-3B75-45E7-831A-FA4ADCFFFE0B}" type="pres">
      <dgm:prSet presAssocID="{099021C7-668C-4F10-9310-8D8115E1A07C}" presName="upArrow" presStyleLbl="node1" presStyleIdx="1" presStyleCnt="2" custLinFactNeighborX="21089" custLinFactNeighborY="439"/>
      <dgm:spPr/>
    </dgm:pt>
    <dgm:pt modelId="{E4BA2DA4-2B0F-4822-A605-F30D1CF3AD50}" type="pres">
      <dgm:prSet presAssocID="{099021C7-668C-4F10-9310-8D8115E1A07C}" presName="upArrowText" presStyleLbl="revTx" presStyleIdx="1" presStyleCnt="2" custScaleX="2482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028F196-4627-423B-A11C-0C9AA22F1613}" srcId="{22D82D5C-896E-46F5-8BA5-6647699B1A6E}" destId="{099021C7-668C-4F10-9310-8D8115E1A07C}" srcOrd="1" destOrd="0" parTransId="{29428C79-833F-4C55-96AB-FF08B632B95D}" sibTransId="{F06E02C6-FC1F-468E-858D-D32F5C4DBCB9}"/>
    <dgm:cxn modelId="{CF10223C-58D0-4B9C-A5CC-D36E936FBAA7}" type="presOf" srcId="{22D82D5C-896E-46F5-8BA5-6647699B1A6E}" destId="{DEDC90F4-98D3-4E1B-82C7-00D174E838AA}" srcOrd="0" destOrd="0" presId="urn:microsoft.com/office/officeart/2005/8/layout/arrow3"/>
    <dgm:cxn modelId="{B8662FCC-890D-4164-837A-723A81C770B4}" type="presOf" srcId="{099021C7-668C-4F10-9310-8D8115E1A07C}" destId="{E4BA2DA4-2B0F-4822-A605-F30D1CF3AD50}" srcOrd="0" destOrd="0" presId="urn:microsoft.com/office/officeart/2005/8/layout/arrow3"/>
    <dgm:cxn modelId="{8E520143-0D55-49FF-B3B7-D3329501E8FF}" type="presOf" srcId="{7741DF4F-BF1D-4195-AB1D-F16C7661539A}" destId="{EDBE7BE1-693A-4EC7-B131-25A7EFF5D427}" srcOrd="0" destOrd="0" presId="urn:microsoft.com/office/officeart/2005/8/layout/arrow3"/>
    <dgm:cxn modelId="{3E6F0CEA-988B-4C2C-9B20-3DC665215930}" srcId="{22D82D5C-896E-46F5-8BA5-6647699B1A6E}" destId="{7741DF4F-BF1D-4195-AB1D-F16C7661539A}" srcOrd="0" destOrd="0" parTransId="{E7302969-DE7C-44E9-B7E2-E800D4FBF66B}" sibTransId="{01225180-746D-4FA5-9F70-1E8729FAC40F}"/>
    <dgm:cxn modelId="{398EE474-4983-4CAC-8D3E-4B8489BA5B23}" type="presParOf" srcId="{DEDC90F4-98D3-4E1B-82C7-00D174E838AA}" destId="{1C583376-F017-4C09-BC15-9855C0EF8590}" srcOrd="0" destOrd="0" presId="urn:microsoft.com/office/officeart/2005/8/layout/arrow3"/>
    <dgm:cxn modelId="{40344114-1060-4DB7-A40B-9A9F0EF6CA71}" type="presParOf" srcId="{DEDC90F4-98D3-4E1B-82C7-00D174E838AA}" destId="{2F042ED5-9888-43A2-91E0-450B4263B7D2}" srcOrd="1" destOrd="0" presId="urn:microsoft.com/office/officeart/2005/8/layout/arrow3"/>
    <dgm:cxn modelId="{052C4219-23F5-4826-AC07-EE2E39E110FA}" type="presParOf" srcId="{DEDC90F4-98D3-4E1B-82C7-00D174E838AA}" destId="{EDBE7BE1-693A-4EC7-B131-25A7EFF5D427}" srcOrd="2" destOrd="0" presId="urn:microsoft.com/office/officeart/2005/8/layout/arrow3"/>
    <dgm:cxn modelId="{4746D7D6-28A7-4A47-BFF0-30CD7A3B8350}" type="presParOf" srcId="{DEDC90F4-98D3-4E1B-82C7-00D174E838AA}" destId="{56E8EDFD-3B75-45E7-831A-FA4ADCFFFE0B}" srcOrd="3" destOrd="0" presId="urn:microsoft.com/office/officeart/2005/8/layout/arrow3"/>
    <dgm:cxn modelId="{32B1B3D3-8802-4D0A-9147-0941DA1DC11F}" type="presParOf" srcId="{DEDC90F4-98D3-4E1B-82C7-00D174E838AA}" destId="{E4BA2DA4-2B0F-4822-A605-F30D1CF3AD5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DFD364-464C-46CC-AEF9-6059645B02A2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9FBA0CA7-26A0-46C5-B323-3B2B58923C48}">
      <dgm:prSet custT="1"/>
      <dgm:spPr/>
      <dgm:t>
        <a:bodyPr/>
        <a:lstStyle/>
        <a:p>
          <a:pPr algn="ctr" rtl="0"/>
          <a:r>
            <a:rPr lang="hu-HU" sz="2200" b="1" i="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A rövid külföldi forrásokra való ráutaltság és a mérleg szerinti nyitott pozíció a forintosítás után is kockázat marad.</a:t>
          </a:r>
          <a:endParaRPr lang="hu-HU" sz="2200" b="1" i="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gm:t>
    </dgm:pt>
    <dgm:pt modelId="{7D59F7B5-4641-4025-BE13-B65CBB076C02}" type="par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8713634A-C3E9-4F8B-B700-D8E0476081A0}" type="sibTrans" cxnId="{96E9180A-ACBF-4579-9B70-8F22D89A2413}">
      <dgm:prSet/>
      <dgm:spPr/>
      <dgm:t>
        <a:bodyPr/>
        <a:lstStyle/>
        <a:p>
          <a:pPr algn="l"/>
          <a:endParaRPr lang="hu-HU"/>
        </a:p>
      </dgm:t>
    </dgm:pt>
    <dgm:pt modelId="{B76E056F-CB68-49F2-BB8B-1FC03088A506}" type="pres">
      <dgm:prSet presAssocID="{29DFD364-464C-46CC-AEF9-6059645B02A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0E18259-9997-4726-B3B5-B36E78702646}" type="pres">
      <dgm:prSet presAssocID="{9FBA0CA7-26A0-46C5-B323-3B2B58923C48}" presName="parentLin" presStyleCnt="0"/>
      <dgm:spPr/>
    </dgm:pt>
    <dgm:pt modelId="{59423001-CF33-43C0-B9E0-7BE8F086AC1C}" type="pres">
      <dgm:prSet presAssocID="{9FBA0CA7-26A0-46C5-B323-3B2B58923C48}" presName="parentLeftMargin" presStyleLbl="node1" presStyleIdx="0" presStyleCnt="1"/>
      <dgm:spPr/>
      <dgm:t>
        <a:bodyPr/>
        <a:lstStyle/>
        <a:p>
          <a:endParaRPr lang="hu-HU"/>
        </a:p>
      </dgm:t>
    </dgm:pt>
    <dgm:pt modelId="{6F6D97A6-615A-4655-9F6C-F473EB0DF977}" type="pres">
      <dgm:prSet presAssocID="{9FBA0CA7-26A0-46C5-B323-3B2B58923C48}" presName="parentText" presStyleLbl="node1" presStyleIdx="0" presStyleCnt="1" custScaleX="129267" custScaleY="160250" custLinFactNeighborX="-17274" custLinFactNeighborY="11715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90CDE82-BAC9-4BB9-AAB1-7FC7675035DA}" type="pres">
      <dgm:prSet presAssocID="{9FBA0CA7-26A0-46C5-B323-3B2B58923C48}" presName="negativeSpace" presStyleCnt="0"/>
      <dgm:spPr/>
    </dgm:pt>
    <dgm:pt modelId="{C762FBEE-0539-4920-B538-2B1ED66C0550}" type="pres">
      <dgm:prSet presAssocID="{9FBA0CA7-26A0-46C5-B323-3B2B58923C4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8591913-36E8-44F3-B32D-4F7EECEB5D04}" type="presOf" srcId="{9FBA0CA7-26A0-46C5-B323-3B2B58923C48}" destId="{6F6D97A6-615A-4655-9F6C-F473EB0DF977}" srcOrd="1" destOrd="0" presId="urn:microsoft.com/office/officeart/2005/8/layout/list1"/>
    <dgm:cxn modelId="{FF023F9B-56BC-463B-AA7F-223FE53F2842}" type="presOf" srcId="{29DFD364-464C-46CC-AEF9-6059645B02A2}" destId="{B76E056F-CB68-49F2-BB8B-1FC03088A506}" srcOrd="0" destOrd="0" presId="urn:microsoft.com/office/officeart/2005/8/layout/list1"/>
    <dgm:cxn modelId="{96E9180A-ACBF-4579-9B70-8F22D89A2413}" srcId="{29DFD364-464C-46CC-AEF9-6059645B02A2}" destId="{9FBA0CA7-26A0-46C5-B323-3B2B58923C48}" srcOrd="0" destOrd="0" parTransId="{7D59F7B5-4641-4025-BE13-B65CBB076C02}" sibTransId="{8713634A-C3E9-4F8B-B700-D8E0476081A0}"/>
    <dgm:cxn modelId="{40C7D165-AE0D-4C1B-91F7-AF8CF1836B27}" type="presOf" srcId="{9FBA0CA7-26A0-46C5-B323-3B2B58923C48}" destId="{59423001-CF33-43C0-B9E0-7BE8F086AC1C}" srcOrd="0" destOrd="0" presId="urn:microsoft.com/office/officeart/2005/8/layout/list1"/>
    <dgm:cxn modelId="{24B9DD59-38B9-461E-B566-6D1084694204}" type="presParOf" srcId="{B76E056F-CB68-49F2-BB8B-1FC03088A506}" destId="{00E18259-9997-4726-B3B5-B36E78702646}" srcOrd="0" destOrd="0" presId="urn:microsoft.com/office/officeart/2005/8/layout/list1"/>
    <dgm:cxn modelId="{A499CA75-C4F6-4DCE-8D2E-6901450D8A6C}" type="presParOf" srcId="{00E18259-9997-4726-B3B5-B36E78702646}" destId="{59423001-CF33-43C0-B9E0-7BE8F086AC1C}" srcOrd="0" destOrd="0" presId="urn:microsoft.com/office/officeart/2005/8/layout/list1"/>
    <dgm:cxn modelId="{FF4120B1-3BEB-4BD6-9159-52BAF44C2C41}" type="presParOf" srcId="{00E18259-9997-4726-B3B5-B36E78702646}" destId="{6F6D97A6-615A-4655-9F6C-F473EB0DF977}" srcOrd="1" destOrd="0" presId="urn:microsoft.com/office/officeart/2005/8/layout/list1"/>
    <dgm:cxn modelId="{5D972B84-210B-4A88-BDD4-577015BAF445}" type="presParOf" srcId="{B76E056F-CB68-49F2-BB8B-1FC03088A506}" destId="{190CDE82-BAC9-4BB9-AAB1-7FC7675035DA}" srcOrd="1" destOrd="0" presId="urn:microsoft.com/office/officeart/2005/8/layout/list1"/>
    <dgm:cxn modelId="{F1B3BB6A-6497-4AFA-A567-23969E7B80B6}" type="presParOf" srcId="{B76E056F-CB68-49F2-BB8B-1FC03088A506}" destId="{C762FBEE-0539-4920-B538-2B1ED66C05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26780-314B-4298-A728-C97125A592E6}">
      <dsp:nvSpPr>
        <dsp:cNvPr id="0" name=""/>
        <dsp:cNvSpPr/>
      </dsp:nvSpPr>
      <dsp:spPr>
        <a:xfrm>
          <a:off x="789263" y="986"/>
          <a:ext cx="1448147" cy="1074189"/>
        </a:xfrm>
        <a:prstGeom prst="rect">
          <a:avLst/>
        </a:prstGeom>
        <a:solidFill>
          <a:srgbClr val="E74A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i="1" kern="1200" dirty="0" smtClean="0">
              <a:latin typeface="Calibri" panose="020F0502020204030204" pitchFamily="34" charset="0"/>
            </a:rPr>
            <a:t>Nemteljesítő jelzáloghitelek, valamint a deviza alapú autó és személyi hitelek</a:t>
          </a:r>
          <a:endParaRPr lang="hu-HU" sz="1400" b="1" i="1" kern="1200" dirty="0">
            <a:latin typeface="Calibri" panose="020F0502020204030204" pitchFamily="34" charset="0"/>
          </a:endParaRPr>
        </a:p>
      </dsp:txBody>
      <dsp:txXfrm>
        <a:off x="789263" y="986"/>
        <a:ext cx="1448147" cy="1074189"/>
      </dsp:txXfrm>
    </dsp:sp>
    <dsp:sp modelId="{9561772E-8C11-4644-9003-9A10B974D2AB}">
      <dsp:nvSpPr>
        <dsp:cNvPr id="0" name=""/>
        <dsp:cNvSpPr/>
      </dsp:nvSpPr>
      <dsp:spPr>
        <a:xfrm>
          <a:off x="2382225" y="103637"/>
          <a:ext cx="1448147" cy="868888"/>
        </a:xfrm>
        <a:prstGeom prst="rect">
          <a:avLst/>
        </a:prstGeom>
        <a:solidFill>
          <a:srgbClr val="E74A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i="1" kern="1200" dirty="0" smtClean="0">
              <a:latin typeface="Calibri" panose="020F0502020204030204" pitchFamily="34" charset="0"/>
            </a:rPr>
            <a:t>Nemteljesítő és átstrukturált projekthitel-állomány</a:t>
          </a:r>
          <a:endParaRPr lang="hu-HU" sz="1400" b="1" i="1" kern="1200" dirty="0">
            <a:latin typeface="Calibri" panose="020F0502020204030204" pitchFamily="34" charset="0"/>
          </a:endParaRPr>
        </a:p>
      </dsp:txBody>
      <dsp:txXfrm>
        <a:off x="2382225" y="103637"/>
        <a:ext cx="1448147" cy="868888"/>
      </dsp:txXfrm>
    </dsp:sp>
    <dsp:sp modelId="{1F5C77F3-2F02-48F2-9C21-CCBCDA8B294B}">
      <dsp:nvSpPr>
        <dsp:cNvPr id="0" name=""/>
        <dsp:cNvSpPr/>
      </dsp:nvSpPr>
      <dsp:spPr>
        <a:xfrm>
          <a:off x="789263" y="1219991"/>
          <a:ext cx="1448147" cy="868888"/>
        </a:xfrm>
        <a:prstGeom prst="rect">
          <a:avLst/>
        </a:prstGeom>
        <a:solidFill>
          <a:srgbClr val="FF71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i="1" kern="1200" dirty="0" smtClean="0">
              <a:latin typeface="Calibri" panose="020F0502020204030204" pitchFamily="34" charset="0"/>
            </a:rPr>
            <a:t>Gazdasági növekedést nem serkentő vállalati hitelezés</a:t>
          </a:r>
          <a:endParaRPr lang="hu-HU" sz="1400" b="1" i="1" kern="1200" dirty="0">
            <a:latin typeface="Calibri" panose="020F0502020204030204" pitchFamily="34" charset="0"/>
          </a:endParaRPr>
        </a:p>
      </dsp:txBody>
      <dsp:txXfrm>
        <a:off x="789263" y="1219991"/>
        <a:ext cx="1448147" cy="868888"/>
      </dsp:txXfrm>
    </dsp:sp>
    <dsp:sp modelId="{8136CB45-F6AA-45AA-8AB6-503FC806046C}">
      <dsp:nvSpPr>
        <dsp:cNvPr id="0" name=""/>
        <dsp:cNvSpPr/>
      </dsp:nvSpPr>
      <dsp:spPr>
        <a:xfrm>
          <a:off x="2382225" y="1219991"/>
          <a:ext cx="1448147" cy="868888"/>
        </a:xfrm>
        <a:prstGeom prst="rect">
          <a:avLst/>
        </a:prstGeom>
        <a:solidFill>
          <a:srgbClr val="FF71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i="1" kern="1200" dirty="0" smtClean="0">
              <a:latin typeface="Calibri" panose="020F0502020204030204" pitchFamily="34" charset="0"/>
            </a:rPr>
            <a:t>Alacsony strukturális jövedelmezőség</a:t>
          </a:r>
          <a:endParaRPr lang="hu-HU" sz="1400" b="1" i="1" kern="1200" dirty="0">
            <a:latin typeface="Calibri" panose="020F0502020204030204" pitchFamily="34" charset="0"/>
          </a:endParaRPr>
        </a:p>
      </dsp:txBody>
      <dsp:txXfrm>
        <a:off x="2382225" y="1219991"/>
        <a:ext cx="1448147" cy="868888"/>
      </dsp:txXfrm>
    </dsp:sp>
    <dsp:sp modelId="{B4783D53-6259-4E28-B15E-E1391FC5B9AA}">
      <dsp:nvSpPr>
        <dsp:cNvPr id="0" name=""/>
        <dsp:cNvSpPr/>
      </dsp:nvSpPr>
      <dsp:spPr>
        <a:xfrm>
          <a:off x="780965" y="2215013"/>
          <a:ext cx="1448147" cy="868888"/>
        </a:xfrm>
        <a:prstGeom prst="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i="1" kern="1200" dirty="0" smtClean="0">
              <a:latin typeface="Calibri" panose="020F0502020204030204" pitchFamily="34" charset="0"/>
            </a:rPr>
            <a:t>Rövid külföldi forrásokra való túlzott ráutaltság</a:t>
          </a:r>
          <a:endParaRPr lang="hu-HU" sz="1400" b="1" i="1" kern="1200" dirty="0">
            <a:latin typeface="Calibri" panose="020F0502020204030204" pitchFamily="34" charset="0"/>
          </a:endParaRPr>
        </a:p>
      </dsp:txBody>
      <dsp:txXfrm>
        <a:off x="780965" y="2215013"/>
        <a:ext cx="1448147" cy="868888"/>
      </dsp:txXfrm>
    </dsp:sp>
    <dsp:sp modelId="{D3F1CD66-A624-411F-B56F-F3B6C8C2A871}">
      <dsp:nvSpPr>
        <dsp:cNvPr id="0" name=""/>
        <dsp:cNvSpPr/>
      </dsp:nvSpPr>
      <dsp:spPr>
        <a:xfrm>
          <a:off x="2360778" y="2215013"/>
          <a:ext cx="1448147" cy="868888"/>
        </a:xfrm>
        <a:prstGeom prst="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i="1" kern="1200" dirty="0" smtClean="0">
              <a:latin typeface="Calibri" panose="020F0502020204030204" pitchFamily="34" charset="0"/>
            </a:rPr>
            <a:t>Forint-lejárati eltérés</a:t>
          </a:r>
          <a:endParaRPr lang="hu-HU" sz="1400" b="1" i="1" kern="1200" dirty="0">
            <a:latin typeface="Calibri" panose="020F0502020204030204" pitchFamily="34" charset="0"/>
          </a:endParaRPr>
        </a:p>
      </dsp:txBody>
      <dsp:txXfrm>
        <a:off x="2360778" y="2215013"/>
        <a:ext cx="1448147" cy="86888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26780-314B-4298-A728-C97125A592E6}">
      <dsp:nvSpPr>
        <dsp:cNvPr id="0" name=""/>
        <dsp:cNvSpPr/>
      </dsp:nvSpPr>
      <dsp:spPr>
        <a:xfrm>
          <a:off x="789263" y="986"/>
          <a:ext cx="1448147" cy="1074189"/>
        </a:xfrm>
        <a:prstGeom prst="rect">
          <a:avLst/>
        </a:prstGeom>
        <a:solidFill>
          <a:srgbClr val="E74A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i="1" kern="1200" dirty="0" smtClean="0">
              <a:latin typeface="Calibri" panose="020F0502020204030204" pitchFamily="34" charset="0"/>
            </a:rPr>
            <a:t>Nemteljesítő jelzáloghitelek, valamint a deviza alapú autó és személyi hitelek</a:t>
          </a:r>
          <a:endParaRPr lang="hu-HU" sz="1400" b="1" i="1" kern="1200" dirty="0">
            <a:latin typeface="Calibri" panose="020F0502020204030204" pitchFamily="34" charset="0"/>
          </a:endParaRPr>
        </a:p>
      </dsp:txBody>
      <dsp:txXfrm>
        <a:off x="789263" y="986"/>
        <a:ext cx="1448147" cy="1074189"/>
      </dsp:txXfrm>
    </dsp:sp>
    <dsp:sp modelId="{9561772E-8C11-4644-9003-9A10B974D2AB}">
      <dsp:nvSpPr>
        <dsp:cNvPr id="0" name=""/>
        <dsp:cNvSpPr/>
      </dsp:nvSpPr>
      <dsp:spPr>
        <a:xfrm>
          <a:off x="2382225" y="103637"/>
          <a:ext cx="1448147" cy="868888"/>
        </a:xfrm>
        <a:prstGeom prst="rect">
          <a:avLst/>
        </a:prstGeom>
        <a:solidFill>
          <a:srgbClr val="E74A0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i="1" kern="1200" dirty="0" smtClean="0">
              <a:latin typeface="Calibri" panose="020F0502020204030204" pitchFamily="34" charset="0"/>
            </a:rPr>
            <a:t>Nemteljesítő és átstrukturált projekthitel-állomány</a:t>
          </a:r>
          <a:endParaRPr lang="hu-HU" sz="1400" b="1" i="1" kern="1200" dirty="0">
            <a:latin typeface="Calibri" panose="020F0502020204030204" pitchFamily="34" charset="0"/>
          </a:endParaRPr>
        </a:p>
      </dsp:txBody>
      <dsp:txXfrm>
        <a:off x="2382225" y="103637"/>
        <a:ext cx="1448147" cy="868888"/>
      </dsp:txXfrm>
    </dsp:sp>
    <dsp:sp modelId="{1F5C77F3-2F02-48F2-9C21-CCBCDA8B294B}">
      <dsp:nvSpPr>
        <dsp:cNvPr id="0" name=""/>
        <dsp:cNvSpPr/>
      </dsp:nvSpPr>
      <dsp:spPr>
        <a:xfrm>
          <a:off x="789263" y="1219991"/>
          <a:ext cx="1448147" cy="868888"/>
        </a:xfrm>
        <a:prstGeom prst="rect">
          <a:avLst/>
        </a:prstGeom>
        <a:solidFill>
          <a:srgbClr val="FF71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i="1" kern="1200" dirty="0" smtClean="0">
              <a:latin typeface="Calibri" panose="020F0502020204030204" pitchFamily="34" charset="0"/>
            </a:rPr>
            <a:t>Gazdasági növekedést nem serkentő vállalati hitelezés</a:t>
          </a:r>
          <a:endParaRPr lang="hu-HU" sz="1400" b="1" i="1" kern="1200" dirty="0">
            <a:latin typeface="Calibri" panose="020F0502020204030204" pitchFamily="34" charset="0"/>
          </a:endParaRPr>
        </a:p>
      </dsp:txBody>
      <dsp:txXfrm>
        <a:off x="789263" y="1219991"/>
        <a:ext cx="1448147" cy="868888"/>
      </dsp:txXfrm>
    </dsp:sp>
    <dsp:sp modelId="{8136CB45-F6AA-45AA-8AB6-503FC806046C}">
      <dsp:nvSpPr>
        <dsp:cNvPr id="0" name=""/>
        <dsp:cNvSpPr/>
      </dsp:nvSpPr>
      <dsp:spPr>
        <a:xfrm>
          <a:off x="2382225" y="1219991"/>
          <a:ext cx="1448147" cy="868888"/>
        </a:xfrm>
        <a:prstGeom prst="rect">
          <a:avLst/>
        </a:prstGeom>
        <a:solidFill>
          <a:srgbClr val="FF711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i="1" kern="1200" dirty="0" smtClean="0">
              <a:latin typeface="Calibri" panose="020F0502020204030204" pitchFamily="34" charset="0"/>
            </a:rPr>
            <a:t>Alacsony strukturális jövedelmezőség</a:t>
          </a:r>
          <a:endParaRPr lang="hu-HU" sz="1400" b="1" i="1" kern="1200" dirty="0">
            <a:latin typeface="Calibri" panose="020F0502020204030204" pitchFamily="34" charset="0"/>
          </a:endParaRPr>
        </a:p>
      </dsp:txBody>
      <dsp:txXfrm>
        <a:off x="2382225" y="1219991"/>
        <a:ext cx="1448147" cy="868888"/>
      </dsp:txXfrm>
    </dsp:sp>
    <dsp:sp modelId="{B4783D53-6259-4E28-B15E-E1391FC5B9AA}">
      <dsp:nvSpPr>
        <dsp:cNvPr id="0" name=""/>
        <dsp:cNvSpPr/>
      </dsp:nvSpPr>
      <dsp:spPr>
        <a:xfrm>
          <a:off x="780965" y="2215013"/>
          <a:ext cx="1448147" cy="868888"/>
        </a:xfrm>
        <a:prstGeom prst="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i="1" kern="1200" dirty="0" smtClean="0">
              <a:latin typeface="Calibri" panose="020F0502020204030204" pitchFamily="34" charset="0"/>
            </a:rPr>
            <a:t>Rövid külföldi forrásokra való túlzott ráutaltság</a:t>
          </a:r>
          <a:endParaRPr lang="hu-HU" sz="1400" b="1" i="1" kern="1200" dirty="0">
            <a:latin typeface="Calibri" panose="020F0502020204030204" pitchFamily="34" charset="0"/>
          </a:endParaRPr>
        </a:p>
      </dsp:txBody>
      <dsp:txXfrm>
        <a:off x="780965" y="2215013"/>
        <a:ext cx="1448147" cy="868888"/>
      </dsp:txXfrm>
    </dsp:sp>
    <dsp:sp modelId="{D3F1CD66-A624-411F-B56F-F3B6C8C2A871}">
      <dsp:nvSpPr>
        <dsp:cNvPr id="0" name=""/>
        <dsp:cNvSpPr/>
      </dsp:nvSpPr>
      <dsp:spPr>
        <a:xfrm>
          <a:off x="2360778" y="2215013"/>
          <a:ext cx="1448147" cy="868888"/>
        </a:xfrm>
        <a:prstGeom prst="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i="1" kern="1200" dirty="0" smtClean="0">
              <a:latin typeface="Calibri" panose="020F0502020204030204" pitchFamily="34" charset="0"/>
            </a:rPr>
            <a:t>Forint lejárati eltérés</a:t>
          </a:r>
          <a:endParaRPr lang="hu-HU" sz="1400" b="1" i="1" kern="1200" dirty="0">
            <a:latin typeface="Calibri" panose="020F0502020204030204" pitchFamily="34" charset="0"/>
          </a:endParaRPr>
        </a:p>
      </dsp:txBody>
      <dsp:txXfrm>
        <a:off x="2360778" y="2215013"/>
        <a:ext cx="1448147" cy="868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2FBEE-0539-4920-B538-2B1ED66C0550}">
      <dsp:nvSpPr>
        <dsp:cNvPr id="0" name=""/>
        <dsp:cNvSpPr/>
      </dsp:nvSpPr>
      <dsp:spPr>
        <a:xfrm>
          <a:off x="0" y="566495"/>
          <a:ext cx="8712968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6D97A6-615A-4655-9F6C-F473EB0DF977}">
      <dsp:nvSpPr>
        <dsp:cNvPr id="0" name=""/>
        <dsp:cNvSpPr/>
      </dsp:nvSpPr>
      <dsp:spPr>
        <a:xfrm>
          <a:off x="360042" y="72007"/>
          <a:ext cx="7876395" cy="80419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i="0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Magas a nemteljesítő jelzáloghitelek, valamint a deviza alapú személyi és autóhitelek állománya.</a:t>
          </a:r>
          <a:endParaRPr lang="hu-HU" sz="2200" b="1" i="0" kern="120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sp:txBody>
      <dsp:txXfrm>
        <a:off x="399300" y="111265"/>
        <a:ext cx="7797879" cy="725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08AF7-41BE-49F1-8D7D-4183AD222AF5}">
      <dsp:nvSpPr>
        <dsp:cNvPr id="0" name=""/>
        <dsp:cNvSpPr/>
      </dsp:nvSpPr>
      <dsp:spPr>
        <a:xfrm rot="5400000">
          <a:off x="1445933" y="1822492"/>
          <a:ext cx="1297482" cy="215898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98DB85-2D11-4E9A-A59C-2185BBDFB12B}">
      <dsp:nvSpPr>
        <dsp:cNvPr id="0" name=""/>
        <dsp:cNvSpPr/>
      </dsp:nvSpPr>
      <dsp:spPr>
        <a:xfrm>
          <a:off x="1229351" y="2467563"/>
          <a:ext cx="1949141" cy="1708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NET bővítése: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10.000 szerződés</a:t>
          </a:r>
          <a:endParaRPr lang="hu-HU" sz="2500" kern="1200" dirty="0"/>
        </a:p>
      </dsp:txBody>
      <dsp:txXfrm>
        <a:off x="1229351" y="2467563"/>
        <a:ext cx="1949141" cy="1708536"/>
      </dsp:txXfrm>
    </dsp:sp>
    <dsp:sp modelId="{47BC9316-F9EE-49AF-ADE2-C8CC8CFFFCA1}">
      <dsp:nvSpPr>
        <dsp:cNvPr id="0" name=""/>
        <dsp:cNvSpPr/>
      </dsp:nvSpPr>
      <dsp:spPr>
        <a:xfrm>
          <a:off x="2810730" y="1663545"/>
          <a:ext cx="367762" cy="36776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AF4219-DB9B-4F12-A76A-5D92A75EB625}">
      <dsp:nvSpPr>
        <dsp:cNvPr id="0" name=""/>
        <dsp:cNvSpPr/>
      </dsp:nvSpPr>
      <dsp:spPr>
        <a:xfrm rot="5400000">
          <a:off x="3832063" y="1232042"/>
          <a:ext cx="1297482" cy="215898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73D294-8BE8-48C6-931F-15EA39C181F4}">
      <dsp:nvSpPr>
        <dsp:cNvPr id="0" name=""/>
        <dsp:cNvSpPr/>
      </dsp:nvSpPr>
      <dsp:spPr>
        <a:xfrm>
          <a:off x="3615481" y="1877113"/>
          <a:ext cx="1949141" cy="1708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Magáncsőd további 25.000 szerződés</a:t>
          </a:r>
          <a:endParaRPr lang="hu-HU" sz="2500" kern="1200" dirty="0"/>
        </a:p>
      </dsp:txBody>
      <dsp:txXfrm>
        <a:off x="3615481" y="1877113"/>
        <a:ext cx="1949141" cy="1708536"/>
      </dsp:txXfrm>
    </dsp:sp>
    <dsp:sp modelId="{6C9D8EF6-3B99-4FAC-9931-17FF660F94C6}">
      <dsp:nvSpPr>
        <dsp:cNvPr id="0" name=""/>
        <dsp:cNvSpPr/>
      </dsp:nvSpPr>
      <dsp:spPr>
        <a:xfrm>
          <a:off x="5196859" y="1073095"/>
          <a:ext cx="367762" cy="36776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4F42DB-55FE-456B-93E9-B373FB5BC216}">
      <dsp:nvSpPr>
        <dsp:cNvPr id="0" name=""/>
        <dsp:cNvSpPr/>
      </dsp:nvSpPr>
      <dsp:spPr>
        <a:xfrm rot="5400000">
          <a:off x="6218193" y="-1432"/>
          <a:ext cx="1297482" cy="215898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888A53-6524-4C6F-BD3A-DFC4528FECEC}">
      <dsp:nvSpPr>
        <dsp:cNvPr id="0" name=""/>
        <dsp:cNvSpPr/>
      </dsp:nvSpPr>
      <dsp:spPr>
        <a:xfrm>
          <a:off x="5938127" y="648353"/>
          <a:ext cx="2090259" cy="2994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További intézkedések szükségesek lehetnek a fennmaradó 100.000 szerződés rendezésére</a:t>
          </a:r>
          <a:endParaRPr lang="hu-HU" sz="2400" kern="1200" dirty="0"/>
        </a:p>
      </dsp:txBody>
      <dsp:txXfrm>
        <a:off x="5938127" y="648353"/>
        <a:ext cx="2090259" cy="2994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2FBEE-0539-4920-B538-2B1ED66C0550}">
      <dsp:nvSpPr>
        <dsp:cNvPr id="0" name=""/>
        <dsp:cNvSpPr/>
      </dsp:nvSpPr>
      <dsp:spPr>
        <a:xfrm>
          <a:off x="0" y="566495"/>
          <a:ext cx="8712968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6D97A6-615A-4655-9F6C-F473EB0DF977}">
      <dsp:nvSpPr>
        <dsp:cNvPr id="0" name=""/>
        <dsp:cNvSpPr/>
      </dsp:nvSpPr>
      <dsp:spPr>
        <a:xfrm>
          <a:off x="360042" y="72007"/>
          <a:ext cx="7876395" cy="80419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i="0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Továbbra is kiemelt kockázatot jelentenek a nemteljesítő és átstrukturált projekthitelek.</a:t>
          </a:r>
          <a:endParaRPr lang="hu-HU" sz="2200" b="1" i="0" kern="120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sp:txBody>
      <dsp:txXfrm>
        <a:off x="399300" y="111265"/>
        <a:ext cx="7797879" cy="7256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2FBEE-0539-4920-B538-2B1ED66C0550}">
      <dsp:nvSpPr>
        <dsp:cNvPr id="0" name=""/>
        <dsp:cNvSpPr/>
      </dsp:nvSpPr>
      <dsp:spPr>
        <a:xfrm>
          <a:off x="0" y="566495"/>
          <a:ext cx="8712968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6D97A6-615A-4655-9F6C-F473EB0DF977}">
      <dsp:nvSpPr>
        <dsp:cNvPr id="0" name=""/>
        <dsp:cNvSpPr/>
      </dsp:nvSpPr>
      <dsp:spPr>
        <a:xfrm>
          <a:off x="360042" y="72007"/>
          <a:ext cx="7876395" cy="80419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i="0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A vállalati hitelezés dinamikája még mindig elmarad attól, ami a gazdasági növekedést fenntartható módon támogatná.</a:t>
          </a:r>
          <a:endParaRPr lang="hu-HU" sz="2200" b="1" i="0" kern="120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sp:txBody>
      <dsp:txXfrm>
        <a:off x="399300" y="111265"/>
        <a:ext cx="7797879" cy="7256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2FBEE-0539-4920-B538-2B1ED66C0550}">
      <dsp:nvSpPr>
        <dsp:cNvPr id="0" name=""/>
        <dsp:cNvSpPr/>
      </dsp:nvSpPr>
      <dsp:spPr>
        <a:xfrm>
          <a:off x="0" y="566495"/>
          <a:ext cx="8712968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6D97A6-615A-4655-9F6C-F473EB0DF977}">
      <dsp:nvSpPr>
        <dsp:cNvPr id="0" name=""/>
        <dsp:cNvSpPr/>
      </dsp:nvSpPr>
      <dsp:spPr>
        <a:xfrm>
          <a:off x="360042" y="72007"/>
          <a:ext cx="7876395" cy="80419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i="0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A strukturálisan alacsony jövedelmezőség a bankadó csökkenése ellenére is gyengíti a bankrendszer tőkeakkumulációs képességét.</a:t>
          </a:r>
          <a:endParaRPr lang="hu-HU" sz="2000" b="1" i="0" kern="120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sp:txBody>
      <dsp:txXfrm>
        <a:off x="399300" y="111265"/>
        <a:ext cx="7797879" cy="7256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83376-F017-4C09-BC15-9855C0EF8590}">
      <dsp:nvSpPr>
        <dsp:cNvPr id="0" name=""/>
        <dsp:cNvSpPr/>
      </dsp:nvSpPr>
      <dsp:spPr>
        <a:xfrm rot="21300000">
          <a:off x="24202" y="1639554"/>
          <a:ext cx="7838295" cy="897603"/>
        </a:xfrm>
        <a:prstGeom prst="mathMinus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2F042ED5-9888-43A2-91E0-450B4263B7D2}">
      <dsp:nvSpPr>
        <dsp:cNvPr id="0" name=""/>
        <dsp:cNvSpPr/>
      </dsp:nvSpPr>
      <dsp:spPr>
        <a:xfrm>
          <a:off x="392733" y="216303"/>
          <a:ext cx="2366010" cy="1670685"/>
        </a:xfrm>
        <a:prstGeom prst="down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BE7BE1-693A-4EC7-B131-25A7EFF5D427}">
      <dsp:nvSpPr>
        <dsp:cNvPr id="0" name=""/>
        <dsp:cNvSpPr/>
      </dsp:nvSpPr>
      <dsp:spPr>
        <a:xfrm>
          <a:off x="2858064" y="0"/>
          <a:ext cx="5167517" cy="175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err="1" smtClean="0"/>
            <a:t>Kamatmarzs</a:t>
          </a:r>
          <a:r>
            <a:rPr lang="hu-HU" sz="2100" kern="1200" dirty="0" smtClean="0"/>
            <a:t> elszámolás miatti szűkülése: – 90 Mrd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err="1" smtClean="0"/>
            <a:t>OBA-BEVA</a:t>
          </a:r>
          <a:r>
            <a:rPr lang="hu-HU" sz="2100" kern="1200" dirty="0" smtClean="0"/>
            <a:t> feltöltése: -15-20 Mrd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    </a:t>
          </a:r>
          <a:r>
            <a:rPr lang="hu-HU" sz="2100" i="1" kern="1200" dirty="0" smtClean="0"/>
            <a:t>Alacsony kamatkörnyezet</a:t>
          </a:r>
          <a:endParaRPr lang="hu-HU" sz="2100" i="1" kern="1200" dirty="0"/>
        </a:p>
      </dsp:txBody>
      <dsp:txXfrm>
        <a:off x="2858064" y="0"/>
        <a:ext cx="5167517" cy="1754219"/>
      </dsp:txXfrm>
    </dsp:sp>
    <dsp:sp modelId="{56E8EDFD-3B75-45E7-831A-FA4ADCFFFE0B}">
      <dsp:nvSpPr>
        <dsp:cNvPr id="0" name=""/>
        <dsp:cNvSpPr/>
      </dsp:nvSpPr>
      <dsp:spPr>
        <a:xfrm>
          <a:off x="5073253" y="2304526"/>
          <a:ext cx="2366010" cy="1670685"/>
        </a:xfrm>
        <a:prstGeom prst="upArrow">
          <a:avLst/>
        </a:prstGeom>
        <a:gradFill rotWithShape="0">
          <a:gsLst>
            <a:gs pos="0">
              <a:schemeClr val="accent5">
                <a:hueOff val="-1679716"/>
                <a:satOff val="6502"/>
                <a:lumOff val="43138"/>
                <a:alphaOff val="0"/>
                <a:tint val="50000"/>
                <a:satMod val="300000"/>
              </a:schemeClr>
            </a:gs>
            <a:gs pos="35000">
              <a:schemeClr val="accent5">
                <a:hueOff val="-1679716"/>
                <a:satOff val="6502"/>
                <a:lumOff val="431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79716"/>
                <a:satOff val="6502"/>
                <a:lumOff val="431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4BA2DA4-2B0F-4822-A605-F30D1CF3AD50}">
      <dsp:nvSpPr>
        <dsp:cNvPr id="0" name=""/>
        <dsp:cNvSpPr/>
      </dsp:nvSpPr>
      <dsp:spPr>
        <a:xfrm>
          <a:off x="-687556" y="2422493"/>
          <a:ext cx="6264866" cy="175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Bankadó csökkentése: + 60-83 Mrd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Árfolyamgát megszűnése: + 13-15 Mrd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i="1" kern="1200" dirty="0" smtClean="0"/>
            <a:t>Magasabb gazdasági növekedés</a:t>
          </a:r>
          <a:endParaRPr lang="hu-HU" sz="2000" i="1" kern="1200" dirty="0"/>
        </a:p>
      </dsp:txBody>
      <dsp:txXfrm>
        <a:off x="-687556" y="2422493"/>
        <a:ext cx="6264866" cy="17542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2FBEE-0539-4920-B538-2B1ED66C0550}">
      <dsp:nvSpPr>
        <dsp:cNvPr id="0" name=""/>
        <dsp:cNvSpPr/>
      </dsp:nvSpPr>
      <dsp:spPr>
        <a:xfrm>
          <a:off x="0" y="566495"/>
          <a:ext cx="8712968" cy="428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6D97A6-615A-4655-9F6C-F473EB0DF977}">
      <dsp:nvSpPr>
        <dsp:cNvPr id="0" name=""/>
        <dsp:cNvSpPr/>
      </dsp:nvSpPr>
      <dsp:spPr>
        <a:xfrm>
          <a:off x="360042" y="72007"/>
          <a:ext cx="7876395" cy="804198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0531" tIns="0" rIns="230531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b="1" i="0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rPr>
            <a:t>A rövid külföldi forrásokra való ráutaltság és a mérleg szerinti nyitott pozíció a forintosítás után is kockázat marad.</a:t>
          </a:r>
          <a:endParaRPr lang="hu-HU" sz="2200" b="1" i="0" kern="1200" dirty="0">
            <a:solidFill>
              <a:schemeClr val="accent2">
                <a:lumMod val="40000"/>
                <a:lumOff val="60000"/>
              </a:schemeClr>
            </a:solidFill>
            <a:latin typeface="Calibri" panose="020F0502020204030204" pitchFamily="34" charset="0"/>
          </a:endParaRPr>
        </a:p>
      </dsp:txBody>
      <dsp:txXfrm>
        <a:off x="399300" y="111265"/>
        <a:ext cx="7797879" cy="725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2015.06.02.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2015.06.02.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886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61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028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886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886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886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545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88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88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Előadás címe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 smtClean="0"/>
              <a:t>Előadó neve</a:t>
            </a:r>
          </a:p>
          <a:p>
            <a:pPr lvl="0"/>
            <a:r>
              <a:rPr lang="hu-HU" dirty="0" smtClean="0"/>
              <a:t>Titulusa</a:t>
            </a:r>
            <a:endParaRPr lang="hu-HU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 smtClean="0"/>
              <a:t>Dátum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l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 smtClean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Cím: Minta Cím -  Előadó: Minta Előadó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34433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808" r:id="rId5"/>
    <p:sldLayoutId id="2147483809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188640"/>
            <a:ext cx="6630363" cy="1152128"/>
          </a:xfrm>
        </p:spPr>
        <p:txBody>
          <a:bodyPr>
            <a:normAutofit/>
          </a:bodyPr>
          <a:lstStyle/>
          <a:p>
            <a:r>
              <a:rPr lang="hu-HU" dirty="0" smtClean="0"/>
              <a:t>Pénzügyi Stabilitási Jelentés</a:t>
            </a:r>
            <a:br>
              <a:rPr lang="hu-HU" dirty="0" smtClean="0"/>
            </a:br>
            <a:r>
              <a:rPr lang="hu-HU" dirty="0" smtClean="0"/>
              <a:t>2015. május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2204864"/>
            <a:ext cx="6630364" cy="368904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Elemzői háttérbeszélgetés</a:t>
            </a:r>
            <a:endParaRPr lang="hu-HU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1412776"/>
            <a:ext cx="6630364" cy="72007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u-HU" dirty="0" smtClean="0"/>
              <a:t>Fábián Gergely, igazgató</a:t>
            </a:r>
          </a:p>
          <a:p>
            <a:pPr>
              <a:spcBef>
                <a:spcPts val="0"/>
              </a:spcBef>
            </a:pPr>
            <a:r>
              <a:rPr lang="hu-HU" dirty="0" smtClean="0"/>
              <a:t>Pénzügyi Rendszer Elemzése Igazgatóság</a:t>
            </a:r>
            <a:endParaRPr lang="hu-HU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2015. május 29.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3608" y="2276872"/>
            <a:ext cx="7128792" cy="1224136"/>
          </a:xfrm>
          <a:prstGeom prst="roundRect">
            <a:avLst/>
          </a:prstGeom>
          <a:solidFill>
            <a:srgbClr val="1E2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A hitelportfolió kockázatai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5419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bankrendszer kiemelt kockázatai (1)</a:t>
            </a:r>
            <a:endParaRPr lang="hu-HU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046895"/>
              </p:ext>
            </p:extLst>
          </p:nvPr>
        </p:nvGraphicFramePr>
        <p:xfrm>
          <a:off x="323528" y="1196752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2204864"/>
            <a:ext cx="7920880" cy="352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55600" indent="-35560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hu-H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NET várható bővítése, és a magáncsőd bevezetése érdemben enyhíti a kockázatot.</a:t>
            </a:r>
          </a:p>
          <a:p>
            <a:pPr marL="355600" indent="-35560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hu-H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Azonban a probléma nagyságrendje miatt olyan komplex adósságrendezési programra van szükség, amely a törlesztési képességet és hajlandóságot egyaránt erősíti.</a:t>
            </a:r>
          </a:p>
          <a:p>
            <a:pPr marL="355600" indent="-35560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hu-H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Az erkölcsi kockázat emelkedésének a teljesítő jelzáloghitelek esetén rendszerszintű jelentősége lehet.</a:t>
            </a:r>
          </a:p>
          <a:p>
            <a:pPr marL="355600" indent="-355600" algn="just">
              <a:spcAft>
                <a:spcPts val="400"/>
              </a:spcAft>
              <a:buFont typeface="Arial" pitchFamily="34" charset="0"/>
              <a:buChar char="•"/>
            </a:pPr>
            <a:r>
              <a:rPr lang="hu-HU" sz="2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deviza alapú autó- és személyihitel-állomány mérete (300 milliárd forint), a szerződések jelentős száma (2014. év végén több mint 250 ezer), valamint a keresztbedőlési kockázatok miatt mielőbbi kezelésre szorul.</a:t>
            </a:r>
          </a:p>
        </p:txBody>
      </p:sp>
    </p:spTree>
    <p:extLst>
      <p:ext uri="{BB962C8B-B14F-4D97-AF65-F5344CB8AC3E}">
        <p14:creationId xmlns:p14="http://schemas.microsoft.com/office/powerpoint/2010/main" val="9741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A háztartási </a:t>
            </a:r>
            <a:r>
              <a:rPr lang="hu-HU" sz="2800" dirty="0" err="1" smtClean="0"/>
              <a:t>nemteljesítő</a:t>
            </a:r>
            <a:r>
              <a:rPr lang="hu-HU" sz="2800" dirty="0" smtClean="0"/>
              <a:t> hitelek komoly pénzügyi stabilitási és szociális problémát jelentenek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238" y="1196752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000" i="1" dirty="0" smtClean="0"/>
              <a:t>Háztartási nemteljesítő hitelek aránya termékbontásban</a:t>
            </a:r>
            <a:endParaRPr lang="hu-HU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444000" cy="477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3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0000"/>
            <a:ext cx="8316416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Volumenét tekintve a </a:t>
            </a:r>
            <a:r>
              <a:rPr lang="hu-HU" sz="2800" dirty="0"/>
              <a:t>probléma a mintegy 182 ezer </a:t>
            </a:r>
            <a:r>
              <a:rPr lang="hu-HU" sz="2800" dirty="0" err="1"/>
              <a:t>nemteljesítő</a:t>
            </a:r>
            <a:r>
              <a:rPr lang="hu-HU" sz="2800" dirty="0"/>
              <a:t> </a:t>
            </a:r>
            <a:r>
              <a:rPr lang="hu-HU" sz="2800" dirty="0" smtClean="0"/>
              <a:t>jelzáloghitel-szerződésnél a legsúlyosabb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7504" y="1340769"/>
            <a:ext cx="9001000" cy="504056"/>
          </a:xfrm>
        </p:spPr>
        <p:txBody>
          <a:bodyPr>
            <a:normAutofit/>
          </a:bodyPr>
          <a:lstStyle/>
          <a:p>
            <a:pPr algn="ctr"/>
            <a:r>
              <a:rPr lang="hu-HU" sz="2000" i="1" dirty="0" smtClean="0"/>
              <a:t>A </a:t>
            </a:r>
            <a:r>
              <a:rPr lang="hu-HU" sz="2000" i="1" dirty="0" err="1" smtClean="0"/>
              <a:t>nemteljesítő</a:t>
            </a:r>
            <a:r>
              <a:rPr lang="hu-HU" sz="2000" i="1" dirty="0" smtClean="0"/>
              <a:t> hitelek megoszlása a szektorban</a:t>
            </a:r>
            <a:endParaRPr lang="hu-HU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 </a:t>
            </a:r>
            <a:endParaRPr lang="hu-H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640000" cy="415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3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944744"/>
          </a:xfrm>
        </p:spPr>
        <p:txBody>
          <a:bodyPr>
            <a:noAutofit/>
          </a:bodyPr>
          <a:lstStyle/>
          <a:p>
            <a:r>
              <a:rPr lang="hu-HU" sz="2800" dirty="0" smtClean="0"/>
              <a:t>Emellett kockázatot jelentenek a megmaradt devizahitelek, különösen az autófinanszírozásban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8238" y="1196752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hu-HU" sz="2000" i="1" dirty="0"/>
              <a:t>A deviza gépjárműhitelek </a:t>
            </a:r>
            <a:r>
              <a:rPr lang="hu-HU" sz="2000" i="1" dirty="0" err="1"/>
              <a:t>nemteljesítésének</a:t>
            </a:r>
            <a:r>
              <a:rPr lang="hu-HU" sz="2000" i="1" dirty="0"/>
              <a:t> lehetséges fertőzési hatásai más hitelszerződésekre a több hitellel is rendelkező ügyfelek alapján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37117"/>
            <a:ext cx="6192738" cy="464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39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740472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Nem várható érdemi csökkenés az </a:t>
            </a:r>
            <a:r>
              <a:rPr lang="hu-HU" sz="2800" dirty="0" err="1" smtClean="0"/>
              <a:t>NPL</a:t>
            </a:r>
            <a:r>
              <a:rPr lang="hu-HU" sz="2800" dirty="0" smtClean="0"/>
              <a:t> rátában beavatkozás nélkül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1268761"/>
            <a:ext cx="8712968" cy="695954"/>
          </a:xfrm>
        </p:spPr>
        <p:txBody>
          <a:bodyPr>
            <a:noAutofit/>
          </a:bodyPr>
          <a:lstStyle/>
          <a:p>
            <a:pPr algn="ctr"/>
            <a:r>
              <a:rPr lang="hu-HU" sz="2000" i="1" dirty="0"/>
              <a:t>A nemteljesítő hitelek aránya és az értékvesztés eredményt rontó hatása a háztartási szegmensben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120000" cy="459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4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már meglévő eszközök mellett komplex, széleskörű adósságrendezési keret szükséges</a:t>
            </a:r>
            <a:endParaRPr lang="hu-HU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7946715"/>
              </p:ext>
            </p:extLst>
          </p:nvPr>
        </p:nvGraphicFramePr>
        <p:xfrm>
          <a:off x="0" y="1484784"/>
          <a:ext cx="9036495" cy="417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313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872736"/>
          </a:xfrm>
        </p:spPr>
        <p:txBody>
          <a:bodyPr>
            <a:noAutofit/>
          </a:bodyPr>
          <a:lstStyle/>
          <a:p>
            <a:r>
              <a:rPr lang="hu-HU" sz="3200" dirty="0" smtClean="0"/>
              <a:t>Az ír példa, illetve ahhoz hasonló program megfontolandó</a:t>
            </a:r>
            <a:endParaRPr lang="hu-HU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</a:t>
            </a:r>
            <a:r>
              <a:rPr lang="hu-HU" dirty="0" err="1" smtClean="0"/>
              <a:t>CBI</a:t>
            </a:r>
            <a:endParaRPr lang="hu-HU" dirty="0"/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640955" y="1340768"/>
            <a:ext cx="7886700" cy="4176464"/>
          </a:xfrm>
        </p:spPr>
        <p:txBody>
          <a:bodyPr>
            <a:normAutofit/>
          </a:bodyPr>
          <a:lstStyle/>
          <a:p>
            <a:pPr marL="514350" indent="-514350">
              <a:buAutoNum type="arabicParenBoth"/>
            </a:pP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Adósok védelme és támogatása: „</a:t>
            </a:r>
            <a:r>
              <a:rPr lang="hu-HU" sz="2400" dirty="0" err="1" smtClean="0">
                <a:solidFill>
                  <a:schemeClr val="tx2">
                    <a:lumMod val="50000"/>
                  </a:schemeClr>
                </a:solidFill>
              </a:rPr>
              <a:t>Code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hu-HU" sz="2400" dirty="0" err="1" smtClean="0">
                <a:solidFill>
                  <a:schemeClr val="tx2">
                    <a:lumMod val="50000"/>
                  </a:schemeClr>
                </a:solidFill>
              </a:rPr>
              <a:t>conduct</a:t>
            </a: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”, állami kamattámogatás, tanácsadás</a:t>
            </a:r>
          </a:p>
          <a:p>
            <a:pPr marL="514350" indent="-514350">
              <a:buAutoNum type="arabicParenBoth"/>
            </a:pP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Csődeljárás reformja: 3 féle magáncsőd eljárás bevezetése az adósság típusától függően </a:t>
            </a:r>
          </a:p>
          <a:p>
            <a:pPr marL="514350" indent="-514350">
              <a:buAutoNum type="arabicParenBoth"/>
            </a:pP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Jegybanki elvárások (célszámok) megfogalmazása a jelzáloghitelek átstrukturálása tekintetében</a:t>
            </a:r>
          </a:p>
          <a:p>
            <a:pPr marL="514350" indent="-514350">
              <a:buAutoNum type="arabicParenBoth"/>
            </a:pPr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</a:rPr>
              <a:t>Szankcióként az értékvesztési előírások szigorítása</a:t>
            </a:r>
            <a:endParaRPr lang="hu-H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736942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9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bankrendszer kiemelt kockázatai (2)</a:t>
            </a:r>
            <a:endParaRPr lang="hu-HU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867752"/>
              </p:ext>
            </p:extLst>
          </p:nvPr>
        </p:nvGraphicFramePr>
        <p:xfrm>
          <a:off x="323528" y="1196752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2636912"/>
            <a:ext cx="7704856" cy="352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Hatékony megoldást a jegybanki eszközkezelő (MARK) piaci alapon történő elindítása jelenthet.</a:t>
            </a:r>
          </a:p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teljes kihasználtság mellett, a MARK működése nyomán akár 4-5 százalékpontot is csökkenhet a vállalati </a:t>
            </a:r>
            <a:r>
              <a:rPr lang="hu-HU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NPL</a:t>
            </a: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ráta.</a:t>
            </a:r>
          </a:p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2015 harmadik negyedévében indulna, az első portfóliótranszfer már idén megtörténhet.</a:t>
            </a:r>
          </a:p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endParaRPr lang="hu-H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17252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kereskedelmi ingatlanhitelekre koncentrálódik a probléma a vállalati szegmensben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11560" y="1196752"/>
            <a:ext cx="7886700" cy="576063"/>
          </a:xfrm>
        </p:spPr>
        <p:txBody>
          <a:bodyPr>
            <a:noAutofit/>
          </a:bodyPr>
          <a:lstStyle/>
          <a:p>
            <a:pPr algn="ctr"/>
            <a:r>
              <a:rPr lang="hu-HU" sz="2000" i="1" dirty="0"/>
              <a:t>Nemteljesítő és átstrukturált projekt, illetve egyéb vállalati hitelek a bankrendszerben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13" name="Kép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5"/>
            <a:ext cx="7200799" cy="4392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1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A legfontosabb rendszerkockázat a forintosítással megszűnt</a:t>
            </a:r>
            <a:endParaRPr lang="hu-HU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0833784"/>
              </p:ext>
            </p:extLst>
          </p:nvPr>
        </p:nvGraphicFramePr>
        <p:xfrm>
          <a:off x="2285984" y="2928934"/>
          <a:ext cx="4619636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sosceles Triangle 7"/>
          <p:cNvSpPr/>
          <p:nvPr/>
        </p:nvSpPr>
        <p:spPr>
          <a:xfrm>
            <a:off x="3000364" y="1285860"/>
            <a:ext cx="3214710" cy="1500198"/>
          </a:xfrm>
          <a:prstGeom prst="triangle">
            <a:avLst/>
          </a:prstGeom>
          <a:solidFill>
            <a:srgbClr val="B4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1600" b="1" dirty="0" smtClean="0">
                <a:latin typeface="Calibri" panose="020F0502020204030204" pitchFamily="34" charset="0"/>
              </a:rPr>
              <a:t>Devizaalapú jelzáloghitel-állomány kockázatai</a:t>
            </a:r>
          </a:p>
          <a:p>
            <a:pPr algn="ctr"/>
            <a:endParaRPr lang="hu-HU" sz="1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50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0000"/>
            <a:ext cx="817240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 A vállalati tisztítási ráta ugyan emelkedőben van, de </a:t>
            </a:r>
            <a:r>
              <a:rPr lang="hu-HU" sz="2800" dirty="0"/>
              <a:t>egyedi hatások nélkül árnyaltabb a </a:t>
            </a:r>
            <a:r>
              <a:rPr lang="hu-HU" sz="2800" dirty="0" smtClean="0"/>
              <a:t>kép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9552" y="1268760"/>
            <a:ext cx="7886700" cy="576063"/>
          </a:xfrm>
        </p:spPr>
        <p:txBody>
          <a:bodyPr>
            <a:normAutofit/>
          </a:bodyPr>
          <a:lstStyle/>
          <a:p>
            <a:pPr algn="ctr"/>
            <a:r>
              <a:rPr lang="hu-HU" sz="2000" i="1" dirty="0"/>
              <a:t>A nemteljesítő vállalati portfólió tisztítása a bankrendszerben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716016" y="6356350"/>
            <a:ext cx="4427984" cy="501650"/>
          </a:xfrm>
        </p:spPr>
        <p:txBody>
          <a:bodyPr/>
          <a:lstStyle/>
          <a:p>
            <a:r>
              <a:rPr lang="hu-HU" dirty="0"/>
              <a:t>Megjegyzés: Az egyedi hatás a projekthitel eladásokból tevődik össze</a:t>
            </a:r>
            <a:r>
              <a:rPr lang="hu-HU" dirty="0" smtClean="0"/>
              <a:t>. Forrás: MNB.</a:t>
            </a:r>
            <a:endParaRPr lang="hu-H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120000" cy="4587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33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A MARK működése nyomán akár 5 százalékpontot is csökkenhet az </a:t>
            </a:r>
            <a:r>
              <a:rPr lang="hu-HU" sz="2800" dirty="0" err="1" smtClean="0"/>
              <a:t>NPL</a:t>
            </a:r>
            <a:r>
              <a:rPr lang="hu-HU" sz="2800" dirty="0" smtClean="0"/>
              <a:t> ráta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3568" y="1196752"/>
            <a:ext cx="7886700" cy="57606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hu-HU" i="1" dirty="0"/>
              <a:t>A nemteljesítő hitelek aránya és az értékvesztés eredményt rontó hatása a vállalati szegmensben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644008" y="6311726"/>
            <a:ext cx="4499992" cy="501650"/>
          </a:xfrm>
        </p:spPr>
        <p:txBody>
          <a:bodyPr/>
          <a:lstStyle/>
          <a:p>
            <a:r>
              <a:rPr lang="hu-HU" dirty="0"/>
              <a:t>Megjegyzés: Az előrejelzés a MARK </a:t>
            </a:r>
            <a:r>
              <a:rPr lang="hu-HU" dirty="0" err="1"/>
              <a:t>Zrt</a:t>
            </a:r>
            <a:r>
              <a:rPr lang="hu-HU" dirty="0"/>
              <a:t>. teljes </a:t>
            </a:r>
            <a:r>
              <a:rPr lang="hu-HU" dirty="0" smtClean="0"/>
              <a:t>kihasználtságának feltételezésével </a:t>
            </a:r>
            <a:r>
              <a:rPr lang="hu-HU" dirty="0"/>
              <a:t>készült, az önkéntes, piaci alapon megvalósuló tranzakciók függvényében a kihasználtság ettől eltérhet</a:t>
            </a:r>
            <a:r>
              <a:rPr lang="hu-HU" dirty="0" smtClean="0"/>
              <a:t>. Forrás: MNB.</a:t>
            </a:r>
            <a:endParaRPr lang="hu-H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120000" cy="459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2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smtClean="0"/>
              <a:t/>
            </a:r>
            <a:br>
              <a:rPr lang="hu-HU" sz="4800" dirty="0" smtClean="0"/>
            </a:b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1043608" y="2564904"/>
            <a:ext cx="7128792" cy="1224136"/>
          </a:xfrm>
          <a:prstGeom prst="roundRect">
            <a:avLst/>
          </a:prstGeom>
          <a:solidFill>
            <a:srgbClr val="1E2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A gazdasági növekedés fenntartható támogatása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291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bankrendszer kiemelt kockázatai (3)</a:t>
            </a:r>
            <a:endParaRPr lang="hu-HU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361955"/>
              </p:ext>
            </p:extLst>
          </p:nvPr>
        </p:nvGraphicFramePr>
        <p:xfrm>
          <a:off x="323528" y="1196752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2636912"/>
            <a:ext cx="7992888" cy="352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Átmenetileg segít a Növekedési Hitelprogram időben (lehívási határidő 2016. dec. 31.) és kockázati célcsoportok mentén (</a:t>
            </a:r>
            <a:r>
              <a:rPr lang="hu-HU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NHP</a:t>
            </a: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+, garanciadíj kiemelése) történő kiterjesztése.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Szükség van a bankok nagyobb aktivitására ahhoz, hogy a hitelezés ismét fokozatosan piaci alapúvá váljon.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bankadó kapcsán benyújtott önkéntes hitelezési vállalások nagyban hozzájárulhatnak az idei gazdasági növekedéshez.</a:t>
            </a:r>
          </a:p>
        </p:txBody>
      </p:sp>
    </p:spTree>
    <p:extLst>
      <p:ext uri="{BB962C8B-B14F-4D97-AF65-F5344CB8AC3E}">
        <p14:creationId xmlns:p14="http://schemas.microsoft.com/office/powerpoint/2010/main" val="81388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4624"/>
            <a:ext cx="8352928" cy="108012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Bővült a vállalati hitelállomány éves alapon…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268760"/>
            <a:ext cx="9144000" cy="576063"/>
          </a:xfrm>
        </p:spPr>
        <p:txBody>
          <a:bodyPr>
            <a:normAutofit/>
          </a:bodyPr>
          <a:lstStyle/>
          <a:p>
            <a:pPr algn="ctr"/>
            <a:r>
              <a:rPr lang="hu-HU" sz="2000" i="1" dirty="0" smtClean="0"/>
              <a:t>Vállalati és KKV hitelezés növekedése a GDP és beruházás mellett</a:t>
            </a:r>
            <a:endParaRPr lang="hu-HU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defRPr/>
            </a:pPr>
            <a:r>
              <a:rPr lang="hu-HU" dirty="0"/>
              <a:t> </a:t>
            </a:r>
            <a:r>
              <a:rPr lang="hu-HU" dirty="0" smtClean="0"/>
              <a:t>                 </a:t>
            </a:r>
            <a:fld id="{0401AEF3-AFFE-433D-8A34-08D966C25545}" type="slidenum">
              <a:rPr lang="hu-HU" smtClean="0"/>
              <a:pPr algn="l">
                <a:defRPr/>
              </a:pPr>
              <a:t>24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067944" y="6309320"/>
            <a:ext cx="5076056" cy="548680"/>
          </a:xfrm>
        </p:spPr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6120000" cy="459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9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4624"/>
            <a:ext cx="8352928" cy="1080120"/>
          </a:xfrm>
        </p:spPr>
        <p:txBody>
          <a:bodyPr>
            <a:noAutofit/>
          </a:bodyPr>
          <a:lstStyle/>
          <a:p>
            <a:r>
              <a:rPr lang="hu-HU" sz="2800" dirty="0" smtClean="0"/>
              <a:t>…melyben az </a:t>
            </a:r>
            <a:r>
              <a:rPr lang="hu-HU" sz="2800" dirty="0" err="1" smtClean="0"/>
              <a:t>NHP</a:t>
            </a:r>
            <a:r>
              <a:rPr lang="hu-HU" sz="2800" dirty="0" smtClean="0"/>
              <a:t> érdemi szerepet játszott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196753"/>
            <a:ext cx="9144000" cy="576064"/>
          </a:xfrm>
        </p:spPr>
        <p:txBody>
          <a:bodyPr>
            <a:normAutofit/>
          </a:bodyPr>
          <a:lstStyle/>
          <a:p>
            <a:pPr algn="ctr"/>
            <a:r>
              <a:rPr lang="hu-HU" sz="2000" i="1" dirty="0"/>
              <a:t>A vállalatok 12 havi kumulált, állami hátterű és egyéb hiteltranzakciói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defRPr/>
            </a:pPr>
            <a:r>
              <a:rPr lang="hu-HU" dirty="0"/>
              <a:t> </a:t>
            </a:r>
            <a:r>
              <a:rPr lang="hu-HU" dirty="0" smtClean="0"/>
              <a:t>                 </a:t>
            </a:r>
            <a:fld id="{0401AEF3-AFFE-433D-8A34-08D966C25545}" type="slidenum">
              <a:rPr lang="hu-HU" smtClean="0"/>
              <a:pPr algn="l">
                <a:defRPr/>
              </a:pPr>
              <a:t>25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27664" y="6165304"/>
            <a:ext cx="4716336" cy="692696"/>
          </a:xfrm>
        </p:spPr>
        <p:txBody>
          <a:bodyPr/>
          <a:lstStyle/>
          <a:p>
            <a:r>
              <a:rPr lang="hu-HU" dirty="0" smtClean="0"/>
              <a:t>Megjegyzés: A </a:t>
            </a:r>
            <a:r>
              <a:rPr lang="hu-HU" dirty="0"/>
              <a:t>bizonytalansági sáv alja azt feltételezi, hogy az állami hátterű hitelek nem valósultak volna meg a program nélkül, míg a teteje azt feltételezi, hogy e hitelek 40 százaléka megvalósult volna a programok hiányában </a:t>
            </a:r>
            <a:r>
              <a:rPr lang="hu-HU" dirty="0" smtClean="0"/>
              <a:t>is. Forrás: MNB.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976664" cy="447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9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4624"/>
            <a:ext cx="8352928" cy="108012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vállalati hitelezés egyensúlyi szintje alatt tartózkodik…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4" y="1340769"/>
            <a:ext cx="9144000" cy="576063"/>
          </a:xfrm>
        </p:spPr>
        <p:txBody>
          <a:bodyPr>
            <a:noAutofit/>
          </a:bodyPr>
          <a:lstStyle/>
          <a:p>
            <a:pPr algn="ctr"/>
            <a:r>
              <a:rPr lang="hu-HU" sz="2000" i="1" dirty="0"/>
              <a:t>A vállalati szektor hitelállománya a GDP arányában és a vállalati hitelrés alakulása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l">
              <a:defRPr/>
            </a:pPr>
            <a:r>
              <a:rPr lang="hu-HU" dirty="0"/>
              <a:t> </a:t>
            </a:r>
            <a:r>
              <a:rPr lang="hu-HU" dirty="0" smtClean="0"/>
              <a:t>                 </a:t>
            </a:r>
            <a:fld id="{0401AEF3-AFFE-433D-8A34-08D966C25545}" type="slidenum">
              <a:rPr lang="hu-HU" smtClean="0"/>
              <a:pPr algn="l">
                <a:defRPr/>
              </a:pPr>
              <a:t>26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211960" y="6165304"/>
            <a:ext cx="4932040" cy="692696"/>
          </a:xfrm>
        </p:spPr>
        <p:txBody>
          <a:bodyPr/>
          <a:lstStyle/>
          <a:p>
            <a:r>
              <a:rPr lang="hu-HU" dirty="0"/>
              <a:t>Megjegyzés: A hosszú távú trend becslése többváltozós </a:t>
            </a:r>
            <a:r>
              <a:rPr lang="hu-HU" dirty="0" err="1"/>
              <a:t>Hodrick-Prescott</a:t>
            </a:r>
            <a:r>
              <a:rPr lang="hu-HU" dirty="0"/>
              <a:t> szűrő alkalmazásával</a:t>
            </a:r>
            <a:r>
              <a:rPr lang="hu-HU" dirty="0" smtClean="0"/>
              <a:t>. Forrás: MNB.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999482" cy="44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9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352928" cy="7591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 sz="2800" dirty="0" smtClean="0"/>
              <a:t>…melyben a kínálati korlátoknak érdemi szerepe van a  bankok óvatossága miatt</a:t>
            </a:r>
            <a:endParaRPr lang="hu-HU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38160" y="6266002"/>
            <a:ext cx="8086535" cy="567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defTabSz="68580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>
                <a:latin typeface="+mn-lt"/>
              </a:defRPr>
            </a:lvl9pPr>
          </a:lstStyle>
          <a:p>
            <a:endParaRPr lang="hu-HU" dirty="0"/>
          </a:p>
        </p:txBody>
      </p:sp>
      <p:sp>
        <p:nvSpPr>
          <p:cNvPr id="14" name="Dia számának helye 4"/>
          <p:cNvSpPr txBox="1">
            <a:spLocks/>
          </p:cNvSpPr>
          <p:nvPr/>
        </p:nvSpPr>
        <p:spPr>
          <a:xfrm>
            <a:off x="3834979" y="6439314"/>
            <a:ext cx="946448" cy="2211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68C9E-9527-468A-B4C0-E57B9B245D58}" type="slidenum">
              <a:rPr lang="hu-HU" sz="110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lang="hu-HU" sz="11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8127" y="6097208"/>
            <a:ext cx="3695873" cy="760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hu-HU" sz="1100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Megjegyzés: A konkrét érték minden időpontban és faktornál a historikus átlagtól vett eltérés a faktor szórásában mérve</a:t>
            </a:r>
            <a:r>
              <a:rPr lang="hu-HU" sz="11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100" dirty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Forrás: </a:t>
            </a:r>
            <a:r>
              <a:rPr lang="hu-HU" sz="1100" dirty="0" smtClean="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MNB becslés.</a:t>
            </a:r>
            <a:endParaRPr lang="hu-HU" sz="1100" dirty="0">
              <a:solidFill>
                <a:schemeClr val="accent5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artalom helye 3"/>
          <p:cNvSpPr>
            <a:spLocks noGrp="1"/>
          </p:cNvSpPr>
          <p:nvPr>
            <p:ph idx="10"/>
          </p:nvPr>
        </p:nvSpPr>
        <p:spPr>
          <a:xfrm>
            <a:off x="107504" y="1268760"/>
            <a:ext cx="8856984" cy="720080"/>
          </a:xfrm>
        </p:spPr>
        <p:txBody>
          <a:bodyPr>
            <a:noAutofit/>
          </a:bodyPr>
          <a:lstStyle/>
          <a:p>
            <a:pPr algn="ctr"/>
            <a:r>
              <a:rPr lang="hu-HU" sz="2000" i="1" dirty="0" smtClean="0"/>
              <a:t>Hitelezési hajlandóság és képesség faktorainak </a:t>
            </a:r>
            <a:r>
              <a:rPr lang="hu-HU" sz="2000" i="1" dirty="0"/>
              <a:t>eredeti és a korrigált </a:t>
            </a:r>
            <a:r>
              <a:rPr lang="hu-HU" sz="2000" i="1" dirty="0" smtClean="0"/>
              <a:t>értéke</a:t>
            </a:r>
            <a:endParaRPr lang="hu-HU" sz="2000" i="1"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356351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69" y="1686669"/>
            <a:ext cx="6748691" cy="440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5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hitelezési hajlandóság növekedését a kockázatmegosztás révén az </a:t>
            </a:r>
            <a:r>
              <a:rPr lang="hu-HU" sz="2800" dirty="0" err="1" smtClean="0"/>
              <a:t>NHP</a:t>
            </a:r>
            <a:r>
              <a:rPr lang="hu-HU" sz="2800" dirty="0" smtClean="0"/>
              <a:t>+ segítheti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196752"/>
            <a:ext cx="8640960" cy="648071"/>
          </a:xfrm>
        </p:spPr>
        <p:txBody>
          <a:bodyPr>
            <a:normAutofit/>
          </a:bodyPr>
          <a:lstStyle/>
          <a:p>
            <a:pPr algn="ctr"/>
            <a:r>
              <a:rPr lang="hu-HU" sz="2000" i="1" dirty="0" smtClean="0"/>
              <a:t>Illusztráció a </a:t>
            </a:r>
            <a:r>
              <a:rPr lang="hu-HU" sz="2000" i="1" dirty="0" err="1" smtClean="0"/>
              <a:t>marzs</a:t>
            </a:r>
            <a:r>
              <a:rPr lang="hu-HU" sz="2000" i="1" dirty="0" smtClean="0"/>
              <a:t> csökkenéséről és összetételéről</a:t>
            </a:r>
            <a:endParaRPr lang="hu-HU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300000" cy="4731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85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21539"/>
            <a:ext cx="8496944" cy="759189"/>
          </a:xfrm>
        </p:spPr>
        <p:txBody>
          <a:bodyPr>
            <a:noAutofit/>
          </a:bodyPr>
          <a:lstStyle/>
          <a:p>
            <a:r>
              <a:rPr lang="hu-HU" sz="2700" dirty="0" smtClean="0"/>
              <a:t>A gazdaság </a:t>
            </a:r>
            <a:r>
              <a:rPr lang="hu-HU" sz="2700" dirty="0"/>
              <a:t>fenntartható növekedését </a:t>
            </a:r>
            <a:r>
              <a:rPr lang="hu-HU" sz="2700" dirty="0" smtClean="0"/>
              <a:t>támogató egyensúlyi szinthez </a:t>
            </a:r>
            <a:r>
              <a:rPr lang="hu-HU" sz="2700" dirty="0"/>
              <a:t>(6-8%) </a:t>
            </a:r>
            <a:r>
              <a:rPr lang="hu-HU" sz="2700" dirty="0" smtClean="0"/>
              <a:t>közelíthet a </a:t>
            </a:r>
            <a:r>
              <a:rPr lang="hu-HU" sz="2700" dirty="0"/>
              <a:t>vállalati hitelezési aktivitás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196753"/>
            <a:ext cx="9144000" cy="720080"/>
          </a:xfrm>
        </p:spPr>
        <p:txBody>
          <a:bodyPr>
            <a:normAutofit/>
          </a:bodyPr>
          <a:lstStyle/>
          <a:p>
            <a:pPr algn="ctr"/>
            <a:r>
              <a:rPr lang="hu-HU" sz="2000" i="1" dirty="0"/>
              <a:t>A vállalati hitelezés előrejelzése</a:t>
            </a:r>
            <a:br>
              <a:rPr lang="hu-HU" sz="2000" i="1" dirty="0"/>
            </a:br>
            <a:r>
              <a:rPr lang="hu-HU" sz="2000" i="1" dirty="0"/>
              <a:t>(tranzakciós alapú, év/</a:t>
            </a:r>
            <a:r>
              <a:rPr lang="hu-HU" sz="2000" i="1" dirty="0" err="1"/>
              <a:t>év</a:t>
            </a:r>
            <a:r>
              <a:rPr lang="hu-HU" sz="2000" i="1" dirty="0" smtClean="0"/>
              <a:t>)</a:t>
            </a:r>
            <a:endParaRPr lang="hu-HU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940152" y="6229821"/>
            <a:ext cx="3203848" cy="628179"/>
          </a:xfrm>
        </p:spPr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20000" cy="459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6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800728"/>
          </a:xfrm>
        </p:spPr>
        <p:txBody>
          <a:bodyPr>
            <a:noAutofit/>
          </a:bodyPr>
          <a:lstStyle/>
          <a:p>
            <a:r>
              <a:rPr lang="hu-HU" sz="2800" dirty="0"/>
              <a:t>A </a:t>
            </a:r>
            <a:r>
              <a:rPr lang="hu-HU" sz="2800" dirty="0" smtClean="0"/>
              <a:t>forintosítás teljesen átrajzolta a háztartási </a:t>
            </a:r>
            <a:r>
              <a:rPr lang="hu-HU" sz="2800" dirty="0"/>
              <a:t>portfóliót (500 ezer </a:t>
            </a:r>
            <a:r>
              <a:rPr lang="hu-HU" sz="2800" dirty="0" smtClean="0"/>
              <a:t>szerződés, </a:t>
            </a:r>
            <a:r>
              <a:rPr lang="hu-HU" sz="2800" dirty="0"/>
              <a:t>3300 milliárd </a:t>
            </a:r>
            <a:r>
              <a:rPr lang="hu-HU" sz="2800" dirty="0" smtClean="0"/>
              <a:t>forint)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3568" y="1268760"/>
            <a:ext cx="7886700" cy="576063"/>
          </a:xfrm>
        </p:spPr>
        <p:txBody>
          <a:bodyPr>
            <a:noAutofit/>
          </a:bodyPr>
          <a:lstStyle/>
          <a:p>
            <a:pPr algn="ctr"/>
            <a:r>
              <a:rPr lang="hu-HU" sz="2000" i="1" dirty="0"/>
              <a:t>A vállalatok és a háztartások teljes hitelintézeti szektorral szemben fennálló </a:t>
            </a:r>
            <a:r>
              <a:rPr lang="hu-HU" sz="2000" i="1" dirty="0" smtClean="0"/>
              <a:t>hitelállománya</a:t>
            </a:r>
            <a:endParaRPr lang="hu-HU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12" y="1916832"/>
            <a:ext cx="648666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1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bankrendszer kiemelt kockázatai (4)</a:t>
            </a:r>
            <a:endParaRPr lang="hu-HU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639920"/>
              </p:ext>
            </p:extLst>
          </p:nvPr>
        </p:nvGraphicFramePr>
        <p:xfrm>
          <a:off x="323528" y="1196752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2636912"/>
            <a:ext cx="7704856" cy="352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konszolidációs folyamat folytatódására, felgyorsulására van szükség méretgazdaságos struktúrák kialakítása céljából a pénzügyi szektorban.</a:t>
            </a:r>
          </a:p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</a:t>
            </a:r>
            <a:r>
              <a:rPr lang="hu-HU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portfóliótisztítás</a:t>
            </a: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ösztönzése tartós javulást eredményezhet.</a:t>
            </a:r>
          </a:p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endParaRPr lang="hu-HU" sz="24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Az elszámolás miatt jelentős és széleskörű veszteségek a bankszektorban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196752"/>
            <a:ext cx="9144000" cy="864095"/>
          </a:xfrm>
        </p:spPr>
        <p:txBody>
          <a:bodyPr>
            <a:normAutofit/>
          </a:bodyPr>
          <a:lstStyle/>
          <a:p>
            <a:pPr algn="ctr"/>
            <a:r>
              <a:rPr lang="hu-HU" sz="2000" i="1" dirty="0"/>
              <a:t>A bankok és a fiókok egyedi szintű adózás előtti vesztesége és nyeresége (2014. decemberi adatok)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424081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Az állami intézkedések és nagyobb egyedi hatások nélkül is alacsony a jövedelmezőség</a:t>
            </a:r>
            <a:endParaRPr lang="hu-HU" sz="28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220072" y="6356350"/>
            <a:ext cx="3923928" cy="365125"/>
          </a:xfrm>
        </p:spPr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sp>
        <p:nvSpPr>
          <p:cNvPr id="14" name="Tartalom helye 3"/>
          <p:cNvSpPr txBox="1">
            <a:spLocks/>
          </p:cNvSpPr>
          <p:nvPr/>
        </p:nvSpPr>
        <p:spPr>
          <a:xfrm>
            <a:off x="0" y="1196752"/>
            <a:ext cx="9144000" cy="720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hu-HU" sz="2000" i="1" dirty="0"/>
              <a:t>A sajáttőke-arányos megtérülés tény-, valamint az állami intézkedésektől és nagyobb egyedi hatásoktól tisztított értéke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661491" cy="4370745"/>
          </a:xfrm>
        </p:spPr>
      </p:pic>
    </p:spTree>
    <p:extLst>
      <p:ext uri="{BB962C8B-B14F-4D97-AF65-F5344CB8AC3E}">
        <p14:creationId xmlns:p14="http://schemas.microsoft.com/office/powerpoint/2010/main" val="13249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244528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jövedelmezőséget meghatározó tényezők érdemben változnak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196752"/>
            <a:ext cx="9252520" cy="936104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dirty="0" smtClean="0"/>
              <a:t>A régióhoz való felzárkózáshoz aktívabb hitelezés és méretgazdaságosabb struktúra kell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1743155"/>
              </p:ext>
            </p:extLst>
          </p:nvPr>
        </p:nvGraphicFramePr>
        <p:xfrm>
          <a:off x="650875" y="2060575"/>
          <a:ext cx="7886700" cy="417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835696" y="2204864"/>
            <a:ext cx="7200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6216" y="4581128"/>
            <a:ext cx="84991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u-H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  <a:endParaRPr lang="en-US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2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886700" cy="28527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043608" y="2564904"/>
            <a:ext cx="7128792" cy="1224136"/>
          </a:xfrm>
          <a:prstGeom prst="roundRect">
            <a:avLst/>
          </a:prstGeom>
          <a:solidFill>
            <a:srgbClr val="1E24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/>
              <a:t>Likviditás, külföldi források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0199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A Likviditási Stressz Index alapján tovább javult a bankok sokkellenálló-képessége</a:t>
            </a:r>
            <a:endParaRPr lang="hu-HU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683568" y="1196752"/>
            <a:ext cx="7886700" cy="504056"/>
          </a:xfrm>
        </p:spPr>
        <p:txBody>
          <a:bodyPr>
            <a:noAutofit/>
          </a:bodyPr>
          <a:lstStyle/>
          <a:p>
            <a:pPr algn="ctr"/>
            <a:r>
              <a:rPr lang="hu-HU" sz="2000" i="1" dirty="0" smtClean="0"/>
              <a:t>A Likviditási Stressz Index</a:t>
            </a:r>
            <a:endParaRPr lang="hu-HU" sz="2000" i="1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35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04520"/>
            <a:ext cx="6480000" cy="486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6018037"/>
            <a:ext cx="8651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i="1" dirty="0">
                <a:solidFill>
                  <a:schemeClr val="accent5"/>
                </a:solidFill>
                <a:latin typeface="Calibri" panose="020F0502020204030204" pitchFamily="34" charset="0"/>
              </a:rPr>
              <a:t>Stressz pályán is csak minimális lenne a szabályozói szint eléréséhez szükséges plusz likviditási </a:t>
            </a:r>
            <a:r>
              <a:rPr lang="hu-HU" sz="1600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igény</a:t>
            </a:r>
            <a:endParaRPr lang="hu-HU" sz="1600" b="1" i="1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668464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hitel-betét mutató 100 százalék körüli szintre csökkent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9552" y="1268760"/>
            <a:ext cx="7886700" cy="576063"/>
          </a:xfrm>
        </p:spPr>
        <p:txBody>
          <a:bodyPr>
            <a:normAutofit/>
          </a:bodyPr>
          <a:lstStyle/>
          <a:p>
            <a:pPr algn="ctr"/>
            <a:r>
              <a:rPr lang="hu-HU" sz="2000" i="1" dirty="0"/>
              <a:t>Hitel-betét mutató nemzetközi összehasonlításban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804248" y="6356350"/>
            <a:ext cx="2339752" cy="365125"/>
          </a:xfrm>
        </p:spPr>
        <p:txBody>
          <a:bodyPr/>
          <a:lstStyle/>
          <a:p>
            <a:r>
              <a:rPr lang="hu-HU" dirty="0" smtClean="0"/>
              <a:t>Forrás: Európai Központi Bank.</a:t>
            </a:r>
            <a:endParaRPr lang="hu-H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120000" cy="459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4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668464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Megállt a betétek kiáramlása, de tovább nőtt a folyószámla betétek aránya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45740" y="1268760"/>
            <a:ext cx="7886700" cy="5760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sz="2000" i="1" dirty="0"/>
              <a:t>Háztartások kumulált pénzügyi tranzakciói és folyószámla betéteik aránya a banki mérlegben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37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804248" y="6356350"/>
            <a:ext cx="2339752" cy="365125"/>
          </a:xfrm>
        </p:spPr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6214469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3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bankrendszer kiemelt kockázatai (5)</a:t>
            </a:r>
            <a:endParaRPr lang="hu-HU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602137"/>
              </p:ext>
            </p:extLst>
          </p:nvPr>
        </p:nvGraphicFramePr>
        <p:xfrm>
          <a:off x="323528" y="1196752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38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2636912"/>
            <a:ext cx="7704856" cy="352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deviza-finanszírozás megfelelési mutató (</a:t>
            </a:r>
            <a:r>
              <a:rPr lang="hu-HU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DMM</a:t>
            </a: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elvárt szintjének szigorítása és a mutató módosítása hosszú devizaforrások bevonására ösztönöz.</a:t>
            </a:r>
          </a:p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devizaegyensúlyi mutató (</a:t>
            </a:r>
            <a:r>
              <a:rPr lang="hu-HU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DEM</a:t>
            </a: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bevezetése csökkenti a bankrendszer mérlegen kívüli eszközökre való túlzott ráutaltságát. </a:t>
            </a:r>
          </a:p>
        </p:txBody>
      </p:sp>
    </p:spTree>
    <p:extLst>
      <p:ext uri="{BB962C8B-B14F-4D97-AF65-F5344CB8AC3E}">
        <p14:creationId xmlns:p14="http://schemas.microsoft.com/office/powerpoint/2010/main" val="33266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840000" cy="446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0000"/>
            <a:ext cx="7848872" cy="759189"/>
          </a:xfrm>
        </p:spPr>
        <p:txBody>
          <a:bodyPr>
            <a:noAutofit/>
          </a:bodyPr>
          <a:lstStyle/>
          <a:p>
            <a:r>
              <a:rPr lang="hu-HU" sz="2800" dirty="0"/>
              <a:t>Továbbra is </a:t>
            </a:r>
            <a:r>
              <a:rPr lang="hu-HU" sz="2800" dirty="0" smtClean="0"/>
              <a:t>sérülékenységi forrás </a:t>
            </a:r>
            <a:r>
              <a:rPr lang="hu-HU" sz="2800" dirty="0"/>
              <a:t>a </a:t>
            </a:r>
            <a:r>
              <a:rPr lang="hu-HU" sz="2800" dirty="0" smtClean="0"/>
              <a:t>rövid </a:t>
            </a:r>
            <a:r>
              <a:rPr lang="hu-HU" sz="2800" dirty="0"/>
              <a:t>külső </a:t>
            </a:r>
            <a:r>
              <a:rPr lang="hu-HU" sz="2800" dirty="0" smtClean="0"/>
              <a:t>adósság magas szintje</a:t>
            </a:r>
            <a:endParaRPr lang="hu-HU" sz="28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39</a:t>
            </a:fld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020272" y="6136629"/>
            <a:ext cx="2123728" cy="721371"/>
          </a:xfrm>
        </p:spPr>
        <p:txBody>
          <a:bodyPr/>
          <a:lstStyle/>
          <a:p>
            <a:r>
              <a:rPr lang="hu-HU" dirty="0" smtClean="0"/>
              <a:t>Forrás : MNB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9" name="Content Placeholder 3"/>
          <p:cNvSpPr>
            <a:spLocks noGrp="1"/>
          </p:cNvSpPr>
          <p:nvPr>
            <p:ph idx="4294967295"/>
          </p:nvPr>
        </p:nvSpPr>
        <p:spPr>
          <a:xfrm>
            <a:off x="56920" y="1234496"/>
            <a:ext cx="9036496" cy="576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i="1" dirty="0">
                <a:solidFill>
                  <a:schemeClr val="bg2"/>
                </a:solidFill>
              </a:rPr>
              <a:t>A bankrendszer rövid külső adósságának alakulása</a:t>
            </a:r>
          </a:p>
        </p:txBody>
      </p:sp>
    </p:spTree>
    <p:extLst>
      <p:ext uri="{BB962C8B-B14F-4D97-AF65-F5344CB8AC3E}">
        <p14:creationId xmlns:p14="http://schemas.microsoft.com/office/powerpoint/2010/main" val="30452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872736"/>
          </a:xfrm>
        </p:spPr>
        <p:txBody>
          <a:bodyPr>
            <a:noAutofit/>
          </a:bodyPr>
          <a:lstStyle/>
          <a:p>
            <a:r>
              <a:rPr lang="hu-HU" sz="2800" dirty="0"/>
              <a:t>GDP arányosan </a:t>
            </a:r>
            <a:r>
              <a:rPr lang="hu-HU" sz="2800" dirty="0" smtClean="0"/>
              <a:t>1 százalék </a:t>
            </a:r>
            <a:r>
              <a:rPr lang="hu-HU" sz="2800" dirty="0"/>
              <a:t>alá csökkent a lakossági devizahitel állomány a </a:t>
            </a:r>
            <a:r>
              <a:rPr lang="hu-HU" sz="2800" dirty="0" smtClean="0"/>
              <a:t>forintosításnak köszönhetően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51366" y="1268761"/>
            <a:ext cx="7886700" cy="576063"/>
          </a:xfrm>
        </p:spPr>
        <p:txBody>
          <a:bodyPr>
            <a:noAutofit/>
          </a:bodyPr>
          <a:lstStyle/>
          <a:p>
            <a:pPr algn="ctr"/>
            <a:r>
              <a:rPr lang="hu-HU" sz="2000" i="1" dirty="0"/>
              <a:t>A bankrendszer háztartási devizahitelei a GDP arányában régiós összehasonlításban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372200" y="6356350"/>
            <a:ext cx="2771800" cy="501650"/>
          </a:xfrm>
        </p:spPr>
        <p:txBody>
          <a:bodyPr/>
          <a:lstStyle/>
          <a:p>
            <a:r>
              <a:rPr lang="hu-HU" dirty="0" smtClean="0"/>
              <a:t>Megjegyzés: bankrendszeri adatok. Forrás: nemzeti bankok, MNB.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120000" cy="45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6948264" y="3573016"/>
            <a:ext cx="1152128" cy="216024"/>
          </a:xfrm>
          <a:prstGeom prst="straightConnector1">
            <a:avLst/>
          </a:prstGeom>
          <a:ln w="15875">
            <a:solidFill>
              <a:srgbClr val="D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52320" y="3861048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50" dirty="0" smtClean="0">
                <a:latin typeface="Calibri" panose="020F0502020204030204" pitchFamily="34" charset="0"/>
              </a:rPr>
              <a:t>Bankrendszeri adat, a teljes pénzügyi közvetítőrendszerben 14 százalék</a:t>
            </a:r>
          </a:p>
        </p:txBody>
      </p:sp>
    </p:spTree>
    <p:extLst>
      <p:ext uri="{BB962C8B-B14F-4D97-AF65-F5344CB8AC3E}">
        <p14:creationId xmlns:p14="http://schemas.microsoft.com/office/powerpoint/2010/main" val="11545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0000"/>
            <a:ext cx="7992888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mérleg szerinti nyitott pozíció korlátozása is indokolt a kockázatok felépülésének elkerülése végett</a:t>
            </a:r>
            <a:endParaRPr lang="hu-HU" sz="2800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40</a:t>
            </a:fld>
            <a:endParaRPr lang="hu-H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020272" y="6136629"/>
            <a:ext cx="2123728" cy="721371"/>
          </a:xfrm>
        </p:spPr>
        <p:txBody>
          <a:bodyPr/>
          <a:lstStyle/>
          <a:p>
            <a:r>
              <a:rPr lang="hu-HU" dirty="0" smtClean="0"/>
              <a:t>Forrás : MNB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9" name="Content Placeholder 3"/>
          <p:cNvSpPr>
            <a:spLocks noGrp="1"/>
          </p:cNvSpPr>
          <p:nvPr>
            <p:ph idx="4294967295"/>
          </p:nvPr>
        </p:nvSpPr>
        <p:spPr>
          <a:xfrm>
            <a:off x="56920" y="1234496"/>
            <a:ext cx="9036496" cy="576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i="1" dirty="0" smtClean="0">
                <a:solidFill>
                  <a:schemeClr val="bg2"/>
                </a:solidFill>
              </a:rPr>
              <a:t>A hazai bankrendszer deviza nyitott pozíciója</a:t>
            </a:r>
            <a:endParaRPr lang="hu-HU" sz="2000" i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621436" cy="421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452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668464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deviza jelzáloghitelek kivezetésével a </a:t>
            </a:r>
            <a:r>
              <a:rPr lang="hu-HU" sz="2800" dirty="0" err="1" smtClean="0"/>
              <a:t>DMM</a:t>
            </a:r>
            <a:r>
              <a:rPr lang="hu-HU" sz="2800" dirty="0" smtClean="0"/>
              <a:t> szabályozás újragondolása is szükségessé válik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9552" y="1268760"/>
            <a:ext cx="7886700" cy="5760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sz="2000" i="1" dirty="0"/>
              <a:t>A Devizafinanszírozás Megfelelési Mutató (</a:t>
            </a:r>
            <a:r>
              <a:rPr lang="hu-HU" sz="2000" i="1" dirty="0" err="1"/>
              <a:t>DMM</a:t>
            </a:r>
            <a:r>
              <a:rPr lang="hu-HU" sz="2000" i="1" dirty="0"/>
              <a:t>)  és változásának </a:t>
            </a:r>
            <a:r>
              <a:rPr lang="hu-HU" sz="2000" i="1" dirty="0" err="1"/>
              <a:t>dekompozíciója</a:t>
            </a:r>
            <a:endParaRPr lang="hu-HU" sz="2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41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804248" y="6356350"/>
            <a:ext cx="2339752" cy="365125"/>
          </a:xfrm>
        </p:spPr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62957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3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DMM</a:t>
            </a:r>
            <a:r>
              <a:rPr lang="hu-HU" sz="3200" dirty="0" smtClean="0"/>
              <a:t> és </a:t>
            </a:r>
            <a:r>
              <a:rPr lang="hu-HU" sz="3200" dirty="0" err="1" smtClean="0"/>
              <a:t>DEM</a:t>
            </a:r>
            <a:r>
              <a:rPr lang="hu-HU" sz="3200" dirty="0" smtClean="0"/>
              <a:t> segítik az alkalmazkodást</a:t>
            </a:r>
            <a:endParaRPr lang="hu-HU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268760"/>
            <a:ext cx="9144000" cy="839970"/>
          </a:xfrm>
        </p:spPr>
        <p:txBody>
          <a:bodyPr>
            <a:noAutofit/>
          </a:bodyPr>
          <a:lstStyle/>
          <a:p>
            <a:pPr algn="ctr"/>
            <a:r>
              <a:rPr lang="hu-HU" sz="2800" i="1" dirty="0" smtClean="0"/>
              <a:t>Így nem a hosszú külső devizaforrások épülnek le, illetve a </a:t>
            </a:r>
            <a:r>
              <a:rPr lang="hu-HU" sz="2800" i="1" dirty="0" err="1" smtClean="0"/>
              <a:t>denominációs</a:t>
            </a:r>
            <a:r>
              <a:rPr lang="hu-HU" sz="2800" i="1" dirty="0" smtClean="0"/>
              <a:t> eltérés újraépülésének kockázata csökken</a:t>
            </a:r>
            <a:endParaRPr lang="hu-HU" sz="28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42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1176"/>
            <a:ext cx="897033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2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8064000" cy="759189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bankrendszer kiemelt kockázatai (6)</a:t>
            </a:r>
            <a:endParaRPr lang="hu-HU" sz="3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269195"/>
              </p:ext>
            </p:extLst>
          </p:nvPr>
        </p:nvGraphicFramePr>
        <p:xfrm>
          <a:off x="323528" y="1196752"/>
          <a:ext cx="8712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0" y="6492875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43</a:t>
            </a:fld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2636912"/>
            <a:ext cx="7704856" cy="352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55600" indent="-3556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jelzáloghitel-finanszírozás megfelelési mutató (</a:t>
            </a:r>
            <a:r>
              <a:rPr lang="hu-HU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JMM</a:t>
            </a:r>
            <a:r>
              <a:rPr lang="hu-HU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a likviditási kockázatok mérséklése mellett ösztönözheti a jelzáloghitelek fedezete mellett kibocsátott értékpapírok, így például jelzáloglevelek piacának fejlődését is.</a:t>
            </a:r>
          </a:p>
        </p:txBody>
      </p:sp>
    </p:spTree>
    <p:extLst>
      <p:ext uri="{BB962C8B-B14F-4D97-AF65-F5344CB8AC3E}">
        <p14:creationId xmlns:p14="http://schemas.microsoft.com/office/powerpoint/2010/main" val="28126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244528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A forintosítással zárul a </a:t>
            </a:r>
            <a:r>
              <a:rPr lang="hu-HU" sz="2800" dirty="0" err="1" smtClean="0"/>
              <a:t>denominációs</a:t>
            </a:r>
            <a:r>
              <a:rPr lang="hu-HU" sz="2800" dirty="0" smtClean="0"/>
              <a:t> eltérés</a:t>
            </a:r>
            <a:r>
              <a:rPr lang="hu-HU" sz="2800" dirty="0"/>
              <a:t>, </a:t>
            </a:r>
            <a:r>
              <a:rPr lang="hu-HU" sz="2800" dirty="0" smtClean="0"/>
              <a:t>azonban markánsabbá válik a forintlejárati eltérés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3568" y="1196752"/>
            <a:ext cx="7886700" cy="720079"/>
          </a:xfrm>
        </p:spPr>
        <p:txBody>
          <a:bodyPr>
            <a:noAutofit/>
          </a:bodyPr>
          <a:lstStyle/>
          <a:p>
            <a:pPr algn="ctr"/>
            <a:r>
              <a:rPr lang="hu-HU" sz="2000" i="1" dirty="0"/>
              <a:t>Deviza szerkezet és lejárati eltérés változása a bankrendszer mérlegében a forintosítás hatására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44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68" y="1844824"/>
            <a:ext cx="6120000" cy="458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7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 smtClean="0"/>
              <a:t>A jelzáloghitel-finanszírozás Megfelelési Mutató (</a:t>
            </a:r>
            <a:r>
              <a:rPr lang="hu-HU" sz="2800" dirty="0" err="1" smtClean="0"/>
              <a:t>JMM</a:t>
            </a:r>
            <a:r>
              <a:rPr lang="hu-HU" sz="2800" dirty="0" smtClean="0"/>
              <a:t>) hívatott mederbe terelni a kockázatokat</a:t>
            </a:r>
            <a:endParaRPr lang="hu-H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16" y="1700808"/>
            <a:ext cx="8856984" cy="4176464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hu-HU" sz="2400" dirty="0" smtClean="0"/>
              <a:t>A forintosítást és elszámolást követően kb. 4000 milliárd forintnyi nettó jelzáloghitel a mérlegben</a:t>
            </a:r>
          </a:p>
          <a:p>
            <a:pPr algn="just">
              <a:spcAft>
                <a:spcPts val="1800"/>
              </a:spcAft>
            </a:pPr>
            <a:r>
              <a:rPr lang="hu-HU" sz="2400" dirty="0" smtClean="0"/>
              <a:t>Jelenleg 350 milliárd forintnyi elfogadható hosszú forrás van a bankrendszerben, csoporton belüli jelzáloglevél vagy refinanszírozási hitel formájában.</a:t>
            </a:r>
          </a:p>
          <a:p>
            <a:pPr algn="just">
              <a:spcAft>
                <a:spcPts val="1800"/>
              </a:spcAft>
            </a:pPr>
            <a:r>
              <a:rPr lang="hu-HU" sz="2400" dirty="0" smtClean="0"/>
              <a:t>15 százalékos </a:t>
            </a:r>
            <a:r>
              <a:rPr lang="hu-HU" sz="2400" dirty="0" err="1" smtClean="0"/>
              <a:t>JMM</a:t>
            </a:r>
            <a:r>
              <a:rPr lang="hu-HU" sz="2400" dirty="0" smtClean="0"/>
              <a:t> előírás mellett a szükséges új jelzáloglevél/egyéb fedezett értékpapír/ refinanszírozás mértéke 280 Mrd forintra becsülhető.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Jelentésünkben hat, még mindig jelen lévő kockázatot azonosítottunk</a:t>
            </a:r>
            <a:endParaRPr lang="hu-HU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46</a:t>
            </a:fld>
            <a:endParaRPr lang="hu-H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4482369"/>
              </p:ext>
            </p:extLst>
          </p:nvPr>
        </p:nvGraphicFramePr>
        <p:xfrm>
          <a:off x="2285984" y="2928934"/>
          <a:ext cx="4619636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sosceles Triangle 7"/>
          <p:cNvSpPr/>
          <p:nvPr/>
        </p:nvSpPr>
        <p:spPr>
          <a:xfrm>
            <a:off x="3000364" y="1285860"/>
            <a:ext cx="3214710" cy="1500198"/>
          </a:xfrm>
          <a:prstGeom prst="triangle">
            <a:avLst/>
          </a:prstGeom>
          <a:solidFill>
            <a:schemeClr val="bg1"/>
          </a:solidFill>
          <a:ln w="1270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1600" b="1" dirty="0" smtClean="0">
                <a:solidFill>
                  <a:srgbClr val="009242"/>
                </a:solidFill>
                <a:latin typeface="Calibri" panose="020F0502020204030204" pitchFamily="34" charset="0"/>
              </a:rPr>
              <a:t>Devizaalapú jelzáloghitel-állomány kockázatai</a:t>
            </a:r>
          </a:p>
          <a:p>
            <a:pPr algn="ctr"/>
            <a:endParaRPr lang="hu-HU" sz="1600" b="1" dirty="0">
              <a:solidFill>
                <a:srgbClr val="00924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2143116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009E47"/>
                </a:solidFill>
                <a:sym typeface="Wingdings"/>
              </a:rPr>
              <a:t></a:t>
            </a:r>
            <a:endParaRPr lang="hu-HU" sz="4000" b="1" dirty="0" smtClean="0">
              <a:solidFill>
                <a:srgbClr val="009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 smtClean="0"/>
              <a:t>Mérséklődő törlesztési teher mellett eltűnő árfolyamkockázat</a:t>
            </a:r>
            <a:endParaRPr lang="hu-HU" sz="3000" dirty="0">
              <a:solidFill>
                <a:srgbClr val="FF000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1580855" y="1268760"/>
            <a:ext cx="5982290" cy="576063"/>
          </a:xfrm>
        </p:spPr>
        <p:txBody>
          <a:bodyPr>
            <a:noAutofit/>
          </a:bodyPr>
          <a:lstStyle/>
          <a:p>
            <a:pPr algn="ctr"/>
            <a:r>
              <a:rPr lang="hu-HU" sz="2000" i="1" dirty="0"/>
              <a:t>Az elszámolás és a forintosítás hatása a háztartások </a:t>
            </a:r>
            <a:r>
              <a:rPr lang="hu-HU" sz="2000" i="1" dirty="0" smtClean="0"/>
              <a:t>törlesztő terhének alakulására a rendelkezésre álló jövedelem arányában</a:t>
            </a:r>
            <a:endParaRPr lang="hu-HU" sz="2000" i="1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>
          <a:xfrm>
            <a:off x="6300192" y="6381328"/>
            <a:ext cx="2843808" cy="476672"/>
          </a:xfrm>
        </p:spPr>
        <p:txBody>
          <a:bodyPr/>
          <a:lstStyle/>
          <a:p>
            <a:r>
              <a:rPr lang="hu-HU" dirty="0"/>
              <a:t>Megjegyzés: A háztartások teljesített tőke- és </a:t>
            </a:r>
            <a:r>
              <a:rPr lang="hu-HU" dirty="0" smtClean="0"/>
              <a:t>kamattörlesztése. Forrás: MNB.</a:t>
            </a:r>
            <a:endParaRPr lang="hu-H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35111"/>
            <a:ext cx="6120000" cy="4325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6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000" dirty="0" smtClean="0"/>
              <a:t>Az intézkedések hiányában rendkívüli módon emelkedtek volna a törlesztőrészletek</a:t>
            </a:r>
            <a:endParaRPr lang="hu-HU" sz="3000" dirty="0"/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341196" y="1196752"/>
            <a:ext cx="8136904" cy="432049"/>
          </a:xfrm>
        </p:spPr>
        <p:txBody>
          <a:bodyPr>
            <a:noAutofit/>
          </a:bodyPr>
          <a:lstStyle/>
          <a:p>
            <a:pPr algn="ctr"/>
            <a:r>
              <a:rPr lang="hu-HU" sz="2000" i="1" dirty="0" smtClean="0"/>
              <a:t>Egy tipikus adós becsült törlesztőterhe különböző szcenáriók mellett</a:t>
            </a:r>
            <a:endParaRPr lang="hu-HU" sz="2000" i="1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>
          <a:xfrm>
            <a:off x="2915816" y="6309320"/>
            <a:ext cx="2057400" cy="365125"/>
          </a:xfrm>
        </p:spPr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>
          <a:xfrm>
            <a:off x="323528" y="5832648"/>
            <a:ext cx="8820472" cy="908720"/>
          </a:xfrm>
        </p:spPr>
        <p:txBody>
          <a:bodyPr/>
          <a:lstStyle/>
          <a:p>
            <a:r>
              <a:rPr lang="hu-HU" dirty="0"/>
              <a:t>Megjegyzés: </a:t>
            </a:r>
            <a:r>
              <a:rPr lang="hu-HU" dirty="0" smtClean="0"/>
              <a:t>a kék sáv közepén egy 15 százalékkal sokkolt árfolyam feltételezésével számolt </a:t>
            </a:r>
            <a:r>
              <a:rPr lang="hu-HU" dirty="0" err="1" smtClean="0"/>
              <a:t>törlesztőrészlet</a:t>
            </a:r>
            <a:r>
              <a:rPr lang="hu-HU" dirty="0" smtClean="0"/>
              <a:t> látható. A bizonytalansági sáv alja a tény árfolyammal, míg a teteje 30 százalékos sokk feltételezésével adódik.  </a:t>
            </a:r>
            <a:r>
              <a:rPr lang="hu-HU" dirty="0"/>
              <a:t>Az ábrán szereplő adós 2007 júniusában vett fel 6,8 millió forintnak megfelelő svájci frankot 20 éves kezdeti futamidővel,  mindig szerződésszerűen teljesített, nem kapott banki kedvezményeket és a futamidő során 2 százalékpontot meghaladó kamatemelést szenvedett </a:t>
            </a:r>
            <a:r>
              <a:rPr lang="hu-HU" dirty="0" smtClean="0"/>
              <a:t>el. </a:t>
            </a:r>
          </a:p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01" y="1448743"/>
            <a:ext cx="5897327" cy="442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0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812480" cy="759189"/>
          </a:xfrm>
        </p:spPr>
        <p:txBody>
          <a:bodyPr>
            <a:noAutofit/>
          </a:bodyPr>
          <a:lstStyle/>
          <a:p>
            <a:r>
              <a:rPr lang="hu-HU" sz="3000" dirty="0" smtClean="0"/>
              <a:t>A jelentős veszteségek ellenére magas szinten maradt a bankrendszer sokkellenálló-képessége…</a:t>
            </a:r>
            <a:endParaRPr lang="hu-HU" sz="3000" dirty="0"/>
          </a:p>
        </p:txBody>
      </p:sp>
      <p:sp>
        <p:nvSpPr>
          <p:cNvPr id="4" name="Tartalom helye 3"/>
          <p:cNvSpPr>
            <a:spLocks noGrp="1"/>
          </p:cNvSpPr>
          <p:nvPr>
            <p:ph idx="10"/>
          </p:nvPr>
        </p:nvSpPr>
        <p:spPr>
          <a:xfrm>
            <a:off x="35496" y="1196753"/>
            <a:ext cx="8856984" cy="767962"/>
          </a:xfrm>
        </p:spPr>
        <p:txBody>
          <a:bodyPr>
            <a:normAutofit/>
          </a:bodyPr>
          <a:lstStyle/>
          <a:p>
            <a:pPr algn="ctr"/>
            <a:r>
              <a:rPr lang="hu-HU" sz="2400" i="1" dirty="0" smtClean="0"/>
              <a:t>A Tőke Stressz Index</a:t>
            </a:r>
            <a:endParaRPr lang="hu-HU" sz="2400" i="1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4"/>
          </p:nvPr>
        </p:nvSpPr>
        <p:spPr>
          <a:xfrm>
            <a:off x="4572000" y="6237312"/>
            <a:ext cx="4572000" cy="620688"/>
          </a:xfrm>
        </p:spPr>
        <p:txBody>
          <a:bodyPr/>
          <a:lstStyle/>
          <a:p>
            <a:r>
              <a:rPr lang="hu-HU" dirty="0" smtClean="0"/>
              <a:t>Megjegyzés: A </a:t>
            </a:r>
            <a:r>
              <a:rPr lang="hu-HU" dirty="0"/>
              <a:t>mutató a szabályozói minimumhoz viszonyított, normált tőkehiányok tőkekövetelménnyel súlyozott összege egy állandó mértékű sokk alapján számított </a:t>
            </a:r>
            <a:r>
              <a:rPr lang="hu-HU" dirty="0" err="1"/>
              <a:t>stresszpálya</a:t>
            </a:r>
            <a:r>
              <a:rPr lang="hu-HU" dirty="0"/>
              <a:t> mentén. Minél magasabb a mutató értéke, annál nagyobb a </a:t>
            </a:r>
            <a:r>
              <a:rPr lang="hu-HU" dirty="0" err="1"/>
              <a:t>szolvencia</a:t>
            </a:r>
            <a:r>
              <a:rPr lang="hu-HU" dirty="0"/>
              <a:t> kockázat</a:t>
            </a:r>
            <a:r>
              <a:rPr lang="hu-HU" dirty="0" smtClean="0"/>
              <a:t>. Forrás: MNB.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336000" cy="474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1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0000"/>
            <a:ext cx="8280920" cy="759189"/>
          </a:xfrm>
        </p:spPr>
        <p:txBody>
          <a:bodyPr>
            <a:noAutofit/>
          </a:bodyPr>
          <a:lstStyle/>
          <a:p>
            <a:r>
              <a:rPr lang="hu-HU" sz="2800" dirty="0" smtClean="0"/>
              <a:t>…ami a 2014-ben is jelentős mértéket elérő tulajdonosi tőkeemeléseknek nagyban köszönhető</a:t>
            </a:r>
            <a:endParaRPr lang="hu-HU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83568" y="1196752"/>
            <a:ext cx="7886700" cy="576063"/>
          </a:xfrm>
        </p:spPr>
        <p:txBody>
          <a:bodyPr>
            <a:normAutofit/>
          </a:bodyPr>
          <a:lstStyle/>
          <a:p>
            <a:pPr algn="ctr"/>
            <a:r>
              <a:rPr lang="hu-HU" sz="2000" i="1" dirty="0"/>
              <a:t>Anyabanki tőkeemelések kumulált értéke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u-HU" dirty="0" smtClean="0"/>
              <a:t>Forrás: MNB.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480719" cy="486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9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Jelentésünkben hat, változatlanul fennálló kockázatot azonosítottunk</a:t>
            </a:r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Magyar Nemzeti Bank</a:t>
            </a:r>
            <a:endParaRPr lang="hu-H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4482369"/>
              </p:ext>
            </p:extLst>
          </p:nvPr>
        </p:nvGraphicFramePr>
        <p:xfrm>
          <a:off x="2285984" y="2928934"/>
          <a:ext cx="4619636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Isosceles Triangle 7"/>
          <p:cNvSpPr/>
          <p:nvPr/>
        </p:nvSpPr>
        <p:spPr>
          <a:xfrm>
            <a:off x="3000364" y="1285860"/>
            <a:ext cx="3214710" cy="1500198"/>
          </a:xfrm>
          <a:prstGeom prst="triangle">
            <a:avLst/>
          </a:prstGeom>
          <a:solidFill>
            <a:schemeClr val="bg1"/>
          </a:solidFill>
          <a:ln w="12700">
            <a:solidFill>
              <a:srgbClr val="009E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1600" b="1" dirty="0" smtClean="0">
                <a:solidFill>
                  <a:srgbClr val="009242"/>
                </a:solidFill>
                <a:latin typeface="Calibri" panose="020F0502020204030204" pitchFamily="34" charset="0"/>
              </a:rPr>
              <a:t>Devizaalapú jelzáloghitel-állomány kockázatai</a:t>
            </a:r>
          </a:p>
          <a:p>
            <a:pPr algn="ctr"/>
            <a:endParaRPr lang="hu-HU" sz="1600" b="1" dirty="0">
              <a:solidFill>
                <a:srgbClr val="00924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2143116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009E47"/>
                </a:solidFill>
                <a:sym typeface="Wingdings"/>
              </a:rPr>
              <a:t></a:t>
            </a:r>
            <a:endParaRPr lang="hu-HU" sz="4000" b="1" dirty="0" smtClean="0">
              <a:solidFill>
                <a:srgbClr val="009E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2362</TotalTime>
  <Words>1902</Words>
  <Application>Microsoft Office PowerPoint</Application>
  <PresentationFormat>On-screen Show (4:3)</PresentationFormat>
  <Paragraphs>270</Paragraphs>
  <Slides>46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blank</vt:lpstr>
      <vt:lpstr>Pénzügyi Stabilitási Jelentés 2015. május</vt:lpstr>
      <vt:lpstr>A legfontosabb rendszerkockázat a forintosítással megszűnt</vt:lpstr>
      <vt:lpstr>A forintosítás teljesen átrajzolta a háztartási portfóliót (500 ezer szerződés, 3300 milliárd forint)</vt:lpstr>
      <vt:lpstr>GDP arányosan 1 százalék alá csökkent a lakossági devizahitel állomány a forintosításnak köszönhetően</vt:lpstr>
      <vt:lpstr>Mérséklődő törlesztési teher mellett eltűnő árfolyamkockázat</vt:lpstr>
      <vt:lpstr>Az intézkedések hiányában rendkívüli módon emelkedtek volna a törlesztőrészletek</vt:lpstr>
      <vt:lpstr>A jelentős veszteségek ellenére magas szinten maradt a bankrendszer sokkellenálló-képessége…</vt:lpstr>
      <vt:lpstr>…ami a 2014-ben is jelentős mértéket elérő tulajdonosi tőkeemeléseknek nagyban köszönhető</vt:lpstr>
      <vt:lpstr>Jelentésünkben hat, változatlanul fennálló kockázatot azonosítottunk</vt:lpstr>
      <vt:lpstr>PowerPoint Presentation</vt:lpstr>
      <vt:lpstr>A bankrendszer kiemelt kockázatai (1)</vt:lpstr>
      <vt:lpstr>A háztartási nemteljesítő hitelek komoly pénzügyi stabilitási és szociális problémát jelentenek</vt:lpstr>
      <vt:lpstr>Volumenét tekintve a probléma a mintegy 182 ezer nemteljesítő jelzáloghitel-szerződésnél a legsúlyosabb</vt:lpstr>
      <vt:lpstr>Emellett kockázatot jelentenek a megmaradt devizahitelek, különösen az autófinanszírozásban</vt:lpstr>
      <vt:lpstr>Nem várható érdemi csökkenés az NPL rátában beavatkozás nélkül</vt:lpstr>
      <vt:lpstr>A már meglévő eszközök mellett komplex, széleskörű adósságrendezési keret szükséges</vt:lpstr>
      <vt:lpstr>Az ír példa, illetve ahhoz hasonló program megfontolandó</vt:lpstr>
      <vt:lpstr>A bankrendszer kiemelt kockázatai (2)</vt:lpstr>
      <vt:lpstr>A kereskedelmi ingatlanhitelekre koncentrálódik a probléma a vállalati szegmensben</vt:lpstr>
      <vt:lpstr> A vállalati tisztítási ráta ugyan emelkedőben van, de egyedi hatások nélkül árnyaltabb a kép</vt:lpstr>
      <vt:lpstr>A MARK működése nyomán akár 5 százalékpontot is csökkenhet az NPL ráta</vt:lpstr>
      <vt:lpstr> </vt:lpstr>
      <vt:lpstr>A bankrendszer kiemelt kockázatai (3)</vt:lpstr>
      <vt:lpstr>Bővült a vállalati hitelállomány éves alapon…</vt:lpstr>
      <vt:lpstr>…melyben az NHP érdemi szerepet játszott</vt:lpstr>
      <vt:lpstr>A vállalati hitelezés egyensúlyi szintje alatt tartózkodik…</vt:lpstr>
      <vt:lpstr>…melyben a kínálati korlátoknak érdemi szerepe van a  bankok óvatossága miatt</vt:lpstr>
      <vt:lpstr>A hitelezési hajlandóság növekedését a kockázatmegosztás révén az NHP+ segítheti</vt:lpstr>
      <vt:lpstr>A gazdaság fenntartható növekedését támogató egyensúlyi szinthez (6-8%) közelíthet a vállalati hitelezési aktivitás</vt:lpstr>
      <vt:lpstr>A bankrendszer kiemelt kockázatai (4)</vt:lpstr>
      <vt:lpstr>Az elszámolás miatt jelentős és széleskörű veszteségek a bankszektorban</vt:lpstr>
      <vt:lpstr>Az állami intézkedések és nagyobb egyedi hatások nélkül is alacsony a jövedelmezőség</vt:lpstr>
      <vt:lpstr>A jövedelmezőséget meghatározó tényezők érdemben változnak</vt:lpstr>
      <vt:lpstr>PowerPoint Presentation</vt:lpstr>
      <vt:lpstr>A Likviditási Stressz Index alapján tovább javult a bankok sokkellenálló-képessége</vt:lpstr>
      <vt:lpstr>A hitel-betét mutató 100 százalék körüli szintre csökkent</vt:lpstr>
      <vt:lpstr>Megállt a betétek kiáramlása, de tovább nőtt a folyószámla betétek aránya</vt:lpstr>
      <vt:lpstr>A bankrendszer kiemelt kockázatai (5)</vt:lpstr>
      <vt:lpstr>Továbbra is sérülékenységi forrás a rövid külső adósság magas szintje</vt:lpstr>
      <vt:lpstr>A mérleg szerinti nyitott pozíció korlátozása is indokolt a kockázatok felépülésének elkerülése végett</vt:lpstr>
      <vt:lpstr>A deviza jelzáloghitelek kivezetésével a DMM szabályozás újragondolása is szükségessé válik</vt:lpstr>
      <vt:lpstr>DMM és DEM segítik az alkalmazkodást</vt:lpstr>
      <vt:lpstr>A bankrendszer kiemelt kockázatai (6)</vt:lpstr>
      <vt:lpstr>A forintosítással zárul a denominációs eltérés, azonban markánsabbá válik a forintlejárati eltérés</vt:lpstr>
      <vt:lpstr>A jelzáloghitel-finanszírozás Megfelelési Mutató (JMM) hívatott mederbe terelni a kockázatokat</vt:lpstr>
      <vt:lpstr>Jelentésünkben hat, még mindig jelen lévő kockázatot azonosítottunk</vt:lpstr>
    </vt:vector>
  </TitlesOfParts>
  <Company>Magyar Nemzeti Bank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Pénzügyi Stabilitási Jelentés</dc:title>
  <dc:creator>Horváth Gábor</dc:creator>
  <cp:lastModifiedBy>Dancsik Bálint</cp:lastModifiedBy>
  <cp:revision>150</cp:revision>
  <cp:lastPrinted>2015-04-20T08:00:35Z</cp:lastPrinted>
  <dcterms:created xsi:type="dcterms:W3CDTF">2015-04-16T08:58:01Z</dcterms:created>
  <dcterms:modified xsi:type="dcterms:W3CDTF">2015-06-02T12:56:46Z</dcterms:modified>
</cp:coreProperties>
</file>