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  <p:sldMasterId id="2147483815" r:id="rId2"/>
  </p:sldMasterIdLst>
  <p:notesMasterIdLst>
    <p:notesMasterId r:id="rId35"/>
  </p:notesMasterIdLst>
  <p:handoutMasterIdLst>
    <p:handoutMasterId r:id="rId36"/>
  </p:handoutMasterIdLst>
  <p:sldIdLst>
    <p:sldId id="263" r:id="rId3"/>
    <p:sldId id="264" r:id="rId4"/>
    <p:sldId id="265" r:id="rId5"/>
    <p:sldId id="266" r:id="rId6"/>
    <p:sldId id="267" r:id="rId7"/>
    <p:sldId id="291" r:id="rId8"/>
    <p:sldId id="269" r:id="rId9"/>
    <p:sldId id="270" r:id="rId10"/>
    <p:sldId id="273" r:id="rId11"/>
    <p:sldId id="274" r:id="rId12"/>
    <p:sldId id="275" r:id="rId13"/>
    <p:sldId id="292" r:id="rId14"/>
    <p:sldId id="293" r:id="rId15"/>
    <p:sldId id="272" r:id="rId16"/>
    <p:sldId id="271" r:id="rId17"/>
    <p:sldId id="276" r:id="rId18"/>
    <p:sldId id="280" r:id="rId19"/>
    <p:sldId id="281" r:id="rId20"/>
    <p:sldId id="282" r:id="rId21"/>
    <p:sldId id="283" r:id="rId22"/>
    <p:sldId id="277" r:id="rId23"/>
    <p:sldId id="284" r:id="rId24"/>
    <p:sldId id="285" r:id="rId25"/>
    <p:sldId id="279" r:id="rId26"/>
    <p:sldId id="278" r:id="rId27"/>
    <p:sldId id="294" r:id="rId28"/>
    <p:sldId id="29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0" autoAdjust="0"/>
  </p:normalViewPr>
  <p:slideViewPr>
    <p:cSldViewPr>
      <p:cViewPr varScale="1">
        <p:scale>
          <a:sx n="105" d="100"/>
          <a:sy n="105" d="100"/>
        </p:scale>
        <p:origin x="-168" y="-6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2014.11.11.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2014.11.11.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/>
              <a:t>Dia címe</a:t>
            </a:r>
            <a:endParaRPr lang="hu-HU" dirty="0" smtClean="0"/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/>
              <a:t>Dia címe</a:t>
            </a:r>
            <a:endParaRPr lang="hu-HU" dirty="0" smtClean="0"/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/>
              <a:t>Dia címe</a:t>
            </a:r>
            <a:endParaRPr lang="hu-HU" dirty="0" smtClean="0"/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/>
              <a:t>Dia címe</a:t>
            </a:r>
            <a:endParaRPr lang="hu-HU" dirty="0" smtClean="0"/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/>
              <a:t>Dia címe</a:t>
            </a:r>
            <a:endParaRPr lang="hu-HU" dirty="0" smtClean="0"/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5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/>
              <a:t>Dia címe</a:t>
            </a: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4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/>
          <a:lstStyle>
            <a:lvl1pPr marL="0" indent="0">
              <a:buNone/>
              <a:defRPr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84000" y="6454800"/>
            <a:ext cx="3060000" cy="403200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>
                <a:solidFill>
                  <a:srgbClr val="202653"/>
                </a:solidFill>
              </a:rPr>
              <a:t>Dia címe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pic>
        <p:nvPicPr>
          <p:cNvPr id="11" name="Kép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  <a:latin typeface="Calibri" panose="020F0502020204030204" pitchFamily="34" charset="0"/>
              </a:rPr>
              <a:t>Magyar Nemzeti Bank</a:t>
            </a:r>
            <a:endParaRPr lang="hu-HU" dirty="0">
              <a:solidFill>
                <a:srgbClr val="20265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>
                <a:solidFill>
                  <a:srgbClr val="202653"/>
                </a:solidFill>
              </a:rPr>
              <a:t>Dia címe</a:t>
            </a:r>
            <a:endParaRPr lang="hu-HU" dirty="0" smtClean="0">
              <a:solidFill>
                <a:srgbClr val="202653"/>
              </a:solidFill>
            </a:endParaRPr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  <a:latin typeface="Calibri" panose="020F0502020204030204" pitchFamily="34" charset="0"/>
              </a:rPr>
              <a:t>Magyar Nemzeti Bank</a:t>
            </a:r>
            <a:endParaRPr lang="hu-HU" dirty="0">
              <a:solidFill>
                <a:srgbClr val="20265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212000" y="6562800"/>
            <a:ext cx="946800" cy="21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719627"/>
            <a:ext cx="78867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7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9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6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9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2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5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3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202653"/>
              </a:solidFill>
            </a:endParaRPr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1pPr>
            <a:lvl2pPr>
              <a:defRPr sz="1800">
                <a:solidFill>
                  <a:schemeClr val="accent5"/>
                </a:solidFill>
                <a:latin typeface="Calibri" panose="020F0502020204030204" pitchFamily="34" charset="0"/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5"/>
                </a:solidFill>
                <a:latin typeface="Calibri" panose="020F0502020204030204" pitchFamily="34" charset="0"/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5"/>
                </a:solidFill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dirty="0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214554"/>
            <a:ext cx="2069592" cy="50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 userDrawn="1"/>
        </p:nvSpPr>
        <p:spPr>
          <a:xfrm>
            <a:off x="898908" y="260648"/>
            <a:ext cx="8425619" cy="759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hu-HU" sz="2200" dirty="0">
              <a:solidFill>
                <a:srgbClr val="202653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10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7299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28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>
                <a:solidFill>
                  <a:srgbClr val="202653"/>
                </a:solidFill>
              </a:rPr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284"/>
            <a:ext cx="2057400" cy="365125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548283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65127"/>
            <a:ext cx="7632000" cy="75918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0" y="1195200"/>
            <a:ext cx="7909200" cy="51660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51366" y="1124316"/>
            <a:ext cx="8532000" cy="20916"/>
          </a:xfrm>
          <a:prstGeom prst="line">
            <a:avLst/>
          </a:prstGeom>
          <a:ln w="28575">
            <a:solidFill>
              <a:srgbClr val="2321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4168" y="6453336"/>
            <a:ext cx="3059832" cy="404664"/>
          </a:xfrm>
        </p:spPr>
        <p:txBody>
          <a:bodyPr/>
          <a:lstStyle>
            <a:lvl1pPr>
              <a:defRPr sz="1200" b="1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smtClean="0"/>
              <a:t>Dia címe</a:t>
            </a:r>
            <a:endParaRPr lang="hu-HU" dirty="0" smtClean="0"/>
          </a:p>
        </p:txBody>
      </p:sp>
      <p:pic>
        <p:nvPicPr>
          <p:cNvPr id="7" name="Kép 6" descr="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>
            <a:lvl1pPr algn="ctr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000" y="6526800"/>
            <a:ext cx="2016000" cy="3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Magyar Nemzeti Bank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557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pt-BR" smtClean="0">
                <a:solidFill>
                  <a:srgbClr val="202653"/>
                </a:solidFill>
              </a:rPr>
              <a:t>Cím: Minta Cím -  Előadó: Minta Előadó</a:t>
            </a:r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‹#›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60648"/>
            <a:ext cx="6630363" cy="864095"/>
          </a:xfrm>
        </p:spPr>
        <p:txBody>
          <a:bodyPr>
            <a:normAutofit/>
          </a:bodyPr>
          <a:lstStyle/>
          <a:p>
            <a:r>
              <a:rPr lang="hu-HU" dirty="0" smtClean="0"/>
              <a:t>Pénzügyi stabilitási jelentés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124744"/>
            <a:ext cx="6630364" cy="72008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Vonnák Balázs</a:t>
            </a:r>
          </a:p>
          <a:p>
            <a:r>
              <a:rPr lang="hu-HU" dirty="0" smtClean="0"/>
              <a:t>igazgató</a:t>
            </a:r>
            <a:endParaRPr lang="hu-HU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hu-HU" dirty="0" smtClean="0"/>
              <a:t>2014. november 12.</a:t>
            </a:r>
            <a:endParaRPr lang="hu-H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forintosítás hatására jelentősen csökken a háztartások devizakitettsége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10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5661248"/>
            <a:ext cx="6158596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Háztartási hitelállomány devizális bontásban és a GDP arányában</a:t>
            </a:r>
            <a:endParaRPr kumimoji="0" lang="hu-HU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286" y="1268760"/>
            <a:ext cx="660507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4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forintosítással mérséklődik a háztartások nyitott devizapozíciója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11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5661248"/>
            <a:ext cx="515048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A nettó külső adósság szektoronként a GDP arányában</a:t>
            </a:r>
            <a:endParaRPr kumimoji="0" lang="hu-HU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301" y="1269240"/>
            <a:ext cx="6605075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4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  <a:noFill/>
        </p:spPr>
        <p:txBody>
          <a:bodyPr>
            <a:noAutofit/>
          </a:bodyPr>
          <a:lstStyle/>
          <a:p>
            <a:r>
              <a:rPr lang="hu-HU" sz="2800" dirty="0" smtClean="0">
                <a:latin typeface="Calibri" pitchFamily="34" charset="0"/>
              </a:rPr>
              <a:t>A ”fair bankrendszer” transzparens árazási gyakorlatot teremt a hosszú lejáratú hiteleknél</a:t>
            </a:r>
            <a:endParaRPr lang="hu-HU" sz="2800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12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026916"/>
            <a:ext cx="7958796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A ”fair bankrendszer” hatása a hosszú lejáratú hitelszerződések árazási gyakorlatára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6" y="1628800"/>
            <a:ext cx="85394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  <a:noFill/>
        </p:spPr>
        <p:txBody>
          <a:bodyPr>
            <a:noAutofit/>
          </a:bodyPr>
          <a:lstStyle/>
          <a:p>
            <a:r>
              <a:rPr lang="hu-HU" dirty="0" smtClean="0">
                <a:latin typeface="Calibri" pitchFamily="34" charset="0"/>
              </a:rPr>
              <a:t>...és a rövid lejáratú hiteleknél is.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13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Trebuchet MS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6026916"/>
            <a:ext cx="781478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hu-HU" sz="1600" dirty="0" smtClean="0">
                <a:solidFill>
                  <a:schemeClr val="accent5"/>
                </a:solidFill>
                <a:latin typeface="+mj-lt"/>
              </a:rPr>
              <a:t>A ”fair bankrendszer” hatása a rövid lejáratú hitelszerződések árazási gyakorlatára</a:t>
            </a:r>
            <a:endParaRPr kumimoji="0" lang="hu-HU" sz="160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1211"/>
            <a:ext cx="8640960" cy="289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5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átállás nyertesei a jelentős likviditási- és </a:t>
            </a:r>
            <a:r>
              <a:rPr lang="hu-HU" sz="3200" dirty="0" err="1" smtClean="0"/>
              <a:t>tőkepufferrel</a:t>
            </a:r>
            <a:r>
              <a:rPr lang="hu-HU" sz="3200" dirty="0" smtClean="0"/>
              <a:t> rendelkező bankok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14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662989"/>
            <a:ext cx="8030804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</a:rPr>
              <a:t>A tőkemegfelelési és a betétfedezeti mutató becsült értéke az elszámolást követően, 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bankonként – minél nagyobb a buborék mérete, annál nagyobb a vesztesége</a:t>
            </a:r>
            <a:endParaRPr kumimoji="0" lang="hu-HU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55" y="1196752"/>
            <a:ext cx="573964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56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Nemzetközi összehasonlításban az alacsonyabb hatékonyságú „térfélre” kerülünk  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15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10534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EKB </a:t>
            </a:r>
            <a:r>
              <a:rPr lang="hu-HU" sz="1000" dirty="0" err="1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CBD</a:t>
            </a: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796" y="5661248"/>
            <a:ext cx="6662652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Jövedelemarányos működési költség nemzetközi összehasonlításban</a:t>
            </a:r>
            <a:endParaRPr kumimoji="0" lang="hu-HU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175" y="1268760"/>
            <a:ext cx="6622193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40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</a:t>
            </a:r>
            <a:r>
              <a:rPr lang="hu-HU" sz="4800" dirty="0" smtClean="0"/>
              <a:t>Az eszközkezelő</a:t>
            </a:r>
            <a:br>
              <a:rPr lang="hu-HU" sz="4800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Két év elteltével újra emelkedett a </a:t>
            </a:r>
            <a:r>
              <a:rPr lang="hu-HU" sz="3200" dirty="0" err="1" smtClean="0"/>
              <a:t>nemteljesítő</a:t>
            </a:r>
            <a:r>
              <a:rPr lang="hu-HU" sz="3200" dirty="0" smtClean="0"/>
              <a:t> vállalati hitelek aránya </a:t>
            </a:r>
            <a:endParaRPr lang="hu-HU" sz="3200" dirty="0"/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000" y="1269000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5654131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bankrendszer </a:t>
            </a:r>
            <a:r>
              <a:rPr lang="hu-HU" dirty="0" err="1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nemteljesítő</a:t>
            </a:r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vállalati hitelállományának aránya (ügyfelenként)</a:t>
            </a:r>
          </a:p>
        </p:txBody>
      </p:sp>
      <p:sp>
        <p:nvSpPr>
          <p:cNvPr id="15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6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17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29359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28504" cy="759189"/>
          </a:xfrm>
        </p:spPr>
        <p:txBody>
          <a:bodyPr>
            <a:noAutofit/>
          </a:bodyPr>
          <a:lstStyle/>
          <a:p>
            <a:r>
              <a:rPr lang="hu-HU" sz="3200" dirty="0"/>
              <a:t>A vállalati </a:t>
            </a:r>
            <a:r>
              <a:rPr lang="hu-HU" sz="3200" dirty="0" err="1" smtClean="0"/>
              <a:t>portfólióminőségben</a:t>
            </a:r>
            <a:r>
              <a:rPr lang="hu-HU" sz="3200" dirty="0" smtClean="0"/>
              <a:t> </a:t>
            </a:r>
            <a:r>
              <a:rPr lang="hu-HU" sz="3200" dirty="0"/>
              <a:t>a </a:t>
            </a:r>
            <a:r>
              <a:rPr lang="hu-HU" sz="3200" dirty="0" smtClean="0"/>
              <a:t>fő problémát a </a:t>
            </a:r>
            <a:r>
              <a:rPr lang="hu-HU" sz="3200" dirty="0"/>
              <a:t>kereskedelmi ingatlanhitelek </a:t>
            </a:r>
            <a:r>
              <a:rPr lang="hu-HU" sz="3200" dirty="0" smtClean="0"/>
              <a:t>jelentik</a:t>
            </a:r>
            <a:endParaRPr lang="hu-HU" sz="3200" dirty="0"/>
          </a:p>
        </p:txBody>
      </p:sp>
      <p:pic>
        <p:nvPicPr>
          <p:cNvPr id="9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269000"/>
            <a:ext cx="576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05025" y="5661248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Nemteljesítő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projekt-, illetve egyéb vállalati hitelek a bankrendszerben</a:t>
            </a:r>
            <a:endParaRPr lang="hu-HU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1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18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21301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latin typeface="Calibri" pitchFamily="34" charset="0"/>
              </a:rPr>
              <a:t>A magas </a:t>
            </a:r>
            <a:r>
              <a:rPr lang="hu-HU" sz="3200" dirty="0" err="1" smtClean="0">
                <a:latin typeface="Calibri" pitchFamily="34" charset="0"/>
              </a:rPr>
              <a:t>NPL</a:t>
            </a:r>
            <a:r>
              <a:rPr lang="hu-HU" sz="3200" dirty="0" smtClean="0">
                <a:latin typeface="Calibri" pitchFamily="34" charset="0"/>
              </a:rPr>
              <a:t> állomány gyengíti a monetáris politika hatékonyságát</a:t>
            </a:r>
            <a:endParaRPr lang="hu-HU" sz="32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3608" y="5766155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hitelállomány változása és a </a:t>
            </a:r>
            <a:r>
              <a:rPr lang="hu-HU" dirty="0" err="1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nemteljesítő</a:t>
            </a:r>
            <a:r>
              <a:rPr lang="hu-HU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hitelek aránya a vállalati szegmensben</a:t>
            </a:r>
            <a:endParaRPr lang="hu-HU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49214" y="6495147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hu-HU"/>
            </a:defPPr>
            <a:lvl1pPr>
              <a:spcBef>
                <a:spcPts val="0"/>
              </a:spcBef>
              <a:defRPr sz="100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/>
              <a:t>Forrás: </a:t>
            </a:r>
            <a:r>
              <a:rPr lang="hu-HU" dirty="0" smtClean="0"/>
              <a:t>MNB.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9240"/>
            <a:ext cx="576211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1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19</a:t>
            </a:fld>
            <a:endParaRPr lang="hu-HU" dirty="0">
              <a:solidFill>
                <a:srgbClr val="202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 marL="514350" indent="-514350">
              <a:buAutoNum type="romanUcPeriod"/>
            </a:pPr>
            <a:r>
              <a:rPr lang="hu-HU" sz="2400" dirty="0" smtClean="0"/>
              <a:t>A devizahitelek rendezéséről</a:t>
            </a:r>
          </a:p>
          <a:p>
            <a:pPr marL="514350" indent="-514350">
              <a:buAutoNum type="romanUcPeriod"/>
            </a:pPr>
            <a:endParaRPr lang="hu-HU" sz="2400" dirty="0" smtClean="0"/>
          </a:p>
          <a:p>
            <a:pPr marL="514350" indent="-514350">
              <a:buAutoNum type="romanUcPeriod"/>
            </a:pPr>
            <a:r>
              <a:rPr lang="hu-HU" sz="2400" dirty="0" smtClean="0"/>
              <a:t>Az eszközkezelő</a:t>
            </a:r>
          </a:p>
          <a:p>
            <a:pPr marL="857250" lvl="1" indent="-514350">
              <a:buFont typeface="+mj-lt"/>
              <a:buAutoNum type="alphaLcParenR"/>
            </a:pPr>
            <a:endParaRPr lang="hu-HU" sz="2000" dirty="0" smtClean="0"/>
          </a:p>
          <a:p>
            <a:pPr marL="514350" indent="-514350">
              <a:buAutoNum type="romanUcPeriod"/>
            </a:pPr>
            <a:r>
              <a:rPr lang="hu-HU" sz="2400" dirty="0" smtClean="0"/>
              <a:t>Sérülékenység - </a:t>
            </a:r>
            <a:r>
              <a:rPr lang="hu-HU" sz="2400" dirty="0" err="1" smtClean="0"/>
              <a:t>stresszteszt</a:t>
            </a:r>
            <a:r>
              <a:rPr lang="hu-HU" sz="2400" dirty="0" smtClean="0"/>
              <a:t> eredmények</a:t>
            </a:r>
          </a:p>
          <a:p>
            <a:pPr marL="514350" indent="-514350">
              <a:buAutoNum type="romanUcPeriod"/>
            </a:pPr>
            <a:endParaRPr lang="hu-HU" sz="2400" dirty="0" smtClean="0"/>
          </a:p>
          <a:p>
            <a:pPr marL="514350" indent="-514350">
              <a:buAutoNum type="romanUcPeriod"/>
            </a:pPr>
            <a:r>
              <a:rPr lang="hu-HU" sz="2400" dirty="0" smtClean="0"/>
              <a:t>Hitelezési folyamatok </a:t>
            </a:r>
            <a:endParaRPr lang="en-GB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4499992" y="6462712"/>
            <a:ext cx="329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eszközkezelő hatékonyan </a:t>
            </a:r>
            <a:r>
              <a:rPr lang="hu-HU" sz="3200" dirty="0"/>
              <a:t>orvosolhatná a rossz minőségű vállalati portfólió </a:t>
            </a:r>
            <a:r>
              <a:rPr lang="hu-HU" sz="3200" dirty="0" smtClean="0"/>
              <a:t>problémáját</a:t>
            </a:r>
            <a:endParaRPr lang="hu-HU" sz="3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3608" y="5733256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MNB által kezdeményezett eszközkezelő főbb paraméterei</a:t>
            </a:r>
          </a:p>
        </p:txBody>
      </p:sp>
      <p:sp>
        <p:nvSpPr>
          <p:cNvPr id="6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20</a:t>
            </a:fld>
            <a:endParaRPr lang="hu-HU" dirty="0">
              <a:solidFill>
                <a:srgbClr val="20265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12776"/>
            <a:ext cx="83343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5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III</a:t>
            </a:r>
            <a:r>
              <a:rPr lang="hu-HU" dirty="0" smtClean="0"/>
              <a:t>. </a:t>
            </a:r>
            <a:r>
              <a:rPr lang="hu-HU" sz="4800" dirty="0" smtClean="0"/>
              <a:t>Sérülékenység - </a:t>
            </a:r>
            <a:r>
              <a:rPr lang="hu-HU" sz="4800" dirty="0" err="1" smtClean="0"/>
              <a:t>stresszteszt</a:t>
            </a:r>
            <a:r>
              <a:rPr lang="hu-HU" sz="4800" dirty="0" smtClean="0"/>
              <a:t> eredmények </a:t>
            </a:r>
            <a:br>
              <a:rPr lang="hu-HU" sz="4800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 </a:t>
            </a:r>
            <a:r>
              <a:rPr lang="hu-HU" sz="3200" dirty="0" err="1" smtClean="0"/>
              <a:t>nemteljesítő</a:t>
            </a:r>
            <a:r>
              <a:rPr lang="hu-HU" sz="3200" dirty="0" smtClean="0"/>
              <a:t> </a:t>
            </a:r>
            <a:r>
              <a:rPr lang="hu-HU" sz="3200" dirty="0"/>
              <a:t>deviza jelzáloghitelek aránya még mindig növekszik</a:t>
            </a:r>
          </a:p>
        </p:txBody>
      </p:sp>
      <p:pic>
        <p:nvPicPr>
          <p:cNvPr id="7" name="Tartalom helye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000" y="1269000"/>
            <a:ext cx="576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33017" y="5733256"/>
            <a:ext cx="7499423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háztartási </a:t>
            </a:r>
            <a:r>
              <a:rPr lang="hu-HU" dirty="0" err="1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NPL</a:t>
            </a:r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arány termékenként</a:t>
            </a:r>
          </a:p>
        </p:txBody>
      </p:sp>
      <p:sp>
        <p:nvSpPr>
          <p:cNvPr id="11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2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22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7972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/>
              <a:t>Az elszámolást követően a bankrendszer sokkellenálló-képessége jelentősen lecsökken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1600" y="5733256"/>
            <a:ext cx="7560840" cy="3991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>
                <a:solidFill>
                  <a:schemeClr val="accent5"/>
                </a:solidFill>
              </a:rPr>
              <a:t>A bankrendszer tőkehelyzetének alakulása </a:t>
            </a:r>
            <a:r>
              <a:rPr lang="hu-HU" dirty="0" err="1">
                <a:solidFill>
                  <a:schemeClr val="accent5"/>
                </a:solidFill>
              </a:rPr>
              <a:t>stresszpályán</a:t>
            </a:r>
            <a:endParaRPr lang="hu-HU" dirty="0">
              <a:solidFill>
                <a:schemeClr val="accent5"/>
              </a:solidFill>
            </a:endParaRPr>
          </a:p>
        </p:txBody>
      </p:sp>
      <p:pic>
        <p:nvPicPr>
          <p:cNvPr id="8" name="Kép 7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094"/>
            <a:ext cx="1009650" cy="10096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9" y="1124745"/>
            <a:ext cx="575873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1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23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340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909" y="260648"/>
            <a:ext cx="8137587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forintosítással kikerül az árfolyamkockázat a háztartási hitelportfóliókból</a:t>
            </a:r>
            <a:endParaRPr lang="hu-HU" sz="32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24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733256"/>
            <a:ext cx="6806668" cy="3416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/>
              <a:t>Az összesített </a:t>
            </a:r>
            <a:r>
              <a:rPr lang="hu-HU" dirty="0" err="1"/>
              <a:t>tőkepufferek</a:t>
            </a:r>
            <a:r>
              <a:rPr lang="hu-HU" dirty="0"/>
              <a:t> és a tőkehiányok mértéke a </a:t>
            </a:r>
            <a:r>
              <a:rPr lang="hu-HU" dirty="0" err="1" smtClean="0"/>
              <a:t>stresszpályán</a:t>
            </a:r>
            <a:endParaRPr lang="hu-H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288" y="1268760"/>
            <a:ext cx="660507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11647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IV</a:t>
            </a:r>
            <a:r>
              <a:rPr lang="hu-HU" dirty="0" smtClean="0"/>
              <a:t>. </a:t>
            </a:r>
            <a:r>
              <a:rPr lang="hu-HU" sz="4800" dirty="0" smtClean="0"/>
              <a:t>Hitelezési folyamatok </a:t>
            </a:r>
            <a:br>
              <a:rPr lang="hu-HU" sz="4800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759" y="260648"/>
            <a:ext cx="8244408" cy="759189"/>
          </a:xfrm>
          <a:noFill/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alibri" pitchFamily="34" charset="0"/>
              </a:rPr>
              <a:t>Az NHP új hitelfelvételi szándékot teremtett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732240" y="6492874"/>
            <a:ext cx="2222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000" dirty="0" smtClean="0">
                <a:latin typeface="+mn-lt"/>
              </a:rPr>
              <a:t>Forrás: MNB, Kérdőíves felmérés.</a:t>
            </a:r>
            <a:endParaRPr lang="hu-HU" sz="1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011416"/>
            <a:ext cx="6264696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</a:rPr>
              <a:t>Az NHP hiányában vett-e volna</a:t>
            </a:r>
            <a:r>
              <a:rPr kumimoji="0" lang="hu-H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</a:rPr>
              <a:t> fel hitelt ugyanerre a hitelcélra? </a:t>
            </a:r>
            <a:endParaRPr kumimoji="0" lang="hu-H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961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28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92888" cy="759189"/>
          </a:xfrm>
          <a:noFill/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Calibri" pitchFamily="34" charset="0"/>
              </a:rPr>
              <a:t>Elsődlegesen kapacitásbővítésre fordították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660232" y="6492874"/>
            <a:ext cx="2294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sz="1000" dirty="0" smtClean="0">
                <a:latin typeface="+mn-lt"/>
              </a:rPr>
              <a:t>Forrás: MNB, Kérdőíves felmérés.</a:t>
            </a:r>
            <a:endParaRPr lang="hu-HU" sz="1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758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6047418"/>
            <a:ext cx="6480720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</a:rPr>
              <a:t>A beruházási hitelek célja szerinti eloszlás a vállalkozások válaszai</a:t>
            </a:r>
            <a:r>
              <a:rPr kumimoji="0" lang="hu-HU" sz="1400" b="1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itchFamily="34" charset="0"/>
              </a:rPr>
              <a:t> alapján</a:t>
            </a:r>
            <a:endParaRPr kumimoji="0" lang="hu-H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Az </a:t>
            </a:r>
            <a:r>
              <a:rPr lang="hu-HU" sz="3200" dirty="0" err="1" smtClean="0"/>
              <a:t>NHP</a:t>
            </a:r>
            <a:r>
              <a:rPr lang="hu-HU" sz="3200" dirty="0" smtClean="0"/>
              <a:t> hozzájárult a </a:t>
            </a:r>
            <a:r>
              <a:rPr lang="hu-HU" sz="3200" dirty="0"/>
              <a:t>hitelállomány csökkenő trendjének </a:t>
            </a:r>
            <a:r>
              <a:rPr lang="hu-HU" sz="3200" dirty="0" smtClean="0"/>
              <a:t>megtöréséhez</a:t>
            </a:r>
            <a:endParaRPr lang="hu-HU" sz="32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269000"/>
            <a:ext cx="576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artalom helye 3"/>
          <p:cNvSpPr txBox="1">
            <a:spLocks/>
          </p:cNvSpPr>
          <p:nvPr/>
        </p:nvSpPr>
        <p:spPr>
          <a:xfrm>
            <a:off x="107504" y="5661248"/>
            <a:ext cx="8496944" cy="619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>
                <a:solidFill>
                  <a:schemeClr val="accent5"/>
                </a:solidFill>
              </a:rPr>
              <a:t>A vállalati hitelezés előrejelzése különböző időszakokban</a:t>
            </a:r>
          </a:p>
          <a:p>
            <a:r>
              <a:rPr lang="hu-HU" dirty="0">
                <a:solidFill>
                  <a:schemeClr val="accent5"/>
                </a:solidFill>
              </a:rPr>
              <a:t> (kumulált tranzakciók)</a:t>
            </a:r>
          </a:p>
        </p:txBody>
      </p:sp>
      <p:sp>
        <p:nvSpPr>
          <p:cNvPr id="7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2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28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38760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hu-HU" sz="3200" dirty="0"/>
              <a:t>A </a:t>
            </a:r>
            <a:r>
              <a:rPr lang="hu-HU" sz="3200" dirty="0" smtClean="0"/>
              <a:t>piaci alapú hitelezés még nem </a:t>
            </a:r>
            <a:r>
              <a:rPr lang="hu-HU" sz="3200" dirty="0"/>
              <a:t>állt helyre</a:t>
            </a:r>
          </a:p>
        </p:txBody>
      </p:sp>
      <p:sp>
        <p:nvSpPr>
          <p:cNvPr id="9" name="Tartalom helye 3"/>
          <p:cNvSpPr txBox="1">
            <a:spLocks/>
          </p:cNvSpPr>
          <p:nvPr/>
        </p:nvSpPr>
        <p:spPr>
          <a:xfrm>
            <a:off x="107504" y="5661248"/>
            <a:ext cx="8496944" cy="619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hu-HU" sz="1800" dirty="0" smtClean="0"/>
              <a:t>A vállalatok 12 havi kumulált tranzakciói az állami- és magántulajdonban lévő intézményekkel szemben</a:t>
            </a:r>
            <a:endParaRPr lang="hu-H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87365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0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29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1636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I. </a:t>
            </a:r>
            <a:r>
              <a:rPr lang="hu-HU" sz="4800" dirty="0" smtClean="0"/>
              <a:t>A devizahitelek rendezéséről</a:t>
            </a:r>
            <a:br>
              <a:rPr lang="hu-HU" sz="4800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 smtClean="0"/>
              <a:t>A vállalati hitelállományban növekedés </a:t>
            </a:r>
            <a:r>
              <a:rPr lang="hu-HU" sz="3200" dirty="0"/>
              <a:t>várható az előrejelzés szerint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99" y="1268760"/>
            <a:ext cx="576084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artalom helye 3"/>
          <p:cNvSpPr txBox="1">
            <a:spLocks/>
          </p:cNvSpPr>
          <p:nvPr/>
        </p:nvSpPr>
        <p:spPr>
          <a:xfrm>
            <a:off x="107504" y="5661248"/>
            <a:ext cx="8496944" cy="61907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>
                <a:solidFill>
                  <a:schemeClr val="accent5"/>
                </a:solidFill>
              </a:rPr>
              <a:t>A vállalati hitelezés </a:t>
            </a:r>
            <a:r>
              <a:rPr lang="hu-HU" dirty="0" smtClean="0">
                <a:solidFill>
                  <a:schemeClr val="accent5"/>
                </a:solidFill>
              </a:rPr>
              <a:t>előrejelzése (tranzakciós </a:t>
            </a:r>
            <a:r>
              <a:rPr lang="hu-HU" dirty="0">
                <a:solidFill>
                  <a:schemeClr val="accent5"/>
                </a:solidFill>
              </a:rPr>
              <a:t>alapú, év/</a:t>
            </a:r>
            <a:r>
              <a:rPr lang="hu-HU" dirty="0" err="1">
                <a:solidFill>
                  <a:schemeClr val="accent5"/>
                </a:solidFill>
              </a:rPr>
              <a:t>év</a:t>
            </a:r>
            <a:r>
              <a:rPr lang="hu-HU" dirty="0">
                <a:solidFill>
                  <a:schemeClr val="accent5"/>
                </a:solidFill>
              </a:rPr>
              <a:t>)</a:t>
            </a:r>
          </a:p>
          <a:p>
            <a:endParaRPr lang="hu-HU" dirty="0">
              <a:solidFill>
                <a:schemeClr val="accent5"/>
              </a:solidFill>
            </a:endParaRPr>
          </a:p>
        </p:txBody>
      </p:sp>
      <p:sp>
        <p:nvSpPr>
          <p:cNvPr id="7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8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30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4518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28504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 smtClean="0"/>
              <a:t>Az elszámolás </a:t>
            </a:r>
            <a:r>
              <a:rPr lang="hu-HU" sz="3200" dirty="0"/>
              <a:t>átmeneti hatását követően </a:t>
            </a:r>
            <a:r>
              <a:rPr lang="hu-HU" sz="3200" dirty="0" smtClean="0"/>
              <a:t>az éves növekedési </a:t>
            </a:r>
            <a:r>
              <a:rPr lang="hu-HU" sz="3200" dirty="0"/>
              <a:t>ütem </a:t>
            </a:r>
            <a:r>
              <a:rPr lang="hu-HU" sz="3200" dirty="0" smtClean="0"/>
              <a:t>lassuló leépülést jelez</a:t>
            </a:r>
            <a:endParaRPr lang="hu-H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99" y="1269240"/>
            <a:ext cx="576084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artalom helye 3"/>
          <p:cNvSpPr txBox="1">
            <a:spLocks/>
          </p:cNvSpPr>
          <p:nvPr/>
        </p:nvSpPr>
        <p:spPr>
          <a:xfrm>
            <a:off x="107504" y="5589240"/>
            <a:ext cx="8496944" cy="4750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hu-HU"/>
            </a:defPPr>
            <a:lvl1pPr lvl="0" algn="r" defTabSz="685800" fontAlgn="auto">
              <a:lnSpc>
                <a:spcPct val="90000"/>
              </a:lnSpc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hu-HU" dirty="0">
                <a:solidFill>
                  <a:schemeClr val="accent5"/>
                </a:solidFill>
              </a:rPr>
              <a:t>A háztartási hitelezés </a:t>
            </a:r>
            <a:r>
              <a:rPr lang="hu-HU" dirty="0" smtClean="0">
                <a:solidFill>
                  <a:schemeClr val="accent5"/>
                </a:solidFill>
              </a:rPr>
              <a:t>előrejelzése (tranzakciós </a:t>
            </a:r>
            <a:r>
              <a:rPr lang="hu-HU" dirty="0">
                <a:solidFill>
                  <a:schemeClr val="accent5"/>
                </a:solidFill>
              </a:rPr>
              <a:t>alapú, év/</a:t>
            </a:r>
            <a:r>
              <a:rPr lang="hu-HU" dirty="0" err="1">
                <a:solidFill>
                  <a:schemeClr val="accent5"/>
                </a:solidFill>
              </a:rPr>
              <a:t>év</a:t>
            </a:r>
            <a:r>
              <a:rPr lang="hu-HU" dirty="0">
                <a:solidFill>
                  <a:schemeClr val="accent5"/>
                </a:solidFill>
              </a:rPr>
              <a:t>)</a:t>
            </a:r>
          </a:p>
        </p:txBody>
      </p:sp>
      <p:sp>
        <p:nvSpPr>
          <p:cNvPr id="7" name="Élőláb helye 3"/>
          <p:cNvSpPr txBox="1">
            <a:spLocks/>
          </p:cNvSpPr>
          <p:nvPr/>
        </p:nvSpPr>
        <p:spPr>
          <a:xfrm>
            <a:off x="35496" y="645333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8" name="Dia számának helye 4"/>
          <p:cNvSpPr>
            <a:spLocks noGrp="1"/>
          </p:cNvSpPr>
          <p:nvPr>
            <p:ph type="sldNum" sz="quarter" idx="13"/>
          </p:nvPr>
        </p:nvSpPr>
        <p:spPr>
          <a:xfrm>
            <a:off x="4212000" y="6562800"/>
            <a:ext cx="946800" cy="219600"/>
          </a:xfrm>
        </p:spPr>
        <p:txBody>
          <a:bodyPr/>
          <a:lstStyle/>
          <a:p>
            <a:pPr algn="ctr"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 algn="ctr">
                <a:defRPr/>
              </a:pPr>
              <a:t>31</a:t>
            </a:fld>
            <a:endParaRPr lang="hu-HU" dirty="0">
              <a:solidFill>
                <a:srgbClr val="20265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01207" y="649616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68760"/>
            <a:ext cx="7886700" cy="2852737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956496" cy="759189"/>
          </a:xfrm>
        </p:spPr>
        <p:txBody>
          <a:bodyPr>
            <a:noAutofit/>
          </a:bodyPr>
          <a:lstStyle/>
          <a:p>
            <a:r>
              <a:rPr lang="hu-HU" sz="3200" dirty="0" smtClean="0"/>
              <a:t>A devizahiteles probléma rendezése a pénzügyi közvetítés minden területére kihat</a:t>
            </a:r>
            <a:endParaRPr lang="hu-HU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99992" y="6492875"/>
            <a:ext cx="329208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018134"/>
            <a:ext cx="85439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5740" y="65202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A devizahiteleket érintő intézkedések </a:t>
            </a:r>
            <a:endParaRPr lang="hu-HU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27984" y="6492875"/>
            <a:ext cx="404068" cy="365125"/>
          </a:xfrm>
        </p:spPr>
        <p:txBody>
          <a:bodyPr/>
          <a:lstStyle/>
          <a:p>
            <a:fld id="{1C274A3A-38D6-49FF-89E0-877BE1E8897C}" type="slidenum">
              <a:rPr lang="hu-HU" smtClean="0"/>
              <a:pPr/>
              <a:t>5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18" y="2076496"/>
            <a:ext cx="8435724" cy="329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5740" y="65202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80000" y="260648"/>
            <a:ext cx="7812480" cy="678541"/>
          </a:xfrm>
          <a:noFill/>
        </p:spPr>
        <p:txBody>
          <a:bodyPr>
            <a:noAutofit/>
          </a:bodyPr>
          <a:lstStyle/>
          <a:p>
            <a:r>
              <a:rPr lang="hu-HU" sz="3200" dirty="0" smtClean="0"/>
              <a:t>Milyen változások lesznek egy tipikus devizaadósnál? </a:t>
            </a:r>
            <a:endParaRPr lang="hu-HU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27984" y="6492875"/>
            <a:ext cx="404068" cy="365125"/>
          </a:xfrm>
        </p:spPr>
        <p:txBody>
          <a:bodyPr/>
          <a:lstStyle/>
          <a:p>
            <a:fld id="{1C274A3A-38D6-49FF-89E0-877BE1E8897C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5740" y="65202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7307" y="6423139"/>
            <a:ext cx="869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MNB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6" y="2028981"/>
            <a:ext cx="8064896" cy="313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2400" dirty="0"/>
              <a:t>Az árfolyamrés és a tisztességtelen szerződésmódosítások elszámolásának </a:t>
            </a:r>
            <a:r>
              <a:rPr lang="hu-HU" sz="2400" dirty="0" smtClean="0"/>
              <a:t>hatása a pénzügyi </a:t>
            </a:r>
            <a:r>
              <a:rPr lang="hu-HU" sz="2400" dirty="0"/>
              <a:t>intézmények </a:t>
            </a:r>
            <a:r>
              <a:rPr lang="hu-HU" sz="2400" dirty="0" smtClean="0"/>
              <a:t>eredményére</a:t>
            </a: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499992" y="6520259"/>
            <a:ext cx="329208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596336" y="6423139"/>
            <a:ext cx="11144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MNB, </a:t>
            </a:r>
            <a:r>
              <a:rPr lang="hu-HU" sz="1000" dirty="0" err="1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KHR</a:t>
            </a:r>
            <a:endParaRPr lang="hu-HU" sz="1000" dirty="0">
              <a:solidFill>
                <a:srgbClr val="232157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5740" y="65202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9" y="1988840"/>
            <a:ext cx="7908072" cy="319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Jelentős heterogenitás várható az ügyfelek között az elszámolást követő tőketartozás-csökkenés </a:t>
            </a:r>
            <a:r>
              <a:rPr lang="hu-HU" sz="2400" dirty="0" smtClean="0"/>
              <a:t>tekintetében</a:t>
            </a:r>
            <a:endParaRPr lang="hu-HU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3635896" y="6448251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760640" cy="432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475656" y="55892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>
                <a:solidFill>
                  <a:schemeClr val="accent5"/>
                </a:solidFill>
                <a:latin typeface="Calibri" panose="020F0502020204030204" pitchFamily="34" charset="0"/>
              </a:rPr>
              <a:t>Az adósságcsökkenés mértékének becsült százalékos eloszlása a teljesítő svájci frank alapú jelzáloghitelek esetében</a:t>
            </a:r>
          </a:p>
        </p:txBody>
      </p:sp>
      <p:sp>
        <p:nvSpPr>
          <p:cNvPr id="7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5740" y="6520259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8" name="Rectangle 7"/>
          <p:cNvSpPr/>
          <p:nvPr/>
        </p:nvSpPr>
        <p:spPr>
          <a:xfrm>
            <a:off x="7807307" y="6423139"/>
            <a:ext cx="11144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hu-HU" sz="1000" dirty="0" smtClean="0">
                <a:solidFill>
                  <a:srgbClr val="232157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KHR, MNB</a:t>
            </a:r>
          </a:p>
        </p:txBody>
      </p:sp>
    </p:spTree>
    <p:extLst>
      <p:ext uri="{BB962C8B-B14F-4D97-AF65-F5344CB8AC3E}">
        <p14:creationId xmlns:p14="http://schemas.microsoft.com/office/powerpoint/2010/main" val="37400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latin typeface="Calibri" pitchFamily="34" charset="0"/>
              </a:rPr>
              <a:t>A forintosítás várható részletei és hatásai</a:t>
            </a:r>
            <a:endParaRPr lang="en-GB" sz="3200" dirty="0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4000"/>
              </a:lnSpc>
            </a:pPr>
            <a:r>
              <a:rPr lang="hu-HU" dirty="0" smtClean="0"/>
              <a:t>Csak jelzáloghitelekre fog kiterjedni;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A november 7-i hivatalos MNB-középárfolyam (EUR: 309, CHF: 256,5) VAGY a június 16-ai Kúria-döntés óta eltelt időszak átlagárfolyama – ezek közül az alacsonyabb;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A „fair” keretrendszer szerint kondíciómódosítás esetén az ügyfeleknek 60 napig díjmentes elállási lehetősége lesz;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Megszűnik a háztartások nyitott devizapozíciója;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A devizapozíció zárásával csökken a </a:t>
            </a:r>
            <a:r>
              <a:rPr lang="hu-HU" dirty="0" err="1" smtClean="0"/>
              <a:t>devizaswap-</a:t>
            </a:r>
            <a:r>
              <a:rPr lang="hu-HU" dirty="0" smtClean="0"/>
              <a:t> és a külföldi forrásállomány;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A szükséges devizalikviditást az MNB jegybanki eszközeivel támogatja;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Csökken a rendszerszintű forintlikviditás;</a:t>
            </a:r>
          </a:p>
          <a:p>
            <a:pPr>
              <a:lnSpc>
                <a:spcPct val="114000"/>
              </a:lnSpc>
            </a:pPr>
            <a:r>
              <a:rPr lang="hu-HU" dirty="0" smtClean="0"/>
              <a:t>A devizahitelek átváltásával egyaránt verseny indulhat</a:t>
            </a:r>
          </a:p>
          <a:p>
            <a:pPr lvl="1">
              <a:lnSpc>
                <a:spcPct val="114000"/>
              </a:lnSpc>
            </a:pPr>
            <a:r>
              <a:rPr lang="hu-HU" dirty="0" smtClean="0"/>
              <a:t>a forinthitelek árazásában az új „fair” keretrendszer szerint;</a:t>
            </a:r>
          </a:p>
          <a:p>
            <a:pPr lvl="1">
              <a:lnSpc>
                <a:spcPct val="114000"/>
              </a:lnSpc>
            </a:pPr>
            <a:r>
              <a:rPr lang="hu-HU" dirty="0" smtClean="0"/>
              <a:t>a forintforrásokért, vagyis döntően a forintbetétekért;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>
                <a:solidFill>
                  <a:srgbClr val="202653"/>
                </a:solidFill>
              </a:rPr>
              <a:pPr>
                <a:defRPr/>
              </a:pPr>
              <a:t>9</a:t>
            </a:fld>
            <a:endParaRPr lang="hu-HU" dirty="0">
              <a:solidFill>
                <a:srgbClr val="202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1_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 - Copy" id="{A6E18F42-4C8D-4CA8-9D0A-76D34F19F356}" vid="{B9AC78A0-FCF5-499D-9485-92EF708ADE09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263</TotalTime>
  <Words>718</Words>
  <Application>Microsoft Office PowerPoint</Application>
  <PresentationFormat>On-screen Show (4:3)</PresentationFormat>
  <Paragraphs>137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blank</vt:lpstr>
      <vt:lpstr>1_blank</vt:lpstr>
      <vt:lpstr>Pénzügyi stabilitási jelentés</vt:lpstr>
      <vt:lpstr>Tartalom</vt:lpstr>
      <vt:lpstr>I. A devizahitelek rendezéséről </vt:lpstr>
      <vt:lpstr>A devizahiteles probléma rendezése a pénzügyi közvetítés minden területére kihat</vt:lpstr>
      <vt:lpstr>A devizahiteleket érintő intézkedések </vt:lpstr>
      <vt:lpstr>Milyen változások lesznek egy tipikus devizaadósnál? </vt:lpstr>
      <vt:lpstr>Az árfolyamrés és a tisztességtelen szerződésmódosítások elszámolásának hatása a pénzügyi intézmények eredményére</vt:lpstr>
      <vt:lpstr>Jelentős heterogenitás várható az ügyfelek között az elszámolást követő tőketartozás-csökkenés tekintetében</vt:lpstr>
      <vt:lpstr>A forintosítás várható részletei és hatásai</vt:lpstr>
      <vt:lpstr>A forintosítás hatására jelentősen csökken a háztartások devizakitettsége</vt:lpstr>
      <vt:lpstr>A forintosítással mérséklődik a háztartások nyitott devizapozíciója</vt:lpstr>
      <vt:lpstr>A ”fair bankrendszer” transzparens árazási gyakorlatot teremt a hosszú lejáratú hiteleknél</vt:lpstr>
      <vt:lpstr>...és a rövid lejáratú hiteleknél is.</vt:lpstr>
      <vt:lpstr>Az átállás nyertesei a jelentős likviditási- és tőkepufferrel rendelkező bankok</vt:lpstr>
      <vt:lpstr>Nemzetközi összehasonlításban az alacsonyabb hatékonyságú „térfélre” kerülünk  </vt:lpstr>
      <vt:lpstr>II. Az eszközkezelő </vt:lpstr>
      <vt:lpstr>Két év elteltével újra emelkedett a nemteljesítő vállalati hitelek aránya </vt:lpstr>
      <vt:lpstr>A vállalati portfólióminőségben a fő problémát a kereskedelmi ingatlanhitelek jelentik</vt:lpstr>
      <vt:lpstr>A magas NPL állomány gyengíti a monetáris politika hatékonyságát</vt:lpstr>
      <vt:lpstr>Az eszközkezelő hatékonyan orvosolhatná a rossz minőségű vállalati portfólió problémáját</vt:lpstr>
      <vt:lpstr>III. Sérülékenység - stresszteszt eredmények  </vt:lpstr>
      <vt:lpstr>A nemteljesítő deviza jelzáloghitelek aránya még mindig növekszik</vt:lpstr>
      <vt:lpstr>Az elszámolást követően a bankrendszer sokkellenálló-képessége jelentősen lecsökken</vt:lpstr>
      <vt:lpstr>A forintosítással kikerül az árfolyamkockázat a háztartási hitelportfóliókból</vt:lpstr>
      <vt:lpstr>IV. Hitelezési folyamatok  </vt:lpstr>
      <vt:lpstr>Az NHP új hitelfelvételi szándékot teremtett</vt:lpstr>
      <vt:lpstr>Elsődlegesen kapacitásbővítésre fordították</vt:lpstr>
      <vt:lpstr>Az NHP hozzájárult a hitelállomány csökkenő trendjének megtöréséhez</vt:lpstr>
      <vt:lpstr>A piaci alapú hitelezés még nem állt helyre</vt:lpstr>
      <vt:lpstr>A vállalati hitelállományban növekedés várható az előrejelzés szerint</vt:lpstr>
      <vt:lpstr>Az elszámolás átmeneti hatását követően az éves növekedési ütem lassuló leépülést jelez</vt:lpstr>
      <vt:lpstr>Köszönöm a figyelmet!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Átalakulás a hazai hitelpiacon</dc:title>
  <dc:creator>olahzs</dc:creator>
  <cp:lastModifiedBy>Winkler Sándor</cp:lastModifiedBy>
  <cp:revision>41</cp:revision>
  <dcterms:created xsi:type="dcterms:W3CDTF">2014-11-10T15:45:41Z</dcterms:created>
  <dcterms:modified xsi:type="dcterms:W3CDTF">2014-11-11T17:20:00Z</dcterms:modified>
</cp:coreProperties>
</file>