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1"/>
  </p:sldMasterIdLst>
  <p:notesMasterIdLst>
    <p:notesMasterId r:id="rId20"/>
  </p:notesMasterIdLst>
  <p:handoutMasterIdLst>
    <p:handoutMasterId r:id="rId21"/>
  </p:handoutMasterIdLst>
  <p:sldIdLst>
    <p:sldId id="260" r:id="rId2"/>
    <p:sldId id="294" r:id="rId3"/>
    <p:sldId id="262" r:id="rId4"/>
    <p:sldId id="277" r:id="rId5"/>
    <p:sldId id="281" r:id="rId6"/>
    <p:sldId id="295" r:id="rId7"/>
    <p:sldId id="288" r:id="rId8"/>
    <p:sldId id="276" r:id="rId9"/>
    <p:sldId id="279" r:id="rId10"/>
    <p:sldId id="284" r:id="rId11"/>
    <p:sldId id="298" r:id="rId12"/>
    <p:sldId id="289" r:id="rId13"/>
    <p:sldId id="283" r:id="rId14"/>
    <p:sldId id="287" r:id="rId15"/>
    <p:sldId id="286" r:id="rId16"/>
    <p:sldId id="278" r:id="rId17"/>
    <p:sldId id="280" r:id="rId18"/>
    <p:sldId id="293" r:id="rId19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  <p:cmAuthor id="1" name="Sin Gábor" initials="SG" lastIdx="2" clrIdx="1">
    <p:extLst>
      <p:ext uri="{19B8F6BF-5375-455C-9EA6-DF929625EA0E}">
        <p15:presenceInfo xmlns:p15="http://schemas.microsoft.com/office/powerpoint/2012/main" userId="S-1-5-21-1939357022-314196924-328618392-406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B93B"/>
    <a:srgbClr val="1E2452"/>
    <a:srgbClr val="777063"/>
    <a:srgbClr val="A69F94"/>
    <a:srgbClr val="EAB92A"/>
    <a:srgbClr val="5DB4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590" autoAdjust="0"/>
  </p:normalViewPr>
  <p:slideViewPr>
    <p:cSldViewPr>
      <p:cViewPr varScale="1">
        <p:scale>
          <a:sx n="111" d="100"/>
          <a:sy n="111" d="100"/>
        </p:scale>
        <p:origin x="1284" y="96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E3EF6C-0EBB-4DB9-A3C9-09E41BE1A834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DC66A-9F28-4010-AB10-045AC18C2775}">
      <dgm:prSet phldrT="[Text]" custT="1"/>
      <dgm:spPr/>
      <dgm:t>
        <a:bodyPr/>
        <a:lstStyle/>
        <a:p>
          <a:r>
            <a:rPr lang="hu-HU" sz="1600" dirty="0">
              <a:latin typeface="Calibri" panose="020F0502020204030204" pitchFamily="34" charset="0"/>
            </a:rPr>
            <a:t>Május</a:t>
          </a:r>
          <a:br>
            <a:rPr lang="hu-HU" sz="1600" dirty="0">
              <a:latin typeface="Calibri" panose="020F0502020204030204" pitchFamily="34" charset="0"/>
            </a:rPr>
          </a:br>
          <a:r>
            <a:rPr lang="hu-HU" sz="1600" dirty="0">
              <a:latin typeface="Calibri" panose="020F0502020204030204" pitchFamily="34" charset="0"/>
            </a:rPr>
            <a:t>23-24.</a:t>
          </a:r>
          <a:endParaRPr lang="en-US" sz="1600" dirty="0">
            <a:latin typeface="Calibri" panose="020F0502020204030204" pitchFamily="34" charset="0"/>
          </a:endParaRPr>
        </a:p>
      </dgm:t>
    </dgm:pt>
    <dgm:pt modelId="{69B3B0FF-5810-4512-9608-678D302A5CB0}" type="parTrans" cxnId="{3104192A-39B2-43FE-84B2-3F988E2B149E}">
      <dgm:prSet/>
      <dgm:spPr/>
      <dgm:t>
        <a:bodyPr/>
        <a:lstStyle/>
        <a:p>
          <a:endParaRPr lang="en-US"/>
        </a:p>
      </dgm:t>
    </dgm:pt>
    <dgm:pt modelId="{5B6A118E-E97D-48B2-8D83-423BA57F3CCA}" type="sibTrans" cxnId="{3104192A-39B2-43FE-84B2-3F988E2B149E}">
      <dgm:prSet/>
      <dgm:spPr/>
      <dgm:t>
        <a:bodyPr/>
        <a:lstStyle/>
        <a:p>
          <a:endParaRPr lang="en-US"/>
        </a:p>
      </dgm:t>
    </dgm:pt>
    <dgm:pt modelId="{BB7591BE-DDDF-470F-B39D-4BC619F27730}">
      <dgm:prSet phldrT="[Text]" custT="1"/>
      <dgm:spPr/>
      <dgm:t>
        <a:bodyPr/>
        <a:lstStyle/>
        <a:p>
          <a:r>
            <a:rPr lang="hu-HU" sz="2400" dirty="0">
              <a:latin typeface="Calibri" panose="020F0502020204030204" pitchFamily="34" charset="0"/>
            </a:rPr>
            <a:t>Monetáris Tanács döntése</a:t>
          </a:r>
          <a:endParaRPr lang="en-US" sz="2400" dirty="0">
            <a:latin typeface="Calibri" panose="020F0502020204030204" pitchFamily="34" charset="0"/>
          </a:endParaRPr>
        </a:p>
      </dgm:t>
    </dgm:pt>
    <dgm:pt modelId="{D899084C-26B9-4051-9323-7AA9B5FBCC86}" type="parTrans" cxnId="{C8F9DE64-5352-4379-B69A-BB382BB7E59C}">
      <dgm:prSet/>
      <dgm:spPr/>
      <dgm:t>
        <a:bodyPr/>
        <a:lstStyle/>
        <a:p>
          <a:endParaRPr lang="en-US"/>
        </a:p>
      </dgm:t>
    </dgm:pt>
    <dgm:pt modelId="{8C0FBD9A-F54F-48B3-9F39-0E98DBC9E526}" type="sibTrans" cxnId="{C8F9DE64-5352-4379-B69A-BB382BB7E59C}">
      <dgm:prSet/>
      <dgm:spPr/>
      <dgm:t>
        <a:bodyPr/>
        <a:lstStyle/>
        <a:p>
          <a:endParaRPr lang="en-US"/>
        </a:p>
      </dgm:t>
    </dgm:pt>
    <dgm:pt modelId="{8C94243D-9580-48D6-BD03-A2EDCB3DD833}">
      <dgm:prSet phldrT="[Text]" custT="1"/>
      <dgm:spPr/>
      <dgm:t>
        <a:bodyPr/>
        <a:lstStyle/>
        <a:p>
          <a:r>
            <a:rPr lang="hu-HU" sz="2400" dirty="0">
              <a:latin typeface="Calibri" panose="020F0502020204030204" pitchFamily="34" charset="0"/>
            </a:rPr>
            <a:t>Közlemény a PHP második szakasz elindításáról</a:t>
          </a:r>
          <a:endParaRPr lang="en-US" sz="2400" dirty="0">
            <a:latin typeface="Calibri" panose="020F0502020204030204" pitchFamily="34" charset="0"/>
          </a:endParaRPr>
        </a:p>
      </dgm:t>
    </dgm:pt>
    <dgm:pt modelId="{1B2E793C-ABDD-4D9D-9421-21C29CF3133C}" type="parTrans" cxnId="{A75FFFEB-254D-4AA3-9B20-505A2A335840}">
      <dgm:prSet/>
      <dgm:spPr/>
      <dgm:t>
        <a:bodyPr/>
        <a:lstStyle/>
        <a:p>
          <a:endParaRPr lang="en-US"/>
        </a:p>
      </dgm:t>
    </dgm:pt>
    <dgm:pt modelId="{4AB48057-6772-4785-ABCE-01F124A2B40A}" type="sibTrans" cxnId="{A75FFFEB-254D-4AA3-9B20-505A2A335840}">
      <dgm:prSet/>
      <dgm:spPr/>
      <dgm:t>
        <a:bodyPr/>
        <a:lstStyle/>
        <a:p>
          <a:endParaRPr lang="en-US"/>
        </a:p>
      </dgm:t>
    </dgm:pt>
    <dgm:pt modelId="{53F8D5BB-64AD-44A6-A6AE-5E5915FDC03D}">
      <dgm:prSet phldrT="[Text]" custT="1"/>
      <dgm:spPr/>
      <dgm:t>
        <a:bodyPr/>
        <a:lstStyle/>
        <a:p>
          <a:r>
            <a:rPr lang="hu-HU" sz="1600" dirty="0">
              <a:latin typeface="Calibri" panose="020F0502020204030204" pitchFamily="34" charset="0"/>
            </a:rPr>
            <a:t>Június 7.</a:t>
          </a:r>
          <a:endParaRPr lang="en-US" sz="1600" dirty="0">
            <a:latin typeface="Calibri" panose="020F0502020204030204" pitchFamily="34" charset="0"/>
          </a:endParaRPr>
        </a:p>
      </dgm:t>
    </dgm:pt>
    <dgm:pt modelId="{BF2F860E-89DE-4E25-8E66-52A98DCA1878}" type="parTrans" cxnId="{EC8C5AF9-389F-4328-9B67-1F72AA568C9D}">
      <dgm:prSet/>
      <dgm:spPr/>
      <dgm:t>
        <a:bodyPr/>
        <a:lstStyle/>
        <a:p>
          <a:endParaRPr lang="en-US"/>
        </a:p>
      </dgm:t>
    </dgm:pt>
    <dgm:pt modelId="{FA77EB04-1B25-4AF2-9587-CA45F5BC9751}" type="sibTrans" cxnId="{EC8C5AF9-389F-4328-9B67-1F72AA568C9D}">
      <dgm:prSet/>
      <dgm:spPr/>
      <dgm:t>
        <a:bodyPr/>
        <a:lstStyle/>
        <a:p>
          <a:endParaRPr lang="en-US"/>
        </a:p>
      </dgm:t>
    </dgm:pt>
    <dgm:pt modelId="{95A84C5B-60E9-43E6-8F9E-1306E5D2813A}">
      <dgm:prSet phldrT="[Text]" custT="1"/>
      <dgm:spPr/>
      <dgm:t>
        <a:bodyPr/>
        <a:lstStyle/>
        <a:p>
          <a:r>
            <a:rPr lang="hu-HU" sz="2400" dirty="0">
              <a:latin typeface="Calibri" panose="020F0502020204030204" pitchFamily="34" charset="0"/>
            </a:rPr>
            <a:t>Terméktájékoztatók publikálása</a:t>
          </a:r>
          <a:endParaRPr lang="en-US" sz="2400" dirty="0">
            <a:latin typeface="Calibri" panose="020F0502020204030204" pitchFamily="34" charset="0"/>
          </a:endParaRPr>
        </a:p>
      </dgm:t>
    </dgm:pt>
    <dgm:pt modelId="{430EFFE7-E3E1-47A7-8656-35116489806E}" type="parTrans" cxnId="{143CBD4E-CA0E-4C01-A4D9-CDFD363958F2}">
      <dgm:prSet/>
      <dgm:spPr/>
      <dgm:t>
        <a:bodyPr/>
        <a:lstStyle/>
        <a:p>
          <a:endParaRPr lang="en-US"/>
        </a:p>
      </dgm:t>
    </dgm:pt>
    <dgm:pt modelId="{35FCD4B0-6A87-4D76-BDB4-4E73CE63285E}" type="sibTrans" cxnId="{143CBD4E-CA0E-4C01-A4D9-CDFD363958F2}">
      <dgm:prSet/>
      <dgm:spPr/>
      <dgm:t>
        <a:bodyPr/>
        <a:lstStyle/>
        <a:p>
          <a:endParaRPr lang="en-US"/>
        </a:p>
      </dgm:t>
    </dgm:pt>
    <dgm:pt modelId="{51C4198C-379B-4E4D-9893-4C3C0B47EEE7}">
      <dgm:prSet phldrT="[Text]" custT="1"/>
      <dgm:spPr/>
      <dgm:t>
        <a:bodyPr/>
        <a:lstStyle/>
        <a:p>
          <a:r>
            <a:rPr lang="hu-HU" sz="1600" dirty="0">
              <a:latin typeface="Calibri" panose="020F0502020204030204" pitchFamily="34" charset="0"/>
            </a:rPr>
            <a:t>Augusztus 1.</a:t>
          </a:r>
          <a:endParaRPr lang="en-US" sz="1600" dirty="0">
            <a:latin typeface="Calibri" panose="020F0502020204030204" pitchFamily="34" charset="0"/>
          </a:endParaRPr>
        </a:p>
      </dgm:t>
    </dgm:pt>
    <dgm:pt modelId="{6885F70A-046A-4BA7-8BFA-0BDCCF945280}" type="parTrans" cxnId="{AA643105-1829-4501-8A6F-C7EB561E9CDF}">
      <dgm:prSet/>
      <dgm:spPr/>
      <dgm:t>
        <a:bodyPr/>
        <a:lstStyle/>
        <a:p>
          <a:endParaRPr lang="en-US"/>
        </a:p>
      </dgm:t>
    </dgm:pt>
    <dgm:pt modelId="{AAF4868B-DC76-4EC2-BA9C-0726D4A8C91D}" type="sibTrans" cxnId="{AA643105-1829-4501-8A6F-C7EB561E9CDF}">
      <dgm:prSet/>
      <dgm:spPr/>
      <dgm:t>
        <a:bodyPr/>
        <a:lstStyle/>
        <a:p>
          <a:endParaRPr lang="en-US"/>
        </a:p>
      </dgm:t>
    </dgm:pt>
    <dgm:pt modelId="{D1FB0443-F563-4037-95E3-37F39FACC71D}">
      <dgm:prSet phldrT="[Text]" custT="1"/>
      <dgm:spPr/>
      <dgm:t>
        <a:bodyPr/>
        <a:lstStyle/>
        <a:p>
          <a:r>
            <a:rPr lang="hu-HU" sz="2400" dirty="0">
              <a:latin typeface="Calibri" panose="020F0502020204030204" pitchFamily="34" charset="0"/>
            </a:rPr>
            <a:t>Új, maximális preferenciális betét értékek életbelépése</a:t>
          </a:r>
          <a:endParaRPr lang="en-US" sz="2000" dirty="0">
            <a:latin typeface="Calibri" panose="020F0502020204030204" pitchFamily="34" charset="0"/>
          </a:endParaRPr>
        </a:p>
      </dgm:t>
    </dgm:pt>
    <dgm:pt modelId="{1810D9B1-46A1-46C0-B158-516CA47698A9}" type="parTrans" cxnId="{F6D6CB6A-6B39-42CC-A3B4-9EB60D042F4B}">
      <dgm:prSet/>
      <dgm:spPr/>
      <dgm:t>
        <a:bodyPr/>
        <a:lstStyle/>
        <a:p>
          <a:endParaRPr lang="en-US"/>
        </a:p>
      </dgm:t>
    </dgm:pt>
    <dgm:pt modelId="{DFE68699-1241-427A-99F1-67B4B4CA3633}" type="sibTrans" cxnId="{F6D6CB6A-6B39-42CC-A3B4-9EB60D042F4B}">
      <dgm:prSet/>
      <dgm:spPr/>
      <dgm:t>
        <a:bodyPr/>
        <a:lstStyle/>
        <a:p>
          <a:endParaRPr lang="en-US"/>
        </a:p>
      </dgm:t>
    </dgm:pt>
    <dgm:pt modelId="{B155DF1C-7281-4CCB-BDDD-E1988CA28865}">
      <dgm:prSet phldrT="[Text]" custT="1"/>
      <dgm:spPr/>
      <dgm:t>
        <a:bodyPr/>
        <a:lstStyle/>
        <a:p>
          <a:r>
            <a:rPr lang="hu-HU" sz="1600" dirty="0">
              <a:latin typeface="Calibri" panose="020F0502020204030204" pitchFamily="34" charset="0"/>
            </a:rPr>
            <a:t>Július 6.</a:t>
          </a:r>
          <a:endParaRPr lang="en-US" sz="1600" dirty="0">
            <a:latin typeface="Calibri" panose="020F0502020204030204" pitchFamily="34" charset="0"/>
          </a:endParaRPr>
        </a:p>
      </dgm:t>
    </dgm:pt>
    <dgm:pt modelId="{8E2A0A73-3F4B-4F86-B6C7-067DB40491FF}" type="parTrans" cxnId="{52B5D22C-81D7-46CB-AC75-AD3DDDEA3A1B}">
      <dgm:prSet/>
      <dgm:spPr/>
      <dgm:t>
        <a:bodyPr/>
        <a:lstStyle/>
        <a:p>
          <a:endParaRPr lang="en-US"/>
        </a:p>
      </dgm:t>
    </dgm:pt>
    <dgm:pt modelId="{3A81F23E-3F89-4753-86E5-DBD0CA247B91}" type="sibTrans" cxnId="{52B5D22C-81D7-46CB-AC75-AD3DDDEA3A1B}">
      <dgm:prSet/>
      <dgm:spPr/>
      <dgm:t>
        <a:bodyPr/>
        <a:lstStyle/>
        <a:p>
          <a:endParaRPr lang="en-US"/>
        </a:p>
      </dgm:t>
    </dgm:pt>
    <dgm:pt modelId="{7D97A8C3-3792-4400-ABD2-22F60657BD0B}">
      <dgm:prSet custT="1"/>
      <dgm:spPr/>
      <dgm:t>
        <a:bodyPr/>
        <a:lstStyle/>
        <a:p>
          <a:r>
            <a:rPr lang="hu-HU" sz="2400" dirty="0">
              <a:latin typeface="Calibri" panose="020F0502020204030204" pitchFamily="34" charset="0"/>
            </a:rPr>
            <a:t>HIRS tender, banki hitelezési vállalások megtétele</a:t>
          </a:r>
          <a:endParaRPr lang="en-US" sz="2400" dirty="0">
            <a:latin typeface="Calibri" panose="020F0502020204030204" pitchFamily="34" charset="0"/>
          </a:endParaRPr>
        </a:p>
      </dgm:t>
    </dgm:pt>
    <dgm:pt modelId="{01B25D5E-5BFB-4EE3-B347-CE856971D37E}" type="parTrans" cxnId="{E7BB47A4-CD1F-4A64-8DAD-84CF4822DACE}">
      <dgm:prSet/>
      <dgm:spPr/>
      <dgm:t>
        <a:bodyPr/>
        <a:lstStyle/>
        <a:p>
          <a:endParaRPr lang="en-US"/>
        </a:p>
      </dgm:t>
    </dgm:pt>
    <dgm:pt modelId="{4AEA15A0-10CE-4FAC-B1E4-6199420663A4}" type="sibTrans" cxnId="{E7BB47A4-CD1F-4A64-8DAD-84CF4822DACE}">
      <dgm:prSet/>
      <dgm:spPr/>
      <dgm:t>
        <a:bodyPr/>
        <a:lstStyle/>
        <a:p>
          <a:endParaRPr lang="en-US"/>
        </a:p>
      </dgm:t>
    </dgm:pt>
    <dgm:pt modelId="{9ACE4A72-EA95-49AD-9884-E19714C1271B}">
      <dgm:prSet phldrT="[Text]" custT="1"/>
      <dgm:spPr/>
      <dgm:t>
        <a:bodyPr/>
        <a:lstStyle/>
        <a:p>
          <a:r>
            <a:rPr lang="hu-HU" sz="2400" dirty="0">
              <a:latin typeface="Calibri" panose="020F0502020204030204" pitchFamily="34" charset="0"/>
            </a:rPr>
            <a:t>PHP bankok tájékoztatása</a:t>
          </a:r>
          <a:endParaRPr lang="en-US" sz="2400" dirty="0">
            <a:latin typeface="Calibri" panose="020F0502020204030204" pitchFamily="34" charset="0"/>
          </a:endParaRPr>
        </a:p>
      </dgm:t>
    </dgm:pt>
    <dgm:pt modelId="{EE070BBD-E901-4E5C-93AD-C4B0ED9931AC}" type="parTrans" cxnId="{25CC94FE-DD13-4263-AF52-2F1F6FAEDFF9}">
      <dgm:prSet/>
      <dgm:spPr/>
      <dgm:t>
        <a:bodyPr/>
        <a:lstStyle/>
        <a:p>
          <a:endParaRPr lang="en-US"/>
        </a:p>
      </dgm:t>
    </dgm:pt>
    <dgm:pt modelId="{9A83ABFC-002A-42FF-9D92-32B2D4A73122}" type="sibTrans" cxnId="{25CC94FE-DD13-4263-AF52-2F1F6FAEDFF9}">
      <dgm:prSet/>
      <dgm:spPr/>
      <dgm:t>
        <a:bodyPr/>
        <a:lstStyle/>
        <a:p>
          <a:endParaRPr lang="en-US"/>
        </a:p>
      </dgm:t>
    </dgm:pt>
    <dgm:pt modelId="{84B99478-A345-4A1B-812A-537435675A91}" type="pres">
      <dgm:prSet presAssocID="{A8E3EF6C-0EBB-4DB9-A3C9-09E41BE1A834}" presName="linearFlow" presStyleCnt="0">
        <dgm:presLayoutVars>
          <dgm:dir/>
          <dgm:animLvl val="lvl"/>
          <dgm:resizeHandles val="exact"/>
        </dgm:presLayoutVars>
      </dgm:prSet>
      <dgm:spPr/>
    </dgm:pt>
    <dgm:pt modelId="{3D69CEC1-93C3-4561-910F-0E39C10B8BA6}" type="pres">
      <dgm:prSet presAssocID="{C1ADC66A-9F28-4010-AB10-045AC18C2775}" presName="composite" presStyleCnt="0"/>
      <dgm:spPr/>
    </dgm:pt>
    <dgm:pt modelId="{A5E12B57-30A7-4BE5-BB95-3F4AB2DED01F}" type="pres">
      <dgm:prSet presAssocID="{C1ADC66A-9F28-4010-AB10-045AC18C2775}" presName="parentText" presStyleLbl="alignNode1" presStyleIdx="0" presStyleCnt="4" custScaleX="101191" custLinFactNeighborX="298" custLinFactNeighborY="-432">
        <dgm:presLayoutVars>
          <dgm:chMax val="1"/>
          <dgm:bulletEnabled val="1"/>
        </dgm:presLayoutVars>
      </dgm:prSet>
      <dgm:spPr/>
    </dgm:pt>
    <dgm:pt modelId="{A07ACE4C-D1B0-4B5B-A6E6-659FB127B210}" type="pres">
      <dgm:prSet presAssocID="{C1ADC66A-9F28-4010-AB10-045AC18C2775}" presName="descendantText" presStyleLbl="alignAcc1" presStyleIdx="0" presStyleCnt="4" custScaleY="100000">
        <dgm:presLayoutVars>
          <dgm:bulletEnabled val="1"/>
        </dgm:presLayoutVars>
      </dgm:prSet>
      <dgm:spPr/>
    </dgm:pt>
    <dgm:pt modelId="{529DB19C-7B33-4089-9EF2-A5CC66D8D330}" type="pres">
      <dgm:prSet presAssocID="{5B6A118E-E97D-48B2-8D83-423BA57F3CCA}" presName="sp" presStyleCnt="0"/>
      <dgm:spPr/>
    </dgm:pt>
    <dgm:pt modelId="{367B178E-273D-4E34-90D0-F464CB750F99}" type="pres">
      <dgm:prSet presAssocID="{53F8D5BB-64AD-44A6-A6AE-5E5915FDC03D}" presName="composite" presStyleCnt="0"/>
      <dgm:spPr/>
    </dgm:pt>
    <dgm:pt modelId="{29B0945B-C687-4736-8FC2-0D2A34ECBBD8}" type="pres">
      <dgm:prSet presAssocID="{53F8D5BB-64AD-44A6-A6AE-5E5915FDC03D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A3BEE23B-BFDE-4F23-8464-1EB1DAA44973}" type="pres">
      <dgm:prSet presAssocID="{53F8D5BB-64AD-44A6-A6AE-5E5915FDC03D}" presName="descendantText" presStyleLbl="alignAcc1" presStyleIdx="1" presStyleCnt="4" custScaleY="97708">
        <dgm:presLayoutVars>
          <dgm:bulletEnabled val="1"/>
        </dgm:presLayoutVars>
      </dgm:prSet>
      <dgm:spPr/>
    </dgm:pt>
    <dgm:pt modelId="{14100DB0-7F0B-4A81-9AFC-AE48D4739C35}" type="pres">
      <dgm:prSet presAssocID="{FA77EB04-1B25-4AF2-9587-CA45F5BC9751}" presName="sp" presStyleCnt="0"/>
      <dgm:spPr/>
    </dgm:pt>
    <dgm:pt modelId="{8AC42286-F4EB-46F2-A02B-0D3D096D9BEE}" type="pres">
      <dgm:prSet presAssocID="{B155DF1C-7281-4CCB-BDDD-E1988CA28865}" presName="composite" presStyleCnt="0"/>
      <dgm:spPr/>
    </dgm:pt>
    <dgm:pt modelId="{C3D8B448-6E08-418A-80DC-03AACC9A4478}" type="pres">
      <dgm:prSet presAssocID="{B155DF1C-7281-4CCB-BDDD-E1988CA28865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5A622FD6-58E7-4D25-9C50-79FD5C74C1AF}" type="pres">
      <dgm:prSet presAssocID="{B155DF1C-7281-4CCB-BDDD-E1988CA28865}" presName="descendantText" presStyleLbl="alignAcc1" presStyleIdx="2" presStyleCnt="4">
        <dgm:presLayoutVars>
          <dgm:bulletEnabled val="1"/>
        </dgm:presLayoutVars>
      </dgm:prSet>
      <dgm:spPr/>
    </dgm:pt>
    <dgm:pt modelId="{1C22AD07-ECBC-4241-8A8E-2C5CD2F32710}" type="pres">
      <dgm:prSet presAssocID="{3A81F23E-3F89-4753-86E5-DBD0CA247B91}" presName="sp" presStyleCnt="0"/>
      <dgm:spPr/>
    </dgm:pt>
    <dgm:pt modelId="{5C9B19A2-37E2-413C-A418-D3A2AB9A3316}" type="pres">
      <dgm:prSet presAssocID="{51C4198C-379B-4E4D-9893-4C3C0B47EEE7}" presName="composite" presStyleCnt="0"/>
      <dgm:spPr/>
    </dgm:pt>
    <dgm:pt modelId="{0A12BE49-6CC4-4048-B96C-3BC81F3EBE15}" type="pres">
      <dgm:prSet presAssocID="{51C4198C-379B-4E4D-9893-4C3C0B47EEE7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10B5F38A-9644-4F61-BF6C-AF79F73E5B91}" type="pres">
      <dgm:prSet presAssocID="{51C4198C-379B-4E4D-9893-4C3C0B47EEE7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AA643105-1829-4501-8A6F-C7EB561E9CDF}" srcId="{A8E3EF6C-0EBB-4DB9-A3C9-09E41BE1A834}" destId="{51C4198C-379B-4E4D-9893-4C3C0B47EEE7}" srcOrd="3" destOrd="0" parTransId="{6885F70A-046A-4BA7-8BFA-0BDCCF945280}" sibTransId="{AAF4868B-DC76-4EC2-BA9C-0726D4A8C91D}"/>
    <dgm:cxn modelId="{29C23C14-2406-44D6-B887-4FEB26D979AB}" type="presOf" srcId="{A8E3EF6C-0EBB-4DB9-A3C9-09E41BE1A834}" destId="{84B99478-A345-4A1B-812A-537435675A91}" srcOrd="0" destOrd="0" presId="urn:microsoft.com/office/officeart/2005/8/layout/chevron2"/>
    <dgm:cxn modelId="{3104192A-39B2-43FE-84B2-3F988E2B149E}" srcId="{A8E3EF6C-0EBB-4DB9-A3C9-09E41BE1A834}" destId="{C1ADC66A-9F28-4010-AB10-045AC18C2775}" srcOrd="0" destOrd="0" parTransId="{69B3B0FF-5810-4512-9608-678D302A5CB0}" sibTransId="{5B6A118E-E97D-48B2-8D83-423BA57F3CCA}"/>
    <dgm:cxn modelId="{52B5D22C-81D7-46CB-AC75-AD3DDDEA3A1B}" srcId="{A8E3EF6C-0EBB-4DB9-A3C9-09E41BE1A834}" destId="{B155DF1C-7281-4CCB-BDDD-E1988CA28865}" srcOrd="2" destOrd="0" parTransId="{8E2A0A73-3F4B-4F86-B6C7-067DB40491FF}" sibTransId="{3A81F23E-3F89-4753-86E5-DBD0CA247B91}"/>
    <dgm:cxn modelId="{F1FB1030-3DCC-4EE6-9CC5-FCD752B88DC5}" type="presOf" srcId="{9ACE4A72-EA95-49AD-9884-E19714C1271B}" destId="{A3BEE23B-BFDE-4F23-8464-1EB1DAA44973}" srcOrd="0" destOrd="1" presId="urn:microsoft.com/office/officeart/2005/8/layout/chevron2"/>
    <dgm:cxn modelId="{81EB7A33-BD1A-4B51-B09E-F0B8E89134D6}" type="presOf" srcId="{51C4198C-379B-4E4D-9893-4C3C0B47EEE7}" destId="{0A12BE49-6CC4-4048-B96C-3BC81F3EBE15}" srcOrd="0" destOrd="0" presId="urn:microsoft.com/office/officeart/2005/8/layout/chevron2"/>
    <dgm:cxn modelId="{C8F9DE64-5352-4379-B69A-BB382BB7E59C}" srcId="{C1ADC66A-9F28-4010-AB10-045AC18C2775}" destId="{BB7591BE-DDDF-470F-B39D-4BC619F27730}" srcOrd="0" destOrd="0" parTransId="{D899084C-26B9-4051-9323-7AA9B5FBCC86}" sibTransId="{8C0FBD9A-F54F-48B3-9F39-0E98DBC9E526}"/>
    <dgm:cxn modelId="{F6D6CB6A-6B39-42CC-A3B4-9EB60D042F4B}" srcId="{51C4198C-379B-4E4D-9893-4C3C0B47EEE7}" destId="{D1FB0443-F563-4037-95E3-37F39FACC71D}" srcOrd="0" destOrd="0" parTransId="{1810D9B1-46A1-46C0-B158-516CA47698A9}" sibTransId="{DFE68699-1241-427A-99F1-67B4B4CA3633}"/>
    <dgm:cxn modelId="{143CBD4E-CA0E-4C01-A4D9-CDFD363958F2}" srcId="{53F8D5BB-64AD-44A6-A6AE-5E5915FDC03D}" destId="{95A84C5B-60E9-43E6-8F9E-1306E5D2813A}" srcOrd="0" destOrd="0" parTransId="{430EFFE7-E3E1-47A7-8656-35116489806E}" sibTransId="{35FCD4B0-6A87-4D76-BDB4-4E73CE63285E}"/>
    <dgm:cxn modelId="{C3AF267B-B735-484B-AD33-F69FA1FBF7DC}" type="presOf" srcId="{BB7591BE-DDDF-470F-B39D-4BC619F27730}" destId="{A07ACE4C-D1B0-4B5B-A6E6-659FB127B210}" srcOrd="0" destOrd="0" presId="urn:microsoft.com/office/officeart/2005/8/layout/chevron2"/>
    <dgm:cxn modelId="{AD1F5493-57C8-4234-AAC8-5E25A8FE6425}" type="presOf" srcId="{C1ADC66A-9F28-4010-AB10-045AC18C2775}" destId="{A5E12B57-30A7-4BE5-BB95-3F4AB2DED01F}" srcOrd="0" destOrd="0" presId="urn:microsoft.com/office/officeart/2005/8/layout/chevron2"/>
    <dgm:cxn modelId="{9063A595-2EED-4DBC-9CA2-8F02FAC4EE72}" type="presOf" srcId="{D1FB0443-F563-4037-95E3-37F39FACC71D}" destId="{10B5F38A-9644-4F61-BF6C-AF79F73E5B91}" srcOrd="0" destOrd="0" presId="urn:microsoft.com/office/officeart/2005/8/layout/chevron2"/>
    <dgm:cxn modelId="{E7BB47A4-CD1F-4A64-8DAD-84CF4822DACE}" srcId="{B155DF1C-7281-4CCB-BDDD-E1988CA28865}" destId="{7D97A8C3-3792-4400-ABD2-22F60657BD0B}" srcOrd="0" destOrd="0" parTransId="{01B25D5E-5BFB-4EE3-B347-CE856971D37E}" sibTransId="{4AEA15A0-10CE-4FAC-B1E4-6199420663A4}"/>
    <dgm:cxn modelId="{78EE3EA8-1311-4A20-B799-10CA8124FC85}" type="presOf" srcId="{8C94243D-9580-48D6-BD03-A2EDCB3DD833}" destId="{A07ACE4C-D1B0-4B5B-A6E6-659FB127B210}" srcOrd="0" destOrd="1" presId="urn:microsoft.com/office/officeart/2005/8/layout/chevron2"/>
    <dgm:cxn modelId="{FC22ABAC-F037-4289-B08F-B17A40ED776A}" type="presOf" srcId="{B155DF1C-7281-4CCB-BDDD-E1988CA28865}" destId="{C3D8B448-6E08-418A-80DC-03AACC9A4478}" srcOrd="0" destOrd="0" presId="urn:microsoft.com/office/officeart/2005/8/layout/chevron2"/>
    <dgm:cxn modelId="{4BA88CCC-20D0-44DE-9DA3-62EC9E43B96A}" type="presOf" srcId="{7D97A8C3-3792-4400-ABD2-22F60657BD0B}" destId="{5A622FD6-58E7-4D25-9C50-79FD5C74C1AF}" srcOrd="0" destOrd="0" presId="urn:microsoft.com/office/officeart/2005/8/layout/chevron2"/>
    <dgm:cxn modelId="{1BC63DD2-B49C-40D7-842C-62183576C6C7}" type="presOf" srcId="{53F8D5BB-64AD-44A6-A6AE-5E5915FDC03D}" destId="{29B0945B-C687-4736-8FC2-0D2A34ECBBD8}" srcOrd="0" destOrd="0" presId="urn:microsoft.com/office/officeart/2005/8/layout/chevron2"/>
    <dgm:cxn modelId="{A75FFFEB-254D-4AA3-9B20-505A2A335840}" srcId="{C1ADC66A-9F28-4010-AB10-045AC18C2775}" destId="{8C94243D-9580-48D6-BD03-A2EDCB3DD833}" srcOrd="1" destOrd="0" parTransId="{1B2E793C-ABDD-4D9D-9421-21C29CF3133C}" sibTransId="{4AB48057-6772-4785-ABCE-01F124A2B40A}"/>
    <dgm:cxn modelId="{334CF0ED-479E-49D7-948A-D1450CC4FCF5}" type="presOf" srcId="{95A84C5B-60E9-43E6-8F9E-1306E5D2813A}" destId="{A3BEE23B-BFDE-4F23-8464-1EB1DAA44973}" srcOrd="0" destOrd="0" presId="urn:microsoft.com/office/officeart/2005/8/layout/chevron2"/>
    <dgm:cxn modelId="{EC8C5AF9-389F-4328-9B67-1F72AA568C9D}" srcId="{A8E3EF6C-0EBB-4DB9-A3C9-09E41BE1A834}" destId="{53F8D5BB-64AD-44A6-A6AE-5E5915FDC03D}" srcOrd="1" destOrd="0" parTransId="{BF2F860E-89DE-4E25-8E66-52A98DCA1878}" sibTransId="{FA77EB04-1B25-4AF2-9587-CA45F5BC9751}"/>
    <dgm:cxn modelId="{25CC94FE-DD13-4263-AF52-2F1F6FAEDFF9}" srcId="{53F8D5BB-64AD-44A6-A6AE-5E5915FDC03D}" destId="{9ACE4A72-EA95-49AD-9884-E19714C1271B}" srcOrd="1" destOrd="0" parTransId="{EE070BBD-E901-4E5C-93AD-C4B0ED9931AC}" sibTransId="{9A83ABFC-002A-42FF-9D92-32B2D4A73122}"/>
    <dgm:cxn modelId="{7B48B664-A4A8-45B5-877B-F7AB5646C4BC}" type="presParOf" srcId="{84B99478-A345-4A1B-812A-537435675A91}" destId="{3D69CEC1-93C3-4561-910F-0E39C10B8BA6}" srcOrd="0" destOrd="0" presId="urn:microsoft.com/office/officeart/2005/8/layout/chevron2"/>
    <dgm:cxn modelId="{E86973E6-CEF0-4D88-AA23-9F6E0EAC4A59}" type="presParOf" srcId="{3D69CEC1-93C3-4561-910F-0E39C10B8BA6}" destId="{A5E12B57-30A7-4BE5-BB95-3F4AB2DED01F}" srcOrd="0" destOrd="0" presId="urn:microsoft.com/office/officeart/2005/8/layout/chevron2"/>
    <dgm:cxn modelId="{6D66CF4E-0337-4585-9063-0D5F01643E85}" type="presParOf" srcId="{3D69CEC1-93C3-4561-910F-0E39C10B8BA6}" destId="{A07ACE4C-D1B0-4B5B-A6E6-659FB127B210}" srcOrd="1" destOrd="0" presId="urn:microsoft.com/office/officeart/2005/8/layout/chevron2"/>
    <dgm:cxn modelId="{C2CD6743-8234-47C4-B90F-D8198A1BEDDB}" type="presParOf" srcId="{84B99478-A345-4A1B-812A-537435675A91}" destId="{529DB19C-7B33-4089-9EF2-A5CC66D8D330}" srcOrd="1" destOrd="0" presId="urn:microsoft.com/office/officeart/2005/8/layout/chevron2"/>
    <dgm:cxn modelId="{E79903B0-D447-44A6-BF7D-4F3DB7C05BE3}" type="presParOf" srcId="{84B99478-A345-4A1B-812A-537435675A91}" destId="{367B178E-273D-4E34-90D0-F464CB750F99}" srcOrd="2" destOrd="0" presId="urn:microsoft.com/office/officeart/2005/8/layout/chevron2"/>
    <dgm:cxn modelId="{66098094-CB8F-4643-8623-607D9322165C}" type="presParOf" srcId="{367B178E-273D-4E34-90D0-F464CB750F99}" destId="{29B0945B-C687-4736-8FC2-0D2A34ECBBD8}" srcOrd="0" destOrd="0" presId="urn:microsoft.com/office/officeart/2005/8/layout/chevron2"/>
    <dgm:cxn modelId="{B383400B-180E-4B18-8674-EA320E0B12C0}" type="presParOf" srcId="{367B178E-273D-4E34-90D0-F464CB750F99}" destId="{A3BEE23B-BFDE-4F23-8464-1EB1DAA44973}" srcOrd="1" destOrd="0" presId="urn:microsoft.com/office/officeart/2005/8/layout/chevron2"/>
    <dgm:cxn modelId="{F6E4BFAB-E131-43A3-82C4-C39DBE76A506}" type="presParOf" srcId="{84B99478-A345-4A1B-812A-537435675A91}" destId="{14100DB0-7F0B-4A81-9AFC-AE48D4739C35}" srcOrd="3" destOrd="0" presId="urn:microsoft.com/office/officeart/2005/8/layout/chevron2"/>
    <dgm:cxn modelId="{9F0EF15C-D606-4A61-88D0-44415C7BD90D}" type="presParOf" srcId="{84B99478-A345-4A1B-812A-537435675A91}" destId="{8AC42286-F4EB-46F2-A02B-0D3D096D9BEE}" srcOrd="4" destOrd="0" presId="urn:microsoft.com/office/officeart/2005/8/layout/chevron2"/>
    <dgm:cxn modelId="{667B8D11-8468-43BC-B5CF-70997562CB5F}" type="presParOf" srcId="{8AC42286-F4EB-46F2-A02B-0D3D096D9BEE}" destId="{C3D8B448-6E08-418A-80DC-03AACC9A4478}" srcOrd="0" destOrd="0" presId="urn:microsoft.com/office/officeart/2005/8/layout/chevron2"/>
    <dgm:cxn modelId="{138C28AF-4F58-45E2-8425-AB29B4CC9F59}" type="presParOf" srcId="{8AC42286-F4EB-46F2-A02B-0D3D096D9BEE}" destId="{5A622FD6-58E7-4D25-9C50-79FD5C74C1AF}" srcOrd="1" destOrd="0" presId="urn:microsoft.com/office/officeart/2005/8/layout/chevron2"/>
    <dgm:cxn modelId="{25EC9C3A-869C-43A9-A470-04A88D44EED0}" type="presParOf" srcId="{84B99478-A345-4A1B-812A-537435675A91}" destId="{1C22AD07-ECBC-4241-8A8E-2C5CD2F32710}" srcOrd="5" destOrd="0" presId="urn:microsoft.com/office/officeart/2005/8/layout/chevron2"/>
    <dgm:cxn modelId="{0078AB24-565A-4C30-B41D-226E5F4A36E8}" type="presParOf" srcId="{84B99478-A345-4A1B-812A-537435675A91}" destId="{5C9B19A2-37E2-413C-A418-D3A2AB9A3316}" srcOrd="6" destOrd="0" presId="urn:microsoft.com/office/officeart/2005/8/layout/chevron2"/>
    <dgm:cxn modelId="{88008837-D170-4D9D-AA5A-80191F110D6F}" type="presParOf" srcId="{5C9B19A2-37E2-413C-A418-D3A2AB9A3316}" destId="{0A12BE49-6CC4-4048-B96C-3BC81F3EBE15}" srcOrd="0" destOrd="0" presId="urn:microsoft.com/office/officeart/2005/8/layout/chevron2"/>
    <dgm:cxn modelId="{49217CCC-77C8-4E81-9C57-EA3A327E221F}" type="presParOf" srcId="{5C9B19A2-37E2-413C-A418-D3A2AB9A3316}" destId="{10B5F38A-9644-4F61-BF6C-AF79F73E5B9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E12B57-30A7-4BE5-BB95-3F4AB2DED01F}">
      <dsp:nvSpPr>
        <dsp:cNvPr id="0" name=""/>
        <dsp:cNvSpPr/>
      </dsp:nvSpPr>
      <dsp:spPr>
        <a:xfrm rot="5400000">
          <a:off x="-194015" y="194017"/>
          <a:ext cx="1330425" cy="9423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kern="1200" dirty="0">
              <a:latin typeface="Calibri" panose="020F0502020204030204" pitchFamily="34" charset="0"/>
            </a:rPr>
            <a:t>Május</a:t>
          </a:r>
          <a:br>
            <a:rPr lang="hu-HU" sz="1600" kern="1200" dirty="0">
              <a:latin typeface="Calibri" panose="020F0502020204030204" pitchFamily="34" charset="0"/>
            </a:rPr>
          </a:br>
          <a:r>
            <a:rPr lang="hu-HU" sz="1600" kern="1200" dirty="0">
              <a:latin typeface="Calibri" panose="020F0502020204030204" pitchFamily="34" charset="0"/>
            </a:rPr>
            <a:t>23-24.</a:t>
          </a:r>
          <a:endParaRPr lang="en-US" sz="1600" kern="1200" dirty="0">
            <a:latin typeface="Calibri" panose="020F0502020204030204" pitchFamily="34" charset="0"/>
          </a:endParaRPr>
        </a:p>
      </dsp:txBody>
      <dsp:txXfrm rot="-5400000">
        <a:off x="4" y="471194"/>
        <a:ext cx="942389" cy="388036"/>
      </dsp:txXfrm>
    </dsp:sp>
    <dsp:sp modelId="{A07ACE4C-D1B0-4B5B-A6E6-659FB127B210}">
      <dsp:nvSpPr>
        <dsp:cNvPr id="0" name=""/>
        <dsp:cNvSpPr/>
      </dsp:nvSpPr>
      <dsp:spPr>
        <a:xfrm rot="5400000">
          <a:off x="3652651" y="-2712837"/>
          <a:ext cx="865231" cy="630239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400" kern="1200" dirty="0">
              <a:latin typeface="Calibri" panose="020F0502020204030204" pitchFamily="34" charset="0"/>
            </a:rPr>
            <a:t>Monetáris Tanács döntése</a:t>
          </a:r>
          <a:endParaRPr lang="en-US" sz="2400" kern="1200" dirty="0">
            <a:latin typeface="Calibri" panose="020F05020202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400" kern="1200" dirty="0">
              <a:latin typeface="Calibri" panose="020F0502020204030204" pitchFamily="34" charset="0"/>
            </a:rPr>
            <a:t>Közlemény a PHP második szakasz elindításáról</a:t>
          </a:r>
          <a:endParaRPr lang="en-US" sz="2400" kern="1200" dirty="0">
            <a:latin typeface="Calibri" panose="020F0502020204030204" pitchFamily="34" charset="0"/>
          </a:endParaRPr>
        </a:p>
      </dsp:txBody>
      <dsp:txXfrm rot="-5400000">
        <a:off x="934071" y="47980"/>
        <a:ext cx="6260156" cy="780757"/>
      </dsp:txXfrm>
    </dsp:sp>
    <dsp:sp modelId="{29B0945B-C687-4736-8FC2-0D2A34ECBBD8}">
      <dsp:nvSpPr>
        <dsp:cNvPr id="0" name=""/>
        <dsp:cNvSpPr/>
      </dsp:nvSpPr>
      <dsp:spPr>
        <a:xfrm rot="5400000">
          <a:off x="-202336" y="1390184"/>
          <a:ext cx="1330425" cy="931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kern="1200" dirty="0">
              <a:latin typeface="Calibri" panose="020F0502020204030204" pitchFamily="34" charset="0"/>
            </a:rPr>
            <a:t>Június 7.</a:t>
          </a:r>
          <a:endParaRPr lang="en-US" sz="1600" kern="1200" dirty="0">
            <a:latin typeface="Calibri" panose="020F0502020204030204" pitchFamily="34" charset="0"/>
          </a:endParaRPr>
        </a:p>
      </dsp:txBody>
      <dsp:txXfrm rot="-5400000">
        <a:off x="-2771" y="1656269"/>
        <a:ext cx="931297" cy="399128"/>
      </dsp:txXfrm>
    </dsp:sp>
    <dsp:sp modelId="{A3BEE23B-BFDE-4F23-8464-1EB1DAA44973}">
      <dsp:nvSpPr>
        <dsp:cNvPr id="0" name=""/>
        <dsp:cNvSpPr/>
      </dsp:nvSpPr>
      <dsp:spPr>
        <a:xfrm rot="5400000">
          <a:off x="3657243" y="-1528187"/>
          <a:ext cx="844955" cy="630239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400" kern="1200" dirty="0">
              <a:latin typeface="Calibri" panose="020F0502020204030204" pitchFamily="34" charset="0"/>
            </a:rPr>
            <a:t>Terméktájékoztatók publikálása</a:t>
          </a:r>
          <a:endParaRPr lang="en-US" sz="2400" kern="1200" dirty="0">
            <a:latin typeface="Calibri" panose="020F05020202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400" kern="1200" dirty="0">
              <a:latin typeface="Calibri" panose="020F0502020204030204" pitchFamily="34" charset="0"/>
            </a:rPr>
            <a:t>PHP bankok tájékoztatása</a:t>
          </a:r>
          <a:endParaRPr lang="en-US" sz="2400" kern="1200" dirty="0">
            <a:latin typeface="Calibri" panose="020F0502020204030204" pitchFamily="34" charset="0"/>
          </a:endParaRPr>
        </a:p>
      </dsp:txBody>
      <dsp:txXfrm rot="-5400000">
        <a:off x="928525" y="1241778"/>
        <a:ext cx="6261146" cy="762461"/>
      </dsp:txXfrm>
    </dsp:sp>
    <dsp:sp modelId="{C3D8B448-6E08-418A-80DC-03AACC9A4478}">
      <dsp:nvSpPr>
        <dsp:cNvPr id="0" name=""/>
        <dsp:cNvSpPr/>
      </dsp:nvSpPr>
      <dsp:spPr>
        <a:xfrm rot="5400000">
          <a:off x="-202336" y="2575061"/>
          <a:ext cx="1330425" cy="931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kern="1200" dirty="0">
              <a:latin typeface="Calibri" panose="020F0502020204030204" pitchFamily="34" charset="0"/>
            </a:rPr>
            <a:t>Július 6.</a:t>
          </a:r>
          <a:endParaRPr lang="en-US" sz="1600" kern="1200" dirty="0">
            <a:latin typeface="Calibri" panose="020F0502020204030204" pitchFamily="34" charset="0"/>
          </a:endParaRPr>
        </a:p>
      </dsp:txBody>
      <dsp:txXfrm rot="-5400000">
        <a:off x="-2771" y="2841146"/>
        <a:ext cx="931297" cy="399128"/>
      </dsp:txXfrm>
    </dsp:sp>
    <dsp:sp modelId="{5A622FD6-58E7-4D25-9C50-79FD5C74C1AF}">
      <dsp:nvSpPr>
        <dsp:cNvPr id="0" name=""/>
        <dsp:cNvSpPr/>
      </dsp:nvSpPr>
      <dsp:spPr>
        <a:xfrm rot="5400000">
          <a:off x="3647333" y="-343310"/>
          <a:ext cx="864776" cy="630239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400" kern="1200" dirty="0">
              <a:latin typeface="Calibri" panose="020F0502020204030204" pitchFamily="34" charset="0"/>
            </a:rPr>
            <a:t>HIRS tender, banki hitelezési vállalások megtétele</a:t>
          </a:r>
          <a:endParaRPr lang="en-US" sz="2400" kern="1200" dirty="0">
            <a:latin typeface="Calibri" panose="020F0502020204030204" pitchFamily="34" charset="0"/>
          </a:endParaRPr>
        </a:p>
      </dsp:txBody>
      <dsp:txXfrm rot="-5400000">
        <a:off x="928525" y="2417713"/>
        <a:ext cx="6260178" cy="780346"/>
      </dsp:txXfrm>
    </dsp:sp>
    <dsp:sp modelId="{0A12BE49-6CC4-4048-B96C-3BC81F3EBE15}">
      <dsp:nvSpPr>
        <dsp:cNvPr id="0" name=""/>
        <dsp:cNvSpPr/>
      </dsp:nvSpPr>
      <dsp:spPr>
        <a:xfrm rot="5400000">
          <a:off x="-202336" y="3759939"/>
          <a:ext cx="1330425" cy="931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kern="1200" dirty="0">
              <a:latin typeface="Calibri" panose="020F0502020204030204" pitchFamily="34" charset="0"/>
            </a:rPr>
            <a:t>Augusztus 1.</a:t>
          </a:r>
          <a:endParaRPr lang="en-US" sz="1600" kern="1200" dirty="0">
            <a:latin typeface="Calibri" panose="020F0502020204030204" pitchFamily="34" charset="0"/>
          </a:endParaRPr>
        </a:p>
      </dsp:txBody>
      <dsp:txXfrm rot="-5400000">
        <a:off x="-2771" y="4026024"/>
        <a:ext cx="931297" cy="399128"/>
      </dsp:txXfrm>
    </dsp:sp>
    <dsp:sp modelId="{10B5F38A-9644-4F61-BF6C-AF79F73E5B91}">
      <dsp:nvSpPr>
        <dsp:cNvPr id="0" name=""/>
        <dsp:cNvSpPr/>
      </dsp:nvSpPr>
      <dsp:spPr>
        <a:xfrm rot="5400000">
          <a:off x="3647333" y="841567"/>
          <a:ext cx="864776" cy="630239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400" kern="1200" dirty="0">
              <a:latin typeface="Calibri" panose="020F0502020204030204" pitchFamily="34" charset="0"/>
            </a:rPr>
            <a:t>Új, maximális preferenciális betét értékek életbelépése</a:t>
          </a:r>
          <a:endParaRPr lang="en-US" sz="2000" kern="1200" dirty="0">
            <a:latin typeface="Calibri" panose="020F0502020204030204" pitchFamily="34" charset="0"/>
          </a:endParaRPr>
        </a:p>
      </dsp:txBody>
      <dsp:txXfrm rot="-5400000">
        <a:off x="928525" y="3602591"/>
        <a:ext cx="6260178" cy="7803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2017.06.29.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2017.06.29.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val="322221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címe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Előadó neve</a:t>
            </a:r>
          </a:p>
          <a:p>
            <a:pPr lvl="0"/>
            <a:r>
              <a:rPr lang="hu-HU" dirty="0"/>
              <a:t>Titulusa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Dátum</a:t>
            </a:r>
          </a:p>
        </p:txBody>
      </p:sp>
    </p:spTree>
    <p:extLst>
      <p:ext uri="{BB962C8B-B14F-4D97-AF65-F5344CB8AC3E}">
        <p14:creationId xmlns:p14="http://schemas.microsoft.com/office/powerpoint/2010/main" val="220883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55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43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5527" y="620688"/>
            <a:ext cx="6630363" cy="615602"/>
          </a:xfrm>
        </p:spPr>
        <p:txBody>
          <a:bodyPr>
            <a:normAutofit fontScale="90000"/>
          </a:bodyPr>
          <a:lstStyle/>
          <a:p>
            <a:r>
              <a:rPr lang="hu-HU" dirty="0"/>
              <a:t>A Piaci Hitelprogram második szakaszának technikai paraméterei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36423" y="1888102"/>
            <a:ext cx="6630364" cy="720080"/>
          </a:xfrm>
        </p:spPr>
        <p:txBody>
          <a:bodyPr/>
          <a:lstStyle/>
          <a:p>
            <a:r>
              <a:rPr lang="hu-HU" dirty="0"/>
              <a:t>Jegybanki eszköztár, devizatartalék és kockázatkezelési igazgatóság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</a:t>
            </a:fld>
            <a:endParaRPr lang="hu-HU" dirty="0"/>
          </a:p>
        </p:txBody>
      </p:sp>
      <p:sp>
        <p:nvSpPr>
          <p:cNvPr id="6" name="Content Placeholder 5"/>
          <p:cNvSpPr>
            <a:spLocks noGrp="1"/>
          </p:cNvSpPr>
          <p:nvPr>
            <p:ph idx="14"/>
          </p:nvPr>
        </p:nvSpPr>
        <p:spPr>
          <a:xfrm>
            <a:off x="1931049" y="3255004"/>
            <a:ext cx="6630364" cy="400734"/>
          </a:xfrm>
        </p:spPr>
        <p:txBody>
          <a:bodyPr>
            <a:normAutofit/>
          </a:bodyPr>
          <a:lstStyle/>
          <a:p>
            <a:r>
              <a:rPr lang="hu-HU" dirty="0"/>
              <a:t>2017. június 29.</a:t>
            </a:r>
          </a:p>
        </p:txBody>
      </p:sp>
    </p:spTree>
    <p:extLst>
      <p:ext uri="{BB962C8B-B14F-4D97-AF65-F5344CB8AC3E}">
        <p14:creationId xmlns:p14="http://schemas.microsoft.com/office/powerpoint/2010/main" val="2988844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HIRS tender paraméterei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10</a:t>
            </a:fld>
            <a:endParaRPr lang="hu-HU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162968"/>
              </p:ext>
            </p:extLst>
          </p:nvPr>
        </p:nvGraphicFramePr>
        <p:xfrm>
          <a:off x="1979712" y="3719005"/>
          <a:ext cx="6408711" cy="2965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894443284"/>
                    </a:ext>
                  </a:extLst>
                </a:gridCol>
                <a:gridCol w="1497111">
                  <a:extLst>
                    <a:ext uri="{9D8B030D-6E8A-4147-A177-3AD203B41FA5}">
                      <a16:colId xmlns:a16="http://schemas.microsoft.com/office/drawing/2014/main" val="3231565586"/>
                    </a:ext>
                  </a:extLst>
                </a:gridCol>
                <a:gridCol w="1221237">
                  <a:extLst>
                    <a:ext uri="{9D8B030D-6E8A-4147-A177-3AD203B41FA5}">
                      <a16:colId xmlns:a16="http://schemas.microsoft.com/office/drawing/2014/main" val="22279497"/>
                    </a:ext>
                  </a:extLst>
                </a:gridCol>
                <a:gridCol w="1221237">
                  <a:extLst>
                    <a:ext uri="{9D8B030D-6E8A-4147-A177-3AD203B41FA5}">
                      <a16:colId xmlns:a16="http://schemas.microsoft.com/office/drawing/2014/main" val="2027600366"/>
                    </a:ext>
                  </a:extLst>
                </a:gridCol>
                <a:gridCol w="1461014">
                  <a:extLst>
                    <a:ext uri="{9D8B030D-6E8A-4147-A177-3AD203B41FA5}">
                      <a16:colId xmlns:a16="http://schemas.microsoft.com/office/drawing/2014/main" val="1193649705"/>
                    </a:ext>
                  </a:extLst>
                </a:gridCol>
              </a:tblGrid>
              <a:tr h="536689"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latin typeface="Calibri" panose="020F0502020204030204" pitchFamily="34" charset="0"/>
                        </a:rPr>
                        <a:t>Bank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latin typeface="Calibri" panose="020F0502020204030204" pitchFamily="34" charset="0"/>
                        </a:rPr>
                        <a:t>Fennálló HIRS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latin typeface="Calibri" panose="020F0502020204030204" pitchFamily="34" charset="0"/>
                        </a:rPr>
                        <a:t>Benyújtott ajánlat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latin typeface="Calibri" panose="020F0502020204030204" pitchFamily="34" charset="0"/>
                        </a:rPr>
                        <a:t>Kiosztott</a:t>
                      </a:r>
                    </a:p>
                    <a:p>
                      <a:pPr algn="ctr"/>
                      <a:r>
                        <a:rPr lang="hu-HU" sz="1800" baseline="0" dirty="0">
                          <a:latin typeface="Calibri" panose="020F0502020204030204" pitchFamily="34" charset="0"/>
                        </a:rPr>
                        <a:t>HIRS</a:t>
                      </a:r>
                      <a:endParaRPr lang="hu-HU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latin typeface="Calibri" panose="020F0502020204030204" pitchFamily="34" charset="0"/>
                        </a:rPr>
                        <a:t>„Dinamikus” bank?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9739016"/>
                  </a:ext>
                </a:extLst>
              </a:tr>
              <a:tr h="33223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860152"/>
                  </a:ext>
                </a:extLst>
              </a:tr>
              <a:tr h="33223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89464"/>
                  </a:ext>
                </a:extLst>
              </a:tr>
              <a:tr h="33223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722626"/>
                  </a:ext>
                </a:extLst>
              </a:tr>
              <a:tr h="33223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hu-H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525" marR="9525" marT="9525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982916"/>
                  </a:ext>
                </a:extLst>
              </a:tr>
              <a:tr h="33223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✓</a:t>
                      </a:r>
                      <a:endParaRPr lang="hu-HU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44467"/>
                  </a:ext>
                </a:extLst>
              </a:tr>
              <a:tr h="33223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✓</a:t>
                      </a:r>
                    </a:p>
                  </a:txBody>
                  <a:tcPr marL="9525" marR="9525" marT="9525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884797"/>
                  </a:ext>
                </a:extLst>
              </a:tr>
              <a:tr h="332236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Összesen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76731673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4854" y="1115703"/>
            <a:ext cx="9108503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61925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19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MNB: </a:t>
            </a:r>
            <a:r>
              <a:rPr lang="hu-HU" sz="1900" b="1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fix árat határoz meg a </a:t>
            </a:r>
            <a:r>
              <a:rPr lang="hu-HU" sz="1900" b="1" dirty="0" err="1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swap</a:t>
            </a:r>
            <a:r>
              <a:rPr lang="hu-HU" sz="1900" b="1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fix lábán </a:t>
            </a:r>
          </a:p>
          <a:p>
            <a:pPr marL="180975" indent="-161925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hu-HU" sz="19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Bankok ajánlata: </a:t>
            </a:r>
            <a:r>
              <a:rPr lang="hu-HU" sz="1900" b="1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névérték</a:t>
            </a:r>
            <a:r>
              <a:rPr lang="hu-HU" sz="19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+ </a:t>
            </a:r>
            <a:r>
              <a:rPr lang="hu-HU" sz="1900" b="1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benyújtható fix kamatláb</a:t>
            </a:r>
          </a:p>
          <a:p>
            <a:pPr marL="180975" indent="-161925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hu-HU" sz="19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Ajánlati korlát névértékre: min. 100 millió forint, 10 millió forint </a:t>
            </a:r>
            <a:r>
              <a:rPr lang="hu-HU" sz="1900" dirty="0" err="1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többszöröseként</a:t>
            </a:r>
            <a:endParaRPr lang="hu-HU" sz="19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80975" indent="-161925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hu-HU" sz="19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Túlkereslet esetén: </a:t>
            </a:r>
            <a:r>
              <a:rPr lang="hu-HU" sz="1900" b="1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 millió forintos egységekben </a:t>
            </a:r>
            <a:r>
              <a:rPr lang="hu-HU" sz="1900" b="1" dirty="0" err="1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kártyaleosztás</a:t>
            </a:r>
            <a:endParaRPr lang="hu-HU" sz="1900" b="1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80975" indent="-161925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hu-HU" sz="1900" dirty="0" err="1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Bankonként</a:t>
            </a:r>
            <a:r>
              <a:rPr lang="hu-HU" sz="19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1900" b="1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legfeljebb 1 élő ajánlat</a:t>
            </a:r>
            <a:r>
              <a:rPr lang="hu-HU" sz="19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lehet</a:t>
            </a:r>
          </a:p>
          <a:p>
            <a:pPr marL="180975" indent="-161925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hu-HU" sz="19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HIRS lejárat: </a:t>
            </a:r>
            <a:r>
              <a:rPr lang="hu-HU" sz="1900" b="1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2019. február 28.</a:t>
            </a:r>
            <a:r>
              <a:rPr lang="hu-HU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779663"/>
              </p:ext>
            </p:extLst>
          </p:nvPr>
        </p:nvGraphicFramePr>
        <p:xfrm>
          <a:off x="280207" y="3719005"/>
          <a:ext cx="1401309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1309">
                  <a:extLst>
                    <a:ext uri="{9D8B030D-6E8A-4147-A177-3AD203B41FA5}">
                      <a16:colId xmlns:a16="http://schemas.microsoft.com/office/drawing/2014/main" val="3077489983"/>
                    </a:ext>
                  </a:extLst>
                </a:gridCol>
              </a:tblGrid>
              <a:tr h="672876"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latin typeface="Calibri" panose="020F0502020204030204" pitchFamily="34" charset="0"/>
                        </a:rPr>
                        <a:t>Kiosztható</a:t>
                      </a:r>
                      <a:r>
                        <a:rPr lang="hu-HU" sz="1800" baseline="0" dirty="0">
                          <a:latin typeface="Calibri" panose="020F0502020204030204" pitchFamily="34" charset="0"/>
                        </a:rPr>
                        <a:t> HIRS mennyiség</a:t>
                      </a:r>
                      <a:endParaRPr lang="hu-HU" sz="18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476200"/>
                  </a:ext>
                </a:extLst>
              </a:tr>
              <a:tr h="335236"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962698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4854" y="3013256"/>
            <a:ext cx="82330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u="sng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Stilizált példa a HIRS allokációra a 2017-es tenderen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Dinamikus bank: Tenderen kiosztott HIRS </a:t>
            </a:r>
            <a:r>
              <a:rPr lang="hu-HU" sz="2000" b="1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≥</a:t>
            </a:r>
            <a:r>
              <a:rPr lang="hu-HU" sz="20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Fennálló (PHP1) HIRS állomány</a:t>
            </a:r>
          </a:p>
        </p:txBody>
      </p:sp>
    </p:spTree>
    <p:extLst>
      <p:ext uri="{BB962C8B-B14F-4D97-AF65-F5344CB8AC3E}">
        <p14:creationId xmlns:p14="http://schemas.microsoft.com/office/powerpoint/2010/main" val="3039240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Preferenciális betét igények meghatározása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11</a:t>
            </a:fld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3894735"/>
                <a:ext cx="9144000" cy="8640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u-HU" sz="2400" b="0" i="0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Pref</m:t>
                      </m:r>
                      <m:r>
                        <a:rPr lang="hu-HU" sz="2400" b="0" i="0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bet</m:t>
                      </m:r>
                      <m:r>
                        <a:rPr lang="hu-HU" sz="2400" b="0" i="0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ig</m:t>
                      </m:r>
                      <m:r>
                        <a:rPr lang="hu-HU" sz="2400" b="0" i="0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é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n</m:t>
                      </m:r>
                      <m:sSub>
                        <m:sSubPr>
                          <m:ctrlPr>
                            <a:rPr lang="hu-HU" sz="24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y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400" b="0" i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dinamikus</m:t>
                          </m:r>
                        </m:sub>
                      </m:sSub>
                      <m:r>
                        <a:rPr lang="hu-HU" sz="2400" b="0" i="0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HIR</m:t>
                      </m:r>
                      <m:sSub>
                        <m:sSubPr>
                          <m:ctrlPr>
                            <a:rPr lang="hu-HU" sz="24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</m:t>
                          </m:r>
                        </m:e>
                        <m:sub>
                          <m:r>
                            <a:rPr lang="hu-HU" sz="2400" b="0" i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ú</m:t>
                          </m:r>
                          <m:r>
                            <m:rPr>
                              <m:sty m:val="p"/>
                            </m:rPr>
                            <a:rPr lang="hu-HU" sz="2400" b="0" i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j</m:t>
                          </m:r>
                        </m:sub>
                      </m:sSub>
                      <m:r>
                        <a:rPr lang="hu-HU" sz="2400" b="0" i="0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u-HU" sz="24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hu-HU" sz="2400" b="0" i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HIR</m:t>
                          </m:r>
                          <m:sSub>
                            <m:sSubPr>
                              <m:ctrlPr>
                                <a:rPr lang="hu-HU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kiindul</m:t>
                              </m:r>
                              <m:r>
                                <a:rPr lang="hu-HU" sz="2400" b="0" i="0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ó</m:t>
                              </m:r>
                            </m:sub>
                          </m:sSub>
                        </m:num>
                        <m:den>
                          <m:r>
                            <a:rPr lang="hu-HU" sz="2400" b="0" i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u-HU" sz="2400" b="0" dirty="0">
                  <a:solidFill>
                    <a:schemeClr val="accent5"/>
                  </a:solidFill>
                  <a:latin typeface="Calibri" panose="020F050202020403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894735"/>
                <a:ext cx="9144000" cy="8640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998089"/>
                <a:ext cx="9144000" cy="8758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u-HU" sz="2400" b="0" i="0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Pref</m:t>
                      </m:r>
                      <m:r>
                        <a:rPr lang="hu-HU" sz="2400" b="0" i="0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bet</m:t>
                      </m:r>
                      <m:r>
                        <a:rPr lang="hu-HU" sz="2400" b="0" i="0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ig</m:t>
                      </m:r>
                      <m:r>
                        <a:rPr lang="hu-HU" sz="2400" b="0" i="0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é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n</m:t>
                      </m:r>
                      <m:sSub>
                        <m:sSubPr>
                          <m:ctrlPr>
                            <a:rPr lang="hu-HU" sz="24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y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400" b="0" i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nem</m:t>
                          </m:r>
                          <m:r>
                            <a:rPr lang="hu-HU" sz="2400" b="0" i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hu-HU" sz="2400" b="0" i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dinamikus</m:t>
                          </m:r>
                        </m:sub>
                      </m:sSub>
                      <m:r>
                        <a:rPr lang="hu-HU" sz="2400" b="0" i="0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hu-HU" sz="2400" b="0" i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HIR</m:t>
                          </m:r>
                          <m:sSub>
                            <m:sSubPr>
                              <m:ctrlPr>
                                <a:rPr lang="hu-HU" sz="24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</m:t>
                              </m:r>
                            </m:e>
                            <m:sub>
                              <m:r>
                                <a:rPr lang="hu-HU" sz="2400" b="0" i="0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ú</m:t>
                              </m:r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j</m:t>
                              </m:r>
                            </m:sub>
                          </m:sSub>
                        </m:num>
                        <m:den>
                          <m:r>
                            <a:rPr lang="hu-HU" sz="2400" b="0" i="0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u-HU" sz="2400" b="0" dirty="0">
                  <a:solidFill>
                    <a:schemeClr val="accent5"/>
                  </a:solidFill>
                  <a:latin typeface="Calibri" panose="020F050202020403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98089"/>
                <a:ext cx="9144000" cy="8758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39552" y="1340768"/>
            <a:ext cx="8457827" cy="2314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chemeClr val="accent5"/>
                </a:solidFill>
                <a:latin typeface="Calibri" panose="020F0502020204030204" pitchFamily="34" charset="0"/>
              </a:rPr>
              <a:t>Preferenciális betét igény: </a:t>
            </a:r>
            <a:r>
              <a:rPr lang="hu-HU" sz="2400" b="1" dirty="0">
                <a:solidFill>
                  <a:schemeClr val="accent5"/>
                </a:solidFill>
                <a:latin typeface="Calibri" panose="020F0502020204030204" pitchFamily="34" charset="0"/>
              </a:rPr>
              <a:t>kiosztott </a:t>
            </a:r>
            <a:r>
              <a:rPr lang="hu-HU" sz="2400" dirty="0">
                <a:solidFill>
                  <a:schemeClr val="accent5"/>
                </a:solidFill>
                <a:latin typeface="Calibri" panose="020F0502020204030204" pitchFamily="34" charset="0"/>
              </a:rPr>
              <a:t>HIRS állomány alapján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chemeClr val="accent5"/>
                </a:solidFill>
                <a:latin typeface="Calibri" panose="020F0502020204030204" pitchFamily="34" charset="0"/>
              </a:rPr>
              <a:t>Kiosztott HIRS állomány </a:t>
            </a:r>
            <a:r>
              <a:rPr lang="hu-HU" sz="2400" b="1" dirty="0">
                <a:solidFill>
                  <a:srgbClr val="00B050"/>
                </a:solidFill>
                <a:latin typeface="Calibri" panose="020F0502020204030204" pitchFamily="34" charset="0"/>
              </a:rPr>
              <a:t>≥</a:t>
            </a:r>
            <a:r>
              <a:rPr lang="hu-HU" sz="2400" dirty="0">
                <a:solidFill>
                  <a:schemeClr val="accent5"/>
                </a:solidFill>
                <a:latin typeface="Calibri" panose="020F0502020204030204" pitchFamily="34" charset="0"/>
              </a:rPr>
              <a:t> előző hónap végén fennálló HIRS állomány </a:t>
            </a:r>
            <a:r>
              <a:rPr lang="hu-HU" sz="2400" b="1" dirty="0">
                <a:solidFill>
                  <a:schemeClr val="accent5"/>
                </a:solidFill>
                <a:latin typeface="Calibri" panose="020F0502020204030204" pitchFamily="34" charset="0"/>
              </a:rPr>
              <a:t>-&gt; Dinamikus hitelezési vállalást tevő bank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chemeClr val="accent5"/>
                </a:solidFill>
                <a:latin typeface="Calibri" panose="020F0502020204030204" pitchFamily="34" charset="0"/>
              </a:rPr>
              <a:t>Kiosztott HIRS állomány </a:t>
            </a:r>
            <a:r>
              <a:rPr lang="hu-HU" sz="2400" b="1" dirty="0">
                <a:solidFill>
                  <a:srgbClr val="00B050"/>
                </a:solidFill>
                <a:latin typeface="Calibri" panose="020F0502020204030204" pitchFamily="34" charset="0"/>
              </a:rPr>
              <a:t>&lt;</a:t>
            </a:r>
            <a:r>
              <a:rPr lang="hu-HU" sz="2400" dirty="0">
                <a:solidFill>
                  <a:schemeClr val="accent5"/>
                </a:solidFill>
                <a:latin typeface="Calibri" panose="020F0502020204030204" pitchFamily="34" charset="0"/>
              </a:rPr>
              <a:t> előző hónap végén fennálló HIRS állomány </a:t>
            </a:r>
            <a:r>
              <a:rPr lang="hu-HU" sz="2400" b="1" dirty="0">
                <a:solidFill>
                  <a:schemeClr val="accent5"/>
                </a:solidFill>
                <a:latin typeface="Calibri" panose="020F0502020204030204" pitchFamily="34" charset="0"/>
              </a:rPr>
              <a:t>-&gt; Nem dinamikus hitelezési vállalást tevő bank</a:t>
            </a:r>
          </a:p>
        </p:txBody>
      </p:sp>
    </p:spTree>
    <p:extLst>
      <p:ext uri="{BB962C8B-B14F-4D97-AF65-F5344CB8AC3E}">
        <p14:creationId xmlns:p14="http://schemas.microsoft.com/office/powerpoint/2010/main" val="3708343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preferenciális betét kiosztása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12</a:t>
            </a:fld>
            <a:endParaRPr lang="hu-HU" dirty="0"/>
          </a:p>
        </p:txBody>
      </p:sp>
      <p:sp>
        <p:nvSpPr>
          <p:cNvPr id="9" name="TextBox 8"/>
          <p:cNvSpPr txBox="1"/>
          <p:nvPr/>
        </p:nvSpPr>
        <p:spPr>
          <a:xfrm>
            <a:off x="107504" y="1196752"/>
            <a:ext cx="8928991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66700" algn="l"/>
              </a:tabLst>
            </a:pPr>
            <a:r>
              <a:rPr lang="hu-HU" sz="22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HIRS tenderen részvevő bankoknak → </a:t>
            </a:r>
            <a:r>
              <a:rPr lang="hu-HU" sz="2200" b="1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maximális preferenciális betét</a:t>
            </a:r>
          </a:p>
          <a:p>
            <a:pPr marL="257175" indent="-257175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66700" algn="l"/>
              </a:tabLst>
            </a:pPr>
            <a:r>
              <a:rPr lang="hu-HU" sz="22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Max. </a:t>
            </a:r>
            <a:r>
              <a:rPr lang="hu-HU" sz="2200" dirty="0" err="1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pref</a:t>
            </a:r>
            <a:r>
              <a:rPr lang="hu-HU" sz="22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betét = </a:t>
            </a:r>
            <a:r>
              <a:rPr lang="hu-HU" sz="2200" b="1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meglévő mennyiség + növekmény </a:t>
            </a:r>
            <a:r>
              <a:rPr lang="hu-HU" sz="22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(kiosztott </a:t>
            </a:r>
            <a:r>
              <a:rPr lang="hu-HU" sz="2200" dirty="0" err="1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pref</a:t>
            </a:r>
            <a:r>
              <a:rPr lang="hu-HU" sz="22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betét)</a:t>
            </a:r>
          </a:p>
          <a:p>
            <a:pPr marL="257175" indent="-257175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66700" algn="l"/>
              </a:tabLst>
            </a:pPr>
            <a:r>
              <a:rPr lang="hu-HU" sz="22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MNB egyedileg közli: az új </a:t>
            </a:r>
            <a:r>
              <a:rPr lang="hu-HU" sz="2200" b="1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maximális preferenciális betét </a:t>
            </a:r>
            <a:r>
              <a:rPr lang="hu-HU" sz="22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mennyiségeket</a:t>
            </a:r>
            <a:endParaRPr lang="hu-HU" sz="2200" b="1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7504" y="2458636"/>
            <a:ext cx="87163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200" u="sng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Stilizált példa a preferenciális betét allokációra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dinamikus bankok arányaiban több „új” preferenciális betéthez jutnak.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680147"/>
              </p:ext>
            </p:extLst>
          </p:nvPr>
        </p:nvGraphicFramePr>
        <p:xfrm>
          <a:off x="682151" y="3226137"/>
          <a:ext cx="7883180" cy="3132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0412">
                  <a:extLst>
                    <a:ext uri="{9D8B030D-6E8A-4147-A177-3AD203B41FA5}">
                      <a16:colId xmlns:a16="http://schemas.microsoft.com/office/drawing/2014/main" val="161872684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89646508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4051567726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98511134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89987331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45605105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932518177"/>
                    </a:ext>
                  </a:extLst>
                </a:gridCol>
              </a:tblGrid>
              <a:tr h="707348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hu-HU" sz="18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Bank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hu-HU" sz="18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Fennálló HIRS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hu-HU" sz="18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Kiosztott HIRS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„Dinamikus” bank?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hu-HU" sz="1800" b="1" kern="1200" dirty="0" err="1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Pref</a:t>
                      </a:r>
                      <a:r>
                        <a:rPr lang="hu-HU" sz="18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 betét</a:t>
                      </a:r>
                      <a:r>
                        <a:rPr lang="hu-HU" sz="1800" b="1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igény</a:t>
                      </a:r>
                      <a:endParaRPr lang="hu-HU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hu-HU" sz="18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Kiosztott </a:t>
                      </a:r>
                      <a:r>
                        <a:rPr lang="hu-HU" sz="1800" b="1" kern="1200" dirty="0" err="1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pref</a:t>
                      </a:r>
                      <a:r>
                        <a:rPr lang="hu-HU" sz="18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 betét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hu-HU" sz="18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Új,</a:t>
                      </a:r>
                      <a:r>
                        <a:rPr lang="hu-HU" sz="1800" b="1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800" b="1" kern="1200" baseline="0" dirty="0" err="1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max</a:t>
                      </a:r>
                      <a:r>
                        <a:rPr lang="hu-HU" sz="1800" b="1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algn="ctr" defTabSz="685800" rtl="0" eaLnBrk="1" fontAlgn="b" latinLnBrk="0" hangingPunct="1"/>
                      <a:r>
                        <a:rPr lang="hu-HU" sz="1800" b="1" kern="1200" baseline="0" dirty="0" err="1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pref</a:t>
                      </a:r>
                      <a:r>
                        <a:rPr lang="hu-HU" sz="1800" b="1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 betét</a:t>
                      </a:r>
                      <a:endParaRPr lang="hu-HU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0608367"/>
                  </a:ext>
                </a:extLst>
              </a:tr>
              <a:tr h="346401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29,57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hu-H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89,57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566802006"/>
                  </a:ext>
                </a:extLst>
              </a:tr>
              <a:tr h="346401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29,57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hu-H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79,57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31973643"/>
                  </a:ext>
                </a:extLst>
              </a:tr>
              <a:tr h="346401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29,57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hu-H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79,57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47588277"/>
                  </a:ext>
                </a:extLst>
              </a:tr>
              <a:tr h="346401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hu-HU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25,35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hu-H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62,85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910146063"/>
                  </a:ext>
                </a:extLst>
              </a:tr>
              <a:tr h="346401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✓</a:t>
                      </a:r>
                    </a:p>
                  </a:txBody>
                  <a:tcPr marL="9525" marR="9525" marT="9525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25,35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hu-H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35,35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540873989"/>
                  </a:ext>
                </a:extLst>
              </a:tr>
              <a:tr h="346401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✓</a:t>
                      </a:r>
                    </a:p>
                  </a:txBody>
                  <a:tcPr marL="9525" marR="9525" marT="9525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10,56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hu-H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13,06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585978425"/>
                  </a:ext>
                </a:extLst>
              </a:tr>
              <a:tr h="346401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Összesen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hu-HU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177,5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149,97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r" defTabSz="685800" rtl="0" eaLnBrk="1" fontAlgn="b" latinLnBrk="0" hangingPunct="1"/>
                      <a:r>
                        <a:rPr lang="hu-H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359,97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096608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198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dirty="0"/>
              <a:t>Eredményhirdetés</a:t>
            </a:r>
            <a:endParaRPr lang="hu-HU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13</a:t>
            </a:fld>
            <a:endParaRPr lang="hu-HU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15516" y="1196752"/>
            <a:ext cx="8820980" cy="5328592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hu-HU" sz="2400" b="1" dirty="0"/>
              <a:t>Eredményhirdetés helye: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hu-HU" sz="2400" dirty="0"/>
              <a:t> Reuters (NBHO2), </a:t>
            </a:r>
            <a:r>
              <a:rPr lang="hu-HU" sz="2400" dirty="0" err="1"/>
              <a:t>Bloomberg</a:t>
            </a:r>
            <a:r>
              <a:rPr lang="hu-HU" sz="2400" dirty="0"/>
              <a:t> (NBH5)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hu-HU" sz="2400" dirty="0"/>
              <a:t> MNB honlap</a:t>
            </a:r>
          </a:p>
          <a:p>
            <a:pPr>
              <a:spcBef>
                <a:spcPts val="1800"/>
              </a:spcBef>
            </a:pPr>
            <a:r>
              <a:rPr lang="hu-HU" sz="2400" b="1" dirty="0"/>
              <a:t>Eredményhirdetés tartalma: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hu-HU" sz="2400" dirty="0"/>
              <a:t> benyújtott HIRS ajánlatok összege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hu-HU" sz="2400" dirty="0"/>
              <a:t> elfogadott HIRS mennyiség</a:t>
            </a:r>
          </a:p>
          <a:p>
            <a:pPr>
              <a:spcBef>
                <a:spcPts val="1800"/>
              </a:spcBef>
            </a:pPr>
            <a:r>
              <a:rPr lang="hu-HU" sz="2400" b="1" dirty="0"/>
              <a:t>Egyedi banki HIRS mennyiségek eredményhirdetést követően</a:t>
            </a:r>
          </a:p>
          <a:p>
            <a:pPr lvl="1">
              <a:spcBef>
                <a:spcPts val="600"/>
              </a:spcBef>
            </a:pPr>
            <a:r>
              <a:rPr lang="hu-HU" sz="2400" dirty="0"/>
              <a:t>Konfirmáció</a:t>
            </a:r>
          </a:p>
          <a:p>
            <a:pPr lvl="1">
              <a:spcBef>
                <a:spcPts val="600"/>
              </a:spcBef>
            </a:pPr>
            <a:r>
              <a:rPr lang="hu-HU" sz="2400" dirty="0"/>
              <a:t>Új </a:t>
            </a:r>
            <a:r>
              <a:rPr lang="hu-HU" sz="2400" b="1" dirty="0"/>
              <a:t>egyedi banki preferenciális betét mennyiségek </a:t>
            </a:r>
            <a:r>
              <a:rPr lang="hu-HU" sz="2400" dirty="0"/>
              <a:t>közlése</a:t>
            </a:r>
          </a:p>
          <a:p>
            <a:pPr lvl="2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hu-HU" sz="2400" dirty="0"/>
              <a:t> MNB </a:t>
            </a:r>
            <a:r>
              <a:rPr lang="hu-HU" sz="2400" dirty="0" err="1"/>
              <a:t>GIROhálón</a:t>
            </a:r>
            <a:r>
              <a:rPr lang="hu-HU" sz="2400" dirty="0"/>
              <a:t> küldött levélben tájékoztatja bankokat</a:t>
            </a:r>
          </a:p>
          <a:p>
            <a:pPr lvl="2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hu-HU" sz="2400" dirty="0"/>
              <a:t> </a:t>
            </a:r>
            <a:r>
              <a:rPr lang="hu-HU" sz="2400" b="1" dirty="0">
                <a:solidFill>
                  <a:srgbClr val="FF0000"/>
                </a:solidFill>
              </a:rPr>
              <a:t>2017. augusztus 1-jétől </a:t>
            </a:r>
            <a:r>
              <a:rPr lang="hu-HU" sz="2400" b="1" dirty="0"/>
              <a:t>lépnek érvénybe</a:t>
            </a:r>
            <a:r>
              <a:rPr lang="hu-HU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27099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A feltételteljesítés ellenőrzése, lezárás, szankcionálás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49154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dirty="0"/>
              <a:t>Lezárás, szankcionálás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15</a:t>
            </a:fld>
            <a:endParaRPr lang="hu-HU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640960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300" u="sng" dirty="0"/>
              <a:t>HIRS önkéntes zárás</a:t>
            </a:r>
          </a:p>
          <a:p>
            <a:r>
              <a:rPr lang="hu-HU" sz="2300" dirty="0"/>
              <a:t>Lehetséges önkéntes zárási (kényszerlezárási) dátum:</a:t>
            </a:r>
            <a:br>
              <a:rPr lang="hu-HU" sz="2300" dirty="0"/>
            </a:br>
            <a:r>
              <a:rPr lang="hu-HU" sz="2300" b="1" dirty="0"/>
              <a:t>2018. február 28.</a:t>
            </a:r>
          </a:p>
          <a:p>
            <a:r>
              <a:rPr lang="hu-HU" sz="2300" dirty="0"/>
              <a:t>Bankok szabadon választhatnak ügyletet, részleges lezárás lehetséges (hasonlóan az első szakaszhoz)</a:t>
            </a:r>
          </a:p>
          <a:p>
            <a:pPr marL="0" indent="0">
              <a:buNone/>
            </a:pPr>
            <a:r>
              <a:rPr lang="hu-HU" sz="2300" u="sng" dirty="0"/>
              <a:t>Preferenciális betét csökkenése</a:t>
            </a:r>
          </a:p>
          <a:p>
            <a:r>
              <a:rPr lang="hu-HU" sz="2300" dirty="0"/>
              <a:t> A 2017-es HIRS tendert követően: </a:t>
            </a:r>
            <a:r>
              <a:rPr lang="hu-HU" sz="2300" b="1" dirty="0"/>
              <a:t>új preferenciális betét/HIRS arány</a:t>
            </a:r>
          </a:p>
          <a:p>
            <a:r>
              <a:rPr lang="hu-HU" sz="2300" dirty="0"/>
              <a:t> </a:t>
            </a:r>
            <a:r>
              <a:rPr lang="hu-HU" sz="2300" b="1" dirty="0"/>
              <a:t>A HIRS csökkentésével arányosan </a:t>
            </a:r>
            <a:r>
              <a:rPr lang="hu-HU" sz="2300" dirty="0"/>
              <a:t>csökken a preferenciális betét</a:t>
            </a:r>
          </a:p>
          <a:p>
            <a:pPr marL="0" indent="0">
              <a:buNone/>
            </a:pPr>
            <a:r>
              <a:rPr lang="hu-HU" sz="2300" u="sng" dirty="0"/>
              <a:t>Szankcionálás</a:t>
            </a:r>
          </a:p>
          <a:p>
            <a:r>
              <a:rPr lang="hu-HU" sz="2300" dirty="0"/>
              <a:t>A szankcionálás szempontjából a PHP első és második szakaszában szerzett </a:t>
            </a:r>
            <a:r>
              <a:rPr lang="hu-HU" sz="2300" b="1" dirty="0"/>
              <a:t>mennyiségeket együtt kezeli az MNB</a:t>
            </a:r>
          </a:p>
          <a:p>
            <a:r>
              <a:rPr lang="hu-HU" sz="2300" b="1" dirty="0"/>
              <a:t>Feltételteljesítés</a:t>
            </a:r>
            <a:r>
              <a:rPr lang="hu-HU" sz="2300" dirty="0"/>
              <a:t> a módosított mutatószám alapján</a:t>
            </a:r>
          </a:p>
          <a:p>
            <a:pPr marL="0" indent="0">
              <a:buNone/>
            </a:pPr>
            <a:endParaRPr lang="hu-HU" sz="2300" u="sng" dirty="0"/>
          </a:p>
        </p:txBody>
      </p:sp>
    </p:spTree>
    <p:extLst>
      <p:ext uri="{BB962C8B-B14F-4D97-AF65-F5344CB8AC3E}">
        <p14:creationId xmlns:p14="http://schemas.microsoft.com/office/powerpoint/2010/main" val="2889373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/>
              <a:t>Feltételteljesítési és szankcionálási periódusok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16</a:t>
            </a:fld>
            <a:endParaRPr lang="hu-HU" dirty="0"/>
          </a:p>
        </p:txBody>
      </p:sp>
      <p:sp>
        <p:nvSpPr>
          <p:cNvPr id="12" name="TextBox 11"/>
          <p:cNvSpPr txBox="1"/>
          <p:nvPr/>
        </p:nvSpPr>
        <p:spPr>
          <a:xfrm>
            <a:off x="146289" y="1178701"/>
            <a:ext cx="885142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Ellenőrzés: minden év </a:t>
            </a:r>
            <a:r>
              <a:rPr lang="hu-HU" sz="2200" b="1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február végén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ellenőrzés során </a:t>
            </a:r>
            <a:r>
              <a:rPr lang="hu-HU" sz="2200" b="1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megelőző naptári évi folyósítások és törlesztések </a:t>
            </a:r>
            <a:r>
              <a:rPr lang="hu-HU" sz="22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kerülnek összegzésre → feltételteljesítés időszaka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HIRS szankció</a:t>
            </a:r>
            <a:r>
              <a:rPr lang="hu-HU" sz="22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a fix lábon február 28-án elszámolt jövedelemtartalom és a jogosulatlansági arányszám alapján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Preferenciális betét visszafizetendő összeg</a:t>
            </a:r>
            <a:r>
              <a:rPr lang="hu-HU" sz="22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„elszámolás” időszaki kamattöbbletek és a jogosulatlansági arányszám alapján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90" y="3702054"/>
            <a:ext cx="8979017" cy="259315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347864" y="4544893"/>
            <a:ext cx="2016224" cy="396275"/>
          </a:xfrm>
          <a:prstGeom prst="rect">
            <a:avLst/>
          </a:prstGeom>
          <a:solidFill>
            <a:schemeClr val="accent2">
              <a:alpha val="16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TextBox 7"/>
          <p:cNvSpPr txBox="1"/>
          <p:nvPr/>
        </p:nvSpPr>
        <p:spPr>
          <a:xfrm>
            <a:off x="5508104" y="4005064"/>
            <a:ext cx="28440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1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Magasabb HIRS állomány és</a:t>
            </a:r>
          </a:p>
          <a:p>
            <a:r>
              <a:rPr lang="hu-HU" sz="11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preferenciális betét elhelyezési lehetőség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5364088" y="4417585"/>
            <a:ext cx="504056" cy="325445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8292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Box 83"/>
          <p:cNvSpPr txBox="1"/>
          <p:nvPr/>
        </p:nvSpPr>
        <p:spPr>
          <a:xfrm>
            <a:off x="7912772" y="2787083"/>
            <a:ext cx="425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X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8918" y="5413331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err="1">
                <a:solidFill>
                  <a:schemeClr val="accent5"/>
                </a:solidFill>
                <a:latin typeface="Calibri" panose="020F0502020204030204" pitchFamily="34" charset="0"/>
              </a:rPr>
              <a:t>Pref</a:t>
            </a:r>
            <a:r>
              <a:rPr lang="hu-HU" b="1" dirty="0">
                <a:solidFill>
                  <a:schemeClr val="accent5"/>
                </a:solidFill>
                <a:latin typeface="Calibri" panose="020F0502020204030204" pitchFamily="34" charset="0"/>
              </a:rPr>
              <a:t>. betét:</a:t>
            </a:r>
            <a:r>
              <a:rPr lang="hu-HU" dirty="0">
                <a:solidFill>
                  <a:schemeClr val="accent5"/>
                </a:solidFill>
                <a:latin typeface="Calibri" panose="020F0502020204030204" pitchFamily="34" charset="0"/>
              </a:rPr>
              <a:t> előző év március és február közötti időszak teljes kamattöbblete visszajár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9837" y="4848016"/>
            <a:ext cx="4843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>
                <a:solidFill>
                  <a:schemeClr val="accent5"/>
                </a:solidFill>
                <a:latin typeface="Calibri" panose="020F0502020204030204" pitchFamily="34" charset="0"/>
              </a:rPr>
              <a:t>HIRS:</a:t>
            </a:r>
            <a:r>
              <a:rPr lang="hu-HU" dirty="0">
                <a:solidFill>
                  <a:schemeClr val="accent5"/>
                </a:solidFill>
                <a:latin typeface="Calibri" panose="020F0502020204030204" pitchFamily="34" charset="0"/>
              </a:rPr>
              <a:t> Teljes, előző év március és február között realizált jövedelemtartalom visszajár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/>
              <a:t>Feltételteljesítés és szankcionálás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17</a:t>
            </a:fld>
            <a:endParaRPr lang="hu-HU" dirty="0"/>
          </a:p>
        </p:txBody>
      </p:sp>
      <p:sp>
        <p:nvSpPr>
          <p:cNvPr id="7" name="TextBox 6"/>
          <p:cNvSpPr txBox="1"/>
          <p:nvPr/>
        </p:nvSpPr>
        <p:spPr>
          <a:xfrm>
            <a:off x="1982605" y="1895909"/>
            <a:ext cx="5178790" cy="430887"/>
          </a:xfrm>
          <a:prstGeom prst="rect">
            <a:avLst/>
          </a:prstGeom>
          <a:solidFill>
            <a:schemeClr val="bg1">
              <a:lumMod val="75000"/>
              <a:alpha val="15000"/>
            </a:schemeClr>
          </a:solidFill>
          <a:ln w="22225">
            <a:solidFill>
              <a:schemeClr val="accent5"/>
            </a:solidFill>
          </a:ln>
        </p:spPr>
        <p:txBody>
          <a:bodyPr wrap="none" rtlCol="0">
            <a:spAutoFit/>
          </a:bodyPr>
          <a:lstStyle>
            <a:defPPr>
              <a:defRPr lang="hu-HU"/>
            </a:defPPr>
            <a:lvl1pPr algn="ctr">
              <a:defRPr sz="24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hu-HU" sz="2200" dirty="0"/>
              <a:t>Éves feltételteljesítés: </a:t>
            </a:r>
            <a:r>
              <a:rPr lang="hu-HU" sz="2200" b="1" dirty="0"/>
              <a:t>Mutató ≥ HIRS * 25%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303581" y="2384969"/>
            <a:ext cx="2688600" cy="299029"/>
          </a:xfrm>
          <a:prstGeom prst="straightConnector1">
            <a:avLst/>
          </a:prstGeom>
          <a:ln w="2540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702939" y="2389731"/>
            <a:ext cx="2085003" cy="328273"/>
          </a:xfrm>
          <a:prstGeom prst="straightConnector1">
            <a:avLst/>
          </a:prstGeom>
          <a:ln w="2540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2579" y="2802715"/>
            <a:ext cx="2422004" cy="430887"/>
          </a:xfrm>
          <a:prstGeom prst="rect">
            <a:avLst/>
          </a:prstGeom>
          <a:solidFill>
            <a:srgbClr val="00B050">
              <a:alpha val="15000"/>
            </a:srgbClr>
          </a:solidFill>
          <a:ln w="22225">
            <a:solidFill>
              <a:srgbClr val="00B050"/>
            </a:solidFill>
          </a:ln>
        </p:spPr>
        <p:txBody>
          <a:bodyPr wrap="square" rtlCol="0">
            <a:spAutoFit/>
          </a:bodyPr>
          <a:lstStyle>
            <a:defPPr>
              <a:defRPr lang="hu-HU"/>
            </a:defPPr>
            <a:lvl1pPr algn="ctr">
              <a:defRPr sz="24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hu-HU" sz="2200" dirty="0"/>
              <a:t>A feltétel teljesül</a:t>
            </a:r>
            <a:endParaRPr lang="hu-HU" sz="2200" b="1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17802" y="2802473"/>
            <a:ext cx="2694970" cy="430887"/>
          </a:xfrm>
          <a:prstGeom prst="rect">
            <a:avLst/>
          </a:prstGeom>
          <a:solidFill>
            <a:srgbClr val="FF0000">
              <a:alpha val="15000"/>
            </a:srgbClr>
          </a:solidFill>
          <a:ln w="22225">
            <a:solidFill>
              <a:srgbClr val="FF0000"/>
            </a:solidFill>
          </a:ln>
        </p:spPr>
        <p:txBody>
          <a:bodyPr wrap="none" rtlCol="0">
            <a:spAutoFit/>
          </a:bodyPr>
          <a:lstStyle>
            <a:defPPr>
              <a:defRPr lang="hu-HU"/>
            </a:defPPr>
            <a:lvl1pPr algn="ctr">
              <a:defRPr sz="24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hu-HU" sz="2200" dirty="0"/>
              <a:t>A feltétel nem teljesül</a:t>
            </a:r>
            <a:endParaRPr lang="hu-HU" sz="22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25033" y="3623767"/>
            <a:ext cx="2471995" cy="764121"/>
          </a:xfrm>
          <a:prstGeom prst="rect">
            <a:avLst/>
          </a:prstGeom>
          <a:solidFill>
            <a:srgbClr val="FF0000">
              <a:alpha val="15000"/>
            </a:srgbClr>
          </a:solidFill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hu-HU"/>
            </a:defPPr>
            <a:lvl1pPr algn="ctr">
              <a:defRPr sz="24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hu-HU" sz="2200" b="1" dirty="0"/>
              <a:t>50% (75%*) alatti </a:t>
            </a:r>
            <a:r>
              <a:rPr lang="hu-HU" sz="2200" dirty="0"/>
              <a:t>feltételteljesítés</a:t>
            </a:r>
            <a:endParaRPr lang="hu-HU" sz="2200" b="1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187624" y="3340084"/>
            <a:ext cx="0" cy="408468"/>
          </a:xfrm>
          <a:prstGeom prst="straightConnector1">
            <a:avLst/>
          </a:prstGeom>
          <a:ln w="2540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2579" y="3726045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>
                <a:solidFill>
                  <a:schemeClr val="accent5"/>
                </a:solidFill>
                <a:latin typeface="Calibri" panose="020F0502020204030204" pitchFamily="34" charset="0"/>
              </a:rPr>
              <a:t>HIRS:</a:t>
            </a:r>
            <a:r>
              <a:rPr lang="hu-HU" dirty="0">
                <a:solidFill>
                  <a:schemeClr val="accent5"/>
                </a:solidFill>
                <a:latin typeface="Calibri" panose="020F0502020204030204" pitchFamily="34" charset="0"/>
              </a:rPr>
              <a:t> Nincs szankció</a:t>
            </a:r>
          </a:p>
          <a:p>
            <a:r>
              <a:rPr lang="hu-HU" b="1" dirty="0" err="1">
                <a:solidFill>
                  <a:schemeClr val="accent5"/>
                </a:solidFill>
                <a:latin typeface="Calibri" panose="020F0502020204030204" pitchFamily="34" charset="0"/>
              </a:rPr>
              <a:t>Pref</a:t>
            </a:r>
            <a:r>
              <a:rPr lang="hu-HU" b="1" dirty="0">
                <a:solidFill>
                  <a:schemeClr val="accent5"/>
                </a:solidFill>
                <a:latin typeface="Calibri" panose="020F0502020204030204" pitchFamily="34" charset="0"/>
              </a:rPr>
              <a:t>. betét: </a:t>
            </a:r>
            <a:r>
              <a:rPr lang="hu-HU" dirty="0">
                <a:solidFill>
                  <a:schemeClr val="accent5"/>
                </a:solidFill>
                <a:latin typeface="Calibri" panose="020F0502020204030204" pitchFamily="34" charset="0"/>
              </a:rPr>
              <a:t>nincs visszafizetendő összeg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0594" y="1144371"/>
            <a:ext cx="93446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HIRS állomány: a feltételteljesítési időszak végén fennálló, PHP </a:t>
            </a:r>
            <a:r>
              <a:rPr lang="hu-HU" sz="2000" b="1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első és második szakaszában </a:t>
            </a:r>
            <a:r>
              <a:rPr lang="hu-HU" sz="20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szerzett HIRS állomány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12160" y="3624375"/>
            <a:ext cx="2945770" cy="766953"/>
          </a:xfrm>
          <a:prstGeom prst="rect">
            <a:avLst/>
          </a:prstGeom>
          <a:solidFill>
            <a:srgbClr val="FFC000">
              <a:alpha val="15000"/>
            </a:srgbClr>
          </a:solidFill>
          <a:ln w="22225">
            <a:solidFill>
              <a:schemeClr val="accent2"/>
            </a:solidFill>
          </a:ln>
        </p:spPr>
        <p:txBody>
          <a:bodyPr wrap="square" rtlCol="0">
            <a:spAutoFit/>
          </a:bodyPr>
          <a:lstStyle>
            <a:defPPr>
              <a:defRPr lang="hu-HU"/>
            </a:defPPr>
            <a:lvl1pPr algn="ctr">
              <a:defRPr sz="24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hu-HU" sz="2200" b="1" dirty="0"/>
              <a:t>50% (75%*) </a:t>
            </a:r>
            <a:r>
              <a:rPr lang="hu-HU" sz="2200" dirty="0"/>
              <a:t>és </a:t>
            </a:r>
            <a:r>
              <a:rPr lang="hu-HU" sz="2200" b="1" dirty="0"/>
              <a:t>100% közötti</a:t>
            </a:r>
            <a:r>
              <a:rPr lang="hu-HU" sz="2200" dirty="0"/>
              <a:t> feltételteljesítés</a:t>
            </a:r>
            <a:endParaRPr lang="hu-HU" sz="22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425289" y="6219726"/>
            <a:ext cx="3670292" cy="607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600" dirty="0">
                <a:solidFill>
                  <a:schemeClr val="accent5"/>
                </a:solidFill>
                <a:latin typeface="Calibri" panose="020F0502020204030204" pitchFamily="34" charset="0"/>
              </a:rPr>
              <a:t>*A </a:t>
            </a:r>
            <a:r>
              <a:rPr lang="hu-HU" sz="1600" b="1" dirty="0">
                <a:solidFill>
                  <a:schemeClr val="accent5"/>
                </a:solidFill>
                <a:latin typeface="Calibri" panose="020F0502020204030204" pitchFamily="34" charset="0"/>
              </a:rPr>
              <a:t>PHP második szakaszában dinamikus vállalást tevő</a:t>
            </a:r>
            <a:r>
              <a:rPr lang="hu-HU" sz="1600" dirty="0">
                <a:solidFill>
                  <a:schemeClr val="accent5"/>
                </a:solidFill>
                <a:latin typeface="Calibri" panose="020F0502020204030204" pitchFamily="34" charset="0"/>
              </a:rPr>
              <a:t> Ügyfelek esetén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4283968" y="3283901"/>
            <a:ext cx="2139648" cy="206053"/>
          </a:xfrm>
          <a:prstGeom prst="straightConnector1">
            <a:avLst/>
          </a:prstGeom>
          <a:ln w="2540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876256" y="3313346"/>
            <a:ext cx="703946" cy="230972"/>
          </a:xfrm>
          <a:prstGeom prst="straightConnector1">
            <a:avLst/>
          </a:prstGeom>
          <a:ln w="2540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588463" y="3489954"/>
            <a:ext cx="0" cy="1181928"/>
          </a:xfrm>
          <a:prstGeom prst="line">
            <a:avLst/>
          </a:prstGeom>
          <a:ln w="254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-26857" y="4671882"/>
            <a:ext cx="2615320" cy="0"/>
          </a:xfrm>
          <a:prstGeom prst="line">
            <a:avLst/>
          </a:prstGeom>
          <a:ln w="254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 60"/>
          <p:cNvGrpSpPr/>
          <p:nvPr/>
        </p:nvGrpSpPr>
        <p:grpSpPr>
          <a:xfrm>
            <a:off x="4573323" y="4405658"/>
            <a:ext cx="440828" cy="1327598"/>
            <a:chOff x="4610515" y="4551328"/>
            <a:chExt cx="440828" cy="1327598"/>
          </a:xfrm>
        </p:grpSpPr>
        <p:cxnSp>
          <p:nvCxnSpPr>
            <p:cNvPr id="41" name="Straight Arrow Connector 40"/>
            <p:cNvCxnSpPr/>
            <p:nvPr/>
          </p:nvCxnSpPr>
          <p:spPr>
            <a:xfrm flipH="1">
              <a:off x="4614647" y="5392640"/>
              <a:ext cx="432564" cy="0"/>
            </a:xfrm>
            <a:prstGeom prst="straightConnector1">
              <a:avLst/>
            </a:prstGeom>
            <a:ln w="2540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 flipH="1">
              <a:off x="4610515" y="5878926"/>
              <a:ext cx="440828" cy="0"/>
            </a:xfrm>
            <a:prstGeom prst="straightConnector1">
              <a:avLst/>
            </a:prstGeom>
            <a:ln w="2540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5037359" y="4551328"/>
              <a:ext cx="10225" cy="1327598"/>
            </a:xfrm>
            <a:prstGeom prst="line">
              <a:avLst/>
            </a:prstGeom>
            <a:ln w="254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4" name="Straight Arrow Connector 63"/>
          <p:cNvCxnSpPr/>
          <p:nvPr/>
        </p:nvCxnSpPr>
        <p:spPr>
          <a:xfrm>
            <a:off x="7485045" y="4454336"/>
            <a:ext cx="0" cy="431538"/>
          </a:xfrm>
          <a:prstGeom prst="straightConnector1">
            <a:avLst/>
          </a:prstGeom>
          <a:ln w="2540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172446" y="4885874"/>
            <a:ext cx="3925043" cy="927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accent5"/>
                </a:solidFill>
                <a:latin typeface="Calibri" panose="020F0502020204030204" pitchFamily="34" charset="0"/>
              </a:rPr>
              <a:t>A realizált jövedelemtartalom és a kamattöbbletek </a:t>
            </a:r>
            <a:r>
              <a:rPr lang="hu-HU" b="1" dirty="0">
                <a:solidFill>
                  <a:schemeClr val="accent5"/>
                </a:solidFill>
                <a:latin typeface="Calibri" panose="020F0502020204030204" pitchFamily="34" charset="0"/>
              </a:rPr>
              <a:t>jogosulatlansági arányszámmal szorzott</a:t>
            </a:r>
            <a:r>
              <a:rPr lang="hu-HU" dirty="0">
                <a:solidFill>
                  <a:schemeClr val="accent5"/>
                </a:solidFill>
                <a:latin typeface="Calibri" panose="020F0502020204030204" pitchFamily="34" charset="0"/>
              </a:rPr>
              <a:t> </a:t>
            </a:r>
            <a:r>
              <a:rPr lang="hu-HU" b="1" dirty="0">
                <a:solidFill>
                  <a:schemeClr val="accent5"/>
                </a:solidFill>
                <a:latin typeface="Calibri" panose="020F0502020204030204" pitchFamily="34" charset="0"/>
              </a:rPr>
              <a:t>értéke</a:t>
            </a:r>
            <a:r>
              <a:rPr lang="hu-HU" dirty="0">
                <a:solidFill>
                  <a:schemeClr val="accent5"/>
                </a:solidFill>
                <a:latin typeface="Calibri" panose="020F0502020204030204" pitchFamily="34" charset="0"/>
              </a:rPr>
              <a:t> jár vissza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2514583" y="2798225"/>
            <a:ext cx="374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>
                <a:solidFill>
                  <a:srgbClr val="00B050"/>
                </a:solidFill>
                <a:latin typeface="Calibri" panose="020F0502020204030204" pitchFamily="34" charset="0"/>
              </a:rPr>
              <a:t>✓</a:t>
            </a:r>
          </a:p>
        </p:txBody>
      </p:sp>
    </p:spTree>
    <p:extLst>
      <p:ext uri="{BB962C8B-B14F-4D97-AF65-F5344CB8AC3E}">
        <p14:creationId xmlns:p14="http://schemas.microsoft.com/office/powerpoint/2010/main" val="1158762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Köszönjük a figyelmet!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2278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Az első szakasz eredményei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</a:t>
            </a:fld>
            <a:endParaRPr lang="hu-HU" dirty="0"/>
          </a:p>
        </p:txBody>
      </p:sp>
      <p:sp>
        <p:nvSpPr>
          <p:cNvPr id="7" name="Rectangle 6"/>
          <p:cNvSpPr/>
          <p:nvPr/>
        </p:nvSpPr>
        <p:spPr>
          <a:xfrm>
            <a:off x="107504" y="1262429"/>
            <a:ext cx="8928992" cy="1252859"/>
          </a:xfrm>
          <a:prstGeom prst="rect">
            <a:avLst/>
          </a:prstGeom>
          <a:solidFill>
            <a:srgbClr val="FFC000">
              <a:alpha val="1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6225" indent="-2762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600" dirty="0">
                <a:solidFill>
                  <a:schemeClr val="accent5"/>
                </a:solidFill>
                <a:latin typeface="Calibri" panose="020F0502020204030204" pitchFamily="34" charset="0"/>
              </a:rPr>
              <a:t>2016-ban </a:t>
            </a:r>
            <a:r>
              <a:rPr lang="hu-HU" sz="2600" b="1" dirty="0">
                <a:solidFill>
                  <a:schemeClr val="accent5"/>
                </a:solidFill>
                <a:latin typeface="Calibri" panose="020F0502020204030204" pitchFamily="34" charset="0"/>
              </a:rPr>
              <a:t>780 milliárd forint kiosztott HIRS állomány</a:t>
            </a:r>
          </a:p>
          <a:p>
            <a:pPr marL="276225" indent="-2762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600" dirty="0">
                <a:solidFill>
                  <a:schemeClr val="accent5"/>
                </a:solidFill>
                <a:latin typeface="Calibri" panose="020F0502020204030204" pitchFamily="34" charset="0"/>
              </a:rPr>
              <a:t>Jelenleg </a:t>
            </a:r>
            <a:r>
              <a:rPr lang="hu-HU" sz="2600" b="1" dirty="0">
                <a:solidFill>
                  <a:schemeClr val="accent5"/>
                </a:solidFill>
                <a:latin typeface="Calibri" panose="020F0502020204030204" pitchFamily="34" charset="0"/>
              </a:rPr>
              <a:t>679 milliárd forint fennálló állomány</a:t>
            </a:r>
            <a:endParaRPr lang="hu-HU" sz="2600" dirty="0">
              <a:solidFill>
                <a:schemeClr val="accent5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504" y="2728611"/>
            <a:ext cx="8928992" cy="1429448"/>
          </a:xfrm>
          <a:prstGeom prst="rect">
            <a:avLst/>
          </a:prstGeom>
          <a:solidFill>
            <a:schemeClr val="accent6">
              <a:alpha val="1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6225" indent="-2762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600" dirty="0">
                <a:solidFill>
                  <a:schemeClr val="accent5"/>
                </a:solidFill>
                <a:latin typeface="Calibri" panose="020F0502020204030204" pitchFamily="34" charset="0"/>
              </a:rPr>
              <a:t>2017. februárig: </a:t>
            </a:r>
            <a:r>
              <a:rPr lang="hu-HU" sz="2600" b="1" dirty="0">
                <a:solidFill>
                  <a:schemeClr val="accent5"/>
                </a:solidFill>
                <a:latin typeface="Calibri" panose="020F0502020204030204" pitchFamily="34" charset="0"/>
              </a:rPr>
              <a:t>390 milliárd forint preferenciális betét </a:t>
            </a:r>
            <a:r>
              <a:rPr lang="hu-HU" sz="2600" dirty="0">
                <a:solidFill>
                  <a:schemeClr val="accent5"/>
                </a:solidFill>
                <a:latin typeface="Calibri" panose="020F0502020204030204" pitchFamily="34" charset="0"/>
              </a:rPr>
              <a:t>(jelenleg: </a:t>
            </a:r>
            <a:r>
              <a:rPr lang="hu-HU" sz="2600" dirty="0" err="1">
                <a:solidFill>
                  <a:schemeClr val="accent5"/>
                </a:solidFill>
                <a:latin typeface="Calibri" panose="020F0502020204030204" pitchFamily="34" charset="0"/>
              </a:rPr>
              <a:t>max</a:t>
            </a:r>
            <a:r>
              <a:rPr lang="hu-HU" sz="2600" dirty="0">
                <a:solidFill>
                  <a:schemeClr val="accent5"/>
                </a:solidFill>
                <a:latin typeface="Calibri" panose="020F0502020204030204" pitchFamily="34" charset="0"/>
              </a:rPr>
              <a:t>. 339 milliárd forint)</a:t>
            </a:r>
          </a:p>
          <a:p>
            <a:pPr marL="276225" indent="-2762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600" dirty="0">
                <a:solidFill>
                  <a:schemeClr val="accent5"/>
                </a:solidFill>
                <a:latin typeface="Calibri" panose="020F0502020204030204" pitchFamily="34" charset="0"/>
              </a:rPr>
              <a:t>2016. december óta </a:t>
            </a:r>
            <a:r>
              <a:rPr lang="hu-HU" sz="2600" b="1" dirty="0">
                <a:solidFill>
                  <a:schemeClr val="accent5"/>
                </a:solidFill>
                <a:latin typeface="Calibri" panose="020F0502020204030204" pitchFamily="34" charset="0"/>
              </a:rPr>
              <a:t>70 százalék feletti kihasználtság</a:t>
            </a:r>
          </a:p>
        </p:txBody>
      </p:sp>
      <p:sp>
        <p:nvSpPr>
          <p:cNvPr id="9" name="Rectangle 8"/>
          <p:cNvSpPr/>
          <p:nvPr/>
        </p:nvSpPr>
        <p:spPr>
          <a:xfrm>
            <a:off x="107504" y="4371382"/>
            <a:ext cx="8928993" cy="1881563"/>
          </a:xfrm>
          <a:prstGeom prst="rect">
            <a:avLst/>
          </a:prstGeom>
          <a:solidFill>
            <a:srgbClr val="92D050">
              <a:alpha val="15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6225" indent="-2762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600" dirty="0">
                <a:solidFill>
                  <a:schemeClr val="accent5"/>
                </a:solidFill>
                <a:latin typeface="Calibri" panose="020F0502020204030204" pitchFamily="34" charset="0"/>
              </a:rPr>
              <a:t>2016-ra közel </a:t>
            </a:r>
            <a:r>
              <a:rPr lang="hu-HU" sz="2600" b="1" dirty="0">
                <a:solidFill>
                  <a:schemeClr val="accent5"/>
                </a:solidFill>
                <a:latin typeface="Calibri" panose="020F0502020204030204" pitchFamily="34" charset="0"/>
              </a:rPr>
              <a:t>200 milliárd forint hitelezési vállalás</a:t>
            </a:r>
          </a:p>
          <a:p>
            <a:pPr marL="276225" indent="-2762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600" dirty="0">
                <a:solidFill>
                  <a:schemeClr val="accent5"/>
                </a:solidFill>
                <a:latin typeface="Calibri" panose="020F0502020204030204" pitchFamily="34" charset="0"/>
              </a:rPr>
              <a:t>Banki feltételteljesítési mutatószámok 2016-ban összesen:</a:t>
            </a:r>
            <a:br>
              <a:rPr lang="hu-HU" sz="2600" dirty="0">
                <a:solidFill>
                  <a:schemeClr val="accent5"/>
                </a:solidFill>
                <a:latin typeface="Calibri" panose="020F0502020204030204" pitchFamily="34" charset="0"/>
              </a:rPr>
            </a:br>
            <a:r>
              <a:rPr lang="hu-HU" sz="2600" b="1" dirty="0">
                <a:solidFill>
                  <a:schemeClr val="accent5"/>
                </a:solidFill>
                <a:latin typeface="Calibri" panose="020F0502020204030204" pitchFamily="34" charset="0"/>
              </a:rPr>
              <a:t>302 milliárd forint</a:t>
            </a:r>
          </a:p>
          <a:p>
            <a:pPr marL="276225" indent="-2762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600" b="1" dirty="0">
                <a:solidFill>
                  <a:schemeClr val="accent5"/>
                </a:solidFill>
                <a:latin typeface="Calibri" panose="020F0502020204030204" pitchFamily="34" charset="0"/>
              </a:rPr>
              <a:t>155%-os feltételteljesítés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596336" y="2053643"/>
            <a:ext cx="1440160" cy="461646"/>
          </a:xfrm>
          <a:prstGeom prst="rect">
            <a:avLst/>
          </a:prstGeom>
          <a:solidFill>
            <a:srgbClr val="FFC000">
              <a:alpha val="1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hu-HU" sz="2600" b="1" dirty="0">
                <a:solidFill>
                  <a:schemeClr val="accent5"/>
                </a:solidFill>
                <a:latin typeface="Calibri" panose="020F0502020204030204" pitchFamily="34" charset="0"/>
              </a:rPr>
              <a:t>HIRS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596336" y="3573016"/>
            <a:ext cx="1440160" cy="585043"/>
          </a:xfrm>
          <a:prstGeom prst="rect">
            <a:avLst/>
          </a:prstGeom>
          <a:solidFill>
            <a:schemeClr val="accent5">
              <a:alpha val="1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hu-HU" sz="1750" b="1" dirty="0">
                <a:solidFill>
                  <a:schemeClr val="accent5"/>
                </a:solidFill>
                <a:latin typeface="Calibri" panose="020F0502020204030204" pitchFamily="34" charset="0"/>
              </a:rPr>
              <a:t>Preferenciális betét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596336" y="5445224"/>
            <a:ext cx="1440160" cy="807721"/>
          </a:xfrm>
          <a:prstGeom prst="rect">
            <a:avLst/>
          </a:prstGeom>
          <a:solidFill>
            <a:srgbClr val="92D050">
              <a:alpha val="15000"/>
            </a:srgbClr>
          </a:solidFill>
          <a:ln>
            <a:solidFill>
              <a:srgbClr val="92B9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hu-HU" sz="2400" b="1" dirty="0">
                <a:solidFill>
                  <a:schemeClr val="accent5"/>
                </a:solidFill>
                <a:latin typeface="Calibri" panose="020F0502020204030204" pitchFamily="34" charset="0"/>
              </a:rPr>
              <a:t>Hitelezési feltétel</a:t>
            </a:r>
          </a:p>
        </p:txBody>
      </p:sp>
    </p:spTree>
    <p:extLst>
      <p:ext uri="{BB962C8B-B14F-4D97-AF65-F5344CB8AC3E}">
        <p14:creationId xmlns:p14="http://schemas.microsoft.com/office/powerpoint/2010/main" val="4266183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7504" y="3284984"/>
            <a:ext cx="8928992" cy="2880320"/>
          </a:xfrm>
          <a:prstGeom prst="rect">
            <a:avLst/>
          </a:prstGeom>
          <a:solidFill>
            <a:schemeClr val="accent1">
              <a:lumMod val="20000"/>
              <a:lumOff val="8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7768" y="1268760"/>
            <a:ext cx="8748464" cy="5336391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95000"/>
              </a:lnSpc>
            </a:pPr>
            <a:r>
              <a:rPr lang="hu-HU" sz="9600" dirty="0"/>
              <a:t>A Piaci Hitelprogram 2017-ben is érdemben járul hozzá a</a:t>
            </a:r>
            <a:br>
              <a:rPr lang="hu-HU" sz="9600" dirty="0"/>
            </a:br>
            <a:r>
              <a:rPr lang="hu-HU" sz="9600" dirty="0"/>
              <a:t>kkv-hitelezés dinamizálódásához</a:t>
            </a:r>
          </a:p>
          <a:p>
            <a:pPr>
              <a:lnSpc>
                <a:spcPct val="95000"/>
              </a:lnSpc>
            </a:pPr>
            <a:r>
              <a:rPr lang="hu-HU" sz="9600" dirty="0"/>
              <a:t>A PHP első szakaszában a hitelezési vállalások emelésére nem volt mód, csak HIRS zárásra.</a:t>
            </a:r>
          </a:p>
          <a:p>
            <a:pPr>
              <a:lnSpc>
                <a:spcPct val="95000"/>
              </a:lnSpc>
            </a:pPr>
            <a:endParaRPr lang="hu-HU" sz="10400" b="1" dirty="0"/>
          </a:p>
          <a:p>
            <a:pPr marL="0" indent="0" algn="ctr">
              <a:lnSpc>
                <a:spcPct val="95000"/>
              </a:lnSpc>
              <a:buNone/>
            </a:pPr>
            <a:endParaRPr lang="hu-HU" sz="9600" b="1" dirty="0"/>
          </a:p>
          <a:p>
            <a:pPr marL="0" indent="0" algn="ctr">
              <a:lnSpc>
                <a:spcPct val="95000"/>
              </a:lnSpc>
              <a:buNone/>
            </a:pPr>
            <a:r>
              <a:rPr lang="hu-HU" sz="9600" b="1" dirty="0"/>
              <a:t>A Piaci Hitelprogram második szakasza</a:t>
            </a:r>
          </a:p>
          <a:p>
            <a:pPr>
              <a:lnSpc>
                <a:spcPct val="95000"/>
              </a:lnSpc>
              <a:buFont typeface="Wingdings" panose="05000000000000000000" pitchFamily="2" charset="2"/>
              <a:buChar char="Ø"/>
            </a:pPr>
            <a:r>
              <a:rPr lang="hu-HU" sz="9600" dirty="0"/>
              <a:t>A bankok további hitelezési vállalásokat tehetnek</a:t>
            </a:r>
          </a:p>
          <a:p>
            <a:pPr>
              <a:lnSpc>
                <a:spcPct val="95000"/>
              </a:lnSpc>
              <a:buFont typeface="Wingdings" panose="05000000000000000000" pitchFamily="2" charset="2"/>
              <a:buChar char="Ø"/>
            </a:pPr>
            <a:r>
              <a:rPr lang="hu-HU" sz="9600" b="1" dirty="0"/>
              <a:t>Mennyiségi korlát</a:t>
            </a:r>
            <a:r>
              <a:rPr lang="hu-HU" sz="9600" dirty="0"/>
              <a:t>: a HIRS-állomány legfeljebb 300, a preferenciális betét 150 milliárd forinttal emelkedhet</a:t>
            </a:r>
          </a:p>
          <a:p>
            <a:pPr>
              <a:lnSpc>
                <a:spcPct val="95000"/>
              </a:lnSpc>
              <a:buFont typeface="Wingdings" panose="05000000000000000000" pitchFamily="2" charset="2"/>
              <a:buChar char="Ø"/>
            </a:pPr>
            <a:r>
              <a:rPr lang="hu-HU" sz="9600" b="1" dirty="0"/>
              <a:t>Dinamikus bankok támogatása</a:t>
            </a:r>
            <a:r>
              <a:rPr lang="hu-HU" sz="9600" dirty="0"/>
              <a:t>: „hitelezési ugrás” esetén erőteljesebb ösztönzés a preferenciális betéten keresztül</a:t>
            </a:r>
          </a:p>
          <a:p>
            <a:pPr>
              <a:lnSpc>
                <a:spcPct val="95000"/>
              </a:lnSpc>
              <a:buFont typeface="Wingdings" panose="05000000000000000000" pitchFamily="2" charset="2"/>
              <a:buChar char="Ø"/>
            </a:pPr>
            <a:r>
              <a:rPr lang="hu-HU" sz="9600" b="1" dirty="0"/>
              <a:t>Hitelezési mutató kiegészítése</a:t>
            </a:r>
            <a:r>
              <a:rPr lang="hu-HU" sz="9600" dirty="0"/>
              <a:t>: a 2014-2020-as uniós költségvetési ciklus visszatérítendő, hitel jellegű közvetített EU-s támogatásaival</a:t>
            </a:r>
          </a:p>
          <a:p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A Piaci Hitelprogram folytatása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</a:t>
            </a:fld>
            <a:endParaRPr lang="hu-HU" dirty="0"/>
          </a:p>
        </p:txBody>
      </p:sp>
      <p:sp>
        <p:nvSpPr>
          <p:cNvPr id="8" name="Arrow: Down 7"/>
          <p:cNvSpPr/>
          <p:nvPr/>
        </p:nvSpPr>
        <p:spPr>
          <a:xfrm>
            <a:off x="3887924" y="2542258"/>
            <a:ext cx="1368152" cy="5432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4969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dirty="0"/>
              <a:t>A PHP második szakaszának paraméterei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4</a:t>
            </a:fld>
            <a:endParaRPr lang="hu-HU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085696"/>
              </p:ext>
            </p:extLst>
          </p:nvPr>
        </p:nvGraphicFramePr>
        <p:xfrm>
          <a:off x="611560" y="1196752"/>
          <a:ext cx="8208911" cy="53947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1424587066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407246661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636435427"/>
                    </a:ext>
                  </a:extLst>
                </a:gridCol>
                <a:gridCol w="2016223">
                  <a:extLst>
                    <a:ext uri="{9D8B030D-6E8A-4147-A177-3AD203B41FA5}">
                      <a16:colId xmlns:a16="http://schemas.microsoft.com/office/drawing/2014/main" val="266548114"/>
                    </a:ext>
                  </a:extLst>
                </a:gridCol>
              </a:tblGrid>
              <a:tr h="302687">
                <a:tc>
                  <a:txBody>
                    <a:bodyPr/>
                    <a:lstStyle/>
                    <a:p>
                      <a:pPr algn="ctr"/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53975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600" dirty="0">
                          <a:effectLst/>
                        </a:rPr>
                        <a:t>Paraméter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5397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effectLst/>
                        </a:rPr>
                        <a:t>PHP első szakasz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5397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effectLst/>
                        </a:rPr>
                        <a:t>PHP második szakasz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53975" marB="0" anchor="ctr"/>
                </a:tc>
                <a:extLst>
                  <a:ext uri="{0D108BD9-81ED-4DB2-BD59-A6C34878D82A}">
                    <a16:rowId xmlns:a16="http://schemas.microsoft.com/office/drawing/2014/main" val="1866883130"/>
                  </a:ext>
                </a:extLst>
              </a:tr>
              <a:tr h="536396">
                <a:tc rowSpan="4">
                  <a:txBody>
                    <a:bodyPr/>
                    <a:lstStyle/>
                    <a:p>
                      <a:pPr algn="l"/>
                      <a:r>
                        <a:rPr lang="hu-HU" sz="1600" dirty="0">
                          <a:effectLst/>
                        </a:rPr>
                        <a:t>Hitelezési kamatcsere-ügylet (</a:t>
                      </a:r>
                      <a:r>
                        <a:rPr lang="hu-HU" sz="1600" dirty="0" err="1">
                          <a:effectLst/>
                        </a:rPr>
                        <a:t>HIRS</a:t>
                      </a:r>
                      <a:r>
                        <a:rPr lang="hu-HU" sz="1600" dirty="0">
                          <a:effectLst/>
                        </a:rPr>
                        <a:t>)</a:t>
                      </a:r>
                      <a:endParaRPr lang="hu-HU" sz="1100" dirty="0">
                        <a:effectLst/>
                      </a:endParaRPr>
                    </a:p>
                  </a:txBody>
                  <a:tcPr marL="68580" marR="68580" marT="53975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600">
                          <a:effectLst/>
                        </a:rPr>
                        <a:t>Limit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5397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effectLst/>
                        </a:rPr>
                        <a:t>1000 milliárd forint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5397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rgbClr val="FF0000"/>
                          </a:solidFill>
                          <a:effectLst/>
                        </a:rPr>
                        <a:t>300 milliárd forint</a:t>
                      </a:r>
                      <a:endParaRPr lang="hu-H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53975" marB="0" anchor="ctr"/>
                </a:tc>
                <a:extLst>
                  <a:ext uri="{0D108BD9-81ED-4DB2-BD59-A6C34878D82A}">
                    <a16:rowId xmlns:a16="http://schemas.microsoft.com/office/drawing/2014/main" val="3473645744"/>
                  </a:ext>
                </a:extLst>
              </a:tr>
              <a:tr h="302687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600" dirty="0">
                          <a:effectLst/>
                        </a:rPr>
                        <a:t>Kihasználtság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5397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effectLst/>
                        </a:rPr>
                        <a:t>680 milliárd forint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5397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effectLst/>
                        </a:rPr>
                        <a:t> -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53975" marB="0" anchor="ctr"/>
                </a:tc>
                <a:extLst>
                  <a:ext uri="{0D108BD9-81ED-4DB2-BD59-A6C34878D82A}">
                    <a16:rowId xmlns:a16="http://schemas.microsoft.com/office/drawing/2014/main" val="3541863177"/>
                  </a:ext>
                </a:extLst>
              </a:tr>
              <a:tr h="536396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600" dirty="0">
                          <a:effectLst/>
                        </a:rPr>
                        <a:t>Maximális igénybevétel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5397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effectLst/>
                        </a:rPr>
                        <a:t>Hitelezési vállalás 4-szerese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53975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791459"/>
                  </a:ext>
                </a:extLst>
              </a:tr>
              <a:tr h="302687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600">
                          <a:effectLst/>
                        </a:rPr>
                        <a:t>Ügyletek lejárata 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5397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effectLst/>
                        </a:rPr>
                        <a:t>2019. február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53975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997635"/>
                  </a:ext>
                </a:extLst>
              </a:tr>
              <a:tr h="536396">
                <a:tc rowSpan="5">
                  <a:txBody>
                    <a:bodyPr/>
                    <a:lstStyle/>
                    <a:p>
                      <a:pPr algn="l"/>
                      <a:r>
                        <a:rPr lang="hu-HU" sz="1600" dirty="0">
                          <a:effectLst/>
                        </a:rPr>
                        <a:t>Preferenciális betét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53975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600">
                          <a:effectLst/>
                        </a:rPr>
                        <a:t>Limit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5397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>
                          <a:effectLst/>
                        </a:rPr>
                        <a:t>500 milliárd forint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5397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rgbClr val="FF0000"/>
                          </a:solidFill>
                          <a:effectLst/>
                        </a:rPr>
                        <a:t>150 milliárd forint</a:t>
                      </a:r>
                      <a:endParaRPr lang="hu-H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53975" marB="0" anchor="ctr"/>
                </a:tc>
                <a:extLst>
                  <a:ext uri="{0D108BD9-81ED-4DB2-BD59-A6C34878D82A}">
                    <a16:rowId xmlns:a16="http://schemas.microsoft.com/office/drawing/2014/main" val="1696020891"/>
                  </a:ext>
                </a:extLst>
              </a:tr>
              <a:tr h="770106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600" dirty="0">
                          <a:effectLst/>
                        </a:rPr>
                        <a:t>Maximális</a:t>
                      </a:r>
                      <a:endParaRPr lang="hu-HU" sz="1600" baseline="0" dirty="0">
                        <a:effectLst/>
                      </a:endParaRPr>
                    </a:p>
                    <a:p>
                      <a:pPr algn="l"/>
                      <a:r>
                        <a:rPr lang="hu-HU" sz="1600" dirty="0">
                          <a:effectLst/>
                        </a:rPr>
                        <a:t>elhelyezési lehetőség </a:t>
                      </a:r>
                    </a:p>
                  </a:txBody>
                  <a:tcPr marL="68580" marR="68580" marT="5397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effectLst/>
                        </a:rPr>
                        <a:t>340 milliárd forint</a:t>
                      </a:r>
                      <a:endParaRPr lang="hu-HU" sz="1100" dirty="0">
                        <a:effectLst/>
                      </a:endParaRPr>
                    </a:p>
                  </a:txBody>
                  <a:tcPr marL="68580" marR="68580" marT="5397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effectLst/>
                        </a:rPr>
                        <a:t>- 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53975" marB="0" anchor="ctr"/>
                </a:tc>
                <a:extLst>
                  <a:ext uri="{0D108BD9-81ED-4DB2-BD59-A6C34878D82A}">
                    <a16:rowId xmlns:a16="http://schemas.microsoft.com/office/drawing/2014/main" val="878805657"/>
                  </a:ext>
                </a:extLst>
              </a:tr>
              <a:tr h="770106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600" dirty="0">
                          <a:effectLst/>
                        </a:rPr>
                        <a:t>Maximális igénybevétel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5397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effectLst/>
                        </a:rPr>
                        <a:t>Hitelezési vállalás</a:t>
                      </a:r>
                      <a:endParaRPr lang="hu-HU" sz="1100" dirty="0">
                        <a:effectLst/>
                      </a:endParaRPr>
                    </a:p>
                    <a:p>
                      <a:pPr algn="ctr"/>
                      <a:r>
                        <a:rPr lang="hu-HU" sz="1600" dirty="0">
                          <a:effectLst/>
                        </a:rPr>
                        <a:t>2-szerese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5397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Alapesetben</a:t>
                      </a:r>
                      <a:r>
                        <a:rPr lang="hu-HU" sz="1600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vállalás 2-4-szerese</a:t>
                      </a:r>
                    </a:p>
                    <a:p>
                      <a:pPr algn="ctr"/>
                      <a:r>
                        <a:rPr lang="hu-HU" sz="1600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(túlkereslet esetén eltérő arányok)</a:t>
                      </a:r>
                      <a:endParaRPr lang="hu-HU" sz="16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53975" marB="0" anchor="ctr"/>
                </a:tc>
                <a:extLst>
                  <a:ext uri="{0D108BD9-81ED-4DB2-BD59-A6C34878D82A}">
                    <a16:rowId xmlns:a16="http://schemas.microsoft.com/office/drawing/2014/main" val="1122933809"/>
                  </a:ext>
                </a:extLst>
              </a:tr>
              <a:tr h="302687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600">
                          <a:effectLst/>
                        </a:rPr>
                        <a:t>Kamatozás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5397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effectLst/>
                        </a:rPr>
                        <a:t>Alapkamat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53975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748971"/>
                  </a:ext>
                </a:extLst>
              </a:tr>
              <a:tr h="536396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600">
                          <a:effectLst/>
                        </a:rPr>
                        <a:t>Igénybevétel időszaka 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5397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u-HU" sz="1600" dirty="0" err="1">
                          <a:effectLst/>
                        </a:rPr>
                        <a:t>HIRS</a:t>
                      </a:r>
                      <a:r>
                        <a:rPr lang="hu-HU" sz="1600" dirty="0">
                          <a:effectLst/>
                        </a:rPr>
                        <a:t> </a:t>
                      </a:r>
                      <a:r>
                        <a:rPr lang="hu-HU" sz="1600" dirty="0" err="1">
                          <a:effectLst/>
                        </a:rPr>
                        <a:t>futamideje</a:t>
                      </a:r>
                      <a:r>
                        <a:rPr lang="hu-HU" sz="1600" dirty="0">
                          <a:effectLst/>
                        </a:rPr>
                        <a:t> alatt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53975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5925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0485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dirty="0"/>
              <a:t>Módosulnak a terméktájékoztatók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5</a:t>
            </a:fld>
            <a:endParaRPr lang="hu-HU" dirty="0"/>
          </a:p>
        </p:txBody>
      </p:sp>
      <p:sp>
        <p:nvSpPr>
          <p:cNvPr id="4" name="TextBox 3"/>
          <p:cNvSpPr txBox="1"/>
          <p:nvPr/>
        </p:nvSpPr>
        <p:spPr>
          <a:xfrm>
            <a:off x="439947" y="5410630"/>
            <a:ext cx="8424089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hu-HU"/>
            </a:defPPr>
            <a:lvl1pPr>
              <a:defRPr sz="20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ctr"/>
            <a:r>
              <a:rPr lang="hu-HU" sz="2200" u="sng" dirty="0"/>
              <a:t>Minden PHP szereplőt érintő módosítások</a:t>
            </a:r>
          </a:p>
          <a:p>
            <a:pPr marL="361950" indent="-342900">
              <a:buFont typeface="Calibri" panose="020F0502020204030204" pitchFamily="34" charset="0"/>
              <a:buChar char="–"/>
              <a:tabLst>
                <a:tab pos="361950" algn="l"/>
              </a:tabLst>
            </a:pPr>
            <a:r>
              <a:rPr lang="hu-HU" sz="2200" b="1" dirty="0"/>
              <a:t>mutatószám módosítás </a:t>
            </a:r>
            <a:r>
              <a:rPr lang="hu-HU" sz="2200" dirty="0"/>
              <a:t>(közvetített EU-s hitelek)</a:t>
            </a:r>
          </a:p>
          <a:p>
            <a:pPr marL="361950" indent="-342900">
              <a:buFont typeface="Calibri" panose="020F0502020204030204" pitchFamily="34" charset="0"/>
              <a:buChar char="–"/>
              <a:tabLst>
                <a:tab pos="361950" algn="l"/>
              </a:tabLst>
            </a:pPr>
            <a:r>
              <a:rPr lang="hu-HU" sz="2200" dirty="0" err="1"/>
              <a:t>Pref</a:t>
            </a:r>
            <a:r>
              <a:rPr lang="hu-HU" sz="2200" dirty="0"/>
              <a:t>. betét „túlhasználata”: </a:t>
            </a:r>
            <a:r>
              <a:rPr lang="hu-HU" sz="2200" b="1" dirty="0"/>
              <a:t>O/N betéti kamatláb – 15 bázispont</a:t>
            </a:r>
          </a:p>
          <a:p>
            <a:endParaRPr lang="hu-HU" dirty="0"/>
          </a:p>
        </p:txBody>
      </p:sp>
      <p:sp>
        <p:nvSpPr>
          <p:cNvPr id="23" name="Rectangle 22"/>
          <p:cNvSpPr/>
          <p:nvPr/>
        </p:nvSpPr>
        <p:spPr>
          <a:xfrm>
            <a:off x="218704" y="2164140"/>
            <a:ext cx="5937472" cy="3209076"/>
          </a:xfrm>
          <a:prstGeom prst="rect">
            <a:avLst/>
          </a:prstGeom>
          <a:solidFill>
            <a:schemeClr val="bg1">
              <a:lumMod val="65000"/>
              <a:alpha val="1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4" name="Rectangle 23"/>
          <p:cNvSpPr/>
          <p:nvPr/>
        </p:nvSpPr>
        <p:spPr>
          <a:xfrm>
            <a:off x="281846" y="3230857"/>
            <a:ext cx="2634001" cy="1633417"/>
          </a:xfrm>
          <a:prstGeom prst="rect">
            <a:avLst/>
          </a:prstGeom>
          <a:solidFill>
            <a:schemeClr val="accent2">
              <a:alpha val="15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TextBox 24"/>
          <p:cNvSpPr txBox="1"/>
          <p:nvPr/>
        </p:nvSpPr>
        <p:spPr>
          <a:xfrm>
            <a:off x="1742921" y="1251840"/>
            <a:ext cx="5818773" cy="461665"/>
          </a:xfrm>
          <a:prstGeom prst="rect">
            <a:avLst/>
          </a:prstGeom>
          <a:solidFill>
            <a:schemeClr val="bg1">
              <a:lumMod val="75000"/>
              <a:alpha val="15000"/>
            </a:schemeClr>
          </a:solidFill>
          <a:ln w="22225">
            <a:solidFill>
              <a:schemeClr val="accent5"/>
            </a:solidFill>
          </a:ln>
        </p:spPr>
        <p:txBody>
          <a:bodyPr wrap="none" rtlCol="0">
            <a:spAutoFit/>
          </a:bodyPr>
          <a:lstStyle>
            <a:defPPr>
              <a:defRPr lang="hu-HU"/>
            </a:defPPr>
            <a:lvl1pPr algn="ctr">
              <a:defRPr sz="24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hu-HU" dirty="0"/>
              <a:t>Jelenleg HIRS állománnyal rendelkező bankok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3053082" y="1776622"/>
            <a:ext cx="1333860" cy="283733"/>
          </a:xfrm>
          <a:prstGeom prst="straightConnector1">
            <a:avLst/>
          </a:prstGeom>
          <a:ln w="2540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30308" y="2216436"/>
            <a:ext cx="4577343" cy="461665"/>
          </a:xfrm>
          <a:prstGeom prst="rect">
            <a:avLst/>
          </a:prstGeom>
          <a:solidFill>
            <a:srgbClr val="00B050">
              <a:alpha val="15000"/>
            </a:srgbClr>
          </a:solidFill>
          <a:ln w="22225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4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Részt vesz a 2017-es HIRS tenderen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445864" y="2225879"/>
            <a:ext cx="2049344" cy="461665"/>
          </a:xfrm>
          <a:prstGeom prst="rect">
            <a:avLst/>
          </a:prstGeom>
          <a:solidFill>
            <a:srgbClr val="FF0000">
              <a:alpha val="15000"/>
            </a:srgbClr>
          </a:solidFill>
          <a:ln w="22225">
            <a:solidFill>
              <a:srgbClr val="FF0000"/>
            </a:solidFill>
          </a:ln>
        </p:spPr>
        <p:txBody>
          <a:bodyPr wrap="none" rtlCol="0">
            <a:spAutoFit/>
          </a:bodyPr>
          <a:lstStyle>
            <a:defPPr>
              <a:defRPr lang="hu-HU"/>
            </a:defPPr>
            <a:lvl1pPr>
              <a:defRPr sz="28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ctr"/>
            <a:r>
              <a:rPr lang="hu-HU" sz="2400" dirty="0"/>
              <a:t>Nem vesz részt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1809326" y="2749799"/>
            <a:ext cx="917603" cy="441471"/>
          </a:xfrm>
          <a:prstGeom prst="straightConnector1">
            <a:avLst/>
          </a:prstGeom>
          <a:ln w="2540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50343" y="3393652"/>
            <a:ext cx="2309355" cy="830997"/>
          </a:xfrm>
          <a:prstGeom prst="rect">
            <a:avLst/>
          </a:prstGeom>
          <a:solidFill>
            <a:srgbClr val="00B050">
              <a:alpha val="15000"/>
            </a:srgbClr>
          </a:solidFill>
          <a:ln w="222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24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„Dinamikus”</a:t>
            </a:r>
            <a:br>
              <a:rPr lang="hu-HU" sz="24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hu-HU" sz="24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új vállalást tesz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073665" y="3400132"/>
            <a:ext cx="2861143" cy="830997"/>
          </a:xfrm>
          <a:prstGeom prst="rect">
            <a:avLst/>
          </a:prstGeom>
          <a:solidFill>
            <a:srgbClr val="FFC000">
              <a:alpha val="15000"/>
            </a:srgbClr>
          </a:solidFill>
          <a:ln w="2222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24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„Dinamikustól” elmaradó új vállalás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360041" y="3447501"/>
            <a:ext cx="2219197" cy="461665"/>
          </a:xfrm>
          <a:prstGeom prst="rect">
            <a:avLst/>
          </a:prstGeom>
          <a:solidFill>
            <a:srgbClr val="FF0000">
              <a:alpha val="15000"/>
            </a:srgbClr>
          </a:solidFill>
          <a:ln w="22225">
            <a:solidFill>
              <a:srgbClr val="FF0000"/>
            </a:solidFill>
          </a:ln>
        </p:spPr>
        <p:txBody>
          <a:bodyPr wrap="none" rtlCol="0">
            <a:spAutoFit/>
          </a:bodyPr>
          <a:lstStyle>
            <a:defPPr>
              <a:defRPr lang="hu-HU"/>
            </a:defPPr>
            <a:lvl1pPr algn="ctr">
              <a:defRPr sz="24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hu-HU" dirty="0"/>
              <a:t>Nincs új vállalás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916487" y="2744739"/>
            <a:ext cx="1315558" cy="395229"/>
          </a:xfrm>
          <a:prstGeom prst="straightConnector1">
            <a:avLst/>
          </a:prstGeom>
          <a:ln w="2540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4853631" y="1776622"/>
            <a:ext cx="2161297" cy="347723"/>
          </a:xfrm>
          <a:prstGeom prst="straightConnector1">
            <a:avLst/>
          </a:prstGeom>
          <a:ln w="2540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7469639" y="2765188"/>
            <a:ext cx="9624" cy="604669"/>
          </a:xfrm>
          <a:prstGeom prst="straightConnector1">
            <a:avLst/>
          </a:prstGeom>
          <a:ln w="2540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18704" y="4910496"/>
            <a:ext cx="5937472" cy="462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hu-HU"/>
            </a:defPPr>
            <a:lvl1pPr>
              <a:defRPr sz="20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ctr"/>
            <a:r>
              <a:rPr lang="hu-HU" sz="2400" b="1" dirty="0">
                <a:solidFill>
                  <a:srgbClr val="FF0000"/>
                </a:solidFill>
              </a:rPr>
              <a:t>Új </a:t>
            </a:r>
            <a:r>
              <a:rPr lang="hu-HU" sz="2400" b="1" dirty="0"/>
              <a:t>HIRS és preferenciális betét </a:t>
            </a:r>
            <a:r>
              <a:rPr lang="hu-HU" sz="2400" b="1" dirty="0">
                <a:solidFill>
                  <a:srgbClr val="FF0000"/>
                </a:solidFill>
              </a:rPr>
              <a:t>tájékoztató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99111" y="4195975"/>
            <a:ext cx="26167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100" b="1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+100%-os új vállalástól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7456149" y="3959512"/>
            <a:ext cx="0" cy="311822"/>
          </a:xfrm>
          <a:prstGeom prst="straightConnector1">
            <a:avLst/>
          </a:prstGeom>
          <a:ln w="2540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326099" y="4271853"/>
            <a:ext cx="24763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>
                <a:solidFill>
                  <a:schemeClr val="accent5"/>
                </a:solidFill>
                <a:latin typeface="Calibri" panose="020F0502020204030204" pitchFamily="34" charset="0"/>
              </a:rPr>
              <a:t>Régi tájékoztatók</a:t>
            </a:r>
          </a:p>
          <a:p>
            <a:pPr algn="ctr"/>
            <a:r>
              <a:rPr lang="hu-HU" sz="2000" dirty="0">
                <a:solidFill>
                  <a:schemeClr val="accent5"/>
                </a:solidFill>
                <a:latin typeface="Calibri" panose="020F0502020204030204" pitchFamily="34" charset="0"/>
              </a:rPr>
              <a:t>(Július 1-től hatályos módosításokkal)</a:t>
            </a:r>
          </a:p>
        </p:txBody>
      </p:sp>
    </p:spTree>
    <p:extLst>
      <p:ext uri="{BB962C8B-B14F-4D97-AF65-F5344CB8AC3E}">
        <p14:creationId xmlns:p14="http://schemas.microsoft.com/office/powerpoint/2010/main" val="3438575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788865" cy="800728"/>
          </a:xfrm>
        </p:spPr>
        <p:txBody>
          <a:bodyPr>
            <a:noAutofit/>
          </a:bodyPr>
          <a:lstStyle/>
          <a:p>
            <a:r>
              <a:rPr lang="hu-HU" sz="2800" dirty="0"/>
              <a:t>Bővül a referencia hitelaggregátum mutatójában figyelembe vehető tranzakciók köre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7" y="1210321"/>
            <a:ext cx="8545337" cy="4954984"/>
          </a:xfrm>
        </p:spPr>
        <p:txBody>
          <a:bodyPr>
            <a:normAutofit fontScale="92500" lnSpcReduction="10000"/>
          </a:bodyPr>
          <a:lstStyle/>
          <a:p>
            <a:r>
              <a:rPr lang="hu-HU" sz="2800" dirty="0"/>
              <a:t>A kkv-k finanszírozásának jelentős részét fogják kitenni a 2014-2020-as uniós költségvetési ciklus visszatérítendő, hitel jellegű EU-s támogatásai.</a:t>
            </a:r>
          </a:p>
          <a:p>
            <a:endParaRPr lang="hu-HU" sz="2800" dirty="0"/>
          </a:p>
          <a:p>
            <a:r>
              <a:rPr lang="hu-HU" sz="2800" dirty="0"/>
              <a:t>Ezek hozzájárulhatnak a kockázatosabb vállalkozások hitelhez jutásához.</a:t>
            </a:r>
          </a:p>
          <a:p>
            <a:r>
              <a:rPr lang="hu-HU" sz="2800" dirty="0"/>
              <a:t>A közvetítő bankok végzik az adminisztrációs, kapcsolattartási, valamint ellenőrzési feladatokat. </a:t>
            </a:r>
          </a:p>
          <a:p>
            <a:endParaRPr lang="hu-HU" sz="2800" dirty="0"/>
          </a:p>
          <a:p>
            <a:endParaRPr lang="hu-HU" sz="2800" dirty="0"/>
          </a:p>
          <a:p>
            <a:r>
              <a:rPr lang="hu-HU" sz="2800" dirty="0"/>
              <a:t>Indokolt ezen hitelek figyelembe vétele a PHP keretében tett vállalások teljesítésénél; a folyósítások 75 százaléka és a törlesztések </a:t>
            </a:r>
            <a:r>
              <a:rPr lang="hu-HU" sz="2800" dirty="0" err="1"/>
              <a:t>különbségeként</a:t>
            </a:r>
            <a:r>
              <a:rPr lang="hu-HU" sz="2800" dirty="0"/>
              <a:t>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-34425" y="6480174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6</a:t>
            </a:fld>
            <a:endParaRPr lang="hu-HU" dirty="0"/>
          </a:p>
        </p:txBody>
      </p:sp>
      <p:sp>
        <p:nvSpPr>
          <p:cNvPr id="7" name="Arrow: Down 6"/>
          <p:cNvSpPr/>
          <p:nvPr/>
        </p:nvSpPr>
        <p:spPr>
          <a:xfrm>
            <a:off x="4211960" y="4221088"/>
            <a:ext cx="720080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06015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A 2017-es HIRS tender lebonyolítása,</a:t>
            </a:r>
            <a:br>
              <a:rPr lang="hu-HU" dirty="0"/>
            </a:br>
            <a:r>
              <a:rPr lang="hu-HU" dirty="0"/>
              <a:t>az eszközök allokációja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49953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4000" dirty="0"/>
              <a:t>PHP 2.0 operatív lebonyolítása</a:t>
            </a:r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8</a:t>
            </a:fld>
            <a:endParaRPr lang="hu-HU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096380485"/>
              </p:ext>
            </p:extLst>
          </p:nvPr>
        </p:nvGraphicFramePr>
        <p:xfrm>
          <a:off x="955154" y="1340768"/>
          <a:ext cx="7233691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7464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000" dirty="0"/>
              <a:t>A július 6-ai tendernap időbeosztása</a:t>
            </a:r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9</a:t>
            </a:fld>
            <a:endParaRPr lang="hu-HU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982175"/>
              </p:ext>
            </p:extLst>
          </p:nvPr>
        </p:nvGraphicFramePr>
        <p:xfrm>
          <a:off x="736679" y="1988840"/>
          <a:ext cx="7809754" cy="311403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48273">
                  <a:extLst>
                    <a:ext uri="{9D8B030D-6E8A-4147-A177-3AD203B41FA5}">
                      <a16:colId xmlns:a16="http://schemas.microsoft.com/office/drawing/2014/main" val="2660070270"/>
                    </a:ext>
                  </a:extLst>
                </a:gridCol>
                <a:gridCol w="5361481">
                  <a:extLst>
                    <a:ext uri="{9D8B030D-6E8A-4147-A177-3AD203B41FA5}">
                      <a16:colId xmlns:a16="http://schemas.microsoft.com/office/drawing/2014/main" val="2332237675"/>
                    </a:ext>
                  </a:extLst>
                </a:gridCol>
              </a:tblGrid>
              <a:tr h="480386">
                <a:tc>
                  <a:txBody>
                    <a:bodyPr/>
                    <a:lstStyle/>
                    <a:p>
                      <a:pPr algn="l"/>
                      <a:r>
                        <a:rPr lang="hu-HU" sz="240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11:30 és 12:00 között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240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Tenderfelhívás publikálása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8837711"/>
                  </a:ext>
                </a:extLst>
              </a:tr>
              <a:tr h="480386">
                <a:tc>
                  <a:txBody>
                    <a:bodyPr/>
                    <a:lstStyle/>
                    <a:p>
                      <a:pPr algn="l"/>
                      <a:r>
                        <a:rPr lang="hu-HU" sz="240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12:00 — 13:00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240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Ajánlatok fogadási ideje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936571"/>
                  </a:ext>
                </a:extLst>
              </a:tr>
              <a:tr h="480386">
                <a:tc>
                  <a:txBody>
                    <a:bodyPr/>
                    <a:lstStyle/>
                    <a:p>
                      <a:pPr algn="l"/>
                      <a:r>
                        <a:rPr lang="hu-HU" sz="240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15:00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240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Eredményhirdetés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9138094"/>
                  </a:ext>
                </a:extLst>
              </a:tr>
              <a:tr h="480386">
                <a:tc>
                  <a:txBody>
                    <a:bodyPr/>
                    <a:lstStyle/>
                    <a:p>
                      <a:pPr algn="l"/>
                      <a:r>
                        <a:rPr lang="hu-HU" sz="240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Nap végéig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240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HIRS konfirmáció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7988907"/>
                  </a:ext>
                </a:extLst>
              </a:tr>
              <a:tr h="849913">
                <a:tc>
                  <a:txBody>
                    <a:bodyPr/>
                    <a:lstStyle/>
                    <a:p>
                      <a:pPr algn="l"/>
                      <a:r>
                        <a:rPr lang="hu-HU" sz="240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Nap végéig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240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Preferenciális</a:t>
                      </a:r>
                      <a:r>
                        <a:rPr lang="hu-HU" sz="2400" baseline="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 betét maximális mennyiségének közlése</a:t>
                      </a:r>
                      <a:endParaRPr lang="hu-HU" sz="240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77024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254415"/>
      </p:ext>
    </p:extLst>
  </p:cSld>
  <p:clrMapOvr>
    <a:masterClrMapping/>
  </p:clrMapOvr>
</p:sld>
</file>

<file path=ppt/theme/theme1.xml><?xml version="1.0" encoding="utf-8"?>
<a:theme xmlns:a="http://schemas.openxmlformats.org/drawingml/2006/main" name="Bemutató1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MNB_MUAR_PPT_sablon_3" id="{0E99E441-BA91-481E-9FDC-17C2A4F83B22}" vid="{1A0FA107-B5C5-463B-9D6B-4746756CF09B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1570</TotalTime>
  <Words>1016</Words>
  <Application>Microsoft Office PowerPoint</Application>
  <PresentationFormat>On-screen Show (4:3)</PresentationFormat>
  <Paragraphs>292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Cambria Math</vt:lpstr>
      <vt:lpstr>Courier New</vt:lpstr>
      <vt:lpstr>Trebuchet MS</vt:lpstr>
      <vt:lpstr>Verdana</vt:lpstr>
      <vt:lpstr>Wingdings</vt:lpstr>
      <vt:lpstr>Bemutató1</vt:lpstr>
      <vt:lpstr>A Piaci Hitelprogram második szakaszának technikai paraméterei</vt:lpstr>
      <vt:lpstr>Az első szakasz eredményei</vt:lpstr>
      <vt:lpstr>A Piaci Hitelprogram folytatása</vt:lpstr>
      <vt:lpstr>A PHP második szakaszának paraméterei</vt:lpstr>
      <vt:lpstr>Módosulnak a terméktájékoztatók</vt:lpstr>
      <vt:lpstr>Bővül a referencia hitelaggregátum mutatójában figyelembe vehető tranzakciók köre</vt:lpstr>
      <vt:lpstr>A 2017-es HIRS tender lebonyolítása, az eszközök allokációja</vt:lpstr>
      <vt:lpstr>PHP 2.0 operatív lebonyolítása</vt:lpstr>
      <vt:lpstr>A július 6-ai tendernap időbeosztása</vt:lpstr>
      <vt:lpstr>HIRS tender paraméterei</vt:lpstr>
      <vt:lpstr>Preferenciális betét igények meghatározása</vt:lpstr>
      <vt:lpstr>A preferenciális betét kiosztása</vt:lpstr>
      <vt:lpstr>Eredményhirdetés</vt:lpstr>
      <vt:lpstr>A feltételteljesítés ellenőrzése, lezárás, szankcionálás</vt:lpstr>
      <vt:lpstr>Lezárás, szankcionálás</vt:lpstr>
      <vt:lpstr>Feltételteljesítési és szankcionálási periódusok</vt:lpstr>
      <vt:lpstr>Feltételteljesítés és szankcionálás</vt:lpstr>
      <vt:lpstr>Köszönjük a figyelmet!</vt:lpstr>
    </vt:vector>
  </TitlesOfParts>
  <Company>Magyar Nemzeti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Piaci Hitelprogram folytatása</dc:title>
  <dc:creator>Kolozsi Pál Péter Dr.</dc:creator>
  <cp:lastModifiedBy>Sin Gábor</cp:lastModifiedBy>
  <cp:revision>180</cp:revision>
  <cp:lastPrinted>2017-06-27T08:29:21Z</cp:lastPrinted>
  <dcterms:created xsi:type="dcterms:W3CDTF">2017-05-22T06:12:02Z</dcterms:created>
  <dcterms:modified xsi:type="dcterms:W3CDTF">2017-06-29T12:24:30Z</dcterms:modified>
</cp:coreProperties>
</file>