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4" r:id="rId1"/>
  </p:sldMasterIdLst>
  <p:notesMasterIdLst>
    <p:notesMasterId r:id="rId24"/>
  </p:notesMasterIdLst>
  <p:handoutMasterIdLst>
    <p:handoutMasterId r:id="rId25"/>
  </p:handoutMasterIdLst>
  <p:sldIdLst>
    <p:sldId id="368" r:id="rId2"/>
    <p:sldId id="391" r:id="rId3"/>
    <p:sldId id="420" r:id="rId4"/>
    <p:sldId id="404" r:id="rId5"/>
    <p:sldId id="410" r:id="rId6"/>
    <p:sldId id="412" r:id="rId7"/>
    <p:sldId id="401" r:id="rId8"/>
    <p:sldId id="403" r:id="rId9"/>
    <p:sldId id="407" r:id="rId10"/>
    <p:sldId id="408" r:id="rId11"/>
    <p:sldId id="409" r:id="rId12"/>
    <p:sldId id="421" r:id="rId13"/>
    <p:sldId id="406" r:id="rId14"/>
    <p:sldId id="413" r:id="rId15"/>
    <p:sldId id="414" r:id="rId16"/>
    <p:sldId id="419" r:id="rId17"/>
    <p:sldId id="422" r:id="rId18"/>
    <p:sldId id="424" r:id="rId19"/>
    <p:sldId id="416" r:id="rId20"/>
    <p:sldId id="418" r:id="rId21"/>
    <p:sldId id="415" r:id="rId22"/>
    <p:sldId id="402" r:id="rId23"/>
  </p:sldIdLst>
  <p:sldSz cx="9144000" cy="6858000" type="screen4x3"/>
  <p:notesSz cx="6797675" cy="9926638"/>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55">
          <p15:clr>
            <a:srgbClr val="A4A3A4"/>
          </p15:clr>
        </p15:guide>
        <p15:guide id="2" orient="horz" pos="663">
          <p15:clr>
            <a:srgbClr val="A4A3A4"/>
          </p15:clr>
        </p15:guide>
        <p15:guide id="3" pos="2880">
          <p15:clr>
            <a:srgbClr val="A4A3A4"/>
          </p15:clr>
        </p15:guide>
        <p15:guide id="4" pos="385">
          <p15:clr>
            <a:srgbClr val="A4A3A4"/>
          </p15:clr>
        </p15:guide>
        <p15:guide id="5" pos="532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teigervald" initials="a" lastIdx="1" clrIdx="0"/>
  <p:cmAuthor id="1" name="Sin Gábor" initials="SG"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452"/>
    <a:srgbClr val="EAB92A"/>
    <a:srgbClr val="A69F94"/>
    <a:srgbClr val="92B93B"/>
    <a:srgbClr val="777063"/>
    <a:srgbClr val="5DB4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0" autoAdjust="0"/>
    <p:restoredTop sz="96229" autoAdjust="0"/>
  </p:normalViewPr>
  <p:slideViewPr>
    <p:cSldViewPr>
      <p:cViewPr>
        <p:scale>
          <a:sx n="100" d="100"/>
          <a:sy n="100" d="100"/>
        </p:scale>
        <p:origin x="-1860" y="-282"/>
      </p:cViewPr>
      <p:guideLst>
        <p:guide orient="horz" pos="255"/>
        <p:guide orient="horz" pos="663"/>
        <p:guide pos="2880"/>
        <p:guide pos="385"/>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98" y="96"/>
      </p:cViewPr>
      <p:guideLst>
        <p:guide orient="horz" pos="2880"/>
        <p:guide orient="horz" pos="3127"/>
        <p:guide pos="216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52175A8-35AC-46BC-970E-BB361A66CB6D}" type="datetimeFigureOut">
              <a:rPr lang="hu-HU" smtClean="0"/>
              <a:pPr/>
              <a:t>2016.01.11.</a:t>
            </a:fld>
            <a:endParaRPr lang="hu-HU"/>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hu-HU"/>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80FDB01-46C1-4BF1-9E72-84EA817E09E0}" type="slidenum">
              <a:rPr lang="hu-HU" smtClean="0"/>
              <a:pPr/>
              <a:t>‹#›</a:t>
            </a:fld>
            <a:endParaRPr lang="hu-HU"/>
          </a:p>
        </p:txBody>
      </p:sp>
    </p:spTree>
    <p:extLst>
      <p:ext uri="{BB962C8B-B14F-4D97-AF65-F5344CB8AC3E}">
        <p14:creationId xmlns:p14="http://schemas.microsoft.com/office/powerpoint/2010/main" val="2433221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u-HU"/>
          </a:p>
        </p:txBody>
      </p:sp>
      <p:sp>
        <p:nvSpPr>
          <p:cNvPr id="3" name="Dátum helye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DC4DF4E-9F45-4956-AF27-4169F777B831}" type="datetimeFigureOut">
              <a:rPr lang="hu-HU"/>
              <a:pPr>
                <a:defRPr/>
              </a:pPr>
              <a:t>2016.01.11.</a:t>
            </a:fld>
            <a:endParaRPr lang="hu-HU"/>
          </a:p>
        </p:txBody>
      </p:sp>
      <p:sp>
        <p:nvSpPr>
          <p:cNvPr id="4" name="Diakép hely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u-HU"/>
          </a:p>
        </p:txBody>
      </p:sp>
      <p:sp>
        <p:nvSpPr>
          <p:cNvPr id="7" name="Dia számának hely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E6176FD-5602-4B79-B069-B36BD1680ECD}" type="slidenum">
              <a:rPr lang="hu-HU"/>
              <a:pPr>
                <a:defRPr/>
              </a:pPr>
              <a:t>‹#›</a:t>
            </a:fld>
            <a:endParaRPr lang="hu-HU"/>
          </a:p>
        </p:txBody>
      </p:sp>
    </p:spTree>
    <p:extLst>
      <p:ext uri="{BB962C8B-B14F-4D97-AF65-F5344CB8AC3E}">
        <p14:creationId xmlns:p14="http://schemas.microsoft.com/office/powerpoint/2010/main" val="401097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dirty="0"/>
          </a:p>
        </p:txBody>
      </p:sp>
      <p:sp>
        <p:nvSpPr>
          <p:cNvPr id="4" name="Slide Number Placeholder 3"/>
          <p:cNvSpPr>
            <a:spLocks noGrp="1"/>
          </p:cNvSpPr>
          <p:nvPr>
            <p:ph type="sldNum" sz="quarter" idx="10"/>
          </p:nvPr>
        </p:nvSpPr>
        <p:spPr/>
        <p:txBody>
          <a:bodyPr/>
          <a:lstStyle/>
          <a:p>
            <a:pPr>
              <a:defRPr/>
            </a:pPr>
            <a:fld id="{6E6176FD-5602-4B79-B069-B36BD1680ECD}" type="slidenum">
              <a:rPr lang="hu-HU" smtClean="0"/>
              <a:pPr>
                <a:defRPr/>
              </a:pPr>
              <a:t>4</a:t>
            </a:fld>
            <a:endParaRPr lang="hu-HU"/>
          </a:p>
        </p:txBody>
      </p:sp>
    </p:spTree>
    <p:extLst>
      <p:ext uri="{BB962C8B-B14F-4D97-AF65-F5344CB8AC3E}">
        <p14:creationId xmlns:p14="http://schemas.microsoft.com/office/powerpoint/2010/main" val="839699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dirty="0"/>
          </a:p>
        </p:txBody>
      </p:sp>
      <p:sp>
        <p:nvSpPr>
          <p:cNvPr id="4" name="Slide Number Placeholder 3"/>
          <p:cNvSpPr>
            <a:spLocks noGrp="1"/>
          </p:cNvSpPr>
          <p:nvPr>
            <p:ph type="sldNum" sz="quarter" idx="10"/>
          </p:nvPr>
        </p:nvSpPr>
        <p:spPr/>
        <p:txBody>
          <a:bodyPr/>
          <a:lstStyle/>
          <a:p>
            <a:pPr>
              <a:defRPr/>
            </a:pPr>
            <a:fld id="{6E6176FD-5602-4B79-B069-B36BD1680ECD}" type="slidenum">
              <a:rPr lang="hu-HU" smtClean="0"/>
              <a:pPr>
                <a:defRPr/>
              </a:pPr>
              <a:t>13</a:t>
            </a:fld>
            <a:endParaRPr lang="hu-HU"/>
          </a:p>
        </p:txBody>
      </p:sp>
    </p:spTree>
    <p:extLst>
      <p:ext uri="{BB962C8B-B14F-4D97-AF65-F5344CB8AC3E}">
        <p14:creationId xmlns:p14="http://schemas.microsoft.com/office/powerpoint/2010/main" val="839699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dirty="0"/>
          </a:p>
        </p:txBody>
      </p:sp>
      <p:sp>
        <p:nvSpPr>
          <p:cNvPr id="4" name="Slide Number Placeholder 3"/>
          <p:cNvSpPr>
            <a:spLocks noGrp="1"/>
          </p:cNvSpPr>
          <p:nvPr>
            <p:ph type="sldNum" sz="quarter" idx="10"/>
          </p:nvPr>
        </p:nvSpPr>
        <p:spPr/>
        <p:txBody>
          <a:bodyPr/>
          <a:lstStyle/>
          <a:p>
            <a:pPr>
              <a:defRPr/>
            </a:pPr>
            <a:fld id="{6E6176FD-5602-4B79-B069-B36BD1680ECD}" type="slidenum">
              <a:rPr lang="hu-HU" smtClean="0"/>
              <a:pPr>
                <a:defRPr/>
              </a:pPr>
              <a:t>14</a:t>
            </a:fld>
            <a:endParaRPr lang="hu-HU"/>
          </a:p>
        </p:txBody>
      </p:sp>
    </p:spTree>
    <p:extLst>
      <p:ext uri="{BB962C8B-B14F-4D97-AF65-F5344CB8AC3E}">
        <p14:creationId xmlns:p14="http://schemas.microsoft.com/office/powerpoint/2010/main" val="839699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3800"/>
            </a:lvl1pPr>
          </a:lstStyle>
          <a:p>
            <a:r>
              <a:rPr lang="en-US" smtClean="0"/>
              <a:t>Click to edit Master title style</a:t>
            </a:r>
            <a:endParaRPr lang="hu-HU"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hu-HU" dirty="0"/>
          </a:p>
        </p:txBody>
      </p:sp>
      <p:sp>
        <p:nvSpPr>
          <p:cNvPr id="8" name="Footer Placeholder 7"/>
          <p:cNvSpPr>
            <a:spLocks noGrp="1"/>
          </p:cNvSpPr>
          <p:nvPr>
            <p:ph type="ftr" sz="quarter" idx="11"/>
          </p:nvPr>
        </p:nvSpPr>
        <p:spPr/>
        <p:txBody>
          <a:bodyPr/>
          <a:lstStyle/>
          <a:p>
            <a:pPr>
              <a:defRPr/>
            </a:pPr>
            <a:r>
              <a:rPr lang="hu-HU" dirty="0" smtClean="0"/>
              <a:t>Magyar Nemzeti Bank</a:t>
            </a:r>
          </a:p>
        </p:txBody>
      </p:sp>
      <p:sp>
        <p:nvSpPr>
          <p:cNvPr id="9" name="Slide Number Placeholder 8"/>
          <p:cNvSpPr>
            <a:spLocks noGrp="1"/>
          </p:cNvSpPr>
          <p:nvPr>
            <p:ph type="sldNum" sz="quarter" idx="12"/>
          </p:nvPr>
        </p:nvSpPr>
        <p:spPr/>
        <p:txBody>
          <a:bodyPr/>
          <a:lstStyle>
            <a:lvl1pPr>
              <a:defRPr sz="1100"/>
            </a:lvl1pPr>
          </a:lstStyle>
          <a:p>
            <a:pPr>
              <a:defRPr/>
            </a:pPr>
            <a:fld id="{0401AEF3-AFFE-433D-8A34-08D966C25545}" type="slidenum">
              <a:rPr lang="hu-HU" smtClean="0"/>
              <a:pPr>
                <a:defRPr/>
              </a:pPr>
              <a:t>‹#›</a:t>
            </a:fld>
            <a:endParaRPr lang="hu-HU" dirty="0"/>
          </a:p>
        </p:txBody>
      </p:sp>
      <p:sp>
        <p:nvSpPr>
          <p:cNvPr id="5" name="Text Placeholder 4"/>
          <p:cNvSpPr>
            <a:spLocks noGrp="1"/>
          </p:cNvSpPr>
          <p:nvPr>
            <p:ph type="body" sz="quarter" idx="13"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smtClean="0"/>
              <a:t>Forrás:</a:t>
            </a:r>
          </a:p>
        </p:txBody>
      </p:sp>
    </p:spTree>
    <p:extLst>
      <p:ext uri="{BB962C8B-B14F-4D97-AF65-F5344CB8AC3E}">
        <p14:creationId xmlns:p14="http://schemas.microsoft.com/office/powerpoint/2010/main" val="32222107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yitólap logóv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07703" y="365127"/>
            <a:ext cx="6630363" cy="615602"/>
          </a:xfrm>
        </p:spPr>
        <p:txBody>
          <a:bodyPr/>
          <a:lstStyle>
            <a:lvl1pPr>
              <a:defRPr/>
            </a:lvl1pPr>
          </a:lstStyle>
          <a:p>
            <a:r>
              <a:rPr lang="hu-HU" dirty="0" smtClean="0"/>
              <a:t>Előadás címe</a:t>
            </a:r>
            <a:endParaRPr lang="hu-HU" dirty="0"/>
          </a:p>
        </p:txBody>
      </p:sp>
      <p:sp>
        <p:nvSpPr>
          <p:cNvPr id="3" name="Content Placeholder 2"/>
          <p:cNvSpPr>
            <a:spLocks noGrp="1"/>
          </p:cNvSpPr>
          <p:nvPr>
            <p:ph idx="1" hasCustomPrompt="1"/>
          </p:nvPr>
        </p:nvSpPr>
        <p:spPr>
          <a:xfrm>
            <a:off x="1907702" y="2131959"/>
            <a:ext cx="6630364" cy="368904"/>
          </a:xfrm>
        </p:spPr>
        <p:txBody>
          <a:bodyPr>
            <a:noAutofit/>
          </a:bodyPr>
          <a:lstStyle>
            <a:lvl1pPr marL="0" indent="0">
              <a:buNone/>
              <a:defRPr sz="2100" baseline="0"/>
            </a:lvl1pPr>
          </a:lstStyle>
          <a:p>
            <a:pPr lvl="0"/>
            <a:r>
              <a:rPr lang="hu-HU" dirty="0" smtClean="0"/>
              <a:t>Helyszín</a:t>
            </a:r>
          </a:p>
        </p:txBody>
      </p:sp>
      <p:sp>
        <p:nvSpPr>
          <p:cNvPr id="7" name="Content Placeholder 2"/>
          <p:cNvSpPr>
            <a:spLocks noGrp="1"/>
          </p:cNvSpPr>
          <p:nvPr>
            <p:ph idx="10" hasCustomPrompt="1"/>
          </p:nvPr>
        </p:nvSpPr>
        <p:spPr>
          <a:xfrm>
            <a:off x="1907702" y="980729"/>
            <a:ext cx="6630364" cy="720080"/>
          </a:xfrm>
        </p:spPr>
        <p:txBody>
          <a:bodyPr>
            <a:noAutofit/>
          </a:bodyPr>
          <a:lstStyle>
            <a:lvl1pPr marL="0" indent="0">
              <a:buNone/>
              <a:defRPr sz="2100" b="0" baseline="0">
                <a:solidFill>
                  <a:schemeClr val="bg2"/>
                </a:solidFill>
              </a:defRPr>
            </a:lvl1pPr>
          </a:lstStyle>
          <a:p>
            <a:pPr lvl="0"/>
            <a:r>
              <a:rPr lang="hu-HU" dirty="0" smtClean="0"/>
              <a:t>Előadó neve</a:t>
            </a:r>
          </a:p>
          <a:p>
            <a:pPr lvl="0"/>
            <a:r>
              <a:rPr lang="hu-HU" dirty="0" smtClean="0"/>
              <a:t>Titulusa</a:t>
            </a:r>
            <a:endParaRPr lang="hu-HU" dirty="0"/>
          </a:p>
        </p:txBody>
      </p:sp>
      <p:sp>
        <p:nvSpPr>
          <p:cNvPr id="8" name="Content Placeholder 2"/>
          <p:cNvSpPr>
            <a:spLocks noGrp="1"/>
          </p:cNvSpPr>
          <p:nvPr>
            <p:ph idx="14" hasCustomPrompt="1"/>
          </p:nvPr>
        </p:nvSpPr>
        <p:spPr>
          <a:xfrm>
            <a:off x="1907404" y="2539464"/>
            <a:ext cx="6630364" cy="400734"/>
          </a:xfrm>
        </p:spPr>
        <p:txBody>
          <a:bodyPr>
            <a:normAutofit/>
          </a:bodyPr>
          <a:lstStyle>
            <a:lvl1pPr marL="0" indent="0">
              <a:buNone/>
              <a:defRPr sz="2100" baseline="0"/>
            </a:lvl1pPr>
          </a:lstStyle>
          <a:p>
            <a:pPr lvl="0"/>
            <a:r>
              <a:rPr lang="hu-HU" dirty="0" smtClean="0"/>
              <a:t>Dátum</a:t>
            </a:r>
            <a:endParaRPr lang="hu-HU" dirty="0"/>
          </a:p>
        </p:txBody>
      </p:sp>
    </p:spTree>
    <p:extLst>
      <p:ext uri="{BB962C8B-B14F-4D97-AF65-F5344CB8AC3E}">
        <p14:creationId xmlns:p14="http://schemas.microsoft.com/office/powerpoint/2010/main" val="2208839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loldal">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453689" cy="759189"/>
          </a:xfrm>
        </p:spPr>
        <p:txBody>
          <a:bodyPr/>
          <a:lstStyle/>
          <a:p>
            <a:r>
              <a:rPr lang="en-US" smtClean="0"/>
              <a:t>Click to edit Master title style</a:t>
            </a:r>
            <a:endParaRPr lang="hu-HU" dirty="0"/>
          </a:p>
        </p:txBody>
      </p:sp>
      <p:sp>
        <p:nvSpPr>
          <p:cNvPr id="3" name="Content Placeholder 2"/>
          <p:cNvSpPr>
            <a:spLocks noGrp="1"/>
          </p:cNvSpPr>
          <p:nvPr>
            <p:ph idx="1"/>
          </p:nvPr>
        </p:nvSpPr>
        <p:spPr>
          <a:xfrm>
            <a:off x="651367" y="2060849"/>
            <a:ext cx="7886700" cy="417646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Content Placeholder 2"/>
          <p:cNvSpPr>
            <a:spLocks noGrp="1"/>
          </p:cNvSpPr>
          <p:nvPr>
            <p:ph idx="10"/>
          </p:nvPr>
        </p:nvSpPr>
        <p:spPr>
          <a:xfrm>
            <a:off x="651366" y="1388651"/>
            <a:ext cx="7886700" cy="576063"/>
          </a:xfrm>
        </p:spPr>
        <p:txBody>
          <a:bodyPr/>
          <a:lstStyle>
            <a:lvl1pPr marL="0" indent="0">
              <a:buNone/>
              <a:defRPr>
                <a:solidFill>
                  <a:schemeClr val="bg2"/>
                </a:solidFill>
              </a:defRPr>
            </a:lvl1pPr>
          </a:lstStyle>
          <a:p>
            <a:pPr lvl="0"/>
            <a:r>
              <a:rPr lang="en-US" smtClean="0"/>
              <a:t>Click to edit Master text styles</a:t>
            </a:r>
          </a:p>
        </p:txBody>
      </p:sp>
      <p:cxnSp>
        <p:nvCxnSpPr>
          <p:cNvPr id="9" name="Straight Connector 8"/>
          <p:cNvCxnSpPr/>
          <p:nvPr userDrawn="1"/>
        </p:nvCxnSpPr>
        <p:spPr>
          <a:xfrm>
            <a:off x="1187624" y="1124316"/>
            <a:ext cx="7956376" cy="0"/>
          </a:xfrm>
          <a:prstGeom prst="line">
            <a:avLst/>
          </a:prstGeom>
          <a:ln w="28575">
            <a:solidFill>
              <a:srgbClr val="1E245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2"/>
          </p:nvPr>
        </p:nvSpPr>
        <p:spPr/>
        <p:txBody>
          <a:bodyPr/>
          <a:lstStyle/>
          <a:p>
            <a:pPr>
              <a:defRPr/>
            </a:pPr>
            <a:r>
              <a:rPr lang="hu-HU" dirty="0" smtClean="0"/>
              <a:t>Magyar Nemzeti Bank</a:t>
            </a:r>
          </a:p>
        </p:txBody>
      </p:sp>
      <p:sp>
        <p:nvSpPr>
          <p:cNvPr id="6" name="Slide Number Placeholder 5"/>
          <p:cNvSpPr>
            <a:spLocks noGrp="1"/>
          </p:cNvSpPr>
          <p:nvPr>
            <p:ph type="sldNum" sz="quarter" idx="13"/>
          </p:nvPr>
        </p:nvSpPr>
        <p:spPr/>
        <p:txBody>
          <a:bodyPr/>
          <a:lstStyle>
            <a:lvl1pPr>
              <a:defRPr sz="1100"/>
            </a:lvl1pPr>
          </a:lstStyle>
          <a:p>
            <a:pPr>
              <a:defRPr/>
            </a:pPr>
            <a:fld id="{0401AEF3-AFFE-433D-8A34-08D966C25545}" type="slidenum">
              <a:rPr lang="hu-HU" smtClean="0"/>
              <a:pPr>
                <a:defRPr/>
              </a:pPr>
              <a:t>‹#›</a:t>
            </a:fld>
            <a:endParaRPr lang="hu-HU" dirty="0"/>
          </a:p>
        </p:txBody>
      </p:sp>
      <p:sp>
        <p:nvSpPr>
          <p:cNvPr id="10" name="Text Placeholder 4"/>
          <p:cNvSpPr>
            <a:spLocks noGrp="1"/>
          </p:cNvSpPr>
          <p:nvPr>
            <p:ph type="body" sz="quarter" idx="14"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smtClean="0"/>
              <a:t>Forrás: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32054"/>
            <a:ext cx="873224" cy="873224"/>
          </a:xfrm>
          <a:prstGeom prst="rect">
            <a:avLst/>
          </a:prstGeom>
        </p:spPr>
      </p:pic>
    </p:spTree>
    <p:extLst>
      <p:ext uri="{BB962C8B-B14F-4D97-AF65-F5344CB8AC3E}">
        <p14:creationId xmlns:p14="http://schemas.microsoft.com/office/powerpoint/2010/main" val="42125586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loldal 2">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485331" cy="759189"/>
          </a:xfrm>
        </p:spPr>
        <p:txBody>
          <a:bodyPr/>
          <a:lstStyle/>
          <a:p>
            <a:r>
              <a:rPr lang="en-US" smtClean="0"/>
              <a:t>Click to edit Master title style</a:t>
            </a:r>
            <a:endParaRPr lang="hu-HU" dirty="0"/>
          </a:p>
        </p:txBody>
      </p:sp>
      <p:sp>
        <p:nvSpPr>
          <p:cNvPr id="3" name="Content Placeholder 2"/>
          <p:cNvSpPr>
            <a:spLocks noGrp="1"/>
          </p:cNvSpPr>
          <p:nvPr>
            <p:ph idx="1"/>
          </p:nvPr>
        </p:nvSpPr>
        <p:spPr>
          <a:xfrm>
            <a:off x="651367" y="1268761"/>
            <a:ext cx="7886700" cy="49685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Footer Placeholder 4"/>
          <p:cNvSpPr>
            <a:spLocks noGrp="1"/>
          </p:cNvSpPr>
          <p:nvPr>
            <p:ph type="ftr" sz="quarter" idx="11"/>
          </p:nvPr>
        </p:nvSpPr>
        <p:spPr/>
        <p:txBody>
          <a:bodyPr/>
          <a:lstStyle/>
          <a:p>
            <a:pPr>
              <a:defRPr/>
            </a:pPr>
            <a:r>
              <a:rPr lang="hu-HU" dirty="0" smtClean="0"/>
              <a:t>Magyar Nemzeti Bank</a:t>
            </a:r>
          </a:p>
        </p:txBody>
      </p:sp>
      <p:sp>
        <p:nvSpPr>
          <p:cNvPr id="6" name="Slide Number Placeholder 5"/>
          <p:cNvSpPr>
            <a:spLocks noGrp="1"/>
          </p:cNvSpPr>
          <p:nvPr>
            <p:ph type="sldNum" sz="quarter" idx="12"/>
          </p:nvPr>
        </p:nvSpPr>
        <p:spPr/>
        <p:txBody>
          <a:bodyPr/>
          <a:lstStyle>
            <a:lvl1pPr>
              <a:defRPr sz="1100"/>
            </a:lvl1pPr>
          </a:lstStyle>
          <a:p>
            <a:pPr>
              <a:defRPr/>
            </a:pPr>
            <a:fld id="{0401AEF3-AFFE-433D-8A34-08D966C25545}" type="slidenum">
              <a:rPr lang="hu-HU" smtClean="0"/>
              <a:pPr>
                <a:defRPr/>
              </a:pPr>
              <a:t>‹#›</a:t>
            </a:fld>
            <a:endParaRPr lang="hu-HU" dirty="0"/>
          </a:p>
        </p:txBody>
      </p:sp>
      <p:cxnSp>
        <p:nvCxnSpPr>
          <p:cNvPr id="7" name="Straight Connector 6"/>
          <p:cNvCxnSpPr/>
          <p:nvPr userDrawn="1"/>
        </p:nvCxnSpPr>
        <p:spPr>
          <a:xfrm>
            <a:off x="1187624" y="1120587"/>
            <a:ext cx="7956376" cy="0"/>
          </a:xfrm>
          <a:prstGeom prst="line">
            <a:avLst/>
          </a:prstGeom>
          <a:ln w="28575">
            <a:solidFill>
              <a:srgbClr val="1E2452"/>
            </a:solidFill>
          </a:ln>
        </p:spPr>
        <p:style>
          <a:lnRef idx="1">
            <a:schemeClr val="accent1"/>
          </a:lnRef>
          <a:fillRef idx="0">
            <a:schemeClr val="accent1"/>
          </a:fillRef>
          <a:effectRef idx="0">
            <a:schemeClr val="accent1"/>
          </a:effectRef>
          <a:fontRef idx="minor">
            <a:schemeClr val="tx1"/>
          </a:fontRef>
        </p:style>
      </p:cxnSp>
      <p:sp>
        <p:nvSpPr>
          <p:cNvPr id="8" name="Text Placeholder 4"/>
          <p:cNvSpPr>
            <a:spLocks noGrp="1"/>
          </p:cNvSpPr>
          <p:nvPr>
            <p:ph type="body" sz="quarter" idx="13"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smtClean="0"/>
              <a:t>Forrás: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00" y="133200"/>
            <a:ext cx="873224" cy="873224"/>
          </a:xfrm>
          <a:prstGeom prst="rect">
            <a:avLst/>
          </a:prstGeom>
        </p:spPr>
      </p:pic>
    </p:spTree>
    <p:extLst>
      <p:ext uri="{BB962C8B-B14F-4D97-AF65-F5344CB8AC3E}">
        <p14:creationId xmlns:p14="http://schemas.microsoft.com/office/powerpoint/2010/main" val="17946432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u-HU" dirty="0" smtClean="0"/>
              <a:t>Mintacím szerkesztése</a:t>
            </a:r>
            <a:endParaRPr lang="hu-HU"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5" name="Footer Placeholder 4"/>
          <p:cNvSpPr>
            <a:spLocks noGrp="1"/>
          </p:cNvSpPr>
          <p:nvPr>
            <p:ph type="ftr" sz="quarter" idx="3"/>
          </p:nvPr>
        </p:nvSpPr>
        <p:spPr>
          <a:xfrm>
            <a:off x="0" y="6356351"/>
            <a:ext cx="3086100" cy="365125"/>
          </a:xfrm>
          <a:prstGeom prst="rect">
            <a:avLst/>
          </a:prstGeom>
        </p:spPr>
        <p:txBody>
          <a:bodyPr vert="horz" lIns="91440" tIns="45720" rIns="91440" bIns="45720" rtlCol="0" anchor="ctr"/>
          <a:lstStyle>
            <a:lvl1pPr algn="l">
              <a:defRPr sz="1400" b="1">
                <a:solidFill>
                  <a:schemeClr val="accent5"/>
                </a:solidFill>
                <a:latin typeface="Calibri" panose="020F0502020204030204" pitchFamily="34" charset="0"/>
              </a:defRPr>
            </a:lvl1pPr>
          </a:lstStyle>
          <a:p>
            <a:pPr>
              <a:defRPr/>
            </a:pPr>
            <a:r>
              <a:rPr lang="hu-HU" dirty="0" smtClean="0"/>
              <a:t>Magyar Nemzeti Bank</a:t>
            </a:r>
          </a:p>
        </p:txBody>
      </p:sp>
      <p:sp>
        <p:nvSpPr>
          <p:cNvPr id="6" name="Slide Number Placeholder 5"/>
          <p:cNvSpPr>
            <a:spLocks noGrp="1"/>
          </p:cNvSpPr>
          <p:nvPr>
            <p:ph type="sldNum" sz="quarter" idx="4"/>
          </p:nvPr>
        </p:nvSpPr>
        <p:spPr>
          <a:xfrm>
            <a:off x="3543300" y="6356351"/>
            <a:ext cx="2057400" cy="365125"/>
          </a:xfrm>
          <a:prstGeom prst="rect">
            <a:avLst/>
          </a:prstGeom>
        </p:spPr>
        <p:txBody>
          <a:bodyPr vert="horz" lIns="91440" tIns="45720" rIns="91440" bIns="45720" rtlCol="0" anchor="ctr"/>
          <a:lstStyle>
            <a:lvl1pPr algn="ctr">
              <a:defRPr sz="1100">
                <a:solidFill>
                  <a:schemeClr val="accent5"/>
                </a:solidFill>
                <a:latin typeface="Calibri" panose="020F0502020204030204" pitchFamily="34" charset="0"/>
              </a:defRPr>
            </a:lvl1pPr>
          </a:lstStyle>
          <a:p>
            <a:pPr>
              <a:defRPr/>
            </a:pPr>
            <a:fld id="{0401AEF3-AFFE-433D-8A34-08D966C25545}" type="slidenum">
              <a:rPr lang="hu-HU" smtClean="0"/>
              <a:pPr>
                <a:defRPr/>
              </a:pPr>
              <a:t>‹#›</a:t>
            </a:fld>
            <a:endParaRPr lang="hu-HU" dirty="0"/>
          </a:p>
        </p:txBody>
      </p:sp>
    </p:spTree>
    <p:extLst>
      <p:ext uri="{BB962C8B-B14F-4D97-AF65-F5344CB8AC3E}">
        <p14:creationId xmlns:p14="http://schemas.microsoft.com/office/powerpoint/2010/main" val="1802001978"/>
      </p:ext>
    </p:extLst>
  </p:cSld>
  <p:clrMap bg1="lt1" tx1="dk1" bg2="lt2" tx2="dk2" accent1="accent1" accent2="accent2" accent3="accent3" accent4="accent4" accent5="accent5" accent6="accent6" hlink="hlink" folHlink="folHlink"/>
  <p:sldLayoutIdLst>
    <p:sldLayoutId id="2147483785" r:id="rId1"/>
    <p:sldLayoutId id="2147483804" r:id="rId2"/>
    <p:sldLayoutId id="2147483806" r:id="rId3"/>
    <p:sldLayoutId id="2147483807" r:id="rId4"/>
  </p:sldLayoutIdLst>
  <p:timing>
    <p:tnLst>
      <p:par>
        <p:cTn id="1" dur="indefinite" restart="never" nodeType="tmRoot"/>
      </p:par>
    </p:tnLst>
  </p:timing>
  <p:hf hdr="0" dt="0"/>
  <p:txStyles>
    <p:titleStyle>
      <a:lvl1pPr algn="l" defTabSz="685800" rtl="0" eaLnBrk="1" latinLnBrk="0" hangingPunct="1">
        <a:lnSpc>
          <a:spcPct val="90000"/>
        </a:lnSpc>
        <a:spcBef>
          <a:spcPct val="0"/>
        </a:spcBef>
        <a:buNone/>
        <a:defRPr sz="38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hu-H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4.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 Id="rId5" Type="http://schemas.openxmlformats.org/officeDocument/2006/relationships/image" Target="../media/image10.emf"/><Relationship Id="rId4" Type="http://schemas.openxmlformats.org/officeDocument/2006/relationships/image" Target="../media/image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mailto:dsktit@mnb.hu"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mnb.hu/monetaris-politika/a-monetaris-politikai-eszkoztar" TargetMode="External"/><Relationship Id="rId2" Type="http://schemas.openxmlformats.org/officeDocument/2006/relationships/hyperlink" Target="http://www.mnb.hu/monetaris-politika" TargetMode="External"/><Relationship Id="rId1" Type="http://schemas.openxmlformats.org/officeDocument/2006/relationships/slideLayout" Target="../slideLayouts/slideLayout4.xml"/><Relationship Id="rId6" Type="http://schemas.openxmlformats.org/officeDocument/2006/relationships/hyperlink" Target="http://www.mnb.hu/monetaris-politika/a-monetaris-politikai-eszkoztar/aukciok-tenderek-gyorstenderek/kamatcsere-ugyletek-tenderei/jegybanki-hirs-tenderek" TargetMode="External"/><Relationship Id="rId5" Type="http://schemas.openxmlformats.org/officeDocument/2006/relationships/hyperlink" Target="http://www.mnb.hu/monetaris-politika/a-monetaris-politikai-eszkoztar/aukciok-tenderek-gyorstenderek/kamatcsere-ugyletek-tenderei" TargetMode="External"/><Relationship Id="rId4" Type="http://schemas.openxmlformats.org/officeDocument/2006/relationships/hyperlink" Target="http://www.mnb.hu/monetaris-politika/a-monetaris-politikai-eszkoztar/aukciok-tenderek-gyorstendere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5" y="548680"/>
            <a:ext cx="6768753" cy="1983754"/>
          </a:xfrm>
        </p:spPr>
        <p:txBody>
          <a:bodyPr>
            <a:normAutofit/>
          </a:bodyPr>
          <a:lstStyle/>
          <a:p>
            <a:r>
              <a:rPr lang="hu-HU" sz="3200" b="1" dirty="0" smtClean="0"/>
              <a:t>A jegybank Piaci Hitelprogramja</a:t>
            </a:r>
            <a:r>
              <a:rPr lang="hu-HU" sz="3200" dirty="0" smtClean="0"/>
              <a:t/>
            </a:r>
            <a:br>
              <a:rPr lang="hu-HU" sz="3200" dirty="0" smtClean="0"/>
            </a:br>
            <a:r>
              <a:rPr lang="hu-HU" sz="3200" dirty="0" smtClean="0"/>
              <a:t/>
            </a:r>
            <a:br>
              <a:rPr lang="hu-HU" sz="3200" dirty="0" smtClean="0"/>
            </a:br>
            <a:r>
              <a:rPr lang="hu-HU" sz="3200" dirty="0" smtClean="0"/>
              <a:t>A hitelösztönzési IRS és a</a:t>
            </a:r>
            <a:br>
              <a:rPr lang="hu-HU" sz="3200" dirty="0" smtClean="0"/>
            </a:br>
            <a:r>
              <a:rPr lang="hu-HU" sz="3200" dirty="0" smtClean="0"/>
              <a:t>preferenciális betét</a:t>
            </a:r>
            <a:endParaRPr lang="hu-HU" sz="3200" dirty="0"/>
          </a:p>
        </p:txBody>
      </p:sp>
      <p:sp>
        <p:nvSpPr>
          <p:cNvPr id="4" name="Content Placeholder 3"/>
          <p:cNvSpPr>
            <a:spLocks noGrp="1"/>
          </p:cNvSpPr>
          <p:nvPr>
            <p:ph idx="10"/>
          </p:nvPr>
        </p:nvSpPr>
        <p:spPr>
          <a:xfrm>
            <a:off x="1979712" y="2852936"/>
            <a:ext cx="3168352" cy="504056"/>
          </a:xfrm>
        </p:spPr>
        <p:txBody>
          <a:bodyPr/>
          <a:lstStyle/>
          <a:p>
            <a:r>
              <a:rPr lang="hu-HU" dirty="0" smtClean="0"/>
              <a:t>Hoffmann Mihály</a:t>
            </a:r>
          </a:p>
        </p:txBody>
      </p:sp>
      <p:sp>
        <p:nvSpPr>
          <p:cNvPr id="5" name="Slide Number Placeholder 4"/>
          <p:cNvSpPr>
            <a:spLocks noGrp="1"/>
          </p:cNvSpPr>
          <p:nvPr>
            <p:ph type="sldNum" sz="quarter" idx="4294967295"/>
          </p:nvPr>
        </p:nvSpPr>
        <p:spPr>
          <a:xfrm>
            <a:off x="3543300" y="6356351"/>
            <a:ext cx="2057400" cy="365125"/>
          </a:xfrm>
        </p:spPr>
        <p:txBody>
          <a:bodyPr/>
          <a:lstStyle/>
          <a:p>
            <a:pPr>
              <a:defRPr/>
            </a:pPr>
            <a:fld id="{0401AEF3-AFFE-433D-8A34-08D966C25545}" type="slidenum">
              <a:rPr lang="hu-HU" smtClean="0"/>
              <a:pPr>
                <a:defRPr/>
              </a:pPr>
              <a:t>1</a:t>
            </a:fld>
            <a:endParaRPr lang="hu-HU" dirty="0"/>
          </a:p>
        </p:txBody>
      </p:sp>
      <p:sp>
        <p:nvSpPr>
          <p:cNvPr id="6" name="Content Placeholder 5"/>
          <p:cNvSpPr>
            <a:spLocks noGrp="1"/>
          </p:cNvSpPr>
          <p:nvPr>
            <p:ph idx="14"/>
          </p:nvPr>
        </p:nvSpPr>
        <p:spPr>
          <a:xfrm>
            <a:off x="1907704" y="4077072"/>
            <a:ext cx="2664296" cy="504056"/>
          </a:xfrm>
        </p:spPr>
        <p:txBody>
          <a:bodyPr>
            <a:normAutofit/>
          </a:bodyPr>
          <a:lstStyle/>
          <a:p>
            <a:r>
              <a:rPr lang="hu-HU" dirty="0" smtClean="0"/>
              <a:t>2016. január 8.</a:t>
            </a:r>
          </a:p>
        </p:txBody>
      </p:sp>
    </p:spTree>
    <p:extLst>
      <p:ext uri="{BB962C8B-B14F-4D97-AF65-F5344CB8AC3E}">
        <p14:creationId xmlns:p14="http://schemas.microsoft.com/office/powerpoint/2010/main" val="917797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Élőláb helye 3"/>
          <p:cNvSpPr>
            <a:spLocks noGrp="1"/>
          </p:cNvSpPr>
          <p:nvPr>
            <p:ph type="ftr" sz="quarter" idx="11"/>
          </p:nvPr>
        </p:nvSpPr>
        <p:spPr/>
        <p:txBody>
          <a:bodyPr/>
          <a:lstStyle/>
          <a:p>
            <a:pPr>
              <a:defRPr/>
            </a:pPr>
            <a:r>
              <a:rPr lang="hu-HU" smtClean="0"/>
              <a:t>Magyar Nemzeti Bank</a:t>
            </a:r>
            <a:endParaRPr lang="hu-HU" dirty="0" smtClean="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10</a:t>
            </a:fld>
            <a:endParaRPr lang="hu-HU" dirty="0"/>
          </a:p>
        </p:txBody>
      </p:sp>
      <p:sp>
        <p:nvSpPr>
          <p:cNvPr id="3" name="Title 2"/>
          <p:cNvSpPr>
            <a:spLocks noGrp="1"/>
          </p:cNvSpPr>
          <p:nvPr>
            <p:ph type="title"/>
          </p:nvPr>
        </p:nvSpPr>
        <p:spPr/>
        <p:txBody>
          <a:bodyPr>
            <a:normAutofit fontScale="90000"/>
          </a:bodyPr>
          <a:lstStyle/>
          <a:p>
            <a:r>
              <a:rPr lang="hu-HU" dirty="0"/>
              <a:t>A </a:t>
            </a:r>
            <a:r>
              <a:rPr lang="hu-HU" dirty="0" err="1"/>
              <a:t>HIRS</a:t>
            </a:r>
            <a:r>
              <a:rPr lang="hu-HU" dirty="0"/>
              <a:t> </a:t>
            </a:r>
            <a:r>
              <a:rPr lang="hu-HU" dirty="0" smtClean="0"/>
              <a:t>tenderek – Ajánlatok kiértékelése</a:t>
            </a:r>
            <a:endParaRPr lang="hu-HU" dirty="0"/>
          </a:p>
        </p:txBody>
      </p:sp>
      <p:sp>
        <p:nvSpPr>
          <p:cNvPr id="2" name="TextBox 1"/>
          <p:cNvSpPr txBox="1"/>
          <p:nvPr/>
        </p:nvSpPr>
        <p:spPr>
          <a:xfrm>
            <a:off x="179512" y="1268760"/>
            <a:ext cx="8784976" cy="4724370"/>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hu-HU" sz="2200" dirty="0" smtClean="0">
                <a:solidFill>
                  <a:srgbClr val="1E2452"/>
                </a:solidFill>
                <a:latin typeface="Calibri" panose="020F0502020204030204" pitchFamily="34" charset="0"/>
              </a:rPr>
              <a:t>Az ajánlatok beküldését követően az MNB meghatározza az </a:t>
            </a:r>
            <a:r>
              <a:rPr lang="hu-HU" sz="2200" b="1" dirty="0" smtClean="0">
                <a:solidFill>
                  <a:srgbClr val="1E2452"/>
                </a:solidFill>
                <a:latin typeface="Calibri" panose="020F0502020204030204" pitchFamily="34" charset="0"/>
              </a:rPr>
              <a:t>elfogadott mennyiséget</a:t>
            </a:r>
            <a:r>
              <a:rPr lang="hu-HU" sz="2200" dirty="0" smtClean="0">
                <a:solidFill>
                  <a:srgbClr val="1E2452"/>
                </a:solidFill>
                <a:latin typeface="Calibri" panose="020F0502020204030204" pitchFamily="34" charset="0"/>
              </a:rPr>
              <a:t>, amely felfele és lefele is eltérhet a meghirdetett mennyiségtől.</a:t>
            </a:r>
          </a:p>
          <a:p>
            <a:pPr marL="342900" indent="-342900">
              <a:spcBef>
                <a:spcPts val="600"/>
              </a:spcBef>
              <a:buFont typeface="Arial" panose="020B0604020202020204" pitchFamily="34" charset="0"/>
              <a:buChar char="•"/>
            </a:pPr>
            <a:r>
              <a:rPr lang="hu-HU" sz="2200" dirty="0" smtClean="0">
                <a:solidFill>
                  <a:srgbClr val="1E2452"/>
                </a:solidFill>
                <a:latin typeface="Calibri" panose="020F0502020204030204" pitchFamily="34" charset="0"/>
              </a:rPr>
              <a:t>Amennyiben az elfogadott mennyiség alacsonyabb a benyújtott ajánlatok összegénél, az MNB a beérkezett ajánlatok sorba rendezése alapján dönt azok elfogadásától.</a:t>
            </a:r>
          </a:p>
          <a:p>
            <a:pPr marL="342900" indent="-342900">
              <a:spcBef>
                <a:spcPts val="600"/>
              </a:spcBef>
              <a:buFont typeface="Arial" panose="020B0604020202020204" pitchFamily="34" charset="0"/>
              <a:buChar char="•"/>
            </a:pPr>
            <a:r>
              <a:rPr lang="hu-HU" sz="2200" dirty="0" smtClean="0">
                <a:solidFill>
                  <a:srgbClr val="1E2452"/>
                </a:solidFill>
                <a:latin typeface="Calibri" panose="020F0502020204030204" pitchFamily="34" charset="0"/>
              </a:rPr>
              <a:t>A sorba rendezett ajánlatok közül először </a:t>
            </a:r>
            <a:r>
              <a:rPr lang="hu-HU" sz="2200" b="1" dirty="0" smtClean="0">
                <a:solidFill>
                  <a:srgbClr val="1E2452"/>
                </a:solidFill>
                <a:latin typeface="Calibri" panose="020F0502020204030204" pitchFamily="34" charset="0"/>
              </a:rPr>
              <a:t>a magasabb fix kamaton benyújtott ajánlatok kerülnek elfogadásra.</a:t>
            </a:r>
          </a:p>
          <a:p>
            <a:pPr marL="342900" indent="-342900">
              <a:spcBef>
                <a:spcPts val="600"/>
              </a:spcBef>
              <a:buFont typeface="Arial" panose="020B0604020202020204" pitchFamily="34" charset="0"/>
              <a:buChar char="•"/>
            </a:pPr>
            <a:r>
              <a:rPr lang="hu-HU" sz="2200" dirty="0" smtClean="0">
                <a:solidFill>
                  <a:srgbClr val="1E2452"/>
                </a:solidFill>
                <a:latin typeface="Calibri" panose="020F0502020204030204" pitchFamily="34" charset="0"/>
              </a:rPr>
              <a:t>Amennyiben a legalacsonyabb még elfogadott fix kamatlábhoz kapcsolódó ajánlatok teljes összegben történő kielégítésével az elfogadott mennyiség átlépésre kerülne, az MNB ezeket az ajánlatokat 10 millió forintos egységekben </a:t>
            </a:r>
            <a:r>
              <a:rPr lang="hu-HU" sz="2200" b="1" dirty="0" smtClean="0">
                <a:solidFill>
                  <a:srgbClr val="1E2452"/>
                </a:solidFill>
                <a:latin typeface="Calibri" panose="020F0502020204030204" pitchFamily="34" charset="0"/>
              </a:rPr>
              <a:t>a kártyaleosztás szabályai szerint </a:t>
            </a:r>
            <a:r>
              <a:rPr lang="hu-HU" sz="2200" dirty="0" smtClean="0">
                <a:solidFill>
                  <a:srgbClr val="1E2452"/>
                </a:solidFill>
                <a:latin typeface="Calibri" panose="020F0502020204030204" pitchFamily="34" charset="0"/>
              </a:rPr>
              <a:t>elégíti ki az elfogadott mennyiség eléréséig.</a:t>
            </a:r>
            <a:endParaRPr lang="hu-HU" sz="2200" dirty="0">
              <a:solidFill>
                <a:srgbClr val="1E2452"/>
              </a:solidFill>
              <a:latin typeface="Calibri" panose="020F0502020204030204" pitchFamily="34" charset="0"/>
            </a:endParaRPr>
          </a:p>
        </p:txBody>
      </p:sp>
    </p:spTree>
    <p:extLst>
      <p:ext uri="{BB962C8B-B14F-4D97-AF65-F5344CB8AC3E}">
        <p14:creationId xmlns:p14="http://schemas.microsoft.com/office/powerpoint/2010/main" val="1477616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Élőláb helye 3"/>
          <p:cNvSpPr>
            <a:spLocks noGrp="1"/>
          </p:cNvSpPr>
          <p:nvPr>
            <p:ph type="ftr" sz="quarter" idx="11"/>
          </p:nvPr>
        </p:nvSpPr>
        <p:spPr/>
        <p:txBody>
          <a:bodyPr/>
          <a:lstStyle/>
          <a:p>
            <a:pPr>
              <a:defRPr/>
            </a:pPr>
            <a:r>
              <a:rPr lang="hu-HU" smtClean="0"/>
              <a:t>Magyar Nemzeti Bank</a:t>
            </a:r>
            <a:endParaRPr lang="hu-HU" dirty="0" smtClean="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11</a:t>
            </a:fld>
            <a:endParaRPr lang="hu-HU" dirty="0"/>
          </a:p>
        </p:txBody>
      </p:sp>
      <p:sp>
        <p:nvSpPr>
          <p:cNvPr id="3" name="Title 2"/>
          <p:cNvSpPr>
            <a:spLocks noGrp="1"/>
          </p:cNvSpPr>
          <p:nvPr>
            <p:ph type="title"/>
          </p:nvPr>
        </p:nvSpPr>
        <p:spPr/>
        <p:txBody>
          <a:bodyPr>
            <a:normAutofit fontScale="90000"/>
          </a:bodyPr>
          <a:lstStyle/>
          <a:p>
            <a:r>
              <a:rPr lang="hu-HU" dirty="0"/>
              <a:t>A </a:t>
            </a:r>
            <a:r>
              <a:rPr lang="hu-HU" dirty="0" err="1"/>
              <a:t>HIRS</a:t>
            </a:r>
            <a:r>
              <a:rPr lang="hu-HU" dirty="0"/>
              <a:t> </a:t>
            </a:r>
            <a:r>
              <a:rPr lang="hu-HU" dirty="0" smtClean="0"/>
              <a:t>tenderek – Ajánlatok kiértékelése (Példa)</a:t>
            </a:r>
            <a:endParaRPr lang="hu-HU" dirty="0"/>
          </a:p>
        </p:txBody>
      </p:sp>
      <p:sp>
        <p:nvSpPr>
          <p:cNvPr id="19" name="TextBox 18"/>
          <p:cNvSpPr txBox="1"/>
          <p:nvPr/>
        </p:nvSpPr>
        <p:spPr>
          <a:xfrm>
            <a:off x="5001022" y="1418318"/>
            <a:ext cx="4042784" cy="2031325"/>
          </a:xfrm>
          <a:prstGeom prst="rect">
            <a:avLst/>
          </a:prstGeom>
          <a:noFill/>
        </p:spPr>
        <p:txBody>
          <a:bodyPr wrap="square" rtlCol="0">
            <a:spAutoFit/>
          </a:bodyPr>
          <a:lstStyle/>
          <a:p>
            <a:r>
              <a:rPr lang="hu-HU" b="1" dirty="0" smtClean="0">
                <a:latin typeface="Calibri" panose="020F0502020204030204" pitchFamily="34" charset="0"/>
              </a:rPr>
              <a:t>A kártyaleosztás menete: </a:t>
            </a:r>
          </a:p>
          <a:p>
            <a:r>
              <a:rPr lang="hu-HU" dirty="0" smtClean="0">
                <a:latin typeface="Calibri" panose="020F0502020204030204" pitchFamily="34" charset="0"/>
              </a:rPr>
              <a:t>Összesen </a:t>
            </a:r>
            <a:r>
              <a:rPr lang="hu-HU" dirty="0">
                <a:latin typeface="Calibri" panose="020F0502020204030204" pitchFamily="34" charset="0"/>
              </a:rPr>
              <a:t>20 milliárd </a:t>
            </a:r>
            <a:r>
              <a:rPr lang="hu-HU" dirty="0" smtClean="0">
                <a:latin typeface="Calibri" panose="020F0502020204030204" pitchFamily="34" charset="0"/>
              </a:rPr>
              <a:t>forintot </a:t>
            </a:r>
            <a:r>
              <a:rPr lang="hu-HU" b="1" dirty="0">
                <a:latin typeface="Calibri" panose="020F0502020204030204" pitchFamily="34" charset="0"/>
              </a:rPr>
              <a:t>10 millió forintonként</a:t>
            </a:r>
            <a:r>
              <a:rPr lang="hu-HU" dirty="0" smtClean="0">
                <a:latin typeface="Calibri" panose="020F0502020204030204" pitchFamily="34" charset="0"/>
              </a:rPr>
              <a:t> </a:t>
            </a:r>
            <a:r>
              <a:rPr lang="hu-HU" dirty="0">
                <a:latin typeface="Calibri" panose="020F0502020204030204" pitchFamily="34" charset="0"/>
              </a:rPr>
              <a:t>addig osztunk </a:t>
            </a:r>
            <a:r>
              <a:rPr lang="hu-HU" dirty="0" smtClean="0">
                <a:latin typeface="Calibri" panose="020F0502020204030204" pitchFamily="34" charset="0"/>
              </a:rPr>
              <a:t>szét a </a:t>
            </a:r>
            <a:r>
              <a:rPr lang="hu-HU" dirty="0">
                <a:latin typeface="Calibri" panose="020F0502020204030204" pitchFamily="34" charset="0"/>
              </a:rPr>
              <a:t>három </a:t>
            </a:r>
            <a:r>
              <a:rPr lang="hu-HU" dirty="0" smtClean="0">
                <a:latin typeface="Calibri" panose="020F0502020204030204" pitchFamily="34" charset="0"/>
              </a:rPr>
              <a:t>ajánlat </a:t>
            </a:r>
            <a:r>
              <a:rPr lang="hu-HU" dirty="0">
                <a:latin typeface="Calibri" panose="020F0502020204030204" pitchFamily="34" charset="0"/>
              </a:rPr>
              <a:t>között, </a:t>
            </a:r>
            <a:r>
              <a:rPr lang="hu-HU" dirty="0" smtClean="0">
                <a:latin typeface="Calibri" panose="020F0502020204030204" pitchFamily="34" charset="0"/>
              </a:rPr>
              <a:t>amíg </a:t>
            </a:r>
            <a:r>
              <a:rPr lang="hu-HU" dirty="0">
                <a:latin typeface="Calibri" panose="020F0502020204030204" pitchFamily="34" charset="0"/>
              </a:rPr>
              <a:t>egy-egy ajánlat nem teljesül teljes mértékben, vagy a </a:t>
            </a:r>
            <a:r>
              <a:rPr lang="hu-HU" dirty="0" smtClean="0">
                <a:latin typeface="Calibri" panose="020F0502020204030204" pitchFamily="34" charset="0"/>
              </a:rPr>
              <a:t>szétosztandó </a:t>
            </a:r>
            <a:r>
              <a:rPr lang="hu-HU" dirty="0">
                <a:latin typeface="Calibri" panose="020F0502020204030204" pitchFamily="34" charset="0"/>
              </a:rPr>
              <a:t>20 milliárd forint el nem fogy.</a:t>
            </a:r>
            <a:endParaRPr lang="hu-HU" dirty="0" smtClean="0">
              <a:latin typeface="Calibri" panose="020F0502020204030204" pitchFamily="34" charset="0"/>
            </a:endParaRPr>
          </a:p>
        </p:txBody>
      </p:sp>
      <p:pic>
        <p:nvPicPr>
          <p:cNvPr id="2063"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7" y="1196752"/>
            <a:ext cx="4811327" cy="131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Straight Arrow Connector 20"/>
          <p:cNvCxnSpPr>
            <a:endCxn id="19" idx="1"/>
          </p:cNvCxnSpPr>
          <p:nvPr/>
        </p:nvCxnSpPr>
        <p:spPr>
          <a:xfrm flipV="1">
            <a:off x="4282244" y="2433981"/>
            <a:ext cx="718778" cy="193112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Down Arrow 43"/>
          <p:cNvSpPr/>
          <p:nvPr/>
        </p:nvSpPr>
        <p:spPr>
          <a:xfrm>
            <a:off x="1093980" y="2510114"/>
            <a:ext cx="2448272" cy="31192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7" name="Down Arrow 46"/>
          <p:cNvSpPr/>
          <p:nvPr/>
        </p:nvSpPr>
        <p:spPr>
          <a:xfrm>
            <a:off x="5749332" y="3328773"/>
            <a:ext cx="2448272" cy="31192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pic>
        <p:nvPicPr>
          <p:cNvPr id="206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650" y="2870696"/>
            <a:ext cx="4068932" cy="3539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3774995"/>
            <a:ext cx="4156592" cy="2482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4379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u-HU"/>
          </a:p>
        </p:txBody>
      </p:sp>
      <p:sp>
        <p:nvSpPr>
          <p:cNvPr id="3" name="Content Placeholder 2"/>
          <p:cNvSpPr>
            <a:spLocks noGrp="1"/>
          </p:cNvSpPr>
          <p:nvPr>
            <p:ph idx="1"/>
          </p:nvPr>
        </p:nvSpPr>
        <p:spPr>
          <a:xfrm>
            <a:off x="467544" y="2780928"/>
            <a:ext cx="8462764" cy="720081"/>
          </a:xfrm>
        </p:spPr>
        <p:txBody>
          <a:bodyPr>
            <a:normAutofit fontScale="92500"/>
          </a:bodyPr>
          <a:lstStyle/>
          <a:p>
            <a:pPr marL="0" indent="0" algn="ctr">
              <a:buNone/>
            </a:pPr>
            <a:r>
              <a:rPr lang="hu-HU" dirty="0" smtClean="0"/>
              <a:t>A preferenciális betét operatív, </a:t>
            </a:r>
            <a:r>
              <a:rPr lang="hu-HU" dirty="0"/>
              <a:t>technikai</a:t>
            </a:r>
            <a:r>
              <a:rPr lang="hu-HU" dirty="0" smtClean="0"/>
              <a:t> paraméterei</a:t>
            </a:r>
            <a:endParaRPr lang="hu-HU" dirty="0"/>
          </a:p>
        </p:txBody>
      </p:sp>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12</a:t>
            </a:fld>
            <a:endParaRPr lang="hu-HU" dirty="0"/>
          </a:p>
        </p:txBody>
      </p:sp>
    </p:spTree>
    <p:extLst>
      <p:ext uri="{BB962C8B-B14F-4D97-AF65-F5344CB8AC3E}">
        <p14:creationId xmlns:p14="http://schemas.microsoft.com/office/powerpoint/2010/main" val="3851057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596456" cy="759189"/>
          </a:xfrm>
        </p:spPr>
        <p:txBody>
          <a:bodyPr>
            <a:normAutofit fontScale="90000"/>
          </a:bodyPr>
          <a:lstStyle/>
          <a:p>
            <a:r>
              <a:rPr lang="hu-HU" sz="3200" dirty="0" smtClean="0"/>
              <a:t>A preferenciális betét mint a jegybanki </a:t>
            </a:r>
            <a:r>
              <a:rPr lang="hu-HU" sz="3200" dirty="0" err="1" smtClean="0"/>
              <a:t>HIRS-t</a:t>
            </a:r>
            <a:r>
              <a:rPr lang="hu-HU" sz="3200" dirty="0" smtClean="0"/>
              <a:t> kiegészítő eszköz</a:t>
            </a:r>
            <a:endParaRPr lang="hu-HU" sz="3200" dirty="0"/>
          </a:p>
        </p:txBody>
      </p:sp>
      <p:sp>
        <p:nvSpPr>
          <p:cNvPr id="5" name="Slide Number Placeholder 4"/>
          <p:cNvSpPr>
            <a:spLocks noGrp="1"/>
          </p:cNvSpPr>
          <p:nvPr>
            <p:ph type="sldNum" sz="quarter" idx="12"/>
          </p:nvPr>
        </p:nvSpPr>
        <p:spPr>
          <a:xfrm>
            <a:off x="3563888" y="6492875"/>
            <a:ext cx="2057400" cy="365125"/>
          </a:xfrm>
        </p:spPr>
        <p:txBody>
          <a:bodyPr/>
          <a:lstStyle/>
          <a:p>
            <a:pPr>
              <a:defRPr/>
            </a:pPr>
            <a:fld id="{0401AEF3-AFFE-433D-8A34-08D966C25545}" type="slidenum">
              <a:rPr lang="hu-HU" smtClean="0"/>
              <a:pPr>
                <a:defRPr/>
              </a:pPr>
              <a:t>13</a:t>
            </a:fld>
            <a:endParaRPr lang="hu-HU" dirty="0"/>
          </a:p>
        </p:txBody>
      </p:sp>
      <p:cxnSp>
        <p:nvCxnSpPr>
          <p:cNvPr id="7" name="Straight Connector 6"/>
          <p:cNvCxnSpPr/>
          <p:nvPr/>
        </p:nvCxnSpPr>
        <p:spPr>
          <a:xfrm>
            <a:off x="1330430" y="1491581"/>
            <a:ext cx="0" cy="1700613"/>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9" idx="2"/>
          </p:cNvCxnSpPr>
          <p:nvPr/>
        </p:nvCxnSpPr>
        <p:spPr>
          <a:xfrm flipH="1" flipV="1">
            <a:off x="1330430" y="3192194"/>
            <a:ext cx="4967040" cy="17737"/>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674797" y="2420889"/>
            <a:ext cx="1563845" cy="771306"/>
          </a:xfrm>
          <a:prstGeom prst="rect">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Right Brace 11"/>
          <p:cNvSpPr/>
          <p:nvPr/>
        </p:nvSpPr>
        <p:spPr>
          <a:xfrm>
            <a:off x="3598683" y="2420888"/>
            <a:ext cx="178508" cy="771306"/>
          </a:xfrm>
          <a:prstGeom prst="rightBrace">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19" name="Right Brace 18"/>
          <p:cNvSpPr/>
          <p:nvPr/>
        </p:nvSpPr>
        <p:spPr>
          <a:xfrm>
            <a:off x="6297470" y="1631848"/>
            <a:ext cx="250516" cy="1578083"/>
          </a:xfrm>
          <a:prstGeom prst="rightBrace">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cxnSp>
        <p:nvCxnSpPr>
          <p:cNvPr id="16" name="Straight Connector 15"/>
          <p:cNvCxnSpPr/>
          <p:nvPr/>
        </p:nvCxnSpPr>
        <p:spPr>
          <a:xfrm flipV="1">
            <a:off x="1328918" y="2420888"/>
            <a:ext cx="2268252" cy="2"/>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2" name="Szövegdoboz 47"/>
          <p:cNvSpPr txBox="1"/>
          <p:nvPr/>
        </p:nvSpPr>
        <p:spPr>
          <a:xfrm>
            <a:off x="3935287" y="2465595"/>
            <a:ext cx="2392561" cy="707886"/>
          </a:xfrm>
          <a:prstGeom prst="rect">
            <a:avLst/>
          </a:prstGeom>
          <a:solidFill>
            <a:schemeClr val="accent1">
              <a:alpha val="0"/>
            </a:schemeClr>
          </a:solidFill>
          <a:ln>
            <a:noFill/>
          </a:ln>
        </p:spPr>
        <p:txBody>
          <a:bodyPr wrap="square" rtlCol="0">
            <a:spAutoFit/>
          </a:bodyPr>
          <a:lstStyle/>
          <a:p>
            <a:r>
              <a:rPr lang="hu-HU" sz="2000" b="1" dirty="0" smtClean="0">
                <a:latin typeface="Calibri" pitchFamily="34" charset="0"/>
              </a:rPr>
              <a:t>Preferenciális betét</a:t>
            </a:r>
            <a:r>
              <a:rPr lang="hu-HU" sz="2000" b="1" dirty="0">
                <a:latin typeface="Calibri" pitchFamily="34" charset="0"/>
              </a:rPr>
              <a:t> </a:t>
            </a:r>
            <a:r>
              <a:rPr lang="hu-HU" sz="2000" b="1" dirty="0" smtClean="0">
                <a:latin typeface="Calibri" pitchFamily="34" charset="0"/>
              </a:rPr>
              <a:t>kamatozó része</a:t>
            </a:r>
          </a:p>
        </p:txBody>
      </p:sp>
      <p:sp>
        <p:nvSpPr>
          <p:cNvPr id="24" name="Szövegdoboz 47"/>
          <p:cNvSpPr txBox="1"/>
          <p:nvPr/>
        </p:nvSpPr>
        <p:spPr>
          <a:xfrm>
            <a:off x="0" y="2204865"/>
            <a:ext cx="1403648" cy="400110"/>
          </a:xfrm>
          <a:prstGeom prst="rect">
            <a:avLst/>
          </a:prstGeom>
          <a:solidFill>
            <a:schemeClr val="accent1">
              <a:alpha val="0"/>
            </a:schemeClr>
          </a:solidFill>
          <a:ln>
            <a:noFill/>
          </a:ln>
        </p:spPr>
        <p:txBody>
          <a:bodyPr wrap="square" rtlCol="0">
            <a:spAutoFit/>
          </a:bodyPr>
          <a:lstStyle/>
          <a:p>
            <a:r>
              <a:rPr lang="hu-HU" sz="2000" b="1" dirty="0" err="1" smtClean="0">
                <a:latin typeface="Calibri" pitchFamily="34" charset="0"/>
              </a:rPr>
              <a:t>HIRS</a:t>
            </a:r>
            <a:r>
              <a:rPr lang="hu-HU" sz="2000" b="1" dirty="0" smtClean="0">
                <a:latin typeface="Calibri" pitchFamily="34" charset="0"/>
              </a:rPr>
              <a:t>*50%</a:t>
            </a:r>
          </a:p>
        </p:txBody>
      </p:sp>
      <p:sp>
        <p:nvSpPr>
          <p:cNvPr id="18" name="Content Placeholder 2"/>
          <p:cNvSpPr txBox="1">
            <a:spLocks/>
          </p:cNvSpPr>
          <p:nvPr/>
        </p:nvSpPr>
        <p:spPr>
          <a:xfrm>
            <a:off x="179512" y="3717032"/>
            <a:ext cx="8712968" cy="2736304"/>
          </a:xfrm>
          <a:prstGeom prst="rect">
            <a:avLst/>
          </a:prstGeom>
          <a:solidFill>
            <a:schemeClr val="accent1">
              <a:alpha val="20000"/>
            </a:schemeClr>
          </a:solidFill>
          <a:ln>
            <a:solidFill>
              <a:schemeClr val="accent1"/>
            </a:solidFill>
          </a:ln>
        </p:spPr>
        <p:txBody>
          <a:bodyPr vert="horz" lIns="91440" tIns="45720" rIns="91440" bIns="45720" rtlCol="0">
            <a:normAutofit fontScale="5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lnSpc>
                <a:spcPct val="120000"/>
              </a:lnSpc>
              <a:spcBef>
                <a:spcPts val="600"/>
              </a:spcBef>
              <a:spcAft>
                <a:spcPts val="0"/>
              </a:spcAft>
              <a:buFont typeface="Arial" panose="020B0604020202020204" pitchFamily="34" charset="0"/>
              <a:buNone/>
            </a:pPr>
            <a:r>
              <a:rPr lang="hu-HU" sz="4000" b="1" dirty="0" smtClean="0"/>
              <a:t>Profil:</a:t>
            </a:r>
            <a:r>
              <a:rPr lang="hu-HU" sz="4000" dirty="0" smtClean="0"/>
              <a:t> Likviditáskezelés javítása</a:t>
            </a:r>
          </a:p>
          <a:p>
            <a:pPr marL="0" indent="0" fontAlgn="auto">
              <a:lnSpc>
                <a:spcPct val="120000"/>
              </a:lnSpc>
              <a:spcBef>
                <a:spcPts val="600"/>
              </a:spcBef>
              <a:spcAft>
                <a:spcPts val="0"/>
              </a:spcAft>
              <a:buFont typeface="Arial" panose="020B0604020202020204" pitchFamily="34" charset="0"/>
              <a:buNone/>
            </a:pPr>
            <a:r>
              <a:rPr lang="hu-HU" sz="4000" b="1" dirty="0" smtClean="0"/>
              <a:t>Jelentősége és vonzereje a forintlikviditás szűkülésével nő</a:t>
            </a:r>
          </a:p>
          <a:p>
            <a:pPr marL="0" indent="0" fontAlgn="auto">
              <a:lnSpc>
                <a:spcPct val="120000"/>
              </a:lnSpc>
              <a:spcBef>
                <a:spcPts val="600"/>
              </a:spcBef>
              <a:spcAft>
                <a:spcPts val="0"/>
              </a:spcAft>
              <a:buFont typeface="Arial" panose="020B0604020202020204" pitchFamily="34" charset="0"/>
              <a:buNone/>
            </a:pPr>
            <a:r>
              <a:rPr lang="hu-HU" sz="4000" b="1" dirty="0" smtClean="0"/>
              <a:t>Igénybevétel: </a:t>
            </a:r>
            <a:r>
              <a:rPr lang="hu-HU" sz="4000" dirty="0" err="1" smtClean="0"/>
              <a:t>HIRS-sel</a:t>
            </a:r>
            <a:r>
              <a:rPr lang="hu-HU" sz="4000" dirty="0" smtClean="0"/>
              <a:t> összhangban, maximum a </a:t>
            </a:r>
            <a:r>
              <a:rPr lang="hu-HU" sz="4000" dirty="0" err="1" smtClean="0"/>
              <a:t>HIRS</a:t>
            </a:r>
            <a:r>
              <a:rPr lang="hu-HU" sz="4000" dirty="0" smtClean="0"/>
              <a:t> 50%-a kamatozik</a:t>
            </a:r>
          </a:p>
          <a:p>
            <a:pPr marL="0" indent="0" fontAlgn="auto">
              <a:lnSpc>
                <a:spcPct val="120000"/>
              </a:lnSpc>
              <a:spcBef>
                <a:spcPts val="600"/>
              </a:spcBef>
              <a:spcAft>
                <a:spcPts val="0"/>
              </a:spcAft>
              <a:buFont typeface="Arial" panose="020B0604020202020204" pitchFamily="34" charset="0"/>
              <a:buNone/>
            </a:pPr>
            <a:r>
              <a:rPr lang="hu-HU" sz="4000" b="1" dirty="0" smtClean="0"/>
              <a:t>Rendelkezésre állás kezdete: </a:t>
            </a:r>
            <a:r>
              <a:rPr lang="hu-HU" sz="4000" dirty="0" smtClean="0"/>
              <a:t>a </a:t>
            </a:r>
            <a:r>
              <a:rPr lang="hu-HU" sz="4000" dirty="0" err="1" smtClean="0"/>
              <a:t>HIRS</a:t>
            </a:r>
            <a:r>
              <a:rPr lang="hu-HU" sz="4000" dirty="0" smtClean="0"/>
              <a:t> ügylet megkötését követő hónaptól</a:t>
            </a:r>
          </a:p>
          <a:p>
            <a:pPr marL="0" indent="0" fontAlgn="auto">
              <a:lnSpc>
                <a:spcPct val="120000"/>
              </a:lnSpc>
              <a:spcBef>
                <a:spcPts val="600"/>
              </a:spcBef>
              <a:spcAft>
                <a:spcPts val="0"/>
              </a:spcAft>
              <a:buFont typeface="Arial" panose="020B0604020202020204" pitchFamily="34" charset="0"/>
              <a:buNone/>
            </a:pPr>
            <a:r>
              <a:rPr lang="hu-HU" sz="4000" b="1" dirty="0" smtClean="0"/>
              <a:t>Ellenőrzési időszak: </a:t>
            </a:r>
            <a:r>
              <a:rPr lang="hu-HU" sz="4000" dirty="0" smtClean="0"/>
              <a:t>naptári év, havi átlagban kell megfelelni</a:t>
            </a:r>
          </a:p>
          <a:p>
            <a:pPr marL="0" indent="0" fontAlgn="auto">
              <a:lnSpc>
                <a:spcPct val="120000"/>
              </a:lnSpc>
              <a:spcBef>
                <a:spcPts val="600"/>
              </a:spcBef>
              <a:spcAft>
                <a:spcPts val="0"/>
              </a:spcAft>
              <a:buFont typeface="Arial" panose="020B0604020202020204" pitchFamily="34" charset="0"/>
              <a:buNone/>
            </a:pPr>
            <a:r>
              <a:rPr lang="hu-HU" sz="4000" b="1" dirty="0" smtClean="0"/>
              <a:t>Fizetett kamat: </a:t>
            </a:r>
            <a:r>
              <a:rPr lang="hu-HU" sz="4000" dirty="0" smtClean="0"/>
              <a:t>alapkamat, a </a:t>
            </a:r>
            <a:r>
              <a:rPr lang="hu-HU" sz="4000" dirty="0" err="1" smtClean="0"/>
              <a:t>HIRS</a:t>
            </a:r>
            <a:r>
              <a:rPr lang="hu-HU" sz="4000" dirty="0" smtClean="0"/>
              <a:t> kötésnapját követő hónaptól kezdve</a:t>
            </a:r>
            <a:endParaRPr lang="hu-HU" sz="3600" dirty="0" smtClean="0"/>
          </a:p>
        </p:txBody>
      </p:sp>
      <p:sp>
        <p:nvSpPr>
          <p:cNvPr id="25" name="Rectangle 24"/>
          <p:cNvSpPr/>
          <p:nvPr/>
        </p:nvSpPr>
        <p:spPr>
          <a:xfrm>
            <a:off x="1674797" y="1268760"/>
            <a:ext cx="1563845" cy="11521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26" name="Straight Connector 25"/>
          <p:cNvCxnSpPr>
            <a:endCxn id="19" idx="0"/>
          </p:cNvCxnSpPr>
          <p:nvPr/>
        </p:nvCxnSpPr>
        <p:spPr>
          <a:xfrm>
            <a:off x="1328918" y="1631848"/>
            <a:ext cx="4968552"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516216" y="1959225"/>
            <a:ext cx="2560957" cy="1015663"/>
          </a:xfrm>
          <a:prstGeom prst="rect">
            <a:avLst/>
          </a:prstGeom>
          <a:noFill/>
        </p:spPr>
        <p:txBody>
          <a:bodyPr wrap="square" rtlCol="0">
            <a:spAutoFit/>
          </a:bodyPr>
          <a:lstStyle/>
          <a:p>
            <a:r>
              <a:rPr lang="hu-HU" sz="2000" dirty="0" err="1" smtClean="0">
                <a:latin typeface="Calibri" panose="020F0502020204030204" pitchFamily="34" charset="0"/>
              </a:rPr>
              <a:t>HIRS</a:t>
            </a:r>
            <a:r>
              <a:rPr lang="hu-HU" sz="2000" dirty="0" smtClean="0">
                <a:latin typeface="Calibri" panose="020F0502020204030204" pitchFamily="34" charset="0"/>
              </a:rPr>
              <a:t> állomány a megelőző hónap utolsó napján záráskor</a:t>
            </a:r>
          </a:p>
        </p:txBody>
      </p:sp>
      <p:sp>
        <p:nvSpPr>
          <p:cNvPr id="41" name="Szövegdoboz 47"/>
          <p:cNvSpPr txBox="1"/>
          <p:nvPr/>
        </p:nvSpPr>
        <p:spPr>
          <a:xfrm>
            <a:off x="1112814" y="3209931"/>
            <a:ext cx="2822473" cy="369332"/>
          </a:xfrm>
          <a:prstGeom prst="rect">
            <a:avLst/>
          </a:prstGeom>
          <a:solidFill>
            <a:schemeClr val="accent1">
              <a:alpha val="0"/>
            </a:schemeClr>
          </a:solidFill>
          <a:ln>
            <a:noFill/>
          </a:ln>
        </p:spPr>
        <p:txBody>
          <a:bodyPr wrap="square" rtlCol="0">
            <a:spAutoFit/>
          </a:bodyPr>
          <a:lstStyle/>
          <a:p>
            <a:pPr algn="ctr"/>
            <a:r>
              <a:rPr lang="hu-HU" dirty="0" smtClean="0">
                <a:latin typeface="Calibri" pitchFamily="34" charset="0"/>
              </a:rPr>
              <a:t>O/N Preferenciális betét</a:t>
            </a:r>
          </a:p>
        </p:txBody>
      </p:sp>
      <p:sp>
        <p:nvSpPr>
          <p:cNvPr id="42" name="Right Brace 41"/>
          <p:cNvSpPr/>
          <p:nvPr/>
        </p:nvSpPr>
        <p:spPr>
          <a:xfrm>
            <a:off x="3598683" y="1268014"/>
            <a:ext cx="179264" cy="1152130"/>
          </a:xfrm>
          <a:prstGeom prst="rightBrace">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43" name="Szövegdoboz 47"/>
          <p:cNvSpPr txBox="1"/>
          <p:nvPr/>
        </p:nvSpPr>
        <p:spPr>
          <a:xfrm>
            <a:off x="3935287" y="1660159"/>
            <a:ext cx="1023398" cy="400110"/>
          </a:xfrm>
          <a:prstGeom prst="rect">
            <a:avLst/>
          </a:prstGeom>
          <a:solidFill>
            <a:schemeClr val="accent1">
              <a:alpha val="0"/>
            </a:schemeClr>
          </a:solidFill>
          <a:ln>
            <a:noFill/>
          </a:ln>
        </p:spPr>
        <p:txBody>
          <a:bodyPr wrap="square" rtlCol="0">
            <a:spAutoFit/>
          </a:bodyPr>
          <a:lstStyle/>
          <a:p>
            <a:pPr algn="ctr"/>
            <a:r>
              <a:rPr lang="hu-HU" sz="2000" dirty="0" smtClean="0">
                <a:latin typeface="Calibri" pitchFamily="34" charset="0"/>
              </a:rPr>
              <a:t>0 kamat</a:t>
            </a:r>
          </a:p>
        </p:txBody>
      </p:sp>
      <p:cxnSp>
        <p:nvCxnSpPr>
          <p:cNvPr id="44" name="Straight Connector 43"/>
          <p:cNvCxnSpPr/>
          <p:nvPr/>
        </p:nvCxnSpPr>
        <p:spPr>
          <a:xfrm>
            <a:off x="2582187" y="1268760"/>
            <a:ext cx="1016496"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451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596456" cy="759189"/>
          </a:xfrm>
        </p:spPr>
        <p:txBody>
          <a:bodyPr>
            <a:normAutofit/>
          </a:bodyPr>
          <a:lstStyle/>
          <a:p>
            <a:r>
              <a:rPr lang="hu-HU" sz="3200" dirty="0" smtClean="0"/>
              <a:t>A preferenciális betét sajátosságai</a:t>
            </a:r>
            <a:endParaRPr lang="hu-HU" sz="3200" dirty="0"/>
          </a:p>
        </p:txBody>
      </p:sp>
      <p:sp>
        <p:nvSpPr>
          <p:cNvPr id="5" name="Slide Number Placeholder 4"/>
          <p:cNvSpPr>
            <a:spLocks noGrp="1"/>
          </p:cNvSpPr>
          <p:nvPr>
            <p:ph type="sldNum" sz="quarter" idx="12"/>
          </p:nvPr>
        </p:nvSpPr>
        <p:spPr>
          <a:xfrm>
            <a:off x="3563888" y="6492875"/>
            <a:ext cx="2057400" cy="365125"/>
          </a:xfrm>
        </p:spPr>
        <p:txBody>
          <a:bodyPr/>
          <a:lstStyle/>
          <a:p>
            <a:pPr>
              <a:defRPr/>
            </a:pPr>
            <a:fld id="{0401AEF3-AFFE-433D-8A34-08D966C25545}" type="slidenum">
              <a:rPr lang="hu-HU" smtClean="0"/>
              <a:pPr>
                <a:defRPr/>
              </a:pPr>
              <a:t>14</a:t>
            </a:fld>
            <a:endParaRPr lang="hu-HU" dirty="0"/>
          </a:p>
        </p:txBody>
      </p:sp>
      <p:sp>
        <p:nvSpPr>
          <p:cNvPr id="3" name="TextBox 2"/>
          <p:cNvSpPr txBox="1"/>
          <p:nvPr/>
        </p:nvSpPr>
        <p:spPr>
          <a:xfrm>
            <a:off x="267362" y="1196752"/>
            <a:ext cx="8784976" cy="547842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hu-HU" sz="2000" b="1" dirty="0" smtClean="0">
                <a:solidFill>
                  <a:srgbClr val="1E2452"/>
                </a:solidFill>
                <a:latin typeface="Calibri" panose="020F0502020204030204" pitchFamily="34" charset="0"/>
              </a:rPr>
              <a:t>Kizárólag </a:t>
            </a:r>
            <a:r>
              <a:rPr lang="hu-HU" sz="2000" b="1" dirty="0">
                <a:solidFill>
                  <a:srgbClr val="1E2452"/>
                </a:solidFill>
                <a:latin typeface="Calibri" panose="020F0502020204030204" pitchFamily="34" charset="0"/>
              </a:rPr>
              <a:t>a </a:t>
            </a:r>
            <a:r>
              <a:rPr lang="hu-HU" sz="2000" b="1" dirty="0" err="1">
                <a:solidFill>
                  <a:srgbClr val="1E2452"/>
                </a:solidFill>
                <a:latin typeface="Calibri" panose="020F0502020204030204" pitchFamily="34" charset="0"/>
              </a:rPr>
              <a:t>HIRS-sel</a:t>
            </a:r>
            <a:r>
              <a:rPr lang="hu-HU" sz="2000" b="1" dirty="0">
                <a:solidFill>
                  <a:srgbClr val="1E2452"/>
                </a:solidFill>
                <a:latin typeface="Calibri" panose="020F0502020204030204" pitchFamily="34" charset="0"/>
              </a:rPr>
              <a:t> együtt vehető </a:t>
            </a:r>
            <a:r>
              <a:rPr lang="hu-HU" sz="2000" b="1" dirty="0" smtClean="0">
                <a:solidFill>
                  <a:srgbClr val="1E2452"/>
                </a:solidFill>
                <a:latin typeface="Calibri" panose="020F0502020204030204" pitchFamily="34" charset="0"/>
              </a:rPr>
              <a:t>igénybe,</a:t>
            </a:r>
            <a:r>
              <a:rPr lang="hu-HU" sz="2000" dirty="0" smtClean="0">
                <a:solidFill>
                  <a:srgbClr val="1E2452"/>
                </a:solidFill>
                <a:latin typeface="Calibri" panose="020F0502020204030204" pitchFamily="34" charset="0"/>
              </a:rPr>
              <a:t> a </a:t>
            </a:r>
            <a:r>
              <a:rPr lang="hu-HU" sz="2000" dirty="0" err="1" smtClean="0">
                <a:solidFill>
                  <a:srgbClr val="1E2452"/>
                </a:solidFill>
                <a:latin typeface="Calibri" panose="020F0502020204030204" pitchFamily="34" charset="0"/>
              </a:rPr>
              <a:t>HIRS</a:t>
            </a:r>
            <a:r>
              <a:rPr lang="hu-HU" sz="2000" dirty="0" smtClean="0">
                <a:solidFill>
                  <a:srgbClr val="1E2452"/>
                </a:solidFill>
                <a:latin typeface="Calibri" panose="020F0502020204030204" pitchFamily="34" charset="0"/>
              </a:rPr>
              <a:t> ügylet fennállásának időtartama alatt.</a:t>
            </a:r>
          </a:p>
          <a:p>
            <a:pPr marL="342900" indent="-342900">
              <a:spcAft>
                <a:spcPts val="600"/>
              </a:spcAft>
              <a:buFont typeface="Arial" panose="020B0604020202020204" pitchFamily="34" charset="0"/>
              <a:buChar char="•"/>
            </a:pPr>
            <a:r>
              <a:rPr lang="hu-HU" sz="2000" dirty="0" err="1" smtClean="0">
                <a:solidFill>
                  <a:srgbClr val="1E2452"/>
                </a:solidFill>
                <a:latin typeface="Calibri" panose="020F0502020204030204" pitchFamily="34" charset="0"/>
              </a:rPr>
              <a:t>HIRS</a:t>
            </a:r>
            <a:r>
              <a:rPr lang="hu-HU" sz="2000" dirty="0" smtClean="0">
                <a:solidFill>
                  <a:srgbClr val="1E2452"/>
                </a:solidFill>
                <a:latin typeface="Calibri" panose="020F0502020204030204" pitchFamily="34" charset="0"/>
              </a:rPr>
              <a:t> igénybevétel esetén </a:t>
            </a:r>
            <a:r>
              <a:rPr lang="hu-HU" sz="2000" b="1" dirty="0" smtClean="0">
                <a:solidFill>
                  <a:srgbClr val="1E2452"/>
                </a:solidFill>
                <a:latin typeface="Calibri" panose="020F0502020204030204" pitchFamily="34" charset="0"/>
              </a:rPr>
              <a:t>az MNB automatikusan megnyitja </a:t>
            </a:r>
            <a:r>
              <a:rPr lang="hu-HU" sz="2000" dirty="0" smtClean="0">
                <a:solidFill>
                  <a:srgbClr val="1E2452"/>
                </a:solidFill>
                <a:latin typeface="Calibri" panose="020F0502020204030204" pitchFamily="34" charset="0"/>
              </a:rPr>
              <a:t>a preferenciális betétszámlát, melyet a </a:t>
            </a:r>
            <a:r>
              <a:rPr lang="hu-HU" sz="2000" dirty="0" err="1" smtClean="0">
                <a:solidFill>
                  <a:srgbClr val="1E2452"/>
                </a:solidFill>
                <a:latin typeface="Calibri" panose="020F0502020204030204" pitchFamily="34" charset="0"/>
              </a:rPr>
              <a:t>HIRS</a:t>
            </a:r>
            <a:r>
              <a:rPr lang="hu-HU" sz="2000" dirty="0" smtClean="0">
                <a:solidFill>
                  <a:srgbClr val="1E2452"/>
                </a:solidFill>
                <a:latin typeface="Calibri" panose="020F0502020204030204" pitchFamily="34" charset="0"/>
              </a:rPr>
              <a:t> ügylet megkötésének időpontját követő hónap első munkanapjától lehet használni.</a:t>
            </a:r>
          </a:p>
          <a:p>
            <a:pPr marL="342900" indent="-342900">
              <a:spcAft>
                <a:spcPts val="600"/>
              </a:spcAft>
              <a:buFont typeface="Arial" panose="020B0604020202020204" pitchFamily="34" charset="0"/>
              <a:buChar char="•"/>
            </a:pPr>
            <a:r>
              <a:rPr lang="hu-HU" sz="2000" b="1" dirty="0" smtClean="0">
                <a:solidFill>
                  <a:srgbClr val="1E2452"/>
                </a:solidFill>
                <a:latin typeface="Calibri" panose="020F0502020204030204" pitchFamily="34" charset="0"/>
              </a:rPr>
              <a:t>A január 28-i tenderen igénybe vett </a:t>
            </a:r>
            <a:r>
              <a:rPr lang="hu-HU" sz="2000" b="1" dirty="0" err="1" smtClean="0">
                <a:solidFill>
                  <a:srgbClr val="1E2452"/>
                </a:solidFill>
                <a:latin typeface="Calibri" panose="020F0502020204030204" pitchFamily="34" charset="0"/>
              </a:rPr>
              <a:t>HIRS</a:t>
            </a:r>
            <a:r>
              <a:rPr lang="hu-HU" sz="2000" b="1" dirty="0" smtClean="0">
                <a:solidFill>
                  <a:srgbClr val="1E2452"/>
                </a:solidFill>
                <a:latin typeface="Calibri" panose="020F0502020204030204" pitchFamily="34" charset="0"/>
              </a:rPr>
              <a:t> esetén, már februárban használható.</a:t>
            </a:r>
          </a:p>
          <a:p>
            <a:pPr marL="342900" indent="-342900">
              <a:spcAft>
                <a:spcPts val="600"/>
              </a:spcAft>
              <a:buFont typeface="Arial" panose="020B0604020202020204" pitchFamily="34" charset="0"/>
              <a:buChar char="•"/>
            </a:pPr>
            <a:r>
              <a:rPr lang="hu-HU" sz="2000" dirty="0" smtClean="0">
                <a:solidFill>
                  <a:srgbClr val="1E2452"/>
                </a:solidFill>
                <a:latin typeface="Calibri" panose="020F0502020204030204" pitchFamily="34" charset="0"/>
              </a:rPr>
              <a:t>Napközben, illetve a </a:t>
            </a:r>
            <a:r>
              <a:rPr lang="hu-HU" sz="2000" dirty="0" err="1" smtClean="0">
                <a:solidFill>
                  <a:srgbClr val="1E2452"/>
                </a:solidFill>
                <a:latin typeface="Calibri" panose="020F0502020204030204" pitchFamily="34" charset="0"/>
              </a:rPr>
              <a:t>VIBER</a:t>
            </a:r>
            <a:r>
              <a:rPr lang="hu-HU" sz="2000" dirty="0" smtClean="0">
                <a:solidFill>
                  <a:srgbClr val="1E2452"/>
                </a:solidFill>
                <a:latin typeface="Calibri" panose="020F0502020204030204" pitchFamily="34" charset="0"/>
              </a:rPr>
              <a:t> zárást követő fél órában kizárólag az MNB-nél vezetett pénzforgalmi bankszámláról való utalással lehet a preferenciális betétszámlán betétet elhelyezni. </a:t>
            </a:r>
            <a:r>
              <a:rPr lang="hu-HU" sz="2000" b="1" dirty="0" smtClean="0">
                <a:solidFill>
                  <a:srgbClr val="FF0000"/>
                </a:solidFill>
                <a:latin typeface="Calibri" panose="020F0502020204030204" pitchFamily="34" charset="0"/>
              </a:rPr>
              <a:t>Az elhelyezett betét napon belüli visszavezetésére nincsen mód!</a:t>
            </a:r>
          </a:p>
          <a:p>
            <a:pPr marL="342900" indent="-342900">
              <a:spcAft>
                <a:spcPts val="600"/>
              </a:spcAft>
              <a:buFont typeface="Arial" panose="020B0604020202020204" pitchFamily="34" charset="0"/>
              <a:buChar char="•"/>
            </a:pPr>
            <a:r>
              <a:rPr lang="hu-HU" sz="2000" dirty="0" smtClean="0">
                <a:solidFill>
                  <a:srgbClr val="1E2452"/>
                </a:solidFill>
                <a:latin typeface="Calibri" panose="020F0502020204030204" pitchFamily="34" charset="0"/>
              </a:rPr>
              <a:t>A betételhelyezést a bankok ugyanazzal </a:t>
            </a:r>
            <a:r>
              <a:rPr lang="hu-HU" sz="2000" dirty="0">
                <a:solidFill>
                  <a:srgbClr val="1E2452"/>
                </a:solidFill>
                <a:latin typeface="Calibri" panose="020F0502020204030204" pitchFamily="34" charset="0"/>
              </a:rPr>
              <a:t>az MT298 SMT550 SWIFT üzenettel </a:t>
            </a:r>
            <a:r>
              <a:rPr lang="hu-HU" sz="2000" dirty="0" smtClean="0">
                <a:solidFill>
                  <a:srgbClr val="1E2452"/>
                </a:solidFill>
                <a:latin typeface="Calibri" panose="020F0502020204030204" pitchFamily="34" charset="0"/>
              </a:rPr>
              <a:t>kezdeményezhetik, </a:t>
            </a:r>
            <a:r>
              <a:rPr lang="hu-HU" sz="2000" dirty="0">
                <a:solidFill>
                  <a:srgbClr val="1E2452"/>
                </a:solidFill>
                <a:latin typeface="Calibri" panose="020F0502020204030204" pitchFamily="34" charset="0"/>
              </a:rPr>
              <a:t>mint az O/N </a:t>
            </a:r>
            <a:r>
              <a:rPr lang="hu-HU" sz="2000" dirty="0" smtClean="0">
                <a:solidFill>
                  <a:srgbClr val="1E2452"/>
                </a:solidFill>
                <a:latin typeface="Calibri" panose="020F0502020204030204" pitchFamily="34" charset="0"/>
              </a:rPr>
              <a:t>betételhelyezést. Kódszó: /</a:t>
            </a:r>
            <a:r>
              <a:rPr lang="hu-HU" sz="2000" dirty="0" err="1" smtClean="0">
                <a:solidFill>
                  <a:srgbClr val="1E2452"/>
                </a:solidFill>
                <a:latin typeface="Calibri" panose="020F0502020204030204" pitchFamily="34" charset="0"/>
              </a:rPr>
              <a:t>PREFBET</a:t>
            </a:r>
            <a:r>
              <a:rPr lang="hu-HU" sz="2000" dirty="0" smtClean="0">
                <a:solidFill>
                  <a:srgbClr val="1E2452"/>
                </a:solidFill>
                <a:latin typeface="Calibri" panose="020F0502020204030204" pitchFamily="34" charset="0"/>
              </a:rPr>
              <a:t>/</a:t>
            </a:r>
            <a:endParaRPr lang="hu-HU" sz="2000" dirty="0">
              <a:solidFill>
                <a:srgbClr val="1E2452"/>
              </a:solidFill>
              <a:latin typeface="Calibri" panose="020F0502020204030204" pitchFamily="34" charset="0"/>
            </a:endParaRPr>
          </a:p>
          <a:p>
            <a:pPr marL="342900" indent="-342900">
              <a:spcAft>
                <a:spcPts val="600"/>
              </a:spcAft>
              <a:buFont typeface="Arial" panose="020B0604020202020204" pitchFamily="34" charset="0"/>
              <a:buChar char="•"/>
            </a:pPr>
            <a:r>
              <a:rPr lang="hu-HU" sz="2000" dirty="0" smtClean="0">
                <a:solidFill>
                  <a:srgbClr val="1E2452"/>
                </a:solidFill>
                <a:latin typeface="Calibri" panose="020F0502020204030204" pitchFamily="34" charset="0"/>
              </a:rPr>
              <a:t>Az elhelyezett preferenciális betét az elhelyezést követő munkanapon </a:t>
            </a:r>
            <a:r>
              <a:rPr lang="hu-HU" sz="2000" dirty="0" err="1" smtClean="0">
                <a:solidFill>
                  <a:srgbClr val="1E2452"/>
                </a:solidFill>
                <a:latin typeface="Calibri" panose="020F0502020204030204" pitchFamily="34" charset="0"/>
              </a:rPr>
              <a:t>VIBER</a:t>
            </a:r>
            <a:r>
              <a:rPr lang="hu-HU" sz="2000" dirty="0" smtClean="0">
                <a:solidFill>
                  <a:srgbClr val="1E2452"/>
                </a:solidFill>
                <a:latin typeface="Calibri" panose="020F0502020204030204" pitchFamily="34" charset="0"/>
              </a:rPr>
              <a:t> nyitás előtt kerül vissza a pénzforgalmi számlára.</a:t>
            </a:r>
          </a:p>
          <a:p>
            <a:pPr marL="342900" indent="-342900">
              <a:spcAft>
                <a:spcPts val="600"/>
              </a:spcAft>
              <a:buFont typeface="Arial" panose="020B0604020202020204" pitchFamily="34" charset="0"/>
              <a:buChar char="•"/>
            </a:pPr>
            <a:r>
              <a:rPr lang="hu-HU" sz="2000" smtClean="0">
                <a:solidFill>
                  <a:srgbClr val="1E2452"/>
                </a:solidFill>
                <a:latin typeface="Calibri" panose="020F0502020204030204" pitchFamily="34" charset="0"/>
              </a:rPr>
              <a:t>A kamatfizetés </a:t>
            </a:r>
            <a:r>
              <a:rPr lang="hu-HU" sz="2000" dirty="0" smtClean="0">
                <a:solidFill>
                  <a:srgbClr val="1E2452"/>
                </a:solidFill>
                <a:latin typeface="Calibri" panose="020F0502020204030204" pitchFamily="34" charset="0"/>
              </a:rPr>
              <a:t>egy összegben, a betételhelyezés hónapját követő hónap második munkanapján történik. A kamat a pénzforgalmi számlára kerül.</a:t>
            </a:r>
            <a:endParaRPr lang="hu-HU" sz="2000" dirty="0">
              <a:solidFill>
                <a:srgbClr val="1E2452"/>
              </a:solidFill>
              <a:latin typeface="Calibri" panose="020F0502020204030204" pitchFamily="34" charset="0"/>
            </a:endParaRPr>
          </a:p>
        </p:txBody>
      </p:sp>
    </p:spTree>
    <p:extLst>
      <p:ext uri="{BB962C8B-B14F-4D97-AF65-F5344CB8AC3E}">
        <p14:creationId xmlns:p14="http://schemas.microsoft.com/office/powerpoint/2010/main" val="2318876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15</a:t>
            </a:fld>
            <a:endParaRPr lang="hu-HU" dirty="0"/>
          </a:p>
        </p:txBody>
      </p:sp>
      <p:sp>
        <p:nvSpPr>
          <p:cNvPr id="7" name="Title 1"/>
          <p:cNvSpPr txBox="1">
            <a:spLocks/>
          </p:cNvSpPr>
          <p:nvPr/>
        </p:nvSpPr>
        <p:spPr>
          <a:xfrm>
            <a:off x="1080000" y="180000"/>
            <a:ext cx="7596456" cy="75918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8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hu-HU" sz="3200" dirty="0" smtClean="0"/>
              <a:t>A preferenciális betét kamatozása</a:t>
            </a:r>
            <a:endParaRPr lang="hu-HU" sz="3200" dirty="0"/>
          </a:p>
        </p:txBody>
      </p:sp>
      <p:sp>
        <p:nvSpPr>
          <p:cNvPr id="8" name="TextBox 7"/>
          <p:cNvSpPr txBox="1"/>
          <p:nvPr/>
        </p:nvSpPr>
        <p:spPr>
          <a:xfrm>
            <a:off x="323528" y="1268760"/>
            <a:ext cx="8064896" cy="5093702"/>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hu-HU" sz="2000" b="1" dirty="0">
                <a:solidFill>
                  <a:srgbClr val="1E2452"/>
                </a:solidFill>
                <a:latin typeface="Calibri" panose="020F0502020204030204" pitchFamily="34" charset="0"/>
              </a:rPr>
              <a:t>Kamatfizetés alapja:</a:t>
            </a:r>
            <a:r>
              <a:rPr lang="hu-HU" sz="2000" dirty="0">
                <a:solidFill>
                  <a:srgbClr val="1E2452"/>
                </a:solidFill>
                <a:latin typeface="Calibri" panose="020F0502020204030204" pitchFamily="34" charset="0"/>
              </a:rPr>
              <a:t> hónaponként kerül kiszámításra, a naptári hónap napi preferenciális betét záró egyenlegeinek számtani átlaga, de legfeljebb a megelőző hónap utolsó napi záró </a:t>
            </a:r>
            <a:r>
              <a:rPr lang="hu-HU" sz="2000" dirty="0" err="1">
                <a:solidFill>
                  <a:srgbClr val="1E2452"/>
                </a:solidFill>
                <a:latin typeface="Calibri" panose="020F0502020204030204" pitchFamily="34" charset="0"/>
              </a:rPr>
              <a:t>HIRS</a:t>
            </a:r>
            <a:r>
              <a:rPr lang="hu-HU" sz="2000" dirty="0">
                <a:solidFill>
                  <a:srgbClr val="1E2452"/>
                </a:solidFill>
                <a:latin typeface="Calibri" panose="020F0502020204030204" pitchFamily="34" charset="0"/>
              </a:rPr>
              <a:t> állományának 50%-a.</a:t>
            </a:r>
          </a:p>
          <a:p>
            <a:pPr marL="342900" indent="-342900">
              <a:spcAft>
                <a:spcPts val="600"/>
              </a:spcAft>
              <a:buFont typeface="Arial" panose="020B0604020202020204" pitchFamily="34" charset="0"/>
              <a:buChar char="•"/>
            </a:pPr>
            <a:r>
              <a:rPr lang="hu-HU" sz="2000" dirty="0">
                <a:solidFill>
                  <a:srgbClr val="1E2452"/>
                </a:solidFill>
                <a:latin typeface="Calibri" panose="020F0502020204030204" pitchFamily="34" charset="0"/>
              </a:rPr>
              <a:t>(Új </a:t>
            </a:r>
            <a:r>
              <a:rPr lang="hu-HU" sz="2000" dirty="0" err="1">
                <a:solidFill>
                  <a:srgbClr val="1E2452"/>
                </a:solidFill>
                <a:latin typeface="Calibri" panose="020F0502020204030204" pitchFamily="34" charset="0"/>
              </a:rPr>
              <a:t>HIRS</a:t>
            </a:r>
            <a:r>
              <a:rPr lang="hu-HU" sz="2000" dirty="0">
                <a:solidFill>
                  <a:srgbClr val="1E2452"/>
                </a:solidFill>
                <a:latin typeface="Calibri" panose="020F0502020204030204" pitchFamily="34" charset="0"/>
              </a:rPr>
              <a:t> ügylet esetén a megelőző hónapban már megkötött, de csupán a tárgyhónapban elindult </a:t>
            </a:r>
            <a:r>
              <a:rPr lang="hu-HU" sz="2000" dirty="0" err="1">
                <a:solidFill>
                  <a:srgbClr val="1E2452"/>
                </a:solidFill>
                <a:latin typeface="Calibri" panose="020F0502020204030204" pitchFamily="34" charset="0"/>
              </a:rPr>
              <a:t>HIRS</a:t>
            </a:r>
            <a:r>
              <a:rPr lang="hu-HU" sz="2000" dirty="0">
                <a:solidFill>
                  <a:srgbClr val="1E2452"/>
                </a:solidFill>
                <a:latin typeface="Calibri" panose="020F0502020204030204" pitchFamily="34" charset="0"/>
              </a:rPr>
              <a:t> ügyletek is számítanak.)</a:t>
            </a:r>
          </a:p>
          <a:p>
            <a:pPr marL="342900" indent="-342900">
              <a:spcAft>
                <a:spcPts val="600"/>
              </a:spcAft>
              <a:buFont typeface="Arial" panose="020B0604020202020204" pitchFamily="34" charset="0"/>
              <a:buChar char="•"/>
            </a:pPr>
            <a:r>
              <a:rPr lang="hu-HU" sz="2000" b="1" dirty="0">
                <a:solidFill>
                  <a:srgbClr val="1E2452"/>
                </a:solidFill>
                <a:latin typeface="Calibri" panose="020F0502020204030204" pitchFamily="34" charset="0"/>
              </a:rPr>
              <a:t>Kamatláb:</a:t>
            </a:r>
            <a:r>
              <a:rPr lang="hu-HU" sz="2000" dirty="0">
                <a:solidFill>
                  <a:srgbClr val="1E2452"/>
                </a:solidFill>
                <a:latin typeface="Calibri" panose="020F0502020204030204" pitchFamily="34" charset="0"/>
              </a:rPr>
              <a:t> a naptári hónap napjain érvényes jegybanki alapkamatok számtani átlaga.</a:t>
            </a:r>
          </a:p>
          <a:p>
            <a:pPr marL="342900" indent="-342900">
              <a:spcAft>
                <a:spcPts val="600"/>
              </a:spcAft>
              <a:buFont typeface="Arial" panose="020B0604020202020204" pitchFamily="34" charset="0"/>
              <a:buChar char="•"/>
            </a:pPr>
            <a:r>
              <a:rPr lang="hu-HU" sz="2000" b="1" dirty="0">
                <a:solidFill>
                  <a:srgbClr val="1E2452"/>
                </a:solidFill>
                <a:latin typeface="Calibri" panose="020F0502020204030204" pitchFamily="34" charset="0"/>
              </a:rPr>
              <a:t>A megelőző hónap végi </a:t>
            </a:r>
            <a:r>
              <a:rPr lang="hu-HU" sz="2000" b="1" dirty="0" err="1">
                <a:solidFill>
                  <a:srgbClr val="1E2452"/>
                </a:solidFill>
                <a:latin typeface="Calibri" panose="020F0502020204030204" pitchFamily="34" charset="0"/>
              </a:rPr>
              <a:t>HIRS</a:t>
            </a:r>
            <a:r>
              <a:rPr lang="hu-HU" sz="2000" b="1" dirty="0">
                <a:solidFill>
                  <a:srgbClr val="1E2452"/>
                </a:solidFill>
                <a:latin typeface="Calibri" panose="020F0502020204030204" pitchFamily="34" charset="0"/>
              </a:rPr>
              <a:t> állomány </a:t>
            </a:r>
            <a:r>
              <a:rPr lang="hu-HU" sz="2000" b="1" dirty="0" smtClean="0">
                <a:solidFill>
                  <a:srgbClr val="1E2452"/>
                </a:solidFill>
                <a:latin typeface="Calibri" panose="020F0502020204030204" pitchFamily="34" charset="0"/>
              </a:rPr>
              <a:t>50 százaléka </a:t>
            </a:r>
            <a:r>
              <a:rPr lang="hu-HU" sz="2000" b="1" dirty="0">
                <a:solidFill>
                  <a:srgbClr val="1E2452"/>
                </a:solidFill>
                <a:latin typeface="Calibri" panose="020F0502020204030204" pitchFamily="34" charset="0"/>
              </a:rPr>
              <a:t>felett nem fizet kamatot. </a:t>
            </a:r>
            <a:r>
              <a:rPr lang="hu-HU" sz="2000" dirty="0">
                <a:solidFill>
                  <a:srgbClr val="1E2452"/>
                </a:solidFill>
                <a:latin typeface="Calibri" panose="020F0502020204030204" pitchFamily="34" charset="0"/>
              </a:rPr>
              <a:t>(A mindenkori O/N betéti kamatot sem!)</a:t>
            </a:r>
          </a:p>
          <a:p>
            <a:pPr marL="342900" indent="-342900">
              <a:spcAft>
                <a:spcPts val="600"/>
              </a:spcAft>
              <a:buFont typeface="Arial" panose="020B0604020202020204" pitchFamily="34" charset="0"/>
              <a:buChar char="•"/>
            </a:pPr>
            <a:r>
              <a:rPr lang="hu-HU" sz="2000" b="1" dirty="0">
                <a:solidFill>
                  <a:srgbClr val="1E2452"/>
                </a:solidFill>
                <a:latin typeface="Calibri" panose="020F0502020204030204" pitchFamily="34" charset="0"/>
              </a:rPr>
              <a:t>Kamat jóváírása: </a:t>
            </a:r>
            <a:r>
              <a:rPr lang="hu-HU" sz="2000" dirty="0" smtClean="0">
                <a:solidFill>
                  <a:srgbClr val="1E2452"/>
                </a:solidFill>
                <a:latin typeface="Calibri" panose="020F0502020204030204" pitchFamily="34" charset="0"/>
              </a:rPr>
              <a:t>a preferenciális betételhelyezések </a:t>
            </a:r>
            <a:r>
              <a:rPr lang="hu-HU" sz="2000" dirty="0">
                <a:solidFill>
                  <a:srgbClr val="1E2452"/>
                </a:solidFill>
                <a:latin typeface="Calibri" panose="020F0502020204030204" pitchFamily="34" charset="0"/>
              </a:rPr>
              <a:t>hónapját követő hónap 2. munkanapján egy összegben</a:t>
            </a:r>
            <a:r>
              <a:rPr lang="hu-HU" sz="2000" dirty="0" smtClean="0">
                <a:solidFill>
                  <a:srgbClr val="1E2452"/>
                </a:solidFill>
                <a:latin typeface="Calibri" panose="020F0502020204030204" pitchFamily="34" charset="0"/>
              </a:rPr>
              <a:t>.</a:t>
            </a:r>
          </a:p>
          <a:p>
            <a:pPr marL="342900" indent="-342900">
              <a:spcAft>
                <a:spcPts val="600"/>
              </a:spcAft>
              <a:buFont typeface="Arial" panose="020B0604020202020204" pitchFamily="34" charset="0"/>
              <a:buChar char="•"/>
            </a:pPr>
            <a:r>
              <a:rPr lang="hu-HU" sz="2000" b="1" dirty="0" smtClean="0">
                <a:solidFill>
                  <a:srgbClr val="1E2452"/>
                </a:solidFill>
                <a:latin typeface="Calibri" panose="020F0502020204030204" pitchFamily="34" charset="0"/>
              </a:rPr>
              <a:t>Kamattöbblet: </a:t>
            </a:r>
            <a:r>
              <a:rPr lang="hu-HU" sz="2000" dirty="0" smtClean="0">
                <a:solidFill>
                  <a:srgbClr val="1E2452"/>
                </a:solidFill>
                <a:latin typeface="Calibri" panose="020F0502020204030204" pitchFamily="34" charset="0"/>
              </a:rPr>
              <a:t>a jegybanki alapkamat és az egynapos jegybanki betéti kamat különbözete. A </a:t>
            </a:r>
            <a:r>
              <a:rPr lang="hu-HU" sz="2000" dirty="0" err="1" smtClean="0">
                <a:solidFill>
                  <a:srgbClr val="1E2452"/>
                </a:solidFill>
                <a:latin typeface="Calibri" panose="020F0502020204030204" pitchFamily="34" charset="0"/>
              </a:rPr>
              <a:t>HIRS</a:t>
            </a:r>
            <a:r>
              <a:rPr lang="hu-HU" sz="2000" dirty="0" smtClean="0">
                <a:solidFill>
                  <a:srgbClr val="1E2452"/>
                </a:solidFill>
                <a:latin typeface="Calibri" panose="020F0502020204030204" pitchFamily="34" charset="0"/>
              </a:rPr>
              <a:t> feltétel nem teljesítése/nem maradéktalan teljesítése esetén a betétszámla egyenlege után kapott kamattöbblet egészét/részét kell a bankoknak az MNB számára visszafizetniük.</a:t>
            </a:r>
            <a:endParaRPr lang="hu-HU" sz="2000" dirty="0" smtClean="0"/>
          </a:p>
        </p:txBody>
      </p:sp>
    </p:spTree>
    <p:extLst>
      <p:ext uri="{BB962C8B-B14F-4D97-AF65-F5344CB8AC3E}">
        <p14:creationId xmlns:p14="http://schemas.microsoft.com/office/powerpoint/2010/main" val="225240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2492896"/>
            <a:ext cx="7886700" cy="1008113"/>
          </a:xfrm>
        </p:spPr>
        <p:txBody>
          <a:bodyPr/>
          <a:lstStyle/>
          <a:p>
            <a:pPr marL="0" indent="0" algn="ctr">
              <a:buNone/>
            </a:pPr>
            <a:r>
              <a:rPr lang="hu-HU" dirty="0" smtClean="0"/>
              <a:t>Sematikus példa a </a:t>
            </a:r>
            <a:r>
              <a:rPr lang="hu-HU" dirty="0" err="1" smtClean="0"/>
              <a:t>HIRS</a:t>
            </a:r>
            <a:r>
              <a:rPr lang="hu-HU" dirty="0" smtClean="0"/>
              <a:t> igénybevételére és a preferenciális betét használatára</a:t>
            </a:r>
            <a:endParaRPr lang="hu-HU" dirty="0"/>
          </a:p>
        </p:txBody>
      </p:sp>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16</a:t>
            </a:fld>
            <a:endParaRPr lang="hu-HU" dirty="0"/>
          </a:p>
        </p:txBody>
      </p:sp>
    </p:spTree>
    <p:extLst>
      <p:ext uri="{BB962C8B-B14F-4D97-AF65-F5344CB8AC3E}">
        <p14:creationId xmlns:p14="http://schemas.microsoft.com/office/powerpoint/2010/main" val="2146133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884488" cy="759189"/>
          </a:xfrm>
        </p:spPr>
        <p:txBody>
          <a:bodyPr>
            <a:normAutofit fontScale="90000"/>
          </a:bodyPr>
          <a:lstStyle/>
          <a:p>
            <a:r>
              <a:rPr lang="hu-HU" sz="3600" dirty="0"/>
              <a:t>A</a:t>
            </a:r>
            <a:r>
              <a:rPr lang="hu-HU" sz="3600" dirty="0" smtClean="0"/>
              <a:t> hitelezési feltétel nem teljesítése esetén az MNB elvonja a meg nem szolgált jövedelmet</a:t>
            </a:r>
            <a:endParaRPr lang="hu-HU" sz="3600" dirty="0"/>
          </a:p>
        </p:txBody>
      </p:sp>
      <p:sp>
        <p:nvSpPr>
          <p:cNvPr id="3" name="Content Placeholder 2"/>
          <p:cNvSpPr>
            <a:spLocks noGrp="1"/>
          </p:cNvSpPr>
          <p:nvPr>
            <p:ph idx="1"/>
          </p:nvPr>
        </p:nvSpPr>
        <p:spPr>
          <a:xfrm>
            <a:off x="179512" y="1170214"/>
            <a:ext cx="8856984" cy="936104"/>
          </a:xfrm>
        </p:spPr>
        <p:txBody>
          <a:bodyPr>
            <a:normAutofit/>
          </a:bodyPr>
          <a:lstStyle/>
          <a:p>
            <a:pPr marL="0" indent="0">
              <a:buNone/>
            </a:pPr>
            <a:r>
              <a:rPr lang="hu-HU" sz="2000" dirty="0" smtClean="0"/>
              <a:t>Az MNB a </a:t>
            </a:r>
            <a:r>
              <a:rPr lang="hu-HU" sz="2000" dirty="0" err="1" smtClean="0"/>
              <a:t>HIRS</a:t>
            </a:r>
            <a:r>
              <a:rPr lang="hu-HU" sz="2000" dirty="0" smtClean="0"/>
              <a:t> hitelezési feltételének </a:t>
            </a:r>
            <a:r>
              <a:rPr lang="hu-HU" sz="2000" b="1" dirty="0" smtClean="0"/>
              <a:t>nem maradéktalan teljesítése </a:t>
            </a:r>
            <a:r>
              <a:rPr lang="hu-HU" sz="2000" dirty="0" smtClean="0"/>
              <a:t>esetén a </a:t>
            </a:r>
            <a:r>
              <a:rPr lang="hu-HU" sz="2000" dirty="0" err="1" smtClean="0"/>
              <a:t>HIRS</a:t>
            </a:r>
            <a:r>
              <a:rPr lang="hu-HU" sz="2000" dirty="0" smtClean="0"/>
              <a:t> jövedelemtartalmához és a preferenciális betétre kifizetett kamathoz kapcsolódóan is szankciót alkalmaz. Ekkor az alábbi két eset lehetséges:</a:t>
            </a:r>
            <a:endParaRPr lang="hu-HU" sz="2000" dirty="0"/>
          </a:p>
        </p:txBody>
      </p:sp>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17</a:t>
            </a:fld>
            <a:endParaRPr lang="hu-HU" dirty="0"/>
          </a:p>
        </p:txBody>
      </p:sp>
      <p:cxnSp>
        <p:nvCxnSpPr>
          <p:cNvPr id="8" name="Straight Arrow Connector 7"/>
          <p:cNvCxnSpPr>
            <a:stCxn id="3" idx="2"/>
            <a:endCxn id="18" idx="0"/>
          </p:cNvCxnSpPr>
          <p:nvPr/>
        </p:nvCxnSpPr>
        <p:spPr>
          <a:xfrm flipH="1">
            <a:off x="2328836" y="2106318"/>
            <a:ext cx="2279168" cy="2585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3" idx="2"/>
            <a:endCxn id="17" idx="0"/>
          </p:cNvCxnSpPr>
          <p:nvPr/>
        </p:nvCxnSpPr>
        <p:spPr>
          <a:xfrm>
            <a:off x="4608004" y="2106318"/>
            <a:ext cx="2297611" cy="258542"/>
          </a:xfrm>
          <a:prstGeom prst="straightConnector1">
            <a:avLst/>
          </a:prstGeom>
          <a:ln w="28575">
            <a:solidFill>
              <a:schemeClr val="tx1"/>
            </a:solidFill>
            <a:tailEnd type="arrow"/>
          </a:ln>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667230" y="2364860"/>
            <a:ext cx="4476770" cy="400110"/>
          </a:xfrm>
          <a:prstGeom prst="rect">
            <a:avLst/>
          </a:prstGeom>
          <a:noFill/>
        </p:spPr>
        <p:txBody>
          <a:bodyPr wrap="square" rtlCol="0">
            <a:spAutoFit/>
          </a:bodyPr>
          <a:lstStyle/>
          <a:p>
            <a:pPr algn="ct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 feltétel 50% alatt teljesül</a:t>
            </a:r>
          </a:p>
        </p:txBody>
      </p:sp>
      <p:sp>
        <p:nvSpPr>
          <p:cNvPr id="18" name="TextBox 17"/>
          <p:cNvSpPr txBox="1"/>
          <p:nvPr/>
        </p:nvSpPr>
        <p:spPr>
          <a:xfrm>
            <a:off x="0" y="2364860"/>
            <a:ext cx="4657672" cy="400110"/>
          </a:xfrm>
          <a:prstGeom prst="rect">
            <a:avLst/>
          </a:prstGeom>
          <a:noFill/>
        </p:spPr>
        <p:txBody>
          <a:bodyPr wrap="square" rtlCol="0">
            <a:spAutoFit/>
          </a:bodyPr>
          <a:lstStyle/>
          <a:p>
            <a:pPr algn="ct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 feltétel </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≥50%, </a:t>
            </a: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de &lt;100%-ban </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teljesül</a:t>
            </a:r>
          </a:p>
        </p:txBody>
      </p:sp>
      <p:sp>
        <p:nvSpPr>
          <p:cNvPr id="25" name="TextBox 24"/>
          <p:cNvSpPr txBox="1"/>
          <p:nvPr/>
        </p:nvSpPr>
        <p:spPr>
          <a:xfrm>
            <a:off x="107504" y="2742885"/>
            <a:ext cx="4464496" cy="584775"/>
          </a:xfrm>
          <a:prstGeom prst="rect">
            <a:avLst/>
          </a:prstGeom>
          <a:noFill/>
        </p:spPr>
        <p:txBody>
          <a:bodyPr wrap="square" rtlCol="0">
            <a:spAutoFit/>
          </a:bodyPr>
          <a:lstStyle/>
          <a:p>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terméktájékoztatóban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definiált jogosulatlansági arányszám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0%;</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50</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közötti értéket vehet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fel.</a:t>
            </a:r>
            <a:endParaRPr lang="hu-HU" sz="1600" dirty="0" smtClean="0"/>
          </a:p>
        </p:txBody>
      </p:sp>
      <p:sp>
        <p:nvSpPr>
          <p:cNvPr id="26" name="TextBox 25"/>
          <p:cNvSpPr txBox="1"/>
          <p:nvPr/>
        </p:nvSpPr>
        <p:spPr>
          <a:xfrm>
            <a:off x="4665618" y="2870352"/>
            <a:ext cx="4370878" cy="584775"/>
          </a:xfrm>
          <a:prstGeom prst="rect">
            <a:avLst/>
          </a:prstGeom>
          <a:noFill/>
        </p:spPr>
        <p:txBody>
          <a:bodyPr wrap="square" rtlCol="0">
            <a:spAutoFit/>
          </a:bodyPr>
          <a:lstStyle/>
          <a:p>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terméktájékoztatóban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definiált jogosulatlansági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arányszám 50%-nál nagyobb értéket vesz fel.</a:t>
            </a:r>
            <a:endParaRPr lang="hu-HU" sz="1600" dirty="0" smtClean="0"/>
          </a:p>
        </p:txBody>
      </p:sp>
      <p:sp>
        <p:nvSpPr>
          <p:cNvPr id="27" name="TextBox 26"/>
          <p:cNvSpPr txBox="1"/>
          <p:nvPr/>
        </p:nvSpPr>
        <p:spPr>
          <a:xfrm>
            <a:off x="4860032" y="3455127"/>
            <a:ext cx="4104456" cy="2062103"/>
          </a:xfrm>
          <a:prstGeom prst="rect">
            <a:avLst/>
          </a:prstGeom>
          <a:noFill/>
        </p:spPr>
        <p:txBody>
          <a:bodyPr wrap="square" rtlCol="0">
            <a:spAutoFit/>
          </a:bodyPr>
          <a:lstStyle/>
          <a:p>
            <a:r>
              <a:rPr lang="hu-HU" sz="1600" b="1"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 szankció:</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teljes </a:t>
            </a:r>
            <a:r>
              <a:rPr lang="hu-HU" sz="1600"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 állománya lezárásra kerül (kényszerlezárás)</a:t>
            </a:r>
          </a:p>
          <a:p>
            <a:pPr marL="285750" indent="-285750">
              <a:buFont typeface="Arial" panose="020B0604020202020204" pitchFamily="34" charset="0"/>
              <a:buChar char="•"/>
            </a:pP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A </a:t>
            </a:r>
            <a:r>
              <a:rPr lang="hu-HU" sz="1600"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HIRS-en</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 realizált teljes jövedelemtartalomnak megfelelő szankció</a:t>
            </a:r>
          </a:p>
          <a:p>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Preferenciális betét szankció</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t>
            </a:r>
          </a:p>
          <a:p>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Az MNB által havonta kifizetett kamattöbbleteknek megfelelő szankció</a:t>
            </a:r>
            <a:endPar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p:txBody>
      </p:sp>
      <p:cxnSp>
        <p:nvCxnSpPr>
          <p:cNvPr id="32" name="Straight Connector 31"/>
          <p:cNvCxnSpPr/>
          <p:nvPr/>
        </p:nvCxnSpPr>
        <p:spPr>
          <a:xfrm>
            <a:off x="4657672" y="2646838"/>
            <a:ext cx="7946" cy="31166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07504" y="5771178"/>
            <a:ext cx="8928992" cy="584775"/>
          </a:xfrm>
          <a:prstGeom prst="rect">
            <a:avLst/>
          </a:prstGeom>
          <a:noFill/>
        </p:spPr>
        <p:txBody>
          <a:bodyPr wrap="square" rtlCol="0">
            <a:spAutoFit/>
          </a:bodyPr>
          <a:lstStyle/>
          <a:p>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Az MNB a szankciókat a pénzforgalmi számlákon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terheli az ellenőrzést követően (várhatóan március hónapokban),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számlafedezetlenség esetén kényszerhitelt nyújt.</a:t>
            </a:r>
          </a:p>
        </p:txBody>
      </p:sp>
      <p:sp>
        <p:nvSpPr>
          <p:cNvPr id="34" name="TextBox 33"/>
          <p:cNvSpPr txBox="1"/>
          <p:nvPr/>
        </p:nvSpPr>
        <p:spPr>
          <a:xfrm>
            <a:off x="170637" y="3217619"/>
            <a:ext cx="4500500" cy="2554545"/>
          </a:xfrm>
          <a:prstGeom prst="rect">
            <a:avLst/>
          </a:prstGeom>
          <a:noFill/>
        </p:spPr>
        <p:txBody>
          <a:bodyPr wrap="square" rtlCol="0">
            <a:spAutoFit/>
          </a:bodyPr>
          <a:lstStyle/>
          <a:p>
            <a:r>
              <a:rPr lang="hu-HU" sz="1600" b="1"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 szankció:</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a:t>
            </a:r>
            <a:r>
              <a:rPr lang="hu-HU" sz="1600"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HIRS-en</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 realizált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jövedelemtartalom és a jogosulatlansági arányszám szorzatának megfelelő szankció.</a:t>
            </a:r>
            <a:endPar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a:p>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Preferenciális betét szankció</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Az egyes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hónapokra jutó maximális preferenciális betét jogosultsági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részével csökkentett tényleges (kamatozó) betételhelyezésekre jutó kamattöbbleteknek megfelelő szankció.</a:t>
            </a:r>
            <a:endPar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32343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18</a:t>
            </a:fld>
            <a:endParaRPr lang="hu-HU" dirty="0"/>
          </a:p>
        </p:txBody>
      </p:sp>
      <p:sp>
        <p:nvSpPr>
          <p:cNvPr id="7" name="Title 1"/>
          <p:cNvSpPr>
            <a:spLocks noGrp="1"/>
          </p:cNvSpPr>
          <p:nvPr>
            <p:ph type="title"/>
          </p:nvPr>
        </p:nvSpPr>
        <p:spPr/>
        <p:txBody>
          <a:bodyPr>
            <a:normAutofit fontScale="90000"/>
          </a:bodyPr>
          <a:lstStyle/>
          <a:p>
            <a:r>
              <a:rPr lang="hu-HU" dirty="0"/>
              <a:t>A</a:t>
            </a:r>
            <a:r>
              <a:rPr lang="hu-HU" dirty="0" smtClean="0"/>
              <a:t> </a:t>
            </a:r>
            <a:r>
              <a:rPr lang="hu-HU" dirty="0" err="1" smtClean="0"/>
              <a:t>HIRS</a:t>
            </a:r>
            <a:r>
              <a:rPr lang="hu-HU" dirty="0" smtClean="0"/>
              <a:t> feltétel teljesítése/nem teljesítése és </a:t>
            </a:r>
            <a:r>
              <a:rPr lang="hu-HU" dirty="0" smtClean="0">
                <a:latin typeface="Calibri"/>
              </a:rPr>
              <a:t>az önkéntes lezárás</a:t>
            </a:r>
            <a:endParaRPr lang="hu-HU" dirty="0"/>
          </a:p>
        </p:txBody>
      </p:sp>
      <p:sp>
        <p:nvSpPr>
          <p:cNvPr id="8" name="TextBox 7"/>
          <p:cNvSpPr txBox="1"/>
          <p:nvPr/>
        </p:nvSpPr>
        <p:spPr>
          <a:xfrm>
            <a:off x="251520" y="1220874"/>
            <a:ext cx="8784976" cy="5016758"/>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jogosulatlansági arányszám értéke </a:t>
            </a:r>
            <a:r>
              <a:rPr lang="hu-HU" sz="20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legfeljebb 100%</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Emiatt, ha a referencia hitel aggregátum mutató negatív, a jogosulatlansági arányszám 100%.</a:t>
            </a:r>
          </a:p>
          <a:p>
            <a:pPr marL="800100" lvl="1" indent="-342900">
              <a:spcAft>
                <a:spcPts val="600"/>
              </a:spcAft>
              <a:buFont typeface="Calibri" panose="020F0502020204030204" pitchFamily="34" charset="0"/>
              <a:buChar char="–"/>
            </a:pP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feltétel nem teljesült, </a:t>
            </a:r>
          </a:p>
          <a:p>
            <a:pPr marL="800100" lvl="1" indent="-342900">
              <a:spcAft>
                <a:spcPts val="600"/>
              </a:spcAft>
              <a:buFont typeface="Calibri" panose="020F0502020204030204" pitchFamily="34" charset="0"/>
              <a:buChar char="–"/>
            </a:pP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z MNB lezárja a </a:t>
            </a:r>
            <a:r>
              <a:rPr lang="hu-HU" sz="20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ügyleteket,</a:t>
            </a:r>
          </a:p>
          <a:p>
            <a:pPr marL="800100" lvl="1" indent="-342900">
              <a:spcAft>
                <a:spcPts val="600"/>
              </a:spcAft>
              <a:buFont typeface="Calibri" panose="020F0502020204030204" pitchFamily="34" charset="0"/>
              <a:buChar char="–"/>
            </a:pP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teljes jövedelemtartalmat (</a:t>
            </a:r>
            <a:r>
              <a:rPr lang="hu-HU" sz="20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 Preferenciális betét kamattöbblete) szankcióként visszaveszi.</a:t>
            </a:r>
          </a:p>
          <a:p>
            <a:pPr marL="285750" indent="-285750">
              <a:spcAft>
                <a:spcPts val="600"/>
              </a:spcAft>
              <a:buFont typeface="Arial" panose="020B0604020202020204" pitchFamily="34" charset="0"/>
              <a:buChar char="•"/>
            </a:pP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jogosulatlansági arányszám </a:t>
            </a:r>
            <a:r>
              <a:rPr lang="hu-HU" sz="20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nem lehet negatív</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Így, ha </a:t>
            </a: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 referencia </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hitel-aggregátum </a:t>
            </a: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mutató </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a:t>
            </a:r>
            <a:r>
              <a:rPr lang="hu-HU" sz="20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igénybevétellel történt vállalásnál magasabb értéket mutat, a Jogosulatlansági arányszám 0 lesz. → A feltétel teljesült az adott évre. → Nincs szankció.</a:t>
            </a:r>
          </a:p>
          <a:p>
            <a:pPr marL="285750" indent="-285750">
              <a:spcAft>
                <a:spcPts val="600"/>
              </a:spcAft>
              <a:buFont typeface="Arial" panose="020B0604020202020204" pitchFamily="34" charset="0"/>
              <a:buChar char="•"/>
            </a:pPr>
            <a:r>
              <a:rPr lang="hu-HU" sz="20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Mutató többlete nem vihető át a következő időszakra!</a:t>
            </a:r>
          </a:p>
          <a:p>
            <a:pPr marL="285750" indent="-285750">
              <a:spcAft>
                <a:spcPts val="600"/>
              </a:spcAft>
              <a:buFont typeface="Arial" panose="020B0604020202020204" pitchFamily="34" charset="0"/>
              <a:buChar char="•"/>
            </a:pPr>
            <a:r>
              <a:rPr lang="hu-HU" sz="20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Önkéntes lezárás </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esetén a következő év(</a:t>
            </a:r>
            <a:r>
              <a:rPr lang="hu-HU" sz="20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ek</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hitelezési feltétele csökken.</a:t>
            </a:r>
          </a:p>
          <a:p>
            <a:pPr marL="800100" lvl="1" indent="-342900">
              <a:spcAft>
                <a:spcPts val="600"/>
              </a:spcAft>
              <a:buFont typeface="Calibri" panose="020F0502020204030204" pitchFamily="34" charset="0"/>
              <a:buChar char="–"/>
            </a:pP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 következő évre vonatkozó vállalás a fennmaradt </a:t>
            </a:r>
            <a:r>
              <a:rPr lang="hu-HU" sz="2000"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 állomány 25%-a.</a:t>
            </a:r>
          </a:p>
          <a:p>
            <a:pPr marL="800100" lvl="1" indent="-342900">
              <a:spcAft>
                <a:spcPts val="600"/>
              </a:spcAft>
              <a:buFont typeface="Calibri" panose="020F0502020204030204" pitchFamily="34" charset="0"/>
              <a:buChar char="–"/>
            </a:pPr>
            <a:r>
              <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rPr>
              <a:t>A preferenciális betét kamatozó része március 1-jével csökken</a:t>
            </a:r>
            <a:r>
              <a:rPr lang="hu-HU" sz="20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t>
            </a:r>
            <a:endParaRPr lang="hu-HU" sz="20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0090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19</a:t>
            </a:fld>
            <a:endParaRPr lang="hu-HU" dirty="0"/>
          </a:p>
        </p:txBody>
      </p:sp>
      <p:sp>
        <p:nvSpPr>
          <p:cNvPr id="7" name="Title 1"/>
          <p:cNvSpPr txBox="1">
            <a:spLocks/>
          </p:cNvSpPr>
          <p:nvPr/>
        </p:nvSpPr>
        <p:spPr>
          <a:xfrm>
            <a:off x="971600" y="180000"/>
            <a:ext cx="7992887" cy="759189"/>
          </a:xfrm>
          <a:prstGeom prst="rect">
            <a:avLst/>
          </a:prstGeom>
        </p:spPr>
        <p:txBody>
          <a:bodyPr vert="horz" lIns="91440" tIns="45720" rIns="91440" bIns="45720" rtlCol="0" anchor="ctr">
            <a:normAutofit fontScale="92500"/>
          </a:bodyPr>
          <a:lstStyle>
            <a:lvl1pPr algn="l" defTabSz="685800" rtl="0" eaLnBrk="1" latinLnBrk="0" hangingPunct="1">
              <a:lnSpc>
                <a:spcPct val="90000"/>
              </a:lnSpc>
              <a:spcBef>
                <a:spcPct val="0"/>
              </a:spcBef>
              <a:buNone/>
              <a:defRPr sz="38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hu-HU" sz="3200" dirty="0" smtClean="0"/>
              <a:t>Példa a </a:t>
            </a:r>
            <a:r>
              <a:rPr lang="hu-HU" sz="3200" dirty="0" err="1" smtClean="0"/>
              <a:t>HIRS</a:t>
            </a:r>
            <a:r>
              <a:rPr lang="hu-HU" sz="3200" dirty="0" smtClean="0"/>
              <a:t> és a preferenciális betét használatára</a:t>
            </a:r>
            <a:endParaRPr lang="hu-HU"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87" y="3541757"/>
            <a:ext cx="8763000" cy="273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2"/>
          <p:cNvGrpSpPr/>
          <p:nvPr/>
        </p:nvGrpSpPr>
        <p:grpSpPr>
          <a:xfrm>
            <a:off x="251520" y="1202655"/>
            <a:ext cx="8712967" cy="2339102"/>
            <a:chOff x="251520" y="4018166"/>
            <a:chExt cx="8712967" cy="2339102"/>
          </a:xfrm>
        </p:grpSpPr>
        <p:sp>
          <p:nvSpPr>
            <p:cNvPr id="2" name="TextBox 1"/>
            <p:cNvSpPr txBox="1"/>
            <p:nvPr/>
          </p:nvSpPr>
          <p:spPr>
            <a:xfrm>
              <a:off x="251520" y="4018166"/>
              <a:ext cx="8712967" cy="2339102"/>
            </a:xfrm>
            <a:prstGeom prst="rect">
              <a:avLst/>
            </a:prstGeom>
            <a:noFill/>
          </p:spPr>
          <p:txBody>
            <a:bodyPr wrap="square" rtlCol="0">
              <a:spAutoFit/>
            </a:bodyPr>
            <a:lstStyle/>
            <a:p>
              <a:pPr indent="714375">
                <a:spcAft>
                  <a:spcPts val="600"/>
                </a:spcAft>
              </a:pPr>
              <a:r>
                <a:rPr lang="hu-HU" sz="1700" dirty="0">
                  <a:solidFill>
                    <a:srgbClr val="1E2452"/>
                  </a:solidFill>
                  <a:latin typeface="Calibri" panose="020F0502020204030204" pitchFamily="34" charset="0"/>
                </a:rPr>
                <a:t>Bank összesen 60 milliárd forintra beadott ajánlatával </a:t>
              </a:r>
              <a:r>
                <a:rPr lang="hu-HU" sz="1700" dirty="0" smtClean="0">
                  <a:solidFill>
                    <a:srgbClr val="1E2452"/>
                  </a:solidFill>
                  <a:latin typeface="Calibri"/>
                </a:rPr>
                <a:t>– </a:t>
              </a:r>
              <a:r>
                <a:rPr lang="hu-HU" sz="1700" dirty="0" smtClean="0">
                  <a:solidFill>
                    <a:srgbClr val="1E2452"/>
                  </a:solidFill>
                  <a:latin typeface="Calibri" panose="020F0502020204030204" pitchFamily="34" charset="0"/>
                </a:rPr>
                <a:t>a </a:t>
              </a:r>
              <a:r>
                <a:rPr lang="hu-HU" sz="1700" dirty="0" err="1">
                  <a:solidFill>
                    <a:srgbClr val="1E2452"/>
                  </a:solidFill>
                  <a:latin typeface="Calibri" panose="020F0502020204030204" pitchFamily="34" charset="0"/>
                </a:rPr>
                <a:t>túlkereslet</a:t>
              </a:r>
              <a:r>
                <a:rPr lang="hu-HU" sz="1700" dirty="0">
                  <a:solidFill>
                    <a:srgbClr val="1E2452"/>
                  </a:solidFill>
                  <a:latin typeface="Calibri" panose="020F0502020204030204" pitchFamily="34" charset="0"/>
                </a:rPr>
                <a:t> miatt </a:t>
              </a:r>
              <a:r>
                <a:rPr lang="hu-HU" sz="1700" dirty="0">
                  <a:solidFill>
                    <a:srgbClr val="1E2452"/>
                  </a:solidFill>
                  <a:latin typeface="Calibri"/>
                </a:rPr>
                <a:t>– </a:t>
              </a:r>
              <a:r>
                <a:rPr lang="hu-HU" sz="1700" dirty="0" smtClean="0">
                  <a:solidFill>
                    <a:srgbClr val="1E2452"/>
                  </a:solidFill>
                  <a:latin typeface="Calibri"/>
                </a:rPr>
                <a:t> </a:t>
              </a:r>
              <a:r>
                <a:rPr lang="hu-HU" sz="1700" dirty="0" smtClean="0">
                  <a:solidFill>
                    <a:srgbClr val="1E2452"/>
                  </a:solidFill>
                  <a:latin typeface="Calibri" panose="020F0502020204030204" pitchFamily="34" charset="0"/>
                </a:rPr>
                <a:t>végül </a:t>
              </a:r>
              <a:r>
                <a:rPr lang="hu-HU" sz="1700" dirty="0">
                  <a:solidFill>
                    <a:srgbClr val="1E2452"/>
                  </a:solidFill>
                  <a:latin typeface="Calibri" panose="020F0502020204030204" pitchFamily="34" charset="0"/>
                </a:rPr>
                <a:t>50 milliárd forint értékben </a:t>
              </a:r>
              <a:r>
                <a:rPr lang="hu-HU" sz="1700" dirty="0" smtClean="0">
                  <a:solidFill>
                    <a:srgbClr val="1E2452"/>
                  </a:solidFill>
                  <a:latin typeface="Calibri" panose="020F0502020204030204" pitchFamily="34" charset="0"/>
                </a:rPr>
                <a:t>köt </a:t>
              </a:r>
              <a:r>
                <a:rPr lang="hu-HU" sz="1700" dirty="0" err="1">
                  <a:solidFill>
                    <a:srgbClr val="1E2452"/>
                  </a:solidFill>
                  <a:latin typeface="Calibri" panose="020F0502020204030204" pitchFamily="34" charset="0"/>
                </a:rPr>
                <a:t>HIRS</a:t>
              </a:r>
              <a:r>
                <a:rPr lang="hu-HU" sz="1700" dirty="0">
                  <a:solidFill>
                    <a:srgbClr val="1E2452"/>
                  </a:solidFill>
                  <a:latin typeface="Calibri" panose="020F0502020204030204" pitchFamily="34" charset="0"/>
                </a:rPr>
                <a:t> ügyletet az </a:t>
              </a:r>
              <a:r>
                <a:rPr lang="hu-HU" sz="1700" dirty="0" err="1">
                  <a:solidFill>
                    <a:srgbClr val="1E2452"/>
                  </a:solidFill>
                  <a:latin typeface="Calibri" panose="020F0502020204030204" pitchFamily="34" charset="0"/>
                </a:rPr>
                <a:t>MNB-vel</a:t>
              </a:r>
              <a:r>
                <a:rPr lang="hu-HU" sz="1700" dirty="0">
                  <a:solidFill>
                    <a:srgbClr val="1E2452"/>
                  </a:solidFill>
                  <a:latin typeface="Calibri" panose="020F0502020204030204" pitchFamily="34" charset="0"/>
                </a:rPr>
                <a:t> </a:t>
              </a:r>
              <a:r>
                <a:rPr lang="hu-HU" sz="1700" dirty="0" smtClean="0">
                  <a:solidFill>
                    <a:srgbClr val="1E2452"/>
                  </a:solidFill>
                  <a:latin typeface="Calibri" panose="020F0502020204030204" pitchFamily="34" charset="0"/>
                </a:rPr>
                <a:t>a január 28-i </a:t>
              </a:r>
              <a:r>
                <a:rPr lang="hu-HU" sz="1700" dirty="0" err="1" smtClean="0">
                  <a:solidFill>
                    <a:srgbClr val="1E2452"/>
                  </a:solidFill>
                  <a:latin typeface="Calibri" panose="020F0502020204030204" pitchFamily="34" charset="0"/>
                </a:rPr>
                <a:t>HIRS</a:t>
              </a:r>
              <a:r>
                <a:rPr lang="hu-HU" sz="1700" dirty="0" smtClean="0">
                  <a:solidFill>
                    <a:srgbClr val="1E2452"/>
                  </a:solidFill>
                  <a:latin typeface="Calibri" panose="020F0502020204030204" pitchFamily="34" charset="0"/>
                </a:rPr>
                <a:t> </a:t>
              </a:r>
              <a:r>
                <a:rPr lang="hu-HU" sz="1700" dirty="0">
                  <a:solidFill>
                    <a:srgbClr val="1E2452"/>
                  </a:solidFill>
                  <a:latin typeface="Calibri" panose="020F0502020204030204" pitchFamily="34" charset="0"/>
                </a:rPr>
                <a:t>tenderen, amellyel egyben 12,5 milliárd forint kkv-hitelnövekményt vállal.</a:t>
              </a:r>
            </a:p>
            <a:p>
              <a:pPr indent="714375">
                <a:spcAft>
                  <a:spcPts val="600"/>
                </a:spcAft>
              </a:pPr>
              <a:r>
                <a:rPr lang="hu-HU" sz="1700" dirty="0">
                  <a:solidFill>
                    <a:srgbClr val="1E2452"/>
                  </a:solidFill>
                  <a:latin typeface="Calibri" panose="020F0502020204030204" pitchFamily="34" charset="0"/>
                </a:rPr>
                <a:t>Bank újabb 50 milliárd forint értékben köt </a:t>
              </a:r>
              <a:r>
                <a:rPr lang="hu-HU" sz="1700" dirty="0" err="1">
                  <a:solidFill>
                    <a:srgbClr val="1E2452"/>
                  </a:solidFill>
                  <a:latin typeface="Calibri" panose="020F0502020204030204" pitchFamily="34" charset="0"/>
                </a:rPr>
                <a:t>HIRS</a:t>
              </a:r>
              <a:r>
                <a:rPr lang="hu-HU" sz="1700" dirty="0">
                  <a:solidFill>
                    <a:srgbClr val="1E2452"/>
                  </a:solidFill>
                  <a:latin typeface="Calibri" panose="020F0502020204030204" pitchFamily="34" charset="0"/>
                </a:rPr>
                <a:t> ügyletet az </a:t>
              </a:r>
              <a:r>
                <a:rPr lang="hu-HU" sz="1700" dirty="0" err="1">
                  <a:solidFill>
                    <a:srgbClr val="1E2452"/>
                  </a:solidFill>
                  <a:latin typeface="Calibri" panose="020F0502020204030204" pitchFamily="34" charset="0"/>
                </a:rPr>
                <a:t>MNB-vel</a:t>
              </a:r>
              <a:r>
                <a:rPr lang="hu-HU" sz="1700" dirty="0">
                  <a:solidFill>
                    <a:srgbClr val="1E2452"/>
                  </a:solidFill>
                  <a:latin typeface="Calibri" panose="020F0502020204030204" pitchFamily="34" charset="0"/>
                </a:rPr>
                <a:t> a február 11-i </a:t>
              </a:r>
              <a:r>
                <a:rPr lang="hu-HU" sz="1700" dirty="0" err="1">
                  <a:solidFill>
                    <a:srgbClr val="1E2452"/>
                  </a:solidFill>
                  <a:latin typeface="Calibri" panose="020F0502020204030204" pitchFamily="34" charset="0"/>
                </a:rPr>
                <a:t>HIRS</a:t>
              </a:r>
              <a:r>
                <a:rPr lang="hu-HU" sz="1700" dirty="0">
                  <a:solidFill>
                    <a:srgbClr val="1E2452"/>
                  </a:solidFill>
                  <a:latin typeface="Calibri" panose="020F0502020204030204" pitchFamily="34" charset="0"/>
                </a:rPr>
                <a:t> tenderen, amellyel </a:t>
              </a:r>
              <a:r>
                <a:rPr lang="hu-HU" sz="1700" dirty="0" smtClean="0">
                  <a:solidFill>
                    <a:srgbClr val="1E2452"/>
                  </a:solidFill>
                  <a:latin typeface="Calibri" panose="020F0502020204030204" pitchFamily="34" charset="0"/>
                </a:rPr>
                <a:t>további </a:t>
              </a:r>
              <a:r>
                <a:rPr lang="hu-HU" sz="1700" dirty="0">
                  <a:solidFill>
                    <a:srgbClr val="1E2452"/>
                  </a:solidFill>
                  <a:latin typeface="Calibri" panose="020F0502020204030204" pitchFamily="34" charset="0"/>
                </a:rPr>
                <a:t>12,5 milliárd forint kkv-hitelnövekményt </a:t>
              </a:r>
              <a:r>
                <a:rPr lang="hu-HU" sz="1700" dirty="0" smtClean="0">
                  <a:solidFill>
                    <a:srgbClr val="1E2452"/>
                  </a:solidFill>
                  <a:latin typeface="Calibri" panose="020F0502020204030204" pitchFamily="34" charset="0"/>
                </a:rPr>
                <a:t>vállal 2016-ra.</a:t>
              </a:r>
              <a:endParaRPr lang="hu-HU" sz="1700" dirty="0">
                <a:solidFill>
                  <a:srgbClr val="1E2452"/>
                </a:solidFill>
                <a:latin typeface="Calibri" panose="020F0502020204030204" pitchFamily="34" charset="0"/>
              </a:endParaRPr>
            </a:p>
            <a:p>
              <a:pPr indent="714375">
                <a:spcAft>
                  <a:spcPts val="600"/>
                </a:spcAft>
              </a:pPr>
              <a:r>
                <a:rPr lang="hu-HU" sz="1700" dirty="0" smtClean="0">
                  <a:solidFill>
                    <a:srgbClr val="1E2452"/>
                  </a:solidFill>
                  <a:latin typeface="Calibri" panose="020F0502020204030204" pitchFamily="34" charset="0"/>
                </a:rPr>
                <a:t>Bank önként lezár 50 milliárd forintnyi </a:t>
              </a:r>
              <a:r>
                <a:rPr lang="hu-HU" sz="1700" dirty="0" err="1" smtClean="0">
                  <a:solidFill>
                    <a:srgbClr val="1E2452"/>
                  </a:solidFill>
                  <a:latin typeface="Calibri" panose="020F0502020204030204" pitchFamily="34" charset="0"/>
                </a:rPr>
                <a:t>HIRS-t</a:t>
              </a:r>
              <a:r>
                <a:rPr lang="hu-HU" sz="1700" dirty="0" smtClean="0">
                  <a:solidFill>
                    <a:srgbClr val="1E2452"/>
                  </a:solidFill>
                  <a:latin typeface="Calibri" panose="020F0502020204030204" pitchFamily="34" charset="0"/>
                </a:rPr>
                <a:t>, mellyel csökken a 2017-re tett kkv-hitelnövekmény vállalása, ezzel együtt 2017. március 1-től az MNB legfeljebb havi átlag 25 milliárd forint preferenciális betét után fizet kamatot.</a:t>
              </a:r>
              <a:endParaRPr lang="hu-HU" sz="1700" dirty="0" smtClean="0">
                <a:latin typeface="Calibri" panose="020F0502020204030204" pitchFamily="34" charset="0"/>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425" y="4077071"/>
              <a:ext cx="6381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425" y="4911492"/>
              <a:ext cx="6381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425" y="5517232"/>
              <a:ext cx="6381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300413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Élőláb helye 3"/>
          <p:cNvSpPr>
            <a:spLocks noGrp="1"/>
          </p:cNvSpPr>
          <p:nvPr>
            <p:ph type="ftr" sz="quarter" idx="11"/>
          </p:nvPr>
        </p:nvSpPr>
        <p:spPr/>
        <p:txBody>
          <a:bodyPr/>
          <a:lstStyle/>
          <a:p>
            <a:pPr>
              <a:defRPr/>
            </a:pPr>
            <a:r>
              <a:rPr lang="hu-HU" smtClean="0"/>
              <a:t>Magyar Nemzeti Bank</a:t>
            </a:r>
            <a:endParaRPr lang="hu-HU" dirty="0" smtClean="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a:t>
            </a:fld>
            <a:endParaRPr lang="hu-HU" dirty="0"/>
          </a:p>
        </p:txBody>
      </p:sp>
      <p:sp>
        <p:nvSpPr>
          <p:cNvPr id="3" name="Title 2"/>
          <p:cNvSpPr>
            <a:spLocks noGrp="1"/>
          </p:cNvSpPr>
          <p:nvPr>
            <p:ph type="title"/>
          </p:nvPr>
        </p:nvSpPr>
        <p:spPr/>
        <p:txBody>
          <a:bodyPr>
            <a:normAutofit fontScale="90000"/>
          </a:bodyPr>
          <a:lstStyle/>
          <a:p>
            <a:pPr algn="ctr"/>
            <a:r>
              <a:rPr lang="hu-HU" dirty="0" smtClean="0"/>
              <a:t>A Növekedéstámogató Program célja,</a:t>
            </a:r>
            <a:br>
              <a:rPr lang="hu-HU" dirty="0" smtClean="0"/>
            </a:br>
            <a:r>
              <a:rPr lang="hu-HU" dirty="0" smtClean="0"/>
              <a:t>a megvalósítás eszközei</a:t>
            </a:r>
            <a:endParaRPr lang="hu-HU" dirty="0"/>
          </a:p>
        </p:txBody>
      </p:sp>
      <p:sp>
        <p:nvSpPr>
          <p:cNvPr id="6" name="TextBox 5"/>
          <p:cNvSpPr txBox="1"/>
          <p:nvPr/>
        </p:nvSpPr>
        <p:spPr>
          <a:xfrm>
            <a:off x="323528" y="1268760"/>
            <a:ext cx="8424936" cy="830997"/>
          </a:xfrm>
          <a:prstGeom prst="rect">
            <a:avLst/>
          </a:prstGeom>
          <a:noFill/>
        </p:spPr>
        <p:txBody>
          <a:bodyPr wrap="square" rtlCol="0">
            <a:spAutoFit/>
          </a:bodyPr>
          <a:lstStyle/>
          <a:p>
            <a:r>
              <a:rPr lang="hu-HU" sz="2400" dirty="0">
                <a:solidFill>
                  <a:srgbClr val="1E2452"/>
                </a:solidFill>
                <a:latin typeface="Calibri" panose="020F0502020204030204" pitchFamily="34" charset="0"/>
              </a:rPr>
              <a:t>Az MNB </a:t>
            </a:r>
            <a:r>
              <a:rPr lang="hu-HU" sz="2400" dirty="0" smtClean="0">
                <a:solidFill>
                  <a:srgbClr val="1E2452"/>
                </a:solidFill>
                <a:latin typeface="Calibri" panose="020F0502020204030204" pitchFamily="34" charset="0"/>
              </a:rPr>
              <a:t>célja: </a:t>
            </a:r>
            <a:r>
              <a:rPr lang="hu-HU" sz="2400" dirty="0">
                <a:solidFill>
                  <a:srgbClr val="1E2452"/>
                </a:solidFill>
                <a:latin typeface="Calibri" panose="020F0502020204030204" pitchFamily="34" charset="0"/>
              </a:rPr>
              <a:t>az </a:t>
            </a:r>
            <a:r>
              <a:rPr lang="hu-HU" sz="2400" dirty="0" err="1">
                <a:solidFill>
                  <a:srgbClr val="1E2452"/>
                </a:solidFill>
                <a:latin typeface="Calibri" panose="020F0502020204030204" pitchFamily="34" charset="0"/>
              </a:rPr>
              <a:t>NHP</a:t>
            </a:r>
            <a:r>
              <a:rPr lang="hu-HU" sz="2400" dirty="0">
                <a:solidFill>
                  <a:srgbClr val="1E2452"/>
                </a:solidFill>
                <a:latin typeface="Calibri" panose="020F0502020204030204" pitchFamily="34" charset="0"/>
              </a:rPr>
              <a:t> fokozatos kivezetése mellett a piaci hitelezési folyamatok </a:t>
            </a:r>
            <a:r>
              <a:rPr lang="hu-HU" sz="2400" dirty="0" smtClean="0">
                <a:solidFill>
                  <a:srgbClr val="1E2452"/>
                </a:solidFill>
                <a:latin typeface="Calibri" panose="020F0502020204030204" pitchFamily="34" charset="0"/>
              </a:rPr>
              <a:t>ösztönzése.</a:t>
            </a:r>
          </a:p>
        </p:txBody>
      </p:sp>
      <p:sp>
        <p:nvSpPr>
          <p:cNvPr id="9" name="Rounded Rectangle 8"/>
          <p:cNvSpPr/>
          <p:nvPr/>
        </p:nvSpPr>
        <p:spPr>
          <a:xfrm>
            <a:off x="2258464" y="2488438"/>
            <a:ext cx="4870834" cy="56502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a:solidFill>
                  <a:srgbClr val="002060"/>
                </a:solidFill>
                <a:latin typeface="Calibri" panose="020F0502020204030204" pitchFamily="34" charset="0"/>
              </a:rPr>
              <a:t>Növekedéstámogató Program (</a:t>
            </a:r>
            <a:r>
              <a:rPr lang="hu-HU" sz="2400" b="1" dirty="0" err="1">
                <a:solidFill>
                  <a:srgbClr val="002060"/>
                </a:solidFill>
                <a:latin typeface="Calibri" panose="020F0502020204030204" pitchFamily="34" charset="0"/>
              </a:rPr>
              <a:t>NTP</a:t>
            </a:r>
            <a:r>
              <a:rPr lang="hu-HU" sz="2400" b="1" dirty="0">
                <a:solidFill>
                  <a:srgbClr val="002060"/>
                </a:solidFill>
                <a:latin typeface="Calibri" panose="020F0502020204030204" pitchFamily="34" charset="0"/>
              </a:rPr>
              <a:t>)</a:t>
            </a:r>
          </a:p>
        </p:txBody>
      </p:sp>
      <p:cxnSp>
        <p:nvCxnSpPr>
          <p:cNvPr id="10" name="Straight Connector 9"/>
          <p:cNvCxnSpPr/>
          <p:nvPr/>
        </p:nvCxnSpPr>
        <p:spPr>
          <a:xfrm>
            <a:off x="323528" y="2204864"/>
            <a:ext cx="83529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8"/>
          <p:cNvSpPr/>
          <p:nvPr/>
        </p:nvSpPr>
        <p:spPr>
          <a:xfrm>
            <a:off x="314708" y="3868961"/>
            <a:ext cx="4140000" cy="151216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000" dirty="0" smtClean="0">
                <a:solidFill>
                  <a:srgbClr val="1E2452"/>
                </a:solidFill>
                <a:latin typeface="Calibri" panose="020F0502020204030204" pitchFamily="34" charset="0"/>
              </a:rPr>
              <a:t>Jegybanki eszköztár módosítása</a:t>
            </a:r>
          </a:p>
          <a:p>
            <a:pPr marL="342900" indent="-342900" algn="ctr">
              <a:buFont typeface="Arial" panose="020B0604020202020204" pitchFamily="34" charset="0"/>
              <a:buChar char="•"/>
            </a:pPr>
            <a:r>
              <a:rPr lang="hu-HU" sz="2000" dirty="0" smtClean="0">
                <a:solidFill>
                  <a:srgbClr val="1E2452"/>
                </a:solidFill>
                <a:latin typeface="Calibri" panose="020F0502020204030204" pitchFamily="34" charset="0"/>
              </a:rPr>
              <a:t>Hitelezési feltételhez kötött kamatcsere ügylet (</a:t>
            </a:r>
            <a:r>
              <a:rPr lang="hu-HU" sz="2000" dirty="0" err="1" smtClean="0">
                <a:solidFill>
                  <a:srgbClr val="1E2452"/>
                </a:solidFill>
                <a:latin typeface="Calibri" panose="020F0502020204030204" pitchFamily="34" charset="0"/>
              </a:rPr>
              <a:t>HIRS</a:t>
            </a:r>
            <a:r>
              <a:rPr lang="hu-HU" sz="2000" dirty="0" smtClean="0">
                <a:solidFill>
                  <a:srgbClr val="1E2452"/>
                </a:solidFill>
                <a:latin typeface="Calibri" panose="020F0502020204030204" pitchFamily="34" charset="0"/>
              </a:rPr>
              <a:t>)</a:t>
            </a:r>
          </a:p>
          <a:p>
            <a:pPr marL="342900" indent="-342900" algn="ctr">
              <a:buFont typeface="Arial" panose="020B0604020202020204" pitchFamily="34" charset="0"/>
              <a:buChar char="•"/>
            </a:pPr>
            <a:r>
              <a:rPr lang="hu-HU" sz="2000" dirty="0" smtClean="0">
                <a:solidFill>
                  <a:srgbClr val="1E2452"/>
                </a:solidFill>
                <a:latin typeface="Calibri" panose="020F0502020204030204" pitchFamily="34" charset="0"/>
              </a:rPr>
              <a:t>Preferenciális betételhelyezési lehetőség (kiegészítő eszköz)</a:t>
            </a:r>
          </a:p>
        </p:txBody>
      </p:sp>
      <p:sp>
        <p:nvSpPr>
          <p:cNvPr id="17" name="Rounded Rectangle 8"/>
          <p:cNvSpPr/>
          <p:nvPr/>
        </p:nvSpPr>
        <p:spPr>
          <a:xfrm>
            <a:off x="314708" y="3119856"/>
            <a:ext cx="4140000" cy="6480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000" b="1" dirty="0" smtClean="0">
                <a:solidFill>
                  <a:srgbClr val="002060"/>
                </a:solidFill>
                <a:latin typeface="Calibri" panose="020F0502020204030204" pitchFamily="34" charset="0"/>
              </a:rPr>
              <a:t>Piaci Hitelprogram (PHP)</a:t>
            </a:r>
            <a:endParaRPr lang="hu-HU" sz="2000" b="1" dirty="0">
              <a:solidFill>
                <a:srgbClr val="002060"/>
              </a:solidFill>
              <a:latin typeface="Calibri" panose="020F0502020204030204" pitchFamily="34" charset="0"/>
            </a:endParaRPr>
          </a:p>
        </p:txBody>
      </p:sp>
      <p:sp>
        <p:nvSpPr>
          <p:cNvPr id="18" name="Rounded Rectangle 9"/>
          <p:cNvSpPr/>
          <p:nvPr/>
        </p:nvSpPr>
        <p:spPr>
          <a:xfrm>
            <a:off x="4693881" y="3119928"/>
            <a:ext cx="4140000" cy="648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000" b="1" dirty="0" err="1">
                <a:solidFill>
                  <a:srgbClr val="002060"/>
                </a:solidFill>
                <a:latin typeface="Calibri" panose="020F0502020204030204" pitchFamily="34" charset="0"/>
              </a:rPr>
              <a:t>NHP</a:t>
            </a:r>
            <a:r>
              <a:rPr lang="hu-HU" sz="2000" b="1" dirty="0">
                <a:solidFill>
                  <a:srgbClr val="002060"/>
                </a:solidFill>
                <a:latin typeface="Calibri" panose="020F0502020204030204" pitchFamily="34" charset="0"/>
              </a:rPr>
              <a:t> </a:t>
            </a:r>
            <a:r>
              <a:rPr lang="hu-HU" sz="2000" b="1" dirty="0" err="1">
                <a:solidFill>
                  <a:srgbClr val="002060"/>
                </a:solidFill>
                <a:latin typeface="Calibri" panose="020F0502020204030204" pitchFamily="34" charset="0"/>
              </a:rPr>
              <a:t>III</a:t>
            </a:r>
            <a:r>
              <a:rPr lang="hu-HU" sz="2000" b="1" dirty="0">
                <a:solidFill>
                  <a:srgbClr val="002060"/>
                </a:solidFill>
                <a:latin typeface="Calibri" panose="020F0502020204030204" pitchFamily="34" charset="0"/>
              </a:rPr>
              <a:t>. kivezetési </a:t>
            </a:r>
            <a:r>
              <a:rPr lang="hu-HU" sz="2000" b="1" dirty="0" smtClean="0">
                <a:solidFill>
                  <a:srgbClr val="002060"/>
                </a:solidFill>
                <a:latin typeface="Calibri" panose="020F0502020204030204" pitchFamily="34" charset="0"/>
              </a:rPr>
              <a:t>szakasz</a:t>
            </a:r>
          </a:p>
        </p:txBody>
      </p:sp>
      <p:sp>
        <p:nvSpPr>
          <p:cNvPr id="20" name="Rounded Rectangle 19"/>
          <p:cNvSpPr/>
          <p:nvPr/>
        </p:nvSpPr>
        <p:spPr>
          <a:xfrm>
            <a:off x="4693881" y="4754841"/>
            <a:ext cx="4140000" cy="6480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r>
              <a:rPr lang="hu-HU" sz="2000" dirty="0" err="1">
                <a:solidFill>
                  <a:srgbClr val="1E2452"/>
                </a:solidFill>
                <a:latin typeface="Calibri" panose="020F0502020204030204" pitchFamily="34" charset="0"/>
              </a:rPr>
              <a:t>S</a:t>
            </a:r>
            <a:r>
              <a:rPr lang="hu-HU" sz="2000" dirty="0" err="1" smtClean="0">
                <a:solidFill>
                  <a:srgbClr val="1E2452"/>
                </a:solidFill>
                <a:latin typeface="Calibri" panose="020F0502020204030204" pitchFamily="34" charset="0"/>
              </a:rPr>
              <a:t>wap-pal</a:t>
            </a:r>
            <a:r>
              <a:rPr lang="hu-HU" sz="2000" dirty="0" smtClean="0">
                <a:solidFill>
                  <a:srgbClr val="1E2452"/>
                </a:solidFill>
                <a:latin typeface="Calibri" panose="020F0502020204030204" pitchFamily="34" charset="0"/>
              </a:rPr>
              <a:t> </a:t>
            </a:r>
            <a:r>
              <a:rPr lang="hu-HU" sz="2000" dirty="0">
                <a:solidFill>
                  <a:srgbClr val="1E2452"/>
                </a:solidFill>
                <a:latin typeface="Calibri" panose="020F0502020204030204" pitchFamily="34" charset="0"/>
              </a:rPr>
              <a:t>kombinált forinthitel</a:t>
            </a:r>
          </a:p>
        </p:txBody>
      </p:sp>
      <p:sp>
        <p:nvSpPr>
          <p:cNvPr id="21" name="Rounded Rectangle 20"/>
          <p:cNvSpPr/>
          <p:nvPr/>
        </p:nvSpPr>
        <p:spPr>
          <a:xfrm>
            <a:off x="4683138" y="3911944"/>
            <a:ext cx="4140000" cy="6480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000" dirty="0" smtClean="0">
                <a:solidFill>
                  <a:srgbClr val="1E2452"/>
                </a:solidFill>
                <a:latin typeface="Calibri" panose="020F0502020204030204" pitchFamily="34" charset="0"/>
              </a:rPr>
              <a:t>Szűkített forinthitel</a:t>
            </a:r>
            <a:endParaRPr lang="hu-HU" sz="2000" dirty="0">
              <a:solidFill>
                <a:srgbClr val="1E2452"/>
              </a:solidFill>
              <a:latin typeface="Calibri" panose="020F0502020204030204" pitchFamily="34" charset="0"/>
            </a:endParaRPr>
          </a:p>
        </p:txBody>
      </p:sp>
      <p:sp>
        <p:nvSpPr>
          <p:cNvPr id="11" name="Oval 10"/>
          <p:cNvSpPr/>
          <p:nvPr/>
        </p:nvSpPr>
        <p:spPr>
          <a:xfrm>
            <a:off x="179512" y="3540078"/>
            <a:ext cx="4503626" cy="2169934"/>
          </a:xfrm>
          <a:prstGeom prst="ellipse">
            <a:avLst/>
          </a:prstGeom>
          <a:solidFill>
            <a:schemeClr val="bg2">
              <a:lumMod val="40000"/>
              <a:lumOff val="60000"/>
              <a:alpha val="2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4132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u-HU" dirty="0" smtClean="0"/>
              <a:t>Példa a </a:t>
            </a:r>
            <a:r>
              <a:rPr lang="hu-HU" dirty="0" err="1" smtClean="0"/>
              <a:t>HIRS</a:t>
            </a:r>
            <a:r>
              <a:rPr lang="hu-HU" dirty="0" smtClean="0"/>
              <a:t> feltétel nem teljesítésére</a:t>
            </a:r>
            <a:endParaRPr lang="hu-HU" dirty="0"/>
          </a:p>
        </p:txBody>
      </p:sp>
      <p:sp>
        <p:nvSpPr>
          <p:cNvPr id="4" name="Footer Placeholder 3"/>
          <p:cNvSpPr>
            <a:spLocks noGrp="1"/>
          </p:cNvSpPr>
          <p:nvPr>
            <p:ph type="ftr" sz="quarter" idx="11"/>
          </p:nvPr>
        </p:nvSpPr>
        <p:spPr/>
        <p:txBody>
          <a:bodyPr/>
          <a:lstStyle/>
          <a:p>
            <a:pPr>
              <a:defRPr/>
            </a:pPr>
            <a:r>
              <a:rPr lang="hu-HU" dirty="0" smtClean="0"/>
              <a:t>Magyar Nemzeti Bank</a:t>
            </a:r>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20</a:t>
            </a:fld>
            <a:endParaRPr lang="hu-HU" dirty="0"/>
          </a:p>
        </p:txBody>
      </p:sp>
      <p:sp>
        <p:nvSpPr>
          <p:cNvPr id="10" name="TextBox 9"/>
          <p:cNvSpPr txBox="1"/>
          <p:nvPr/>
        </p:nvSpPr>
        <p:spPr>
          <a:xfrm>
            <a:off x="317297" y="1124744"/>
            <a:ext cx="8646727" cy="646331"/>
          </a:xfrm>
          <a:prstGeom prst="rect">
            <a:avLst/>
          </a:prstGeom>
          <a:noFill/>
        </p:spPr>
        <p:txBody>
          <a:bodyPr wrap="none" rtlCol="0">
            <a:spAutoFit/>
          </a:bodyPr>
          <a:lstStyle/>
          <a:p>
            <a:pPr algn="ctr"/>
            <a:r>
              <a:rPr lang="hu-HU" dirty="0">
                <a:solidFill>
                  <a:schemeClr val="accent5"/>
                </a:solidFill>
                <a:latin typeface="Calibri" panose="020F0502020204030204" pitchFamily="34" charset="0"/>
                <a:ea typeface="Verdana" panose="020B0604030504040204" pitchFamily="34" charset="0"/>
                <a:cs typeface="Verdana" panose="020B0604030504040204" pitchFamily="34" charset="0"/>
              </a:rPr>
              <a:t>2017. </a:t>
            </a:r>
            <a:r>
              <a:rPr lang="hu-HU"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február: </a:t>
            </a:r>
            <a:r>
              <a:rPr lang="hu-HU" dirty="0">
                <a:solidFill>
                  <a:schemeClr val="accent5"/>
                </a:solidFill>
                <a:latin typeface="Calibri" panose="020F0502020204030204" pitchFamily="34" charset="0"/>
                <a:ea typeface="Verdana" panose="020B0604030504040204" pitchFamily="34" charset="0"/>
                <a:cs typeface="Verdana" panose="020B0604030504040204" pitchFamily="34" charset="0"/>
              </a:rPr>
              <a:t>a </a:t>
            </a:r>
            <a:r>
              <a:rPr lang="hu-HU"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2016. </a:t>
            </a:r>
            <a:r>
              <a:rPr lang="hu-HU" b="1" dirty="0">
                <a:solidFill>
                  <a:schemeClr val="accent5"/>
                </a:solidFill>
                <a:latin typeface="Calibri" panose="020F0502020204030204" pitchFamily="34" charset="0"/>
                <a:ea typeface="Verdana" panose="020B0604030504040204" pitchFamily="34" charset="0"/>
                <a:cs typeface="Verdana" panose="020B0604030504040204" pitchFamily="34" charset="0"/>
              </a:rPr>
              <a:t>évre </a:t>
            </a:r>
            <a:r>
              <a:rPr lang="hu-HU" dirty="0">
                <a:solidFill>
                  <a:schemeClr val="accent5"/>
                </a:solidFill>
                <a:latin typeface="Calibri" panose="020F0502020204030204" pitchFamily="34" charset="0"/>
                <a:ea typeface="Verdana" panose="020B0604030504040204" pitchFamily="34" charset="0"/>
                <a:cs typeface="Verdana" panose="020B0604030504040204" pitchFamily="34" charset="0"/>
              </a:rPr>
              <a:t>vonatkozó vállalások teljesítésének ellenőrzése</a:t>
            </a:r>
          </a:p>
          <a:p>
            <a:pPr algn="ctr"/>
            <a:r>
              <a:rPr lang="hu-HU" dirty="0">
                <a:solidFill>
                  <a:schemeClr val="accent5"/>
                </a:solidFill>
                <a:latin typeface="Calibri" panose="020F0502020204030204" pitchFamily="34" charset="0"/>
                <a:ea typeface="Verdana" panose="020B0604030504040204" pitchFamily="34" charset="0"/>
                <a:cs typeface="Verdana" panose="020B0604030504040204" pitchFamily="34" charset="0"/>
              </a:rPr>
              <a:t>Tendereken igénybe vett </a:t>
            </a:r>
            <a:r>
              <a:rPr lang="hu-HU"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dirty="0">
                <a:solidFill>
                  <a:schemeClr val="accent5"/>
                </a:solidFill>
                <a:latin typeface="Calibri" panose="020F0502020204030204" pitchFamily="34" charset="0"/>
                <a:ea typeface="Verdana" panose="020B0604030504040204" pitchFamily="34" charset="0"/>
                <a:cs typeface="Verdana" panose="020B0604030504040204" pitchFamily="34" charset="0"/>
              </a:rPr>
              <a:t>: </a:t>
            </a:r>
            <a:r>
              <a:rPr lang="hu-HU" b="1" dirty="0">
                <a:solidFill>
                  <a:schemeClr val="accent5"/>
                </a:solidFill>
                <a:latin typeface="Calibri" panose="020F0502020204030204" pitchFamily="34" charset="0"/>
                <a:ea typeface="Verdana" panose="020B0604030504040204" pitchFamily="34" charset="0"/>
                <a:cs typeface="Verdana" panose="020B0604030504040204" pitchFamily="34" charset="0"/>
              </a:rPr>
              <a:t>100 </a:t>
            </a:r>
            <a:r>
              <a:rPr lang="hu-HU" b="1"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mrd</a:t>
            </a:r>
            <a:r>
              <a:rPr lang="hu-HU"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forint </a:t>
            </a:r>
            <a:r>
              <a:rPr lang="hu-HU"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Vállalt </a:t>
            </a:r>
            <a:r>
              <a:rPr lang="hu-HU" dirty="0">
                <a:solidFill>
                  <a:schemeClr val="accent5"/>
                </a:solidFill>
                <a:latin typeface="Calibri" panose="020F0502020204030204" pitchFamily="34" charset="0"/>
                <a:ea typeface="Verdana" panose="020B0604030504040204" pitchFamily="34" charset="0"/>
                <a:cs typeface="Verdana" panose="020B0604030504040204" pitchFamily="34" charset="0"/>
              </a:rPr>
              <a:t>kkv-hitelnövekmény: </a:t>
            </a:r>
            <a:r>
              <a:rPr lang="hu-HU" b="1" dirty="0">
                <a:solidFill>
                  <a:schemeClr val="accent5"/>
                </a:solidFill>
                <a:latin typeface="Calibri" panose="020F0502020204030204" pitchFamily="34" charset="0"/>
                <a:ea typeface="Verdana" panose="020B0604030504040204" pitchFamily="34" charset="0"/>
                <a:cs typeface="Verdana" panose="020B0604030504040204" pitchFamily="34" charset="0"/>
              </a:rPr>
              <a:t>25 </a:t>
            </a:r>
            <a:r>
              <a:rPr lang="hu-HU" b="1"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mrd</a:t>
            </a:r>
            <a:r>
              <a:rPr lang="hu-HU"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a:t>
            </a:r>
            <a:r>
              <a:rPr lang="hu-HU" b="1" dirty="0">
                <a:solidFill>
                  <a:schemeClr val="accent5"/>
                </a:solidFill>
                <a:latin typeface="Calibri" panose="020F0502020204030204" pitchFamily="34" charset="0"/>
                <a:ea typeface="Verdana" panose="020B0604030504040204" pitchFamily="34" charset="0"/>
                <a:cs typeface="Verdana" panose="020B0604030504040204" pitchFamily="34" charset="0"/>
              </a:rPr>
              <a:t>forint</a:t>
            </a:r>
          </a:p>
        </p:txBody>
      </p:sp>
      <p:cxnSp>
        <p:nvCxnSpPr>
          <p:cNvPr id="22" name="Straight Arrow Connector 21"/>
          <p:cNvCxnSpPr/>
          <p:nvPr/>
        </p:nvCxnSpPr>
        <p:spPr>
          <a:xfrm>
            <a:off x="4932040" y="1823687"/>
            <a:ext cx="2405623" cy="258542"/>
          </a:xfrm>
          <a:prstGeom prst="straightConnector1">
            <a:avLst/>
          </a:prstGeom>
          <a:ln w="28575">
            <a:solidFill>
              <a:schemeClr val="tx1"/>
            </a:solidFill>
            <a:tailEnd type="arrow"/>
          </a:ln>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997842" y="2109323"/>
            <a:ext cx="3819086" cy="584775"/>
          </a:xfrm>
          <a:prstGeom prst="rect">
            <a:avLst/>
          </a:prstGeom>
          <a:noFill/>
        </p:spPr>
        <p:txBody>
          <a:bodyPr wrap="square" rtlCol="0">
            <a:spAutoFit/>
          </a:bodyPr>
          <a:lstStyle/>
          <a:p>
            <a:pPr algn="ct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Ha a 2016. évi referencia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hitel-aggregátum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mutató értéke </a:t>
            </a:r>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&lt;12,5 milliárd forint</a:t>
            </a:r>
          </a:p>
        </p:txBody>
      </p:sp>
      <p:sp>
        <p:nvSpPr>
          <p:cNvPr id="15" name="TextBox 14"/>
          <p:cNvSpPr txBox="1"/>
          <p:nvPr/>
        </p:nvSpPr>
        <p:spPr>
          <a:xfrm>
            <a:off x="4997842" y="2645932"/>
            <a:ext cx="4028904" cy="3293209"/>
          </a:xfrm>
          <a:prstGeom prst="rect">
            <a:avLst/>
          </a:prstGeom>
          <a:noFill/>
        </p:spPr>
        <p:txBody>
          <a:bodyPr wrap="square" rtlCol="0">
            <a:spAutoFit/>
          </a:bodyPr>
          <a:lstStyle/>
          <a:p>
            <a:r>
              <a:rPr lang="hu-HU" sz="1600" b="1"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szankció:</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MNB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a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teljes </a:t>
            </a:r>
            <a:r>
              <a:rPr lang="hu-HU" sz="1600" dirty="0" err="1">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állományt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lezárja, és az ügyfél a teljes realizált jövedelemtartalmat szankcióként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megfizeti.</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Ebben az esetben a </a:t>
            </a:r>
            <a:r>
              <a:rPr lang="hu-HU" sz="16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eszköz jövedelemtartalma a 2017-es és 2018-as hitelnövekmény alapján sem jár.</a:t>
            </a:r>
          </a:p>
          <a:p>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Preferenciális betét (ha minden hónapban 40 Mrd Ft preferenciális betétet vett igénybe):</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40 milliárd forint preferenciális betétre jutó havi kamattöbbletek a kamatfizetések napjaitól 2017. február 28-ra számított jövőértéke.</a:t>
            </a:r>
            <a:endPar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p:txBody>
      </p:sp>
      <p:sp>
        <p:nvSpPr>
          <p:cNvPr id="28" name="TextBox 27"/>
          <p:cNvSpPr txBox="1"/>
          <p:nvPr/>
        </p:nvSpPr>
        <p:spPr>
          <a:xfrm>
            <a:off x="0" y="2069376"/>
            <a:ext cx="4932040" cy="830997"/>
          </a:xfrm>
          <a:prstGeom prst="rect">
            <a:avLst/>
          </a:prstGeom>
          <a:noFill/>
        </p:spPr>
        <p:txBody>
          <a:bodyPr wrap="square" rtlCol="0">
            <a:spAutoFit/>
          </a:bodyPr>
          <a:lstStyle/>
          <a:p>
            <a:pPr algn="ct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Ha a 2016. évi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hitel-aggregátum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mutató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értéke</a:t>
            </a:r>
            <a:b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b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≥12,5 </a:t>
            </a:r>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milliárd </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forint, de &lt;25 milliárd forint</a:t>
            </a:r>
          </a:p>
          <a:p>
            <a:pPr algn="ct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t>
            </a:r>
            <a:r>
              <a:rPr lang="hu-HU" sz="16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Tfh</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15 milliárd forint → </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40% a jogosulatlansági arány</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t>
            </a:r>
            <a:endPar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p:txBody>
      </p:sp>
      <p:cxnSp>
        <p:nvCxnSpPr>
          <p:cNvPr id="29" name="Straight Arrow Connector 28"/>
          <p:cNvCxnSpPr/>
          <p:nvPr/>
        </p:nvCxnSpPr>
        <p:spPr>
          <a:xfrm flipH="1">
            <a:off x="2760884" y="1810834"/>
            <a:ext cx="2171156" cy="2585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8786" y="2887998"/>
            <a:ext cx="4691049" cy="3046988"/>
          </a:xfrm>
          <a:prstGeom prst="rect">
            <a:avLst/>
          </a:prstGeom>
          <a:noFill/>
        </p:spPr>
        <p:txBody>
          <a:bodyPr wrap="square" rtlCol="0">
            <a:spAutoFit/>
          </a:bodyPr>
          <a:lstStyle/>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Az MNB nem zár le </a:t>
            </a:r>
            <a:r>
              <a:rPr lang="hu-HU" sz="16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HIRS-t</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szankció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(„X” </a:t>
            </a:r>
            <a:r>
              <a:rPr lang="hu-HU" sz="16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bp</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jövedelemtartalom mellett):</a:t>
            </a:r>
            <a:b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b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0,4 * </a:t>
            </a:r>
            <a:r>
              <a:rPr lang="hu-HU" sz="1600" b="1"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FV</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(~100 </a:t>
            </a:r>
            <a:r>
              <a:rPr lang="hu-HU" sz="1600" b="1" dirty="0">
                <a:solidFill>
                  <a:schemeClr val="accent5"/>
                </a:solidFill>
                <a:latin typeface="Calibri" panose="020F0502020204030204" pitchFamily="34" charset="0"/>
                <a:ea typeface="Verdana" panose="020B0604030504040204" pitchFamily="34" charset="0"/>
                <a:cs typeface="Verdana" panose="020B0604030504040204" pitchFamily="34" charset="0"/>
              </a:rPr>
              <a:t>M</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rd Ft * X </a:t>
            </a:r>
            <a:r>
              <a:rPr lang="hu-HU" sz="1600" b="1"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bp</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(részben lezárt) </a:t>
            </a:r>
            <a:r>
              <a:rPr lang="hu-HU" sz="16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HIRS</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eszköz jövedelemtartalma járhat a 2017-es és 2018-as hitelnövekmény alapján is.</a:t>
            </a:r>
          </a:p>
          <a:p>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Preferenciális betét (ha minden hónapban 40 Mrd Ft preferenciális betétet vett igénybe):</a:t>
            </a:r>
          </a:p>
          <a:p>
            <a:pPr marL="285750" indent="-285750">
              <a:buFont typeface="Arial" panose="020B0604020202020204" pitchFamily="34" charset="0"/>
              <a:buChar char="•"/>
            </a:pP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A példa szankció (minden hónapra vonatkozóan):</a:t>
            </a:r>
            <a:b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br>
            <a:r>
              <a:rPr lang="hu-HU" sz="1600"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FV</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{[40 Mrd – 50 Mrd * (1</a:t>
            </a:r>
            <a:r>
              <a:rPr lang="hu-HU" sz="1600" dirty="0">
                <a:solidFill>
                  <a:schemeClr val="accent5"/>
                </a:solidFill>
                <a:latin typeface="Calibri" panose="020F0502020204030204" pitchFamily="34" charset="0"/>
                <a:ea typeface="Verdana" panose="020B0604030504040204" pitchFamily="34" charset="0"/>
                <a:cs typeface="Verdana" panose="020B0604030504040204" pitchFamily="34" charset="0"/>
              </a:rPr>
              <a:t> – </a:t>
            </a: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0,4)] * kamattöbblet)}</a:t>
            </a:r>
            <a:b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br>
            <a:r>
              <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a:t>
            </a:r>
            <a:r>
              <a:rPr lang="hu-HU" sz="1600" b="1" dirty="0" err="1" smtClean="0">
                <a:solidFill>
                  <a:schemeClr val="accent5"/>
                </a:solidFill>
                <a:latin typeface="Calibri" panose="020F0502020204030204" pitchFamily="34" charset="0"/>
                <a:ea typeface="Verdana" panose="020B0604030504040204" pitchFamily="34" charset="0"/>
                <a:cs typeface="Verdana" panose="020B0604030504040204" pitchFamily="34" charset="0"/>
              </a:rPr>
              <a:t>FV</a:t>
            </a:r>
            <a:r>
              <a:rPr lang="hu-HU" sz="1600" b="1" dirty="0" smtClean="0">
                <a:solidFill>
                  <a:schemeClr val="accent5"/>
                </a:solidFill>
                <a:latin typeface="Calibri" panose="020F0502020204030204" pitchFamily="34" charset="0"/>
                <a:ea typeface="Verdana" panose="020B0604030504040204" pitchFamily="34" charset="0"/>
                <a:cs typeface="Verdana" panose="020B0604030504040204" pitchFamily="34" charset="0"/>
              </a:rPr>
              <a:t> {10 Mrd * (Alapkamat – O/N betét kamat)}</a:t>
            </a:r>
          </a:p>
          <a:p>
            <a:endParaRPr lang="hu-HU" sz="1600" dirty="0" smtClean="0">
              <a:solidFill>
                <a:schemeClr val="accent5"/>
              </a:solidFill>
              <a:latin typeface="Calibri" panose="020F0502020204030204" pitchFamily="34" charset="0"/>
              <a:ea typeface="Verdana" panose="020B0604030504040204" pitchFamily="34" charset="0"/>
              <a:cs typeface="Verdana" panose="020B0604030504040204" pitchFamily="34" charset="0"/>
            </a:endParaRPr>
          </a:p>
        </p:txBody>
      </p:sp>
      <p:cxnSp>
        <p:nvCxnSpPr>
          <p:cNvPr id="7" name="Straight Connector 6"/>
          <p:cNvCxnSpPr/>
          <p:nvPr/>
        </p:nvCxnSpPr>
        <p:spPr>
          <a:xfrm>
            <a:off x="4932040" y="2276312"/>
            <a:ext cx="0" cy="40324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058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21</a:t>
            </a:fld>
            <a:endParaRPr lang="hu-HU" dirty="0"/>
          </a:p>
        </p:txBody>
      </p:sp>
      <p:sp>
        <p:nvSpPr>
          <p:cNvPr id="7" name="Title 1"/>
          <p:cNvSpPr txBox="1">
            <a:spLocks/>
          </p:cNvSpPr>
          <p:nvPr/>
        </p:nvSpPr>
        <p:spPr>
          <a:xfrm>
            <a:off x="1080000" y="180000"/>
            <a:ext cx="7596456" cy="75918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8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hu-HU" sz="3200" dirty="0" smtClean="0"/>
              <a:t>Banki kérdőív várható </a:t>
            </a:r>
            <a:r>
              <a:rPr lang="hu-HU" sz="3200" dirty="0" err="1" smtClean="0"/>
              <a:t>HIRS</a:t>
            </a:r>
            <a:r>
              <a:rPr lang="hu-HU" sz="3200" dirty="0" smtClean="0"/>
              <a:t> igénybevételről</a:t>
            </a:r>
            <a:endParaRPr lang="hu-HU" sz="3200" dirty="0"/>
          </a:p>
        </p:txBody>
      </p:sp>
      <p:sp>
        <p:nvSpPr>
          <p:cNvPr id="8" name="TextBox 7"/>
          <p:cNvSpPr txBox="1"/>
          <p:nvPr/>
        </p:nvSpPr>
        <p:spPr>
          <a:xfrm>
            <a:off x="323528" y="1484784"/>
            <a:ext cx="8496944" cy="4909036"/>
          </a:xfrm>
          <a:prstGeom prst="rect">
            <a:avLst/>
          </a:prstGeom>
          <a:noFill/>
        </p:spPr>
        <p:txBody>
          <a:bodyPr wrap="square" rtlCol="0">
            <a:spAutoFit/>
          </a:bodyPr>
          <a:lstStyle/>
          <a:p>
            <a:pPr>
              <a:spcAft>
                <a:spcPts val="600"/>
              </a:spcAft>
            </a:pPr>
            <a:r>
              <a:rPr lang="hu-HU" sz="2400" dirty="0">
                <a:solidFill>
                  <a:srgbClr val="1E2452"/>
                </a:solidFill>
                <a:latin typeface="Calibri" panose="020F0502020204030204" pitchFamily="34" charset="0"/>
              </a:rPr>
              <a:t>A január </a:t>
            </a:r>
            <a:r>
              <a:rPr lang="hu-HU" sz="2400" dirty="0" smtClean="0">
                <a:solidFill>
                  <a:srgbClr val="1E2452"/>
                </a:solidFill>
                <a:latin typeface="Calibri" panose="020F0502020204030204" pitchFamily="34" charset="0"/>
              </a:rPr>
              <a:t>11-ével kezdődő </a:t>
            </a:r>
            <a:r>
              <a:rPr lang="hu-HU" sz="2400" dirty="0">
                <a:solidFill>
                  <a:srgbClr val="1E2452"/>
                </a:solidFill>
                <a:latin typeface="Calibri" panose="020F0502020204030204" pitchFamily="34" charset="0"/>
              </a:rPr>
              <a:t>héten </a:t>
            </a:r>
            <a:r>
              <a:rPr lang="hu-HU" sz="2400" dirty="0" smtClean="0">
                <a:solidFill>
                  <a:srgbClr val="1E2452"/>
                </a:solidFill>
                <a:latin typeface="Calibri" panose="020F0502020204030204" pitchFamily="34" charset="0"/>
              </a:rPr>
              <a:t>a Jegybanki eszköztár, devizatartalék és kockázatkezelési igazgatóság egy kérdőívet küld körbe a </a:t>
            </a:r>
            <a:r>
              <a:rPr lang="hu-HU" sz="2400" dirty="0" err="1" smtClean="0">
                <a:solidFill>
                  <a:srgbClr val="1E2452"/>
                </a:solidFill>
                <a:latin typeface="Calibri" panose="020F0502020204030204" pitchFamily="34" charset="0"/>
              </a:rPr>
              <a:t>HIRS</a:t>
            </a:r>
            <a:r>
              <a:rPr lang="hu-HU" sz="2400" dirty="0">
                <a:solidFill>
                  <a:srgbClr val="1E2452"/>
                </a:solidFill>
                <a:latin typeface="Calibri" panose="020F0502020204030204" pitchFamily="34" charset="0"/>
              </a:rPr>
              <a:t> </a:t>
            </a:r>
            <a:r>
              <a:rPr lang="hu-HU" sz="2400" dirty="0" smtClean="0">
                <a:solidFill>
                  <a:srgbClr val="1E2452"/>
                </a:solidFill>
                <a:latin typeface="Calibri" panose="020F0502020204030204" pitchFamily="34" charset="0"/>
              </a:rPr>
              <a:t>eszköz ügyfélkörében lévő bankoknak.</a:t>
            </a:r>
          </a:p>
          <a:p>
            <a:pPr marL="342900" indent="-342900">
              <a:spcAft>
                <a:spcPts val="600"/>
              </a:spcAft>
              <a:buFont typeface="Arial" panose="020B0604020202020204" pitchFamily="34" charset="0"/>
              <a:buChar char="•"/>
            </a:pPr>
            <a:r>
              <a:rPr lang="hu-HU" sz="2400" dirty="0" smtClean="0">
                <a:solidFill>
                  <a:srgbClr val="1E2452"/>
                </a:solidFill>
                <a:latin typeface="Calibri" panose="020F0502020204030204" pitchFamily="34" charset="0"/>
              </a:rPr>
              <a:t>A kérdőívben az alábbi kérdésekre kérjük a válaszadásukat:</a:t>
            </a:r>
          </a:p>
          <a:p>
            <a:pPr marL="914400" lvl="1" indent="-457200">
              <a:spcAft>
                <a:spcPts val="600"/>
              </a:spcAft>
              <a:buFont typeface="+mj-lt"/>
              <a:buAutoNum type="arabicPeriod"/>
            </a:pPr>
            <a:r>
              <a:rPr lang="hu-HU" sz="2400" dirty="0" smtClean="0">
                <a:solidFill>
                  <a:srgbClr val="1E2452"/>
                </a:solidFill>
                <a:latin typeface="Calibri" panose="020F0502020204030204" pitchFamily="34" charset="0"/>
              </a:rPr>
              <a:t>Tervezik-e a jegybanki </a:t>
            </a:r>
            <a:r>
              <a:rPr lang="hu-HU" sz="2400" dirty="0" err="1" smtClean="0">
                <a:solidFill>
                  <a:srgbClr val="1E2452"/>
                </a:solidFill>
                <a:latin typeface="Calibri" panose="020F0502020204030204" pitchFamily="34" charset="0"/>
              </a:rPr>
              <a:t>HIRS</a:t>
            </a:r>
            <a:r>
              <a:rPr lang="hu-HU" sz="2400" dirty="0" smtClean="0">
                <a:solidFill>
                  <a:srgbClr val="1E2452"/>
                </a:solidFill>
                <a:latin typeface="Calibri" panose="020F0502020204030204" pitchFamily="34" charset="0"/>
              </a:rPr>
              <a:t> eszköz igénybevételét?</a:t>
            </a:r>
          </a:p>
          <a:p>
            <a:pPr marL="914400" lvl="1" indent="-457200">
              <a:spcAft>
                <a:spcPts val="600"/>
              </a:spcAft>
              <a:buFont typeface="+mj-lt"/>
              <a:buAutoNum type="arabicPeriod"/>
            </a:pPr>
            <a:r>
              <a:rPr lang="hu-HU" sz="2400" dirty="0" smtClean="0">
                <a:solidFill>
                  <a:srgbClr val="1E2452"/>
                </a:solidFill>
                <a:latin typeface="Calibri" panose="020F0502020204030204" pitchFamily="34" charset="0"/>
              </a:rPr>
              <a:t>Ha igen, mely tender(</a:t>
            </a:r>
            <a:r>
              <a:rPr lang="hu-HU" sz="2400" dirty="0" err="1" smtClean="0">
                <a:solidFill>
                  <a:srgbClr val="1E2452"/>
                </a:solidFill>
                <a:latin typeface="Calibri" panose="020F0502020204030204" pitchFamily="34" charset="0"/>
              </a:rPr>
              <a:t>ek</a:t>
            </a:r>
            <a:r>
              <a:rPr lang="hu-HU" sz="2400" dirty="0" smtClean="0">
                <a:solidFill>
                  <a:srgbClr val="1E2452"/>
                </a:solidFill>
                <a:latin typeface="Calibri" panose="020F0502020204030204" pitchFamily="34" charset="0"/>
              </a:rPr>
              <a:t>)en tervezik a jegybanki </a:t>
            </a:r>
            <a:r>
              <a:rPr lang="hu-HU" sz="2400" dirty="0" err="1" smtClean="0">
                <a:solidFill>
                  <a:srgbClr val="1E2452"/>
                </a:solidFill>
                <a:latin typeface="Calibri" panose="020F0502020204030204" pitchFamily="34" charset="0"/>
              </a:rPr>
              <a:t>HIRS</a:t>
            </a:r>
            <a:r>
              <a:rPr lang="hu-HU" sz="2400" dirty="0" smtClean="0">
                <a:solidFill>
                  <a:srgbClr val="1E2452"/>
                </a:solidFill>
                <a:latin typeface="Calibri" panose="020F0502020204030204" pitchFamily="34" charset="0"/>
              </a:rPr>
              <a:t> eszköz igénybevételét?</a:t>
            </a:r>
          </a:p>
          <a:p>
            <a:pPr marL="914400" lvl="1" indent="-457200">
              <a:spcAft>
                <a:spcPts val="600"/>
              </a:spcAft>
              <a:buFont typeface="+mj-lt"/>
              <a:buAutoNum type="arabicPeriod"/>
            </a:pPr>
            <a:r>
              <a:rPr lang="hu-HU" sz="2400" dirty="0" smtClean="0">
                <a:solidFill>
                  <a:srgbClr val="1E2452"/>
                </a:solidFill>
                <a:latin typeface="Calibri" panose="020F0502020204030204" pitchFamily="34" charset="0"/>
              </a:rPr>
              <a:t>Várhatóan mekkora mennyiségben tervezik a jegybanki </a:t>
            </a:r>
            <a:r>
              <a:rPr lang="hu-HU" sz="2400" dirty="0" err="1" smtClean="0">
                <a:solidFill>
                  <a:srgbClr val="1E2452"/>
                </a:solidFill>
                <a:latin typeface="Calibri" panose="020F0502020204030204" pitchFamily="34" charset="0"/>
              </a:rPr>
              <a:t>HIRS</a:t>
            </a:r>
            <a:r>
              <a:rPr lang="hu-HU" sz="2400" dirty="0" smtClean="0">
                <a:solidFill>
                  <a:srgbClr val="1E2452"/>
                </a:solidFill>
                <a:latin typeface="Calibri" panose="020F0502020204030204" pitchFamily="34" charset="0"/>
              </a:rPr>
              <a:t> eszköz igénybevételét?</a:t>
            </a:r>
          </a:p>
          <a:p>
            <a:pPr>
              <a:spcAft>
                <a:spcPts val="600"/>
              </a:spcAft>
            </a:pPr>
            <a:r>
              <a:rPr lang="hu-HU" sz="2400" b="1" dirty="0" smtClean="0">
                <a:solidFill>
                  <a:srgbClr val="1E2452"/>
                </a:solidFill>
                <a:latin typeface="Calibri" panose="020F0502020204030204" pitchFamily="34" charset="0"/>
              </a:rPr>
              <a:t>Kérjük, hogy indikatív, nem kötelező érvényű válaszaikat a megadott határidőig a </a:t>
            </a:r>
            <a:r>
              <a:rPr lang="hu-HU" sz="2400" b="1" dirty="0" err="1" smtClean="0">
                <a:solidFill>
                  <a:srgbClr val="1E2452"/>
                </a:solidFill>
                <a:latin typeface="Calibri" panose="020F0502020204030204" pitchFamily="34" charset="0"/>
                <a:hlinkClick r:id="rId2"/>
              </a:rPr>
              <a:t>dsktit</a:t>
            </a:r>
            <a:r>
              <a:rPr lang="hu-HU" sz="2400" b="1" dirty="0" smtClean="0">
                <a:solidFill>
                  <a:srgbClr val="1E2452"/>
                </a:solidFill>
                <a:latin typeface="Calibri" panose="020F0502020204030204" pitchFamily="34" charset="0"/>
                <a:hlinkClick r:id="rId2"/>
              </a:rPr>
              <a:t>@</a:t>
            </a:r>
            <a:r>
              <a:rPr lang="hu-HU" sz="2400" b="1" dirty="0" err="1" smtClean="0">
                <a:solidFill>
                  <a:srgbClr val="1E2452"/>
                </a:solidFill>
                <a:latin typeface="Calibri" panose="020F0502020204030204" pitchFamily="34" charset="0"/>
                <a:hlinkClick r:id="rId2"/>
              </a:rPr>
              <a:t>mnb.hu</a:t>
            </a:r>
            <a:r>
              <a:rPr lang="hu-HU" sz="2400" b="1" dirty="0" smtClean="0">
                <a:solidFill>
                  <a:srgbClr val="1E2452"/>
                </a:solidFill>
                <a:latin typeface="Calibri" panose="020F0502020204030204" pitchFamily="34" charset="0"/>
              </a:rPr>
              <a:t> e-mail címre szíveskedjenek megküldeni.</a:t>
            </a:r>
          </a:p>
        </p:txBody>
      </p:sp>
    </p:spTree>
    <p:extLst>
      <p:ext uri="{BB962C8B-B14F-4D97-AF65-F5344CB8AC3E}">
        <p14:creationId xmlns:p14="http://schemas.microsoft.com/office/powerpoint/2010/main" val="33433195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712" y="2852937"/>
            <a:ext cx="5256584" cy="504056"/>
          </a:xfrm>
        </p:spPr>
        <p:txBody>
          <a:bodyPr>
            <a:normAutofit lnSpcReduction="10000"/>
          </a:bodyPr>
          <a:lstStyle/>
          <a:p>
            <a:pPr marL="0" indent="0" algn="ctr">
              <a:buNone/>
            </a:pPr>
            <a:r>
              <a:rPr lang="hu-HU" dirty="0" smtClean="0"/>
              <a:t>Köszönöm a figyelmet!</a:t>
            </a:r>
            <a:endParaRPr lang="hu-HU" dirty="0"/>
          </a:p>
        </p:txBody>
      </p:sp>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22</a:t>
            </a:fld>
            <a:endParaRPr lang="hu-HU" dirty="0"/>
          </a:p>
        </p:txBody>
      </p:sp>
    </p:spTree>
    <p:extLst>
      <p:ext uri="{BB962C8B-B14F-4D97-AF65-F5344CB8AC3E}">
        <p14:creationId xmlns:p14="http://schemas.microsoft.com/office/powerpoint/2010/main" val="1869464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u-HU" dirty="0"/>
          </a:p>
        </p:txBody>
      </p:sp>
      <p:sp>
        <p:nvSpPr>
          <p:cNvPr id="3" name="Content Placeholder 2"/>
          <p:cNvSpPr>
            <a:spLocks noGrp="1"/>
          </p:cNvSpPr>
          <p:nvPr>
            <p:ph idx="1"/>
          </p:nvPr>
        </p:nvSpPr>
        <p:spPr>
          <a:xfrm>
            <a:off x="467544" y="2780928"/>
            <a:ext cx="8462764" cy="720081"/>
          </a:xfrm>
        </p:spPr>
        <p:txBody>
          <a:bodyPr>
            <a:normAutofit/>
          </a:bodyPr>
          <a:lstStyle/>
          <a:p>
            <a:pPr marL="0" indent="0" algn="ctr">
              <a:buNone/>
            </a:pPr>
            <a:r>
              <a:rPr lang="hu-HU" dirty="0" smtClean="0"/>
              <a:t>A </a:t>
            </a:r>
            <a:r>
              <a:rPr lang="hu-HU" dirty="0" err="1" smtClean="0"/>
              <a:t>HIRS</a:t>
            </a:r>
            <a:r>
              <a:rPr lang="hu-HU" dirty="0" smtClean="0"/>
              <a:t> eszköz operatív, </a:t>
            </a:r>
            <a:r>
              <a:rPr lang="hu-HU" dirty="0"/>
              <a:t>technikai</a:t>
            </a:r>
            <a:r>
              <a:rPr lang="hu-HU" dirty="0" smtClean="0"/>
              <a:t> paraméterei</a:t>
            </a:r>
            <a:endParaRPr lang="hu-HU" dirty="0"/>
          </a:p>
        </p:txBody>
      </p:sp>
      <p:sp>
        <p:nvSpPr>
          <p:cNvPr id="4" name="Footer Placeholder 3"/>
          <p:cNvSpPr>
            <a:spLocks noGrp="1"/>
          </p:cNvSpPr>
          <p:nvPr>
            <p:ph type="ftr" sz="quarter" idx="11"/>
          </p:nvPr>
        </p:nvSpPr>
        <p:spPr/>
        <p:txBody>
          <a:bodyPr/>
          <a:lstStyle/>
          <a:p>
            <a:pPr>
              <a:defRPr/>
            </a:pPr>
            <a:r>
              <a:rPr lang="hu-HU" smtClean="0"/>
              <a:t>Magyar Nemzeti Bank</a:t>
            </a:r>
            <a:endParaRPr lang="hu-HU" dirty="0" smtClean="0"/>
          </a:p>
        </p:txBody>
      </p:sp>
      <p:sp>
        <p:nvSpPr>
          <p:cNvPr id="5" name="Slide Number Placeholder 4"/>
          <p:cNvSpPr>
            <a:spLocks noGrp="1"/>
          </p:cNvSpPr>
          <p:nvPr>
            <p:ph type="sldNum" sz="quarter" idx="12"/>
          </p:nvPr>
        </p:nvSpPr>
        <p:spPr/>
        <p:txBody>
          <a:bodyPr/>
          <a:lstStyle/>
          <a:p>
            <a:pPr>
              <a:defRPr/>
            </a:pPr>
            <a:fld id="{0401AEF3-AFFE-433D-8A34-08D966C25545}" type="slidenum">
              <a:rPr lang="hu-HU" smtClean="0"/>
              <a:pPr>
                <a:defRPr/>
              </a:pPr>
              <a:t>3</a:t>
            </a:fld>
            <a:endParaRPr lang="hu-HU" dirty="0"/>
          </a:p>
        </p:txBody>
      </p:sp>
    </p:spTree>
    <p:extLst>
      <p:ext uri="{BB962C8B-B14F-4D97-AF65-F5344CB8AC3E}">
        <p14:creationId xmlns:p14="http://schemas.microsoft.com/office/powerpoint/2010/main" val="3851057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740472" cy="759189"/>
          </a:xfrm>
        </p:spPr>
        <p:txBody>
          <a:bodyPr>
            <a:noAutofit/>
          </a:bodyPr>
          <a:lstStyle/>
          <a:p>
            <a:r>
              <a:rPr lang="hu-HU" sz="3200" dirty="0"/>
              <a:t>A hitelezési feltételhez kötött jegybanki kamatcsere ügylet (</a:t>
            </a:r>
            <a:r>
              <a:rPr lang="hu-HU" sz="3200" dirty="0" err="1"/>
              <a:t>HIRS</a:t>
            </a:r>
            <a:r>
              <a:rPr lang="hu-HU" sz="3200" dirty="0"/>
              <a:t>)</a:t>
            </a:r>
          </a:p>
        </p:txBody>
      </p:sp>
      <p:sp>
        <p:nvSpPr>
          <p:cNvPr id="3" name="Content Placeholder 2"/>
          <p:cNvSpPr>
            <a:spLocks noGrp="1"/>
          </p:cNvSpPr>
          <p:nvPr>
            <p:ph idx="1"/>
          </p:nvPr>
        </p:nvSpPr>
        <p:spPr>
          <a:xfrm>
            <a:off x="281106" y="3356992"/>
            <a:ext cx="8712968" cy="3168352"/>
          </a:xfrm>
          <a:solidFill>
            <a:schemeClr val="accent1">
              <a:alpha val="20000"/>
            </a:schemeClr>
          </a:solidFill>
          <a:ln>
            <a:solidFill>
              <a:schemeClr val="tx1"/>
            </a:solidFill>
          </a:ln>
        </p:spPr>
        <p:txBody>
          <a:bodyPr>
            <a:normAutofit fontScale="62500" lnSpcReduction="20000"/>
          </a:bodyPr>
          <a:lstStyle/>
          <a:p>
            <a:pPr marL="0" indent="0">
              <a:buNone/>
            </a:pPr>
            <a:endParaRPr lang="hu-HU" sz="700" b="1" dirty="0" smtClean="0"/>
          </a:p>
          <a:p>
            <a:pPr marL="0" indent="0">
              <a:lnSpc>
                <a:spcPct val="120000"/>
              </a:lnSpc>
              <a:spcBef>
                <a:spcPts val="600"/>
              </a:spcBef>
              <a:buNone/>
            </a:pPr>
            <a:r>
              <a:rPr lang="hu-HU" sz="3600" b="1" dirty="0" smtClean="0"/>
              <a:t>Profil:</a:t>
            </a:r>
            <a:r>
              <a:rPr lang="hu-HU" sz="3600" dirty="0" smtClean="0"/>
              <a:t> Kamatkockázat kezelése</a:t>
            </a:r>
          </a:p>
          <a:p>
            <a:pPr marL="0" indent="0">
              <a:lnSpc>
                <a:spcPct val="120000"/>
              </a:lnSpc>
              <a:spcBef>
                <a:spcPts val="600"/>
              </a:spcBef>
              <a:buNone/>
            </a:pPr>
            <a:r>
              <a:rPr lang="hu-HU" sz="3600" b="1" dirty="0" smtClean="0"/>
              <a:t>Meghirdetési periódus:</a:t>
            </a:r>
            <a:r>
              <a:rPr lang="hu-HU" sz="3600" dirty="0" smtClean="0"/>
              <a:t> 2 hetente, 2016. január 28. és 2016. március 24. között</a:t>
            </a:r>
            <a:endParaRPr lang="hu-HU" sz="3600" dirty="0"/>
          </a:p>
          <a:p>
            <a:pPr marL="0" indent="0">
              <a:lnSpc>
                <a:spcPct val="120000"/>
              </a:lnSpc>
              <a:spcBef>
                <a:spcPts val="600"/>
              </a:spcBef>
              <a:buNone/>
            </a:pPr>
            <a:r>
              <a:rPr lang="hu-HU" sz="3600" b="1" dirty="0" smtClean="0"/>
              <a:t>Meghirdetett futamidő: </a:t>
            </a:r>
            <a:r>
              <a:rPr lang="hu-HU" sz="3600" dirty="0" smtClean="0"/>
              <a:t>3 év (2017. és 2018. február 28-i értéknappal opcionálisan lezárható)</a:t>
            </a:r>
          </a:p>
          <a:p>
            <a:pPr marL="0" indent="0">
              <a:lnSpc>
                <a:spcPct val="120000"/>
              </a:lnSpc>
              <a:spcBef>
                <a:spcPts val="600"/>
              </a:spcBef>
              <a:buNone/>
            </a:pPr>
            <a:r>
              <a:rPr lang="hu-HU" sz="3600" b="1" dirty="0" smtClean="0"/>
              <a:t>Árazás: </a:t>
            </a:r>
            <a:r>
              <a:rPr lang="hu-HU" sz="3600" dirty="0" smtClean="0"/>
              <a:t>hitelezési feltétel figyelembevételével</a:t>
            </a:r>
          </a:p>
          <a:p>
            <a:pPr marL="0" indent="0">
              <a:lnSpc>
                <a:spcPct val="120000"/>
              </a:lnSpc>
              <a:spcBef>
                <a:spcPts val="600"/>
              </a:spcBef>
              <a:buNone/>
            </a:pPr>
            <a:r>
              <a:rPr lang="hu-HU" sz="3600" b="1" dirty="0" smtClean="0"/>
              <a:t>Elvárt évi többlet kkv-hitelezés:</a:t>
            </a:r>
            <a:r>
              <a:rPr lang="hu-HU" sz="3600" dirty="0" smtClean="0"/>
              <a:t> évente </a:t>
            </a:r>
            <a:r>
              <a:rPr lang="hu-HU" sz="3600" dirty="0" err="1" smtClean="0"/>
              <a:t>HIRS</a:t>
            </a:r>
            <a:r>
              <a:rPr lang="hu-HU" sz="3600" dirty="0" smtClean="0"/>
              <a:t> állomány * </a:t>
            </a:r>
            <a:r>
              <a:rPr lang="hu-HU" sz="3600" b="1" dirty="0" smtClean="0"/>
              <a:t>0,25</a:t>
            </a:r>
            <a:endParaRPr lang="hu-HU" sz="3600" b="1" dirty="0"/>
          </a:p>
        </p:txBody>
      </p:sp>
      <p:sp>
        <p:nvSpPr>
          <p:cNvPr id="5" name="Slide Number Placeholder 4"/>
          <p:cNvSpPr>
            <a:spLocks noGrp="1"/>
          </p:cNvSpPr>
          <p:nvPr>
            <p:ph type="sldNum" sz="quarter" idx="12"/>
          </p:nvPr>
        </p:nvSpPr>
        <p:spPr>
          <a:xfrm>
            <a:off x="3566167" y="6492875"/>
            <a:ext cx="2057400" cy="365125"/>
          </a:xfrm>
        </p:spPr>
        <p:txBody>
          <a:bodyPr/>
          <a:lstStyle/>
          <a:p>
            <a:pPr>
              <a:defRPr/>
            </a:pPr>
            <a:fld id="{0401AEF3-AFFE-433D-8A34-08D966C25545}" type="slidenum">
              <a:rPr lang="hu-HU" smtClean="0"/>
              <a:pPr>
                <a:defRPr/>
              </a:pPr>
              <a:t>4</a:t>
            </a:fld>
            <a:endParaRPr lang="hu-HU" dirty="0"/>
          </a:p>
        </p:txBody>
      </p:sp>
      <p:sp>
        <p:nvSpPr>
          <p:cNvPr id="4" name="Oval 3"/>
          <p:cNvSpPr/>
          <p:nvPr/>
        </p:nvSpPr>
        <p:spPr>
          <a:xfrm>
            <a:off x="971600" y="1844680"/>
            <a:ext cx="3600400" cy="864240"/>
          </a:xfrm>
          <a:prstGeom prst="ellipse">
            <a:avLst/>
          </a:prstGeom>
          <a:solidFill>
            <a:srgbClr val="00B050">
              <a:alpha val="31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Lekerekített téglalap 5"/>
          <p:cNvSpPr/>
          <p:nvPr/>
        </p:nvSpPr>
        <p:spPr>
          <a:xfrm>
            <a:off x="1685262" y="1196752"/>
            <a:ext cx="1728192" cy="72008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chemeClr val="tx1"/>
                </a:solidFill>
                <a:latin typeface="Calibri" pitchFamily="34" charset="0"/>
              </a:rPr>
              <a:t>Kereskedelmi bank</a:t>
            </a:r>
            <a:endParaRPr lang="hu-HU" dirty="0">
              <a:solidFill>
                <a:schemeClr val="tx1"/>
              </a:solidFill>
              <a:latin typeface="Calibri" pitchFamily="34" charset="0"/>
            </a:endParaRPr>
          </a:p>
        </p:txBody>
      </p:sp>
      <p:sp>
        <p:nvSpPr>
          <p:cNvPr id="14" name="Lekerekített téglalap 7"/>
          <p:cNvSpPr/>
          <p:nvPr/>
        </p:nvSpPr>
        <p:spPr>
          <a:xfrm>
            <a:off x="1685262" y="2440632"/>
            <a:ext cx="1728192" cy="72008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chemeClr val="tx1"/>
                </a:solidFill>
                <a:latin typeface="Calibri" pitchFamily="34" charset="0"/>
              </a:rPr>
              <a:t>MNB</a:t>
            </a:r>
            <a:endParaRPr lang="hu-HU" dirty="0">
              <a:solidFill>
                <a:schemeClr val="tx1"/>
              </a:solidFill>
              <a:latin typeface="Calibri" pitchFamily="34" charset="0"/>
            </a:endParaRPr>
          </a:p>
        </p:txBody>
      </p:sp>
      <p:cxnSp>
        <p:nvCxnSpPr>
          <p:cNvPr id="17" name="Egyenes összekötő nyíllal 16"/>
          <p:cNvCxnSpPr/>
          <p:nvPr/>
        </p:nvCxnSpPr>
        <p:spPr>
          <a:xfrm>
            <a:off x="2261326" y="1931316"/>
            <a:ext cx="0" cy="50931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18" name="Szövegdoboz 19"/>
          <p:cNvSpPr txBox="1"/>
          <p:nvPr/>
        </p:nvSpPr>
        <p:spPr>
          <a:xfrm>
            <a:off x="1395618" y="1905992"/>
            <a:ext cx="792088" cy="523220"/>
          </a:xfrm>
          <a:prstGeom prst="rect">
            <a:avLst/>
          </a:prstGeom>
          <a:noFill/>
        </p:spPr>
        <p:txBody>
          <a:bodyPr wrap="square" rtlCol="0">
            <a:spAutoFit/>
          </a:bodyPr>
          <a:lstStyle/>
          <a:p>
            <a:r>
              <a:rPr lang="hu-HU" sz="1400" dirty="0" smtClean="0">
                <a:latin typeface="Calibri" pitchFamily="34" charset="0"/>
              </a:rPr>
              <a:t>Fix </a:t>
            </a:r>
            <a:r>
              <a:rPr lang="hu-HU" sz="1400" dirty="0" err="1" smtClean="0">
                <a:latin typeface="Calibri" pitchFamily="34" charset="0"/>
              </a:rPr>
              <a:t>IRS</a:t>
            </a:r>
            <a:r>
              <a:rPr lang="hu-HU" sz="1400" dirty="0" smtClean="0">
                <a:latin typeface="Calibri" pitchFamily="34" charset="0"/>
              </a:rPr>
              <a:t> kamat</a:t>
            </a:r>
          </a:p>
        </p:txBody>
      </p:sp>
      <p:cxnSp>
        <p:nvCxnSpPr>
          <p:cNvPr id="19" name="Egyenes összekötő nyíllal 22"/>
          <p:cNvCxnSpPr/>
          <p:nvPr/>
        </p:nvCxnSpPr>
        <p:spPr>
          <a:xfrm flipV="1">
            <a:off x="2837390" y="1931316"/>
            <a:ext cx="0" cy="50931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0" name="Szövegdoboz 25"/>
          <p:cNvSpPr txBox="1"/>
          <p:nvPr/>
        </p:nvSpPr>
        <p:spPr>
          <a:xfrm>
            <a:off x="2873394" y="1905992"/>
            <a:ext cx="1482582" cy="523220"/>
          </a:xfrm>
          <a:prstGeom prst="rect">
            <a:avLst/>
          </a:prstGeom>
          <a:noFill/>
        </p:spPr>
        <p:txBody>
          <a:bodyPr wrap="square" rtlCol="0">
            <a:spAutoFit/>
          </a:bodyPr>
          <a:lstStyle/>
          <a:p>
            <a:r>
              <a:rPr lang="hu-HU" sz="1400" dirty="0" smtClean="0">
                <a:latin typeface="Calibri" pitchFamily="34" charset="0"/>
              </a:rPr>
              <a:t>Változó IRS kamat (6 havi </a:t>
            </a:r>
            <a:r>
              <a:rPr lang="hu-HU" sz="1400" dirty="0" err="1" smtClean="0">
                <a:latin typeface="Calibri" pitchFamily="34" charset="0"/>
              </a:rPr>
              <a:t>BUBOR</a:t>
            </a:r>
            <a:r>
              <a:rPr lang="hu-HU" sz="1400" dirty="0" smtClean="0">
                <a:latin typeface="Calibri" pitchFamily="34" charset="0"/>
              </a:rPr>
              <a:t>)</a:t>
            </a:r>
          </a:p>
        </p:txBody>
      </p:sp>
      <p:sp>
        <p:nvSpPr>
          <p:cNvPr id="21" name="Lekerekített téglalap 6"/>
          <p:cNvSpPr/>
          <p:nvPr/>
        </p:nvSpPr>
        <p:spPr>
          <a:xfrm>
            <a:off x="5940152" y="1185912"/>
            <a:ext cx="1728192" cy="720080"/>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chemeClr val="tx1"/>
                </a:solidFill>
                <a:latin typeface="Calibri" pitchFamily="34" charset="0"/>
              </a:rPr>
              <a:t>KKV</a:t>
            </a:r>
            <a:endParaRPr lang="hu-HU" dirty="0">
              <a:solidFill>
                <a:schemeClr val="tx1"/>
              </a:solidFill>
              <a:latin typeface="Calibri" pitchFamily="34" charset="0"/>
            </a:endParaRPr>
          </a:p>
        </p:txBody>
      </p:sp>
      <p:cxnSp>
        <p:nvCxnSpPr>
          <p:cNvPr id="22" name="Egyenes összekötő nyíllal 9"/>
          <p:cNvCxnSpPr>
            <a:endCxn id="11" idx="3"/>
          </p:cNvCxnSpPr>
          <p:nvPr/>
        </p:nvCxnSpPr>
        <p:spPr>
          <a:xfrm flipH="1">
            <a:off x="3413454" y="1545952"/>
            <a:ext cx="2454690" cy="1084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3" name="Szövegdoboz 10"/>
          <p:cNvSpPr txBox="1"/>
          <p:nvPr/>
        </p:nvSpPr>
        <p:spPr>
          <a:xfrm>
            <a:off x="4067944" y="1238175"/>
            <a:ext cx="1584176" cy="307777"/>
          </a:xfrm>
          <a:prstGeom prst="rect">
            <a:avLst/>
          </a:prstGeom>
          <a:noFill/>
        </p:spPr>
        <p:txBody>
          <a:bodyPr wrap="square" rtlCol="0">
            <a:spAutoFit/>
          </a:bodyPr>
          <a:lstStyle/>
          <a:p>
            <a:r>
              <a:rPr lang="hu-HU" sz="1400" dirty="0" smtClean="0">
                <a:latin typeface="Calibri" pitchFamily="34" charset="0"/>
              </a:rPr>
              <a:t>Fix hitelkamat</a:t>
            </a:r>
          </a:p>
        </p:txBody>
      </p:sp>
      <p:sp>
        <p:nvSpPr>
          <p:cNvPr id="24" name="Szövegdoboz 47"/>
          <p:cNvSpPr txBox="1"/>
          <p:nvPr/>
        </p:nvSpPr>
        <p:spPr>
          <a:xfrm>
            <a:off x="5796136" y="2155115"/>
            <a:ext cx="1944216" cy="830997"/>
          </a:xfrm>
          <a:prstGeom prst="rect">
            <a:avLst/>
          </a:prstGeom>
          <a:solidFill>
            <a:schemeClr val="accent1">
              <a:alpha val="15000"/>
            </a:schemeClr>
          </a:solidFill>
          <a:ln>
            <a:solidFill>
              <a:schemeClr val="accent1"/>
            </a:solidFill>
          </a:ln>
        </p:spPr>
        <p:txBody>
          <a:bodyPr wrap="square" rtlCol="0">
            <a:spAutoFit/>
          </a:bodyPr>
          <a:lstStyle/>
          <a:p>
            <a:r>
              <a:rPr lang="hu-HU" sz="1600" i="1" dirty="0" smtClean="0"/>
              <a:t>Kockázatkezelési eszköz, feltételes árazás</a:t>
            </a:r>
          </a:p>
        </p:txBody>
      </p:sp>
      <p:cxnSp>
        <p:nvCxnSpPr>
          <p:cNvPr id="25" name="Straight Arrow Connector 24"/>
          <p:cNvCxnSpPr/>
          <p:nvPr/>
        </p:nvCxnSpPr>
        <p:spPr>
          <a:xfrm>
            <a:off x="4640799" y="2413390"/>
            <a:ext cx="101132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8253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solidFill>
                  <a:srgbClr val="1E2452"/>
                </a:solidFill>
              </a:rPr>
              <a:t>A hitelezési </a:t>
            </a:r>
            <a:r>
              <a:rPr lang="hu-HU" dirty="0">
                <a:solidFill>
                  <a:srgbClr val="1E2452"/>
                </a:solidFill>
              </a:rPr>
              <a:t>alapfolyamatokat megragadó referencia </a:t>
            </a:r>
            <a:r>
              <a:rPr lang="hu-HU" dirty="0" smtClean="0">
                <a:solidFill>
                  <a:srgbClr val="1E2452"/>
                </a:solidFill>
              </a:rPr>
              <a:t>hitel-aggregátum</a:t>
            </a:r>
            <a:endParaRPr lang="hu-HU" dirty="0">
              <a:solidFill>
                <a:srgbClr val="1E2452"/>
              </a:solidFill>
            </a:endParaRPr>
          </a:p>
        </p:txBody>
      </p:sp>
      <p:sp>
        <p:nvSpPr>
          <p:cNvPr id="3" name="Tartalom helye 2"/>
          <p:cNvSpPr>
            <a:spLocks noGrp="1"/>
          </p:cNvSpPr>
          <p:nvPr>
            <p:ph idx="1"/>
          </p:nvPr>
        </p:nvSpPr>
        <p:spPr>
          <a:xfrm>
            <a:off x="323528" y="1340768"/>
            <a:ext cx="8712968" cy="4464496"/>
          </a:xfrm>
        </p:spPr>
        <p:txBody>
          <a:bodyPr>
            <a:noAutofit/>
          </a:bodyPr>
          <a:lstStyle/>
          <a:p>
            <a:pPr lvl="0" algn="just">
              <a:spcAft>
                <a:spcPts val="1200"/>
              </a:spcAft>
            </a:pPr>
            <a:r>
              <a:rPr lang="hu-HU" sz="2400" dirty="0"/>
              <a:t>A mutató alapját a nem pénzügyi, mikro-, kis- és közép vállalatoknak (kkv) </a:t>
            </a:r>
            <a:r>
              <a:rPr lang="hu-HU" sz="2400" b="1" dirty="0"/>
              <a:t>folyósított hitelek</a:t>
            </a:r>
            <a:r>
              <a:rPr lang="hu-HU" sz="2400" dirty="0"/>
              <a:t> és az általuk </a:t>
            </a:r>
            <a:r>
              <a:rPr lang="hu-HU" sz="2400" b="1" dirty="0"/>
              <a:t>teljesített törlesztések különbsége</a:t>
            </a:r>
            <a:r>
              <a:rPr lang="hu-HU" sz="2400" dirty="0"/>
              <a:t> (tranzakció) adja. </a:t>
            </a:r>
            <a:endParaRPr lang="hu-HU" sz="2400" dirty="0" smtClean="0"/>
          </a:p>
          <a:p>
            <a:pPr algn="just">
              <a:spcAft>
                <a:spcPts val="1200"/>
              </a:spcAft>
            </a:pPr>
            <a:r>
              <a:rPr lang="hu-HU" sz="2400" dirty="0"/>
              <a:t>A </a:t>
            </a:r>
            <a:r>
              <a:rPr lang="hu-HU" sz="2400" dirty="0" err="1"/>
              <a:t>volatilis</a:t>
            </a:r>
            <a:r>
              <a:rPr lang="hu-HU" sz="2400" dirty="0"/>
              <a:t> hiteltörlesztések simítása érdekében </a:t>
            </a:r>
            <a:r>
              <a:rPr lang="hu-HU" sz="2400" b="1" dirty="0"/>
              <a:t>a tranzakciók 12 hónapos időszakon kerülnének összegzésre.</a:t>
            </a:r>
            <a:r>
              <a:rPr lang="hu-HU" sz="2400" dirty="0"/>
              <a:t> </a:t>
            </a:r>
            <a:endParaRPr lang="hu-HU" sz="2400" dirty="0" smtClean="0"/>
          </a:p>
          <a:p>
            <a:pPr algn="just">
              <a:spcAft>
                <a:spcPts val="1200"/>
              </a:spcAft>
            </a:pPr>
            <a:r>
              <a:rPr lang="hu-HU" sz="2400" dirty="0" smtClean="0"/>
              <a:t>Cél, hogy a 12 havi tranzakció pozitív legyen és az intézmény teljesítse azt a volument, amit a </a:t>
            </a:r>
            <a:r>
              <a:rPr lang="hu-HU" sz="2400" dirty="0" err="1" smtClean="0"/>
              <a:t>HIRS</a:t>
            </a:r>
            <a:r>
              <a:rPr lang="hu-HU" sz="2400" dirty="0" smtClean="0"/>
              <a:t> eszköz igénybevételével vállalt.</a:t>
            </a:r>
          </a:p>
          <a:p>
            <a:pPr algn="just">
              <a:spcAft>
                <a:spcPts val="1200"/>
              </a:spcAft>
            </a:pPr>
            <a:r>
              <a:rPr lang="hu-HU" sz="2400" dirty="0" smtClean="0"/>
              <a:t>Az első referencia időszak a 2016-os év, melynek ellenőrzése 2017. februárra tehető.</a:t>
            </a:r>
            <a:endParaRPr lang="hu-HU" sz="2400" dirty="0"/>
          </a:p>
        </p:txBody>
      </p:sp>
      <p:sp>
        <p:nvSpPr>
          <p:cNvPr id="5" name="Élőláb helye 4"/>
          <p:cNvSpPr>
            <a:spLocks noGrp="1"/>
          </p:cNvSpPr>
          <p:nvPr>
            <p:ph type="ftr" sz="quarter" idx="12"/>
          </p:nvPr>
        </p:nvSpPr>
        <p:spPr/>
        <p:txBody>
          <a:bodyPr/>
          <a:lstStyle/>
          <a:p>
            <a:pPr>
              <a:defRPr/>
            </a:pPr>
            <a:r>
              <a:rPr lang="hu-HU" dirty="0" smtClean="0"/>
              <a:t>Magyar Nemzeti Bank</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5</a:t>
            </a:fld>
            <a:endParaRPr lang="hu-HU" dirty="0"/>
          </a:p>
        </p:txBody>
      </p:sp>
    </p:spTree>
    <p:extLst>
      <p:ext uri="{BB962C8B-B14F-4D97-AF65-F5344CB8AC3E}">
        <p14:creationId xmlns:p14="http://schemas.microsoft.com/office/powerpoint/2010/main" val="2717851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 hitel-aggregátum mutató és a</a:t>
            </a:r>
            <a:br>
              <a:rPr lang="hu-HU" dirty="0" smtClean="0"/>
            </a:br>
            <a:r>
              <a:rPr lang="hu-HU" dirty="0" smtClean="0"/>
              <a:t>jogosulatlansági arányszám számítása</a:t>
            </a:r>
            <a:endParaRPr lang="hu-HU" dirty="0"/>
          </a:p>
        </p:txBody>
      </p:sp>
      <p:sp>
        <p:nvSpPr>
          <p:cNvPr id="5" name="Élőláb helye 4"/>
          <p:cNvSpPr>
            <a:spLocks noGrp="1"/>
          </p:cNvSpPr>
          <p:nvPr>
            <p:ph type="ftr" sz="quarter" idx="12"/>
          </p:nvPr>
        </p:nvSpPr>
        <p:spPr/>
        <p:txBody>
          <a:bodyPr/>
          <a:lstStyle/>
          <a:p>
            <a:pPr>
              <a:defRPr/>
            </a:pPr>
            <a:r>
              <a:rPr lang="hu-HU" dirty="0" smtClean="0"/>
              <a:t>Magyar Nemzeti Bank</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6</a:t>
            </a:fld>
            <a:endParaRPr lang="hu-HU" dirty="0"/>
          </a:p>
        </p:txBody>
      </p:sp>
      <mc:AlternateContent xmlns:mc="http://schemas.openxmlformats.org/markup-compatibility/2006" xmlns:a14="http://schemas.microsoft.com/office/drawing/2010/main">
        <mc:Choice Requires="a14">
          <p:sp>
            <p:nvSpPr>
              <p:cNvPr id="4" name="Rectangle 3"/>
              <p:cNvSpPr/>
              <p:nvPr/>
            </p:nvSpPr>
            <p:spPr>
              <a:xfrm>
                <a:off x="395536" y="1196752"/>
                <a:ext cx="8424936" cy="94301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hu-HU" i="1" smtClean="0">
                              <a:latin typeface="Cambria Math"/>
                            </a:rPr>
                          </m:ctrlPr>
                        </m:sSubPr>
                        <m:e>
                          <m:r>
                            <a:rPr lang="hu-HU" i="1">
                              <a:latin typeface="Cambria Math"/>
                            </a:rPr>
                            <m:t>𝑀𝑢𝑡𝑎𝑡</m:t>
                          </m:r>
                          <m:r>
                            <a:rPr lang="hu-HU" i="1">
                              <a:latin typeface="Cambria Math"/>
                            </a:rPr>
                            <m:t>ó</m:t>
                          </m:r>
                        </m:e>
                        <m:sub>
                          <m:r>
                            <a:rPr lang="hu-HU" i="1">
                              <a:latin typeface="Cambria Math"/>
                            </a:rPr>
                            <m:t>𝑡</m:t>
                          </m:r>
                        </m:sub>
                      </m:sSub>
                      <m:r>
                        <a:rPr lang="hu-HU" i="1">
                          <a:latin typeface="Cambria Math"/>
                        </a:rPr>
                        <m:t>=</m:t>
                      </m:r>
                      <m:nary>
                        <m:naryPr>
                          <m:chr m:val="∑"/>
                          <m:limLoc m:val="subSup"/>
                          <m:ctrlPr>
                            <a:rPr lang="hu-HU" i="1">
                              <a:latin typeface="Cambria Math"/>
                            </a:rPr>
                          </m:ctrlPr>
                        </m:naryPr>
                        <m:sub>
                          <m:r>
                            <a:rPr lang="hu-HU" i="1">
                              <a:latin typeface="Cambria Math"/>
                            </a:rPr>
                            <m:t>𝑛</m:t>
                          </m:r>
                          <m:r>
                            <a:rPr lang="hu-HU" i="1">
                              <a:latin typeface="Cambria Math"/>
                            </a:rPr>
                            <m:t>=0</m:t>
                          </m:r>
                        </m:sub>
                        <m:sup>
                          <m:r>
                            <a:rPr lang="hu-HU" i="1">
                              <a:latin typeface="Cambria Math"/>
                            </a:rPr>
                            <m:t>11</m:t>
                          </m:r>
                        </m:sup>
                        <m:e>
                          <m:sSub>
                            <m:sSubPr>
                              <m:ctrlPr>
                                <a:rPr lang="hu-HU" i="1">
                                  <a:latin typeface="Cambria Math"/>
                                </a:rPr>
                              </m:ctrlPr>
                            </m:sSubPr>
                            <m:e>
                              <m:r>
                                <a:rPr lang="hu-HU" i="1">
                                  <a:latin typeface="Cambria Math"/>
                                </a:rPr>
                                <m:t>𝑇𝑟</m:t>
                              </m:r>
                            </m:e>
                            <m:sub>
                              <m:r>
                                <a:rPr lang="hu-HU" i="1">
                                  <a:latin typeface="Cambria Math"/>
                                </a:rPr>
                                <m:t>𝑡</m:t>
                              </m:r>
                              <m:r>
                                <a:rPr lang="hu-HU" i="1">
                                  <a:latin typeface="Cambria Math"/>
                                </a:rPr>
                                <m:t>−</m:t>
                              </m:r>
                              <m:r>
                                <a:rPr lang="hu-HU" i="1">
                                  <a:latin typeface="Cambria Math"/>
                                </a:rPr>
                                <m:t>𝑛</m:t>
                              </m:r>
                            </m:sub>
                          </m:sSub>
                        </m:e>
                      </m:nary>
                      <m:r>
                        <a:rPr lang="hu-HU" i="1">
                          <a:latin typeface="Cambria Math"/>
                        </a:rPr>
                        <m:t>−</m:t>
                      </m:r>
                      <m:nary>
                        <m:naryPr>
                          <m:chr m:val="∑"/>
                          <m:limLoc m:val="subSup"/>
                          <m:ctrlPr>
                            <a:rPr lang="hu-HU" i="1">
                              <a:latin typeface="Cambria Math"/>
                            </a:rPr>
                          </m:ctrlPr>
                        </m:naryPr>
                        <m:sub>
                          <m:r>
                            <a:rPr lang="hu-HU" i="1">
                              <a:latin typeface="Cambria Math"/>
                            </a:rPr>
                            <m:t>𝑛</m:t>
                          </m:r>
                          <m:r>
                            <a:rPr lang="hu-HU" i="1">
                              <a:latin typeface="Cambria Math"/>
                            </a:rPr>
                            <m:t>=0</m:t>
                          </m:r>
                        </m:sub>
                        <m:sup>
                          <m:r>
                            <a:rPr lang="hu-HU" i="1">
                              <a:latin typeface="Cambria Math"/>
                            </a:rPr>
                            <m:t>11</m:t>
                          </m:r>
                        </m:sup>
                        <m:e>
                          <m:sSub>
                            <m:sSubPr>
                              <m:ctrlPr>
                                <a:rPr lang="hu-HU" i="1">
                                  <a:latin typeface="Cambria Math"/>
                                </a:rPr>
                              </m:ctrlPr>
                            </m:sSubPr>
                            <m:e>
                              <m:r>
                                <a:rPr lang="hu-HU" i="1">
                                  <a:latin typeface="Cambria Math"/>
                                </a:rPr>
                                <m:t>𝐸𝑙</m:t>
                              </m:r>
                            </m:e>
                            <m:sub>
                              <m:r>
                                <a:rPr lang="hu-HU" i="1">
                                  <a:latin typeface="Cambria Math"/>
                                </a:rPr>
                                <m:t>𝑡</m:t>
                              </m:r>
                              <m:r>
                                <a:rPr lang="hu-HU" i="1">
                                  <a:latin typeface="Cambria Math"/>
                                </a:rPr>
                                <m:t>−</m:t>
                              </m:r>
                              <m:r>
                                <a:rPr lang="hu-HU" i="1">
                                  <a:latin typeface="Cambria Math"/>
                                </a:rPr>
                                <m:t>𝑛</m:t>
                              </m:r>
                            </m:sub>
                          </m:sSub>
                        </m:e>
                      </m:nary>
                      <m:r>
                        <a:rPr lang="hu-HU" i="1">
                          <a:latin typeface="Cambria Math"/>
                        </a:rPr>
                        <m:t>−0,</m:t>
                      </m:r>
                      <m:r>
                        <a:rPr lang="hu-HU" b="0" i="1" smtClean="0">
                          <a:latin typeface="Cambria Math"/>
                        </a:rPr>
                        <m:t>2</m:t>
                      </m:r>
                      <m:r>
                        <a:rPr lang="hu-HU" i="1">
                          <a:latin typeface="Cambria Math"/>
                        </a:rPr>
                        <m:t>5∗</m:t>
                      </m:r>
                      <m:nary>
                        <m:naryPr>
                          <m:chr m:val="∑"/>
                          <m:limLoc m:val="subSup"/>
                          <m:ctrlPr>
                            <a:rPr lang="hu-HU" i="1">
                              <a:latin typeface="Cambria Math"/>
                            </a:rPr>
                          </m:ctrlPr>
                        </m:naryPr>
                        <m:sub>
                          <m:r>
                            <a:rPr lang="hu-HU" i="1">
                              <a:latin typeface="Cambria Math"/>
                            </a:rPr>
                            <m:t>𝑛</m:t>
                          </m:r>
                          <m:r>
                            <a:rPr lang="hu-HU" i="1">
                              <a:latin typeface="Cambria Math"/>
                            </a:rPr>
                            <m:t>=0</m:t>
                          </m:r>
                        </m:sub>
                        <m:sup>
                          <m:r>
                            <a:rPr lang="hu-HU" i="1">
                              <a:latin typeface="Cambria Math"/>
                            </a:rPr>
                            <m:t>11</m:t>
                          </m:r>
                        </m:sup>
                        <m:e>
                          <m:sSub>
                            <m:sSubPr>
                              <m:ctrlPr>
                                <a:rPr lang="hu-HU" i="1">
                                  <a:latin typeface="Cambria Math"/>
                                </a:rPr>
                              </m:ctrlPr>
                            </m:sSubPr>
                            <m:e>
                              <m:r>
                                <a:rPr lang="hu-HU" i="1">
                                  <a:latin typeface="Cambria Math"/>
                                </a:rPr>
                                <m:t>𝑁𝐻𝑃</m:t>
                              </m:r>
                            </m:e>
                            <m:sub>
                              <m:r>
                                <a:rPr lang="hu-HU" i="1">
                                  <a:latin typeface="Cambria Math"/>
                                </a:rPr>
                                <m:t>𝑡</m:t>
                              </m:r>
                              <m:r>
                                <a:rPr lang="hu-HU" i="1">
                                  <a:latin typeface="Cambria Math"/>
                                </a:rPr>
                                <m:t>−</m:t>
                              </m:r>
                              <m:r>
                                <a:rPr lang="hu-HU" i="1">
                                  <a:latin typeface="Cambria Math"/>
                                </a:rPr>
                                <m:t>𝑛</m:t>
                              </m:r>
                            </m:sub>
                          </m:sSub>
                        </m:e>
                      </m:nary>
                    </m:oMath>
                  </m:oMathPara>
                </a14:m>
                <a:endParaRPr lang="hu-HU" dirty="0"/>
              </a:p>
              <a:p>
                <a:endParaRPr lang="hu-HU" dirty="0"/>
              </a:p>
            </p:txBody>
          </p:sp>
        </mc:Choice>
        <mc:Fallback xmlns="">
          <p:sp>
            <p:nvSpPr>
              <p:cNvPr id="4" name="Rectangle 3"/>
              <p:cNvSpPr>
                <a:spLocks noRot="1" noChangeAspect="1" noMove="1" noResize="1" noEditPoints="1" noAdjustHandles="1" noChangeArrowheads="1" noChangeShapeType="1" noTextEdit="1"/>
              </p:cNvSpPr>
              <p:nvPr/>
            </p:nvSpPr>
            <p:spPr>
              <a:xfrm>
                <a:off x="395536" y="1196752"/>
                <a:ext cx="8424936" cy="943015"/>
              </a:xfrm>
              <a:prstGeom prst="rect">
                <a:avLst/>
              </a:prstGeom>
              <a:blipFill rotWithShape="1">
                <a:blip r:embed="rId2"/>
                <a:stretch>
                  <a:fillRect/>
                </a:stretch>
              </a:blipFill>
            </p:spPr>
            <p:txBody>
              <a:bodyPr/>
              <a:lstStyle/>
              <a:p>
                <a:r>
                  <a:rPr lang="hu-HU">
                    <a:noFill/>
                  </a:rPr>
                  <a:t> </a:t>
                </a:r>
              </a:p>
            </p:txBody>
          </p:sp>
        </mc:Fallback>
      </mc:AlternateContent>
      <p:sp>
        <p:nvSpPr>
          <p:cNvPr id="8" name="Tartalom helye 2"/>
          <p:cNvSpPr>
            <a:spLocks noGrp="1"/>
          </p:cNvSpPr>
          <p:nvPr>
            <p:ph idx="1"/>
          </p:nvPr>
        </p:nvSpPr>
        <p:spPr>
          <a:xfrm>
            <a:off x="323528" y="2060848"/>
            <a:ext cx="8640960" cy="3384376"/>
          </a:xfrm>
        </p:spPr>
        <p:txBody>
          <a:bodyPr>
            <a:normAutofit lnSpcReduction="10000"/>
          </a:bodyPr>
          <a:lstStyle/>
          <a:p>
            <a:pPr marL="0" indent="0">
              <a:buNone/>
            </a:pPr>
            <a:r>
              <a:rPr lang="hu-HU" sz="1600" i="1" dirty="0" err="1"/>
              <a:t>Tr</a:t>
            </a:r>
            <a:r>
              <a:rPr lang="hu-HU" sz="1600" i="1" baseline="-25000" dirty="0" err="1"/>
              <a:t>t-n</a:t>
            </a:r>
            <a:r>
              <a:rPr lang="hu-HU" sz="1600" dirty="0"/>
              <a:t>:</a:t>
            </a:r>
            <a:r>
              <a:rPr lang="hu-HU" sz="1600" i="1" dirty="0"/>
              <a:t> </a:t>
            </a:r>
            <a:r>
              <a:rPr lang="hu-HU" sz="1600" dirty="0"/>
              <a:t>A mikro-, kis- és középvállalatok részére a tárgyidőszakot n hónappal megelőző időszak során folyósított, és az általuk ugyanezen időszak során törlesztett hitelek különbsége a 7HT, 7HA, 7HB adatszolgáltatás, valamint ezen adatszolgáltatások konszolidált megfelelője alapján. n=0,1,2,…,11. t=adott naptári év decembere.</a:t>
            </a:r>
            <a:endParaRPr lang="hu-HU" sz="1600" dirty="0" smtClean="0"/>
          </a:p>
          <a:p>
            <a:pPr marL="0" indent="0">
              <a:buNone/>
            </a:pPr>
            <a:r>
              <a:rPr lang="hu-HU" sz="1600" i="1" dirty="0" err="1"/>
              <a:t>El</a:t>
            </a:r>
            <a:r>
              <a:rPr lang="hu-HU" sz="1600" i="1" baseline="-25000" dirty="0" err="1"/>
              <a:t>t-n</a:t>
            </a:r>
            <a:r>
              <a:rPr lang="hu-HU" sz="1600" dirty="0"/>
              <a:t>:</a:t>
            </a:r>
            <a:r>
              <a:rPr lang="hu-HU" sz="1600" i="1" dirty="0"/>
              <a:t> </a:t>
            </a:r>
            <a:r>
              <a:rPr lang="hu-HU" sz="1600" dirty="0"/>
              <a:t>A tárgyidőszakot n hónappal megelőző időszak során eladott, a mikro-, kis- és középvállalatok felé fennálló teljesítő hitelállomány bruttó értéke a 7HT, 7HA, 7HB adatszolgáltatás, valamint ezen adatszolgáltatások konszolidált megfelelője alapján. n=0,1,2,…,11. t= adott naptári év decembere. </a:t>
            </a:r>
            <a:endParaRPr lang="hu-HU" sz="1600" dirty="0" smtClean="0"/>
          </a:p>
          <a:p>
            <a:pPr marL="0" indent="0">
              <a:buNone/>
            </a:pPr>
            <a:r>
              <a:rPr lang="hu-HU" sz="1600" i="1" dirty="0" err="1" smtClean="0"/>
              <a:t>NHP</a:t>
            </a:r>
            <a:r>
              <a:rPr lang="hu-HU" sz="1600" i="1" baseline="-25000" dirty="0" err="1" smtClean="0"/>
              <a:t>t-n</a:t>
            </a:r>
            <a:r>
              <a:rPr lang="hu-HU" sz="1600" dirty="0" smtClean="0"/>
              <a:t>:</a:t>
            </a:r>
            <a:r>
              <a:rPr lang="hu-HU" sz="1600" i="1" dirty="0" smtClean="0"/>
              <a:t> </a:t>
            </a:r>
            <a:r>
              <a:rPr lang="hu-HU" sz="1600" dirty="0"/>
              <a:t>A mikro-, kis- és középvállalatok részére a hitelintézet és a vele összevont felügyelet alá került csoporttagok által a tárgyidőszakot n hónappal megelőző időszak során a Növekedési Hitelprogram és </a:t>
            </a:r>
            <a:r>
              <a:rPr lang="hu-HU" sz="1600" dirty="0" smtClean="0"/>
              <a:t>a </a:t>
            </a:r>
            <a:r>
              <a:rPr lang="hu-HU" sz="1600" dirty="0"/>
              <a:t>Növekedési Hitelprogram+ keretein belül folyósított hitelek volumene az AL8 adatszolgáltatás alapján. n=0,1,2,…,11. t= adott naptári év decembere.</a:t>
            </a:r>
            <a:endParaRPr lang="hu-HU" sz="1600" dirty="0" smtClean="0"/>
          </a:p>
          <a:p>
            <a:pPr marL="0" lvl="0" indent="0">
              <a:buNone/>
            </a:pPr>
            <a:r>
              <a:rPr lang="hu-HU" sz="1600" i="1" dirty="0"/>
              <a:t>Az árfolyamhatás kiszűrése érdekében a devizában denominált folyósítások, törlesztések és eladott tételek forint értéke azonos árfolyamon kerül kiszámításra, ami az adott adatszolgáltatás időszakára vonatkozó (negyedéves) átlagárfolyammal való leosztással és az adott naptári év első negyedévének átlagos árfolyamával történő felszorzással valósul meg</a:t>
            </a:r>
            <a:r>
              <a:rPr lang="hu-HU" sz="1600" i="1" dirty="0" smtClean="0"/>
              <a:t>.</a:t>
            </a:r>
            <a:endParaRPr lang="hu-HU" sz="1600" i="1" dirty="0"/>
          </a:p>
          <a:p>
            <a:pPr marL="0" indent="0">
              <a:buNone/>
            </a:pPr>
            <a:endParaRPr lang="hu-HU" sz="1600" dirty="0"/>
          </a:p>
        </p:txBody>
      </p:sp>
      <mc:AlternateContent xmlns:mc="http://schemas.openxmlformats.org/markup-compatibility/2006" xmlns:a14="http://schemas.microsoft.com/office/drawing/2010/main">
        <mc:Choice Requires="a14">
          <p:sp>
            <p:nvSpPr>
              <p:cNvPr id="9" name="Rectangle 8"/>
              <p:cNvSpPr/>
              <p:nvPr/>
            </p:nvSpPr>
            <p:spPr>
              <a:xfrm>
                <a:off x="841621" y="5445224"/>
                <a:ext cx="7281192" cy="953659"/>
              </a:xfrm>
              <a:prstGeom prst="rect">
                <a:avLst/>
              </a:prstGeom>
            </p:spPr>
            <p:txBody>
              <a:bodyPr wrap="square">
                <a:spAutoFit/>
              </a:bodyPr>
              <a:lstStyle/>
              <a:p>
                <a:pPr/>
                <a14:m>
                  <m:oMathPara xmlns:m="http://schemas.openxmlformats.org/officeDocument/2006/math">
                    <m:oMathParaPr>
                      <m:jc m:val="center"/>
                    </m:oMathParaPr>
                    <m:oMath xmlns:m="http://schemas.openxmlformats.org/officeDocument/2006/math">
                      <m:sSub>
                        <m:sSubPr>
                          <m:ctrlPr>
                            <a:rPr lang="hu-HU" i="1" smtClean="0">
                              <a:latin typeface="Cambria Math"/>
                            </a:rPr>
                          </m:ctrlPr>
                        </m:sSubPr>
                        <m:e>
                          <m:r>
                            <a:rPr lang="hu-HU" b="0" i="1" smtClean="0">
                              <a:latin typeface="Cambria Math"/>
                            </a:rPr>
                            <m:t>𝐽𝑜𝑔𝑜𝑠𝑢𝑙𝑎𝑡𝑙𝑎𝑛𝑠</m:t>
                          </m:r>
                          <m:r>
                            <a:rPr lang="hu-HU" b="0" i="1" smtClean="0">
                              <a:latin typeface="Cambria Math"/>
                            </a:rPr>
                            <m:t>á</m:t>
                          </m:r>
                          <m:r>
                            <a:rPr lang="hu-HU" b="0" i="1" smtClean="0">
                              <a:latin typeface="Cambria Math"/>
                            </a:rPr>
                            <m:t>𝑔𝑖</m:t>
                          </m:r>
                          <m:r>
                            <a:rPr lang="hu-HU" b="0" i="1" smtClean="0">
                              <a:latin typeface="Cambria Math"/>
                            </a:rPr>
                            <m:t> </m:t>
                          </m:r>
                          <m:r>
                            <a:rPr lang="hu-HU" b="0" i="1" smtClean="0">
                              <a:latin typeface="Cambria Math"/>
                            </a:rPr>
                            <m:t>𝑎𝑟</m:t>
                          </m:r>
                          <m:r>
                            <a:rPr lang="hu-HU" b="0" i="1" smtClean="0">
                              <a:latin typeface="Cambria Math"/>
                            </a:rPr>
                            <m:t>á</m:t>
                          </m:r>
                          <m:r>
                            <a:rPr lang="hu-HU" b="0" i="1" smtClean="0">
                              <a:latin typeface="Cambria Math"/>
                            </a:rPr>
                            <m:t>𝑛𝑦𝑠𝑧</m:t>
                          </m:r>
                          <m:r>
                            <a:rPr lang="hu-HU" b="0" i="1" smtClean="0">
                              <a:latin typeface="Cambria Math"/>
                            </a:rPr>
                            <m:t>á</m:t>
                          </m:r>
                          <m:r>
                            <a:rPr lang="hu-HU" b="0" i="1" smtClean="0">
                              <a:latin typeface="Cambria Math"/>
                            </a:rPr>
                            <m:t>𝑚</m:t>
                          </m:r>
                          <m:r>
                            <a:rPr lang="hu-HU" b="0" i="1" smtClean="0">
                              <a:latin typeface="Cambria Math"/>
                            </a:rPr>
                            <m:t> </m:t>
                          </m:r>
                        </m:e>
                        <m:sub>
                          <m:r>
                            <a:rPr lang="hu-HU" i="1">
                              <a:latin typeface="Cambria Math"/>
                            </a:rPr>
                            <m:t>𝑡</m:t>
                          </m:r>
                        </m:sub>
                      </m:sSub>
                      <m:r>
                        <a:rPr lang="hu-HU" i="1">
                          <a:latin typeface="Cambria Math"/>
                        </a:rPr>
                        <m:t>=</m:t>
                      </m:r>
                      <m:r>
                        <a:rPr lang="hu-HU" b="0" i="1" smtClean="0">
                          <a:latin typeface="Cambria Math"/>
                        </a:rPr>
                        <m:t> </m:t>
                      </m:r>
                      <m:f>
                        <m:fPr>
                          <m:ctrlPr>
                            <a:rPr lang="hu-HU" b="0" i="1" smtClean="0">
                              <a:latin typeface="Cambria Math"/>
                            </a:rPr>
                          </m:ctrlPr>
                        </m:fPr>
                        <m:num>
                          <m:d>
                            <m:dPr>
                              <m:ctrlPr>
                                <a:rPr lang="hu-HU" b="0" i="1" smtClean="0">
                                  <a:latin typeface="Cambria Math"/>
                                </a:rPr>
                              </m:ctrlPr>
                            </m:dPr>
                            <m:e>
                              <m:r>
                                <a:rPr lang="hu-HU" b="0" i="1" smtClean="0">
                                  <a:latin typeface="Cambria Math"/>
                                </a:rPr>
                                <m:t>𝐻𝐼𝑅</m:t>
                              </m:r>
                              <m:sSub>
                                <m:sSubPr>
                                  <m:ctrlPr>
                                    <a:rPr lang="hu-HU" b="0" i="1" smtClean="0">
                                      <a:latin typeface="Cambria Math"/>
                                    </a:rPr>
                                  </m:ctrlPr>
                                </m:sSubPr>
                                <m:e>
                                  <m:r>
                                    <a:rPr lang="hu-HU" b="0" i="1" smtClean="0">
                                      <a:latin typeface="Cambria Math"/>
                                    </a:rPr>
                                    <m:t>𝑆</m:t>
                                  </m:r>
                                </m:e>
                                <m:sub>
                                  <m:r>
                                    <a:rPr lang="hu-HU" b="0" i="1" smtClean="0">
                                      <a:latin typeface="Cambria Math"/>
                                    </a:rPr>
                                    <m:t>𝑡</m:t>
                                  </m:r>
                                </m:sub>
                              </m:sSub>
                              <m:r>
                                <a:rPr lang="hu-HU" b="0" i="1" smtClean="0">
                                  <a:latin typeface="Cambria Math"/>
                                </a:rPr>
                                <m:t> ∗0,25</m:t>
                              </m:r>
                            </m:e>
                          </m:d>
                          <m:r>
                            <a:rPr lang="hu-HU" b="0" i="1" smtClean="0">
                              <a:latin typeface="Cambria Math"/>
                            </a:rPr>
                            <m:t>−</m:t>
                          </m:r>
                          <m:r>
                            <a:rPr lang="hu-HU" b="0" i="1" smtClean="0">
                              <a:latin typeface="Cambria Math"/>
                            </a:rPr>
                            <m:t>𝑀𝑢𝑡𝑎𝑡</m:t>
                          </m:r>
                          <m:sSub>
                            <m:sSubPr>
                              <m:ctrlPr>
                                <a:rPr lang="hu-HU" b="0" i="1" smtClean="0">
                                  <a:latin typeface="Cambria Math"/>
                                </a:rPr>
                              </m:ctrlPr>
                            </m:sSubPr>
                            <m:e>
                              <m:r>
                                <a:rPr lang="hu-HU" b="0" i="1" smtClean="0">
                                  <a:latin typeface="Cambria Math"/>
                                </a:rPr>
                                <m:t>ó</m:t>
                              </m:r>
                            </m:e>
                            <m:sub>
                              <m:r>
                                <a:rPr lang="hu-HU" b="0" i="1" smtClean="0">
                                  <a:latin typeface="Cambria Math"/>
                                </a:rPr>
                                <m:t>𝑡</m:t>
                              </m:r>
                            </m:sub>
                          </m:sSub>
                        </m:num>
                        <m:den>
                          <m:r>
                            <a:rPr lang="en-US" b="0" i="1" smtClean="0">
                              <a:latin typeface="Cambria Math"/>
                            </a:rPr>
                            <m:t>𝐻𝐼𝑅</m:t>
                          </m:r>
                          <m:sSub>
                            <m:sSubPr>
                              <m:ctrlPr>
                                <a:rPr lang="hu-HU" b="0" i="1" smtClean="0">
                                  <a:latin typeface="Cambria Math"/>
                                </a:rPr>
                              </m:ctrlPr>
                            </m:sSubPr>
                            <m:e>
                              <m:r>
                                <a:rPr lang="hu-HU" b="0" i="1" smtClean="0">
                                  <a:latin typeface="Cambria Math"/>
                                </a:rPr>
                                <m:t>𝑆</m:t>
                              </m:r>
                            </m:e>
                            <m:sub>
                              <m:r>
                                <a:rPr lang="hu-HU" b="0" i="1" smtClean="0">
                                  <a:latin typeface="Cambria Math"/>
                                </a:rPr>
                                <m:t>𝑡</m:t>
                              </m:r>
                            </m:sub>
                          </m:sSub>
                          <m:r>
                            <a:rPr lang="hu-HU" b="0" i="1" smtClean="0">
                              <a:latin typeface="Cambria Math"/>
                            </a:rPr>
                            <m:t>∗0,25</m:t>
                          </m:r>
                        </m:den>
                      </m:f>
                    </m:oMath>
                  </m:oMathPara>
                </a14:m>
                <a:endParaRPr lang="hu-HU" i="1" dirty="0"/>
              </a:p>
              <a:p>
                <a:endParaRPr lang="hu-HU" dirty="0"/>
              </a:p>
            </p:txBody>
          </p:sp>
        </mc:Choice>
        <mc:Fallback xmlns="">
          <p:sp>
            <p:nvSpPr>
              <p:cNvPr id="9" name="Rectangle 8"/>
              <p:cNvSpPr>
                <a:spLocks noRot="1" noChangeAspect="1" noMove="1" noResize="1" noEditPoints="1" noAdjustHandles="1" noChangeArrowheads="1" noChangeShapeType="1" noTextEdit="1"/>
              </p:cNvSpPr>
              <p:nvPr/>
            </p:nvSpPr>
            <p:spPr>
              <a:xfrm>
                <a:off x="841621" y="5445224"/>
                <a:ext cx="7281192" cy="953659"/>
              </a:xfrm>
              <a:prstGeom prst="rect">
                <a:avLst/>
              </a:prstGeom>
              <a:blipFill rotWithShape="1">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4010771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Élőláb helye 3"/>
          <p:cNvSpPr>
            <a:spLocks noGrp="1"/>
          </p:cNvSpPr>
          <p:nvPr>
            <p:ph type="ftr" sz="quarter" idx="11"/>
          </p:nvPr>
        </p:nvSpPr>
        <p:spPr/>
        <p:txBody>
          <a:bodyPr/>
          <a:lstStyle/>
          <a:p>
            <a:pPr>
              <a:defRPr/>
            </a:pPr>
            <a:r>
              <a:rPr lang="hu-HU" dirty="0" smtClean="0"/>
              <a:t>Magyar Nemzeti Bank</a:t>
            </a:r>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7</a:t>
            </a:fld>
            <a:endParaRPr lang="hu-HU" dirty="0"/>
          </a:p>
        </p:txBody>
      </p:sp>
      <p:sp>
        <p:nvSpPr>
          <p:cNvPr id="3" name="Title 2"/>
          <p:cNvSpPr>
            <a:spLocks noGrp="1"/>
          </p:cNvSpPr>
          <p:nvPr>
            <p:ph type="title"/>
          </p:nvPr>
        </p:nvSpPr>
        <p:spPr/>
        <p:txBody>
          <a:bodyPr>
            <a:normAutofit/>
          </a:bodyPr>
          <a:lstStyle/>
          <a:p>
            <a:r>
              <a:rPr lang="hu-HU" dirty="0"/>
              <a:t>A </a:t>
            </a:r>
            <a:r>
              <a:rPr lang="hu-HU" dirty="0" err="1"/>
              <a:t>HIRS</a:t>
            </a:r>
            <a:r>
              <a:rPr lang="hu-HU" dirty="0"/>
              <a:t> </a:t>
            </a:r>
            <a:r>
              <a:rPr lang="hu-HU" dirty="0" smtClean="0"/>
              <a:t>tenderek időpontjai</a:t>
            </a:r>
            <a:endParaRPr lang="hu-HU" dirty="0"/>
          </a:p>
        </p:txBody>
      </p:sp>
      <p:sp>
        <p:nvSpPr>
          <p:cNvPr id="7" name="TextBox 6"/>
          <p:cNvSpPr txBox="1"/>
          <p:nvPr/>
        </p:nvSpPr>
        <p:spPr>
          <a:xfrm>
            <a:off x="323528" y="1196753"/>
            <a:ext cx="8640960" cy="1323439"/>
          </a:xfrm>
          <a:prstGeom prst="rect">
            <a:avLst/>
          </a:prstGeom>
          <a:noFill/>
        </p:spPr>
        <p:txBody>
          <a:bodyPr wrap="square" rtlCol="0">
            <a:spAutoFit/>
          </a:bodyPr>
          <a:lstStyle/>
          <a:p>
            <a:pPr marL="342900" indent="-342900">
              <a:buFont typeface="Arial" panose="020B0604020202020204" pitchFamily="34" charset="0"/>
              <a:buChar char="•"/>
            </a:pPr>
            <a:r>
              <a:rPr lang="hu-HU" sz="2000" dirty="0" smtClean="0">
                <a:solidFill>
                  <a:srgbClr val="1E2452"/>
                </a:solidFill>
                <a:latin typeface="Calibri" panose="020F0502020204030204" pitchFamily="34" charset="0"/>
              </a:rPr>
              <a:t>A jegybank alapesetben 5 </a:t>
            </a:r>
            <a:r>
              <a:rPr lang="hu-HU" sz="2000" dirty="0" err="1" smtClean="0">
                <a:solidFill>
                  <a:srgbClr val="1E2452"/>
                </a:solidFill>
                <a:latin typeface="Calibri" panose="020F0502020204030204" pitchFamily="34" charset="0"/>
              </a:rPr>
              <a:t>HIRS</a:t>
            </a:r>
            <a:r>
              <a:rPr lang="hu-HU" sz="2000" dirty="0" smtClean="0">
                <a:solidFill>
                  <a:srgbClr val="1E2452"/>
                </a:solidFill>
                <a:latin typeface="Calibri" panose="020F0502020204030204" pitchFamily="34" charset="0"/>
              </a:rPr>
              <a:t> tender megtartását tervezi.</a:t>
            </a:r>
          </a:p>
          <a:p>
            <a:pPr marL="342900" indent="-342900">
              <a:buFont typeface="Arial" panose="020B0604020202020204" pitchFamily="34" charset="0"/>
              <a:buChar char="•"/>
            </a:pPr>
            <a:endParaRPr lang="hu-HU" sz="2000" dirty="0" smtClean="0">
              <a:solidFill>
                <a:srgbClr val="1E2452"/>
              </a:solidFill>
              <a:latin typeface="Calibri" panose="020F0502020204030204" pitchFamily="34" charset="0"/>
            </a:endParaRPr>
          </a:p>
          <a:p>
            <a:pPr marL="342900" indent="-342900">
              <a:buFont typeface="Arial" panose="020B0604020202020204" pitchFamily="34" charset="0"/>
              <a:buChar char="•"/>
            </a:pPr>
            <a:r>
              <a:rPr lang="hu-HU" sz="2000" dirty="0" smtClean="0">
                <a:solidFill>
                  <a:srgbClr val="1E2452"/>
                </a:solidFill>
                <a:latin typeface="Calibri" panose="020F0502020204030204" pitchFamily="34" charset="0"/>
              </a:rPr>
              <a:t>Az MNB január </a:t>
            </a:r>
            <a:r>
              <a:rPr lang="hu-HU" sz="2000" dirty="0">
                <a:solidFill>
                  <a:srgbClr val="1E2452"/>
                </a:solidFill>
                <a:latin typeface="Calibri" panose="020F0502020204030204" pitchFamily="34" charset="0"/>
              </a:rPr>
              <a:t>28-tól kezdődően </a:t>
            </a:r>
            <a:r>
              <a:rPr lang="hu-HU" sz="2000" dirty="0" smtClean="0">
                <a:solidFill>
                  <a:srgbClr val="1E2452"/>
                </a:solidFill>
                <a:latin typeface="Calibri" panose="020F0502020204030204" pitchFamily="34" charset="0"/>
              </a:rPr>
              <a:t>csütörtökönként </a:t>
            </a:r>
            <a:r>
              <a:rPr lang="hu-HU" sz="2000" dirty="0">
                <a:solidFill>
                  <a:srgbClr val="1E2452"/>
                </a:solidFill>
                <a:latin typeface="Calibri" panose="020F0502020204030204" pitchFamily="34" charset="0"/>
              </a:rPr>
              <a:t>felváltva rendez </a:t>
            </a:r>
            <a:r>
              <a:rPr lang="hu-HU" sz="2000" dirty="0" err="1" smtClean="0">
                <a:solidFill>
                  <a:srgbClr val="1E2452"/>
                </a:solidFill>
                <a:latin typeface="Calibri" panose="020F0502020204030204" pitchFamily="34" charset="0"/>
              </a:rPr>
              <a:t>HIRS</a:t>
            </a:r>
            <a:r>
              <a:rPr lang="hu-HU" sz="2000" dirty="0">
                <a:solidFill>
                  <a:srgbClr val="1E2452"/>
                </a:solidFill>
                <a:latin typeface="Calibri" panose="020F0502020204030204" pitchFamily="34" charset="0"/>
              </a:rPr>
              <a:t>, illetve az önfinanszírozási programhoz kapcsolódó IRS </a:t>
            </a:r>
            <a:r>
              <a:rPr lang="hu-HU" sz="2000" dirty="0" smtClean="0">
                <a:solidFill>
                  <a:srgbClr val="1E2452"/>
                </a:solidFill>
                <a:latin typeface="Calibri" panose="020F0502020204030204" pitchFamily="34" charset="0"/>
              </a:rPr>
              <a:t>tendereket.</a:t>
            </a:r>
            <a:endParaRPr lang="hu-HU" sz="2000" dirty="0">
              <a:solidFill>
                <a:srgbClr val="1E2452"/>
              </a:solidFill>
              <a:latin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4959" y="2515283"/>
            <a:ext cx="6718098" cy="3924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742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Élőláb helye 3"/>
          <p:cNvSpPr>
            <a:spLocks noGrp="1"/>
          </p:cNvSpPr>
          <p:nvPr>
            <p:ph type="ftr" sz="quarter" idx="11"/>
          </p:nvPr>
        </p:nvSpPr>
        <p:spPr/>
        <p:txBody>
          <a:bodyPr/>
          <a:lstStyle/>
          <a:p>
            <a:pPr>
              <a:defRPr/>
            </a:pPr>
            <a:r>
              <a:rPr lang="hu-HU" smtClean="0"/>
              <a:t>Magyar Nemzeti Bank</a:t>
            </a:r>
            <a:endParaRPr lang="hu-HU" dirty="0" smtClean="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8</a:t>
            </a:fld>
            <a:endParaRPr lang="hu-HU" dirty="0"/>
          </a:p>
        </p:txBody>
      </p:sp>
      <p:sp>
        <p:nvSpPr>
          <p:cNvPr id="3" name="Title 2"/>
          <p:cNvSpPr>
            <a:spLocks noGrp="1"/>
          </p:cNvSpPr>
          <p:nvPr>
            <p:ph type="title"/>
          </p:nvPr>
        </p:nvSpPr>
        <p:spPr/>
        <p:txBody>
          <a:bodyPr>
            <a:normAutofit/>
          </a:bodyPr>
          <a:lstStyle/>
          <a:p>
            <a:r>
              <a:rPr lang="hu-HU" dirty="0"/>
              <a:t>A </a:t>
            </a:r>
            <a:r>
              <a:rPr lang="hu-HU" dirty="0" err="1"/>
              <a:t>HIRS</a:t>
            </a:r>
            <a:r>
              <a:rPr lang="hu-HU" dirty="0"/>
              <a:t> </a:t>
            </a:r>
            <a:r>
              <a:rPr lang="hu-HU" dirty="0" smtClean="0"/>
              <a:t>tenderek – Tenderfelhívás</a:t>
            </a:r>
            <a:endParaRPr lang="hu-HU" dirty="0"/>
          </a:p>
        </p:txBody>
      </p:sp>
      <p:sp>
        <p:nvSpPr>
          <p:cNvPr id="2" name="TextBox 1"/>
          <p:cNvSpPr txBox="1"/>
          <p:nvPr/>
        </p:nvSpPr>
        <p:spPr>
          <a:xfrm>
            <a:off x="179512" y="1268760"/>
            <a:ext cx="8784976" cy="4593565"/>
          </a:xfrm>
          <a:prstGeom prst="rect">
            <a:avLst/>
          </a:prstGeom>
          <a:noFill/>
        </p:spPr>
        <p:txBody>
          <a:bodyPr wrap="square" rtlCol="0">
            <a:spAutoFit/>
          </a:bodyPr>
          <a:lstStyle/>
          <a:p>
            <a:r>
              <a:rPr lang="hu-HU" sz="2250" b="1" dirty="0">
                <a:solidFill>
                  <a:srgbClr val="1E2452"/>
                </a:solidFill>
                <a:latin typeface="Calibri" panose="020F0502020204030204" pitchFamily="34" charset="0"/>
              </a:rPr>
              <a:t>A </a:t>
            </a:r>
            <a:r>
              <a:rPr lang="hu-HU" sz="2250" b="1" dirty="0" smtClean="0">
                <a:solidFill>
                  <a:srgbClr val="1E2452"/>
                </a:solidFill>
                <a:latin typeface="Calibri" panose="020F0502020204030204" pitchFamily="34" charset="0"/>
              </a:rPr>
              <a:t>tender </a:t>
            </a:r>
            <a:r>
              <a:rPr lang="hu-HU" sz="2250" b="1" dirty="0">
                <a:solidFill>
                  <a:srgbClr val="1E2452"/>
                </a:solidFill>
                <a:latin typeface="Calibri" panose="020F0502020204030204" pitchFamily="34" charset="0"/>
              </a:rPr>
              <a:t>meghirdetése: </a:t>
            </a:r>
            <a:r>
              <a:rPr lang="hu-HU" sz="2250" dirty="0" smtClean="0">
                <a:solidFill>
                  <a:srgbClr val="1E2452"/>
                </a:solidFill>
                <a:latin typeface="Calibri" panose="020F0502020204030204" pitchFamily="34" charset="0"/>
              </a:rPr>
              <a:t>az MNB </a:t>
            </a:r>
            <a:r>
              <a:rPr lang="hu-HU" sz="2250" b="1" dirty="0" smtClean="0">
                <a:solidFill>
                  <a:srgbClr val="1E2452"/>
                </a:solidFill>
                <a:latin typeface="Calibri" panose="020F0502020204030204" pitchFamily="34" charset="0"/>
              </a:rPr>
              <a:t>Reuters NBH0</a:t>
            </a:r>
            <a:r>
              <a:rPr lang="hu-HU" sz="2250" dirty="0" smtClean="0">
                <a:solidFill>
                  <a:srgbClr val="1E2452"/>
                </a:solidFill>
                <a:latin typeface="Calibri" panose="020F0502020204030204" pitchFamily="34" charset="0"/>
              </a:rPr>
              <a:t>, </a:t>
            </a:r>
            <a:r>
              <a:rPr lang="hu-HU" sz="2250" dirty="0">
                <a:solidFill>
                  <a:srgbClr val="1E2452"/>
                </a:solidFill>
                <a:latin typeface="Calibri" panose="020F0502020204030204" pitchFamily="34" charset="0"/>
              </a:rPr>
              <a:t>a </a:t>
            </a:r>
            <a:r>
              <a:rPr lang="hu-HU" sz="2250" b="1" dirty="0" err="1">
                <a:solidFill>
                  <a:srgbClr val="1E2452"/>
                </a:solidFill>
                <a:latin typeface="Calibri" panose="020F0502020204030204" pitchFamily="34" charset="0"/>
              </a:rPr>
              <a:t>Bloomberg</a:t>
            </a:r>
            <a:r>
              <a:rPr lang="hu-HU" sz="2250" b="1" dirty="0">
                <a:solidFill>
                  <a:srgbClr val="1E2452"/>
                </a:solidFill>
                <a:latin typeface="Calibri" panose="020F0502020204030204" pitchFamily="34" charset="0"/>
              </a:rPr>
              <a:t> NBH5 </a:t>
            </a:r>
            <a:r>
              <a:rPr lang="hu-HU" sz="2250" dirty="0" smtClean="0">
                <a:solidFill>
                  <a:srgbClr val="1E2452"/>
                </a:solidFill>
                <a:latin typeface="Calibri" panose="020F0502020204030204" pitchFamily="34" charset="0"/>
              </a:rPr>
              <a:t>oldalain, valamint </a:t>
            </a:r>
            <a:r>
              <a:rPr lang="hu-HU" sz="2250" dirty="0">
                <a:solidFill>
                  <a:srgbClr val="1E2452"/>
                </a:solidFill>
                <a:latin typeface="Calibri" panose="020F0502020204030204" pitchFamily="34" charset="0"/>
              </a:rPr>
              <a:t>az </a:t>
            </a:r>
            <a:r>
              <a:rPr lang="hu-HU" sz="2250" b="1" dirty="0">
                <a:solidFill>
                  <a:srgbClr val="1E2452"/>
                </a:solidFill>
                <a:latin typeface="Calibri" panose="020F0502020204030204" pitchFamily="34" charset="0"/>
              </a:rPr>
              <a:t>MNB honlapján </a:t>
            </a:r>
            <a:r>
              <a:rPr lang="hu-HU" sz="2250" dirty="0">
                <a:solidFill>
                  <a:srgbClr val="1E2452"/>
                </a:solidFill>
                <a:latin typeface="Calibri" panose="020F0502020204030204" pitchFamily="34" charset="0"/>
              </a:rPr>
              <a:t>a </a:t>
            </a:r>
            <a:r>
              <a:rPr lang="hu-HU" sz="2250" dirty="0">
                <a:solidFill>
                  <a:srgbClr val="1E2452"/>
                </a:solidFill>
                <a:latin typeface="Calibri" panose="020F0502020204030204" pitchFamily="34" charset="0"/>
                <a:hlinkClick r:id="rId2" tooltip="Monetáris politika"/>
              </a:rPr>
              <a:t>Monetáris politika</a:t>
            </a:r>
            <a:r>
              <a:rPr lang="hu-HU" sz="2250" dirty="0">
                <a:solidFill>
                  <a:srgbClr val="1E2452"/>
                </a:solidFill>
                <a:latin typeface="Calibri" panose="020F0502020204030204" pitchFamily="34" charset="0"/>
              </a:rPr>
              <a:t> &gt;&gt; </a:t>
            </a:r>
            <a:r>
              <a:rPr lang="hu-HU" sz="2250" dirty="0">
                <a:solidFill>
                  <a:srgbClr val="1E2452"/>
                </a:solidFill>
                <a:latin typeface="Calibri" panose="020F0502020204030204" pitchFamily="34" charset="0"/>
                <a:hlinkClick r:id="rId3" tooltip="A monetáris politikai eszköztár"/>
              </a:rPr>
              <a:t>A monetáris politikai eszköztár</a:t>
            </a:r>
            <a:r>
              <a:rPr lang="hu-HU" sz="2250" dirty="0">
                <a:solidFill>
                  <a:srgbClr val="1E2452"/>
                </a:solidFill>
                <a:latin typeface="Calibri" panose="020F0502020204030204" pitchFamily="34" charset="0"/>
              </a:rPr>
              <a:t> &gt;&gt; </a:t>
            </a:r>
            <a:r>
              <a:rPr lang="hu-HU" sz="2250" dirty="0">
                <a:solidFill>
                  <a:srgbClr val="1E2452"/>
                </a:solidFill>
                <a:latin typeface="Calibri" panose="020F0502020204030204" pitchFamily="34" charset="0"/>
                <a:hlinkClick r:id="rId4" tooltip="Aukciók, tenderek, gyorstenderek"/>
              </a:rPr>
              <a:t>Aukciók, tenderek, gyorstenderek</a:t>
            </a:r>
            <a:r>
              <a:rPr lang="hu-HU" sz="2250" dirty="0">
                <a:solidFill>
                  <a:srgbClr val="1E2452"/>
                </a:solidFill>
                <a:latin typeface="Calibri" panose="020F0502020204030204" pitchFamily="34" charset="0"/>
              </a:rPr>
              <a:t> &gt;&gt; </a:t>
            </a:r>
            <a:r>
              <a:rPr lang="hu-HU" sz="2250" dirty="0">
                <a:solidFill>
                  <a:srgbClr val="1E2452"/>
                </a:solidFill>
                <a:latin typeface="Calibri" panose="020F0502020204030204" pitchFamily="34" charset="0"/>
                <a:hlinkClick r:id="rId5" tooltip="Kamatcsere-ügyletek tenderei"/>
              </a:rPr>
              <a:t>Kamatcsere-ügyletek tenderei</a:t>
            </a:r>
            <a:r>
              <a:rPr lang="hu-HU" sz="2250" dirty="0">
                <a:solidFill>
                  <a:srgbClr val="1E2452"/>
                </a:solidFill>
                <a:latin typeface="Calibri" panose="020F0502020204030204" pitchFamily="34" charset="0"/>
              </a:rPr>
              <a:t> </a:t>
            </a:r>
            <a:r>
              <a:rPr lang="hu-HU" sz="2250" dirty="0" smtClean="0">
                <a:solidFill>
                  <a:srgbClr val="1E2452"/>
                </a:solidFill>
                <a:latin typeface="Calibri" panose="020F0502020204030204" pitchFamily="34" charset="0"/>
              </a:rPr>
              <a:t>&gt;&gt; </a:t>
            </a:r>
            <a:r>
              <a:rPr lang="hu-HU" sz="2250" b="1" dirty="0" smtClean="0">
                <a:solidFill>
                  <a:srgbClr val="1E2452"/>
                </a:solidFill>
                <a:latin typeface="Calibri" panose="020F0502020204030204" pitchFamily="34" charset="0"/>
                <a:hlinkClick r:id="rId6" tooltip="Jegybanki HIRS tenderek"/>
              </a:rPr>
              <a:t>Jegybanki </a:t>
            </a:r>
            <a:r>
              <a:rPr lang="hu-HU" sz="2250" b="1" dirty="0" err="1">
                <a:solidFill>
                  <a:srgbClr val="1E2452"/>
                </a:solidFill>
                <a:latin typeface="Calibri" panose="020F0502020204030204" pitchFamily="34" charset="0"/>
                <a:hlinkClick r:id="rId6" tooltip="Jegybanki HIRS tenderek"/>
              </a:rPr>
              <a:t>HIRS</a:t>
            </a:r>
            <a:r>
              <a:rPr lang="hu-HU" sz="2250" b="1" dirty="0">
                <a:solidFill>
                  <a:srgbClr val="1E2452"/>
                </a:solidFill>
                <a:latin typeface="Calibri" panose="020F0502020204030204" pitchFamily="34" charset="0"/>
                <a:hlinkClick r:id="rId6" tooltip="Jegybanki HIRS tenderek"/>
              </a:rPr>
              <a:t> tenderek</a:t>
            </a:r>
            <a:r>
              <a:rPr lang="hu-HU" sz="2250" b="1" dirty="0">
                <a:solidFill>
                  <a:srgbClr val="1E2452"/>
                </a:solidFill>
                <a:latin typeface="Calibri" panose="020F0502020204030204" pitchFamily="34" charset="0"/>
              </a:rPr>
              <a:t> </a:t>
            </a:r>
            <a:r>
              <a:rPr lang="hu-HU" sz="2250" dirty="0" smtClean="0">
                <a:solidFill>
                  <a:srgbClr val="1E2452"/>
                </a:solidFill>
                <a:latin typeface="Calibri" panose="020F0502020204030204" pitchFamily="34" charset="0"/>
              </a:rPr>
              <a:t>oldalon.</a:t>
            </a:r>
            <a:endParaRPr lang="hu-HU" sz="2250" dirty="0">
              <a:solidFill>
                <a:srgbClr val="1E2452"/>
              </a:solidFill>
              <a:latin typeface="Calibri" panose="020F0502020204030204" pitchFamily="34" charset="0"/>
            </a:endParaRPr>
          </a:p>
          <a:p>
            <a:endParaRPr lang="hu-HU" sz="2250" dirty="0">
              <a:solidFill>
                <a:srgbClr val="1E2452"/>
              </a:solidFill>
              <a:latin typeface="Calibri" panose="020F0502020204030204" pitchFamily="34" charset="0"/>
            </a:endParaRPr>
          </a:p>
          <a:p>
            <a:r>
              <a:rPr lang="hu-HU" sz="2250" dirty="0">
                <a:solidFill>
                  <a:srgbClr val="1E2452"/>
                </a:solidFill>
                <a:latin typeface="Calibri" panose="020F0502020204030204" pitchFamily="34" charset="0"/>
              </a:rPr>
              <a:t> A tenderfelhívás tartalmazza: </a:t>
            </a:r>
          </a:p>
          <a:p>
            <a:pPr marL="800100" lvl="1" indent="-342900">
              <a:buFont typeface="Arial" panose="020B0604020202020204" pitchFamily="34" charset="0"/>
              <a:buChar char="•"/>
            </a:pPr>
            <a:r>
              <a:rPr lang="hu-HU" sz="2250" dirty="0">
                <a:solidFill>
                  <a:srgbClr val="1E2452"/>
                </a:solidFill>
                <a:latin typeface="Calibri" panose="020F0502020204030204" pitchFamily="34" charset="0"/>
              </a:rPr>
              <a:t>az </a:t>
            </a:r>
            <a:r>
              <a:rPr lang="hu-HU" sz="2250" dirty="0" smtClean="0">
                <a:solidFill>
                  <a:srgbClr val="1E2452"/>
                </a:solidFill>
                <a:latin typeface="Calibri" panose="020F0502020204030204" pitchFamily="34" charset="0"/>
              </a:rPr>
              <a:t>ügyletkötés (és az eredményhirdetés) időpontját,</a:t>
            </a:r>
          </a:p>
          <a:p>
            <a:pPr marL="800100" lvl="1" indent="-342900">
              <a:buFont typeface="Arial" panose="020B0604020202020204" pitchFamily="34" charset="0"/>
              <a:buChar char="•"/>
            </a:pPr>
            <a:r>
              <a:rPr lang="hu-HU" sz="2250" dirty="0">
                <a:solidFill>
                  <a:srgbClr val="1E2452"/>
                </a:solidFill>
                <a:latin typeface="Calibri" panose="020F0502020204030204" pitchFamily="34" charset="0"/>
              </a:rPr>
              <a:t>a </a:t>
            </a:r>
            <a:r>
              <a:rPr lang="hu-HU" sz="2250" dirty="0" err="1">
                <a:solidFill>
                  <a:srgbClr val="1E2452"/>
                </a:solidFill>
                <a:latin typeface="Calibri" panose="020F0502020204030204" pitchFamily="34" charset="0"/>
              </a:rPr>
              <a:t>HIRS</a:t>
            </a:r>
            <a:r>
              <a:rPr lang="hu-HU" sz="2250" dirty="0">
                <a:solidFill>
                  <a:srgbClr val="1E2452"/>
                </a:solidFill>
                <a:latin typeface="Calibri" panose="020F0502020204030204" pitchFamily="34" charset="0"/>
              </a:rPr>
              <a:t> eszköz lejárati napját (2019. február 28.),</a:t>
            </a:r>
          </a:p>
          <a:p>
            <a:pPr marL="800100" lvl="1" indent="-342900">
              <a:buFont typeface="Arial" panose="020B0604020202020204" pitchFamily="34" charset="0"/>
              <a:buChar char="•"/>
            </a:pPr>
            <a:r>
              <a:rPr lang="hu-HU" sz="2250" dirty="0" smtClean="0">
                <a:solidFill>
                  <a:srgbClr val="1E2452"/>
                </a:solidFill>
                <a:latin typeface="Calibri" panose="020F0502020204030204" pitchFamily="34" charset="0"/>
              </a:rPr>
              <a:t>az </a:t>
            </a:r>
            <a:r>
              <a:rPr lang="hu-HU" sz="2250" dirty="0">
                <a:solidFill>
                  <a:srgbClr val="1E2452"/>
                </a:solidFill>
                <a:latin typeface="Calibri" panose="020F0502020204030204" pitchFamily="34" charset="0"/>
              </a:rPr>
              <a:t>első periódus változó kamatlábát,</a:t>
            </a:r>
          </a:p>
          <a:p>
            <a:pPr marL="800100" lvl="1" indent="-342900">
              <a:buFont typeface="Arial" panose="020B0604020202020204" pitchFamily="34" charset="0"/>
              <a:buChar char="•"/>
            </a:pPr>
            <a:r>
              <a:rPr lang="hu-HU" sz="2250" dirty="0" smtClean="0">
                <a:solidFill>
                  <a:srgbClr val="1E2452"/>
                </a:solidFill>
                <a:latin typeface="Calibri" panose="020F0502020204030204" pitchFamily="34" charset="0"/>
              </a:rPr>
              <a:t>a </a:t>
            </a:r>
            <a:r>
              <a:rPr lang="hu-HU" sz="2250" dirty="0">
                <a:solidFill>
                  <a:srgbClr val="1E2452"/>
                </a:solidFill>
                <a:latin typeface="Calibri" panose="020F0502020204030204" pitchFamily="34" charset="0"/>
              </a:rPr>
              <a:t>benyújtható minimális fix kamatlábat,</a:t>
            </a:r>
          </a:p>
          <a:p>
            <a:pPr marL="800100" lvl="1" indent="-342900">
              <a:buFont typeface="Arial" panose="020B0604020202020204" pitchFamily="34" charset="0"/>
              <a:buChar char="•"/>
            </a:pPr>
            <a:r>
              <a:rPr lang="hu-HU" sz="2250" dirty="0">
                <a:solidFill>
                  <a:srgbClr val="1E2452"/>
                </a:solidFill>
                <a:latin typeface="Calibri" panose="020F0502020204030204" pitchFamily="34" charset="0"/>
              </a:rPr>
              <a:t>az ügyletben alkalmazott változó kamatláb feletti felárat</a:t>
            </a:r>
            <a:r>
              <a:rPr lang="hu-HU" sz="2250" dirty="0" smtClean="0">
                <a:solidFill>
                  <a:srgbClr val="1E2452"/>
                </a:solidFill>
                <a:latin typeface="Calibri" panose="020F0502020204030204" pitchFamily="34" charset="0"/>
              </a:rPr>
              <a:t>,</a:t>
            </a:r>
          </a:p>
          <a:p>
            <a:pPr marL="800100" lvl="1" indent="-342900">
              <a:buFont typeface="Arial" panose="020B0604020202020204" pitchFamily="34" charset="0"/>
              <a:buChar char="•"/>
            </a:pPr>
            <a:r>
              <a:rPr lang="hu-HU" sz="2250" dirty="0">
                <a:solidFill>
                  <a:srgbClr val="1E2452"/>
                </a:solidFill>
                <a:latin typeface="Calibri" panose="020F0502020204030204" pitchFamily="34" charset="0"/>
              </a:rPr>
              <a:t>az ügylet lezárásakor alkalmazandó </a:t>
            </a:r>
            <a:r>
              <a:rPr lang="hu-HU" sz="2250" dirty="0" smtClean="0">
                <a:solidFill>
                  <a:srgbClr val="1E2452"/>
                </a:solidFill>
                <a:latin typeface="Calibri" panose="020F0502020204030204" pitchFamily="34" charset="0"/>
              </a:rPr>
              <a:t>kamatlábat</a:t>
            </a:r>
            <a:r>
              <a:rPr lang="hu-HU" sz="2250" dirty="0">
                <a:solidFill>
                  <a:srgbClr val="1E2452"/>
                </a:solidFill>
                <a:latin typeface="Calibri" panose="020F0502020204030204" pitchFamily="34" charset="0"/>
              </a:rPr>
              <a:t>,</a:t>
            </a:r>
          </a:p>
          <a:p>
            <a:pPr marL="800100" lvl="1" indent="-342900">
              <a:buFont typeface="Arial" panose="020B0604020202020204" pitchFamily="34" charset="0"/>
              <a:buChar char="•"/>
            </a:pPr>
            <a:r>
              <a:rPr lang="hu-HU" sz="2250" dirty="0" smtClean="0">
                <a:solidFill>
                  <a:srgbClr val="1E2452"/>
                </a:solidFill>
                <a:latin typeface="Calibri" panose="020F0502020204030204" pitchFamily="34" charset="0"/>
              </a:rPr>
              <a:t>a </a:t>
            </a:r>
            <a:r>
              <a:rPr lang="hu-HU" sz="2250" dirty="0">
                <a:solidFill>
                  <a:srgbClr val="1E2452"/>
                </a:solidFill>
                <a:latin typeface="Calibri" panose="020F0502020204030204" pitchFamily="34" charset="0"/>
              </a:rPr>
              <a:t>meghirdetett </a:t>
            </a:r>
            <a:r>
              <a:rPr lang="hu-HU" sz="2250" dirty="0" smtClean="0">
                <a:solidFill>
                  <a:srgbClr val="1E2452"/>
                </a:solidFill>
                <a:latin typeface="Calibri" panose="020F0502020204030204" pitchFamily="34" charset="0"/>
              </a:rPr>
              <a:t>mennyiséget.</a:t>
            </a:r>
            <a:endParaRPr lang="hu-HU" sz="2250" dirty="0">
              <a:solidFill>
                <a:srgbClr val="1E2452"/>
              </a:solidFill>
              <a:latin typeface="Calibri" panose="020F0502020204030204" pitchFamily="34" charset="0"/>
            </a:endParaRPr>
          </a:p>
        </p:txBody>
      </p:sp>
    </p:spTree>
    <p:extLst>
      <p:ext uri="{BB962C8B-B14F-4D97-AF65-F5344CB8AC3E}">
        <p14:creationId xmlns:p14="http://schemas.microsoft.com/office/powerpoint/2010/main" val="521517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Élőláb helye 3"/>
          <p:cNvSpPr>
            <a:spLocks noGrp="1"/>
          </p:cNvSpPr>
          <p:nvPr>
            <p:ph type="ftr" sz="quarter" idx="11"/>
          </p:nvPr>
        </p:nvSpPr>
        <p:spPr/>
        <p:txBody>
          <a:bodyPr/>
          <a:lstStyle/>
          <a:p>
            <a:pPr>
              <a:defRPr/>
            </a:pPr>
            <a:r>
              <a:rPr lang="hu-HU" smtClean="0"/>
              <a:t>Magyar Nemzeti Bank</a:t>
            </a:r>
            <a:endParaRPr lang="hu-HU" dirty="0" smtClean="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9</a:t>
            </a:fld>
            <a:endParaRPr lang="hu-HU" dirty="0"/>
          </a:p>
        </p:txBody>
      </p:sp>
      <p:sp>
        <p:nvSpPr>
          <p:cNvPr id="3" name="Title 2"/>
          <p:cNvSpPr>
            <a:spLocks noGrp="1"/>
          </p:cNvSpPr>
          <p:nvPr>
            <p:ph type="title"/>
          </p:nvPr>
        </p:nvSpPr>
        <p:spPr/>
        <p:txBody>
          <a:bodyPr>
            <a:normAutofit fontScale="90000"/>
          </a:bodyPr>
          <a:lstStyle/>
          <a:p>
            <a:r>
              <a:rPr lang="hu-HU" dirty="0"/>
              <a:t>A </a:t>
            </a:r>
            <a:r>
              <a:rPr lang="hu-HU" dirty="0" err="1"/>
              <a:t>HIRS</a:t>
            </a:r>
            <a:r>
              <a:rPr lang="hu-HU" dirty="0"/>
              <a:t> </a:t>
            </a:r>
            <a:r>
              <a:rPr lang="hu-HU" dirty="0" smtClean="0"/>
              <a:t>tenderek – Ajánlatok benyújtása</a:t>
            </a:r>
            <a:endParaRPr lang="hu-HU" dirty="0"/>
          </a:p>
        </p:txBody>
      </p:sp>
      <p:sp>
        <p:nvSpPr>
          <p:cNvPr id="2" name="TextBox 1"/>
          <p:cNvSpPr txBox="1"/>
          <p:nvPr/>
        </p:nvSpPr>
        <p:spPr>
          <a:xfrm>
            <a:off x="179512" y="1196752"/>
            <a:ext cx="8784976" cy="5316840"/>
          </a:xfrm>
          <a:prstGeom prst="rect">
            <a:avLst/>
          </a:prstGeom>
          <a:noFill/>
        </p:spPr>
        <p:txBody>
          <a:bodyPr wrap="square" rtlCol="0">
            <a:spAutoFit/>
          </a:bodyPr>
          <a:lstStyle/>
          <a:p>
            <a:pPr marL="342900" indent="-342900">
              <a:spcBef>
                <a:spcPts val="300"/>
              </a:spcBef>
              <a:buFont typeface="Arial" panose="020B0604020202020204" pitchFamily="34" charset="0"/>
              <a:buChar char="•"/>
            </a:pPr>
            <a:r>
              <a:rPr lang="hu-HU" sz="2300" dirty="0" smtClean="0">
                <a:solidFill>
                  <a:srgbClr val="1E2452"/>
                </a:solidFill>
                <a:latin typeface="Calibri" panose="020F0502020204030204" pitchFamily="34" charset="0"/>
              </a:rPr>
              <a:t>Az </a:t>
            </a:r>
            <a:r>
              <a:rPr lang="hu-HU" sz="2300" dirty="0">
                <a:solidFill>
                  <a:srgbClr val="1E2452"/>
                </a:solidFill>
                <a:latin typeface="Calibri" panose="020F0502020204030204" pitchFamily="34" charset="0"/>
              </a:rPr>
              <a:t>ajánlatok Reuters </a:t>
            </a:r>
            <a:r>
              <a:rPr lang="hu-HU" sz="2300" dirty="0" err="1">
                <a:solidFill>
                  <a:srgbClr val="1E2452"/>
                </a:solidFill>
                <a:latin typeface="Calibri" panose="020F0502020204030204" pitchFamily="34" charset="0"/>
              </a:rPr>
              <a:t>Dealingen</a:t>
            </a:r>
            <a:r>
              <a:rPr lang="hu-HU" sz="2300" dirty="0">
                <a:solidFill>
                  <a:srgbClr val="1E2452"/>
                </a:solidFill>
                <a:latin typeface="Calibri" panose="020F0502020204030204" pitchFamily="34" charset="0"/>
              </a:rPr>
              <a:t>, ennek hiányában faxon nyújthatók </a:t>
            </a:r>
            <a:r>
              <a:rPr lang="hu-HU" sz="2300" dirty="0" smtClean="0">
                <a:solidFill>
                  <a:srgbClr val="1E2452"/>
                </a:solidFill>
                <a:latin typeface="Calibri" panose="020F0502020204030204" pitchFamily="34" charset="0"/>
              </a:rPr>
              <a:t>be.</a:t>
            </a:r>
          </a:p>
          <a:p>
            <a:pPr marL="342900" indent="-342900">
              <a:spcBef>
                <a:spcPts val="300"/>
              </a:spcBef>
              <a:buFont typeface="Arial" panose="020B0604020202020204" pitchFamily="34" charset="0"/>
              <a:buChar char="•"/>
            </a:pPr>
            <a:r>
              <a:rPr lang="hu-HU" sz="2300" b="1" dirty="0" smtClean="0">
                <a:solidFill>
                  <a:srgbClr val="1E2452"/>
                </a:solidFill>
                <a:latin typeface="Calibri" panose="020F0502020204030204" pitchFamily="34" charset="0"/>
              </a:rPr>
              <a:t>Ajánlatok fogadási ideje: </a:t>
            </a:r>
            <a:r>
              <a:rPr lang="hu-HU" sz="2300" dirty="0" smtClean="0">
                <a:solidFill>
                  <a:srgbClr val="1E2452"/>
                </a:solidFill>
                <a:latin typeface="Calibri" panose="020F0502020204030204" pitchFamily="34" charset="0"/>
              </a:rPr>
              <a:t>tendernapokon 12:00 és 13:00 óra között</a:t>
            </a:r>
            <a:endParaRPr lang="hu-HU" sz="2300" dirty="0">
              <a:solidFill>
                <a:srgbClr val="1E2452"/>
              </a:solidFill>
              <a:latin typeface="Calibri" panose="020F0502020204030204" pitchFamily="34" charset="0"/>
            </a:endParaRPr>
          </a:p>
          <a:p>
            <a:pPr marL="342900" indent="-342900">
              <a:spcBef>
                <a:spcPts val="300"/>
              </a:spcBef>
              <a:buFont typeface="Arial" panose="020B0604020202020204" pitchFamily="34" charset="0"/>
              <a:buChar char="•"/>
            </a:pPr>
            <a:r>
              <a:rPr lang="hu-HU" sz="2300" b="1" dirty="0" smtClean="0">
                <a:solidFill>
                  <a:srgbClr val="1E2452"/>
                </a:solidFill>
                <a:latin typeface="Calibri" panose="020F0502020204030204" pitchFamily="34" charset="0"/>
              </a:rPr>
              <a:t>Beadható ajánlatok száma: </a:t>
            </a:r>
            <a:r>
              <a:rPr lang="hu-HU" sz="2300" dirty="0" smtClean="0">
                <a:solidFill>
                  <a:srgbClr val="1E2452"/>
                </a:solidFill>
                <a:latin typeface="Calibri" panose="020F0502020204030204" pitchFamily="34" charset="0"/>
              </a:rPr>
              <a:t>maximálisan </a:t>
            </a:r>
            <a:r>
              <a:rPr lang="hu-HU" sz="2300" dirty="0">
                <a:solidFill>
                  <a:srgbClr val="1E2452"/>
                </a:solidFill>
                <a:latin typeface="Calibri" panose="020F0502020204030204" pitchFamily="34" charset="0"/>
              </a:rPr>
              <a:t>tenderenként 3 </a:t>
            </a:r>
            <a:r>
              <a:rPr lang="hu-HU" sz="2300" dirty="0" smtClean="0">
                <a:solidFill>
                  <a:srgbClr val="1E2452"/>
                </a:solidFill>
                <a:latin typeface="Calibri" panose="020F0502020204030204" pitchFamily="34" charset="0"/>
              </a:rPr>
              <a:t>ajánlatot (mennyiség és ajánlati fix kamat páros) </a:t>
            </a:r>
            <a:r>
              <a:rPr lang="hu-HU" sz="2300" dirty="0">
                <a:solidFill>
                  <a:srgbClr val="1E2452"/>
                </a:solidFill>
                <a:latin typeface="Calibri" panose="020F0502020204030204" pitchFamily="34" charset="0"/>
              </a:rPr>
              <a:t>nyújthat be egy </a:t>
            </a:r>
            <a:r>
              <a:rPr lang="hu-HU" sz="2300" dirty="0" smtClean="0">
                <a:solidFill>
                  <a:srgbClr val="1E2452"/>
                </a:solidFill>
                <a:latin typeface="Calibri" panose="020F0502020204030204" pitchFamily="34" charset="0"/>
              </a:rPr>
              <a:t>bank</a:t>
            </a:r>
          </a:p>
          <a:p>
            <a:pPr marL="342900" indent="-342900">
              <a:spcBef>
                <a:spcPts val="300"/>
              </a:spcBef>
              <a:buFont typeface="Arial" panose="020B0604020202020204" pitchFamily="34" charset="0"/>
              <a:buChar char="•"/>
            </a:pPr>
            <a:r>
              <a:rPr lang="hu-HU" sz="2300" b="1" dirty="0" smtClean="0">
                <a:solidFill>
                  <a:srgbClr val="1E2452"/>
                </a:solidFill>
                <a:latin typeface="Calibri" panose="020F0502020204030204" pitchFamily="34" charset="0"/>
              </a:rPr>
              <a:t>Ajánlati korlát: </a:t>
            </a:r>
            <a:r>
              <a:rPr lang="hu-HU" sz="2300" dirty="0" smtClean="0">
                <a:solidFill>
                  <a:srgbClr val="1E2452"/>
                </a:solidFill>
                <a:latin typeface="Calibri" panose="020F0502020204030204" pitchFamily="34" charset="0"/>
              </a:rPr>
              <a:t>ajánlatonként legalább 100 millió forint, 10 millió forint egész számú többszöröseként.</a:t>
            </a:r>
          </a:p>
          <a:p>
            <a:pPr marL="342900" indent="-342900">
              <a:spcBef>
                <a:spcPts val="300"/>
              </a:spcBef>
              <a:buFont typeface="Arial" panose="020B0604020202020204" pitchFamily="34" charset="0"/>
              <a:buChar char="•"/>
            </a:pPr>
            <a:r>
              <a:rPr lang="hu-HU" sz="2300" b="1" dirty="0" smtClean="0">
                <a:solidFill>
                  <a:srgbClr val="1E2452"/>
                </a:solidFill>
                <a:latin typeface="Calibri" panose="020F0502020204030204" pitchFamily="34" charset="0"/>
              </a:rPr>
              <a:t>Az ajánlat módosítására </a:t>
            </a:r>
            <a:r>
              <a:rPr lang="hu-HU" sz="2300" dirty="0" smtClean="0">
                <a:solidFill>
                  <a:srgbClr val="1E2452"/>
                </a:solidFill>
                <a:latin typeface="Calibri" panose="020F0502020204030204" pitchFamily="34" charset="0"/>
              </a:rPr>
              <a:t>az ajánlatok fogadási idején belül van lehetőség</a:t>
            </a:r>
          </a:p>
          <a:p>
            <a:pPr marL="342900" indent="-342900">
              <a:spcBef>
                <a:spcPts val="300"/>
              </a:spcBef>
              <a:buFont typeface="Arial" panose="020B0604020202020204" pitchFamily="34" charset="0"/>
              <a:buChar char="•"/>
            </a:pPr>
            <a:r>
              <a:rPr lang="hu-HU" sz="2300" b="1" dirty="0" smtClean="0">
                <a:solidFill>
                  <a:srgbClr val="1E2452"/>
                </a:solidFill>
                <a:latin typeface="Calibri" panose="020F0502020204030204" pitchFamily="34" charset="0"/>
              </a:rPr>
              <a:t>Eredményhirdetés ideje: </a:t>
            </a:r>
            <a:r>
              <a:rPr lang="hu-HU" sz="2300" dirty="0" smtClean="0">
                <a:solidFill>
                  <a:srgbClr val="1E2452"/>
                </a:solidFill>
                <a:latin typeface="Calibri" panose="020F0502020204030204" pitchFamily="34" charset="0"/>
              </a:rPr>
              <a:t>tendernapokon 14:00 órakor</a:t>
            </a:r>
          </a:p>
          <a:p>
            <a:pPr marL="342900" indent="-342900">
              <a:spcBef>
                <a:spcPts val="300"/>
              </a:spcBef>
              <a:buFont typeface="Arial" panose="020B0604020202020204" pitchFamily="34" charset="0"/>
              <a:buChar char="•"/>
            </a:pPr>
            <a:r>
              <a:rPr lang="hu-HU" sz="2300" b="1" dirty="0" smtClean="0">
                <a:solidFill>
                  <a:srgbClr val="1E2452"/>
                </a:solidFill>
                <a:latin typeface="Calibri" panose="020F0502020204030204" pitchFamily="34" charset="0"/>
              </a:rPr>
              <a:t>Az eredményhirdetés helye: </a:t>
            </a:r>
            <a:r>
              <a:rPr lang="hu-HU" sz="2300" dirty="0" smtClean="0">
                <a:solidFill>
                  <a:srgbClr val="1E2452"/>
                </a:solidFill>
                <a:latin typeface="Calibri" panose="020F0502020204030204" pitchFamily="34" charset="0"/>
              </a:rPr>
              <a:t>a tenderfelhívás közzétételével megegyező oldalakon.</a:t>
            </a:r>
          </a:p>
          <a:p>
            <a:pPr marL="342900" indent="-342900">
              <a:spcBef>
                <a:spcPts val="300"/>
              </a:spcBef>
              <a:buFont typeface="Arial" panose="020B0604020202020204" pitchFamily="34" charset="0"/>
              <a:buChar char="•"/>
            </a:pPr>
            <a:r>
              <a:rPr lang="hu-HU" sz="2300" b="1" dirty="0" err="1" smtClean="0">
                <a:solidFill>
                  <a:srgbClr val="1E2452"/>
                </a:solidFill>
                <a:latin typeface="Calibri" panose="020F0502020204030204" pitchFamily="34" charset="0"/>
              </a:rPr>
              <a:t>Marginolás</a:t>
            </a:r>
            <a:r>
              <a:rPr lang="hu-HU" sz="2300" b="1" dirty="0" smtClean="0">
                <a:solidFill>
                  <a:srgbClr val="1E2452"/>
                </a:solidFill>
                <a:latin typeface="Calibri" panose="020F0502020204030204" pitchFamily="34" charset="0"/>
              </a:rPr>
              <a:t>: </a:t>
            </a:r>
            <a:r>
              <a:rPr lang="hu-HU" sz="2300" dirty="0" smtClean="0">
                <a:solidFill>
                  <a:srgbClr val="1E2452"/>
                </a:solidFill>
                <a:latin typeface="Calibri" panose="020F0502020204030204" pitchFamily="34" charset="0"/>
              </a:rPr>
              <a:t>az önfinanszírozási </a:t>
            </a:r>
            <a:r>
              <a:rPr lang="hu-HU" sz="2300" dirty="0" err="1" smtClean="0">
                <a:solidFill>
                  <a:srgbClr val="1E2452"/>
                </a:solidFill>
                <a:latin typeface="Calibri" panose="020F0502020204030204" pitchFamily="34" charset="0"/>
              </a:rPr>
              <a:t>IRS-hez</a:t>
            </a:r>
            <a:r>
              <a:rPr lang="hu-HU" sz="2300" dirty="0" smtClean="0">
                <a:solidFill>
                  <a:srgbClr val="1E2452"/>
                </a:solidFill>
                <a:latin typeface="Calibri" panose="020F0502020204030204" pitchFamily="34" charset="0"/>
              </a:rPr>
              <a:t> hasonlóan, de a lezáráskor alkalmazott kamat megegyezik az ügylet </a:t>
            </a:r>
            <a:r>
              <a:rPr lang="hu-HU" sz="2300" dirty="0" err="1" smtClean="0">
                <a:solidFill>
                  <a:srgbClr val="1E2452"/>
                </a:solidFill>
                <a:latin typeface="Calibri" panose="020F0502020204030204" pitchFamily="34" charset="0"/>
              </a:rPr>
              <a:t>kötésekori</a:t>
            </a:r>
            <a:r>
              <a:rPr lang="hu-HU" sz="2300" dirty="0" smtClean="0">
                <a:solidFill>
                  <a:srgbClr val="1E2452"/>
                </a:solidFill>
                <a:latin typeface="Calibri" panose="020F0502020204030204" pitchFamily="34" charset="0"/>
              </a:rPr>
              <a:t> piaci kamattal.</a:t>
            </a:r>
            <a:endParaRPr lang="hu-HU" sz="2300" b="1" dirty="0">
              <a:solidFill>
                <a:srgbClr val="1E2452"/>
              </a:solidFill>
              <a:latin typeface="Calibri" panose="020F0502020204030204" pitchFamily="34" charset="0"/>
            </a:endParaRPr>
          </a:p>
        </p:txBody>
      </p:sp>
    </p:spTree>
    <p:extLst>
      <p:ext uri="{BB962C8B-B14F-4D97-AF65-F5344CB8AC3E}">
        <p14:creationId xmlns:p14="http://schemas.microsoft.com/office/powerpoint/2010/main" val="3852244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MNB_Theme_2">
      <a:dk1>
        <a:sysClr val="windowText" lastClr="000000"/>
      </a:dk1>
      <a:lt1>
        <a:sysClr val="window" lastClr="FFFFFF"/>
      </a:lt1>
      <a:dk2>
        <a:srgbClr val="898D8D"/>
      </a:dk2>
      <a:lt2>
        <a:srgbClr val="AC9F70"/>
      </a:lt2>
      <a:accent1>
        <a:srgbClr val="7E5C1D"/>
      </a:accent1>
      <a:accent2>
        <a:srgbClr val="E57200"/>
      </a:accent2>
      <a:accent3>
        <a:srgbClr val="CE0F69"/>
      </a:accent3>
      <a:accent4>
        <a:srgbClr val="8C4799"/>
      </a:accent4>
      <a:accent5>
        <a:srgbClr val="202653"/>
      </a:accent5>
      <a:accent6>
        <a:srgbClr val="7BAFD4"/>
      </a:accent6>
      <a:hlink>
        <a:srgbClr val="202653"/>
      </a:hlink>
      <a:folHlink>
        <a:srgbClr val="7BAFD4"/>
      </a:folHlink>
    </a:clrScheme>
    <a:fontScheme name="Fényűző">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defPPr>
      </a:lstStyle>
    </a:txDef>
  </a:objectDefaults>
  <a:extraClrSchemeLst/>
  <a:extLst>
    <a:ext uri="{05A4C25C-085E-4340-85A3-A5531E510DB2}">
      <thm15:themeFamily xmlns:thm15="http://schemas.microsoft.com/office/thememl/2012/main" xmlns="" name="MNB_MUAR_PPT_sablon_3" id="{0E99E441-BA91-481E-9FDC-17C2A4F83B22}" vid="{1A0FA107-B5C5-463B-9D6B-4746756CF09B}"/>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36</TotalTime>
  <Words>2054</Words>
  <Application>Microsoft Office PowerPoint</Application>
  <PresentationFormat>On-screen Show (4:3)</PresentationFormat>
  <Paragraphs>198</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vt:lpstr>
      <vt:lpstr>A jegybank Piaci Hitelprogramja  A hitelösztönzési IRS és a preferenciális betét</vt:lpstr>
      <vt:lpstr>A Növekedéstámogató Program célja, a megvalósítás eszközei</vt:lpstr>
      <vt:lpstr>PowerPoint Presentation</vt:lpstr>
      <vt:lpstr>A hitelezési feltételhez kötött jegybanki kamatcsere ügylet (HIRS)</vt:lpstr>
      <vt:lpstr>A hitelezési alapfolyamatokat megragadó referencia hitel-aggregátum</vt:lpstr>
      <vt:lpstr>A hitel-aggregátum mutató és a jogosulatlansági arányszám számítása</vt:lpstr>
      <vt:lpstr>A HIRS tenderek időpontjai</vt:lpstr>
      <vt:lpstr>A HIRS tenderek – Tenderfelhívás</vt:lpstr>
      <vt:lpstr>A HIRS tenderek – Ajánlatok benyújtása</vt:lpstr>
      <vt:lpstr>A HIRS tenderek – Ajánlatok kiértékelése</vt:lpstr>
      <vt:lpstr>A HIRS tenderek – Ajánlatok kiértékelése (Példa)</vt:lpstr>
      <vt:lpstr>PowerPoint Presentation</vt:lpstr>
      <vt:lpstr>A preferenciális betét mint a jegybanki HIRS-t kiegészítő eszköz</vt:lpstr>
      <vt:lpstr>A preferenciális betét sajátosságai</vt:lpstr>
      <vt:lpstr>PowerPoint Presentation</vt:lpstr>
      <vt:lpstr>PowerPoint Presentation</vt:lpstr>
      <vt:lpstr>A hitelezési feltétel nem teljesítése esetén az MNB elvonja a meg nem szolgált jövedelmet</vt:lpstr>
      <vt:lpstr>A HIRS feltétel teljesítése/nem teljesítése és az önkéntes lezárás</vt:lpstr>
      <vt:lpstr>PowerPoint Presentation</vt:lpstr>
      <vt:lpstr>Példa a HIRS feltétel nem teljesítésére</vt:lpstr>
      <vt:lpstr>PowerPoint Presentation</vt:lpstr>
      <vt:lpstr>PowerPoint Presentation</vt:lpstr>
    </vt:vector>
  </TitlesOfParts>
  <Company>Magyar Nemzeti 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sterilizációs eszköztár átalakításának hatása a kamatfolyosóra és a jegybanki hiteleszközökre</dc:title>
  <dc:creator>Kolozsi Pál</dc:creator>
  <cp:lastModifiedBy>Sin Gábor</cp:lastModifiedBy>
  <cp:revision>633</cp:revision>
  <cp:lastPrinted>2015-10-21T12:39:43Z</cp:lastPrinted>
  <dcterms:created xsi:type="dcterms:W3CDTF">2015-09-04T14:01:52Z</dcterms:created>
  <dcterms:modified xsi:type="dcterms:W3CDTF">2016-01-11T16:08:21Z</dcterms:modified>
</cp:coreProperties>
</file>