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</p:sldMasterIdLst>
  <p:notesMasterIdLst>
    <p:notesMasterId r:id="rId27"/>
  </p:notesMasterIdLst>
  <p:handoutMasterIdLst>
    <p:handoutMasterId r:id="rId28"/>
  </p:handoutMasterIdLst>
  <p:sldIdLst>
    <p:sldId id="268" r:id="rId5"/>
    <p:sldId id="365" r:id="rId6"/>
    <p:sldId id="385" r:id="rId7"/>
    <p:sldId id="376" r:id="rId8"/>
    <p:sldId id="386" r:id="rId9"/>
    <p:sldId id="369" r:id="rId10"/>
    <p:sldId id="370" r:id="rId11"/>
    <p:sldId id="387" r:id="rId12"/>
    <p:sldId id="383" r:id="rId13"/>
    <p:sldId id="380" r:id="rId14"/>
    <p:sldId id="381" r:id="rId15"/>
    <p:sldId id="382" r:id="rId16"/>
    <p:sldId id="362" r:id="rId17"/>
    <p:sldId id="390" r:id="rId18"/>
    <p:sldId id="341" r:id="rId19"/>
    <p:sldId id="363" r:id="rId20"/>
    <p:sldId id="342" r:id="rId21"/>
    <p:sldId id="388" r:id="rId22"/>
    <p:sldId id="344" r:id="rId23"/>
    <p:sldId id="374" r:id="rId24"/>
    <p:sldId id="358" r:id="rId25"/>
    <p:sldId id="278" r:id="rId26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Kerekes Nikoletta" initials="KN" lastIdx="1" clrIdx="1">
    <p:extLst>
      <p:ext uri="{19B8F6BF-5375-455C-9EA6-DF929625EA0E}">
        <p15:presenceInfo xmlns:p15="http://schemas.microsoft.com/office/powerpoint/2012/main" userId="S-1-5-21-1939357022-314196924-328618392-33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92A"/>
    <a:srgbClr val="1E5AA2"/>
    <a:srgbClr val="1E2452"/>
    <a:srgbClr val="A69F94"/>
    <a:srgbClr val="92B93B"/>
    <a:srgbClr val="777063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Világos stílus 2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>
      <p:cViewPr varScale="1">
        <p:scale>
          <a:sx n="106" d="100"/>
          <a:sy n="106" d="100"/>
        </p:scale>
        <p:origin x="168" y="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 sz="2800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 sz="2800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 sz="2800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 sz="2800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800" b="0" dirty="0"/>
            <a:t>4. Ellenőrzési szabályok kapcsolódási pontok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 sz="2800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 sz="2800"/>
        </a:p>
      </dgm:t>
    </dgm:pt>
    <dgm:pt modelId="{7B27FF69-D0DE-456C-B6C3-F942547F41A2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dirty="0"/>
        </a:p>
      </dgm:t>
    </dgm:pt>
    <dgm:pt modelId="{A4DD1F27-0FE7-4D45-9B27-F83721AAB98A}" type="parTrans" cxnId="{B5025FF8-EBBD-4333-B4D4-6134F62C8E5A}">
      <dgm:prSet/>
      <dgm:spPr/>
      <dgm:t>
        <a:bodyPr/>
        <a:lstStyle/>
        <a:p>
          <a:endParaRPr lang="hu-HU"/>
        </a:p>
      </dgm:t>
    </dgm:pt>
    <dgm:pt modelId="{791D25F5-576F-4B2C-9400-9E15E6F7A951}" type="sibTrans" cxnId="{B5025FF8-EBBD-4333-B4D4-6134F62C8E5A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7E93D7E9-34F7-4CC6-B57B-1049ACCE6E61}" type="pres">
      <dgm:prSet presAssocID="{7B27FF69-D0DE-456C-B6C3-F942547F41A2}" presName="parentLin" presStyleCnt="0"/>
      <dgm:spPr/>
    </dgm:pt>
    <dgm:pt modelId="{5F8B1FC7-6512-4FB6-9270-D6CB2F148D76}" type="pres">
      <dgm:prSet presAssocID="{7B27FF69-D0DE-456C-B6C3-F942547F41A2}" presName="parentLeftMargin" presStyleLbl="node1" presStyleIdx="0" presStyleCnt="4"/>
      <dgm:spPr/>
    </dgm:pt>
    <dgm:pt modelId="{C036A289-A39E-4391-B768-E82E47018C9A}" type="pres">
      <dgm:prSet presAssocID="{7B27FF69-D0DE-456C-B6C3-F942547F41A2}" presName="parentText" presStyleLbl="node1" presStyleIdx="1" presStyleCnt="4" custScaleX="142857">
        <dgm:presLayoutVars>
          <dgm:chMax val="0"/>
          <dgm:bulletEnabled val="1"/>
        </dgm:presLayoutVars>
      </dgm:prSet>
      <dgm:spPr/>
    </dgm:pt>
    <dgm:pt modelId="{009FE7B5-6419-42E3-9148-61F8770EA1E9}" type="pres">
      <dgm:prSet presAssocID="{7B27FF69-D0DE-456C-B6C3-F942547F41A2}" presName="negativeSpace" presStyleCnt="0"/>
      <dgm:spPr/>
    </dgm:pt>
    <dgm:pt modelId="{DC3D4795-D993-4B27-8F83-564CDB9734A8}" type="pres">
      <dgm:prSet presAssocID="{7B27FF69-D0DE-456C-B6C3-F942547F41A2}" presName="childText" presStyleLbl="conFgAcc1" presStyleIdx="1" presStyleCnt="4">
        <dgm:presLayoutVars>
          <dgm:bulletEnabled val="1"/>
        </dgm:presLayoutVars>
      </dgm:prSet>
      <dgm:spPr/>
    </dgm:pt>
    <dgm:pt modelId="{10D346EA-4185-4FB6-920A-808DE40D69CE}" type="pres">
      <dgm:prSet presAssocID="{791D25F5-576F-4B2C-9400-9E15E6F7A951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1" presStyleCnt="4" custScaleX="149271"/>
      <dgm:spPr/>
    </dgm:pt>
    <dgm:pt modelId="{A26E24F9-D958-46C9-88AA-E1BF1FE4672E}" type="pres">
      <dgm:prSet presAssocID="{ACE68F72-B29C-4DE9-81EF-1AB661FAB7EB}" presName="parentText" presStyleLbl="node1" presStyleIdx="2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2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2" presStyleCnt="4" custScaleX="136009"/>
      <dgm:spPr/>
    </dgm:pt>
    <dgm:pt modelId="{3913E843-6417-41CA-BFEA-CDAAB1ECF186}" type="pres">
      <dgm:prSet presAssocID="{29AC9EF9-237A-4355-8B64-D64E08DD6EAD}" presName="parentText" presStyleLbl="node1" presStyleIdx="3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C44AF391-7D5D-44F0-B109-623E469EBA07}" srcId="{D2952556-6FC2-4D94-8ABF-52CBBF38D59F}" destId="{29AC9EF9-237A-4355-8B64-D64E08DD6EAD}" srcOrd="3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2" destOrd="0" parTransId="{48620606-44A5-45A4-B5CE-1AA4909D6359}" sibTransId="{759952EA-20D8-4C5C-9E60-4F3227641100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D3BB1AC8-E582-41B6-A408-B341B25133D8}" type="presOf" srcId="{7B27FF69-D0DE-456C-B6C3-F942547F41A2}" destId="{C036A289-A39E-4391-B768-E82E47018C9A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B5025FF8-EBBD-4333-B4D4-6134F62C8E5A}" srcId="{D2952556-6FC2-4D94-8ABF-52CBBF38D59F}" destId="{7B27FF69-D0DE-456C-B6C3-F942547F41A2}" srcOrd="1" destOrd="0" parTransId="{A4DD1F27-0FE7-4D45-9B27-F83721AAB98A}" sibTransId="{791D25F5-576F-4B2C-9400-9E15E6F7A951}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84A7277-3CE7-404C-BDC2-4D24D02BCA7B}" type="presOf" srcId="{7B27FF69-D0DE-456C-B6C3-F942547F41A2}" destId="{5F8B1FC7-6512-4FB6-9270-D6CB2F148D7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0744086F-59FE-41AA-8D55-E5845AD8D27F}" type="presParOf" srcId="{BBC4D113-E9FF-4C96-9160-3468AB093BC9}" destId="{7E93D7E9-34F7-4CC6-B57B-1049ACCE6E61}" srcOrd="4" destOrd="0" presId="urn:microsoft.com/office/officeart/2005/8/layout/list1"/>
    <dgm:cxn modelId="{537127AC-6F42-48C8-8B9D-11419C8C16D1}" type="presParOf" srcId="{7E93D7E9-34F7-4CC6-B57B-1049ACCE6E61}" destId="{5F8B1FC7-6512-4FB6-9270-D6CB2F148D76}" srcOrd="0" destOrd="0" presId="urn:microsoft.com/office/officeart/2005/8/layout/list1"/>
    <dgm:cxn modelId="{C5D9D34C-047C-4F74-9269-487D41F8F477}" type="presParOf" srcId="{7E93D7E9-34F7-4CC6-B57B-1049ACCE6E61}" destId="{C036A289-A39E-4391-B768-E82E47018C9A}" srcOrd="1" destOrd="0" presId="urn:microsoft.com/office/officeart/2005/8/layout/list1"/>
    <dgm:cxn modelId="{40D9B051-2A55-4CF6-885A-F50E892BDCDB}" type="presParOf" srcId="{BBC4D113-E9FF-4C96-9160-3468AB093BC9}" destId="{009FE7B5-6419-42E3-9148-61F8770EA1E9}" srcOrd="5" destOrd="0" presId="urn:microsoft.com/office/officeart/2005/8/layout/list1"/>
    <dgm:cxn modelId="{B7BFB3D2-7763-4317-9DB2-2E84602F27E3}" type="presParOf" srcId="{BBC4D113-E9FF-4C96-9160-3468AB093BC9}" destId="{DC3D4795-D993-4B27-8F83-564CDB9734A8}" srcOrd="6" destOrd="0" presId="urn:microsoft.com/office/officeart/2005/8/layout/list1"/>
    <dgm:cxn modelId="{7E4FC80C-0360-4E05-993D-9B0536A222BB}" type="presParOf" srcId="{BBC4D113-E9FF-4C96-9160-3468AB093BC9}" destId="{10D346EA-4185-4FB6-920A-808DE40D69CE}" srcOrd="7" destOrd="0" presId="urn:microsoft.com/office/officeart/2005/8/layout/list1"/>
    <dgm:cxn modelId="{43A0CC69-45C8-4E4E-AA17-AA22A2AA03FF}" type="presParOf" srcId="{BBC4D113-E9FF-4C96-9160-3468AB093BC9}" destId="{B7369947-BD4A-4336-B139-BEE14572A94E}" srcOrd="8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9" destOrd="0" presId="urn:microsoft.com/office/officeart/2005/8/layout/list1"/>
    <dgm:cxn modelId="{F3C0099E-68E9-45E9-A40C-62FA2E7CB595}" type="presParOf" srcId="{BBC4D113-E9FF-4C96-9160-3468AB093BC9}" destId="{6B1D13AC-5548-43B6-9F80-4AE0D1508C0A}" srcOrd="10" destOrd="0" presId="urn:microsoft.com/office/officeart/2005/8/layout/list1"/>
    <dgm:cxn modelId="{D84B221A-18A7-4155-9927-63473291FC4B}" type="presParOf" srcId="{BBC4D113-E9FF-4C96-9160-3468AB093BC9}" destId="{D8A9BCF1-2DBE-46B7-B84C-8CC9EBB012CD}" srcOrd="11" destOrd="0" presId="urn:microsoft.com/office/officeart/2005/8/layout/list1"/>
    <dgm:cxn modelId="{AC390909-7347-46E7-8744-4A2670DAEBED}" type="presParOf" srcId="{BBC4D113-E9FF-4C96-9160-3468AB093BC9}" destId="{46D298ED-6E18-4CE0-A0F1-24C79E25BE53}" srcOrd="12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13" destOrd="0" presId="urn:microsoft.com/office/officeart/2005/8/layout/list1"/>
    <dgm:cxn modelId="{0F8E4222-A119-4FC9-8ABB-08D105EC2B69}" type="presParOf" srcId="{BBC4D113-E9FF-4C96-9160-3468AB093BC9}" destId="{A7B5636B-AF42-44BC-94D6-E7C35144C5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 sz="2800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 sz="2800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 sz="2800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 sz="2800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800" b="0" dirty="0"/>
            <a:t>4. Ellenőrzési szabályok kapcsolódási pontok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 sz="2800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 sz="2800"/>
        </a:p>
      </dgm:t>
    </dgm:pt>
    <dgm:pt modelId="{7B27FF69-D0DE-456C-B6C3-F942547F41A2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dirty="0"/>
        </a:p>
      </dgm:t>
    </dgm:pt>
    <dgm:pt modelId="{A4DD1F27-0FE7-4D45-9B27-F83721AAB98A}" type="parTrans" cxnId="{B5025FF8-EBBD-4333-B4D4-6134F62C8E5A}">
      <dgm:prSet/>
      <dgm:spPr/>
      <dgm:t>
        <a:bodyPr/>
        <a:lstStyle/>
        <a:p>
          <a:endParaRPr lang="hu-HU"/>
        </a:p>
      </dgm:t>
    </dgm:pt>
    <dgm:pt modelId="{791D25F5-576F-4B2C-9400-9E15E6F7A951}" type="sibTrans" cxnId="{B5025FF8-EBBD-4333-B4D4-6134F62C8E5A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7E93D7E9-34F7-4CC6-B57B-1049ACCE6E61}" type="pres">
      <dgm:prSet presAssocID="{7B27FF69-D0DE-456C-B6C3-F942547F41A2}" presName="parentLin" presStyleCnt="0"/>
      <dgm:spPr/>
    </dgm:pt>
    <dgm:pt modelId="{5F8B1FC7-6512-4FB6-9270-D6CB2F148D76}" type="pres">
      <dgm:prSet presAssocID="{7B27FF69-D0DE-456C-B6C3-F942547F41A2}" presName="parentLeftMargin" presStyleLbl="node1" presStyleIdx="0" presStyleCnt="4"/>
      <dgm:spPr/>
    </dgm:pt>
    <dgm:pt modelId="{C036A289-A39E-4391-B768-E82E47018C9A}" type="pres">
      <dgm:prSet presAssocID="{7B27FF69-D0DE-456C-B6C3-F942547F41A2}" presName="parentText" presStyleLbl="node1" presStyleIdx="1" presStyleCnt="4" custScaleX="142857">
        <dgm:presLayoutVars>
          <dgm:chMax val="0"/>
          <dgm:bulletEnabled val="1"/>
        </dgm:presLayoutVars>
      </dgm:prSet>
      <dgm:spPr/>
    </dgm:pt>
    <dgm:pt modelId="{009FE7B5-6419-42E3-9148-61F8770EA1E9}" type="pres">
      <dgm:prSet presAssocID="{7B27FF69-D0DE-456C-B6C3-F942547F41A2}" presName="negativeSpace" presStyleCnt="0"/>
      <dgm:spPr/>
    </dgm:pt>
    <dgm:pt modelId="{DC3D4795-D993-4B27-8F83-564CDB9734A8}" type="pres">
      <dgm:prSet presAssocID="{7B27FF69-D0DE-456C-B6C3-F942547F41A2}" presName="childText" presStyleLbl="conFgAcc1" presStyleIdx="1" presStyleCnt="4">
        <dgm:presLayoutVars>
          <dgm:bulletEnabled val="1"/>
        </dgm:presLayoutVars>
      </dgm:prSet>
      <dgm:spPr/>
    </dgm:pt>
    <dgm:pt modelId="{10D346EA-4185-4FB6-920A-808DE40D69CE}" type="pres">
      <dgm:prSet presAssocID="{791D25F5-576F-4B2C-9400-9E15E6F7A951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1" presStyleCnt="4" custScaleX="149271"/>
      <dgm:spPr/>
    </dgm:pt>
    <dgm:pt modelId="{A26E24F9-D958-46C9-88AA-E1BF1FE4672E}" type="pres">
      <dgm:prSet presAssocID="{ACE68F72-B29C-4DE9-81EF-1AB661FAB7EB}" presName="parentText" presStyleLbl="node1" presStyleIdx="2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2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2" presStyleCnt="4" custScaleX="136009"/>
      <dgm:spPr/>
    </dgm:pt>
    <dgm:pt modelId="{3913E843-6417-41CA-BFEA-CDAAB1ECF186}" type="pres">
      <dgm:prSet presAssocID="{29AC9EF9-237A-4355-8B64-D64E08DD6EAD}" presName="parentText" presStyleLbl="node1" presStyleIdx="3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C44AF391-7D5D-44F0-B109-623E469EBA07}" srcId="{D2952556-6FC2-4D94-8ABF-52CBBF38D59F}" destId="{29AC9EF9-237A-4355-8B64-D64E08DD6EAD}" srcOrd="3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2" destOrd="0" parTransId="{48620606-44A5-45A4-B5CE-1AA4909D6359}" sibTransId="{759952EA-20D8-4C5C-9E60-4F3227641100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D3BB1AC8-E582-41B6-A408-B341B25133D8}" type="presOf" srcId="{7B27FF69-D0DE-456C-B6C3-F942547F41A2}" destId="{C036A289-A39E-4391-B768-E82E47018C9A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B5025FF8-EBBD-4333-B4D4-6134F62C8E5A}" srcId="{D2952556-6FC2-4D94-8ABF-52CBBF38D59F}" destId="{7B27FF69-D0DE-456C-B6C3-F942547F41A2}" srcOrd="1" destOrd="0" parTransId="{A4DD1F27-0FE7-4D45-9B27-F83721AAB98A}" sibTransId="{791D25F5-576F-4B2C-9400-9E15E6F7A951}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84A7277-3CE7-404C-BDC2-4D24D02BCA7B}" type="presOf" srcId="{7B27FF69-D0DE-456C-B6C3-F942547F41A2}" destId="{5F8B1FC7-6512-4FB6-9270-D6CB2F148D7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0744086F-59FE-41AA-8D55-E5845AD8D27F}" type="presParOf" srcId="{BBC4D113-E9FF-4C96-9160-3468AB093BC9}" destId="{7E93D7E9-34F7-4CC6-B57B-1049ACCE6E61}" srcOrd="4" destOrd="0" presId="urn:microsoft.com/office/officeart/2005/8/layout/list1"/>
    <dgm:cxn modelId="{537127AC-6F42-48C8-8B9D-11419C8C16D1}" type="presParOf" srcId="{7E93D7E9-34F7-4CC6-B57B-1049ACCE6E61}" destId="{5F8B1FC7-6512-4FB6-9270-D6CB2F148D76}" srcOrd="0" destOrd="0" presId="urn:microsoft.com/office/officeart/2005/8/layout/list1"/>
    <dgm:cxn modelId="{C5D9D34C-047C-4F74-9269-487D41F8F477}" type="presParOf" srcId="{7E93D7E9-34F7-4CC6-B57B-1049ACCE6E61}" destId="{C036A289-A39E-4391-B768-E82E47018C9A}" srcOrd="1" destOrd="0" presId="urn:microsoft.com/office/officeart/2005/8/layout/list1"/>
    <dgm:cxn modelId="{40D9B051-2A55-4CF6-885A-F50E892BDCDB}" type="presParOf" srcId="{BBC4D113-E9FF-4C96-9160-3468AB093BC9}" destId="{009FE7B5-6419-42E3-9148-61F8770EA1E9}" srcOrd="5" destOrd="0" presId="urn:microsoft.com/office/officeart/2005/8/layout/list1"/>
    <dgm:cxn modelId="{B7BFB3D2-7763-4317-9DB2-2E84602F27E3}" type="presParOf" srcId="{BBC4D113-E9FF-4C96-9160-3468AB093BC9}" destId="{DC3D4795-D993-4B27-8F83-564CDB9734A8}" srcOrd="6" destOrd="0" presId="urn:microsoft.com/office/officeart/2005/8/layout/list1"/>
    <dgm:cxn modelId="{7E4FC80C-0360-4E05-993D-9B0536A222BB}" type="presParOf" srcId="{BBC4D113-E9FF-4C96-9160-3468AB093BC9}" destId="{10D346EA-4185-4FB6-920A-808DE40D69CE}" srcOrd="7" destOrd="0" presId="urn:microsoft.com/office/officeart/2005/8/layout/list1"/>
    <dgm:cxn modelId="{43A0CC69-45C8-4E4E-AA17-AA22A2AA03FF}" type="presParOf" srcId="{BBC4D113-E9FF-4C96-9160-3468AB093BC9}" destId="{B7369947-BD4A-4336-B139-BEE14572A94E}" srcOrd="8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9" destOrd="0" presId="urn:microsoft.com/office/officeart/2005/8/layout/list1"/>
    <dgm:cxn modelId="{F3C0099E-68E9-45E9-A40C-62FA2E7CB595}" type="presParOf" srcId="{BBC4D113-E9FF-4C96-9160-3468AB093BC9}" destId="{6B1D13AC-5548-43B6-9F80-4AE0D1508C0A}" srcOrd="10" destOrd="0" presId="urn:microsoft.com/office/officeart/2005/8/layout/list1"/>
    <dgm:cxn modelId="{D84B221A-18A7-4155-9927-63473291FC4B}" type="presParOf" srcId="{BBC4D113-E9FF-4C96-9160-3468AB093BC9}" destId="{D8A9BCF1-2DBE-46B7-B84C-8CC9EBB012CD}" srcOrd="11" destOrd="0" presId="urn:microsoft.com/office/officeart/2005/8/layout/list1"/>
    <dgm:cxn modelId="{AC390909-7347-46E7-8744-4A2670DAEBED}" type="presParOf" srcId="{BBC4D113-E9FF-4C96-9160-3468AB093BC9}" destId="{46D298ED-6E18-4CE0-A0F1-24C79E25BE53}" srcOrd="12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13" destOrd="0" presId="urn:microsoft.com/office/officeart/2005/8/layout/list1"/>
    <dgm:cxn modelId="{0F8E4222-A119-4FC9-8ABB-08D105EC2B69}" type="presParOf" srcId="{BBC4D113-E9FF-4C96-9160-3468AB093BC9}" destId="{A7B5636B-AF42-44BC-94D6-E7C35144C5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 sz="2800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 sz="2800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 sz="2800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 sz="2800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800" b="0" dirty="0"/>
            <a:t>4. Ellenőrzési szabályok kapcsolódási pontok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 sz="2800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 sz="2800"/>
        </a:p>
      </dgm:t>
    </dgm:pt>
    <dgm:pt modelId="{7B27FF69-D0DE-456C-B6C3-F942547F41A2}">
      <dgm:prSet phldrT="[Text]" custT="1"/>
      <dgm:spPr>
        <a:solidFill>
          <a:schemeClr val="bg2">
            <a:lumMod val="75000"/>
            <a:alpha val="77000"/>
          </a:schemeClr>
        </a:solidFill>
      </dgm:spPr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dirty="0"/>
        </a:p>
      </dgm:t>
    </dgm:pt>
    <dgm:pt modelId="{A4DD1F27-0FE7-4D45-9B27-F83721AAB98A}" type="parTrans" cxnId="{B5025FF8-EBBD-4333-B4D4-6134F62C8E5A}">
      <dgm:prSet/>
      <dgm:spPr/>
      <dgm:t>
        <a:bodyPr/>
        <a:lstStyle/>
        <a:p>
          <a:endParaRPr lang="hu-HU"/>
        </a:p>
      </dgm:t>
    </dgm:pt>
    <dgm:pt modelId="{791D25F5-576F-4B2C-9400-9E15E6F7A951}" type="sibTrans" cxnId="{B5025FF8-EBBD-4333-B4D4-6134F62C8E5A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7E93D7E9-34F7-4CC6-B57B-1049ACCE6E61}" type="pres">
      <dgm:prSet presAssocID="{7B27FF69-D0DE-456C-B6C3-F942547F41A2}" presName="parentLin" presStyleCnt="0"/>
      <dgm:spPr/>
    </dgm:pt>
    <dgm:pt modelId="{5F8B1FC7-6512-4FB6-9270-D6CB2F148D76}" type="pres">
      <dgm:prSet presAssocID="{7B27FF69-D0DE-456C-B6C3-F942547F41A2}" presName="parentLeftMargin" presStyleLbl="node1" presStyleIdx="0" presStyleCnt="4"/>
      <dgm:spPr/>
    </dgm:pt>
    <dgm:pt modelId="{C036A289-A39E-4391-B768-E82E47018C9A}" type="pres">
      <dgm:prSet presAssocID="{7B27FF69-D0DE-456C-B6C3-F942547F41A2}" presName="parentText" presStyleLbl="node1" presStyleIdx="1" presStyleCnt="4" custScaleX="142857">
        <dgm:presLayoutVars>
          <dgm:chMax val="0"/>
          <dgm:bulletEnabled val="1"/>
        </dgm:presLayoutVars>
      </dgm:prSet>
      <dgm:spPr/>
    </dgm:pt>
    <dgm:pt modelId="{009FE7B5-6419-42E3-9148-61F8770EA1E9}" type="pres">
      <dgm:prSet presAssocID="{7B27FF69-D0DE-456C-B6C3-F942547F41A2}" presName="negativeSpace" presStyleCnt="0"/>
      <dgm:spPr/>
    </dgm:pt>
    <dgm:pt modelId="{DC3D4795-D993-4B27-8F83-564CDB9734A8}" type="pres">
      <dgm:prSet presAssocID="{7B27FF69-D0DE-456C-B6C3-F942547F41A2}" presName="childText" presStyleLbl="conFgAcc1" presStyleIdx="1" presStyleCnt="4">
        <dgm:presLayoutVars>
          <dgm:bulletEnabled val="1"/>
        </dgm:presLayoutVars>
      </dgm:prSet>
      <dgm:spPr/>
    </dgm:pt>
    <dgm:pt modelId="{10D346EA-4185-4FB6-920A-808DE40D69CE}" type="pres">
      <dgm:prSet presAssocID="{791D25F5-576F-4B2C-9400-9E15E6F7A951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1" presStyleCnt="4" custScaleX="149271"/>
      <dgm:spPr/>
    </dgm:pt>
    <dgm:pt modelId="{A26E24F9-D958-46C9-88AA-E1BF1FE4672E}" type="pres">
      <dgm:prSet presAssocID="{ACE68F72-B29C-4DE9-81EF-1AB661FAB7EB}" presName="parentText" presStyleLbl="node1" presStyleIdx="2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2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2" presStyleCnt="4" custScaleX="136009"/>
      <dgm:spPr/>
    </dgm:pt>
    <dgm:pt modelId="{3913E843-6417-41CA-BFEA-CDAAB1ECF186}" type="pres">
      <dgm:prSet presAssocID="{29AC9EF9-237A-4355-8B64-D64E08DD6EAD}" presName="parentText" presStyleLbl="node1" presStyleIdx="3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C44AF391-7D5D-44F0-B109-623E469EBA07}" srcId="{D2952556-6FC2-4D94-8ABF-52CBBF38D59F}" destId="{29AC9EF9-237A-4355-8B64-D64E08DD6EAD}" srcOrd="3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2" destOrd="0" parTransId="{48620606-44A5-45A4-B5CE-1AA4909D6359}" sibTransId="{759952EA-20D8-4C5C-9E60-4F3227641100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D3BB1AC8-E582-41B6-A408-B341B25133D8}" type="presOf" srcId="{7B27FF69-D0DE-456C-B6C3-F942547F41A2}" destId="{C036A289-A39E-4391-B768-E82E47018C9A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B5025FF8-EBBD-4333-B4D4-6134F62C8E5A}" srcId="{D2952556-6FC2-4D94-8ABF-52CBBF38D59F}" destId="{7B27FF69-D0DE-456C-B6C3-F942547F41A2}" srcOrd="1" destOrd="0" parTransId="{A4DD1F27-0FE7-4D45-9B27-F83721AAB98A}" sibTransId="{791D25F5-576F-4B2C-9400-9E15E6F7A951}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84A7277-3CE7-404C-BDC2-4D24D02BCA7B}" type="presOf" srcId="{7B27FF69-D0DE-456C-B6C3-F942547F41A2}" destId="{5F8B1FC7-6512-4FB6-9270-D6CB2F148D7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0744086F-59FE-41AA-8D55-E5845AD8D27F}" type="presParOf" srcId="{BBC4D113-E9FF-4C96-9160-3468AB093BC9}" destId="{7E93D7E9-34F7-4CC6-B57B-1049ACCE6E61}" srcOrd="4" destOrd="0" presId="urn:microsoft.com/office/officeart/2005/8/layout/list1"/>
    <dgm:cxn modelId="{537127AC-6F42-48C8-8B9D-11419C8C16D1}" type="presParOf" srcId="{7E93D7E9-34F7-4CC6-B57B-1049ACCE6E61}" destId="{5F8B1FC7-6512-4FB6-9270-D6CB2F148D76}" srcOrd="0" destOrd="0" presId="urn:microsoft.com/office/officeart/2005/8/layout/list1"/>
    <dgm:cxn modelId="{C5D9D34C-047C-4F74-9269-487D41F8F477}" type="presParOf" srcId="{7E93D7E9-34F7-4CC6-B57B-1049ACCE6E61}" destId="{C036A289-A39E-4391-B768-E82E47018C9A}" srcOrd="1" destOrd="0" presId="urn:microsoft.com/office/officeart/2005/8/layout/list1"/>
    <dgm:cxn modelId="{40D9B051-2A55-4CF6-885A-F50E892BDCDB}" type="presParOf" srcId="{BBC4D113-E9FF-4C96-9160-3468AB093BC9}" destId="{009FE7B5-6419-42E3-9148-61F8770EA1E9}" srcOrd="5" destOrd="0" presId="urn:microsoft.com/office/officeart/2005/8/layout/list1"/>
    <dgm:cxn modelId="{B7BFB3D2-7763-4317-9DB2-2E84602F27E3}" type="presParOf" srcId="{BBC4D113-E9FF-4C96-9160-3468AB093BC9}" destId="{DC3D4795-D993-4B27-8F83-564CDB9734A8}" srcOrd="6" destOrd="0" presId="urn:microsoft.com/office/officeart/2005/8/layout/list1"/>
    <dgm:cxn modelId="{7E4FC80C-0360-4E05-993D-9B0536A222BB}" type="presParOf" srcId="{BBC4D113-E9FF-4C96-9160-3468AB093BC9}" destId="{10D346EA-4185-4FB6-920A-808DE40D69CE}" srcOrd="7" destOrd="0" presId="urn:microsoft.com/office/officeart/2005/8/layout/list1"/>
    <dgm:cxn modelId="{43A0CC69-45C8-4E4E-AA17-AA22A2AA03FF}" type="presParOf" srcId="{BBC4D113-E9FF-4C96-9160-3468AB093BC9}" destId="{B7369947-BD4A-4336-B139-BEE14572A94E}" srcOrd="8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9" destOrd="0" presId="urn:microsoft.com/office/officeart/2005/8/layout/list1"/>
    <dgm:cxn modelId="{F3C0099E-68E9-45E9-A40C-62FA2E7CB595}" type="presParOf" srcId="{BBC4D113-E9FF-4C96-9160-3468AB093BC9}" destId="{6B1D13AC-5548-43B6-9F80-4AE0D1508C0A}" srcOrd="10" destOrd="0" presId="urn:microsoft.com/office/officeart/2005/8/layout/list1"/>
    <dgm:cxn modelId="{D84B221A-18A7-4155-9927-63473291FC4B}" type="presParOf" srcId="{BBC4D113-E9FF-4C96-9160-3468AB093BC9}" destId="{D8A9BCF1-2DBE-46B7-B84C-8CC9EBB012CD}" srcOrd="11" destOrd="0" presId="urn:microsoft.com/office/officeart/2005/8/layout/list1"/>
    <dgm:cxn modelId="{AC390909-7347-46E7-8744-4A2670DAEBED}" type="presParOf" srcId="{BBC4D113-E9FF-4C96-9160-3468AB093BC9}" destId="{46D298ED-6E18-4CE0-A0F1-24C79E25BE53}" srcOrd="12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13" destOrd="0" presId="urn:microsoft.com/office/officeart/2005/8/layout/list1"/>
    <dgm:cxn modelId="{0F8E4222-A119-4FC9-8ABB-08D105EC2B69}" type="presParOf" srcId="{BBC4D113-E9FF-4C96-9160-3468AB093BC9}" destId="{A7B5636B-AF42-44BC-94D6-E7C35144C5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 sz="2800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 sz="2800"/>
        </a:p>
      </dgm:t>
    </dgm:pt>
    <dgm:pt modelId="{ACE68F72-B29C-4DE9-81EF-1AB661FAB7EB}">
      <dgm:prSet phldrT="[Text]" custT="1"/>
      <dgm:spPr>
        <a:solidFill>
          <a:schemeClr val="bg2">
            <a:lumMod val="75000"/>
            <a:alpha val="63000"/>
          </a:schemeClr>
        </a:solidFill>
      </dgm:spPr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 sz="2800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 sz="2800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800" b="0" dirty="0"/>
            <a:t>4. Ellenőrzési szabályok kapcsolódási pontok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 sz="2800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 sz="2800"/>
        </a:p>
      </dgm:t>
    </dgm:pt>
    <dgm:pt modelId="{7B27FF69-D0DE-456C-B6C3-F942547F41A2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dirty="0"/>
        </a:p>
      </dgm:t>
    </dgm:pt>
    <dgm:pt modelId="{A4DD1F27-0FE7-4D45-9B27-F83721AAB98A}" type="parTrans" cxnId="{B5025FF8-EBBD-4333-B4D4-6134F62C8E5A}">
      <dgm:prSet/>
      <dgm:spPr/>
      <dgm:t>
        <a:bodyPr/>
        <a:lstStyle/>
        <a:p>
          <a:endParaRPr lang="hu-HU"/>
        </a:p>
      </dgm:t>
    </dgm:pt>
    <dgm:pt modelId="{791D25F5-576F-4B2C-9400-9E15E6F7A951}" type="sibTrans" cxnId="{B5025FF8-EBBD-4333-B4D4-6134F62C8E5A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7E93D7E9-34F7-4CC6-B57B-1049ACCE6E61}" type="pres">
      <dgm:prSet presAssocID="{7B27FF69-D0DE-456C-B6C3-F942547F41A2}" presName="parentLin" presStyleCnt="0"/>
      <dgm:spPr/>
    </dgm:pt>
    <dgm:pt modelId="{5F8B1FC7-6512-4FB6-9270-D6CB2F148D76}" type="pres">
      <dgm:prSet presAssocID="{7B27FF69-D0DE-456C-B6C3-F942547F41A2}" presName="parentLeftMargin" presStyleLbl="node1" presStyleIdx="0" presStyleCnt="4"/>
      <dgm:spPr/>
    </dgm:pt>
    <dgm:pt modelId="{C036A289-A39E-4391-B768-E82E47018C9A}" type="pres">
      <dgm:prSet presAssocID="{7B27FF69-D0DE-456C-B6C3-F942547F41A2}" presName="parentText" presStyleLbl="node1" presStyleIdx="1" presStyleCnt="4" custScaleX="142857">
        <dgm:presLayoutVars>
          <dgm:chMax val="0"/>
          <dgm:bulletEnabled val="1"/>
        </dgm:presLayoutVars>
      </dgm:prSet>
      <dgm:spPr/>
    </dgm:pt>
    <dgm:pt modelId="{009FE7B5-6419-42E3-9148-61F8770EA1E9}" type="pres">
      <dgm:prSet presAssocID="{7B27FF69-D0DE-456C-B6C3-F942547F41A2}" presName="negativeSpace" presStyleCnt="0"/>
      <dgm:spPr/>
    </dgm:pt>
    <dgm:pt modelId="{DC3D4795-D993-4B27-8F83-564CDB9734A8}" type="pres">
      <dgm:prSet presAssocID="{7B27FF69-D0DE-456C-B6C3-F942547F41A2}" presName="childText" presStyleLbl="conFgAcc1" presStyleIdx="1" presStyleCnt="4">
        <dgm:presLayoutVars>
          <dgm:bulletEnabled val="1"/>
        </dgm:presLayoutVars>
      </dgm:prSet>
      <dgm:spPr/>
    </dgm:pt>
    <dgm:pt modelId="{10D346EA-4185-4FB6-920A-808DE40D69CE}" type="pres">
      <dgm:prSet presAssocID="{791D25F5-576F-4B2C-9400-9E15E6F7A951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1" presStyleCnt="4" custScaleX="149271"/>
      <dgm:spPr/>
    </dgm:pt>
    <dgm:pt modelId="{A26E24F9-D958-46C9-88AA-E1BF1FE4672E}" type="pres">
      <dgm:prSet presAssocID="{ACE68F72-B29C-4DE9-81EF-1AB661FAB7EB}" presName="parentText" presStyleLbl="node1" presStyleIdx="2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2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2" presStyleCnt="4" custScaleX="136009"/>
      <dgm:spPr/>
    </dgm:pt>
    <dgm:pt modelId="{3913E843-6417-41CA-BFEA-CDAAB1ECF186}" type="pres">
      <dgm:prSet presAssocID="{29AC9EF9-237A-4355-8B64-D64E08DD6EAD}" presName="parentText" presStyleLbl="node1" presStyleIdx="3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C44AF391-7D5D-44F0-B109-623E469EBA07}" srcId="{D2952556-6FC2-4D94-8ABF-52CBBF38D59F}" destId="{29AC9EF9-237A-4355-8B64-D64E08DD6EAD}" srcOrd="3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2" destOrd="0" parTransId="{48620606-44A5-45A4-B5CE-1AA4909D6359}" sibTransId="{759952EA-20D8-4C5C-9E60-4F3227641100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D3BB1AC8-E582-41B6-A408-B341B25133D8}" type="presOf" srcId="{7B27FF69-D0DE-456C-B6C3-F942547F41A2}" destId="{C036A289-A39E-4391-B768-E82E47018C9A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B5025FF8-EBBD-4333-B4D4-6134F62C8E5A}" srcId="{D2952556-6FC2-4D94-8ABF-52CBBF38D59F}" destId="{7B27FF69-D0DE-456C-B6C3-F942547F41A2}" srcOrd="1" destOrd="0" parTransId="{A4DD1F27-0FE7-4D45-9B27-F83721AAB98A}" sibTransId="{791D25F5-576F-4B2C-9400-9E15E6F7A951}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84A7277-3CE7-404C-BDC2-4D24D02BCA7B}" type="presOf" srcId="{7B27FF69-D0DE-456C-B6C3-F942547F41A2}" destId="{5F8B1FC7-6512-4FB6-9270-D6CB2F148D7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0744086F-59FE-41AA-8D55-E5845AD8D27F}" type="presParOf" srcId="{BBC4D113-E9FF-4C96-9160-3468AB093BC9}" destId="{7E93D7E9-34F7-4CC6-B57B-1049ACCE6E61}" srcOrd="4" destOrd="0" presId="urn:microsoft.com/office/officeart/2005/8/layout/list1"/>
    <dgm:cxn modelId="{537127AC-6F42-48C8-8B9D-11419C8C16D1}" type="presParOf" srcId="{7E93D7E9-34F7-4CC6-B57B-1049ACCE6E61}" destId="{5F8B1FC7-6512-4FB6-9270-D6CB2F148D76}" srcOrd="0" destOrd="0" presId="urn:microsoft.com/office/officeart/2005/8/layout/list1"/>
    <dgm:cxn modelId="{C5D9D34C-047C-4F74-9269-487D41F8F477}" type="presParOf" srcId="{7E93D7E9-34F7-4CC6-B57B-1049ACCE6E61}" destId="{C036A289-A39E-4391-B768-E82E47018C9A}" srcOrd="1" destOrd="0" presId="urn:microsoft.com/office/officeart/2005/8/layout/list1"/>
    <dgm:cxn modelId="{40D9B051-2A55-4CF6-885A-F50E892BDCDB}" type="presParOf" srcId="{BBC4D113-E9FF-4C96-9160-3468AB093BC9}" destId="{009FE7B5-6419-42E3-9148-61F8770EA1E9}" srcOrd="5" destOrd="0" presId="urn:microsoft.com/office/officeart/2005/8/layout/list1"/>
    <dgm:cxn modelId="{B7BFB3D2-7763-4317-9DB2-2E84602F27E3}" type="presParOf" srcId="{BBC4D113-E9FF-4C96-9160-3468AB093BC9}" destId="{DC3D4795-D993-4B27-8F83-564CDB9734A8}" srcOrd="6" destOrd="0" presId="urn:microsoft.com/office/officeart/2005/8/layout/list1"/>
    <dgm:cxn modelId="{7E4FC80C-0360-4E05-993D-9B0536A222BB}" type="presParOf" srcId="{BBC4D113-E9FF-4C96-9160-3468AB093BC9}" destId="{10D346EA-4185-4FB6-920A-808DE40D69CE}" srcOrd="7" destOrd="0" presId="urn:microsoft.com/office/officeart/2005/8/layout/list1"/>
    <dgm:cxn modelId="{43A0CC69-45C8-4E4E-AA17-AA22A2AA03FF}" type="presParOf" srcId="{BBC4D113-E9FF-4C96-9160-3468AB093BC9}" destId="{B7369947-BD4A-4336-B139-BEE14572A94E}" srcOrd="8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9" destOrd="0" presId="urn:microsoft.com/office/officeart/2005/8/layout/list1"/>
    <dgm:cxn modelId="{F3C0099E-68E9-45E9-A40C-62FA2E7CB595}" type="presParOf" srcId="{BBC4D113-E9FF-4C96-9160-3468AB093BC9}" destId="{6B1D13AC-5548-43B6-9F80-4AE0D1508C0A}" srcOrd="10" destOrd="0" presId="urn:microsoft.com/office/officeart/2005/8/layout/list1"/>
    <dgm:cxn modelId="{D84B221A-18A7-4155-9927-63473291FC4B}" type="presParOf" srcId="{BBC4D113-E9FF-4C96-9160-3468AB093BC9}" destId="{D8A9BCF1-2DBE-46B7-B84C-8CC9EBB012CD}" srcOrd="11" destOrd="0" presId="urn:microsoft.com/office/officeart/2005/8/layout/list1"/>
    <dgm:cxn modelId="{AC390909-7347-46E7-8744-4A2670DAEBED}" type="presParOf" srcId="{BBC4D113-E9FF-4C96-9160-3468AB093BC9}" destId="{46D298ED-6E18-4CE0-A0F1-24C79E25BE53}" srcOrd="12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13" destOrd="0" presId="urn:microsoft.com/office/officeart/2005/8/layout/list1"/>
    <dgm:cxn modelId="{0F8E4222-A119-4FC9-8ABB-08D105EC2B69}" type="presParOf" srcId="{BBC4D113-E9FF-4C96-9160-3468AB093BC9}" destId="{A7B5636B-AF42-44BC-94D6-E7C35144C5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 sz="2800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 sz="2800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 sz="2800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 sz="2800"/>
        </a:p>
      </dgm:t>
    </dgm:pt>
    <dgm:pt modelId="{29AC9EF9-237A-4355-8B64-D64E08DD6EAD}">
      <dgm:prSet custT="1"/>
      <dgm:spPr>
        <a:solidFill>
          <a:schemeClr val="bg2">
            <a:lumMod val="75000"/>
            <a:alpha val="50000"/>
          </a:schemeClr>
        </a:solidFill>
      </dgm:spPr>
      <dgm:t>
        <a:bodyPr/>
        <a:lstStyle/>
        <a:p>
          <a:r>
            <a:rPr lang="hu-HU" sz="2800" b="0" dirty="0"/>
            <a:t>4. Ellenőrzési szabályok kapcsolódási pontok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 sz="2800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 sz="2800"/>
        </a:p>
      </dgm:t>
    </dgm:pt>
    <dgm:pt modelId="{7B27FF69-D0DE-456C-B6C3-F942547F41A2}">
      <dgm:prSet phldrT="[Text]" custT="1"/>
      <dgm:spPr/>
      <dgm:t>
        <a:bodyPr/>
        <a:lstStyle/>
        <a:p>
          <a:r>
            <a:rPr lang="hu-HU" sz="2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dirty="0"/>
        </a:p>
      </dgm:t>
    </dgm:pt>
    <dgm:pt modelId="{A4DD1F27-0FE7-4D45-9B27-F83721AAB98A}" type="parTrans" cxnId="{B5025FF8-EBBD-4333-B4D4-6134F62C8E5A}">
      <dgm:prSet/>
      <dgm:spPr/>
      <dgm:t>
        <a:bodyPr/>
        <a:lstStyle/>
        <a:p>
          <a:endParaRPr lang="hu-HU"/>
        </a:p>
      </dgm:t>
    </dgm:pt>
    <dgm:pt modelId="{791D25F5-576F-4B2C-9400-9E15E6F7A951}" type="sibTrans" cxnId="{B5025FF8-EBBD-4333-B4D4-6134F62C8E5A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7E93D7E9-34F7-4CC6-B57B-1049ACCE6E61}" type="pres">
      <dgm:prSet presAssocID="{7B27FF69-D0DE-456C-B6C3-F942547F41A2}" presName="parentLin" presStyleCnt="0"/>
      <dgm:spPr/>
    </dgm:pt>
    <dgm:pt modelId="{5F8B1FC7-6512-4FB6-9270-D6CB2F148D76}" type="pres">
      <dgm:prSet presAssocID="{7B27FF69-D0DE-456C-B6C3-F942547F41A2}" presName="parentLeftMargin" presStyleLbl="node1" presStyleIdx="0" presStyleCnt="4"/>
      <dgm:spPr/>
    </dgm:pt>
    <dgm:pt modelId="{C036A289-A39E-4391-B768-E82E47018C9A}" type="pres">
      <dgm:prSet presAssocID="{7B27FF69-D0DE-456C-B6C3-F942547F41A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09FE7B5-6419-42E3-9148-61F8770EA1E9}" type="pres">
      <dgm:prSet presAssocID="{7B27FF69-D0DE-456C-B6C3-F942547F41A2}" presName="negativeSpace" presStyleCnt="0"/>
      <dgm:spPr/>
    </dgm:pt>
    <dgm:pt modelId="{DC3D4795-D993-4B27-8F83-564CDB9734A8}" type="pres">
      <dgm:prSet presAssocID="{7B27FF69-D0DE-456C-B6C3-F942547F41A2}" presName="childText" presStyleLbl="conFgAcc1" presStyleIdx="1" presStyleCnt="4">
        <dgm:presLayoutVars>
          <dgm:bulletEnabled val="1"/>
        </dgm:presLayoutVars>
      </dgm:prSet>
      <dgm:spPr/>
    </dgm:pt>
    <dgm:pt modelId="{10D346EA-4185-4FB6-920A-808DE40D69CE}" type="pres">
      <dgm:prSet presAssocID="{791D25F5-576F-4B2C-9400-9E15E6F7A951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1" presStyleCnt="4" custScaleX="149271"/>
      <dgm:spPr/>
    </dgm:pt>
    <dgm:pt modelId="{A26E24F9-D958-46C9-88AA-E1BF1FE4672E}" type="pres">
      <dgm:prSet presAssocID="{ACE68F72-B29C-4DE9-81EF-1AB661FAB7EB}" presName="parentText" presStyleLbl="node1" presStyleIdx="2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2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2" presStyleCnt="4" custScaleX="136009"/>
      <dgm:spPr/>
    </dgm:pt>
    <dgm:pt modelId="{3913E843-6417-41CA-BFEA-CDAAB1ECF186}" type="pres">
      <dgm:prSet presAssocID="{29AC9EF9-237A-4355-8B64-D64E08DD6EAD}" presName="parentText" presStyleLbl="node1" presStyleIdx="3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C44AF391-7D5D-44F0-B109-623E469EBA07}" srcId="{D2952556-6FC2-4D94-8ABF-52CBBF38D59F}" destId="{29AC9EF9-237A-4355-8B64-D64E08DD6EAD}" srcOrd="3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2" destOrd="0" parTransId="{48620606-44A5-45A4-B5CE-1AA4909D6359}" sibTransId="{759952EA-20D8-4C5C-9E60-4F3227641100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D3BB1AC8-E582-41B6-A408-B341B25133D8}" type="presOf" srcId="{7B27FF69-D0DE-456C-B6C3-F942547F41A2}" destId="{C036A289-A39E-4391-B768-E82E47018C9A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B5025FF8-EBBD-4333-B4D4-6134F62C8E5A}" srcId="{D2952556-6FC2-4D94-8ABF-52CBBF38D59F}" destId="{7B27FF69-D0DE-456C-B6C3-F942547F41A2}" srcOrd="1" destOrd="0" parTransId="{A4DD1F27-0FE7-4D45-9B27-F83721AAB98A}" sibTransId="{791D25F5-576F-4B2C-9400-9E15E6F7A951}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84A7277-3CE7-404C-BDC2-4D24D02BCA7B}" type="presOf" srcId="{7B27FF69-D0DE-456C-B6C3-F942547F41A2}" destId="{5F8B1FC7-6512-4FB6-9270-D6CB2F148D7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0744086F-59FE-41AA-8D55-E5845AD8D27F}" type="presParOf" srcId="{BBC4D113-E9FF-4C96-9160-3468AB093BC9}" destId="{7E93D7E9-34F7-4CC6-B57B-1049ACCE6E61}" srcOrd="4" destOrd="0" presId="urn:microsoft.com/office/officeart/2005/8/layout/list1"/>
    <dgm:cxn modelId="{537127AC-6F42-48C8-8B9D-11419C8C16D1}" type="presParOf" srcId="{7E93D7E9-34F7-4CC6-B57B-1049ACCE6E61}" destId="{5F8B1FC7-6512-4FB6-9270-D6CB2F148D76}" srcOrd="0" destOrd="0" presId="urn:microsoft.com/office/officeart/2005/8/layout/list1"/>
    <dgm:cxn modelId="{C5D9D34C-047C-4F74-9269-487D41F8F477}" type="presParOf" srcId="{7E93D7E9-34F7-4CC6-B57B-1049ACCE6E61}" destId="{C036A289-A39E-4391-B768-E82E47018C9A}" srcOrd="1" destOrd="0" presId="urn:microsoft.com/office/officeart/2005/8/layout/list1"/>
    <dgm:cxn modelId="{40D9B051-2A55-4CF6-885A-F50E892BDCDB}" type="presParOf" srcId="{BBC4D113-E9FF-4C96-9160-3468AB093BC9}" destId="{009FE7B5-6419-42E3-9148-61F8770EA1E9}" srcOrd="5" destOrd="0" presId="urn:microsoft.com/office/officeart/2005/8/layout/list1"/>
    <dgm:cxn modelId="{B7BFB3D2-7763-4317-9DB2-2E84602F27E3}" type="presParOf" srcId="{BBC4D113-E9FF-4C96-9160-3468AB093BC9}" destId="{DC3D4795-D993-4B27-8F83-564CDB9734A8}" srcOrd="6" destOrd="0" presId="urn:microsoft.com/office/officeart/2005/8/layout/list1"/>
    <dgm:cxn modelId="{7E4FC80C-0360-4E05-993D-9B0536A222BB}" type="presParOf" srcId="{BBC4D113-E9FF-4C96-9160-3468AB093BC9}" destId="{10D346EA-4185-4FB6-920A-808DE40D69CE}" srcOrd="7" destOrd="0" presId="urn:microsoft.com/office/officeart/2005/8/layout/list1"/>
    <dgm:cxn modelId="{43A0CC69-45C8-4E4E-AA17-AA22A2AA03FF}" type="presParOf" srcId="{BBC4D113-E9FF-4C96-9160-3468AB093BC9}" destId="{B7369947-BD4A-4336-B139-BEE14572A94E}" srcOrd="8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9" destOrd="0" presId="urn:microsoft.com/office/officeart/2005/8/layout/list1"/>
    <dgm:cxn modelId="{F3C0099E-68E9-45E9-A40C-62FA2E7CB595}" type="presParOf" srcId="{BBC4D113-E9FF-4C96-9160-3468AB093BC9}" destId="{6B1D13AC-5548-43B6-9F80-4AE0D1508C0A}" srcOrd="10" destOrd="0" presId="urn:microsoft.com/office/officeart/2005/8/layout/list1"/>
    <dgm:cxn modelId="{D84B221A-18A7-4155-9927-63473291FC4B}" type="presParOf" srcId="{BBC4D113-E9FF-4C96-9160-3468AB093BC9}" destId="{D8A9BCF1-2DBE-46B7-B84C-8CC9EBB012CD}" srcOrd="11" destOrd="0" presId="urn:microsoft.com/office/officeart/2005/8/layout/list1"/>
    <dgm:cxn modelId="{AC390909-7347-46E7-8744-4A2670DAEBED}" type="presParOf" srcId="{BBC4D113-E9FF-4C96-9160-3468AB093BC9}" destId="{46D298ED-6E18-4CE0-A0F1-24C79E25BE53}" srcOrd="12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13" destOrd="0" presId="urn:microsoft.com/office/officeart/2005/8/layout/list1"/>
    <dgm:cxn modelId="{0F8E4222-A119-4FC9-8ABB-08D105EC2B69}" type="presParOf" srcId="{BBC4D113-E9FF-4C96-9160-3468AB093BC9}" destId="{A7B5636B-AF42-44BC-94D6-E7C35144C5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163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1675"/>
          <a:ext cx="8312875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kern="1200" dirty="0"/>
        </a:p>
      </dsp:txBody>
      <dsp:txXfrm>
        <a:off x="428046" y="61937"/>
        <a:ext cx="8252351" cy="559396"/>
      </dsp:txXfrm>
    </dsp:sp>
    <dsp:sp modelId="{DC3D4795-D993-4B27-8F83-564CDB9734A8}">
      <dsp:nvSpPr>
        <dsp:cNvPr id="0" name=""/>
        <dsp:cNvSpPr/>
      </dsp:nvSpPr>
      <dsp:spPr>
        <a:xfrm>
          <a:off x="0" y="129419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A289-A39E-4391-B768-E82E47018C9A}">
      <dsp:nvSpPr>
        <dsp:cNvPr id="0" name=""/>
        <dsp:cNvSpPr/>
      </dsp:nvSpPr>
      <dsp:spPr>
        <a:xfrm>
          <a:off x="414801" y="984235"/>
          <a:ext cx="8296030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kern="1200" dirty="0"/>
        </a:p>
      </dsp:txBody>
      <dsp:txXfrm>
        <a:off x="445063" y="1014497"/>
        <a:ext cx="8235506" cy="559396"/>
      </dsp:txXfrm>
    </dsp:sp>
    <dsp:sp modelId="{6B1D13AC-5548-43B6-9F80-4AE0D1508C0A}">
      <dsp:nvSpPr>
        <dsp:cNvPr id="0" name=""/>
        <dsp:cNvSpPr/>
      </dsp:nvSpPr>
      <dsp:spPr>
        <a:xfrm>
          <a:off x="0" y="224675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936796"/>
          <a:ext cx="8308323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sp:txBody>
      <dsp:txXfrm>
        <a:off x="421456" y="1967058"/>
        <a:ext cx="8247799" cy="559396"/>
      </dsp:txXfrm>
    </dsp:sp>
    <dsp:sp modelId="{A7B5636B-AF42-44BC-94D6-E7C35144C52C}">
      <dsp:nvSpPr>
        <dsp:cNvPr id="0" name=""/>
        <dsp:cNvSpPr/>
      </dsp:nvSpPr>
      <dsp:spPr>
        <a:xfrm>
          <a:off x="0" y="319931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889356"/>
          <a:ext cx="8301028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/>
            <a:t>4. Ellenőrzési szabályok kapcsolódási pontok</a:t>
          </a:r>
        </a:p>
      </dsp:txBody>
      <dsp:txXfrm>
        <a:off x="430676" y="2919618"/>
        <a:ext cx="8240504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163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1675"/>
          <a:ext cx="8312875" cy="619920"/>
        </a:xfrm>
        <a:prstGeom prst="roundRect">
          <a:avLst/>
        </a:prstGeom>
        <a:solidFill>
          <a:schemeClr val="bg2">
            <a:lumMod val="75000"/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kern="1200" dirty="0"/>
        </a:p>
      </dsp:txBody>
      <dsp:txXfrm>
        <a:off x="428046" y="61937"/>
        <a:ext cx="8252351" cy="559396"/>
      </dsp:txXfrm>
    </dsp:sp>
    <dsp:sp modelId="{DC3D4795-D993-4B27-8F83-564CDB9734A8}">
      <dsp:nvSpPr>
        <dsp:cNvPr id="0" name=""/>
        <dsp:cNvSpPr/>
      </dsp:nvSpPr>
      <dsp:spPr>
        <a:xfrm>
          <a:off x="0" y="129419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A289-A39E-4391-B768-E82E47018C9A}">
      <dsp:nvSpPr>
        <dsp:cNvPr id="0" name=""/>
        <dsp:cNvSpPr/>
      </dsp:nvSpPr>
      <dsp:spPr>
        <a:xfrm>
          <a:off x="414801" y="984235"/>
          <a:ext cx="8296030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kern="1200" dirty="0"/>
        </a:p>
      </dsp:txBody>
      <dsp:txXfrm>
        <a:off x="445063" y="1014497"/>
        <a:ext cx="8235506" cy="559396"/>
      </dsp:txXfrm>
    </dsp:sp>
    <dsp:sp modelId="{6B1D13AC-5548-43B6-9F80-4AE0D1508C0A}">
      <dsp:nvSpPr>
        <dsp:cNvPr id="0" name=""/>
        <dsp:cNvSpPr/>
      </dsp:nvSpPr>
      <dsp:spPr>
        <a:xfrm>
          <a:off x="0" y="224675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936796"/>
          <a:ext cx="8308323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sp:txBody>
      <dsp:txXfrm>
        <a:off x="421456" y="1967058"/>
        <a:ext cx="8247799" cy="559396"/>
      </dsp:txXfrm>
    </dsp:sp>
    <dsp:sp modelId="{A7B5636B-AF42-44BC-94D6-E7C35144C52C}">
      <dsp:nvSpPr>
        <dsp:cNvPr id="0" name=""/>
        <dsp:cNvSpPr/>
      </dsp:nvSpPr>
      <dsp:spPr>
        <a:xfrm>
          <a:off x="0" y="319931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889356"/>
          <a:ext cx="8301028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/>
            <a:t>4. Ellenőrzési szabályok kapcsolódási pontok</a:t>
          </a:r>
        </a:p>
      </dsp:txBody>
      <dsp:txXfrm>
        <a:off x="430676" y="2919618"/>
        <a:ext cx="8240504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163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1675"/>
          <a:ext cx="8312875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kern="1200" dirty="0"/>
        </a:p>
      </dsp:txBody>
      <dsp:txXfrm>
        <a:off x="428046" y="61937"/>
        <a:ext cx="8252351" cy="559396"/>
      </dsp:txXfrm>
    </dsp:sp>
    <dsp:sp modelId="{DC3D4795-D993-4B27-8F83-564CDB9734A8}">
      <dsp:nvSpPr>
        <dsp:cNvPr id="0" name=""/>
        <dsp:cNvSpPr/>
      </dsp:nvSpPr>
      <dsp:spPr>
        <a:xfrm>
          <a:off x="0" y="129419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A289-A39E-4391-B768-E82E47018C9A}">
      <dsp:nvSpPr>
        <dsp:cNvPr id="0" name=""/>
        <dsp:cNvSpPr/>
      </dsp:nvSpPr>
      <dsp:spPr>
        <a:xfrm>
          <a:off x="414801" y="984235"/>
          <a:ext cx="8296030" cy="619920"/>
        </a:xfrm>
        <a:prstGeom prst="roundRect">
          <a:avLst/>
        </a:prstGeom>
        <a:solidFill>
          <a:schemeClr val="bg2">
            <a:lumMod val="75000"/>
            <a:alpha val="77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kern="1200" dirty="0"/>
        </a:p>
      </dsp:txBody>
      <dsp:txXfrm>
        <a:off x="445063" y="1014497"/>
        <a:ext cx="8235506" cy="559396"/>
      </dsp:txXfrm>
    </dsp:sp>
    <dsp:sp modelId="{6B1D13AC-5548-43B6-9F80-4AE0D1508C0A}">
      <dsp:nvSpPr>
        <dsp:cNvPr id="0" name=""/>
        <dsp:cNvSpPr/>
      </dsp:nvSpPr>
      <dsp:spPr>
        <a:xfrm>
          <a:off x="0" y="224675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936796"/>
          <a:ext cx="8308323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sp:txBody>
      <dsp:txXfrm>
        <a:off x="421456" y="1967058"/>
        <a:ext cx="8247799" cy="559396"/>
      </dsp:txXfrm>
    </dsp:sp>
    <dsp:sp modelId="{A7B5636B-AF42-44BC-94D6-E7C35144C52C}">
      <dsp:nvSpPr>
        <dsp:cNvPr id="0" name=""/>
        <dsp:cNvSpPr/>
      </dsp:nvSpPr>
      <dsp:spPr>
        <a:xfrm>
          <a:off x="0" y="319931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889356"/>
          <a:ext cx="8301028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/>
            <a:t>4. Ellenőrzési szabályok kapcsolódási pontok</a:t>
          </a:r>
        </a:p>
      </dsp:txBody>
      <dsp:txXfrm>
        <a:off x="430676" y="2919618"/>
        <a:ext cx="8240504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163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1675"/>
          <a:ext cx="8312875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kern="1200" dirty="0"/>
        </a:p>
      </dsp:txBody>
      <dsp:txXfrm>
        <a:off x="428046" y="61937"/>
        <a:ext cx="8252351" cy="559396"/>
      </dsp:txXfrm>
    </dsp:sp>
    <dsp:sp modelId="{DC3D4795-D993-4B27-8F83-564CDB9734A8}">
      <dsp:nvSpPr>
        <dsp:cNvPr id="0" name=""/>
        <dsp:cNvSpPr/>
      </dsp:nvSpPr>
      <dsp:spPr>
        <a:xfrm>
          <a:off x="0" y="129419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A289-A39E-4391-B768-E82E47018C9A}">
      <dsp:nvSpPr>
        <dsp:cNvPr id="0" name=""/>
        <dsp:cNvSpPr/>
      </dsp:nvSpPr>
      <dsp:spPr>
        <a:xfrm>
          <a:off x="414801" y="984235"/>
          <a:ext cx="8296030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kern="1200" dirty="0"/>
        </a:p>
      </dsp:txBody>
      <dsp:txXfrm>
        <a:off x="445063" y="1014497"/>
        <a:ext cx="8235506" cy="559396"/>
      </dsp:txXfrm>
    </dsp:sp>
    <dsp:sp modelId="{6B1D13AC-5548-43B6-9F80-4AE0D1508C0A}">
      <dsp:nvSpPr>
        <dsp:cNvPr id="0" name=""/>
        <dsp:cNvSpPr/>
      </dsp:nvSpPr>
      <dsp:spPr>
        <a:xfrm>
          <a:off x="0" y="224675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936796"/>
          <a:ext cx="8308323" cy="619920"/>
        </a:xfrm>
        <a:prstGeom prst="roundRect">
          <a:avLst/>
        </a:prstGeom>
        <a:solidFill>
          <a:schemeClr val="bg2">
            <a:lumMod val="75000"/>
            <a:alpha val="63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sp:txBody>
      <dsp:txXfrm>
        <a:off x="421456" y="1967058"/>
        <a:ext cx="8247799" cy="559396"/>
      </dsp:txXfrm>
    </dsp:sp>
    <dsp:sp modelId="{A7B5636B-AF42-44BC-94D6-E7C35144C52C}">
      <dsp:nvSpPr>
        <dsp:cNvPr id="0" name=""/>
        <dsp:cNvSpPr/>
      </dsp:nvSpPr>
      <dsp:spPr>
        <a:xfrm>
          <a:off x="0" y="319931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889356"/>
          <a:ext cx="8301028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/>
            <a:t>4. Ellenőrzési szabályok kapcsolódási pontok</a:t>
          </a:r>
        </a:p>
      </dsp:txBody>
      <dsp:txXfrm>
        <a:off x="430676" y="2919618"/>
        <a:ext cx="8240504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163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1675"/>
          <a:ext cx="8312875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1.Táblák célja, jellege</a:t>
          </a:r>
          <a:endParaRPr lang="hu-HU" sz="2800" kern="1200" dirty="0"/>
        </a:p>
      </dsp:txBody>
      <dsp:txXfrm>
        <a:off x="428046" y="61937"/>
        <a:ext cx="8252351" cy="559396"/>
      </dsp:txXfrm>
    </dsp:sp>
    <dsp:sp modelId="{DC3D4795-D993-4B27-8F83-564CDB9734A8}">
      <dsp:nvSpPr>
        <dsp:cNvPr id="0" name=""/>
        <dsp:cNvSpPr/>
      </dsp:nvSpPr>
      <dsp:spPr>
        <a:xfrm>
          <a:off x="0" y="1294195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A289-A39E-4391-B768-E82E47018C9A}">
      <dsp:nvSpPr>
        <dsp:cNvPr id="0" name=""/>
        <dsp:cNvSpPr/>
      </dsp:nvSpPr>
      <dsp:spPr>
        <a:xfrm>
          <a:off x="435648" y="984235"/>
          <a:ext cx="6099077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2017. évi változások</a:t>
          </a:r>
          <a:endParaRPr lang="hu-HU" sz="2800" kern="1200" dirty="0"/>
        </a:p>
      </dsp:txBody>
      <dsp:txXfrm>
        <a:off x="465910" y="1014497"/>
        <a:ext cx="6038553" cy="559396"/>
      </dsp:txXfrm>
    </dsp:sp>
    <dsp:sp modelId="{6B1D13AC-5548-43B6-9F80-4AE0D1508C0A}">
      <dsp:nvSpPr>
        <dsp:cNvPr id="0" name=""/>
        <dsp:cNvSpPr/>
      </dsp:nvSpPr>
      <dsp:spPr>
        <a:xfrm>
          <a:off x="0" y="224675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936796"/>
          <a:ext cx="8308323" cy="619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Tapasztalatok, módszertani észrevételek</a:t>
          </a:r>
        </a:p>
      </dsp:txBody>
      <dsp:txXfrm>
        <a:off x="421456" y="1967058"/>
        <a:ext cx="8247799" cy="559396"/>
      </dsp:txXfrm>
    </dsp:sp>
    <dsp:sp modelId="{A7B5636B-AF42-44BC-94D6-E7C35144C52C}">
      <dsp:nvSpPr>
        <dsp:cNvPr id="0" name=""/>
        <dsp:cNvSpPr/>
      </dsp:nvSpPr>
      <dsp:spPr>
        <a:xfrm>
          <a:off x="0" y="3199316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889356"/>
          <a:ext cx="8301028" cy="619920"/>
        </a:xfrm>
        <a:prstGeom prst="roundRect">
          <a:avLst/>
        </a:prstGeom>
        <a:solidFill>
          <a:schemeClr val="bg2">
            <a:lumMod val="75000"/>
            <a:alpha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0" kern="1200" dirty="0"/>
            <a:t>4. Ellenőrzési szabályok kapcsolódási pontok</a:t>
          </a:r>
        </a:p>
      </dsp:txBody>
      <dsp:txXfrm>
        <a:off x="430676" y="2919618"/>
        <a:ext cx="8240504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2017.03.13.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2017.03.13.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6629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2071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1682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9877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4226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6936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594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304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7494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318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8548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581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4908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292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nb.hu/felugyelet/adatszolgaltatas/hitelintezetek/2016-evi-adatszolgaltatas%20men&#369;pont%203.2.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96672" y="99441"/>
            <a:ext cx="6630065" cy="1872208"/>
          </a:xfrm>
        </p:spPr>
        <p:txBody>
          <a:bodyPr>
            <a:normAutofit/>
          </a:bodyPr>
          <a:lstStyle/>
          <a:p>
            <a:r>
              <a:rPr lang="hu-HU" sz="3400"/>
              <a:t>Portfólióváltozás</a:t>
            </a:r>
            <a:br>
              <a:rPr lang="hu-HU" sz="4000" dirty="0">
                <a:ea typeface="Calibri" panose="020F0502020204030204" pitchFamily="34" charset="0"/>
              </a:rPr>
            </a:b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16579" y="1355398"/>
            <a:ext cx="6630364" cy="504056"/>
          </a:xfrm>
        </p:spPr>
        <p:txBody>
          <a:bodyPr/>
          <a:lstStyle/>
          <a:p>
            <a:r>
              <a:rPr lang="hu-HU" dirty="0"/>
              <a:t>Magyar Nemzeti Bank</a:t>
            </a:r>
          </a:p>
          <a:p>
            <a:endParaRPr lang="hu-H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404" y="2027478"/>
            <a:ext cx="6630364" cy="36890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Kissné Ladányi Éva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896373" y="2470153"/>
            <a:ext cx="6630364" cy="400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 baseline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dirty="0"/>
              <a:t>2017. március 9.</a:t>
            </a:r>
          </a:p>
        </p:txBody>
      </p:sp>
    </p:spTree>
    <p:extLst>
      <p:ext uri="{BB962C8B-B14F-4D97-AF65-F5344CB8AC3E}">
        <p14:creationId xmlns:p14="http://schemas.microsoft.com/office/powerpoint/2010/main" val="1361148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hu-HU" sz="3400" dirty="0"/>
              <a:t>Nyitó állományok nem egyeznek az előző időszaki záró állományokkal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989" y="1412776"/>
            <a:ext cx="7886700" cy="3582987"/>
          </a:xfrm>
        </p:spPr>
        <p:txBody>
          <a:bodyPr>
            <a:normAutofit/>
          </a:bodyPr>
          <a:lstStyle/>
          <a:p>
            <a:r>
              <a:rPr lang="hu-HU" sz="2800" dirty="0"/>
              <a:t>Az eltérés egy része magyarázható speciális gazdasági eseményekkel (pl. egyesülés)</a:t>
            </a:r>
          </a:p>
          <a:p>
            <a:pPr marL="1011238" indent="-285750" algn="just">
              <a:buFont typeface="Wingdings" panose="05000000000000000000" pitchFamily="2" charset="2"/>
              <a:buChar char="ü"/>
            </a:pPr>
            <a:r>
              <a:rPr lang="hu-HU" sz="2800" dirty="0"/>
              <a:t>Ezeket a gazdasági eseményeket igyekszünk a kitöltési előírásokban részletesen specifikálni</a:t>
            </a:r>
          </a:p>
          <a:p>
            <a:r>
              <a:rPr lang="hu-HU" sz="2800" dirty="0"/>
              <a:t>Átsorolások nem megfelelő jelentése (egyéb állományváltozásként jelentendő)</a:t>
            </a:r>
          </a:p>
          <a:p>
            <a:endParaRPr lang="hu-HU" sz="28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585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Tartalom helye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3582987"/>
          </a:xfrm>
        </p:spPr>
        <p:txBody>
          <a:bodyPr>
            <a:normAutofit/>
          </a:bodyPr>
          <a:lstStyle/>
          <a:p>
            <a:pPr algn="just"/>
            <a:r>
              <a:rPr lang="hu-HU" sz="2800" dirty="0"/>
              <a:t>Bruttó érték alacsonyabb mint a nettó érték </a:t>
            </a:r>
          </a:p>
          <a:p>
            <a:pPr algn="just"/>
            <a:r>
              <a:rPr lang="hu-HU" sz="2800" dirty="0"/>
              <a:t>Előtörlesztés nagyobb, mint a törlesztés teljes összege</a:t>
            </a:r>
          </a:p>
          <a:p>
            <a:pPr algn="just"/>
            <a:r>
              <a:rPr lang="hu-HU" sz="2800" dirty="0"/>
              <a:t>A nyitó állomány tárgynegyedévi tranzakciókkal növelt/csökkentett állománya nem egyezik a záróállománnyal (egyes részletező sorokon)</a:t>
            </a:r>
          </a:p>
          <a:p>
            <a:endParaRPr lang="hu-HU" sz="2800" b="1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Oszlopszabályok nem teljesülése</a:t>
            </a:r>
          </a:p>
        </p:txBody>
      </p:sp>
    </p:spTree>
    <p:extLst>
      <p:ext uri="{BB962C8B-B14F-4D97-AF65-F5344CB8AC3E}">
        <p14:creationId xmlns:p14="http://schemas.microsoft.com/office/powerpoint/2010/main" val="419573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4123" y="1196752"/>
            <a:ext cx="8270365" cy="1152128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Jellemzően a mérleggel és egyéb jelentésekkel nem „összeköthető” ebből sorokon hiányzó tranzakciós és állományi adatok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Hiányos táblakitöltés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123" y="2276871"/>
            <a:ext cx="7525609" cy="444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>
          <a:xfrm>
            <a:off x="651366" y="4173207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 kern="1200">
                <a:solidFill>
                  <a:schemeClr val="bg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400506" y="1165525"/>
            <a:ext cx="8563983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hu-HU" sz="23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 </a:t>
            </a:r>
            <a:r>
              <a:rPr lang="hu-HU" sz="23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HD</a:t>
            </a:r>
            <a:r>
              <a:rPr lang="hu-HU" sz="23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tábla hitelállománya az önálló vállalkozók állományával együtt közel egyező a 7H KKV állományaival (eltérés kényszerhitel állomány)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 fontScale="90000"/>
          </a:bodyPr>
          <a:lstStyle/>
          <a:p>
            <a:r>
              <a:rPr lang="hu-HU" sz="3400" dirty="0"/>
              <a:t>14 </a:t>
            </a:r>
            <a:r>
              <a:rPr lang="hu-HU" sz="3400" dirty="0" err="1"/>
              <a:t>HD</a:t>
            </a:r>
            <a:r>
              <a:rPr lang="hu-HU" sz="3400" dirty="0"/>
              <a:t> táblával való állományi összefüggés nem teljesülése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06" y="2348880"/>
            <a:ext cx="8243748" cy="330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15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>
          <a:xfrm>
            <a:off x="651366" y="4173207"/>
            <a:ext cx="7886700" cy="57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 kern="1200">
                <a:solidFill>
                  <a:schemeClr val="bg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sz="2400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 fontScale="90000"/>
          </a:bodyPr>
          <a:lstStyle/>
          <a:p>
            <a:r>
              <a:rPr lang="hu-HU" sz="3400" dirty="0"/>
              <a:t>14 </a:t>
            </a:r>
            <a:r>
              <a:rPr lang="hu-HU" sz="3400" dirty="0" err="1"/>
              <a:t>HD</a:t>
            </a:r>
            <a:r>
              <a:rPr lang="hu-HU" sz="3400" dirty="0"/>
              <a:t> táblával való állományi összefüggés nem teljesülése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84784"/>
            <a:ext cx="885698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40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268760"/>
            <a:ext cx="8712967" cy="3960440"/>
          </a:xfrm>
        </p:spPr>
        <p:txBody>
          <a:bodyPr>
            <a:noAutofit/>
          </a:bodyPr>
          <a:lstStyle/>
          <a:p>
            <a:pPr marL="442913" algn="just"/>
            <a:r>
              <a:rPr lang="hu-HU" sz="2800" dirty="0"/>
              <a:t> Egyéb állományváltozás összege indokolatlanul magas</a:t>
            </a:r>
          </a:p>
          <a:p>
            <a:pPr marL="1071563" lvl="1" indent="-457200" algn="just">
              <a:buFont typeface="Wingdings" panose="05000000000000000000" pitchFamily="2" charset="2"/>
              <a:buChar char="ü"/>
            </a:pPr>
            <a:r>
              <a:rPr lang="hu-HU" sz="2800" dirty="0"/>
              <a:t>Ide kell tenni az </a:t>
            </a:r>
            <a:r>
              <a:rPr lang="hu-HU" sz="2800" dirty="0" err="1"/>
              <a:t>IFRS</a:t>
            </a:r>
            <a:r>
              <a:rPr lang="hu-HU" sz="2800" dirty="0"/>
              <a:t> különbözeteket, devizaárfolyamhatást, szektorok és termékek közötti átsorolást stb. </a:t>
            </a:r>
          </a:p>
          <a:p>
            <a:pPr marL="728663" indent="-457200" algn="just"/>
            <a:r>
              <a:rPr lang="hu-HU" sz="2800" dirty="0"/>
              <a:t>Nem megfelelő tranzakció típusba sorolás </a:t>
            </a:r>
          </a:p>
          <a:p>
            <a:pPr marL="1071563" lvl="1" indent="-457200" algn="just">
              <a:buFont typeface="Wingdings" panose="05000000000000000000" pitchFamily="2" charset="2"/>
              <a:buChar char="ü"/>
            </a:pPr>
            <a:r>
              <a:rPr lang="hu-HU" sz="2800" dirty="0"/>
              <a:t>Folyó </a:t>
            </a:r>
            <a:r>
              <a:rPr lang="hu-HU" sz="2800" dirty="0" err="1"/>
              <a:t>faktoringot</a:t>
            </a:r>
            <a:r>
              <a:rPr lang="hu-HU" sz="2800" dirty="0"/>
              <a:t> folyósításként kell jelenteni</a:t>
            </a:r>
          </a:p>
          <a:p>
            <a:pPr marL="728663" indent="-457200" algn="just"/>
            <a:r>
              <a:rPr lang="hu-HU" sz="2800" u="sng" dirty="0"/>
              <a:t>Egyedi és konszolidált</a:t>
            </a:r>
            <a:r>
              <a:rPr lang="hu-HU" sz="2800" dirty="0"/>
              <a:t> jelentések közötti összhang hiánya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További tapasztalatok, észrevételek</a:t>
            </a:r>
          </a:p>
        </p:txBody>
      </p:sp>
    </p:spTree>
    <p:extLst>
      <p:ext uri="{BB962C8B-B14F-4D97-AF65-F5344CB8AC3E}">
        <p14:creationId xmlns:p14="http://schemas.microsoft.com/office/powerpoint/2010/main" val="227001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2232248"/>
          </a:xfrm>
        </p:spPr>
        <p:txBody>
          <a:bodyPr>
            <a:noAutofit/>
          </a:bodyPr>
          <a:lstStyle/>
          <a:p>
            <a:pPr marL="26987" lvl="1" indent="0">
              <a:buNone/>
            </a:pPr>
            <a:r>
              <a:rPr lang="hu-HU" sz="2000" b="1" u="sng" dirty="0"/>
              <a:t>KKV besorolás</a:t>
            </a:r>
            <a:r>
              <a:rPr lang="hu-HU" sz="2000" b="1" dirty="0"/>
              <a:t>: </a:t>
            </a:r>
            <a:r>
              <a:rPr lang="hu-HU" sz="2000" dirty="0"/>
              <a:t>A korábbi gyakorlatnak megfelelően az SF07H táblában is </a:t>
            </a:r>
            <a:r>
              <a:rPr lang="hu-HU" sz="2000" b="1" dirty="0"/>
              <a:t>a KKV törvény előírása szerint </a:t>
            </a:r>
            <a:r>
              <a:rPr lang="hu-HU" sz="2000" dirty="0"/>
              <a:t>kell elvégezni a besorolást (2004. évi XXXIV. tv.). </a:t>
            </a:r>
          </a:p>
          <a:p>
            <a:pPr marL="541338" lvl="1" indent="-1873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u-HU" sz="2000" dirty="0"/>
              <a:t>	Az MNB megvizsgálja annak jogi lehetőségét, hogy más szektorhoz hasonlóan a KKV alszektorba sorolt pénzügyi vállalkozásokról is elérhető legyen az adatszolgáltatóknak egy lista. </a:t>
            </a:r>
          </a:p>
          <a:p>
            <a:pPr marL="26987" lvl="1" indent="0">
              <a:buNone/>
            </a:pPr>
            <a:r>
              <a:rPr lang="hu-HU" sz="2000" b="1" u="sng" dirty="0"/>
              <a:t>Nemteljesítő kitettség: </a:t>
            </a:r>
            <a:r>
              <a:rPr lang="hu-HU" sz="2000" dirty="0"/>
              <a:t>az SF1801_1803 Teljesítő és nem teljesítő kitettségek táblák  előírása alapján. (A nemteljesítő fogalom részletes szabályozása a 39/2016. MNB rendeletben.)</a:t>
            </a:r>
          </a:p>
          <a:p>
            <a:pPr marL="0" indent="-71438">
              <a:buNone/>
            </a:pPr>
            <a:endParaRPr lang="hu-HU" sz="2000" dirty="0">
              <a:solidFill>
                <a:srgbClr val="FF0000"/>
              </a:solidFill>
            </a:endParaRPr>
          </a:p>
          <a:p>
            <a:endParaRPr lang="hu-HU" sz="20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További tapasztalatok, észrevételek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3692190"/>
            <a:ext cx="8856984" cy="302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769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896545"/>
          </a:xfrm>
        </p:spPr>
        <p:txBody>
          <a:bodyPr>
            <a:noAutofit/>
          </a:bodyPr>
          <a:lstStyle/>
          <a:p>
            <a:pPr marL="728663" indent="-457200" algn="just">
              <a:spcAft>
                <a:spcPts val="600"/>
              </a:spcAft>
            </a:pPr>
            <a:r>
              <a:rPr lang="hu-HU" sz="2400" dirty="0"/>
              <a:t>Egyes tranzakciók </a:t>
            </a:r>
            <a:r>
              <a:rPr lang="hu-HU" sz="2400" u="sng" dirty="0"/>
              <a:t>értékelése nem a kitöltési útmutató szerinti történik</a:t>
            </a:r>
            <a:r>
              <a:rPr lang="hu-HU" sz="2400" dirty="0"/>
              <a:t> (pl. nem az intézmény által a tranzakció napján alkalmazott árfolyam használata)</a:t>
            </a:r>
          </a:p>
          <a:p>
            <a:pPr marL="728663" indent="-457200" algn="just">
              <a:spcAft>
                <a:spcPts val="600"/>
              </a:spcAft>
            </a:pPr>
            <a:r>
              <a:rPr lang="hu-HU" sz="2400" u="sng" dirty="0"/>
              <a:t>Számszaki hibák </a:t>
            </a:r>
            <a:r>
              <a:rPr lang="hu-HU" sz="2400" dirty="0"/>
              <a:t>(pl. eladott követelések bruttó-nettó-eladási értékek közötti inkonzisztencia) </a:t>
            </a:r>
          </a:p>
          <a:p>
            <a:pPr marL="728663" indent="-457200" algn="just">
              <a:spcAft>
                <a:spcPts val="600"/>
              </a:spcAft>
            </a:pPr>
            <a:r>
              <a:rPr lang="hu-HU" sz="2400" dirty="0"/>
              <a:t>Egyedi egyeztetések igénye, főként a jelentős nagyságrendű tételek okának megismerése érdekében (pl. előző időszakhoz képest jelentős folyósítás vagy törlesztés, kiemelkedő nagyságrendű egyéb állományváltozás)</a:t>
            </a:r>
          </a:p>
          <a:p>
            <a:pPr marL="354013" indent="-342900" algn="just">
              <a:spcAft>
                <a:spcPts val="600"/>
              </a:spcAft>
              <a:buFontTx/>
              <a:buChar char="-"/>
            </a:pPr>
            <a:endParaRPr lang="hu-HU" sz="2400" dirty="0"/>
          </a:p>
          <a:p>
            <a:pPr marL="884238" lvl="2" indent="-187325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u-HU" sz="2400" b="1" dirty="0"/>
              <a:t> Jelentős hiba esetén a korábbi hibás besorolások visszamenőleges javítása elvárt.</a:t>
            </a:r>
          </a:p>
          <a:p>
            <a:pPr marL="0" indent="0" algn="just">
              <a:buNone/>
            </a:pPr>
            <a:endParaRPr lang="hu-H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További tapasztalatok, észrevételek</a:t>
            </a:r>
          </a:p>
        </p:txBody>
      </p:sp>
    </p:spTree>
    <p:extLst>
      <p:ext uri="{BB962C8B-B14F-4D97-AF65-F5344CB8AC3E}">
        <p14:creationId xmlns:p14="http://schemas.microsoft.com/office/powerpoint/2010/main" val="1887824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0312907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0937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3400" dirty="0"/>
              <a:t>Ellenőrzési szabályok 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73483" cy="4871566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hu-HU" sz="2400" dirty="0"/>
              <a:t>2016-ban újabb </a:t>
            </a:r>
            <a:r>
              <a:rPr lang="hu-HU" sz="2400" b="1" dirty="0"/>
              <a:t>validációs szabályok </a:t>
            </a:r>
            <a:r>
              <a:rPr lang="hu-HU" sz="2400" dirty="0"/>
              <a:t>kerültek  beépítésre az adatbefogadó rendszerbe (pl. 7H táblák egyes oszlopai közötti logikai, az összesítő és devizabontást tartalmazó táblák közötti egyezőségi szabályok, 14HD és 7F táblával való kapcsolat definiálása)</a:t>
            </a:r>
          </a:p>
          <a:p>
            <a:pPr algn="just">
              <a:buFontTx/>
              <a:buChar char="-"/>
            </a:pPr>
            <a:endParaRPr lang="hu-HU" sz="2400" dirty="0"/>
          </a:p>
          <a:p>
            <a:pPr algn="just">
              <a:buFontTx/>
              <a:buChar char="-"/>
            </a:pPr>
            <a:r>
              <a:rPr lang="hu-HU" sz="2400" dirty="0"/>
              <a:t>Az 51/2015. MNB rendelethez kapcsolódó ellenőrző szabályok elérhetőek az MNB honlapján az alábbi helyen: </a:t>
            </a:r>
            <a:r>
              <a:rPr lang="hu-HU" sz="2400" dirty="0">
                <a:hlinkClick r:id="rId3"/>
              </a:rPr>
              <a:t>http://www.mnb.hu/felugyelet/adatszolgaltatas/hitelintezetek/2016-evi-adatszolgaltatas </a:t>
            </a:r>
            <a:r>
              <a:rPr lang="hu-HU" sz="2400" dirty="0"/>
              <a:t>) </a:t>
            </a:r>
          </a:p>
          <a:p>
            <a:pPr marL="0" indent="0" algn="just">
              <a:buNone/>
            </a:pPr>
            <a:endParaRPr lang="hu-HU" sz="2400" dirty="0"/>
          </a:p>
          <a:p>
            <a:pPr algn="just">
              <a:buFontTx/>
              <a:buChar char="-"/>
            </a:pPr>
            <a:endParaRPr lang="hu-HU" sz="2400" dirty="0"/>
          </a:p>
          <a:p>
            <a:pPr algn="just">
              <a:buFontTx/>
              <a:buChar char="-"/>
            </a:pPr>
            <a:endParaRPr lang="hu-HU" sz="2400" dirty="0"/>
          </a:p>
          <a:p>
            <a:pPr algn="just">
              <a:buFontTx/>
              <a:buChar char="-"/>
            </a:pPr>
            <a:endParaRPr lang="hu-H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719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55160086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3400" dirty="0"/>
              <a:t>Ellenőrzési szabályok 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73483" cy="4871566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400" dirty="0"/>
              <a:t>A 20/2016. MNB rendelethez kapcsolódó negyedéves jelentések ellenőrző szabályai elérhetők az MNB honlapján az alábbi helyen: </a:t>
            </a:r>
            <a:r>
              <a:rPr lang="hu-HU" sz="2400" u="sng" dirty="0"/>
              <a:t>https://www.mnb.hu/statisztika/informaciok-adatszolgaltatoknak/rendeletek-allasfoglalasok/kapcsolodo-eloirasok-technikai-segedletek/a-hitelintezetek-szamara-uj-adatszolgaltatasokat-eloiro-20-2016-vi-6-mnb-rendelet-3-sz-mellekleteben-felsorolt-technikai-segedletek-2016-december-es-2017</a:t>
            </a:r>
          </a:p>
          <a:p>
            <a:pPr algn="just"/>
            <a:endParaRPr lang="hu-HU" sz="2400" b="1" dirty="0"/>
          </a:p>
          <a:p>
            <a:pPr algn="just"/>
            <a:r>
              <a:rPr lang="hu-HU" sz="2400" b="1" dirty="0"/>
              <a:t>Nem mindent tudunk befogadáskor ellenőrizni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hu-HU" sz="2400" b="1" dirty="0"/>
              <a:t>az előző időszaki záró és a tárgyidőszaki nyitó állomány </a:t>
            </a:r>
            <a:r>
              <a:rPr lang="hu-HU" sz="2400" dirty="0"/>
              <a:t>egyezőségét a jelenlegi adatbefogadó rendszer a befogadás során nem tudja vizsgálni, ennek biztosítására kérjük kiemelt figyelmet fordítsanak.</a:t>
            </a:r>
          </a:p>
          <a:p>
            <a:pPr marL="0" indent="0" algn="just">
              <a:buNone/>
            </a:pPr>
            <a:endParaRPr lang="hu-H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8905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3400" dirty="0"/>
              <a:t>Kapcsolódási pontok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268761"/>
            <a:ext cx="9036496" cy="4968552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hu-HU" sz="2600" dirty="0"/>
              <a:t>Szektorok/terméktípusok állományi adatai a kapcsolódó táblákkal – ellenőrző  szabályokon keresztül – „összekötve”</a:t>
            </a:r>
          </a:p>
          <a:p>
            <a:pPr lvl="1" algn="just"/>
            <a:r>
              <a:rPr lang="hu-HU" sz="2600" b="1" dirty="0"/>
              <a:t> 1AN </a:t>
            </a:r>
            <a:r>
              <a:rPr lang="hu-HU" sz="2600" dirty="0"/>
              <a:t>(Felügyeleti mérleg)</a:t>
            </a:r>
          </a:p>
          <a:p>
            <a:pPr lvl="1" algn="just"/>
            <a:r>
              <a:rPr lang="hu-HU" sz="2600" b="1" dirty="0"/>
              <a:t> SF0101</a:t>
            </a:r>
            <a:r>
              <a:rPr lang="hu-HU" sz="2600" dirty="0"/>
              <a:t> (Mérleg – Eszközök)</a:t>
            </a:r>
          </a:p>
          <a:p>
            <a:pPr lvl="1" algn="just"/>
            <a:r>
              <a:rPr lang="hu-HU" sz="2600" b="1" dirty="0"/>
              <a:t> </a:t>
            </a:r>
            <a:r>
              <a:rPr lang="hu-HU" sz="2600" b="1" dirty="0" err="1"/>
              <a:t>NPET</a:t>
            </a:r>
            <a:r>
              <a:rPr lang="hu-HU" sz="2600" b="1" dirty="0"/>
              <a:t>/SF18 </a:t>
            </a:r>
            <a:r>
              <a:rPr lang="hu-HU" sz="2600" dirty="0"/>
              <a:t>(Teljesítő és nemteljesítő kitettségek)</a:t>
            </a:r>
          </a:p>
          <a:p>
            <a:pPr lvl="1" algn="just"/>
            <a:r>
              <a:rPr lang="hu-HU" sz="2600" b="1" dirty="0"/>
              <a:t> 7F</a:t>
            </a:r>
            <a:r>
              <a:rPr lang="hu-HU" sz="2600" dirty="0"/>
              <a:t> (Projektfinanszírozási hitelek)</a:t>
            </a:r>
          </a:p>
          <a:p>
            <a:pPr lvl="1" algn="just"/>
            <a:r>
              <a:rPr lang="hu-HU" sz="2600" b="1" dirty="0"/>
              <a:t> F18</a:t>
            </a:r>
            <a:r>
              <a:rPr lang="hu-HU" sz="2600" dirty="0"/>
              <a:t> (A teljesítő és nemteljesítő kitettségekre vonatkozó információk)</a:t>
            </a:r>
          </a:p>
          <a:p>
            <a:pPr lvl="1" algn="just"/>
            <a:r>
              <a:rPr lang="hu-HU" sz="2600" b="1" dirty="0"/>
              <a:t> 14HD</a:t>
            </a:r>
            <a:r>
              <a:rPr lang="hu-HU" sz="2600" dirty="0"/>
              <a:t> (</a:t>
            </a:r>
            <a:r>
              <a:rPr lang="hu-HU" sz="2600" dirty="0" err="1"/>
              <a:t>Mikro</a:t>
            </a:r>
            <a:r>
              <a:rPr lang="hu-HU" sz="2600" dirty="0"/>
              <a:t>-, kis- és középvállalkozások részesedése a hitelintézetek által a vállalkozásoknak folyósított hitelekből és hitelállománya)</a:t>
            </a:r>
          </a:p>
          <a:p>
            <a:pPr lvl="1" algn="just"/>
            <a:r>
              <a:rPr lang="hu-HU" sz="2600" b="1" dirty="0"/>
              <a:t>7C</a:t>
            </a:r>
            <a:r>
              <a:rPr lang="hu-HU" sz="2600" dirty="0"/>
              <a:t> (Tájékoztató adatok)</a:t>
            </a:r>
          </a:p>
          <a:p>
            <a:pPr algn="just">
              <a:buFontTx/>
              <a:buChar char="-"/>
            </a:pPr>
            <a:r>
              <a:rPr lang="hu-HU" sz="2600" dirty="0"/>
              <a:t>Egyedi és konszolidált adatok konzisztenciája egyedi vizsgálattal. </a:t>
            </a:r>
          </a:p>
          <a:p>
            <a:endParaRPr lang="hu-HU" sz="2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589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3800" dirty="0"/>
              <a:t>Köszönjük a figyelmet!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513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61928415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704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3400" dirty="0"/>
              <a:t>Táblák célja, jellege – Hitelállományi mozgástábla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559537"/>
            <a:ext cx="7886700" cy="4176464"/>
          </a:xfrm>
        </p:spPr>
        <p:txBody>
          <a:bodyPr>
            <a:normAutofit/>
          </a:bodyPr>
          <a:lstStyle/>
          <a:p>
            <a:pPr algn="just"/>
            <a:r>
              <a:rPr lang="hu-HU" sz="2800" dirty="0"/>
              <a:t>Negyedéves állományváltozást elemzési szemléletű tranzakciós összetevőkre bontja</a:t>
            </a:r>
          </a:p>
          <a:p>
            <a:pPr algn="just"/>
            <a:r>
              <a:rPr lang="hu-HU" sz="2800" dirty="0"/>
              <a:t>Szektorszintű összegzéshez, statisztikai </a:t>
            </a:r>
            <a:r>
              <a:rPr lang="hu-HU" sz="2800" dirty="0" err="1"/>
              <a:t>publi-kációhoz</a:t>
            </a:r>
            <a:r>
              <a:rPr lang="hu-HU" sz="2800" dirty="0"/>
              <a:t> alkalmas módszertani követelményekkel</a:t>
            </a:r>
          </a:p>
          <a:p>
            <a:pPr algn="just"/>
            <a:r>
              <a:rPr lang="hu-HU" sz="2800" dirty="0"/>
              <a:t>Részletes szektorbontás, kiemelt hiteltípusok</a:t>
            </a:r>
          </a:p>
          <a:p>
            <a:pPr algn="just"/>
            <a:r>
              <a:rPr lang="hu-HU" sz="2800" dirty="0"/>
              <a:t>Forint és devizamegbontás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788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42015835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181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2017. évi változások 1.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853687"/>
              </p:ext>
            </p:extLst>
          </p:nvPr>
        </p:nvGraphicFramePr>
        <p:xfrm>
          <a:off x="179512" y="1268760"/>
          <a:ext cx="8797249" cy="53285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13190">
                  <a:extLst>
                    <a:ext uri="{9D8B030D-6E8A-4147-A177-3AD203B41FA5}">
                      <a16:colId xmlns:a16="http://schemas.microsoft.com/office/drawing/2014/main" val="736735568"/>
                    </a:ext>
                  </a:extLst>
                </a:gridCol>
                <a:gridCol w="2151410">
                  <a:extLst>
                    <a:ext uri="{9D8B030D-6E8A-4147-A177-3AD203B41FA5}">
                      <a16:colId xmlns:a16="http://schemas.microsoft.com/office/drawing/2014/main" val="3005898263"/>
                    </a:ext>
                  </a:extLst>
                </a:gridCol>
                <a:gridCol w="5832649">
                  <a:extLst>
                    <a:ext uri="{9D8B030D-6E8A-4147-A177-3AD203B41FA5}">
                      <a16:colId xmlns:a16="http://schemas.microsoft.com/office/drawing/2014/main" val="2184312172"/>
                    </a:ext>
                  </a:extLst>
                </a:gridCol>
              </a:tblGrid>
              <a:tr h="1824464">
                <a:tc rowSpan="2">
                  <a:txBody>
                    <a:bodyPr/>
                    <a:lstStyle/>
                    <a:p>
                      <a:pPr algn="ctr"/>
                      <a:r>
                        <a:rPr lang="hu-HU" sz="2600" dirty="0">
                          <a:solidFill>
                            <a:schemeClr val="accent5"/>
                          </a:solidFill>
                        </a:rPr>
                        <a:t>Sor/</a:t>
                      </a:r>
                    </a:p>
                    <a:p>
                      <a:pPr algn="ctr"/>
                      <a:r>
                        <a:rPr lang="hu-HU" sz="2600" dirty="0">
                          <a:solidFill>
                            <a:schemeClr val="accent5"/>
                          </a:solidFill>
                        </a:rPr>
                        <a:t>Cellabővítések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kern="1200" spc="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Terméktípusok szerinti összetétel</a:t>
                      </a:r>
                    </a:p>
                    <a:p>
                      <a:pPr algn="ctr"/>
                      <a:endParaRPr lang="hu-H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H34 04-es tábla megszűnt, a háztartásoknak nyújtott hitelek terméktípusok</a:t>
                      </a:r>
                      <a:r>
                        <a:rPr lang="hu-HU" sz="2000" b="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szerinti összetétele </a:t>
                      </a:r>
                      <a:r>
                        <a:rPr lang="hu-HU" sz="2000" b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beépült az SF07HT_SF07HB táblák </a:t>
                      </a:r>
                      <a:r>
                        <a:rPr lang="hu-HU" sz="2000" b="0" strike="noStrike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330-470. soraiba (a termékbontás változatlan).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402573"/>
                  </a:ext>
                </a:extLst>
              </a:tr>
              <a:tr h="3504128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0" kern="1200" spc="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Külföld szektor részletezése </a:t>
                      </a:r>
                    </a:p>
                    <a:p>
                      <a:pPr algn="ctr"/>
                      <a:endParaRPr lang="hu-H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20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Korábbi 7HT_7HB tábla 18. során összevontan</a:t>
                      </a: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jelentendő Külföld szektorból kiemelendők a következő szektorok/terméktípus: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Hitelintézetek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Nem pénzügyi vállalatok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Nem pénzügyi vállalatokból projektfinanszírozási hitel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Háztartások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Háztartásokból lakóingatlannal fedezett jelzáloghitelek</a:t>
                      </a:r>
                      <a:endParaRPr lang="hu-HU" sz="2000" dirty="0">
                        <a:solidFill>
                          <a:srgbClr val="1E245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31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9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2017. évi változások 2.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07155"/>
              </p:ext>
            </p:extLst>
          </p:nvPr>
        </p:nvGraphicFramePr>
        <p:xfrm>
          <a:off x="179512" y="1268760"/>
          <a:ext cx="8797249" cy="46805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13190">
                  <a:extLst>
                    <a:ext uri="{9D8B030D-6E8A-4147-A177-3AD203B41FA5}">
                      <a16:colId xmlns:a16="http://schemas.microsoft.com/office/drawing/2014/main" val="736735568"/>
                    </a:ext>
                  </a:extLst>
                </a:gridCol>
                <a:gridCol w="2643194">
                  <a:extLst>
                    <a:ext uri="{9D8B030D-6E8A-4147-A177-3AD203B41FA5}">
                      <a16:colId xmlns:a16="http://schemas.microsoft.com/office/drawing/2014/main" val="3005898263"/>
                    </a:ext>
                  </a:extLst>
                </a:gridCol>
                <a:gridCol w="5340865">
                  <a:extLst>
                    <a:ext uri="{9D8B030D-6E8A-4147-A177-3AD203B41FA5}">
                      <a16:colId xmlns:a16="http://schemas.microsoft.com/office/drawing/2014/main" val="2184312172"/>
                    </a:ext>
                  </a:extLst>
                </a:gridCol>
              </a:tblGrid>
              <a:tr h="1602569">
                <a:tc rowSpan="2">
                  <a:txBody>
                    <a:bodyPr/>
                    <a:lstStyle/>
                    <a:p>
                      <a:pPr algn="ctr"/>
                      <a:r>
                        <a:rPr lang="hu-HU" sz="2600" dirty="0">
                          <a:solidFill>
                            <a:schemeClr val="accent5"/>
                          </a:solidFill>
                        </a:rPr>
                        <a:t>Módszertan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Eltérő számviteli előírások kezelése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2000" b="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 táblát a</a:t>
                      </a:r>
                      <a:r>
                        <a:rPr lang="hu-HU" sz="2000" b="0" kern="12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z intézmény által alkalmazott számviteli szabályozással (IFRS vagy HAS) összhangban kell kitölteni</a:t>
                      </a:r>
                      <a:endParaRPr lang="hu-HU" sz="2000" b="0" kern="1200" dirty="0">
                        <a:solidFill>
                          <a:srgbClr val="1E245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0402573"/>
                  </a:ext>
                </a:extLst>
              </a:tr>
              <a:tr h="307795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Kitöltési</a:t>
                      </a:r>
                      <a:r>
                        <a:rPr lang="hu-HU" sz="2000" b="0" kern="12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útmutató kiegészítése, módosítása</a:t>
                      </a:r>
                      <a:endParaRPr lang="hu-HU" sz="2000" b="0" kern="1200" dirty="0">
                        <a:solidFill>
                          <a:srgbClr val="1E245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/>
                      <a:r>
                        <a:rPr lang="hu-HU" sz="200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 kitöltési útmutató kiegészült: </a:t>
                      </a:r>
                    </a:p>
                    <a:p>
                      <a:pPr marL="285750" indent="-285750" algn="just" defTabSz="685800" rtl="0" eaLnBrk="1" latinLnBrk="0" hangingPunct="1">
                        <a:buFontTx/>
                        <a:buChar char="-"/>
                      </a:pPr>
                      <a:r>
                        <a:rPr lang="hu-HU" sz="200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több speciális tranzakció típus jelentésének </a:t>
                      </a:r>
                      <a:r>
                        <a:rPr lang="hu-HU" sz="2000" kern="12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módjával (pl. folyó faktoring, állomány-átruházás),  </a:t>
                      </a:r>
                    </a:p>
                    <a:p>
                      <a:pPr marL="285750" indent="-285750" algn="just" defTabSz="685800" rtl="0" eaLnBrk="1" latinLnBrk="0" hangingPunct="1">
                        <a:buFontTx/>
                        <a:buChar char="-"/>
                      </a:pPr>
                      <a:r>
                        <a:rPr lang="hu-HU" sz="2000" kern="1200" baseline="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az előző időszaki záró és tárgyidőszaki  nyitó állomány egyezősége elvárás (kivételek) </a:t>
                      </a:r>
                      <a:endParaRPr lang="hu-HU" sz="2000" kern="1200" dirty="0">
                        <a:solidFill>
                          <a:srgbClr val="1E245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285750" indent="-285750" algn="just" defTabSz="685800" rtl="0" eaLnBrk="1" latinLnBrk="0" hangingPunct="1">
                        <a:buFontTx/>
                        <a:buChar char="-"/>
                      </a:pPr>
                      <a:r>
                        <a:rPr lang="hu-HU" sz="2000" kern="1200" dirty="0">
                          <a:solidFill>
                            <a:srgbClr val="1E245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az előbbi sor/cellabővítésekből és az eltérő számviteli szabályozásokból adódó előírásokkal.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31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83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68373378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9179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683568" y="1257648"/>
            <a:ext cx="81369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u-HU" sz="2400" dirty="0">
                <a:solidFill>
                  <a:srgbClr val="002060"/>
                </a:solidFill>
                <a:latin typeface="Calibri" panose="020F0502020204030204" pitchFamily="34" charset="0"/>
              </a:rPr>
              <a:t>A 7HT_7HB táblák adattartalmának minőségellenőrzése 2016. őszén elkezdődött, melynek keretében visszamenőlegesen, 2015. I. negyedévig áttekintésre kerültek az adatszolgáltatási táblák.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96" y="2799984"/>
            <a:ext cx="7272808" cy="3956864"/>
          </a:xfrm>
          <a:prstGeom prst="rect">
            <a:avLst/>
          </a:prstGeom>
        </p:spPr>
      </p:pic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400" dirty="0"/>
              <a:t>Minőség-ellenőrzés - típushibák</a:t>
            </a:r>
          </a:p>
        </p:txBody>
      </p:sp>
    </p:spTree>
    <p:extLst>
      <p:ext uri="{BB962C8B-B14F-4D97-AF65-F5344CB8AC3E}">
        <p14:creationId xmlns:p14="http://schemas.microsoft.com/office/powerpoint/2010/main" val="4055347375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ABF0A0F1AD693740931C19A50BA5B38D" ma:contentTypeVersion="0" ma:contentTypeDescription="Új dokumentum létrehozása." ma:contentTypeScope="" ma:versionID="8ed77d6f2de1f9a6c12ab776d961eb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3C5B6A-3D81-40FF-AAA5-5CAB63AFA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949F97-0EE6-408D-B14B-1529837ADA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AD02B7-FBC3-482D-859F-3CDF8CD042F4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5820</TotalTime>
  <Words>917</Words>
  <Application>Microsoft Office PowerPoint</Application>
  <PresentationFormat>Diavetítés a képernyőre (4:3 oldalarány)</PresentationFormat>
  <Paragraphs>144</Paragraphs>
  <Slides>22</Slides>
  <Notes>14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Arial</vt:lpstr>
      <vt:lpstr>Calibri</vt:lpstr>
      <vt:lpstr>Trebuchet MS</vt:lpstr>
      <vt:lpstr>Verdana</vt:lpstr>
      <vt:lpstr>Wingdings</vt:lpstr>
      <vt:lpstr>Bemutató1</vt:lpstr>
      <vt:lpstr>Portfólióváltozás </vt:lpstr>
      <vt:lpstr>Tartalom</vt:lpstr>
      <vt:lpstr>Tartalom</vt:lpstr>
      <vt:lpstr>Táblák célja, jellege – Hitelállományi mozgástábla</vt:lpstr>
      <vt:lpstr>Tartalom</vt:lpstr>
      <vt:lpstr>2017. évi változások 1.</vt:lpstr>
      <vt:lpstr>2017. évi változások 2.</vt:lpstr>
      <vt:lpstr>Tartalom</vt:lpstr>
      <vt:lpstr>Minőség-ellenőrzés - típushibák</vt:lpstr>
      <vt:lpstr>Nyitó állományok nem egyeznek az előző időszaki záró állományokkal</vt:lpstr>
      <vt:lpstr>Oszlopszabályok nem teljesülése</vt:lpstr>
      <vt:lpstr>Hiányos táblakitöltés</vt:lpstr>
      <vt:lpstr>14 HD táblával való állományi összefüggés nem teljesülése</vt:lpstr>
      <vt:lpstr>14 HD táblával való állományi összefüggés nem teljesülése</vt:lpstr>
      <vt:lpstr>További tapasztalatok, észrevételek</vt:lpstr>
      <vt:lpstr>További tapasztalatok, észrevételek</vt:lpstr>
      <vt:lpstr>További tapasztalatok, észrevételek</vt:lpstr>
      <vt:lpstr>Tartalom</vt:lpstr>
      <vt:lpstr>Ellenőrzési szabályok 1.</vt:lpstr>
      <vt:lpstr>Ellenőrzési szabályok 2.</vt:lpstr>
      <vt:lpstr>Kapcsolódási pontok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biharipa@mnb.hu</dc:creator>
  <cp:lastModifiedBy>Bihari Patrícia</cp:lastModifiedBy>
  <cp:revision>380</cp:revision>
  <cp:lastPrinted>2017-02-22T15:58:47Z</cp:lastPrinted>
  <dcterms:created xsi:type="dcterms:W3CDTF">2016-12-21T07:19:05Z</dcterms:created>
  <dcterms:modified xsi:type="dcterms:W3CDTF">2017-03-13T14:32:47Z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0x010100ABF0A0F1AD693740931C19A50BA5B38D</vt:lpwstr>
  </property>
</Properties>
</file>