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808" r:id="rId2"/>
  </p:sldMasterIdLst>
  <p:notesMasterIdLst>
    <p:notesMasterId r:id="rId40"/>
  </p:notesMasterIdLst>
  <p:sldIdLst>
    <p:sldId id="2970" r:id="rId3"/>
    <p:sldId id="2945" r:id="rId4"/>
    <p:sldId id="257" r:id="rId5"/>
    <p:sldId id="272" r:id="rId6"/>
    <p:sldId id="2959" r:id="rId7"/>
    <p:sldId id="2968" r:id="rId8"/>
    <p:sldId id="2971" r:id="rId9"/>
    <p:sldId id="2956" r:id="rId10"/>
    <p:sldId id="2935" r:id="rId11"/>
    <p:sldId id="285" r:id="rId12"/>
    <p:sldId id="2465" r:id="rId13"/>
    <p:sldId id="2448" r:id="rId14"/>
    <p:sldId id="2972" r:id="rId15"/>
    <p:sldId id="2411" r:id="rId16"/>
    <p:sldId id="2962" r:id="rId17"/>
    <p:sldId id="2923" r:id="rId18"/>
    <p:sldId id="2969" r:id="rId19"/>
    <p:sldId id="2928" r:id="rId20"/>
    <p:sldId id="2955" r:id="rId21"/>
    <p:sldId id="2965" r:id="rId22"/>
    <p:sldId id="2960" r:id="rId23"/>
    <p:sldId id="2964" r:id="rId24"/>
    <p:sldId id="2952" r:id="rId25"/>
    <p:sldId id="2953" r:id="rId26"/>
    <p:sldId id="2966" r:id="rId27"/>
    <p:sldId id="2963" r:id="rId28"/>
    <p:sldId id="2967" r:id="rId29"/>
    <p:sldId id="2435" r:id="rId30"/>
    <p:sldId id="2973" r:id="rId31"/>
    <p:sldId id="2878" r:id="rId32"/>
    <p:sldId id="2927" r:id="rId33"/>
    <p:sldId id="2937" r:id="rId34"/>
    <p:sldId id="2974" r:id="rId35"/>
    <p:sldId id="2954" r:id="rId36"/>
    <p:sldId id="2896" r:id="rId37"/>
    <p:sldId id="2957" r:id="rId38"/>
    <p:sldId id="2975" r:id="rId39"/>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E8679C-B6B9-0B2C-468F-2BA2330C04AC}" name="Dancsik Bálint" initials="DB" userId="S::dancsikb@mnb.hu::eb74de31-c7e1-415b-be9a-8e09876db361" providerId="AD"/>
  <p188:author id="{7D9656B0-5927-98E8-C8B2-4CEAB84E4D04}" name="Hajnal Gábor" initials="HG" userId="S::hajnalg@mnb.hu::c8499151-1b57-43a2-b00c-504b6e07a016" providerId="AD"/>
  <p188:author id="{310D2EDF-E241-27C3-01F0-F48B9FA11481}" name="Bálint Máté" initials="BM" userId="S::balintm@mnb.hu::b2e4cdb8-7dff-45a3-bff7-4096fbd1e22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s. Tóth Gabriella Dr." initials="CTGD" lastIdx="2" clrIdx="0">
    <p:extLst>
      <p:ext uri="{19B8F6BF-5375-455C-9EA6-DF929625EA0E}">
        <p15:presenceInfo xmlns:p15="http://schemas.microsoft.com/office/powerpoint/2012/main" userId="S-1-5-21-1939357022-314196924-328618392-34111" providerId="AD"/>
      </p:ext>
    </p:extLst>
  </p:cmAuthor>
  <p:cmAuthor id="2" name="Cs. Tóth Gabriella Dr." initials="CTGD [2]" lastIdx="10" clrIdx="1">
    <p:extLst>
      <p:ext uri="{19B8F6BF-5375-455C-9EA6-DF929625EA0E}">
        <p15:presenceInfo xmlns:p15="http://schemas.microsoft.com/office/powerpoint/2012/main" userId="S::cstothg@mnb.hu::6e125d93-70af-4b0e-a6f4-e76b7b77042b" providerId="AD"/>
      </p:ext>
    </p:extLst>
  </p:cmAuthor>
  <p:cmAuthor id="3" name="Bálint Máté" initials="BM" lastIdx="13" clrIdx="2">
    <p:extLst>
      <p:ext uri="{19B8F6BF-5375-455C-9EA6-DF929625EA0E}">
        <p15:presenceInfo xmlns:p15="http://schemas.microsoft.com/office/powerpoint/2012/main" userId="S::balintm@mnb.hu::23c4b2013d72356b" providerId="AD"/>
      </p:ext>
    </p:extLst>
  </p:cmAuthor>
  <p:cmAuthor id="4" name="Dancsik Bálint" initials="DB" lastIdx="24" clrIdx="3">
    <p:extLst>
      <p:ext uri="{19B8F6BF-5375-455C-9EA6-DF929625EA0E}">
        <p15:presenceInfo xmlns:p15="http://schemas.microsoft.com/office/powerpoint/2012/main" userId="S::dancsikb@mnb.hu::d2731a50a1aa15d5" providerId="AD"/>
      </p:ext>
    </p:extLst>
  </p:cmAuthor>
  <p:cmAuthor id="5" name="Dancsik Bálint" initials="DB [2]" lastIdx="47" clrIdx="4">
    <p:extLst>
      <p:ext uri="{19B8F6BF-5375-455C-9EA6-DF929625EA0E}">
        <p15:presenceInfo xmlns:p15="http://schemas.microsoft.com/office/powerpoint/2012/main" userId="S::dancsikb@mnb.hu::eb74de31-c7e1-415b-be9a-8e09876db361" providerId="AD"/>
      </p:ext>
    </p:extLst>
  </p:cmAuthor>
  <p:cmAuthor id="6" name="Bálint Máté" initials="BM [2]" lastIdx="1" clrIdx="5">
    <p:extLst>
      <p:ext uri="{19B8F6BF-5375-455C-9EA6-DF929625EA0E}">
        <p15:presenceInfo xmlns:p15="http://schemas.microsoft.com/office/powerpoint/2012/main" userId="S::balintm@mnb.hu::b2e4cdb8-7dff-45a3-bff7-4096fbd1e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34D"/>
    <a:srgbClr val="FFE3C7"/>
    <a:srgbClr val="ECF0F1"/>
    <a:srgbClr val="0076A8"/>
    <a:srgbClr val="FF8A8A"/>
    <a:srgbClr val="E2F0D9"/>
    <a:srgbClr val="8DDDFF"/>
    <a:srgbClr val="E57200"/>
    <a:srgbClr val="70AD47"/>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8" autoAdjust="0"/>
    <p:restoredTop sz="93103" autoAdjust="0"/>
  </p:normalViewPr>
  <p:slideViewPr>
    <p:cSldViewPr snapToGrid="0">
      <p:cViewPr varScale="1">
        <p:scale>
          <a:sx n="56" d="100"/>
          <a:sy n="56" d="100"/>
        </p:scale>
        <p:origin x="920" y="44"/>
      </p:cViewPr>
      <p:guideLst>
        <p:guide orient="horz" pos="2205"/>
        <p:guide pos="3863"/>
      </p:guideLst>
    </p:cSldViewPr>
  </p:slideViewPr>
  <p:notesTextViewPr>
    <p:cViewPr>
      <p:scale>
        <a:sx n="1" d="1"/>
        <a:sy n="1" d="1"/>
      </p:scale>
      <p:origin x="0" y="0"/>
    </p:cViewPr>
  </p:notesTextViewPr>
  <p:sorterViewPr>
    <p:cViewPr>
      <p:scale>
        <a:sx n="50" d="100"/>
        <a:sy n="50" d="100"/>
      </p:scale>
      <p:origin x="0" y="-1716"/>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Portfolio</a:t>
          </a:r>
          <a:r>
            <a:rPr lang="hu-HU" sz="2200" b="1" kern="1200" dirty="0">
              <a:solidFill>
                <a:prstClr val="white"/>
              </a:solidFill>
              <a:latin typeface="Trebuchet MS"/>
              <a:ea typeface="+mn-ea"/>
              <a:cs typeface="+mn-cs"/>
            </a:rPr>
            <a:t> </a:t>
          </a:r>
          <a:r>
            <a:rPr lang="hu-HU" sz="2200" b="1" kern="1200" dirty="0" err="1">
              <a:solidFill>
                <a:prstClr val="white"/>
              </a:solidFill>
              <a:latin typeface="Trebuchet MS"/>
              <a:ea typeface="+mn-ea"/>
              <a:cs typeface="+mn-cs"/>
            </a:rPr>
            <a:t>quality</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srgbClr val="0C2148"/>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a:solidFill>
                <a:prstClr val="white"/>
              </a:solidFill>
              <a:latin typeface="Trebuchet MS"/>
              <a:ea typeface="+mn-ea"/>
              <a:cs typeface="+mn-cs"/>
            </a:rPr>
            <a:t>International </a:t>
          </a:r>
          <a:r>
            <a:rPr lang="hu-HU" sz="2200" b="1" kern="1200" dirty="0" err="1">
              <a:solidFill>
                <a:prstClr val="white"/>
              </a:solidFill>
              <a:latin typeface="Trebuchet MS"/>
              <a:ea typeface="+mn-ea"/>
              <a:cs typeface="+mn-cs"/>
            </a:rPr>
            <a:t>environment</a:t>
          </a:r>
          <a:endParaRPr lang="en-US" sz="2200" b="1" kern="1200" dirty="0">
            <a:solidFill>
              <a:prstClr val="white"/>
            </a:solidFill>
            <a:latin typeface="Trebuchet MS"/>
            <a:ea typeface="+mn-ea"/>
            <a:cs typeface="+mn-cs"/>
          </a:endParaRP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2" presStyleCnt="5"/>
      <dgm:spPr/>
    </dgm:pt>
    <dgm:pt modelId="{0056A92D-1C97-46D9-AFBD-1577197A3A19}" type="pres">
      <dgm:prSet presAssocID="{651D4345-81F6-439A-8D18-11BEAB6A0E1F}" presName="parentText" presStyleLbl="node1" presStyleIdx="3" presStyleCnt="5"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3" presStyleCnt="5">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3" presStyleCnt="5"/>
      <dgm:spPr/>
    </dgm:pt>
    <dgm:pt modelId="{10489A93-C9D2-4879-BEC3-A105CDFB2C34}" type="pres">
      <dgm:prSet presAssocID="{B5BBEF3A-C598-4266-B72B-0C072EF35519}" presName="parentText" presStyleLbl="node1" presStyleIdx="4" presStyleCnt="5"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4" presStyleCnt="5">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3"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18D036FB-0C42-4F38-8BFC-8A6CDDA3D5B4}" srcId="{725F5DF0-266F-462F-AA7E-77C96FC814B0}" destId="{B5BBEF3A-C598-4266-B72B-0C072EF35519}" srcOrd="4" destOrd="0" parTransId="{CFB22EFB-64C8-4F10-B20D-FDD4CE52192D}" sibTransId="{072F3FCF-FA4A-477E-8368-2109D558D11F}"/>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8616F76C-5066-4570-A8DE-B3DE262C4882}" type="presParOf" srcId="{23A40960-721D-4260-8312-37AFA50EB7BA}" destId="{91CE5F2F-B5DD-41EC-AEB5-4380E96EA4A8}" srcOrd="12"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3" destOrd="0" presId="urn:microsoft.com/office/officeart/2005/8/layout/list1"/>
    <dgm:cxn modelId="{E19F4557-80A3-4031-93DB-4BA57E55882D}" type="presParOf" srcId="{23A40960-721D-4260-8312-37AFA50EB7BA}" destId="{7F7DA041-C4EA-4406-8328-3365590F53E0}" srcOrd="14" destOrd="0" presId="urn:microsoft.com/office/officeart/2005/8/layout/list1"/>
    <dgm:cxn modelId="{A8F47A0D-B42A-4C5E-A000-F49275D5CA2F}" type="presParOf" srcId="{23A40960-721D-4260-8312-37AFA50EB7BA}" destId="{1B9575F1-26CB-4349-8E84-6A206734483C}" srcOrd="15" destOrd="0" presId="urn:microsoft.com/office/officeart/2005/8/layout/list1"/>
    <dgm:cxn modelId="{72502E19-AF4B-4BD5-A1BF-B27B596C0036}" type="presParOf" srcId="{23A40960-721D-4260-8312-37AFA50EB7BA}" destId="{5A286382-CE09-49C7-8D9C-B43840E77627}" srcOrd="16"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17" destOrd="0" presId="urn:microsoft.com/office/officeart/2005/8/layout/list1"/>
    <dgm:cxn modelId="{CF15605C-E989-4064-8833-70929E695F9A}" type="presParOf" srcId="{23A40960-721D-4260-8312-37AFA50EB7BA}" destId="{5BC28C96-FC2E-4139-9683-A7B0AF29706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prstClr val="white">
            <a:lumMod val="65000"/>
          </a:prst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srgbClr val="002060"/>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Portfolio</a:t>
          </a:r>
          <a:r>
            <a:rPr lang="hu-HU" sz="2200" b="1" kern="1200" dirty="0">
              <a:solidFill>
                <a:prstClr val="white"/>
              </a:solidFill>
              <a:latin typeface="Trebuchet MS"/>
              <a:ea typeface="+mn-ea"/>
              <a:cs typeface="+mn-cs"/>
            </a:rPr>
            <a:t> </a:t>
          </a:r>
          <a:r>
            <a:rPr lang="hu-HU" sz="2200" b="1" kern="1200" dirty="0" err="1">
              <a:solidFill>
                <a:prstClr val="white"/>
              </a:solidFill>
              <a:latin typeface="Trebuchet MS"/>
              <a:ea typeface="+mn-ea"/>
              <a:cs typeface="+mn-cs"/>
            </a:rPr>
            <a:t>quality</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a:solidFill>
                <a:prstClr val="white"/>
              </a:solidFill>
              <a:latin typeface="Trebuchet MS"/>
              <a:ea typeface="+mn-ea"/>
              <a:cs typeface="+mn-cs"/>
            </a:rPr>
            <a:t>International </a:t>
          </a:r>
          <a:r>
            <a:rPr lang="hu-HU" sz="2200" b="1" kern="1200" dirty="0" err="1">
              <a:solidFill>
                <a:prstClr val="white"/>
              </a:solidFill>
              <a:latin typeface="Trebuchet MS"/>
              <a:ea typeface="+mn-ea"/>
              <a:cs typeface="+mn-cs"/>
            </a:rPr>
            <a:t>environment</a:t>
          </a:r>
          <a:endParaRPr lang="en-US" sz="2200" b="1" kern="1200" dirty="0">
            <a:solidFill>
              <a:prstClr val="white"/>
            </a:solidFill>
            <a:latin typeface="Trebuchet MS"/>
            <a:ea typeface="+mn-ea"/>
            <a:cs typeface="+mn-cs"/>
          </a:endParaRP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2" presStyleCnt="5"/>
      <dgm:spPr/>
    </dgm:pt>
    <dgm:pt modelId="{0056A92D-1C97-46D9-AFBD-1577197A3A19}" type="pres">
      <dgm:prSet presAssocID="{651D4345-81F6-439A-8D18-11BEAB6A0E1F}" presName="parentText" presStyleLbl="node1" presStyleIdx="3" presStyleCnt="5"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3" presStyleCnt="5">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3" presStyleCnt="5"/>
      <dgm:spPr/>
    </dgm:pt>
    <dgm:pt modelId="{10489A93-C9D2-4879-BEC3-A105CDFB2C34}" type="pres">
      <dgm:prSet presAssocID="{B5BBEF3A-C598-4266-B72B-0C072EF35519}" presName="parentText" presStyleLbl="node1" presStyleIdx="4" presStyleCnt="5"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4" presStyleCnt="5">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3"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18D036FB-0C42-4F38-8BFC-8A6CDDA3D5B4}" srcId="{725F5DF0-266F-462F-AA7E-77C96FC814B0}" destId="{B5BBEF3A-C598-4266-B72B-0C072EF35519}" srcOrd="4" destOrd="0" parTransId="{CFB22EFB-64C8-4F10-B20D-FDD4CE52192D}" sibTransId="{072F3FCF-FA4A-477E-8368-2109D558D11F}"/>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8616F76C-5066-4570-A8DE-B3DE262C4882}" type="presParOf" srcId="{23A40960-721D-4260-8312-37AFA50EB7BA}" destId="{91CE5F2F-B5DD-41EC-AEB5-4380E96EA4A8}" srcOrd="12"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3" destOrd="0" presId="urn:microsoft.com/office/officeart/2005/8/layout/list1"/>
    <dgm:cxn modelId="{E19F4557-80A3-4031-93DB-4BA57E55882D}" type="presParOf" srcId="{23A40960-721D-4260-8312-37AFA50EB7BA}" destId="{7F7DA041-C4EA-4406-8328-3365590F53E0}" srcOrd="14" destOrd="0" presId="urn:microsoft.com/office/officeart/2005/8/layout/list1"/>
    <dgm:cxn modelId="{A8F47A0D-B42A-4C5E-A000-F49275D5CA2F}" type="presParOf" srcId="{23A40960-721D-4260-8312-37AFA50EB7BA}" destId="{1B9575F1-26CB-4349-8E84-6A206734483C}" srcOrd="15" destOrd="0" presId="urn:microsoft.com/office/officeart/2005/8/layout/list1"/>
    <dgm:cxn modelId="{72502E19-AF4B-4BD5-A1BF-B27B596C0036}" type="presParOf" srcId="{23A40960-721D-4260-8312-37AFA50EB7BA}" destId="{5A286382-CE09-49C7-8D9C-B43840E77627}" srcOrd="16"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17" destOrd="0" presId="urn:microsoft.com/office/officeart/2005/8/layout/list1"/>
    <dgm:cxn modelId="{CF15605C-E989-4064-8833-70929E695F9A}" type="presParOf" srcId="{23A40960-721D-4260-8312-37AFA50EB7BA}" destId="{5BC28C96-FC2E-4139-9683-A7B0AF29706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rgbClr val="002060"/>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gm:t>
    </dgm:pt>
    <dgm:pt modelId="{3727B7A2-DD14-48AB-BF47-C4BD0B4FB03C}" type="parTrans" cxnId="{6CCB77ED-9B18-42C6-BA1F-4BAB6E29D6B2}">
      <dgm:prSet/>
      <dgm:spPr/>
      <dgm:t>
        <a:bodyPr/>
        <a:lstStyle/>
        <a:p>
          <a:endParaRPr lang="en-US"/>
        </a:p>
      </dgm:t>
    </dgm:pt>
    <dgm:pt modelId="{2DE3D471-3B8A-42E2-A6A4-89E69711C2F2}" type="sibTrans" cxnId="{6CCB77ED-9B18-42C6-BA1F-4BAB6E29D6B2}">
      <dgm:prSet/>
      <dgm:spPr/>
      <dgm:t>
        <a:bodyPr/>
        <a:lstStyle/>
        <a:p>
          <a:endParaRPr lang="en-US"/>
        </a:p>
      </dgm:t>
    </dgm:pt>
    <dgm:pt modelId="{94A950AB-3518-4BA6-B0DF-F02989087600}">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gm:t>
    </dgm:pt>
    <dgm:pt modelId="{F9E2FEA7-CAC7-45C8-8E5B-E3A33B62A57C}" type="parTrans" cxnId="{4D1490D1-ED2B-4E5B-990F-EABA6FE966C8}">
      <dgm:prSet/>
      <dgm:spPr/>
      <dgm:t>
        <a:bodyPr/>
        <a:lstStyle/>
        <a:p>
          <a:endParaRPr lang="en-US"/>
        </a:p>
      </dgm:t>
    </dgm:pt>
    <dgm:pt modelId="{FAECC185-8C3A-43A9-B827-15A993582BB5}" type="sibTrans" cxnId="{4D1490D1-ED2B-4E5B-990F-EABA6FE966C8}">
      <dgm:prSet/>
      <dgm:spPr/>
      <dgm:t>
        <a:bodyPr/>
        <a:lstStyle/>
        <a:p>
          <a:endParaRPr lang="en-US"/>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Portfolio</a:t>
          </a:r>
          <a:r>
            <a:rPr lang="hu-HU" sz="2200" b="1" kern="1200" dirty="0">
              <a:solidFill>
                <a:prstClr val="white"/>
              </a:solidFill>
              <a:latin typeface="Trebuchet MS"/>
              <a:ea typeface="+mn-ea"/>
              <a:cs typeface="+mn-cs"/>
            </a:rPr>
            <a:t> </a:t>
          </a:r>
          <a:r>
            <a:rPr lang="hu-HU" sz="2200" b="1" kern="1200" dirty="0" err="1">
              <a:solidFill>
                <a:prstClr val="white"/>
              </a:solidFill>
              <a:latin typeface="Trebuchet MS"/>
              <a:ea typeface="+mn-ea"/>
              <a:cs typeface="+mn-cs"/>
            </a:rPr>
            <a:t>quality</a:t>
          </a:r>
          <a:endParaRPr lang="hu-HU" sz="2200" b="1" kern="1200" dirty="0">
            <a:solidFill>
              <a:prstClr val="white"/>
            </a:solidFill>
            <a:latin typeface="Trebuchet MS"/>
            <a:ea typeface="+mn-ea"/>
            <a:cs typeface="+mn-cs"/>
          </a:endParaRPr>
        </a:p>
      </dgm:t>
    </dgm:pt>
    <dgm:pt modelId="{700564BA-7AE4-4E9B-A236-95ED33679DB4}" type="parTrans" cxnId="{15E59D76-C762-4DE3-8B36-7C3B43CC8C49}">
      <dgm:prSet/>
      <dgm:spPr/>
      <dgm:t>
        <a:bodyPr/>
        <a:lstStyle/>
        <a:p>
          <a:endParaRPr lang="en-US"/>
        </a:p>
      </dgm:t>
    </dgm:pt>
    <dgm:pt modelId="{22DD6843-1B6B-42BB-BDB0-5A3D50978ED5}" type="sibTrans" cxnId="{15E59D76-C762-4DE3-8B36-7C3B43CC8C49}">
      <dgm:prSet/>
      <dgm:spPr/>
      <dgm:t>
        <a:bodyPr/>
        <a:lstStyle/>
        <a:p>
          <a:endParaRPr lang="en-US"/>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a:solidFill>
                <a:prstClr val="white"/>
              </a:solidFill>
              <a:latin typeface="Trebuchet MS"/>
              <a:ea typeface="+mn-ea"/>
              <a:cs typeface="+mn-cs"/>
            </a:rPr>
            <a:t>International </a:t>
          </a:r>
          <a:r>
            <a:rPr lang="hu-HU" sz="2200" b="1" kern="1200" dirty="0" err="1">
              <a:solidFill>
                <a:prstClr val="white"/>
              </a:solidFill>
              <a:latin typeface="Trebuchet MS"/>
              <a:ea typeface="+mn-ea"/>
              <a:cs typeface="+mn-cs"/>
            </a:rPr>
            <a:t>environment</a:t>
          </a:r>
          <a:endParaRPr lang="en-US" sz="2200" b="1" kern="1200" dirty="0">
            <a:solidFill>
              <a:prstClr val="white"/>
            </a:solidFill>
            <a:latin typeface="Trebuchet MS"/>
            <a:ea typeface="+mn-ea"/>
            <a:cs typeface="+mn-cs"/>
          </a:endParaRPr>
        </a:p>
      </dgm:t>
    </dgm:pt>
    <dgm:pt modelId="{A01ED346-9C94-425B-845C-6E0248272379}" type="parTrans" cxnId="{FA127D9F-4DD7-420B-8333-D327F75AFA36}">
      <dgm:prSet/>
      <dgm:spPr/>
      <dgm:t>
        <a:bodyPr/>
        <a:lstStyle/>
        <a:p>
          <a:endParaRPr lang="en-GB"/>
        </a:p>
      </dgm:t>
    </dgm:pt>
    <dgm:pt modelId="{CBEBCD59-532F-4594-B6A2-274C5DCD838F}" type="sibTrans" cxnId="{FA127D9F-4DD7-420B-8333-D327F75AFA36}">
      <dgm:prSet/>
      <dgm:spPr/>
      <dgm:t>
        <a:bodyPr/>
        <a:lstStyle/>
        <a:p>
          <a:endParaRPr lang="en-GB"/>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gm:t>
    </dgm:pt>
    <dgm:pt modelId="{CFB22EFB-64C8-4F10-B20D-FDD4CE52192D}" type="parTrans" cxnId="{18D036FB-0C42-4F38-8BFC-8A6CDDA3D5B4}">
      <dgm:prSet/>
      <dgm:spPr/>
      <dgm:t>
        <a:bodyPr/>
        <a:lstStyle/>
        <a:p>
          <a:endParaRPr lang="en-GB"/>
        </a:p>
      </dgm:t>
    </dgm:pt>
    <dgm:pt modelId="{072F3FCF-FA4A-477E-8368-2109D558D11F}" type="sibTrans" cxnId="{18D036FB-0C42-4F38-8BFC-8A6CDDA3D5B4}">
      <dgm:prSet/>
      <dgm:spPr/>
      <dgm:t>
        <a:bodyPr/>
        <a:lstStyle/>
        <a:p>
          <a:endParaRPr lang="en-GB"/>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2" presStyleCnt="5"/>
      <dgm:spPr/>
    </dgm:pt>
    <dgm:pt modelId="{0056A92D-1C97-46D9-AFBD-1577197A3A19}" type="pres">
      <dgm:prSet presAssocID="{651D4345-81F6-439A-8D18-11BEAB6A0E1F}" presName="parentText" presStyleLbl="node1" presStyleIdx="3" presStyleCnt="5"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3" presStyleCnt="5">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3" presStyleCnt="5"/>
      <dgm:spPr/>
    </dgm:pt>
    <dgm:pt modelId="{10489A93-C9D2-4879-BEC3-A105CDFB2C34}" type="pres">
      <dgm:prSet presAssocID="{B5BBEF3A-C598-4266-B72B-0C072EF35519}" presName="parentText" presStyleLbl="node1" presStyleIdx="4" presStyleCnt="5"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4" presStyleCnt="5">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3"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18D036FB-0C42-4F38-8BFC-8A6CDDA3D5B4}" srcId="{725F5DF0-266F-462F-AA7E-77C96FC814B0}" destId="{B5BBEF3A-C598-4266-B72B-0C072EF35519}" srcOrd="4" destOrd="0" parTransId="{CFB22EFB-64C8-4F10-B20D-FDD4CE52192D}" sibTransId="{072F3FCF-FA4A-477E-8368-2109D558D11F}"/>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8616F76C-5066-4570-A8DE-B3DE262C4882}" type="presParOf" srcId="{23A40960-721D-4260-8312-37AFA50EB7BA}" destId="{91CE5F2F-B5DD-41EC-AEB5-4380E96EA4A8}" srcOrd="12"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3" destOrd="0" presId="urn:microsoft.com/office/officeart/2005/8/layout/list1"/>
    <dgm:cxn modelId="{E19F4557-80A3-4031-93DB-4BA57E55882D}" type="presParOf" srcId="{23A40960-721D-4260-8312-37AFA50EB7BA}" destId="{7F7DA041-C4EA-4406-8328-3365590F53E0}" srcOrd="14" destOrd="0" presId="urn:microsoft.com/office/officeart/2005/8/layout/list1"/>
    <dgm:cxn modelId="{A8F47A0D-B42A-4C5E-A000-F49275D5CA2F}" type="presParOf" srcId="{23A40960-721D-4260-8312-37AFA50EB7BA}" destId="{1B9575F1-26CB-4349-8E84-6A206734483C}" srcOrd="15" destOrd="0" presId="urn:microsoft.com/office/officeart/2005/8/layout/list1"/>
    <dgm:cxn modelId="{72502E19-AF4B-4BD5-A1BF-B27B596C0036}" type="presParOf" srcId="{23A40960-721D-4260-8312-37AFA50EB7BA}" destId="{5A286382-CE09-49C7-8D9C-B43840E77627}" srcOrd="16"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17" destOrd="0" presId="urn:microsoft.com/office/officeart/2005/8/layout/list1"/>
    <dgm:cxn modelId="{CF15605C-E989-4064-8833-70929E695F9A}" type="presParOf" srcId="{23A40960-721D-4260-8312-37AFA50EB7BA}" destId="{5BC28C96-FC2E-4139-9683-A7B0AF29706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BF5283-D943-4129-99DD-F71F3FE4452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DA3C809-9C6B-44EF-9D5C-466E592C80C1}">
      <dgm:prSet phldrT="[Text]" phldr="1"/>
      <dgm:spPr>
        <a:noFill/>
        <a:ln w="38100">
          <a:solidFill>
            <a:schemeClr val="accent1"/>
          </a:solidFill>
        </a:ln>
      </dgm:spPr>
      <dgm:t>
        <a:bodyPr/>
        <a:lstStyle/>
        <a:p>
          <a:endParaRPr lang="en-GB" dirty="0"/>
        </a:p>
      </dgm:t>
    </dgm:pt>
    <dgm:pt modelId="{CF89D58D-5D0E-4C02-9072-59E4F702D262}" type="parTrans" cxnId="{671A5BDB-54D5-4E80-9917-2865D4479F55}">
      <dgm:prSet/>
      <dgm:spPr/>
      <dgm:t>
        <a:bodyPr/>
        <a:lstStyle/>
        <a:p>
          <a:endParaRPr lang="en-GB"/>
        </a:p>
      </dgm:t>
    </dgm:pt>
    <dgm:pt modelId="{CE23690F-E4BC-4747-9B72-5446C3DF937D}" type="sibTrans" cxnId="{671A5BDB-54D5-4E80-9917-2865D4479F55}">
      <dgm:prSet/>
      <dgm:spPr/>
      <dgm:t>
        <a:bodyPr/>
        <a:lstStyle/>
        <a:p>
          <a:endParaRPr lang="en-GB"/>
        </a:p>
      </dgm:t>
    </dgm:pt>
    <dgm:pt modelId="{8EBFABB1-2B08-477C-B568-428D238E596F}">
      <dgm:prSet phldrT="[Text]" custT="1"/>
      <dgm:spPr>
        <a:solidFill>
          <a:schemeClr val="tx2">
            <a:lumMod val="10000"/>
            <a:lumOff val="90000"/>
            <a:alpha val="90000"/>
          </a:schemeClr>
        </a:solidFill>
      </dgm:spPr>
      <dgm:t>
        <a:bodyPr/>
        <a:lstStyle/>
        <a:p>
          <a:pPr marL="0" indent="0" algn="just">
            <a:buFont typeface="Arial" panose="020B0604020202020204" pitchFamily="34" charset="0"/>
            <a:buNone/>
          </a:pPr>
          <a:r>
            <a:rPr lang="en-GB" sz="1800" b="1"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As a result of the family support measures, significantly more</a:t>
          </a:r>
          <a:r>
            <a:rPr lang="en-GB" sz="18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noProof="0" dirty="0">
              <a:solidFill>
                <a:schemeClr val="tx2"/>
              </a:solidFill>
            </a:rPr>
            <a:t>some HUF 240 billion more </a:t>
          </a:r>
          <a:r>
            <a:rPr lang="en-GB" sz="1800" b="1" noProof="0" dirty="0">
              <a:solidFill>
                <a:schemeClr val="tx2"/>
              </a:solidFill>
            </a:rPr>
            <a:t>new housing loans were disbursed</a:t>
          </a:r>
          <a:r>
            <a:rPr lang="en-GB" sz="1800" noProof="0" dirty="0">
              <a:solidFill>
                <a:schemeClr val="tx2"/>
              </a:solidFill>
            </a:rPr>
            <a:t> between </a:t>
          </a:r>
          <a:r>
            <a:rPr lang="en-GB" sz="18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2018 and </a:t>
          </a:r>
          <a:r>
            <a:rPr lang="en-GB" sz="1800" b="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2021. More than 70 per cent of the additional volume</a:t>
          </a:r>
          <a:r>
            <a:rPr lang="en-GB" sz="18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financed the purchase of newly built homes.</a:t>
          </a:r>
          <a:endParaRPr lang="en-GB" sz="1800" noProof="0" dirty="0">
            <a:solidFill>
              <a:schemeClr val="tx2"/>
            </a:solidFill>
          </a:endParaRPr>
        </a:p>
      </dgm:t>
    </dgm:pt>
    <dgm:pt modelId="{2F648FFA-C5D7-407B-8EAF-6CB52CAA2089}" type="parTrans" cxnId="{AF70D656-46CD-411D-8EA7-555883BD8D9C}">
      <dgm:prSet/>
      <dgm:spPr/>
      <dgm:t>
        <a:bodyPr/>
        <a:lstStyle/>
        <a:p>
          <a:endParaRPr lang="en-GB"/>
        </a:p>
      </dgm:t>
    </dgm:pt>
    <dgm:pt modelId="{F95E4544-E0CE-431E-9A15-23D181F253C5}" type="sibTrans" cxnId="{AF70D656-46CD-411D-8EA7-555883BD8D9C}">
      <dgm:prSet/>
      <dgm:spPr/>
      <dgm:t>
        <a:bodyPr/>
        <a:lstStyle/>
        <a:p>
          <a:endParaRPr lang="en-GB"/>
        </a:p>
      </dgm:t>
    </dgm:pt>
    <dgm:pt modelId="{F1C64C0E-5C30-46A8-8F52-DCAB1158B8BF}">
      <dgm:prSet phldrT="[Text]" phldr="1"/>
      <dgm:spPr>
        <a:noFill/>
        <a:ln w="38100">
          <a:solidFill>
            <a:schemeClr val="accent1"/>
          </a:solidFill>
        </a:ln>
      </dgm:spPr>
      <dgm:t>
        <a:bodyPr/>
        <a:lstStyle/>
        <a:p>
          <a:endParaRPr lang="en-GB"/>
        </a:p>
      </dgm:t>
    </dgm:pt>
    <dgm:pt modelId="{37818124-E16D-4F44-BFA6-61A416C92C54}" type="parTrans" cxnId="{402DA30A-C133-4C67-A6CB-043F191ECB50}">
      <dgm:prSet/>
      <dgm:spPr/>
      <dgm:t>
        <a:bodyPr/>
        <a:lstStyle/>
        <a:p>
          <a:endParaRPr lang="en-GB"/>
        </a:p>
      </dgm:t>
    </dgm:pt>
    <dgm:pt modelId="{6E7BE878-DCFD-40FD-A187-F9106EC40D79}" type="sibTrans" cxnId="{402DA30A-C133-4C67-A6CB-043F191ECB50}">
      <dgm:prSet/>
      <dgm:spPr/>
      <dgm:t>
        <a:bodyPr/>
        <a:lstStyle/>
        <a:p>
          <a:endParaRPr lang="en-GB"/>
        </a:p>
      </dgm:t>
    </dgm:pt>
    <dgm:pt modelId="{218BD3AF-34BC-42F1-ADF9-E0F51F378DC2}">
      <dgm:prSet custT="1"/>
      <dgm:spPr>
        <a:solidFill>
          <a:schemeClr val="tx2">
            <a:lumMod val="10000"/>
            <a:lumOff val="90000"/>
            <a:alpha val="90000"/>
          </a:schemeClr>
        </a:solidFill>
      </dgm:spPr>
      <dgm:t>
        <a:bodyPr/>
        <a:lstStyle/>
        <a:p>
          <a:pPr marL="0" indent="0">
            <a:buNone/>
          </a:pPr>
          <a:r>
            <a:rPr lang="en-GB" sz="1800" b="0" noProof="0" dirty="0">
              <a:solidFill>
                <a:schemeClr val="tx2"/>
              </a:solidFill>
            </a:rPr>
            <a:t>When taking the subsidies into account, additional lending partly stemmed from </a:t>
          </a:r>
          <a:r>
            <a:rPr lang="en-GB" sz="1800" b="1" noProof="0" dirty="0">
              <a:solidFill>
                <a:schemeClr val="tx2"/>
              </a:solidFill>
            </a:rPr>
            <a:t>higher house prices</a:t>
          </a:r>
          <a:r>
            <a:rPr lang="en-GB" sz="1800" b="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b="0" noProof="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Accordi</a:t>
          </a:r>
          <a:r>
            <a:rPr lang="hu-HU" sz="1800" b="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GB" sz="1800" b="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g to the simulation, </a:t>
          </a:r>
          <a:r>
            <a:rPr lang="en-GB" sz="1800" b="1"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house prices increased by 9 per cent between 2018 and 2021 on average </a:t>
          </a:r>
          <a:r>
            <a:rPr lang="en-GB" sz="1800" b="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due to the subsidies. </a:t>
          </a:r>
          <a:endParaRPr lang="en-GB" sz="1800" b="0" noProof="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dgm:t>
    </dgm:pt>
    <dgm:pt modelId="{BCB46135-5C88-4607-B7E8-A34DE4D02D66}" type="parTrans" cxnId="{64D788A1-BCE1-40D2-BC91-1353B87D6FD3}">
      <dgm:prSet/>
      <dgm:spPr/>
      <dgm:t>
        <a:bodyPr/>
        <a:lstStyle/>
        <a:p>
          <a:endParaRPr lang="en-GB"/>
        </a:p>
      </dgm:t>
    </dgm:pt>
    <dgm:pt modelId="{2C6507E0-C7F4-4051-B4AC-4A4775058619}" type="sibTrans" cxnId="{64D788A1-BCE1-40D2-BC91-1353B87D6FD3}">
      <dgm:prSet/>
      <dgm:spPr/>
      <dgm:t>
        <a:bodyPr/>
        <a:lstStyle/>
        <a:p>
          <a:endParaRPr lang="en-GB"/>
        </a:p>
      </dgm:t>
    </dgm:pt>
    <dgm:pt modelId="{24C28C22-D3FC-4602-99B4-13DEE307BF03}">
      <dgm:prSet phldrT="[Text]" custT="1"/>
      <dgm:spPr>
        <a:solidFill>
          <a:schemeClr val="tx2">
            <a:lumMod val="10000"/>
            <a:lumOff val="90000"/>
            <a:alpha val="90000"/>
          </a:schemeClr>
        </a:solidFill>
      </dgm:spPr>
      <dgm:t>
        <a:bodyPr/>
        <a:lstStyle/>
        <a:p>
          <a:pPr marL="0" indent="0" algn="just">
            <a:buNone/>
          </a:pPr>
          <a:r>
            <a:rPr lang="en-GB" sz="1800" b="1"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The share of new home purchases increased within transactions</a:t>
          </a:r>
          <a:r>
            <a:rPr lang="en-GB" sz="18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by 32 per cent in Budapest and 17 per cent in the count</a:t>
          </a:r>
          <a:r>
            <a:rPr lang="hu-HU" sz="18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GB" sz="1800" noProof="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yside</a:t>
          </a:r>
          <a:r>
            <a:rPr lang="en-GB" sz="18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by the end of 2021.</a:t>
          </a:r>
          <a:endParaRPr lang="en-GB" sz="1800" noProof="0" dirty="0">
            <a:solidFill>
              <a:schemeClr val="tx2"/>
            </a:solidFill>
          </a:endParaRPr>
        </a:p>
      </dgm:t>
    </dgm:pt>
    <dgm:pt modelId="{81DBF32B-8594-472C-8CEC-F18758C380AA}" type="parTrans" cxnId="{71D8C042-6388-425C-A199-FE781CB70B47}">
      <dgm:prSet/>
      <dgm:spPr/>
      <dgm:t>
        <a:bodyPr/>
        <a:lstStyle/>
        <a:p>
          <a:endParaRPr lang="hu-HU"/>
        </a:p>
      </dgm:t>
    </dgm:pt>
    <dgm:pt modelId="{E05440B2-8771-40C9-BDE3-E618F3943D3E}" type="sibTrans" cxnId="{71D8C042-6388-425C-A199-FE781CB70B47}">
      <dgm:prSet/>
      <dgm:spPr/>
      <dgm:t>
        <a:bodyPr/>
        <a:lstStyle/>
        <a:p>
          <a:endParaRPr lang="hu-HU"/>
        </a:p>
      </dgm:t>
    </dgm:pt>
    <dgm:pt modelId="{7F03B8D0-6E42-422A-ACDD-03C5324FBBBD}" type="pres">
      <dgm:prSet presAssocID="{B9BF5283-D943-4129-99DD-F71F3FE4452F}" presName="Name0" presStyleCnt="0">
        <dgm:presLayoutVars>
          <dgm:dir/>
          <dgm:animLvl val="lvl"/>
          <dgm:resizeHandles val="exact"/>
        </dgm:presLayoutVars>
      </dgm:prSet>
      <dgm:spPr/>
    </dgm:pt>
    <dgm:pt modelId="{D04FCCD4-4847-441E-8D52-802B4894E2D1}" type="pres">
      <dgm:prSet presAssocID="{ADA3C809-9C6B-44EF-9D5C-466E592C80C1}" presName="linNode" presStyleCnt="0"/>
      <dgm:spPr/>
    </dgm:pt>
    <dgm:pt modelId="{F30F3148-13FB-4BF9-AA3B-D389FB12BBD8}" type="pres">
      <dgm:prSet presAssocID="{ADA3C809-9C6B-44EF-9D5C-466E592C80C1}" presName="parentText" presStyleLbl="node1" presStyleIdx="0" presStyleCnt="2" custScaleX="39362" custScaleY="60183" custLinFactNeighborX="61" custLinFactNeighborY="1428">
        <dgm:presLayoutVars>
          <dgm:chMax val="1"/>
          <dgm:bulletEnabled val="1"/>
        </dgm:presLayoutVars>
      </dgm:prSet>
      <dgm:spPr/>
    </dgm:pt>
    <dgm:pt modelId="{B7A33A55-B33C-4FF5-A0D3-D809C9884262}" type="pres">
      <dgm:prSet presAssocID="{ADA3C809-9C6B-44EF-9D5C-466E592C80C1}" presName="descendantText" presStyleLbl="alignAccFollowNode1" presStyleIdx="0" presStyleCnt="2" custScaleX="157970" custScaleY="79401" custLinFactNeighborX="-590" custLinFactNeighborY="3120">
        <dgm:presLayoutVars>
          <dgm:bulletEnabled val="1"/>
        </dgm:presLayoutVars>
      </dgm:prSet>
      <dgm:spPr/>
    </dgm:pt>
    <dgm:pt modelId="{218BE420-4ACC-49E1-BF7A-DFDC22630856}" type="pres">
      <dgm:prSet presAssocID="{CE23690F-E4BC-4747-9B72-5446C3DF937D}" presName="sp" presStyleCnt="0"/>
      <dgm:spPr/>
    </dgm:pt>
    <dgm:pt modelId="{A521090F-46DA-4784-897F-CD59C4ED295E}" type="pres">
      <dgm:prSet presAssocID="{F1C64C0E-5C30-46A8-8F52-DCAB1158B8BF}" presName="linNode" presStyleCnt="0"/>
      <dgm:spPr/>
    </dgm:pt>
    <dgm:pt modelId="{1F223913-98E9-4747-9999-3EA3A3FF781D}" type="pres">
      <dgm:prSet presAssocID="{F1C64C0E-5C30-46A8-8F52-DCAB1158B8BF}" presName="parentText" presStyleLbl="node1" presStyleIdx="1" presStyleCnt="2" custScaleX="39786" custScaleY="31184" custLinFactNeighborX="103" custLinFactNeighborY="-1993">
        <dgm:presLayoutVars>
          <dgm:chMax val="1"/>
          <dgm:bulletEnabled val="1"/>
        </dgm:presLayoutVars>
      </dgm:prSet>
      <dgm:spPr/>
    </dgm:pt>
    <dgm:pt modelId="{94FA7937-B9D8-4728-9C10-8957FA905092}" type="pres">
      <dgm:prSet presAssocID="{F1C64C0E-5C30-46A8-8F52-DCAB1158B8BF}" presName="descendantText" presStyleLbl="alignAccFollowNode1" presStyleIdx="1" presStyleCnt="2" custScaleX="159715" custScaleY="42196" custLinFactNeighborX="-217" custLinFactNeighborY="-1747">
        <dgm:presLayoutVars>
          <dgm:bulletEnabled val="1"/>
        </dgm:presLayoutVars>
      </dgm:prSet>
      <dgm:spPr/>
    </dgm:pt>
  </dgm:ptLst>
  <dgm:cxnLst>
    <dgm:cxn modelId="{402DA30A-C133-4C67-A6CB-043F191ECB50}" srcId="{B9BF5283-D943-4129-99DD-F71F3FE4452F}" destId="{F1C64C0E-5C30-46A8-8F52-DCAB1158B8BF}" srcOrd="1" destOrd="0" parTransId="{37818124-E16D-4F44-BFA6-61A416C92C54}" sibTransId="{6E7BE878-DCFD-40FD-A187-F9106EC40D79}"/>
    <dgm:cxn modelId="{2130BE2C-18B4-4252-AA5A-FE6930CB22BF}" type="presOf" srcId="{218BD3AF-34BC-42F1-ADF9-E0F51F378DC2}" destId="{94FA7937-B9D8-4728-9C10-8957FA905092}" srcOrd="0" destOrd="0" presId="urn:microsoft.com/office/officeart/2005/8/layout/vList5"/>
    <dgm:cxn modelId="{71D8C042-6388-425C-A199-FE781CB70B47}" srcId="{ADA3C809-9C6B-44EF-9D5C-466E592C80C1}" destId="{24C28C22-D3FC-4602-99B4-13DEE307BF03}" srcOrd="1" destOrd="0" parTransId="{81DBF32B-8594-472C-8CEC-F18758C380AA}" sibTransId="{E05440B2-8771-40C9-BDE3-E618F3943D3E}"/>
    <dgm:cxn modelId="{5A5EE34D-5E86-4379-A553-0994E34DCD3E}" type="presOf" srcId="{B9BF5283-D943-4129-99DD-F71F3FE4452F}" destId="{7F03B8D0-6E42-422A-ACDD-03C5324FBBBD}" srcOrd="0" destOrd="0" presId="urn:microsoft.com/office/officeart/2005/8/layout/vList5"/>
    <dgm:cxn modelId="{8D3F2676-9FC5-4226-B08B-43CF401003CB}" type="presOf" srcId="{8EBFABB1-2B08-477C-B568-428D238E596F}" destId="{B7A33A55-B33C-4FF5-A0D3-D809C9884262}" srcOrd="0" destOrd="0" presId="urn:microsoft.com/office/officeart/2005/8/layout/vList5"/>
    <dgm:cxn modelId="{AF70D656-46CD-411D-8EA7-555883BD8D9C}" srcId="{ADA3C809-9C6B-44EF-9D5C-466E592C80C1}" destId="{8EBFABB1-2B08-477C-B568-428D238E596F}" srcOrd="0" destOrd="0" parTransId="{2F648FFA-C5D7-407B-8EAF-6CB52CAA2089}" sibTransId="{F95E4544-E0CE-431E-9A15-23D181F253C5}"/>
    <dgm:cxn modelId="{85E8959C-9AF7-4947-9968-5026F576F197}" type="presOf" srcId="{24C28C22-D3FC-4602-99B4-13DEE307BF03}" destId="{B7A33A55-B33C-4FF5-A0D3-D809C9884262}" srcOrd="0" destOrd="1" presId="urn:microsoft.com/office/officeart/2005/8/layout/vList5"/>
    <dgm:cxn modelId="{2AC41E9D-0C37-424F-8241-49A316422B85}" type="presOf" srcId="{F1C64C0E-5C30-46A8-8F52-DCAB1158B8BF}" destId="{1F223913-98E9-4747-9999-3EA3A3FF781D}" srcOrd="0" destOrd="0" presId="urn:microsoft.com/office/officeart/2005/8/layout/vList5"/>
    <dgm:cxn modelId="{64D788A1-BCE1-40D2-BC91-1353B87D6FD3}" srcId="{F1C64C0E-5C30-46A8-8F52-DCAB1158B8BF}" destId="{218BD3AF-34BC-42F1-ADF9-E0F51F378DC2}" srcOrd="0" destOrd="0" parTransId="{BCB46135-5C88-4607-B7E8-A34DE4D02D66}" sibTransId="{2C6507E0-C7F4-4051-B4AC-4A4775058619}"/>
    <dgm:cxn modelId="{671A5BDB-54D5-4E80-9917-2865D4479F55}" srcId="{B9BF5283-D943-4129-99DD-F71F3FE4452F}" destId="{ADA3C809-9C6B-44EF-9D5C-466E592C80C1}" srcOrd="0" destOrd="0" parTransId="{CF89D58D-5D0E-4C02-9072-59E4F702D262}" sibTransId="{CE23690F-E4BC-4747-9B72-5446C3DF937D}"/>
    <dgm:cxn modelId="{08E332E2-A6CF-4793-8DBD-5762F5195889}" type="presOf" srcId="{ADA3C809-9C6B-44EF-9D5C-466E592C80C1}" destId="{F30F3148-13FB-4BF9-AA3B-D389FB12BBD8}" srcOrd="0" destOrd="0" presId="urn:microsoft.com/office/officeart/2005/8/layout/vList5"/>
    <dgm:cxn modelId="{6757CBEE-DEF0-4847-8209-7EC6BF9D8868}" type="presParOf" srcId="{7F03B8D0-6E42-422A-ACDD-03C5324FBBBD}" destId="{D04FCCD4-4847-441E-8D52-802B4894E2D1}" srcOrd="0" destOrd="0" presId="urn:microsoft.com/office/officeart/2005/8/layout/vList5"/>
    <dgm:cxn modelId="{8B136FD1-CF13-4B47-ACD2-FB9E9A39D9F5}" type="presParOf" srcId="{D04FCCD4-4847-441E-8D52-802B4894E2D1}" destId="{F30F3148-13FB-4BF9-AA3B-D389FB12BBD8}" srcOrd="0" destOrd="0" presId="urn:microsoft.com/office/officeart/2005/8/layout/vList5"/>
    <dgm:cxn modelId="{CCB84B54-AD53-40BE-8B64-914B935BB88E}" type="presParOf" srcId="{D04FCCD4-4847-441E-8D52-802B4894E2D1}" destId="{B7A33A55-B33C-4FF5-A0D3-D809C9884262}" srcOrd="1" destOrd="0" presId="urn:microsoft.com/office/officeart/2005/8/layout/vList5"/>
    <dgm:cxn modelId="{4A1499B3-7BFF-4ECA-A642-4A52CA2DA441}" type="presParOf" srcId="{7F03B8D0-6E42-422A-ACDD-03C5324FBBBD}" destId="{218BE420-4ACC-49E1-BF7A-DFDC22630856}" srcOrd="1" destOrd="0" presId="urn:microsoft.com/office/officeart/2005/8/layout/vList5"/>
    <dgm:cxn modelId="{D70BE035-60BA-42E1-865E-C41713CAE592}" type="presParOf" srcId="{7F03B8D0-6E42-422A-ACDD-03C5324FBBBD}" destId="{A521090F-46DA-4784-897F-CD59C4ED295E}" srcOrd="2" destOrd="0" presId="urn:microsoft.com/office/officeart/2005/8/layout/vList5"/>
    <dgm:cxn modelId="{3FEE5D7A-5BCD-4B49-99C0-A6519A898857}" type="presParOf" srcId="{A521090F-46DA-4784-897F-CD59C4ED295E}" destId="{1F223913-98E9-4747-9999-3EA3A3FF781D}" srcOrd="0" destOrd="0" presId="urn:microsoft.com/office/officeart/2005/8/layout/vList5"/>
    <dgm:cxn modelId="{54300661-840C-4C9E-9801-4D338C22F682}" type="presParOf" srcId="{A521090F-46DA-4784-897F-CD59C4ED295E}" destId="{94FA7937-B9D8-4728-9C10-8957FA90509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BF5283-D943-4129-99DD-F71F3FE4452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ADA3C809-9C6B-44EF-9D5C-466E592C80C1}">
      <dgm:prSet phldrT="[Text]" phldr="1"/>
      <dgm:spPr>
        <a:noFill/>
        <a:ln w="38100">
          <a:solidFill>
            <a:schemeClr val="accent1"/>
          </a:solidFill>
        </a:ln>
      </dgm:spPr>
      <dgm:t>
        <a:bodyPr/>
        <a:lstStyle/>
        <a:p>
          <a:endParaRPr lang="en-GB" dirty="0"/>
        </a:p>
      </dgm:t>
    </dgm:pt>
    <dgm:pt modelId="{CF89D58D-5D0E-4C02-9072-59E4F702D262}" type="parTrans" cxnId="{671A5BDB-54D5-4E80-9917-2865D4479F55}">
      <dgm:prSet/>
      <dgm:spPr/>
      <dgm:t>
        <a:bodyPr/>
        <a:lstStyle/>
        <a:p>
          <a:endParaRPr lang="en-GB"/>
        </a:p>
      </dgm:t>
    </dgm:pt>
    <dgm:pt modelId="{CE23690F-E4BC-4747-9B72-5446C3DF937D}" type="sibTrans" cxnId="{671A5BDB-54D5-4E80-9917-2865D4479F55}">
      <dgm:prSet/>
      <dgm:spPr/>
      <dgm:t>
        <a:bodyPr/>
        <a:lstStyle/>
        <a:p>
          <a:endParaRPr lang="en-GB"/>
        </a:p>
      </dgm:t>
    </dgm:pt>
    <dgm:pt modelId="{8EBFABB1-2B08-477C-B568-428D238E596F}">
      <dgm:prSet phldrT="[Text]" custT="1"/>
      <dgm:spPr>
        <a:solidFill>
          <a:schemeClr val="tx2">
            <a:lumMod val="10000"/>
            <a:lumOff val="90000"/>
            <a:alpha val="90000"/>
          </a:schemeClr>
        </a:solidFill>
      </dgm:spPr>
      <dgm:t>
        <a:bodyPr/>
        <a:lstStyle/>
        <a:p>
          <a:pPr>
            <a:buFont typeface="Arial" panose="020B0604020202020204" pitchFamily="34" charset="0"/>
            <a:buNone/>
          </a:pPr>
          <a:r>
            <a:rPr lang="en-GB" sz="18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Through helping </a:t>
          </a:r>
          <a:r>
            <a:rPr lang="en-GB" sz="1800" b="0" noProof="0" dirty="0">
              <a:solidFill>
                <a:schemeClr val="tx2"/>
              </a:solidFill>
            </a:rPr>
            <a:t>households’ raising their </a:t>
          </a:r>
          <a:r>
            <a:rPr lang="en-GB" sz="1800" b="1" noProof="0" dirty="0">
              <a:solidFill>
                <a:schemeClr val="tx2"/>
              </a:solidFill>
            </a:rPr>
            <a:t>„own funds</a:t>
          </a:r>
          <a:r>
            <a:rPr lang="en-GB" sz="1800" b="0" noProof="0" dirty="0">
              <a:solidFill>
                <a:schemeClr val="tx2"/>
              </a:solidFill>
            </a:rPr>
            <a:t>”, the family subsidies:</a:t>
          </a:r>
        </a:p>
      </dgm:t>
    </dgm:pt>
    <dgm:pt modelId="{2F648FFA-C5D7-407B-8EAF-6CB52CAA2089}" type="parTrans" cxnId="{AF70D656-46CD-411D-8EA7-555883BD8D9C}">
      <dgm:prSet/>
      <dgm:spPr/>
      <dgm:t>
        <a:bodyPr/>
        <a:lstStyle/>
        <a:p>
          <a:endParaRPr lang="en-GB"/>
        </a:p>
      </dgm:t>
    </dgm:pt>
    <dgm:pt modelId="{F95E4544-E0CE-431E-9A15-23D181F253C5}" type="sibTrans" cxnId="{AF70D656-46CD-411D-8EA7-555883BD8D9C}">
      <dgm:prSet/>
      <dgm:spPr/>
      <dgm:t>
        <a:bodyPr/>
        <a:lstStyle/>
        <a:p>
          <a:endParaRPr lang="en-GB"/>
        </a:p>
      </dgm:t>
    </dgm:pt>
    <dgm:pt modelId="{B6DD00CE-5AB4-41C5-9CA4-05D91D699415}">
      <dgm:prSet phldrT="[Text]" phldr="1"/>
      <dgm:spPr>
        <a:noFill/>
        <a:ln w="38100">
          <a:solidFill>
            <a:schemeClr val="accent1"/>
          </a:solidFill>
        </a:ln>
      </dgm:spPr>
      <dgm:t>
        <a:bodyPr/>
        <a:lstStyle/>
        <a:p>
          <a:endParaRPr lang="en-GB" dirty="0"/>
        </a:p>
      </dgm:t>
    </dgm:pt>
    <dgm:pt modelId="{84FC44BF-F04A-4F12-B1D7-DAF6CABC5D8E}" type="parTrans" cxnId="{E23D58E3-4C22-4B31-839A-0FB4E8DBF399}">
      <dgm:prSet/>
      <dgm:spPr/>
      <dgm:t>
        <a:bodyPr/>
        <a:lstStyle/>
        <a:p>
          <a:endParaRPr lang="en-GB"/>
        </a:p>
      </dgm:t>
    </dgm:pt>
    <dgm:pt modelId="{8AF93A86-C39F-4D4B-9AC7-D89A102ED6E7}" type="sibTrans" cxnId="{E23D58E3-4C22-4B31-839A-0FB4E8DBF399}">
      <dgm:prSet/>
      <dgm:spPr/>
      <dgm:t>
        <a:bodyPr/>
        <a:lstStyle/>
        <a:p>
          <a:endParaRPr lang="en-GB"/>
        </a:p>
      </dgm:t>
    </dgm:pt>
    <dgm:pt modelId="{FD048BD0-633B-43A3-8321-A459300311B4}">
      <dgm:prSet phldrT="[Text]" custT="1"/>
      <dgm:spPr>
        <a:solidFill>
          <a:schemeClr val="tx2">
            <a:lumMod val="10000"/>
            <a:lumOff val="90000"/>
            <a:alpha val="90000"/>
          </a:schemeClr>
        </a:solidFill>
      </dgm:spPr>
      <dgm:t>
        <a:bodyPr/>
        <a:lstStyle/>
        <a:p>
          <a:pPr marL="0" indent="0">
            <a:buFont typeface="Arial" panose="020B0604020202020204" pitchFamily="34" charset="0"/>
            <a:buNone/>
          </a:pP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After the </a:t>
          </a:r>
          <a:r>
            <a:rPr lang="en-GB" sz="1800" b="1"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phasing out of the prenatal baby support loan </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in 2022, raising the necessary own funds may be more challenging, and thus there may be </a:t>
          </a:r>
          <a:r>
            <a:rPr lang="en-GB" sz="1800" b="1"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fewer new house transactions</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and </a:t>
          </a:r>
          <a:r>
            <a:rPr lang="en-GB" sz="1800" b="1"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part of the first home buyers may be sidelined from the lending market</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p>
      </dgm:t>
    </dgm:pt>
    <dgm:pt modelId="{95B02344-A539-4D98-B27F-9D67660BFA47}" type="parTrans" cxnId="{72D18096-D91E-49EC-80D5-9876C10020EA}">
      <dgm:prSet/>
      <dgm:spPr/>
      <dgm:t>
        <a:bodyPr/>
        <a:lstStyle/>
        <a:p>
          <a:endParaRPr lang="en-GB"/>
        </a:p>
      </dgm:t>
    </dgm:pt>
    <dgm:pt modelId="{02BB7099-9CE2-4903-9D0C-D1C10249C49D}" type="sibTrans" cxnId="{72D18096-D91E-49EC-80D5-9876C10020EA}">
      <dgm:prSet/>
      <dgm:spPr/>
      <dgm:t>
        <a:bodyPr/>
        <a:lstStyle/>
        <a:p>
          <a:endParaRPr lang="en-GB"/>
        </a:p>
      </dgm:t>
    </dgm:pt>
    <dgm:pt modelId="{AF69B94C-D576-424A-A066-7F29FE379FDD}">
      <dgm:prSet phldrT="[Text]" custT="1"/>
      <dgm:spPr>
        <a:solidFill>
          <a:schemeClr val="tx2">
            <a:lumMod val="10000"/>
            <a:lumOff val="90000"/>
            <a:alpha val="90000"/>
          </a:schemeClr>
        </a:solidFill>
      </dgm:spPr>
      <dgm:t>
        <a:bodyPr/>
        <a:lstStyle/>
        <a:p>
          <a:pPr>
            <a:buFont typeface="Arial" panose="020B0604020202020204" pitchFamily="34" charset="0"/>
            <a:buChar char="•"/>
          </a:pPr>
          <a:r>
            <a:rPr lang="en-GB" sz="1800" b="1" noProof="0" dirty="0">
              <a:solidFill>
                <a:schemeClr val="tx2"/>
              </a:solidFill>
            </a:rPr>
            <a:t> Greatly increased the pr</a:t>
          </a:r>
          <a:r>
            <a:rPr lang="hu-HU" sz="1800" b="1" noProof="0" dirty="0">
              <a:solidFill>
                <a:schemeClr val="tx2"/>
              </a:solidFill>
            </a:rPr>
            <a:t>o</a:t>
          </a:r>
          <a:r>
            <a:rPr lang="en-GB" sz="1800" b="1" noProof="0" dirty="0">
              <a:solidFill>
                <a:schemeClr val="tx2"/>
              </a:solidFill>
            </a:rPr>
            <a:t>portion first home buyers</a:t>
          </a:r>
          <a:r>
            <a:rPr lang="en-GB" sz="18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by some 28 per cent between 2018 and 2021. </a:t>
          </a:r>
          <a:endParaRPr lang="en-GB" sz="1800" noProof="0" dirty="0">
            <a:solidFill>
              <a:schemeClr val="tx2"/>
            </a:solidFill>
          </a:endParaRPr>
        </a:p>
      </dgm:t>
    </dgm:pt>
    <dgm:pt modelId="{82ADF46F-3DB1-44A4-8D69-A47FA66CDC21}" type="parTrans" cxnId="{C928C421-4371-41B9-A142-912DFA947021}">
      <dgm:prSet/>
      <dgm:spPr/>
      <dgm:t>
        <a:bodyPr/>
        <a:lstStyle/>
        <a:p>
          <a:endParaRPr lang="hu-HU"/>
        </a:p>
      </dgm:t>
    </dgm:pt>
    <dgm:pt modelId="{68F6718A-F8C0-40BD-A9E0-069AB507BD28}" type="sibTrans" cxnId="{C928C421-4371-41B9-A142-912DFA947021}">
      <dgm:prSet/>
      <dgm:spPr/>
      <dgm:t>
        <a:bodyPr/>
        <a:lstStyle/>
        <a:p>
          <a:endParaRPr lang="hu-HU"/>
        </a:p>
      </dgm:t>
    </dgm:pt>
    <dgm:pt modelId="{0BD50976-8649-4919-A850-A0C8152EF1AC}">
      <dgm:prSet phldrT="[Text]" custT="1"/>
      <dgm:spPr>
        <a:solidFill>
          <a:schemeClr val="tx2">
            <a:lumMod val="10000"/>
            <a:lumOff val="90000"/>
            <a:alpha val="90000"/>
          </a:schemeClr>
        </a:solidFill>
      </dgm:spPr>
      <dgm:t>
        <a:bodyPr/>
        <a:lstStyle/>
        <a:p>
          <a:pPr>
            <a:buFont typeface="Arial" panose="020B0604020202020204" pitchFamily="34" charset="0"/>
            <a:buChar char="•"/>
          </a:pPr>
          <a:r>
            <a:rPr lang="en-GB" sz="18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Significantly contributed to the fact that </a:t>
          </a:r>
          <a:r>
            <a:rPr lang="en-GB" sz="1800" b="1"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fewer household became indebted near the LTV limit</a:t>
          </a:r>
          <a:r>
            <a:rPr lang="en-GB" sz="18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noProof="0" dirty="0">
            <a:solidFill>
              <a:schemeClr val="tx2"/>
            </a:solidFill>
          </a:endParaRPr>
        </a:p>
      </dgm:t>
    </dgm:pt>
    <dgm:pt modelId="{5B347892-A38B-4999-B3D7-981BEB0A7677}" type="parTrans" cxnId="{646A6203-C06B-433C-BD0A-7237A67908EF}">
      <dgm:prSet/>
      <dgm:spPr/>
      <dgm:t>
        <a:bodyPr/>
        <a:lstStyle/>
        <a:p>
          <a:endParaRPr lang="hu-HU"/>
        </a:p>
      </dgm:t>
    </dgm:pt>
    <dgm:pt modelId="{F540AC68-132E-418F-AD71-C5732F5F7A75}" type="sibTrans" cxnId="{646A6203-C06B-433C-BD0A-7237A67908EF}">
      <dgm:prSet/>
      <dgm:spPr/>
      <dgm:t>
        <a:bodyPr/>
        <a:lstStyle/>
        <a:p>
          <a:endParaRPr lang="hu-HU"/>
        </a:p>
      </dgm:t>
    </dgm:pt>
    <dgm:pt modelId="{7F03B8D0-6E42-422A-ACDD-03C5324FBBBD}" type="pres">
      <dgm:prSet presAssocID="{B9BF5283-D943-4129-99DD-F71F3FE4452F}" presName="Name0" presStyleCnt="0">
        <dgm:presLayoutVars>
          <dgm:dir/>
          <dgm:animLvl val="lvl"/>
          <dgm:resizeHandles val="exact"/>
        </dgm:presLayoutVars>
      </dgm:prSet>
      <dgm:spPr/>
    </dgm:pt>
    <dgm:pt modelId="{D04FCCD4-4847-441E-8D52-802B4894E2D1}" type="pres">
      <dgm:prSet presAssocID="{ADA3C809-9C6B-44EF-9D5C-466E592C80C1}" presName="linNode" presStyleCnt="0"/>
      <dgm:spPr/>
    </dgm:pt>
    <dgm:pt modelId="{F30F3148-13FB-4BF9-AA3B-D389FB12BBD8}" type="pres">
      <dgm:prSet presAssocID="{ADA3C809-9C6B-44EF-9D5C-466E592C80C1}" presName="parentText" presStyleLbl="node1" presStyleIdx="0" presStyleCnt="2" custScaleX="39070" custScaleY="144180" custLinFactNeighborX="176" custLinFactNeighborY="435">
        <dgm:presLayoutVars>
          <dgm:chMax val="1"/>
          <dgm:bulletEnabled val="1"/>
        </dgm:presLayoutVars>
      </dgm:prSet>
      <dgm:spPr/>
    </dgm:pt>
    <dgm:pt modelId="{B7A33A55-B33C-4FF5-A0D3-D809C9884262}" type="pres">
      <dgm:prSet presAssocID="{ADA3C809-9C6B-44EF-9D5C-466E592C80C1}" presName="descendantText" presStyleLbl="alignAccFollowNode1" presStyleIdx="0" presStyleCnt="2" custScaleX="159920" custScaleY="186477" custLinFactNeighborX="-206" custLinFactNeighborY="2535">
        <dgm:presLayoutVars>
          <dgm:bulletEnabled val="1"/>
        </dgm:presLayoutVars>
      </dgm:prSet>
      <dgm:spPr/>
    </dgm:pt>
    <dgm:pt modelId="{8D625F63-12E0-4508-BE56-3014D3E86E40}" type="pres">
      <dgm:prSet presAssocID="{CE23690F-E4BC-4747-9B72-5446C3DF937D}" presName="sp" presStyleCnt="0"/>
      <dgm:spPr/>
    </dgm:pt>
    <dgm:pt modelId="{89E8F0BB-23A4-4F02-94CD-141A908DCB23}" type="pres">
      <dgm:prSet presAssocID="{B6DD00CE-5AB4-41C5-9CA4-05D91D699415}" presName="linNode" presStyleCnt="0"/>
      <dgm:spPr/>
    </dgm:pt>
    <dgm:pt modelId="{B22D1733-69CC-4240-BCDC-D1E5F9C3F0B3}" type="pres">
      <dgm:prSet presAssocID="{B6DD00CE-5AB4-41C5-9CA4-05D91D699415}" presName="parentText" presStyleLbl="node1" presStyleIdx="1" presStyleCnt="2" custScaleX="38862" custScaleY="98498" custLinFactNeighborX="-19" custLinFactNeighborY="981">
        <dgm:presLayoutVars>
          <dgm:chMax val="1"/>
          <dgm:bulletEnabled val="1"/>
        </dgm:presLayoutVars>
      </dgm:prSet>
      <dgm:spPr/>
    </dgm:pt>
    <dgm:pt modelId="{A9B9D7AF-CF30-4655-9EBA-F892DFC23FCC}" type="pres">
      <dgm:prSet presAssocID="{B6DD00CE-5AB4-41C5-9CA4-05D91D699415}" presName="descendantText" presStyleLbl="alignAccFollowNode1" presStyleIdx="1" presStyleCnt="2" custScaleX="159920" custScaleY="117107" custLinFactNeighborX="34" custLinFactNeighborY="431">
        <dgm:presLayoutVars>
          <dgm:bulletEnabled val="1"/>
        </dgm:presLayoutVars>
      </dgm:prSet>
      <dgm:spPr/>
    </dgm:pt>
  </dgm:ptLst>
  <dgm:cxnLst>
    <dgm:cxn modelId="{5FCDE002-8745-48D6-A4F7-32F9979148FE}" type="presOf" srcId="{B6DD00CE-5AB4-41C5-9CA4-05D91D699415}" destId="{B22D1733-69CC-4240-BCDC-D1E5F9C3F0B3}" srcOrd="0" destOrd="0" presId="urn:microsoft.com/office/officeart/2005/8/layout/vList5"/>
    <dgm:cxn modelId="{646A6203-C06B-433C-BD0A-7237A67908EF}" srcId="{ADA3C809-9C6B-44EF-9D5C-466E592C80C1}" destId="{0BD50976-8649-4919-A850-A0C8152EF1AC}" srcOrd="2" destOrd="0" parTransId="{5B347892-A38B-4999-B3D7-981BEB0A7677}" sibTransId="{F540AC68-132E-418F-AD71-C5732F5F7A75}"/>
    <dgm:cxn modelId="{C928C421-4371-41B9-A142-912DFA947021}" srcId="{ADA3C809-9C6B-44EF-9D5C-466E592C80C1}" destId="{AF69B94C-D576-424A-A066-7F29FE379FDD}" srcOrd="1" destOrd="0" parTransId="{82ADF46F-3DB1-44A4-8D69-A47FA66CDC21}" sibTransId="{68F6718A-F8C0-40BD-A9E0-069AB507BD28}"/>
    <dgm:cxn modelId="{D4C80B39-677E-4CEE-B317-DD37A1AF6182}" type="presOf" srcId="{FD048BD0-633B-43A3-8321-A459300311B4}" destId="{A9B9D7AF-CF30-4655-9EBA-F892DFC23FCC}" srcOrd="0" destOrd="0" presId="urn:microsoft.com/office/officeart/2005/8/layout/vList5"/>
    <dgm:cxn modelId="{3E30B03A-EB7D-431B-9267-E04F79654CEF}" type="presOf" srcId="{0BD50976-8649-4919-A850-A0C8152EF1AC}" destId="{B7A33A55-B33C-4FF5-A0D3-D809C9884262}" srcOrd="0" destOrd="2" presId="urn:microsoft.com/office/officeart/2005/8/layout/vList5"/>
    <dgm:cxn modelId="{5A5EE34D-5E86-4379-A553-0994E34DCD3E}" type="presOf" srcId="{B9BF5283-D943-4129-99DD-F71F3FE4452F}" destId="{7F03B8D0-6E42-422A-ACDD-03C5324FBBBD}" srcOrd="0" destOrd="0" presId="urn:microsoft.com/office/officeart/2005/8/layout/vList5"/>
    <dgm:cxn modelId="{8D3F2676-9FC5-4226-B08B-43CF401003CB}" type="presOf" srcId="{8EBFABB1-2B08-477C-B568-428D238E596F}" destId="{B7A33A55-B33C-4FF5-A0D3-D809C9884262}" srcOrd="0" destOrd="0" presId="urn:microsoft.com/office/officeart/2005/8/layout/vList5"/>
    <dgm:cxn modelId="{AF70D656-46CD-411D-8EA7-555883BD8D9C}" srcId="{ADA3C809-9C6B-44EF-9D5C-466E592C80C1}" destId="{8EBFABB1-2B08-477C-B568-428D238E596F}" srcOrd="0" destOrd="0" parTransId="{2F648FFA-C5D7-407B-8EAF-6CB52CAA2089}" sibTransId="{F95E4544-E0CE-431E-9A15-23D181F253C5}"/>
    <dgm:cxn modelId="{72D18096-D91E-49EC-80D5-9876C10020EA}" srcId="{B6DD00CE-5AB4-41C5-9CA4-05D91D699415}" destId="{FD048BD0-633B-43A3-8321-A459300311B4}" srcOrd="0" destOrd="0" parTransId="{95B02344-A539-4D98-B27F-9D67660BFA47}" sibTransId="{02BB7099-9CE2-4903-9D0C-D1C10249C49D}"/>
    <dgm:cxn modelId="{F7BA01CE-C21C-4951-AACB-1A0939FE4CDD}" type="presOf" srcId="{AF69B94C-D576-424A-A066-7F29FE379FDD}" destId="{B7A33A55-B33C-4FF5-A0D3-D809C9884262}" srcOrd="0" destOrd="1" presId="urn:microsoft.com/office/officeart/2005/8/layout/vList5"/>
    <dgm:cxn modelId="{671A5BDB-54D5-4E80-9917-2865D4479F55}" srcId="{B9BF5283-D943-4129-99DD-F71F3FE4452F}" destId="{ADA3C809-9C6B-44EF-9D5C-466E592C80C1}" srcOrd="0" destOrd="0" parTransId="{CF89D58D-5D0E-4C02-9072-59E4F702D262}" sibTransId="{CE23690F-E4BC-4747-9B72-5446C3DF937D}"/>
    <dgm:cxn modelId="{08E332E2-A6CF-4793-8DBD-5762F5195889}" type="presOf" srcId="{ADA3C809-9C6B-44EF-9D5C-466E592C80C1}" destId="{F30F3148-13FB-4BF9-AA3B-D389FB12BBD8}" srcOrd="0" destOrd="0" presId="urn:microsoft.com/office/officeart/2005/8/layout/vList5"/>
    <dgm:cxn modelId="{E23D58E3-4C22-4B31-839A-0FB4E8DBF399}" srcId="{B9BF5283-D943-4129-99DD-F71F3FE4452F}" destId="{B6DD00CE-5AB4-41C5-9CA4-05D91D699415}" srcOrd="1" destOrd="0" parTransId="{84FC44BF-F04A-4F12-B1D7-DAF6CABC5D8E}" sibTransId="{8AF93A86-C39F-4D4B-9AC7-D89A102ED6E7}"/>
    <dgm:cxn modelId="{6757CBEE-DEF0-4847-8209-7EC6BF9D8868}" type="presParOf" srcId="{7F03B8D0-6E42-422A-ACDD-03C5324FBBBD}" destId="{D04FCCD4-4847-441E-8D52-802B4894E2D1}" srcOrd="0" destOrd="0" presId="urn:microsoft.com/office/officeart/2005/8/layout/vList5"/>
    <dgm:cxn modelId="{8B136FD1-CF13-4B47-ACD2-FB9E9A39D9F5}" type="presParOf" srcId="{D04FCCD4-4847-441E-8D52-802B4894E2D1}" destId="{F30F3148-13FB-4BF9-AA3B-D389FB12BBD8}" srcOrd="0" destOrd="0" presId="urn:microsoft.com/office/officeart/2005/8/layout/vList5"/>
    <dgm:cxn modelId="{CCB84B54-AD53-40BE-8B64-914B935BB88E}" type="presParOf" srcId="{D04FCCD4-4847-441E-8D52-802B4894E2D1}" destId="{B7A33A55-B33C-4FF5-A0D3-D809C9884262}" srcOrd="1" destOrd="0" presId="urn:microsoft.com/office/officeart/2005/8/layout/vList5"/>
    <dgm:cxn modelId="{22B7F5B0-6304-4708-AC2C-D0CAD9F82972}" type="presParOf" srcId="{7F03B8D0-6E42-422A-ACDD-03C5324FBBBD}" destId="{8D625F63-12E0-4508-BE56-3014D3E86E40}" srcOrd="1" destOrd="0" presId="urn:microsoft.com/office/officeart/2005/8/layout/vList5"/>
    <dgm:cxn modelId="{BF627151-F96D-45C3-9569-F33B3BA3167E}" type="presParOf" srcId="{7F03B8D0-6E42-422A-ACDD-03C5324FBBBD}" destId="{89E8F0BB-23A4-4F02-94CD-141A908DCB23}" srcOrd="2" destOrd="0" presId="urn:microsoft.com/office/officeart/2005/8/layout/vList5"/>
    <dgm:cxn modelId="{9DDC458D-89A2-4184-9A32-C56E894E5EF9}" type="presParOf" srcId="{89E8F0BB-23A4-4F02-94CD-141A908DCB23}" destId="{B22D1733-69CC-4240-BCDC-D1E5F9C3F0B3}" srcOrd="0" destOrd="0" presId="urn:microsoft.com/office/officeart/2005/8/layout/vList5"/>
    <dgm:cxn modelId="{0F0C4B3B-CB4F-4EE1-B6BC-07DF58C6AE02}" type="presParOf" srcId="{89E8F0BB-23A4-4F02-94CD-141A908DCB23}" destId="{A9B9D7AF-CF30-4655-9EBA-F892DFC23FCC}"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Trends in lending</a:t>
          </a:r>
        </a:p>
      </dgm:t>
    </dgm:pt>
    <dgm:pt modelId="{3727B7A2-DD14-48AB-BF47-C4BD0B4FB03C}" type="parTrans" cxnId="{6CCB77ED-9B18-42C6-BA1F-4BAB6E29D6B2}">
      <dgm:prSet/>
      <dgm:spPr/>
      <dgm:t>
        <a:bodyPr/>
        <a:lstStyle/>
        <a:p>
          <a:endParaRPr lang="en-US" dirty="0"/>
        </a:p>
      </dgm:t>
    </dgm:pt>
    <dgm:pt modelId="{2DE3D471-3B8A-42E2-A6A4-89E69711C2F2}" type="sibTrans" cxnId="{6CCB77ED-9B18-42C6-BA1F-4BAB6E29D6B2}">
      <dgm:prSet/>
      <dgm:spPr/>
      <dgm:t>
        <a:bodyPr/>
        <a:lstStyle/>
        <a:p>
          <a:endParaRPr lang="en-US" dirty="0"/>
        </a:p>
      </dgm:t>
    </dgm:pt>
    <dgm:pt modelId="{94A950AB-3518-4BA6-B0DF-F02989087600}">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Shock resistance</a:t>
          </a:r>
        </a:p>
      </dgm:t>
    </dgm:pt>
    <dgm:pt modelId="{F9E2FEA7-CAC7-45C8-8E5B-E3A33B62A57C}" type="parTrans" cxnId="{4D1490D1-ED2B-4E5B-990F-EABA6FE966C8}">
      <dgm:prSet/>
      <dgm:spPr/>
      <dgm:t>
        <a:bodyPr/>
        <a:lstStyle/>
        <a:p>
          <a:endParaRPr lang="en-US" dirty="0"/>
        </a:p>
      </dgm:t>
    </dgm:pt>
    <dgm:pt modelId="{FAECC185-8C3A-43A9-B827-15A993582BB5}" type="sibTrans" cxnId="{4D1490D1-ED2B-4E5B-990F-EABA6FE966C8}">
      <dgm:prSet/>
      <dgm:spPr/>
      <dgm:t>
        <a:bodyPr/>
        <a:lstStyle/>
        <a:p>
          <a:endParaRPr lang="en-US" dirty="0"/>
        </a:p>
      </dgm:t>
    </dgm:pt>
    <dgm:pt modelId="{651D4345-81F6-439A-8D18-11BEAB6A0E1F}">
      <dgm:prSet phldrT="[Text]" custT="1"/>
      <dgm:spPr>
        <a:solidFill>
          <a:srgbClr val="002060"/>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Portfolio quality</a:t>
          </a:r>
        </a:p>
      </dgm:t>
    </dgm:pt>
    <dgm:pt modelId="{700564BA-7AE4-4E9B-A236-95ED33679DB4}" type="parTrans" cxnId="{15E59D76-C762-4DE3-8B36-7C3B43CC8C49}">
      <dgm:prSet/>
      <dgm:spPr/>
      <dgm:t>
        <a:bodyPr/>
        <a:lstStyle/>
        <a:p>
          <a:endParaRPr lang="en-US" dirty="0"/>
        </a:p>
      </dgm:t>
    </dgm:pt>
    <dgm:pt modelId="{22DD6843-1B6B-42BB-BDB0-5A3D50978ED5}" type="sibTrans" cxnId="{15E59D76-C762-4DE3-8B36-7C3B43CC8C49}">
      <dgm:prSet/>
      <dgm:spPr/>
      <dgm:t>
        <a:bodyPr/>
        <a:lstStyle/>
        <a:p>
          <a:endParaRPr lang="en-US" dirty="0"/>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International </a:t>
          </a:r>
          <a:r>
            <a:rPr lang="en-US" sz="2200" b="1" kern="1200" noProof="0" dirty="0">
              <a:solidFill>
                <a:prstClr val="white"/>
              </a:solidFill>
              <a:latin typeface="Trebuchet MS"/>
              <a:ea typeface="+mn-ea"/>
              <a:cs typeface="+mn-cs"/>
            </a:rPr>
            <a:t>environment</a:t>
          </a:r>
        </a:p>
      </dgm:t>
    </dgm:pt>
    <dgm:pt modelId="{A01ED346-9C94-425B-845C-6E0248272379}" type="parTrans" cxnId="{FA127D9F-4DD7-420B-8333-D327F75AFA36}">
      <dgm:prSet/>
      <dgm:spPr/>
      <dgm:t>
        <a:bodyPr/>
        <a:lstStyle/>
        <a:p>
          <a:endParaRPr lang="en-US" dirty="0"/>
        </a:p>
      </dgm:t>
    </dgm:pt>
    <dgm:pt modelId="{CBEBCD59-532F-4594-B6A2-274C5DCD838F}" type="sibTrans" cxnId="{FA127D9F-4DD7-420B-8333-D327F75AFA36}">
      <dgm:prSet/>
      <dgm:spPr/>
      <dgm:t>
        <a:bodyPr/>
        <a:lstStyle/>
        <a:p>
          <a:endParaRPr lang="en-US" dirty="0"/>
        </a:p>
      </dgm:t>
    </dgm:pt>
    <dgm:pt modelId="{B5BBEF3A-C598-4266-B72B-0C072EF3551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Profitability</a:t>
          </a:r>
        </a:p>
      </dgm:t>
    </dgm:pt>
    <dgm:pt modelId="{CFB22EFB-64C8-4F10-B20D-FDD4CE52192D}" type="parTrans" cxnId="{18D036FB-0C42-4F38-8BFC-8A6CDDA3D5B4}">
      <dgm:prSet/>
      <dgm:spPr/>
      <dgm:t>
        <a:bodyPr/>
        <a:lstStyle/>
        <a:p>
          <a:endParaRPr lang="en-US" dirty="0"/>
        </a:p>
      </dgm:t>
    </dgm:pt>
    <dgm:pt modelId="{072F3FCF-FA4A-477E-8368-2109D558D11F}" type="sibTrans" cxnId="{18D036FB-0C42-4F38-8BFC-8A6CDDA3D5B4}">
      <dgm:prSet/>
      <dgm:spPr/>
      <dgm:t>
        <a:bodyPr/>
        <a:lstStyle/>
        <a:p>
          <a:endParaRPr lang="en-US" dirty="0"/>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2" presStyleCnt="5"/>
      <dgm:spPr/>
    </dgm:pt>
    <dgm:pt modelId="{0056A92D-1C97-46D9-AFBD-1577197A3A19}" type="pres">
      <dgm:prSet presAssocID="{651D4345-81F6-439A-8D18-11BEAB6A0E1F}" presName="parentText" presStyleLbl="node1" presStyleIdx="3" presStyleCnt="5"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3" presStyleCnt="5">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3" presStyleCnt="5"/>
      <dgm:spPr/>
    </dgm:pt>
    <dgm:pt modelId="{10489A93-C9D2-4879-BEC3-A105CDFB2C34}" type="pres">
      <dgm:prSet presAssocID="{B5BBEF3A-C598-4266-B72B-0C072EF35519}" presName="parentText" presStyleLbl="node1" presStyleIdx="4" presStyleCnt="5"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4" presStyleCnt="5">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3"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18D036FB-0C42-4F38-8BFC-8A6CDDA3D5B4}" srcId="{725F5DF0-266F-462F-AA7E-77C96FC814B0}" destId="{B5BBEF3A-C598-4266-B72B-0C072EF35519}" srcOrd="4" destOrd="0" parTransId="{CFB22EFB-64C8-4F10-B20D-FDD4CE52192D}" sibTransId="{072F3FCF-FA4A-477E-8368-2109D558D11F}"/>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8616F76C-5066-4570-A8DE-B3DE262C4882}" type="presParOf" srcId="{23A40960-721D-4260-8312-37AFA50EB7BA}" destId="{91CE5F2F-B5DD-41EC-AEB5-4380E96EA4A8}" srcOrd="12"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3" destOrd="0" presId="urn:microsoft.com/office/officeart/2005/8/layout/list1"/>
    <dgm:cxn modelId="{E19F4557-80A3-4031-93DB-4BA57E55882D}" type="presParOf" srcId="{23A40960-721D-4260-8312-37AFA50EB7BA}" destId="{7F7DA041-C4EA-4406-8328-3365590F53E0}" srcOrd="14" destOrd="0" presId="urn:microsoft.com/office/officeart/2005/8/layout/list1"/>
    <dgm:cxn modelId="{A8F47A0D-B42A-4C5E-A000-F49275D5CA2F}" type="presParOf" srcId="{23A40960-721D-4260-8312-37AFA50EB7BA}" destId="{1B9575F1-26CB-4349-8E84-6A206734483C}" srcOrd="15" destOrd="0" presId="urn:microsoft.com/office/officeart/2005/8/layout/list1"/>
    <dgm:cxn modelId="{72502E19-AF4B-4BD5-A1BF-B27B596C0036}" type="presParOf" srcId="{23A40960-721D-4260-8312-37AFA50EB7BA}" destId="{5A286382-CE09-49C7-8D9C-B43840E77627}" srcOrd="16"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17" destOrd="0" presId="urn:microsoft.com/office/officeart/2005/8/layout/list1"/>
    <dgm:cxn modelId="{CF15605C-E989-4064-8833-70929E695F9A}" type="presParOf" srcId="{23A40960-721D-4260-8312-37AFA50EB7BA}" destId="{5BC28C96-FC2E-4139-9683-A7B0AF29706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5F5DF0-266F-462F-AA7E-77C96FC814B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9CC0A99-8510-4484-AAAC-4BDA17B4EBDA}">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gm:t>
    </dgm:pt>
    <dgm:pt modelId="{3727B7A2-DD14-48AB-BF47-C4BD0B4FB03C}" type="parTrans" cxnId="{6CCB77ED-9B18-42C6-BA1F-4BAB6E29D6B2}">
      <dgm:prSet/>
      <dgm:spPr/>
      <dgm:t>
        <a:bodyPr/>
        <a:lstStyle/>
        <a:p>
          <a:endParaRPr lang="en-US" noProof="0" dirty="0"/>
        </a:p>
      </dgm:t>
    </dgm:pt>
    <dgm:pt modelId="{2DE3D471-3B8A-42E2-A6A4-89E69711C2F2}" type="sibTrans" cxnId="{6CCB77ED-9B18-42C6-BA1F-4BAB6E29D6B2}">
      <dgm:prSet/>
      <dgm:spPr/>
      <dgm:t>
        <a:bodyPr/>
        <a:lstStyle/>
        <a:p>
          <a:endParaRPr lang="en-US" noProof="0" dirty="0"/>
        </a:p>
      </dgm:t>
    </dgm:pt>
    <dgm:pt modelId="{94A950AB-3518-4BA6-B0DF-F02989087600}">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Shock resistance</a:t>
          </a:r>
        </a:p>
      </dgm:t>
    </dgm:pt>
    <dgm:pt modelId="{F9E2FEA7-CAC7-45C8-8E5B-E3A33B62A57C}" type="parTrans" cxnId="{4D1490D1-ED2B-4E5B-990F-EABA6FE966C8}">
      <dgm:prSet/>
      <dgm:spPr/>
      <dgm:t>
        <a:bodyPr/>
        <a:lstStyle/>
        <a:p>
          <a:endParaRPr lang="en-US" noProof="0" dirty="0"/>
        </a:p>
      </dgm:t>
    </dgm:pt>
    <dgm:pt modelId="{FAECC185-8C3A-43A9-B827-15A993582BB5}" type="sibTrans" cxnId="{4D1490D1-ED2B-4E5B-990F-EABA6FE966C8}">
      <dgm:prSet/>
      <dgm:spPr/>
      <dgm:t>
        <a:bodyPr/>
        <a:lstStyle/>
        <a:p>
          <a:endParaRPr lang="en-US" noProof="0" dirty="0"/>
        </a:p>
      </dgm:t>
    </dgm:pt>
    <dgm:pt modelId="{651D4345-81F6-439A-8D18-11BEAB6A0E1F}">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Portfolio quality</a:t>
          </a:r>
        </a:p>
      </dgm:t>
    </dgm:pt>
    <dgm:pt modelId="{700564BA-7AE4-4E9B-A236-95ED33679DB4}" type="parTrans" cxnId="{15E59D76-C762-4DE3-8B36-7C3B43CC8C49}">
      <dgm:prSet/>
      <dgm:spPr/>
      <dgm:t>
        <a:bodyPr/>
        <a:lstStyle/>
        <a:p>
          <a:endParaRPr lang="en-US" noProof="0" dirty="0"/>
        </a:p>
      </dgm:t>
    </dgm:pt>
    <dgm:pt modelId="{22DD6843-1B6B-42BB-BDB0-5A3D50978ED5}" type="sibTrans" cxnId="{15E59D76-C762-4DE3-8B36-7C3B43CC8C49}">
      <dgm:prSet/>
      <dgm:spPr/>
      <dgm:t>
        <a:bodyPr/>
        <a:lstStyle/>
        <a:p>
          <a:endParaRPr lang="en-US" noProof="0" dirty="0"/>
        </a:p>
      </dgm:t>
    </dgm:pt>
    <dgm:pt modelId="{98F0C8CF-C842-4CCF-BD32-A001D7204F39}">
      <dgm:prSet phldrT="[Text]" custT="1"/>
      <dgm:spPr>
        <a:solidFill>
          <a:schemeClr val="bg1">
            <a:lumMod val="65000"/>
          </a:schemeClr>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gm:t>
    </dgm:pt>
    <dgm:pt modelId="{A01ED346-9C94-425B-845C-6E0248272379}" type="parTrans" cxnId="{FA127D9F-4DD7-420B-8333-D327F75AFA36}">
      <dgm:prSet/>
      <dgm:spPr/>
      <dgm:t>
        <a:bodyPr/>
        <a:lstStyle/>
        <a:p>
          <a:endParaRPr lang="en-US" noProof="0" dirty="0"/>
        </a:p>
      </dgm:t>
    </dgm:pt>
    <dgm:pt modelId="{CBEBCD59-532F-4594-B6A2-274C5DCD838F}" type="sibTrans" cxnId="{FA127D9F-4DD7-420B-8333-D327F75AFA36}">
      <dgm:prSet/>
      <dgm:spPr/>
      <dgm:t>
        <a:bodyPr/>
        <a:lstStyle/>
        <a:p>
          <a:endParaRPr lang="en-US" noProof="0" dirty="0"/>
        </a:p>
      </dgm:t>
    </dgm:pt>
    <dgm:pt modelId="{B5BBEF3A-C598-4266-B72B-0C072EF35519}">
      <dgm:prSet phldrT="[Text]" custT="1"/>
      <dgm:spPr>
        <a:solidFill>
          <a:srgbClr val="002060"/>
        </a:solidFill>
        <a:ln w="12700" cap="flat" cmpd="sng" algn="ctr">
          <a:solidFill>
            <a:srgbClr val="E7E6E6">
              <a:hueOff val="0"/>
              <a:satOff val="0"/>
              <a:lumOff val="0"/>
              <a:alphaOff val="0"/>
            </a:srgbClr>
          </a:solidFill>
          <a:prstDash val="solid"/>
          <a:miter lim="800000"/>
        </a:ln>
        <a:effectLst/>
      </dgm:spPr>
      <dgm:t>
        <a:bodyPr spcFirstLastPara="0" vert="horz" wrap="square" lIns="159990" tIns="0" rIns="159990" bIns="0" numCol="1" spcCol="1270" anchor="ctr" anchorCtr="0"/>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Profitability</a:t>
          </a:r>
        </a:p>
      </dgm:t>
    </dgm:pt>
    <dgm:pt modelId="{CFB22EFB-64C8-4F10-B20D-FDD4CE52192D}" type="parTrans" cxnId="{18D036FB-0C42-4F38-8BFC-8A6CDDA3D5B4}">
      <dgm:prSet/>
      <dgm:spPr/>
      <dgm:t>
        <a:bodyPr/>
        <a:lstStyle/>
        <a:p>
          <a:endParaRPr lang="en-US" noProof="0" dirty="0"/>
        </a:p>
      </dgm:t>
    </dgm:pt>
    <dgm:pt modelId="{072F3FCF-FA4A-477E-8368-2109D558D11F}" type="sibTrans" cxnId="{18D036FB-0C42-4F38-8BFC-8A6CDDA3D5B4}">
      <dgm:prSet/>
      <dgm:spPr/>
      <dgm:t>
        <a:bodyPr/>
        <a:lstStyle/>
        <a:p>
          <a:endParaRPr lang="en-US" noProof="0" dirty="0"/>
        </a:p>
      </dgm:t>
    </dgm:pt>
    <dgm:pt modelId="{23A40960-721D-4260-8312-37AFA50EB7BA}" type="pres">
      <dgm:prSet presAssocID="{725F5DF0-266F-462F-AA7E-77C96FC814B0}" presName="linear" presStyleCnt="0">
        <dgm:presLayoutVars>
          <dgm:dir/>
          <dgm:animLvl val="lvl"/>
          <dgm:resizeHandles val="exact"/>
        </dgm:presLayoutVars>
      </dgm:prSet>
      <dgm:spPr/>
    </dgm:pt>
    <dgm:pt modelId="{CFC536C0-6286-4EEC-9AAD-F5973085742D}" type="pres">
      <dgm:prSet presAssocID="{98F0C8CF-C842-4CCF-BD32-A001D7204F39}" presName="parentLin" presStyleCnt="0"/>
      <dgm:spPr/>
    </dgm:pt>
    <dgm:pt modelId="{01B770A3-F36F-4E62-8DF3-5B6DA1EB0B60}" type="pres">
      <dgm:prSet presAssocID="{98F0C8CF-C842-4CCF-BD32-A001D7204F39}" presName="parentLeftMargin" presStyleLbl="node1" presStyleIdx="0" presStyleCnt="5"/>
      <dgm:spPr/>
    </dgm:pt>
    <dgm:pt modelId="{1218F430-9873-44D1-9E6B-BD8E787730B5}" type="pres">
      <dgm:prSet presAssocID="{98F0C8CF-C842-4CCF-BD32-A001D7204F39}" presName="parentText" presStyleLbl="node1" presStyleIdx="0" presStyleCnt="5" custScaleX="127965">
        <dgm:presLayoutVars>
          <dgm:chMax val="0"/>
          <dgm:bulletEnabled val="1"/>
        </dgm:presLayoutVars>
      </dgm:prSet>
      <dgm:spPr>
        <a:xfrm>
          <a:off x="361706" y="1184392"/>
          <a:ext cx="6480008" cy="708480"/>
        </a:xfrm>
        <a:prstGeom prst="roundRect">
          <a:avLst/>
        </a:prstGeom>
      </dgm:spPr>
    </dgm:pt>
    <dgm:pt modelId="{B8D49738-19A8-4C94-B5FC-32B593A115F9}" type="pres">
      <dgm:prSet presAssocID="{98F0C8CF-C842-4CCF-BD32-A001D7204F39}" presName="negativeSpace" presStyleCnt="0"/>
      <dgm:spPr/>
    </dgm:pt>
    <dgm:pt modelId="{9C6F85FC-5264-451E-8D58-5A8E00D0E61B}" type="pres">
      <dgm:prSet presAssocID="{98F0C8CF-C842-4CCF-BD32-A001D7204F39}" presName="childText" presStyleLbl="conFgAcc1" presStyleIdx="0" presStyleCnt="5">
        <dgm:presLayoutVars>
          <dgm:bulletEnabled val="1"/>
        </dgm:presLayoutVars>
      </dgm:prSet>
      <dgm:spPr/>
    </dgm:pt>
    <dgm:pt modelId="{F68E1DD6-7C0E-4C70-A1E6-2AAB8CFB6C94}" type="pres">
      <dgm:prSet presAssocID="{CBEBCD59-532F-4594-B6A2-274C5DCD838F}" presName="spaceBetweenRectangles" presStyleCnt="0"/>
      <dgm:spPr/>
    </dgm:pt>
    <dgm:pt modelId="{B4CFCDF7-ED87-453E-81BE-D4CBA83DC707}" type="pres">
      <dgm:prSet presAssocID="{94A950AB-3518-4BA6-B0DF-F02989087600}" presName="parentLin" presStyleCnt="0"/>
      <dgm:spPr/>
    </dgm:pt>
    <dgm:pt modelId="{EC322841-82C5-4D1E-892C-A24BD50DDEBD}" type="pres">
      <dgm:prSet presAssocID="{94A950AB-3518-4BA6-B0DF-F02989087600}" presName="parentLeftMargin" presStyleLbl="node1" presStyleIdx="0" presStyleCnt="5"/>
      <dgm:spPr/>
    </dgm:pt>
    <dgm:pt modelId="{F5D9A4B8-B567-4DF3-86AE-6D01E900B629}" type="pres">
      <dgm:prSet presAssocID="{94A950AB-3518-4BA6-B0DF-F02989087600}" presName="parentText" presStyleLbl="node1" presStyleIdx="1" presStyleCnt="5" custScaleX="127965">
        <dgm:presLayoutVars>
          <dgm:chMax val="0"/>
          <dgm:bulletEnabled val="1"/>
        </dgm:presLayoutVars>
      </dgm:prSet>
      <dgm:spPr>
        <a:xfrm>
          <a:off x="361706" y="1984312"/>
          <a:ext cx="6480008" cy="590400"/>
        </a:xfrm>
        <a:prstGeom prst="roundRect">
          <a:avLst/>
        </a:prstGeom>
      </dgm:spPr>
    </dgm:pt>
    <dgm:pt modelId="{61E82CBA-D831-4794-B4F7-471B3D8FCFDB}" type="pres">
      <dgm:prSet presAssocID="{94A950AB-3518-4BA6-B0DF-F02989087600}" presName="negativeSpace" presStyleCnt="0"/>
      <dgm:spPr/>
    </dgm:pt>
    <dgm:pt modelId="{E665826A-0CBD-454C-8A57-36EF19D9A3AF}" type="pres">
      <dgm:prSet presAssocID="{94A950AB-3518-4BA6-B0DF-F02989087600}" presName="childText" presStyleLbl="conFgAcc1" presStyleIdx="1" presStyleCnt="5">
        <dgm:presLayoutVars>
          <dgm:bulletEnabled val="1"/>
        </dgm:presLayoutVars>
      </dgm:prSet>
      <dgm:spPr/>
    </dgm:pt>
    <dgm:pt modelId="{4078DA84-98AD-45F9-BC8D-EFF5D35DB64A}" type="pres">
      <dgm:prSet presAssocID="{FAECC185-8C3A-43A9-B827-15A993582BB5}" presName="spaceBetweenRectangles" presStyleCnt="0"/>
      <dgm:spPr/>
    </dgm:pt>
    <dgm:pt modelId="{F9DECCB2-ED4E-47C7-982B-7A69D07D1E3E}" type="pres">
      <dgm:prSet presAssocID="{59CC0A99-8510-4484-AAAC-4BDA17B4EBDA}" presName="parentLin" presStyleCnt="0"/>
      <dgm:spPr/>
    </dgm:pt>
    <dgm:pt modelId="{16E02B38-9E41-4C39-B695-329B77DE12F8}" type="pres">
      <dgm:prSet presAssocID="{59CC0A99-8510-4484-AAAC-4BDA17B4EBDA}" presName="parentLeftMargin" presStyleLbl="node1" presStyleIdx="1" presStyleCnt="5"/>
      <dgm:spPr/>
    </dgm:pt>
    <dgm:pt modelId="{54F8A3D8-F360-42F0-ADF3-DFBEBD176879}" type="pres">
      <dgm:prSet presAssocID="{59CC0A99-8510-4484-AAAC-4BDA17B4EBDA}" presName="parentText" presStyleLbl="node1" presStyleIdx="2" presStyleCnt="5" custScaleX="127965">
        <dgm:presLayoutVars>
          <dgm:chMax val="0"/>
          <dgm:bulletEnabled val="1"/>
        </dgm:presLayoutVars>
      </dgm:prSet>
      <dgm:spPr>
        <a:xfrm>
          <a:off x="361706" y="2891512"/>
          <a:ext cx="6480008" cy="590400"/>
        </a:xfrm>
        <a:prstGeom prst="roundRect">
          <a:avLst/>
        </a:prstGeom>
      </dgm:spPr>
    </dgm:pt>
    <dgm:pt modelId="{DCF3256A-59B1-41F6-95FC-126639D5102B}" type="pres">
      <dgm:prSet presAssocID="{59CC0A99-8510-4484-AAAC-4BDA17B4EBDA}" presName="negativeSpace" presStyleCnt="0"/>
      <dgm:spPr/>
    </dgm:pt>
    <dgm:pt modelId="{5FC77B46-1E5B-4DBC-8C0B-9CD3DD6F9695}" type="pres">
      <dgm:prSet presAssocID="{59CC0A99-8510-4484-AAAC-4BDA17B4EBDA}" presName="childText" presStyleLbl="conFgAcc1" presStyleIdx="2" presStyleCnt="5">
        <dgm:presLayoutVars>
          <dgm:bulletEnabled val="1"/>
        </dgm:presLayoutVars>
      </dgm:prSet>
      <dgm:spPr>
        <a:xfrm>
          <a:off x="0" y="2238527"/>
          <a:ext cx="6936432" cy="529200"/>
        </a:xfrm>
        <a:prstGeom prst="rect">
          <a:avLst/>
        </a:prstGeom>
      </dgm:spPr>
    </dgm:pt>
    <dgm:pt modelId="{5B22FCB9-254C-469D-BAB2-2771FFA72983}" type="pres">
      <dgm:prSet presAssocID="{2DE3D471-3B8A-42E2-A6A4-89E69711C2F2}" presName="spaceBetweenRectangles" presStyleCnt="0"/>
      <dgm:spPr/>
    </dgm:pt>
    <dgm:pt modelId="{91CE5F2F-B5DD-41EC-AEB5-4380E96EA4A8}" type="pres">
      <dgm:prSet presAssocID="{651D4345-81F6-439A-8D18-11BEAB6A0E1F}" presName="parentLin" presStyleCnt="0"/>
      <dgm:spPr/>
    </dgm:pt>
    <dgm:pt modelId="{94E54FD0-30E3-4209-A5FD-FA8047598CF5}" type="pres">
      <dgm:prSet presAssocID="{651D4345-81F6-439A-8D18-11BEAB6A0E1F}" presName="parentLeftMargin" presStyleLbl="node1" presStyleIdx="2" presStyleCnt="5"/>
      <dgm:spPr/>
    </dgm:pt>
    <dgm:pt modelId="{0056A92D-1C97-46D9-AFBD-1577197A3A19}" type="pres">
      <dgm:prSet presAssocID="{651D4345-81F6-439A-8D18-11BEAB6A0E1F}" presName="parentText" presStyleLbl="node1" presStyleIdx="3" presStyleCnt="5" custScaleX="127965">
        <dgm:presLayoutVars>
          <dgm:chMax val="0"/>
          <dgm:bulletEnabled val="1"/>
        </dgm:presLayoutVars>
      </dgm:prSet>
      <dgm:spPr>
        <a:xfrm>
          <a:off x="302342" y="3936288"/>
          <a:ext cx="4928419" cy="576001"/>
        </a:xfrm>
        <a:prstGeom prst="roundRect">
          <a:avLst/>
        </a:prstGeom>
      </dgm:spPr>
    </dgm:pt>
    <dgm:pt modelId="{296C0D21-BB1F-4D4C-8A16-8A92BBA0208F}" type="pres">
      <dgm:prSet presAssocID="{651D4345-81F6-439A-8D18-11BEAB6A0E1F}" presName="negativeSpace" presStyleCnt="0"/>
      <dgm:spPr/>
    </dgm:pt>
    <dgm:pt modelId="{7F7DA041-C4EA-4406-8328-3365590F53E0}" type="pres">
      <dgm:prSet presAssocID="{651D4345-81F6-439A-8D18-11BEAB6A0E1F}" presName="childText" presStyleLbl="conFgAcc1" presStyleIdx="3" presStyleCnt="5">
        <dgm:presLayoutVars>
          <dgm:bulletEnabled val="1"/>
        </dgm:presLayoutVars>
      </dgm:prSet>
      <dgm:spPr/>
    </dgm:pt>
    <dgm:pt modelId="{1B9575F1-26CB-4349-8E84-6A206734483C}" type="pres">
      <dgm:prSet presAssocID="{22DD6843-1B6B-42BB-BDB0-5A3D50978ED5}" presName="spaceBetweenRectangles" presStyleCnt="0"/>
      <dgm:spPr/>
    </dgm:pt>
    <dgm:pt modelId="{5A286382-CE09-49C7-8D9C-B43840E77627}" type="pres">
      <dgm:prSet presAssocID="{B5BBEF3A-C598-4266-B72B-0C072EF35519}" presName="parentLin" presStyleCnt="0"/>
      <dgm:spPr/>
    </dgm:pt>
    <dgm:pt modelId="{F212F993-D17D-4C22-B963-85B89F2071C7}" type="pres">
      <dgm:prSet presAssocID="{B5BBEF3A-C598-4266-B72B-0C072EF35519}" presName="parentLeftMargin" presStyleLbl="node1" presStyleIdx="3" presStyleCnt="5"/>
      <dgm:spPr/>
    </dgm:pt>
    <dgm:pt modelId="{10489A93-C9D2-4879-BEC3-A105CDFB2C34}" type="pres">
      <dgm:prSet presAssocID="{B5BBEF3A-C598-4266-B72B-0C072EF35519}" presName="parentText" presStyleLbl="node1" presStyleIdx="4" presStyleCnt="5" custScaleX="127965">
        <dgm:presLayoutVars>
          <dgm:chMax val="0"/>
          <dgm:bulletEnabled val="1"/>
        </dgm:presLayoutVars>
      </dgm:prSet>
      <dgm:spPr/>
    </dgm:pt>
    <dgm:pt modelId="{180AA742-E562-4F61-8A38-AB80CED0F864}" type="pres">
      <dgm:prSet presAssocID="{B5BBEF3A-C598-4266-B72B-0C072EF35519}" presName="negativeSpace" presStyleCnt="0"/>
      <dgm:spPr/>
    </dgm:pt>
    <dgm:pt modelId="{5BC28C96-FC2E-4139-9683-A7B0AF297066}" type="pres">
      <dgm:prSet presAssocID="{B5BBEF3A-C598-4266-B72B-0C072EF35519}" presName="childText" presStyleLbl="conFgAcc1" presStyleIdx="4" presStyleCnt="5">
        <dgm:presLayoutVars>
          <dgm:bulletEnabled val="1"/>
        </dgm:presLayoutVars>
      </dgm:prSet>
      <dgm:spPr/>
    </dgm:pt>
  </dgm:ptLst>
  <dgm:cxnLst>
    <dgm:cxn modelId="{0299F006-E3F2-4859-93DE-234168A50601}" type="presOf" srcId="{651D4345-81F6-439A-8D18-11BEAB6A0E1F}" destId="{94E54FD0-30E3-4209-A5FD-FA8047598CF5}" srcOrd="0" destOrd="0" presId="urn:microsoft.com/office/officeart/2005/8/layout/list1"/>
    <dgm:cxn modelId="{13DF5530-9B21-40C0-B0C1-E6DA0E35D519}" type="presOf" srcId="{94A950AB-3518-4BA6-B0DF-F02989087600}" destId="{F5D9A4B8-B567-4DF3-86AE-6D01E900B629}" srcOrd="1" destOrd="0" presId="urn:microsoft.com/office/officeart/2005/8/layout/list1"/>
    <dgm:cxn modelId="{4A377D3A-353C-4241-91C3-CB4D4BFEE94D}" type="presOf" srcId="{98F0C8CF-C842-4CCF-BD32-A001D7204F39}" destId="{1218F430-9873-44D1-9E6B-BD8E787730B5}" srcOrd="1" destOrd="0" presId="urn:microsoft.com/office/officeart/2005/8/layout/list1"/>
    <dgm:cxn modelId="{50B0B54D-4A7B-42A5-871D-FA20C9AE9AAD}" type="presOf" srcId="{94A950AB-3518-4BA6-B0DF-F02989087600}" destId="{EC322841-82C5-4D1E-892C-A24BD50DDEBD}" srcOrd="0" destOrd="0" presId="urn:microsoft.com/office/officeart/2005/8/layout/list1"/>
    <dgm:cxn modelId="{15E59D76-C762-4DE3-8B36-7C3B43CC8C49}" srcId="{725F5DF0-266F-462F-AA7E-77C96FC814B0}" destId="{651D4345-81F6-439A-8D18-11BEAB6A0E1F}" srcOrd="3" destOrd="0" parTransId="{700564BA-7AE4-4E9B-A236-95ED33679DB4}" sibTransId="{22DD6843-1B6B-42BB-BDB0-5A3D50978ED5}"/>
    <dgm:cxn modelId="{122CE456-91DA-4D91-BF46-82BB0C1A5DBA}" type="presOf" srcId="{B5BBEF3A-C598-4266-B72B-0C072EF35519}" destId="{10489A93-C9D2-4879-BEC3-A105CDFB2C34}" srcOrd="1" destOrd="0" presId="urn:microsoft.com/office/officeart/2005/8/layout/list1"/>
    <dgm:cxn modelId="{FA127D9F-4DD7-420B-8333-D327F75AFA36}" srcId="{725F5DF0-266F-462F-AA7E-77C96FC814B0}" destId="{98F0C8CF-C842-4CCF-BD32-A001D7204F39}" srcOrd="0" destOrd="0" parTransId="{A01ED346-9C94-425B-845C-6E0248272379}" sibTransId="{CBEBCD59-532F-4594-B6A2-274C5DCD838F}"/>
    <dgm:cxn modelId="{57E8F3A7-5776-4115-8C75-482F761A9257}" type="presOf" srcId="{59CC0A99-8510-4484-AAAC-4BDA17B4EBDA}" destId="{54F8A3D8-F360-42F0-ADF3-DFBEBD176879}" srcOrd="1" destOrd="0" presId="urn:microsoft.com/office/officeart/2005/8/layout/list1"/>
    <dgm:cxn modelId="{7C10A2AC-17FB-40FF-90D4-9C789BE96423}" type="presOf" srcId="{98F0C8CF-C842-4CCF-BD32-A001D7204F39}" destId="{01B770A3-F36F-4E62-8DF3-5B6DA1EB0B60}" srcOrd="0" destOrd="0" presId="urn:microsoft.com/office/officeart/2005/8/layout/list1"/>
    <dgm:cxn modelId="{4D1490D1-ED2B-4E5B-990F-EABA6FE966C8}" srcId="{725F5DF0-266F-462F-AA7E-77C96FC814B0}" destId="{94A950AB-3518-4BA6-B0DF-F02989087600}" srcOrd="1" destOrd="0" parTransId="{F9E2FEA7-CAC7-45C8-8E5B-E3A33B62A57C}" sibTransId="{FAECC185-8C3A-43A9-B827-15A993582BB5}"/>
    <dgm:cxn modelId="{2277E0D1-47DE-4C6F-A7BD-2EF9DEB4D78B}" type="presOf" srcId="{725F5DF0-266F-462F-AA7E-77C96FC814B0}" destId="{23A40960-721D-4260-8312-37AFA50EB7BA}" srcOrd="0" destOrd="0" presId="urn:microsoft.com/office/officeart/2005/8/layout/list1"/>
    <dgm:cxn modelId="{70E563D6-D3B7-40E5-B4FE-D3D8A6A0B70C}" type="presOf" srcId="{651D4345-81F6-439A-8D18-11BEAB6A0E1F}" destId="{0056A92D-1C97-46D9-AFBD-1577197A3A19}" srcOrd="1" destOrd="0" presId="urn:microsoft.com/office/officeart/2005/8/layout/list1"/>
    <dgm:cxn modelId="{B6B999E8-DB67-45B9-BB67-1E410075EFBA}" type="presOf" srcId="{B5BBEF3A-C598-4266-B72B-0C072EF35519}" destId="{F212F993-D17D-4C22-B963-85B89F2071C7}" srcOrd="0" destOrd="0" presId="urn:microsoft.com/office/officeart/2005/8/layout/list1"/>
    <dgm:cxn modelId="{FBB510EB-21F2-4CD1-94FE-747468ED91C3}" type="presOf" srcId="{59CC0A99-8510-4484-AAAC-4BDA17B4EBDA}" destId="{16E02B38-9E41-4C39-B695-329B77DE12F8}" srcOrd="0" destOrd="0" presId="urn:microsoft.com/office/officeart/2005/8/layout/list1"/>
    <dgm:cxn modelId="{6CCB77ED-9B18-42C6-BA1F-4BAB6E29D6B2}" srcId="{725F5DF0-266F-462F-AA7E-77C96FC814B0}" destId="{59CC0A99-8510-4484-AAAC-4BDA17B4EBDA}" srcOrd="2" destOrd="0" parTransId="{3727B7A2-DD14-48AB-BF47-C4BD0B4FB03C}" sibTransId="{2DE3D471-3B8A-42E2-A6A4-89E69711C2F2}"/>
    <dgm:cxn modelId="{18D036FB-0C42-4F38-8BFC-8A6CDDA3D5B4}" srcId="{725F5DF0-266F-462F-AA7E-77C96FC814B0}" destId="{B5BBEF3A-C598-4266-B72B-0C072EF35519}" srcOrd="4" destOrd="0" parTransId="{CFB22EFB-64C8-4F10-B20D-FDD4CE52192D}" sibTransId="{072F3FCF-FA4A-477E-8368-2109D558D11F}"/>
    <dgm:cxn modelId="{4E31BBFC-A5EA-40F9-9B35-325CAB6D25DC}" type="presParOf" srcId="{23A40960-721D-4260-8312-37AFA50EB7BA}" destId="{CFC536C0-6286-4EEC-9AAD-F5973085742D}" srcOrd="0" destOrd="0" presId="urn:microsoft.com/office/officeart/2005/8/layout/list1"/>
    <dgm:cxn modelId="{F1B55B3E-2FB4-42C3-87F6-7B946B1A50E7}" type="presParOf" srcId="{CFC536C0-6286-4EEC-9AAD-F5973085742D}" destId="{01B770A3-F36F-4E62-8DF3-5B6DA1EB0B60}" srcOrd="0" destOrd="0" presId="urn:microsoft.com/office/officeart/2005/8/layout/list1"/>
    <dgm:cxn modelId="{37E0A7E5-851D-471C-91E7-1396A3D15384}" type="presParOf" srcId="{CFC536C0-6286-4EEC-9AAD-F5973085742D}" destId="{1218F430-9873-44D1-9E6B-BD8E787730B5}" srcOrd="1" destOrd="0" presId="urn:microsoft.com/office/officeart/2005/8/layout/list1"/>
    <dgm:cxn modelId="{F33456C9-7A2E-4C65-B5CE-94676F9E009A}" type="presParOf" srcId="{23A40960-721D-4260-8312-37AFA50EB7BA}" destId="{B8D49738-19A8-4C94-B5FC-32B593A115F9}" srcOrd="1" destOrd="0" presId="urn:microsoft.com/office/officeart/2005/8/layout/list1"/>
    <dgm:cxn modelId="{E1CFC0FB-2298-47B9-B87E-EDB5F5342844}" type="presParOf" srcId="{23A40960-721D-4260-8312-37AFA50EB7BA}" destId="{9C6F85FC-5264-451E-8D58-5A8E00D0E61B}" srcOrd="2" destOrd="0" presId="urn:microsoft.com/office/officeart/2005/8/layout/list1"/>
    <dgm:cxn modelId="{11052DB0-A8CA-4CCD-B4FD-507A8E3E8C66}" type="presParOf" srcId="{23A40960-721D-4260-8312-37AFA50EB7BA}" destId="{F68E1DD6-7C0E-4C70-A1E6-2AAB8CFB6C94}" srcOrd="3" destOrd="0" presId="urn:microsoft.com/office/officeart/2005/8/layout/list1"/>
    <dgm:cxn modelId="{7BC3E7CE-6273-4019-9E8D-B18230859511}" type="presParOf" srcId="{23A40960-721D-4260-8312-37AFA50EB7BA}" destId="{B4CFCDF7-ED87-453E-81BE-D4CBA83DC707}" srcOrd="4" destOrd="0" presId="urn:microsoft.com/office/officeart/2005/8/layout/list1"/>
    <dgm:cxn modelId="{84DDE6DF-7141-42F5-8EA1-D2AB20FAB885}" type="presParOf" srcId="{B4CFCDF7-ED87-453E-81BE-D4CBA83DC707}" destId="{EC322841-82C5-4D1E-892C-A24BD50DDEBD}" srcOrd="0" destOrd="0" presId="urn:microsoft.com/office/officeart/2005/8/layout/list1"/>
    <dgm:cxn modelId="{26653C94-AC05-49F2-8FDC-84D2A81F7D15}" type="presParOf" srcId="{B4CFCDF7-ED87-453E-81BE-D4CBA83DC707}" destId="{F5D9A4B8-B567-4DF3-86AE-6D01E900B629}" srcOrd="1" destOrd="0" presId="urn:microsoft.com/office/officeart/2005/8/layout/list1"/>
    <dgm:cxn modelId="{F5D56A2E-6DA1-45BF-8E49-264E835EB277}" type="presParOf" srcId="{23A40960-721D-4260-8312-37AFA50EB7BA}" destId="{61E82CBA-D831-4794-B4F7-471B3D8FCFDB}" srcOrd="5" destOrd="0" presId="urn:microsoft.com/office/officeart/2005/8/layout/list1"/>
    <dgm:cxn modelId="{770B3B6E-3C46-45B4-A7A8-31EFFCB97D85}" type="presParOf" srcId="{23A40960-721D-4260-8312-37AFA50EB7BA}" destId="{E665826A-0CBD-454C-8A57-36EF19D9A3AF}" srcOrd="6" destOrd="0" presId="urn:microsoft.com/office/officeart/2005/8/layout/list1"/>
    <dgm:cxn modelId="{6B663DCD-F727-46E6-9D72-56D62DECA723}" type="presParOf" srcId="{23A40960-721D-4260-8312-37AFA50EB7BA}" destId="{4078DA84-98AD-45F9-BC8D-EFF5D35DB64A}" srcOrd="7" destOrd="0" presId="urn:microsoft.com/office/officeart/2005/8/layout/list1"/>
    <dgm:cxn modelId="{C82851D2-4769-467C-957E-BF6B16AA3C32}" type="presParOf" srcId="{23A40960-721D-4260-8312-37AFA50EB7BA}" destId="{F9DECCB2-ED4E-47C7-982B-7A69D07D1E3E}" srcOrd="8" destOrd="0" presId="urn:microsoft.com/office/officeart/2005/8/layout/list1"/>
    <dgm:cxn modelId="{1215FAEC-0EFE-42BD-9586-01AA02A847AA}" type="presParOf" srcId="{F9DECCB2-ED4E-47C7-982B-7A69D07D1E3E}" destId="{16E02B38-9E41-4C39-B695-329B77DE12F8}" srcOrd="0" destOrd="0" presId="urn:microsoft.com/office/officeart/2005/8/layout/list1"/>
    <dgm:cxn modelId="{07734D98-BCAF-4492-9526-3A590E21D826}" type="presParOf" srcId="{F9DECCB2-ED4E-47C7-982B-7A69D07D1E3E}" destId="{54F8A3D8-F360-42F0-ADF3-DFBEBD176879}" srcOrd="1" destOrd="0" presId="urn:microsoft.com/office/officeart/2005/8/layout/list1"/>
    <dgm:cxn modelId="{3C1F4B78-1867-4C09-9D9A-F52D38AD8031}" type="presParOf" srcId="{23A40960-721D-4260-8312-37AFA50EB7BA}" destId="{DCF3256A-59B1-41F6-95FC-126639D5102B}" srcOrd="9" destOrd="0" presId="urn:microsoft.com/office/officeart/2005/8/layout/list1"/>
    <dgm:cxn modelId="{63161FFE-70ED-4FD3-A4E6-62C88B200B7D}" type="presParOf" srcId="{23A40960-721D-4260-8312-37AFA50EB7BA}" destId="{5FC77B46-1E5B-4DBC-8C0B-9CD3DD6F9695}" srcOrd="10" destOrd="0" presId="urn:microsoft.com/office/officeart/2005/8/layout/list1"/>
    <dgm:cxn modelId="{29AC7A97-B653-4213-B536-956AF3B5A4DE}" type="presParOf" srcId="{23A40960-721D-4260-8312-37AFA50EB7BA}" destId="{5B22FCB9-254C-469D-BAB2-2771FFA72983}" srcOrd="11" destOrd="0" presId="urn:microsoft.com/office/officeart/2005/8/layout/list1"/>
    <dgm:cxn modelId="{8616F76C-5066-4570-A8DE-B3DE262C4882}" type="presParOf" srcId="{23A40960-721D-4260-8312-37AFA50EB7BA}" destId="{91CE5F2F-B5DD-41EC-AEB5-4380E96EA4A8}" srcOrd="12" destOrd="0" presId="urn:microsoft.com/office/officeart/2005/8/layout/list1"/>
    <dgm:cxn modelId="{08B05D16-8F03-4A01-A4D7-3828E0242719}" type="presParOf" srcId="{91CE5F2F-B5DD-41EC-AEB5-4380E96EA4A8}" destId="{94E54FD0-30E3-4209-A5FD-FA8047598CF5}" srcOrd="0" destOrd="0" presId="urn:microsoft.com/office/officeart/2005/8/layout/list1"/>
    <dgm:cxn modelId="{D0470862-CB8B-450F-B8FE-1183F0C40E18}" type="presParOf" srcId="{91CE5F2F-B5DD-41EC-AEB5-4380E96EA4A8}" destId="{0056A92D-1C97-46D9-AFBD-1577197A3A19}" srcOrd="1" destOrd="0" presId="urn:microsoft.com/office/officeart/2005/8/layout/list1"/>
    <dgm:cxn modelId="{8CA99C52-985B-490E-9B0A-B5E013453A10}" type="presParOf" srcId="{23A40960-721D-4260-8312-37AFA50EB7BA}" destId="{296C0D21-BB1F-4D4C-8A16-8A92BBA0208F}" srcOrd="13" destOrd="0" presId="urn:microsoft.com/office/officeart/2005/8/layout/list1"/>
    <dgm:cxn modelId="{E19F4557-80A3-4031-93DB-4BA57E55882D}" type="presParOf" srcId="{23A40960-721D-4260-8312-37AFA50EB7BA}" destId="{7F7DA041-C4EA-4406-8328-3365590F53E0}" srcOrd="14" destOrd="0" presId="urn:microsoft.com/office/officeart/2005/8/layout/list1"/>
    <dgm:cxn modelId="{A8F47A0D-B42A-4C5E-A000-F49275D5CA2F}" type="presParOf" srcId="{23A40960-721D-4260-8312-37AFA50EB7BA}" destId="{1B9575F1-26CB-4349-8E84-6A206734483C}" srcOrd="15" destOrd="0" presId="urn:microsoft.com/office/officeart/2005/8/layout/list1"/>
    <dgm:cxn modelId="{72502E19-AF4B-4BD5-A1BF-B27B596C0036}" type="presParOf" srcId="{23A40960-721D-4260-8312-37AFA50EB7BA}" destId="{5A286382-CE09-49C7-8D9C-B43840E77627}" srcOrd="16" destOrd="0" presId="urn:microsoft.com/office/officeart/2005/8/layout/list1"/>
    <dgm:cxn modelId="{31D8FFCE-891E-4F74-9A81-4D357D4356CE}" type="presParOf" srcId="{5A286382-CE09-49C7-8D9C-B43840E77627}" destId="{F212F993-D17D-4C22-B963-85B89F2071C7}" srcOrd="0" destOrd="0" presId="urn:microsoft.com/office/officeart/2005/8/layout/list1"/>
    <dgm:cxn modelId="{9BDC9468-2650-4D93-B5C8-B2D42AB85BF3}" type="presParOf" srcId="{5A286382-CE09-49C7-8D9C-B43840E77627}" destId="{10489A93-C9D2-4879-BEC3-A105CDFB2C34}" srcOrd="1" destOrd="0" presId="urn:microsoft.com/office/officeart/2005/8/layout/list1"/>
    <dgm:cxn modelId="{12602847-4025-493D-9FC7-79A6BF956EF0}" type="presParOf" srcId="{23A40960-721D-4260-8312-37AFA50EB7BA}" destId="{180AA742-E562-4F61-8A38-AB80CED0F864}" srcOrd="17" destOrd="0" presId="urn:microsoft.com/office/officeart/2005/8/layout/list1"/>
    <dgm:cxn modelId="{CF15605C-E989-4064-8833-70929E695F9A}" type="presParOf" srcId="{23A40960-721D-4260-8312-37AFA50EB7BA}" destId="{5BC28C96-FC2E-4139-9683-A7B0AF297066}"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8005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52012"/>
          <a:ext cx="6480008" cy="856080"/>
        </a:xfrm>
        <a:prstGeom prst="roundRect">
          <a:avLst/>
        </a:prstGeom>
        <a:solidFill>
          <a:srgbClr val="0C2148"/>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a:solidFill>
                <a:prstClr val="white"/>
              </a:solidFill>
              <a:latin typeface="Trebuchet MS"/>
              <a:ea typeface="+mn-ea"/>
              <a:cs typeface="+mn-cs"/>
            </a:rPr>
            <a:t>International </a:t>
          </a:r>
          <a:r>
            <a:rPr lang="hu-HU" sz="2200" b="1" kern="1200" dirty="0" err="1">
              <a:solidFill>
                <a:prstClr val="white"/>
              </a:solidFill>
              <a:latin typeface="Trebuchet MS"/>
              <a:ea typeface="+mn-ea"/>
              <a:cs typeface="+mn-cs"/>
            </a:rPr>
            <a:t>environment</a:t>
          </a:r>
          <a:endParaRPr lang="en-US" sz="2200" b="1" kern="1200" dirty="0">
            <a:solidFill>
              <a:prstClr val="white"/>
            </a:solidFill>
            <a:latin typeface="Trebuchet MS"/>
            <a:ea typeface="+mn-ea"/>
            <a:cs typeface="+mn-cs"/>
          </a:endParaRPr>
        </a:p>
      </dsp:txBody>
      <dsp:txXfrm>
        <a:off x="403496" y="93802"/>
        <a:ext cx="6396428" cy="772500"/>
      </dsp:txXfrm>
    </dsp:sp>
    <dsp:sp modelId="{E665826A-0CBD-454C-8A57-36EF19D9A3AF}">
      <dsp:nvSpPr>
        <dsp:cNvPr id="0" name=""/>
        <dsp:cNvSpPr/>
      </dsp:nvSpPr>
      <dsp:spPr>
        <a:xfrm>
          <a:off x="0" y="179549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367452"/>
          <a:ext cx="6480008" cy="8560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403496" y="1409242"/>
        <a:ext cx="6396428" cy="772500"/>
      </dsp:txXfrm>
    </dsp:sp>
    <dsp:sp modelId="{5FC77B46-1E5B-4DBC-8C0B-9CD3DD6F9695}">
      <dsp:nvSpPr>
        <dsp:cNvPr id="0" name=""/>
        <dsp:cNvSpPr/>
      </dsp:nvSpPr>
      <dsp:spPr>
        <a:xfrm>
          <a:off x="0" y="311093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682892"/>
          <a:ext cx="6480008" cy="8560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sp:txBody>
      <dsp:txXfrm>
        <a:off x="403496" y="2724682"/>
        <a:ext cx="6396428" cy="772500"/>
      </dsp:txXfrm>
    </dsp:sp>
    <dsp:sp modelId="{7F7DA041-C4EA-4406-8328-3365590F53E0}">
      <dsp:nvSpPr>
        <dsp:cNvPr id="0" name=""/>
        <dsp:cNvSpPr/>
      </dsp:nvSpPr>
      <dsp:spPr>
        <a:xfrm>
          <a:off x="0" y="442637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399833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Portfolio</a:t>
          </a:r>
          <a:r>
            <a:rPr lang="hu-HU" sz="2200" b="1" kern="1200" dirty="0">
              <a:solidFill>
                <a:prstClr val="white"/>
              </a:solidFill>
              <a:latin typeface="Trebuchet MS"/>
              <a:ea typeface="+mn-ea"/>
              <a:cs typeface="+mn-cs"/>
            </a:rPr>
            <a:t> </a:t>
          </a:r>
          <a:r>
            <a:rPr lang="hu-HU" sz="2200" b="1" kern="1200" dirty="0" err="1">
              <a:solidFill>
                <a:prstClr val="white"/>
              </a:solidFill>
              <a:latin typeface="Trebuchet MS"/>
              <a:ea typeface="+mn-ea"/>
              <a:cs typeface="+mn-cs"/>
            </a:rPr>
            <a:t>quality</a:t>
          </a:r>
          <a:endParaRPr lang="hu-HU" sz="2200" b="1" kern="1200" dirty="0">
            <a:solidFill>
              <a:prstClr val="white"/>
            </a:solidFill>
            <a:latin typeface="Trebuchet MS"/>
            <a:ea typeface="+mn-ea"/>
            <a:cs typeface="+mn-cs"/>
          </a:endParaRPr>
        </a:p>
      </dsp:txBody>
      <dsp:txXfrm>
        <a:off x="403496" y="4040122"/>
        <a:ext cx="6396428" cy="772500"/>
      </dsp:txXfrm>
    </dsp:sp>
    <dsp:sp modelId="{5BC28C96-FC2E-4139-9683-A7B0AF297066}">
      <dsp:nvSpPr>
        <dsp:cNvPr id="0" name=""/>
        <dsp:cNvSpPr/>
      </dsp:nvSpPr>
      <dsp:spPr>
        <a:xfrm>
          <a:off x="0" y="574181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31377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sp:txBody>
      <dsp:txXfrm>
        <a:off x="403496" y="5355562"/>
        <a:ext cx="6396428"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8005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5201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a:solidFill>
                <a:prstClr val="white"/>
              </a:solidFill>
              <a:latin typeface="Trebuchet MS"/>
              <a:ea typeface="+mn-ea"/>
              <a:cs typeface="+mn-cs"/>
            </a:rPr>
            <a:t>International </a:t>
          </a:r>
          <a:r>
            <a:rPr lang="hu-HU" sz="2200" b="1" kern="1200" dirty="0" err="1">
              <a:solidFill>
                <a:prstClr val="white"/>
              </a:solidFill>
              <a:latin typeface="Trebuchet MS"/>
              <a:ea typeface="+mn-ea"/>
              <a:cs typeface="+mn-cs"/>
            </a:rPr>
            <a:t>environment</a:t>
          </a:r>
          <a:endParaRPr lang="en-US" sz="2200" b="1" kern="1200" dirty="0">
            <a:solidFill>
              <a:prstClr val="white"/>
            </a:solidFill>
            <a:latin typeface="Trebuchet MS"/>
            <a:ea typeface="+mn-ea"/>
            <a:cs typeface="+mn-cs"/>
          </a:endParaRPr>
        </a:p>
      </dsp:txBody>
      <dsp:txXfrm>
        <a:off x="403496" y="93802"/>
        <a:ext cx="6396428" cy="772500"/>
      </dsp:txXfrm>
    </dsp:sp>
    <dsp:sp modelId="{E665826A-0CBD-454C-8A57-36EF19D9A3AF}">
      <dsp:nvSpPr>
        <dsp:cNvPr id="0" name=""/>
        <dsp:cNvSpPr/>
      </dsp:nvSpPr>
      <dsp:spPr>
        <a:xfrm>
          <a:off x="0" y="179549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367452"/>
          <a:ext cx="6480008" cy="856080"/>
        </a:xfrm>
        <a:prstGeom prst="round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403496" y="1409242"/>
        <a:ext cx="6396428" cy="772500"/>
      </dsp:txXfrm>
    </dsp:sp>
    <dsp:sp modelId="{5FC77B46-1E5B-4DBC-8C0B-9CD3DD6F9695}">
      <dsp:nvSpPr>
        <dsp:cNvPr id="0" name=""/>
        <dsp:cNvSpPr/>
      </dsp:nvSpPr>
      <dsp:spPr>
        <a:xfrm>
          <a:off x="0" y="311093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682892"/>
          <a:ext cx="6480008" cy="856080"/>
        </a:xfrm>
        <a:prstGeom prst="roundRect">
          <a:avLst/>
        </a:prstGeom>
        <a:solidFill>
          <a:prstClr val="white">
            <a:lumMod val="65000"/>
          </a:prst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sp:txBody>
      <dsp:txXfrm>
        <a:off x="403496" y="2724682"/>
        <a:ext cx="6396428" cy="772500"/>
      </dsp:txXfrm>
    </dsp:sp>
    <dsp:sp modelId="{7F7DA041-C4EA-4406-8328-3365590F53E0}">
      <dsp:nvSpPr>
        <dsp:cNvPr id="0" name=""/>
        <dsp:cNvSpPr/>
      </dsp:nvSpPr>
      <dsp:spPr>
        <a:xfrm>
          <a:off x="0" y="442637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399833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Portfolio</a:t>
          </a:r>
          <a:r>
            <a:rPr lang="hu-HU" sz="2200" b="1" kern="1200" dirty="0">
              <a:solidFill>
                <a:prstClr val="white"/>
              </a:solidFill>
              <a:latin typeface="Trebuchet MS"/>
              <a:ea typeface="+mn-ea"/>
              <a:cs typeface="+mn-cs"/>
            </a:rPr>
            <a:t> </a:t>
          </a:r>
          <a:r>
            <a:rPr lang="hu-HU" sz="2200" b="1" kern="1200" dirty="0" err="1">
              <a:solidFill>
                <a:prstClr val="white"/>
              </a:solidFill>
              <a:latin typeface="Trebuchet MS"/>
              <a:ea typeface="+mn-ea"/>
              <a:cs typeface="+mn-cs"/>
            </a:rPr>
            <a:t>quality</a:t>
          </a:r>
          <a:endParaRPr lang="hu-HU" sz="2200" b="1" kern="1200" dirty="0">
            <a:solidFill>
              <a:prstClr val="white"/>
            </a:solidFill>
            <a:latin typeface="Trebuchet MS"/>
            <a:ea typeface="+mn-ea"/>
            <a:cs typeface="+mn-cs"/>
          </a:endParaRPr>
        </a:p>
      </dsp:txBody>
      <dsp:txXfrm>
        <a:off x="403496" y="4040122"/>
        <a:ext cx="6396428" cy="772500"/>
      </dsp:txXfrm>
    </dsp:sp>
    <dsp:sp modelId="{5BC28C96-FC2E-4139-9683-A7B0AF297066}">
      <dsp:nvSpPr>
        <dsp:cNvPr id="0" name=""/>
        <dsp:cNvSpPr/>
      </dsp:nvSpPr>
      <dsp:spPr>
        <a:xfrm>
          <a:off x="0" y="574181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31377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sp:txBody>
      <dsp:txXfrm>
        <a:off x="403496" y="5355562"/>
        <a:ext cx="6396428" cy="77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8005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5201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a:solidFill>
                <a:prstClr val="white"/>
              </a:solidFill>
              <a:latin typeface="Trebuchet MS"/>
              <a:ea typeface="+mn-ea"/>
              <a:cs typeface="+mn-cs"/>
            </a:rPr>
            <a:t>International </a:t>
          </a:r>
          <a:r>
            <a:rPr lang="hu-HU" sz="2200" b="1" kern="1200" dirty="0" err="1">
              <a:solidFill>
                <a:prstClr val="white"/>
              </a:solidFill>
              <a:latin typeface="Trebuchet MS"/>
              <a:ea typeface="+mn-ea"/>
              <a:cs typeface="+mn-cs"/>
            </a:rPr>
            <a:t>environment</a:t>
          </a:r>
          <a:endParaRPr lang="en-US" sz="2200" b="1" kern="1200" dirty="0">
            <a:solidFill>
              <a:prstClr val="white"/>
            </a:solidFill>
            <a:latin typeface="Trebuchet MS"/>
            <a:ea typeface="+mn-ea"/>
            <a:cs typeface="+mn-cs"/>
          </a:endParaRPr>
        </a:p>
      </dsp:txBody>
      <dsp:txXfrm>
        <a:off x="403496" y="93802"/>
        <a:ext cx="6396428" cy="772500"/>
      </dsp:txXfrm>
    </dsp:sp>
    <dsp:sp modelId="{E665826A-0CBD-454C-8A57-36EF19D9A3AF}">
      <dsp:nvSpPr>
        <dsp:cNvPr id="0" name=""/>
        <dsp:cNvSpPr/>
      </dsp:nvSpPr>
      <dsp:spPr>
        <a:xfrm>
          <a:off x="0" y="179549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36745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GB" sz="2200" b="1" kern="1200" dirty="0">
              <a:solidFill>
                <a:prstClr val="white"/>
              </a:solidFill>
              <a:latin typeface="Trebuchet MS"/>
              <a:ea typeface="+mn-ea"/>
              <a:cs typeface="+mn-cs"/>
            </a:rPr>
            <a:t>Shock resistance</a:t>
          </a:r>
          <a:endParaRPr lang="en-US" sz="2200" b="1" kern="1200" dirty="0">
            <a:solidFill>
              <a:prstClr val="white"/>
            </a:solidFill>
            <a:latin typeface="Trebuchet MS"/>
            <a:ea typeface="+mn-ea"/>
            <a:cs typeface="+mn-cs"/>
          </a:endParaRPr>
        </a:p>
      </dsp:txBody>
      <dsp:txXfrm>
        <a:off x="403496" y="1409242"/>
        <a:ext cx="6396428" cy="772500"/>
      </dsp:txXfrm>
    </dsp:sp>
    <dsp:sp modelId="{5FC77B46-1E5B-4DBC-8C0B-9CD3DD6F9695}">
      <dsp:nvSpPr>
        <dsp:cNvPr id="0" name=""/>
        <dsp:cNvSpPr/>
      </dsp:nvSpPr>
      <dsp:spPr>
        <a:xfrm>
          <a:off x="0" y="311093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682892"/>
          <a:ext cx="6480008" cy="856080"/>
        </a:xfrm>
        <a:prstGeom prst="round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Trends</a:t>
          </a:r>
          <a:r>
            <a:rPr lang="hu-HU" sz="2200" b="1" kern="1200" dirty="0">
              <a:solidFill>
                <a:prstClr val="white"/>
              </a:solidFill>
              <a:latin typeface="Trebuchet MS"/>
              <a:ea typeface="+mn-ea"/>
              <a:cs typeface="+mn-cs"/>
            </a:rPr>
            <a:t> in </a:t>
          </a:r>
          <a:r>
            <a:rPr lang="hu-HU" sz="2200" b="1" kern="1200" dirty="0" err="1">
              <a:solidFill>
                <a:prstClr val="white"/>
              </a:solidFill>
              <a:latin typeface="Trebuchet MS"/>
              <a:ea typeface="+mn-ea"/>
              <a:cs typeface="+mn-cs"/>
            </a:rPr>
            <a:t>lending</a:t>
          </a:r>
          <a:endParaRPr lang="en-US" sz="2200" b="1" kern="1200" dirty="0">
            <a:solidFill>
              <a:prstClr val="white"/>
            </a:solidFill>
            <a:latin typeface="Trebuchet MS"/>
            <a:ea typeface="+mn-ea"/>
            <a:cs typeface="+mn-cs"/>
          </a:endParaRPr>
        </a:p>
      </dsp:txBody>
      <dsp:txXfrm>
        <a:off x="403496" y="2724682"/>
        <a:ext cx="6396428" cy="772500"/>
      </dsp:txXfrm>
    </dsp:sp>
    <dsp:sp modelId="{7F7DA041-C4EA-4406-8328-3365590F53E0}">
      <dsp:nvSpPr>
        <dsp:cNvPr id="0" name=""/>
        <dsp:cNvSpPr/>
      </dsp:nvSpPr>
      <dsp:spPr>
        <a:xfrm>
          <a:off x="0" y="442637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399833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Portfolio</a:t>
          </a:r>
          <a:r>
            <a:rPr lang="hu-HU" sz="2200" b="1" kern="1200" dirty="0">
              <a:solidFill>
                <a:prstClr val="white"/>
              </a:solidFill>
              <a:latin typeface="Trebuchet MS"/>
              <a:ea typeface="+mn-ea"/>
              <a:cs typeface="+mn-cs"/>
            </a:rPr>
            <a:t> </a:t>
          </a:r>
          <a:r>
            <a:rPr lang="hu-HU" sz="2200" b="1" kern="1200" dirty="0" err="1">
              <a:solidFill>
                <a:prstClr val="white"/>
              </a:solidFill>
              <a:latin typeface="Trebuchet MS"/>
              <a:ea typeface="+mn-ea"/>
              <a:cs typeface="+mn-cs"/>
            </a:rPr>
            <a:t>quality</a:t>
          </a:r>
          <a:endParaRPr lang="hu-HU" sz="2200" b="1" kern="1200" dirty="0">
            <a:solidFill>
              <a:prstClr val="white"/>
            </a:solidFill>
            <a:latin typeface="Trebuchet MS"/>
            <a:ea typeface="+mn-ea"/>
            <a:cs typeface="+mn-cs"/>
          </a:endParaRPr>
        </a:p>
      </dsp:txBody>
      <dsp:txXfrm>
        <a:off x="403496" y="4040122"/>
        <a:ext cx="6396428" cy="772500"/>
      </dsp:txXfrm>
    </dsp:sp>
    <dsp:sp modelId="{5BC28C96-FC2E-4139-9683-A7B0AF297066}">
      <dsp:nvSpPr>
        <dsp:cNvPr id="0" name=""/>
        <dsp:cNvSpPr/>
      </dsp:nvSpPr>
      <dsp:spPr>
        <a:xfrm>
          <a:off x="0" y="574181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31377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hu-HU" sz="2200" b="1" kern="1200" dirty="0" err="1">
              <a:solidFill>
                <a:prstClr val="white"/>
              </a:solidFill>
              <a:latin typeface="Trebuchet MS"/>
              <a:ea typeface="+mn-ea"/>
              <a:cs typeface="+mn-cs"/>
            </a:rPr>
            <a:t>Profitability</a:t>
          </a:r>
          <a:endParaRPr lang="hu-HU" sz="2200" b="1" kern="1200" dirty="0">
            <a:solidFill>
              <a:prstClr val="white"/>
            </a:solidFill>
            <a:latin typeface="Trebuchet MS"/>
            <a:ea typeface="+mn-ea"/>
            <a:cs typeface="+mn-cs"/>
          </a:endParaRPr>
        </a:p>
      </dsp:txBody>
      <dsp:txXfrm>
        <a:off x="403496" y="5355562"/>
        <a:ext cx="6396428"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33A55-B33C-4FF5-A0D3-D809C9884262}">
      <dsp:nvSpPr>
        <dsp:cNvPr id="0" name=""/>
        <dsp:cNvSpPr/>
      </dsp:nvSpPr>
      <dsp:spPr>
        <a:xfrm rot="5400000">
          <a:off x="4198854" y="-3052582"/>
          <a:ext cx="1601248" cy="7832759"/>
        </a:xfrm>
        <a:prstGeom prst="round2SameRect">
          <a:avLst/>
        </a:prstGeom>
        <a:solidFill>
          <a:schemeClr val="tx2">
            <a:lumMod val="10000"/>
            <a:lumOff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just" defTabSz="800100">
            <a:lnSpc>
              <a:spcPct val="90000"/>
            </a:lnSpc>
            <a:spcBef>
              <a:spcPct val="0"/>
            </a:spcBef>
            <a:spcAft>
              <a:spcPct val="15000"/>
            </a:spcAft>
            <a:buFont typeface="Arial" panose="020B0604020202020204" pitchFamily="34" charset="0"/>
            <a:buNone/>
          </a:pPr>
          <a:r>
            <a:rPr lang="en-GB" sz="1800" b="1"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As a result of the family support measures, significantly more</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200" noProof="0" dirty="0">
              <a:solidFill>
                <a:schemeClr val="tx2"/>
              </a:solidFill>
            </a:rPr>
            <a:t>some HUF 240 billion more </a:t>
          </a:r>
          <a:r>
            <a:rPr lang="en-GB" sz="1800" b="1" kern="1200" noProof="0" dirty="0">
              <a:solidFill>
                <a:schemeClr val="tx2"/>
              </a:solidFill>
            </a:rPr>
            <a:t>new housing loans were disbursed</a:t>
          </a:r>
          <a:r>
            <a:rPr lang="en-GB" sz="1800" kern="1200" noProof="0" dirty="0">
              <a:solidFill>
                <a:schemeClr val="tx2"/>
              </a:solidFill>
            </a:rPr>
            <a:t> between </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2018 and </a:t>
          </a:r>
          <a:r>
            <a:rPr lang="en-GB" sz="1800" b="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2021. More than 70 per cent of the additional volume</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financed the purchase of newly built homes.</a:t>
          </a:r>
          <a:endParaRPr lang="en-GB" sz="1800" kern="1200" noProof="0" dirty="0">
            <a:solidFill>
              <a:schemeClr val="tx2"/>
            </a:solidFill>
          </a:endParaRPr>
        </a:p>
        <a:p>
          <a:pPr marL="0" lvl="1" indent="0" algn="just" defTabSz="800100">
            <a:lnSpc>
              <a:spcPct val="90000"/>
            </a:lnSpc>
            <a:spcBef>
              <a:spcPct val="0"/>
            </a:spcBef>
            <a:spcAft>
              <a:spcPct val="15000"/>
            </a:spcAft>
            <a:buNone/>
          </a:pPr>
          <a:r>
            <a:rPr lang="en-GB" sz="1800" b="1"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The share of new home purchases increased within transactions</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by 32 per cent in Budapest and 17 per cent in the count</a:t>
          </a:r>
          <a:r>
            <a:rPr lang="hu-HU"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a:t>
          </a:r>
          <a:r>
            <a:rPr lang="en-GB" sz="1800" kern="1200" noProof="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yside</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by the end of 2021.</a:t>
          </a:r>
          <a:endParaRPr lang="en-GB" sz="1800" kern="1200" noProof="0" dirty="0">
            <a:solidFill>
              <a:schemeClr val="tx2"/>
            </a:solidFill>
          </a:endParaRPr>
        </a:p>
      </dsp:txBody>
      <dsp:txXfrm rot="-5400000">
        <a:off x="1083099" y="141339"/>
        <a:ext cx="7754593" cy="1444916"/>
      </dsp:txXfrm>
    </dsp:sp>
    <dsp:sp modelId="{F30F3148-13FB-4BF9-AA3B-D389FB12BBD8}">
      <dsp:nvSpPr>
        <dsp:cNvPr id="0" name=""/>
        <dsp:cNvSpPr/>
      </dsp:nvSpPr>
      <dsp:spPr>
        <a:xfrm>
          <a:off x="4736" y="78320"/>
          <a:ext cx="1097842" cy="1517108"/>
        </a:xfrm>
        <a:prstGeom prst="roundRect">
          <a:avLst/>
        </a:prstGeom>
        <a:no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endParaRPr lang="en-GB" sz="2700" kern="1200" dirty="0"/>
        </a:p>
      </dsp:txBody>
      <dsp:txXfrm>
        <a:off x="58328" y="131912"/>
        <a:ext cx="990658" cy="1409924"/>
      </dsp:txXfrm>
    </dsp:sp>
    <dsp:sp modelId="{94FA7937-B9D8-4728-9C10-8957FA905092}">
      <dsp:nvSpPr>
        <dsp:cNvPr id="0" name=""/>
        <dsp:cNvSpPr/>
      </dsp:nvSpPr>
      <dsp:spPr>
        <a:xfrm rot="5400000">
          <a:off x="4582475" y="-1797263"/>
          <a:ext cx="850950" cy="7830102"/>
        </a:xfrm>
        <a:prstGeom prst="round2SameRect">
          <a:avLst/>
        </a:prstGeom>
        <a:solidFill>
          <a:schemeClr val="tx2">
            <a:lumMod val="10000"/>
            <a:lumOff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n-GB" sz="1800" b="0" kern="1200" noProof="0" dirty="0">
              <a:solidFill>
                <a:schemeClr val="tx2"/>
              </a:solidFill>
            </a:rPr>
            <a:t>When taking the subsidies into account, additional lending partly stemmed from </a:t>
          </a:r>
          <a:r>
            <a:rPr lang="en-GB" sz="1800" b="1" kern="1200" noProof="0" dirty="0">
              <a:solidFill>
                <a:schemeClr val="tx2"/>
              </a:solidFill>
            </a:rPr>
            <a:t>higher house prices</a:t>
          </a:r>
          <a:r>
            <a:rPr lang="en-GB" sz="1800" b="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b="0" kern="1200" noProof="0" dirty="0" err="1">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Accordi</a:t>
          </a:r>
          <a:r>
            <a:rPr lang="hu-HU" sz="1800" b="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GB" sz="1800" b="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g to the simulation, </a:t>
          </a:r>
          <a:r>
            <a:rPr lang="en-GB" sz="1800" b="1"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house prices increased by 9 per cent between 2018 and 2021 on average </a:t>
          </a:r>
          <a:r>
            <a:rPr lang="en-GB" sz="1800" b="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due to the subsidies. </a:t>
          </a:r>
          <a:endParaRPr lang="en-GB" sz="1800" b="0" kern="1200" noProof="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dsp:txBody>
      <dsp:txXfrm rot="-5400000">
        <a:off x="1092899" y="1733853"/>
        <a:ext cx="7788562" cy="767870"/>
      </dsp:txXfrm>
    </dsp:sp>
    <dsp:sp modelId="{1F223913-98E9-4747-9999-3EA3A3FF781D}">
      <dsp:nvSpPr>
        <dsp:cNvPr id="0" name=""/>
        <dsp:cNvSpPr/>
      </dsp:nvSpPr>
      <dsp:spPr>
        <a:xfrm>
          <a:off x="6761" y="1709731"/>
          <a:ext cx="1097171" cy="786094"/>
        </a:xfrm>
        <a:prstGeom prst="roundRect">
          <a:avLst/>
        </a:prstGeom>
        <a:no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endParaRPr lang="en-GB" sz="2700" kern="1200"/>
        </a:p>
      </dsp:txBody>
      <dsp:txXfrm>
        <a:off x="45135" y="1748105"/>
        <a:ext cx="1020423" cy="7093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33A55-B33C-4FF5-A0D3-D809C9884262}">
      <dsp:nvSpPr>
        <dsp:cNvPr id="0" name=""/>
        <dsp:cNvSpPr/>
      </dsp:nvSpPr>
      <dsp:spPr>
        <a:xfrm rot="5400000">
          <a:off x="4236810" y="-3144376"/>
          <a:ext cx="1498620" cy="7829724"/>
        </a:xfrm>
        <a:prstGeom prst="round2SameRect">
          <a:avLst/>
        </a:prstGeom>
        <a:solidFill>
          <a:schemeClr val="tx2">
            <a:lumMod val="10000"/>
            <a:lumOff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None/>
          </a:pP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Through helping </a:t>
          </a:r>
          <a:r>
            <a:rPr lang="en-GB" sz="1800" b="0" kern="1200" noProof="0" dirty="0">
              <a:solidFill>
                <a:schemeClr val="tx2"/>
              </a:solidFill>
            </a:rPr>
            <a:t>households’ raising their </a:t>
          </a:r>
          <a:r>
            <a:rPr lang="en-GB" sz="1800" b="1" kern="1200" noProof="0" dirty="0">
              <a:solidFill>
                <a:schemeClr val="tx2"/>
              </a:solidFill>
            </a:rPr>
            <a:t>„own funds</a:t>
          </a:r>
          <a:r>
            <a:rPr lang="en-GB" sz="1800" b="0" kern="1200" noProof="0" dirty="0">
              <a:solidFill>
                <a:schemeClr val="tx2"/>
              </a:solidFill>
            </a:rPr>
            <a:t>”, the family subsidies:</a:t>
          </a:r>
        </a:p>
        <a:p>
          <a:pPr marL="171450" lvl="1" indent="-171450" algn="l" defTabSz="800100">
            <a:lnSpc>
              <a:spcPct val="90000"/>
            </a:lnSpc>
            <a:spcBef>
              <a:spcPct val="0"/>
            </a:spcBef>
            <a:spcAft>
              <a:spcPct val="15000"/>
            </a:spcAft>
            <a:buFont typeface="Arial" panose="020B0604020202020204" pitchFamily="34" charset="0"/>
            <a:buChar char="•"/>
          </a:pPr>
          <a:r>
            <a:rPr lang="en-GB" sz="1800" b="1" kern="1200" noProof="0" dirty="0">
              <a:solidFill>
                <a:schemeClr val="tx2"/>
              </a:solidFill>
            </a:rPr>
            <a:t> Greatly increased the pr</a:t>
          </a:r>
          <a:r>
            <a:rPr lang="hu-HU" sz="1800" b="1" kern="1200" noProof="0" dirty="0">
              <a:solidFill>
                <a:schemeClr val="tx2"/>
              </a:solidFill>
            </a:rPr>
            <a:t>o</a:t>
          </a:r>
          <a:r>
            <a:rPr lang="en-GB" sz="1800" b="1" kern="1200" noProof="0" dirty="0">
              <a:solidFill>
                <a:schemeClr val="tx2"/>
              </a:solidFill>
            </a:rPr>
            <a:t>portion first home buyers</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by some 28 per cent between 2018 and 2021. </a:t>
          </a:r>
          <a:endParaRPr lang="en-GB" sz="1800" kern="1200" noProof="0" dirty="0">
            <a:solidFill>
              <a:schemeClr val="tx2"/>
            </a:solidFill>
          </a:endParaRPr>
        </a:p>
        <a:p>
          <a:pPr marL="171450" lvl="1" indent="-171450" algn="l" defTabSz="800100">
            <a:lnSpc>
              <a:spcPct val="90000"/>
            </a:lnSpc>
            <a:spcBef>
              <a:spcPct val="0"/>
            </a:spcBef>
            <a:spcAft>
              <a:spcPct val="15000"/>
            </a:spcAft>
            <a:buFont typeface="Arial" panose="020B0604020202020204" pitchFamily="34" charset="0"/>
            <a:buChar char="•"/>
          </a:pP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Significantly contributed to the fact that </a:t>
          </a:r>
          <a:r>
            <a:rPr lang="en-GB" sz="1800" b="1"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fewer household became indebted near the LTV limit</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GB" sz="1800" kern="1200" noProof="0" dirty="0">
            <a:solidFill>
              <a:schemeClr val="tx2"/>
            </a:solidFill>
          </a:endParaRPr>
        </a:p>
      </dsp:txBody>
      <dsp:txXfrm rot="-5400000">
        <a:off x="1071259" y="94332"/>
        <a:ext cx="7756567" cy="1352306"/>
      </dsp:txXfrm>
    </dsp:sp>
    <dsp:sp modelId="{F30F3148-13FB-4BF9-AA3B-D389FB12BBD8}">
      <dsp:nvSpPr>
        <dsp:cNvPr id="0" name=""/>
        <dsp:cNvSpPr/>
      </dsp:nvSpPr>
      <dsp:spPr>
        <a:xfrm>
          <a:off x="9555" y="30295"/>
          <a:ext cx="1075993" cy="1448376"/>
        </a:xfrm>
        <a:prstGeom prst="roundRect">
          <a:avLst/>
        </a:prstGeom>
        <a:no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endParaRPr lang="en-GB" sz="2600" kern="1200" dirty="0"/>
        </a:p>
      </dsp:txBody>
      <dsp:txXfrm>
        <a:off x="62081" y="82821"/>
        <a:ext cx="970941" cy="1343324"/>
      </dsp:txXfrm>
    </dsp:sp>
    <dsp:sp modelId="{A9B9D7AF-CF30-4655-9EBA-F892DFC23FCC}">
      <dsp:nvSpPr>
        <dsp:cNvPr id="0" name=""/>
        <dsp:cNvSpPr/>
      </dsp:nvSpPr>
      <dsp:spPr>
        <a:xfrm rot="5400000">
          <a:off x="4522110" y="-1871464"/>
          <a:ext cx="941128" cy="7838631"/>
        </a:xfrm>
        <a:prstGeom prst="round2SameRect">
          <a:avLst/>
        </a:prstGeom>
        <a:solidFill>
          <a:schemeClr val="tx2">
            <a:lumMod val="10000"/>
            <a:lumOff val="9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Font typeface="Arial" panose="020B0604020202020204" pitchFamily="34" charset="0"/>
            <a:buNone/>
          </a:pP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After the </a:t>
          </a:r>
          <a:r>
            <a:rPr lang="en-GB" sz="1800" b="1"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phasing out of the prenatal baby support loan </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in 2022, raising the necessary own funds may be more challenging, and thus there may be </a:t>
          </a:r>
          <a:r>
            <a:rPr lang="en-GB" sz="1800" b="1"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fewer new house transactions</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 and </a:t>
          </a:r>
          <a:r>
            <a:rPr lang="en-GB" sz="1800" b="1"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part of the first home buyers may be sidelined from the lending market</a:t>
          </a:r>
          <a:r>
            <a:rPr lang="en-GB" sz="1800" kern="1200" noProof="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a:t>
          </a:r>
        </a:p>
      </dsp:txBody>
      <dsp:txXfrm rot="-5400000">
        <a:off x="1073359" y="1623229"/>
        <a:ext cx="7792689" cy="849244"/>
      </dsp:txXfrm>
    </dsp:sp>
    <dsp:sp modelId="{B22D1733-69CC-4240-BCDC-D1E5F9C3F0B3}">
      <dsp:nvSpPr>
        <dsp:cNvPr id="0" name=""/>
        <dsp:cNvSpPr/>
      </dsp:nvSpPr>
      <dsp:spPr>
        <a:xfrm>
          <a:off x="7" y="1550454"/>
          <a:ext cx="1071482" cy="989472"/>
        </a:xfrm>
        <a:prstGeom prst="roundRect">
          <a:avLst/>
        </a:prstGeom>
        <a:noFill/>
        <a:ln w="381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endParaRPr lang="en-GB" sz="2600" kern="1200" dirty="0"/>
        </a:p>
      </dsp:txBody>
      <dsp:txXfrm>
        <a:off x="48309" y="1598756"/>
        <a:ext cx="974878" cy="8928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8005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5201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International </a:t>
          </a:r>
          <a:r>
            <a:rPr lang="en-US" sz="2200" b="1" kern="1200" noProof="0" dirty="0">
              <a:solidFill>
                <a:prstClr val="white"/>
              </a:solidFill>
              <a:latin typeface="Trebuchet MS"/>
              <a:ea typeface="+mn-ea"/>
              <a:cs typeface="+mn-cs"/>
            </a:rPr>
            <a:t>environment</a:t>
          </a:r>
        </a:p>
      </dsp:txBody>
      <dsp:txXfrm>
        <a:off x="403496" y="93802"/>
        <a:ext cx="6396428" cy="772500"/>
      </dsp:txXfrm>
    </dsp:sp>
    <dsp:sp modelId="{E665826A-0CBD-454C-8A57-36EF19D9A3AF}">
      <dsp:nvSpPr>
        <dsp:cNvPr id="0" name=""/>
        <dsp:cNvSpPr/>
      </dsp:nvSpPr>
      <dsp:spPr>
        <a:xfrm>
          <a:off x="0" y="179549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36745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Shock resistance</a:t>
          </a:r>
        </a:p>
      </dsp:txBody>
      <dsp:txXfrm>
        <a:off x="403496" y="1409242"/>
        <a:ext cx="6396428" cy="772500"/>
      </dsp:txXfrm>
    </dsp:sp>
    <dsp:sp modelId="{5FC77B46-1E5B-4DBC-8C0B-9CD3DD6F9695}">
      <dsp:nvSpPr>
        <dsp:cNvPr id="0" name=""/>
        <dsp:cNvSpPr/>
      </dsp:nvSpPr>
      <dsp:spPr>
        <a:xfrm>
          <a:off x="0" y="311093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68289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Trends in lending</a:t>
          </a:r>
        </a:p>
      </dsp:txBody>
      <dsp:txXfrm>
        <a:off x="403496" y="2724682"/>
        <a:ext cx="6396428" cy="772500"/>
      </dsp:txXfrm>
    </dsp:sp>
    <dsp:sp modelId="{7F7DA041-C4EA-4406-8328-3365590F53E0}">
      <dsp:nvSpPr>
        <dsp:cNvPr id="0" name=""/>
        <dsp:cNvSpPr/>
      </dsp:nvSpPr>
      <dsp:spPr>
        <a:xfrm>
          <a:off x="0" y="442637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3998332"/>
          <a:ext cx="6480008" cy="856080"/>
        </a:xfrm>
        <a:prstGeom prst="round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Portfolio quality</a:t>
          </a:r>
        </a:p>
      </dsp:txBody>
      <dsp:txXfrm>
        <a:off x="403496" y="4040122"/>
        <a:ext cx="6396428" cy="772500"/>
      </dsp:txXfrm>
    </dsp:sp>
    <dsp:sp modelId="{5BC28C96-FC2E-4139-9683-A7B0AF297066}">
      <dsp:nvSpPr>
        <dsp:cNvPr id="0" name=""/>
        <dsp:cNvSpPr/>
      </dsp:nvSpPr>
      <dsp:spPr>
        <a:xfrm>
          <a:off x="0" y="574181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31377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dirty="0">
              <a:solidFill>
                <a:prstClr val="white"/>
              </a:solidFill>
              <a:latin typeface="Trebuchet MS"/>
              <a:ea typeface="+mn-ea"/>
              <a:cs typeface="+mn-cs"/>
            </a:rPr>
            <a:t>Profitability</a:t>
          </a:r>
        </a:p>
      </dsp:txBody>
      <dsp:txXfrm>
        <a:off x="403496" y="5355562"/>
        <a:ext cx="6396428" cy="772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6F85FC-5264-451E-8D58-5A8E00D0E61B}">
      <dsp:nvSpPr>
        <dsp:cNvPr id="0" name=""/>
        <dsp:cNvSpPr/>
      </dsp:nvSpPr>
      <dsp:spPr>
        <a:xfrm>
          <a:off x="0" y="48005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8F430-9873-44D1-9E6B-BD8E787730B5}">
      <dsp:nvSpPr>
        <dsp:cNvPr id="0" name=""/>
        <dsp:cNvSpPr/>
      </dsp:nvSpPr>
      <dsp:spPr>
        <a:xfrm>
          <a:off x="361706" y="5201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International environment</a:t>
          </a:r>
        </a:p>
      </dsp:txBody>
      <dsp:txXfrm>
        <a:off x="403496" y="93802"/>
        <a:ext cx="6396428" cy="772500"/>
      </dsp:txXfrm>
    </dsp:sp>
    <dsp:sp modelId="{E665826A-0CBD-454C-8A57-36EF19D9A3AF}">
      <dsp:nvSpPr>
        <dsp:cNvPr id="0" name=""/>
        <dsp:cNvSpPr/>
      </dsp:nvSpPr>
      <dsp:spPr>
        <a:xfrm>
          <a:off x="0" y="179549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5D9A4B8-B567-4DF3-86AE-6D01E900B629}">
      <dsp:nvSpPr>
        <dsp:cNvPr id="0" name=""/>
        <dsp:cNvSpPr/>
      </dsp:nvSpPr>
      <dsp:spPr>
        <a:xfrm>
          <a:off x="361706" y="136745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Shock resistance</a:t>
          </a:r>
        </a:p>
      </dsp:txBody>
      <dsp:txXfrm>
        <a:off x="403496" y="1409242"/>
        <a:ext cx="6396428" cy="772500"/>
      </dsp:txXfrm>
    </dsp:sp>
    <dsp:sp modelId="{5FC77B46-1E5B-4DBC-8C0B-9CD3DD6F9695}">
      <dsp:nvSpPr>
        <dsp:cNvPr id="0" name=""/>
        <dsp:cNvSpPr/>
      </dsp:nvSpPr>
      <dsp:spPr>
        <a:xfrm>
          <a:off x="0" y="311093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F8A3D8-F360-42F0-ADF3-DFBEBD176879}">
      <dsp:nvSpPr>
        <dsp:cNvPr id="0" name=""/>
        <dsp:cNvSpPr/>
      </dsp:nvSpPr>
      <dsp:spPr>
        <a:xfrm>
          <a:off x="361706" y="268289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Trends in lending</a:t>
          </a:r>
        </a:p>
      </dsp:txBody>
      <dsp:txXfrm>
        <a:off x="403496" y="2724682"/>
        <a:ext cx="6396428" cy="772500"/>
      </dsp:txXfrm>
    </dsp:sp>
    <dsp:sp modelId="{7F7DA041-C4EA-4406-8328-3365590F53E0}">
      <dsp:nvSpPr>
        <dsp:cNvPr id="0" name=""/>
        <dsp:cNvSpPr/>
      </dsp:nvSpPr>
      <dsp:spPr>
        <a:xfrm>
          <a:off x="0" y="442637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56A92D-1C97-46D9-AFBD-1577197A3A19}">
      <dsp:nvSpPr>
        <dsp:cNvPr id="0" name=""/>
        <dsp:cNvSpPr/>
      </dsp:nvSpPr>
      <dsp:spPr>
        <a:xfrm>
          <a:off x="361706" y="3998332"/>
          <a:ext cx="6480008" cy="856080"/>
        </a:xfrm>
        <a:prstGeom prst="roundRect">
          <a:avLst/>
        </a:prstGeom>
        <a:solidFill>
          <a:schemeClr val="bg1">
            <a:lumMod val="65000"/>
          </a:scheme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Portfolio quality</a:t>
          </a:r>
        </a:p>
      </dsp:txBody>
      <dsp:txXfrm>
        <a:off x="403496" y="4040122"/>
        <a:ext cx="6396428" cy="772500"/>
      </dsp:txXfrm>
    </dsp:sp>
    <dsp:sp modelId="{5BC28C96-FC2E-4139-9683-A7B0AF297066}">
      <dsp:nvSpPr>
        <dsp:cNvPr id="0" name=""/>
        <dsp:cNvSpPr/>
      </dsp:nvSpPr>
      <dsp:spPr>
        <a:xfrm>
          <a:off x="0" y="5741812"/>
          <a:ext cx="7234130" cy="7308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489A93-C9D2-4879-BEC3-A105CDFB2C34}">
      <dsp:nvSpPr>
        <dsp:cNvPr id="0" name=""/>
        <dsp:cNvSpPr/>
      </dsp:nvSpPr>
      <dsp:spPr>
        <a:xfrm>
          <a:off x="361706" y="5313772"/>
          <a:ext cx="6480008" cy="856080"/>
        </a:xfrm>
        <a:prstGeom prst="roundRect">
          <a:avLst/>
        </a:prstGeom>
        <a:solidFill>
          <a:srgbClr val="002060"/>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9990" tIns="0" rIns="159990" bIns="0" numCol="1" spcCol="1270" anchor="ctr" anchorCtr="0">
          <a:noAutofit/>
        </a:bodyPr>
        <a:lstStyle/>
        <a:p>
          <a:pPr marL="0" lvl="0" indent="0" algn="l" defTabSz="933450">
            <a:lnSpc>
              <a:spcPct val="90000"/>
            </a:lnSpc>
            <a:spcBef>
              <a:spcPct val="0"/>
            </a:spcBef>
            <a:spcAft>
              <a:spcPct val="35000"/>
            </a:spcAft>
            <a:buNone/>
          </a:pPr>
          <a:r>
            <a:rPr lang="en-US" sz="2200" b="1" kern="1200" noProof="0" dirty="0">
              <a:solidFill>
                <a:prstClr val="white"/>
              </a:solidFill>
              <a:latin typeface="Trebuchet MS"/>
              <a:ea typeface="+mn-ea"/>
              <a:cs typeface="+mn-cs"/>
            </a:rPr>
            <a:t>Profitability</a:t>
          </a:r>
        </a:p>
      </dsp:txBody>
      <dsp:txXfrm>
        <a:off x="403496" y="5355562"/>
        <a:ext cx="6396428"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5622925" y="0"/>
            <a:ext cx="4302125" cy="341313"/>
          </a:xfrm>
          <a:prstGeom prst="rect">
            <a:avLst/>
          </a:prstGeom>
        </p:spPr>
        <p:txBody>
          <a:bodyPr vert="horz" lIns="91440" tIns="45720" rIns="91440" bIns="45720" rtlCol="0"/>
          <a:lstStyle>
            <a:lvl1pPr algn="r">
              <a:defRPr sz="1200"/>
            </a:lvl1pPr>
          </a:lstStyle>
          <a:p>
            <a:fld id="{55BF24C8-29BD-44C8-8670-E2899CC88455}" type="datetimeFigureOut">
              <a:rPr lang="hu-HU" smtClean="0"/>
              <a:t>2021. 12. 02.</a:t>
            </a:fld>
            <a:endParaRPr lang="hu-HU"/>
          </a:p>
        </p:txBody>
      </p:sp>
      <p:sp>
        <p:nvSpPr>
          <p:cNvPr id="4" name="Diakép helye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992188" y="3271838"/>
            <a:ext cx="7942262" cy="2676525"/>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5622925" y="6456363"/>
            <a:ext cx="4302125" cy="341312"/>
          </a:xfrm>
          <a:prstGeom prst="rect">
            <a:avLst/>
          </a:prstGeom>
        </p:spPr>
        <p:txBody>
          <a:bodyPr vert="horz" lIns="91440" tIns="45720" rIns="91440" bIns="45720" rtlCol="0" anchor="b"/>
          <a:lstStyle>
            <a:lvl1pPr algn="r">
              <a:defRPr sz="1200"/>
            </a:lvl1pPr>
          </a:lstStyle>
          <a:p>
            <a:fld id="{6636E54E-4040-4C34-9C66-031D06AC9E19}" type="slidenum">
              <a:rPr lang="hu-HU" smtClean="0"/>
              <a:t>‹#›</a:t>
            </a:fld>
            <a:endParaRPr lang="hu-HU"/>
          </a:p>
        </p:txBody>
      </p:sp>
    </p:spTree>
    <p:extLst>
      <p:ext uri="{BB962C8B-B14F-4D97-AF65-F5344CB8AC3E}">
        <p14:creationId xmlns:p14="http://schemas.microsoft.com/office/powerpoint/2010/main" val="2158645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a:t>
            </a:fld>
            <a:endParaRPr lang="hu-HU" dirty="0"/>
          </a:p>
        </p:txBody>
      </p:sp>
    </p:spTree>
    <p:extLst>
      <p:ext uri="{BB962C8B-B14F-4D97-AF65-F5344CB8AC3E}">
        <p14:creationId xmlns:p14="http://schemas.microsoft.com/office/powerpoint/2010/main" val="279822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7</a:t>
            </a:fld>
            <a:endParaRPr lang="hu-HU" dirty="0"/>
          </a:p>
        </p:txBody>
      </p:sp>
    </p:spTree>
    <p:extLst>
      <p:ext uri="{BB962C8B-B14F-4D97-AF65-F5344CB8AC3E}">
        <p14:creationId xmlns:p14="http://schemas.microsoft.com/office/powerpoint/2010/main" val="2295985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12</a:t>
            </a:fld>
            <a:endParaRPr lang="hu-HU"/>
          </a:p>
        </p:txBody>
      </p:sp>
    </p:spTree>
    <p:extLst>
      <p:ext uri="{BB962C8B-B14F-4D97-AF65-F5344CB8AC3E}">
        <p14:creationId xmlns:p14="http://schemas.microsoft.com/office/powerpoint/2010/main" val="2399051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13</a:t>
            </a:fld>
            <a:endParaRPr lang="hu-HU" dirty="0"/>
          </a:p>
        </p:txBody>
      </p:sp>
    </p:spTree>
    <p:extLst>
      <p:ext uri="{BB962C8B-B14F-4D97-AF65-F5344CB8AC3E}">
        <p14:creationId xmlns:p14="http://schemas.microsoft.com/office/powerpoint/2010/main" val="44472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22</a:t>
            </a:fld>
            <a:endParaRPr lang="hu-HU"/>
          </a:p>
        </p:txBody>
      </p:sp>
    </p:spTree>
    <p:extLst>
      <p:ext uri="{BB962C8B-B14F-4D97-AF65-F5344CB8AC3E}">
        <p14:creationId xmlns:p14="http://schemas.microsoft.com/office/powerpoint/2010/main" val="156704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28</a:t>
            </a:fld>
            <a:endParaRPr lang="hu-HU"/>
          </a:p>
        </p:txBody>
      </p:sp>
    </p:spTree>
    <p:extLst>
      <p:ext uri="{BB962C8B-B14F-4D97-AF65-F5344CB8AC3E}">
        <p14:creationId xmlns:p14="http://schemas.microsoft.com/office/powerpoint/2010/main" val="2379839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29</a:t>
            </a:fld>
            <a:endParaRPr lang="hu-HU" dirty="0"/>
          </a:p>
        </p:txBody>
      </p:sp>
    </p:spTree>
    <p:extLst>
      <p:ext uri="{BB962C8B-B14F-4D97-AF65-F5344CB8AC3E}">
        <p14:creationId xmlns:p14="http://schemas.microsoft.com/office/powerpoint/2010/main" val="17275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33</a:t>
            </a:fld>
            <a:endParaRPr lang="hu-HU" dirty="0"/>
          </a:p>
        </p:txBody>
      </p:sp>
    </p:spTree>
    <p:extLst>
      <p:ext uri="{BB962C8B-B14F-4D97-AF65-F5344CB8AC3E}">
        <p14:creationId xmlns:p14="http://schemas.microsoft.com/office/powerpoint/2010/main" val="3583592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u-HU" dirty="0"/>
          </a:p>
        </p:txBody>
      </p:sp>
      <p:sp>
        <p:nvSpPr>
          <p:cNvPr id="4" name="Slide Number Placeholder 3"/>
          <p:cNvSpPr>
            <a:spLocks noGrp="1"/>
          </p:cNvSpPr>
          <p:nvPr>
            <p:ph type="sldNum" sz="quarter" idx="5"/>
          </p:nvPr>
        </p:nvSpPr>
        <p:spPr/>
        <p:txBody>
          <a:bodyPr/>
          <a:lstStyle/>
          <a:p>
            <a:fld id="{6636E54E-4040-4C34-9C66-031D06AC9E19}" type="slidenum">
              <a:rPr lang="hu-HU" smtClean="0"/>
              <a:t>36</a:t>
            </a:fld>
            <a:endParaRPr lang="hu-HU"/>
          </a:p>
        </p:txBody>
      </p:sp>
    </p:spTree>
    <p:extLst>
      <p:ext uri="{BB962C8B-B14F-4D97-AF65-F5344CB8AC3E}">
        <p14:creationId xmlns:p14="http://schemas.microsoft.com/office/powerpoint/2010/main" val="11029843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69332"/>
          </a:xfrm>
          <a:noFill/>
        </p:spPr>
        <p:txBody>
          <a:bodyPr wrap="square" rtlCol="0">
            <a:spAutoFit/>
          </a:bodyPr>
          <a:lstStyle>
            <a:lvl1pPr algn="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Konferencia | 2018</a:t>
            </a:r>
          </a:p>
        </p:txBody>
      </p:sp>
      <p:sp>
        <p:nvSpPr>
          <p:cNvPr id="4" name="Téglalap 3">
            <a:extLst>
              <a:ext uri="{FF2B5EF4-FFF2-40B4-BE49-F238E27FC236}">
                <a16:creationId xmlns:a16="http://schemas.microsoft.com/office/drawing/2014/main" id="{1EFD92E4-2321-49E5-AEED-0D4F061F923D}"/>
              </a:ext>
            </a:extLst>
          </p:cNvPr>
          <p:cNvSpPr/>
          <p:nvPr/>
        </p:nvSpPr>
        <p:spPr>
          <a:xfrm>
            <a:off x="0" y="1079505"/>
            <a:ext cx="12192000" cy="5778499"/>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2" name="Cím 1">
            <a:extLst>
              <a:ext uri="{FF2B5EF4-FFF2-40B4-BE49-F238E27FC236}">
                <a16:creationId xmlns:a16="http://schemas.microsoft.com/office/drawing/2014/main" id="{398923B4-BAF4-482B-8B9E-42943A59C2D1}"/>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4800" cap="all" spc="300" baseline="0">
                <a:solidFill>
                  <a:schemeClr val="bg1"/>
                </a:solidFill>
                <a:latin typeface="+mn-lt"/>
                <a:ea typeface="+mn-ea"/>
                <a:cs typeface="+mn-cs"/>
              </a:defRPr>
            </a:lvl1pPr>
          </a:lstStyle>
          <a:p>
            <a:pPr marL="0" lvl="0" algn="ctr" defTabSz="457200"/>
            <a:r>
              <a:rPr lang="hu-HU" dirty="0" err="1"/>
              <a:t>MintacíM</a:t>
            </a:r>
            <a:r>
              <a:rPr lang="hu-HU" dirty="0"/>
              <a:t> szerkesztése</a:t>
            </a:r>
          </a:p>
        </p:txBody>
      </p:sp>
      <p:pic>
        <p:nvPicPr>
          <p:cNvPr id="5" name="Kép 4">
            <a:extLst>
              <a:ext uri="{FF2B5EF4-FFF2-40B4-BE49-F238E27FC236}">
                <a16:creationId xmlns:a16="http://schemas.microsoft.com/office/drawing/2014/main" id="{AA4D6964-545F-4255-BA13-25E11882AE9B}"/>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rot="5400000">
            <a:off x="5092101" y="2517211"/>
            <a:ext cx="1944000" cy="5608800"/>
          </a:xfrm>
          <a:prstGeom prst="rect">
            <a:avLst/>
          </a:prstGeom>
        </p:spPr>
      </p:pic>
      <p:sp>
        <p:nvSpPr>
          <p:cNvPr id="9" name="Ellipszis 8">
            <a:extLst>
              <a:ext uri="{FF2B5EF4-FFF2-40B4-BE49-F238E27FC236}">
                <a16:creationId xmlns:a16="http://schemas.microsoft.com/office/drawing/2014/main" id="{AA33C856-AF1F-46C6-9B70-74729FEF45F9}"/>
              </a:ext>
            </a:extLst>
          </p:cNvPr>
          <p:cNvSpPr>
            <a:spLocks noChangeAspect="1"/>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1" y="4325373"/>
            <a:ext cx="9027887" cy="0"/>
          </a:xfrm>
          <a:prstGeom prst="line">
            <a:avLst/>
          </a:prstGeom>
          <a:ln>
            <a:gradFill>
              <a:gsLst>
                <a:gs pos="27000">
                  <a:schemeClr val="bg1"/>
                </a:gs>
                <a:gs pos="0">
                  <a:schemeClr val="bg1">
                    <a:alpha val="0"/>
                  </a:schemeClr>
                </a:gs>
                <a:gs pos="77000">
                  <a:schemeClr val="bg1"/>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69332"/>
          </a:xfrm>
          <a:noFill/>
        </p:spPr>
        <p:txBody>
          <a:bodyPr wrap="square" rtlCol="0">
            <a:spAutoFit/>
          </a:bodyPr>
          <a:lstStyle>
            <a:lvl1pP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Előadó Neve | titulusa</a:t>
            </a:r>
          </a:p>
        </p:txBody>
      </p:sp>
    </p:spTree>
    <p:extLst>
      <p:ext uri="{BB962C8B-B14F-4D97-AF65-F5344CB8AC3E}">
        <p14:creationId xmlns:p14="http://schemas.microsoft.com/office/powerpoint/2010/main" val="288829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67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ím és tartalom">
    <p:spTree>
      <p:nvGrpSpPr>
        <p:cNvPr id="1" name=""/>
        <p:cNvGrpSpPr/>
        <p:nvPr/>
      </p:nvGrpSpPr>
      <p:grpSpPr>
        <a:xfrm>
          <a:off x="0" y="0"/>
          <a:ext cx="0" cy="0"/>
          <a:chOff x="0" y="0"/>
          <a:chExt cx="0" cy="0"/>
        </a:xfrm>
      </p:grpSpPr>
      <p:sp>
        <p:nvSpPr>
          <p:cNvPr id="3" name="Tartalom helye 2"/>
          <p:cNvSpPr>
            <a:spLocks noGrp="1"/>
          </p:cNvSpPr>
          <p:nvPr>
            <p:ph idx="1"/>
          </p:nvPr>
        </p:nvSpPr>
        <p:spPr>
          <a:xfrm>
            <a:off x="609600" y="1600201"/>
            <a:ext cx="10972800" cy="4277072"/>
          </a:xfrm>
          <a:prstGeom prst="rect">
            <a:avLst/>
          </a:prstGeom>
        </p:spPr>
        <p:txBody>
          <a:bodyPr/>
          <a:lstStyle>
            <a:lvl1pPr marL="609585" indent="-609585">
              <a:buFont typeface="+mj-lt"/>
              <a:buAutoNum type="arabicPeriod"/>
              <a:defRPr sz="3200">
                <a:solidFill>
                  <a:srgbClr val="1E1B58"/>
                </a:solidFill>
              </a:defRPr>
            </a:lvl1pPr>
            <a:lvl2pPr marL="1219170" indent="-609585">
              <a:buFont typeface="+mj-lt"/>
              <a:buAutoNum type="alphaLcPeriod"/>
              <a:defRPr sz="2667">
                <a:solidFill>
                  <a:srgbClr val="1E1B58"/>
                </a:solidFill>
              </a:defRPr>
            </a:lvl2pPr>
            <a:lvl3pPr marL="1676358" indent="-457189">
              <a:buFont typeface="+mj-lt"/>
              <a:buAutoNum type="romanLcPeriod"/>
              <a:defRPr sz="2400">
                <a:solidFill>
                  <a:srgbClr val="1E1B58"/>
                </a:solidFill>
              </a:defRPr>
            </a:lvl3pPr>
            <a:lvl4pPr marL="2285943" indent="-457189">
              <a:buFont typeface="+mj-lt"/>
              <a:buAutoNum type="arabicPeriod"/>
              <a:defRPr sz="2133">
                <a:solidFill>
                  <a:srgbClr val="1E1B58"/>
                </a:solidFill>
              </a:defRPr>
            </a:lvl4pPr>
            <a:lvl5pPr marL="2895528" indent="-457189">
              <a:buFont typeface="+mj-lt"/>
              <a:buAutoNum type="arabicPeriod"/>
              <a:defRPr sz="2133">
                <a:solidFill>
                  <a:srgbClr val="1E1B58"/>
                </a:solidFill>
              </a:defRPr>
            </a:lvl5pPr>
          </a:lstStyle>
          <a:p>
            <a:pPr lvl="0"/>
            <a:r>
              <a:rPr lang="hu-HU" dirty="0"/>
              <a:t>Mintaszöveg szerkesztése</a:t>
            </a:r>
          </a:p>
          <a:p>
            <a:pPr lvl="1"/>
            <a:r>
              <a:rPr lang="hu-HU" dirty="0"/>
              <a:t>Második szint</a:t>
            </a:r>
          </a:p>
          <a:p>
            <a:pPr lvl="2"/>
            <a:r>
              <a:rPr lang="hu-HU" dirty="0"/>
              <a:t>Harmadik szint</a:t>
            </a:r>
          </a:p>
        </p:txBody>
      </p:sp>
      <p:sp>
        <p:nvSpPr>
          <p:cNvPr id="5" name="Élőláb helye 4"/>
          <p:cNvSpPr>
            <a:spLocks noGrp="1"/>
          </p:cNvSpPr>
          <p:nvPr>
            <p:ph type="ftr" sz="quarter" idx="11"/>
          </p:nvPr>
        </p:nvSpPr>
        <p:spPr>
          <a:xfrm>
            <a:off x="4367808" y="6309320"/>
            <a:ext cx="3860800" cy="365125"/>
          </a:xfrm>
          <a:prstGeom prst="rect">
            <a:avLst/>
          </a:prstGeom>
        </p:spPr>
        <p:txBody>
          <a:bodyPr/>
          <a:lstStyle/>
          <a:p>
            <a:endParaRPr lang="hu-HU" dirty="0"/>
          </a:p>
        </p:txBody>
      </p:sp>
      <p:sp>
        <p:nvSpPr>
          <p:cNvPr id="6" name="Dia számának helye 5"/>
          <p:cNvSpPr>
            <a:spLocks noGrp="1"/>
          </p:cNvSpPr>
          <p:nvPr>
            <p:ph type="sldNum" sz="quarter" idx="12"/>
          </p:nvPr>
        </p:nvSpPr>
        <p:spPr>
          <a:xfrm>
            <a:off x="623392" y="6309320"/>
            <a:ext cx="2784309" cy="365125"/>
          </a:xfrm>
          <a:prstGeom prst="rect">
            <a:avLst/>
          </a:prstGeom>
        </p:spPr>
        <p:txBody>
          <a:bodyPr/>
          <a:lstStyle/>
          <a:p>
            <a:pPr algn="l"/>
            <a:fld id="{ACA1FBC3-C4CA-4F32-B016-43947CDEBAB8}" type="slidenum">
              <a:rPr lang="hu-HU" smtClean="0"/>
              <a:pPr algn="l"/>
              <a:t>‹#›</a:t>
            </a:fld>
            <a:endParaRPr lang="hu-HU" dirty="0"/>
          </a:p>
        </p:txBody>
      </p:sp>
      <p:sp>
        <p:nvSpPr>
          <p:cNvPr id="15" name="Cím 1"/>
          <p:cNvSpPr>
            <a:spLocks noGrp="1"/>
          </p:cNvSpPr>
          <p:nvPr>
            <p:ph type="ctrTitle" hasCustomPrompt="1"/>
          </p:nvPr>
        </p:nvSpPr>
        <p:spPr>
          <a:xfrm>
            <a:off x="335690" y="620688"/>
            <a:ext cx="7296811" cy="504056"/>
          </a:xfrm>
          <a:prstGeom prst="rect">
            <a:avLst/>
          </a:prstGeom>
        </p:spPr>
        <p:txBody>
          <a:bodyPr>
            <a:noAutofit/>
          </a:bodyPr>
          <a:lstStyle>
            <a:lvl1pPr algn="l">
              <a:defRPr sz="3333">
                <a:solidFill>
                  <a:srgbClr val="1E1B58"/>
                </a:solidFill>
                <a:latin typeface="Arial" panose="020B0604020202020204" pitchFamily="34" charset="0"/>
                <a:cs typeface="Arial" panose="020B0604020202020204" pitchFamily="34" charset="0"/>
              </a:defRPr>
            </a:lvl1pPr>
          </a:lstStyle>
          <a:p>
            <a:r>
              <a:rPr lang="hu-HU" dirty="0"/>
              <a:t>DIA CÍME</a:t>
            </a:r>
          </a:p>
        </p:txBody>
      </p:sp>
      <p:sp>
        <p:nvSpPr>
          <p:cNvPr id="16" name="Szöveg helye 13"/>
          <p:cNvSpPr>
            <a:spLocks noGrp="1"/>
          </p:cNvSpPr>
          <p:nvPr>
            <p:ph type="body" sz="quarter" idx="13" hasCustomPrompt="1"/>
          </p:nvPr>
        </p:nvSpPr>
        <p:spPr>
          <a:xfrm>
            <a:off x="335360" y="332657"/>
            <a:ext cx="7296149" cy="288057"/>
          </a:xfrm>
          <a:prstGeom prst="rect">
            <a:avLst/>
          </a:prstGeom>
        </p:spPr>
        <p:txBody>
          <a:bodyPr/>
          <a:lstStyle>
            <a:lvl1pPr marL="0" marR="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sz="1600" baseline="0">
                <a:solidFill>
                  <a:srgbClr val="1E1B58"/>
                </a:solidFill>
              </a:defRPr>
            </a:lvl1pPr>
          </a:lstStyle>
          <a:p>
            <a:pPr marL="0" marR="0" lvl="0" indent="0" algn="l" defTabSz="1219170" rtl="0" eaLnBrk="1" fontAlgn="auto" latinLnBrk="0" hangingPunct="1">
              <a:lnSpc>
                <a:spcPct val="100000"/>
              </a:lnSpc>
              <a:spcBef>
                <a:spcPct val="20000"/>
              </a:spcBef>
              <a:spcAft>
                <a:spcPts val="0"/>
              </a:spcAft>
              <a:buClrTx/>
              <a:buSzTx/>
              <a:buFont typeface="Arial" panose="020B0604020202020204" pitchFamily="34" charset="0"/>
              <a:buNone/>
              <a:tabLst/>
              <a:defRPr/>
            </a:pPr>
            <a:r>
              <a:rPr lang="hu-HU" dirty="0"/>
              <a:t>A prezentáció címe</a:t>
            </a:r>
          </a:p>
        </p:txBody>
      </p:sp>
    </p:spTree>
    <p:extLst>
      <p:ext uri="{BB962C8B-B14F-4D97-AF65-F5344CB8AC3E}">
        <p14:creationId xmlns:p14="http://schemas.microsoft.com/office/powerpoint/2010/main" val="325527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A810-4EEC-4D0F-B163-DFC963816F74}"/>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61FB6233-FC4F-4628-BA1D-2782F6494517}"/>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id="{F4A1D367-A9C7-46F9-B78E-724D1BEC0650}"/>
              </a:ext>
            </a:extLst>
          </p:cNvPr>
          <p:cNvSpPr>
            <a:spLocks noGrp="1"/>
          </p:cNvSpPr>
          <p:nvPr>
            <p:ph type="sldNum" sz="quarter" idx="11"/>
          </p:nvPr>
        </p:nvSpPr>
        <p:spPr/>
        <p:txBody>
          <a:bodyPr/>
          <a:lstStyle/>
          <a:p>
            <a:fld id="{83ADE164-D45A-44D8-82C5-2E0962BB70DA}" type="slidenum">
              <a:rPr lang="en-US" noProof="0" smtClean="0"/>
              <a:t>‹#›</a:t>
            </a:fld>
            <a:endParaRPr lang="en-US" noProof="0" dirty="0"/>
          </a:p>
        </p:txBody>
      </p:sp>
    </p:spTree>
    <p:extLst>
      <p:ext uri="{BB962C8B-B14F-4D97-AF65-F5344CB8AC3E}">
        <p14:creationId xmlns:p14="http://schemas.microsoft.com/office/powerpoint/2010/main" val="140467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ímdia">
    <p:spTree>
      <p:nvGrpSpPr>
        <p:cNvPr id="1" name=""/>
        <p:cNvGrpSpPr/>
        <p:nvPr/>
      </p:nvGrpSpPr>
      <p:grpSpPr>
        <a:xfrm>
          <a:off x="0" y="0"/>
          <a:ext cx="0" cy="0"/>
          <a:chOff x="0" y="0"/>
          <a:chExt cx="0" cy="0"/>
        </a:xfrm>
      </p:grpSpPr>
      <p:pic>
        <p:nvPicPr>
          <p:cNvPr id="4" name="Kép 3">
            <a:extLst>
              <a:ext uri="{FF2B5EF4-FFF2-40B4-BE49-F238E27FC236}">
                <a16:creationId xmlns:a16="http://schemas.microsoft.com/office/drawing/2014/main" id="{EB9F1D99-C601-4291-9D39-04D45263AC3B}"/>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6200000">
            <a:off x="5124001" y="2537525"/>
            <a:ext cx="1944000" cy="5608800"/>
          </a:xfrm>
          <a:prstGeom prst="rect">
            <a:avLst/>
          </a:prstGeom>
        </p:spPr>
      </p:pic>
      <p:sp>
        <p:nvSpPr>
          <p:cNvPr id="13" name="Téglalap 12">
            <a:extLst>
              <a:ext uri="{FF2B5EF4-FFF2-40B4-BE49-F238E27FC236}">
                <a16:creationId xmlns:a16="http://schemas.microsoft.com/office/drawing/2014/main" id="{2A2EB4D7-427D-41DD-AE99-B6B9194DE3AC}"/>
              </a:ext>
            </a:extLst>
          </p:cNvPr>
          <p:cNvSpPr/>
          <p:nvPr/>
        </p:nvSpPr>
        <p:spPr>
          <a:xfrm>
            <a:off x="-1" y="893235"/>
            <a:ext cx="12192001" cy="360000"/>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Szöveg helye 13">
            <a:extLst>
              <a:ext uri="{FF2B5EF4-FFF2-40B4-BE49-F238E27FC236}">
                <a16:creationId xmlns:a16="http://schemas.microsoft.com/office/drawing/2014/main" id="{E1E54AF7-9CFA-45CB-9750-29AB45291CF0}"/>
              </a:ext>
            </a:extLst>
          </p:cNvPr>
          <p:cNvSpPr>
            <a:spLocks noGrp="1"/>
          </p:cNvSpPr>
          <p:nvPr>
            <p:ph type="body" sz="quarter" idx="11" hasCustomPrompt="1"/>
          </p:nvPr>
        </p:nvSpPr>
        <p:spPr>
          <a:xfrm>
            <a:off x="7101372" y="400113"/>
            <a:ext cx="4710877" cy="369332"/>
          </a:xfrm>
          <a:noFill/>
        </p:spPr>
        <p:txBody>
          <a:bodyPr wrap="square" rtlCol="0">
            <a:spAutoFit/>
          </a:bodyPr>
          <a:lstStyle>
            <a:lvl1pPr algn="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Konferencia | 2018</a:t>
            </a:r>
          </a:p>
        </p:txBody>
      </p:sp>
      <p:sp>
        <p:nvSpPr>
          <p:cNvPr id="9" name="Ellipszis 8">
            <a:extLst>
              <a:ext uri="{FF2B5EF4-FFF2-40B4-BE49-F238E27FC236}">
                <a16:creationId xmlns:a16="http://schemas.microsoft.com/office/drawing/2014/main" id="{AA33C856-AF1F-46C6-9B70-74729FEF45F9}"/>
              </a:ext>
            </a:extLst>
          </p:cNvPr>
          <p:cNvSpPr/>
          <p:nvPr/>
        </p:nvSpPr>
        <p:spPr>
          <a:xfrm>
            <a:off x="5357620" y="340777"/>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9" y="445740"/>
            <a:ext cx="1264444" cy="1266826"/>
          </a:xfrm>
          <a:prstGeom prst="rect">
            <a:avLst/>
          </a:prstGeom>
        </p:spPr>
      </p:pic>
      <p:cxnSp>
        <p:nvCxnSpPr>
          <p:cNvPr id="11" name="Egyenes összekötő 10">
            <a:extLst>
              <a:ext uri="{FF2B5EF4-FFF2-40B4-BE49-F238E27FC236}">
                <a16:creationId xmlns:a16="http://schemas.microsoft.com/office/drawing/2014/main" id="{8F540EF5-DEC4-4616-91D5-F7ED154C603B}"/>
              </a:ext>
            </a:extLst>
          </p:cNvPr>
          <p:cNvCxnSpPr>
            <a:cxnSpLocks/>
          </p:cNvCxnSpPr>
          <p:nvPr/>
        </p:nvCxnSpPr>
        <p:spPr>
          <a:xfrm>
            <a:off x="1480461" y="4336002"/>
            <a:ext cx="9027887" cy="0"/>
          </a:xfrm>
          <a:prstGeom prst="line">
            <a:avLst/>
          </a:prstGeom>
          <a:ln>
            <a:gradFill>
              <a:gsLst>
                <a:gs pos="27000">
                  <a:schemeClr val="tx2">
                    <a:lumMod val="10000"/>
                    <a:lumOff val="90000"/>
                  </a:schemeClr>
                </a:gs>
                <a:gs pos="0">
                  <a:schemeClr val="bg1">
                    <a:alpha val="0"/>
                  </a:schemeClr>
                </a:gs>
                <a:gs pos="77000">
                  <a:schemeClr val="tx2">
                    <a:lumMod val="10000"/>
                    <a:lumOff val="90000"/>
                  </a:schemeClr>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sp>
        <p:nvSpPr>
          <p:cNvPr id="14" name="Szöveg helye 13">
            <a:extLst>
              <a:ext uri="{FF2B5EF4-FFF2-40B4-BE49-F238E27FC236}">
                <a16:creationId xmlns:a16="http://schemas.microsoft.com/office/drawing/2014/main" id="{F6EF56F0-9022-4FBA-AE45-DAF024E4576A}"/>
              </a:ext>
            </a:extLst>
          </p:cNvPr>
          <p:cNvSpPr>
            <a:spLocks noGrp="1"/>
          </p:cNvSpPr>
          <p:nvPr>
            <p:ph type="body" sz="quarter" idx="10" hasCustomPrompt="1"/>
          </p:nvPr>
        </p:nvSpPr>
        <p:spPr>
          <a:xfrm>
            <a:off x="325820" y="400113"/>
            <a:ext cx="4710877" cy="369332"/>
          </a:xfrm>
          <a:noFill/>
        </p:spPr>
        <p:txBody>
          <a:bodyPr wrap="square" rtlCol="0">
            <a:spAutoFit/>
          </a:bodyPr>
          <a:lstStyle>
            <a:lvl1pPr>
              <a:defRPr lang="hu-HU" sz="2000" spc="150" baseline="0" dirty="0" smtClean="0">
                <a:latin typeface="Calibri" panose="020F0502020204030204" pitchFamily="34" charset="0"/>
                <a:cs typeface="Calibri" panose="020F0502020204030204" pitchFamily="34" charset="0"/>
              </a:defRPr>
            </a:lvl1pPr>
          </a:lstStyle>
          <a:p>
            <a:pPr lvl="0" defTabSz="457200"/>
            <a:r>
              <a:rPr lang="hu-HU" dirty="0"/>
              <a:t>Előadó Neve | titulusa</a:t>
            </a:r>
          </a:p>
        </p:txBody>
      </p:sp>
      <p:sp>
        <p:nvSpPr>
          <p:cNvPr id="16" name="Cím 1">
            <a:extLst>
              <a:ext uri="{FF2B5EF4-FFF2-40B4-BE49-F238E27FC236}">
                <a16:creationId xmlns:a16="http://schemas.microsoft.com/office/drawing/2014/main" id="{60B16E0B-3720-4EB9-98E5-A7CFC7210E10}"/>
              </a:ext>
            </a:extLst>
          </p:cNvPr>
          <p:cNvSpPr>
            <a:spLocks noGrp="1"/>
          </p:cNvSpPr>
          <p:nvPr>
            <p:ph type="title" hasCustomPrompt="1"/>
          </p:nvPr>
        </p:nvSpPr>
        <p:spPr>
          <a:xfrm>
            <a:off x="554183" y="2211574"/>
            <a:ext cx="11083636" cy="2098808"/>
          </a:xfrm>
          <a:noFill/>
        </p:spPr>
        <p:txBody>
          <a:bodyPr wrap="square" bIns="108000" rtlCol="0" anchor="b">
            <a:noAutofit/>
          </a:bodyPr>
          <a:lstStyle>
            <a:lvl1pPr algn="ctr">
              <a:lnSpc>
                <a:spcPct val="100000"/>
              </a:lnSpc>
              <a:defRPr lang="hu-HU" sz="4800" cap="all" spc="300" baseline="0">
                <a:solidFill>
                  <a:schemeClr val="tx2"/>
                </a:solidFill>
                <a:latin typeface="+mn-lt"/>
                <a:ea typeface="+mn-ea"/>
                <a:cs typeface="+mn-cs"/>
              </a:defRPr>
            </a:lvl1pPr>
          </a:lstStyle>
          <a:p>
            <a:pPr marL="0" lvl="0" algn="ctr" defTabSz="457200"/>
            <a:r>
              <a:rPr lang="hu-HU" dirty="0" err="1"/>
              <a:t>MintacíM</a:t>
            </a:r>
            <a:r>
              <a:rPr lang="hu-HU" dirty="0"/>
              <a:t> szerkesztése</a:t>
            </a:r>
          </a:p>
        </p:txBody>
      </p:sp>
    </p:spTree>
    <p:extLst>
      <p:ext uri="{BB962C8B-B14F-4D97-AF65-F5344CB8AC3E}">
        <p14:creationId xmlns:p14="http://schemas.microsoft.com/office/powerpoint/2010/main" val="946070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69E10144-FD81-4BC1-A765-3E1125135280}"/>
              </a:ext>
            </a:extLst>
          </p:cNvPr>
          <p:cNvPicPr>
            <a:picLocks/>
          </p:cNvPicPr>
          <p:nvPr/>
        </p:nvPicPr>
        <p:blipFill rotWithShape="1">
          <a:blip r:embed="rId2">
            <a:extLst>
              <a:ext uri="{BEBA8EAE-BF5A-486C-A8C5-ECC9F3942E4B}">
                <a14:imgProps xmlns:a14="http://schemas.microsoft.com/office/drawing/2010/main">
                  <a14:imgLayer r:embed="rId3">
                    <a14:imgEffect>
                      <a14:brightnessContrast bright="5000"/>
                    </a14:imgEffect>
                  </a14:imgLayer>
                </a14:imgProps>
              </a:ext>
              <a:ext uri="{28A0092B-C50C-407E-A947-70E740481C1C}">
                <a14:useLocalDpi xmlns:a14="http://schemas.microsoft.com/office/drawing/2010/main" val="0"/>
              </a:ext>
            </a:extLst>
          </a:blip>
          <a:srcRect r="49066"/>
          <a:stretch/>
        </p:blipFill>
        <p:spPr>
          <a:xfrm rot="10800000">
            <a:off x="0" y="1035000"/>
            <a:ext cx="2350800" cy="4788000"/>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2608033"/>
            <a:ext cx="6644488" cy="1581972"/>
          </a:xfrm>
          <a:noFill/>
        </p:spPr>
        <p:txBody>
          <a:bodyPr wrap="square" rtlCol="0" anchor="ctr">
            <a:spAutoFit/>
          </a:bodyPr>
          <a:lstStyle>
            <a:lvl1pPr>
              <a:lnSpc>
                <a:spcPct val="110000"/>
              </a:lnSpc>
              <a:defRPr lang="hu-HU" sz="4400" cap="all" spc="300" baseline="0">
                <a:solidFill>
                  <a:schemeClr val="tx2"/>
                </a:solidFill>
                <a:latin typeface="+mn-lt"/>
                <a:ea typeface="+mn-ea"/>
                <a:cs typeface="+mn-cs"/>
              </a:defRPr>
            </a:lvl1pPr>
          </a:lstStyle>
          <a:p>
            <a:pPr marL="0" lvl="0" defTabSz="457200"/>
            <a:r>
              <a:rPr lang="hu-HU" dirty="0"/>
              <a:t>Mintacím szerkesztése</a:t>
            </a:r>
          </a:p>
        </p:txBody>
      </p:sp>
    </p:spTree>
    <p:extLst>
      <p:ext uri="{BB962C8B-B14F-4D97-AF65-F5344CB8AC3E}">
        <p14:creationId xmlns:p14="http://schemas.microsoft.com/office/powerpoint/2010/main" val="2821932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örzsdia 1">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2400">
                <a:solidFill>
                  <a:schemeClr val="tx2"/>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tx2"/>
                </a:gs>
                <a:gs pos="1000">
                  <a:schemeClr val="bg1">
                    <a:alpha val="0"/>
                  </a:schemeClr>
                </a:gs>
              </a:gsLst>
              <a:lin ang="16200000" scaled="0"/>
              <a:tileRect/>
            </a:gradFill>
          </a:ln>
        </p:spPr>
        <p:txBody>
          <a:bodyPr bIns="144000" anchor="b"/>
          <a:lstStyle>
            <a:lvl1pPr>
              <a:lnSpc>
                <a:spcPct val="120000"/>
              </a:lnSpc>
              <a:defRPr cap="all" spc="100" baseline="0">
                <a:solidFill>
                  <a:schemeClr val="tx2"/>
                </a:solidFill>
              </a:defRPr>
            </a:lvl1pPr>
          </a:lstStyle>
          <a:p>
            <a:r>
              <a:rPr lang="hu-HU" dirty="0"/>
              <a:t>Mintacím szerkesztése</a:t>
            </a:r>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2"/>
            <a:ext cx="3969579" cy="369333"/>
          </a:xfrm>
        </p:spPr>
        <p:txBody>
          <a:bodyPr anchor="ctr">
            <a:noAutofit/>
          </a:bodyPr>
          <a:lstStyle>
            <a:lvl1pPr algn="l">
              <a:spcBef>
                <a:spcPts val="0"/>
              </a:spcBef>
              <a:defRPr sz="1800"/>
            </a:lvl1pPr>
          </a:lstStyle>
          <a:p>
            <a:pPr lvl="0"/>
            <a:r>
              <a:rPr lang="hu-HU" dirty="0"/>
              <a:t>Forrás | MNB</a:t>
            </a:r>
          </a:p>
        </p:txBody>
      </p:sp>
    </p:spTree>
    <p:extLst>
      <p:ext uri="{BB962C8B-B14F-4D97-AF65-F5344CB8AC3E}">
        <p14:creationId xmlns:p14="http://schemas.microsoft.com/office/powerpoint/2010/main" val="3559946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4"/>
            <a:ext cx="2958571" cy="361835"/>
          </a:xfrm>
        </p:spPr>
        <p:txBody>
          <a:bodyPr anchor="ctr">
            <a:noAutofit/>
          </a:bodyPr>
          <a:lstStyle>
            <a:lvl1pPr algn="r">
              <a:defRPr sz="180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2400">
                <a:solidFill>
                  <a:schemeClr val="tx2"/>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tx2"/>
                </a:gs>
                <a:gs pos="1000">
                  <a:schemeClr val="bg1">
                    <a:alpha val="0"/>
                  </a:schemeClr>
                </a:gs>
              </a:gsLst>
              <a:lin ang="16200000" scaled="0"/>
              <a:tileRect/>
            </a:gradFill>
          </a:ln>
        </p:spPr>
        <p:txBody>
          <a:bodyPr bIns="144000" anchor="b"/>
          <a:lstStyle>
            <a:lvl1pPr>
              <a:lnSpc>
                <a:spcPct val="120000"/>
              </a:lnSpc>
              <a:defRPr cap="all" spc="100" baseline="0">
                <a:solidFill>
                  <a:schemeClr val="tx2"/>
                </a:solidFill>
              </a:defRPr>
            </a:lvl1pPr>
          </a:lstStyle>
          <a:p>
            <a:r>
              <a:rPr lang="hu-HU" dirty="0"/>
              <a:t>Mintacím szerkesztése</a:t>
            </a:r>
          </a:p>
        </p:txBody>
      </p:sp>
    </p:spTree>
    <p:extLst>
      <p:ext uri="{BB962C8B-B14F-4D97-AF65-F5344CB8AC3E}">
        <p14:creationId xmlns:p14="http://schemas.microsoft.com/office/powerpoint/2010/main" val="3008236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2892066"/>
          </a:xfrm>
          <a:ln>
            <a:noFill/>
          </a:ln>
        </p:spPr>
        <p:txBody>
          <a:bodyPr anchor="b"/>
          <a:lstStyle>
            <a:lvl1pPr>
              <a:lnSpc>
                <a:spcPct val="120000"/>
              </a:lnSpc>
              <a:defRPr lang="hu-HU" cap="all" spc="100"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1"/>
            <a:ext cx="3960000" cy="2550849"/>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Tree>
    <p:extLst>
      <p:ext uri="{BB962C8B-B14F-4D97-AF65-F5344CB8AC3E}">
        <p14:creationId xmlns:p14="http://schemas.microsoft.com/office/powerpoint/2010/main" val="352021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998976"/>
          </a:xfrm>
          <a:ln>
            <a:noFill/>
          </a:ln>
        </p:spPr>
        <p:txBody>
          <a:bodyPr anchor="b"/>
          <a:lstStyle>
            <a:lvl1pPr>
              <a:lnSpc>
                <a:spcPct val="120000"/>
              </a:lnSpc>
              <a:defRPr lang="hu-HU" cap="all" spc="100" baseline="0">
                <a:solidFill>
                  <a:schemeClr val="tx2"/>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101906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tx2"/>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2"/>
            <a:ext cx="3960000" cy="369333"/>
          </a:xfrm>
        </p:spPr>
        <p:txBody>
          <a:bodyPr anchor="ctr">
            <a:noAutofit/>
          </a:bodyPr>
          <a:lstStyle>
            <a:lvl1pPr algn="r">
              <a:spcBef>
                <a:spcPts val="0"/>
              </a:spcBef>
              <a:defRPr sz="180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73066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ímdia">
    <p:spTree>
      <p:nvGrpSpPr>
        <p:cNvPr id="1" name=""/>
        <p:cNvGrpSpPr/>
        <p:nvPr/>
      </p:nvGrpSpPr>
      <p:grpSpPr>
        <a:xfrm>
          <a:off x="0" y="0"/>
          <a:ext cx="0" cy="0"/>
          <a:chOff x="0" y="0"/>
          <a:chExt cx="0" cy="0"/>
        </a:xfrm>
      </p:grpSpPr>
      <p:sp>
        <p:nvSpPr>
          <p:cNvPr id="12" name="Téglalap 9">
            <a:extLst>
              <a:ext uri="{FF2B5EF4-FFF2-40B4-BE49-F238E27FC236}">
                <a16:creationId xmlns:a16="http://schemas.microsoft.com/office/drawing/2014/main" id="{B42950DE-5F8B-4458-BA50-F09CDFE107FF}"/>
              </a:ext>
            </a:extLst>
          </p:cNvPr>
          <p:cNvSpPr/>
          <p:nvPr userDrawn="1"/>
        </p:nvSpPr>
        <p:spPr>
          <a:xfrm>
            <a:off x="1" y="1"/>
            <a:ext cx="3048000" cy="6858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a:p>
        </p:txBody>
      </p:sp>
      <p:pic>
        <p:nvPicPr>
          <p:cNvPr id="10" name="Kép 9">
            <a:extLst>
              <a:ext uri="{FF2B5EF4-FFF2-40B4-BE49-F238E27FC236}">
                <a16:creationId xmlns:a16="http://schemas.microsoft.com/office/drawing/2014/main" id="{71331AB2-7940-43C6-9BAE-8B631746061F}"/>
              </a:ext>
            </a:extLst>
          </p:cNvPr>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4679" t="13826" r="24393" b="13968"/>
          <a:stretch/>
        </p:blipFill>
        <p:spPr>
          <a:xfrm>
            <a:off x="891779" y="445740"/>
            <a:ext cx="1264444" cy="1266826"/>
          </a:xfrm>
          <a:prstGeom prst="rect">
            <a:avLst/>
          </a:prstGeom>
        </p:spPr>
      </p:pic>
      <p:sp>
        <p:nvSpPr>
          <p:cNvPr id="7" name="Rectangle 6">
            <a:extLst>
              <a:ext uri="{FF2B5EF4-FFF2-40B4-BE49-F238E27FC236}">
                <a16:creationId xmlns:a16="http://schemas.microsoft.com/office/drawing/2014/main" id="{ED667E43-34D1-4098-AC85-2E69FC45844E}"/>
              </a:ext>
            </a:extLst>
          </p:cNvPr>
          <p:cNvSpPr/>
          <p:nvPr userDrawn="1"/>
        </p:nvSpPr>
        <p:spPr>
          <a:xfrm rot="10800000">
            <a:off x="264001" y="4026271"/>
            <a:ext cx="2520000" cy="2520000"/>
          </a:xfrm>
          <a:prstGeom prst="rect">
            <a:avLst/>
          </a:prstGeom>
          <a:gradFill flip="none" rotWithShape="1">
            <a:gsLst>
              <a:gs pos="6000">
                <a:schemeClr val="tx2"/>
              </a:gs>
              <a:gs pos="100000">
                <a:schemeClr val="tx2">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hu-HU"/>
          </a:p>
        </p:txBody>
      </p:sp>
      <p:sp>
        <p:nvSpPr>
          <p:cNvPr id="8" name="TextBox 7">
            <a:extLst>
              <a:ext uri="{FF2B5EF4-FFF2-40B4-BE49-F238E27FC236}">
                <a16:creationId xmlns:a16="http://schemas.microsoft.com/office/drawing/2014/main" id="{E7981DBB-64A2-49B8-BDF8-482F87B2CE41}"/>
              </a:ext>
            </a:extLst>
          </p:cNvPr>
          <p:cNvSpPr txBox="1"/>
          <p:nvPr userDrawn="1"/>
        </p:nvSpPr>
        <p:spPr>
          <a:xfrm>
            <a:off x="367610" y="1988698"/>
            <a:ext cx="2312780" cy="707886"/>
          </a:xfrm>
          <a:prstGeom prst="rect">
            <a:avLst/>
          </a:prstGeom>
          <a:noFill/>
        </p:spPr>
        <p:txBody>
          <a:bodyPr wrap="square" rtlCol="0">
            <a:spAutoFit/>
          </a:bodyPr>
          <a:lstStyle/>
          <a:p>
            <a:pPr algn="ctr">
              <a:lnSpc>
                <a:spcPct val="100000"/>
              </a:lnSpc>
            </a:pPr>
            <a:r>
              <a:rPr lang="en-US" sz="2000" spc="300" noProof="0" dirty="0">
                <a:solidFill>
                  <a:schemeClr val="bg1"/>
                </a:solidFill>
              </a:rPr>
              <a:t>Questions</a:t>
            </a:r>
          </a:p>
          <a:p>
            <a:pPr algn="ctr">
              <a:lnSpc>
                <a:spcPct val="100000"/>
              </a:lnSpc>
            </a:pPr>
            <a:r>
              <a:rPr lang="hu-HU" sz="2000" spc="300" dirty="0">
                <a:solidFill>
                  <a:schemeClr val="bg1"/>
                </a:solidFill>
              </a:rPr>
              <a:t>sajto@mnb.hu</a:t>
            </a:r>
          </a:p>
        </p:txBody>
      </p:sp>
      <p:sp>
        <p:nvSpPr>
          <p:cNvPr id="17" name="Cím 1">
            <a:extLst>
              <a:ext uri="{FF2B5EF4-FFF2-40B4-BE49-F238E27FC236}">
                <a16:creationId xmlns:a16="http://schemas.microsoft.com/office/drawing/2014/main" id="{0E972E3B-D8A7-41EC-8EEB-A9E2BA8A5189}"/>
              </a:ext>
            </a:extLst>
          </p:cNvPr>
          <p:cNvSpPr>
            <a:spLocks noGrp="1"/>
          </p:cNvSpPr>
          <p:nvPr>
            <p:ph type="title" hasCustomPrompt="1"/>
          </p:nvPr>
        </p:nvSpPr>
        <p:spPr>
          <a:xfrm>
            <a:off x="3391270" y="310447"/>
            <a:ext cx="8390876" cy="713833"/>
          </a:xfrm>
        </p:spPr>
        <p:txBody>
          <a:bodyPr lIns="72000" tIns="36000" rIns="72000" bIns="36000">
            <a:normAutofit/>
          </a:bodyPr>
          <a:lstStyle>
            <a:lvl1pPr algn="l">
              <a:defRPr lang="hu-HU" sz="2200" b="1" cap="all" spc="300" baseline="0" dirty="0">
                <a:solidFill>
                  <a:srgbClr val="0D234D"/>
                </a:solidFill>
              </a:defRPr>
            </a:lvl1pPr>
          </a:lstStyle>
          <a:p>
            <a:pPr marL="0" lvl="0" algn="ctr">
              <a:lnSpc>
                <a:spcPct val="100000"/>
              </a:lnSpc>
            </a:pPr>
            <a:r>
              <a:rPr lang="hu-HU" dirty="0"/>
              <a:t>Mintacím szerkesztése</a:t>
            </a:r>
          </a:p>
        </p:txBody>
      </p:sp>
      <p:sp>
        <p:nvSpPr>
          <p:cNvPr id="18" name="Szöveg helye 2">
            <a:extLst>
              <a:ext uri="{FF2B5EF4-FFF2-40B4-BE49-F238E27FC236}">
                <a16:creationId xmlns:a16="http://schemas.microsoft.com/office/drawing/2014/main" id="{C1CA7D19-B04A-4CBB-AEEB-5B0AFDF0080F}"/>
              </a:ext>
            </a:extLst>
          </p:cNvPr>
          <p:cNvSpPr>
            <a:spLocks noGrp="1"/>
          </p:cNvSpPr>
          <p:nvPr>
            <p:ph type="body" sz="quarter" idx="17" hasCustomPrompt="1"/>
          </p:nvPr>
        </p:nvSpPr>
        <p:spPr>
          <a:xfrm>
            <a:off x="3391271" y="6386645"/>
            <a:ext cx="7679183" cy="229326"/>
          </a:xfrm>
        </p:spPr>
        <p:txBody>
          <a:bodyPr anchor="ctr">
            <a:noAutofit/>
          </a:bodyPr>
          <a:lstStyle>
            <a:lvl1pPr algn="l">
              <a:spcBef>
                <a:spcPts val="0"/>
              </a:spcBef>
              <a:defRPr sz="1400"/>
            </a:lvl1pPr>
          </a:lstStyle>
          <a:p>
            <a:pPr lvl="0"/>
            <a:r>
              <a:rPr lang="hu-HU" dirty="0"/>
              <a:t>Forrás | MNB</a:t>
            </a:r>
          </a:p>
        </p:txBody>
      </p:sp>
      <p:sp>
        <p:nvSpPr>
          <p:cNvPr id="19" name="Tartalom helye 3">
            <a:extLst>
              <a:ext uri="{FF2B5EF4-FFF2-40B4-BE49-F238E27FC236}">
                <a16:creationId xmlns:a16="http://schemas.microsoft.com/office/drawing/2014/main" id="{A3232AAC-6E73-4751-9556-94A0CB749FD1}"/>
              </a:ext>
            </a:extLst>
          </p:cNvPr>
          <p:cNvSpPr>
            <a:spLocks noGrp="1"/>
          </p:cNvSpPr>
          <p:nvPr>
            <p:ph sz="quarter" idx="10" hasCustomPrompt="1"/>
          </p:nvPr>
        </p:nvSpPr>
        <p:spPr>
          <a:xfrm>
            <a:off x="3391270" y="1269509"/>
            <a:ext cx="8390876" cy="4775156"/>
          </a:xfrm>
        </p:spPr>
        <p:txBody>
          <a:bodyPr anchor="ctr"/>
          <a:lstStyle>
            <a:lvl1pPr algn="ctr">
              <a:defRPr/>
            </a:lvl1pPr>
          </a:lstStyle>
          <a:p>
            <a:pPr lvl="0"/>
            <a:r>
              <a:rPr lang="hu-HU" dirty="0"/>
              <a:t>Ábra / diagram</a:t>
            </a:r>
          </a:p>
        </p:txBody>
      </p:sp>
      <p:sp>
        <p:nvSpPr>
          <p:cNvPr id="20" name="Szöveg helye 16">
            <a:extLst>
              <a:ext uri="{FF2B5EF4-FFF2-40B4-BE49-F238E27FC236}">
                <a16:creationId xmlns:a16="http://schemas.microsoft.com/office/drawing/2014/main" id="{02CB0E1F-C568-4FA1-95F7-5FC03F72E1D5}"/>
              </a:ext>
            </a:extLst>
          </p:cNvPr>
          <p:cNvSpPr txBox="1">
            <a:spLocks/>
          </p:cNvSpPr>
          <p:nvPr userDrawn="1"/>
        </p:nvSpPr>
        <p:spPr>
          <a:xfrm>
            <a:off x="11150353" y="6310271"/>
            <a:ext cx="631793" cy="375704"/>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hu-HU" sz="1400" kern="1200" spc="0" dirty="0">
                <a:solidFill>
                  <a:schemeClr val="tx2"/>
                </a:solidFill>
                <a:latin typeface="+mj-lt"/>
                <a:cs typeface="Calibri Light" panose="020F0302020204030204" pitchFamily="34" charset="0"/>
              </a:rPr>
              <a:t>| </a:t>
            </a:r>
            <a:fld id="{9F5897F7-D0F6-48BC-987C-C4C9ABF430D0}" type="slidenum">
              <a:rPr lang="en-US" sz="1400" kern="1200" spc="0" smtClean="0">
                <a:solidFill>
                  <a:schemeClr val="tx2"/>
                </a:solidFill>
                <a:latin typeface="+mj-lt"/>
                <a:cs typeface="Calibri Light" panose="020F0302020204030204" pitchFamily="34" charset="0"/>
              </a:rPr>
              <a:pPr algn="r"/>
              <a:t>‹#›</a:t>
            </a:fld>
            <a:r>
              <a:rPr lang="hu-HU" sz="1400" kern="1200" spc="0" dirty="0">
                <a:solidFill>
                  <a:schemeClr val="tx2"/>
                </a:solidFill>
                <a:latin typeface="+mj-lt"/>
                <a:cs typeface="Calibri Light" panose="020F0302020204030204" pitchFamily="34" charset="0"/>
              </a:rPr>
              <a:t> </a:t>
            </a:r>
            <a:endParaRPr lang="en-US" sz="1400" dirty="0">
              <a:solidFill>
                <a:schemeClr val="tx2"/>
              </a:solidFill>
              <a:latin typeface="+mj-lt"/>
              <a:cs typeface="Calibri Light" panose="020F0302020204030204" pitchFamily="34" charset="0"/>
            </a:endParaRPr>
          </a:p>
        </p:txBody>
      </p:sp>
      <p:sp>
        <p:nvSpPr>
          <p:cNvPr id="21" name="Szöveg helye 2">
            <a:extLst>
              <a:ext uri="{FF2B5EF4-FFF2-40B4-BE49-F238E27FC236}">
                <a16:creationId xmlns:a16="http://schemas.microsoft.com/office/drawing/2014/main" id="{9995FF97-7547-455C-A31B-F35BFA522B7D}"/>
              </a:ext>
            </a:extLst>
          </p:cNvPr>
          <p:cNvSpPr>
            <a:spLocks noGrp="1"/>
          </p:cNvSpPr>
          <p:nvPr>
            <p:ph type="body" sz="quarter" idx="18" hasCustomPrompt="1"/>
          </p:nvPr>
        </p:nvSpPr>
        <p:spPr>
          <a:xfrm>
            <a:off x="3391271" y="6146952"/>
            <a:ext cx="8390875" cy="229326"/>
          </a:xfrm>
        </p:spPr>
        <p:txBody>
          <a:bodyPr anchor="ctr">
            <a:noAutofit/>
          </a:bodyPr>
          <a:lstStyle>
            <a:lvl1pPr algn="l">
              <a:spcBef>
                <a:spcPts val="0"/>
              </a:spcBef>
              <a:defRPr sz="1400" b="0" cap="all" baseline="0"/>
            </a:lvl1pPr>
          </a:lstStyle>
          <a:p>
            <a:pPr lvl="0"/>
            <a:r>
              <a:rPr lang="hu-HU" dirty="0"/>
              <a:t>Ábracím</a:t>
            </a:r>
          </a:p>
        </p:txBody>
      </p:sp>
    </p:spTree>
    <p:extLst>
      <p:ext uri="{BB962C8B-B14F-4D97-AF65-F5344CB8AC3E}">
        <p14:creationId xmlns:p14="http://schemas.microsoft.com/office/powerpoint/2010/main" val="378111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2"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pattFill prst="ltUpDiag">
            <a:fgClr>
              <a:schemeClr val="tx2">
                <a:lumMod val="10000"/>
                <a:lumOff val="9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tx2"/>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8"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648475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979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Fejezet dia">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B9832036-2788-4622-A64B-17EA6B541E33}"/>
              </a:ext>
            </a:extLst>
          </p:cNvPr>
          <p:cNvSpPr/>
          <p:nvPr/>
        </p:nvSpPr>
        <p:spPr>
          <a:xfrm>
            <a:off x="3" y="1"/>
            <a:ext cx="1866900" cy="6858000"/>
          </a:xfrm>
          <a:prstGeom prst="rect">
            <a:avLst/>
          </a:prstGeom>
          <a:gradFill>
            <a:gsLst>
              <a:gs pos="0">
                <a:srgbClr val="143777"/>
              </a:gs>
              <a:gs pos="100000">
                <a:schemeClr val="tx2">
                  <a:lumMod val="75000"/>
                  <a:lumOff val="25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3" name="Kép 12">
            <a:extLst>
              <a:ext uri="{FF2B5EF4-FFF2-40B4-BE49-F238E27FC236}">
                <a16:creationId xmlns:a16="http://schemas.microsoft.com/office/drawing/2014/main" id="{5746DDF3-1237-4ABC-BE9B-40E07F652207}"/>
              </a:ext>
            </a:extLst>
          </p:cNvPr>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val="0"/>
              </a:ext>
            </a:extLst>
          </a:blip>
          <a:srcRect l="94" t="13954" r="50075" b="15166"/>
          <a:stretch/>
        </p:blipFill>
        <p:spPr>
          <a:xfrm>
            <a:off x="7516919" y="0"/>
            <a:ext cx="4663644" cy="6858000"/>
          </a:xfrm>
          <a:prstGeom prst="rect">
            <a:avLst/>
          </a:prstGeom>
        </p:spPr>
      </p:pic>
      <p:sp>
        <p:nvSpPr>
          <p:cNvPr id="16" name="Téglalap 15">
            <a:extLst>
              <a:ext uri="{FF2B5EF4-FFF2-40B4-BE49-F238E27FC236}">
                <a16:creationId xmlns:a16="http://schemas.microsoft.com/office/drawing/2014/main" id="{C5E54EA3-5DA1-484C-86ED-D48C079F35EE}"/>
              </a:ext>
            </a:extLst>
          </p:cNvPr>
          <p:cNvSpPr>
            <a:spLocks noChangeAspect="1"/>
          </p:cNvSpPr>
          <p:nvPr/>
        </p:nvSpPr>
        <p:spPr>
          <a:xfrm>
            <a:off x="7516919" y="-1"/>
            <a:ext cx="4675084" cy="6858001"/>
          </a:xfrm>
          <a:prstGeom prst="rect">
            <a:avLst/>
          </a:prstGeom>
          <a:gradFill flip="none" rotWithShape="1">
            <a:gsLst>
              <a:gs pos="0">
                <a:schemeClr val="bg1"/>
              </a:gs>
              <a:gs pos="99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7" name="Kép 16">
            <a:extLst>
              <a:ext uri="{FF2B5EF4-FFF2-40B4-BE49-F238E27FC236}">
                <a16:creationId xmlns:a16="http://schemas.microsoft.com/office/drawing/2014/main" id="{66325AB9-9CA1-4E78-B77C-07464C8D6534}"/>
              </a:ext>
            </a:extLst>
          </p:cNvPr>
          <p:cNvPicPr>
            <a:picLocks noChangeAspect="1"/>
          </p:cNvPicPr>
          <p:nvPr/>
        </p:nvPicPr>
        <p:blipFill rotWithShape="1">
          <a:blip r:embed="rId2">
            <a:extLst>
              <a:ext uri="{28A0092B-C50C-407E-A947-70E740481C1C}">
                <a14:useLocalDpi xmlns:a14="http://schemas.microsoft.com/office/drawing/2010/main" val="0"/>
              </a:ext>
            </a:extLst>
          </a:blip>
          <a:srcRect l="49256"/>
          <a:stretch/>
        </p:blipFill>
        <p:spPr>
          <a:xfrm>
            <a:off x="11443" y="1129644"/>
            <a:ext cx="2349495" cy="4786769"/>
          </a:xfrm>
          <a:prstGeom prst="rect">
            <a:avLst/>
          </a:prstGeom>
        </p:spPr>
      </p:pic>
      <p:grpSp>
        <p:nvGrpSpPr>
          <p:cNvPr id="19" name="Csoportba foglalás 18">
            <a:extLst>
              <a:ext uri="{FF2B5EF4-FFF2-40B4-BE49-F238E27FC236}">
                <a16:creationId xmlns:a16="http://schemas.microsoft.com/office/drawing/2014/main" id="{66886066-0B97-4559-8618-6491EACA3C73}"/>
              </a:ext>
            </a:extLst>
          </p:cNvPr>
          <p:cNvGrpSpPr>
            <a:grpSpLocks noChangeAspect="1"/>
          </p:cNvGrpSpPr>
          <p:nvPr/>
        </p:nvGrpSpPr>
        <p:grpSpPr>
          <a:xfrm>
            <a:off x="1125572" y="2690621"/>
            <a:ext cx="1476765" cy="1476765"/>
            <a:chOff x="5357618" y="340771"/>
            <a:chExt cx="1476765" cy="1476765"/>
          </a:xfrm>
        </p:grpSpPr>
        <p:sp>
          <p:nvSpPr>
            <p:cNvPr id="20" name="Ellipszis 19">
              <a:extLst>
                <a:ext uri="{FF2B5EF4-FFF2-40B4-BE49-F238E27FC236}">
                  <a16:creationId xmlns:a16="http://schemas.microsoft.com/office/drawing/2014/main" id="{125992F2-75F4-4B01-B8B9-F6DB0135340D}"/>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1" name="Kép 20">
              <a:extLst>
                <a:ext uri="{FF2B5EF4-FFF2-40B4-BE49-F238E27FC236}">
                  <a16:creationId xmlns:a16="http://schemas.microsoft.com/office/drawing/2014/main" id="{FC147930-A5FF-486A-9AD1-666200318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Cím 2">
            <a:extLst>
              <a:ext uri="{FF2B5EF4-FFF2-40B4-BE49-F238E27FC236}">
                <a16:creationId xmlns:a16="http://schemas.microsoft.com/office/drawing/2014/main" id="{35A37BE2-9DE4-465D-8D3E-B086EDC1E814}"/>
              </a:ext>
            </a:extLst>
          </p:cNvPr>
          <p:cNvSpPr>
            <a:spLocks noGrp="1"/>
          </p:cNvSpPr>
          <p:nvPr>
            <p:ph type="title"/>
          </p:nvPr>
        </p:nvSpPr>
        <p:spPr>
          <a:xfrm>
            <a:off x="2981032" y="2608033"/>
            <a:ext cx="6644488" cy="1581972"/>
          </a:xfrm>
          <a:noFill/>
        </p:spPr>
        <p:txBody>
          <a:bodyPr wrap="square" rtlCol="0" anchor="ctr">
            <a:spAutoFit/>
          </a:bodyPr>
          <a:lstStyle>
            <a:lvl1pPr>
              <a:lnSpc>
                <a:spcPct val="110000"/>
              </a:lnSpc>
              <a:defRPr lang="hu-HU" sz="4400" cap="all" spc="300" baseline="0">
                <a:solidFill>
                  <a:schemeClr val="tx2"/>
                </a:solidFill>
                <a:latin typeface="+mn-lt"/>
                <a:ea typeface="+mn-ea"/>
                <a:cs typeface="+mn-cs"/>
              </a:defRPr>
            </a:lvl1pPr>
          </a:lstStyle>
          <a:p>
            <a:pPr marL="0" lvl="0" defTabSz="457200"/>
            <a:r>
              <a:rPr lang="hu-HU"/>
              <a:t>Mintacím szerkesztése</a:t>
            </a:r>
            <a:endParaRPr lang="hu-HU" dirty="0"/>
          </a:p>
        </p:txBody>
      </p:sp>
    </p:spTree>
    <p:extLst>
      <p:ext uri="{BB962C8B-B14F-4D97-AF65-F5344CB8AC3E}">
        <p14:creationId xmlns:p14="http://schemas.microsoft.com/office/powerpoint/2010/main" val="323597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örzsdia">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églalap 9">
            <a:extLst>
              <a:ext uri="{FF2B5EF4-FFF2-40B4-BE49-F238E27FC236}">
                <a16:creationId xmlns:a16="http://schemas.microsoft.com/office/drawing/2014/main" id="{243A6DB6-4204-4902-B048-54DA76673F9E}"/>
              </a:ext>
            </a:extLst>
          </p:cNvPr>
          <p:cNvSpPr/>
          <p:nvPr/>
        </p:nvSpPr>
        <p:spPr>
          <a:xfrm>
            <a:off x="767040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4" name="Szöveg helye 5">
            <a:extLst>
              <a:ext uri="{FF2B5EF4-FFF2-40B4-BE49-F238E27FC236}">
                <a16:creationId xmlns:a16="http://schemas.microsoft.com/office/drawing/2014/main" id="{5F68BAB5-5532-4BA2-8038-9B1D7E192D8D}"/>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5" name="Szöveg helye 5">
            <a:extLst>
              <a:ext uri="{FF2B5EF4-FFF2-40B4-BE49-F238E27FC236}">
                <a16:creationId xmlns:a16="http://schemas.microsoft.com/office/drawing/2014/main" id="{9B0AF1A9-4B64-41F9-8F5C-9A183150A76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6" name="Tartalom helye 3">
            <a:extLst>
              <a:ext uri="{FF2B5EF4-FFF2-40B4-BE49-F238E27FC236}">
                <a16:creationId xmlns:a16="http://schemas.microsoft.com/office/drawing/2014/main" id="{8849E124-05C5-421B-9E40-EA89F2E23D0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37" name="Szöveg helye 7">
            <a:extLst>
              <a:ext uri="{FF2B5EF4-FFF2-40B4-BE49-F238E27FC236}">
                <a16:creationId xmlns:a16="http://schemas.microsoft.com/office/drawing/2014/main" id="{02C34324-1D62-4033-965F-F0EE61C2802C}"/>
              </a:ext>
            </a:extLst>
          </p:cNvPr>
          <p:cNvSpPr>
            <a:spLocks noGrp="1"/>
          </p:cNvSpPr>
          <p:nvPr>
            <p:ph type="body" sz="quarter" idx="20" hasCustomPrompt="1"/>
          </p:nvPr>
        </p:nvSpPr>
        <p:spPr>
          <a:xfrm>
            <a:off x="7972243" y="1880323"/>
            <a:ext cx="3960000" cy="3717670"/>
          </a:xfrm>
        </p:spPr>
        <p:txBody>
          <a:bodyPr>
            <a:normAutofit/>
          </a:bodyPr>
          <a:lstStyle>
            <a:lvl1pPr>
              <a:lnSpc>
                <a:spcPct val="120000"/>
              </a:lnSpc>
              <a:defRPr sz="2400">
                <a:solidFill>
                  <a:schemeClr val="bg1"/>
                </a:solidFill>
              </a:defRPr>
            </a:lvl1pPr>
          </a:lstStyle>
          <a:p>
            <a:pPr lvl="0"/>
            <a:r>
              <a:rPr lang="hu-HU" dirty="0"/>
              <a:t>Az ábrához tartozó magyarázat hosszabb kifejtése, egy vagy több mondatban, hivatkozások, megjegyzések helye…</a:t>
            </a:r>
          </a:p>
        </p:txBody>
      </p:sp>
      <p:sp>
        <p:nvSpPr>
          <p:cNvPr id="38" name="Cím 8">
            <a:extLst>
              <a:ext uri="{FF2B5EF4-FFF2-40B4-BE49-F238E27FC236}">
                <a16:creationId xmlns:a16="http://schemas.microsoft.com/office/drawing/2014/main" id="{5DC3556C-9858-4CD8-AC57-BA798C8A3DED}"/>
              </a:ext>
            </a:extLst>
          </p:cNvPr>
          <p:cNvSpPr>
            <a:spLocks noGrp="1"/>
          </p:cNvSpPr>
          <p:nvPr>
            <p:ph type="title"/>
          </p:nvPr>
        </p:nvSpPr>
        <p:spPr>
          <a:xfrm>
            <a:off x="7972243"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100" baseline="0">
                <a:solidFill>
                  <a:schemeClr val="bg1"/>
                </a:solidFill>
              </a:defRPr>
            </a:lvl1pPr>
          </a:lstStyle>
          <a:p>
            <a:r>
              <a:rPr lang="hu-HU"/>
              <a:t>Mintacím szerkesztése</a:t>
            </a:r>
            <a:endParaRPr lang="hu-HU" dirty="0"/>
          </a:p>
        </p:txBody>
      </p:sp>
      <p:sp>
        <p:nvSpPr>
          <p:cNvPr id="39" name="Szöveg helye 2">
            <a:extLst>
              <a:ext uri="{FF2B5EF4-FFF2-40B4-BE49-F238E27FC236}">
                <a16:creationId xmlns:a16="http://schemas.microsoft.com/office/drawing/2014/main" id="{39C7282D-11A0-4434-A196-D66513CD3977}"/>
              </a:ext>
            </a:extLst>
          </p:cNvPr>
          <p:cNvSpPr>
            <a:spLocks noGrp="1"/>
          </p:cNvSpPr>
          <p:nvPr>
            <p:ph type="body" sz="quarter" idx="17" hasCustomPrompt="1"/>
          </p:nvPr>
        </p:nvSpPr>
        <p:spPr>
          <a:xfrm>
            <a:off x="7925025" y="6316642"/>
            <a:ext cx="3969579" cy="369333"/>
          </a:xfrm>
        </p:spPr>
        <p:txBody>
          <a:bodyPr anchor="ctr">
            <a:noAutofit/>
          </a:bodyPr>
          <a:lstStyle>
            <a:lvl1pPr algn="l">
              <a:spcBef>
                <a:spcPts val="0"/>
              </a:spcBef>
              <a:defRPr sz="1800"/>
            </a:lvl1pPr>
          </a:lstStyle>
          <a:p>
            <a:pPr lvl="0"/>
            <a:r>
              <a:rPr lang="hu-HU" dirty="0"/>
              <a:t>Forrás | MNB</a:t>
            </a:r>
          </a:p>
        </p:txBody>
      </p:sp>
    </p:spTree>
    <p:extLst>
      <p:ext uri="{BB962C8B-B14F-4D97-AF65-F5344CB8AC3E}">
        <p14:creationId xmlns:p14="http://schemas.microsoft.com/office/powerpoint/2010/main" val="1675727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örzsdia 2">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0" y="-7370"/>
            <a:ext cx="4521600" cy="6048235"/>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0" name="Téglalap 9">
            <a:extLst>
              <a:ext uri="{FF2B5EF4-FFF2-40B4-BE49-F238E27FC236}">
                <a16:creationId xmlns:a16="http://schemas.microsoft.com/office/drawing/2014/main" id="{243A6DB6-4204-4902-B048-54DA76673F9E}"/>
              </a:ext>
            </a:extLst>
          </p:cNvPr>
          <p:cNvSpPr/>
          <p:nvPr/>
        </p:nvSpPr>
        <p:spPr>
          <a:xfrm>
            <a:off x="3" y="6119730"/>
            <a:ext cx="4522172" cy="738270"/>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279667" y="5524207"/>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1870390" y="5597399"/>
            <a:ext cx="781401" cy="1742439"/>
          </a:xfrm>
          <a:prstGeom prst="rect">
            <a:avLst/>
          </a:prstGeom>
        </p:spPr>
      </p:pic>
      <p:sp>
        <p:nvSpPr>
          <p:cNvPr id="3" name="Szöveg helye 2">
            <a:extLst>
              <a:ext uri="{FF2B5EF4-FFF2-40B4-BE49-F238E27FC236}">
                <a16:creationId xmlns:a16="http://schemas.microsoft.com/office/drawing/2014/main" id="{B1C46F0A-1AB8-4BCC-BAFC-1016B87CF06E}"/>
              </a:ext>
            </a:extLst>
          </p:cNvPr>
          <p:cNvSpPr>
            <a:spLocks noGrp="1"/>
          </p:cNvSpPr>
          <p:nvPr>
            <p:ph type="body" sz="quarter" idx="15" hasCustomPrompt="1"/>
          </p:nvPr>
        </p:nvSpPr>
        <p:spPr>
          <a:xfrm>
            <a:off x="1309421" y="6316864"/>
            <a:ext cx="2958571" cy="361835"/>
          </a:xfrm>
        </p:spPr>
        <p:txBody>
          <a:bodyPr anchor="ctr">
            <a:noAutofit/>
          </a:bodyPr>
          <a:lstStyle>
            <a:lvl1pPr algn="r">
              <a:defRPr sz="1800"/>
            </a:lvl1pPr>
          </a:lstStyle>
          <a:p>
            <a:pPr lvl="0"/>
            <a:r>
              <a:rPr lang="hu-HU" dirty="0"/>
              <a:t>Forrás | MNB</a:t>
            </a:r>
          </a:p>
        </p:txBody>
      </p:sp>
      <p:sp>
        <p:nvSpPr>
          <p:cNvPr id="20" name="Szöveg helye 5">
            <a:extLst>
              <a:ext uri="{FF2B5EF4-FFF2-40B4-BE49-F238E27FC236}">
                <a16:creationId xmlns:a16="http://schemas.microsoft.com/office/drawing/2014/main" id="{BA013568-293D-4768-B1CD-6A04C5AD0C67}"/>
              </a:ext>
            </a:extLst>
          </p:cNvPr>
          <p:cNvSpPr>
            <a:spLocks noGrp="1"/>
          </p:cNvSpPr>
          <p:nvPr>
            <p:ph type="body" sz="quarter" idx="18" hasCustomPrompt="1"/>
          </p:nvPr>
        </p:nvSpPr>
        <p:spPr>
          <a:xfrm>
            <a:off x="5419267"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1" name="Szöveg helye 5">
            <a:extLst>
              <a:ext uri="{FF2B5EF4-FFF2-40B4-BE49-F238E27FC236}">
                <a16:creationId xmlns:a16="http://schemas.microsoft.com/office/drawing/2014/main" id="{03D1AD8F-76CD-40F4-B2B6-B9AEB4689200}"/>
              </a:ext>
            </a:extLst>
          </p:cNvPr>
          <p:cNvSpPr>
            <a:spLocks noGrp="1"/>
          </p:cNvSpPr>
          <p:nvPr>
            <p:ph type="body" sz="quarter" idx="19" hasCustomPrompt="1"/>
          </p:nvPr>
        </p:nvSpPr>
        <p:spPr>
          <a:xfrm>
            <a:off x="5419267"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2" name="Tartalom helye 3">
            <a:extLst>
              <a:ext uri="{FF2B5EF4-FFF2-40B4-BE49-F238E27FC236}">
                <a16:creationId xmlns:a16="http://schemas.microsoft.com/office/drawing/2014/main" id="{DC40D965-5E9D-45B0-ACC4-8CB4F7CFB50D}"/>
              </a:ext>
            </a:extLst>
          </p:cNvPr>
          <p:cNvSpPr>
            <a:spLocks noGrp="1"/>
          </p:cNvSpPr>
          <p:nvPr>
            <p:ph sz="quarter" idx="10" hasCustomPrompt="1"/>
          </p:nvPr>
        </p:nvSpPr>
        <p:spPr>
          <a:xfrm>
            <a:off x="5419461" y="365129"/>
            <a:ext cx="6046595" cy="5193842"/>
          </a:xfrm>
        </p:spPr>
        <p:txBody>
          <a:bodyPr anchor="ctr"/>
          <a:lstStyle>
            <a:lvl1pPr algn="ctr">
              <a:defRPr/>
            </a:lvl1pPr>
          </a:lstStyle>
          <a:p>
            <a:pPr lvl="0"/>
            <a:r>
              <a:rPr lang="hu-HU" dirty="0"/>
              <a:t>Ábra / diagram</a:t>
            </a:r>
          </a:p>
        </p:txBody>
      </p:sp>
      <p:sp>
        <p:nvSpPr>
          <p:cNvPr id="8" name="Szöveg helye 7">
            <a:extLst>
              <a:ext uri="{FF2B5EF4-FFF2-40B4-BE49-F238E27FC236}">
                <a16:creationId xmlns:a16="http://schemas.microsoft.com/office/drawing/2014/main" id="{CEC0966E-815A-4B33-9F0C-B8A5DD6DD6CE}"/>
              </a:ext>
            </a:extLst>
          </p:cNvPr>
          <p:cNvSpPr>
            <a:spLocks noGrp="1"/>
          </p:cNvSpPr>
          <p:nvPr>
            <p:ph type="body" sz="quarter" idx="20" hasCustomPrompt="1"/>
          </p:nvPr>
        </p:nvSpPr>
        <p:spPr>
          <a:xfrm>
            <a:off x="279665" y="1887824"/>
            <a:ext cx="3960000" cy="3710173"/>
          </a:xfrm>
        </p:spPr>
        <p:txBody>
          <a:bodyPr>
            <a:normAutofit/>
          </a:bodyPr>
          <a:lstStyle>
            <a:lvl1pPr>
              <a:lnSpc>
                <a:spcPct val="120000"/>
              </a:lnSpc>
              <a:defRPr sz="2400">
                <a:solidFill>
                  <a:schemeClr val="bg1"/>
                </a:solidFill>
              </a:defRPr>
            </a:lvl1pPr>
          </a:lstStyle>
          <a:p>
            <a:pPr lvl="0"/>
            <a:r>
              <a:rPr lang="hu-HU" dirty="0"/>
              <a:t>Az ábrához tartozó magyarázat hosszabb kifejtése, egy vagy több mondatban, hivatkozások, megjegyzések helye…</a:t>
            </a:r>
          </a:p>
        </p:txBody>
      </p:sp>
      <p:sp>
        <p:nvSpPr>
          <p:cNvPr id="9" name="Cím 8">
            <a:extLst>
              <a:ext uri="{FF2B5EF4-FFF2-40B4-BE49-F238E27FC236}">
                <a16:creationId xmlns:a16="http://schemas.microsoft.com/office/drawing/2014/main" id="{C75D0434-E8E8-440E-8707-77DCFF370B8D}"/>
              </a:ext>
            </a:extLst>
          </p:cNvPr>
          <p:cNvSpPr>
            <a:spLocks noGrp="1"/>
          </p:cNvSpPr>
          <p:nvPr>
            <p:ph type="title"/>
          </p:nvPr>
        </p:nvSpPr>
        <p:spPr>
          <a:xfrm>
            <a:off x="279665" y="365129"/>
            <a:ext cx="3960000" cy="1325563"/>
          </a:xfrm>
          <a:ln>
            <a:gradFill flip="none" rotWithShape="1">
              <a:gsLst>
                <a:gs pos="1000">
                  <a:schemeClr val="accent1">
                    <a:lumMod val="5000"/>
                    <a:lumOff val="95000"/>
                  </a:schemeClr>
                </a:gs>
                <a:gs pos="1000">
                  <a:schemeClr val="bg1">
                    <a:alpha val="0"/>
                  </a:schemeClr>
                </a:gs>
              </a:gsLst>
              <a:lin ang="16200000" scaled="0"/>
              <a:tileRect/>
            </a:gradFill>
          </a:ln>
        </p:spPr>
        <p:txBody>
          <a:bodyPr bIns="144000" anchor="b"/>
          <a:lstStyle>
            <a:lvl1pPr>
              <a:lnSpc>
                <a:spcPct val="120000"/>
              </a:lnSpc>
              <a:defRPr cap="all" spc="100" baseline="0">
                <a:solidFill>
                  <a:schemeClr val="bg1"/>
                </a:solidFill>
              </a:defRPr>
            </a:lvl1pPr>
          </a:lstStyle>
          <a:p>
            <a:r>
              <a:rPr lang="hu-HU"/>
              <a:t>Mintacím szerkesztése</a:t>
            </a:r>
            <a:endParaRPr lang="hu-HU" dirty="0"/>
          </a:p>
        </p:txBody>
      </p:sp>
    </p:spTree>
    <p:extLst>
      <p:ext uri="{BB962C8B-B14F-4D97-AF65-F5344CB8AC3E}">
        <p14:creationId xmlns:p14="http://schemas.microsoft.com/office/powerpoint/2010/main" val="100318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örzsdia 3">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1"/>
            <a:ext cx="4521600" cy="3402607"/>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2892066"/>
          </a:xfrm>
          <a:ln>
            <a:noFill/>
          </a:ln>
        </p:spPr>
        <p:txBody>
          <a:bodyPr anchor="b"/>
          <a:lstStyle>
            <a:lvl1pPr>
              <a:lnSpc>
                <a:spcPct val="120000"/>
              </a:lnSpc>
              <a:defRPr lang="hu-HU" cap="all" spc="100"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Több soros Mintacím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3481472"/>
            <a:ext cx="4522172" cy="3376528"/>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2885941"/>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3579211"/>
            <a:ext cx="3960000" cy="2550849"/>
          </a:xfrm>
        </p:spPr>
        <p:txBody>
          <a:bodyP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22" name="Tartalom helye 3">
            <a:extLst>
              <a:ext uri="{FF2B5EF4-FFF2-40B4-BE49-F238E27FC236}">
                <a16:creationId xmlns:a16="http://schemas.microsoft.com/office/drawing/2014/main" id="{828B175C-BEBE-4758-9D4B-D75CC083C91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
        <p:nvSpPr>
          <p:cNvPr id="25" name="Szöveg helye 2">
            <a:extLst>
              <a:ext uri="{FF2B5EF4-FFF2-40B4-BE49-F238E27FC236}">
                <a16:creationId xmlns:a16="http://schemas.microsoft.com/office/drawing/2014/main" id="{D1B90F64-22FD-46A6-AD66-EACE5DE9A597}"/>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6" name="Szöveg helye 5">
            <a:extLst>
              <a:ext uri="{FF2B5EF4-FFF2-40B4-BE49-F238E27FC236}">
                <a16:creationId xmlns:a16="http://schemas.microsoft.com/office/drawing/2014/main" id="{62CF5B3C-7531-4D70-9104-C67EBB1CF80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1" name="Szöveg helye 5">
            <a:extLst>
              <a:ext uri="{FF2B5EF4-FFF2-40B4-BE49-F238E27FC236}">
                <a16:creationId xmlns:a16="http://schemas.microsoft.com/office/drawing/2014/main" id="{B67782A7-14FB-488C-ADBF-95EC70AB2083}"/>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Tree>
    <p:extLst>
      <p:ext uri="{BB962C8B-B14F-4D97-AF65-F5344CB8AC3E}">
        <p14:creationId xmlns:p14="http://schemas.microsoft.com/office/powerpoint/2010/main" val="37227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örzsdia 4">
    <p:spTree>
      <p:nvGrpSpPr>
        <p:cNvPr id="1" name=""/>
        <p:cNvGrpSpPr/>
        <p:nvPr/>
      </p:nvGrpSpPr>
      <p:grpSpPr>
        <a:xfrm>
          <a:off x="0" y="0"/>
          <a:ext cx="0" cy="0"/>
          <a:chOff x="0" y="0"/>
          <a:chExt cx="0" cy="0"/>
        </a:xfrm>
      </p:grpSpPr>
      <p:sp>
        <p:nvSpPr>
          <p:cNvPr id="11" name="Téglalap 10">
            <a:extLst>
              <a:ext uri="{FF2B5EF4-FFF2-40B4-BE49-F238E27FC236}">
                <a16:creationId xmlns:a16="http://schemas.microsoft.com/office/drawing/2014/main" id="{9BA93E46-E304-457C-B4E5-97307FE0451E}"/>
              </a:ext>
            </a:extLst>
          </p:cNvPr>
          <p:cNvSpPr/>
          <p:nvPr/>
        </p:nvSpPr>
        <p:spPr>
          <a:xfrm flipV="1">
            <a:off x="7670400" y="-2"/>
            <a:ext cx="4521600" cy="1603949"/>
          </a:xfrm>
          <a:prstGeom prst="rect">
            <a:avLst/>
          </a:prstGeom>
          <a:gradFill flip="none" rotWithShape="1">
            <a:gsLst>
              <a:gs pos="0">
                <a:schemeClr val="tx2">
                  <a:lumMod val="75000"/>
                  <a:lumOff val="25000"/>
                </a:schemeClr>
              </a:gs>
              <a:gs pos="100000">
                <a:schemeClr val="tx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5" name="Cím 4">
            <a:extLst>
              <a:ext uri="{FF2B5EF4-FFF2-40B4-BE49-F238E27FC236}">
                <a16:creationId xmlns:a16="http://schemas.microsoft.com/office/drawing/2014/main" id="{BBA96685-E775-4D65-81A4-7D98E230E334}"/>
              </a:ext>
            </a:extLst>
          </p:cNvPr>
          <p:cNvSpPr>
            <a:spLocks noGrp="1"/>
          </p:cNvSpPr>
          <p:nvPr>
            <p:ph type="title" hasCustomPrompt="1"/>
          </p:nvPr>
        </p:nvSpPr>
        <p:spPr>
          <a:xfrm>
            <a:off x="7939650" y="365129"/>
            <a:ext cx="4016655" cy="998976"/>
          </a:xfrm>
          <a:ln>
            <a:noFill/>
          </a:ln>
        </p:spPr>
        <p:txBody>
          <a:bodyPr anchor="b"/>
          <a:lstStyle>
            <a:lvl1pPr>
              <a:lnSpc>
                <a:spcPct val="120000"/>
              </a:lnSpc>
              <a:defRPr lang="hu-HU" cap="all" spc="100" baseline="0">
                <a:solidFill>
                  <a:schemeClr val="bg1"/>
                </a:solidFill>
                <a:latin typeface="Calibri" panose="020F0502020204030204" pitchFamily="34" charset="0"/>
                <a:cs typeface="Calibri" panose="020F0502020204030204" pitchFamily="34" charset="0"/>
              </a:defRPr>
            </a:lvl1pPr>
          </a:lstStyle>
          <a:p>
            <a:pPr marL="0" lvl="0">
              <a:lnSpc>
                <a:spcPct val="100000"/>
              </a:lnSpc>
            </a:pPr>
            <a:r>
              <a:rPr lang="hu-HU" dirty="0"/>
              <a:t>Rövid cím szerkesztése</a:t>
            </a:r>
          </a:p>
        </p:txBody>
      </p:sp>
      <p:sp>
        <p:nvSpPr>
          <p:cNvPr id="10" name="Téglalap 9">
            <a:extLst>
              <a:ext uri="{FF2B5EF4-FFF2-40B4-BE49-F238E27FC236}">
                <a16:creationId xmlns:a16="http://schemas.microsoft.com/office/drawing/2014/main" id="{243A6DB6-4204-4902-B048-54DA76673F9E}"/>
              </a:ext>
            </a:extLst>
          </p:cNvPr>
          <p:cNvSpPr/>
          <p:nvPr/>
        </p:nvSpPr>
        <p:spPr>
          <a:xfrm>
            <a:off x="7670403" y="1729236"/>
            <a:ext cx="4522172" cy="5128764"/>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grpSp>
        <p:nvGrpSpPr>
          <p:cNvPr id="14" name="Csoportba foglalás 13">
            <a:extLst>
              <a:ext uri="{FF2B5EF4-FFF2-40B4-BE49-F238E27FC236}">
                <a16:creationId xmlns:a16="http://schemas.microsoft.com/office/drawing/2014/main" id="{A73733A7-BC48-41D0-9658-8E944D3C9A7C}"/>
              </a:ext>
            </a:extLst>
          </p:cNvPr>
          <p:cNvGrpSpPr>
            <a:grpSpLocks noChangeAspect="1"/>
          </p:cNvGrpSpPr>
          <p:nvPr/>
        </p:nvGrpSpPr>
        <p:grpSpPr>
          <a:xfrm>
            <a:off x="10858339" y="1102115"/>
            <a:ext cx="1109516" cy="1109516"/>
            <a:chOff x="5357618" y="340771"/>
            <a:chExt cx="1476765" cy="1476765"/>
          </a:xfrm>
        </p:grpSpPr>
        <p:sp>
          <p:nvSpPr>
            <p:cNvPr id="15" name="Ellipszis 14">
              <a:extLst>
                <a:ext uri="{FF2B5EF4-FFF2-40B4-BE49-F238E27FC236}">
                  <a16:creationId xmlns:a16="http://schemas.microsoft.com/office/drawing/2014/main" id="{EBC2CD10-E2E6-48D0-942A-D28B40FE680A}"/>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18" name="Kép 17">
              <a:extLst>
                <a:ext uri="{FF2B5EF4-FFF2-40B4-BE49-F238E27FC236}">
                  <a16:creationId xmlns:a16="http://schemas.microsoft.com/office/drawing/2014/main" id="{30D1A582-F69D-427D-B8FD-8CE43B7D26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pic>
        <p:nvPicPr>
          <p:cNvPr id="27" name="Kép 26">
            <a:extLst>
              <a:ext uri="{FF2B5EF4-FFF2-40B4-BE49-F238E27FC236}">
                <a16:creationId xmlns:a16="http://schemas.microsoft.com/office/drawing/2014/main" id="{C9E3E7CF-F49B-4DF1-899B-52D5E5BE38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790" y="5597399"/>
            <a:ext cx="781401" cy="1742439"/>
          </a:xfrm>
          <a:prstGeom prst="rect">
            <a:avLst/>
          </a:prstGeom>
        </p:spPr>
      </p:pic>
      <p:sp>
        <p:nvSpPr>
          <p:cNvPr id="3" name="Szöveg helye 2">
            <a:extLst>
              <a:ext uri="{FF2B5EF4-FFF2-40B4-BE49-F238E27FC236}">
                <a16:creationId xmlns:a16="http://schemas.microsoft.com/office/drawing/2014/main" id="{E3946156-F48D-415B-A39E-CE3FF05536B6}"/>
              </a:ext>
            </a:extLst>
          </p:cNvPr>
          <p:cNvSpPr>
            <a:spLocks noGrp="1"/>
          </p:cNvSpPr>
          <p:nvPr>
            <p:ph type="body" sz="quarter" idx="16" hasCustomPrompt="1"/>
          </p:nvPr>
        </p:nvSpPr>
        <p:spPr>
          <a:xfrm>
            <a:off x="7925023" y="1835397"/>
            <a:ext cx="3960000" cy="4294658"/>
          </a:xfrm>
        </p:spPr>
        <p:txBody>
          <a:bodyPr>
            <a:normAutofit/>
          </a:bodyPr>
          <a:lstStyle>
            <a:lvl1pPr>
              <a:lnSpc>
                <a:spcPct val="120000"/>
              </a:lnSpc>
              <a:defRPr sz="2400"/>
            </a:lvl1pPr>
          </a:lstStyle>
          <a:p>
            <a:pPr lvl="0"/>
            <a:r>
              <a:rPr lang="hu-HU" dirty="0"/>
              <a:t>Az ábrához tartozó magyarázat egy vagy több mondatban. Hivatkozások, megjegyzések és egyéb tartalmak helye.</a:t>
            </a:r>
          </a:p>
        </p:txBody>
      </p:sp>
      <p:sp>
        <p:nvSpPr>
          <p:cNvPr id="23" name="Szöveg helye 2">
            <a:extLst>
              <a:ext uri="{FF2B5EF4-FFF2-40B4-BE49-F238E27FC236}">
                <a16:creationId xmlns:a16="http://schemas.microsoft.com/office/drawing/2014/main" id="{0B2D9C99-1C4E-4298-A997-389B38EEFC4B}"/>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4" name="Szöveg helye 5">
            <a:extLst>
              <a:ext uri="{FF2B5EF4-FFF2-40B4-BE49-F238E27FC236}">
                <a16:creationId xmlns:a16="http://schemas.microsoft.com/office/drawing/2014/main" id="{08933C33-6A04-46BA-BF01-58C5733AC65F}"/>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25" name="Szöveg helye 5">
            <a:extLst>
              <a:ext uri="{FF2B5EF4-FFF2-40B4-BE49-F238E27FC236}">
                <a16:creationId xmlns:a16="http://schemas.microsoft.com/office/drawing/2014/main" id="{0B696287-8E03-4BE6-9400-A52768E990C2}"/>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26" name="Tartalom helye 3">
            <a:extLst>
              <a:ext uri="{FF2B5EF4-FFF2-40B4-BE49-F238E27FC236}">
                <a16:creationId xmlns:a16="http://schemas.microsoft.com/office/drawing/2014/main" id="{583184B8-58AD-46A6-B210-9EF6EC44DA32}"/>
              </a:ext>
            </a:extLst>
          </p:cNvPr>
          <p:cNvSpPr>
            <a:spLocks noGrp="1"/>
          </p:cNvSpPr>
          <p:nvPr>
            <p:ph sz="quarter" idx="10" hasCustomPrompt="1"/>
          </p:nvPr>
        </p:nvSpPr>
        <p:spPr>
          <a:xfrm>
            <a:off x="803913" y="365129"/>
            <a:ext cx="6046595" cy="5193842"/>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250603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örzsdia 5">
    <p:spTree>
      <p:nvGrpSpPr>
        <p:cNvPr id="1" name=""/>
        <p:cNvGrpSpPr/>
        <p:nvPr/>
      </p:nvGrpSpPr>
      <p:grpSpPr>
        <a:xfrm>
          <a:off x="0" y="0"/>
          <a:ext cx="0" cy="0"/>
          <a:chOff x="0" y="0"/>
          <a:chExt cx="0" cy="0"/>
        </a:xfrm>
      </p:grpSpPr>
      <p:sp>
        <p:nvSpPr>
          <p:cNvPr id="12" name="Téglalap 11">
            <a:extLst>
              <a:ext uri="{FF2B5EF4-FFF2-40B4-BE49-F238E27FC236}">
                <a16:creationId xmlns:a16="http://schemas.microsoft.com/office/drawing/2014/main" id="{894D9129-1CB5-417B-87D6-5893AB314D9E}"/>
              </a:ext>
            </a:extLst>
          </p:cNvPr>
          <p:cNvSpPr/>
          <p:nvPr/>
        </p:nvSpPr>
        <p:spPr>
          <a:xfrm>
            <a:off x="7670400" y="922448"/>
            <a:ext cx="4521600" cy="5935552"/>
          </a:xfrm>
          <a:prstGeom prst="rect">
            <a:avLst/>
          </a:prstGeom>
          <a:gradFill flip="none" rotWithShape="1">
            <a:gsLst>
              <a:gs pos="0">
                <a:schemeClr val="accent1">
                  <a:lumMod val="40000"/>
                  <a:lumOff val="60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bg1"/>
                </a:solidFill>
              </a:defRPr>
            </a:lvl1pPr>
          </a:lstStyle>
          <a:p>
            <a:pPr marL="0" lvl="0" indent="0">
              <a:lnSpc>
                <a:spcPct val="100000"/>
              </a:lnSpc>
              <a:spcBef>
                <a:spcPts val="0"/>
              </a:spcBef>
              <a:buFont typeface="Arial" panose="020B0604020202020204" pitchFamily="34" charset="0"/>
            </a:pPr>
            <a:r>
              <a:rPr lang="hu-HU"/>
              <a:t>Mintacím szerkesztése</a:t>
            </a:r>
            <a:endParaRPr lang="hu-HU" dirty="0"/>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27" name="Szöveg helye 2">
            <a:extLst>
              <a:ext uri="{FF2B5EF4-FFF2-40B4-BE49-F238E27FC236}">
                <a16:creationId xmlns:a16="http://schemas.microsoft.com/office/drawing/2014/main" id="{4291317A-D0C3-4FE3-A84C-AA2CE6A52AFF}"/>
              </a:ext>
            </a:extLst>
          </p:cNvPr>
          <p:cNvSpPr>
            <a:spLocks noGrp="1"/>
          </p:cNvSpPr>
          <p:nvPr>
            <p:ph type="body" sz="quarter" idx="16" hasCustomPrompt="1"/>
          </p:nvPr>
        </p:nvSpPr>
        <p:spPr>
          <a:xfrm>
            <a:off x="7925023" y="1200845"/>
            <a:ext cx="3960000" cy="4929210"/>
          </a:xfrm>
        </p:spPr>
        <p:txBody>
          <a:bodyPr anchor="ctr">
            <a:normAutofit/>
          </a:bodyPr>
          <a:lstStyle>
            <a:lvl1pPr>
              <a:lnSpc>
                <a:spcPct val="120000"/>
              </a:lnSpc>
              <a:defRPr sz="2400"/>
            </a:lvl1pPr>
          </a:lstStyle>
          <a:p>
            <a:pPr lvl="0"/>
            <a:r>
              <a:rPr lang="hu-HU" dirty="0"/>
              <a:t>Az ábrához tartozó magyarázat egy vagy több mondatban. Hivatkozások, megjegyzések és egy tartalmak helye.</a:t>
            </a:r>
          </a:p>
        </p:txBody>
      </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34603" y="6316642"/>
            <a:ext cx="3960000" cy="369333"/>
          </a:xfrm>
        </p:spPr>
        <p:txBody>
          <a:bodyPr anchor="ctr">
            <a:noAutofit/>
          </a:bodyPr>
          <a:lstStyle>
            <a:lvl1pPr algn="r">
              <a:spcBef>
                <a:spcPts val="0"/>
              </a:spcBef>
              <a:defRPr sz="1800"/>
            </a:lvl1pPr>
          </a:lstStyle>
          <a:p>
            <a:pPr lvl="0"/>
            <a:r>
              <a:rPr lang="hu-HU" dirty="0"/>
              <a:t>Forrás | MNB</a:t>
            </a:r>
          </a:p>
        </p:txBody>
      </p:sp>
      <p:sp>
        <p:nvSpPr>
          <p:cNvPr id="33" name="Szöveg helye 5">
            <a:extLst>
              <a:ext uri="{FF2B5EF4-FFF2-40B4-BE49-F238E27FC236}">
                <a16:creationId xmlns:a16="http://schemas.microsoft.com/office/drawing/2014/main" id="{7727A23A-E9E0-4B50-8E9D-E2D7A7B5A02E}"/>
              </a:ext>
            </a:extLst>
          </p:cNvPr>
          <p:cNvSpPr>
            <a:spLocks noGrp="1"/>
          </p:cNvSpPr>
          <p:nvPr>
            <p:ph type="body" sz="quarter" idx="18" hasCustomPrompt="1"/>
          </p:nvPr>
        </p:nvSpPr>
        <p:spPr>
          <a:xfrm>
            <a:off x="803719" y="5815712"/>
            <a:ext cx="6046788" cy="444979"/>
          </a:xfrm>
        </p:spPr>
        <p:txBody>
          <a:bodyPr anchor="ctr">
            <a:normAutofit/>
          </a:bodyPr>
          <a:lstStyle>
            <a:lvl1pPr algn="ctr">
              <a:defRPr sz="2400" cap="all" spc="150" baseline="0"/>
            </a:lvl1pPr>
          </a:lstStyle>
          <a:p>
            <a:pPr lvl="0"/>
            <a:r>
              <a:rPr lang="hu-HU" dirty="0"/>
              <a:t>Ábra / Diagram címe </a:t>
            </a:r>
          </a:p>
        </p:txBody>
      </p:sp>
      <p:sp>
        <p:nvSpPr>
          <p:cNvPr id="34" name="Szöveg helye 5">
            <a:extLst>
              <a:ext uri="{FF2B5EF4-FFF2-40B4-BE49-F238E27FC236}">
                <a16:creationId xmlns:a16="http://schemas.microsoft.com/office/drawing/2014/main" id="{602295ED-BC7F-4111-83A7-B61B8316D441}"/>
              </a:ext>
            </a:extLst>
          </p:cNvPr>
          <p:cNvSpPr>
            <a:spLocks noGrp="1"/>
          </p:cNvSpPr>
          <p:nvPr>
            <p:ph type="body" sz="quarter" idx="19" hasCustomPrompt="1"/>
          </p:nvPr>
        </p:nvSpPr>
        <p:spPr>
          <a:xfrm>
            <a:off x="803719" y="6282022"/>
            <a:ext cx="6046788" cy="444979"/>
          </a:xfrm>
        </p:spPr>
        <p:txBody>
          <a:bodyPr anchor="ctr">
            <a:normAutofit/>
          </a:bodyPr>
          <a:lstStyle>
            <a:lvl1pPr algn="ctr">
              <a:defRPr sz="1800" cap="none" spc="150" baseline="0"/>
            </a:lvl1pPr>
          </a:lstStyle>
          <a:p>
            <a:pPr lvl="0"/>
            <a:r>
              <a:rPr lang="hu-HU" dirty="0"/>
              <a:t>Az ábra alcíme, évszám, korcsoport, egyéb</a:t>
            </a:r>
          </a:p>
        </p:txBody>
      </p:sp>
      <p:sp>
        <p:nvSpPr>
          <p:cNvPr id="35" name="Tartalom helye 3">
            <a:extLst>
              <a:ext uri="{FF2B5EF4-FFF2-40B4-BE49-F238E27FC236}">
                <a16:creationId xmlns:a16="http://schemas.microsoft.com/office/drawing/2014/main" id="{6A9DFDE7-F196-4DFC-B1EB-2A59B8D4D922}"/>
              </a:ext>
            </a:extLst>
          </p:cNvPr>
          <p:cNvSpPr>
            <a:spLocks noGrp="1"/>
          </p:cNvSpPr>
          <p:nvPr>
            <p:ph sz="quarter" idx="10" hasCustomPrompt="1"/>
          </p:nvPr>
        </p:nvSpPr>
        <p:spPr>
          <a:xfrm>
            <a:off x="803913" y="1200845"/>
            <a:ext cx="6046595" cy="4358126"/>
          </a:xfrm>
        </p:spPr>
        <p:txBody>
          <a:bodyPr anchor="ctr"/>
          <a:lstStyle>
            <a:lvl1pPr algn="ctr">
              <a:defRPr/>
            </a:lvl1pPr>
          </a:lstStyle>
          <a:p>
            <a:pPr lvl="0"/>
            <a:r>
              <a:rPr lang="hu-HU" dirty="0"/>
              <a:t>Ábra / diagram</a:t>
            </a:r>
          </a:p>
        </p:txBody>
      </p:sp>
      <p:pic>
        <p:nvPicPr>
          <p:cNvPr id="37" name="Kép 36">
            <a:extLst>
              <a:ext uri="{FF2B5EF4-FFF2-40B4-BE49-F238E27FC236}">
                <a16:creationId xmlns:a16="http://schemas.microsoft.com/office/drawing/2014/main" id="{BB5CD19C-83CD-4D97-A40F-1DDB7075D60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 t="7806" r="50075" b="9197"/>
          <a:stretch/>
        </p:blipFill>
        <p:spPr>
          <a:xfrm rot="5400000">
            <a:off x="9540504" y="5597399"/>
            <a:ext cx="781401" cy="1742439"/>
          </a:xfrm>
          <a:prstGeom prst="rect">
            <a:avLst/>
          </a:prstGeom>
        </p:spPr>
      </p:pic>
    </p:spTree>
    <p:extLst>
      <p:ext uri="{BB962C8B-B14F-4D97-AF65-F5344CB8AC3E}">
        <p14:creationId xmlns:p14="http://schemas.microsoft.com/office/powerpoint/2010/main" val="241643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örzsdia 6">
    <p:spTree>
      <p:nvGrpSpPr>
        <p:cNvPr id="1" name=""/>
        <p:cNvGrpSpPr/>
        <p:nvPr/>
      </p:nvGrpSpPr>
      <p:grpSpPr>
        <a:xfrm>
          <a:off x="0" y="0"/>
          <a:ext cx="0" cy="0"/>
          <a:chOff x="0" y="0"/>
          <a:chExt cx="0" cy="0"/>
        </a:xfrm>
      </p:grpSpPr>
      <p:cxnSp>
        <p:nvCxnSpPr>
          <p:cNvPr id="9" name="Egyenes összekötő 8"/>
          <p:cNvCxnSpPr/>
          <p:nvPr/>
        </p:nvCxnSpPr>
        <p:spPr>
          <a:xfrm>
            <a:off x="2139292" y="4331309"/>
            <a:ext cx="486623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églalap 12">
            <a:extLst>
              <a:ext uri="{FF2B5EF4-FFF2-40B4-BE49-F238E27FC236}">
                <a16:creationId xmlns:a16="http://schemas.microsoft.com/office/drawing/2014/main" id="{98C45189-E75A-4873-AC6E-8DB275763272}"/>
              </a:ext>
            </a:extLst>
          </p:cNvPr>
          <p:cNvSpPr/>
          <p:nvPr/>
        </p:nvSpPr>
        <p:spPr>
          <a:xfrm>
            <a:off x="-1" y="293638"/>
            <a:ext cx="12192001" cy="635999"/>
          </a:xfrm>
          <a:prstGeom prst="rect">
            <a:avLst/>
          </a:prstGeom>
          <a:gradFill>
            <a:gsLst>
              <a:gs pos="9000">
                <a:schemeClr val="tx2">
                  <a:lumMod val="75000"/>
                  <a:lumOff val="25000"/>
                </a:schemeClr>
              </a:gs>
              <a:gs pos="95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Cím 1">
            <a:extLst>
              <a:ext uri="{FF2B5EF4-FFF2-40B4-BE49-F238E27FC236}">
                <a16:creationId xmlns:a16="http://schemas.microsoft.com/office/drawing/2014/main" id="{112F30A4-08F8-460C-90AB-68491CC3674B}"/>
              </a:ext>
            </a:extLst>
          </p:cNvPr>
          <p:cNvSpPr>
            <a:spLocks noGrp="1"/>
          </p:cNvSpPr>
          <p:nvPr>
            <p:ph type="title"/>
          </p:nvPr>
        </p:nvSpPr>
        <p:spPr>
          <a:xfrm>
            <a:off x="637565" y="310448"/>
            <a:ext cx="10147523" cy="612000"/>
          </a:xfrm>
        </p:spPr>
        <p:txBody>
          <a:bodyPr vert="horz" lIns="91440" tIns="45720" rIns="91440" bIns="45720" rtlCol="0" anchor="ctr">
            <a:noAutofit/>
          </a:bodyPr>
          <a:lstStyle>
            <a:lvl1pPr>
              <a:defRPr lang="hu-HU" sz="3200" cap="all" spc="80" baseline="0">
                <a:solidFill>
                  <a:schemeClr val="bg1"/>
                </a:solidFill>
              </a:defRPr>
            </a:lvl1pPr>
          </a:lstStyle>
          <a:p>
            <a:pPr marL="0" lvl="0" indent="0">
              <a:lnSpc>
                <a:spcPct val="100000"/>
              </a:lnSpc>
              <a:spcBef>
                <a:spcPts val="0"/>
              </a:spcBef>
              <a:buFont typeface="Arial" panose="020B0604020202020204" pitchFamily="34" charset="0"/>
            </a:pPr>
            <a:r>
              <a:rPr lang="hu-HU" dirty="0"/>
              <a:t>Mintacím szerkesztése</a:t>
            </a:r>
          </a:p>
        </p:txBody>
      </p:sp>
      <p:grpSp>
        <p:nvGrpSpPr>
          <p:cNvPr id="23" name="Csoportba foglalás 22">
            <a:extLst>
              <a:ext uri="{FF2B5EF4-FFF2-40B4-BE49-F238E27FC236}">
                <a16:creationId xmlns:a16="http://schemas.microsoft.com/office/drawing/2014/main" id="{506FBE8F-33AD-4CAD-9B96-094312AE577C}"/>
              </a:ext>
            </a:extLst>
          </p:cNvPr>
          <p:cNvGrpSpPr>
            <a:grpSpLocks noChangeAspect="1"/>
          </p:cNvGrpSpPr>
          <p:nvPr/>
        </p:nvGrpSpPr>
        <p:grpSpPr>
          <a:xfrm>
            <a:off x="10785087" y="81160"/>
            <a:ext cx="1109516" cy="1109516"/>
            <a:chOff x="5357618" y="340771"/>
            <a:chExt cx="1476765" cy="1476765"/>
          </a:xfrm>
        </p:grpSpPr>
        <p:sp>
          <p:nvSpPr>
            <p:cNvPr id="24" name="Ellipszis 23">
              <a:extLst>
                <a:ext uri="{FF2B5EF4-FFF2-40B4-BE49-F238E27FC236}">
                  <a16:creationId xmlns:a16="http://schemas.microsoft.com/office/drawing/2014/main" id="{19FE4813-8BDD-4EB6-9D9B-AFFA50956535}"/>
                </a:ext>
              </a:extLst>
            </p:cNvPr>
            <p:cNvSpPr/>
            <p:nvPr/>
          </p:nvSpPr>
          <p:spPr>
            <a:xfrm>
              <a:off x="5357618" y="340771"/>
              <a:ext cx="1476765" cy="1476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800"/>
            </a:p>
          </p:txBody>
        </p:sp>
        <p:pic>
          <p:nvPicPr>
            <p:cNvPr id="25" name="Kép 24">
              <a:extLst>
                <a:ext uri="{FF2B5EF4-FFF2-40B4-BE49-F238E27FC236}">
                  <a16:creationId xmlns:a16="http://schemas.microsoft.com/office/drawing/2014/main" id="{76231B7A-1BCA-4E46-931C-6421569AFE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9" t="13826" r="24393" b="13968"/>
            <a:stretch/>
          </p:blipFill>
          <p:spPr>
            <a:xfrm>
              <a:off x="5463778" y="445740"/>
              <a:ext cx="1264444" cy="1266826"/>
            </a:xfrm>
            <a:prstGeom prst="rect">
              <a:avLst/>
            </a:prstGeom>
          </p:spPr>
        </p:pic>
      </p:grpSp>
      <p:sp>
        <p:nvSpPr>
          <p:cNvPr id="3" name="Szöveg helye 2">
            <a:extLst>
              <a:ext uri="{FF2B5EF4-FFF2-40B4-BE49-F238E27FC236}">
                <a16:creationId xmlns:a16="http://schemas.microsoft.com/office/drawing/2014/main" id="{9EBD72CD-FF20-466C-95CC-B40009752B7C}"/>
              </a:ext>
            </a:extLst>
          </p:cNvPr>
          <p:cNvSpPr>
            <a:spLocks noGrp="1"/>
          </p:cNvSpPr>
          <p:nvPr>
            <p:ph type="body" sz="quarter" idx="17" hasCustomPrompt="1"/>
          </p:nvPr>
        </p:nvSpPr>
        <p:spPr>
          <a:xfrm>
            <a:off x="7925025" y="6316642"/>
            <a:ext cx="3969579" cy="369333"/>
          </a:xfrm>
        </p:spPr>
        <p:txBody>
          <a:bodyPr anchor="ctr">
            <a:noAutofit/>
          </a:bodyPr>
          <a:lstStyle>
            <a:lvl1pPr algn="r">
              <a:spcBef>
                <a:spcPts val="0"/>
              </a:spcBef>
              <a:defRPr sz="1800"/>
            </a:lvl1pPr>
          </a:lstStyle>
          <a:p>
            <a:pPr lvl="0"/>
            <a:r>
              <a:rPr lang="hu-HU" dirty="0"/>
              <a:t>Forrás | MNB</a:t>
            </a:r>
          </a:p>
        </p:txBody>
      </p:sp>
      <p:sp>
        <p:nvSpPr>
          <p:cNvPr id="28" name="Tartalom helye 3">
            <a:extLst>
              <a:ext uri="{FF2B5EF4-FFF2-40B4-BE49-F238E27FC236}">
                <a16:creationId xmlns:a16="http://schemas.microsoft.com/office/drawing/2014/main" id="{B61A9FF3-877E-4A8A-8082-96C99F684F2D}"/>
              </a:ext>
            </a:extLst>
          </p:cNvPr>
          <p:cNvSpPr>
            <a:spLocks noGrp="1"/>
          </p:cNvSpPr>
          <p:nvPr>
            <p:ph sz="quarter" idx="10" hasCustomPrompt="1"/>
          </p:nvPr>
        </p:nvSpPr>
        <p:spPr>
          <a:xfrm>
            <a:off x="637568" y="1190675"/>
            <a:ext cx="10745977" cy="5047096"/>
          </a:xfrm>
        </p:spPr>
        <p:txBody>
          <a:bodyPr anchor="ctr"/>
          <a:lstStyle>
            <a:lvl1pPr algn="ctr">
              <a:defRPr/>
            </a:lvl1pPr>
          </a:lstStyle>
          <a:p>
            <a:pPr lvl="0"/>
            <a:r>
              <a:rPr lang="hu-HU" dirty="0"/>
              <a:t>Ábra / diagram</a:t>
            </a:r>
          </a:p>
        </p:txBody>
      </p:sp>
    </p:spTree>
    <p:extLst>
      <p:ext uri="{BB962C8B-B14F-4D97-AF65-F5344CB8AC3E}">
        <p14:creationId xmlns:p14="http://schemas.microsoft.com/office/powerpoint/2010/main" val="308351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7"/>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800" kern="1200" spc="0" smtClean="0">
                <a:solidFill>
                  <a:schemeClr val="tx2"/>
                </a:solidFill>
                <a:latin typeface="+mj-lt"/>
                <a:cs typeface="Calibri Light" panose="020F0302020204030204" pitchFamily="34" charset="0"/>
              </a:rPr>
              <a:pPr algn="r"/>
              <a:t>‹#›</a:t>
            </a:fld>
            <a:r>
              <a:rPr lang="hu-HU" sz="1800" kern="1200" spc="0" dirty="0">
                <a:solidFill>
                  <a:schemeClr val="tx2"/>
                </a:solidFill>
                <a:latin typeface="+mj-lt"/>
                <a:cs typeface="Calibri Light" panose="020F0302020204030204" pitchFamily="34" charset="0"/>
              </a:rPr>
              <a:t> |</a:t>
            </a:r>
            <a:endParaRPr lang="en-US" sz="180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00221214"/>
      </p:ext>
    </p:extLst>
  </p:cSld>
  <p:clrMap bg1="lt1" tx1="dk1" bg2="lt2" tx2="dk2" accent1="accent1" accent2="accent2" accent3="accent3" accent4="accent4" accent5="accent5" accent6="accent6" hlink="hlink" folHlink="folHlink"/>
  <p:sldLayoutIdLst>
    <p:sldLayoutId id="2147483799" r:id="rId1"/>
    <p:sldLayoutId id="2147483821" r:id="rId2"/>
    <p:sldLayoutId id="2147483800" r:id="rId3"/>
    <p:sldLayoutId id="2147483801" r:id="rId4"/>
    <p:sldLayoutId id="2147483804" r:id="rId5"/>
    <p:sldLayoutId id="2147483802" r:id="rId6"/>
    <p:sldLayoutId id="2147483803" r:id="rId7"/>
    <p:sldLayoutId id="2147483806" r:id="rId8"/>
    <p:sldLayoutId id="2147483807" r:id="rId9"/>
    <p:sldLayoutId id="2147483769" r:id="rId10"/>
    <p:sldLayoutId id="2147483820" r:id="rId11"/>
    <p:sldLayoutId id="2147483822" r:id="rId12"/>
  </p:sldLayoutIdLst>
  <p:txStyles>
    <p:titleStyle>
      <a:lvl1pPr algn="l" defTabSz="914332"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hu-HU" dirty="0"/>
              <a:t>Mintacím szerkesztése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12" name="Szöveg helye 16">
            <a:extLst>
              <a:ext uri="{FF2B5EF4-FFF2-40B4-BE49-F238E27FC236}">
                <a16:creationId xmlns:a16="http://schemas.microsoft.com/office/drawing/2014/main" id="{8FBA625A-5531-479D-ABA0-7EC882803FA7}"/>
              </a:ext>
            </a:extLst>
          </p:cNvPr>
          <p:cNvSpPr txBox="1">
            <a:spLocks/>
          </p:cNvSpPr>
          <p:nvPr/>
        </p:nvSpPr>
        <p:spPr>
          <a:xfrm>
            <a:off x="11768" y="6344467"/>
            <a:ext cx="737533" cy="335135"/>
          </a:xfrm>
          <a:prstGeom prst="rect">
            <a:avLst/>
          </a:prstGeom>
          <a:ln>
            <a:noFill/>
          </a:ln>
        </p:spPr>
        <p:txBody>
          <a:bodyPr anchor="ctr">
            <a:noAutofit/>
          </a:bodyPr>
          <a:lstStyle>
            <a:lvl1pPr marL="0" indent="0" algn="ctr" defTabSz="914400" rtl="0" eaLnBrk="1" latinLnBrk="0" hangingPunct="1">
              <a:lnSpc>
                <a:spcPct val="100000"/>
              </a:lnSpc>
              <a:spcBef>
                <a:spcPts val="0"/>
              </a:spcBef>
              <a:buFont typeface="Arial" panose="020B0604020202020204" pitchFamily="34" charset="0"/>
              <a:buNone/>
              <a:defRPr lang="hu-HU" sz="1400" b="0" kern="0" spc="50" baseline="0" dirty="0" smtClean="0">
                <a:solidFill>
                  <a:schemeClr val="accent2"/>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fld id="{9F5897F7-D0F6-48BC-987C-C4C9ABF430D0}" type="slidenum">
              <a:rPr lang="en-US" sz="1800" kern="1200" spc="0" smtClean="0">
                <a:solidFill>
                  <a:schemeClr val="tx2"/>
                </a:solidFill>
                <a:latin typeface="+mj-lt"/>
                <a:cs typeface="Calibri Light" panose="020F0302020204030204" pitchFamily="34" charset="0"/>
              </a:rPr>
              <a:pPr algn="r"/>
              <a:t>‹#›</a:t>
            </a:fld>
            <a:r>
              <a:rPr lang="hu-HU" sz="1800" kern="1200" spc="0" dirty="0">
                <a:solidFill>
                  <a:schemeClr val="tx2"/>
                </a:solidFill>
                <a:latin typeface="+mj-lt"/>
                <a:cs typeface="Calibri Light" panose="020F0302020204030204" pitchFamily="34" charset="0"/>
              </a:rPr>
              <a:t> |</a:t>
            </a:r>
            <a:endParaRPr lang="en-US" sz="1800" dirty="0">
              <a:solidFill>
                <a:schemeClr val="tx2"/>
              </a:solidFill>
              <a:latin typeface="+mj-lt"/>
              <a:cs typeface="Calibri Light" panose="020F0302020204030204" pitchFamily="34" charset="0"/>
            </a:endParaRPr>
          </a:p>
        </p:txBody>
      </p:sp>
      <p:sp>
        <p:nvSpPr>
          <p:cNvPr id="16" name="Élőláb helye 15">
            <a:extLst>
              <a:ext uri="{FF2B5EF4-FFF2-40B4-BE49-F238E27FC236}">
                <a16:creationId xmlns:a16="http://schemas.microsoft.com/office/drawing/2014/main" id="{1BA11169-7FEF-4E22-B20D-BBD07A24CA97}"/>
              </a:ext>
            </a:extLst>
          </p:cNvPr>
          <p:cNvSpPr>
            <a:spLocks noGrp="1"/>
          </p:cNvSpPr>
          <p:nvPr>
            <p:ph type="ftr" sz="quarter" idx="3"/>
          </p:nvPr>
        </p:nvSpPr>
        <p:spPr>
          <a:xfrm>
            <a:off x="4038600" y="635637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990494268"/>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txStyles>
    <p:titleStyle>
      <a:lvl1pPr algn="l" defTabSz="914332" rtl="0" eaLnBrk="1" latinLnBrk="0" hangingPunct="1">
        <a:lnSpc>
          <a:spcPct val="90000"/>
        </a:lnSpc>
        <a:spcBef>
          <a:spcPct val="0"/>
        </a:spcBef>
        <a:buNone/>
        <a:defRPr sz="3000" kern="1200">
          <a:solidFill>
            <a:schemeClr val="tx1"/>
          </a:solidFill>
          <a:latin typeface="+mj-lt"/>
          <a:ea typeface="+mj-ea"/>
          <a:cs typeface="+mj-cs"/>
        </a:defRPr>
      </a:lvl1pPr>
    </p:titleStyle>
    <p:bodyStyle>
      <a:lvl1pPr marL="0" indent="0" algn="l"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28.emf"/><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image" Target="../media/image27.emf"/><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image" Target="../media/image30.emf"/><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8FCFD2-E3C6-43B9-8893-7543922F2472}"/>
              </a:ext>
            </a:extLst>
          </p:cNvPr>
          <p:cNvSpPr>
            <a:spLocks noGrp="1"/>
          </p:cNvSpPr>
          <p:nvPr>
            <p:ph type="body" sz="quarter" idx="11"/>
          </p:nvPr>
        </p:nvSpPr>
        <p:spPr>
          <a:xfrm>
            <a:off x="6685808" y="400114"/>
            <a:ext cx="5126441" cy="369332"/>
          </a:xfrm>
        </p:spPr>
        <p:txBody>
          <a:bodyPr/>
          <a:lstStyle/>
          <a:p>
            <a:r>
              <a:rPr lang="en-US" dirty="0"/>
              <a:t>Press conference | </a:t>
            </a:r>
            <a:r>
              <a:rPr lang="hu-HU" dirty="0"/>
              <a:t>3 December </a:t>
            </a:r>
            <a:r>
              <a:rPr lang="en-US" dirty="0"/>
              <a:t>2021</a:t>
            </a:r>
          </a:p>
        </p:txBody>
      </p:sp>
      <p:sp>
        <p:nvSpPr>
          <p:cNvPr id="3" name="Title 2">
            <a:extLst>
              <a:ext uri="{FF2B5EF4-FFF2-40B4-BE49-F238E27FC236}">
                <a16:creationId xmlns:a16="http://schemas.microsoft.com/office/drawing/2014/main" id="{CE25E05B-555C-4E8F-8AE7-FCD9643AD15F}"/>
              </a:ext>
            </a:extLst>
          </p:cNvPr>
          <p:cNvSpPr>
            <a:spLocks noGrp="1"/>
          </p:cNvSpPr>
          <p:nvPr>
            <p:ph type="title"/>
          </p:nvPr>
        </p:nvSpPr>
        <p:spPr/>
        <p:txBody>
          <a:bodyPr/>
          <a:lstStyle/>
          <a:p>
            <a:r>
              <a:rPr lang="en-US" dirty="0"/>
              <a:t>Financial stability report</a:t>
            </a:r>
            <a:br>
              <a:rPr lang="en-US" dirty="0"/>
            </a:br>
            <a:r>
              <a:rPr lang="hu-HU" dirty="0"/>
              <a:t>december</a:t>
            </a:r>
            <a:r>
              <a:rPr lang="en-US" dirty="0"/>
              <a:t> 2021</a:t>
            </a:r>
          </a:p>
        </p:txBody>
      </p:sp>
      <p:sp>
        <p:nvSpPr>
          <p:cNvPr id="4" name="Text Placeholder 3">
            <a:extLst>
              <a:ext uri="{FF2B5EF4-FFF2-40B4-BE49-F238E27FC236}">
                <a16:creationId xmlns:a16="http://schemas.microsoft.com/office/drawing/2014/main" id="{F7BC0284-F987-4C93-BBC0-772637E31790}"/>
              </a:ext>
            </a:extLst>
          </p:cNvPr>
          <p:cNvSpPr>
            <a:spLocks noGrp="1"/>
          </p:cNvSpPr>
          <p:nvPr>
            <p:ph type="body" sz="quarter" idx="10"/>
          </p:nvPr>
        </p:nvSpPr>
        <p:spPr>
          <a:xfrm>
            <a:off x="325820" y="350418"/>
            <a:ext cx="4710877" cy="723275"/>
          </a:xfrm>
        </p:spPr>
        <p:txBody>
          <a:bodyPr/>
          <a:lstStyle/>
          <a:p>
            <a:r>
              <a:rPr lang="en-US" dirty="0"/>
              <a:t>Bálint Dancsik | Head of Department</a:t>
            </a:r>
          </a:p>
          <a:p>
            <a:pPr>
              <a:spcBef>
                <a:spcPts val="600"/>
              </a:spcBef>
            </a:pPr>
            <a:r>
              <a:rPr lang="en-US" dirty="0"/>
              <a:t>Financial System Analysis Directorate</a:t>
            </a:r>
          </a:p>
        </p:txBody>
      </p:sp>
    </p:spTree>
    <p:extLst>
      <p:ext uri="{BB962C8B-B14F-4D97-AF65-F5344CB8AC3E}">
        <p14:creationId xmlns:p14="http://schemas.microsoft.com/office/powerpoint/2010/main" val="11419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D4E55-1E44-42B6-A96E-352443F20622}"/>
              </a:ext>
            </a:extLst>
          </p:cNvPr>
          <p:cNvSpPr>
            <a:spLocks noGrp="1"/>
          </p:cNvSpPr>
          <p:nvPr>
            <p:ph type="title"/>
          </p:nvPr>
        </p:nvSpPr>
        <p:spPr>
          <a:xfrm>
            <a:off x="3163615" y="165179"/>
            <a:ext cx="8690249" cy="713833"/>
          </a:xfrm>
        </p:spPr>
        <p:txBody>
          <a:bodyPr>
            <a:noAutofit/>
          </a:bodyPr>
          <a:lstStyle/>
          <a:p>
            <a:r>
              <a:rPr lang="en-US" sz="2400" dirty="0"/>
              <a:t>The consolidated capital adequacy</a:t>
            </a:r>
            <a:r>
              <a:rPr lang="hu-HU" sz="2400" dirty="0"/>
              <a:t> </a:t>
            </a:r>
            <a:r>
              <a:rPr lang="en-US" sz="2400" dirty="0"/>
              <a:t>of the banking sector rose</a:t>
            </a:r>
            <a:r>
              <a:rPr lang="hu-HU" sz="2400" dirty="0"/>
              <a:t> </a:t>
            </a:r>
            <a:r>
              <a:rPr lang="hu-HU" sz="2400" dirty="0" err="1"/>
              <a:t>further</a:t>
            </a:r>
            <a:endParaRPr lang="hu-HU" sz="2400" dirty="0"/>
          </a:p>
        </p:txBody>
      </p:sp>
      <p:sp>
        <p:nvSpPr>
          <p:cNvPr id="8" name="Text Placeholder 7">
            <a:extLst>
              <a:ext uri="{FF2B5EF4-FFF2-40B4-BE49-F238E27FC236}">
                <a16:creationId xmlns:a16="http://schemas.microsoft.com/office/drawing/2014/main" id="{7695AA56-C1EA-4360-AF31-9E62EE706284}"/>
              </a:ext>
            </a:extLst>
          </p:cNvPr>
          <p:cNvSpPr>
            <a:spLocks noGrp="1"/>
          </p:cNvSpPr>
          <p:nvPr>
            <p:ph type="body" sz="quarter" idx="17"/>
          </p:nvPr>
        </p:nvSpPr>
        <p:spPr>
          <a:xfrm>
            <a:off x="3151512" y="6203769"/>
            <a:ext cx="7553739" cy="392159"/>
          </a:xfrm>
        </p:spPr>
        <p:txBody>
          <a:bodyPr/>
          <a:lstStyle/>
          <a:p>
            <a:r>
              <a:rPr lang="hu-HU" sz="1200" dirty="0" err="1"/>
              <a:t>Source</a:t>
            </a:r>
            <a:r>
              <a:rPr lang="hu-HU" sz="1200" dirty="0"/>
              <a:t>: MNB</a:t>
            </a:r>
          </a:p>
        </p:txBody>
      </p:sp>
      <p:sp>
        <p:nvSpPr>
          <p:cNvPr id="7" name="TextBox 6">
            <a:extLst>
              <a:ext uri="{FF2B5EF4-FFF2-40B4-BE49-F238E27FC236}">
                <a16:creationId xmlns:a16="http://schemas.microsoft.com/office/drawing/2014/main" id="{3775C673-CAE8-4B54-92A2-6A7CAE2A7F03}"/>
              </a:ext>
            </a:extLst>
          </p:cNvPr>
          <p:cNvSpPr txBox="1"/>
          <p:nvPr/>
        </p:nvSpPr>
        <p:spPr>
          <a:xfrm>
            <a:off x="3110947" y="5875161"/>
            <a:ext cx="8690249" cy="392159"/>
          </a:xfrm>
          <a:prstGeom prst="rect">
            <a:avLst/>
          </a:prstGeom>
          <a:noFill/>
        </p:spPr>
        <p:txBody>
          <a:bodyPr wrap="square" rtlCol="0">
            <a:spAutoFit/>
          </a:bodyPr>
          <a:lstStyle/>
          <a:p>
            <a:pPr>
              <a:lnSpc>
                <a:spcPct val="115000"/>
              </a:lnSpc>
              <a:spcAft>
                <a:spcPts val="600"/>
              </a:spcAft>
            </a:pPr>
            <a:r>
              <a:rPr lang="en-US" i="1" dirty="0">
                <a:solidFill>
                  <a:srgbClr val="0C2148"/>
                </a:solidFill>
                <a:latin typeface="Calibri" panose="020F0502020204030204" pitchFamily="34" charset="0"/>
                <a:ea typeface="Calibri" panose="020F0502020204030204" pitchFamily="34" charset="0"/>
                <a:cs typeface="Times New Roman" panose="02020603050405020304" pitchFamily="18" charset="0"/>
              </a:rPr>
              <a:t>Consolidated capital adequacy and total risk exposure amount of the banking system</a:t>
            </a:r>
            <a:endParaRPr lang="hu-HU" i="1" dirty="0">
              <a:solidFill>
                <a:srgbClr val="0C2148"/>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EA346C0C-923F-4455-AD13-6287BA76761D}"/>
              </a:ext>
            </a:extLst>
          </p:cNvPr>
          <p:cNvSpPr/>
          <p:nvPr/>
        </p:nvSpPr>
        <p:spPr>
          <a:xfrm>
            <a:off x="8775938" y="819564"/>
            <a:ext cx="3077926" cy="4927892"/>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extBox 12">
            <a:extLst>
              <a:ext uri="{FF2B5EF4-FFF2-40B4-BE49-F238E27FC236}">
                <a16:creationId xmlns:a16="http://schemas.microsoft.com/office/drawing/2014/main" id="{826FFCB0-DEF1-4195-8A1E-E4063826DF6A}"/>
              </a:ext>
            </a:extLst>
          </p:cNvPr>
          <p:cNvSpPr txBox="1"/>
          <p:nvPr/>
        </p:nvSpPr>
        <p:spPr>
          <a:xfrm>
            <a:off x="8775938" y="1207620"/>
            <a:ext cx="3180627" cy="4388894"/>
          </a:xfrm>
          <a:prstGeom prst="rect">
            <a:avLst/>
          </a:prstGeom>
          <a:noFill/>
          <a:ln>
            <a:noFill/>
          </a:ln>
        </p:spPr>
        <p:txBody>
          <a:bodyPr vert="horz" wrap="square" lIns="91440" tIns="45720" rIns="91440" bIns="45720" rtlCol="0" anchor="ctr">
            <a:spAutoFit/>
          </a:bodyPr>
          <a:lstStyle>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en-US" b="1" dirty="0">
                <a:solidFill>
                  <a:srgbClr val="002060"/>
                </a:solidFill>
              </a:rPr>
              <a:t>The profit achieved </a:t>
            </a:r>
            <a:r>
              <a:rPr lang="en-US" dirty="0">
                <a:solidFill>
                  <a:srgbClr val="002060"/>
                </a:solidFill>
              </a:rPr>
              <a:t>in the past one and a half years further </a:t>
            </a:r>
            <a:r>
              <a:rPr lang="en-US" b="1" dirty="0">
                <a:solidFill>
                  <a:srgbClr val="002060"/>
                </a:solidFill>
              </a:rPr>
              <a:t>improved the banking sector’s capital position</a:t>
            </a:r>
            <a:r>
              <a:rPr lang="hu-HU" dirty="0">
                <a:solidFill>
                  <a:srgbClr val="002060"/>
                </a:solidFill>
              </a:rPr>
              <a:t>.</a:t>
            </a:r>
          </a:p>
          <a:p>
            <a:pPr algn="l"/>
            <a:r>
              <a:rPr lang="hu-HU" dirty="0">
                <a:solidFill>
                  <a:srgbClr val="002060"/>
                </a:solidFill>
              </a:rPr>
              <a:t>T</a:t>
            </a:r>
            <a:r>
              <a:rPr lang="en-US" dirty="0">
                <a:solidFill>
                  <a:srgbClr val="002060"/>
                </a:solidFill>
              </a:rPr>
              <a:t>he majority of banks has </a:t>
            </a:r>
            <a:r>
              <a:rPr lang="en-US" b="1" dirty="0">
                <a:solidFill>
                  <a:srgbClr val="002060"/>
                </a:solidFill>
              </a:rPr>
              <a:t>free buffers of more than 4 per cent above the overall capital requirement</a:t>
            </a:r>
            <a:r>
              <a:rPr lang="hu-HU" dirty="0">
                <a:solidFill>
                  <a:srgbClr val="002060"/>
                </a:solidFill>
              </a:rPr>
              <a:t>.</a:t>
            </a:r>
          </a:p>
          <a:p>
            <a:pPr algn="l"/>
            <a:r>
              <a:rPr lang="en-US" dirty="0">
                <a:solidFill>
                  <a:srgbClr val="002060"/>
                </a:solidFill>
              </a:rPr>
              <a:t>Looking ahead, </a:t>
            </a:r>
            <a:r>
              <a:rPr lang="en-US" b="1" dirty="0">
                <a:solidFill>
                  <a:srgbClr val="002060"/>
                </a:solidFill>
              </a:rPr>
              <a:t>banks must </a:t>
            </a:r>
            <a:r>
              <a:rPr lang="hu-HU" b="1" dirty="0">
                <a:solidFill>
                  <a:srgbClr val="002060"/>
                </a:solidFill>
              </a:rPr>
              <a:t>again</a:t>
            </a:r>
            <a:r>
              <a:rPr lang="en-US" b="1" dirty="0">
                <a:solidFill>
                  <a:srgbClr val="002060"/>
                </a:solidFill>
              </a:rPr>
              <a:t> comply with </a:t>
            </a:r>
            <a:r>
              <a:rPr lang="en-US" dirty="0">
                <a:solidFill>
                  <a:srgbClr val="002060"/>
                </a:solidFill>
              </a:rPr>
              <a:t>the</a:t>
            </a:r>
            <a:r>
              <a:rPr lang="hu-HU" dirty="0">
                <a:solidFill>
                  <a:srgbClr val="002060"/>
                </a:solidFill>
              </a:rPr>
              <a:t> </a:t>
            </a:r>
            <a:r>
              <a:rPr lang="hu-HU" dirty="0" err="1">
                <a:solidFill>
                  <a:srgbClr val="002060"/>
                </a:solidFill>
              </a:rPr>
              <a:t>temporarily</a:t>
            </a:r>
            <a:r>
              <a:rPr lang="en-US" dirty="0">
                <a:solidFill>
                  <a:srgbClr val="002060"/>
                </a:solidFill>
              </a:rPr>
              <a:t> suspended and postponed </a:t>
            </a:r>
            <a:r>
              <a:rPr lang="en-US" b="1" dirty="0">
                <a:solidFill>
                  <a:srgbClr val="002060"/>
                </a:solidFill>
              </a:rPr>
              <a:t>regulatory expectations</a:t>
            </a:r>
            <a:r>
              <a:rPr lang="hu-HU" dirty="0">
                <a:solidFill>
                  <a:srgbClr val="002060"/>
                </a:solidFill>
              </a:rPr>
              <a:t>.</a:t>
            </a:r>
          </a:p>
          <a:p>
            <a:pPr algn="l"/>
            <a:r>
              <a:rPr lang="hu-HU" dirty="0" err="1">
                <a:solidFill>
                  <a:srgbClr val="002060"/>
                </a:solidFill>
              </a:rPr>
              <a:t>However</a:t>
            </a:r>
            <a:r>
              <a:rPr lang="hu-HU" dirty="0">
                <a:solidFill>
                  <a:srgbClr val="002060"/>
                </a:solidFill>
              </a:rPr>
              <a:t>,</a:t>
            </a:r>
            <a:r>
              <a:rPr lang="en-US" dirty="0">
                <a:solidFill>
                  <a:srgbClr val="002060"/>
                </a:solidFill>
              </a:rPr>
              <a:t> no major risk can be identified with regard to the sector’s lending capacity</a:t>
            </a:r>
            <a:r>
              <a:rPr lang="hu-HU" dirty="0">
                <a:solidFill>
                  <a:srgbClr val="002060"/>
                </a:solidFill>
              </a:rPr>
              <a:t>.</a:t>
            </a:r>
          </a:p>
        </p:txBody>
      </p:sp>
      <p:pic>
        <p:nvPicPr>
          <p:cNvPr id="9" name="Picture 8">
            <a:extLst>
              <a:ext uri="{FF2B5EF4-FFF2-40B4-BE49-F238E27FC236}">
                <a16:creationId xmlns:a16="http://schemas.microsoft.com/office/drawing/2014/main" id="{F17DF9D3-FB60-4724-9A5E-2855CE3CD2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1512" y="1304037"/>
            <a:ext cx="5459934" cy="4095543"/>
          </a:xfrm>
          <a:prstGeom prst="rect">
            <a:avLst/>
          </a:prstGeom>
          <a:noFill/>
          <a:ln>
            <a:noFill/>
          </a:ln>
        </p:spPr>
      </p:pic>
    </p:spTree>
    <p:extLst>
      <p:ext uri="{BB962C8B-B14F-4D97-AF65-F5344CB8AC3E}">
        <p14:creationId xmlns:p14="http://schemas.microsoft.com/office/powerpoint/2010/main" val="4109318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9F7E6-7341-48F5-9EFE-BEAA9451BA1A}"/>
              </a:ext>
            </a:extLst>
          </p:cNvPr>
          <p:cNvSpPr>
            <a:spLocks noGrp="1"/>
          </p:cNvSpPr>
          <p:nvPr>
            <p:ph type="title"/>
          </p:nvPr>
        </p:nvSpPr>
        <p:spPr/>
        <p:txBody>
          <a:bodyPr>
            <a:noAutofit/>
          </a:bodyPr>
          <a:lstStyle/>
          <a:p>
            <a:r>
              <a:rPr lang="en-GB" sz="2400" dirty="0"/>
              <a:t>In our solvency stress test we assumed a worse-than-expected economic scenario</a:t>
            </a:r>
            <a:endParaRPr lang="hu-HU" sz="2400" dirty="0"/>
          </a:p>
        </p:txBody>
      </p:sp>
      <p:sp>
        <p:nvSpPr>
          <p:cNvPr id="3" name="Text Placeholder 2">
            <a:extLst>
              <a:ext uri="{FF2B5EF4-FFF2-40B4-BE49-F238E27FC236}">
                <a16:creationId xmlns:a16="http://schemas.microsoft.com/office/drawing/2014/main" id="{D3752127-A130-4455-83C5-7030637B8A04}"/>
              </a:ext>
            </a:extLst>
          </p:cNvPr>
          <p:cNvSpPr>
            <a:spLocks noGrp="1"/>
          </p:cNvSpPr>
          <p:nvPr>
            <p:ph type="body" sz="quarter" idx="17"/>
          </p:nvPr>
        </p:nvSpPr>
        <p:spPr>
          <a:xfrm>
            <a:off x="3102024" y="6169481"/>
            <a:ext cx="5358476" cy="229326"/>
          </a:xfrm>
        </p:spPr>
        <p:txBody>
          <a:bodyPr/>
          <a:lstStyle/>
          <a:p>
            <a:r>
              <a:rPr lang="hu-HU" sz="1200" dirty="0" err="1"/>
              <a:t>Source</a:t>
            </a:r>
            <a:r>
              <a:rPr lang="hu-HU" sz="1200" dirty="0"/>
              <a:t>: MNB</a:t>
            </a:r>
            <a:endParaRPr lang="hu-HU" dirty="0"/>
          </a:p>
        </p:txBody>
      </p:sp>
      <p:sp>
        <p:nvSpPr>
          <p:cNvPr id="7" name="Rectangle 6">
            <a:extLst>
              <a:ext uri="{FF2B5EF4-FFF2-40B4-BE49-F238E27FC236}">
                <a16:creationId xmlns:a16="http://schemas.microsoft.com/office/drawing/2014/main" id="{179E7FD9-BA47-4507-918F-C143A98AB40D}"/>
              </a:ext>
            </a:extLst>
          </p:cNvPr>
          <p:cNvSpPr/>
          <p:nvPr/>
        </p:nvSpPr>
        <p:spPr>
          <a:xfrm>
            <a:off x="8901527" y="1107859"/>
            <a:ext cx="3290473" cy="5439694"/>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eaLnBrk="0" fontAlgn="base" hangingPunct="0">
              <a:spcBef>
                <a:spcPct val="0"/>
              </a:spcBef>
              <a:spcAft>
                <a:spcPts val="300"/>
              </a:spcAft>
            </a:pPr>
            <a:r>
              <a:rPr lang="en-US" altLang="hu-HU" sz="1800" dirty="0">
                <a:solidFill>
                  <a:srgbClr val="002060"/>
                </a:solidFill>
                <a:latin typeface="+mj-lt"/>
                <a:ea typeface="Calibri" panose="020F0502020204030204" pitchFamily="34" charset="0"/>
                <a:cs typeface="Times New Roman" panose="02020603050405020304" pitchFamily="18" charset="0"/>
              </a:rPr>
              <a:t>In the stress scenario, during two years in total </a:t>
            </a:r>
            <a:r>
              <a:rPr lang="en-US" altLang="hu-HU" sz="1800" b="1" dirty="0">
                <a:solidFill>
                  <a:srgbClr val="002060"/>
                </a:solidFill>
                <a:latin typeface="+mj-lt"/>
                <a:ea typeface="Calibri" panose="020F0502020204030204" pitchFamily="34" charset="0"/>
                <a:cs typeface="Times New Roman" panose="02020603050405020304" pitchFamily="18" charset="0"/>
              </a:rPr>
              <a:t>economic growth falls short of the baseline </a:t>
            </a:r>
            <a:r>
              <a:rPr lang="en-GB" altLang="hu-HU" sz="1800" b="1" dirty="0">
                <a:solidFill>
                  <a:srgbClr val="002060"/>
                </a:solidFill>
                <a:latin typeface="+mj-lt"/>
                <a:ea typeface="Calibri" panose="020F0502020204030204" pitchFamily="34" charset="0"/>
                <a:cs typeface="Times New Roman" panose="02020603050405020304" pitchFamily="18" charset="0"/>
              </a:rPr>
              <a:t>scenario by 5-6 per cent</a:t>
            </a:r>
            <a:r>
              <a:rPr lang="en-GB" altLang="hu-HU" sz="1800" dirty="0">
                <a:solidFill>
                  <a:srgbClr val="002060"/>
                </a:solidFill>
                <a:latin typeface="+mj-lt"/>
                <a:ea typeface="Calibri" panose="020F0502020204030204" pitchFamily="34" charset="0"/>
                <a:cs typeface="Times New Roman" panose="02020603050405020304" pitchFamily="18" charset="0"/>
              </a:rPr>
              <a:t>, along with weaker exchange rate and a higher interest rate level.</a:t>
            </a:r>
            <a:r>
              <a:rPr lang="en-GB" altLang="hu-HU" sz="1400" dirty="0">
                <a:solidFill>
                  <a:srgbClr val="002060"/>
                </a:solidFill>
                <a:latin typeface="+mj-lt"/>
              </a:rPr>
              <a:t> </a:t>
            </a:r>
          </a:p>
          <a:p>
            <a:pPr defTabSz="914400" eaLnBrk="0" fontAlgn="base" hangingPunct="0">
              <a:spcBef>
                <a:spcPct val="0"/>
              </a:spcBef>
              <a:spcAft>
                <a:spcPts val="300"/>
              </a:spcAft>
            </a:pPr>
            <a:r>
              <a:rPr lang="en-GB" altLang="hu-HU" b="1" dirty="0">
                <a:solidFill>
                  <a:srgbClr val="002060"/>
                </a:solidFill>
                <a:latin typeface="+mj-lt"/>
                <a:ea typeface="Calibri" panose="020F0502020204030204" pitchFamily="34" charset="0"/>
                <a:cs typeface="Times New Roman" panose="02020603050405020304" pitchFamily="18" charset="0"/>
              </a:rPr>
              <a:t>Stress scenario assumptions:</a:t>
            </a:r>
          </a:p>
          <a:p>
            <a:pPr marL="285750" indent="-285750" defTabSz="914400" eaLnBrk="0" fontAlgn="base" hangingPunct="0">
              <a:spcBef>
                <a:spcPct val="0"/>
              </a:spcBef>
              <a:spcAft>
                <a:spcPts val="300"/>
              </a:spcAft>
              <a:buFont typeface="Arial" panose="020B0604020202020204" pitchFamily="34" charset="0"/>
              <a:buChar char="•"/>
            </a:pPr>
            <a:r>
              <a:rPr lang="en-GB" altLang="hu-HU" dirty="0">
                <a:solidFill>
                  <a:srgbClr val="002060"/>
                </a:solidFill>
                <a:latin typeface="+mj-lt"/>
                <a:ea typeface="Calibri" panose="020F0502020204030204" pitchFamily="34" charset="0"/>
                <a:cs typeface="Times New Roman" panose="02020603050405020304" pitchFamily="18" charset="0"/>
              </a:rPr>
              <a:t>severe progress of new coronavirus variants,</a:t>
            </a:r>
            <a:endParaRPr lang="en-GB" altLang="hu-HU" sz="1700" dirty="0">
              <a:solidFill>
                <a:srgbClr val="002060"/>
              </a:solidFill>
              <a:latin typeface="+mj-lt"/>
              <a:cs typeface="Times New Roman" panose="02020603050405020304" pitchFamily="18" charset="0"/>
            </a:endParaRPr>
          </a:p>
          <a:p>
            <a:pPr marL="185738" lvl="0" indent="-185738" defTabSz="914400" eaLnBrk="0" fontAlgn="base" hangingPunct="0">
              <a:spcBef>
                <a:spcPct val="0"/>
              </a:spcBef>
              <a:spcAft>
                <a:spcPct val="0"/>
              </a:spcAft>
              <a:buFont typeface="Arial" panose="020B0604020202020204" pitchFamily="34" charset="0"/>
              <a:buChar char="•"/>
            </a:pPr>
            <a:r>
              <a:rPr lang="en-GB" sz="1700" dirty="0">
                <a:solidFill>
                  <a:srgbClr val="002060"/>
                </a:solidFill>
                <a:latin typeface="+mj-lt"/>
                <a:cs typeface="Times New Roman" panose="02020603050405020304" pitchFamily="18" charset="0"/>
              </a:rPr>
              <a:t>reintroduction of restriction measures.</a:t>
            </a:r>
          </a:p>
          <a:p>
            <a:pPr marL="185738" lvl="0" indent="-185738" defTabSz="914400" eaLnBrk="0" fontAlgn="base" hangingPunct="0">
              <a:spcBef>
                <a:spcPct val="0"/>
              </a:spcBef>
              <a:spcAft>
                <a:spcPct val="0"/>
              </a:spcAft>
              <a:buFont typeface="Arial" panose="020B0604020202020204" pitchFamily="34" charset="0"/>
              <a:buChar char="•"/>
            </a:pPr>
            <a:endParaRPr lang="en-GB" altLang="hu-HU" sz="400" dirty="0">
              <a:solidFill>
                <a:srgbClr val="002060"/>
              </a:solidFill>
              <a:latin typeface="+mj-lt"/>
              <a:cs typeface="Times New Roman" panose="02020603050405020304" pitchFamily="18" charset="0"/>
            </a:endParaRPr>
          </a:p>
          <a:p>
            <a:pPr lvl="0" defTabSz="914400" eaLnBrk="0" fontAlgn="base" hangingPunct="0">
              <a:spcBef>
                <a:spcPct val="0"/>
              </a:spcBef>
              <a:spcAft>
                <a:spcPts val="300"/>
              </a:spcAft>
            </a:pPr>
            <a:r>
              <a:rPr lang="en-GB" altLang="hu-HU" b="1" dirty="0">
                <a:solidFill>
                  <a:srgbClr val="002060"/>
                </a:solidFill>
                <a:latin typeface="+mj-lt"/>
                <a:ea typeface="Calibri" panose="020F0502020204030204" pitchFamily="34" charset="0"/>
                <a:cs typeface="Times New Roman" panose="02020603050405020304" pitchFamily="18" charset="0"/>
              </a:rPr>
              <a:t>Consequences:</a:t>
            </a:r>
          </a:p>
          <a:p>
            <a:pPr marL="285750" lvl="0" indent="-285750" defTabSz="914400" eaLnBrk="0" fontAlgn="base" hangingPunct="0">
              <a:spcBef>
                <a:spcPct val="0"/>
              </a:spcBef>
              <a:spcAft>
                <a:spcPts val="300"/>
              </a:spcAft>
              <a:buFont typeface="Arial" panose="020B0604020202020204" pitchFamily="34" charset="0"/>
              <a:buChar char="•"/>
            </a:pPr>
            <a:r>
              <a:rPr lang="en-GB" altLang="hu-HU" dirty="0">
                <a:solidFill>
                  <a:srgbClr val="002060"/>
                </a:solidFill>
                <a:latin typeface="+mj-lt"/>
                <a:ea typeface="Calibri" panose="020F0502020204030204" pitchFamily="34" charset="0"/>
                <a:cs typeface="Times New Roman" panose="02020603050405020304" pitchFamily="18" charset="0"/>
              </a:rPr>
              <a:t>the private sector’s risk aversion increases,</a:t>
            </a:r>
          </a:p>
          <a:p>
            <a:pPr marL="285750" lvl="0" indent="-285750" defTabSz="914400" eaLnBrk="0" fontAlgn="base" hangingPunct="0">
              <a:spcBef>
                <a:spcPct val="0"/>
              </a:spcBef>
              <a:spcAft>
                <a:spcPts val="300"/>
              </a:spcAft>
              <a:buFont typeface="Arial" panose="020B0604020202020204" pitchFamily="34" charset="0"/>
              <a:buChar char="•"/>
            </a:pPr>
            <a:r>
              <a:rPr lang="en-GB" altLang="hu-HU" dirty="0">
                <a:solidFill>
                  <a:srgbClr val="002060"/>
                </a:solidFill>
                <a:latin typeface="+mj-lt"/>
                <a:ea typeface="Calibri" panose="020F0502020204030204" pitchFamily="34" charset="0"/>
                <a:cs typeface="Times New Roman" panose="02020603050405020304" pitchFamily="18" charset="0"/>
              </a:rPr>
              <a:t>companies postpone their planned investments, and start layoffs,</a:t>
            </a:r>
          </a:p>
          <a:p>
            <a:pPr marL="285750" lvl="0" indent="-285750" defTabSz="914400" eaLnBrk="0" fontAlgn="base" hangingPunct="0">
              <a:spcBef>
                <a:spcPct val="0"/>
              </a:spcBef>
              <a:spcAft>
                <a:spcPts val="300"/>
              </a:spcAft>
              <a:buFont typeface="Arial" panose="020B0604020202020204" pitchFamily="34" charset="0"/>
              <a:buChar char="•"/>
            </a:pPr>
            <a:r>
              <a:rPr lang="en-GB" altLang="hu-HU" dirty="0">
                <a:solidFill>
                  <a:srgbClr val="002060"/>
                </a:solidFill>
                <a:latin typeface="+mj-lt"/>
                <a:ea typeface="Calibri" panose="020F0502020204030204" pitchFamily="34" charset="0"/>
                <a:cs typeface="Times New Roman" panose="02020603050405020304" pitchFamily="18" charset="0"/>
              </a:rPr>
              <a:t>production capacities are al</a:t>
            </a:r>
            <a:r>
              <a:rPr lang="en-US" altLang="hu-HU" dirty="0">
                <a:solidFill>
                  <a:srgbClr val="002060"/>
                </a:solidFill>
                <a:latin typeface="+mj-lt"/>
                <a:ea typeface="Calibri" panose="020F0502020204030204" pitchFamily="34" charset="0"/>
                <a:cs typeface="Times New Roman" panose="02020603050405020304" pitchFamily="18" charset="0"/>
              </a:rPr>
              <a:t>so impaired.</a:t>
            </a:r>
            <a:endParaRPr lang="hu-HU" sz="1700" dirty="0">
              <a:solidFill>
                <a:srgbClr val="002060"/>
              </a:solidFill>
              <a:latin typeface="+mj-lt"/>
              <a:cs typeface="Times New Roman" panose="02020603050405020304" pitchFamily="18" charset="0"/>
            </a:endParaRPr>
          </a:p>
        </p:txBody>
      </p:sp>
      <p:sp>
        <p:nvSpPr>
          <p:cNvPr id="10" name="Content Placeholder 3">
            <a:extLst>
              <a:ext uri="{FF2B5EF4-FFF2-40B4-BE49-F238E27FC236}">
                <a16:creationId xmlns:a16="http://schemas.microsoft.com/office/drawing/2014/main" id="{4E566150-A1B1-4C92-9D4A-C47C206E584C}"/>
              </a:ext>
            </a:extLst>
          </p:cNvPr>
          <p:cNvSpPr txBox="1">
            <a:spLocks/>
          </p:cNvSpPr>
          <p:nvPr/>
        </p:nvSpPr>
        <p:spPr>
          <a:xfrm>
            <a:off x="3102024" y="5725147"/>
            <a:ext cx="5358476" cy="369332"/>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GDP growth rate in the scenarios</a:t>
            </a:r>
            <a:endParaRPr lang="hu-HU" dirty="0"/>
          </a:p>
        </p:txBody>
      </p:sp>
      <p:pic>
        <p:nvPicPr>
          <p:cNvPr id="8" name="Picture 7">
            <a:extLst>
              <a:ext uri="{FF2B5EF4-FFF2-40B4-BE49-F238E27FC236}">
                <a16:creationId xmlns:a16="http://schemas.microsoft.com/office/drawing/2014/main" id="{5DB7D33E-08E5-4931-8366-596B7FF3CAB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724" y="1261601"/>
            <a:ext cx="5858178" cy="4388544"/>
          </a:xfrm>
          <a:prstGeom prst="rect">
            <a:avLst/>
          </a:prstGeom>
          <a:noFill/>
          <a:ln>
            <a:noFill/>
          </a:ln>
        </p:spPr>
      </p:pic>
    </p:spTree>
    <p:extLst>
      <p:ext uri="{BB962C8B-B14F-4D97-AF65-F5344CB8AC3E}">
        <p14:creationId xmlns:p14="http://schemas.microsoft.com/office/powerpoint/2010/main" val="4109847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D31B3E-33FF-4760-9B32-1F174C417BDB}"/>
              </a:ext>
            </a:extLst>
          </p:cNvPr>
          <p:cNvSpPr>
            <a:spLocks noGrp="1"/>
          </p:cNvSpPr>
          <p:nvPr>
            <p:ph type="title"/>
          </p:nvPr>
        </p:nvSpPr>
        <p:spPr>
          <a:xfrm>
            <a:off x="3255806" y="310447"/>
            <a:ext cx="8936194" cy="713833"/>
          </a:xfrm>
        </p:spPr>
        <p:txBody>
          <a:bodyPr>
            <a:noAutofit/>
          </a:bodyPr>
          <a:lstStyle/>
          <a:p>
            <a:r>
              <a:rPr lang="en-GB"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Even a severe stress would not trigger sharp adjustment needs</a:t>
            </a:r>
            <a:endParaRPr lang="hu-HU" sz="2400" dirty="0"/>
          </a:p>
        </p:txBody>
      </p:sp>
      <p:sp>
        <p:nvSpPr>
          <p:cNvPr id="23" name="Content Placeholder 3">
            <a:extLst>
              <a:ext uri="{FF2B5EF4-FFF2-40B4-BE49-F238E27FC236}">
                <a16:creationId xmlns:a16="http://schemas.microsoft.com/office/drawing/2014/main" id="{FACF1C1D-0D56-4228-94CE-2288CF83AB2B}"/>
              </a:ext>
            </a:extLst>
          </p:cNvPr>
          <p:cNvSpPr txBox="1">
            <a:spLocks/>
          </p:cNvSpPr>
          <p:nvPr/>
        </p:nvSpPr>
        <p:spPr>
          <a:xfrm>
            <a:off x="3060977" y="5833719"/>
            <a:ext cx="7459555" cy="369332"/>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en-US" dirty="0"/>
              <a:t>Distribution of the capital adequacy ratio based on the number of banks</a:t>
            </a:r>
            <a:endParaRPr lang="hu-HU" dirty="0"/>
          </a:p>
        </p:txBody>
      </p:sp>
      <p:sp>
        <p:nvSpPr>
          <p:cNvPr id="24" name="Text Placeholder 3">
            <a:extLst>
              <a:ext uri="{FF2B5EF4-FFF2-40B4-BE49-F238E27FC236}">
                <a16:creationId xmlns:a16="http://schemas.microsoft.com/office/drawing/2014/main" id="{5AF8F89E-64E2-4024-833C-481AC553A55F}"/>
              </a:ext>
            </a:extLst>
          </p:cNvPr>
          <p:cNvSpPr txBox="1">
            <a:spLocks/>
          </p:cNvSpPr>
          <p:nvPr/>
        </p:nvSpPr>
        <p:spPr>
          <a:xfrm>
            <a:off x="3060977" y="6287808"/>
            <a:ext cx="8252748" cy="259745"/>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200" dirty="0"/>
              <a:t>Note: Vertical line: 10–90 per cent range, rectangle: 25–75 per cent range. Source: MNB</a:t>
            </a:r>
            <a:endParaRPr lang="hu-HU" sz="1200" dirty="0"/>
          </a:p>
        </p:txBody>
      </p:sp>
      <p:sp>
        <p:nvSpPr>
          <p:cNvPr id="27" name="TextBox 26">
            <a:extLst>
              <a:ext uri="{FF2B5EF4-FFF2-40B4-BE49-F238E27FC236}">
                <a16:creationId xmlns:a16="http://schemas.microsoft.com/office/drawing/2014/main" id="{73326D82-7F54-488B-AF53-F9BBB7216826}"/>
              </a:ext>
            </a:extLst>
          </p:cNvPr>
          <p:cNvSpPr txBox="1"/>
          <p:nvPr/>
        </p:nvSpPr>
        <p:spPr>
          <a:xfrm>
            <a:off x="9200728" y="1305341"/>
            <a:ext cx="2991272" cy="4247317"/>
          </a:xfrm>
          <a:prstGeom prst="rect">
            <a:avLst/>
          </a:prstGeom>
          <a:solidFill>
            <a:schemeClr val="tx2">
              <a:lumMod val="10000"/>
              <a:lumOff val="90000"/>
              <a:alpha val="20000"/>
            </a:schemeClr>
          </a:solidFill>
        </p:spPr>
        <p:txBody>
          <a:bodyPr wrap="square" rtlCol="0">
            <a:spAutoFit/>
          </a:bodyPr>
          <a:lstStyle/>
          <a:p>
            <a:r>
              <a:rPr lang="en-US" b="1" dirty="0">
                <a:solidFill>
                  <a:srgbClr val="002060"/>
                </a:solidFill>
              </a:rPr>
              <a:t>All banks meet the Pillar 1 capital requirement at the end of the stress scenario</a:t>
            </a:r>
            <a:r>
              <a:rPr lang="en-GB" dirty="0">
                <a:solidFill>
                  <a:srgbClr val="002060"/>
                </a:solidFill>
              </a:rPr>
              <a:t>. </a:t>
            </a:r>
          </a:p>
          <a:p>
            <a:endParaRPr lang="en-GB" dirty="0">
              <a:solidFill>
                <a:srgbClr val="002060"/>
              </a:solidFill>
            </a:endParaRPr>
          </a:p>
          <a:p>
            <a:pPr marL="285750" indent="-285750">
              <a:buFont typeface="Wingdings" panose="05000000000000000000" pitchFamily="2" charset="2"/>
              <a:buChar char="Ø"/>
            </a:pPr>
            <a:r>
              <a:rPr lang="hu-HU" dirty="0">
                <a:solidFill>
                  <a:srgbClr val="002060"/>
                </a:solidFill>
              </a:rPr>
              <a:t>T</a:t>
            </a:r>
            <a:r>
              <a:rPr lang="en-US" dirty="0" err="1">
                <a:solidFill>
                  <a:srgbClr val="002060"/>
                </a:solidFill>
              </a:rPr>
              <a:t>aking</a:t>
            </a:r>
            <a:r>
              <a:rPr lang="en-US" dirty="0">
                <a:solidFill>
                  <a:srgbClr val="002060"/>
                </a:solidFill>
              </a:rPr>
              <a:t> into account the overall capital requirements in place at the time of publishing the Report the resulting capital need would only amount to HUF 1.4 billion</a:t>
            </a:r>
            <a:r>
              <a:rPr lang="hu-HU" dirty="0">
                <a:solidFill>
                  <a:srgbClr val="002060"/>
                </a:solidFill>
              </a:rPr>
              <a:t>.</a:t>
            </a:r>
            <a:endParaRPr lang="en-GB" dirty="0">
              <a:solidFill>
                <a:srgbClr val="002060"/>
              </a:solidFill>
            </a:endParaRPr>
          </a:p>
          <a:p>
            <a:endParaRPr lang="en-GB" i="1" dirty="0">
              <a:solidFill>
                <a:srgbClr val="002060"/>
              </a:solidFill>
            </a:endParaRPr>
          </a:p>
          <a:p>
            <a:r>
              <a:rPr lang="en-GB" dirty="0">
                <a:solidFill>
                  <a:srgbClr val="002060"/>
                </a:solidFill>
              </a:rPr>
              <a:t>Although </a:t>
            </a:r>
            <a:r>
              <a:rPr lang="en-GB" b="1" dirty="0">
                <a:solidFill>
                  <a:srgbClr val="002060"/>
                </a:solidFill>
              </a:rPr>
              <a:t>banks must prepare to meet the suspended buffer requirements</a:t>
            </a:r>
            <a:r>
              <a:rPr lang="en-GB" dirty="0">
                <a:solidFill>
                  <a:srgbClr val="002060"/>
                </a:solidFill>
              </a:rPr>
              <a:t>.</a:t>
            </a:r>
          </a:p>
        </p:txBody>
      </p:sp>
      <p:pic>
        <p:nvPicPr>
          <p:cNvPr id="9" name="Picture 8">
            <a:extLst>
              <a:ext uri="{FF2B5EF4-FFF2-40B4-BE49-F238E27FC236}">
                <a16:creationId xmlns:a16="http://schemas.microsoft.com/office/drawing/2014/main" id="{773135DD-791E-477A-868C-28AE6254D50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0977" y="1305341"/>
            <a:ext cx="6070045" cy="4552534"/>
          </a:xfrm>
          <a:prstGeom prst="rect">
            <a:avLst/>
          </a:prstGeom>
          <a:noFill/>
          <a:ln>
            <a:noFill/>
          </a:ln>
        </p:spPr>
      </p:pic>
    </p:spTree>
    <p:extLst>
      <p:ext uri="{BB962C8B-B14F-4D97-AF65-F5344CB8AC3E}">
        <p14:creationId xmlns:p14="http://schemas.microsoft.com/office/powerpoint/2010/main" val="2989567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3115063170"/>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780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143998" y="310447"/>
            <a:ext cx="8928028" cy="713833"/>
          </a:xfrm>
        </p:spPr>
        <p:txBody>
          <a:bodyPr>
            <a:noAutofit/>
          </a:bodyPr>
          <a:lstStyle/>
          <a:p>
            <a:r>
              <a:rPr lang="en-US" sz="2400" dirty="0"/>
              <a:t>The expansion of the domestic corporate loan portfolio is outstanding </a:t>
            </a:r>
            <a:r>
              <a:rPr lang="hu-HU" sz="2400" dirty="0" err="1"/>
              <a:t>even</a:t>
            </a:r>
            <a:r>
              <a:rPr lang="hu-HU" sz="2400" dirty="0"/>
              <a:t> </a:t>
            </a:r>
            <a:r>
              <a:rPr lang="en-US" sz="2400" dirty="0"/>
              <a:t>by international standards</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3177120" y="5189145"/>
            <a:ext cx="8861783" cy="646331"/>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dirty="0"/>
              <a:t>Annual growth rate of loans outstanding of the overall corporate and SME sector, as well as supplemented annual growth rate with bonds in the credit institution sector</a:t>
            </a:r>
            <a:endParaRPr lang="hu-HU" dirty="0"/>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77120" y="5835476"/>
            <a:ext cx="8498324" cy="788269"/>
          </a:xfrm>
        </p:spPr>
        <p:txBody>
          <a:bodyPr/>
          <a:lstStyle/>
          <a:p>
            <a:r>
              <a:rPr lang="hu-HU" sz="1200" dirty="0" err="1"/>
              <a:t>Note</a:t>
            </a:r>
            <a:r>
              <a:rPr lang="hu-HU" sz="1200" dirty="0"/>
              <a:t>: </a:t>
            </a:r>
            <a:r>
              <a:rPr lang="en-US" sz="1200" dirty="0"/>
              <a:t>Transaction based, prior to 2015 Q4, data for SMEs are estimated based on banking system data. Upon calculating the annual growth rate complemented with bonds only the bonds held by credit </a:t>
            </a:r>
            <a:r>
              <a:rPr lang="en-US" sz="1200" dirty="0" err="1"/>
              <a:t>institu-tions</a:t>
            </a:r>
            <a:r>
              <a:rPr lang="en-US" sz="1200" dirty="0"/>
              <a:t> were taken into account. 2021 Q3 SME data are preliminary</a:t>
            </a:r>
            <a:r>
              <a:rPr lang="hu-HU" sz="1200" dirty="0"/>
              <a:t>. </a:t>
            </a:r>
            <a:r>
              <a:rPr lang="hu-HU" sz="1200" dirty="0" err="1"/>
              <a:t>Source</a:t>
            </a:r>
            <a:r>
              <a:rPr lang="hu-HU" sz="1200" dirty="0"/>
              <a:t>: MNB</a:t>
            </a:r>
          </a:p>
        </p:txBody>
      </p:sp>
      <p:sp>
        <p:nvSpPr>
          <p:cNvPr id="13" name="Rectangle 12">
            <a:extLst>
              <a:ext uri="{FF2B5EF4-FFF2-40B4-BE49-F238E27FC236}">
                <a16:creationId xmlns:a16="http://schemas.microsoft.com/office/drawing/2014/main" id="{6E858E50-A40F-4CFE-AF72-5682588759EE}"/>
              </a:ext>
            </a:extLst>
          </p:cNvPr>
          <p:cNvSpPr/>
          <p:nvPr/>
        </p:nvSpPr>
        <p:spPr>
          <a:xfrm>
            <a:off x="8855612" y="1370847"/>
            <a:ext cx="3289955" cy="3672848"/>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4" name="TextBox 13">
            <a:extLst>
              <a:ext uri="{FF2B5EF4-FFF2-40B4-BE49-F238E27FC236}">
                <a16:creationId xmlns:a16="http://schemas.microsoft.com/office/drawing/2014/main" id="{5FE84684-8906-425A-93B1-33E96B46B094}"/>
              </a:ext>
            </a:extLst>
          </p:cNvPr>
          <p:cNvSpPr txBox="1"/>
          <p:nvPr/>
        </p:nvSpPr>
        <p:spPr>
          <a:xfrm>
            <a:off x="8855612" y="1423101"/>
            <a:ext cx="3336388" cy="3693319"/>
          </a:xfrm>
          <a:prstGeom prst="rect">
            <a:avLst/>
          </a:prstGeom>
          <a:noFill/>
          <a:ln>
            <a:noFill/>
          </a:ln>
        </p:spPr>
        <p:txBody>
          <a:bodyPr wrap="square">
            <a:spAutoFit/>
          </a:bodyPr>
          <a:lstStyle/>
          <a:p>
            <a:r>
              <a:rPr lang="en-US" b="1" dirty="0">
                <a:solidFill>
                  <a:srgbClr val="002060"/>
                </a:solidFill>
              </a:rPr>
              <a:t>Annual growth rate </a:t>
            </a:r>
            <a:r>
              <a:rPr lang="en-US" dirty="0">
                <a:solidFill>
                  <a:srgbClr val="002060"/>
                </a:solidFill>
              </a:rPr>
              <a:t>of loans </a:t>
            </a:r>
            <a:r>
              <a:rPr lang="en-GB" dirty="0">
                <a:solidFill>
                  <a:srgbClr val="002060"/>
                </a:solidFill>
              </a:rPr>
              <a:t>outstanding of the corporate sectors</a:t>
            </a:r>
            <a:r>
              <a:rPr lang="en-GB" b="1" dirty="0">
                <a:solidFill>
                  <a:srgbClr val="002060"/>
                </a:solidFill>
              </a:rPr>
              <a:t> </a:t>
            </a:r>
            <a:r>
              <a:rPr lang="en-GB" dirty="0">
                <a:solidFill>
                  <a:srgbClr val="002060"/>
                </a:solidFill>
              </a:rPr>
              <a:t>in </a:t>
            </a:r>
            <a:r>
              <a:rPr lang="en-GB" b="1" dirty="0">
                <a:solidFill>
                  <a:srgbClr val="002060"/>
                </a:solidFill>
              </a:rPr>
              <a:t>2021 Q3:</a:t>
            </a:r>
          </a:p>
          <a:p>
            <a:pPr marL="285750" indent="-285750">
              <a:buFont typeface="Arial" panose="020B0604020202020204" pitchFamily="34" charset="0"/>
              <a:buChar char="•"/>
            </a:pPr>
            <a:r>
              <a:rPr lang="en-GB" dirty="0">
                <a:solidFill>
                  <a:srgbClr val="002060"/>
                </a:solidFill>
              </a:rPr>
              <a:t>Entire corporate sector: </a:t>
            </a:r>
            <a:r>
              <a:rPr lang="en-GB" b="1" dirty="0">
                <a:solidFill>
                  <a:srgbClr val="002060"/>
                </a:solidFill>
              </a:rPr>
              <a:t>9%</a:t>
            </a:r>
          </a:p>
          <a:p>
            <a:pPr marL="285750" indent="-285750">
              <a:buFont typeface="Arial" panose="020B0604020202020204" pitchFamily="34" charset="0"/>
              <a:buChar char="•"/>
            </a:pPr>
            <a:r>
              <a:rPr lang="en-GB" dirty="0">
                <a:solidFill>
                  <a:srgbClr val="002060"/>
                </a:solidFill>
              </a:rPr>
              <a:t>Taking into account transactions in corporate bonds held by banks: </a:t>
            </a:r>
            <a:r>
              <a:rPr lang="en-GB" b="1" dirty="0">
                <a:solidFill>
                  <a:srgbClr val="002060"/>
                </a:solidFill>
              </a:rPr>
              <a:t>15%</a:t>
            </a:r>
          </a:p>
          <a:p>
            <a:pPr marL="285750" indent="-285750">
              <a:buFont typeface="Arial" panose="020B0604020202020204" pitchFamily="34" charset="0"/>
              <a:buChar char="•"/>
            </a:pPr>
            <a:r>
              <a:rPr lang="en-GB" dirty="0">
                <a:solidFill>
                  <a:srgbClr val="002060"/>
                </a:solidFill>
              </a:rPr>
              <a:t>SME sector: </a:t>
            </a:r>
            <a:r>
              <a:rPr lang="en-GB" b="1" dirty="0">
                <a:solidFill>
                  <a:srgbClr val="002060"/>
                </a:solidFill>
              </a:rPr>
              <a:t>20%</a:t>
            </a:r>
            <a:endParaRPr lang="en-GB" dirty="0">
              <a:solidFill>
                <a:srgbClr val="002060"/>
              </a:solidFill>
            </a:endParaRPr>
          </a:p>
          <a:p>
            <a:endParaRPr lang="en-GB" dirty="0">
              <a:solidFill>
                <a:srgbClr val="002060"/>
              </a:solidFill>
            </a:endParaRPr>
          </a:p>
          <a:p>
            <a:r>
              <a:rPr lang="en-GB" dirty="0">
                <a:solidFill>
                  <a:srgbClr val="002060"/>
                </a:solidFill>
              </a:rPr>
              <a:t>In 2021 H1, </a:t>
            </a:r>
            <a:r>
              <a:rPr lang="en-GB" b="1" dirty="0">
                <a:solidFill>
                  <a:srgbClr val="002060"/>
                </a:solidFill>
              </a:rPr>
              <a:t>central bank and state subsidised credit schemes accounted for two thirds </a:t>
            </a:r>
            <a:r>
              <a:rPr lang="en-GB" dirty="0">
                <a:solidFill>
                  <a:srgbClr val="002060"/>
                </a:solidFill>
              </a:rPr>
              <a:t>of the new volume.</a:t>
            </a:r>
          </a:p>
        </p:txBody>
      </p:sp>
      <p:pic>
        <p:nvPicPr>
          <p:cNvPr id="8" name="Picture 7">
            <a:extLst>
              <a:ext uri="{FF2B5EF4-FFF2-40B4-BE49-F238E27FC236}">
                <a16:creationId xmlns:a16="http://schemas.microsoft.com/office/drawing/2014/main" id="{6E7590D3-8B5F-45D2-9120-86A8B912DC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7121" y="1384655"/>
            <a:ext cx="4995330" cy="3819195"/>
          </a:xfrm>
          <a:prstGeom prst="rect">
            <a:avLst/>
          </a:prstGeom>
          <a:noFill/>
          <a:ln>
            <a:noFill/>
          </a:ln>
        </p:spPr>
      </p:pic>
    </p:spTree>
    <p:extLst>
      <p:ext uri="{BB962C8B-B14F-4D97-AF65-F5344CB8AC3E}">
        <p14:creationId xmlns:p14="http://schemas.microsoft.com/office/powerpoint/2010/main" val="1827714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81922-26AC-4C57-942F-2F059ADA0E79}"/>
              </a:ext>
            </a:extLst>
          </p:cNvPr>
          <p:cNvSpPr>
            <a:spLocks noGrp="1"/>
          </p:cNvSpPr>
          <p:nvPr>
            <p:ph type="title"/>
          </p:nvPr>
        </p:nvSpPr>
        <p:spPr>
          <a:xfrm>
            <a:off x="3412573" y="81955"/>
            <a:ext cx="8390876" cy="713833"/>
          </a:xfrm>
        </p:spPr>
        <p:txBody>
          <a:bodyPr>
            <a:noAutofit/>
          </a:bodyPr>
          <a:lstStyle/>
          <a:p>
            <a:r>
              <a:rPr lang="en-GB" sz="2400" b="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Corporate lending rates have increased</a:t>
            </a:r>
            <a:endParaRPr lang="en-GB" sz="3200" dirty="0"/>
          </a:p>
        </p:txBody>
      </p:sp>
      <p:sp>
        <p:nvSpPr>
          <p:cNvPr id="7" name="Content Placeholder 3">
            <a:extLst>
              <a:ext uri="{FF2B5EF4-FFF2-40B4-BE49-F238E27FC236}">
                <a16:creationId xmlns:a16="http://schemas.microsoft.com/office/drawing/2014/main" id="{38160B9B-BD47-49CE-A983-C2C913CE6E49}"/>
              </a:ext>
            </a:extLst>
          </p:cNvPr>
          <p:cNvSpPr txBox="1">
            <a:spLocks/>
          </p:cNvSpPr>
          <p:nvPr/>
        </p:nvSpPr>
        <p:spPr>
          <a:xfrm>
            <a:off x="3177119" y="5162070"/>
            <a:ext cx="8861783" cy="646331"/>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Interest rate distribution and weighted average interest rate of new HUF-denominated project loans in the SME segment</a:t>
            </a:r>
            <a:endParaRPr lang="hu-HU" dirty="0"/>
          </a:p>
        </p:txBody>
      </p:sp>
      <p:sp>
        <p:nvSpPr>
          <p:cNvPr id="8" name="Text Placeholder 3">
            <a:extLst>
              <a:ext uri="{FF2B5EF4-FFF2-40B4-BE49-F238E27FC236}">
                <a16:creationId xmlns:a16="http://schemas.microsoft.com/office/drawing/2014/main" id="{3D28C10C-939A-4778-92E6-85D10CB55B27}"/>
              </a:ext>
            </a:extLst>
          </p:cNvPr>
          <p:cNvSpPr>
            <a:spLocks noGrp="1"/>
          </p:cNvSpPr>
          <p:nvPr>
            <p:ph type="body" sz="quarter" idx="17"/>
          </p:nvPr>
        </p:nvSpPr>
        <p:spPr>
          <a:xfrm>
            <a:off x="3177119" y="5808401"/>
            <a:ext cx="8326623" cy="780514"/>
          </a:xfrm>
        </p:spPr>
        <p:txBody>
          <a:bodyPr/>
          <a:lstStyle/>
          <a:p>
            <a:r>
              <a:rPr lang="hu-HU" sz="1200" dirty="0"/>
              <a:t>N</a:t>
            </a:r>
            <a:r>
              <a:rPr lang="en-US" sz="1200" dirty="0" err="1"/>
              <a:t>ote</a:t>
            </a:r>
            <a:r>
              <a:rPr lang="en-US" sz="1200" dirty="0"/>
              <a:t>: Investment loan category comprises investment loans, invest-</a:t>
            </a:r>
            <a:r>
              <a:rPr lang="en-US" sz="1200" dirty="0" err="1"/>
              <a:t>ment</a:t>
            </a:r>
            <a:r>
              <a:rPr lang="en-US" sz="1200" dirty="0"/>
              <a:t> purpose credit lines, project loans and credit lines for projects. In the case of the weighted average interest rate calculated with lease, the project loan comprises the lease transaction as well as the lease transaction credit line loan purposes. Source: MNB</a:t>
            </a:r>
            <a:endParaRPr lang="hu-HU" sz="1200" dirty="0"/>
          </a:p>
        </p:txBody>
      </p:sp>
      <p:sp>
        <p:nvSpPr>
          <p:cNvPr id="11" name="TextBox 10">
            <a:extLst>
              <a:ext uri="{FF2B5EF4-FFF2-40B4-BE49-F238E27FC236}">
                <a16:creationId xmlns:a16="http://schemas.microsoft.com/office/drawing/2014/main" id="{8FC79629-4C12-4206-8C42-70164F9F45E4}"/>
              </a:ext>
            </a:extLst>
          </p:cNvPr>
          <p:cNvSpPr txBox="1"/>
          <p:nvPr/>
        </p:nvSpPr>
        <p:spPr>
          <a:xfrm>
            <a:off x="8963247" y="914753"/>
            <a:ext cx="3075655" cy="3970318"/>
          </a:xfrm>
          <a:prstGeom prst="rect">
            <a:avLst/>
          </a:prstGeom>
          <a:solidFill>
            <a:schemeClr val="tx2">
              <a:lumMod val="10000"/>
              <a:lumOff val="90000"/>
              <a:alpha val="20000"/>
            </a:schemeClr>
          </a:solidFill>
        </p:spPr>
        <p:txBody>
          <a:bodyPr wrap="square" rtlCol="0">
            <a:spAutoFit/>
          </a:bodyPr>
          <a:lstStyle/>
          <a:p>
            <a:r>
              <a:rPr lang="en-GB" b="1" dirty="0">
                <a:solidFill>
                  <a:srgbClr val="002060"/>
                </a:solidFill>
              </a:rPr>
              <a:t>Average interest rates on SME loans have </a:t>
            </a:r>
            <a:r>
              <a:rPr lang="en-US" b="1" dirty="0">
                <a:solidFill>
                  <a:srgbClr val="002060"/>
                </a:solidFill>
              </a:rPr>
              <a:t>increased by roughly 100 basis points </a:t>
            </a:r>
            <a:r>
              <a:rPr lang="en-US" dirty="0">
                <a:solidFill>
                  <a:srgbClr val="002060"/>
                </a:solidFill>
              </a:rPr>
              <a:t>since the start of the interest rate hike cycle</a:t>
            </a:r>
            <a:r>
              <a:rPr lang="hu-HU" dirty="0">
                <a:solidFill>
                  <a:srgbClr val="002060"/>
                </a:solidFill>
              </a:rPr>
              <a:t>.</a:t>
            </a:r>
          </a:p>
          <a:p>
            <a:endParaRPr lang="hu-HU" dirty="0">
              <a:solidFill>
                <a:srgbClr val="002060"/>
              </a:solidFill>
            </a:endParaRPr>
          </a:p>
          <a:p>
            <a:r>
              <a:rPr lang="en-US" dirty="0">
                <a:solidFill>
                  <a:srgbClr val="002060"/>
                </a:solidFill>
              </a:rPr>
              <a:t>In </a:t>
            </a:r>
            <a:r>
              <a:rPr lang="en-GB" dirty="0">
                <a:solidFill>
                  <a:srgbClr val="002060"/>
                </a:solidFill>
              </a:rPr>
              <a:t>addition to the tighter interest rate environment, there is also </a:t>
            </a:r>
            <a:r>
              <a:rPr lang="en-GB" b="1" dirty="0">
                <a:solidFill>
                  <a:srgbClr val="002060"/>
                </a:solidFill>
              </a:rPr>
              <a:t>a composition effect </a:t>
            </a:r>
            <a:r>
              <a:rPr lang="en-GB" dirty="0">
                <a:solidFill>
                  <a:srgbClr val="002060"/>
                </a:solidFill>
              </a:rPr>
              <a:t>behind the rise in interest rates, as </a:t>
            </a:r>
            <a:r>
              <a:rPr lang="en-GB" b="1" dirty="0">
                <a:solidFill>
                  <a:srgbClr val="002060"/>
                </a:solidFill>
              </a:rPr>
              <a:t>a strong increase was observed in the share of market-based loans </a:t>
            </a:r>
            <a:r>
              <a:rPr lang="en-GB" dirty="0">
                <a:solidFill>
                  <a:srgbClr val="002060"/>
                </a:solidFill>
              </a:rPr>
              <a:t>within new disbursements</a:t>
            </a:r>
            <a:r>
              <a:rPr lang="hu-HU" dirty="0">
                <a:solidFill>
                  <a:srgbClr val="002060"/>
                </a:solidFill>
              </a:rPr>
              <a:t>.</a:t>
            </a:r>
          </a:p>
        </p:txBody>
      </p:sp>
      <p:pic>
        <p:nvPicPr>
          <p:cNvPr id="9" name="Picture 8">
            <a:extLst>
              <a:ext uri="{FF2B5EF4-FFF2-40B4-BE49-F238E27FC236}">
                <a16:creationId xmlns:a16="http://schemas.microsoft.com/office/drawing/2014/main" id="{F8DC3937-4798-4D17-97B0-0CBADD3D02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7119" y="936187"/>
            <a:ext cx="5620385" cy="4215593"/>
          </a:xfrm>
          <a:prstGeom prst="rect">
            <a:avLst/>
          </a:prstGeom>
          <a:noFill/>
          <a:ln>
            <a:noFill/>
          </a:ln>
        </p:spPr>
      </p:pic>
    </p:spTree>
    <p:extLst>
      <p:ext uri="{BB962C8B-B14F-4D97-AF65-F5344CB8AC3E}">
        <p14:creationId xmlns:p14="http://schemas.microsoft.com/office/powerpoint/2010/main" val="2927451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DA6349-8048-4927-B6F8-EC07956AE0DE}"/>
              </a:ext>
            </a:extLst>
          </p:cNvPr>
          <p:cNvSpPr>
            <a:spLocks noGrp="1"/>
          </p:cNvSpPr>
          <p:nvPr>
            <p:ph type="title"/>
          </p:nvPr>
        </p:nvSpPr>
        <p:spPr>
          <a:xfrm>
            <a:off x="3124200" y="310447"/>
            <a:ext cx="9067799" cy="713833"/>
          </a:xfrm>
        </p:spPr>
        <p:txBody>
          <a:bodyPr>
            <a:noAutofit/>
          </a:bodyPr>
          <a:lstStyle/>
          <a:p>
            <a:r>
              <a:rPr lang="en-US" sz="2400" dirty="0"/>
              <a:t>Banks continue to report an upswing in credit demand, with credit standards remaining unchanged</a:t>
            </a:r>
            <a:endParaRPr lang="hu-HU" sz="2400" dirty="0"/>
          </a:p>
        </p:txBody>
      </p:sp>
      <p:sp>
        <p:nvSpPr>
          <p:cNvPr id="8" name="TextBox 7">
            <a:extLst>
              <a:ext uri="{FF2B5EF4-FFF2-40B4-BE49-F238E27FC236}">
                <a16:creationId xmlns:a16="http://schemas.microsoft.com/office/drawing/2014/main" id="{5BBAA233-75FF-4A41-912E-6AE2824D35BA}"/>
              </a:ext>
            </a:extLst>
          </p:cNvPr>
          <p:cNvSpPr txBox="1"/>
          <p:nvPr/>
        </p:nvSpPr>
        <p:spPr>
          <a:xfrm>
            <a:off x="3208797" y="5801019"/>
            <a:ext cx="6998690" cy="369332"/>
          </a:xfrm>
          <a:prstGeom prst="rect">
            <a:avLst/>
          </a:prstGeom>
          <a:noFill/>
        </p:spPr>
        <p:txBody>
          <a:bodyPr wrap="square" rtlCol="0">
            <a:spAutoFit/>
          </a:bodyPr>
          <a:lstStyle>
            <a:defPPr>
              <a:defRPr lang="en-US"/>
            </a:defPPr>
            <a:lvl1pPr algn="ct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Changes in credit conditions and credit demand in the corporate segment</a:t>
            </a:r>
            <a:endParaRPr lang="hu-HU" dirty="0"/>
          </a:p>
        </p:txBody>
      </p:sp>
      <p:sp>
        <p:nvSpPr>
          <p:cNvPr id="9" name="TextBox 8">
            <a:extLst>
              <a:ext uri="{FF2B5EF4-FFF2-40B4-BE49-F238E27FC236}">
                <a16:creationId xmlns:a16="http://schemas.microsoft.com/office/drawing/2014/main" id="{42D32A7D-46B7-4FA2-88E6-2400C5CA2996}"/>
              </a:ext>
            </a:extLst>
          </p:cNvPr>
          <p:cNvSpPr txBox="1"/>
          <p:nvPr/>
        </p:nvSpPr>
        <p:spPr>
          <a:xfrm>
            <a:off x="3208797" y="6181801"/>
            <a:ext cx="8499199" cy="461665"/>
          </a:xfrm>
          <a:prstGeom prst="rect">
            <a:avLst/>
          </a:prstGeom>
          <a:noFill/>
        </p:spPr>
        <p:txBody>
          <a:bodyPr wrap="square" rtlCol="0">
            <a:spAutoFit/>
          </a:bodyPr>
          <a:lstStyle>
            <a:defPPr>
              <a:defRPr lang="en-US"/>
            </a:defPPr>
            <a:lvl1pPr algn="ct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hu-HU" sz="1200" i="0" dirty="0" err="1">
                <a:solidFill>
                  <a:schemeClr val="tx2"/>
                </a:solidFill>
                <a:latin typeface="+mn-lt"/>
                <a:ea typeface="+mn-ea"/>
                <a:cs typeface="+mn-cs"/>
              </a:rPr>
              <a:t>Note</a:t>
            </a:r>
            <a:r>
              <a:rPr lang="hu-HU" sz="1200" i="0" dirty="0">
                <a:solidFill>
                  <a:schemeClr val="tx2"/>
                </a:solidFill>
                <a:latin typeface="+mn-lt"/>
                <a:ea typeface="+mn-ea"/>
                <a:cs typeface="+mn-cs"/>
              </a:rPr>
              <a:t>: </a:t>
            </a:r>
            <a:r>
              <a:rPr lang="en-US" sz="1200" i="0" dirty="0">
                <a:solidFill>
                  <a:schemeClr val="tx2"/>
                </a:solidFill>
                <a:latin typeface="+mn-lt"/>
                <a:ea typeface="+mn-ea"/>
                <a:cs typeface="+mn-cs"/>
              </a:rPr>
              <a:t>Net percentage balance of respondent banks indicating tightening/easing and weaker/stronger demands, weighted by market share. Source: MNB</a:t>
            </a:r>
            <a:endParaRPr lang="hu-HU" sz="1200" i="0" dirty="0">
              <a:solidFill>
                <a:schemeClr val="tx2"/>
              </a:solidFill>
              <a:latin typeface="+mn-lt"/>
              <a:ea typeface="+mn-ea"/>
              <a:cs typeface="+mn-cs"/>
            </a:endParaRPr>
          </a:p>
        </p:txBody>
      </p:sp>
      <p:sp>
        <p:nvSpPr>
          <p:cNvPr id="11" name="Rectangle 10">
            <a:extLst>
              <a:ext uri="{FF2B5EF4-FFF2-40B4-BE49-F238E27FC236}">
                <a16:creationId xmlns:a16="http://schemas.microsoft.com/office/drawing/2014/main" id="{03A56DBD-CF3A-4B88-8FBF-E25F002EB0FA}"/>
              </a:ext>
            </a:extLst>
          </p:cNvPr>
          <p:cNvSpPr/>
          <p:nvPr/>
        </p:nvSpPr>
        <p:spPr>
          <a:xfrm>
            <a:off x="8902045" y="1098108"/>
            <a:ext cx="3289955" cy="4702912"/>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Box 13">
            <a:extLst>
              <a:ext uri="{FF2B5EF4-FFF2-40B4-BE49-F238E27FC236}">
                <a16:creationId xmlns:a16="http://schemas.microsoft.com/office/drawing/2014/main" id="{64BA089E-E7AA-4921-9CEE-D78A7E51F950}"/>
              </a:ext>
            </a:extLst>
          </p:cNvPr>
          <p:cNvSpPr txBox="1"/>
          <p:nvPr/>
        </p:nvSpPr>
        <p:spPr>
          <a:xfrm>
            <a:off x="8902044" y="1237494"/>
            <a:ext cx="3289955" cy="4247317"/>
          </a:xfrm>
          <a:prstGeom prst="rect">
            <a:avLst/>
          </a:prstGeom>
          <a:noFill/>
          <a:ln>
            <a:noFill/>
          </a:ln>
        </p:spPr>
        <p:txBody>
          <a:bodyPr wrap="square">
            <a:spAutoFit/>
          </a:bodyPr>
          <a:lstStyle/>
          <a:p>
            <a:r>
              <a:rPr lang="en-GB" b="1" dirty="0">
                <a:solidFill>
                  <a:srgbClr val="002060"/>
                </a:solidFill>
              </a:rPr>
              <a:t>Banks continue to report an </a:t>
            </a:r>
            <a:r>
              <a:rPr lang="en-GB" dirty="0">
                <a:solidFill>
                  <a:srgbClr val="002060"/>
                </a:solidFill>
              </a:rPr>
              <a:t>(less dynamic)</a:t>
            </a:r>
            <a:r>
              <a:rPr lang="en-GB" b="1" dirty="0">
                <a:solidFill>
                  <a:srgbClr val="002060"/>
                </a:solidFill>
              </a:rPr>
              <a:t> upswing in credit demand</a:t>
            </a:r>
          </a:p>
          <a:p>
            <a:pPr marL="285750" indent="-285750">
              <a:buFont typeface="Arial" panose="020B0604020202020204" pitchFamily="34" charset="0"/>
              <a:buChar char="•"/>
            </a:pPr>
            <a:r>
              <a:rPr lang="en-GB" dirty="0">
                <a:solidFill>
                  <a:srgbClr val="002060"/>
                </a:solidFill>
              </a:rPr>
              <a:t>for both short-term and long-term loans,</a:t>
            </a:r>
          </a:p>
          <a:p>
            <a:pPr marL="285750" indent="-285750">
              <a:buFont typeface="Arial" panose="020B0604020202020204" pitchFamily="34" charset="0"/>
              <a:buChar char="•"/>
            </a:pPr>
            <a:r>
              <a:rPr lang="en-GB" dirty="0">
                <a:solidFill>
                  <a:srgbClr val="002060"/>
                </a:solidFill>
              </a:rPr>
              <a:t>as well as in the SME and large corporation segments.</a:t>
            </a:r>
          </a:p>
          <a:p>
            <a:pPr marL="285750" indent="-285750">
              <a:buFont typeface="Wingdings" panose="05000000000000000000" pitchFamily="2" charset="2"/>
              <a:buChar char="Ø"/>
            </a:pPr>
            <a:r>
              <a:rPr lang="en-GB" dirty="0">
                <a:solidFill>
                  <a:srgbClr val="002060"/>
                </a:solidFill>
              </a:rPr>
              <a:t>They expect strong demand </a:t>
            </a:r>
            <a:r>
              <a:rPr lang="en-GB" b="1" dirty="0">
                <a:solidFill>
                  <a:srgbClr val="002060"/>
                </a:solidFill>
              </a:rPr>
              <a:t>despite depletion of the </a:t>
            </a:r>
            <a:r>
              <a:rPr lang="en-GB" b="1" dirty="0" err="1">
                <a:solidFill>
                  <a:srgbClr val="002060"/>
                </a:solidFill>
              </a:rPr>
              <a:t>FGS</a:t>
            </a:r>
            <a:r>
              <a:rPr lang="en-GB" b="1" dirty="0">
                <a:solidFill>
                  <a:srgbClr val="002060"/>
                </a:solidFill>
              </a:rPr>
              <a:t> Go! allocation</a:t>
            </a:r>
            <a:r>
              <a:rPr lang="en-GB" dirty="0">
                <a:solidFill>
                  <a:srgbClr val="002060"/>
                </a:solidFill>
              </a:rPr>
              <a:t>.</a:t>
            </a:r>
          </a:p>
          <a:p>
            <a:endParaRPr lang="en-GB" dirty="0">
              <a:solidFill>
                <a:srgbClr val="002060"/>
              </a:solidFill>
            </a:endParaRPr>
          </a:p>
          <a:p>
            <a:r>
              <a:rPr lang="en-GB" b="1" dirty="0">
                <a:solidFill>
                  <a:srgbClr val="002060"/>
                </a:solidFill>
              </a:rPr>
              <a:t>Banks do not plan to change credit conditions </a:t>
            </a:r>
            <a:r>
              <a:rPr lang="en-GB" dirty="0">
                <a:solidFill>
                  <a:srgbClr val="002060"/>
                </a:solidFill>
              </a:rPr>
              <a:t>even in view of the fourth </a:t>
            </a:r>
            <a:r>
              <a:rPr lang="hu-HU" dirty="0">
                <a:solidFill>
                  <a:srgbClr val="002060"/>
                </a:solidFill>
              </a:rPr>
              <a:t>w</a:t>
            </a:r>
            <a:r>
              <a:rPr lang="en-GB" dirty="0">
                <a:solidFill>
                  <a:srgbClr val="002060"/>
                </a:solidFill>
              </a:rPr>
              <a:t>a</a:t>
            </a:r>
            <a:r>
              <a:rPr lang="hu-HU" dirty="0">
                <a:solidFill>
                  <a:srgbClr val="002060"/>
                </a:solidFill>
              </a:rPr>
              <a:t>v</a:t>
            </a:r>
            <a:r>
              <a:rPr lang="en-GB" dirty="0">
                <a:solidFill>
                  <a:srgbClr val="002060"/>
                </a:solidFill>
              </a:rPr>
              <a:t>e of the coronavirus pandemic.</a:t>
            </a:r>
          </a:p>
        </p:txBody>
      </p:sp>
      <p:pic>
        <p:nvPicPr>
          <p:cNvPr id="10" name="Picture 9">
            <a:extLst>
              <a:ext uri="{FF2B5EF4-FFF2-40B4-BE49-F238E27FC236}">
                <a16:creationId xmlns:a16="http://schemas.microsoft.com/office/drawing/2014/main" id="{A72FA483-3FD0-41F6-9DD3-A35CC606436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310" y="1383988"/>
            <a:ext cx="5758687" cy="4131151"/>
          </a:xfrm>
          <a:prstGeom prst="rect">
            <a:avLst/>
          </a:prstGeom>
          <a:noFill/>
          <a:ln>
            <a:noFill/>
          </a:ln>
        </p:spPr>
      </p:pic>
    </p:spTree>
    <p:extLst>
      <p:ext uri="{BB962C8B-B14F-4D97-AF65-F5344CB8AC3E}">
        <p14:creationId xmlns:p14="http://schemas.microsoft.com/office/powerpoint/2010/main" val="855206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0355E5D-7D97-450B-BCF8-AC843169B913}"/>
              </a:ext>
            </a:extLst>
          </p:cNvPr>
          <p:cNvSpPr/>
          <p:nvPr/>
        </p:nvSpPr>
        <p:spPr>
          <a:xfrm>
            <a:off x="8902045" y="1165953"/>
            <a:ext cx="3289955" cy="5242438"/>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itle 2">
            <a:extLst>
              <a:ext uri="{FF2B5EF4-FFF2-40B4-BE49-F238E27FC236}">
                <a16:creationId xmlns:a16="http://schemas.microsoft.com/office/drawing/2014/main" id="{19DA6349-8048-4927-B6F8-EC07956AE0DE}"/>
              </a:ext>
            </a:extLst>
          </p:cNvPr>
          <p:cNvSpPr>
            <a:spLocks noGrp="1"/>
          </p:cNvSpPr>
          <p:nvPr>
            <p:ph type="title"/>
          </p:nvPr>
        </p:nvSpPr>
        <p:spPr>
          <a:xfrm>
            <a:off x="3289956" y="310447"/>
            <a:ext cx="8902041" cy="713833"/>
          </a:xfrm>
        </p:spPr>
        <p:txBody>
          <a:bodyPr>
            <a:noAutofit/>
          </a:bodyPr>
          <a:lstStyle/>
          <a:p>
            <a:r>
              <a:rPr lang="en-US" sz="2400" dirty="0"/>
              <a:t>the volume of new </a:t>
            </a:r>
            <a:r>
              <a:rPr lang="en-GB" sz="2400" dirty="0"/>
              <a:t>contracts did not drop significantly even after the dep</a:t>
            </a:r>
            <a:r>
              <a:rPr lang="hu-HU" sz="2400" dirty="0"/>
              <a:t>l</a:t>
            </a:r>
            <a:r>
              <a:rPr lang="en-GB" sz="2400" dirty="0" err="1"/>
              <a:t>etion</a:t>
            </a:r>
            <a:r>
              <a:rPr lang="en-GB" sz="2400" dirty="0"/>
              <a:t> of </a:t>
            </a:r>
            <a:br>
              <a:rPr lang="hu-HU" sz="2400" dirty="0"/>
            </a:br>
            <a:r>
              <a:rPr lang="en-GB" sz="2400" dirty="0" err="1"/>
              <a:t>FGS</a:t>
            </a:r>
            <a:r>
              <a:rPr lang="en-GB" sz="2400" dirty="0"/>
              <a:t> </a:t>
            </a:r>
            <a:r>
              <a:rPr lang="en-US" sz="2400" dirty="0"/>
              <a:t>Go!</a:t>
            </a:r>
            <a:endParaRPr lang="hu-HU" sz="2400" dirty="0"/>
          </a:p>
        </p:txBody>
      </p:sp>
      <p:sp>
        <p:nvSpPr>
          <p:cNvPr id="8" name="TextBox 7">
            <a:extLst>
              <a:ext uri="{FF2B5EF4-FFF2-40B4-BE49-F238E27FC236}">
                <a16:creationId xmlns:a16="http://schemas.microsoft.com/office/drawing/2014/main" id="{5BBAA233-75FF-4A41-912E-6AE2824D35BA}"/>
              </a:ext>
            </a:extLst>
          </p:cNvPr>
          <p:cNvSpPr txBox="1"/>
          <p:nvPr/>
        </p:nvSpPr>
        <p:spPr>
          <a:xfrm>
            <a:off x="3289957" y="5684700"/>
            <a:ext cx="6057529" cy="369332"/>
          </a:xfrm>
          <a:prstGeom prst="rect">
            <a:avLst/>
          </a:prstGeom>
          <a:noFill/>
        </p:spPr>
        <p:txBody>
          <a:bodyPr wrap="square" rtlCol="0">
            <a:spAutoFit/>
          </a:bodyPr>
          <a:lstStyle>
            <a:defPPr>
              <a:defRPr lang="en-US"/>
            </a:defPPr>
            <a:lvl1pPr algn="ct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en-US" dirty="0"/>
              <a:t>New corporate loans in the credit institutions sector</a:t>
            </a:r>
            <a:endParaRPr lang="hu-HU" dirty="0"/>
          </a:p>
        </p:txBody>
      </p:sp>
      <p:sp>
        <p:nvSpPr>
          <p:cNvPr id="9" name="TextBox 8">
            <a:extLst>
              <a:ext uri="{FF2B5EF4-FFF2-40B4-BE49-F238E27FC236}">
                <a16:creationId xmlns:a16="http://schemas.microsoft.com/office/drawing/2014/main" id="{42D32A7D-46B7-4FA2-88E6-2400C5CA2996}"/>
              </a:ext>
            </a:extLst>
          </p:cNvPr>
          <p:cNvSpPr txBox="1"/>
          <p:nvPr/>
        </p:nvSpPr>
        <p:spPr>
          <a:xfrm>
            <a:off x="3289957" y="6131392"/>
            <a:ext cx="7060932" cy="276999"/>
          </a:xfrm>
          <a:prstGeom prst="rect">
            <a:avLst/>
          </a:prstGeom>
          <a:noFill/>
        </p:spPr>
        <p:txBody>
          <a:bodyPr wrap="square" rtlCol="0">
            <a:spAutoFit/>
          </a:bodyPr>
          <a:lstStyle>
            <a:defPPr>
              <a:defRPr lang="en-US"/>
            </a:defPPr>
            <a:lvl1pPr algn="ct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hu-HU" sz="1200" i="0" dirty="0" err="1">
                <a:solidFill>
                  <a:schemeClr val="tx2"/>
                </a:solidFill>
                <a:latin typeface="+mn-lt"/>
                <a:ea typeface="+mn-ea"/>
                <a:cs typeface="+mn-cs"/>
              </a:rPr>
              <a:t>Note</a:t>
            </a:r>
            <a:r>
              <a:rPr lang="hu-HU" sz="1200" i="0" dirty="0">
                <a:solidFill>
                  <a:schemeClr val="tx2"/>
                </a:solidFill>
                <a:latin typeface="+mn-lt"/>
                <a:ea typeface="+mn-ea"/>
                <a:cs typeface="+mn-cs"/>
              </a:rPr>
              <a:t>: </a:t>
            </a:r>
            <a:r>
              <a:rPr lang="en-US" sz="1200" i="0" dirty="0">
                <a:solidFill>
                  <a:schemeClr val="tx2"/>
                </a:solidFill>
                <a:latin typeface="+mn-lt"/>
                <a:ea typeface="+mn-ea"/>
                <a:cs typeface="+mn-cs"/>
              </a:rPr>
              <a:t>Without overdraft facilities Source: MNB</a:t>
            </a:r>
            <a:endParaRPr lang="en-GB" sz="1200" i="0" dirty="0">
              <a:solidFill>
                <a:schemeClr val="tx2"/>
              </a:solidFill>
              <a:latin typeface="+mn-lt"/>
              <a:ea typeface="+mn-ea"/>
              <a:cs typeface="+mn-cs"/>
            </a:endParaRPr>
          </a:p>
        </p:txBody>
      </p:sp>
      <p:sp>
        <p:nvSpPr>
          <p:cNvPr id="12" name="TextBox 11">
            <a:extLst>
              <a:ext uri="{FF2B5EF4-FFF2-40B4-BE49-F238E27FC236}">
                <a16:creationId xmlns:a16="http://schemas.microsoft.com/office/drawing/2014/main" id="{05AD44B5-83EB-40C8-A055-EBEB6E26FDEB}"/>
              </a:ext>
            </a:extLst>
          </p:cNvPr>
          <p:cNvSpPr txBox="1"/>
          <p:nvPr/>
        </p:nvSpPr>
        <p:spPr>
          <a:xfrm>
            <a:off x="8902045" y="1200580"/>
            <a:ext cx="3289955" cy="5078313"/>
          </a:xfrm>
          <a:prstGeom prst="rect">
            <a:avLst/>
          </a:prstGeom>
          <a:noFill/>
          <a:ln>
            <a:noFill/>
          </a:ln>
        </p:spPr>
        <p:txBody>
          <a:bodyPr wrap="square">
            <a:spAutoFit/>
          </a:bodyPr>
          <a:lstStyle/>
          <a:p>
            <a:r>
              <a:rPr lang="en-US" dirty="0">
                <a:solidFill>
                  <a:srgbClr val="002060"/>
                </a:solidFill>
              </a:rPr>
              <a:t>New loan disbursements </a:t>
            </a:r>
            <a:r>
              <a:rPr lang="en-GB" dirty="0">
                <a:solidFill>
                  <a:srgbClr val="002060"/>
                </a:solidFill>
              </a:rPr>
              <a:t>amounted to HUF 1,900 billion in </a:t>
            </a:r>
            <a:r>
              <a:rPr lang="en-GB" b="1" dirty="0">
                <a:solidFill>
                  <a:srgbClr val="002060"/>
                </a:solidFill>
              </a:rPr>
              <a:t>2021 H1</a:t>
            </a:r>
            <a:r>
              <a:rPr lang="en-GB" dirty="0">
                <a:solidFill>
                  <a:srgbClr val="002060"/>
                </a:solidFill>
              </a:rPr>
              <a:t>.</a:t>
            </a:r>
          </a:p>
          <a:p>
            <a:pPr marL="285750" indent="-285750">
              <a:buFont typeface="Arial" panose="020B0604020202020204" pitchFamily="34" charset="0"/>
              <a:buChar char="•"/>
            </a:pPr>
            <a:r>
              <a:rPr lang="en-GB" dirty="0">
                <a:solidFill>
                  <a:srgbClr val="002060"/>
                </a:solidFill>
              </a:rPr>
              <a:t>Compared to 2020 H1: </a:t>
            </a:r>
            <a:r>
              <a:rPr lang="en-GB" b="1" dirty="0">
                <a:solidFill>
                  <a:srgbClr val="002060"/>
                </a:solidFill>
              </a:rPr>
              <a:t>+41%</a:t>
            </a:r>
          </a:p>
          <a:p>
            <a:pPr marL="285750" indent="-285750">
              <a:buFont typeface="Arial" panose="020B0604020202020204" pitchFamily="34" charset="0"/>
              <a:buChar char="•"/>
            </a:pPr>
            <a:r>
              <a:rPr lang="en-GB" dirty="0">
                <a:solidFill>
                  <a:srgbClr val="002060"/>
                </a:solidFill>
              </a:rPr>
              <a:t>Compared to 2019 H1 : </a:t>
            </a:r>
            <a:r>
              <a:rPr lang="en-GB" b="1" dirty="0">
                <a:solidFill>
                  <a:srgbClr val="002060"/>
                </a:solidFill>
              </a:rPr>
              <a:t>+23%</a:t>
            </a:r>
          </a:p>
          <a:p>
            <a:pPr marL="285750" indent="-285750">
              <a:buFont typeface="Wingdings" panose="05000000000000000000" pitchFamily="2" charset="2"/>
              <a:buChar char="Ø"/>
            </a:pPr>
            <a:r>
              <a:rPr lang="en-GB" b="1" dirty="0">
                <a:solidFill>
                  <a:srgbClr val="002060"/>
                </a:solidFill>
              </a:rPr>
              <a:t>Central bank and state subsidised credit schemes accounted for two thirds of the new volume.                 </a:t>
            </a:r>
            <a:r>
              <a:rPr lang="en-GB" dirty="0">
                <a:solidFill>
                  <a:srgbClr val="002060"/>
                </a:solidFill>
              </a:rPr>
              <a:t>(</a:t>
            </a:r>
            <a:r>
              <a:rPr lang="en-GB" dirty="0" err="1">
                <a:solidFill>
                  <a:srgbClr val="002060"/>
                </a:solidFill>
              </a:rPr>
              <a:t>FGS</a:t>
            </a:r>
            <a:r>
              <a:rPr lang="en-GB" dirty="0">
                <a:solidFill>
                  <a:srgbClr val="002060"/>
                </a:solidFill>
              </a:rPr>
              <a:t> GO!: 41%).</a:t>
            </a:r>
          </a:p>
          <a:p>
            <a:endParaRPr lang="en-GB" dirty="0">
              <a:solidFill>
                <a:srgbClr val="002060"/>
              </a:solidFill>
            </a:endParaRPr>
          </a:p>
          <a:p>
            <a:r>
              <a:rPr lang="en-GB" dirty="0">
                <a:solidFill>
                  <a:srgbClr val="002060"/>
                </a:solidFill>
              </a:rPr>
              <a:t>New disbursements in </a:t>
            </a:r>
            <a:r>
              <a:rPr lang="en-GB" b="1" dirty="0">
                <a:solidFill>
                  <a:srgbClr val="002060"/>
                </a:solidFill>
              </a:rPr>
              <a:t>2021 Q3</a:t>
            </a:r>
            <a:r>
              <a:rPr lang="en-GB" dirty="0">
                <a:solidFill>
                  <a:srgbClr val="002060"/>
                </a:solidFill>
              </a:rPr>
              <a:t>, dominated by market-based loans, were </a:t>
            </a:r>
            <a:r>
              <a:rPr lang="en-GB" b="1" dirty="0">
                <a:solidFill>
                  <a:srgbClr val="002060"/>
                </a:solidFill>
              </a:rPr>
              <a:t>15 per cent higher than in the same period in 2019</a:t>
            </a:r>
            <a:r>
              <a:rPr lang="en-GB" dirty="0">
                <a:solidFill>
                  <a:srgbClr val="002060"/>
                </a:solidFill>
              </a:rPr>
              <a:t>.</a:t>
            </a:r>
          </a:p>
          <a:p>
            <a:pPr marL="285750" indent="-285750">
              <a:buFont typeface="Wingdings" panose="05000000000000000000" pitchFamily="2" charset="2"/>
              <a:buChar char="Ø"/>
            </a:pPr>
            <a:r>
              <a:rPr lang="en-GB" b="1" dirty="0">
                <a:solidFill>
                  <a:srgbClr val="002060"/>
                </a:solidFill>
              </a:rPr>
              <a:t>The share of market loans in new disbursements increased to over 75 per cent.</a:t>
            </a:r>
            <a:endParaRPr lang="en-GB" dirty="0">
              <a:solidFill>
                <a:srgbClr val="002060"/>
              </a:solidFill>
            </a:endParaRPr>
          </a:p>
        </p:txBody>
      </p:sp>
      <p:pic>
        <p:nvPicPr>
          <p:cNvPr id="13" name="Picture 12">
            <a:extLst>
              <a:ext uri="{FF2B5EF4-FFF2-40B4-BE49-F238E27FC236}">
                <a16:creationId xmlns:a16="http://schemas.microsoft.com/office/drawing/2014/main" id="{D8AD5063-3712-4F45-80FD-F8F33E0BE24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1038" y="1200580"/>
            <a:ext cx="5811007" cy="4505700"/>
          </a:xfrm>
          <a:prstGeom prst="rect">
            <a:avLst/>
          </a:prstGeom>
          <a:noFill/>
          <a:ln>
            <a:noFill/>
          </a:ln>
        </p:spPr>
      </p:pic>
    </p:spTree>
    <p:extLst>
      <p:ext uri="{BB962C8B-B14F-4D97-AF65-F5344CB8AC3E}">
        <p14:creationId xmlns:p14="http://schemas.microsoft.com/office/powerpoint/2010/main" val="1617735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29C6-1425-468F-9106-EA32DD95AFF1}"/>
              </a:ext>
            </a:extLst>
          </p:cNvPr>
          <p:cNvSpPr>
            <a:spLocks noGrp="1"/>
          </p:cNvSpPr>
          <p:nvPr>
            <p:ph type="title"/>
          </p:nvPr>
        </p:nvSpPr>
        <p:spPr>
          <a:xfrm>
            <a:off x="3187338" y="235052"/>
            <a:ext cx="8871310" cy="1004003"/>
          </a:xfrm>
        </p:spPr>
        <p:txBody>
          <a:bodyPr>
            <a:noAutofit/>
          </a:bodyPr>
          <a:lstStyle/>
          <a:p>
            <a:r>
              <a:rPr lang="en-US" sz="2400" dirty="0"/>
              <a:t>New housing loan disbursement reached a historical high with the contribution of state subsidies</a:t>
            </a:r>
            <a:endParaRPr lang="hu-HU" sz="2400" dirty="0"/>
          </a:p>
        </p:txBody>
      </p:sp>
      <p:sp>
        <p:nvSpPr>
          <p:cNvPr id="8" name="TextBox 7">
            <a:extLst>
              <a:ext uri="{FF2B5EF4-FFF2-40B4-BE49-F238E27FC236}">
                <a16:creationId xmlns:a16="http://schemas.microsoft.com/office/drawing/2014/main" id="{C09750AC-30FF-447A-9422-CCA070737704}"/>
              </a:ext>
            </a:extLst>
          </p:cNvPr>
          <p:cNvSpPr txBox="1"/>
          <p:nvPr/>
        </p:nvSpPr>
        <p:spPr>
          <a:xfrm>
            <a:off x="3100252" y="5832684"/>
            <a:ext cx="8473439" cy="830997"/>
          </a:xfrm>
          <a:prstGeom prst="rect">
            <a:avLst/>
          </a:prstGeom>
          <a:noFill/>
        </p:spPr>
        <p:txBody>
          <a:bodyPr wrap="square" rtlCol="0">
            <a:spAutoFit/>
          </a:bodyPr>
          <a:lstStyle>
            <a:defPPr>
              <a:defRPr lang="en-US"/>
            </a:defPPr>
            <a:lvl1pPr algn="r">
              <a:defRPr sz="1350" i="1">
                <a:solidFill>
                  <a:schemeClr val="tx2"/>
                </a:solidFill>
                <a:effectLst/>
              </a:defRPr>
            </a:lvl1pPr>
          </a:lstStyle>
          <a:p>
            <a:pPr algn="l"/>
            <a:r>
              <a:rPr lang="hu-HU" sz="1200" i="0" dirty="0" err="1"/>
              <a:t>Note</a:t>
            </a:r>
            <a:r>
              <a:rPr lang="hu-HU" sz="1200" i="0" dirty="0"/>
              <a:t>: </a:t>
            </a:r>
            <a:r>
              <a:rPr lang="en-US" sz="1200" i="0" dirty="0"/>
              <a:t>Without </a:t>
            </a:r>
            <a:r>
              <a:rPr lang="en-US" sz="1200" i="0" dirty="0" err="1"/>
              <a:t>FGS</a:t>
            </a:r>
            <a:r>
              <a:rPr lang="en-US" sz="1200" i="0" dirty="0"/>
              <a:t> loans and early repayment scheme. The disbursement / income figure shows the sum of the annual nominal loan disbursement as a ratio of the household sector's total annual disposable income. For the calculation of real new loan disbursements, we used </a:t>
            </a:r>
            <a:r>
              <a:rPr lang="en-US" sz="1200" i="0" dirty="0" err="1"/>
              <a:t>MNB’s</a:t>
            </a:r>
            <a:r>
              <a:rPr lang="en-US" sz="1200" i="0" dirty="0"/>
              <a:t> housing price index in the case of housing loans and consumer price index in the case other loans (2008 = 100%). Source: HCSO, MNB</a:t>
            </a:r>
            <a:endParaRPr lang="hu-HU" sz="1200" i="0" dirty="0"/>
          </a:p>
        </p:txBody>
      </p:sp>
      <p:sp>
        <p:nvSpPr>
          <p:cNvPr id="10" name="TextBox 9">
            <a:extLst>
              <a:ext uri="{FF2B5EF4-FFF2-40B4-BE49-F238E27FC236}">
                <a16:creationId xmlns:a16="http://schemas.microsoft.com/office/drawing/2014/main" id="{E865A16B-96A3-48A6-A7B0-0EAABDCB7BBD}"/>
              </a:ext>
            </a:extLst>
          </p:cNvPr>
          <p:cNvSpPr txBox="1"/>
          <p:nvPr/>
        </p:nvSpPr>
        <p:spPr>
          <a:xfrm>
            <a:off x="3100252" y="5439562"/>
            <a:ext cx="5188571"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New household loans in the credit institution sector</a:t>
            </a:r>
            <a:endParaRPr lang="pl-PL" dirty="0"/>
          </a:p>
        </p:txBody>
      </p:sp>
      <p:sp>
        <p:nvSpPr>
          <p:cNvPr id="13" name="Rectangle 12">
            <a:extLst>
              <a:ext uri="{FF2B5EF4-FFF2-40B4-BE49-F238E27FC236}">
                <a16:creationId xmlns:a16="http://schemas.microsoft.com/office/drawing/2014/main" id="{0F6024F3-BC8B-4D31-89C7-8AC5DFE67910}"/>
              </a:ext>
            </a:extLst>
          </p:cNvPr>
          <p:cNvSpPr/>
          <p:nvPr/>
        </p:nvSpPr>
        <p:spPr>
          <a:xfrm>
            <a:off x="8902045" y="1151369"/>
            <a:ext cx="3289955" cy="4230994"/>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Box 13">
            <a:extLst>
              <a:ext uri="{FF2B5EF4-FFF2-40B4-BE49-F238E27FC236}">
                <a16:creationId xmlns:a16="http://schemas.microsoft.com/office/drawing/2014/main" id="{C92B31A1-8B65-43B8-A362-47E90A4CB039}"/>
              </a:ext>
            </a:extLst>
          </p:cNvPr>
          <p:cNvSpPr txBox="1"/>
          <p:nvPr/>
        </p:nvSpPr>
        <p:spPr>
          <a:xfrm>
            <a:off x="8905288" y="1305341"/>
            <a:ext cx="3240446" cy="3970318"/>
          </a:xfrm>
          <a:prstGeom prst="rect">
            <a:avLst/>
          </a:prstGeom>
          <a:noFill/>
          <a:ln>
            <a:noFill/>
          </a:ln>
        </p:spPr>
        <p:txBody>
          <a:bodyPr wrap="square">
            <a:spAutoFit/>
          </a:bodyPr>
          <a:lstStyle/>
          <a:p>
            <a:r>
              <a:rPr lang="en-GB" dirty="0">
                <a:solidFill>
                  <a:srgbClr val="002060"/>
                </a:solidFill>
              </a:rPr>
              <a:t>Household lending in </a:t>
            </a:r>
            <a:r>
              <a:rPr lang="en-GB" b="1" dirty="0">
                <a:solidFill>
                  <a:srgbClr val="002060"/>
                </a:solidFill>
              </a:rPr>
              <a:t>2021 Q3</a:t>
            </a:r>
            <a:r>
              <a:rPr lang="en-GB" dirty="0">
                <a:solidFill>
                  <a:srgbClr val="002060"/>
                </a:solidFill>
              </a:rPr>
              <a:t>:</a:t>
            </a:r>
          </a:p>
          <a:p>
            <a:pPr marL="285750" indent="-285750">
              <a:buFont typeface="Arial" panose="020B0604020202020204" pitchFamily="34" charset="0"/>
              <a:buChar char="•"/>
            </a:pPr>
            <a:r>
              <a:rPr lang="en-GB" dirty="0">
                <a:solidFill>
                  <a:srgbClr val="002060"/>
                </a:solidFill>
              </a:rPr>
              <a:t>Compared to 2020 Q3: </a:t>
            </a:r>
            <a:r>
              <a:rPr lang="en-GB" b="1" dirty="0">
                <a:solidFill>
                  <a:srgbClr val="002060"/>
                </a:solidFill>
              </a:rPr>
              <a:t>+54%</a:t>
            </a:r>
          </a:p>
          <a:p>
            <a:pPr marL="285750" indent="-285750">
              <a:buFont typeface="Arial" panose="020B0604020202020204" pitchFamily="34" charset="0"/>
              <a:buChar char="•"/>
            </a:pPr>
            <a:r>
              <a:rPr lang="en-GB" dirty="0">
                <a:solidFill>
                  <a:srgbClr val="002060"/>
                </a:solidFill>
              </a:rPr>
              <a:t>Compared to 2019 Q3 : </a:t>
            </a:r>
            <a:r>
              <a:rPr lang="en-GB" b="1" dirty="0">
                <a:solidFill>
                  <a:srgbClr val="002060"/>
                </a:solidFill>
              </a:rPr>
              <a:t>+69%</a:t>
            </a:r>
          </a:p>
          <a:p>
            <a:endParaRPr lang="en-GB" dirty="0">
              <a:solidFill>
                <a:srgbClr val="002060"/>
              </a:solidFill>
            </a:endParaRPr>
          </a:p>
          <a:p>
            <a:r>
              <a:rPr lang="en-GB" b="1" dirty="0">
                <a:solidFill>
                  <a:srgbClr val="002060"/>
                </a:solidFill>
              </a:rPr>
              <a:t>State-subsidised programmes (HPS, prenatal baby support loan, home renovation loan) account for one third of the total disbursement.</a:t>
            </a:r>
            <a:endParaRPr lang="en-GB" dirty="0">
              <a:solidFill>
                <a:srgbClr val="002060"/>
              </a:solidFill>
            </a:endParaRPr>
          </a:p>
          <a:p>
            <a:endParaRPr lang="en-GB" dirty="0">
              <a:solidFill>
                <a:srgbClr val="002060"/>
              </a:solidFill>
            </a:endParaRPr>
          </a:p>
          <a:p>
            <a:r>
              <a:rPr lang="en-GB" dirty="0">
                <a:solidFill>
                  <a:srgbClr val="002060"/>
                </a:solidFill>
              </a:rPr>
              <a:t>In real terms and as a percentage of households’ dis-posable income, new contracts fall short of the year 2008 level</a:t>
            </a:r>
            <a:r>
              <a:rPr lang="hu-HU" dirty="0">
                <a:solidFill>
                  <a:srgbClr val="002060"/>
                </a:solidFill>
              </a:rPr>
              <a:t>.</a:t>
            </a:r>
          </a:p>
        </p:txBody>
      </p:sp>
      <p:pic>
        <p:nvPicPr>
          <p:cNvPr id="3" name="Picture 2">
            <a:extLst>
              <a:ext uri="{FF2B5EF4-FFF2-40B4-BE49-F238E27FC236}">
                <a16:creationId xmlns:a16="http://schemas.microsoft.com/office/drawing/2014/main" id="{7330A5E0-980B-4EC2-B3A0-97929A3525F3}"/>
              </a:ext>
            </a:extLst>
          </p:cNvPr>
          <p:cNvPicPr>
            <a:picLocks noChangeAspect="1"/>
          </p:cNvPicPr>
          <p:nvPr/>
        </p:nvPicPr>
        <p:blipFill>
          <a:blip r:embed="rId2"/>
          <a:stretch>
            <a:fillRect/>
          </a:stretch>
        </p:blipFill>
        <p:spPr>
          <a:xfrm>
            <a:off x="3289956" y="1410116"/>
            <a:ext cx="5551224" cy="3781009"/>
          </a:xfrm>
          <a:prstGeom prst="rect">
            <a:avLst/>
          </a:prstGeom>
        </p:spPr>
      </p:pic>
    </p:spTree>
    <p:extLst>
      <p:ext uri="{BB962C8B-B14F-4D97-AF65-F5344CB8AC3E}">
        <p14:creationId xmlns:p14="http://schemas.microsoft.com/office/powerpoint/2010/main" val="2301891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29C6-1425-468F-9106-EA32DD95AFF1}"/>
              </a:ext>
            </a:extLst>
          </p:cNvPr>
          <p:cNvSpPr>
            <a:spLocks noGrp="1"/>
          </p:cNvSpPr>
          <p:nvPr>
            <p:ph type="title"/>
          </p:nvPr>
        </p:nvSpPr>
        <p:spPr>
          <a:xfrm>
            <a:off x="3139985" y="186577"/>
            <a:ext cx="9030588" cy="1004003"/>
          </a:xfrm>
        </p:spPr>
        <p:txBody>
          <a:bodyPr>
            <a:noAutofit/>
          </a:bodyPr>
          <a:lstStyle/>
          <a:p>
            <a:r>
              <a:rPr lang="en-US" sz="2400" dirty="0"/>
              <a:t>Demand for residential purposes has been more typical of the housing market in the capital since the start of the coronavirus pandemic</a:t>
            </a:r>
            <a:endParaRPr lang="hu-HU" sz="2400" dirty="0"/>
          </a:p>
        </p:txBody>
      </p:sp>
      <p:sp>
        <p:nvSpPr>
          <p:cNvPr id="8" name="TextBox 7">
            <a:extLst>
              <a:ext uri="{FF2B5EF4-FFF2-40B4-BE49-F238E27FC236}">
                <a16:creationId xmlns:a16="http://schemas.microsoft.com/office/drawing/2014/main" id="{C09750AC-30FF-447A-9422-CCA070737704}"/>
              </a:ext>
            </a:extLst>
          </p:cNvPr>
          <p:cNvSpPr txBox="1"/>
          <p:nvPr/>
        </p:nvSpPr>
        <p:spPr>
          <a:xfrm>
            <a:off x="3187338" y="6372762"/>
            <a:ext cx="8473439" cy="276999"/>
          </a:xfrm>
          <a:prstGeom prst="rect">
            <a:avLst/>
          </a:prstGeom>
          <a:noFill/>
        </p:spPr>
        <p:txBody>
          <a:bodyPr wrap="square" rtlCol="0">
            <a:spAutoFit/>
          </a:bodyPr>
          <a:lstStyle>
            <a:defPPr>
              <a:defRPr lang="en-US"/>
            </a:defPPr>
            <a:lvl1pPr algn="r">
              <a:defRPr sz="1350" i="1">
                <a:solidFill>
                  <a:schemeClr val="tx2"/>
                </a:solidFill>
                <a:effectLst/>
              </a:defRPr>
            </a:lvl1pPr>
          </a:lstStyle>
          <a:p>
            <a:pPr algn="l"/>
            <a:r>
              <a:rPr lang="en-US" sz="1200" i="0" dirty="0"/>
              <a:t>Source: MNB, Ministry of Finance, Duna House</a:t>
            </a:r>
            <a:endParaRPr lang="hu-HU" sz="1200" i="0" dirty="0"/>
          </a:p>
        </p:txBody>
      </p:sp>
      <p:sp>
        <p:nvSpPr>
          <p:cNvPr id="10" name="TextBox 9">
            <a:extLst>
              <a:ext uri="{FF2B5EF4-FFF2-40B4-BE49-F238E27FC236}">
                <a16:creationId xmlns:a16="http://schemas.microsoft.com/office/drawing/2014/main" id="{E865A16B-96A3-48A6-A7B0-0EAABDCB7BBD}"/>
              </a:ext>
            </a:extLst>
          </p:cNvPr>
          <p:cNvSpPr txBox="1"/>
          <p:nvPr/>
        </p:nvSpPr>
        <p:spPr>
          <a:xfrm>
            <a:off x="3187338" y="5760499"/>
            <a:ext cx="8081553" cy="646331"/>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en-US" dirty="0"/>
              <a:t>Changes in the volume of subsidies and loans under the Home Purchase Subsidy Scheme for Families and in the investment motivation in the housing market</a:t>
            </a:r>
            <a:endParaRPr lang="pl-PL" dirty="0"/>
          </a:p>
        </p:txBody>
      </p:sp>
      <p:grpSp>
        <p:nvGrpSpPr>
          <p:cNvPr id="4" name="Group 3">
            <a:extLst>
              <a:ext uri="{FF2B5EF4-FFF2-40B4-BE49-F238E27FC236}">
                <a16:creationId xmlns:a16="http://schemas.microsoft.com/office/drawing/2014/main" id="{146CC30C-F0D6-4C9D-9769-E095DEE52127}"/>
              </a:ext>
            </a:extLst>
          </p:cNvPr>
          <p:cNvGrpSpPr/>
          <p:nvPr/>
        </p:nvGrpSpPr>
        <p:grpSpPr>
          <a:xfrm>
            <a:off x="8770089" y="1099787"/>
            <a:ext cx="3495134" cy="4701715"/>
            <a:chOff x="8651819" y="1058782"/>
            <a:chExt cx="3495134" cy="4701715"/>
          </a:xfrm>
        </p:grpSpPr>
        <p:sp>
          <p:nvSpPr>
            <p:cNvPr id="15" name="Rectangle 14">
              <a:extLst>
                <a:ext uri="{FF2B5EF4-FFF2-40B4-BE49-F238E27FC236}">
                  <a16:creationId xmlns:a16="http://schemas.microsoft.com/office/drawing/2014/main" id="{9A3918FD-6177-432A-87D1-A4E059125977}"/>
                </a:ext>
              </a:extLst>
            </p:cNvPr>
            <p:cNvSpPr/>
            <p:nvPr/>
          </p:nvSpPr>
          <p:spPr>
            <a:xfrm>
              <a:off x="8675965" y="1058782"/>
              <a:ext cx="3470988" cy="4701715"/>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extBox 15">
              <a:extLst>
                <a:ext uri="{FF2B5EF4-FFF2-40B4-BE49-F238E27FC236}">
                  <a16:creationId xmlns:a16="http://schemas.microsoft.com/office/drawing/2014/main" id="{B9C58251-7E04-44F7-96B5-014ACD5CD987}"/>
                </a:ext>
              </a:extLst>
            </p:cNvPr>
            <p:cNvSpPr txBox="1"/>
            <p:nvPr/>
          </p:nvSpPr>
          <p:spPr>
            <a:xfrm>
              <a:off x="8651819" y="1147481"/>
              <a:ext cx="3400484" cy="4524315"/>
            </a:xfrm>
            <a:prstGeom prst="rect">
              <a:avLst/>
            </a:prstGeom>
            <a:noFill/>
            <a:ln>
              <a:noFill/>
            </a:ln>
          </p:spPr>
          <p:txBody>
            <a:bodyPr wrap="square">
              <a:spAutoFit/>
            </a:bodyPr>
            <a:lstStyle/>
            <a:p>
              <a:r>
                <a:rPr lang="hu-HU" dirty="0">
                  <a:solidFill>
                    <a:srgbClr val="002060"/>
                  </a:solidFill>
                </a:rPr>
                <a:t>T</a:t>
              </a:r>
              <a:r>
                <a:rPr lang="en-US" dirty="0">
                  <a:solidFill>
                    <a:srgbClr val="002060"/>
                  </a:solidFill>
                </a:rPr>
                <a:t>he </a:t>
              </a:r>
              <a:r>
                <a:rPr lang="en-GB" dirty="0">
                  <a:solidFill>
                    <a:srgbClr val="002060"/>
                  </a:solidFill>
                </a:rPr>
                <a:t>ratio of investment purchases in Budapest </a:t>
              </a:r>
              <a:r>
                <a:rPr lang="en-GB" b="1" dirty="0">
                  <a:solidFill>
                    <a:srgbClr val="002060"/>
                  </a:solidFill>
                </a:rPr>
                <a:t>declined from 45 per cent at end-2019 to 32 per cent</a:t>
              </a:r>
              <a:r>
                <a:rPr lang="en-GB" dirty="0">
                  <a:solidFill>
                    <a:srgbClr val="002060"/>
                  </a:solidFill>
                </a:rPr>
                <a:t>.</a:t>
              </a:r>
            </a:p>
            <a:p>
              <a:endParaRPr lang="en-GB" dirty="0">
                <a:solidFill>
                  <a:srgbClr val="002060"/>
                </a:solidFill>
              </a:endParaRPr>
            </a:p>
            <a:p>
              <a:r>
                <a:rPr lang="en-GB" dirty="0">
                  <a:solidFill>
                    <a:srgbClr val="002060"/>
                  </a:solidFill>
                </a:rPr>
                <a:t>As a result of the expansion of the home creation subsidies, </a:t>
              </a:r>
              <a:r>
                <a:rPr lang="en-GB" b="1" dirty="0">
                  <a:solidFill>
                    <a:srgbClr val="002060"/>
                  </a:solidFill>
                </a:rPr>
                <a:t>the aggregate volume of loans and subsidies under the Home Purchase Subsidy Scheme for Families increased by 66 per cent </a:t>
              </a:r>
              <a:r>
                <a:rPr lang="en-GB" dirty="0">
                  <a:solidFill>
                    <a:srgbClr val="002060"/>
                  </a:solidFill>
                </a:rPr>
                <a:t>on a quarterly basis.</a:t>
              </a:r>
            </a:p>
            <a:p>
              <a:endParaRPr lang="en-GB" dirty="0">
                <a:solidFill>
                  <a:srgbClr val="002060"/>
                </a:solidFill>
              </a:endParaRPr>
            </a:p>
            <a:p>
              <a:r>
                <a:rPr lang="en-GB" dirty="0">
                  <a:solidFill>
                    <a:srgbClr val="002060"/>
                  </a:solidFill>
                </a:rPr>
                <a:t>In 2021 Q2, </a:t>
              </a:r>
              <a:r>
                <a:rPr lang="en-GB" b="1" dirty="0">
                  <a:solidFill>
                    <a:srgbClr val="002060"/>
                  </a:solidFill>
                </a:rPr>
                <a:t>house prices rose by 13 per cent y-o-y</a:t>
              </a:r>
              <a:r>
                <a:rPr lang="en-GB" dirty="0">
                  <a:solidFill>
                    <a:srgbClr val="002060"/>
                  </a:solidFill>
                </a:rPr>
                <a:t>, but price appreciation </a:t>
              </a:r>
              <a:r>
                <a:rPr lang="en-GB" b="1" dirty="0">
                  <a:solidFill>
                    <a:srgbClr val="002060"/>
                  </a:solidFill>
                </a:rPr>
                <a:t>was not driven by an increase in risky lending</a:t>
              </a:r>
              <a:r>
                <a:rPr lang="en-GB" dirty="0">
                  <a:solidFill>
                    <a:srgbClr val="002060"/>
                  </a:solidFill>
                </a:rPr>
                <a:t>.</a:t>
              </a:r>
            </a:p>
          </p:txBody>
        </p:sp>
      </p:grpSp>
      <p:pic>
        <p:nvPicPr>
          <p:cNvPr id="9" name="Picture 8">
            <a:extLst>
              <a:ext uri="{FF2B5EF4-FFF2-40B4-BE49-F238E27FC236}">
                <a16:creationId xmlns:a16="http://schemas.microsoft.com/office/drawing/2014/main" id="{86ACA165-260A-4677-A70E-9FE39418AF5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1412" y="1386119"/>
            <a:ext cx="5608677" cy="4211003"/>
          </a:xfrm>
          <a:prstGeom prst="rect">
            <a:avLst/>
          </a:prstGeom>
          <a:noFill/>
          <a:ln>
            <a:noFill/>
          </a:ln>
        </p:spPr>
      </p:pic>
    </p:spTree>
    <p:extLst>
      <p:ext uri="{BB962C8B-B14F-4D97-AF65-F5344CB8AC3E}">
        <p14:creationId xmlns:p14="http://schemas.microsoft.com/office/powerpoint/2010/main" val="4792441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1003157154"/>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0787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B15077-B982-4273-90E9-BE8FA3238552}"/>
              </a:ext>
            </a:extLst>
          </p:cNvPr>
          <p:cNvSpPr>
            <a:spLocks noGrp="1"/>
          </p:cNvSpPr>
          <p:nvPr>
            <p:ph type="title"/>
          </p:nvPr>
        </p:nvSpPr>
        <p:spPr/>
        <p:txBody>
          <a:bodyPr>
            <a:noAutofit/>
          </a:bodyPr>
          <a:lstStyle/>
          <a:p>
            <a:r>
              <a:rPr lang="en-GB" sz="2400" dirty="0"/>
              <a:t>According</a:t>
            </a:r>
            <a:r>
              <a:rPr lang="hu-HU" sz="2400" dirty="0"/>
              <a:t> </a:t>
            </a:r>
            <a:r>
              <a:rPr lang="en-GB" sz="2400" dirty="0"/>
              <a:t>to our simulation, family support measures greatly help the purchases of new homes</a:t>
            </a:r>
          </a:p>
        </p:txBody>
      </p:sp>
      <p:graphicFrame>
        <p:nvGraphicFramePr>
          <p:cNvPr id="15" name="Diagram 14">
            <a:extLst>
              <a:ext uri="{FF2B5EF4-FFF2-40B4-BE49-F238E27FC236}">
                <a16:creationId xmlns:a16="http://schemas.microsoft.com/office/drawing/2014/main" id="{E65845D9-D6F0-4CCD-8BC4-EECD98B68B17}"/>
              </a:ext>
            </a:extLst>
          </p:cNvPr>
          <p:cNvGraphicFramePr/>
          <p:nvPr>
            <p:extLst>
              <p:ext uri="{D42A27DB-BD31-4B8C-83A1-F6EECF244321}">
                <p14:modId xmlns:p14="http://schemas.microsoft.com/office/powerpoint/2010/main" val="1414348066"/>
              </p:ext>
            </p:extLst>
          </p:nvPr>
        </p:nvGraphicFramePr>
        <p:xfrm>
          <a:off x="3257974" y="1207411"/>
          <a:ext cx="8934026" cy="25787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a:extLst>
              <a:ext uri="{FF2B5EF4-FFF2-40B4-BE49-F238E27FC236}">
                <a16:creationId xmlns:a16="http://schemas.microsoft.com/office/drawing/2014/main" id="{3963ACD2-4331-48B5-8064-E9EA27801A94}"/>
              </a:ext>
            </a:extLst>
          </p:cNvPr>
          <p:cNvGraphicFramePr/>
          <p:nvPr>
            <p:extLst>
              <p:ext uri="{D42A27DB-BD31-4B8C-83A1-F6EECF244321}">
                <p14:modId xmlns:p14="http://schemas.microsoft.com/office/powerpoint/2010/main" val="3769029176"/>
              </p:ext>
            </p:extLst>
          </p:nvPr>
        </p:nvGraphicFramePr>
        <p:xfrm>
          <a:off x="3268991" y="3764980"/>
          <a:ext cx="8911992" cy="25399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 name="Picture 16">
            <a:extLst>
              <a:ext uri="{FF2B5EF4-FFF2-40B4-BE49-F238E27FC236}">
                <a16:creationId xmlns:a16="http://schemas.microsoft.com/office/drawing/2014/main" id="{E9A2307C-75C5-4486-BADA-C9DD3FAAF442}"/>
              </a:ext>
            </a:extLst>
          </p:cNvPr>
          <p:cNvPicPr>
            <a:picLocks noChangeAspect="1"/>
          </p:cNvPicPr>
          <p:nvPr/>
        </p:nvPicPr>
        <p:blipFill>
          <a:blip r:embed="rId12"/>
          <a:stretch>
            <a:fillRect/>
          </a:stretch>
        </p:blipFill>
        <p:spPr>
          <a:xfrm>
            <a:off x="3395747" y="2964208"/>
            <a:ext cx="868947" cy="717491"/>
          </a:xfrm>
          <a:prstGeom prst="rect">
            <a:avLst/>
          </a:prstGeom>
        </p:spPr>
      </p:pic>
      <p:pic>
        <p:nvPicPr>
          <p:cNvPr id="18" name="Picture 17">
            <a:extLst>
              <a:ext uri="{FF2B5EF4-FFF2-40B4-BE49-F238E27FC236}">
                <a16:creationId xmlns:a16="http://schemas.microsoft.com/office/drawing/2014/main" id="{6313F155-33DB-4D32-B7D5-7A6E327ECF01}"/>
              </a:ext>
            </a:extLst>
          </p:cNvPr>
          <p:cNvPicPr>
            <a:picLocks noChangeAspect="1"/>
          </p:cNvPicPr>
          <p:nvPr/>
        </p:nvPicPr>
        <p:blipFill>
          <a:blip r:embed="rId13"/>
          <a:stretch>
            <a:fillRect/>
          </a:stretch>
        </p:blipFill>
        <p:spPr>
          <a:xfrm>
            <a:off x="3295804" y="1546747"/>
            <a:ext cx="1031668" cy="998224"/>
          </a:xfrm>
          <a:prstGeom prst="rect">
            <a:avLst/>
          </a:prstGeom>
        </p:spPr>
      </p:pic>
      <p:pic>
        <p:nvPicPr>
          <p:cNvPr id="19" name="Picture 18">
            <a:extLst>
              <a:ext uri="{FF2B5EF4-FFF2-40B4-BE49-F238E27FC236}">
                <a16:creationId xmlns:a16="http://schemas.microsoft.com/office/drawing/2014/main" id="{0E20A72F-F8A0-403F-AEA8-2AAD895B66D9}"/>
              </a:ext>
            </a:extLst>
          </p:cNvPr>
          <p:cNvPicPr>
            <a:picLocks noChangeAspect="1"/>
          </p:cNvPicPr>
          <p:nvPr/>
        </p:nvPicPr>
        <p:blipFill>
          <a:blip r:embed="rId14"/>
          <a:stretch>
            <a:fillRect/>
          </a:stretch>
        </p:blipFill>
        <p:spPr>
          <a:xfrm>
            <a:off x="3313996" y="3943666"/>
            <a:ext cx="1004236" cy="1118436"/>
          </a:xfrm>
          <a:prstGeom prst="rect">
            <a:avLst/>
          </a:prstGeom>
        </p:spPr>
      </p:pic>
      <p:pic>
        <p:nvPicPr>
          <p:cNvPr id="20" name="Picture 19">
            <a:extLst>
              <a:ext uri="{FF2B5EF4-FFF2-40B4-BE49-F238E27FC236}">
                <a16:creationId xmlns:a16="http://schemas.microsoft.com/office/drawing/2014/main" id="{C33FE82B-D5EC-4A96-82B8-A3D5935B9A57}"/>
              </a:ext>
            </a:extLst>
          </p:cNvPr>
          <p:cNvPicPr>
            <a:picLocks noChangeAspect="1"/>
          </p:cNvPicPr>
          <p:nvPr/>
        </p:nvPicPr>
        <p:blipFill>
          <a:blip r:embed="rId15"/>
          <a:stretch>
            <a:fillRect/>
          </a:stretch>
        </p:blipFill>
        <p:spPr>
          <a:xfrm>
            <a:off x="3377640" y="5387365"/>
            <a:ext cx="868947" cy="856190"/>
          </a:xfrm>
          <a:prstGeom prst="rect">
            <a:avLst/>
          </a:prstGeom>
        </p:spPr>
      </p:pic>
    </p:spTree>
    <p:extLst>
      <p:ext uri="{BB962C8B-B14F-4D97-AF65-F5344CB8AC3E}">
        <p14:creationId xmlns:p14="http://schemas.microsoft.com/office/powerpoint/2010/main" val="1605104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48A0-1586-4F3B-B28F-438974F26609}"/>
              </a:ext>
            </a:extLst>
          </p:cNvPr>
          <p:cNvSpPr>
            <a:spLocks noGrp="1"/>
          </p:cNvSpPr>
          <p:nvPr>
            <p:ph type="title"/>
          </p:nvPr>
        </p:nvSpPr>
        <p:spPr>
          <a:xfrm>
            <a:off x="3187338" y="310447"/>
            <a:ext cx="8837514" cy="713833"/>
          </a:xfrm>
        </p:spPr>
        <p:txBody>
          <a:bodyPr>
            <a:noAutofit/>
          </a:bodyPr>
          <a:lstStyle/>
          <a:p>
            <a:r>
              <a:rPr lang="en-US" sz="2400" dirty="0"/>
              <a:t>risk </a:t>
            </a:r>
            <a:r>
              <a:rPr lang="en-GB" sz="2400" dirty="0"/>
              <a:t>of house price overvaluation increased, to the 2019 level in </a:t>
            </a:r>
            <a:r>
              <a:rPr lang="en-GB" sz="2400" dirty="0" err="1"/>
              <a:t>budapest</a:t>
            </a:r>
            <a:r>
              <a:rPr lang="en-GB" sz="2400" dirty="0"/>
              <a:t>, and to the 2010 level nationwide</a:t>
            </a:r>
          </a:p>
        </p:txBody>
      </p:sp>
      <p:sp>
        <p:nvSpPr>
          <p:cNvPr id="7" name="TextBox 6">
            <a:extLst>
              <a:ext uri="{FF2B5EF4-FFF2-40B4-BE49-F238E27FC236}">
                <a16:creationId xmlns:a16="http://schemas.microsoft.com/office/drawing/2014/main" id="{E9A86A75-8967-4E30-BA1B-536E6C46225F}"/>
              </a:ext>
            </a:extLst>
          </p:cNvPr>
          <p:cNvSpPr txBox="1"/>
          <p:nvPr/>
        </p:nvSpPr>
        <p:spPr>
          <a:xfrm>
            <a:off x="3187338" y="6106889"/>
            <a:ext cx="8473439" cy="461665"/>
          </a:xfrm>
          <a:prstGeom prst="rect">
            <a:avLst/>
          </a:prstGeom>
          <a:noFill/>
        </p:spPr>
        <p:txBody>
          <a:bodyPr wrap="square" rtlCol="0">
            <a:spAutoFit/>
          </a:bodyPr>
          <a:lstStyle>
            <a:defPPr>
              <a:defRPr lang="en-US"/>
            </a:defPPr>
            <a:lvl1pPr algn="r">
              <a:defRPr sz="1350" i="1">
                <a:solidFill>
                  <a:schemeClr val="tx2"/>
                </a:solidFill>
                <a:effectLst/>
              </a:defRPr>
            </a:lvl1pPr>
          </a:lstStyle>
          <a:p>
            <a:pPr algn="l"/>
            <a:r>
              <a:rPr lang="hu-HU" sz="1200" i="0" dirty="0" err="1"/>
              <a:t>Note</a:t>
            </a:r>
            <a:r>
              <a:rPr lang="hu-HU" sz="1200" i="0" dirty="0"/>
              <a:t>. </a:t>
            </a:r>
            <a:r>
              <a:rPr lang="en-US" sz="1200" i="0" dirty="0"/>
              <a:t>The deviation of house prices from the level justified by fundamentals is quantified based on four methodologies. In the report, we publish the minimum, maximum and average values of the results delivered by the individual methodologies.</a:t>
            </a:r>
            <a:r>
              <a:rPr lang="hu-HU" sz="1200" i="0" dirty="0"/>
              <a:t> </a:t>
            </a:r>
            <a:r>
              <a:rPr lang="hu-HU" sz="1200" i="0" dirty="0" err="1"/>
              <a:t>Source</a:t>
            </a:r>
            <a:r>
              <a:rPr lang="hu-HU" sz="1200" i="0" dirty="0"/>
              <a:t>: MNB</a:t>
            </a:r>
          </a:p>
        </p:txBody>
      </p:sp>
      <p:sp>
        <p:nvSpPr>
          <p:cNvPr id="8" name="TextBox 7">
            <a:extLst>
              <a:ext uri="{FF2B5EF4-FFF2-40B4-BE49-F238E27FC236}">
                <a16:creationId xmlns:a16="http://schemas.microsoft.com/office/drawing/2014/main" id="{5D8A6370-6FD5-467D-A62E-46CBCC2CAD0A}"/>
              </a:ext>
            </a:extLst>
          </p:cNvPr>
          <p:cNvSpPr txBox="1"/>
          <p:nvPr/>
        </p:nvSpPr>
        <p:spPr>
          <a:xfrm>
            <a:off x="3187338" y="5573908"/>
            <a:ext cx="8081553" cy="646331"/>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en-GB" sz="1800" i="1" dirty="0">
                <a:effectLst/>
                <a:latin typeface="Calibri" panose="020F0502020204030204" pitchFamily="34" charset="0"/>
                <a:ea typeface="Calibri" panose="020F0502020204030204" pitchFamily="34" charset="0"/>
                <a:cs typeface="Arial" panose="020B0604020202020204" pitchFamily="34" charset="0"/>
              </a:rPr>
              <a:t>Deviation of house prices from the level justified by fundamentals, nationwide and in Budapest</a:t>
            </a:r>
            <a:endParaRPr lang="pl-PL" dirty="0"/>
          </a:p>
        </p:txBody>
      </p:sp>
      <p:grpSp>
        <p:nvGrpSpPr>
          <p:cNvPr id="3" name="Group 2">
            <a:extLst>
              <a:ext uri="{FF2B5EF4-FFF2-40B4-BE49-F238E27FC236}">
                <a16:creationId xmlns:a16="http://schemas.microsoft.com/office/drawing/2014/main" id="{468081DF-7CB6-49B2-B777-1EB1D30E5AC6}"/>
              </a:ext>
            </a:extLst>
          </p:cNvPr>
          <p:cNvGrpSpPr/>
          <p:nvPr/>
        </p:nvGrpSpPr>
        <p:grpSpPr>
          <a:xfrm>
            <a:off x="8879716" y="1442993"/>
            <a:ext cx="3312284" cy="4130915"/>
            <a:chOff x="8879716" y="1151368"/>
            <a:chExt cx="3312284" cy="4005708"/>
          </a:xfrm>
        </p:grpSpPr>
        <p:sp>
          <p:nvSpPr>
            <p:cNvPr id="9" name="Rectangle 8">
              <a:extLst>
                <a:ext uri="{FF2B5EF4-FFF2-40B4-BE49-F238E27FC236}">
                  <a16:creationId xmlns:a16="http://schemas.microsoft.com/office/drawing/2014/main" id="{84922F12-F156-427B-92EE-B80957B6E72D}"/>
                </a:ext>
              </a:extLst>
            </p:cNvPr>
            <p:cNvSpPr/>
            <p:nvPr/>
          </p:nvSpPr>
          <p:spPr>
            <a:xfrm>
              <a:off x="8886825" y="1151369"/>
              <a:ext cx="3305175" cy="4005707"/>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extBox 9">
              <a:extLst>
                <a:ext uri="{FF2B5EF4-FFF2-40B4-BE49-F238E27FC236}">
                  <a16:creationId xmlns:a16="http://schemas.microsoft.com/office/drawing/2014/main" id="{2150BA14-7CCF-44FF-9284-FA5DB3F498C8}"/>
                </a:ext>
              </a:extLst>
            </p:cNvPr>
            <p:cNvSpPr txBox="1"/>
            <p:nvPr/>
          </p:nvSpPr>
          <p:spPr>
            <a:xfrm>
              <a:off x="8879716" y="1151368"/>
              <a:ext cx="3305174" cy="3969358"/>
            </a:xfrm>
            <a:prstGeom prst="rect">
              <a:avLst/>
            </a:prstGeom>
            <a:noFill/>
            <a:ln>
              <a:noFill/>
            </a:ln>
          </p:spPr>
          <p:txBody>
            <a:bodyPr wrap="square">
              <a:spAutoFit/>
            </a:bodyPr>
            <a:lstStyle/>
            <a:p>
              <a:r>
                <a:rPr lang="en-US" sz="2000" b="1" dirty="0">
                  <a:solidFill>
                    <a:srgbClr val="002060"/>
                  </a:solidFill>
                </a:rPr>
                <a:t>The risks </a:t>
              </a:r>
              <a:r>
                <a:rPr lang="en-US" sz="2000" dirty="0">
                  <a:solidFill>
                    <a:srgbClr val="002060"/>
                  </a:solidFill>
                </a:rPr>
                <a:t>of house price </a:t>
              </a:r>
              <a:r>
                <a:rPr lang="en-US" sz="2000" b="1" dirty="0">
                  <a:solidFill>
                    <a:srgbClr val="002060"/>
                  </a:solidFill>
                </a:rPr>
                <a:t>overvaluation rose moderately in Budapest </a:t>
              </a:r>
              <a:r>
                <a:rPr lang="en-US" sz="2000" dirty="0">
                  <a:solidFill>
                    <a:srgbClr val="002060"/>
                  </a:solidFill>
                </a:rPr>
                <a:t>and</a:t>
              </a:r>
              <a:r>
                <a:rPr lang="en-US" sz="2000" b="1" dirty="0">
                  <a:solidFill>
                    <a:srgbClr val="002060"/>
                  </a:solidFill>
                </a:rPr>
                <a:t> to a larger degree on a national average</a:t>
              </a:r>
              <a:r>
                <a:rPr lang="hu-HU" sz="2000" dirty="0">
                  <a:solidFill>
                    <a:srgbClr val="002060"/>
                  </a:solidFill>
                </a:rPr>
                <a:t>.</a:t>
              </a:r>
              <a:endParaRPr lang="hu-HU" sz="2000" b="1" dirty="0">
                <a:solidFill>
                  <a:srgbClr val="002060"/>
                </a:solidFill>
              </a:endParaRPr>
            </a:p>
            <a:p>
              <a:endParaRPr lang="hu-HU" sz="2000" dirty="0">
                <a:solidFill>
                  <a:srgbClr val="002060"/>
                </a:solidFill>
              </a:endParaRPr>
            </a:p>
            <a:p>
              <a:endParaRPr lang="hu-HU" sz="2000" dirty="0">
                <a:solidFill>
                  <a:srgbClr val="002060"/>
                </a:solidFill>
              </a:endParaRPr>
            </a:p>
            <a:p>
              <a:r>
                <a:rPr lang="en-US" sz="2000" dirty="0">
                  <a:solidFill>
                    <a:srgbClr val="FF0000"/>
                  </a:solidFill>
                </a:rPr>
                <a:t>With housing market demand stimulated by subsidies, </a:t>
              </a:r>
              <a:r>
                <a:rPr lang="en-US" sz="2000" b="1" dirty="0">
                  <a:solidFill>
                    <a:srgbClr val="FF0000"/>
                  </a:solidFill>
                </a:rPr>
                <a:t>market stability will only be sustainable if the supply of the housing market increases significantly</a:t>
              </a:r>
              <a:r>
                <a:rPr lang="en-US" sz="2000" dirty="0">
                  <a:solidFill>
                    <a:srgbClr val="FF0000"/>
                  </a:solidFill>
                </a:rPr>
                <a:t>.</a:t>
              </a:r>
            </a:p>
          </p:txBody>
        </p:sp>
        <p:pic>
          <p:nvPicPr>
            <p:cNvPr id="11" name="Picture 10" descr="A close up of a sign&#10;&#10;Description automatically generated">
              <a:extLst>
                <a:ext uri="{FF2B5EF4-FFF2-40B4-BE49-F238E27FC236}">
                  <a16:creationId xmlns:a16="http://schemas.microsoft.com/office/drawing/2014/main" id="{A6CFEFAF-E5E0-4CC5-B4BD-78C56E141F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550" y="2880659"/>
              <a:ext cx="418203" cy="393041"/>
            </a:xfrm>
            <a:prstGeom prst="rect">
              <a:avLst/>
            </a:prstGeom>
          </p:spPr>
        </p:pic>
      </p:grpSp>
      <p:pic>
        <p:nvPicPr>
          <p:cNvPr id="13" name="Picture 12">
            <a:extLst>
              <a:ext uri="{FF2B5EF4-FFF2-40B4-BE49-F238E27FC236}">
                <a16:creationId xmlns:a16="http://schemas.microsoft.com/office/drawing/2014/main" id="{CE493039-349E-40B7-92B3-BE4B0137F44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6600" y="1266024"/>
            <a:ext cx="5671366" cy="4232910"/>
          </a:xfrm>
          <a:prstGeom prst="rect">
            <a:avLst/>
          </a:prstGeom>
          <a:noFill/>
          <a:ln>
            <a:noFill/>
          </a:ln>
        </p:spPr>
      </p:pic>
    </p:spTree>
    <p:extLst>
      <p:ext uri="{BB962C8B-B14F-4D97-AF65-F5344CB8AC3E}">
        <p14:creationId xmlns:p14="http://schemas.microsoft.com/office/powerpoint/2010/main" val="3133381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648A0-1586-4F3B-B28F-438974F26609}"/>
              </a:ext>
            </a:extLst>
          </p:cNvPr>
          <p:cNvSpPr>
            <a:spLocks noGrp="1"/>
          </p:cNvSpPr>
          <p:nvPr>
            <p:ph type="title"/>
          </p:nvPr>
        </p:nvSpPr>
        <p:spPr>
          <a:xfrm>
            <a:off x="3289956" y="310447"/>
            <a:ext cx="8825844" cy="713833"/>
          </a:xfrm>
        </p:spPr>
        <p:txBody>
          <a:bodyPr>
            <a:noAutofit/>
          </a:bodyPr>
          <a:lstStyle/>
          <a:p>
            <a:r>
              <a:rPr lang="en-US" sz="2400" dirty="0"/>
              <a:t>the pick-up in the lending for housing has </a:t>
            </a:r>
            <a:r>
              <a:rPr lang="en-US" sz="2400" i="1" dirty="0"/>
              <a:t>not yet </a:t>
            </a:r>
            <a:r>
              <a:rPr lang="en-US" sz="2400" dirty="0"/>
              <a:t>been</a:t>
            </a:r>
            <a:r>
              <a:rPr lang="en-US" sz="2400" i="1" dirty="0"/>
              <a:t> </a:t>
            </a:r>
            <a:r>
              <a:rPr lang="en-US" sz="2400" dirty="0"/>
              <a:t>coupled with any major rise of financial stability risks</a:t>
            </a:r>
          </a:p>
        </p:txBody>
      </p:sp>
      <p:sp>
        <p:nvSpPr>
          <p:cNvPr id="7" name="TextBox 6">
            <a:extLst>
              <a:ext uri="{FF2B5EF4-FFF2-40B4-BE49-F238E27FC236}">
                <a16:creationId xmlns:a16="http://schemas.microsoft.com/office/drawing/2014/main" id="{E9A86A75-8967-4E30-BA1B-536E6C46225F}"/>
              </a:ext>
            </a:extLst>
          </p:cNvPr>
          <p:cNvSpPr txBox="1"/>
          <p:nvPr/>
        </p:nvSpPr>
        <p:spPr>
          <a:xfrm>
            <a:off x="3187338" y="5790181"/>
            <a:ext cx="8473439" cy="830997"/>
          </a:xfrm>
          <a:prstGeom prst="rect">
            <a:avLst/>
          </a:prstGeom>
          <a:noFill/>
        </p:spPr>
        <p:txBody>
          <a:bodyPr wrap="square" rtlCol="0">
            <a:spAutoFit/>
          </a:bodyPr>
          <a:lstStyle>
            <a:defPPr>
              <a:defRPr lang="en-US"/>
            </a:defPPr>
            <a:lvl1pPr algn="r">
              <a:defRPr sz="1350" i="1">
                <a:solidFill>
                  <a:schemeClr val="tx2"/>
                </a:solidFill>
                <a:effectLst/>
              </a:defRPr>
            </a:lvl1pPr>
          </a:lstStyle>
          <a:p>
            <a:pPr algn="l"/>
            <a:r>
              <a:rPr lang="en-US" sz="1200" i="0" dirty="0"/>
              <a:t>Note: Upswing in lending for housing: in 2021 Q2, the number of new housing loan contracts expanded by more than 25 per cent year on year. Upturn in the housing market: in 2021 Q1, average square meter prices increased by more than 5 per cent compared to the previous quarter. The districts of county seats and Budapest are framed. No data if fewer than 25 housing transactions were available in 2021 Q1. Source: MNB</a:t>
            </a:r>
            <a:endParaRPr lang="hu-HU" sz="1200" i="0" dirty="0"/>
          </a:p>
        </p:txBody>
      </p:sp>
      <p:sp>
        <p:nvSpPr>
          <p:cNvPr id="8" name="TextBox 7">
            <a:extLst>
              <a:ext uri="{FF2B5EF4-FFF2-40B4-BE49-F238E27FC236}">
                <a16:creationId xmlns:a16="http://schemas.microsoft.com/office/drawing/2014/main" id="{5D8A6370-6FD5-467D-A62E-46CBCC2CAD0A}"/>
              </a:ext>
            </a:extLst>
          </p:cNvPr>
          <p:cNvSpPr txBox="1"/>
          <p:nvPr/>
        </p:nvSpPr>
        <p:spPr>
          <a:xfrm>
            <a:off x="3187338" y="5388471"/>
            <a:ext cx="8081553"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Pick-up in lending for housing and in the housing market by districts in 2021 H1</a:t>
            </a:r>
            <a:endParaRPr lang="pl-PL" dirty="0"/>
          </a:p>
        </p:txBody>
      </p:sp>
      <p:sp>
        <p:nvSpPr>
          <p:cNvPr id="9" name="Rectangle 8">
            <a:extLst>
              <a:ext uri="{FF2B5EF4-FFF2-40B4-BE49-F238E27FC236}">
                <a16:creationId xmlns:a16="http://schemas.microsoft.com/office/drawing/2014/main" id="{84922F12-F156-427B-92EE-B80957B6E72D}"/>
              </a:ext>
            </a:extLst>
          </p:cNvPr>
          <p:cNvSpPr/>
          <p:nvPr/>
        </p:nvSpPr>
        <p:spPr>
          <a:xfrm>
            <a:off x="8902045" y="1024280"/>
            <a:ext cx="3289955" cy="4331813"/>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TextBox 9">
            <a:extLst>
              <a:ext uri="{FF2B5EF4-FFF2-40B4-BE49-F238E27FC236}">
                <a16:creationId xmlns:a16="http://schemas.microsoft.com/office/drawing/2014/main" id="{2150BA14-7CCF-44FF-9284-FA5DB3F498C8}"/>
              </a:ext>
            </a:extLst>
          </p:cNvPr>
          <p:cNvSpPr txBox="1"/>
          <p:nvPr/>
        </p:nvSpPr>
        <p:spPr>
          <a:xfrm>
            <a:off x="8902044" y="1151369"/>
            <a:ext cx="3289955" cy="4524315"/>
          </a:xfrm>
          <a:prstGeom prst="rect">
            <a:avLst/>
          </a:prstGeom>
          <a:noFill/>
          <a:ln>
            <a:noFill/>
          </a:ln>
        </p:spPr>
        <p:txBody>
          <a:bodyPr wrap="square">
            <a:spAutoFit/>
          </a:bodyPr>
          <a:lstStyle/>
          <a:p>
            <a:r>
              <a:rPr lang="hu-HU" dirty="0">
                <a:solidFill>
                  <a:srgbClr val="002060"/>
                </a:solidFill>
              </a:rPr>
              <a:t>I</a:t>
            </a:r>
            <a:r>
              <a:rPr lang="en-US" dirty="0">
                <a:solidFill>
                  <a:srgbClr val="002060"/>
                </a:solidFill>
              </a:rPr>
              <a:t>n the past years some 35 per </a:t>
            </a:r>
            <a:r>
              <a:rPr lang="en-GB" dirty="0">
                <a:solidFill>
                  <a:srgbClr val="002060"/>
                </a:solidFill>
              </a:rPr>
              <a:t>cent of the new housing loans were granted close to the LTV or </a:t>
            </a:r>
            <a:r>
              <a:rPr lang="en-GB" dirty="0" err="1">
                <a:solidFill>
                  <a:srgbClr val="002060"/>
                </a:solidFill>
              </a:rPr>
              <a:t>PTI</a:t>
            </a:r>
            <a:r>
              <a:rPr lang="en-GB" dirty="0">
                <a:solidFill>
                  <a:srgbClr val="002060"/>
                </a:solidFill>
              </a:rPr>
              <a:t> limits.</a:t>
            </a:r>
          </a:p>
          <a:p>
            <a:endParaRPr lang="en-GB" dirty="0">
              <a:solidFill>
                <a:srgbClr val="002060"/>
              </a:solidFill>
            </a:endParaRPr>
          </a:p>
          <a:p>
            <a:r>
              <a:rPr lang="en-GB" dirty="0">
                <a:solidFill>
                  <a:srgbClr val="002060"/>
                </a:solidFill>
              </a:rPr>
              <a:t>Only about 5–7 per cent of the disbursements were close to both regulatory limits.</a:t>
            </a:r>
          </a:p>
          <a:p>
            <a:endParaRPr lang="en-GB" dirty="0">
              <a:solidFill>
                <a:srgbClr val="002060"/>
              </a:solidFill>
            </a:endParaRPr>
          </a:p>
          <a:p>
            <a:r>
              <a:rPr lang="en-GB" b="1" dirty="0">
                <a:solidFill>
                  <a:srgbClr val="002060"/>
                </a:solidFill>
              </a:rPr>
              <a:t>At the level of districts no strong correlation is seen between the price increase in the housing market and the expansion in the number of housing loan contracts</a:t>
            </a:r>
            <a:r>
              <a:rPr lang="en-GB" dirty="0">
                <a:solidFill>
                  <a:srgbClr val="002060"/>
                </a:solidFill>
              </a:rPr>
              <a:t>. </a:t>
            </a:r>
          </a:p>
          <a:p>
            <a:endParaRPr lang="hu-HU" dirty="0">
              <a:solidFill>
                <a:srgbClr val="002060"/>
              </a:solidFill>
            </a:endParaRPr>
          </a:p>
        </p:txBody>
      </p:sp>
      <p:pic>
        <p:nvPicPr>
          <p:cNvPr id="12" name="Picture 11">
            <a:extLst>
              <a:ext uri="{FF2B5EF4-FFF2-40B4-BE49-F238E27FC236}">
                <a16:creationId xmlns:a16="http://schemas.microsoft.com/office/drawing/2014/main" id="{571AE7E0-F71C-44F5-97DA-6FBB9791E6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7338" y="1151368"/>
            <a:ext cx="5652593" cy="3830623"/>
          </a:xfrm>
          <a:prstGeom prst="rect">
            <a:avLst/>
          </a:prstGeom>
          <a:noFill/>
          <a:ln>
            <a:noFill/>
          </a:ln>
        </p:spPr>
      </p:pic>
    </p:spTree>
    <p:extLst>
      <p:ext uri="{BB962C8B-B14F-4D97-AF65-F5344CB8AC3E}">
        <p14:creationId xmlns:p14="http://schemas.microsoft.com/office/powerpoint/2010/main" val="4263566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29C6-1425-468F-9106-EA32DD95AFF1}"/>
              </a:ext>
            </a:extLst>
          </p:cNvPr>
          <p:cNvSpPr>
            <a:spLocks noGrp="1"/>
          </p:cNvSpPr>
          <p:nvPr>
            <p:ph type="title"/>
          </p:nvPr>
        </p:nvSpPr>
        <p:spPr>
          <a:xfrm>
            <a:off x="3187338" y="235052"/>
            <a:ext cx="8871310" cy="1004003"/>
          </a:xfrm>
        </p:spPr>
        <p:txBody>
          <a:bodyPr>
            <a:noAutofit/>
          </a:bodyPr>
          <a:lstStyle/>
          <a:p>
            <a:r>
              <a:rPr lang="en-US" sz="2400" dirty="0"/>
              <a:t>The interest rate risk of mortgage loans outstanding is gradually declining</a:t>
            </a:r>
            <a:endParaRPr lang="hu-HU" sz="2400" dirty="0"/>
          </a:p>
        </p:txBody>
      </p:sp>
      <p:sp>
        <p:nvSpPr>
          <p:cNvPr id="8" name="TextBox 7">
            <a:extLst>
              <a:ext uri="{FF2B5EF4-FFF2-40B4-BE49-F238E27FC236}">
                <a16:creationId xmlns:a16="http://schemas.microsoft.com/office/drawing/2014/main" id="{C09750AC-30FF-447A-9422-CCA070737704}"/>
              </a:ext>
            </a:extLst>
          </p:cNvPr>
          <p:cNvSpPr txBox="1"/>
          <p:nvPr/>
        </p:nvSpPr>
        <p:spPr>
          <a:xfrm>
            <a:off x="3100252" y="6320838"/>
            <a:ext cx="8473439" cy="276999"/>
          </a:xfrm>
          <a:prstGeom prst="rect">
            <a:avLst/>
          </a:prstGeom>
          <a:noFill/>
        </p:spPr>
        <p:txBody>
          <a:bodyPr wrap="square" rtlCol="0">
            <a:spAutoFit/>
          </a:bodyPr>
          <a:lstStyle>
            <a:defPPr>
              <a:defRPr lang="en-US"/>
            </a:defPPr>
            <a:lvl1pPr algn="r">
              <a:defRPr sz="1350" i="1">
                <a:solidFill>
                  <a:schemeClr val="tx2"/>
                </a:solidFill>
                <a:effectLst/>
              </a:defRPr>
            </a:lvl1pPr>
          </a:lstStyle>
          <a:p>
            <a:pPr algn="l"/>
            <a:r>
              <a:rPr lang="hu-HU" sz="1200" i="0" dirty="0" err="1"/>
              <a:t>Source</a:t>
            </a:r>
            <a:r>
              <a:rPr lang="hu-HU" sz="1200" i="0" dirty="0"/>
              <a:t>: MNB</a:t>
            </a:r>
          </a:p>
        </p:txBody>
      </p:sp>
      <p:sp>
        <p:nvSpPr>
          <p:cNvPr id="10" name="TextBox 9">
            <a:extLst>
              <a:ext uri="{FF2B5EF4-FFF2-40B4-BE49-F238E27FC236}">
                <a16:creationId xmlns:a16="http://schemas.microsoft.com/office/drawing/2014/main" id="{E865A16B-96A3-48A6-A7B0-0EAABDCB7BBD}"/>
              </a:ext>
            </a:extLst>
          </p:cNvPr>
          <p:cNvSpPr txBox="1"/>
          <p:nvPr/>
        </p:nvSpPr>
        <p:spPr>
          <a:xfrm>
            <a:off x="3100252" y="5729359"/>
            <a:ext cx="6940731" cy="646331"/>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Distribution of mortgage loans outstanding based on initial interest rate fixation period</a:t>
            </a:r>
            <a:endParaRPr lang="pl-PL" dirty="0"/>
          </a:p>
        </p:txBody>
      </p:sp>
      <p:sp>
        <p:nvSpPr>
          <p:cNvPr id="12" name="Rectangle 11">
            <a:extLst>
              <a:ext uri="{FF2B5EF4-FFF2-40B4-BE49-F238E27FC236}">
                <a16:creationId xmlns:a16="http://schemas.microsoft.com/office/drawing/2014/main" id="{F5A49CB7-CB24-46C1-8356-3A3A25101F21}"/>
              </a:ext>
            </a:extLst>
          </p:cNvPr>
          <p:cNvSpPr/>
          <p:nvPr/>
        </p:nvSpPr>
        <p:spPr>
          <a:xfrm>
            <a:off x="8907911" y="1078085"/>
            <a:ext cx="3289955" cy="4701829"/>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TextBox 14">
            <a:extLst>
              <a:ext uri="{FF2B5EF4-FFF2-40B4-BE49-F238E27FC236}">
                <a16:creationId xmlns:a16="http://schemas.microsoft.com/office/drawing/2014/main" id="{DD32DFBD-49DB-4806-B9EE-D38E34CB5232}"/>
              </a:ext>
            </a:extLst>
          </p:cNvPr>
          <p:cNvSpPr txBox="1"/>
          <p:nvPr/>
        </p:nvSpPr>
        <p:spPr>
          <a:xfrm>
            <a:off x="8947644" y="1078085"/>
            <a:ext cx="2956400" cy="4524315"/>
          </a:xfrm>
          <a:prstGeom prst="rect">
            <a:avLst/>
          </a:prstGeom>
          <a:noFill/>
          <a:ln>
            <a:noFill/>
          </a:ln>
        </p:spPr>
        <p:txBody>
          <a:bodyPr wrap="square">
            <a:spAutoFit/>
          </a:bodyPr>
          <a:lstStyle/>
          <a:p>
            <a:r>
              <a:rPr lang="en-US" b="1" dirty="0">
                <a:solidFill>
                  <a:srgbClr val="002060"/>
                </a:solidFill>
              </a:rPr>
              <a:t>The ratio of mortgage loans </a:t>
            </a:r>
            <a:r>
              <a:rPr lang="en-US" b="1" u="sng" dirty="0">
                <a:solidFill>
                  <a:srgbClr val="002060"/>
                </a:solidFill>
              </a:rPr>
              <a:t>outstanding</a:t>
            </a:r>
            <a:r>
              <a:rPr lang="en-US" b="1" dirty="0">
                <a:solidFill>
                  <a:srgbClr val="002060"/>
                </a:solidFill>
              </a:rPr>
              <a:t> with variable rate amount to 36 per cent </a:t>
            </a:r>
            <a:r>
              <a:rPr lang="en-US" dirty="0">
                <a:solidFill>
                  <a:srgbClr val="002060"/>
                </a:solidFill>
              </a:rPr>
              <a:t>within the total mortgage loan portfolio.</a:t>
            </a:r>
          </a:p>
          <a:p>
            <a:endParaRPr lang="en-US" dirty="0">
              <a:solidFill>
                <a:srgbClr val="002060"/>
              </a:solidFill>
            </a:endParaRPr>
          </a:p>
          <a:p>
            <a:r>
              <a:rPr lang="en-US" b="1" dirty="0">
                <a:solidFill>
                  <a:srgbClr val="002060"/>
                </a:solidFill>
              </a:rPr>
              <a:t>On the whole, only 40 per cent of all mortgage loans outstanding may go through repricing </a:t>
            </a:r>
            <a:r>
              <a:rPr lang="en-US" dirty="0">
                <a:solidFill>
                  <a:srgbClr val="002060"/>
                </a:solidFill>
              </a:rPr>
              <a:t>within one year.</a:t>
            </a:r>
          </a:p>
          <a:p>
            <a:endParaRPr lang="en-US" dirty="0">
              <a:solidFill>
                <a:srgbClr val="002060"/>
              </a:solidFill>
            </a:endParaRPr>
          </a:p>
          <a:p>
            <a:r>
              <a:rPr lang="en-US" b="1" dirty="0">
                <a:solidFill>
                  <a:srgbClr val="002060"/>
                </a:solidFill>
              </a:rPr>
              <a:t>The share of loans with up to one year initial interest rate fixation period within </a:t>
            </a:r>
            <a:r>
              <a:rPr lang="en-US" b="1" u="sng" dirty="0">
                <a:solidFill>
                  <a:srgbClr val="002060"/>
                </a:solidFill>
              </a:rPr>
              <a:t>newly disbursed</a:t>
            </a:r>
            <a:r>
              <a:rPr lang="en-US" b="1" dirty="0">
                <a:solidFill>
                  <a:srgbClr val="002060"/>
                </a:solidFill>
              </a:rPr>
              <a:t> housing loans has declined to below 1 per cent.</a:t>
            </a:r>
          </a:p>
        </p:txBody>
      </p:sp>
      <p:pic>
        <p:nvPicPr>
          <p:cNvPr id="9" name="Picture 8">
            <a:extLst>
              <a:ext uri="{FF2B5EF4-FFF2-40B4-BE49-F238E27FC236}">
                <a16:creationId xmlns:a16="http://schemas.microsoft.com/office/drawing/2014/main" id="{EF9E2F65-858A-41D8-A622-321CC85BF66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0728" y="1239055"/>
            <a:ext cx="5546502" cy="4380137"/>
          </a:xfrm>
          <a:prstGeom prst="rect">
            <a:avLst/>
          </a:prstGeom>
          <a:noFill/>
          <a:ln>
            <a:noFill/>
          </a:ln>
        </p:spPr>
      </p:pic>
    </p:spTree>
    <p:extLst>
      <p:ext uri="{BB962C8B-B14F-4D97-AF65-F5344CB8AC3E}">
        <p14:creationId xmlns:p14="http://schemas.microsoft.com/office/powerpoint/2010/main" val="598875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29C6-1425-468F-9106-EA32DD95AFF1}"/>
              </a:ext>
            </a:extLst>
          </p:cNvPr>
          <p:cNvSpPr>
            <a:spLocks noGrp="1"/>
          </p:cNvSpPr>
          <p:nvPr>
            <p:ph type="title"/>
          </p:nvPr>
        </p:nvSpPr>
        <p:spPr>
          <a:xfrm>
            <a:off x="3187338" y="235052"/>
            <a:ext cx="8871310" cy="1004003"/>
          </a:xfrm>
        </p:spPr>
        <p:txBody>
          <a:bodyPr>
            <a:noAutofit/>
          </a:bodyPr>
          <a:lstStyle/>
          <a:p>
            <a:r>
              <a:rPr lang="hu-HU" sz="2400" dirty="0"/>
              <a:t>The </a:t>
            </a:r>
            <a:r>
              <a:rPr lang="hu-HU" sz="2400" dirty="0" err="1"/>
              <a:t>financial</a:t>
            </a:r>
            <a:r>
              <a:rPr lang="hu-HU" sz="2400" dirty="0"/>
              <a:t> </a:t>
            </a:r>
            <a:r>
              <a:rPr lang="hu-HU" sz="2400" dirty="0" err="1"/>
              <a:t>strain</a:t>
            </a:r>
            <a:r>
              <a:rPr lang="hu-HU" sz="2400" dirty="0"/>
              <a:t> of </a:t>
            </a:r>
            <a:r>
              <a:rPr lang="en-US" sz="2400" dirty="0"/>
              <a:t>contracts affected by significant increase in installments is moderate</a:t>
            </a:r>
            <a:endParaRPr lang="hu-HU" sz="2400" dirty="0"/>
          </a:p>
        </p:txBody>
      </p:sp>
      <p:sp>
        <p:nvSpPr>
          <p:cNvPr id="8" name="TextBox 7">
            <a:extLst>
              <a:ext uri="{FF2B5EF4-FFF2-40B4-BE49-F238E27FC236}">
                <a16:creationId xmlns:a16="http://schemas.microsoft.com/office/drawing/2014/main" id="{C09750AC-30FF-447A-9422-CCA070737704}"/>
              </a:ext>
            </a:extLst>
          </p:cNvPr>
          <p:cNvSpPr txBox="1"/>
          <p:nvPr/>
        </p:nvSpPr>
        <p:spPr>
          <a:xfrm>
            <a:off x="3100252" y="6327131"/>
            <a:ext cx="8473439" cy="276999"/>
          </a:xfrm>
          <a:prstGeom prst="rect">
            <a:avLst/>
          </a:prstGeom>
          <a:noFill/>
        </p:spPr>
        <p:txBody>
          <a:bodyPr wrap="square" rtlCol="0">
            <a:spAutoFit/>
          </a:bodyPr>
          <a:lstStyle>
            <a:defPPr>
              <a:defRPr lang="en-US"/>
            </a:defPPr>
            <a:lvl1pPr algn="r">
              <a:defRPr sz="1350" i="1">
                <a:solidFill>
                  <a:schemeClr val="tx2"/>
                </a:solidFill>
                <a:effectLst/>
              </a:defRPr>
            </a:lvl1pPr>
          </a:lstStyle>
          <a:p>
            <a:pPr algn="l"/>
            <a:r>
              <a:rPr lang="hu-HU" sz="1200" i="0" dirty="0" err="1"/>
              <a:t>Source</a:t>
            </a:r>
            <a:r>
              <a:rPr lang="hu-HU" sz="1200" i="0" dirty="0"/>
              <a:t>: MNB</a:t>
            </a:r>
          </a:p>
        </p:txBody>
      </p:sp>
      <p:sp>
        <p:nvSpPr>
          <p:cNvPr id="10" name="TextBox 9">
            <a:extLst>
              <a:ext uri="{FF2B5EF4-FFF2-40B4-BE49-F238E27FC236}">
                <a16:creationId xmlns:a16="http://schemas.microsoft.com/office/drawing/2014/main" id="{E865A16B-96A3-48A6-A7B0-0EAABDCB7BBD}"/>
              </a:ext>
            </a:extLst>
          </p:cNvPr>
          <p:cNvSpPr txBox="1"/>
          <p:nvPr/>
        </p:nvSpPr>
        <p:spPr>
          <a:xfrm>
            <a:off x="3109940" y="5418537"/>
            <a:ext cx="5409709" cy="923330"/>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en-US" dirty="0"/>
              <a:t>Distribution of mortgage loans outstanding repriced within one year according to the increase in repayment instalments</a:t>
            </a:r>
            <a:endParaRPr lang="pl-PL" dirty="0"/>
          </a:p>
        </p:txBody>
      </p:sp>
      <p:sp>
        <p:nvSpPr>
          <p:cNvPr id="13" name="Rectangle 12">
            <a:extLst>
              <a:ext uri="{FF2B5EF4-FFF2-40B4-BE49-F238E27FC236}">
                <a16:creationId xmlns:a16="http://schemas.microsoft.com/office/drawing/2014/main" id="{D4BDC302-EC43-4BE0-8599-F8760CF37EB4}"/>
              </a:ext>
            </a:extLst>
          </p:cNvPr>
          <p:cNvSpPr/>
          <p:nvPr/>
        </p:nvSpPr>
        <p:spPr>
          <a:xfrm>
            <a:off x="8442251" y="1105787"/>
            <a:ext cx="3756497" cy="5305646"/>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Box 13">
            <a:extLst>
              <a:ext uri="{FF2B5EF4-FFF2-40B4-BE49-F238E27FC236}">
                <a16:creationId xmlns:a16="http://schemas.microsoft.com/office/drawing/2014/main" id="{BDB81804-4537-4C2D-89A6-FDDD5E5E0121}"/>
              </a:ext>
            </a:extLst>
          </p:cNvPr>
          <p:cNvSpPr txBox="1"/>
          <p:nvPr/>
        </p:nvSpPr>
        <p:spPr>
          <a:xfrm>
            <a:off x="8470720" y="1239055"/>
            <a:ext cx="3657978" cy="2862322"/>
          </a:xfrm>
          <a:prstGeom prst="rect">
            <a:avLst/>
          </a:prstGeom>
          <a:noFill/>
          <a:ln>
            <a:noFill/>
          </a:ln>
        </p:spPr>
        <p:txBody>
          <a:bodyPr wrap="square">
            <a:spAutoFit/>
          </a:bodyPr>
          <a:lstStyle/>
          <a:p>
            <a:r>
              <a:rPr lang="en-GB" dirty="0">
                <a:solidFill>
                  <a:srgbClr val="002060"/>
                </a:solidFill>
              </a:rPr>
              <a:t>Ratio of housing loan contracts repriced within one year whose </a:t>
            </a:r>
            <a:r>
              <a:rPr lang="en-GB" u="sng" dirty="0">
                <a:solidFill>
                  <a:srgbClr val="002060"/>
                </a:solidFill>
              </a:rPr>
              <a:t>instalment would increase by more than 10 per cent</a:t>
            </a:r>
            <a:r>
              <a:rPr lang="en-GB" dirty="0">
                <a:solidFill>
                  <a:srgbClr val="002060"/>
                </a:solidFill>
              </a:rPr>
              <a:t>:</a:t>
            </a:r>
          </a:p>
          <a:p>
            <a:pPr marL="285750" indent="-285750">
              <a:buFont typeface="Arial" panose="020B0604020202020204" pitchFamily="34" charset="0"/>
              <a:buChar char="•"/>
            </a:pP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interest rate increases of </a:t>
            </a:r>
            <a:r>
              <a:rPr lang="en-GB"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100 basis points: 3 per cent</a:t>
            </a: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GB"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interest rate increases of </a:t>
            </a:r>
            <a:r>
              <a:rPr lang="en-GB"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300 basis points: 53 per cent</a:t>
            </a: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GB"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interest rate increases of </a:t>
            </a:r>
            <a:r>
              <a:rPr lang="en-GB"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500 basis points: 75 per cent</a:t>
            </a: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GB" dirty="0">
              <a:solidFill>
                <a:srgbClr val="002060"/>
              </a:solidFill>
            </a:endParaRPr>
          </a:p>
        </p:txBody>
      </p:sp>
      <p:sp>
        <p:nvSpPr>
          <p:cNvPr id="16" name="TextBox 15">
            <a:extLst>
              <a:ext uri="{FF2B5EF4-FFF2-40B4-BE49-F238E27FC236}">
                <a16:creationId xmlns:a16="http://schemas.microsoft.com/office/drawing/2014/main" id="{818BB3E8-A3EC-4014-8E52-AB29428846C5}"/>
              </a:ext>
            </a:extLst>
          </p:cNvPr>
          <p:cNvSpPr txBox="1"/>
          <p:nvPr/>
        </p:nvSpPr>
        <p:spPr>
          <a:xfrm>
            <a:off x="8442251" y="4145998"/>
            <a:ext cx="3657977" cy="2308324"/>
          </a:xfrm>
          <a:prstGeom prst="rect">
            <a:avLst/>
          </a:prstGeom>
          <a:noFill/>
        </p:spPr>
        <p:txBody>
          <a:bodyPr wrap="square">
            <a:spAutoFit/>
          </a:bodyPr>
          <a:lstStyle/>
          <a:p>
            <a:r>
              <a:rPr lang="hu-H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a:t>
            </a:r>
            <a:r>
              <a:rPr lang="en-US" sz="1800"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median increase in instalment </a:t>
            </a:r>
            <a:r>
              <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would</a:t>
            </a:r>
            <a:r>
              <a:rPr lang="hu-H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amount to</a:t>
            </a:r>
          </a:p>
          <a:p>
            <a:pPr marL="285750" indent="-285750">
              <a:buFont typeface="Arial" panose="020B0604020202020204" pitchFamily="34" charset="0"/>
              <a:buChar char="•"/>
            </a:pPr>
            <a:r>
              <a:rPr lang="hu-H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HUF 1370</a:t>
            </a:r>
            <a:r>
              <a:rPr lang="hu-HU"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interest rate increases of </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100 basis points</a:t>
            </a:r>
            <a:r>
              <a:rPr lang="hu-HU"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hu-H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HUF 4200</a:t>
            </a:r>
            <a:r>
              <a:rPr lang="hu-HU"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interest rate increases of </a:t>
            </a:r>
            <a:r>
              <a:rPr lang="hu-H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3</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00 basis points</a:t>
            </a:r>
            <a:r>
              <a:rPr lang="hu-HU"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hu-H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hu-H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HUF 7150</a:t>
            </a:r>
            <a:r>
              <a:rPr lang="hu-HU"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 interest rate increases of </a:t>
            </a:r>
            <a:r>
              <a:rPr lang="hu-H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5</a:t>
            </a:r>
            <a:r>
              <a:rPr lang="en-US"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00 basis </a:t>
            </a:r>
            <a:r>
              <a:rPr lang="hu-HU"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ponts</a:t>
            </a:r>
            <a:r>
              <a:rPr lang="hu-H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lang="hu-HU" dirty="0">
              <a:solidFill>
                <a:srgbClr val="002060"/>
              </a:solidFill>
            </a:endParaRPr>
          </a:p>
        </p:txBody>
      </p:sp>
      <p:pic>
        <p:nvPicPr>
          <p:cNvPr id="11" name="Picture 10">
            <a:extLst>
              <a:ext uri="{FF2B5EF4-FFF2-40B4-BE49-F238E27FC236}">
                <a16:creationId xmlns:a16="http://schemas.microsoft.com/office/drawing/2014/main" id="{9D831F28-B542-4153-A365-9E5859025B6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4268" y="1466850"/>
            <a:ext cx="5222528" cy="3924300"/>
          </a:xfrm>
          <a:prstGeom prst="rect">
            <a:avLst/>
          </a:prstGeom>
          <a:noFill/>
          <a:ln>
            <a:noFill/>
          </a:ln>
        </p:spPr>
      </p:pic>
    </p:spTree>
    <p:extLst>
      <p:ext uri="{BB962C8B-B14F-4D97-AF65-F5344CB8AC3E}">
        <p14:creationId xmlns:p14="http://schemas.microsoft.com/office/powerpoint/2010/main" val="3298477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170,831 BEST Calculator Icon IMAGES, STOCK PHOTOS &amp;amp; VECTORS | Adobe Stock">
            <a:extLst>
              <a:ext uri="{FF2B5EF4-FFF2-40B4-BE49-F238E27FC236}">
                <a16:creationId xmlns:a16="http://schemas.microsoft.com/office/drawing/2014/main" id="{95B2A9FD-32F0-434E-AB08-A0A5C63E1140}"/>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3433" y="3155496"/>
            <a:ext cx="960778" cy="96077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ee Scale icon | Scale icons PNG, ICO or ICNS">
            <a:extLst>
              <a:ext uri="{FF2B5EF4-FFF2-40B4-BE49-F238E27FC236}">
                <a16:creationId xmlns:a16="http://schemas.microsoft.com/office/drawing/2014/main" id="{9535A0E6-CBCD-4152-92E7-8A250CD09606}"/>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13214" y="4884979"/>
            <a:ext cx="894566" cy="102817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icon &amp;quot;Info icon&amp;quot;">
            <a:extLst>
              <a:ext uri="{FF2B5EF4-FFF2-40B4-BE49-F238E27FC236}">
                <a16:creationId xmlns:a16="http://schemas.microsoft.com/office/drawing/2014/main" id="{5CBF9855-A4CD-4AE4-914C-655007EBC7DC}"/>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94497" y="5824020"/>
            <a:ext cx="715952" cy="715952"/>
          </a:xfrm>
          <a:prstGeom prst="rect">
            <a:avLst/>
          </a:prstGeom>
          <a:noFill/>
          <a:extLst>
            <a:ext uri="{909E8E84-426E-40DD-AFC4-6F175D3DCCD1}">
              <a14:hiddenFill xmlns:a14="http://schemas.microsoft.com/office/drawing/2010/main">
                <a:solidFill>
                  <a:srgbClr val="FFFFFF"/>
                </a:solidFill>
              </a14:hiddenFill>
            </a:ext>
          </a:extLst>
        </p:spPr>
      </p:pic>
      <p:grpSp>
        <p:nvGrpSpPr>
          <p:cNvPr id="3072" name="Group 3071">
            <a:extLst>
              <a:ext uri="{FF2B5EF4-FFF2-40B4-BE49-F238E27FC236}">
                <a16:creationId xmlns:a16="http://schemas.microsoft.com/office/drawing/2014/main" id="{9004B883-D401-4B23-9734-CEED37A760CB}"/>
              </a:ext>
            </a:extLst>
          </p:cNvPr>
          <p:cNvGrpSpPr/>
          <p:nvPr/>
        </p:nvGrpSpPr>
        <p:grpSpPr>
          <a:xfrm>
            <a:off x="3391270" y="944843"/>
            <a:ext cx="8800729" cy="5682355"/>
            <a:chOff x="3704229" y="1108253"/>
            <a:chExt cx="8487770" cy="5518945"/>
          </a:xfrm>
        </p:grpSpPr>
        <p:sp>
          <p:nvSpPr>
            <p:cNvPr id="30" name="Rectangle 29">
              <a:extLst>
                <a:ext uri="{FF2B5EF4-FFF2-40B4-BE49-F238E27FC236}">
                  <a16:creationId xmlns:a16="http://schemas.microsoft.com/office/drawing/2014/main" id="{10934A49-75FB-48DC-AE78-D7F47F6B4691}"/>
                </a:ext>
              </a:extLst>
            </p:cNvPr>
            <p:cNvSpPr/>
            <p:nvPr/>
          </p:nvSpPr>
          <p:spPr>
            <a:xfrm>
              <a:off x="5922503" y="1108255"/>
              <a:ext cx="6269496" cy="5518943"/>
            </a:xfrm>
            <a:prstGeom prst="rect">
              <a:avLst/>
            </a:prstGeom>
            <a:solidFill>
              <a:schemeClr val="tx2">
                <a:lumMod val="10000"/>
                <a:lumOff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Right Triangle 30">
              <a:extLst>
                <a:ext uri="{FF2B5EF4-FFF2-40B4-BE49-F238E27FC236}">
                  <a16:creationId xmlns:a16="http://schemas.microsoft.com/office/drawing/2014/main" id="{F0A5F837-CB84-4272-ABC2-2A6FCCD0B3DE}"/>
                </a:ext>
              </a:extLst>
            </p:cNvPr>
            <p:cNvSpPr/>
            <p:nvPr/>
          </p:nvSpPr>
          <p:spPr>
            <a:xfrm flipH="1" flipV="1">
              <a:off x="3704229" y="1108253"/>
              <a:ext cx="2218817" cy="5518943"/>
            </a:xfrm>
            <a:prstGeom prst="rtTriangle">
              <a:avLst/>
            </a:prstGeom>
            <a:solidFill>
              <a:schemeClr val="tx2">
                <a:lumMod val="10000"/>
                <a:lumOff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 name="Title 1">
            <a:extLst>
              <a:ext uri="{FF2B5EF4-FFF2-40B4-BE49-F238E27FC236}">
                <a16:creationId xmlns:a16="http://schemas.microsoft.com/office/drawing/2014/main" id="{63F1E3F2-8FAB-4FD8-AE36-1C9E84898B95}"/>
              </a:ext>
            </a:extLst>
          </p:cNvPr>
          <p:cNvSpPr>
            <a:spLocks noGrp="1"/>
          </p:cNvSpPr>
          <p:nvPr>
            <p:ph type="title"/>
          </p:nvPr>
        </p:nvSpPr>
        <p:spPr>
          <a:xfrm>
            <a:off x="3391270" y="218071"/>
            <a:ext cx="8390876" cy="713833"/>
          </a:xfrm>
        </p:spPr>
        <p:txBody>
          <a:bodyPr>
            <a:noAutofit/>
          </a:bodyPr>
          <a:lstStyle/>
          <a:p>
            <a:r>
              <a:rPr lang="en-GB" sz="2400" dirty="0"/>
              <a:t>Variable</a:t>
            </a:r>
            <a:r>
              <a:rPr lang="hu-HU" sz="2400" dirty="0"/>
              <a:t> </a:t>
            </a:r>
            <a:r>
              <a:rPr lang="en-GB" sz="2400" dirty="0"/>
              <a:t>rate loans pose </a:t>
            </a:r>
            <a:r>
              <a:rPr lang="hu-HU" sz="2400" dirty="0" err="1"/>
              <a:t>lower</a:t>
            </a:r>
            <a:r>
              <a:rPr lang="hu-HU" sz="2400" dirty="0"/>
              <a:t> </a:t>
            </a:r>
            <a:r>
              <a:rPr lang="en-GB" sz="2400" dirty="0"/>
              <a:t>risk</a:t>
            </a:r>
            <a:r>
              <a:rPr lang="hu-HU" sz="2400" dirty="0"/>
              <a:t> </a:t>
            </a:r>
            <a:r>
              <a:rPr lang="hu-HU" sz="2400" dirty="0" err="1"/>
              <a:t>than</a:t>
            </a:r>
            <a:r>
              <a:rPr lang="hu-HU" sz="2400" dirty="0"/>
              <a:t> </a:t>
            </a:r>
            <a:r>
              <a:rPr lang="hu-HU" sz="2400" dirty="0" err="1"/>
              <a:t>before</a:t>
            </a:r>
            <a:endParaRPr lang="en-GB" sz="2400" dirty="0"/>
          </a:p>
        </p:txBody>
      </p:sp>
      <p:sp>
        <p:nvSpPr>
          <p:cNvPr id="3" name="Rectangle 2">
            <a:extLst>
              <a:ext uri="{FF2B5EF4-FFF2-40B4-BE49-F238E27FC236}">
                <a16:creationId xmlns:a16="http://schemas.microsoft.com/office/drawing/2014/main" id="{EDC33C68-99E7-4CC0-ACDB-5AAAF445A7D0}"/>
              </a:ext>
            </a:extLst>
          </p:cNvPr>
          <p:cNvSpPr/>
          <p:nvPr/>
        </p:nvSpPr>
        <p:spPr>
          <a:xfrm>
            <a:off x="3523433" y="969071"/>
            <a:ext cx="8727559" cy="6392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GB" b="1" dirty="0">
                <a:solidFill>
                  <a:srgbClr val="002060"/>
                </a:solidFill>
              </a:rPr>
              <a:t>Lower interest rate, smaller proportion.</a:t>
            </a:r>
            <a:r>
              <a:rPr lang="en-GB" dirty="0">
                <a:solidFill>
                  <a:srgbClr val="002060"/>
                </a:solidFill>
              </a:rPr>
              <a:t> 26 per cent of the outstanding household loan portfolio has variable interest rate. </a:t>
            </a:r>
          </a:p>
        </p:txBody>
      </p:sp>
      <p:sp>
        <p:nvSpPr>
          <p:cNvPr id="5" name="Rectangle 4">
            <a:extLst>
              <a:ext uri="{FF2B5EF4-FFF2-40B4-BE49-F238E27FC236}">
                <a16:creationId xmlns:a16="http://schemas.microsoft.com/office/drawing/2014/main" id="{804E3C75-14F6-4577-999C-7135E97E14D2}"/>
              </a:ext>
            </a:extLst>
          </p:cNvPr>
          <p:cNvSpPr/>
          <p:nvPr/>
        </p:nvSpPr>
        <p:spPr>
          <a:xfrm>
            <a:off x="3785073" y="1569360"/>
            <a:ext cx="8406927" cy="87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hu-HU" b="1" dirty="0">
                <a:solidFill>
                  <a:srgbClr val="002060"/>
                </a:solidFill>
              </a:rPr>
              <a:t>The </a:t>
            </a:r>
            <a:r>
              <a:rPr lang="en-GB" b="1" dirty="0">
                <a:solidFill>
                  <a:srgbClr val="002060"/>
                </a:solidFill>
              </a:rPr>
              <a:t>variable rate loan stock does not renew</a:t>
            </a:r>
            <a:r>
              <a:rPr lang="en-GB" dirty="0">
                <a:solidFill>
                  <a:srgbClr val="002060"/>
                </a:solidFill>
              </a:rPr>
              <a:t>. The share of loans with variable </a:t>
            </a:r>
            <a:r>
              <a:rPr lang="en-US" dirty="0">
                <a:solidFill>
                  <a:srgbClr val="002060"/>
                </a:solidFill>
              </a:rPr>
              <a:t>interest rate within newly disbursed housing loans declined to below 1 per cent.</a:t>
            </a:r>
            <a:endParaRPr lang="hu-HU" dirty="0">
              <a:solidFill>
                <a:srgbClr val="002060"/>
              </a:solidFill>
            </a:endParaRPr>
          </a:p>
        </p:txBody>
      </p:sp>
      <p:sp>
        <p:nvSpPr>
          <p:cNvPr id="6" name="Rectangle 5">
            <a:extLst>
              <a:ext uri="{FF2B5EF4-FFF2-40B4-BE49-F238E27FC236}">
                <a16:creationId xmlns:a16="http://schemas.microsoft.com/office/drawing/2014/main" id="{BF78A286-DDE5-4FBE-96AA-56B6EC9B8388}"/>
              </a:ext>
            </a:extLst>
          </p:cNvPr>
          <p:cNvSpPr/>
          <p:nvPr/>
        </p:nvSpPr>
        <p:spPr>
          <a:xfrm>
            <a:off x="4484211" y="3189000"/>
            <a:ext cx="7709666" cy="771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US" b="1" dirty="0">
                <a:solidFill>
                  <a:srgbClr val="002060"/>
                </a:solidFill>
              </a:rPr>
              <a:t>The impact on repayment </a:t>
            </a:r>
            <a:r>
              <a:rPr lang="en-GB" b="1" dirty="0">
                <a:solidFill>
                  <a:srgbClr val="002060"/>
                </a:solidFill>
              </a:rPr>
              <a:t>instalments is man</a:t>
            </a:r>
            <a:r>
              <a:rPr lang="hu-HU" b="1" dirty="0">
                <a:solidFill>
                  <a:srgbClr val="002060"/>
                </a:solidFill>
              </a:rPr>
              <a:t>e</a:t>
            </a:r>
            <a:r>
              <a:rPr lang="en-GB" b="1" dirty="0">
                <a:solidFill>
                  <a:srgbClr val="002060"/>
                </a:solidFill>
              </a:rPr>
              <a:t>gable.</a:t>
            </a:r>
            <a:r>
              <a:rPr lang="en-GB" dirty="0">
                <a:solidFill>
                  <a:srgbClr val="002060"/>
                </a:solidFill>
              </a:rPr>
              <a:t> The impact of a hypothetical, 100 basis points increase in interest rates would be HUF 1400 in case of a typical housing loan.</a:t>
            </a:r>
          </a:p>
        </p:txBody>
      </p:sp>
      <p:sp>
        <p:nvSpPr>
          <p:cNvPr id="9" name="Rectangle 8">
            <a:extLst>
              <a:ext uri="{FF2B5EF4-FFF2-40B4-BE49-F238E27FC236}">
                <a16:creationId xmlns:a16="http://schemas.microsoft.com/office/drawing/2014/main" id="{177A5740-F564-486C-A721-B115DD269C1B}"/>
              </a:ext>
            </a:extLst>
          </p:cNvPr>
          <p:cNvSpPr/>
          <p:nvPr/>
        </p:nvSpPr>
        <p:spPr>
          <a:xfrm>
            <a:off x="4754886" y="4157753"/>
            <a:ext cx="7496106" cy="8485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GB" b="1" dirty="0">
                <a:solidFill>
                  <a:srgbClr val="002060"/>
                </a:solidFill>
              </a:rPr>
              <a:t>In the last six years, banks disbursed loans with pre-defined payment-to-income ratios</a:t>
            </a:r>
            <a:r>
              <a:rPr lang="en-GB" dirty="0">
                <a:solidFill>
                  <a:srgbClr val="002060"/>
                </a:solidFill>
              </a:rPr>
              <a:t>. The debt-cap rules mitigate risks.</a:t>
            </a:r>
          </a:p>
          <a:p>
            <a:endParaRPr lang="hu-HU" dirty="0">
              <a:solidFill>
                <a:srgbClr val="002060"/>
              </a:solidFill>
            </a:endParaRPr>
          </a:p>
        </p:txBody>
      </p:sp>
      <p:sp>
        <p:nvSpPr>
          <p:cNvPr id="10" name="Rectangle 9">
            <a:extLst>
              <a:ext uri="{FF2B5EF4-FFF2-40B4-BE49-F238E27FC236}">
                <a16:creationId xmlns:a16="http://schemas.microsoft.com/office/drawing/2014/main" id="{2B7257EB-A3FC-4B03-B95E-AF7262490322}"/>
              </a:ext>
            </a:extLst>
          </p:cNvPr>
          <p:cNvSpPr/>
          <p:nvPr/>
        </p:nvSpPr>
        <p:spPr>
          <a:xfrm>
            <a:off x="5066773" y="4884979"/>
            <a:ext cx="6958084" cy="87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GB" b="1" dirty="0">
                <a:solidFill>
                  <a:srgbClr val="002060"/>
                </a:solidFill>
              </a:rPr>
              <a:t>Instalments rather fell, wages rather rose</a:t>
            </a:r>
            <a:r>
              <a:rPr lang="en-GB" dirty="0">
                <a:solidFill>
                  <a:srgbClr val="002060"/>
                </a:solidFill>
              </a:rPr>
              <a:t>. Between 2014 and 2020, the average net wage increased by 77 per cent, while instalments of variable rate loans fell.</a:t>
            </a:r>
          </a:p>
        </p:txBody>
      </p:sp>
      <p:sp>
        <p:nvSpPr>
          <p:cNvPr id="20" name="TextBox 19">
            <a:extLst>
              <a:ext uri="{FF2B5EF4-FFF2-40B4-BE49-F238E27FC236}">
                <a16:creationId xmlns:a16="http://schemas.microsoft.com/office/drawing/2014/main" id="{EEBB95BA-1A49-4B2D-BE12-DB755DC0B2B5}"/>
              </a:ext>
            </a:extLst>
          </p:cNvPr>
          <p:cNvSpPr txBox="1"/>
          <p:nvPr/>
        </p:nvSpPr>
        <p:spPr>
          <a:xfrm>
            <a:off x="5489063" y="5720331"/>
            <a:ext cx="6702936" cy="923330"/>
          </a:xfrm>
          <a:prstGeom prst="rect">
            <a:avLst/>
          </a:prstGeom>
          <a:noFill/>
        </p:spPr>
        <p:txBody>
          <a:bodyPr wrap="square">
            <a:spAutoFit/>
          </a:bodyPr>
          <a:lstStyle/>
          <a:p>
            <a:pPr marL="285750" indent="-285750">
              <a:buFont typeface="Wingdings" panose="05000000000000000000" pitchFamily="2" charset="2"/>
              <a:buChar char="q"/>
            </a:pPr>
            <a:r>
              <a:rPr lang="en-GB" b="1" dirty="0">
                <a:solidFill>
                  <a:srgbClr val="002060"/>
                </a:solidFill>
              </a:rPr>
              <a:t>There are options for preventing risks</a:t>
            </a:r>
            <a:r>
              <a:rPr lang="en-GB" dirty="0">
                <a:solidFill>
                  <a:srgbClr val="002060"/>
                </a:solidFill>
              </a:rPr>
              <a:t>. Debtors most affected are informed every year about interest rate risk. If the need arises, they can refinance with fixed rate loans.</a:t>
            </a:r>
          </a:p>
        </p:txBody>
      </p:sp>
      <p:sp>
        <p:nvSpPr>
          <p:cNvPr id="21" name="Arrow: Down 20">
            <a:extLst>
              <a:ext uri="{FF2B5EF4-FFF2-40B4-BE49-F238E27FC236}">
                <a16:creationId xmlns:a16="http://schemas.microsoft.com/office/drawing/2014/main" id="{BA99483F-40EB-4A16-A4AC-CF455E3CB3FF}"/>
              </a:ext>
            </a:extLst>
          </p:cNvPr>
          <p:cNvSpPr/>
          <p:nvPr/>
        </p:nvSpPr>
        <p:spPr>
          <a:xfrm>
            <a:off x="3052373" y="1061182"/>
            <a:ext cx="478838" cy="51881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TextBox 27">
            <a:extLst>
              <a:ext uri="{FF2B5EF4-FFF2-40B4-BE49-F238E27FC236}">
                <a16:creationId xmlns:a16="http://schemas.microsoft.com/office/drawing/2014/main" id="{C5645AEA-0B14-4180-B49F-3238E91F4999}"/>
              </a:ext>
            </a:extLst>
          </p:cNvPr>
          <p:cNvSpPr txBox="1"/>
          <p:nvPr/>
        </p:nvSpPr>
        <p:spPr>
          <a:xfrm>
            <a:off x="3103891" y="1748047"/>
            <a:ext cx="1244380" cy="646331"/>
          </a:xfrm>
          <a:prstGeom prst="rect">
            <a:avLst/>
          </a:prstGeom>
          <a:noFill/>
        </p:spPr>
        <p:txBody>
          <a:bodyPr wrap="square" rtlCol="0">
            <a:spAutoFit/>
          </a:bodyPr>
          <a:lstStyle/>
          <a:p>
            <a:r>
              <a:rPr lang="hu-HU" sz="3600" b="1" dirty="0">
                <a:solidFill>
                  <a:srgbClr val="0070C0"/>
                </a:solidFill>
              </a:rPr>
              <a:t>1%</a:t>
            </a:r>
          </a:p>
        </p:txBody>
      </p:sp>
      <p:pic>
        <p:nvPicPr>
          <p:cNvPr id="3078" name="Picture 6" descr="Free Icon | Security">
            <a:extLst>
              <a:ext uri="{FF2B5EF4-FFF2-40B4-BE49-F238E27FC236}">
                <a16:creationId xmlns:a16="http://schemas.microsoft.com/office/drawing/2014/main" id="{DB596704-CE57-4DC5-BF83-83DF0A7B17CC}"/>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8934" y="4170940"/>
            <a:ext cx="715952" cy="71595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C2702D31-9B40-48D3-B398-EAB722627721}"/>
              </a:ext>
            </a:extLst>
          </p:cNvPr>
          <p:cNvSpPr/>
          <p:nvPr/>
        </p:nvSpPr>
        <p:spPr>
          <a:xfrm>
            <a:off x="4143918" y="2335582"/>
            <a:ext cx="7962357" cy="8720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hu-HU" b="1" dirty="0">
                <a:solidFill>
                  <a:srgbClr val="002060"/>
                </a:solidFill>
              </a:rPr>
              <a:t>Time is </a:t>
            </a:r>
            <a:r>
              <a:rPr lang="en-GB" b="1" dirty="0">
                <a:solidFill>
                  <a:srgbClr val="002060"/>
                </a:solidFill>
              </a:rPr>
              <a:t>on our side! </a:t>
            </a:r>
            <a:r>
              <a:rPr lang="en-GB" dirty="0">
                <a:solidFill>
                  <a:srgbClr val="002060"/>
                </a:solidFill>
              </a:rPr>
              <a:t>The average residual maturity of the outstanding variable rate loan stock has gradually decreased in the previous years.</a:t>
            </a:r>
          </a:p>
        </p:txBody>
      </p:sp>
      <p:pic>
        <p:nvPicPr>
          <p:cNvPr id="1028" name="Picture 4" descr="Free Sand Watch Icon, Symbol. PNG, SVG Download.">
            <a:extLst>
              <a:ext uri="{FF2B5EF4-FFF2-40B4-BE49-F238E27FC236}">
                <a16:creationId xmlns:a16="http://schemas.microsoft.com/office/drawing/2014/main" id="{C6664201-53DB-4C6B-90FE-DA64CE4F27EA}"/>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49148" y="2494695"/>
            <a:ext cx="794770" cy="663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940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D594-9F3B-4FFE-9CFF-0AF3AA872E34}"/>
              </a:ext>
            </a:extLst>
          </p:cNvPr>
          <p:cNvSpPr>
            <a:spLocks noGrp="1"/>
          </p:cNvSpPr>
          <p:nvPr>
            <p:ph type="title"/>
          </p:nvPr>
        </p:nvSpPr>
        <p:spPr>
          <a:xfrm>
            <a:off x="3269349" y="285046"/>
            <a:ext cx="8708959" cy="713833"/>
          </a:xfrm>
        </p:spPr>
        <p:txBody>
          <a:bodyPr>
            <a:noAutofit/>
          </a:bodyPr>
          <a:lstStyle/>
          <a:p>
            <a:r>
              <a:rPr lang="en-US" sz="2400" dirty="0"/>
              <a:t>Banks have not yet </a:t>
            </a:r>
            <a:r>
              <a:rPr lang="hu-HU" sz="2400" dirty="0" err="1"/>
              <a:t>fully</a:t>
            </a:r>
            <a:r>
              <a:rPr lang="hu-HU" sz="2400" dirty="0"/>
              <a:t> </a:t>
            </a:r>
            <a:r>
              <a:rPr lang="en-US" sz="2400" dirty="0"/>
              <a:t>priced in the rise in</a:t>
            </a:r>
            <a:r>
              <a:rPr lang="hu-HU" sz="2400" dirty="0"/>
              <a:t> long </a:t>
            </a:r>
            <a:r>
              <a:rPr lang="hu-HU" sz="2400" dirty="0" err="1"/>
              <a:t>term</a:t>
            </a:r>
            <a:r>
              <a:rPr lang="hu-HU" sz="2400" dirty="0"/>
              <a:t> financing </a:t>
            </a:r>
            <a:r>
              <a:rPr lang="hu-HU" sz="2400" dirty="0" err="1"/>
              <a:t>costs</a:t>
            </a:r>
            <a:endParaRPr lang="en-US" sz="2400" dirty="0"/>
          </a:p>
        </p:txBody>
      </p:sp>
      <p:sp>
        <p:nvSpPr>
          <p:cNvPr id="8" name="TextBox 7">
            <a:extLst>
              <a:ext uri="{FF2B5EF4-FFF2-40B4-BE49-F238E27FC236}">
                <a16:creationId xmlns:a16="http://schemas.microsoft.com/office/drawing/2014/main" id="{B8F94686-7087-4AF9-B041-746DDFE09F73}"/>
              </a:ext>
            </a:extLst>
          </p:cNvPr>
          <p:cNvSpPr txBox="1"/>
          <p:nvPr/>
        </p:nvSpPr>
        <p:spPr>
          <a:xfrm>
            <a:off x="3100252" y="6265302"/>
            <a:ext cx="8473439" cy="276999"/>
          </a:xfrm>
          <a:prstGeom prst="rect">
            <a:avLst/>
          </a:prstGeom>
          <a:noFill/>
        </p:spPr>
        <p:txBody>
          <a:bodyPr wrap="square" rtlCol="0">
            <a:spAutoFit/>
          </a:bodyPr>
          <a:lstStyle>
            <a:defPPr>
              <a:defRPr lang="en-US"/>
            </a:defPPr>
            <a:lvl1pPr algn="r">
              <a:defRPr sz="1350" i="1">
                <a:solidFill>
                  <a:schemeClr val="tx2"/>
                </a:solidFill>
                <a:effectLst/>
              </a:defRPr>
            </a:lvl1pPr>
          </a:lstStyle>
          <a:p>
            <a:pPr algn="l"/>
            <a:r>
              <a:rPr lang="hu-HU" sz="1200" i="0" dirty="0" err="1"/>
              <a:t>Source</a:t>
            </a:r>
            <a:r>
              <a:rPr lang="hu-HU" sz="1200" i="0" dirty="0"/>
              <a:t>: MNB</a:t>
            </a:r>
          </a:p>
        </p:txBody>
      </p:sp>
      <p:sp>
        <p:nvSpPr>
          <p:cNvPr id="9" name="TextBox 8">
            <a:extLst>
              <a:ext uri="{FF2B5EF4-FFF2-40B4-BE49-F238E27FC236}">
                <a16:creationId xmlns:a16="http://schemas.microsoft.com/office/drawing/2014/main" id="{0BCB3B46-3E7D-45C4-A135-9C93A49795E4}"/>
              </a:ext>
            </a:extLst>
          </p:cNvPr>
          <p:cNvSpPr txBox="1"/>
          <p:nvPr/>
        </p:nvSpPr>
        <p:spPr>
          <a:xfrm>
            <a:off x="3100252" y="5895970"/>
            <a:ext cx="8390876"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pl-PL" dirty="0"/>
              <a:t>5-year IRS and interest rate changes of selected banks</a:t>
            </a:r>
          </a:p>
        </p:txBody>
      </p:sp>
      <p:sp>
        <p:nvSpPr>
          <p:cNvPr id="10" name="Rectangle 9">
            <a:extLst>
              <a:ext uri="{FF2B5EF4-FFF2-40B4-BE49-F238E27FC236}">
                <a16:creationId xmlns:a16="http://schemas.microsoft.com/office/drawing/2014/main" id="{FA812DCC-F17F-4F15-A282-CA576401BA80}"/>
              </a:ext>
            </a:extLst>
          </p:cNvPr>
          <p:cNvSpPr/>
          <p:nvPr/>
        </p:nvSpPr>
        <p:spPr>
          <a:xfrm>
            <a:off x="8908793" y="1245073"/>
            <a:ext cx="3289955" cy="3927001"/>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extBox 10">
            <a:extLst>
              <a:ext uri="{FF2B5EF4-FFF2-40B4-BE49-F238E27FC236}">
                <a16:creationId xmlns:a16="http://schemas.microsoft.com/office/drawing/2014/main" id="{3DCF1D65-8881-49E2-B970-084416B1DA7F}"/>
              </a:ext>
            </a:extLst>
          </p:cNvPr>
          <p:cNvSpPr txBox="1"/>
          <p:nvPr/>
        </p:nvSpPr>
        <p:spPr>
          <a:xfrm>
            <a:off x="8908793" y="1393612"/>
            <a:ext cx="3191435" cy="3693319"/>
          </a:xfrm>
          <a:prstGeom prst="rect">
            <a:avLst/>
          </a:prstGeom>
          <a:noFill/>
          <a:ln>
            <a:noFill/>
          </a:ln>
        </p:spPr>
        <p:txBody>
          <a:bodyPr wrap="square">
            <a:spAutoFit/>
          </a:bodyPr>
          <a:lstStyle/>
          <a:p>
            <a:r>
              <a:rPr lang="hu-HU" dirty="0">
                <a:solidFill>
                  <a:srgbClr val="002060"/>
                </a:solidFill>
              </a:rPr>
              <a:t>In a </a:t>
            </a:r>
            <a:r>
              <a:rPr lang="en-GB" dirty="0">
                <a:solidFill>
                  <a:srgbClr val="002060"/>
                </a:solidFill>
              </a:rPr>
              <a:t>historical </a:t>
            </a:r>
            <a:r>
              <a:rPr lang="hu-HU" dirty="0" err="1">
                <a:solidFill>
                  <a:srgbClr val="002060"/>
                </a:solidFill>
              </a:rPr>
              <a:t>comparison</a:t>
            </a:r>
            <a:r>
              <a:rPr lang="hu-HU" dirty="0">
                <a:solidFill>
                  <a:srgbClr val="002060"/>
                </a:solidFill>
              </a:rPr>
              <a:t>,</a:t>
            </a:r>
            <a:r>
              <a:rPr lang="hu-HU" b="1" dirty="0">
                <a:solidFill>
                  <a:srgbClr val="002060"/>
                </a:solidFill>
              </a:rPr>
              <a:t> o</a:t>
            </a:r>
            <a:r>
              <a:rPr lang="en-GB" b="1" dirty="0">
                <a:solidFill>
                  <a:srgbClr val="002060"/>
                </a:solidFill>
              </a:rPr>
              <a:t>ne can still borrow at low interest rates</a:t>
            </a:r>
            <a:r>
              <a:rPr lang="en-GB" dirty="0">
                <a:solidFill>
                  <a:srgbClr val="002060"/>
                </a:solidFill>
              </a:rPr>
              <a:t>, or even refinance previous, variable rate loans.</a:t>
            </a:r>
          </a:p>
          <a:p>
            <a:endParaRPr lang="en-GB" dirty="0">
              <a:solidFill>
                <a:srgbClr val="002060"/>
              </a:solidFill>
            </a:endParaRPr>
          </a:p>
          <a:p>
            <a:r>
              <a:rPr lang="en-GB" b="1" dirty="0">
                <a:solidFill>
                  <a:srgbClr val="002060"/>
                </a:solidFill>
              </a:rPr>
              <a:t>Banks reprice the housing loans after a change in the costs of funds only with a delay.</a:t>
            </a:r>
          </a:p>
          <a:p>
            <a:endParaRPr lang="hu-HU" dirty="0">
              <a:solidFill>
                <a:srgbClr val="002060"/>
              </a:solidFill>
            </a:endParaRPr>
          </a:p>
          <a:p>
            <a:r>
              <a:rPr lang="en-US" dirty="0">
                <a:solidFill>
                  <a:srgbClr val="002060"/>
                </a:solidFill>
              </a:rPr>
              <a:t>Banks’ practices are not uniform</a:t>
            </a:r>
            <a:r>
              <a:rPr lang="hu-HU" dirty="0">
                <a:solidFill>
                  <a:srgbClr val="002060"/>
                </a:solidFill>
              </a:rPr>
              <a:t>,</a:t>
            </a:r>
            <a:r>
              <a:rPr lang="en-US" dirty="0">
                <a:solidFill>
                  <a:srgbClr val="002060"/>
                </a:solidFill>
              </a:rPr>
              <a:t> major differences are observed in reaction times and the typical degrees of repricing</a:t>
            </a:r>
            <a:r>
              <a:rPr lang="hu-HU" dirty="0">
                <a:solidFill>
                  <a:srgbClr val="002060"/>
                </a:solidFill>
              </a:rPr>
              <a:t>.</a:t>
            </a:r>
          </a:p>
        </p:txBody>
      </p:sp>
      <p:pic>
        <p:nvPicPr>
          <p:cNvPr id="4" name="Picture 3">
            <a:extLst>
              <a:ext uri="{FF2B5EF4-FFF2-40B4-BE49-F238E27FC236}">
                <a16:creationId xmlns:a16="http://schemas.microsoft.com/office/drawing/2014/main" id="{7F53CA88-9079-4D47-94DA-1523765B7B2C}"/>
              </a:ext>
            </a:extLst>
          </p:cNvPr>
          <p:cNvPicPr>
            <a:picLocks noChangeAspect="1"/>
          </p:cNvPicPr>
          <p:nvPr/>
        </p:nvPicPr>
        <p:blipFill>
          <a:blip r:embed="rId2"/>
          <a:stretch>
            <a:fillRect/>
          </a:stretch>
        </p:blipFill>
        <p:spPr>
          <a:xfrm>
            <a:off x="3100252" y="1466344"/>
            <a:ext cx="5724314" cy="4152627"/>
          </a:xfrm>
          <a:prstGeom prst="rect">
            <a:avLst/>
          </a:prstGeom>
        </p:spPr>
      </p:pic>
    </p:spTree>
    <p:extLst>
      <p:ext uri="{BB962C8B-B14F-4D97-AF65-F5344CB8AC3E}">
        <p14:creationId xmlns:p14="http://schemas.microsoft.com/office/powerpoint/2010/main" val="298263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D594-9F3B-4FFE-9CFF-0AF3AA872E34}"/>
              </a:ext>
            </a:extLst>
          </p:cNvPr>
          <p:cNvSpPr>
            <a:spLocks noGrp="1"/>
          </p:cNvSpPr>
          <p:nvPr>
            <p:ph type="title"/>
          </p:nvPr>
        </p:nvSpPr>
        <p:spPr>
          <a:xfrm>
            <a:off x="3182815" y="310447"/>
            <a:ext cx="8681893" cy="713833"/>
          </a:xfrm>
        </p:spPr>
        <p:txBody>
          <a:bodyPr>
            <a:noAutofit/>
          </a:bodyPr>
          <a:lstStyle/>
          <a:p>
            <a:r>
              <a:rPr lang="en-US" sz="2400"/>
              <a:t>Housing loan spreads fell near historic low</a:t>
            </a:r>
          </a:p>
        </p:txBody>
      </p:sp>
      <p:sp>
        <p:nvSpPr>
          <p:cNvPr id="8" name="TextBox 7">
            <a:extLst>
              <a:ext uri="{FF2B5EF4-FFF2-40B4-BE49-F238E27FC236}">
                <a16:creationId xmlns:a16="http://schemas.microsoft.com/office/drawing/2014/main" id="{B8F94686-7087-4AF9-B041-746DDFE09F73}"/>
              </a:ext>
            </a:extLst>
          </p:cNvPr>
          <p:cNvSpPr txBox="1"/>
          <p:nvPr/>
        </p:nvSpPr>
        <p:spPr>
          <a:xfrm>
            <a:off x="3182815" y="6008220"/>
            <a:ext cx="8473439" cy="276999"/>
          </a:xfrm>
          <a:prstGeom prst="rect">
            <a:avLst/>
          </a:prstGeom>
          <a:noFill/>
        </p:spPr>
        <p:txBody>
          <a:bodyPr wrap="square" rtlCol="0">
            <a:spAutoFit/>
          </a:bodyPr>
          <a:lstStyle>
            <a:defPPr>
              <a:defRPr lang="en-US"/>
            </a:defPPr>
            <a:lvl1pPr algn="r">
              <a:defRPr sz="1350" i="1">
                <a:solidFill>
                  <a:schemeClr val="tx2"/>
                </a:solidFill>
                <a:effectLst/>
              </a:defRPr>
            </a:lvl1pPr>
          </a:lstStyle>
          <a:p>
            <a:pPr algn="l"/>
            <a:r>
              <a:rPr lang="en-US" sz="1200" i="0"/>
              <a:t>Note: The spreads are weighted by volume and smoothed by 3-month averaging. Source: MNB</a:t>
            </a:r>
          </a:p>
        </p:txBody>
      </p:sp>
      <p:sp>
        <p:nvSpPr>
          <p:cNvPr id="9" name="TextBox 8">
            <a:extLst>
              <a:ext uri="{FF2B5EF4-FFF2-40B4-BE49-F238E27FC236}">
                <a16:creationId xmlns:a16="http://schemas.microsoft.com/office/drawing/2014/main" id="{0BCB3B46-3E7D-45C4-A135-9C93A49795E4}"/>
              </a:ext>
            </a:extLst>
          </p:cNvPr>
          <p:cNvSpPr txBox="1"/>
          <p:nvPr/>
        </p:nvSpPr>
        <p:spPr>
          <a:xfrm>
            <a:off x="3182815" y="5587086"/>
            <a:ext cx="4302506"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pl-PL" dirty="0"/>
              <a:t>Interest rate spread of housing loans</a:t>
            </a:r>
          </a:p>
        </p:txBody>
      </p:sp>
      <p:pic>
        <p:nvPicPr>
          <p:cNvPr id="4" name="Picture 3">
            <a:extLst>
              <a:ext uri="{FF2B5EF4-FFF2-40B4-BE49-F238E27FC236}">
                <a16:creationId xmlns:a16="http://schemas.microsoft.com/office/drawing/2014/main" id="{A6A75389-4B57-4F90-A801-74E727345069}"/>
              </a:ext>
            </a:extLst>
          </p:cNvPr>
          <p:cNvPicPr>
            <a:picLocks noChangeAspect="1"/>
          </p:cNvPicPr>
          <p:nvPr/>
        </p:nvPicPr>
        <p:blipFill>
          <a:blip r:embed="rId2"/>
          <a:stretch>
            <a:fillRect/>
          </a:stretch>
        </p:blipFill>
        <p:spPr>
          <a:xfrm>
            <a:off x="4169622" y="1164951"/>
            <a:ext cx="6708278" cy="4370333"/>
          </a:xfrm>
          <a:prstGeom prst="rect">
            <a:avLst/>
          </a:prstGeom>
        </p:spPr>
      </p:pic>
    </p:spTree>
    <p:extLst>
      <p:ext uri="{BB962C8B-B14F-4D97-AF65-F5344CB8AC3E}">
        <p14:creationId xmlns:p14="http://schemas.microsoft.com/office/powerpoint/2010/main" val="3945578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E1D8A05-0136-4DF3-BEEA-99372A266BEE}"/>
              </a:ext>
            </a:extLst>
          </p:cNvPr>
          <p:cNvSpPr>
            <a:spLocks noGrp="1"/>
          </p:cNvSpPr>
          <p:nvPr>
            <p:ph type="title"/>
          </p:nvPr>
        </p:nvSpPr>
        <p:spPr>
          <a:xfrm>
            <a:off x="3143996" y="310447"/>
            <a:ext cx="9048004" cy="713833"/>
          </a:xfrm>
        </p:spPr>
        <p:txBody>
          <a:bodyPr>
            <a:noAutofit/>
          </a:bodyPr>
          <a:lstStyle/>
          <a:p>
            <a:r>
              <a:rPr lang="en-US" sz="2400" dirty="0"/>
              <a:t>double-digit expansion in household loans</a:t>
            </a:r>
            <a:r>
              <a:rPr lang="hu-HU" sz="2400" dirty="0"/>
              <a:t> </a:t>
            </a:r>
            <a:r>
              <a:rPr lang="en-US" sz="2400" dirty="0"/>
              <a:t>may continue in the coming years as well</a:t>
            </a:r>
            <a:endParaRPr lang="hu-HU" sz="2400" dirty="0"/>
          </a:p>
        </p:txBody>
      </p:sp>
      <p:sp>
        <p:nvSpPr>
          <p:cNvPr id="18" name="Content Placeholder 3">
            <a:extLst>
              <a:ext uri="{FF2B5EF4-FFF2-40B4-BE49-F238E27FC236}">
                <a16:creationId xmlns:a16="http://schemas.microsoft.com/office/drawing/2014/main" id="{861C0E18-735D-41C3-B76D-FAB08AFFAF1A}"/>
              </a:ext>
            </a:extLst>
          </p:cNvPr>
          <p:cNvSpPr txBox="1">
            <a:spLocks/>
          </p:cNvSpPr>
          <p:nvPr/>
        </p:nvSpPr>
        <p:spPr>
          <a:xfrm>
            <a:off x="7929840" y="6119176"/>
            <a:ext cx="3724726"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Household lending forecast</a:t>
            </a:r>
            <a:endParaRPr lang="hu-HU" sz="1800" i="1" dirty="0">
              <a:solidFill>
                <a:srgbClr val="141B4D"/>
              </a:solidFill>
              <a:latin typeface="Calibri" panose="020F0502020204030204" pitchFamily="34" charset="0"/>
              <a:cs typeface="Times New Roman" panose="02020603050405020304" pitchFamily="18" charset="0"/>
            </a:endParaRPr>
          </a:p>
        </p:txBody>
      </p:sp>
      <p:sp>
        <p:nvSpPr>
          <p:cNvPr id="20" name="Text Placeholder 3">
            <a:extLst>
              <a:ext uri="{FF2B5EF4-FFF2-40B4-BE49-F238E27FC236}">
                <a16:creationId xmlns:a16="http://schemas.microsoft.com/office/drawing/2014/main" id="{9E969536-023A-4FAA-8498-4EBEF2579FD5}"/>
              </a:ext>
            </a:extLst>
          </p:cNvPr>
          <p:cNvSpPr>
            <a:spLocks noGrp="1"/>
          </p:cNvSpPr>
          <p:nvPr>
            <p:ph type="body" sz="quarter" idx="17"/>
          </p:nvPr>
        </p:nvSpPr>
        <p:spPr>
          <a:xfrm>
            <a:off x="3143998" y="6430343"/>
            <a:ext cx="8241464" cy="313932"/>
          </a:xfrm>
        </p:spPr>
        <p:txBody>
          <a:bodyPr/>
          <a:lstStyle/>
          <a:p>
            <a:r>
              <a:rPr lang="en-US" sz="1200" dirty="0"/>
              <a:t>Transaction-based annual growth rate based on data from the financial intermediary system. Source: MNB</a:t>
            </a:r>
            <a:endParaRPr lang="hu-HU" sz="1200" dirty="0"/>
          </a:p>
        </p:txBody>
      </p:sp>
      <p:sp>
        <p:nvSpPr>
          <p:cNvPr id="8" name="TextBox 7">
            <a:extLst>
              <a:ext uri="{FF2B5EF4-FFF2-40B4-BE49-F238E27FC236}">
                <a16:creationId xmlns:a16="http://schemas.microsoft.com/office/drawing/2014/main" id="{CFDCE9BF-3B2E-48F7-9BFA-66AC7F49F2D6}"/>
              </a:ext>
            </a:extLst>
          </p:cNvPr>
          <p:cNvSpPr txBox="1"/>
          <p:nvPr/>
        </p:nvSpPr>
        <p:spPr>
          <a:xfrm>
            <a:off x="3143998" y="1152525"/>
            <a:ext cx="4274171" cy="1754326"/>
          </a:xfrm>
          <a:prstGeom prst="rect">
            <a:avLst/>
          </a:prstGeom>
          <a:solidFill>
            <a:schemeClr val="tx2">
              <a:lumMod val="10000"/>
              <a:lumOff val="90000"/>
              <a:alpha val="20000"/>
            </a:schemeClr>
          </a:solidFill>
        </p:spPr>
        <p:txBody>
          <a:bodyPr wrap="square" rtlCol="0">
            <a:spAutoFit/>
          </a:bodyPr>
          <a:lstStyle/>
          <a:p>
            <a:pPr algn="just"/>
            <a:r>
              <a:rPr lang="en-US">
                <a:solidFill>
                  <a:srgbClr val="002060"/>
                </a:solidFill>
              </a:rPr>
              <a:t>With the </a:t>
            </a:r>
            <a:r>
              <a:rPr lang="en-US" b="1">
                <a:solidFill>
                  <a:srgbClr val="002060"/>
                </a:solidFill>
              </a:rPr>
              <a:t>phasing out of the FGS Go! </a:t>
            </a:r>
            <a:r>
              <a:rPr lang="en-US">
                <a:solidFill>
                  <a:srgbClr val="002060"/>
                </a:solidFill>
              </a:rPr>
              <a:t>and the </a:t>
            </a:r>
            <a:r>
              <a:rPr lang="en-US" b="1">
                <a:solidFill>
                  <a:srgbClr val="002060"/>
                </a:solidFill>
              </a:rPr>
              <a:t>strengthening of the pandemic</a:t>
            </a:r>
            <a:r>
              <a:rPr lang="en-US">
                <a:solidFill>
                  <a:srgbClr val="002060"/>
                </a:solidFill>
              </a:rPr>
              <a:t>,</a:t>
            </a:r>
            <a:r>
              <a:rPr lang="en-US" b="1">
                <a:solidFill>
                  <a:srgbClr val="002060"/>
                </a:solidFill>
              </a:rPr>
              <a:t> </a:t>
            </a:r>
            <a:r>
              <a:rPr lang="en-US">
                <a:solidFill>
                  <a:srgbClr val="002060"/>
                </a:solidFill>
              </a:rPr>
              <a:t>corporate loan growth may slow slightly. </a:t>
            </a:r>
            <a:r>
              <a:rPr lang="en-US" b="1">
                <a:solidFill>
                  <a:srgbClr val="002060"/>
                </a:solidFill>
              </a:rPr>
              <a:t>In parallel with GDP growth</a:t>
            </a:r>
            <a:r>
              <a:rPr lang="en-US">
                <a:solidFill>
                  <a:srgbClr val="002060"/>
                </a:solidFill>
              </a:rPr>
              <a:t>, annual expansion in the corporate loan portfolio </a:t>
            </a:r>
            <a:r>
              <a:rPr lang="en-US" b="1">
                <a:solidFill>
                  <a:srgbClr val="002060"/>
                </a:solidFill>
              </a:rPr>
              <a:t>may again rise from the beginning of 2022</a:t>
            </a:r>
            <a:r>
              <a:rPr lang="en-US">
                <a:solidFill>
                  <a:srgbClr val="002060"/>
                </a:solidFill>
              </a:rPr>
              <a:t>.</a:t>
            </a:r>
          </a:p>
        </p:txBody>
      </p:sp>
      <p:sp>
        <p:nvSpPr>
          <p:cNvPr id="11" name="Content Placeholder 3">
            <a:extLst>
              <a:ext uri="{FF2B5EF4-FFF2-40B4-BE49-F238E27FC236}">
                <a16:creationId xmlns:a16="http://schemas.microsoft.com/office/drawing/2014/main" id="{F6047A74-01EF-4945-9880-7D7C5183F97B}"/>
              </a:ext>
            </a:extLst>
          </p:cNvPr>
          <p:cNvSpPr txBox="1">
            <a:spLocks/>
          </p:cNvSpPr>
          <p:nvPr/>
        </p:nvSpPr>
        <p:spPr>
          <a:xfrm>
            <a:off x="3406349" y="6092521"/>
            <a:ext cx="3858381" cy="341632"/>
          </a:xfrm>
          <a:prstGeom prst="rect">
            <a:avLst/>
          </a:prstGeom>
          <a:noFill/>
        </p:spPr>
        <p:txBody>
          <a:bodyPr wrap="square" rtlCol="0">
            <a:spAutoFit/>
          </a:bodyPr>
          <a:lstStyle>
            <a:lvl1pPr marL="0" indent="0" algn="l" defTabSz="685749" rtl="0" eaLnBrk="1" latinLnBrk="0" hangingPunct="1">
              <a:lnSpc>
                <a:spcPct val="90000"/>
              </a:lnSpc>
              <a:spcBef>
                <a:spcPts val="750"/>
              </a:spcBef>
              <a:buFont typeface="Arial" panose="020B0604020202020204" pitchFamily="34" charset="0"/>
              <a:buNone/>
              <a:defRPr sz="210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sz="1800" i="1">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Corporate lending forecast</a:t>
            </a:r>
            <a:endParaRPr lang="en-US" sz="1800" i="1">
              <a:solidFill>
                <a:srgbClr val="141B4D"/>
              </a:solidFill>
              <a:latin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2DA4C9C8-5E51-4DA6-9666-B57927A63BB6}"/>
              </a:ext>
            </a:extLst>
          </p:cNvPr>
          <p:cNvSpPr txBox="1"/>
          <p:nvPr/>
        </p:nvSpPr>
        <p:spPr>
          <a:xfrm>
            <a:off x="7524751" y="1148166"/>
            <a:ext cx="4667250" cy="1754326"/>
          </a:xfrm>
          <a:prstGeom prst="rect">
            <a:avLst/>
          </a:prstGeom>
          <a:solidFill>
            <a:schemeClr val="tx2">
              <a:lumMod val="10000"/>
              <a:lumOff val="90000"/>
              <a:alpha val="20000"/>
            </a:schemeClr>
          </a:solidFill>
        </p:spPr>
        <p:txBody>
          <a:bodyPr wrap="square" rtlCol="0">
            <a:spAutoFit/>
          </a:bodyPr>
          <a:lstStyle/>
          <a:p>
            <a:r>
              <a:rPr lang="en-US">
                <a:solidFill>
                  <a:srgbClr val="002060"/>
                </a:solidFill>
              </a:rPr>
              <a:t>Credit demand may decline with the </a:t>
            </a:r>
            <a:r>
              <a:rPr lang="en-US" b="1">
                <a:solidFill>
                  <a:srgbClr val="002060"/>
                </a:solidFill>
              </a:rPr>
              <a:t>phasing out of the prenatal baby support loan </a:t>
            </a:r>
            <a:r>
              <a:rPr lang="en-US">
                <a:solidFill>
                  <a:srgbClr val="002060"/>
                </a:solidFill>
              </a:rPr>
              <a:t>and due to the </a:t>
            </a:r>
            <a:r>
              <a:rPr lang="en-US" b="1">
                <a:solidFill>
                  <a:srgbClr val="002060"/>
                </a:solidFill>
              </a:rPr>
              <a:t>rise in lending rates</a:t>
            </a:r>
            <a:r>
              <a:rPr lang="en-US">
                <a:solidFill>
                  <a:srgbClr val="002060"/>
                </a:solidFill>
              </a:rPr>
              <a:t>, but with the </a:t>
            </a:r>
            <a:r>
              <a:rPr lang="en-US" b="1">
                <a:solidFill>
                  <a:srgbClr val="002060"/>
                </a:solidFill>
              </a:rPr>
              <a:t>extension of the moratorium</a:t>
            </a:r>
            <a:r>
              <a:rPr lang="en-US"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via the Green Home Programme</a:t>
            </a:r>
            <a:r>
              <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loan growth </a:t>
            </a:r>
            <a:r>
              <a:rPr lang="en-US" sz="18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may remain in the double-digit range until end-2022</a:t>
            </a:r>
            <a:r>
              <a:rPr lang="en-US">
                <a:solidFill>
                  <a:srgbClr val="002060"/>
                </a:solidFill>
              </a:rPr>
              <a:t>.</a:t>
            </a:r>
          </a:p>
        </p:txBody>
      </p:sp>
      <p:pic>
        <p:nvPicPr>
          <p:cNvPr id="10" name="Picture 9">
            <a:extLst>
              <a:ext uri="{FF2B5EF4-FFF2-40B4-BE49-F238E27FC236}">
                <a16:creationId xmlns:a16="http://schemas.microsoft.com/office/drawing/2014/main" id="{84E53BA1-5CE0-407B-8DD8-5CC1962CC1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3012" y="3012251"/>
            <a:ext cx="4111810" cy="3084079"/>
          </a:xfrm>
          <a:prstGeom prst="rect">
            <a:avLst/>
          </a:prstGeom>
          <a:noFill/>
          <a:ln>
            <a:noFill/>
          </a:ln>
        </p:spPr>
      </p:pic>
      <p:pic>
        <p:nvPicPr>
          <p:cNvPr id="15" name="Picture 14">
            <a:extLst>
              <a:ext uri="{FF2B5EF4-FFF2-40B4-BE49-F238E27FC236}">
                <a16:creationId xmlns:a16="http://schemas.microsoft.com/office/drawing/2014/main" id="{BD680CC7-2FEA-4C86-962E-13C57C3ED0B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2921" y="3035097"/>
            <a:ext cx="4111810" cy="3084080"/>
          </a:xfrm>
          <a:prstGeom prst="rect">
            <a:avLst/>
          </a:prstGeom>
          <a:noFill/>
          <a:ln>
            <a:noFill/>
          </a:ln>
        </p:spPr>
      </p:pic>
    </p:spTree>
    <p:extLst>
      <p:ext uri="{BB962C8B-B14F-4D97-AF65-F5344CB8AC3E}">
        <p14:creationId xmlns:p14="http://schemas.microsoft.com/office/powerpoint/2010/main" val="1883447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1291442509"/>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6458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D4E55-1E44-42B6-A96E-352443F20622}"/>
              </a:ext>
            </a:extLst>
          </p:cNvPr>
          <p:cNvSpPr>
            <a:spLocks noGrp="1"/>
          </p:cNvSpPr>
          <p:nvPr>
            <p:ph type="title"/>
          </p:nvPr>
        </p:nvSpPr>
        <p:spPr>
          <a:xfrm>
            <a:off x="3162299" y="310447"/>
            <a:ext cx="8867775" cy="713833"/>
          </a:xfrm>
        </p:spPr>
        <p:txBody>
          <a:bodyPr>
            <a:noAutofit/>
          </a:bodyPr>
          <a:lstStyle/>
          <a:p>
            <a:r>
              <a:rPr lang="en-US" sz="2400" dirty="0"/>
              <a:t>GDP at the EU level did not yet reach its pre-crisis value</a:t>
            </a:r>
            <a:r>
              <a:rPr lang="hu-HU" sz="2400" dirty="0"/>
              <a:t>, </a:t>
            </a:r>
            <a:r>
              <a:rPr lang="en-US" sz="2400" dirty="0"/>
              <a:t>the pace of recovery varies across countries</a:t>
            </a:r>
            <a:endParaRPr lang="hu-HU" sz="2400" dirty="0"/>
          </a:p>
        </p:txBody>
      </p:sp>
      <p:sp>
        <p:nvSpPr>
          <p:cNvPr id="4" name="Text Placeholder 3">
            <a:extLst>
              <a:ext uri="{FF2B5EF4-FFF2-40B4-BE49-F238E27FC236}">
                <a16:creationId xmlns:a16="http://schemas.microsoft.com/office/drawing/2014/main" id="{28CE9FA4-30A6-40DC-BACA-E0CB391948C2}"/>
              </a:ext>
            </a:extLst>
          </p:cNvPr>
          <p:cNvSpPr>
            <a:spLocks noGrp="1"/>
          </p:cNvSpPr>
          <p:nvPr>
            <p:ph type="body" sz="quarter" idx="17"/>
          </p:nvPr>
        </p:nvSpPr>
        <p:spPr>
          <a:xfrm>
            <a:off x="3391270" y="6383766"/>
            <a:ext cx="7679183" cy="229326"/>
          </a:xfrm>
        </p:spPr>
        <p:txBody>
          <a:bodyPr/>
          <a:lstStyle/>
          <a:p>
            <a:r>
              <a:rPr lang="en-US" sz="1200" dirty="0"/>
              <a:t>Note: Seasonally and working day adjusted data for European countries, and seasonally adjusted data for China and the USA. Hungary, China, the USA and the EU are marked with different </a:t>
            </a:r>
            <a:r>
              <a:rPr lang="en-US" sz="1200" dirty="0" err="1"/>
              <a:t>colours</a:t>
            </a:r>
            <a:r>
              <a:rPr lang="en-US" sz="1200" dirty="0"/>
              <a:t>. Source: Eurostat, OECD</a:t>
            </a:r>
            <a:endParaRPr lang="hu-HU" sz="1200" dirty="0"/>
          </a:p>
        </p:txBody>
      </p:sp>
      <p:sp>
        <p:nvSpPr>
          <p:cNvPr id="7" name="TextBox 6">
            <a:extLst>
              <a:ext uri="{FF2B5EF4-FFF2-40B4-BE49-F238E27FC236}">
                <a16:creationId xmlns:a16="http://schemas.microsoft.com/office/drawing/2014/main" id="{3775C673-CAE8-4B54-92A2-6A7CAE2A7F03}"/>
              </a:ext>
            </a:extLst>
          </p:cNvPr>
          <p:cNvSpPr txBox="1"/>
          <p:nvPr/>
        </p:nvSpPr>
        <p:spPr>
          <a:xfrm>
            <a:off x="3391270" y="5631974"/>
            <a:ext cx="7752980" cy="646331"/>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Difference between 2021 Q2 and 2019 Q4 GDP in EU Member States, the USA and China</a:t>
            </a:r>
            <a:endParaRPr lang="hu-HU" dirty="0"/>
          </a:p>
        </p:txBody>
      </p:sp>
      <p:pic>
        <p:nvPicPr>
          <p:cNvPr id="6" name="Picture 5">
            <a:extLst>
              <a:ext uri="{FF2B5EF4-FFF2-40B4-BE49-F238E27FC236}">
                <a16:creationId xmlns:a16="http://schemas.microsoft.com/office/drawing/2014/main" id="{B5E6A29B-E21B-48D5-8BFE-AEF1B3719CE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2257" y="1125153"/>
            <a:ext cx="6128901" cy="4607694"/>
          </a:xfrm>
          <a:prstGeom prst="rect">
            <a:avLst/>
          </a:prstGeom>
          <a:noFill/>
          <a:ln>
            <a:noFill/>
          </a:ln>
        </p:spPr>
      </p:pic>
    </p:spTree>
    <p:extLst>
      <p:ext uri="{BB962C8B-B14F-4D97-AF65-F5344CB8AC3E}">
        <p14:creationId xmlns:p14="http://schemas.microsoft.com/office/powerpoint/2010/main" val="282535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D4E55-1E44-42B6-A96E-352443F20622}"/>
              </a:ext>
            </a:extLst>
          </p:cNvPr>
          <p:cNvSpPr>
            <a:spLocks noGrp="1"/>
          </p:cNvSpPr>
          <p:nvPr>
            <p:ph type="title"/>
          </p:nvPr>
        </p:nvSpPr>
        <p:spPr>
          <a:xfrm>
            <a:off x="3162300" y="310447"/>
            <a:ext cx="8867380" cy="713833"/>
          </a:xfrm>
        </p:spPr>
        <p:txBody>
          <a:bodyPr>
            <a:noAutofit/>
          </a:bodyPr>
          <a:lstStyle/>
          <a:p>
            <a:r>
              <a:rPr lang="en-US" sz="2400" dirty="0"/>
              <a:t>A small proportion of debtors indicated that they were in need of a third phase of the payment moratorium</a:t>
            </a:r>
            <a:endParaRPr lang="hu-HU" sz="2400" dirty="0"/>
          </a:p>
        </p:txBody>
      </p:sp>
      <p:sp>
        <p:nvSpPr>
          <p:cNvPr id="25" name="TextBox 24">
            <a:extLst>
              <a:ext uri="{FF2B5EF4-FFF2-40B4-BE49-F238E27FC236}">
                <a16:creationId xmlns:a16="http://schemas.microsoft.com/office/drawing/2014/main" id="{EC486EF4-7C5A-44FC-B070-51C5C688A5BE}"/>
              </a:ext>
            </a:extLst>
          </p:cNvPr>
          <p:cNvSpPr txBox="1"/>
          <p:nvPr/>
        </p:nvSpPr>
        <p:spPr>
          <a:xfrm>
            <a:off x="3080085" y="5916554"/>
            <a:ext cx="9072588" cy="369332"/>
          </a:xfrm>
          <a:prstGeom prst="rect">
            <a:avLst/>
          </a:prstGeom>
          <a:solidFill>
            <a:schemeClr val="tx2">
              <a:lumMod val="10000"/>
              <a:lumOff val="90000"/>
              <a:alpha val="80000"/>
            </a:schemeClr>
          </a:solidFill>
        </p:spPr>
        <p:txBody>
          <a:bodyPr wrap="square" rtlCol="0">
            <a:spAutoFit/>
          </a:bodyPr>
          <a:lstStyle/>
          <a:p>
            <a:pPr algn="just"/>
            <a:r>
              <a:rPr lang="en-GB" b="1" dirty="0">
                <a:solidFill>
                  <a:srgbClr val="002060"/>
                </a:solidFill>
              </a:rPr>
              <a:t>We do not expect a significant increase in risks with end of the general moratorium.</a:t>
            </a:r>
            <a:endParaRPr lang="en-GB" dirty="0">
              <a:solidFill>
                <a:srgbClr val="002060"/>
              </a:solidFill>
            </a:endParaRPr>
          </a:p>
        </p:txBody>
      </p:sp>
      <p:graphicFrame>
        <p:nvGraphicFramePr>
          <p:cNvPr id="8" name="Table 7">
            <a:extLst>
              <a:ext uri="{FF2B5EF4-FFF2-40B4-BE49-F238E27FC236}">
                <a16:creationId xmlns:a16="http://schemas.microsoft.com/office/drawing/2014/main" id="{5A0BFC7C-BAE6-4CD9-8086-68805503DE75}"/>
              </a:ext>
            </a:extLst>
          </p:cNvPr>
          <p:cNvGraphicFramePr>
            <a:graphicFrameLocks noGrp="1"/>
          </p:cNvGraphicFramePr>
          <p:nvPr>
            <p:extLst>
              <p:ext uri="{D42A27DB-BD31-4B8C-83A1-F6EECF244321}">
                <p14:modId xmlns:p14="http://schemas.microsoft.com/office/powerpoint/2010/main" val="1947918859"/>
              </p:ext>
            </p:extLst>
          </p:nvPr>
        </p:nvGraphicFramePr>
        <p:xfrm>
          <a:off x="3265998" y="3511916"/>
          <a:ext cx="8601538" cy="2205233"/>
        </p:xfrm>
        <a:graphic>
          <a:graphicData uri="http://schemas.openxmlformats.org/drawingml/2006/table">
            <a:tbl>
              <a:tblPr firstRow="1" firstCol="1" bandRow="1">
                <a:tableStyleId>{5C22544A-7EE6-4342-B048-85BDC9FD1C3A}</a:tableStyleId>
              </a:tblPr>
              <a:tblGrid>
                <a:gridCol w="1168350">
                  <a:extLst>
                    <a:ext uri="{9D8B030D-6E8A-4147-A177-3AD203B41FA5}">
                      <a16:colId xmlns:a16="http://schemas.microsoft.com/office/drawing/2014/main" val="2777650496"/>
                    </a:ext>
                  </a:extLst>
                </a:gridCol>
                <a:gridCol w="1460233">
                  <a:extLst>
                    <a:ext uri="{9D8B030D-6E8A-4147-A177-3AD203B41FA5}">
                      <a16:colId xmlns:a16="http://schemas.microsoft.com/office/drawing/2014/main" val="2929556323"/>
                    </a:ext>
                  </a:extLst>
                </a:gridCol>
                <a:gridCol w="1183094">
                  <a:extLst>
                    <a:ext uri="{9D8B030D-6E8A-4147-A177-3AD203B41FA5}">
                      <a16:colId xmlns:a16="http://schemas.microsoft.com/office/drawing/2014/main" val="3252465540"/>
                    </a:ext>
                  </a:extLst>
                </a:gridCol>
                <a:gridCol w="1314755">
                  <a:extLst>
                    <a:ext uri="{9D8B030D-6E8A-4147-A177-3AD203B41FA5}">
                      <a16:colId xmlns:a16="http://schemas.microsoft.com/office/drawing/2014/main" val="951662480"/>
                    </a:ext>
                  </a:extLst>
                </a:gridCol>
                <a:gridCol w="1839544">
                  <a:extLst>
                    <a:ext uri="{9D8B030D-6E8A-4147-A177-3AD203B41FA5}">
                      <a16:colId xmlns:a16="http://schemas.microsoft.com/office/drawing/2014/main" val="896528886"/>
                    </a:ext>
                  </a:extLst>
                </a:gridCol>
                <a:gridCol w="1635562">
                  <a:extLst>
                    <a:ext uri="{9D8B030D-6E8A-4147-A177-3AD203B41FA5}">
                      <a16:colId xmlns:a16="http://schemas.microsoft.com/office/drawing/2014/main" val="1638675968"/>
                    </a:ext>
                  </a:extLst>
                </a:gridCol>
              </a:tblGrid>
              <a:tr h="488873">
                <a:tc>
                  <a:txBody>
                    <a:bodyPr/>
                    <a:lstStyle/>
                    <a:p>
                      <a:pPr>
                        <a:lnSpc>
                          <a:spcPct val="100000"/>
                        </a:lnSpc>
                      </a:pPr>
                      <a:endParaRPr lang="hu-HU" sz="1200" dirty="0">
                        <a:solidFill>
                          <a:srgbClr val="002060"/>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gridSpan="3">
                  <a:txBody>
                    <a:bodyPr/>
                    <a:lstStyle/>
                    <a:p>
                      <a:pPr algn="ctr">
                        <a:lnSpc>
                          <a:spcPct val="100000"/>
                        </a:lnSpc>
                        <a:spcAft>
                          <a:spcPts val="750"/>
                        </a:spcAft>
                      </a:pPr>
                      <a:r>
                        <a:rPr lang="en-GB" sz="1200" noProof="0" dirty="0">
                          <a:solidFill>
                            <a:srgbClr val="002060"/>
                          </a:solidFill>
                          <a:effectLst/>
                        </a:rPr>
                        <a:t>September 2021</a:t>
                      </a:r>
                    </a:p>
                    <a:p>
                      <a:pPr algn="ctr">
                        <a:lnSpc>
                          <a:spcPct val="100000"/>
                        </a:lnSpc>
                        <a:spcAft>
                          <a:spcPts val="750"/>
                        </a:spcAft>
                      </a:pPr>
                      <a:r>
                        <a:rPr lang="en-GB" sz="1200" noProof="0" dirty="0">
                          <a:solidFill>
                            <a:srgbClr val="002060"/>
                          </a:solidFill>
                          <a:effectLst/>
                        </a:rPr>
                        <a:t>(as a share of total credit)</a:t>
                      </a:r>
                      <a:endParaRPr lang="en-GB" sz="1200" noProof="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hMerge="1">
                  <a:txBody>
                    <a:bodyPr/>
                    <a:lstStyle/>
                    <a:p>
                      <a:endParaRPr lang="hu-HU"/>
                    </a:p>
                  </a:txBody>
                  <a:tcPr/>
                </a:tc>
                <a:tc hMerge="1">
                  <a:txBody>
                    <a:bodyPr/>
                    <a:lstStyle/>
                    <a:p>
                      <a:endParaRPr lang="hu-HU"/>
                    </a:p>
                  </a:txBody>
                  <a:tcPr/>
                </a:tc>
                <a:tc gridSpan="2">
                  <a:txBody>
                    <a:bodyPr/>
                    <a:lstStyle/>
                    <a:p>
                      <a:pPr algn="ctr">
                        <a:lnSpc>
                          <a:spcPct val="100000"/>
                        </a:lnSpc>
                        <a:spcAft>
                          <a:spcPts val="750"/>
                        </a:spcAft>
                      </a:pPr>
                      <a:r>
                        <a:rPr lang="hu-HU" sz="1200" dirty="0">
                          <a:solidFill>
                            <a:srgbClr val="002060"/>
                          </a:solidFill>
                          <a:effectLst/>
                        </a:rPr>
                        <a:t>November 2021</a:t>
                      </a:r>
                      <a:endParaRPr lang="hu-HU" sz="1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hMerge="1">
                  <a:txBody>
                    <a:bodyPr/>
                    <a:lstStyle/>
                    <a:p>
                      <a:endParaRPr lang="hu-HU"/>
                    </a:p>
                  </a:txBody>
                  <a:tcPr/>
                </a:tc>
                <a:extLst>
                  <a:ext uri="{0D108BD9-81ED-4DB2-BD59-A6C34878D82A}">
                    <a16:rowId xmlns:a16="http://schemas.microsoft.com/office/drawing/2014/main" val="2737791801"/>
                  </a:ext>
                </a:extLst>
              </a:tr>
              <a:tr h="360000">
                <a:tc>
                  <a:txBody>
                    <a:bodyPr/>
                    <a:lstStyle/>
                    <a:p>
                      <a:pPr>
                        <a:lnSpc>
                          <a:spcPct val="100000"/>
                        </a:lnSpc>
                      </a:pPr>
                      <a:endParaRPr lang="en-GB" sz="1200" noProof="0" dirty="0">
                        <a:solidFill>
                          <a:srgbClr val="002060"/>
                        </a:solidFill>
                        <a:effectLst/>
                        <a:latin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lnSpc>
                          <a:spcPct val="100000"/>
                        </a:lnSpc>
                        <a:spcAft>
                          <a:spcPts val="750"/>
                        </a:spcAft>
                      </a:pPr>
                      <a:r>
                        <a:rPr lang="en-GB" sz="1200" noProof="0">
                          <a:solidFill>
                            <a:srgbClr val="002060"/>
                          </a:solidFill>
                          <a:effectLst/>
                        </a:rPr>
                        <a:t>Not eligible</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750"/>
                        </a:spcAft>
                      </a:pPr>
                      <a:r>
                        <a:rPr lang="en-GB" sz="1200" noProof="0">
                          <a:solidFill>
                            <a:srgbClr val="002060"/>
                          </a:solidFill>
                          <a:effectLst/>
                        </a:rPr>
                        <a:t>Under moratorium</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750"/>
                        </a:spcAft>
                      </a:pPr>
                      <a:r>
                        <a:rPr lang="en-GB" sz="1200" noProof="0">
                          <a:solidFill>
                            <a:srgbClr val="002060"/>
                          </a:solidFill>
                          <a:effectLst/>
                        </a:rPr>
                        <a:t>Not under moratorium</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GB" sz="1200" kern="1200" noProof="0">
                          <a:solidFill>
                            <a:srgbClr val="002060"/>
                          </a:solidFill>
                          <a:effectLst/>
                          <a:latin typeface="+mn-lt"/>
                          <a:ea typeface="+mn-ea"/>
                          <a:cs typeface="+mn-cs"/>
                        </a:rPr>
                        <a:t>As a share of credit under moratorium in September 2021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750"/>
                        </a:spcAft>
                      </a:pPr>
                      <a:r>
                        <a:rPr lang="en-GB" sz="1200" noProof="0">
                          <a:solidFill>
                            <a:srgbClr val="002060"/>
                          </a:solidFill>
                          <a:effectLst/>
                        </a:rPr>
                        <a:t>As a share of total credit in September 2021</a:t>
                      </a: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6398917"/>
                  </a:ext>
                </a:extLst>
              </a:tr>
              <a:tr h="360000">
                <a:tc>
                  <a:txBody>
                    <a:bodyPr/>
                    <a:lstStyle/>
                    <a:p>
                      <a:pPr algn="ctr">
                        <a:lnSpc>
                          <a:spcPct val="100000"/>
                        </a:lnSpc>
                        <a:spcAft>
                          <a:spcPts val="750"/>
                        </a:spcAft>
                      </a:pPr>
                      <a:r>
                        <a:rPr lang="en-GB" sz="1200" noProof="0">
                          <a:solidFill>
                            <a:srgbClr val="002060"/>
                          </a:solidFill>
                          <a:effectLst/>
                        </a:rPr>
                        <a:t>Households</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lnSpc>
                          <a:spcPct val="100000"/>
                        </a:lnSpc>
                        <a:spcAft>
                          <a:spcPts val="300"/>
                        </a:spcAft>
                      </a:pPr>
                      <a:r>
                        <a:rPr lang="en-GB" sz="1200" noProof="0">
                          <a:solidFill>
                            <a:srgbClr val="002060"/>
                          </a:solidFill>
                          <a:effectLst/>
                        </a:rPr>
                        <a:t>36%</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noProof="0">
                          <a:solidFill>
                            <a:srgbClr val="002060"/>
                          </a:solidFill>
                          <a:effectLst/>
                        </a:rPr>
                        <a:t>29%</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noProof="0">
                          <a:solidFill>
                            <a:srgbClr val="002060"/>
                          </a:solidFill>
                          <a:effectLst/>
                        </a:rPr>
                        <a:t>35%</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noProof="0">
                          <a:solidFill>
                            <a:srgbClr val="002060"/>
                          </a:solidFill>
                          <a:effectLst/>
                        </a:rPr>
                        <a:t>19%</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b="1" noProof="0">
                          <a:solidFill>
                            <a:srgbClr val="002060"/>
                          </a:solidFill>
                          <a:effectLst/>
                        </a:rPr>
                        <a:t>5%</a:t>
                      </a:r>
                    </a:p>
                    <a:p>
                      <a:pPr algn="ctr">
                        <a:lnSpc>
                          <a:spcPct val="100000"/>
                        </a:lnSpc>
                        <a:spcAft>
                          <a:spcPts val="300"/>
                        </a:spcAft>
                      </a:pPr>
                      <a:r>
                        <a:rPr lang="en-GB" sz="1200" b="1" noProof="0">
                          <a:solidFill>
                            <a:srgbClr val="002060"/>
                          </a:solidFill>
                          <a:effectLst/>
                        </a:rPr>
                        <a:t>220 thousand contracts</a:t>
                      </a:r>
                      <a:endParaRPr lang="en-GB" sz="1200" b="1"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53370535"/>
                  </a:ext>
                </a:extLst>
              </a:tr>
              <a:tr h="360000">
                <a:tc>
                  <a:txBody>
                    <a:bodyPr/>
                    <a:lstStyle/>
                    <a:p>
                      <a:pPr algn="ctr">
                        <a:lnSpc>
                          <a:spcPct val="100000"/>
                        </a:lnSpc>
                        <a:spcAft>
                          <a:spcPts val="750"/>
                        </a:spcAft>
                      </a:pPr>
                      <a:r>
                        <a:rPr lang="en-GB" sz="1200" noProof="0">
                          <a:solidFill>
                            <a:srgbClr val="002060"/>
                          </a:solidFill>
                          <a:effectLst/>
                        </a:rPr>
                        <a:t>Corporations</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lnSpc>
                          <a:spcPct val="100000"/>
                        </a:lnSpc>
                        <a:spcAft>
                          <a:spcPts val="300"/>
                        </a:spcAft>
                      </a:pPr>
                      <a:r>
                        <a:rPr lang="en-GB" sz="1200" noProof="0">
                          <a:solidFill>
                            <a:srgbClr val="002060"/>
                          </a:solidFill>
                          <a:effectLst/>
                        </a:rPr>
                        <a:t>46%</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noProof="0">
                          <a:solidFill>
                            <a:srgbClr val="002060"/>
                          </a:solidFill>
                          <a:effectLst/>
                        </a:rPr>
                        <a:t>17%</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noProof="0">
                          <a:solidFill>
                            <a:srgbClr val="002060"/>
                          </a:solidFill>
                          <a:effectLst/>
                        </a:rPr>
                        <a:t>37%</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noProof="0">
                          <a:solidFill>
                            <a:srgbClr val="002060"/>
                          </a:solidFill>
                          <a:effectLst/>
                        </a:rPr>
                        <a:t>12%</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b="1" noProof="0">
                          <a:solidFill>
                            <a:srgbClr val="002060"/>
                          </a:solidFill>
                          <a:effectLst/>
                        </a:rPr>
                        <a:t>2%</a:t>
                      </a:r>
                    </a:p>
                    <a:p>
                      <a:pPr algn="ctr">
                        <a:lnSpc>
                          <a:spcPct val="100000"/>
                        </a:lnSpc>
                        <a:spcAft>
                          <a:spcPts val="300"/>
                        </a:spcAft>
                      </a:pPr>
                      <a:r>
                        <a:rPr lang="en-GB" sz="1200" b="1" noProof="0">
                          <a:solidFill>
                            <a:srgbClr val="002060"/>
                          </a:solidFill>
                          <a:effectLst/>
                        </a:rPr>
                        <a:t>3 thousand contracts</a:t>
                      </a:r>
                      <a:endParaRPr lang="en-GB" sz="1200" b="1"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991327906"/>
                  </a:ext>
                </a:extLst>
              </a:tr>
              <a:tr h="360000">
                <a:tc>
                  <a:txBody>
                    <a:bodyPr/>
                    <a:lstStyle/>
                    <a:p>
                      <a:pPr algn="ctr">
                        <a:lnSpc>
                          <a:spcPct val="100000"/>
                        </a:lnSpc>
                        <a:spcAft>
                          <a:spcPts val="750"/>
                        </a:spcAft>
                      </a:pPr>
                      <a:r>
                        <a:rPr lang="en-GB" sz="1200" noProof="0">
                          <a:solidFill>
                            <a:srgbClr val="002060"/>
                          </a:solidFill>
                          <a:effectLst/>
                        </a:rPr>
                        <a:t>Total</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10000"/>
                        <a:lumOff val="90000"/>
                      </a:schemeClr>
                    </a:solidFill>
                  </a:tcPr>
                </a:tc>
                <a:tc>
                  <a:txBody>
                    <a:bodyPr/>
                    <a:lstStyle/>
                    <a:p>
                      <a:pPr algn="ctr">
                        <a:lnSpc>
                          <a:spcPct val="100000"/>
                        </a:lnSpc>
                        <a:spcAft>
                          <a:spcPts val="300"/>
                        </a:spcAft>
                      </a:pPr>
                      <a:r>
                        <a:rPr lang="en-GB" sz="1200" noProof="0">
                          <a:solidFill>
                            <a:srgbClr val="002060"/>
                          </a:solidFill>
                          <a:effectLst/>
                        </a:rPr>
                        <a:t>41%</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noProof="0">
                          <a:solidFill>
                            <a:srgbClr val="002060"/>
                          </a:solidFill>
                          <a:effectLst/>
                        </a:rPr>
                        <a:t>23%</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noProof="0">
                          <a:solidFill>
                            <a:srgbClr val="002060"/>
                          </a:solidFill>
                          <a:effectLst/>
                        </a:rPr>
                        <a:t>36%</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noProof="0">
                          <a:solidFill>
                            <a:srgbClr val="002060"/>
                          </a:solidFill>
                          <a:effectLst/>
                        </a:rPr>
                        <a:t>16%</a:t>
                      </a:r>
                      <a:endParaRPr lang="en-GB" sz="1200" noProof="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00000"/>
                        </a:lnSpc>
                        <a:spcAft>
                          <a:spcPts val="300"/>
                        </a:spcAft>
                      </a:pPr>
                      <a:r>
                        <a:rPr lang="en-GB" sz="1200" b="1" noProof="0" dirty="0">
                          <a:solidFill>
                            <a:srgbClr val="002060"/>
                          </a:solidFill>
                          <a:effectLst/>
                        </a:rPr>
                        <a:t>4%</a:t>
                      </a:r>
                      <a:endParaRPr lang="en-GB" sz="1200" b="1" noProof="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9726915"/>
                  </a:ext>
                </a:extLst>
              </a:tr>
            </a:tbl>
          </a:graphicData>
        </a:graphic>
      </p:graphicFrame>
      <p:sp>
        <p:nvSpPr>
          <p:cNvPr id="26" name="Rectangle 25">
            <a:extLst>
              <a:ext uri="{FF2B5EF4-FFF2-40B4-BE49-F238E27FC236}">
                <a16:creationId xmlns:a16="http://schemas.microsoft.com/office/drawing/2014/main" id="{F66DD695-569F-4B53-83A1-9AEB865C7D22}"/>
              </a:ext>
            </a:extLst>
          </p:cNvPr>
          <p:cNvSpPr/>
          <p:nvPr/>
        </p:nvSpPr>
        <p:spPr>
          <a:xfrm>
            <a:off x="2910217" y="2377310"/>
            <a:ext cx="1448554"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rPr>
              <a:t>Participating borrowers</a:t>
            </a:r>
          </a:p>
        </p:txBody>
      </p:sp>
      <p:sp>
        <p:nvSpPr>
          <p:cNvPr id="27" name="Rectangle 26">
            <a:extLst>
              <a:ext uri="{FF2B5EF4-FFF2-40B4-BE49-F238E27FC236}">
                <a16:creationId xmlns:a16="http://schemas.microsoft.com/office/drawing/2014/main" id="{93090D58-A260-4E90-8D22-61C74166A8C1}"/>
              </a:ext>
            </a:extLst>
          </p:cNvPr>
          <p:cNvSpPr/>
          <p:nvPr/>
        </p:nvSpPr>
        <p:spPr>
          <a:xfrm>
            <a:off x="5577244" y="1632966"/>
            <a:ext cx="1954160" cy="304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rPr>
              <a:t>Decrease in income</a:t>
            </a:r>
          </a:p>
        </p:txBody>
      </p:sp>
      <p:sp>
        <p:nvSpPr>
          <p:cNvPr id="28" name="Rectangle 27">
            <a:extLst>
              <a:ext uri="{FF2B5EF4-FFF2-40B4-BE49-F238E27FC236}">
                <a16:creationId xmlns:a16="http://schemas.microsoft.com/office/drawing/2014/main" id="{B2F6AF24-40BD-4DC3-B672-CF19EF912CB2}"/>
              </a:ext>
            </a:extLst>
          </p:cNvPr>
          <p:cNvSpPr/>
          <p:nvPr/>
        </p:nvSpPr>
        <p:spPr>
          <a:xfrm>
            <a:off x="5577243" y="1909472"/>
            <a:ext cx="1954161" cy="304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rPr>
              <a:t>Raising children</a:t>
            </a:r>
          </a:p>
        </p:txBody>
      </p:sp>
      <p:sp>
        <p:nvSpPr>
          <p:cNvPr id="29" name="Rectangle 28">
            <a:extLst>
              <a:ext uri="{FF2B5EF4-FFF2-40B4-BE49-F238E27FC236}">
                <a16:creationId xmlns:a16="http://schemas.microsoft.com/office/drawing/2014/main" id="{479AA4E2-6621-4F5B-96BC-775DFF540E3B}"/>
              </a:ext>
            </a:extLst>
          </p:cNvPr>
          <p:cNvSpPr/>
          <p:nvPr/>
        </p:nvSpPr>
        <p:spPr>
          <a:xfrm>
            <a:off x="5577244" y="2185978"/>
            <a:ext cx="1954160" cy="304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rPr>
              <a:t>Unemployed</a:t>
            </a:r>
          </a:p>
        </p:txBody>
      </p:sp>
      <p:sp>
        <p:nvSpPr>
          <p:cNvPr id="30" name="Rectangle 29">
            <a:extLst>
              <a:ext uri="{FF2B5EF4-FFF2-40B4-BE49-F238E27FC236}">
                <a16:creationId xmlns:a16="http://schemas.microsoft.com/office/drawing/2014/main" id="{2AF2F4B8-12E8-42E5-8100-E812A450FA73}"/>
              </a:ext>
            </a:extLst>
          </p:cNvPr>
          <p:cNvSpPr/>
          <p:nvPr/>
        </p:nvSpPr>
        <p:spPr>
          <a:xfrm>
            <a:off x="5577244" y="2462485"/>
            <a:ext cx="1954160" cy="304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rPr>
              <a:t>Pensioners</a:t>
            </a:r>
          </a:p>
        </p:txBody>
      </p:sp>
      <p:sp>
        <p:nvSpPr>
          <p:cNvPr id="31" name="Arrow: Right 30">
            <a:extLst>
              <a:ext uri="{FF2B5EF4-FFF2-40B4-BE49-F238E27FC236}">
                <a16:creationId xmlns:a16="http://schemas.microsoft.com/office/drawing/2014/main" id="{86E68C01-504E-4A8F-B121-BBF3B7E3981B}"/>
              </a:ext>
            </a:extLst>
          </p:cNvPr>
          <p:cNvSpPr/>
          <p:nvPr/>
        </p:nvSpPr>
        <p:spPr>
          <a:xfrm>
            <a:off x="4101073" y="1953228"/>
            <a:ext cx="685007" cy="29509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Picture 31" descr="Icon&#10;&#10;Description automatically generated">
            <a:extLst>
              <a:ext uri="{FF2B5EF4-FFF2-40B4-BE49-F238E27FC236}">
                <a16:creationId xmlns:a16="http://schemas.microsoft.com/office/drawing/2014/main" id="{43B74FB5-AB8C-4A59-A6BD-BBF25436A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8887" y="1844793"/>
            <a:ext cx="485295" cy="485295"/>
          </a:xfrm>
          <a:prstGeom prst="rect">
            <a:avLst/>
          </a:prstGeom>
        </p:spPr>
      </p:pic>
      <p:pic>
        <p:nvPicPr>
          <p:cNvPr id="33" name="Picture 32" descr="Icon&#10;&#10;Description automatically generated">
            <a:extLst>
              <a:ext uri="{FF2B5EF4-FFF2-40B4-BE49-F238E27FC236}">
                <a16:creationId xmlns:a16="http://schemas.microsoft.com/office/drawing/2014/main" id="{3B20160B-6005-4FF6-8CCD-71BBC33FD7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586" y="1871305"/>
            <a:ext cx="438923" cy="438923"/>
          </a:xfrm>
          <a:prstGeom prst="rect">
            <a:avLst/>
          </a:prstGeom>
        </p:spPr>
      </p:pic>
      <p:sp>
        <p:nvSpPr>
          <p:cNvPr id="34" name="Rectangle 33">
            <a:extLst>
              <a:ext uri="{FF2B5EF4-FFF2-40B4-BE49-F238E27FC236}">
                <a16:creationId xmlns:a16="http://schemas.microsoft.com/office/drawing/2014/main" id="{101CCEA5-7F8C-4707-9712-BF4DBAAF647F}"/>
              </a:ext>
            </a:extLst>
          </p:cNvPr>
          <p:cNvSpPr/>
          <p:nvPr/>
        </p:nvSpPr>
        <p:spPr>
          <a:xfrm>
            <a:off x="10413500" y="1438249"/>
            <a:ext cx="1778500" cy="14761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rPr>
              <a:t>25 percent drop in revenue and did not apply for state-subsidized loans</a:t>
            </a:r>
          </a:p>
        </p:txBody>
      </p:sp>
      <p:sp>
        <p:nvSpPr>
          <p:cNvPr id="54" name="Rectangle 53">
            <a:extLst>
              <a:ext uri="{FF2B5EF4-FFF2-40B4-BE49-F238E27FC236}">
                <a16:creationId xmlns:a16="http://schemas.microsoft.com/office/drawing/2014/main" id="{CA7EBEAE-CAE0-4900-AEB0-8E373D7E502E}"/>
              </a:ext>
            </a:extLst>
          </p:cNvPr>
          <p:cNvSpPr/>
          <p:nvPr/>
        </p:nvSpPr>
        <p:spPr>
          <a:xfrm>
            <a:off x="7561071" y="2377310"/>
            <a:ext cx="1448554" cy="61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002060"/>
                </a:solidFill>
              </a:rPr>
              <a:t>Participating corporates</a:t>
            </a:r>
          </a:p>
        </p:txBody>
      </p:sp>
      <p:sp>
        <p:nvSpPr>
          <p:cNvPr id="55" name="Content Placeholder 7">
            <a:extLst>
              <a:ext uri="{FF2B5EF4-FFF2-40B4-BE49-F238E27FC236}">
                <a16:creationId xmlns:a16="http://schemas.microsoft.com/office/drawing/2014/main" id="{E54CDC35-2814-4006-ABC8-BF8CE4C09962}"/>
              </a:ext>
            </a:extLst>
          </p:cNvPr>
          <p:cNvSpPr txBox="1">
            <a:spLocks/>
          </p:cNvSpPr>
          <p:nvPr/>
        </p:nvSpPr>
        <p:spPr>
          <a:xfrm>
            <a:off x="3265998" y="1249382"/>
            <a:ext cx="4265406" cy="297503"/>
          </a:xfrm>
          <a:prstGeom prst="rect">
            <a:avLst/>
          </a:prstGeom>
          <a:solidFill>
            <a:srgbClr val="EEF3FC"/>
          </a:solidFill>
          <a:ln>
            <a:solidFill>
              <a:srgbClr val="002060"/>
            </a:solidFill>
          </a:ln>
        </p:spPr>
        <p:txBody>
          <a:bodyPr vert="horz" lIns="36000" tIns="36000" rIns="36000" bIns="36000" rtlCol="0" anchor="ctr">
            <a:noAutofit/>
          </a:bodyPr>
          <a:lstStyle>
            <a:defPPr>
              <a:defRPr lang="en-US"/>
            </a:defPPr>
            <a:lvl1pPr indent="0" algn="ctr" defTabSz="914332">
              <a:lnSpc>
                <a:spcPct val="90000"/>
              </a:lnSpc>
              <a:spcBef>
                <a:spcPts val="1000"/>
              </a:spcBef>
              <a:buFont typeface="Arial" panose="020B0604020202020204" pitchFamily="34" charset="0"/>
              <a:buNone/>
              <a:defRPr sz="2000" b="1">
                <a:solidFill>
                  <a:schemeClr val="tx2"/>
                </a:solidFill>
              </a:defRPr>
            </a:lvl1pPr>
            <a:lvl2pPr marL="457167" indent="0" defTabSz="914332">
              <a:lnSpc>
                <a:spcPct val="90000"/>
              </a:lnSpc>
              <a:spcBef>
                <a:spcPts val="500"/>
              </a:spcBef>
              <a:buFont typeface="Arial" panose="020B0604020202020204" pitchFamily="34" charset="0"/>
              <a:buNone/>
              <a:defRPr sz="2400">
                <a:solidFill>
                  <a:schemeClr val="accent2"/>
                </a:solidFill>
              </a:defRPr>
            </a:lvl2pPr>
            <a:lvl3pPr marL="914332" indent="0" defTabSz="914332">
              <a:lnSpc>
                <a:spcPct val="90000"/>
              </a:lnSpc>
              <a:spcBef>
                <a:spcPts val="500"/>
              </a:spcBef>
              <a:buFont typeface="Arial" panose="020B0604020202020204" pitchFamily="34" charset="0"/>
              <a:buNone/>
              <a:defRPr sz="2000">
                <a:solidFill>
                  <a:schemeClr val="accent2"/>
                </a:solidFill>
              </a:defRPr>
            </a:lvl3pPr>
            <a:lvl4pPr marL="1371498" indent="0" defTabSz="914332">
              <a:lnSpc>
                <a:spcPct val="90000"/>
              </a:lnSpc>
              <a:spcBef>
                <a:spcPts val="500"/>
              </a:spcBef>
              <a:buFont typeface="Arial" panose="020B0604020202020204" pitchFamily="34" charset="0"/>
              <a:buNone/>
              <a:defRPr>
                <a:solidFill>
                  <a:schemeClr val="accent2"/>
                </a:solidFill>
              </a:defRPr>
            </a:lvl4pPr>
            <a:lvl5pPr marL="1828664" indent="0" defTabSz="914332">
              <a:lnSpc>
                <a:spcPct val="90000"/>
              </a:lnSpc>
              <a:spcBef>
                <a:spcPts val="500"/>
              </a:spcBef>
              <a:buFont typeface="Arial" panose="020B0604020202020204" pitchFamily="34" charset="0"/>
              <a:buNone/>
              <a:defRPr>
                <a:solidFill>
                  <a:schemeClr val="accent2"/>
                </a:solidFill>
              </a:defRP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r>
              <a:rPr lang="en-GB" sz="1800" dirty="0"/>
              <a:t>Households</a:t>
            </a:r>
          </a:p>
        </p:txBody>
      </p:sp>
      <p:sp>
        <p:nvSpPr>
          <p:cNvPr id="56" name="Content Placeholder 7">
            <a:extLst>
              <a:ext uri="{FF2B5EF4-FFF2-40B4-BE49-F238E27FC236}">
                <a16:creationId xmlns:a16="http://schemas.microsoft.com/office/drawing/2014/main" id="{48CA9104-A3CD-4C77-827C-02B7FBEE38DD}"/>
              </a:ext>
            </a:extLst>
          </p:cNvPr>
          <p:cNvSpPr txBox="1">
            <a:spLocks/>
          </p:cNvSpPr>
          <p:nvPr/>
        </p:nvSpPr>
        <p:spPr>
          <a:xfrm>
            <a:off x="7911170" y="1249382"/>
            <a:ext cx="4118510" cy="297503"/>
          </a:xfrm>
          <a:prstGeom prst="rect">
            <a:avLst/>
          </a:prstGeom>
          <a:solidFill>
            <a:srgbClr val="EEF3FC"/>
          </a:solidFill>
          <a:ln>
            <a:solidFill>
              <a:srgbClr val="002060"/>
            </a:solidFill>
          </a:ln>
        </p:spPr>
        <p:txBody>
          <a:bodyPr vert="horz" lIns="36000" tIns="36000" rIns="36000" bIns="36000" rtlCol="0" anchor="ctr">
            <a:noAutofit/>
          </a:bodyPr>
          <a:lstStyle>
            <a:lvl1pPr marL="0" indent="0" algn="ctr" defTabSz="914332" rtl="0" eaLnBrk="1" latinLnBrk="0" hangingPunct="1">
              <a:lnSpc>
                <a:spcPct val="90000"/>
              </a:lnSpc>
              <a:spcBef>
                <a:spcPts val="1000"/>
              </a:spcBef>
              <a:buFont typeface="Arial" panose="020B0604020202020204" pitchFamily="34" charset="0"/>
              <a:buNone/>
              <a:defRPr sz="2800" kern="1200">
                <a:solidFill>
                  <a:schemeClr val="tx2"/>
                </a:solidFill>
                <a:latin typeface="+mn-lt"/>
                <a:ea typeface="+mn-ea"/>
                <a:cs typeface="+mn-cs"/>
              </a:defRPr>
            </a:lvl1pPr>
            <a:lvl2pPr marL="457167" indent="0" algn="l" defTabSz="914332" rtl="0" eaLnBrk="1" latinLnBrk="0" hangingPunct="1">
              <a:lnSpc>
                <a:spcPct val="90000"/>
              </a:lnSpc>
              <a:spcBef>
                <a:spcPts val="500"/>
              </a:spcBef>
              <a:buFont typeface="Arial" panose="020B0604020202020204" pitchFamily="34" charset="0"/>
              <a:buNone/>
              <a:defRPr sz="2400" kern="1200">
                <a:solidFill>
                  <a:schemeClr val="accent2"/>
                </a:solidFill>
                <a:latin typeface="+mn-lt"/>
                <a:ea typeface="+mn-ea"/>
                <a:cs typeface="+mn-cs"/>
              </a:defRPr>
            </a:lvl2pPr>
            <a:lvl3pPr marL="914332" indent="0" algn="l" defTabSz="914332"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498"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664" indent="0" algn="l" defTabSz="914332"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Corporates</a:t>
            </a:r>
          </a:p>
        </p:txBody>
      </p:sp>
      <p:sp>
        <p:nvSpPr>
          <p:cNvPr id="57" name="TextBox 56">
            <a:extLst>
              <a:ext uri="{FF2B5EF4-FFF2-40B4-BE49-F238E27FC236}">
                <a16:creationId xmlns:a16="http://schemas.microsoft.com/office/drawing/2014/main" id="{613F0E87-8F35-4A89-927C-3083444C564B}"/>
              </a:ext>
            </a:extLst>
          </p:cNvPr>
          <p:cNvSpPr txBox="1"/>
          <p:nvPr/>
        </p:nvSpPr>
        <p:spPr>
          <a:xfrm>
            <a:off x="3906456" y="1631276"/>
            <a:ext cx="1074240" cy="307777"/>
          </a:xfrm>
          <a:prstGeom prst="rect">
            <a:avLst/>
          </a:prstGeom>
          <a:noFill/>
        </p:spPr>
        <p:txBody>
          <a:bodyPr wrap="square" rtlCol="0">
            <a:spAutoFit/>
          </a:bodyPr>
          <a:lstStyle/>
          <a:p>
            <a:pPr algn="ctr"/>
            <a:r>
              <a:rPr lang="en-GB" sz="1400" b="1" i="1" dirty="0"/>
              <a:t>Statement</a:t>
            </a:r>
          </a:p>
        </p:txBody>
      </p:sp>
      <p:pic>
        <p:nvPicPr>
          <p:cNvPr id="58" name="Picture 2" descr="Office building">
            <a:extLst>
              <a:ext uri="{FF2B5EF4-FFF2-40B4-BE49-F238E27FC236}">
                <a16:creationId xmlns:a16="http://schemas.microsoft.com/office/drawing/2014/main" id="{625F182B-8F96-4C8C-89EA-4EE8B6A8C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6806" y="1785960"/>
            <a:ext cx="535571" cy="53557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Bankruptcy free icon">
            <a:extLst>
              <a:ext uri="{FF2B5EF4-FFF2-40B4-BE49-F238E27FC236}">
                <a16:creationId xmlns:a16="http://schemas.microsoft.com/office/drawing/2014/main" id="{B349C3F4-675A-4CC1-B379-E85A12376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0051" y="1875066"/>
            <a:ext cx="441256" cy="441256"/>
          </a:xfrm>
          <a:prstGeom prst="rect">
            <a:avLst/>
          </a:prstGeom>
          <a:noFill/>
          <a:extLst>
            <a:ext uri="{909E8E84-426E-40DD-AFC4-6F175D3DCCD1}">
              <a14:hiddenFill xmlns:a14="http://schemas.microsoft.com/office/drawing/2010/main">
                <a:solidFill>
                  <a:srgbClr val="FFFFFF"/>
                </a:solidFill>
              </a14:hiddenFill>
            </a:ext>
          </a:extLst>
        </p:spPr>
      </p:pic>
      <p:sp>
        <p:nvSpPr>
          <p:cNvPr id="60" name="Arrow: Right 59">
            <a:extLst>
              <a:ext uri="{FF2B5EF4-FFF2-40B4-BE49-F238E27FC236}">
                <a16:creationId xmlns:a16="http://schemas.microsoft.com/office/drawing/2014/main" id="{9851B361-263D-434F-BACE-236E19328EDC}"/>
              </a:ext>
            </a:extLst>
          </p:cNvPr>
          <p:cNvSpPr/>
          <p:nvPr/>
        </p:nvSpPr>
        <p:spPr>
          <a:xfrm>
            <a:off x="8818702" y="1953228"/>
            <a:ext cx="685007" cy="29509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TextBox 60">
            <a:extLst>
              <a:ext uri="{FF2B5EF4-FFF2-40B4-BE49-F238E27FC236}">
                <a16:creationId xmlns:a16="http://schemas.microsoft.com/office/drawing/2014/main" id="{1A32FC9B-02E1-42EA-86AA-EB36FC99E24B}"/>
              </a:ext>
            </a:extLst>
          </p:cNvPr>
          <p:cNvSpPr txBox="1"/>
          <p:nvPr/>
        </p:nvSpPr>
        <p:spPr>
          <a:xfrm>
            <a:off x="8624085" y="1631276"/>
            <a:ext cx="1074240" cy="307777"/>
          </a:xfrm>
          <a:prstGeom prst="rect">
            <a:avLst/>
          </a:prstGeom>
          <a:noFill/>
        </p:spPr>
        <p:txBody>
          <a:bodyPr wrap="square" rtlCol="0">
            <a:spAutoFit/>
          </a:bodyPr>
          <a:lstStyle/>
          <a:p>
            <a:pPr algn="ctr"/>
            <a:r>
              <a:rPr lang="en-GB" sz="1400" b="1" i="1" dirty="0"/>
              <a:t>Statement</a:t>
            </a:r>
          </a:p>
        </p:txBody>
      </p:sp>
    </p:spTree>
    <p:extLst>
      <p:ext uri="{BB962C8B-B14F-4D97-AF65-F5344CB8AC3E}">
        <p14:creationId xmlns:p14="http://schemas.microsoft.com/office/powerpoint/2010/main" val="447829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466C907-E18C-4820-A087-83229410F618}"/>
              </a:ext>
            </a:extLst>
          </p:cNvPr>
          <p:cNvSpPr>
            <a:spLocks noGrp="1"/>
          </p:cNvSpPr>
          <p:nvPr>
            <p:ph type="title"/>
          </p:nvPr>
        </p:nvSpPr>
        <p:spPr>
          <a:xfrm>
            <a:off x="3067051" y="310447"/>
            <a:ext cx="9124950" cy="713833"/>
          </a:xfrm>
        </p:spPr>
        <p:txBody>
          <a:bodyPr>
            <a:noAutofit/>
          </a:bodyPr>
          <a:lstStyle/>
          <a:p>
            <a:r>
              <a:rPr lang="en-US" sz="2400" dirty="0"/>
              <a:t>The increase in delinquent loans was offset by portfolio </a:t>
            </a:r>
            <a:r>
              <a:rPr lang="en-GB" sz="2400" dirty="0"/>
              <a:t>cleaning and the expansion in lending</a:t>
            </a:r>
          </a:p>
        </p:txBody>
      </p:sp>
      <p:sp>
        <p:nvSpPr>
          <p:cNvPr id="7" name="Text Placeholder 6">
            <a:extLst>
              <a:ext uri="{FF2B5EF4-FFF2-40B4-BE49-F238E27FC236}">
                <a16:creationId xmlns:a16="http://schemas.microsoft.com/office/drawing/2014/main" id="{E3416DF9-0E6A-4FA7-8A1E-CA0FB2C5A73C}"/>
              </a:ext>
            </a:extLst>
          </p:cNvPr>
          <p:cNvSpPr>
            <a:spLocks noGrp="1"/>
          </p:cNvSpPr>
          <p:nvPr>
            <p:ph type="body" sz="quarter" idx="17"/>
          </p:nvPr>
        </p:nvSpPr>
        <p:spPr>
          <a:xfrm>
            <a:off x="3140765" y="6133012"/>
            <a:ext cx="8279710" cy="532936"/>
          </a:xfrm>
        </p:spPr>
        <p:txBody>
          <a:bodyPr/>
          <a:lstStyle/>
          <a:p>
            <a:r>
              <a:rPr lang="hu-HU" sz="1200" dirty="0" err="1"/>
              <a:t>Note</a:t>
            </a:r>
            <a:r>
              <a:rPr lang="hu-HU" sz="1200" dirty="0"/>
              <a:t>: </a:t>
            </a:r>
            <a:r>
              <a:rPr lang="en-US" sz="1200" dirty="0"/>
              <a:t>The definition of non-performing loans changed in 2015. From then on, in addition to loans over 90 days past due, loans less than 90 days past due where non-payment is likely are also classified as non-performing. Calculated by clients until 2010 and by contracts from 2010. Source: MNB</a:t>
            </a:r>
            <a:endParaRPr lang="hu-HU" sz="1200" dirty="0"/>
          </a:p>
        </p:txBody>
      </p:sp>
      <p:sp>
        <p:nvSpPr>
          <p:cNvPr id="10" name="TextBox 9">
            <a:extLst>
              <a:ext uri="{FF2B5EF4-FFF2-40B4-BE49-F238E27FC236}">
                <a16:creationId xmlns:a16="http://schemas.microsoft.com/office/drawing/2014/main" id="{8065A85F-35DF-40B1-9461-D2071CF587AD}"/>
              </a:ext>
            </a:extLst>
          </p:cNvPr>
          <p:cNvSpPr txBox="1"/>
          <p:nvPr/>
        </p:nvSpPr>
        <p:spPr>
          <a:xfrm>
            <a:off x="3140765" y="5763680"/>
            <a:ext cx="8639220"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Ratio of non-performing corporate and household loans in the credit institution sector</a:t>
            </a:r>
            <a:endParaRPr lang="hu-HU" dirty="0"/>
          </a:p>
        </p:txBody>
      </p:sp>
      <p:sp>
        <p:nvSpPr>
          <p:cNvPr id="11" name="Rectangle 10">
            <a:extLst>
              <a:ext uri="{FF2B5EF4-FFF2-40B4-BE49-F238E27FC236}">
                <a16:creationId xmlns:a16="http://schemas.microsoft.com/office/drawing/2014/main" id="{1F493DC6-1250-44F1-8AB6-6FDE502FB949}"/>
              </a:ext>
            </a:extLst>
          </p:cNvPr>
          <p:cNvSpPr/>
          <p:nvPr/>
        </p:nvSpPr>
        <p:spPr>
          <a:xfrm>
            <a:off x="8732207" y="1024280"/>
            <a:ext cx="3431218" cy="4686688"/>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9" name="Picture 8">
            <a:extLst>
              <a:ext uri="{FF2B5EF4-FFF2-40B4-BE49-F238E27FC236}">
                <a16:creationId xmlns:a16="http://schemas.microsoft.com/office/drawing/2014/main" id="{9F9A8A17-78E3-4B4B-BA4F-1558688479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0765" y="1407651"/>
            <a:ext cx="5555148" cy="4165762"/>
          </a:xfrm>
          <a:prstGeom prst="rect">
            <a:avLst/>
          </a:prstGeom>
          <a:noFill/>
          <a:ln>
            <a:noFill/>
          </a:ln>
        </p:spPr>
      </p:pic>
      <p:sp>
        <p:nvSpPr>
          <p:cNvPr id="13" name="TextBox 12">
            <a:extLst>
              <a:ext uri="{FF2B5EF4-FFF2-40B4-BE49-F238E27FC236}">
                <a16:creationId xmlns:a16="http://schemas.microsoft.com/office/drawing/2014/main" id="{9944AA2F-D14D-4591-AE4C-BEA085478B60}"/>
              </a:ext>
            </a:extLst>
          </p:cNvPr>
          <p:cNvSpPr txBox="1"/>
          <p:nvPr/>
        </p:nvSpPr>
        <p:spPr>
          <a:xfrm>
            <a:off x="8695913" y="993323"/>
            <a:ext cx="3392507" cy="4801314"/>
          </a:xfrm>
          <a:prstGeom prst="rect">
            <a:avLst/>
          </a:prstGeom>
          <a:noFill/>
          <a:ln>
            <a:noFill/>
          </a:ln>
        </p:spPr>
        <p:txBody>
          <a:bodyPr wrap="square">
            <a:spAutoFit/>
          </a:bodyPr>
          <a:lstStyle/>
          <a:p>
            <a:r>
              <a:rPr lang="en-GB" b="1" dirty="0">
                <a:solidFill>
                  <a:srgbClr val="002060"/>
                </a:solidFill>
              </a:rPr>
              <a:t>NPL ratio</a:t>
            </a:r>
            <a:r>
              <a:rPr lang="en-GB" dirty="0">
                <a:solidFill>
                  <a:srgbClr val="002060"/>
                </a:solidFill>
              </a:rPr>
              <a:t>:</a:t>
            </a:r>
          </a:p>
          <a:p>
            <a:pPr marL="285750" indent="-285750">
              <a:buFont typeface="Arial" panose="020B0604020202020204" pitchFamily="34" charset="0"/>
              <a:buChar char="•"/>
            </a:pPr>
            <a:r>
              <a:rPr lang="en-GB" dirty="0">
                <a:solidFill>
                  <a:srgbClr val="002060"/>
                </a:solidFill>
              </a:rPr>
              <a:t>Corporate segment: 3.5%</a:t>
            </a:r>
          </a:p>
          <a:p>
            <a:pPr marL="285750" indent="-285750">
              <a:buFont typeface="Arial" panose="020B0604020202020204" pitchFamily="34" charset="0"/>
              <a:buChar char="•"/>
            </a:pPr>
            <a:r>
              <a:rPr lang="en-GB" dirty="0">
                <a:solidFill>
                  <a:srgbClr val="002060"/>
                </a:solidFill>
              </a:rPr>
              <a:t>Household segment: 3.0%</a:t>
            </a:r>
          </a:p>
          <a:p>
            <a:endParaRPr lang="en-GB" b="1" dirty="0">
              <a:solidFill>
                <a:srgbClr val="002060"/>
              </a:solidFill>
            </a:endParaRPr>
          </a:p>
          <a:p>
            <a:r>
              <a:rPr lang="en-GB" b="1" dirty="0">
                <a:solidFill>
                  <a:srgbClr val="002060"/>
                </a:solidFill>
              </a:rPr>
              <a:t>Over 90 days past due</a:t>
            </a:r>
            <a:r>
              <a:rPr lang="en-GB" dirty="0">
                <a:solidFill>
                  <a:srgbClr val="002060"/>
                </a:solidFill>
              </a:rPr>
              <a:t>:</a:t>
            </a:r>
          </a:p>
          <a:p>
            <a:pPr marL="285750" indent="-285750">
              <a:buFont typeface="Arial" panose="020B0604020202020204" pitchFamily="34" charset="0"/>
              <a:buChar char="•"/>
            </a:pPr>
            <a:r>
              <a:rPr lang="en-GB" dirty="0">
                <a:solidFill>
                  <a:srgbClr val="002060"/>
                </a:solidFill>
              </a:rPr>
              <a:t>Corporate loans </a:t>
            </a:r>
            <a:r>
              <a:rPr lang="en-GB" u="sng" dirty="0">
                <a:solidFill>
                  <a:srgbClr val="002060"/>
                </a:solidFill>
              </a:rPr>
              <a:t>declined</a:t>
            </a:r>
            <a:r>
              <a:rPr lang="en-GB" dirty="0">
                <a:solidFill>
                  <a:srgbClr val="002060"/>
                </a:solidFill>
              </a:rPr>
              <a:t> by HUF 21 billion</a:t>
            </a:r>
          </a:p>
          <a:p>
            <a:pPr marL="285750" indent="-285750">
              <a:buFont typeface="Arial" panose="020B0604020202020204" pitchFamily="34" charset="0"/>
              <a:buChar char="•"/>
            </a:pPr>
            <a:r>
              <a:rPr lang="en-GB" dirty="0">
                <a:solidFill>
                  <a:srgbClr val="002060"/>
                </a:solidFill>
              </a:rPr>
              <a:t>Household loans </a:t>
            </a:r>
            <a:r>
              <a:rPr lang="en-GB" u="sng" dirty="0">
                <a:solidFill>
                  <a:srgbClr val="002060"/>
                </a:solidFill>
              </a:rPr>
              <a:t>declined </a:t>
            </a:r>
            <a:r>
              <a:rPr lang="en-GB" dirty="0">
                <a:solidFill>
                  <a:srgbClr val="002060"/>
                </a:solidFill>
              </a:rPr>
              <a:t>by HUF 17 billion.</a:t>
            </a:r>
          </a:p>
          <a:p>
            <a:pPr marL="285750" indent="-285750">
              <a:buFont typeface="Arial" panose="020B0604020202020204" pitchFamily="34" charset="0"/>
              <a:buChar char="•"/>
            </a:pPr>
            <a:endParaRPr lang="en-GB" dirty="0">
              <a:solidFill>
                <a:srgbClr val="002060"/>
              </a:solidFill>
            </a:endParaRPr>
          </a:p>
          <a:p>
            <a:r>
              <a:rPr lang="en-GB" dirty="0">
                <a:solidFill>
                  <a:srgbClr val="002060"/>
                </a:solidFill>
              </a:rPr>
              <a:t>Portfolio of loans that are </a:t>
            </a:r>
            <a:r>
              <a:rPr lang="en-GB" b="1" dirty="0">
                <a:solidFill>
                  <a:srgbClr val="002060"/>
                </a:solidFill>
              </a:rPr>
              <a:t>not over 90 days past due, but are non-performing</a:t>
            </a:r>
            <a:r>
              <a:rPr lang="en-GB" dirty="0">
                <a:solidFill>
                  <a:srgbClr val="002060"/>
                </a:solidFill>
              </a:rPr>
              <a:t>:</a:t>
            </a:r>
          </a:p>
          <a:p>
            <a:pPr marL="285750" indent="-285750">
              <a:buFont typeface="Arial" panose="020B0604020202020204" pitchFamily="34" charset="0"/>
              <a:buChar char="•"/>
            </a:pPr>
            <a:r>
              <a:rPr lang="en-GB" dirty="0">
                <a:solidFill>
                  <a:srgbClr val="002060"/>
                </a:solidFill>
              </a:rPr>
              <a:t>Corporate loans </a:t>
            </a:r>
            <a:r>
              <a:rPr lang="en-GB" u="sng" dirty="0">
                <a:solidFill>
                  <a:srgbClr val="002060"/>
                </a:solidFill>
              </a:rPr>
              <a:t>increased</a:t>
            </a:r>
            <a:r>
              <a:rPr lang="en-GB" dirty="0">
                <a:solidFill>
                  <a:srgbClr val="002060"/>
                </a:solidFill>
              </a:rPr>
              <a:t> by HUF 24 billion</a:t>
            </a:r>
          </a:p>
          <a:p>
            <a:pPr marL="285750" indent="-285750">
              <a:buFont typeface="Arial" panose="020B0604020202020204" pitchFamily="34" charset="0"/>
              <a:buChar char="•"/>
            </a:pPr>
            <a:r>
              <a:rPr lang="en-GB" dirty="0">
                <a:solidFill>
                  <a:srgbClr val="002060"/>
                </a:solidFill>
              </a:rPr>
              <a:t>Household loans </a:t>
            </a:r>
            <a:r>
              <a:rPr lang="en-GB" u="sng" dirty="0">
                <a:solidFill>
                  <a:srgbClr val="002060"/>
                </a:solidFill>
              </a:rPr>
              <a:t>increased</a:t>
            </a:r>
            <a:r>
              <a:rPr lang="en-GB" dirty="0">
                <a:solidFill>
                  <a:srgbClr val="002060"/>
                </a:solidFill>
              </a:rPr>
              <a:t> by HUF 33 billion</a:t>
            </a:r>
          </a:p>
        </p:txBody>
      </p:sp>
    </p:spTree>
    <p:extLst>
      <p:ext uri="{BB962C8B-B14F-4D97-AF65-F5344CB8AC3E}">
        <p14:creationId xmlns:p14="http://schemas.microsoft.com/office/powerpoint/2010/main" val="938622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4DEAEB5-4D25-4CFA-91F4-7DE32AA0FFAB}"/>
              </a:ext>
            </a:extLst>
          </p:cNvPr>
          <p:cNvSpPr>
            <a:spLocks noGrp="1"/>
          </p:cNvSpPr>
          <p:nvPr>
            <p:ph type="title"/>
          </p:nvPr>
        </p:nvSpPr>
        <p:spPr>
          <a:xfrm>
            <a:off x="3391270" y="310447"/>
            <a:ext cx="8390876" cy="713833"/>
          </a:xfrm>
        </p:spPr>
        <p:txBody>
          <a:bodyPr>
            <a:noAutofit/>
          </a:bodyPr>
          <a:lstStyle/>
          <a:p>
            <a:r>
              <a:rPr lang="en-GB" sz="2400" dirty="0"/>
              <a:t>Banks experience increasing credit risk in the entire loan portfolio</a:t>
            </a:r>
          </a:p>
        </p:txBody>
      </p:sp>
      <p:sp>
        <p:nvSpPr>
          <p:cNvPr id="11" name="TextBox 10">
            <a:extLst>
              <a:ext uri="{FF2B5EF4-FFF2-40B4-BE49-F238E27FC236}">
                <a16:creationId xmlns:a16="http://schemas.microsoft.com/office/drawing/2014/main" id="{8D68D6D1-282E-4B37-9B31-0A9CE76A6160}"/>
              </a:ext>
            </a:extLst>
          </p:cNvPr>
          <p:cNvSpPr txBox="1"/>
          <p:nvPr/>
        </p:nvSpPr>
        <p:spPr>
          <a:xfrm>
            <a:off x="3162671" y="5553348"/>
            <a:ext cx="4962154" cy="369332"/>
          </a:xfrm>
          <a:prstGeom prst="rect">
            <a:avLst/>
          </a:prstGeom>
          <a:noFill/>
        </p:spPr>
        <p:txBody>
          <a:bodyPr wrap="square" rtlCol="0">
            <a:spAutoFit/>
          </a:bodyPr>
          <a:lstStyle>
            <a:defPPr>
              <a:defRPr lang="en-US"/>
            </a:defPPr>
            <a:lvl1pPr algn="r">
              <a:defRPr i="1">
                <a:solidFill>
                  <a:srgbClr val="141B4D"/>
                </a:solidFill>
                <a:effectLst/>
                <a:latin typeface="Calibri" panose="020F0502020204030204" pitchFamily="34" charset="0"/>
                <a:ea typeface="Calibri" panose="020F0502020204030204" pitchFamily="34" charset="0"/>
                <a:cs typeface="Times New Roman" panose="02020603050405020304" pitchFamily="18" charset="0"/>
              </a:defRPr>
            </a:lvl1pPr>
          </a:lstStyle>
          <a:p>
            <a:pPr algn="l"/>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Loan loss coverage and distribution by quality</a:t>
            </a:r>
            <a:endParaRPr lang="hu-HU" dirty="0"/>
          </a:p>
        </p:txBody>
      </p:sp>
      <p:sp>
        <p:nvSpPr>
          <p:cNvPr id="13" name="TextBox 12">
            <a:extLst>
              <a:ext uri="{FF2B5EF4-FFF2-40B4-BE49-F238E27FC236}">
                <a16:creationId xmlns:a16="http://schemas.microsoft.com/office/drawing/2014/main" id="{D2C3FE13-2AB7-4C59-99BD-FCBB9837006D}"/>
              </a:ext>
            </a:extLst>
          </p:cNvPr>
          <p:cNvSpPr txBox="1"/>
          <p:nvPr/>
        </p:nvSpPr>
        <p:spPr>
          <a:xfrm>
            <a:off x="3162671" y="5948346"/>
            <a:ext cx="7956634" cy="424732"/>
          </a:xfrm>
          <a:prstGeom prst="rect">
            <a:avLst/>
          </a:prstGeom>
        </p:spPr>
        <p:txBody>
          <a:bodyPr vert="horz" lIns="91440" tIns="45720" rIns="91440" bIns="45720" rtlCol="0" anchor="ctr">
            <a:noAutofit/>
          </a:bodyPr>
          <a:lstStyle>
            <a:lvl1pPr indent="0" algn="r" defTabSz="914332">
              <a:lnSpc>
                <a:spcPct val="90000"/>
              </a:lnSpc>
              <a:spcBef>
                <a:spcPts val="0"/>
              </a:spcBef>
              <a:buFont typeface="Arial" panose="020B0604020202020204" pitchFamily="34" charset="0"/>
              <a:buNone/>
              <a:defRPr sz="1200">
                <a:solidFill>
                  <a:schemeClr val="tx2"/>
                </a:solidFill>
              </a:defRPr>
            </a:lvl1pPr>
            <a:lvl2pPr marL="457167" indent="0" defTabSz="914332">
              <a:lnSpc>
                <a:spcPct val="90000"/>
              </a:lnSpc>
              <a:spcBef>
                <a:spcPts val="500"/>
              </a:spcBef>
              <a:buFont typeface="Arial" panose="020B0604020202020204" pitchFamily="34" charset="0"/>
              <a:buNone/>
              <a:defRPr sz="2400">
                <a:solidFill>
                  <a:schemeClr val="accent2"/>
                </a:solidFill>
              </a:defRPr>
            </a:lvl2pPr>
            <a:lvl3pPr marL="914332" indent="0" defTabSz="914332">
              <a:lnSpc>
                <a:spcPct val="90000"/>
              </a:lnSpc>
              <a:spcBef>
                <a:spcPts val="500"/>
              </a:spcBef>
              <a:buFont typeface="Arial" panose="020B0604020202020204" pitchFamily="34" charset="0"/>
              <a:buNone/>
              <a:defRPr sz="2000">
                <a:solidFill>
                  <a:schemeClr val="accent2"/>
                </a:solidFill>
              </a:defRPr>
            </a:lvl3pPr>
            <a:lvl4pPr marL="1371498" indent="0" defTabSz="914332">
              <a:lnSpc>
                <a:spcPct val="90000"/>
              </a:lnSpc>
              <a:spcBef>
                <a:spcPts val="500"/>
              </a:spcBef>
              <a:buFont typeface="Arial" panose="020B0604020202020204" pitchFamily="34" charset="0"/>
              <a:buNone/>
              <a:defRPr>
                <a:solidFill>
                  <a:schemeClr val="accent2"/>
                </a:solidFill>
              </a:defRPr>
            </a:lvl4pPr>
            <a:lvl5pPr marL="1828664" indent="0" defTabSz="914332">
              <a:lnSpc>
                <a:spcPct val="90000"/>
              </a:lnSpc>
              <a:spcBef>
                <a:spcPts val="500"/>
              </a:spcBef>
              <a:buFont typeface="Arial" panose="020B0604020202020204" pitchFamily="34" charset="0"/>
              <a:buNone/>
              <a:defRPr>
                <a:solidFill>
                  <a:schemeClr val="accent2"/>
                </a:solidFill>
              </a:defRPr>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algn="l"/>
            <a:r>
              <a:rPr lang="en-US" dirty="0"/>
              <a:t>Note: Calculated by clients until 2010 and by contracts from 2010. Stage rating is available from 2020 onwards. Source: MNB</a:t>
            </a:r>
            <a:endParaRPr lang="hu-HU" dirty="0"/>
          </a:p>
        </p:txBody>
      </p:sp>
      <p:sp>
        <p:nvSpPr>
          <p:cNvPr id="9" name="Rectangle 8">
            <a:extLst>
              <a:ext uri="{FF2B5EF4-FFF2-40B4-BE49-F238E27FC236}">
                <a16:creationId xmlns:a16="http://schemas.microsoft.com/office/drawing/2014/main" id="{33EDB8EF-57BB-458E-8549-ECAB5C965562}"/>
              </a:ext>
            </a:extLst>
          </p:cNvPr>
          <p:cNvSpPr/>
          <p:nvPr/>
        </p:nvSpPr>
        <p:spPr>
          <a:xfrm>
            <a:off x="8760782" y="1024280"/>
            <a:ext cx="3431218" cy="4924066"/>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4" name="Picture 13">
            <a:extLst>
              <a:ext uri="{FF2B5EF4-FFF2-40B4-BE49-F238E27FC236}">
                <a16:creationId xmlns:a16="http://schemas.microsoft.com/office/drawing/2014/main" id="{C0FCCAF9-6749-447B-AAF7-743622ABDC4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2671" y="1284122"/>
            <a:ext cx="5469826" cy="4009384"/>
          </a:xfrm>
          <a:prstGeom prst="rect">
            <a:avLst/>
          </a:prstGeom>
          <a:noFill/>
          <a:ln>
            <a:noFill/>
          </a:ln>
        </p:spPr>
      </p:pic>
      <p:sp>
        <p:nvSpPr>
          <p:cNvPr id="15" name="TextBox 14">
            <a:extLst>
              <a:ext uri="{FF2B5EF4-FFF2-40B4-BE49-F238E27FC236}">
                <a16:creationId xmlns:a16="http://schemas.microsoft.com/office/drawing/2014/main" id="{7683334F-D99D-4042-A83E-B460DFF0BDA3}"/>
              </a:ext>
            </a:extLst>
          </p:cNvPr>
          <p:cNvSpPr txBox="1"/>
          <p:nvPr/>
        </p:nvSpPr>
        <p:spPr>
          <a:xfrm>
            <a:off x="8808712" y="1276297"/>
            <a:ext cx="3335357" cy="4524315"/>
          </a:xfrm>
          <a:prstGeom prst="rect">
            <a:avLst/>
          </a:prstGeom>
          <a:noFill/>
          <a:ln>
            <a:noFill/>
          </a:ln>
        </p:spPr>
        <p:txBody>
          <a:bodyPr wrap="square">
            <a:spAutoFit/>
          </a:bodyPr>
          <a:lstStyle/>
          <a:p>
            <a:r>
              <a:rPr lang="hu-HU" b="1" dirty="0">
                <a:solidFill>
                  <a:srgbClr val="002060"/>
                </a:solidFill>
              </a:rPr>
              <a:t>R</a:t>
            </a:r>
            <a:r>
              <a:rPr lang="en-GB" b="1" dirty="0" err="1">
                <a:solidFill>
                  <a:srgbClr val="002060"/>
                </a:solidFill>
              </a:rPr>
              <a:t>atio</a:t>
            </a:r>
            <a:r>
              <a:rPr lang="en-GB" b="1" dirty="0">
                <a:solidFill>
                  <a:srgbClr val="002060"/>
                </a:solidFill>
              </a:rPr>
              <a:t> of Stage 2 loans:</a:t>
            </a:r>
          </a:p>
          <a:p>
            <a:pPr marL="285750" indent="-285750">
              <a:buFont typeface="Arial" panose="020B0604020202020204" pitchFamily="34" charset="0"/>
              <a:buChar char="•"/>
            </a:pPr>
            <a:r>
              <a:rPr lang="en-GB" u="sng" dirty="0">
                <a:solidFill>
                  <a:srgbClr val="002060"/>
                </a:solidFill>
              </a:rPr>
              <a:t>Increased</a:t>
            </a:r>
            <a:r>
              <a:rPr lang="en-GB" dirty="0">
                <a:solidFill>
                  <a:srgbClr val="002060"/>
                </a:solidFill>
              </a:rPr>
              <a:t> by 8 percentage points to 21 per cent in a year.</a:t>
            </a:r>
          </a:p>
          <a:p>
            <a:pPr marL="742950" lvl="1" indent="-285750">
              <a:buFont typeface="Wingdings" panose="05000000000000000000" pitchFamily="2" charset="2"/>
              <a:buChar char="Ø"/>
            </a:pPr>
            <a:r>
              <a:rPr lang="en-GB"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 contributor to this was that banks have to indicate the loans that are in moratorium for at least 9 months in this category.</a:t>
            </a:r>
          </a:p>
          <a:p>
            <a:pPr lvl="1"/>
            <a:endPar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r>
              <a:rPr lang="en-GB" b="1" dirty="0">
                <a:solidFill>
                  <a:srgbClr val="002060"/>
                </a:solidFill>
              </a:rPr>
              <a:t>Loan loss coverage:</a:t>
            </a:r>
          </a:p>
          <a:p>
            <a:pPr marL="285750" indent="-285750">
              <a:buFont typeface="Arial" panose="020B0604020202020204" pitchFamily="34" charset="0"/>
              <a:buChar char="•"/>
            </a:pPr>
            <a:r>
              <a:rPr lang="en-GB" u="sng" dirty="0">
                <a:solidFill>
                  <a:srgbClr val="002060"/>
                </a:solidFill>
                <a:latin typeface="Calibri" panose="020F0502020204030204" pitchFamily="34" charset="0"/>
                <a:ea typeface="Calibri" panose="020F0502020204030204" pitchFamily="34" charset="0"/>
                <a:cs typeface="Times New Roman" panose="02020603050405020304" pitchFamily="18" charset="0"/>
              </a:rPr>
              <a:t>Declined</a:t>
            </a: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rPr>
              <a:t> due to </a:t>
            </a:r>
            <a:r>
              <a:rPr lang="en-GB" dirty="0">
                <a:solidFill>
                  <a:srgbClr val="002060"/>
                </a:solidFill>
              </a:rPr>
              <a:t>the expansion in loans outstanding and the significant net reversal of impairment.</a:t>
            </a:r>
          </a:p>
          <a:p>
            <a:pPr marL="285750" indent="-285750">
              <a:buFont typeface="Arial" panose="020B0604020202020204" pitchFamily="34" charset="0"/>
              <a:buChar char="•"/>
            </a:pPr>
            <a:endParaRPr lang="hu-HU" dirty="0">
              <a:solidFill>
                <a:srgbClr val="002060"/>
              </a:solidFill>
            </a:endParaRPr>
          </a:p>
        </p:txBody>
      </p:sp>
    </p:spTree>
    <p:extLst>
      <p:ext uri="{BB962C8B-B14F-4D97-AF65-F5344CB8AC3E}">
        <p14:creationId xmlns:p14="http://schemas.microsoft.com/office/powerpoint/2010/main" val="9753963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1211895757"/>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78383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F4F817-2DBD-4AC2-8034-87B03A6532DE}"/>
              </a:ext>
            </a:extLst>
          </p:cNvPr>
          <p:cNvSpPr>
            <a:spLocks noGrp="1"/>
          </p:cNvSpPr>
          <p:nvPr>
            <p:ph type="title"/>
          </p:nvPr>
        </p:nvSpPr>
        <p:spPr>
          <a:xfrm>
            <a:off x="3128025" y="281872"/>
            <a:ext cx="8897397" cy="713833"/>
          </a:xfrm>
        </p:spPr>
        <p:txBody>
          <a:bodyPr>
            <a:noAutofit/>
          </a:bodyPr>
          <a:lstStyle/>
          <a:p>
            <a:r>
              <a:rPr lang="en-US" sz="2400" dirty="0"/>
              <a:t>The </a:t>
            </a:r>
            <a:r>
              <a:rPr lang="en-GB" sz="2400" dirty="0"/>
              <a:t>profit of the credit institutions sector is outstanding even in international comparison</a:t>
            </a:r>
          </a:p>
        </p:txBody>
      </p:sp>
      <p:sp>
        <p:nvSpPr>
          <p:cNvPr id="6" name="TextBox 5">
            <a:extLst>
              <a:ext uri="{FF2B5EF4-FFF2-40B4-BE49-F238E27FC236}">
                <a16:creationId xmlns:a16="http://schemas.microsoft.com/office/drawing/2014/main" id="{4B14376C-DEBC-42AA-BB2B-BF1F1C598E47}"/>
              </a:ext>
            </a:extLst>
          </p:cNvPr>
          <p:cNvSpPr txBox="1"/>
          <p:nvPr/>
        </p:nvSpPr>
        <p:spPr>
          <a:xfrm>
            <a:off x="3286494" y="5612104"/>
            <a:ext cx="8495651" cy="710707"/>
          </a:xfrm>
          <a:prstGeom prst="rect">
            <a:avLst/>
          </a:prstGeom>
          <a:noFill/>
        </p:spPr>
        <p:txBody>
          <a:bodyPr wrap="square" rtlCol="0">
            <a:spAutoFit/>
          </a:bodyPr>
          <a:lstStyle/>
          <a:p>
            <a:pPr>
              <a:lnSpc>
                <a:spcPct val="115000"/>
              </a:lnSpc>
              <a:spcAft>
                <a:spcPts val="600"/>
              </a:spcAft>
            </a:pPr>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Distribution of the EU credit institution sectors by 12-month rolling after-tax return on equity per cent</a:t>
            </a:r>
            <a:endParaRPr lang="hu-HU" b="1" dirty="0">
              <a:solidFill>
                <a:srgbClr val="80808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7">
            <a:extLst>
              <a:ext uri="{FF2B5EF4-FFF2-40B4-BE49-F238E27FC236}">
                <a16:creationId xmlns:a16="http://schemas.microsoft.com/office/drawing/2014/main" id="{27ABD8A0-71FD-410D-8CB2-CE3C088F0BAE}"/>
              </a:ext>
            </a:extLst>
          </p:cNvPr>
          <p:cNvSpPr txBox="1">
            <a:spLocks/>
          </p:cNvSpPr>
          <p:nvPr/>
        </p:nvSpPr>
        <p:spPr>
          <a:xfrm>
            <a:off x="3286495" y="6338062"/>
            <a:ext cx="8096934" cy="431361"/>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200" dirty="0"/>
              <a:t>Note: Quarterly frequency time series based on consolidated data. Vertical line: 10-90 per cent range, rectangle: 25-75 per cent range. Source: ECB CBD</a:t>
            </a:r>
            <a:endParaRPr lang="hu-HU" sz="1200" dirty="0"/>
          </a:p>
        </p:txBody>
      </p:sp>
      <p:sp>
        <p:nvSpPr>
          <p:cNvPr id="11" name="Rectangle 10">
            <a:extLst>
              <a:ext uri="{FF2B5EF4-FFF2-40B4-BE49-F238E27FC236}">
                <a16:creationId xmlns:a16="http://schemas.microsoft.com/office/drawing/2014/main" id="{C703D79A-B72F-4509-B8F2-2AB8B734D2CC}"/>
              </a:ext>
            </a:extLst>
          </p:cNvPr>
          <p:cNvSpPr/>
          <p:nvPr/>
        </p:nvSpPr>
        <p:spPr>
          <a:xfrm>
            <a:off x="8902045" y="1201479"/>
            <a:ext cx="3289955" cy="4437974"/>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Content Placeholder 1">
            <a:extLst>
              <a:ext uri="{FF2B5EF4-FFF2-40B4-BE49-F238E27FC236}">
                <a16:creationId xmlns:a16="http://schemas.microsoft.com/office/drawing/2014/main" id="{815DB819-A74D-4B12-8CD1-4B1B2B2F9D8F}"/>
              </a:ext>
            </a:extLst>
          </p:cNvPr>
          <p:cNvSpPr>
            <a:spLocks noGrp="1"/>
          </p:cNvSpPr>
          <p:nvPr>
            <p:ph sz="quarter" idx="10"/>
          </p:nvPr>
        </p:nvSpPr>
        <p:spPr>
          <a:xfrm>
            <a:off x="8975117" y="1588757"/>
            <a:ext cx="3216883" cy="3475823"/>
          </a:xfrm>
          <a:noFill/>
          <a:ln>
            <a:noFill/>
          </a:ln>
        </p:spPr>
        <p:txBody>
          <a:bodyPr wrap="square">
            <a:spAutoFit/>
          </a:bodyPr>
          <a:lstStyle/>
          <a:p>
            <a:pPr algn="l" defTabSz="457200"/>
            <a:r>
              <a:rPr lang="en-GB" sz="1800" dirty="0">
                <a:solidFill>
                  <a:srgbClr val="002060"/>
                </a:solidFill>
              </a:rPr>
              <a:t>The after-tax profit of the sector in 2021 H1:</a:t>
            </a:r>
          </a:p>
          <a:p>
            <a:pPr marL="285750" indent="-285750" algn="l" defTabSz="457200">
              <a:buFont typeface="Arial" panose="020B0604020202020204" pitchFamily="34" charset="0"/>
              <a:buChar char="•"/>
            </a:pPr>
            <a:r>
              <a:rPr lang="en-GB" sz="1800" b="1" dirty="0">
                <a:solidFill>
                  <a:srgbClr val="002060"/>
                </a:solidFill>
              </a:rPr>
              <a:t>HUF 342 billion </a:t>
            </a:r>
            <a:r>
              <a:rPr lang="en-GB" sz="1800" dirty="0">
                <a:solidFill>
                  <a:srgbClr val="002060"/>
                </a:solidFill>
              </a:rPr>
              <a:t>according to </a:t>
            </a:r>
            <a:r>
              <a:rPr lang="en-GB" sz="1800" b="1" dirty="0">
                <a:solidFill>
                  <a:srgbClr val="002060"/>
                </a:solidFill>
              </a:rPr>
              <a:t>non-consolidated data</a:t>
            </a:r>
            <a:r>
              <a:rPr lang="en-GB" sz="1800" dirty="0">
                <a:solidFill>
                  <a:srgbClr val="002060"/>
                </a:solidFill>
              </a:rPr>
              <a:t>,                       </a:t>
            </a:r>
          </a:p>
          <a:p>
            <a:pPr marL="285750" indent="-285750" algn="l" defTabSz="457200">
              <a:buFont typeface="Arial" panose="020B0604020202020204" pitchFamily="34" charset="0"/>
              <a:buChar char="•"/>
            </a:pPr>
            <a:r>
              <a:rPr lang="en-GB" sz="1800" b="1" dirty="0">
                <a:solidFill>
                  <a:srgbClr val="002060"/>
                </a:solidFill>
              </a:rPr>
              <a:t>HUF 391 billion </a:t>
            </a:r>
            <a:r>
              <a:rPr lang="en-GB" sz="1800" dirty="0">
                <a:solidFill>
                  <a:srgbClr val="002060"/>
                </a:solidFill>
              </a:rPr>
              <a:t>according to </a:t>
            </a:r>
            <a:r>
              <a:rPr lang="en-GB" sz="1800" b="1" dirty="0">
                <a:solidFill>
                  <a:srgbClr val="002060"/>
                </a:solidFill>
              </a:rPr>
              <a:t>consolidated data</a:t>
            </a:r>
            <a:r>
              <a:rPr lang="en-GB" sz="1800" dirty="0">
                <a:solidFill>
                  <a:srgbClr val="002060"/>
                </a:solidFill>
              </a:rPr>
              <a:t>. </a:t>
            </a:r>
          </a:p>
          <a:p>
            <a:pPr algn="l" defTabSz="457200"/>
            <a:r>
              <a:rPr lang="en-GB" sz="1800" dirty="0">
                <a:solidFill>
                  <a:srgbClr val="002060"/>
                </a:solidFill>
              </a:rPr>
              <a:t>The result is mainly explained by</a:t>
            </a:r>
          </a:p>
          <a:p>
            <a:pPr marL="285750" indent="-285750" algn="l" defTabSz="457200">
              <a:buFont typeface="Arial" panose="020B0604020202020204" pitchFamily="34" charset="0"/>
              <a:buChar char="•"/>
            </a:pPr>
            <a:r>
              <a:rPr lang="en-GB" sz="1800" dirty="0">
                <a:solidFill>
                  <a:srgbClr val="002060"/>
                </a:solidFill>
              </a:rPr>
              <a:t>a </a:t>
            </a:r>
            <a:r>
              <a:rPr lang="en-GB" sz="1800" b="1" dirty="0">
                <a:solidFill>
                  <a:srgbClr val="002060"/>
                </a:solidFill>
              </a:rPr>
              <a:t>decline in risk costs</a:t>
            </a:r>
            <a:r>
              <a:rPr lang="en-GB" sz="1800" dirty="0">
                <a:solidFill>
                  <a:srgbClr val="002060"/>
                </a:solidFill>
              </a:rPr>
              <a:t> (-110 billion),</a:t>
            </a:r>
          </a:p>
          <a:p>
            <a:pPr marL="285750" indent="-285750" algn="l" defTabSz="457200">
              <a:buFont typeface="Arial" panose="020B0604020202020204" pitchFamily="34" charset="0"/>
              <a:buChar char="•"/>
            </a:pPr>
            <a:r>
              <a:rPr lang="en-GB" sz="1800" dirty="0">
                <a:solidFill>
                  <a:srgbClr val="002060"/>
                </a:solidFill>
              </a:rPr>
              <a:t>and the </a:t>
            </a:r>
            <a:r>
              <a:rPr lang="en-GB" sz="1800" b="1" dirty="0">
                <a:solidFill>
                  <a:srgbClr val="002060"/>
                </a:solidFill>
              </a:rPr>
              <a:t>increase net interest income </a:t>
            </a:r>
            <a:r>
              <a:rPr lang="en-GB" sz="1800" dirty="0">
                <a:solidFill>
                  <a:srgbClr val="002060"/>
                </a:solidFill>
              </a:rPr>
              <a:t>(+93 billion). </a:t>
            </a:r>
          </a:p>
        </p:txBody>
      </p:sp>
      <p:pic>
        <p:nvPicPr>
          <p:cNvPr id="8" name="Kép 2">
            <a:extLst>
              <a:ext uri="{FF2B5EF4-FFF2-40B4-BE49-F238E27FC236}">
                <a16:creationId xmlns:a16="http://schemas.microsoft.com/office/drawing/2014/main" id="{B0A83575-FBC1-4D58-90F1-9380A57AFBF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635" y="1399527"/>
            <a:ext cx="5595217" cy="4197325"/>
          </a:xfrm>
          <a:prstGeom prst="rect">
            <a:avLst/>
          </a:prstGeom>
          <a:noFill/>
          <a:ln>
            <a:noFill/>
          </a:ln>
        </p:spPr>
      </p:pic>
    </p:spTree>
    <p:extLst>
      <p:ext uri="{BB962C8B-B14F-4D97-AF65-F5344CB8AC3E}">
        <p14:creationId xmlns:p14="http://schemas.microsoft.com/office/powerpoint/2010/main" val="39509035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F4F817-2DBD-4AC2-8034-87B03A6532DE}"/>
              </a:ext>
            </a:extLst>
          </p:cNvPr>
          <p:cNvSpPr>
            <a:spLocks noGrp="1"/>
          </p:cNvSpPr>
          <p:nvPr>
            <p:ph type="title"/>
          </p:nvPr>
        </p:nvSpPr>
        <p:spPr>
          <a:xfrm>
            <a:off x="3165987" y="281872"/>
            <a:ext cx="8956343" cy="713833"/>
          </a:xfrm>
        </p:spPr>
        <p:txBody>
          <a:bodyPr>
            <a:noAutofit/>
          </a:bodyPr>
          <a:lstStyle/>
          <a:p>
            <a:r>
              <a:rPr lang="en-GB" sz="2400"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by June 2021 the reversal of impairment in net terms became typical of half of the credit institution sector</a:t>
            </a:r>
            <a:endParaRPr lang="hu-HU" sz="2400" dirty="0"/>
          </a:p>
        </p:txBody>
      </p:sp>
      <p:sp>
        <p:nvSpPr>
          <p:cNvPr id="6" name="TextBox 5">
            <a:extLst>
              <a:ext uri="{FF2B5EF4-FFF2-40B4-BE49-F238E27FC236}">
                <a16:creationId xmlns:a16="http://schemas.microsoft.com/office/drawing/2014/main" id="{4B14376C-DEBC-42AA-BB2B-BF1F1C598E47}"/>
              </a:ext>
            </a:extLst>
          </p:cNvPr>
          <p:cNvSpPr txBox="1"/>
          <p:nvPr/>
        </p:nvSpPr>
        <p:spPr>
          <a:xfrm>
            <a:off x="3269974" y="5614318"/>
            <a:ext cx="8567149" cy="710707"/>
          </a:xfrm>
          <a:prstGeom prst="rect">
            <a:avLst/>
          </a:prstGeom>
          <a:noFill/>
        </p:spPr>
        <p:txBody>
          <a:bodyPr wrap="square" rtlCol="0">
            <a:spAutoFit/>
          </a:bodyPr>
          <a:lstStyle/>
          <a:p>
            <a:pPr>
              <a:lnSpc>
                <a:spcPct val="115000"/>
              </a:lnSpc>
              <a:spcAft>
                <a:spcPts val="600"/>
              </a:spcAft>
            </a:pPr>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Balance sheet total weighted distribution of credit institutions by net impairment to assets ratio</a:t>
            </a:r>
            <a:endParaRPr lang="hu-HU" b="1" dirty="0">
              <a:solidFill>
                <a:srgbClr val="80808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Placeholder 7">
            <a:extLst>
              <a:ext uri="{FF2B5EF4-FFF2-40B4-BE49-F238E27FC236}">
                <a16:creationId xmlns:a16="http://schemas.microsoft.com/office/drawing/2014/main" id="{27ABD8A0-71FD-410D-8CB2-CE3C088F0BAE}"/>
              </a:ext>
            </a:extLst>
          </p:cNvPr>
          <p:cNvSpPr txBox="1">
            <a:spLocks/>
          </p:cNvSpPr>
          <p:nvPr/>
        </p:nvSpPr>
        <p:spPr>
          <a:xfrm>
            <a:off x="3269974" y="6325025"/>
            <a:ext cx="8096934" cy="431361"/>
          </a:xfrm>
          <a:prstGeom prst="rect">
            <a:avLst/>
          </a:prstGeom>
        </p:spPr>
        <p:txBody>
          <a:bodyPr vert="horz" lIns="91440" tIns="45720" rIns="91440" bIns="45720" rtlCol="0" anchor="ctr">
            <a:noAutofit/>
          </a:bodyPr>
          <a:lstStyle>
            <a:lvl1pPr marL="0" indent="0" algn="r" defTabSz="685749" rtl="0" eaLnBrk="1" latinLnBrk="0" hangingPunct="1">
              <a:lnSpc>
                <a:spcPct val="90000"/>
              </a:lnSpc>
              <a:spcBef>
                <a:spcPts val="0"/>
              </a:spcBef>
              <a:buFont typeface="Arial" panose="020B0604020202020204" pitchFamily="34" charset="0"/>
              <a:buNone/>
              <a:defRPr sz="1350" kern="1200">
                <a:solidFill>
                  <a:schemeClr val="tx2"/>
                </a:solidFill>
                <a:latin typeface="+mn-lt"/>
                <a:ea typeface="+mn-ea"/>
                <a:cs typeface="+mn-cs"/>
              </a:defRPr>
            </a:lvl1pPr>
            <a:lvl2pPr marL="342875" indent="0" algn="l" defTabSz="685749" rtl="0" eaLnBrk="1" latinLnBrk="0" hangingPunct="1">
              <a:lnSpc>
                <a:spcPct val="90000"/>
              </a:lnSpc>
              <a:spcBef>
                <a:spcPts val="375"/>
              </a:spcBef>
              <a:buFont typeface="Arial" panose="020B0604020202020204" pitchFamily="34" charset="0"/>
              <a:buNone/>
              <a:defRPr sz="1800" kern="1200">
                <a:solidFill>
                  <a:schemeClr val="accent2"/>
                </a:solidFill>
                <a:latin typeface="+mn-lt"/>
                <a:ea typeface="+mn-ea"/>
                <a:cs typeface="+mn-cs"/>
              </a:defRPr>
            </a:lvl2pPr>
            <a:lvl3pPr marL="685749" indent="0" algn="l" defTabSz="685749" rtl="0" eaLnBrk="1" latinLnBrk="0" hangingPunct="1">
              <a:lnSpc>
                <a:spcPct val="90000"/>
              </a:lnSpc>
              <a:spcBef>
                <a:spcPts val="375"/>
              </a:spcBef>
              <a:buFont typeface="Arial" panose="020B0604020202020204" pitchFamily="34" charset="0"/>
              <a:buNone/>
              <a:defRPr sz="1500" kern="1200">
                <a:solidFill>
                  <a:schemeClr val="accent2"/>
                </a:solidFill>
                <a:latin typeface="+mn-lt"/>
                <a:ea typeface="+mn-ea"/>
                <a:cs typeface="+mn-cs"/>
              </a:defRPr>
            </a:lvl3pPr>
            <a:lvl4pPr marL="1028624"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4pPr>
            <a:lvl5pPr marL="1371498" indent="0" algn="l" defTabSz="685749" rtl="0" eaLnBrk="1" latinLnBrk="0" hangingPunct="1">
              <a:lnSpc>
                <a:spcPct val="90000"/>
              </a:lnSpc>
              <a:spcBef>
                <a:spcPts val="375"/>
              </a:spcBef>
              <a:buFont typeface="Arial" panose="020B0604020202020204" pitchFamily="34" charset="0"/>
              <a:buNone/>
              <a:defRPr sz="1350" kern="1200">
                <a:solidFill>
                  <a:schemeClr val="accent2"/>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sz="1200" dirty="0"/>
              <a:t>Note: Green categories represent net reversal of impairment, while red categories represent net recognition of impairment. For the 2017–2019 period, institutions are considered by their average balance sheet total in the category of their average net impairment as a percentage of assets. Source: MNB</a:t>
            </a:r>
            <a:endParaRPr lang="hu-HU" sz="1200" dirty="0"/>
          </a:p>
        </p:txBody>
      </p:sp>
      <p:sp>
        <p:nvSpPr>
          <p:cNvPr id="11" name="Rectangle 10">
            <a:extLst>
              <a:ext uri="{FF2B5EF4-FFF2-40B4-BE49-F238E27FC236}">
                <a16:creationId xmlns:a16="http://schemas.microsoft.com/office/drawing/2014/main" id="{C6FCD1F2-F8EB-4977-878A-484E3B5879BE}"/>
              </a:ext>
            </a:extLst>
          </p:cNvPr>
          <p:cNvSpPr/>
          <p:nvPr/>
        </p:nvSpPr>
        <p:spPr>
          <a:xfrm>
            <a:off x="8644271" y="1148316"/>
            <a:ext cx="3547730" cy="4034641"/>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TextBox 11">
            <a:extLst>
              <a:ext uri="{FF2B5EF4-FFF2-40B4-BE49-F238E27FC236}">
                <a16:creationId xmlns:a16="http://schemas.microsoft.com/office/drawing/2014/main" id="{B8A55BFE-75C7-4670-BFF9-50EBFBAF602B}"/>
              </a:ext>
            </a:extLst>
          </p:cNvPr>
          <p:cNvSpPr txBox="1"/>
          <p:nvPr/>
        </p:nvSpPr>
        <p:spPr>
          <a:xfrm>
            <a:off x="8644271" y="1331530"/>
            <a:ext cx="3497491" cy="3538405"/>
          </a:xfrm>
          <a:prstGeom prst="rect">
            <a:avLst/>
          </a:prstGeom>
          <a:noFill/>
          <a:ln>
            <a:noFill/>
          </a:ln>
        </p:spPr>
        <p:txBody>
          <a:bodyPr vert="horz" wrap="square" lIns="91440" tIns="45720" rIns="91440" bIns="45720" rtlCol="0" anchor="ctr">
            <a:spAutoFit/>
          </a:bodyPr>
          <a:lstStyle>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hu-HU" sz="1800" dirty="0">
                <a:solidFill>
                  <a:srgbClr val="002060"/>
                </a:solidFill>
              </a:rPr>
              <a:t>T</a:t>
            </a:r>
            <a:r>
              <a:rPr lang="en-US" sz="1800" dirty="0">
                <a:solidFill>
                  <a:srgbClr val="002060"/>
                </a:solidFill>
              </a:rPr>
              <a:t>he </a:t>
            </a:r>
            <a:r>
              <a:rPr lang="en-GB" sz="1800" dirty="0">
                <a:solidFill>
                  <a:srgbClr val="002060"/>
                </a:solidFill>
              </a:rPr>
              <a:t>extension of the payment moratorium may entail </a:t>
            </a:r>
            <a:r>
              <a:rPr lang="en-GB" sz="1800" b="1" dirty="0">
                <a:solidFill>
                  <a:srgbClr val="002060"/>
                </a:solidFill>
              </a:rPr>
              <a:t>further need for recognition of impairment </a:t>
            </a:r>
            <a:r>
              <a:rPr lang="en-GB" sz="1800" dirty="0">
                <a:solidFill>
                  <a:srgbClr val="002060"/>
                </a:solidFill>
              </a:rPr>
              <a:t>for this year. </a:t>
            </a:r>
          </a:p>
          <a:p>
            <a:pPr algn="l"/>
            <a:endParaRPr lang="en-GB" sz="1800" dirty="0">
              <a:solidFill>
                <a:srgbClr val="002060"/>
              </a:solidFill>
            </a:endParaRPr>
          </a:p>
          <a:p>
            <a:pPr algn="l"/>
            <a:r>
              <a:rPr lang="en-GB"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This may be offset by the reversal of impairment -</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dirty="0">
                <a:solidFill>
                  <a:srgbClr val="002060"/>
                </a:solidFill>
              </a:rPr>
              <a:t>following the successful passing of a six-month monitoring period  </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a:solidFill>
                  <a:srgbClr val="002060"/>
                </a:solidFill>
                <a:latin typeface="Calibri" panose="020F0502020204030204" pitchFamily="34" charset="0"/>
                <a:ea typeface="Calibri" panose="020F0502020204030204" pitchFamily="34" charset="0"/>
                <a:cs typeface="Times New Roman" panose="02020603050405020304" pitchFamily="18" charset="0"/>
              </a:rPr>
              <a:t>for</a:t>
            </a:r>
            <a:r>
              <a:rPr lang="en-GB"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those exposures of debtors that were  previously in moratorium, but do not participate in the third phase of the moratorium</a:t>
            </a:r>
            <a:endParaRPr lang="en-GB" sz="1800" dirty="0">
              <a:solidFill>
                <a:srgbClr val="002060"/>
              </a:solidFill>
            </a:endParaRPr>
          </a:p>
        </p:txBody>
      </p:sp>
      <p:pic>
        <p:nvPicPr>
          <p:cNvPr id="9" name="Kép 3">
            <a:extLst>
              <a:ext uri="{FF2B5EF4-FFF2-40B4-BE49-F238E27FC236}">
                <a16:creationId xmlns:a16="http://schemas.microsoft.com/office/drawing/2014/main" id="{B69E90E3-BA26-4B56-BB86-047B642D603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3701" y="1362134"/>
            <a:ext cx="5430329" cy="4022859"/>
          </a:xfrm>
          <a:prstGeom prst="rect">
            <a:avLst/>
          </a:prstGeom>
          <a:noFill/>
          <a:ln>
            <a:noFill/>
          </a:ln>
        </p:spPr>
      </p:pic>
    </p:spTree>
    <p:extLst>
      <p:ext uri="{BB962C8B-B14F-4D97-AF65-F5344CB8AC3E}">
        <p14:creationId xmlns:p14="http://schemas.microsoft.com/office/powerpoint/2010/main" val="42945125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D455E-152C-45F0-AE5A-7C40BA44612D}"/>
              </a:ext>
            </a:extLst>
          </p:cNvPr>
          <p:cNvSpPr>
            <a:spLocks noGrp="1"/>
          </p:cNvSpPr>
          <p:nvPr>
            <p:ph type="title"/>
          </p:nvPr>
        </p:nvSpPr>
        <p:spPr>
          <a:xfrm>
            <a:off x="3189710" y="74473"/>
            <a:ext cx="8390876" cy="713833"/>
          </a:xfrm>
        </p:spPr>
        <p:txBody>
          <a:bodyPr>
            <a:normAutofit/>
          </a:bodyPr>
          <a:lstStyle/>
          <a:p>
            <a:r>
              <a:rPr lang="hu-HU" sz="3200" dirty="0"/>
              <a:t>The </a:t>
            </a:r>
            <a:r>
              <a:rPr lang="en-GB" sz="3200" dirty="0"/>
              <a:t>main messages of the report</a:t>
            </a:r>
          </a:p>
        </p:txBody>
      </p:sp>
      <p:grpSp>
        <p:nvGrpSpPr>
          <p:cNvPr id="9" name="Group 8">
            <a:extLst>
              <a:ext uri="{FF2B5EF4-FFF2-40B4-BE49-F238E27FC236}">
                <a16:creationId xmlns:a16="http://schemas.microsoft.com/office/drawing/2014/main" id="{00A9448A-4C3A-4BC3-AECD-409D28CE831A}"/>
              </a:ext>
            </a:extLst>
          </p:cNvPr>
          <p:cNvGrpSpPr/>
          <p:nvPr/>
        </p:nvGrpSpPr>
        <p:grpSpPr>
          <a:xfrm>
            <a:off x="3091387" y="788306"/>
            <a:ext cx="8926442" cy="5940088"/>
            <a:chOff x="3091387" y="788306"/>
            <a:chExt cx="8926442" cy="5940088"/>
          </a:xfrm>
        </p:grpSpPr>
        <p:sp>
          <p:nvSpPr>
            <p:cNvPr id="8" name="Rectangle 7">
              <a:extLst>
                <a:ext uri="{FF2B5EF4-FFF2-40B4-BE49-F238E27FC236}">
                  <a16:creationId xmlns:a16="http://schemas.microsoft.com/office/drawing/2014/main" id="{FD858D75-AE6A-43FB-B0A8-D3A02170B797}"/>
                </a:ext>
              </a:extLst>
            </p:cNvPr>
            <p:cNvSpPr/>
            <p:nvPr/>
          </p:nvSpPr>
          <p:spPr>
            <a:xfrm>
              <a:off x="3091387" y="788306"/>
              <a:ext cx="8926442" cy="5940088"/>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extBox 6">
              <a:extLst>
                <a:ext uri="{FF2B5EF4-FFF2-40B4-BE49-F238E27FC236}">
                  <a16:creationId xmlns:a16="http://schemas.microsoft.com/office/drawing/2014/main" id="{D94D8B95-DF8C-4854-824D-2876B1CC6A73}"/>
                </a:ext>
              </a:extLst>
            </p:cNvPr>
            <p:cNvSpPr txBox="1"/>
            <p:nvPr/>
          </p:nvSpPr>
          <p:spPr>
            <a:xfrm>
              <a:off x="3091387" y="788306"/>
              <a:ext cx="8793996" cy="5909310"/>
            </a:xfrm>
            <a:prstGeom prst="rect">
              <a:avLst/>
            </a:prstGeom>
            <a:noFill/>
          </p:spPr>
          <p:txBody>
            <a:bodyPr wrap="square" rtlCol="0">
              <a:spAutoFit/>
            </a:bodyPr>
            <a:lstStyle/>
            <a:p>
              <a:pPr marL="285750" indent="-285750">
                <a:buFont typeface="Wingdings" panose="05000000000000000000" pitchFamily="2" charset="2"/>
                <a:buChar char="q"/>
              </a:pPr>
              <a:r>
                <a:rPr lang="en-GB" b="1" dirty="0">
                  <a:solidFill>
                    <a:srgbClr val="002060"/>
                  </a:solidFill>
                </a:rPr>
                <a:t>Current state of the banking system</a:t>
              </a:r>
            </a:p>
            <a:p>
              <a:pPr marL="742950" lvl="1" indent="-285750">
                <a:buFont typeface="Wingdings" panose="05000000000000000000" pitchFamily="2" charset="2"/>
                <a:buChar char="§"/>
              </a:pPr>
              <a:r>
                <a:rPr lang="en-GB" dirty="0">
                  <a:solidFill>
                    <a:srgbClr val="002060"/>
                  </a:solidFill>
                </a:rPr>
                <a:t>The Hungarian banking system is stable, has robust shock-absorbing capacity, its liquidity reserves continued to expand.</a:t>
              </a:r>
            </a:p>
            <a:p>
              <a:pPr marL="742950" lvl="1" indent="-285750">
                <a:buFont typeface="Wingdings" panose="05000000000000000000" pitchFamily="2" charset="2"/>
                <a:buChar char="§"/>
              </a:pPr>
              <a:r>
                <a:rPr lang="en-GB" dirty="0">
                  <a:solidFill>
                    <a:srgbClr val="002060"/>
                  </a:solidFill>
                </a:rPr>
                <a:t>Even in the case of a serious stress, the resulting capital need would be minimal in the sector. </a:t>
              </a:r>
            </a:p>
            <a:p>
              <a:pPr marL="285750" indent="-285750">
                <a:buFont typeface="Wingdings" panose="05000000000000000000" pitchFamily="2" charset="2"/>
                <a:buChar char="q"/>
              </a:pPr>
              <a:r>
                <a:rPr lang="en-GB" b="1" dirty="0">
                  <a:solidFill>
                    <a:srgbClr val="002060"/>
                  </a:solidFill>
                </a:rPr>
                <a:t>Risks</a:t>
              </a:r>
            </a:p>
            <a:p>
              <a:pPr marL="742950" lvl="1" indent="-285750">
                <a:buFont typeface="Wingdings" panose="05000000000000000000" pitchFamily="2" charset="2"/>
                <a:buChar char="§"/>
              </a:pPr>
              <a:r>
                <a:rPr lang="en-GB" dirty="0">
                  <a:solidFill>
                    <a:srgbClr val="002060"/>
                  </a:solidFill>
                </a:rPr>
                <a:t>The impact of the rising interest rate environment on repayment instalments is mitigated by the gradual amortisation of outstanding variable-rate household loans and the increase in loans with longer interest rate periods.</a:t>
              </a:r>
            </a:p>
            <a:p>
              <a:pPr marL="742950" lvl="1" indent="-285750">
                <a:buFont typeface="Wingdings" panose="05000000000000000000" pitchFamily="2" charset="2"/>
                <a:buChar char="§"/>
              </a:pPr>
              <a:r>
                <a:rPr lang="en-GB" dirty="0">
                  <a:solidFill>
                    <a:srgbClr val="002060"/>
                  </a:solidFill>
                </a:rPr>
                <a:t>In conjunction with the return of inflation, the rising yield environment results in credit and revaluation risks.</a:t>
              </a:r>
            </a:p>
            <a:p>
              <a:pPr marL="742950" lvl="1" indent="-285750">
                <a:buFont typeface="Wingdings" panose="05000000000000000000" pitchFamily="2" charset="2"/>
                <a:buChar char="§"/>
              </a:pPr>
              <a:r>
                <a:rPr lang="en-GB" dirty="0">
                  <a:solidFill>
                    <a:srgbClr val="002060"/>
                  </a:solidFill>
                </a:rPr>
                <a:t>With housing market demand stimulated by subsidies, market stability will only be sustainable if the supply of the housing market increases significantly.</a:t>
              </a:r>
            </a:p>
            <a:p>
              <a:pPr marL="285750" indent="-285750">
                <a:buFont typeface="Wingdings" panose="05000000000000000000" pitchFamily="2" charset="2"/>
                <a:buChar char="q"/>
              </a:pPr>
              <a:r>
                <a:rPr lang="en-GB" b="1" dirty="0">
                  <a:solidFill>
                    <a:srgbClr val="002060"/>
                  </a:solidFill>
                </a:rPr>
                <a:t>Moratorium</a:t>
              </a:r>
            </a:p>
            <a:p>
              <a:pPr marL="742950" lvl="1" indent="-285750">
                <a:buFont typeface="Wingdings" panose="05000000000000000000" pitchFamily="2" charset="2"/>
                <a:buChar char="§"/>
              </a:pPr>
              <a:r>
                <a:rPr lang="en-GB" dirty="0">
                  <a:solidFill>
                    <a:srgbClr val="002060"/>
                  </a:solidFill>
                </a:rPr>
                <a:t>A small proportion of debtors indicated that they were in need of a third phase of the payment moratorium, which significantly reduced future uncertainty about the impact of the program.</a:t>
              </a:r>
            </a:p>
            <a:p>
              <a:pPr marL="285750" indent="-285750">
                <a:buFont typeface="Wingdings" panose="05000000000000000000" pitchFamily="2" charset="2"/>
                <a:buChar char="q"/>
              </a:pPr>
              <a:r>
                <a:rPr lang="en-GB" b="1" dirty="0">
                  <a:solidFill>
                    <a:srgbClr val="002060"/>
                  </a:solidFill>
                </a:rPr>
                <a:t>Challenges</a:t>
              </a:r>
            </a:p>
            <a:p>
              <a:pPr marL="742950" lvl="1" indent="-285750">
                <a:buFont typeface="Wingdings" panose="05000000000000000000" pitchFamily="2" charset="2"/>
                <a:buChar char="§"/>
              </a:pPr>
              <a:r>
                <a:rPr lang="en-GB" dirty="0">
                  <a:solidFill>
                    <a:srgbClr val="002060"/>
                  </a:solidFill>
                </a:rPr>
                <a:t>During the crisis, the banking system performed well, but looking ahead, banks also need to adapt to the challenges of new entrants and </a:t>
              </a:r>
              <a:r>
                <a:rPr lang="en-US" dirty="0">
                  <a:solidFill>
                    <a:srgbClr val="002060"/>
                  </a:solidFill>
                </a:rPr>
                <a:t>continuous technological development</a:t>
              </a:r>
              <a:r>
                <a:rPr lang="hu-HU" dirty="0">
                  <a:solidFill>
                    <a:srgbClr val="002060"/>
                  </a:solidFill>
                </a:rPr>
                <a:t>.</a:t>
              </a:r>
            </a:p>
          </p:txBody>
        </p:sp>
      </p:grpSp>
    </p:spTree>
    <p:extLst>
      <p:ext uri="{BB962C8B-B14F-4D97-AF65-F5344CB8AC3E}">
        <p14:creationId xmlns:p14="http://schemas.microsoft.com/office/powerpoint/2010/main" val="1752851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76EF5-F6F7-4B38-B3AE-F7D31BA8246D}"/>
              </a:ext>
            </a:extLst>
          </p:cNvPr>
          <p:cNvSpPr>
            <a:spLocks noGrp="1"/>
          </p:cNvSpPr>
          <p:nvPr>
            <p:ph type="title"/>
          </p:nvPr>
        </p:nvSpPr>
        <p:spPr>
          <a:xfrm>
            <a:off x="3759774" y="2758684"/>
            <a:ext cx="6500263" cy="1280672"/>
          </a:xfrm>
        </p:spPr>
        <p:txBody>
          <a:bodyPr/>
          <a:lstStyle/>
          <a:p>
            <a:r>
              <a:rPr lang="en-US" sz="3600" dirty="0"/>
              <a:t>Thank you for your attention!</a:t>
            </a:r>
            <a:endParaRPr lang="en-US" dirty="0"/>
          </a:p>
        </p:txBody>
      </p:sp>
    </p:spTree>
    <p:extLst>
      <p:ext uri="{BB962C8B-B14F-4D97-AF65-F5344CB8AC3E}">
        <p14:creationId xmlns:p14="http://schemas.microsoft.com/office/powerpoint/2010/main" val="135952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2D4E55-1E44-42B6-A96E-352443F20622}"/>
              </a:ext>
            </a:extLst>
          </p:cNvPr>
          <p:cNvSpPr>
            <a:spLocks noGrp="1"/>
          </p:cNvSpPr>
          <p:nvPr>
            <p:ph type="title"/>
          </p:nvPr>
        </p:nvSpPr>
        <p:spPr>
          <a:xfrm>
            <a:off x="3124200" y="142875"/>
            <a:ext cx="9067799" cy="972038"/>
          </a:xfrm>
        </p:spPr>
        <p:txBody>
          <a:bodyPr>
            <a:noAutofit/>
          </a:bodyPr>
          <a:lstStyle/>
          <a:p>
            <a:r>
              <a:rPr lang="en-US" sz="2400" dirty="0"/>
              <a:t>Inflation increased significantly both in Europe and the United States in the past months</a:t>
            </a:r>
            <a:endParaRPr lang="hu-HU" sz="2400" dirty="0"/>
          </a:p>
        </p:txBody>
      </p:sp>
      <p:sp>
        <p:nvSpPr>
          <p:cNvPr id="5" name="Text Placeholder 4">
            <a:extLst>
              <a:ext uri="{FF2B5EF4-FFF2-40B4-BE49-F238E27FC236}">
                <a16:creationId xmlns:a16="http://schemas.microsoft.com/office/drawing/2014/main" id="{C5EF33A9-7253-47D5-8BF4-9AB5E6046989}"/>
              </a:ext>
            </a:extLst>
          </p:cNvPr>
          <p:cNvSpPr>
            <a:spLocks noGrp="1"/>
          </p:cNvSpPr>
          <p:nvPr>
            <p:ph type="body" sz="quarter" idx="17"/>
          </p:nvPr>
        </p:nvSpPr>
        <p:spPr>
          <a:xfrm>
            <a:off x="3210339" y="6003798"/>
            <a:ext cx="8285597" cy="756953"/>
          </a:xfrm>
        </p:spPr>
        <p:txBody>
          <a:bodyPr/>
          <a:lstStyle/>
          <a:p>
            <a:r>
              <a:rPr lang="en-US" sz="1200" dirty="0"/>
              <a:t>Note: Left panel: The other EU data is the arithmetical aver-age of non-euro area EU Member States’ data. The Euro Area and the other EU data is the </a:t>
            </a:r>
            <a:r>
              <a:rPr lang="en-US" sz="1200" dirty="0" err="1"/>
              <a:t>harmonised</a:t>
            </a:r>
            <a:r>
              <a:rPr lang="en-US" sz="1200" dirty="0"/>
              <a:t> consumer price index (</a:t>
            </a:r>
            <a:r>
              <a:rPr lang="en-US" sz="1200" dirty="0" err="1"/>
              <a:t>HICP</a:t>
            </a:r>
            <a:r>
              <a:rPr lang="en-US" sz="1200" dirty="0"/>
              <a:t>), the US data is the Consumer Price Index for All Urban Consumers (CPI-U). Right panel: The 5x5 inflation expectations capture the average, annual inflation expectations of the five-year period starting in 5 years. *The indicated inflation is targeted by the majority of the countries. Source: Eurostat, Refinitiv</a:t>
            </a:r>
            <a:endParaRPr lang="hu-HU" sz="1200" dirty="0"/>
          </a:p>
        </p:txBody>
      </p:sp>
      <p:sp>
        <p:nvSpPr>
          <p:cNvPr id="7" name="TextBox 6">
            <a:extLst>
              <a:ext uri="{FF2B5EF4-FFF2-40B4-BE49-F238E27FC236}">
                <a16:creationId xmlns:a16="http://schemas.microsoft.com/office/drawing/2014/main" id="{3775C673-CAE8-4B54-92A2-6A7CAE2A7F03}"/>
              </a:ext>
            </a:extLst>
          </p:cNvPr>
          <p:cNvSpPr txBox="1"/>
          <p:nvPr/>
        </p:nvSpPr>
        <p:spPr>
          <a:xfrm>
            <a:off x="3210339" y="5357467"/>
            <a:ext cx="8676861" cy="646331"/>
          </a:xfrm>
          <a:prstGeom prst="rect">
            <a:avLst/>
          </a:prstGeom>
          <a:noFill/>
        </p:spPr>
        <p:txBody>
          <a:bodyPr wrap="square" rtlCol="0">
            <a:spAutoFit/>
          </a:bodyPr>
          <a:lstStyle/>
          <a:p>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Inflation (left panel) and market indicators capturing long-term inflation expectations (right panel) in Europe and the USA</a:t>
            </a:r>
            <a:endParaRPr lang="hu-HU" dirty="0"/>
          </a:p>
        </p:txBody>
      </p:sp>
      <p:sp>
        <p:nvSpPr>
          <p:cNvPr id="9" name="TextBox 8">
            <a:extLst>
              <a:ext uri="{FF2B5EF4-FFF2-40B4-BE49-F238E27FC236}">
                <a16:creationId xmlns:a16="http://schemas.microsoft.com/office/drawing/2014/main" id="{688A6544-0B0B-444A-BB2A-EAC1DA5E052C}"/>
              </a:ext>
            </a:extLst>
          </p:cNvPr>
          <p:cNvSpPr txBox="1"/>
          <p:nvPr/>
        </p:nvSpPr>
        <p:spPr>
          <a:xfrm>
            <a:off x="6923936" y="6599227"/>
            <a:ext cx="4572000" cy="210141"/>
          </a:xfrm>
          <a:prstGeom prst="rect">
            <a:avLst/>
          </a:prstGeom>
        </p:spPr>
        <p:txBody>
          <a:bodyPr vert="horz" lIns="91440" tIns="45720" rIns="91440" bIns="45720" rtlCol="0" anchor="ctr">
            <a:noAutofit/>
          </a:bodyPr>
          <a:lstStyle>
            <a:lvl1pPr indent="0" algn="r" defTabSz="685749">
              <a:lnSpc>
                <a:spcPct val="90000"/>
              </a:lnSpc>
              <a:spcBef>
                <a:spcPts val="0"/>
              </a:spcBef>
              <a:buFont typeface="Arial" panose="020B0604020202020204" pitchFamily="34" charset="0"/>
              <a:buNone/>
              <a:defRPr sz="135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endParaRPr lang="hu-HU" sz="1200" dirty="0"/>
          </a:p>
        </p:txBody>
      </p:sp>
      <p:pic>
        <p:nvPicPr>
          <p:cNvPr id="8" name="Picture 7">
            <a:extLst>
              <a:ext uri="{FF2B5EF4-FFF2-40B4-BE49-F238E27FC236}">
                <a16:creationId xmlns:a16="http://schemas.microsoft.com/office/drawing/2014/main" id="{C19263C2-193A-4018-BE6E-407F308ED47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6969" y="1071217"/>
            <a:ext cx="5943600" cy="4273176"/>
          </a:xfrm>
          <a:prstGeom prst="rect">
            <a:avLst/>
          </a:prstGeom>
          <a:noFill/>
          <a:ln>
            <a:noFill/>
          </a:ln>
        </p:spPr>
      </p:pic>
    </p:spTree>
    <p:extLst>
      <p:ext uri="{BB962C8B-B14F-4D97-AF65-F5344CB8AC3E}">
        <p14:creationId xmlns:p14="http://schemas.microsoft.com/office/powerpoint/2010/main" val="2412374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0F31C9-6687-49AD-9A7B-4048C72DBFA7}"/>
              </a:ext>
            </a:extLst>
          </p:cNvPr>
          <p:cNvPicPr>
            <a:picLocks noChangeAspect="1"/>
          </p:cNvPicPr>
          <p:nvPr/>
        </p:nvPicPr>
        <p:blipFill>
          <a:blip r:embed="rId2"/>
          <a:stretch>
            <a:fillRect/>
          </a:stretch>
        </p:blipFill>
        <p:spPr>
          <a:xfrm>
            <a:off x="3248275" y="1089650"/>
            <a:ext cx="5695699" cy="4244351"/>
          </a:xfrm>
          <a:prstGeom prst="rect">
            <a:avLst/>
          </a:prstGeom>
        </p:spPr>
      </p:pic>
      <p:sp>
        <p:nvSpPr>
          <p:cNvPr id="2" name="Title 1">
            <a:extLst>
              <a:ext uri="{FF2B5EF4-FFF2-40B4-BE49-F238E27FC236}">
                <a16:creationId xmlns:a16="http://schemas.microsoft.com/office/drawing/2014/main" id="{9EDF5E11-DED8-4BC2-8B32-2FD84C5F3C33}"/>
              </a:ext>
            </a:extLst>
          </p:cNvPr>
          <p:cNvSpPr>
            <a:spLocks noGrp="1"/>
          </p:cNvSpPr>
          <p:nvPr>
            <p:ph type="title"/>
          </p:nvPr>
        </p:nvSpPr>
        <p:spPr>
          <a:xfrm>
            <a:off x="3248275" y="253318"/>
            <a:ext cx="8390876" cy="713833"/>
          </a:xfrm>
        </p:spPr>
        <p:txBody>
          <a:bodyPr>
            <a:noAutofit/>
          </a:bodyPr>
          <a:lstStyle/>
          <a:p>
            <a:r>
              <a:rPr lang="en-US" sz="2400" dirty="0"/>
              <a:t>the interest rate environment contribute to the earning power of the banking sector</a:t>
            </a:r>
            <a:r>
              <a:rPr lang="hu-HU" sz="2400" dirty="0"/>
              <a:t>s</a:t>
            </a:r>
          </a:p>
        </p:txBody>
      </p:sp>
      <p:sp>
        <p:nvSpPr>
          <p:cNvPr id="9" name="Text Placeholder 4">
            <a:extLst>
              <a:ext uri="{FF2B5EF4-FFF2-40B4-BE49-F238E27FC236}">
                <a16:creationId xmlns:a16="http://schemas.microsoft.com/office/drawing/2014/main" id="{1212F436-2DEB-4C1F-98B1-0AD1BA61B143}"/>
              </a:ext>
            </a:extLst>
          </p:cNvPr>
          <p:cNvSpPr>
            <a:spLocks noGrp="1"/>
          </p:cNvSpPr>
          <p:nvPr>
            <p:ph type="body" sz="quarter" idx="17"/>
          </p:nvPr>
        </p:nvSpPr>
        <p:spPr>
          <a:xfrm>
            <a:off x="3248276" y="5918263"/>
            <a:ext cx="8676861" cy="369332"/>
          </a:xfrm>
        </p:spPr>
        <p:txBody>
          <a:bodyPr/>
          <a:lstStyle/>
          <a:p>
            <a:r>
              <a:rPr lang="en-GB" sz="1200" dirty="0"/>
              <a:t>Note. the EURO STOXX Banks Index consists of the 22 largest European banks. Source: Refinitiv</a:t>
            </a:r>
          </a:p>
        </p:txBody>
      </p:sp>
      <p:sp>
        <p:nvSpPr>
          <p:cNvPr id="10" name="TextBox 9">
            <a:extLst>
              <a:ext uri="{FF2B5EF4-FFF2-40B4-BE49-F238E27FC236}">
                <a16:creationId xmlns:a16="http://schemas.microsoft.com/office/drawing/2014/main" id="{EC88B54E-C04A-4944-99EA-0E351304BB3F}"/>
              </a:ext>
            </a:extLst>
          </p:cNvPr>
          <p:cNvSpPr txBox="1"/>
          <p:nvPr/>
        </p:nvSpPr>
        <p:spPr>
          <a:xfrm>
            <a:off x="3248277" y="5601551"/>
            <a:ext cx="8676861" cy="369332"/>
          </a:xfrm>
          <a:prstGeom prst="rect">
            <a:avLst/>
          </a:prstGeom>
          <a:noFill/>
        </p:spPr>
        <p:txBody>
          <a:bodyPr wrap="square" rtlCol="0">
            <a:spAutoFit/>
          </a:bodyPr>
          <a:lstStyle/>
          <a:p>
            <a:r>
              <a:rPr lang="en-US" i="1" dirty="0">
                <a:solidFill>
                  <a:srgbClr val="141B4D"/>
                </a:solidFill>
                <a:latin typeface="Calibri" panose="020F0502020204030204" pitchFamily="34" charset="0"/>
                <a:ea typeface="Calibri" panose="020F0502020204030204" pitchFamily="34" charset="0"/>
                <a:cs typeface="Times New Roman" panose="02020603050405020304" pitchFamily="18" charset="0"/>
              </a:rPr>
              <a:t>European </a:t>
            </a:r>
            <a:r>
              <a:rPr lang="en-GB" i="1" dirty="0">
                <a:solidFill>
                  <a:srgbClr val="141B4D"/>
                </a:solidFill>
                <a:latin typeface="Calibri" panose="020F0502020204030204" pitchFamily="34" charset="0"/>
                <a:ea typeface="Calibri" panose="020F0502020204030204" pitchFamily="34" charset="0"/>
                <a:cs typeface="Times New Roman" panose="02020603050405020304" pitchFamily="18" charset="0"/>
              </a:rPr>
              <a:t>bank index (Euro STOXX Banks) and its benchmark index (EURO STOXX</a:t>
            </a:r>
            <a:r>
              <a:rPr lang="hu-HU" i="1" dirty="0">
                <a:solidFill>
                  <a:srgbClr val="141B4D"/>
                </a:solidFill>
                <a:latin typeface="Calibri" panose="020F0502020204030204" pitchFamily="34" charset="0"/>
                <a:ea typeface="Calibri" panose="020F0502020204030204" pitchFamily="34" charset="0"/>
                <a:cs typeface="Times New Roman" panose="02020603050405020304" pitchFamily="18" charset="0"/>
              </a:rPr>
              <a:t>)</a:t>
            </a:r>
            <a:endParaRPr lang="hu-HU" dirty="0"/>
          </a:p>
        </p:txBody>
      </p:sp>
      <p:sp>
        <p:nvSpPr>
          <p:cNvPr id="13" name="Rectangle 12">
            <a:extLst>
              <a:ext uri="{FF2B5EF4-FFF2-40B4-BE49-F238E27FC236}">
                <a16:creationId xmlns:a16="http://schemas.microsoft.com/office/drawing/2014/main" id="{9BEB1DB1-E0FE-4CA8-B5DC-0551BE6C5B71}"/>
              </a:ext>
            </a:extLst>
          </p:cNvPr>
          <p:cNvSpPr/>
          <p:nvPr/>
        </p:nvSpPr>
        <p:spPr>
          <a:xfrm>
            <a:off x="9114074" y="1291830"/>
            <a:ext cx="3077926" cy="4177675"/>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TextBox 13">
            <a:extLst>
              <a:ext uri="{FF2B5EF4-FFF2-40B4-BE49-F238E27FC236}">
                <a16:creationId xmlns:a16="http://schemas.microsoft.com/office/drawing/2014/main" id="{C7A694A9-8FEE-472E-997A-EBA2EEA7D17B}"/>
              </a:ext>
            </a:extLst>
          </p:cNvPr>
          <p:cNvSpPr txBox="1"/>
          <p:nvPr/>
        </p:nvSpPr>
        <p:spPr>
          <a:xfrm>
            <a:off x="9114074" y="1403026"/>
            <a:ext cx="3077926" cy="3787704"/>
          </a:xfrm>
          <a:prstGeom prst="rect">
            <a:avLst/>
          </a:prstGeom>
          <a:noFill/>
          <a:ln>
            <a:noFill/>
          </a:ln>
        </p:spPr>
        <p:txBody>
          <a:bodyPr vert="horz" wrap="square" lIns="91440" tIns="45720" rIns="91440" bIns="45720" rtlCol="0" anchor="ctr">
            <a:spAutoFit/>
          </a:bodyPr>
          <a:lstStyle>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en-US" dirty="0">
                <a:solidFill>
                  <a:srgbClr val="002060"/>
                </a:solidFill>
              </a:rPr>
              <a:t>The increased focus on the </a:t>
            </a:r>
            <a:r>
              <a:rPr lang="en-GB" dirty="0">
                <a:solidFill>
                  <a:srgbClr val="002060"/>
                </a:solidFill>
              </a:rPr>
              <a:t>rising interest rate environment was reflected in </a:t>
            </a:r>
            <a:r>
              <a:rPr lang="en-GB" b="1" dirty="0">
                <a:solidFill>
                  <a:srgbClr val="002060"/>
                </a:solidFill>
              </a:rPr>
              <a:t>European banks’ improving valuation </a:t>
            </a:r>
            <a:r>
              <a:rPr lang="en-GB" dirty="0">
                <a:solidFill>
                  <a:srgbClr val="002060"/>
                </a:solidFill>
              </a:rPr>
              <a:t>as well.</a:t>
            </a:r>
          </a:p>
          <a:p>
            <a:pPr algn="l"/>
            <a:r>
              <a:rPr lang="en-GB" sz="1800" b="1" dirty="0">
                <a:solidFill>
                  <a:srgbClr val="002060"/>
                </a:solidFill>
              </a:rPr>
              <a:t>Both absolute and relative valuations of banks improved considerably during 2021</a:t>
            </a:r>
            <a:r>
              <a:rPr lang="en-GB" sz="1800" dirty="0">
                <a:solidFill>
                  <a:srgbClr val="002060"/>
                </a:solidFill>
              </a:rPr>
              <a:t>.</a:t>
            </a:r>
          </a:p>
          <a:p>
            <a:pPr marL="285750" indent="-285750" algn="l">
              <a:buFont typeface="Wingdings" panose="05000000000000000000" pitchFamily="2" charset="2"/>
              <a:buChar char="Ø"/>
            </a:pPr>
            <a:r>
              <a:rPr lang="en-GB" sz="1800" dirty="0">
                <a:solidFill>
                  <a:srgbClr val="002060"/>
                </a:solidFill>
              </a:rPr>
              <a:t>In 2021, Euro STOXX Banks Index increased by 38 per cent, whereas the wider market (benchmark index) increased „only</a:t>
            </a:r>
            <a:r>
              <a:rPr lang="en-GB" dirty="0">
                <a:solidFill>
                  <a:srgbClr val="002060"/>
                </a:solidFill>
              </a:rPr>
              <a:t>” </a:t>
            </a:r>
            <a:r>
              <a:rPr lang="en-GB" sz="1800" dirty="0">
                <a:solidFill>
                  <a:srgbClr val="002060"/>
                </a:solidFill>
              </a:rPr>
              <a:t>by 21 per cent.</a:t>
            </a:r>
          </a:p>
        </p:txBody>
      </p:sp>
      <p:cxnSp>
        <p:nvCxnSpPr>
          <p:cNvPr id="17" name="Straight Arrow Connector 16">
            <a:extLst>
              <a:ext uri="{FF2B5EF4-FFF2-40B4-BE49-F238E27FC236}">
                <a16:creationId xmlns:a16="http://schemas.microsoft.com/office/drawing/2014/main" id="{ACEA50E3-6A92-4BE7-A04B-225DD69032CF}"/>
              </a:ext>
            </a:extLst>
          </p:cNvPr>
          <p:cNvCxnSpPr>
            <a:cxnSpLocks/>
          </p:cNvCxnSpPr>
          <p:nvPr/>
        </p:nvCxnSpPr>
        <p:spPr>
          <a:xfrm>
            <a:off x="3886200" y="2762250"/>
            <a:ext cx="3016794" cy="153323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87257EB-7D1E-43DD-9AD5-4CA7BA636C04}"/>
              </a:ext>
            </a:extLst>
          </p:cNvPr>
          <p:cNvCxnSpPr>
            <a:cxnSpLocks/>
          </p:cNvCxnSpPr>
          <p:nvPr/>
        </p:nvCxnSpPr>
        <p:spPr>
          <a:xfrm flipV="1">
            <a:off x="7292233" y="3843101"/>
            <a:ext cx="1128317" cy="452388"/>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031D39F-3BDC-47DF-8D54-6476076EF222}"/>
              </a:ext>
            </a:extLst>
          </p:cNvPr>
          <p:cNvSpPr txBox="1"/>
          <p:nvPr/>
        </p:nvSpPr>
        <p:spPr>
          <a:xfrm rot="1461075">
            <a:off x="4040134" y="3400218"/>
            <a:ext cx="2156059" cy="584775"/>
          </a:xfrm>
          <a:prstGeom prst="rect">
            <a:avLst/>
          </a:prstGeom>
          <a:noFill/>
          <a:ln>
            <a:noFill/>
          </a:ln>
        </p:spPr>
        <p:txBody>
          <a:bodyPr wrap="square" rtlCol="0">
            <a:spAutoFit/>
          </a:bodyPr>
          <a:lstStyle/>
          <a:p>
            <a:r>
              <a:rPr lang="en-GB" sz="1600" dirty="0">
                <a:solidFill>
                  <a:srgbClr val="002060"/>
                </a:solidFill>
              </a:rPr>
              <a:t>Relative valuation decreases</a:t>
            </a:r>
          </a:p>
        </p:txBody>
      </p:sp>
      <p:sp>
        <p:nvSpPr>
          <p:cNvPr id="24" name="TextBox 23">
            <a:extLst>
              <a:ext uri="{FF2B5EF4-FFF2-40B4-BE49-F238E27FC236}">
                <a16:creationId xmlns:a16="http://schemas.microsoft.com/office/drawing/2014/main" id="{40B78373-0069-4E6E-BFBC-C13E84793850}"/>
              </a:ext>
            </a:extLst>
          </p:cNvPr>
          <p:cNvSpPr txBox="1"/>
          <p:nvPr/>
        </p:nvSpPr>
        <p:spPr>
          <a:xfrm rot="20336921">
            <a:off x="7482881" y="3916286"/>
            <a:ext cx="1308330" cy="338554"/>
          </a:xfrm>
          <a:prstGeom prst="rect">
            <a:avLst/>
          </a:prstGeom>
          <a:noFill/>
          <a:ln>
            <a:noFill/>
          </a:ln>
        </p:spPr>
        <p:txBody>
          <a:bodyPr wrap="square" rtlCol="0">
            <a:spAutoFit/>
          </a:bodyPr>
          <a:lstStyle/>
          <a:p>
            <a:r>
              <a:rPr lang="en-GB" sz="1600" dirty="0">
                <a:solidFill>
                  <a:srgbClr val="002060"/>
                </a:solidFill>
              </a:rPr>
              <a:t>Increases</a:t>
            </a:r>
          </a:p>
        </p:txBody>
      </p:sp>
    </p:spTree>
    <p:extLst>
      <p:ext uri="{BB962C8B-B14F-4D97-AF65-F5344CB8AC3E}">
        <p14:creationId xmlns:p14="http://schemas.microsoft.com/office/powerpoint/2010/main" val="1749931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F5E11-DED8-4BC2-8B32-2FD84C5F3C33}"/>
              </a:ext>
            </a:extLst>
          </p:cNvPr>
          <p:cNvSpPr>
            <a:spLocks noGrp="1"/>
          </p:cNvSpPr>
          <p:nvPr>
            <p:ph type="title"/>
          </p:nvPr>
        </p:nvSpPr>
        <p:spPr>
          <a:xfrm>
            <a:off x="3144742" y="170690"/>
            <a:ext cx="9047258" cy="713833"/>
          </a:xfrm>
        </p:spPr>
        <p:txBody>
          <a:bodyPr>
            <a:noAutofit/>
          </a:bodyPr>
          <a:lstStyle/>
          <a:p>
            <a:r>
              <a:rPr lang="en-GB" sz="2400" dirty="0"/>
              <a:t>In addition to the return of inflation, many other risks may influence in</a:t>
            </a:r>
            <a:r>
              <a:rPr lang="hu-HU" sz="2400" dirty="0"/>
              <a:t>t</a:t>
            </a:r>
            <a:r>
              <a:rPr lang="en-GB" sz="2400" dirty="0" err="1"/>
              <a:t>ernational</a:t>
            </a:r>
            <a:r>
              <a:rPr lang="en-GB" sz="2400" dirty="0"/>
              <a:t> economic developments</a:t>
            </a:r>
          </a:p>
        </p:txBody>
      </p:sp>
      <p:sp>
        <p:nvSpPr>
          <p:cNvPr id="14" name="TextBox 13">
            <a:extLst>
              <a:ext uri="{FF2B5EF4-FFF2-40B4-BE49-F238E27FC236}">
                <a16:creationId xmlns:a16="http://schemas.microsoft.com/office/drawing/2014/main" id="{C7A694A9-8FEE-472E-997A-EBA2EEA7D17B}"/>
              </a:ext>
            </a:extLst>
          </p:cNvPr>
          <p:cNvSpPr txBox="1"/>
          <p:nvPr/>
        </p:nvSpPr>
        <p:spPr>
          <a:xfrm>
            <a:off x="3722255" y="1018532"/>
            <a:ext cx="8469745" cy="5203476"/>
          </a:xfrm>
          <a:prstGeom prst="rect">
            <a:avLst/>
          </a:prstGeom>
          <a:noFill/>
          <a:ln>
            <a:noFill/>
          </a:ln>
        </p:spPr>
        <p:txBody>
          <a:bodyPr vert="horz" wrap="square" lIns="91440" tIns="45720" rIns="91440" bIns="45720" rtlCol="0" anchor="ctr">
            <a:spAutoFit/>
          </a:bodyPr>
          <a:lstStyle>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hu-HU" sz="2400" b="1" dirty="0">
                <a:solidFill>
                  <a:srgbClr val="C00000"/>
                </a:solidFill>
              </a:rPr>
              <a:t>International </a:t>
            </a:r>
            <a:r>
              <a:rPr lang="hu-HU" sz="2400" b="1" dirty="0" err="1">
                <a:solidFill>
                  <a:srgbClr val="C00000"/>
                </a:solidFill>
              </a:rPr>
              <a:t>macroeconomic</a:t>
            </a:r>
            <a:r>
              <a:rPr lang="hu-HU" sz="2400" b="1" dirty="0">
                <a:solidFill>
                  <a:srgbClr val="C00000"/>
                </a:solidFill>
              </a:rPr>
              <a:t> </a:t>
            </a:r>
            <a:r>
              <a:rPr lang="hu-HU" sz="2400" b="1" dirty="0" err="1">
                <a:solidFill>
                  <a:srgbClr val="C00000"/>
                </a:solidFill>
              </a:rPr>
              <a:t>risks</a:t>
            </a:r>
            <a:r>
              <a:rPr lang="hu-HU" sz="2400" dirty="0">
                <a:solidFill>
                  <a:srgbClr val="002060"/>
                </a:solidFill>
              </a:rPr>
              <a:t>:</a:t>
            </a:r>
          </a:p>
          <a:p>
            <a:pPr marL="342900" indent="-342900" algn="l">
              <a:buFont typeface="Wingdings" panose="05000000000000000000" pitchFamily="2" charset="2"/>
              <a:buChar char="q"/>
            </a:pPr>
            <a:r>
              <a:rPr lang="en-GB" sz="2200" b="1" dirty="0">
                <a:solidFill>
                  <a:srgbClr val="002060"/>
                </a:solidFill>
              </a:rPr>
              <a:t>Virus variants</a:t>
            </a:r>
            <a:r>
              <a:rPr lang="en-GB" sz="2200" dirty="0">
                <a:solidFill>
                  <a:srgbClr val="002060"/>
                </a:solidFill>
              </a:rPr>
              <a:t>. The spread of new </a:t>
            </a:r>
            <a:r>
              <a:rPr lang="en-GB" sz="2200" i="1" dirty="0">
                <a:solidFill>
                  <a:srgbClr val="002060"/>
                </a:solidFill>
              </a:rPr>
              <a:t>virus variants</a:t>
            </a:r>
            <a:r>
              <a:rPr lang="en-GB" sz="2200" dirty="0">
                <a:solidFill>
                  <a:srgbClr val="002060"/>
                </a:solidFill>
              </a:rPr>
              <a:t> once again make economic growth prospects uncertain. </a:t>
            </a:r>
          </a:p>
          <a:p>
            <a:pPr marL="342900" indent="-342900" algn="l">
              <a:buFont typeface="Wingdings" panose="05000000000000000000" pitchFamily="2" charset="2"/>
              <a:buChar char="q"/>
            </a:pPr>
            <a:r>
              <a:rPr lang="en-GB" sz="2200" b="1" dirty="0">
                <a:solidFill>
                  <a:srgbClr val="002060"/>
                </a:solidFill>
              </a:rPr>
              <a:t>Slowing global trade</a:t>
            </a:r>
            <a:r>
              <a:rPr lang="en-GB" sz="2200" dirty="0">
                <a:solidFill>
                  <a:srgbClr val="002060"/>
                </a:solidFill>
              </a:rPr>
              <a:t>. Due to </a:t>
            </a:r>
            <a:r>
              <a:rPr lang="en-GB" sz="2200" i="1" dirty="0">
                <a:solidFill>
                  <a:srgbClr val="002060"/>
                </a:solidFill>
              </a:rPr>
              <a:t>demand-supply mismatches</a:t>
            </a:r>
            <a:r>
              <a:rPr lang="en-GB" sz="2200" dirty="0">
                <a:solidFill>
                  <a:srgbClr val="002060"/>
                </a:solidFill>
              </a:rPr>
              <a:t>,</a:t>
            </a:r>
            <a:r>
              <a:rPr lang="en-GB" sz="2200" i="1" dirty="0">
                <a:solidFill>
                  <a:srgbClr val="002060"/>
                </a:solidFill>
              </a:rPr>
              <a:t> </a:t>
            </a:r>
            <a:r>
              <a:rPr lang="en-GB" sz="2200" dirty="0">
                <a:solidFill>
                  <a:srgbClr val="002060"/>
                </a:solidFill>
              </a:rPr>
              <a:t>global</a:t>
            </a:r>
            <a:r>
              <a:rPr lang="en-GB" sz="2200" i="1" dirty="0">
                <a:solidFill>
                  <a:srgbClr val="002060"/>
                </a:solidFill>
              </a:rPr>
              <a:t> </a:t>
            </a:r>
            <a:r>
              <a:rPr lang="en-GB" sz="2200" dirty="0">
                <a:solidFill>
                  <a:srgbClr val="002060"/>
                </a:solidFill>
              </a:rPr>
              <a:t>trade and global industrial production lost momentum, international tourism is still below 2019 levels.</a:t>
            </a:r>
          </a:p>
          <a:p>
            <a:pPr marL="342900" indent="-342900" algn="l">
              <a:buFont typeface="Wingdings" panose="05000000000000000000" pitchFamily="2" charset="2"/>
              <a:buChar char="q"/>
            </a:pPr>
            <a:r>
              <a:rPr lang="en-GB" sz="2200" b="1" dirty="0">
                <a:solidFill>
                  <a:srgbClr val="002060"/>
                </a:solidFill>
              </a:rPr>
              <a:t>Turbulences in emerging markets</a:t>
            </a:r>
            <a:r>
              <a:rPr lang="en-GB" sz="2200" dirty="0">
                <a:solidFill>
                  <a:srgbClr val="002060"/>
                </a:solidFill>
              </a:rPr>
              <a:t>. The </a:t>
            </a:r>
            <a:r>
              <a:rPr lang="en-GB" sz="2200" i="1" dirty="0">
                <a:solidFill>
                  <a:srgbClr val="002060"/>
                </a:solidFill>
              </a:rPr>
              <a:t>return of inflation </a:t>
            </a:r>
            <a:r>
              <a:rPr lang="en-GB" sz="2200" dirty="0">
                <a:solidFill>
                  <a:srgbClr val="002060"/>
                </a:solidFill>
              </a:rPr>
              <a:t>suggest a rise in the interest rate environment, which, with a rise in developed market yields, may result in turbulences in emerging markets.</a:t>
            </a:r>
          </a:p>
          <a:p>
            <a:pPr marL="342900" indent="-342900" algn="l">
              <a:buFont typeface="Wingdings" panose="05000000000000000000" pitchFamily="2" charset="2"/>
              <a:buChar char="q"/>
            </a:pPr>
            <a:r>
              <a:rPr lang="en-GB" sz="2200" b="1" dirty="0">
                <a:solidFill>
                  <a:srgbClr val="002060"/>
                </a:solidFill>
              </a:rPr>
              <a:t>High sovereign debt</a:t>
            </a:r>
            <a:r>
              <a:rPr lang="en-GB" sz="2200" dirty="0">
                <a:solidFill>
                  <a:srgbClr val="002060"/>
                </a:solidFill>
              </a:rPr>
              <a:t>. </a:t>
            </a:r>
            <a:r>
              <a:rPr lang="en-GB" sz="2200" i="1" dirty="0">
                <a:solidFill>
                  <a:srgbClr val="002060"/>
                </a:solidFill>
              </a:rPr>
              <a:t>Sovereign debt levels are elevated</a:t>
            </a:r>
            <a:r>
              <a:rPr lang="en-GB" sz="2200" dirty="0">
                <a:solidFill>
                  <a:srgbClr val="002060"/>
                </a:solidFill>
              </a:rPr>
              <a:t>, but, due to the low yield environment, they represents a lower fiscal burden for economies than at the time of the financial crisis.</a:t>
            </a:r>
          </a:p>
          <a:p>
            <a:pPr marL="342900" indent="-342900" algn="l">
              <a:buFont typeface="Wingdings" panose="05000000000000000000" pitchFamily="2" charset="2"/>
              <a:buChar char="q"/>
            </a:pPr>
            <a:r>
              <a:rPr lang="en-GB" sz="2200" b="1" dirty="0" err="1">
                <a:solidFill>
                  <a:srgbClr val="002060"/>
                </a:solidFill>
              </a:rPr>
              <a:t>Stetched</a:t>
            </a:r>
            <a:r>
              <a:rPr lang="en-GB" sz="2200" b="1" dirty="0">
                <a:solidFill>
                  <a:srgbClr val="002060"/>
                </a:solidFill>
              </a:rPr>
              <a:t> asset prices</a:t>
            </a:r>
            <a:r>
              <a:rPr lang="en-GB" sz="2200" dirty="0">
                <a:solidFill>
                  <a:srgbClr val="002060"/>
                </a:solidFill>
              </a:rPr>
              <a:t>. Due to the globally ample liquidity, </a:t>
            </a:r>
            <a:r>
              <a:rPr lang="en-GB" sz="2200" i="1" dirty="0">
                <a:solidFill>
                  <a:srgbClr val="002060"/>
                </a:solidFill>
              </a:rPr>
              <a:t>certain asset classes became stretched</a:t>
            </a:r>
            <a:r>
              <a:rPr lang="en-GB" sz="2200" dirty="0">
                <a:solidFill>
                  <a:srgbClr val="002060"/>
                </a:solidFill>
              </a:rPr>
              <a:t> (e.g. stocks, real estate), the potential correction of which requires particular attention.</a:t>
            </a:r>
          </a:p>
        </p:txBody>
      </p:sp>
      <p:pic>
        <p:nvPicPr>
          <p:cNvPr id="1032" name="Picture 8" descr="Rate Icon #403963 - Free Icons Library">
            <a:extLst>
              <a:ext uri="{FF2B5EF4-FFF2-40B4-BE49-F238E27FC236}">
                <a16:creationId xmlns:a16="http://schemas.microsoft.com/office/drawing/2014/main" id="{0A1D9A20-30D8-40C6-A41B-72D6403C1DFF}"/>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99040" y="3429000"/>
            <a:ext cx="954863" cy="9548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bt Icon #135003 - Free Icons Library">
            <a:extLst>
              <a:ext uri="{FF2B5EF4-FFF2-40B4-BE49-F238E27FC236}">
                <a16:creationId xmlns:a16="http://schemas.microsoft.com/office/drawing/2014/main" id="{8272DE98-E718-47B6-919F-7A5F30F1B79B}"/>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4583" y="4517872"/>
            <a:ext cx="735997" cy="7359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D70BCF5-5FDC-4D2A-BABD-0A09CC26742D}"/>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60496" y="1365785"/>
            <a:ext cx="1055702" cy="10557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upply And Demand Icons - Download Free Vector Icons | Noun Project">
            <a:extLst>
              <a:ext uri="{FF2B5EF4-FFF2-40B4-BE49-F238E27FC236}">
                <a16:creationId xmlns:a16="http://schemas.microsoft.com/office/drawing/2014/main" id="{C0B18410-63B4-4581-B3D2-42CBE85C783B}"/>
              </a:ext>
            </a:extLst>
          </p:cNvPr>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44742" y="2412857"/>
            <a:ext cx="745838" cy="74583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07B4549-EAA7-44CF-BA3C-9F61A201C9AD}"/>
              </a:ext>
            </a:extLst>
          </p:cNvPr>
          <p:cNvGrpSpPr/>
          <p:nvPr/>
        </p:nvGrpSpPr>
        <p:grpSpPr>
          <a:xfrm>
            <a:off x="3203624" y="5492215"/>
            <a:ext cx="628073" cy="628073"/>
            <a:chOff x="3265338" y="5830130"/>
            <a:chExt cx="628073" cy="628073"/>
          </a:xfrm>
        </p:grpSpPr>
        <p:pic>
          <p:nvPicPr>
            <p:cNvPr id="1040" name="Picture 16" descr="Stock Market Icons - Download Free Vector Icons | Noun Project">
              <a:extLst>
                <a:ext uri="{FF2B5EF4-FFF2-40B4-BE49-F238E27FC236}">
                  <a16:creationId xmlns:a16="http://schemas.microsoft.com/office/drawing/2014/main" id="{128F2133-C452-4FFF-8D3A-84FEA393D464}"/>
                </a:ext>
              </a:extLst>
            </p:cNvPr>
            <p:cNvPicPr>
              <a:picLocks noChangeAspect="1" noChangeArrowheads="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31678" y="5880280"/>
              <a:ext cx="324237" cy="32423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983C3195-5D76-4BFD-8983-68C13D61DC47}"/>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65338" y="5830130"/>
              <a:ext cx="628073" cy="62807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9768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1D8E89F5-D50E-45E8-8B99-745C3151CD18}"/>
              </a:ext>
            </a:extLst>
          </p:cNvPr>
          <p:cNvGraphicFramePr/>
          <p:nvPr>
            <p:extLst>
              <p:ext uri="{D42A27DB-BD31-4B8C-83A1-F6EECF244321}">
                <p14:modId xmlns:p14="http://schemas.microsoft.com/office/powerpoint/2010/main" val="2204845815"/>
              </p:ext>
            </p:extLst>
          </p:nvPr>
        </p:nvGraphicFramePr>
        <p:xfrm>
          <a:off x="3722270" y="161924"/>
          <a:ext cx="7234130" cy="6524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7859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56CD-AA5D-45D1-867D-FA6FA6739948}"/>
              </a:ext>
            </a:extLst>
          </p:cNvPr>
          <p:cNvSpPr>
            <a:spLocks noGrp="1"/>
          </p:cNvSpPr>
          <p:nvPr>
            <p:ph type="title"/>
          </p:nvPr>
        </p:nvSpPr>
        <p:spPr>
          <a:xfrm>
            <a:off x="3284467" y="170865"/>
            <a:ext cx="8487486" cy="713833"/>
          </a:xfrm>
        </p:spPr>
        <p:txBody>
          <a:bodyPr>
            <a:noAutofit/>
          </a:bodyPr>
          <a:lstStyle/>
          <a:p>
            <a:r>
              <a:rPr lang="en-US" sz="2400" dirty="0"/>
              <a:t>Financing of the banking sector is stable</a:t>
            </a:r>
            <a:endParaRPr lang="hu-HU" sz="2400" dirty="0"/>
          </a:p>
        </p:txBody>
      </p:sp>
      <p:sp>
        <p:nvSpPr>
          <p:cNvPr id="12" name="TextBox 11">
            <a:extLst>
              <a:ext uri="{FF2B5EF4-FFF2-40B4-BE49-F238E27FC236}">
                <a16:creationId xmlns:a16="http://schemas.microsoft.com/office/drawing/2014/main" id="{6D1FFF55-89CB-4B46-BACC-1A4765EC62BE}"/>
              </a:ext>
            </a:extLst>
          </p:cNvPr>
          <p:cNvSpPr txBox="1"/>
          <p:nvPr/>
        </p:nvSpPr>
        <p:spPr>
          <a:xfrm>
            <a:off x="3284467" y="6318312"/>
            <a:ext cx="6250150" cy="227359"/>
          </a:xfrm>
          <a:prstGeom prst="rect">
            <a:avLst/>
          </a:prstGeom>
        </p:spPr>
        <p:txBody>
          <a:bodyPr vert="horz" lIns="91440" tIns="45720" rIns="91440" bIns="45720" rtlCol="0" anchor="ctr">
            <a:noAutofit/>
          </a:bodyPr>
          <a:lstStyle>
            <a:defPPr>
              <a:defRPr lang="en-US"/>
            </a:defPPr>
            <a:lvl1pPr indent="0" algn="r"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hu-HU" dirty="0" err="1"/>
              <a:t>Source</a:t>
            </a:r>
            <a:r>
              <a:rPr lang="hu-HU" dirty="0"/>
              <a:t>: MNB.</a:t>
            </a:r>
          </a:p>
        </p:txBody>
      </p:sp>
      <p:sp>
        <p:nvSpPr>
          <p:cNvPr id="14" name="TextBox 13">
            <a:extLst>
              <a:ext uri="{FF2B5EF4-FFF2-40B4-BE49-F238E27FC236}">
                <a16:creationId xmlns:a16="http://schemas.microsoft.com/office/drawing/2014/main" id="{A771B6D1-5208-4DD3-A3D4-4B0E82BDCE85}"/>
              </a:ext>
            </a:extLst>
          </p:cNvPr>
          <p:cNvSpPr txBox="1"/>
          <p:nvPr/>
        </p:nvSpPr>
        <p:spPr>
          <a:xfrm>
            <a:off x="3284467" y="5867630"/>
            <a:ext cx="6176263" cy="369332"/>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stStyle>
          <a:p>
            <a:pPr algn="l"/>
            <a:r>
              <a:rPr lang="en-GB" sz="1800" i="1" dirty="0">
                <a:solidFill>
                  <a:srgbClr val="0C2148"/>
                </a:solidFill>
                <a:effectLst/>
                <a:latin typeface="Calibri" panose="020F0502020204030204" pitchFamily="34" charset="0"/>
                <a:ea typeface="Calibri" panose="020F0502020204030204" pitchFamily="34" charset="0"/>
                <a:cs typeface="Times New Roman" panose="02020603050405020304" pitchFamily="18" charset="0"/>
              </a:rPr>
              <a:t>Decomposition of the loan-to-deposit ratio of the banking sector</a:t>
            </a:r>
            <a:endParaRPr lang="hu-HU" dirty="0"/>
          </a:p>
        </p:txBody>
      </p:sp>
      <p:sp>
        <p:nvSpPr>
          <p:cNvPr id="11" name="Rectangle 10">
            <a:extLst>
              <a:ext uri="{FF2B5EF4-FFF2-40B4-BE49-F238E27FC236}">
                <a16:creationId xmlns:a16="http://schemas.microsoft.com/office/drawing/2014/main" id="{9028F66D-CB0A-4769-9C15-840D3C260CFD}"/>
              </a:ext>
            </a:extLst>
          </p:cNvPr>
          <p:cNvSpPr/>
          <p:nvPr/>
        </p:nvSpPr>
        <p:spPr>
          <a:xfrm>
            <a:off x="8932333" y="1091888"/>
            <a:ext cx="3259667" cy="4674223"/>
          </a:xfrm>
          <a:prstGeom prst="rect">
            <a:avLst/>
          </a:prstGeom>
          <a:solidFill>
            <a:schemeClr val="tx2">
              <a:lumMod val="10000"/>
              <a:lumOff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extBox 15">
            <a:extLst>
              <a:ext uri="{FF2B5EF4-FFF2-40B4-BE49-F238E27FC236}">
                <a16:creationId xmlns:a16="http://schemas.microsoft.com/office/drawing/2014/main" id="{14F9EAE9-1D3D-4D6B-B9C3-C3C9174476F5}"/>
              </a:ext>
            </a:extLst>
          </p:cNvPr>
          <p:cNvSpPr txBox="1"/>
          <p:nvPr/>
        </p:nvSpPr>
        <p:spPr>
          <a:xfrm>
            <a:off x="8932334" y="1109903"/>
            <a:ext cx="3259666" cy="4638193"/>
          </a:xfrm>
          <a:prstGeom prst="rect">
            <a:avLst/>
          </a:prstGeom>
          <a:noFill/>
          <a:ln>
            <a:noFill/>
          </a:ln>
        </p:spPr>
        <p:txBody>
          <a:bodyPr vert="horz" wrap="square" lIns="91440" tIns="45720" rIns="91440" bIns="45720" rtlCol="0" anchor="ctr">
            <a:spAutoFit/>
          </a:bodyPr>
          <a:lstStyle>
            <a:lvl1pPr indent="0" algn="ctr">
              <a:lnSpc>
                <a:spcPct val="90000"/>
              </a:lnSpc>
              <a:spcBef>
                <a:spcPts val="750"/>
              </a:spcBef>
              <a:buFont typeface="Arial" panose="020B0604020202020204" pitchFamily="34" charset="0"/>
              <a:buNone/>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hu-HU" dirty="0">
                <a:solidFill>
                  <a:srgbClr val="002060"/>
                </a:solidFill>
              </a:rPr>
              <a:t>T</a:t>
            </a:r>
            <a:r>
              <a:rPr lang="en-US" dirty="0">
                <a:solidFill>
                  <a:srgbClr val="002060"/>
                </a:solidFill>
              </a:rPr>
              <a:t>he loan-to-deposit ratio, which captures financing risks, rose by </a:t>
            </a:r>
            <a:r>
              <a:rPr lang="en-GB" dirty="0">
                <a:solidFill>
                  <a:srgbClr val="002060"/>
                </a:solidFill>
              </a:rPr>
              <a:t>nearly 1.9 percentage points in the past half year, reaching </a:t>
            </a:r>
            <a:r>
              <a:rPr lang="en-GB" b="1" dirty="0">
                <a:solidFill>
                  <a:srgbClr val="002060"/>
                </a:solidFill>
              </a:rPr>
              <a:t>73.5 per cent at end-June 2021</a:t>
            </a:r>
            <a:r>
              <a:rPr lang="en-GB" dirty="0">
                <a:solidFill>
                  <a:srgbClr val="002060"/>
                </a:solidFill>
              </a:rPr>
              <a:t>. </a:t>
            </a:r>
          </a:p>
          <a:p>
            <a:pPr algn="l"/>
            <a:r>
              <a:rPr lang="en-GB" sz="1800" dirty="0">
                <a:solidFill>
                  <a:srgbClr val="002060"/>
                </a:solidFill>
              </a:rPr>
              <a:t>The increase in the indicator was a result of the </a:t>
            </a:r>
            <a:r>
              <a:rPr lang="en-GB" sz="1800" b="1" dirty="0">
                <a:solidFill>
                  <a:srgbClr val="002060"/>
                </a:solidFill>
              </a:rPr>
              <a:t>expansion in loans exceeding that in deposits.</a:t>
            </a:r>
          </a:p>
          <a:p>
            <a:pPr marL="285750" indent="-285750" algn="l">
              <a:buFont typeface="Wingdings" panose="05000000000000000000" pitchFamily="2" charset="2"/>
              <a:buChar char="Ø"/>
            </a:pPr>
            <a:r>
              <a:rPr lang="en-GB" sz="1800" dirty="0">
                <a:solidFill>
                  <a:srgbClr val="002060"/>
                </a:solidFill>
              </a:rPr>
              <a:t>This is partly explained by the effect of the moratorium.</a:t>
            </a:r>
          </a:p>
          <a:p>
            <a:pPr algn="l"/>
            <a:r>
              <a:rPr lang="en-GB" b="1" dirty="0">
                <a:solidFill>
                  <a:srgbClr val="002060"/>
                </a:solidFill>
              </a:rPr>
              <a:t>Alternative service providers </a:t>
            </a:r>
            <a:r>
              <a:rPr lang="en-GB" dirty="0">
                <a:solidFill>
                  <a:srgbClr val="002060"/>
                </a:solidFill>
              </a:rPr>
              <a:t>are starting to move towards providing a </a:t>
            </a:r>
            <a:r>
              <a:rPr lang="en-GB" b="1" dirty="0">
                <a:solidFill>
                  <a:srgbClr val="002060"/>
                </a:solidFill>
              </a:rPr>
              <a:t>wider range of services</a:t>
            </a:r>
            <a:r>
              <a:rPr lang="en-GB" dirty="0">
                <a:solidFill>
                  <a:srgbClr val="002060"/>
                </a:solidFill>
              </a:rPr>
              <a:t>, inter alia, they have been </a:t>
            </a:r>
            <a:r>
              <a:rPr lang="en-GB" b="1" dirty="0">
                <a:solidFill>
                  <a:srgbClr val="002060"/>
                </a:solidFill>
              </a:rPr>
              <a:t>increasingly active in the savings market</a:t>
            </a:r>
            <a:r>
              <a:rPr lang="en-GB" dirty="0">
                <a:solidFill>
                  <a:srgbClr val="002060"/>
                </a:solidFill>
              </a:rPr>
              <a:t>.</a:t>
            </a:r>
          </a:p>
        </p:txBody>
      </p:sp>
      <p:pic>
        <p:nvPicPr>
          <p:cNvPr id="8" name="Picture 7" descr="A close up of a sign&#10;&#10;Description automatically generated">
            <a:extLst>
              <a:ext uri="{FF2B5EF4-FFF2-40B4-BE49-F238E27FC236}">
                <a16:creationId xmlns:a16="http://schemas.microsoft.com/office/drawing/2014/main" id="{510F9BFC-EE61-45E7-8F6C-125FB9890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77152" y="3849897"/>
            <a:ext cx="418203" cy="393041"/>
          </a:xfrm>
          <a:prstGeom prst="rect">
            <a:avLst/>
          </a:prstGeom>
        </p:spPr>
      </p:pic>
      <p:pic>
        <p:nvPicPr>
          <p:cNvPr id="10" name="Picture 9">
            <a:extLst>
              <a:ext uri="{FF2B5EF4-FFF2-40B4-BE49-F238E27FC236}">
                <a16:creationId xmlns:a16="http://schemas.microsoft.com/office/drawing/2014/main" id="{D681B2D5-AA93-47E1-A067-503267917B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926" y="1015364"/>
            <a:ext cx="5854406" cy="4832269"/>
          </a:xfrm>
          <a:prstGeom prst="rect">
            <a:avLst/>
          </a:prstGeom>
          <a:noFill/>
          <a:ln>
            <a:noFill/>
          </a:ln>
        </p:spPr>
      </p:pic>
    </p:spTree>
    <p:extLst>
      <p:ext uri="{BB962C8B-B14F-4D97-AF65-F5344CB8AC3E}">
        <p14:creationId xmlns:p14="http://schemas.microsoft.com/office/powerpoint/2010/main" val="414958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D56CD-AA5D-45D1-867D-FA6FA6739948}"/>
              </a:ext>
            </a:extLst>
          </p:cNvPr>
          <p:cNvSpPr>
            <a:spLocks noGrp="1"/>
          </p:cNvSpPr>
          <p:nvPr>
            <p:ph type="title"/>
          </p:nvPr>
        </p:nvSpPr>
        <p:spPr>
          <a:xfrm>
            <a:off x="3284467" y="113715"/>
            <a:ext cx="8487486" cy="713833"/>
          </a:xfrm>
        </p:spPr>
        <p:txBody>
          <a:bodyPr>
            <a:noAutofit/>
          </a:bodyPr>
          <a:lstStyle/>
          <a:p>
            <a:r>
              <a:rPr lang="en-US" sz="2400" dirty="0"/>
              <a:t>The sector has ample liquidity, even in a case of a severe shock scenario</a:t>
            </a:r>
            <a:endParaRPr lang="hu-HU" sz="2400" dirty="0"/>
          </a:p>
        </p:txBody>
      </p:sp>
      <p:sp>
        <p:nvSpPr>
          <p:cNvPr id="10" name="TextBox 9">
            <a:extLst>
              <a:ext uri="{FF2B5EF4-FFF2-40B4-BE49-F238E27FC236}">
                <a16:creationId xmlns:a16="http://schemas.microsoft.com/office/drawing/2014/main" id="{3842A513-52C5-462E-802C-CD33F7573363}"/>
              </a:ext>
            </a:extLst>
          </p:cNvPr>
          <p:cNvSpPr txBox="1"/>
          <p:nvPr/>
        </p:nvSpPr>
        <p:spPr>
          <a:xfrm>
            <a:off x="3014395" y="861470"/>
            <a:ext cx="9177605" cy="1200329"/>
          </a:xfrm>
          <a:prstGeom prst="rect">
            <a:avLst/>
          </a:prstGeom>
          <a:solidFill>
            <a:schemeClr val="tx2">
              <a:lumMod val="10000"/>
              <a:lumOff val="90000"/>
              <a:alpha val="20000"/>
            </a:schemeClr>
          </a:solidFill>
        </p:spPr>
        <p:txBody>
          <a:bodyPr wrap="square" rtlCol="0">
            <a:spAutoFit/>
          </a:bodyPr>
          <a:lstStyle/>
          <a:p>
            <a:pPr algn="just"/>
            <a:r>
              <a:rPr lang="en-US" b="1" dirty="0">
                <a:solidFill>
                  <a:srgbClr val="002060"/>
                </a:solidFill>
              </a:rPr>
              <a:t>In </a:t>
            </a:r>
            <a:r>
              <a:rPr lang="en-GB" b="1" dirty="0">
                <a:solidFill>
                  <a:srgbClr val="002060"/>
                </a:solidFill>
              </a:rPr>
              <a:t>the first half of 2021, the liquidity situation of the banking sector improved further</a:t>
            </a:r>
            <a:r>
              <a:rPr lang="en-GB" dirty="0">
                <a:solidFill>
                  <a:srgbClr val="002060"/>
                </a:solidFill>
              </a:rPr>
              <a:t>, the liquidity coverage ratio (LCR) rose to 229 per cent at the sector level by June 2021. </a:t>
            </a:r>
          </a:p>
          <a:p>
            <a:pPr algn="just"/>
            <a:r>
              <a:rPr lang="en-GB" b="1" dirty="0">
                <a:solidFill>
                  <a:srgbClr val="002060"/>
                </a:solidFill>
              </a:rPr>
              <a:t>The vast majority of banks would meet the regulatory minimum expectations even in the case of the shock.</a:t>
            </a:r>
            <a:endParaRPr lang="en-GB" dirty="0">
              <a:solidFill>
                <a:srgbClr val="002060"/>
              </a:solidFill>
            </a:endParaRPr>
          </a:p>
        </p:txBody>
      </p:sp>
      <p:sp>
        <p:nvSpPr>
          <p:cNvPr id="12" name="TextBox 11">
            <a:extLst>
              <a:ext uri="{FF2B5EF4-FFF2-40B4-BE49-F238E27FC236}">
                <a16:creationId xmlns:a16="http://schemas.microsoft.com/office/drawing/2014/main" id="{6D1FFF55-89CB-4B46-BACC-1A4765EC62BE}"/>
              </a:ext>
            </a:extLst>
          </p:cNvPr>
          <p:cNvSpPr txBox="1"/>
          <p:nvPr/>
        </p:nvSpPr>
        <p:spPr>
          <a:xfrm>
            <a:off x="3160642" y="6310461"/>
            <a:ext cx="8393183" cy="433824"/>
          </a:xfrm>
          <a:prstGeom prst="rect">
            <a:avLst/>
          </a:prstGeom>
        </p:spPr>
        <p:txBody>
          <a:bodyPr vert="horz" lIns="91440" tIns="45720" rIns="91440" bIns="45720" rtlCol="0" anchor="ctr">
            <a:noAutofit/>
          </a:bodyPr>
          <a:lstStyle>
            <a:defPPr>
              <a:defRPr lang="en-US"/>
            </a:defPPr>
            <a:lvl1pPr indent="0" algn="r" defTabSz="685749">
              <a:lnSpc>
                <a:spcPct val="90000"/>
              </a:lnSpc>
              <a:spcBef>
                <a:spcPts val="0"/>
              </a:spcBef>
              <a:buFont typeface="Arial" panose="020B0604020202020204" pitchFamily="34" charset="0"/>
              <a:buNone/>
              <a:defRPr sz="1200">
                <a:solidFill>
                  <a:schemeClr val="tx2"/>
                </a:solidFill>
              </a:defRPr>
            </a:lvl1pPr>
            <a:lvl2pPr marL="342875" indent="0" defTabSz="685749">
              <a:lnSpc>
                <a:spcPct val="90000"/>
              </a:lnSpc>
              <a:spcBef>
                <a:spcPts val="375"/>
              </a:spcBef>
              <a:buFont typeface="Arial" panose="020B0604020202020204" pitchFamily="34" charset="0"/>
              <a:buNone/>
              <a:defRPr>
                <a:solidFill>
                  <a:schemeClr val="accent2"/>
                </a:solidFill>
              </a:defRPr>
            </a:lvl2pPr>
            <a:lvl3pPr marL="685749" indent="0" defTabSz="685749">
              <a:lnSpc>
                <a:spcPct val="90000"/>
              </a:lnSpc>
              <a:spcBef>
                <a:spcPts val="375"/>
              </a:spcBef>
              <a:buFont typeface="Arial" panose="020B0604020202020204" pitchFamily="34" charset="0"/>
              <a:buNone/>
              <a:defRPr sz="1500">
                <a:solidFill>
                  <a:schemeClr val="accent2"/>
                </a:solidFill>
              </a:defRPr>
            </a:lvl3pPr>
            <a:lvl4pPr marL="1028624" indent="0" defTabSz="685749">
              <a:lnSpc>
                <a:spcPct val="90000"/>
              </a:lnSpc>
              <a:spcBef>
                <a:spcPts val="375"/>
              </a:spcBef>
              <a:buFont typeface="Arial" panose="020B0604020202020204" pitchFamily="34" charset="0"/>
              <a:buNone/>
              <a:defRPr sz="1350">
                <a:solidFill>
                  <a:schemeClr val="accent2"/>
                </a:solidFill>
              </a:defRPr>
            </a:lvl4pPr>
            <a:lvl5pPr marL="1371498" indent="0" defTabSz="685749">
              <a:lnSpc>
                <a:spcPct val="90000"/>
              </a:lnSpc>
              <a:spcBef>
                <a:spcPts val="375"/>
              </a:spcBef>
              <a:buFont typeface="Arial" panose="020B0604020202020204" pitchFamily="34" charset="0"/>
              <a:buNone/>
              <a:defRPr sz="1350">
                <a:solidFill>
                  <a:schemeClr val="accent2"/>
                </a:solidFill>
              </a:defRPr>
            </a:lvl5pPr>
            <a:lvl6pPr marL="1885809" indent="-171438" defTabSz="685749">
              <a:lnSpc>
                <a:spcPct val="90000"/>
              </a:lnSpc>
              <a:spcBef>
                <a:spcPts val="375"/>
              </a:spcBef>
              <a:buFont typeface="Arial" panose="020B0604020202020204" pitchFamily="34" charset="0"/>
              <a:buChar char="•"/>
              <a:defRPr sz="1350"/>
            </a:lvl6pPr>
            <a:lvl7pPr marL="2228684" indent="-171438" defTabSz="685749">
              <a:lnSpc>
                <a:spcPct val="90000"/>
              </a:lnSpc>
              <a:spcBef>
                <a:spcPts val="375"/>
              </a:spcBef>
              <a:buFont typeface="Arial" panose="020B0604020202020204" pitchFamily="34" charset="0"/>
              <a:buChar char="•"/>
              <a:defRPr sz="1350"/>
            </a:lvl7pPr>
            <a:lvl8pPr marL="2571558" indent="-171438" defTabSz="685749">
              <a:lnSpc>
                <a:spcPct val="90000"/>
              </a:lnSpc>
              <a:spcBef>
                <a:spcPts val="375"/>
              </a:spcBef>
              <a:buFont typeface="Arial" panose="020B0604020202020204" pitchFamily="34" charset="0"/>
              <a:buChar char="•"/>
              <a:defRPr sz="1350"/>
            </a:lvl8pPr>
            <a:lvl9pPr marL="2914433" indent="-171438" defTabSz="685749">
              <a:lnSpc>
                <a:spcPct val="90000"/>
              </a:lnSpc>
              <a:spcBef>
                <a:spcPts val="375"/>
              </a:spcBef>
              <a:buFont typeface="Arial" panose="020B0604020202020204" pitchFamily="34" charset="0"/>
              <a:buChar char="•"/>
              <a:defRPr sz="1350"/>
            </a:lvl9pPr>
          </a:lstStyle>
          <a:p>
            <a:pPr algn="l"/>
            <a:r>
              <a:rPr lang="en-US" dirty="0"/>
              <a:t>Note: The edges of the boxes represent the lower and upper quartiles of the distribution; the border of the </a:t>
            </a:r>
            <a:r>
              <a:rPr lang="en-US" dirty="0" err="1"/>
              <a:t>colours</a:t>
            </a:r>
            <a:r>
              <a:rPr lang="en-US" dirty="0"/>
              <a:t> represents its median. The lower whisker of the plot shows the tenth percentile, while the upper one shows the ninetieth percentile. Source: MNB</a:t>
            </a:r>
            <a:endParaRPr lang="hu-HU" dirty="0"/>
          </a:p>
        </p:txBody>
      </p:sp>
      <p:sp>
        <p:nvSpPr>
          <p:cNvPr id="14" name="TextBox 13">
            <a:extLst>
              <a:ext uri="{FF2B5EF4-FFF2-40B4-BE49-F238E27FC236}">
                <a16:creationId xmlns:a16="http://schemas.microsoft.com/office/drawing/2014/main" id="{A771B6D1-5208-4DD3-A3D4-4B0E82BDCE85}"/>
              </a:ext>
            </a:extLst>
          </p:cNvPr>
          <p:cNvSpPr txBox="1"/>
          <p:nvPr/>
        </p:nvSpPr>
        <p:spPr>
          <a:xfrm>
            <a:off x="3188632" y="5664130"/>
            <a:ext cx="5406970" cy="646331"/>
          </a:xfrm>
          <a:prstGeom prst="rect">
            <a:avLst/>
          </a:prstGeom>
          <a:noFill/>
        </p:spPr>
        <p:txBody>
          <a:bodyPr wrap="square" rtlCol="0">
            <a:spAutoFit/>
          </a:bodyPr>
          <a:lstStyle>
            <a:defPPr>
              <a:defRPr lang="en-US"/>
            </a:defPPr>
            <a:lvl1pPr algn="r">
              <a:defRPr i="1">
                <a:solidFill>
                  <a:srgbClr val="141B4D"/>
                </a:solidFill>
                <a:latin typeface="Calibri" panose="020F0502020204030204" pitchFamily="34" charset="0"/>
                <a:ea typeface="Calibri" panose="020F0502020204030204" pitchFamily="34" charset="0"/>
                <a:cs typeface="Times New Roman" panose="02020603050405020304" pitchFamily="18" charset="0"/>
              </a:defRPr>
            </a:lvl1pPr>
          </a:lstStyle>
          <a:p>
            <a:pPr algn="l"/>
            <a:r>
              <a:rPr lang="en-US" dirty="0"/>
              <a:t>Distribution of the LCR before and after stress, based on the number of banks</a:t>
            </a:r>
            <a:endParaRPr lang="hu-HU" dirty="0"/>
          </a:p>
        </p:txBody>
      </p:sp>
      <p:pic>
        <p:nvPicPr>
          <p:cNvPr id="8" name="Picture 7">
            <a:extLst>
              <a:ext uri="{FF2B5EF4-FFF2-40B4-BE49-F238E27FC236}">
                <a16:creationId xmlns:a16="http://schemas.microsoft.com/office/drawing/2014/main" id="{11B9405B-7611-496B-AC52-AFAED4B6553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6724" y="2056892"/>
            <a:ext cx="4816549" cy="3612146"/>
          </a:xfrm>
          <a:prstGeom prst="rect">
            <a:avLst/>
          </a:prstGeom>
          <a:noFill/>
          <a:ln>
            <a:noFill/>
          </a:ln>
        </p:spPr>
      </p:pic>
      <p:graphicFrame>
        <p:nvGraphicFramePr>
          <p:cNvPr id="11" name="Table 3">
            <a:extLst>
              <a:ext uri="{FF2B5EF4-FFF2-40B4-BE49-F238E27FC236}">
                <a16:creationId xmlns:a16="http://schemas.microsoft.com/office/drawing/2014/main" id="{43301875-4421-40F5-9BF0-3A80E25B2866}"/>
              </a:ext>
            </a:extLst>
          </p:cNvPr>
          <p:cNvGraphicFramePr>
            <a:graphicFrameLocks noGrp="1"/>
          </p:cNvGraphicFramePr>
          <p:nvPr>
            <p:extLst>
              <p:ext uri="{D42A27DB-BD31-4B8C-83A1-F6EECF244321}">
                <p14:modId xmlns:p14="http://schemas.microsoft.com/office/powerpoint/2010/main" val="1635700780"/>
              </p:ext>
            </p:extLst>
          </p:nvPr>
        </p:nvGraphicFramePr>
        <p:xfrm>
          <a:off x="8623592" y="1784181"/>
          <a:ext cx="3494727" cy="4526280"/>
        </p:xfrm>
        <a:graphic>
          <a:graphicData uri="http://schemas.openxmlformats.org/drawingml/2006/table">
            <a:tbl>
              <a:tblPr firstRow="1" bandRow="1">
                <a:tableStyleId>{5C22544A-7EE6-4342-B048-85BDC9FD1C3A}</a:tableStyleId>
              </a:tblPr>
              <a:tblGrid>
                <a:gridCol w="1427857">
                  <a:extLst>
                    <a:ext uri="{9D8B030D-6E8A-4147-A177-3AD203B41FA5}">
                      <a16:colId xmlns:a16="http://schemas.microsoft.com/office/drawing/2014/main" val="1470238587"/>
                    </a:ext>
                  </a:extLst>
                </a:gridCol>
                <a:gridCol w="901961">
                  <a:extLst>
                    <a:ext uri="{9D8B030D-6E8A-4147-A177-3AD203B41FA5}">
                      <a16:colId xmlns:a16="http://schemas.microsoft.com/office/drawing/2014/main" val="2627047095"/>
                    </a:ext>
                  </a:extLst>
                </a:gridCol>
                <a:gridCol w="1164909">
                  <a:extLst>
                    <a:ext uri="{9D8B030D-6E8A-4147-A177-3AD203B41FA5}">
                      <a16:colId xmlns:a16="http://schemas.microsoft.com/office/drawing/2014/main" val="1863132580"/>
                    </a:ext>
                  </a:extLst>
                </a:gridCol>
              </a:tblGrid>
              <a:tr h="0">
                <a:tc gridSpan="3">
                  <a:txBody>
                    <a:bodyPr/>
                    <a:lstStyle/>
                    <a:p>
                      <a:pPr algn="ctr"/>
                      <a:r>
                        <a:rPr lang="hu-HU" sz="1100" dirty="0" err="1"/>
                        <a:t>Assets</a:t>
                      </a:r>
                      <a:endParaRPr lang="hu-HU" sz="1100" dirty="0"/>
                    </a:p>
                  </a:txBody>
                  <a:tcPr>
                    <a:solidFill>
                      <a:schemeClr val="tx2">
                        <a:lumMod val="50000"/>
                        <a:lumOff val="50000"/>
                      </a:schemeClr>
                    </a:solidFill>
                  </a:tcPr>
                </a:tc>
                <a:tc hMerge="1">
                  <a:txBody>
                    <a:bodyPr/>
                    <a:lstStyle/>
                    <a:p>
                      <a:endParaRPr lang="hu-HU"/>
                    </a:p>
                  </a:txBody>
                  <a:tcPr/>
                </a:tc>
                <a:tc hMerge="1">
                  <a:txBody>
                    <a:bodyPr/>
                    <a:lstStyle/>
                    <a:p>
                      <a:endParaRPr lang="hu-HU" dirty="0"/>
                    </a:p>
                  </a:txBody>
                  <a:tcPr/>
                </a:tc>
                <a:extLst>
                  <a:ext uri="{0D108BD9-81ED-4DB2-BD59-A6C34878D82A}">
                    <a16:rowId xmlns:a16="http://schemas.microsoft.com/office/drawing/2014/main" val="1701992742"/>
                  </a:ext>
                </a:extLst>
              </a:tr>
              <a:tr h="0">
                <a:tc>
                  <a:txBody>
                    <a:bodyPr/>
                    <a:lstStyle/>
                    <a:p>
                      <a:pPr algn="ctr"/>
                      <a:r>
                        <a:rPr lang="hu-HU" sz="1100" i="1" dirty="0" err="1"/>
                        <a:t>Item</a:t>
                      </a:r>
                      <a:endParaRPr lang="hu-HU" sz="1100" i="1" dirty="0"/>
                    </a:p>
                  </a:txBody>
                  <a:tcPr/>
                </a:tc>
                <a:tc>
                  <a:txBody>
                    <a:bodyPr/>
                    <a:lstStyle/>
                    <a:p>
                      <a:pPr algn="ctr"/>
                      <a:r>
                        <a:rPr lang="hu-HU" sz="1100" i="1" dirty="0" err="1"/>
                        <a:t>Degree</a:t>
                      </a:r>
                      <a:endParaRPr lang="hu-HU" sz="1100" i="1" dirty="0"/>
                    </a:p>
                  </a:txBody>
                  <a:tcPr/>
                </a:tc>
                <a:tc>
                  <a:txBody>
                    <a:bodyPr/>
                    <a:lstStyle/>
                    <a:p>
                      <a:pPr algn="ctr"/>
                      <a:r>
                        <a:rPr lang="hu-HU" sz="1100" i="1" dirty="0" err="1"/>
                        <a:t>Currencies</a:t>
                      </a:r>
                      <a:r>
                        <a:rPr lang="hu-HU" sz="1100" i="1" dirty="0"/>
                        <a:t> </a:t>
                      </a:r>
                      <a:r>
                        <a:rPr lang="hu-HU" sz="1100" i="1" dirty="0" err="1"/>
                        <a:t>affected</a:t>
                      </a:r>
                      <a:endParaRPr lang="hu-HU" sz="1100" i="1" dirty="0"/>
                    </a:p>
                  </a:txBody>
                  <a:tcPr/>
                </a:tc>
                <a:extLst>
                  <a:ext uri="{0D108BD9-81ED-4DB2-BD59-A6C34878D82A}">
                    <a16:rowId xmlns:a16="http://schemas.microsoft.com/office/drawing/2014/main" val="274437217"/>
                  </a:ext>
                </a:extLst>
              </a:tr>
              <a:tr h="0">
                <a:tc>
                  <a:txBody>
                    <a:bodyPr/>
                    <a:lstStyle/>
                    <a:p>
                      <a:pPr algn="ctr"/>
                      <a:r>
                        <a:rPr lang="en-US" sz="1100" dirty="0"/>
                        <a:t>Exchange rate shock on derivatives</a:t>
                      </a:r>
                      <a:endParaRPr lang="hu-HU" sz="1100" dirty="0"/>
                    </a:p>
                  </a:txBody>
                  <a:tcPr/>
                </a:tc>
                <a:tc>
                  <a:txBody>
                    <a:bodyPr/>
                    <a:lstStyle/>
                    <a:p>
                      <a:pPr algn="ctr"/>
                      <a:r>
                        <a:rPr lang="hu-HU" sz="1100" dirty="0"/>
                        <a:t>15%</a:t>
                      </a:r>
                    </a:p>
                  </a:txBody>
                  <a:tcPr/>
                </a:tc>
                <a:tc>
                  <a:txBody>
                    <a:bodyPr/>
                    <a:lstStyle/>
                    <a:p>
                      <a:pPr algn="ctr"/>
                      <a:r>
                        <a:rPr lang="hu-HU" sz="1100" dirty="0" err="1"/>
                        <a:t>FX</a:t>
                      </a:r>
                      <a:endParaRPr lang="hu-HU" sz="1100" dirty="0"/>
                    </a:p>
                  </a:txBody>
                  <a:tcPr/>
                </a:tc>
                <a:extLst>
                  <a:ext uri="{0D108BD9-81ED-4DB2-BD59-A6C34878D82A}">
                    <a16:rowId xmlns:a16="http://schemas.microsoft.com/office/drawing/2014/main" val="1632927551"/>
                  </a:ext>
                </a:extLst>
              </a:tr>
              <a:tr h="0">
                <a:tc>
                  <a:txBody>
                    <a:bodyPr/>
                    <a:lstStyle/>
                    <a:p>
                      <a:pPr algn="ctr"/>
                      <a:r>
                        <a:rPr lang="en-US" sz="1100" dirty="0"/>
                        <a:t>Interest rate shock on interest rate sensitive items</a:t>
                      </a:r>
                      <a:endParaRPr lang="hu-HU" sz="1100" dirty="0"/>
                    </a:p>
                  </a:txBody>
                  <a:tcPr/>
                </a:tc>
                <a:tc>
                  <a:txBody>
                    <a:bodyPr/>
                    <a:lstStyle/>
                    <a:p>
                      <a:pPr algn="ctr"/>
                      <a:r>
                        <a:rPr lang="hu-HU" sz="1100" dirty="0"/>
                        <a:t>300</a:t>
                      </a:r>
                    </a:p>
                    <a:p>
                      <a:pPr algn="ctr"/>
                      <a:r>
                        <a:rPr lang="hu-HU" sz="1100" dirty="0" err="1"/>
                        <a:t>bps</a:t>
                      </a:r>
                      <a:r>
                        <a:rPr lang="hu-HU" sz="1100" dirty="0"/>
                        <a:t>.</a:t>
                      </a:r>
                    </a:p>
                  </a:txBody>
                  <a:tcPr/>
                </a:tc>
                <a:tc>
                  <a:txBody>
                    <a:bodyPr/>
                    <a:lstStyle/>
                    <a:p>
                      <a:pPr algn="ctr"/>
                      <a:r>
                        <a:rPr lang="hu-HU" sz="1100" dirty="0"/>
                        <a:t>HUF</a:t>
                      </a:r>
                    </a:p>
                  </a:txBody>
                  <a:tcPr/>
                </a:tc>
                <a:extLst>
                  <a:ext uri="{0D108BD9-81ED-4DB2-BD59-A6C34878D82A}">
                    <a16:rowId xmlns:a16="http://schemas.microsoft.com/office/drawing/2014/main" val="3486166308"/>
                  </a:ext>
                </a:extLst>
              </a:tr>
              <a:tr h="0">
                <a:tc>
                  <a:txBody>
                    <a:bodyPr/>
                    <a:lstStyle/>
                    <a:p>
                      <a:pPr algn="ctr"/>
                      <a:r>
                        <a:rPr lang="en-US" sz="1100" dirty="0"/>
                        <a:t>Calls in household lines of credit</a:t>
                      </a:r>
                      <a:endParaRPr lang="hu-HU" sz="1100" dirty="0"/>
                    </a:p>
                  </a:txBody>
                  <a:tcPr/>
                </a:tc>
                <a:tc>
                  <a:txBody>
                    <a:bodyPr/>
                    <a:lstStyle/>
                    <a:p>
                      <a:pPr algn="ctr"/>
                      <a:r>
                        <a:rPr lang="hu-HU" sz="1100" dirty="0"/>
                        <a:t>20%</a:t>
                      </a:r>
                    </a:p>
                  </a:txBody>
                  <a:tcPr/>
                </a:tc>
                <a:tc>
                  <a:txBody>
                    <a:bodyPr/>
                    <a:lstStyle/>
                    <a:p>
                      <a:pPr algn="ctr"/>
                      <a:r>
                        <a:rPr lang="hu-HU" sz="1100" dirty="0"/>
                        <a:t>HUF/</a:t>
                      </a:r>
                      <a:r>
                        <a:rPr lang="hu-HU" sz="1100" dirty="0" err="1"/>
                        <a:t>FX</a:t>
                      </a:r>
                      <a:endParaRPr lang="hu-HU" sz="1100" dirty="0"/>
                    </a:p>
                  </a:txBody>
                  <a:tcPr/>
                </a:tc>
                <a:extLst>
                  <a:ext uri="{0D108BD9-81ED-4DB2-BD59-A6C34878D82A}">
                    <a16:rowId xmlns:a16="http://schemas.microsoft.com/office/drawing/2014/main" val="1689734121"/>
                  </a:ext>
                </a:extLst>
              </a:tr>
              <a:tr h="0">
                <a:tc>
                  <a:txBody>
                    <a:bodyPr/>
                    <a:lstStyle/>
                    <a:p>
                      <a:pPr algn="ctr"/>
                      <a:r>
                        <a:rPr lang="en-US" sz="1100" dirty="0"/>
                        <a:t>Calls in corporate lines of credit</a:t>
                      </a:r>
                      <a:endParaRPr lang="hu-HU" sz="1100" dirty="0"/>
                    </a:p>
                  </a:txBody>
                  <a:tcPr/>
                </a:tc>
                <a:tc>
                  <a:txBody>
                    <a:bodyPr/>
                    <a:lstStyle/>
                    <a:p>
                      <a:pPr algn="ctr"/>
                      <a:r>
                        <a:rPr lang="hu-HU" sz="1100" dirty="0"/>
                        <a:t>30%</a:t>
                      </a:r>
                    </a:p>
                  </a:txBody>
                  <a:tcPr/>
                </a:tc>
                <a:tc>
                  <a:txBody>
                    <a:bodyPr/>
                    <a:lstStyle/>
                    <a:p>
                      <a:pPr algn="ctr"/>
                      <a:r>
                        <a:rPr lang="hu-HU" sz="1100" dirty="0"/>
                        <a:t>HUF/</a:t>
                      </a:r>
                      <a:r>
                        <a:rPr lang="hu-HU" sz="1100" dirty="0" err="1"/>
                        <a:t>FX</a:t>
                      </a:r>
                      <a:endParaRPr lang="hu-HU" sz="1100" dirty="0"/>
                    </a:p>
                  </a:txBody>
                  <a:tcPr/>
                </a:tc>
                <a:extLst>
                  <a:ext uri="{0D108BD9-81ED-4DB2-BD59-A6C34878D82A}">
                    <a16:rowId xmlns:a16="http://schemas.microsoft.com/office/drawing/2014/main" val="1528287592"/>
                  </a:ext>
                </a:extLst>
              </a:tr>
              <a:tr h="0">
                <a:tc gridSpan="3">
                  <a:txBody>
                    <a:bodyPr/>
                    <a:lstStyle/>
                    <a:p>
                      <a:pPr marL="0" algn="ctr" defTabSz="914332" rtl="0" eaLnBrk="1" latinLnBrk="0" hangingPunct="1"/>
                      <a:r>
                        <a:rPr lang="hu-HU" sz="1100" b="1" kern="1200" dirty="0" err="1">
                          <a:solidFill>
                            <a:schemeClr val="lt1"/>
                          </a:solidFill>
                          <a:latin typeface="+mn-lt"/>
                          <a:ea typeface="+mn-ea"/>
                          <a:cs typeface="+mn-cs"/>
                        </a:rPr>
                        <a:t>Liabilities</a:t>
                      </a:r>
                      <a:endParaRPr lang="hu-HU" sz="1100" b="1" kern="1200" dirty="0">
                        <a:solidFill>
                          <a:schemeClr val="lt1"/>
                        </a:solidFill>
                        <a:latin typeface="+mn-lt"/>
                        <a:ea typeface="+mn-ea"/>
                        <a:cs typeface="+mn-cs"/>
                      </a:endParaRPr>
                    </a:p>
                  </a:txBody>
                  <a:tcPr>
                    <a:solidFill>
                      <a:schemeClr val="tx2">
                        <a:lumMod val="50000"/>
                        <a:lumOff val="50000"/>
                      </a:schemeClr>
                    </a:solidFill>
                  </a:tcPr>
                </a:tc>
                <a:tc hMerge="1">
                  <a:txBody>
                    <a:bodyPr/>
                    <a:lstStyle/>
                    <a:p>
                      <a:endParaRPr lang="hu-HU"/>
                    </a:p>
                  </a:txBody>
                  <a:tcPr/>
                </a:tc>
                <a:tc hMerge="1">
                  <a:txBody>
                    <a:bodyPr/>
                    <a:lstStyle/>
                    <a:p>
                      <a:endParaRPr lang="hu-HU" sz="1400" dirty="0"/>
                    </a:p>
                  </a:txBody>
                  <a:tcPr/>
                </a:tc>
                <a:extLst>
                  <a:ext uri="{0D108BD9-81ED-4DB2-BD59-A6C34878D82A}">
                    <a16:rowId xmlns:a16="http://schemas.microsoft.com/office/drawing/2014/main" val="4083122262"/>
                  </a:ext>
                </a:extLst>
              </a:tr>
              <a:tr h="0">
                <a:tc>
                  <a:txBody>
                    <a:bodyPr/>
                    <a:lstStyle/>
                    <a:p>
                      <a:pPr algn="ctr"/>
                      <a:r>
                        <a:rPr lang="hu-HU" sz="1100" i="1" dirty="0" err="1"/>
                        <a:t>Item</a:t>
                      </a:r>
                      <a:endParaRPr lang="hu-HU" sz="1100" i="1" dirty="0"/>
                    </a:p>
                  </a:txBody>
                  <a:tcPr/>
                </a:tc>
                <a:tc>
                  <a:txBody>
                    <a:bodyPr/>
                    <a:lstStyle/>
                    <a:p>
                      <a:pPr algn="ctr"/>
                      <a:r>
                        <a:rPr lang="hu-HU" sz="1100" i="1" dirty="0" err="1"/>
                        <a:t>Degree</a:t>
                      </a:r>
                      <a:endParaRPr lang="hu-HU" sz="1100" i="1" dirty="0"/>
                    </a:p>
                  </a:txBody>
                  <a:tcPr/>
                </a:tc>
                <a:tc>
                  <a:txBody>
                    <a:bodyPr/>
                    <a:lstStyle/>
                    <a:p>
                      <a:pPr algn="ctr"/>
                      <a:r>
                        <a:rPr lang="hu-HU" sz="1100" i="1" dirty="0" err="1"/>
                        <a:t>Currencies</a:t>
                      </a:r>
                      <a:r>
                        <a:rPr lang="hu-HU" sz="1100" i="1" dirty="0"/>
                        <a:t> </a:t>
                      </a:r>
                      <a:r>
                        <a:rPr lang="hu-HU" sz="1100" i="1" dirty="0" err="1"/>
                        <a:t>affected</a:t>
                      </a:r>
                      <a:endParaRPr lang="hu-HU" sz="1100" i="1" dirty="0"/>
                    </a:p>
                  </a:txBody>
                  <a:tcPr/>
                </a:tc>
                <a:extLst>
                  <a:ext uri="{0D108BD9-81ED-4DB2-BD59-A6C34878D82A}">
                    <a16:rowId xmlns:a16="http://schemas.microsoft.com/office/drawing/2014/main" val="3734881888"/>
                  </a:ext>
                </a:extLst>
              </a:tr>
              <a:tr h="0">
                <a:tc>
                  <a:txBody>
                    <a:bodyPr/>
                    <a:lstStyle/>
                    <a:p>
                      <a:pPr algn="ctr"/>
                      <a:r>
                        <a:rPr lang="hu-HU" sz="1100" dirty="0" err="1"/>
                        <a:t>Withdrawals</a:t>
                      </a:r>
                      <a:r>
                        <a:rPr lang="hu-HU" sz="1100" dirty="0"/>
                        <a:t> in household </a:t>
                      </a:r>
                      <a:r>
                        <a:rPr lang="hu-HU" sz="1100" dirty="0" err="1"/>
                        <a:t>deposits</a:t>
                      </a:r>
                      <a:endParaRPr lang="hu-HU" sz="1100" dirty="0"/>
                    </a:p>
                  </a:txBody>
                  <a:tcPr/>
                </a:tc>
                <a:tc>
                  <a:txBody>
                    <a:bodyPr/>
                    <a:lstStyle/>
                    <a:p>
                      <a:pPr algn="ctr"/>
                      <a:r>
                        <a:rPr lang="hu-HU" sz="1100" dirty="0"/>
                        <a:t>10%</a:t>
                      </a: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hu-HU" sz="1100" dirty="0"/>
                        <a:t>HUF/</a:t>
                      </a:r>
                      <a:r>
                        <a:rPr lang="hu-HU" sz="1100" dirty="0" err="1"/>
                        <a:t>FX</a:t>
                      </a:r>
                      <a:endParaRPr lang="hu-HU" sz="1100" dirty="0"/>
                    </a:p>
                    <a:p>
                      <a:pPr algn="ctr"/>
                      <a:endParaRPr lang="hu-HU" sz="1100" dirty="0"/>
                    </a:p>
                  </a:txBody>
                  <a:tcPr/>
                </a:tc>
                <a:extLst>
                  <a:ext uri="{0D108BD9-81ED-4DB2-BD59-A6C34878D82A}">
                    <a16:rowId xmlns:a16="http://schemas.microsoft.com/office/drawing/2014/main" val="3739782564"/>
                  </a:ext>
                </a:extLst>
              </a:tr>
              <a:tr h="0">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hu-HU" sz="1100" dirty="0" err="1"/>
                        <a:t>Withdrawals</a:t>
                      </a:r>
                      <a:r>
                        <a:rPr lang="hu-HU" sz="1100" dirty="0"/>
                        <a:t> in </a:t>
                      </a:r>
                      <a:r>
                        <a:rPr lang="hu-HU" sz="1100" dirty="0" err="1"/>
                        <a:t>corporate</a:t>
                      </a:r>
                      <a:r>
                        <a:rPr lang="hu-HU" sz="1100" dirty="0"/>
                        <a:t> </a:t>
                      </a:r>
                      <a:r>
                        <a:rPr lang="hu-HU" sz="1100" dirty="0" err="1"/>
                        <a:t>deposits</a:t>
                      </a:r>
                      <a:endParaRPr lang="hu-HU" sz="1100" dirty="0"/>
                    </a:p>
                  </a:txBody>
                  <a:tcPr/>
                </a:tc>
                <a:tc>
                  <a:txBody>
                    <a:bodyPr/>
                    <a:lstStyle/>
                    <a:p>
                      <a:pPr algn="ctr"/>
                      <a:r>
                        <a:rPr lang="hu-HU" sz="1100"/>
                        <a:t>15%</a:t>
                      </a:r>
                      <a:endParaRPr lang="hu-HU" sz="1100" dirty="0"/>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hu-HU" sz="1100" dirty="0"/>
                        <a:t>HUF/</a:t>
                      </a:r>
                      <a:r>
                        <a:rPr lang="hu-HU" sz="1100" dirty="0" err="1"/>
                        <a:t>FX</a:t>
                      </a:r>
                      <a:endParaRPr lang="hu-HU" sz="1100" dirty="0"/>
                    </a:p>
                    <a:p>
                      <a:pPr algn="ctr"/>
                      <a:endParaRPr lang="hu-HU" sz="1100" dirty="0"/>
                    </a:p>
                  </a:txBody>
                  <a:tcPr/>
                </a:tc>
                <a:extLst>
                  <a:ext uri="{0D108BD9-81ED-4DB2-BD59-A6C34878D82A}">
                    <a16:rowId xmlns:a16="http://schemas.microsoft.com/office/drawing/2014/main" val="4157708612"/>
                  </a:ext>
                </a:extLst>
              </a:tr>
              <a:tr h="0">
                <a:tc>
                  <a:txBody>
                    <a:bodyPr/>
                    <a:lstStyle/>
                    <a:p>
                      <a:pPr algn="ctr"/>
                      <a:r>
                        <a:rPr lang="en-US" sz="1100" dirty="0"/>
                        <a:t>Withdrawals in debt from owners</a:t>
                      </a:r>
                      <a:endParaRPr lang="hu-HU" sz="1100" dirty="0"/>
                    </a:p>
                  </a:txBody>
                  <a:tcPr/>
                </a:tc>
                <a:tc>
                  <a:txBody>
                    <a:bodyPr/>
                    <a:lstStyle/>
                    <a:p>
                      <a:pPr algn="ctr"/>
                      <a:r>
                        <a:rPr lang="hu-HU" sz="1100" dirty="0"/>
                        <a:t>30%</a:t>
                      </a:r>
                    </a:p>
                  </a:txBody>
                  <a:tcPr/>
                </a:tc>
                <a:tc>
                  <a:txBody>
                    <a:bodyPr/>
                    <a:lstStyle/>
                    <a:p>
                      <a:pPr marL="0" marR="0" lvl="0" indent="0" algn="ctr" defTabSz="914332" rtl="0" eaLnBrk="1" fontAlgn="auto" latinLnBrk="0" hangingPunct="1">
                        <a:lnSpc>
                          <a:spcPct val="100000"/>
                        </a:lnSpc>
                        <a:spcBef>
                          <a:spcPts val="0"/>
                        </a:spcBef>
                        <a:spcAft>
                          <a:spcPts val="0"/>
                        </a:spcAft>
                        <a:buClrTx/>
                        <a:buSzTx/>
                        <a:buFontTx/>
                        <a:buNone/>
                        <a:tabLst/>
                        <a:defRPr/>
                      </a:pPr>
                      <a:r>
                        <a:rPr lang="hu-HU" sz="1100" dirty="0"/>
                        <a:t>HUF/</a:t>
                      </a:r>
                      <a:r>
                        <a:rPr lang="hu-HU" sz="1100" dirty="0" err="1"/>
                        <a:t>FX</a:t>
                      </a:r>
                      <a:endParaRPr lang="hu-HU" sz="1100" dirty="0"/>
                    </a:p>
                    <a:p>
                      <a:pPr algn="ctr"/>
                      <a:endParaRPr lang="hu-HU" sz="1100" dirty="0"/>
                    </a:p>
                  </a:txBody>
                  <a:tcPr/>
                </a:tc>
                <a:extLst>
                  <a:ext uri="{0D108BD9-81ED-4DB2-BD59-A6C34878D82A}">
                    <a16:rowId xmlns:a16="http://schemas.microsoft.com/office/drawing/2014/main" val="967240706"/>
                  </a:ext>
                </a:extLst>
              </a:tr>
            </a:tbl>
          </a:graphicData>
        </a:graphic>
      </p:graphicFrame>
    </p:spTree>
    <p:extLst>
      <p:ext uri="{BB962C8B-B14F-4D97-AF65-F5344CB8AC3E}">
        <p14:creationId xmlns:p14="http://schemas.microsoft.com/office/powerpoint/2010/main" val="3286990533"/>
      </p:ext>
    </p:extLst>
  </p:cSld>
  <p:clrMapOvr>
    <a:masterClrMapping/>
  </p:clrMapOvr>
</p:sld>
</file>

<file path=ppt/theme/theme1.xml><?xml version="1.0" encoding="utf-8"?>
<a:theme xmlns:a="http://schemas.openxmlformats.org/drawingml/2006/main" name="MNB téma 16_9 új">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C8B57E9E-D022-4C75-9004-1872F66249D4}"/>
    </a:ext>
  </a:extLst>
</a:theme>
</file>

<file path=ppt/theme/theme2.xml><?xml version="1.0" encoding="utf-8"?>
<a:theme xmlns:a="http://schemas.openxmlformats.org/drawingml/2006/main" name="MNB téma 16_9 nyomtatásra">
  <a:themeElements>
    <a:clrScheme name="MNB séma">
      <a:dk1>
        <a:sysClr val="windowText" lastClr="000000"/>
      </a:dk1>
      <a:lt1>
        <a:sysClr val="window" lastClr="FFFFFF"/>
      </a:lt1>
      <a:dk2>
        <a:srgbClr val="0C2148"/>
      </a:dk2>
      <a:lt2>
        <a:srgbClr val="E7E6E6"/>
      </a:lt2>
      <a:accent1>
        <a:srgbClr val="009EE0"/>
      </a:accent1>
      <a:accent2>
        <a:srgbClr val="48A0AE"/>
      </a:accent2>
      <a:accent3>
        <a:srgbClr val="DA0000"/>
      </a:accent3>
      <a:accent4>
        <a:srgbClr val="E57200"/>
      </a:accent4>
      <a:accent5>
        <a:srgbClr val="F6A800"/>
      </a:accent5>
      <a:accent6>
        <a:srgbClr val="70AD47"/>
      </a:accent6>
      <a:hlink>
        <a:srgbClr val="0563C1"/>
      </a:hlink>
      <a:folHlink>
        <a:srgbClr val="954F72"/>
      </a:folHlink>
    </a:clrScheme>
    <a:fontScheme name="MNB séma">
      <a:majorFont>
        <a:latin typeface="Calibri"/>
        <a:ea typeface=""/>
        <a:cs typeface=""/>
      </a:majorFont>
      <a:minorFont>
        <a:latin typeface="Calibri"/>
        <a:ea typeface=""/>
        <a:cs typeface=""/>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BF86D12-47D0-46A6-B42B-0F70B785D661}" vid="{F1F9A1AF-1B03-4E91-B1D4-14D10107B466}"/>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5055</TotalTime>
  <Words>4094</Words>
  <Application>Microsoft Office PowerPoint</Application>
  <PresentationFormat>Widescreen</PresentationFormat>
  <Paragraphs>340</Paragraphs>
  <Slides>37</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Trebuchet MS</vt:lpstr>
      <vt:lpstr>Wingdings</vt:lpstr>
      <vt:lpstr>MNB téma 16_9 új</vt:lpstr>
      <vt:lpstr>MNB téma 16_9 nyomtatásra</vt:lpstr>
      <vt:lpstr>Financial stability report december 2021</vt:lpstr>
      <vt:lpstr>PowerPoint Presentation</vt:lpstr>
      <vt:lpstr>GDP at the EU level did not yet reach its pre-crisis value, the pace of recovery varies across countries</vt:lpstr>
      <vt:lpstr>Inflation increased significantly both in Europe and the United States in the past months</vt:lpstr>
      <vt:lpstr>the interest rate environment contribute to the earning power of the banking sectors</vt:lpstr>
      <vt:lpstr>In addition to the return of inflation, many other risks may influence international economic developments</vt:lpstr>
      <vt:lpstr>PowerPoint Presentation</vt:lpstr>
      <vt:lpstr>Financing of the banking sector is stable</vt:lpstr>
      <vt:lpstr>The sector has ample liquidity, even in a case of a severe shock scenario</vt:lpstr>
      <vt:lpstr>The consolidated capital adequacy of the banking sector rose further</vt:lpstr>
      <vt:lpstr>In our solvency stress test we assumed a worse-than-expected economic scenario</vt:lpstr>
      <vt:lpstr>Even a severe stress would not trigger sharp adjustment needs</vt:lpstr>
      <vt:lpstr>PowerPoint Presentation</vt:lpstr>
      <vt:lpstr>The expansion of the domestic corporate loan portfolio is outstanding even by international standards</vt:lpstr>
      <vt:lpstr>Corporate lending rates have increased</vt:lpstr>
      <vt:lpstr>Banks continue to report an upswing in credit demand, with credit standards remaining unchanged</vt:lpstr>
      <vt:lpstr>the volume of new contracts did not drop significantly even after the depletion of  FGS Go!</vt:lpstr>
      <vt:lpstr>New housing loan disbursement reached a historical high with the contribution of state subsidies</vt:lpstr>
      <vt:lpstr>Demand for residential purposes has been more typical of the housing market in the capital since the start of the coronavirus pandemic</vt:lpstr>
      <vt:lpstr>According to our simulation, family support measures greatly help the purchases of new homes</vt:lpstr>
      <vt:lpstr>risk of house price overvaluation increased, to the 2019 level in budapest, and to the 2010 level nationwide</vt:lpstr>
      <vt:lpstr>the pick-up in the lending for housing has not yet been coupled with any major rise of financial stability risks</vt:lpstr>
      <vt:lpstr>The interest rate risk of mortgage loans outstanding is gradually declining</vt:lpstr>
      <vt:lpstr>The financial strain of contracts affected by significant increase in installments is moderate</vt:lpstr>
      <vt:lpstr>Variable rate loans pose lower risk than before</vt:lpstr>
      <vt:lpstr>Banks have not yet fully priced in the rise in long term financing costs</vt:lpstr>
      <vt:lpstr>Housing loan spreads fell near historic low</vt:lpstr>
      <vt:lpstr>double-digit expansion in household loans may continue in the coming years as well</vt:lpstr>
      <vt:lpstr>PowerPoint Presentation</vt:lpstr>
      <vt:lpstr>A small proportion of debtors indicated that they were in need of a third phase of the payment moratorium</vt:lpstr>
      <vt:lpstr>The increase in delinquent loans was offset by portfolio cleaning and the expansion in lending</vt:lpstr>
      <vt:lpstr>Banks experience increasing credit risk in the entire loan portfolio</vt:lpstr>
      <vt:lpstr>PowerPoint Presentation</vt:lpstr>
      <vt:lpstr>The profit of the credit institutions sector is outstanding even in international comparison</vt:lpstr>
      <vt:lpstr>by June 2021 the reversal of impairment in net terms became typical of half of the credit institution sector</vt:lpstr>
      <vt:lpstr>The main messages of the report</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Pénzügyi stabilitási jelentés (2020. november)</dc:title>
  <dc:creator>Vágó Nikolett</dc:creator>
  <cp:lastModifiedBy>Hajnal Gábor</cp:lastModifiedBy>
  <cp:revision>432</cp:revision>
  <dcterms:created xsi:type="dcterms:W3CDTF">2020-11-20T20:09:56Z</dcterms:created>
  <dcterms:modified xsi:type="dcterms:W3CDTF">2021-12-02T14:58:07Z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0d11092-50c9-4e74-84b5-b1af078dc3d0_Enabled">
    <vt:lpwstr>True</vt:lpwstr>
  </property>
  <property fmtid="{D5CDD505-2E9C-101B-9397-08002B2CF9AE}" pid="3" name="MSIP_Label_b0d11092-50c9-4e74-84b5-b1af078dc3d0_SiteId">
    <vt:lpwstr>97c01ef8-0264-4eef-9c08-fb4a9ba1c0db</vt:lpwstr>
  </property>
  <property fmtid="{D5CDD505-2E9C-101B-9397-08002B2CF9AE}" pid="4" name="MSIP_Label_b0d11092-50c9-4e74-84b5-b1af078dc3d0_Owner">
    <vt:lpwstr>vagon@mnb.hu</vt:lpwstr>
  </property>
  <property fmtid="{D5CDD505-2E9C-101B-9397-08002B2CF9AE}" pid="5" name="MSIP_Label_b0d11092-50c9-4e74-84b5-b1af078dc3d0_SetDate">
    <vt:lpwstr>2020-11-20T20:13:00.2786141Z</vt:lpwstr>
  </property>
  <property fmtid="{D5CDD505-2E9C-101B-9397-08002B2CF9AE}" pid="6" name="MSIP_Label_b0d11092-50c9-4e74-84b5-b1af078dc3d0_Name">
    <vt:lpwstr>Protected</vt:lpwstr>
  </property>
  <property fmtid="{D5CDD505-2E9C-101B-9397-08002B2CF9AE}" pid="7" name="MSIP_Label_b0d11092-50c9-4e74-84b5-b1af078dc3d0_Application">
    <vt:lpwstr>Microsoft Azure Information Protection</vt:lpwstr>
  </property>
  <property fmtid="{D5CDD505-2E9C-101B-9397-08002B2CF9AE}" pid="8" name="MSIP_Label_b0d11092-50c9-4e74-84b5-b1af078dc3d0_ActionId">
    <vt:lpwstr>1ef61a04-1cb1-4ebc-973e-ff2a45878abe</vt:lpwstr>
  </property>
  <property fmtid="{D5CDD505-2E9C-101B-9397-08002B2CF9AE}" pid="9" name="MSIP_Label_b0d11092-50c9-4e74-84b5-b1af078dc3d0_Extended_MSFT_Method">
    <vt:lpwstr>Automatic</vt:lpwstr>
  </property>
  <property fmtid="{D5CDD505-2E9C-101B-9397-08002B2CF9AE}" pid="10" name="Sensitivity">
    <vt:lpwstr>Protected</vt:lpwstr>
  </property>
</Properties>
</file>