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808" r:id="rId2"/>
  </p:sldMasterIdLst>
  <p:notesMasterIdLst>
    <p:notesMasterId r:id="rId44"/>
  </p:notesMasterIdLst>
  <p:sldIdLst>
    <p:sldId id="462" r:id="rId3"/>
    <p:sldId id="2952" r:id="rId4"/>
    <p:sldId id="2944" r:id="rId5"/>
    <p:sldId id="2980" r:id="rId6"/>
    <p:sldId id="2981" r:id="rId7"/>
    <p:sldId id="2982" r:id="rId8"/>
    <p:sldId id="2983" r:id="rId9"/>
    <p:sldId id="2974" r:id="rId10"/>
    <p:sldId id="257" r:id="rId11"/>
    <p:sldId id="272" r:id="rId12"/>
    <p:sldId id="2934" r:id="rId13"/>
    <p:sldId id="2975" r:id="rId14"/>
    <p:sldId id="2971" r:id="rId15"/>
    <p:sldId id="2984" r:id="rId16"/>
    <p:sldId id="2972" r:id="rId17"/>
    <p:sldId id="2973" r:id="rId18"/>
    <p:sldId id="2976" r:id="rId19"/>
    <p:sldId id="2962" r:id="rId20"/>
    <p:sldId id="2963" r:id="rId21"/>
    <p:sldId id="2964" r:id="rId22"/>
    <p:sldId id="2965" r:id="rId23"/>
    <p:sldId id="2967" r:id="rId24"/>
    <p:sldId id="2968" r:id="rId25"/>
    <p:sldId id="2969" r:id="rId26"/>
    <p:sldId id="2966" r:id="rId27"/>
    <p:sldId id="2970" r:id="rId28"/>
    <p:sldId id="2977" r:id="rId29"/>
    <p:sldId id="2958" r:id="rId30"/>
    <p:sldId id="2959" r:id="rId31"/>
    <p:sldId id="2960" r:id="rId32"/>
    <p:sldId id="2961" r:id="rId33"/>
    <p:sldId id="2956" r:id="rId34"/>
    <p:sldId id="2957" r:id="rId35"/>
    <p:sldId id="2978" r:id="rId36"/>
    <p:sldId id="2932" r:id="rId37"/>
    <p:sldId id="2933" r:id="rId38"/>
    <p:sldId id="2979" r:id="rId39"/>
    <p:sldId id="2953" r:id="rId40"/>
    <p:sldId id="2954" r:id="rId41"/>
    <p:sldId id="2955" r:id="rId42"/>
    <p:sldId id="286" r:id="rId43"/>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rágh Vivien" initials="VV" lastIdx="5" clrIdx="6">
    <p:extLst>
      <p:ext uri="{19B8F6BF-5375-455C-9EA6-DF929625EA0E}">
        <p15:presenceInfo xmlns:p15="http://schemas.microsoft.com/office/powerpoint/2012/main" userId="S::viraghv@mnb.hu::412bcca1-79ad-4f45-9867-460ace8fd963" providerId="AD"/>
      </p:ext>
    </p:extLst>
  </p:cmAuthor>
  <p:cmAuthor id="1" name="Cs. Tóth Gabriella Dr." initials="CTGD" lastIdx="2" clrIdx="0">
    <p:extLst>
      <p:ext uri="{19B8F6BF-5375-455C-9EA6-DF929625EA0E}">
        <p15:presenceInfo xmlns:p15="http://schemas.microsoft.com/office/powerpoint/2012/main" userId="S-1-5-21-1939357022-314196924-328618392-34111" providerId="AD"/>
      </p:ext>
    </p:extLst>
  </p:cmAuthor>
  <p:cmAuthor id="2" name="Cs. Tóth Gabriella Dr." initials="CTGD [2]" lastIdx="10" clrIdx="1">
    <p:extLst>
      <p:ext uri="{19B8F6BF-5375-455C-9EA6-DF929625EA0E}">
        <p15:presenceInfo xmlns:p15="http://schemas.microsoft.com/office/powerpoint/2012/main" userId="S::cstothg@mnb.hu::6e125d93-70af-4b0e-a6f4-e76b7b77042b" providerId="AD"/>
      </p:ext>
    </p:extLst>
  </p:cmAuthor>
  <p:cmAuthor id="3" name="Bálint Máté" initials="BM" lastIdx="13" clrIdx="2">
    <p:extLst>
      <p:ext uri="{19B8F6BF-5375-455C-9EA6-DF929625EA0E}">
        <p15:presenceInfo xmlns:p15="http://schemas.microsoft.com/office/powerpoint/2012/main" userId="S::balintm@mnb.hu::23c4b2013d72356b" providerId="AD"/>
      </p:ext>
    </p:extLst>
  </p:cmAuthor>
  <p:cmAuthor id="4" name="Dancsik Bálint" initials="DB" lastIdx="24" clrIdx="3">
    <p:extLst>
      <p:ext uri="{19B8F6BF-5375-455C-9EA6-DF929625EA0E}">
        <p15:presenceInfo xmlns:p15="http://schemas.microsoft.com/office/powerpoint/2012/main" userId="S::dancsikb@mnb.hu::d2731a50a1aa15d5" providerId="AD"/>
      </p:ext>
    </p:extLst>
  </p:cmAuthor>
  <p:cmAuthor id="5" name="Dancsik Bálint" initials="DB [2]" lastIdx="47" clrIdx="4">
    <p:extLst>
      <p:ext uri="{19B8F6BF-5375-455C-9EA6-DF929625EA0E}">
        <p15:presenceInfo xmlns:p15="http://schemas.microsoft.com/office/powerpoint/2012/main" userId="S::dancsikb@mnb.hu::eb74de31-c7e1-415b-be9a-8e09876db361" providerId="AD"/>
      </p:ext>
    </p:extLst>
  </p:cmAuthor>
  <p:cmAuthor id="6" name="Bálint Máté" initials="BM [2]" lastIdx="1" clrIdx="5">
    <p:extLst>
      <p:ext uri="{19B8F6BF-5375-455C-9EA6-DF929625EA0E}">
        <p15:presenceInfo xmlns:p15="http://schemas.microsoft.com/office/powerpoint/2012/main" userId="S::balintm@mnb.hu::b2e4cdb8-7dff-45a3-bff7-4096fbd1e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34D"/>
    <a:srgbClr val="FFE3C7"/>
    <a:srgbClr val="ECF0F1"/>
    <a:srgbClr val="0076A8"/>
    <a:srgbClr val="FF8A8A"/>
    <a:srgbClr val="E2F0D9"/>
    <a:srgbClr val="8DDDFF"/>
    <a:srgbClr val="E57200"/>
    <a:srgbClr val="70AD47"/>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8" autoAdjust="0"/>
    <p:restoredTop sz="90570" autoAdjust="0"/>
  </p:normalViewPr>
  <p:slideViewPr>
    <p:cSldViewPr snapToGrid="0">
      <p:cViewPr varScale="1">
        <p:scale>
          <a:sx n="96" d="100"/>
          <a:sy n="96" d="100"/>
        </p:scale>
        <p:origin x="846" y="84"/>
      </p:cViewPr>
      <p:guideLst>
        <p:guide orient="horz" pos="2205"/>
        <p:guide pos="3863"/>
      </p:guideLst>
    </p:cSldViewPr>
  </p:slideViewPr>
  <p:notesTextViewPr>
    <p:cViewPr>
      <p:scale>
        <a:sx n="1" d="1"/>
        <a:sy n="1" d="1"/>
      </p:scale>
      <p:origin x="0" y="0"/>
    </p:cViewPr>
  </p:notesTextViewPr>
  <p:sorterViewPr>
    <p:cViewPr>
      <p:scale>
        <a:sx n="50" d="100"/>
        <a:sy n="50" d="100"/>
      </p:scale>
      <p:origin x="0" y="-1716"/>
    </p:cViewPr>
  </p:sorterViewPr>
  <p:notesViewPr>
    <p:cSldViewPr snapToGrid="0">
      <p:cViewPr varScale="1">
        <p:scale>
          <a:sx n="112" d="100"/>
          <a:sy n="112" d="100"/>
        </p:scale>
        <p:origin x="222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7097FA-AAC0-4F26-8F43-0527FFE7FBAB}"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C04CFA10-04E4-4CBF-A8C3-E176812AF3D8}">
      <dgm:prSet phldrT="[Text]"/>
      <dgm:spPr>
        <a:xfrm>
          <a:off x="425365" y="279288"/>
          <a:ext cx="7669663" cy="558364"/>
        </a:xfrm>
        <a:solidFill>
          <a:schemeClr val="tx2"/>
        </a:solidFill>
      </dgm:spPr>
      <dgm:t>
        <a:bodyPr/>
        <a:lstStyle/>
        <a:p>
          <a:r>
            <a:rPr lang="en-GB" i="0" dirty="0"/>
            <a:t>This Report is based on information in the period to 30</a:t>
          </a:r>
          <a:r>
            <a:rPr lang="en-GB" i="0" baseline="30000" dirty="0"/>
            <a:t>th</a:t>
          </a:r>
          <a:r>
            <a:rPr lang="en-GB" i="0" dirty="0"/>
            <a:t> April 2021.</a:t>
          </a:r>
          <a:endParaRPr lang="hu-HU" i="0" noProof="0" dirty="0"/>
        </a:p>
      </dgm:t>
    </dgm:pt>
    <dgm:pt modelId="{6C1AE329-1D17-4878-B075-6C303A98B794}" type="parTrans" cxnId="{9EE3A917-B5FF-49D7-B1E4-323D54AFA15E}">
      <dgm:prSet/>
      <dgm:spPr/>
      <dgm:t>
        <a:bodyPr/>
        <a:lstStyle/>
        <a:p>
          <a:endParaRPr lang="hu-HU" noProof="0" dirty="0"/>
        </a:p>
      </dgm:t>
    </dgm:pt>
    <dgm:pt modelId="{3AA26668-2F16-4C06-BD54-25336C3A7567}" type="sibTrans" cxnId="{9EE3A917-B5FF-49D7-B1E4-323D54AFA15E}">
      <dgm:prSet/>
      <dgm:spPr>
        <a:xfrm>
          <a:off x="-5996812" y="-917621"/>
          <a:ext cx="7138857" cy="7138857"/>
        </a:xfrm>
        <a:prstGeom prst="blockArc">
          <a:avLst>
            <a:gd name="adj1" fmla="val 18900000"/>
            <a:gd name="adj2" fmla="val 2700000"/>
            <a:gd name="adj3" fmla="val 303"/>
          </a:avLst>
        </a:prstGeom>
      </dgm:spPr>
      <dgm:t>
        <a:bodyPr/>
        <a:lstStyle/>
        <a:p>
          <a:endParaRPr lang="hu-HU" noProof="0" dirty="0"/>
        </a:p>
      </dgm:t>
    </dgm:pt>
    <dgm:pt modelId="{70B0B3A2-EDEF-4659-9657-A8DAC8482C8F}">
      <dgm:prSet phldrT="[Text]"/>
      <dgm:spPr>
        <a:solidFill>
          <a:schemeClr val="tx2"/>
        </a:solidFill>
      </dgm:spPr>
      <dgm:t>
        <a:bodyPr vert="horz"/>
        <a:lstStyle/>
        <a:p>
          <a:r>
            <a:rPr lang="en-US" b="0" i="0" dirty="0"/>
            <a:t>The extension of the payment moratorium after June was thus not taken into account.</a:t>
          </a:r>
          <a:endParaRPr lang="hu-HU" noProof="0" dirty="0"/>
        </a:p>
      </dgm:t>
    </dgm:pt>
    <dgm:pt modelId="{7C15A863-0707-4BC0-A5A5-263EF038CA89}" type="parTrans" cxnId="{9B0241E9-B2BC-4AAF-A70C-96C4D3385CD4}">
      <dgm:prSet/>
      <dgm:spPr/>
      <dgm:t>
        <a:bodyPr/>
        <a:lstStyle/>
        <a:p>
          <a:endParaRPr lang="hu-HU" noProof="0" dirty="0"/>
        </a:p>
      </dgm:t>
    </dgm:pt>
    <dgm:pt modelId="{8D82642C-D480-4F38-A0C1-AABCFBD55753}" type="sibTrans" cxnId="{9B0241E9-B2BC-4AAF-A70C-96C4D3385CD4}">
      <dgm:prSet/>
      <dgm:spPr/>
      <dgm:t>
        <a:bodyPr/>
        <a:lstStyle/>
        <a:p>
          <a:endParaRPr lang="hu-HU" noProof="0" dirty="0"/>
        </a:p>
      </dgm:t>
    </dgm:pt>
    <dgm:pt modelId="{1B2675B9-1798-486D-B862-5DD55E9B8F5F}">
      <dgm:prSet/>
      <dgm:spPr>
        <a:solidFill>
          <a:schemeClr val="tx2"/>
        </a:solidFill>
      </dgm:spPr>
      <dgm:t>
        <a:bodyPr vert="horz"/>
        <a:lstStyle/>
        <a:p>
          <a:r>
            <a:rPr lang="en-US" b="0" i="0" dirty="0"/>
            <a:t>Based on government communication: the </a:t>
          </a:r>
          <a:r>
            <a:rPr lang="hu-HU" b="0" i="0" dirty="0" err="1"/>
            <a:t>moratorium</a:t>
          </a:r>
          <a:r>
            <a:rPr lang="en-US" b="0" i="0" dirty="0"/>
            <a:t> can continue unchanged until August, </a:t>
          </a:r>
          <a:r>
            <a:rPr lang="hu-HU" b="0" i="0" dirty="0" err="1"/>
            <a:t>then</a:t>
          </a:r>
          <a:r>
            <a:rPr lang="hu-HU" b="0" i="0" dirty="0"/>
            <a:t> </a:t>
          </a:r>
          <a:r>
            <a:rPr lang="en-US" b="0" i="0" dirty="0"/>
            <a:t>from September</a:t>
          </a:r>
          <a:r>
            <a:rPr lang="hu-HU" b="0" i="0" dirty="0"/>
            <a:t> in a </a:t>
          </a:r>
          <a:r>
            <a:rPr lang="hu-HU" b="0" i="0" dirty="0" err="1"/>
            <a:t>different</a:t>
          </a:r>
          <a:r>
            <a:rPr lang="hu-HU" b="0" i="0" dirty="0"/>
            <a:t> </a:t>
          </a:r>
          <a:r>
            <a:rPr lang="hu-HU" b="0" i="0" dirty="0" err="1"/>
            <a:t>form</a:t>
          </a:r>
          <a:r>
            <a:rPr lang="en-US" b="0" i="0" dirty="0"/>
            <a:t>.</a:t>
          </a:r>
          <a:endParaRPr lang="hu-HU" noProof="0" dirty="0"/>
        </a:p>
      </dgm:t>
    </dgm:pt>
    <dgm:pt modelId="{79E9C879-409E-4E9F-8F3B-27BF3976B6FC}" type="parTrans" cxnId="{3193E729-85C3-4757-8D52-2F8EF06A5E17}">
      <dgm:prSet/>
      <dgm:spPr/>
      <dgm:t>
        <a:bodyPr/>
        <a:lstStyle/>
        <a:p>
          <a:endParaRPr lang="hu-HU" noProof="0" dirty="0"/>
        </a:p>
      </dgm:t>
    </dgm:pt>
    <dgm:pt modelId="{C54DE68B-8BE6-4B9D-AA7C-CDF6B1DD88CF}" type="sibTrans" cxnId="{3193E729-85C3-4757-8D52-2F8EF06A5E17}">
      <dgm:prSet/>
      <dgm:spPr/>
      <dgm:t>
        <a:bodyPr/>
        <a:lstStyle/>
        <a:p>
          <a:endParaRPr lang="hu-HU" noProof="0" dirty="0"/>
        </a:p>
      </dgm:t>
    </dgm:pt>
    <dgm:pt modelId="{842C39E6-F0F2-42D6-8B49-8A6917E9C2A7}" type="pres">
      <dgm:prSet presAssocID="{5E7097FA-AAC0-4F26-8F43-0527FFE7FBAB}" presName="linearFlow" presStyleCnt="0">
        <dgm:presLayoutVars>
          <dgm:dir/>
          <dgm:resizeHandles val="exact"/>
        </dgm:presLayoutVars>
      </dgm:prSet>
      <dgm:spPr/>
    </dgm:pt>
    <dgm:pt modelId="{FD3DA1AC-D44F-4D1A-BC1E-95B0AAC85296}" type="pres">
      <dgm:prSet presAssocID="{C04CFA10-04E4-4CBF-A8C3-E176812AF3D8}" presName="composite" presStyleCnt="0"/>
      <dgm:spPr/>
    </dgm:pt>
    <dgm:pt modelId="{8F309AC5-D1CC-4100-8E0F-F60732257EE7}" type="pres">
      <dgm:prSet presAssocID="{C04CFA10-04E4-4CBF-A8C3-E176812AF3D8}" presName="imgShp" presStyleLbl="fgImgPlace1" presStyleIdx="0" presStyleCnt="3"/>
      <dgm:spPr>
        <a:solidFill>
          <a:schemeClr val="bg1"/>
        </a:solidFill>
      </dgm:spPr>
    </dgm:pt>
    <dgm:pt modelId="{BE21E3F4-2374-47A6-B261-4F7B63A696C8}" type="pres">
      <dgm:prSet presAssocID="{C04CFA10-04E4-4CBF-A8C3-E176812AF3D8}" presName="txShp" presStyleLbl="node1" presStyleIdx="0" presStyleCnt="3">
        <dgm:presLayoutVars>
          <dgm:bulletEnabled val="1"/>
        </dgm:presLayoutVars>
      </dgm:prSet>
      <dgm:spPr/>
    </dgm:pt>
    <dgm:pt modelId="{A16FA1BF-CBC1-45B2-B7ED-E2257E93E0D8}" type="pres">
      <dgm:prSet presAssocID="{3AA26668-2F16-4C06-BD54-25336C3A7567}" presName="spacing" presStyleCnt="0"/>
      <dgm:spPr/>
    </dgm:pt>
    <dgm:pt modelId="{49A24D67-76EF-49B4-9BD7-C807B00706A7}" type="pres">
      <dgm:prSet presAssocID="{70B0B3A2-EDEF-4659-9657-A8DAC8482C8F}" presName="composite" presStyleCnt="0"/>
      <dgm:spPr/>
    </dgm:pt>
    <dgm:pt modelId="{B27E90E9-B792-43BA-96D7-DD900500A8E8}" type="pres">
      <dgm:prSet presAssocID="{70B0B3A2-EDEF-4659-9657-A8DAC8482C8F}" presName="imgShp" presStyleLbl="fgImgPlace1" presStyleIdx="1" presStyleCnt="3"/>
      <dgm:spPr>
        <a:solidFill>
          <a:schemeClr val="bg1"/>
        </a:solidFill>
      </dgm:spPr>
    </dgm:pt>
    <dgm:pt modelId="{5E7B51E3-D90B-4861-A7DD-DA7720F85E44}" type="pres">
      <dgm:prSet presAssocID="{70B0B3A2-EDEF-4659-9657-A8DAC8482C8F}" presName="txShp" presStyleLbl="node1" presStyleIdx="1" presStyleCnt="3">
        <dgm:presLayoutVars>
          <dgm:bulletEnabled val="1"/>
        </dgm:presLayoutVars>
      </dgm:prSet>
      <dgm:spPr/>
    </dgm:pt>
    <dgm:pt modelId="{250621DE-AD3F-42AD-B7B3-0693BB123888}" type="pres">
      <dgm:prSet presAssocID="{8D82642C-D480-4F38-A0C1-AABCFBD55753}" presName="spacing" presStyleCnt="0"/>
      <dgm:spPr/>
    </dgm:pt>
    <dgm:pt modelId="{D8B74FCB-E7F0-477F-BE6E-E13DCB88E059}" type="pres">
      <dgm:prSet presAssocID="{1B2675B9-1798-486D-B862-5DD55E9B8F5F}" presName="composite" presStyleCnt="0"/>
      <dgm:spPr/>
    </dgm:pt>
    <dgm:pt modelId="{9854C8AB-CEF7-473B-8DC9-0B047719A217}" type="pres">
      <dgm:prSet presAssocID="{1B2675B9-1798-486D-B862-5DD55E9B8F5F}" presName="imgShp" presStyleLbl="fgImgPlace1" presStyleIdx="2" presStyleCnt="3"/>
      <dgm:spPr>
        <a:solidFill>
          <a:schemeClr val="bg1"/>
        </a:solidFill>
      </dgm:spPr>
    </dgm:pt>
    <dgm:pt modelId="{9559CEE4-86C1-453E-B8C0-A661B267B151}" type="pres">
      <dgm:prSet presAssocID="{1B2675B9-1798-486D-B862-5DD55E9B8F5F}" presName="txShp" presStyleLbl="node1" presStyleIdx="2" presStyleCnt="3">
        <dgm:presLayoutVars>
          <dgm:bulletEnabled val="1"/>
        </dgm:presLayoutVars>
      </dgm:prSet>
      <dgm:spPr/>
    </dgm:pt>
  </dgm:ptLst>
  <dgm:cxnLst>
    <dgm:cxn modelId="{9EE3A917-B5FF-49D7-B1E4-323D54AFA15E}" srcId="{5E7097FA-AAC0-4F26-8F43-0527FFE7FBAB}" destId="{C04CFA10-04E4-4CBF-A8C3-E176812AF3D8}" srcOrd="0" destOrd="0" parTransId="{6C1AE329-1D17-4878-B075-6C303A98B794}" sibTransId="{3AA26668-2F16-4C06-BD54-25336C3A7567}"/>
    <dgm:cxn modelId="{8D47291A-4307-453C-9685-AB3F319A3732}" type="presOf" srcId="{5E7097FA-AAC0-4F26-8F43-0527FFE7FBAB}" destId="{842C39E6-F0F2-42D6-8B49-8A6917E9C2A7}" srcOrd="0" destOrd="0" presId="urn:microsoft.com/office/officeart/2005/8/layout/vList3"/>
    <dgm:cxn modelId="{3193E729-85C3-4757-8D52-2F8EF06A5E17}" srcId="{5E7097FA-AAC0-4F26-8F43-0527FFE7FBAB}" destId="{1B2675B9-1798-486D-B862-5DD55E9B8F5F}" srcOrd="2" destOrd="0" parTransId="{79E9C879-409E-4E9F-8F3B-27BF3976B6FC}" sibTransId="{C54DE68B-8BE6-4B9D-AA7C-CDF6B1DD88CF}"/>
    <dgm:cxn modelId="{58F6BD2A-BC76-4171-983D-13D0C4E03509}" type="presOf" srcId="{1B2675B9-1798-486D-B862-5DD55E9B8F5F}" destId="{9559CEE4-86C1-453E-B8C0-A661B267B151}" srcOrd="0" destOrd="0" presId="urn:microsoft.com/office/officeart/2005/8/layout/vList3"/>
    <dgm:cxn modelId="{6495F4C1-0F40-4EB6-B7C4-DCC6455BEDFD}" type="presOf" srcId="{70B0B3A2-EDEF-4659-9657-A8DAC8482C8F}" destId="{5E7B51E3-D90B-4861-A7DD-DA7720F85E44}" srcOrd="0" destOrd="0" presId="urn:microsoft.com/office/officeart/2005/8/layout/vList3"/>
    <dgm:cxn modelId="{3DDC29CB-43BD-4A76-B7DB-AAEBE0853975}" type="presOf" srcId="{C04CFA10-04E4-4CBF-A8C3-E176812AF3D8}" destId="{BE21E3F4-2374-47A6-B261-4F7B63A696C8}" srcOrd="0" destOrd="0" presId="urn:microsoft.com/office/officeart/2005/8/layout/vList3"/>
    <dgm:cxn modelId="{9B0241E9-B2BC-4AAF-A70C-96C4D3385CD4}" srcId="{5E7097FA-AAC0-4F26-8F43-0527FFE7FBAB}" destId="{70B0B3A2-EDEF-4659-9657-A8DAC8482C8F}" srcOrd="1" destOrd="0" parTransId="{7C15A863-0707-4BC0-A5A5-263EF038CA89}" sibTransId="{8D82642C-D480-4F38-A0C1-AABCFBD55753}"/>
    <dgm:cxn modelId="{696C2DBF-F3CC-4AD1-9F67-FA1CD980CC9E}" type="presParOf" srcId="{842C39E6-F0F2-42D6-8B49-8A6917E9C2A7}" destId="{FD3DA1AC-D44F-4D1A-BC1E-95B0AAC85296}" srcOrd="0" destOrd="0" presId="urn:microsoft.com/office/officeart/2005/8/layout/vList3"/>
    <dgm:cxn modelId="{ABD86E0D-0F6B-4B39-929C-F147BB4DBFED}" type="presParOf" srcId="{FD3DA1AC-D44F-4D1A-BC1E-95B0AAC85296}" destId="{8F309AC5-D1CC-4100-8E0F-F60732257EE7}" srcOrd="0" destOrd="0" presId="urn:microsoft.com/office/officeart/2005/8/layout/vList3"/>
    <dgm:cxn modelId="{FE91E1CF-59EF-4742-808D-A0299132D1D5}" type="presParOf" srcId="{FD3DA1AC-D44F-4D1A-BC1E-95B0AAC85296}" destId="{BE21E3F4-2374-47A6-B261-4F7B63A696C8}" srcOrd="1" destOrd="0" presId="urn:microsoft.com/office/officeart/2005/8/layout/vList3"/>
    <dgm:cxn modelId="{677EE0D5-A28D-48D4-B2CB-F3B12FC8FC7F}" type="presParOf" srcId="{842C39E6-F0F2-42D6-8B49-8A6917E9C2A7}" destId="{A16FA1BF-CBC1-45B2-B7ED-E2257E93E0D8}" srcOrd="1" destOrd="0" presId="urn:microsoft.com/office/officeart/2005/8/layout/vList3"/>
    <dgm:cxn modelId="{5830502B-F358-442B-80F7-7478D4B54DC6}" type="presParOf" srcId="{842C39E6-F0F2-42D6-8B49-8A6917E9C2A7}" destId="{49A24D67-76EF-49B4-9BD7-C807B00706A7}" srcOrd="2" destOrd="0" presId="urn:microsoft.com/office/officeart/2005/8/layout/vList3"/>
    <dgm:cxn modelId="{99FE5AE3-D572-4552-992E-9CA3EE0988B8}" type="presParOf" srcId="{49A24D67-76EF-49B4-9BD7-C807B00706A7}" destId="{B27E90E9-B792-43BA-96D7-DD900500A8E8}" srcOrd="0" destOrd="0" presId="urn:microsoft.com/office/officeart/2005/8/layout/vList3"/>
    <dgm:cxn modelId="{56926440-A84D-4F74-9949-48D4BE97C16C}" type="presParOf" srcId="{49A24D67-76EF-49B4-9BD7-C807B00706A7}" destId="{5E7B51E3-D90B-4861-A7DD-DA7720F85E44}" srcOrd="1" destOrd="0" presId="urn:microsoft.com/office/officeart/2005/8/layout/vList3"/>
    <dgm:cxn modelId="{9846B4BD-EFCE-4C7D-A8C5-DC707888B304}" type="presParOf" srcId="{842C39E6-F0F2-42D6-8B49-8A6917E9C2A7}" destId="{250621DE-AD3F-42AD-B7B3-0693BB123888}" srcOrd="3" destOrd="0" presId="urn:microsoft.com/office/officeart/2005/8/layout/vList3"/>
    <dgm:cxn modelId="{2CDAFFE3-7C5B-45B7-816C-A55866ADEBC3}" type="presParOf" srcId="{842C39E6-F0F2-42D6-8B49-8A6917E9C2A7}" destId="{D8B74FCB-E7F0-477F-BE6E-E13DCB88E059}" srcOrd="4" destOrd="0" presId="urn:microsoft.com/office/officeart/2005/8/layout/vList3"/>
    <dgm:cxn modelId="{AC55FE84-AF53-4C7D-8194-A3B2C4E15D99}" type="presParOf" srcId="{D8B74FCB-E7F0-477F-BE6E-E13DCB88E059}" destId="{9854C8AB-CEF7-473B-8DC9-0B047719A217}" srcOrd="0" destOrd="0" presId="urn:microsoft.com/office/officeart/2005/8/layout/vList3"/>
    <dgm:cxn modelId="{8AA1E1E8-507B-44DD-ABD8-0BD1603C7E63}" type="presParOf" srcId="{D8B74FCB-E7F0-477F-BE6E-E13DCB88E059}" destId="{9559CEE4-86C1-453E-B8C0-A661B267B15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94A950AB-3518-4BA6-B0DF-F02989087600}">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Credit risks</a:t>
          </a:r>
          <a:endParaRPr lang="hu-HU" sz="2200" b="1" kern="1200" dirty="0">
            <a:solidFill>
              <a:prstClr val="white"/>
            </a:solidFill>
            <a:latin typeface="Trebuchet MS"/>
            <a:ea typeface="+mn-ea"/>
            <a:cs typeface="+mn-cs"/>
          </a:endParaRP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98F0C8CF-C842-4CCF-BD32-A001D7204F39}">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International environment</a:t>
          </a:r>
          <a:endParaRPr lang="en-US" sz="2200" b="1" kern="1200" dirty="0">
            <a:solidFill>
              <a:prstClr val="white"/>
            </a:solidFill>
            <a:latin typeface="Trebuchet MS"/>
            <a:ea typeface="+mn-ea"/>
            <a:cs typeface="+mn-cs"/>
          </a:endParaRPr>
        </a:p>
      </dgm:t>
    </dgm:pt>
    <dgm:pt modelId="{A01ED346-9C94-425B-845C-6E0248272379}" type="parTrans" cxnId="{FA127D9F-4DD7-420B-8333-D327F75AFA36}">
      <dgm:prSet/>
      <dgm:spPr/>
      <dgm:t>
        <a:bodyPr/>
        <a:lstStyle/>
        <a:p>
          <a:endParaRPr lang="en-GB"/>
        </a:p>
      </dgm:t>
    </dgm:pt>
    <dgm:pt modelId="{CBEBCD59-532F-4594-B6A2-274C5DCD838F}" type="sibTrans" cxnId="{FA127D9F-4DD7-420B-8333-D327F75AFA36}">
      <dgm:prSet/>
      <dgm:spPr/>
      <dgm:t>
        <a:bodyPr/>
        <a:lstStyle/>
        <a:p>
          <a:endParaRPr lang="en-GB"/>
        </a:p>
      </dgm:t>
    </dgm:pt>
    <dgm:pt modelId="{B5BBEF3A-C598-4266-B72B-0C072EF3551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gm:t>
    </dgm:pt>
    <dgm:pt modelId="{CFB22EFB-64C8-4F10-B20D-FDD4CE52192D}" type="parTrans" cxnId="{18D036FB-0C42-4F38-8BFC-8A6CDDA3D5B4}">
      <dgm:prSet/>
      <dgm:spPr/>
      <dgm:t>
        <a:bodyPr/>
        <a:lstStyle/>
        <a:p>
          <a:endParaRPr lang="en-GB"/>
        </a:p>
      </dgm:t>
    </dgm:pt>
    <dgm:pt modelId="{072F3FCF-FA4A-477E-8368-2109D558D11F}" type="sibTrans" cxnId="{18D036FB-0C42-4F38-8BFC-8A6CDDA3D5B4}">
      <dgm:prSet/>
      <dgm:spPr/>
      <dgm:t>
        <a:bodyPr/>
        <a:lstStyle/>
        <a:p>
          <a:endParaRPr lang="en-GB"/>
        </a:p>
      </dgm:t>
    </dgm:pt>
    <dgm:pt modelId="{AFFDC1B8-B5FC-4810-9CB9-C721ED4D86D7}">
      <dgm:prSet phldrT="[Tex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noProof="0" dirty="0">
              <a:solidFill>
                <a:prstClr val="white"/>
              </a:solidFill>
              <a:latin typeface="Trebuchet MS"/>
              <a:ea typeface="+mn-ea"/>
              <a:cs typeface="+mn-cs"/>
            </a:rPr>
            <a:t>A</a:t>
          </a:r>
          <a:r>
            <a:rPr lang="en-US" sz="2200" b="1" kern="1200" noProof="0" dirty="0" err="1">
              <a:solidFill>
                <a:prstClr val="white"/>
              </a:solidFill>
              <a:latin typeface="Trebuchet MS"/>
              <a:ea typeface="+mn-ea"/>
              <a:cs typeface="+mn-cs"/>
            </a:rPr>
            <a:t>spects</a:t>
          </a:r>
          <a:r>
            <a:rPr lang="en-US" sz="2200" b="1" kern="1200" noProof="0" dirty="0">
              <a:solidFill>
                <a:prstClr val="white"/>
              </a:solidFill>
              <a:latin typeface="Trebuchet MS"/>
              <a:ea typeface="+mn-ea"/>
              <a:cs typeface="+mn-cs"/>
            </a:rPr>
            <a:t> to be considered when</a:t>
          </a:r>
          <a:r>
            <a:rPr lang="hu-HU" sz="2200" b="1" kern="1200" noProof="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extending the payment moratorium</a:t>
          </a:r>
          <a:endParaRPr lang="en-US" sz="2200" b="1" kern="1200" dirty="0">
            <a:solidFill>
              <a:prstClr val="white"/>
            </a:solidFill>
            <a:latin typeface="Trebuchet MS"/>
            <a:ea typeface="+mn-ea"/>
            <a:cs typeface="+mn-cs"/>
          </a:endParaRPr>
        </a:p>
      </dgm:t>
    </dgm:pt>
    <dgm:pt modelId="{FB87F755-F840-49F0-A98A-99FB5FA953E5}" type="parTrans" cxnId="{B223457D-D36E-4998-957A-A645CC2442E9}">
      <dgm:prSet/>
      <dgm:spPr/>
      <dgm:t>
        <a:bodyPr/>
        <a:lstStyle/>
        <a:p>
          <a:endParaRPr lang="en-GB"/>
        </a:p>
      </dgm:t>
    </dgm:pt>
    <dgm:pt modelId="{C5F7B727-B12C-4A40-8372-FC75281917AB}" type="sibTrans" cxnId="{B223457D-D36E-4998-957A-A645CC2442E9}">
      <dgm:prSet/>
      <dgm:spPr/>
      <dgm:t>
        <a:bodyPr/>
        <a:lstStyle/>
        <a:p>
          <a:endParaRPr lang="en-GB"/>
        </a:p>
      </dgm:t>
    </dgm:pt>
    <dgm:pt modelId="{23A40960-721D-4260-8312-37AFA50EB7BA}" type="pres">
      <dgm:prSet presAssocID="{725F5DF0-266F-462F-AA7E-77C96FC814B0}" presName="linear" presStyleCnt="0">
        <dgm:presLayoutVars>
          <dgm:dir/>
          <dgm:animLvl val="lvl"/>
          <dgm:resizeHandles val="exact"/>
        </dgm:presLayoutVars>
      </dgm:prSet>
      <dgm:spPr/>
    </dgm:pt>
    <dgm:pt modelId="{91BAF4F3-8B6B-4AE5-898A-07D141887A7A}" type="pres">
      <dgm:prSet presAssocID="{AFFDC1B8-B5FC-4810-9CB9-C721ED4D86D7}" presName="parentLin" presStyleCnt="0"/>
      <dgm:spPr/>
    </dgm:pt>
    <dgm:pt modelId="{98561D54-1954-4CEA-94C1-F027D10DA558}" type="pres">
      <dgm:prSet presAssocID="{AFFDC1B8-B5FC-4810-9CB9-C721ED4D86D7}" presName="parentLeftMargin" presStyleLbl="node1" presStyleIdx="0" presStyleCnt="6"/>
      <dgm:spPr/>
    </dgm:pt>
    <dgm:pt modelId="{3D2D9AF3-ECDC-46FB-B892-BA68D951A50A}" type="pres">
      <dgm:prSet presAssocID="{AFFDC1B8-B5FC-4810-9CB9-C721ED4D86D7}" presName="parentText" presStyleLbl="node1" presStyleIdx="0" presStyleCnt="6" custScaleX="127965" custScaleY="109756">
        <dgm:presLayoutVars>
          <dgm:chMax val="0"/>
          <dgm:bulletEnabled val="1"/>
        </dgm:presLayoutVars>
      </dgm:prSet>
      <dgm:spPr>
        <a:xfrm>
          <a:off x="361706" y="26632"/>
          <a:ext cx="6480008" cy="777599"/>
        </a:xfrm>
        <a:prstGeom prst="roundRect">
          <a:avLst/>
        </a:prstGeom>
      </dgm:spPr>
    </dgm:pt>
    <dgm:pt modelId="{82ADF15A-49D3-47F5-A6DB-259A979994EC}" type="pres">
      <dgm:prSet presAssocID="{AFFDC1B8-B5FC-4810-9CB9-C721ED4D86D7}" presName="negativeSpace" presStyleCnt="0"/>
      <dgm:spPr/>
    </dgm:pt>
    <dgm:pt modelId="{AD4290CA-BAB0-4097-8ABD-102CC5AB2319}" type="pres">
      <dgm:prSet presAssocID="{AFFDC1B8-B5FC-4810-9CB9-C721ED4D86D7}" presName="childText" presStyleLbl="conFgAcc1" presStyleIdx="0" presStyleCnt="6">
        <dgm:presLayoutVars>
          <dgm:bulletEnabled val="1"/>
        </dgm:presLayoutVars>
      </dgm:prSet>
      <dgm:spPr/>
    </dgm:pt>
    <dgm:pt modelId="{5EE55388-7E04-4210-9888-3F9D1BBF5A64}" type="pres">
      <dgm:prSet presAssocID="{C5F7B727-B12C-4A40-8372-FC75281917AB}" presName="spaceBetweenRectangles" presStyleCnt="0"/>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6"/>
      <dgm:spPr/>
    </dgm:pt>
    <dgm:pt modelId="{1218F430-9873-44D1-9E6B-BD8E787730B5}" type="pres">
      <dgm:prSet presAssocID="{98F0C8CF-C842-4CCF-BD32-A001D7204F39}" presName="parentText" presStyleLbl="node1" presStyleIdx="1" presStyleCnt="6" custScaleX="127965">
        <dgm:presLayoutVars>
          <dgm:chMax val="0"/>
          <dgm:bulletEnabled val="1"/>
        </dgm:presLayoutVars>
      </dgm:prSet>
      <dgm:spPr>
        <a:xfrm>
          <a:off x="361706" y="1077112"/>
          <a:ext cx="6480008" cy="59040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1" presStyleCnt="6">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1" presStyleCnt="6"/>
      <dgm:spPr/>
    </dgm:pt>
    <dgm:pt modelId="{F5D9A4B8-B567-4DF3-86AE-6D01E900B629}" type="pres">
      <dgm:prSet presAssocID="{94A950AB-3518-4BA6-B0DF-F02989087600}" presName="parentText" presStyleLbl="node1" presStyleIdx="2" presStyleCnt="6" custScaleX="127965">
        <dgm:presLayoutVars>
          <dgm:chMax val="0"/>
          <dgm:bulletEnabled val="1"/>
        </dgm:presLayoutVars>
      </dgm:prSet>
      <dgm:spPr>
        <a:xfrm>
          <a:off x="361706" y="1984312"/>
          <a:ext cx="6480008"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2" presStyleCnt="6">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2" presStyleCnt="6"/>
      <dgm:spPr/>
    </dgm:pt>
    <dgm:pt modelId="{54F8A3D8-F360-42F0-ADF3-DFBEBD176879}" type="pres">
      <dgm:prSet presAssocID="{59CC0A99-8510-4484-AAAC-4BDA17B4EBDA}" presName="parentText" presStyleLbl="node1" presStyleIdx="3" presStyleCnt="6" custScaleX="127965">
        <dgm:presLayoutVars>
          <dgm:chMax val="0"/>
          <dgm:bulletEnabled val="1"/>
        </dgm:presLayoutVars>
      </dgm:prSet>
      <dgm:spPr>
        <a:xfrm>
          <a:off x="361706" y="2891512"/>
          <a:ext cx="6480008"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3" presStyleCnt="6">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3" presStyleCnt="6"/>
      <dgm:spPr/>
    </dgm:pt>
    <dgm:pt modelId="{0056A92D-1C97-46D9-AFBD-1577197A3A19}" type="pres">
      <dgm:prSet presAssocID="{651D4345-81F6-439A-8D18-11BEAB6A0E1F}" presName="parentText" presStyleLbl="node1" presStyleIdx="4" presStyleCnt="6" custScaleX="127965">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4" presStyleCnt="6">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4" presStyleCnt="6"/>
      <dgm:spPr/>
    </dgm:pt>
    <dgm:pt modelId="{10489A93-C9D2-4879-BEC3-A105CDFB2C34}" type="pres">
      <dgm:prSet presAssocID="{B5BBEF3A-C598-4266-B72B-0C072EF35519}" presName="parentText" presStyleLbl="node1" presStyleIdx="5" presStyleCnt="6" custScaleX="127965">
        <dgm:presLayoutVars>
          <dgm:chMax val="0"/>
          <dgm:bulletEnabled val="1"/>
        </dgm:presLayoutVars>
      </dgm:prSet>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5" presStyleCnt="6">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BCEF8F49-7BBB-434A-8AA8-8A318D88FCD6}" type="presOf" srcId="{AFFDC1B8-B5FC-4810-9CB9-C721ED4D86D7}" destId="{98561D54-1954-4CEA-94C1-F027D10DA558}" srcOrd="0"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4"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B223457D-D36E-4998-957A-A645CC2442E9}" srcId="{725F5DF0-266F-462F-AA7E-77C96FC814B0}" destId="{AFFDC1B8-B5FC-4810-9CB9-C721ED4D86D7}" srcOrd="0" destOrd="0" parTransId="{FB87F755-F840-49F0-A98A-99FB5FA953E5}" sibTransId="{C5F7B727-B12C-4A40-8372-FC75281917AB}"/>
    <dgm:cxn modelId="{FA127D9F-4DD7-420B-8333-D327F75AFA36}" srcId="{725F5DF0-266F-462F-AA7E-77C96FC814B0}" destId="{98F0C8CF-C842-4CCF-BD32-A001D7204F39}" srcOrd="1"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FDBFCBB2-AC4D-449F-ABC2-61EA868C7F5F}" type="presOf" srcId="{AFFDC1B8-B5FC-4810-9CB9-C721ED4D86D7}" destId="{3D2D9AF3-ECDC-46FB-B892-BA68D951A50A}" srcOrd="1" destOrd="0" presId="urn:microsoft.com/office/officeart/2005/8/layout/list1"/>
    <dgm:cxn modelId="{4D1490D1-ED2B-4E5B-990F-EABA6FE966C8}" srcId="{725F5DF0-266F-462F-AA7E-77C96FC814B0}" destId="{94A950AB-3518-4BA6-B0DF-F02989087600}" srcOrd="2"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3" destOrd="0" parTransId="{3727B7A2-DD14-48AB-BF47-C4BD0B4FB03C}" sibTransId="{2DE3D471-3B8A-42E2-A6A4-89E69711C2F2}"/>
    <dgm:cxn modelId="{18D036FB-0C42-4F38-8BFC-8A6CDDA3D5B4}" srcId="{725F5DF0-266F-462F-AA7E-77C96FC814B0}" destId="{B5BBEF3A-C598-4266-B72B-0C072EF35519}" srcOrd="5" destOrd="0" parTransId="{CFB22EFB-64C8-4F10-B20D-FDD4CE52192D}" sibTransId="{072F3FCF-FA4A-477E-8368-2109D558D11F}"/>
    <dgm:cxn modelId="{7F1A224A-7BCD-490B-9647-6FB052F7A9DC}" type="presParOf" srcId="{23A40960-721D-4260-8312-37AFA50EB7BA}" destId="{91BAF4F3-8B6B-4AE5-898A-07D141887A7A}" srcOrd="0" destOrd="0" presId="urn:microsoft.com/office/officeart/2005/8/layout/list1"/>
    <dgm:cxn modelId="{EADD1C09-46EE-4F62-9AE0-B54A786BEC33}" type="presParOf" srcId="{91BAF4F3-8B6B-4AE5-898A-07D141887A7A}" destId="{98561D54-1954-4CEA-94C1-F027D10DA558}" srcOrd="0" destOrd="0" presId="urn:microsoft.com/office/officeart/2005/8/layout/list1"/>
    <dgm:cxn modelId="{C32CF586-B703-43C5-A45E-9D5570614EA0}" type="presParOf" srcId="{91BAF4F3-8B6B-4AE5-898A-07D141887A7A}" destId="{3D2D9AF3-ECDC-46FB-B892-BA68D951A50A}" srcOrd="1" destOrd="0" presId="urn:microsoft.com/office/officeart/2005/8/layout/list1"/>
    <dgm:cxn modelId="{5A1F76D8-007D-44D5-9CBD-E72E9FB017F2}" type="presParOf" srcId="{23A40960-721D-4260-8312-37AFA50EB7BA}" destId="{82ADF15A-49D3-47F5-A6DB-259A979994EC}" srcOrd="1" destOrd="0" presId="urn:microsoft.com/office/officeart/2005/8/layout/list1"/>
    <dgm:cxn modelId="{9BB2014E-F12C-4E88-858F-981858F1E838}" type="presParOf" srcId="{23A40960-721D-4260-8312-37AFA50EB7BA}" destId="{AD4290CA-BAB0-4097-8ABD-102CC5AB2319}" srcOrd="2" destOrd="0" presId="urn:microsoft.com/office/officeart/2005/8/layout/list1"/>
    <dgm:cxn modelId="{BCEA3656-289B-4C13-8587-F40A89F157A0}" type="presParOf" srcId="{23A40960-721D-4260-8312-37AFA50EB7BA}" destId="{5EE55388-7E04-4210-9888-3F9D1BBF5A64}" srcOrd="3" destOrd="0" presId="urn:microsoft.com/office/officeart/2005/8/layout/list1"/>
    <dgm:cxn modelId="{4E31BBFC-A5EA-40F9-9B35-325CAB6D25DC}" type="presParOf" srcId="{23A40960-721D-4260-8312-37AFA50EB7BA}" destId="{CFC536C0-6286-4EEC-9AAD-F5973085742D}" srcOrd="4"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5" destOrd="0" presId="urn:microsoft.com/office/officeart/2005/8/layout/list1"/>
    <dgm:cxn modelId="{E1CFC0FB-2298-47B9-B87E-EDB5F5342844}" type="presParOf" srcId="{23A40960-721D-4260-8312-37AFA50EB7BA}" destId="{9C6F85FC-5264-451E-8D58-5A8E00D0E61B}" srcOrd="6" destOrd="0" presId="urn:microsoft.com/office/officeart/2005/8/layout/list1"/>
    <dgm:cxn modelId="{11052DB0-A8CA-4CCD-B4FD-507A8E3E8C66}" type="presParOf" srcId="{23A40960-721D-4260-8312-37AFA50EB7BA}" destId="{F68E1DD6-7C0E-4C70-A1E6-2AAB8CFB6C94}" srcOrd="7" destOrd="0" presId="urn:microsoft.com/office/officeart/2005/8/layout/list1"/>
    <dgm:cxn modelId="{7BC3E7CE-6273-4019-9E8D-B18230859511}" type="presParOf" srcId="{23A40960-721D-4260-8312-37AFA50EB7BA}" destId="{B4CFCDF7-ED87-453E-81BE-D4CBA83DC707}" srcOrd="8"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9" destOrd="0" presId="urn:microsoft.com/office/officeart/2005/8/layout/list1"/>
    <dgm:cxn modelId="{770B3B6E-3C46-45B4-A7A8-31EFFCB97D85}" type="presParOf" srcId="{23A40960-721D-4260-8312-37AFA50EB7BA}" destId="{E665826A-0CBD-454C-8A57-36EF19D9A3AF}" srcOrd="10" destOrd="0" presId="urn:microsoft.com/office/officeart/2005/8/layout/list1"/>
    <dgm:cxn modelId="{6B663DCD-F727-46E6-9D72-56D62DECA723}" type="presParOf" srcId="{23A40960-721D-4260-8312-37AFA50EB7BA}" destId="{4078DA84-98AD-45F9-BC8D-EFF5D35DB64A}" srcOrd="11" destOrd="0" presId="urn:microsoft.com/office/officeart/2005/8/layout/list1"/>
    <dgm:cxn modelId="{C82851D2-4769-467C-957E-BF6B16AA3C32}" type="presParOf" srcId="{23A40960-721D-4260-8312-37AFA50EB7BA}" destId="{F9DECCB2-ED4E-47C7-982B-7A69D07D1E3E}" srcOrd="12"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13" destOrd="0" presId="urn:microsoft.com/office/officeart/2005/8/layout/list1"/>
    <dgm:cxn modelId="{63161FFE-70ED-4FD3-A4E6-62C88B200B7D}" type="presParOf" srcId="{23A40960-721D-4260-8312-37AFA50EB7BA}" destId="{5FC77B46-1E5B-4DBC-8C0B-9CD3DD6F9695}" srcOrd="14" destOrd="0" presId="urn:microsoft.com/office/officeart/2005/8/layout/list1"/>
    <dgm:cxn modelId="{29AC7A97-B653-4213-B536-956AF3B5A4DE}" type="presParOf" srcId="{23A40960-721D-4260-8312-37AFA50EB7BA}" destId="{5B22FCB9-254C-469D-BAB2-2771FFA72983}" srcOrd="15" destOrd="0" presId="urn:microsoft.com/office/officeart/2005/8/layout/list1"/>
    <dgm:cxn modelId="{8616F76C-5066-4570-A8DE-B3DE262C4882}" type="presParOf" srcId="{23A40960-721D-4260-8312-37AFA50EB7BA}" destId="{91CE5F2F-B5DD-41EC-AEB5-4380E96EA4A8}" srcOrd="16"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7" destOrd="0" presId="urn:microsoft.com/office/officeart/2005/8/layout/list1"/>
    <dgm:cxn modelId="{E19F4557-80A3-4031-93DB-4BA57E55882D}" type="presParOf" srcId="{23A40960-721D-4260-8312-37AFA50EB7BA}" destId="{7F7DA041-C4EA-4406-8328-3365590F53E0}" srcOrd="18" destOrd="0" presId="urn:microsoft.com/office/officeart/2005/8/layout/list1"/>
    <dgm:cxn modelId="{A8F47A0D-B42A-4C5E-A000-F49275D5CA2F}" type="presParOf" srcId="{23A40960-721D-4260-8312-37AFA50EB7BA}" destId="{1B9575F1-26CB-4349-8E84-6A206734483C}" srcOrd="19" destOrd="0" presId="urn:microsoft.com/office/officeart/2005/8/layout/list1"/>
    <dgm:cxn modelId="{72502E19-AF4B-4BD5-A1BF-B27B596C0036}" type="presParOf" srcId="{23A40960-721D-4260-8312-37AFA50EB7BA}" destId="{5A286382-CE09-49C7-8D9C-B43840E77627}" srcOrd="20"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21" destOrd="0" presId="urn:microsoft.com/office/officeart/2005/8/layout/list1"/>
    <dgm:cxn modelId="{CF15605C-E989-4064-8833-70929E695F9A}" type="presParOf" srcId="{23A40960-721D-4260-8312-37AFA50EB7BA}" destId="{5BC28C96-FC2E-4139-9683-A7B0AF29706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94A950AB-3518-4BA6-B0DF-F02989087600}">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Credit risks</a:t>
          </a:r>
          <a:endParaRPr lang="hu-HU" sz="2200" b="1" kern="1200" dirty="0">
            <a:solidFill>
              <a:prstClr val="white"/>
            </a:solidFill>
            <a:latin typeface="Trebuchet MS"/>
            <a:ea typeface="+mn-ea"/>
            <a:cs typeface="+mn-cs"/>
          </a:endParaRP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98F0C8CF-C842-4CCF-BD32-A001D7204F39}">
      <dgm:prSet phldrT="[Tex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International environment</a:t>
          </a:r>
          <a:endParaRPr lang="en-US" sz="2200" b="1" kern="1200" dirty="0">
            <a:solidFill>
              <a:prstClr val="white"/>
            </a:solidFill>
            <a:latin typeface="Trebuchet MS"/>
            <a:ea typeface="+mn-ea"/>
            <a:cs typeface="+mn-cs"/>
          </a:endParaRPr>
        </a:p>
      </dgm:t>
    </dgm:pt>
    <dgm:pt modelId="{A01ED346-9C94-425B-845C-6E0248272379}" type="parTrans" cxnId="{FA127D9F-4DD7-420B-8333-D327F75AFA36}">
      <dgm:prSet/>
      <dgm:spPr/>
      <dgm:t>
        <a:bodyPr/>
        <a:lstStyle/>
        <a:p>
          <a:endParaRPr lang="en-GB"/>
        </a:p>
      </dgm:t>
    </dgm:pt>
    <dgm:pt modelId="{CBEBCD59-532F-4594-B6A2-274C5DCD838F}" type="sibTrans" cxnId="{FA127D9F-4DD7-420B-8333-D327F75AFA36}">
      <dgm:prSet/>
      <dgm:spPr/>
      <dgm:t>
        <a:bodyPr/>
        <a:lstStyle/>
        <a:p>
          <a:endParaRPr lang="en-GB"/>
        </a:p>
      </dgm:t>
    </dgm:pt>
    <dgm:pt modelId="{B5BBEF3A-C598-4266-B72B-0C072EF3551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gm:t>
    </dgm:pt>
    <dgm:pt modelId="{CFB22EFB-64C8-4F10-B20D-FDD4CE52192D}" type="parTrans" cxnId="{18D036FB-0C42-4F38-8BFC-8A6CDDA3D5B4}">
      <dgm:prSet/>
      <dgm:spPr/>
      <dgm:t>
        <a:bodyPr/>
        <a:lstStyle/>
        <a:p>
          <a:endParaRPr lang="en-GB"/>
        </a:p>
      </dgm:t>
    </dgm:pt>
    <dgm:pt modelId="{072F3FCF-FA4A-477E-8368-2109D558D11F}" type="sibTrans" cxnId="{18D036FB-0C42-4F38-8BFC-8A6CDDA3D5B4}">
      <dgm:prSet/>
      <dgm:spPr/>
      <dgm:t>
        <a:bodyPr/>
        <a:lstStyle/>
        <a:p>
          <a:endParaRPr lang="en-GB"/>
        </a:p>
      </dgm:t>
    </dgm:pt>
    <dgm:pt modelId="{AFFDC1B8-B5FC-4810-9CB9-C721ED4D86D7}">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noProof="0" dirty="0">
              <a:solidFill>
                <a:prstClr val="white"/>
              </a:solidFill>
              <a:latin typeface="Trebuchet MS"/>
              <a:ea typeface="+mn-ea"/>
              <a:cs typeface="+mn-cs"/>
            </a:rPr>
            <a:t>A</a:t>
          </a:r>
          <a:r>
            <a:rPr lang="en-US" sz="2200" b="1" kern="1200" noProof="0" dirty="0" err="1">
              <a:solidFill>
                <a:prstClr val="white"/>
              </a:solidFill>
              <a:latin typeface="Trebuchet MS"/>
              <a:ea typeface="+mn-ea"/>
              <a:cs typeface="+mn-cs"/>
            </a:rPr>
            <a:t>spects</a:t>
          </a:r>
          <a:r>
            <a:rPr lang="en-US" sz="2200" b="1" kern="1200" noProof="0" dirty="0">
              <a:solidFill>
                <a:prstClr val="white"/>
              </a:solidFill>
              <a:latin typeface="Trebuchet MS"/>
              <a:ea typeface="+mn-ea"/>
              <a:cs typeface="+mn-cs"/>
            </a:rPr>
            <a:t> to be considered when</a:t>
          </a:r>
          <a:r>
            <a:rPr lang="hu-HU" sz="2200" b="1" kern="1200" noProof="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extending the payment moratorium</a:t>
          </a:r>
          <a:endParaRPr lang="en-US" sz="2200" b="1" kern="1200" dirty="0">
            <a:solidFill>
              <a:prstClr val="white"/>
            </a:solidFill>
            <a:latin typeface="Trebuchet MS"/>
            <a:ea typeface="+mn-ea"/>
            <a:cs typeface="+mn-cs"/>
          </a:endParaRPr>
        </a:p>
      </dgm:t>
    </dgm:pt>
    <dgm:pt modelId="{FB87F755-F840-49F0-A98A-99FB5FA953E5}" type="parTrans" cxnId="{B223457D-D36E-4998-957A-A645CC2442E9}">
      <dgm:prSet/>
      <dgm:spPr/>
      <dgm:t>
        <a:bodyPr/>
        <a:lstStyle/>
        <a:p>
          <a:endParaRPr lang="en-GB"/>
        </a:p>
      </dgm:t>
    </dgm:pt>
    <dgm:pt modelId="{C5F7B727-B12C-4A40-8372-FC75281917AB}" type="sibTrans" cxnId="{B223457D-D36E-4998-957A-A645CC2442E9}">
      <dgm:prSet/>
      <dgm:spPr/>
      <dgm:t>
        <a:bodyPr/>
        <a:lstStyle/>
        <a:p>
          <a:endParaRPr lang="en-GB"/>
        </a:p>
      </dgm:t>
    </dgm:pt>
    <dgm:pt modelId="{23A40960-721D-4260-8312-37AFA50EB7BA}" type="pres">
      <dgm:prSet presAssocID="{725F5DF0-266F-462F-AA7E-77C96FC814B0}" presName="linear" presStyleCnt="0">
        <dgm:presLayoutVars>
          <dgm:dir/>
          <dgm:animLvl val="lvl"/>
          <dgm:resizeHandles val="exact"/>
        </dgm:presLayoutVars>
      </dgm:prSet>
      <dgm:spPr/>
    </dgm:pt>
    <dgm:pt modelId="{91BAF4F3-8B6B-4AE5-898A-07D141887A7A}" type="pres">
      <dgm:prSet presAssocID="{AFFDC1B8-B5FC-4810-9CB9-C721ED4D86D7}" presName="parentLin" presStyleCnt="0"/>
      <dgm:spPr/>
    </dgm:pt>
    <dgm:pt modelId="{98561D54-1954-4CEA-94C1-F027D10DA558}" type="pres">
      <dgm:prSet presAssocID="{AFFDC1B8-B5FC-4810-9CB9-C721ED4D86D7}" presName="parentLeftMargin" presStyleLbl="node1" presStyleIdx="0" presStyleCnt="6"/>
      <dgm:spPr/>
    </dgm:pt>
    <dgm:pt modelId="{3D2D9AF3-ECDC-46FB-B892-BA68D951A50A}" type="pres">
      <dgm:prSet presAssocID="{AFFDC1B8-B5FC-4810-9CB9-C721ED4D86D7}" presName="parentText" presStyleLbl="node1" presStyleIdx="0" presStyleCnt="6" custScaleX="127965" custScaleY="109756">
        <dgm:presLayoutVars>
          <dgm:chMax val="0"/>
          <dgm:bulletEnabled val="1"/>
        </dgm:presLayoutVars>
      </dgm:prSet>
      <dgm:spPr>
        <a:xfrm>
          <a:off x="361706" y="26632"/>
          <a:ext cx="6480008" cy="777599"/>
        </a:xfrm>
        <a:prstGeom prst="roundRect">
          <a:avLst/>
        </a:prstGeom>
      </dgm:spPr>
    </dgm:pt>
    <dgm:pt modelId="{82ADF15A-49D3-47F5-A6DB-259A979994EC}" type="pres">
      <dgm:prSet presAssocID="{AFFDC1B8-B5FC-4810-9CB9-C721ED4D86D7}" presName="negativeSpace" presStyleCnt="0"/>
      <dgm:spPr/>
    </dgm:pt>
    <dgm:pt modelId="{AD4290CA-BAB0-4097-8ABD-102CC5AB2319}" type="pres">
      <dgm:prSet presAssocID="{AFFDC1B8-B5FC-4810-9CB9-C721ED4D86D7}" presName="childText" presStyleLbl="conFgAcc1" presStyleIdx="0" presStyleCnt="6">
        <dgm:presLayoutVars>
          <dgm:bulletEnabled val="1"/>
        </dgm:presLayoutVars>
      </dgm:prSet>
      <dgm:spPr/>
    </dgm:pt>
    <dgm:pt modelId="{5EE55388-7E04-4210-9888-3F9D1BBF5A64}" type="pres">
      <dgm:prSet presAssocID="{C5F7B727-B12C-4A40-8372-FC75281917AB}" presName="spaceBetweenRectangles" presStyleCnt="0"/>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6"/>
      <dgm:spPr/>
    </dgm:pt>
    <dgm:pt modelId="{1218F430-9873-44D1-9E6B-BD8E787730B5}" type="pres">
      <dgm:prSet presAssocID="{98F0C8CF-C842-4CCF-BD32-A001D7204F39}" presName="parentText" presStyleLbl="node1" presStyleIdx="1" presStyleCnt="6" custScaleX="127965">
        <dgm:presLayoutVars>
          <dgm:chMax val="0"/>
          <dgm:bulletEnabled val="1"/>
        </dgm:presLayoutVars>
      </dgm:prSet>
      <dgm:spPr>
        <a:xfrm>
          <a:off x="361706" y="1184392"/>
          <a:ext cx="6480008" cy="70848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1" presStyleCnt="6">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1" presStyleCnt="6"/>
      <dgm:spPr/>
    </dgm:pt>
    <dgm:pt modelId="{F5D9A4B8-B567-4DF3-86AE-6D01E900B629}" type="pres">
      <dgm:prSet presAssocID="{94A950AB-3518-4BA6-B0DF-F02989087600}" presName="parentText" presStyleLbl="node1" presStyleIdx="2" presStyleCnt="6" custScaleX="127965">
        <dgm:presLayoutVars>
          <dgm:chMax val="0"/>
          <dgm:bulletEnabled val="1"/>
        </dgm:presLayoutVars>
      </dgm:prSet>
      <dgm:spPr>
        <a:xfrm>
          <a:off x="361706" y="1984312"/>
          <a:ext cx="6480008"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2" presStyleCnt="6">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2" presStyleCnt="6"/>
      <dgm:spPr/>
    </dgm:pt>
    <dgm:pt modelId="{54F8A3D8-F360-42F0-ADF3-DFBEBD176879}" type="pres">
      <dgm:prSet presAssocID="{59CC0A99-8510-4484-AAAC-4BDA17B4EBDA}" presName="parentText" presStyleLbl="node1" presStyleIdx="3" presStyleCnt="6" custScaleX="127965">
        <dgm:presLayoutVars>
          <dgm:chMax val="0"/>
          <dgm:bulletEnabled val="1"/>
        </dgm:presLayoutVars>
      </dgm:prSet>
      <dgm:spPr>
        <a:xfrm>
          <a:off x="361706" y="2891512"/>
          <a:ext cx="6480008"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3" presStyleCnt="6">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3" presStyleCnt="6"/>
      <dgm:spPr/>
    </dgm:pt>
    <dgm:pt modelId="{0056A92D-1C97-46D9-AFBD-1577197A3A19}" type="pres">
      <dgm:prSet presAssocID="{651D4345-81F6-439A-8D18-11BEAB6A0E1F}" presName="parentText" presStyleLbl="node1" presStyleIdx="4" presStyleCnt="6" custScaleX="127965">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4" presStyleCnt="6">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4" presStyleCnt="6"/>
      <dgm:spPr/>
    </dgm:pt>
    <dgm:pt modelId="{10489A93-C9D2-4879-BEC3-A105CDFB2C34}" type="pres">
      <dgm:prSet presAssocID="{B5BBEF3A-C598-4266-B72B-0C072EF35519}" presName="parentText" presStyleLbl="node1" presStyleIdx="5" presStyleCnt="6" custScaleX="127965">
        <dgm:presLayoutVars>
          <dgm:chMax val="0"/>
          <dgm:bulletEnabled val="1"/>
        </dgm:presLayoutVars>
      </dgm:prSet>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5" presStyleCnt="6">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BCEF8F49-7BBB-434A-8AA8-8A318D88FCD6}" type="presOf" srcId="{AFFDC1B8-B5FC-4810-9CB9-C721ED4D86D7}" destId="{98561D54-1954-4CEA-94C1-F027D10DA558}" srcOrd="0"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4"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B223457D-D36E-4998-957A-A645CC2442E9}" srcId="{725F5DF0-266F-462F-AA7E-77C96FC814B0}" destId="{AFFDC1B8-B5FC-4810-9CB9-C721ED4D86D7}" srcOrd="0" destOrd="0" parTransId="{FB87F755-F840-49F0-A98A-99FB5FA953E5}" sibTransId="{C5F7B727-B12C-4A40-8372-FC75281917AB}"/>
    <dgm:cxn modelId="{FA127D9F-4DD7-420B-8333-D327F75AFA36}" srcId="{725F5DF0-266F-462F-AA7E-77C96FC814B0}" destId="{98F0C8CF-C842-4CCF-BD32-A001D7204F39}" srcOrd="1"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FDBFCBB2-AC4D-449F-ABC2-61EA868C7F5F}" type="presOf" srcId="{AFFDC1B8-B5FC-4810-9CB9-C721ED4D86D7}" destId="{3D2D9AF3-ECDC-46FB-B892-BA68D951A50A}" srcOrd="1" destOrd="0" presId="urn:microsoft.com/office/officeart/2005/8/layout/list1"/>
    <dgm:cxn modelId="{4D1490D1-ED2B-4E5B-990F-EABA6FE966C8}" srcId="{725F5DF0-266F-462F-AA7E-77C96FC814B0}" destId="{94A950AB-3518-4BA6-B0DF-F02989087600}" srcOrd="2"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3" destOrd="0" parTransId="{3727B7A2-DD14-48AB-BF47-C4BD0B4FB03C}" sibTransId="{2DE3D471-3B8A-42E2-A6A4-89E69711C2F2}"/>
    <dgm:cxn modelId="{18D036FB-0C42-4F38-8BFC-8A6CDDA3D5B4}" srcId="{725F5DF0-266F-462F-AA7E-77C96FC814B0}" destId="{B5BBEF3A-C598-4266-B72B-0C072EF35519}" srcOrd="5" destOrd="0" parTransId="{CFB22EFB-64C8-4F10-B20D-FDD4CE52192D}" sibTransId="{072F3FCF-FA4A-477E-8368-2109D558D11F}"/>
    <dgm:cxn modelId="{7F1A224A-7BCD-490B-9647-6FB052F7A9DC}" type="presParOf" srcId="{23A40960-721D-4260-8312-37AFA50EB7BA}" destId="{91BAF4F3-8B6B-4AE5-898A-07D141887A7A}" srcOrd="0" destOrd="0" presId="urn:microsoft.com/office/officeart/2005/8/layout/list1"/>
    <dgm:cxn modelId="{EADD1C09-46EE-4F62-9AE0-B54A786BEC33}" type="presParOf" srcId="{91BAF4F3-8B6B-4AE5-898A-07D141887A7A}" destId="{98561D54-1954-4CEA-94C1-F027D10DA558}" srcOrd="0" destOrd="0" presId="urn:microsoft.com/office/officeart/2005/8/layout/list1"/>
    <dgm:cxn modelId="{C32CF586-B703-43C5-A45E-9D5570614EA0}" type="presParOf" srcId="{91BAF4F3-8B6B-4AE5-898A-07D141887A7A}" destId="{3D2D9AF3-ECDC-46FB-B892-BA68D951A50A}" srcOrd="1" destOrd="0" presId="urn:microsoft.com/office/officeart/2005/8/layout/list1"/>
    <dgm:cxn modelId="{5A1F76D8-007D-44D5-9CBD-E72E9FB017F2}" type="presParOf" srcId="{23A40960-721D-4260-8312-37AFA50EB7BA}" destId="{82ADF15A-49D3-47F5-A6DB-259A979994EC}" srcOrd="1" destOrd="0" presId="urn:microsoft.com/office/officeart/2005/8/layout/list1"/>
    <dgm:cxn modelId="{9BB2014E-F12C-4E88-858F-981858F1E838}" type="presParOf" srcId="{23A40960-721D-4260-8312-37AFA50EB7BA}" destId="{AD4290CA-BAB0-4097-8ABD-102CC5AB2319}" srcOrd="2" destOrd="0" presId="urn:microsoft.com/office/officeart/2005/8/layout/list1"/>
    <dgm:cxn modelId="{BCEA3656-289B-4C13-8587-F40A89F157A0}" type="presParOf" srcId="{23A40960-721D-4260-8312-37AFA50EB7BA}" destId="{5EE55388-7E04-4210-9888-3F9D1BBF5A64}" srcOrd="3" destOrd="0" presId="urn:microsoft.com/office/officeart/2005/8/layout/list1"/>
    <dgm:cxn modelId="{4E31BBFC-A5EA-40F9-9B35-325CAB6D25DC}" type="presParOf" srcId="{23A40960-721D-4260-8312-37AFA50EB7BA}" destId="{CFC536C0-6286-4EEC-9AAD-F5973085742D}" srcOrd="4"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5" destOrd="0" presId="urn:microsoft.com/office/officeart/2005/8/layout/list1"/>
    <dgm:cxn modelId="{E1CFC0FB-2298-47B9-B87E-EDB5F5342844}" type="presParOf" srcId="{23A40960-721D-4260-8312-37AFA50EB7BA}" destId="{9C6F85FC-5264-451E-8D58-5A8E00D0E61B}" srcOrd="6" destOrd="0" presId="urn:microsoft.com/office/officeart/2005/8/layout/list1"/>
    <dgm:cxn modelId="{11052DB0-A8CA-4CCD-B4FD-507A8E3E8C66}" type="presParOf" srcId="{23A40960-721D-4260-8312-37AFA50EB7BA}" destId="{F68E1DD6-7C0E-4C70-A1E6-2AAB8CFB6C94}" srcOrd="7" destOrd="0" presId="urn:microsoft.com/office/officeart/2005/8/layout/list1"/>
    <dgm:cxn modelId="{7BC3E7CE-6273-4019-9E8D-B18230859511}" type="presParOf" srcId="{23A40960-721D-4260-8312-37AFA50EB7BA}" destId="{B4CFCDF7-ED87-453E-81BE-D4CBA83DC707}" srcOrd="8"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9" destOrd="0" presId="urn:microsoft.com/office/officeart/2005/8/layout/list1"/>
    <dgm:cxn modelId="{770B3B6E-3C46-45B4-A7A8-31EFFCB97D85}" type="presParOf" srcId="{23A40960-721D-4260-8312-37AFA50EB7BA}" destId="{E665826A-0CBD-454C-8A57-36EF19D9A3AF}" srcOrd="10" destOrd="0" presId="urn:microsoft.com/office/officeart/2005/8/layout/list1"/>
    <dgm:cxn modelId="{6B663DCD-F727-46E6-9D72-56D62DECA723}" type="presParOf" srcId="{23A40960-721D-4260-8312-37AFA50EB7BA}" destId="{4078DA84-98AD-45F9-BC8D-EFF5D35DB64A}" srcOrd="11" destOrd="0" presId="urn:microsoft.com/office/officeart/2005/8/layout/list1"/>
    <dgm:cxn modelId="{C82851D2-4769-467C-957E-BF6B16AA3C32}" type="presParOf" srcId="{23A40960-721D-4260-8312-37AFA50EB7BA}" destId="{F9DECCB2-ED4E-47C7-982B-7A69D07D1E3E}" srcOrd="12"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13" destOrd="0" presId="urn:microsoft.com/office/officeart/2005/8/layout/list1"/>
    <dgm:cxn modelId="{63161FFE-70ED-4FD3-A4E6-62C88B200B7D}" type="presParOf" srcId="{23A40960-721D-4260-8312-37AFA50EB7BA}" destId="{5FC77B46-1E5B-4DBC-8C0B-9CD3DD6F9695}" srcOrd="14" destOrd="0" presId="urn:microsoft.com/office/officeart/2005/8/layout/list1"/>
    <dgm:cxn modelId="{29AC7A97-B653-4213-B536-956AF3B5A4DE}" type="presParOf" srcId="{23A40960-721D-4260-8312-37AFA50EB7BA}" destId="{5B22FCB9-254C-469D-BAB2-2771FFA72983}" srcOrd="15" destOrd="0" presId="urn:microsoft.com/office/officeart/2005/8/layout/list1"/>
    <dgm:cxn modelId="{8616F76C-5066-4570-A8DE-B3DE262C4882}" type="presParOf" srcId="{23A40960-721D-4260-8312-37AFA50EB7BA}" destId="{91CE5F2F-B5DD-41EC-AEB5-4380E96EA4A8}" srcOrd="16"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7" destOrd="0" presId="urn:microsoft.com/office/officeart/2005/8/layout/list1"/>
    <dgm:cxn modelId="{E19F4557-80A3-4031-93DB-4BA57E55882D}" type="presParOf" srcId="{23A40960-721D-4260-8312-37AFA50EB7BA}" destId="{7F7DA041-C4EA-4406-8328-3365590F53E0}" srcOrd="18" destOrd="0" presId="urn:microsoft.com/office/officeart/2005/8/layout/list1"/>
    <dgm:cxn modelId="{A8F47A0D-B42A-4C5E-A000-F49275D5CA2F}" type="presParOf" srcId="{23A40960-721D-4260-8312-37AFA50EB7BA}" destId="{1B9575F1-26CB-4349-8E84-6A206734483C}" srcOrd="19" destOrd="0" presId="urn:microsoft.com/office/officeart/2005/8/layout/list1"/>
    <dgm:cxn modelId="{72502E19-AF4B-4BD5-A1BF-B27B596C0036}" type="presParOf" srcId="{23A40960-721D-4260-8312-37AFA50EB7BA}" destId="{5A286382-CE09-49C7-8D9C-B43840E77627}" srcOrd="20"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21" destOrd="0" presId="urn:microsoft.com/office/officeart/2005/8/layout/list1"/>
    <dgm:cxn modelId="{CF15605C-E989-4064-8833-70929E695F9A}" type="presParOf" srcId="{23A40960-721D-4260-8312-37AFA50EB7BA}" destId="{5BC28C96-FC2E-4139-9683-A7B0AF29706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94A950AB-3518-4BA6-B0DF-F02989087600}">
      <dgm:prSet phldrT="[Tex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Credit risks</a:t>
          </a:r>
          <a:endParaRPr lang="hu-HU" sz="2200" b="1" kern="1200" dirty="0">
            <a:solidFill>
              <a:prstClr val="white"/>
            </a:solidFill>
            <a:latin typeface="Trebuchet MS"/>
            <a:ea typeface="+mn-ea"/>
            <a:cs typeface="+mn-cs"/>
          </a:endParaRP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98F0C8CF-C842-4CCF-BD32-A001D7204F39}">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International environment</a:t>
          </a:r>
          <a:endParaRPr lang="en-US" sz="2200" b="1" kern="1200" dirty="0">
            <a:solidFill>
              <a:prstClr val="white"/>
            </a:solidFill>
            <a:latin typeface="Trebuchet MS"/>
            <a:ea typeface="+mn-ea"/>
            <a:cs typeface="+mn-cs"/>
          </a:endParaRPr>
        </a:p>
      </dgm:t>
    </dgm:pt>
    <dgm:pt modelId="{A01ED346-9C94-425B-845C-6E0248272379}" type="parTrans" cxnId="{FA127D9F-4DD7-420B-8333-D327F75AFA36}">
      <dgm:prSet/>
      <dgm:spPr/>
      <dgm:t>
        <a:bodyPr/>
        <a:lstStyle/>
        <a:p>
          <a:endParaRPr lang="en-GB"/>
        </a:p>
      </dgm:t>
    </dgm:pt>
    <dgm:pt modelId="{CBEBCD59-532F-4594-B6A2-274C5DCD838F}" type="sibTrans" cxnId="{FA127D9F-4DD7-420B-8333-D327F75AFA36}">
      <dgm:prSet/>
      <dgm:spPr/>
      <dgm:t>
        <a:bodyPr/>
        <a:lstStyle/>
        <a:p>
          <a:endParaRPr lang="en-GB"/>
        </a:p>
      </dgm:t>
    </dgm:pt>
    <dgm:pt modelId="{B5BBEF3A-C598-4266-B72B-0C072EF3551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gm:t>
    </dgm:pt>
    <dgm:pt modelId="{CFB22EFB-64C8-4F10-B20D-FDD4CE52192D}" type="parTrans" cxnId="{18D036FB-0C42-4F38-8BFC-8A6CDDA3D5B4}">
      <dgm:prSet/>
      <dgm:spPr/>
      <dgm:t>
        <a:bodyPr/>
        <a:lstStyle/>
        <a:p>
          <a:endParaRPr lang="en-GB"/>
        </a:p>
      </dgm:t>
    </dgm:pt>
    <dgm:pt modelId="{072F3FCF-FA4A-477E-8368-2109D558D11F}" type="sibTrans" cxnId="{18D036FB-0C42-4F38-8BFC-8A6CDDA3D5B4}">
      <dgm:prSet/>
      <dgm:spPr/>
      <dgm:t>
        <a:bodyPr/>
        <a:lstStyle/>
        <a:p>
          <a:endParaRPr lang="en-GB"/>
        </a:p>
      </dgm:t>
    </dgm:pt>
    <dgm:pt modelId="{AFFDC1B8-B5FC-4810-9CB9-C721ED4D86D7}">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noProof="0" dirty="0">
              <a:solidFill>
                <a:prstClr val="white"/>
              </a:solidFill>
              <a:latin typeface="Trebuchet MS"/>
              <a:ea typeface="+mn-ea"/>
              <a:cs typeface="+mn-cs"/>
            </a:rPr>
            <a:t>A</a:t>
          </a:r>
          <a:r>
            <a:rPr lang="en-US" sz="2200" b="1" kern="1200" noProof="0" dirty="0" err="1">
              <a:solidFill>
                <a:prstClr val="white"/>
              </a:solidFill>
              <a:latin typeface="Trebuchet MS"/>
              <a:ea typeface="+mn-ea"/>
              <a:cs typeface="+mn-cs"/>
            </a:rPr>
            <a:t>spects</a:t>
          </a:r>
          <a:r>
            <a:rPr lang="en-US" sz="2200" b="1" kern="1200" noProof="0" dirty="0">
              <a:solidFill>
                <a:prstClr val="white"/>
              </a:solidFill>
              <a:latin typeface="Trebuchet MS"/>
              <a:ea typeface="+mn-ea"/>
              <a:cs typeface="+mn-cs"/>
            </a:rPr>
            <a:t> to be considered when</a:t>
          </a:r>
          <a:r>
            <a:rPr lang="hu-HU" sz="2200" b="1" kern="1200" noProof="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extending the payment moratorium</a:t>
          </a:r>
          <a:endParaRPr lang="en-US" sz="2200" b="1" kern="1200" dirty="0">
            <a:solidFill>
              <a:prstClr val="white"/>
            </a:solidFill>
            <a:latin typeface="Trebuchet MS"/>
            <a:ea typeface="+mn-ea"/>
            <a:cs typeface="+mn-cs"/>
          </a:endParaRPr>
        </a:p>
      </dgm:t>
    </dgm:pt>
    <dgm:pt modelId="{FB87F755-F840-49F0-A98A-99FB5FA953E5}" type="parTrans" cxnId="{B223457D-D36E-4998-957A-A645CC2442E9}">
      <dgm:prSet/>
      <dgm:spPr/>
      <dgm:t>
        <a:bodyPr/>
        <a:lstStyle/>
        <a:p>
          <a:endParaRPr lang="en-GB"/>
        </a:p>
      </dgm:t>
    </dgm:pt>
    <dgm:pt modelId="{C5F7B727-B12C-4A40-8372-FC75281917AB}" type="sibTrans" cxnId="{B223457D-D36E-4998-957A-A645CC2442E9}">
      <dgm:prSet/>
      <dgm:spPr/>
      <dgm:t>
        <a:bodyPr/>
        <a:lstStyle/>
        <a:p>
          <a:endParaRPr lang="en-GB"/>
        </a:p>
      </dgm:t>
    </dgm:pt>
    <dgm:pt modelId="{23A40960-721D-4260-8312-37AFA50EB7BA}" type="pres">
      <dgm:prSet presAssocID="{725F5DF0-266F-462F-AA7E-77C96FC814B0}" presName="linear" presStyleCnt="0">
        <dgm:presLayoutVars>
          <dgm:dir/>
          <dgm:animLvl val="lvl"/>
          <dgm:resizeHandles val="exact"/>
        </dgm:presLayoutVars>
      </dgm:prSet>
      <dgm:spPr/>
    </dgm:pt>
    <dgm:pt modelId="{91BAF4F3-8B6B-4AE5-898A-07D141887A7A}" type="pres">
      <dgm:prSet presAssocID="{AFFDC1B8-B5FC-4810-9CB9-C721ED4D86D7}" presName="parentLin" presStyleCnt="0"/>
      <dgm:spPr/>
    </dgm:pt>
    <dgm:pt modelId="{98561D54-1954-4CEA-94C1-F027D10DA558}" type="pres">
      <dgm:prSet presAssocID="{AFFDC1B8-B5FC-4810-9CB9-C721ED4D86D7}" presName="parentLeftMargin" presStyleLbl="node1" presStyleIdx="0" presStyleCnt="6"/>
      <dgm:spPr/>
    </dgm:pt>
    <dgm:pt modelId="{3D2D9AF3-ECDC-46FB-B892-BA68D951A50A}" type="pres">
      <dgm:prSet presAssocID="{AFFDC1B8-B5FC-4810-9CB9-C721ED4D86D7}" presName="parentText" presStyleLbl="node1" presStyleIdx="0" presStyleCnt="6" custScaleX="127965" custScaleY="109756">
        <dgm:presLayoutVars>
          <dgm:chMax val="0"/>
          <dgm:bulletEnabled val="1"/>
        </dgm:presLayoutVars>
      </dgm:prSet>
      <dgm:spPr>
        <a:xfrm>
          <a:off x="361706" y="26632"/>
          <a:ext cx="6480008" cy="777599"/>
        </a:xfrm>
        <a:prstGeom prst="roundRect">
          <a:avLst/>
        </a:prstGeom>
      </dgm:spPr>
    </dgm:pt>
    <dgm:pt modelId="{82ADF15A-49D3-47F5-A6DB-259A979994EC}" type="pres">
      <dgm:prSet presAssocID="{AFFDC1B8-B5FC-4810-9CB9-C721ED4D86D7}" presName="negativeSpace" presStyleCnt="0"/>
      <dgm:spPr/>
    </dgm:pt>
    <dgm:pt modelId="{AD4290CA-BAB0-4097-8ABD-102CC5AB2319}" type="pres">
      <dgm:prSet presAssocID="{AFFDC1B8-B5FC-4810-9CB9-C721ED4D86D7}" presName="childText" presStyleLbl="conFgAcc1" presStyleIdx="0" presStyleCnt="6">
        <dgm:presLayoutVars>
          <dgm:bulletEnabled val="1"/>
        </dgm:presLayoutVars>
      </dgm:prSet>
      <dgm:spPr/>
    </dgm:pt>
    <dgm:pt modelId="{5EE55388-7E04-4210-9888-3F9D1BBF5A64}" type="pres">
      <dgm:prSet presAssocID="{C5F7B727-B12C-4A40-8372-FC75281917AB}" presName="spaceBetweenRectangles" presStyleCnt="0"/>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6"/>
      <dgm:spPr/>
    </dgm:pt>
    <dgm:pt modelId="{1218F430-9873-44D1-9E6B-BD8E787730B5}" type="pres">
      <dgm:prSet presAssocID="{98F0C8CF-C842-4CCF-BD32-A001D7204F39}" presName="parentText" presStyleLbl="node1" presStyleIdx="1" presStyleCnt="6" custScaleX="127965">
        <dgm:presLayoutVars>
          <dgm:chMax val="0"/>
          <dgm:bulletEnabled val="1"/>
        </dgm:presLayoutVars>
      </dgm:prSet>
      <dgm:spPr>
        <a:xfrm>
          <a:off x="361706" y="1184392"/>
          <a:ext cx="6480008" cy="70848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1" presStyleCnt="6">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1" presStyleCnt="6"/>
      <dgm:spPr/>
    </dgm:pt>
    <dgm:pt modelId="{F5D9A4B8-B567-4DF3-86AE-6D01E900B629}" type="pres">
      <dgm:prSet presAssocID="{94A950AB-3518-4BA6-B0DF-F02989087600}" presName="parentText" presStyleLbl="node1" presStyleIdx="2" presStyleCnt="6" custScaleX="127965">
        <dgm:presLayoutVars>
          <dgm:chMax val="0"/>
          <dgm:bulletEnabled val="1"/>
        </dgm:presLayoutVars>
      </dgm:prSet>
      <dgm:spPr>
        <a:xfrm>
          <a:off x="361706" y="2273032"/>
          <a:ext cx="6480008" cy="70848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2" presStyleCnt="6">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2" presStyleCnt="6"/>
      <dgm:spPr/>
    </dgm:pt>
    <dgm:pt modelId="{54F8A3D8-F360-42F0-ADF3-DFBEBD176879}" type="pres">
      <dgm:prSet presAssocID="{59CC0A99-8510-4484-AAAC-4BDA17B4EBDA}" presName="parentText" presStyleLbl="node1" presStyleIdx="3" presStyleCnt="6" custScaleX="127965">
        <dgm:presLayoutVars>
          <dgm:chMax val="0"/>
          <dgm:bulletEnabled val="1"/>
        </dgm:presLayoutVars>
      </dgm:prSet>
      <dgm:spPr>
        <a:xfrm>
          <a:off x="361706" y="2891512"/>
          <a:ext cx="6480008"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3" presStyleCnt="6">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3" presStyleCnt="6"/>
      <dgm:spPr/>
    </dgm:pt>
    <dgm:pt modelId="{0056A92D-1C97-46D9-AFBD-1577197A3A19}" type="pres">
      <dgm:prSet presAssocID="{651D4345-81F6-439A-8D18-11BEAB6A0E1F}" presName="parentText" presStyleLbl="node1" presStyleIdx="4" presStyleCnt="6" custScaleX="127965">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4" presStyleCnt="6">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4" presStyleCnt="6"/>
      <dgm:spPr/>
    </dgm:pt>
    <dgm:pt modelId="{10489A93-C9D2-4879-BEC3-A105CDFB2C34}" type="pres">
      <dgm:prSet presAssocID="{B5BBEF3A-C598-4266-B72B-0C072EF35519}" presName="parentText" presStyleLbl="node1" presStyleIdx="5" presStyleCnt="6" custScaleX="127965">
        <dgm:presLayoutVars>
          <dgm:chMax val="0"/>
          <dgm:bulletEnabled val="1"/>
        </dgm:presLayoutVars>
      </dgm:prSet>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5" presStyleCnt="6">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BCEF8F49-7BBB-434A-8AA8-8A318D88FCD6}" type="presOf" srcId="{AFFDC1B8-B5FC-4810-9CB9-C721ED4D86D7}" destId="{98561D54-1954-4CEA-94C1-F027D10DA558}" srcOrd="0"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4"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B223457D-D36E-4998-957A-A645CC2442E9}" srcId="{725F5DF0-266F-462F-AA7E-77C96FC814B0}" destId="{AFFDC1B8-B5FC-4810-9CB9-C721ED4D86D7}" srcOrd="0" destOrd="0" parTransId="{FB87F755-F840-49F0-A98A-99FB5FA953E5}" sibTransId="{C5F7B727-B12C-4A40-8372-FC75281917AB}"/>
    <dgm:cxn modelId="{FA127D9F-4DD7-420B-8333-D327F75AFA36}" srcId="{725F5DF0-266F-462F-AA7E-77C96FC814B0}" destId="{98F0C8CF-C842-4CCF-BD32-A001D7204F39}" srcOrd="1"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FDBFCBB2-AC4D-449F-ABC2-61EA868C7F5F}" type="presOf" srcId="{AFFDC1B8-B5FC-4810-9CB9-C721ED4D86D7}" destId="{3D2D9AF3-ECDC-46FB-B892-BA68D951A50A}" srcOrd="1" destOrd="0" presId="urn:microsoft.com/office/officeart/2005/8/layout/list1"/>
    <dgm:cxn modelId="{4D1490D1-ED2B-4E5B-990F-EABA6FE966C8}" srcId="{725F5DF0-266F-462F-AA7E-77C96FC814B0}" destId="{94A950AB-3518-4BA6-B0DF-F02989087600}" srcOrd="2"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3" destOrd="0" parTransId="{3727B7A2-DD14-48AB-BF47-C4BD0B4FB03C}" sibTransId="{2DE3D471-3B8A-42E2-A6A4-89E69711C2F2}"/>
    <dgm:cxn modelId="{18D036FB-0C42-4F38-8BFC-8A6CDDA3D5B4}" srcId="{725F5DF0-266F-462F-AA7E-77C96FC814B0}" destId="{B5BBEF3A-C598-4266-B72B-0C072EF35519}" srcOrd="5" destOrd="0" parTransId="{CFB22EFB-64C8-4F10-B20D-FDD4CE52192D}" sibTransId="{072F3FCF-FA4A-477E-8368-2109D558D11F}"/>
    <dgm:cxn modelId="{7F1A224A-7BCD-490B-9647-6FB052F7A9DC}" type="presParOf" srcId="{23A40960-721D-4260-8312-37AFA50EB7BA}" destId="{91BAF4F3-8B6B-4AE5-898A-07D141887A7A}" srcOrd="0" destOrd="0" presId="urn:microsoft.com/office/officeart/2005/8/layout/list1"/>
    <dgm:cxn modelId="{EADD1C09-46EE-4F62-9AE0-B54A786BEC33}" type="presParOf" srcId="{91BAF4F3-8B6B-4AE5-898A-07D141887A7A}" destId="{98561D54-1954-4CEA-94C1-F027D10DA558}" srcOrd="0" destOrd="0" presId="urn:microsoft.com/office/officeart/2005/8/layout/list1"/>
    <dgm:cxn modelId="{C32CF586-B703-43C5-A45E-9D5570614EA0}" type="presParOf" srcId="{91BAF4F3-8B6B-4AE5-898A-07D141887A7A}" destId="{3D2D9AF3-ECDC-46FB-B892-BA68D951A50A}" srcOrd="1" destOrd="0" presId="urn:microsoft.com/office/officeart/2005/8/layout/list1"/>
    <dgm:cxn modelId="{5A1F76D8-007D-44D5-9CBD-E72E9FB017F2}" type="presParOf" srcId="{23A40960-721D-4260-8312-37AFA50EB7BA}" destId="{82ADF15A-49D3-47F5-A6DB-259A979994EC}" srcOrd="1" destOrd="0" presId="urn:microsoft.com/office/officeart/2005/8/layout/list1"/>
    <dgm:cxn modelId="{9BB2014E-F12C-4E88-858F-981858F1E838}" type="presParOf" srcId="{23A40960-721D-4260-8312-37AFA50EB7BA}" destId="{AD4290CA-BAB0-4097-8ABD-102CC5AB2319}" srcOrd="2" destOrd="0" presId="urn:microsoft.com/office/officeart/2005/8/layout/list1"/>
    <dgm:cxn modelId="{BCEA3656-289B-4C13-8587-F40A89F157A0}" type="presParOf" srcId="{23A40960-721D-4260-8312-37AFA50EB7BA}" destId="{5EE55388-7E04-4210-9888-3F9D1BBF5A64}" srcOrd="3" destOrd="0" presId="urn:microsoft.com/office/officeart/2005/8/layout/list1"/>
    <dgm:cxn modelId="{4E31BBFC-A5EA-40F9-9B35-325CAB6D25DC}" type="presParOf" srcId="{23A40960-721D-4260-8312-37AFA50EB7BA}" destId="{CFC536C0-6286-4EEC-9AAD-F5973085742D}" srcOrd="4"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5" destOrd="0" presId="urn:microsoft.com/office/officeart/2005/8/layout/list1"/>
    <dgm:cxn modelId="{E1CFC0FB-2298-47B9-B87E-EDB5F5342844}" type="presParOf" srcId="{23A40960-721D-4260-8312-37AFA50EB7BA}" destId="{9C6F85FC-5264-451E-8D58-5A8E00D0E61B}" srcOrd="6" destOrd="0" presId="urn:microsoft.com/office/officeart/2005/8/layout/list1"/>
    <dgm:cxn modelId="{11052DB0-A8CA-4CCD-B4FD-507A8E3E8C66}" type="presParOf" srcId="{23A40960-721D-4260-8312-37AFA50EB7BA}" destId="{F68E1DD6-7C0E-4C70-A1E6-2AAB8CFB6C94}" srcOrd="7" destOrd="0" presId="urn:microsoft.com/office/officeart/2005/8/layout/list1"/>
    <dgm:cxn modelId="{7BC3E7CE-6273-4019-9E8D-B18230859511}" type="presParOf" srcId="{23A40960-721D-4260-8312-37AFA50EB7BA}" destId="{B4CFCDF7-ED87-453E-81BE-D4CBA83DC707}" srcOrd="8"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9" destOrd="0" presId="urn:microsoft.com/office/officeart/2005/8/layout/list1"/>
    <dgm:cxn modelId="{770B3B6E-3C46-45B4-A7A8-31EFFCB97D85}" type="presParOf" srcId="{23A40960-721D-4260-8312-37AFA50EB7BA}" destId="{E665826A-0CBD-454C-8A57-36EF19D9A3AF}" srcOrd="10" destOrd="0" presId="urn:microsoft.com/office/officeart/2005/8/layout/list1"/>
    <dgm:cxn modelId="{6B663DCD-F727-46E6-9D72-56D62DECA723}" type="presParOf" srcId="{23A40960-721D-4260-8312-37AFA50EB7BA}" destId="{4078DA84-98AD-45F9-BC8D-EFF5D35DB64A}" srcOrd="11" destOrd="0" presId="urn:microsoft.com/office/officeart/2005/8/layout/list1"/>
    <dgm:cxn modelId="{C82851D2-4769-467C-957E-BF6B16AA3C32}" type="presParOf" srcId="{23A40960-721D-4260-8312-37AFA50EB7BA}" destId="{F9DECCB2-ED4E-47C7-982B-7A69D07D1E3E}" srcOrd="12"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13" destOrd="0" presId="urn:microsoft.com/office/officeart/2005/8/layout/list1"/>
    <dgm:cxn modelId="{63161FFE-70ED-4FD3-A4E6-62C88B200B7D}" type="presParOf" srcId="{23A40960-721D-4260-8312-37AFA50EB7BA}" destId="{5FC77B46-1E5B-4DBC-8C0B-9CD3DD6F9695}" srcOrd="14" destOrd="0" presId="urn:microsoft.com/office/officeart/2005/8/layout/list1"/>
    <dgm:cxn modelId="{29AC7A97-B653-4213-B536-956AF3B5A4DE}" type="presParOf" srcId="{23A40960-721D-4260-8312-37AFA50EB7BA}" destId="{5B22FCB9-254C-469D-BAB2-2771FFA72983}" srcOrd="15" destOrd="0" presId="urn:microsoft.com/office/officeart/2005/8/layout/list1"/>
    <dgm:cxn modelId="{8616F76C-5066-4570-A8DE-B3DE262C4882}" type="presParOf" srcId="{23A40960-721D-4260-8312-37AFA50EB7BA}" destId="{91CE5F2F-B5DD-41EC-AEB5-4380E96EA4A8}" srcOrd="16"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7" destOrd="0" presId="urn:microsoft.com/office/officeart/2005/8/layout/list1"/>
    <dgm:cxn modelId="{E19F4557-80A3-4031-93DB-4BA57E55882D}" type="presParOf" srcId="{23A40960-721D-4260-8312-37AFA50EB7BA}" destId="{7F7DA041-C4EA-4406-8328-3365590F53E0}" srcOrd="18" destOrd="0" presId="urn:microsoft.com/office/officeart/2005/8/layout/list1"/>
    <dgm:cxn modelId="{A8F47A0D-B42A-4C5E-A000-F49275D5CA2F}" type="presParOf" srcId="{23A40960-721D-4260-8312-37AFA50EB7BA}" destId="{1B9575F1-26CB-4349-8E84-6A206734483C}" srcOrd="19" destOrd="0" presId="urn:microsoft.com/office/officeart/2005/8/layout/list1"/>
    <dgm:cxn modelId="{72502E19-AF4B-4BD5-A1BF-B27B596C0036}" type="presParOf" srcId="{23A40960-721D-4260-8312-37AFA50EB7BA}" destId="{5A286382-CE09-49C7-8D9C-B43840E77627}" srcOrd="20"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21" destOrd="0" presId="urn:microsoft.com/office/officeart/2005/8/layout/list1"/>
    <dgm:cxn modelId="{CF15605C-E989-4064-8833-70929E695F9A}" type="presParOf" srcId="{23A40960-721D-4260-8312-37AFA50EB7BA}" destId="{5BC28C96-FC2E-4139-9683-A7B0AF29706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94A950AB-3518-4BA6-B0DF-F02989087600}">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Credit risks</a:t>
          </a:r>
          <a:endParaRPr lang="hu-HU" sz="2200" b="1" kern="1200" dirty="0">
            <a:solidFill>
              <a:prstClr val="white"/>
            </a:solidFill>
            <a:latin typeface="Trebuchet MS"/>
            <a:ea typeface="+mn-ea"/>
            <a:cs typeface="+mn-cs"/>
          </a:endParaRP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98F0C8CF-C842-4CCF-BD32-A001D7204F39}">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International environment</a:t>
          </a:r>
          <a:endParaRPr lang="en-US" sz="2200" b="1" kern="1200" dirty="0">
            <a:solidFill>
              <a:prstClr val="white"/>
            </a:solidFill>
            <a:latin typeface="Trebuchet MS"/>
            <a:ea typeface="+mn-ea"/>
            <a:cs typeface="+mn-cs"/>
          </a:endParaRPr>
        </a:p>
      </dgm:t>
    </dgm:pt>
    <dgm:pt modelId="{A01ED346-9C94-425B-845C-6E0248272379}" type="parTrans" cxnId="{FA127D9F-4DD7-420B-8333-D327F75AFA36}">
      <dgm:prSet/>
      <dgm:spPr/>
      <dgm:t>
        <a:bodyPr/>
        <a:lstStyle/>
        <a:p>
          <a:endParaRPr lang="en-GB"/>
        </a:p>
      </dgm:t>
    </dgm:pt>
    <dgm:pt modelId="{CBEBCD59-532F-4594-B6A2-274C5DCD838F}" type="sibTrans" cxnId="{FA127D9F-4DD7-420B-8333-D327F75AFA36}">
      <dgm:prSet/>
      <dgm:spPr/>
      <dgm:t>
        <a:bodyPr/>
        <a:lstStyle/>
        <a:p>
          <a:endParaRPr lang="en-GB"/>
        </a:p>
      </dgm:t>
    </dgm:pt>
    <dgm:pt modelId="{B5BBEF3A-C598-4266-B72B-0C072EF3551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gm:t>
    </dgm:pt>
    <dgm:pt modelId="{CFB22EFB-64C8-4F10-B20D-FDD4CE52192D}" type="parTrans" cxnId="{18D036FB-0C42-4F38-8BFC-8A6CDDA3D5B4}">
      <dgm:prSet/>
      <dgm:spPr/>
      <dgm:t>
        <a:bodyPr/>
        <a:lstStyle/>
        <a:p>
          <a:endParaRPr lang="en-GB"/>
        </a:p>
      </dgm:t>
    </dgm:pt>
    <dgm:pt modelId="{072F3FCF-FA4A-477E-8368-2109D558D11F}" type="sibTrans" cxnId="{18D036FB-0C42-4F38-8BFC-8A6CDDA3D5B4}">
      <dgm:prSet/>
      <dgm:spPr/>
      <dgm:t>
        <a:bodyPr/>
        <a:lstStyle/>
        <a:p>
          <a:endParaRPr lang="en-GB"/>
        </a:p>
      </dgm:t>
    </dgm:pt>
    <dgm:pt modelId="{AFFDC1B8-B5FC-4810-9CB9-C721ED4D86D7}">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noProof="0" dirty="0">
              <a:solidFill>
                <a:prstClr val="white"/>
              </a:solidFill>
              <a:latin typeface="Trebuchet MS"/>
              <a:ea typeface="+mn-ea"/>
              <a:cs typeface="+mn-cs"/>
            </a:rPr>
            <a:t>A</a:t>
          </a:r>
          <a:r>
            <a:rPr lang="en-US" sz="2200" b="1" kern="1200" noProof="0" dirty="0" err="1">
              <a:solidFill>
                <a:prstClr val="white"/>
              </a:solidFill>
              <a:latin typeface="Trebuchet MS"/>
              <a:ea typeface="+mn-ea"/>
              <a:cs typeface="+mn-cs"/>
            </a:rPr>
            <a:t>spects</a:t>
          </a:r>
          <a:r>
            <a:rPr lang="en-US" sz="2200" b="1" kern="1200" noProof="0" dirty="0">
              <a:solidFill>
                <a:prstClr val="white"/>
              </a:solidFill>
              <a:latin typeface="Trebuchet MS"/>
              <a:ea typeface="+mn-ea"/>
              <a:cs typeface="+mn-cs"/>
            </a:rPr>
            <a:t> to be considered when</a:t>
          </a:r>
          <a:r>
            <a:rPr lang="hu-HU" sz="2200" b="1" kern="1200" noProof="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extending the payment moratorium</a:t>
          </a:r>
          <a:endParaRPr lang="en-US" sz="2200" b="1" kern="1200" dirty="0">
            <a:solidFill>
              <a:prstClr val="white"/>
            </a:solidFill>
            <a:latin typeface="Trebuchet MS"/>
            <a:ea typeface="+mn-ea"/>
            <a:cs typeface="+mn-cs"/>
          </a:endParaRPr>
        </a:p>
      </dgm:t>
    </dgm:pt>
    <dgm:pt modelId="{FB87F755-F840-49F0-A98A-99FB5FA953E5}" type="parTrans" cxnId="{B223457D-D36E-4998-957A-A645CC2442E9}">
      <dgm:prSet/>
      <dgm:spPr/>
      <dgm:t>
        <a:bodyPr/>
        <a:lstStyle/>
        <a:p>
          <a:endParaRPr lang="en-GB"/>
        </a:p>
      </dgm:t>
    </dgm:pt>
    <dgm:pt modelId="{C5F7B727-B12C-4A40-8372-FC75281917AB}" type="sibTrans" cxnId="{B223457D-D36E-4998-957A-A645CC2442E9}">
      <dgm:prSet/>
      <dgm:spPr/>
      <dgm:t>
        <a:bodyPr/>
        <a:lstStyle/>
        <a:p>
          <a:endParaRPr lang="en-GB"/>
        </a:p>
      </dgm:t>
    </dgm:pt>
    <dgm:pt modelId="{23A40960-721D-4260-8312-37AFA50EB7BA}" type="pres">
      <dgm:prSet presAssocID="{725F5DF0-266F-462F-AA7E-77C96FC814B0}" presName="linear" presStyleCnt="0">
        <dgm:presLayoutVars>
          <dgm:dir/>
          <dgm:animLvl val="lvl"/>
          <dgm:resizeHandles val="exact"/>
        </dgm:presLayoutVars>
      </dgm:prSet>
      <dgm:spPr/>
    </dgm:pt>
    <dgm:pt modelId="{91BAF4F3-8B6B-4AE5-898A-07D141887A7A}" type="pres">
      <dgm:prSet presAssocID="{AFFDC1B8-B5FC-4810-9CB9-C721ED4D86D7}" presName="parentLin" presStyleCnt="0"/>
      <dgm:spPr/>
    </dgm:pt>
    <dgm:pt modelId="{98561D54-1954-4CEA-94C1-F027D10DA558}" type="pres">
      <dgm:prSet presAssocID="{AFFDC1B8-B5FC-4810-9CB9-C721ED4D86D7}" presName="parentLeftMargin" presStyleLbl="node1" presStyleIdx="0" presStyleCnt="6"/>
      <dgm:spPr/>
    </dgm:pt>
    <dgm:pt modelId="{3D2D9AF3-ECDC-46FB-B892-BA68D951A50A}" type="pres">
      <dgm:prSet presAssocID="{AFFDC1B8-B5FC-4810-9CB9-C721ED4D86D7}" presName="parentText" presStyleLbl="node1" presStyleIdx="0" presStyleCnt="6" custScaleX="127965" custScaleY="109756">
        <dgm:presLayoutVars>
          <dgm:chMax val="0"/>
          <dgm:bulletEnabled val="1"/>
        </dgm:presLayoutVars>
      </dgm:prSet>
      <dgm:spPr>
        <a:xfrm>
          <a:off x="361706" y="26632"/>
          <a:ext cx="6480008" cy="777599"/>
        </a:xfrm>
        <a:prstGeom prst="roundRect">
          <a:avLst/>
        </a:prstGeom>
      </dgm:spPr>
    </dgm:pt>
    <dgm:pt modelId="{82ADF15A-49D3-47F5-A6DB-259A979994EC}" type="pres">
      <dgm:prSet presAssocID="{AFFDC1B8-B5FC-4810-9CB9-C721ED4D86D7}" presName="negativeSpace" presStyleCnt="0"/>
      <dgm:spPr/>
    </dgm:pt>
    <dgm:pt modelId="{AD4290CA-BAB0-4097-8ABD-102CC5AB2319}" type="pres">
      <dgm:prSet presAssocID="{AFFDC1B8-B5FC-4810-9CB9-C721ED4D86D7}" presName="childText" presStyleLbl="conFgAcc1" presStyleIdx="0" presStyleCnt="6">
        <dgm:presLayoutVars>
          <dgm:bulletEnabled val="1"/>
        </dgm:presLayoutVars>
      </dgm:prSet>
      <dgm:spPr/>
    </dgm:pt>
    <dgm:pt modelId="{5EE55388-7E04-4210-9888-3F9D1BBF5A64}" type="pres">
      <dgm:prSet presAssocID="{C5F7B727-B12C-4A40-8372-FC75281917AB}" presName="spaceBetweenRectangles" presStyleCnt="0"/>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6"/>
      <dgm:spPr/>
    </dgm:pt>
    <dgm:pt modelId="{1218F430-9873-44D1-9E6B-BD8E787730B5}" type="pres">
      <dgm:prSet presAssocID="{98F0C8CF-C842-4CCF-BD32-A001D7204F39}" presName="parentText" presStyleLbl="node1" presStyleIdx="1" presStyleCnt="6" custScaleX="127965">
        <dgm:presLayoutVars>
          <dgm:chMax val="0"/>
          <dgm:bulletEnabled val="1"/>
        </dgm:presLayoutVars>
      </dgm:prSet>
      <dgm:spPr>
        <a:xfrm>
          <a:off x="361706" y="1184392"/>
          <a:ext cx="6480008" cy="70848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1" presStyleCnt="6">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1" presStyleCnt="6"/>
      <dgm:spPr/>
    </dgm:pt>
    <dgm:pt modelId="{F5D9A4B8-B567-4DF3-86AE-6D01E900B629}" type="pres">
      <dgm:prSet presAssocID="{94A950AB-3518-4BA6-B0DF-F02989087600}" presName="parentText" presStyleLbl="node1" presStyleIdx="2" presStyleCnt="6" custScaleX="127965">
        <dgm:presLayoutVars>
          <dgm:chMax val="0"/>
          <dgm:bulletEnabled val="1"/>
        </dgm:presLayoutVars>
      </dgm:prSet>
      <dgm:spPr>
        <a:xfrm>
          <a:off x="361706" y="2273032"/>
          <a:ext cx="6480008" cy="70848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2" presStyleCnt="6">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2" presStyleCnt="6"/>
      <dgm:spPr/>
    </dgm:pt>
    <dgm:pt modelId="{54F8A3D8-F360-42F0-ADF3-DFBEBD176879}" type="pres">
      <dgm:prSet presAssocID="{59CC0A99-8510-4484-AAAC-4BDA17B4EBDA}" presName="parentText" presStyleLbl="node1" presStyleIdx="3" presStyleCnt="6" custScaleX="127965">
        <dgm:presLayoutVars>
          <dgm:chMax val="0"/>
          <dgm:bulletEnabled val="1"/>
        </dgm:presLayoutVars>
      </dgm:prSet>
      <dgm:spPr>
        <a:xfrm>
          <a:off x="361706" y="3361672"/>
          <a:ext cx="6480008" cy="70848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3" presStyleCnt="6">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3" presStyleCnt="6"/>
      <dgm:spPr/>
    </dgm:pt>
    <dgm:pt modelId="{0056A92D-1C97-46D9-AFBD-1577197A3A19}" type="pres">
      <dgm:prSet presAssocID="{651D4345-81F6-439A-8D18-11BEAB6A0E1F}" presName="parentText" presStyleLbl="node1" presStyleIdx="4" presStyleCnt="6" custScaleX="127965">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4" presStyleCnt="6">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4" presStyleCnt="6"/>
      <dgm:spPr/>
    </dgm:pt>
    <dgm:pt modelId="{10489A93-C9D2-4879-BEC3-A105CDFB2C34}" type="pres">
      <dgm:prSet presAssocID="{B5BBEF3A-C598-4266-B72B-0C072EF35519}" presName="parentText" presStyleLbl="node1" presStyleIdx="5" presStyleCnt="6" custScaleX="127965">
        <dgm:presLayoutVars>
          <dgm:chMax val="0"/>
          <dgm:bulletEnabled val="1"/>
        </dgm:presLayoutVars>
      </dgm:prSet>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5" presStyleCnt="6">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BCEF8F49-7BBB-434A-8AA8-8A318D88FCD6}" type="presOf" srcId="{AFFDC1B8-B5FC-4810-9CB9-C721ED4D86D7}" destId="{98561D54-1954-4CEA-94C1-F027D10DA558}" srcOrd="0"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4"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B223457D-D36E-4998-957A-A645CC2442E9}" srcId="{725F5DF0-266F-462F-AA7E-77C96FC814B0}" destId="{AFFDC1B8-B5FC-4810-9CB9-C721ED4D86D7}" srcOrd="0" destOrd="0" parTransId="{FB87F755-F840-49F0-A98A-99FB5FA953E5}" sibTransId="{C5F7B727-B12C-4A40-8372-FC75281917AB}"/>
    <dgm:cxn modelId="{FA127D9F-4DD7-420B-8333-D327F75AFA36}" srcId="{725F5DF0-266F-462F-AA7E-77C96FC814B0}" destId="{98F0C8CF-C842-4CCF-BD32-A001D7204F39}" srcOrd="1"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FDBFCBB2-AC4D-449F-ABC2-61EA868C7F5F}" type="presOf" srcId="{AFFDC1B8-B5FC-4810-9CB9-C721ED4D86D7}" destId="{3D2D9AF3-ECDC-46FB-B892-BA68D951A50A}" srcOrd="1" destOrd="0" presId="urn:microsoft.com/office/officeart/2005/8/layout/list1"/>
    <dgm:cxn modelId="{4D1490D1-ED2B-4E5B-990F-EABA6FE966C8}" srcId="{725F5DF0-266F-462F-AA7E-77C96FC814B0}" destId="{94A950AB-3518-4BA6-B0DF-F02989087600}" srcOrd="2"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3" destOrd="0" parTransId="{3727B7A2-DD14-48AB-BF47-C4BD0B4FB03C}" sibTransId="{2DE3D471-3B8A-42E2-A6A4-89E69711C2F2}"/>
    <dgm:cxn modelId="{18D036FB-0C42-4F38-8BFC-8A6CDDA3D5B4}" srcId="{725F5DF0-266F-462F-AA7E-77C96FC814B0}" destId="{B5BBEF3A-C598-4266-B72B-0C072EF35519}" srcOrd="5" destOrd="0" parTransId="{CFB22EFB-64C8-4F10-B20D-FDD4CE52192D}" sibTransId="{072F3FCF-FA4A-477E-8368-2109D558D11F}"/>
    <dgm:cxn modelId="{7F1A224A-7BCD-490B-9647-6FB052F7A9DC}" type="presParOf" srcId="{23A40960-721D-4260-8312-37AFA50EB7BA}" destId="{91BAF4F3-8B6B-4AE5-898A-07D141887A7A}" srcOrd="0" destOrd="0" presId="urn:microsoft.com/office/officeart/2005/8/layout/list1"/>
    <dgm:cxn modelId="{EADD1C09-46EE-4F62-9AE0-B54A786BEC33}" type="presParOf" srcId="{91BAF4F3-8B6B-4AE5-898A-07D141887A7A}" destId="{98561D54-1954-4CEA-94C1-F027D10DA558}" srcOrd="0" destOrd="0" presId="urn:microsoft.com/office/officeart/2005/8/layout/list1"/>
    <dgm:cxn modelId="{C32CF586-B703-43C5-A45E-9D5570614EA0}" type="presParOf" srcId="{91BAF4F3-8B6B-4AE5-898A-07D141887A7A}" destId="{3D2D9AF3-ECDC-46FB-B892-BA68D951A50A}" srcOrd="1" destOrd="0" presId="urn:microsoft.com/office/officeart/2005/8/layout/list1"/>
    <dgm:cxn modelId="{5A1F76D8-007D-44D5-9CBD-E72E9FB017F2}" type="presParOf" srcId="{23A40960-721D-4260-8312-37AFA50EB7BA}" destId="{82ADF15A-49D3-47F5-A6DB-259A979994EC}" srcOrd="1" destOrd="0" presId="urn:microsoft.com/office/officeart/2005/8/layout/list1"/>
    <dgm:cxn modelId="{9BB2014E-F12C-4E88-858F-981858F1E838}" type="presParOf" srcId="{23A40960-721D-4260-8312-37AFA50EB7BA}" destId="{AD4290CA-BAB0-4097-8ABD-102CC5AB2319}" srcOrd="2" destOrd="0" presId="urn:microsoft.com/office/officeart/2005/8/layout/list1"/>
    <dgm:cxn modelId="{BCEA3656-289B-4C13-8587-F40A89F157A0}" type="presParOf" srcId="{23A40960-721D-4260-8312-37AFA50EB7BA}" destId="{5EE55388-7E04-4210-9888-3F9D1BBF5A64}" srcOrd="3" destOrd="0" presId="urn:microsoft.com/office/officeart/2005/8/layout/list1"/>
    <dgm:cxn modelId="{4E31BBFC-A5EA-40F9-9B35-325CAB6D25DC}" type="presParOf" srcId="{23A40960-721D-4260-8312-37AFA50EB7BA}" destId="{CFC536C0-6286-4EEC-9AAD-F5973085742D}" srcOrd="4"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5" destOrd="0" presId="urn:microsoft.com/office/officeart/2005/8/layout/list1"/>
    <dgm:cxn modelId="{E1CFC0FB-2298-47B9-B87E-EDB5F5342844}" type="presParOf" srcId="{23A40960-721D-4260-8312-37AFA50EB7BA}" destId="{9C6F85FC-5264-451E-8D58-5A8E00D0E61B}" srcOrd="6" destOrd="0" presId="urn:microsoft.com/office/officeart/2005/8/layout/list1"/>
    <dgm:cxn modelId="{11052DB0-A8CA-4CCD-B4FD-507A8E3E8C66}" type="presParOf" srcId="{23A40960-721D-4260-8312-37AFA50EB7BA}" destId="{F68E1DD6-7C0E-4C70-A1E6-2AAB8CFB6C94}" srcOrd="7" destOrd="0" presId="urn:microsoft.com/office/officeart/2005/8/layout/list1"/>
    <dgm:cxn modelId="{7BC3E7CE-6273-4019-9E8D-B18230859511}" type="presParOf" srcId="{23A40960-721D-4260-8312-37AFA50EB7BA}" destId="{B4CFCDF7-ED87-453E-81BE-D4CBA83DC707}" srcOrd="8"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9" destOrd="0" presId="urn:microsoft.com/office/officeart/2005/8/layout/list1"/>
    <dgm:cxn modelId="{770B3B6E-3C46-45B4-A7A8-31EFFCB97D85}" type="presParOf" srcId="{23A40960-721D-4260-8312-37AFA50EB7BA}" destId="{E665826A-0CBD-454C-8A57-36EF19D9A3AF}" srcOrd="10" destOrd="0" presId="urn:microsoft.com/office/officeart/2005/8/layout/list1"/>
    <dgm:cxn modelId="{6B663DCD-F727-46E6-9D72-56D62DECA723}" type="presParOf" srcId="{23A40960-721D-4260-8312-37AFA50EB7BA}" destId="{4078DA84-98AD-45F9-BC8D-EFF5D35DB64A}" srcOrd="11" destOrd="0" presId="urn:microsoft.com/office/officeart/2005/8/layout/list1"/>
    <dgm:cxn modelId="{C82851D2-4769-467C-957E-BF6B16AA3C32}" type="presParOf" srcId="{23A40960-721D-4260-8312-37AFA50EB7BA}" destId="{F9DECCB2-ED4E-47C7-982B-7A69D07D1E3E}" srcOrd="12"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13" destOrd="0" presId="urn:microsoft.com/office/officeart/2005/8/layout/list1"/>
    <dgm:cxn modelId="{63161FFE-70ED-4FD3-A4E6-62C88B200B7D}" type="presParOf" srcId="{23A40960-721D-4260-8312-37AFA50EB7BA}" destId="{5FC77B46-1E5B-4DBC-8C0B-9CD3DD6F9695}" srcOrd="14" destOrd="0" presId="urn:microsoft.com/office/officeart/2005/8/layout/list1"/>
    <dgm:cxn modelId="{29AC7A97-B653-4213-B536-956AF3B5A4DE}" type="presParOf" srcId="{23A40960-721D-4260-8312-37AFA50EB7BA}" destId="{5B22FCB9-254C-469D-BAB2-2771FFA72983}" srcOrd="15" destOrd="0" presId="urn:microsoft.com/office/officeart/2005/8/layout/list1"/>
    <dgm:cxn modelId="{8616F76C-5066-4570-A8DE-B3DE262C4882}" type="presParOf" srcId="{23A40960-721D-4260-8312-37AFA50EB7BA}" destId="{91CE5F2F-B5DD-41EC-AEB5-4380E96EA4A8}" srcOrd="16"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7" destOrd="0" presId="urn:microsoft.com/office/officeart/2005/8/layout/list1"/>
    <dgm:cxn modelId="{E19F4557-80A3-4031-93DB-4BA57E55882D}" type="presParOf" srcId="{23A40960-721D-4260-8312-37AFA50EB7BA}" destId="{7F7DA041-C4EA-4406-8328-3365590F53E0}" srcOrd="18" destOrd="0" presId="urn:microsoft.com/office/officeart/2005/8/layout/list1"/>
    <dgm:cxn modelId="{A8F47A0D-B42A-4C5E-A000-F49275D5CA2F}" type="presParOf" srcId="{23A40960-721D-4260-8312-37AFA50EB7BA}" destId="{1B9575F1-26CB-4349-8E84-6A206734483C}" srcOrd="19" destOrd="0" presId="urn:microsoft.com/office/officeart/2005/8/layout/list1"/>
    <dgm:cxn modelId="{72502E19-AF4B-4BD5-A1BF-B27B596C0036}" type="presParOf" srcId="{23A40960-721D-4260-8312-37AFA50EB7BA}" destId="{5A286382-CE09-49C7-8D9C-B43840E77627}" srcOrd="20"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21" destOrd="0" presId="urn:microsoft.com/office/officeart/2005/8/layout/list1"/>
    <dgm:cxn modelId="{CF15605C-E989-4064-8833-70929E695F9A}" type="presParOf" srcId="{23A40960-721D-4260-8312-37AFA50EB7BA}" destId="{5BC28C96-FC2E-4139-9683-A7B0AF29706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008555-5658-41F2-BF5E-800BE471DC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C3B6D357-BBEF-470E-B88C-BA76E3FD5DB8}">
      <dgm:prSet phldrT="[Text]"/>
      <dgm:spPr/>
      <dgm:t>
        <a:bodyPr/>
        <a:lstStyle/>
        <a:p>
          <a:r>
            <a:rPr lang="hu-HU" b="1" dirty="0"/>
            <a:t>&gt;3000 </a:t>
          </a:r>
          <a:r>
            <a:rPr lang="hu-HU" b="1" dirty="0" err="1"/>
            <a:t>billion</a:t>
          </a:r>
          <a:r>
            <a:rPr lang="hu-HU" b="1" dirty="0"/>
            <a:t> HUF</a:t>
          </a:r>
        </a:p>
      </dgm:t>
    </dgm:pt>
    <dgm:pt modelId="{86614795-7828-48A7-B618-A4F2C1592684}" type="parTrans" cxnId="{2C8CDD44-FCC3-4664-8E62-EC2B7490527D}">
      <dgm:prSet/>
      <dgm:spPr/>
      <dgm:t>
        <a:bodyPr/>
        <a:lstStyle/>
        <a:p>
          <a:endParaRPr lang="hu-HU"/>
        </a:p>
      </dgm:t>
    </dgm:pt>
    <dgm:pt modelId="{6D2BAAB8-2336-4C2E-8287-26CD33499C7E}" type="sibTrans" cxnId="{2C8CDD44-FCC3-4664-8E62-EC2B7490527D}">
      <dgm:prSet/>
      <dgm:spPr/>
      <dgm:t>
        <a:bodyPr/>
        <a:lstStyle/>
        <a:p>
          <a:endParaRPr lang="hu-HU"/>
        </a:p>
      </dgm:t>
    </dgm:pt>
    <dgm:pt modelId="{69B56E84-6A73-41D7-9326-0337A8F05C34}">
      <dgm:prSet phldrT="[Text]" custT="1"/>
      <dgm:spPr/>
      <dgm:t>
        <a:bodyPr/>
        <a:lstStyle/>
        <a:p>
          <a:r>
            <a:rPr lang="hu-HU" sz="1600" dirty="0">
              <a:solidFill>
                <a:schemeClr val="tx2"/>
              </a:solidFill>
            </a:rPr>
            <a:t>C</a:t>
          </a:r>
          <a:r>
            <a:rPr lang="en-US" sz="1600" dirty="0" err="1">
              <a:solidFill>
                <a:schemeClr val="tx2"/>
              </a:solidFill>
            </a:rPr>
            <a:t>ontracts</a:t>
          </a:r>
          <a:r>
            <a:rPr lang="en-US" sz="1600" dirty="0">
              <a:solidFill>
                <a:schemeClr val="tx2"/>
              </a:solidFill>
            </a:rPr>
            <a:t> for new government and central bank loan program</a:t>
          </a:r>
          <a:r>
            <a:rPr lang="hu-HU" sz="1600" dirty="0" err="1">
              <a:solidFill>
                <a:schemeClr val="tx2"/>
              </a:solidFill>
            </a:rPr>
            <a:t>me</a:t>
          </a:r>
          <a:r>
            <a:rPr lang="en-US" sz="1600" dirty="0">
              <a:solidFill>
                <a:schemeClr val="tx2"/>
              </a:solidFill>
            </a:rPr>
            <a:t>s since </a:t>
          </a:r>
          <a:r>
            <a:rPr lang="hu-HU" sz="1600" dirty="0" err="1">
              <a:solidFill>
                <a:schemeClr val="tx2"/>
              </a:solidFill>
            </a:rPr>
            <a:t>their</a:t>
          </a:r>
          <a:r>
            <a:rPr lang="hu-HU" sz="1600" dirty="0">
              <a:solidFill>
                <a:schemeClr val="tx2"/>
              </a:solidFill>
            </a:rPr>
            <a:t> </a:t>
          </a:r>
          <a:r>
            <a:rPr lang="en-US" sz="1600" dirty="0">
              <a:solidFill>
                <a:schemeClr val="tx2"/>
              </a:solidFill>
            </a:rPr>
            <a:t>launch</a:t>
          </a:r>
          <a:endParaRPr lang="hu-HU" sz="1600" dirty="0">
            <a:solidFill>
              <a:schemeClr val="tx2"/>
            </a:solidFill>
          </a:endParaRPr>
        </a:p>
      </dgm:t>
    </dgm:pt>
    <dgm:pt modelId="{96374EA0-32D1-412B-9620-17FA8FC533DB}" type="parTrans" cxnId="{668AB9EA-B97E-4C66-8B23-8A46235E79B1}">
      <dgm:prSet/>
      <dgm:spPr/>
      <dgm:t>
        <a:bodyPr/>
        <a:lstStyle/>
        <a:p>
          <a:endParaRPr lang="hu-HU"/>
        </a:p>
      </dgm:t>
    </dgm:pt>
    <dgm:pt modelId="{2DD12A1D-416C-4B06-8E79-E6803B82C944}" type="sibTrans" cxnId="{668AB9EA-B97E-4C66-8B23-8A46235E79B1}">
      <dgm:prSet/>
      <dgm:spPr/>
      <dgm:t>
        <a:bodyPr/>
        <a:lstStyle/>
        <a:p>
          <a:endParaRPr lang="hu-HU"/>
        </a:p>
      </dgm:t>
    </dgm:pt>
    <dgm:pt modelId="{92DE81EC-0634-41AF-9D77-3C6A071B58B1}">
      <dgm:prSet phldrT="[Text]"/>
      <dgm:spPr/>
      <dgm:t>
        <a:bodyPr/>
        <a:lstStyle/>
        <a:p>
          <a:r>
            <a:rPr lang="hu-HU" b="1" dirty="0"/>
            <a:t>~60 per cent </a:t>
          </a:r>
        </a:p>
      </dgm:t>
    </dgm:pt>
    <dgm:pt modelId="{51EE2F19-B7BD-4A72-AD90-2F305C20589C}" type="parTrans" cxnId="{EC8EAA90-86B7-4077-9B62-B0BD1282E1BF}">
      <dgm:prSet/>
      <dgm:spPr/>
      <dgm:t>
        <a:bodyPr/>
        <a:lstStyle/>
        <a:p>
          <a:endParaRPr lang="hu-HU"/>
        </a:p>
      </dgm:t>
    </dgm:pt>
    <dgm:pt modelId="{5A019453-CAED-42A3-B089-83A25885CACE}" type="sibTrans" cxnId="{EC8EAA90-86B7-4077-9B62-B0BD1282E1BF}">
      <dgm:prSet/>
      <dgm:spPr/>
      <dgm:t>
        <a:bodyPr/>
        <a:lstStyle/>
        <a:p>
          <a:endParaRPr lang="hu-HU"/>
        </a:p>
      </dgm:t>
    </dgm:pt>
    <dgm:pt modelId="{550D914B-B91B-435E-801B-F2CA220EAE0F}">
      <dgm:prSet phldrT="[Text]" custT="1"/>
      <dgm:spPr/>
      <dgm:t>
        <a:bodyPr/>
        <a:lstStyle/>
        <a:p>
          <a:pPr marL="171450" lvl="1" indent="-171450" algn="l" defTabSz="711200">
            <a:lnSpc>
              <a:spcPct val="90000"/>
            </a:lnSpc>
            <a:spcBef>
              <a:spcPct val="0"/>
            </a:spcBef>
            <a:spcAft>
              <a:spcPct val="20000"/>
            </a:spcAft>
            <a:buChar char="•"/>
          </a:pPr>
          <a:r>
            <a:rPr lang="en-US" sz="1600" kern="1200" dirty="0">
              <a:solidFill>
                <a:srgbClr val="0C2148"/>
              </a:solidFill>
              <a:latin typeface="Calibri"/>
              <a:ea typeface="+mn-ea"/>
              <a:cs typeface="+mn-cs"/>
            </a:rPr>
            <a:t>Weight of </a:t>
          </a:r>
          <a:r>
            <a:rPr lang="en-US" sz="1600" kern="1200" dirty="0" err="1">
              <a:solidFill>
                <a:srgbClr val="0C2148"/>
              </a:solidFill>
              <a:latin typeface="Calibri"/>
              <a:ea typeface="+mn-ea"/>
              <a:cs typeface="+mn-cs"/>
            </a:rPr>
            <a:t>programmes</a:t>
          </a:r>
          <a:r>
            <a:rPr lang="en-US" sz="1600" kern="1200" dirty="0">
              <a:solidFill>
                <a:srgbClr val="0C2148"/>
              </a:solidFill>
              <a:latin typeface="Calibri"/>
              <a:ea typeface="+mn-ea"/>
              <a:cs typeface="+mn-cs"/>
            </a:rPr>
            <a:t> in new corporate lending</a:t>
          </a:r>
          <a:endParaRPr lang="hu-HU" sz="1600" kern="1200" dirty="0">
            <a:solidFill>
              <a:srgbClr val="0C2148"/>
            </a:solidFill>
            <a:latin typeface="Calibri"/>
            <a:ea typeface="+mn-ea"/>
            <a:cs typeface="+mn-cs"/>
          </a:endParaRPr>
        </a:p>
      </dgm:t>
    </dgm:pt>
    <dgm:pt modelId="{F2AA45F0-131A-4189-8E11-0E83967C7285}" type="parTrans" cxnId="{3B29AC63-94F1-455D-8121-0BAD34BF8BB6}">
      <dgm:prSet/>
      <dgm:spPr/>
      <dgm:t>
        <a:bodyPr/>
        <a:lstStyle/>
        <a:p>
          <a:endParaRPr lang="hu-HU"/>
        </a:p>
      </dgm:t>
    </dgm:pt>
    <dgm:pt modelId="{BBD3E167-F87F-457A-B4E2-858F69262F4A}" type="sibTrans" cxnId="{3B29AC63-94F1-455D-8121-0BAD34BF8BB6}">
      <dgm:prSet/>
      <dgm:spPr/>
      <dgm:t>
        <a:bodyPr/>
        <a:lstStyle/>
        <a:p>
          <a:endParaRPr lang="hu-HU"/>
        </a:p>
      </dgm:t>
    </dgm:pt>
    <dgm:pt modelId="{6717F97D-E999-40E8-BCD2-8ABFBBF1E65B}">
      <dgm:prSet phldrT="[Text]"/>
      <dgm:spPr/>
      <dgm:t>
        <a:bodyPr/>
        <a:lstStyle/>
        <a:p>
          <a:r>
            <a:rPr lang="hu-HU" b="1" dirty="0"/>
            <a:t>41 per cent </a:t>
          </a:r>
        </a:p>
      </dgm:t>
    </dgm:pt>
    <dgm:pt modelId="{92E49A20-084D-4809-A894-9D262940FD59}" type="parTrans" cxnId="{F61C159D-A896-4AD2-8E9D-C17F21CA52A0}">
      <dgm:prSet/>
      <dgm:spPr/>
      <dgm:t>
        <a:bodyPr/>
        <a:lstStyle/>
        <a:p>
          <a:endParaRPr lang="hu-HU"/>
        </a:p>
      </dgm:t>
    </dgm:pt>
    <dgm:pt modelId="{A2FD6A0F-12DA-4505-AF1C-B2DEDA4ABA7E}" type="sibTrans" cxnId="{F61C159D-A896-4AD2-8E9D-C17F21CA52A0}">
      <dgm:prSet/>
      <dgm:spPr/>
      <dgm:t>
        <a:bodyPr/>
        <a:lstStyle/>
        <a:p>
          <a:endParaRPr lang="hu-HU"/>
        </a:p>
      </dgm:t>
    </dgm:pt>
    <dgm:pt modelId="{8DB7A196-3B50-47D4-BF25-C989D8951355}">
      <dgm:prSet phldrT="[Text]" custT="1"/>
      <dgm:spPr/>
      <dgm:t>
        <a:bodyPr/>
        <a:lstStyle/>
        <a:p>
          <a:pPr marL="171450" lvl="1" indent="-171450" algn="l" defTabSz="711200">
            <a:lnSpc>
              <a:spcPct val="90000"/>
            </a:lnSpc>
            <a:spcBef>
              <a:spcPct val="0"/>
            </a:spcBef>
            <a:spcAft>
              <a:spcPct val="20000"/>
            </a:spcAft>
            <a:buChar char="•"/>
          </a:pPr>
          <a:r>
            <a:rPr lang="hu-HU" sz="1600" kern="1200" dirty="0" err="1">
              <a:solidFill>
                <a:srgbClr val="0C2148"/>
              </a:solidFill>
              <a:latin typeface="Calibri"/>
              <a:ea typeface="+mn-ea"/>
              <a:cs typeface="+mn-cs"/>
            </a:rPr>
            <a:t>FGS</a:t>
          </a:r>
          <a:r>
            <a:rPr lang="en-US" sz="1600" kern="1200" dirty="0">
              <a:solidFill>
                <a:srgbClr val="0C2148"/>
              </a:solidFill>
              <a:latin typeface="Calibri"/>
              <a:ea typeface="+mn-ea"/>
              <a:cs typeface="+mn-cs"/>
            </a:rPr>
            <a:t> share of new corporate lending</a:t>
          </a:r>
          <a:endParaRPr lang="hu-HU" sz="1600" kern="1200" dirty="0">
            <a:solidFill>
              <a:srgbClr val="0C2148"/>
            </a:solidFill>
            <a:latin typeface="Calibri"/>
            <a:ea typeface="+mn-ea"/>
            <a:cs typeface="+mn-cs"/>
          </a:endParaRPr>
        </a:p>
      </dgm:t>
    </dgm:pt>
    <dgm:pt modelId="{E63182D8-42F3-40CF-9747-0F367952192F}" type="parTrans" cxnId="{7B4D7E49-BA7F-4D5E-991E-4D2196858A6E}">
      <dgm:prSet/>
      <dgm:spPr/>
      <dgm:t>
        <a:bodyPr/>
        <a:lstStyle/>
        <a:p>
          <a:endParaRPr lang="hu-HU"/>
        </a:p>
      </dgm:t>
    </dgm:pt>
    <dgm:pt modelId="{60B4BA80-58FC-449B-B1C2-B49E2F3DF90D}" type="sibTrans" cxnId="{7B4D7E49-BA7F-4D5E-991E-4D2196858A6E}">
      <dgm:prSet/>
      <dgm:spPr/>
      <dgm:t>
        <a:bodyPr/>
        <a:lstStyle/>
        <a:p>
          <a:endParaRPr lang="hu-HU"/>
        </a:p>
      </dgm:t>
    </dgm:pt>
    <dgm:pt modelId="{BCF5D94D-372E-46DC-94E1-B98A5CA2ADA8}" type="pres">
      <dgm:prSet presAssocID="{CD008555-5658-41F2-BF5E-800BE471DCCD}" presName="linear" presStyleCnt="0">
        <dgm:presLayoutVars>
          <dgm:animLvl val="lvl"/>
          <dgm:resizeHandles val="exact"/>
        </dgm:presLayoutVars>
      </dgm:prSet>
      <dgm:spPr/>
    </dgm:pt>
    <dgm:pt modelId="{CF8921C5-8AC1-4528-BE51-67CB06412CD1}" type="pres">
      <dgm:prSet presAssocID="{C3B6D357-BBEF-470E-B88C-BA76E3FD5DB8}" presName="parentText" presStyleLbl="node1" presStyleIdx="0" presStyleCnt="3" custLinFactNeighborX="337">
        <dgm:presLayoutVars>
          <dgm:chMax val="0"/>
          <dgm:bulletEnabled val="1"/>
        </dgm:presLayoutVars>
      </dgm:prSet>
      <dgm:spPr/>
    </dgm:pt>
    <dgm:pt modelId="{3AAFCEFC-330F-4415-9CAB-1A990088DD2F}" type="pres">
      <dgm:prSet presAssocID="{C3B6D357-BBEF-470E-B88C-BA76E3FD5DB8}" presName="childText" presStyleLbl="revTx" presStyleIdx="0" presStyleCnt="3">
        <dgm:presLayoutVars>
          <dgm:bulletEnabled val="1"/>
        </dgm:presLayoutVars>
      </dgm:prSet>
      <dgm:spPr/>
    </dgm:pt>
    <dgm:pt modelId="{9CC2A1FF-7228-49C7-B726-906B3F65A491}" type="pres">
      <dgm:prSet presAssocID="{92DE81EC-0634-41AF-9D77-3C6A071B58B1}" presName="parentText" presStyleLbl="node1" presStyleIdx="1" presStyleCnt="3">
        <dgm:presLayoutVars>
          <dgm:chMax val="0"/>
          <dgm:bulletEnabled val="1"/>
        </dgm:presLayoutVars>
      </dgm:prSet>
      <dgm:spPr/>
    </dgm:pt>
    <dgm:pt modelId="{6EA1A451-12CC-450C-A7D4-5FB1CD63D95F}" type="pres">
      <dgm:prSet presAssocID="{92DE81EC-0634-41AF-9D77-3C6A071B58B1}" presName="childText" presStyleLbl="revTx" presStyleIdx="1" presStyleCnt="3">
        <dgm:presLayoutVars>
          <dgm:bulletEnabled val="1"/>
        </dgm:presLayoutVars>
      </dgm:prSet>
      <dgm:spPr/>
    </dgm:pt>
    <dgm:pt modelId="{1364C05A-5EB6-4E26-96F0-EB26D1F44FA3}" type="pres">
      <dgm:prSet presAssocID="{6717F97D-E999-40E8-BCD2-8ABFBBF1E65B}" presName="parentText" presStyleLbl="node1" presStyleIdx="2" presStyleCnt="3">
        <dgm:presLayoutVars>
          <dgm:chMax val="0"/>
          <dgm:bulletEnabled val="1"/>
        </dgm:presLayoutVars>
      </dgm:prSet>
      <dgm:spPr/>
    </dgm:pt>
    <dgm:pt modelId="{B17AD44C-8B31-443B-9C7A-FA0A0A815886}" type="pres">
      <dgm:prSet presAssocID="{6717F97D-E999-40E8-BCD2-8ABFBBF1E65B}" presName="childText" presStyleLbl="revTx" presStyleIdx="2" presStyleCnt="3">
        <dgm:presLayoutVars>
          <dgm:bulletEnabled val="1"/>
        </dgm:presLayoutVars>
      </dgm:prSet>
      <dgm:spPr/>
    </dgm:pt>
  </dgm:ptLst>
  <dgm:cxnLst>
    <dgm:cxn modelId="{EE714706-84B3-4832-9504-428FCB0084FB}" type="presOf" srcId="{69B56E84-6A73-41D7-9326-0337A8F05C34}" destId="{3AAFCEFC-330F-4415-9CAB-1A990088DD2F}" srcOrd="0" destOrd="0" presId="urn:microsoft.com/office/officeart/2005/8/layout/vList2"/>
    <dgm:cxn modelId="{8EC27E06-8FD5-4458-8D89-B99007C7C542}" type="presOf" srcId="{6717F97D-E999-40E8-BCD2-8ABFBBF1E65B}" destId="{1364C05A-5EB6-4E26-96F0-EB26D1F44FA3}" srcOrd="0" destOrd="0" presId="urn:microsoft.com/office/officeart/2005/8/layout/vList2"/>
    <dgm:cxn modelId="{B2143521-6029-49BA-8F88-A866610CDFB4}" type="presOf" srcId="{550D914B-B91B-435E-801B-F2CA220EAE0F}" destId="{6EA1A451-12CC-450C-A7D4-5FB1CD63D95F}" srcOrd="0" destOrd="0" presId="urn:microsoft.com/office/officeart/2005/8/layout/vList2"/>
    <dgm:cxn modelId="{7148B23D-B3F0-4BD3-B9E9-F4BAD0743493}" type="presOf" srcId="{92DE81EC-0634-41AF-9D77-3C6A071B58B1}" destId="{9CC2A1FF-7228-49C7-B726-906B3F65A491}" srcOrd="0" destOrd="0" presId="urn:microsoft.com/office/officeart/2005/8/layout/vList2"/>
    <dgm:cxn modelId="{3B29AC63-94F1-455D-8121-0BAD34BF8BB6}" srcId="{92DE81EC-0634-41AF-9D77-3C6A071B58B1}" destId="{550D914B-B91B-435E-801B-F2CA220EAE0F}" srcOrd="0" destOrd="0" parTransId="{F2AA45F0-131A-4189-8E11-0E83967C7285}" sibTransId="{BBD3E167-F87F-457A-B4E2-858F69262F4A}"/>
    <dgm:cxn modelId="{2C8CDD44-FCC3-4664-8E62-EC2B7490527D}" srcId="{CD008555-5658-41F2-BF5E-800BE471DCCD}" destId="{C3B6D357-BBEF-470E-B88C-BA76E3FD5DB8}" srcOrd="0" destOrd="0" parTransId="{86614795-7828-48A7-B618-A4F2C1592684}" sibTransId="{6D2BAAB8-2336-4C2E-8287-26CD33499C7E}"/>
    <dgm:cxn modelId="{C4A07846-7A69-431A-B4BF-CD246360AAB5}" type="presOf" srcId="{8DB7A196-3B50-47D4-BF25-C989D8951355}" destId="{B17AD44C-8B31-443B-9C7A-FA0A0A815886}" srcOrd="0" destOrd="0" presId="urn:microsoft.com/office/officeart/2005/8/layout/vList2"/>
    <dgm:cxn modelId="{7B4D7E49-BA7F-4D5E-991E-4D2196858A6E}" srcId="{6717F97D-E999-40E8-BCD2-8ABFBBF1E65B}" destId="{8DB7A196-3B50-47D4-BF25-C989D8951355}" srcOrd="0" destOrd="0" parTransId="{E63182D8-42F3-40CF-9747-0F367952192F}" sibTransId="{60B4BA80-58FC-449B-B1C2-B49E2F3DF90D}"/>
    <dgm:cxn modelId="{EC8EAA90-86B7-4077-9B62-B0BD1282E1BF}" srcId="{CD008555-5658-41F2-BF5E-800BE471DCCD}" destId="{92DE81EC-0634-41AF-9D77-3C6A071B58B1}" srcOrd="1" destOrd="0" parTransId="{51EE2F19-B7BD-4A72-AD90-2F305C20589C}" sibTransId="{5A019453-CAED-42A3-B089-83A25885CACE}"/>
    <dgm:cxn modelId="{F61C159D-A896-4AD2-8E9D-C17F21CA52A0}" srcId="{CD008555-5658-41F2-BF5E-800BE471DCCD}" destId="{6717F97D-E999-40E8-BCD2-8ABFBBF1E65B}" srcOrd="2" destOrd="0" parTransId="{92E49A20-084D-4809-A894-9D262940FD59}" sibTransId="{A2FD6A0F-12DA-4505-AF1C-B2DEDA4ABA7E}"/>
    <dgm:cxn modelId="{0CC271CE-6F48-49D6-B7D6-BBCDA9CA48B0}" type="presOf" srcId="{C3B6D357-BBEF-470E-B88C-BA76E3FD5DB8}" destId="{CF8921C5-8AC1-4528-BE51-67CB06412CD1}" srcOrd="0" destOrd="0" presId="urn:microsoft.com/office/officeart/2005/8/layout/vList2"/>
    <dgm:cxn modelId="{668AB9EA-B97E-4C66-8B23-8A46235E79B1}" srcId="{C3B6D357-BBEF-470E-B88C-BA76E3FD5DB8}" destId="{69B56E84-6A73-41D7-9326-0337A8F05C34}" srcOrd="0" destOrd="0" parTransId="{96374EA0-32D1-412B-9620-17FA8FC533DB}" sibTransId="{2DD12A1D-416C-4B06-8E79-E6803B82C944}"/>
    <dgm:cxn modelId="{F1FD7BF9-88CB-4190-8AE0-B1C5293D1DA2}" type="presOf" srcId="{CD008555-5658-41F2-BF5E-800BE471DCCD}" destId="{BCF5D94D-372E-46DC-94E1-B98A5CA2ADA8}" srcOrd="0" destOrd="0" presId="urn:microsoft.com/office/officeart/2005/8/layout/vList2"/>
    <dgm:cxn modelId="{43322287-F31D-4E46-ADE1-F630E46C100F}" type="presParOf" srcId="{BCF5D94D-372E-46DC-94E1-B98A5CA2ADA8}" destId="{CF8921C5-8AC1-4528-BE51-67CB06412CD1}" srcOrd="0" destOrd="0" presId="urn:microsoft.com/office/officeart/2005/8/layout/vList2"/>
    <dgm:cxn modelId="{062692D1-3DFC-4873-92F9-26F0D9E23069}" type="presParOf" srcId="{BCF5D94D-372E-46DC-94E1-B98A5CA2ADA8}" destId="{3AAFCEFC-330F-4415-9CAB-1A990088DD2F}" srcOrd="1" destOrd="0" presId="urn:microsoft.com/office/officeart/2005/8/layout/vList2"/>
    <dgm:cxn modelId="{6C270635-D452-49AE-85C1-7BE19C18190E}" type="presParOf" srcId="{BCF5D94D-372E-46DC-94E1-B98A5CA2ADA8}" destId="{9CC2A1FF-7228-49C7-B726-906B3F65A491}" srcOrd="2" destOrd="0" presId="urn:microsoft.com/office/officeart/2005/8/layout/vList2"/>
    <dgm:cxn modelId="{D01F9DC3-AD85-42CA-B6B1-15E6E6947D51}" type="presParOf" srcId="{BCF5D94D-372E-46DC-94E1-B98A5CA2ADA8}" destId="{6EA1A451-12CC-450C-A7D4-5FB1CD63D95F}" srcOrd="3" destOrd="0" presId="urn:microsoft.com/office/officeart/2005/8/layout/vList2"/>
    <dgm:cxn modelId="{A965FFD7-1F0F-460E-92CC-32D68227766F}" type="presParOf" srcId="{BCF5D94D-372E-46DC-94E1-B98A5CA2ADA8}" destId="{1364C05A-5EB6-4E26-96F0-EB26D1F44FA3}" srcOrd="4" destOrd="0" presId="urn:microsoft.com/office/officeart/2005/8/layout/vList2"/>
    <dgm:cxn modelId="{8A42BE47-0D59-4C1D-9FC3-646ADA579647}" type="presParOf" srcId="{BCF5D94D-372E-46DC-94E1-B98A5CA2ADA8}" destId="{B17AD44C-8B31-443B-9C7A-FA0A0A81588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94A950AB-3518-4BA6-B0DF-F02989087600}">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Credit risks</a:t>
          </a:r>
          <a:endParaRPr lang="hu-HU" sz="2200" b="1" kern="1200" dirty="0">
            <a:solidFill>
              <a:prstClr val="white"/>
            </a:solidFill>
            <a:latin typeface="Trebuchet MS"/>
            <a:ea typeface="+mn-ea"/>
            <a:cs typeface="+mn-cs"/>
          </a:endParaRP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98F0C8CF-C842-4CCF-BD32-A001D7204F39}">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International environment</a:t>
          </a:r>
          <a:endParaRPr lang="en-US" sz="2200" b="1" kern="1200" dirty="0">
            <a:solidFill>
              <a:prstClr val="white"/>
            </a:solidFill>
            <a:latin typeface="Trebuchet MS"/>
            <a:ea typeface="+mn-ea"/>
            <a:cs typeface="+mn-cs"/>
          </a:endParaRPr>
        </a:p>
      </dgm:t>
    </dgm:pt>
    <dgm:pt modelId="{A01ED346-9C94-425B-845C-6E0248272379}" type="parTrans" cxnId="{FA127D9F-4DD7-420B-8333-D327F75AFA36}">
      <dgm:prSet/>
      <dgm:spPr/>
      <dgm:t>
        <a:bodyPr/>
        <a:lstStyle/>
        <a:p>
          <a:endParaRPr lang="en-GB"/>
        </a:p>
      </dgm:t>
    </dgm:pt>
    <dgm:pt modelId="{CBEBCD59-532F-4594-B6A2-274C5DCD838F}" type="sibTrans" cxnId="{FA127D9F-4DD7-420B-8333-D327F75AFA36}">
      <dgm:prSet/>
      <dgm:spPr/>
      <dgm:t>
        <a:bodyPr/>
        <a:lstStyle/>
        <a:p>
          <a:endParaRPr lang="en-GB"/>
        </a:p>
      </dgm:t>
    </dgm:pt>
    <dgm:pt modelId="{B5BBEF3A-C598-4266-B72B-0C072EF3551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gm:t>
    </dgm:pt>
    <dgm:pt modelId="{CFB22EFB-64C8-4F10-B20D-FDD4CE52192D}" type="parTrans" cxnId="{18D036FB-0C42-4F38-8BFC-8A6CDDA3D5B4}">
      <dgm:prSet/>
      <dgm:spPr/>
      <dgm:t>
        <a:bodyPr/>
        <a:lstStyle/>
        <a:p>
          <a:endParaRPr lang="en-GB"/>
        </a:p>
      </dgm:t>
    </dgm:pt>
    <dgm:pt modelId="{072F3FCF-FA4A-477E-8368-2109D558D11F}" type="sibTrans" cxnId="{18D036FB-0C42-4F38-8BFC-8A6CDDA3D5B4}">
      <dgm:prSet/>
      <dgm:spPr/>
      <dgm:t>
        <a:bodyPr/>
        <a:lstStyle/>
        <a:p>
          <a:endParaRPr lang="en-GB"/>
        </a:p>
      </dgm:t>
    </dgm:pt>
    <dgm:pt modelId="{AFFDC1B8-B5FC-4810-9CB9-C721ED4D86D7}">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noProof="0" dirty="0">
              <a:solidFill>
                <a:prstClr val="white"/>
              </a:solidFill>
              <a:latin typeface="Trebuchet MS"/>
              <a:ea typeface="+mn-ea"/>
              <a:cs typeface="+mn-cs"/>
            </a:rPr>
            <a:t>A</a:t>
          </a:r>
          <a:r>
            <a:rPr lang="en-US" sz="2200" b="1" kern="1200" noProof="0" dirty="0" err="1">
              <a:solidFill>
                <a:prstClr val="white"/>
              </a:solidFill>
              <a:latin typeface="Trebuchet MS"/>
              <a:ea typeface="+mn-ea"/>
              <a:cs typeface="+mn-cs"/>
            </a:rPr>
            <a:t>spects</a:t>
          </a:r>
          <a:r>
            <a:rPr lang="en-US" sz="2200" b="1" kern="1200" noProof="0" dirty="0">
              <a:solidFill>
                <a:prstClr val="white"/>
              </a:solidFill>
              <a:latin typeface="Trebuchet MS"/>
              <a:ea typeface="+mn-ea"/>
              <a:cs typeface="+mn-cs"/>
            </a:rPr>
            <a:t> to be considered when</a:t>
          </a:r>
          <a:r>
            <a:rPr lang="hu-HU" sz="2200" b="1" kern="1200" noProof="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extending the payment moratorium</a:t>
          </a:r>
          <a:endParaRPr lang="en-US" sz="2200" b="1" kern="1200" dirty="0">
            <a:solidFill>
              <a:prstClr val="white"/>
            </a:solidFill>
            <a:latin typeface="Trebuchet MS"/>
            <a:ea typeface="+mn-ea"/>
            <a:cs typeface="+mn-cs"/>
          </a:endParaRPr>
        </a:p>
      </dgm:t>
    </dgm:pt>
    <dgm:pt modelId="{FB87F755-F840-49F0-A98A-99FB5FA953E5}" type="parTrans" cxnId="{B223457D-D36E-4998-957A-A645CC2442E9}">
      <dgm:prSet/>
      <dgm:spPr/>
      <dgm:t>
        <a:bodyPr/>
        <a:lstStyle/>
        <a:p>
          <a:endParaRPr lang="en-GB"/>
        </a:p>
      </dgm:t>
    </dgm:pt>
    <dgm:pt modelId="{C5F7B727-B12C-4A40-8372-FC75281917AB}" type="sibTrans" cxnId="{B223457D-D36E-4998-957A-A645CC2442E9}">
      <dgm:prSet/>
      <dgm:spPr/>
      <dgm:t>
        <a:bodyPr/>
        <a:lstStyle/>
        <a:p>
          <a:endParaRPr lang="en-GB"/>
        </a:p>
      </dgm:t>
    </dgm:pt>
    <dgm:pt modelId="{23A40960-721D-4260-8312-37AFA50EB7BA}" type="pres">
      <dgm:prSet presAssocID="{725F5DF0-266F-462F-AA7E-77C96FC814B0}" presName="linear" presStyleCnt="0">
        <dgm:presLayoutVars>
          <dgm:dir/>
          <dgm:animLvl val="lvl"/>
          <dgm:resizeHandles val="exact"/>
        </dgm:presLayoutVars>
      </dgm:prSet>
      <dgm:spPr/>
    </dgm:pt>
    <dgm:pt modelId="{91BAF4F3-8B6B-4AE5-898A-07D141887A7A}" type="pres">
      <dgm:prSet presAssocID="{AFFDC1B8-B5FC-4810-9CB9-C721ED4D86D7}" presName="parentLin" presStyleCnt="0"/>
      <dgm:spPr/>
    </dgm:pt>
    <dgm:pt modelId="{98561D54-1954-4CEA-94C1-F027D10DA558}" type="pres">
      <dgm:prSet presAssocID="{AFFDC1B8-B5FC-4810-9CB9-C721ED4D86D7}" presName="parentLeftMargin" presStyleLbl="node1" presStyleIdx="0" presStyleCnt="6"/>
      <dgm:spPr/>
    </dgm:pt>
    <dgm:pt modelId="{3D2D9AF3-ECDC-46FB-B892-BA68D951A50A}" type="pres">
      <dgm:prSet presAssocID="{AFFDC1B8-B5FC-4810-9CB9-C721ED4D86D7}" presName="parentText" presStyleLbl="node1" presStyleIdx="0" presStyleCnt="6" custScaleX="127965" custScaleY="109756">
        <dgm:presLayoutVars>
          <dgm:chMax val="0"/>
          <dgm:bulletEnabled val="1"/>
        </dgm:presLayoutVars>
      </dgm:prSet>
      <dgm:spPr>
        <a:xfrm>
          <a:off x="361706" y="26632"/>
          <a:ext cx="6480008" cy="777599"/>
        </a:xfrm>
        <a:prstGeom prst="roundRect">
          <a:avLst/>
        </a:prstGeom>
      </dgm:spPr>
    </dgm:pt>
    <dgm:pt modelId="{82ADF15A-49D3-47F5-A6DB-259A979994EC}" type="pres">
      <dgm:prSet presAssocID="{AFFDC1B8-B5FC-4810-9CB9-C721ED4D86D7}" presName="negativeSpace" presStyleCnt="0"/>
      <dgm:spPr/>
    </dgm:pt>
    <dgm:pt modelId="{AD4290CA-BAB0-4097-8ABD-102CC5AB2319}" type="pres">
      <dgm:prSet presAssocID="{AFFDC1B8-B5FC-4810-9CB9-C721ED4D86D7}" presName="childText" presStyleLbl="conFgAcc1" presStyleIdx="0" presStyleCnt="6">
        <dgm:presLayoutVars>
          <dgm:bulletEnabled val="1"/>
        </dgm:presLayoutVars>
      </dgm:prSet>
      <dgm:spPr/>
    </dgm:pt>
    <dgm:pt modelId="{5EE55388-7E04-4210-9888-3F9D1BBF5A64}" type="pres">
      <dgm:prSet presAssocID="{C5F7B727-B12C-4A40-8372-FC75281917AB}" presName="spaceBetweenRectangles" presStyleCnt="0"/>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6"/>
      <dgm:spPr/>
    </dgm:pt>
    <dgm:pt modelId="{1218F430-9873-44D1-9E6B-BD8E787730B5}" type="pres">
      <dgm:prSet presAssocID="{98F0C8CF-C842-4CCF-BD32-A001D7204F39}" presName="parentText" presStyleLbl="node1" presStyleIdx="1" presStyleCnt="6" custScaleX="127965">
        <dgm:presLayoutVars>
          <dgm:chMax val="0"/>
          <dgm:bulletEnabled val="1"/>
        </dgm:presLayoutVars>
      </dgm:prSet>
      <dgm:spPr>
        <a:xfrm>
          <a:off x="361706" y="1184392"/>
          <a:ext cx="6480008" cy="70848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1" presStyleCnt="6">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1" presStyleCnt="6"/>
      <dgm:spPr/>
    </dgm:pt>
    <dgm:pt modelId="{F5D9A4B8-B567-4DF3-86AE-6D01E900B629}" type="pres">
      <dgm:prSet presAssocID="{94A950AB-3518-4BA6-B0DF-F02989087600}" presName="parentText" presStyleLbl="node1" presStyleIdx="2" presStyleCnt="6" custScaleX="127965">
        <dgm:presLayoutVars>
          <dgm:chMax val="0"/>
          <dgm:bulletEnabled val="1"/>
        </dgm:presLayoutVars>
      </dgm:prSet>
      <dgm:spPr>
        <a:xfrm>
          <a:off x="361706" y="2273032"/>
          <a:ext cx="6480008" cy="70848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2" presStyleCnt="6">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2" presStyleCnt="6"/>
      <dgm:spPr/>
    </dgm:pt>
    <dgm:pt modelId="{54F8A3D8-F360-42F0-ADF3-DFBEBD176879}" type="pres">
      <dgm:prSet presAssocID="{59CC0A99-8510-4484-AAAC-4BDA17B4EBDA}" presName="parentText" presStyleLbl="node1" presStyleIdx="3" presStyleCnt="6" custScaleX="127965">
        <dgm:presLayoutVars>
          <dgm:chMax val="0"/>
          <dgm:bulletEnabled val="1"/>
        </dgm:presLayoutVars>
      </dgm:prSet>
      <dgm:spPr>
        <a:xfrm>
          <a:off x="361706" y="3361672"/>
          <a:ext cx="6480008" cy="70848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3" presStyleCnt="6">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3" presStyleCnt="6"/>
      <dgm:spPr/>
    </dgm:pt>
    <dgm:pt modelId="{0056A92D-1C97-46D9-AFBD-1577197A3A19}" type="pres">
      <dgm:prSet presAssocID="{651D4345-81F6-439A-8D18-11BEAB6A0E1F}" presName="parentText" presStyleLbl="node1" presStyleIdx="4" presStyleCnt="6" custScaleX="127965">
        <dgm:presLayoutVars>
          <dgm:chMax val="0"/>
          <dgm:bulletEnabled val="1"/>
        </dgm:presLayoutVars>
      </dgm:prSet>
      <dgm:spPr>
        <a:xfrm>
          <a:off x="361706" y="4450312"/>
          <a:ext cx="6480008" cy="708480"/>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4" presStyleCnt="6">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4" presStyleCnt="6"/>
      <dgm:spPr/>
    </dgm:pt>
    <dgm:pt modelId="{10489A93-C9D2-4879-BEC3-A105CDFB2C34}" type="pres">
      <dgm:prSet presAssocID="{B5BBEF3A-C598-4266-B72B-0C072EF35519}" presName="parentText" presStyleLbl="node1" presStyleIdx="5" presStyleCnt="6" custScaleX="127965">
        <dgm:presLayoutVars>
          <dgm:chMax val="0"/>
          <dgm:bulletEnabled val="1"/>
        </dgm:presLayoutVars>
      </dgm:prSet>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5" presStyleCnt="6">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BCEF8F49-7BBB-434A-8AA8-8A318D88FCD6}" type="presOf" srcId="{AFFDC1B8-B5FC-4810-9CB9-C721ED4D86D7}" destId="{98561D54-1954-4CEA-94C1-F027D10DA558}" srcOrd="0"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4"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B223457D-D36E-4998-957A-A645CC2442E9}" srcId="{725F5DF0-266F-462F-AA7E-77C96FC814B0}" destId="{AFFDC1B8-B5FC-4810-9CB9-C721ED4D86D7}" srcOrd="0" destOrd="0" parTransId="{FB87F755-F840-49F0-A98A-99FB5FA953E5}" sibTransId="{C5F7B727-B12C-4A40-8372-FC75281917AB}"/>
    <dgm:cxn modelId="{FA127D9F-4DD7-420B-8333-D327F75AFA36}" srcId="{725F5DF0-266F-462F-AA7E-77C96FC814B0}" destId="{98F0C8CF-C842-4CCF-BD32-A001D7204F39}" srcOrd="1"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FDBFCBB2-AC4D-449F-ABC2-61EA868C7F5F}" type="presOf" srcId="{AFFDC1B8-B5FC-4810-9CB9-C721ED4D86D7}" destId="{3D2D9AF3-ECDC-46FB-B892-BA68D951A50A}" srcOrd="1" destOrd="0" presId="urn:microsoft.com/office/officeart/2005/8/layout/list1"/>
    <dgm:cxn modelId="{4D1490D1-ED2B-4E5B-990F-EABA6FE966C8}" srcId="{725F5DF0-266F-462F-AA7E-77C96FC814B0}" destId="{94A950AB-3518-4BA6-B0DF-F02989087600}" srcOrd="2"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3" destOrd="0" parTransId="{3727B7A2-DD14-48AB-BF47-C4BD0B4FB03C}" sibTransId="{2DE3D471-3B8A-42E2-A6A4-89E69711C2F2}"/>
    <dgm:cxn modelId="{18D036FB-0C42-4F38-8BFC-8A6CDDA3D5B4}" srcId="{725F5DF0-266F-462F-AA7E-77C96FC814B0}" destId="{B5BBEF3A-C598-4266-B72B-0C072EF35519}" srcOrd="5" destOrd="0" parTransId="{CFB22EFB-64C8-4F10-B20D-FDD4CE52192D}" sibTransId="{072F3FCF-FA4A-477E-8368-2109D558D11F}"/>
    <dgm:cxn modelId="{7F1A224A-7BCD-490B-9647-6FB052F7A9DC}" type="presParOf" srcId="{23A40960-721D-4260-8312-37AFA50EB7BA}" destId="{91BAF4F3-8B6B-4AE5-898A-07D141887A7A}" srcOrd="0" destOrd="0" presId="urn:microsoft.com/office/officeart/2005/8/layout/list1"/>
    <dgm:cxn modelId="{EADD1C09-46EE-4F62-9AE0-B54A786BEC33}" type="presParOf" srcId="{91BAF4F3-8B6B-4AE5-898A-07D141887A7A}" destId="{98561D54-1954-4CEA-94C1-F027D10DA558}" srcOrd="0" destOrd="0" presId="urn:microsoft.com/office/officeart/2005/8/layout/list1"/>
    <dgm:cxn modelId="{C32CF586-B703-43C5-A45E-9D5570614EA0}" type="presParOf" srcId="{91BAF4F3-8B6B-4AE5-898A-07D141887A7A}" destId="{3D2D9AF3-ECDC-46FB-B892-BA68D951A50A}" srcOrd="1" destOrd="0" presId="urn:microsoft.com/office/officeart/2005/8/layout/list1"/>
    <dgm:cxn modelId="{5A1F76D8-007D-44D5-9CBD-E72E9FB017F2}" type="presParOf" srcId="{23A40960-721D-4260-8312-37AFA50EB7BA}" destId="{82ADF15A-49D3-47F5-A6DB-259A979994EC}" srcOrd="1" destOrd="0" presId="urn:microsoft.com/office/officeart/2005/8/layout/list1"/>
    <dgm:cxn modelId="{9BB2014E-F12C-4E88-858F-981858F1E838}" type="presParOf" srcId="{23A40960-721D-4260-8312-37AFA50EB7BA}" destId="{AD4290CA-BAB0-4097-8ABD-102CC5AB2319}" srcOrd="2" destOrd="0" presId="urn:microsoft.com/office/officeart/2005/8/layout/list1"/>
    <dgm:cxn modelId="{BCEA3656-289B-4C13-8587-F40A89F157A0}" type="presParOf" srcId="{23A40960-721D-4260-8312-37AFA50EB7BA}" destId="{5EE55388-7E04-4210-9888-3F9D1BBF5A64}" srcOrd="3" destOrd="0" presId="urn:microsoft.com/office/officeart/2005/8/layout/list1"/>
    <dgm:cxn modelId="{4E31BBFC-A5EA-40F9-9B35-325CAB6D25DC}" type="presParOf" srcId="{23A40960-721D-4260-8312-37AFA50EB7BA}" destId="{CFC536C0-6286-4EEC-9AAD-F5973085742D}" srcOrd="4"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5" destOrd="0" presId="urn:microsoft.com/office/officeart/2005/8/layout/list1"/>
    <dgm:cxn modelId="{E1CFC0FB-2298-47B9-B87E-EDB5F5342844}" type="presParOf" srcId="{23A40960-721D-4260-8312-37AFA50EB7BA}" destId="{9C6F85FC-5264-451E-8D58-5A8E00D0E61B}" srcOrd="6" destOrd="0" presId="urn:microsoft.com/office/officeart/2005/8/layout/list1"/>
    <dgm:cxn modelId="{11052DB0-A8CA-4CCD-B4FD-507A8E3E8C66}" type="presParOf" srcId="{23A40960-721D-4260-8312-37AFA50EB7BA}" destId="{F68E1DD6-7C0E-4C70-A1E6-2AAB8CFB6C94}" srcOrd="7" destOrd="0" presId="urn:microsoft.com/office/officeart/2005/8/layout/list1"/>
    <dgm:cxn modelId="{7BC3E7CE-6273-4019-9E8D-B18230859511}" type="presParOf" srcId="{23A40960-721D-4260-8312-37AFA50EB7BA}" destId="{B4CFCDF7-ED87-453E-81BE-D4CBA83DC707}" srcOrd="8"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9" destOrd="0" presId="urn:microsoft.com/office/officeart/2005/8/layout/list1"/>
    <dgm:cxn modelId="{770B3B6E-3C46-45B4-A7A8-31EFFCB97D85}" type="presParOf" srcId="{23A40960-721D-4260-8312-37AFA50EB7BA}" destId="{E665826A-0CBD-454C-8A57-36EF19D9A3AF}" srcOrd="10" destOrd="0" presId="urn:microsoft.com/office/officeart/2005/8/layout/list1"/>
    <dgm:cxn modelId="{6B663DCD-F727-46E6-9D72-56D62DECA723}" type="presParOf" srcId="{23A40960-721D-4260-8312-37AFA50EB7BA}" destId="{4078DA84-98AD-45F9-BC8D-EFF5D35DB64A}" srcOrd="11" destOrd="0" presId="urn:microsoft.com/office/officeart/2005/8/layout/list1"/>
    <dgm:cxn modelId="{C82851D2-4769-467C-957E-BF6B16AA3C32}" type="presParOf" srcId="{23A40960-721D-4260-8312-37AFA50EB7BA}" destId="{F9DECCB2-ED4E-47C7-982B-7A69D07D1E3E}" srcOrd="12"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13" destOrd="0" presId="urn:microsoft.com/office/officeart/2005/8/layout/list1"/>
    <dgm:cxn modelId="{63161FFE-70ED-4FD3-A4E6-62C88B200B7D}" type="presParOf" srcId="{23A40960-721D-4260-8312-37AFA50EB7BA}" destId="{5FC77B46-1E5B-4DBC-8C0B-9CD3DD6F9695}" srcOrd="14" destOrd="0" presId="urn:microsoft.com/office/officeart/2005/8/layout/list1"/>
    <dgm:cxn modelId="{29AC7A97-B653-4213-B536-956AF3B5A4DE}" type="presParOf" srcId="{23A40960-721D-4260-8312-37AFA50EB7BA}" destId="{5B22FCB9-254C-469D-BAB2-2771FFA72983}" srcOrd="15" destOrd="0" presId="urn:microsoft.com/office/officeart/2005/8/layout/list1"/>
    <dgm:cxn modelId="{8616F76C-5066-4570-A8DE-B3DE262C4882}" type="presParOf" srcId="{23A40960-721D-4260-8312-37AFA50EB7BA}" destId="{91CE5F2F-B5DD-41EC-AEB5-4380E96EA4A8}" srcOrd="16"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7" destOrd="0" presId="urn:microsoft.com/office/officeart/2005/8/layout/list1"/>
    <dgm:cxn modelId="{E19F4557-80A3-4031-93DB-4BA57E55882D}" type="presParOf" srcId="{23A40960-721D-4260-8312-37AFA50EB7BA}" destId="{7F7DA041-C4EA-4406-8328-3365590F53E0}" srcOrd="18" destOrd="0" presId="urn:microsoft.com/office/officeart/2005/8/layout/list1"/>
    <dgm:cxn modelId="{A8F47A0D-B42A-4C5E-A000-F49275D5CA2F}" type="presParOf" srcId="{23A40960-721D-4260-8312-37AFA50EB7BA}" destId="{1B9575F1-26CB-4349-8E84-6A206734483C}" srcOrd="19" destOrd="0" presId="urn:microsoft.com/office/officeart/2005/8/layout/list1"/>
    <dgm:cxn modelId="{72502E19-AF4B-4BD5-A1BF-B27B596C0036}" type="presParOf" srcId="{23A40960-721D-4260-8312-37AFA50EB7BA}" destId="{5A286382-CE09-49C7-8D9C-B43840E77627}" srcOrd="20"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21" destOrd="0" presId="urn:microsoft.com/office/officeart/2005/8/layout/list1"/>
    <dgm:cxn modelId="{CF15605C-E989-4064-8833-70929E695F9A}" type="presParOf" srcId="{23A40960-721D-4260-8312-37AFA50EB7BA}" destId="{5BC28C96-FC2E-4139-9683-A7B0AF29706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94A950AB-3518-4BA6-B0DF-F02989087600}">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Credit risks</a:t>
          </a:r>
          <a:endParaRPr lang="hu-HU" sz="2200" b="1" kern="1200" dirty="0">
            <a:solidFill>
              <a:prstClr val="white"/>
            </a:solidFill>
            <a:latin typeface="Trebuchet MS"/>
            <a:ea typeface="+mn-ea"/>
            <a:cs typeface="+mn-cs"/>
          </a:endParaRP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98F0C8CF-C842-4CCF-BD32-A001D7204F39}">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International environment</a:t>
          </a:r>
          <a:endParaRPr lang="en-US" sz="2200" b="1" kern="1200" dirty="0">
            <a:solidFill>
              <a:prstClr val="white"/>
            </a:solidFill>
            <a:latin typeface="Trebuchet MS"/>
            <a:ea typeface="+mn-ea"/>
            <a:cs typeface="+mn-cs"/>
          </a:endParaRPr>
        </a:p>
      </dgm:t>
    </dgm:pt>
    <dgm:pt modelId="{A01ED346-9C94-425B-845C-6E0248272379}" type="parTrans" cxnId="{FA127D9F-4DD7-420B-8333-D327F75AFA36}">
      <dgm:prSet/>
      <dgm:spPr/>
      <dgm:t>
        <a:bodyPr/>
        <a:lstStyle/>
        <a:p>
          <a:endParaRPr lang="en-GB"/>
        </a:p>
      </dgm:t>
    </dgm:pt>
    <dgm:pt modelId="{CBEBCD59-532F-4594-B6A2-274C5DCD838F}" type="sibTrans" cxnId="{FA127D9F-4DD7-420B-8333-D327F75AFA36}">
      <dgm:prSet/>
      <dgm:spPr/>
      <dgm:t>
        <a:bodyPr/>
        <a:lstStyle/>
        <a:p>
          <a:endParaRPr lang="en-GB"/>
        </a:p>
      </dgm:t>
    </dgm:pt>
    <dgm:pt modelId="{B5BBEF3A-C598-4266-B72B-0C072EF35519}">
      <dgm:prSet phldrT="[Tex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gm:t>
    </dgm:pt>
    <dgm:pt modelId="{CFB22EFB-64C8-4F10-B20D-FDD4CE52192D}" type="parTrans" cxnId="{18D036FB-0C42-4F38-8BFC-8A6CDDA3D5B4}">
      <dgm:prSet/>
      <dgm:spPr/>
      <dgm:t>
        <a:bodyPr/>
        <a:lstStyle/>
        <a:p>
          <a:endParaRPr lang="en-GB"/>
        </a:p>
      </dgm:t>
    </dgm:pt>
    <dgm:pt modelId="{072F3FCF-FA4A-477E-8368-2109D558D11F}" type="sibTrans" cxnId="{18D036FB-0C42-4F38-8BFC-8A6CDDA3D5B4}">
      <dgm:prSet/>
      <dgm:spPr/>
      <dgm:t>
        <a:bodyPr/>
        <a:lstStyle/>
        <a:p>
          <a:endParaRPr lang="en-GB"/>
        </a:p>
      </dgm:t>
    </dgm:pt>
    <dgm:pt modelId="{AFFDC1B8-B5FC-4810-9CB9-C721ED4D86D7}">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noProof="0" dirty="0">
              <a:solidFill>
                <a:prstClr val="white"/>
              </a:solidFill>
              <a:latin typeface="Trebuchet MS"/>
              <a:ea typeface="+mn-ea"/>
              <a:cs typeface="+mn-cs"/>
            </a:rPr>
            <a:t>A</a:t>
          </a:r>
          <a:r>
            <a:rPr lang="en-US" sz="2200" b="1" kern="1200" noProof="0" dirty="0" err="1">
              <a:solidFill>
                <a:prstClr val="white"/>
              </a:solidFill>
              <a:latin typeface="Trebuchet MS"/>
              <a:ea typeface="+mn-ea"/>
              <a:cs typeface="+mn-cs"/>
            </a:rPr>
            <a:t>spects</a:t>
          </a:r>
          <a:r>
            <a:rPr lang="en-US" sz="2200" b="1" kern="1200" noProof="0" dirty="0">
              <a:solidFill>
                <a:prstClr val="white"/>
              </a:solidFill>
              <a:latin typeface="Trebuchet MS"/>
              <a:ea typeface="+mn-ea"/>
              <a:cs typeface="+mn-cs"/>
            </a:rPr>
            <a:t> to be considered when</a:t>
          </a:r>
          <a:r>
            <a:rPr lang="hu-HU" sz="2200" b="1" kern="1200" noProof="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extending the payment moratorium</a:t>
          </a:r>
          <a:endParaRPr lang="en-US" sz="2200" b="1" kern="1200" dirty="0">
            <a:solidFill>
              <a:prstClr val="white"/>
            </a:solidFill>
            <a:latin typeface="Trebuchet MS"/>
            <a:ea typeface="+mn-ea"/>
            <a:cs typeface="+mn-cs"/>
          </a:endParaRPr>
        </a:p>
      </dgm:t>
    </dgm:pt>
    <dgm:pt modelId="{FB87F755-F840-49F0-A98A-99FB5FA953E5}" type="parTrans" cxnId="{B223457D-D36E-4998-957A-A645CC2442E9}">
      <dgm:prSet/>
      <dgm:spPr/>
      <dgm:t>
        <a:bodyPr/>
        <a:lstStyle/>
        <a:p>
          <a:endParaRPr lang="en-GB"/>
        </a:p>
      </dgm:t>
    </dgm:pt>
    <dgm:pt modelId="{C5F7B727-B12C-4A40-8372-FC75281917AB}" type="sibTrans" cxnId="{B223457D-D36E-4998-957A-A645CC2442E9}">
      <dgm:prSet/>
      <dgm:spPr/>
      <dgm:t>
        <a:bodyPr/>
        <a:lstStyle/>
        <a:p>
          <a:endParaRPr lang="en-GB"/>
        </a:p>
      </dgm:t>
    </dgm:pt>
    <dgm:pt modelId="{23A40960-721D-4260-8312-37AFA50EB7BA}" type="pres">
      <dgm:prSet presAssocID="{725F5DF0-266F-462F-AA7E-77C96FC814B0}" presName="linear" presStyleCnt="0">
        <dgm:presLayoutVars>
          <dgm:dir/>
          <dgm:animLvl val="lvl"/>
          <dgm:resizeHandles val="exact"/>
        </dgm:presLayoutVars>
      </dgm:prSet>
      <dgm:spPr/>
    </dgm:pt>
    <dgm:pt modelId="{91BAF4F3-8B6B-4AE5-898A-07D141887A7A}" type="pres">
      <dgm:prSet presAssocID="{AFFDC1B8-B5FC-4810-9CB9-C721ED4D86D7}" presName="parentLin" presStyleCnt="0"/>
      <dgm:spPr/>
    </dgm:pt>
    <dgm:pt modelId="{98561D54-1954-4CEA-94C1-F027D10DA558}" type="pres">
      <dgm:prSet presAssocID="{AFFDC1B8-B5FC-4810-9CB9-C721ED4D86D7}" presName="parentLeftMargin" presStyleLbl="node1" presStyleIdx="0" presStyleCnt="6"/>
      <dgm:spPr/>
    </dgm:pt>
    <dgm:pt modelId="{3D2D9AF3-ECDC-46FB-B892-BA68D951A50A}" type="pres">
      <dgm:prSet presAssocID="{AFFDC1B8-B5FC-4810-9CB9-C721ED4D86D7}" presName="parentText" presStyleLbl="node1" presStyleIdx="0" presStyleCnt="6" custScaleX="127965" custScaleY="109756">
        <dgm:presLayoutVars>
          <dgm:chMax val="0"/>
          <dgm:bulletEnabled val="1"/>
        </dgm:presLayoutVars>
      </dgm:prSet>
      <dgm:spPr>
        <a:xfrm>
          <a:off x="361706" y="26632"/>
          <a:ext cx="6480008" cy="777599"/>
        </a:xfrm>
        <a:prstGeom prst="roundRect">
          <a:avLst/>
        </a:prstGeom>
      </dgm:spPr>
    </dgm:pt>
    <dgm:pt modelId="{82ADF15A-49D3-47F5-A6DB-259A979994EC}" type="pres">
      <dgm:prSet presAssocID="{AFFDC1B8-B5FC-4810-9CB9-C721ED4D86D7}" presName="negativeSpace" presStyleCnt="0"/>
      <dgm:spPr/>
    </dgm:pt>
    <dgm:pt modelId="{AD4290CA-BAB0-4097-8ABD-102CC5AB2319}" type="pres">
      <dgm:prSet presAssocID="{AFFDC1B8-B5FC-4810-9CB9-C721ED4D86D7}" presName="childText" presStyleLbl="conFgAcc1" presStyleIdx="0" presStyleCnt="6">
        <dgm:presLayoutVars>
          <dgm:bulletEnabled val="1"/>
        </dgm:presLayoutVars>
      </dgm:prSet>
      <dgm:spPr/>
    </dgm:pt>
    <dgm:pt modelId="{5EE55388-7E04-4210-9888-3F9D1BBF5A64}" type="pres">
      <dgm:prSet presAssocID="{C5F7B727-B12C-4A40-8372-FC75281917AB}" presName="spaceBetweenRectangles" presStyleCnt="0"/>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6"/>
      <dgm:spPr/>
    </dgm:pt>
    <dgm:pt modelId="{1218F430-9873-44D1-9E6B-BD8E787730B5}" type="pres">
      <dgm:prSet presAssocID="{98F0C8CF-C842-4CCF-BD32-A001D7204F39}" presName="parentText" presStyleLbl="node1" presStyleIdx="1" presStyleCnt="6" custScaleX="127965">
        <dgm:presLayoutVars>
          <dgm:chMax val="0"/>
          <dgm:bulletEnabled val="1"/>
        </dgm:presLayoutVars>
      </dgm:prSet>
      <dgm:spPr>
        <a:xfrm>
          <a:off x="361706" y="1184392"/>
          <a:ext cx="6480008" cy="70848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1" presStyleCnt="6">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1" presStyleCnt="6"/>
      <dgm:spPr/>
    </dgm:pt>
    <dgm:pt modelId="{F5D9A4B8-B567-4DF3-86AE-6D01E900B629}" type="pres">
      <dgm:prSet presAssocID="{94A950AB-3518-4BA6-B0DF-F02989087600}" presName="parentText" presStyleLbl="node1" presStyleIdx="2" presStyleCnt="6" custScaleX="127965">
        <dgm:presLayoutVars>
          <dgm:chMax val="0"/>
          <dgm:bulletEnabled val="1"/>
        </dgm:presLayoutVars>
      </dgm:prSet>
      <dgm:spPr>
        <a:xfrm>
          <a:off x="361706" y="2273032"/>
          <a:ext cx="6480008" cy="70848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2" presStyleCnt="6">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2" presStyleCnt="6"/>
      <dgm:spPr/>
    </dgm:pt>
    <dgm:pt modelId="{54F8A3D8-F360-42F0-ADF3-DFBEBD176879}" type="pres">
      <dgm:prSet presAssocID="{59CC0A99-8510-4484-AAAC-4BDA17B4EBDA}" presName="parentText" presStyleLbl="node1" presStyleIdx="3" presStyleCnt="6" custScaleX="127965">
        <dgm:presLayoutVars>
          <dgm:chMax val="0"/>
          <dgm:bulletEnabled val="1"/>
        </dgm:presLayoutVars>
      </dgm:prSet>
      <dgm:spPr>
        <a:xfrm>
          <a:off x="361706" y="3361672"/>
          <a:ext cx="6480008" cy="70848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3" presStyleCnt="6">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3" presStyleCnt="6"/>
      <dgm:spPr/>
    </dgm:pt>
    <dgm:pt modelId="{0056A92D-1C97-46D9-AFBD-1577197A3A19}" type="pres">
      <dgm:prSet presAssocID="{651D4345-81F6-439A-8D18-11BEAB6A0E1F}" presName="parentText" presStyleLbl="node1" presStyleIdx="4" presStyleCnt="6" custScaleX="127965">
        <dgm:presLayoutVars>
          <dgm:chMax val="0"/>
          <dgm:bulletEnabled val="1"/>
        </dgm:presLayoutVars>
      </dgm:prSet>
      <dgm:spPr>
        <a:xfrm>
          <a:off x="361706" y="4450312"/>
          <a:ext cx="6480008" cy="708480"/>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4" presStyleCnt="6">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4" presStyleCnt="6"/>
      <dgm:spPr/>
    </dgm:pt>
    <dgm:pt modelId="{10489A93-C9D2-4879-BEC3-A105CDFB2C34}" type="pres">
      <dgm:prSet presAssocID="{B5BBEF3A-C598-4266-B72B-0C072EF35519}" presName="parentText" presStyleLbl="node1" presStyleIdx="5" presStyleCnt="6" custScaleX="127965">
        <dgm:presLayoutVars>
          <dgm:chMax val="0"/>
          <dgm:bulletEnabled val="1"/>
        </dgm:presLayoutVars>
      </dgm:prSet>
      <dgm:spPr>
        <a:xfrm>
          <a:off x="361706" y="5538952"/>
          <a:ext cx="6480008" cy="708480"/>
        </a:xfrm>
        <a:prstGeom prst="roundRect">
          <a:avLst/>
        </a:prstGeom>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5" presStyleCnt="6">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BCEF8F49-7BBB-434A-8AA8-8A318D88FCD6}" type="presOf" srcId="{AFFDC1B8-B5FC-4810-9CB9-C721ED4D86D7}" destId="{98561D54-1954-4CEA-94C1-F027D10DA558}" srcOrd="0"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4"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B223457D-D36E-4998-957A-A645CC2442E9}" srcId="{725F5DF0-266F-462F-AA7E-77C96FC814B0}" destId="{AFFDC1B8-B5FC-4810-9CB9-C721ED4D86D7}" srcOrd="0" destOrd="0" parTransId="{FB87F755-F840-49F0-A98A-99FB5FA953E5}" sibTransId="{C5F7B727-B12C-4A40-8372-FC75281917AB}"/>
    <dgm:cxn modelId="{FA127D9F-4DD7-420B-8333-D327F75AFA36}" srcId="{725F5DF0-266F-462F-AA7E-77C96FC814B0}" destId="{98F0C8CF-C842-4CCF-BD32-A001D7204F39}" srcOrd="1"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FDBFCBB2-AC4D-449F-ABC2-61EA868C7F5F}" type="presOf" srcId="{AFFDC1B8-B5FC-4810-9CB9-C721ED4D86D7}" destId="{3D2D9AF3-ECDC-46FB-B892-BA68D951A50A}" srcOrd="1" destOrd="0" presId="urn:microsoft.com/office/officeart/2005/8/layout/list1"/>
    <dgm:cxn modelId="{4D1490D1-ED2B-4E5B-990F-EABA6FE966C8}" srcId="{725F5DF0-266F-462F-AA7E-77C96FC814B0}" destId="{94A950AB-3518-4BA6-B0DF-F02989087600}" srcOrd="2"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3" destOrd="0" parTransId="{3727B7A2-DD14-48AB-BF47-C4BD0B4FB03C}" sibTransId="{2DE3D471-3B8A-42E2-A6A4-89E69711C2F2}"/>
    <dgm:cxn modelId="{18D036FB-0C42-4F38-8BFC-8A6CDDA3D5B4}" srcId="{725F5DF0-266F-462F-AA7E-77C96FC814B0}" destId="{B5BBEF3A-C598-4266-B72B-0C072EF35519}" srcOrd="5" destOrd="0" parTransId="{CFB22EFB-64C8-4F10-B20D-FDD4CE52192D}" sibTransId="{072F3FCF-FA4A-477E-8368-2109D558D11F}"/>
    <dgm:cxn modelId="{7F1A224A-7BCD-490B-9647-6FB052F7A9DC}" type="presParOf" srcId="{23A40960-721D-4260-8312-37AFA50EB7BA}" destId="{91BAF4F3-8B6B-4AE5-898A-07D141887A7A}" srcOrd="0" destOrd="0" presId="urn:microsoft.com/office/officeart/2005/8/layout/list1"/>
    <dgm:cxn modelId="{EADD1C09-46EE-4F62-9AE0-B54A786BEC33}" type="presParOf" srcId="{91BAF4F3-8B6B-4AE5-898A-07D141887A7A}" destId="{98561D54-1954-4CEA-94C1-F027D10DA558}" srcOrd="0" destOrd="0" presId="urn:microsoft.com/office/officeart/2005/8/layout/list1"/>
    <dgm:cxn modelId="{C32CF586-B703-43C5-A45E-9D5570614EA0}" type="presParOf" srcId="{91BAF4F3-8B6B-4AE5-898A-07D141887A7A}" destId="{3D2D9AF3-ECDC-46FB-B892-BA68D951A50A}" srcOrd="1" destOrd="0" presId="urn:microsoft.com/office/officeart/2005/8/layout/list1"/>
    <dgm:cxn modelId="{5A1F76D8-007D-44D5-9CBD-E72E9FB017F2}" type="presParOf" srcId="{23A40960-721D-4260-8312-37AFA50EB7BA}" destId="{82ADF15A-49D3-47F5-A6DB-259A979994EC}" srcOrd="1" destOrd="0" presId="urn:microsoft.com/office/officeart/2005/8/layout/list1"/>
    <dgm:cxn modelId="{9BB2014E-F12C-4E88-858F-981858F1E838}" type="presParOf" srcId="{23A40960-721D-4260-8312-37AFA50EB7BA}" destId="{AD4290CA-BAB0-4097-8ABD-102CC5AB2319}" srcOrd="2" destOrd="0" presId="urn:microsoft.com/office/officeart/2005/8/layout/list1"/>
    <dgm:cxn modelId="{BCEA3656-289B-4C13-8587-F40A89F157A0}" type="presParOf" srcId="{23A40960-721D-4260-8312-37AFA50EB7BA}" destId="{5EE55388-7E04-4210-9888-3F9D1BBF5A64}" srcOrd="3" destOrd="0" presId="urn:microsoft.com/office/officeart/2005/8/layout/list1"/>
    <dgm:cxn modelId="{4E31BBFC-A5EA-40F9-9B35-325CAB6D25DC}" type="presParOf" srcId="{23A40960-721D-4260-8312-37AFA50EB7BA}" destId="{CFC536C0-6286-4EEC-9AAD-F5973085742D}" srcOrd="4"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5" destOrd="0" presId="urn:microsoft.com/office/officeart/2005/8/layout/list1"/>
    <dgm:cxn modelId="{E1CFC0FB-2298-47B9-B87E-EDB5F5342844}" type="presParOf" srcId="{23A40960-721D-4260-8312-37AFA50EB7BA}" destId="{9C6F85FC-5264-451E-8D58-5A8E00D0E61B}" srcOrd="6" destOrd="0" presId="urn:microsoft.com/office/officeart/2005/8/layout/list1"/>
    <dgm:cxn modelId="{11052DB0-A8CA-4CCD-B4FD-507A8E3E8C66}" type="presParOf" srcId="{23A40960-721D-4260-8312-37AFA50EB7BA}" destId="{F68E1DD6-7C0E-4C70-A1E6-2AAB8CFB6C94}" srcOrd="7" destOrd="0" presId="urn:microsoft.com/office/officeart/2005/8/layout/list1"/>
    <dgm:cxn modelId="{7BC3E7CE-6273-4019-9E8D-B18230859511}" type="presParOf" srcId="{23A40960-721D-4260-8312-37AFA50EB7BA}" destId="{B4CFCDF7-ED87-453E-81BE-D4CBA83DC707}" srcOrd="8"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9" destOrd="0" presId="urn:microsoft.com/office/officeart/2005/8/layout/list1"/>
    <dgm:cxn modelId="{770B3B6E-3C46-45B4-A7A8-31EFFCB97D85}" type="presParOf" srcId="{23A40960-721D-4260-8312-37AFA50EB7BA}" destId="{E665826A-0CBD-454C-8A57-36EF19D9A3AF}" srcOrd="10" destOrd="0" presId="urn:microsoft.com/office/officeart/2005/8/layout/list1"/>
    <dgm:cxn modelId="{6B663DCD-F727-46E6-9D72-56D62DECA723}" type="presParOf" srcId="{23A40960-721D-4260-8312-37AFA50EB7BA}" destId="{4078DA84-98AD-45F9-BC8D-EFF5D35DB64A}" srcOrd="11" destOrd="0" presId="urn:microsoft.com/office/officeart/2005/8/layout/list1"/>
    <dgm:cxn modelId="{C82851D2-4769-467C-957E-BF6B16AA3C32}" type="presParOf" srcId="{23A40960-721D-4260-8312-37AFA50EB7BA}" destId="{F9DECCB2-ED4E-47C7-982B-7A69D07D1E3E}" srcOrd="12"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13" destOrd="0" presId="urn:microsoft.com/office/officeart/2005/8/layout/list1"/>
    <dgm:cxn modelId="{63161FFE-70ED-4FD3-A4E6-62C88B200B7D}" type="presParOf" srcId="{23A40960-721D-4260-8312-37AFA50EB7BA}" destId="{5FC77B46-1E5B-4DBC-8C0B-9CD3DD6F9695}" srcOrd="14" destOrd="0" presId="urn:microsoft.com/office/officeart/2005/8/layout/list1"/>
    <dgm:cxn modelId="{29AC7A97-B653-4213-B536-956AF3B5A4DE}" type="presParOf" srcId="{23A40960-721D-4260-8312-37AFA50EB7BA}" destId="{5B22FCB9-254C-469D-BAB2-2771FFA72983}" srcOrd="15" destOrd="0" presId="urn:microsoft.com/office/officeart/2005/8/layout/list1"/>
    <dgm:cxn modelId="{8616F76C-5066-4570-A8DE-B3DE262C4882}" type="presParOf" srcId="{23A40960-721D-4260-8312-37AFA50EB7BA}" destId="{91CE5F2F-B5DD-41EC-AEB5-4380E96EA4A8}" srcOrd="16"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7" destOrd="0" presId="urn:microsoft.com/office/officeart/2005/8/layout/list1"/>
    <dgm:cxn modelId="{E19F4557-80A3-4031-93DB-4BA57E55882D}" type="presParOf" srcId="{23A40960-721D-4260-8312-37AFA50EB7BA}" destId="{7F7DA041-C4EA-4406-8328-3365590F53E0}" srcOrd="18" destOrd="0" presId="urn:microsoft.com/office/officeart/2005/8/layout/list1"/>
    <dgm:cxn modelId="{A8F47A0D-B42A-4C5E-A000-F49275D5CA2F}" type="presParOf" srcId="{23A40960-721D-4260-8312-37AFA50EB7BA}" destId="{1B9575F1-26CB-4349-8E84-6A206734483C}" srcOrd="19" destOrd="0" presId="urn:microsoft.com/office/officeart/2005/8/layout/list1"/>
    <dgm:cxn modelId="{72502E19-AF4B-4BD5-A1BF-B27B596C0036}" type="presParOf" srcId="{23A40960-721D-4260-8312-37AFA50EB7BA}" destId="{5A286382-CE09-49C7-8D9C-B43840E77627}" srcOrd="20"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21" destOrd="0" presId="urn:microsoft.com/office/officeart/2005/8/layout/list1"/>
    <dgm:cxn modelId="{CF15605C-E989-4064-8833-70929E695F9A}" type="presParOf" srcId="{23A40960-721D-4260-8312-37AFA50EB7BA}" destId="{5BC28C96-FC2E-4139-9683-A7B0AF29706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EB9C35-3A51-4B67-B008-0E6CEDB0F3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6B194CC8-50E7-4221-BD3C-A0AE01F79FCD}">
      <dgm:prSet phldrT="[Text]" custT="1"/>
      <dgm:spPr>
        <a:solidFill>
          <a:schemeClr val="accent3"/>
        </a:solidFill>
      </dgm:spPr>
      <dgm:t>
        <a:bodyPr/>
        <a:lstStyle/>
        <a:p>
          <a:pPr>
            <a:spcAft>
              <a:spcPts val="300"/>
            </a:spcAft>
          </a:pPr>
          <a:r>
            <a:rPr lang="hu-HU" sz="2800" dirty="0" err="1"/>
            <a:t>MORATORIUM</a:t>
          </a:r>
          <a:br>
            <a:rPr lang="hu-HU" sz="2000" dirty="0"/>
          </a:br>
          <a:r>
            <a:rPr lang="hu-HU" sz="2000" dirty="0"/>
            <a:t>I</a:t>
          </a:r>
          <a:r>
            <a:rPr lang="en-US" sz="2000" b="0" i="0" dirty="0"/>
            <a:t>t </a:t>
          </a:r>
          <a:r>
            <a:rPr lang="hu-HU" sz="2000" b="0" i="0" dirty="0"/>
            <a:t>is </a:t>
          </a:r>
          <a:r>
            <a:rPr lang="en-US" sz="2000" b="0" i="0" dirty="0"/>
            <a:t>important that the majority of debtors participating in the program</a:t>
          </a:r>
          <a:r>
            <a:rPr lang="hu-HU" sz="2000" b="0" i="0" dirty="0"/>
            <a:t>me</a:t>
          </a:r>
          <a:r>
            <a:rPr lang="en-US" sz="2000" b="0" i="0" dirty="0"/>
            <a:t> start repaying their loans and that the extension </a:t>
          </a:r>
          <a:r>
            <a:rPr lang="hu-HU" sz="2000" b="0" i="0" dirty="0"/>
            <a:t>is</a:t>
          </a:r>
          <a:r>
            <a:rPr lang="en-US" sz="2000" b="0" i="0" dirty="0"/>
            <a:t> used only by those who really need the safety net provided by the moratorium. </a:t>
          </a:r>
          <a:endParaRPr lang="hu-HU" sz="2000" dirty="0"/>
        </a:p>
      </dgm:t>
    </dgm:pt>
    <dgm:pt modelId="{CD0EBD41-1A5B-4025-84EF-804246E0D102}" type="parTrans" cxnId="{7C52E3B5-5A72-4D52-8E2A-78FAE8FF5215}">
      <dgm:prSet/>
      <dgm:spPr/>
      <dgm:t>
        <a:bodyPr/>
        <a:lstStyle/>
        <a:p>
          <a:endParaRPr lang="hu-HU"/>
        </a:p>
      </dgm:t>
    </dgm:pt>
    <dgm:pt modelId="{A2E9E2AD-5C06-444A-B8FF-682888E9E865}" type="sibTrans" cxnId="{7C52E3B5-5A72-4D52-8E2A-78FAE8FF5215}">
      <dgm:prSet/>
      <dgm:spPr/>
      <dgm:t>
        <a:bodyPr/>
        <a:lstStyle/>
        <a:p>
          <a:endParaRPr lang="hu-HU"/>
        </a:p>
      </dgm:t>
    </dgm:pt>
    <dgm:pt modelId="{27F51B4C-3BC4-4F77-A836-9A91A65BFFF9}">
      <dgm:prSet phldrT="[Text]" custT="1"/>
      <dgm:spPr>
        <a:solidFill>
          <a:schemeClr val="accent6"/>
        </a:solidFill>
      </dgm:spPr>
      <dgm:t>
        <a:bodyPr/>
        <a:lstStyle/>
        <a:p>
          <a:pPr>
            <a:spcAft>
              <a:spcPts val="300"/>
            </a:spcAft>
          </a:pPr>
          <a:r>
            <a:rPr lang="hu-HU" sz="2800" kern="1200" dirty="0" err="1">
              <a:solidFill>
                <a:prstClr val="white"/>
              </a:solidFill>
              <a:latin typeface="Calibri"/>
              <a:ea typeface="+mn-ea"/>
              <a:cs typeface="+mn-cs"/>
            </a:rPr>
            <a:t>SHOCK-ABSORBING</a:t>
          </a:r>
          <a:r>
            <a:rPr lang="hu-HU" sz="2800" kern="1200" dirty="0">
              <a:solidFill>
                <a:prstClr val="white"/>
              </a:solidFill>
              <a:latin typeface="Calibri"/>
              <a:ea typeface="+mn-ea"/>
              <a:cs typeface="+mn-cs"/>
            </a:rPr>
            <a:t> </a:t>
          </a:r>
          <a:r>
            <a:rPr lang="hu-HU" sz="2800" kern="1200" dirty="0" err="1">
              <a:solidFill>
                <a:prstClr val="white"/>
              </a:solidFill>
              <a:latin typeface="Calibri"/>
              <a:ea typeface="+mn-ea"/>
              <a:cs typeface="+mn-cs"/>
            </a:rPr>
            <a:t>CAPACITY</a:t>
          </a:r>
          <a:r>
            <a:rPr lang="hu-HU" sz="2800" kern="1200" dirty="0">
              <a:solidFill>
                <a:prstClr val="white"/>
              </a:solidFill>
              <a:latin typeface="Calibri"/>
              <a:ea typeface="+mn-ea"/>
              <a:cs typeface="+mn-cs"/>
            </a:rPr>
            <a:t> </a:t>
          </a:r>
          <a:br>
            <a:rPr lang="hu-HU" sz="1900" kern="1200" dirty="0"/>
          </a:br>
          <a:r>
            <a:rPr lang="en-US" sz="1900" kern="1200" dirty="0"/>
            <a:t>Liquidity reserves are abundant, and even in the event of severe stress, there would be only a minimal capital shortfall in the sector. Banks are able to support the relaunch of the economy.</a:t>
          </a:r>
          <a:endParaRPr lang="hu-HU" sz="1900" kern="1200" dirty="0"/>
        </a:p>
      </dgm:t>
    </dgm:pt>
    <dgm:pt modelId="{B75B2AC3-A706-41E1-96D4-8E1C841EDC53}" type="parTrans" cxnId="{EB4C50B3-CF4A-4308-A401-0F1F346ED561}">
      <dgm:prSet/>
      <dgm:spPr/>
      <dgm:t>
        <a:bodyPr/>
        <a:lstStyle/>
        <a:p>
          <a:endParaRPr lang="hu-HU"/>
        </a:p>
      </dgm:t>
    </dgm:pt>
    <dgm:pt modelId="{EC379F61-8583-4202-9338-9759E5189910}" type="sibTrans" cxnId="{EB4C50B3-CF4A-4308-A401-0F1F346ED561}">
      <dgm:prSet/>
      <dgm:spPr/>
      <dgm:t>
        <a:bodyPr/>
        <a:lstStyle/>
        <a:p>
          <a:endParaRPr lang="hu-HU"/>
        </a:p>
      </dgm:t>
    </dgm:pt>
    <dgm:pt modelId="{1F73949B-9E34-4637-AC63-DB15408496F5}">
      <dgm:prSet phldrT="[Text]" custT="1"/>
      <dgm:spPr>
        <a:solidFill>
          <a:schemeClr val="tx2"/>
        </a:solidFill>
      </dgm:spPr>
      <dgm:t>
        <a:bodyPr/>
        <a:lstStyle/>
        <a:p>
          <a:pPr>
            <a:spcAft>
              <a:spcPts val="300"/>
            </a:spcAft>
          </a:pPr>
          <a:r>
            <a:rPr lang="hu-HU" sz="2800" kern="1200" dirty="0" err="1"/>
            <a:t>VULNERABILITY</a:t>
          </a:r>
          <a:endParaRPr lang="hu-HU" sz="2800" kern="1200" dirty="0"/>
        </a:p>
        <a:p>
          <a:pPr>
            <a:spcAft>
              <a:spcPct val="35000"/>
            </a:spcAft>
          </a:pPr>
          <a:r>
            <a:rPr lang="en-US" sz="1900" kern="1200" dirty="0">
              <a:solidFill>
                <a:prstClr val="white"/>
              </a:solidFill>
              <a:latin typeface="Calibri"/>
              <a:ea typeface="+mn-ea"/>
              <a:cs typeface="+mn-cs"/>
            </a:rPr>
            <a:t>12 per cent of the corporate loan portfolio and 10 per cent of the household loan portfolio may be regarded as particularly high-risk portfolio</a:t>
          </a:r>
          <a:r>
            <a:rPr lang="hu-HU" sz="1900" kern="1200" dirty="0">
              <a:solidFill>
                <a:prstClr val="white"/>
              </a:solidFill>
              <a:latin typeface="Calibri"/>
              <a:ea typeface="+mn-ea"/>
              <a:cs typeface="+mn-cs"/>
            </a:rPr>
            <a:t>. </a:t>
          </a:r>
          <a:r>
            <a:rPr lang="en-US" sz="1900" kern="1200" dirty="0">
              <a:solidFill>
                <a:prstClr val="white"/>
              </a:solidFill>
              <a:latin typeface="Calibri"/>
              <a:ea typeface="+mn-ea"/>
              <a:cs typeface="+mn-cs"/>
            </a:rPr>
            <a:t>However, </a:t>
          </a:r>
          <a:r>
            <a:rPr lang="hu-HU" sz="1900" kern="1200" dirty="0">
              <a:solidFill>
                <a:prstClr val="white"/>
              </a:solidFill>
              <a:latin typeface="Calibri"/>
              <a:ea typeface="+mn-ea"/>
              <a:cs typeface="+mn-cs"/>
            </a:rPr>
            <a:t>non-</a:t>
          </a:r>
          <a:r>
            <a:rPr lang="hu-HU" sz="1900" kern="1200" dirty="0" err="1">
              <a:solidFill>
                <a:prstClr val="white"/>
              </a:solidFill>
              <a:latin typeface="Calibri"/>
              <a:ea typeface="+mn-ea"/>
              <a:cs typeface="+mn-cs"/>
            </a:rPr>
            <a:t>performing</a:t>
          </a:r>
          <a:r>
            <a:rPr lang="en-US" sz="1900" kern="1200" dirty="0">
              <a:solidFill>
                <a:prstClr val="white"/>
              </a:solidFill>
              <a:latin typeface="Calibri"/>
              <a:ea typeface="+mn-ea"/>
              <a:cs typeface="+mn-cs"/>
            </a:rPr>
            <a:t> rates </a:t>
          </a:r>
          <a:r>
            <a:rPr lang="hu-HU" sz="1900" kern="1200" dirty="0" err="1">
              <a:solidFill>
                <a:prstClr val="white"/>
              </a:solidFill>
              <a:latin typeface="Calibri"/>
              <a:ea typeface="+mn-ea"/>
              <a:cs typeface="+mn-cs"/>
            </a:rPr>
            <a:t>are</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expected</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to</a:t>
          </a:r>
          <a:r>
            <a:rPr lang="en-US" sz="1900" kern="1200" dirty="0">
              <a:solidFill>
                <a:prstClr val="white"/>
              </a:solidFill>
              <a:latin typeface="Calibri"/>
              <a:ea typeface="+mn-ea"/>
              <a:cs typeface="+mn-cs"/>
            </a:rPr>
            <a:t> peak </a:t>
          </a:r>
          <a:r>
            <a:rPr lang="hu-HU" sz="1900" kern="1200" dirty="0" err="1">
              <a:solidFill>
                <a:prstClr val="white"/>
              </a:solidFill>
              <a:latin typeface="Calibri"/>
              <a:ea typeface="+mn-ea"/>
              <a:cs typeface="+mn-cs"/>
            </a:rPr>
            <a:t>lower</a:t>
          </a:r>
          <a:r>
            <a:rPr lang="en-US"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than</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that</a:t>
          </a:r>
          <a:r>
            <a:rPr lang="en-US" sz="1900" kern="1200" dirty="0">
              <a:solidFill>
                <a:prstClr val="white"/>
              </a:solidFill>
              <a:latin typeface="Calibri"/>
              <a:ea typeface="+mn-ea"/>
              <a:cs typeface="+mn-cs"/>
            </a:rPr>
            <a:t> in the coming years. </a:t>
          </a:r>
          <a:endParaRPr lang="hu-HU" sz="1900" kern="1200" dirty="0">
            <a:solidFill>
              <a:prstClr val="white"/>
            </a:solidFill>
            <a:latin typeface="Calibri"/>
            <a:ea typeface="+mn-ea"/>
            <a:cs typeface="+mn-cs"/>
          </a:endParaRPr>
        </a:p>
      </dgm:t>
    </dgm:pt>
    <dgm:pt modelId="{0FE93CCA-004F-4FD0-8F51-CDBF89CB1C22}" type="parTrans" cxnId="{324D6A99-632E-4877-9E52-937737E3FAEE}">
      <dgm:prSet/>
      <dgm:spPr/>
      <dgm:t>
        <a:bodyPr/>
        <a:lstStyle/>
        <a:p>
          <a:endParaRPr lang="hu-HU"/>
        </a:p>
      </dgm:t>
    </dgm:pt>
    <dgm:pt modelId="{5BF8CEE0-84B5-43FB-91AB-FC7D9A54A3FD}" type="sibTrans" cxnId="{324D6A99-632E-4877-9E52-937737E3FAEE}">
      <dgm:prSet/>
      <dgm:spPr/>
      <dgm:t>
        <a:bodyPr/>
        <a:lstStyle/>
        <a:p>
          <a:endParaRPr lang="hu-HU"/>
        </a:p>
      </dgm:t>
    </dgm:pt>
    <dgm:pt modelId="{0B1A2012-A9A0-4107-9B6D-FD6CD6B8C9B8}">
      <dgm:prSet phldrT="[Text]" custT="1"/>
      <dgm:spPr>
        <a:solidFill>
          <a:schemeClr val="accent4"/>
        </a:solidFill>
      </dgm:spPr>
      <dgm:t>
        <a:bodyPr/>
        <a:lstStyle/>
        <a:p>
          <a:pPr>
            <a:spcAft>
              <a:spcPts val="300"/>
            </a:spcAft>
          </a:pPr>
          <a:r>
            <a:rPr lang="hu-HU" sz="2800" dirty="0"/>
            <a:t>CREDIT </a:t>
          </a:r>
          <a:r>
            <a:rPr lang="hu-HU" sz="2800" dirty="0" err="1"/>
            <a:t>RISKS</a:t>
          </a:r>
          <a:endParaRPr lang="hu-HU" sz="500" dirty="0"/>
        </a:p>
        <a:p>
          <a:pPr>
            <a:spcAft>
              <a:spcPct val="35000"/>
            </a:spcAft>
          </a:pPr>
          <a:r>
            <a:rPr lang="hu-HU" sz="1900" dirty="0" err="1">
              <a:solidFill>
                <a:prstClr val="white"/>
              </a:solidFill>
              <a:latin typeface="Calibri"/>
              <a:ea typeface="+mn-ea"/>
              <a:cs typeface="+mn-cs"/>
            </a:rPr>
            <a:t>Banks</a:t>
          </a:r>
          <a:r>
            <a:rPr lang="hu-HU" sz="1900" dirty="0">
              <a:solidFill>
                <a:prstClr val="white"/>
              </a:solidFill>
              <a:latin typeface="Calibri"/>
              <a:ea typeface="+mn-ea"/>
              <a:cs typeface="+mn-cs"/>
            </a:rPr>
            <a:t> </a:t>
          </a:r>
          <a:r>
            <a:rPr lang="hu-HU" sz="1900" dirty="0" err="1">
              <a:solidFill>
                <a:prstClr val="white"/>
              </a:solidFill>
              <a:latin typeface="Calibri"/>
              <a:ea typeface="+mn-ea"/>
              <a:cs typeface="+mn-cs"/>
            </a:rPr>
            <a:t>have</a:t>
          </a:r>
          <a:r>
            <a:rPr lang="hu-HU" sz="1900" dirty="0">
              <a:solidFill>
                <a:prstClr val="white"/>
              </a:solidFill>
              <a:latin typeface="Calibri"/>
              <a:ea typeface="+mn-ea"/>
              <a:cs typeface="+mn-cs"/>
            </a:rPr>
            <a:t> </a:t>
          </a:r>
          <a:r>
            <a:rPr lang="hu-HU" sz="1900" dirty="0" err="1">
              <a:solidFill>
                <a:prstClr val="white"/>
              </a:solidFill>
              <a:latin typeface="Calibri"/>
              <a:ea typeface="+mn-ea"/>
              <a:cs typeface="+mn-cs"/>
            </a:rPr>
            <a:t>started</a:t>
          </a:r>
          <a:r>
            <a:rPr lang="hu-HU" sz="1900" dirty="0">
              <a:solidFill>
                <a:prstClr val="white"/>
              </a:solidFill>
              <a:latin typeface="Calibri"/>
              <a:ea typeface="+mn-ea"/>
              <a:cs typeface="+mn-cs"/>
            </a:rPr>
            <a:t> </a:t>
          </a:r>
          <a:r>
            <a:rPr lang="hu-HU" sz="1900" dirty="0" err="1">
              <a:solidFill>
                <a:prstClr val="white"/>
              </a:solidFill>
              <a:latin typeface="Calibri"/>
              <a:ea typeface="+mn-ea"/>
              <a:cs typeface="+mn-cs"/>
            </a:rPr>
            <a:t>the</a:t>
          </a:r>
          <a:r>
            <a:rPr lang="hu-HU" sz="1900" dirty="0">
              <a:solidFill>
                <a:prstClr val="white"/>
              </a:solidFill>
              <a:latin typeface="Calibri"/>
              <a:ea typeface="+mn-ea"/>
              <a:cs typeface="+mn-cs"/>
            </a:rPr>
            <a:t> </a:t>
          </a:r>
          <a:r>
            <a:rPr lang="hu-HU" sz="1900" dirty="0" err="1">
              <a:solidFill>
                <a:prstClr val="white"/>
              </a:solidFill>
              <a:latin typeface="Calibri"/>
              <a:ea typeface="+mn-ea"/>
              <a:cs typeface="+mn-cs"/>
            </a:rPr>
            <a:t>provisioning</a:t>
          </a:r>
          <a:r>
            <a:rPr lang="hu-HU" sz="1900" dirty="0">
              <a:solidFill>
                <a:prstClr val="white"/>
              </a:solidFill>
              <a:latin typeface="Calibri"/>
              <a:ea typeface="+mn-ea"/>
              <a:cs typeface="+mn-cs"/>
            </a:rPr>
            <a:t> </a:t>
          </a:r>
          <a:r>
            <a:rPr lang="hu-HU" sz="1900" dirty="0" err="1">
              <a:solidFill>
                <a:prstClr val="white"/>
              </a:solidFill>
              <a:latin typeface="Calibri"/>
              <a:ea typeface="+mn-ea"/>
              <a:cs typeface="+mn-cs"/>
            </a:rPr>
            <a:t>for</a:t>
          </a:r>
          <a:r>
            <a:rPr lang="hu-HU" sz="1900" dirty="0">
              <a:solidFill>
                <a:prstClr val="white"/>
              </a:solidFill>
              <a:latin typeface="Calibri"/>
              <a:ea typeface="+mn-ea"/>
              <a:cs typeface="+mn-cs"/>
            </a:rPr>
            <a:t> </a:t>
          </a:r>
          <a:r>
            <a:rPr lang="hu-HU" sz="1900" dirty="0" err="1">
              <a:solidFill>
                <a:prstClr val="white"/>
              </a:solidFill>
              <a:latin typeface="Calibri"/>
              <a:ea typeface="+mn-ea"/>
              <a:cs typeface="+mn-cs"/>
            </a:rPr>
            <a:t>the</a:t>
          </a:r>
          <a:r>
            <a:rPr lang="hu-HU" sz="1900" dirty="0">
              <a:solidFill>
                <a:prstClr val="white"/>
              </a:solidFill>
              <a:latin typeface="Calibri"/>
              <a:ea typeface="+mn-ea"/>
              <a:cs typeface="+mn-cs"/>
            </a:rPr>
            <a:t> </a:t>
          </a:r>
          <a:r>
            <a:rPr lang="hu-HU" sz="1900" dirty="0" err="1">
              <a:solidFill>
                <a:prstClr val="white"/>
              </a:solidFill>
              <a:latin typeface="Calibri"/>
              <a:ea typeface="+mn-ea"/>
              <a:cs typeface="+mn-cs"/>
            </a:rPr>
            <a:t>expected</a:t>
          </a:r>
          <a:r>
            <a:rPr lang="hu-HU" sz="1900" dirty="0">
              <a:solidFill>
                <a:prstClr val="white"/>
              </a:solidFill>
              <a:latin typeface="Calibri"/>
              <a:ea typeface="+mn-ea"/>
              <a:cs typeface="+mn-cs"/>
            </a:rPr>
            <a:t> </a:t>
          </a:r>
          <a:r>
            <a:rPr lang="hu-HU" sz="1900" dirty="0" err="1">
              <a:solidFill>
                <a:prstClr val="white"/>
              </a:solidFill>
              <a:latin typeface="Calibri"/>
              <a:ea typeface="+mn-ea"/>
              <a:cs typeface="+mn-cs"/>
            </a:rPr>
            <a:t>deterioration</a:t>
          </a:r>
          <a:r>
            <a:rPr lang="hu-HU" sz="1900" dirty="0">
              <a:solidFill>
                <a:prstClr val="white"/>
              </a:solidFill>
              <a:latin typeface="Calibri"/>
              <a:ea typeface="+mn-ea"/>
              <a:cs typeface="+mn-cs"/>
            </a:rPr>
            <a:t> in </a:t>
          </a:r>
          <a:r>
            <a:rPr lang="hu-HU" sz="1900" dirty="0" err="1">
              <a:solidFill>
                <a:prstClr val="white"/>
              </a:solidFill>
              <a:latin typeface="Calibri"/>
              <a:ea typeface="+mn-ea"/>
              <a:cs typeface="+mn-cs"/>
            </a:rPr>
            <a:t>the</a:t>
          </a:r>
          <a:r>
            <a:rPr lang="hu-HU" sz="1900" dirty="0">
              <a:solidFill>
                <a:prstClr val="white"/>
              </a:solidFill>
              <a:latin typeface="Calibri"/>
              <a:ea typeface="+mn-ea"/>
              <a:cs typeface="+mn-cs"/>
            </a:rPr>
            <a:t> </a:t>
          </a:r>
          <a:r>
            <a:rPr lang="hu-HU" sz="1900" dirty="0" err="1">
              <a:solidFill>
                <a:prstClr val="white"/>
              </a:solidFill>
              <a:latin typeface="Calibri"/>
              <a:ea typeface="+mn-ea"/>
              <a:cs typeface="+mn-cs"/>
            </a:rPr>
            <a:t>portfolio</a:t>
          </a:r>
          <a:r>
            <a:rPr lang="hu-HU" sz="1900" dirty="0">
              <a:solidFill>
                <a:prstClr val="white"/>
              </a:solidFill>
              <a:latin typeface="Calibri"/>
              <a:ea typeface="+mn-ea"/>
              <a:cs typeface="+mn-cs"/>
            </a:rPr>
            <a:t>. T</a:t>
          </a:r>
          <a:r>
            <a:rPr lang="en-US" sz="1900" dirty="0">
              <a:solidFill>
                <a:prstClr val="white"/>
              </a:solidFill>
              <a:latin typeface="Calibri"/>
              <a:ea typeface="+mn-ea"/>
              <a:cs typeface="+mn-cs"/>
            </a:rPr>
            <a:t>he increase in credit risk</a:t>
          </a:r>
          <a:r>
            <a:rPr lang="hu-HU" sz="1900" dirty="0">
              <a:solidFill>
                <a:prstClr val="white"/>
              </a:solidFill>
              <a:latin typeface="Calibri"/>
              <a:ea typeface="+mn-ea"/>
              <a:cs typeface="+mn-cs"/>
            </a:rPr>
            <a:t> </a:t>
          </a:r>
          <a:r>
            <a:rPr lang="en-US" sz="1900" dirty="0">
              <a:solidFill>
                <a:prstClr val="white"/>
              </a:solidFill>
              <a:latin typeface="Calibri"/>
              <a:ea typeface="+mn-ea"/>
              <a:cs typeface="+mn-cs"/>
            </a:rPr>
            <a:t>mainly affected</a:t>
          </a:r>
          <a:r>
            <a:rPr lang="hu-HU" sz="1900" dirty="0">
              <a:solidFill>
                <a:prstClr val="white"/>
              </a:solidFill>
              <a:latin typeface="Calibri"/>
              <a:ea typeface="+mn-ea"/>
              <a:cs typeface="+mn-cs"/>
            </a:rPr>
            <a:t> </a:t>
          </a:r>
          <a:r>
            <a:rPr lang="hu-HU" sz="1900" dirty="0" err="1">
              <a:solidFill>
                <a:prstClr val="white"/>
              </a:solidFill>
              <a:latin typeface="Calibri"/>
              <a:ea typeface="+mn-ea"/>
              <a:cs typeface="+mn-cs"/>
            </a:rPr>
            <a:t>the</a:t>
          </a:r>
          <a:r>
            <a:rPr lang="hu-HU" sz="1900" dirty="0">
              <a:solidFill>
                <a:prstClr val="white"/>
              </a:solidFill>
              <a:latin typeface="Calibri"/>
              <a:ea typeface="+mn-ea"/>
              <a:cs typeface="+mn-cs"/>
            </a:rPr>
            <a:t> </a:t>
          </a:r>
          <a:r>
            <a:rPr lang="hu-HU" sz="1900" dirty="0" err="1">
              <a:solidFill>
                <a:prstClr val="white"/>
              </a:solidFill>
              <a:latin typeface="Calibri"/>
              <a:ea typeface="+mn-ea"/>
              <a:cs typeface="+mn-cs"/>
            </a:rPr>
            <a:t>loans</a:t>
          </a:r>
          <a:r>
            <a:rPr lang="hu-HU" sz="1900" dirty="0">
              <a:solidFill>
                <a:prstClr val="white"/>
              </a:solidFill>
              <a:latin typeface="Calibri"/>
              <a:ea typeface="+mn-ea"/>
              <a:cs typeface="+mn-cs"/>
            </a:rPr>
            <a:t> in m</a:t>
          </a:r>
          <a:r>
            <a:rPr lang="en-US" sz="1900" dirty="0" err="1">
              <a:solidFill>
                <a:prstClr val="white"/>
              </a:solidFill>
              <a:latin typeface="Calibri"/>
              <a:ea typeface="+mn-ea"/>
              <a:cs typeface="+mn-cs"/>
            </a:rPr>
            <a:t>oratorium</a:t>
          </a:r>
          <a:r>
            <a:rPr lang="en-US" sz="1900" dirty="0">
              <a:solidFill>
                <a:prstClr val="white"/>
              </a:solidFill>
              <a:latin typeface="Calibri"/>
              <a:ea typeface="+mn-ea"/>
              <a:cs typeface="+mn-cs"/>
            </a:rPr>
            <a:t>. Bank profitability also deteriorated significantly as a result of the recognized impairment.</a:t>
          </a:r>
          <a:endParaRPr lang="hu-HU" sz="1900" dirty="0"/>
        </a:p>
      </dgm:t>
    </dgm:pt>
    <dgm:pt modelId="{F3D974A4-C9FE-4DAC-925B-E1D0A2188F3B}" type="parTrans" cxnId="{8DDD034D-C271-49F7-933B-27CFA15A9747}">
      <dgm:prSet/>
      <dgm:spPr/>
      <dgm:t>
        <a:bodyPr/>
        <a:lstStyle/>
        <a:p>
          <a:endParaRPr lang="hu-HU"/>
        </a:p>
      </dgm:t>
    </dgm:pt>
    <dgm:pt modelId="{4EF4B807-8B07-4AA9-A6EF-A2D80F25AB00}" type="sibTrans" cxnId="{8DDD034D-C271-49F7-933B-27CFA15A9747}">
      <dgm:prSet/>
      <dgm:spPr/>
      <dgm:t>
        <a:bodyPr/>
        <a:lstStyle/>
        <a:p>
          <a:endParaRPr lang="hu-HU"/>
        </a:p>
      </dgm:t>
    </dgm:pt>
    <dgm:pt modelId="{F04A0D9C-9642-4BFE-B7A2-E17374F14A58}" type="pres">
      <dgm:prSet presAssocID="{FDEB9C35-3A51-4B67-B008-0E6CEDB0F349}" presName="linear" presStyleCnt="0">
        <dgm:presLayoutVars>
          <dgm:animLvl val="lvl"/>
          <dgm:resizeHandles val="exact"/>
        </dgm:presLayoutVars>
      </dgm:prSet>
      <dgm:spPr/>
    </dgm:pt>
    <dgm:pt modelId="{F3024724-625E-4382-8F0C-5C2A3C11F774}" type="pres">
      <dgm:prSet presAssocID="{6B194CC8-50E7-4221-BD3C-A0AE01F79FCD}" presName="parentText" presStyleLbl="node1" presStyleIdx="0" presStyleCnt="4">
        <dgm:presLayoutVars>
          <dgm:chMax val="0"/>
          <dgm:bulletEnabled val="1"/>
        </dgm:presLayoutVars>
      </dgm:prSet>
      <dgm:spPr/>
    </dgm:pt>
    <dgm:pt modelId="{72F546A6-5D62-45A7-A8C4-5790DA65E1AF}" type="pres">
      <dgm:prSet presAssocID="{A2E9E2AD-5C06-444A-B8FF-682888E9E865}" presName="spacer" presStyleCnt="0"/>
      <dgm:spPr/>
    </dgm:pt>
    <dgm:pt modelId="{00CDBCD5-F5F6-40DC-95BE-C3FE0F91C31D}" type="pres">
      <dgm:prSet presAssocID="{27F51B4C-3BC4-4F77-A836-9A91A65BFFF9}" presName="parentText" presStyleLbl="node1" presStyleIdx="1" presStyleCnt="4">
        <dgm:presLayoutVars>
          <dgm:chMax val="0"/>
          <dgm:bulletEnabled val="1"/>
        </dgm:presLayoutVars>
      </dgm:prSet>
      <dgm:spPr/>
    </dgm:pt>
    <dgm:pt modelId="{4CE9B8F5-14DE-4CCD-9E3F-2D34CD240524}" type="pres">
      <dgm:prSet presAssocID="{EC379F61-8583-4202-9338-9759E5189910}" presName="spacer" presStyleCnt="0"/>
      <dgm:spPr/>
    </dgm:pt>
    <dgm:pt modelId="{83893004-841F-4786-B784-7390DF1D2B59}" type="pres">
      <dgm:prSet presAssocID="{1F73949B-9E34-4637-AC63-DB15408496F5}" presName="parentText" presStyleLbl="node1" presStyleIdx="2" presStyleCnt="4">
        <dgm:presLayoutVars>
          <dgm:chMax val="0"/>
          <dgm:bulletEnabled val="1"/>
        </dgm:presLayoutVars>
      </dgm:prSet>
      <dgm:spPr/>
    </dgm:pt>
    <dgm:pt modelId="{F6356FA4-5E61-4F46-8414-6B33C5EC3BE5}" type="pres">
      <dgm:prSet presAssocID="{5BF8CEE0-84B5-43FB-91AB-FC7D9A54A3FD}" presName="spacer" presStyleCnt="0"/>
      <dgm:spPr/>
    </dgm:pt>
    <dgm:pt modelId="{FC6828E9-8384-4FB0-8547-B0099F1E534D}" type="pres">
      <dgm:prSet presAssocID="{0B1A2012-A9A0-4107-9B6D-FD6CD6B8C9B8}" presName="parentText" presStyleLbl="node1" presStyleIdx="3" presStyleCnt="4">
        <dgm:presLayoutVars>
          <dgm:chMax val="0"/>
          <dgm:bulletEnabled val="1"/>
        </dgm:presLayoutVars>
      </dgm:prSet>
      <dgm:spPr/>
    </dgm:pt>
  </dgm:ptLst>
  <dgm:cxnLst>
    <dgm:cxn modelId="{8DDD034D-C271-49F7-933B-27CFA15A9747}" srcId="{FDEB9C35-3A51-4B67-B008-0E6CEDB0F349}" destId="{0B1A2012-A9A0-4107-9B6D-FD6CD6B8C9B8}" srcOrd="3" destOrd="0" parTransId="{F3D974A4-C9FE-4DAC-925B-E1D0A2188F3B}" sibTransId="{4EF4B807-8B07-4AA9-A6EF-A2D80F25AB00}"/>
    <dgm:cxn modelId="{04453C76-622D-4E7D-9237-A4752AC9DE70}" type="presOf" srcId="{1F73949B-9E34-4637-AC63-DB15408496F5}" destId="{83893004-841F-4786-B784-7390DF1D2B59}" srcOrd="0" destOrd="0" presId="urn:microsoft.com/office/officeart/2005/8/layout/vList2"/>
    <dgm:cxn modelId="{1802F076-128E-40C8-B1D0-AF92C0B9C28B}" type="presOf" srcId="{0B1A2012-A9A0-4107-9B6D-FD6CD6B8C9B8}" destId="{FC6828E9-8384-4FB0-8547-B0099F1E534D}" srcOrd="0" destOrd="0" presId="urn:microsoft.com/office/officeart/2005/8/layout/vList2"/>
    <dgm:cxn modelId="{324D6A99-632E-4877-9E52-937737E3FAEE}" srcId="{FDEB9C35-3A51-4B67-B008-0E6CEDB0F349}" destId="{1F73949B-9E34-4637-AC63-DB15408496F5}" srcOrd="2" destOrd="0" parTransId="{0FE93CCA-004F-4FD0-8F51-CDBF89CB1C22}" sibTransId="{5BF8CEE0-84B5-43FB-91AB-FC7D9A54A3FD}"/>
    <dgm:cxn modelId="{EB4C50B3-CF4A-4308-A401-0F1F346ED561}" srcId="{FDEB9C35-3A51-4B67-B008-0E6CEDB0F349}" destId="{27F51B4C-3BC4-4F77-A836-9A91A65BFFF9}" srcOrd="1" destOrd="0" parTransId="{B75B2AC3-A706-41E1-96D4-8E1C841EDC53}" sibTransId="{EC379F61-8583-4202-9338-9759E5189910}"/>
    <dgm:cxn modelId="{7C52E3B5-5A72-4D52-8E2A-78FAE8FF5215}" srcId="{FDEB9C35-3A51-4B67-B008-0E6CEDB0F349}" destId="{6B194CC8-50E7-4221-BD3C-A0AE01F79FCD}" srcOrd="0" destOrd="0" parTransId="{CD0EBD41-1A5B-4025-84EF-804246E0D102}" sibTransId="{A2E9E2AD-5C06-444A-B8FF-682888E9E865}"/>
    <dgm:cxn modelId="{509779BF-6BF9-4A17-B43D-90897AD34E89}" type="presOf" srcId="{27F51B4C-3BC4-4F77-A836-9A91A65BFFF9}" destId="{00CDBCD5-F5F6-40DC-95BE-C3FE0F91C31D}" srcOrd="0" destOrd="0" presId="urn:microsoft.com/office/officeart/2005/8/layout/vList2"/>
    <dgm:cxn modelId="{F9410CEE-812B-4087-B2B7-583CFE7EC0EF}" type="presOf" srcId="{6B194CC8-50E7-4221-BD3C-A0AE01F79FCD}" destId="{F3024724-625E-4382-8F0C-5C2A3C11F774}" srcOrd="0" destOrd="0" presId="urn:microsoft.com/office/officeart/2005/8/layout/vList2"/>
    <dgm:cxn modelId="{E28283F5-84E0-445E-B753-5C5CD10F777F}" type="presOf" srcId="{FDEB9C35-3A51-4B67-B008-0E6CEDB0F349}" destId="{F04A0D9C-9642-4BFE-B7A2-E17374F14A58}" srcOrd="0" destOrd="0" presId="urn:microsoft.com/office/officeart/2005/8/layout/vList2"/>
    <dgm:cxn modelId="{3A80C9C9-E519-44B8-B498-E7A06E675647}" type="presParOf" srcId="{F04A0D9C-9642-4BFE-B7A2-E17374F14A58}" destId="{F3024724-625E-4382-8F0C-5C2A3C11F774}" srcOrd="0" destOrd="0" presId="urn:microsoft.com/office/officeart/2005/8/layout/vList2"/>
    <dgm:cxn modelId="{D224B27A-2785-4EDF-85CF-F7E102655D70}" type="presParOf" srcId="{F04A0D9C-9642-4BFE-B7A2-E17374F14A58}" destId="{72F546A6-5D62-45A7-A8C4-5790DA65E1AF}" srcOrd="1" destOrd="0" presId="urn:microsoft.com/office/officeart/2005/8/layout/vList2"/>
    <dgm:cxn modelId="{3A52C9B9-C12B-4DF7-AF9A-0A884A8AFC79}" type="presParOf" srcId="{F04A0D9C-9642-4BFE-B7A2-E17374F14A58}" destId="{00CDBCD5-F5F6-40DC-95BE-C3FE0F91C31D}" srcOrd="2" destOrd="0" presId="urn:microsoft.com/office/officeart/2005/8/layout/vList2"/>
    <dgm:cxn modelId="{5E08AC5C-2E3D-4C64-89E6-078EBF2275C3}" type="presParOf" srcId="{F04A0D9C-9642-4BFE-B7A2-E17374F14A58}" destId="{4CE9B8F5-14DE-4CCD-9E3F-2D34CD240524}" srcOrd="3" destOrd="0" presId="urn:microsoft.com/office/officeart/2005/8/layout/vList2"/>
    <dgm:cxn modelId="{418DD65C-BDEE-4D84-AA1D-B94A79B7C68B}" type="presParOf" srcId="{F04A0D9C-9642-4BFE-B7A2-E17374F14A58}" destId="{83893004-841F-4786-B784-7390DF1D2B59}" srcOrd="4" destOrd="0" presId="urn:microsoft.com/office/officeart/2005/8/layout/vList2"/>
    <dgm:cxn modelId="{E6E45C4E-575B-4D87-9019-CDB37925236C}" type="presParOf" srcId="{F04A0D9C-9642-4BFE-B7A2-E17374F14A58}" destId="{F6356FA4-5E61-4F46-8414-6B33C5EC3BE5}" srcOrd="5" destOrd="0" presId="urn:microsoft.com/office/officeart/2005/8/layout/vList2"/>
    <dgm:cxn modelId="{612F8D3E-7A60-4466-B6D0-D32E56B8CCB5}" type="presParOf" srcId="{F04A0D9C-9642-4BFE-B7A2-E17374F14A58}" destId="{FC6828E9-8384-4FB0-8547-B0099F1E534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1E3F4-2374-47A6-B261-4F7B63A696C8}">
      <dsp:nvSpPr>
        <dsp:cNvPr id="0" name=""/>
        <dsp:cNvSpPr/>
      </dsp:nvSpPr>
      <dsp:spPr>
        <a:xfrm rot="10800000">
          <a:off x="2122276" y="2880"/>
          <a:ext cx="7146800" cy="1288572"/>
        </a:xfrm>
        <a:prstGeom prst="homePlat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225"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i="0" kern="1200" dirty="0"/>
            <a:t>This Report is based on information in the period to 30</a:t>
          </a:r>
          <a:r>
            <a:rPr lang="en-GB" sz="2400" i="0" kern="1200" baseline="30000" dirty="0"/>
            <a:t>th</a:t>
          </a:r>
          <a:r>
            <a:rPr lang="en-GB" sz="2400" i="0" kern="1200" dirty="0"/>
            <a:t> April 2021.</a:t>
          </a:r>
          <a:endParaRPr lang="hu-HU" sz="2400" i="0" kern="1200" noProof="0" dirty="0"/>
        </a:p>
      </dsp:txBody>
      <dsp:txXfrm rot="10800000">
        <a:off x="2444419" y="2880"/>
        <a:ext cx="6824657" cy="1288572"/>
      </dsp:txXfrm>
    </dsp:sp>
    <dsp:sp modelId="{8F309AC5-D1CC-4100-8E0F-F60732257EE7}">
      <dsp:nvSpPr>
        <dsp:cNvPr id="0" name=""/>
        <dsp:cNvSpPr/>
      </dsp:nvSpPr>
      <dsp:spPr>
        <a:xfrm>
          <a:off x="1477990" y="2880"/>
          <a:ext cx="1288572" cy="1288572"/>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7B51E3-D90B-4861-A7DD-DA7720F85E44}">
      <dsp:nvSpPr>
        <dsp:cNvPr id="0" name=""/>
        <dsp:cNvSpPr/>
      </dsp:nvSpPr>
      <dsp:spPr>
        <a:xfrm rot="10800000">
          <a:off x="2122276" y="1676101"/>
          <a:ext cx="7146800" cy="1288572"/>
        </a:xfrm>
        <a:prstGeom prst="homePlat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22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The extension of the payment moratorium after June was thus not taken into account.</a:t>
          </a:r>
          <a:endParaRPr lang="hu-HU" sz="2400" kern="1200" noProof="0" dirty="0"/>
        </a:p>
      </dsp:txBody>
      <dsp:txXfrm rot="10800000">
        <a:off x="2444419" y="1676101"/>
        <a:ext cx="6824657" cy="1288572"/>
      </dsp:txXfrm>
    </dsp:sp>
    <dsp:sp modelId="{B27E90E9-B792-43BA-96D7-DD900500A8E8}">
      <dsp:nvSpPr>
        <dsp:cNvPr id="0" name=""/>
        <dsp:cNvSpPr/>
      </dsp:nvSpPr>
      <dsp:spPr>
        <a:xfrm>
          <a:off x="1477990" y="1676101"/>
          <a:ext cx="1288572" cy="1288572"/>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59CEE4-86C1-453E-B8C0-A661B267B151}">
      <dsp:nvSpPr>
        <dsp:cNvPr id="0" name=""/>
        <dsp:cNvSpPr/>
      </dsp:nvSpPr>
      <dsp:spPr>
        <a:xfrm rot="10800000">
          <a:off x="2122276" y="3349322"/>
          <a:ext cx="7146800" cy="1288572"/>
        </a:xfrm>
        <a:prstGeom prst="homePlat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22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Based on government communication: the </a:t>
          </a:r>
          <a:r>
            <a:rPr lang="hu-HU" sz="2400" b="0" i="0" kern="1200" dirty="0" err="1"/>
            <a:t>moratorium</a:t>
          </a:r>
          <a:r>
            <a:rPr lang="en-US" sz="2400" b="0" i="0" kern="1200" dirty="0"/>
            <a:t> can continue unchanged until August, </a:t>
          </a:r>
          <a:r>
            <a:rPr lang="hu-HU" sz="2400" b="0" i="0" kern="1200" dirty="0" err="1"/>
            <a:t>then</a:t>
          </a:r>
          <a:r>
            <a:rPr lang="hu-HU" sz="2400" b="0" i="0" kern="1200" dirty="0"/>
            <a:t> </a:t>
          </a:r>
          <a:r>
            <a:rPr lang="en-US" sz="2400" b="0" i="0" kern="1200" dirty="0"/>
            <a:t>from September</a:t>
          </a:r>
          <a:r>
            <a:rPr lang="hu-HU" sz="2400" b="0" i="0" kern="1200" dirty="0"/>
            <a:t> in a </a:t>
          </a:r>
          <a:r>
            <a:rPr lang="hu-HU" sz="2400" b="0" i="0" kern="1200" dirty="0" err="1"/>
            <a:t>different</a:t>
          </a:r>
          <a:r>
            <a:rPr lang="hu-HU" sz="2400" b="0" i="0" kern="1200" dirty="0"/>
            <a:t> </a:t>
          </a:r>
          <a:r>
            <a:rPr lang="hu-HU" sz="2400" b="0" i="0" kern="1200" dirty="0" err="1"/>
            <a:t>form</a:t>
          </a:r>
          <a:r>
            <a:rPr lang="en-US" sz="2400" b="0" i="0" kern="1200" dirty="0"/>
            <a:t>.</a:t>
          </a:r>
          <a:endParaRPr lang="hu-HU" sz="2400" kern="1200" noProof="0" dirty="0"/>
        </a:p>
      </dsp:txBody>
      <dsp:txXfrm rot="10800000">
        <a:off x="2444419" y="3349322"/>
        <a:ext cx="6824657" cy="1288572"/>
      </dsp:txXfrm>
    </dsp:sp>
    <dsp:sp modelId="{9854C8AB-CEF7-473B-8DC9-0B047719A217}">
      <dsp:nvSpPr>
        <dsp:cNvPr id="0" name=""/>
        <dsp:cNvSpPr/>
      </dsp:nvSpPr>
      <dsp:spPr>
        <a:xfrm>
          <a:off x="1477990" y="3349322"/>
          <a:ext cx="1288572" cy="1288572"/>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290CA-BAB0-4097-8ABD-102CC5AB2319}">
      <dsp:nvSpPr>
        <dsp:cNvPr id="0" name=""/>
        <dsp:cNvSpPr/>
      </dsp:nvSpPr>
      <dsp:spPr>
        <a:xfrm>
          <a:off x="0" y="44999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D9AF3-ECDC-46FB-B892-BA68D951A50A}">
      <dsp:nvSpPr>
        <dsp:cNvPr id="0" name=""/>
        <dsp:cNvSpPr/>
      </dsp:nvSpPr>
      <dsp:spPr>
        <a:xfrm>
          <a:off x="361706" y="26632"/>
          <a:ext cx="6480008" cy="777599"/>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noProof="0" dirty="0">
              <a:solidFill>
                <a:prstClr val="white"/>
              </a:solidFill>
              <a:latin typeface="Trebuchet MS"/>
              <a:ea typeface="+mn-ea"/>
              <a:cs typeface="+mn-cs"/>
            </a:rPr>
            <a:t>A</a:t>
          </a:r>
          <a:r>
            <a:rPr lang="en-US" sz="2200" b="1" kern="1200" noProof="0" dirty="0" err="1">
              <a:solidFill>
                <a:prstClr val="white"/>
              </a:solidFill>
              <a:latin typeface="Trebuchet MS"/>
              <a:ea typeface="+mn-ea"/>
              <a:cs typeface="+mn-cs"/>
            </a:rPr>
            <a:t>spects</a:t>
          </a:r>
          <a:r>
            <a:rPr lang="en-US" sz="2200" b="1" kern="1200" noProof="0" dirty="0">
              <a:solidFill>
                <a:prstClr val="white"/>
              </a:solidFill>
              <a:latin typeface="Trebuchet MS"/>
              <a:ea typeface="+mn-ea"/>
              <a:cs typeface="+mn-cs"/>
            </a:rPr>
            <a:t> to be considered when</a:t>
          </a:r>
          <a:r>
            <a:rPr lang="hu-HU" sz="2200" b="1" kern="1200" noProof="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extending the payment moratorium</a:t>
          </a:r>
          <a:endParaRPr lang="en-US" sz="2200" b="1" kern="1200" dirty="0">
            <a:solidFill>
              <a:prstClr val="white"/>
            </a:solidFill>
            <a:latin typeface="Trebuchet MS"/>
            <a:ea typeface="+mn-ea"/>
            <a:cs typeface="+mn-cs"/>
          </a:endParaRPr>
        </a:p>
      </dsp:txBody>
      <dsp:txXfrm>
        <a:off x="399665" y="64591"/>
        <a:ext cx="6404090" cy="701681"/>
      </dsp:txXfrm>
    </dsp:sp>
    <dsp:sp modelId="{9C6F85FC-5264-451E-8D58-5A8E00D0E61B}">
      <dsp:nvSpPr>
        <dsp:cNvPr id="0" name=""/>
        <dsp:cNvSpPr/>
      </dsp:nvSpPr>
      <dsp:spPr>
        <a:xfrm>
          <a:off x="0" y="153863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118439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International environment</a:t>
          </a:r>
          <a:endParaRPr lang="en-US" sz="2200" b="1" kern="1200" dirty="0">
            <a:solidFill>
              <a:prstClr val="white"/>
            </a:solidFill>
            <a:latin typeface="Trebuchet MS"/>
            <a:ea typeface="+mn-ea"/>
            <a:cs typeface="+mn-cs"/>
          </a:endParaRPr>
        </a:p>
      </dsp:txBody>
      <dsp:txXfrm>
        <a:off x="396291" y="1218977"/>
        <a:ext cx="6410838" cy="639310"/>
      </dsp:txXfrm>
    </dsp:sp>
    <dsp:sp modelId="{E665826A-0CBD-454C-8A57-36EF19D9A3AF}">
      <dsp:nvSpPr>
        <dsp:cNvPr id="0" name=""/>
        <dsp:cNvSpPr/>
      </dsp:nvSpPr>
      <dsp:spPr>
        <a:xfrm>
          <a:off x="0" y="262727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227303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sp:txBody>
      <dsp:txXfrm>
        <a:off x="396291" y="2307617"/>
        <a:ext cx="6410838" cy="639310"/>
      </dsp:txXfrm>
    </dsp:sp>
    <dsp:sp modelId="{5FC77B46-1E5B-4DBC-8C0B-9CD3DD6F9695}">
      <dsp:nvSpPr>
        <dsp:cNvPr id="0" name=""/>
        <dsp:cNvSpPr/>
      </dsp:nvSpPr>
      <dsp:spPr>
        <a:xfrm>
          <a:off x="0" y="371591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336167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sp:txBody>
      <dsp:txXfrm>
        <a:off x="396291" y="3396257"/>
        <a:ext cx="6410838" cy="639310"/>
      </dsp:txXfrm>
    </dsp:sp>
    <dsp:sp modelId="{7F7DA041-C4EA-4406-8328-3365590F53E0}">
      <dsp:nvSpPr>
        <dsp:cNvPr id="0" name=""/>
        <dsp:cNvSpPr/>
      </dsp:nvSpPr>
      <dsp:spPr>
        <a:xfrm>
          <a:off x="0" y="480455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4450312"/>
          <a:ext cx="6480008" cy="7084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Credit risks</a:t>
          </a:r>
          <a:endParaRPr lang="hu-HU" sz="2200" b="1" kern="1200" dirty="0">
            <a:solidFill>
              <a:prstClr val="white"/>
            </a:solidFill>
            <a:latin typeface="Trebuchet MS"/>
            <a:ea typeface="+mn-ea"/>
            <a:cs typeface="+mn-cs"/>
          </a:endParaRPr>
        </a:p>
      </dsp:txBody>
      <dsp:txXfrm>
        <a:off x="396291" y="4484897"/>
        <a:ext cx="6410838" cy="639310"/>
      </dsp:txXfrm>
    </dsp:sp>
    <dsp:sp modelId="{5BC28C96-FC2E-4139-9683-A7B0AF297066}">
      <dsp:nvSpPr>
        <dsp:cNvPr id="0" name=""/>
        <dsp:cNvSpPr/>
      </dsp:nvSpPr>
      <dsp:spPr>
        <a:xfrm>
          <a:off x="0" y="589319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538952"/>
          <a:ext cx="6480008" cy="7084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sp:txBody>
      <dsp:txXfrm>
        <a:off x="396291" y="5573537"/>
        <a:ext cx="6410838"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290CA-BAB0-4097-8ABD-102CC5AB2319}">
      <dsp:nvSpPr>
        <dsp:cNvPr id="0" name=""/>
        <dsp:cNvSpPr/>
      </dsp:nvSpPr>
      <dsp:spPr>
        <a:xfrm>
          <a:off x="0" y="44999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D9AF3-ECDC-46FB-B892-BA68D951A50A}">
      <dsp:nvSpPr>
        <dsp:cNvPr id="0" name=""/>
        <dsp:cNvSpPr/>
      </dsp:nvSpPr>
      <dsp:spPr>
        <a:xfrm>
          <a:off x="361706" y="26632"/>
          <a:ext cx="6480008" cy="777599"/>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noProof="0" dirty="0">
              <a:solidFill>
                <a:prstClr val="white"/>
              </a:solidFill>
              <a:latin typeface="Trebuchet MS"/>
              <a:ea typeface="+mn-ea"/>
              <a:cs typeface="+mn-cs"/>
            </a:rPr>
            <a:t>A</a:t>
          </a:r>
          <a:r>
            <a:rPr lang="en-US" sz="2200" b="1" kern="1200" noProof="0" dirty="0" err="1">
              <a:solidFill>
                <a:prstClr val="white"/>
              </a:solidFill>
              <a:latin typeface="Trebuchet MS"/>
              <a:ea typeface="+mn-ea"/>
              <a:cs typeface="+mn-cs"/>
            </a:rPr>
            <a:t>spects</a:t>
          </a:r>
          <a:r>
            <a:rPr lang="en-US" sz="2200" b="1" kern="1200" noProof="0" dirty="0">
              <a:solidFill>
                <a:prstClr val="white"/>
              </a:solidFill>
              <a:latin typeface="Trebuchet MS"/>
              <a:ea typeface="+mn-ea"/>
              <a:cs typeface="+mn-cs"/>
            </a:rPr>
            <a:t> to be considered when</a:t>
          </a:r>
          <a:r>
            <a:rPr lang="hu-HU" sz="2200" b="1" kern="1200" noProof="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extending the payment moratorium</a:t>
          </a:r>
          <a:endParaRPr lang="en-US" sz="2200" b="1" kern="1200" dirty="0">
            <a:solidFill>
              <a:prstClr val="white"/>
            </a:solidFill>
            <a:latin typeface="Trebuchet MS"/>
            <a:ea typeface="+mn-ea"/>
            <a:cs typeface="+mn-cs"/>
          </a:endParaRPr>
        </a:p>
      </dsp:txBody>
      <dsp:txXfrm>
        <a:off x="399665" y="64591"/>
        <a:ext cx="6404090" cy="701681"/>
      </dsp:txXfrm>
    </dsp:sp>
    <dsp:sp modelId="{9C6F85FC-5264-451E-8D58-5A8E00D0E61B}">
      <dsp:nvSpPr>
        <dsp:cNvPr id="0" name=""/>
        <dsp:cNvSpPr/>
      </dsp:nvSpPr>
      <dsp:spPr>
        <a:xfrm>
          <a:off x="0" y="153863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1184392"/>
          <a:ext cx="6480008" cy="708480"/>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International environment</a:t>
          </a:r>
          <a:endParaRPr lang="en-US" sz="2200" b="1" kern="1200" dirty="0">
            <a:solidFill>
              <a:prstClr val="white"/>
            </a:solidFill>
            <a:latin typeface="Trebuchet MS"/>
            <a:ea typeface="+mn-ea"/>
            <a:cs typeface="+mn-cs"/>
          </a:endParaRPr>
        </a:p>
      </dsp:txBody>
      <dsp:txXfrm>
        <a:off x="396291" y="1218977"/>
        <a:ext cx="6410838" cy="639310"/>
      </dsp:txXfrm>
    </dsp:sp>
    <dsp:sp modelId="{E665826A-0CBD-454C-8A57-36EF19D9A3AF}">
      <dsp:nvSpPr>
        <dsp:cNvPr id="0" name=""/>
        <dsp:cNvSpPr/>
      </dsp:nvSpPr>
      <dsp:spPr>
        <a:xfrm>
          <a:off x="0" y="262727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227303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sp:txBody>
      <dsp:txXfrm>
        <a:off x="396291" y="2307617"/>
        <a:ext cx="6410838" cy="639310"/>
      </dsp:txXfrm>
    </dsp:sp>
    <dsp:sp modelId="{5FC77B46-1E5B-4DBC-8C0B-9CD3DD6F9695}">
      <dsp:nvSpPr>
        <dsp:cNvPr id="0" name=""/>
        <dsp:cNvSpPr/>
      </dsp:nvSpPr>
      <dsp:spPr>
        <a:xfrm>
          <a:off x="0" y="371591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336167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sp:txBody>
      <dsp:txXfrm>
        <a:off x="396291" y="3396257"/>
        <a:ext cx="6410838" cy="639310"/>
      </dsp:txXfrm>
    </dsp:sp>
    <dsp:sp modelId="{7F7DA041-C4EA-4406-8328-3365590F53E0}">
      <dsp:nvSpPr>
        <dsp:cNvPr id="0" name=""/>
        <dsp:cNvSpPr/>
      </dsp:nvSpPr>
      <dsp:spPr>
        <a:xfrm>
          <a:off x="0" y="480455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4450312"/>
          <a:ext cx="6480008" cy="7084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Credit risks</a:t>
          </a:r>
          <a:endParaRPr lang="hu-HU" sz="2200" b="1" kern="1200" dirty="0">
            <a:solidFill>
              <a:prstClr val="white"/>
            </a:solidFill>
            <a:latin typeface="Trebuchet MS"/>
            <a:ea typeface="+mn-ea"/>
            <a:cs typeface="+mn-cs"/>
          </a:endParaRPr>
        </a:p>
      </dsp:txBody>
      <dsp:txXfrm>
        <a:off x="396291" y="4484897"/>
        <a:ext cx="6410838" cy="639310"/>
      </dsp:txXfrm>
    </dsp:sp>
    <dsp:sp modelId="{5BC28C96-FC2E-4139-9683-A7B0AF297066}">
      <dsp:nvSpPr>
        <dsp:cNvPr id="0" name=""/>
        <dsp:cNvSpPr/>
      </dsp:nvSpPr>
      <dsp:spPr>
        <a:xfrm>
          <a:off x="0" y="589319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538952"/>
          <a:ext cx="6480008" cy="7084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sp:txBody>
      <dsp:txXfrm>
        <a:off x="396291" y="5573537"/>
        <a:ext cx="6410838"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290CA-BAB0-4097-8ABD-102CC5AB2319}">
      <dsp:nvSpPr>
        <dsp:cNvPr id="0" name=""/>
        <dsp:cNvSpPr/>
      </dsp:nvSpPr>
      <dsp:spPr>
        <a:xfrm>
          <a:off x="0" y="44999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D9AF3-ECDC-46FB-B892-BA68D951A50A}">
      <dsp:nvSpPr>
        <dsp:cNvPr id="0" name=""/>
        <dsp:cNvSpPr/>
      </dsp:nvSpPr>
      <dsp:spPr>
        <a:xfrm>
          <a:off x="361706" y="26632"/>
          <a:ext cx="6480008" cy="777599"/>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noProof="0" dirty="0">
              <a:solidFill>
                <a:prstClr val="white"/>
              </a:solidFill>
              <a:latin typeface="Trebuchet MS"/>
              <a:ea typeface="+mn-ea"/>
              <a:cs typeface="+mn-cs"/>
            </a:rPr>
            <a:t>A</a:t>
          </a:r>
          <a:r>
            <a:rPr lang="en-US" sz="2200" b="1" kern="1200" noProof="0" dirty="0" err="1">
              <a:solidFill>
                <a:prstClr val="white"/>
              </a:solidFill>
              <a:latin typeface="Trebuchet MS"/>
              <a:ea typeface="+mn-ea"/>
              <a:cs typeface="+mn-cs"/>
            </a:rPr>
            <a:t>spects</a:t>
          </a:r>
          <a:r>
            <a:rPr lang="en-US" sz="2200" b="1" kern="1200" noProof="0" dirty="0">
              <a:solidFill>
                <a:prstClr val="white"/>
              </a:solidFill>
              <a:latin typeface="Trebuchet MS"/>
              <a:ea typeface="+mn-ea"/>
              <a:cs typeface="+mn-cs"/>
            </a:rPr>
            <a:t> to be considered when</a:t>
          </a:r>
          <a:r>
            <a:rPr lang="hu-HU" sz="2200" b="1" kern="1200" noProof="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extending the payment moratorium</a:t>
          </a:r>
          <a:endParaRPr lang="en-US" sz="2200" b="1" kern="1200" dirty="0">
            <a:solidFill>
              <a:prstClr val="white"/>
            </a:solidFill>
            <a:latin typeface="Trebuchet MS"/>
            <a:ea typeface="+mn-ea"/>
            <a:cs typeface="+mn-cs"/>
          </a:endParaRPr>
        </a:p>
      </dsp:txBody>
      <dsp:txXfrm>
        <a:off x="399665" y="64591"/>
        <a:ext cx="6404090" cy="701681"/>
      </dsp:txXfrm>
    </dsp:sp>
    <dsp:sp modelId="{9C6F85FC-5264-451E-8D58-5A8E00D0E61B}">
      <dsp:nvSpPr>
        <dsp:cNvPr id="0" name=""/>
        <dsp:cNvSpPr/>
      </dsp:nvSpPr>
      <dsp:spPr>
        <a:xfrm>
          <a:off x="0" y="153863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118439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International environment</a:t>
          </a:r>
          <a:endParaRPr lang="en-US" sz="2200" b="1" kern="1200" dirty="0">
            <a:solidFill>
              <a:prstClr val="white"/>
            </a:solidFill>
            <a:latin typeface="Trebuchet MS"/>
            <a:ea typeface="+mn-ea"/>
            <a:cs typeface="+mn-cs"/>
          </a:endParaRPr>
        </a:p>
      </dsp:txBody>
      <dsp:txXfrm>
        <a:off x="396291" y="1218977"/>
        <a:ext cx="6410838" cy="639310"/>
      </dsp:txXfrm>
    </dsp:sp>
    <dsp:sp modelId="{E665826A-0CBD-454C-8A57-36EF19D9A3AF}">
      <dsp:nvSpPr>
        <dsp:cNvPr id="0" name=""/>
        <dsp:cNvSpPr/>
      </dsp:nvSpPr>
      <dsp:spPr>
        <a:xfrm>
          <a:off x="0" y="262727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2273032"/>
          <a:ext cx="6480008" cy="708480"/>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sp:txBody>
      <dsp:txXfrm>
        <a:off x="396291" y="2307617"/>
        <a:ext cx="6410838" cy="639310"/>
      </dsp:txXfrm>
    </dsp:sp>
    <dsp:sp modelId="{5FC77B46-1E5B-4DBC-8C0B-9CD3DD6F9695}">
      <dsp:nvSpPr>
        <dsp:cNvPr id="0" name=""/>
        <dsp:cNvSpPr/>
      </dsp:nvSpPr>
      <dsp:spPr>
        <a:xfrm>
          <a:off x="0" y="371591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336167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sp:txBody>
      <dsp:txXfrm>
        <a:off x="396291" y="3396257"/>
        <a:ext cx="6410838" cy="639310"/>
      </dsp:txXfrm>
    </dsp:sp>
    <dsp:sp modelId="{7F7DA041-C4EA-4406-8328-3365590F53E0}">
      <dsp:nvSpPr>
        <dsp:cNvPr id="0" name=""/>
        <dsp:cNvSpPr/>
      </dsp:nvSpPr>
      <dsp:spPr>
        <a:xfrm>
          <a:off x="0" y="480455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4450312"/>
          <a:ext cx="6480008" cy="7084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Credit risks</a:t>
          </a:r>
          <a:endParaRPr lang="hu-HU" sz="2200" b="1" kern="1200" dirty="0">
            <a:solidFill>
              <a:prstClr val="white"/>
            </a:solidFill>
            <a:latin typeface="Trebuchet MS"/>
            <a:ea typeface="+mn-ea"/>
            <a:cs typeface="+mn-cs"/>
          </a:endParaRPr>
        </a:p>
      </dsp:txBody>
      <dsp:txXfrm>
        <a:off x="396291" y="4484897"/>
        <a:ext cx="6410838" cy="639310"/>
      </dsp:txXfrm>
    </dsp:sp>
    <dsp:sp modelId="{5BC28C96-FC2E-4139-9683-A7B0AF297066}">
      <dsp:nvSpPr>
        <dsp:cNvPr id="0" name=""/>
        <dsp:cNvSpPr/>
      </dsp:nvSpPr>
      <dsp:spPr>
        <a:xfrm>
          <a:off x="0" y="589319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538952"/>
          <a:ext cx="6480008" cy="7084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sp:txBody>
      <dsp:txXfrm>
        <a:off x="396291" y="5573537"/>
        <a:ext cx="6410838"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290CA-BAB0-4097-8ABD-102CC5AB2319}">
      <dsp:nvSpPr>
        <dsp:cNvPr id="0" name=""/>
        <dsp:cNvSpPr/>
      </dsp:nvSpPr>
      <dsp:spPr>
        <a:xfrm>
          <a:off x="0" y="44999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D9AF3-ECDC-46FB-B892-BA68D951A50A}">
      <dsp:nvSpPr>
        <dsp:cNvPr id="0" name=""/>
        <dsp:cNvSpPr/>
      </dsp:nvSpPr>
      <dsp:spPr>
        <a:xfrm>
          <a:off x="361706" y="26632"/>
          <a:ext cx="6480008" cy="777599"/>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noProof="0" dirty="0">
              <a:solidFill>
                <a:prstClr val="white"/>
              </a:solidFill>
              <a:latin typeface="Trebuchet MS"/>
              <a:ea typeface="+mn-ea"/>
              <a:cs typeface="+mn-cs"/>
            </a:rPr>
            <a:t>A</a:t>
          </a:r>
          <a:r>
            <a:rPr lang="en-US" sz="2200" b="1" kern="1200" noProof="0" dirty="0" err="1">
              <a:solidFill>
                <a:prstClr val="white"/>
              </a:solidFill>
              <a:latin typeface="Trebuchet MS"/>
              <a:ea typeface="+mn-ea"/>
              <a:cs typeface="+mn-cs"/>
            </a:rPr>
            <a:t>spects</a:t>
          </a:r>
          <a:r>
            <a:rPr lang="en-US" sz="2200" b="1" kern="1200" noProof="0" dirty="0">
              <a:solidFill>
                <a:prstClr val="white"/>
              </a:solidFill>
              <a:latin typeface="Trebuchet MS"/>
              <a:ea typeface="+mn-ea"/>
              <a:cs typeface="+mn-cs"/>
            </a:rPr>
            <a:t> to be considered when</a:t>
          </a:r>
          <a:r>
            <a:rPr lang="hu-HU" sz="2200" b="1" kern="1200" noProof="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extending the payment moratorium</a:t>
          </a:r>
          <a:endParaRPr lang="en-US" sz="2200" b="1" kern="1200" dirty="0">
            <a:solidFill>
              <a:prstClr val="white"/>
            </a:solidFill>
            <a:latin typeface="Trebuchet MS"/>
            <a:ea typeface="+mn-ea"/>
            <a:cs typeface="+mn-cs"/>
          </a:endParaRPr>
        </a:p>
      </dsp:txBody>
      <dsp:txXfrm>
        <a:off x="399665" y="64591"/>
        <a:ext cx="6404090" cy="701681"/>
      </dsp:txXfrm>
    </dsp:sp>
    <dsp:sp modelId="{9C6F85FC-5264-451E-8D58-5A8E00D0E61B}">
      <dsp:nvSpPr>
        <dsp:cNvPr id="0" name=""/>
        <dsp:cNvSpPr/>
      </dsp:nvSpPr>
      <dsp:spPr>
        <a:xfrm>
          <a:off x="0" y="153863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118439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International environment</a:t>
          </a:r>
          <a:endParaRPr lang="en-US" sz="2200" b="1" kern="1200" dirty="0">
            <a:solidFill>
              <a:prstClr val="white"/>
            </a:solidFill>
            <a:latin typeface="Trebuchet MS"/>
            <a:ea typeface="+mn-ea"/>
            <a:cs typeface="+mn-cs"/>
          </a:endParaRPr>
        </a:p>
      </dsp:txBody>
      <dsp:txXfrm>
        <a:off x="396291" y="1218977"/>
        <a:ext cx="6410838" cy="639310"/>
      </dsp:txXfrm>
    </dsp:sp>
    <dsp:sp modelId="{E665826A-0CBD-454C-8A57-36EF19D9A3AF}">
      <dsp:nvSpPr>
        <dsp:cNvPr id="0" name=""/>
        <dsp:cNvSpPr/>
      </dsp:nvSpPr>
      <dsp:spPr>
        <a:xfrm>
          <a:off x="0" y="262727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227303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sp:txBody>
      <dsp:txXfrm>
        <a:off x="396291" y="2307617"/>
        <a:ext cx="6410838" cy="639310"/>
      </dsp:txXfrm>
    </dsp:sp>
    <dsp:sp modelId="{5FC77B46-1E5B-4DBC-8C0B-9CD3DD6F9695}">
      <dsp:nvSpPr>
        <dsp:cNvPr id="0" name=""/>
        <dsp:cNvSpPr/>
      </dsp:nvSpPr>
      <dsp:spPr>
        <a:xfrm>
          <a:off x="0" y="371591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3361672"/>
          <a:ext cx="6480008" cy="708480"/>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sp:txBody>
      <dsp:txXfrm>
        <a:off x="396291" y="3396257"/>
        <a:ext cx="6410838" cy="639310"/>
      </dsp:txXfrm>
    </dsp:sp>
    <dsp:sp modelId="{7F7DA041-C4EA-4406-8328-3365590F53E0}">
      <dsp:nvSpPr>
        <dsp:cNvPr id="0" name=""/>
        <dsp:cNvSpPr/>
      </dsp:nvSpPr>
      <dsp:spPr>
        <a:xfrm>
          <a:off x="0" y="480455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4450312"/>
          <a:ext cx="6480008" cy="7084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Credit risks</a:t>
          </a:r>
          <a:endParaRPr lang="hu-HU" sz="2200" b="1" kern="1200" dirty="0">
            <a:solidFill>
              <a:prstClr val="white"/>
            </a:solidFill>
            <a:latin typeface="Trebuchet MS"/>
            <a:ea typeface="+mn-ea"/>
            <a:cs typeface="+mn-cs"/>
          </a:endParaRPr>
        </a:p>
      </dsp:txBody>
      <dsp:txXfrm>
        <a:off x="396291" y="4484897"/>
        <a:ext cx="6410838" cy="639310"/>
      </dsp:txXfrm>
    </dsp:sp>
    <dsp:sp modelId="{5BC28C96-FC2E-4139-9683-A7B0AF297066}">
      <dsp:nvSpPr>
        <dsp:cNvPr id="0" name=""/>
        <dsp:cNvSpPr/>
      </dsp:nvSpPr>
      <dsp:spPr>
        <a:xfrm>
          <a:off x="0" y="589319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538952"/>
          <a:ext cx="6480008" cy="7084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sp:txBody>
      <dsp:txXfrm>
        <a:off x="396291" y="5573537"/>
        <a:ext cx="6410838"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921C5-8AC1-4528-BE51-67CB06412CD1}">
      <dsp:nvSpPr>
        <dsp:cNvPr id="0" name=""/>
        <dsp:cNvSpPr/>
      </dsp:nvSpPr>
      <dsp:spPr>
        <a:xfrm>
          <a:off x="0" y="12621"/>
          <a:ext cx="268687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u-HU" sz="1600" b="1" kern="1200" dirty="0"/>
            <a:t>&gt;3000 </a:t>
          </a:r>
          <a:r>
            <a:rPr lang="hu-HU" sz="1600" b="1" kern="1200" dirty="0" err="1"/>
            <a:t>billion</a:t>
          </a:r>
          <a:r>
            <a:rPr lang="hu-HU" sz="1600" b="1" kern="1200" dirty="0"/>
            <a:t> HUF</a:t>
          </a:r>
        </a:p>
      </dsp:txBody>
      <dsp:txXfrm>
        <a:off x="18734" y="31355"/>
        <a:ext cx="2649409" cy="346292"/>
      </dsp:txXfrm>
    </dsp:sp>
    <dsp:sp modelId="{3AAFCEFC-330F-4415-9CAB-1A990088DD2F}">
      <dsp:nvSpPr>
        <dsp:cNvPr id="0" name=""/>
        <dsp:cNvSpPr/>
      </dsp:nvSpPr>
      <dsp:spPr>
        <a:xfrm>
          <a:off x="0" y="396381"/>
          <a:ext cx="2686877"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0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u-HU" sz="1600" kern="1200" dirty="0">
              <a:solidFill>
                <a:schemeClr val="tx2"/>
              </a:solidFill>
            </a:rPr>
            <a:t>C</a:t>
          </a:r>
          <a:r>
            <a:rPr lang="en-US" sz="1600" kern="1200" dirty="0" err="1">
              <a:solidFill>
                <a:schemeClr val="tx2"/>
              </a:solidFill>
            </a:rPr>
            <a:t>ontracts</a:t>
          </a:r>
          <a:r>
            <a:rPr lang="en-US" sz="1600" kern="1200" dirty="0">
              <a:solidFill>
                <a:schemeClr val="tx2"/>
              </a:solidFill>
            </a:rPr>
            <a:t> for new government and central bank loan program</a:t>
          </a:r>
          <a:r>
            <a:rPr lang="hu-HU" sz="1600" kern="1200" dirty="0" err="1">
              <a:solidFill>
                <a:schemeClr val="tx2"/>
              </a:solidFill>
            </a:rPr>
            <a:t>me</a:t>
          </a:r>
          <a:r>
            <a:rPr lang="en-US" sz="1600" kern="1200" dirty="0">
              <a:solidFill>
                <a:schemeClr val="tx2"/>
              </a:solidFill>
            </a:rPr>
            <a:t>s since </a:t>
          </a:r>
          <a:r>
            <a:rPr lang="hu-HU" sz="1600" kern="1200" dirty="0" err="1">
              <a:solidFill>
                <a:schemeClr val="tx2"/>
              </a:solidFill>
            </a:rPr>
            <a:t>their</a:t>
          </a:r>
          <a:r>
            <a:rPr lang="hu-HU" sz="1600" kern="1200" dirty="0">
              <a:solidFill>
                <a:schemeClr val="tx2"/>
              </a:solidFill>
            </a:rPr>
            <a:t> </a:t>
          </a:r>
          <a:r>
            <a:rPr lang="en-US" sz="1600" kern="1200" dirty="0">
              <a:solidFill>
                <a:schemeClr val="tx2"/>
              </a:solidFill>
            </a:rPr>
            <a:t>launch</a:t>
          </a:r>
          <a:endParaRPr lang="hu-HU" sz="1600" kern="1200" dirty="0">
            <a:solidFill>
              <a:schemeClr val="tx2"/>
            </a:solidFill>
          </a:endParaRPr>
        </a:p>
      </dsp:txBody>
      <dsp:txXfrm>
        <a:off x="0" y="396381"/>
        <a:ext cx="2686877" cy="943920"/>
      </dsp:txXfrm>
    </dsp:sp>
    <dsp:sp modelId="{9CC2A1FF-7228-49C7-B726-906B3F65A491}">
      <dsp:nvSpPr>
        <dsp:cNvPr id="0" name=""/>
        <dsp:cNvSpPr/>
      </dsp:nvSpPr>
      <dsp:spPr>
        <a:xfrm>
          <a:off x="0" y="1340301"/>
          <a:ext cx="268687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u-HU" sz="1600" b="1" kern="1200" dirty="0"/>
            <a:t>~60 per cent </a:t>
          </a:r>
        </a:p>
      </dsp:txBody>
      <dsp:txXfrm>
        <a:off x="18734" y="1359035"/>
        <a:ext cx="2649409" cy="346292"/>
      </dsp:txXfrm>
    </dsp:sp>
    <dsp:sp modelId="{6EA1A451-12CC-450C-A7D4-5FB1CD63D95F}">
      <dsp:nvSpPr>
        <dsp:cNvPr id="0" name=""/>
        <dsp:cNvSpPr/>
      </dsp:nvSpPr>
      <dsp:spPr>
        <a:xfrm>
          <a:off x="0" y="1724061"/>
          <a:ext cx="2686877" cy="48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0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rgbClr val="0C2148"/>
              </a:solidFill>
              <a:latin typeface="Calibri"/>
              <a:ea typeface="+mn-ea"/>
              <a:cs typeface="+mn-cs"/>
            </a:rPr>
            <a:t>Weight of </a:t>
          </a:r>
          <a:r>
            <a:rPr lang="en-US" sz="1600" kern="1200" dirty="0" err="1">
              <a:solidFill>
                <a:srgbClr val="0C2148"/>
              </a:solidFill>
              <a:latin typeface="Calibri"/>
              <a:ea typeface="+mn-ea"/>
              <a:cs typeface="+mn-cs"/>
            </a:rPr>
            <a:t>programmes</a:t>
          </a:r>
          <a:r>
            <a:rPr lang="en-US" sz="1600" kern="1200" dirty="0">
              <a:solidFill>
                <a:srgbClr val="0C2148"/>
              </a:solidFill>
              <a:latin typeface="Calibri"/>
              <a:ea typeface="+mn-ea"/>
              <a:cs typeface="+mn-cs"/>
            </a:rPr>
            <a:t> in new corporate lending</a:t>
          </a:r>
          <a:endParaRPr lang="hu-HU" sz="1600" kern="1200" dirty="0">
            <a:solidFill>
              <a:srgbClr val="0C2148"/>
            </a:solidFill>
            <a:latin typeface="Calibri"/>
            <a:ea typeface="+mn-ea"/>
            <a:cs typeface="+mn-cs"/>
          </a:endParaRPr>
        </a:p>
      </dsp:txBody>
      <dsp:txXfrm>
        <a:off x="0" y="1724061"/>
        <a:ext cx="2686877" cy="488520"/>
      </dsp:txXfrm>
    </dsp:sp>
    <dsp:sp modelId="{1364C05A-5EB6-4E26-96F0-EB26D1F44FA3}">
      <dsp:nvSpPr>
        <dsp:cNvPr id="0" name=""/>
        <dsp:cNvSpPr/>
      </dsp:nvSpPr>
      <dsp:spPr>
        <a:xfrm>
          <a:off x="0" y="2212581"/>
          <a:ext cx="268687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u-HU" sz="1600" b="1" kern="1200" dirty="0"/>
            <a:t>41 per cent </a:t>
          </a:r>
        </a:p>
      </dsp:txBody>
      <dsp:txXfrm>
        <a:off x="18734" y="2231315"/>
        <a:ext cx="2649409" cy="346292"/>
      </dsp:txXfrm>
    </dsp:sp>
    <dsp:sp modelId="{B17AD44C-8B31-443B-9C7A-FA0A0A815886}">
      <dsp:nvSpPr>
        <dsp:cNvPr id="0" name=""/>
        <dsp:cNvSpPr/>
      </dsp:nvSpPr>
      <dsp:spPr>
        <a:xfrm>
          <a:off x="0" y="2596341"/>
          <a:ext cx="2686877" cy="48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0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u-HU" sz="1600" kern="1200" dirty="0" err="1">
              <a:solidFill>
                <a:srgbClr val="0C2148"/>
              </a:solidFill>
              <a:latin typeface="Calibri"/>
              <a:ea typeface="+mn-ea"/>
              <a:cs typeface="+mn-cs"/>
            </a:rPr>
            <a:t>FGS</a:t>
          </a:r>
          <a:r>
            <a:rPr lang="en-US" sz="1600" kern="1200" dirty="0">
              <a:solidFill>
                <a:srgbClr val="0C2148"/>
              </a:solidFill>
              <a:latin typeface="Calibri"/>
              <a:ea typeface="+mn-ea"/>
              <a:cs typeface="+mn-cs"/>
            </a:rPr>
            <a:t> share of new corporate lending</a:t>
          </a:r>
          <a:endParaRPr lang="hu-HU" sz="1600" kern="1200" dirty="0">
            <a:solidFill>
              <a:srgbClr val="0C2148"/>
            </a:solidFill>
            <a:latin typeface="Calibri"/>
            <a:ea typeface="+mn-ea"/>
            <a:cs typeface="+mn-cs"/>
          </a:endParaRPr>
        </a:p>
      </dsp:txBody>
      <dsp:txXfrm>
        <a:off x="0" y="2596341"/>
        <a:ext cx="2686877" cy="488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290CA-BAB0-4097-8ABD-102CC5AB2319}">
      <dsp:nvSpPr>
        <dsp:cNvPr id="0" name=""/>
        <dsp:cNvSpPr/>
      </dsp:nvSpPr>
      <dsp:spPr>
        <a:xfrm>
          <a:off x="0" y="44999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D9AF3-ECDC-46FB-B892-BA68D951A50A}">
      <dsp:nvSpPr>
        <dsp:cNvPr id="0" name=""/>
        <dsp:cNvSpPr/>
      </dsp:nvSpPr>
      <dsp:spPr>
        <a:xfrm>
          <a:off x="361706" y="26632"/>
          <a:ext cx="6480008" cy="777599"/>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noProof="0" dirty="0">
              <a:solidFill>
                <a:prstClr val="white"/>
              </a:solidFill>
              <a:latin typeface="Trebuchet MS"/>
              <a:ea typeface="+mn-ea"/>
              <a:cs typeface="+mn-cs"/>
            </a:rPr>
            <a:t>A</a:t>
          </a:r>
          <a:r>
            <a:rPr lang="en-US" sz="2200" b="1" kern="1200" noProof="0" dirty="0" err="1">
              <a:solidFill>
                <a:prstClr val="white"/>
              </a:solidFill>
              <a:latin typeface="Trebuchet MS"/>
              <a:ea typeface="+mn-ea"/>
              <a:cs typeface="+mn-cs"/>
            </a:rPr>
            <a:t>spects</a:t>
          </a:r>
          <a:r>
            <a:rPr lang="en-US" sz="2200" b="1" kern="1200" noProof="0" dirty="0">
              <a:solidFill>
                <a:prstClr val="white"/>
              </a:solidFill>
              <a:latin typeface="Trebuchet MS"/>
              <a:ea typeface="+mn-ea"/>
              <a:cs typeface="+mn-cs"/>
            </a:rPr>
            <a:t> to be considered when</a:t>
          </a:r>
          <a:r>
            <a:rPr lang="hu-HU" sz="2200" b="1" kern="1200" noProof="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extending the payment moratorium</a:t>
          </a:r>
          <a:endParaRPr lang="en-US" sz="2200" b="1" kern="1200" dirty="0">
            <a:solidFill>
              <a:prstClr val="white"/>
            </a:solidFill>
            <a:latin typeface="Trebuchet MS"/>
            <a:ea typeface="+mn-ea"/>
            <a:cs typeface="+mn-cs"/>
          </a:endParaRPr>
        </a:p>
      </dsp:txBody>
      <dsp:txXfrm>
        <a:off x="399665" y="64591"/>
        <a:ext cx="6404090" cy="701681"/>
      </dsp:txXfrm>
    </dsp:sp>
    <dsp:sp modelId="{9C6F85FC-5264-451E-8D58-5A8E00D0E61B}">
      <dsp:nvSpPr>
        <dsp:cNvPr id="0" name=""/>
        <dsp:cNvSpPr/>
      </dsp:nvSpPr>
      <dsp:spPr>
        <a:xfrm>
          <a:off x="0" y="153863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118439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International environment</a:t>
          </a:r>
          <a:endParaRPr lang="en-US" sz="2200" b="1" kern="1200" dirty="0">
            <a:solidFill>
              <a:prstClr val="white"/>
            </a:solidFill>
            <a:latin typeface="Trebuchet MS"/>
            <a:ea typeface="+mn-ea"/>
            <a:cs typeface="+mn-cs"/>
          </a:endParaRPr>
        </a:p>
      </dsp:txBody>
      <dsp:txXfrm>
        <a:off x="396291" y="1218977"/>
        <a:ext cx="6410838" cy="639310"/>
      </dsp:txXfrm>
    </dsp:sp>
    <dsp:sp modelId="{E665826A-0CBD-454C-8A57-36EF19D9A3AF}">
      <dsp:nvSpPr>
        <dsp:cNvPr id="0" name=""/>
        <dsp:cNvSpPr/>
      </dsp:nvSpPr>
      <dsp:spPr>
        <a:xfrm>
          <a:off x="0" y="262727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227303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sp:txBody>
      <dsp:txXfrm>
        <a:off x="396291" y="2307617"/>
        <a:ext cx="6410838" cy="639310"/>
      </dsp:txXfrm>
    </dsp:sp>
    <dsp:sp modelId="{5FC77B46-1E5B-4DBC-8C0B-9CD3DD6F9695}">
      <dsp:nvSpPr>
        <dsp:cNvPr id="0" name=""/>
        <dsp:cNvSpPr/>
      </dsp:nvSpPr>
      <dsp:spPr>
        <a:xfrm>
          <a:off x="0" y="371591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336167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sp:txBody>
      <dsp:txXfrm>
        <a:off x="396291" y="3396257"/>
        <a:ext cx="6410838" cy="639310"/>
      </dsp:txXfrm>
    </dsp:sp>
    <dsp:sp modelId="{7F7DA041-C4EA-4406-8328-3365590F53E0}">
      <dsp:nvSpPr>
        <dsp:cNvPr id="0" name=""/>
        <dsp:cNvSpPr/>
      </dsp:nvSpPr>
      <dsp:spPr>
        <a:xfrm>
          <a:off x="0" y="480455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4450312"/>
          <a:ext cx="6480008" cy="708480"/>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Credit risks</a:t>
          </a:r>
          <a:endParaRPr lang="hu-HU" sz="2200" b="1" kern="1200" dirty="0">
            <a:solidFill>
              <a:prstClr val="white"/>
            </a:solidFill>
            <a:latin typeface="Trebuchet MS"/>
            <a:ea typeface="+mn-ea"/>
            <a:cs typeface="+mn-cs"/>
          </a:endParaRPr>
        </a:p>
      </dsp:txBody>
      <dsp:txXfrm>
        <a:off x="396291" y="4484897"/>
        <a:ext cx="6410838" cy="639310"/>
      </dsp:txXfrm>
    </dsp:sp>
    <dsp:sp modelId="{5BC28C96-FC2E-4139-9683-A7B0AF297066}">
      <dsp:nvSpPr>
        <dsp:cNvPr id="0" name=""/>
        <dsp:cNvSpPr/>
      </dsp:nvSpPr>
      <dsp:spPr>
        <a:xfrm>
          <a:off x="0" y="589319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538952"/>
          <a:ext cx="6480008" cy="7084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sp:txBody>
      <dsp:txXfrm>
        <a:off x="396291" y="5573537"/>
        <a:ext cx="6410838" cy="639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290CA-BAB0-4097-8ABD-102CC5AB2319}">
      <dsp:nvSpPr>
        <dsp:cNvPr id="0" name=""/>
        <dsp:cNvSpPr/>
      </dsp:nvSpPr>
      <dsp:spPr>
        <a:xfrm>
          <a:off x="0" y="44999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D9AF3-ECDC-46FB-B892-BA68D951A50A}">
      <dsp:nvSpPr>
        <dsp:cNvPr id="0" name=""/>
        <dsp:cNvSpPr/>
      </dsp:nvSpPr>
      <dsp:spPr>
        <a:xfrm>
          <a:off x="361706" y="26632"/>
          <a:ext cx="6480008" cy="777599"/>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noProof="0" dirty="0">
              <a:solidFill>
                <a:prstClr val="white"/>
              </a:solidFill>
              <a:latin typeface="Trebuchet MS"/>
              <a:ea typeface="+mn-ea"/>
              <a:cs typeface="+mn-cs"/>
            </a:rPr>
            <a:t>A</a:t>
          </a:r>
          <a:r>
            <a:rPr lang="en-US" sz="2200" b="1" kern="1200" noProof="0" dirty="0" err="1">
              <a:solidFill>
                <a:prstClr val="white"/>
              </a:solidFill>
              <a:latin typeface="Trebuchet MS"/>
              <a:ea typeface="+mn-ea"/>
              <a:cs typeface="+mn-cs"/>
            </a:rPr>
            <a:t>spects</a:t>
          </a:r>
          <a:r>
            <a:rPr lang="en-US" sz="2200" b="1" kern="1200" noProof="0" dirty="0">
              <a:solidFill>
                <a:prstClr val="white"/>
              </a:solidFill>
              <a:latin typeface="Trebuchet MS"/>
              <a:ea typeface="+mn-ea"/>
              <a:cs typeface="+mn-cs"/>
            </a:rPr>
            <a:t> to be considered when</a:t>
          </a:r>
          <a:r>
            <a:rPr lang="hu-HU" sz="2200" b="1" kern="1200" noProof="0" dirty="0">
              <a:solidFill>
                <a:prstClr val="white"/>
              </a:solidFill>
              <a:latin typeface="Trebuchet MS"/>
              <a:ea typeface="+mn-ea"/>
              <a:cs typeface="+mn-cs"/>
            </a:rPr>
            <a:t> </a:t>
          </a:r>
          <a:r>
            <a:rPr lang="en-GB" sz="2200" b="1" kern="1200" noProof="0" dirty="0">
              <a:solidFill>
                <a:prstClr val="white"/>
              </a:solidFill>
              <a:latin typeface="Trebuchet MS"/>
              <a:ea typeface="+mn-ea"/>
              <a:cs typeface="+mn-cs"/>
            </a:rPr>
            <a:t>extending the payment moratorium</a:t>
          </a:r>
          <a:endParaRPr lang="en-US" sz="2200" b="1" kern="1200" dirty="0">
            <a:solidFill>
              <a:prstClr val="white"/>
            </a:solidFill>
            <a:latin typeface="Trebuchet MS"/>
            <a:ea typeface="+mn-ea"/>
            <a:cs typeface="+mn-cs"/>
          </a:endParaRPr>
        </a:p>
      </dsp:txBody>
      <dsp:txXfrm>
        <a:off x="399665" y="64591"/>
        <a:ext cx="6404090" cy="701681"/>
      </dsp:txXfrm>
    </dsp:sp>
    <dsp:sp modelId="{9C6F85FC-5264-451E-8D58-5A8E00D0E61B}">
      <dsp:nvSpPr>
        <dsp:cNvPr id="0" name=""/>
        <dsp:cNvSpPr/>
      </dsp:nvSpPr>
      <dsp:spPr>
        <a:xfrm>
          <a:off x="0" y="153863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118439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International environment</a:t>
          </a:r>
          <a:endParaRPr lang="en-US" sz="2200" b="1" kern="1200" dirty="0">
            <a:solidFill>
              <a:prstClr val="white"/>
            </a:solidFill>
            <a:latin typeface="Trebuchet MS"/>
            <a:ea typeface="+mn-ea"/>
            <a:cs typeface="+mn-cs"/>
          </a:endParaRPr>
        </a:p>
      </dsp:txBody>
      <dsp:txXfrm>
        <a:off x="396291" y="1218977"/>
        <a:ext cx="6410838" cy="639310"/>
      </dsp:txXfrm>
    </dsp:sp>
    <dsp:sp modelId="{E665826A-0CBD-454C-8A57-36EF19D9A3AF}">
      <dsp:nvSpPr>
        <dsp:cNvPr id="0" name=""/>
        <dsp:cNvSpPr/>
      </dsp:nvSpPr>
      <dsp:spPr>
        <a:xfrm>
          <a:off x="0" y="262727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227303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sp:txBody>
      <dsp:txXfrm>
        <a:off x="396291" y="2307617"/>
        <a:ext cx="6410838" cy="639310"/>
      </dsp:txXfrm>
    </dsp:sp>
    <dsp:sp modelId="{5FC77B46-1E5B-4DBC-8C0B-9CD3DD6F9695}">
      <dsp:nvSpPr>
        <dsp:cNvPr id="0" name=""/>
        <dsp:cNvSpPr/>
      </dsp:nvSpPr>
      <dsp:spPr>
        <a:xfrm>
          <a:off x="0" y="371591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336167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sp:txBody>
      <dsp:txXfrm>
        <a:off x="396291" y="3396257"/>
        <a:ext cx="6410838" cy="639310"/>
      </dsp:txXfrm>
    </dsp:sp>
    <dsp:sp modelId="{7F7DA041-C4EA-4406-8328-3365590F53E0}">
      <dsp:nvSpPr>
        <dsp:cNvPr id="0" name=""/>
        <dsp:cNvSpPr/>
      </dsp:nvSpPr>
      <dsp:spPr>
        <a:xfrm>
          <a:off x="0" y="480455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4450312"/>
          <a:ext cx="6480008" cy="7084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Credit risks</a:t>
          </a:r>
          <a:endParaRPr lang="hu-HU" sz="2200" b="1" kern="1200" dirty="0">
            <a:solidFill>
              <a:prstClr val="white"/>
            </a:solidFill>
            <a:latin typeface="Trebuchet MS"/>
            <a:ea typeface="+mn-ea"/>
            <a:cs typeface="+mn-cs"/>
          </a:endParaRPr>
        </a:p>
      </dsp:txBody>
      <dsp:txXfrm>
        <a:off x="396291" y="4484897"/>
        <a:ext cx="6410838" cy="639310"/>
      </dsp:txXfrm>
    </dsp:sp>
    <dsp:sp modelId="{5BC28C96-FC2E-4139-9683-A7B0AF297066}">
      <dsp:nvSpPr>
        <dsp:cNvPr id="0" name=""/>
        <dsp:cNvSpPr/>
      </dsp:nvSpPr>
      <dsp:spPr>
        <a:xfrm>
          <a:off x="0" y="5893192"/>
          <a:ext cx="7234130"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538952"/>
          <a:ext cx="6480008" cy="708480"/>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sp:txBody>
      <dsp:txXfrm>
        <a:off x="396291" y="5573537"/>
        <a:ext cx="6410838" cy="6393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24724-625E-4382-8F0C-5C2A3C11F774}">
      <dsp:nvSpPr>
        <dsp:cNvPr id="0" name=""/>
        <dsp:cNvSpPr/>
      </dsp:nvSpPr>
      <dsp:spPr>
        <a:xfrm>
          <a:off x="0" y="1162"/>
          <a:ext cx="8705396" cy="1420453"/>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300"/>
            </a:spcAft>
            <a:buNone/>
          </a:pPr>
          <a:r>
            <a:rPr lang="hu-HU" sz="2800" kern="1200" dirty="0" err="1"/>
            <a:t>MORATORIUM</a:t>
          </a:r>
          <a:br>
            <a:rPr lang="hu-HU" sz="2000" kern="1200" dirty="0"/>
          </a:br>
          <a:r>
            <a:rPr lang="hu-HU" sz="2000" kern="1200" dirty="0"/>
            <a:t>I</a:t>
          </a:r>
          <a:r>
            <a:rPr lang="en-US" sz="2000" b="0" i="0" kern="1200" dirty="0"/>
            <a:t>t </a:t>
          </a:r>
          <a:r>
            <a:rPr lang="hu-HU" sz="2000" b="0" i="0" kern="1200" dirty="0"/>
            <a:t>is </a:t>
          </a:r>
          <a:r>
            <a:rPr lang="en-US" sz="2000" b="0" i="0" kern="1200" dirty="0"/>
            <a:t>important that the majority of debtors participating in the program</a:t>
          </a:r>
          <a:r>
            <a:rPr lang="hu-HU" sz="2000" b="0" i="0" kern="1200" dirty="0"/>
            <a:t>me</a:t>
          </a:r>
          <a:r>
            <a:rPr lang="en-US" sz="2000" b="0" i="0" kern="1200" dirty="0"/>
            <a:t> start repaying their loans and that the extension </a:t>
          </a:r>
          <a:r>
            <a:rPr lang="hu-HU" sz="2000" b="0" i="0" kern="1200" dirty="0"/>
            <a:t>is</a:t>
          </a:r>
          <a:r>
            <a:rPr lang="en-US" sz="2000" b="0" i="0" kern="1200" dirty="0"/>
            <a:t> used only by those who really need the safety net provided by the moratorium. </a:t>
          </a:r>
          <a:endParaRPr lang="hu-HU" sz="2000" kern="1200" dirty="0"/>
        </a:p>
      </dsp:txBody>
      <dsp:txXfrm>
        <a:off x="69341" y="70503"/>
        <a:ext cx="8566714" cy="1281771"/>
      </dsp:txXfrm>
    </dsp:sp>
    <dsp:sp modelId="{00CDBCD5-F5F6-40DC-95BE-C3FE0F91C31D}">
      <dsp:nvSpPr>
        <dsp:cNvPr id="0" name=""/>
        <dsp:cNvSpPr/>
      </dsp:nvSpPr>
      <dsp:spPr>
        <a:xfrm>
          <a:off x="0" y="1434103"/>
          <a:ext cx="8705396" cy="1420453"/>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300"/>
            </a:spcAft>
            <a:buNone/>
          </a:pPr>
          <a:r>
            <a:rPr lang="hu-HU" sz="2800" kern="1200" dirty="0" err="1">
              <a:solidFill>
                <a:prstClr val="white"/>
              </a:solidFill>
              <a:latin typeface="Calibri"/>
              <a:ea typeface="+mn-ea"/>
              <a:cs typeface="+mn-cs"/>
            </a:rPr>
            <a:t>SHOCK-ABSORBING</a:t>
          </a:r>
          <a:r>
            <a:rPr lang="hu-HU" sz="2800" kern="1200" dirty="0">
              <a:solidFill>
                <a:prstClr val="white"/>
              </a:solidFill>
              <a:latin typeface="Calibri"/>
              <a:ea typeface="+mn-ea"/>
              <a:cs typeface="+mn-cs"/>
            </a:rPr>
            <a:t> </a:t>
          </a:r>
          <a:r>
            <a:rPr lang="hu-HU" sz="2800" kern="1200" dirty="0" err="1">
              <a:solidFill>
                <a:prstClr val="white"/>
              </a:solidFill>
              <a:latin typeface="Calibri"/>
              <a:ea typeface="+mn-ea"/>
              <a:cs typeface="+mn-cs"/>
            </a:rPr>
            <a:t>CAPACITY</a:t>
          </a:r>
          <a:r>
            <a:rPr lang="hu-HU" sz="2800" kern="1200" dirty="0">
              <a:solidFill>
                <a:prstClr val="white"/>
              </a:solidFill>
              <a:latin typeface="Calibri"/>
              <a:ea typeface="+mn-ea"/>
              <a:cs typeface="+mn-cs"/>
            </a:rPr>
            <a:t> </a:t>
          </a:r>
          <a:br>
            <a:rPr lang="hu-HU" sz="1900" kern="1200" dirty="0"/>
          </a:br>
          <a:r>
            <a:rPr lang="en-US" sz="1900" kern="1200" dirty="0"/>
            <a:t>Liquidity reserves are abundant, and even in the event of severe stress, there would be only a minimal capital shortfall in the sector. Banks are able to support the relaunch of the economy.</a:t>
          </a:r>
          <a:endParaRPr lang="hu-HU" sz="1900" kern="1200" dirty="0"/>
        </a:p>
      </dsp:txBody>
      <dsp:txXfrm>
        <a:off x="69341" y="1503444"/>
        <a:ext cx="8566714" cy="1281771"/>
      </dsp:txXfrm>
    </dsp:sp>
    <dsp:sp modelId="{83893004-841F-4786-B784-7390DF1D2B59}">
      <dsp:nvSpPr>
        <dsp:cNvPr id="0" name=""/>
        <dsp:cNvSpPr/>
      </dsp:nvSpPr>
      <dsp:spPr>
        <a:xfrm>
          <a:off x="0" y="2867044"/>
          <a:ext cx="8705396" cy="1420453"/>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300"/>
            </a:spcAft>
            <a:buNone/>
          </a:pPr>
          <a:r>
            <a:rPr lang="hu-HU" sz="2800" kern="1200" dirty="0" err="1"/>
            <a:t>VULNERABILITY</a:t>
          </a:r>
          <a:endParaRPr lang="hu-HU" sz="2800" kern="1200" dirty="0"/>
        </a:p>
        <a:p>
          <a:pPr marL="0" lvl="0" indent="0" algn="l" defTabSz="1244600">
            <a:lnSpc>
              <a:spcPct val="90000"/>
            </a:lnSpc>
            <a:spcBef>
              <a:spcPct val="0"/>
            </a:spcBef>
            <a:spcAft>
              <a:spcPct val="35000"/>
            </a:spcAft>
            <a:buNone/>
          </a:pPr>
          <a:r>
            <a:rPr lang="en-US" sz="1900" kern="1200" dirty="0">
              <a:solidFill>
                <a:prstClr val="white"/>
              </a:solidFill>
              <a:latin typeface="Calibri"/>
              <a:ea typeface="+mn-ea"/>
              <a:cs typeface="+mn-cs"/>
            </a:rPr>
            <a:t>12 per cent of the corporate loan portfolio and 10 per cent of the household loan portfolio may be regarded as particularly high-risk portfolio</a:t>
          </a:r>
          <a:r>
            <a:rPr lang="hu-HU" sz="1900" kern="1200" dirty="0">
              <a:solidFill>
                <a:prstClr val="white"/>
              </a:solidFill>
              <a:latin typeface="Calibri"/>
              <a:ea typeface="+mn-ea"/>
              <a:cs typeface="+mn-cs"/>
            </a:rPr>
            <a:t>. </a:t>
          </a:r>
          <a:r>
            <a:rPr lang="en-US" sz="1900" kern="1200" dirty="0">
              <a:solidFill>
                <a:prstClr val="white"/>
              </a:solidFill>
              <a:latin typeface="Calibri"/>
              <a:ea typeface="+mn-ea"/>
              <a:cs typeface="+mn-cs"/>
            </a:rPr>
            <a:t>However, </a:t>
          </a:r>
          <a:r>
            <a:rPr lang="hu-HU" sz="1900" kern="1200" dirty="0">
              <a:solidFill>
                <a:prstClr val="white"/>
              </a:solidFill>
              <a:latin typeface="Calibri"/>
              <a:ea typeface="+mn-ea"/>
              <a:cs typeface="+mn-cs"/>
            </a:rPr>
            <a:t>non-</a:t>
          </a:r>
          <a:r>
            <a:rPr lang="hu-HU" sz="1900" kern="1200" dirty="0" err="1">
              <a:solidFill>
                <a:prstClr val="white"/>
              </a:solidFill>
              <a:latin typeface="Calibri"/>
              <a:ea typeface="+mn-ea"/>
              <a:cs typeface="+mn-cs"/>
            </a:rPr>
            <a:t>performing</a:t>
          </a:r>
          <a:r>
            <a:rPr lang="en-US" sz="1900" kern="1200" dirty="0">
              <a:solidFill>
                <a:prstClr val="white"/>
              </a:solidFill>
              <a:latin typeface="Calibri"/>
              <a:ea typeface="+mn-ea"/>
              <a:cs typeface="+mn-cs"/>
            </a:rPr>
            <a:t> rates </a:t>
          </a:r>
          <a:r>
            <a:rPr lang="hu-HU" sz="1900" kern="1200" dirty="0" err="1">
              <a:solidFill>
                <a:prstClr val="white"/>
              </a:solidFill>
              <a:latin typeface="Calibri"/>
              <a:ea typeface="+mn-ea"/>
              <a:cs typeface="+mn-cs"/>
            </a:rPr>
            <a:t>are</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expected</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to</a:t>
          </a:r>
          <a:r>
            <a:rPr lang="en-US" sz="1900" kern="1200" dirty="0">
              <a:solidFill>
                <a:prstClr val="white"/>
              </a:solidFill>
              <a:latin typeface="Calibri"/>
              <a:ea typeface="+mn-ea"/>
              <a:cs typeface="+mn-cs"/>
            </a:rPr>
            <a:t> peak </a:t>
          </a:r>
          <a:r>
            <a:rPr lang="hu-HU" sz="1900" kern="1200" dirty="0" err="1">
              <a:solidFill>
                <a:prstClr val="white"/>
              </a:solidFill>
              <a:latin typeface="Calibri"/>
              <a:ea typeface="+mn-ea"/>
              <a:cs typeface="+mn-cs"/>
            </a:rPr>
            <a:t>lower</a:t>
          </a:r>
          <a:r>
            <a:rPr lang="en-US"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than</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that</a:t>
          </a:r>
          <a:r>
            <a:rPr lang="en-US" sz="1900" kern="1200" dirty="0">
              <a:solidFill>
                <a:prstClr val="white"/>
              </a:solidFill>
              <a:latin typeface="Calibri"/>
              <a:ea typeface="+mn-ea"/>
              <a:cs typeface="+mn-cs"/>
            </a:rPr>
            <a:t> in the coming years. </a:t>
          </a:r>
          <a:endParaRPr lang="hu-HU" sz="1900" kern="1200" dirty="0">
            <a:solidFill>
              <a:prstClr val="white"/>
            </a:solidFill>
            <a:latin typeface="Calibri"/>
            <a:ea typeface="+mn-ea"/>
            <a:cs typeface="+mn-cs"/>
          </a:endParaRPr>
        </a:p>
      </dsp:txBody>
      <dsp:txXfrm>
        <a:off x="69341" y="2936385"/>
        <a:ext cx="8566714" cy="1281771"/>
      </dsp:txXfrm>
    </dsp:sp>
    <dsp:sp modelId="{FC6828E9-8384-4FB0-8547-B0099F1E534D}">
      <dsp:nvSpPr>
        <dsp:cNvPr id="0" name=""/>
        <dsp:cNvSpPr/>
      </dsp:nvSpPr>
      <dsp:spPr>
        <a:xfrm>
          <a:off x="0" y="4299984"/>
          <a:ext cx="8705396" cy="1420453"/>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300"/>
            </a:spcAft>
            <a:buNone/>
          </a:pPr>
          <a:r>
            <a:rPr lang="hu-HU" sz="2800" kern="1200" dirty="0"/>
            <a:t>CREDIT </a:t>
          </a:r>
          <a:r>
            <a:rPr lang="hu-HU" sz="2800" kern="1200" dirty="0" err="1"/>
            <a:t>RISKS</a:t>
          </a:r>
          <a:endParaRPr lang="hu-HU" sz="500" kern="1200" dirty="0"/>
        </a:p>
        <a:p>
          <a:pPr marL="0" lvl="0" indent="0" algn="l" defTabSz="1244600">
            <a:lnSpc>
              <a:spcPct val="90000"/>
            </a:lnSpc>
            <a:spcBef>
              <a:spcPct val="0"/>
            </a:spcBef>
            <a:spcAft>
              <a:spcPct val="35000"/>
            </a:spcAft>
            <a:buNone/>
          </a:pPr>
          <a:r>
            <a:rPr lang="hu-HU" sz="1900" kern="1200" dirty="0" err="1">
              <a:solidFill>
                <a:prstClr val="white"/>
              </a:solidFill>
              <a:latin typeface="Calibri"/>
              <a:ea typeface="+mn-ea"/>
              <a:cs typeface="+mn-cs"/>
            </a:rPr>
            <a:t>Banks</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have</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started</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the</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provisioning</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for</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the</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expected</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deterioration</a:t>
          </a:r>
          <a:r>
            <a:rPr lang="hu-HU" sz="1900" kern="1200" dirty="0">
              <a:solidFill>
                <a:prstClr val="white"/>
              </a:solidFill>
              <a:latin typeface="Calibri"/>
              <a:ea typeface="+mn-ea"/>
              <a:cs typeface="+mn-cs"/>
            </a:rPr>
            <a:t> in </a:t>
          </a:r>
          <a:r>
            <a:rPr lang="hu-HU" sz="1900" kern="1200" dirty="0" err="1">
              <a:solidFill>
                <a:prstClr val="white"/>
              </a:solidFill>
              <a:latin typeface="Calibri"/>
              <a:ea typeface="+mn-ea"/>
              <a:cs typeface="+mn-cs"/>
            </a:rPr>
            <a:t>the</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portfolio</a:t>
          </a:r>
          <a:r>
            <a:rPr lang="hu-HU" sz="1900" kern="1200" dirty="0">
              <a:solidFill>
                <a:prstClr val="white"/>
              </a:solidFill>
              <a:latin typeface="Calibri"/>
              <a:ea typeface="+mn-ea"/>
              <a:cs typeface="+mn-cs"/>
            </a:rPr>
            <a:t>. T</a:t>
          </a:r>
          <a:r>
            <a:rPr lang="en-US" sz="1900" kern="1200" dirty="0">
              <a:solidFill>
                <a:prstClr val="white"/>
              </a:solidFill>
              <a:latin typeface="Calibri"/>
              <a:ea typeface="+mn-ea"/>
              <a:cs typeface="+mn-cs"/>
            </a:rPr>
            <a:t>he increase in credit risk</a:t>
          </a:r>
          <a:r>
            <a:rPr lang="hu-HU" sz="1900" kern="1200" dirty="0">
              <a:solidFill>
                <a:prstClr val="white"/>
              </a:solidFill>
              <a:latin typeface="Calibri"/>
              <a:ea typeface="+mn-ea"/>
              <a:cs typeface="+mn-cs"/>
            </a:rPr>
            <a:t> </a:t>
          </a:r>
          <a:r>
            <a:rPr lang="en-US" sz="1900" kern="1200" dirty="0">
              <a:solidFill>
                <a:prstClr val="white"/>
              </a:solidFill>
              <a:latin typeface="Calibri"/>
              <a:ea typeface="+mn-ea"/>
              <a:cs typeface="+mn-cs"/>
            </a:rPr>
            <a:t>mainly affected</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the</a:t>
          </a:r>
          <a:r>
            <a:rPr lang="hu-HU" sz="1900" kern="1200" dirty="0">
              <a:solidFill>
                <a:prstClr val="white"/>
              </a:solidFill>
              <a:latin typeface="Calibri"/>
              <a:ea typeface="+mn-ea"/>
              <a:cs typeface="+mn-cs"/>
            </a:rPr>
            <a:t> </a:t>
          </a:r>
          <a:r>
            <a:rPr lang="hu-HU" sz="1900" kern="1200" dirty="0" err="1">
              <a:solidFill>
                <a:prstClr val="white"/>
              </a:solidFill>
              <a:latin typeface="Calibri"/>
              <a:ea typeface="+mn-ea"/>
              <a:cs typeface="+mn-cs"/>
            </a:rPr>
            <a:t>loans</a:t>
          </a:r>
          <a:r>
            <a:rPr lang="hu-HU" sz="1900" kern="1200" dirty="0">
              <a:solidFill>
                <a:prstClr val="white"/>
              </a:solidFill>
              <a:latin typeface="Calibri"/>
              <a:ea typeface="+mn-ea"/>
              <a:cs typeface="+mn-cs"/>
            </a:rPr>
            <a:t> in m</a:t>
          </a:r>
          <a:r>
            <a:rPr lang="en-US" sz="1900" kern="1200" dirty="0" err="1">
              <a:solidFill>
                <a:prstClr val="white"/>
              </a:solidFill>
              <a:latin typeface="Calibri"/>
              <a:ea typeface="+mn-ea"/>
              <a:cs typeface="+mn-cs"/>
            </a:rPr>
            <a:t>oratorium</a:t>
          </a:r>
          <a:r>
            <a:rPr lang="en-US" sz="1900" kern="1200" dirty="0">
              <a:solidFill>
                <a:prstClr val="white"/>
              </a:solidFill>
              <a:latin typeface="Calibri"/>
              <a:ea typeface="+mn-ea"/>
              <a:cs typeface="+mn-cs"/>
            </a:rPr>
            <a:t>. Bank profitability also deteriorated significantly as a result of the recognized impairment.</a:t>
          </a:r>
          <a:endParaRPr lang="hu-HU" sz="1900" kern="1200" dirty="0"/>
        </a:p>
      </dsp:txBody>
      <dsp:txXfrm>
        <a:off x="69341" y="4369325"/>
        <a:ext cx="8566714" cy="128177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55BF24C8-29BD-44C8-8670-E2899CC88455}" type="datetimeFigureOut">
              <a:rPr lang="hu-HU" smtClean="0"/>
              <a:t>2021. 06. 08.</a:t>
            </a:fld>
            <a:endParaRPr lang="hu-HU"/>
          </a:p>
        </p:txBody>
      </p:sp>
      <p:sp>
        <p:nvSpPr>
          <p:cNvPr id="4" name="Diakép helye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6636E54E-4040-4C34-9C66-031D06AC9E19}" type="slidenum">
              <a:rPr lang="hu-HU" smtClean="0"/>
              <a:t>‹#›</a:t>
            </a:fld>
            <a:endParaRPr lang="hu-HU"/>
          </a:p>
        </p:txBody>
      </p:sp>
    </p:spTree>
    <p:extLst>
      <p:ext uri="{BB962C8B-B14F-4D97-AF65-F5344CB8AC3E}">
        <p14:creationId xmlns:p14="http://schemas.microsoft.com/office/powerpoint/2010/main" val="215864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a:t>
            </a:fld>
            <a:endParaRPr lang="hu-HU"/>
          </a:p>
        </p:txBody>
      </p:sp>
    </p:spTree>
    <p:extLst>
      <p:ext uri="{BB962C8B-B14F-4D97-AF65-F5344CB8AC3E}">
        <p14:creationId xmlns:p14="http://schemas.microsoft.com/office/powerpoint/2010/main" val="1216247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16</a:t>
            </a:fld>
            <a:endParaRPr lang="hu-HU"/>
          </a:p>
        </p:txBody>
      </p:sp>
    </p:spTree>
    <p:extLst>
      <p:ext uri="{BB962C8B-B14F-4D97-AF65-F5344CB8AC3E}">
        <p14:creationId xmlns:p14="http://schemas.microsoft.com/office/powerpoint/2010/main" val="239905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17</a:t>
            </a:fld>
            <a:endParaRPr lang="hu-HU"/>
          </a:p>
        </p:txBody>
      </p:sp>
    </p:spTree>
    <p:extLst>
      <p:ext uri="{BB962C8B-B14F-4D97-AF65-F5344CB8AC3E}">
        <p14:creationId xmlns:p14="http://schemas.microsoft.com/office/powerpoint/2010/main" val="33595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25</a:t>
            </a:fld>
            <a:endParaRPr lang="hu-HU"/>
          </a:p>
        </p:txBody>
      </p:sp>
    </p:spTree>
    <p:extLst>
      <p:ext uri="{BB962C8B-B14F-4D97-AF65-F5344CB8AC3E}">
        <p14:creationId xmlns:p14="http://schemas.microsoft.com/office/powerpoint/2010/main" val="2379839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27</a:t>
            </a:fld>
            <a:endParaRPr lang="hu-HU"/>
          </a:p>
        </p:txBody>
      </p:sp>
    </p:spTree>
    <p:extLst>
      <p:ext uri="{BB962C8B-B14F-4D97-AF65-F5344CB8AC3E}">
        <p14:creationId xmlns:p14="http://schemas.microsoft.com/office/powerpoint/2010/main" val="314389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34</a:t>
            </a:fld>
            <a:endParaRPr lang="hu-HU"/>
          </a:p>
        </p:txBody>
      </p:sp>
    </p:spTree>
    <p:extLst>
      <p:ext uri="{BB962C8B-B14F-4D97-AF65-F5344CB8AC3E}">
        <p14:creationId xmlns:p14="http://schemas.microsoft.com/office/powerpoint/2010/main" val="3926735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40</a:t>
            </a:fld>
            <a:endParaRPr lang="hu-HU"/>
          </a:p>
        </p:txBody>
      </p:sp>
    </p:spTree>
    <p:extLst>
      <p:ext uri="{BB962C8B-B14F-4D97-AF65-F5344CB8AC3E}">
        <p14:creationId xmlns:p14="http://schemas.microsoft.com/office/powerpoint/2010/main" val="843892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3</a:t>
            </a:fld>
            <a:endParaRPr lang="hu-HU"/>
          </a:p>
        </p:txBody>
      </p:sp>
    </p:spTree>
    <p:extLst>
      <p:ext uri="{BB962C8B-B14F-4D97-AF65-F5344CB8AC3E}">
        <p14:creationId xmlns:p14="http://schemas.microsoft.com/office/powerpoint/2010/main" val="392741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4</a:t>
            </a:fld>
            <a:endParaRPr lang="hu-HU"/>
          </a:p>
        </p:txBody>
      </p:sp>
    </p:spTree>
    <p:extLst>
      <p:ext uri="{BB962C8B-B14F-4D97-AF65-F5344CB8AC3E}">
        <p14:creationId xmlns:p14="http://schemas.microsoft.com/office/powerpoint/2010/main" val="119593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6</a:t>
            </a:fld>
            <a:endParaRPr lang="hu-HU"/>
          </a:p>
        </p:txBody>
      </p:sp>
    </p:spTree>
    <p:extLst>
      <p:ext uri="{BB962C8B-B14F-4D97-AF65-F5344CB8AC3E}">
        <p14:creationId xmlns:p14="http://schemas.microsoft.com/office/powerpoint/2010/main" val="394648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7</a:t>
            </a:fld>
            <a:endParaRPr lang="hu-HU"/>
          </a:p>
        </p:txBody>
      </p:sp>
    </p:spTree>
    <p:extLst>
      <p:ext uri="{BB962C8B-B14F-4D97-AF65-F5344CB8AC3E}">
        <p14:creationId xmlns:p14="http://schemas.microsoft.com/office/powerpoint/2010/main" val="414770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8</a:t>
            </a:fld>
            <a:endParaRPr lang="hu-HU"/>
          </a:p>
        </p:txBody>
      </p:sp>
    </p:spTree>
    <p:extLst>
      <p:ext uri="{BB962C8B-B14F-4D97-AF65-F5344CB8AC3E}">
        <p14:creationId xmlns:p14="http://schemas.microsoft.com/office/powerpoint/2010/main" val="3186573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12</a:t>
            </a:fld>
            <a:endParaRPr lang="hu-HU"/>
          </a:p>
        </p:txBody>
      </p:sp>
    </p:spTree>
    <p:extLst>
      <p:ext uri="{BB962C8B-B14F-4D97-AF65-F5344CB8AC3E}">
        <p14:creationId xmlns:p14="http://schemas.microsoft.com/office/powerpoint/2010/main" val="4227318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1B7A55-1294-4E4F-9D3B-EFE610BC9DFF}" type="slidenum">
              <a:rPr lang="en-US" smtClean="0"/>
              <a:t>14</a:t>
            </a:fld>
            <a:endParaRPr lang="en-US"/>
          </a:p>
        </p:txBody>
      </p:sp>
    </p:spTree>
    <p:extLst>
      <p:ext uri="{BB962C8B-B14F-4D97-AF65-F5344CB8AC3E}">
        <p14:creationId xmlns:p14="http://schemas.microsoft.com/office/powerpoint/2010/main" val="65869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15</a:t>
            </a:fld>
            <a:endParaRPr lang="hu-HU"/>
          </a:p>
        </p:txBody>
      </p:sp>
    </p:spTree>
    <p:extLst>
      <p:ext uri="{BB962C8B-B14F-4D97-AF65-F5344CB8AC3E}">
        <p14:creationId xmlns:p14="http://schemas.microsoft.com/office/powerpoint/2010/main" val="2955713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69332"/>
          </a:xfrm>
          <a:noFill/>
        </p:spPr>
        <p:txBody>
          <a:bodyPr wrap="square" rtlCol="0">
            <a:spAutoFit/>
          </a:bodyPr>
          <a:lstStyle>
            <a:lvl1pPr algn="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Konferencia | 2018</a:t>
            </a:r>
          </a:p>
        </p:txBody>
      </p:sp>
      <p:sp>
        <p:nvSpPr>
          <p:cNvPr id="4" name="Téglalap 3">
            <a:extLst>
              <a:ext uri="{FF2B5EF4-FFF2-40B4-BE49-F238E27FC236}">
                <a16:creationId xmlns:a16="http://schemas.microsoft.com/office/drawing/2014/main" id="{1EFD92E4-2321-49E5-AEED-0D4F061F923D}"/>
              </a:ext>
            </a:extLst>
          </p:cNvPr>
          <p:cNvSpPr/>
          <p:nvPr/>
        </p:nvSpPr>
        <p:spPr>
          <a:xfrm>
            <a:off x="0" y="1079505"/>
            <a:ext cx="12192000" cy="5778499"/>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2" name="Cím 1">
            <a:extLst>
              <a:ext uri="{FF2B5EF4-FFF2-40B4-BE49-F238E27FC236}">
                <a16:creationId xmlns:a16="http://schemas.microsoft.com/office/drawing/2014/main" id="{398923B4-BAF4-482B-8B9E-42943A59C2D1}"/>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4800" cap="all" spc="300" baseline="0">
                <a:solidFill>
                  <a:schemeClr val="bg1"/>
                </a:solidFill>
                <a:latin typeface="+mn-lt"/>
                <a:ea typeface="+mn-ea"/>
                <a:cs typeface="+mn-cs"/>
              </a:defRPr>
            </a:lvl1pPr>
          </a:lstStyle>
          <a:p>
            <a:pPr marL="0" lvl="0" algn="ctr" defTabSz="457200"/>
            <a:r>
              <a:rPr lang="hu-HU" dirty="0" err="1"/>
              <a:t>MintacíM</a:t>
            </a:r>
            <a:r>
              <a:rPr lang="hu-HU" dirty="0"/>
              <a:t> szerkesztése</a:t>
            </a:r>
          </a:p>
        </p:txBody>
      </p:sp>
      <p:pic>
        <p:nvPicPr>
          <p:cNvPr id="5" name="Kép 4">
            <a:extLst>
              <a:ext uri="{FF2B5EF4-FFF2-40B4-BE49-F238E27FC236}">
                <a16:creationId xmlns:a16="http://schemas.microsoft.com/office/drawing/2014/main" id="{AA4D6964-545F-4255-BA13-25E11882AE9B}"/>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rot="5400000">
            <a:off x="5092101" y="2517211"/>
            <a:ext cx="1944000" cy="5608800"/>
          </a:xfrm>
          <a:prstGeom prst="rect">
            <a:avLst/>
          </a:prstGeom>
        </p:spPr>
      </p:pic>
      <p:sp>
        <p:nvSpPr>
          <p:cNvPr id="9" name="Ellipszis 8">
            <a:extLst>
              <a:ext uri="{FF2B5EF4-FFF2-40B4-BE49-F238E27FC236}">
                <a16:creationId xmlns:a16="http://schemas.microsoft.com/office/drawing/2014/main" id="{AA33C856-AF1F-46C6-9B70-74729FEF45F9}"/>
              </a:ext>
            </a:extLst>
          </p:cNvPr>
          <p:cNvSpPr>
            <a:spLocks noChangeAspect="1"/>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1" y="4325373"/>
            <a:ext cx="9027887" cy="0"/>
          </a:xfrm>
          <a:prstGeom prst="line">
            <a:avLst/>
          </a:prstGeom>
          <a:ln>
            <a:gradFill>
              <a:gsLst>
                <a:gs pos="27000">
                  <a:schemeClr val="bg1"/>
                </a:gs>
                <a:gs pos="0">
                  <a:schemeClr val="bg1">
                    <a:alpha val="0"/>
                  </a:schemeClr>
                </a:gs>
                <a:gs pos="77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69332"/>
          </a:xfrm>
          <a:noFill/>
        </p:spPr>
        <p:txBody>
          <a:bodyPr wrap="square" rtlCol="0">
            <a:spAutoFit/>
          </a:bodyPr>
          <a:lstStyle>
            <a:lvl1pP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Előadó Neve | titulusa</a:t>
            </a:r>
          </a:p>
        </p:txBody>
      </p:sp>
    </p:spTree>
    <p:extLst>
      <p:ext uri="{BB962C8B-B14F-4D97-AF65-F5344CB8AC3E}">
        <p14:creationId xmlns:p14="http://schemas.microsoft.com/office/powerpoint/2010/main" val="288829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67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609600" y="1600201"/>
            <a:ext cx="10972800" cy="4277072"/>
          </a:xfrm>
          <a:prstGeom prst="rect">
            <a:avLst/>
          </a:prstGeom>
        </p:spPr>
        <p:txBody>
          <a:bodyPr/>
          <a:lstStyle>
            <a:lvl1pPr marL="609585" indent="-609585">
              <a:buFont typeface="+mj-lt"/>
              <a:buAutoNum type="arabicPeriod"/>
              <a:defRPr sz="3200">
                <a:solidFill>
                  <a:srgbClr val="1E1B58"/>
                </a:solidFill>
              </a:defRPr>
            </a:lvl1pPr>
            <a:lvl2pPr marL="1219170" indent="-609585">
              <a:buFont typeface="+mj-lt"/>
              <a:buAutoNum type="alphaLcPeriod"/>
              <a:defRPr sz="2667">
                <a:solidFill>
                  <a:srgbClr val="1E1B58"/>
                </a:solidFill>
              </a:defRPr>
            </a:lvl2pPr>
            <a:lvl3pPr marL="1676358" indent="-457189">
              <a:buFont typeface="+mj-lt"/>
              <a:buAutoNum type="romanLcPeriod"/>
              <a:defRPr sz="2400">
                <a:solidFill>
                  <a:srgbClr val="1E1B58"/>
                </a:solidFill>
              </a:defRPr>
            </a:lvl3pPr>
            <a:lvl4pPr marL="2285943" indent="-457189">
              <a:buFont typeface="+mj-lt"/>
              <a:buAutoNum type="arabicPeriod"/>
              <a:defRPr sz="2133">
                <a:solidFill>
                  <a:srgbClr val="1E1B58"/>
                </a:solidFill>
              </a:defRPr>
            </a:lvl4pPr>
            <a:lvl5pPr marL="2895528" indent="-457189">
              <a:buFont typeface="+mj-lt"/>
              <a:buAutoNum type="arabicPeriod"/>
              <a:defRPr sz="2133">
                <a:solidFill>
                  <a:srgbClr val="1E1B58"/>
                </a:solidFill>
              </a:defRPr>
            </a:lvl5pPr>
          </a:lstStyle>
          <a:p>
            <a:pPr lvl="0"/>
            <a:r>
              <a:rPr lang="hu-HU" dirty="0"/>
              <a:t>Mintaszöveg szerkesztése</a:t>
            </a:r>
          </a:p>
          <a:p>
            <a:pPr lvl="1"/>
            <a:r>
              <a:rPr lang="hu-HU" dirty="0"/>
              <a:t>Második szint</a:t>
            </a:r>
          </a:p>
          <a:p>
            <a:pPr lvl="2"/>
            <a:r>
              <a:rPr lang="hu-HU" dirty="0"/>
              <a:t>Harmadik szint</a:t>
            </a:r>
          </a:p>
        </p:txBody>
      </p:sp>
      <p:sp>
        <p:nvSpPr>
          <p:cNvPr id="5" name="Élőláb helye 4"/>
          <p:cNvSpPr>
            <a:spLocks noGrp="1"/>
          </p:cNvSpPr>
          <p:nvPr>
            <p:ph type="ftr" sz="quarter" idx="11"/>
          </p:nvPr>
        </p:nvSpPr>
        <p:spPr>
          <a:xfrm>
            <a:off x="4367808" y="6309320"/>
            <a:ext cx="3860800" cy="365125"/>
          </a:xfrm>
          <a:prstGeom prst="rect">
            <a:avLst/>
          </a:prstGeom>
        </p:spPr>
        <p:txBody>
          <a:bodyPr/>
          <a:lstStyle/>
          <a:p>
            <a:endParaRPr lang="hu-HU" dirty="0"/>
          </a:p>
        </p:txBody>
      </p:sp>
      <p:sp>
        <p:nvSpPr>
          <p:cNvPr id="6" name="Dia számának helye 5"/>
          <p:cNvSpPr>
            <a:spLocks noGrp="1"/>
          </p:cNvSpPr>
          <p:nvPr>
            <p:ph type="sldNum" sz="quarter" idx="12"/>
          </p:nvPr>
        </p:nvSpPr>
        <p:spPr>
          <a:xfrm>
            <a:off x="623392" y="6309320"/>
            <a:ext cx="2784309" cy="365125"/>
          </a:xfrm>
          <a:prstGeom prst="rect">
            <a:avLst/>
          </a:prstGeom>
        </p:spPr>
        <p:txBody>
          <a:bodyPr/>
          <a:lstStyle/>
          <a:p>
            <a:pPr algn="l"/>
            <a:fld id="{ACA1FBC3-C4CA-4F32-B016-43947CDEBAB8}" type="slidenum">
              <a:rPr lang="hu-HU" smtClean="0"/>
              <a:pPr algn="l"/>
              <a:t>‹#›</a:t>
            </a:fld>
            <a:endParaRPr lang="hu-HU" dirty="0"/>
          </a:p>
        </p:txBody>
      </p:sp>
      <p:sp>
        <p:nvSpPr>
          <p:cNvPr id="15" name="Cím 1"/>
          <p:cNvSpPr>
            <a:spLocks noGrp="1"/>
          </p:cNvSpPr>
          <p:nvPr>
            <p:ph type="ctrTitle" hasCustomPrompt="1"/>
          </p:nvPr>
        </p:nvSpPr>
        <p:spPr>
          <a:xfrm>
            <a:off x="335690" y="620688"/>
            <a:ext cx="7296811" cy="504056"/>
          </a:xfrm>
          <a:prstGeom prst="rect">
            <a:avLst/>
          </a:prstGeom>
        </p:spPr>
        <p:txBody>
          <a:bodyPr>
            <a:noAutofit/>
          </a:bodyPr>
          <a:lstStyle>
            <a:lvl1pPr algn="l">
              <a:defRPr sz="3333">
                <a:solidFill>
                  <a:srgbClr val="1E1B58"/>
                </a:solidFill>
                <a:latin typeface="Arial" panose="020B0604020202020204" pitchFamily="34" charset="0"/>
                <a:cs typeface="Arial" panose="020B0604020202020204" pitchFamily="34" charset="0"/>
              </a:defRPr>
            </a:lvl1pPr>
          </a:lstStyle>
          <a:p>
            <a:r>
              <a:rPr lang="hu-HU" dirty="0"/>
              <a:t>DIA CÍME</a:t>
            </a:r>
          </a:p>
        </p:txBody>
      </p:sp>
      <p:sp>
        <p:nvSpPr>
          <p:cNvPr id="16" name="Szöveg helye 13"/>
          <p:cNvSpPr>
            <a:spLocks noGrp="1"/>
          </p:cNvSpPr>
          <p:nvPr>
            <p:ph type="body" sz="quarter" idx="13" hasCustomPrompt="1"/>
          </p:nvPr>
        </p:nvSpPr>
        <p:spPr>
          <a:xfrm>
            <a:off x="335360" y="332657"/>
            <a:ext cx="7296149" cy="288057"/>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1600" baseline="0">
                <a:solidFill>
                  <a:srgbClr val="1E1B58"/>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dirty="0"/>
              <a:t>A prezentáció címe</a:t>
            </a:r>
          </a:p>
        </p:txBody>
      </p:sp>
    </p:spTree>
    <p:extLst>
      <p:ext uri="{BB962C8B-B14F-4D97-AF65-F5344CB8AC3E}">
        <p14:creationId xmlns:p14="http://schemas.microsoft.com/office/powerpoint/2010/main" val="325527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A810-4EEC-4D0F-B163-DFC963816F74}"/>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61FB6233-FC4F-4628-BA1D-2782F6494517}"/>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F4A1D367-A9C7-46F9-B78E-724D1BEC0650}"/>
              </a:ext>
            </a:extLst>
          </p:cNvPr>
          <p:cNvSpPr>
            <a:spLocks noGrp="1"/>
          </p:cNvSpPr>
          <p:nvPr>
            <p:ph type="sldNum" sz="quarter" idx="11"/>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1404679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EB9F1D99-C601-4291-9D39-04D45263AC3B}"/>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6200000">
            <a:off x="5124001" y="2537525"/>
            <a:ext cx="1944000" cy="5608800"/>
          </a:xfrm>
          <a:prstGeom prst="rect">
            <a:avLst/>
          </a:prstGeom>
        </p:spPr>
      </p:pic>
      <p:sp>
        <p:nvSpPr>
          <p:cNvPr id="13" name="Téglalap 12">
            <a:extLst>
              <a:ext uri="{FF2B5EF4-FFF2-40B4-BE49-F238E27FC236}">
                <a16:creationId xmlns:a16="http://schemas.microsoft.com/office/drawing/2014/main" id="{2A2EB4D7-427D-41DD-AE99-B6B9194DE3AC}"/>
              </a:ext>
            </a:extLst>
          </p:cNvPr>
          <p:cNvSpPr/>
          <p:nvPr/>
        </p:nvSpPr>
        <p:spPr>
          <a:xfrm>
            <a:off x="-1" y="893235"/>
            <a:ext cx="12192001" cy="360000"/>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69332"/>
          </a:xfrm>
          <a:noFill/>
        </p:spPr>
        <p:txBody>
          <a:bodyPr wrap="square" rtlCol="0">
            <a:spAutoFit/>
          </a:bodyPr>
          <a:lstStyle>
            <a:lvl1pPr algn="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Konferencia | 2018</a:t>
            </a:r>
          </a:p>
        </p:txBody>
      </p:sp>
      <p:sp>
        <p:nvSpPr>
          <p:cNvPr id="9" name="Ellipszis 8">
            <a:extLst>
              <a:ext uri="{FF2B5EF4-FFF2-40B4-BE49-F238E27FC236}">
                <a16:creationId xmlns:a16="http://schemas.microsoft.com/office/drawing/2014/main" id="{AA33C856-AF1F-46C6-9B70-74729FEF45F9}"/>
              </a:ext>
            </a:extLst>
          </p:cNvPr>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1" y="4336002"/>
            <a:ext cx="9027887" cy="0"/>
          </a:xfrm>
          <a:prstGeom prst="line">
            <a:avLst/>
          </a:prstGeom>
          <a:ln>
            <a:gradFill>
              <a:gsLst>
                <a:gs pos="27000">
                  <a:schemeClr val="tx2">
                    <a:lumMod val="10000"/>
                    <a:lumOff val="90000"/>
                  </a:schemeClr>
                </a:gs>
                <a:gs pos="0">
                  <a:schemeClr val="bg1">
                    <a:alpha val="0"/>
                  </a:schemeClr>
                </a:gs>
                <a:gs pos="77000">
                  <a:schemeClr val="tx2">
                    <a:lumMod val="10000"/>
                    <a:lumOff val="90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69332"/>
          </a:xfrm>
          <a:noFill/>
        </p:spPr>
        <p:txBody>
          <a:bodyPr wrap="square" rtlCol="0">
            <a:spAutoFit/>
          </a:bodyPr>
          <a:lstStyle>
            <a:lvl1pP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Előadó Neve | titulusa</a:t>
            </a:r>
          </a:p>
        </p:txBody>
      </p:sp>
      <p:sp>
        <p:nvSpPr>
          <p:cNvPr id="16" name="Cím 1">
            <a:extLst>
              <a:ext uri="{FF2B5EF4-FFF2-40B4-BE49-F238E27FC236}">
                <a16:creationId xmlns:a16="http://schemas.microsoft.com/office/drawing/2014/main" id="{60B16E0B-3720-4EB9-98E5-A7CFC7210E10}"/>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4800" cap="all" spc="300" baseline="0">
                <a:solidFill>
                  <a:schemeClr val="tx2"/>
                </a:solidFill>
                <a:latin typeface="+mn-lt"/>
                <a:ea typeface="+mn-ea"/>
                <a:cs typeface="+mn-cs"/>
              </a:defRPr>
            </a:lvl1pPr>
          </a:lstStyle>
          <a:p>
            <a:pPr marL="0" lvl="0" algn="ctr" defTabSz="457200"/>
            <a:r>
              <a:rPr lang="hu-HU" dirty="0" err="1"/>
              <a:t>MintacíM</a:t>
            </a:r>
            <a:r>
              <a:rPr lang="hu-HU" dirty="0"/>
              <a:t> szerkesztése</a:t>
            </a:r>
          </a:p>
        </p:txBody>
      </p:sp>
    </p:spTree>
    <p:extLst>
      <p:ext uri="{BB962C8B-B14F-4D97-AF65-F5344CB8AC3E}">
        <p14:creationId xmlns:p14="http://schemas.microsoft.com/office/powerpoint/2010/main" val="946070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69E10144-FD81-4BC1-A765-3E1125135280}"/>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0800000">
            <a:off x="0" y="1035000"/>
            <a:ext cx="2350800" cy="4788000"/>
          </a:xfrm>
          <a:prstGeom prst="rect">
            <a:avLst/>
          </a:prstGeom>
        </p:spPr>
      </p:pic>
      <p:grpSp>
        <p:nvGrpSpPr>
          <p:cNvPr id="19" name="Csoportba foglalás 18">
            <a:extLst>
              <a:ext uri="{FF2B5EF4-FFF2-40B4-BE49-F238E27FC236}">
                <a16:creationId xmlns:a16="http://schemas.microsoft.com/office/drawing/2014/main" id="{66886066-0B97-4559-8618-6491EACA3C73}"/>
              </a:ext>
            </a:extLst>
          </p:cNvPr>
          <p:cNvGrpSpPr/>
          <p:nvPr/>
        </p:nvGrpSpPr>
        <p:grpSpPr>
          <a:xfrm>
            <a:off x="1125572" y="2690621"/>
            <a:ext cx="1476765" cy="1476765"/>
            <a:chOff x="5357618" y="340771"/>
            <a:chExt cx="1476765" cy="1476765"/>
          </a:xfrm>
        </p:grpSpPr>
        <p:sp>
          <p:nvSpPr>
            <p:cNvPr id="20" name="Ellipszis 19">
              <a:extLst>
                <a:ext uri="{FF2B5EF4-FFF2-40B4-BE49-F238E27FC236}">
                  <a16:creationId xmlns:a16="http://schemas.microsoft.com/office/drawing/2014/main" id="{125992F2-75F4-4B01-B8B9-F6DB0135340D}"/>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1" name="Kép 20">
              <a:extLst>
                <a:ext uri="{FF2B5EF4-FFF2-40B4-BE49-F238E27FC236}">
                  <a16:creationId xmlns:a16="http://schemas.microsoft.com/office/drawing/2014/main" id="{FC147930-A5FF-486A-9AD1-6662003187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81032" y="2608033"/>
            <a:ext cx="6644488" cy="1581972"/>
          </a:xfrm>
          <a:noFill/>
        </p:spPr>
        <p:txBody>
          <a:bodyPr wrap="square" rtlCol="0" anchor="ctr">
            <a:spAutoFit/>
          </a:bodyPr>
          <a:lstStyle>
            <a:lvl1pPr>
              <a:lnSpc>
                <a:spcPct val="110000"/>
              </a:lnSpc>
              <a:defRPr lang="hu-HU" sz="4400" cap="all" spc="300" baseline="0">
                <a:solidFill>
                  <a:schemeClr val="tx2"/>
                </a:solidFill>
                <a:latin typeface="+mn-lt"/>
                <a:ea typeface="+mn-ea"/>
                <a:cs typeface="+mn-cs"/>
              </a:defRPr>
            </a:lvl1pPr>
          </a:lstStyle>
          <a:p>
            <a:pPr marL="0" lvl="0" defTabSz="457200"/>
            <a:r>
              <a:rPr lang="hu-HU" dirty="0"/>
              <a:t>Mintacím szerkesztése</a:t>
            </a:r>
          </a:p>
        </p:txBody>
      </p:sp>
    </p:spTree>
    <p:extLst>
      <p:ext uri="{BB962C8B-B14F-4D97-AF65-F5344CB8AC3E}">
        <p14:creationId xmlns:p14="http://schemas.microsoft.com/office/powerpoint/2010/main" val="2821932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örzsdia 1">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7370"/>
            <a:ext cx="45216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4" name="Szöveg helye 5">
            <a:extLst>
              <a:ext uri="{FF2B5EF4-FFF2-40B4-BE49-F238E27FC236}">
                <a16:creationId xmlns:a16="http://schemas.microsoft.com/office/drawing/2014/main" id="{5F68BAB5-5532-4BA2-8038-9B1D7E192D8D}"/>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5" name="Szöveg helye 5">
            <a:extLst>
              <a:ext uri="{FF2B5EF4-FFF2-40B4-BE49-F238E27FC236}">
                <a16:creationId xmlns:a16="http://schemas.microsoft.com/office/drawing/2014/main" id="{9B0AF1A9-4B64-41F9-8F5C-9A183150A76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6" name="Tartalom helye 3">
            <a:extLst>
              <a:ext uri="{FF2B5EF4-FFF2-40B4-BE49-F238E27FC236}">
                <a16:creationId xmlns:a16="http://schemas.microsoft.com/office/drawing/2014/main" id="{8849E124-05C5-421B-9E40-EA89F2E23D0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7972243" y="1880323"/>
            <a:ext cx="3960000" cy="3717670"/>
          </a:xfrm>
        </p:spPr>
        <p:txBody>
          <a:bodyPr>
            <a:normAutofit/>
          </a:bodyPr>
          <a:lstStyle>
            <a:lvl1pPr>
              <a:lnSpc>
                <a:spcPct val="120000"/>
              </a:lnSpc>
              <a:defRPr sz="2400">
                <a:solidFill>
                  <a:schemeClr val="tx2"/>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7972243" y="365129"/>
            <a:ext cx="3960000" cy="1325563"/>
          </a:xfrm>
          <a:ln>
            <a:gradFill flip="none" rotWithShape="1">
              <a:gsLst>
                <a:gs pos="1000">
                  <a:schemeClr val="tx2"/>
                </a:gs>
                <a:gs pos="1000">
                  <a:schemeClr val="bg1">
                    <a:alpha val="0"/>
                  </a:schemeClr>
                </a:gs>
              </a:gsLst>
              <a:lin ang="16200000" scaled="0"/>
              <a:tileRect/>
            </a:gradFill>
          </a:ln>
        </p:spPr>
        <p:txBody>
          <a:bodyPr bIns="144000" anchor="b"/>
          <a:lstStyle>
            <a:lvl1pPr>
              <a:lnSpc>
                <a:spcPct val="120000"/>
              </a:lnSpc>
              <a:defRPr cap="all" spc="100" baseline="0">
                <a:solidFill>
                  <a:schemeClr val="tx2"/>
                </a:solidFill>
              </a:defRPr>
            </a:lvl1pPr>
          </a:lstStyle>
          <a:p>
            <a:r>
              <a:rPr lang="hu-HU" dirty="0"/>
              <a:t>Mintacím szerkesztése</a:t>
            </a:r>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7925025" y="6316642"/>
            <a:ext cx="3969579" cy="369333"/>
          </a:xfrm>
        </p:spPr>
        <p:txBody>
          <a:bodyPr anchor="ctr">
            <a:noAutofit/>
          </a:bodyPr>
          <a:lstStyle>
            <a:lvl1pPr algn="l">
              <a:spcBef>
                <a:spcPts val="0"/>
              </a:spcBef>
              <a:defRPr sz="1800"/>
            </a:lvl1pPr>
          </a:lstStyle>
          <a:p>
            <a:pPr lvl="0"/>
            <a:r>
              <a:rPr lang="hu-HU" dirty="0"/>
              <a:t>Forrás | MNB</a:t>
            </a:r>
          </a:p>
        </p:txBody>
      </p:sp>
    </p:spTree>
    <p:extLst>
      <p:ext uri="{BB962C8B-B14F-4D97-AF65-F5344CB8AC3E}">
        <p14:creationId xmlns:p14="http://schemas.microsoft.com/office/powerpoint/2010/main" val="3559946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45216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279667"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1309421" y="6316864"/>
            <a:ext cx="2958571" cy="361835"/>
          </a:xfrm>
        </p:spPr>
        <p:txBody>
          <a:bodyPr anchor="ctr">
            <a:noAutofit/>
          </a:bodyPr>
          <a:lstStyle>
            <a:lvl1pPr algn="r">
              <a:defRPr sz="1800"/>
            </a:lvl1pPr>
          </a:lstStyle>
          <a:p>
            <a:pPr lvl="0"/>
            <a:r>
              <a:rPr lang="hu-HU" dirty="0"/>
              <a:t>Forrás | MNB</a:t>
            </a:r>
          </a:p>
        </p:txBody>
      </p:sp>
      <p:sp>
        <p:nvSpPr>
          <p:cNvPr id="20" name="Szöveg helye 5">
            <a:extLst>
              <a:ext uri="{FF2B5EF4-FFF2-40B4-BE49-F238E27FC236}">
                <a16:creationId xmlns:a16="http://schemas.microsoft.com/office/drawing/2014/main" id="{BA013568-293D-4768-B1CD-6A04C5AD0C67}"/>
              </a:ext>
            </a:extLst>
          </p:cNvPr>
          <p:cNvSpPr>
            <a:spLocks noGrp="1"/>
          </p:cNvSpPr>
          <p:nvPr>
            <p:ph type="body" sz="quarter" idx="18" hasCustomPrompt="1"/>
          </p:nvPr>
        </p:nvSpPr>
        <p:spPr>
          <a:xfrm>
            <a:off x="5419267"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1" name="Szöveg helye 5">
            <a:extLst>
              <a:ext uri="{FF2B5EF4-FFF2-40B4-BE49-F238E27FC236}">
                <a16:creationId xmlns:a16="http://schemas.microsoft.com/office/drawing/2014/main" id="{03D1AD8F-76CD-40F4-B2B6-B9AEB4689200}"/>
              </a:ext>
            </a:extLst>
          </p:cNvPr>
          <p:cNvSpPr>
            <a:spLocks noGrp="1"/>
          </p:cNvSpPr>
          <p:nvPr>
            <p:ph type="body" sz="quarter" idx="19" hasCustomPrompt="1"/>
          </p:nvPr>
        </p:nvSpPr>
        <p:spPr>
          <a:xfrm>
            <a:off x="5419267"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2" name="Tartalom helye 3">
            <a:extLst>
              <a:ext uri="{FF2B5EF4-FFF2-40B4-BE49-F238E27FC236}">
                <a16:creationId xmlns:a16="http://schemas.microsoft.com/office/drawing/2014/main" id="{DC40D965-5E9D-45B0-ACC4-8CB4F7CFB50D}"/>
              </a:ext>
            </a:extLst>
          </p:cNvPr>
          <p:cNvSpPr>
            <a:spLocks noGrp="1"/>
          </p:cNvSpPr>
          <p:nvPr>
            <p:ph sz="quarter" idx="10" hasCustomPrompt="1"/>
          </p:nvPr>
        </p:nvSpPr>
        <p:spPr>
          <a:xfrm>
            <a:off x="5419461" y="365129"/>
            <a:ext cx="6046595" cy="5193842"/>
          </a:xfrm>
        </p:spPr>
        <p:txBody>
          <a:bodyPr anchor="ctr"/>
          <a:lstStyle>
            <a:lvl1pPr algn="ctr">
              <a:defRPr/>
            </a:lvl1pPr>
          </a:lstStyle>
          <a:p>
            <a:pPr lvl="0"/>
            <a:r>
              <a:rPr lang="hu-HU" dirty="0"/>
              <a:t>Ábra / diagram</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79665" y="1887824"/>
            <a:ext cx="3960000" cy="3710173"/>
          </a:xfrm>
        </p:spPr>
        <p:txBody>
          <a:bodyPr>
            <a:normAutofit/>
          </a:bodyPr>
          <a:lstStyle>
            <a:lvl1pPr>
              <a:lnSpc>
                <a:spcPct val="120000"/>
              </a:lnSpc>
              <a:defRPr sz="2400">
                <a:solidFill>
                  <a:schemeClr val="tx2"/>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79665" y="365129"/>
            <a:ext cx="3960000" cy="1325563"/>
          </a:xfrm>
          <a:ln>
            <a:gradFill flip="none" rotWithShape="1">
              <a:gsLst>
                <a:gs pos="1000">
                  <a:schemeClr val="tx2"/>
                </a:gs>
                <a:gs pos="1000">
                  <a:schemeClr val="bg1">
                    <a:alpha val="0"/>
                  </a:schemeClr>
                </a:gs>
              </a:gsLst>
              <a:lin ang="16200000" scaled="0"/>
              <a:tileRect/>
            </a:gradFill>
          </a:ln>
        </p:spPr>
        <p:txBody>
          <a:bodyPr bIns="144000" anchor="b"/>
          <a:lstStyle>
            <a:lvl1pPr>
              <a:lnSpc>
                <a:spcPct val="120000"/>
              </a:lnSpc>
              <a:defRPr cap="all" spc="100" baseline="0">
                <a:solidFill>
                  <a:schemeClr val="tx2"/>
                </a:solidFill>
              </a:defRPr>
            </a:lvl1pPr>
          </a:lstStyle>
          <a:p>
            <a:r>
              <a:rPr lang="hu-HU" dirty="0"/>
              <a:t>Mintacím szerkesztése</a:t>
            </a:r>
          </a:p>
        </p:txBody>
      </p:sp>
    </p:spTree>
    <p:extLst>
      <p:ext uri="{BB962C8B-B14F-4D97-AF65-F5344CB8AC3E}">
        <p14:creationId xmlns:p14="http://schemas.microsoft.com/office/powerpoint/2010/main" val="3008236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1"/>
            <a:ext cx="4521600" cy="3402607"/>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2892066"/>
          </a:xfrm>
          <a:ln>
            <a:noFill/>
          </a:ln>
        </p:spPr>
        <p:txBody>
          <a:bodyPr anchor="b"/>
          <a:lstStyle>
            <a:lvl1pPr>
              <a:lnSpc>
                <a:spcPct val="120000"/>
              </a:lnSpc>
              <a:defRPr lang="hu-HU" cap="all" spc="100"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2885941"/>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3579211"/>
            <a:ext cx="3960000" cy="2550849"/>
          </a:xfrm>
        </p:spPr>
        <p:txBody>
          <a:bodyP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Tree>
    <p:extLst>
      <p:ext uri="{BB962C8B-B14F-4D97-AF65-F5344CB8AC3E}">
        <p14:creationId xmlns:p14="http://schemas.microsoft.com/office/powerpoint/2010/main" val="352021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2"/>
            <a:ext cx="4521600" cy="160394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998976"/>
          </a:xfrm>
          <a:ln>
            <a:noFill/>
          </a:ln>
        </p:spPr>
        <p:txBody>
          <a:bodyPr anchor="b"/>
          <a:lstStyle>
            <a:lvl1pPr>
              <a:lnSpc>
                <a:spcPct val="120000"/>
              </a:lnSpc>
              <a:defRPr lang="hu-HU" cap="all" spc="100"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1102115"/>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1835397"/>
            <a:ext cx="3960000" cy="4294658"/>
          </a:xfrm>
        </p:spPr>
        <p:txBody>
          <a:bodyP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4" name="Szöveg helye 5">
            <a:extLst>
              <a:ext uri="{FF2B5EF4-FFF2-40B4-BE49-F238E27FC236}">
                <a16:creationId xmlns:a16="http://schemas.microsoft.com/office/drawing/2014/main" id="{08933C33-6A04-46BA-BF01-58C5733AC65F}"/>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5" name="Szöveg helye 5">
            <a:extLst>
              <a:ext uri="{FF2B5EF4-FFF2-40B4-BE49-F238E27FC236}">
                <a16:creationId xmlns:a16="http://schemas.microsoft.com/office/drawing/2014/main" id="{0B696287-8E03-4BE6-9400-A52768E990C2}"/>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6" name="Tartalom helye 3">
            <a:extLst>
              <a:ext uri="{FF2B5EF4-FFF2-40B4-BE49-F238E27FC236}">
                <a16:creationId xmlns:a16="http://schemas.microsoft.com/office/drawing/2014/main" id="{583184B8-58AD-46A6-B210-9EF6EC44DA3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101906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tx2"/>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7925023" y="1200845"/>
            <a:ext cx="3960000" cy="4929210"/>
          </a:xfrm>
        </p:spPr>
        <p:txBody>
          <a:bodyPr anchor="ct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34603" y="6316642"/>
            <a:ext cx="3960000" cy="369333"/>
          </a:xfrm>
        </p:spPr>
        <p:txBody>
          <a:bodyPr anchor="ctr">
            <a:noAutofit/>
          </a:bodyPr>
          <a:lstStyle>
            <a:lvl1pPr algn="r">
              <a:spcBef>
                <a:spcPts val="0"/>
              </a:spcBef>
              <a:defRPr sz="1800"/>
            </a:lvl1pPr>
          </a:lstStyle>
          <a:p>
            <a:pPr lvl="0"/>
            <a:r>
              <a:rPr lang="hu-HU" dirty="0"/>
              <a:t>Forrás | MNB</a:t>
            </a:r>
          </a:p>
        </p:txBody>
      </p:sp>
      <p:sp>
        <p:nvSpPr>
          <p:cNvPr id="33" name="Szöveg helye 5">
            <a:extLst>
              <a:ext uri="{FF2B5EF4-FFF2-40B4-BE49-F238E27FC236}">
                <a16:creationId xmlns:a16="http://schemas.microsoft.com/office/drawing/2014/main" id="{7727A23A-E9E0-4B50-8E9D-E2D7A7B5A02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4" name="Szöveg helye 5">
            <a:extLst>
              <a:ext uri="{FF2B5EF4-FFF2-40B4-BE49-F238E27FC236}">
                <a16:creationId xmlns:a16="http://schemas.microsoft.com/office/drawing/2014/main" id="{602295ED-BC7F-4111-83A7-B61B8316D441}"/>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5" name="Tartalom helye 3">
            <a:extLst>
              <a:ext uri="{FF2B5EF4-FFF2-40B4-BE49-F238E27FC236}">
                <a16:creationId xmlns:a16="http://schemas.microsoft.com/office/drawing/2014/main" id="{6A9DFDE7-F196-4DFC-B1EB-2A59B8D4D922}"/>
              </a:ext>
            </a:extLst>
          </p:cNvPr>
          <p:cNvSpPr>
            <a:spLocks noGrp="1"/>
          </p:cNvSpPr>
          <p:nvPr>
            <p:ph sz="quarter" idx="10" hasCustomPrompt="1"/>
          </p:nvPr>
        </p:nvSpPr>
        <p:spPr>
          <a:xfrm>
            <a:off x="803913" y="1200845"/>
            <a:ext cx="6046595" cy="435812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27306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ímdia">
    <p:spTree>
      <p:nvGrpSpPr>
        <p:cNvPr id="1" name=""/>
        <p:cNvGrpSpPr/>
        <p:nvPr/>
      </p:nvGrpSpPr>
      <p:grpSpPr>
        <a:xfrm>
          <a:off x="0" y="0"/>
          <a:ext cx="0" cy="0"/>
          <a:chOff x="0" y="0"/>
          <a:chExt cx="0" cy="0"/>
        </a:xfrm>
      </p:grpSpPr>
      <p:sp>
        <p:nvSpPr>
          <p:cNvPr id="12" name="Téglalap 9">
            <a:extLst>
              <a:ext uri="{FF2B5EF4-FFF2-40B4-BE49-F238E27FC236}">
                <a16:creationId xmlns:a16="http://schemas.microsoft.com/office/drawing/2014/main" id="{B42950DE-5F8B-4458-BA50-F09CDFE107FF}"/>
              </a:ext>
            </a:extLst>
          </p:cNvPr>
          <p:cNvSpPr/>
          <p:nvPr userDrawn="1"/>
        </p:nvSpPr>
        <p:spPr>
          <a:xfrm>
            <a:off x="-12170" y="0"/>
            <a:ext cx="3048000" cy="6858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4679" t="13826" r="24393" b="13968"/>
          <a:stretch/>
        </p:blipFill>
        <p:spPr>
          <a:xfrm>
            <a:off x="891779" y="445740"/>
            <a:ext cx="1264444" cy="1266826"/>
          </a:xfrm>
          <a:prstGeom prst="rect">
            <a:avLst/>
          </a:prstGeom>
        </p:spPr>
      </p:pic>
      <p:sp>
        <p:nvSpPr>
          <p:cNvPr id="7" name="Rectangle 6">
            <a:extLst>
              <a:ext uri="{FF2B5EF4-FFF2-40B4-BE49-F238E27FC236}">
                <a16:creationId xmlns:a16="http://schemas.microsoft.com/office/drawing/2014/main" id="{ED667E43-34D1-4098-AC85-2E69FC45844E}"/>
              </a:ext>
            </a:extLst>
          </p:cNvPr>
          <p:cNvSpPr/>
          <p:nvPr userDrawn="1"/>
        </p:nvSpPr>
        <p:spPr>
          <a:xfrm rot="10800000">
            <a:off x="264001" y="4026271"/>
            <a:ext cx="2520000" cy="2520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a:p>
        </p:txBody>
      </p:sp>
      <p:sp>
        <p:nvSpPr>
          <p:cNvPr id="8" name="TextBox 7">
            <a:extLst>
              <a:ext uri="{FF2B5EF4-FFF2-40B4-BE49-F238E27FC236}">
                <a16:creationId xmlns:a16="http://schemas.microsoft.com/office/drawing/2014/main" id="{E7981DBB-64A2-49B8-BDF8-482F87B2CE41}"/>
              </a:ext>
            </a:extLst>
          </p:cNvPr>
          <p:cNvSpPr txBox="1"/>
          <p:nvPr userDrawn="1"/>
        </p:nvSpPr>
        <p:spPr>
          <a:xfrm>
            <a:off x="367610" y="1988698"/>
            <a:ext cx="2312780" cy="707886"/>
          </a:xfrm>
          <a:prstGeom prst="rect">
            <a:avLst/>
          </a:prstGeom>
          <a:noFill/>
        </p:spPr>
        <p:txBody>
          <a:bodyPr wrap="square" rtlCol="0">
            <a:spAutoFit/>
          </a:bodyPr>
          <a:lstStyle/>
          <a:p>
            <a:pPr algn="ctr">
              <a:lnSpc>
                <a:spcPct val="100000"/>
              </a:lnSpc>
            </a:pPr>
            <a:r>
              <a:rPr lang="en-US" sz="2000" spc="300" noProof="0" dirty="0">
                <a:solidFill>
                  <a:schemeClr val="bg1"/>
                </a:solidFill>
              </a:rPr>
              <a:t>Questions</a:t>
            </a:r>
          </a:p>
          <a:p>
            <a:pPr algn="ctr">
              <a:lnSpc>
                <a:spcPct val="100000"/>
              </a:lnSpc>
            </a:pPr>
            <a:r>
              <a:rPr lang="hu-HU" sz="2000" spc="300" dirty="0">
                <a:solidFill>
                  <a:schemeClr val="bg1"/>
                </a:solidFill>
              </a:rPr>
              <a:t>sajto@mnb.hu</a:t>
            </a:r>
          </a:p>
        </p:txBody>
      </p:sp>
      <p:sp>
        <p:nvSpPr>
          <p:cNvPr id="17" name="Cím 1">
            <a:extLst>
              <a:ext uri="{FF2B5EF4-FFF2-40B4-BE49-F238E27FC236}">
                <a16:creationId xmlns:a16="http://schemas.microsoft.com/office/drawing/2014/main" id="{0E972E3B-D8A7-41EC-8EEB-A9E2BA8A5189}"/>
              </a:ext>
            </a:extLst>
          </p:cNvPr>
          <p:cNvSpPr>
            <a:spLocks noGrp="1"/>
          </p:cNvSpPr>
          <p:nvPr>
            <p:ph type="title" hasCustomPrompt="1"/>
          </p:nvPr>
        </p:nvSpPr>
        <p:spPr>
          <a:xfrm>
            <a:off x="3391270" y="310447"/>
            <a:ext cx="8390876" cy="713833"/>
          </a:xfrm>
        </p:spPr>
        <p:txBody>
          <a:bodyPr lIns="72000" tIns="36000" rIns="72000" bIns="36000">
            <a:normAutofit/>
          </a:bodyPr>
          <a:lstStyle>
            <a:lvl1pPr algn="l">
              <a:defRPr lang="hu-HU" sz="2200" b="1" cap="all" spc="300" baseline="0" dirty="0">
                <a:solidFill>
                  <a:srgbClr val="0D234D"/>
                </a:solidFill>
              </a:defRPr>
            </a:lvl1pPr>
          </a:lstStyle>
          <a:p>
            <a:pPr marL="0" lvl="0" algn="ctr">
              <a:lnSpc>
                <a:spcPct val="100000"/>
              </a:lnSpc>
            </a:pPr>
            <a:r>
              <a:rPr lang="hu-HU" dirty="0"/>
              <a:t>Mintacím szerkesztése</a:t>
            </a:r>
          </a:p>
        </p:txBody>
      </p:sp>
      <p:sp>
        <p:nvSpPr>
          <p:cNvPr id="18" name="Szöveg helye 2">
            <a:extLst>
              <a:ext uri="{FF2B5EF4-FFF2-40B4-BE49-F238E27FC236}">
                <a16:creationId xmlns:a16="http://schemas.microsoft.com/office/drawing/2014/main" id="{C1CA7D19-B04A-4CBB-AEEB-5B0AFDF0080F}"/>
              </a:ext>
            </a:extLst>
          </p:cNvPr>
          <p:cNvSpPr>
            <a:spLocks noGrp="1"/>
          </p:cNvSpPr>
          <p:nvPr>
            <p:ph type="body" sz="quarter" idx="17" hasCustomPrompt="1"/>
          </p:nvPr>
        </p:nvSpPr>
        <p:spPr>
          <a:xfrm>
            <a:off x="3391271" y="6386645"/>
            <a:ext cx="7679183" cy="229326"/>
          </a:xfrm>
        </p:spPr>
        <p:txBody>
          <a:bodyPr anchor="ctr">
            <a:noAutofit/>
          </a:bodyPr>
          <a:lstStyle>
            <a:lvl1pPr algn="l">
              <a:spcBef>
                <a:spcPts val="0"/>
              </a:spcBef>
              <a:defRPr sz="1400"/>
            </a:lvl1pPr>
          </a:lstStyle>
          <a:p>
            <a:pPr lvl="0"/>
            <a:r>
              <a:rPr lang="hu-HU" dirty="0"/>
              <a:t>Forrás | MNB</a:t>
            </a:r>
          </a:p>
        </p:txBody>
      </p:sp>
      <p:sp>
        <p:nvSpPr>
          <p:cNvPr id="19" name="Tartalom helye 3">
            <a:extLst>
              <a:ext uri="{FF2B5EF4-FFF2-40B4-BE49-F238E27FC236}">
                <a16:creationId xmlns:a16="http://schemas.microsoft.com/office/drawing/2014/main" id="{A3232AAC-6E73-4751-9556-94A0CB749FD1}"/>
              </a:ext>
            </a:extLst>
          </p:cNvPr>
          <p:cNvSpPr>
            <a:spLocks noGrp="1"/>
          </p:cNvSpPr>
          <p:nvPr>
            <p:ph sz="quarter" idx="10" hasCustomPrompt="1"/>
          </p:nvPr>
        </p:nvSpPr>
        <p:spPr>
          <a:xfrm>
            <a:off x="3391270" y="1269509"/>
            <a:ext cx="8390876" cy="4775156"/>
          </a:xfrm>
        </p:spPr>
        <p:txBody>
          <a:bodyPr anchor="ctr"/>
          <a:lstStyle>
            <a:lvl1pPr algn="ctr">
              <a:defRPr/>
            </a:lvl1pPr>
          </a:lstStyle>
          <a:p>
            <a:pPr lvl="0"/>
            <a:r>
              <a:rPr lang="hu-HU" dirty="0"/>
              <a:t>Ábra / diagram</a:t>
            </a:r>
          </a:p>
        </p:txBody>
      </p:sp>
      <p:sp>
        <p:nvSpPr>
          <p:cNvPr id="20" name="Szöveg helye 16">
            <a:extLst>
              <a:ext uri="{FF2B5EF4-FFF2-40B4-BE49-F238E27FC236}">
                <a16:creationId xmlns:a16="http://schemas.microsoft.com/office/drawing/2014/main" id="{02CB0E1F-C568-4FA1-95F7-5FC03F72E1D5}"/>
              </a:ext>
            </a:extLst>
          </p:cNvPr>
          <p:cNvSpPr txBox="1">
            <a:spLocks/>
          </p:cNvSpPr>
          <p:nvPr userDrawn="1"/>
        </p:nvSpPr>
        <p:spPr>
          <a:xfrm>
            <a:off x="11150353" y="6310271"/>
            <a:ext cx="631793" cy="375704"/>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hu-HU" sz="1400" kern="1200" spc="0" dirty="0">
                <a:solidFill>
                  <a:schemeClr val="tx2"/>
                </a:solidFill>
                <a:latin typeface="+mj-lt"/>
                <a:cs typeface="Calibri Light" panose="020F0302020204030204" pitchFamily="34" charset="0"/>
              </a:rPr>
              <a:t>| </a:t>
            </a:r>
            <a:fld id="{9F5897F7-D0F6-48BC-987C-C4C9ABF430D0}" type="slidenum">
              <a:rPr lang="en-US" sz="1400" kern="1200" spc="0" smtClean="0">
                <a:solidFill>
                  <a:schemeClr val="tx2"/>
                </a:solidFill>
                <a:latin typeface="+mj-lt"/>
                <a:cs typeface="Calibri Light" panose="020F0302020204030204" pitchFamily="34" charset="0"/>
              </a:rPr>
              <a:pPr algn="r"/>
              <a:t>‹#›</a:t>
            </a:fld>
            <a:r>
              <a:rPr lang="hu-HU" sz="1400" kern="1200" spc="0" dirty="0">
                <a:solidFill>
                  <a:schemeClr val="tx2"/>
                </a:solidFill>
                <a:latin typeface="+mj-lt"/>
                <a:cs typeface="Calibri Light" panose="020F0302020204030204" pitchFamily="34" charset="0"/>
              </a:rPr>
              <a:t> </a:t>
            </a:r>
            <a:endParaRPr lang="en-US" sz="1400" dirty="0">
              <a:solidFill>
                <a:schemeClr val="tx2"/>
              </a:solidFill>
              <a:latin typeface="+mj-lt"/>
              <a:cs typeface="Calibri Light" panose="020F0302020204030204" pitchFamily="34" charset="0"/>
            </a:endParaRPr>
          </a:p>
        </p:txBody>
      </p:sp>
      <p:sp>
        <p:nvSpPr>
          <p:cNvPr id="21" name="Szöveg helye 2">
            <a:extLst>
              <a:ext uri="{FF2B5EF4-FFF2-40B4-BE49-F238E27FC236}">
                <a16:creationId xmlns:a16="http://schemas.microsoft.com/office/drawing/2014/main" id="{9995FF97-7547-455C-A31B-F35BFA522B7D}"/>
              </a:ext>
            </a:extLst>
          </p:cNvPr>
          <p:cNvSpPr>
            <a:spLocks noGrp="1"/>
          </p:cNvSpPr>
          <p:nvPr>
            <p:ph type="body" sz="quarter" idx="18" hasCustomPrompt="1"/>
          </p:nvPr>
        </p:nvSpPr>
        <p:spPr>
          <a:xfrm>
            <a:off x="3391271" y="6146952"/>
            <a:ext cx="8390875" cy="229326"/>
          </a:xfrm>
        </p:spPr>
        <p:txBody>
          <a:bodyPr anchor="ctr">
            <a:noAutofit/>
          </a:bodyPr>
          <a:lstStyle>
            <a:lvl1pPr algn="l">
              <a:spcBef>
                <a:spcPts val="0"/>
              </a:spcBef>
              <a:defRPr sz="1400" b="0" cap="all" baseline="0"/>
            </a:lvl1pPr>
          </a:lstStyle>
          <a:p>
            <a:pPr lvl="0"/>
            <a:r>
              <a:rPr lang="hu-HU" dirty="0"/>
              <a:t>Ábracím</a:t>
            </a:r>
          </a:p>
        </p:txBody>
      </p:sp>
    </p:spTree>
    <p:extLst>
      <p:ext uri="{BB962C8B-B14F-4D97-AF65-F5344CB8AC3E}">
        <p14:creationId xmlns:p14="http://schemas.microsoft.com/office/powerpoint/2010/main" val="378111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cxnSp>
        <p:nvCxnSpPr>
          <p:cNvPr id="9" name="Egyenes összekötő 8"/>
          <p:cNvCxnSpPr/>
          <p:nvPr/>
        </p:nvCxnSpPr>
        <p:spPr>
          <a:xfrm>
            <a:off x="2139292" y="4331309"/>
            <a:ext cx="48662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tx2"/>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637568" y="1190675"/>
            <a:ext cx="10745977" cy="504709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648475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97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B9832036-2788-4622-A64B-17EA6B541E33}"/>
              </a:ext>
            </a:extLst>
          </p:cNvPr>
          <p:cNvSpPr/>
          <p:nvPr/>
        </p:nvSpPr>
        <p:spPr>
          <a:xfrm>
            <a:off x="3" y="1"/>
            <a:ext cx="1866900" cy="6858000"/>
          </a:xfrm>
          <a:prstGeom prst="rect">
            <a:avLst/>
          </a:prstGeom>
          <a:gradFill>
            <a:gsLst>
              <a:gs pos="0">
                <a:srgbClr val="143777"/>
              </a:gs>
              <a:gs pos="100000">
                <a:schemeClr val="tx2">
                  <a:lumMod val="75000"/>
                  <a:lumOff val="2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3" name="Kép 12">
            <a:extLst>
              <a:ext uri="{FF2B5EF4-FFF2-40B4-BE49-F238E27FC236}">
                <a16:creationId xmlns:a16="http://schemas.microsoft.com/office/drawing/2014/main" id="{5746DDF3-1237-4ABC-BE9B-40E07F652207}"/>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94" t="13954" r="50075" b="15166"/>
          <a:stretch/>
        </p:blipFill>
        <p:spPr>
          <a:xfrm>
            <a:off x="7516919" y="0"/>
            <a:ext cx="4663644" cy="6858000"/>
          </a:xfrm>
          <a:prstGeom prst="rect">
            <a:avLst/>
          </a:prstGeom>
        </p:spPr>
      </p:pic>
      <p:sp>
        <p:nvSpPr>
          <p:cNvPr id="16" name="Téglalap 15">
            <a:extLst>
              <a:ext uri="{FF2B5EF4-FFF2-40B4-BE49-F238E27FC236}">
                <a16:creationId xmlns:a16="http://schemas.microsoft.com/office/drawing/2014/main" id="{C5E54EA3-5DA1-484C-86ED-D48C079F35EE}"/>
              </a:ext>
            </a:extLst>
          </p:cNvPr>
          <p:cNvSpPr>
            <a:spLocks noChangeAspect="1"/>
          </p:cNvSpPr>
          <p:nvPr/>
        </p:nvSpPr>
        <p:spPr>
          <a:xfrm>
            <a:off x="7516919" y="-1"/>
            <a:ext cx="4675084" cy="6858001"/>
          </a:xfrm>
          <a:prstGeom prst="rect">
            <a:avLst/>
          </a:prstGeom>
          <a:gradFill flip="none" rotWithShape="1">
            <a:gsLst>
              <a:gs pos="0">
                <a:schemeClr val="bg1"/>
              </a:gs>
              <a:gs pos="99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66325AB9-9CA1-4E78-B77C-07464C8D6534}"/>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a:off x="11443" y="1129644"/>
            <a:ext cx="2349495" cy="4786769"/>
          </a:xfrm>
          <a:prstGeom prst="rect">
            <a:avLst/>
          </a:prstGeom>
        </p:spPr>
      </p:pic>
      <p:grpSp>
        <p:nvGrpSpPr>
          <p:cNvPr id="19" name="Csoportba foglalás 18">
            <a:extLst>
              <a:ext uri="{FF2B5EF4-FFF2-40B4-BE49-F238E27FC236}">
                <a16:creationId xmlns:a16="http://schemas.microsoft.com/office/drawing/2014/main" id="{66886066-0B97-4559-8618-6491EACA3C73}"/>
              </a:ext>
            </a:extLst>
          </p:cNvPr>
          <p:cNvGrpSpPr>
            <a:grpSpLocks noChangeAspect="1"/>
          </p:cNvGrpSpPr>
          <p:nvPr/>
        </p:nvGrpSpPr>
        <p:grpSpPr>
          <a:xfrm>
            <a:off x="1125572" y="2690621"/>
            <a:ext cx="1476765" cy="1476765"/>
            <a:chOff x="5357618" y="340771"/>
            <a:chExt cx="1476765" cy="1476765"/>
          </a:xfrm>
        </p:grpSpPr>
        <p:sp>
          <p:nvSpPr>
            <p:cNvPr id="20" name="Ellipszis 19">
              <a:extLst>
                <a:ext uri="{FF2B5EF4-FFF2-40B4-BE49-F238E27FC236}">
                  <a16:creationId xmlns:a16="http://schemas.microsoft.com/office/drawing/2014/main" id="{125992F2-75F4-4B01-B8B9-F6DB0135340D}"/>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1" name="Kép 20">
              <a:extLst>
                <a:ext uri="{FF2B5EF4-FFF2-40B4-BE49-F238E27FC236}">
                  <a16:creationId xmlns:a16="http://schemas.microsoft.com/office/drawing/2014/main" id="{FC147930-A5FF-486A-9AD1-666200318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81032" y="2608033"/>
            <a:ext cx="6644488" cy="1581972"/>
          </a:xfrm>
          <a:noFill/>
        </p:spPr>
        <p:txBody>
          <a:bodyPr wrap="square" rtlCol="0" anchor="ctr">
            <a:spAutoFit/>
          </a:bodyPr>
          <a:lstStyle>
            <a:lvl1pPr>
              <a:lnSpc>
                <a:spcPct val="110000"/>
              </a:lnSpc>
              <a:defRPr lang="hu-HU" sz="4400" cap="all" spc="300" baseline="0">
                <a:solidFill>
                  <a:schemeClr val="tx2"/>
                </a:solidFill>
                <a:latin typeface="+mn-lt"/>
                <a:ea typeface="+mn-ea"/>
                <a:cs typeface="+mn-cs"/>
              </a:defRPr>
            </a:lvl1pPr>
          </a:lstStyle>
          <a:p>
            <a:pPr marL="0" lvl="0" defTabSz="457200"/>
            <a:r>
              <a:rPr lang="hu-HU"/>
              <a:t>Mintacím szerkesztése</a:t>
            </a:r>
            <a:endParaRPr lang="hu-HU" dirty="0"/>
          </a:p>
        </p:txBody>
      </p:sp>
    </p:spTree>
    <p:extLst>
      <p:ext uri="{BB962C8B-B14F-4D97-AF65-F5344CB8AC3E}">
        <p14:creationId xmlns:p14="http://schemas.microsoft.com/office/powerpoint/2010/main" val="323597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örzsdia">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7370"/>
            <a:ext cx="45216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0" name="Téglalap 9">
            <a:extLst>
              <a:ext uri="{FF2B5EF4-FFF2-40B4-BE49-F238E27FC236}">
                <a16:creationId xmlns:a16="http://schemas.microsoft.com/office/drawing/2014/main" id="{243A6DB6-4204-4902-B048-54DA76673F9E}"/>
              </a:ext>
            </a:extLst>
          </p:cNvPr>
          <p:cNvSpPr/>
          <p:nvPr/>
        </p:nvSpPr>
        <p:spPr>
          <a:xfrm>
            <a:off x="7670403" y="6119730"/>
            <a:ext cx="452217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0" y="5597399"/>
            <a:ext cx="781401" cy="1742439"/>
          </a:xfrm>
          <a:prstGeom prst="rect">
            <a:avLst/>
          </a:prstGeom>
        </p:spPr>
      </p:pic>
      <p:sp>
        <p:nvSpPr>
          <p:cNvPr id="34" name="Szöveg helye 5">
            <a:extLst>
              <a:ext uri="{FF2B5EF4-FFF2-40B4-BE49-F238E27FC236}">
                <a16:creationId xmlns:a16="http://schemas.microsoft.com/office/drawing/2014/main" id="{5F68BAB5-5532-4BA2-8038-9B1D7E192D8D}"/>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5" name="Szöveg helye 5">
            <a:extLst>
              <a:ext uri="{FF2B5EF4-FFF2-40B4-BE49-F238E27FC236}">
                <a16:creationId xmlns:a16="http://schemas.microsoft.com/office/drawing/2014/main" id="{9B0AF1A9-4B64-41F9-8F5C-9A183150A76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6" name="Tartalom helye 3">
            <a:extLst>
              <a:ext uri="{FF2B5EF4-FFF2-40B4-BE49-F238E27FC236}">
                <a16:creationId xmlns:a16="http://schemas.microsoft.com/office/drawing/2014/main" id="{8849E124-05C5-421B-9E40-EA89F2E23D0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7972243" y="1880323"/>
            <a:ext cx="3960000" cy="3717670"/>
          </a:xfrm>
        </p:spPr>
        <p:txBody>
          <a:bodyPr>
            <a:normAutofit/>
          </a:bodyPr>
          <a:lstStyle>
            <a:lvl1pPr>
              <a:lnSpc>
                <a:spcPct val="120000"/>
              </a:lnSpc>
              <a:defRPr sz="2400">
                <a:solidFill>
                  <a:schemeClr val="bg1"/>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7972243" y="365129"/>
            <a:ext cx="396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lstStyle>
            <a:lvl1pPr>
              <a:lnSpc>
                <a:spcPct val="120000"/>
              </a:lnSpc>
              <a:defRPr cap="all" spc="100" baseline="0">
                <a:solidFill>
                  <a:schemeClr val="bg1"/>
                </a:solidFill>
              </a:defRPr>
            </a:lvl1pPr>
          </a:lstStyle>
          <a:p>
            <a:r>
              <a:rPr lang="hu-HU"/>
              <a:t>Mintacím szerkesztése</a:t>
            </a:r>
            <a:endParaRPr lang="hu-HU" dirty="0"/>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7925025" y="6316642"/>
            <a:ext cx="3969579" cy="369333"/>
          </a:xfrm>
        </p:spPr>
        <p:txBody>
          <a:bodyPr anchor="ctr">
            <a:noAutofit/>
          </a:bodyPr>
          <a:lstStyle>
            <a:lvl1pPr algn="l">
              <a:spcBef>
                <a:spcPts val="0"/>
              </a:spcBef>
              <a:defRPr sz="1800"/>
            </a:lvl1pPr>
          </a:lstStyle>
          <a:p>
            <a:pPr lvl="0"/>
            <a:r>
              <a:rPr lang="hu-HU" dirty="0"/>
              <a:t>Forrás | MNB</a:t>
            </a:r>
          </a:p>
        </p:txBody>
      </p:sp>
    </p:spTree>
    <p:extLst>
      <p:ext uri="{BB962C8B-B14F-4D97-AF65-F5344CB8AC3E}">
        <p14:creationId xmlns:p14="http://schemas.microsoft.com/office/powerpoint/2010/main" val="167572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45216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0" name="Téglalap 9">
            <a:extLst>
              <a:ext uri="{FF2B5EF4-FFF2-40B4-BE49-F238E27FC236}">
                <a16:creationId xmlns:a16="http://schemas.microsoft.com/office/drawing/2014/main" id="{243A6DB6-4204-4902-B048-54DA76673F9E}"/>
              </a:ext>
            </a:extLst>
          </p:cNvPr>
          <p:cNvSpPr/>
          <p:nvPr/>
        </p:nvSpPr>
        <p:spPr>
          <a:xfrm>
            <a:off x="3" y="6119730"/>
            <a:ext cx="452217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279667"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1870390" y="5597399"/>
            <a:ext cx="781401" cy="1742439"/>
          </a:xfrm>
          <a:prstGeom prst="rect">
            <a:avLst/>
          </a:prstGeom>
        </p:spPr>
      </p:pic>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1309421" y="6316864"/>
            <a:ext cx="2958571" cy="361835"/>
          </a:xfrm>
        </p:spPr>
        <p:txBody>
          <a:bodyPr anchor="ctr">
            <a:noAutofit/>
          </a:bodyPr>
          <a:lstStyle>
            <a:lvl1pPr algn="r">
              <a:defRPr sz="1800"/>
            </a:lvl1pPr>
          </a:lstStyle>
          <a:p>
            <a:pPr lvl="0"/>
            <a:r>
              <a:rPr lang="hu-HU" dirty="0"/>
              <a:t>Forrás | MNB</a:t>
            </a:r>
          </a:p>
        </p:txBody>
      </p:sp>
      <p:sp>
        <p:nvSpPr>
          <p:cNvPr id="20" name="Szöveg helye 5">
            <a:extLst>
              <a:ext uri="{FF2B5EF4-FFF2-40B4-BE49-F238E27FC236}">
                <a16:creationId xmlns:a16="http://schemas.microsoft.com/office/drawing/2014/main" id="{BA013568-293D-4768-B1CD-6A04C5AD0C67}"/>
              </a:ext>
            </a:extLst>
          </p:cNvPr>
          <p:cNvSpPr>
            <a:spLocks noGrp="1"/>
          </p:cNvSpPr>
          <p:nvPr>
            <p:ph type="body" sz="quarter" idx="18" hasCustomPrompt="1"/>
          </p:nvPr>
        </p:nvSpPr>
        <p:spPr>
          <a:xfrm>
            <a:off x="5419267"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1" name="Szöveg helye 5">
            <a:extLst>
              <a:ext uri="{FF2B5EF4-FFF2-40B4-BE49-F238E27FC236}">
                <a16:creationId xmlns:a16="http://schemas.microsoft.com/office/drawing/2014/main" id="{03D1AD8F-76CD-40F4-B2B6-B9AEB4689200}"/>
              </a:ext>
            </a:extLst>
          </p:cNvPr>
          <p:cNvSpPr>
            <a:spLocks noGrp="1"/>
          </p:cNvSpPr>
          <p:nvPr>
            <p:ph type="body" sz="quarter" idx="19" hasCustomPrompt="1"/>
          </p:nvPr>
        </p:nvSpPr>
        <p:spPr>
          <a:xfrm>
            <a:off x="5419267"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2" name="Tartalom helye 3">
            <a:extLst>
              <a:ext uri="{FF2B5EF4-FFF2-40B4-BE49-F238E27FC236}">
                <a16:creationId xmlns:a16="http://schemas.microsoft.com/office/drawing/2014/main" id="{DC40D965-5E9D-45B0-ACC4-8CB4F7CFB50D}"/>
              </a:ext>
            </a:extLst>
          </p:cNvPr>
          <p:cNvSpPr>
            <a:spLocks noGrp="1"/>
          </p:cNvSpPr>
          <p:nvPr>
            <p:ph sz="quarter" idx="10" hasCustomPrompt="1"/>
          </p:nvPr>
        </p:nvSpPr>
        <p:spPr>
          <a:xfrm>
            <a:off x="5419461" y="365129"/>
            <a:ext cx="6046595" cy="5193842"/>
          </a:xfrm>
        </p:spPr>
        <p:txBody>
          <a:bodyPr anchor="ctr"/>
          <a:lstStyle>
            <a:lvl1pPr algn="ctr">
              <a:defRPr/>
            </a:lvl1pPr>
          </a:lstStyle>
          <a:p>
            <a:pPr lvl="0"/>
            <a:r>
              <a:rPr lang="hu-HU" dirty="0"/>
              <a:t>Ábra / diagram</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79665" y="1887824"/>
            <a:ext cx="3960000" cy="3710173"/>
          </a:xfrm>
        </p:spPr>
        <p:txBody>
          <a:bodyPr>
            <a:normAutofit/>
          </a:bodyPr>
          <a:lstStyle>
            <a:lvl1pPr>
              <a:lnSpc>
                <a:spcPct val="120000"/>
              </a:lnSpc>
              <a:defRPr sz="2400">
                <a:solidFill>
                  <a:schemeClr val="bg1"/>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79665" y="365129"/>
            <a:ext cx="396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lstStyle>
            <a:lvl1pPr>
              <a:lnSpc>
                <a:spcPct val="120000"/>
              </a:lnSpc>
              <a:defRPr cap="all" spc="100" baseline="0">
                <a:solidFill>
                  <a:schemeClr val="bg1"/>
                </a:solidFill>
              </a:defRPr>
            </a:lvl1pPr>
          </a:lstStyle>
          <a:p>
            <a:r>
              <a:rPr lang="hu-HU"/>
              <a:t>Mintacím szerkesztése</a:t>
            </a:r>
            <a:endParaRPr lang="hu-HU" dirty="0"/>
          </a:p>
        </p:txBody>
      </p:sp>
    </p:spTree>
    <p:extLst>
      <p:ext uri="{BB962C8B-B14F-4D97-AF65-F5344CB8AC3E}">
        <p14:creationId xmlns:p14="http://schemas.microsoft.com/office/powerpoint/2010/main" val="100318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1"/>
            <a:ext cx="4521600" cy="3402607"/>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2892066"/>
          </a:xfrm>
          <a:ln>
            <a:noFill/>
          </a:ln>
        </p:spPr>
        <p:txBody>
          <a:bodyPr anchor="b"/>
          <a:lstStyle>
            <a:lvl1pPr>
              <a:lnSpc>
                <a:spcPct val="120000"/>
              </a:lnSpc>
              <a:defRPr lang="hu-HU" cap="all" spc="100"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670403" y="3481472"/>
            <a:ext cx="4522172" cy="3376528"/>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2885941"/>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0" y="5597399"/>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3579211"/>
            <a:ext cx="3960000" cy="2550849"/>
          </a:xfrm>
        </p:spPr>
        <p:txBody>
          <a:bodyP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Tree>
    <p:extLst>
      <p:ext uri="{BB962C8B-B14F-4D97-AF65-F5344CB8AC3E}">
        <p14:creationId xmlns:p14="http://schemas.microsoft.com/office/powerpoint/2010/main" val="372273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2"/>
            <a:ext cx="4521600" cy="1603949"/>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998976"/>
          </a:xfrm>
          <a:ln>
            <a:noFill/>
          </a:ln>
        </p:spPr>
        <p:txBody>
          <a:bodyPr anchor="b"/>
          <a:lstStyle>
            <a:lvl1pPr>
              <a:lnSpc>
                <a:spcPct val="120000"/>
              </a:lnSpc>
              <a:defRPr lang="hu-HU" cap="all" spc="100"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670403" y="1729236"/>
            <a:ext cx="4522172" cy="5128764"/>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1102115"/>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0" y="5597399"/>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1835397"/>
            <a:ext cx="3960000" cy="4294658"/>
          </a:xfrm>
        </p:spPr>
        <p:txBody>
          <a:bodyPr>
            <a:normAutofit/>
          </a:bodyPr>
          <a:lstStyle>
            <a:lvl1pPr>
              <a:lnSpc>
                <a:spcPct val="120000"/>
              </a:lnSpc>
              <a:defRPr sz="2400"/>
            </a:lvl1pPr>
          </a:lstStyle>
          <a:p>
            <a:pPr lvl="0"/>
            <a:r>
              <a:rPr lang="hu-HU" dirty="0"/>
              <a:t>Az ábrához tartozó magyarázat egy vagy több mondatban. Hivatkozások, megjegyzések és egyéb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4" name="Szöveg helye 5">
            <a:extLst>
              <a:ext uri="{FF2B5EF4-FFF2-40B4-BE49-F238E27FC236}">
                <a16:creationId xmlns:a16="http://schemas.microsoft.com/office/drawing/2014/main" id="{08933C33-6A04-46BA-BF01-58C5733AC65F}"/>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5" name="Szöveg helye 5">
            <a:extLst>
              <a:ext uri="{FF2B5EF4-FFF2-40B4-BE49-F238E27FC236}">
                <a16:creationId xmlns:a16="http://schemas.microsoft.com/office/drawing/2014/main" id="{0B696287-8E03-4BE6-9400-A52768E990C2}"/>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6" name="Tartalom helye 3">
            <a:extLst>
              <a:ext uri="{FF2B5EF4-FFF2-40B4-BE49-F238E27FC236}">
                <a16:creationId xmlns:a16="http://schemas.microsoft.com/office/drawing/2014/main" id="{583184B8-58AD-46A6-B210-9EF6EC44DA3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250603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894D9129-1CB5-417B-87D6-5893AB314D9E}"/>
              </a:ext>
            </a:extLst>
          </p:cNvPr>
          <p:cNvSpPr/>
          <p:nvPr/>
        </p:nvSpPr>
        <p:spPr>
          <a:xfrm>
            <a:off x="7670400" y="922448"/>
            <a:ext cx="4521600" cy="5935552"/>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bg1"/>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7925023" y="1200845"/>
            <a:ext cx="3960000" cy="4929210"/>
          </a:xfrm>
        </p:spPr>
        <p:txBody>
          <a:bodyPr anchor="ct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34603" y="6316642"/>
            <a:ext cx="3960000" cy="369333"/>
          </a:xfrm>
        </p:spPr>
        <p:txBody>
          <a:bodyPr anchor="ctr">
            <a:noAutofit/>
          </a:bodyPr>
          <a:lstStyle>
            <a:lvl1pPr algn="r">
              <a:spcBef>
                <a:spcPts val="0"/>
              </a:spcBef>
              <a:defRPr sz="1800"/>
            </a:lvl1pPr>
          </a:lstStyle>
          <a:p>
            <a:pPr lvl="0"/>
            <a:r>
              <a:rPr lang="hu-HU" dirty="0"/>
              <a:t>Forrás | MNB</a:t>
            </a:r>
          </a:p>
        </p:txBody>
      </p:sp>
      <p:sp>
        <p:nvSpPr>
          <p:cNvPr id="33" name="Szöveg helye 5">
            <a:extLst>
              <a:ext uri="{FF2B5EF4-FFF2-40B4-BE49-F238E27FC236}">
                <a16:creationId xmlns:a16="http://schemas.microsoft.com/office/drawing/2014/main" id="{7727A23A-E9E0-4B50-8E9D-E2D7A7B5A02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4" name="Szöveg helye 5">
            <a:extLst>
              <a:ext uri="{FF2B5EF4-FFF2-40B4-BE49-F238E27FC236}">
                <a16:creationId xmlns:a16="http://schemas.microsoft.com/office/drawing/2014/main" id="{602295ED-BC7F-4111-83A7-B61B8316D441}"/>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5" name="Tartalom helye 3">
            <a:extLst>
              <a:ext uri="{FF2B5EF4-FFF2-40B4-BE49-F238E27FC236}">
                <a16:creationId xmlns:a16="http://schemas.microsoft.com/office/drawing/2014/main" id="{6A9DFDE7-F196-4DFC-B1EB-2A59B8D4D922}"/>
              </a:ext>
            </a:extLst>
          </p:cNvPr>
          <p:cNvSpPr>
            <a:spLocks noGrp="1"/>
          </p:cNvSpPr>
          <p:nvPr>
            <p:ph sz="quarter" idx="10" hasCustomPrompt="1"/>
          </p:nvPr>
        </p:nvSpPr>
        <p:spPr>
          <a:xfrm>
            <a:off x="803913" y="1200845"/>
            <a:ext cx="6046595" cy="4358126"/>
          </a:xfrm>
        </p:spPr>
        <p:txBody>
          <a:bodyPr anchor="ctr"/>
          <a:lstStyle>
            <a:lvl1pPr algn="ctr">
              <a:defRPr/>
            </a:lvl1pPr>
          </a:lstStyle>
          <a:p>
            <a:pPr lvl="0"/>
            <a:r>
              <a:rPr lang="hu-HU" dirty="0"/>
              <a:t>Ábra / diagram</a:t>
            </a:r>
          </a:p>
        </p:txBody>
      </p:sp>
      <p:pic>
        <p:nvPicPr>
          <p:cNvPr id="37" name="Kép 36">
            <a:extLst>
              <a:ext uri="{FF2B5EF4-FFF2-40B4-BE49-F238E27FC236}">
                <a16:creationId xmlns:a16="http://schemas.microsoft.com/office/drawing/2014/main" id="{BB5CD19C-83CD-4D97-A40F-1DDB7075D6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504" y="5597399"/>
            <a:ext cx="781401" cy="1742439"/>
          </a:xfrm>
          <a:prstGeom prst="rect">
            <a:avLst/>
          </a:prstGeom>
        </p:spPr>
      </p:pic>
    </p:spTree>
    <p:extLst>
      <p:ext uri="{BB962C8B-B14F-4D97-AF65-F5344CB8AC3E}">
        <p14:creationId xmlns:p14="http://schemas.microsoft.com/office/powerpoint/2010/main" val="241643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cxnSp>
        <p:nvCxnSpPr>
          <p:cNvPr id="9" name="Egyenes összekötő 8"/>
          <p:cNvCxnSpPr/>
          <p:nvPr/>
        </p:nvCxnSpPr>
        <p:spPr>
          <a:xfrm>
            <a:off x="2139292" y="4331309"/>
            <a:ext cx="48662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bg1"/>
                </a:solidFill>
              </a:defRPr>
            </a:lvl1pPr>
          </a:lstStyle>
          <a:p>
            <a:pPr marL="0" lvl="0" indent="0">
              <a:lnSpc>
                <a:spcPct val="100000"/>
              </a:lnSpc>
              <a:spcBef>
                <a:spcPts val="0"/>
              </a:spcBef>
              <a:buFont typeface="Arial" panose="020B0604020202020204" pitchFamily="34" charset="0"/>
            </a:pPr>
            <a:r>
              <a:rPr lang="hu-HU" dirty="0"/>
              <a:t>Mintacím szerkesztése</a:t>
            </a:r>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637568" y="1190675"/>
            <a:ext cx="10745977" cy="504709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308351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7"/>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800" kern="1200" spc="0" smtClean="0">
                <a:solidFill>
                  <a:schemeClr val="tx2"/>
                </a:solidFill>
                <a:latin typeface="+mj-lt"/>
                <a:cs typeface="Calibri Light" panose="020F0302020204030204" pitchFamily="34" charset="0"/>
              </a:rPr>
              <a:pPr algn="r"/>
              <a:t>‹#›</a:t>
            </a:fld>
            <a:r>
              <a:rPr lang="hu-HU" sz="1800" kern="1200" spc="0" dirty="0">
                <a:solidFill>
                  <a:schemeClr val="tx2"/>
                </a:solidFill>
                <a:latin typeface="+mj-lt"/>
                <a:cs typeface="Calibri Light" panose="020F0302020204030204" pitchFamily="34" charset="0"/>
              </a:rPr>
              <a:t> |</a:t>
            </a:r>
            <a:endParaRPr lang="en-US" sz="180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00221214"/>
      </p:ext>
    </p:extLst>
  </p:cSld>
  <p:clrMap bg1="lt1" tx1="dk1" bg2="lt2" tx2="dk2" accent1="accent1" accent2="accent2" accent3="accent3" accent4="accent4" accent5="accent5" accent6="accent6" hlink="hlink" folHlink="folHlink"/>
  <p:sldLayoutIdLst>
    <p:sldLayoutId id="2147483799" r:id="rId1"/>
    <p:sldLayoutId id="2147483821" r:id="rId2"/>
    <p:sldLayoutId id="2147483800" r:id="rId3"/>
    <p:sldLayoutId id="2147483801" r:id="rId4"/>
    <p:sldLayoutId id="2147483804" r:id="rId5"/>
    <p:sldLayoutId id="2147483802" r:id="rId6"/>
    <p:sldLayoutId id="2147483803" r:id="rId7"/>
    <p:sldLayoutId id="2147483806" r:id="rId8"/>
    <p:sldLayoutId id="2147483807" r:id="rId9"/>
    <p:sldLayoutId id="2147483769" r:id="rId10"/>
    <p:sldLayoutId id="2147483820" r:id="rId11"/>
    <p:sldLayoutId id="2147483822" r:id="rId12"/>
  </p:sldLayoutIdLst>
  <p:txStyles>
    <p:titleStyle>
      <a:lvl1pPr algn="l" defTabSz="914332"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332"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167" indent="0" algn="l" defTabSz="914332"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914332" indent="0" algn="l" defTabSz="914332"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371498"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828664"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7"/>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800" kern="1200" spc="0" smtClean="0">
                <a:solidFill>
                  <a:schemeClr val="tx2"/>
                </a:solidFill>
                <a:latin typeface="+mj-lt"/>
                <a:cs typeface="Calibri Light" panose="020F0302020204030204" pitchFamily="34" charset="0"/>
              </a:rPr>
              <a:pPr algn="r"/>
              <a:t>‹#›</a:t>
            </a:fld>
            <a:r>
              <a:rPr lang="hu-HU" sz="1800" kern="1200" spc="0" dirty="0">
                <a:solidFill>
                  <a:schemeClr val="tx2"/>
                </a:solidFill>
                <a:latin typeface="+mj-lt"/>
                <a:cs typeface="Calibri Light" panose="020F0302020204030204" pitchFamily="34" charset="0"/>
              </a:rPr>
              <a:t> |</a:t>
            </a:r>
            <a:endParaRPr lang="en-US" sz="180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99049426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txStyles>
    <p:titleStyle>
      <a:lvl1pPr algn="l" defTabSz="914332"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332"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167" indent="0" algn="l" defTabSz="914332"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914332" indent="0" algn="l" defTabSz="914332"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371498"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828664"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0.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mnb.hu/letoltes/press_conference_financial_stability_report_2021_june_EN.pptx"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microsoft.com/office/2007/relationships/hdphoto" Target="../media/hdphoto2.wdp"/><Relationship Id="rId14" Type="http://schemas.openxmlformats.org/officeDocument/2006/relationships/hyperlink" Target="https://www.mnb.hu/letoltes/jelentes-abrai-tablai-charts-tables-of-report-2021-junius.xls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4.wdp"/></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8FCFD2-E3C6-43B9-8893-7543922F2472}"/>
              </a:ext>
            </a:extLst>
          </p:cNvPr>
          <p:cNvSpPr>
            <a:spLocks noGrp="1"/>
          </p:cNvSpPr>
          <p:nvPr>
            <p:ph type="body" sz="quarter" idx="11"/>
          </p:nvPr>
        </p:nvSpPr>
        <p:spPr>
          <a:xfrm>
            <a:off x="6685808" y="400114"/>
            <a:ext cx="5126441" cy="369332"/>
          </a:xfrm>
        </p:spPr>
        <p:txBody>
          <a:bodyPr/>
          <a:lstStyle/>
          <a:p>
            <a:r>
              <a:rPr lang="en-US"/>
              <a:t>Press conference | 3 June 2021</a:t>
            </a:r>
          </a:p>
        </p:txBody>
      </p:sp>
      <p:sp>
        <p:nvSpPr>
          <p:cNvPr id="3" name="Title 2">
            <a:extLst>
              <a:ext uri="{FF2B5EF4-FFF2-40B4-BE49-F238E27FC236}">
                <a16:creationId xmlns:a16="http://schemas.microsoft.com/office/drawing/2014/main" id="{CE25E05B-555C-4E8F-8AE7-FCD9643AD15F}"/>
              </a:ext>
            </a:extLst>
          </p:cNvPr>
          <p:cNvSpPr>
            <a:spLocks noGrp="1"/>
          </p:cNvSpPr>
          <p:nvPr>
            <p:ph type="title"/>
          </p:nvPr>
        </p:nvSpPr>
        <p:spPr/>
        <p:txBody>
          <a:bodyPr/>
          <a:lstStyle/>
          <a:p>
            <a:r>
              <a:rPr lang="en-US"/>
              <a:t>Financial stability report</a:t>
            </a:r>
            <a:br>
              <a:rPr lang="en-US"/>
            </a:br>
            <a:r>
              <a:rPr lang="en-US"/>
              <a:t>June 2021</a:t>
            </a:r>
          </a:p>
        </p:txBody>
      </p:sp>
      <p:sp>
        <p:nvSpPr>
          <p:cNvPr id="4" name="Text Placeholder 3">
            <a:extLst>
              <a:ext uri="{FF2B5EF4-FFF2-40B4-BE49-F238E27FC236}">
                <a16:creationId xmlns:a16="http://schemas.microsoft.com/office/drawing/2014/main" id="{F7BC0284-F987-4C93-BBC0-772637E31790}"/>
              </a:ext>
            </a:extLst>
          </p:cNvPr>
          <p:cNvSpPr>
            <a:spLocks noGrp="1"/>
          </p:cNvSpPr>
          <p:nvPr>
            <p:ph type="body" sz="quarter" idx="10"/>
          </p:nvPr>
        </p:nvSpPr>
        <p:spPr>
          <a:xfrm>
            <a:off x="325820" y="350418"/>
            <a:ext cx="4710877" cy="723275"/>
          </a:xfrm>
        </p:spPr>
        <p:txBody>
          <a:bodyPr/>
          <a:lstStyle/>
          <a:p>
            <a:r>
              <a:rPr lang="en-US"/>
              <a:t>Bálint Dancsik | Head of Department</a:t>
            </a:r>
          </a:p>
          <a:p>
            <a:pPr>
              <a:spcBef>
                <a:spcPts val="600"/>
              </a:spcBef>
            </a:pPr>
            <a:r>
              <a:rPr lang="en-US"/>
              <a:t>Financial System Analysis Directorate</a:t>
            </a:r>
          </a:p>
        </p:txBody>
      </p:sp>
    </p:spTree>
    <p:extLst>
      <p:ext uri="{BB962C8B-B14F-4D97-AF65-F5344CB8AC3E}">
        <p14:creationId xmlns:p14="http://schemas.microsoft.com/office/powerpoint/2010/main" val="416516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2D4E55-1E44-42B6-A96E-352443F20622}"/>
              </a:ext>
            </a:extLst>
          </p:cNvPr>
          <p:cNvSpPr>
            <a:spLocks noGrp="1"/>
          </p:cNvSpPr>
          <p:nvPr>
            <p:ph type="title"/>
          </p:nvPr>
        </p:nvSpPr>
        <p:spPr>
          <a:xfrm>
            <a:off x="3124201" y="142875"/>
            <a:ext cx="8905874" cy="972038"/>
          </a:xfrm>
        </p:spPr>
        <p:txBody>
          <a:bodyPr>
            <a:noAutofit/>
          </a:bodyPr>
          <a:lstStyle/>
          <a:p>
            <a:r>
              <a:rPr lang="en-US" sz="2400" dirty="0"/>
              <a:t>Global economic recovery and monetary and fiscal stimuli have pushed up inflation expectations worldwide</a:t>
            </a:r>
            <a:endParaRPr lang="hu-HU" sz="2400" dirty="0"/>
          </a:p>
        </p:txBody>
      </p:sp>
      <p:sp>
        <p:nvSpPr>
          <p:cNvPr id="5" name="Text Placeholder 4">
            <a:extLst>
              <a:ext uri="{FF2B5EF4-FFF2-40B4-BE49-F238E27FC236}">
                <a16:creationId xmlns:a16="http://schemas.microsoft.com/office/drawing/2014/main" id="{C5EF33A9-7253-47D5-8BF4-9AB5E6046989}"/>
              </a:ext>
            </a:extLst>
          </p:cNvPr>
          <p:cNvSpPr>
            <a:spLocks noGrp="1"/>
          </p:cNvSpPr>
          <p:nvPr>
            <p:ph type="body" sz="quarter" idx="17"/>
          </p:nvPr>
        </p:nvSpPr>
        <p:spPr>
          <a:xfrm>
            <a:off x="3210339" y="6387593"/>
            <a:ext cx="8285597" cy="379635"/>
          </a:xfrm>
        </p:spPr>
        <p:txBody>
          <a:bodyPr/>
          <a:lstStyle/>
          <a:p>
            <a:r>
              <a:rPr lang="hu-HU" sz="1200" dirty="0" err="1"/>
              <a:t>Note</a:t>
            </a:r>
            <a:r>
              <a:rPr lang="hu-HU" sz="1200" dirty="0"/>
              <a:t>: </a:t>
            </a:r>
            <a:r>
              <a:rPr lang="en-US" sz="1200" dirty="0"/>
              <a:t>Inflation expectations implied by the difference between the 10-year government bond yields and inflation indexed government bond yields.</a:t>
            </a:r>
            <a:r>
              <a:rPr lang="hu-HU" sz="1200" dirty="0"/>
              <a:t> </a:t>
            </a:r>
            <a:r>
              <a:rPr lang="hu-HU" sz="1200" dirty="0" err="1"/>
              <a:t>Source</a:t>
            </a:r>
            <a:r>
              <a:rPr lang="hu-HU" sz="1200" dirty="0"/>
              <a:t>: </a:t>
            </a:r>
            <a:r>
              <a:rPr lang="hu-HU" sz="1200" dirty="0" err="1"/>
              <a:t>Datastream</a:t>
            </a:r>
            <a:r>
              <a:rPr lang="hu-HU" sz="1200" dirty="0"/>
              <a:t>, FRED</a:t>
            </a:r>
          </a:p>
        </p:txBody>
      </p:sp>
      <p:sp>
        <p:nvSpPr>
          <p:cNvPr id="7" name="TextBox 6">
            <a:extLst>
              <a:ext uri="{FF2B5EF4-FFF2-40B4-BE49-F238E27FC236}">
                <a16:creationId xmlns:a16="http://schemas.microsoft.com/office/drawing/2014/main" id="{3775C673-CAE8-4B54-92A2-6A7CAE2A7F03}"/>
              </a:ext>
            </a:extLst>
          </p:cNvPr>
          <p:cNvSpPr txBox="1"/>
          <p:nvPr/>
        </p:nvSpPr>
        <p:spPr>
          <a:xfrm>
            <a:off x="3212746" y="5853577"/>
            <a:ext cx="7422379" cy="369332"/>
          </a:xfrm>
          <a:prstGeom prst="rect">
            <a:avLst/>
          </a:prstGeom>
          <a:noFill/>
        </p:spPr>
        <p:txBody>
          <a:bodyPr wrap="square" rtlCol="0">
            <a:spAutoFit/>
          </a:bodyPr>
          <a:lstStyle/>
          <a:p>
            <a:r>
              <a:rPr lang="en-US" i="1" dirty="0">
                <a:solidFill>
                  <a:srgbClr val="141B4D"/>
                </a:solidFill>
                <a:latin typeface="Calibri" panose="020F0502020204030204" pitchFamily="34" charset="0"/>
                <a:ea typeface="Calibri" panose="020F0502020204030204" pitchFamily="34" charset="0"/>
                <a:cs typeface="Times New Roman" panose="02020603050405020304" pitchFamily="18" charset="0"/>
              </a:rPr>
              <a:t>Inflation expectations in the Eurozone and </a:t>
            </a:r>
            <a:r>
              <a:rPr lang="hu-HU" i="1" dirty="0">
                <a:solidFill>
                  <a:srgbClr val="141B4D"/>
                </a:solidFill>
                <a:latin typeface="Calibri" panose="020F0502020204030204" pitchFamily="34" charset="0"/>
                <a:ea typeface="Calibri" panose="020F0502020204030204" pitchFamily="34" charset="0"/>
                <a:cs typeface="Times New Roman" panose="02020603050405020304" pitchFamily="18" charset="0"/>
              </a:rPr>
              <a:t>in </a:t>
            </a:r>
            <a:r>
              <a:rPr lang="en-US" i="1" dirty="0">
                <a:solidFill>
                  <a:srgbClr val="141B4D"/>
                </a:solidFill>
                <a:latin typeface="Calibri" panose="020F0502020204030204" pitchFamily="34" charset="0"/>
                <a:ea typeface="Calibri" panose="020F0502020204030204" pitchFamily="34" charset="0"/>
                <a:cs typeface="Times New Roman" panose="02020603050405020304" pitchFamily="18" charset="0"/>
              </a:rPr>
              <a:t>the United States</a:t>
            </a:r>
            <a:endParaRPr lang="hu-HU" dirty="0"/>
          </a:p>
        </p:txBody>
      </p:sp>
      <p:sp>
        <p:nvSpPr>
          <p:cNvPr id="9" name="TextBox 8">
            <a:extLst>
              <a:ext uri="{FF2B5EF4-FFF2-40B4-BE49-F238E27FC236}">
                <a16:creationId xmlns:a16="http://schemas.microsoft.com/office/drawing/2014/main" id="{688A6544-0B0B-444A-BB2A-EAC1DA5E052C}"/>
              </a:ext>
            </a:extLst>
          </p:cNvPr>
          <p:cNvSpPr txBox="1"/>
          <p:nvPr/>
        </p:nvSpPr>
        <p:spPr>
          <a:xfrm>
            <a:off x="6923936" y="6599227"/>
            <a:ext cx="4572000" cy="210141"/>
          </a:xfrm>
          <a:prstGeom prst="rect">
            <a:avLst/>
          </a:prstGeom>
        </p:spPr>
        <p:txBody>
          <a:bodyPr vert="horz" lIns="91440" tIns="45720" rIns="91440" bIns="45720" rtlCol="0" anchor="ctr">
            <a:noAutofit/>
          </a:bodyPr>
          <a:lstStyle>
            <a:lvl1pPr indent="0" algn="r" defTabSz="685749">
              <a:lnSpc>
                <a:spcPct val="90000"/>
              </a:lnSpc>
              <a:spcBef>
                <a:spcPts val="0"/>
              </a:spcBef>
              <a:buFont typeface="Arial" panose="020B0604020202020204" pitchFamily="34" charset="0"/>
              <a:buNone/>
              <a:defRPr sz="135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endParaRPr lang="hu-HU" sz="1200" dirty="0"/>
          </a:p>
        </p:txBody>
      </p:sp>
      <p:sp>
        <p:nvSpPr>
          <p:cNvPr id="12" name="TextBox 11">
            <a:extLst>
              <a:ext uri="{FF2B5EF4-FFF2-40B4-BE49-F238E27FC236}">
                <a16:creationId xmlns:a16="http://schemas.microsoft.com/office/drawing/2014/main" id="{97845F7B-7776-4103-A504-83001B4311F3}"/>
              </a:ext>
            </a:extLst>
          </p:cNvPr>
          <p:cNvSpPr txBox="1"/>
          <p:nvPr/>
        </p:nvSpPr>
        <p:spPr>
          <a:xfrm>
            <a:off x="9229725" y="3242416"/>
            <a:ext cx="2800350" cy="1200329"/>
          </a:xfrm>
          <a:prstGeom prst="rect">
            <a:avLst/>
          </a:prstGeom>
          <a:noFill/>
          <a:ln>
            <a:solidFill>
              <a:schemeClr val="tx2"/>
            </a:solidFill>
          </a:ln>
        </p:spPr>
        <p:txBody>
          <a:bodyPr wrap="square">
            <a:spAutoFit/>
          </a:bodyPr>
          <a:lstStyle/>
          <a:p>
            <a:pPr algn="ctr"/>
            <a:r>
              <a:rPr lang="en-US" dirty="0">
                <a:solidFill>
                  <a:schemeClr val="tx2"/>
                </a:solidFill>
              </a:rPr>
              <a:t>Developed economies can be characterized by </a:t>
            </a:r>
            <a:r>
              <a:rPr lang="en-US" b="1" dirty="0">
                <a:solidFill>
                  <a:schemeClr val="tx2"/>
                </a:solidFill>
              </a:rPr>
              <a:t>supportive fiscal policies this year as well.</a:t>
            </a:r>
            <a:endParaRPr lang="hu-HU" b="1" dirty="0">
              <a:solidFill>
                <a:schemeClr val="tx2"/>
              </a:solidFill>
            </a:endParaRPr>
          </a:p>
        </p:txBody>
      </p:sp>
      <p:sp>
        <p:nvSpPr>
          <p:cNvPr id="15" name="TextBox 14">
            <a:extLst>
              <a:ext uri="{FF2B5EF4-FFF2-40B4-BE49-F238E27FC236}">
                <a16:creationId xmlns:a16="http://schemas.microsoft.com/office/drawing/2014/main" id="{70C2B450-2D41-4DA1-93FE-4D77C64AA44B}"/>
              </a:ext>
            </a:extLst>
          </p:cNvPr>
          <p:cNvSpPr txBox="1"/>
          <p:nvPr/>
        </p:nvSpPr>
        <p:spPr>
          <a:xfrm>
            <a:off x="9229725" y="1578500"/>
            <a:ext cx="2800350" cy="1200329"/>
          </a:xfrm>
          <a:prstGeom prst="rect">
            <a:avLst/>
          </a:prstGeom>
          <a:noFill/>
          <a:ln>
            <a:solidFill>
              <a:schemeClr val="tx2"/>
            </a:solidFill>
          </a:ln>
        </p:spPr>
        <p:txBody>
          <a:bodyPr wrap="square">
            <a:spAutoFit/>
          </a:bodyPr>
          <a:lstStyle>
            <a:defPPr>
              <a:defRPr lang="en-US"/>
            </a:defPPr>
            <a:lvl1pPr algn="ctr"/>
          </a:lstStyle>
          <a:p>
            <a:r>
              <a:rPr lang="en-US" b="1" dirty="0">
                <a:solidFill>
                  <a:schemeClr val="tx2"/>
                </a:solidFill>
              </a:rPr>
              <a:t>Fiscal</a:t>
            </a:r>
            <a:r>
              <a:rPr lang="en-US" dirty="0">
                <a:solidFill>
                  <a:schemeClr val="tx2"/>
                </a:solidFill>
              </a:rPr>
              <a:t> measures have supported economies </a:t>
            </a:r>
            <a:r>
              <a:rPr lang="en-US" b="1" dirty="0">
                <a:solidFill>
                  <a:schemeClr val="tx2"/>
                </a:solidFill>
              </a:rPr>
              <a:t>by 19 per cent of world economic output </a:t>
            </a:r>
            <a:r>
              <a:rPr lang="en-US" dirty="0">
                <a:solidFill>
                  <a:schemeClr val="tx2"/>
                </a:solidFill>
              </a:rPr>
              <a:t>over the past year.</a:t>
            </a:r>
            <a:endParaRPr lang="hu-HU" dirty="0">
              <a:solidFill>
                <a:schemeClr val="tx2"/>
              </a:solidFill>
            </a:endParaRPr>
          </a:p>
        </p:txBody>
      </p:sp>
      <p:pic>
        <p:nvPicPr>
          <p:cNvPr id="2" name="Picture 1">
            <a:extLst>
              <a:ext uri="{FF2B5EF4-FFF2-40B4-BE49-F238E27FC236}">
                <a16:creationId xmlns:a16="http://schemas.microsoft.com/office/drawing/2014/main" id="{B8BA3151-0C8F-4823-874B-DFE88E3333F5}"/>
              </a:ext>
            </a:extLst>
          </p:cNvPr>
          <p:cNvPicPr>
            <a:picLocks noChangeAspect="1"/>
          </p:cNvPicPr>
          <p:nvPr/>
        </p:nvPicPr>
        <p:blipFill>
          <a:blip r:embed="rId2"/>
          <a:stretch>
            <a:fillRect/>
          </a:stretch>
        </p:blipFill>
        <p:spPr>
          <a:xfrm>
            <a:off x="3215593" y="1269000"/>
            <a:ext cx="5760813" cy="4320000"/>
          </a:xfrm>
          <a:prstGeom prst="rect">
            <a:avLst/>
          </a:prstGeom>
        </p:spPr>
      </p:pic>
    </p:spTree>
    <p:extLst>
      <p:ext uri="{BB962C8B-B14F-4D97-AF65-F5344CB8AC3E}">
        <p14:creationId xmlns:p14="http://schemas.microsoft.com/office/powerpoint/2010/main" val="2412374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CACAB-5CD0-4771-9642-2C3C142A211F}"/>
              </a:ext>
            </a:extLst>
          </p:cNvPr>
          <p:cNvSpPr>
            <a:spLocks noGrp="1"/>
          </p:cNvSpPr>
          <p:nvPr>
            <p:ph type="title"/>
          </p:nvPr>
        </p:nvSpPr>
        <p:spPr>
          <a:xfrm>
            <a:off x="3382297" y="171988"/>
            <a:ext cx="8399849" cy="973466"/>
          </a:xfrm>
        </p:spPr>
        <p:txBody>
          <a:bodyPr vert="horz" lIns="72000" tIns="36000" rIns="72000" bIns="36000" rtlCol="0" anchor="ctr">
            <a:noAutofit/>
          </a:bodyPr>
          <a:lstStyle/>
          <a:p>
            <a:r>
              <a:rPr lang="en-US" sz="2400" dirty="0"/>
              <a:t>Rising advanced market yields have reduced and periodically reversed the direction of emerging market capital flows</a:t>
            </a:r>
            <a:endParaRPr lang="hu-HU" sz="2400" dirty="0"/>
          </a:p>
        </p:txBody>
      </p:sp>
      <p:sp>
        <p:nvSpPr>
          <p:cNvPr id="9" name="TextBox 8">
            <a:extLst>
              <a:ext uri="{FF2B5EF4-FFF2-40B4-BE49-F238E27FC236}">
                <a16:creationId xmlns:a16="http://schemas.microsoft.com/office/drawing/2014/main" id="{CC9C4851-A5B0-48BF-A9BC-697FC71344A3}"/>
              </a:ext>
            </a:extLst>
          </p:cNvPr>
          <p:cNvSpPr txBox="1"/>
          <p:nvPr/>
        </p:nvSpPr>
        <p:spPr>
          <a:xfrm>
            <a:off x="3382297" y="5922713"/>
            <a:ext cx="8975035" cy="369332"/>
          </a:xfrm>
          <a:prstGeom prst="rect">
            <a:avLst/>
          </a:prstGeom>
          <a:noFill/>
        </p:spPr>
        <p:txBody>
          <a:bodyPr wrap="square" rtlCol="0">
            <a:spAutoFit/>
          </a:bodyPr>
          <a:lstStyle/>
          <a:p>
            <a:r>
              <a:rPr lang="en-US" i="1" dirty="0">
                <a:solidFill>
                  <a:srgbClr val="141B4D"/>
                </a:solidFill>
                <a:latin typeface="Calibri" panose="020F0502020204030204" pitchFamily="34" charset="0"/>
                <a:ea typeface="Calibri" panose="020F0502020204030204" pitchFamily="34" charset="0"/>
                <a:cs typeface="Times New Roman" panose="02020603050405020304" pitchFamily="18" charset="0"/>
              </a:rPr>
              <a:t>Evolution of emerging market capital flows and 10-year US yields</a:t>
            </a:r>
            <a:endParaRPr lang="hu-HU" dirty="0"/>
          </a:p>
        </p:txBody>
      </p:sp>
      <p:sp>
        <p:nvSpPr>
          <p:cNvPr id="11" name="TextBox 10">
            <a:extLst>
              <a:ext uri="{FF2B5EF4-FFF2-40B4-BE49-F238E27FC236}">
                <a16:creationId xmlns:a16="http://schemas.microsoft.com/office/drawing/2014/main" id="{34D523DA-6BE8-45C9-86DE-DE1145FA4926}"/>
              </a:ext>
            </a:extLst>
          </p:cNvPr>
          <p:cNvSpPr txBox="1"/>
          <p:nvPr/>
        </p:nvSpPr>
        <p:spPr>
          <a:xfrm>
            <a:off x="3382297" y="6427480"/>
            <a:ext cx="6096000" cy="258532"/>
          </a:xfrm>
          <a:prstGeom prst="rect">
            <a:avLst/>
          </a:prstGeom>
        </p:spPr>
        <p:txBody>
          <a:bodyPr vert="horz" lIns="91440" tIns="45720" rIns="91440" bIns="45720" rtlCol="0" anchor="ctr">
            <a:noAutofit/>
          </a:bodyPr>
          <a:lstStyle>
            <a:defPPr>
              <a:defRPr lang="en-US"/>
            </a:defPPr>
            <a:lvl1pPr indent="0" algn="r" defTabSz="685749">
              <a:lnSpc>
                <a:spcPct val="90000"/>
              </a:lnSpc>
              <a:spcBef>
                <a:spcPts val="0"/>
              </a:spcBef>
              <a:buFont typeface="Arial" panose="020B0604020202020204" pitchFamily="34" charset="0"/>
              <a:buNone/>
              <a:defRPr sz="120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l"/>
            <a:r>
              <a:rPr lang="hu-HU" dirty="0" err="1"/>
              <a:t>Source</a:t>
            </a:r>
            <a:r>
              <a:rPr lang="en-GB" dirty="0"/>
              <a:t>: </a:t>
            </a:r>
            <a:r>
              <a:rPr lang="en-GB" dirty="0" err="1"/>
              <a:t>EPFR</a:t>
            </a:r>
            <a:r>
              <a:rPr lang="en-GB" dirty="0"/>
              <a:t>, </a:t>
            </a:r>
            <a:r>
              <a:rPr lang="en-GB" dirty="0" err="1"/>
              <a:t>Datastream</a:t>
            </a:r>
            <a:endParaRPr lang="en-GB" dirty="0"/>
          </a:p>
        </p:txBody>
      </p:sp>
      <p:pic>
        <p:nvPicPr>
          <p:cNvPr id="4" name="Picture 3">
            <a:extLst>
              <a:ext uri="{FF2B5EF4-FFF2-40B4-BE49-F238E27FC236}">
                <a16:creationId xmlns:a16="http://schemas.microsoft.com/office/drawing/2014/main" id="{DC86FCCC-0A77-4556-A306-8AF7A60199EF}"/>
              </a:ext>
            </a:extLst>
          </p:cNvPr>
          <p:cNvPicPr>
            <a:picLocks noChangeAspect="1"/>
          </p:cNvPicPr>
          <p:nvPr/>
        </p:nvPicPr>
        <p:blipFill>
          <a:blip r:embed="rId2"/>
          <a:stretch>
            <a:fillRect/>
          </a:stretch>
        </p:blipFill>
        <p:spPr>
          <a:xfrm>
            <a:off x="4110469" y="1219349"/>
            <a:ext cx="6943504" cy="4629469"/>
          </a:xfrm>
          <a:prstGeom prst="rect">
            <a:avLst/>
          </a:prstGeom>
        </p:spPr>
      </p:pic>
    </p:spTree>
    <p:extLst>
      <p:ext uri="{BB962C8B-B14F-4D97-AF65-F5344CB8AC3E}">
        <p14:creationId xmlns:p14="http://schemas.microsoft.com/office/powerpoint/2010/main" val="1302046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3844558965"/>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3306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56CD-AA5D-45D1-867D-FA6FA6739948}"/>
              </a:ext>
            </a:extLst>
          </p:cNvPr>
          <p:cNvSpPr>
            <a:spLocks noGrp="1"/>
          </p:cNvSpPr>
          <p:nvPr>
            <p:ph type="title"/>
          </p:nvPr>
        </p:nvSpPr>
        <p:spPr>
          <a:xfrm>
            <a:off x="3381077" y="170865"/>
            <a:ext cx="8390876" cy="713833"/>
          </a:xfrm>
        </p:spPr>
        <p:txBody>
          <a:bodyPr>
            <a:noAutofit/>
          </a:bodyPr>
          <a:lstStyle/>
          <a:p>
            <a:r>
              <a:rPr lang="en-US" sz="2400"/>
              <a:t>The sector has ample liquidity, even in a case of a severe shock scenario</a:t>
            </a:r>
          </a:p>
        </p:txBody>
      </p:sp>
      <p:pic>
        <p:nvPicPr>
          <p:cNvPr id="9" name="Picture 8">
            <a:extLst>
              <a:ext uri="{FF2B5EF4-FFF2-40B4-BE49-F238E27FC236}">
                <a16:creationId xmlns:a16="http://schemas.microsoft.com/office/drawing/2014/main" id="{93DEABC8-1F11-49FC-ACCF-A6326A9F81A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3440970" y="1623730"/>
            <a:ext cx="5561474" cy="4385578"/>
          </a:xfrm>
          <a:prstGeom prst="rect">
            <a:avLst/>
          </a:prstGeom>
          <a:noFill/>
          <a:ln>
            <a:noFill/>
          </a:ln>
        </p:spPr>
      </p:pic>
      <p:sp>
        <p:nvSpPr>
          <p:cNvPr id="10" name="TextBox 9">
            <a:extLst>
              <a:ext uri="{FF2B5EF4-FFF2-40B4-BE49-F238E27FC236}">
                <a16:creationId xmlns:a16="http://schemas.microsoft.com/office/drawing/2014/main" id="{3842A513-52C5-462E-802C-CD33F7573363}"/>
              </a:ext>
            </a:extLst>
          </p:cNvPr>
          <p:cNvSpPr txBox="1"/>
          <p:nvPr/>
        </p:nvSpPr>
        <p:spPr>
          <a:xfrm>
            <a:off x="3164371" y="978902"/>
            <a:ext cx="9027629" cy="646331"/>
          </a:xfrm>
          <a:prstGeom prst="rect">
            <a:avLst/>
          </a:prstGeom>
          <a:solidFill>
            <a:schemeClr val="tx2">
              <a:lumMod val="10000"/>
              <a:lumOff val="90000"/>
            </a:schemeClr>
          </a:solidFill>
        </p:spPr>
        <p:txBody>
          <a:bodyPr wrap="square" rtlCol="0">
            <a:spAutoFit/>
          </a:bodyPr>
          <a:lstStyle/>
          <a:p>
            <a:pPr algn="just"/>
            <a:r>
              <a:rPr lang="en-US"/>
              <a:t>In the second half of 2020, the liquidity situation of the banking sector improved further, the liquidity coverage ratio (LCR) rose to 206 per cent by the end of 2020. </a:t>
            </a:r>
          </a:p>
        </p:txBody>
      </p:sp>
      <p:sp>
        <p:nvSpPr>
          <p:cNvPr id="12" name="TextBox 11">
            <a:extLst>
              <a:ext uri="{FF2B5EF4-FFF2-40B4-BE49-F238E27FC236}">
                <a16:creationId xmlns:a16="http://schemas.microsoft.com/office/drawing/2014/main" id="{6D1FFF55-89CB-4B46-BACC-1A4765EC62BE}"/>
              </a:ext>
            </a:extLst>
          </p:cNvPr>
          <p:cNvSpPr txBox="1"/>
          <p:nvPr/>
        </p:nvSpPr>
        <p:spPr>
          <a:xfrm>
            <a:off x="3164371" y="6333313"/>
            <a:ext cx="8215622" cy="431151"/>
          </a:xfrm>
          <a:prstGeom prst="rect">
            <a:avLst/>
          </a:prstGeom>
        </p:spPr>
        <p:txBody>
          <a:bodyPr vert="horz" lIns="91440" tIns="45720" rIns="91440" bIns="45720" rtlCol="0" anchor="ctr">
            <a:noAutofit/>
          </a:bodyPr>
          <a:lstStyle>
            <a:defPPr>
              <a:defRPr lang="en-US"/>
            </a:defPPr>
            <a:lvl1pPr indent="0" algn="r" defTabSz="685749">
              <a:lnSpc>
                <a:spcPct val="90000"/>
              </a:lnSpc>
              <a:spcBef>
                <a:spcPts val="0"/>
              </a:spcBef>
              <a:buFont typeface="Arial" panose="020B0604020202020204" pitchFamily="34" charset="0"/>
              <a:buNone/>
              <a:defRPr sz="120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t>Note: The edges of the boxes mean the lower and upper quartiles of the distribution; the border of the </a:t>
            </a:r>
            <a:r>
              <a:rPr lang="en-US" dirty="0" err="1"/>
              <a:t>colours</a:t>
            </a:r>
            <a:r>
              <a:rPr lang="en-US" dirty="0"/>
              <a:t> means its median. The lower whisker of the plot shows the tenth percentile, while the upper shows the ninetieth percentile. Source: MNB</a:t>
            </a:r>
          </a:p>
        </p:txBody>
      </p:sp>
      <p:sp>
        <p:nvSpPr>
          <p:cNvPr id="14" name="TextBox 13">
            <a:extLst>
              <a:ext uri="{FF2B5EF4-FFF2-40B4-BE49-F238E27FC236}">
                <a16:creationId xmlns:a16="http://schemas.microsoft.com/office/drawing/2014/main" id="{A771B6D1-5208-4DD3-A3D4-4B0E82BDCE85}"/>
              </a:ext>
            </a:extLst>
          </p:cNvPr>
          <p:cNvSpPr txBox="1"/>
          <p:nvPr/>
        </p:nvSpPr>
        <p:spPr>
          <a:xfrm>
            <a:off x="3047158" y="5963981"/>
            <a:ext cx="7450671" cy="369332"/>
          </a:xfrm>
          <a:prstGeom prst="rect">
            <a:avLst/>
          </a:prstGeom>
          <a:noFill/>
        </p:spPr>
        <p:txBody>
          <a:bodyPr wrap="square" rtlCol="0">
            <a:spAutoFit/>
          </a:bodyPr>
          <a:lstStyle>
            <a:defPPr>
              <a:defRPr lang="en-US"/>
            </a:defPPr>
            <a:lvl1pPr algn="r">
              <a:defRPr i="1">
                <a:solidFill>
                  <a:srgbClr val="141B4D"/>
                </a:solidFill>
                <a:latin typeface="Calibri" panose="020F0502020204030204" pitchFamily="34" charset="0"/>
                <a:ea typeface="Calibri" panose="020F0502020204030204" pitchFamily="34" charset="0"/>
                <a:cs typeface="Times New Roman" panose="02020603050405020304" pitchFamily="18" charset="0"/>
              </a:defRPr>
            </a:lvl1pPr>
          </a:lstStyle>
          <a:p>
            <a:r>
              <a:rPr lang="en-US" dirty="0"/>
              <a:t>Distribution of the </a:t>
            </a:r>
            <a:r>
              <a:rPr lang="en-US" dirty="0" err="1"/>
              <a:t>LCR</a:t>
            </a:r>
            <a:r>
              <a:rPr lang="en-US" dirty="0"/>
              <a:t> before and after stress, based on the number of banks</a:t>
            </a:r>
          </a:p>
        </p:txBody>
      </p:sp>
      <p:pic>
        <p:nvPicPr>
          <p:cNvPr id="8" name="Picture 7">
            <a:extLst>
              <a:ext uri="{FF2B5EF4-FFF2-40B4-BE49-F238E27FC236}">
                <a16:creationId xmlns:a16="http://schemas.microsoft.com/office/drawing/2014/main" id="{17844AD8-876C-43E2-9E97-1808CD042E71}"/>
              </a:ext>
            </a:extLst>
          </p:cNvPr>
          <p:cNvPicPr>
            <a:picLocks noChangeAspect="1"/>
          </p:cNvPicPr>
          <p:nvPr/>
        </p:nvPicPr>
        <p:blipFill>
          <a:blip r:embed="rId4"/>
          <a:stretch>
            <a:fillRect/>
          </a:stretch>
        </p:blipFill>
        <p:spPr>
          <a:xfrm>
            <a:off x="9279043" y="1697189"/>
            <a:ext cx="2647660" cy="2364759"/>
          </a:xfrm>
          <a:prstGeom prst="rect">
            <a:avLst/>
          </a:prstGeom>
        </p:spPr>
      </p:pic>
      <p:pic>
        <p:nvPicPr>
          <p:cNvPr id="11" name="Picture 10">
            <a:extLst>
              <a:ext uri="{FF2B5EF4-FFF2-40B4-BE49-F238E27FC236}">
                <a16:creationId xmlns:a16="http://schemas.microsoft.com/office/drawing/2014/main" id="{4238810C-869D-4D4A-9733-324F4D62B497}"/>
              </a:ext>
            </a:extLst>
          </p:cNvPr>
          <p:cNvPicPr>
            <a:picLocks noChangeAspect="1"/>
          </p:cNvPicPr>
          <p:nvPr/>
        </p:nvPicPr>
        <p:blipFill>
          <a:blip r:embed="rId5"/>
          <a:stretch>
            <a:fillRect/>
          </a:stretch>
        </p:blipFill>
        <p:spPr>
          <a:xfrm>
            <a:off x="9273391" y="4070789"/>
            <a:ext cx="2647661" cy="1898460"/>
          </a:xfrm>
          <a:prstGeom prst="rect">
            <a:avLst/>
          </a:prstGeom>
        </p:spPr>
      </p:pic>
    </p:spTree>
    <p:extLst>
      <p:ext uri="{BB962C8B-B14F-4D97-AF65-F5344CB8AC3E}">
        <p14:creationId xmlns:p14="http://schemas.microsoft.com/office/powerpoint/2010/main" val="896786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Autofit/>
          </a:bodyPr>
          <a:lstStyle/>
          <a:p>
            <a:r>
              <a:rPr lang="hu-HU" sz="2400" dirty="0"/>
              <a:t>The </a:t>
            </a:r>
            <a:r>
              <a:rPr lang="hu-HU" sz="2400" dirty="0" err="1"/>
              <a:t>easing</a:t>
            </a:r>
            <a:r>
              <a:rPr lang="hu-HU" sz="2400" dirty="0"/>
              <a:t> of </a:t>
            </a:r>
            <a:r>
              <a:rPr lang="hu-HU" sz="2400" dirty="0" err="1"/>
              <a:t>capital</a:t>
            </a:r>
            <a:r>
              <a:rPr lang="hu-HU" sz="2400" dirty="0"/>
              <a:t> </a:t>
            </a:r>
            <a:r>
              <a:rPr lang="hu-HU" sz="2400" dirty="0" err="1"/>
              <a:t>buffers</a:t>
            </a:r>
            <a:r>
              <a:rPr lang="hu-HU" sz="2400" dirty="0"/>
              <a:t> </a:t>
            </a:r>
            <a:r>
              <a:rPr lang="hu-HU" sz="2400" dirty="0" err="1"/>
              <a:t>significantly</a:t>
            </a:r>
            <a:r>
              <a:rPr lang="hu-HU" sz="2400" dirty="0"/>
              <a:t> </a:t>
            </a:r>
            <a:r>
              <a:rPr lang="hu-HU" sz="2400" dirty="0" err="1"/>
              <a:t>increased</a:t>
            </a:r>
            <a:r>
              <a:rPr lang="hu-HU" sz="2400" dirty="0"/>
              <a:t> </a:t>
            </a:r>
            <a:r>
              <a:rPr lang="hu-HU" sz="2400" dirty="0" err="1"/>
              <a:t>banks</a:t>
            </a:r>
            <a:r>
              <a:rPr lang="hu-HU" sz="2400" dirty="0"/>
              <a:t>’ free </a:t>
            </a:r>
            <a:r>
              <a:rPr lang="hu-HU" sz="2400" dirty="0" err="1"/>
              <a:t>capital</a:t>
            </a:r>
            <a:endParaRPr lang="hu-HU" sz="2400" dirty="0"/>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3425280" y="5813426"/>
            <a:ext cx="8098972" cy="369332"/>
          </a:xfrm>
          <a:prstGeom prst="rect">
            <a:avLst/>
          </a:prstGeom>
          <a:noFill/>
        </p:spPr>
        <p:txBody>
          <a:bodyPr wrap="square" rtlCol="0">
            <a:spAutoFit/>
          </a:bodyPr>
          <a:lstStyle>
            <a:defPPr>
              <a:defRPr lang="en-US"/>
            </a:defPPr>
            <a:lvl1pPr algn="r">
              <a:defRPr i="1">
                <a:solidFill>
                  <a:srgbClr val="141B4D"/>
                </a:solidFill>
                <a:latin typeface="Calibri" panose="020F0502020204030204" pitchFamily="34" charset="0"/>
                <a:ea typeface="Calibri" panose="020F0502020204030204" pitchFamily="34" charset="0"/>
                <a:cs typeface="Times New Roman" panose="02020603050405020304" pitchFamily="18" charset="0"/>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dirty="0"/>
              <a:t>Consolidated capital adequacy of the banking sector</a:t>
            </a:r>
            <a:endParaRPr lang="hu-HU" dirty="0"/>
          </a:p>
        </p:txBody>
      </p:sp>
      <p:sp>
        <p:nvSpPr>
          <p:cNvPr id="12" name="Text Placeholder 3">
            <a:extLst>
              <a:ext uri="{FF2B5EF4-FFF2-40B4-BE49-F238E27FC236}">
                <a16:creationId xmlns:a16="http://schemas.microsoft.com/office/drawing/2014/main" id="{F7D34BB7-72FE-467B-B572-2F253BC93373}"/>
              </a:ext>
            </a:extLst>
          </p:cNvPr>
          <p:cNvSpPr txBox="1">
            <a:spLocks/>
          </p:cNvSpPr>
          <p:nvPr/>
        </p:nvSpPr>
        <p:spPr>
          <a:xfrm>
            <a:off x="3498112" y="6296222"/>
            <a:ext cx="7953308" cy="502661"/>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sz="1200" dirty="0" err="1"/>
              <a:t>Note</a:t>
            </a:r>
            <a:r>
              <a:rPr lang="hu-HU" sz="1200" dirty="0"/>
              <a:t>: </a:t>
            </a:r>
            <a:r>
              <a:rPr lang="en-US" sz="1200" dirty="0"/>
              <a:t>Data prior to 2014 were prepared under different prudential and accounting standards. Data for December 2020 are included without the </a:t>
            </a:r>
            <a:r>
              <a:rPr lang="en-US" sz="1200" dirty="0" err="1"/>
              <a:t>easings</a:t>
            </a:r>
            <a:r>
              <a:rPr lang="en-US" sz="1200" dirty="0"/>
              <a:t> related to capital requirements.</a:t>
            </a:r>
            <a:r>
              <a:rPr lang="hu-HU" sz="1200" dirty="0"/>
              <a:t> </a:t>
            </a:r>
            <a:r>
              <a:rPr lang="hu-HU" sz="1200" dirty="0" err="1"/>
              <a:t>Source</a:t>
            </a:r>
            <a:r>
              <a:rPr lang="hu-HU" sz="1200" dirty="0"/>
              <a:t>: MNB</a:t>
            </a:r>
          </a:p>
        </p:txBody>
      </p:sp>
      <p:sp>
        <p:nvSpPr>
          <p:cNvPr id="7" name="TextBox 6">
            <a:extLst>
              <a:ext uri="{FF2B5EF4-FFF2-40B4-BE49-F238E27FC236}">
                <a16:creationId xmlns:a16="http://schemas.microsoft.com/office/drawing/2014/main" id="{E7EF0146-9296-4857-859F-F9A90F756D5B}"/>
              </a:ext>
            </a:extLst>
          </p:cNvPr>
          <p:cNvSpPr txBox="1"/>
          <p:nvPr/>
        </p:nvSpPr>
        <p:spPr>
          <a:xfrm>
            <a:off x="9210675" y="1446684"/>
            <a:ext cx="2796446" cy="840230"/>
          </a:xfrm>
          <a:prstGeom prst="rect">
            <a:avLst/>
          </a:prstGeom>
          <a:noFill/>
          <a:ln>
            <a:solidFill>
              <a:schemeClr val="tx2"/>
            </a:solidFill>
          </a:ln>
        </p:spPr>
        <p:txBody>
          <a:bodyPr vert="horz" wrap="square" lIns="91440" tIns="45720" rIns="91440" bIns="45720" rtlCol="0" anchor="ctr">
            <a:spAutoFit/>
          </a:bodyPr>
          <a:lstStyle>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solidFill>
                  <a:schemeClr val="tx2"/>
                </a:solidFill>
              </a:rPr>
              <a:t>Capital adequacy improved by </a:t>
            </a:r>
            <a:r>
              <a:rPr lang="en-US" b="1" dirty="0">
                <a:solidFill>
                  <a:schemeClr val="tx2"/>
                </a:solidFill>
              </a:rPr>
              <a:t>annual profits </a:t>
            </a:r>
            <a:r>
              <a:rPr lang="en-US" dirty="0">
                <a:solidFill>
                  <a:schemeClr val="tx2"/>
                </a:solidFill>
              </a:rPr>
              <a:t>and </a:t>
            </a:r>
            <a:r>
              <a:rPr lang="en-US" b="1" dirty="0">
                <a:solidFill>
                  <a:schemeClr val="tx2"/>
                </a:solidFill>
              </a:rPr>
              <a:t>regulatory easing</a:t>
            </a:r>
            <a:r>
              <a:rPr lang="hu-HU" b="1" dirty="0">
                <a:solidFill>
                  <a:schemeClr val="tx2"/>
                </a:solidFill>
              </a:rPr>
              <a:t>.</a:t>
            </a:r>
          </a:p>
        </p:txBody>
      </p:sp>
      <p:sp>
        <p:nvSpPr>
          <p:cNvPr id="8" name="TextBox 7">
            <a:extLst>
              <a:ext uri="{FF2B5EF4-FFF2-40B4-BE49-F238E27FC236}">
                <a16:creationId xmlns:a16="http://schemas.microsoft.com/office/drawing/2014/main" id="{8042F610-43E3-40DD-A30D-3BD0C5D5B9F7}"/>
              </a:ext>
            </a:extLst>
          </p:cNvPr>
          <p:cNvSpPr txBox="1"/>
          <p:nvPr/>
        </p:nvSpPr>
        <p:spPr>
          <a:xfrm>
            <a:off x="9210675" y="2665521"/>
            <a:ext cx="2796446" cy="2086725"/>
          </a:xfrm>
          <a:prstGeom prst="rect">
            <a:avLst/>
          </a:prstGeom>
          <a:noFill/>
          <a:ln>
            <a:solidFill>
              <a:schemeClr val="tx2"/>
            </a:solidFill>
          </a:ln>
        </p:spPr>
        <p:txBody>
          <a:bodyPr vert="horz" wrap="square" lIns="91440" tIns="45720" rIns="91440" bIns="45720" rtlCol="0" anchor="ctr">
            <a:spAutoFit/>
          </a:bodyPr>
          <a:lstStyle>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GB"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Excluding the 2.5 per cent capital conservation buffer requirement (</a:t>
            </a:r>
            <a:r>
              <a:rPr lang="en-GB" sz="1800" dirty="0" err="1">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CCoB</a:t>
            </a:r>
            <a:r>
              <a:rPr lang="en-GB"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t>
            </a:r>
            <a:r>
              <a:rPr lang="hu-HU"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t>
            </a:r>
            <a:r>
              <a:rPr lang="en-GB"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 </a:t>
            </a:r>
            <a:r>
              <a:rPr lang="hu-HU"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dirty="0" err="1">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urrently</a:t>
            </a:r>
            <a:r>
              <a:rPr lang="en-GB"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 not mandatory under the April </a:t>
            </a:r>
            <a:r>
              <a:rPr lang="hu-HU"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2020 </a:t>
            </a:r>
            <a:r>
              <a:rPr lang="en-GB"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easing introduced by the central bank, </a:t>
            </a:r>
            <a:r>
              <a:rPr lang="en-GB" sz="1800" b="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free capital stands at HUF 2,110 billion</a:t>
            </a:r>
            <a:r>
              <a:rPr lang="hu-HU" sz="1800" b="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t>
            </a:r>
            <a:endParaRPr lang="hu-HU" b="1" dirty="0">
              <a:solidFill>
                <a:schemeClr val="tx2"/>
              </a:solidFill>
            </a:endParaRPr>
          </a:p>
        </p:txBody>
      </p:sp>
      <p:pic>
        <p:nvPicPr>
          <p:cNvPr id="4" name="Picture 3">
            <a:extLst>
              <a:ext uri="{FF2B5EF4-FFF2-40B4-BE49-F238E27FC236}">
                <a16:creationId xmlns:a16="http://schemas.microsoft.com/office/drawing/2014/main" id="{C3DB8166-ECAC-44D0-B7D1-EFB7759F075D}"/>
              </a:ext>
            </a:extLst>
          </p:cNvPr>
          <p:cNvPicPr>
            <a:picLocks noChangeAspect="1"/>
          </p:cNvPicPr>
          <p:nvPr/>
        </p:nvPicPr>
        <p:blipFill>
          <a:blip r:embed="rId3"/>
          <a:stretch>
            <a:fillRect/>
          </a:stretch>
        </p:blipFill>
        <p:spPr>
          <a:xfrm>
            <a:off x="3187840" y="1117971"/>
            <a:ext cx="5816320" cy="4581992"/>
          </a:xfrm>
          <a:prstGeom prst="rect">
            <a:avLst/>
          </a:prstGeom>
        </p:spPr>
      </p:pic>
    </p:spTree>
    <p:extLst>
      <p:ext uri="{BB962C8B-B14F-4D97-AF65-F5344CB8AC3E}">
        <p14:creationId xmlns:p14="http://schemas.microsoft.com/office/powerpoint/2010/main" val="661980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F7E6-7341-48F5-9EFE-BEAA9451BA1A}"/>
              </a:ext>
            </a:extLst>
          </p:cNvPr>
          <p:cNvSpPr>
            <a:spLocks noGrp="1"/>
          </p:cNvSpPr>
          <p:nvPr>
            <p:ph type="title"/>
          </p:nvPr>
        </p:nvSpPr>
        <p:spPr/>
        <p:txBody>
          <a:bodyPr>
            <a:noAutofit/>
          </a:bodyPr>
          <a:lstStyle/>
          <a:p>
            <a:r>
              <a:rPr lang="en-GB" sz="2400" dirty="0"/>
              <a:t>In our solvency stress test we assumed a worse-than-expected economic scenario</a:t>
            </a:r>
          </a:p>
        </p:txBody>
      </p:sp>
      <p:sp>
        <p:nvSpPr>
          <p:cNvPr id="3" name="Text Placeholder 2">
            <a:extLst>
              <a:ext uri="{FF2B5EF4-FFF2-40B4-BE49-F238E27FC236}">
                <a16:creationId xmlns:a16="http://schemas.microsoft.com/office/drawing/2014/main" id="{D3752127-A130-4455-83C5-7030637B8A04}"/>
              </a:ext>
            </a:extLst>
          </p:cNvPr>
          <p:cNvSpPr>
            <a:spLocks noGrp="1"/>
          </p:cNvSpPr>
          <p:nvPr>
            <p:ph type="body" sz="quarter" idx="17"/>
          </p:nvPr>
        </p:nvSpPr>
        <p:spPr>
          <a:xfrm>
            <a:off x="3391270" y="6458337"/>
            <a:ext cx="7679183" cy="312626"/>
          </a:xfrm>
        </p:spPr>
        <p:txBody>
          <a:bodyPr/>
          <a:lstStyle/>
          <a:p>
            <a:r>
              <a:rPr lang="hu-HU" sz="1200" dirty="0"/>
              <a:t>N</a:t>
            </a:r>
            <a:r>
              <a:rPr lang="en-US" sz="1200" dirty="0" err="1"/>
              <a:t>ote</a:t>
            </a:r>
            <a:r>
              <a:rPr lang="en-US" sz="1200" dirty="0"/>
              <a:t>: Year-on-year growth rate of yearly GDP, based on seasonally unadjusted data.  Source: </a:t>
            </a:r>
            <a:r>
              <a:rPr lang="en-US" sz="1200" dirty="0" err="1"/>
              <a:t>MNB</a:t>
            </a:r>
            <a:r>
              <a:rPr lang="hu-HU" sz="1200" dirty="0"/>
              <a:t> </a:t>
            </a:r>
            <a:endParaRPr lang="hu-HU" dirty="0"/>
          </a:p>
        </p:txBody>
      </p:sp>
      <p:sp>
        <p:nvSpPr>
          <p:cNvPr id="7" name="Rectangle 6">
            <a:extLst>
              <a:ext uri="{FF2B5EF4-FFF2-40B4-BE49-F238E27FC236}">
                <a16:creationId xmlns:a16="http://schemas.microsoft.com/office/drawing/2014/main" id="{179E7FD9-BA47-4507-918F-C143A98AB40D}"/>
              </a:ext>
            </a:extLst>
          </p:cNvPr>
          <p:cNvSpPr/>
          <p:nvPr/>
        </p:nvSpPr>
        <p:spPr>
          <a:xfrm>
            <a:off x="9105901" y="1769398"/>
            <a:ext cx="2998208" cy="454827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pPr>
            <a:r>
              <a:rPr lang="en-GB" altLang="hu-HU" b="1" dirty="0">
                <a:solidFill>
                  <a:schemeClr val="tx2"/>
                </a:solidFill>
                <a:latin typeface="+mj-lt"/>
                <a:ea typeface="Calibri" panose="020F0502020204030204" pitchFamily="34" charset="0"/>
                <a:cs typeface="Times New Roman" panose="02020603050405020304" pitchFamily="18" charset="0"/>
              </a:rPr>
              <a:t>Stress scenario assumptions:</a:t>
            </a:r>
          </a:p>
          <a:p>
            <a:pPr marL="185738" lvl="0" indent="-185738" defTabSz="914400" eaLnBrk="0" fontAlgn="base" hangingPunct="0">
              <a:spcBef>
                <a:spcPct val="0"/>
              </a:spcBef>
              <a:spcAft>
                <a:spcPct val="0"/>
              </a:spcAft>
              <a:buFont typeface="Arial" panose="020B0604020202020204" pitchFamily="34" charset="0"/>
              <a:buChar char="•"/>
            </a:pPr>
            <a:r>
              <a:rPr lang="en-GB" sz="1700" dirty="0">
                <a:solidFill>
                  <a:schemeClr val="tx2"/>
                </a:solidFill>
                <a:latin typeface="+mj-lt"/>
                <a:cs typeface="Times New Roman" panose="02020603050405020304" pitchFamily="18" charset="0"/>
              </a:rPr>
              <a:t>the severe progress of the coronavirus pandemic,</a:t>
            </a:r>
            <a:endParaRPr lang="en-GB" altLang="hu-HU" sz="1700" dirty="0">
              <a:solidFill>
                <a:schemeClr val="tx2"/>
              </a:solidFill>
              <a:latin typeface="+mj-lt"/>
              <a:cs typeface="Times New Roman" panose="02020603050405020304" pitchFamily="18" charset="0"/>
            </a:endParaRPr>
          </a:p>
          <a:p>
            <a:pPr marL="185738" lvl="0" indent="-185738" defTabSz="914400" eaLnBrk="0" fontAlgn="base" hangingPunct="0">
              <a:spcBef>
                <a:spcPct val="0"/>
              </a:spcBef>
              <a:spcAft>
                <a:spcPct val="0"/>
              </a:spcAft>
              <a:buFont typeface="Arial" panose="020B0604020202020204" pitchFamily="34" charset="0"/>
              <a:buChar char="•"/>
            </a:pPr>
            <a:r>
              <a:rPr lang="en-GB" sz="1700" dirty="0">
                <a:solidFill>
                  <a:schemeClr val="tx2"/>
                </a:solidFill>
                <a:latin typeface="+mj-lt"/>
                <a:cs typeface="Times New Roman" panose="02020603050405020304" pitchFamily="18" charset="0"/>
              </a:rPr>
              <a:t>Hungary’s export markets recover more slowly than previously expected.</a:t>
            </a:r>
          </a:p>
          <a:p>
            <a:pPr marL="185738" lvl="0" indent="-185738" defTabSz="914400" eaLnBrk="0" fontAlgn="base" hangingPunct="0">
              <a:spcBef>
                <a:spcPct val="0"/>
              </a:spcBef>
              <a:spcAft>
                <a:spcPct val="0"/>
              </a:spcAft>
              <a:buFont typeface="Arial" panose="020B0604020202020204" pitchFamily="34" charset="0"/>
              <a:buChar char="•"/>
            </a:pPr>
            <a:r>
              <a:rPr lang="en-GB" sz="1700" b="1" dirty="0">
                <a:solidFill>
                  <a:srgbClr val="FF0000"/>
                </a:solidFill>
                <a:latin typeface="+mj-lt"/>
                <a:cs typeface="Times New Roman" panose="02020603050405020304" pitchFamily="18" charset="0"/>
              </a:rPr>
              <a:t>payment moratorium lasting until June 2021</a:t>
            </a:r>
          </a:p>
          <a:p>
            <a:pPr marL="185738" lvl="0" indent="-185738" defTabSz="914400" eaLnBrk="0" fontAlgn="base" hangingPunct="0">
              <a:spcBef>
                <a:spcPct val="0"/>
              </a:spcBef>
              <a:spcAft>
                <a:spcPct val="0"/>
              </a:spcAft>
              <a:buFont typeface="Arial" panose="020B0604020202020204" pitchFamily="34" charset="0"/>
              <a:buChar char="•"/>
            </a:pPr>
            <a:endParaRPr lang="en-GB" altLang="hu-HU" sz="400" dirty="0">
              <a:solidFill>
                <a:schemeClr val="tx2"/>
              </a:solidFill>
              <a:latin typeface="+mj-lt"/>
              <a:cs typeface="Times New Roman" panose="02020603050405020304" pitchFamily="18" charset="0"/>
            </a:endParaRPr>
          </a:p>
          <a:p>
            <a:pPr lvl="0" defTabSz="914400" eaLnBrk="0" fontAlgn="base" hangingPunct="0">
              <a:spcBef>
                <a:spcPct val="0"/>
              </a:spcBef>
              <a:spcAft>
                <a:spcPct val="0"/>
              </a:spcAft>
            </a:pPr>
            <a:r>
              <a:rPr lang="en-GB" altLang="hu-HU" b="1" dirty="0">
                <a:solidFill>
                  <a:schemeClr val="tx2"/>
                </a:solidFill>
                <a:latin typeface="+mj-lt"/>
                <a:ea typeface="Calibri" panose="020F0502020204030204" pitchFamily="34" charset="0"/>
                <a:cs typeface="Times New Roman" panose="02020603050405020304" pitchFamily="18" charset="0"/>
              </a:rPr>
              <a:t>Consequences:</a:t>
            </a:r>
          </a:p>
          <a:p>
            <a:pPr marL="185738" indent="-185738" defTabSz="914400" eaLnBrk="0" fontAlgn="base" hangingPunct="0">
              <a:spcBef>
                <a:spcPct val="0"/>
              </a:spcBef>
              <a:spcAft>
                <a:spcPct val="0"/>
              </a:spcAft>
              <a:buFont typeface="Arial" panose="020B0604020202020204" pitchFamily="34" charset="0"/>
              <a:buChar char="•"/>
            </a:pPr>
            <a:r>
              <a:rPr lang="en-GB" sz="1700" dirty="0">
                <a:solidFill>
                  <a:schemeClr val="tx2"/>
                </a:solidFill>
                <a:latin typeface="+mj-lt"/>
                <a:cs typeface="Times New Roman" panose="02020603050405020304" pitchFamily="18" charset="0"/>
              </a:rPr>
              <a:t>the private sector’s risk aversion increases,</a:t>
            </a:r>
          </a:p>
          <a:p>
            <a:pPr marL="185738" indent="-185738" defTabSz="914400" eaLnBrk="0" fontAlgn="base" hangingPunct="0">
              <a:spcBef>
                <a:spcPct val="0"/>
              </a:spcBef>
              <a:spcAft>
                <a:spcPct val="0"/>
              </a:spcAft>
              <a:buFont typeface="Arial" panose="020B0604020202020204" pitchFamily="34" charset="0"/>
              <a:buChar char="•"/>
            </a:pPr>
            <a:r>
              <a:rPr lang="en-GB" sz="1700" dirty="0">
                <a:solidFill>
                  <a:schemeClr val="tx2"/>
                </a:solidFill>
                <a:latin typeface="+mj-lt"/>
                <a:cs typeface="Times New Roman" panose="02020603050405020304" pitchFamily="18" charset="0"/>
              </a:rPr>
              <a:t>companies postpone their planned investments, </a:t>
            </a:r>
            <a:r>
              <a:rPr lang="hu-HU" sz="1700" dirty="0">
                <a:solidFill>
                  <a:schemeClr val="tx2"/>
                </a:solidFill>
                <a:latin typeface="+mj-lt"/>
                <a:cs typeface="Times New Roman" panose="02020603050405020304" pitchFamily="18" charset="0"/>
              </a:rPr>
              <a:t>and </a:t>
            </a:r>
            <a:r>
              <a:rPr lang="en-GB" sz="1700" dirty="0">
                <a:solidFill>
                  <a:schemeClr val="tx2"/>
                </a:solidFill>
                <a:latin typeface="+mj-lt"/>
                <a:cs typeface="Times New Roman" panose="02020603050405020304" pitchFamily="18" charset="0"/>
              </a:rPr>
              <a:t>start </a:t>
            </a:r>
            <a:r>
              <a:rPr lang="hu-HU" sz="1700" dirty="0" err="1">
                <a:solidFill>
                  <a:schemeClr val="tx2"/>
                </a:solidFill>
                <a:latin typeface="+mj-lt"/>
                <a:cs typeface="Times New Roman" panose="02020603050405020304" pitchFamily="18" charset="0"/>
              </a:rPr>
              <a:t>layoffs</a:t>
            </a:r>
            <a:r>
              <a:rPr lang="en-GB" sz="1700" dirty="0">
                <a:solidFill>
                  <a:schemeClr val="tx2"/>
                </a:solidFill>
                <a:latin typeface="+mj-lt"/>
                <a:cs typeface="Times New Roman" panose="02020603050405020304" pitchFamily="18" charset="0"/>
              </a:rPr>
              <a:t>,</a:t>
            </a:r>
          </a:p>
          <a:p>
            <a:pPr marL="185738" indent="-185738" defTabSz="914400" eaLnBrk="0" fontAlgn="base" hangingPunct="0">
              <a:spcBef>
                <a:spcPct val="0"/>
              </a:spcBef>
              <a:spcAft>
                <a:spcPct val="0"/>
              </a:spcAft>
              <a:buFont typeface="Arial" panose="020B0604020202020204" pitchFamily="34" charset="0"/>
              <a:buChar char="•"/>
            </a:pPr>
            <a:r>
              <a:rPr lang="en-GB" sz="1700" dirty="0">
                <a:solidFill>
                  <a:schemeClr val="tx2"/>
                </a:solidFill>
                <a:latin typeface="+mj-lt"/>
                <a:cs typeface="Times New Roman" panose="02020603050405020304" pitchFamily="18" charset="0"/>
              </a:rPr>
              <a:t>production capacities are also impaired.</a:t>
            </a:r>
          </a:p>
          <a:p>
            <a:pPr lvl="0" defTabSz="914400" eaLnBrk="0" fontAlgn="base" hangingPunct="0">
              <a:spcBef>
                <a:spcPct val="0"/>
              </a:spcBef>
              <a:spcAft>
                <a:spcPct val="0"/>
              </a:spcAft>
            </a:pPr>
            <a:endParaRPr lang="hu-HU" altLang="hu-HU" sz="600" dirty="0">
              <a:solidFill>
                <a:schemeClr val="tx2"/>
              </a:solidFill>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4EA3A71-791A-4D01-8965-BAD4C763AC83}"/>
              </a:ext>
            </a:extLst>
          </p:cNvPr>
          <p:cNvSpPr txBox="1"/>
          <p:nvPr/>
        </p:nvSpPr>
        <p:spPr>
          <a:xfrm>
            <a:off x="3176081" y="1052720"/>
            <a:ext cx="8928028" cy="646331"/>
          </a:xfrm>
          <a:prstGeom prst="rect">
            <a:avLst/>
          </a:prstGeom>
          <a:solidFill>
            <a:schemeClr val="tx2">
              <a:lumMod val="10000"/>
              <a:lumOff val="90000"/>
            </a:schemeClr>
          </a:solidFill>
          <a:ln>
            <a:solidFill>
              <a:schemeClr val="tx2"/>
            </a:solidFill>
          </a:ln>
        </p:spPr>
        <p:txBody>
          <a:bodyPr wrap="square" rtlCol="0">
            <a:spAutoFit/>
          </a:bodyPr>
          <a:lstStyle/>
          <a:p>
            <a:pPr lvl="0" defTabSz="914400" eaLnBrk="0" fontAlgn="base" hangingPunct="0">
              <a:spcBef>
                <a:spcPct val="0"/>
              </a:spcBef>
              <a:spcAft>
                <a:spcPct val="0"/>
              </a:spcAft>
            </a:pPr>
            <a:r>
              <a:rPr lang="en-GB" altLang="hu-HU" sz="1800" dirty="0">
                <a:solidFill>
                  <a:schemeClr val="tx2"/>
                </a:solidFill>
                <a:latin typeface="+mj-lt"/>
                <a:ea typeface="Calibri" panose="020F0502020204030204" pitchFamily="34" charset="0"/>
                <a:cs typeface="Times New Roman" panose="02020603050405020304" pitchFamily="18" charset="0"/>
              </a:rPr>
              <a:t>In the stress scenario, during two years in total </a:t>
            </a:r>
            <a:r>
              <a:rPr lang="en-GB" altLang="hu-HU" sz="1800" b="1" dirty="0">
                <a:solidFill>
                  <a:schemeClr val="tx2"/>
                </a:solidFill>
                <a:latin typeface="+mj-lt"/>
                <a:ea typeface="Calibri" panose="020F0502020204030204" pitchFamily="34" charset="0"/>
                <a:cs typeface="Times New Roman" panose="02020603050405020304" pitchFamily="18" charset="0"/>
              </a:rPr>
              <a:t>economic growth falls short of the baseline scenario by 5-6 per cent</a:t>
            </a:r>
            <a:r>
              <a:rPr lang="en-GB" altLang="hu-HU" sz="1800" dirty="0">
                <a:solidFill>
                  <a:schemeClr val="tx2"/>
                </a:solidFill>
                <a:latin typeface="+mj-lt"/>
                <a:ea typeface="Calibri" panose="020F0502020204030204" pitchFamily="34" charset="0"/>
                <a:cs typeface="Times New Roman" panose="02020603050405020304" pitchFamily="18" charset="0"/>
              </a:rPr>
              <a:t>, along with weaker exchange rate and a higher interest rate level.</a:t>
            </a:r>
            <a:endParaRPr lang="en-GB" altLang="hu-HU" sz="4000" dirty="0">
              <a:solidFill>
                <a:schemeClr val="tx2"/>
              </a:solidFill>
              <a:latin typeface="+mj-lt"/>
            </a:endParaRPr>
          </a:p>
        </p:txBody>
      </p:sp>
      <p:pic>
        <p:nvPicPr>
          <p:cNvPr id="9" name="Picture 8">
            <a:extLst>
              <a:ext uri="{FF2B5EF4-FFF2-40B4-BE49-F238E27FC236}">
                <a16:creationId xmlns:a16="http://schemas.microsoft.com/office/drawing/2014/main" id="{9B249313-4FB6-430B-A2CC-DA78A1212B3B}"/>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3461753" y="1770142"/>
            <a:ext cx="5422762" cy="4268983"/>
          </a:xfrm>
          <a:prstGeom prst="rect">
            <a:avLst/>
          </a:prstGeom>
          <a:noFill/>
          <a:ln>
            <a:noFill/>
          </a:ln>
        </p:spPr>
      </p:pic>
      <p:sp>
        <p:nvSpPr>
          <p:cNvPr id="10" name="Content Placeholder 3">
            <a:extLst>
              <a:ext uri="{FF2B5EF4-FFF2-40B4-BE49-F238E27FC236}">
                <a16:creationId xmlns:a16="http://schemas.microsoft.com/office/drawing/2014/main" id="{4E566150-A1B1-4C92-9D4A-C47C206E584C}"/>
              </a:ext>
            </a:extLst>
          </p:cNvPr>
          <p:cNvSpPr txBox="1">
            <a:spLocks/>
          </p:cNvSpPr>
          <p:nvPr/>
        </p:nvSpPr>
        <p:spPr>
          <a:xfrm>
            <a:off x="3461753" y="6110216"/>
            <a:ext cx="5358476" cy="369332"/>
          </a:xfrm>
          <a:prstGeom prst="rect">
            <a:avLst/>
          </a:prstGeom>
          <a:noFill/>
        </p:spPr>
        <p:txBody>
          <a:bodyPr wrap="square" rtlCol="0">
            <a:spAutoFit/>
          </a:bodyPr>
          <a:lstStyle>
            <a:defPPr>
              <a:defRPr lang="en-US"/>
            </a:defPPr>
            <a:lvl1pPr algn="r">
              <a:defRPr i="1">
                <a:solidFill>
                  <a:srgbClr val="141B4D"/>
                </a:solidFill>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ctr"/>
            <a:r>
              <a:rPr lang="en-US" dirty="0"/>
              <a:t>GDP growth rate in the scenarios</a:t>
            </a:r>
            <a:endParaRPr lang="hu-HU" dirty="0"/>
          </a:p>
        </p:txBody>
      </p:sp>
    </p:spTree>
    <p:extLst>
      <p:ext uri="{BB962C8B-B14F-4D97-AF65-F5344CB8AC3E}">
        <p14:creationId xmlns:p14="http://schemas.microsoft.com/office/powerpoint/2010/main" val="1854410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D31B3E-33FF-4760-9B32-1F174C417BDB}"/>
              </a:ext>
            </a:extLst>
          </p:cNvPr>
          <p:cNvSpPr>
            <a:spLocks noGrp="1"/>
          </p:cNvSpPr>
          <p:nvPr>
            <p:ph type="title"/>
          </p:nvPr>
        </p:nvSpPr>
        <p:spPr>
          <a:xfrm>
            <a:off x="3255806" y="310447"/>
            <a:ext cx="8936194" cy="713833"/>
          </a:xfrm>
        </p:spPr>
        <p:txBody>
          <a:bodyPr>
            <a:noAutofit/>
          </a:bodyPr>
          <a:lstStyle/>
          <a:p>
            <a:r>
              <a:rPr lang="en-GB"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Even a severe stress would not trigger sharp adjustment needs</a:t>
            </a:r>
            <a:endParaRPr lang="en-GB" sz="2400" dirty="0"/>
          </a:p>
        </p:txBody>
      </p:sp>
      <p:sp>
        <p:nvSpPr>
          <p:cNvPr id="23" name="Content Placeholder 3">
            <a:extLst>
              <a:ext uri="{FF2B5EF4-FFF2-40B4-BE49-F238E27FC236}">
                <a16:creationId xmlns:a16="http://schemas.microsoft.com/office/drawing/2014/main" id="{FACF1C1D-0D56-4228-94CE-2288CF83AB2B}"/>
              </a:ext>
            </a:extLst>
          </p:cNvPr>
          <p:cNvSpPr txBox="1">
            <a:spLocks/>
          </p:cNvSpPr>
          <p:nvPr/>
        </p:nvSpPr>
        <p:spPr>
          <a:xfrm>
            <a:off x="3176079" y="6040937"/>
            <a:ext cx="8651485" cy="369331"/>
          </a:xfrm>
          <a:prstGeom prst="rect">
            <a:avLst/>
          </a:prstGeom>
          <a:noFill/>
        </p:spPr>
        <p:txBody>
          <a:bodyPr wrap="square" rtlCol="0">
            <a:spAutoFit/>
          </a:bodyPr>
          <a:lstStyle>
            <a:defPPr>
              <a:defRPr lang="en-US"/>
            </a:defPPr>
            <a:lvl1pPr algn="r">
              <a:defRPr i="1">
                <a:solidFill>
                  <a:srgbClr val="141B4D"/>
                </a:solidFill>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ctr"/>
            <a:r>
              <a:rPr lang="en-US" dirty="0"/>
              <a:t>Distribution of the capital adequacy ratio based on the number of banks</a:t>
            </a:r>
            <a:endParaRPr lang="hu-HU" dirty="0"/>
          </a:p>
        </p:txBody>
      </p:sp>
      <p:sp>
        <p:nvSpPr>
          <p:cNvPr id="24" name="Text Placeholder 3">
            <a:extLst>
              <a:ext uri="{FF2B5EF4-FFF2-40B4-BE49-F238E27FC236}">
                <a16:creationId xmlns:a16="http://schemas.microsoft.com/office/drawing/2014/main" id="{5AF8F89E-64E2-4024-833C-481AC553A55F}"/>
              </a:ext>
            </a:extLst>
          </p:cNvPr>
          <p:cNvSpPr txBox="1">
            <a:spLocks/>
          </p:cNvSpPr>
          <p:nvPr/>
        </p:nvSpPr>
        <p:spPr>
          <a:xfrm>
            <a:off x="3096567" y="6410268"/>
            <a:ext cx="8252748" cy="313932"/>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t>Note: Vertical line: 10–90 per cent range; rectangle: 25–75 per cent range. Source: </a:t>
            </a:r>
            <a:r>
              <a:rPr lang="en-US" sz="1200" dirty="0" err="1"/>
              <a:t>MNB</a:t>
            </a:r>
            <a:endParaRPr lang="hu-HU" sz="1200" dirty="0"/>
          </a:p>
        </p:txBody>
      </p:sp>
      <p:sp>
        <p:nvSpPr>
          <p:cNvPr id="27" name="TextBox 26">
            <a:extLst>
              <a:ext uri="{FF2B5EF4-FFF2-40B4-BE49-F238E27FC236}">
                <a16:creationId xmlns:a16="http://schemas.microsoft.com/office/drawing/2014/main" id="{73326D82-7F54-488B-AF53-F9BBB7216826}"/>
              </a:ext>
            </a:extLst>
          </p:cNvPr>
          <p:cNvSpPr txBox="1"/>
          <p:nvPr/>
        </p:nvSpPr>
        <p:spPr>
          <a:xfrm>
            <a:off x="3176080" y="1072055"/>
            <a:ext cx="8928028" cy="1200329"/>
          </a:xfrm>
          <a:prstGeom prst="rect">
            <a:avLst/>
          </a:prstGeom>
          <a:solidFill>
            <a:schemeClr val="tx2">
              <a:lumMod val="10000"/>
              <a:lumOff val="90000"/>
            </a:schemeClr>
          </a:solidFill>
        </p:spPr>
        <p:txBody>
          <a:bodyPr wrap="square" rtlCol="0">
            <a:spAutoFit/>
          </a:bodyPr>
          <a:lstStyle/>
          <a:p>
            <a:pPr algn="just"/>
            <a:r>
              <a:rPr lang="en-GB" dirty="0"/>
              <a:t>Weighted by risk-weighted assets, by the end of the stress scenario </a:t>
            </a:r>
            <a:r>
              <a:rPr lang="en-GB" b="1" dirty="0"/>
              <a:t>0.6 per cent of the sector would breach the 8-per cent limit</a:t>
            </a:r>
            <a:r>
              <a:rPr lang="en-GB" dirty="0"/>
              <a:t> and a capital need of HUF 3.4 billion would arise. Considering all capital requirements currently in force, </a:t>
            </a:r>
            <a:r>
              <a:rPr lang="en-GB" b="1" dirty="0"/>
              <a:t>a capital increase of HUF 7.8 billion would be required</a:t>
            </a:r>
            <a:r>
              <a:rPr lang="en-GB" dirty="0"/>
              <a:t>.</a:t>
            </a:r>
          </a:p>
        </p:txBody>
      </p:sp>
      <p:pic>
        <p:nvPicPr>
          <p:cNvPr id="7" name="Picture 6">
            <a:extLst>
              <a:ext uri="{FF2B5EF4-FFF2-40B4-BE49-F238E27FC236}">
                <a16:creationId xmlns:a16="http://schemas.microsoft.com/office/drawing/2014/main" id="{8F26FEA5-41E4-4067-A854-5E6DBDD734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5020715" y="2290341"/>
            <a:ext cx="4708595" cy="3750597"/>
          </a:xfrm>
          <a:prstGeom prst="rect">
            <a:avLst/>
          </a:prstGeom>
          <a:noFill/>
        </p:spPr>
      </p:pic>
    </p:spTree>
    <p:extLst>
      <p:ext uri="{BB962C8B-B14F-4D97-AF65-F5344CB8AC3E}">
        <p14:creationId xmlns:p14="http://schemas.microsoft.com/office/powerpoint/2010/main" val="599755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4122632241"/>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196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143998" y="310447"/>
            <a:ext cx="8928028" cy="713833"/>
          </a:xfrm>
        </p:spPr>
        <p:txBody>
          <a:bodyPr>
            <a:noAutofit/>
          </a:bodyPr>
          <a:lstStyle/>
          <a:p>
            <a:r>
              <a:rPr lang="hu-HU" sz="2400" dirty="0"/>
              <a:t>The </a:t>
            </a:r>
            <a:r>
              <a:rPr lang="en-US" sz="2400" dirty="0"/>
              <a:t>payment moratorium and state-</a:t>
            </a:r>
            <a:r>
              <a:rPr lang="en-US" sz="2400" dirty="0" err="1"/>
              <a:t>subsidised</a:t>
            </a:r>
            <a:r>
              <a:rPr lang="hu-HU" sz="2400" dirty="0"/>
              <a:t> </a:t>
            </a:r>
            <a:r>
              <a:rPr lang="en-US" sz="2400" dirty="0"/>
              <a:t>products maintain corporate lending</a:t>
            </a:r>
            <a:r>
              <a:rPr lang="hu-HU" sz="2400" dirty="0"/>
              <a:t> </a:t>
            </a:r>
            <a:r>
              <a:rPr lang="hu-HU" sz="2400" dirty="0" err="1"/>
              <a:t>growth</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177120" y="5937894"/>
            <a:ext cx="8861783" cy="369332"/>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Growth rate of loans outstanding of the overall corporate sector and the SME sector</a:t>
            </a:r>
            <a:endParaRPr lang="hu-HU"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5038725" y="6319329"/>
            <a:ext cx="6372225" cy="453563"/>
          </a:xfrm>
        </p:spPr>
        <p:txBody>
          <a:bodyPr/>
          <a:lstStyle/>
          <a:p>
            <a:pPr algn="r"/>
            <a:r>
              <a:rPr lang="hu-HU" sz="1200" dirty="0" err="1"/>
              <a:t>Note</a:t>
            </a:r>
            <a:r>
              <a:rPr lang="hu-HU" sz="1200" dirty="0"/>
              <a:t>: </a:t>
            </a:r>
            <a:r>
              <a:rPr lang="en-US" sz="1200" dirty="0"/>
              <a:t>Transaction-based growth rates based on credit institution sector data. Prior to 2015 Q4, data for SMEs are estimated based on banking system data</a:t>
            </a:r>
            <a:r>
              <a:rPr lang="hu-HU" sz="1200" dirty="0"/>
              <a:t>. </a:t>
            </a:r>
            <a:r>
              <a:rPr lang="hu-HU" sz="1200" dirty="0" err="1"/>
              <a:t>Source</a:t>
            </a:r>
            <a:r>
              <a:rPr lang="hu-HU" sz="1200" dirty="0"/>
              <a:t>: MNB</a:t>
            </a:r>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Despite the pandemic, growth </a:t>
            </a:r>
            <a:r>
              <a:rPr lang="hu-HU" dirty="0" err="1"/>
              <a:t>continued</a:t>
            </a:r>
            <a:r>
              <a:rPr lang="hu-HU" dirty="0"/>
              <a:t> </a:t>
            </a:r>
            <a:r>
              <a:rPr lang="en-US" dirty="0"/>
              <a:t>both in the overall corporate loan portfolio and in the SME</a:t>
            </a:r>
            <a:r>
              <a:rPr lang="hu-HU" dirty="0"/>
              <a:t> </a:t>
            </a:r>
            <a:r>
              <a:rPr lang="en-US" dirty="0"/>
              <a:t>sector, albeit the two rates diverged substantially from each other</a:t>
            </a:r>
            <a:r>
              <a:rPr lang="hu-HU" dirty="0"/>
              <a:t>.</a:t>
            </a:r>
          </a:p>
        </p:txBody>
      </p:sp>
      <p:sp>
        <p:nvSpPr>
          <p:cNvPr id="9" name="Rectangle 8">
            <a:extLst>
              <a:ext uri="{FF2B5EF4-FFF2-40B4-BE49-F238E27FC236}">
                <a16:creationId xmlns:a16="http://schemas.microsoft.com/office/drawing/2014/main" id="{84257AAD-9762-42BD-A76E-1BDFC25081B7}"/>
              </a:ext>
            </a:extLst>
          </p:cNvPr>
          <p:cNvSpPr/>
          <p:nvPr/>
        </p:nvSpPr>
        <p:spPr>
          <a:xfrm>
            <a:off x="8877300" y="1927101"/>
            <a:ext cx="3156626" cy="1754326"/>
          </a:xfrm>
          <a:prstGeom prst="rect">
            <a:avLst/>
          </a:prstGeom>
          <a:noFill/>
          <a:ln>
            <a:solidFill>
              <a:schemeClr val="tx2"/>
            </a:solidFill>
          </a:ln>
        </p:spPr>
        <p:txBody>
          <a:bodyPr wrap="square">
            <a:spAutoFit/>
          </a:bodyPr>
          <a:lstStyle/>
          <a:p>
            <a:pPr algn="ctr"/>
            <a:r>
              <a:rPr lang="en-US" dirty="0">
                <a:solidFill>
                  <a:schemeClr val="tx2"/>
                </a:solidFill>
              </a:rPr>
              <a:t>At the end of 2021 Q1, the annual growth rate was </a:t>
            </a:r>
            <a:r>
              <a:rPr lang="en-US" b="1" dirty="0">
                <a:solidFill>
                  <a:schemeClr val="tx2"/>
                </a:solidFill>
              </a:rPr>
              <a:t>6 per cent in the overall corporate segment</a:t>
            </a:r>
            <a:r>
              <a:rPr lang="en-US" dirty="0">
                <a:solidFill>
                  <a:schemeClr val="tx2"/>
                </a:solidFill>
              </a:rPr>
              <a:t>, and </a:t>
            </a:r>
            <a:r>
              <a:rPr lang="en-US" b="1" dirty="0">
                <a:solidFill>
                  <a:schemeClr val="tx2"/>
                </a:solidFill>
              </a:rPr>
              <a:t>17 per cent in the SME segment</a:t>
            </a:r>
            <a:r>
              <a:rPr lang="en-US" dirty="0">
                <a:solidFill>
                  <a:schemeClr val="tx2"/>
                </a:solidFill>
              </a:rPr>
              <a:t>, according to preliminary data</a:t>
            </a:r>
            <a:r>
              <a:rPr lang="hu-HU" dirty="0">
                <a:solidFill>
                  <a:schemeClr val="tx2"/>
                </a:solidFill>
              </a:rPr>
              <a:t>.</a:t>
            </a:r>
          </a:p>
        </p:txBody>
      </p:sp>
      <p:sp>
        <p:nvSpPr>
          <p:cNvPr id="11" name="TextBox 10">
            <a:extLst>
              <a:ext uri="{FF2B5EF4-FFF2-40B4-BE49-F238E27FC236}">
                <a16:creationId xmlns:a16="http://schemas.microsoft.com/office/drawing/2014/main" id="{A54F515F-3596-44E8-9613-730DDA1DFC95}"/>
              </a:ext>
            </a:extLst>
          </p:cNvPr>
          <p:cNvSpPr txBox="1"/>
          <p:nvPr/>
        </p:nvSpPr>
        <p:spPr>
          <a:xfrm>
            <a:off x="8877300" y="3886330"/>
            <a:ext cx="3156626" cy="923330"/>
          </a:xfrm>
          <a:prstGeom prst="rect">
            <a:avLst/>
          </a:prstGeom>
          <a:noFill/>
          <a:ln>
            <a:solidFill>
              <a:schemeClr val="tx2"/>
            </a:solidFill>
          </a:ln>
        </p:spPr>
        <p:txBody>
          <a:bodyPr wrap="square">
            <a:spAutoFit/>
          </a:bodyPr>
          <a:lstStyle>
            <a:defPPr>
              <a:defRPr lang="en-US"/>
            </a:defPPr>
            <a:lvl1pPr algn="ctr"/>
          </a:lstStyle>
          <a:p>
            <a:r>
              <a:rPr lang="en-US" dirty="0">
                <a:solidFill>
                  <a:schemeClr val="tx2"/>
                </a:solidFill>
              </a:rPr>
              <a:t>Growth in loans outstanding </a:t>
            </a:r>
            <a:r>
              <a:rPr lang="en-US" b="1" dirty="0">
                <a:solidFill>
                  <a:schemeClr val="tx2"/>
                </a:solidFill>
              </a:rPr>
              <a:t>can be considered balanced, despite the relatively high rate</a:t>
            </a:r>
            <a:r>
              <a:rPr lang="hu-HU" b="1" dirty="0">
                <a:solidFill>
                  <a:schemeClr val="tx2"/>
                </a:solidFill>
              </a:rPr>
              <a:t>.</a:t>
            </a:r>
          </a:p>
        </p:txBody>
      </p:sp>
      <p:pic>
        <p:nvPicPr>
          <p:cNvPr id="2" name="Picture 1">
            <a:extLst>
              <a:ext uri="{FF2B5EF4-FFF2-40B4-BE49-F238E27FC236}">
                <a16:creationId xmlns:a16="http://schemas.microsoft.com/office/drawing/2014/main" id="{9C3E856F-2A42-4752-A589-9727E948F11C}"/>
              </a:ext>
            </a:extLst>
          </p:cNvPr>
          <p:cNvPicPr>
            <a:picLocks noChangeAspect="1"/>
          </p:cNvPicPr>
          <p:nvPr/>
        </p:nvPicPr>
        <p:blipFill>
          <a:blip r:embed="rId2"/>
          <a:stretch>
            <a:fillRect/>
          </a:stretch>
        </p:blipFill>
        <p:spPr>
          <a:xfrm>
            <a:off x="3314701" y="1887894"/>
            <a:ext cx="5138827" cy="4050000"/>
          </a:xfrm>
          <a:prstGeom prst="rect">
            <a:avLst/>
          </a:prstGeom>
        </p:spPr>
      </p:pic>
    </p:spTree>
    <p:extLst>
      <p:ext uri="{BB962C8B-B14F-4D97-AF65-F5344CB8AC3E}">
        <p14:creationId xmlns:p14="http://schemas.microsoft.com/office/powerpoint/2010/main" val="4250673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466583-A93E-4092-AFCA-B6DA7C550D20}"/>
              </a:ext>
            </a:extLst>
          </p:cNvPr>
          <p:cNvSpPr>
            <a:spLocks noGrp="1"/>
          </p:cNvSpPr>
          <p:nvPr>
            <p:ph type="title"/>
          </p:nvPr>
        </p:nvSpPr>
        <p:spPr/>
        <p:txBody>
          <a:bodyPr>
            <a:noAutofit/>
          </a:bodyPr>
          <a:lstStyle/>
          <a:p>
            <a:r>
              <a:rPr lang="en-US" sz="2400" dirty="0"/>
              <a:t>Instead of “credit crunch”, leading credit expansion in European comparison</a:t>
            </a:r>
            <a:endParaRPr lang="hu-HU" sz="2000" dirty="0"/>
          </a:p>
        </p:txBody>
      </p:sp>
      <p:sp>
        <p:nvSpPr>
          <p:cNvPr id="7" name="Text Placeholder 3">
            <a:extLst>
              <a:ext uri="{FF2B5EF4-FFF2-40B4-BE49-F238E27FC236}">
                <a16:creationId xmlns:a16="http://schemas.microsoft.com/office/drawing/2014/main" id="{7BAFB345-A7C5-4904-84C2-B171D52B23DA}"/>
              </a:ext>
            </a:extLst>
          </p:cNvPr>
          <p:cNvSpPr txBox="1">
            <a:spLocks/>
          </p:cNvSpPr>
          <p:nvPr/>
        </p:nvSpPr>
        <p:spPr>
          <a:xfrm>
            <a:off x="4791074" y="6397115"/>
            <a:ext cx="6617921" cy="337249"/>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sz="1200" dirty="0" err="1"/>
              <a:t>Note</a:t>
            </a:r>
            <a:r>
              <a:rPr lang="hu-HU" sz="1200" dirty="0"/>
              <a:t>: </a:t>
            </a:r>
            <a:r>
              <a:rPr lang="en-US" sz="1200" dirty="0"/>
              <a:t>Transaction-based growth rates based on data from the credit institutions sector. </a:t>
            </a:r>
          </a:p>
          <a:p>
            <a:r>
              <a:rPr lang="en-US" sz="1200" dirty="0"/>
              <a:t>t = September 2008 and February 2020</a:t>
            </a:r>
            <a:r>
              <a:rPr lang="hu-HU" sz="1200" dirty="0"/>
              <a:t>. </a:t>
            </a:r>
            <a:r>
              <a:rPr lang="hu-HU" sz="1200" dirty="0" err="1"/>
              <a:t>Source</a:t>
            </a:r>
            <a:r>
              <a:rPr lang="hu-HU" sz="1200" dirty="0"/>
              <a:t>: MNB</a:t>
            </a:r>
            <a:endParaRPr lang="en-GB" sz="1200" dirty="0"/>
          </a:p>
        </p:txBody>
      </p:sp>
      <p:sp>
        <p:nvSpPr>
          <p:cNvPr id="11" name="Text Placeholder 6">
            <a:extLst>
              <a:ext uri="{FF2B5EF4-FFF2-40B4-BE49-F238E27FC236}">
                <a16:creationId xmlns:a16="http://schemas.microsoft.com/office/drawing/2014/main" id="{03F88158-DC84-483D-B19A-772037925253}"/>
              </a:ext>
            </a:extLst>
          </p:cNvPr>
          <p:cNvSpPr txBox="1">
            <a:spLocks/>
          </p:cNvSpPr>
          <p:nvPr/>
        </p:nvSpPr>
        <p:spPr>
          <a:xfrm>
            <a:off x="5626220" y="5697342"/>
            <a:ext cx="6002077" cy="557179"/>
          </a:xfrm>
          <a:prstGeom prst="rect">
            <a:avLst/>
          </a:prstGeom>
        </p:spPr>
        <p:txBody>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ts val="0"/>
              </a:spcBef>
            </a:pPr>
            <a:r>
              <a:rPr lang="en-US" sz="1800" i="1" dirty="0"/>
              <a:t>Cumulative growth in corporate loans following the economic crisis of 2008 and the emergence of the coronavirus</a:t>
            </a:r>
            <a:endParaRPr lang="hu-HU" sz="1800" i="1" dirty="0"/>
          </a:p>
        </p:txBody>
      </p:sp>
      <p:graphicFrame>
        <p:nvGraphicFramePr>
          <p:cNvPr id="15" name="Diagram 14">
            <a:extLst>
              <a:ext uri="{FF2B5EF4-FFF2-40B4-BE49-F238E27FC236}">
                <a16:creationId xmlns:a16="http://schemas.microsoft.com/office/drawing/2014/main" id="{F964E816-3B20-47A2-9EAF-290405527896}"/>
              </a:ext>
            </a:extLst>
          </p:cNvPr>
          <p:cNvGraphicFramePr/>
          <p:nvPr/>
        </p:nvGraphicFramePr>
        <p:xfrm>
          <a:off x="9295915" y="1616024"/>
          <a:ext cx="2686878" cy="309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5793D73-427E-476D-B16B-03A4A6BC6C53}"/>
              </a:ext>
            </a:extLst>
          </p:cNvPr>
          <p:cNvPicPr>
            <a:picLocks noChangeAspect="1"/>
          </p:cNvPicPr>
          <p:nvPr/>
        </p:nvPicPr>
        <p:blipFill>
          <a:blip r:embed="rId7"/>
          <a:stretch>
            <a:fillRect/>
          </a:stretch>
        </p:blipFill>
        <p:spPr>
          <a:xfrm>
            <a:off x="3202392" y="1306045"/>
            <a:ext cx="5787216" cy="4320000"/>
          </a:xfrm>
          <a:prstGeom prst="rect">
            <a:avLst/>
          </a:prstGeom>
        </p:spPr>
      </p:pic>
    </p:spTree>
    <p:extLst>
      <p:ext uri="{BB962C8B-B14F-4D97-AF65-F5344CB8AC3E}">
        <p14:creationId xmlns:p14="http://schemas.microsoft.com/office/powerpoint/2010/main" val="340227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0162D7-1CE7-4F02-9988-E78509B05687}"/>
              </a:ext>
            </a:extLst>
          </p:cNvPr>
          <p:cNvGrpSpPr/>
          <p:nvPr/>
        </p:nvGrpSpPr>
        <p:grpSpPr>
          <a:xfrm>
            <a:off x="2143432" y="1974445"/>
            <a:ext cx="10747068" cy="4640776"/>
            <a:chOff x="2992532" y="2093713"/>
            <a:chExt cx="9897968" cy="4640776"/>
          </a:xfrm>
        </p:grpSpPr>
        <p:grpSp>
          <p:nvGrpSpPr>
            <p:cNvPr id="10" name="Group 9">
              <a:extLst>
                <a:ext uri="{FF2B5EF4-FFF2-40B4-BE49-F238E27FC236}">
                  <a16:creationId xmlns:a16="http://schemas.microsoft.com/office/drawing/2014/main" id="{90A34EC6-8730-4685-BA08-6F4462A4B7E8}"/>
                </a:ext>
              </a:extLst>
            </p:cNvPr>
            <p:cNvGrpSpPr/>
            <p:nvPr/>
          </p:nvGrpSpPr>
          <p:grpSpPr>
            <a:xfrm>
              <a:off x="2992532" y="2093713"/>
              <a:ext cx="9897968" cy="4640776"/>
              <a:chOff x="3391270" y="1738113"/>
              <a:chExt cx="9221399" cy="4640776"/>
            </a:xfrm>
          </p:grpSpPr>
          <p:grpSp>
            <p:nvGrpSpPr>
              <p:cNvPr id="9" name="Group 8">
                <a:extLst>
                  <a:ext uri="{FF2B5EF4-FFF2-40B4-BE49-F238E27FC236}">
                    <a16:creationId xmlns:a16="http://schemas.microsoft.com/office/drawing/2014/main" id="{FA3B6B5C-7CC8-4F7E-9EF1-CB77FE2DACD4}"/>
                  </a:ext>
                </a:extLst>
              </p:cNvPr>
              <p:cNvGrpSpPr/>
              <p:nvPr/>
            </p:nvGrpSpPr>
            <p:grpSpPr>
              <a:xfrm>
                <a:off x="3391270" y="1738113"/>
                <a:ext cx="9221399" cy="4640776"/>
                <a:chOff x="2970601" y="1738113"/>
                <a:chExt cx="9221399" cy="4640776"/>
              </a:xfrm>
            </p:grpSpPr>
            <p:graphicFrame>
              <p:nvGraphicFramePr>
                <p:cNvPr id="8" name="Diagram 7">
                  <a:extLst>
                    <a:ext uri="{FF2B5EF4-FFF2-40B4-BE49-F238E27FC236}">
                      <a16:creationId xmlns:a16="http://schemas.microsoft.com/office/drawing/2014/main" id="{4CAA95DF-CA2B-45E0-8183-FE4C5C3BFDEA}"/>
                    </a:ext>
                  </a:extLst>
                </p:cNvPr>
                <p:cNvGraphicFramePr/>
                <p:nvPr>
                  <p:extLst>
                    <p:ext uri="{D42A27DB-BD31-4B8C-83A1-F6EECF244321}">
                      <p14:modId xmlns:p14="http://schemas.microsoft.com/office/powerpoint/2010/main" val="2850711575"/>
                    </p:ext>
                  </p:extLst>
                </p:nvPr>
              </p:nvGraphicFramePr>
              <p:xfrm>
                <a:off x="2970601" y="1738113"/>
                <a:ext cx="9221399" cy="4640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15+ Date Icon Png White | Foto sampul, Desain banner, Png">
                  <a:extLst>
                    <a:ext uri="{FF2B5EF4-FFF2-40B4-BE49-F238E27FC236}">
                      <a16:creationId xmlns:a16="http://schemas.microsoft.com/office/drawing/2014/main" id="{8D5D2FBC-AA6A-4594-B841-AD401FBEF8A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73" b="89451" l="9906" r="94340">
                              <a14:foregroundMark x1="40094" y1="80591" x2="10849" y2="39241"/>
                              <a14:foregroundMark x1="10849" y1="39241" x2="14623" y2="26582"/>
                              <a14:foregroundMark x1="20283" y1="20675" x2="79717" y2="29114"/>
                              <a14:foregroundMark x1="79717" y1="29114" x2="83019" y2="33333"/>
                              <a14:foregroundMark x1="84906" y1="24473" x2="85849" y2="86498"/>
                              <a14:foregroundMark x1="87736" y1="85232" x2="9906" y2="84388"/>
                              <a14:foregroundMark x1="9906" y1="88186" x2="17453" y2="20675"/>
                              <a14:foregroundMark x1="11792" y1="17722" x2="72170" y2="80591"/>
                              <a14:foregroundMark x1="25000" y1="77637" x2="75943" y2="29536"/>
                              <a14:foregroundMark x1="44811" y1="26582" x2="58019" y2="75949"/>
                              <a14:foregroundMark x1="58019" y1="75949" x2="58019" y2="78481"/>
                              <a14:foregroundMark x1="24057" y1="17722" x2="83962" y2="19831"/>
                              <a14:foregroundMark x1="72170" y1="13080" x2="73113" y2="26582"/>
                              <a14:foregroundMark x1="28774" y1="16034" x2="26887" y2="7173"/>
                              <a14:foregroundMark x1="72170" y1="8861" x2="72170" y2="23629"/>
                              <a14:foregroundMark x1="86792" y1="19831" x2="94340" y2="83544"/>
                              <a14:foregroundMark x1="94340" y1="83544" x2="89623" y2="84388"/>
                              <a14:foregroundMark x1="89623" y1="85232" x2="83019" y2="32489"/>
                              <a14:foregroundMark x1="83962" y1="43460" x2="68396" y2="66667"/>
                              <a14:foregroundMark x1="67453" y1="51055" x2="64623" y2="36287"/>
                            </a14:backgroundRemoval>
                          </a14:imgEffect>
                        </a14:imgLayer>
                      </a14:imgProps>
                    </a:ext>
                    <a:ext uri="{28A0092B-C50C-407E-A947-70E740481C1C}">
                      <a14:useLocalDpi xmlns:a14="http://schemas.microsoft.com/office/drawing/2010/main" val="0"/>
                    </a:ext>
                  </a:extLst>
                </a:blip>
                <a:srcRect/>
                <a:stretch>
                  <a:fillRect/>
                </a:stretch>
              </p:blipFill>
              <p:spPr bwMode="auto">
                <a:xfrm>
                  <a:off x="4239488" y="1894276"/>
                  <a:ext cx="898103" cy="1004011"/>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Ignore Svg Png Icon Free Download (#384828) - OnlineWebFonts.COM">
                <a:extLst>
                  <a:ext uri="{FF2B5EF4-FFF2-40B4-BE49-F238E27FC236}">
                    <a16:creationId xmlns:a16="http://schemas.microsoft.com/office/drawing/2014/main" id="{68633471-A0DB-4AA4-94EB-B49B612C4E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1041" y="3571881"/>
                <a:ext cx="973239" cy="973239"/>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8" descr="Interval View - Scalable Vector Graphics, HD Png Download - vhv">
              <a:extLst>
                <a:ext uri="{FF2B5EF4-FFF2-40B4-BE49-F238E27FC236}">
                  <a16:creationId xmlns:a16="http://schemas.microsoft.com/office/drawing/2014/main" id="{1F91F1DE-364D-4CDD-A48F-DF5C681DFC91}"/>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9346" b="89720" l="5532" r="95745">
                          <a14:foregroundMark x1="37876" y1="15895" x2="67234" y2="16822"/>
                          <a14:foregroundMark x1="32569" y1="15727" x2="37666" y2="15888"/>
                          <a14:foregroundMark x1="8085" y1="14953" x2="18010" y2="15267"/>
                          <a14:foregroundMark x1="67234" y1="16822" x2="91915" y2="15421"/>
                          <a14:foregroundMark x1="51649" y1="83000" x2="77447" y2="83178"/>
                          <a14:foregroundMark x1="34475" y1="82881" x2="37146" y2="82899"/>
                          <a14:foregroundMark x1="9787" y1="82710" x2="34367" y2="82880"/>
                          <a14:foregroundMark x1="77447" y1="83178" x2="89787" y2="82243"/>
                          <a14:foregroundMark x1="5106" y1="50467" x2="36170" y2="50467"/>
                          <a14:foregroundMark x1="76258" y1="49843" x2="96170" y2="49533"/>
                          <a14:foregroundMark x1="36170" y1="50467" x2="65682" y2="50008"/>
                          <a14:foregroundMark x1="5957" y1="16355" x2="5532" y2="18692"/>
                          <a14:backgroundMark x1="37021" y1="83178" x2="37872" y2="82710"/>
                          <a14:backgroundMark x1="38723" y1="85047" x2="44255" y2="80841"/>
                          <a14:backgroundMark x1="34894" y1="84112" x2="34468" y2="83178"/>
                          <a14:backgroundMark x1="44681" y1="80841" x2="43830" y2="84579"/>
                          <a14:backgroundMark x1="74468" y1="53271" x2="71064" y2="54206"/>
                          <a14:backgroundMark x1="70638" y1="51402" x2="70638" y2="47196"/>
                          <a14:backgroundMark x1="73191" y1="49065" x2="75745" y2="50467"/>
                          <a14:backgroundMark x1="67234" y1="51869" x2="66809" y2="50000"/>
                          <a14:backgroundMark x1="64681" y1="50935" x2="64681" y2="50935"/>
                          <a14:backgroundMark x1="65957" y1="49533" x2="75319" y2="49533"/>
                          <a14:backgroundMark x1="76170" y1="49065" x2="76170" y2="49065"/>
                          <a14:backgroundMark x1="24681" y1="14019" x2="25106" y2="13084"/>
                          <a14:backgroundMark x1="25106" y1="13084" x2="28511" y2="13084"/>
                          <a14:backgroundMark x1="25106" y1="13084" x2="25532" y2="18692"/>
                          <a14:backgroundMark x1="30638" y1="15888" x2="30638" y2="18692"/>
                        </a14:backgroundRemoval>
                      </a14:imgEffect>
                    </a14:imgLayer>
                  </a14:imgProps>
                </a:ext>
                <a:ext uri="{28A0092B-C50C-407E-A947-70E740481C1C}">
                  <a14:useLocalDpi xmlns:a14="http://schemas.microsoft.com/office/drawing/2010/main" val="0"/>
                </a:ext>
              </a:extLst>
            </a:blip>
            <a:srcRect/>
            <a:stretch>
              <a:fillRect/>
            </a:stretch>
          </p:blipFill>
          <p:spPr bwMode="auto">
            <a:xfrm>
              <a:off x="4261891" y="5543542"/>
              <a:ext cx="1068743" cy="973239"/>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3">
            <a:extLst>
              <a:ext uri="{FF2B5EF4-FFF2-40B4-BE49-F238E27FC236}">
                <a16:creationId xmlns:a16="http://schemas.microsoft.com/office/drawing/2014/main" id="{84C797C2-B8DF-4C51-A872-514575A1AC21}"/>
              </a:ext>
            </a:extLst>
          </p:cNvPr>
          <p:cNvSpPr txBox="1">
            <a:spLocks/>
          </p:cNvSpPr>
          <p:nvPr/>
        </p:nvSpPr>
        <p:spPr>
          <a:xfrm>
            <a:off x="3321528" y="387813"/>
            <a:ext cx="8390876" cy="1214020"/>
          </a:xfrm>
          <a:prstGeom prst="rect">
            <a:avLst/>
          </a:prstGeom>
        </p:spPr>
        <p:txBody>
          <a:bodyPr vert="horz" lIns="91440" tIns="45720" rIns="91440" bIns="45720" rtlCol="0" anchor="ctr">
            <a:normAutofit fontScale="55000" lnSpcReduction="20000"/>
          </a:bodyPr>
          <a:lstStyle>
            <a:lvl1pPr marL="0" indent="0" algn="ctr" defTabSz="914332"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167" indent="0" algn="l" defTabSz="914332"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914332" indent="0" algn="l" defTabSz="914332"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371498"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828664"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hu-HU" sz="3300" b="1" dirty="0"/>
              <a:t>Press </a:t>
            </a:r>
            <a:r>
              <a:rPr lang="hu-HU" sz="3300" b="1" dirty="0" err="1"/>
              <a:t>presentation</a:t>
            </a:r>
            <a:r>
              <a:rPr lang="hu-HU" sz="3300" b="1" dirty="0"/>
              <a:t>:</a:t>
            </a:r>
          </a:p>
          <a:p>
            <a:pPr indent="360363" algn="l"/>
            <a:r>
              <a:rPr lang="en-GB" dirty="0">
                <a:hlinkClick r:id="rId13"/>
              </a:rPr>
              <a:t>https://www.mnb.hu/letoltes/press_conference_financial_stability_report_2021_jun</a:t>
            </a:r>
            <a:r>
              <a:rPr lang="hu-HU" dirty="0">
                <a:hlinkClick r:id="rId13"/>
              </a:rPr>
              <a:t>e</a:t>
            </a:r>
            <a:r>
              <a:rPr lang="en-GB" dirty="0">
                <a:hlinkClick r:id="rId13"/>
              </a:rPr>
              <a:t>_EN.pptx</a:t>
            </a:r>
            <a:endParaRPr lang="en-GB" dirty="0"/>
          </a:p>
          <a:p>
            <a:pPr algn="l"/>
            <a:r>
              <a:rPr lang="hu-HU" sz="3300" b="1" dirty="0" err="1"/>
              <a:t>Figures</a:t>
            </a:r>
            <a:r>
              <a:rPr lang="hu-HU" sz="3300" b="1" dirty="0"/>
              <a:t> of </a:t>
            </a:r>
            <a:r>
              <a:rPr lang="hu-HU" sz="3300" b="1" dirty="0" err="1"/>
              <a:t>the</a:t>
            </a:r>
            <a:r>
              <a:rPr lang="hu-HU" sz="3300" b="1" dirty="0"/>
              <a:t> </a:t>
            </a:r>
            <a:r>
              <a:rPr lang="hu-HU" sz="3300" b="1" dirty="0" err="1"/>
              <a:t>report</a:t>
            </a:r>
            <a:r>
              <a:rPr lang="hu-HU" sz="3300" b="1" dirty="0"/>
              <a:t>:</a:t>
            </a:r>
          </a:p>
          <a:p>
            <a:pPr indent="360363" algn="l"/>
            <a:r>
              <a:rPr lang="hu-HU" dirty="0">
                <a:hlinkClick r:id="rId14"/>
              </a:rPr>
              <a:t>https://www.mnb.hu/letoltes/jelentes-abrai-tablai-charts-tables-of-report-2021-junius.xlsx</a:t>
            </a:r>
            <a:endParaRPr lang="hu-HU" dirty="0"/>
          </a:p>
        </p:txBody>
      </p:sp>
    </p:spTree>
    <p:extLst>
      <p:ext uri="{BB962C8B-B14F-4D97-AF65-F5344CB8AC3E}">
        <p14:creationId xmlns:p14="http://schemas.microsoft.com/office/powerpoint/2010/main" val="1119359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DA6349-8048-4927-B6F8-EC07956AE0DE}"/>
              </a:ext>
            </a:extLst>
          </p:cNvPr>
          <p:cNvSpPr>
            <a:spLocks noGrp="1"/>
          </p:cNvSpPr>
          <p:nvPr>
            <p:ph type="title"/>
          </p:nvPr>
        </p:nvSpPr>
        <p:spPr>
          <a:xfrm>
            <a:off x="3208797" y="310447"/>
            <a:ext cx="8741904" cy="713833"/>
          </a:xfrm>
        </p:spPr>
        <p:txBody>
          <a:bodyPr>
            <a:noAutofit/>
          </a:bodyPr>
          <a:lstStyle/>
          <a:p>
            <a:r>
              <a:rPr lang="en-GB" sz="2400" dirty="0"/>
              <a:t>demand for investment loans has been sustained, partly due to the favourable government programmes</a:t>
            </a:r>
          </a:p>
        </p:txBody>
      </p:sp>
      <p:sp>
        <p:nvSpPr>
          <p:cNvPr id="8" name="TextBox 7">
            <a:extLst>
              <a:ext uri="{FF2B5EF4-FFF2-40B4-BE49-F238E27FC236}">
                <a16:creationId xmlns:a16="http://schemas.microsoft.com/office/drawing/2014/main" id="{5BBAA233-75FF-4A41-912E-6AE2824D35BA}"/>
              </a:ext>
            </a:extLst>
          </p:cNvPr>
          <p:cNvSpPr txBox="1"/>
          <p:nvPr/>
        </p:nvSpPr>
        <p:spPr>
          <a:xfrm>
            <a:off x="3531060" y="5806651"/>
            <a:ext cx="8097378" cy="369332"/>
          </a:xfrm>
          <a:prstGeom prst="rect">
            <a:avLst/>
          </a:prstGeom>
          <a:noFill/>
        </p:spPr>
        <p:txBody>
          <a:bodyPr wrap="square" rtlCol="0">
            <a:spAutoFit/>
          </a:bodyPr>
          <a:lstStyle>
            <a:defPPr>
              <a:defRPr lang="en-US"/>
            </a:defPPr>
            <a:lvl1pPr algn="ct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r"/>
            <a:r>
              <a:rPr lang="en-US" dirty="0"/>
              <a:t>Changes in credit conditions and credit demand in the corporate segment</a:t>
            </a:r>
            <a:endParaRPr lang="hu-HU" dirty="0"/>
          </a:p>
        </p:txBody>
      </p:sp>
      <p:sp>
        <p:nvSpPr>
          <p:cNvPr id="9" name="TextBox 8">
            <a:extLst>
              <a:ext uri="{FF2B5EF4-FFF2-40B4-BE49-F238E27FC236}">
                <a16:creationId xmlns:a16="http://schemas.microsoft.com/office/drawing/2014/main" id="{42D32A7D-46B7-4FA2-88E6-2400C5CA2996}"/>
              </a:ext>
            </a:extLst>
          </p:cNvPr>
          <p:cNvSpPr txBox="1"/>
          <p:nvPr/>
        </p:nvSpPr>
        <p:spPr>
          <a:xfrm>
            <a:off x="5367130" y="6208714"/>
            <a:ext cx="6034295" cy="646331"/>
          </a:xfrm>
          <a:prstGeom prst="rect">
            <a:avLst/>
          </a:prstGeom>
          <a:noFill/>
        </p:spPr>
        <p:txBody>
          <a:bodyPr wrap="square" rtlCol="0">
            <a:spAutoFit/>
          </a:bodyPr>
          <a:lstStyle>
            <a:defPPr>
              <a:defRPr lang="en-US"/>
            </a:defPPr>
            <a:lvl1pPr algn="ct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r"/>
            <a:r>
              <a:rPr lang="hu-HU" sz="1200" i="0" dirty="0" err="1">
                <a:solidFill>
                  <a:schemeClr val="tx2"/>
                </a:solidFill>
                <a:latin typeface="+mn-lt"/>
                <a:ea typeface="+mn-ea"/>
                <a:cs typeface="+mn-cs"/>
              </a:rPr>
              <a:t>Note</a:t>
            </a:r>
            <a:r>
              <a:rPr lang="hu-HU" sz="1200" i="0" dirty="0">
                <a:solidFill>
                  <a:schemeClr val="tx2"/>
                </a:solidFill>
                <a:latin typeface="+mn-lt"/>
                <a:ea typeface="+mn-ea"/>
                <a:cs typeface="+mn-cs"/>
              </a:rPr>
              <a:t>: </a:t>
            </a:r>
            <a:r>
              <a:rPr lang="en-US" sz="1200" i="0" dirty="0">
                <a:solidFill>
                  <a:schemeClr val="tx2"/>
                </a:solidFill>
                <a:latin typeface="+mn-lt"/>
                <a:ea typeface="+mn-ea"/>
                <a:cs typeface="+mn-cs"/>
              </a:rPr>
              <a:t>The impact of government and central bank lending </a:t>
            </a:r>
            <a:r>
              <a:rPr lang="en-US" sz="1200" i="0" dirty="0" err="1">
                <a:solidFill>
                  <a:schemeClr val="tx2"/>
                </a:solidFill>
                <a:latin typeface="+mn-lt"/>
                <a:ea typeface="+mn-ea"/>
                <a:cs typeface="+mn-cs"/>
              </a:rPr>
              <a:t>programmes</a:t>
            </a:r>
            <a:r>
              <a:rPr lang="en-US" sz="1200" i="0" dirty="0">
                <a:solidFill>
                  <a:schemeClr val="tx2"/>
                </a:solidFill>
                <a:latin typeface="+mn-lt"/>
                <a:ea typeface="+mn-ea"/>
                <a:cs typeface="+mn-cs"/>
              </a:rPr>
              <a:t> on employment is discussed in more detail </a:t>
            </a:r>
            <a:r>
              <a:rPr lang="en-US" sz="1200" b="1" i="0" u="sng" dirty="0">
                <a:solidFill>
                  <a:schemeClr val="tx2"/>
                </a:solidFill>
                <a:latin typeface="+mn-lt"/>
                <a:ea typeface="+mn-ea"/>
                <a:cs typeface="+mn-cs"/>
              </a:rPr>
              <a:t>in Box 4</a:t>
            </a:r>
            <a:r>
              <a:rPr lang="hu-HU" sz="1200" i="0" dirty="0">
                <a:solidFill>
                  <a:schemeClr val="tx2"/>
                </a:solidFill>
                <a:latin typeface="+mn-lt"/>
                <a:ea typeface="+mn-ea"/>
                <a:cs typeface="+mn-cs"/>
              </a:rPr>
              <a:t>. </a:t>
            </a:r>
            <a:r>
              <a:rPr lang="en-US" sz="1200" i="0" dirty="0">
                <a:solidFill>
                  <a:schemeClr val="tx2"/>
                </a:solidFill>
                <a:latin typeface="+mn-lt"/>
                <a:ea typeface="+mn-ea"/>
                <a:cs typeface="+mn-cs"/>
              </a:rPr>
              <a:t>Net percentage balance of respondent banks indicating tightening/easing and weaker/stronger demands, weighted by market share</a:t>
            </a:r>
            <a:r>
              <a:rPr lang="hu-HU" sz="1200" i="0" dirty="0">
                <a:solidFill>
                  <a:schemeClr val="tx2"/>
                </a:solidFill>
                <a:latin typeface="+mn-lt"/>
                <a:ea typeface="+mn-ea"/>
                <a:cs typeface="+mn-cs"/>
              </a:rPr>
              <a:t>. </a:t>
            </a:r>
            <a:r>
              <a:rPr lang="hu-HU" sz="1200" i="0" dirty="0" err="1">
                <a:solidFill>
                  <a:schemeClr val="tx2"/>
                </a:solidFill>
                <a:latin typeface="+mn-lt"/>
                <a:ea typeface="+mn-ea"/>
                <a:cs typeface="+mn-cs"/>
              </a:rPr>
              <a:t>Source</a:t>
            </a:r>
            <a:r>
              <a:rPr lang="hu-HU" sz="1200" i="0" dirty="0">
                <a:solidFill>
                  <a:schemeClr val="tx2"/>
                </a:solidFill>
                <a:latin typeface="+mn-lt"/>
                <a:ea typeface="+mn-ea"/>
                <a:cs typeface="+mn-cs"/>
              </a:rPr>
              <a:t>: MNB</a:t>
            </a:r>
          </a:p>
        </p:txBody>
      </p:sp>
      <p:sp>
        <p:nvSpPr>
          <p:cNvPr id="10" name="TextBox 9">
            <a:extLst>
              <a:ext uri="{FF2B5EF4-FFF2-40B4-BE49-F238E27FC236}">
                <a16:creationId xmlns:a16="http://schemas.microsoft.com/office/drawing/2014/main" id="{FB2DA310-F5F2-4AE6-9829-887FC73A959D}"/>
              </a:ext>
            </a:extLst>
          </p:cNvPr>
          <p:cNvSpPr txBox="1"/>
          <p:nvPr/>
        </p:nvSpPr>
        <p:spPr>
          <a:xfrm>
            <a:off x="9105281" y="1347177"/>
            <a:ext cx="2845420" cy="2585323"/>
          </a:xfrm>
          <a:prstGeom prst="rect">
            <a:avLst/>
          </a:prstGeom>
          <a:noFill/>
          <a:ln>
            <a:solidFill>
              <a:schemeClr val="tx2"/>
            </a:solidFill>
          </a:ln>
        </p:spPr>
        <p:txBody>
          <a:bodyPr wrap="square">
            <a:spAutoFit/>
          </a:bodyPr>
          <a:lstStyle>
            <a:defPPr>
              <a:defRPr lang="en-US"/>
            </a:defPPr>
            <a:lvl1pPr algn="ctr"/>
          </a:lstStyle>
          <a:p>
            <a:r>
              <a:rPr lang="en-GB" sz="1800" b="1" dirty="0">
                <a:solidFill>
                  <a:srgbClr val="0C2148"/>
                </a:solidFill>
                <a:effectLst/>
                <a:latin typeface="Calibri" panose="020F0502020204030204" pitchFamily="34" charset="0"/>
                <a:ea typeface="Calibri" panose="020F0502020204030204" pitchFamily="34" charset="0"/>
              </a:rPr>
              <a:t>At the end of 2020, companies taking out subsidised loans </a:t>
            </a:r>
            <a:r>
              <a:rPr lang="en-GB" sz="1800" dirty="0">
                <a:solidFill>
                  <a:srgbClr val="0C2148"/>
                </a:solidFill>
                <a:effectLst/>
                <a:latin typeface="Calibri" panose="020F0502020204030204" pitchFamily="34" charset="0"/>
                <a:ea typeface="Calibri" panose="020F0502020204030204" pitchFamily="34" charset="0"/>
              </a:rPr>
              <a:t>with a headcount over five </a:t>
            </a:r>
            <a:r>
              <a:rPr lang="en-GB" sz="1800" b="1" dirty="0">
                <a:solidFill>
                  <a:srgbClr val="0C2148"/>
                </a:solidFill>
                <a:effectLst/>
                <a:latin typeface="Calibri" panose="020F0502020204030204" pitchFamily="34" charset="0"/>
                <a:ea typeface="Calibri" panose="020F0502020204030204" pitchFamily="34" charset="0"/>
              </a:rPr>
              <a:t>employed 4 per cent more employees </a:t>
            </a:r>
            <a:r>
              <a:rPr lang="en-GB" sz="1800" dirty="0">
                <a:solidFill>
                  <a:srgbClr val="0C2148"/>
                </a:solidFill>
                <a:effectLst/>
                <a:latin typeface="Calibri" panose="020F0502020204030204" pitchFamily="34" charset="0"/>
                <a:ea typeface="Calibri" panose="020F0502020204030204" pitchFamily="34" charset="0"/>
              </a:rPr>
              <a:t>than similar companies not taking advantage of the loan programmes</a:t>
            </a:r>
            <a:r>
              <a:rPr lang="en-US" dirty="0">
                <a:solidFill>
                  <a:schemeClr val="tx2"/>
                </a:solidFill>
              </a:rPr>
              <a:t>.</a:t>
            </a:r>
            <a:endParaRPr lang="hu-HU" dirty="0">
              <a:solidFill>
                <a:schemeClr val="tx2"/>
              </a:solidFill>
            </a:endParaRPr>
          </a:p>
        </p:txBody>
      </p:sp>
      <p:sp>
        <p:nvSpPr>
          <p:cNvPr id="13" name="TextBox 12">
            <a:extLst>
              <a:ext uri="{FF2B5EF4-FFF2-40B4-BE49-F238E27FC236}">
                <a16:creationId xmlns:a16="http://schemas.microsoft.com/office/drawing/2014/main" id="{7B2D1FF9-BF05-4BE9-8352-7B0BC98DA1F4}"/>
              </a:ext>
            </a:extLst>
          </p:cNvPr>
          <p:cNvSpPr txBox="1"/>
          <p:nvPr/>
        </p:nvSpPr>
        <p:spPr>
          <a:xfrm>
            <a:off x="9105281" y="4019594"/>
            <a:ext cx="2845420" cy="1754326"/>
          </a:xfrm>
          <a:prstGeom prst="rect">
            <a:avLst/>
          </a:prstGeom>
          <a:noFill/>
          <a:ln>
            <a:solidFill>
              <a:schemeClr val="tx2"/>
            </a:solidFill>
          </a:ln>
        </p:spPr>
        <p:txBody>
          <a:bodyPr wrap="square">
            <a:spAutoFit/>
          </a:bodyPr>
          <a:lstStyle>
            <a:defPPr>
              <a:defRPr lang="en-US"/>
            </a:defPPr>
            <a:lvl1pPr algn="ctr"/>
          </a:lstStyle>
          <a:p>
            <a:r>
              <a:rPr lang="en-GB" sz="1800" b="1" dirty="0">
                <a:solidFill>
                  <a:srgbClr val="0C2148"/>
                </a:solidFill>
                <a:effectLst/>
                <a:latin typeface="Calibri" panose="020F0502020204030204" pitchFamily="34" charset="0"/>
                <a:ea typeface="Calibri" panose="020F0502020204030204" pitchFamily="34" charset="0"/>
              </a:rPr>
              <a:t>The strongest effect </a:t>
            </a:r>
            <a:r>
              <a:rPr lang="en-GB" sz="1800" dirty="0">
                <a:solidFill>
                  <a:srgbClr val="0C2148"/>
                </a:solidFill>
                <a:effectLst/>
                <a:latin typeface="Calibri" panose="020F0502020204030204" pitchFamily="34" charset="0"/>
                <a:ea typeface="Calibri" panose="020F0502020204030204" pitchFamily="34" charset="0"/>
              </a:rPr>
              <a:t>can be identified </a:t>
            </a:r>
            <a:r>
              <a:rPr lang="en-GB" sz="1800" b="1" dirty="0">
                <a:solidFill>
                  <a:srgbClr val="0C2148"/>
                </a:solidFill>
                <a:effectLst/>
                <a:latin typeface="Calibri" panose="020F0502020204030204" pitchFamily="34" charset="0"/>
                <a:ea typeface="Calibri" panose="020F0502020204030204" pitchFamily="34" charset="0"/>
              </a:rPr>
              <a:t>at companies participating in </a:t>
            </a:r>
            <a:r>
              <a:rPr lang="en-GB" sz="1800" b="1" dirty="0" err="1">
                <a:solidFill>
                  <a:srgbClr val="0C2148"/>
                </a:solidFill>
                <a:effectLst/>
                <a:latin typeface="Calibri" panose="020F0502020204030204" pitchFamily="34" charset="0"/>
                <a:ea typeface="Calibri" panose="020F0502020204030204" pitchFamily="34" charset="0"/>
              </a:rPr>
              <a:t>FGS</a:t>
            </a:r>
            <a:r>
              <a:rPr lang="en-GB" sz="1800" b="1" dirty="0">
                <a:solidFill>
                  <a:srgbClr val="0C2148"/>
                </a:solidFill>
                <a:effectLst/>
                <a:latin typeface="Calibri" panose="020F0502020204030204" pitchFamily="34" charset="0"/>
                <a:ea typeface="Calibri" panose="020F0502020204030204" pitchFamily="34" charset="0"/>
              </a:rPr>
              <a:t> Go!, those taking out investment loans </a:t>
            </a:r>
            <a:r>
              <a:rPr lang="en-GB" sz="1800" dirty="0">
                <a:solidFill>
                  <a:srgbClr val="0C2148"/>
                </a:solidFill>
                <a:effectLst/>
                <a:latin typeface="Calibri" panose="020F0502020204030204" pitchFamily="34" charset="0"/>
                <a:ea typeface="Calibri" panose="020F0502020204030204" pitchFamily="34" charset="0"/>
              </a:rPr>
              <a:t>and for small enterprises.</a:t>
            </a:r>
            <a:endParaRPr lang="hu-HU" dirty="0">
              <a:solidFill>
                <a:schemeClr val="tx2"/>
              </a:solidFill>
            </a:endParaRPr>
          </a:p>
        </p:txBody>
      </p:sp>
      <p:pic>
        <p:nvPicPr>
          <p:cNvPr id="4" name="Picture 3">
            <a:extLst>
              <a:ext uri="{FF2B5EF4-FFF2-40B4-BE49-F238E27FC236}">
                <a16:creationId xmlns:a16="http://schemas.microsoft.com/office/drawing/2014/main" id="{EF29BBB9-069C-41AB-A950-633ECC2BC639}"/>
              </a:ext>
            </a:extLst>
          </p:cNvPr>
          <p:cNvPicPr>
            <a:picLocks noChangeAspect="1"/>
          </p:cNvPicPr>
          <p:nvPr/>
        </p:nvPicPr>
        <p:blipFill>
          <a:blip r:embed="rId2"/>
          <a:stretch>
            <a:fillRect/>
          </a:stretch>
        </p:blipFill>
        <p:spPr>
          <a:xfrm>
            <a:off x="3086720" y="1313488"/>
            <a:ext cx="5949901" cy="4464000"/>
          </a:xfrm>
          <a:prstGeom prst="rect">
            <a:avLst/>
          </a:prstGeom>
        </p:spPr>
      </p:pic>
    </p:spTree>
    <p:extLst>
      <p:ext uri="{BB962C8B-B14F-4D97-AF65-F5344CB8AC3E}">
        <p14:creationId xmlns:p14="http://schemas.microsoft.com/office/powerpoint/2010/main" val="15861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DA6349-8048-4927-B6F8-EC07956AE0DE}"/>
              </a:ext>
            </a:extLst>
          </p:cNvPr>
          <p:cNvSpPr>
            <a:spLocks noGrp="1"/>
          </p:cNvSpPr>
          <p:nvPr>
            <p:ph type="title"/>
          </p:nvPr>
        </p:nvSpPr>
        <p:spPr/>
        <p:txBody>
          <a:bodyPr>
            <a:noAutofit/>
          </a:bodyPr>
          <a:lstStyle/>
          <a:p>
            <a:r>
              <a:rPr lang="en-US" sz="2400" dirty="0"/>
              <a:t>Those who opted out of the moratorium may have also been encouraged by the </a:t>
            </a:r>
            <a:r>
              <a:rPr lang="en-US" sz="2400" dirty="0" err="1"/>
              <a:t>favourable</a:t>
            </a:r>
            <a:r>
              <a:rPr lang="en-US" sz="2400" dirty="0"/>
              <a:t> interest rate loan </a:t>
            </a:r>
            <a:r>
              <a:rPr lang="en-US" sz="2400" dirty="0" err="1"/>
              <a:t>programmes</a:t>
            </a:r>
            <a:endParaRPr lang="hu-HU" sz="2400" dirty="0"/>
          </a:p>
        </p:txBody>
      </p:sp>
      <p:sp>
        <p:nvSpPr>
          <p:cNvPr id="8" name="TextBox 7">
            <a:extLst>
              <a:ext uri="{FF2B5EF4-FFF2-40B4-BE49-F238E27FC236}">
                <a16:creationId xmlns:a16="http://schemas.microsoft.com/office/drawing/2014/main" id="{5BBAA233-75FF-4A41-912E-6AE2824D35BA}"/>
              </a:ext>
            </a:extLst>
          </p:cNvPr>
          <p:cNvSpPr txBox="1"/>
          <p:nvPr/>
        </p:nvSpPr>
        <p:spPr>
          <a:xfrm>
            <a:off x="6095999" y="5739513"/>
            <a:ext cx="5516273" cy="646331"/>
          </a:xfrm>
          <a:prstGeom prst="rect">
            <a:avLst/>
          </a:prstGeom>
          <a:noFill/>
        </p:spPr>
        <p:txBody>
          <a:bodyPr wrap="square" rtlCol="0">
            <a:spAutoFit/>
          </a:bodyPr>
          <a:lstStyle>
            <a:defPPr>
              <a:defRPr lang="en-US"/>
            </a:defPPr>
            <a:lvl1pPr algn="ct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r"/>
            <a:r>
              <a:rPr lang="en-US" dirty="0"/>
              <a:t>Outstanding portfolio of corporate loans concluded before and after the announcement of the moratorium</a:t>
            </a:r>
            <a:endParaRPr lang="hu-HU" dirty="0"/>
          </a:p>
        </p:txBody>
      </p:sp>
      <p:sp>
        <p:nvSpPr>
          <p:cNvPr id="9" name="TextBox 8">
            <a:extLst>
              <a:ext uri="{FF2B5EF4-FFF2-40B4-BE49-F238E27FC236}">
                <a16:creationId xmlns:a16="http://schemas.microsoft.com/office/drawing/2014/main" id="{42D32A7D-46B7-4FA2-88E6-2400C5CA2996}"/>
              </a:ext>
            </a:extLst>
          </p:cNvPr>
          <p:cNvSpPr txBox="1"/>
          <p:nvPr/>
        </p:nvSpPr>
        <p:spPr>
          <a:xfrm>
            <a:off x="6840248" y="6386092"/>
            <a:ext cx="4572000" cy="276999"/>
          </a:xfrm>
          <a:prstGeom prst="rect">
            <a:avLst/>
          </a:prstGeom>
          <a:noFill/>
        </p:spPr>
        <p:txBody>
          <a:bodyPr wrap="square" rtlCol="0">
            <a:spAutoFit/>
          </a:bodyPr>
          <a:lstStyle>
            <a:defPPr>
              <a:defRPr lang="en-US"/>
            </a:defPPr>
            <a:lvl1pPr algn="ct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r"/>
            <a:r>
              <a:rPr lang="hu-HU" sz="1200" i="0" dirty="0" err="1">
                <a:solidFill>
                  <a:schemeClr val="tx2"/>
                </a:solidFill>
                <a:latin typeface="+mn-lt"/>
                <a:ea typeface="+mn-ea"/>
                <a:cs typeface="+mn-cs"/>
              </a:rPr>
              <a:t>Note</a:t>
            </a:r>
            <a:r>
              <a:rPr lang="en-GB" sz="1200" i="0" dirty="0">
                <a:solidFill>
                  <a:schemeClr val="tx2"/>
                </a:solidFill>
                <a:latin typeface="+mn-lt"/>
                <a:ea typeface="+mn-ea"/>
                <a:cs typeface="+mn-cs"/>
              </a:rPr>
              <a:t>: </a:t>
            </a:r>
            <a:r>
              <a:rPr lang="en-US" sz="1200" i="0" dirty="0">
                <a:solidFill>
                  <a:schemeClr val="tx2"/>
                </a:solidFill>
                <a:latin typeface="+mn-lt"/>
                <a:ea typeface="+mn-ea"/>
                <a:cs typeface="+mn-cs"/>
              </a:rPr>
              <a:t>Based on data from the credit institutions sector. </a:t>
            </a:r>
            <a:r>
              <a:rPr lang="hu-HU" sz="1200" i="0" dirty="0" err="1">
                <a:solidFill>
                  <a:schemeClr val="tx2"/>
                </a:solidFill>
                <a:latin typeface="+mn-lt"/>
                <a:ea typeface="+mn-ea"/>
                <a:cs typeface="+mn-cs"/>
              </a:rPr>
              <a:t>Source</a:t>
            </a:r>
            <a:r>
              <a:rPr lang="en-GB" sz="1200" i="0" dirty="0">
                <a:solidFill>
                  <a:schemeClr val="tx2"/>
                </a:solidFill>
                <a:latin typeface="+mn-lt"/>
                <a:ea typeface="+mn-ea"/>
                <a:cs typeface="+mn-cs"/>
              </a:rPr>
              <a:t>: MNB</a:t>
            </a:r>
          </a:p>
        </p:txBody>
      </p:sp>
      <p:cxnSp>
        <p:nvCxnSpPr>
          <p:cNvPr id="4" name="Straight Arrow Connector 3">
            <a:extLst>
              <a:ext uri="{FF2B5EF4-FFF2-40B4-BE49-F238E27FC236}">
                <a16:creationId xmlns:a16="http://schemas.microsoft.com/office/drawing/2014/main" id="{F427E036-3358-4D6E-83EB-38DA41F29FC6}"/>
              </a:ext>
            </a:extLst>
          </p:cNvPr>
          <p:cNvCxnSpPr/>
          <p:nvPr/>
        </p:nvCxnSpPr>
        <p:spPr>
          <a:xfrm flipH="1">
            <a:off x="8678713" y="1743856"/>
            <a:ext cx="1446963" cy="8038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1CDEA8D-5AD5-4DCE-804F-AEED82150FC6}"/>
              </a:ext>
            </a:extLst>
          </p:cNvPr>
          <p:cNvSpPr txBox="1"/>
          <p:nvPr/>
        </p:nvSpPr>
        <p:spPr>
          <a:xfrm>
            <a:off x="10047297" y="1362577"/>
            <a:ext cx="2022783" cy="923330"/>
          </a:xfrm>
          <a:prstGeom prst="rect">
            <a:avLst/>
          </a:prstGeom>
          <a:solidFill>
            <a:schemeClr val="bg1"/>
          </a:solidFill>
        </p:spPr>
        <p:txBody>
          <a:bodyPr wrap="square" rtlCol="0">
            <a:spAutoFit/>
          </a:bodyPr>
          <a:lstStyle/>
          <a:p>
            <a:pPr algn="ctr"/>
            <a:r>
              <a:rPr lang="hu-HU" i="1" dirty="0" err="1">
                <a:solidFill>
                  <a:schemeClr val="accent4"/>
                </a:solidFill>
              </a:rPr>
              <a:t>Enterprises</a:t>
            </a:r>
            <a:r>
              <a:rPr lang="en-US" i="1" dirty="0">
                <a:solidFill>
                  <a:schemeClr val="accent4"/>
                </a:solidFill>
              </a:rPr>
              <a:t> in the moratorium also received new credit</a:t>
            </a:r>
            <a:endParaRPr lang="hu-HU" i="1" dirty="0">
              <a:solidFill>
                <a:schemeClr val="accent4"/>
              </a:solidFill>
            </a:endParaRPr>
          </a:p>
        </p:txBody>
      </p:sp>
      <p:cxnSp>
        <p:nvCxnSpPr>
          <p:cNvPr id="10" name="Straight Arrow Connector 9">
            <a:extLst>
              <a:ext uri="{FF2B5EF4-FFF2-40B4-BE49-F238E27FC236}">
                <a16:creationId xmlns:a16="http://schemas.microsoft.com/office/drawing/2014/main" id="{C2D1428E-E831-4BA2-9A07-31AA6D78091C}"/>
              </a:ext>
            </a:extLst>
          </p:cNvPr>
          <p:cNvCxnSpPr>
            <a:cxnSpLocks/>
          </p:cNvCxnSpPr>
          <p:nvPr/>
        </p:nvCxnSpPr>
        <p:spPr>
          <a:xfrm flipH="1" flipV="1">
            <a:off x="8678712" y="2312855"/>
            <a:ext cx="1164102" cy="315437"/>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919AAF9-2810-44D5-A680-CD4D658C2604}"/>
              </a:ext>
            </a:extLst>
          </p:cNvPr>
          <p:cNvSpPr txBox="1"/>
          <p:nvPr/>
        </p:nvSpPr>
        <p:spPr>
          <a:xfrm>
            <a:off x="9806759" y="2573911"/>
            <a:ext cx="2146943" cy="2031325"/>
          </a:xfrm>
          <a:prstGeom prst="rect">
            <a:avLst/>
          </a:prstGeom>
          <a:noFill/>
        </p:spPr>
        <p:txBody>
          <a:bodyPr wrap="square" rtlCol="0">
            <a:spAutoFit/>
          </a:bodyPr>
          <a:lstStyle/>
          <a:p>
            <a:pPr algn="ctr"/>
            <a:r>
              <a:rPr lang="en-US" b="1" i="1" dirty="0">
                <a:solidFill>
                  <a:schemeClr val="accent5"/>
                </a:solidFill>
              </a:rPr>
              <a:t>Enterprises that were able to opt out of the moratorium</a:t>
            </a:r>
            <a:r>
              <a:rPr lang="hu-HU" b="1" i="1" dirty="0">
                <a:solidFill>
                  <a:schemeClr val="accent5"/>
                </a:solidFill>
              </a:rPr>
              <a:t> </a:t>
            </a:r>
            <a:r>
              <a:rPr lang="en-US" b="1" i="1" dirty="0">
                <a:solidFill>
                  <a:schemeClr val="accent5"/>
                </a:solidFill>
              </a:rPr>
              <a:t>took out new loans at a higher rate</a:t>
            </a:r>
            <a:r>
              <a:rPr lang="hu-HU" b="1" i="1" dirty="0">
                <a:solidFill>
                  <a:schemeClr val="accent5"/>
                </a:solidFill>
              </a:rPr>
              <a:t>:</a:t>
            </a:r>
            <a:r>
              <a:rPr lang="en-US" b="1" i="1" dirty="0">
                <a:solidFill>
                  <a:schemeClr val="accent5"/>
                </a:solidFill>
              </a:rPr>
              <a:t> </a:t>
            </a:r>
            <a:r>
              <a:rPr lang="hu-HU" b="1" i="1" dirty="0" err="1">
                <a:solidFill>
                  <a:schemeClr val="accent5"/>
                </a:solidFill>
              </a:rPr>
              <a:t>refinancing</a:t>
            </a:r>
            <a:r>
              <a:rPr lang="hu-HU" b="1" i="1" dirty="0">
                <a:solidFill>
                  <a:schemeClr val="accent5"/>
                </a:solidFill>
              </a:rPr>
              <a:t> </a:t>
            </a:r>
            <a:r>
              <a:rPr lang="hu-HU" b="1" i="1" dirty="0" err="1">
                <a:solidFill>
                  <a:schemeClr val="accent5"/>
                </a:solidFill>
              </a:rPr>
              <a:t>motivation</a:t>
            </a:r>
            <a:r>
              <a:rPr lang="hu-HU" b="1" i="1" dirty="0">
                <a:solidFill>
                  <a:schemeClr val="accent5"/>
                </a:solidFill>
              </a:rPr>
              <a:t>!</a:t>
            </a:r>
          </a:p>
        </p:txBody>
      </p:sp>
      <p:pic>
        <p:nvPicPr>
          <p:cNvPr id="7" name="Picture 6">
            <a:extLst>
              <a:ext uri="{FF2B5EF4-FFF2-40B4-BE49-F238E27FC236}">
                <a16:creationId xmlns:a16="http://schemas.microsoft.com/office/drawing/2014/main" id="{1BE66310-4AE0-4498-9F19-5C3D981D369A}"/>
              </a:ext>
            </a:extLst>
          </p:cNvPr>
          <p:cNvPicPr>
            <a:picLocks noChangeAspect="1"/>
          </p:cNvPicPr>
          <p:nvPr/>
        </p:nvPicPr>
        <p:blipFill>
          <a:blip r:embed="rId2"/>
          <a:stretch>
            <a:fillRect/>
          </a:stretch>
        </p:blipFill>
        <p:spPr>
          <a:xfrm>
            <a:off x="3463180" y="1362577"/>
            <a:ext cx="5792784" cy="4345200"/>
          </a:xfrm>
          <a:prstGeom prst="rect">
            <a:avLst/>
          </a:prstGeom>
        </p:spPr>
      </p:pic>
    </p:spTree>
    <p:extLst>
      <p:ext uri="{BB962C8B-B14F-4D97-AF65-F5344CB8AC3E}">
        <p14:creationId xmlns:p14="http://schemas.microsoft.com/office/powerpoint/2010/main" val="3339234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393D10-C655-4E83-A442-7E48ECA28EFC}"/>
              </a:ext>
            </a:extLst>
          </p:cNvPr>
          <p:cNvSpPr>
            <a:spLocks noGrp="1"/>
          </p:cNvSpPr>
          <p:nvPr>
            <p:ph type="title"/>
          </p:nvPr>
        </p:nvSpPr>
        <p:spPr>
          <a:xfrm>
            <a:off x="3400794" y="310447"/>
            <a:ext cx="8791206" cy="713833"/>
          </a:xfrm>
        </p:spPr>
        <p:txBody>
          <a:bodyPr>
            <a:noAutofit/>
          </a:bodyPr>
          <a:lstStyle/>
          <a:p>
            <a:r>
              <a:rPr lang="en-AU" sz="2400"/>
              <a:t>the effects of the new family support subsidies are visible in the 2021 March disbursements</a:t>
            </a:r>
          </a:p>
        </p:txBody>
      </p:sp>
      <p:sp>
        <p:nvSpPr>
          <p:cNvPr id="4" name="Text Placeholder 3">
            <a:extLst>
              <a:ext uri="{FF2B5EF4-FFF2-40B4-BE49-F238E27FC236}">
                <a16:creationId xmlns:a16="http://schemas.microsoft.com/office/drawing/2014/main" id="{15F0DF0D-738E-4267-9155-AB06930CDA52}"/>
              </a:ext>
            </a:extLst>
          </p:cNvPr>
          <p:cNvSpPr>
            <a:spLocks noGrp="1"/>
          </p:cNvSpPr>
          <p:nvPr>
            <p:ph type="body" sz="quarter" idx="17"/>
          </p:nvPr>
        </p:nvSpPr>
        <p:spPr>
          <a:xfrm>
            <a:off x="3400427" y="6175542"/>
            <a:ext cx="8035397" cy="610136"/>
          </a:xfrm>
        </p:spPr>
        <p:txBody>
          <a:bodyPr/>
          <a:lstStyle/>
          <a:p>
            <a:pPr algn="r"/>
            <a:r>
              <a:rPr lang="hu-HU" sz="1200" dirty="0" err="1">
                <a:solidFill>
                  <a:srgbClr val="232157"/>
                </a:solidFill>
              </a:rPr>
              <a:t>Note</a:t>
            </a:r>
            <a:r>
              <a:rPr lang="hu-HU" sz="1200" dirty="0">
                <a:solidFill>
                  <a:srgbClr val="232157"/>
                </a:solidFill>
              </a:rPr>
              <a:t>: </a:t>
            </a:r>
            <a:r>
              <a:rPr lang="en-US" sz="1200" dirty="0">
                <a:solidFill>
                  <a:srgbClr val="232157"/>
                </a:solidFill>
              </a:rPr>
              <a:t>Loan refinancing indicates only refinancing related to the early repayment scheme and the FX conversion. Other consumer loans include vehicle loans and hire purchase and other loans, without prenatal baby support loans</a:t>
            </a:r>
            <a:r>
              <a:rPr lang="hu-HU" sz="1200" dirty="0">
                <a:solidFill>
                  <a:srgbClr val="232157"/>
                </a:solidFill>
              </a:rPr>
              <a:t>. </a:t>
            </a:r>
            <a:r>
              <a:rPr lang="en-AU" sz="1200" dirty="0">
                <a:solidFill>
                  <a:srgbClr val="232157"/>
                </a:solidFill>
              </a:rPr>
              <a:t>Source:</a:t>
            </a:r>
            <a:r>
              <a:rPr lang="hu-HU" sz="1200" dirty="0">
                <a:solidFill>
                  <a:srgbClr val="232157"/>
                </a:solidFill>
              </a:rPr>
              <a:t> MNB.</a:t>
            </a:r>
            <a:endParaRPr lang="hu-HU" sz="1200" dirty="0"/>
          </a:p>
        </p:txBody>
      </p:sp>
      <p:sp>
        <p:nvSpPr>
          <p:cNvPr id="19" name="TextBox 18">
            <a:extLst>
              <a:ext uri="{FF2B5EF4-FFF2-40B4-BE49-F238E27FC236}">
                <a16:creationId xmlns:a16="http://schemas.microsoft.com/office/drawing/2014/main" id="{6D160160-2D24-4E6C-A1EB-EEBCF2038EDA}"/>
              </a:ext>
            </a:extLst>
          </p:cNvPr>
          <p:cNvSpPr txBox="1"/>
          <p:nvPr/>
        </p:nvSpPr>
        <p:spPr>
          <a:xfrm>
            <a:off x="8791573" y="1496254"/>
            <a:ext cx="3086101" cy="1754326"/>
          </a:xfrm>
          <a:prstGeom prst="rect">
            <a:avLst/>
          </a:prstGeom>
          <a:noFill/>
          <a:ln>
            <a:solidFill>
              <a:schemeClr val="tx2"/>
            </a:solidFill>
          </a:ln>
        </p:spPr>
        <p:txBody>
          <a:bodyPr wrap="square">
            <a:spAutoFit/>
          </a:bodyPr>
          <a:lstStyle>
            <a:defPPr>
              <a:defRPr lang="en-US"/>
            </a:defPPr>
            <a:lvl1pPr algn="ctr"/>
          </a:lstStyle>
          <a:p>
            <a:r>
              <a:rPr lang="en-GB" dirty="0">
                <a:solidFill>
                  <a:schemeClr val="tx2"/>
                </a:solidFill>
              </a:rPr>
              <a:t>Despite the pandemic, demand remained buoyant for the </a:t>
            </a:r>
            <a:r>
              <a:rPr lang="en-GB" b="1" dirty="0">
                <a:solidFill>
                  <a:schemeClr val="tx2"/>
                </a:solidFill>
              </a:rPr>
              <a:t>prenatal baby support loans, </a:t>
            </a:r>
            <a:r>
              <a:rPr lang="en-AU" b="1" dirty="0">
                <a:solidFill>
                  <a:schemeClr val="tx2"/>
                </a:solidFill>
              </a:rPr>
              <a:t>they accounted for 30 per cent of the annual</a:t>
            </a:r>
            <a:r>
              <a:rPr lang="hu-HU" b="1" dirty="0">
                <a:solidFill>
                  <a:schemeClr val="tx2"/>
                </a:solidFill>
              </a:rPr>
              <a:t> </a:t>
            </a:r>
            <a:r>
              <a:rPr lang="en-AU" b="1" dirty="0">
                <a:solidFill>
                  <a:schemeClr val="tx2"/>
                </a:solidFill>
              </a:rPr>
              <a:t>new disbursements</a:t>
            </a:r>
            <a:r>
              <a:rPr lang="en-AU" dirty="0">
                <a:solidFill>
                  <a:schemeClr val="tx2"/>
                </a:solidFill>
              </a:rPr>
              <a:t>.</a:t>
            </a:r>
          </a:p>
        </p:txBody>
      </p:sp>
      <p:sp>
        <p:nvSpPr>
          <p:cNvPr id="20" name="TextBox 19">
            <a:extLst>
              <a:ext uri="{FF2B5EF4-FFF2-40B4-BE49-F238E27FC236}">
                <a16:creationId xmlns:a16="http://schemas.microsoft.com/office/drawing/2014/main" id="{A97E387D-F29B-4E4D-9490-54E854196B1C}"/>
              </a:ext>
            </a:extLst>
          </p:cNvPr>
          <p:cNvSpPr txBox="1"/>
          <p:nvPr/>
        </p:nvSpPr>
        <p:spPr>
          <a:xfrm>
            <a:off x="3648304" y="5806210"/>
            <a:ext cx="7895855" cy="369332"/>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t>New household loans in the credit institution sector </a:t>
            </a:r>
            <a:endParaRPr lang="hu-HU" dirty="0"/>
          </a:p>
        </p:txBody>
      </p:sp>
      <p:sp>
        <p:nvSpPr>
          <p:cNvPr id="21" name="TextBox 20">
            <a:extLst>
              <a:ext uri="{FF2B5EF4-FFF2-40B4-BE49-F238E27FC236}">
                <a16:creationId xmlns:a16="http://schemas.microsoft.com/office/drawing/2014/main" id="{0D65A853-CFD3-48B6-A35C-A5E59DFBAE8F}"/>
              </a:ext>
            </a:extLst>
          </p:cNvPr>
          <p:cNvSpPr txBox="1"/>
          <p:nvPr/>
        </p:nvSpPr>
        <p:spPr>
          <a:xfrm>
            <a:off x="8791573" y="3250580"/>
            <a:ext cx="3086101" cy="2031325"/>
          </a:xfrm>
          <a:prstGeom prst="rect">
            <a:avLst/>
          </a:prstGeom>
          <a:noFill/>
          <a:ln>
            <a:solidFill>
              <a:schemeClr val="tx2"/>
            </a:solidFill>
          </a:ln>
        </p:spPr>
        <p:txBody>
          <a:bodyPr wrap="square">
            <a:spAutoFit/>
          </a:bodyPr>
          <a:lstStyle>
            <a:defPPr>
              <a:defRPr lang="en-US"/>
            </a:defPPr>
            <a:lvl1pPr algn="ctr"/>
          </a:lstStyle>
          <a:p>
            <a:r>
              <a:rPr lang="en-US" dirty="0">
                <a:solidFill>
                  <a:schemeClr val="tx2"/>
                </a:solidFill>
              </a:rPr>
              <a:t>The 536 bn HUF new </a:t>
            </a:r>
            <a:r>
              <a:rPr lang="en-AU" dirty="0">
                <a:solidFill>
                  <a:schemeClr val="tx2"/>
                </a:solidFill>
              </a:rPr>
              <a:t>loan</a:t>
            </a:r>
            <a:r>
              <a:rPr lang="hu-HU" dirty="0">
                <a:solidFill>
                  <a:schemeClr val="tx2"/>
                </a:solidFill>
              </a:rPr>
              <a:t> </a:t>
            </a:r>
            <a:r>
              <a:rPr lang="en-US" dirty="0">
                <a:solidFill>
                  <a:schemeClr val="tx2"/>
                </a:solidFill>
              </a:rPr>
              <a:t>volume disbursed in 2021 Q1 </a:t>
            </a:r>
            <a:r>
              <a:rPr lang="en-US" b="1" dirty="0">
                <a:solidFill>
                  <a:schemeClr val="tx2"/>
                </a:solidFill>
              </a:rPr>
              <a:t>has been 15 per cent lower compared to the </a:t>
            </a:r>
            <a:r>
              <a:rPr lang="en-AU" b="1" dirty="0">
                <a:solidFill>
                  <a:schemeClr val="tx2"/>
                </a:solidFill>
              </a:rPr>
              <a:t>same period of the previous year</a:t>
            </a:r>
            <a:r>
              <a:rPr lang="en-US" dirty="0">
                <a:solidFill>
                  <a:schemeClr val="tx2"/>
                </a:solidFill>
              </a:rPr>
              <a:t>, which has only been mildly affected by the coronavirus.</a:t>
            </a:r>
          </a:p>
        </p:txBody>
      </p:sp>
      <p:pic>
        <p:nvPicPr>
          <p:cNvPr id="2" name="Kép 1">
            <a:extLst>
              <a:ext uri="{FF2B5EF4-FFF2-40B4-BE49-F238E27FC236}">
                <a16:creationId xmlns:a16="http://schemas.microsoft.com/office/drawing/2014/main" id="{360B288C-3460-4F0B-9B42-D0CF390DD457}"/>
              </a:ext>
            </a:extLst>
          </p:cNvPr>
          <p:cNvPicPr>
            <a:picLocks noChangeAspect="1"/>
          </p:cNvPicPr>
          <p:nvPr/>
        </p:nvPicPr>
        <p:blipFill>
          <a:blip r:embed="rId2"/>
          <a:stretch>
            <a:fillRect/>
          </a:stretch>
        </p:blipFill>
        <p:spPr>
          <a:xfrm>
            <a:off x="3400427" y="1242421"/>
            <a:ext cx="5314395" cy="4176000"/>
          </a:xfrm>
          <a:prstGeom prst="rect">
            <a:avLst/>
          </a:prstGeom>
        </p:spPr>
      </p:pic>
    </p:spTree>
    <p:extLst>
      <p:ext uri="{BB962C8B-B14F-4D97-AF65-F5344CB8AC3E}">
        <p14:creationId xmlns:p14="http://schemas.microsoft.com/office/powerpoint/2010/main" val="2527965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29C6-1425-468F-9106-EA32DD95AFF1}"/>
              </a:ext>
            </a:extLst>
          </p:cNvPr>
          <p:cNvSpPr>
            <a:spLocks noGrp="1"/>
          </p:cNvSpPr>
          <p:nvPr>
            <p:ph type="title"/>
          </p:nvPr>
        </p:nvSpPr>
        <p:spPr>
          <a:xfrm>
            <a:off x="3391269" y="235052"/>
            <a:ext cx="8354041" cy="1004003"/>
          </a:xfrm>
        </p:spPr>
        <p:txBody>
          <a:bodyPr>
            <a:noAutofit/>
          </a:bodyPr>
          <a:lstStyle/>
          <a:p>
            <a:r>
              <a:rPr lang="en-US" sz="2400" dirty="0"/>
              <a:t>The characteristics of personal loan contracts concluded in 2020 differ substantially from those issued a year ago</a:t>
            </a:r>
            <a:endParaRPr lang="hu-HU" sz="2400" dirty="0"/>
          </a:p>
        </p:txBody>
      </p:sp>
      <p:sp>
        <p:nvSpPr>
          <p:cNvPr id="8" name="TextBox 7">
            <a:extLst>
              <a:ext uri="{FF2B5EF4-FFF2-40B4-BE49-F238E27FC236}">
                <a16:creationId xmlns:a16="http://schemas.microsoft.com/office/drawing/2014/main" id="{C09750AC-30FF-447A-9422-CCA070737704}"/>
              </a:ext>
            </a:extLst>
          </p:cNvPr>
          <p:cNvSpPr txBox="1"/>
          <p:nvPr/>
        </p:nvSpPr>
        <p:spPr>
          <a:xfrm>
            <a:off x="3781470" y="6384801"/>
            <a:ext cx="7610475" cy="276999"/>
          </a:xfrm>
          <a:prstGeom prst="rect">
            <a:avLst/>
          </a:prstGeom>
          <a:noFill/>
        </p:spPr>
        <p:txBody>
          <a:bodyPr wrap="square" rtlCol="0">
            <a:spAutoFit/>
          </a:bodyPr>
          <a:lstStyle>
            <a:defPPr>
              <a:defRPr lang="en-US"/>
            </a:defPPr>
            <a:lvl1pPr algn="r">
              <a:defRPr sz="1350" i="1">
                <a:solidFill>
                  <a:schemeClr val="tx2"/>
                </a:solidFill>
                <a:effectLst/>
              </a:defRPr>
            </a:lvl1pPr>
          </a:lstStyle>
          <a:p>
            <a:r>
              <a:rPr lang="en-AU" sz="1200" i="0"/>
              <a:t>Note: * At least 8-year maturity. ** At least HUF 3 million contract size.. Source: MNB.</a:t>
            </a:r>
          </a:p>
        </p:txBody>
      </p:sp>
      <p:sp>
        <p:nvSpPr>
          <p:cNvPr id="10" name="TextBox 9">
            <a:extLst>
              <a:ext uri="{FF2B5EF4-FFF2-40B4-BE49-F238E27FC236}">
                <a16:creationId xmlns:a16="http://schemas.microsoft.com/office/drawing/2014/main" id="{E865A16B-96A3-48A6-A7B0-0EAABDCB7BBD}"/>
              </a:ext>
            </a:extLst>
          </p:cNvPr>
          <p:cNvSpPr txBox="1"/>
          <p:nvPr/>
        </p:nvSpPr>
        <p:spPr>
          <a:xfrm>
            <a:off x="4824248" y="6015469"/>
            <a:ext cx="6567697" cy="369332"/>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t>Characteristics of the new personal loans issued by credit institutions</a:t>
            </a:r>
            <a:endParaRPr lang="hu-HU" dirty="0"/>
          </a:p>
        </p:txBody>
      </p:sp>
      <p:sp>
        <p:nvSpPr>
          <p:cNvPr id="11" name="TextBox 10">
            <a:extLst>
              <a:ext uri="{FF2B5EF4-FFF2-40B4-BE49-F238E27FC236}">
                <a16:creationId xmlns:a16="http://schemas.microsoft.com/office/drawing/2014/main" id="{4E54DF3D-1444-4345-9CC4-E65F13FDEC09}"/>
              </a:ext>
            </a:extLst>
          </p:cNvPr>
          <p:cNvSpPr txBox="1"/>
          <p:nvPr/>
        </p:nvSpPr>
        <p:spPr>
          <a:xfrm>
            <a:off x="8972546" y="1581982"/>
            <a:ext cx="3086101" cy="646331"/>
          </a:xfrm>
          <a:prstGeom prst="rect">
            <a:avLst/>
          </a:prstGeom>
          <a:noFill/>
          <a:ln>
            <a:solidFill>
              <a:schemeClr val="tx2"/>
            </a:solidFill>
          </a:ln>
        </p:spPr>
        <p:txBody>
          <a:bodyPr wrap="square">
            <a:spAutoFit/>
          </a:bodyPr>
          <a:lstStyle>
            <a:defPPr>
              <a:defRPr lang="en-US"/>
            </a:defPPr>
            <a:lvl1pPr algn="ctr"/>
          </a:lstStyle>
          <a:p>
            <a:r>
              <a:rPr lang="en-AU" dirty="0">
                <a:solidFill>
                  <a:schemeClr val="tx2"/>
                </a:solidFill>
              </a:rPr>
              <a:t>The ratio of </a:t>
            </a:r>
            <a:r>
              <a:rPr lang="en-AU" b="1" dirty="0">
                <a:solidFill>
                  <a:schemeClr val="tx2"/>
                </a:solidFill>
              </a:rPr>
              <a:t>customers with lower income </a:t>
            </a:r>
            <a:r>
              <a:rPr lang="en-AU" dirty="0">
                <a:solidFill>
                  <a:schemeClr val="tx2"/>
                </a:solidFill>
              </a:rPr>
              <a:t>has diminished.</a:t>
            </a:r>
          </a:p>
        </p:txBody>
      </p:sp>
      <p:sp>
        <p:nvSpPr>
          <p:cNvPr id="12" name="TextBox 11">
            <a:extLst>
              <a:ext uri="{FF2B5EF4-FFF2-40B4-BE49-F238E27FC236}">
                <a16:creationId xmlns:a16="http://schemas.microsoft.com/office/drawing/2014/main" id="{1FCABA5F-46A9-484E-A166-CA87699D42FB}"/>
              </a:ext>
            </a:extLst>
          </p:cNvPr>
          <p:cNvSpPr txBox="1"/>
          <p:nvPr/>
        </p:nvSpPr>
        <p:spPr>
          <a:xfrm>
            <a:off x="8972545" y="2231454"/>
            <a:ext cx="3086101" cy="2031325"/>
          </a:xfrm>
          <a:prstGeom prst="rect">
            <a:avLst/>
          </a:prstGeom>
          <a:noFill/>
          <a:ln>
            <a:solidFill>
              <a:schemeClr val="tx2"/>
            </a:solidFill>
          </a:ln>
        </p:spPr>
        <p:txBody>
          <a:bodyPr wrap="square">
            <a:spAutoFit/>
          </a:bodyPr>
          <a:lstStyle>
            <a:defPPr>
              <a:defRPr lang="en-US"/>
            </a:defPPr>
            <a:lvl1pPr algn="ctr"/>
          </a:lstStyle>
          <a:p>
            <a:r>
              <a:rPr lang="en-US" dirty="0">
                <a:solidFill>
                  <a:schemeClr val="tx2"/>
                </a:solidFill>
              </a:rPr>
              <a:t>The ratio of transactions concluded with a </a:t>
            </a:r>
            <a:r>
              <a:rPr lang="en-US" b="1" dirty="0">
                <a:solidFill>
                  <a:schemeClr val="tx2"/>
                </a:solidFill>
              </a:rPr>
              <a:t>debt-to-income ratio of over 40 per cent</a:t>
            </a:r>
            <a:r>
              <a:rPr lang="en-US" dirty="0">
                <a:solidFill>
                  <a:schemeClr val="tx2"/>
                </a:solidFill>
              </a:rPr>
              <a:t> – indicating relatively high</a:t>
            </a:r>
            <a:r>
              <a:rPr lang="hu-HU" dirty="0">
                <a:solidFill>
                  <a:schemeClr val="tx2"/>
                </a:solidFill>
              </a:rPr>
              <a:t> </a:t>
            </a:r>
            <a:r>
              <a:rPr lang="en-US" dirty="0">
                <a:solidFill>
                  <a:schemeClr val="tx2"/>
                </a:solidFill>
              </a:rPr>
              <a:t>income tightness – fell from 32 per cent to 27 per cent </a:t>
            </a:r>
            <a:r>
              <a:rPr lang="hu-HU" dirty="0">
                <a:solidFill>
                  <a:schemeClr val="tx2"/>
                </a:solidFill>
              </a:rPr>
              <a:t>in 2020.</a:t>
            </a:r>
          </a:p>
        </p:txBody>
      </p:sp>
      <p:pic>
        <p:nvPicPr>
          <p:cNvPr id="4" name="Picture 3">
            <a:extLst>
              <a:ext uri="{FF2B5EF4-FFF2-40B4-BE49-F238E27FC236}">
                <a16:creationId xmlns:a16="http://schemas.microsoft.com/office/drawing/2014/main" id="{2E4A8F22-4F34-4E49-8B13-2F6FDE41DDD8}"/>
              </a:ext>
            </a:extLst>
          </p:cNvPr>
          <p:cNvPicPr>
            <a:picLocks noChangeAspect="1"/>
          </p:cNvPicPr>
          <p:nvPr/>
        </p:nvPicPr>
        <p:blipFill>
          <a:blip r:embed="rId2"/>
          <a:stretch>
            <a:fillRect/>
          </a:stretch>
        </p:blipFill>
        <p:spPr>
          <a:xfrm>
            <a:off x="3131654" y="1418165"/>
            <a:ext cx="5760000" cy="4320305"/>
          </a:xfrm>
          <a:prstGeom prst="rect">
            <a:avLst/>
          </a:prstGeom>
        </p:spPr>
      </p:pic>
    </p:spTree>
    <p:extLst>
      <p:ext uri="{BB962C8B-B14F-4D97-AF65-F5344CB8AC3E}">
        <p14:creationId xmlns:p14="http://schemas.microsoft.com/office/powerpoint/2010/main" val="2509358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DA6349-8048-4927-B6F8-EC07956AE0DE}"/>
              </a:ext>
            </a:extLst>
          </p:cNvPr>
          <p:cNvSpPr>
            <a:spLocks noGrp="1"/>
          </p:cNvSpPr>
          <p:nvPr>
            <p:ph type="title"/>
          </p:nvPr>
        </p:nvSpPr>
        <p:spPr>
          <a:xfrm>
            <a:off x="3373820" y="310447"/>
            <a:ext cx="8818179" cy="713833"/>
          </a:xfrm>
        </p:spPr>
        <p:txBody>
          <a:bodyPr>
            <a:noAutofit/>
          </a:bodyPr>
          <a:lstStyle/>
          <a:p>
            <a:r>
              <a:rPr lang="en-AU" sz="2400"/>
              <a:t>Family support subsidies augmented in January 2021 boost demand for household loans</a:t>
            </a:r>
          </a:p>
        </p:txBody>
      </p:sp>
      <p:sp>
        <p:nvSpPr>
          <p:cNvPr id="8" name="TextBox 7">
            <a:extLst>
              <a:ext uri="{FF2B5EF4-FFF2-40B4-BE49-F238E27FC236}">
                <a16:creationId xmlns:a16="http://schemas.microsoft.com/office/drawing/2014/main" id="{5BBAA233-75FF-4A41-912E-6AE2824D35BA}"/>
              </a:ext>
            </a:extLst>
          </p:cNvPr>
          <p:cNvSpPr txBox="1"/>
          <p:nvPr/>
        </p:nvSpPr>
        <p:spPr>
          <a:xfrm>
            <a:off x="3686175" y="5898900"/>
            <a:ext cx="7945147" cy="369332"/>
          </a:xfrm>
          <a:prstGeom prst="rect">
            <a:avLst/>
          </a:prstGeom>
          <a:noFill/>
        </p:spPr>
        <p:txBody>
          <a:bodyPr wrap="square" rtlCol="0">
            <a:spAutoFit/>
          </a:bodyPr>
          <a:lstStyle>
            <a:defPPr>
              <a:defRPr lang="en-US"/>
            </a:defPPr>
            <a:lvl1pPr algn="ct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r"/>
            <a:r>
              <a:rPr lang="en-US" dirty="0"/>
              <a:t>Changes in credit conditions and credit demand in the household segment</a:t>
            </a:r>
            <a:endParaRPr lang="hu-HU" dirty="0"/>
          </a:p>
        </p:txBody>
      </p:sp>
      <p:sp>
        <p:nvSpPr>
          <p:cNvPr id="9" name="TextBox 8">
            <a:extLst>
              <a:ext uri="{FF2B5EF4-FFF2-40B4-BE49-F238E27FC236}">
                <a16:creationId xmlns:a16="http://schemas.microsoft.com/office/drawing/2014/main" id="{42D32A7D-46B7-4FA2-88E6-2400C5CA2996}"/>
              </a:ext>
            </a:extLst>
          </p:cNvPr>
          <p:cNvSpPr txBox="1"/>
          <p:nvPr/>
        </p:nvSpPr>
        <p:spPr>
          <a:xfrm>
            <a:off x="3972910" y="6293637"/>
            <a:ext cx="7458388" cy="461665"/>
          </a:xfrm>
          <a:prstGeom prst="rect">
            <a:avLst/>
          </a:prstGeom>
          <a:noFill/>
        </p:spPr>
        <p:txBody>
          <a:bodyPr wrap="square" rtlCol="0">
            <a:spAutoFit/>
          </a:bodyPr>
          <a:lstStyle>
            <a:defPPr>
              <a:defRPr lang="en-US"/>
            </a:defPPr>
            <a:lvl1pPr algn="ct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r"/>
            <a:r>
              <a:rPr lang="en-AU" sz="1200" i="0" dirty="0">
                <a:solidFill>
                  <a:schemeClr val="tx2"/>
                </a:solidFill>
                <a:latin typeface="+mn-lt"/>
                <a:ea typeface="+mn-ea"/>
                <a:cs typeface="+mn-cs"/>
              </a:rPr>
              <a:t>Note: Net ratio is the difference between tightening and easing banks, and the banks indicating stronger and weaker credit demand, weighted by market share. Source: MNB, based on banks' responses</a:t>
            </a:r>
          </a:p>
        </p:txBody>
      </p:sp>
      <p:pic>
        <p:nvPicPr>
          <p:cNvPr id="2" name="Kép 1">
            <a:extLst>
              <a:ext uri="{FF2B5EF4-FFF2-40B4-BE49-F238E27FC236}">
                <a16:creationId xmlns:a16="http://schemas.microsoft.com/office/drawing/2014/main" id="{DF2800D3-E37F-4781-A272-188F9AE9A705}"/>
              </a:ext>
            </a:extLst>
          </p:cNvPr>
          <p:cNvPicPr>
            <a:picLocks noChangeAspect="1"/>
          </p:cNvPicPr>
          <p:nvPr/>
        </p:nvPicPr>
        <p:blipFill>
          <a:blip r:embed="rId2"/>
          <a:stretch>
            <a:fillRect/>
          </a:stretch>
        </p:blipFill>
        <p:spPr>
          <a:xfrm>
            <a:off x="4603846" y="1159454"/>
            <a:ext cx="5965724" cy="4699690"/>
          </a:xfrm>
          <a:prstGeom prst="rect">
            <a:avLst/>
          </a:prstGeom>
        </p:spPr>
      </p:pic>
    </p:spTree>
    <p:extLst>
      <p:ext uri="{BB962C8B-B14F-4D97-AF65-F5344CB8AC3E}">
        <p14:creationId xmlns:p14="http://schemas.microsoft.com/office/powerpoint/2010/main" val="807060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B8B6E0-E01E-4693-9196-6CA496D27CD0}"/>
              </a:ext>
            </a:extLst>
          </p:cNvPr>
          <p:cNvPicPr>
            <a:picLocks noChangeAspect="1"/>
          </p:cNvPicPr>
          <p:nvPr/>
        </p:nvPicPr>
        <p:blipFill>
          <a:blip r:embed="rId3"/>
          <a:stretch>
            <a:fillRect/>
          </a:stretch>
        </p:blipFill>
        <p:spPr>
          <a:xfrm>
            <a:off x="7672180" y="2185425"/>
            <a:ext cx="4319391" cy="3240000"/>
          </a:xfrm>
          <a:prstGeom prst="rect">
            <a:avLst/>
          </a:prstGeom>
        </p:spPr>
      </p:pic>
      <p:pic>
        <p:nvPicPr>
          <p:cNvPr id="4" name="Picture 3">
            <a:extLst>
              <a:ext uri="{FF2B5EF4-FFF2-40B4-BE49-F238E27FC236}">
                <a16:creationId xmlns:a16="http://schemas.microsoft.com/office/drawing/2014/main" id="{25E239EB-EFFC-4E40-9780-DC782B7F0202}"/>
              </a:ext>
            </a:extLst>
          </p:cNvPr>
          <p:cNvPicPr>
            <a:picLocks noChangeAspect="1"/>
          </p:cNvPicPr>
          <p:nvPr/>
        </p:nvPicPr>
        <p:blipFill>
          <a:blip r:embed="rId4"/>
          <a:stretch>
            <a:fillRect/>
          </a:stretch>
        </p:blipFill>
        <p:spPr>
          <a:xfrm>
            <a:off x="3240249" y="2142166"/>
            <a:ext cx="4327162" cy="3247200"/>
          </a:xfrm>
          <a:prstGeom prst="rect">
            <a:avLst/>
          </a:prstGeom>
        </p:spPr>
      </p:pic>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391270" y="290569"/>
            <a:ext cx="8390876" cy="713833"/>
          </a:xfrm>
        </p:spPr>
        <p:txBody>
          <a:bodyPr>
            <a:noAutofit/>
          </a:bodyPr>
          <a:lstStyle/>
          <a:p>
            <a:r>
              <a:rPr lang="hu-HU" sz="2400" dirty="0" err="1"/>
              <a:t>Forecast</a:t>
            </a:r>
            <a:r>
              <a:rPr lang="hu-HU" sz="2400" dirty="0"/>
              <a:t>: </a:t>
            </a:r>
            <a:r>
              <a:rPr lang="en-US" sz="2400" dirty="0"/>
              <a:t>Government program</a:t>
            </a:r>
            <a:r>
              <a:rPr lang="hu-HU" sz="2400" dirty="0" err="1"/>
              <a:t>me</a:t>
            </a:r>
            <a:r>
              <a:rPr lang="en-US" sz="2400" dirty="0"/>
              <a:t>s continue to sustain </a:t>
            </a:r>
            <a:r>
              <a:rPr lang="hu-HU" sz="2400" dirty="0" err="1"/>
              <a:t>growth</a:t>
            </a:r>
            <a:r>
              <a:rPr lang="hu-HU" sz="2400" dirty="0"/>
              <a:t> in </a:t>
            </a:r>
            <a:r>
              <a:rPr lang="hu-HU" sz="2400" dirty="0" err="1"/>
              <a:t>loan</a:t>
            </a:r>
            <a:r>
              <a:rPr lang="hu-HU" sz="2400" dirty="0"/>
              <a:t> </a:t>
            </a:r>
            <a:r>
              <a:rPr lang="hu-HU" sz="2400" dirty="0" err="1"/>
              <a:t>portfolio</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7884102" y="5377110"/>
            <a:ext cx="3724726"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hu-HU" sz="1800" i="1" dirty="0">
                <a:solidFill>
                  <a:srgbClr val="141B4D"/>
                </a:solidFill>
                <a:latin typeface="Calibri" panose="020F0502020204030204" pitchFamily="34" charset="0"/>
                <a:cs typeface="Times New Roman" panose="02020603050405020304" pitchFamily="18" charset="0"/>
              </a:rPr>
              <a:t>Household </a:t>
            </a:r>
            <a:r>
              <a:rPr lang="hu-HU" sz="1800" i="1" dirty="0" err="1">
                <a:solidFill>
                  <a:srgbClr val="141B4D"/>
                </a:solidFill>
                <a:latin typeface="Calibri" panose="020F0502020204030204" pitchFamily="34" charset="0"/>
                <a:cs typeface="Times New Roman" panose="02020603050405020304" pitchFamily="18" charset="0"/>
              </a:rPr>
              <a:t>lending</a:t>
            </a:r>
            <a:r>
              <a:rPr lang="hu-HU" sz="1800" i="1" dirty="0">
                <a:solidFill>
                  <a:srgbClr val="141B4D"/>
                </a:solidFill>
                <a:latin typeface="Calibri" panose="020F0502020204030204" pitchFamily="34" charset="0"/>
                <a:cs typeface="Times New Roman" panose="02020603050405020304" pitchFamily="18" charset="0"/>
              </a:rPr>
              <a:t> </a:t>
            </a:r>
            <a:r>
              <a:rPr lang="hu-HU" sz="1800" i="1" dirty="0" err="1">
                <a:solidFill>
                  <a:srgbClr val="141B4D"/>
                </a:solidFill>
                <a:latin typeface="Calibri" panose="020F0502020204030204" pitchFamily="34" charset="0"/>
                <a:cs typeface="Times New Roman" panose="02020603050405020304" pitchFamily="18" charset="0"/>
              </a:rPr>
              <a:t>forecast</a:t>
            </a:r>
            <a:endParaRPr lang="hu-HU" sz="1800" i="1" dirty="0">
              <a:solidFill>
                <a:srgbClr val="141B4D"/>
              </a:solidFill>
              <a:latin typeface="Calibri" panose="020F0502020204030204" pitchFamily="34" charset="0"/>
              <a:cs typeface="Times New Roman" panose="02020603050405020304" pitchFamily="18" charset="0"/>
            </a:endParaRP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4515471" y="6427861"/>
            <a:ext cx="6737261" cy="313932"/>
          </a:xfrm>
        </p:spPr>
        <p:txBody>
          <a:bodyPr/>
          <a:lstStyle/>
          <a:p>
            <a:pPr algn="r"/>
            <a:r>
              <a:rPr lang="hu-HU" sz="1200" dirty="0" err="1"/>
              <a:t>Note</a:t>
            </a:r>
            <a:r>
              <a:rPr lang="hu-HU" sz="1200" dirty="0"/>
              <a:t>: </a:t>
            </a:r>
            <a:r>
              <a:rPr lang="hu-HU" sz="1200" dirty="0" err="1"/>
              <a:t>Transaction-based</a:t>
            </a:r>
            <a:r>
              <a:rPr lang="hu-HU" sz="1200" dirty="0"/>
              <a:t> </a:t>
            </a:r>
            <a:r>
              <a:rPr lang="hu-HU" sz="1200" dirty="0" err="1"/>
              <a:t>annual</a:t>
            </a:r>
            <a:r>
              <a:rPr lang="hu-HU" sz="1200" dirty="0"/>
              <a:t> </a:t>
            </a:r>
            <a:r>
              <a:rPr lang="hu-HU" sz="1200" dirty="0" err="1"/>
              <a:t>growth</a:t>
            </a:r>
            <a:r>
              <a:rPr lang="hu-HU" sz="1200" dirty="0"/>
              <a:t> </a:t>
            </a:r>
            <a:r>
              <a:rPr lang="hu-HU" sz="1200" dirty="0" err="1"/>
              <a:t>rate</a:t>
            </a:r>
            <a:r>
              <a:rPr lang="hu-HU" sz="1200" dirty="0"/>
              <a:t>. </a:t>
            </a:r>
            <a:r>
              <a:rPr lang="en-US" sz="1200" dirty="0"/>
              <a:t>For household loans, data for 2019</a:t>
            </a:r>
            <a:r>
              <a:rPr lang="hu-HU" sz="1200" dirty="0"/>
              <a:t> Q3 </a:t>
            </a:r>
            <a:r>
              <a:rPr lang="en-US" sz="1200" dirty="0"/>
              <a:t>adjusted for transactions of </a:t>
            </a:r>
            <a:r>
              <a:rPr lang="en-US" sz="1200" dirty="0" err="1"/>
              <a:t>lombard</a:t>
            </a:r>
            <a:r>
              <a:rPr lang="en-US" sz="1200" dirty="0"/>
              <a:t> loans. </a:t>
            </a:r>
            <a:r>
              <a:rPr lang="hu-HU" sz="1200" dirty="0" err="1"/>
              <a:t>Source</a:t>
            </a:r>
            <a:r>
              <a:rPr lang="hu-HU" sz="1200" dirty="0"/>
              <a:t>: MNB</a:t>
            </a:r>
          </a:p>
        </p:txBody>
      </p:sp>
      <p:sp>
        <p:nvSpPr>
          <p:cNvPr id="8" name="TextBox 7">
            <a:extLst>
              <a:ext uri="{FF2B5EF4-FFF2-40B4-BE49-F238E27FC236}">
                <a16:creationId xmlns:a16="http://schemas.microsoft.com/office/drawing/2014/main" id="{CFDCE9BF-3B2E-48F7-9BFA-66AC7F49F2D6}"/>
              </a:ext>
            </a:extLst>
          </p:cNvPr>
          <p:cNvSpPr txBox="1"/>
          <p:nvPr/>
        </p:nvSpPr>
        <p:spPr>
          <a:xfrm>
            <a:off x="3143999" y="1039042"/>
            <a:ext cx="8847572" cy="1138773"/>
          </a:xfrm>
          <a:prstGeom prst="rect">
            <a:avLst/>
          </a:prstGeom>
          <a:solidFill>
            <a:schemeClr val="tx2">
              <a:lumMod val="10000"/>
              <a:lumOff val="90000"/>
            </a:schemeClr>
          </a:solidFill>
        </p:spPr>
        <p:txBody>
          <a:bodyPr wrap="square" rtlCol="0">
            <a:spAutoFit/>
          </a:bodyPr>
          <a:lstStyle/>
          <a:p>
            <a:pPr algn="just"/>
            <a:r>
              <a:rPr lang="en-US" sz="1700" dirty="0"/>
              <a:t>At the end of 2021, we expect an annual growth rate of around </a:t>
            </a:r>
            <a:r>
              <a:rPr lang="en-US" sz="1700" b="1" dirty="0"/>
              <a:t>9 per</a:t>
            </a:r>
            <a:r>
              <a:rPr lang="hu-HU" sz="1700" b="1" dirty="0"/>
              <a:t> </a:t>
            </a:r>
            <a:r>
              <a:rPr lang="en-US" sz="1700" b="1" dirty="0"/>
              <a:t>cent in the corporate segment</a:t>
            </a:r>
            <a:r>
              <a:rPr lang="en-US" sz="1700" dirty="0"/>
              <a:t> and around </a:t>
            </a:r>
            <a:r>
              <a:rPr lang="en-US" sz="1700" b="1" dirty="0"/>
              <a:t>11 per</a:t>
            </a:r>
            <a:r>
              <a:rPr lang="hu-HU" sz="1700" b="1" dirty="0"/>
              <a:t> </a:t>
            </a:r>
            <a:r>
              <a:rPr lang="en-US" sz="1700" b="1" dirty="0"/>
              <a:t>cent in the </a:t>
            </a:r>
            <a:r>
              <a:rPr lang="hu-HU" sz="1700" b="1" dirty="0"/>
              <a:t>household</a:t>
            </a:r>
            <a:r>
              <a:rPr lang="en-US" sz="1700" b="1" dirty="0"/>
              <a:t> segment</a:t>
            </a:r>
            <a:r>
              <a:rPr lang="en-US" sz="1700" dirty="0"/>
              <a:t>. By the end of 2022, the credit dynamics in the corporate segment </a:t>
            </a:r>
            <a:r>
              <a:rPr lang="en-US" sz="1700" b="1" dirty="0"/>
              <a:t>may be around 8 per</a:t>
            </a:r>
            <a:r>
              <a:rPr lang="hu-HU" sz="1700" b="1" dirty="0"/>
              <a:t> </a:t>
            </a:r>
            <a:r>
              <a:rPr lang="en-US" sz="1700" b="1" dirty="0"/>
              <a:t>cent</a:t>
            </a:r>
            <a:r>
              <a:rPr lang="en-US" sz="1700" dirty="0"/>
              <a:t>, and </a:t>
            </a:r>
            <a:r>
              <a:rPr lang="hu-HU" sz="1700" dirty="0"/>
              <a:t>in </a:t>
            </a:r>
            <a:r>
              <a:rPr lang="hu-HU" sz="1700" dirty="0" err="1"/>
              <a:t>case</a:t>
            </a:r>
            <a:r>
              <a:rPr lang="hu-HU" sz="1700" dirty="0"/>
              <a:t> of household</a:t>
            </a:r>
            <a:r>
              <a:rPr lang="en-US" sz="1700" dirty="0"/>
              <a:t> loans it may </a:t>
            </a:r>
            <a:r>
              <a:rPr lang="en-US" sz="1700" b="1" dirty="0"/>
              <a:t>gradually increase to 13 per</a:t>
            </a:r>
            <a:r>
              <a:rPr lang="hu-HU" sz="1700" b="1" dirty="0"/>
              <a:t> </a:t>
            </a:r>
            <a:r>
              <a:rPr lang="en-US" sz="1700" b="1" dirty="0"/>
              <a:t>cent</a:t>
            </a:r>
            <a:r>
              <a:rPr lang="en-US" sz="1700" dirty="0"/>
              <a:t>.</a:t>
            </a:r>
            <a:endParaRPr lang="hu-HU" sz="1700" dirty="0"/>
          </a:p>
        </p:txBody>
      </p:sp>
      <p:sp>
        <p:nvSpPr>
          <p:cNvPr id="11" name="Content Placeholder 3">
            <a:extLst>
              <a:ext uri="{FF2B5EF4-FFF2-40B4-BE49-F238E27FC236}">
                <a16:creationId xmlns:a16="http://schemas.microsoft.com/office/drawing/2014/main" id="{F6047A74-01EF-4945-9880-7D7C5183F97B}"/>
              </a:ext>
            </a:extLst>
          </p:cNvPr>
          <p:cNvSpPr txBox="1">
            <a:spLocks/>
          </p:cNvSpPr>
          <p:nvPr/>
        </p:nvSpPr>
        <p:spPr>
          <a:xfrm>
            <a:off x="3587259" y="5369877"/>
            <a:ext cx="3724726"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hu-HU" sz="1800" i="1" dirty="0" err="1">
                <a:solidFill>
                  <a:srgbClr val="141B4D"/>
                </a:solidFill>
                <a:latin typeface="Calibri" panose="020F0502020204030204" pitchFamily="34" charset="0"/>
                <a:cs typeface="Times New Roman" panose="02020603050405020304" pitchFamily="18" charset="0"/>
              </a:rPr>
              <a:t>Corporate</a:t>
            </a:r>
            <a:r>
              <a:rPr lang="hu-HU" sz="1800" i="1" dirty="0">
                <a:solidFill>
                  <a:srgbClr val="141B4D"/>
                </a:solidFill>
                <a:latin typeface="Calibri" panose="020F0502020204030204" pitchFamily="34" charset="0"/>
                <a:cs typeface="Times New Roman" panose="02020603050405020304" pitchFamily="18" charset="0"/>
              </a:rPr>
              <a:t> </a:t>
            </a:r>
            <a:r>
              <a:rPr lang="hu-HU" sz="1800" i="1" dirty="0" err="1">
                <a:solidFill>
                  <a:srgbClr val="141B4D"/>
                </a:solidFill>
                <a:latin typeface="Calibri" panose="020F0502020204030204" pitchFamily="34" charset="0"/>
                <a:cs typeface="Times New Roman" panose="02020603050405020304" pitchFamily="18" charset="0"/>
              </a:rPr>
              <a:t>lending</a:t>
            </a:r>
            <a:r>
              <a:rPr lang="hu-HU" sz="1800" i="1" dirty="0">
                <a:solidFill>
                  <a:srgbClr val="141B4D"/>
                </a:solidFill>
                <a:latin typeface="Calibri" panose="020F0502020204030204" pitchFamily="34" charset="0"/>
                <a:cs typeface="Times New Roman" panose="02020603050405020304" pitchFamily="18" charset="0"/>
              </a:rPr>
              <a:t> </a:t>
            </a:r>
            <a:r>
              <a:rPr lang="hu-HU" sz="1800" i="1" dirty="0" err="1">
                <a:solidFill>
                  <a:srgbClr val="141B4D"/>
                </a:solidFill>
                <a:latin typeface="Calibri" panose="020F0502020204030204" pitchFamily="34" charset="0"/>
                <a:cs typeface="Times New Roman" panose="02020603050405020304" pitchFamily="18" charset="0"/>
              </a:rPr>
              <a:t>forecast</a:t>
            </a:r>
            <a:endParaRPr lang="hu-HU" sz="1800" i="1" dirty="0">
              <a:solidFill>
                <a:srgbClr val="141B4D"/>
              </a:solidFill>
              <a:latin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1D91BAF-93D4-4AF6-AE94-F61DDEE4A03C}"/>
              </a:ext>
            </a:extLst>
          </p:cNvPr>
          <p:cNvSpPr txBox="1"/>
          <p:nvPr/>
        </p:nvSpPr>
        <p:spPr>
          <a:xfrm>
            <a:off x="3143999" y="5733504"/>
            <a:ext cx="8928027" cy="646331"/>
          </a:xfrm>
          <a:prstGeom prst="rect">
            <a:avLst/>
          </a:prstGeom>
          <a:solidFill>
            <a:schemeClr val="tx2">
              <a:lumMod val="10000"/>
              <a:lumOff val="90000"/>
            </a:schemeClr>
          </a:solidFill>
        </p:spPr>
        <p:txBody>
          <a:bodyPr wrap="square" rtlCol="0">
            <a:spAutoFit/>
          </a:bodyPr>
          <a:lstStyle>
            <a:defPPr>
              <a:defRPr lang="en-US"/>
            </a:defPPr>
            <a:lvl1pPr algn="just"/>
          </a:lstStyle>
          <a:p>
            <a:r>
              <a:rPr lang="en-US" dirty="0"/>
              <a:t>Moratorium extension could </a:t>
            </a:r>
            <a:r>
              <a:rPr lang="hu-HU" dirty="0" err="1"/>
              <a:t>increase</a:t>
            </a:r>
            <a:r>
              <a:rPr lang="en-US" dirty="0"/>
              <a:t> the</a:t>
            </a:r>
            <a:r>
              <a:rPr lang="hu-HU" dirty="0"/>
              <a:t> </a:t>
            </a:r>
            <a:r>
              <a:rPr lang="hu-HU" dirty="0" err="1"/>
              <a:t>loan</a:t>
            </a:r>
            <a:r>
              <a:rPr lang="hu-HU" dirty="0"/>
              <a:t> </a:t>
            </a:r>
            <a:r>
              <a:rPr lang="hu-HU" dirty="0" err="1"/>
              <a:t>portfolio</a:t>
            </a:r>
            <a:r>
              <a:rPr lang="hu-HU" dirty="0"/>
              <a:t> </a:t>
            </a:r>
            <a:r>
              <a:rPr lang="en-US" dirty="0"/>
              <a:t>through lower repayments</a:t>
            </a:r>
            <a:r>
              <a:rPr lang="hu-HU" dirty="0"/>
              <a:t> </a:t>
            </a:r>
            <a:r>
              <a:rPr lang="en-US" dirty="0"/>
              <a:t>over the forecast horizon</a:t>
            </a:r>
            <a:r>
              <a:rPr lang="hu-HU" dirty="0"/>
              <a:t>, </a:t>
            </a:r>
            <a:r>
              <a:rPr lang="en-US" dirty="0"/>
              <a:t>but the restraint of new lending has the opposite effect.</a:t>
            </a:r>
            <a:endParaRPr lang="en-GB" dirty="0"/>
          </a:p>
        </p:txBody>
      </p:sp>
    </p:spTree>
    <p:extLst>
      <p:ext uri="{BB962C8B-B14F-4D97-AF65-F5344CB8AC3E}">
        <p14:creationId xmlns:p14="http://schemas.microsoft.com/office/powerpoint/2010/main" val="2815457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29C6-1425-468F-9106-EA32DD95AFF1}"/>
              </a:ext>
            </a:extLst>
          </p:cNvPr>
          <p:cNvSpPr>
            <a:spLocks noGrp="1"/>
          </p:cNvSpPr>
          <p:nvPr>
            <p:ph type="title"/>
          </p:nvPr>
        </p:nvSpPr>
        <p:spPr>
          <a:xfrm>
            <a:off x="3294993" y="291397"/>
            <a:ext cx="8722836" cy="713833"/>
          </a:xfrm>
        </p:spPr>
        <p:txBody>
          <a:bodyPr>
            <a:noAutofit/>
          </a:bodyPr>
          <a:lstStyle/>
          <a:p>
            <a:r>
              <a:rPr lang="en-US" sz="2400" dirty="0"/>
              <a:t>In contrast to the 2008 crisis, households entered the coronavirus crisis with stronger balance sheet</a:t>
            </a:r>
            <a:endParaRPr lang="hu-HU" sz="2400" dirty="0"/>
          </a:p>
        </p:txBody>
      </p:sp>
      <p:sp>
        <p:nvSpPr>
          <p:cNvPr id="6" name="TextBox 5">
            <a:extLst>
              <a:ext uri="{FF2B5EF4-FFF2-40B4-BE49-F238E27FC236}">
                <a16:creationId xmlns:a16="http://schemas.microsoft.com/office/drawing/2014/main" id="{4516DD18-6539-4E66-A511-1B537510FDA0}"/>
              </a:ext>
            </a:extLst>
          </p:cNvPr>
          <p:cNvSpPr txBox="1"/>
          <p:nvPr/>
        </p:nvSpPr>
        <p:spPr>
          <a:xfrm>
            <a:off x="8929004" y="3491309"/>
            <a:ext cx="3088825" cy="2031325"/>
          </a:xfrm>
          <a:prstGeom prst="rect">
            <a:avLst/>
          </a:prstGeom>
          <a:solidFill>
            <a:schemeClr val="accent6">
              <a:lumMod val="40000"/>
              <a:lumOff val="60000"/>
            </a:schemeClr>
          </a:solidFill>
          <a:ln>
            <a:solidFill>
              <a:schemeClr val="tx2"/>
            </a:solidFill>
          </a:ln>
        </p:spPr>
        <p:txBody>
          <a:bodyPr wrap="square">
            <a:spAutoFit/>
          </a:bodyPr>
          <a:lstStyle>
            <a:defPPr>
              <a:defRPr lang="en-US"/>
            </a:defPPr>
            <a:lvl1pPr algn="ctr"/>
          </a:lstStyle>
          <a:p>
            <a:r>
              <a:rPr lang="en-AU" dirty="0">
                <a:solidFill>
                  <a:schemeClr val="tx2"/>
                </a:solidFill>
              </a:rPr>
              <a:t>Based on our agent-based housing market model – modelling 4 million households – </a:t>
            </a:r>
            <a:r>
              <a:rPr lang="en-AU" b="1" dirty="0">
                <a:solidFill>
                  <a:schemeClr val="tx2"/>
                </a:solidFill>
              </a:rPr>
              <a:t>without the debt cap rules, we would have faced higher risks </a:t>
            </a:r>
            <a:r>
              <a:rPr lang="en-AU" dirty="0">
                <a:solidFill>
                  <a:schemeClr val="tx2"/>
                </a:solidFill>
              </a:rPr>
              <a:t>during the COVID-19 crisis.</a:t>
            </a:r>
          </a:p>
        </p:txBody>
      </p:sp>
      <p:sp>
        <p:nvSpPr>
          <p:cNvPr id="7" name="TextBox 6">
            <a:extLst>
              <a:ext uri="{FF2B5EF4-FFF2-40B4-BE49-F238E27FC236}">
                <a16:creationId xmlns:a16="http://schemas.microsoft.com/office/drawing/2014/main" id="{C8214AB0-E364-4722-AFC3-4E183FDAFA51}"/>
              </a:ext>
            </a:extLst>
          </p:cNvPr>
          <p:cNvSpPr txBox="1"/>
          <p:nvPr/>
        </p:nvSpPr>
        <p:spPr>
          <a:xfrm>
            <a:off x="8929004" y="2013981"/>
            <a:ext cx="3088825" cy="1477328"/>
          </a:xfrm>
          <a:prstGeom prst="rect">
            <a:avLst/>
          </a:prstGeom>
          <a:solidFill>
            <a:schemeClr val="accent6"/>
          </a:solidFill>
          <a:ln>
            <a:solidFill>
              <a:schemeClr val="tx2"/>
            </a:solidFill>
          </a:ln>
        </p:spPr>
        <p:txBody>
          <a:bodyPr wrap="square">
            <a:spAutoFit/>
          </a:bodyPr>
          <a:lstStyle>
            <a:defPPr>
              <a:defRPr lang="en-US"/>
            </a:defPPr>
            <a:lvl1pPr algn="ctr"/>
          </a:lstStyle>
          <a:p>
            <a:r>
              <a:rPr lang="en-AU" b="1" dirty="0">
                <a:solidFill>
                  <a:schemeClr val="bg1"/>
                </a:solidFill>
              </a:rPr>
              <a:t>80 per cent of household loans outstanding </a:t>
            </a:r>
            <a:r>
              <a:rPr lang="en-AU" dirty="0">
                <a:solidFill>
                  <a:schemeClr val="bg1"/>
                </a:solidFill>
              </a:rPr>
              <a:t>(70 per cent of mortgage loans) has been contracted under the effect of these measures.</a:t>
            </a:r>
          </a:p>
        </p:txBody>
      </p:sp>
      <p:sp>
        <p:nvSpPr>
          <p:cNvPr id="8" name="TextBox 7">
            <a:extLst>
              <a:ext uri="{FF2B5EF4-FFF2-40B4-BE49-F238E27FC236}">
                <a16:creationId xmlns:a16="http://schemas.microsoft.com/office/drawing/2014/main" id="{686E3D59-7E68-4DBF-BDED-33838FAEED37}"/>
              </a:ext>
            </a:extLst>
          </p:cNvPr>
          <p:cNvSpPr txBox="1"/>
          <p:nvPr/>
        </p:nvSpPr>
        <p:spPr>
          <a:xfrm>
            <a:off x="8929004" y="1382432"/>
            <a:ext cx="3088825" cy="646331"/>
          </a:xfrm>
          <a:prstGeom prst="rect">
            <a:avLst/>
          </a:prstGeom>
          <a:noFill/>
          <a:ln>
            <a:solidFill>
              <a:schemeClr val="tx2"/>
            </a:solidFill>
          </a:ln>
        </p:spPr>
        <p:txBody>
          <a:bodyPr wrap="square">
            <a:spAutoFit/>
          </a:bodyPr>
          <a:lstStyle>
            <a:defPPr>
              <a:defRPr lang="en-US"/>
            </a:defPPr>
            <a:lvl1pPr algn="ctr"/>
          </a:lstStyle>
          <a:p>
            <a:r>
              <a:rPr lang="en-AU" dirty="0">
                <a:solidFill>
                  <a:schemeClr val="tx2"/>
                </a:solidFill>
              </a:rPr>
              <a:t>Debt</a:t>
            </a:r>
            <a:r>
              <a:rPr lang="hu-HU" dirty="0">
                <a:solidFill>
                  <a:schemeClr val="tx2"/>
                </a:solidFill>
              </a:rPr>
              <a:t> c</a:t>
            </a:r>
            <a:r>
              <a:rPr lang="en-AU" dirty="0">
                <a:solidFill>
                  <a:schemeClr val="tx2"/>
                </a:solidFill>
              </a:rPr>
              <a:t>ap rules support </a:t>
            </a:r>
            <a:r>
              <a:rPr lang="en-AU" b="1" dirty="0">
                <a:solidFill>
                  <a:schemeClr val="tx2"/>
                </a:solidFill>
              </a:rPr>
              <a:t>prudent indebtedness</a:t>
            </a:r>
            <a:r>
              <a:rPr lang="en-AU" dirty="0">
                <a:solidFill>
                  <a:schemeClr val="tx2"/>
                </a:solidFill>
              </a:rPr>
              <a:t>.</a:t>
            </a:r>
          </a:p>
        </p:txBody>
      </p:sp>
      <p:sp>
        <p:nvSpPr>
          <p:cNvPr id="10" name="TextBox 9">
            <a:extLst>
              <a:ext uri="{FF2B5EF4-FFF2-40B4-BE49-F238E27FC236}">
                <a16:creationId xmlns:a16="http://schemas.microsoft.com/office/drawing/2014/main" id="{7098EF8B-A266-4DC7-9F92-D5F3570C5886}"/>
              </a:ext>
            </a:extLst>
          </p:cNvPr>
          <p:cNvSpPr txBox="1"/>
          <p:nvPr/>
        </p:nvSpPr>
        <p:spPr>
          <a:xfrm>
            <a:off x="4733925" y="6192824"/>
            <a:ext cx="6658020" cy="461665"/>
          </a:xfrm>
          <a:prstGeom prst="rect">
            <a:avLst/>
          </a:prstGeom>
          <a:noFill/>
        </p:spPr>
        <p:txBody>
          <a:bodyPr wrap="square" rtlCol="0">
            <a:spAutoFit/>
          </a:bodyPr>
          <a:lstStyle>
            <a:defPPr>
              <a:defRPr lang="en-US"/>
            </a:defPPr>
            <a:lvl1pPr algn="r">
              <a:defRPr sz="1350" i="1">
                <a:solidFill>
                  <a:schemeClr val="tx2"/>
                </a:solidFill>
                <a:effectLst/>
              </a:defRPr>
            </a:lvl1pPr>
          </a:lstStyle>
          <a:p>
            <a:r>
              <a:rPr lang="en-AU" sz="1200" i="0" dirty="0"/>
              <a:t>Note: The effects of the debt</a:t>
            </a:r>
            <a:r>
              <a:rPr lang="hu-HU" sz="1200" i="0" dirty="0"/>
              <a:t> </a:t>
            </a:r>
            <a:r>
              <a:rPr lang="en-AU" sz="1200" i="0" dirty="0"/>
              <a:t>cap rules during the COVID-19 crisis - based on the agent-based housing market model - have been analysed in detail in </a:t>
            </a:r>
            <a:r>
              <a:rPr lang="en-AU" sz="1200" b="1" i="0" u="sng" dirty="0"/>
              <a:t>Box No.2</a:t>
            </a:r>
            <a:r>
              <a:rPr lang="en-AU" sz="1200" i="0" dirty="0"/>
              <a:t>. Source: ECB </a:t>
            </a:r>
            <a:r>
              <a:rPr lang="en-AU" sz="1200" i="0" dirty="0" err="1"/>
              <a:t>QSA</a:t>
            </a:r>
            <a:endParaRPr lang="en-AU" sz="1200" i="0" dirty="0"/>
          </a:p>
        </p:txBody>
      </p:sp>
      <p:sp>
        <p:nvSpPr>
          <p:cNvPr id="11" name="TextBox 10">
            <a:extLst>
              <a:ext uri="{FF2B5EF4-FFF2-40B4-BE49-F238E27FC236}">
                <a16:creationId xmlns:a16="http://schemas.microsoft.com/office/drawing/2014/main" id="{AF33807C-6DE0-4456-BD26-D4330296B243}"/>
              </a:ext>
            </a:extLst>
          </p:cNvPr>
          <p:cNvSpPr txBox="1"/>
          <p:nvPr/>
        </p:nvSpPr>
        <p:spPr>
          <a:xfrm>
            <a:off x="5295945" y="5769458"/>
            <a:ext cx="6096000" cy="369332"/>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t>Debt-to-income ratio of the household segment </a:t>
            </a:r>
            <a:endParaRPr lang="hu-HU" dirty="0"/>
          </a:p>
        </p:txBody>
      </p:sp>
      <p:pic>
        <p:nvPicPr>
          <p:cNvPr id="4" name="Kép 3">
            <a:extLst>
              <a:ext uri="{FF2B5EF4-FFF2-40B4-BE49-F238E27FC236}">
                <a16:creationId xmlns:a16="http://schemas.microsoft.com/office/drawing/2014/main" id="{7A724FAC-D822-43C1-8B12-FF260A29B0CB}"/>
              </a:ext>
            </a:extLst>
          </p:cNvPr>
          <p:cNvPicPr>
            <a:picLocks noChangeAspect="1"/>
          </p:cNvPicPr>
          <p:nvPr/>
        </p:nvPicPr>
        <p:blipFill>
          <a:blip r:embed="rId2"/>
          <a:stretch>
            <a:fillRect/>
          </a:stretch>
        </p:blipFill>
        <p:spPr>
          <a:xfrm>
            <a:off x="3139893" y="1247566"/>
            <a:ext cx="5789111" cy="4467858"/>
          </a:xfrm>
          <a:prstGeom prst="rect">
            <a:avLst/>
          </a:prstGeom>
        </p:spPr>
      </p:pic>
    </p:spTree>
    <p:extLst>
      <p:ext uri="{BB962C8B-B14F-4D97-AF65-F5344CB8AC3E}">
        <p14:creationId xmlns:p14="http://schemas.microsoft.com/office/powerpoint/2010/main" val="331153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1174949206"/>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6734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66C907-E18C-4820-A087-83229410F618}"/>
              </a:ext>
            </a:extLst>
          </p:cNvPr>
          <p:cNvSpPr>
            <a:spLocks noGrp="1"/>
          </p:cNvSpPr>
          <p:nvPr>
            <p:ph type="title"/>
          </p:nvPr>
        </p:nvSpPr>
        <p:spPr>
          <a:xfrm>
            <a:off x="3267098" y="191804"/>
            <a:ext cx="8639219" cy="962380"/>
          </a:xfrm>
        </p:spPr>
        <p:txBody>
          <a:bodyPr>
            <a:noAutofit/>
          </a:bodyPr>
          <a:lstStyle/>
          <a:p>
            <a:r>
              <a:rPr lang="en-US" sz="2400" dirty="0"/>
              <a:t>The moratorium masks </a:t>
            </a:r>
            <a:r>
              <a:rPr lang="hu-HU" sz="2400" dirty="0"/>
              <a:t>re</a:t>
            </a:r>
            <a:r>
              <a:rPr lang="en-US" sz="2400" dirty="0"/>
              <a:t>payment difficulties: </a:t>
            </a:r>
            <a:r>
              <a:rPr lang="hu-HU" sz="2400" dirty="0" err="1"/>
              <a:t>NPL</a:t>
            </a:r>
            <a:r>
              <a:rPr lang="hu-HU" sz="2400" dirty="0"/>
              <a:t>-ratio </a:t>
            </a:r>
            <a:r>
              <a:rPr lang="en-US" sz="2400" dirty="0"/>
              <a:t>continued to decline in 2020</a:t>
            </a:r>
            <a:endParaRPr lang="hu-HU" sz="2400" dirty="0"/>
          </a:p>
        </p:txBody>
      </p:sp>
      <p:sp>
        <p:nvSpPr>
          <p:cNvPr id="7" name="Text Placeholder 6">
            <a:extLst>
              <a:ext uri="{FF2B5EF4-FFF2-40B4-BE49-F238E27FC236}">
                <a16:creationId xmlns:a16="http://schemas.microsoft.com/office/drawing/2014/main" id="{E3416DF9-0E6A-4FA7-8A1E-CA0FB2C5A73C}"/>
              </a:ext>
            </a:extLst>
          </p:cNvPr>
          <p:cNvSpPr>
            <a:spLocks noGrp="1"/>
          </p:cNvSpPr>
          <p:nvPr>
            <p:ph type="body" sz="quarter" idx="17"/>
          </p:nvPr>
        </p:nvSpPr>
        <p:spPr>
          <a:xfrm>
            <a:off x="4298915" y="6325064"/>
            <a:ext cx="7121560" cy="532936"/>
          </a:xfrm>
        </p:spPr>
        <p:txBody>
          <a:bodyPr/>
          <a:lstStyle/>
          <a:p>
            <a:pPr algn="r"/>
            <a:r>
              <a:rPr lang="hu-HU" sz="1200" dirty="0" err="1"/>
              <a:t>Note</a:t>
            </a:r>
            <a:r>
              <a:rPr lang="hu-HU" sz="1200" dirty="0"/>
              <a:t>: </a:t>
            </a:r>
            <a:r>
              <a:rPr lang="en-US" sz="1200" dirty="0"/>
              <a:t>The definition of non-performing loans changed in 2015. From then on, in addition to the loans over 90 days past due, loans less than 90 days past due where non-payment is likely are also classified as non-performing. Calculated by clients until 2010 and by contracts from 2010</a:t>
            </a:r>
            <a:r>
              <a:rPr lang="hu-HU" sz="1200" dirty="0"/>
              <a:t>. </a:t>
            </a:r>
            <a:r>
              <a:rPr lang="hu-HU" sz="1200" dirty="0" err="1"/>
              <a:t>Source</a:t>
            </a:r>
            <a:r>
              <a:rPr lang="hu-HU" sz="1200" dirty="0"/>
              <a:t>: MNB</a:t>
            </a:r>
          </a:p>
        </p:txBody>
      </p:sp>
      <p:sp>
        <p:nvSpPr>
          <p:cNvPr id="10" name="TextBox 9">
            <a:extLst>
              <a:ext uri="{FF2B5EF4-FFF2-40B4-BE49-F238E27FC236}">
                <a16:creationId xmlns:a16="http://schemas.microsoft.com/office/drawing/2014/main" id="{8065A85F-35DF-40B1-9461-D2071CF587AD}"/>
              </a:ext>
            </a:extLst>
          </p:cNvPr>
          <p:cNvSpPr txBox="1"/>
          <p:nvPr/>
        </p:nvSpPr>
        <p:spPr>
          <a:xfrm>
            <a:off x="2943225" y="5836471"/>
            <a:ext cx="8639220" cy="369332"/>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t>Ratio of non-performing corporate and household loans in the credit institutions sector</a:t>
            </a:r>
            <a:endParaRPr lang="hu-HU" dirty="0"/>
          </a:p>
        </p:txBody>
      </p:sp>
      <p:pic>
        <p:nvPicPr>
          <p:cNvPr id="4" name="Picture 3">
            <a:extLst>
              <a:ext uri="{FF2B5EF4-FFF2-40B4-BE49-F238E27FC236}">
                <a16:creationId xmlns:a16="http://schemas.microsoft.com/office/drawing/2014/main" id="{B25C464A-C8EE-4124-B0C0-0BB815D20A42}"/>
              </a:ext>
            </a:extLst>
          </p:cNvPr>
          <p:cNvPicPr>
            <a:picLocks noChangeAspect="1"/>
          </p:cNvPicPr>
          <p:nvPr/>
        </p:nvPicPr>
        <p:blipFill>
          <a:blip r:embed="rId2"/>
          <a:stretch>
            <a:fillRect/>
          </a:stretch>
        </p:blipFill>
        <p:spPr>
          <a:xfrm>
            <a:off x="4544708" y="1203254"/>
            <a:ext cx="6084000" cy="4563644"/>
          </a:xfrm>
          <a:prstGeom prst="rect">
            <a:avLst/>
          </a:prstGeom>
        </p:spPr>
      </p:pic>
    </p:spTree>
    <p:extLst>
      <p:ext uri="{BB962C8B-B14F-4D97-AF65-F5344CB8AC3E}">
        <p14:creationId xmlns:p14="http://schemas.microsoft.com/office/powerpoint/2010/main" val="34739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2D4E55-1E44-42B6-A96E-352443F20622}"/>
              </a:ext>
            </a:extLst>
          </p:cNvPr>
          <p:cNvSpPr>
            <a:spLocks noGrp="1"/>
          </p:cNvSpPr>
          <p:nvPr>
            <p:ph type="title"/>
          </p:nvPr>
        </p:nvSpPr>
        <p:spPr>
          <a:xfrm>
            <a:off x="3391270" y="310448"/>
            <a:ext cx="8390876" cy="906612"/>
          </a:xfrm>
        </p:spPr>
        <p:txBody>
          <a:bodyPr>
            <a:noAutofit/>
          </a:bodyPr>
          <a:lstStyle/>
          <a:p>
            <a:r>
              <a:rPr lang="en-US" sz="2400" dirty="0"/>
              <a:t>The ratio of highly risky </a:t>
            </a:r>
            <a:r>
              <a:rPr lang="hu-HU" sz="2400" dirty="0" err="1"/>
              <a:t>corporate</a:t>
            </a:r>
            <a:r>
              <a:rPr lang="hu-HU" sz="2400" dirty="0"/>
              <a:t> and </a:t>
            </a:r>
            <a:r>
              <a:rPr lang="en-US" sz="2400" dirty="0"/>
              <a:t>household loan</a:t>
            </a:r>
            <a:r>
              <a:rPr lang="hu-HU" sz="2400" dirty="0"/>
              <a:t> </a:t>
            </a:r>
            <a:r>
              <a:rPr lang="hu-HU" sz="2400" dirty="0" err="1"/>
              <a:t>portfolio</a:t>
            </a:r>
            <a:r>
              <a:rPr lang="en-US" sz="2400" dirty="0"/>
              <a:t> </a:t>
            </a:r>
            <a:r>
              <a:rPr lang="hu-HU" sz="2400" dirty="0" err="1"/>
              <a:t>are</a:t>
            </a:r>
            <a:r>
              <a:rPr lang="hu-HU" sz="2400" dirty="0"/>
              <a:t> 12 and</a:t>
            </a:r>
            <a:r>
              <a:rPr lang="en-US" sz="2400" dirty="0"/>
              <a:t> 10 per cent</a:t>
            </a:r>
            <a:r>
              <a:rPr lang="hu-HU" sz="2400" dirty="0"/>
              <a:t>, </a:t>
            </a:r>
            <a:r>
              <a:rPr lang="hu-HU" sz="2400" dirty="0" err="1"/>
              <a:t>respectively</a:t>
            </a:r>
            <a:endParaRPr lang="hu-HU" sz="2400" dirty="0"/>
          </a:p>
        </p:txBody>
      </p:sp>
      <p:sp>
        <p:nvSpPr>
          <p:cNvPr id="9" name="Oval 5">
            <a:extLst>
              <a:ext uri="{FF2B5EF4-FFF2-40B4-BE49-F238E27FC236}">
                <a16:creationId xmlns:a16="http://schemas.microsoft.com/office/drawing/2014/main" id="{7BF040AB-0398-42A7-8D93-5AD821D07395}"/>
              </a:ext>
            </a:extLst>
          </p:cNvPr>
          <p:cNvSpPr>
            <a:spLocks noChangeArrowheads="1"/>
          </p:cNvSpPr>
          <p:nvPr/>
        </p:nvSpPr>
        <p:spPr bwMode="auto">
          <a:xfrm>
            <a:off x="3339248" y="1367767"/>
            <a:ext cx="4512392" cy="3662795"/>
          </a:xfrm>
          <a:prstGeom prst="ellipse">
            <a:avLst/>
          </a:prstGeom>
          <a:solidFill>
            <a:schemeClr val="bg1">
              <a:lumMod val="95000"/>
            </a:schemeClr>
          </a:solidFill>
          <a:ln w="9525">
            <a:solidFill>
              <a:srgbClr val="B4B4B4"/>
            </a:solidFill>
            <a:round/>
            <a:headEnd/>
            <a:tailEnd/>
          </a:ln>
          <a:effectLst/>
        </p:spPr>
        <p:txBody>
          <a:bodyPr wrap="square" lIns="72000" tIns="72000" rIns="72000" bIns="72000" anchor="ctr">
            <a:noAutofit/>
          </a:bodyPr>
          <a:lstStyle/>
          <a:p>
            <a:endParaRPr lang="hu-HU" sz="1600"/>
          </a:p>
        </p:txBody>
      </p:sp>
      <p:sp>
        <p:nvSpPr>
          <p:cNvPr id="10" name="Rectangle 9">
            <a:extLst>
              <a:ext uri="{FF2B5EF4-FFF2-40B4-BE49-F238E27FC236}">
                <a16:creationId xmlns:a16="http://schemas.microsoft.com/office/drawing/2014/main" id="{7CE980AE-0708-47D6-A40F-CAAAE56B0C4B}"/>
              </a:ext>
            </a:extLst>
          </p:cNvPr>
          <p:cNvSpPr>
            <a:spLocks noChangeArrowheads="1"/>
          </p:cNvSpPr>
          <p:nvPr/>
        </p:nvSpPr>
        <p:spPr bwMode="auto">
          <a:xfrm>
            <a:off x="4352117" y="1637220"/>
            <a:ext cx="2465153" cy="492443"/>
          </a:xfrm>
          <a:prstGeom prst="rect">
            <a:avLst/>
          </a:prstGeom>
          <a:noFill/>
          <a:ln w="9525">
            <a:noFill/>
            <a:miter lim="800000"/>
            <a:headEnd/>
            <a:tailEnd/>
          </a:ln>
          <a:effectLst/>
        </p:spPr>
        <p:txBody>
          <a:bodyPr wrap="square" lIns="0" tIns="0" rIns="0" bIns="0" anchor="ctr">
            <a:spAutoFit/>
          </a:bodyPr>
          <a:lstStyle/>
          <a:p>
            <a:pPr algn="ctr" defTabSz="857250">
              <a:spcBef>
                <a:spcPts val="800"/>
              </a:spcBef>
            </a:pPr>
            <a:r>
              <a:rPr lang="hu-HU" sz="1600" i="1" dirty="0"/>
              <a:t>Credit </a:t>
            </a:r>
            <a:r>
              <a:rPr lang="hu-HU" sz="1600" i="1" dirty="0" err="1"/>
              <a:t>institution</a:t>
            </a:r>
            <a:r>
              <a:rPr lang="hu-HU" sz="1600" i="1" dirty="0"/>
              <a:t> </a:t>
            </a:r>
            <a:r>
              <a:rPr lang="hu-HU" sz="1600" i="1" dirty="0" err="1"/>
              <a:t>sector’s</a:t>
            </a:r>
            <a:r>
              <a:rPr lang="hu-HU" sz="1600" i="1" dirty="0"/>
              <a:t> </a:t>
            </a:r>
            <a:r>
              <a:rPr lang="hu-HU" sz="1600" i="1" dirty="0" err="1"/>
              <a:t>corporate</a:t>
            </a:r>
            <a:r>
              <a:rPr lang="hu-HU" sz="1600" i="1" dirty="0"/>
              <a:t> </a:t>
            </a:r>
            <a:r>
              <a:rPr lang="hu-HU" sz="1600" i="1" dirty="0" err="1"/>
              <a:t>loans</a:t>
            </a:r>
            <a:endParaRPr lang="hu-HU" sz="1600" i="1" dirty="0"/>
          </a:p>
        </p:txBody>
      </p:sp>
      <p:sp>
        <p:nvSpPr>
          <p:cNvPr id="11" name="Oval 5">
            <a:extLst>
              <a:ext uri="{FF2B5EF4-FFF2-40B4-BE49-F238E27FC236}">
                <a16:creationId xmlns:a16="http://schemas.microsoft.com/office/drawing/2014/main" id="{8D579F04-B1A1-454D-9895-66D951773C0E}"/>
              </a:ext>
            </a:extLst>
          </p:cNvPr>
          <p:cNvSpPr>
            <a:spLocks noChangeArrowheads="1"/>
          </p:cNvSpPr>
          <p:nvPr/>
        </p:nvSpPr>
        <p:spPr bwMode="auto">
          <a:xfrm>
            <a:off x="3492230" y="2201804"/>
            <a:ext cx="4136966" cy="2686904"/>
          </a:xfrm>
          <a:prstGeom prst="ellipse">
            <a:avLst/>
          </a:prstGeom>
          <a:solidFill>
            <a:schemeClr val="accent3">
              <a:lumMod val="20000"/>
              <a:lumOff val="80000"/>
              <a:alpha val="42000"/>
            </a:schemeClr>
          </a:solidFill>
          <a:ln w="9525">
            <a:noFill/>
            <a:round/>
            <a:headEnd/>
            <a:tailEnd/>
          </a:ln>
          <a:effectLst/>
        </p:spPr>
        <p:txBody>
          <a:bodyPr wrap="square" lIns="72000" tIns="72000" rIns="72000" bIns="72000" anchor="ctr">
            <a:noAutofit/>
          </a:bodyPr>
          <a:lstStyle/>
          <a:p>
            <a:endParaRPr lang="hu-HU" sz="1600"/>
          </a:p>
        </p:txBody>
      </p:sp>
      <p:sp>
        <p:nvSpPr>
          <p:cNvPr id="12" name="Oval 5">
            <a:extLst>
              <a:ext uri="{FF2B5EF4-FFF2-40B4-BE49-F238E27FC236}">
                <a16:creationId xmlns:a16="http://schemas.microsoft.com/office/drawing/2014/main" id="{798E7D67-3C74-41E4-89FC-9879949564A7}"/>
              </a:ext>
            </a:extLst>
          </p:cNvPr>
          <p:cNvSpPr>
            <a:spLocks noChangeArrowheads="1"/>
          </p:cNvSpPr>
          <p:nvPr/>
        </p:nvSpPr>
        <p:spPr bwMode="auto">
          <a:xfrm>
            <a:off x="3527836" y="2790818"/>
            <a:ext cx="2041498" cy="1704179"/>
          </a:xfrm>
          <a:prstGeom prst="ellipse">
            <a:avLst/>
          </a:prstGeom>
          <a:solidFill>
            <a:schemeClr val="accent3">
              <a:lumMod val="40000"/>
              <a:lumOff val="60000"/>
            </a:schemeClr>
          </a:solidFill>
          <a:ln w="9525">
            <a:noFill/>
            <a:round/>
            <a:headEnd/>
            <a:tailEnd/>
          </a:ln>
          <a:effectLst/>
        </p:spPr>
        <p:txBody>
          <a:bodyPr wrap="square" lIns="72000" tIns="72000" rIns="72000" bIns="72000" anchor="ctr">
            <a:noAutofit/>
          </a:bodyPr>
          <a:lstStyle/>
          <a:p>
            <a:endParaRPr lang="hu-HU" sz="1600"/>
          </a:p>
        </p:txBody>
      </p:sp>
      <p:sp>
        <p:nvSpPr>
          <p:cNvPr id="13" name="Rectangle 12">
            <a:extLst>
              <a:ext uri="{FF2B5EF4-FFF2-40B4-BE49-F238E27FC236}">
                <a16:creationId xmlns:a16="http://schemas.microsoft.com/office/drawing/2014/main" id="{95C96A2E-0D06-47F5-8B1D-EBDE09B05E41}"/>
              </a:ext>
            </a:extLst>
          </p:cNvPr>
          <p:cNvSpPr>
            <a:spLocks noChangeArrowheads="1"/>
          </p:cNvSpPr>
          <p:nvPr/>
        </p:nvSpPr>
        <p:spPr bwMode="auto">
          <a:xfrm>
            <a:off x="3735506" y="3027886"/>
            <a:ext cx="1661472" cy="492443"/>
          </a:xfrm>
          <a:prstGeom prst="rect">
            <a:avLst/>
          </a:prstGeom>
          <a:noFill/>
          <a:ln w="9525">
            <a:noFill/>
            <a:miter lim="800000"/>
            <a:headEnd/>
            <a:tailEnd/>
          </a:ln>
          <a:effectLst/>
        </p:spPr>
        <p:txBody>
          <a:bodyPr wrap="square" lIns="0" tIns="0" rIns="0" bIns="0" anchor="ctr">
            <a:spAutoFit/>
          </a:bodyPr>
          <a:lstStyle/>
          <a:p>
            <a:pPr algn="ctr" defTabSz="857250"/>
            <a:r>
              <a:rPr lang="hu-HU" sz="1600" b="1" dirty="0" err="1"/>
              <a:t>Vulnerable</a:t>
            </a:r>
            <a:r>
              <a:rPr lang="hu-HU" sz="1600" b="1" dirty="0"/>
              <a:t> sectors (11%)</a:t>
            </a:r>
          </a:p>
        </p:txBody>
      </p:sp>
      <p:sp>
        <p:nvSpPr>
          <p:cNvPr id="14" name="Rectangle 13">
            <a:extLst>
              <a:ext uri="{FF2B5EF4-FFF2-40B4-BE49-F238E27FC236}">
                <a16:creationId xmlns:a16="http://schemas.microsoft.com/office/drawing/2014/main" id="{C043BBF5-6D38-4ED9-8A38-997609175F3B}"/>
              </a:ext>
            </a:extLst>
          </p:cNvPr>
          <p:cNvSpPr>
            <a:spLocks noChangeArrowheads="1"/>
          </p:cNvSpPr>
          <p:nvPr/>
        </p:nvSpPr>
        <p:spPr bwMode="auto">
          <a:xfrm>
            <a:off x="4247549" y="2406027"/>
            <a:ext cx="2607915" cy="492443"/>
          </a:xfrm>
          <a:prstGeom prst="rect">
            <a:avLst/>
          </a:prstGeom>
          <a:noFill/>
          <a:ln w="9525">
            <a:noFill/>
            <a:miter lim="800000"/>
            <a:headEnd/>
            <a:tailEnd/>
          </a:ln>
          <a:effectLst/>
        </p:spPr>
        <p:txBody>
          <a:bodyPr wrap="square" lIns="0" tIns="0" rIns="0" bIns="0" anchor="ctr">
            <a:spAutoFit/>
          </a:bodyPr>
          <a:lstStyle/>
          <a:p>
            <a:pPr algn="ctr" defTabSz="857250"/>
            <a:r>
              <a:rPr lang="hu-HU" sz="1600" dirty="0" err="1"/>
              <a:t>Moratorium</a:t>
            </a:r>
            <a:r>
              <a:rPr lang="hu-HU" sz="1600" dirty="0"/>
              <a:t> </a:t>
            </a:r>
            <a:r>
              <a:rPr lang="hu-HU" sz="1600" dirty="0" err="1"/>
              <a:t>participation</a:t>
            </a:r>
            <a:r>
              <a:rPr lang="hu-HU" sz="1600" dirty="0"/>
              <a:t> </a:t>
            </a:r>
            <a:r>
              <a:rPr lang="hu-HU" sz="1600" dirty="0" err="1"/>
              <a:t>rate</a:t>
            </a:r>
            <a:r>
              <a:rPr lang="hu-HU" sz="1600" dirty="0"/>
              <a:t> (29%)</a:t>
            </a:r>
          </a:p>
        </p:txBody>
      </p:sp>
      <p:sp>
        <p:nvSpPr>
          <p:cNvPr id="15" name="Oval 5">
            <a:extLst>
              <a:ext uri="{FF2B5EF4-FFF2-40B4-BE49-F238E27FC236}">
                <a16:creationId xmlns:a16="http://schemas.microsoft.com/office/drawing/2014/main" id="{92F995B2-333A-4FE5-AEB7-FE17E4964602}"/>
              </a:ext>
            </a:extLst>
          </p:cNvPr>
          <p:cNvSpPr>
            <a:spLocks noChangeArrowheads="1"/>
          </p:cNvSpPr>
          <p:nvPr/>
        </p:nvSpPr>
        <p:spPr bwMode="auto">
          <a:xfrm>
            <a:off x="3752936" y="3535609"/>
            <a:ext cx="1591298" cy="916469"/>
          </a:xfrm>
          <a:prstGeom prst="ellipse">
            <a:avLst/>
          </a:prstGeom>
          <a:solidFill>
            <a:schemeClr val="accent3">
              <a:alpha val="74000"/>
            </a:schemeClr>
          </a:solidFill>
          <a:ln w="9525">
            <a:noFill/>
            <a:round/>
            <a:headEnd/>
            <a:tailEnd/>
          </a:ln>
          <a:effectLst/>
        </p:spPr>
        <p:txBody>
          <a:bodyPr wrap="square" lIns="72000" tIns="72000" rIns="72000" bIns="72000" anchor="ctr">
            <a:noAutofit/>
          </a:bodyPr>
          <a:lstStyle/>
          <a:p>
            <a:endParaRPr lang="hu-HU" sz="1600"/>
          </a:p>
        </p:txBody>
      </p:sp>
      <p:sp>
        <p:nvSpPr>
          <p:cNvPr id="16" name="Rectangle 15">
            <a:extLst>
              <a:ext uri="{FF2B5EF4-FFF2-40B4-BE49-F238E27FC236}">
                <a16:creationId xmlns:a16="http://schemas.microsoft.com/office/drawing/2014/main" id="{BB14CB9D-2D51-4B90-9315-BECB8EE97F0A}"/>
              </a:ext>
            </a:extLst>
          </p:cNvPr>
          <p:cNvSpPr>
            <a:spLocks noChangeArrowheads="1"/>
          </p:cNvSpPr>
          <p:nvPr/>
        </p:nvSpPr>
        <p:spPr bwMode="auto">
          <a:xfrm>
            <a:off x="3868499" y="3778308"/>
            <a:ext cx="1340186" cy="430887"/>
          </a:xfrm>
          <a:prstGeom prst="rect">
            <a:avLst/>
          </a:prstGeom>
          <a:noFill/>
          <a:ln w="9525">
            <a:noFill/>
            <a:miter lim="800000"/>
            <a:headEnd/>
            <a:tailEnd/>
          </a:ln>
          <a:effectLst/>
        </p:spPr>
        <p:txBody>
          <a:bodyPr wrap="square" lIns="0" tIns="0" rIns="0" bIns="0" anchor="ctr">
            <a:spAutoFit/>
          </a:bodyPr>
          <a:lstStyle/>
          <a:p>
            <a:pPr algn="ctr" defTabSz="857250">
              <a:spcBef>
                <a:spcPts val="800"/>
              </a:spcBef>
            </a:pPr>
            <a:r>
              <a:rPr lang="hu-HU" sz="1400" b="1" dirty="0" err="1">
                <a:solidFill>
                  <a:schemeClr val="bg1"/>
                </a:solidFill>
              </a:rPr>
              <a:t>Stressed</a:t>
            </a:r>
            <a:r>
              <a:rPr lang="hu-HU" sz="1400" b="1" dirty="0">
                <a:solidFill>
                  <a:schemeClr val="bg1"/>
                </a:solidFill>
              </a:rPr>
              <a:t> </a:t>
            </a:r>
            <a:r>
              <a:rPr lang="hu-HU" sz="1400" b="1" dirty="0" err="1">
                <a:solidFill>
                  <a:schemeClr val="bg1"/>
                </a:solidFill>
              </a:rPr>
              <a:t>financially</a:t>
            </a:r>
            <a:r>
              <a:rPr lang="hu-HU" sz="1400" b="1" dirty="0">
                <a:solidFill>
                  <a:schemeClr val="bg1"/>
                </a:solidFill>
              </a:rPr>
              <a:t> (6,1%)</a:t>
            </a:r>
          </a:p>
        </p:txBody>
      </p:sp>
      <p:sp>
        <p:nvSpPr>
          <p:cNvPr id="17" name="Oval 5">
            <a:extLst>
              <a:ext uri="{FF2B5EF4-FFF2-40B4-BE49-F238E27FC236}">
                <a16:creationId xmlns:a16="http://schemas.microsoft.com/office/drawing/2014/main" id="{F8106346-6444-4153-AD83-6F35BC645306}"/>
              </a:ext>
            </a:extLst>
          </p:cNvPr>
          <p:cNvSpPr>
            <a:spLocks noChangeArrowheads="1"/>
          </p:cNvSpPr>
          <p:nvPr/>
        </p:nvSpPr>
        <p:spPr bwMode="auto">
          <a:xfrm>
            <a:off x="5565213" y="2790817"/>
            <a:ext cx="1945466" cy="1759536"/>
          </a:xfrm>
          <a:prstGeom prst="ellipse">
            <a:avLst/>
          </a:prstGeom>
          <a:solidFill>
            <a:schemeClr val="accent3">
              <a:lumMod val="40000"/>
              <a:lumOff val="60000"/>
            </a:schemeClr>
          </a:solidFill>
          <a:ln w="9525">
            <a:noFill/>
            <a:round/>
            <a:headEnd/>
            <a:tailEnd/>
          </a:ln>
          <a:effectLst/>
        </p:spPr>
        <p:txBody>
          <a:bodyPr wrap="square" lIns="72000" tIns="72000" rIns="72000" bIns="72000" anchor="ctr">
            <a:noAutofit/>
          </a:bodyPr>
          <a:lstStyle/>
          <a:p>
            <a:endParaRPr lang="hu-HU" sz="1600" i="1"/>
          </a:p>
        </p:txBody>
      </p:sp>
      <p:sp>
        <p:nvSpPr>
          <p:cNvPr id="18" name="Oval 5">
            <a:extLst>
              <a:ext uri="{FF2B5EF4-FFF2-40B4-BE49-F238E27FC236}">
                <a16:creationId xmlns:a16="http://schemas.microsoft.com/office/drawing/2014/main" id="{1D3271C6-29BA-4534-9506-60C319434D60}"/>
              </a:ext>
            </a:extLst>
          </p:cNvPr>
          <p:cNvSpPr>
            <a:spLocks noChangeArrowheads="1"/>
          </p:cNvSpPr>
          <p:nvPr/>
        </p:nvSpPr>
        <p:spPr bwMode="auto">
          <a:xfrm>
            <a:off x="5757484" y="3535608"/>
            <a:ext cx="1570897" cy="954518"/>
          </a:xfrm>
          <a:prstGeom prst="ellipse">
            <a:avLst/>
          </a:prstGeom>
          <a:solidFill>
            <a:schemeClr val="accent3">
              <a:alpha val="74000"/>
            </a:schemeClr>
          </a:solidFill>
          <a:ln w="9525">
            <a:noFill/>
            <a:round/>
            <a:headEnd/>
            <a:tailEnd/>
          </a:ln>
          <a:effectLst/>
        </p:spPr>
        <p:txBody>
          <a:bodyPr wrap="square" lIns="72000" tIns="72000" rIns="72000" bIns="72000" anchor="ctr">
            <a:noAutofit/>
          </a:bodyPr>
          <a:lstStyle/>
          <a:p>
            <a:endParaRPr lang="hu-HU" sz="1600"/>
          </a:p>
        </p:txBody>
      </p:sp>
      <p:sp>
        <p:nvSpPr>
          <p:cNvPr id="21" name="Rectangle 20">
            <a:extLst>
              <a:ext uri="{FF2B5EF4-FFF2-40B4-BE49-F238E27FC236}">
                <a16:creationId xmlns:a16="http://schemas.microsoft.com/office/drawing/2014/main" id="{1ADE5749-1001-4989-B377-1FB067AA01E0}"/>
              </a:ext>
            </a:extLst>
          </p:cNvPr>
          <p:cNvSpPr>
            <a:spLocks noChangeArrowheads="1"/>
          </p:cNvSpPr>
          <p:nvPr/>
        </p:nvSpPr>
        <p:spPr bwMode="auto">
          <a:xfrm>
            <a:off x="5830898" y="3689702"/>
            <a:ext cx="1464445" cy="646331"/>
          </a:xfrm>
          <a:prstGeom prst="rect">
            <a:avLst/>
          </a:prstGeom>
          <a:noFill/>
          <a:ln w="9525">
            <a:noFill/>
            <a:miter lim="800000"/>
            <a:headEnd/>
            <a:tailEnd/>
          </a:ln>
          <a:effectLst/>
        </p:spPr>
        <p:txBody>
          <a:bodyPr wrap="square" lIns="0" tIns="0" rIns="0" bIns="0" anchor="ctr">
            <a:spAutoFit/>
          </a:bodyPr>
          <a:lstStyle/>
          <a:p>
            <a:pPr algn="ctr" defTabSz="857250">
              <a:spcBef>
                <a:spcPts val="800"/>
              </a:spcBef>
            </a:pPr>
            <a:r>
              <a:rPr lang="hu-HU" sz="1400" b="1" dirty="0" err="1">
                <a:solidFill>
                  <a:schemeClr val="bg1"/>
                </a:solidFill>
              </a:rPr>
              <a:t>Significantly</a:t>
            </a:r>
            <a:r>
              <a:rPr lang="hu-HU" sz="1400" b="1" dirty="0">
                <a:solidFill>
                  <a:schemeClr val="bg1"/>
                </a:solidFill>
              </a:rPr>
              <a:t> </a:t>
            </a:r>
            <a:r>
              <a:rPr lang="hu-HU" sz="1400" b="1" dirty="0" err="1">
                <a:solidFill>
                  <a:schemeClr val="bg1"/>
                </a:solidFill>
              </a:rPr>
              <a:t>stressed</a:t>
            </a:r>
            <a:r>
              <a:rPr lang="hu-HU" sz="1400" b="1" dirty="0">
                <a:solidFill>
                  <a:schemeClr val="bg1"/>
                </a:solidFill>
              </a:rPr>
              <a:t> </a:t>
            </a:r>
            <a:r>
              <a:rPr lang="hu-HU" sz="1400" b="1" dirty="0" err="1">
                <a:solidFill>
                  <a:schemeClr val="bg1"/>
                </a:solidFill>
              </a:rPr>
              <a:t>financially</a:t>
            </a:r>
            <a:r>
              <a:rPr lang="hu-HU" sz="1400" b="1" dirty="0">
                <a:solidFill>
                  <a:schemeClr val="bg1"/>
                </a:solidFill>
              </a:rPr>
              <a:t> (5,5%)</a:t>
            </a:r>
          </a:p>
        </p:txBody>
      </p:sp>
      <p:sp>
        <p:nvSpPr>
          <p:cNvPr id="22" name="TextBox 21">
            <a:extLst>
              <a:ext uri="{FF2B5EF4-FFF2-40B4-BE49-F238E27FC236}">
                <a16:creationId xmlns:a16="http://schemas.microsoft.com/office/drawing/2014/main" id="{5C435C1F-BD38-4C88-BB39-73629E312D74}"/>
              </a:ext>
            </a:extLst>
          </p:cNvPr>
          <p:cNvSpPr txBox="1"/>
          <p:nvPr/>
        </p:nvSpPr>
        <p:spPr>
          <a:xfrm>
            <a:off x="5844596" y="2996113"/>
            <a:ext cx="1497849" cy="492443"/>
          </a:xfrm>
          <a:prstGeom prst="rect">
            <a:avLst/>
          </a:prstGeom>
          <a:noFill/>
          <a:ln w="9525">
            <a:noFill/>
            <a:miter lim="800000"/>
            <a:headEnd/>
            <a:tailEnd/>
          </a:ln>
          <a:effectLst/>
        </p:spPr>
        <p:txBody>
          <a:bodyPr wrap="square" lIns="0" tIns="0" rIns="0" bIns="0" anchor="ctr">
            <a:spAutoFit/>
          </a:bodyPr>
          <a:lstStyle>
            <a:defPPr>
              <a:defRPr lang="en-US"/>
            </a:defPPr>
            <a:lvl1pPr algn="ctr" defTabSz="857250">
              <a:spcBef>
                <a:spcPts val="800"/>
              </a:spcBef>
            </a:lvl1pPr>
          </a:lstStyle>
          <a:p>
            <a:r>
              <a:rPr lang="hu-HU" sz="1600" dirty="0"/>
              <a:t>Non-</a:t>
            </a:r>
            <a:r>
              <a:rPr lang="hu-HU" sz="1600" dirty="0" err="1"/>
              <a:t>vulnerable</a:t>
            </a:r>
            <a:r>
              <a:rPr lang="hu-HU" sz="1600" dirty="0"/>
              <a:t> sectors (18%)</a:t>
            </a:r>
          </a:p>
        </p:txBody>
      </p:sp>
      <p:sp>
        <p:nvSpPr>
          <p:cNvPr id="23" name="Oval 5">
            <a:extLst>
              <a:ext uri="{FF2B5EF4-FFF2-40B4-BE49-F238E27FC236}">
                <a16:creationId xmlns:a16="http://schemas.microsoft.com/office/drawing/2014/main" id="{098F3EA3-BAAE-4DE3-90AE-264AD299C3E5}"/>
              </a:ext>
            </a:extLst>
          </p:cNvPr>
          <p:cNvSpPr>
            <a:spLocks noChangeArrowheads="1"/>
          </p:cNvSpPr>
          <p:nvPr/>
        </p:nvSpPr>
        <p:spPr bwMode="auto">
          <a:xfrm>
            <a:off x="8147768" y="1415023"/>
            <a:ext cx="3883730" cy="3662795"/>
          </a:xfrm>
          <a:prstGeom prst="ellipse">
            <a:avLst/>
          </a:prstGeom>
          <a:solidFill>
            <a:schemeClr val="bg1">
              <a:lumMod val="95000"/>
            </a:schemeClr>
          </a:solidFill>
          <a:ln w="9525">
            <a:solidFill>
              <a:srgbClr val="B4B4B4"/>
            </a:solidFill>
            <a:round/>
            <a:headEnd/>
            <a:tailEnd/>
          </a:ln>
          <a:effectLst/>
        </p:spPr>
        <p:txBody>
          <a:bodyPr wrap="square" lIns="72000" tIns="72000" rIns="72000" bIns="72000" anchor="ctr">
            <a:noAutofit/>
          </a:bodyPr>
          <a:lstStyle/>
          <a:p>
            <a:endParaRPr lang="hu-HU" sz="1600"/>
          </a:p>
        </p:txBody>
      </p:sp>
      <p:sp>
        <p:nvSpPr>
          <p:cNvPr id="24" name="Rectangle 23">
            <a:extLst>
              <a:ext uri="{FF2B5EF4-FFF2-40B4-BE49-F238E27FC236}">
                <a16:creationId xmlns:a16="http://schemas.microsoft.com/office/drawing/2014/main" id="{A7CDB54A-A371-42DF-8034-B5D887923915}"/>
              </a:ext>
            </a:extLst>
          </p:cNvPr>
          <p:cNvSpPr>
            <a:spLocks noChangeArrowheads="1"/>
          </p:cNvSpPr>
          <p:nvPr/>
        </p:nvSpPr>
        <p:spPr bwMode="auto">
          <a:xfrm>
            <a:off x="8903804" y="1795648"/>
            <a:ext cx="2465153" cy="492443"/>
          </a:xfrm>
          <a:prstGeom prst="rect">
            <a:avLst/>
          </a:prstGeom>
          <a:noFill/>
          <a:ln w="9525">
            <a:noFill/>
            <a:miter lim="800000"/>
            <a:headEnd/>
            <a:tailEnd/>
          </a:ln>
          <a:effectLst/>
        </p:spPr>
        <p:txBody>
          <a:bodyPr wrap="square" lIns="0" tIns="0" rIns="0" bIns="0" anchor="ctr">
            <a:spAutoFit/>
          </a:bodyPr>
          <a:lstStyle/>
          <a:p>
            <a:pPr algn="ctr" defTabSz="857250">
              <a:spcBef>
                <a:spcPts val="800"/>
              </a:spcBef>
            </a:pPr>
            <a:r>
              <a:rPr lang="hu-HU" sz="1600" i="1" dirty="0"/>
              <a:t>Credit </a:t>
            </a:r>
            <a:r>
              <a:rPr lang="hu-HU" sz="1600" i="1" dirty="0" err="1"/>
              <a:t>institution</a:t>
            </a:r>
            <a:r>
              <a:rPr lang="hu-HU" sz="1600" i="1" dirty="0"/>
              <a:t> </a:t>
            </a:r>
            <a:r>
              <a:rPr lang="hu-HU" sz="1600" i="1" dirty="0" err="1"/>
              <a:t>sector’s</a:t>
            </a:r>
            <a:r>
              <a:rPr lang="hu-HU" sz="1600" i="1" dirty="0"/>
              <a:t> household </a:t>
            </a:r>
            <a:r>
              <a:rPr lang="hu-HU" sz="1600" i="1" dirty="0" err="1"/>
              <a:t>loans</a:t>
            </a:r>
            <a:endParaRPr lang="hu-HU" sz="1600" i="1" dirty="0"/>
          </a:p>
        </p:txBody>
      </p:sp>
      <p:sp>
        <p:nvSpPr>
          <p:cNvPr id="25" name="Oval 5">
            <a:extLst>
              <a:ext uri="{FF2B5EF4-FFF2-40B4-BE49-F238E27FC236}">
                <a16:creationId xmlns:a16="http://schemas.microsoft.com/office/drawing/2014/main" id="{DCA90829-28BA-4709-BD5A-79A96010CD48}"/>
              </a:ext>
            </a:extLst>
          </p:cNvPr>
          <p:cNvSpPr>
            <a:spLocks noChangeArrowheads="1"/>
          </p:cNvSpPr>
          <p:nvPr/>
        </p:nvSpPr>
        <p:spPr bwMode="auto">
          <a:xfrm>
            <a:off x="8311546" y="2382094"/>
            <a:ext cx="3497068" cy="2563361"/>
          </a:xfrm>
          <a:prstGeom prst="ellipse">
            <a:avLst/>
          </a:prstGeom>
          <a:solidFill>
            <a:schemeClr val="accent3">
              <a:lumMod val="20000"/>
              <a:lumOff val="80000"/>
              <a:alpha val="42000"/>
            </a:schemeClr>
          </a:solidFill>
          <a:ln w="9525">
            <a:noFill/>
            <a:round/>
            <a:headEnd/>
            <a:tailEnd/>
          </a:ln>
          <a:effectLst/>
        </p:spPr>
        <p:txBody>
          <a:bodyPr wrap="square" lIns="72000" tIns="72000" rIns="72000" bIns="72000" anchor="ctr">
            <a:noAutofit/>
          </a:bodyPr>
          <a:lstStyle/>
          <a:p>
            <a:endParaRPr lang="hu-HU" sz="1600"/>
          </a:p>
        </p:txBody>
      </p:sp>
      <p:sp>
        <p:nvSpPr>
          <p:cNvPr id="26" name="Rectangle 25">
            <a:extLst>
              <a:ext uri="{FF2B5EF4-FFF2-40B4-BE49-F238E27FC236}">
                <a16:creationId xmlns:a16="http://schemas.microsoft.com/office/drawing/2014/main" id="{6633E965-0A7F-475C-8A1C-992F9DA1D191}"/>
              </a:ext>
            </a:extLst>
          </p:cNvPr>
          <p:cNvSpPr>
            <a:spLocks noChangeArrowheads="1"/>
          </p:cNvSpPr>
          <p:nvPr/>
        </p:nvSpPr>
        <p:spPr bwMode="auto">
          <a:xfrm>
            <a:off x="8945165" y="2668716"/>
            <a:ext cx="2247889" cy="492443"/>
          </a:xfrm>
          <a:prstGeom prst="rect">
            <a:avLst/>
          </a:prstGeom>
          <a:noFill/>
          <a:ln w="9525">
            <a:noFill/>
            <a:miter lim="800000"/>
            <a:headEnd/>
            <a:tailEnd/>
          </a:ln>
          <a:effectLst/>
        </p:spPr>
        <p:txBody>
          <a:bodyPr wrap="square" lIns="0" tIns="0" rIns="0" bIns="0" anchor="ctr">
            <a:spAutoFit/>
          </a:bodyPr>
          <a:lstStyle/>
          <a:p>
            <a:pPr algn="ctr" defTabSz="857250">
              <a:spcBef>
                <a:spcPts val="800"/>
              </a:spcBef>
            </a:pPr>
            <a:r>
              <a:rPr lang="hu-HU" sz="1600" dirty="0" err="1"/>
              <a:t>Moratorium</a:t>
            </a:r>
            <a:r>
              <a:rPr lang="hu-HU" sz="1600" dirty="0"/>
              <a:t> </a:t>
            </a:r>
            <a:r>
              <a:rPr lang="hu-HU" sz="1600" dirty="0" err="1"/>
              <a:t>participation</a:t>
            </a:r>
            <a:r>
              <a:rPr lang="hu-HU" sz="1600" dirty="0"/>
              <a:t> </a:t>
            </a:r>
            <a:r>
              <a:rPr lang="hu-HU" sz="1600" dirty="0" err="1"/>
              <a:t>rate</a:t>
            </a:r>
            <a:r>
              <a:rPr lang="hu-HU" sz="1600" dirty="0"/>
              <a:t> (42%)</a:t>
            </a:r>
          </a:p>
        </p:txBody>
      </p:sp>
      <p:sp>
        <p:nvSpPr>
          <p:cNvPr id="27" name="Oval 5">
            <a:extLst>
              <a:ext uri="{FF2B5EF4-FFF2-40B4-BE49-F238E27FC236}">
                <a16:creationId xmlns:a16="http://schemas.microsoft.com/office/drawing/2014/main" id="{095B7C9A-BD8D-497E-AE94-194C6A858935}"/>
              </a:ext>
            </a:extLst>
          </p:cNvPr>
          <p:cNvSpPr>
            <a:spLocks noChangeArrowheads="1"/>
          </p:cNvSpPr>
          <p:nvPr/>
        </p:nvSpPr>
        <p:spPr bwMode="auto">
          <a:xfrm>
            <a:off x="9075483" y="3199164"/>
            <a:ext cx="1831136" cy="1597942"/>
          </a:xfrm>
          <a:prstGeom prst="ellipse">
            <a:avLst/>
          </a:prstGeom>
          <a:solidFill>
            <a:schemeClr val="accent3">
              <a:lumMod val="40000"/>
              <a:lumOff val="60000"/>
            </a:schemeClr>
          </a:solidFill>
          <a:ln w="9525">
            <a:noFill/>
            <a:round/>
            <a:headEnd/>
            <a:tailEnd/>
          </a:ln>
          <a:effectLst/>
        </p:spPr>
        <p:txBody>
          <a:bodyPr wrap="square" lIns="72000" tIns="72000" rIns="72000" bIns="72000" anchor="ctr">
            <a:noAutofit/>
          </a:bodyPr>
          <a:lstStyle/>
          <a:p>
            <a:endParaRPr lang="hu-HU" sz="1600" i="1"/>
          </a:p>
        </p:txBody>
      </p:sp>
      <p:sp>
        <p:nvSpPr>
          <p:cNvPr id="28" name="Rectangle 27">
            <a:extLst>
              <a:ext uri="{FF2B5EF4-FFF2-40B4-BE49-F238E27FC236}">
                <a16:creationId xmlns:a16="http://schemas.microsoft.com/office/drawing/2014/main" id="{BF477D9A-97F0-433C-A0B7-3028E4CEFA90}"/>
              </a:ext>
            </a:extLst>
          </p:cNvPr>
          <p:cNvSpPr>
            <a:spLocks noChangeArrowheads="1"/>
          </p:cNvSpPr>
          <p:nvPr/>
        </p:nvSpPr>
        <p:spPr bwMode="auto">
          <a:xfrm>
            <a:off x="9337047" y="3690165"/>
            <a:ext cx="1370133" cy="492443"/>
          </a:xfrm>
          <a:prstGeom prst="rect">
            <a:avLst/>
          </a:prstGeom>
          <a:noFill/>
          <a:ln w="9525">
            <a:noFill/>
            <a:miter lim="800000"/>
            <a:headEnd/>
            <a:tailEnd/>
          </a:ln>
          <a:effectLst/>
        </p:spPr>
        <p:txBody>
          <a:bodyPr wrap="square" lIns="0" tIns="0" rIns="0" bIns="0" anchor="ctr">
            <a:spAutoFit/>
          </a:bodyPr>
          <a:lstStyle/>
          <a:p>
            <a:pPr algn="ctr" defTabSz="857250"/>
            <a:r>
              <a:rPr lang="hu-HU" sz="1600" b="1" dirty="0" err="1"/>
              <a:t>Vulnerable</a:t>
            </a:r>
            <a:r>
              <a:rPr lang="hu-HU" sz="1600" b="1" dirty="0"/>
              <a:t> sectors (10%)</a:t>
            </a:r>
          </a:p>
        </p:txBody>
      </p:sp>
      <p:cxnSp>
        <p:nvCxnSpPr>
          <p:cNvPr id="29" name="Straight Arrow Connector 28">
            <a:extLst>
              <a:ext uri="{FF2B5EF4-FFF2-40B4-BE49-F238E27FC236}">
                <a16:creationId xmlns:a16="http://schemas.microsoft.com/office/drawing/2014/main" id="{9658F709-16B2-4B93-8FE0-A446A9EA0391}"/>
              </a:ext>
            </a:extLst>
          </p:cNvPr>
          <p:cNvCxnSpPr>
            <a:cxnSpLocks/>
            <a:stCxn id="16" idx="2"/>
            <a:endCxn id="31" idx="0"/>
          </p:cNvCxnSpPr>
          <p:nvPr/>
        </p:nvCxnSpPr>
        <p:spPr>
          <a:xfrm>
            <a:off x="4538592" y="4209195"/>
            <a:ext cx="868535" cy="8777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89523A0-ED5A-4884-A202-02954D593BD6}"/>
              </a:ext>
            </a:extLst>
          </p:cNvPr>
          <p:cNvCxnSpPr>
            <a:cxnSpLocks/>
            <a:stCxn id="21" idx="2"/>
            <a:endCxn id="31" idx="0"/>
          </p:cNvCxnSpPr>
          <p:nvPr/>
        </p:nvCxnSpPr>
        <p:spPr>
          <a:xfrm flipH="1">
            <a:off x="5407127" y="4336033"/>
            <a:ext cx="1155994" cy="7509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26BDB40-9819-497C-9E84-7265D4326E56}"/>
              </a:ext>
            </a:extLst>
          </p:cNvPr>
          <p:cNvSpPr txBox="1"/>
          <p:nvPr/>
        </p:nvSpPr>
        <p:spPr>
          <a:xfrm>
            <a:off x="4391594" y="5086957"/>
            <a:ext cx="2031065" cy="338554"/>
          </a:xfrm>
          <a:prstGeom prst="rect">
            <a:avLst/>
          </a:prstGeom>
          <a:noFill/>
        </p:spPr>
        <p:txBody>
          <a:bodyPr wrap="square" rtlCol="0">
            <a:spAutoFit/>
          </a:bodyPr>
          <a:lstStyle/>
          <a:p>
            <a:pPr algn="ctr"/>
            <a:r>
              <a:rPr lang="hu-HU" sz="1600" b="1" dirty="0"/>
              <a:t>Total: ~12%</a:t>
            </a:r>
          </a:p>
        </p:txBody>
      </p:sp>
      <p:sp>
        <p:nvSpPr>
          <p:cNvPr id="32" name="TextBox 31">
            <a:extLst>
              <a:ext uri="{FF2B5EF4-FFF2-40B4-BE49-F238E27FC236}">
                <a16:creationId xmlns:a16="http://schemas.microsoft.com/office/drawing/2014/main" id="{3ABC3306-F23D-4789-843F-EB2446E365A7}"/>
              </a:ext>
            </a:extLst>
          </p:cNvPr>
          <p:cNvSpPr txBox="1"/>
          <p:nvPr/>
        </p:nvSpPr>
        <p:spPr>
          <a:xfrm>
            <a:off x="3048000" y="5576219"/>
            <a:ext cx="9144000" cy="646331"/>
          </a:xfrm>
          <a:prstGeom prst="rect">
            <a:avLst/>
          </a:prstGeom>
          <a:solidFill>
            <a:schemeClr val="tx2"/>
          </a:solidFill>
        </p:spPr>
        <p:txBody>
          <a:bodyPr wrap="square">
            <a:spAutoFit/>
          </a:bodyPr>
          <a:lstStyle>
            <a:defPPr>
              <a:defRPr lang="en-US"/>
            </a:defPPr>
            <a:lvl1pPr algn="ctr">
              <a:defRPr b="1">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hu-HU" dirty="0">
                <a:solidFill>
                  <a:schemeClr val="bg1"/>
                </a:solidFill>
              </a:rPr>
              <a:t>3 </a:t>
            </a:r>
            <a:r>
              <a:rPr lang="hu-HU" dirty="0" err="1">
                <a:solidFill>
                  <a:schemeClr val="bg1"/>
                </a:solidFill>
              </a:rPr>
              <a:t>aspects</a:t>
            </a:r>
            <a:r>
              <a:rPr lang="hu-HU" dirty="0">
                <a:solidFill>
                  <a:schemeClr val="bg1"/>
                </a:solidFill>
              </a:rPr>
              <a:t>: sector + </a:t>
            </a:r>
            <a:r>
              <a:rPr lang="hu-HU" dirty="0" err="1">
                <a:solidFill>
                  <a:schemeClr val="bg1"/>
                </a:solidFill>
              </a:rPr>
              <a:t>moratorium</a:t>
            </a:r>
            <a:r>
              <a:rPr lang="hu-HU" dirty="0">
                <a:solidFill>
                  <a:schemeClr val="bg1"/>
                </a:solidFill>
              </a:rPr>
              <a:t> + </a:t>
            </a:r>
            <a:r>
              <a:rPr lang="hu-HU" dirty="0" err="1">
                <a:solidFill>
                  <a:schemeClr val="bg1"/>
                </a:solidFill>
              </a:rPr>
              <a:t>financial</a:t>
            </a:r>
            <a:r>
              <a:rPr lang="hu-HU" dirty="0">
                <a:solidFill>
                  <a:schemeClr val="bg1"/>
                </a:solidFill>
              </a:rPr>
              <a:t> </a:t>
            </a:r>
            <a:r>
              <a:rPr lang="hu-HU" dirty="0" err="1">
                <a:solidFill>
                  <a:schemeClr val="bg1"/>
                </a:solidFill>
              </a:rPr>
              <a:t>tightness</a:t>
            </a:r>
            <a:r>
              <a:rPr lang="hu-HU" dirty="0">
                <a:solidFill>
                  <a:schemeClr val="bg1"/>
                </a:solidFill>
              </a:rPr>
              <a:t>.</a:t>
            </a:r>
          </a:p>
          <a:p>
            <a:r>
              <a:rPr lang="hu-HU" dirty="0">
                <a:solidFill>
                  <a:schemeClr val="bg1"/>
                </a:solidFill>
              </a:rPr>
              <a:t> </a:t>
            </a:r>
            <a:r>
              <a:rPr lang="hu-HU" u="sng" dirty="0" err="1">
                <a:solidFill>
                  <a:schemeClr val="bg1"/>
                </a:solidFill>
              </a:rPr>
              <a:t>NOT</a:t>
            </a:r>
            <a:r>
              <a:rPr lang="hu-HU" u="sng" dirty="0">
                <a:solidFill>
                  <a:schemeClr val="bg1"/>
                </a:solidFill>
              </a:rPr>
              <a:t> </a:t>
            </a:r>
            <a:r>
              <a:rPr lang="hu-HU" u="sng" dirty="0" err="1">
                <a:solidFill>
                  <a:schemeClr val="bg1"/>
                </a:solidFill>
              </a:rPr>
              <a:t>NPL</a:t>
            </a:r>
            <a:r>
              <a:rPr lang="hu-HU" u="sng" dirty="0">
                <a:solidFill>
                  <a:schemeClr val="bg1"/>
                </a:solidFill>
              </a:rPr>
              <a:t> </a:t>
            </a:r>
            <a:r>
              <a:rPr lang="hu-HU" u="sng" dirty="0" err="1">
                <a:solidFill>
                  <a:schemeClr val="bg1"/>
                </a:solidFill>
              </a:rPr>
              <a:t>forecast</a:t>
            </a:r>
            <a:r>
              <a:rPr lang="hu-HU" dirty="0">
                <a:solidFill>
                  <a:schemeClr val="bg1"/>
                </a:solidFill>
              </a:rPr>
              <a:t>! The </a:t>
            </a:r>
            <a:r>
              <a:rPr lang="hu-HU" dirty="0" err="1">
                <a:solidFill>
                  <a:schemeClr val="bg1"/>
                </a:solidFill>
              </a:rPr>
              <a:t>NPL</a:t>
            </a:r>
            <a:r>
              <a:rPr lang="hu-HU" dirty="0">
                <a:solidFill>
                  <a:schemeClr val="bg1"/>
                </a:solidFill>
              </a:rPr>
              <a:t>-ratios </a:t>
            </a:r>
            <a:r>
              <a:rPr lang="hu-HU" dirty="0" err="1">
                <a:solidFill>
                  <a:schemeClr val="bg1"/>
                </a:solidFill>
              </a:rPr>
              <a:t>may</a:t>
            </a:r>
            <a:r>
              <a:rPr lang="hu-HU" dirty="0">
                <a:solidFill>
                  <a:schemeClr val="bg1"/>
                </a:solidFill>
              </a:rPr>
              <a:t> </a:t>
            </a:r>
            <a:r>
              <a:rPr lang="hu-HU" dirty="0" err="1">
                <a:solidFill>
                  <a:schemeClr val="bg1"/>
                </a:solidFill>
              </a:rPr>
              <a:t>peak</a:t>
            </a:r>
            <a:r>
              <a:rPr lang="hu-HU" dirty="0">
                <a:solidFill>
                  <a:schemeClr val="bg1"/>
                </a:solidFill>
              </a:rPr>
              <a:t> </a:t>
            </a:r>
            <a:r>
              <a:rPr lang="hu-HU" dirty="0" err="1">
                <a:solidFill>
                  <a:schemeClr val="bg1"/>
                </a:solidFill>
              </a:rPr>
              <a:t>at</a:t>
            </a:r>
            <a:r>
              <a:rPr lang="hu-HU" dirty="0">
                <a:solidFill>
                  <a:schemeClr val="bg1"/>
                </a:solidFill>
              </a:rPr>
              <a:t> a </a:t>
            </a:r>
            <a:r>
              <a:rPr lang="hu-HU" dirty="0" err="1">
                <a:solidFill>
                  <a:schemeClr val="bg1"/>
                </a:solidFill>
              </a:rPr>
              <a:t>lower</a:t>
            </a:r>
            <a:r>
              <a:rPr lang="hu-HU" dirty="0">
                <a:solidFill>
                  <a:schemeClr val="bg1"/>
                </a:solidFill>
              </a:rPr>
              <a:t> </a:t>
            </a:r>
            <a:r>
              <a:rPr lang="hu-HU" dirty="0" err="1">
                <a:solidFill>
                  <a:schemeClr val="bg1"/>
                </a:solidFill>
              </a:rPr>
              <a:t>level</a:t>
            </a:r>
            <a:r>
              <a:rPr lang="hu-HU" dirty="0">
                <a:solidFill>
                  <a:schemeClr val="bg1"/>
                </a:solidFill>
              </a:rPr>
              <a:t>.</a:t>
            </a:r>
          </a:p>
        </p:txBody>
      </p:sp>
      <p:sp>
        <p:nvSpPr>
          <p:cNvPr id="33" name="TextBox 32">
            <a:extLst>
              <a:ext uri="{FF2B5EF4-FFF2-40B4-BE49-F238E27FC236}">
                <a16:creationId xmlns:a16="http://schemas.microsoft.com/office/drawing/2014/main" id="{6D23D8B7-AEEC-4D3A-94D5-1D1AEAB0B272}"/>
              </a:ext>
            </a:extLst>
          </p:cNvPr>
          <p:cNvSpPr txBox="1"/>
          <p:nvPr/>
        </p:nvSpPr>
        <p:spPr>
          <a:xfrm>
            <a:off x="4814173" y="6350322"/>
            <a:ext cx="6554784" cy="276999"/>
          </a:xfrm>
          <a:prstGeom prst="rect">
            <a:avLst/>
          </a:prstGeom>
          <a:noFill/>
        </p:spPr>
        <p:txBody>
          <a:bodyPr wrap="square" rtlCol="0">
            <a:spAutoFit/>
          </a:bodyPr>
          <a:lstStyle/>
          <a:p>
            <a:pPr algn="r"/>
            <a:r>
              <a:rPr lang="hu-HU" sz="1200" dirty="0" err="1">
                <a:solidFill>
                  <a:schemeClr val="tx2"/>
                </a:solidFill>
              </a:rPr>
              <a:t>Note</a:t>
            </a:r>
            <a:r>
              <a:rPr lang="hu-HU" sz="1200" dirty="0">
                <a:solidFill>
                  <a:schemeClr val="tx2"/>
                </a:solidFill>
              </a:rPr>
              <a:t>: </a:t>
            </a:r>
            <a:r>
              <a:rPr lang="hu-HU" sz="1200" dirty="0" err="1">
                <a:solidFill>
                  <a:schemeClr val="tx2"/>
                </a:solidFill>
              </a:rPr>
              <a:t>For</a:t>
            </a:r>
            <a:r>
              <a:rPr lang="hu-HU" sz="1200" dirty="0">
                <a:solidFill>
                  <a:schemeClr val="tx2"/>
                </a:solidFill>
              </a:rPr>
              <a:t> </a:t>
            </a:r>
            <a:r>
              <a:rPr lang="hu-HU" sz="1200" dirty="0" err="1">
                <a:solidFill>
                  <a:schemeClr val="tx2"/>
                </a:solidFill>
              </a:rPr>
              <a:t>the</a:t>
            </a:r>
            <a:r>
              <a:rPr lang="hu-HU" sz="1200" dirty="0">
                <a:solidFill>
                  <a:schemeClr val="tx2"/>
                </a:solidFill>
              </a:rPr>
              <a:t> </a:t>
            </a:r>
            <a:r>
              <a:rPr lang="hu-HU" sz="1200" dirty="0" err="1">
                <a:solidFill>
                  <a:schemeClr val="tx2"/>
                </a:solidFill>
              </a:rPr>
              <a:t>classification</a:t>
            </a:r>
            <a:r>
              <a:rPr lang="hu-HU" sz="1200" dirty="0">
                <a:solidFill>
                  <a:schemeClr val="tx2"/>
                </a:solidFill>
              </a:rPr>
              <a:t> of </a:t>
            </a:r>
            <a:r>
              <a:rPr lang="hu-HU" sz="1200" dirty="0" err="1">
                <a:solidFill>
                  <a:schemeClr val="tx2"/>
                </a:solidFill>
              </a:rPr>
              <a:t>vulnerable</a:t>
            </a:r>
            <a:r>
              <a:rPr lang="hu-HU" sz="1200" dirty="0">
                <a:solidFill>
                  <a:schemeClr val="tx2"/>
                </a:solidFill>
              </a:rPr>
              <a:t> sectors </a:t>
            </a:r>
            <a:r>
              <a:rPr lang="hu-HU" sz="1200" dirty="0" err="1">
                <a:solidFill>
                  <a:schemeClr val="tx2"/>
                </a:solidFill>
              </a:rPr>
              <a:t>see</a:t>
            </a:r>
            <a:r>
              <a:rPr lang="hu-HU" sz="1200" dirty="0">
                <a:solidFill>
                  <a:schemeClr val="tx2"/>
                </a:solidFill>
              </a:rPr>
              <a:t> </a:t>
            </a:r>
            <a:r>
              <a:rPr lang="hu-HU" sz="1200" b="1" u="sng" dirty="0" err="1">
                <a:solidFill>
                  <a:schemeClr val="tx2"/>
                </a:solidFill>
              </a:rPr>
              <a:t>Box</a:t>
            </a:r>
            <a:r>
              <a:rPr lang="hu-HU" sz="1200" b="1" u="sng" dirty="0">
                <a:solidFill>
                  <a:schemeClr val="tx2"/>
                </a:solidFill>
              </a:rPr>
              <a:t> 6</a:t>
            </a:r>
            <a:r>
              <a:rPr lang="hu-HU" sz="1200" dirty="0">
                <a:solidFill>
                  <a:schemeClr val="tx2"/>
                </a:solidFill>
              </a:rPr>
              <a:t>. </a:t>
            </a:r>
            <a:r>
              <a:rPr lang="hu-HU" sz="1200" dirty="0" err="1">
                <a:solidFill>
                  <a:schemeClr val="tx2"/>
                </a:solidFill>
              </a:rPr>
              <a:t>Estimation</a:t>
            </a:r>
            <a:r>
              <a:rPr lang="hu-HU" sz="1200" dirty="0">
                <a:solidFill>
                  <a:schemeClr val="tx2"/>
                </a:solidFill>
              </a:rPr>
              <a:t> </a:t>
            </a:r>
            <a:r>
              <a:rPr lang="hu-HU" sz="1200" dirty="0" err="1">
                <a:solidFill>
                  <a:schemeClr val="tx2"/>
                </a:solidFill>
              </a:rPr>
              <a:t>based</a:t>
            </a:r>
            <a:r>
              <a:rPr lang="hu-HU" sz="1200" dirty="0">
                <a:solidFill>
                  <a:schemeClr val="tx2"/>
                </a:solidFill>
              </a:rPr>
              <a:t> </a:t>
            </a:r>
            <a:r>
              <a:rPr lang="hu-HU" sz="1200" dirty="0" err="1">
                <a:solidFill>
                  <a:schemeClr val="tx2"/>
                </a:solidFill>
              </a:rPr>
              <a:t>on</a:t>
            </a:r>
            <a:r>
              <a:rPr lang="hu-HU" sz="1200" dirty="0">
                <a:solidFill>
                  <a:schemeClr val="tx2"/>
                </a:solidFill>
              </a:rPr>
              <a:t> December 2020 </a:t>
            </a:r>
            <a:r>
              <a:rPr lang="hu-HU" sz="1200" dirty="0" err="1">
                <a:solidFill>
                  <a:schemeClr val="tx2"/>
                </a:solidFill>
              </a:rPr>
              <a:t>data</a:t>
            </a:r>
            <a:r>
              <a:rPr lang="hu-HU" sz="1200" dirty="0">
                <a:solidFill>
                  <a:schemeClr val="tx2"/>
                </a:solidFill>
              </a:rPr>
              <a:t>.</a:t>
            </a:r>
          </a:p>
        </p:txBody>
      </p:sp>
    </p:spTree>
    <p:extLst>
      <p:ext uri="{BB962C8B-B14F-4D97-AF65-F5344CB8AC3E}">
        <p14:creationId xmlns:p14="http://schemas.microsoft.com/office/powerpoint/2010/main" val="247064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1603213492"/>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373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4DEAEB5-4D25-4CFA-91F4-7DE32AA0FFAB}"/>
              </a:ext>
            </a:extLst>
          </p:cNvPr>
          <p:cNvSpPr>
            <a:spLocks noGrp="1"/>
          </p:cNvSpPr>
          <p:nvPr>
            <p:ph type="title"/>
          </p:nvPr>
        </p:nvSpPr>
        <p:spPr>
          <a:xfrm>
            <a:off x="3391270" y="310447"/>
            <a:ext cx="8390876" cy="713833"/>
          </a:xfrm>
        </p:spPr>
        <p:txBody>
          <a:bodyPr>
            <a:noAutofit/>
          </a:bodyPr>
          <a:lstStyle/>
          <a:p>
            <a:r>
              <a:rPr lang="en-US" sz="2400" dirty="0"/>
              <a:t>Banks perceive increasing credit risk </a:t>
            </a:r>
            <a:r>
              <a:rPr lang="hu-HU" sz="2400" dirty="0"/>
              <a:t>in</a:t>
            </a:r>
            <a:r>
              <a:rPr lang="en-US" sz="2400" dirty="0"/>
              <a:t> the loan portfolio</a:t>
            </a:r>
            <a:endParaRPr lang="hu-HU" sz="2400" dirty="0"/>
          </a:p>
        </p:txBody>
      </p:sp>
      <p:sp>
        <p:nvSpPr>
          <p:cNvPr id="11" name="TextBox 10">
            <a:extLst>
              <a:ext uri="{FF2B5EF4-FFF2-40B4-BE49-F238E27FC236}">
                <a16:creationId xmlns:a16="http://schemas.microsoft.com/office/drawing/2014/main" id="{8D68D6D1-282E-4B37-9B31-0A9CE76A6160}"/>
              </a:ext>
            </a:extLst>
          </p:cNvPr>
          <p:cNvSpPr txBox="1"/>
          <p:nvPr/>
        </p:nvSpPr>
        <p:spPr>
          <a:xfrm>
            <a:off x="3391270" y="5937280"/>
            <a:ext cx="8210550" cy="369332"/>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t>Loan loss coverage and distribution by quality</a:t>
            </a:r>
            <a:endParaRPr lang="hu-HU" dirty="0"/>
          </a:p>
        </p:txBody>
      </p:sp>
      <p:sp>
        <p:nvSpPr>
          <p:cNvPr id="13" name="TextBox 12">
            <a:extLst>
              <a:ext uri="{FF2B5EF4-FFF2-40B4-BE49-F238E27FC236}">
                <a16:creationId xmlns:a16="http://schemas.microsoft.com/office/drawing/2014/main" id="{D2C3FE13-2AB7-4C59-99BD-FCBB9837006D}"/>
              </a:ext>
            </a:extLst>
          </p:cNvPr>
          <p:cNvSpPr txBox="1"/>
          <p:nvPr/>
        </p:nvSpPr>
        <p:spPr>
          <a:xfrm>
            <a:off x="3391271" y="6306612"/>
            <a:ext cx="7956634" cy="424732"/>
          </a:xfrm>
          <a:prstGeom prst="rect">
            <a:avLst/>
          </a:prstGeom>
        </p:spPr>
        <p:txBody>
          <a:bodyPr vert="horz" lIns="91440" tIns="45720" rIns="91440" bIns="45720" rtlCol="0" anchor="ctr">
            <a:noAutofit/>
          </a:bodyPr>
          <a:lstStyle>
            <a:lvl1pPr indent="0" algn="r" defTabSz="914332">
              <a:lnSpc>
                <a:spcPct val="90000"/>
              </a:lnSpc>
              <a:spcBef>
                <a:spcPts val="0"/>
              </a:spcBef>
              <a:buFont typeface="Arial" panose="020B0604020202020204" pitchFamily="34" charset="0"/>
              <a:buNone/>
              <a:defRPr sz="1200">
                <a:solidFill>
                  <a:schemeClr val="tx2"/>
                </a:solidFill>
              </a:defRPr>
            </a:lvl1pPr>
            <a:lvl2pPr marL="457167" indent="0" defTabSz="914332">
              <a:lnSpc>
                <a:spcPct val="90000"/>
              </a:lnSpc>
              <a:spcBef>
                <a:spcPts val="500"/>
              </a:spcBef>
              <a:buFont typeface="Arial" panose="020B0604020202020204" pitchFamily="34" charset="0"/>
              <a:buNone/>
              <a:defRPr sz="2400">
                <a:solidFill>
                  <a:schemeClr val="accent2"/>
                </a:solidFill>
              </a:defRPr>
            </a:lvl2pPr>
            <a:lvl3pPr marL="914332" indent="0" defTabSz="914332">
              <a:lnSpc>
                <a:spcPct val="90000"/>
              </a:lnSpc>
              <a:spcBef>
                <a:spcPts val="500"/>
              </a:spcBef>
              <a:buFont typeface="Arial" panose="020B0604020202020204" pitchFamily="34" charset="0"/>
              <a:buNone/>
              <a:defRPr sz="2000">
                <a:solidFill>
                  <a:schemeClr val="accent2"/>
                </a:solidFill>
              </a:defRPr>
            </a:lvl3pPr>
            <a:lvl4pPr marL="1371498" indent="0" defTabSz="914332">
              <a:lnSpc>
                <a:spcPct val="90000"/>
              </a:lnSpc>
              <a:spcBef>
                <a:spcPts val="500"/>
              </a:spcBef>
              <a:buFont typeface="Arial" panose="020B0604020202020204" pitchFamily="34" charset="0"/>
              <a:buNone/>
              <a:defRPr>
                <a:solidFill>
                  <a:schemeClr val="accent2"/>
                </a:solidFill>
              </a:defRPr>
            </a:lvl4pPr>
            <a:lvl5pPr marL="1828664" indent="0" defTabSz="914332">
              <a:lnSpc>
                <a:spcPct val="90000"/>
              </a:lnSpc>
              <a:spcBef>
                <a:spcPts val="500"/>
              </a:spcBef>
              <a:buFont typeface="Arial" panose="020B0604020202020204" pitchFamily="34" charset="0"/>
              <a:buNone/>
              <a:defRPr>
                <a:solidFill>
                  <a:schemeClr val="accent2"/>
                </a:solidFill>
              </a:defRPr>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r>
              <a:rPr lang="hu-HU" dirty="0" err="1"/>
              <a:t>Note</a:t>
            </a:r>
            <a:r>
              <a:rPr lang="hu-HU" dirty="0"/>
              <a:t>: </a:t>
            </a:r>
            <a:r>
              <a:rPr lang="en-US" dirty="0"/>
              <a:t>Calculated by clients until 2010 and by contracts from 2010. Stage rating is available from 2020 onwards</a:t>
            </a:r>
            <a:r>
              <a:rPr lang="hu-HU" dirty="0"/>
              <a:t>. </a:t>
            </a:r>
            <a:r>
              <a:rPr lang="hu-HU" dirty="0" err="1"/>
              <a:t>Source</a:t>
            </a:r>
            <a:r>
              <a:rPr lang="hu-HU" dirty="0"/>
              <a:t>: MNB</a:t>
            </a:r>
          </a:p>
        </p:txBody>
      </p:sp>
      <p:pic>
        <p:nvPicPr>
          <p:cNvPr id="4" name="Picture 3">
            <a:extLst>
              <a:ext uri="{FF2B5EF4-FFF2-40B4-BE49-F238E27FC236}">
                <a16:creationId xmlns:a16="http://schemas.microsoft.com/office/drawing/2014/main" id="{15425E59-399D-4DFE-BC4D-2D48537C0C71}"/>
              </a:ext>
            </a:extLst>
          </p:cNvPr>
          <p:cNvPicPr>
            <a:picLocks noChangeAspect="1"/>
          </p:cNvPicPr>
          <p:nvPr/>
        </p:nvPicPr>
        <p:blipFill>
          <a:blip r:embed="rId2"/>
          <a:stretch>
            <a:fillRect/>
          </a:stretch>
        </p:blipFill>
        <p:spPr>
          <a:xfrm>
            <a:off x="4129588" y="989602"/>
            <a:ext cx="6480000" cy="4861715"/>
          </a:xfrm>
          <a:prstGeom prst="rect">
            <a:avLst/>
          </a:prstGeom>
        </p:spPr>
      </p:pic>
    </p:spTree>
    <p:extLst>
      <p:ext uri="{BB962C8B-B14F-4D97-AF65-F5344CB8AC3E}">
        <p14:creationId xmlns:p14="http://schemas.microsoft.com/office/powerpoint/2010/main" val="4059944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91FE82-2CA3-46C3-A74E-78D67F419D3B}"/>
              </a:ext>
            </a:extLst>
          </p:cNvPr>
          <p:cNvSpPr>
            <a:spLocks noGrp="1"/>
          </p:cNvSpPr>
          <p:nvPr>
            <p:ph type="title"/>
          </p:nvPr>
        </p:nvSpPr>
        <p:spPr>
          <a:xfrm>
            <a:off x="3341759" y="348548"/>
            <a:ext cx="8455989" cy="1015557"/>
          </a:xfrm>
        </p:spPr>
        <p:txBody>
          <a:bodyPr>
            <a:noAutofit/>
          </a:bodyPr>
          <a:lstStyle/>
          <a:p>
            <a:r>
              <a:rPr lang="en-US" sz="2400" dirty="0"/>
              <a:t>banks experienced a higher increase in credit risk</a:t>
            </a:r>
            <a:r>
              <a:rPr lang="hu-HU" sz="2400" dirty="0"/>
              <a:t>s</a:t>
            </a:r>
            <a:r>
              <a:rPr lang="en-US" sz="2400" dirty="0"/>
              <a:t> in the case of loans in the moratorium</a:t>
            </a:r>
            <a:r>
              <a:rPr lang="hu-HU" sz="2400" dirty="0"/>
              <a:t> in 2020 H2</a:t>
            </a:r>
          </a:p>
        </p:txBody>
      </p:sp>
      <p:grpSp>
        <p:nvGrpSpPr>
          <p:cNvPr id="17" name="Group 16">
            <a:extLst>
              <a:ext uri="{FF2B5EF4-FFF2-40B4-BE49-F238E27FC236}">
                <a16:creationId xmlns:a16="http://schemas.microsoft.com/office/drawing/2014/main" id="{1E885D8F-F3A0-4EA6-A79A-65A4A8CBFFF8}"/>
              </a:ext>
            </a:extLst>
          </p:cNvPr>
          <p:cNvGrpSpPr/>
          <p:nvPr/>
        </p:nvGrpSpPr>
        <p:grpSpPr>
          <a:xfrm>
            <a:off x="3341759" y="4878071"/>
            <a:ext cx="8593188" cy="923330"/>
            <a:chOff x="3324237" y="4497071"/>
            <a:chExt cx="8593188" cy="923330"/>
          </a:xfrm>
        </p:grpSpPr>
        <p:sp>
          <p:nvSpPr>
            <p:cNvPr id="12" name="TextBox 11">
              <a:extLst>
                <a:ext uri="{FF2B5EF4-FFF2-40B4-BE49-F238E27FC236}">
                  <a16:creationId xmlns:a16="http://schemas.microsoft.com/office/drawing/2014/main" id="{FDEECBA1-AFE2-4D11-8462-B9FA41BF3C36}"/>
                </a:ext>
              </a:extLst>
            </p:cNvPr>
            <p:cNvSpPr txBox="1"/>
            <p:nvPr/>
          </p:nvSpPr>
          <p:spPr>
            <a:xfrm>
              <a:off x="7915275" y="4497071"/>
              <a:ext cx="4002150" cy="923330"/>
            </a:xfrm>
            <a:prstGeom prst="rect">
              <a:avLst/>
            </a:prstGeom>
            <a:noFill/>
          </p:spPr>
          <p:txBody>
            <a:bodyPr wrap="square" rtlCol="0">
              <a:spAutoFit/>
            </a:bodyPr>
            <a:lstStyle>
              <a:defPPr>
                <a:defRPr lang="en-US"/>
              </a:defPPr>
              <a:lvl1pPr algn="ct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t>Movements of household loans </a:t>
              </a:r>
              <a:endParaRPr lang="hu-HU" dirty="0"/>
            </a:p>
            <a:p>
              <a:r>
                <a:rPr lang="en-US" dirty="0"/>
                <a:t>between loan loss categories between 2020 Q2 and 2020 Q4</a:t>
              </a:r>
              <a:endParaRPr lang="hu-HU" dirty="0"/>
            </a:p>
          </p:txBody>
        </p:sp>
        <p:sp>
          <p:nvSpPr>
            <p:cNvPr id="14" name="TextBox 13">
              <a:extLst>
                <a:ext uri="{FF2B5EF4-FFF2-40B4-BE49-F238E27FC236}">
                  <a16:creationId xmlns:a16="http://schemas.microsoft.com/office/drawing/2014/main" id="{4C4D494E-C55F-4368-86BF-0F92F06CD47A}"/>
                </a:ext>
              </a:extLst>
            </p:cNvPr>
            <p:cNvSpPr txBox="1"/>
            <p:nvPr/>
          </p:nvSpPr>
          <p:spPr>
            <a:xfrm>
              <a:off x="3324237" y="4497071"/>
              <a:ext cx="3859798" cy="923330"/>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ctr"/>
              <a:r>
                <a:rPr lang="en-US" dirty="0"/>
                <a:t>Movements of </a:t>
              </a:r>
              <a:r>
                <a:rPr lang="hu-HU" dirty="0" err="1"/>
                <a:t>corporate</a:t>
              </a:r>
              <a:r>
                <a:rPr lang="en-US" dirty="0"/>
                <a:t> loans between loan loss categories between 2020 Q2 and 2020 Q4</a:t>
              </a:r>
              <a:endParaRPr lang="hu-HU" dirty="0"/>
            </a:p>
          </p:txBody>
        </p:sp>
      </p:grpSp>
      <p:sp>
        <p:nvSpPr>
          <p:cNvPr id="16" name="TextBox 15">
            <a:extLst>
              <a:ext uri="{FF2B5EF4-FFF2-40B4-BE49-F238E27FC236}">
                <a16:creationId xmlns:a16="http://schemas.microsoft.com/office/drawing/2014/main" id="{349C7E9A-22E2-4DE2-918D-058558EA9640}"/>
              </a:ext>
            </a:extLst>
          </p:cNvPr>
          <p:cNvSpPr txBox="1"/>
          <p:nvPr/>
        </p:nvSpPr>
        <p:spPr>
          <a:xfrm>
            <a:off x="5987844" y="6310879"/>
            <a:ext cx="5356122" cy="424732"/>
          </a:xfrm>
          <a:prstGeom prst="rect">
            <a:avLst/>
          </a:prstGeom>
        </p:spPr>
        <p:txBody>
          <a:bodyPr vert="horz" lIns="91440" tIns="45720" rIns="91440" bIns="45720" rtlCol="0" anchor="ctr">
            <a:noAutofit/>
          </a:bodyPr>
          <a:lstStyle>
            <a:defPPr>
              <a:defRPr lang="en-US"/>
            </a:defPPr>
            <a:lvl1pPr indent="0" algn="r" defTabSz="914332">
              <a:lnSpc>
                <a:spcPct val="90000"/>
              </a:lnSpc>
              <a:spcBef>
                <a:spcPts val="0"/>
              </a:spcBef>
              <a:buFont typeface="Arial" panose="020B0604020202020204" pitchFamily="34" charset="0"/>
              <a:buNone/>
              <a:defRPr sz="1200">
                <a:solidFill>
                  <a:schemeClr val="tx2"/>
                </a:solidFill>
              </a:defRPr>
            </a:lvl1pPr>
            <a:lvl2pPr marL="457167" indent="0" defTabSz="914332">
              <a:lnSpc>
                <a:spcPct val="90000"/>
              </a:lnSpc>
              <a:spcBef>
                <a:spcPts val="500"/>
              </a:spcBef>
              <a:buFont typeface="Arial" panose="020B0604020202020204" pitchFamily="34" charset="0"/>
              <a:buNone/>
              <a:defRPr sz="2400">
                <a:solidFill>
                  <a:schemeClr val="accent2"/>
                </a:solidFill>
              </a:defRPr>
            </a:lvl2pPr>
            <a:lvl3pPr marL="914332" indent="0" defTabSz="914332">
              <a:lnSpc>
                <a:spcPct val="90000"/>
              </a:lnSpc>
              <a:spcBef>
                <a:spcPts val="500"/>
              </a:spcBef>
              <a:buFont typeface="Arial" panose="020B0604020202020204" pitchFamily="34" charset="0"/>
              <a:buNone/>
              <a:defRPr sz="2000">
                <a:solidFill>
                  <a:schemeClr val="accent2"/>
                </a:solidFill>
              </a:defRPr>
            </a:lvl3pPr>
            <a:lvl4pPr marL="1371498" indent="0" defTabSz="914332">
              <a:lnSpc>
                <a:spcPct val="90000"/>
              </a:lnSpc>
              <a:spcBef>
                <a:spcPts val="500"/>
              </a:spcBef>
              <a:buFont typeface="Arial" panose="020B0604020202020204" pitchFamily="34" charset="0"/>
              <a:buNone/>
              <a:defRPr>
                <a:solidFill>
                  <a:schemeClr val="accent2"/>
                </a:solidFill>
              </a:defRPr>
            </a:lvl4pPr>
            <a:lvl5pPr marL="1828664" indent="0" defTabSz="914332">
              <a:lnSpc>
                <a:spcPct val="90000"/>
              </a:lnSpc>
              <a:spcBef>
                <a:spcPts val="500"/>
              </a:spcBef>
              <a:buFont typeface="Arial" panose="020B0604020202020204" pitchFamily="34" charset="0"/>
              <a:buNone/>
              <a:defRPr>
                <a:solidFill>
                  <a:schemeClr val="accent2"/>
                </a:solidFill>
              </a:defRPr>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r>
              <a:rPr lang="hu-HU" dirty="0" err="1"/>
              <a:t>Note</a:t>
            </a:r>
            <a:r>
              <a:rPr lang="hu-HU" dirty="0"/>
              <a:t>: </a:t>
            </a:r>
            <a:r>
              <a:rPr lang="en-US" dirty="0"/>
              <a:t>Credit institutions' data. Ratios on the basis of outstanding amounts at the end of 2020 Q4</a:t>
            </a:r>
            <a:r>
              <a:rPr lang="hu-HU" dirty="0"/>
              <a:t>. </a:t>
            </a:r>
            <a:r>
              <a:rPr lang="hu-HU" dirty="0" err="1"/>
              <a:t>Source</a:t>
            </a:r>
            <a:r>
              <a:rPr lang="hu-HU" dirty="0"/>
              <a:t>: MNB</a:t>
            </a:r>
          </a:p>
        </p:txBody>
      </p:sp>
      <p:pic>
        <p:nvPicPr>
          <p:cNvPr id="2" name="Picture 1">
            <a:extLst>
              <a:ext uri="{FF2B5EF4-FFF2-40B4-BE49-F238E27FC236}">
                <a16:creationId xmlns:a16="http://schemas.microsoft.com/office/drawing/2014/main" id="{4A7DC14E-236C-4C57-8902-C239EE668074}"/>
              </a:ext>
            </a:extLst>
          </p:cNvPr>
          <p:cNvPicPr>
            <a:picLocks noChangeAspect="1"/>
          </p:cNvPicPr>
          <p:nvPr/>
        </p:nvPicPr>
        <p:blipFill>
          <a:blip r:embed="rId2"/>
          <a:stretch>
            <a:fillRect/>
          </a:stretch>
        </p:blipFill>
        <p:spPr>
          <a:xfrm>
            <a:off x="3078638" y="1886242"/>
            <a:ext cx="4428000" cy="2615707"/>
          </a:xfrm>
          <a:prstGeom prst="rect">
            <a:avLst/>
          </a:prstGeom>
        </p:spPr>
      </p:pic>
      <p:pic>
        <p:nvPicPr>
          <p:cNvPr id="3" name="Picture 2">
            <a:extLst>
              <a:ext uri="{FF2B5EF4-FFF2-40B4-BE49-F238E27FC236}">
                <a16:creationId xmlns:a16="http://schemas.microsoft.com/office/drawing/2014/main" id="{309B93AE-2F56-4EE5-AEE5-0ECD272DD31A}"/>
              </a:ext>
            </a:extLst>
          </p:cNvPr>
          <p:cNvPicPr>
            <a:picLocks noChangeAspect="1"/>
          </p:cNvPicPr>
          <p:nvPr/>
        </p:nvPicPr>
        <p:blipFill>
          <a:blip r:embed="rId3"/>
          <a:stretch>
            <a:fillRect/>
          </a:stretch>
        </p:blipFill>
        <p:spPr>
          <a:xfrm>
            <a:off x="7503688" y="1886242"/>
            <a:ext cx="4680000" cy="2615707"/>
          </a:xfrm>
          <a:prstGeom prst="rect">
            <a:avLst/>
          </a:prstGeom>
        </p:spPr>
      </p:pic>
    </p:spTree>
    <p:extLst>
      <p:ext uri="{BB962C8B-B14F-4D97-AF65-F5344CB8AC3E}">
        <p14:creationId xmlns:p14="http://schemas.microsoft.com/office/powerpoint/2010/main" val="4290245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2D4E55-1E44-42B6-A96E-352443F20622}"/>
              </a:ext>
            </a:extLst>
          </p:cNvPr>
          <p:cNvSpPr>
            <a:spLocks noGrp="1"/>
          </p:cNvSpPr>
          <p:nvPr>
            <p:ph type="title"/>
          </p:nvPr>
        </p:nvSpPr>
        <p:spPr/>
        <p:txBody>
          <a:bodyPr>
            <a:noAutofit/>
          </a:bodyPr>
          <a:lstStyle/>
          <a:p>
            <a:r>
              <a:rPr lang="en-GB" sz="2400"/>
              <a:t>Collaterals: Trends in rents and house prices are diverging</a:t>
            </a:r>
          </a:p>
        </p:txBody>
      </p:sp>
      <p:sp>
        <p:nvSpPr>
          <p:cNvPr id="4" name="Text Placeholder 3">
            <a:extLst>
              <a:ext uri="{FF2B5EF4-FFF2-40B4-BE49-F238E27FC236}">
                <a16:creationId xmlns:a16="http://schemas.microsoft.com/office/drawing/2014/main" id="{216BE161-5CEF-4F73-908A-261365A24A71}"/>
              </a:ext>
            </a:extLst>
          </p:cNvPr>
          <p:cNvSpPr>
            <a:spLocks noGrp="1"/>
          </p:cNvSpPr>
          <p:nvPr>
            <p:ph type="body" sz="quarter" idx="17"/>
          </p:nvPr>
        </p:nvSpPr>
        <p:spPr>
          <a:xfrm>
            <a:off x="3722780" y="6049449"/>
            <a:ext cx="7679183" cy="646331"/>
          </a:xfrm>
        </p:spPr>
        <p:txBody>
          <a:bodyPr/>
          <a:lstStyle/>
          <a:p>
            <a:pPr algn="r"/>
            <a:r>
              <a:rPr lang="en-GB" sz="1200" dirty="0"/>
              <a:t>Note: Rents based on the HCSO-ingatlan.com house-rent indices, house price indices on the basis of MNB estimate. Buda mountainous district: I., II., XII., Buda other districts: III., XI., XXII., Pest inner district: V., VI., VII., VIII., IX., Pest transitional district: X., XIII., XIV., XIX., XX., Pest outer district: IV., XV., XVI., XVII., XVIII., XXI., XXIII. </a:t>
            </a:r>
            <a:endParaRPr lang="hu-HU" sz="1200" dirty="0"/>
          </a:p>
          <a:p>
            <a:pPr algn="r"/>
            <a:r>
              <a:rPr lang="en-GB" sz="1200" dirty="0"/>
              <a:t>Source: HCSO-ingatlan.com, MNB housing agent database</a:t>
            </a:r>
          </a:p>
        </p:txBody>
      </p:sp>
      <p:sp>
        <p:nvSpPr>
          <p:cNvPr id="7" name="TextBox 6">
            <a:extLst>
              <a:ext uri="{FF2B5EF4-FFF2-40B4-BE49-F238E27FC236}">
                <a16:creationId xmlns:a16="http://schemas.microsoft.com/office/drawing/2014/main" id="{3775C673-CAE8-4B54-92A2-6A7CAE2A7F03}"/>
              </a:ext>
            </a:extLst>
          </p:cNvPr>
          <p:cNvSpPr txBox="1"/>
          <p:nvPr/>
        </p:nvSpPr>
        <p:spPr>
          <a:xfrm>
            <a:off x="3898811" y="5292368"/>
            <a:ext cx="7610642" cy="646331"/>
          </a:xfrm>
          <a:prstGeom prst="rect">
            <a:avLst/>
          </a:prstGeom>
          <a:noFill/>
        </p:spPr>
        <p:txBody>
          <a:bodyPr wrap="square" rtlCol="0">
            <a:spAutoFit/>
          </a:bodyPr>
          <a:lstStyle/>
          <a:p>
            <a:pPr algn="r"/>
            <a:r>
              <a:rPr lang="en-GB" i="1">
                <a:solidFill>
                  <a:srgbClr val="141B4D"/>
                </a:solidFill>
                <a:latin typeface="Calibri" panose="020F0502020204030204" pitchFamily="34" charset="0"/>
                <a:ea typeface="Calibri" panose="020F0502020204030204" pitchFamily="34" charset="0"/>
                <a:cs typeface="Times New Roman" panose="02020603050405020304" pitchFamily="18" charset="0"/>
              </a:rPr>
              <a:t>Change in rents (left chart) and house prices (right chart) in the country as a whole and in certain groups of districts in Budapest (2015 = 100 per cent)</a:t>
            </a:r>
          </a:p>
        </p:txBody>
      </p:sp>
      <p:sp>
        <p:nvSpPr>
          <p:cNvPr id="8" name="TextBox 7">
            <a:extLst>
              <a:ext uri="{FF2B5EF4-FFF2-40B4-BE49-F238E27FC236}">
                <a16:creationId xmlns:a16="http://schemas.microsoft.com/office/drawing/2014/main" id="{8B3B49B7-6B3B-47B0-B01C-425B039CF875}"/>
              </a:ext>
            </a:extLst>
          </p:cNvPr>
          <p:cNvSpPr txBox="1"/>
          <p:nvPr/>
        </p:nvSpPr>
        <p:spPr>
          <a:xfrm>
            <a:off x="8638957" y="1315861"/>
            <a:ext cx="2870497" cy="1477328"/>
          </a:xfrm>
          <a:prstGeom prst="rect">
            <a:avLst/>
          </a:prstGeom>
          <a:noFill/>
          <a:ln>
            <a:solidFill>
              <a:schemeClr val="tx2"/>
            </a:solidFill>
          </a:ln>
        </p:spPr>
        <p:txBody>
          <a:bodyPr wrap="square">
            <a:spAutoFit/>
          </a:bodyPr>
          <a:lstStyle>
            <a:defPPr>
              <a:defRPr lang="en-US"/>
            </a:defPPr>
            <a:lvl1pPr algn="ctr"/>
          </a:lstStyle>
          <a:p>
            <a:r>
              <a:rPr lang="en-GB">
                <a:solidFill>
                  <a:schemeClr val="tx2"/>
                </a:solidFill>
              </a:rPr>
              <a:t>The subsidising environment is heating the demand, </a:t>
            </a:r>
            <a:r>
              <a:rPr lang="en-GB" b="1">
                <a:solidFill>
                  <a:schemeClr val="tx2"/>
                </a:solidFill>
              </a:rPr>
              <a:t>although signs of excessive lending are not yet being seen.</a:t>
            </a:r>
          </a:p>
        </p:txBody>
      </p:sp>
      <p:sp>
        <p:nvSpPr>
          <p:cNvPr id="9" name="TextBox 8">
            <a:extLst>
              <a:ext uri="{FF2B5EF4-FFF2-40B4-BE49-F238E27FC236}">
                <a16:creationId xmlns:a16="http://schemas.microsoft.com/office/drawing/2014/main" id="{E9DD2597-D812-4D4D-9DE6-2F9495FE47E9}"/>
              </a:ext>
            </a:extLst>
          </p:cNvPr>
          <p:cNvSpPr txBox="1"/>
          <p:nvPr/>
        </p:nvSpPr>
        <p:spPr>
          <a:xfrm>
            <a:off x="8638957" y="2947481"/>
            <a:ext cx="2870497" cy="2031325"/>
          </a:xfrm>
          <a:prstGeom prst="rect">
            <a:avLst/>
          </a:prstGeom>
          <a:noFill/>
          <a:ln>
            <a:solidFill>
              <a:schemeClr val="tx2"/>
            </a:solidFill>
          </a:ln>
        </p:spPr>
        <p:txBody>
          <a:bodyPr wrap="square">
            <a:spAutoFit/>
          </a:bodyPr>
          <a:lstStyle/>
          <a:p>
            <a:pPr algn="ctr"/>
            <a:r>
              <a:rPr lang="en-GB" dirty="0">
                <a:solidFill>
                  <a:schemeClr val="tx2"/>
                </a:solidFill>
              </a:rPr>
              <a:t>A maximum </a:t>
            </a:r>
            <a:r>
              <a:rPr lang="en-GB" b="1" dirty="0">
                <a:solidFill>
                  <a:schemeClr val="tx2"/>
                </a:solidFill>
              </a:rPr>
              <a:t>14 per cent of the borrowers of mortgage loans have complemented their own funds </a:t>
            </a:r>
            <a:r>
              <a:rPr lang="en-GB" dirty="0">
                <a:solidFill>
                  <a:schemeClr val="tx2"/>
                </a:solidFill>
              </a:rPr>
              <a:t>through prenatal baby support or personal loans since July 2019. </a:t>
            </a:r>
          </a:p>
        </p:txBody>
      </p:sp>
      <p:pic>
        <p:nvPicPr>
          <p:cNvPr id="2" name="Picture 1">
            <a:extLst>
              <a:ext uri="{FF2B5EF4-FFF2-40B4-BE49-F238E27FC236}">
                <a16:creationId xmlns:a16="http://schemas.microsoft.com/office/drawing/2014/main" id="{C50850CC-97D3-4CA1-A56A-C414FB477108}"/>
              </a:ext>
            </a:extLst>
          </p:cNvPr>
          <p:cNvPicPr>
            <a:picLocks noChangeAspect="1"/>
          </p:cNvPicPr>
          <p:nvPr/>
        </p:nvPicPr>
        <p:blipFill>
          <a:blip r:embed="rId2"/>
          <a:stretch>
            <a:fillRect/>
          </a:stretch>
        </p:blipFill>
        <p:spPr>
          <a:xfrm>
            <a:off x="3121884" y="1130743"/>
            <a:ext cx="5454008" cy="4091083"/>
          </a:xfrm>
          <a:prstGeom prst="rect">
            <a:avLst/>
          </a:prstGeom>
        </p:spPr>
      </p:pic>
    </p:spTree>
    <p:extLst>
      <p:ext uri="{BB962C8B-B14F-4D97-AF65-F5344CB8AC3E}">
        <p14:creationId xmlns:p14="http://schemas.microsoft.com/office/powerpoint/2010/main" val="442925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2D4E55-1E44-42B6-A96E-352443F20622}"/>
              </a:ext>
            </a:extLst>
          </p:cNvPr>
          <p:cNvSpPr>
            <a:spLocks noGrp="1"/>
          </p:cNvSpPr>
          <p:nvPr>
            <p:ph type="title"/>
          </p:nvPr>
        </p:nvSpPr>
        <p:spPr>
          <a:xfrm>
            <a:off x="3189130" y="266650"/>
            <a:ext cx="8839200" cy="713833"/>
          </a:xfrm>
        </p:spPr>
        <p:txBody>
          <a:bodyPr>
            <a:noAutofit/>
          </a:bodyPr>
          <a:lstStyle/>
          <a:p>
            <a:r>
              <a:rPr lang="en-GB" sz="2400" dirty="0"/>
              <a:t>commercial real estate market exposure as a percentage of the regulatory capital is at a historically low level</a:t>
            </a:r>
          </a:p>
        </p:txBody>
      </p:sp>
      <p:sp>
        <p:nvSpPr>
          <p:cNvPr id="4" name="Text Placeholder 3">
            <a:extLst>
              <a:ext uri="{FF2B5EF4-FFF2-40B4-BE49-F238E27FC236}">
                <a16:creationId xmlns:a16="http://schemas.microsoft.com/office/drawing/2014/main" id="{216BE161-5CEF-4F73-908A-261365A24A71}"/>
              </a:ext>
            </a:extLst>
          </p:cNvPr>
          <p:cNvSpPr>
            <a:spLocks noGrp="1"/>
          </p:cNvSpPr>
          <p:nvPr>
            <p:ph type="body" sz="quarter" idx="17"/>
          </p:nvPr>
        </p:nvSpPr>
        <p:spPr>
          <a:xfrm>
            <a:off x="3747116" y="6318226"/>
            <a:ext cx="7679183" cy="229326"/>
          </a:xfrm>
        </p:spPr>
        <p:txBody>
          <a:bodyPr/>
          <a:lstStyle/>
          <a:p>
            <a:pPr algn="r"/>
            <a:r>
              <a:rPr lang="en-GB" sz="1200" dirty="0"/>
              <a:t>Note: Banking sector data. Until 2010, the new disbursements also include loans to non-resident companies. We analyse the risks of commercial real estate loans in </a:t>
            </a:r>
            <a:r>
              <a:rPr lang="en-GB" sz="1200" b="1" u="sng" dirty="0"/>
              <a:t>Box 3</a:t>
            </a:r>
            <a:r>
              <a:rPr lang="en-GB" sz="1200" dirty="0"/>
              <a:t> of the Report.</a:t>
            </a:r>
          </a:p>
        </p:txBody>
      </p:sp>
      <p:sp>
        <p:nvSpPr>
          <p:cNvPr id="7" name="TextBox 6">
            <a:extLst>
              <a:ext uri="{FF2B5EF4-FFF2-40B4-BE49-F238E27FC236}">
                <a16:creationId xmlns:a16="http://schemas.microsoft.com/office/drawing/2014/main" id="{3775C673-CAE8-4B54-92A2-6A7CAE2A7F03}"/>
              </a:ext>
            </a:extLst>
          </p:cNvPr>
          <p:cNvSpPr txBox="1"/>
          <p:nvPr/>
        </p:nvSpPr>
        <p:spPr>
          <a:xfrm>
            <a:off x="4171504" y="5588101"/>
            <a:ext cx="7610642" cy="646331"/>
          </a:xfrm>
          <a:prstGeom prst="rect">
            <a:avLst/>
          </a:prstGeom>
          <a:noFill/>
        </p:spPr>
        <p:txBody>
          <a:bodyPr wrap="square" rtlCol="0">
            <a:spAutoFit/>
          </a:bodyPr>
          <a:lstStyle/>
          <a:p>
            <a:pPr algn="r"/>
            <a:r>
              <a:rPr lang="en-GB" i="1">
                <a:solidFill>
                  <a:srgbClr val="141B4D"/>
                </a:solidFill>
                <a:latin typeface="Calibri" panose="020F0502020204030204" pitchFamily="34" charset="0"/>
                <a:ea typeface="Calibri" panose="020F0502020204030204" pitchFamily="34" charset="0"/>
                <a:cs typeface="Times New Roman" panose="02020603050405020304" pitchFamily="18" charset="0"/>
              </a:rPr>
              <a:t>New volume of commercial real estate project loans and share of the outstanding stock to regulatory capital</a:t>
            </a:r>
          </a:p>
        </p:txBody>
      </p:sp>
      <p:sp>
        <p:nvSpPr>
          <p:cNvPr id="8" name="TextBox 7">
            <a:extLst>
              <a:ext uri="{FF2B5EF4-FFF2-40B4-BE49-F238E27FC236}">
                <a16:creationId xmlns:a16="http://schemas.microsoft.com/office/drawing/2014/main" id="{F5BB0CE3-E276-4E5C-9832-3D5AA7266BDA}"/>
              </a:ext>
            </a:extLst>
          </p:cNvPr>
          <p:cNvSpPr txBox="1"/>
          <p:nvPr/>
        </p:nvSpPr>
        <p:spPr>
          <a:xfrm>
            <a:off x="9157832" y="1068300"/>
            <a:ext cx="2870497" cy="1477328"/>
          </a:xfrm>
          <a:prstGeom prst="rect">
            <a:avLst/>
          </a:prstGeom>
          <a:noFill/>
          <a:ln>
            <a:solidFill>
              <a:schemeClr val="tx2"/>
            </a:solidFill>
          </a:ln>
        </p:spPr>
        <p:txBody>
          <a:bodyPr wrap="square">
            <a:spAutoFit/>
          </a:bodyPr>
          <a:lstStyle>
            <a:defPPr>
              <a:defRPr lang="en-US"/>
            </a:defPPr>
            <a:lvl1pPr algn="ctr"/>
          </a:lstStyle>
          <a:p>
            <a:r>
              <a:rPr lang="en-GB" dirty="0">
                <a:solidFill>
                  <a:schemeClr val="tx2"/>
                </a:solidFill>
              </a:rPr>
              <a:t>High-volume development projects and </a:t>
            </a:r>
            <a:r>
              <a:rPr lang="en-GB" b="1" dirty="0">
                <a:solidFill>
                  <a:schemeClr val="tx2"/>
                </a:solidFill>
              </a:rPr>
              <a:t>uncertain</a:t>
            </a:r>
            <a:r>
              <a:rPr lang="en-GB" dirty="0">
                <a:solidFill>
                  <a:schemeClr val="tx2"/>
                </a:solidFill>
              </a:rPr>
              <a:t> demand characterise the commercial real estate market</a:t>
            </a:r>
            <a:r>
              <a:rPr lang="hu-HU" dirty="0">
                <a:solidFill>
                  <a:schemeClr val="tx2"/>
                </a:solidFill>
              </a:rPr>
              <a:t>.</a:t>
            </a:r>
            <a:endParaRPr lang="en-GB" dirty="0">
              <a:solidFill>
                <a:schemeClr val="tx2"/>
              </a:solidFill>
            </a:endParaRPr>
          </a:p>
        </p:txBody>
      </p:sp>
      <p:sp>
        <p:nvSpPr>
          <p:cNvPr id="9" name="TextBox 8">
            <a:extLst>
              <a:ext uri="{FF2B5EF4-FFF2-40B4-BE49-F238E27FC236}">
                <a16:creationId xmlns:a16="http://schemas.microsoft.com/office/drawing/2014/main" id="{94272D29-BC36-4ADF-AA55-DF8D03786A20}"/>
              </a:ext>
            </a:extLst>
          </p:cNvPr>
          <p:cNvSpPr txBox="1"/>
          <p:nvPr/>
        </p:nvSpPr>
        <p:spPr>
          <a:xfrm>
            <a:off x="9157832" y="2665314"/>
            <a:ext cx="2870497" cy="1477328"/>
          </a:xfrm>
          <a:prstGeom prst="rect">
            <a:avLst/>
          </a:prstGeom>
          <a:noFill/>
          <a:ln>
            <a:solidFill>
              <a:schemeClr val="tx2"/>
            </a:solidFill>
          </a:ln>
        </p:spPr>
        <p:txBody>
          <a:bodyPr wrap="square">
            <a:spAutoFit/>
          </a:bodyPr>
          <a:lstStyle>
            <a:defPPr>
              <a:defRPr lang="en-US"/>
            </a:defPPr>
            <a:lvl1pPr algn="ctr"/>
          </a:lstStyle>
          <a:p>
            <a:r>
              <a:rPr lang="en-GB" dirty="0">
                <a:solidFill>
                  <a:schemeClr val="tx2"/>
                </a:solidFill>
              </a:rPr>
              <a:t>The highest portion of reclassification to a worse loan loss category took place for </a:t>
            </a:r>
            <a:r>
              <a:rPr lang="en-GB" b="1" dirty="0">
                <a:solidFill>
                  <a:schemeClr val="tx2"/>
                </a:solidFill>
              </a:rPr>
              <a:t>hotel and residential real estate </a:t>
            </a:r>
            <a:r>
              <a:rPr lang="en-GB" dirty="0">
                <a:solidFill>
                  <a:schemeClr val="tx2"/>
                </a:solidFill>
              </a:rPr>
              <a:t>project loans</a:t>
            </a:r>
            <a:r>
              <a:rPr lang="hu-HU" dirty="0">
                <a:solidFill>
                  <a:schemeClr val="tx2"/>
                </a:solidFill>
              </a:rPr>
              <a:t>.</a:t>
            </a:r>
            <a:endParaRPr lang="en-GB" dirty="0">
              <a:solidFill>
                <a:schemeClr val="tx2"/>
              </a:solidFill>
            </a:endParaRPr>
          </a:p>
        </p:txBody>
      </p:sp>
      <p:sp>
        <p:nvSpPr>
          <p:cNvPr id="10" name="TextBox 9">
            <a:extLst>
              <a:ext uri="{FF2B5EF4-FFF2-40B4-BE49-F238E27FC236}">
                <a16:creationId xmlns:a16="http://schemas.microsoft.com/office/drawing/2014/main" id="{1376493C-54E4-435E-B08A-0DBF33A43185}"/>
              </a:ext>
            </a:extLst>
          </p:cNvPr>
          <p:cNvSpPr txBox="1"/>
          <p:nvPr/>
        </p:nvSpPr>
        <p:spPr>
          <a:xfrm>
            <a:off x="9151800" y="4239996"/>
            <a:ext cx="2870497" cy="1200329"/>
          </a:xfrm>
          <a:prstGeom prst="rect">
            <a:avLst/>
          </a:prstGeom>
          <a:noFill/>
          <a:ln>
            <a:solidFill>
              <a:schemeClr val="tx2"/>
            </a:solidFill>
          </a:ln>
        </p:spPr>
        <p:txBody>
          <a:bodyPr wrap="square">
            <a:spAutoFit/>
          </a:bodyPr>
          <a:lstStyle>
            <a:defPPr>
              <a:defRPr lang="en-US"/>
            </a:defPPr>
            <a:lvl1pPr algn="ctr"/>
          </a:lstStyle>
          <a:p>
            <a:r>
              <a:rPr lang="en-GB" dirty="0">
                <a:solidFill>
                  <a:schemeClr val="tx2"/>
                </a:solidFill>
              </a:rPr>
              <a:t>The </a:t>
            </a:r>
            <a:r>
              <a:rPr lang="en-GB" b="1" dirty="0">
                <a:solidFill>
                  <a:schemeClr val="tx2"/>
                </a:solidFill>
              </a:rPr>
              <a:t>interbank concentration </a:t>
            </a:r>
            <a:r>
              <a:rPr lang="en-GB" dirty="0">
                <a:solidFill>
                  <a:schemeClr val="tx2"/>
                </a:solidFill>
              </a:rPr>
              <a:t>of commercial real estate project loans can be considered moderate</a:t>
            </a:r>
            <a:r>
              <a:rPr lang="hu-HU" dirty="0">
                <a:solidFill>
                  <a:schemeClr val="tx2"/>
                </a:solidFill>
              </a:rPr>
              <a:t>.</a:t>
            </a:r>
            <a:endParaRPr lang="en-GB" dirty="0">
              <a:solidFill>
                <a:schemeClr val="tx2"/>
              </a:solidFill>
            </a:endParaRPr>
          </a:p>
        </p:txBody>
      </p:sp>
      <p:pic>
        <p:nvPicPr>
          <p:cNvPr id="5" name="Picture 4">
            <a:extLst>
              <a:ext uri="{FF2B5EF4-FFF2-40B4-BE49-F238E27FC236}">
                <a16:creationId xmlns:a16="http://schemas.microsoft.com/office/drawing/2014/main" id="{EEC49570-891F-4211-9E72-969048C959B3}"/>
              </a:ext>
            </a:extLst>
          </p:cNvPr>
          <p:cNvPicPr>
            <a:picLocks noChangeAspect="1"/>
          </p:cNvPicPr>
          <p:nvPr/>
        </p:nvPicPr>
        <p:blipFill>
          <a:blip r:embed="rId2"/>
          <a:stretch>
            <a:fillRect/>
          </a:stretch>
        </p:blipFill>
        <p:spPr>
          <a:xfrm>
            <a:off x="3013427" y="935533"/>
            <a:ext cx="6165146" cy="4854167"/>
          </a:xfrm>
          <a:prstGeom prst="rect">
            <a:avLst/>
          </a:prstGeom>
        </p:spPr>
      </p:pic>
    </p:spTree>
    <p:extLst>
      <p:ext uri="{BB962C8B-B14F-4D97-AF65-F5344CB8AC3E}">
        <p14:creationId xmlns:p14="http://schemas.microsoft.com/office/powerpoint/2010/main" val="2965585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3334721854"/>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6885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F4F817-2DBD-4AC2-8034-87B03A6532DE}"/>
              </a:ext>
            </a:extLst>
          </p:cNvPr>
          <p:cNvSpPr>
            <a:spLocks noGrp="1"/>
          </p:cNvSpPr>
          <p:nvPr>
            <p:ph type="title"/>
          </p:nvPr>
        </p:nvSpPr>
        <p:spPr>
          <a:xfrm>
            <a:off x="3391270" y="281872"/>
            <a:ext cx="8390876" cy="713833"/>
          </a:xfrm>
        </p:spPr>
        <p:txBody>
          <a:bodyPr>
            <a:noAutofit/>
          </a:bodyPr>
          <a:lstStyle/>
          <a:p>
            <a:r>
              <a:rPr lang="hu-HU" sz="2400" dirty="0" err="1"/>
              <a:t>Increasing</a:t>
            </a:r>
            <a:r>
              <a:rPr lang="hu-HU" sz="2400" dirty="0"/>
              <a:t> credit </a:t>
            </a:r>
            <a:r>
              <a:rPr lang="hu-HU" sz="2400" dirty="0" err="1"/>
              <a:t>risk</a:t>
            </a:r>
            <a:r>
              <a:rPr lang="hu-HU" sz="2400" dirty="0"/>
              <a:t> is </a:t>
            </a:r>
            <a:r>
              <a:rPr lang="hu-HU" sz="2400" dirty="0" err="1"/>
              <a:t>indicated</a:t>
            </a:r>
            <a:r>
              <a:rPr lang="hu-HU" sz="2400" dirty="0"/>
              <a:t> </a:t>
            </a:r>
            <a:r>
              <a:rPr lang="hu-HU" sz="2400" dirty="0" err="1"/>
              <a:t>by</a:t>
            </a:r>
            <a:r>
              <a:rPr lang="hu-HU" sz="2400" dirty="0"/>
              <a:t> </a:t>
            </a:r>
            <a:r>
              <a:rPr lang="hu-HU" sz="2400" dirty="0" err="1"/>
              <a:t>the</a:t>
            </a:r>
            <a:r>
              <a:rPr lang="hu-HU" sz="2400" dirty="0"/>
              <a:t> </a:t>
            </a:r>
            <a:r>
              <a:rPr lang="hu-HU" sz="2400" dirty="0" err="1"/>
              <a:t>level</a:t>
            </a:r>
            <a:r>
              <a:rPr lang="hu-HU" sz="2400" dirty="0"/>
              <a:t> of </a:t>
            </a:r>
            <a:r>
              <a:rPr lang="hu-HU" sz="2400" dirty="0" err="1"/>
              <a:t>impairment</a:t>
            </a:r>
            <a:r>
              <a:rPr lang="hu-HU" sz="2400" dirty="0"/>
              <a:t> </a:t>
            </a:r>
            <a:r>
              <a:rPr lang="hu-HU" sz="2400" dirty="0" err="1"/>
              <a:t>as</a:t>
            </a:r>
            <a:r>
              <a:rPr lang="hu-HU" sz="2400" dirty="0"/>
              <a:t> </a:t>
            </a:r>
            <a:r>
              <a:rPr lang="hu-HU" sz="2400" dirty="0" err="1"/>
              <a:t>well</a:t>
            </a:r>
            <a:endParaRPr lang="hu-HU" sz="2400" dirty="0"/>
          </a:p>
        </p:txBody>
      </p:sp>
      <p:sp>
        <p:nvSpPr>
          <p:cNvPr id="2" name="Content Placeholder 1">
            <a:extLst>
              <a:ext uri="{FF2B5EF4-FFF2-40B4-BE49-F238E27FC236}">
                <a16:creationId xmlns:a16="http://schemas.microsoft.com/office/drawing/2014/main" id="{8DD303B8-5E77-47C4-96AD-3BD559E7FAA5}"/>
              </a:ext>
            </a:extLst>
          </p:cNvPr>
          <p:cNvSpPr>
            <a:spLocks noGrp="1"/>
          </p:cNvSpPr>
          <p:nvPr>
            <p:ph sz="quarter" idx="10"/>
          </p:nvPr>
        </p:nvSpPr>
        <p:spPr>
          <a:xfrm>
            <a:off x="9239250" y="1173996"/>
            <a:ext cx="2751314" cy="2336024"/>
          </a:xfrm>
          <a:noFill/>
          <a:ln>
            <a:solidFill>
              <a:schemeClr val="tx2"/>
            </a:solidFill>
          </a:ln>
        </p:spPr>
        <p:txBody>
          <a:bodyPr wrap="square">
            <a:spAutoFit/>
          </a:bodyPr>
          <a:lstStyle/>
          <a:p>
            <a:pPr defTabSz="457200"/>
            <a:r>
              <a:rPr lang="en-US" sz="1800" dirty="0"/>
              <a:t>In 2020, Hungarian banks </a:t>
            </a:r>
            <a:r>
              <a:rPr lang="en-US" sz="1800" dirty="0" err="1"/>
              <a:t>recognised</a:t>
            </a:r>
            <a:r>
              <a:rPr lang="en-US" sz="1800" dirty="0"/>
              <a:t> impairment of roughly HUF 260 billion, which corresponds to 0.5 per cent of the assets and </a:t>
            </a:r>
            <a:r>
              <a:rPr lang="en-US" sz="1800" b="1" dirty="0"/>
              <a:t>may be regarded as prudent provisioning also by European Union standards</a:t>
            </a:r>
            <a:r>
              <a:rPr lang="en-US" sz="1800" dirty="0"/>
              <a:t>.</a:t>
            </a:r>
            <a:endParaRPr lang="hu-HU" sz="1800" b="1" dirty="0"/>
          </a:p>
        </p:txBody>
      </p:sp>
      <p:sp>
        <p:nvSpPr>
          <p:cNvPr id="6" name="TextBox 5">
            <a:extLst>
              <a:ext uri="{FF2B5EF4-FFF2-40B4-BE49-F238E27FC236}">
                <a16:creationId xmlns:a16="http://schemas.microsoft.com/office/drawing/2014/main" id="{4B14376C-DEBC-42AA-BB2B-BF1F1C598E47}"/>
              </a:ext>
            </a:extLst>
          </p:cNvPr>
          <p:cNvSpPr txBox="1"/>
          <p:nvPr/>
        </p:nvSpPr>
        <p:spPr>
          <a:xfrm>
            <a:off x="5769029" y="5521738"/>
            <a:ext cx="6221535" cy="710707"/>
          </a:xfrm>
          <a:prstGeom prst="rect">
            <a:avLst/>
          </a:prstGeom>
          <a:noFill/>
        </p:spPr>
        <p:txBody>
          <a:bodyPr wrap="square" rtlCol="0">
            <a:spAutoFit/>
          </a:bodyPr>
          <a:lstStyle/>
          <a:p>
            <a:pPr algn="r">
              <a:lnSpc>
                <a:spcPct val="115000"/>
              </a:lnSpc>
              <a:spcAft>
                <a:spcPts val="600"/>
              </a:spcAft>
            </a:pPr>
            <a:r>
              <a:rPr lang="en-US" i="1" dirty="0">
                <a:solidFill>
                  <a:srgbClr val="0C2148"/>
                </a:solidFill>
                <a:latin typeface="Calibri" panose="020F0502020204030204" pitchFamily="34" charset="0"/>
                <a:ea typeface="Calibri" panose="020F0502020204030204" pitchFamily="34" charset="0"/>
                <a:cs typeface="Times New Roman" panose="02020603050405020304" pitchFamily="18" charset="0"/>
              </a:rPr>
              <a:t>Balance sheet total weighted distribution of credit institutions' net impairment to assets ratio</a:t>
            </a:r>
            <a:endParaRPr lang="hu-HU" b="1" dirty="0">
              <a:solidFill>
                <a:srgbClr val="80808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7">
            <a:extLst>
              <a:ext uri="{FF2B5EF4-FFF2-40B4-BE49-F238E27FC236}">
                <a16:creationId xmlns:a16="http://schemas.microsoft.com/office/drawing/2014/main" id="{27ABD8A0-71FD-410D-8CB2-CE3C088F0BAE}"/>
              </a:ext>
            </a:extLst>
          </p:cNvPr>
          <p:cNvSpPr txBox="1">
            <a:spLocks/>
          </p:cNvSpPr>
          <p:nvPr/>
        </p:nvSpPr>
        <p:spPr>
          <a:xfrm>
            <a:off x="3286495" y="6338062"/>
            <a:ext cx="8096934" cy="431361"/>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sz="1200" dirty="0" err="1"/>
              <a:t>Note</a:t>
            </a:r>
            <a:r>
              <a:rPr lang="hu-HU" sz="1200" dirty="0"/>
              <a:t>: </a:t>
            </a:r>
            <a:r>
              <a:rPr lang="en-US" sz="1200" dirty="0"/>
              <a:t>Green categories represent net reversal of impairment, while red categories represent net recognition of impairment. For the 2017-2019 period, institutions are considered by their average balance sheet total in the category of their average net impairment as a percentage of assets</a:t>
            </a:r>
            <a:r>
              <a:rPr lang="hu-HU" sz="1200" dirty="0"/>
              <a:t>. </a:t>
            </a:r>
            <a:r>
              <a:rPr lang="hu-HU" sz="1200" dirty="0" err="1"/>
              <a:t>Source</a:t>
            </a:r>
            <a:r>
              <a:rPr lang="hu-HU" sz="1200" dirty="0"/>
              <a:t>: MNB</a:t>
            </a:r>
          </a:p>
        </p:txBody>
      </p:sp>
      <p:sp>
        <p:nvSpPr>
          <p:cNvPr id="9" name="TextBox 8">
            <a:extLst>
              <a:ext uri="{FF2B5EF4-FFF2-40B4-BE49-F238E27FC236}">
                <a16:creationId xmlns:a16="http://schemas.microsoft.com/office/drawing/2014/main" id="{BC87CC3E-64F9-4A6C-AE01-236B528C3241}"/>
              </a:ext>
            </a:extLst>
          </p:cNvPr>
          <p:cNvSpPr txBox="1"/>
          <p:nvPr/>
        </p:nvSpPr>
        <p:spPr>
          <a:xfrm>
            <a:off x="9239250" y="3597011"/>
            <a:ext cx="2751314" cy="1837426"/>
          </a:xfrm>
          <a:prstGeom prst="rect">
            <a:avLst/>
          </a:prstGeom>
          <a:noFill/>
          <a:ln>
            <a:solidFill>
              <a:schemeClr val="tx2"/>
            </a:solidFill>
          </a:ln>
        </p:spPr>
        <p:txBody>
          <a:bodyPr vert="horz" wrap="square" lIns="91440" tIns="45720" rIns="91440" bIns="45720" rtlCol="0" anchor="ctr">
            <a:spAutoFit/>
          </a:bodyPr>
          <a:lstStyle>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solidFill>
                  <a:schemeClr val="tx2"/>
                </a:solidFill>
              </a:rPr>
              <a:t>In 2021, due to the deterioration in </a:t>
            </a:r>
            <a:r>
              <a:rPr lang="hu-HU" dirty="0" err="1">
                <a:solidFill>
                  <a:schemeClr val="tx2"/>
                </a:solidFill>
              </a:rPr>
              <a:t>the</a:t>
            </a:r>
            <a:r>
              <a:rPr lang="hu-HU" dirty="0">
                <a:solidFill>
                  <a:schemeClr val="tx2"/>
                </a:solidFill>
              </a:rPr>
              <a:t> </a:t>
            </a:r>
            <a:r>
              <a:rPr lang="en-US" dirty="0">
                <a:solidFill>
                  <a:schemeClr val="tx2"/>
                </a:solidFill>
              </a:rPr>
              <a:t>risk rating of loans participating in the moratorium for more than 9 months </a:t>
            </a:r>
            <a:r>
              <a:rPr lang="en-US" b="1" dirty="0">
                <a:solidFill>
                  <a:schemeClr val="tx2"/>
                </a:solidFill>
              </a:rPr>
              <a:t>the sector’s profitability may decline further</a:t>
            </a:r>
            <a:r>
              <a:rPr lang="en-US" dirty="0">
                <a:solidFill>
                  <a:schemeClr val="tx2"/>
                </a:solidFill>
              </a:rPr>
              <a:t>.</a:t>
            </a:r>
            <a:endParaRPr lang="hu-HU" b="1" dirty="0">
              <a:solidFill>
                <a:schemeClr val="tx2"/>
              </a:solidFill>
            </a:endParaRPr>
          </a:p>
        </p:txBody>
      </p:sp>
      <p:pic>
        <p:nvPicPr>
          <p:cNvPr id="4" name="Picture 3">
            <a:extLst>
              <a:ext uri="{FF2B5EF4-FFF2-40B4-BE49-F238E27FC236}">
                <a16:creationId xmlns:a16="http://schemas.microsoft.com/office/drawing/2014/main" id="{1C6B2F74-C9DA-4107-8F76-05E870E1F2E0}"/>
              </a:ext>
            </a:extLst>
          </p:cNvPr>
          <p:cNvPicPr>
            <a:picLocks noChangeAspect="1"/>
          </p:cNvPicPr>
          <p:nvPr/>
        </p:nvPicPr>
        <p:blipFill>
          <a:blip r:embed="rId2"/>
          <a:stretch>
            <a:fillRect/>
          </a:stretch>
        </p:blipFill>
        <p:spPr>
          <a:xfrm>
            <a:off x="3286495" y="1083006"/>
            <a:ext cx="5836443" cy="4402800"/>
          </a:xfrm>
          <a:prstGeom prst="rect">
            <a:avLst/>
          </a:prstGeom>
        </p:spPr>
      </p:pic>
    </p:spTree>
    <p:extLst>
      <p:ext uri="{BB962C8B-B14F-4D97-AF65-F5344CB8AC3E}">
        <p14:creationId xmlns:p14="http://schemas.microsoft.com/office/powerpoint/2010/main" val="500473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695AA56-C1EA-4360-AF31-9E62EE706284}"/>
              </a:ext>
            </a:extLst>
          </p:cNvPr>
          <p:cNvSpPr>
            <a:spLocks noGrp="1"/>
          </p:cNvSpPr>
          <p:nvPr>
            <p:ph type="body" sz="quarter" idx="17"/>
          </p:nvPr>
        </p:nvSpPr>
        <p:spPr>
          <a:xfrm>
            <a:off x="6096000" y="6355242"/>
            <a:ext cx="5260204" cy="302400"/>
          </a:xfrm>
        </p:spPr>
        <p:txBody>
          <a:bodyPr/>
          <a:lstStyle/>
          <a:p>
            <a:pPr algn="r"/>
            <a:r>
              <a:rPr lang="hu-HU" sz="1200" dirty="0" err="1"/>
              <a:t>Note</a:t>
            </a:r>
            <a:r>
              <a:rPr lang="hu-HU" sz="1200" dirty="0"/>
              <a:t>: </a:t>
            </a:r>
            <a:r>
              <a:rPr lang="en-US" sz="1200" dirty="0"/>
              <a:t>At the end of 2020, the ratio of loss-making institutions in terms of total assets was 11 per cent based on consolidated data</a:t>
            </a:r>
            <a:r>
              <a:rPr lang="hu-HU" sz="1200" dirty="0"/>
              <a:t>. </a:t>
            </a:r>
            <a:r>
              <a:rPr lang="hu-HU" sz="1200" dirty="0" err="1"/>
              <a:t>Source</a:t>
            </a:r>
            <a:r>
              <a:rPr lang="hu-HU" sz="1200" dirty="0"/>
              <a:t>: MNB</a:t>
            </a:r>
          </a:p>
        </p:txBody>
      </p:sp>
      <p:sp>
        <p:nvSpPr>
          <p:cNvPr id="7" name="TextBox 6">
            <a:extLst>
              <a:ext uri="{FF2B5EF4-FFF2-40B4-BE49-F238E27FC236}">
                <a16:creationId xmlns:a16="http://schemas.microsoft.com/office/drawing/2014/main" id="{3775C673-CAE8-4B54-92A2-6A7CAE2A7F03}"/>
              </a:ext>
            </a:extLst>
          </p:cNvPr>
          <p:cNvSpPr txBox="1"/>
          <p:nvPr/>
        </p:nvSpPr>
        <p:spPr>
          <a:xfrm>
            <a:off x="4362451" y="5865381"/>
            <a:ext cx="7275818" cy="392159"/>
          </a:xfrm>
          <a:prstGeom prst="rect">
            <a:avLst/>
          </a:prstGeom>
          <a:noFill/>
        </p:spPr>
        <p:txBody>
          <a:bodyPr wrap="square" rtlCol="0">
            <a:spAutoFit/>
          </a:bodyPr>
          <a:lstStyle/>
          <a:p>
            <a:pPr algn="r">
              <a:lnSpc>
                <a:spcPct val="115000"/>
              </a:lnSpc>
              <a:spcAft>
                <a:spcPts val="600"/>
              </a:spcAft>
            </a:pPr>
            <a:r>
              <a:rPr lang="en-US" i="1" dirty="0">
                <a:solidFill>
                  <a:srgbClr val="0C2148"/>
                </a:solidFill>
                <a:latin typeface="Calibri" panose="020F0502020204030204" pitchFamily="34" charset="0"/>
                <a:ea typeface="Calibri" panose="020F0502020204030204" pitchFamily="34" charset="0"/>
                <a:cs typeface="Times New Roman" panose="02020603050405020304" pitchFamily="18" charset="0"/>
              </a:rPr>
              <a:t>After-tax profit and loss of the credit institution sector</a:t>
            </a:r>
            <a:endParaRPr lang="hu-HU" b="1" dirty="0">
              <a:solidFill>
                <a:srgbClr val="80808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4576A98-63C8-40C4-9A60-CCF61D3A69F6}"/>
              </a:ext>
            </a:extLst>
          </p:cNvPr>
          <p:cNvSpPr/>
          <p:nvPr/>
        </p:nvSpPr>
        <p:spPr>
          <a:xfrm>
            <a:off x="9569984" y="3394680"/>
            <a:ext cx="1692998" cy="7967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ROE</a:t>
            </a:r>
            <a:r>
              <a:rPr lang="hu-HU" dirty="0"/>
              <a:t> 2020 Q4: 4.4 per cent</a:t>
            </a:r>
          </a:p>
        </p:txBody>
      </p:sp>
      <p:sp>
        <p:nvSpPr>
          <p:cNvPr id="9" name="Rectangle 8">
            <a:extLst>
              <a:ext uri="{FF2B5EF4-FFF2-40B4-BE49-F238E27FC236}">
                <a16:creationId xmlns:a16="http://schemas.microsoft.com/office/drawing/2014/main" id="{F72A7586-9AF9-4F5E-B63D-9FE4CA2B2B65}"/>
              </a:ext>
            </a:extLst>
          </p:cNvPr>
          <p:cNvSpPr/>
          <p:nvPr/>
        </p:nvSpPr>
        <p:spPr>
          <a:xfrm>
            <a:off x="9569984" y="1365712"/>
            <a:ext cx="1692998" cy="79670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ROE</a:t>
            </a:r>
            <a:r>
              <a:rPr lang="hu-HU" dirty="0"/>
              <a:t> 2019 Q4: 11.7 per cent</a:t>
            </a:r>
          </a:p>
        </p:txBody>
      </p:sp>
      <p:pic>
        <p:nvPicPr>
          <p:cNvPr id="16" name="Picture 15">
            <a:extLst>
              <a:ext uri="{FF2B5EF4-FFF2-40B4-BE49-F238E27FC236}">
                <a16:creationId xmlns:a16="http://schemas.microsoft.com/office/drawing/2014/main" id="{6D389F25-0278-4C8B-8225-6ACAF365616D}"/>
              </a:ext>
            </a:extLst>
          </p:cNvPr>
          <p:cNvPicPr>
            <a:picLocks noChangeAspect="1"/>
          </p:cNvPicPr>
          <p:nvPr/>
        </p:nvPicPr>
        <p:blipFill>
          <a:blip r:embed="rId2"/>
          <a:stretch>
            <a:fillRect/>
          </a:stretch>
        </p:blipFill>
        <p:spPr>
          <a:xfrm>
            <a:off x="3285800" y="1026000"/>
            <a:ext cx="6160137" cy="4618800"/>
          </a:xfrm>
          <a:prstGeom prst="rect">
            <a:avLst/>
          </a:prstGeom>
        </p:spPr>
      </p:pic>
      <p:cxnSp>
        <p:nvCxnSpPr>
          <p:cNvPr id="6" name="Straight Arrow Connector 5">
            <a:extLst>
              <a:ext uri="{FF2B5EF4-FFF2-40B4-BE49-F238E27FC236}">
                <a16:creationId xmlns:a16="http://schemas.microsoft.com/office/drawing/2014/main" id="{0C4AEB79-3606-40AA-AB20-DE3A3BB00C6B}"/>
              </a:ext>
            </a:extLst>
          </p:cNvPr>
          <p:cNvCxnSpPr>
            <a:stCxn id="9" idx="2"/>
            <a:endCxn id="4" idx="0"/>
          </p:cNvCxnSpPr>
          <p:nvPr/>
        </p:nvCxnSpPr>
        <p:spPr>
          <a:xfrm>
            <a:off x="10416483" y="2162417"/>
            <a:ext cx="0" cy="1232263"/>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7CDE73B6-8758-4BB5-B806-4C5D0719B3B4}"/>
              </a:ext>
            </a:extLst>
          </p:cNvPr>
          <p:cNvSpPr txBox="1">
            <a:spLocks/>
          </p:cNvSpPr>
          <p:nvPr/>
        </p:nvSpPr>
        <p:spPr>
          <a:xfrm>
            <a:off x="3410320" y="261596"/>
            <a:ext cx="8390876" cy="713833"/>
          </a:xfrm>
          <a:prstGeom prst="rect">
            <a:avLst/>
          </a:prstGeom>
        </p:spPr>
        <p:txBody>
          <a:bodyPr vert="horz" lIns="72000" tIns="36000" rIns="72000" bIns="36000" rtlCol="0" anchor="ctr">
            <a:noAutofit/>
          </a:bodyPr>
          <a:lstStyle>
            <a:lvl1pPr algn="l" defTabSz="914332" rtl="0" eaLnBrk="1" latinLnBrk="0" hangingPunct="1">
              <a:lnSpc>
                <a:spcPct val="90000"/>
              </a:lnSpc>
              <a:spcBef>
                <a:spcPct val="0"/>
              </a:spcBef>
              <a:buNone/>
              <a:defRPr lang="hu-HU" sz="2200" b="1" kern="1200" cap="all" spc="300" baseline="0" dirty="0">
                <a:solidFill>
                  <a:srgbClr val="0D234D"/>
                </a:solidFill>
                <a:latin typeface="+mj-lt"/>
                <a:ea typeface="+mj-ea"/>
                <a:cs typeface="+mj-cs"/>
              </a:defRPr>
            </a:lvl1pPr>
          </a:lstStyle>
          <a:p>
            <a:r>
              <a:rPr lang="en-US" sz="2400" dirty="0"/>
              <a:t>The share of highly profitable credit institutions fell sharply during 2020</a:t>
            </a:r>
            <a:endParaRPr lang="hu-HU" sz="2400" dirty="0"/>
          </a:p>
        </p:txBody>
      </p:sp>
    </p:spTree>
    <p:extLst>
      <p:ext uri="{BB962C8B-B14F-4D97-AF65-F5344CB8AC3E}">
        <p14:creationId xmlns:p14="http://schemas.microsoft.com/office/powerpoint/2010/main" val="1656305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931DC6-AD0D-49BB-84A9-0E2CBF8C4A41}"/>
              </a:ext>
            </a:extLst>
          </p:cNvPr>
          <p:cNvSpPr>
            <a:spLocks noGrp="1"/>
          </p:cNvSpPr>
          <p:nvPr>
            <p:ph type="title"/>
          </p:nvPr>
        </p:nvSpPr>
        <p:spPr>
          <a:xfrm>
            <a:off x="3391270" y="310447"/>
            <a:ext cx="8495930" cy="713833"/>
          </a:xfrm>
        </p:spPr>
        <p:txBody>
          <a:bodyPr>
            <a:noAutofit/>
          </a:bodyPr>
          <a:lstStyle/>
          <a:p>
            <a:r>
              <a:rPr lang="hu-HU" sz="2400" dirty="0"/>
              <a:t>The </a:t>
            </a:r>
            <a:r>
              <a:rPr lang="hu-HU" sz="2400" dirty="0" err="1"/>
              <a:t>improvement</a:t>
            </a:r>
            <a:r>
              <a:rPr lang="hu-HU" sz="2400" dirty="0"/>
              <a:t> in cost-</a:t>
            </a:r>
            <a:r>
              <a:rPr lang="hu-HU" sz="2400" dirty="0" err="1"/>
              <a:t>to</a:t>
            </a:r>
            <a:r>
              <a:rPr lang="hu-HU" sz="2400" dirty="0"/>
              <a:t>-</a:t>
            </a:r>
            <a:r>
              <a:rPr lang="hu-HU" sz="2400" dirty="0" err="1"/>
              <a:t>assets</a:t>
            </a:r>
            <a:r>
              <a:rPr lang="hu-HU" sz="2400" dirty="0"/>
              <a:t> </a:t>
            </a:r>
            <a:r>
              <a:rPr lang="hu-HU" sz="2400" dirty="0" err="1"/>
              <a:t>continued</a:t>
            </a:r>
            <a:endParaRPr lang="en-US" sz="2400" dirty="0"/>
          </a:p>
        </p:txBody>
      </p:sp>
      <p:sp>
        <p:nvSpPr>
          <p:cNvPr id="15" name="TextBox 14">
            <a:extLst>
              <a:ext uri="{FF2B5EF4-FFF2-40B4-BE49-F238E27FC236}">
                <a16:creationId xmlns:a16="http://schemas.microsoft.com/office/drawing/2014/main" id="{A66FD4EA-1C53-4923-95E8-97F931C4FDAA}"/>
              </a:ext>
            </a:extLst>
          </p:cNvPr>
          <p:cNvSpPr txBox="1"/>
          <p:nvPr/>
        </p:nvSpPr>
        <p:spPr>
          <a:xfrm>
            <a:off x="3866168" y="5816879"/>
            <a:ext cx="8178346" cy="392159"/>
          </a:xfrm>
          <a:prstGeom prst="rect">
            <a:avLst/>
          </a:prstGeom>
          <a:noFill/>
        </p:spPr>
        <p:txBody>
          <a:bodyPr wrap="square" rtlCol="0">
            <a:spAutoFit/>
          </a:bodyPr>
          <a:lstStyle>
            <a:defPPr>
              <a:defRPr lang="en-US"/>
            </a:defPPr>
            <a:lvl1pPr algn="r">
              <a:lnSpc>
                <a:spcPct val="115000"/>
              </a:lnSpc>
              <a:spcAft>
                <a:spcPts val="600"/>
              </a:spcAft>
              <a:defRPr i="1">
                <a:solidFill>
                  <a:srgbClr val="0C2148"/>
                </a:solidFill>
                <a:latin typeface="Calibri" panose="020F0502020204030204" pitchFamily="34" charset="0"/>
                <a:ea typeface="Calibri" panose="020F0502020204030204" pitchFamily="34" charset="0"/>
                <a:cs typeface="Times New Roman" panose="02020603050405020304" pitchFamily="18" charset="0"/>
              </a:defRPr>
            </a:lvl1pPr>
          </a:lstStyle>
          <a:p>
            <a:r>
              <a:rPr lang="en-US" dirty="0"/>
              <a:t>Development of operating costs, branches and employees</a:t>
            </a:r>
            <a:endParaRPr lang="en-GB" dirty="0"/>
          </a:p>
        </p:txBody>
      </p:sp>
      <p:sp>
        <p:nvSpPr>
          <p:cNvPr id="17" name="TextBox 16">
            <a:extLst>
              <a:ext uri="{FF2B5EF4-FFF2-40B4-BE49-F238E27FC236}">
                <a16:creationId xmlns:a16="http://schemas.microsoft.com/office/drawing/2014/main" id="{EA02C239-4EBD-4522-BF99-CC71A439BF5A}"/>
              </a:ext>
            </a:extLst>
          </p:cNvPr>
          <p:cNvSpPr txBox="1"/>
          <p:nvPr/>
        </p:nvSpPr>
        <p:spPr>
          <a:xfrm>
            <a:off x="5330371" y="6379193"/>
            <a:ext cx="6096000" cy="258532"/>
          </a:xfrm>
          <a:prstGeom prst="rect">
            <a:avLst/>
          </a:prstGeom>
        </p:spPr>
        <p:txBody>
          <a:bodyPr vert="horz" lIns="91440" tIns="45720" rIns="91440" bIns="45720" rtlCol="0" anchor="ctr">
            <a:noAutofit/>
          </a:bodyPr>
          <a:lstStyle>
            <a:lvl1pPr indent="0" algn="r" defTabSz="914332">
              <a:lnSpc>
                <a:spcPct val="90000"/>
              </a:lnSpc>
              <a:spcBef>
                <a:spcPts val="0"/>
              </a:spcBef>
              <a:buFont typeface="Arial" panose="020B0604020202020204" pitchFamily="34" charset="0"/>
              <a:buNone/>
              <a:defRPr sz="1200">
                <a:solidFill>
                  <a:schemeClr val="tx2"/>
                </a:solidFill>
              </a:defRPr>
            </a:lvl1pPr>
            <a:lvl2pPr marL="457167" indent="0" defTabSz="914332">
              <a:lnSpc>
                <a:spcPct val="90000"/>
              </a:lnSpc>
              <a:spcBef>
                <a:spcPts val="500"/>
              </a:spcBef>
              <a:buFont typeface="Arial" panose="020B0604020202020204" pitchFamily="34" charset="0"/>
              <a:buNone/>
              <a:defRPr sz="2400">
                <a:solidFill>
                  <a:schemeClr val="accent2"/>
                </a:solidFill>
              </a:defRPr>
            </a:lvl2pPr>
            <a:lvl3pPr marL="914332" indent="0" defTabSz="914332">
              <a:lnSpc>
                <a:spcPct val="90000"/>
              </a:lnSpc>
              <a:spcBef>
                <a:spcPts val="500"/>
              </a:spcBef>
              <a:buFont typeface="Arial" panose="020B0604020202020204" pitchFamily="34" charset="0"/>
              <a:buNone/>
              <a:defRPr sz="2000">
                <a:solidFill>
                  <a:schemeClr val="accent2"/>
                </a:solidFill>
              </a:defRPr>
            </a:lvl3pPr>
            <a:lvl4pPr marL="1371498" indent="0" defTabSz="914332">
              <a:lnSpc>
                <a:spcPct val="90000"/>
              </a:lnSpc>
              <a:spcBef>
                <a:spcPts val="500"/>
              </a:spcBef>
              <a:buFont typeface="Arial" panose="020B0604020202020204" pitchFamily="34" charset="0"/>
              <a:buNone/>
              <a:defRPr>
                <a:solidFill>
                  <a:schemeClr val="accent2"/>
                </a:solidFill>
              </a:defRPr>
            </a:lvl4pPr>
            <a:lvl5pPr marL="1828664" indent="0" defTabSz="914332">
              <a:lnSpc>
                <a:spcPct val="90000"/>
              </a:lnSpc>
              <a:spcBef>
                <a:spcPts val="500"/>
              </a:spcBef>
              <a:buFont typeface="Arial" panose="020B0604020202020204" pitchFamily="34" charset="0"/>
              <a:buNone/>
              <a:defRPr>
                <a:solidFill>
                  <a:schemeClr val="accent2"/>
                </a:solidFill>
              </a:defRPr>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r>
              <a:rPr lang="hu-HU" dirty="0" err="1"/>
              <a:t>Note</a:t>
            </a:r>
            <a:r>
              <a:rPr lang="hu-HU" dirty="0"/>
              <a:t>: </a:t>
            </a:r>
            <a:r>
              <a:rPr lang="en-US" dirty="0"/>
              <a:t>Items expressed as a ratio of total assets exhibit 12-month rolling data.</a:t>
            </a:r>
            <a:r>
              <a:rPr lang="hu-HU" dirty="0"/>
              <a:t> </a:t>
            </a:r>
            <a:r>
              <a:rPr lang="hu-HU" dirty="0" err="1"/>
              <a:t>Source</a:t>
            </a:r>
            <a:r>
              <a:rPr lang="hu-HU" dirty="0"/>
              <a:t>: MNB</a:t>
            </a:r>
          </a:p>
        </p:txBody>
      </p:sp>
      <p:sp>
        <p:nvSpPr>
          <p:cNvPr id="19" name="TextBox 18">
            <a:extLst>
              <a:ext uri="{FF2B5EF4-FFF2-40B4-BE49-F238E27FC236}">
                <a16:creationId xmlns:a16="http://schemas.microsoft.com/office/drawing/2014/main" id="{C687CA05-3426-4D69-AE78-5083F3236364}"/>
              </a:ext>
            </a:extLst>
          </p:cNvPr>
          <p:cNvSpPr txBox="1"/>
          <p:nvPr/>
        </p:nvSpPr>
        <p:spPr>
          <a:xfrm>
            <a:off x="8949129" y="1238024"/>
            <a:ext cx="3095386" cy="840230"/>
          </a:xfrm>
          <a:prstGeom prst="rect">
            <a:avLst/>
          </a:prstGeom>
          <a:noFill/>
          <a:ln>
            <a:solidFill>
              <a:schemeClr val="tx2"/>
            </a:solidFill>
          </a:ln>
        </p:spPr>
        <p:txBody>
          <a:bodyPr vert="horz" wrap="square" lIns="91440" tIns="45720" rIns="91440" bIns="45720" rtlCol="0" anchor="ctr">
            <a:spAutoFit/>
          </a:bodyPr>
          <a:lstStyle>
            <a:defPPr>
              <a:defRPr lang="en-US"/>
            </a:defPPr>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solidFill>
                  <a:schemeClr val="tx2"/>
                </a:solidFill>
              </a:rPr>
              <a:t>The decline in </a:t>
            </a:r>
            <a:r>
              <a:rPr lang="hu-HU" dirty="0">
                <a:solidFill>
                  <a:schemeClr val="tx2"/>
                </a:solidFill>
              </a:rPr>
              <a:t>cost-</a:t>
            </a:r>
            <a:r>
              <a:rPr lang="hu-HU" dirty="0" err="1">
                <a:solidFill>
                  <a:schemeClr val="tx2"/>
                </a:solidFill>
              </a:rPr>
              <a:t>to</a:t>
            </a:r>
            <a:r>
              <a:rPr lang="hu-HU" dirty="0">
                <a:solidFill>
                  <a:schemeClr val="tx2"/>
                </a:solidFill>
              </a:rPr>
              <a:t>-</a:t>
            </a:r>
            <a:r>
              <a:rPr lang="hu-HU" dirty="0" err="1">
                <a:solidFill>
                  <a:schemeClr val="tx2"/>
                </a:solidFill>
              </a:rPr>
              <a:t>assets</a:t>
            </a:r>
            <a:r>
              <a:rPr lang="en-US" dirty="0">
                <a:solidFill>
                  <a:schemeClr val="tx2"/>
                </a:solidFill>
              </a:rPr>
              <a:t>, which started in early 2019, </a:t>
            </a:r>
            <a:r>
              <a:rPr lang="en-US" b="1" dirty="0">
                <a:solidFill>
                  <a:schemeClr val="tx2"/>
                </a:solidFill>
              </a:rPr>
              <a:t>continued in 2020</a:t>
            </a:r>
            <a:r>
              <a:rPr lang="hu-HU" dirty="0">
                <a:solidFill>
                  <a:schemeClr val="tx2"/>
                </a:solidFill>
              </a:rPr>
              <a:t>. </a:t>
            </a:r>
            <a:endParaRPr lang="en-GB" dirty="0">
              <a:solidFill>
                <a:schemeClr val="tx2"/>
              </a:solidFill>
            </a:endParaRPr>
          </a:p>
        </p:txBody>
      </p:sp>
      <p:sp>
        <p:nvSpPr>
          <p:cNvPr id="20" name="TextBox 19">
            <a:extLst>
              <a:ext uri="{FF2B5EF4-FFF2-40B4-BE49-F238E27FC236}">
                <a16:creationId xmlns:a16="http://schemas.microsoft.com/office/drawing/2014/main" id="{CE979C82-D02F-4CF6-8F9F-C3DAB9914F78}"/>
              </a:ext>
            </a:extLst>
          </p:cNvPr>
          <p:cNvSpPr txBox="1"/>
          <p:nvPr/>
        </p:nvSpPr>
        <p:spPr>
          <a:xfrm>
            <a:off x="8949128" y="2147508"/>
            <a:ext cx="3095385" cy="1338828"/>
          </a:xfrm>
          <a:prstGeom prst="rect">
            <a:avLst/>
          </a:prstGeom>
          <a:noFill/>
          <a:ln>
            <a:solidFill>
              <a:schemeClr val="tx2"/>
            </a:solidFill>
          </a:ln>
        </p:spPr>
        <p:txBody>
          <a:bodyPr vert="horz" wrap="square" lIns="91440" tIns="45720" rIns="91440" bIns="45720" rtlCol="0" anchor="ctr">
            <a:spAutoFit/>
          </a:bodyPr>
          <a:lstStyle>
            <a:defPPr>
              <a:defRPr lang="en-US"/>
            </a:defPPr>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solidFill>
                  <a:schemeClr val="tx2"/>
                </a:solidFill>
              </a:rPr>
              <a:t>The improvement in operating expenses is also shown by the fact that </a:t>
            </a:r>
            <a:r>
              <a:rPr lang="en-US" b="1" dirty="0">
                <a:solidFill>
                  <a:schemeClr val="tx2"/>
                </a:solidFill>
              </a:rPr>
              <a:t>personnel expenses fell</a:t>
            </a:r>
            <a:r>
              <a:rPr lang="en-US" dirty="0">
                <a:solidFill>
                  <a:schemeClr val="tx2"/>
                </a:solidFill>
              </a:rPr>
              <a:t> in nominal terms for the first time in years</a:t>
            </a:r>
            <a:r>
              <a:rPr lang="hu-HU" dirty="0">
                <a:solidFill>
                  <a:schemeClr val="tx2"/>
                </a:solidFill>
              </a:rPr>
              <a:t>.</a:t>
            </a:r>
            <a:endParaRPr lang="en-GB" dirty="0">
              <a:solidFill>
                <a:schemeClr val="tx2"/>
              </a:solidFill>
            </a:endParaRPr>
          </a:p>
        </p:txBody>
      </p:sp>
      <p:sp>
        <p:nvSpPr>
          <p:cNvPr id="22" name="TextBox 21">
            <a:extLst>
              <a:ext uri="{FF2B5EF4-FFF2-40B4-BE49-F238E27FC236}">
                <a16:creationId xmlns:a16="http://schemas.microsoft.com/office/drawing/2014/main" id="{59B6AB47-E48A-4286-B743-D337C0728768}"/>
              </a:ext>
            </a:extLst>
          </p:cNvPr>
          <p:cNvSpPr txBox="1"/>
          <p:nvPr/>
        </p:nvSpPr>
        <p:spPr>
          <a:xfrm>
            <a:off x="8949127" y="3555590"/>
            <a:ext cx="3095386" cy="840230"/>
          </a:xfrm>
          <a:prstGeom prst="rect">
            <a:avLst/>
          </a:prstGeom>
          <a:noFill/>
          <a:ln>
            <a:solidFill>
              <a:schemeClr val="tx2"/>
            </a:solidFill>
          </a:ln>
        </p:spPr>
        <p:txBody>
          <a:bodyPr vert="horz" wrap="square" lIns="91440" tIns="45720" rIns="91440" bIns="45720" rtlCol="0" anchor="ctr">
            <a:spAutoFit/>
          </a:bodyPr>
          <a:lstStyle>
            <a:defPPr>
              <a:defRPr lang="en-US"/>
            </a:defPPr>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solidFill>
                  <a:schemeClr val="tx2"/>
                </a:solidFill>
              </a:rPr>
              <a:t>The gradual </a:t>
            </a:r>
            <a:r>
              <a:rPr lang="en-US" dirty="0" err="1">
                <a:solidFill>
                  <a:schemeClr val="tx2"/>
                </a:solidFill>
              </a:rPr>
              <a:t>rationalisation</a:t>
            </a:r>
            <a:r>
              <a:rPr lang="en-US" dirty="0">
                <a:solidFill>
                  <a:schemeClr val="tx2"/>
                </a:solidFill>
              </a:rPr>
              <a:t> of the </a:t>
            </a:r>
            <a:r>
              <a:rPr lang="en-US" b="1" dirty="0">
                <a:solidFill>
                  <a:schemeClr val="tx2"/>
                </a:solidFill>
              </a:rPr>
              <a:t>branch networks</a:t>
            </a:r>
            <a:r>
              <a:rPr lang="hu-HU" b="1" dirty="0">
                <a:solidFill>
                  <a:schemeClr val="tx2"/>
                </a:solidFill>
              </a:rPr>
              <a:t> </a:t>
            </a:r>
            <a:r>
              <a:rPr lang="hu-HU" dirty="0">
                <a:solidFill>
                  <a:schemeClr val="tx2"/>
                </a:solidFill>
              </a:rPr>
              <a:t>has </a:t>
            </a:r>
            <a:r>
              <a:rPr lang="en-US" dirty="0">
                <a:solidFill>
                  <a:schemeClr val="tx2"/>
                </a:solidFill>
              </a:rPr>
              <a:t>also contributed to this change</a:t>
            </a:r>
            <a:r>
              <a:rPr lang="hu-HU" dirty="0">
                <a:solidFill>
                  <a:schemeClr val="tx2"/>
                </a:solidFill>
              </a:rPr>
              <a:t>. </a:t>
            </a:r>
            <a:endParaRPr lang="en-GB" dirty="0">
              <a:solidFill>
                <a:schemeClr val="tx2"/>
              </a:solidFill>
            </a:endParaRPr>
          </a:p>
        </p:txBody>
      </p:sp>
      <p:sp>
        <p:nvSpPr>
          <p:cNvPr id="10" name="TextBox 9">
            <a:extLst>
              <a:ext uri="{FF2B5EF4-FFF2-40B4-BE49-F238E27FC236}">
                <a16:creationId xmlns:a16="http://schemas.microsoft.com/office/drawing/2014/main" id="{57F94A4A-A42B-4AD3-8E7E-CA99917A3EEF}"/>
              </a:ext>
            </a:extLst>
          </p:cNvPr>
          <p:cNvSpPr txBox="1"/>
          <p:nvPr/>
        </p:nvSpPr>
        <p:spPr>
          <a:xfrm>
            <a:off x="8949127" y="4543557"/>
            <a:ext cx="3095386" cy="840230"/>
          </a:xfrm>
          <a:prstGeom prst="rect">
            <a:avLst/>
          </a:prstGeom>
          <a:solidFill>
            <a:schemeClr val="accent5"/>
          </a:solidFill>
          <a:ln>
            <a:solidFill>
              <a:schemeClr val="tx2"/>
            </a:solidFill>
          </a:ln>
        </p:spPr>
        <p:txBody>
          <a:bodyPr vert="horz" wrap="square" lIns="91440" tIns="45720" rIns="91440" bIns="45720" rtlCol="0" anchor="ctr">
            <a:spAutoFit/>
          </a:bodyPr>
          <a:lstStyle>
            <a:defPPr>
              <a:defRPr lang="en-US"/>
            </a:defPPr>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hu-HU" dirty="0">
                <a:solidFill>
                  <a:schemeClr val="tx2"/>
                </a:solidFill>
              </a:rPr>
              <a:t>A </a:t>
            </a:r>
            <a:r>
              <a:rPr lang="hu-HU" dirty="0" err="1">
                <a:solidFill>
                  <a:schemeClr val="tx2"/>
                </a:solidFill>
              </a:rPr>
              <a:t>portion</a:t>
            </a:r>
            <a:r>
              <a:rPr lang="hu-HU" dirty="0">
                <a:solidFill>
                  <a:schemeClr val="tx2"/>
                </a:solidFill>
              </a:rPr>
              <a:t> of </a:t>
            </a:r>
            <a:r>
              <a:rPr lang="hu-HU" dirty="0" err="1">
                <a:solidFill>
                  <a:schemeClr val="tx2"/>
                </a:solidFill>
              </a:rPr>
              <a:t>this</a:t>
            </a:r>
            <a:r>
              <a:rPr lang="hu-HU" dirty="0">
                <a:solidFill>
                  <a:schemeClr val="tx2"/>
                </a:solidFill>
              </a:rPr>
              <a:t> </a:t>
            </a:r>
            <a:r>
              <a:rPr lang="hu-HU" dirty="0" err="1">
                <a:solidFill>
                  <a:schemeClr val="tx2"/>
                </a:solidFill>
              </a:rPr>
              <a:t>change</a:t>
            </a:r>
            <a:r>
              <a:rPr lang="hu-HU" dirty="0">
                <a:solidFill>
                  <a:schemeClr val="tx2"/>
                </a:solidFill>
              </a:rPr>
              <a:t> </a:t>
            </a:r>
            <a:r>
              <a:rPr lang="hu-HU" dirty="0" err="1">
                <a:solidFill>
                  <a:schemeClr val="tx2"/>
                </a:solidFill>
              </a:rPr>
              <a:t>can</a:t>
            </a:r>
            <a:r>
              <a:rPr lang="hu-HU" dirty="0">
                <a:solidFill>
                  <a:schemeClr val="tx2"/>
                </a:solidFill>
              </a:rPr>
              <a:t> be </a:t>
            </a:r>
            <a:r>
              <a:rPr lang="hu-HU" dirty="0" err="1">
                <a:solidFill>
                  <a:schemeClr val="tx2"/>
                </a:solidFill>
              </a:rPr>
              <a:t>attributed</a:t>
            </a:r>
            <a:r>
              <a:rPr lang="hu-HU" dirty="0">
                <a:solidFill>
                  <a:schemeClr val="tx2"/>
                </a:solidFill>
              </a:rPr>
              <a:t> </a:t>
            </a:r>
            <a:r>
              <a:rPr lang="hu-HU" dirty="0" err="1">
                <a:solidFill>
                  <a:schemeClr val="tx2"/>
                </a:solidFill>
              </a:rPr>
              <a:t>to</a:t>
            </a:r>
            <a:r>
              <a:rPr lang="hu-HU" dirty="0">
                <a:solidFill>
                  <a:schemeClr val="tx2"/>
                </a:solidFill>
              </a:rPr>
              <a:t> </a:t>
            </a:r>
            <a:r>
              <a:rPr lang="hu-HU" dirty="0" err="1">
                <a:solidFill>
                  <a:schemeClr val="tx2"/>
                </a:solidFill>
              </a:rPr>
              <a:t>the</a:t>
            </a:r>
            <a:r>
              <a:rPr lang="hu-HU" dirty="0">
                <a:solidFill>
                  <a:schemeClr val="tx2"/>
                </a:solidFill>
              </a:rPr>
              <a:t> </a:t>
            </a:r>
            <a:r>
              <a:rPr lang="hu-HU" dirty="0" err="1">
                <a:solidFill>
                  <a:schemeClr val="tx2"/>
                </a:solidFill>
              </a:rPr>
              <a:t>growth</a:t>
            </a:r>
            <a:r>
              <a:rPr lang="hu-HU" dirty="0">
                <a:solidFill>
                  <a:schemeClr val="tx2"/>
                </a:solidFill>
              </a:rPr>
              <a:t> in </a:t>
            </a:r>
            <a:r>
              <a:rPr lang="hu-HU" dirty="0" err="1">
                <a:solidFill>
                  <a:schemeClr val="tx2"/>
                </a:solidFill>
              </a:rPr>
              <a:t>total</a:t>
            </a:r>
            <a:r>
              <a:rPr lang="hu-HU" dirty="0">
                <a:solidFill>
                  <a:schemeClr val="tx2"/>
                </a:solidFill>
              </a:rPr>
              <a:t> </a:t>
            </a:r>
            <a:r>
              <a:rPr lang="hu-HU" dirty="0" err="1">
                <a:solidFill>
                  <a:schemeClr val="tx2"/>
                </a:solidFill>
              </a:rPr>
              <a:t>assets</a:t>
            </a:r>
            <a:r>
              <a:rPr lang="hu-HU" dirty="0">
                <a:solidFill>
                  <a:schemeClr val="tx2"/>
                </a:solidFill>
              </a:rPr>
              <a:t>.</a:t>
            </a:r>
            <a:endParaRPr lang="en-GB" dirty="0">
              <a:solidFill>
                <a:schemeClr val="tx2"/>
              </a:solidFill>
            </a:endParaRPr>
          </a:p>
        </p:txBody>
      </p:sp>
      <p:pic>
        <p:nvPicPr>
          <p:cNvPr id="3" name="Picture 2">
            <a:extLst>
              <a:ext uri="{FF2B5EF4-FFF2-40B4-BE49-F238E27FC236}">
                <a16:creationId xmlns:a16="http://schemas.microsoft.com/office/drawing/2014/main" id="{EE40E7DB-6BD4-4AAC-8DDA-78C507F9336B}"/>
              </a:ext>
            </a:extLst>
          </p:cNvPr>
          <p:cNvPicPr>
            <a:picLocks noChangeAspect="1"/>
          </p:cNvPicPr>
          <p:nvPr/>
        </p:nvPicPr>
        <p:blipFill>
          <a:blip r:embed="rId2"/>
          <a:stretch>
            <a:fillRect/>
          </a:stretch>
        </p:blipFill>
        <p:spPr>
          <a:xfrm>
            <a:off x="3130590" y="1115449"/>
            <a:ext cx="5688009" cy="4478747"/>
          </a:xfrm>
          <a:prstGeom prst="rect">
            <a:avLst/>
          </a:prstGeom>
        </p:spPr>
      </p:pic>
    </p:spTree>
    <p:extLst>
      <p:ext uri="{BB962C8B-B14F-4D97-AF65-F5344CB8AC3E}">
        <p14:creationId xmlns:p14="http://schemas.microsoft.com/office/powerpoint/2010/main" val="1651682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DFD5EE-AEF5-4685-BAF4-ADC3F5415F9C}"/>
              </a:ext>
            </a:extLst>
          </p:cNvPr>
          <p:cNvPicPr>
            <a:picLocks noChangeAspect="1"/>
          </p:cNvPicPr>
          <p:nvPr/>
        </p:nvPicPr>
        <p:blipFill>
          <a:blip r:embed="rId2"/>
          <a:stretch>
            <a:fillRect/>
          </a:stretch>
        </p:blipFill>
        <p:spPr>
          <a:xfrm>
            <a:off x="3038427" y="1497631"/>
            <a:ext cx="5904000" cy="3988124"/>
          </a:xfrm>
          <a:prstGeom prst="rect">
            <a:avLst/>
          </a:prstGeom>
        </p:spPr>
      </p:pic>
      <p:sp>
        <p:nvSpPr>
          <p:cNvPr id="14" name="Title 1">
            <a:extLst>
              <a:ext uri="{FF2B5EF4-FFF2-40B4-BE49-F238E27FC236}">
                <a16:creationId xmlns:a16="http://schemas.microsoft.com/office/drawing/2014/main" id="{D9FFF623-ABF5-412D-963F-21A45667CD87}"/>
              </a:ext>
            </a:extLst>
          </p:cNvPr>
          <p:cNvSpPr>
            <a:spLocks noGrp="1"/>
          </p:cNvSpPr>
          <p:nvPr>
            <p:ph type="title"/>
          </p:nvPr>
        </p:nvSpPr>
        <p:spPr>
          <a:xfrm>
            <a:off x="3391270" y="310447"/>
            <a:ext cx="8390876" cy="713833"/>
          </a:xfrm>
        </p:spPr>
        <p:txBody>
          <a:bodyPr>
            <a:noAutofit/>
          </a:bodyPr>
          <a:lstStyle/>
          <a:p>
            <a:r>
              <a:rPr lang="hu-HU" dirty="0" err="1"/>
              <a:t>Digitalization</a:t>
            </a:r>
            <a:r>
              <a:rPr lang="hu-HU" dirty="0"/>
              <a:t> </a:t>
            </a:r>
            <a:r>
              <a:rPr lang="hu-HU" dirty="0" err="1"/>
              <a:t>can</a:t>
            </a:r>
            <a:r>
              <a:rPr lang="hu-HU" dirty="0"/>
              <a:t> </a:t>
            </a:r>
            <a:r>
              <a:rPr lang="hu-HU" dirty="0" err="1"/>
              <a:t>mitigate</a:t>
            </a:r>
            <a:r>
              <a:rPr lang="hu-HU" dirty="0"/>
              <a:t> </a:t>
            </a:r>
            <a:r>
              <a:rPr lang="hu-HU" dirty="0" err="1"/>
              <a:t>the</a:t>
            </a:r>
            <a:r>
              <a:rPr lang="hu-HU" dirty="0"/>
              <a:t> </a:t>
            </a:r>
            <a:r>
              <a:rPr lang="hu-HU" dirty="0" err="1"/>
              <a:t>adverse</a:t>
            </a:r>
            <a:r>
              <a:rPr lang="hu-HU" dirty="0"/>
              <a:t> </a:t>
            </a:r>
            <a:r>
              <a:rPr lang="hu-HU" dirty="0" err="1"/>
              <a:t>effects</a:t>
            </a:r>
            <a:r>
              <a:rPr lang="hu-HU" dirty="0"/>
              <a:t> of </a:t>
            </a:r>
            <a:r>
              <a:rPr lang="hu-HU" dirty="0" err="1"/>
              <a:t>branch</a:t>
            </a:r>
            <a:r>
              <a:rPr lang="hu-HU" dirty="0"/>
              <a:t> </a:t>
            </a:r>
            <a:r>
              <a:rPr lang="hu-HU" dirty="0" err="1"/>
              <a:t>closures</a:t>
            </a:r>
            <a:r>
              <a:rPr lang="hu-HU" dirty="0"/>
              <a:t> </a:t>
            </a:r>
            <a:r>
              <a:rPr lang="hu-HU" dirty="0" err="1"/>
              <a:t>on</a:t>
            </a:r>
            <a:r>
              <a:rPr lang="hu-HU" dirty="0"/>
              <a:t> </a:t>
            </a:r>
            <a:r>
              <a:rPr lang="hu-HU" dirty="0" err="1"/>
              <a:t>access</a:t>
            </a:r>
            <a:r>
              <a:rPr lang="hu-HU" dirty="0"/>
              <a:t> </a:t>
            </a:r>
            <a:r>
              <a:rPr lang="hu-HU" dirty="0" err="1"/>
              <a:t>to</a:t>
            </a:r>
            <a:r>
              <a:rPr lang="hu-HU" dirty="0"/>
              <a:t> </a:t>
            </a:r>
            <a:r>
              <a:rPr lang="hu-HU" dirty="0" err="1"/>
              <a:t>financial</a:t>
            </a:r>
            <a:r>
              <a:rPr lang="hu-HU" dirty="0"/>
              <a:t> </a:t>
            </a:r>
            <a:r>
              <a:rPr lang="hu-HU" dirty="0" err="1"/>
              <a:t>services</a:t>
            </a:r>
            <a:endParaRPr lang="hu-HU" dirty="0"/>
          </a:p>
        </p:txBody>
      </p:sp>
      <p:sp>
        <p:nvSpPr>
          <p:cNvPr id="13" name="TextBox 12">
            <a:extLst>
              <a:ext uri="{FF2B5EF4-FFF2-40B4-BE49-F238E27FC236}">
                <a16:creationId xmlns:a16="http://schemas.microsoft.com/office/drawing/2014/main" id="{21D0A8EA-85F7-4B0E-9F14-3E60BD88CD3F}"/>
              </a:ext>
            </a:extLst>
          </p:cNvPr>
          <p:cNvSpPr txBox="1"/>
          <p:nvPr/>
        </p:nvSpPr>
        <p:spPr>
          <a:xfrm>
            <a:off x="9001126" y="1476082"/>
            <a:ext cx="3081488" cy="1588127"/>
          </a:xfrm>
          <a:prstGeom prst="rect">
            <a:avLst/>
          </a:prstGeom>
          <a:noFill/>
          <a:ln>
            <a:solidFill>
              <a:schemeClr val="tx2"/>
            </a:solidFill>
          </a:ln>
        </p:spPr>
        <p:txBody>
          <a:bodyPr vert="horz" wrap="square" lIns="91440" tIns="45720" rIns="91440" bIns="45720" rtlCol="0" anchor="ctr">
            <a:spAutoFit/>
          </a:bodyPr>
          <a:lstStyle>
            <a:defPPr>
              <a:defRPr lang="en-US"/>
            </a:defPPr>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solidFill>
                  <a:schemeClr val="tx2"/>
                </a:solidFill>
              </a:rPr>
              <a:t>There are already </a:t>
            </a:r>
            <a:r>
              <a:rPr lang="en-US" b="1" dirty="0">
                <a:solidFill>
                  <a:schemeClr val="accent3"/>
                </a:solidFill>
              </a:rPr>
              <a:t>2 million people living in a settlement without a branch</a:t>
            </a:r>
            <a:r>
              <a:rPr lang="en-US" dirty="0">
                <a:solidFill>
                  <a:schemeClr val="tx2"/>
                </a:solidFill>
              </a:rPr>
              <a:t>. At the same time, </a:t>
            </a:r>
            <a:r>
              <a:rPr lang="en-US" b="1" dirty="0">
                <a:solidFill>
                  <a:schemeClr val="accent3"/>
                </a:solidFill>
              </a:rPr>
              <a:t>distances</a:t>
            </a:r>
            <a:r>
              <a:rPr lang="en-US" dirty="0">
                <a:solidFill>
                  <a:schemeClr val="tx2"/>
                </a:solidFill>
              </a:rPr>
              <a:t> from the nearest bank branch </a:t>
            </a:r>
            <a:r>
              <a:rPr lang="en-US" b="1" dirty="0">
                <a:solidFill>
                  <a:schemeClr val="accent3"/>
                </a:solidFill>
              </a:rPr>
              <a:t>also increased</a:t>
            </a:r>
            <a:r>
              <a:rPr lang="en-US" dirty="0">
                <a:solidFill>
                  <a:schemeClr val="tx2"/>
                </a:solidFill>
              </a:rPr>
              <a:t>. </a:t>
            </a:r>
            <a:endParaRPr lang="hu-HU" dirty="0">
              <a:solidFill>
                <a:schemeClr val="tx2"/>
              </a:solidFill>
            </a:endParaRPr>
          </a:p>
        </p:txBody>
      </p:sp>
      <p:sp>
        <p:nvSpPr>
          <p:cNvPr id="15" name="TextBox 14">
            <a:extLst>
              <a:ext uri="{FF2B5EF4-FFF2-40B4-BE49-F238E27FC236}">
                <a16:creationId xmlns:a16="http://schemas.microsoft.com/office/drawing/2014/main" id="{24500CBE-87EA-4D98-9D0B-A2861F30EE32}"/>
              </a:ext>
            </a:extLst>
          </p:cNvPr>
          <p:cNvSpPr txBox="1"/>
          <p:nvPr/>
        </p:nvSpPr>
        <p:spPr>
          <a:xfrm>
            <a:off x="9001126" y="4414711"/>
            <a:ext cx="3081488" cy="1089529"/>
          </a:xfrm>
          <a:prstGeom prst="rect">
            <a:avLst/>
          </a:prstGeom>
          <a:noFill/>
          <a:ln>
            <a:solidFill>
              <a:schemeClr val="tx2"/>
            </a:solidFill>
          </a:ln>
        </p:spPr>
        <p:txBody>
          <a:bodyPr vert="horz" wrap="square" lIns="91440" tIns="45720" rIns="91440" bIns="45720" rtlCol="0" anchor="ctr">
            <a:spAutoFit/>
          </a:bodyPr>
          <a:lstStyle>
            <a:defPPr>
              <a:defRPr lang="en-US"/>
            </a:defPPr>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hu-HU" b="1" dirty="0">
                <a:solidFill>
                  <a:schemeClr val="tx2"/>
                </a:solidFill>
              </a:rPr>
              <a:t>Public</a:t>
            </a:r>
            <a:r>
              <a:rPr lang="en-US" b="1" dirty="0">
                <a:solidFill>
                  <a:schemeClr val="tx2"/>
                </a:solidFill>
              </a:rPr>
              <a:t> involvement plays an important role </a:t>
            </a:r>
            <a:r>
              <a:rPr lang="en-US" dirty="0">
                <a:solidFill>
                  <a:schemeClr val="tx2"/>
                </a:solidFill>
              </a:rPr>
              <a:t>in the wider deployment and development of digital banking solutions.</a:t>
            </a:r>
            <a:endParaRPr lang="hu-HU" b="1" dirty="0">
              <a:solidFill>
                <a:schemeClr val="tx2"/>
              </a:solidFill>
            </a:endParaRPr>
          </a:p>
        </p:txBody>
      </p:sp>
      <p:sp>
        <p:nvSpPr>
          <p:cNvPr id="19" name="TextBox 18">
            <a:extLst>
              <a:ext uri="{FF2B5EF4-FFF2-40B4-BE49-F238E27FC236}">
                <a16:creationId xmlns:a16="http://schemas.microsoft.com/office/drawing/2014/main" id="{80CA2D6F-3CDE-4419-8608-8EC91D6EDF3D}"/>
              </a:ext>
            </a:extLst>
          </p:cNvPr>
          <p:cNvSpPr txBox="1"/>
          <p:nvPr/>
        </p:nvSpPr>
        <p:spPr>
          <a:xfrm>
            <a:off x="9001126" y="3180863"/>
            <a:ext cx="3081488" cy="1089529"/>
          </a:xfrm>
          <a:prstGeom prst="rect">
            <a:avLst/>
          </a:prstGeom>
          <a:noFill/>
          <a:ln>
            <a:solidFill>
              <a:schemeClr val="tx2"/>
            </a:solidFill>
          </a:ln>
        </p:spPr>
        <p:txBody>
          <a:bodyPr vert="horz" wrap="square" lIns="91440" tIns="45720" rIns="91440" bIns="45720" rtlCol="0" anchor="ctr">
            <a:spAutoFit/>
          </a:bodyPr>
          <a:lstStyle>
            <a:defPPr>
              <a:defRPr lang="en-US"/>
            </a:defPPr>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solidFill>
                  <a:schemeClr val="tx2"/>
                </a:solidFill>
              </a:rPr>
              <a:t>There is a significant overlap between </a:t>
            </a:r>
            <a:r>
              <a:rPr lang="en-US" b="1" dirty="0">
                <a:solidFill>
                  <a:schemeClr val="accent3"/>
                </a:solidFill>
              </a:rPr>
              <a:t>unfavorable branch availability and moderate internet use</a:t>
            </a:r>
            <a:r>
              <a:rPr lang="en-US" dirty="0">
                <a:solidFill>
                  <a:schemeClr val="tx2"/>
                </a:solidFill>
              </a:rPr>
              <a:t>.</a:t>
            </a:r>
            <a:endParaRPr lang="en-GB" dirty="0">
              <a:solidFill>
                <a:schemeClr val="tx2"/>
              </a:solidFill>
            </a:endParaRPr>
          </a:p>
        </p:txBody>
      </p:sp>
      <p:sp>
        <p:nvSpPr>
          <p:cNvPr id="20" name="TextBox 19">
            <a:extLst>
              <a:ext uri="{FF2B5EF4-FFF2-40B4-BE49-F238E27FC236}">
                <a16:creationId xmlns:a16="http://schemas.microsoft.com/office/drawing/2014/main" id="{AC45EEA8-2E6E-451C-AD75-8AC8A164CA65}"/>
              </a:ext>
            </a:extLst>
          </p:cNvPr>
          <p:cNvSpPr txBox="1"/>
          <p:nvPr/>
        </p:nvSpPr>
        <p:spPr>
          <a:xfrm>
            <a:off x="4476750" y="6241946"/>
            <a:ext cx="6900807" cy="461665"/>
          </a:xfrm>
          <a:prstGeom prst="rect">
            <a:avLst/>
          </a:prstGeom>
          <a:noFill/>
        </p:spPr>
        <p:txBody>
          <a:bodyPr wrap="square" rtlCol="0">
            <a:spAutoFit/>
          </a:bodyPr>
          <a:lstStyle/>
          <a:p>
            <a:pPr algn="r"/>
            <a:r>
              <a:rPr lang="en-US" sz="1200" dirty="0">
                <a:solidFill>
                  <a:schemeClr val="tx2"/>
                </a:solidFill>
              </a:rPr>
              <a:t>Note: A more detailed analysis of branch closures in Hungary can be found in </a:t>
            </a:r>
            <a:r>
              <a:rPr lang="en-US" sz="1200" b="1" dirty="0">
                <a:solidFill>
                  <a:schemeClr val="tx2"/>
                </a:solidFill>
              </a:rPr>
              <a:t>Box 10</a:t>
            </a:r>
            <a:r>
              <a:rPr lang="en-US" sz="1200" dirty="0">
                <a:solidFill>
                  <a:schemeClr val="tx2"/>
                </a:solidFill>
              </a:rPr>
              <a:t>.</a:t>
            </a:r>
            <a:r>
              <a:rPr lang="hu-HU" sz="1200" dirty="0">
                <a:solidFill>
                  <a:schemeClr val="tx2"/>
                </a:solidFill>
              </a:rPr>
              <a:t> </a:t>
            </a:r>
            <a:r>
              <a:rPr lang="en-US" sz="1200" dirty="0">
                <a:solidFill>
                  <a:schemeClr val="tx2"/>
                </a:solidFill>
              </a:rPr>
              <a:t>Colored by quartiles of internet usage distribution for all settlements. Source: </a:t>
            </a:r>
            <a:r>
              <a:rPr lang="en-US" sz="1200" dirty="0" err="1">
                <a:solidFill>
                  <a:schemeClr val="tx2"/>
                </a:solidFill>
              </a:rPr>
              <a:t>HCSO</a:t>
            </a:r>
            <a:r>
              <a:rPr lang="en-US" sz="1200" dirty="0">
                <a:solidFill>
                  <a:schemeClr val="tx2"/>
                </a:solidFill>
              </a:rPr>
              <a:t>, Ministry of Innovation and Technology, </a:t>
            </a:r>
            <a:r>
              <a:rPr lang="en-US" sz="1200" dirty="0" err="1">
                <a:solidFill>
                  <a:schemeClr val="tx2"/>
                </a:solidFill>
              </a:rPr>
              <a:t>MNB</a:t>
            </a:r>
            <a:endParaRPr lang="en-US" sz="1200" dirty="0">
              <a:solidFill>
                <a:schemeClr val="tx2"/>
              </a:solidFill>
            </a:endParaRPr>
          </a:p>
        </p:txBody>
      </p:sp>
      <p:sp>
        <p:nvSpPr>
          <p:cNvPr id="22" name="TextBox 21">
            <a:extLst>
              <a:ext uri="{FF2B5EF4-FFF2-40B4-BE49-F238E27FC236}">
                <a16:creationId xmlns:a16="http://schemas.microsoft.com/office/drawing/2014/main" id="{C1727E8D-DDDF-4F39-A9E6-F03080B39037}"/>
              </a:ext>
            </a:extLst>
          </p:cNvPr>
          <p:cNvSpPr txBox="1"/>
          <p:nvPr/>
        </p:nvSpPr>
        <p:spPr>
          <a:xfrm>
            <a:off x="3824343" y="5765557"/>
            <a:ext cx="7853307" cy="392159"/>
          </a:xfrm>
          <a:prstGeom prst="rect">
            <a:avLst/>
          </a:prstGeom>
          <a:noFill/>
        </p:spPr>
        <p:txBody>
          <a:bodyPr wrap="square" rtlCol="0">
            <a:spAutoFit/>
          </a:bodyPr>
          <a:lstStyle>
            <a:defPPr>
              <a:defRPr lang="en-US"/>
            </a:defPPr>
            <a:lvl1pPr algn="r">
              <a:lnSpc>
                <a:spcPct val="115000"/>
              </a:lnSpc>
              <a:spcAft>
                <a:spcPts val="600"/>
              </a:spcAft>
              <a:defRPr i="1">
                <a:solidFill>
                  <a:srgbClr val="0C2148"/>
                </a:solidFill>
                <a:latin typeface="Calibri" panose="020F0502020204030204" pitchFamily="34" charset="0"/>
                <a:ea typeface="Calibri" panose="020F0502020204030204" pitchFamily="34" charset="0"/>
                <a:cs typeface="Times New Roman" panose="02020603050405020304" pitchFamily="18" charset="0"/>
              </a:defRPr>
            </a:lvl1pPr>
          </a:lstStyle>
          <a:p>
            <a:r>
              <a:rPr lang="en-US" dirty="0"/>
              <a:t>Distribution of settlements without a bank branch by internet use </a:t>
            </a:r>
            <a:endParaRPr lang="hu-HU" dirty="0"/>
          </a:p>
        </p:txBody>
      </p:sp>
    </p:spTree>
    <p:extLst>
      <p:ext uri="{BB962C8B-B14F-4D97-AF65-F5344CB8AC3E}">
        <p14:creationId xmlns:p14="http://schemas.microsoft.com/office/powerpoint/2010/main" val="926453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B7F79C-8C1C-49B8-B13C-00CE83D188D2}"/>
              </a:ext>
            </a:extLst>
          </p:cNvPr>
          <p:cNvSpPr>
            <a:spLocks noGrp="1"/>
          </p:cNvSpPr>
          <p:nvPr>
            <p:ph type="title"/>
          </p:nvPr>
        </p:nvSpPr>
        <p:spPr/>
        <p:txBody>
          <a:bodyPr>
            <a:noAutofit/>
          </a:bodyPr>
          <a:lstStyle/>
          <a:p>
            <a:r>
              <a:rPr lang="hu-HU" sz="2400" dirty="0"/>
              <a:t>Magyar bankholding: concentration </a:t>
            </a:r>
            <a:r>
              <a:rPr lang="hu-HU" sz="2400" dirty="0" err="1"/>
              <a:t>vs</a:t>
            </a:r>
            <a:r>
              <a:rPr lang="hu-HU" sz="2400" dirty="0"/>
              <a:t> </a:t>
            </a:r>
            <a:r>
              <a:rPr lang="en-US" sz="2400" dirty="0"/>
              <a:t>more balanced relative market power</a:t>
            </a:r>
            <a:endParaRPr lang="hu-HU" sz="2400" dirty="0"/>
          </a:p>
        </p:txBody>
      </p:sp>
      <p:sp>
        <p:nvSpPr>
          <p:cNvPr id="9" name="TextBox 8">
            <a:extLst>
              <a:ext uri="{FF2B5EF4-FFF2-40B4-BE49-F238E27FC236}">
                <a16:creationId xmlns:a16="http://schemas.microsoft.com/office/drawing/2014/main" id="{830E20D5-DF70-450E-B730-949F39E28F5D}"/>
              </a:ext>
            </a:extLst>
          </p:cNvPr>
          <p:cNvSpPr txBox="1"/>
          <p:nvPr/>
        </p:nvSpPr>
        <p:spPr>
          <a:xfrm>
            <a:off x="3512457" y="5976595"/>
            <a:ext cx="7903201" cy="830997"/>
          </a:xfrm>
          <a:prstGeom prst="rect">
            <a:avLst/>
          </a:prstGeom>
          <a:noFill/>
        </p:spPr>
        <p:txBody>
          <a:bodyPr wrap="square" rtlCol="0">
            <a:spAutoFit/>
          </a:bodyPr>
          <a:lstStyle/>
          <a:p>
            <a:pPr algn="r"/>
            <a:r>
              <a:rPr lang="hu-HU" sz="1200" dirty="0" err="1">
                <a:solidFill>
                  <a:schemeClr val="tx2"/>
                </a:solidFill>
              </a:rPr>
              <a:t>Note</a:t>
            </a:r>
            <a:r>
              <a:rPr lang="hu-HU" sz="1200" dirty="0">
                <a:solidFill>
                  <a:schemeClr val="tx2"/>
                </a:solidFill>
              </a:rPr>
              <a:t>: </a:t>
            </a:r>
            <a:r>
              <a:rPr lang="hu-HU" sz="1200" dirty="0" err="1">
                <a:solidFill>
                  <a:schemeClr val="tx2"/>
                </a:solidFill>
              </a:rPr>
              <a:t>Further</a:t>
            </a:r>
            <a:r>
              <a:rPr lang="hu-HU" sz="1200" dirty="0">
                <a:solidFill>
                  <a:schemeClr val="tx2"/>
                </a:solidFill>
              </a:rPr>
              <a:t> </a:t>
            </a:r>
            <a:r>
              <a:rPr lang="hu-HU" sz="1200" dirty="0" err="1">
                <a:solidFill>
                  <a:schemeClr val="tx2"/>
                </a:solidFill>
              </a:rPr>
              <a:t>information</a:t>
            </a:r>
            <a:r>
              <a:rPr lang="hu-HU" sz="1200" dirty="0">
                <a:solidFill>
                  <a:schemeClr val="tx2"/>
                </a:solidFill>
              </a:rPr>
              <a:t> </a:t>
            </a:r>
            <a:r>
              <a:rPr lang="hu-HU" sz="1200" dirty="0" err="1">
                <a:solidFill>
                  <a:schemeClr val="tx2"/>
                </a:solidFill>
              </a:rPr>
              <a:t>on</a:t>
            </a:r>
            <a:r>
              <a:rPr lang="hu-HU" sz="1200" dirty="0">
                <a:solidFill>
                  <a:schemeClr val="tx2"/>
                </a:solidFill>
              </a:rPr>
              <a:t> </a:t>
            </a:r>
            <a:r>
              <a:rPr lang="en-US" sz="1200" dirty="0">
                <a:solidFill>
                  <a:schemeClr val="tx2"/>
                </a:solidFill>
              </a:rPr>
              <a:t>the impact of the establishment of </a:t>
            </a:r>
            <a:r>
              <a:rPr lang="hu-HU" sz="1200" dirty="0">
                <a:solidFill>
                  <a:schemeClr val="tx2"/>
                </a:solidFill>
              </a:rPr>
              <a:t>M</a:t>
            </a:r>
            <a:r>
              <a:rPr lang="en-US" sz="1200" dirty="0" err="1">
                <a:solidFill>
                  <a:schemeClr val="tx2"/>
                </a:solidFill>
              </a:rPr>
              <a:t>agyar</a:t>
            </a:r>
            <a:r>
              <a:rPr lang="en-US" sz="1200" dirty="0">
                <a:solidFill>
                  <a:schemeClr val="tx2"/>
                </a:solidFill>
              </a:rPr>
              <a:t> </a:t>
            </a:r>
            <a:r>
              <a:rPr lang="hu-HU" sz="1200" dirty="0">
                <a:solidFill>
                  <a:schemeClr val="tx2"/>
                </a:solidFill>
              </a:rPr>
              <a:t>B</a:t>
            </a:r>
            <a:r>
              <a:rPr lang="en-US" sz="1200" dirty="0" err="1">
                <a:solidFill>
                  <a:schemeClr val="tx2"/>
                </a:solidFill>
              </a:rPr>
              <a:t>ankholding</a:t>
            </a:r>
            <a:r>
              <a:rPr lang="en-US" sz="1200" dirty="0">
                <a:solidFill>
                  <a:schemeClr val="tx2"/>
                </a:solidFill>
              </a:rPr>
              <a:t> on the concentration of individual sub-markets</a:t>
            </a:r>
            <a:r>
              <a:rPr lang="hu-HU" sz="1200" dirty="0">
                <a:solidFill>
                  <a:schemeClr val="tx2"/>
                </a:solidFill>
              </a:rPr>
              <a:t> </a:t>
            </a:r>
            <a:r>
              <a:rPr lang="hu-HU" sz="1200" dirty="0" err="1">
                <a:solidFill>
                  <a:schemeClr val="tx2"/>
                </a:solidFill>
              </a:rPr>
              <a:t>can</a:t>
            </a:r>
            <a:r>
              <a:rPr lang="hu-HU" sz="1200" dirty="0">
                <a:solidFill>
                  <a:schemeClr val="tx2"/>
                </a:solidFill>
              </a:rPr>
              <a:t> be </a:t>
            </a:r>
            <a:r>
              <a:rPr lang="hu-HU" sz="1200" dirty="0" err="1">
                <a:solidFill>
                  <a:schemeClr val="tx2"/>
                </a:solidFill>
              </a:rPr>
              <a:t>found</a:t>
            </a:r>
            <a:r>
              <a:rPr lang="hu-HU" sz="1200" dirty="0">
                <a:solidFill>
                  <a:schemeClr val="tx2"/>
                </a:solidFill>
              </a:rPr>
              <a:t> in </a:t>
            </a:r>
            <a:r>
              <a:rPr lang="hu-HU" sz="1200" b="1" u="sng" dirty="0" err="1">
                <a:solidFill>
                  <a:schemeClr val="tx2"/>
                </a:solidFill>
              </a:rPr>
              <a:t>Box</a:t>
            </a:r>
            <a:r>
              <a:rPr lang="hu-HU" sz="1200" b="1" u="sng" dirty="0">
                <a:solidFill>
                  <a:schemeClr val="tx2"/>
                </a:solidFill>
              </a:rPr>
              <a:t> 8</a:t>
            </a:r>
            <a:r>
              <a:rPr lang="hu-HU" sz="1200" dirty="0">
                <a:solidFill>
                  <a:schemeClr val="tx2"/>
                </a:solidFill>
              </a:rPr>
              <a:t>. </a:t>
            </a:r>
            <a:r>
              <a:rPr lang="en-US" sz="1200" dirty="0">
                <a:solidFill>
                  <a:schemeClr val="tx2"/>
                </a:solidFill>
              </a:rPr>
              <a:t>The indicators of the balance sheet total are based on consolidated data, the other indicators are based on the aggregated stocks of banking groups from individual bank data. The circled sections indicate a significant increase in HHI of more than 250. </a:t>
            </a:r>
            <a:r>
              <a:rPr lang="hu-HU" sz="1200" dirty="0" err="1">
                <a:solidFill>
                  <a:schemeClr val="tx2"/>
                </a:solidFill>
              </a:rPr>
              <a:t>Source</a:t>
            </a:r>
            <a:r>
              <a:rPr lang="hu-HU" sz="1200" dirty="0">
                <a:solidFill>
                  <a:schemeClr val="tx2"/>
                </a:solidFill>
              </a:rPr>
              <a:t>: MNB</a:t>
            </a:r>
          </a:p>
        </p:txBody>
      </p:sp>
      <p:sp>
        <p:nvSpPr>
          <p:cNvPr id="14" name="TextBox 13">
            <a:extLst>
              <a:ext uri="{FF2B5EF4-FFF2-40B4-BE49-F238E27FC236}">
                <a16:creationId xmlns:a16="http://schemas.microsoft.com/office/drawing/2014/main" id="{0DD6F471-5655-421A-9878-C668E92BAC08}"/>
              </a:ext>
            </a:extLst>
          </p:cNvPr>
          <p:cNvSpPr txBox="1"/>
          <p:nvPr/>
        </p:nvSpPr>
        <p:spPr>
          <a:xfrm>
            <a:off x="5409869" y="5281761"/>
            <a:ext cx="6378702" cy="710707"/>
          </a:xfrm>
          <a:prstGeom prst="rect">
            <a:avLst/>
          </a:prstGeom>
          <a:noFill/>
        </p:spPr>
        <p:txBody>
          <a:bodyPr wrap="square" rtlCol="0">
            <a:spAutoFit/>
          </a:bodyPr>
          <a:lstStyle>
            <a:defPPr>
              <a:defRPr lang="en-US"/>
            </a:defPPr>
            <a:lvl1pPr algn="r">
              <a:lnSpc>
                <a:spcPct val="115000"/>
              </a:lnSpc>
              <a:spcAft>
                <a:spcPts val="600"/>
              </a:spcAft>
              <a:defRPr i="1">
                <a:solidFill>
                  <a:srgbClr val="0C2148"/>
                </a:solidFill>
                <a:latin typeface="Calibri" panose="020F0502020204030204" pitchFamily="34" charset="0"/>
                <a:ea typeface="Calibri" panose="020F0502020204030204" pitchFamily="34" charset="0"/>
                <a:cs typeface="Times New Roman" panose="02020603050405020304" pitchFamily="18" charset="0"/>
              </a:defRPr>
            </a:lvl1pPr>
          </a:lstStyle>
          <a:p>
            <a:r>
              <a:rPr lang="en-US" dirty="0"/>
              <a:t>Market concentration by the balance sheet total of banks and their loan and deposit portfolios by segments</a:t>
            </a:r>
            <a:endParaRPr lang="hu-HU" dirty="0"/>
          </a:p>
        </p:txBody>
      </p:sp>
      <p:sp>
        <p:nvSpPr>
          <p:cNvPr id="18" name="TextBox 17">
            <a:extLst>
              <a:ext uri="{FF2B5EF4-FFF2-40B4-BE49-F238E27FC236}">
                <a16:creationId xmlns:a16="http://schemas.microsoft.com/office/drawing/2014/main" id="{F9AB10B3-4CA5-4540-9B66-99C799001E2A}"/>
              </a:ext>
            </a:extLst>
          </p:cNvPr>
          <p:cNvSpPr txBox="1"/>
          <p:nvPr/>
        </p:nvSpPr>
        <p:spPr>
          <a:xfrm>
            <a:off x="9401173" y="3935567"/>
            <a:ext cx="2666721" cy="1338828"/>
          </a:xfrm>
          <a:prstGeom prst="rect">
            <a:avLst/>
          </a:prstGeom>
          <a:noFill/>
          <a:ln>
            <a:solidFill>
              <a:schemeClr val="tx2"/>
            </a:solidFill>
          </a:ln>
        </p:spPr>
        <p:txBody>
          <a:bodyPr vert="horz" wrap="square" lIns="91440" tIns="45720" rIns="91440" bIns="45720" rtlCol="0" anchor="ctr">
            <a:spAutoFit/>
          </a:bodyPr>
          <a:lstStyle>
            <a:defPPr>
              <a:defRPr lang="en-US"/>
            </a:defPPr>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solidFill>
                  <a:schemeClr val="tx2"/>
                </a:solidFill>
              </a:rPr>
              <a:t>If the synergies </a:t>
            </a:r>
            <a:r>
              <a:rPr lang="hu-HU" dirty="0">
                <a:solidFill>
                  <a:schemeClr val="tx2"/>
                </a:solidFill>
              </a:rPr>
              <a:t>of </a:t>
            </a:r>
            <a:r>
              <a:rPr lang="en-US" dirty="0">
                <a:solidFill>
                  <a:schemeClr val="tx2"/>
                </a:solidFill>
              </a:rPr>
              <a:t>the merger are successfully exploited, </a:t>
            </a:r>
            <a:r>
              <a:rPr lang="en-US" b="1" dirty="0">
                <a:solidFill>
                  <a:schemeClr val="tx2"/>
                </a:solidFill>
              </a:rPr>
              <a:t>more efficient operations may result in lower interest rates</a:t>
            </a:r>
            <a:r>
              <a:rPr lang="en-US" dirty="0">
                <a:solidFill>
                  <a:schemeClr val="tx2"/>
                </a:solidFill>
              </a:rPr>
              <a:t>.</a:t>
            </a:r>
            <a:endParaRPr lang="hu-HU" dirty="0">
              <a:solidFill>
                <a:schemeClr val="tx2"/>
              </a:solidFill>
            </a:endParaRPr>
          </a:p>
        </p:txBody>
      </p:sp>
      <p:sp>
        <p:nvSpPr>
          <p:cNvPr id="20" name="TextBox 19">
            <a:extLst>
              <a:ext uri="{FF2B5EF4-FFF2-40B4-BE49-F238E27FC236}">
                <a16:creationId xmlns:a16="http://schemas.microsoft.com/office/drawing/2014/main" id="{47B8A69D-AD9A-4F08-BB2D-FD4A7EAA5173}"/>
              </a:ext>
            </a:extLst>
          </p:cNvPr>
          <p:cNvSpPr txBox="1"/>
          <p:nvPr/>
        </p:nvSpPr>
        <p:spPr>
          <a:xfrm>
            <a:off x="9401174" y="1349283"/>
            <a:ext cx="2666721" cy="1089529"/>
          </a:xfrm>
          <a:prstGeom prst="rect">
            <a:avLst/>
          </a:prstGeom>
          <a:noFill/>
          <a:ln>
            <a:solidFill>
              <a:schemeClr val="tx2"/>
            </a:solidFill>
          </a:ln>
        </p:spPr>
        <p:txBody>
          <a:bodyPr vert="horz" wrap="square" lIns="91440" tIns="45720" rIns="91440" bIns="45720" rtlCol="0" anchor="ctr">
            <a:spAutoFit/>
          </a:bodyPr>
          <a:lstStyle>
            <a:defPPr>
              <a:defRPr lang="en-US"/>
            </a:defPPr>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b="1" dirty="0">
                <a:solidFill>
                  <a:schemeClr val="tx2"/>
                </a:solidFill>
              </a:rPr>
              <a:t>The institution with the second largest market share</a:t>
            </a:r>
            <a:r>
              <a:rPr lang="en-US" dirty="0">
                <a:solidFill>
                  <a:schemeClr val="tx2"/>
                </a:solidFill>
              </a:rPr>
              <a:t> in the household segment is established</a:t>
            </a:r>
            <a:r>
              <a:rPr lang="hu-HU" dirty="0">
                <a:solidFill>
                  <a:schemeClr val="tx2"/>
                </a:solidFill>
              </a:rPr>
              <a:t>.</a:t>
            </a:r>
          </a:p>
        </p:txBody>
      </p:sp>
      <p:sp>
        <p:nvSpPr>
          <p:cNvPr id="21" name="TextBox 20">
            <a:extLst>
              <a:ext uri="{FF2B5EF4-FFF2-40B4-BE49-F238E27FC236}">
                <a16:creationId xmlns:a16="http://schemas.microsoft.com/office/drawing/2014/main" id="{6CE1BC4A-6321-4E00-92DA-D911CA52D25B}"/>
              </a:ext>
            </a:extLst>
          </p:cNvPr>
          <p:cNvSpPr txBox="1"/>
          <p:nvPr/>
        </p:nvSpPr>
        <p:spPr>
          <a:xfrm>
            <a:off x="9401173" y="2511698"/>
            <a:ext cx="2666721" cy="1338828"/>
          </a:xfrm>
          <a:prstGeom prst="rect">
            <a:avLst/>
          </a:prstGeom>
          <a:noFill/>
          <a:ln>
            <a:solidFill>
              <a:schemeClr val="tx2"/>
            </a:solidFill>
          </a:ln>
        </p:spPr>
        <p:txBody>
          <a:bodyPr vert="horz" wrap="square" lIns="91440" tIns="45720" rIns="91440" bIns="45720" rtlCol="0" anchor="ctr">
            <a:spAutoFit/>
          </a:bodyPr>
          <a:lstStyle>
            <a:defPPr>
              <a:defRPr lang="en-US"/>
            </a:defPPr>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r>
              <a:rPr lang="en-US" dirty="0">
                <a:solidFill>
                  <a:schemeClr val="tx2"/>
                </a:solidFill>
              </a:rPr>
              <a:t>The concentration of the household credit market is expected to </a:t>
            </a:r>
            <a:r>
              <a:rPr lang="en-US" b="1" dirty="0">
                <a:solidFill>
                  <a:schemeClr val="tx2"/>
                </a:solidFill>
              </a:rPr>
              <a:t>increase significantly in some counties and districts</a:t>
            </a:r>
            <a:r>
              <a:rPr lang="hu-HU" dirty="0">
                <a:solidFill>
                  <a:schemeClr val="tx2"/>
                </a:solidFill>
              </a:rPr>
              <a:t>.</a:t>
            </a:r>
            <a:endParaRPr lang="hu-HU" b="1" dirty="0">
              <a:solidFill>
                <a:schemeClr val="tx2"/>
              </a:solidFill>
            </a:endParaRPr>
          </a:p>
        </p:txBody>
      </p:sp>
      <p:pic>
        <p:nvPicPr>
          <p:cNvPr id="2" name="Picture 1">
            <a:extLst>
              <a:ext uri="{FF2B5EF4-FFF2-40B4-BE49-F238E27FC236}">
                <a16:creationId xmlns:a16="http://schemas.microsoft.com/office/drawing/2014/main" id="{A6B7D238-D0A2-4555-A2AB-937513C1A92B}"/>
              </a:ext>
            </a:extLst>
          </p:cNvPr>
          <p:cNvPicPr>
            <a:picLocks noChangeAspect="1"/>
          </p:cNvPicPr>
          <p:nvPr/>
        </p:nvPicPr>
        <p:blipFill>
          <a:blip r:embed="rId2"/>
          <a:stretch>
            <a:fillRect/>
          </a:stretch>
        </p:blipFill>
        <p:spPr>
          <a:xfrm>
            <a:off x="3283059" y="1024280"/>
            <a:ext cx="5932788" cy="4212000"/>
          </a:xfrm>
          <a:prstGeom prst="rect">
            <a:avLst/>
          </a:prstGeom>
        </p:spPr>
      </p:pic>
    </p:spTree>
    <p:extLst>
      <p:ext uri="{BB962C8B-B14F-4D97-AF65-F5344CB8AC3E}">
        <p14:creationId xmlns:p14="http://schemas.microsoft.com/office/powerpoint/2010/main" val="2979816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60D5BC-2A5A-43F5-BDB7-8CBDC54D3933}"/>
              </a:ext>
            </a:extLst>
          </p:cNvPr>
          <p:cNvSpPr>
            <a:spLocks noGrp="1"/>
          </p:cNvSpPr>
          <p:nvPr>
            <p:ph type="title"/>
          </p:nvPr>
        </p:nvSpPr>
        <p:spPr>
          <a:xfrm>
            <a:off x="3246723" y="138325"/>
            <a:ext cx="8390876" cy="713833"/>
          </a:xfrm>
        </p:spPr>
        <p:txBody>
          <a:bodyPr>
            <a:noAutofit/>
          </a:bodyPr>
          <a:lstStyle/>
          <a:p>
            <a:r>
              <a:rPr lang="en-US" sz="2400" dirty="0"/>
              <a:t>The moratorium was an effective element of the crisis management toolbox</a:t>
            </a:r>
            <a:r>
              <a:rPr lang="hu-HU" sz="2400" dirty="0"/>
              <a:t>...</a:t>
            </a:r>
            <a:endParaRPr lang="en-US" sz="2400" dirty="0"/>
          </a:p>
        </p:txBody>
      </p:sp>
      <p:sp>
        <p:nvSpPr>
          <p:cNvPr id="15" name="Rectangle 14">
            <a:extLst>
              <a:ext uri="{FF2B5EF4-FFF2-40B4-BE49-F238E27FC236}">
                <a16:creationId xmlns:a16="http://schemas.microsoft.com/office/drawing/2014/main" id="{9E84DC4D-76EC-4B8B-AB55-38C897866737}"/>
              </a:ext>
            </a:extLst>
          </p:cNvPr>
          <p:cNvSpPr/>
          <p:nvPr/>
        </p:nvSpPr>
        <p:spPr>
          <a:xfrm>
            <a:off x="8042788" y="2291167"/>
            <a:ext cx="4047992" cy="1253775"/>
          </a:xfrm>
          <a:prstGeom prst="rect">
            <a:avLst/>
          </a:prstGeom>
          <a:solidFill>
            <a:srgbClr val="E9EFFB"/>
          </a:solidFill>
          <a:ln w="3175">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57151" rIns="106680" bIns="57151" numCol="1" spcCol="1270" anchor="ctr" anchorCtr="0">
            <a:noAutofit/>
          </a:bodyPr>
          <a:lstStyle/>
          <a:p>
            <a:pPr defTabSz="500063">
              <a:spcBef>
                <a:spcPct val="0"/>
              </a:spcBef>
              <a:spcAft>
                <a:spcPct val="35000"/>
              </a:spcAft>
            </a:pPr>
            <a:r>
              <a:rPr lang="en-US" sz="1800" b="1" dirty="0">
                <a:solidFill>
                  <a:schemeClr val="tx1"/>
                </a:solidFill>
              </a:rPr>
              <a:t>36 per cent of the </a:t>
            </a:r>
            <a:r>
              <a:rPr lang="en-US" sz="1800" b="1" i="1" dirty="0">
                <a:solidFill>
                  <a:schemeClr val="tx1"/>
                </a:solidFill>
              </a:rPr>
              <a:t>eligible</a:t>
            </a:r>
            <a:r>
              <a:rPr lang="en-US" sz="1800" b="1" dirty="0">
                <a:solidFill>
                  <a:schemeClr val="tx1"/>
                </a:solidFill>
              </a:rPr>
              <a:t> corporates’ outstanding loans participated in the moratorium, </a:t>
            </a:r>
            <a:r>
              <a:rPr lang="hu-HU" b="1" dirty="0" err="1">
                <a:solidFill>
                  <a:schemeClr val="tx1"/>
                </a:solidFill>
              </a:rPr>
              <a:t>which</a:t>
            </a:r>
            <a:r>
              <a:rPr lang="hu-HU" b="1" dirty="0">
                <a:solidFill>
                  <a:schemeClr val="tx1"/>
                </a:solidFill>
              </a:rPr>
              <a:t> is</a:t>
            </a:r>
            <a:r>
              <a:rPr lang="en-US" sz="1800" b="1" dirty="0">
                <a:solidFill>
                  <a:schemeClr val="tx1"/>
                </a:solidFill>
              </a:rPr>
              <a:t> 24 per cent of the total portfolio. </a:t>
            </a:r>
            <a:endParaRPr lang="hu-HU" sz="1800" b="1" dirty="0">
              <a:solidFill>
                <a:schemeClr val="tx1"/>
              </a:solidFill>
            </a:endParaRPr>
          </a:p>
        </p:txBody>
      </p:sp>
      <p:sp>
        <p:nvSpPr>
          <p:cNvPr id="26" name="Rectangle 25">
            <a:extLst>
              <a:ext uri="{FF2B5EF4-FFF2-40B4-BE49-F238E27FC236}">
                <a16:creationId xmlns:a16="http://schemas.microsoft.com/office/drawing/2014/main" id="{633FD75E-36AA-4E41-ACFA-89BBC22A50EE}"/>
              </a:ext>
            </a:extLst>
          </p:cNvPr>
          <p:cNvSpPr/>
          <p:nvPr/>
        </p:nvSpPr>
        <p:spPr>
          <a:xfrm>
            <a:off x="3033705" y="3011274"/>
            <a:ext cx="1105996" cy="343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dirty="0">
                <a:solidFill>
                  <a:schemeClr val="tx1"/>
                </a:solidFill>
              </a:rPr>
              <a:t>SHARE</a:t>
            </a:r>
            <a:endParaRPr lang="en-GB" sz="1600" b="1" dirty="0">
              <a:solidFill>
                <a:schemeClr val="tx1"/>
              </a:solidFill>
            </a:endParaRPr>
          </a:p>
        </p:txBody>
      </p:sp>
      <p:sp>
        <p:nvSpPr>
          <p:cNvPr id="28" name="Rectangle 27">
            <a:extLst>
              <a:ext uri="{FF2B5EF4-FFF2-40B4-BE49-F238E27FC236}">
                <a16:creationId xmlns:a16="http://schemas.microsoft.com/office/drawing/2014/main" id="{8CE6A95B-A2CE-44B3-AC15-742A03EFD21A}"/>
              </a:ext>
            </a:extLst>
          </p:cNvPr>
          <p:cNvSpPr/>
          <p:nvPr/>
        </p:nvSpPr>
        <p:spPr>
          <a:xfrm>
            <a:off x="4108912" y="2291167"/>
            <a:ext cx="3840825" cy="1253775"/>
          </a:xfrm>
          <a:prstGeom prst="rect">
            <a:avLst/>
          </a:prstGeom>
          <a:solidFill>
            <a:srgbClr val="E9EFFB"/>
          </a:solidFill>
          <a:ln w="3175">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57151" rIns="106680" bIns="57151" numCol="1" spcCol="1270" anchor="ctr" anchorCtr="0">
            <a:noAutofit/>
          </a:bodyPr>
          <a:lstStyle/>
          <a:p>
            <a:pPr defTabSz="500063">
              <a:spcBef>
                <a:spcPct val="0"/>
              </a:spcBef>
              <a:spcAft>
                <a:spcPct val="35000"/>
              </a:spcAft>
            </a:pPr>
            <a:r>
              <a:rPr lang="en-US" sz="1800" b="1" dirty="0">
                <a:solidFill>
                  <a:schemeClr val="tx1"/>
                </a:solidFill>
              </a:rPr>
              <a:t>51 per cent of the </a:t>
            </a:r>
            <a:r>
              <a:rPr lang="en-US" sz="1800" b="1" i="1" dirty="0">
                <a:solidFill>
                  <a:schemeClr val="tx1"/>
                </a:solidFill>
              </a:rPr>
              <a:t>eligible</a:t>
            </a:r>
            <a:r>
              <a:rPr lang="en-US" sz="1800" b="1" dirty="0">
                <a:solidFill>
                  <a:schemeClr val="tx1"/>
                </a:solidFill>
              </a:rPr>
              <a:t> households’ outstanding loans participated in the moratorium,</a:t>
            </a:r>
            <a:r>
              <a:rPr lang="hu-HU" sz="1800" b="1" dirty="0">
                <a:solidFill>
                  <a:schemeClr val="tx1"/>
                </a:solidFill>
              </a:rPr>
              <a:t> </a:t>
            </a:r>
            <a:r>
              <a:rPr lang="hu-HU" b="1" dirty="0" err="1">
                <a:solidFill>
                  <a:schemeClr val="tx1"/>
                </a:solidFill>
              </a:rPr>
              <a:t>which</a:t>
            </a:r>
            <a:r>
              <a:rPr lang="hu-HU" b="1" dirty="0">
                <a:solidFill>
                  <a:schemeClr val="tx1"/>
                </a:solidFill>
              </a:rPr>
              <a:t> is</a:t>
            </a:r>
            <a:r>
              <a:rPr lang="en-US" sz="1800" b="1" dirty="0">
                <a:solidFill>
                  <a:schemeClr val="tx1"/>
                </a:solidFill>
              </a:rPr>
              <a:t> 39 per cent of the total portfolio. </a:t>
            </a:r>
            <a:endParaRPr lang="hu-HU" sz="1800" b="1" dirty="0">
              <a:solidFill>
                <a:schemeClr val="tx1"/>
              </a:solidFill>
            </a:endParaRPr>
          </a:p>
        </p:txBody>
      </p:sp>
      <p:grpSp>
        <p:nvGrpSpPr>
          <p:cNvPr id="35" name="Group 34">
            <a:extLst>
              <a:ext uri="{FF2B5EF4-FFF2-40B4-BE49-F238E27FC236}">
                <a16:creationId xmlns:a16="http://schemas.microsoft.com/office/drawing/2014/main" id="{E2FB7693-4F86-4A50-9E28-9CFDC29C34BF}"/>
              </a:ext>
            </a:extLst>
          </p:cNvPr>
          <p:cNvGrpSpPr>
            <a:grpSpLocks noChangeAspect="1"/>
          </p:cNvGrpSpPr>
          <p:nvPr/>
        </p:nvGrpSpPr>
        <p:grpSpPr>
          <a:xfrm>
            <a:off x="4986675" y="1460276"/>
            <a:ext cx="652963" cy="652963"/>
            <a:chOff x="2242569" y="1434979"/>
            <a:chExt cx="914400" cy="914400"/>
          </a:xfrm>
        </p:grpSpPr>
        <p:pic>
          <p:nvPicPr>
            <p:cNvPr id="36" name="Picture 2" descr="Image result for family icon">
              <a:extLst>
                <a:ext uri="{FF2B5EF4-FFF2-40B4-BE49-F238E27FC236}">
                  <a16:creationId xmlns:a16="http://schemas.microsoft.com/office/drawing/2014/main" id="{29A9DEA0-41A9-487D-9869-12543C87F65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229" b="91165" l="5941" r="93069">
                          <a14:foregroundMark x1="16832" y1="63454" x2="18812" y2="70683"/>
                          <a14:foregroundMark x1="19802" y1="45382" x2="19802" y2="45382"/>
                          <a14:foregroundMark x1="5941" y1="68273" x2="5941" y2="68273"/>
                          <a14:foregroundMark x1="33663" y1="14859" x2="33663" y2="14859"/>
                          <a14:foregroundMark x1="67327" y1="10040" x2="67327" y2="10040"/>
                          <a14:foregroundMark x1="37624" y1="7229" x2="37624" y2="7229"/>
                          <a14:foregroundMark x1="81188" y1="51004" x2="81188" y2="51004"/>
                          <a14:foregroundMark x1="86139" y1="64659" x2="86139" y2="64659"/>
                          <a14:foregroundMark x1="93564" y1="67470" x2="93564" y2="67470"/>
                          <a14:foregroundMark x1="26238" y1="78715" x2="26238" y2="78715"/>
                          <a14:foregroundMark x1="40099" y1="91165" x2="40099" y2="91165"/>
                          <a14:foregroundMark x1="59901" y1="91165" x2="59901" y2="91165"/>
                          <a14:foregroundMark x1="69802" y1="91165" x2="69802" y2="91165"/>
                        </a14:backgroundRemoval>
                      </a14:imgEffect>
                    </a14:imgLayer>
                  </a14:imgProps>
                </a:ext>
                <a:ext uri="{28A0092B-C50C-407E-A947-70E740481C1C}">
                  <a14:useLocalDpi xmlns:a14="http://schemas.microsoft.com/office/drawing/2010/main" val="0"/>
                </a:ext>
              </a:extLst>
            </a:blip>
            <a:srcRect/>
            <a:stretch>
              <a:fillRect/>
            </a:stretch>
          </p:blipFill>
          <p:spPr bwMode="auto">
            <a:xfrm>
              <a:off x="2366626" y="1458394"/>
              <a:ext cx="684392" cy="843633"/>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a:extLst>
                <a:ext uri="{FF2B5EF4-FFF2-40B4-BE49-F238E27FC236}">
                  <a16:creationId xmlns:a16="http://schemas.microsoft.com/office/drawing/2014/main" id="{BE742849-4CD3-4406-B016-1E6CB6E2DCAA}"/>
                </a:ext>
              </a:extLst>
            </p:cNvPr>
            <p:cNvSpPr>
              <a:spLocks noChangeAspect="1"/>
            </p:cNvSpPr>
            <p:nvPr/>
          </p:nvSpPr>
          <p:spPr>
            <a:xfrm>
              <a:off x="2242569" y="1434979"/>
              <a:ext cx="914400" cy="9144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38" name="Rectangle 37">
            <a:extLst>
              <a:ext uri="{FF2B5EF4-FFF2-40B4-BE49-F238E27FC236}">
                <a16:creationId xmlns:a16="http://schemas.microsoft.com/office/drawing/2014/main" id="{8A99915B-DF48-4BC8-A2E4-C145FBC3C562}"/>
              </a:ext>
            </a:extLst>
          </p:cNvPr>
          <p:cNvSpPr/>
          <p:nvPr/>
        </p:nvSpPr>
        <p:spPr>
          <a:xfrm>
            <a:off x="5567213" y="1480756"/>
            <a:ext cx="1448554"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a:solidFill>
                  <a:srgbClr val="002060"/>
                </a:solidFill>
              </a:rPr>
              <a:t>Households</a:t>
            </a:r>
            <a:endParaRPr lang="hu-HU" b="1" dirty="0">
              <a:solidFill>
                <a:srgbClr val="002060"/>
              </a:solidFill>
            </a:endParaRPr>
          </a:p>
        </p:txBody>
      </p:sp>
      <p:sp>
        <p:nvSpPr>
          <p:cNvPr id="39" name="Oval 38">
            <a:extLst>
              <a:ext uri="{FF2B5EF4-FFF2-40B4-BE49-F238E27FC236}">
                <a16:creationId xmlns:a16="http://schemas.microsoft.com/office/drawing/2014/main" id="{018F4273-8A5F-4D29-9074-E1788A8D15D0}"/>
              </a:ext>
            </a:extLst>
          </p:cNvPr>
          <p:cNvSpPr>
            <a:spLocks noChangeAspect="1"/>
          </p:cNvSpPr>
          <p:nvPr/>
        </p:nvSpPr>
        <p:spPr>
          <a:xfrm>
            <a:off x="9103406" y="1460276"/>
            <a:ext cx="652963" cy="652963"/>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Rectangle 39">
            <a:extLst>
              <a:ext uri="{FF2B5EF4-FFF2-40B4-BE49-F238E27FC236}">
                <a16:creationId xmlns:a16="http://schemas.microsoft.com/office/drawing/2014/main" id="{876168B7-E572-4FA9-894C-EDB24817954D}"/>
              </a:ext>
            </a:extLst>
          </p:cNvPr>
          <p:cNvSpPr/>
          <p:nvPr/>
        </p:nvSpPr>
        <p:spPr>
          <a:xfrm>
            <a:off x="9683945" y="1480756"/>
            <a:ext cx="1494595"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a:solidFill>
                  <a:srgbClr val="002060"/>
                </a:solidFill>
              </a:rPr>
              <a:t>Corporations</a:t>
            </a:r>
            <a:endParaRPr lang="hu-HU" b="1" dirty="0">
              <a:solidFill>
                <a:srgbClr val="002060"/>
              </a:solidFill>
            </a:endParaRPr>
          </a:p>
        </p:txBody>
      </p:sp>
      <p:sp>
        <p:nvSpPr>
          <p:cNvPr id="41" name="AutoShape 20">
            <a:extLst>
              <a:ext uri="{FF2B5EF4-FFF2-40B4-BE49-F238E27FC236}">
                <a16:creationId xmlns:a16="http://schemas.microsoft.com/office/drawing/2014/main" id="{CAC08EA1-22A4-4B6C-B1DA-A32048138B7F}"/>
              </a:ext>
            </a:extLst>
          </p:cNvPr>
          <p:cNvSpPr>
            <a:spLocks noChangeAspect="1"/>
          </p:cNvSpPr>
          <p:nvPr/>
        </p:nvSpPr>
        <p:spPr bwMode="auto">
          <a:xfrm>
            <a:off x="9202443" y="1588098"/>
            <a:ext cx="469433" cy="397316"/>
          </a:xfrm>
          <a:custGeom>
            <a:avLst/>
            <a:gdLst/>
            <a:ahLst/>
            <a:cxnLst/>
            <a:rect l="0" t="0" r="r" b="b"/>
            <a:pathLst>
              <a:path w="21600" h="21600">
                <a:moveTo>
                  <a:pt x="0" y="0"/>
                </a:moveTo>
                <a:cubicBezTo>
                  <a:pt x="0" y="0"/>
                  <a:pt x="0" y="21580"/>
                  <a:pt x="0" y="21580"/>
                </a:cubicBezTo>
                <a:lnTo>
                  <a:pt x="2517" y="21580"/>
                </a:lnTo>
                <a:lnTo>
                  <a:pt x="2517" y="17960"/>
                </a:lnTo>
                <a:lnTo>
                  <a:pt x="5062" y="17960"/>
                </a:lnTo>
                <a:lnTo>
                  <a:pt x="5062" y="21580"/>
                </a:lnTo>
                <a:lnTo>
                  <a:pt x="10510" y="21580"/>
                </a:lnTo>
                <a:lnTo>
                  <a:pt x="10510" y="0"/>
                </a:lnTo>
                <a:lnTo>
                  <a:pt x="0" y="0"/>
                </a:lnTo>
                <a:close/>
                <a:moveTo>
                  <a:pt x="1426" y="1488"/>
                </a:moveTo>
                <a:lnTo>
                  <a:pt x="2943" y="1488"/>
                </a:lnTo>
                <a:lnTo>
                  <a:pt x="2943" y="3566"/>
                </a:lnTo>
                <a:lnTo>
                  <a:pt x="1426" y="3566"/>
                </a:lnTo>
                <a:cubicBezTo>
                  <a:pt x="1426" y="3566"/>
                  <a:pt x="1426" y="1488"/>
                  <a:pt x="1426" y="1488"/>
                </a:cubicBezTo>
                <a:close/>
                <a:moveTo>
                  <a:pt x="3613" y="1488"/>
                </a:moveTo>
                <a:lnTo>
                  <a:pt x="5124" y="1488"/>
                </a:lnTo>
                <a:lnTo>
                  <a:pt x="5124" y="3566"/>
                </a:lnTo>
                <a:lnTo>
                  <a:pt x="3613" y="3566"/>
                </a:lnTo>
                <a:cubicBezTo>
                  <a:pt x="3613" y="3566"/>
                  <a:pt x="3613" y="1488"/>
                  <a:pt x="3613" y="1488"/>
                </a:cubicBezTo>
                <a:close/>
                <a:moveTo>
                  <a:pt x="5795" y="1488"/>
                </a:moveTo>
                <a:lnTo>
                  <a:pt x="9431" y="1488"/>
                </a:lnTo>
                <a:lnTo>
                  <a:pt x="9431" y="3566"/>
                </a:lnTo>
                <a:lnTo>
                  <a:pt x="5795" y="3566"/>
                </a:lnTo>
                <a:cubicBezTo>
                  <a:pt x="5795" y="3566"/>
                  <a:pt x="5795" y="1488"/>
                  <a:pt x="5795" y="1488"/>
                </a:cubicBezTo>
                <a:close/>
                <a:moveTo>
                  <a:pt x="1426" y="4331"/>
                </a:moveTo>
                <a:lnTo>
                  <a:pt x="5062" y="4331"/>
                </a:lnTo>
                <a:lnTo>
                  <a:pt x="5062" y="6409"/>
                </a:lnTo>
                <a:lnTo>
                  <a:pt x="1426" y="6409"/>
                </a:lnTo>
                <a:cubicBezTo>
                  <a:pt x="1426" y="6409"/>
                  <a:pt x="1426" y="4331"/>
                  <a:pt x="1426" y="4331"/>
                </a:cubicBezTo>
                <a:close/>
                <a:moveTo>
                  <a:pt x="5738" y="4331"/>
                </a:moveTo>
                <a:lnTo>
                  <a:pt x="7249" y="4331"/>
                </a:lnTo>
                <a:lnTo>
                  <a:pt x="7249" y="6409"/>
                </a:lnTo>
                <a:lnTo>
                  <a:pt x="5738" y="6409"/>
                </a:lnTo>
                <a:cubicBezTo>
                  <a:pt x="5738" y="6409"/>
                  <a:pt x="5738" y="4331"/>
                  <a:pt x="5738" y="4331"/>
                </a:cubicBezTo>
                <a:close/>
                <a:moveTo>
                  <a:pt x="7920" y="4331"/>
                </a:moveTo>
                <a:lnTo>
                  <a:pt x="9431" y="4331"/>
                </a:lnTo>
                <a:cubicBezTo>
                  <a:pt x="9431" y="4331"/>
                  <a:pt x="9431" y="6409"/>
                  <a:pt x="9431" y="6409"/>
                </a:cubicBezTo>
                <a:lnTo>
                  <a:pt x="7920" y="6409"/>
                </a:lnTo>
                <a:lnTo>
                  <a:pt x="7920" y="4331"/>
                </a:lnTo>
                <a:close/>
                <a:moveTo>
                  <a:pt x="12311" y="6221"/>
                </a:moveTo>
                <a:lnTo>
                  <a:pt x="12311" y="8628"/>
                </a:lnTo>
                <a:lnTo>
                  <a:pt x="11090" y="8628"/>
                </a:lnTo>
                <a:lnTo>
                  <a:pt x="11090" y="21600"/>
                </a:lnTo>
                <a:lnTo>
                  <a:pt x="15481" y="21600"/>
                </a:lnTo>
                <a:lnTo>
                  <a:pt x="15481" y="19240"/>
                </a:lnTo>
                <a:lnTo>
                  <a:pt x="17208" y="19240"/>
                </a:lnTo>
                <a:lnTo>
                  <a:pt x="17208" y="21600"/>
                </a:lnTo>
                <a:lnTo>
                  <a:pt x="21600" y="21600"/>
                </a:lnTo>
                <a:lnTo>
                  <a:pt x="21600" y="8628"/>
                </a:lnTo>
                <a:cubicBezTo>
                  <a:pt x="21600" y="8628"/>
                  <a:pt x="20379" y="8628"/>
                  <a:pt x="20379" y="8628"/>
                </a:cubicBezTo>
                <a:lnTo>
                  <a:pt x="20379" y="6221"/>
                </a:lnTo>
                <a:lnTo>
                  <a:pt x="12311" y="6221"/>
                </a:lnTo>
                <a:close/>
                <a:moveTo>
                  <a:pt x="1426" y="7166"/>
                </a:moveTo>
                <a:lnTo>
                  <a:pt x="2943" y="7166"/>
                </a:lnTo>
                <a:lnTo>
                  <a:pt x="2943" y="9251"/>
                </a:lnTo>
                <a:lnTo>
                  <a:pt x="1426" y="9251"/>
                </a:lnTo>
                <a:cubicBezTo>
                  <a:pt x="1426" y="9251"/>
                  <a:pt x="1426" y="7166"/>
                  <a:pt x="1426" y="7166"/>
                </a:cubicBezTo>
                <a:close/>
                <a:moveTo>
                  <a:pt x="3613" y="7166"/>
                </a:moveTo>
                <a:lnTo>
                  <a:pt x="5124" y="7166"/>
                </a:lnTo>
                <a:cubicBezTo>
                  <a:pt x="5124" y="7166"/>
                  <a:pt x="5124" y="9251"/>
                  <a:pt x="5124" y="9251"/>
                </a:cubicBezTo>
                <a:lnTo>
                  <a:pt x="3613" y="9251"/>
                </a:lnTo>
                <a:lnTo>
                  <a:pt x="3613" y="7166"/>
                </a:lnTo>
                <a:close/>
                <a:moveTo>
                  <a:pt x="5795" y="7166"/>
                </a:moveTo>
                <a:lnTo>
                  <a:pt x="9431" y="7166"/>
                </a:lnTo>
                <a:cubicBezTo>
                  <a:pt x="9431" y="7166"/>
                  <a:pt x="9431" y="9251"/>
                  <a:pt x="9431" y="9251"/>
                </a:cubicBezTo>
                <a:lnTo>
                  <a:pt x="5795" y="9251"/>
                </a:lnTo>
                <a:lnTo>
                  <a:pt x="5795" y="7166"/>
                </a:lnTo>
                <a:close/>
                <a:moveTo>
                  <a:pt x="1426" y="10009"/>
                </a:moveTo>
                <a:lnTo>
                  <a:pt x="5062" y="10009"/>
                </a:lnTo>
                <a:lnTo>
                  <a:pt x="5062" y="12094"/>
                </a:lnTo>
                <a:lnTo>
                  <a:pt x="1426" y="12094"/>
                </a:lnTo>
                <a:cubicBezTo>
                  <a:pt x="1426" y="12094"/>
                  <a:pt x="1426" y="10009"/>
                  <a:pt x="1426" y="10009"/>
                </a:cubicBezTo>
                <a:close/>
                <a:moveTo>
                  <a:pt x="5738" y="10009"/>
                </a:moveTo>
                <a:lnTo>
                  <a:pt x="7249" y="10009"/>
                </a:lnTo>
                <a:lnTo>
                  <a:pt x="7249" y="12094"/>
                </a:lnTo>
                <a:lnTo>
                  <a:pt x="5738" y="12094"/>
                </a:lnTo>
                <a:cubicBezTo>
                  <a:pt x="5738" y="12094"/>
                  <a:pt x="5738" y="10009"/>
                  <a:pt x="5738" y="10009"/>
                </a:cubicBezTo>
                <a:close/>
                <a:moveTo>
                  <a:pt x="7920" y="10009"/>
                </a:moveTo>
                <a:lnTo>
                  <a:pt x="9431" y="10009"/>
                </a:lnTo>
                <a:cubicBezTo>
                  <a:pt x="9431" y="10009"/>
                  <a:pt x="9431" y="12094"/>
                  <a:pt x="9431" y="12094"/>
                </a:cubicBezTo>
                <a:lnTo>
                  <a:pt x="7920" y="12094"/>
                </a:lnTo>
                <a:lnTo>
                  <a:pt x="7920" y="10009"/>
                </a:lnTo>
                <a:close/>
                <a:moveTo>
                  <a:pt x="11931" y="10089"/>
                </a:moveTo>
                <a:lnTo>
                  <a:pt x="13669" y="10089"/>
                </a:lnTo>
                <a:cubicBezTo>
                  <a:pt x="13669" y="10089"/>
                  <a:pt x="13669" y="12141"/>
                  <a:pt x="13669" y="12141"/>
                </a:cubicBezTo>
                <a:lnTo>
                  <a:pt x="11931" y="12141"/>
                </a:lnTo>
                <a:lnTo>
                  <a:pt x="11931" y="10089"/>
                </a:lnTo>
                <a:close/>
                <a:moveTo>
                  <a:pt x="14209" y="10089"/>
                </a:moveTo>
                <a:lnTo>
                  <a:pt x="15953" y="10089"/>
                </a:lnTo>
                <a:cubicBezTo>
                  <a:pt x="15953" y="10089"/>
                  <a:pt x="15953" y="12141"/>
                  <a:pt x="15953" y="12141"/>
                </a:cubicBezTo>
                <a:lnTo>
                  <a:pt x="14209" y="12141"/>
                </a:lnTo>
                <a:lnTo>
                  <a:pt x="14209" y="10089"/>
                </a:lnTo>
                <a:close/>
                <a:moveTo>
                  <a:pt x="16464" y="10089"/>
                </a:moveTo>
                <a:lnTo>
                  <a:pt x="18208" y="10089"/>
                </a:lnTo>
                <a:cubicBezTo>
                  <a:pt x="18208" y="10089"/>
                  <a:pt x="18208" y="12141"/>
                  <a:pt x="18208" y="12141"/>
                </a:cubicBezTo>
                <a:lnTo>
                  <a:pt x="16464" y="12141"/>
                </a:lnTo>
                <a:lnTo>
                  <a:pt x="16464" y="10089"/>
                </a:lnTo>
                <a:close/>
                <a:moveTo>
                  <a:pt x="18651" y="10089"/>
                </a:moveTo>
                <a:lnTo>
                  <a:pt x="20390" y="10089"/>
                </a:lnTo>
                <a:cubicBezTo>
                  <a:pt x="20390" y="10089"/>
                  <a:pt x="20390" y="12141"/>
                  <a:pt x="20390" y="12141"/>
                </a:cubicBezTo>
                <a:lnTo>
                  <a:pt x="18651" y="12141"/>
                </a:lnTo>
                <a:lnTo>
                  <a:pt x="18651" y="10089"/>
                </a:lnTo>
                <a:close/>
                <a:moveTo>
                  <a:pt x="1426" y="12851"/>
                </a:moveTo>
                <a:lnTo>
                  <a:pt x="2943" y="12851"/>
                </a:lnTo>
                <a:lnTo>
                  <a:pt x="2943" y="14936"/>
                </a:lnTo>
                <a:lnTo>
                  <a:pt x="1426" y="14936"/>
                </a:lnTo>
                <a:cubicBezTo>
                  <a:pt x="1426" y="14936"/>
                  <a:pt x="1426" y="12851"/>
                  <a:pt x="1426" y="12851"/>
                </a:cubicBezTo>
                <a:close/>
                <a:moveTo>
                  <a:pt x="3613" y="12851"/>
                </a:moveTo>
                <a:lnTo>
                  <a:pt x="5124" y="12851"/>
                </a:lnTo>
                <a:cubicBezTo>
                  <a:pt x="5124" y="12851"/>
                  <a:pt x="5124" y="14936"/>
                  <a:pt x="5124" y="14936"/>
                </a:cubicBezTo>
                <a:lnTo>
                  <a:pt x="3613" y="14936"/>
                </a:lnTo>
                <a:lnTo>
                  <a:pt x="3613" y="12851"/>
                </a:lnTo>
                <a:close/>
                <a:moveTo>
                  <a:pt x="5795" y="12851"/>
                </a:moveTo>
                <a:lnTo>
                  <a:pt x="9431" y="12851"/>
                </a:lnTo>
                <a:cubicBezTo>
                  <a:pt x="9431" y="12851"/>
                  <a:pt x="9431" y="14936"/>
                  <a:pt x="9431" y="14936"/>
                </a:cubicBezTo>
                <a:lnTo>
                  <a:pt x="5795" y="14936"/>
                </a:lnTo>
                <a:lnTo>
                  <a:pt x="5795" y="12851"/>
                </a:lnTo>
                <a:close/>
                <a:moveTo>
                  <a:pt x="11931" y="13059"/>
                </a:moveTo>
                <a:lnTo>
                  <a:pt x="13669" y="13059"/>
                </a:lnTo>
                <a:cubicBezTo>
                  <a:pt x="13669" y="13059"/>
                  <a:pt x="13669" y="15117"/>
                  <a:pt x="13669" y="15117"/>
                </a:cubicBezTo>
                <a:lnTo>
                  <a:pt x="11931" y="15117"/>
                </a:lnTo>
                <a:lnTo>
                  <a:pt x="11931" y="13059"/>
                </a:lnTo>
                <a:close/>
                <a:moveTo>
                  <a:pt x="14209" y="13059"/>
                </a:moveTo>
                <a:lnTo>
                  <a:pt x="15953" y="13059"/>
                </a:lnTo>
                <a:cubicBezTo>
                  <a:pt x="15953" y="13059"/>
                  <a:pt x="15953" y="15117"/>
                  <a:pt x="15953" y="15117"/>
                </a:cubicBezTo>
                <a:lnTo>
                  <a:pt x="14209" y="15117"/>
                </a:lnTo>
                <a:lnTo>
                  <a:pt x="14209" y="13059"/>
                </a:lnTo>
                <a:close/>
                <a:moveTo>
                  <a:pt x="16464" y="13059"/>
                </a:moveTo>
                <a:lnTo>
                  <a:pt x="18208" y="13059"/>
                </a:lnTo>
                <a:cubicBezTo>
                  <a:pt x="18208" y="13059"/>
                  <a:pt x="18208" y="15117"/>
                  <a:pt x="18208" y="15117"/>
                </a:cubicBezTo>
                <a:lnTo>
                  <a:pt x="16464" y="15117"/>
                </a:lnTo>
                <a:lnTo>
                  <a:pt x="16464" y="13059"/>
                </a:lnTo>
                <a:close/>
                <a:moveTo>
                  <a:pt x="18651" y="13059"/>
                </a:moveTo>
                <a:lnTo>
                  <a:pt x="20390" y="13059"/>
                </a:lnTo>
                <a:cubicBezTo>
                  <a:pt x="20390" y="13059"/>
                  <a:pt x="20390" y="15117"/>
                  <a:pt x="20390" y="15117"/>
                </a:cubicBezTo>
                <a:lnTo>
                  <a:pt x="18651" y="15117"/>
                </a:lnTo>
                <a:lnTo>
                  <a:pt x="18651" y="13059"/>
                </a:lnTo>
                <a:close/>
                <a:moveTo>
                  <a:pt x="11931" y="16036"/>
                </a:moveTo>
                <a:lnTo>
                  <a:pt x="13669" y="16036"/>
                </a:lnTo>
                <a:cubicBezTo>
                  <a:pt x="13669" y="16036"/>
                  <a:pt x="13669" y="18087"/>
                  <a:pt x="13669" y="18087"/>
                </a:cubicBezTo>
                <a:lnTo>
                  <a:pt x="11931" y="18087"/>
                </a:lnTo>
                <a:lnTo>
                  <a:pt x="11931" y="16036"/>
                </a:lnTo>
                <a:close/>
                <a:moveTo>
                  <a:pt x="14209" y="16036"/>
                </a:moveTo>
                <a:lnTo>
                  <a:pt x="15953" y="16036"/>
                </a:lnTo>
                <a:cubicBezTo>
                  <a:pt x="15953" y="16036"/>
                  <a:pt x="15953" y="18087"/>
                  <a:pt x="15953" y="18087"/>
                </a:cubicBezTo>
                <a:lnTo>
                  <a:pt x="14209" y="18087"/>
                </a:lnTo>
                <a:lnTo>
                  <a:pt x="14209" y="16036"/>
                </a:lnTo>
                <a:close/>
                <a:moveTo>
                  <a:pt x="16464" y="16036"/>
                </a:moveTo>
                <a:lnTo>
                  <a:pt x="18208" y="16036"/>
                </a:lnTo>
                <a:cubicBezTo>
                  <a:pt x="18208" y="16036"/>
                  <a:pt x="18208" y="18087"/>
                  <a:pt x="18208" y="18087"/>
                </a:cubicBezTo>
                <a:lnTo>
                  <a:pt x="16464" y="18087"/>
                </a:lnTo>
                <a:lnTo>
                  <a:pt x="16464" y="16036"/>
                </a:lnTo>
                <a:close/>
                <a:moveTo>
                  <a:pt x="18651" y="16036"/>
                </a:moveTo>
                <a:lnTo>
                  <a:pt x="20390" y="16036"/>
                </a:lnTo>
                <a:cubicBezTo>
                  <a:pt x="20390" y="16036"/>
                  <a:pt x="20390" y="18087"/>
                  <a:pt x="20390" y="18087"/>
                </a:cubicBezTo>
                <a:lnTo>
                  <a:pt x="18651" y="18087"/>
                </a:lnTo>
                <a:lnTo>
                  <a:pt x="18651" y="16036"/>
                </a:lnTo>
                <a:close/>
                <a:moveTo>
                  <a:pt x="18651" y="16036"/>
                </a:moveTo>
              </a:path>
            </a:pathLst>
          </a:custGeom>
          <a:solidFill>
            <a:schemeClr val="tx1"/>
          </a:solidFill>
          <a:ln>
            <a:noFill/>
          </a:ln>
        </p:spPr>
        <p:txBody>
          <a:bodyPr lIns="0" tIns="0" rIns="0" bIns="0"/>
          <a:lstStyle/>
          <a:p>
            <a:endParaRPr lang="pl-PL"/>
          </a:p>
        </p:txBody>
      </p:sp>
      <p:sp>
        <p:nvSpPr>
          <p:cNvPr id="2" name="TextBox 1">
            <a:extLst>
              <a:ext uri="{FF2B5EF4-FFF2-40B4-BE49-F238E27FC236}">
                <a16:creationId xmlns:a16="http://schemas.microsoft.com/office/drawing/2014/main" id="{FC3E3943-B78C-41A8-A015-F14D29FF9A91}"/>
              </a:ext>
            </a:extLst>
          </p:cNvPr>
          <p:cNvSpPr txBox="1"/>
          <p:nvPr/>
        </p:nvSpPr>
        <p:spPr>
          <a:xfrm>
            <a:off x="3444120" y="6355232"/>
            <a:ext cx="7996081" cy="276999"/>
          </a:xfrm>
          <a:prstGeom prst="rect">
            <a:avLst/>
          </a:prstGeom>
          <a:noFill/>
        </p:spPr>
        <p:txBody>
          <a:bodyPr wrap="square" rtlCol="0">
            <a:spAutoFit/>
          </a:bodyPr>
          <a:lstStyle/>
          <a:p>
            <a:pPr algn="r"/>
            <a:r>
              <a:rPr lang="hu-HU" sz="1200" dirty="0">
                <a:solidFill>
                  <a:schemeClr val="tx2"/>
                </a:solidFill>
              </a:rPr>
              <a:t>Note: </a:t>
            </a:r>
            <a:r>
              <a:rPr lang="en-US" sz="1200" dirty="0">
                <a:solidFill>
                  <a:schemeClr val="tx2"/>
                </a:solidFill>
              </a:rPr>
              <a:t>March 2021 data. </a:t>
            </a:r>
            <a:r>
              <a:rPr lang="hu-HU" sz="1200" dirty="0">
                <a:solidFill>
                  <a:schemeClr val="tx2"/>
                </a:solidFill>
              </a:rPr>
              <a:t>D</a:t>
            </a:r>
            <a:r>
              <a:rPr lang="en-US" sz="1200" dirty="0">
                <a:solidFill>
                  <a:schemeClr val="tx2"/>
                </a:solidFill>
              </a:rPr>
              <a:t>rivers of participating in the moratorium are explained in detail </a:t>
            </a:r>
            <a:r>
              <a:rPr lang="en-US" sz="1200" b="1" dirty="0">
                <a:solidFill>
                  <a:schemeClr val="tx2"/>
                </a:solidFill>
              </a:rPr>
              <a:t>in Box 5 of the report</a:t>
            </a:r>
            <a:r>
              <a:rPr lang="en-US" sz="1200" dirty="0">
                <a:solidFill>
                  <a:schemeClr val="tx2"/>
                </a:solidFill>
              </a:rPr>
              <a:t>. </a:t>
            </a:r>
            <a:r>
              <a:rPr lang="hu-HU" sz="1200" dirty="0">
                <a:solidFill>
                  <a:schemeClr val="tx2"/>
                </a:solidFill>
              </a:rPr>
              <a:t>Source: MNB</a:t>
            </a:r>
          </a:p>
        </p:txBody>
      </p:sp>
      <p:pic>
        <p:nvPicPr>
          <p:cNvPr id="1026" name="Picture 2" descr="Participation Icons - Download Free Vector Icons | Noun Project">
            <a:extLst>
              <a:ext uri="{FF2B5EF4-FFF2-40B4-BE49-F238E27FC236}">
                <a16:creationId xmlns:a16="http://schemas.microsoft.com/office/drawing/2014/main" id="{392C5B3C-2631-4057-8CD3-D82F7E841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361" y="2224143"/>
            <a:ext cx="787130" cy="78713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FD002E40-2D68-46AE-9826-0826BB49E86D}"/>
              </a:ext>
            </a:extLst>
          </p:cNvPr>
          <p:cNvSpPr/>
          <p:nvPr/>
        </p:nvSpPr>
        <p:spPr>
          <a:xfrm>
            <a:off x="8049324" y="3644772"/>
            <a:ext cx="4055669" cy="1554237"/>
          </a:xfrm>
          <a:prstGeom prst="rect">
            <a:avLst/>
          </a:prstGeom>
          <a:solidFill>
            <a:srgbClr val="E9EFFB"/>
          </a:solidFill>
          <a:ln w="3175">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6000" rIns="36000" bIns="36000" numCol="1" spcCol="1270" anchor="ctr" anchorCtr="0">
            <a:noAutofit/>
          </a:bodyPr>
          <a:lstStyle/>
          <a:p>
            <a:pPr defTabSz="500063">
              <a:spcBef>
                <a:spcPct val="0"/>
              </a:spcBef>
              <a:spcAft>
                <a:spcPct val="35000"/>
              </a:spcAft>
            </a:pPr>
            <a:r>
              <a:rPr lang="hu-HU" b="1" dirty="0">
                <a:solidFill>
                  <a:schemeClr val="tx1"/>
                </a:solidFill>
              </a:rPr>
              <a:t>I. </a:t>
            </a:r>
            <a:r>
              <a:rPr lang="hu-HU" sz="1800" b="1" dirty="0">
                <a:solidFill>
                  <a:schemeClr val="tx1"/>
                </a:solidFill>
              </a:rPr>
              <a:t>HUF 1100 billion </a:t>
            </a:r>
            <a:r>
              <a:rPr lang="hu-HU" sz="1800" dirty="0">
                <a:solidFill>
                  <a:schemeClr val="tx1"/>
                </a:solidFill>
              </a:rPr>
              <a:t>postponed instalment  until the end of 2020</a:t>
            </a:r>
          </a:p>
          <a:p>
            <a:pPr defTabSz="666750">
              <a:spcBef>
                <a:spcPct val="0"/>
              </a:spcBef>
              <a:spcAft>
                <a:spcPct val="35000"/>
              </a:spcAft>
            </a:pPr>
            <a:r>
              <a:rPr lang="hu-HU" b="1" dirty="0">
                <a:solidFill>
                  <a:schemeClr val="tx1"/>
                </a:solidFill>
              </a:rPr>
              <a:t>II. </a:t>
            </a:r>
            <a:r>
              <a:rPr lang="hu-HU" sz="1800" b="1" dirty="0">
                <a:solidFill>
                  <a:schemeClr val="tx1"/>
                </a:solidFill>
              </a:rPr>
              <a:t>HUF 400-500 billion </a:t>
            </a:r>
            <a:r>
              <a:rPr lang="hu-HU" sz="1800" dirty="0">
                <a:solidFill>
                  <a:schemeClr val="tx1"/>
                </a:solidFill>
              </a:rPr>
              <a:t>instalment until June 2021</a:t>
            </a:r>
            <a:endParaRPr lang="hu-HU" dirty="0">
              <a:solidFill>
                <a:schemeClr val="tx1"/>
              </a:solidFill>
            </a:endParaRPr>
          </a:p>
        </p:txBody>
      </p:sp>
      <p:pic>
        <p:nvPicPr>
          <p:cNvPr id="27" name="Picture 26" descr="Shape, icon&#10;&#10;Description automatically generated">
            <a:extLst>
              <a:ext uri="{FF2B5EF4-FFF2-40B4-BE49-F238E27FC236}">
                <a16:creationId xmlns:a16="http://schemas.microsoft.com/office/drawing/2014/main" id="{A493860B-E696-49D6-9A7C-8A0A25F441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4088" y="3946894"/>
            <a:ext cx="566586" cy="566586"/>
          </a:xfrm>
          <a:prstGeom prst="rect">
            <a:avLst/>
          </a:prstGeom>
        </p:spPr>
      </p:pic>
      <p:sp>
        <p:nvSpPr>
          <p:cNvPr id="30" name="Rectangle 29">
            <a:extLst>
              <a:ext uri="{FF2B5EF4-FFF2-40B4-BE49-F238E27FC236}">
                <a16:creationId xmlns:a16="http://schemas.microsoft.com/office/drawing/2014/main" id="{D017184A-5D70-45D1-9696-6A424AC3F3A3}"/>
              </a:ext>
            </a:extLst>
          </p:cNvPr>
          <p:cNvSpPr/>
          <p:nvPr/>
        </p:nvSpPr>
        <p:spPr>
          <a:xfrm>
            <a:off x="2908876" y="4505415"/>
            <a:ext cx="1308100" cy="343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dirty="0">
                <a:solidFill>
                  <a:schemeClr val="tx1"/>
                </a:solidFill>
              </a:rPr>
              <a:t>LIQUIDITY</a:t>
            </a:r>
          </a:p>
        </p:txBody>
      </p:sp>
      <p:sp>
        <p:nvSpPr>
          <p:cNvPr id="31" name="Rectangle 30">
            <a:extLst>
              <a:ext uri="{FF2B5EF4-FFF2-40B4-BE49-F238E27FC236}">
                <a16:creationId xmlns:a16="http://schemas.microsoft.com/office/drawing/2014/main" id="{C78FB049-1E8B-434F-AAE1-27BC7A432EBB}"/>
              </a:ext>
            </a:extLst>
          </p:cNvPr>
          <p:cNvSpPr/>
          <p:nvPr/>
        </p:nvSpPr>
        <p:spPr>
          <a:xfrm>
            <a:off x="4108912" y="3644772"/>
            <a:ext cx="3840825" cy="1554237"/>
          </a:xfrm>
          <a:prstGeom prst="rect">
            <a:avLst/>
          </a:prstGeom>
          <a:solidFill>
            <a:srgbClr val="E9EFFB"/>
          </a:solidFill>
          <a:ln w="3175">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6000" rIns="36000" bIns="36000" numCol="1" spcCol="1270" anchor="ctr" anchorCtr="0">
            <a:noAutofit/>
          </a:bodyPr>
          <a:lstStyle/>
          <a:p>
            <a:pPr defTabSz="666750">
              <a:spcBef>
                <a:spcPct val="0"/>
              </a:spcBef>
              <a:spcAft>
                <a:spcPct val="35000"/>
              </a:spcAft>
            </a:pPr>
            <a:r>
              <a:rPr lang="hu-HU" b="1" dirty="0">
                <a:solidFill>
                  <a:schemeClr val="tx1"/>
                </a:solidFill>
              </a:rPr>
              <a:t>I. </a:t>
            </a:r>
            <a:r>
              <a:rPr lang="en-US" b="1" dirty="0">
                <a:solidFill>
                  <a:schemeClr val="tx1"/>
                </a:solidFill>
              </a:rPr>
              <a:t>HUF 600 billion </a:t>
            </a:r>
            <a:r>
              <a:rPr lang="en-US" dirty="0">
                <a:solidFill>
                  <a:schemeClr val="tx1"/>
                </a:solidFill>
              </a:rPr>
              <a:t>postponed instalment until the end of 2020 </a:t>
            </a:r>
            <a:endParaRPr lang="hu-HU" dirty="0">
              <a:solidFill>
                <a:schemeClr val="tx1"/>
              </a:solidFill>
            </a:endParaRPr>
          </a:p>
          <a:p>
            <a:pPr defTabSz="666750">
              <a:spcBef>
                <a:spcPct val="0"/>
              </a:spcBef>
              <a:spcAft>
                <a:spcPct val="35000"/>
              </a:spcAft>
            </a:pPr>
            <a:r>
              <a:rPr lang="hu-HU" b="1" dirty="0">
                <a:solidFill>
                  <a:schemeClr val="tx1"/>
                </a:solidFill>
              </a:rPr>
              <a:t>II. </a:t>
            </a:r>
            <a:r>
              <a:rPr lang="hu-HU" sz="1800" b="1" dirty="0">
                <a:solidFill>
                  <a:schemeClr val="tx1"/>
                </a:solidFill>
              </a:rPr>
              <a:t>HUF 300-400 billion </a:t>
            </a:r>
            <a:r>
              <a:rPr lang="hu-HU" sz="1800" dirty="0">
                <a:solidFill>
                  <a:schemeClr val="tx1"/>
                </a:solidFill>
              </a:rPr>
              <a:t>instalment until June 2021</a:t>
            </a:r>
            <a:endParaRPr lang="hu-HU" dirty="0">
              <a:solidFill>
                <a:schemeClr val="tx1"/>
              </a:solidFill>
            </a:endParaRPr>
          </a:p>
        </p:txBody>
      </p:sp>
      <p:sp>
        <p:nvSpPr>
          <p:cNvPr id="21" name="TextBox 20">
            <a:extLst>
              <a:ext uri="{FF2B5EF4-FFF2-40B4-BE49-F238E27FC236}">
                <a16:creationId xmlns:a16="http://schemas.microsoft.com/office/drawing/2014/main" id="{C587DF63-D078-4655-BF55-D53ED1EA7973}"/>
              </a:ext>
            </a:extLst>
          </p:cNvPr>
          <p:cNvSpPr txBox="1"/>
          <p:nvPr/>
        </p:nvSpPr>
        <p:spPr>
          <a:xfrm>
            <a:off x="3283613" y="956162"/>
            <a:ext cx="8782491" cy="400110"/>
          </a:xfrm>
          <a:prstGeom prst="rect">
            <a:avLst/>
          </a:prstGeom>
          <a:solidFill>
            <a:schemeClr val="accent3"/>
          </a:solidFill>
        </p:spPr>
        <p:txBody>
          <a:bodyPr wrap="square" rtlCol="0">
            <a:spAutoFit/>
          </a:bodyPr>
          <a:lstStyle/>
          <a:p>
            <a:pPr algn="just"/>
            <a:r>
              <a:rPr lang="hu-HU" sz="2000" b="1" dirty="0">
                <a:solidFill>
                  <a:schemeClr val="bg1"/>
                </a:solidFill>
              </a:rPr>
              <a:t>...</a:t>
            </a:r>
            <a:r>
              <a:rPr lang="en-US" sz="2000" b="1" dirty="0">
                <a:solidFill>
                  <a:schemeClr val="bg1"/>
                </a:solidFill>
              </a:rPr>
              <a:t>but the proportion of the advantages and risks changes over time</a:t>
            </a:r>
            <a:r>
              <a:rPr lang="hu-HU" sz="2000" b="1" dirty="0">
                <a:solidFill>
                  <a:schemeClr val="bg1"/>
                </a:solidFill>
              </a:rPr>
              <a:t>!</a:t>
            </a:r>
            <a:r>
              <a:rPr lang="en-US" sz="2000" b="1" dirty="0">
                <a:solidFill>
                  <a:schemeClr val="bg1"/>
                </a:solidFill>
              </a:rPr>
              <a:t> </a:t>
            </a:r>
            <a:endParaRPr lang="hu-HU" sz="2000" b="1" dirty="0">
              <a:solidFill>
                <a:schemeClr val="bg1"/>
              </a:solidFill>
            </a:endParaRPr>
          </a:p>
        </p:txBody>
      </p:sp>
      <p:sp>
        <p:nvSpPr>
          <p:cNvPr id="20" name="Rectangle 19">
            <a:extLst>
              <a:ext uri="{FF2B5EF4-FFF2-40B4-BE49-F238E27FC236}">
                <a16:creationId xmlns:a16="http://schemas.microsoft.com/office/drawing/2014/main" id="{311AEBA6-446B-4808-9804-367FA14563DB}"/>
              </a:ext>
            </a:extLst>
          </p:cNvPr>
          <p:cNvSpPr/>
          <p:nvPr/>
        </p:nvSpPr>
        <p:spPr>
          <a:xfrm>
            <a:off x="4108911" y="5275947"/>
            <a:ext cx="7996082" cy="883535"/>
          </a:xfrm>
          <a:prstGeom prst="rect">
            <a:avLst/>
          </a:prstGeom>
          <a:solidFill>
            <a:schemeClr val="accent5"/>
          </a:solidFill>
          <a:ln w="3175">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6000" rIns="36000" bIns="36000" numCol="1" spcCol="1270" anchor="ctr" anchorCtr="0">
            <a:noAutofit/>
          </a:bodyPr>
          <a:lstStyle/>
          <a:p>
            <a:pPr defTabSz="500063">
              <a:spcBef>
                <a:spcPct val="0"/>
              </a:spcBef>
              <a:spcAft>
                <a:spcPct val="35000"/>
              </a:spcAft>
            </a:pPr>
            <a:r>
              <a:rPr lang="en-US" sz="1800" b="1" dirty="0">
                <a:solidFill>
                  <a:schemeClr val="tx1"/>
                </a:solidFill>
              </a:rPr>
              <a:t>Numerous vulnerable debtors have benefited from the program, on </a:t>
            </a:r>
            <a:r>
              <a:rPr lang="hu-HU" sz="1800" b="1" dirty="0">
                <a:solidFill>
                  <a:schemeClr val="tx1"/>
                </a:solidFill>
              </a:rPr>
              <a:t>t</a:t>
            </a:r>
            <a:r>
              <a:rPr lang="en-US" sz="1800" b="1" dirty="0">
                <a:solidFill>
                  <a:schemeClr val="tx1"/>
                </a:solidFill>
              </a:rPr>
              <a:t>he other hand, also debtors who are not in need based on their income and financial situation. </a:t>
            </a:r>
            <a:endParaRPr lang="hu-HU" sz="1800" b="1" dirty="0">
              <a:solidFill>
                <a:schemeClr val="tx1"/>
              </a:solidFill>
            </a:endParaRPr>
          </a:p>
        </p:txBody>
      </p:sp>
      <p:pic>
        <p:nvPicPr>
          <p:cNvPr id="4" name="Picture 2" descr="Vulnerability Assessment Icons - Download Free Vector Icons | Noun Project">
            <a:extLst>
              <a:ext uri="{FF2B5EF4-FFF2-40B4-BE49-F238E27FC236}">
                <a16:creationId xmlns:a16="http://schemas.microsoft.com/office/drawing/2014/main" id="{B9D6917D-1908-4A6B-A440-33F85B3B65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7065" y="5230130"/>
            <a:ext cx="769426" cy="76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705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455E-152C-45F0-AE5A-7C40BA44612D}"/>
              </a:ext>
            </a:extLst>
          </p:cNvPr>
          <p:cNvSpPr>
            <a:spLocks noGrp="1"/>
          </p:cNvSpPr>
          <p:nvPr>
            <p:ph type="title"/>
          </p:nvPr>
        </p:nvSpPr>
        <p:spPr/>
        <p:txBody>
          <a:bodyPr>
            <a:normAutofit/>
          </a:bodyPr>
          <a:lstStyle/>
          <a:p>
            <a:r>
              <a:rPr lang="hu-HU" sz="3200" dirty="0"/>
              <a:t>The main </a:t>
            </a:r>
            <a:r>
              <a:rPr lang="hu-HU" sz="3200" dirty="0" err="1"/>
              <a:t>messages</a:t>
            </a:r>
            <a:r>
              <a:rPr lang="hu-HU" sz="3200" dirty="0"/>
              <a:t> of </a:t>
            </a:r>
            <a:r>
              <a:rPr lang="hu-HU" sz="3200" dirty="0" err="1"/>
              <a:t>the</a:t>
            </a:r>
            <a:r>
              <a:rPr lang="hu-HU" sz="3200" dirty="0"/>
              <a:t> </a:t>
            </a:r>
            <a:r>
              <a:rPr lang="hu-HU" sz="3200" dirty="0" err="1"/>
              <a:t>report</a:t>
            </a:r>
            <a:endParaRPr lang="hu-HU" sz="3200" dirty="0"/>
          </a:p>
        </p:txBody>
      </p:sp>
      <p:sp>
        <p:nvSpPr>
          <p:cNvPr id="3" name="Text Placeholder 2">
            <a:extLst>
              <a:ext uri="{FF2B5EF4-FFF2-40B4-BE49-F238E27FC236}">
                <a16:creationId xmlns:a16="http://schemas.microsoft.com/office/drawing/2014/main" id="{1CD859D2-4FB7-4407-A06E-FD58291CFD82}"/>
              </a:ext>
            </a:extLst>
          </p:cNvPr>
          <p:cNvSpPr>
            <a:spLocks noGrp="1"/>
          </p:cNvSpPr>
          <p:nvPr>
            <p:ph type="body" sz="quarter" idx="17"/>
          </p:nvPr>
        </p:nvSpPr>
        <p:spPr/>
        <p:txBody>
          <a:bodyPr/>
          <a:lstStyle/>
          <a:p>
            <a:endParaRPr lang="hu-HU"/>
          </a:p>
        </p:txBody>
      </p:sp>
      <p:graphicFrame>
        <p:nvGraphicFramePr>
          <p:cNvPr id="6" name="Content Placeholder 5">
            <a:extLst>
              <a:ext uri="{FF2B5EF4-FFF2-40B4-BE49-F238E27FC236}">
                <a16:creationId xmlns:a16="http://schemas.microsoft.com/office/drawing/2014/main" id="{A5799523-17EF-4180-948F-722F8AED235F}"/>
              </a:ext>
            </a:extLst>
          </p:cNvPr>
          <p:cNvGraphicFramePr>
            <a:graphicFrameLocks noGrp="1"/>
          </p:cNvGraphicFramePr>
          <p:nvPr>
            <p:ph sz="quarter" idx="10"/>
            <p:extLst>
              <p:ext uri="{D42A27DB-BD31-4B8C-83A1-F6EECF244321}">
                <p14:modId xmlns:p14="http://schemas.microsoft.com/office/powerpoint/2010/main" val="3816629042"/>
              </p:ext>
            </p:extLst>
          </p:nvPr>
        </p:nvGraphicFramePr>
        <p:xfrm>
          <a:off x="3361010" y="1009398"/>
          <a:ext cx="8705396" cy="572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8678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6EF5-F6F7-4B38-B3AE-F7D31BA8246D}"/>
              </a:ext>
            </a:extLst>
          </p:cNvPr>
          <p:cNvSpPr>
            <a:spLocks noGrp="1"/>
          </p:cNvSpPr>
          <p:nvPr>
            <p:ph type="title"/>
          </p:nvPr>
        </p:nvSpPr>
        <p:spPr>
          <a:xfrm>
            <a:off x="3759774" y="2758684"/>
            <a:ext cx="6500263" cy="1280672"/>
          </a:xfrm>
        </p:spPr>
        <p:txBody>
          <a:bodyPr/>
          <a:lstStyle/>
          <a:p>
            <a:r>
              <a:rPr lang="en-US" sz="3600" dirty="0"/>
              <a:t>Thank you for your attention!</a:t>
            </a:r>
            <a:endParaRPr lang="en-US" dirty="0"/>
          </a:p>
        </p:txBody>
      </p:sp>
    </p:spTree>
    <p:extLst>
      <p:ext uri="{BB962C8B-B14F-4D97-AF65-F5344CB8AC3E}">
        <p14:creationId xmlns:p14="http://schemas.microsoft.com/office/powerpoint/2010/main" val="1905259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9B4886-F1D0-4701-B41A-73BC4E5EE6E1}"/>
              </a:ext>
            </a:extLst>
          </p:cNvPr>
          <p:cNvSpPr>
            <a:spLocks noGrp="1"/>
          </p:cNvSpPr>
          <p:nvPr>
            <p:ph type="title"/>
          </p:nvPr>
        </p:nvSpPr>
        <p:spPr>
          <a:xfrm>
            <a:off x="3386462" y="169462"/>
            <a:ext cx="8679642" cy="713833"/>
          </a:xfrm>
        </p:spPr>
        <p:txBody>
          <a:bodyPr>
            <a:noAutofit/>
          </a:bodyPr>
          <a:lstStyle/>
          <a:p>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the case of high-interest products, the risk is higher in proportion </a:t>
            </a:r>
            <a:endParaRPr lang="hu-HU" sz="2400" dirty="0"/>
          </a:p>
        </p:txBody>
      </p:sp>
      <p:sp>
        <p:nvSpPr>
          <p:cNvPr id="20" name="TextBox 19">
            <a:extLst>
              <a:ext uri="{FF2B5EF4-FFF2-40B4-BE49-F238E27FC236}">
                <a16:creationId xmlns:a16="http://schemas.microsoft.com/office/drawing/2014/main" id="{89EBBB55-B619-4C9C-9403-304821BEEF3D}"/>
              </a:ext>
            </a:extLst>
          </p:cNvPr>
          <p:cNvSpPr txBox="1"/>
          <p:nvPr/>
        </p:nvSpPr>
        <p:spPr>
          <a:xfrm>
            <a:off x="3133068" y="1013312"/>
            <a:ext cx="8933036" cy="646331"/>
          </a:xfrm>
          <a:prstGeom prst="rect">
            <a:avLst/>
          </a:prstGeom>
          <a:solidFill>
            <a:schemeClr val="tx2">
              <a:lumMod val="10000"/>
              <a:lumOff val="90000"/>
            </a:schemeClr>
          </a:solidFill>
        </p:spPr>
        <p:txBody>
          <a:bodyPr wrap="square" rtlCol="0">
            <a:spAutoFit/>
          </a:bodyPr>
          <a:lstStyle/>
          <a:p>
            <a:pPr algn="just"/>
            <a:r>
              <a:rPr lang="en-US" sz="1800" dirty="0"/>
              <a:t>According to our survey, </a:t>
            </a:r>
            <a:r>
              <a:rPr lang="en-US" sz="1800" b="1" dirty="0"/>
              <a:t>only 31 per cent of the debtors participating in the moratorium understood the consequences of the program</a:t>
            </a:r>
            <a:r>
              <a:rPr lang="hu-HU" sz="1800" b="1" dirty="0"/>
              <a:t>me</a:t>
            </a:r>
            <a:r>
              <a:rPr lang="en-US" sz="1800" b="1" dirty="0"/>
              <a:t> on the debt service. </a:t>
            </a:r>
            <a:endParaRPr lang="hu-HU" sz="1800" b="1" dirty="0"/>
          </a:p>
        </p:txBody>
      </p:sp>
      <p:sp>
        <p:nvSpPr>
          <p:cNvPr id="7" name="TextBox 6">
            <a:extLst>
              <a:ext uri="{FF2B5EF4-FFF2-40B4-BE49-F238E27FC236}">
                <a16:creationId xmlns:a16="http://schemas.microsoft.com/office/drawing/2014/main" id="{BC193B88-C18B-4401-B121-4D4A3F23CE52}"/>
              </a:ext>
            </a:extLst>
          </p:cNvPr>
          <p:cNvSpPr txBox="1"/>
          <p:nvPr/>
        </p:nvSpPr>
        <p:spPr>
          <a:xfrm>
            <a:off x="3133068" y="4178846"/>
            <a:ext cx="4086879" cy="1208279"/>
          </a:xfrm>
          <a:prstGeom prst="rect">
            <a:avLst/>
          </a:prstGeom>
          <a:noFill/>
        </p:spPr>
        <p:txBody>
          <a:bodyPr wrap="square" rtlCol="0">
            <a:spAutoFit/>
          </a:bodyPr>
          <a:lstStyle/>
          <a:p>
            <a:pPr algn="ctr">
              <a:lnSpc>
                <a:spcPct val="115000"/>
              </a:lnSpc>
              <a:spcAft>
                <a:spcPts val="450"/>
              </a:spcAft>
            </a:pPr>
            <a:r>
              <a:rPr lang="en-US" sz="1600" i="1" dirty="0">
                <a:solidFill>
                  <a:srgbClr val="0C2148"/>
                </a:solidFill>
                <a:latin typeface="Calibri" panose="020F0502020204030204" pitchFamily="34" charset="0"/>
                <a:ea typeface="Calibri" panose="020F0502020204030204" pitchFamily="34" charset="0"/>
                <a:cs typeface="Times New Roman" panose="02020603050405020304" pitchFamily="18" charset="0"/>
              </a:rPr>
              <a:t>Impact of a payment moratorium between March 2020 and June 2022 on the total repayable amount and the maturity of a HUF 15 million </a:t>
            </a:r>
            <a:r>
              <a:rPr lang="en-US" sz="1600" i="1" u="sng" dirty="0">
                <a:solidFill>
                  <a:srgbClr val="0C2148"/>
                </a:solidFill>
                <a:latin typeface="Calibri" panose="020F0502020204030204" pitchFamily="34" charset="0"/>
                <a:ea typeface="Calibri" panose="020F0502020204030204" pitchFamily="34" charset="0"/>
                <a:cs typeface="Times New Roman" panose="02020603050405020304" pitchFamily="18" charset="0"/>
              </a:rPr>
              <a:t>mortgage loan</a:t>
            </a:r>
            <a:endParaRPr lang="hu-HU" sz="1600" b="1" u="sng" dirty="0">
              <a:solidFill>
                <a:srgbClr val="80808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8C5ED24-6CB7-4F7D-B4F0-698D2BB16FDF}"/>
              </a:ext>
            </a:extLst>
          </p:cNvPr>
          <p:cNvSpPr txBox="1"/>
          <p:nvPr/>
        </p:nvSpPr>
        <p:spPr>
          <a:xfrm>
            <a:off x="7862481" y="4175750"/>
            <a:ext cx="4086879" cy="1208279"/>
          </a:xfrm>
          <a:prstGeom prst="rect">
            <a:avLst/>
          </a:prstGeom>
          <a:noFill/>
        </p:spPr>
        <p:txBody>
          <a:bodyPr wrap="square" rtlCol="0">
            <a:spAutoFit/>
          </a:bodyPr>
          <a:lstStyle/>
          <a:p>
            <a:pPr algn="ctr">
              <a:lnSpc>
                <a:spcPct val="115000"/>
              </a:lnSpc>
              <a:spcAft>
                <a:spcPts val="450"/>
              </a:spcAft>
            </a:pPr>
            <a:r>
              <a:rPr lang="en-US" sz="1600" i="1" dirty="0">
                <a:solidFill>
                  <a:srgbClr val="0C2148"/>
                </a:solidFill>
                <a:latin typeface="Calibri" panose="020F0502020204030204" pitchFamily="34" charset="0"/>
                <a:ea typeface="Calibri" panose="020F0502020204030204" pitchFamily="34" charset="0"/>
                <a:cs typeface="Times New Roman" panose="02020603050405020304" pitchFamily="18" charset="0"/>
              </a:rPr>
              <a:t>Impact of a payment moratorium between March 2020 and June 2022 on the total repayable amount and the maturity of a HUF 1.5 million </a:t>
            </a:r>
            <a:r>
              <a:rPr lang="en-US" sz="1600" i="1" u="sng" dirty="0">
                <a:solidFill>
                  <a:srgbClr val="0C2148"/>
                </a:solidFill>
                <a:latin typeface="Calibri" panose="020F0502020204030204" pitchFamily="34" charset="0"/>
                <a:ea typeface="Calibri" panose="020F0502020204030204" pitchFamily="34" charset="0"/>
                <a:cs typeface="Times New Roman" panose="02020603050405020304" pitchFamily="18" charset="0"/>
              </a:rPr>
              <a:t>personal loan</a:t>
            </a:r>
            <a:endParaRPr lang="hu-HU" sz="1600" b="1" u="sng" dirty="0">
              <a:solidFill>
                <a:srgbClr val="80808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B167B99-0F11-4270-A55D-EB40144A4384}"/>
              </a:ext>
            </a:extLst>
          </p:cNvPr>
          <p:cNvSpPr/>
          <p:nvPr/>
        </p:nvSpPr>
        <p:spPr>
          <a:xfrm>
            <a:off x="3133068" y="5684377"/>
            <a:ext cx="8966597" cy="565146"/>
          </a:xfrm>
          <a:prstGeom prst="rect">
            <a:avLst/>
          </a:pr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0" tIns="36000" rIns="0" bIns="36000">
            <a:noAutofit/>
          </a:bodyPr>
          <a:lstStyle/>
          <a:p>
            <a:pPr algn="ctr"/>
            <a:r>
              <a:rPr lang="en-US" sz="1600" dirty="0"/>
              <a:t>The higher </a:t>
            </a:r>
            <a:r>
              <a:rPr lang="hu-HU" sz="1600" dirty="0" err="1"/>
              <a:t>the</a:t>
            </a:r>
            <a:r>
              <a:rPr lang="hu-HU" sz="1600" dirty="0"/>
              <a:t> </a:t>
            </a:r>
            <a:r>
              <a:rPr lang="en-US" sz="1600" dirty="0"/>
              <a:t>current residual maturity and </a:t>
            </a:r>
            <a:r>
              <a:rPr lang="hu-HU" sz="1600" dirty="0" err="1"/>
              <a:t>the</a:t>
            </a:r>
            <a:r>
              <a:rPr lang="hu-HU" sz="1600" dirty="0"/>
              <a:t> </a:t>
            </a:r>
            <a:r>
              <a:rPr lang="en-US" sz="1600" dirty="0"/>
              <a:t>interest rate under the moratorium, the greater </a:t>
            </a:r>
            <a:r>
              <a:rPr lang="hu-HU" sz="1600" dirty="0" err="1"/>
              <a:t>the</a:t>
            </a:r>
            <a:r>
              <a:rPr lang="hu-HU" sz="1600" dirty="0"/>
              <a:t> </a:t>
            </a:r>
            <a:r>
              <a:rPr lang="hu-HU" sz="1600" dirty="0" err="1"/>
              <a:t>difference</a:t>
            </a:r>
            <a:r>
              <a:rPr lang="hu-HU" sz="1600" dirty="0"/>
              <a:t> in </a:t>
            </a:r>
            <a:r>
              <a:rPr lang="hu-HU" sz="1600" dirty="0" err="1"/>
              <a:t>the</a:t>
            </a:r>
            <a:r>
              <a:rPr lang="hu-HU" sz="1600" dirty="0"/>
              <a:t> </a:t>
            </a:r>
            <a:r>
              <a:rPr lang="en-US" sz="1600" dirty="0"/>
              <a:t>maturity and </a:t>
            </a:r>
            <a:r>
              <a:rPr lang="hu-HU" sz="1600" dirty="0" err="1"/>
              <a:t>the</a:t>
            </a:r>
            <a:r>
              <a:rPr lang="hu-HU" sz="1600" dirty="0"/>
              <a:t> </a:t>
            </a:r>
            <a:r>
              <a:rPr lang="en-US" sz="1600" dirty="0"/>
              <a:t>total amount repayable. </a:t>
            </a:r>
            <a:endParaRPr lang="hu-HU" sz="1600" dirty="0"/>
          </a:p>
        </p:txBody>
      </p:sp>
      <p:sp>
        <p:nvSpPr>
          <p:cNvPr id="10" name="Text Placeholder 3">
            <a:extLst>
              <a:ext uri="{FF2B5EF4-FFF2-40B4-BE49-F238E27FC236}">
                <a16:creationId xmlns:a16="http://schemas.microsoft.com/office/drawing/2014/main" id="{803BA260-0897-4AF9-A095-1605AE208A0E}"/>
              </a:ext>
            </a:extLst>
          </p:cNvPr>
          <p:cNvSpPr>
            <a:spLocks noGrp="1"/>
          </p:cNvSpPr>
          <p:nvPr>
            <p:ph type="body" sz="quarter" idx="17"/>
          </p:nvPr>
        </p:nvSpPr>
        <p:spPr>
          <a:xfrm>
            <a:off x="3849344" y="6393649"/>
            <a:ext cx="7679183" cy="229326"/>
          </a:xfrm>
        </p:spPr>
        <p:txBody>
          <a:bodyPr/>
          <a:lstStyle/>
          <a:p>
            <a:pPr algn="r"/>
            <a:r>
              <a:rPr lang="hu-HU" sz="1200" dirty="0"/>
              <a:t>Note: </a:t>
            </a:r>
            <a:r>
              <a:rPr lang="en-US" sz="1200" dirty="0"/>
              <a:t>Term prolongation also includes the 27 months period spent in the moratorium.</a:t>
            </a:r>
            <a:r>
              <a:rPr lang="hu-HU" sz="1200" dirty="0"/>
              <a:t> Source</a:t>
            </a:r>
            <a:r>
              <a:rPr lang="en-GB" sz="1200" dirty="0"/>
              <a:t>: </a:t>
            </a:r>
            <a:r>
              <a:rPr lang="hu-HU" sz="1200" dirty="0"/>
              <a:t>MNB</a:t>
            </a:r>
            <a:endParaRPr lang="en-GB" sz="1200" dirty="0"/>
          </a:p>
        </p:txBody>
      </p:sp>
      <p:pic>
        <p:nvPicPr>
          <p:cNvPr id="2" name="Picture 1">
            <a:extLst>
              <a:ext uri="{FF2B5EF4-FFF2-40B4-BE49-F238E27FC236}">
                <a16:creationId xmlns:a16="http://schemas.microsoft.com/office/drawing/2014/main" id="{A0766EEA-6A1F-4810-9D15-B4C1F2C21B51}"/>
              </a:ext>
            </a:extLst>
          </p:cNvPr>
          <p:cNvPicPr>
            <a:picLocks noChangeAspect="1"/>
          </p:cNvPicPr>
          <p:nvPr/>
        </p:nvPicPr>
        <p:blipFill>
          <a:blip r:embed="rId2"/>
          <a:stretch>
            <a:fillRect/>
          </a:stretch>
        </p:blipFill>
        <p:spPr>
          <a:xfrm>
            <a:off x="3081818" y="2034987"/>
            <a:ext cx="4517768" cy="1846607"/>
          </a:xfrm>
          <a:prstGeom prst="rect">
            <a:avLst/>
          </a:prstGeom>
        </p:spPr>
      </p:pic>
      <p:pic>
        <p:nvPicPr>
          <p:cNvPr id="3" name="Picture 2">
            <a:extLst>
              <a:ext uri="{FF2B5EF4-FFF2-40B4-BE49-F238E27FC236}">
                <a16:creationId xmlns:a16="http://schemas.microsoft.com/office/drawing/2014/main" id="{0EC4DC57-105B-40FA-A7ED-840322C2F105}"/>
              </a:ext>
            </a:extLst>
          </p:cNvPr>
          <p:cNvPicPr>
            <a:picLocks noChangeAspect="1"/>
          </p:cNvPicPr>
          <p:nvPr/>
        </p:nvPicPr>
        <p:blipFill>
          <a:blip r:embed="rId3"/>
          <a:stretch>
            <a:fillRect/>
          </a:stretch>
        </p:blipFill>
        <p:spPr>
          <a:xfrm>
            <a:off x="7650835" y="2038012"/>
            <a:ext cx="4448830" cy="1840556"/>
          </a:xfrm>
          <a:prstGeom prst="rect">
            <a:avLst/>
          </a:prstGeom>
        </p:spPr>
      </p:pic>
    </p:spTree>
    <p:extLst>
      <p:ext uri="{BB962C8B-B14F-4D97-AF65-F5344CB8AC3E}">
        <p14:creationId xmlns:p14="http://schemas.microsoft.com/office/powerpoint/2010/main" val="369769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3">
            <a:extLst>
              <a:ext uri="{FF2B5EF4-FFF2-40B4-BE49-F238E27FC236}">
                <a16:creationId xmlns:a16="http://schemas.microsoft.com/office/drawing/2014/main" id="{FACF1C1D-0D56-4228-94CE-2288CF83AB2B}"/>
              </a:ext>
            </a:extLst>
          </p:cNvPr>
          <p:cNvSpPr txBox="1">
            <a:spLocks/>
          </p:cNvSpPr>
          <p:nvPr/>
        </p:nvSpPr>
        <p:spPr>
          <a:xfrm>
            <a:off x="2982525" y="5507274"/>
            <a:ext cx="8563141" cy="710707"/>
          </a:xfrm>
          <a:prstGeom prst="rect">
            <a:avLst/>
          </a:prstGeom>
          <a:noFill/>
        </p:spPr>
        <p:txBody>
          <a:bodyPr wrap="square" rtlCol="0">
            <a:spAutoFit/>
          </a:bodyPr>
          <a:lstStyle>
            <a:defPPr>
              <a:defRPr lang="en-US"/>
            </a:defPPr>
            <a:lvl1pPr algn="r">
              <a:lnSpc>
                <a:spcPct val="115000"/>
              </a:lnSpc>
              <a:spcAft>
                <a:spcPts val="600"/>
              </a:spcAft>
              <a:defRPr i="1">
                <a:solidFill>
                  <a:srgbClr val="0C2148"/>
                </a:solidFill>
                <a:latin typeface="Calibri" panose="020F0502020204030204" pitchFamily="34" charset="0"/>
                <a:ea typeface="Calibri" panose="020F0502020204030204" pitchFamily="34" charset="0"/>
                <a:cs typeface="Times New Roman" panose="02020603050405020304" pitchFamily="18" charset="0"/>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The extent of the term prolongation for mortgages and personal loans in moratorium, assuming a program sustain until 30 June 2022</a:t>
            </a:r>
            <a:endParaRPr lang="hu-HU" dirty="0"/>
          </a:p>
        </p:txBody>
      </p:sp>
      <p:sp>
        <p:nvSpPr>
          <p:cNvPr id="24" name="Text Placeholder 3">
            <a:extLst>
              <a:ext uri="{FF2B5EF4-FFF2-40B4-BE49-F238E27FC236}">
                <a16:creationId xmlns:a16="http://schemas.microsoft.com/office/drawing/2014/main" id="{5AF8F89E-64E2-4024-833C-481AC553A55F}"/>
              </a:ext>
            </a:extLst>
          </p:cNvPr>
          <p:cNvSpPr txBox="1">
            <a:spLocks/>
          </p:cNvSpPr>
          <p:nvPr/>
        </p:nvSpPr>
        <p:spPr>
          <a:xfrm>
            <a:off x="3292918" y="6365896"/>
            <a:ext cx="8252748" cy="313932"/>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sz="1200" dirty="0"/>
              <a:t>Note: </a:t>
            </a:r>
            <a:r>
              <a:rPr lang="en-US" sz="1200" dirty="0"/>
              <a:t>Term prolongation also includes the 27 months period spent in the moratorium. </a:t>
            </a:r>
            <a:r>
              <a:rPr lang="hu-HU" sz="1200" dirty="0"/>
              <a:t>Source: MNB</a:t>
            </a:r>
          </a:p>
        </p:txBody>
      </p:sp>
      <p:sp>
        <p:nvSpPr>
          <p:cNvPr id="14" name="TextBox 13">
            <a:extLst>
              <a:ext uri="{FF2B5EF4-FFF2-40B4-BE49-F238E27FC236}">
                <a16:creationId xmlns:a16="http://schemas.microsoft.com/office/drawing/2014/main" id="{FE10B231-D1F2-4224-BE4A-AD8DB5E14673}"/>
              </a:ext>
            </a:extLst>
          </p:cNvPr>
          <p:cNvSpPr txBox="1"/>
          <p:nvPr/>
        </p:nvSpPr>
        <p:spPr>
          <a:xfrm>
            <a:off x="8810625" y="1110720"/>
            <a:ext cx="3074296" cy="2031325"/>
          </a:xfrm>
          <a:prstGeom prst="rect">
            <a:avLst/>
          </a:prstGeom>
          <a:noFill/>
          <a:ln>
            <a:solidFill>
              <a:schemeClr val="tx2"/>
            </a:solidFill>
          </a:ln>
        </p:spPr>
        <p:txBody>
          <a:bodyPr wrap="square">
            <a:spAutoFit/>
          </a:bodyPr>
          <a:lstStyle/>
          <a:p>
            <a:pPr algn="ctr"/>
            <a:r>
              <a:rPr lang="en-US" dirty="0">
                <a:solidFill>
                  <a:schemeClr val="tx2"/>
                </a:solidFill>
              </a:rPr>
              <a:t>In the case of a moratorium </a:t>
            </a:r>
            <a:r>
              <a:rPr lang="hu-HU" dirty="0" err="1">
                <a:solidFill>
                  <a:schemeClr val="tx2"/>
                </a:solidFill>
              </a:rPr>
              <a:t>lasting</a:t>
            </a:r>
            <a:r>
              <a:rPr lang="hu-HU" dirty="0">
                <a:solidFill>
                  <a:schemeClr val="tx2"/>
                </a:solidFill>
              </a:rPr>
              <a:t> </a:t>
            </a:r>
            <a:r>
              <a:rPr lang="en-US" dirty="0">
                <a:solidFill>
                  <a:schemeClr val="tx2"/>
                </a:solidFill>
              </a:rPr>
              <a:t>until June 2022, </a:t>
            </a:r>
            <a:r>
              <a:rPr lang="en-US" b="1" dirty="0">
                <a:solidFill>
                  <a:schemeClr val="tx2"/>
                </a:solidFill>
              </a:rPr>
              <a:t>the </a:t>
            </a:r>
            <a:r>
              <a:rPr lang="hu-HU" b="1" dirty="0" err="1">
                <a:solidFill>
                  <a:schemeClr val="tx2"/>
                </a:solidFill>
              </a:rPr>
              <a:t>maturity</a:t>
            </a:r>
            <a:r>
              <a:rPr lang="hu-HU" b="1" dirty="0">
                <a:solidFill>
                  <a:schemeClr val="tx2"/>
                </a:solidFill>
              </a:rPr>
              <a:t> </a:t>
            </a:r>
            <a:r>
              <a:rPr lang="hu-HU" b="1" dirty="0" err="1">
                <a:solidFill>
                  <a:schemeClr val="tx2"/>
                </a:solidFill>
              </a:rPr>
              <a:t>would</a:t>
            </a:r>
            <a:r>
              <a:rPr lang="hu-HU" b="1" dirty="0">
                <a:solidFill>
                  <a:schemeClr val="tx2"/>
                </a:solidFill>
              </a:rPr>
              <a:t> </a:t>
            </a:r>
            <a:r>
              <a:rPr lang="hu-HU" b="1" dirty="0" err="1">
                <a:solidFill>
                  <a:schemeClr val="tx2"/>
                </a:solidFill>
              </a:rPr>
              <a:t>increase</a:t>
            </a:r>
            <a:r>
              <a:rPr lang="en-US" b="1" dirty="0">
                <a:solidFill>
                  <a:schemeClr val="tx2"/>
                </a:solidFill>
              </a:rPr>
              <a:t> by more than three and a half years </a:t>
            </a:r>
            <a:r>
              <a:rPr lang="en-US" dirty="0">
                <a:solidFill>
                  <a:schemeClr val="tx2"/>
                </a:solidFill>
              </a:rPr>
              <a:t>compared to the original </a:t>
            </a:r>
            <a:r>
              <a:rPr lang="hu-HU" dirty="0" err="1">
                <a:solidFill>
                  <a:schemeClr val="tx2"/>
                </a:solidFill>
              </a:rPr>
              <a:t>maturity</a:t>
            </a:r>
            <a:r>
              <a:rPr lang="hu-HU" dirty="0">
                <a:solidFill>
                  <a:schemeClr val="tx2"/>
                </a:solidFill>
              </a:rPr>
              <a:t> for</a:t>
            </a:r>
            <a:r>
              <a:rPr lang="en-US" dirty="0">
                <a:solidFill>
                  <a:schemeClr val="tx2"/>
                </a:solidFill>
              </a:rPr>
              <a:t> more than half of these loans</a:t>
            </a:r>
            <a:r>
              <a:rPr lang="hu-HU" dirty="0">
                <a:solidFill>
                  <a:schemeClr val="tx2"/>
                </a:solidFill>
              </a:rPr>
              <a:t>.</a:t>
            </a:r>
          </a:p>
        </p:txBody>
      </p:sp>
      <p:sp>
        <p:nvSpPr>
          <p:cNvPr id="15" name="TextBox 14">
            <a:extLst>
              <a:ext uri="{FF2B5EF4-FFF2-40B4-BE49-F238E27FC236}">
                <a16:creationId xmlns:a16="http://schemas.microsoft.com/office/drawing/2014/main" id="{C9B76008-440C-4520-8382-4184854E1A4A}"/>
              </a:ext>
            </a:extLst>
          </p:cNvPr>
          <p:cNvSpPr txBox="1"/>
          <p:nvPr/>
        </p:nvSpPr>
        <p:spPr>
          <a:xfrm>
            <a:off x="8810625" y="3337797"/>
            <a:ext cx="3074296" cy="1754326"/>
          </a:xfrm>
          <a:prstGeom prst="rect">
            <a:avLst/>
          </a:prstGeom>
          <a:noFill/>
          <a:ln>
            <a:solidFill>
              <a:schemeClr val="tx2"/>
            </a:solidFill>
          </a:ln>
        </p:spPr>
        <p:txBody>
          <a:bodyPr wrap="square">
            <a:spAutoFit/>
          </a:bodyPr>
          <a:lstStyle/>
          <a:p>
            <a:pPr algn="ctr"/>
            <a:r>
              <a:rPr lang="en-US" dirty="0">
                <a:solidFill>
                  <a:schemeClr val="tx2"/>
                </a:solidFill>
              </a:rPr>
              <a:t>The total </a:t>
            </a:r>
            <a:r>
              <a:rPr lang="hu-HU" dirty="0" err="1">
                <a:solidFill>
                  <a:schemeClr val="tx2"/>
                </a:solidFill>
              </a:rPr>
              <a:t>repayable</a:t>
            </a:r>
            <a:r>
              <a:rPr lang="hu-HU" dirty="0">
                <a:solidFill>
                  <a:schemeClr val="tx2"/>
                </a:solidFill>
              </a:rPr>
              <a:t> </a:t>
            </a:r>
            <a:r>
              <a:rPr lang="hu-HU" dirty="0" err="1">
                <a:solidFill>
                  <a:schemeClr val="tx2"/>
                </a:solidFill>
              </a:rPr>
              <a:t>amount</a:t>
            </a:r>
            <a:r>
              <a:rPr lang="en-US" dirty="0">
                <a:solidFill>
                  <a:schemeClr val="tx2"/>
                </a:solidFill>
              </a:rPr>
              <a:t> will </a:t>
            </a:r>
            <a:r>
              <a:rPr lang="en-US" b="1" dirty="0">
                <a:solidFill>
                  <a:schemeClr val="tx2"/>
                </a:solidFill>
              </a:rPr>
              <a:t>increase by </a:t>
            </a:r>
            <a:r>
              <a:rPr lang="hu-HU" b="1" dirty="0">
                <a:solidFill>
                  <a:schemeClr val="tx2"/>
                </a:solidFill>
              </a:rPr>
              <a:t>over </a:t>
            </a:r>
            <a:r>
              <a:rPr lang="en-US" b="1" dirty="0">
                <a:solidFill>
                  <a:schemeClr val="tx2"/>
                </a:solidFill>
              </a:rPr>
              <a:t>10 per</a:t>
            </a:r>
            <a:r>
              <a:rPr lang="hu-HU" b="1" dirty="0">
                <a:solidFill>
                  <a:schemeClr val="tx2"/>
                </a:solidFill>
              </a:rPr>
              <a:t> </a:t>
            </a:r>
            <a:r>
              <a:rPr lang="en-US" b="1" dirty="0">
                <a:solidFill>
                  <a:schemeClr val="tx2"/>
                </a:solidFill>
              </a:rPr>
              <a:t>cent </a:t>
            </a:r>
            <a:r>
              <a:rPr lang="en-US" dirty="0">
                <a:solidFill>
                  <a:schemeClr val="tx2"/>
                </a:solidFill>
              </a:rPr>
              <a:t>for more than half of </a:t>
            </a:r>
            <a:r>
              <a:rPr lang="hu-HU" dirty="0" err="1">
                <a:solidFill>
                  <a:schemeClr val="tx2"/>
                </a:solidFill>
              </a:rPr>
              <a:t>the</a:t>
            </a:r>
            <a:r>
              <a:rPr lang="hu-HU" dirty="0">
                <a:solidFill>
                  <a:schemeClr val="tx2"/>
                </a:solidFill>
              </a:rPr>
              <a:t> </a:t>
            </a:r>
            <a:r>
              <a:rPr lang="hu-HU" dirty="0" err="1">
                <a:solidFill>
                  <a:schemeClr val="tx2"/>
                </a:solidFill>
              </a:rPr>
              <a:t>mortgage</a:t>
            </a:r>
            <a:r>
              <a:rPr lang="hu-HU" dirty="0">
                <a:solidFill>
                  <a:schemeClr val="tx2"/>
                </a:solidFill>
              </a:rPr>
              <a:t> </a:t>
            </a:r>
            <a:r>
              <a:rPr lang="hu-HU" dirty="0" err="1">
                <a:solidFill>
                  <a:schemeClr val="tx2"/>
                </a:solidFill>
              </a:rPr>
              <a:t>debtors</a:t>
            </a:r>
            <a:r>
              <a:rPr lang="en-US" dirty="0">
                <a:solidFill>
                  <a:schemeClr val="tx2"/>
                </a:solidFill>
              </a:rPr>
              <a:t>, </a:t>
            </a:r>
            <a:r>
              <a:rPr lang="hu-HU" dirty="0">
                <a:solidFill>
                  <a:schemeClr val="tx2"/>
                </a:solidFill>
              </a:rPr>
              <a:t>and </a:t>
            </a:r>
            <a:r>
              <a:rPr lang="en-US" b="1" dirty="0">
                <a:solidFill>
                  <a:schemeClr val="tx2"/>
                </a:solidFill>
              </a:rPr>
              <a:t>by</a:t>
            </a:r>
            <a:r>
              <a:rPr lang="hu-HU" b="1" dirty="0">
                <a:solidFill>
                  <a:schemeClr val="tx2"/>
                </a:solidFill>
              </a:rPr>
              <a:t> over</a:t>
            </a:r>
            <a:r>
              <a:rPr lang="en-US" b="1" dirty="0">
                <a:solidFill>
                  <a:schemeClr val="tx2"/>
                </a:solidFill>
              </a:rPr>
              <a:t> 40 per</a:t>
            </a:r>
            <a:r>
              <a:rPr lang="hu-HU" b="1" dirty="0">
                <a:solidFill>
                  <a:schemeClr val="tx2"/>
                </a:solidFill>
              </a:rPr>
              <a:t> </a:t>
            </a:r>
            <a:r>
              <a:rPr lang="en-US" b="1" dirty="0">
                <a:solidFill>
                  <a:schemeClr val="tx2"/>
                </a:solidFill>
              </a:rPr>
              <a:t>cent </a:t>
            </a:r>
            <a:r>
              <a:rPr lang="en-US" dirty="0">
                <a:solidFill>
                  <a:schemeClr val="tx2"/>
                </a:solidFill>
              </a:rPr>
              <a:t>for more than half of </a:t>
            </a:r>
            <a:r>
              <a:rPr lang="hu-HU" dirty="0" err="1">
                <a:solidFill>
                  <a:schemeClr val="tx2"/>
                </a:solidFill>
              </a:rPr>
              <a:t>the</a:t>
            </a:r>
            <a:r>
              <a:rPr lang="hu-HU" dirty="0">
                <a:solidFill>
                  <a:schemeClr val="tx2"/>
                </a:solidFill>
              </a:rPr>
              <a:t> </a:t>
            </a:r>
            <a:r>
              <a:rPr lang="en-US" dirty="0">
                <a:solidFill>
                  <a:schemeClr val="tx2"/>
                </a:solidFill>
              </a:rPr>
              <a:t>personal loan debtors.</a:t>
            </a:r>
            <a:endParaRPr lang="hu-HU" dirty="0">
              <a:solidFill>
                <a:schemeClr val="tx2"/>
              </a:solidFill>
            </a:endParaRPr>
          </a:p>
        </p:txBody>
      </p:sp>
      <p:sp>
        <p:nvSpPr>
          <p:cNvPr id="10" name="Title 3">
            <a:extLst>
              <a:ext uri="{FF2B5EF4-FFF2-40B4-BE49-F238E27FC236}">
                <a16:creationId xmlns:a16="http://schemas.microsoft.com/office/drawing/2014/main" id="{73C6E1D0-255F-441E-85D8-9AAC790E4729}"/>
              </a:ext>
            </a:extLst>
          </p:cNvPr>
          <p:cNvSpPr txBox="1">
            <a:spLocks/>
          </p:cNvSpPr>
          <p:nvPr/>
        </p:nvSpPr>
        <p:spPr>
          <a:xfrm>
            <a:off x="3292918" y="201135"/>
            <a:ext cx="8679642" cy="713833"/>
          </a:xfrm>
          <a:prstGeom prst="rect">
            <a:avLst/>
          </a:prstGeom>
        </p:spPr>
        <p:txBody>
          <a:bodyPr vert="horz" lIns="72000" tIns="36000" rIns="72000" bIns="36000" rtlCol="0" anchor="ctr">
            <a:noAutofit/>
          </a:bodyPr>
          <a:lstStyle>
            <a:lvl1pPr algn="l" defTabSz="914332" rtl="0" eaLnBrk="1" latinLnBrk="0" hangingPunct="1">
              <a:lnSpc>
                <a:spcPct val="90000"/>
              </a:lnSpc>
              <a:spcBef>
                <a:spcPct val="0"/>
              </a:spcBef>
              <a:buNone/>
              <a:defRPr lang="hu-HU" sz="2200" b="1" kern="1200" cap="all" spc="300" baseline="0" dirty="0">
                <a:solidFill>
                  <a:srgbClr val="0D234D"/>
                </a:solidFill>
                <a:latin typeface="+mj-lt"/>
                <a:ea typeface="+mj-ea"/>
                <a:cs typeface="+mj-cs"/>
              </a:defRPr>
            </a:lvl1pPr>
          </a:lstStyle>
          <a:p>
            <a:r>
              <a:rPr lang="hu-H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hu-HU"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Higher</a:t>
            </a:r>
            <a:r>
              <a:rPr lang="hu-H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residual maturity and the increase of the debt may pose a risk</a:t>
            </a:r>
            <a:endParaRPr lang="hu-HU" sz="2400" dirty="0"/>
          </a:p>
        </p:txBody>
      </p:sp>
      <p:pic>
        <p:nvPicPr>
          <p:cNvPr id="3" name="Picture 2">
            <a:extLst>
              <a:ext uri="{FF2B5EF4-FFF2-40B4-BE49-F238E27FC236}">
                <a16:creationId xmlns:a16="http://schemas.microsoft.com/office/drawing/2014/main" id="{BDED58C8-1719-4D55-95C4-BD47A8229BFB}"/>
              </a:ext>
            </a:extLst>
          </p:cNvPr>
          <p:cNvPicPr>
            <a:picLocks noChangeAspect="1"/>
          </p:cNvPicPr>
          <p:nvPr/>
        </p:nvPicPr>
        <p:blipFill>
          <a:blip r:embed="rId3"/>
          <a:stretch>
            <a:fillRect/>
          </a:stretch>
        </p:blipFill>
        <p:spPr>
          <a:xfrm>
            <a:off x="2988899" y="1068567"/>
            <a:ext cx="5832000" cy="4290792"/>
          </a:xfrm>
          <a:prstGeom prst="rect">
            <a:avLst/>
          </a:prstGeom>
        </p:spPr>
      </p:pic>
    </p:spTree>
    <p:extLst>
      <p:ext uri="{BB962C8B-B14F-4D97-AF65-F5344CB8AC3E}">
        <p14:creationId xmlns:p14="http://schemas.microsoft.com/office/powerpoint/2010/main" val="2054527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E5F1B8-6B22-4204-ABF8-E16FEC7561A1}"/>
              </a:ext>
            </a:extLst>
          </p:cNvPr>
          <p:cNvSpPr>
            <a:spLocks noGrp="1"/>
          </p:cNvSpPr>
          <p:nvPr>
            <p:ph type="title"/>
          </p:nvPr>
        </p:nvSpPr>
        <p:spPr>
          <a:xfrm>
            <a:off x="3163384" y="110422"/>
            <a:ext cx="9028616" cy="768570"/>
          </a:xfrm>
        </p:spPr>
        <p:txBody>
          <a:bodyPr>
            <a:noAutofit/>
          </a:bodyPr>
          <a:lstStyle/>
          <a:p>
            <a:r>
              <a:rPr lang="en-US" sz="2300" dirty="0"/>
              <a:t>The advantages of the moratorium are maxim</a:t>
            </a:r>
            <a:r>
              <a:rPr lang="hu-HU" sz="2300" dirty="0" err="1"/>
              <a:t>ized</a:t>
            </a:r>
            <a:r>
              <a:rPr lang="en-US" sz="2300" dirty="0"/>
              <a:t> if the extension is used only by those in need</a:t>
            </a:r>
            <a:endParaRPr lang="hu-HU" sz="2300" dirty="0"/>
          </a:p>
        </p:txBody>
      </p:sp>
      <p:sp>
        <p:nvSpPr>
          <p:cNvPr id="14" name="TextBox 13">
            <a:extLst>
              <a:ext uri="{FF2B5EF4-FFF2-40B4-BE49-F238E27FC236}">
                <a16:creationId xmlns:a16="http://schemas.microsoft.com/office/drawing/2014/main" id="{CAB243B4-3A3C-4C0F-8E9D-76FB8A2A26F4}"/>
              </a:ext>
            </a:extLst>
          </p:cNvPr>
          <p:cNvSpPr txBox="1"/>
          <p:nvPr/>
        </p:nvSpPr>
        <p:spPr>
          <a:xfrm>
            <a:off x="3561117" y="5563509"/>
            <a:ext cx="8108239" cy="1077218"/>
          </a:xfrm>
          <a:prstGeom prst="rect">
            <a:avLst/>
          </a:prstGeom>
          <a:solidFill>
            <a:schemeClr val="accent3"/>
          </a:solidFill>
        </p:spPr>
        <p:txBody>
          <a:bodyPr wrap="square">
            <a:spAutoFit/>
          </a:bodyPr>
          <a:lstStyle>
            <a:defPPr>
              <a:defRPr lang="en-US"/>
            </a:defPPr>
            <a:lvl1pPr algn="ctr">
              <a:defRPr b="1">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hu-HU" sz="1600" b="0" dirty="0" err="1">
                <a:solidFill>
                  <a:schemeClr val="bg1"/>
                </a:solidFill>
              </a:rPr>
              <a:t>When</a:t>
            </a:r>
            <a:r>
              <a:rPr lang="hu-HU" sz="1600" b="0" dirty="0">
                <a:solidFill>
                  <a:schemeClr val="bg1"/>
                </a:solidFill>
              </a:rPr>
              <a:t> </a:t>
            </a:r>
            <a:r>
              <a:rPr lang="hu-HU" sz="1600" b="0" dirty="0" err="1">
                <a:solidFill>
                  <a:schemeClr val="bg1"/>
                </a:solidFill>
              </a:rPr>
              <a:t>extending</a:t>
            </a:r>
            <a:r>
              <a:rPr lang="hu-HU" sz="1600" b="0" dirty="0">
                <a:solidFill>
                  <a:schemeClr val="bg1"/>
                </a:solidFill>
              </a:rPr>
              <a:t> </a:t>
            </a:r>
            <a:r>
              <a:rPr lang="en-US" sz="1600" b="0" dirty="0">
                <a:solidFill>
                  <a:schemeClr val="bg1"/>
                </a:solidFill>
              </a:rPr>
              <a:t>the moratorium, the </a:t>
            </a:r>
            <a:r>
              <a:rPr lang="hu-HU" sz="1600" b="0" dirty="0">
                <a:solidFill>
                  <a:schemeClr val="bg1"/>
                </a:solidFill>
              </a:rPr>
              <a:t>Magyar Nemzeti Bank </a:t>
            </a:r>
            <a:r>
              <a:rPr lang="en-US" sz="1600" b="0" dirty="0">
                <a:solidFill>
                  <a:schemeClr val="bg1"/>
                </a:solidFill>
              </a:rPr>
              <a:t>considers it </a:t>
            </a:r>
            <a:r>
              <a:rPr lang="hu-HU" sz="1600" b="0" dirty="0">
                <a:solidFill>
                  <a:schemeClr val="bg1"/>
                </a:solidFill>
              </a:rPr>
              <a:t>highly</a:t>
            </a:r>
            <a:r>
              <a:rPr lang="en-US" sz="1600" b="0" dirty="0">
                <a:solidFill>
                  <a:schemeClr val="bg1"/>
                </a:solidFill>
              </a:rPr>
              <a:t> important that the majority of</a:t>
            </a:r>
            <a:r>
              <a:rPr lang="hu-HU" sz="1600" b="0" dirty="0">
                <a:solidFill>
                  <a:schemeClr val="bg1"/>
                </a:solidFill>
              </a:rPr>
              <a:t> </a:t>
            </a:r>
            <a:r>
              <a:rPr lang="hu-HU" sz="1600" b="0" dirty="0" err="1">
                <a:solidFill>
                  <a:schemeClr val="bg1"/>
                </a:solidFill>
              </a:rPr>
              <a:t>the</a:t>
            </a:r>
            <a:r>
              <a:rPr lang="en-US" sz="1600" b="0" dirty="0">
                <a:solidFill>
                  <a:schemeClr val="bg1"/>
                </a:solidFill>
              </a:rPr>
              <a:t> debtors </a:t>
            </a:r>
            <a:r>
              <a:rPr lang="hu-HU" sz="1600" b="0" dirty="0" err="1">
                <a:solidFill>
                  <a:schemeClr val="bg1"/>
                </a:solidFill>
              </a:rPr>
              <a:t>currently</a:t>
            </a:r>
            <a:r>
              <a:rPr lang="hu-HU" sz="1600" b="0" dirty="0">
                <a:solidFill>
                  <a:schemeClr val="bg1"/>
                </a:solidFill>
              </a:rPr>
              <a:t> </a:t>
            </a:r>
            <a:r>
              <a:rPr lang="en-US" sz="1600" b="0" dirty="0">
                <a:solidFill>
                  <a:schemeClr val="bg1"/>
                </a:solidFill>
              </a:rPr>
              <a:t>participating in the program</a:t>
            </a:r>
            <a:r>
              <a:rPr lang="hu-HU" sz="1600" b="0" dirty="0">
                <a:solidFill>
                  <a:schemeClr val="bg1"/>
                </a:solidFill>
              </a:rPr>
              <a:t>me</a:t>
            </a:r>
            <a:r>
              <a:rPr lang="en-US" sz="1600" b="0" dirty="0">
                <a:solidFill>
                  <a:schemeClr val="bg1"/>
                </a:solidFill>
              </a:rPr>
              <a:t> </a:t>
            </a:r>
            <a:r>
              <a:rPr lang="hu-HU" sz="1600" b="0" dirty="0">
                <a:solidFill>
                  <a:schemeClr val="bg1"/>
                </a:solidFill>
              </a:rPr>
              <a:t>re</a:t>
            </a:r>
            <a:r>
              <a:rPr lang="en-US" sz="1600" b="0" dirty="0">
                <a:solidFill>
                  <a:schemeClr val="bg1"/>
                </a:solidFill>
              </a:rPr>
              <a:t>start </a:t>
            </a:r>
            <a:r>
              <a:rPr lang="hu-HU" sz="1600" b="0" dirty="0" err="1">
                <a:solidFill>
                  <a:schemeClr val="bg1"/>
                </a:solidFill>
              </a:rPr>
              <a:t>the</a:t>
            </a:r>
            <a:r>
              <a:rPr lang="hu-HU" sz="1600" b="0" dirty="0">
                <a:solidFill>
                  <a:schemeClr val="bg1"/>
                </a:solidFill>
              </a:rPr>
              <a:t> </a:t>
            </a:r>
            <a:r>
              <a:rPr lang="en-US" sz="1600" b="0" dirty="0">
                <a:solidFill>
                  <a:schemeClr val="bg1"/>
                </a:solidFill>
              </a:rPr>
              <a:t>repay</a:t>
            </a:r>
            <a:r>
              <a:rPr lang="hu-HU" sz="1600" b="0" dirty="0">
                <a:solidFill>
                  <a:schemeClr val="bg1"/>
                </a:solidFill>
              </a:rPr>
              <a:t>ment</a:t>
            </a:r>
            <a:r>
              <a:rPr lang="en-US" sz="1600" b="0" dirty="0">
                <a:solidFill>
                  <a:schemeClr val="bg1"/>
                </a:solidFill>
              </a:rPr>
              <a:t> </a:t>
            </a:r>
            <a:r>
              <a:rPr lang="hu-HU" sz="1600" b="0" dirty="0">
                <a:solidFill>
                  <a:schemeClr val="bg1"/>
                </a:solidFill>
              </a:rPr>
              <a:t>of </a:t>
            </a:r>
            <a:r>
              <a:rPr lang="en-US" sz="1600" b="0" dirty="0">
                <a:solidFill>
                  <a:schemeClr val="bg1"/>
                </a:solidFill>
              </a:rPr>
              <a:t>their </a:t>
            </a:r>
            <a:r>
              <a:rPr lang="hu-HU" sz="1600" b="0" dirty="0" err="1">
                <a:solidFill>
                  <a:schemeClr val="bg1"/>
                </a:solidFill>
              </a:rPr>
              <a:t>respective</a:t>
            </a:r>
            <a:r>
              <a:rPr lang="hu-HU" sz="1600" b="0" dirty="0">
                <a:solidFill>
                  <a:schemeClr val="bg1"/>
                </a:solidFill>
              </a:rPr>
              <a:t> </a:t>
            </a:r>
            <a:r>
              <a:rPr lang="en-US" sz="1600" b="0" dirty="0">
                <a:solidFill>
                  <a:schemeClr val="bg1"/>
                </a:solidFill>
              </a:rPr>
              <a:t>loans, and only those </a:t>
            </a:r>
            <a:r>
              <a:rPr lang="hu-HU" sz="1600" b="0" dirty="0" err="1">
                <a:solidFill>
                  <a:schemeClr val="bg1"/>
                </a:solidFill>
              </a:rPr>
              <a:t>should</a:t>
            </a:r>
            <a:r>
              <a:rPr lang="hu-HU" sz="1600" b="0" dirty="0">
                <a:solidFill>
                  <a:schemeClr val="bg1"/>
                </a:solidFill>
              </a:rPr>
              <a:t> </a:t>
            </a:r>
            <a:r>
              <a:rPr lang="hu-HU" sz="1600" b="0" dirty="0" err="1">
                <a:solidFill>
                  <a:schemeClr val="bg1"/>
                </a:solidFill>
              </a:rPr>
              <a:t>take</a:t>
            </a:r>
            <a:r>
              <a:rPr lang="hu-HU" sz="1600" b="0" dirty="0">
                <a:solidFill>
                  <a:schemeClr val="bg1"/>
                </a:solidFill>
              </a:rPr>
              <a:t> </a:t>
            </a:r>
            <a:r>
              <a:rPr lang="hu-HU" sz="1600" b="0" dirty="0" err="1">
                <a:solidFill>
                  <a:schemeClr val="bg1"/>
                </a:solidFill>
              </a:rPr>
              <a:t>the</a:t>
            </a:r>
            <a:r>
              <a:rPr lang="hu-HU" sz="1600" b="0" dirty="0">
                <a:solidFill>
                  <a:schemeClr val="bg1"/>
                </a:solidFill>
              </a:rPr>
              <a:t> </a:t>
            </a:r>
            <a:r>
              <a:rPr lang="hu-HU" sz="1600" b="0" dirty="0" err="1">
                <a:solidFill>
                  <a:schemeClr val="bg1"/>
                </a:solidFill>
              </a:rPr>
              <a:t>opportunity</a:t>
            </a:r>
            <a:r>
              <a:rPr lang="hu-HU" sz="1600" b="0" dirty="0">
                <a:solidFill>
                  <a:schemeClr val="bg1"/>
                </a:solidFill>
              </a:rPr>
              <a:t> </a:t>
            </a:r>
            <a:r>
              <a:rPr lang="hu-HU" sz="1600" b="0" dirty="0" err="1">
                <a:solidFill>
                  <a:schemeClr val="bg1"/>
                </a:solidFill>
              </a:rPr>
              <a:t>offered</a:t>
            </a:r>
            <a:r>
              <a:rPr lang="hu-HU" sz="1600" b="0" dirty="0">
                <a:solidFill>
                  <a:schemeClr val="bg1"/>
                </a:solidFill>
              </a:rPr>
              <a:t> </a:t>
            </a:r>
            <a:r>
              <a:rPr lang="hu-HU" sz="1600" b="0" dirty="0" err="1">
                <a:solidFill>
                  <a:schemeClr val="bg1"/>
                </a:solidFill>
              </a:rPr>
              <a:t>by</a:t>
            </a:r>
            <a:r>
              <a:rPr lang="hu-HU" sz="1600" b="0" dirty="0">
                <a:solidFill>
                  <a:schemeClr val="bg1"/>
                </a:solidFill>
              </a:rPr>
              <a:t> </a:t>
            </a:r>
            <a:r>
              <a:rPr lang="hu-HU" sz="1600" b="0" dirty="0" err="1">
                <a:solidFill>
                  <a:schemeClr val="bg1"/>
                </a:solidFill>
              </a:rPr>
              <a:t>the</a:t>
            </a:r>
            <a:r>
              <a:rPr lang="hu-HU" sz="1600" b="0" dirty="0">
                <a:solidFill>
                  <a:schemeClr val="bg1"/>
                </a:solidFill>
              </a:rPr>
              <a:t> </a:t>
            </a:r>
            <a:r>
              <a:rPr lang="hu-HU" sz="1600" b="0" dirty="0" err="1">
                <a:solidFill>
                  <a:schemeClr val="bg1"/>
                </a:solidFill>
              </a:rPr>
              <a:t>extension</a:t>
            </a:r>
            <a:r>
              <a:rPr lang="hu-HU" sz="1600" b="0" dirty="0">
                <a:solidFill>
                  <a:schemeClr val="bg1"/>
                </a:solidFill>
              </a:rPr>
              <a:t> of </a:t>
            </a:r>
            <a:r>
              <a:rPr lang="hu-HU" sz="1600" b="0" dirty="0" err="1">
                <a:solidFill>
                  <a:schemeClr val="bg1"/>
                </a:solidFill>
              </a:rPr>
              <a:t>the</a:t>
            </a:r>
            <a:r>
              <a:rPr lang="hu-HU" sz="1600" b="0" dirty="0">
                <a:solidFill>
                  <a:schemeClr val="bg1"/>
                </a:solidFill>
              </a:rPr>
              <a:t> </a:t>
            </a:r>
            <a:r>
              <a:rPr lang="hu-HU" sz="1600" b="0" dirty="0" err="1">
                <a:solidFill>
                  <a:schemeClr val="bg1"/>
                </a:solidFill>
              </a:rPr>
              <a:t>programme</a:t>
            </a:r>
            <a:r>
              <a:rPr lang="hu-HU" sz="1600" b="0" dirty="0">
                <a:solidFill>
                  <a:schemeClr val="bg1"/>
                </a:solidFill>
              </a:rPr>
              <a:t> </a:t>
            </a:r>
            <a:r>
              <a:rPr lang="en-US" sz="1600" b="0" dirty="0">
                <a:solidFill>
                  <a:schemeClr val="bg1"/>
                </a:solidFill>
              </a:rPr>
              <a:t>who really need the </a:t>
            </a:r>
            <a:r>
              <a:rPr lang="hu-HU" sz="1600" b="0" dirty="0">
                <a:solidFill>
                  <a:schemeClr val="bg1"/>
                </a:solidFill>
              </a:rPr>
              <a:t>backstop </a:t>
            </a:r>
            <a:r>
              <a:rPr lang="en-US" sz="1600" b="0" dirty="0">
                <a:solidFill>
                  <a:schemeClr val="bg1"/>
                </a:solidFill>
              </a:rPr>
              <a:t>provided by</a:t>
            </a:r>
            <a:r>
              <a:rPr lang="hu-HU" sz="1600" b="0" dirty="0">
                <a:solidFill>
                  <a:schemeClr val="bg1"/>
                </a:solidFill>
              </a:rPr>
              <a:t> </a:t>
            </a:r>
            <a:r>
              <a:rPr lang="hu-HU" sz="1600" b="0" dirty="0" err="1">
                <a:solidFill>
                  <a:schemeClr val="bg1"/>
                </a:solidFill>
              </a:rPr>
              <a:t>the</a:t>
            </a:r>
            <a:r>
              <a:rPr lang="hu-HU" sz="1600" b="0" dirty="0">
                <a:solidFill>
                  <a:schemeClr val="bg1"/>
                </a:solidFill>
              </a:rPr>
              <a:t> </a:t>
            </a:r>
            <a:r>
              <a:rPr lang="hu-HU" sz="1600" b="0" dirty="0" err="1">
                <a:solidFill>
                  <a:schemeClr val="bg1"/>
                </a:solidFill>
              </a:rPr>
              <a:t>moratorium</a:t>
            </a:r>
            <a:endParaRPr lang="hu-HU" sz="1600" dirty="0">
              <a:solidFill>
                <a:schemeClr val="bg1"/>
              </a:solidFill>
            </a:endParaRPr>
          </a:p>
        </p:txBody>
      </p:sp>
      <p:grpSp>
        <p:nvGrpSpPr>
          <p:cNvPr id="2" name="Group 1">
            <a:extLst>
              <a:ext uri="{FF2B5EF4-FFF2-40B4-BE49-F238E27FC236}">
                <a16:creationId xmlns:a16="http://schemas.microsoft.com/office/drawing/2014/main" id="{F74E0B0D-5EBB-4FEE-B432-6C17A1464B93}"/>
              </a:ext>
            </a:extLst>
          </p:cNvPr>
          <p:cNvGrpSpPr/>
          <p:nvPr/>
        </p:nvGrpSpPr>
        <p:grpSpPr>
          <a:xfrm>
            <a:off x="3573630" y="867720"/>
            <a:ext cx="2532439" cy="3563958"/>
            <a:chOff x="-2258997" y="94777"/>
            <a:chExt cx="2532439" cy="4304653"/>
          </a:xfrm>
        </p:grpSpPr>
        <p:sp>
          <p:nvSpPr>
            <p:cNvPr id="10" name="TextBox 9">
              <a:extLst>
                <a:ext uri="{FF2B5EF4-FFF2-40B4-BE49-F238E27FC236}">
                  <a16:creationId xmlns:a16="http://schemas.microsoft.com/office/drawing/2014/main" id="{FE99B76D-258B-4039-8835-9FC724E13FF7}"/>
                </a:ext>
              </a:extLst>
            </p:cNvPr>
            <p:cNvSpPr txBox="1"/>
            <p:nvPr/>
          </p:nvSpPr>
          <p:spPr>
            <a:xfrm>
              <a:off x="-2258997" y="94777"/>
              <a:ext cx="2532438" cy="928303"/>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Bef>
                  <a:spcPct val="0"/>
                </a:spcBef>
                <a:spcAft>
                  <a:spcPct val="35000"/>
                </a:spcAft>
              </a:pPr>
              <a:r>
                <a:rPr lang="en-US" sz="1600" cap="all" dirty="0"/>
                <a:t>Consumer protection aspects and risks</a:t>
              </a:r>
              <a:endParaRPr lang="hu-HU" sz="1600" cap="all" dirty="0"/>
            </a:p>
          </p:txBody>
        </p:sp>
        <p:grpSp>
          <p:nvGrpSpPr>
            <p:cNvPr id="11" name="Group 10">
              <a:extLst>
                <a:ext uri="{FF2B5EF4-FFF2-40B4-BE49-F238E27FC236}">
                  <a16:creationId xmlns:a16="http://schemas.microsoft.com/office/drawing/2014/main" id="{826CB292-FC51-42EC-8289-BBBDC9EC2D4D}"/>
                </a:ext>
              </a:extLst>
            </p:cNvPr>
            <p:cNvGrpSpPr/>
            <p:nvPr/>
          </p:nvGrpSpPr>
          <p:grpSpPr>
            <a:xfrm>
              <a:off x="-2258996" y="1023080"/>
              <a:ext cx="2532438" cy="3376350"/>
              <a:chOff x="61983" y="887926"/>
              <a:chExt cx="2532438" cy="3376350"/>
            </a:xfrm>
          </p:grpSpPr>
          <p:sp>
            <p:nvSpPr>
              <p:cNvPr id="12" name="Rectangle 11">
                <a:extLst>
                  <a:ext uri="{FF2B5EF4-FFF2-40B4-BE49-F238E27FC236}">
                    <a16:creationId xmlns:a16="http://schemas.microsoft.com/office/drawing/2014/main" id="{4FC8EB48-8CDF-4556-B4C4-01CCF7D0496F}"/>
                  </a:ext>
                </a:extLst>
              </p:cNvPr>
              <p:cNvSpPr/>
              <p:nvPr/>
            </p:nvSpPr>
            <p:spPr>
              <a:xfrm>
                <a:off x="61983" y="887926"/>
                <a:ext cx="2532438" cy="3376350"/>
              </a:xfrm>
              <a:prstGeom prst="rect">
                <a:avLst/>
              </a:prstGeom>
              <a:ln>
                <a:solidFill>
                  <a:schemeClr val="tx2"/>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id="{C4805563-37B8-4F5B-8138-F61B43EC09B5}"/>
                  </a:ext>
                </a:extLst>
              </p:cNvPr>
              <p:cNvSpPr txBox="1"/>
              <p:nvPr/>
            </p:nvSpPr>
            <p:spPr>
              <a:xfrm>
                <a:off x="61983" y="887926"/>
                <a:ext cx="2532437" cy="33763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defTabSz="666750">
                  <a:lnSpc>
                    <a:spcPct val="90000"/>
                  </a:lnSpc>
                  <a:spcBef>
                    <a:spcPct val="0"/>
                  </a:spcBef>
                  <a:spcAft>
                    <a:spcPts val="600"/>
                  </a:spcAft>
                  <a:buChar char="•"/>
                </a:pPr>
                <a:r>
                  <a:rPr lang="en-US" sz="1500" b="1" dirty="0"/>
                  <a:t>Inaccurate assessment </a:t>
                </a:r>
                <a:r>
                  <a:rPr lang="hu-HU" sz="1500" b="1" dirty="0"/>
                  <a:t>of </a:t>
                </a:r>
                <a:r>
                  <a:rPr lang="en-US" sz="1500" b="1" dirty="0"/>
                  <a:t>the consequences </a:t>
                </a:r>
                <a:r>
                  <a:rPr lang="en-US" sz="1500" dirty="0"/>
                  <a:t>of the program</a:t>
                </a:r>
                <a:r>
                  <a:rPr lang="hu-HU" sz="1500" dirty="0"/>
                  <a:t>me</a:t>
                </a:r>
                <a:r>
                  <a:rPr lang="en-US" sz="1500" dirty="0"/>
                  <a:t> </a:t>
                </a:r>
                <a:r>
                  <a:rPr lang="hu-HU" sz="1500" dirty="0"/>
                  <a:t>for </a:t>
                </a:r>
                <a:r>
                  <a:rPr lang="en-US" sz="1500" dirty="0"/>
                  <a:t>some debtors</a:t>
                </a:r>
                <a:r>
                  <a:rPr lang="hu-HU" sz="1500" dirty="0"/>
                  <a:t>.</a:t>
                </a:r>
              </a:p>
              <a:p>
                <a:pPr marL="114300" lvl="1" indent="-114300" defTabSz="666750">
                  <a:lnSpc>
                    <a:spcPct val="90000"/>
                  </a:lnSpc>
                  <a:spcBef>
                    <a:spcPct val="0"/>
                  </a:spcBef>
                  <a:spcAft>
                    <a:spcPts val="600"/>
                  </a:spcAft>
                  <a:buChar char="•"/>
                </a:pPr>
                <a:r>
                  <a:rPr lang="hu-HU" sz="1500" b="1" dirty="0" err="1"/>
                  <a:t>Risk</a:t>
                </a:r>
                <a:r>
                  <a:rPr lang="hu-HU" sz="1500" b="1" dirty="0"/>
                  <a:t> is </a:t>
                </a:r>
                <a:r>
                  <a:rPr lang="hu-HU" sz="1500" b="1" dirty="0" err="1"/>
                  <a:t>higher</a:t>
                </a:r>
                <a:r>
                  <a:rPr lang="hu-HU" sz="1500" b="1" dirty="0"/>
                  <a:t> </a:t>
                </a:r>
                <a:r>
                  <a:rPr lang="hu-HU" sz="1500" dirty="0"/>
                  <a:t>in </a:t>
                </a:r>
                <a:r>
                  <a:rPr lang="hu-HU" sz="1500" dirty="0" err="1"/>
                  <a:t>case</a:t>
                </a:r>
                <a:r>
                  <a:rPr lang="hu-HU" sz="1500" dirty="0"/>
                  <a:t> of l</a:t>
                </a:r>
                <a:r>
                  <a:rPr lang="en-US" sz="1500" dirty="0" err="1"/>
                  <a:t>onger</a:t>
                </a:r>
                <a:r>
                  <a:rPr lang="en-US" sz="1500" dirty="0"/>
                  <a:t> residual maturities and higher interest rates</a:t>
                </a:r>
                <a:r>
                  <a:rPr lang="hu-HU" sz="1500" b="1" dirty="0"/>
                  <a:t>.</a:t>
                </a:r>
              </a:p>
              <a:p>
                <a:pPr marL="114300" lvl="1" indent="-114300" defTabSz="666750">
                  <a:lnSpc>
                    <a:spcPct val="90000"/>
                  </a:lnSpc>
                  <a:spcBef>
                    <a:spcPct val="0"/>
                  </a:spcBef>
                  <a:spcAft>
                    <a:spcPts val="600"/>
                  </a:spcAft>
                  <a:buFontTx/>
                  <a:buChar char="•"/>
                </a:pPr>
                <a:r>
                  <a:rPr lang="en-US" sz="1500" b="1" dirty="0"/>
                  <a:t>Adaptation may be difficult </a:t>
                </a:r>
                <a:r>
                  <a:rPr lang="en-US" sz="1500" dirty="0"/>
                  <a:t>after higher consumption</a:t>
                </a:r>
                <a:r>
                  <a:rPr lang="hu-HU" sz="1500" dirty="0"/>
                  <a:t>.</a:t>
                </a:r>
                <a:endParaRPr lang="hu-HU" sz="1600" dirty="0"/>
              </a:p>
            </p:txBody>
          </p:sp>
        </p:grpSp>
      </p:grpSp>
      <p:grpSp>
        <p:nvGrpSpPr>
          <p:cNvPr id="15" name="Group 14">
            <a:extLst>
              <a:ext uri="{FF2B5EF4-FFF2-40B4-BE49-F238E27FC236}">
                <a16:creationId xmlns:a16="http://schemas.microsoft.com/office/drawing/2014/main" id="{52368252-E7B8-4B70-AD2A-30A7A2030C50}"/>
              </a:ext>
            </a:extLst>
          </p:cNvPr>
          <p:cNvGrpSpPr/>
          <p:nvPr/>
        </p:nvGrpSpPr>
        <p:grpSpPr>
          <a:xfrm>
            <a:off x="6302894" y="878992"/>
            <a:ext cx="2682080" cy="3564535"/>
            <a:chOff x="-2258998" y="108391"/>
            <a:chExt cx="2682080" cy="4305351"/>
          </a:xfrm>
        </p:grpSpPr>
        <p:sp>
          <p:nvSpPr>
            <p:cNvPr id="21" name="TextBox 20">
              <a:extLst>
                <a:ext uri="{FF2B5EF4-FFF2-40B4-BE49-F238E27FC236}">
                  <a16:creationId xmlns:a16="http://schemas.microsoft.com/office/drawing/2014/main" id="{B20A1EC7-A0AD-4C24-830B-6CC8FE4A4330}"/>
                </a:ext>
              </a:extLst>
            </p:cNvPr>
            <p:cNvSpPr txBox="1"/>
            <p:nvPr/>
          </p:nvSpPr>
          <p:spPr>
            <a:xfrm>
              <a:off x="-2258996" y="108391"/>
              <a:ext cx="2532438" cy="928303"/>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Bef>
                  <a:spcPct val="0"/>
                </a:spcBef>
                <a:spcAft>
                  <a:spcPct val="35000"/>
                </a:spcAft>
              </a:pPr>
              <a:r>
                <a:rPr lang="hu-HU" sz="1600" cap="all" dirty="0" err="1"/>
                <a:t>impacts</a:t>
              </a:r>
              <a:r>
                <a:rPr lang="en-US" sz="1600" cap="all" dirty="0"/>
                <a:t> related to changes in payment morale</a:t>
              </a:r>
              <a:endParaRPr lang="hu-HU" sz="1600" cap="all" dirty="0"/>
            </a:p>
          </p:txBody>
        </p:sp>
        <p:grpSp>
          <p:nvGrpSpPr>
            <p:cNvPr id="17" name="Group 16">
              <a:extLst>
                <a:ext uri="{FF2B5EF4-FFF2-40B4-BE49-F238E27FC236}">
                  <a16:creationId xmlns:a16="http://schemas.microsoft.com/office/drawing/2014/main" id="{BBC93F87-E782-4E67-9FBD-AB7E97CC796E}"/>
                </a:ext>
              </a:extLst>
            </p:cNvPr>
            <p:cNvGrpSpPr/>
            <p:nvPr/>
          </p:nvGrpSpPr>
          <p:grpSpPr>
            <a:xfrm>
              <a:off x="-2258998" y="1023080"/>
              <a:ext cx="2682080" cy="3390662"/>
              <a:chOff x="61981" y="887926"/>
              <a:chExt cx="2682080" cy="3390662"/>
            </a:xfrm>
          </p:grpSpPr>
          <p:sp>
            <p:nvSpPr>
              <p:cNvPr id="18" name="Rectangle 17">
                <a:extLst>
                  <a:ext uri="{FF2B5EF4-FFF2-40B4-BE49-F238E27FC236}">
                    <a16:creationId xmlns:a16="http://schemas.microsoft.com/office/drawing/2014/main" id="{0D880689-C8E9-4608-8E16-B23842F578EE}"/>
                  </a:ext>
                </a:extLst>
              </p:cNvPr>
              <p:cNvSpPr/>
              <p:nvPr/>
            </p:nvSpPr>
            <p:spPr>
              <a:xfrm>
                <a:off x="61983" y="887926"/>
                <a:ext cx="2532438" cy="3376350"/>
              </a:xfrm>
              <a:prstGeom prst="rect">
                <a:avLst/>
              </a:prstGeom>
              <a:ln>
                <a:solidFill>
                  <a:schemeClr val="tx2"/>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20BE4128-84C0-4931-BBAA-9FEA04234FF0}"/>
                  </a:ext>
                </a:extLst>
              </p:cNvPr>
              <p:cNvSpPr txBox="1"/>
              <p:nvPr/>
            </p:nvSpPr>
            <p:spPr>
              <a:xfrm>
                <a:off x="61981" y="902238"/>
                <a:ext cx="2682080" cy="33763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defTabSz="666750">
                  <a:lnSpc>
                    <a:spcPct val="90000"/>
                  </a:lnSpc>
                  <a:spcBef>
                    <a:spcPct val="0"/>
                  </a:spcBef>
                  <a:spcAft>
                    <a:spcPts val="600"/>
                  </a:spcAft>
                  <a:buChar char="•"/>
                </a:pPr>
                <a:r>
                  <a:rPr lang="en-US" sz="1500" dirty="0"/>
                  <a:t>Temporarily higher income may lead to a </a:t>
                </a:r>
                <a:r>
                  <a:rPr lang="en-US" sz="1500" b="1" dirty="0"/>
                  <a:t>deterioration in willingness to pay </a:t>
                </a:r>
                <a:r>
                  <a:rPr lang="en-US" sz="1500" dirty="0"/>
                  <a:t>after the moratorium</a:t>
                </a:r>
                <a:r>
                  <a:rPr lang="hu-HU" sz="1500" dirty="0"/>
                  <a:t>.</a:t>
                </a:r>
              </a:p>
              <a:p>
                <a:pPr marL="114300" lvl="1" indent="-114300" defTabSz="666750">
                  <a:lnSpc>
                    <a:spcPct val="90000"/>
                  </a:lnSpc>
                  <a:spcBef>
                    <a:spcPct val="0"/>
                  </a:spcBef>
                  <a:spcAft>
                    <a:spcPts val="600"/>
                  </a:spcAft>
                  <a:buChar char="•"/>
                </a:pPr>
                <a:r>
                  <a:rPr lang="en-US" sz="1500" b="1" dirty="0"/>
                  <a:t>At least 56 percent of</a:t>
                </a:r>
                <a:r>
                  <a:rPr lang="hu-HU" sz="1500" b="1" dirty="0"/>
                  <a:t> the</a:t>
                </a:r>
                <a:r>
                  <a:rPr lang="en-US" sz="1500" b="1" dirty="0"/>
                  <a:t> households</a:t>
                </a:r>
                <a:r>
                  <a:rPr lang="en-US" sz="1500" dirty="0"/>
                  <a:t> </a:t>
                </a:r>
                <a:r>
                  <a:rPr lang="hu-HU" sz="1500" dirty="0"/>
                  <a:t>particitpating in the moratorium </a:t>
                </a:r>
                <a:r>
                  <a:rPr lang="en-US" sz="1500" b="1" dirty="0"/>
                  <a:t>would be able to pay their </a:t>
                </a:r>
                <a:r>
                  <a:rPr lang="hu-HU" sz="1500" b="1" dirty="0" err="1"/>
                  <a:t>instalments</a:t>
                </a:r>
                <a:r>
                  <a:rPr lang="hu-HU" sz="1500" b="1" dirty="0"/>
                  <a:t>.</a:t>
                </a:r>
              </a:p>
              <a:p>
                <a:pPr marL="114300" lvl="1" indent="-114300" defTabSz="666750">
                  <a:lnSpc>
                    <a:spcPct val="90000"/>
                  </a:lnSpc>
                  <a:spcBef>
                    <a:spcPct val="0"/>
                  </a:spcBef>
                  <a:spcAft>
                    <a:spcPts val="600"/>
                  </a:spcAft>
                  <a:buChar char="•"/>
                </a:pPr>
                <a:r>
                  <a:rPr lang="en-US" sz="1500" b="1" dirty="0"/>
                  <a:t>27 per</a:t>
                </a:r>
                <a:r>
                  <a:rPr lang="hu-HU" sz="1500" b="1" dirty="0"/>
                  <a:t> </a:t>
                </a:r>
                <a:r>
                  <a:rPr lang="en-US" sz="1500" b="1" dirty="0"/>
                  <a:t>cent </a:t>
                </a:r>
                <a:r>
                  <a:rPr lang="en-US" sz="1500" dirty="0"/>
                  <a:t>of participating households</a:t>
                </a:r>
                <a:r>
                  <a:rPr lang="en-US" sz="1500" b="1" dirty="0"/>
                  <a:t> would be able to </a:t>
                </a:r>
                <a:r>
                  <a:rPr lang="hu-HU" sz="1500" b="1" dirty="0"/>
                  <a:t>re</a:t>
                </a:r>
                <a:r>
                  <a:rPr lang="en-US" sz="1500" b="1" dirty="0"/>
                  <a:t>pay</a:t>
                </a:r>
                <a:r>
                  <a:rPr lang="hu-HU" sz="1500" b="1" dirty="0"/>
                  <a:t>,</a:t>
                </a:r>
                <a:r>
                  <a:rPr lang="en-US" sz="1500" dirty="0"/>
                  <a:t> but would likely apply for further participation.</a:t>
                </a:r>
                <a:endParaRPr lang="hu-HU" sz="1500" dirty="0"/>
              </a:p>
            </p:txBody>
          </p:sp>
        </p:grpSp>
      </p:grpSp>
      <p:grpSp>
        <p:nvGrpSpPr>
          <p:cNvPr id="22" name="Group 21">
            <a:extLst>
              <a:ext uri="{FF2B5EF4-FFF2-40B4-BE49-F238E27FC236}">
                <a16:creationId xmlns:a16="http://schemas.microsoft.com/office/drawing/2014/main" id="{1726D805-0498-46AE-A36D-1A3852E98BA9}"/>
              </a:ext>
            </a:extLst>
          </p:cNvPr>
          <p:cNvGrpSpPr/>
          <p:nvPr/>
        </p:nvGrpSpPr>
        <p:grpSpPr>
          <a:xfrm>
            <a:off x="9075420" y="878992"/>
            <a:ext cx="2593936" cy="3563958"/>
            <a:chOff x="-2258996" y="94777"/>
            <a:chExt cx="2532438" cy="4304653"/>
          </a:xfrm>
        </p:grpSpPr>
        <p:sp>
          <p:nvSpPr>
            <p:cNvPr id="28" name="TextBox 27">
              <a:extLst>
                <a:ext uri="{FF2B5EF4-FFF2-40B4-BE49-F238E27FC236}">
                  <a16:creationId xmlns:a16="http://schemas.microsoft.com/office/drawing/2014/main" id="{171975E7-06CD-40C7-B82A-6EFE7D267FEC}"/>
                </a:ext>
              </a:extLst>
            </p:cNvPr>
            <p:cNvSpPr txBox="1"/>
            <p:nvPr/>
          </p:nvSpPr>
          <p:spPr>
            <a:xfrm>
              <a:off x="-2258996" y="94777"/>
              <a:ext cx="2532438" cy="928303"/>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Bef>
                  <a:spcPct val="0"/>
                </a:spcBef>
                <a:spcAft>
                  <a:spcPct val="35000"/>
                </a:spcAft>
              </a:pPr>
              <a:r>
                <a:rPr lang="en-US" sz="1600" cap="all" dirty="0"/>
                <a:t>Impacts on bank risks and lending</a:t>
              </a:r>
              <a:r>
                <a:rPr lang="hu-HU" sz="1600" cap="all" dirty="0"/>
                <a:t> </a:t>
              </a:r>
              <a:r>
                <a:rPr lang="hu-HU" sz="1600" cap="all" dirty="0" err="1"/>
                <a:t>activity</a:t>
              </a:r>
              <a:endParaRPr lang="hu-HU" sz="1600" cap="all" dirty="0"/>
            </a:p>
          </p:txBody>
        </p:sp>
        <p:grpSp>
          <p:nvGrpSpPr>
            <p:cNvPr id="24" name="Group 23">
              <a:extLst>
                <a:ext uri="{FF2B5EF4-FFF2-40B4-BE49-F238E27FC236}">
                  <a16:creationId xmlns:a16="http://schemas.microsoft.com/office/drawing/2014/main" id="{FDDD03E2-F326-4DC1-A6A8-03D98AA71B13}"/>
                </a:ext>
              </a:extLst>
            </p:cNvPr>
            <p:cNvGrpSpPr/>
            <p:nvPr/>
          </p:nvGrpSpPr>
          <p:grpSpPr>
            <a:xfrm>
              <a:off x="-2258996" y="1023080"/>
              <a:ext cx="2532438" cy="3376350"/>
              <a:chOff x="61983" y="887926"/>
              <a:chExt cx="2532438" cy="3376350"/>
            </a:xfrm>
          </p:grpSpPr>
          <p:sp>
            <p:nvSpPr>
              <p:cNvPr id="25" name="Rectangle 24">
                <a:extLst>
                  <a:ext uri="{FF2B5EF4-FFF2-40B4-BE49-F238E27FC236}">
                    <a16:creationId xmlns:a16="http://schemas.microsoft.com/office/drawing/2014/main" id="{6E986DE8-44EB-49EF-86BA-B918FCDFB71D}"/>
                  </a:ext>
                </a:extLst>
              </p:cNvPr>
              <p:cNvSpPr/>
              <p:nvPr/>
            </p:nvSpPr>
            <p:spPr>
              <a:xfrm>
                <a:off x="61983" y="887926"/>
                <a:ext cx="2532438" cy="3376350"/>
              </a:xfrm>
              <a:prstGeom prst="rect">
                <a:avLst/>
              </a:prstGeom>
              <a:ln>
                <a:solidFill>
                  <a:schemeClr val="tx2"/>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TextBox 25">
                <a:extLst>
                  <a:ext uri="{FF2B5EF4-FFF2-40B4-BE49-F238E27FC236}">
                    <a16:creationId xmlns:a16="http://schemas.microsoft.com/office/drawing/2014/main" id="{DE26696C-2823-4DE5-82B5-639D8A91302B}"/>
                  </a:ext>
                </a:extLst>
              </p:cNvPr>
              <p:cNvSpPr txBox="1"/>
              <p:nvPr/>
            </p:nvSpPr>
            <p:spPr>
              <a:xfrm>
                <a:off x="61983" y="887926"/>
                <a:ext cx="2532438" cy="33763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defTabSz="666750">
                  <a:lnSpc>
                    <a:spcPct val="90000"/>
                  </a:lnSpc>
                  <a:spcBef>
                    <a:spcPct val="0"/>
                  </a:spcBef>
                  <a:spcAft>
                    <a:spcPts val="1200"/>
                  </a:spcAft>
                  <a:buChar char="•"/>
                </a:pPr>
                <a:r>
                  <a:rPr lang="en-US" sz="1500" b="1" dirty="0"/>
                  <a:t>Impairment may be required </a:t>
                </a:r>
                <a:r>
                  <a:rPr lang="en-US" sz="1500" dirty="0"/>
                  <a:t>to comply with international regulatory, parent bank and auditor </a:t>
                </a:r>
                <a:r>
                  <a:rPr lang="hu-HU" sz="1500" dirty="0" err="1"/>
                  <a:t>requirements</a:t>
                </a:r>
                <a:r>
                  <a:rPr lang="en-US" sz="1500" dirty="0"/>
                  <a:t>.</a:t>
                </a:r>
                <a:endParaRPr lang="hu-HU" sz="1500" dirty="0"/>
              </a:p>
              <a:p>
                <a:pPr marL="114300" lvl="1" indent="-114300" defTabSz="666750">
                  <a:lnSpc>
                    <a:spcPct val="90000"/>
                  </a:lnSpc>
                  <a:spcBef>
                    <a:spcPct val="0"/>
                  </a:spcBef>
                  <a:spcAft>
                    <a:spcPts val="1200"/>
                  </a:spcAft>
                  <a:buChar char="•"/>
                </a:pPr>
                <a:r>
                  <a:rPr lang="en-US" sz="1500" dirty="0"/>
                  <a:t>An increase in losses would also </a:t>
                </a:r>
                <a:r>
                  <a:rPr lang="en-US" sz="1500" b="1" dirty="0"/>
                  <a:t>reduce banks' lending capacity </a:t>
                </a:r>
                <a:r>
                  <a:rPr lang="en-US" sz="1500" dirty="0"/>
                  <a:t>through the negative impact on </a:t>
                </a:r>
                <a:r>
                  <a:rPr lang="hu-HU" sz="1500" dirty="0"/>
                  <a:t>their</a:t>
                </a:r>
                <a:r>
                  <a:rPr lang="en-US" sz="1500" dirty="0"/>
                  <a:t> capital position.</a:t>
                </a:r>
                <a:endParaRPr lang="hu-HU" sz="1500" dirty="0"/>
              </a:p>
            </p:txBody>
          </p:sp>
        </p:grpSp>
      </p:grpSp>
      <p:sp>
        <p:nvSpPr>
          <p:cNvPr id="29" name="Isosceles Triangle 28">
            <a:extLst>
              <a:ext uri="{FF2B5EF4-FFF2-40B4-BE49-F238E27FC236}">
                <a16:creationId xmlns:a16="http://schemas.microsoft.com/office/drawing/2014/main" id="{ACD1CF6F-844B-4B7E-9B80-70E95B265519}"/>
              </a:ext>
            </a:extLst>
          </p:cNvPr>
          <p:cNvSpPr/>
          <p:nvPr/>
        </p:nvSpPr>
        <p:spPr>
          <a:xfrm rot="10800000">
            <a:off x="3573630" y="5368458"/>
            <a:ext cx="8108240" cy="15760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Rectangle 33">
            <a:extLst>
              <a:ext uri="{FF2B5EF4-FFF2-40B4-BE49-F238E27FC236}">
                <a16:creationId xmlns:a16="http://schemas.microsoft.com/office/drawing/2014/main" id="{8D6F69FB-0457-45CE-A1C8-EF9B4E97481E}"/>
              </a:ext>
            </a:extLst>
          </p:cNvPr>
          <p:cNvSpPr/>
          <p:nvPr/>
        </p:nvSpPr>
        <p:spPr>
          <a:xfrm>
            <a:off x="3573630" y="4515783"/>
            <a:ext cx="8108238" cy="768570"/>
          </a:xfrm>
          <a:prstGeom prst="rect">
            <a:avLst/>
          </a:prstGeom>
          <a:solidFill>
            <a:schemeClr val="accent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0" tIns="36000" rIns="0" bIns="36000">
            <a:noAutofit/>
          </a:bodyPr>
          <a:lstStyle/>
          <a:p>
            <a:pPr algn="ctr"/>
            <a:r>
              <a:rPr lang="hu-HU" sz="1600" dirty="0"/>
              <a:t>As a </a:t>
            </a:r>
            <a:r>
              <a:rPr lang="hu-HU" sz="1600" dirty="0" err="1"/>
              <a:t>result</a:t>
            </a:r>
            <a:r>
              <a:rPr lang="hu-HU" sz="1600" dirty="0"/>
              <a:t> of a </a:t>
            </a:r>
            <a:r>
              <a:rPr lang="hu-HU" sz="1600" dirty="0" err="1"/>
              <a:t>further</a:t>
            </a:r>
            <a:r>
              <a:rPr lang="hu-HU" sz="1600" dirty="0"/>
              <a:t>, </a:t>
            </a:r>
            <a:r>
              <a:rPr lang="hu-HU" sz="1600" dirty="0" err="1"/>
              <a:t>generally</a:t>
            </a:r>
            <a:r>
              <a:rPr lang="hu-HU" sz="1600" dirty="0"/>
              <a:t> </a:t>
            </a:r>
            <a:r>
              <a:rPr lang="hu-HU" sz="1600" dirty="0" err="1"/>
              <a:t>available</a:t>
            </a:r>
            <a:r>
              <a:rPr lang="hu-HU" sz="1600" dirty="0"/>
              <a:t> </a:t>
            </a:r>
            <a:r>
              <a:rPr lang="en-US" sz="1600" dirty="0"/>
              <a:t>extension, the </a:t>
            </a:r>
            <a:r>
              <a:rPr lang="hu-HU" sz="1600" dirty="0" err="1"/>
              <a:t>Humgarian</a:t>
            </a:r>
            <a:r>
              <a:rPr lang="en-US" sz="1600" dirty="0"/>
              <a:t> moratorium would be unprecedented in Europe. This may </a:t>
            </a:r>
            <a:r>
              <a:rPr lang="hu-HU" sz="1600" dirty="0" err="1"/>
              <a:t>impair</a:t>
            </a:r>
            <a:r>
              <a:rPr lang="hu-HU" sz="1600" dirty="0"/>
              <a:t> </a:t>
            </a:r>
            <a:r>
              <a:rPr lang="en-US" sz="1600" dirty="0"/>
              <a:t>the</a:t>
            </a:r>
            <a:r>
              <a:rPr lang="hu-HU" sz="1600" dirty="0"/>
              <a:t> credit </a:t>
            </a:r>
            <a:r>
              <a:rPr lang="hu-HU" sz="1600" dirty="0" err="1"/>
              <a:t>rating</a:t>
            </a:r>
            <a:r>
              <a:rPr lang="hu-HU" sz="1600" dirty="0"/>
              <a:t> and </a:t>
            </a:r>
            <a:r>
              <a:rPr lang="hu-HU" sz="1600" dirty="0" err="1"/>
              <a:t>investor</a:t>
            </a:r>
            <a:r>
              <a:rPr lang="en-US" sz="1600" dirty="0"/>
              <a:t> assessment </a:t>
            </a:r>
            <a:endParaRPr lang="hu-HU" sz="1600" dirty="0"/>
          </a:p>
          <a:p>
            <a:pPr algn="ctr"/>
            <a:r>
              <a:rPr lang="en-US" sz="1600" dirty="0"/>
              <a:t>of the country.</a:t>
            </a:r>
            <a:endParaRPr lang="hu-HU" sz="1600" dirty="0"/>
          </a:p>
        </p:txBody>
      </p:sp>
    </p:spTree>
    <p:extLst>
      <p:ext uri="{BB962C8B-B14F-4D97-AF65-F5344CB8AC3E}">
        <p14:creationId xmlns:p14="http://schemas.microsoft.com/office/powerpoint/2010/main" val="253450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2783617345"/>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8939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2D4E55-1E44-42B6-A96E-352443F20622}"/>
              </a:ext>
            </a:extLst>
          </p:cNvPr>
          <p:cNvSpPr>
            <a:spLocks noGrp="1"/>
          </p:cNvSpPr>
          <p:nvPr>
            <p:ph type="title"/>
          </p:nvPr>
        </p:nvSpPr>
        <p:spPr/>
        <p:txBody>
          <a:bodyPr>
            <a:noAutofit/>
          </a:bodyPr>
          <a:lstStyle/>
          <a:p>
            <a:r>
              <a:rPr lang="en-US" sz="2400" dirty="0"/>
              <a:t>The economic outlook has improved, but there are several risks to recovery</a:t>
            </a:r>
            <a:endParaRPr lang="hu-HU" sz="2400" dirty="0"/>
          </a:p>
        </p:txBody>
      </p:sp>
      <p:sp>
        <p:nvSpPr>
          <p:cNvPr id="4" name="Text Placeholder 3">
            <a:extLst>
              <a:ext uri="{FF2B5EF4-FFF2-40B4-BE49-F238E27FC236}">
                <a16:creationId xmlns:a16="http://schemas.microsoft.com/office/drawing/2014/main" id="{28CE9FA4-30A6-40DC-BACA-E0CB391948C2}"/>
              </a:ext>
            </a:extLst>
          </p:cNvPr>
          <p:cNvSpPr>
            <a:spLocks noGrp="1"/>
          </p:cNvSpPr>
          <p:nvPr>
            <p:ph type="body" sz="quarter" idx="17"/>
          </p:nvPr>
        </p:nvSpPr>
        <p:spPr>
          <a:xfrm>
            <a:off x="3391270" y="6383766"/>
            <a:ext cx="7679183" cy="229326"/>
          </a:xfrm>
        </p:spPr>
        <p:txBody>
          <a:bodyPr/>
          <a:lstStyle/>
          <a:p>
            <a:r>
              <a:rPr lang="hu-HU" sz="1200" dirty="0" err="1"/>
              <a:t>Source</a:t>
            </a:r>
            <a:r>
              <a:rPr lang="en-GB" sz="1200" dirty="0"/>
              <a:t>: IMF </a:t>
            </a:r>
            <a:r>
              <a:rPr lang="en-GB" sz="1200" dirty="0" err="1"/>
              <a:t>WEO</a:t>
            </a:r>
            <a:r>
              <a:rPr lang="hu-HU" sz="1200" dirty="0"/>
              <a:t>.</a:t>
            </a:r>
            <a:endParaRPr lang="en-GB" sz="1200" dirty="0"/>
          </a:p>
        </p:txBody>
      </p:sp>
      <p:sp>
        <p:nvSpPr>
          <p:cNvPr id="7" name="TextBox 6">
            <a:extLst>
              <a:ext uri="{FF2B5EF4-FFF2-40B4-BE49-F238E27FC236}">
                <a16:creationId xmlns:a16="http://schemas.microsoft.com/office/drawing/2014/main" id="{3775C673-CAE8-4B54-92A2-6A7CAE2A7F03}"/>
              </a:ext>
            </a:extLst>
          </p:cNvPr>
          <p:cNvSpPr txBox="1"/>
          <p:nvPr/>
        </p:nvSpPr>
        <p:spPr>
          <a:xfrm>
            <a:off x="3391270" y="5594339"/>
            <a:ext cx="5902859" cy="369332"/>
          </a:xfrm>
          <a:prstGeom prst="rect">
            <a:avLst/>
          </a:prstGeom>
          <a:noFill/>
        </p:spPr>
        <p:txBody>
          <a:bodyPr wrap="square" rtlCol="0">
            <a:spAutoFit/>
          </a:bodyPr>
          <a:lstStyle>
            <a:defPPr>
              <a:defRPr lang="en-US"/>
            </a:defPPr>
            <a:lvl1pPr algn="r">
              <a:defRPr i="1">
                <a:solidFill>
                  <a:srgbClr val="141B4D"/>
                </a:solidFill>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l"/>
            <a:r>
              <a:rPr lang="en-US" dirty="0"/>
              <a:t>IMF forecasts for changes in real GDP</a:t>
            </a:r>
            <a:endParaRPr lang="hu-HU" dirty="0"/>
          </a:p>
        </p:txBody>
      </p:sp>
      <p:sp>
        <p:nvSpPr>
          <p:cNvPr id="11" name="TextBox 10">
            <a:extLst>
              <a:ext uri="{FF2B5EF4-FFF2-40B4-BE49-F238E27FC236}">
                <a16:creationId xmlns:a16="http://schemas.microsoft.com/office/drawing/2014/main" id="{2F2040A7-0DA9-480F-A8C1-7BA9F90A917A}"/>
              </a:ext>
            </a:extLst>
          </p:cNvPr>
          <p:cNvSpPr txBox="1"/>
          <p:nvPr/>
        </p:nvSpPr>
        <p:spPr>
          <a:xfrm>
            <a:off x="3048370" y="1104921"/>
            <a:ext cx="9143630" cy="369332"/>
          </a:xfrm>
          <a:prstGeom prst="rect">
            <a:avLst/>
          </a:prstGeom>
          <a:solidFill>
            <a:schemeClr val="tx2">
              <a:lumMod val="10000"/>
              <a:lumOff val="90000"/>
            </a:schemeClr>
          </a:solidFill>
        </p:spPr>
        <p:txBody>
          <a:bodyPr wrap="square" rtlCol="0">
            <a:spAutoFit/>
          </a:bodyPr>
          <a:lstStyle/>
          <a:p>
            <a:pPr algn="just"/>
            <a:r>
              <a:rPr lang="en-US" dirty="0"/>
              <a:t>Of the G7 countries, only the US economy</a:t>
            </a:r>
            <a:r>
              <a:rPr lang="hu-HU" dirty="0"/>
              <a:t> </a:t>
            </a:r>
            <a:r>
              <a:rPr lang="en-US" dirty="0"/>
              <a:t>may exceed its pre-pandemic output this year</a:t>
            </a:r>
            <a:r>
              <a:rPr lang="hu-HU" dirty="0"/>
              <a:t>.</a:t>
            </a:r>
          </a:p>
        </p:txBody>
      </p:sp>
      <p:pic>
        <p:nvPicPr>
          <p:cNvPr id="2" name="Picture 1">
            <a:extLst>
              <a:ext uri="{FF2B5EF4-FFF2-40B4-BE49-F238E27FC236}">
                <a16:creationId xmlns:a16="http://schemas.microsoft.com/office/drawing/2014/main" id="{97D53031-050E-4231-9090-539E6F0579F1}"/>
              </a:ext>
            </a:extLst>
          </p:cNvPr>
          <p:cNvPicPr>
            <a:picLocks noChangeAspect="1"/>
          </p:cNvPicPr>
          <p:nvPr/>
        </p:nvPicPr>
        <p:blipFill>
          <a:blip r:embed="rId2"/>
          <a:stretch>
            <a:fillRect/>
          </a:stretch>
        </p:blipFill>
        <p:spPr>
          <a:xfrm>
            <a:off x="3048369" y="1818018"/>
            <a:ext cx="4490713" cy="3468227"/>
          </a:xfrm>
          <a:prstGeom prst="rect">
            <a:avLst/>
          </a:prstGeom>
        </p:spPr>
      </p:pic>
      <p:pic>
        <p:nvPicPr>
          <p:cNvPr id="5" name="Picture 4">
            <a:extLst>
              <a:ext uri="{FF2B5EF4-FFF2-40B4-BE49-F238E27FC236}">
                <a16:creationId xmlns:a16="http://schemas.microsoft.com/office/drawing/2014/main" id="{FBF1FB68-ECB0-4977-8BFB-220F6FAA0A51}"/>
              </a:ext>
            </a:extLst>
          </p:cNvPr>
          <p:cNvPicPr>
            <a:picLocks noChangeAspect="1"/>
          </p:cNvPicPr>
          <p:nvPr/>
        </p:nvPicPr>
        <p:blipFill>
          <a:blip r:embed="rId3"/>
          <a:stretch>
            <a:fillRect/>
          </a:stretch>
        </p:blipFill>
        <p:spPr>
          <a:xfrm>
            <a:off x="7539082" y="1818018"/>
            <a:ext cx="4589509" cy="3616866"/>
          </a:xfrm>
          <a:prstGeom prst="rect">
            <a:avLst/>
          </a:prstGeom>
        </p:spPr>
      </p:pic>
    </p:spTree>
    <p:extLst>
      <p:ext uri="{BB962C8B-B14F-4D97-AF65-F5344CB8AC3E}">
        <p14:creationId xmlns:p14="http://schemas.microsoft.com/office/powerpoint/2010/main" val="2825355770"/>
      </p:ext>
    </p:extLst>
  </p:cSld>
  <p:clrMapOvr>
    <a:masterClrMapping/>
  </p:clrMapOvr>
</p:sld>
</file>

<file path=ppt/theme/theme1.xml><?xml version="1.0" encoding="utf-8"?>
<a:theme xmlns:a="http://schemas.openxmlformats.org/drawingml/2006/main" name="MNB téma 16_9 új">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F86D12-47D0-46A6-B42B-0F70B785D661}" vid="{C8B57E9E-D022-4C75-9004-1872F66249D4}"/>
    </a:ext>
  </a:extLst>
</a:theme>
</file>

<file path=ppt/theme/theme2.xml><?xml version="1.0" encoding="utf-8"?>
<a:theme xmlns:a="http://schemas.openxmlformats.org/drawingml/2006/main" name="MNB téma 16_9 nyomtatásra">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F86D12-47D0-46A6-B42B-0F70B785D661}" vid="{F1F9A1AF-1B03-4E91-B1D4-14D10107B466}"/>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3631</TotalTime>
  <Words>3880</Words>
  <Application>Microsoft Office PowerPoint</Application>
  <PresentationFormat>Widescreen</PresentationFormat>
  <Paragraphs>265</Paragraphs>
  <Slides>41</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Calibri</vt:lpstr>
      <vt:lpstr>Trebuchet MS</vt:lpstr>
      <vt:lpstr>MNB téma 16_9 új</vt:lpstr>
      <vt:lpstr>MNB téma 16_9 nyomtatásra</vt:lpstr>
      <vt:lpstr>Financial stability report June 2021</vt:lpstr>
      <vt:lpstr>PowerPoint Presentation</vt:lpstr>
      <vt:lpstr>PowerPoint Presentation</vt:lpstr>
      <vt:lpstr>The moratorium was an effective element of the crisis management toolbox...</vt:lpstr>
      <vt:lpstr>In the case of high-interest products, the risk is higher in proportion </vt:lpstr>
      <vt:lpstr>PowerPoint Presentation</vt:lpstr>
      <vt:lpstr>The advantages of the moratorium are maximized if the extension is used only by those in need</vt:lpstr>
      <vt:lpstr>PowerPoint Presentation</vt:lpstr>
      <vt:lpstr>The economic outlook has improved, but there are several risks to recovery</vt:lpstr>
      <vt:lpstr>Global economic recovery and monetary and fiscal stimuli have pushed up inflation expectations worldwide</vt:lpstr>
      <vt:lpstr>Rising advanced market yields have reduced and periodically reversed the direction of emerging market capital flows</vt:lpstr>
      <vt:lpstr>PowerPoint Presentation</vt:lpstr>
      <vt:lpstr>The sector has ample liquidity, even in a case of a severe shock scenario</vt:lpstr>
      <vt:lpstr>The easing of capital buffers significantly increased banks’ free capital</vt:lpstr>
      <vt:lpstr>In our solvency stress test we assumed a worse-than-expected economic scenario</vt:lpstr>
      <vt:lpstr>Even a severe stress would not trigger sharp adjustment needs</vt:lpstr>
      <vt:lpstr>PowerPoint Presentation</vt:lpstr>
      <vt:lpstr>The payment moratorium and state-subsidised products maintain corporate lending growth</vt:lpstr>
      <vt:lpstr>Instead of “credit crunch”, leading credit expansion in European comparison</vt:lpstr>
      <vt:lpstr>demand for investment loans has been sustained, partly due to the favourable government programmes</vt:lpstr>
      <vt:lpstr>Those who opted out of the moratorium may have also been encouraged by the favourable interest rate loan programmes</vt:lpstr>
      <vt:lpstr>the effects of the new family support subsidies are visible in the 2021 March disbursements</vt:lpstr>
      <vt:lpstr>The characteristics of personal loan contracts concluded in 2020 differ substantially from those issued a year ago</vt:lpstr>
      <vt:lpstr>Family support subsidies augmented in January 2021 boost demand for household loans</vt:lpstr>
      <vt:lpstr>Forecast: Government programmes continue to sustain growth in loan portfolio</vt:lpstr>
      <vt:lpstr>In contrast to the 2008 crisis, households entered the coronavirus crisis with stronger balance sheet</vt:lpstr>
      <vt:lpstr>PowerPoint Presentation</vt:lpstr>
      <vt:lpstr>The moratorium masks repayment difficulties: NPL-ratio continued to decline in 2020</vt:lpstr>
      <vt:lpstr>The ratio of highly risky corporate and household loan portfolio are 12 and 10 per cent, respectively</vt:lpstr>
      <vt:lpstr>Banks perceive increasing credit risk in the loan portfolio</vt:lpstr>
      <vt:lpstr>banks experienced a higher increase in credit risks in the case of loans in the moratorium in 2020 H2</vt:lpstr>
      <vt:lpstr>Collaterals: Trends in rents and house prices are diverging</vt:lpstr>
      <vt:lpstr>commercial real estate market exposure as a percentage of the regulatory capital is at a historically low level</vt:lpstr>
      <vt:lpstr>PowerPoint Presentation</vt:lpstr>
      <vt:lpstr>Increasing credit risk is indicated by the level of impairment as well</vt:lpstr>
      <vt:lpstr>PowerPoint Presentation</vt:lpstr>
      <vt:lpstr>The improvement in cost-to-assets continued</vt:lpstr>
      <vt:lpstr>Digitalization can mitigate the adverse effects of branch closures on access to financial services</vt:lpstr>
      <vt:lpstr>Magyar bankholding: concentration vs more balanced relative market power</vt:lpstr>
      <vt:lpstr>The main messages of the report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Pénzügyi stabilitási jelentés (2020. november)</dc:title>
  <dc:creator>Vágó Nikolett</dc:creator>
  <cp:lastModifiedBy>Fellner Zita</cp:lastModifiedBy>
  <cp:revision>413</cp:revision>
  <dcterms:created xsi:type="dcterms:W3CDTF">2020-11-20T20:09:56Z</dcterms:created>
  <dcterms:modified xsi:type="dcterms:W3CDTF">2021-06-08T10:01:18Z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11092-50c9-4e74-84b5-b1af078dc3d0_Enabled">
    <vt:lpwstr>True</vt:lpwstr>
  </property>
  <property fmtid="{D5CDD505-2E9C-101B-9397-08002B2CF9AE}" pid="3" name="MSIP_Label_b0d11092-50c9-4e74-84b5-b1af078dc3d0_SiteId">
    <vt:lpwstr>97c01ef8-0264-4eef-9c08-fb4a9ba1c0db</vt:lpwstr>
  </property>
  <property fmtid="{D5CDD505-2E9C-101B-9397-08002B2CF9AE}" pid="4" name="MSIP_Label_b0d11092-50c9-4e74-84b5-b1af078dc3d0_Owner">
    <vt:lpwstr>vagon@mnb.hu</vt:lpwstr>
  </property>
  <property fmtid="{D5CDD505-2E9C-101B-9397-08002B2CF9AE}" pid="5" name="MSIP_Label_b0d11092-50c9-4e74-84b5-b1af078dc3d0_SetDate">
    <vt:lpwstr>2020-11-20T20:13:00.2786141Z</vt:lpwstr>
  </property>
  <property fmtid="{D5CDD505-2E9C-101B-9397-08002B2CF9AE}" pid="6" name="MSIP_Label_b0d11092-50c9-4e74-84b5-b1af078dc3d0_Name">
    <vt:lpwstr>Protected</vt:lpwstr>
  </property>
  <property fmtid="{D5CDD505-2E9C-101B-9397-08002B2CF9AE}" pid="7" name="MSIP_Label_b0d11092-50c9-4e74-84b5-b1af078dc3d0_Application">
    <vt:lpwstr>Microsoft Azure Information Protection</vt:lpwstr>
  </property>
  <property fmtid="{D5CDD505-2E9C-101B-9397-08002B2CF9AE}" pid="8" name="MSIP_Label_b0d11092-50c9-4e74-84b5-b1af078dc3d0_ActionId">
    <vt:lpwstr>1ef61a04-1cb1-4ebc-973e-ff2a45878abe</vt:lpwstr>
  </property>
  <property fmtid="{D5CDD505-2E9C-101B-9397-08002B2CF9AE}" pid="9" name="MSIP_Label_b0d11092-50c9-4e74-84b5-b1af078dc3d0_Extended_MSFT_Method">
    <vt:lpwstr>Automatic</vt:lpwstr>
  </property>
  <property fmtid="{D5CDD505-2E9C-101B-9397-08002B2CF9AE}" pid="10" name="Sensitivity">
    <vt:lpwstr>Protected</vt:lpwstr>
  </property>
</Properties>
</file>