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2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45"/>
  </p:notesMasterIdLst>
  <p:sldIdLst>
    <p:sldId id="256" r:id="rId3"/>
    <p:sldId id="284" r:id="rId4"/>
    <p:sldId id="262" r:id="rId5"/>
    <p:sldId id="264" r:id="rId6"/>
    <p:sldId id="287" r:id="rId7"/>
    <p:sldId id="267" r:id="rId8"/>
    <p:sldId id="268" r:id="rId9"/>
    <p:sldId id="269" r:id="rId10"/>
    <p:sldId id="270" r:id="rId11"/>
    <p:sldId id="288" r:id="rId12"/>
    <p:sldId id="289" r:id="rId13"/>
    <p:sldId id="265" r:id="rId14"/>
    <p:sldId id="263" r:id="rId15"/>
    <p:sldId id="266" r:id="rId16"/>
    <p:sldId id="285" r:id="rId17"/>
    <p:sldId id="276" r:id="rId18"/>
    <p:sldId id="283" r:id="rId19"/>
    <p:sldId id="281" r:id="rId20"/>
    <p:sldId id="282" r:id="rId21"/>
    <p:sldId id="273" r:id="rId22"/>
    <p:sldId id="279" r:id="rId23"/>
    <p:sldId id="280" r:id="rId24"/>
    <p:sldId id="286" r:id="rId25"/>
    <p:sldId id="271" r:id="rId26"/>
    <p:sldId id="272" r:id="rId27"/>
    <p:sldId id="277" r:id="rId28"/>
    <p:sldId id="278" r:id="rId29"/>
    <p:sldId id="290" r:id="rId30"/>
    <p:sldId id="303" r:id="rId31"/>
    <p:sldId id="291" r:id="rId32"/>
    <p:sldId id="292" r:id="rId33"/>
    <p:sldId id="293" r:id="rId34"/>
    <p:sldId id="294" r:id="rId35"/>
    <p:sldId id="297" r:id="rId36"/>
    <p:sldId id="299" r:id="rId37"/>
    <p:sldId id="298" r:id="rId38"/>
    <p:sldId id="300" r:id="rId39"/>
    <p:sldId id="301" r:id="rId40"/>
    <p:sldId id="302" r:id="rId41"/>
    <p:sldId id="306" r:id="rId42"/>
    <p:sldId id="305" r:id="rId43"/>
    <p:sldId id="260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1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6404" autoAdjust="0"/>
  </p:normalViewPr>
  <p:slideViewPr>
    <p:cSldViewPr snapToGrid="0">
      <p:cViewPr varScale="1">
        <p:scale>
          <a:sx n="110" d="100"/>
          <a:sy n="110" d="100"/>
        </p:scale>
        <p:origin x="16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%20-%20&#193;d&#225;m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%20-%20Copy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eredm&#233;nye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Koronav&#237;rus\Eredm&#233;nyek\M&#225;solat%20-%20eredm&#233;nyek%20-%20Tam&#225;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91962878570965"/>
          <c:y val="8.2985968012129249E-2"/>
          <c:w val="0.55920949738817016"/>
          <c:h val="0.539622632747806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5F-4027-814D-55F6BB822E28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5F-4027-814D-55F6BB822E28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5F-4027-814D-55F6BB822E28}"/>
              </c:ext>
            </c:extLst>
          </c:dPt>
          <c:dLbls>
            <c:dLbl>
              <c:idx val="0"/>
              <c:layout>
                <c:manualLayout>
                  <c:x val="-2.7442620347490069E-2"/>
                  <c:y val="1.56240676395914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5F-4027-814D-55F6BB822E28}"/>
                </c:ext>
              </c:extLst>
            </c:dLbl>
            <c:dLbl>
              <c:idx val="1"/>
              <c:layout>
                <c:manualLayout>
                  <c:x val="-1.3620975484169016E-3"/>
                  <c:y val="2.51493808256200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5F-4027-814D-55F6BB822E28}"/>
                </c:ext>
              </c:extLst>
            </c:dLbl>
            <c:dLbl>
              <c:idx val="2"/>
              <c:layout>
                <c:manualLayout>
                  <c:x val="3.2776239205599481E-2"/>
                  <c:y val="-4.532447012905899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5F-4027-814D-55F6BB822E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összes!$H$38:$H$40</c:f>
              <c:strCache>
                <c:ptCount val="3"/>
                <c:pt idx="0">
                  <c:v>Szolgáltatások</c:v>
                </c:pt>
                <c:pt idx="1">
                  <c:v>Ipar</c:v>
                </c:pt>
                <c:pt idx="2">
                  <c:v>Mezőgazdaság</c:v>
                </c:pt>
              </c:strCache>
            </c:strRef>
          </c:cat>
          <c:val>
            <c:numRef>
              <c:f>összes!$L$38:$L$40</c:f>
              <c:numCache>
                <c:formatCode>General</c:formatCode>
                <c:ptCount val="3"/>
                <c:pt idx="0">
                  <c:v>3371</c:v>
                </c:pt>
                <c:pt idx="1">
                  <c:v>1258</c:v>
                </c:pt>
                <c:pt idx="2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5F-4027-814D-55F6BB822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317577338315574E-2"/>
          <c:y val="0.68200476207613514"/>
          <c:w val="0.74724608947351945"/>
          <c:h val="0.3003028829019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49588773957513E-2"/>
          <c:y val="0.10697386380870533"/>
          <c:w val="0.48569819430221162"/>
          <c:h val="0.8368796656724467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5D-43ED-9CA9-C010D67C0EF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5D-43ED-9CA9-C010D67C0EF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5D-43ED-9CA9-C010D67C0EF0}"/>
              </c:ext>
            </c:extLst>
          </c:dPt>
          <c:dLbls>
            <c:dLbl>
              <c:idx val="0"/>
              <c:layout>
                <c:manualLayout>
                  <c:x val="-5.1023520513502854E-2"/>
                  <c:y val="2.44839323930370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5D-43ED-9CA9-C010D67C0EF0}"/>
                </c:ext>
              </c:extLst>
            </c:dLbl>
            <c:dLbl>
              <c:idx val="1"/>
              <c:layout>
                <c:manualLayout>
                  <c:x val="1.8219201811822416E-2"/>
                  <c:y val="-7.963175943245211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5D-43ED-9CA9-C010D67C0EF0}"/>
                </c:ext>
              </c:extLst>
            </c:dLbl>
            <c:dLbl>
              <c:idx val="2"/>
              <c:layout>
                <c:manualLayout>
                  <c:x val="5.841748419416945E-2"/>
                  <c:y val="1.31683602109768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5D-43ED-9CA9-C010D67C0E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összes!$I$154:$I$156</c:f>
              <c:strCache>
                <c:ptCount val="3"/>
                <c:pt idx="0">
                  <c:v>2 hétnél hosszabb leállás</c:v>
                </c:pt>
                <c:pt idx="1">
                  <c:v>2 hétnél rövidebb leállás</c:v>
                </c:pt>
                <c:pt idx="2">
                  <c:v>Nem tudja/nem válaszol</c:v>
                </c:pt>
              </c:strCache>
            </c:strRef>
          </c:cat>
          <c:val>
            <c:numRef>
              <c:f>összes!$J$154:$J$156</c:f>
              <c:numCache>
                <c:formatCode>General</c:formatCode>
                <c:ptCount val="3"/>
                <c:pt idx="0">
                  <c:v>71</c:v>
                </c:pt>
                <c:pt idx="1">
                  <c:v>30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5D-43ED-9CA9-C010D67C0EF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E75D-43ED-9CA9-C010D67C0EF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E75D-43ED-9CA9-C010D67C0EF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E75D-43ED-9CA9-C010D67C0EF0}"/>
              </c:ext>
            </c:extLst>
          </c:dPt>
          <c:dLbls>
            <c:dLbl>
              <c:idx val="0"/>
              <c:layout>
                <c:manualLayout>
                  <c:x val="5.6251613036247899E-2"/>
                  <c:y val="-1.94437980189635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5D-43ED-9CA9-C010D67C0EF0}"/>
                </c:ext>
              </c:extLst>
            </c:dLbl>
            <c:dLbl>
              <c:idx val="1"/>
              <c:layout>
                <c:manualLayout>
                  <c:x val="-4.0768816722536329E-2"/>
                  <c:y val="5.52495660819304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5D-43ED-9CA9-C010D67C0EF0}"/>
                </c:ext>
              </c:extLst>
            </c:dLbl>
            <c:dLbl>
              <c:idx val="2"/>
              <c:layout>
                <c:manualLayout>
                  <c:x val="-3.888888888888889E-2"/>
                  <c:y val="-4.62962962962963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5D-43ED-9CA9-C010D67C0E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összes!$I$154:$I$156</c:f>
              <c:strCache>
                <c:ptCount val="3"/>
                <c:pt idx="0">
                  <c:v>2 hétnél hosszabb leállás</c:v>
                </c:pt>
                <c:pt idx="1">
                  <c:v>2 hétnél rövidebb leállás</c:v>
                </c:pt>
                <c:pt idx="2">
                  <c:v>Nem tudja/nem válaszol</c:v>
                </c:pt>
              </c:strCache>
            </c:strRef>
          </c:cat>
          <c:val>
            <c:numRef>
              <c:f>összes!$K$154:$K$156</c:f>
              <c:numCache>
                <c:formatCode>General</c:formatCode>
                <c:ptCount val="3"/>
                <c:pt idx="0">
                  <c:v>949</c:v>
                </c:pt>
                <c:pt idx="1">
                  <c:v>250</c:v>
                </c:pt>
                <c:pt idx="2">
                  <c:v>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75D-43ED-9CA9-C010D67C0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7394023074150256"/>
          <c:y val="0.21388177820859849"/>
          <c:w val="0.31522443155358409"/>
          <c:h val="0.583382617200827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50576495947106E-2"/>
          <c:y val="4.0747572869058973E-2"/>
          <c:w val="0.42314574686635043"/>
          <c:h val="0.83962378781279801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1A-4B0C-A5D2-745460238F79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1A-4B0C-A5D2-745460238F79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1A-4B0C-A5D2-745460238F79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1A-4B0C-A5D2-745460238F79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21A-4B0C-A5D2-745460238F79}"/>
              </c:ext>
            </c:extLst>
          </c:dPt>
          <c:dPt>
            <c:idx val="5"/>
            <c:bubble3D val="0"/>
            <c:explosion val="1"/>
            <c:spPr>
              <a:solidFill>
                <a:schemeClr val="tx2">
                  <a:lumMod val="90000"/>
                  <a:lumOff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21A-4B0C-A5D2-745460238F79}"/>
              </c:ext>
            </c:extLst>
          </c:dPt>
          <c:dLbls>
            <c:dLbl>
              <c:idx val="0"/>
              <c:layout>
                <c:manualLayout>
                  <c:x val="4.487938567853926E-2"/>
                  <c:y val="-7.84313725490196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1A-4B0C-A5D2-745460238F79}"/>
                </c:ext>
              </c:extLst>
            </c:dLbl>
            <c:dLbl>
              <c:idx val="1"/>
              <c:layout>
                <c:manualLayout>
                  <c:x val="5.348206441617729E-2"/>
                  <c:y val="5.87307793381490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1A-4B0C-A5D2-745460238F79}"/>
                </c:ext>
              </c:extLst>
            </c:dLbl>
            <c:dLbl>
              <c:idx val="2"/>
              <c:layout>
                <c:manualLayout>
                  <c:x val="-4.3504508554500804E-2"/>
                  <c:y val="6.88130139664267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1A-4B0C-A5D2-745460238F79}"/>
                </c:ext>
              </c:extLst>
            </c:dLbl>
            <c:dLbl>
              <c:idx val="3"/>
              <c:layout>
                <c:manualLayout>
                  <c:x val="-5.1930257021225522E-2"/>
                  <c:y val="6.12745098039216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1A-4B0C-A5D2-745460238F79}"/>
                </c:ext>
              </c:extLst>
            </c:dLbl>
            <c:dLbl>
              <c:idx val="4"/>
              <c:layout>
                <c:manualLayout>
                  <c:x val="-6.6690264778595437E-2"/>
                  <c:y val="-1.24405513501734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1A-4B0C-A5D2-745460238F79}"/>
                </c:ext>
              </c:extLst>
            </c:dLbl>
            <c:dLbl>
              <c:idx val="5"/>
              <c:layout>
                <c:manualLayout>
                  <c:x val="-5.7166493519186866E-2"/>
                  <c:y val="-6.37254901960784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1A-4B0C-A5D2-745460238F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összes!$H$160:$H$165</c:f>
              <c:strCache>
                <c:ptCount val="6"/>
                <c:pt idx="0">
                  <c:v>100 ezer feletti fertőzőtt: Olaszország, Spanyolország, USA</c:v>
                </c:pt>
                <c:pt idx="1">
                  <c:v>50-100 ezer fertőzőtt: Németország, Franciaország, Kína, Irán</c:v>
                </c:pt>
                <c:pt idx="2">
                  <c:v>10-50 ezer fertőzött: Egyesült Királyság, Ausztria, Svájc, Belgium, Hollandia, Kanada, Törökország, Dél-Korea</c:v>
                </c:pt>
                <c:pt idx="3">
                  <c:v>5-10 ezer fertőzött: Svédország, Norvégia, Portugália, Izrael, Brazília, Ausztrália</c:v>
                </c:pt>
                <c:pt idx="4">
                  <c:v>5 ezer alatti fertőzött: Többi ország</c:v>
                </c:pt>
                <c:pt idx="5">
                  <c:v>Belföld</c:v>
                </c:pt>
              </c:strCache>
            </c:strRef>
          </c:cat>
          <c:val>
            <c:numRef>
              <c:f>összes!$I$160:$I$165</c:f>
              <c:numCache>
                <c:formatCode>General</c:formatCode>
                <c:ptCount val="6"/>
                <c:pt idx="0">
                  <c:v>709</c:v>
                </c:pt>
                <c:pt idx="1">
                  <c:v>712</c:v>
                </c:pt>
                <c:pt idx="2">
                  <c:v>344</c:v>
                </c:pt>
                <c:pt idx="3">
                  <c:v>25</c:v>
                </c:pt>
                <c:pt idx="4">
                  <c:v>482</c:v>
                </c:pt>
                <c:pt idx="5">
                  <c:v>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21A-4B0C-A5D2-745460238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egendEntry>
        <c:idx val="3"/>
        <c:txPr>
          <a:bodyPr rot="0" spcFirstLastPara="1" vertOverflow="ellipsis" vert="horz" wrap="square" anchor="ctr" anchorCtr="1"/>
          <a:lstStyle/>
          <a:p>
            <a:pPr algn="just">
              <a:spcBef>
                <a:spcPts val="1200"/>
              </a:spcBef>
              <a:spcAft>
                <a:spcPts val="600"/>
              </a:spcAft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legendEntry>
      <c:layout>
        <c:manualLayout>
          <c:xMode val="edge"/>
          <c:yMode val="edge"/>
          <c:x val="0.56045964083821831"/>
          <c:y val="2.9437611295186528E-3"/>
          <c:w val="0.43768881499506274"/>
          <c:h val="0.99425559714863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7698669061373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35-48C2-B94D-25D80C8758A0}"/>
                </c:ext>
              </c:extLst>
            </c:dLbl>
            <c:dLbl>
              <c:idx val="3"/>
              <c:layout>
                <c:manualLayout>
                  <c:x val="1.6357682495064358E-3"/>
                  <c:y val="2.805100112394921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35-48C2-B94D-25D80C8758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összes!$F$176:$F$179</c:f>
              <c:strCache>
                <c:ptCount val="4"/>
                <c:pt idx="0">
                  <c:v>Nem tudná helyettesíteni</c:v>
                </c:pt>
                <c:pt idx="1">
                  <c:v>Tudná helyettesíteni</c:v>
                </c:pt>
                <c:pt idx="2">
                  <c:v>Még nem mérte fel</c:v>
                </c:pt>
                <c:pt idx="3">
                  <c:v>Nem tudja/nem válaszol</c:v>
                </c:pt>
              </c:strCache>
            </c:strRef>
          </c:cat>
          <c:val>
            <c:numRef>
              <c:f>összes!$H$176:$H$179</c:f>
              <c:numCache>
                <c:formatCode>0%</c:formatCode>
                <c:ptCount val="4"/>
                <c:pt idx="0">
                  <c:v>0.41230988593155893</c:v>
                </c:pt>
                <c:pt idx="1">
                  <c:v>0.2307509505703422</c:v>
                </c:pt>
                <c:pt idx="2">
                  <c:v>0.19890684410646386</c:v>
                </c:pt>
                <c:pt idx="3">
                  <c:v>0.15803231939163498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35-48C2-B94D-25D80C875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572448"/>
        <c:axId val="546130576"/>
      </c:barChart>
      <c:catAx>
        <c:axId val="84057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6130576"/>
        <c:crosses val="autoZero"/>
        <c:auto val="1"/>
        <c:lblAlgn val="ctr"/>
        <c:lblOffset val="100"/>
        <c:noMultiLvlLbl val="0"/>
      </c:catAx>
      <c:valAx>
        <c:axId val="5461305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4057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összes!$S$465</c:f>
              <c:strCache>
                <c:ptCount val="1"/>
                <c:pt idx="0">
                  <c:v>Kitöltők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6873619085786424E-17"/>
                  <c:y val="2.82373511674800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F5-41A0-81FA-DF71879CCA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összes!$R$466:$R$472</c:f>
              <c:strCache>
                <c:ptCount val="7"/>
                <c:pt idx="0">
                  <c:v>Nem tudja/nem válaszol</c:v>
                </c:pt>
                <c:pt idx="1">
                  <c:v>A létszám növelését tervezi</c:v>
                </c:pt>
                <c:pt idx="2">
                  <c:v>30% feletti csökkentés</c:v>
                </c:pt>
                <c:pt idx="3">
                  <c:v>10-30%-os csökkentés</c:v>
                </c:pt>
                <c:pt idx="4">
                  <c:v>5-10%-os csökkentés</c:v>
                </c:pt>
                <c:pt idx="5">
                  <c:v>1-5%-os csökkentés</c:v>
                </c:pt>
                <c:pt idx="6">
                  <c:v>Nem tervez változást</c:v>
                </c:pt>
              </c:strCache>
            </c:strRef>
          </c:cat>
          <c:val>
            <c:numRef>
              <c:f>összes!$S$466:$S$472</c:f>
              <c:numCache>
                <c:formatCode>0%</c:formatCode>
                <c:ptCount val="7"/>
                <c:pt idx="0">
                  <c:v>0.1287297527706735</c:v>
                </c:pt>
                <c:pt idx="1">
                  <c:v>2.3870417732310314E-2</c:v>
                </c:pt>
                <c:pt idx="2">
                  <c:v>0.10940608127308894</c:v>
                </c:pt>
                <c:pt idx="3">
                  <c:v>7.530548451264564E-2</c:v>
                </c:pt>
                <c:pt idx="4">
                  <c:v>5.1435066780335326E-2</c:v>
                </c:pt>
                <c:pt idx="5">
                  <c:v>5.9960215970446151E-2</c:v>
                </c:pt>
                <c:pt idx="6">
                  <c:v>0.55129298096050017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58-4E16-96B3-E03405961DF6}"/>
            </c:ext>
          </c:extLst>
        </c:ser>
        <c:ser>
          <c:idx val="1"/>
          <c:order val="1"/>
          <c:tx>
            <c:strRef>
              <c:f>összes!$T$465</c:f>
              <c:strCache>
                <c:ptCount val="1"/>
                <c:pt idx="0">
                  <c:v>NHP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6873619085786424E-17"/>
                  <c:y val="-8.4712053502443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F3-45D5-979C-28970BEB93CB}"/>
                </c:ext>
              </c:extLst>
            </c:dLbl>
            <c:dLbl>
              <c:idx val="6"/>
              <c:layout>
                <c:manualLayout>
                  <c:x val="-1.5511166207641998E-3"/>
                  <c:y val="-5.64747023349621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F3-45D5-979C-28970BEB9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összes!$R$466:$R$472</c:f>
              <c:strCache>
                <c:ptCount val="7"/>
                <c:pt idx="0">
                  <c:v>Nem tudja/nem válaszol</c:v>
                </c:pt>
                <c:pt idx="1">
                  <c:v>A létszám növelését tervezi</c:v>
                </c:pt>
                <c:pt idx="2">
                  <c:v>30% feletti csökkentés</c:v>
                </c:pt>
                <c:pt idx="3">
                  <c:v>10-30%-os csökkentés</c:v>
                </c:pt>
                <c:pt idx="4">
                  <c:v>5-10%-os csökkentés</c:v>
                </c:pt>
                <c:pt idx="5">
                  <c:v>1-5%-os csökkentés</c:v>
                </c:pt>
                <c:pt idx="6">
                  <c:v>Nem tervez változást</c:v>
                </c:pt>
              </c:strCache>
            </c:strRef>
          </c:cat>
          <c:val>
            <c:numRef>
              <c:f>összes!$T$466:$T$472</c:f>
              <c:numCache>
                <c:formatCode>0%</c:formatCode>
                <c:ptCount val="7"/>
                <c:pt idx="0">
                  <c:v>7.4698795180722893E-2</c:v>
                </c:pt>
                <c:pt idx="1">
                  <c:v>3.3734939759036145E-2</c:v>
                </c:pt>
                <c:pt idx="2">
                  <c:v>9.6385542168674704E-2</c:v>
                </c:pt>
                <c:pt idx="3">
                  <c:v>0.13493975903614458</c:v>
                </c:pt>
                <c:pt idx="4">
                  <c:v>7.2289156626506021E-2</c:v>
                </c:pt>
                <c:pt idx="5">
                  <c:v>0.1108433734939759</c:v>
                </c:pt>
                <c:pt idx="6">
                  <c:v>0.47710843373493977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58-4E16-96B3-E03405961D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4447824"/>
        <c:axId val="894448480"/>
      </c:barChart>
      <c:catAx>
        <c:axId val="894447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94448480"/>
        <c:crosses val="autoZero"/>
        <c:auto val="1"/>
        <c:lblAlgn val="ctr"/>
        <c:lblOffset val="100"/>
        <c:noMultiLvlLbl val="0"/>
      </c:catAx>
      <c:valAx>
        <c:axId val="89444848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9444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9967686512894"/>
          <c:y val="2.8420835055808186E-2"/>
          <c:w val="0.63286032118933688"/>
          <c:h val="0.8588989967872453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összes!$H$500:$H$508</c:f>
              <c:strCache>
                <c:ptCount val="9"/>
                <c:pt idx="0">
                  <c:v>Létszámbővítés</c:v>
                </c:pt>
                <c:pt idx="1">
                  <c:v>Túlmunka</c:v>
                </c:pt>
                <c:pt idx="2">
                  <c:v>Egyéb</c:v>
                </c:pt>
                <c:pt idx="3">
                  <c:v>Nem tudja</c:v>
                </c:pt>
                <c:pt idx="4">
                  <c:v>Fizetés nélküli szabadság</c:v>
                </c:pt>
                <c:pt idx="5">
                  <c:v>Létszámcsökkentés</c:v>
                </c:pt>
                <c:pt idx="6">
                  <c:v>Fizetett szabadság</c:v>
                </c:pt>
                <c:pt idx="7">
                  <c:v>Részmunkaidő</c:v>
                </c:pt>
                <c:pt idx="8">
                  <c:v>Távmunka</c:v>
                </c:pt>
              </c:strCache>
            </c:strRef>
          </c:cat>
          <c:val>
            <c:numRef>
              <c:f>összes!$I$500:$I$508</c:f>
              <c:numCache>
                <c:formatCode>0%</c:formatCode>
                <c:ptCount val="9"/>
                <c:pt idx="0">
                  <c:v>1.5923566878980892E-2</c:v>
                </c:pt>
                <c:pt idx="1">
                  <c:v>2.2292993630573247E-2</c:v>
                </c:pt>
                <c:pt idx="2">
                  <c:v>3.8853503184713374E-2</c:v>
                </c:pt>
                <c:pt idx="3">
                  <c:v>5.2229299363057327E-2</c:v>
                </c:pt>
                <c:pt idx="4">
                  <c:v>0.35159235668789807</c:v>
                </c:pt>
                <c:pt idx="5">
                  <c:v>0.3700636942675159</c:v>
                </c:pt>
                <c:pt idx="6">
                  <c:v>0.43057324840764333</c:v>
                </c:pt>
                <c:pt idx="7">
                  <c:v>0.43821656050955415</c:v>
                </c:pt>
                <c:pt idx="8">
                  <c:v>0.45859872611464969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B-4E6E-AB36-C8F812A4C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13158040"/>
        <c:axId val="813156728"/>
      </c:barChart>
      <c:catAx>
        <c:axId val="813158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13156728"/>
        <c:crosses val="autoZero"/>
        <c:auto val="1"/>
        <c:lblAlgn val="ctr"/>
        <c:lblOffset val="100"/>
        <c:noMultiLvlLbl val="0"/>
      </c:catAx>
      <c:valAx>
        <c:axId val="8131567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131580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összes!$F$431:$F$435</c:f>
              <c:strCache>
                <c:ptCount val="5"/>
                <c:pt idx="0">
                  <c:v>Nem tudja/nem válaszol</c:v>
                </c:pt>
                <c:pt idx="1">
                  <c:v>Teljes mértékben megoldható</c:v>
                </c:pt>
                <c:pt idx="2">
                  <c:v>Többségében megoldható</c:v>
                </c:pt>
                <c:pt idx="3">
                  <c:v>Kismértékben megoldható</c:v>
                </c:pt>
                <c:pt idx="4">
                  <c:v>Egyáltalán nem oldható meg</c:v>
                </c:pt>
              </c:strCache>
            </c:strRef>
          </c:cat>
          <c:val>
            <c:numRef>
              <c:f>összes!$H$431:$H$435</c:f>
              <c:numCache>
                <c:formatCode>General</c:formatCode>
                <c:ptCount val="5"/>
                <c:pt idx="0">
                  <c:v>6.2517760727479402E-3</c:v>
                </c:pt>
                <c:pt idx="1">
                  <c:v>0.11167945439045183</c:v>
                </c:pt>
                <c:pt idx="2">
                  <c:v>0.13498152884342143</c:v>
                </c:pt>
                <c:pt idx="3">
                  <c:v>0.27621483375959077</c:v>
                </c:pt>
                <c:pt idx="4">
                  <c:v>0.47087240693378801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A70-A008-6517D420E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15377280"/>
        <c:axId val="915377608"/>
      </c:barChart>
      <c:catAx>
        <c:axId val="915377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5377608"/>
        <c:crosses val="autoZero"/>
        <c:auto val="1"/>
        <c:lblAlgn val="ctr"/>
        <c:lblOffset val="100"/>
        <c:noMultiLvlLbl val="0"/>
      </c:catAx>
      <c:valAx>
        <c:axId val="915377608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5377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összes!$S$447:$S$453</c:f>
              <c:strCache>
                <c:ptCount val="7"/>
                <c:pt idx="0">
                  <c:v>Nem tudja</c:v>
                </c:pt>
                <c:pt idx="1">
                  <c:v>Infrastruktúra hiánya</c:v>
                </c:pt>
                <c:pt idx="2">
                  <c:v>Otthoni infrastruktúra hiánya</c:v>
                </c:pt>
                <c:pt idx="3">
                  <c:v>Egyéb ok</c:v>
                </c:pt>
                <c:pt idx="4">
                  <c:v>Szervezési nehézségek</c:v>
                </c:pt>
                <c:pt idx="5">
                  <c:v>Nincs akadálya</c:v>
                </c:pt>
                <c:pt idx="6">
                  <c:v>Tevékenység jellege</c:v>
                </c:pt>
              </c:strCache>
            </c:strRef>
          </c:cat>
          <c:val>
            <c:numRef>
              <c:f>összes!$T$447:$T$453</c:f>
              <c:numCache>
                <c:formatCode>0.0%</c:formatCode>
                <c:ptCount val="7"/>
                <c:pt idx="0">
                  <c:v>2.1881216254617791E-2</c:v>
                </c:pt>
                <c:pt idx="1">
                  <c:v>2.5859619210002842E-2</c:v>
                </c:pt>
                <c:pt idx="2">
                  <c:v>4.6035805626598467E-2</c:v>
                </c:pt>
                <c:pt idx="3">
                  <c:v>4.6888320545609548E-2</c:v>
                </c:pt>
                <c:pt idx="4">
                  <c:v>7.6442171071327086E-2</c:v>
                </c:pt>
                <c:pt idx="5">
                  <c:v>0.17760727479397556</c:v>
                </c:pt>
                <c:pt idx="6">
                  <c:v>0.72520602443876103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5-4725-B099-C41C7E5D3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5525792"/>
        <c:axId val="825527104"/>
      </c:barChart>
      <c:catAx>
        <c:axId val="825525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5527104"/>
        <c:crosses val="autoZero"/>
        <c:auto val="1"/>
        <c:lblAlgn val="ctr"/>
        <c:lblOffset val="100"/>
        <c:noMultiLvlLbl val="0"/>
      </c:catAx>
      <c:valAx>
        <c:axId val="825527104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552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09734180628643E-2"/>
          <c:y val="4.5144409593673412E-2"/>
          <c:w val="0.90009453244977788"/>
          <c:h val="0.6938244023631328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összes!$F$419:$F$423</c:f>
              <c:strCache>
                <c:ptCount val="5"/>
                <c:pt idx="0">
                  <c:v>1 hónapnál rövidebb ideig</c:v>
                </c:pt>
                <c:pt idx="1">
                  <c:v>1-2 hónapig</c:v>
                </c:pt>
                <c:pt idx="2">
                  <c:v>2-3 hónapig</c:v>
                </c:pt>
                <c:pt idx="3">
                  <c:v>3 hónapnál tovább</c:v>
                </c:pt>
                <c:pt idx="4">
                  <c:v>Nem tudja/nem válaszol</c:v>
                </c:pt>
              </c:strCache>
            </c:strRef>
          </c:cat>
          <c:val>
            <c:numRef>
              <c:f>összes!$H$419:$H$423</c:f>
              <c:numCache>
                <c:formatCode>0%</c:formatCode>
                <c:ptCount val="5"/>
                <c:pt idx="0">
                  <c:v>0.1867007672634271</c:v>
                </c:pt>
                <c:pt idx="1">
                  <c:v>0.31230463199772662</c:v>
                </c:pt>
                <c:pt idx="2">
                  <c:v>0.21256038647342995</c:v>
                </c:pt>
                <c:pt idx="3">
                  <c:v>0.17959647627166808</c:v>
                </c:pt>
                <c:pt idx="4">
                  <c:v>0.10883773799374823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72-4BB5-BBDB-23F887A7E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9191088"/>
        <c:axId val="1109187480"/>
      </c:barChart>
      <c:catAx>
        <c:axId val="110919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9187480"/>
        <c:crosses val="autoZero"/>
        <c:auto val="1"/>
        <c:lblAlgn val="ctr"/>
        <c:lblOffset val="100"/>
        <c:noMultiLvlLbl val="0"/>
      </c:catAx>
      <c:valAx>
        <c:axId val="11091874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919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3A-49F4-8E9B-D98C4FBD001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3A-49F4-8E9B-D98C4FBD0011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3A-49F4-8E9B-D98C4FBD0011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3A-49F4-8E9B-D98C4FBD0011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3A-49F4-8E9B-D98C4FBD0011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3A-49F4-8E9B-D98C4FBD0011}"/>
              </c:ext>
            </c:extLst>
          </c:dPt>
          <c:dLbls>
            <c:dLbl>
              <c:idx val="0"/>
              <c:layout>
                <c:manualLayout>
                  <c:x val="-5.7093054028934196E-3"/>
                  <c:y val="1.87514006780321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A-49F4-8E9B-D98C4FBD0011}"/>
                </c:ext>
              </c:extLst>
            </c:dLbl>
            <c:dLbl>
              <c:idx val="1"/>
              <c:layout>
                <c:manualLayout>
                  <c:x val="-7.8706042145047662E-3"/>
                  <c:y val="-3.72103308661584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3A-49F4-8E9B-D98C4FBD0011}"/>
                </c:ext>
              </c:extLst>
            </c:dLbl>
            <c:dLbl>
              <c:idx val="2"/>
              <c:layout>
                <c:manualLayout>
                  <c:x val="-2.0023730302862239E-2"/>
                  <c:y val="-7.759384765735391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3A-49F4-8E9B-D98C4FBD0011}"/>
                </c:ext>
              </c:extLst>
            </c:dLbl>
            <c:dLbl>
              <c:idx val="3"/>
              <c:layout>
                <c:manualLayout>
                  <c:x val="2.0484539383853285E-2"/>
                  <c:y val="-1.5013088847026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605281909322849E-2"/>
                      <c:h val="7.23497883651038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03A-49F4-8E9B-D98C4FBD0011}"/>
                </c:ext>
              </c:extLst>
            </c:dLbl>
            <c:dLbl>
              <c:idx val="4"/>
              <c:layout>
                <c:manualLayout>
                  <c:x val="7.0300060659547869E-3"/>
                  <c:y val="-2.39270979655269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3A-49F4-8E9B-D98C4FBD0011}"/>
                </c:ext>
              </c:extLst>
            </c:dLbl>
            <c:dLbl>
              <c:idx val="5"/>
              <c:layout>
                <c:manualLayout>
                  <c:x val="1.3762359739529962E-2"/>
                  <c:y val="1.63926142878967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3A-49F4-8E9B-D98C4FBD00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összes!$O$371:$O$376</c:f>
              <c:strCache>
                <c:ptCount val="6"/>
                <c:pt idx="0">
                  <c:v>Egy hónapon belül</c:v>
                </c:pt>
                <c:pt idx="1">
                  <c:v>Negyedéven belül</c:v>
                </c:pt>
                <c:pt idx="2">
                  <c:v>Fél éven belül</c:v>
                </c:pt>
                <c:pt idx="3">
                  <c:v>Egy éven belül</c:v>
                </c:pt>
                <c:pt idx="4">
                  <c:v>Tartalékból fizeti</c:v>
                </c:pt>
                <c:pt idx="5">
                  <c:v>Leépít</c:v>
                </c:pt>
              </c:strCache>
            </c:strRef>
          </c:cat>
          <c:val>
            <c:numRef>
              <c:f>összes!$P$371:$P$376</c:f>
              <c:numCache>
                <c:formatCode>General</c:formatCode>
                <c:ptCount val="6"/>
                <c:pt idx="0">
                  <c:v>604</c:v>
                </c:pt>
                <c:pt idx="1">
                  <c:v>815</c:v>
                </c:pt>
                <c:pt idx="2">
                  <c:v>370</c:v>
                </c:pt>
                <c:pt idx="3">
                  <c:v>196</c:v>
                </c:pt>
                <c:pt idx="4">
                  <c:v>782</c:v>
                </c:pt>
                <c:pt idx="5">
                  <c:v>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3A-49F4-8E9B-D98C4FBD0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CB-4CB8-B80C-962D4EA64E87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CB-4CB8-B80C-962D4EA64E87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CB-4CB8-B80C-962D4EA64E87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CCB-4CB8-B80C-962D4EA64E87}"/>
              </c:ext>
            </c:extLst>
          </c:dPt>
          <c:dLbls>
            <c:dLbl>
              <c:idx val="0"/>
              <c:layout>
                <c:manualLayout>
                  <c:x val="-6.1610659345104311E-3"/>
                  <c:y val="-2.64216231522787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CB-4CB8-B80C-962D4EA64E87}"/>
                </c:ext>
              </c:extLst>
            </c:dLbl>
            <c:dLbl>
              <c:idx val="1"/>
              <c:layout>
                <c:manualLayout>
                  <c:x val="7.8789182729113363E-3"/>
                  <c:y val="-1.7085113434881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546588974328623E-2"/>
                      <c:h val="9.3993652237430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CCB-4CB8-B80C-962D4EA64E87}"/>
                </c:ext>
              </c:extLst>
            </c:dLbl>
            <c:dLbl>
              <c:idx val="2"/>
              <c:layout>
                <c:manualLayout>
                  <c:x val="8.2821079568140988E-3"/>
                  <c:y val="5.49267025422156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CB-4CB8-B80C-962D4EA64E87}"/>
                </c:ext>
              </c:extLst>
            </c:dLbl>
            <c:dLbl>
              <c:idx val="3"/>
              <c:layout>
                <c:manualLayout>
                  <c:x val="1.7020572786191471E-2"/>
                  <c:y val="1.59494238424021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CB-4CB8-B80C-962D4EA64E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összes!$F$376:$F$379</c:f>
              <c:strCache>
                <c:ptCount val="4"/>
                <c:pt idx="0">
                  <c:v>3 hónap</c:v>
                </c:pt>
                <c:pt idx="1">
                  <c:v>3-6 hónap</c:v>
                </c:pt>
                <c:pt idx="2">
                  <c:v>6-9 hónap</c:v>
                </c:pt>
                <c:pt idx="3">
                  <c:v>9 hónapnál tovább</c:v>
                </c:pt>
              </c:strCache>
            </c:strRef>
          </c:cat>
          <c:val>
            <c:numRef>
              <c:f>összes!$G$376:$G$379</c:f>
              <c:numCache>
                <c:formatCode>General</c:formatCode>
                <c:ptCount val="4"/>
                <c:pt idx="0">
                  <c:v>2328</c:v>
                </c:pt>
                <c:pt idx="1">
                  <c:v>831</c:v>
                </c:pt>
                <c:pt idx="2">
                  <c:v>235</c:v>
                </c:pt>
                <c:pt idx="3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CB-4CB8-B80C-962D4EA64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66043132660429"/>
          <c:y val="0.10502600108012808"/>
          <c:w val="0.52334780901215594"/>
          <c:h val="0.532580383297053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76-47E8-B7EA-47CF6F954D48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76-47E8-B7EA-47CF6F954D48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76-47E8-B7EA-47CF6F954D48}"/>
              </c:ext>
            </c:extLst>
          </c:dPt>
          <c:dLbls>
            <c:dLbl>
              <c:idx val="0"/>
              <c:layout>
                <c:manualLayout>
                  <c:x val="-1.8079485472739663E-2"/>
                  <c:y val="2.94389763779527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76-47E8-B7EA-47CF6F954D48}"/>
                </c:ext>
              </c:extLst>
            </c:dLbl>
            <c:dLbl>
              <c:idx val="1"/>
              <c:layout>
                <c:manualLayout>
                  <c:x val="2.6890287321087998E-3"/>
                  <c:y val="-1.76846151137137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76-47E8-B7EA-47CF6F954D48}"/>
                </c:ext>
              </c:extLst>
            </c:dLbl>
            <c:dLbl>
              <c:idx val="2"/>
              <c:layout>
                <c:manualLayout>
                  <c:x val="2.1662046233246138E-2"/>
                  <c:y val="1.86326188393117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76-47E8-B7EA-47CF6F954D4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összes!$H$69:$H$71</c:f>
              <c:strCache>
                <c:ptCount val="3"/>
                <c:pt idx="0">
                  <c:v>Közép-Magyarország</c:v>
                </c:pt>
                <c:pt idx="1">
                  <c:v>Dunántúl</c:v>
                </c:pt>
                <c:pt idx="2">
                  <c:v>Alföld és Észak</c:v>
                </c:pt>
              </c:strCache>
            </c:strRef>
          </c:cat>
          <c:val>
            <c:numRef>
              <c:f>összes!$I$69:$I$71</c:f>
              <c:numCache>
                <c:formatCode>General</c:formatCode>
                <c:ptCount val="3"/>
                <c:pt idx="0">
                  <c:v>2559</c:v>
                </c:pt>
                <c:pt idx="1">
                  <c:v>1164</c:v>
                </c:pt>
                <c:pt idx="2">
                  <c:v>1250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76-47E8-B7EA-47CF6F954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19456350538778"/>
          <c:y val="0.69282092217716451"/>
          <c:w val="0.65965946562426014"/>
          <c:h val="0.29768712043976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1135032649889"/>
          <c:y val="2.7650152189674641E-2"/>
          <c:w val="0.89738864967350107"/>
          <c:h val="0.72225825263149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összes!$R$282</c:f>
              <c:strCache>
                <c:ptCount val="1"/>
                <c:pt idx="0">
                  <c:v>Kitöltők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568596340851203E-2"/>
                  <c:y val="8.98597871584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E-4DE0-898E-3FD0CF1D957E}"/>
                </c:ext>
              </c:extLst>
            </c:dLbl>
            <c:dLbl>
              <c:idx val="1"/>
              <c:layout>
                <c:manualLayout>
                  <c:x val="-4.6250765964671583E-3"/>
                  <c:y val="7.2119520785659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3E-4DE0-898E-3FD0CF1D957E}"/>
                </c:ext>
              </c:extLst>
            </c:dLbl>
            <c:dLbl>
              <c:idx val="2"/>
              <c:layout>
                <c:manualLayout>
                  <c:x val="-2.1137180300147959E-3"/>
                  <c:y val="1.2533946104031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3E-4DE0-898E-3FD0CF1D957E}"/>
                </c:ext>
              </c:extLst>
            </c:dLbl>
            <c:dLbl>
              <c:idx val="3"/>
              <c:layout>
                <c:manualLayout>
                  <c:x val="-1.2284608903815889E-2"/>
                  <c:y val="7.6100291184931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3E-4DE0-898E-3FD0CF1D957E}"/>
                </c:ext>
              </c:extLst>
            </c:dLbl>
            <c:dLbl>
              <c:idx val="5"/>
              <c:layout>
                <c:manualLayout>
                  <c:x val="-4.2274360600295918E-3"/>
                  <c:y val="1.671192813870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02-418D-BB65-DF97659CD3C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összes!$Q$283:$Q$288</c:f>
              <c:strCache>
                <c:ptCount val="6"/>
                <c:pt idx="0">
                  <c:v>Nincs likviditási probléma</c:v>
                </c:pt>
                <c:pt idx="1">
                  <c:v>1-10 napos késedelem</c:v>
                </c:pt>
                <c:pt idx="2">
                  <c:v>11-20 napos késedelem</c:v>
                </c:pt>
                <c:pt idx="3">
                  <c:v>20 napnál hosszabb késedelem</c:v>
                </c:pt>
                <c:pt idx="4">
                  <c:v>Teljesen fizetésképtelen</c:v>
                </c:pt>
                <c:pt idx="5">
                  <c:v>Nem tudja/nem válaszol</c:v>
                </c:pt>
              </c:strCache>
            </c:strRef>
          </c:cat>
          <c:val>
            <c:numRef>
              <c:f>összes!$R$283:$R$288</c:f>
              <c:numCache>
                <c:formatCode>0.0%</c:formatCode>
                <c:ptCount val="6"/>
                <c:pt idx="0">
                  <c:v>0.49468085106382981</c:v>
                </c:pt>
                <c:pt idx="1">
                  <c:v>0.13377659574468087</c:v>
                </c:pt>
                <c:pt idx="2">
                  <c:v>7.4468085106382975E-2</c:v>
                </c:pt>
                <c:pt idx="3">
                  <c:v>0.13430851063829788</c:v>
                </c:pt>
                <c:pt idx="4">
                  <c:v>8.8031914893617016E-2</c:v>
                </c:pt>
                <c:pt idx="5">
                  <c:v>7.4734042553191493E-2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3E-4DE0-898E-3FD0CF1D957E}"/>
            </c:ext>
          </c:extLst>
        </c:ser>
        <c:ser>
          <c:idx val="1"/>
          <c:order val="1"/>
          <c:tx>
            <c:strRef>
              <c:f>összes!$S$282</c:f>
              <c:strCache>
                <c:ptCount val="1"/>
                <c:pt idx="0">
                  <c:v>NHP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697729175027753E-3"/>
                  <c:y val="-6.299573889099216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3E-4DE0-898E-3FD0CF1D957E}"/>
                </c:ext>
              </c:extLst>
            </c:dLbl>
            <c:dLbl>
              <c:idx val="1"/>
              <c:layout>
                <c:manualLayout>
                  <c:x val="7.5310516014210445E-3"/>
                  <c:y val="7.2119520785659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3E-4DE0-898E-3FD0CF1D957E}"/>
                </c:ext>
              </c:extLst>
            </c:dLbl>
            <c:dLbl>
              <c:idx val="2"/>
              <c:layout>
                <c:manualLayout>
                  <c:x val="5.5489249494200176E-3"/>
                  <c:y val="7.21195207856589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3E-4DE0-898E-3FD0CF1D957E}"/>
                </c:ext>
              </c:extLst>
            </c:dLbl>
            <c:dLbl>
              <c:idx val="3"/>
              <c:layout>
                <c:manualLayout>
                  <c:x val="8.3233302198976455E-3"/>
                  <c:y val="7.2119520785659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3E-4DE0-898E-3FD0CF1D957E}"/>
                </c:ext>
              </c:extLst>
            </c:dLbl>
            <c:dLbl>
              <c:idx val="4"/>
              <c:layout>
                <c:manualLayout>
                  <c:x val="4.2274360600294374E-3"/>
                  <c:y val="1.2533946104031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3E-4DE0-898E-3FD0CF1D957E}"/>
                </c:ext>
              </c:extLst>
            </c:dLbl>
            <c:dLbl>
              <c:idx val="5"/>
              <c:layout>
                <c:manualLayout>
                  <c:x val="9.269373815015392E-4"/>
                  <c:y val="1.6711853363788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3E-4DE0-898E-3FD0CF1D957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összes!$Q$283:$Q$288</c:f>
              <c:strCache>
                <c:ptCount val="6"/>
                <c:pt idx="0">
                  <c:v>Nincs likviditási probléma</c:v>
                </c:pt>
                <c:pt idx="1">
                  <c:v>1-10 napos késedelem</c:v>
                </c:pt>
                <c:pt idx="2">
                  <c:v>11-20 napos késedelem</c:v>
                </c:pt>
                <c:pt idx="3">
                  <c:v>20 napnál hosszabb késedelem</c:v>
                </c:pt>
                <c:pt idx="4">
                  <c:v>Teljesen fizetésképtelen</c:v>
                </c:pt>
                <c:pt idx="5">
                  <c:v>Nem tudja/nem válaszol</c:v>
                </c:pt>
              </c:strCache>
            </c:strRef>
          </c:cat>
          <c:val>
            <c:numRef>
              <c:f>összes!$S$283:$S$288</c:f>
              <c:numCache>
                <c:formatCode>0.0%</c:formatCode>
                <c:ptCount val="6"/>
                <c:pt idx="0">
                  <c:v>0.52048192771084334</c:v>
                </c:pt>
                <c:pt idx="1">
                  <c:v>0.13493975903614458</c:v>
                </c:pt>
                <c:pt idx="2">
                  <c:v>9.3975903614457831E-2</c:v>
                </c:pt>
                <c:pt idx="3">
                  <c:v>0.15662650602409639</c:v>
                </c:pt>
                <c:pt idx="4">
                  <c:v>3.614457831325301E-2</c:v>
                </c:pt>
                <c:pt idx="5">
                  <c:v>5.7831325301204821E-2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23E-4DE0-898E-3FD0CF1D9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403200"/>
        <c:axId val="89403856"/>
      </c:barChart>
      <c:catAx>
        <c:axId val="8940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9403856"/>
        <c:crosses val="autoZero"/>
        <c:auto val="1"/>
        <c:lblAlgn val="ctr"/>
        <c:lblOffset val="100"/>
        <c:noMultiLvlLbl val="0"/>
      </c:catAx>
      <c:valAx>
        <c:axId val="894038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940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902525360924387"/>
          <c:y val="0.22653422923066649"/>
          <c:w val="0.12003495865049267"/>
          <c:h val="0.1334460997441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0D-4804-AA63-BA51A5C6387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0D-4804-AA63-BA51A5C63875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0D-4804-AA63-BA51A5C63875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0D-4804-AA63-BA51A5C63875}"/>
              </c:ext>
            </c:extLst>
          </c:dPt>
          <c:dLbls>
            <c:dLbl>
              <c:idx val="0"/>
              <c:layout>
                <c:manualLayout>
                  <c:x val="-1.0845986984815618E-2"/>
                  <c:y val="5.66929133858267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0D-4804-AA63-BA51A5C63875}"/>
                </c:ext>
              </c:extLst>
            </c:dLbl>
            <c:dLbl>
              <c:idx val="1"/>
              <c:layout>
                <c:manualLayout>
                  <c:x val="-6.2906724511930592E-2"/>
                  <c:y val="-2.83464566929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0D-4804-AA63-BA51A5C63875}"/>
                </c:ext>
              </c:extLst>
            </c:dLbl>
            <c:dLbl>
              <c:idx val="2"/>
              <c:layout>
                <c:manualLayout>
                  <c:x val="5.8568329718004339E-2"/>
                  <c:y val="6.29921259842519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0D-4804-AA63-BA51A5C63875}"/>
                </c:ext>
              </c:extLst>
            </c:dLbl>
            <c:dLbl>
              <c:idx val="3"/>
              <c:layout>
                <c:manualLayout>
                  <c:x val="6.5075921908893707E-3"/>
                  <c:y val="6.29921259842519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0D-4804-AA63-BA51A5C63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összes!$Q$305:$Q$308</c:f>
              <c:strCache>
                <c:ptCount val="4"/>
                <c:pt idx="0">
                  <c:v>1 héten belül</c:v>
                </c:pt>
                <c:pt idx="1">
                  <c:v>1 hónapon belül</c:v>
                </c:pt>
                <c:pt idx="2">
                  <c:v>1 hónapon túl</c:v>
                </c:pt>
                <c:pt idx="3">
                  <c:v>Nem tudja/nem válaszol</c:v>
                </c:pt>
              </c:strCache>
            </c:strRef>
          </c:cat>
          <c:val>
            <c:numRef>
              <c:f>összes!$R$305:$R$308</c:f>
              <c:numCache>
                <c:formatCode>General</c:formatCode>
                <c:ptCount val="4"/>
                <c:pt idx="0">
                  <c:v>54</c:v>
                </c:pt>
                <c:pt idx="1">
                  <c:v>184</c:v>
                </c:pt>
                <c:pt idx="2">
                  <c:v>161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0D-4804-AA63-BA51A5C6387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10D-4804-AA63-BA51A5C6387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10D-4804-AA63-BA51A5C63875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10D-4804-AA63-BA51A5C63875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10D-4804-AA63-BA51A5C63875}"/>
              </c:ext>
            </c:extLst>
          </c:dPt>
          <c:dLbls>
            <c:dLbl>
              <c:idx val="0"/>
              <c:layout>
                <c:manualLayout>
                  <c:x val="4.1214750542299353E-2"/>
                  <c:y val="-5.66929133858267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0D-4804-AA63-BA51A5C63875}"/>
                </c:ext>
              </c:extLst>
            </c:dLbl>
            <c:dLbl>
              <c:idx val="1"/>
              <c:layout>
                <c:manualLayout>
                  <c:x val="4.1214750542299353E-2"/>
                  <c:y val="4.72440944881889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0D-4804-AA63-BA51A5C63875}"/>
                </c:ext>
              </c:extLst>
            </c:dLbl>
            <c:dLbl>
              <c:idx val="2"/>
              <c:layout>
                <c:manualLayout>
                  <c:x val="-6.0737527114967459E-2"/>
                  <c:y val="-1.57480314960630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10D-4804-AA63-BA51A5C63875}"/>
                </c:ext>
              </c:extLst>
            </c:dLbl>
            <c:dLbl>
              <c:idx val="3"/>
              <c:layout>
                <c:manualLayout>
                  <c:x val="-6.5075921908893308E-3"/>
                  <c:y val="-6.92913385826771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10D-4804-AA63-BA51A5C63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összes!$Q$305:$Q$308</c:f>
              <c:strCache>
                <c:ptCount val="4"/>
                <c:pt idx="0">
                  <c:v>1 héten belül</c:v>
                </c:pt>
                <c:pt idx="1">
                  <c:v>1 hónapon belül</c:v>
                </c:pt>
                <c:pt idx="2">
                  <c:v>1 hónapon túl</c:v>
                </c:pt>
                <c:pt idx="3">
                  <c:v>Nem tudja/nem válaszol</c:v>
                </c:pt>
              </c:strCache>
            </c:strRef>
          </c:cat>
          <c:val>
            <c:numRef>
              <c:f>összes!$S$305:$S$308</c:f>
              <c:numCache>
                <c:formatCode>General</c:formatCode>
                <c:ptCount val="4"/>
                <c:pt idx="0">
                  <c:v>459</c:v>
                </c:pt>
                <c:pt idx="1">
                  <c:v>1570</c:v>
                </c:pt>
                <c:pt idx="2">
                  <c:v>1435</c:v>
                </c:pt>
                <c:pt idx="3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10D-4804-AA63-BA51A5C6387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30286322917997"/>
          <c:y val="0.20076791851418108"/>
          <c:w val="0.33624264108780555"/>
          <c:h val="0.59846394618023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összes!$AA$276:$AA$283</c:f>
              <c:strCache>
                <c:ptCount val="8"/>
                <c:pt idx="0">
                  <c:v>Egyéb</c:v>
                </c:pt>
                <c:pt idx="1">
                  <c:v>Nem tudja</c:v>
                </c:pt>
                <c:pt idx="2">
                  <c:v>Nem lenne lehetősége</c:v>
                </c:pt>
                <c:pt idx="3">
                  <c:v>Tagi kölcsön</c:v>
                </c:pt>
                <c:pt idx="4">
                  <c:v>Hitelfelvétel</c:v>
                </c:pt>
                <c:pt idx="5">
                  <c:v>Szállítói tartozások átütemezése</c:v>
                </c:pt>
                <c:pt idx="6">
                  <c:v>HR optimalizálás</c:v>
                </c:pt>
                <c:pt idx="7">
                  <c:v>Tartalékok felhasználása</c:v>
                </c:pt>
              </c:strCache>
            </c:strRef>
          </c:cat>
          <c:val>
            <c:numRef>
              <c:f>összes!$AB$276:$AB$283</c:f>
              <c:numCache>
                <c:formatCode>0.0%</c:formatCode>
                <c:ptCount val="8"/>
                <c:pt idx="0">
                  <c:v>3.8297872340425532E-2</c:v>
                </c:pt>
                <c:pt idx="1">
                  <c:v>6.6755319148936176E-2</c:v>
                </c:pt>
                <c:pt idx="2">
                  <c:v>0.17686170212765959</c:v>
                </c:pt>
                <c:pt idx="3">
                  <c:v>0.21303191489361703</c:v>
                </c:pt>
                <c:pt idx="4">
                  <c:v>0.21914893617021278</c:v>
                </c:pt>
                <c:pt idx="5">
                  <c:v>0.24441489361702129</c:v>
                </c:pt>
                <c:pt idx="6">
                  <c:v>0.44468085106382976</c:v>
                </c:pt>
                <c:pt idx="7">
                  <c:v>0.54228723404255319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AF-46CC-A68D-DDB7B5CB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1544392"/>
        <c:axId val="521549640"/>
      </c:barChart>
      <c:catAx>
        <c:axId val="521544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21549640"/>
        <c:crosses val="autoZero"/>
        <c:auto val="1"/>
        <c:lblAlgn val="ctr"/>
        <c:lblOffset val="100"/>
        <c:noMultiLvlLbl val="0"/>
      </c:catAx>
      <c:valAx>
        <c:axId val="52154964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2154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összes!$M$297:$M$307</c:f>
              <c:strCache>
                <c:ptCount val="11"/>
                <c:pt idx="0">
                  <c:v>Egyéb</c:v>
                </c:pt>
                <c:pt idx="1">
                  <c:v>Nem csökken a bevétel</c:v>
                </c:pt>
                <c:pt idx="2">
                  <c:v>Nem tudja</c:v>
                </c:pt>
                <c:pt idx="3">
                  <c:v>Nem lesz likviditási probléma</c:v>
                </c:pt>
                <c:pt idx="4">
                  <c:v>Tartalék fedezi</c:v>
                </c:pt>
                <c:pt idx="5">
                  <c:v>Hitelre lesz szükség</c:v>
                </c:pt>
                <c:pt idx="6">
                  <c:v>Közüzemi számlák</c:v>
                </c:pt>
                <c:pt idx="7">
                  <c:v>Hiteltörlesztés</c:v>
                </c:pt>
                <c:pt idx="8">
                  <c:v>Szállítói számlák</c:v>
                </c:pt>
                <c:pt idx="9">
                  <c:v>Munkabér</c:v>
                </c:pt>
                <c:pt idx="10">
                  <c:v>Adó/járulék</c:v>
                </c:pt>
              </c:strCache>
            </c:strRef>
          </c:cat>
          <c:val>
            <c:numRef>
              <c:f>összes!$O$297:$O$307</c:f>
              <c:numCache>
                <c:formatCode>0.0%</c:formatCode>
                <c:ptCount val="11"/>
                <c:pt idx="0">
                  <c:v>3.5106382978723406E-2</c:v>
                </c:pt>
                <c:pt idx="1">
                  <c:v>8.8031914893617016E-2</c:v>
                </c:pt>
                <c:pt idx="2">
                  <c:v>9.8936170212765961E-2</c:v>
                </c:pt>
                <c:pt idx="3">
                  <c:v>0.11223404255319148</c:v>
                </c:pt>
                <c:pt idx="4">
                  <c:v>0.12845744680851065</c:v>
                </c:pt>
                <c:pt idx="5">
                  <c:v>0.14973404255319148</c:v>
                </c:pt>
                <c:pt idx="6">
                  <c:v>0.20239361702127659</c:v>
                </c:pt>
                <c:pt idx="7">
                  <c:v>0.21888297872340426</c:v>
                </c:pt>
                <c:pt idx="8">
                  <c:v>0.25797872340425532</c:v>
                </c:pt>
                <c:pt idx="9">
                  <c:v>0.29175531914893615</c:v>
                </c:pt>
                <c:pt idx="10">
                  <c:v>0.42101063829787233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BC-434F-8FD2-141082E37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3961584"/>
        <c:axId val="823960928"/>
      </c:barChart>
      <c:catAx>
        <c:axId val="823961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960928"/>
        <c:crosses val="autoZero"/>
        <c:auto val="1"/>
        <c:lblAlgn val="ctr"/>
        <c:lblOffset val="100"/>
        <c:noMultiLvlLbl val="0"/>
      </c:catAx>
      <c:valAx>
        <c:axId val="823960928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961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30387740939932"/>
          <c:y val="8.7513840157247585E-2"/>
          <c:w val="0.45533781065064532"/>
          <c:h val="0.813096697477273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B-43D0-AD14-FCCBDA1B27E4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CB-43D0-AD14-FCCBDA1B27E4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CB-43D0-AD14-FCCBDA1B27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összes!$J$400:$J$402</c:f>
              <c:strCache>
                <c:ptCount val="3"/>
                <c:pt idx="0">
                  <c:v>Igen</c:v>
                </c:pt>
                <c:pt idx="1">
                  <c:v>Nem</c:v>
                </c:pt>
                <c:pt idx="2">
                  <c:v>Nem tudja/nem válaszol</c:v>
                </c:pt>
              </c:strCache>
            </c:strRef>
          </c:cat>
          <c:val>
            <c:numRef>
              <c:f>összes!$K$400:$K$402</c:f>
              <c:numCache>
                <c:formatCode>General</c:formatCode>
                <c:ptCount val="3"/>
                <c:pt idx="0">
                  <c:v>860</c:v>
                </c:pt>
                <c:pt idx="1">
                  <c:v>2634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CB-43D0-AD14-FCCBDA1B27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összes!$G$408:$G$413</c:f>
              <c:strCache>
                <c:ptCount val="6"/>
                <c:pt idx="0">
                  <c:v>NHP</c:v>
                </c:pt>
                <c:pt idx="1">
                  <c:v>Piaci alapú</c:v>
                </c:pt>
                <c:pt idx="2">
                  <c:v>Más támogatott hitel</c:v>
                </c:pt>
                <c:pt idx="3">
                  <c:v>Nem ismeri hitele konstrukcióját</c:v>
                </c:pt>
                <c:pt idx="4">
                  <c:v>Egyéb</c:v>
                </c:pt>
                <c:pt idx="5">
                  <c:v>Nem tudja/nem válaszol</c:v>
                </c:pt>
              </c:strCache>
            </c:strRef>
          </c:cat>
          <c:val>
            <c:numRef>
              <c:f>összes!$H$408:$H$413</c:f>
              <c:numCache>
                <c:formatCode>0%</c:formatCode>
                <c:ptCount val="6"/>
                <c:pt idx="0">
                  <c:v>0.48</c:v>
                </c:pt>
                <c:pt idx="1">
                  <c:v>0.36</c:v>
                </c:pt>
                <c:pt idx="2">
                  <c:v>0.25</c:v>
                </c:pt>
                <c:pt idx="3">
                  <c:v>0.1</c:v>
                </c:pt>
                <c:pt idx="4">
                  <c:v>0.04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18-4088-A9AC-2DD1CCF1C8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23080856"/>
        <c:axId val="923082824"/>
      </c:barChart>
      <c:catAx>
        <c:axId val="9230808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082824"/>
        <c:crosses val="autoZero"/>
        <c:auto val="1"/>
        <c:lblAlgn val="ctr"/>
        <c:lblOffset val="100"/>
        <c:noMultiLvlLbl val="0"/>
      </c:catAx>
      <c:valAx>
        <c:axId val="92308282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080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összes!$N$387:$N$392</c:f>
              <c:strCache>
                <c:ptCount val="6"/>
                <c:pt idx="0">
                  <c:v>Egyébként sem tervezett</c:v>
                </c:pt>
                <c:pt idx="1">
                  <c:v>Tervezett, de a körülmények miatt elhalasztotta</c:v>
                </c:pt>
                <c:pt idx="2">
                  <c:v>Igen, a korábbi évekhez képest változatlanul</c:v>
                </c:pt>
                <c:pt idx="3">
                  <c:v>Igen, de lényegesen kisebb összegben, mint eredetileg terveztük</c:v>
                </c:pt>
                <c:pt idx="4">
                  <c:v>Tervezünk beruházni, de hitelfelvétel nélkül</c:v>
                </c:pt>
                <c:pt idx="5">
                  <c:v>Nem tudja/nem válaszol</c:v>
                </c:pt>
              </c:strCache>
            </c:strRef>
          </c:cat>
          <c:val>
            <c:numRef>
              <c:f>összes!$O$387:$O$392</c:f>
              <c:numCache>
                <c:formatCode>0%</c:formatCode>
                <c:ptCount val="6"/>
                <c:pt idx="0">
                  <c:v>0.33791748526522591</c:v>
                </c:pt>
                <c:pt idx="1">
                  <c:v>0.32949761436991298</c:v>
                </c:pt>
                <c:pt idx="2">
                  <c:v>0.10609037328094302</c:v>
                </c:pt>
                <c:pt idx="3">
                  <c:v>7.8304799326410324E-2</c:v>
                </c:pt>
                <c:pt idx="4">
                  <c:v>6.7639629525680603E-2</c:v>
                </c:pt>
                <c:pt idx="5">
                  <c:v>8.0550098231827114E-2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C-4F08-B1EB-B0CA759BD4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32464160"/>
        <c:axId val="932459896"/>
      </c:barChart>
      <c:catAx>
        <c:axId val="9324641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2459896"/>
        <c:crosses val="autoZero"/>
        <c:auto val="1"/>
        <c:lblAlgn val="ctr"/>
        <c:lblOffset val="100"/>
        <c:noMultiLvlLbl val="0"/>
      </c:catAx>
      <c:valAx>
        <c:axId val="932459896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246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800" dirty="0"/>
              <a:t>Legalább 1 évig ne kelljen törleszteni</a:t>
            </a:r>
          </a:p>
        </c:rich>
      </c:tx>
      <c:layout>
        <c:manualLayout>
          <c:xMode val="edge"/>
          <c:yMode val="edge"/>
          <c:x val="0.13838122900410893"/>
          <c:y val="3.3092051961412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31043483318456816"/>
          <c:y val="0.14726200899869038"/>
          <c:w val="0.39899389800272506"/>
          <c:h val="0.7538809381458064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83-475D-A64F-20FA622CF019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83-475D-A64F-20FA622CF019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83-475D-A64F-20FA622CF019}"/>
              </c:ext>
            </c:extLst>
          </c:dPt>
          <c:dLbls>
            <c:dLbl>
              <c:idx val="0"/>
              <c:layout>
                <c:manualLayout>
                  <c:x val="-7.1345491458325291E-2"/>
                  <c:y val="-3.78195397481129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83-475D-A64F-20FA622CF019}"/>
                </c:ext>
              </c:extLst>
            </c:dLbl>
            <c:dLbl>
              <c:idx val="1"/>
              <c:layout>
                <c:manualLayout>
                  <c:x val="5.2733624121370809E-2"/>
                  <c:y val="-0.1087311767758246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83-475D-A64F-20FA622CF019}"/>
                </c:ext>
              </c:extLst>
            </c:dLbl>
            <c:dLbl>
              <c:idx val="2"/>
              <c:layout>
                <c:manualLayout>
                  <c:x val="5.8937579900355676E-2"/>
                  <c:y val="5.67293096221693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83-475D-A64F-20FA622CF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összes!$M$323:$M$325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összes!$N$323:$N$325</c:f>
              <c:numCache>
                <c:formatCode>General</c:formatCode>
                <c:ptCount val="3"/>
                <c:pt idx="0">
                  <c:v>0.41846758349705304</c:v>
                </c:pt>
                <c:pt idx="1">
                  <c:v>0.25512208812798204</c:v>
                </c:pt>
                <c:pt idx="2">
                  <c:v>0.32641032837496492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83-475D-A64F-20FA622CF01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583-475D-A64F-20FA622CF019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583-475D-A64F-20FA622CF019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583-475D-A64F-20FA622CF019}"/>
              </c:ext>
            </c:extLst>
          </c:dPt>
          <c:dLbls>
            <c:dLbl>
              <c:idx val="0"/>
              <c:layout>
                <c:manualLayout>
                  <c:x val="7.7549447237310096E-2"/>
                  <c:y val="-5.6729309622169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83-475D-A64F-20FA622CF019}"/>
                </c:ext>
              </c:extLst>
            </c:dLbl>
            <c:dLbl>
              <c:idx val="1"/>
              <c:layout>
                <c:manualLayout>
                  <c:x val="7.2815361721972255E-2"/>
                  <c:y val="5.659345994637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83-475D-A64F-20FA622CF019}"/>
                </c:ext>
              </c:extLst>
            </c:dLbl>
            <c:dLbl>
              <c:idx val="2"/>
              <c:layout>
                <c:manualLayout>
                  <c:x val="-5.5835602010863301E-2"/>
                  <c:y val="-0.174915371335022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83-475D-A64F-20FA622CF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összes!$M$323:$M$325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összes!$O$323:$O$325</c:f>
              <c:numCache>
                <c:formatCode>General</c:formatCode>
                <c:ptCount val="3"/>
                <c:pt idx="0">
                  <c:v>0.39277108433734942</c:v>
                </c:pt>
                <c:pt idx="1">
                  <c:v>0.2</c:v>
                </c:pt>
                <c:pt idx="2">
                  <c:v>0.40722891566265063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583-475D-A64F-20FA622CF0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dirty="0"/>
              <a:t>Kedvező (2 százalék alatti) kamat </a:t>
            </a:r>
            <a:endParaRPr lang="hu-HU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26725612803252047"/>
          <c:y val="0.18362104397862722"/>
          <c:w val="0.40682177997455138"/>
          <c:h val="0.7686718337149902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8E-4D9D-BF98-180042C22CA7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8E-4D9D-BF98-180042C22CA7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8E-4D9D-BF98-180042C22CA7}"/>
              </c:ext>
            </c:extLst>
          </c:dPt>
          <c:dLbls>
            <c:dLbl>
              <c:idx val="0"/>
              <c:layout>
                <c:manualLayout>
                  <c:x val="-7.7549466178784859E-2"/>
                  <c:y val="-9.454888456511880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8E-4D9D-BF98-180042C22CA7}"/>
                </c:ext>
              </c:extLst>
            </c:dLbl>
            <c:dLbl>
              <c:idx val="1"/>
              <c:layout>
                <c:manualLayout>
                  <c:x val="-3.4121765118665395E-2"/>
                  <c:y val="-6.61842191955825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8E-4D9D-BF98-180042C22CA7}"/>
                </c:ext>
              </c:extLst>
            </c:dLbl>
            <c:dLbl>
              <c:idx val="2"/>
              <c:layout>
                <c:manualLayout>
                  <c:x val="8.0651444825936253E-2"/>
                  <c:y val="-4.72744422825590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8E-4D9D-BF98-180042C22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összes!$M$327:$M$329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összes!$N$327:$N$329</c:f>
              <c:numCache>
                <c:formatCode>General</c:formatCode>
                <c:ptCount val="3"/>
                <c:pt idx="0">
                  <c:v>0.36037047431939379</c:v>
                </c:pt>
                <c:pt idx="1">
                  <c:v>9.54252034802133E-2</c:v>
                </c:pt>
                <c:pt idx="2">
                  <c:v>0.54420432220039294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8E-4D9D-BF98-180042C22CA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98E-4D9D-BF98-180042C22CA7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398E-4D9D-BF98-180042C22CA7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398E-4D9D-BF98-180042C22CA7}"/>
              </c:ext>
            </c:extLst>
          </c:dPt>
          <c:dLbls>
            <c:dLbl>
              <c:idx val="0"/>
              <c:layout>
                <c:manualLayout>
                  <c:x val="5.58356156487251E-2"/>
                  <c:y val="-8.98214403368620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8E-4D9D-BF98-180042C22CA7}"/>
                </c:ext>
              </c:extLst>
            </c:dLbl>
            <c:dLbl>
              <c:idx val="1"/>
              <c:layout>
                <c:manualLayout>
                  <c:x val="5.58356156487251E-2"/>
                  <c:y val="4.25469980543030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8E-4D9D-BF98-180042C22CA7}"/>
                </c:ext>
              </c:extLst>
            </c:dLbl>
            <c:dLbl>
              <c:idx val="2"/>
              <c:layout>
                <c:manualLayout>
                  <c:x val="-8.6855402120239039E-2"/>
                  <c:y val="-1.89097769130235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8E-4D9D-BF98-180042C22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összes!$M$327:$M$329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összes!$O$327:$O$329</c:f>
              <c:numCache>
                <c:formatCode>General</c:formatCode>
                <c:ptCount val="3"/>
                <c:pt idx="0">
                  <c:v>0.33734939759036142</c:v>
                </c:pt>
                <c:pt idx="1">
                  <c:v>3.8554216867469883E-2</c:v>
                </c:pt>
                <c:pt idx="2">
                  <c:v>0.62409638554216873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98E-4D9D-BF98-180042C22CA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800" dirty="0"/>
              <a:t>Gyors ügyintézés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31974940257707074"/>
          <c:y val="0.16335050634226947"/>
          <c:w val="0.39245977828213058"/>
          <c:h val="0.7500153485690117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DF-44E7-A4D0-CBA0C757D741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DF-44E7-A4D0-CBA0C757D741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DF-44E7-A4D0-CBA0C757D741}"/>
              </c:ext>
            </c:extLst>
          </c:dPt>
          <c:dLbls>
            <c:dLbl>
              <c:idx val="0"/>
              <c:layout>
                <c:manualLayout>
                  <c:x val="-6.8243530237330735E-2"/>
                  <c:y val="-3.12349359068952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DF-44E7-A4D0-CBA0C757D741}"/>
                </c:ext>
              </c:extLst>
            </c:dLbl>
            <c:dLbl>
              <c:idx val="1"/>
              <c:layout>
                <c:manualLayout>
                  <c:x val="-9.3059359414541833E-3"/>
                  <c:y val="-0.1041164530229843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DF-44E7-A4D0-CBA0C757D741}"/>
                </c:ext>
              </c:extLst>
            </c:dLbl>
            <c:dLbl>
              <c:idx val="2"/>
              <c:layout>
                <c:manualLayout>
                  <c:x val="8.9957380767390432E-2"/>
                  <c:y val="-4.16465812091937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DF-44E7-A4D0-CBA0C757D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összes!$M$331:$M$333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összes!$N$331:$N$333</c:f>
              <c:numCache>
                <c:formatCode>General</c:formatCode>
                <c:ptCount val="3"/>
                <c:pt idx="0">
                  <c:v>0.4252034802133034</c:v>
                </c:pt>
                <c:pt idx="1">
                  <c:v>0.11872017962391243</c:v>
                </c:pt>
                <c:pt idx="2">
                  <c:v>0.45607634016278414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DF-44E7-A4D0-CBA0C757D74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B4DF-44E7-A4D0-CBA0C757D741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B4DF-44E7-A4D0-CBA0C757D741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B4DF-44E7-A4D0-CBA0C757D741}"/>
              </c:ext>
            </c:extLst>
          </c:dPt>
          <c:dLbls>
            <c:dLbl>
              <c:idx val="0"/>
              <c:layout>
                <c:manualLayout>
                  <c:x val="4.342770106011952E-2"/>
                  <c:y val="-0.1093222756741335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DF-44E7-A4D0-CBA0C757D741}"/>
                </c:ext>
              </c:extLst>
            </c:dLbl>
            <c:dLbl>
              <c:idx val="1"/>
              <c:layout>
                <c:manualLayout>
                  <c:x val="5.142761035657651E-2"/>
                  <c:y val="4.76066464720963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DF-44E7-A4D0-CBA0C757D741}"/>
                </c:ext>
              </c:extLst>
            </c:dLbl>
            <c:dLbl>
              <c:idx val="2"/>
              <c:layout>
                <c:manualLayout>
                  <c:x val="-7.4447487531633466E-2"/>
                  <c:y val="-6.76756944649398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DF-44E7-A4D0-CBA0C757D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összes!$M$331:$M$333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összes!$O$331:$O$333</c:f>
              <c:numCache>
                <c:formatCode>General</c:formatCode>
                <c:ptCount val="3"/>
                <c:pt idx="0">
                  <c:v>0.38313253012048193</c:v>
                </c:pt>
                <c:pt idx="1">
                  <c:v>7.4698795180722893E-2</c:v>
                </c:pt>
                <c:pt idx="2">
                  <c:v>0.54216867469879515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4DF-44E7-A4D0-CBA0C757D74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800" dirty="0"/>
              <a:t>Elektronikus ügyintézés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28743800577003026"/>
          <c:y val="0.15869728673563782"/>
          <c:w val="0.39312425722408628"/>
          <c:h val="0.8025979504124295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EB-4904-A896-9679918B0808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EB-4904-A896-9679918B0808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EB-4904-A896-9679918B0808}"/>
              </c:ext>
            </c:extLst>
          </c:dPt>
          <c:dLbls>
            <c:dLbl>
              <c:idx val="0"/>
              <c:layout>
                <c:manualLayout>
                  <c:x val="-6.5141535679340487E-2"/>
                  <c:y val="-1.56174551500300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EB-4904-A896-9679918B0808}"/>
                </c:ext>
              </c:extLst>
            </c:dLbl>
            <c:dLbl>
              <c:idx val="1"/>
              <c:layout>
                <c:manualLayout>
                  <c:x val="0"/>
                  <c:y val="-9.370473090018027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EB-4904-A896-9679918B0808}"/>
                </c:ext>
              </c:extLst>
            </c:dLbl>
            <c:dLbl>
              <c:idx val="2"/>
              <c:layout>
                <c:manualLayout>
                  <c:x val="7.4447469347817694E-2"/>
                  <c:y val="2.602909191671674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EB-4904-A896-9679918B0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összes!$M$335:$M$337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összes!$N$335:$N$337</c:f>
              <c:numCache>
                <c:formatCode>General</c:formatCode>
                <c:ptCount val="3"/>
                <c:pt idx="0">
                  <c:v>0.42211619421835533</c:v>
                </c:pt>
                <c:pt idx="1">
                  <c:v>0.22144260454673029</c:v>
                </c:pt>
                <c:pt idx="2">
                  <c:v>0.35644120123491441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EB-4904-A896-9679918B080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70EB-4904-A896-9679918B0808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70EB-4904-A896-9679918B0808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70EB-4904-A896-9679918B0808}"/>
              </c:ext>
            </c:extLst>
          </c:dPt>
          <c:dLbls>
            <c:dLbl>
              <c:idx val="0"/>
              <c:layout>
                <c:manualLayout>
                  <c:x val="6.8243513568832889E-2"/>
                  <c:y val="-3.64407286834035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EB-4904-A896-9679918B0808}"/>
                </c:ext>
              </c:extLst>
            </c:dLbl>
            <c:dLbl>
              <c:idx val="1"/>
              <c:layout>
                <c:manualLayout>
                  <c:x val="-0.11167120402172658"/>
                  <c:y val="1.04116367666866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EB-4904-A896-9679918B0808}"/>
                </c:ext>
              </c:extLst>
            </c:dLbl>
            <c:dLbl>
              <c:idx val="2"/>
              <c:layout>
                <c:manualLayout>
                  <c:x val="-7.4447469347817694E-2"/>
                  <c:y val="-4.68523654500901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EB-4904-A896-9679918B08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összes!$M$335:$M$337</c:f>
              <c:strCache>
                <c:ptCount val="3"/>
                <c:pt idx="0">
                  <c:v>Fontos</c:v>
                </c:pt>
                <c:pt idx="1">
                  <c:v>Kevésbé fontos</c:v>
                </c:pt>
                <c:pt idx="2">
                  <c:v>Nagyon fontos</c:v>
                </c:pt>
              </c:strCache>
            </c:strRef>
          </c:cat>
          <c:val>
            <c:numRef>
              <c:f>összes!$O$335:$O$337</c:f>
              <c:numCache>
                <c:formatCode>General</c:formatCode>
                <c:ptCount val="3"/>
                <c:pt idx="0">
                  <c:v>0.45542168674698796</c:v>
                </c:pt>
                <c:pt idx="1">
                  <c:v>0.23132530120481928</c:v>
                </c:pt>
                <c:pt idx="2">
                  <c:v>0.31325301204819278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0EB-4904-A896-9679918B08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45-45A2-A7E1-6FF9F7800A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'nem csökkent létszámot'!$B$6:$B$21</c:f>
              <c:strCache>
                <c:ptCount val="16"/>
                <c:pt idx="0">
                  <c:v>Oktatás</c:v>
                </c:pt>
                <c:pt idx="1">
                  <c:v>Szakmai, tudományos, műszaki tevékenység</c:v>
                </c:pt>
                <c:pt idx="2">
                  <c:v>Pénzügyi, biztosítási tevékenység</c:v>
                </c:pt>
                <c:pt idx="3">
                  <c:v>Humán-egészségügyi, szociális ellátás</c:v>
                </c:pt>
                <c:pt idx="4">
                  <c:v>Mezőgazdaság, erdőgazdálkodás, halászat</c:v>
                </c:pt>
                <c:pt idx="5">
                  <c:v>Információ, kommunikáció</c:v>
                </c:pt>
                <c:pt idx="6">
                  <c:v>Építőipar</c:v>
                </c:pt>
                <c:pt idx="7">
                  <c:v>Művészet, szórakoztatás, szabadidő</c:v>
                </c:pt>
                <c:pt idx="8">
                  <c:v>Közigazgatás és egyéb szolgáltatások</c:v>
                </c:pt>
                <c:pt idx="9">
                  <c:v>Válaszadók átlaga</c:v>
                </c:pt>
                <c:pt idx="10">
                  <c:v>Admin. és szolg. tám. tevékenység</c:v>
                </c:pt>
                <c:pt idx="11">
                  <c:v>Ingatlanügyletek</c:v>
                </c:pt>
                <c:pt idx="12">
                  <c:v>Kereskedelem, gépjárműjavítás</c:v>
                </c:pt>
                <c:pt idx="13">
                  <c:v>Feldolgozóipar</c:v>
                </c:pt>
                <c:pt idx="14">
                  <c:v>Szállítás, raktározás</c:v>
                </c:pt>
                <c:pt idx="15">
                  <c:v>Vendéglátás, szálláshely-szolgáltatás</c:v>
                </c:pt>
              </c:strCache>
            </c:strRef>
          </c:cat>
          <c:val>
            <c:numRef>
              <c:f>'nem csökkent létszámot'!$C$6:$C$21</c:f>
              <c:numCache>
                <c:formatCode>0%</c:formatCode>
                <c:ptCount val="16"/>
                <c:pt idx="0">
                  <c:v>0.75</c:v>
                </c:pt>
                <c:pt idx="1">
                  <c:v>0.70426829268292679</c:v>
                </c:pt>
                <c:pt idx="2">
                  <c:v>0.70161290322580649</c:v>
                </c:pt>
                <c:pt idx="3">
                  <c:v>0.68125000000000002</c:v>
                </c:pt>
                <c:pt idx="4">
                  <c:v>0.68095238095238098</c:v>
                </c:pt>
                <c:pt idx="5">
                  <c:v>0.59685863874345546</c:v>
                </c:pt>
                <c:pt idx="6">
                  <c:v>0.57790927021696248</c:v>
                </c:pt>
                <c:pt idx="7">
                  <c:v>0.56818181818181823</c:v>
                </c:pt>
                <c:pt idx="8">
                  <c:v>0.55303030303030298</c:v>
                </c:pt>
                <c:pt idx="9">
                  <c:v>0.55129298096050017</c:v>
                </c:pt>
                <c:pt idx="10">
                  <c:v>0.52380952380952384</c:v>
                </c:pt>
                <c:pt idx="11">
                  <c:v>0.49152542372881358</c:v>
                </c:pt>
                <c:pt idx="12">
                  <c:v>0.48439821693907875</c:v>
                </c:pt>
                <c:pt idx="13">
                  <c:v>0.45268542199488493</c:v>
                </c:pt>
                <c:pt idx="14">
                  <c:v>0.42236024844720499</c:v>
                </c:pt>
                <c:pt idx="15">
                  <c:v>0.37619047619047619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5-45A2-A7E1-6FF9F7800A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85988800"/>
        <c:axId val="985990048"/>
      </c:barChart>
      <c:catAx>
        <c:axId val="985988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5990048"/>
        <c:crosses val="autoZero"/>
        <c:auto val="1"/>
        <c:lblAlgn val="ctr"/>
        <c:lblOffset val="100"/>
        <c:noMultiLvlLbl val="0"/>
      </c:catAx>
      <c:valAx>
        <c:axId val="985990048"/>
        <c:scaling>
          <c:orientation val="minMax"/>
        </c:scaling>
        <c:delete val="0"/>
        <c:axPos val="t"/>
        <c:numFmt formatCode="0%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598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3C-46DF-8917-C7F5F15D7D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 hónapnál hoszabb leállásra sz'!$H$2:$H$17</c:f>
              <c:strCache>
                <c:ptCount val="16"/>
                <c:pt idx="0">
                  <c:v>Művészet, szórakoztatás, szabadidő</c:v>
                </c:pt>
                <c:pt idx="1">
                  <c:v>Oktatás</c:v>
                </c:pt>
                <c:pt idx="2">
                  <c:v>Humán-egészségügyi, szociális ellátás</c:v>
                </c:pt>
                <c:pt idx="3">
                  <c:v>Vendéglátás, szálláshely-szolgáltatás</c:v>
                </c:pt>
                <c:pt idx="4">
                  <c:v>Ingatlanügyletek</c:v>
                </c:pt>
                <c:pt idx="5">
                  <c:v>Admin. és szolg. tám. tevékenység</c:v>
                </c:pt>
                <c:pt idx="6">
                  <c:v>Pénzügyi, biztosítási tevékenység</c:v>
                </c:pt>
                <c:pt idx="7">
                  <c:v>Információ, kommunikáció</c:v>
                </c:pt>
                <c:pt idx="8">
                  <c:v>Közigazgatás és egyéb szolgáltatások</c:v>
                </c:pt>
                <c:pt idx="9">
                  <c:v>Szakmai, tudományos, műszaki tevékenység</c:v>
                </c:pt>
                <c:pt idx="10">
                  <c:v>Válaszadók átlaga</c:v>
                </c:pt>
                <c:pt idx="11">
                  <c:v>Kereskedelem, gépjárműjavítás</c:v>
                </c:pt>
                <c:pt idx="12">
                  <c:v>Szállítás, raktározás</c:v>
                </c:pt>
                <c:pt idx="13">
                  <c:v>Építőipar</c:v>
                </c:pt>
                <c:pt idx="14">
                  <c:v>Mezőgazdaság, erdőgazdálkodás, halászat</c:v>
                </c:pt>
                <c:pt idx="15">
                  <c:v>Feldolgozóipar</c:v>
                </c:pt>
              </c:strCache>
            </c:strRef>
          </c:cat>
          <c:val>
            <c:numRef>
              <c:f>'1 hónapnál hoszabb leállásra sz'!$L$2:$L$17</c:f>
              <c:numCache>
                <c:formatCode>0%</c:formatCode>
                <c:ptCount val="16"/>
                <c:pt idx="0">
                  <c:v>0.96825396825396826</c:v>
                </c:pt>
                <c:pt idx="1">
                  <c:v>0.88571428571428568</c:v>
                </c:pt>
                <c:pt idx="2">
                  <c:v>0.86458333333333337</c:v>
                </c:pt>
                <c:pt idx="3">
                  <c:v>0.85</c:v>
                </c:pt>
                <c:pt idx="4">
                  <c:v>0.84210526315789469</c:v>
                </c:pt>
                <c:pt idx="5">
                  <c:v>0.83908045977011492</c:v>
                </c:pt>
                <c:pt idx="6">
                  <c:v>0.77419354838709675</c:v>
                </c:pt>
                <c:pt idx="7">
                  <c:v>0.74712643678160917</c:v>
                </c:pt>
                <c:pt idx="8">
                  <c:v>0.72972972972972971</c:v>
                </c:pt>
                <c:pt idx="9">
                  <c:v>0.70866141732283461</c:v>
                </c:pt>
                <c:pt idx="10">
                  <c:v>0.67315369261477043</c:v>
                </c:pt>
                <c:pt idx="11">
                  <c:v>0.66588235294117648</c:v>
                </c:pt>
                <c:pt idx="12">
                  <c:v>0.63200000000000001</c:v>
                </c:pt>
                <c:pt idx="13">
                  <c:v>0.59036144578313254</c:v>
                </c:pt>
                <c:pt idx="14">
                  <c:v>0.47619047619047616</c:v>
                </c:pt>
                <c:pt idx="15">
                  <c:v>0.40756302521008403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3C-46DF-8917-C7F5F15D7D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53383824"/>
        <c:axId val="1053384240"/>
      </c:barChart>
      <c:catAx>
        <c:axId val="1053383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384240"/>
        <c:crosses val="autoZero"/>
        <c:auto val="1"/>
        <c:lblAlgn val="ctr"/>
        <c:lblOffset val="100"/>
        <c:noMultiLvlLbl val="0"/>
      </c:catAx>
      <c:valAx>
        <c:axId val="1053384240"/>
        <c:scaling>
          <c:orientation val="minMax"/>
          <c:max val="1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38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B7-478E-8367-A842413B9B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fizetésképtelen!$B$2:$B$17</c:f>
              <c:strCache>
                <c:ptCount val="16"/>
                <c:pt idx="0">
                  <c:v>Vendéglátás, szálláshely-szolgáltatás</c:v>
                </c:pt>
                <c:pt idx="1">
                  <c:v>Művészet, szórakoztatás, szabadidő</c:v>
                </c:pt>
                <c:pt idx="2">
                  <c:v>Kereskedelem, gépjárműjavítás</c:v>
                </c:pt>
                <c:pt idx="3">
                  <c:v>Szállítás, raktározás</c:v>
                </c:pt>
                <c:pt idx="4">
                  <c:v>Feldolgozóipar</c:v>
                </c:pt>
                <c:pt idx="5">
                  <c:v>Oktatás</c:v>
                </c:pt>
                <c:pt idx="6">
                  <c:v>Információ, kommunikáció</c:v>
                </c:pt>
                <c:pt idx="7">
                  <c:v>Admin. és szolg. tám. tevékenység</c:v>
                </c:pt>
                <c:pt idx="8">
                  <c:v>Válaszadók átlaga</c:v>
                </c:pt>
                <c:pt idx="9">
                  <c:v>Humán-egészségügyi, szociális ellátás</c:v>
                </c:pt>
                <c:pt idx="10">
                  <c:v>Mezőgazdaság, erdőgazdálkodás, halászat</c:v>
                </c:pt>
                <c:pt idx="11">
                  <c:v>Építőipar</c:v>
                </c:pt>
                <c:pt idx="12">
                  <c:v>Pénzügyi, biztosítási tevékenység</c:v>
                </c:pt>
                <c:pt idx="13">
                  <c:v>Szakmai, tudományos, műszaki tevékenység</c:v>
                </c:pt>
                <c:pt idx="14">
                  <c:v>Közigazgatás és egyéb szolgáltatások</c:v>
                </c:pt>
                <c:pt idx="15">
                  <c:v>Ingatlanügyletek</c:v>
                </c:pt>
              </c:strCache>
            </c:strRef>
          </c:cat>
          <c:val>
            <c:numRef>
              <c:f>fizetésképtelen!$C$2:$C$17</c:f>
              <c:numCache>
                <c:formatCode>0%</c:formatCode>
                <c:ptCount val="16"/>
                <c:pt idx="0">
                  <c:v>0.23214285714285715</c:v>
                </c:pt>
                <c:pt idx="1">
                  <c:v>0.2</c:v>
                </c:pt>
                <c:pt idx="2">
                  <c:v>0.18039772727272727</c:v>
                </c:pt>
                <c:pt idx="3">
                  <c:v>0.17159763313609466</c:v>
                </c:pt>
                <c:pt idx="4">
                  <c:v>0.14698795180722893</c:v>
                </c:pt>
                <c:pt idx="5">
                  <c:v>0.14102564102564102</c:v>
                </c:pt>
                <c:pt idx="6">
                  <c:v>0.13725490196078433</c:v>
                </c:pt>
                <c:pt idx="7">
                  <c:v>0.135678391959799</c:v>
                </c:pt>
                <c:pt idx="8">
                  <c:v>0.13430851063829788</c:v>
                </c:pt>
                <c:pt idx="9">
                  <c:v>0.13372093023255813</c:v>
                </c:pt>
                <c:pt idx="10">
                  <c:v>0.10762331838565023</c:v>
                </c:pt>
                <c:pt idx="11">
                  <c:v>9.0740740740740747E-2</c:v>
                </c:pt>
                <c:pt idx="12">
                  <c:v>7.9710144927536225E-2</c:v>
                </c:pt>
                <c:pt idx="13">
                  <c:v>7.4712643678160925E-2</c:v>
                </c:pt>
                <c:pt idx="14">
                  <c:v>6.7567567567567571E-2</c:v>
                </c:pt>
                <c:pt idx="15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7-478E-8367-A842413B9B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56394272"/>
        <c:axId val="1056398016"/>
      </c:barChart>
      <c:catAx>
        <c:axId val="1056394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6398016"/>
        <c:crosses val="autoZero"/>
        <c:auto val="1"/>
        <c:lblAlgn val="ctr"/>
        <c:lblOffset val="100"/>
        <c:noMultiLvlLbl val="0"/>
      </c:catAx>
      <c:valAx>
        <c:axId val="1056398016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639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E3-453B-9E68-9781EE9DF0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'beruházási hitel'!$A$4:$A$19</c:f>
              <c:strCache>
                <c:ptCount val="16"/>
                <c:pt idx="0">
                  <c:v>Mezőgazdaság, erdőgazdálkodás, halászat</c:v>
                </c:pt>
                <c:pt idx="1">
                  <c:v>Feldolgozóipar</c:v>
                </c:pt>
                <c:pt idx="2">
                  <c:v>Szállítás, raktározás</c:v>
                </c:pt>
                <c:pt idx="3">
                  <c:v>Kereskedelem, gépjárműjavítás</c:v>
                </c:pt>
                <c:pt idx="4">
                  <c:v>Vendéglátás, szálláshely-szolgáltatás</c:v>
                </c:pt>
                <c:pt idx="5">
                  <c:v>Válaszadók átlaga</c:v>
                </c:pt>
                <c:pt idx="6">
                  <c:v>Építőipar</c:v>
                </c:pt>
                <c:pt idx="7">
                  <c:v>Humán-egészségügyi, szociális ellátás</c:v>
                </c:pt>
                <c:pt idx="8">
                  <c:v>Ingatlanügyletek</c:v>
                </c:pt>
                <c:pt idx="9">
                  <c:v>Admin. és szolg. tám. tevékenység</c:v>
                </c:pt>
                <c:pt idx="10">
                  <c:v>Információ, kommunikáció</c:v>
                </c:pt>
                <c:pt idx="11">
                  <c:v>Közigazgatás és egyéb szolgáltatások</c:v>
                </c:pt>
                <c:pt idx="12">
                  <c:v>Művészet, szórakoztatás, szabadidő</c:v>
                </c:pt>
                <c:pt idx="13">
                  <c:v>Szakmai, tudományos, műszaki tevékenység</c:v>
                </c:pt>
                <c:pt idx="14">
                  <c:v>Pénzügyi, biztosítási tevékenység</c:v>
                </c:pt>
                <c:pt idx="15">
                  <c:v>Oktatás</c:v>
                </c:pt>
              </c:strCache>
            </c:strRef>
          </c:cat>
          <c:val>
            <c:numRef>
              <c:f>'beruházási hitel'!$B$4:$B$19</c:f>
              <c:numCache>
                <c:formatCode>0%</c:formatCode>
                <c:ptCount val="16"/>
                <c:pt idx="0">
                  <c:v>0.54976303317535546</c:v>
                </c:pt>
                <c:pt idx="1">
                  <c:v>0.45316455696202529</c:v>
                </c:pt>
                <c:pt idx="2">
                  <c:v>0.29447852760736198</c:v>
                </c:pt>
                <c:pt idx="3">
                  <c:v>0.25368731563421831</c:v>
                </c:pt>
                <c:pt idx="4">
                  <c:v>0.24528301886792453</c:v>
                </c:pt>
                <c:pt idx="5">
                  <c:v>0.24136963233230424</c:v>
                </c:pt>
                <c:pt idx="6">
                  <c:v>0.21941747572815534</c:v>
                </c:pt>
                <c:pt idx="7">
                  <c:v>0.16875000000000001</c:v>
                </c:pt>
                <c:pt idx="8">
                  <c:v>0.15254237288135594</c:v>
                </c:pt>
                <c:pt idx="9">
                  <c:v>0.14432989690721648</c:v>
                </c:pt>
                <c:pt idx="10">
                  <c:v>0.14358974358974358</c:v>
                </c:pt>
                <c:pt idx="11">
                  <c:v>0.14074074074074075</c:v>
                </c:pt>
                <c:pt idx="12">
                  <c:v>0.12222222222222222</c:v>
                </c:pt>
                <c:pt idx="13">
                  <c:v>0.10909090909090909</c:v>
                </c:pt>
                <c:pt idx="14">
                  <c:v>9.375E-2</c:v>
                </c:pt>
                <c:pt idx="15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3-453B-9E68-9781EE9DF0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0186447"/>
        <c:axId val="750195599"/>
      </c:barChart>
      <c:catAx>
        <c:axId val="75018644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50195599"/>
        <c:crosses val="autoZero"/>
        <c:auto val="1"/>
        <c:lblAlgn val="ctr"/>
        <c:lblOffset val="100"/>
        <c:noMultiLvlLbl val="0"/>
      </c:catAx>
      <c:valAx>
        <c:axId val="750195599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50186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9A1-42A1-B8B8-C59992729F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'tartalékokból fedez'!$A$6:$A$21</c:f>
              <c:strCache>
                <c:ptCount val="16"/>
                <c:pt idx="0">
                  <c:v>Szakmai, tudományos, műszaki tevékenység</c:v>
                </c:pt>
                <c:pt idx="1">
                  <c:v>Pénzügyi, biztosítási tevékenység</c:v>
                </c:pt>
                <c:pt idx="2">
                  <c:v>Humán-egészségügyi, szociális ellátás</c:v>
                </c:pt>
                <c:pt idx="3">
                  <c:v>Oktatás</c:v>
                </c:pt>
                <c:pt idx="4">
                  <c:v>Ingatlanügyletek</c:v>
                </c:pt>
                <c:pt idx="5">
                  <c:v>Információ, kommunikáció</c:v>
                </c:pt>
                <c:pt idx="6">
                  <c:v>Mezőgazdaság, erdőgazdálkodás, halászat</c:v>
                </c:pt>
                <c:pt idx="7">
                  <c:v>Admin. és szolg. tám. tevékenység</c:v>
                </c:pt>
                <c:pt idx="8">
                  <c:v>Művészet, szórakoztatás, szabadidő</c:v>
                </c:pt>
                <c:pt idx="9">
                  <c:v>Válaszadók átlaga</c:v>
                </c:pt>
                <c:pt idx="10">
                  <c:v>Közigazgatás és egyéb szolgáltatások</c:v>
                </c:pt>
                <c:pt idx="11">
                  <c:v>Építőipar</c:v>
                </c:pt>
                <c:pt idx="12">
                  <c:v>Kereskedelem, gépjárműjavítás</c:v>
                </c:pt>
                <c:pt idx="13">
                  <c:v>Szállítás, raktározás</c:v>
                </c:pt>
                <c:pt idx="14">
                  <c:v>Feldolgozóipar</c:v>
                </c:pt>
                <c:pt idx="15">
                  <c:v>Vendéglátás, szálláshely-szolgáltatás</c:v>
                </c:pt>
              </c:strCache>
            </c:strRef>
          </c:cat>
          <c:val>
            <c:numRef>
              <c:f>'tartalékokból fedez'!$B$6:$B$21</c:f>
              <c:numCache>
                <c:formatCode>0%</c:formatCode>
                <c:ptCount val="16"/>
                <c:pt idx="0">
                  <c:v>0.40606060606060607</c:v>
                </c:pt>
                <c:pt idx="1">
                  <c:v>0.375</c:v>
                </c:pt>
                <c:pt idx="2">
                  <c:v>0.34375</c:v>
                </c:pt>
                <c:pt idx="3">
                  <c:v>0.34285714285714286</c:v>
                </c:pt>
                <c:pt idx="4">
                  <c:v>0.32203389830508472</c:v>
                </c:pt>
                <c:pt idx="5">
                  <c:v>0.28717948717948716</c:v>
                </c:pt>
                <c:pt idx="6">
                  <c:v>0.28436018957345971</c:v>
                </c:pt>
                <c:pt idx="7">
                  <c:v>0.26288659793814434</c:v>
                </c:pt>
                <c:pt idx="8">
                  <c:v>0.22222222222222221</c:v>
                </c:pt>
                <c:pt idx="9">
                  <c:v>0.2194779680044906</c:v>
                </c:pt>
                <c:pt idx="10">
                  <c:v>0.2074074074074074</c:v>
                </c:pt>
                <c:pt idx="11">
                  <c:v>0.18834951456310681</c:v>
                </c:pt>
                <c:pt idx="12">
                  <c:v>0.13569321533923304</c:v>
                </c:pt>
                <c:pt idx="13">
                  <c:v>0.12883435582822086</c:v>
                </c:pt>
                <c:pt idx="14">
                  <c:v>0.12151898734177215</c:v>
                </c:pt>
                <c:pt idx="15">
                  <c:v>7.5471698113207544E-2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A1-42A1-B8B8-C59992729F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48596911"/>
        <c:axId val="748597327"/>
      </c:barChart>
      <c:catAx>
        <c:axId val="7485969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8597327"/>
        <c:crosses val="autoZero"/>
        <c:auto val="1"/>
        <c:lblAlgn val="ctr"/>
        <c:lblOffset val="100"/>
        <c:noMultiLvlLbl val="0"/>
      </c:catAx>
      <c:valAx>
        <c:axId val="748597327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48596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64-43CA-B06E-BBED364EC3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Munka1!$A$2:$A$17</c:f>
              <c:strCache>
                <c:ptCount val="16"/>
                <c:pt idx="0">
                  <c:v>Vendéglátás, szálláshely-szolgáltatás</c:v>
                </c:pt>
                <c:pt idx="1">
                  <c:v>Művészet, szórakoztatás, szabadidő</c:v>
                </c:pt>
                <c:pt idx="2">
                  <c:v>Kereskedelem, gépjárműjavítás</c:v>
                </c:pt>
                <c:pt idx="3">
                  <c:v>Szállítás, raktározás</c:v>
                </c:pt>
                <c:pt idx="4">
                  <c:v>Humán-egészségügyi, szociális ellátás</c:v>
                </c:pt>
                <c:pt idx="5">
                  <c:v>Admin. és szolg. tám. tevékenység</c:v>
                </c:pt>
                <c:pt idx="6">
                  <c:v>Építőipar</c:v>
                </c:pt>
                <c:pt idx="7">
                  <c:v>Válaszadók átlaga</c:v>
                </c:pt>
                <c:pt idx="8">
                  <c:v>Információ, kommunikáció</c:v>
                </c:pt>
                <c:pt idx="9">
                  <c:v>Közigazgatás és egyéb szolgáltatások</c:v>
                </c:pt>
                <c:pt idx="10">
                  <c:v>Feldolgozóipar</c:v>
                </c:pt>
                <c:pt idx="11">
                  <c:v>Pénzügyi, biztosítási tevékenység</c:v>
                </c:pt>
                <c:pt idx="12">
                  <c:v>Szakmai, tudományos, műszaki tevékenység</c:v>
                </c:pt>
                <c:pt idx="13">
                  <c:v>Ingatlanügyletek</c:v>
                </c:pt>
                <c:pt idx="14">
                  <c:v>Oktatás</c:v>
                </c:pt>
                <c:pt idx="15">
                  <c:v>Mezőgazdaság, erdőgazdálkodás, halászat</c:v>
                </c:pt>
              </c:strCache>
            </c:strRef>
          </c:cat>
          <c:val>
            <c:numRef>
              <c:f>Munka1!$B$2:$B$17</c:f>
              <c:numCache>
                <c:formatCode>0%</c:formatCode>
                <c:ptCount val="16"/>
                <c:pt idx="0">
                  <c:v>0.53125</c:v>
                </c:pt>
                <c:pt idx="1">
                  <c:v>0.37</c:v>
                </c:pt>
                <c:pt idx="2">
                  <c:v>0.34232954545454547</c:v>
                </c:pt>
                <c:pt idx="3">
                  <c:v>0.31952662721893493</c:v>
                </c:pt>
                <c:pt idx="4">
                  <c:v>0.31395348837209303</c:v>
                </c:pt>
                <c:pt idx="5">
                  <c:v>0.31155778894472363</c:v>
                </c:pt>
                <c:pt idx="6">
                  <c:v>0.29444444444444445</c:v>
                </c:pt>
                <c:pt idx="7">
                  <c:v>0.29175531914893615</c:v>
                </c:pt>
                <c:pt idx="8">
                  <c:v>0.26960784313725489</c:v>
                </c:pt>
                <c:pt idx="9">
                  <c:v>0.25675675675675674</c:v>
                </c:pt>
                <c:pt idx="10">
                  <c:v>0.24578313253012049</c:v>
                </c:pt>
                <c:pt idx="11">
                  <c:v>0.22463768115942029</c:v>
                </c:pt>
                <c:pt idx="12">
                  <c:v>0.22413793103448276</c:v>
                </c:pt>
                <c:pt idx="13">
                  <c:v>0.20634920634920634</c:v>
                </c:pt>
                <c:pt idx="14">
                  <c:v>0.16666666666666666</c:v>
                </c:pt>
                <c:pt idx="15">
                  <c:v>0.14349775784753363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4-43CA-B06E-BBED364EC3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44546208"/>
        <c:axId val="644550144"/>
      </c:barChart>
      <c:catAx>
        <c:axId val="644546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44550144"/>
        <c:crosses val="autoZero"/>
        <c:auto val="1"/>
        <c:lblAlgn val="ctr"/>
        <c:lblOffset val="100"/>
        <c:noMultiLvlLbl val="0"/>
      </c:catAx>
      <c:valAx>
        <c:axId val="64455014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4454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002060"/>
            </a:solidFill>
          </c:spPr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44-454C-BD4F-4AC6A2C30661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44-454C-BD4F-4AC6A2C30661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44-454C-BD4F-4AC6A2C30661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44-454C-BD4F-4AC6A2C30661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44-454C-BD4F-4AC6A2C30661}"/>
              </c:ext>
            </c:extLst>
          </c:dPt>
          <c:dLbls>
            <c:dLbl>
              <c:idx val="0"/>
              <c:layout>
                <c:manualLayout>
                  <c:x val="-1.2278818968220096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44-454C-BD4F-4AC6A2C30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összes!$A$13:$A$17</c:f>
              <c:strCache>
                <c:ptCount val="5"/>
                <c:pt idx="0">
                  <c:v>250 főnél több</c:v>
                </c:pt>
                <c:pt idx="1">
                  <c:v>50–249 fő között</c:v>
                </c:pt>
                <c:pt idx="2">
                  <c:v>10–49 fő között</c:v>
                </c:pt>
                <c:pt idx="3">
                  <c:v>9 vagy kevesebb fő</c:v>
                </c:pt>
                <c:pt idx="4">
                  <c:v>Nem tudja/nem válaszol</c:v>
                </c:pt>
              </c:strCache>
            </c:strRef>
          </c:cat>
          <c:val>
            <c:numRef>
              <c:f>összes!$F$13:$F$17</c:f>
              <c:numCache>
                <c:formatCode>General</c:formatCode>
                <c:ptCount val="5"/>
                <c:pt idx="0">
                  <c:v>130</c:v>
                </c:pt>
                <c:pt idx="1">
                  <c:v>394</c:v>
                </c:pt>
                <c:pt idx="2">
                  <c:v>972</c:v>
                </c:pt>
                <c:pt idx="3">
                  <c:v>3452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44-454C-BD4F-4AC6A2C30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20671553638678E-2"/>
          <c:y val="6.6170128275591988E-2"/>
          <c:w val="0.44773099319889675"/>
          <c:h val="0.8787832401347243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15-4C22-BBCE-3997B2D78CB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15-4C22-BBCE-3997B2D78CBD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15-4C22-BBCE-3997B2D78CBD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15-4C22-BBCE-3997B2D78CBD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15-4C22-BBCE-3997B2D78CBD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15-4C22-BBCE-3997B2D78CBD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15-4C22-BBCE-3997B2D78CBD}"/>
              </c:ext>
            </c:extLst>
          </c:dPt>
          <c:dLbls>
            <c:dLbl>
              <c:idx val="0"/>
              <c:layout>
                <c:manualLayout>
                  <c:x val="-1.2834855505589984E-2"/>
                  <c:y val="7.14096644750937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15-4C22-BBCE-3997B2D78CBD}"/>
                </c:ext>
              </c:extLst>
            </c:dLbl>
            <c:dLbl>
              <c:idx val="1"/>
              <c:layout>
                <c:manualLayout>
                  <c:x val="-5.5226017590509303E-2"/>
                  <c:y val="2.02176627373477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15-4C22-BBCE-3997B2D78CBD}"/>
                </c:ext>
              </c:extLst>
            </c:dLbl>
            <c:dLbl>
              <c:idx val="2"/>
              <c:layout>
                <c:manualLayout>
                  <c:x val="-3.4771937001431746E-2"/>
                  <c:y val="-8.75814970303159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15-4C22-BBCE-3997B2D78CBD}"/>
                </c:ext>
              </c:extLst>
            </c:dLbl>
            <c:dLbl>
              <c:idx val="3"/>
              <c:layout>
                <c:manualLayout>
                  <c:x val="3.068112088361628E-2"/>
                  <c:y val="-8.29517364950435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15-4C22-BBCE-3997B2D78CBD}"/>
                </c:ext>
              </c:extLst>
            </c:dLbl>
            <c:dLbl>
              <c:idx val="4"/>
              <c:layout>
                <c:manualLayout>
                  <c:x val="5.3180609531601551E-2"/>
                  <c:y val="-1.38888888888888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15-4C22-BBCE-3997B2D78CBD}"/>
                </c:ext>
              </c:extLst>
            </c:dLbl>
            <c:dLbl>
              <c:idx val="5"/>
              <c:layout>
                <c:manualLayout>
                  <c:x val="4.2953569237062797E-2"/>
                  <c:y val="5.5555555555555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15-4C22-BBCE-3997B2D78CBD}"/>
                </c:ext>
              </c:extLst>
            </c:dLbl>
            <c:dLbl>
              <c:idx val="6"/>
              <c:layout>
                <c:manualLayout>
                  <c:x val="1.4830492949317647E-3"/>
                  <c:y val="6.8524122562370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15-4C22-BBCE-3997B2D78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összes!$N$215:$N$221</c:f>
              <c:strCache>
                <c:ptCount val="7"/>
                <c:pt idx="0">
                  <c:v>1-10% csökkenés</c:v>
                </c:pt>
                <c:pt idx="1">
                  <c:v>10–30% csökkenés</c:v>
                </c:pt>
                <c:pt idx="2">
                  <c:v>31–50% csökkenés</c:v>
                </c:pt>
                <c:pt idx="3">
                  <c:v>50%-nál nagyobb csökkenés</c:v>
                </c:pt>
                <c:pt idx="4">
                  <c:v>Növekedést tapasztalt</c:v>
                </c:pt>
                <c:pt idx="5">
                  <c:v>Nem tapasztalt változást</c:v>
                </c:pt>
                <c:pt idx="6">
                  <c:v>Nem tudja/nem válaszol</c:v>
                </c:pt>
              </c:strCache>
            </c:strRef>
          </c:cat>
          <c:val>
            <c:numRef>
              <c:f>összes!$O$215:$O$221</c:f>
              <c:numCache>
                <c:formatCode>General</c:formatCode>
                <c:ptCount val="7"/>
                <c:pt idx="0">
                  <c:v>50</c:v>
                </c:pt>
                <c:pt idx="1">
                  <c:v>87</c:v>
                </c:pt>
                <c:pt idx="2">
                  <c:v>62</c:v>
                </c:pt>
                <c:pt idx="3">
                  <c:v>93</c:v>
                </c:pt>
                <c:pt idx="4">
                  <c:v>16</c:v>
                </c:pt>
                <c:pt idx="5">
                  <c:v>87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15-4C22-BBCE-3997B2D78CB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4E15-4C22-BBCE-3997B2D78CB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4E15-4C22-BBCE-3997B2D78CBD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4E15-4C22-BBCE-3997B2D78CBD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4E15-4C22-BBCE-3997B2D78CBD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4E15-4C22-BBCE-3997B2D78CBD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4E15-4C22-BBCE-3997B2D78CBD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4E15-4C22-BBCE-3997B2D78CBD}"/>
              </c:ext>
            </c:extLst>
          </c:dPt>
          <c:dLbls>
            <c:dLbl>
              <c:idx val="0"/>
              <c:layout>
                <c:manualLayout>
                  <c:x val="5.5226017590509303E-2"/>
                  <c:y val="-5.5555555555555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E15-4C22-BBCE-3997B2D78CBD}"/>
                </c:ext>
              </c:extLst>
            </c:dLbl>
            <c:dLbl>
              <c:idx val="1"/>
              <c:layout>
                <c:manualLayout>
                  <c:x val="5.3180609531601551E-2"/>
                  <c:y val="-4.62962962962962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E15-4C22-BBCE-3997B2D78CBD}"/>
                </c:ext>
              </c:extLst>
            </c:dLbl>
            <c:dLbl>
              <c:idx val="2"/>
              <c:layout>
                <c:manualLayout>
                  <c:x val="4.6791875568891937E-2"/>
                  <c:y val="3.12024550656693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639184803488453E-2"/>
                      <c:h val="8.85111694129308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4E15-4C22-BBCE-3997B2D78CBD}"/>
                </c:ext>
              </c:extLst>
            </c:dLbl>
            <c:dLbl>
              <c:idx val="3"/>
              <c:layout>
                <c:manualLayout>
                  <c:x val="-3.4771937001431788E-2"/>
                  <c:y val="8.31600831600830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E15-4C22-BBCE-3997B2D78CBD}"/>
                </c:ext>
              </c:extLst>
            </c:dLbl>
            <c:dLbl>
              <c:idx val="4"/>
              <c:layout>
                <c:manualLayout>
                  <c:x val="-4.1830088827693658E-2"/>
                  <c:y val="-1.40078853965014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610463081089341E-2"/>
                      <c:h val="9.1262314262781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4E15-4C22-BBCE-3997B2D78CBD}"/>
                </c:ext>
              </c:extLst>
            </c:dLbl>
            <c:dLbl>
              <c:idx val="5"/>
              <c:layout>
                <c:manualLayout>
                  <c:x val="-2.7163383477402735E-2"/>
                  <c:y val="-7.56000228947785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E15-4C22-BBCE-3997B2D78CBD}"/>
                </c:ext>
              </c:extLst>
            </c:dLbl>
            <c:dLbl>
              <c:idx val="6"/>
              <c:layout>
                <c:manualLayout>
                  <c:x val="-2.6195906723915398E-2"/>
                  <c:y val="-7.67864693633698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0581459236833E-2"/>
                      <c:h val="7.72412590530879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4E15-4C22-BBCE-3997B2D78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összes!$N$215:$N$221</c:f>
              <c:strCache>
                <c:ptCount val="7"/>
                <c:pt idx="0">
                  <c:v>1-10% csökkenés</c:v>
                </c:pt>
                <c:pt idx="1">
                  <c:v>10–30% csökkenés</c:v>
                </c:pt>
                <c:pt idx="2">
                  <c:v>31–50% csökkenés</c:v>
                </c:pt>
                <c:pt idx="3">
                  <c:v>50%-nál nagyobb csökkenés</c:v>
                </c:pt>
                <c:pt idx="4">
                  <c:v>Növekedést tapasztalt</c:v>
                </c:pt>
                <c:pt idx="5">
                  <c:v>Nem tapasztalt változást</c:v>
                </c:pt>
                <c:pt idx="6">
                  <c:v>Nem tudja/nem válaszol</c:v>
                </c:pt>
              </c:strCache>
            </c:strRef>
          </c:cat>
          <c:val>
            <c:numRef>
              <c:f>összes!$P$215:$P$221</c:f>
              <c:numCache>
                <c:formatCode>General</c:formatCode>
                <c:ptCount val="7"/>
                <c:pt idx="0">
                  <c:v>314</c:v>
                </c:pt>
                <c:pt idx="1">
                  <c:v>674</c:v>
                </c:pt>
                <c:pt idx="2">
                  <c:v>460</c:v>
                </c:pt>
                <c:pt idx="3">
                  <c:v>1357</c:v>
                </c:pt>
                <c:pt idx="4">
                  <c:v>125</c:v>
                </c:pt>
                <c:pt idx="5">
                  <c:v>683</c:v>
                </c:pt>
                <c:pt idx="6">
                  <c:v>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E15-4C22-BBCE-3997B2D78CB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1879791710031"/>
          <c:y val="7.7967342481788715E-2"/>
          <c:w val="0.36109900044155802"/>
          <c:h val="0.857935001691563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924156568839515E-2"/>
          <c:y val="9.8314005079403938E-2"/>
          <c:w val="0.46437185592328761"/>
          <c:h val="0.7202382705008718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57-4676-81F5-5E0D8CB8DC9B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57-4676-81F5-5E0D8CB8DC9B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57-4676-81F5-5E0D8CB8DC9B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57-4676-81F5-5E0D8CB8DC9B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57-4676-81F5-5E0D8CB8DC9B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F57-4676-81F5-5E0D8CB8DC9B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F57-4676-81F5-5E0D8CB8DC9B}"/>
              </c:ext>
            </c:extLst>
          </c:dPt>
          <c:dLbls>
            <c:dLbl>
              <c:idx val="0"/>
              <c:layout>
                <c:manualLayout>
                  <c:x val="-2.7777777777777779E-3"/>
                  <c:y val="4.88656195462478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57-4676-81F5-5E0D8CB8DC9B}"/>
                </c:ext>
              </c:extLst>
            </c:dLbl>
            <c:dLbl>
              <c:idx val="1"/>
              <c:layout>
                <c:manualLayout>
                  <c:x val="-5.2777777777777826E-2"/>
                  <c:y val="1.04712041884816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57-4676-81F5-5E0D8CB8DC9B}"/>
                </c:ext>
              </c:extLst>
            </c:dLbl>
            <c:dLbl>
              <c:idx val="2"/>
              <c:layout>
                <c:manualLayout>
                  <c:x val="-4.2730222754768007E-3"/>
                  <c:y val="-6.98080299383463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57-4676-81F5-5E0D8CB8DC9B}"/>
                </c:ext>
              </c:extLst>
            </c:dLbl>
            <c:dLbl>
              <c:idx val="3"/>
              <c:layout>
                <c:manualLayout>
                  <c:x val="7.7777777777777779E-2"/>
                  <c:y val="3.83944153577661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57-4676-81F5-5E0D8CB8DC9B}"/>
                </c:ext>
              </c:extLst>
            </c:dLbl>
            <c:dLbl>
              <c:idx val="4"/>
              <c:layout>
                <c:manualLayout>
                  <c:x val="3.3333333333333333E-2"/>
                  <c:y val="3.49040139616055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57-4676-81F5-5E0D8CB8DC9B}"/>
                </c:ext>
              </c:extLst>
            </c:dLbl>
            <c:dLbl>
              <c:idx val="5"/>
              <c:layout>
                <c:manualLayout>
                  <c:x val="3.0555555555555555E-2"/>
                  <c:y val="4.18848167539266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57-4676-81F5-5E0D8CB8DC9B}"/>
                </c:ext>
              </c:extLst>
            </c:dLbl>
            <c:dLbl>
              <c:idx val="6"/>
              <c:layout>
                <c:manualLayout>
                  <c:x val="8.3333854466680242E-3"/>
                  <c:y val="4.92169492823614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57-4676-81F5-5E0D8CB8D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összes!$L$229:$L$235</c:f>
              <c:strCache>
                <c:ptCount val="7"/>
                <c:pt idx="0">
                  <c:v>1-10% csökkenés</c:v>
                </c:pt>
                <c:pt idx="1">
                  <c:v>10–30% csökkenés</c:v>
                </c:pt>
                <c:pt idx="2">
                  <c:v>31–50% csökkenés</c:v>
                </c:pt>
                <c:pt idx="3">
                  <c:v>50%-nál nagyobb csökkenés</c:v>
                </c:pt>
                <c:pt idx="4">
                  <c:v>Növekedésre számít</c:v>
                </c:pt>
                <c:pt idx="5">
                  <c:v>Nem számít változásra</c:v>
                </c:pt>
                <c:pt idx="6">
                  <c:v>Nem tudja/nem válaszol</c:v>
                </c:pt>
              </c:strCache>
            </c:strRef>
          </c:cat>
          <c:val>
            <c:numRef>
              <c:f>összes!$M$229:$M$235</c:f>
              <c:numCache>
                <c:formatCode>General</c:formatCode>
                <c:ptCount val="7"/>
                <c:pt idx="0">
                  <c:v>31</c:v>
                </c:pt>
                <c:pt idx="1">
                  <c:v>108</c:v>
                </c:pt>
                <c:pt idx="2">
                  <c:v>79</c:v>
                </c:pt>
                <c:pt idx="3">
                  <c:v>136</c:v>
                </c:pt>
                <c:pt idx="4">
                  <c:v>11</c:v>
                </c:pt>
                <c:pt idx="5">
                  <c:v>33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F57-4676-81F5-5E0D8CB8DC9B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8F57-4676-81F5-5E0D8CB8DC9B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8F57-4676-81F5-5E0D8CB8DC9B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8F57-4676-81F5-5E0D8CB8DC9B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8F57-4676-81F5-5E0D8CB8DC9B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8F57-4676-81F5-5E0D8CB8DC9B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8F57-4676-81F5-5E0D8CB8DC9B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8F57-4676-81F5-5E0D8CB8DC9B}"/>
              </c:ext>
            </c:extLst>
          </c:dPt>
          <c:dLbls>
            <c:dLbl>
              <c:idx val="0"/>
              <c:layout>
                <c:manualLayout>
                  <c:x val="2.8818767052290858E-2"/>
                  <c:y val="-4.37074298743389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57-4676-81F5-5E0D8CB8DC9B}"/>
                </c:ext>
              </c:extLst>
            </c:dLbl>
            <c:dLbl>
              <c:idx val="1"/>
              <c:layout>
                <c:manualLayout>
                  <c:x val="3.619164749340547E-2"/>
                  <c:y val="-4.642148737587029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F57-4676-81F5-5E0D8CB8DC9B}"/>
                </c:ext>
              </c:extLst>
            </c:dLbl>
            <c:dLbl>
              <c:idx val="2"/>
              <c:layout>
                <c:manualLayout>
                  <c:x val="2.5000000000000001E-2"/>
                  <c:y val="6.98080279232111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F57-4676-81F5-5E0D8CB8DC9B}"/>
                </c:ext>
              </c:extLst>
            </c:dLbl>
            <c:dLbl>
              <c:idx val="3"/>
              <c:layout>
                <c:manualLayout>
                  <c:x val="-4.9999993796064991E-2"/>
                  <c:y val="3.14213305328678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F57-4676-81F5-5E0D8CB8DC9B}"/>
                </c:ext>
              </c:extLst>
            </c:dLbl>
            <c:dLbl>
              <c:idx val="4"/>
              <c:layout>
                <c:manualLayout>
                  <c:x val="-3.8652981473362095E-2"/>
                  <c:y val="-3.28189652634125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400743429939767E-2"/>
                      <c:h val="5.72276815775288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8F57-4676-81F5-5E0D8CB8DC9B}"/>
                </c:ext>
              </c:extLst>
            </c:dLbl>
            <c:dLbl>
              <c:idx val="5"/>
              <c:layout>
                <c:manualLayout>
                  <c:x val="-3.3333333333333333E-2"/>
                  <c:y val="-4.18848167539267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F57-4676-81F5-5E0D8CB8DC9B}"/>
                </c:ext>
              </c:extLst>
            </c:dLbl>
            <c:dLbl>
              <c:idx val="6"/>
              <c:layout>
                <c:manualLayout>
                  <c:x val="-2.3635999747375794E-2"/>
                  <c:y val="-4.06383106064936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400743429939767E-2"/>
                      <c:h val="4.50073985634720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8F57-4676-81F5-5E0D8CB8D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összes!$L$229:$L$235</c:f>
              <c:strCache>
                <c:ptCount val="7"/>
                <c:pt idx="0">
                  <c:v>1-10% csökkenés</c:v>
                </c:pt>
                <c:pt idx="1">
                  <c:v>10–30% csökkenés</c:v>
                </c:pt>
                <c:pt idx="2">
                  <c:v>31–50% csökkenés</c:v>
                </c:pt>
                <c:pt idx="3">
                  <c:v>50%-nál nagyobb csökkenés</c:v>
                </c:pt>
                <c:pt idx="4">
                  <c:v>Növekedésre számít</c:v>
                </c:pt>
                <c:pt idx="5">
                  <c:v>Nem számít változásra</c:v>
                </c:pt>
                <c:pt idx="6">
                  <c:v>Nem tudja/nem válaszol</c:v>
                </c:pt>
              </c:strCache>
            </c:strRef>
          </c:cat>
          <c:val>
            <c:numRef>
              <c:f>összes!$N$229:$N$235</c:f>
              <c:numCache>
                <c:formatCode>General</c:formatCode>
                <c:ptCount val="7"/>
                <c:pt idx="0">
                  <c:v>238</c:v>
                </c:pt>
                <c:pt idx="1">
                  <c:v>780</c:v>
                </c:pt>
                <c:pt idx="2">
                  <c:v>627</c:v>
                </c:pt>
                <c:pt idx="3">
                  <c:v>1525</c:v>
                </c:pt>
                <c:pt idx="4">
                  <c:v>78</c:v>
                </c:pt>
                <c:pt idx="5">
                  <c:v>363</c:v>
                </c:pt>
                <c:pt idx="6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F57-4676-81F5-5E0D8CB8D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179813239705358"/>
          <c:y val="4.2248116392518568E-2"/>
          <c:w val="0.40874746642337845"/>
          <c:h val="0.83492206634786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összes!$M$243:$M$250</c:f>
              <c:strCache>
                <c:ptCount val="8"/>
                <c:pt idx="0">
                  <c:v>Azonnal</c:v>
                </c:pt>
                <c:pt idx="1">
                  <c:v>1 hónap</c:v>
                </c:pt>
                <c:pt idx="2">
                  <c:v>1-3 hónap</c:v>
                </c:pt>
                <c:pt idx="3">
                  <c:v>3-6 hónap</c:v>
                </c:pt>
                <c:pt idx="4">
                  <c:v>6-12 hónap</c:v>
                </c:pt>
                <c:pt idx="5">
                  <c:v>1 éven túl</c:v>
                </c:pt>
                <c:pt idx="6">
                  <c:v>Soha</c:v>
                </c:pt>
                <c:pt idx="7">
                  <c:v>Nem tudja/nem válaszol</c:v>
                </c:pt>
              </c:strCache>
            </c:strRef>
          </c:cat>
          <c:val>
            <c:numRef>
              <c:f>összes!$O$243:$O$250</c:f>
              <c:numCache>
                <c:formatCode>General</c:formatCode>
                <c:ptCount val="8"/>
                <c:pt idx="0">
                  <c:v>4.5607670380927702E-2</c:v>
                </c:pt>
                <c:pt idx="1">
                  <c:v>4.4311997926924071E-2</c:v>
                </c:pt>
                <c:pt idx="2">
                  <c:v>0.17543405027209122</c:v>
                </c:pt>
                <c:pt idx="3">
                  <c:v>0.23114796579424721</c:v>
                </c:pt>
                <c:pt idx="4">
                  <c:v>0.25498833894791395</c:v>
                </c:pt>
                <c:pt idx="5">
                  <c:v>0.17750712619849701</c:v>
                </c:pt>
                <c:pt idx="6">
                  <c:v>1.3993262503239181E-2</c:v>
                </c:pt>
                <c:pt idx="7">
                  <c:v>5.7009587976159626E-2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9-4751-9132-321B8C493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8509568"/>
        <c:axId val="1238507272"/>
      </c:barChart>
      <c:catAx>
        <c:axId val="12385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8507272"/>
        <c:crosses val="autoZero"/>
        <c:auto val="1"/>
        <c:lblAlgn val="ctr"/>
        <c:lblOffset val="100"/>
        <c:noMultiLvlLbl val="0"/>
      </c:catAx>
      <c:valAx>
        <c:axId val="123850727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850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összes!$T$258:$T$265</c:f>
              <c:strCache>
                <c:ptCount val="8"/>
                <c:pt idx="0">
                  <c:v>31-50% közti növelés</c:v>
                </c:pt>
                <c:pt idx="1">
                  <c:v>50% feletti növelés</c:v>
                </c:pt>
                <c:pt idx="2">
                  <c:v>10-30% közti növelés</c:v>
                </c:pt>
                <c:pt idx="3">
                  <c:v>10%-nál kisebb növelés</c:v>
                </c:pt>
                <c:pt idx="4">
                  <c:v>Nem tudja/nem válaszol</c:v>
                </c:pt>
                <c:pt idx="5">
                  <c:v>Árcsökkentés</c:v>
                </c:pt>
                <c:pt idx="6">
                  <c:v>Indokolt lenne, de nem emelte az árakat</c:v>
                </c:pt>
                <c:pt idx="7">
                  <c:v>Nem változtatott és nem is tervezi</c:v>
                </c:pt>
              </c:strCache>
            </c:strRef>
          </c:cat>
          <c:val>
            <c:numRef>
              <c:f>összes!$U$258:$U$265</c:f>
              <c:numCache>
                <c:formatCode>0.0%</c:formatCode>
                <c:ptCount val="8"/>
                <c:pt idx="0">
                  <c:v>2.3322104172065301E-3</c:v>
                </c:pt>
                <c:pt idx="1">
                  <c:v>3.1096138896087068E-3</c:v>
                </c:pt>
                <c:pt idx="2">
                  <c:v>5.3899974086550922E-2</c:v>
                </c:pt>
                <c:pt idx="3">
                  <c:v>6.6856698626587205E-2</c:v>
                </c:pt>
                <c:pt idx="4">
                  <c:v>8.2145633583830008E-2</c:v>
                </c:pt>
                <c:pt idx="5">
                  <c:v>9.1733609743456859E-2</c:v>
                </c:pt>
                <c:pt idx="6">
                  <c:v>0.30500129567245399</c:v>
                </c:pt>
                <c:pt idx="7">
                  <c:v>0.39492096398030579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6F-4767-91B9-0D27A9227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01870232"/>
        <c:axId val="1001870560"/>
      </c:barChart>
      <c:catAx>
        <c:axId val="1001870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1870560"/>
        <c:crosses val="autoZero"/>
        <c:auto val="1"/>
        <c:lblAlgn val="ctr"/>
        <c:lblOffset val="100"/>
        <c:noMultiLvlLbl val="0"/>
      </c:catAx>
      <c:valAx>
        <c:axId val="100187056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187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877231353827046E-2"/>
          <c:y val="0.12557208595065689"/>
          <c:w val="0.49396822749923469"/>
          <c:h val="0.788888419932141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39-4E74-B82E-E6E967E02CAC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39-4E74-B82E-E6E967E02CAC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39-4E74-B82E-E6E967E02CAC}"/>
              </c:ext>
            </c:extLst>
          </c:dPt>
          <c:dLbls>
            <c:dLbl>
              <c:idx val="0"/>
              <c:layout>
                <c:manualLayout>
                  <c:x val="7.2195295976352311E-2"/>
                  <c:y val="3.050709148595461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39-4E74-B82E-E6E967E02CAC}"/>
                </c:ext>
              </c:extLst>
            </c:dLbl>
            <c:dLbl>
              <c:idx val="1"/>
              <c:layout>
                <c:manualLayout>
                  <c:x val="-6.7880301370095722E-2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39-4E74-B82E-E6E967E02CAC}"/>
                </c:ext>
              </c:extLst>
            </c:dLbl>
            <c:dLbl>
              <c:idx val="2"/>
              <c:layout>
                <c:manualLayout>
                  <c:x val="-1.6211943392197566E-2"/>
                  <c:y val="-0.1042722686258226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39-4E74-B82E-E6E967E02C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összes!$F$139:$F$141</c:f>
              <c:strCache>
                <c:ptCount val="3"/>
                <c:pt idx="0">
                  <c:v>Tapasztalt fennakadásokat</c:v>
                </c:pt>
                <c:pt idx="1">
                  <c:v>Nem tapasztalt fennakadásokat</c:v>
                </c:pt>
                <c:pt idx="2">
                  <c:v>Nem tudja/nem válaszol</c:v>
                </c:pt>
              </c:strCache>
            </c:strRef>
          </c:cat>
          <c:val>
            <c:numRef>
              <c:f>összes!$G$139:$G$141</c:f>
              <c:numCache>
                <c:formatCode>General</c:formatCode>
                <c:ptCount val="3"/>
                <c:pt idx="0">
                  <c:v>2921</c:v>
                </c:pt>
                <c:pt idx="1">
                  <c:v>1473</c:v>
                </c:pt>
                <c:pt idx="2">
                  <c:v>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39-4E74-B82E-E6E967E02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29543068351746"/>
          <c:y val="0.2015759770431331"/>
          <c:w val="0.35071677897182008"/>
          <c:h val="0.605598414710327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7BC7D3B0-09E9-4581-997A-C81D46BD9619}">
      <dgm:prSet phldrT="[Text]" custT="1"/>
      <dgm:spPr>
        <a:ln>
          <a:noFill/>
        </a:ln>
      </dgm:spPr>
      <dgm:t>
        <a:bodyPr/>
        <a:lstStyle/>
        <a:p>
          <a:r>
            <a:rPr lang="hu-HU" sz="1600" b="1" i="0" dirty="0">
              <a:solidFill>
                <a:schemeClr val="tx2"/>
              </a:solidFill>
            </a:rPr>
            <a:t>Az MNB felmérése a koronavírus-járvány hazai vállalatokra gyakorolt gazdasági hatásait vizsgálta március 26. és április 2. között, közel 5000 vállalat részvételével</a:t>
          </a:r>
        </a:p>
      </dgm:t>
    </dgm:pt>
    <dgm:pt modelId="{6089716D-292C-4CEF-8DC8-FCB4AC60CCE1}" type="parTrans" cxnId="{6345D394-9DA4-4A3C-BF27-C1495D4B4846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89EDEBDB-AF15-41CE-9D6C-2BB280C66868}" type="sibTrans" cxnId="{6345D394-9DA4-4A3C-BF27-C1495D4B4846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088EF8E0-31C4-40E3-91E8-F540107D7DDD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közel fele 30 százaléknál nagyobb árbevétel csökkenést érzékelt, amit a döntő többség nem tervez áremeléssel ellensúlyozni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BCD2F3CD-EB40-4F00-BE49-312071B75B58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szerint mintegy fél évre lesz szükség ahhoz, hogy a bevételek újra elérjék a válság előtt szintet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31FEF9DD-3907-4A03-BEC0-3335D5B28C86}" type="parTrans" cxnId="{535E2192-EC8A-4FC2-AC47-454F6D77B6F0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2A1C0F24-A493-4C42-92C6-B947F4F8B0BC}" type="sibTrans" cxnId="{535E2192-EC8A-4FC2-AC47-454F6D77B6F0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>
              <a:solidFill>
                <a:schemeClr val="tx2"/>
              </a:solidFill>
            </a:rPr>
            <a:t>A válaszadók több mint fele nem tervez létszámváltozást, de a foglalkoztatottak számát a kitöltők fele legfeljebb 2 hónapig tudja fenntartani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fele legfeljebb 1 hónapig képes fenntartani a fizetőképességet, ha nincsen árbevétele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4A1A7E5D-7351-449C-87F0-A4C712EB03D2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>
            <a:buNone/>
          </a:pPr>
          <a:r>
            <a:rPr lang="hu-HU" sz="16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vendéglátás, szállítás és feldolgozóipar területein várható a leginkább a foglalkoztatotti létszám csökkentése</a:t>
          </a:r>
          <a:endParaRPr lang="hu-HU" sz="1600" b="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F4CE54E1-F3F8-410A-AC36-67465C56B998}" type="parTrans" cxnId="{F4A0E6C1-B34B-4BE0-A1EE-BE85E71D5F27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CAAAD344-14FC-4EB9-A0F7-A381F328EDC8}" type="sibTrans" cxnId="{F4A0E6C1-B34B-4BE0-A1EE-BE85E71D5F27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27360C1F-1C37-46D8-9284-92278A347D0C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hitellel rendelkező vállalkozások legnagyobb arányban Növekedési Hitellel (is) rendelkeznek</a:t>
          </a:r>
        </a:p>
      </dgm:t>
    </dgm:pt>
    <dgm:pt modelId="{8470E41D-7908-49E8-B711-78DCC294D15A}" type="parTrans" cxnId="{8CB69480-7B20-437C-A3E5-8B5E053C3559}">
      <dgm:prSet/>
      <dgm:spPr/>
      <dgm:t>
        <a:bodyPr/>
        <a:lstStyle/>
        <a:p>
          <a:endParaRPr lang="hu-HU"/>
        </a:p>
      </dgm:t>
    </dgm:pt>
    <dgm:pt modelId="{D4112EB6-F526-4C18-BD22-3A6CCDC1ACF0}" type="sibTrans" cxnId="{8CB69480-7B20-437C-A3E5-8B5E053C3559}">
      <dgm:prSet/>
      <dgm:spPr/>
      <dgm:t>
        <a:bodyPr/>
        <a:lstStyle/>
        <a:p>
          <a:endParaRPr lang="hu-HU"/>
        </a:p>
      </dgm:t>
    </dgm:pt>
    <dgm:pt modelId="{C4807C88-4D89-4392-9384-5F4569EABF32}">
      <dgm:prSet/>
      <dgm:spPr/>
      <dgm:t>
        <a:bodyPr/>
        <a:lstStyle/>
        <a:p>
          <a:endParaRPr lang="hu-HU"/>
        </a:p>
      </dgm:t>
    </dgm:pt>
    <dgm:pt modelId="{006FC800-9742-419D-BB68-82A36361B504}" type="parTrans" cxnId="{2B3993FA-7ABD-4DA4-B9FC-A04286A7219A}">
      <dgm:prSet/>
      <dgm:spPr/>
      <dgm:t>
        <a:bodyPr/>
        <a:lstStyle/>
        <a:p>
          <a:endParaRPr lang="hu-HU"/>
        </a:p>
      </dgm:t>
    </dgm:pt>
    <dgm:pt modelId="{6B8BF46B-960E-4D17-B465-E3336FC65478}" type="sibTrans" cxnId="{2B3993FA-7ABD-4DA4-B9FC-A04286A7219A}">
      <dgm:prSet/>
      <dgm:spPr/>
      <dgm:t>
        <a:bodyPr/>
        <a:lstStyle/>
        <a:p>
          <a:endParaRPr lang="hu-HU"/>
        </a:p>
      </dgm:t>
    </dgm:pt>
    <dgm:pt modelId="{96E6ACEC-466B-493E-AA76-B22CA0EF1B39}">
      <dgm:prSet/>
      <dgm:spPr/>
      <dgm:t>
        <a:bodyPr/>
        <a:lstStyle/>
        <a:p>
          <a:endParaRPr lang="hu-HU"/>
        </a:p>
      </dgm:t>
    </dgm:pt>
    <dgm:pt modelId="{BFD9DB8E-808C-4443-A368-2FF9A8E873C4}" type="parTrans" cxnId="{A3FE8ACF-5F62-46EB-A29A-2A4EE6191065}">
      <dgm:prSet/>
      <dgm:spPr/>
      <dgm:t>
        <a:bodyPr/>
        <a:lstStyle/>
        <a:p>
          <a:endParaRPr lang="hu-HU"/>
        </a:p>
      </dgm:t>
    </dgm:pt>
    <dgm:pt modelId="{07308C78-152B-4814-9A60-EE387E360835}" type="sibTrans" cxnId="{A3FE8ACF-5F62-46EB-A29A-2A4EE6191065}">
      <dgm:prSet/>
      <dgm:spPr/>
      <dgm:t>
        <a:bodyPr/>
        <a:lstStyle/>
        <a:p>
          <a:endParaRPr lang="hu-HU"/>
        </a:p>
      </dgm:t>
    </dgm:pt>
    <dgm:pt modelId="{AD216A5E-B38B-44C6-835C-7D1B45D232AE}">
      <dgm:prSet/>
      <dgm:spPr/>
      <dgm:t>
        <a:bodyPr/>
        <a:lstStyle/>
        <a:p>
          <a:endParaRPr lang="hu-HU"/>
        </a:p>
      </dgm:t>
    </dgm:pt>
    <dgm:pt modelId="{8584423A-DDE7-4F4A-8273-409D222A703B}" type="parTrans" cxnId="{5BC13608-DE4F-4873-83A8-883B8349DF0F}">
      <dgm:prSet/>
      <dgm:spPr/>
      <dgm:t>
        <a:bodyPr/>
        <a:lstStyle/>
        <a:p>
          <a:endParaRPr lang="hu-HU"/>
        </a:p>
      </dgm:t>
    </dgm:pt>
    <dgm:pt modelId="{77A0BEFD-FECC-4756-A7A1-813F7ABED9A9}" type="sibTrans" cxnId="{5BC13608-DE4F-4873-83A8-883B8349DF0F}">
      <dgm:prSet/>
      <dgm:spPr/>
      <dgm:t>
        <a:bodyPr/>
        <a:lstStyle/>
        <a:p>
          <a:endParaRPr lang="hu-HU"/>
        </a:p>
      </dgm:t>
    </dgm:pt>
    <dgm:pt modelId="{40AF05AC-EED6-43E1-90A5-50D910EDB8CF}">
      <dgm:prSet/>
      <dgm:spPr/>
      <dgm:t>
        <a:bodyPr/>
        <a:lstStyle/>
        <a:p>
          <a:endParaRPr lang="hu-HU"/>
        </a:p>
      </dgm:t>
    </dgm:pt>
    <dgm:pt modelId="{397E2A9D-3EA1-4243-8FCA-C607202180B4}" type="parTrans" cxnId="{270336D8-C896-41D2-9B32-8B6E1D70448D}">
      <dgm:prSet/>
      <dgm:spPr/>
      <dgm:t>
        <a:bodyPr/>
        <a:lstStyle/>
        <a:p>
          <a:endParaRPr lang="hu-HU"/>
        </a:p>
      </dgm:t>
    </dgm:pt>
    <dgm:pt modelId="{BCA12511-B83C-4789-8732-0ED0513DF731}" type="sibTrans" cxnId="{270336D8-C896-41D2-9B32-8B6E1D70448D}">
      <dgm:prSet/>
      <dgm:spPr/>
      <dgm:t>
        <a:bodyPr/>
        <a:lstStyle/>
        <a:p>
          <a:endParaRPr lang="hu-HU"/>
        </a:p>
      </dgm:t>
    </dgm:pt>
    <dgm:pt modelId="{F3B86A5E-9916-4558-A9A7-C01FD2BEB348}">
      <dgm:prSet/>
      <dgm:spPr/>
      <dgm:t>
        <a:bodyPr/>
        <a:lstStyle/>
        <a:p>
          <a:endParaRPr lang="hu-HU"/>
        </a:p>
      </dgm:t>
    </dgm:pt>
    <dgm:pt modelId="{C5D4A85A-2AAC-4344-B684-67D6624700D5}" type="parTrans" cxnId="{644DCB8F-3840-4811-9A5B-1DF3CB32232D}">
      <dgm:prSet/>
      <dgm:spPr/>
      <dgm:t>
        <a:bodyPr/>
        <a:lstStyle/>
        <a:p>
          <a:endParaRPr lang="hu-HU"/>
        </a:p>
      </dgm:t>
    </dgm:pt>
    <dgm:pt modelId="{4A0F3EB9-F715-4473-BEC0-DF04651B44AE}" type="sibTrans" cxnId="{644DCB8F-3840-4811-9A5B-1DF3CB32232D}">
      <dgm:prSet/>
      <dgm:spPr/>
      <dgm:t>
        <a:bodyPr/>
        <a:lstStyle/>
        <a:p>
          <a:endParaRPr lang="hu-HU"/>
        </a:p>
      </dgm:t>
    </dgm:pt>
    <dgm:pt modelId="{4830C24D-3443-4908-878F-D805607FA624}">
      <dgm:prSet/>
      <dgm:spPr/>
      <dgm:t>
        <a:bodyPr/>
        <a:lstStyle/>
        <a:p>
          <a:endParaRPr lang="hu-HU"/>
        </a:p>
      </dgm:t>
    </dgm:pt>
    <dgm:pt modelId="{09F8A08B-09F0-47F6-B93A-AAB9D4B333D7}" type="parTrans" cxnId="{711732EE-A574-4BC4-9F1F-1B5F41509FC3}">
      <dgm:prSet/>
      <dgm:spPr/>
      <dgm:t>
        <a:bodyPr/>
        <a:lstStyle/>
        <a:p>
          <a:endParaRPr lang="hu-HU"/>
        </a:p>
      </dgm:t>
    </dgm:pt>
    <dgm:pt modelId="{CAEBE744-1F90-4CE2-BC4A-E50DE6A87F53}" type="sibTrans" cxnId="{711732EE-A574-4BC4-9F1F-1B5F41509FC3}">
      <dgm:prSet/>
      <dgm:spPr/>
      <dgm:t>
        <a:bodyPr/>
        <a:lstStyle/>
        <a:p>
          <a:endParaRPr lang="hu-HU"/>
        </a:p>
      </dgm:t>
    </dgm:pt>
    <dgm:pt modelId="{C4E1BE17-C222-47E2-B45C-DF4139C4FB56}">
      <dgm:prSet/>
      <dgm:spPr/>
      <dgm:t>
        <a:bodyPr/>
        <a:lstStyle/>
        <a:p>
          <a:endParaRPr lang="hu-HU"/>
        </a:p>
      </dgm:t>
    </dgm:pt>
    <dgm:pt modelId="{51A4621D-DA31-4787-B745-12B0EBE95A48}" type="parTrans" cxnId="{AE62D173-D5E2-45A0-A149-E976BFFED2B6}">
      <dgm:prSet/>
      <dgm:spPr/>
      <dgm:t>
        <a:bodyPr/>
        <a:lstStyle/>
        <a:p>
          <a:endParaRPr lang="hu-HU"/>
        </a:p>
      </dgm:t>
    </dgm:pt>
    <dgm:pt modelId="{DC3BC969-E77F-4E4F-83DF-4C765E030712}" type="sibTrans" cxnId="{AE62D173-D5E2-45A0-A149-E976BFFED2B6}">
      <dgm:prSet/>
      <dgm:spPr/>
      <dgm:t>
        <a:bodyPr/>
        <a:lstStyle/>
        <a:p>
          <a:endParaRPr lang="hu-HU"/>
        </a:p>
      </dgm:t>
    </dgm:pt>
    <dgm:pt modelId="{824A75A9-E110-49C5-BCA5-ECC3C5048A02}">
      <dgm:prSet/>
      <dgm:spPr/>
      <dgm:t>
        <a:bodyPr/>
        <a:lstStyle/>
        <a:p>
          <a:endParaRPr lang="hu-HU"/>
        </a:p>
      </dgm:t>
    </dgm:pt>
    <dgm:pt modelId="{291BB655-E68F-4670-82B2-1C51101F3BCD}" type="parTrans" cxnId="{71FD27FA-D4AC-46B8-8CAB-D83E67E4A433}">
      <dgm:prSet/>
      <dgm:spPr/>
      <dgm:t>
        <a:bodyPr/>
        <a:lstStyle/>
        <a:p>
          <a:endParaRPr lang="hu-HU"/>
        </a:p>
      </dgm:t>
    </dgm:pt>
    <dgm:pt modelId="{6EBE4D2E-582E-455A-AB0D-2C9A9DA5DFC6}" type="sibTrans" cxnId="{71FD27FA-D4AC-46B8-8CAB-D83E67E4A433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7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7"/>
      <dgm:spPr/>
    </dgm:pt>
    <dgm:pt modelId="{0DAADFA9-AE67-4DDD-8B74-47EC6C91FA3A}" type="pres">
      <dgm:prSet presAssocID="{68E21B0D-CBAC-4EA7-97F3-94026FF8C51F}" presName="dstNode" presStyleLbl="node1" presStyleIdx="0" presStyleCnt="7"/>
      <dgm:spPr/>
    </dgm:pt>
    <dgm:pt modelId="{7D0A72CA-41E1-43A0-8AFA-D44D9FEA9215}" type="pres">
      <dgm:prSet presAssocID="{7BC7D3B0-09E9-4581-997A-C81D46BD9619}" presName="text_1" presStyleLbl="node1" presStyleIdx="0" presStyleCnt="7">
        <dgm:presLayoutVars>
          <dgm:bulletEnabled val="1"/>
        </dgm:presLayoutVars>
      </dgm:prSet>
      <dgm:spPr/>
    </dgm:pt>
    <dgm:pt modelId="{A6F7CC31-B32D-45B5-A8A0-136D8E0FBD93}" type="pres">
      <dgm:prSet presAssocID="{7BC7D3B0-09E9-4581-997A-C81D46BD9619}" presName="accent_1" presStyleCnt="0"/>
      <dgm:spPr/>
    </dgm:pt>
    <dgm:pt modelId="{DCA6C65F-7ED6-48F7-819B-04DDC58E647C}" type="pres">
      <dgm:prSet presAssocID="{7BC7D3B0-09E9-4581-997A-C81D46BD9619}" presName="accentRepeatNode" presStyleLbl="solidFgAcc1" presStyleIdx="0" presStyleCnt="7"/>
      <dgm:spPr/>
    </dgm:pt>
    <dgm:pt modelId="{7F4566BC-5A1D-47FD-ACE9-A3BD04ABBD64}" type="pres">
      <dgm:prSet presAssocID="{088EF8E0-31C4-40E3-91E8-F540107D7DDD}" presName="text_2" presStyleLbl="node1" presStyleIdx="1" presStyleCnt="7">
        <dgm:presLayoutVars>
          <dgm:bulletEnabled val="1"/>
        </dgm:presLayoutVars>
      </dgm:prSet>
      <dgm:spPr>
        <a:xfrm>
          <a:off x="1007137" y="1370913"/>
          <a:ext cx="7741540" cy="685730"/>
        </a:xfrm>
        <a:prstGeom prst="rect">
          <a:avLst/>
        </a:prstGeom>
      </dgm:spPr>
    </dgm:pt>
    <dgm:pt modelId="{9FEFE892-B78E-4F39-9BF1-A9786C8CFFC8}" type="pres">
      <dgm:prSet presAssocID="{088EF8E0-31C4-40E3-91E8-F540107D7DDD}" presName="accent_2" presStyleCnt="0"/>
      <dgm:spPr/>
    </dgm:pt>
    <dgm:pt modelId="{1402A038-4796-4682-A5B0-D46385A09C24}" type="pres">
      <dgm:prSet presAssocID="{088EF8E0-31C4-40E3-91E8-F540107D7DDD}" presName="accentRepeatNode" presStyleLbl="solidFgAcc1" presStyleIdx="1" presStyleCnt="7"/>
      <dgm:spPr>
        <a:xfrm>
          <a:off x="578556" y="1285196"/>
          <a:ext cx="857163" cy="857163"/>
        </a:xfrm>
        <a:prstGeom prst="ellipse">
          <a:avLst/>
        </a:prstGeom>
      </dgm:spPr>
    </dgm:pt>
    <dgm:pt modelId="{85E680EE-63AF-4C8C-B443-3D3085283D0E}" type="pres">
      <dgm:prSet presAssocID="{BCD2F3CD-EB40-4F00-BE49-312071B75B58}" presName="text_3" presStyleLbl="node1" presStyleIdx="2" presStyleCnt="7">
        <dgm:presLayoutVars>
          <dgm:bulletEnabled val="1"/>
        </dgm:presLayoutVars>
      </dgm:prSet>
      <dgm:spPr>
        <a:xfrm>
          <a:off x="1157950" y="2399180"/>
          <a:ext cx="7590728" cy="685730"/>
        </a:xfrm>
        <a:prstGeom prst="rect">
          <a:avLst/>
        </a:prstGeom>
      </dgm:spPr>
    </dgm:pt>
    <dgm:pt modelId="{D26535A4-6CD7-43C5-8225-9B9740F89B02}" type="pres">
      <dgm:prSet presAssocID="{BCD2F3CD-EB40-4F00-BE49-312071B75B58}" presName="accent_3" presStyleCnt="0"/>
      <dgm:spPr/>
    </dgm:pt>
    <dgm:pt modelId="{44DE4469-AFE5-455B-B58F-D845777EF13F}" type="pres">
      <dgm:prSet presAssocID="{BCD2F3CD-EB40-4F00-BE49-312071B75B58}" presName="accentRepeatNode" presStyleLbl="solidFgAcc1" presStyleIdx="2" presStyleCnt="7"/>
      <dgm:spPr>
        <a:xfrm>
          <a:off x="729368" y="2313464"/>
          <a:ext cx="857163" cy="857163"/>
        </a:xfrm>
        <a:prstGeom prst="ellipse">
          <a:avLst/>
        </a:prstGeom>
      </dgm:spPr>
    </dgm:pt>
    <dgm:pt modelId="{D947E6ED-9DF5-4E44-BC0F-576D4C960D50}" type="pres">
      <dgm:prSet presAssocID="{6090B06F-4AFE-4CE9-897E-51A54A1D377A}" presName="text_4" presStyleLbl="node1" presStyleIdx="3" presStyleCnt="7">
        <dgm:presLayoutVars>
          <dgm:bulletEnabled val="1"/>
        </dgm:presLayoutVars>
      </dgm:prSet>
      <dgm:spPr>
        <a:xfrm>
          <a:off x="1131626" y="2886058"/>
          <a:ext cx="7112720" cy="577365"/>
        </a:xfrm>
        <a:prstGeom prst="rect">
          <a:avLst/>
        </a:prstGeom>
      </dgm:spPr>
    </dgm:pt>
    <dgm:pt modelId="{FFCE963C-02A4-4375-B2EA-8188E919B4BA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7"/>
      <dgm:spPr>
        <a:xfrm>
          <a:off x="770773" y="2813887"/>
          <a:ext cx="721706" cy="721706"/>
        </a:xfrm>
        <a:prstGeom prst="ellipse">
          <a:avLst/>
        </a:prstGeom>
      </dgm:spPr>
    </dgm:pt>
    <dgm:pt modelId="{B3A16F58-3806-4AAF-A075-9EAE156312E9}" type="pres">
      <dgm:prSet presAssocID="{4A1A7E5D-7351-449C-87F0-A4C712EB03D2}" presName="text_5" presStyleLbl="node1" presStyleIdx="4" presStyleCnt="7">
        <dgm:presLayoutVars>
          <dgm:bulletEnabled val="1"/>
        </dgm:presLayoutVars>
      </dgm:prSet>
      <dgm:spPr>
        <a:prstGeom prst="rect">
          <a:avLst/>
        </a:prstGeom>
      </dgm:spPr>
    </dgm:pt>
    <dgm:pt modelId="{4AD78EBE-D8BF-4580-989D-0F44C8C13B7B}" type="pres">
      <dgm:prSet presAssocID="{4A1A7E5D-7351-449C-87F0-A4C712EB03D2}" presName="accent_5" presStyleCnt="0"/>
      <dgm:spPr/>
    </dgm:pt>
    <dgm:pt modelId="{28620FE3-2937-4CB0-B576-89DE5F708784}" type="pres">
      <dgm:prSet presAssocID="{4A1A7E5D-7351-449C-87F0-A4C712EB03D2}" presName="accentRepeatNode" presStyleLbl="solidFgAcc1" presStyleIdx="4" presStyleCnt="7"/>
      <dgm:spPr>
        <a:xfrm>
          <a:off x="553603" y="3679825"/>
          <a:ext cx="721706" cy="721706"/>
        </a:xfrm>
        <a:prstGeom prst="ellipse">
          <a:avLst/>
        </a:prstGeom>
      </dgm:spPr>
    </dgm:pt>
    <dgm:pt modelId="{4BD8F706-D1F5-43C7-BF3A-F60725BD1FB1}" type="pres">
      <dgm:prSet presAssocID="{7B412FF0-ADD8-4AE4-B6D6-DB1BD0A87CCF}" presName="text_6" presStyleLbl="node1" presStyleIdx="5" presStyleCnt="7">
        <dgm:presLayoutVars>
          <dgm:bulletEnabled val="1"/>
        </dgm:presLayoutVars>
      </dgm:prSet>
      <dgm:spPr/>
    </dgm:pt>
    <dgm:pt modelId="{F7C8F1FC-540B-4760-B8CA-1043AEC605DC}" type="pres">
      <dgm:prSet presAssocID="{7B412FF0-ADD8-4AE4-B6D6-DB1BD0A87CCF}" presName="accent_6" presStyleCnt="0"/>
      <dgm:spPr/>
    </dgm:pt>
    <dgm:pt modelId="{9F0847F9-3AE9-40D2-92B5-128DB8C3A512}" type="pres">
      <dgm:prSet presAssocID="{7B412FF0-ADD8-4AE4-B6D6-DB1BD0A87CCF}" presName="accentRepeatNode" presStyleLbl="solidFgAcc1" presStyleIdx="5" presStyleCnt="7"/>
      <dgm:spPr>
        <a:xfrm>
          <a:off x="553603" y="3679825"/>
          <a:ext cx="721706" cy="721706"/>
        </a:xfrm>
        <a:prstGeom prst="ellipse">
          <a:avLst/>
        </a:prstGeom>
      </dgm:spPr>
    </dgm:pt>
    <dgm:pt modelId="{2DE4F464-CFA8-46B5-8E1F-E36C356CF88A}" type="pres">
      <dgm:prSet presAssocID="{27360C1F-1C37-46D8-9284-92278A347D0C}" presName="text_7" presStyleLbl="node1" presStyleIdx="6" presStyleCnt="7">
        <dgm:presLayoutVars>
          <dgm:bulletEnabled val="1"/>
        </dgm:presLayoutVars>
      </dgm:prSet>
      <dgm:spPr>
        <a:xfrm>
          <a:off x="354023" y="4358600"/>
          <a:ext cx="7638340" cy="458640"/>
        </a:xfrm>
        <a:prstGeom prst="rect">
          <a:avLst/>
        </a:prstGeom>
      </dgm:spPr>
    </dgm:pt>
    <dgm:pt modelId="{AF39771D-38A1-4421-A866-16004B73582A}" type="pres">
      <dgm:prSet presAssocID="{27360C1F-1C37-46D8-9284-92278A347D0C}" presName="accent_7" presStyleCnt="0"/>
      <dgm:spPr/>
    </dgm:pt>
    <dgm:pt modelId="{9D0BA1AB-BF23-4567-897B-582D4A53821D}" type="pres">
      <dgm:prSet presAssocID="{27360C1F-1C37-46D8-9284-92278A347D0C}" presName="accentRepeatNode" presStyleLbl="solidFgAcc1" presStyleIdx="6" presStyleCnt="7"/>
      <dgm:spPr/>
    </dgm:pt>
  </dgm:ptLst>
  <dgm:cxnLst>
    <dgm:cxn modelId="{4300E806-91F2-4DF1-9D12-DD4F01A1E082}" srcId="{68E21B0D-CBAC-4EA7-97F3-94026FF8C51F}" destId="{7B412FF0-ADD8-4AE4-B6D6-DB1BD0A87CCF}" srcOrd="5" destOrd="0" parTransId="{1FC453A1-9F35-40E9-A0FE-D78D294FCC1F}" sibTransId="{29B28632-9886-45A9-8954-FD4F3920E3B1}"/>
    <dgm:cxn modelId="{5BC13608-DE4F-4873-83A8-883B8349DF0F}" srcId="{68E21B0D-CBAC-4EA7-97F3-94026FF8C51F}" destId="{AD216A5E-B38B-44C6-835C-7D1B45D232AE}" srcOrd="9" destOrd="0" parTransId="{8584423A-DDE7-4F4A-8273-409D222A703B}" sibTransId="{77A0BEFD-FECC-4756-A7A1-813F7ABED9A9}"/>
    <dgm:cxn modelId="{A3BCE237-F187-40DA-A225-25A992EB0D45}" srcId="{68E21B0D-CBAC-4EA7-97F3-94026FF8C51F}" destId="{088EF8E0-31C4-40E3-91E8-F540107D7DDD}" srcOrd="1" destOrd="0" parTransId="{9ED2E3AF-79BB-4825-86A6-D11ED004BE0E}" sibTransId="{E750E527-F2FC-47A4-80FF-3EF70621A0B7}"/>
    <dgm:cxn modelId="{D16ED16C-D9B7-4B0E-8489-0DC68ACD2AFB}" type="presOf" srcId="{7BC7D3B0-09E9-4581-997A-C81D46BD9619}" destId="{7D0A72CA-41E1-43A0-8AFA-D44D9FEA9215}" srcOrd="0" destOrd="0" presId="urn:microsoft.com/office/officeart/2008/layout/VerticalCurvedList"/>
    <dgm:cxn modelId="{AE62D173-D5E2-45A0-A149-E976BFFED2B6}" srcId="{68E21B0D-CBAC-4EA7-97F3-94026FF8C51F}" destId="{C4E1BE17-C222-47E2-B45C-DF4139C4FB56}" srcOrd="13" destOrd="0" parTransId="{51A4621D-DA31-4787-B745-12B0EBE95A48}" sibTransId="{DC3BC969-E77F-4E4F-83DF-4C765E030712}"/>
    <dgm:cxn modelId="{8CB69480-7B20-437C-A3E5-8B5E053C3559}" srcId="{68E21B0D-CBAC-4EA7-97F3-94026FF8C51F}" destId="{27360C1F-1C37-46D8-9284-92278A347D0C}" srcOrd="6" destOrd="0" parTransId="{8470E41D-7908-49E8-B711-78DCC294D15A}" sibTransId="{D4112EB6-F526-4C18-BD22-3A6CCDC1ACF0}"/>
    <dgm:cxn modelId="{31C6498A-4C63-4E52-B655-8E7C555F4BE4}" type="presOf" srcId="{088EF8E0-31C4-40E3-91E8-F540107D7DDD}" destId="{7F4566BC-5A1D-47FD-ACE9-A3BD04ABBD64}" srcOrd="0" destOrd="0" presId="urn:microsoft.com/office/officeart/2008/layout/VerticalCurvedList"/>
    <dgm:cxn modelId="{644DCB8F-3840-4811-9A5B-1DF3CB32232D}" srcId="{68E21B0D-CBAC-4EA7-97F3-94026FF8C51F}" destId="{F3B86A5E-9916-4558-A9A7-C01FD2BEB348}" srcOrd="11" destOrd="0" parTransId="{C5D4A85A-2AAC-4344-B684-67D6624700D5}" sibTransId="{4A0F3EB9-F715-4473-BEC0-DF04651B44AE}"/>
    <dgm:cxn modelId="{535E2192-EC8A-4FC2-AC47-454F6D77B6F0}" srcId="{68E21B0D-CBAC-4EA7-97F3-94026FF8C51F}" destId="{BCD2F3CD-EB40-4F00-BE49-312071B75B58}" srcOrd="2" destOrd="0" parTransId="{31FEF9DD-3907-4A03-BEC0-3335D5B28C86}" sibTransId="{2A1C0F24-A493-4C42-92C6-B947F4F8B0BC}"/>
    <dgm:cxn modelId="{7441AC93-3AEC-4FA7-8AC4-3A7FC7179A52}" type="presOf" srcId="{89EDEBDB-AF15-41CE-9D6C-2BB280C66868}" destId="{505EA83E-D553-40FD-9833-4CCEE38D3EC5}" srcOrd="0" destOrd="0" presId="urn:microsoft.com/office/officeart/2008/layout/VerticalCurvedList"/>
    <dgm:cxn modelId="{6345D394-9DA4-4A3C-BF27-C1495D4B4846}" srcId="{68E21B0D-CBAC-4EA7-97F3-94026FF8C51F}" destId="{7BC7D3B0-09E9-4581-997A-C81D46BD9619}" srcOrd="0" destOrd="0" parTransId="{6089716D-292C-4CEF-8DC8-FCB4AC60CCE1}" sibTransId="{89EDEBDB-AF15-41CE-9D6C-2BB280C66868}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612D28BF-2623-433F-AF95-F7D90C1965C3}" type="presOf" srcId="{27360C1F-1C37-46D8-9284-92278A347D0C}" destId="{2DE4F464-CFA8-46B5-8E1F-E36C356CF88A}" srcOrd="0" destOrd="0" presId="urn:microsoft.com/office/officeart/2008/layout/VerticalCurvedList"/>
    <dgm:cxn modelId="{F4A0E6C1-B34B-4BE0-A1EE-BE85E71D5F27}" srcId="{68E21B0D-CBAC-4EA7-97F3-94026FF8C51F}" destId="{4A1A7E5D-7351-449C-87F0-A4C712EB03D2}" srcOrd="4" destOrd="0" parTransId="{F4CE54E1-F3F8-410A-AC36-67465C56B998}" sibTransId="{CAAAD344-14FC-4EB9-A0F7-A381F328EDC8}"/>
    <dgm:cxn modelId="{EEF800C4-86FE-49AD-B43E-F665E70F2793}" type="presOf" srcId="{BCD2F3CD-EB40-4F00-BE49-312071B75B58}" destId="{85E680EE-63AF-4C8C-B443-3D3085283D0E}" srcOrd="0" destOrd="0" presId="urn:microsoft.com/office/officeart/2008/layout/VerticalCurvedList"/>
    <dgm:cxn modelId="{C6F239CA-B670-4A1C-A756-BCFE22D7EE42}" type="presOf" srcId="{7B412FF0-ADD8-4AE4-B6D6-DB1BD0A87CCF}" destId="{4BD8F706-D1F5-43C7-BF3A-F60725BD1FB1}" srcOrd="0" destOrd="0" presId="urn:microsoft.com/office/officeart/2008/layout/VerticalCurvedList"/>
    <dgm:cxn modelId="{A3FE8ACF-5F62-46EB-A29A-2A4EE6191065}" srcId="{68E21B0D-CBAC-4EA7-97F3-94026FF8C51F}" destId="{96E6ACEC-466B-493E-AA76-B22CA0EF1B39}" srcOrd="8" destOrd="0" parTransId="{BFD9DB8E-808C-4443-A368-2FF9A8E873C4}" sibTransId="{07308C78-152B-4814-9A60-EE387E360835}"/>
    <dgm:cxn modelId="{270336D8-C896-41D2-9B32-8B6E1D70448D}" srcId="{68E21B0D-CBAC-4EA7-97F3-94026FF8C51F}" destId="{40AF05AC-EED6-43E1-90A5-50D910EDB8CF}" srcOrd="10" destOrd="0" parTransId="{397E2A9D-3EA1-4243-8FCA-C607202180B4}" sibTransId="{BCA12511-B83C-4789-8732-0ED0513DF731}"/>
    <dgm:cxn modelId="{7E1484DB-5460-4687-9C34-3982C13C35CD}" type="presOf" srcId="{6090B06F-4AFE-4CE9-897E-51A54A1D377A}" destId="{D947E6ED-9DF5-4E44-BC0F-576D4C960D50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6C14EEE6-9168-4575-B1FF-3CAF28E36960}" type="presOf" srcId="{4A1A7E5D-7351-449C-87F0-A4C712EB03D2}" destId="{B3A16F58-3806-4AAF-A075-9EAE156312E9}" srcOrd="0" destOrd="0" presId="urn:microsoft.com/office/officeart/2008/layout/VerticalCurvedList"/>
    <dgm:cxn modelId="{711732EE-A574-4BC4-9F1F-1B5F41509FC3}" srcId="{68E21B0D-CBAC-4EA7-97F3-94026FF8C51F}" destId="{4830C24D-3443-4908-878F-D805607FA624}" srcOrd="12" destOrd="0" parTransId="{09F8A08B-09F0-47F6-B93A-AAB9D4B333D7}" sibTransId="{CAEBE744-1F90-4CE2-BC4A-E50DE6A87F53}"/>
    <dgm:cxn modelId="{71FD27FA-D4AC-46B8-8CAB-D83E67E4A433}" srcId="{68E21B0D-CBAC-4EA7-97F3-94026FF8C51F}" destId="{824A75A9-E110-49C5-BCA5-ECC3C5048A02}" srcOrd="14" destOrd="0" parTransId="{291BB655-E68F-4670-82B2-1C51101F3BCD}" sibTransId="{6EBE4D2E-582E-455A-AB0D-2C9A9DA5DFC6}"/>
    <dgm:cxn modelId="{2B3993FA-7ABD-4DA4-B9FC-A04286A7219A}" srcId="{68E21B0D-CBAC-4EA7-97F3-94026FF8C51F}" destId="{C4807C88-4D89-4392-9384-5F4569EABF32}" srcOrd="7" destOrd="0" parTransId="{006FC800-9742-419D-BB68-82A36361B504}" sibTransId="{6B8BF46B-960E-4D17-B465-E3336FC65478}"/>
    <dgm:cxn modelId="{9CC58F6A-3AC7-4DD5-990D-C621C15D69C8}" type="presParOf" srcId="{43AF2C7F-9D4D-4A49-8B13-6A831E89864E}" destId="{A55778FD-1C20-4749-B692-0C762B0462F2}" srcOrd="0" destOrd="0" presId="urn:microsoft.com/office/officeart/2008/layout/VerticalCurvedList"/>
    <dgm:cxn modelId="{AC8C4D65-CB1C-4BC1-B569-C05F00F38126}" type="presParOf" srcId="{A55778FD-1C20-4749-B692-0C762B0462F2}" destId="{856534C4-DC8B-4E2A-AF30-1D1792EC9544}" srcOrd="0" destOrd="0" presId="urn:microsoft.com/office/officeart/2008/layout/VerticalCurvedList"/>
    <dgm:cxn modelId="{6A6F33CF-B478-408B-8C65-CE86B84CC05A}" type="presParOf" srcId="{856534C4-DC8B-4E2A-AF30-1D1792EC9544}" destId="{1B64F6A8-1B16-4DC6-A510-2EB268F3947C}" srcOrd="0" destOrd="0" presId="urn:microsoft.com/office/officeart/2008/layout/VerticalCurvedList"/>
    <dgm:cxn modelId="{0BF860D6-246B-4559-BD13-98BC5456C834}" type="presParOf" srcId="{856534C4-DC8B-4E2A-AF30-1D1792EC9544}" destId="{505EA83E-D553-40FD-9833-4CCEE38D3EC5}" srcOrd="1" destOrd="0" presId="urn:microsoft.com/office/officeart/2008/layout/VerticalCurvedList"/>
    <dgm:cxn modelId="{4238F15D-11AC-4CF2-B5B7-292FCF555E13}" type="presParOf" srcId="{856534C4-DC8B-4E2A-AF30-1D1792EC9544}" destId="{297420CF-4700-40BE-A0C5-61932E931679}" srcOrd="2" destOrd="0" presId="urn:microsoft.com/office/officeart/2008/layout/VerticalCurvedList"/>
    <dgm:cxn modelId="{C37E6F78-4F9B-4206-BA81-7269828E8A25}" type="presParOf" srcId="{856534C4-DC8B-4E2A-AF30-1D1792EC9544}" destId="{0DAADFA9-AE67-4DDD-8B74-47EC6C91FA3A}" srcOrd="3" destOrd="0" presId="urn:microsoft.com/office/officeart/2008/layout/VerticalCurvedList"/>
    <dgm:cxn modelId="{1F2B7E10-A175-4407-943D-DB6CE66968BA}" type="presParOf" srcId="{A55778FD-1C20-4749-B692-0C762B0462F2}" destId="{7D0A72CA-41E1-43A0-8AFA-D44D9FEA9215}" srcOrd="1" destOrd="0" presId="urn:microsoft.com/office/officeart/2008/layout/VerticalCurvedList"/>
    <dgm:cxn modelId="{147E1E1F-802C-4089-80ED-E2D0D5F04EEB}" type="presParOf" srcId="{A55778FD-1C20-4749-B692-0C762B0462F2}" destId="{A6F7CC31-B32D-45B5-A8A0-136D8E0FBD93}" srcOrd="2" destOrd="0" presId="urn:microsoft.com/office/officeart/2008/layout/VerticalCurvedList"/>
    <dgm:cxn modelId="{D592A10E-1E41-451D-8A56-B5194C0C092C}" type="presParOf" srcId="{A6F7CC31-B32D-45B5-A8A0-136D8E0FBD93}" destId="{DCA6C65F-7ED6-48F7-819B-04DDC58E647C}" srcOrd="0" destOrd="0" presId="urn:microsoft.com/office/officeart/2008/layout/VerticalCurvedList"/>
    <dgm:cxn modelId="{9C541AD4-B808-4A78-8A2B-8477A69B9E31}" type="presParOf" srcId="{A55778FD-1C20-4749-B692-0C762B0462F2}" destId="{7F4566BC-5A1D-47FD-ACE9-A3BD04ABBD64}" srcOrd="3" destOrd="0" presId="urn:microsoft.com/office/officeart/2008/layout/VerticalCurvedList"/>
    <dgm:cxn modelId="{82439ECC-AC95-469E-B05A-040D93E53828}" type="presParOf" srcId="{A55778FD-1C20-4749-B692-0C762B0462F2}" destId="{9FEFE892-B78E-4F39-9BF1-A9786C8CFFC8}" srcOrd="4" destOrd="0" presId="urn:microsoft.com/office/officeart/2008/layout/VerticalCurvedList"/>
    <dgm:cxn modelId="{AE355DB1-0652-41C3-859E-A032E9F9E816}" type="presParOf" srcId="{9FEFE892-B78E-4F39-9BF1-A9786C8CFFC8}" destId="{1402A038-4796-4682-A5B0-D46385A09C24}" srcOrd="0" destOrd="0" presId="urn:microsoft.com/office/officeart/2008/layout/VerticalCurvedList"/>
    <dgm:cxn modelId="{63B4AE8E-4041-4204-B0C8-B7155AC6C96C}" type="presParOf" srcId="{A55778FD-1C20-4749-B692-0C762B0462F2}" destId="{85E680EE-63AF-4C8C-B443-3D3085283D0E}" srcOrd="5" destOrd="0" presId="urn:microsoft.com/office/officeart/2008/layout/VerticalCurvedList"/>
    <dgm:cxn modelId="{D3B4027F-681C-40F0-B220-B4A0EB0AF808}" type="presParOf" srcId="{A55778FD-1C20-4749-B692-0C762B0462F2}" destId="{D26535A4-6CD7-43C5-8225-9B9740F89B02}" srcOrd="6" destOrd="0" presId="urn:microsoft.com/office/officeart/2008/layout/VerticalCurvedList"/>
    <dgm:cxn modelId="{7141E4E7-74D6-4E87-8DF8-E52E4B49BC53}" type="presParOf" srcId="{D26535A4-6CD7-43C5-8225-9B9740F89B02}" destId="{44DE4469-AFE5-455B-B58F-D845777EF13F}" srcOrd="0" destOrd="0" presId="urn:microsoft.com/office/officeart/2008/layout/VerticalCurvedList"/>
    <dgm:cxn modelId="{8DA66F40-B167-4443-B5B6-D770AFFAB623}" type="presParOf" srcId="{A55778FD-1C20-4749-B692-0C762B0462F2}" destId="{D947E6ED-9DF5-4E44-BC0F-576D4C960D50}" srcOrd="7" destOrd="0" presId="urn:microsoft.com/office/officeart/2008/layout/VerticalCurvedList"/>
    <dgm:cxn modelId="{40318FEC-4538-4B44-AB5E-6C91763A2986}" type="presParOf" srcId="{A55778FD-1C20-4749-B692-0C762B0462F2}" destId="{FFCE963C-02A4-4375-B2EA-8188E919B4BA}" srcOrd="8" destOrd="0" presId="urn:microsoft.com/office/officeart/2008/layout/VerticalCurvedList"/>
    <dgm:cxn modelId="{C66637D2-0514-4F98-B7C8-6C6C42EE9EF5}" type="presParOf" srcId="{FFCE963C-02A4-4375-B2EA-8188E919B4BA}" destId="{F9B28654-D436-4056-A83D-E81A90D53409}" srcOrd="0" destOrd="0" presId="urn:microsoft.com/office/officeart/2008/layout/VerticalCurvedList"/>
    <dgm:cxn modelId="{FB89363F-BC4D-4026-BCA7-E04D91122E7A}" type="presParOf" srcId="{A55778FD-1C20-4749-B692-0C762B0462F2}" destId="{B3A16F58-3806-4AAF-A075-9EAE156312E9}" srcOrd="9" destOrd="0" presId="urn:microsoft.com/office/officeart/2008/layout/VerticalCurvedList"/>
    <dgm:cxn modelId="{A239E327-9537-402A-9EBC-F323480120E4}" type="presParOf" srcId="{A55778FD-1C20-4749-B692-0C762B0462F2}" destId="{4AD78EBE-D8BF-4580-989D-0F44C8C13B7B}" srcOrd="10" destOrd="0" presId="urn:microsoft.com/office/officeart/2008/layout/VerticalCurvedList"/>
    <dgm:cxn modelId="{BF5308D5-E4AD-4AB8-84A1-3BF90C25663F}" type="presParOf" srcId="{4AD78EBE-D8BF-4580-989D-0F44C8C13B7B}" destId="{28620FE3-2937-4CB0-B576-89DE5F708784}" srcOrd="0" destOrd="0" presId="urn:microsoft.com/office/officeart/2008/layout/VerticalCurvedList"/>
    <dgm:cxn modelId="{03E24888-69F9-4839-88EF-7CA42E821C85}" type="presParOf" srcId="{A55778FD-1C20-4749-B692-0C762B0462F2}" destId="{4BD8F706-D1F5-43C7-BF3A-F60725BD1FB1}" srcOrd="11" destOrd="0" presId="urn:microsoft.com/office/officeart/2008/layout/VerticalCurvedList"/>
    <dgm:cxn modelId="{65E83577-1531-4B67-8D95-B3949CA55947}" type="presParOf" srcId="{A55778FD-1C20-4749-B692-0C762B0462F2}" destId="{F7C8F1FC-540B-4760-B8CA-1043AEC605DC}" srcOrd="12" destOrd="0" presId="urn:microsoft.com/office/officeart/2008/layout/VerticalCurvedList"/>
    <dgm:cxn modelId="{84EAD7DE-8859-4291-BD69-47E361F13D17}" type="presParOf" srcId="{F7C8F1FC-540B-4760-B8CA-1043AEC605DC}" destId="{9F0847F9-3AE9-40D2-92B5-128DB8C3A512}" srcOrd="0" destOrd="0" presId="urn:microsoft.com/office/officeart/2008/layout/VerticalCurvedList"/>
    <dgm:cxn modelId="{C615463F-F01A-48E6-9ED6-7BAE9D6A841C}" type="presParOf" srcId="{A55778FD-1C20-4749-B692-0C762B0462F2}" destId="{2DE4F464-CFA8-46B5-8E1F-E36C356CF88A}" srcOrd="13" destOrd="0" presId="urn:microsoft.com/office/officeart/2008/layout/VerticalCurvedList"/>
    <dgm:cxn modelId="{B484C8D3-B44C-4B39-890A-9D1CD8DA90F4}" type="presParOf" srcId="{A55778FD-1C20-4749-B692-0C762B0462F2}" destId="{AF39771D-38A1-4421-A866-16004B73582A}" srcOrd="14" destOrd="0" presId="urn:microsoft.com/office/officeart/2008/layout/VerticalCurvedList"/>
    <dgm:cxn modelId="{BA8FF0F4-D5F2-4BC5-8C7A-2548CBD245C0}" type="presParOf" srcId="{AF39771D-38A1-4421-A866-16004B73582A}" destId="{9D0BA1AB-BF23-4567-897B-582D4A53821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7BC7D3B0-09E9-4581-997A-C81D46BD9619}">
      <dgm:prSet phldrT="[Text]" custT="1"/>
      <dgm:spPr/>
      <dgm:t>
        <a:bodyPr/>
        <a:lstStyle/>
        <a:p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Törlesztési moratórium kezdeményezése</a:t>
          </a:r>
        </a:p>
      </dgm:t>
    </dgm:pt>
    <dgm:pt modelId="{6089716D-292C-4CEF-8DC8-FCB4AC60CCE1}" type="parTrans" cxnId="{6345D394-9DA4-4A3C-BF27-C1495D4B4846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89EDEBDB-AF15-41CE-9D6C-2BB280C66868}" type="sibTrans" cxnId="{6345D394-9DA4-4A3C-BF27-C1495D4B4846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088EF8E0-31C4-40E3-91E8-F540107D7DDD}">
      <dgm:prSet phldrT="[Text]" custT="1"/>
      <dgm:spPr/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</a:rPr>
            <a:t>Növekedési Hitelprogram Hajrá elindítása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BCD2F3CD-EB40-4F00-BE49-312071B75B58}">
      <dgm:prSet phldrT="[Text]" custT="1"/>
      <dgm:spPr/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Növekedési</a:t>
          </a:r>
          <a:r>
            <a:rPr lang="hu-HU" sz="1600" b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 </a:t>
          </a:r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Kötvényprogramban a futamidő meghosszabbítása</a:t>
          </a:r>
        </a:p>
      </dgm:t>
    </dgm:pt>
    <dgm:pt modelId="{31FEF9DD-3907-4A03-BEC0-3335D5B28C86}" type="parTrans" cxnId="{535E2192-EC8A-4FC2-AC47-454F6D77B6F0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2A1C0F24-A493-4C42-92C6-B947F4F8B0BC}" type="sibTrans" cxnId="{535E2192-EC8A-4FC2-AC47-454F6D77B6F0}">
      <dgm:prSet/>
      <dgm:spPr/>
      <dgm:t>
        <a:bodyPr/>
        <a:lstStyle/>
        <a:p>
          <a:endParaRPr lang="hu-HU" sz="1600">
            <a:solidFill>
              <a:schemeClr val="tx2"/>
            </a:solidFill>
          </a:endParaRPr>
        </a:p>
      </dgm:t>
    </dgm:pt>
    <dgm:pt modelId="{96E6ACEC-466B-493E-AA76-B22CA0EF1B39}">
      <dgm:prSet custT="1"/>
      <dgm:spPr/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Rekordösszegű, 250 milliárd forintos befizetés az MNB 2019. évi eredményéből a központi költségvetésbe</a:t>
          </a:r>
        </a:p>
      </dgm:t>
    </dgm:pt>
    <dgm:pt modelId="{BFD9DB8E-808C-4443-A368-2FF9A8E873C4}" type="parTrans" cxnId="{A3FE8ACF-5F62-46EB-A29A-2A4EE6191065}">
      <dgm:prSet/>
      <dgm:spPr/>
      <dgm:t>
        <a:bodyPr/>
        <a:lstStyle/>
        <a:p>
          <a:endParaRPr lang="hu-HU"/>
        </a:p>
      </dgm:t>
    </dgm:pt>
    <dgm:pt modelId="{07308C78-152B-4814-9A60-EE387E360835}" type="sibTrans" cxnId="{A3FE8ACF-5F62-46EB-A29A-2A4EE6191065}">
      <dgm:prSet/>
      <dgm:spPr/>
      <dgm:t>
        <a:bodyPr/>
        <a:lstStyle/>
        <a:p>
          <a:endParaRPr lang="hu-HU"/>
        </a:p>
      </dgm:t>
    </dgm:pt>
    <dgm:pt modelId="{9ABFECEC-2902-4C23-A5C4-66247D8E120E}">
      <dgm:prSet custT="1"/>
      <dgm:spPr/>
      <dgm:t>
        <a:bodyPr/>
        <a:lstStyle/>
        <a:p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Jelzáloglevél-vásárlási</a:t>
          </a:r>
          <a:r>
            <a:rPr lang="hu-HU" sz="1600" kern="1200" dirty="0"/>
            <a:t> </a:t>
          </a: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program újraindítása</a:t>
          </a:r>
        </a:p>
      </dgm:t>
    </dgm:pt>
    <dgm:pt modelId="{659E5722-C766-4605-B98A-7B3170B3D43E}" type="sibTrans" cxnId="{A206D4A5-02EB-4201-98DF-C2CDCB1397A6}">
      <dgm:prSet/>
      <dgm:spPr/>
      <dgm:t>
        <a:bodyPr/>
        <a:lstStyle/>
        <a:p>
          <a:endParaRPr lang="hu-HU"/>
        </a:p>
      </dgm:t>
    </dgm:pt>
    <dgm:pt modelId="{98B17582-C985-4189-8E15-AFEC866C2EBC}" type="parTrans" cxnId="{A206D4A5-02EB-4201-98DF-C2CDCB1397A6}">
      <dgm:prSet/>
      <dgm:spPr/>
      <dgm:t>
        <a:bodyPr/>
        <a:lstStyle/>
        <a:p>
          <a:endParaRPr lang="hu-HU"/>
        </a:p>
      </dgm:t>
    </dgm:pt>
    <dgm:pt modelId="{C4807C88-4D89-4392-9384-5F4569EABF32}">
      <dgm:prSet custT="1"/>
      <dgm:spPr/>
      <dgm:t>
        <a:bodyPr/>
        <a:lstStyle/>
        <a:p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Állampapír-vásárlási program indítása a másodlagos piacon</a:t>
          </a:r>
          <a:endParaRPr lang="hu-HU" sz="16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6B8BF46B-960E-4D17-B465-E3336FC65478}" type="sibTrans" cxnId="{2B3993FA-7ABD-4DA4-B9FC-A04286A7219A}">
      <dgm:prSet/>
      <dgm:spPr/>
      <dgm:t>
        <a:bodyPr/>
        <a:lstStyle/>
        <a:p>
          <a:endParaRPr lang="hu-HU"/>
        </a:p>
      </dgm:t>
    </dgm:pt>
    <dgm:pt modelId="{006FC800-9742-419D-BB68-82A36361B504}" type="parTrans" cxnId="{2B3993FA-7ABD-4DA4-B9FC-A04286A7219A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6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6"/>
      <dgm:spPr/>
    </dgm:pt>
    <dgm:pt modelId="{0DAADFA9-AE67-4DDD-8B74-47EC6C91FA3A}" type="pres">
      <dgm:prSet presAssocID="{68E21B0D-CBAC-4EA7-97F3-94026FF8C51F}" presName="dstNode" presStyleLbl="node1" presStyleIdx="0" presStyleCnt="6"/>
      <dgm:spPr/>
    </dgm:pt>
    <dgm:pt modelId="{7D0A72CA-41E1-43A0-8AFA-D44D9FEA9215}" type="pres">
      <dgm:prSet presAssocID="{7BC7D3B0-09E9-4581-997A-C81D46BD9619}" presName="text_1" presStyleLbl="node1" presStyleIdx="0" presStyleCnt="6">
        <dgm:presLayoutVars>
          <dgm:bulletEnabled val="1"/>
        </dgm:presLayoutVars>
      </dgm:prSet>
      <dgm:spPr/>
    </dgm:pt>
    <dgm:pt modelId="{A6F7CC31-B32D-45B5-A8A0-136D8E0FBD93}" type="pres">
      <dgm:prSet presAssocID="{7BC7D3B0-09E9-4581-997A-C81D46BD9619}" presName="accent_1" presStyleCnt="0"/>
      <dgm:spPr/>
    </dgm:pt>
    <dgm:pt modelId="{DCA6C65F-7ED6-48F7-819B-04DDC58E647C}" type="pres">
      <dgm:prSet presAssocID="{7BC7D3B0-09E9-4581-997A-C81D46BD9619}" presName="accentRepeatNode" presStyleLbl="solidFgAcc1" presStyleIdx="0" presStyleCnt="6"/>
      <dgm:spPr/>
    </dgm:pt>
    <dgm:pt modelId="{7F4566BC-5A1D-47FD-ACE9-A3BD04ABBD64}" type="pres">
      <dgm:prSet presAssocID="{088EF8E0-31C4-40E3-91E8-F540107D7DDD}" presName="text_2" presStyleLbl="node1" presStyleIdx="1" presStyleCnt="6">
        <dgm:presLayoutVars>
          <dgm:bulletEnabled val="1"/>
        </dgm:presLayoutVars>
      </dgm:prSet>
      <dgm:spPr>
        <a:xfrm>
          <a:off x="1007137" y="1370913"/>
          <a:ext cx="7741540" cy="685730"/>
        </a:xfrm>
        <a:prstGeom prst="rect">
          <a:avLst/>
        </a:prstGeom>
      </dgm:spPr>
    </dgm:pt>
    <dgm:pt modelId="{9FEFE892-B78E-4F39-9BF1-A9786C8CFFC8}" type="pres">
      <dgm:prSet presAssocID="{088EF8E0-31C4-40E3-91E8-F540107D7DDD}" presName="accent_2" presStyleCnt="0"/>
      <dgm:spPr/>
    </dgm:pt>
    <dgm:pt modelId="{1402A038-4796-4682-A5B0-D46385A09C24}" type="pres">
      <dgm:prSet presAssocID="{088EF8E0-31C4-40E3-91E8-F540107D7DDD}" presName="accentRepeatNode" presStyleLbl="solidFgAcc1" presStyleIdx="1" presStyleCnt="6"/>
      <dgm:spPr>
        <a:xfrm>
          <a:off x="578556" y="1285196"/>
          <a:ext cx="857163" cy="857163"/>
        </a:xfrm>
        <a:prstGeom prst="ellipse">
          <a:avLst/>
        </a:prstGeom>
      </dgm:spPr>
    </dgm:pt>
    <dgm:pt modelId="{85E680EE-63AF-4C8C-B443-3D3085283D0E}" type="pres">
      <dgm:prSet presAssocID="{BCD2F3CD-EB40-4F00-BE49-312071B75B58}" presName="text_3" presStyleLbl="node1" presStyleIdx="2" presStyleCnt="6">
        <dgm:presLayoutVars>
          <dgm:bulletEnabled val="1"/>
        </dgm:presLayoutVars>
      </dgm:prSet>
      <dgm:spPr>
        <a:xfrm>
          <a:off x="1157950" y="2399180"/>
          <a:ext cx="7590728" cy="685730"/>
        </a:xfrm>
        <a:prstGeom prst="rect">
          <a:avLst/>
        </a:prstGeom>
      </dgm:spPr>
    </dgm:pt>
    <dgm:pt modelId="{D26535A4-6CD7-43C5-8225-9B9740F89B02}" type="pres">
      <dgm:prSet presAssocID="{BCD2F3CD-EB40-4F00-BE49-312071B75B58}" presName="accent_3" presStyleCnt="0"/>
      <dgm:spPr/>
    </dgm:pt>
    <dgm:pt modelId="{44DE4469-AFE5-455B-B58F-D845777EF13F}" type="pres">
      <dgm:prSet presAssocID="{BCD2F3CD-EB40-4F00-BE49-312071B75B58}" presName="accentRepeatNode" presStyleLbl="solidFgAcc1" presStyleIdx="2" presStyleCnt="6"/>
      <dgm:spPr>
        <a:xfrm>
          <a:off x="729368" y="2313464"/>
          <a:ext cx="857163" cy="857163"/>
        </a:xfrm>
        <a:prstGeom prst="ellipse">
          <a:avLst/>
        </a:prstGeom>
      </dgm:spPr>
    </dgm:pt>
    <dgm:pt modelId="{21EEE198-5E57-4C00-9E64-AFBDF57BA12F}" type="pres">
      <dgm:prSet presAssocID="{C4807C88-4D89-4392-9384-5F4569EABF32}" presName="text_4" presStyleLbl="node1" presStyleIdx="3" presStyleCnt="6">
        <dgm:presLayoutVars>
          <dgm:bulletEnabled val="1"/>
        </dgm:presLayoutVars>
      </dgm:prSet>
      <dgm:spPr/>
    </dgm:pt>
    <dgm:pt modelId="{13EFB81A-04A9-4463-B7B5-401B4743A126}" type="pres">
      <dgm:prSet presAssocID="{C4807C88-4D89-4392-9384-5F4569EABF32}" presName="accent_4" presStyleCnt="0"/>
      <dgm:spPr/>
    </dgm:pt>
    <dgm:pt modelId="{2955836B-EF28-4B05-9789-BD58C4C90C67}" type="pres">
      <dgm:prSet presAssocID="{C4807C88-4D89-4392-9384-5F4569EABF32}" presName="accentRepeatNode" presStyleLbl="solidFgAcc1" presStyleIdx="3" presStyleCnt="6"/>
      <dgm:spPr/>
    </dgm:pt>
    <dgm:pt modelId="{6C3A41AA-5BD6-46DE-8DAB-54D962378777}" type="pres">
      <dgm:prSet presAssocID="{9ABFECEC-2902-4C23-A5C4-66247D8E120E}" presName="text_5" presStyleLbl="node1" presStyleIdx="4" presStyleCnt="6">
        <dgm:presLayoutVars>
          <dgm:bulletEnabled val="1"/>
        </dgm:presLayoutVars>
      </dgm:prSet>
      <dgm:spPr/>
    </dgm:pt>
    <dgm:pt modelId="{D00894A7-713F-4ADC-8878-6812BED81CBD}" type="pres">
      <dgm:prSet presAssocID="{9ABFECEC-2902-4C23-A5C4-66247D8E120E}" presName="accent_5" presStyleCnt="0"/>
      <dgm:spPr/>
    </dgm:pt>
    <dgm:pt modelId="{D094A55E-BD78-4132-B537-6C43666ADDBC}" type="pres">
      <dgm:prSet presAssocID="{9ABFECEC-2902-4C23-A5C4-66247D8E120E}" presName="accentRepeatNode" presStyleLbl="solidFgAcc1" presStyleIdx="4" presStyleCnt="6"/>
      <dgm:spPr/>
    </dgm:pt>
    <dgm:pt modelId="{3381BE46-BB29-46A3-B264-250DFBC7F4F5}" type="pres">
      <dgm:prSet presAssocID="{96E6ACEC-466B-493E-AA76-B22CA0EF1B39}" presName="text_6" presStyleLbl="node1" presStyleIdx="5" presStyleCnt="6">
        <dgm:presLayoutVars>
          <dgm:bulletEnabled val="1"/>
        </dgm:presLayoutVars>
      </dgm:prSet>
      <dgm:spPr/>
    </dgm:pt>
    <dgm:pt modelId="{C288BD4E-967C-433A-8D00-E99085E211E7}" type="pres">
      <dgm:prSet presAssocID="{96E6ACEC-466B-493E-AA76-B22CA0EF1B39}" presName="accent_6" presStyleCnt="0"/>
      <dgm:spPr/>
    </dgm:pt>
    <dgm:pt modelId="{BB10A991-239C-4957-94F2-6CCFFA756AD4}" type="pres">
      <dgm:prSet presAssocID="{96E6ACEC-466B-493E-AA76-B22CA0EF1B39}" presName="accentRepeatNode" presStyleLbl="solidFgAcc1" presStyleIdx="5" presStyleCnt="6"/>
      <dgm:spPr/>
    </dgm:pt>
  </dgm:ptLst>
  <dgm:cxnLst>
    <dgm:cxn modelId="{7E251C11-5B09-4A0A-8739-E20CD63A5F75}" type="presOf" srcId="{96E6ACEC-466B-493E-AA76-B22CA0EF1B39}" destId="{3381BE46-BB29-46A3-B264-250DFBC7F4F5}" srcOrd="0" destOrd="0" presId="urn:microsoft.com/office/officeart/2008/layout/VerticalCurvedList"/>
    <dgm:cxn modelId="{129E2C27-BD69-4E93-A624-D6B8AEC25479}" type="presOf" srcId="{9ABFECEC-2902-4C23-A5C4-66247D8E120E}" destId="{6C3A41AA-5BD6-46DE-8DAB-54D962378777}" srcOrd="0" destOrd="0" presId="urn:microsoft.com/office/officeart/2008/layout/VerticalCurvedList"/>
    <dgm:cxn modelId="{A3BCE237-F187-40DA-A225-25A992EB0D45}" srcId="{68E21B0D-CBAC-4EA7-97F3-94026FF8C51F}" destId="{088EF8E0-31C4-40E3-91E8-F540107D7DDD}" srcOrd="1" destOrd="0" parTransId="{9ED2E3AF-79BB-4825-86A6-D11ED004BE0E}" sibTransId="{E750E527-F2FC-47A4-80FF-3EF70621A0B7}"/>
    <dgm:cxn modelId="{D16ED16C-D9B7-4B0E-8489-0DC68ACD2AFB}" type="presOf" srcId="{7BC7D3B0-09E9-4581-997A-C81D46BD9619}" destId="{7D0A72CA-41E1-43A0-8AFA-D44D9FEA9215}" srcOrd="0" destOrd="0" presId="urn:microsoft.com/office/officeart/2008/layout/VerticalCurvedList"/>
    <dgm:cxn modelId="{31C6498A-4C63-4E52-B655-8E7C555F4BE4}" type="presOf" srcId="{088EF8E0-31C4-40E3-91E8-F540107D7DDD}" destId="{7F4566BC-5A1D-47FD-ACE9-A3BD04ABBD64}" srcOrd="0" destOrd="0" presId="urn:microsoft.com/office/officeart/2008/layout/VerticalCurvedList"/>
    <dgm:cxn modelId="{535E2192-EC8A-4FC2-AC47-454F6D77B6F0}" srcId="{68E21B0D-CBAC-4EA7-97F3-94026FF8C51F}" destId="{BCD2F3CD-EB40-4F00-BE49-312071B75B58}" srcOrd="2" destOrd="0" parTransId="{31FEF9DD-3907-4A03-BEC0-3335D5B28C86}" sibTransId="{2A1C0F24-A493-4C42-92C6-B947F4F8B0BC}"/>
    <dgm:cxn modelId="{7441AC93-3AEC-4FA7-8AC4-3A7FC7179A52}" type="presOf" srcId="{89EDEBDB-AF15-41CE-9D6C-2BB280C66868}" destId="{505EA83E-D553-40FD-9833-4CCEE38D3EC5}" srcOrd="0" destOrd="0" presId="urn:microsoft.com/office/officeart/2008/layout/VerticalCurvedList"/>
    <dgm:cxn modelId="{6345D394-9DA4-4A3C-BF27-C1495D4B4846}" srcId="{68E21B0D-CBAC-4EA7-97F3-94026FF8C51F}" destId="{7BC7D3B0-09E9-4581-997A-C81D46BD9619}" srcOrd="0" destOrd="0" parTransId="{6089716D-292C-4CEF-8DC8-FCB4AC60CCE1}" sibTransId="{89EDEBDB-AF15-41CE-9D6C-2BB280C66868}"/>
    <dgm:cxn modelId="{A206D4A5-02EB-4201-98DF-C2CDCB1397A6}" srcId="{68E21B0D-CBAC-4EA7-97F3-94026FF8C51F}" destId="{9ABFECEC-2902-4C23-A5C4-66247D8E120E}" srcOrd="4" destOrd="0" parTransId="{98B17582-C985-4189-8E15-AFEC866C2EBC}" sibTransId="{659E5722-C766-4605-B98A-7B3170B3D43E}"/>
    <dgm:cxn modelId="{EEF800C4-86FE-49AD-B43E-F665E70F2793}" type="presOf" srcId="{BCD2F3CD-EB40-4F00-BE49-312071B75B58}" destId="{85E680EE-63AF-4C8C-B443-3D3085283D0E}" srcOrd="0" destOrd="0" presId="urn:microsoft.com/office/officeart/2008/layout/VerticalCurvedList"/>
    <dgm:cxn modelId="{A3FE8ACF-5F62-46EB-A29A-2A4EE6191065}" srcId="{68E21B0D-CBAC-4EA7-97F3-94026FF8C51F}" destId="{96E6ACEC-466B-493E-AA76-B22CA0EF1B39}" srcOrd="5" destOrd="0" parTransId="{BFD9DB8E-808C-4443-A368-2FF9A8E873C4}" sibTransId="{07308C78-152B-4814-9A60-EE387E360835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6A32EEE4-833F-4121-BC15-A2C0A1F654E9}" type="presOf" srcId="{C4807C88-4D89-4392-9384-5F4569EABF32}" destId="{21EEE198-5E57-4C00-9E64-AFBDF57BA12F}" srcOrd="0" destOrd="0" presId="urn:microsoft.com/office/officeart/2008/layout/VerticalCurvedList"/>
    <dgm:cxn modelId="{2B3993FA-7ABD-4DA4-B9FC-A04286A7219A}" srcId="{68E21B0D-CBAC-4EA7-97F3-94026FF8C51F}" destId="{C4807C88-4D89-4392-9384-5F4569EABF32}" srcOrd="3" destOrd="0" parTransId="{006FC800-9742-419D-BB68-82A36361B504}" sibTransId="{6B8BF46B-960E-4D17-B465-E3336FC65478}"/>
    <dgm:cxn modelId="{9CC58F6A-3AC7-4DD5-990D-C621C15D69C8}" type="presParOf" srcId="{43AF2C7F-9D4D-4A49-8B13-6A831E89864E}" destId="{A55778FD-1C20-4749-B692-0C762B0462F2}" srcOrd="0" destOrd="0" presId="urn:microsoft.com/office/officeart/2008/layout/VerticalCurvedList"/>
    <dgm:cxn modelId="{AC8C4D65-CB1C-4BC1-B569-C05F00F38126}" type="presParOf" srcId="{A55778FD-1C20-4749-B692-0C762B0462F2}" destId="{856534C4-DC8B-4E2A-AF30-1D1792EC9544}" srcOrd="0" destOrd="0" presId="urn:microsoft.com/office/officeart/2008/layout/VerticalCurvedList"/>
    <dgm:cxn modelId="{6A6F33CF-B478-408B-8C65-CE86B84CC05A}" type="presParOf" srcId="{856534C4-DC8B-4E2A-AF30-1D1792EC9544}" destId="{1B64F6A8-1B16-4DC6-A510-2EB268F3947C}" srcOrd="0" destOrd="0" presId="urn:microsoft.com/office/officeart/2008/layout/VerticalCurvedList"/>
    <dgm:cxn modelId="{0BF860D6-246B-4559-BD13-98BC5456C834}" type="presParOf" srcId="{856534C4-DC8B-4E2A-AF30-1D1792EC9544}" destId="{505EA83E-D553-40FD-9833-4CCEE38D3EC5}" srcOrd="1" destOrd="0" presId="urn:microsoft.com/office/officeart/2008/layout/VerticalCurvedList"/>
    <dgm:cxn modelId="{4238F15D-11AC-4CF2-B5B7-292FCF555E13}" type="presParOf" srcId="{856534C4-DC8B-4E2A-AF30-1D1792EC9544}" destId="{297420CF-4700-40BE-A0C5-61932E931679}" srcOrd="2" destOrd="0" presId="urn:microsoft.com/office/officeart/2008/layout/VerticalCurvedList"/>
    <dgm:cxn modelId="{C37E6F78-4F9B-4206-BA81-7269828E8A25}" type="presParOf" srcId="{856534C4-DC8B-4E2A-AF30-1D1792EC9544}" destId="{0DAADFA9-AE67-4DDD-8B74-47EC6C91FA3A}" srcOrd="3" destOrd="0" presId="urn:microsoft.com/office/officeart/2008/layout/VerticalCurvedList"/>
    <dgm:cxn modelId="{1F2B7E10-A175-4407-943D-DB6CE66968BA}" type="presParOf" srcId="{A55778FD-1C20-4749-B692-0C762B0462F2}" destId="{7D0A72CA-41E1-43A0-8AFA-D44D9FEA9215}" srcOrd="1" destOrd="0" presId="urn:microsoft.com/office/officeart/2008/layout/VerticalCurvedList"/>
    <dgm:cxn modelId="{147E1E1F-802C-4089-80ED-E2D0D5F04EEB}" type="presParOf" srcId="{A55778FD-1C20-4749-B692-0C762B0462F2}" destId="{A6F7CC31-B32D-45B5-A8A0-136D8E0FBD93}" srcOrd="2" destOrd="0" presId="urn:microsoft.com/office/officeart/2008/layout/VerticalCurvedList"/>
    <dgm:cxn modelId="{D592A10E-1E41-451D-8A56-B5194C0C092C}" type="presParOf" srcId="{A6F7CC31-B32D-45B5-A8A0-136D8E0FBD93}" destId="{DCA6C65F-7ED6-48F7-819B-04DDC58E647C}" srcOrd="0" destOrd="0" presId="urn:microsoft.com/office/officeart/2008/layout/VerticalCurvedList"/>
    <dgm:cxn modelId="{9C541AD4-B808-4A78-8A2B-8477A69B9E31}" type="presParOf" srcId="{A55778FD-1C20-4749-B692-0C762B0462F2}" destId="{7F4566BC-5A1D-47FD-ACE9-A3BD04ABBD64}" srcOrd="3" destOrd="0" presId="urn:microsoft.com/office/officeart/2008/layout/VerticalCurvedList"/>
    <dgm:cxn modelId="{82439ECC-AC95-469E-B05A-040D93E53828}" type="presParOf" srcId="{A55778FD-1C20-4749-B692-0C762B0462F2}" destId="{9FEFE892-B78E-4F39-9BF1-A9786C8CFFC8}" srcOrd="4" destOrd="0" presId="urn:microsoft.com/office/officeart/2008/layout/VerticalCurvedList"/>
    <dgm:cxn modelId="{AE355DB1-0652-41C3-859E-A032E9F9E816}" type="presParOf" srcId="{9FEFE892-B78E-4F39-9BF1-A9786C8CFFC8}" destId="{1402A038-4796-4682-A5B0-D46385A09C24}" srcOrd="0" destOrd="0" presId="urn:microsoft.com/office/officeart/2008/layout/VerticalCurvedList"/>
    <dgm:cxn modelId="{63B4AE8E-4041-4204-B0C8-B7155AC6C96C}" type="presParOf" srcId="{A55778FD-1C20-4749-B692-0C762B0462F2}" destId="{85E680EE-63AF-4C8C-B443-3D3085283D0E}" srcOrd="5" destOrd="0" presId="urn:microsoft.com/office/officeart/2008/layout/VerticalCurvedList"/>
    <dgm:cxn modelId="{D3B4027F-681C-40F0-B220-B4A0EB0AF808}" type="presParOf" srcId="{A55778FD-1C20-4749-B692-0C762B0462F2}" destId="{D26535A4-6CD7-43C5-8225-9B9740F89B02}" srcOrd="6" destOrd="0" presId="urn:microsoft.com/office/officeart/2008/layout/VerticalCurvedList"/>
    <dgm:cxn modelId="{7141E4E7-74D6-4E87-8DF8-E52E4B49BC53}" type="presParOf" srcId="{D26535A4-6CD7-43C5-8225-9B9740F89B02}" destId="{44DE4469-AFE5-455B-B58F-D845777EF13F}" srcOrd="0" destOrd="0" presId="urn:microsoft.com/office/officeart/2008/layout/VerticalCurvedList"/>
    <dgm:cxn modelId="{085E14D8-FAF6-4F1A-9EDB-3B05AEA8FE25}" type="presParOf" srcId="{A55778FD-1C20-4749-B692-0C762B0462F2}" destId="{21EEE198-5E57-4C00-9E64-AFBDF57BA12F}" srcOrd="7" destOrd="0" presId="urn:microsoft.com/office/officeart/2008/layout/VerticalCurvedList"/>
    <dgm:cxn modelId="{7CE1171A-1DFD-4ADF-97DB-1371BF2D592F}" type="presParOf" srcId="{A55778FD-1C20-4749-B692-0C762B0462F2}" destId="{13EFB81A-04A9-4463-B7B5-401B4743A126}" srcOrd="8" destOrd="0" presId="urn:microsoft.com/office/officeart/2008/layout/VerticalCurvedList"/>
    <dgm:cxn modelId="{C77232A9-5B1F-4CCA-AF5F-35857709924D}" type="presParOf" srcId="{13EFB81A-04A9-4463-B7B5-401B4743A126}" destId="{2955836B-EF28-4B05-9789-BD58C4C90C67}" srcOrd="0" destOrd="0" presId="urn:microsoft.com/office/officeart/2008/layout/VerticalCurvedList"/>
    <dgm:cxn modelId="{F65F5AAD-B202-4172-ACF1-D3E0D6107F4F}" type="presParOf" srcId="{A55778FD-1C20-4749-B692-0C762B0462F2}" destId="{6C3A41AA-5BD6-46DE-8DAB-54D962378777}" srcOrd="9" destOrd="0" presId="urn:microsoft.com/office/officeart/2008/layout/VerticalCurvedList"/>
    <dgm:cxn modelId="{205BF07D-41AF-4EC1-99D0-93D78ABE85E3}" type="presParOf" srcId="{A55778FD-1C20-4749-B692-0C762B0462F2}" destId="{D00894A7-713F-4ADC-8878-6812BED81CBD}" srcOrd="10" destOrd="0" presId="urn:microsoft.com/office/officeart/2008/layout/VerticalCurvedList"/>
    <dgm:cxn modelId="{C1575F2C-AC06-4241-BE75-18ED313AE637}" type="presParOf" srcId="{D00894A7-713F-4ADC-8878-6812BED81CBD}" destId="{D094A55E-BD78-4132-B537-6C43666ADDBC}" srcOrd="0" destOrd="0" presId="urn:microsoft.com/office/officeart/2008/layout/VerticalCurvedList"/>
    <dgm:cxn modelId="{E8669014-DB33-4B09-B394-E94F84BF3E1C}" type="presParOf" srcId="{A55778FD-1C20-4749-B692-0C762B0462F2}" destId="{3381BE46-BB29-46A3-B264-250DFBC7F4F5}" srcOrd="11" destOrd="0" presId="urn:microsoft.com/office/officeart/2008/layout/VerticalCurvedList"/>
    <dgm:cxn modelId="{C524B314-2C6E-448A-A9ED-4FF4770AC81D}" type="presParOf" srcId="{A55778FD-1C20-4749-B692-0C762B0462F2}" destId="{C288BD4E-967C-433A-8D00-E99085E211E7}" srcOrd="12" destOrd="0" presId="urn:microsoft.com/office/officeart/2008/layout/VerticalCurvedList"/>
    <dgm:cxn modelId="{9326292F-45D7-49F5-9712-EC2F664165C7}" type="presParOf" srcId="{C288BD4E-967C-433A-8D00-E99085E211E7}" destId="{BB10A991-239C-4957-94F2-6CCFFA756A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1890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A72CA-41E1-43A0-8AFA-D44D9FEA9215}">
      <dsp:nvSpPr>
        <dsp:cNvPr id="0" name=""/>
        <dsp:cNvSpPr/>
      </dsp:nvSpPr>
      <dsp:spPr>
        <a:xfrm>
          <a:off x="369503" y="239452"/>
          <a:ext cx="8064491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96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</a:rPr>
            <a:t>Az MNB felmérése a koronavírus-járvány hazai vállalatokra gyakorolt gazdasági hatásait vizsgálta március 26. és április 2. között, közel 5000 vállalat részvételével</a:t>
          </a:r>
        </a:p>
      </dsp:txBody>
      <dsp:txXfrm>
        <a:off x="369503" y="239452"/>
        <a:ext cx="8064491" cy="478695"/>
      </dsp:txXfrm>
    </dsp:sp>
    <dsp:sp modelId="{DCA6C65F-7ED6-48F7-819B-04DDC58E647C}">
      <dsp:nvSpPr>
        <dsp:cNvPr id="0" name=""/>
        <dsp:cNvSpPr/>
      </dsp:nvSpPr>
      <dsp:spPr>
        <a:xfrm>
          <a:off x="70318" y="179616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566BC-5A1D-47FD-ACE9-A3BD04ABBD64}">
      <dsp:nvSpPr>
        <dsp:cNvPr id="0" name=""/>
        <dsp:cNvSpPr/>
      </dsp:nvSpPr>
      <dsp:spPr>
        <a:xfrm>
          <a:off x="803004" y="957916"/>
          <a:ext cx="7630990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közel fele 30 százaléknál nagyobb árbevétel csökkenést érzékelt, amit a döntő többség nem tervez áremeléssel ellensúlyozni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803004" y="957916"/>
        <a:ext cx="7630990" cy="478695"/>
      </dsp:txXfrm>
    </dsp:sp>
    <dsp:sp modelId="{1402A038-4796-4682-A5B0-D46385A09C24}">
      <dsp:nvSpPr>
        <dsp:cNvPr id="0" name=""/>
        <dsp:cNvSpPr/>
      </dsp:nvSpPr>
      <dsp:spPr>
        <a:xfrm>
          <a:off x="503820" y="898080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680EE-63AF-4C8C-B443-3D3085283D0E}">
      <dsp:nvSpPr>
        <dsp:cNvPr id="0" name=""/>
        <dsp:cNvSpPr/>
      </dsp:nvSpPr>
      <dsp:spPr>
        <a:xfrm>
          <a:off x="1040561" y="1675854"/>
          <a:ext cx="7393433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szerint mintegy fél évre lesz szükség ahhoz, hogy a bevételek újra elérjék a válság előtt szintet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040561" y="1675854"/>
        <a:ext cx="7393433" cy="478695"/>
      </dsp:txXfrm>
    </dsp:sp>
    <dsp:sp modelId="{44DE4469-AFE5-455B-B58F-D845777EF13F}">
      <dsp:nvSpPr>
        <dsp:cNvPr id="0" name=""/>
        <dsp:cNvSpPr/>
      </dsp:nvSpPr>
      <dsp:spPr>
        <a:xfrm>
          <a:off x="741376" y="1616017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7E6ED-9DF5-4E44-BC0F-576D4C960D50}">
      <dsp:nvSpPr>
        <dsp:cNvPr id="0" name=""/>
        <dsp:cNvSpPr/>
      </dsp:nvSpPr>
      <dsp:spPr>
        <a:xfrm>
          <a:off x="1116411" y="2394318"/>
          <a:ext cx="7317584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964" tIns="40640" rIns="40640" bIns="406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több mint fele nem tervez létszámváltozást, de a foglalkoztatottak számát a kitöltők fele legfeljebb 2 hónapig tudja fenntartani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6411" y="2394318"/>
        <a:ext cx="7317584" cy="478695"/>
      </dsp:txXfrm>
    </dsp:sp>
    <dsp:sp modelId="{F9B28654-D436-4056-A83D-E81A90D53409}">
      <dsp:nvSpPr>
        <dsp:cNvPr id="0" name=""/>
        <dsp:cNvSpPr/>
      </dsp:nvSpPr>
      <dsp:spPr>
        <a:xfrm>
          <a:off x="817226" y="2334481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16F58-3806-4AAF-A075-9EAE156312E9}">
      <dsp:nvSpPr>
        <dsp:cNvPr id="0" name=""/>
        <dsp:cNvSpPr/>
      </dsp:nvSpPr>
      <dsp:spPr>
        <a:xfrm>
          <a:off x="1040561" y="3112782"/>
          <a:ext cx="7393433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vendéglátás, szállítás és feldolgozóipar területein várható a leginkább a foglalkoztatotti létszám csökkentése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040561" y="3112782"/>
        <a:ext cx="7393433" cy="478695"/>
      </dsp:txXfrm>
    </dsp:sp>
    <dsp:sp modelId="{28620FE3-2937-4CB0-B576-89DE5F708784}">
      <dsp:nvSpPr>
        <dsp:cNvPr id="0" name=""/>
        <dsp:cNvSpPr/>
      </dsp:nvSpPr>
      <dsp:spPr>
        <a:xfrm>
          <a:off x="741376" y="3052945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8F706-D1F5-43C7-BF3A-F60725BD1FB1}">
      <dsp:nvSpPr>
        <dsp:cNvPr id="0" name=""/>
        <dsp:cNvSpPr/>
      </dsp:nvSpPr>
      <dsp:spPr>
        <a:xfrm>
          <a:off x="803004" y="3830719"/>
          <a:ext cx="7630990" cy="4786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chemeClr val="tx2"/>
              </a:solidFill>
            </a:rPr>
            <a:t>A válaszadók fele legfeljebb 1 hónapig képes fenntartani a fizetőképességet, ha nincsen árbevétele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803004" y="3830719"/>
        <a:ext cx="7630990" cy="478695"/>
      </dsp:txXfrm>
    </dsp:sp>
    <dsp:sp modelId="{9F0847F9-3AE9-40D2-92B5-128DB8C3A512}">
      <dsp:nvSpPr>
        <dsp:cNvPr id="0" name=""/>
        <dsp:cNvSpPr/>
      </dsp:nvSpPr>
      <dsp:spPr>
        <a:xfrm>
          <a:off x="503820" y="3770882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4F464-CFA8-46B5-8E1F-E36C356CF88A}">
      <dsp:nvSpPr>
        <dsp:cNvPr id="0" name=""/>
        <dsp:cNvSpPr/>
      </dsp:nvSpPr>
      <dsp:spPr>
        <a:xfrm>
          <a:off x="369503" y="4549183"/>
          <a:ext cx="8064491" cy="478695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hitellel rendelkező vállalkozások legnagyobb arányban Növekedési Hitellel (is) rendelkeznek</a:t>
          </a:r>
        </a:p>
      </dsp:txBody>
      <dsp:txXfrm>
        <a:off x="369503" y="4549183"/>
        <a:ext cx="8064491" cy="478695"/>
      </dsp:txXfrm>
    </dsp:sp>
    <dsp:sp modelId="{9D0BA1AB-BF23-4567-897B-582D4A53821D}">
      <dsp:nvSpPr>
        <dsp:cNvPr id="0" name=""/>
        <dsp:cNvSpPr/>
      </dsp:nvSpPr>
      <dsp:spPr>
        <a:xfrm>
          <a:off x="70318" y="4489347"/>
          <a:ext cx="598368" cy="5983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A72CA-41E1-43A0-8AFA-D44D9FEA9215}">
      <dsp:nvSpPr>
        <dsp:cNvPr id="0" name=""/>
        <dsp:cNvSpPr/>
      </dsp:nvSpPr>
      <dsp:spPr>
        <a:xfrm>
          <a:off x="422517" y="277377"/>
          <a:ext cx="8007604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Törlesztési moratórium kezdeményezése</a:t>
          </a:r>
        </a:p>
      </dsp:txBody>
      <dsp:txXfrm>
        <a:off x="422517" y="277377"/>
        <a:ext cx="8007604" cy="554544"/>
      </dsp:txXfrm>
    </dsp:sp>
    <dsp:sp modelId="{DCA6C65F-7ED6-48F7-819B-04DDC58E647C}">
      <dsp:nvSpPr>
        <dsp:cNvPr id="0" name=""/>
        <dsp:cNvSpPr/>
      </dsp:nvSpPr>
      <dsp:spPr>
        <a:xfrm>
          <a:off x="75927" y="208059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566BC-5A1D-47FD-ACE9-A3BD04ABBD64}">
      <dsp:nvSpPr>
        <dsp:cNvPr id="0" name=""/>
        <dsp:cNvSpPr/>
      </dsp:nvSpPr>
      <dsp:spPr>
        <a:xfrm>
          <a:off x="878668" y="1109089"/>
          <a:ext cx="7551453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</a:rPr>
            <a:t>Növekedési Hitelprogram Hajrá elindítása</a:t>
          </a:r>
          <a:endParaRPr lang="hu-HU" sz="1600" b="0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878668" y="1109089"/>
        <a:ext cx="7551453" cy="554544"/>
      </dsp:txXfrm>
    </dsp:sp>
    <dsp:sp modelId="{1402A038-4796-4682-A5B0-D46385A09C24}">
      <dsp:nvSpPr>
        <dsp:cNvPr id="0" name=""/>
        <dsp:cNvSpPr/>
      </dsp:nvSpPr>
      <dsp:spPr>
        <a:xfrm>
          <a:off x="532077" y="1039771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680EE-63AF-4C8C-B443-3D3085283D0E}">
      <dsp:nvSpPr>
        <dsp:cNvPr id="0" name=""/>
        <dsp:cNvSpPr/>
      </dsp:nvSpPr>
      <dsp:spPr>
        <a:xfrm>
          <a:off x="1087254" y="1940801"/>
          <a:ext cx="7342867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Növekedési</a:t>
          </a:r>
          <a:r>
            <a:rPr lang="hu-HU" sz="1600" b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 </a:t>
          </a:r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Kötvényprogramban a futamidő meghosszabbítása</a:t>
          </a:r>
        </a:p>
      </dsp:txBody>
      <dsp:txXfrm>
        <a:off x="1087254" y="1940801"/>
        <a:ext cx="7342867" cy="554544"/>
      </dsp:txXfrm>
    </dsp:sp>
    <dsp:sp modelId="{44DE4469-AFE5-455B-B58F-D845777EF13F}">
      <dsp:nvSpPr>
        <dsp:cNvPr id="0" name=""/>
        <dsp:cNvSpPr/>
      </dsp:nvSpPr>
      <dsp:spPr>
        <a:xfrm>
          <a:off x="740664" y="1871483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EEE198-5E57-4C00-9E64-AFBDF57BA12F}">
      <dsp:nvSpPr>
        <dsp:cNvPr id="0" name=""/>
        <dsp:cNvSpPr/>
      </dsp:nvSpPr>
      <dsp:spPr>
        <a:xfrm>
          <a:off x="1087254" y="2771986"/>
          <a:ext cx="7342867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chemeClr val="tx2"/>
              </a:solidFill>
              <a:latin typeface="Calibri"/>
              <a:ea typeface="+mn-ea"/>
              <a:cs typeface="+mn-cs"/>
            </a:rPr>
            <a:t>Állampapír-vásárlási program indítása a másodlagos piacon</a:t>
          </a:r>
          <a:endParaRPr lang="hu-HU" sz="16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87254" y="2771986"/>
        <a:ext cx="7342867" cy="554544"/>
      </dsp:txXfrm>
    </dsp:sp>
    <dsp:sp modelId="{2955836B-EF28-4B05-9789-BD58C4C90C67}">
      <dsp:nvSpPr>
        <dsp:cNvPr id="0" name=""/>
        <dsp:cNvSpPr/>
      </dsp:nvSpPr>
      <dsp:spPr>
        <a:xfrm>
          <a:off x="740664" y="2702668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A41AA-5BD6-46DE-8DAB-54D962378777}">
      <dsp:nvSpPr>
        <dsp:cNvPr id="0" name=""/>
        <dsp:cNvSpPr/>
      </dsp:nvSpPr>
      <dsp:spPr>
        <a:xfrm>
          <a:off x="878668" y="3603697"/>
          <a:ext cx="7551453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Jelzáloglevél-vásárlási</a:t>
          </a:r>
          <a:r>
            <a:rPr lang="hu-HU" sz="1600" kern="1200" dirty="0"/>
            <a:t> </a:t>
          </a: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program újraindítása</a:t>
          </a:r>
        </a:p>
      </dsp:txBody>
      <dsp:txXfrm>
        <a:off x="878668" y="3603697"/>
        <a:ext cx="7551453" cy="554544"/>
      </dsp:txXfrm>
    </dsp:sp>
    <dsp:sp modelId="{D094A55E-BD78-4132-B537-6C43666ADDBC}">
      <dsp:nvSpPr>
        <dsp:cNvPr id="0" name=""/>
        <dsp:cNvSpPr/>
      </dsp:nvSpPr>
      <dsp:spPr>
        <a:xfrm>
          <a:off x="532077" y="3534379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81BE46-BB29-46A3-B264-250DFBC7F4F5}">
      <dsp:nvSpPr>
        <dsp:cNvPr id="0" name=""/>
        <dsp:cNvSpPr/>
      </dsp:nvSpPr>
      <dsp:spPr>
        <a:xfrm>
          <a:off x="422517" y="4435409"/>
          <a:ext cx="8007604" cy="554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Rekordösszegű, 250 milliárd forintos befizetés az MNB 2019. évi eredményéből a központi költségvetésbe</a:t>
          </a:r>
        </a:p>
      </dsp:txBody>
      <dsp:txXfrm>
        <a:off x="422517" y="4435409"/>
        <a:ext cx="8007604" cy="554544"/>
      </dsp:txXfrm>
    </dsp:sp>
    <dsp:sp modelId="{BB10A991-239C-4957-94F2-6CCFFA756AD4}">
      <dsp:nvSpPr>
        <dsp:cNvPr id="0" name=""/>
        <dsp:cNvSpPr/>
      </dsp:nvSpPr>
      <dsp:spPr>
        <a:xfrm>
          <a:off x="75927" y="4366091"/>
          <a:ext cx="693180" cy="6931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822B1-C9C3-449E-AEF9-0EA12FF5E989}" type="datetimeFigureOut">
              <a:rPr lang="hu-HU" smtClean="0"/>
              <a:t>2020. 04. 23.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58F5B-7E30-4110-BB9A-28F77318E1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89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58F5B-7E30-4110-BB9A-28F77318E130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251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858F5B-7E30-4110-BB9A-28F77318E130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80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30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345" y="1954400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koronavírus vállalati szektorra gyakorolt hatásai</a:t>
            </a:r>
            <a:b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u-HU" sz="2000" b="1" dirty="0"/>
            </a:b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mnb vállalati felmérésének eredményei</a:t>
            </a:r>
            <a:endParaRPr lang="hu-H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10782B-AB08-47FA-87D4-FF65FBAF4B7A}"/>
              </a:ext>
            </a:extLst>
          </p:cNvPr>
          <p:cNvSpPr/>
          <p:nvPr/>
        </p:nvSpPr>
        <p:spPr>
          <a:xfrm>
            <a:off x="6976872" y="374904"/>
            <a:ext cx="1956816" cy="329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2"/>
                </a:solidFill>
              </a:rPr>
              <a:t>2020. április 24.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4A10B-6D55-4116-88EA-2B14E5926A0B}"/>
              </a:ext>
            </a:extLst>
          </p:cNvPr>
          <p:cNvSpPr/>
          <p:nvPr/>
        </p:nvSpPr>
        <p:spPr>
          <a:xfrm>
            <a:off x="210312" y="374904"/>
            <a:ext cx="2267712" cy="329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2"/>
                </a:solidFill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0"/>
            <a:ext cx="6056100" cy="1181606"/>
          </a:xfrm>
        </p:spPr>
        <p:txBody>
          <a:bodyPr/>
          <a:lstStyle/>
          <a:p>
            <a:r>
              <a:rPr lang="hu-HU" b="1" dirty="0"/>
              <a:t>termelési, szolgáltatási folyamatok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928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F201253-D22F-4E4F-A6EB-94D4DAC5B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kitöltők közel kétharmada már tapasztalt fennakadásokat a beszállítói problémák miatt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12EEC9-E385-4DCA-B4C2-66B9CFD37A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1012295A-558E-44DD-A1EF-274589E9B91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85607125"/>
              </p:ext>
            </p:extLst>
          </p:nvPr>
        </p:nvGraphicFramePr>
        <p:xfrm>
          <a:off x="359764" y="970402"/>
          <a:ext cx="8404408" cy="485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EBD9280D-89E3-4D49-9F00-29DB57E6DF54}"/>
              </a:ext>
            </a:extLst>
          </p:cNvPr>
          <p:cNvSpPr/>
          <p:nvPr/>
        </p:nvSpPr>
        <p:spPr>
          <a:xfrm>
            <a:off x="794478" y="5560803"/>
            <a:ext cx="7969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000" b="1" i="1" dirty="0"/>
              <a:t>Tapasztalt fennakadást a vállalat termelési/szolgáltatási folyamatában a koronavírus okozta beszállítói problémák miatt?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1B1CAD77-E972-4DE9-9FD9-8E79B82E6C09}"/>
              </a:ext>
            </a:extLst>
          </p:cNvPr>
          <p:cNvSpPr txBox="1"/>
          <p:nvPr/>
        </p:nvSpPr>
        <p:spPr>
          <a:xfrm>
            <a:off x="5892171" y="5864093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(N=4647)</a:t>
            </a:r>
          </a:p>
        </p:txBody>
      </p:sp>
    </p:spTree>
    <p:extLst>
      <p:ext uri="{BB962C8B-B14F-4D97-AF65-F5344CB8AC3E}">
        <p14:creationId xmlns:p14="http://schemas.microsoft.com/office/powerpoint/2010/main" val="266910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052DE1DD-BAD4-4AD2-B483-AAC5AD7FB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vállalatok többségénél 2 hétnél hosszabb leállást eredményeztek a beszállítói problémák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EFF1CAB-3784-410A-B701-B22A252370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B4AB849D-F30F-473E-91F5-7AA3B8F9363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69496789"/>
              </p:ext>
            </p:extLst>
          </p:nvPr>
        </p:nvGraphicFramePr>
        <p:xfrm>
          <a:off x="478174" y="938985"/>
          <a:ext cx="8180051" cy="474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id="{1CAD0C46-B425-4DEE-8123-542E2E08F48C}"/>
              </a:ext>
            </a:extLst>
          </p:cNvPr>
          <p:cNvSpPr txBox="1"/>
          <p:nvPr/>
        </p:nvSpPr>
        <p:spPr>
          <a:xfrm>
            <a:off x="1579835" y="5905257"/>
            <a:ext cx="5407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Külső ív: Kitöltők (N=1633) Belső ív: </a:t>
            </a:r>
            <a:r>
              <a:rPr lang="hu-H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NHP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(N=149)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2E0296C6-1AB1-49B2-9FBB-F5AF2E4F9880}"/>
              </a:ext>
            </a:extLst>
          </p:cNvPr>
          <p:cNvSpPr/>
          <p:nvPr/>
        </p:nvSpPr>
        <p:spPr>
          <a:xfrm>
            <a:off x="946318" y="5553260"/>
            <a:ext cx="72437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Milyen fennakadásokat tapasztalt a koronavírus járvány miatt?</a:t>
            </a:r>
          </a:p>
        </p:txBody>
      </p:sp>
    </p:spTree>
    <p:extLst>
      <p:ext uri="{BB962C8B-B14F-4D97-AF65-F5344CB8AC3E}">
        <p14:creationId xmlns:p14="http://schemas.microsoft.com/office/powerpoint/2010/main" val="3951435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BE5B317-D1B5-4F68-AA53-92A4E5A18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járvány a beszállítói láncokban számottevő akadályokat okoz*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F55B75D-F812-40BC-801F-82D6D4DBB4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035B063-A23C-4A23-BAF2-2F71FEAC72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3265633"/>
              </p:ext>
            </p:extLst>
          </p:nvPr>
        </p:nvGraphicFramePr>
        <p:xfrm>
          <a:off x="-15744" y="1160305"/>
          <a:ext cx="8997895" cy="453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2EDABDC4-48A9-4B95-A284-0C0FD4587EC8}"/>
              </a:ext>
            </a:extLst>
          </p:cNvPr>
          <p:cNvSpPr/>
          <p:nvPr/>
        </p:nvSpPr>
        <p:spPr>
          <a:xfrm>
            <a:off x="600041" y="5699128"/>
            <a:ext cx="73669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Mely ország(ok)</a:t>
            </a:r>
            <a:r>
              <a:rPr lang="hu-HU" sz="2000" b="1" i="1" dirty="0" err="1"/>
              <a:t>ból</a:t>
            </a:r>
            <a:r>
              <a:rPr lang="hu-HU" sz="2000" b="1" i="1" dirty="0"/>
              <a:t> érkező szállítások miatt számít fennakadásokra?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8D4310-2888-4A07-8C10-0C30B83732EE}"/>
              </a:ext>
            </a:extLst>
          </p:cNvPr>
          <p:cNvSpPr txBox="1"/>
          <p:nvPr/>
        </p:nvSpPr>
        <p:spPr>
          <a:xfrm>
            <a:off x="7825219" y="5685196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(N=2729)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4AA4A40D-5398-4ABF-B57E-995550D8670A}"/>
              </a:ext>
            </a:extLst>
          </p:cNvPr>
          <p:cNvSpPr/>
          <p:nvPr/>
        </p:nvSpPr>
        <p:spPr>
          <a:xfrm>
            <a:off x="600041" y="6181255"/>
            <a:ext cx="73669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/>
              <a:t>* Fertőzöttek száma 2020. április 2-i állapot szerint.</a:t>
            </a:r>
          </a:p>
        </p:txBody>
      </p:sp>
    </p:spTree>
    <p:extLst>
      <p:ext uri="{BB962C8B-B14F-4D97-AF65-F5344CB8AC3E}">
        <p14:creationId xmlns:p14="http://schemas.microsoft.com/office/powerpoint/2010/main" val="115722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96752C7-64F7-499F-95CE-0CCFC7B3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cégek 41 százaléka nem tudná helyettesíteni a kulcsfontosságú szállító 1 hónapig tartó kiesését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9DEE955-43A8-41DC-9F45-315653B1FA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9E906C-56DC-42E4-8BBE-5B9CDFFD5AA0}"/>
              </a:ext>
            </a:extLst>
          </p:cNvPr>
          <p:cNvSpPr txBox="1"/>
          <p:nvPr/>
        </p:nvSpPr>
        <p:spPr>
          <a:xfrm>
            <a:off x="3955209" y="6017337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(N=4208)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970C2E-FD77-4659-ADA7-F77465D82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336707"/>
              </p:ext>
            </p:extLst>
          </p:nvPr>
        </p:nvGraphicFramePr>
        <p:xfrm>
          <a:off x="401526" y="1111803"/>
          <a:ext cx="8264298" cy="425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9ECE3250-E6D1-4CA1-942F-01354F2E87F3}"/>
              </a:ext>
            </a:extLst>
          </p:cNvPr>
          <p:cNvSpPr/>
          <p:nvPr/>
        </p:nvSpPr>
        <p:spPr>
          <a:xfrm>
            <a:off x="519545" y="5410255"/>
            <a:ext cx="8665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Tudja helyettesíteni a tevékenységéhez nélkülözhetetlen anyagot, terméket, szolgáltatást biztosító szállító 1 hónapnál hosszabb ideig tartó kiesését?</a:t>
            </a:r>
          </a:p>
        </p:txBody>
      </p:sp>
    </p:spTree>
    <p:extLst>
      <p:ext uri="{BB962C8B-B14F-4D97-AF65-F5344CB8AC3E}">
        <p14:creationId xmlns:p14="http://schemas.microsoft.com/office/powerpoint/2010/main" val="3678813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DDDD4-D229-4E2B-8D0A-7D273A3F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b="1" dirty="0"/>
              <a:t>Foglalkoztatás várható alakulása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5432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7C810C0-D2B4-465D-AE48-9E4C0D1CD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vállalatok többsége a létszám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megtartását tervezi…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C2749E3-C81E-42DB-87D4-02CD00D2F2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2AFF5077-492C-4CE1-BD8A-50D080148136}"/>
              </a:ext>
            </a:extLst>
          </p:cNvPr>
          <p:cNvSpPr txBox="1"/>
          <p:nvPr/>
        </p:nvSpPr>
        <p:spPr>
          <a:xfrm>
            <a:off x="4136348" y="5324395"/>
            <a:ext cx="115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(N=3519)</a:t>
            </a: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48CD0FDF-327A-4900-A7A2-69188CA3CE7D}"/>
              </a:ext>
            </a:extLst>
          </p:cNvPr>
          <p:cNvSpPr txBox="1"/>
          <p:nvPr/>
        </p:nvSpPr>
        <p:spPr>
          <a:xfrm>
            <a:off x="3290504" y="5324395"/>
            <a:ext cx="9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(N=415)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50558DAA-470B-4968-8B44-E19CE07D63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515665"/>
              </p:ext>
            </p:extLst>
          </p:nvPr>
        </p:nvGraphicFramePr>
        <p:xfrm>
          <a:off x="161847" y="922448"/>
          <a:ext cx="8187650" cy="449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églalap 11">
            <a:extLst>
              <a:ext uri="{FF2B5EF4-FFF2-40B4-BE49-F238E27FC236}">
                <a16:creationId xmlns:a16="http://schemas.microsoft.com/office/drawing/2014/main" id="{A46B0787-6AAB-431D-807E-721BD4EBCAF5}"/>
              </a:ext>
            </a:extLst>
          </p:cNvPr>
          <p:cNvSpPr/>
          <p:nvPr/>
        </p:nvSpPr>
        <p:spPr>
          <a:xfrm>
            <a:off x="620989" y="5693727"/>
            <a:ext cx="8187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a munkarenddel, távmunkával, szabadságoltatással kapcsolatos különleges intézkedéseket?</a:t>
            </a:r>
          </a:p>
        </p:txBody>
      </p:sp>
    </p:spTree>
    <p:extLst>
      <p:ext uri="{BB962C8B-B14F-4D97-AF65-F5344CB8AC3E}">
        <p14:creationId xmlns:p14="http://schemas.microsoft.com/office/powerpoint/2010/main" val="1203164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A95111A-283B-493F-AA10-5619C10A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alternatív eszközök alkalmazásával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E75156-47CD-4303-8746-55F79B7DD3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E2EF961-212F-465D-9016-32CBBA713C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017708"/>
              </p:ext>
            </p:extLst>
          </p:nvPr>
        </p:nvGraphicFramePr>
        <p:xfrm>
          <a:off x="149902" y="1001320"/>
          <a:ext cx="8832249" cy="49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9F5CA2-17D7-4984-82B2-EA5856D4FF5C}"/>
              </a:ext>
            </a:extLst>
          </p:cNvPr>
          <p:cNvSpPr txBox="1"/>
          <p:nvPr/>
        </p:nvSpPr>
        <p:spPr>
          <a:xfrm>
            <a:off x="5382152" y="6230334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(N=1570)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DB8DE36-D6C0-42D4-9665-034C9D9E73FD}"/>
              </a:ext>
            </a:extLst>
          </p:cNvPr>
          <p:cNvSpPr/>
          <p:nvPr/>
        </p:nvSpPr>
        <p:spPr>
          <a:xfrm>
            <a:off x="478174" y="5910328"/>
            <a:ext cx="84384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Milyen munkarenddel, távmunkával, szabadságolással kapcsolatos különleges intézkedéseket tervez? (több is megjelölhető)</a:t>
            </a:r>
          </a:p>
        </p:txBody>
      </p:sp>
    </p:spTree>
    <p:extLst>
      <p:ext uri="{BB962C8B-B14F-4D97-AF65-F5344CB8AC3E}">
        <p14:creationId xmlns:p14="http://schemas.microsoft.com/office/powerpoint/2010/main" val="3846158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A5AABB9-67FE-43D7-A52A-4BA950A9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498789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Távmunka Nem mindenhol alkalmazható megoldás…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F78914F-791F-4472-8717-0A259E84B4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E2DB48-7F79-49A4-88D4-F85D69DF3C71}"/>
              </a:ext>
            </a:extLst>
          </p:cNvPr>
          <p:cNvSpPr txBox="1"/>
          <p:nvPr/>
        </p:nvSpPr>
        <p:spPr>
          <a:xfrm>
            <a:off x="3875035" y="5916533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(N=3519)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8D59F11B-FF08-4EF4-914D-3B64A17BD0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666959"/>
              </p:ext>
            </p:extLst>
          </p:nvPr>
        </p:nvGraphicFramePr>
        <p:xfrm>
          <a:off x="241179" y="1190674"/>
          <a:ext cx="8424645" cy="434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F60B7430-5B4E-4C8A-A282-B28F67C8F549}"/>
              </a:ext>
            </a:extLst>
          </p:cNvPr>
          <p:cNvSpPr/>
          <p:nvPr/>
        </p:nvSpPr>
        <p:spPr>
          <a:xfrm>
            <a:off x="930039" y="5599541"/>
            <a:ext cx="7046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Mennyire megoldható az otthoni munkavégzés a vállalatánál?</a:t>
            </a:r>
          </a:p>
        </p:txBody>
      </p:sp>
    </p:spTree>
    <p:extLst>
      <p:ext uri="{BB962C8B-B14F-4D97-AF65-F5344CB8AC3E}">
        <p14:creationId xmlns:p14="http://schemas.microsoft.com/office/powerpoint/2010/main" val="191091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EA4B25F-DB28-4266-9467-EEC3360F8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főként a tevékenység jellege miatt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9A1C6BF-5F61-4946-9572-D42939CE65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FC20679E-59D8-4FF6-8E46-313316BA7C5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06362283"/>
              </p:ext>
            </p:extLst>
          </p:nvPr>
        </p:nvGraphicFramePr>
        <p:xfrm>
          <a:off x="253626" y="1016858"/>
          <a:ext cx="8515620" cy="4624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32D9EDF-4DB6-4161-9FAC-E69468169AD3}"/>
              </a:ext>
            </a:extLst>
          </p:cNvPr>
          <p:cNvSpPr txBox="1"/>
          <p:nvPr/>
        </p:nvSpPr>
        <p:spPr>
          <a:xfrm>
            <a:off x="3932970" y="5981935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(N=3519)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DFC594EF-B320-4E30-BAEE-5A3395F5D7FE}"/>
              </a:ext>
            </a:extLst>
          </p:cNvPr>
          <p:cNvSpPr/>
          <p:nvPr/>
        </p:nvSpPr>
        <p:spPr>
          <a:xfrm>
            <a:off x="478174" y="5641087"/>
            <a:ext cx="87285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 akadályozza az otthoni munkavégzést a vállalatnál? (több is megjelölhető)</a:t>
            </a:r>
          </a:p>
        </p:txBody>
      </p:sp>
    </p:spTree>
    <p:extLst>
      <p:ext uri="{BB962C8B-B14F-4D97-AF65-F5344CB8AC3E}">
        <p14:creationId xmlns:p14="http://schemas.microsoft.com/office/powerpoint/2010/main" val="166416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5227643"/>
              </p:ext>
            </p:extLst>
          </p:nvPr>
        </p:nvGraphicFramePr>
        <p:xfrm>
          <a:off x="477838" y="1049311"/>
          <a:ext cx="850431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4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AEEB9A0D-717B-4275-BC92-6280C214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foglalkoztatottak számát a válaszadók fele legfeljebb 2 hónapig tudja megtartani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BF7BEBC-D346-4EC9-AA54-026D152734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F89B7F8-32E8-4991-8558-DBF63A2867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8699843"/>
              </p:ext>
            </p:extLst>
          </p:nvPr>
        </p:nvGraphicFramePr>
        <p:xfrm>
          <a:off x="478173" y="1001320"/>
          <a:ext cx="8302969" cy="449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2BB76B5C-2B16-42A1-B40C-5F747F99BEC9}"/>
              </a:ext>
            </a:extLst>
          </p:cNvPr>
          <p:cNvSpPr/>
          <p:nvPr/>
        </p:nvSpPr>
        <p:spPr>
          <a:xfrm>
            <a:off x="441507" y="5348848"/>
            <a:ext cx="85406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Mennyi ideig tudná fenntartani a jelenlegi alkalmazotti létszámot a jelenlegi szabályozás engedte keretek közt (szabadságolás, távmunka stb.), ha a piaci feltételek nem változnak, esetleg tovább romlanak?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51CAC7-8CFC-48E8-A7C5-670C27537F2A}"/>
              </a:ext>
            </a:extLst>
          </p:cNvPr>
          <p:cNvSpPr txBox="1"/>
          <p:nvPr/>
        </p:nvSpPr>
        <p:spPr>
          <a:xfrm>
            <a:off x="6025220" y="5964401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(N=3519)</a:t>
            </a:r>
          </a:p>
        </p:txBody>
      </p:sp>
    </p:spTree>
    <p:extLst>
      <p:ext uri="{BB962C8B-B14F-4D97-AF65-F5344CB8AC3E}">
        <p14:creationId xmlns:p14="http://schemas.microsoft.com/office/powerpoint/2010/main" val="945831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451B4E0-430E-41A6-8776-291FA0E93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válaszadók 40 százaléka negyedéven belül tervez hitelt felvenni a bérek átmeneti finanszírozására…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AE5E2F7-8606-4B91-AD0B-160A16FFBA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AF3278-6A5F-4099-808A-534A2B01870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0763270"/>
              </p:ext>
            </p:extLst>
          </p:nvPr>
        </p:nvGraphicFramePr>
        <p:xfrm>
          <a:off x="478174" y="616448"/>
          <a:ext cx="8059737" cy="504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1F9216-16DF-4F6F-9D52-C31A9AE6A6DB}"/>
              </a:ext>
            </a:extLst>
          </p:cNvPr>
          <p:cNvSpPr txBox="1"/>
          <p:nvPr/>
        </p:nvSpPr>
        <p:spPr>
          <a:xfrm>
            <a:off x="3929576" y="6241552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(N=3563)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FA020C9-6CCA-4D3D-B1F3-057C383BA9FF}"/>
              </a:ext>
            </a:extLst>
          </p:cNvPr>
          <p:cNvSpPr/>
          <p:nvPr/>
        </p:nvSpPr>
        <p:spPr>
          <a:xfrm>
            <a:off x="368992" y="5598389"/>
            <a:ext cx="8982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Várhatóan lesz-e szüksége a vállalkozásnak folyószámlahitel felvételére (vagy a meglévő keret nagyobb kihasználására) az alkalmazottak megtartása érdekében?</a:t>
            </a:r>
          </a:p>
        </p:txBody>
      </p:sp>
    </p:spTree>
    <p:extLst>
      <p:ext uri="{BB962C8B-B14F-4D97-AF65-F5344CB8AC3E}">
        <p14:creationId xmlns:p14="http://schemas.microsoft.com/office/powerpoint/2010/main" val="1860050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EBE6EB4-1E35-4E89-A5A5-01684CB1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jellemzően 3 havi bér fedezésére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E0AAC0C-4AB6-4094-8640-41CF99D38B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E2A129B-0FCB-458F-BBDC-72CC1C9032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645867"/>
              </p:ext>
            </p:extLst>
          </p:nvPr>
        </p:nvGraphicFramePr>
        <p:xfrm>
          <a:off x="478174" y="828073"/>
          <a:ext cx="8059482" cy="4661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C4D9835-F1E8-4386-B569-2E785CCE912D}"/>
              </a:ext>
            </a:extLst>
          </p:cNvPr>
          <p:cNvSpPr txBox="1"/>
          <p:nvPr/>
        </p:nvSpPr>
        <p:spPr>
          <a:xfrm>
            <a:off x="3929449" y="6048342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(N=3563)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8E12DB6F-4B23-4752-B177-150B56D3619A}"/>
              </a:ext>
            </a:extLst>
          </p:cNvPr>
          <p:cNvSpPr/>
          <p:nvPr/>
        </p:nvSpPr>
        <p:spPr>
          <a:xfrm>
            <a:off x="161848" y="5442748"/>
            <a:ext cx="8982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havi teljes bérköltséget kellene, illetve lenne hajlandó folyószámlahitelből finanszírozni annak érdekében, hogy ne kelljen a dolgozói létszámot csökkentenie?</a:t>
            </a:r>
          </a:p>
        </p:txBody>
      </p:sp>
    </p:spTree>
    <p:extLst>
      <p:ext uri="{BB962C8B-B14F-4D97-AF65-F5344CB8AC3E}">
        <p14:creationId xmlns:p14="http://schemas.microsoft.com/office/powerpoint/2010/main" val="1041520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Likviditási helyzet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8F672CC0-9E72-4ED8-AD9E-CD683061488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54836194"/>
              </p:ext>
            </p:extLst>
          </p:nvPr>
        </p:nvGraphicFramePr>
        <p:xfrm>
          <a:off x="201694" y="922448"/>
          <a:ext cx="8740612" cy="528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D2EF3EEC-49FE-4246-8E01-6709BB09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járvány a kitöltők közel felénél okoz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likviditási nehézségeket…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9BB58B0-411B-41AF-8715-5FD1EA46C0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87600F-BC2A-436D-B204-E3EF72B03C83}"/>
              </a:ext>
            </a:extLst>
          </p:cNvPr>
          <p:cNvSpPr txBox="1"/>
          <p:nvPr/>
        </p:nvSpPr>
        <p:spPr>
          <a:xfrm>
            <a:off x="7621323" y="2092210"/>
            <a:ext cx="1156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(N=3760)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8127CCD9-4F67-4F06-9A8E-15FE4D37C081}"/>
              </a:ext>
            </a:extLst>
          </p:cNvPr>
          <p:cNvSpPr txBox="1"/>
          <p:nvPr/>
        </p:nvSpPr>
        <p:spPr>
          <a:xfrm>
            <a:off x="7732296" y="2461542"/>
            <a:ext cx="934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(N=415)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D9240926-2E0D-4670-9168-840D9BC569B5}"/>
              </a:ext>
            </a:extLst>
          </p:cNvPr>
          <p:cNvSpPr/>
          <p:nvPr/>
        </p:nvSpPr>
        <p:spPr>
          <a:xfrm>
            <a:off x="638869" y="5793423"/>
            <a:ext cx="83034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Okozott-e a vállalatnál likviditási (fizetőképességgel kapcsolatos) problémát a koronavírus? Ha igen, milyen mértékűt?</a:t>
            </a:r>
          </a:p>
        </p:txBody>
      </p:sp>
    </p:spTree>
    <p:extLst>
      <p:ext uri="{BB962C8B-B14F-4D97-AF65-F5344CB8AC3E}">
        <p14:creationId xmlns:p14="http://schemas.microsoft.com/office/powerpoint/2010/main" val="3958914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6621476-C5AE-4383-8C92-815CA253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cégek több mint fele a bevétel kiesést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csak 1 hónapig tudja kigazdálkodni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317825-4CAD-47D7-B205-9D7B355ADE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C5F8CCEF-7E28-4FBD-95E3-B2EAD41F3934}"/>
              </a:ext>
            </a:extLst>
          </p:cNvPr>
          <p:cNvSpPr/>
          <p:nvPr/>
        </p:nvSpPr>
        <p:spPr>
          <a:xfrm>
            <a:off x="778291" y="5696092"/>
            <a:ext cx="83657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Mennyi ideig tudná fenntartani fizetőképességét, ha nem lenne a vállalatnak árbevétele?</a:t>
            </a:r>
          </a:p>
        </p:txBody>
      </p:sp>
      <p:graphicFrame>
        <p:nvGraphicFramePr>
          <p:cNvPr id="17" name="Tartalom helye 16">
            <a:extLst>
              <a:ext uri="{FF2B5EF4-FFF2-40B4-BE49-F238E27FC236}">
                <a16:creationId xmlns:a16="http://schemas.microsoft.com/office/drawing/2014/main" id="{18B02E4D-4283-4DD4-AADD-89637F5F494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30671874"/>
              </p:ext>
            </p:extLst>
          </p:nvPr>
        </p:nvGraphicFramePr>
        <p:xfrm>
          <a:off x="477838" y="1190625"/>
          <a:ext cx="8504314" cy="461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5">
            <a:extLst>
              <a:ext uri="{FF2B5EF4-FFF2-40B4-BE49-F238E27FC236}">
                <a16:creationId xmlns:a16="http://schemas.microsoft.com/office/drawing/2014/main" id="{899C04C8-BE26-4310-8EA1-002356E4603A}"/>
              </a:ext>
            </a:extLst>
          </p:cNvPr>
          <p:cNvSpPr txBox="1"/>
          <p:nvPr/>
        </p:nvSpPr>
        <p:spPr>
          <a:xfrm>
            <a:off x="2026334" y="6029577"/>
            <a:ext cx="5513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Külső ív: Kitöltők (N=3464)   Belső ív: </a:t>
            </a:r>
            <a:r>
              <a:rPr lang="hu-H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NHP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(N=399)</a:t>
            </a:r>
          </a:p>
        </p:txBody>
      </p:sp>
    </p:spTree>
    <p:extLst>
      <p:ext uri="{BB962C8B-B14F-4D97-AF65-F5344CB8AC3E}">
        <p14:creationId xmlns:p14="http://schemas.microsoft.com/office/powerpoint/2010/main" val="77922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DFDF4E9-58CC-4D0E-A883-58CE65F3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51" y="327866"/>
            <a:ext cx="7731765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vállalatok leginkább a tartalékok felhasználására és HR-optimalizálásra készülnek a válság miatt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D673441-5376-48BB-869C-DEE4DBECCF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5C72B8F-0884-4763-809E-C9FF1BEE75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723365"/>
              </p:ext>
            </p:extLst>
          </p:nvPr>
        </p:nvGraphicFramePr>
        <p:xfrm>
          <a:off x="373391" y="1061720"/>
          <a:ext cx="7820207" cy="487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5">
            <a:extLst>
              <a:ext uri="{FF2B5EF4-FFF2-40B4-BE49-F238E27FC236}">
                <a16:creationId xmlns:a16="http://schemas.microsoft.com/office/drawing/2014/main" id="{7EA6CF4F-24FE-4551-BA9A-A499201596B9}"/>
              </a:ext>
            </a:extLst>
          </p:cNvPr>
          <p:cNvSpPr txBox="1"/>
          <p:nvPr/>
        </p:nvSpPr>
        <p:spPr>
          <a:xfrm>
            <a:off x="4225220" y="6256243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(N=3760)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C5D25BCE-21C3-45BC-A735-5FC629F47531}"/>
              </a:ext>
            </a:extLst>
          </p:cNvPr>
          <p:cNvSpPr/>
          <p:nvPr/>
        </p:nvSpPr>
        <p:spPr>
          <a:xfrm>
            <a:off x="388005" y="5934925"/>
            <a:ext cx="83679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Milyen lehetőségei lennének, ha 1-3 hónapig jelentősen csökkenne a vállalat árbevétele? (több is megjelölhető)</a:t>
            </a:r>
          </a:p>
        </p:txBody>
      </p:sp>
    </p:spTree>
    <p:extLst>
      <p:ext uri="{BB962C8B-B14F-4D97-AF65-F5344CB8AC3E}">
        <p14:creationId xmlns:p14="http://schemas.microsoft.com/office/powerpoint/2010/main" val="1140622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72B2402-C7EF-426A-A078-41E3E4A58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30674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Leginkább a közterhek és a bérek kifizetése okoz problémát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06D18A9-1F6E-4AED-AFFA-D569518B75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14EEBCA4-DF72-4E06-A028-414B72A1692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28344503"/>
              </p:ext>
            </p:extLst>
          </p:nvPr>
        </p:nvGraphicFramePr>
        <p:xfrm>
          <a:off x="478174" y="905165"/>
          <a:ext cx="8059737" cy="4747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5">
            <a:extLst>
              <a:ext uri="{FF2B5EF4-FFF2-40B4-BE49-F238E27FC236}">
                <a16:creationId xmlns:a16="http://schemas.microsoft.com/office/drawing/2014/main" id="{6A5C7C38-AF1B-4645-8FA4-7CAF4731CE79}"/>
              </a:ext>
            </a:extLst>
          </p:cNvPr>
          <p:cNvSpPr txBox="1"/>
          <p:nvPr/>
        </p:nvSpPr>
        <p:spPr>
          <a:xfrm>
            <a:off x="7641251" y="5906531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(N=3760)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66236F96-F458-4566-A2DC-5409DCFF729D}"/>
              </a:ext>
            </a:extLst>
          </p:cNvPr>
          <p:cNvSpPr/>
          <p:nvPr/>
        </p:nvSpPr>
        <p:spPr>
          <a:xfrm>
            <a:off x="388771" y="5608757"/>
            <a:ext cx="8755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A bevételek csökkenése miatt az alábbiak közül milyen fizetési kötelezettségének nem fog tudni teljes mértékben eleget tenni? (több is megjelölhető)</a:t>
            </a:r>
          </a:p>
        </p:txBody>
      </p:sp>
    </p:spTree>
    <p:extLst>
      <p:ext uri="{BB962C8B-B14F-4D97-AF65-F5344CB8AC3E}">
        <p14:creationId xmlns:p14="http://schemas.microsoft.com/office/powerpoint/2010/main" val="3797001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185637-BF25-4744-9AD8-14B0A2E1B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Beruházási hitelek</a:t>
            </a:r>
          </a:p>
        </p:txBody>
      </p:sp>
    </p:spTree>
    <p:extLst>
      <p:ext uri="{BB962C8B-B14F-4D97-AF65-F5344CB8AC3E}">
        <p14:creationId xmlns:p14="http://schemas.microsoft.com/office/powerpoint/2010/main" val="1251717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9D3D56E-A658-4F5B-ACF9-BD58A353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39" y="310448"/>
            <a:ext cx="8059737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kitöltők egynegyede rendelkezik beruházási hitellel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4BB1574-9BA3-4176-B84A-0BBC137B84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4D0766B1-2CDC-49F5-B489-20B633C4C80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93297035"/>
              </p:ext>
            </p:extLst>
          </p:nvPr>
        </p:nvGraphicFramePr>
        <p:xfrm>
          <a:off x="477838" y="1174294"/>
          <a:ext cx="8059737" cy="479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28AF73E6-3A1A-4A89-84CC-C614083D6E5D}"/>
              </a:ext>
            </a:extLst>
          </p:cNvPr>
          <p:cNvSpPr/>
          <p:nvPr/>
        </p:nvSpPr>
        <p:spPr>
          <a:xfrm>
            <a:off x="1365028" y="6071108"/>
            <a:ext cx="6413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Vállalkozása rendelkezik beruházási hitellel?    </a:t>
            </a:r>
            <a:r>
              <a:rPr lang="hu-H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(N=3494)</a:t>
            </a:r>
          </a:p>
        </p:txBody>
      </p:sp>
    </p:spTree>
    <p:extLst>
      <p:ext uri="{BB962C8B-B14F-4D97-AF65-F5344CB8AC3E}">
        <p14:creationId xmlns:p14="http://schemas.microsoft.com/office/powerpoint/2010/main" val="102220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9BC4B66-1EA3-4B15-98B0-1ED8D561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786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felmérésben a szolgáltatási ágazat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volt a legaktívabb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84CA92-9F58-40A4-AEC1-2197810189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82D2E098-BBB7-475C-84DB-89A90787E490}"/>
              </a:ext>
            </a:extLst>
          </p:cNvPr>
          <p:cNvSpPr txBox="1"/>
          <p:nvPr/>
        </p:nvSpPr>
        <p:spPr>
          <a:xfrm>
            <a:off x="1644459" y="5716478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(N=4899)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1DB065-B869-44B8-8C7D-32BEF02D6442}"/>
              </a:ext>
            </a:extLst>
          </p:cNvPr>
          <p:cNvSpPr/>
          <p:nvPr/>
        </p:nvSpPr>
        <p:spPr>
          <a:xfrm>
            <a:off x="698267" y="5477012"/>
            <a:ext cx="33523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i="1" dirty="0"/>
              <a:t>Mi a vállalat főtevékenysége?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E4BE03CD-BEDB-4256-BA11-5D5E3A06C4D3}"/>
              </a:ext>
            </a:extLst>
          </p:cNvPr>
          <p:cNvSpPr/>
          <p:nvPr/>
        </p:nvSpPr>
        <p:spPr>
          <a:xfrm>
            <a:off x="5190778" y="5477012"/>
            <a:ext cx="3236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i="1" dirty="0"/>
              <a:t>Hol van a vállalat székhelye?</a:t>
            </a:r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EDD96047-2290-4955-AFBF-70ECAC9C87C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05447265"/>
              </p:ext>
            </p:extLst>
          </p:nvPr>
        </p:nvGraphicFramePr>
        <p:xfrm>
          <a:off x="477838" y="1190625"/>
          <a:ext cx="4156090" cy="4306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382211E-267F-4DF4-95C7-6B4D5AB48E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759164"/>
              </p:ext>
            </p:extLst>
          </p:nvPr>
        </p:nvGraphicFramePr>
        <p:xfrm>
          <a:off x="4271023" y="1011128"/>
          <a:ext cx="4565589" cy="448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5">
            <a:extLst>
              <a:ext uri="{FF2B5EF4-FFF2-40B4-BE49-F238E27FC236}">
                <a16:creationId xmlns:a16="http://schemas.microsoft.com/office/drawing/2014/main" id="{15E71188-82D7-41EE-B5F2-679A7D2D13B7}"/>
              </a:ext>
            </a:extLst>
          </p:cNvPr>
          <p:cNvSpPr txBox="1"/>
          <p:nvPr/>
        </p:nvSpPr>
        <p:spPr>
          <a:xfrm>
            <a:off x="6230479" y="5717456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(N=4899)</a:t>
            </a:r>
          </a:p>
        </p:txBody>
      </p:sp>
    </p:spTree>
    <p:extLst>
      <p:ext uri="{BB962C8B-B14F-4D97-AF65-F5344CB8AC3E}">
        <p14:creationId xmlns:p14="http://schemas.microsoft.com/office/powerpoint/2010/main" val="3705108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AAFFD980-DEF3-459B-BC66-3B9790EBC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00" y="310448"/>
            <a:ext cx="7976278" cy="612000"/>
          </a:xfrm>
        </p:spPr>
        <p:txBody>
          <a:bodyPr>
            <a:noAutofit/>
          </a:bodyPr>
          <a:lstStyle/>
          <a:p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beruházási hitellel rendelkező vállalkozások legnagyobb arányban növekedési hitellel (is) rendelkeznek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A680F9F-7268-4A26-9BCD-CE5D9A2026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540ADC50-2503-406C-A410-04EB5A7ED33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83275695"/>
              </p:ext>
            </p:extLst>
          </p:nvPr>
        </p:nvGraphicFramePr>
        <p:xfrm>
          <a:off x="246404" y="1190626"/>
          <a:ext cx="8651192" cy="4619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églalap 11">
            <a:extLst>
              <a:ext uri="{FF2B5EF4-FFF2-40B4-BE49-F238E27FC236}">
                <a16:creationId xmlns:a16="http://schemas.microsoft.com/office/drawing/2014/main" id="{4F0CC403-F5CD-439C-BAE4-14D7F0EEA22D}"/>
              </a:ext>
            </a:extLst>
          </p:cNvPr>
          <p:cNvSpPr/>
          <p:nvPr/>
        </p:nvSpPr>
        <p:spPr>
          <a:xfrm>
            <a:off x="246404" y="5809958"/>
            <a:ext cx="8735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Milyen típusú beruházási hitellel rendelkezik a vállalkozás? (több is megjelölhető)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5B35277-6464-4B8C-9DDB-0F9E3AFF1A11}"/>
              </a:ext>
            </a:extLst>
          </p:cNvPr>
          <p:cNvSpPr txBox="1"/>
          <p:nvPr/>
        </p:nvSpPr>
        <p:spPr>
          <a:xfrm>
            <a:off x="3953021" y="6147442"/>
            <a:ext cx="123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(N=857)</a:t>
            </a:r>
          </a:p>
        </p:txBody>
      </p:sp>
    </p:spTree>
    <p:extLst>
      <p:ext uri="{BB962C8B-B14F-4D97-AF65-F5344CB8AC3E}">
        <p14:creationId xmlns:p14="http://schemas.microsoft.com/office/powerpoint/2010/main" val="793392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FE57372-11C6-4D26-9BEC-DE8D4DC3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hitelből tervezett beruházások harmada elmarad </a:t>
            </a:r>
            <a:b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járvány miatt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E8D5697-3102-4FE2-B0AE-216A46ACB0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582618B9-4B8B-434C-A5A3-12590AE15F3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71466543"/>
              </p:ext>
            </p:extLst>
          </p:nvPr>
        </p:nvGraphicFramePr>
        <p:xfrm>
          <a:off x="246404" y="1190625"/>
          <a:ext cx="8651192" cy="461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1A66F311-FE02-470E-8EAE-DB19A6DF8E7F}"/>
              </a:ext>
            </a:extLst>
          </p:cNvPr>
          <p:cNvSpPr/>
          <p:nvPr/>
        </p:nvSpPr>
        <p:spPr>
          <a:xfrm>
            <a:off x="478174" y="5809958"/>
            <a:ext cx="8503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hitelt felvenni beruházási célra (ingatlan-, jármű- és gépvásárlás) az idei évben? 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(N=3563)</a:t>
            </a:r>
          </a:p>
        </p:txBody>
      </p:sp>
    </p:spTree>
    <p:extLst>
      <p:ext uri="{BB962C8B-B14F-4D97-AF65-F5344CB8AC3E}">
        <p14:creationId xmlns:p14="http://schemas.microsoft.com/office/powerpoint/2010/main" val="1463918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E09CE48-B651-4E7D-8D14-EBFA6380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kitöltők a kedvező kamatozást és a gyors ügyintézést tartják a legfontosabbnak hitelfelvétel esetén a jelenlegi helyzetben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27595AD-048B-4F7F-9681-91DACD41C50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33048" y="6316643"/>
            <a:ext cx="3349103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1C54E943-BA7E-49C4-924C-78BE188B535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09375481"/>
              </p:ext>
            </p:extLst>
          </p:nvPr>
        </p:nvGraphicFramePr>
        <p:xfrm>
          <a:off x="-435668" y="908409"/>
          <a:ext cx="4762539" cy="26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BC5774B-A39F-4A43-9C39-39021F6EE6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472907"/>
              </p:ext>
            </p:extLst>
          </p:nvPr>
        </p:nvGraphicFramePr>
        <p:xfrm>
          <a:off x="3305770" y="908410"/>
          <a:ext cx="4762540" cy="252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60D66F8-CFC3-4DA2-97AB-87819947E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439484"/>
              </p:ext>
            </p:extLst>
          </p:nvPr>
        </p:nvGraphicFramePr>
        <p:xfrm>
          <a:off x="-435668" y="3429000"/>
          <a:ext cx="4762539" cy="2492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851724D-1252-4AAF-B01D-2B0C742F09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985784"/>
              </p:ext>
            </p:extLst>
          </p:nvPr>
        </p:nvGraphicFramePr>
        <p:xfrm>
          <a:off x="3305770" y="3428999"/>
          <a:ext cx="4762540" cy="238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6EB8621A-FBA0-4B65-9419-23DA092CAE49}"/>
              </a:ext>
            </a:extLst>
          </p:cNvPr>
          <p:cNvSpPr/>
          <p:nvPr/>
        </p:nvSpPr>
        <p:spPr>
          <a:xfrm>
            <a:off x="612287" y="5949590"/>
            <a:ext cx="87357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A jelenlegi helyzetben mennyire tartja fontosnak az alábbi szempontokat, ha hitellel kívánja áthidalni likviditási nehézségeit?</a:t>
            </a:r>
            <a:endParaRPr lang="hu-H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A1E6FA8-7C14-4367-A98A-7E08DCC144E6}"/>
              </a:ext>
            </a:extLst>
          </p:cNvPr>
          <p:cNvSpPr/>
          <p:nvPr/>
        </p:nvSpPr>
        <p:spPr>
          <a:xfrm>
            <a:off x="7225071" y="3975462"/>
            <a:ext cx="19189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Külső ív: Kitöltők (N=3563) </a:t>
            </a:r>
          </a:p>
          <a:p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Belső ív: </a:t>
            </a:r>
            <a:r>
              <a:rPr lang="hu-H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NHP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(N=415)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61E05F9A-B67D-409A-8EB6-3BEB26EB5A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0593" y="2097095"/>
            <a:ext cx="1961558" cy="130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81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3DD627-E858-4BA5-A0CA-1A0522319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23054" cy="1181606"/>
          </a:xfrm>
        </p:spPr>
        <p:txBody>
          <a:bodyPr/>
          <a:lstStyle/>
          <a:p>
            <a:r>
              <a:rPr lang="hu-HU" b="1" dirty="0"/>
              <a:t>Ágazati sajátosságok</a:t>
            </a:r>
          </a:p>
        </p:txBody>
      </p:sp>
    </p:spTree>
    <p:extLst>
      <p:ext uri="{BB962C8B-B14F-4D97-AF65-F5344CB8AC3E}">
        <p14:creationId xmlns:p14="http://schemas.microsoft.com/office/powerpoint/2010/main" val="4036670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877F758-4164-4E6D-9AF0-F98D4E150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786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vendéglátásban várható a legkevésbé a jelenlegi létszám megtartása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42FBEF8-8070-4679-B38D-5D12DE5604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28787668"/>
              </p:ext>
            </p:extLst>
          </p:nvPr>
        </p:nvGraphicFramePr>
        <p:xfrm>
          <a:off x="0" y="984581"/>
          <a:ext cx="9144000" cy="5210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5D5336D6-A9C7-4CFC-8EC6-475630F12A48}"/>
              </a:ext>
            </a:extLst>
          </p:cNvPr>
          <p:cNvSpPr/>
          <p:nvPr/>
        </p:nvSpPr>
        <p:spPr>
          <a:xfrm>
            <a:off x="735773" y="6039645"/>
            <a:ext cx="873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1" dirty="0"/>
              <a:t>Nem tervez létszámcsökkentést a koronavírus miatt megváltozott gazdasági helyzet következtében. </a:t>
            </a:r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(N=3519)</a:t>
            </a:r>
          </a:p>
        </p:txBody>
      </p:sp>
    </p:spTree>
    <p:extLst>
      <p:ext uri="{BB962C8B-B14F-4D97-AF65-F5344CB8AC3E}">
        <p14:creationId xmlns:p14="http://schemas.microsoft.com/office/powerpoint/2010/main" val="22461654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BCE6D6A-0EFE-462E-A8CE-5834C03A5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Számos ágazatban a cégek több mint kétharmada szünetelteti tevékenységét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9D130F9-EAF4-4C7E-9393-D4009CB303E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9682596"/>
              </p:ext>
            </p:extLst>
          </p:nvPr>
        </p:nvGraphicFramePr>
        <p:xfrm>
          <a:off x="0" y="1069146"/>
          <a:ext cx="91440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FF7B71E4-C507-457E-B35C-621006E234DD}"/>
              </a:ext>
            </a:extLst>
          </p:cNvPr>
          <p:cNvSpPr/>
          <p:nvPr/>
        </p:nvSpPr>
        <p:spPr>
          <a:xfrm>
            <a:off x="809892" y="5942042"/>
            <a:ext cx="873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1" dirty="0"/>
              <a:t>Valószínűleg 1 hónapnál hosszabb ideig le kell állítani a termelési/szolgáltatási folyamatot koronavírus járvány miatt. </a:t>
            </a:r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(N=2004)</a:t>
            </a:r>
          </a:p>
        </p:txBody>
      </p:sp>
    </p:spTree>
    <p:extLst>
      <p:ext uri="{BB962C8B-B14F-4D97-AF65-F5344CB8AC3E}">
        <p14:creationId xmlns:p14="http://schemas.microsoft.com/office/powerpoint/2010/main" val="752785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9197777-14CF-4497-9F7E-E999D1C8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786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fizetésképtelenség a vendéglátást, művészetet, kereskedelmet és feldolgozóipart veszélyezteti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4B46CB9-B68B-46AF-98A8-FD7EE1A16C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79317400"/>
              </p:ext>
            </p:extLst>
          </p:nvPr>
        </p:nvGraphicFramePr>
        <p:xfrm>
          <a:off x="0" y="1041010"/>
          <a:ext cx="9144000" cy="496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5F91E946-E562-4DD9-8FAD-95BC3AFA7FBD}"/>
              </a:ext>
            </a:extLst>
          </p:cNvPr>
          <p:cNvSpPr/>
          <p:nvPr/>
        </p:nvSpPr>
        <p:spPr>
          <a:xfrm>
            <a:off x="408252" y="6006906"/>
            <a:ext cx="873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1" dirty="0"/>
              <a:t>Valamely fizetési kötelezettségének 20 napnál hosszabb késedelemmel tudott eleget tenni 								</a:t>
            </a:r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(N=3760)</a:t>
            </a:r>
          </a:p>
        </p:txBody>
      </p:sp>
    </p:spTree>
    <p:extLst>
      <p:ext uri="{BB962C8B-B14F-4D97-AF65-F5344CB8AC3E}">
        <p14:creationId xmlns:p14="http://schemas.microsoft.com/office/powerpoint/2010/main" val="1408021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CB1BD05-FC2F-4416-A465-96876FCC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mezőgazdasággal foglalkozó vállalkozások több mint fele rendelkezik beruházási hitellel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72ABC8E-876E-4B82-96DF-FBB7119EE3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740176511"/>
              </p:ext>
            </p:extLst>
          </p:nvPr>
        </p:nvGraphicFramePr>
        <p:xfrm>
          <a:off x="0" y="1026944"/>
          <a:ext cx="9144000" cy="505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1E7A989C-2858-40D2-B355-B23CB9D5E392}"/>
              </a:ext>
            </a:extLst>
          </p:cNvPr>
          <p:cNvSpPr/>
          <p:nvPr/>
        </p:nvSpPr>
        <p:spPr>
          <a:xfrm>
            <a:off x="2344940" y="6077244"/>
            <a:ext cx="4454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i="1" dirty="0"/>
              <a:t>A vállalkozás rendelkezik beruházási hitellel. </a:t>
            </a:r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(N=3563)</a:t>
            </a:r>
          </a:p>
        </p:txBody>
      </p:sp>
    </p:spTree>
    <p:extLst>
      <p:ext uri="{BB962C8B-B14F-4D97-AF65-F5344CB8AC3E}">
        <p14:creationId xmlns:p14="http://schemas.microsoft.com/office/powerpoint/2010/main" val="38531467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374626B-304A-4DAA-94F5-0D019649A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Több ágazatban sem tudják a béreket </a:t>
            </a:r>
            <a:br>
              <a:rPr lang="hu-HU" sz="2200" dirty="0"/>
            </a:br>
            <a:r>
              <a:rPr lang="hu-HU" sz="2200" dirty="0"/>
              <a:t>tartalékokból finanszírozni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2A34C95-1B34-4126-89C3-9B12427DBC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80212322"/>
              </p:ext>
            </p:extLst>
          </p:nvPr>
        </p:nvGraphicFramePr>
        <p:xfrm>
          <a:off x="0" y="1097281"/>
          <a:ext cx="9144000" cy="4909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C1596E75-B77B-462F-87DE-217B85275820}"/>
              </a:ext>
            </a:extLst>
          </p:cNvPr>
          <p:cNvSpPr/>
          <p:nvPr/>
        </p:nvSpPr>
        <p:spPr>
          <a:xfrm>
            <a:off x="2093486" y="6039645"/>
            <a:ext cx="4957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i="1" dirty="0"/>
              <a:t>A vállalkozás </a:t>
            </a:r>
            <a:r>
              <a:rPr lang="hu-HU" b="1" i="1" dirty="0" err="1"/>
              <a:t>tartalékai</a:t>
            </a:r>
            <a:r>
              <a:rPr lang="hu-HU" b="1" i="1" dirty="0"/>
              <a:t> fedezni tudják a béreket. </a:t>
            </a:r>
          </a:p>
          <a:p>
            <a:pPr algn="ctr"/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(N=3563)</a:t>
            </a:r>
          </a:p>
        </p:txBody>
      </p:sp>
    </p:spTree>
    <p:extLst>
      <p:ext uri="{BB962C8B-B14F-4D97-AF65-F5344CB8AC3E}">
        <p14:creationId xmlns:p14="http://schemas.microsoft.com/office/powerpoint/2010/main" val="16329139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80C5AF4-B2D0-4CA6-9587-DA02596B2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 vendéglátói szektor több mint fele nem fog tudni eleget tenni munkabér fizetési kötelezettségeinek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09B1770-35A8-4F6E-9071-670FE6DEE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6799657E-4D81-429C-A704-7F0BEA5891E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58845877"/>
              </p:ext>
            </p:extLst>
          </p:nvPr>
        </p:nvGraphicFramePr>
        <p:xfrm>
          <a:off x="0" y="922448"/>
          <a:ext cx="9144000" cy="519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E0CD33DF-6316-4627-90C4-45AB425166CC}"/>
              </a:ext>
            </a:extLst>
          </p:cNvPr>
          <p:cNvSpPr/>
          <p:nvPr/>
        </p:nvSpPr>
        <p:spPr>
          <a:xfrm>
            <a:off x="861532" y="6039645"/>
            <a:ext cx="873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i="1" dirty="0"/>
              <a:t>A bevételek csökkenése miatt nem tud teljes mértékben eleget tenni a munkabérek fizetési kötelezettségeinek. </a:t>
            </a:r>
            <a:r>
              <a:rPr lang="hu-H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(N=3560)</a:t>
            </a:r>
          </a:p>
        </p:txBody>
      </p:sp>
    </p:spTree>
    <p:extLst>
      <p:ext uri="{BB962C8B-B14F-4D97-AF65-F5344CB8AC3E}">
        <p14:creationId xmlns:p14="http://schemas.microsoft.com/office/powerpoint/2010/main" val="347316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02BE903-99AB-489D-A7E2-F1DEED3E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 kis és közepes vállalkozások aránya némileg meghaladja az országosan jellemző arányokat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C0CD391-D49B-4EED-98DD-89E9A05DC7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C83B4528-1D2B-4BB5-BFCC-FC0DECB3DB5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95826666"/>
              </p:ext>
            </p:extLst>
          </p:nvPr>
        </p:nvGraphicFramePr>
        <p:xfrm>
          <a:off x="362059" y="922449"/>
          <a:ext cx="8059737" cy="476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564E9D6-C189-4F1B-95A5-37B73E791DD1}"/>
              </a:ext>
            </a:extLst>
          </p:cNvPr>
          <p:cNvSpPr txBox="1"/>
          <p:nvPr/>
        </p:nvSpPr>
        <p:spPr>
          <a:xfrm>
            <a:off x="3821177" y="5935551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(N=4899)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3BBC0610-ACEE-4CE3-BFB6-C0ECECA8C38A}"/>
              </a:ext>
            </a:extLst>
          </p:cNvPr>
          <p:cNvSpPr/>
          <p:nvPr/>
        </p:nvSpPr>
        <p:spPr>
          <a:xfrm>
            <a:off x="2736890" y="5667948"/>
            <a:ext cx="33100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i="1" dirty="0"/>
              <a:t>Mekkora a vállalat létszáma?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83B4528-1D2B-4BB5-BFCC-FC0DECB3DB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776685"/>
              </p:ext>
            </p:extLst>
          </p:nvPr>
        </p:nvGraphicFramePr>
        <p:xfrm>
          <a:off x="771872" y="1070023"/>
          <a:ext cx="7240110" cy="4619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69922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3DD627-E858-4BA5-A0CA-1A0522319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1162349"/>
            <a:ext cx="5423054" cy="4533292"/>
          </a:xfrm>
        </p:spPr>
        <p:txBody>
          <a:bodyPr/>
          <a:lstStyle/>
          <a:p>
            <a:r>
              <a:rPr lang="hu-HU" b="1" dirty="0"/>
              <a:t>Az MNB Átfogó gazdaságtámogató intézkedésekről döntött </a:t>
            </a:r>
            <a:br>
              <a:rPr lang="hu-HU" b="1" dirty="0"/>
            </a:br>
            <a:r>
              <a:rPr lang="hu-HU" b="1" dirty="0"/>
              <a:t>– </a:t>
            </a:r>
            <a:br>
              <a:rPr lang="hu-HU" b="1" dirty="0"/>
            </a:br>
            <a:r>
              <a:rPr lang="hu-HU" b="1" dirty="0"/>
              <a:t>a Vállalati kihívások kezelését is Támogatandóan </a:t>
            </a:r>
          </a:p>
        </p:txBody>
      </p:sp>
    </p:spTree>
    <p:extLst>
      <p:ext uri="{BB962C8B-B14F-4D97-AF65-F5344CB8AC3E}">
        <p14:creationId xmlns:p14="http://schemas.microsoft.com/office/powerpoint/2010/main" val="20287613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mnb Főbb gazdaságtámogató intézkedései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97597226"/>
              </p:ext>
            </p:extLst>
          </p:nvPr>
        </p:nvGraphicFramePr>
        <p:xfrm>
          <a:off x="477838" y="1049311"/>
          <a:ext cx="850431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1694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08986" cy="1181606"/>
          </a:xfrm>
        </p:spPr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Kereslet és árazás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8B226C-485E-4673-81E8-F03711859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válaszadók közel fele 30 százaléknál nagyobb árbevétel csökkenést érzékelt…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C52BABB-908D-4A48-A420-22F6734DF6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5B0E7-2BCD-46EB-93A8-A0683BBC7913}"/>
              </a:ext>
            </a:extLst>
          </p:cNvPr>
          <p:cNvSpPr txBox="1"/>
          <p:nvPr/>
        </p:nvSpPr>
        <p:spPr>
          <a:xfrm>
            <a:off x="1902024" y="6147442"/>
            <a:ext cx="5339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Külső ív: Kitöltők (N=3859) Belső ív: </a:t>
            </a:r>
            <a:r>
              <a:rPr lang="hu-H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NHP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(N=415)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D7EB31CE-1728-4022-A896-325878C95436}"/>
              </a:ext>
            </a:extLst>
          </p:cNvPr>
          <p:cNvSpPr/>
          <p:nvPr/>
        </p:nvSpPr>
        <p:spPr>
          <a:xfrm>
            <a:off x="647113" y="5824882"/>
            <a:ext cx="78497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Tapasztalt-e változást a vállalat </a:t>
            </a:r>
            <a:r>
              <a:rPr lang="hu-HU" sz="2000" b="1" i="1" dirty="0" err="1"/>
              <a:t>árbevételében</a:t>
            </a:r>
            <a:r>
              <a:rPr lang="hu-HU" sz="2000" b="1" i="1" dirty="0"/>
              <a:t> a koronavírus miatt?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9D23E524-58C0-459F-BBA7-FFA5CFBF8C7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53859929"/>
              </p:ext>
            </p:extLst>
          </p:nvPr>
        </p:nvGraphicFramePr>
        <p:xfrm>
          <a:off x="1" y="1119875"/>
          <a:ext cx="8995618" cy="455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512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3A2C558-D2F2-4419-A86C-14A7F44BB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37667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és további jelentős árbevétel-kiesések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várhatók 1-3 hónapon belül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B1AFAD4-1805-47B7-8BD6-C456017CC2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A532DE23-4C58-4983-B32F-AFD2A512A1A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78889050"/>
              </p:ext>
            </p:extLst>
          </p:nvPr>
        </p:nvGraphicFramePr>
        <p:xfrm>
          <a:off x="347126" y="1041009"/>
          <a:ext cx="8635026" cy="519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id="{EB51287F-EE82-443A-BD64-88247A239890}"/>
              </a:ext>
            </a:extLst>
          </p:cNvPr>
          <p:cNvSpPr txBox="1"/>
          <p:nvPr/>
        </p:nvSpPr>
        <p:spPr>
          <a:xfrm>
            <a:off x="2517990" y="5938807"/>
            <a:ext cx="8059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Külső ív: Kitöltők (N=3859) Belső ív: </a:t>
            </a:r>
            <a:r>
              <a:rPr lang="hu-H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NHP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(N=415)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42E73546-8844-4CF2-8401-5B1EEDAB1825}"/>
              </a:ext>
            </a:extLst>
          </p:cNvPr>
          <p:cNvSpPr/>
          <p:nvPr/>
        </p:nvSpPr>
        <p:spPr>
          <a:xfrm>
            <a:off x="452830" y="5631031"/>
            <a:ext cx="8691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A következő 1–3 hónapban milyen változásra számít a vállalat </a:t>
            </a:r>
            <a:r>
              <a:rPr lang="hu-HU" sz="2000" b="1" i="1" dirty="0" err="1"/>
              <a:t>árbevételében</a:t>
            </a:r>
            <a:r>
              <a:rPr lang="hu-HU" sz="2000" b="1" i="1" dirty="0"/>
              <a:t> a koronavírus miatt? </a:t>
            </a:r>
          </a:p>
        </p:txBody>
      </p:sp>
    </p:spTree>
    <p:extLst>
      <p:ext uri="{BB962C8B-B14F-4D97-AF65-F5344CB8AC3E}">
        <p14:creationId xmlns:p14="http://schemas.microsoft.com/office/powerpoint/2010/main" val="337028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30B0C6F-829A-4BA8-AA93-B1D7FC6B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árbevétel 6 hónap múlva érheti el újra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korábbi szintet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1B0F0D7-37F6-433C-9E2D-C13D960628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FF2D16-0528-4882-BD11-726DB146CC1F}"/>
              </a:ext>
            </a:extLst>
          </p:cNvPr>
          <p:cNvSpPr txBox="1"/>
          <p:nvPr/>
        </p:nvSpPr>
        <p:spPr>
          <a:xfrm>
            <a:off x="4583087" y="5917872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(N=3859)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5460906-00D4-4413-9B1B-566C3D3A23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729484"/>
              </p:ext>
            </p:extLst>
          </p:nvPr>
        </p:nvGraphicFramePr>
        <p:xfrm>
          <a:off x="134912" y="1001320"/>
          <a:ext cx="8847240" cy="4388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églalap 10">
            <a:extLst>
              <a:ext uri="{FF2B5EF4-FFF2-40B4-BE49-F238E27FC236}">
                <a16:creationId xmlns:a16="http://schemas.microsoft.com/office/drawing/2014/main" id="{88BE0F84-1EE0-4A2A-A299-6F1485D4BB52}"/>
              </a:ext>
            </a:extLst>
          </p:cNvPr>
          <p:cNvSpPr/>
          <p:nvPr/>
        </p:nvSpPr>
        <p:spPr>
          <a:xfrm>
            <a:off x="478174" y="5300980"/>
            <a:ext cx="87245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A koronavírus-járvány lecsengését követően (függetlenül attól, hogy az mikor következik be) milyen időtartamon belül számít a járvány előtti utolsó időszak </a:t>
            </a:r>
            <a:r>
              <a:rPr lang="hu-HU" sz="2000" b="1" i="1" dirty="0" err="1"/>
              <a:t>árbevételi</a:t>
            </a:r>
            <a:r>
              <a:rPr lang="hu-HU" sz="2000" b="1" i="1" dirty="0"/>
              <a:t> szintjének újbóli elérésére?</a:t>
            </a:r>
          </a:p>
        </p:txBody>
      </p:sp>
    </p:spTree>
    <p:extLst>
      <p:ext uri="{BB962C8B-B14F-4D97-AF65-F5344CB8AC3E}">
        <p14:creationId xmlns:p14="http://schemas.microsoft.com/office/powerpoint/2010/main" val="114388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9157"/>
            <a:ext cx="7610642" cy="612000"/>
          </a:xfrm>
        </p:spPr>
        <p:txBody>
          <a:bodyPr>
            <a:noAutofit/>
          </a:bodyPr>
          <a:lstStyle/>
          <a:p>
            <a:pPr lvl="0"/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felmérésben résztvevők döntŐ része nem emelt árakat a válság hatására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2C70E-1E35-4E38-90A2-85D9664562A2}"/>
              </a:ext>
            </a:extLst>
          </p:cNvPr>
          <p:cNvSpPr txBox="1"/>
          <p:nvPr/>
        </p:nvSpPr>
        <p:spPr>
          <a:xfrm>
            <a:off x="4325697" y="6031585"/>
            <a:ext cx="115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(N=3859)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3023A660-63F7-4C8B-AC63-326D60BCA2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A koronavírus miatt változott/változik-e a termékének/szolgáltatásának ára a járvány előtti időszakhoz képest?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1088400-6C2E-4CF5-B955-D0AC7F12FA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801789"/>
              </p:ext>
            </p:extLst>
          </p:nvPr>
        </p:nvGraphicFramePr>
        <p:xfrm>
          <a:off x="210952" y="1097205"/>
          <a:ext cx="8593930" cy="4622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A27F393D-6CAD-4C3F-9F33-5D66DF723224}"/>
              </a:ext>
            </a:extLst>
          </p:cNvPr>
          <p:cNvSpPr/>
          <p:nvPr/>
        </p:nvSpPr>
        <p:spPr>
          <a:xfrm>
            <a:off x="606341" y="5719596"/>
            <a:ext cx="8262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A koronavírus miatt változott, változik-e a termékének, szolgáltatásának ára a járvány előtti időszakhoz képest?</a:t>
            </a:r>
          </a:p>
        </p:txBody>
      </p:sp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2299</TotalTime>
  <Words>1390</Words>
  <Application>Microsoft Office PowerPoint</Application>
  <PresentationFormat>On-screen Show (4:3)</PresentationFormat>
  <Paragraphs>233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MNB téma 4_3 új</vt:lpstr>
      <vt:lpstr>MNB téma 4_3 nyomtatásra</vt:lpstr>
      <vt:lpstr>A koronavírus vállalati szektorra gyakorolt hatásai  Az mnb vállalati felmérésének eredményei</vt:lpstr>
      <vt:lpstr>Főbb megállapítások</vt:lpstr>
      <vt:lpstr>A felmérésben a szolgáltatási ágazat  volt a legaktívabb</vt:lpstr>
      <vt:lpstr>a kis és közepes vállalkozások aránya némileg meghaladja az országosan jellemző arányokat</vt:lpstr>
      <vt:lpstr>Kereslet és árazás</vt:lpstr>
      <vt:lpstr>A válaszadók közel fele 30 százaléknál nagyobb árbevétel csökkenést érzékelt…</vt:lpstr>
      <vt:lpstr>… és további jelentős árbevétel-kiesések  várhatók 1-3 hónapon belül</vt:lpstr>
      <vt:lpstr>Az árbevétel 6 hónap múlva érheti el újra  a korábbi szintet</vt:lpstr>
      <vt:lpstr>A felmérésben résztvevők döntŐ része nem emelt árakat a válság hatására</vt:lpstr>
      <vt:lpstr>termelési, szolgáltatási folyamatok</vt:lpstr>
      <vt:lpstr>A kitöltők közel kétharmada már tapasztalt fennakadásokat a beszállítói problémák miatt</vt:lpstr>
      <vt:lpstr>A vállalatok többségénél 2 hétnél hosszabb leállást eredményeztek a beszállítói problémák</vt:lpstr>
      <vt:lpstr>A járvány a beszállítói láncokban számottevő akadályokat okoz*</vt:lpstr>
      <vt:lpstr>A cégek 41 százaléka nem tudná helyettesíteni a kulcsfontosságú szállító 1 hónapig tartó kiesését</vt:lpstr>
      <vt:lpstr>Foglalkoztatás várható alakulása</vt:lpstr>
      <vt:lpstr>A vállalatok többsége a létszám  megtartását tervezi…</vt:lpstr>
      <vt:lpstr>… alternatív eszközök alkalmazásával</vt:lpstr>
      <vt:lpstr>A Távmunka Nem mindenhol alkalmazható megoldás…</vt:lpstr>
      <vt:lpstr>… főként a tevékenység jellege miatt</vt:lpstr>
      <vt:lpstr>A foglalkoztatottak számát a válaszadók fele legfeljebb 2 hónapig tudja megtartani</vt:lpstr>
      <vt:lpstr>A válaszadók 40 százaléka negyedéven belül tervez hitelt felvenni a bérek átmeneti finanszírozására…</vt:lpstr>
      <vt:lpstr>… jellemzően 3 havi bér fedezésére</vt:lpstr>
      <vt:lpstr>Likviditási helyzet</vt:lpstr>
      <vt:lpstr>A járvány a kitöltők közel felénél okoz  likviditási nehézségeket…</vt:lpstr>
      <vt:lpstr>A cégek több mint fele a bevétel kiesést  csak 1 hónapig tudja kigazdálkodni</vt:lpstr>
      <vt:lpstr>A vállalatok leginkább a tartalékok felhasználására és HR-optimalizálásra készülnek a válság miatt</vt:lpstr>
      <vt:lpstr>Leginkább a közterhek és a bérek kifizetése okoz problémát</vt:lpstr>
      <vt:lpstr>Beruházási hitelek</vt:lpstr>
      <vt:lpstr>A kitöltők egynegyede rendelkezik beruházási hitellel</vt:lpstr>
      <vt:lpstr>A beruházási hitellel rendelkező vállalkozások legnagyobb arányban növekedési hitellel (is) rendelkeznek</vt:lpstr>
      <vt:lpstr>a hitelből tervezett beruházások harmada elmarad  a járvány miatt</vt:lpstr>
      <vt:lpstr>A kitöltők a kedvező kamatozást és a gyors ügyintézést tartják a legfontosabbnak hitelfelvétel esetén a jelenlegi helyzetben</vt:lpstr>
      <vt:lpstr>Ágazati sajátosságok</vt:lpstr>
      <vt:lpstr>A vendéglátásban várható a legkevésbé a jelenlegi létszám megtartása</vt:lpstr>
      <vt:lpstr>Számos ágazatban a cégek több mint kétharmada szünetelteti tevékenységét</vt:lpstr>
      <vt:lpstr>a fizetésképtelenség a vendéglátást, művészetet, kereskedelmet és feldolgozóipart veszélyezteti</vt:lpstr>
      <vt:lpstr>A mezőgazdasággal foglalkozó vállalkozások több mint fele rendelkezik beruházási hitellel</vt:lpstr>
      <vt:lpstr>Több ágazatban sem tudják a béreket  tartalékokból finanszírozni</vt:lpstr>
      <vt:lpstr>a vendéglátói szektor több mint fele nem fog tudni eleget tenni munkabér fizetési kötelezettségeinek</vt:lpstr>
      <vt:lpstr>Az MNB Átfogó gazdaságtámogató intézkedésekről döntött  –  a Vállalati kihívások kezelését is Támogatandóan </vt:lpstr>
      <vt:lpstr>Az mnb Főbb gazdaságtámogató intézkedései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-</cp:lastModifiedBy>
  <cp:revision>262</cp:revision>
  <dcterms:created xsi:type="dcterms:W3CDTF">2020-04-06T05:19:02Z</dcterms:created>
  <dcterms:modified xsi:type="dcterms:W3CDTF">2020-04-23T17:31:41Z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