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39"/>
  </p:notesMasterIdLst>
  <p:handoutMasterIdLst>
    <p:handoutMasterId r:id="rId40"/>
  </p:handoutMasterIdLst>
  <p:sldIdLst>
    <p:sldId id="318" r:id="rId2"/>
    <p:sldId id="280" r:id="rId3"/>
    <p:sldId id="298" r:id="rId4"/>
    <p:sldId id="288" r:id="rId5"/>
    <p:sldId id="289" r:id="rId6"/>
    <p:sldId id="321" r:id="rId7"/>
    <p:sldId id="310" r:id="rId8"/>
    <p:sldId id="322" r:id="rId9"/>
    <p:sldId id="327" r:id="rId10"/>
    <p:sldId id="339" r:id="rId11"/>
    <p:sldId id="316" r:id="rId12"/>
    <p:sldId id="325" r:id="rId13"/>
    <p:sldId id="340" r:id="rId14"/>
    <p:sldId id="326" r:id="rId15"/>
    <p:sldId id="295" r:id="rId16"/>
    <p:sldId id="296" r:id="rId17"/>
    <p:sldId id="330" r:id="rId18"/>
    <p:sldId id="297" r:id="rId19"/>
    <p:sldId id="304" r:id="rId20"/>
    <p:sldId id="341" r:id="rId21"/>
    <p:sldId id="283" r:id="rId22"/>
    <p:sldId id="284" r:id="rId23"/>
    <p:sldId id="343" r:id="rId24"/>
    <p:sldId id="332" r:id="rId25"/>
    <p:sldId id="307" r:id="rId26"/>
    <p:sldId id="345" r:id="rId27"/>
    <p:sldId id="344" r:id="rId28"/>
    <p:sldId id="320" r:id="rId29"/>
    <p:sldId id="299" r:id="rId30"/>
    <p:sldId id="342" r:id="rId31"/>
    <p:sldId id="308" r:id="rId32"/>
    <p:sldId id="286" r:id="rId33"/>
    <p:sldId id="324" r:id="rId34"/>
    <p:sldId id="336" r:id="rId35"/>
    <p:sldId id="323" r:id="rId36"/>
    <p:sldId id="315" r:id="rId37"/>
    <p:sldId id="338" r:id="rId3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663">
          <p15:clr>
            <a:srgbClr val="A4A3A4"/>
          </p15:clr>
        </p15:guide>
        <p15:guide id="3" pos="2880">
          <p15:clr>
            <a:srgbClr val="A4A3A4"/>
          </p15:clr>
        </p15:guide>
        <p15:guide id="4" pos="385">
          <p15:clr>
            <a:srgbClr val="A4A3A4"/>
          </p15:clr>
        </p15:guide>
        <p15:guide id="5" pos="53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eigervald" initials="a" lastIdx="1" clrIdx="0"/>
  <p:cmAuthor id="1" name="Nagy Tamás" initials="NT" lastIdx="1" clrIdx="1">
    <p:extLst>
      <p:ext uri="{19B8F6BF-5375-455C-9EA6-DF929625EA0E}">
        <p15:presenceInfo xmlns:p15="http://schemas.microsoft.com/office/powerpoint/2012/main" userId="S-1-5-21-1939357022-314196924-328618392-66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653"/>
    <a:srgbClr val="1E2452"/>
    <a:srgbClr val="92B93B"/>
    <a:srgbClr val="777063"/>
    <a:srgbClr val="A69F94"/>
    <a:srgbClr val="EAB92A"/>
    <a:srgbClr val="5DB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0044" autoAdjust="0"/>
  </p:normalViewPr>
  <p:slideViewPr>
    <p:cSldViewPr>
      <p:cViewPr varScale="1">
        <p:scale>
          <a:sx n="96" d="100"/>
          <a:sy n="96" d="100"/>
        </p:scale>
        <p:origin x="312" y="90"/>
      </p:cViewPr>
      <p:guideLst>
        <p:guide orient="horz" pos="255"/>
        <p:guide orient="horz" pos="663"/>
        <p:guide pos="2880"/>
        <p:guide pos="385"/>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rv2\mnb\PSF\_Common\T&#233;m&#225;k\StabJel\Stabjel_2016\Figures\Jelent&#233;s%20&#225;br&#225;i\j&#246;vedelem_t&#337;ke_&#225;br&#225;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91103940464996E-2"/>
          <c:y val="4.3817161832406734E-2"/>
          <c:w val="0.89755788755585297"/>
          <c:h val="0.69741279464667549"/>
        </c:manualLayout>
      </c:layout>
      <c:barChart>
        <c:barDir val="col"/>
        <c:grouping val="stacked"/>
        <c:varyColors val="0"/>
        <c:ser>
          <c:idx val="6"/>
          <c:order val="1"/>
          <c:tx>
            <c:v>fikt</c:v>
          </c:tx>
          <c:invertIfNegative val="0"/>
          <c:extLst>
            <c:ext xmlns:c16="http://schemas.microsoft.com/office/drawing/2014/chart" uri="{C3380CC4-5D6E-409C-BE32-E72D297353CC}">
              <c16:uniqueId val="{00000000-5126-4DFF-933A-B3E67084572A}"/>
            </c:ext>
          </c:extLst>
        </c:ser>
        <c:dLbls>
          <c:showLegendKey val="0"/>
          <c:showVal val="0"/>
          <c:showCatName val="0"/>
          <c:showSerName val="0"/>
          <c:showPercent val="0"/>
          <c:showBubbleSize val="0"/>
        </c:dLbls>
        <c:gapWidth val="150"/>
        <c:overlap val="100"/>
        <c:axId val="115432448"/>
        <c:axId val="115438336"/>
      </c:barChart>
      <c:lineChart>
        <c:grouping val="standard"/>
        <c:varyColors val="0"/>
        <c:ser>
          <c:idx val="0"/>
          <c:order val="0"/>
          <c:tx>
            <c:strRef>
              <c:f>'7_box_1_ábra_chart'!$E$17</c:f>
              <c:strCache>
                <c:ptCount val="1"/>
                <c:pt idx="0">
                  <c:v>Sajáttőke-arányos adózás előtti megtérülés</c:v>
                </c:pt>
              </c:strCache>
            </c:strRef>
          </c:tx>
          <c:spPr>
            <a:ln>
              <a:solidFill>
                <a:srgbClr val="002060"/>
              </a:solidFill>
            </a:ln>
          </c:spPr>
          <c:marker>
            <c:symbol val="circle"/>
            <c:size val="7"/>
            <c:spPr>
              <a:solidFill>
                <a:srgbClr val="002060"/>
              </a:solidFill>
              <a:ln>
                <a:solidFill>
                  <a:schemeClr val="tx1"/>
                </a:solidFill>
              </a:ln>
            </c:spPr>
          </c:marker>
          <c:dPt>
            <c:idx val="11"/>
            <c:bubble3D val="0"/>
            <c:extLst>
              <c:ext xmlns:c16="http://schemas.microsoft.com/office/drawing/2014/chart" uri="{C3380CC4-5D6E-409C-BE32-E72D297353CC}">
                <c16:uniqueId val="{00000001-5126-4DFF-933A-B3E67084572A}"/>
              </c:ext>
            </c:extLst>
          </c:dPt>
          <c:dPt>
            <c:idx val="12"/>
            <c:bubble3D val="0"/>
            <c:spPr>
              <a:ln>
                <a:solidFill>
                  <a:schemeClr val="tx1"/>
                </a:solidFill>
                <a:prstDash val="sysDot"/>
              </a:ln>
            </c:spPr>
            <c:extLst>
              <c:ext xmlns:c16="http://schemas.microsoft.com/office/drawing/2014/chart" uri="{C3380CC4-5D6E-409C-BE32-E72D297353CC}">
                <c16:uniqueId val="{00000003-5126-4DFF-933A-B3E67084572A}"/>
              </c:ext>
            </c:extLst>
          </c:dPt>
          <c:dPt>
            <c:idx val="13"/>
            <c:bubble3D val="0"/>
            <c:spPr>
              <a:ln>
                <a:solidFill>
                  <a:srgbClr val="002060"/>
                </a:solidFill>
                <a:prstDash val="sysDot"/>
              </a:ln>
            </c:spPr>
            <c:extLst>
              <c:ext xmlns:c16="http://schemas.microsoft.com/office/drawing/2014/chart" uri="{C3380CC4-5D6E-409C-BE32-E72D297353CC}">
                <c16:uniqueId val="{00000005-5126-4DFF-933A-B3E67084572A}"/>
              </c:ext>
            </c:extLst>
          </c:dPt>
          <c:cat>
            <c:strRef>
              <c:f>'7_box_1_ábra_chart'!$D$18:$D$31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 (e.)</c:v>
                </c:pt>
                <c:pt idx="13">
                  <c:v>2017 (e.)</c:v>
                </c:pt>
              </c:strCache>
            </c:strRef>
          </c:cat>
          <c:val>
            <c:numRef>
              <c:f>'7_box_1_ábra_chart'!$E$18:$E$31</c:f>
              <c:numCache>
                <c:formatCode>0.0</c:formatCode>
                <c:ptCount val="14"/>
                <c:pt idx="0">
                  <c:v>29.592300000000002</c:v>
                </c:pt>
                <c:pt idx="1">
                  <c:v>29.6812</c:v>
                </c:pt>
                <c:pt idx="2">
                  <c:v>28.297000000000001</c:v>
                </c:pt>
                <c:pt idx="3">
                  <c:v>22.164300000000001</c:v>
                </c:pt>
                <c:pt idx="4">
                  <c:v>14.151199999999999</c:v>
                </c:pt>
                <c:pt idx="5">
                  <c:v>12.523099999999999</c:v>
                </c:pt>
                <c:pt idx="6">
                  <c:v>1.9347000000000001</c:v>
                </c:pt>
                <c:pt idx="7">
                  <c:v>-8.0877999999999997</c:v>
                </c:pt>
                <c:pt idx="8">
                  <c:v>-3.3395999999999999</c:v>
                </c:pt>
                <c:pt idx="9">
                  <c:v>4.1967999999999996</c:v>
                </c:pt>
                <c:pt idx="10">
                  <c:v>-16.739479376640194</c:v>
                </c:pt>
                <c:pt idx="11">
                  <c:v>1.1462768156904735</c:v>
                </c:pt>
                <c:pt idx="12">
                  <c:v>6.3927152991252481</c:v>
                </c:pt>
                <c:pt idx="13">
                  <c:v>8.2406769205938186</c:v>
                </c:pt>
              </c:numCache>
            </c:numRef>
          </c:val>
          <c:smooth val="0"/>
          <c:extLst>
            <c:ext xmlns:c16="http://schemas.microsoft.com/office/drawing/2014/chart" uri="{C3380CC4-5D6E-409C-BE32-E72D297353CC}">
              <c16:uniqueId val="{00000006-5126-4DFF-933A-B3E67084572A}"/>
            </c:ext>
          </c:extLst>
        </c:ser>
        <c:dLbls>
          <c:showLegendKey val="0"/>
          <c:showVal val="0"/>
          <c:showCatName val="0"/>
          <c:showSerName val="0"/>
          <c:showPercent val="0"/>
          <c:showBubbleSize val="0"/>
        </c:dLbls>
        <c:marker val="1"/>
        <c:smooth val="0"/>
        <c:axId val="115432448"/>
        <c:axId val="115438336"/>
      </c:lineChart>
      <c:lineChart>
        <c:grouping val="standard"/>
        <c:varyColors val="0"/>
        <c:ser>
          <c:idx val="2"/>
          <c:order val="2"/>
          <c:tx>
            <c:strRef>
              <c:f>'7_box_1_ábra_chart'!$F$17</c:f>
              <c:strCache>
                <c:ptCount val="1"/>
                <c:pt idx="0">
                  <c:v>Állami intézkedésektől és nagyobb egyedi hatásoktól tisztított RoE</c:v>
                </c:pt>
              </c:strCache>
            </c:strRef>
          </c:tx>
          <c:spPr>
            <a:ln>
              <a:solidFill>
                <a:srgbClr val="FF0000"/>
              </a:solidFill>
            </a:ln>
          </c:spPr>
          <c:marker>
            <c:symbol val="circle"/>
            <c:size val="7"/>
            <c:spPr>
              <a:noFill/>
              <a:ln w="12700">
                <a:solidFill>
                  <a:srgbClr val="FF0000"/>
                </a:solidFill>
              </a:ln>
            </c:spPr>
          </c:marker>
          <c:dPt>
            <c:idx val="11"/>
            <c:bubble3D val="0"/>
            <c:extLst>
              <c:ext xmlns:c16="http://schemas.microsoft.com/office/drawing/2014/chart" uri="{C3380CC4-5D6E-409C-BE32-E72D297353CC}">
                <c16:uniqueId val="{00000007-5126-4DFF-933A-B3E67084572A}"/>
              </c:ext>
            </c:extLst>
          </c:dPt>
          <c:dPt>
            <c:idx val="12"/>
            <c:bubble3D val="0"/>
            <c:spPr>
              <a:ln>
                <a:solidFill>
                  <a:srgbClr val="FF0000"/>
                </a:solidFill>
                <a:prstDash val="sysDot"/>
              </a:ln>
            </c:spPr>
            <c:extLst>
              <c:ext xmlns:c16="http://schemas.microsoft.com/office/drawing/2014/chart" uri="{C3380CC4-5D6E-409C-BE32-E72D297353CC}">
                <c16:uniqueId val="{00000009-5126-4DFF-933A-B3E67084572A}"/>
              </c:ext>
            </c:extLst>
          </c:dPt>
          <c:dPt>
            <c:idx val="13"/>
            <c:bubble3D val="0"/>
            <c:spPr>
              <a:ln>
                <a:solidFill>
                  <a:srgbClr val="FF0000"/>
                </a:solidFill>
                <a:prstDash val="sysDot"/>
              </a:ln>
            </c:spPr>
            <c:extLst>
              <c:ext xmlns:c16="http://schemas.microsoft.com/office/drawing/2014/chart" uri="{C3380CC4-5D6E-409C-BE32-E72D297353CC}">
                <c16:uniqueId val="{0000000B-5126-4DFF-933A-B3E67084572A}"/>
              </c:ext>
            </c:extLst>
          </c:dPt>
          <c:cat>
            <c:multiLvlStrRef>
              <c:f>'7_box_1_ábra_chart'!$D$18:$E$31</c:f>
              <c:multiLvlStrCache>
                <c:ptCount val="14"/>
                <c:lvl>
                  <c:pt idx="0">
                    <c:v>29.6</c:v>
                  </c:pt>
                  <c:pt idx="1">
                    <c:v>29.7</c:v>
                  </c:pt>
                  <c:pt idx="2">
                    <c:v>28.3</c:v>
                  </c:pt>
                  <c:pt idx="3">
                    <c:v>22.2</c:v>
                  </c:pt>
                  <c:pt idx="4">
                    <c:v>14.2</c:v>
                  </c:pt>
                  <c:pt idx="5">
                    <c:v>12.5</c:v>
                  </c:pt>
                  <c:pt idx="6">
                    <c:v>1.9</c:v>
                  </c:pt>
                  <c:pt idx="7">
                    <c:v>-8.1</c:v>
                  </c:pt>
                  <c:pt idx="8">
                    <c:v>-3.3</c:v>
                  </c:pt>
                  <c:pt idx="9">
                    <c:v>4.2</c:v>
                  </c:pt>
                  <c:pt idx="10">
                    <c:v>-16.7</c:v>
                  </c:pt>
                  <c:pt idx="11">
                    <c:v>1.1</c:v>
                  </c:pt>
                  <c:pt idx="12">
                    <c:v>6.4</c:v>
                  </c:pt>
                  <c:pt idx="13">
                    <c:v>8.2</c:v>
                  </c:pt>
                </c:lvl>
                <c:lvl>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 (e.)</c:v>
                  </c:pt>
                  <c:pt idx="13">
                    <c:v>2017 (e.)</c:v>
                  </c:pt>
                </c:lvl>
              </c:multiLvlStrCache>
            </c:multiLvlStrRef>
          </c:cat>
          <c:val>
            <c:numRef>
              <c:f>'7_box_1_ábra_chart'!$F$18:$F$31</c:f>
              <c:numCache>
                <c:formatCode>0.0</c:formatCode>
                <c:ptCount val="14"/>
                <c:pt idx="0">
                  <c:v>29.592300000000002</c:v>
                </c:pt>
                <c:pt idx="1">
                  <c:v>29.6812</c:v>
                </c:pt>
                <c:pt idx="2">
                  <c:v>28.297000000000001</c:v>
                </c:pt>
                <c:pt idx="3">
                  <c:v>22.164300000000001</c:v>
                </c:pt>
                <c:pt idx="4">
                  <c:v>10.78885930408806</c:v>
                </c:pt>
                <c:pt idx="5">
                  <c:v>12.523099999999999</c:v>
                </c:pt>
                <c:pt idx="6">
                  <c:v>6.7634962930421239</c:v>
                </c:pt>
                <c:pt idx="7">
                  <c:v>5.6911113306006795</c:v>
                </c:pt>
                <c:pt idx="8">
                  <c:v>1.1482180245292266</c:v>
                </c:pt>
                <c:pt idx="9">
                  <c:v>7.4271717532434254</c:v>
                </c:pt>
                <c:pt idx="10">
                  <c:v>3.721808544583709</c:v>
                </c:pt>
                <c:pt idx="11">
                  <c:v>5.1617747047172813</c:v>
                </c:pt>
                <c:pt idx="12">
                  <c:v>7.5638058417275289</c:v>
                </c:pt>
                <c:pt idx="13">
                  <c:v>9.3414012881501272</c:v>
                </c:pt>
              </c:numCache>
            </c:numRef>
          </c:val>
          <c:smooth val="0"/>
          <c:extLst>
            <c:ext xmlns:c16="http://schemas.microsoft.com/office/drawing/2014/chart" uri="{C3380CC4-5D6E-409C-BE32-E72D297353CC}">
              <c16:uniqueId val="{0000000C-5126-4DFF-933A-B3E67084572A}"/>
            </c:ext>
          </c:extLst>
        </c:ser>
        <c:dLbls>
          <c:showLegendKey val="0"/>
          <c:showVal val="0"/>
          <c:showCatName val="0"/>
          <c:showSerName val="0"/>
          <c:showPercent val="0"/>
          <c:showBubbleSize val="0"/>
        </c:dLbls>
        <c:marker val="1"/>
        <c:smooth val="0"/>
        <c:axId val="115450624"/>
        <c:axId val="115440256"/>
      </c:lineChart>
      <c:catAx>
        <c:axId val="115432448"/>
        <c:scaling>
          <c:orientation val="minMax"/>
        </c:scaling>
        <c:delete val="0"/>
        <c:axPos val="b"/>
        <c:numFmt formatCode="General" sourceLinked="1"/>
        <c:majorTickMark val="out"/>
        <c:minorTickMark val="none"/>
        <c:tickLblPos val="low"/>
        <c:spPr>
          <a:ln>
            <a:solidFill>
              <a:sysClr val="windowText" lastClr="000000">
                <a:lumMod val="100000"/>
              </a:sysClr>
            </a:solidFill>
          </a:ln>
        </c:spPr>
        <c:txPr>
          <a:bodyPr rot="0" vert="horz"/>
          <a:lstStyle/>
          <a:p>
            <a:pPr>
              <a:defRPr sz="1600"/>
            </a:pPr>
            <a:endParaRPr lang="hu-HU"/>
          </a:p>
        </c:txPr>
        <c:crossAx val="115438336"/>
        <c:crosses val="autoZero"/>
        <c:auto val="1"/>
        <c:lblAlgn val="ctr"/>
        <c:lblOffset val="100"/>
        <c:tickLblSkip val="1"/>
        <c:noMultiLvlLbl val="1"/>
      </c:catAx>
      <c:valAx>
        <c:axId val="115438336"/>
        <c:scaling>
          <c:orientation val="minMax"/>
          <c:max val="35"/>
          <c:min val="-20"/>
        </c:scaling>
        <c:delete val="0"/>
        <c:axPos val="l"/>
        <c:majorGridlines>
          <c:spPr>
            <a:ln w="3175" cap="flat" cmpd="sng" algn="ctr">
              <a:solidFill>
                <a:sysClr val="window" lastClr="FFFFFF">
                  <a:lumMod val="85000"/>
                </a:sysClr>
              </a:solidFill>
              <a:prstDash val="dash"/>
              <a:round/>
              <a:headEnd type="none" w="med" len="med"/>
              <a:tailEnd type="none" w="med" len="med"/>
            </a:ln>
          </c:spPr>
        </c:majorGridlines>
        <c:title>
          <c:tx>
            <c:rich>
              <a:bodyPr rot="0" vert="horz"/>
              <a:lstStyle/>
              <a:p>
                <a:pPr>
                  <a:defRPr b="0"/>
                </a:pPr>
                <a:r>
                  <a:rPr lang="hu-HU" b="0"/>
                  <a:t>%</a:t>
                </a:r>
              </a:p>
            </c:rich>
          </c:tx>
          <c:layout>
            <c:manualLayout>
              <c:xMode val="edge"/>
              <c:yMode val="edge"/>
              <c:x val="6.5271140861692042E-2"/>
              <c:y val="6.1414856037732127E-2"/>
            </c:manualLayout>
          </c:layout>
          <c:overlay val="0"/>
        </c:title>
        <c:numFmt formatCode="#\ ##0" sourceLinked="0"/>
        <c:majorTickMark val="out"/>
        <c:minorTickMark val="none"/>
        <c:tickLblPos val="nextTo"/>
        <c:spPr>
          <a:ln>
            <a:solidFill>
              <a:sysClr val="windowText" lastClr="000000">
                <a:lumMod val="100000"/>
              </a:sysClr>
            </a:solidFill>
          </a:ln>
        </c:spPr>
        <c:crossAx val="115432448"/>
        <c:crosses val="autoZero"/>
        <c:crossBetween val="between"/>
        <c:majorUnit val="5"/>
      </c:valAx>
      <c:valAx>
        <c:axId val="115440256"/>
        <c:scaling>
          <c:orientation val="minMax"/>
          <c:max val="35"/>
          <c:min val="-20"/>
        </c:scaling>
        <c:delete val="0"/>
        <c:axPos val="r"/>
        <c:title>
          <c:tx>
            <c:rich>
              <a:bodyPr rot="0" vert="horz"/>
              <a:lstStyle/>
              <a:p>
                <a:pPr>
                  <a:defRPr b="0"/>
                </a:pPr>
                <a:r>
                  <a:rPr lang="hu-HU" b="0"/>
                  <a:t>%</a:t>
                </a:r>
              </a:p>
            </c:rich>
          </c:tx>
          <c:layout>
            <c:manualLayout>
              <c:xMode val="edge"/>
              <c:yMode val="edge"/>
              <c:x val="0.91761528887513144"/>
              <c:y val="5.9717535308086482E-2"/>
            </c:manualLayout>
          </c:layout>
          <c:overlay val="0"/>
        </c:title>
        <c:numFmt formatCode="0" sourceLinked="0"/>
        <c:majorTickMark val="out"/>
        <c:minorTickMark val="none"/>
        <c:tickLblPos val="nextTo"/>
        <c:crossAx val="115450624"/>
        <c:crosses val="max"/>
        <c:crossBetween val="between"/>
        <c:majorUnit val="5"/>
      </c:valAx>
      <c:catAx>
        <c:axId val="115450624"/>
        <c:scaling>
          <c:orientation val="minMax"/>
        </c:scaling>
        <c:delete val="1"/>
        <c:axPos val="b"/>
        <c:numFmt formatCode="General" sourceLinked="1"/>
        <c:majorTickMark val="out"/>
        <c:minorTickMark val="none"/>
        <c:tickLblPos val="nextTo"/>
        <c:crossAx val="115440256"/>
        <c:crosses val="autoZero"/>
        <c:auto val="1"/>
        <c:lblAlgn val="ctr"/>
        <c:lblOffset val="100"/>
        <c:noMultiLvlLbl val="0"/>
      </c:catAx>
      <c:spPr>
        <a:noFill/>
        <a:ln>
          <a:solidFill>
            <a:sysClr val="windowText" lastClr="000000">
              <a:lumMod val="100000"/>
            </a:sysClr>
          </a:solidFill>
        </a:ln>
        <a:extLst>
          <a:ext uri="{909E8E84-426E-40DD-AFC4-6F175D3DCCD1}">
            <a14:hiddenFill xmlns:a14="http://schemas.microsoft.com/office/drawing/2010/main">
              <a:solidFill>
                <a:sysClr val="window" lastClr="FFFFFF"/>
              </a:solidFill>
            </a14:hiddenFill>
          </a:ext>
        </a:extLst>
      </c:spPr>
    </c:plotArea>
    <c:legend>
      <c:legendPos val="b"/>
      <c:legendEntry>
        <c:idx val="0"/>
        <c:delete val="1"/>
      </c:legendEntry>
      <c:layout>
        <c:manualLayout>
          <c:xMode val="edge"/>
          <c:yMode val="edge"/>
          <c:x val="7.7774861111111107E-2"/>
          <c:y val="0.8598783333333333"/>
          <c:w val="0.86721250000000005"/>
          <c:h val="9.0991111111111106E-2"/>
        </c:manualLayout>
      </c:layout>
      <c:overlay val="0"/>
      <c:spPr>
        <a:noFill/>
        <a:ln>
          <a:solidFill>
            <a:sysClr val="windowText" lastClr="000000">
              <a:lumMod val="100000"/>
            </a:sysClr>
          </a:solidFill>
        </a:ln>
      </c:spPr>
    </c:legend>
    <c:plotVisOnly val="1"/>
    <c:dispBlanksAs val="gap"/>
    <c:showDLblsOverMax val="0"/>
  </c:chart>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u="none" strike="noStrike" baseline="0">
          <a:solidFill>
            <a:srgbClr val="000000"/>
          </a:solidFill>
          <a:latin typeface="Calibri"/>
          <a:ea typeface="Calibri"/>
          <a:cs typeface="Calibri"/>
        </a:defRPr>
      </a:pPr>
      <a:endParaRPr lang="hu-H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5C85C-7108-4F39-81D9-89C7593B4B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53D4777-2175-4701-8536-082FA48D4DDE}">
      <dgm:prSet custT="1"/>
      <dgm:spPr>
        <a:solidFill>
          <a:schemeClr val="accent1"/>
        </a:solidFill>
      </dgm:spPr>
      <dgm:t>
        <a:bodyPr/>
        <a:lstStyle/>
        <a:p>
          <a:pPr rtl="0"/>
          <a:r>
            <a:rPr lang="en-GB" sz="1800" b="1" dirty="0"/>
            <a:t>70 </a:t>
          </a:r>
          <a:r>
            <a:rPr lang="en-GB" sz="1800" b="1" dirty="0" err="1"/>
            <a:t>milliárd</a:t>
          </a:r>
          <a:r>
            <a:rPr lang="en-GB" sz="1800" b="1" dirty="0"/>
            <a:t> Ft</a:t>
          </a:r>
          <a:r>
            <a:rPr lang="hu-HU" sz="1800" b="1" dirty="0"/>
            <a:t>*</a:t>
          </a:r>
          <a:endParaRPr lang="hu-HU" sz="1800" dirty="0"/>
        </a:p>
      </dgm:t>
    </dgm:pt>
    <dgm:pt modelId="{E2D53B22-1EA8-4AAA-8772-4638643F33D2}" type="parTrans" cxnId="{3514FBB4-50C7-499D-A166-FD7C3B1AC400}">
      <dgm:prSet/>
      <dgm:spPr/>
      <dgm:t>
        <a:bodyPr/>
        <a:lstStyle/>
        <a:p>
          <a:endParaRPr lang="en-GB"/>
        </a:p>
      </dgm:t>
    </dgm:pt>
    <dgm:pt modelId="{E21B5FCB-7F1E-4E7C-942B-E5CDD7C453CE}" type="sibTrans" cxnId="{3514FBB4-50C7-499D-A166-FD7C3B1AC400}">
      <dgm:prSet/>
      <dgm:spPr/>
      <dgm:t>
        <a:bodyPr/>
        <a:lstStyle/>
        <a:p>
          <a:endParaRPr lang="en-GB"/>
        </a:p>
      </dgm:t>
    </dgm:pt>
    <dgm:pt modelId="{C9AAD30E-5BD9-4FCB-94EB-CD145DF8308B}">
      <dgm:prSet custT="1"/>
      <dgm:spPr/>
      <dgm:t>
        <a:bodyPr/>
        <a:lstStyle/>
        <a:p>
          <a:pPr rtl="0"/>
          <a:r>
            <a:rPr lang="en-GB" sz="1400" b="1" dirty="0" err="1"/>
            <a:t>Likvid</a:t>
          </a:r>
          <a:r>
            <a:rPr lang="en-GB" sz="1400" b="1" dirty="0"/>
            <a:t> </a:t>
          </a:r>
          <a:r>
            <a:rPr lang="en-GB" sz="1400" b="1" dirty="0" err="1"/>
            <a:t>eszközök</a:t>
          </a:r>
          <a:r>
            <a:rPr lang="en-GB" sz="1400" b="1" dirty="0"/>
            <a:t> 1,8 </a:t>
          </a:r>
          <a:r>
            <a:rPr lang="en-GB" sz="1400" b="1" dirty="0" err="1"/>
            <a:t>százaléka</a:t>
          </a:r>
          <a:endParaRPr lang="hu-HU" sz="1400" dirty="0"/>
        </a:p>
      </dgm:t>
    </dgm:pt>
    <dgm:pt modelId="{DE55A10F-AB73-46DD-92E7-DD244DA4B150}" type="parTrans" cxnId="{D0A09D5A-8404-44CF-9262-FF25658AA66A}">
      <dgm:prSet/>
      <dgm:spPr/>
      <dgm:t>
        <a:bodyPr/>
        <a:lstStyle/>
        <a:p>
          <a:endParaRPr lang="en-GB"/>
        </a:p>
      </dgm:t>
    </dgm:pt>
    <dgm:pt modelId="{FAE98ADC-A58B-41D9-AF59-E902981DC067}" type="sibTrans" cxnId="{D0A09D5A-8404-44CF-9262-FF25658AA66A}">
      <dgm:prSet/>
      <dgm:spPr/>
      <dgm:t>
        <a:bodyPr/>
        <a:lstStyle/>
        <a:p>
          <a:endParaRPr lang="en-GB"/>
        </a:p>
      </dgm:t>
    </dgm:pt>
    <dgm:pt modelId="{01D57BD0-2AC5-4CCC-A535-D1697CC35D49}" type="pres">
      <dgm:prSet presAssocID="{E015C85C-7108-4F39-81D9-89C7593B4B71}" presName="linear" presStyleCnt="0">
        <dgm:presLayoutVars>
          <dgm:animLvl val="lvl"/>
          <dgm:resizeHandles val="exact"/>
        </dgm:presLayoutVars>
      </dgm:prSet>
      <dgm:spPr/>
    </dgm:pt>
    <dgm:pt modelId="{6BE8DAC6-12B5-41EE-A78C-856B7BBE8B52}" type="pres">
      <dgm:prSet presAssocID="{753D4777-2175-4701-8536-082FA48D4DDE}" presName="parentText" presStyleLbl="node1" presStyleIdx="0" presStyleCnt="2" custLinFactY="-18043" custLinFactNeighborY="-100000">
        <dgm:presLayoutVars>
          <dgm:chMax val="0"/>
          <dgm:bulletEnabled val="1"/>
        </dgm:presLayoutVars>
      </dgm:prSet>
      <dgm:spPr/>
    </dgm:pt>
    <dgm:pt modelId="{0BBA8606-1158-4A9E-9557-9A85D40367C3}" type="pres">
      <dgm:prSet presAssocID="{E21B5FCB-7F1E-4E7C-942B-E5CDD7C453CE}" presName="spacer" presStyleCnt="0"/>
      <dgm:spPr/>
    </dgm:pt>
    <dgm:pt modelId="{DB4E4561-848F-4065-BEF9-62A22B735AAC}" type="pres">
      <dgm:prSet presAssocID="{C9AAD30E-5BD9-4FCB-94EB-CD145DF8308B}" presName="parentText" presStyleLbl="node1" presStyleIdx="1" presStyleCnt="2">
        <dgm:presLayoutVars>
          <dgm:chMax val="0"/>
          <dgm:bulletEnabled val="1"/>
        </dgm:presLayoutVars>
      </dgm:prSet>
      <dgm:spPr/>
    </dgm:pt>
  </dgm:ptLst>
  <dgm:cxnLst>
    <dgm:cxn modelId="{D0A09D5A-8404-44CF-9262-FF25658AA66A}" srcId="{E015C85C-7108-4F39-81D9-89C7593B4B71}" destId="{C9AAD30E-5BD9-4FCB-94EB-CD145DF8308B}" srcOrd="1" destOrd="0" parTransId="{DE55A10F-AB73-46DD-92E7-DD244DA4B150}" sibTransId="{FAE98ADC-A58B-41D9-AF59-E902981DC067}"/>
    <dgm:cxn modelId="{6F354219-8D0B-4BAD-BC64-8D60C1E4D53E}" type="presOf" srcId="{C9AAD30E-5BD9-4FCB-94EB-CD145DF8308B}" destId="{DB4E4561-848F-4065-BEF9-62A22B735AAC}" srcOrd="0" destOrd="0" presId="urn:microsoft.com/office/officeart/2005/8/layout/vList2"/>
    <dgm:cxn modelId="{3514FBB4-50C7-499D-A166-FD7C3B1AC400}" srcId="{E015C85C-7108-4F39-81D9-89C7593B4B71}" destId="{753D4777-2175-4701-8536-082FA48D4DDE}" srcOrd="0" destOrd="0" parTransId="{E2D53B22-1EA8-4AAA-8772-4638643F33D2}" sibTransId="{E21B5FCB-7F1E-4E7C-942B-E5CDD7C453CE}"/>
    <dgm:cxn modelId="{69BEE84A-4AC3-4C18-941A-B8F664BC47E4}" type="presOf" srcId="{E015C85C-7108-4F39-81D9-89C7593B4B71}" destId="{01D57BD0-2AC5-4CCC-A535-D1697CC35D49}" srcOrd="0" destOrd="0" presId="urn:microsoft.com/office/officeart/2005/8/layout/vList2"/>
    <dgm:cxn modelId="{9E1560B0-148E-4B18-A79D-174BDB927789}" type="presOf" srcId="{753D4777-2175-4701-8536-082FA48D4DDE}" destId="{6BE8DAC6-12B5-41EE-A78C-856B7BBE8B52}" srcOrd="0" destOrd="0" presId="urn:microsoft.com/office/officeart/2005/8/layout/vList2"/>
    <dgm:cxn modelId="{FA9D44F3-D8CD-46D2-A4CA-A90BCF9D5687}" type="presParOf" srcId="{01D57BD0-2AC5-4CCC-A535-D1697CC35D49}" destId="{6BE8DAC6-12B5-41EE-A78C-856B7BBE8B52}" srcOrd="0" destOrd="0" presId="urn:microsoft.com/office/officeart/2005/8/layout/vList2"/>
    <dgm:cxn modelId="{03BD35D0-1E3D-465C-B7AB-4E82A0AB03E4}" type="presParOf" srcId="{01D57BD0-2AC5-4CCC-A535-D1697CC35D49}" destId="{0BBA8606-1158-4A9E-9557-9A85D40367C3}" srcOrd="1" destOrd="0" presId="urn:microsoft.com/office/officeart/2005/8/layout/vList2"/>
    <dgm:cxn modelId="{4531868C-71C9-40D7-8334-EE1715B12975}" type="presParOf" srcId="{01D57BD0-2AC5-4CCC-A535-D1697CC35D49}" destId="{DB4E4561-848F-4065-BEF9-62A22B735AA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5C85C-7108-4F39-81D9-89C7593B4B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53D4777-2175-4701-8536-082FA48D4DDE}">
      <dgm:prSet custT="1"/>
      <dgm:spPr/>
      <dgm:t>
        <a:bodyPr/>
        <a:lstStyle/>
        <a:p>
          <a:pPr rtl="0"/>
          <a:r>
            <a:rPr lang="hu-HU" sz="1800" b="1" dirty="0"/>
            <a:t>15</a:t>
          </a:r>
          <a:r>
            <a:rPr lang="en-GB" sz="1800" b="1" dirty="0"/>
            <a:t> </a:t>
          </a:r>
          <a:r>
            <a:rPr lang="en-GB" sz="1800" b="1" dirty="0" err="1"/>
            <a:t>milliárd</a:t>
          </a:r>
          <a:r>
            <a:rPr lang="en-GB" sz="1800" b="1" dirty="0"/>
            <a:t> Ft</a:t>
          </a:r>
          <a:r>
            <a:rPr lang="hu-HU" sz="1800" b="1" dirty="0"/>
            <a:t>*</a:t>
          </a:r>
          <a:endParaRPr lang="hu-HU" sz="1800" dirty="0"/>
        </a:p>
      </dgm:t>
    </dgm:pt>
    <dgm:pt modelId="{E2D53B22-1EA8-4AAA-8772-4638643F33D2}" type="parTrans" cxnId="{3514FBB4-50C7-499D-A166-FD7C3B1AC400}">
      <dgm:prSet/>
      <dgm:spPr/>
      <dgm:t>
        <a:bodyPr/>
        <a:lstStyle/>
        <a:p>
          <a:endParaRPr lang="en-GB"/>
        </a:p>
      </dgm:t>
    </dgm:pt>
    <dgm:pt modelId="{E21B5FCB-7F1E-4E7C-942B-E5CDD7C453CE}" type="sibTrans" cxnId="{3514FBB4-50C7-499D-A166-FD7C3B1AC400}">
      <dgm:prSet/>
      <dgm:spPr/>
      <dgm:t>
        <a:bodyPr/>
        <a:lstStyle/>
        <a:p>
          <a:endParaRPr lang="en-GB"/>
        </a:p>
      </dgm:t>
    </dgm:pt>
    <dgm:pt modelId="{C9AAD30E-5BD9-4FCB-94EB-CD145DF8308B}">
      <dgm:prSet custT="1"/>
      <dgm:spPr/>
      <dgm:t>
        <a:bodyPr/>
        <a:lstStyle/>
        <a:p>
          <a:pPr rtl="0"/>
          <a:r>
            <a:rPr lang="en-GB" sz="1400" b="1" dirty="0" err="1"/>
            <a:t>Likvid</a:t>
          </a:r>
          <a:r>
            <a:rPr lang="en-GB" sz="1400" b="1" dirty="0"/>
            <a:t> </a:t>
          </a:r>
          <a:r>
            <a:rPr lang="en-GB" sz="1400" b="1" dirty="0" err="1"/>
            <a:t>eszközök</a:t>
          </a:r>
          <a:r>
            <a:rPr lang="en-GB" sz="1400" b="1" dirty="0"/>
            <a:t> </a:t>
          </a:r>
          <a:r>
            <a:rPr lang="hu-HU" sz="1400" b="1" dirty="0"/>
            <a:t>0</a:t>
          </a:r>
          <a:r>
            <a:rPr lang="en-GB" sz="1400" b="1" dirty="0"/>
            <a:t>,</a:t>
          </a:r>
          <a:r>
            <a:rPr lang="hu-HU" sz="1400" b="1" dirty="0"/>
            <a:t>4</a:t>
          </a:r>
          <a:r>
            <a:rPr lang="en-GB" sz="1400" b="1" dirty="0"/>
            <a:t> </a:t>
          </a:r>
          <a:r>
            <a:rPr lang="en-GB" sz="1400" b="1" dirty="0" err="1"/>
            <a:t>százaléka</a:t>
          </a:r>
          <a:endParaRPr lang="hu-HU" sz="1400" dirty="0"/>
        </a:p>
      </dgm:t>
    </dgm:pt>
    <dgm:pt modelId="{DE55A10F-AB73-46DD-92E7-DD244DA4B150}" type="parTrans" cxnId="{D0A09D5A-8404-44CF-9262-FF25658AA66A}">
      <dgm:prSet/>
      <dgm:spPr/>
      <dgm:t>
        <a:bodyPr/>
        <a:lstStyle/>
        <a:p>
          <a:endParaRPr lang="en-GB"/>
        </a:p>
      </dgm:t>
    </dgm:pt>
    <dgm:pt modelId="{FAE98ADC-A58B-41D9-AF59-E902981DC067}" type="sibTrans" cxnId="{D0A09D5A-8404-44CF-9262-FF25658AA66A}">
      <dgm:prSet/>
      <dgm:spPr/>
      <dgm:t>
        <a:bodyPr/>
        <a:lstStyle/>
        <a:p>
          <a:endParaRPr lang="en-GB"/>
        </a:p>
      </dgm:t>
    </dgm:pt>
    <dgm:pt modelId="{01D57BD0-2AC5-4CCC-A535-D1697CC35D49}" type="pres">
      <dgm:prSet presAssocID="{E015C85C-7108-4F39-81D9-89C7593B4B71}" presName="linear" presStyleCnt="0">
        <dgm:presLayoutVars>
          <dgm:animLvl val="lvl"/>
          <dgm:resizeHandles val="exact"/>
        </dgm:presLayoutVars>
      </dgm:prSet>
      <dgm:spPr/>
    </dgm:pt>
    <dgm:pt modelId="{6BE8DAC6-12B5-41EE-A78C-856B7BBE8B52}" type="pres">
      <dgm:prSet presAssocID="{753D4777-2175-4701-8536-082FA48D4DDE}" presName="parentText" presStyleLbl="node1" presStyleIdx="0" presStyleCnt="2" custLinFactY="-120143" custLinFactNeighborX="-21321" custLinFactNeighborY="-200000">
        <dgm:presLayoutVars>
          <dgm:chMax val="0"/>
          <dgm:bulletEnabled val="1"/>
        </dgm:presLayoutVars>
      </dgm:prSet>
      <dgm:spPr/>
    </dgm:pt>
    <dgm:pt modelId="{0BBA8606-1158-4A9E-9557-9A85D40367C3}" type="pres">
      <dgm:prSet presAssocID="{E21B5FCB-7F1E-4E7C-942B-E5CDD7C453CE}" presName="spacer" presStyleCnt="0"/>
      <dgm:spPr/>
    </dgm:pt>
    <dgm:pt modelId="{DB4E4561-848F-4065-BEF9-62A22B735AAC}" type="pres">
      <dgm:prSet presAssocID="{C9AAD30E-5BD9-4FCB-94EB-CD145DF8308B}" presName="parentText" presStyleLbl="node1" presStyleIdx="1" presStyleCnt="2">
        <dgm:presLayoutVars>
          <dgm:chMax val="0"/>
          <dgm:bulletEnabled val="1"/>
        </dgm:presLayoutVars>
      </dgm:prSet>
      <dgm:spPr/>
    </dgm:pt>
  </dgm:ptLst>
  <dgm:cxnLst>
    <dgm:cxn modelId="{D0A09D5A-8404-44CF-9262-FF25658AA66A}" srcId="{E015C85C-7108-4F39-81D9-89C7593B4B71}" destId="{C9AAD30E-5BD9-4FCB-94EB-CD145DF8308B}" srcOrd="1" destOrd="0" parTransId="{DE55A10F-AB73-46DD-92E7-DD244DA4B150}" sibTransId="{FAE98ADC-A58B-41D9-AF59-E902981DC067}"/>
    <dgm:cxn modelId="{B0D9516E-26F7-435C-88D9-3DED0C2FD1C8}" type="presOf" srcId="{C9AAD30E-5BD9-4FCB-94EB-CD145DF8308B}" destId="{DB4E4561-848F-4065-BEF9-62A22B735AAC}" srcOrd="0" destOrd="0" presId="urn:microsoft.com/office/officeart/2005/8/layout/vList2"/>
    <dgm:cxn modelId="{C0BC66E5-1295-474B-91B7-2A0AA11C7CDF}" type="presOf" srcId="{E015C85C-7108-4F39-81D9-89C7593B4B71}" destId="{01D57BD0-2AC5-4CCC-A535-D1697CC35D49}" srcOrd="0" destOrd="0" presId="urn:microsoft.com/office/officeart/2005/8/layout/vList2"/>
    <dgm:cxn modelId="{3514FBB4-50C7-499D-A166-FD7C3B1AC400}" srcId="{E015C85C-7108-4F39-81D9-89C7593B4B71}" destId="{753D4777-2175-4701-8536-082FA48D4DDE}" srcOrd="0" destOrd="0" parTransId="{E2D53B22-1EA8-4AAA-8772-4638643F33D2}" sibTransId="{E21B5FCB-7F1E-4E7C-942B-E5CDD7C453CE}"/>
    <dgm:cxn modelId="{FD0B1F2D-3F95-4A2F-99A8-870FC2D8352F}" type="presOf" srcId="{753D4777-2175-4701-8536-082FA48D4DDE}" destId="{6BE8DAC6-12B5-41EE-A78C-856B7BBE8B52}" srcOrd="0" destOrd="0" presId="urn:microsoft.com/office/officeart/2005/8/layout/vList2"/>
    <dgm:cxn modelId="{D1F8A3A2-F633-4567-A009-A02079E318BB}" type="presParOf" srcId="{01D57BD0-2AC5-4CCC-A535-D1697CC35D49}" destId="{6BE8DAC6-12B5-41EE-A78C-856B7BBE8B52}" srcOrd="0" destOrd="0" presId="urn:microsoft.com/office/officeart/2005/8/layout/vList2"/>
    <dgm:cxn modelId="{85B656B3-F67A-4F82-963A-F783CAF439C4}" type="presParOf" srcId="{01D57BD0-2AC5-4CCC-A535-D1697CC35D49}" destId="{0BBA8606-1158-4A9E-9557-9A85D40367C3}" srcOrd="1" destOrd="0" presId="urn:microsoft.com/office/officeart/2005/8/layout/vList2"/>
    <dgm:cxn modelId="{9139E2D7-DD02-4218-9E84-1015CD998D1F}" type="presParOf" srcId="{01D57BD0-2AC5-4CCC-A535-D1697CC35D49}" destId="{DB4E4561-848F-4065-BEF9-62A22B735AAC}"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DAC6-12B5-41EE-A78C-856B7BBE8B52}">
      <dsp:nvSpPr>
        <dsp:cNvPr id="0" name=""/>
        <dsp:cNvSpPr/>
      </dsp:nvSpPr>
      <dsp:spPr>
        <a:xfrm>
          <a:off x="0" y="0"/>
          <a:ext cx="2026366" cy="45165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b="1" kern="1200" dirty="0"/>
            <a:t>70 </a:t>
          </a:r>
          <a:r>
            <a:rPr lang="en-GB" sz="1800" b="1" kern="1200" dirty="0" err="1"/>
            <a:t>milliárd</a:t>
          </a:r>
          <a:r>
            <a:rPr lang="en-GB" sz="1800" b="1" kern="1200" dirty="0"/>
            <a:t> Ft</a:t>
          </a:r>
          <a:r>
            <a:rPr lang="hu-HU" sz="1800" b="1" kern="1200" dirty="0"/>
            <a:t>*</a:t>
          </a:r>
          <a:endParaRPr lang="hu-HU" sz="1800" kern="1200" dirty="0"/>
        </a:p>
      </dsp:txBody>
      <dsp:txXfrm>
        <a:off x="22048" y="22048"/>
        <a:ext cx="1982270" cy="407555"/>
      </dsp:txXfrm>
    </dsp:sp>
    <dsp:sp modelId="{DB4E4561-848F-4065-BEF9-62A22B735AAC}">
      <dsp:nvSpPr>
        <dsp:cNvPr id="0" name=""/>
        <dsp:cNvSpPr/>
      </dsp:nvSpPr>
      <dsp:spPr>
        <a:xfrm>
          <a:off x="0" y="464194"/>
          <a:ext cx="2026366" cy="45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dirty="0" err="1"/>
            <a:t>Likvid</a:t>
          </a:r>
          <a:r>
            <a:rPr lang="en-GB" sz="1400" b="1" kern="1200" dirty="0"/>
            <a:t> </a:t>
          </a:r>
          <a:r>
            <a:rPr lang="en-GB" sz="1400" b="1" kern="1200" dirty="0" err="1"/>
            <a:t>eszközök</a:t>
          </a:r>
          <a:r>
            <a:rPr lang="en-GB" sz="1400" b="1" kern="1200" dirty="0"/>
            <a:t> 1,8 </a:t>
          </a:r>
          <a:r>
            <a:rPr lang="en-GB" sz="1400" b="1" kern="1200" dirty="0" err="1"/>
            <a:t>százaléka</a:t>
          </a:r>
          <a:endParaRPr lang="hu-HU" sz="1400" kern="1200" dirty="0"/>
        </a:p>
      </dsp:txBody>
      <dsp:txXfrm>
        <a:off x="22048" y="486242"/>
        <a:ext cx="1982270" cy="407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DAC6-12B5-41EE-A78C-856B7BBE8B52}">
      <dsp:nvSpPr>
        <dsp:cNvPr id="0" name=""/>
        <dsp:cNvSpPr/>
      </dsp:nvSpPr>
      <dsp:spPr>
        <a:xfrm>
          <a:off x="0" y="0"/>
          <a:ext cx="1794153" cy="45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hu-HU" sz="1800" b="1" kern="1200" dirty="0"/>
            <a:t>15</a:t>
          </a:r>
          <a:r>
            <a:rPr lang="en-GB" sz="1800" b="1" kern="1200" dirty="0"/>
            <a:t> </a:t>
          </a:r>
          <a:r>
            <a:rPr lang="en-GB" sz="1800" b="1" kern="1200" dirty="0" err="1"/>
            <a:t>milliárd</a:t>
          </a:r>
          <a:r>
            <a:rPr lang="en-GB" sz="1800" b="1" kern="1200" dirty="0"/>
            <a:t> Ft</a:t>
          </a:r>
          <a:r>
            <a:rPr lang="hu-HU" sz="1800" b="1" kern="1200" dirty="0"/>
            <a:t>*</a:t>
          </a:r>
          <a:endParaRPr lang="hu-HU" sz="1800" kern="1200" dirty="0"/>
        </a:p>
      </dsp:txBody>
      <dsp:txXfrm>
        <a:off x="22048" y="22048"/>
        <a:ext cx="1750057" cy="407555"/>
      </dsp:txXfrm>
    </dsp:sp>
    <dsp:sp modelId="{DB4E4561-848F-4065-BEF9-62A22B735AAC}">
      <dsp:nvSpPr>
        <dsp:cNvPr id="0" name=""/>
        <dsp:cNvSpPr/>
      </dsp:nvSpPr>
      <dsp:spPr>
        <a:xfrm>
          <a:off x="0" y="464194"/>
          <a:ext cx="1794153" cy="45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dirty="0" err="1"/>
            <a:t>Likvid</a:t>
          </a:r>
          <a:r>
            <a:rPr lang="en-GB" sz="1400" b="1" kern="1200" dirty="0"/>
            <a:t> </a:t>
          </a:r>
          <a:r>
            <a:rPr lang="en-GB" sz="1400" b="1" kern="1200" dirty="0" err="1"/>
            <a:t>eszközök</a:t>
          </a:r>
          <a:r>
            <a:rPr lang="en-GB" sz="1400" b="1" kern="1200" dirty="0"/>
            <a:t> </a:t>
          </a:r>
          <a:r>
            <a:rPr lang="hu-HU" sz="1400" b="1" kern="1200" dirty="0"/>
            <a:t>0</a:t>
          </a:r>
          <a:r>
            <a:rPr lang="en-GB" sz="1400" b="1" kern="1200" dirty="0"/>
            <a:t>,</a:t>
          </a:r>
          <a:r>
            <a:rPr lang="hu-HU" sz="1400" b="1" kern="1200" dirty="0"/>
            <a:t>4</a:t>
          </a:r>
          <a:r>
            <a:rPr lang="en-GB" sz="1400" b="1" kern="1200" dirty="0"/>
            <a:t> </a:t>
          </a:r>
          <a:r>
            <a:rPr lang="en-GB" sz="1400" b="1" kern="1200" dirty="0" err="1"/>
            <a:t>százaléka</a:t>
          </a:r>
          <a:endParaRPr lang="hu-HU" sz="1400" kern="1200" dirty="0"/>
        </a:p>
      </dsp:txBody>
      <dsp:txXfrm>
        <a:off x="22048" y="486242"/>
        <a:ext cx="1750057" cy="407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2175A8-35AC-46BC-970E-BB361A66CB6D}" type="datetimeFigureOut">
              <a:rPr lang="hu-HU" smtClean="0"/>
              <a:pPr/>
              <a:t>2016.05.13.</a:t>
            </a:fld>
            <a:endParaRPr lang="hu-H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0FDB01-46C1-4BF1-9E72-84EA817E09E0}" type="slidenum">
              <a:rPr lang="hu-HU" smtClean="0"/>
              <a:pPr/>
              <a:t>‹#›</a:t>
            </a:fld>
            <a:endParaRPr lang="hu-HU"/>
          </a:p>
        </p:txBody>
      </p:sp>
    </p:spTree>
    <p:extLst>
      <p:ext uri="{BB962C8B-B14F-4D97-AF65-F5344CB8AC3E}">
        <p14:creationId xmlns:p14="http://schemas.microsoft.com/office/powerpoint/2010/main" val="243322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C4DF4E-9F45-4956-AF27-4169F777B831}" type="datetimeFigureOut">
              <a:rPr lang="hu-HU"/>
              <a:pPr>
                <a:defRPr/>
              </a:pPr>
              <a:t>2016.05.13.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6176FD-5602-4B79-B069-B36BD1680ECD}" type="slidenum">
              <a:rPr lang="hu-HU"/>
              <a:pPr>
                <a:defRPr/>
              </a:pPr>
              <a:t>‹#›</a:t>
            </a:fld>
            <a:endParaRPr lang="hu-HU"/>
          </a:p>
        </p:txBody>
      </p:sp>
    </p:spTree>
    <p:extLst>
      <p:ext uri="{BB962C8B-B14F-4D97-AF65-F5344CB8AC3E}">
        <p14:creationId xmlns:p14="http://schemas.microsoft.com/office/powerpoint/2010/main" val="401097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4</a:t>
            </a:fld>
            <a:endParaRPr lang="hu-HU"/>
          </a:p>
        </p:txBody>
      </p:sp>
    </p:spTree>
    <p:extLst>
      <p:ext uri="{BB962C8B-B14F-4D97-AF65-F5344CB8AC3E}">
        <p14:creationId xmlns:p14="http://schemas.microsoft.com/office/powerpoint/2010/main" val="52173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dirty="0"/>
              <a:t>Texas-ratio</a:t>
            </a:r>
            <a:r>
              <a:rPr lang="hu-HU" sz="1200" baseline="0" dirty="0"/>
              <a:t> vs. </a:t>
            </a:r>
            <a:r>
              <a:rPr lang="hu-HU" sz="1200" baseline="0" dirty="0" err="1"/>
              <a:t>RoE</a:t>
            </a:r>
            <a:r>
              <a:rPr lang="hu-HU" sz="1200" baseline="0" dirty="0"/>
              <a:t> – negatív korreláció, a regressziós egyenes negatív </a:t>
            </a:r>
            <a:r>
              <a:rPr lang="hu-HU" sz="1200" baseline="0" dirty="0" err="1"/>
              <a:t>meredekségű</a:t>
            </a:r>
            <a:r>
              <a:rPr lang="hu-HU" sz="1200" baseline="0" dirty="0"/>
              <a:t>. </a:t>
            </a:r>
            <a:r>
              <a:rPr lang="hu-HU" sz="1200" dirty="0"/>
              <a:t>A nagy veszteséget termelő bankok általában magas nemteljesítő állománnyal is rendelkeznek, ami rontja kilátásaikat…</a:t>
            </a:r>
            <a:endParaRPr lang="hu-HU" dirty="0"/>
          </a:p>
          <a:p>
            <a:pPr marL="0" marR="0" indent="0" algn="l" defTabSz="914400" rtl="0" eaLnBrk="0" fontAlgn="base" latinLnBrk="0" hangingPunct="0">
              <a:lnSpc>
                <a:spcPct val="100000"/>
              </a:lnSpc>
              <a:spcBef>
                <a:spcPct val="30000"/>
              </a:spcBef>
              <a:spcAft>
                <a:spcPct val="0"/>
              </a:spcAft>
              <a:buClrTx/>
              <a:buSzTx/>
              <a:buFontTx/>
              <a:buNone/>
              <a:tabLst/>
              <a:defRPr/>
            </a:pPr>
            <a:r>
              <a:rPr lang="hu-HU" sz="1200" b="0" i="0" u="none" strike="noStrike" kern="1200" baseline="0" dirty="0">
                <a:solidFill>
                  <a:schemeClr val="tx1"/>
                </a:solidFill>
                <a:latin typeface="+mn-lt"/>
                <a:ea typeface="+mn-ea"/>
                <a:cs typeface="+mn-cs"/>
              </a:rPr>
              <a:t>2015-ben a bankok </a:t>
            </a:r>
            <a:r>
              <a:rPr lang="hu-HU" sz="1200" b="0" i="0" u="none" strike="noStrike" kern="1200" baseline="0" dirty="0" err="1">
                <a:solidFill>
                  <a:schemeClr val="tx1"/>
                </a:solidFill>
                <a:latin typeface="+mn-lt"/>
                <a:ea typeface="+mn-ea"/>
                <a:cs typeface="+mn-cs"/>
              </a:rPr>
              <a:t>több-sége</a:t>
            </a:r>
            <a:r>
              <a:rPr lang="hu-HU" sz="1200" b="0" i="0" u="none" strike="noStrike" kern="1200" baseline="0" dirty="0">
                <a:solidFill>
                  <a:schemeClr val="tx1"/>
                </a:solidFill>
                <a:latin typeface="+mn-lt"/>
                <a:ea typeface="+mn-ea"/>
                <a:cs typeface="+mn-cs"/>
              </a:rPr>
              <a:t> nyereséges volt, azonban több olyan intézmény is azonosítható, amely negatív jövedelemmel és továbbra is relatíve magas nettó nemteljesítő kitettséggel rendelkezik. Ezen intézmények tőkehelyzete kevésbé biztos alapokon nyugszik és számukra kihívást jelenthet a hosszú távon is fenntartható működés megalapozása. 	</a:t>
            </a:r>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32</a:t>
            </a:fld>
            <a:endParaRPr lang="hu-HU"/>
          </a:p>
        </p:txBody>
      </p:sp>
    </p:spTree>
    <p:extLst>
      <p:ext uri="{BB962C8B-B14F-4D97-AF65-F5344CB8AC3E}">
        <p14:creationId xmlns:p14="http://schemas.microsoft.com/office/powerpoint/2010/main" val="298837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33</a:t>
            </a:fld>
            <a:endParaRPr lang="hu-HU"/>
          </a:p>
        </p:txBody>
      </p:sp>
    </p:spTree>
    <p:extLst>
      <p:ext uri="{BB962C8B-B14F-4D97-AF65-F5344CB8AC3E}">
        <p14:creationId xmlns:p14="http://schemas.microsoft.com/office/powerpoint/2010/main" val="353654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34</a:t>
            </a:fld>
            <a:endParaRPr lang="hu-HU"/>
          </a:p>
        </p:txBody>
      </p:sp>
    </p:spTree>
    <p:extLst>
      <p:ext uri="{BB962C8B-B14F-4D97-AF65-F5344CB8AC3E}">
        <p14:creationId xmlns:p14="http://schemas.microsoft.com/office/powerpoint/2010/main" val="369405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Nem számolunk</a:t>
            </a:r>
            <a:r>
              <a:rPr lang="hu-HU" baseline="0" dirty="0"/>
              <a:t> költséghatékonysági </a:t>
            </a:r>
            <a:r>
              <a:rPr lang="hu-HU" baseline="0" dirty="0" err="1"/>
              <a:t>capexszel</a:t>
            </a:r>
            <a:r>
              <a:rPr lang="hu-HU" baseline="0" dirty="0"/>
              <a:t> és portfólió eladásokon elszenvedett pótlólagos értékvesztéssel. </a:t>
            </a:r>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36</a:t>
            </a:fld>
            <a:endParaRPr lang="hu-HU"/>
          </a:p>
        </p:txBody>
      </p:sp>
    </p:spTree>
    <p:extLst>
      <p:ext uri="{BB962C8B-B14F-4D97-AF65-F5344CB8AC3E}">
        <p14:creationId xmlns:p14="http://schemas.microsoft.com/office/powerpoint/2010/main" val="50099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7</a:t>
            </a:fld>
            <a:endParaRPr lang="hu-HU"/>
          </a:p>
        </p:txBody>
      </p:sp>
    </p:spTree>
    <p:extLst>
      <p:ext uri="{BB962C8B-B14F-4D97-AF65-F5344CB8AC3E}">
        <p14:creationId xmlns:p14="http://schemas.microsoft.com/office/powerpoint/2010/main" val="27521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9</a:t>
            </a:fld>
            <a:endParaRPr lang="hu-HU"/>
          </a:p>
        </p:txBody>
      </p:sp>
    </p:spTree>
    <p:extLst>
      <p:ext uri="{BB962C8B-B14F-4D97-AF65-F5344CB8AC3E}">
        <p14:creationId xmlns:p14="http://schemas.microsoft.com/office/powerpoint/2010/main" val="12141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15</a:t>
            </a:fld>
            <a:endParaRPr lang="hu-HU"/>
          </a:p>
        </p:txBody>
      </p:sp>
    </p:spTree>
    <p:extLst>
      <p:ext uri="{BB962C8B-B14F-4D97-AF65-F5344CB8AC3E}">
        <p14:creationId xmlns:p14="http://schemas.microsoft.com/office/powerpoint/2010/main" val="391159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16</a:t>
            </a:fld>
            <a:endParaRPr lang="hu-HU"/>
          </a:p>
        </p:txBody>
      </p:sp>
    </p:spTree>
    <p:extLst>
      <p:ext uri="{BB962C8B-B14F-4D97-AF65-F5344CB8AC3E}">
        <p14:creationId xmlns:p14="http://schemas.microsoft.com/office/powerpoint/2010/main" val="391159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Megjelent a Lakáspiaci jelentés c. kiadvány a </a:t>
            </a:r>
            <a:r>
              <a:rPr lang="hu-HU" dirty="0" err="1"/>
              <a:t>PRE</a:t>
            </a:r>
            <a:r>
              <a:rPr lang="hu-HU" dirty="0"/>
              <a:t> gondozásában!!!</a:t>
            </a:r>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18</a:t>
            </a:fld>
            <a:endParaRPr lang="hu-HU"/>
          </a:p>
        </p:txBody>
      </p:sp>
    </p:spTree>
    <p:extLst>
      <p:ext uri="{BB962C8B-B14F-4D97-AF65-F5344CB8AC3E}">
        <p14:creationId xmlns:p14="http://schemas.microsoft.com/office/powerpoint/2010/main" val="294632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22</a:t>
            </a:fld>
            <a:endParaRPr lang="hu-HU" dirty="0"/>
          </a:p>
        </p:txBody>
      </p:sp>
    </p:spTree>
    <p:extLst>
      <p:ext uri="{BB962C8B-B14F-4D97-AF65-F5344CB8AC3E}">
        <p14:creationId xmlns:p14="http://schemas.microsoft.com/office/powerpoint/2010/main" val="232332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25</a:t>
            </a:fld>
            <a:endParaRPr lang="hu-HU"/>
          </a:p>
        </p:txBody>
      </p:sp>
    </p:spTree>
    <p:extLst>
      <p:ext uri="{BB962C8B-B14F-4D97-AF65-F5344CB8AC3E}">
        <p14:creationId xmlns:p14="http://schemas.microsoft.com/office/powerpoint/2010/main" val="131271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29</a:t>
            </a:fld>
            <a:endParaRPr lang="hu-HU"/>
          </a:p>
        </p:txBody>
      </p:sp>
    </p:spTree>
    <p:extLst>
      <p:ext uri="{BB962C8B-B14F-4D97-AF65-F5344CB8AC3E}">
        <p14:creationId xmlns:p14="http://schemas.microsoft.com/office/powerpoint/2010/main" val="330189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800"/>
            </a:lvl1pPr>
          </a:lstStyle>
          <a:p>
            <a:r>
              <a:rPr lang="en-US"/>
              <a:t>Click to edit Master title style</a:t>
            </a:r>
            <a:endParaRPr lang="hu-H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u-HU" dirty="0"/>
          </a:p>
        </p:txBody>
      </p:sp>
      <p:sp>
        <p:nvSpPr>
          <p:cNvPr id="8" name="Footer Placeholder 7"/>
          <p:cNvSpPr>
            <a:spLocks noGrp="1"/>
          </p:cNvSpPr>
          <p:nvPr>
            <p:ph type="ftr" sz="quarter" idx="11"/>
          </p:nvPr>
        </p:nvSpPr>
        <p:spPr/>
        <p:txBody>
          <a:bodyPr/>
          <a:lstStyle/>
          <a:p>
            <a:pPr>
              <a:defRPr/>
            </a:pPr>
            <a:r>
              <a:rPr lang="hu-HU" dirty="0"/>
              <a:t>Magyar Nemzeti Bank</a:t>
            </a:r>
          </a:p>
        </p:txBody>
      </p:sp>
      <p:sp>
        <p:nvSpPr>
          <p:cNvPr id="9" name="Slide Number Placeholder 8"/>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5"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spTree>
    <p:extLst>
      <p:ext uri="{BB962C8B-B14F-4D97-AF65-F5344CB8AC3E}">
        <p14:creationId xmlns:p14="http://schemas.microsoft.com/office/powerpoint/2010/main" val="322221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itólap logóv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a:t>Előadás címe</a:t>
            </a:r>
          </a:p>
        </p:txBody>
      </p:sp>
      <p:sp>
        <p:nvSpPr>
          <p:cNvPr id="3" name="Content Placeholder 2"/>
          <p:cNvSpPr>
            <a:spLocks noGrp="1"/>
          </p:cNvSpPr>
          <p:nvPr>
            <p:ph idx="1" hasCustomPrompt="1"/>
          </p:nvPr>
        </p:nvSpPr>
        <p:spPr>
          <a:xfrm>
            <a:off x="1907702" y="2131959"/>
            <a:ext cx="6630364" cy="368904"/>
          </a:xfrm>
        </p:spPr>
        <p:txBody>
          <a:bodyPr>
            <a:noAutofit/>
          </a:bodyPr>
          <a:lstStyle>
            <a:lvl1pPr marL="0" indent="0">
              <a:buNone/>
              <a:defRPr sz="2100" baseline="0"/>
            </a:lvl1pPr>
          </a:lstStyle>
          <a:p>
            <a:pPr lvl="0"/>
            <a:r>
              <a:rPr lang="hu-HU" dirty="0"/>
              <a:t>Helyszín</a:t>
            </a:r>
          </a:p>
        </p:txBody>
      </p:sp>
      <p:sp>
        <p:nvSpPr>
          <p:cNvPr id="7" name="Content Placeholder 2"/>
          <p:cNvSpPr>
            <a:spLocks noGrp="1"/>
          </p:cNvSpPr>
          <p:nvPr>
            <p:ph idx="10" hasCustomPrompt="1"/>
          </p:nvPr>
        </p:nvSpPr>
        <p:spPr>
          <a:xfrm>
            <a:off x="1907702" y="980729"/>
            <a:ext cx="6630364" cy="720080"/>
          </a:xfrm>
        </p:spPr>
        <p:txBody>
          <a:bodyPr>
            <a:noAutofit/>
          </a:bodyPr>
          <a:lstStyle>
            <a:lvl1pPr marL="0" indent="0">
              <a:buNone/>
              <a:defRPr sz="2100" b="0" baseline="0">
                <a:solidFill>
                  <a:schemeClr val="bg2"/>
                </a:solidFill>
              </a:defRPr>
            </a:lvl1pPr>
          </a:lstStyle>
          <a:p>
            <a:pPr lvl="0"/>
            <a:r>
              <a:rPr lang="hu-HU" dirty="0"/>
              <a:t>Előadó neve</a:t>
            </a:r>
          </a:p>
          <a:p>
            <a:pPr lvl="0"/>
            <a:r>
              <a:rPr lang="hu-HU" dirty="0"/>
              <a:t>Titulusa</a:t>
            </a:r>
          </a:p>
        </p:txBody>
      </p:sp>
      <p:sp>
        <p:nvSpPr>
          <p:cNvPr id="8" name="Content Placeholder 2"/>
          <p:cNvSpPr>
            <a:spLocks noGrp="1"/>
          </p:cNvSpPr>
          <p:nvPr>
            <p:ph idx="14" hasCustomPrompt="1"/>
          </p:nvPr>
        </p:nvSpPr>
        <p:spPr>
          <a:xfrm>
            <a:off x="1907404" y="2539464"/>
            <a:ext cx="6630364" cy="400734"/>
          </a:xfrm>
        </p:spPr>
        <p:txBody>
          <a:bodyPr>
            <a:normAutofit/>
          </a:bodyPr>
          <a:lstStyle>
            <a:lvl1pPr marL="0" indent="0">
              <a:buNone/>
              <a:defRPr sz="2100" baseline="0"/>
            </a:lvl1pPr>
          </a:lstStyle>
          <a:p>
            <a:pPr lvl="0"/>
            <a:r>
              <a:rPr lang="hu-HU" dirty="0"/>
              <a:t>Dátum</a:t>
            </a:r>
          </a:p>
        </p:txBody>
      </p:sp>
    </p:spTree>
    <p:extLst>
      <p:ext uri="{BB962C8B-B14F-4D97-AF65-F5344CB8AC3E}">
        <p14:creationId xmlns:p14="http://schemas.microsoft.com/office/powerpoint/2010/main" val="220883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old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53689" cy="759189"/>
          </a:xfrm>
        </p:spPr>
        <p:txBody>
          <a:bodyPr/>
          <a:lstStyle/>
          <a:p>
            <a:r>
              <a:rPr lang="en-US"/>
              <a:t>Click to edit Master title style</a:t>
            </a:r>
            <a:endParaRPr lang="hu-HU" dirty="0"/>
          </a:p>
        </p:txBody>
      </p:sp>
      <p:sp>
        <p:nvSpPr>
          <p:cNvPr id="3" name="Content Placeholder 2"/>
          <p:cNvSpPr>
            <a:spLocks noGrp="1"/>
          </p:cNvSpPr>
          <p:nvPr>
            <p:ph idx="1"/>
          </p:nvPr>
        </p:nvSpPr>
        <p:spPr>
          <a:xfrm>
            <a:off x="651367" y="2060849"/>
            <a:ext cx="7886700"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0"/>
          </p:nvPr>
        </p:nvSpPr>
        <p:spPr>
          <a:xfrm>
            <a:off x="651366" y="1388651"/>
            <a:ext cx="7886700" cy="576063"/>
          </a:xfrm>
        </p:spPr>
        <p:txBody>
          <a:bodyPr/>
          <a:lstStyle>
            <a:lvl1pPr marL="0" indent="0">
              <a:buNone/>
              <a:defRPr>
                <a:solidFill>
                  <a:schemeClr val="bg2"/>
                </a:solidFill>
              </a:defRPr>
            </a:lvl1pPr>
          </a:lstStyle>
          <a:p>
            <a:pPr lvl="0"/>
            <a:r>
              <a:rPr lang="en-US"/>
              <a:t>Click to edit Master text styles</a:t>
            </a:r>
          </a:p>
        </p:txBody>
      </p:sp>
      <p:cxnSp>
        <p:nvCxnSpPr>
          <p:cNvPr id="9" name="Straight Connector 8"/>
          <p:cNvCxnSpPr/>
          <p:nvPr userDrawn="1"/>
        </p:nvCxnSpPr>
        <p:spPr>
          <a:xfrm>
            <a:off x="1187624" y="1124316"/>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pPr>
              <a:defRPr/>
            </a:pPr>
            <a:r>
              <a:rPr lang="hu-HU" dirty="0"/>
              <a:t>Magyar Nemzeti Bank</a:t>
            </a:r>
          </a:p>
        </p:txBody>
      </p:sp>
      <p:sp>
        <p:nvSpPr>
          <p:cNvPr id="6" name="Slide Number Placeholder 5"/>
          <p:cNvSpPr>
            <a:spLocks noGrp="1"/>
          </p:cNvSpPr>
          <p:nvPr>
            <p:ph type="sldNum" sz="quarter" idx="13"/>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10" name="Text Placeholder 4"/>
          <p:cNvSpPr>
            <a:spLocks noGrp="1"/>
          </p:cNvSpPr>
          <p:nvPr>
            <p:ph type="body" sz="quarter" idx="14"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32054"/>
            <a:ext cx="873224" cy="873224"/>
          </a:xfrm>
          <a:prstGeom prst="rect">
            <a:avLst/>
          </a:prstGeom>
        </p:spPr>
      </p:pic>
    </p:spTree>
    <p:extLst>
      <p:ext uri="{BB962C8B-B14F-4D97-AF65-F5344CB8AC3E}">
        <p14:creationId xmlns:p14="http://schemas.microsoft.com/office/powerpoint/2010/main" val="42125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oldal 2">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lstStyle/>
          <a:p>
            <a:r>
              <a:rPr lang="en-US"/>
              <a:t>Click to edit Master title style</a:t>
            </a:r>
            <a:endParaRPr lang="hu-HU" dirty="0"/>
          </a:p>
        </p:txBody>
      </p:sp>
      <p:sp>
        <p:nvSpPr>
          <p:cNvPr id="3" name="Content Placeholder 2"/>
          <p:cNvSpPr>
            <a:spLocks noGrp="1"/>
          </p:cNvSpPr>
          <p:nvPr>
            <p:ph idx="1"/>
          </p:nvPr>
        </p:nvSpPr>
        <p:spPr>
          <a:xfrm>
            <a:off x="651367" y="1268761"/>
            <a:ext cx="7886700" cy="496855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pPr>
              <a:defRPr/>
            </a:pPr>
            <a:r>
              <a:rPr lang="hu-HU" dirty="0"/>
              <a:t>Magyar Nemzeti Bank</a:t>
            </a:r>
          </a:p>
        </p:txBody>
      </p:sp>
      <p:sp>
        <p:nvSpPr>
          <p:cNvPr id="6" name="Slide Number Placeholder 5"/>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cxnSp>
        <p:nvCxnSpPr>
          <p:cNvPr id="7" name="Straight Connector 6"/>
          <p:cNvCxnSpPr/>
          <p:nvPr userDrawn="1"/>
        </p:nvCxnSpPr>
        <p:spPr>
          <a:xfrm>
            <a:off x="1187624" y="1120587"/>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 y="133200"/>
            <a:ext cx="873224" cy="873224"/>
          </a:xfrm>
          <a:prstGeom prst="rect">
            <a:avLst/>
          </a:prstGeom>
        </p:spPr>
      </p:pic>
    </p:spTree>
    <p:extLst>
      <p:ext uri="{BB962C8B-B14F-4D97-AF65-F5344CB8AC3E}">
        <p14:creationId xmlns:p14="http://schemas.microsoft.com/office/powerpoint/2010/main" val="179464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eloldal 2">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lstStyle>
            <a:lvl1pPr>
              <a:defRPr>
                <a:latin typeface="Calibri" panose="020F0502020204030204" pitchFamily="34" charset="0"/>
              </a:defRPr>
            </a:lvl1pPr>
          </a:lstStyle>
          <a:p>
            <a:r>
              <a:rPr lang="hu-HU"/>
              <a:t>Mintacím szerkesztése</a:t>
            </a:r>
            <a:endParaRPr lang="hu-HU" dirty="0"/>
          </a:p>
        </p:txBody>
      </p:sp>
      <p:sp>
        <p:nvSpPr>
          <p:cNvPr id="3" name="Content Placeholder 2"/>
          <p:cNvSpPr>
            <a:spLocks noGrp="1"/>
          </p:cNvSpPr>
          <p:nvPr>
            <p:ph idx="1"/>
          </p:nvPr>
        </p:nvSpPr>
        <p:spPr>
          <a:xfrm>
            <a:off x="651367" y="1268761"/>
            <a:ext cx="7886700" cy="496855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hu-HU"/>
              <a:t>Mintaszöveg szerkesztése</a:t>
            </a:r>
          </a:p>
          <a:p>
            <a:pPr lvl="1"/>
            <a:r>
              <a:rPr lang="hu-HU"/>
              <a:t>Második szint</a:t>
            </a:r>
          </a:p>
          <a:p>
            <a:pPr lvl="2"/>
            <a:r>
              <a:rPr lang="hu-HU"/>
              <a:t>Harmadik szint</a:t>
            </a:r>
          </a:p>
          <a:p>
            <a:pPr lvl="3"/>
            <a:r>
              <a:rPr lang="hu-HU"/>
              <a:t>Negyedik szint</a:t>
            </a: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pPr>
              <a:defRPr/>
            </a:pPr>
            <a:r>
              <a:rPr lang="hu-HU"/>
              <a:t>Magyar Nemzeti Bank</a:t>
            </a:r>
            <a:endParaRPr lang="hu-HU" dirty="0"/>
          </a:p>
        </p:txBody>
      </p:sp>
      <p:sp>
        <p:nvSpPr>
          <p:cNvPr id="6" name="Slide Number Placeholder 5"/>
          <p:cNvSpPr>
            <a:spLocks noGrp="1"/>
          </p:cNvSpPr>
          <p:nvPr>
            <p:ph type="sldNum" sz="quarter" idx="12"/>
          </p:nvPr>
        </p:nvSpPr>
        <p:spPr/>
        <p:txBody>
          <a:bodyPr/>
          <a:lstStyle>
            <a:lvl1pPr>
              <a:defRPr sz="1100">
                <a:latin typeface="Calibri" panose="020F0502020204030204" pitchFamily="34" charset="0"/>
              </a:defRPr>
            </a:lvl1pPr>
          </a:lstStyle>
          <a:p>
            <a:pPr>
              <a:defRPr/>
            </a:pPr>
            <a:fld id="{0401AEF3-AFFE-433D-8A34-08D966C25545}" type="slidenum">
              <a:rPr lang="hu-HU" smtClean="0"/>
              <a:pPr>
                <a:defRPr/>
              </a:pPr>
              <a:t>‹#›</a:t>
            </a:fld>
            <a:endParaRPr lang="hu-HU" dirty="0"/>
          </a:p>
        </p:txBody>
      </p:sp>
      <p:cxnSp>
        <p:nvCxnSpPr>
          <p:cNvPr id="7" name="Straight Connector 6"/>
          <p:cNvCxnSpPr/>
          <p:nvPr userDrawn="1"/>
        </p:nvCxnSpPr>
        <p:spPr>
          <a:xfrm>
            <a:off x="1187624" y="1120587"/>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atin typeface="Calibri" panose="020F0502020204030204" pitchFamily="34" charset="0"/>
              </a:defRPr>
            </a:lvl1pPr>
            <a:lvl2pPr>
              <a:defRPr sz="1100"/>
            </a:lvl2pPr>
            <a:lvl3pPr>
              <a:defRPr sz="1100"/>
            </a:lvl3pPr>
            <a:lvl4pPr>
              <a:defRPr sz="1100"/>
            </a:lvl4pPr>
            <a:lvl5pPr>
              <a:defRPr sz="1100"/>
            </a:lvl5pPr>
          </a:lstStyle>
          <a:p>
            <a:pPr lvl="0"/>
            <a:r>
              <a:rPr lang="hu-HU" dirty="0"/>
              <a:t>Forrás: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 y="133200"/>
            <a:ext cx="873224" cy="873224"/>
          </a:xfrm>
          <a:prstGeom prst="rect">
            <a:avLst/>
          </a:prstGeom>
        </p:spPr>
      </p:pic>
    </p:spTree>
    <p:extLst>
      <p:ext uri="{BB962C8B-B14F-4D97-AF65-F5344CB8AC3E}">
        <p14:creationId xmlns:p14="http://schemas.microsoft.com/office/powerpoint/2010/main" val="318091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dirty="0"/>
              <a:t>Mintacím szerkesztése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Footer Placeholder 4"/>
          <p:cNvSpPr>
            <a:spLocks noGrp="1"/>
          </p:cNvSpPr>
          <p:nvPr>
            <p:ph type="ftr" sz="quarter" idx="3"/>
          </p:nvPr>
        </p:nvSpPr>
        <p:spPr>
          <a:xfrm>
            <a:off x="0" y="6356351"/>
            <a:ext cx="3086100" cy="365125"/>
          </a:xfrm>
          <a:prstGeom prst="rect">
            <a:avLst/>
          </a:prstGeom>
        </p:spPr>
        <p:txBody>
          <a:bodyPr vert="horz" lIns="91440" tIns="45720" rIns="91440" bIns="45720" rtlCol="0" anchor="ctr"/>
          <a:lstStyle>
            <a:lvl1pPr algn="l">
              <a:defRPr sz="1400" b="1">
                <a:solidFill>
                  <a:schemeClr val="accent5"/>
                </a:solidFill>
                <a:latin typeface="Calibri" panose="020F0502020204030204" pitchFamily="34" charset="0"/>
              </a:defRPr>
            </a:lvl1pPr>
          </a:lstStyle>
          <a:p>
            <a:pPr>
              <a:defRPr/>
            </a:pPr>
            <a:r>
              <a:rPr lang="hu-HU" dirty="0"/>
              <a:t>Magyar Nemzeti Bank</a:t>
            </a:r>
          </a:p>
        </p:txBody>
      </p:sp>
      <p:sp>
        <p:nvSpPr>
          <p:cNvPr id="6" name="Slide Number Placeholder 5"/>
          <p:cNvSpPr>
            <a:spLocks noGrp="1"/>
          </p:cNvSpPr>
          <p:nvPr>
            <p:ph type="sldNum" sz="quarter" idx="4"/>
          </p:nvPr>
        </p:nvSpPr>
        <p:spPr>
          <a:xfrm>
            <a:off x="3543300" y="6356351"/>
            <a:ext cx="2057400" cy="365125"/>
          </a:xfrm>
          <a:prstGeom prst="rect">
            <a:avLst/>
          </a:prstGeom>
        </p:spPr>
        <p:txBody>
          <a:bodyPr vert="horz" lIns="91440" tIns="45720" rIns="91440" bIns="45720" rtlCol="0" anchor="ctr"/>
          <a:lstStyle>
            <a:lvl1pPr algn="ctr">
              <a:defRPr sz="1100">
                <a:solidFill>
                  <a:schemeClr val="accent5"/>
                </a:solidFill>
                <a:latin typeface="Calibri" panose="020F0502020204030204" pitchFamily="34" charset="0"/>
              </a:defRPr>
            </a:lvl1pPr>
          </a:lstStyle>
          <a:p>
            <a:pPr>
              <a:defRPr/>
            </a:pPr>
            <a:fld id="{0401AEF3-AFFE-433D-8A34-08D966C25545}" type="slidenum">
              <a:rPr lang="hu-HU" smtClean="0"/>
              <a:pPr>
                <a:defRPr/>
              </a:pPr>
              <a:t>‹#›</a:t>
            </a:fld>
            <a:endParaRPr lang="hu-HU" dirty="0"/>
          </a:p>
        </p:txBody>
      </p:sp>
    </p:spTree>
    <p:extLst>
      <p:ext uri="{BB962C8B-B14F-4D97-AF65-F5344CB8AC3E}">
        <p14:creationId xmlns:p14="http://schemas.microsoft.com/office/powerpoint/2010/main" val="1802001978"/>
      </p:ext>
    </p:extLst>
  </p:cSld>
  <p:clrMap bg1="lt1" tx1="dk1" bg2="lt2" tx2="dk2" accent1="accent1" accent2="accent2" accent3="accent3" accent4="accent4" accent5="accent5" accent6="accent6" hlink="hlink" folHlink="folHlink"/>
  <p:sldLayoutIdLst>
    <p:sldLayoutId id="2147483785" r:id="rId1"/>
    <p:sldLayoutId id="2147483804" r:id="rId2"/>
    <p:sldLayoutId id="2147483806" r:id="rId3"/>
    <p:sldLayoutId id="2147483807" r:id="rId4"/>
    <p:sldLayoutId id="2147483808" r:id="rId5"/>
  </p:sldLayoutIdLst>
  <p:hf hdr="0" dt="0"/>
  <p:txStyles>
    <p:title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188640"/>
            <a:ext cx="6630363" cy="1152128"/>
          </a:xfrm>
        </p:spPr>
        <p:txBody>
          <a:bodyPr>
            <a:normAutofit/>
          </a:bodyPr>
          <a:lstStyle/>
          <a:p>
            <a:r>
              <a:rPr lang="hu-HU" dirty="0"/>
              <a:t>Pénzügyi Stabilitási Jelentés</a:t>
            </a:r>
            <a:br>
              <a:rPr lang="hu-HU" dirty="0"/>
            </a:br>
            <a:r>
              <a:rPr lang="hu-HU" dirty="0"/>
              <a:t>2016. május</a:t>
            </a:r>
          </a:p>
        </p:txBody>
      </p:sp>
      <p:sp>
        <p:nvSpPr>
          <p:cNvPr id="3" name="Content Placeholder 2"/>
          <p:cNvSpPr>
            <a:spLocks noGrp="1"/>
          </p:cNvSpPr>
          <p:nvPr>
            <p:ph idx="1"/>
          </p:nvPr>
        </p:nvSpPr>
        <p:spPr>
          <a:xfrm>
            <a:off x="1907704" y="2204864"/>
            <a:ext cx="6630364" cy="368904"/>
          </a:xfrm>
        </p:spPr>
        <p:txBody>
          <a:bodyPr>
            <a:normAutofit lnSpcReduction="10000"/>
          </a:bodyPr>
          <a:lstStyle/>
          <a:p>
            <a:r>
              <a:rPr lang="hu-HU" dirty="0"/>
              <a:t>Elemzői háttérbeszélgetés</a:t>
            </a:r>
          </a:p>
        </p:txBody>
      </p:sp>
      <p:sp>
        <p:nvSpPr>
          <p:cNvPr id="4" name="Content Placeholder 3"/>
          <p:cNvSpPr>
            <a:spLocks noGrp="1"/>
          </p:cNvSpPr>
          <p:nvPr>
            <p:ph idx="10"/>
          </p:nvPr>
        </p:nvSpPr>
        <p:spPr>
          <a:xfrm>
            <a:off x="1907704" y="1412776"/>
            <a:ext cx="6630364" cy="720079"/>
          </a:xfrm>
        </p:spPr>
        <p:txBody>
          <a:bodyPr/>
          <a:lstStyle/>
          <a:p>
            <a:pPr>
              <a:spcBef>
                <a:spcPts val="0"/>
              </a:spcBef>
            </a:pPr>
            <a:r>
              <a:rPr lang="hu-HU" dirty="0"/>
              <a:t>Nagy Tamás, főosztályvezető</a:t>
            </a:r>
          </a:p>
          <a:p>
            <a:pPr>
              <a:spcBef>
                <a:spcPts val="0"/>
              </a:spcBef>
            </a:pPr>
            <a:r>
              <a:rPr lang="hu-HU" dirty="0"/>
              <a:t>Pénzügyi Rendszer Elemzése Igazgatóság</a:t>
            </a:r>
          </a:p>
        </p:txBody>
      </p:sp>
      <p:sp>
        <p:nvSpPr>
          <p:cNvPr id="6" name="Content Placeholder 5"/>
          <p:cNvSpPr>
            <a:spLocks noGrp="1"/>
          </p:cNvSpPr>
          <p:nvPr>
            <p:ph idx="14"/>
          </p:nvPr>
        </p:nvSpPr>
        <p:spPr/>
        <p:txBody>
          <a:bodyPr>
            <a:normAutofit/>
          </a:bodyPr>
          <a:lstStyle/>
          <a:p>
            <a:r>
              <a:rPr lang="hu-HU" dirty="0"/>
              <a:t>2016. május 19.</a:t>
            </a:r>
          </a:p>
        </p:txBody>
      </p:sp>
    </p:spTree>
    <p:extLst>
      <p:ext uri="{BB962C8B-B14F-4D97-AF65-F5344CB8AC3E}">
        <p14:creationId xmlns:p14="http://schemas.microsoft.com/office/powerpoint/2010/main" val="447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a:t>Kiemelt kihívások</a:t>
            </a:r>
            <a:endParaRPr lang="hu-HU" sz="3600" dirty="0">
              <a:solidFill>
                <a:srgbClr val="FF0000"/>
              </a:solidFill>
            </a:endParaRP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10</a:t>
            </a:fld>
            <a:endParaRPr lang="hu-HU" dirty="0"/>
          </a:p>
        </p:txBody>
      </p:sp>
      <p:sp>
        <p:nvSpPr>
          <p:cNvPr id="7" name="Text Placeholder 6"/>
          <p:cNvSpPr>
            <a:spLocks noGrp="1"/>
          </p:cNvSpPr>
          <p:nvPr>
            <p:ph type="body" sz="quarter" idx="14"/>
          </p:nvPr>
        </p:nvSpPr>
        <p:spPr/>
        <p:txBody>
          <a:bodyPr/>
          <a:lstStyle/>
          <a:p>
            <a:endParaRPr lang="hu-HU"/>
          </a:p>
        </p:txBody>
      </p:sp>
      <p:sp>
        <p:nvSpPr>
          <p:cNvPr id="9" name="Content Placeholder 2"/>
          <p:cNvSpPr>
            <a:spLocks noGrp="1"/>
          </p:cNvSpPr>
          <p:nvPr/>
        </p:nvSpPr>
        <p:spPr>
          <a:xfrm>
            <a:off x="531188" y="1772816"/>
            <a:ext cx="8100000" cy="367240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00000"/>
              </a:lnSpc>
              <a:spcBef>
                <a:spcPts val="0"/>
              </a:spcBef>
              <a:spcAft>
                <a:spcPts val="750"/>
              </a:spcAft>
              <a:buFont typeface="+mj-lt"/>
              <a:buAutoNum type="arabicPeriod"/>
            </a:pPr>
            <a:endParaRPr lang="hu-HU" sz="2200" dirty="0"/>
          </a:p>
          <a:p>
            <a:pPr marL="457200" indent="-457200">
              <a:lnSpc>
                <a:spcPct val="100000"/>
              </a:lnSpc>
              <a:spcBef>
                <a:spcPts val="0"/>
              </a:spcBef>
              <a:spcAft>
                <a:spcPts val="750"/>
              </a:spcAft>
              <a:buFont typeface="+mj-lt"/>
              <a:buAutoNum type="arabicPeriod"/>
            </a:pPr>
            <a:endParaRPr lang="hu-HU" sz="2200" dirty="0"/>
          </a:p>
        </p:txBody>
      </p:sp>
      <p:sp>
        <p:nvSpPr>
          <p:cNvPr id="3" name="Rounded Rectangle 2"/>
          <p:cNvSpPr/>
          <p:nvPr/>
        </p:nvSpPr>
        <p:spPr>
          <a:xfrm>
            <a:off x="571374" y="170080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hu-HU" sz="2000" b="1" dirty="0">
                <a:solidFill>
                  <a:srgbClr val="202653"/>
                </a:solidFill>
                <a:latin typeface="Calibri" panose="020F0502020204030204" pitchFamily="34" charset="0"/>
              </a:rPr>
              <a:t>Halmozódó növekedési és pénzügyi kockázatok a világban</a:t>
            </a:r>
          </a:p>
        </p:txBody>
      </p:sp>
      <p:sp>
        <p:nvSpPr>
          <p:cNvPr id="8" name="Rounded Rectangle 7"/>
          <p:cNvSpPr/>
          <p:nvPr/>
        </p:nvSpPr>
        <p:spPr>
          <a:xfrm>
            <a:off x="611560" y="278092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piaci alapú hitelezés helyreállítása szükséges a fenntartható gazdasági növekedés támogatásához</a:t>
            </a:r>
          </a:p>
        </p:txBody>
      </p:sp>
      <p:sp>
        <p:nvSpPr>
          <p:cNvPr id="10" name="Rounded Rectangle 9"/>
          <p:cNvSpPr/>
          <p:nvPr/>
        </p:nvSpPr>
        <p:spPr>
          <a:xfrm>
            <a:off x="587246" y="386104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projekthitelek és jelzáloghitelek tisztítása további ösztönzést igényel</a:t>
            </a:r>
          </a:p>
        </p:txBody>
      </p:sp>
      <p:sp>
        <p:nvSpPr>
          <p:cNvPr id="11" name="Rounded Rectangle 10"/>
          <p:cNvSpPr/>
          <p:nvPr/>
        </p:nvSpPr>
        <p:spPr>
          <a:xfrm>
            <a:off x="589247" y="4869160"/>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Középtávon tovább javulhat a profitabilitás, de ehhez szükséges a rossz portfóliók kitisztítása és a bankrendszeri konszolidáció folytatódása</a:t>
            </a:r>
          </a:p>
        </p:txBody>
      </p:sp>
    </p:spTree>
    <p:extLst>
      <p:ext uri="{BB962C8B-B14F-4D97-AF65-F5344CB8AC3E}">
        <p14:creationId xmlns:p14="http://schemas.microsoft.com/office/powerpoint/2010/main" val="313261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11</a:t>
            </a:fld>
            <a:endParaRPr lang="hu-HU" dirty="0"/>
          </a:p>
        </p:txBody>
      </p:sp>
      <p:sp>
        <p:nvSpPr>
          <p:cNvPr id="6" name="Text Placeholder 5"/>
          <p:cNvSpPr>
            <a:spLocks noGrp="1"/>
          </p:cNvSpPr>
          <p:nvPr>
            <p:ph type="body" sz="quarter" idx="13"/>
          </p:nvPr>
        </p:nvSpPr>
        <p:spPr/>
        <p:txBody>
          <a:bodyPr/>
          <a:lstStyle/>
          <a:p>
            <a:endParaRPr lang="hu-HU" dirty="0"/>
          </a:p>
        </p:txBody>
      </p:sp>
      <p:sp>
        <p:nvSpPr>
          <p:cNvPr id="7" name="Title 1"/>
          <p:cNvSpPr>
            <a:spLocks noGrp="1"/>
          </p:cNvSpPr>
          <p:nvPr>
            <p:ph type="title"/>
          </p:nvPr>
        </p:nvSpPr>
        <p:spPr>
          <a:xfrm>
            <a:off x="1080000" y="180000"/>
            <a:ext cx="7485331" cy="759189"/>
          </a:xfrm>
        </p:spPr>
        <p:txBody>
          <a:bodyPr>
            <a:noAutofit/>
          </a:bodyPr>
          <a:lstStyle/>
          <a:p>
            <a:r>
              <a:rPr lang="hu-HU" sz="2800" dirty="0"/>
              <a:t>Halmozódó külső kockázatok – a hazai növekedésre is veszélyt jelenthetnek</a:t>
            </a:r>
          </a:p>
        </p:txBody>
      </p:sp>
      <p:graphicFrame>
        <p:nvGraphicFramePr>
          <p:cNvPr id="9" name="Table 8"/>
          <p:cNvGraphicFramePr>
            <a:graphicFrameLocks noGrp="1"/>
          </p:cNvGraphicFramePr>
          <p:nvPr>
            <p:extLst>
              <p:ext uri="{D42A27DB-BD31-4B8C-83A1-F6EECF244321}">
                <p14:modId xmlns:p14="http://schemas.microsoft.com/office/powerpoint/2010/main" val="809423082"/>
              </p:ext>
            </p:extLst>
          </p:nvPr>
        </p:nvGraphicFramePr>
        <p:xfrm>
          <a:off x="1154733" y="1268760"/>
          <a:ext cx="7377707" cy="4900260"/>
        </p:xfrm>
        <a:graphic>
          <a:graphicData uri="http://schemas.openxmlformats.org/drawingml/2006/table">
            <a:tbl>
              <a:tblPr firstRow="1" firstCol="1" bandRow="1"/>
              <a:tblGrid>
                <a:gridCol w="592359">
                  <a:extLst>
                    <a:ext uri="{9D8B030D-6E8A-4147-A177-3AD203B41FA5}">
                      <a16:colId xmlns:a16="http://schemas.microsoft.com/office/drawing/2014/main" val="2544783870"/>
                    </a:ext>
                  </a:extLst>
                </a:gridCol>
                <a:gridCol w="6785348">
                  <a:extLst>
                    <a:ext uri="{9D8B030D-6E8A-4147-A177-3AD203B41FA5}">
                      <a16:colId xmlns:a16="http://schemas.microsoft.com/office/drawing/2014/main" val="1643144321"/>
                    </a:ext>
                  </a:extLst>
                </a:gridCol>
              </a:tblGrid>
              <a:tr h="1296322">
                <a:tc>
                  <a:txBody>
                    <a:bodyPr/>
                    <a:lstStyle/>
                    <a:p>
                      <a:pPr algn="ctr">
                        <a:lnSpc>
                          <a:spcPct val="115000"/>
                        </a:lnSpc>
                        <a:spcAft>
                          <a:spcPts val="0"/>
                        </a:spcAft>
                      </a:pPr>
                      <a:r>
                        <a:rPr lang="hu-HU" sz="1800" b="1" i="1" dirty="0">
                          <a:solidFill>
                            <a:srgbClr val="366092"/>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1</a:t>
                      </a:r>
                      <a:endParaRPr lang="hu-HU"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hu-HU"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fejlett országokban emelkedett a növekedést övező bizonytalanság, a meghatározó feltörekvő gazdaságokat és a nyersanyag exportáló országokat fokozódó sérülékenység jellemzi -&gt;</a:t>
                      </a:r>
                      <a:r>
                        <a:rPr lang="hu-HU" sz="1800" b="1"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emelkedő piaci volatilitás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0F7"/>
                    </a:solidFill>
                  </a:tcPr>
                </a:tc>
                <a:extLst>
                  <a:ext uri="{0D108BD9-81ED-4DB2-BD59-A6C34878D82A}">
                    <a16:rowId xmlns:a16="http://schemas.microsoft.com/office/drawing/2014/main" val="1177517740"/>
                  </a:ext>
                </a:extLst>
              </a:tr>
              <a:tr h="863918">
                <a:tc>
                  <a:txBody>
                    <a:bodyPr/>
                    <a:lstStyle/>
                    <a:p>
                      <a:pPr algn="ctr">
                        <a:lnSpc>
                          <a:spcPct val="115000"/>
                        </a:lnSpc>
                        <a:spcAft>
                          <a:spcPts val="0"/>
                        </a:spcAft>
                      </a:pPr>
                      <a:r>
                        <a:rPr lang="hu-HU" sz="1800" b="1" i="1" dirty="0">
                          <a:solidFill>
                            <a:srgbClr val="366092"/>
                          </a:solidFill>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just" defTabSz="685800" rtl="0" eaLnBrk="1" fontAlgn="auto" latinLnBrk="0" hangingPunct="1">
                        <a:lnSpc>
                          <a:spcPct val="115000"/>
                        </a:lnSpc>
                        <a:spcBef>
                          <a:spcPts val="0"/>
                        </a:spcBef>
                        <a:spcAft>
                          <a:spcPts val="0"/>
                        </a:spcAft>
                        <a:buClrTx/>
                        <a:buSzTx/>
                        <a:buFontTx/>
                        <a:buNone/>
                        <a:tabLst/>
                        <a:defRPr/>
                      </a:pPr>
                      <a:r>
                        <a:rPr lang="hu-HU" sz="1800" b="1" kern="1200" dirty="0">
                          <a:solidFill>
                            <a:schemeClr val="tx1"/>
                          </a:solidFill>
                          <a:effectLst/>
                          <a:latin typeface="Calibri" panose="020F0502020204030204" pitchFamily="34" charset="0"/>
                          <a:ea typeface="+mn-ea"/>
                          <a:cs typeface="+mn-cs"/>
                        </a:rPr>
                        <a:t>EKB monetáris lazítása</a:t>
                      </a:r>
                      <a:r>
                        <a:rPr lang="hu-HU" sz="1800" b="1" kern="1200" baseline="0" dirty="0">
                          <a:solidFill>
                            <a:schemeClr val="tx1"/>
                          </a:solidFill>
                          <a:effectLst/>
                          <a:latin typeface="Calibri" panose="020F0502020204030204" pitchFamily="34" charset="0"/>
                          <a:ea typeface="+mn-ea"/>
                          <a:cs typeface="+mn-cs"/>
                        </a:rPr>
                        <a:t> még nem hozta meg az elérni kívánt eredményt</a:t>
                      </a:r>
                      <a:r>
                        <a:rPr lang="hu-HU" sz="1800" b="1" kern="1200" dirty="0">
                          <a:solidFill>
                            <a:schemeClr val="tx1"/>
                          </a:solidFill>
                          <a:effectLst/>
                          <a:latin typeface="Calibri" panose="020F0502020204030204" pitchFamily="34" charset="0"/>
                          <a:ea typeface="+mn-ea"/>
                          <a:cs typeface="+mn-cs"/>
                        </a:rPr>
                        <a:t>, ezért márciusban tovább lazított -&gt; nőtt az alacsony kamatkörnyezet tartós</a:t>
                      </a:r>
                      <a:r>
                        <a:rPr lang="hu-HU" sz="1800" b="1" kern="1200" baseline="0" dirty="0">
                          <a:solidFill>
                            <a:schemeClr val="tx1"/>
                          </a:solidFill>
                          <a:effectLst/>
                          <a:latin typeface="Calibri" panose="020F0502020204030204" pitchFamily="34" charset="0"/>
                          <a:ea typeface="+mn-ea"/>
                          <a:cs typeface="+mn-cs"/>
                        </a:rPr>
                        <a:t> </a:t>
                      </a:r>
                      <a:r>
                        <a:rPr lang="hu-HU" sz="1800" b="1" kern="1200" dirty="0">
                          <a:solidFill>
                            <a:schemeClr val="tx1"/>
                          </a:solidFill>
                          <a:effectLst/>
                          <a:latin typeface="Calibri" panose="020F0502020204030204" pitchFamily="34" charset="0"/>
                          <a:ea typeface="+mn-ea"/>
                          <a:cs typeface="+mn-cs"/>
                        </a:rPr>
                        <a:t>fennmaradásának esélye („</a:t>
                      </a:r>
                      <a:r>
                        <a:rPr lang="hu-HU" sz="1800" b="1" kern="1200" dirty="0" err="1">
                          <a:solidFill>
                            <a:schemeClr val="tx1"/>
                          </a:solidFill>
                          <a:effectLst/>
                          <a:latin typeface="Calibri" panose="020F0502020204030204" pitchFamily="34" charset="0"/>
                          <a:ea typeface="+mn-ea"/>
                          <a:cs typeface="+mn-cs"/>
                        </a:rPr>
                        <a:t>low</a:t>
                      </a:r>
                      <a:r>
                        <a:rPr lang="hu-HU" sz="1800" b="1" kern="1200" dirty="0">
                          <a:solidFill>
                            <a:schemeClr val="tx1"/>
                          </a:solidFill>
                          <a:effectLst/>
                          <a:latin typeface="Calibri" panose="020F0502020204030204" pitchFamily="34" charset="0"/>
                          <a:ea typeface="+mn-ea"/>
                          <a:cs typeface="+mn-cs"/>
                        </a:rPr>
                        <a:t> </a:t>
                      </a:r>
                      <a:r>
                        <a:rPr lang="hu-HU" sz="1800" b="1" kern="1200" dirty="0" err="1">
                          <a:solidFill>
                            <a:schemeClr val="tx1"/>
                          </a:solidFill>
                          <a:effectLst/>
                          <a:latin typeface="Calibri" panose="020F0502020204030204" pitchFamily="34" charset="0"/>
                          <a:ea typeface="+mn-ea"/>
                          <a:cs typeface="+mn-cs"/>
                        </a:rPr>
                        <a:t>for</a:t>
                      </a:r>
                      <a:r>
                        <a:rPr lang="hu-HU" sz="1800" b="1" kern="1200" dirty="0">
                          <a:solidFill>
                            <a:schemeClr val="tx1"/>
                          </a:solidFill>
                          <a:effectLst/>
                          <a:latin typeface="Calibri" panose="020F0502020204030204" pitchFamily="34" charset="0"/>
                          <a:ea typeface="+mn-ea"/>
                          <a:cs typeface="+mn-cs"/>
                        </a:rPr>
                        <a:t> </a:t>
                      </a:r>
                      <a:r>
                        <a:rPr lang="hu-HU" sz="1800" b="1" kern="1200" dirty="0" err="1">
                          <a:solidFill>
                            <a:schemeClr val="tx1"/>
                          </a:solidFill>
                          <a:effectLst/>
                          <a:latin typeface="Calibri" panose="020F0502020204030204" pitchFamily="34" charset="0"/>
                          <a:ea typeface="+mn-ea"/>
                          <a:cs typeface="+mn-cs"/>
                        </a:rPr>
                        <a:t>longer</a:t>
                      </a:r>
                      <a:r>
                        <a:rPr lang="hu-HU" sz="1800" b="1" kern="1200" dirty="0">
                          <a:solidFill>
                            <a:schemeClr val="tx1"/>
                          </a:solidFill>
                          <a:effectLst/>
                          <a:latin typeface="Calibri" panose="020F0502020204030204" pitchFamily="34" charset="0"/>
                          <a:ea typeface="+mn-ea"/>
                          <a:cs typeface="+mn-cs"/>
                        </a:rPr>
                        <a:t>”)</a:t>
                      </a:r>
                      <a:r>
                        <a:rPr lang="hu-HU" sz="1800" kern="1200" dirty="0">
                          <a:solidFill>
                            <a:schemeClr val="tx1"/>
                          </a:solidFill>
                          <a:effectLst/>
                          <a:latin typeface="Calibri" panose="020F0502020204030204" pitchFamily="34" charset="0"/>
                          <a:ea typeface="+mn-ea"/>
                          <a:cs typeface="+mn-cs"/>
                        </a:rPr>
                        <a:t>     </a:t>
                      </a:r>
                      <a:endParaRPr lang="hu-HU" sz="1800" b="0" i="0" u="none" strike="noStrike" kern="1200" baseline="0" dirty="0">
                        <a:solidFill>
                          <a:schemeClr val="tx1"/>
                        </a:solidFill>
                        <a:latin typeface="Calibri" panose="020F050202020403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0F7"/>
                    </a:solidFill>
                  </a:tcPr>
                </a:tc>
                <a:extLst>
                  <a:ext uri="{0D108BD9-81ED-4DB2-BD59-A6C34878D82A}">
                    <a16:rowId xmlns:a16="http://schemas.microsoft.com/office/drawing/2014/main" val="311608270"/>
                  </a:ext>
                </a:extLst>
              </a:tr>
              <a:tr h="863918">
                <a:tc>
                  <a:txBody>
                    <a:bodyPr/>
                    <a:lstStyle/>
                    <a:p>
                      <a:pPr algn="ctr">
                        <a:lnSpc>
                          <a:spcPct val="115000"/>
                        </a:lnSpc>
                        <a:spcAft>
                          <a:spcPts val="0"/>
                        </a:spcAft>
                      </a:pPr>
                      <a:r>
                        <a:rPr lang="hu-HU" sz="1800" b="1" i="1" dirty="0">
                          <a:solidFill>
                            <a:srgbClr val="366092"/>
                          </a:solidFill>
                          <a:effectLst/>
                          <a:latin typeface="Calibri" panose="020F0502020204030204" pitchFamily="34" charset="0"/>
                          <a:ea typeface="Times New Roman" panose="02020603050405020304" pitchFamily="18" charset="0"/>
                          <a:cs typeface="Calibri" panose="020F0502020204030204" pitchFamily="34" charset="0"/>
                        </a:rPr>
                        <a:t>3</a:t>
                      </a:r>
                      <a:endParaRPr lang="hu-HU"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just" defTabSz="685800" rtl="0" eaLnBrk="1" fontAlgn="auto" latinLnBrk="0" hangingPunct="1">
                        <a:lnSpc>
                          <a:spcPct val="115000"/>
                        </a:lnSpc>
                        <a:spcBef>
                          <a:spcPts val="0"/>
                        </a:spcBef>
                        <a:spcAft>
                          <a:spcPts val="0"/>
                        </a:spcAft>
                        <a:buClrTx/>
                        <a:buSzTx/>
                        <a:buFontTx/>
                        <a:buNone/>
                        <a:tabLst/>
                        <a:defRPr/>
                      </a:pPr>
                      <a:r>
                        <a:rPr lang="hu-HU" sz="1800" b="1" i="1" kern="1200" dirty="0">
                          <a:solidFill>
                            <a:schemeClr val="tx1"/>
                          </a:solidFill>
                          <a:effectLst/>
                          <a:latin typeface="Calibri" panose="020F0502020204030204" pitchFamily="34" charset="0"/>
                          <a:ea typeface="+mn-ea"/>
                          <a:cs typeface="+mn-cs"/>
                        </a:rPr>
                        <a:t>Európában változatlanul gyenge a makrogazdasági környezet és törékenyek a fiskális pozíciók, amit továbbra is terhel</a:t>
                      </a:r>
                      <a:r>
                        <a:rPr lang="hu-HU" sz="1800" b="1" i="1" kern="1200" baseline="0" dirty="0">
                          <a:solidFill>
                            <a:schemeClr val="tx1"/>
                          </a:solidFill>
                          <a:effectLst/>
                          <a:latin typeface="Calibri" panose="020F0502020204030204" pitchFamily="34" charset="0"/>
                          <a:ea typeface="+mn-ea"/>
                          <a:cs typeface="+mn-cs"/>
                        </a:rPr>
                        <a:t> </a:t>
                      </a:r>
                      <a:r>
                        <a:rPr lang="hu-HU" sz="1800" b="1" i="1" kern="1200" dirty="0">
                          <a:solidFill>
                            <a:schemeClr val="tx1"/>
                          </a:solidFill>
                          <a:effectLst/>
                          <a:latin typeface="Calibri" panose="020F0502020204030204" pitchFamily="34" charset="0"/>
                          <a:ea typeface="+mn-ea"/>
                          <a:cs typeface="+mn-cs"/>
                        </a:rPr>
                        <a:t>a válság öröksége</a:t>
                      </a:r>
                      <a:endParaRPr lang="hu-HU"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0F7"/>
                    </a:solidFill>
                  </a:tcPr>
                </a:tc>
                <a:extLst>
                  <a:ext uri="{0D108BD9-81ED-4DB2-BD59-A6C34878D82A}">
                    <a16:rowId xmlns:a16="http://schemas.microsoft.com/office/drawing/2014/main" val="3916391721"/>
                  </a:ext>
                </a:extLst>
              </a:tr>
              <a:tr h="855565">
                <a:tc>
                  <a:txBody>
                    <a:bodyPr/>
                    <a:lstStyle/>
                    <a:p>
                      <a:pPr algn="ctr">
                        <a:lnSpc>
                          <a:spcPct val="115000"/>
                        </a:lnSpc>
                        <a:spcAft>
                          <a:spcPts val="0"/>
                        </a:spcAft>
                      </a:pPr>
                      <a:r>
                        <a:rPr lang="hu-HU" sz="1800" b="1" i="1" dirty="0">
                          <a:solidFill>
                            <a:srgbClr val="366092"/>
                          </a:solidFill>
                          <a:effectLst/>
                          <a:latin typeface="Calibri" panose="020F0502020204030204" pitchFamily="34" charset="0"/>
                          <a:ea typeface="Times New Roman" panose="02020603050405020304" pitchFamily="18" charset="0"/>
                          <a:cs typeface="Calibri" panose="020F050202020403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hu-HU" sz="1800" b="1" i="1" dirty="0">
                          <a:effectLst/>
                          <a:latin typeface="Calibri" panose="020F0502020204030204" pitchFamily="34" charset="0"/>
                          <a:ea typeface="Times New Roman" panose="02020603050405020304" pitchFamily="18" charset="0"/>
                          <a:cs typeface="Calibri" panose="020F0502020204030204" pitchFamily="34" charset="0"/>
                        </a:rPr>
                        <a:t>Európai bankrendszer továbbra is megoldatlan problémái:</a:t>
                      </a:r>
                      <a:r>
                        <a:rPr lang="hu-HU" sz="1800" b="1" i="1" baseline="0" dirty="0">
                          <a:effectLst/>
                          <a:latin typeface="Calibri" panose="020F0502020204030204" pitchFamily="34" charset="0"/>
                          <a:ea typeface="Times New Roman" panose="02020603050405020304" pitchFamily="18" charset="0"/>
                          <a:cs typeface="Calibri" panose="020F0502020204030204" pitchFamily="34" charset="0"/>
                        </a:rPr>
                        <a:t> magas </a:t>
                      </a:r>
                      <a:r>
                        <a:rPr lang="hu-HU" sz="1800" b="1" i="1" baseline="0" dirty="0" err="1">
                          <a:effectLst/>
                          <a:latin typeface="Calibri" panose="020F0502020204030204" pitchFamily="34" charset="0"/>
                          <a:ea typeface="Times New Roman" panose="02020603050405020304" pitchFamily="18" charset="0"/>
                          <a:cs typeface="Calibri" panose="020F0502020204030204" pitchFamily="34" charset="0"/>
                        </a:rPr>
                        <a:t>NPL</a:t>
                      </a:r>
                      <a:r>
                        <a:rPr lang="hu-HU" sz="1800" b="1" i="1" baseline="0" dirty="0">
                          <a:effectLst/>
                          <a:latin typeface="Calibri" panose="020F0502020204030204" pitchFamily="34" charset="0"/>
                          <a:ea typeface="Times New Roman" panose="02020603050405020304" pitchFamily="18" charset="0"/>
                          <a:cs typeface="Calibri" panose="020F0502020204030204" pitchFamily="34" charset="0"/>
                        </a:rPr>
                        <a:t>, gyenge hitelezési aktivitás és alacsony jövedelmezőség</a:t>
                      </a:r>
                      <a:endParaRPr lang="hu-HU" sz="18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0F7"/>
                    </a:solidFill>
                  </a:tcPr>
                </a:tc>
                <a:extLst>
                  <a:ext uri="{0D108BD9-81ED-4DB2-BD59-A6C34878D82A}">
                    <a16:rowId xmlns:a16="http://schemas.microsoft.com/office/drawing/2014/main" val="2500276253"/>
                  </a:ext>
                </a:extLst>
              </a:tr>
              <a:tr h="855565">
                <a:tc>
                  <a:txBody>
                    <a:bodyPr/>
                    <a:lstStyle/>
                    <a:p>
                      <a:pPr algn="ctr">
                        <a:lnSpc>
                          <a:spcPct val="115000"/>
                        </a:lnSpc>
                        <a:spcAft>
                          <a:spcPts val="0"/>
                        </a:spcAft>
                      </a:pPr>
                      <a:r>
                        <a:rPr lang="hu-HU" sz="1800" b="1" i="1" dirty="0">
                          <a:solidFill>
                            <a:srgbClr val="366092"/>
                          </a:solidFill>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just" defTabSz="685800" rtl="0" eaLnBrk="1" latinLnBrk="0" hangingPunct="1">
                        <a:lnSpc>
                          <a:spcPct val="115000"/>
                        </a:lnSpc>
                        <a:spcAft>
                          <a:spcPts val="0"/>
                        </a:spcAft>
                      </a:pPr>
                      <a:r>
                        <a:rPr lang="hu-HU" sz="18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Fenntarthatósági problémák globálisan a</a:t>
                      </a:r>
                      <a:r>
                        <a:rPr lang="hu-HU" sz="1800" b="1" i="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szuverén</a:t>
                      </a:r>
                      <a:r>
                        <a:rPr lang="hu-HU" sz="18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vállalati és a lakossági eladósodottságban egyaránt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0F7"/>
                    </a:solidFill>
                  </a:tcPr>
                </a:tc>
                <a:extLst>
                  <a:ext uri="{0D108BD9-81ED-4DB2-BD59-A6C34878D82A}">
                    <a16:rowId xmlns:a16="http://schemas.microsoft.com/office/drawing/2014/main" val="882537167"/>
                  </a:ext>
                </a:extLst>
              </a:tr>
            </a:tbl>
          </a:graphicData>
        </a:graphic>
      </p:graphicFrame>
    </p:spTree>
    <p:extLst>
      <p:ext uri="{BB962C8B-B14F-4D97-AF65-F5344CB8AC3E}">
        <p14:creationId xmlns:p14="http://schemas.microsoft.com/office/powerpoint/2010/main" val="171368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6699763" cy="759189"/>
          </a:xfrm>
        </p:spPr>
        <p:txBody>
          <a:bodyPr>
            <a:noAutofit/>
          </a:bodyPr>
          <a:lstStyle/>
          <a:p>
            <a:r>
              <a:rPr lang="hu-HU" sz="2800" dirty="0"/>
              <a:t>A magyar országkockázati felár már nem válik el élesen a környező országok átlagától</a:t>
            </a: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12</a:t>
            </a:fld>
            <a:endParaRPr lang="hu-HU" dirty="0"/>
          </a:p>
        </p:txBody>
      </p:sp>
      <p:sp>
        <p:nvSpPr>
          <p:cNvPr id="7" name="Text Placeholder 6"/>
          <p:cNvSpPr>
            <a:spLocks noGrp="1"/>
          </p:cNvSpPr>
          <p:nvPr>
            <p:ph type="body" sz="quarter" idx="14"/>
          </p:nvPr>
        </p:nvSpPr>
        <p:spPr>
          <a:xfrm>
            <a:off x="6372200" y="6520259"/>
            <a:ext cx="2771800" cy="365125"/>
          </a:xfrm>
        </p:spPr>
        <p:txBody>
          <a:bodyPr/>
          <a:lstStyle/>
          <a:p>
            <a:r>
              <a:rPr lang="hu-HU" dirty="0"/>
              <a:t>Forrás: Thomson Reuters, </a:t>
            </a:r>
            <a:r>
              <a:rPr lang="hu-HU" dirty="0" err="1"/>
              <a:t>Bloomberg</a:t>
            </a:r>
            <a:r>
              <a:rPr lang="hu-HU" dirty="0"/>
              <a:t>, MNB.</a:t>
            </a:r>
          </a:p>
        </p:txBody>
      </p:sp>
      <p:sp>
        <p:nvSpPr>
          <p:cNvPr id="23"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késedelmes hiteladósok regionális és településtípus szerinti eloszlása</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1" y="1222136"/>
            <a:ext cx="5946948" cy="454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itle 1"/>
          <p:cNvSpPr txBox="1">
            <a:spLocks/>
          </p:cNvSpPr>
          <p:nvPr/>
        </p:nvSpPr>
        <p:spPr>
          <a:xfrm>
            <a:off x="1979712" y="5733256"/>
            <a:ext cx="6912768" cy="504056"/>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magyar szuverén 5 éves </a:t>
            </a:r>
            <a:r>
              <a:rPr lang="hu-HU" dirty="0" err="1">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CDS-felár</a:t>
            </a: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 és változásának dekomponálása, valamint a 10 éves állampapír hozam alakulása</a:t>
            </a:r>
          </a:p>
        </p:txBody>
      </p:sp>
      <p:sp>
        <p:nvSpPr>
          <p:cNvPr id="66" name="Text Placeholder 6"/>
          <p:cNvSpPr txBox="1">
            <a:spLocks/>
          </p:cNvSpPr>
          <p:nvPr/>
        </p:nvSpPr>
        <p:spPr>
          <a:xfrm>
            <a:off x="4716016" y="6237312"/>
            <a:ext cx="4355976"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hu-HU" dirty="0"/>
              <a:t>Megjegyzés: a </a:t>
            </a:r>
            <a:r>
              <a:rPr lang="hu-HU" dirty="0" err="1"/>
              <a:t>KKE</a:t>
            </a:r>
            <a:r>
              <a:rPr lang="hu-HU" dirty="0"/>
              <a:t> országok között Csehország, Lengyelország, Szlovákia, Románia, Bulgária és Horvátország adatai szerepelnek.</a:t>
            </a:r>
          </a:p>
        </p:txBody>
      </p:sp>
    </p:spTree>
    <p:extLst>
      <p:ext uri="{BB962C8B-B14F-4D97-AF65-F5344CB8AC3E}">
        <p14:creationId xmlns:p14="http://schemas.microsoft.com/office/powerpoint/2010/main" val="421366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a:t>Kiemelt kihívások</a:t>
            </a:r>
            <a:endParaRPr lang="hu-HU" sz="3600" dirty="0">
              <a:solidFill>
                <a:srgbClr val="FF0000"/>
              </a:solidFill>
            </a:endParaRP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13</a:t>
            </a:fld>
            <a:endParaRPr lang="hu-HU" dirty="0"/>
          </a:p>
        </p:txBody>
      </p:sp>
      <p:sp>
        <p:nvSpPr>
          <p:cNvPr id="7" name="Text Placeholder 6"/>
          <p:cNvSpPr>
            <a:spLocks noGrp="1"/>
          </p:cNvSpPr>
          <p:nvPr>
            <p:ph type="body" sz="quarter" idx="14"/>
          </p:nvPr>
        </p:nvSpPr>
        <p:spPr/>
        <p:txBody>
          <a:bodyPr/>
          <a:lstStyle/>
          <a:p>
            <a:endParaRPr lang="hu-HU"/>
          </a:p>
        </p:txBody>
      </p:sp>
      <p:sp>
        <p:nvSpPr>
          <p:cNvPr id="9" name="Content Placeholder 2"/>
          <p:cNvSpPr>
            <a:spLocks noGrp="1"/>
          </p:cNvSpPr>
          <p:nvPr/>
        </p:nvSpPr>
        <p:spPr>
          <a:xfrm>
            <a:off x="531188" y="1772816"/>
            <a:ext cx="8100000" cy="367240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00000"/>
              </a:lnSpc>
              <a:spcBef>
                <a:spcPts val="0"/>
              </a:spcBef>
              <a:spcAft>
                <a:spcPts val="750"/>
              </a:spcAft>
              <a:buFont typeface="+mj-lt"/>
              <a:buAutoNum type="arabicPeriod"/>
            </a:pPr>
            <a:endParaRPr lang="hu-HU" sz="2200" dirty="0"/>
          </a:p>
          <a:p>
            <a:pPr marL="457200" indent="-457200">
              <a:lnSpc>
                <a:spcPct val="100000"/>
              </a:lnSpc>
              <a:spcBef>
                <a:spcPts val="0"/>
              </a:spcBef>
              <a:spcAft>
                <a:spcPts val="750"/>
              </a:spcAft>
              <a:buFont typeface="+mj-lt"/>
              <a:buAutoNum type="arabicPeriod"/>
            </a:pPr>
            <a:endParaRPr lang="hu-HU" sz="2200" dirty="0"/>
          </a:p>
        </p:txBody>
      </p:sp>
      <p:sp>
        <p:nvSpPr>
          <p:cNvPr id="3" name="Rounded Rectangle 2"/>
          <p:cNvSpPr/>
          <p:nvPr/>
        </p:nvSpPr>
        <p:spPr>
          <a:xfrm>
            <a:off x="571374" y="170080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hu-HU" sz="2000" dirty="0">
                <a:solidFill>
                  <a:srgbClr val="202653"/>
                </a:solidFill>
                <a:latin typeface="Calibri" panose="020F0502020204030204" pitchFamily="34" charset="0"/>
              </a:rPr>
              <a:t>Halmozódó növekedési és pénzügyi kockázatok a világban</a:t>
            </a:r>
          </a:p>
        </p:txBody>
      </p:sp>
      <p:sp>
        <p:nvSpPr>
          <p:cNvPr id="8" name="Rounded Rectangle 7"/>
          <p:cNvSpPr/>
          <p:nvPr/>
        </p:nvSpPr>
        <p:spPr>
          <a:xfrm>
            <a:off x="611560" y="278092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b="1" dirty="0">
                <a:solidFill>
                  <a:srgbClr val="202653"/>
                </a:solidFill>
                <a:latin typeface="Calibri" panose="020F0502020204030204" pitchFamily="34" charset="0"/>
              </a:rPr>
              <a:t>A piaci alapú hitelezés helyreállítása szükséges a fenntartható gazdasági növekedés támogatásához</a:t>
            </a:r>
          </a:p>
        </p:txBody>
      </p:sp>
      <p:sp>
        <p:nvSpPr>
          <p:cNvPr id="10" name="Rounded Rectangle 9"/>
          <p:cNvSpPr/>
          <p:nvPr/>
        </p:nvSpPr>
        <p:spPr>
          <a:xfrm>
            <a:off x="587246" y="386104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projekthitelek és jelzáloghitelek tisztítása további ösztönzést igényel</a:t>
            </a:r>
          </a:p>
        </p:txBody>
      </p:sp>
      <p:sp>
        <p:nvSpPr>
          <p:cNvPr id="11" name="Rounded Rectangle 10"/>
          <p:cNvSpPr/>
          <p:nvPr/>
        </p:nvSpPr>
        <p:spPr>
          <a:xfrm>
            <a:off x="589247" y="4869160"/>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Középtávon tovább javulhat a profitabilitás, de ehhez szükséges a rossz portfóliók kitisztítása és a bankrendszeri konszolidáció folytatódása</a:t>
            </a:r>
          </a:p>
        </p:txBody>
      </p:sp>
    </p:spTree>
    <p:extLst>
      <p:ext uri="{BB962C8B-B14F-4D97-AF65-F5344CB8AC3E}">
        <p14:creationId xmlns:p14="http://schemas.microsoft.com/office/powerpoint/2010/main" val="60140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812480" cy="759189"/>
          </a:xfrm>
        </p:spPr>
        <p:txBody>
          <a:bodyPr>
            <a:noAutofit/>
          </a:bodyPr>
          <a:lstStyle/>
          <a:p>
            <a:r>
              <a:rPr lang="hu-HU" sz="2800" dirty="0"/>
              <a:t>A vállalati hitelezés válság utáni visszaesése aránytalanul nagy a válság előtti felépüléshez képest</a:t>
            </a: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14</a:t>
            </a:fld>
            <a:endParaRPr lang="hu-HU" dirty="0"/>
          </a:p>
        </p:txBody>
      </p:sp>
      <p:sp>
        <p:nvSpPr>
          <p:cNvPr id="7" name="Text Placeholder 6"/>
          <p:cNvSpPr>
            <a:spLocks noGrp="1"/>
          </p:cNvSpPr>
          <p:nvPr>
            <p:ph type="body" sz="quarter" idx="14"/>
          </p:nvPr>
        </p:nvSpPr>
        <p:spPr>
          <a:xfrm>
            <a:off x="6372200" y="6520259"/>
            <a:ext cx="2771800" cy="365125"/>
          </a:xfrm>
        </p:spPr>
        <p:txBody>
          <a:bodyPr/>
          <a:lstStyle/>
          <a:p>
            <a:r>
              <a:rPr lang="hu-HU" dirty="0"/>
              <a:t>Forrás: </a:t>
            </a:r>
            <a:r>
              <a:rPr lang="hu-HU" dirty="0" err="1"/>
              <a:t>Eurostat</a:t>
            </a:r>
            <a:r>
              <a:rPr lang="hu-HU" dirty="0"/>
              <a:t>, MNB.</a:t>
            </a:r>
          </a:p>
        </p:txBody>
      </p:sp>
      <p:sp>
        <p:nvSpPr>
          <p:cNvPr id="23"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késedelmes hiteladósok regionális és településtípus szerinti eloszlása</a:t>
            </a:r>
          </a:p>
        </p:txBody>
      </p:sp>
      <p:sp>
        <p:nvSpPr>
          <p:cNvPr id="65" name="Title 1"/>
          <p:cNvSpPr txBox="1">
            <a:spLocks/>
          </p:cNvSpPr>
          <p:nvPr/>
        </p:nvSpPr>
        <p:spPr>
          <a:xfrm>
            <a:off x="1979712" y="5733256"/>
            <a:ext cx="6912768" cy="504056"/>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GDP arányos vállalati hitelállomány kumulált változása a válság előtt és után nemzetközi összevetésben</a:t>
            </a:r>
          </a:p>
        </p:txBody>
      </p:sp>
      <p:sp>
        <p:nvSpPr>
          <p:cNvPr id="66" name="Text Placeholder 6"/>
          <p:cNvSpPr txBox="1">
            <a:spLocks/>
          </p:cNvSpPr>
          <p:nvPr/>
        </p:nvSpPr>
        <p:spPr>
          <a:xfrm>
            <a:off x="4716016" y="6237312"/>
            <a:ext cx="4355976"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hu-HU" dirty="0"/>
              <a:t>Megjegyzés: Hitelintézeti adatok. Pirossal a 2008 és 2003 év végi, míg kékkel a 2015 és 2008 év végi értékek különbsége szerepel.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000" y="1340767"/>
            <a:ext cx="708144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2132856"/>
            <a:ext cx="1415496" cy="369332"/>
          </a:xfrm>
          <a:prstGeom prst="rect">
            <a:avLst/>
          </a:prstGeom>
          <a:noFill/>
        </p:spPr>
        <p:txBody>
          <a:bodyPr wrap="square" rtlCol="0">
            <a:spAutoFit/>
          </a:bodyPr>
          <a:lstStyle/>
          <a:p>
            <a:pPr algn="r"/>
            <a:r>
              <a:rPr lang="el-GR" b="1" dirty="0">
                <a:solidFill>
                  <a:srgbClr val="FF0000"/>
                </a:solidFill>
                <a:latin typeface="Calibri" panose="020F0502020204030204" pitchFamily="34" charset="0"/>
              </a:rPr>
              <a:t>Δ</a:t>
            </a:r>
            <a:r>
              <a:rPr lang="hu-HU" b="1" dirty="0">
                <a:solidFill>
                  <a:srgbClr val="FF0000"/>
                </a:solidFill>
                <a:latin typeface="Calibri" panose="020F0502020204030204" pitchFamily="34" charset="0"/>
              </a:rPr>
              <a:t> 2003-2008</a:t>
            </a:r>
          </a:p>
        </p:txBody>
      </p:sp>
      <p:sp>
        <p:nvSpPr>
          <p:cNvPr id="11" name="TextBox 10"/>
          <p:cNvSpPr txBox="1"/>
          <p:nvPr/>
        </p:nvSpPr>
        <p:spPr>
          <a:xfrm>
            <a:off x="107504" y="3779748"/>
            <a:ext cx="1415496" cy="369332"/>
          </a:xfrm>
          <a:prstGeom prst="rect">
            <a:avLst/>
          </a:prstGeom>
          <a:noFill/>
        </p:spPr>
        <p:txBody>
          <a:bodyPr wrap="square" rtlCol="0">
            <a:spAutoFit/>
          </a:bodyPr>
          <a:lstStyle/>
          <a:p>
            <a:pPr algn="r"/>
            <a:r>
              <a:rPr lang="el-GR" b="1" dirty="0">
                <a:solidFill>
                  <a:srgbClr val="202653"/>
                </a:solidFill>
                <a:latin typeface="Calibri" panose="020F0502020204030204" pitchFamily="34" charset="0"/>
              </a:rPr>
              <a:t>Δ</a:t>
            </a:r>
            <a:r>
              <a:rPr lang="hu-HU" b="1" dirty="0">
                <a:solidFill>
                  <a:srgbClr val="202653"/>
                </a:solidFill>
                <a:latin typeface="Calibri" panose="020F0502020204030204" pitchFamily="34" charset="0"/>
              </a:rPr>
              <a:t> 2008-2015</a:t>
            </a:r>
          </a:p>
        </p:txBody>
      </p:sp>
    </p:spTree>
    <p:extLst>
      <p:ext uri="{BB962C8B-B14F-4D97-AF65-F5344CB8AC3E}">
        <p14:creationId xmlns:p14="http://schemas.microsoft.com/office/powerpoint/2010/main" val="97606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12" y="188640"/>
            <a:ext cx="8244408" cy="864096"/>
          </a:xfrm>
        </p:spPr>
        <p:txBody>
          <a:bodyPr>
            <a:noAutofit/>
          </a:bodyPr>
          <a:lstStyle/>
          <a:p>
            <a:r>
              <a:rPr lang="hu-HU" sz="2800" dirty="0"/>
              <a:t>A szűkülő belföldi hitelezést a nagyvállalatok nagy koncentrációban külföldi hitelekkel helyettesíthetik</a:t>
            </a:r>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15</a:t>
            </a:fld>
            <a:endParaRPr lang="hu-HU" dirty="0"/>
          </a:p>
        </p:txBody>
      </p:sp>
      <p:sp>
        <p:nvSpPr>
          <p:cNvPr id="6" name="Text Placeholder 5"/>
          <p:cNvSpPr>
            <a:spLocks noGrp="1"/>
          </p:cNvSpPr>
          <p:nvPr>
            <p:ph type="body" sz="quarter" idx="13"/>
          </p:nvPr>
        </p:nvSpPr>
        <p:spPr>
          <a:xfrm>
            <a:off x="5724128" y="6448251"/>
            <a:ext cx="3419872" cy="365125"/>
          </a:xfrm>
        </p:spPr>
        <p:txBody>
          <a:bodyPr/>
          <a:lstStyle/>
          <a:p>
            <a:r>
              <a:rPr lang="hu-HU" dirty="0"/>
              <a:t>Megjegyzés: A külföldi hitelek esetében az ún. átfolyó tőkékkel korrigált értékek. Forrás: MNB.</a:t>
            </a:r>
          </a:p>
        </p:txBody>
      </p:sp>
      <p:sp>
        <p:nvSpPr>
          <p:cNvPr id="8" name="Title 1"/>
          <p:cNvSpPr txBox="1">
            <a:spLocks/>
          </p:cNvSpPr>
          <p:nvPr/>
        </p:nvSpPr>
        <p:spPr>
          <a:xfrm>
            <a:off x="341724" y="5921082"/>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nem pénzügyi vállalati szektor hiteleinek alakulása</a:t>
            </a:r>
            <a:br>
              <a:rPr lang="hu-HU" sz="1600" dirty="0"/>
            </a:br>
            <a:r>
              <a:rPr lang="hu-HU" sz="1600" dirty="0"/>
              <a:t>(árfolyamszűrt állományok)</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738" y="1268760"/>
            <a:ext cx="6034524" cy="452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0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8028384" cy="864096"/>
          </a:xfrm>
        </p:spPr>
        <p:txBody>
          <a:bodyPr>
            <a:noAutofit/>
          </a:bodyPr>
          <a:lstStyle/>
          <a:p>
            <a:r>
              <a:rPr lang="hu-HU" sz="2800" dirty="0"/>
              <a:t>A Piaci Hitelprogram keretében tett banki vállalásokkal 5-10 százalékos vállalati, illetve KKV bővülés várható </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16</a:t>
            </a:fld>
            <a:endParaRPr lang="hu-HU" dirty="0"/>
          </a:p>
        </p:txBody>
      </p:sp>
      <p:sp>
        <p:nvSpPr>
          <p:cNvPr id="6" name="Text Placeholder 5"/>
          <p:cNvSpPr>
            <a:spLocks noGrp="1"/>
          </p:cNvSpPr>
          <p:nvPr>
            <p:ph type="body" sz="quarter" idx="13"/>
          </p:nvPr>
        </p:nvSpPr>
        <p:spPr>
          <a:xfrm>
            <a:off x="5724128" y="6448251"/>
            <a:ext cx="3419872" cy="365125"/>
          </a:xfrm>
        </p:spPr>
        <p:txBody>
          <a:bodyPr/>
          <a:lstStyle/>
          <a:p>
            <a:r>
              <a:rPr lang="hu-HU" dirty="0"/>
              <a:t>Megjegyzés: éves összevetésben. Forrás: MNB.</a:t>
            </a:r>
          </a:p>
        </p:txBody>
      </p:sp>
      <p:sp>
        <p:nvSpPr>
          <p:cNvPr id="8" name="Title 1"/>
          <p:cNvSpPr txBox="1">
            <a:spLocks/>
          </p:cNvSpPr>
          <p:nvPr/>
        </p:nvSpPr>
        <p:spPr>
          <a:xfrm>
            <a:off x="323528" y="6093296"/>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teljes vállalati és KKV hitelezés előrejelzése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33194"/>
            <a:ext cx="6479183" cy="486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17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0000"/>
            <a:ext cx="8136904" cy="759189"/>
          </a:xfrm>
        </p:spPr>
        <p:txBody>
          <a:bodyPr>
            <a:noAutofit/>
          </a:bodyPr>
          <a:lstStyle/>
          <a:p>
            <a:r>
              <a:rPr lang="hu-HU" sz="2800" dirty="0"/>
              <a:t>A háztartási hitelezés élénkül, de az új lakás vásárlására felvett hitelek értéke továbbra is alacsony szinten áll</a:t>
            </a: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17</a:t>
            </a:fld>
            <a:endParaRPr lang="hu-HU" dirty="0"/>
          </a:p>
        </p:txBody>
      </p:sp>
      <p:sp>
        <p:nvSpPr>
          <p:cNvPr id="7" name="Text Placeholder 6"/>
          <p:cNvSpPr>
            <a:spLocks noGrp="1"/>
          </p:cNvSpPr>
          <p:nvPr>
            <p:ph type="body" sz="quarter" idx="14"/>
          </p:nvPr>
        </p:nvSpPr>
        <p:spPr>
          <a:xfrm>
            <a:off x="6372200" y="6520259"/>
            <a:ext cx="2771800" cy="365125"/>
          </a:xfrm>
        </p:spPr>
        <p:txBody>
          <a:bodyPr/>
          <a:lstStyle/>
          <a:p>
            <a:r>
              <a:rPr lang="hu-HU" dirty="0"/>
              <a:t>Forrás: MNB.</a:t>
            </a:r>
          </a:p>
        </p:txBody>
      </p:sp>
      <p:sp>
        <p:nvSpPr>
          <p:cNvPr id="23"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késedelmes hiteladósok regionális és településtípus szerinti eloszlása</a:t>
            </a:r>
          </a:p>
        </p:txBody>
      </p:sp>
      <p:sp>
        <p:nvSpPr>
          <p:cNvPr id="65" name="Title 1"/>
          <p:cNvSpPr txBox="1">
            <a:spLocks/>
          </p:cNvSpPr>
          <p:nvPr/>
        </p:nvSpPr>
        <p:spPr>
          <a:xfrm>
            <a:off x="1979712" y="5733256"/>
            <a:ext cx="6912768" cy="504056"/>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Új háztartási hitelek a teljes hitelintézeti szektorban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72800"/>
            <a:ext cx="5832647" cy="46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80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64000" cy="759189"/>
          </a:xfrm>
        </p:spPr>
        <p:txBody>
          <a:bodyPr>
            <a:noAutofit/>
          </a:bodyPr>
          <a:lstStyle/>
          <a:p>
            <a:r>
              <a:rPr lang="hu-HU" sz="2800" dirty="0"/>
              <a:t>A lakásárak gyors növekedése a jövedelmekhez viszonyítva egyelőre nem túlzott mértékű</a:t>
            </a:r>
            <a:endParaRPr lang="hu-HU" sz="2650" dirty="0">
              <a:solidFill>
                <a:srgbClr val="FF0000"/>
              </a:solidFill>
            </a:endParaRPr>
          </a:p>
        </p:txBody>
      </p:sp>
      <p:sp>
        <p:nvSpPr>
          <p:cNvPr id="3" name="Text Placeholder 2"/>
          <p:cNvSpPr>
            <a:spLocks noGrp="1"/>
          </p:cNvSpPr>
          <p:nvPr>
            <p:ph type="body" sz="quarter" idx="13"/>
          </p:nvPr>
        </p:nvSpPr>
        <p:spPr>
          <a:xfrm>
            <a:off x="4860032" y="6331014"/>
            <a:ext cx="4283968" cy="518590"/>
          </a:xfrm>
        </p:spPr>
        <p:txBody>
          <a:bodyPr/>
          <a:lstStyle/>
          <a:p>
            <a:r>
              <a:rPr lang="hu-HU" sz="1050" dirty="0"/>
              <a:t>Megjegyzés: A lakásárindex/egy főre jutó GDP hosszú távú átlagát 2005 és 2015 </a:t>
            </a:r>
            <a:r>
              <a:rPr lang="hu-HU" sz="1050" dirty="0" err="1"/>
              <a:t>IV</a:t>
            </a:r>
            <a:r>
              <a:rPr lang="hu-HU" sz="1050" dirty="0"/>
              <a:t>. negyedév között számoltuk. Forrás: Eurostat, BIS, FHB.</a:t>
            </a:r>
          </a:p>
        </p:txBody>
      </p:sp>
      <p:sp>
        <p:nvSpPr>
          <p:cNvPr id="10" name="Szöveg helye 5"/>
          <p:cNvSpPr txBox="1">
            <a:spLocks/>
          </p:cNvSpPr>
          <p:nvPr/>
        </p:nvSpPr>
        <p:spPr>
          <a:xfrm>
            <a:off x="107504" y="6331013"/>
            <a:ext cx="1872208"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mj-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l" defTabSz="914400">
              <a:lnSpc>
                <a:spcPct val="100000"/>
              </a:lnSpc>
              <a:spcBef>
                <a:spcPct val="0"/>
              </a:spcBef>
              <a:defRPr/>
            </a:pPr>
            <a:r>
              <a:rPr lang="hu-HU" sz="1400" b="1" dirty="0">
                <a:solidFill>
                  <a:srgbClr val="202653"/>
                </a:solidFill>
                <a:latin typeface="Calibri" panose="020F0502020204030204" pitchFamily="34" charset="0"/>
                <a:ea typeface="+mn-ea"/>
                <a:cs typeface="+mn-cs"/>
              </a:rPr>
              <a:t>Magyar Nemzeti Bank</a:t>
            </a:r>
          </a:p>
        </p:txBody>
      </p:sp>
      <p:sp>
        <p:nvSpPr>
          <p:cNvPr id="4" name="Slide Number Placeholder 3"/>
          <p:cNvSpPr>
            <a:spLocks noGrp="1"/>
          </p:cNvSpPr>
          <p:nvPr>
            <p:ph type="sldNum" sz="quarter" idx="12"/>
          </p:nvPr>
        </p:nvSpPr>
        <p:spPr>
          <a:xfrm>
            <a:off x="3543300" y="6356351"/>
            <a:ext cx="2057400" cy="365125"/>
          </a:xfrm>
        </p:spPr>
        <p:txBody>
          <a:bodyPr/>
          <a:lstStyle/>
          <a:p>
            <a:pPr algn="ctr">
              <a:defRPr/>
            </a:pPr>
            <a:fld id="{0401AEF3-AFFE-433D-8A34-08D966C25545}" type="slidenum">
              <a:rPr lang="hu-HU" smtClean="0"/>
              <a:pPr algn="ctr">
                <a:defRPr/>
              </a:pPr>
              <a:t>18</a:t>
            </a:fld>
            <a:endParaRPr lang="hu-HU" dirty="0"/>
          </a:p>
        </p:txBody>
      </p:sp>
      <p:sp>
        <p:nvSpPr>
          <p:cNvPr id="12" name="Text Placeholder 2"/>
          <p:cNvSpPr txBox="1">
            <a:spLocks/>
          </p:cNvSpPr>
          <p:nvPr/>
        </p:nvSpPr>
        <p:spPr>
          <a:xfrm>
            <a:off x="3491880" y="6148450"/>
            <a:ext cx="5349862"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hu-HU" sz="1050" dirty="0"/>
          </a:p>
        </p:txBody>
      </p:sp>
      <p:sp>
        <p:nvSpPr>
          <p:cNvPr id="11" name="Content Placeholder 3"/>
          <p:cNvSpPr txBox="1">
            <a:spLocks/>
          </p:cNvSpPr>
          <p:nvPr/>
        </p:nvSpPr>
        <p:spPr>
          <a:xfrm>
            <a:off x="438336" y="5949280"/>
            <a:ext cx="8676456"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hu-HU" sz="1600" dirty="0"/>
              <a:t>A nominális lakásárak/egy főre jutó nominális GDP mutató százalékos eltérése a hosszú távú átlagtól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197272"/>
            <a:ext cx="6248715"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7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172520" cy="759189"/>
          </a:xfrm>
        </p:spPr>
        <p:txBody>
          <a:bodyPr>
            <a:noAutofit/>
          </a:bodyPr>
          <a:lstStyle/>
          <a:p>
            <a:r>
              <a:rPr lang="hu-HU" sz="2800" dirty="0"/>
              <a:t>Az élénkülő kereslet és az otthonteremtési támogatások stabilizálhatják hitelezést</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19</a:t>
            </a:fld>
            <a:endParaRPr lang="hu-HU" dirty="0"/>
          </a:p>
        </p:txBody>
      </p:sp>
      <p:sp>
        <p:nvSpPr>
          <p:cNvPr id="6" name="Text Placeholder 5"/>
          <p:cNvSpPr>
            <a:spLocks noGrp="1"/>
          </p:cNvSpPr>
          <p:nvPr>
            <p:ph type="body" sz="quarter" idx="13"/>
          </p:nvPr>
        </p:nvSpPr>
        <p:spPr>
          <a:xfrm>
            <a:off x="7443788" y="6448251"/>
            <a:ext cx="1700212" cy="365125"/>
          </a:xfrm>
        </p:spPr>
        <p:txBody>
          <a:bodyPr/>
          <a:lstStyle/>
          <a:p>
            <a:r>
              <a:rPr lang="hu-HU" dirty="0"/>
              <a:t>Forrás: MNB.</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310" y="1124744"/>
            <a:ext cx="6470868"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75944" y="6093296"/>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háztartási hitelezés előrejelzése </a:t>
            </a:r>
          </a:p>
        </p:txBody>
      </p:sp>
    </p:spTree>
    <p:extLst>
      <p:ext uri="{BB962C8B-B14F-4D97-AF65-F5344CB8AC3E}">
        <p14:creationId xmlns:p14="http://schemas.microsoft.com/office/powerpoint/2010/main" val="221681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8064000" cy="759189"/>
          </a:xfrm>
        </p:spPr>
        <p:txBody>
          <a:bodyPr>
            <a:normAutofit/>
          </a:bodyPr>
          <a:lstStyle/>
          <a:p>
            <a:r>
              <a:rPr lang="hu-HU" dirty="0"/>
              <a:t>Fő üzenetek</a:t>
            </a:r>
          </a:p>
        </p:txBody>
      </p:sp>
      <p:sp>
        <p:nvSpPr>
          <p:cNvPr id="4" name="Élőláb helye 3"/>
          <p:cNvSpPr>
            <a:spLocks noGrp="1"/>
          </p:cNvSpPr>
          <p:nvPr>
            <p:ph type="ftr" sz="quarter" idx="11"/>
          </p:nvPr>
        </p:nvSpPr>
        <p:spPr/>
        <p:txBody>
          <a:bodyPr/>
          <a:lstStyle/>
          <a:p>
            <a:pPr>
              <a:defRPr/>
            </a:pPr>
            <a:r>
              <a:rPr lang="hu-HU" dirty="0"/>
              <a:t>Magyar Nemzeti Bank</a:t>
            </a:r>
          </a:p>
        </p:txBody>
      </p:sp>
      <p:sp>
        <p:nvSpPr>
          <p:cNvPr id="5" name="Dia számának helye 4"/>
          <p:cNvSpPr>
            <a:spLocks noGrp="1"/>
          </p:cNvSpPr>
          <p:nvPr>
            <p:ph type="sldNum" sz="quarter" idx="12"/>
          </p:nvPr>
        </p:nvSpPr>
        <p:spPr/>
        <p:txBody>
          <a:bodyPr/>
          <a:lstStyle/>
          <a:p>
            <a:pPr>
              <a:defRPr/>
            </a:pPr>
            <a:fld id="{0401AEF3-AFFE-433D-8A34-08D966C25545}" type="slidenum">
              <a:rPr lang="hu-HU" smtClean="0"/>
              <a:pPr>
                <a:defRPr/>
              </a:pPr>
              <a:t>2</a:t>
            </a:fld>
            <a:endParaRPr lang="hu-HU" dirty="0"/>
          </a:p>
        </p:txBody>
      </p:sp>
      <p:sp>
        <p:nvSpPr>
          <p:cNvPr id="6" name="Szöveg helye 5"/>
          <p:cNvSpPr>
            <a:spLocks noGrp="1"/>
          </p:cNvSpPr>
          <p:nvPr>
            <p:ph type="body" sz="quarter" idx="13"/>
          </p:nvPr>
        </p:nvSpPr>
        <p:spPr/>
        <p:txBody>
          <a:bodyPr/>
          <a:lstStyle/>
          <a:p>
            <a:endParaRPr lang="hu-HU" dirty="0"/>
          </a:p>
        </p:txBody>
      </p:sp>
      <p:sp>
        <p:nvSpPr>
          <p:cNvPr id="8" name="Pentagon 7"/>
          <p:cNvSpPr/>
          <p:nvPr/>
        </p:nvSpPr>
        <p:spPr>
          <a:xfrm>
            <a:off x="323528" y="1556792"/>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Rectangle 8"/>
          <p:cNvSpPr/>
          <p:nvPr/>
        </p:nvSpPr>
        <p:spPr>
          <a:xfrm>
            <a:off x="1080000" y="1377642"/>
            <a:ext cx="7956496" cy="4501232"/>
          </a:xfrm>
          <a:prstGeom prst="rect">
            <a:avLst/>
          </a:prstGeom>
        </p:spPr>
        <p:txBody>
          <a:bodyPr wrap="square">
            <a:spAutoFit/>
          </a:bodyPr>
          <a:lstStyle/>
          <a:p>
            <a:pPr algn="just">
              <a:spcBef>
                <a:spcPts val="600"/>
              </a:spcBef>
              <a:spcAft>
                <a:spcPts val="300"/>
              </a:spcAft>
            </a:pPr>
            <a:r>
              <a:rPr lang="hu-HU" dirty="0">
                <a:solidFill>
                  <a:srgbClr val="202653"/>
                </a:solidFill>
                <a:latin typeface="Calibri" panose="020F0502020204030204" pitchFamily="34" charset="0"/>
              </a:rPr>
              <a:t>A hazai bankrendszer </a:t>
            </a:r>
            <a:r>
              <a:rPr lang="hu-HU" b="1" i="1" dirty="0">
                <a:solidFill>
                  <a:srgbClr val="202653"/>
                </a:solidFill>
                <a:latin typeface="Calibri" panose="020F0502020204030204" pitchFamily="34" charset="0"/>
              </a:rPr>
              <a:t>sokkellenálló</a:t>
            </a:r>
            <a:r>
              <a:rPr lang="hu-HU" dirty="0">
                <a:solidFill>
                  <a:srgbClr val="202653"/>
                </a:solidFill>
                <a:latin typeface="Calibri" panose="020F0502020204030204" pitchFamily="34" charset="0"/>
              </a:rPr>
              <a:t> képessége változatlanul erős, </a:t>
            </a:r>
            <a:r>
              <a:rPr lang="hu-HU" b="1" i="1" dirty="0">
                <a:solidFill>
                  <a:srgbClr val="202653"/>
                </a:solidFill>
                <a:latin typeface="Calibri" panose="020F0502020204030204" pitchFamily="34" charset="0"/>
              </a:rPr>
              <a:t>sérülékenysége</a:t>
            </a:r>
            <a:r>
              <a:rPr lang="hu-HU" dirty="0">
                <a:solidFill>
                  <a:srgbClr val="202653"/>
                </a:solidFill>
                <a:latin typeface="Calibri" panose="020F0502020204030204" pitchFamily="34" charset="0"/>
              </a:rPr>
              <a:t> tovább mérséklődött, mérlegszerkezete egészségesebb.</a:t>
            </a:r>
          </a:p>
          <a:p>
            <a:pPr algn="just">
              <a:spcBef>
                <a:spcPts val="600"/>
              </a:spcBef>
              <a:spcAft>
                <a:spcPts val="300"/>
              </a:spcAft>
            </a:pPr>
            <a:r>
              <a:rPr lang="hu-HU" dirty="0">
                <a:solidFill>
                  <a:srgbClr val="202653"/>
                </a:solidFill>
                <a:latin typeface="Calibri" panose="020F0502020204030204" pitchFamily="34" charset="0"/>
              </a:rPr>
              <a:t>Az alacsony piaci alapú </a:t>
            </a:r>
            <a:r>
              <a:rPr lang="hu-HU" b="1" i="1" dirty="0">
                <a:solidFill>
                  <a:srgbClr val="202653"/>
                </a:solidFill>
                <a:latin typeface="Calibri" panose="020F0502020204030204" pitchFamily="34" charset="0"/>
              </a:rPr>
              <a:t>vállalati hitelezés </a:t>
            </a:r>
            <a:r>
              <a:rPr lang="hu-HU" dirty="0">
                <a:solidFill>
                  <a:srgbClr val="202653"/>
                </a:solidFill>
                <a:latin typeface="Calibri" panose="020F0502020204030204" pitchFamily="34" charset="0"/>
              </a:rPr>
              <a:t>problémája jelentős mértékben javulhat a Növekedéstámogató Programnak köszönhetően.</a:t>
            </a:r>
          </a:p>
          <a:p>
            <a:pPr algn="just">
              <a:spcBef>
                <a:spcPts val="600"/>
              </a:spcBef>
              <a:spcAft>
                <a:spcPts val="300"/>
              </a:spcAft>
            </a:pPr>
            <a:r>
              <a:rPr lang="hu-HU" dirty="0">
                <a:solidFill>
                  <a:srgbClr val="202653"/>
                </a:solidFill>
                <a:latin typeface="Calibri" panose="020F0502020204030204" pitchFamily="34" charset="0"/>
              </a:rPr>
              <a:t>Jelenleg még nem tekinthető túlzott mértékűnek a </a:t>
            </a:r>
            <a:r>
              <a:rPr lang="hu-HU" b="1" i="1" dirty="0">
                <a:solidFill>
                  <a:srgbClr val="202653"/>
                </a:solidFill>
                <a:latin typeface="Calibri" panose="020F0502020204030204" pitchFamily="34" charset="0"/>
              </a:rPr>
              <a:t>lakáspiaci élénkülés</a:t>
            </a:r>
            <a:r>
              <a:rPr lang="hu-HU" dirty="0">
                <a:solidFill>
                  <a:srgbClr val="202653"/>
                </a:solidFill>
                <a:latin typeface="Calibri" panose="020F0502020204030204" pitchFamily="34" charset="0"/>
              </a:rPr>
              <a:t>, de figyelemmel követendő.</a:t>
            </a:r>
          </a:p>
          <a:p>
            <a:pPr algn="just">
              <a:spcBef>
                <a:spcPts val="600"/>
              </a:spcBef>
              <a:spcAft>
                <a:spcPts val="300"/>
              </a:spcAft>
            </a:pPr>
            <a:r>
              <a:rPr lang="hu-HU" dirty="0">
                <a:solidFill>
                  <a:srgbClr val="202653"/>
                </a:solidFill>
                <a:latin typeface="Calibri" panose="020F0502020204030204" pitchFamily="34" charset="0"/>
              </a:rPr>
              <a:t>Szükséges a </a:t>
            </a:r>
            <a:r>
              <a:rPr lang="hu-HU" b="1" i="1" dirty="0">
                <a:solidFill>
                  <a:srgbClr val="202653"/>
                </a:solidFill>
                <a:latin typeface="Calibri" panose="020F0502020204030204" pitchFamily="34" charset="0"/>
              </a:rPr>
              <a:t>nemteljesítő hitelek </a:t>
            </a:r>
            <a:r>
              <a:rPr lang="hu-HU" dirty="0">
                <a:solidFill>
                  <a:srgbClr val="202653"/>
                </a:solidFill>
                <a:latin typeface="Calibri" panose="020F0502020204030204" pitchFamily="34" charset="0"/>
              </a:rPr>
              <a:t>tisztításának elősegítése, hogy a bankrendszer megfelelően tudja támogatni a gazdasági növekedést.</a:t>
            </a:r>
          </a:p>
          <a:p>
            <a:pPr algn="just">
              <a:spcBef>
                <a:spcPts val="600"/>
              </a:spcBef>
              <a:spcAft>
                <a:spcPts val="300"/>
              </a:spcAft>
            </a:pPr>
            <a:r>
              <a:rPr lang="hu-HU" dirty="0">
                <a:solidFill>
                  <a:srgbClr val="202653"/>
                </a:solidFill>
                <a:latin typeface="Calibri" panose="020F0502020204030204" pitchFamily="34" charset="0"/>
              </a:rPr>
              <a:t>A tőkearányos </a:t>
            </a:r>
            <a:r>
              <a:rPr lang="hu-HU" b="1" i="1" dirty="0">
                <a:solidFill>
                  <a:srgbClr val="202653"/>
                </a:solidFill>
                <a:latin typeface="Calibri" panose="020F0502020204030204" pitchFamily="34" charset="0"/>
              </a:rPr>
              <a:t>jövedelmezőség</a:t>
            </a:r>
            <a:r>
              <a:rPr lang="hu-HU" dirty="0">
                <a:solidFill>
                  <a:srgbClr val="202653"/>
                </a:solidFill>
                <a:latin typeface="Calibri" panose="020F0502020204030204" pitchFamily="34" charset="0"/>
              </a:rPr>
              <a:t> 6-8 százalékra emelkedhet, ehhez azonban kívánatos a költséghatékonyság javítása, valamint nemteljesítő portfoliók tisztítása.</a:t>
            </a:r>
          </a:p>
          <a:p>
            <a:pPr algn="just">
              <a:spcBef>
                <a:spcPts val="600"/>
              </a:spcBef>
              <a:spcAft>
                <a:spcPts val="300"/>
              </a:spcAft>
            </a:pPr>
            <a:r>
              <a:rPr lang="hu-HU" dirty="0">
                <a:solidFill>
                  <a:srgbClr val="202653"/>
                </a:solidFill>
                <a:latin typeface="Calibri" panose="020F0502020204030204" pitchFamily="34" charset="0"/>
              </a:rPr>
              <a:t>  </a:t>
            </a:r>
          </a:p>
          <a:p>
            <a:pPr algn="just">
              <a:spcBef>
                <a:spcPts val="600"/>
              </a:spcBef>
              <a:spcAft>
                <a:spcPts val="300"/>
              </a:spcAft>
            </a:pPr>
            <a:endParaRPr lang="hu-HU" dirty="0">
              <a:solidFill>
                <a:srgbClr val="202653"/>
              </a:solidFill>
              <a:latin typeface="Calibri" panose="020F0502020204030204" pitchFamily="34" charset="0"/>
            </a:endParaRPr>
          </a:p>
          <a:p>
            <a:pPr algn="just">
              <a:spcBef>
                <a:spcPts val="600"/>
              </a:spcBef>
              <a:spcAft>
                <a:spcPts val="300"/>
              </a:spcAft>
            </a:pPr>
            <a:endParaRPr lang="hu-HU" dirty="0">
              <a:solidFill>
                <a:srgbClr val="202653"/>
              </a:solidFill>
              <a:latin typeface="Calibri" panose="020F0502020204030204" pitchFamily="34" charset="0"/>
            </a:endParaRPr>
          </a:p>
        </p:txBody>
      </p:sp>
      <p:sp>
        <p:nvSpPr>
          <p:cNvPr id="10" name="Pentagon 9"/>
          <p:cNvSpPr/>
          <p:nvPr/>
        </p:nvSpPr>
        <p:spPr>
          <a:xfrm>
            <a:off x="323528" y="2204864"/>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 name="Pentagon 10"/>
          <p:cNvSpPr/>
          <p:nvPr/>
        </p:nvSpPr>
        <p:spPr>
          <a:xfrm>
            <a:off x="326164" y="2852936"/>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Pentagon 11"/>
          <p:cNvSpPr/>
          <p:nvPr/>
        </p:nvSpPr>
        <p:spPr>
          <a:xfrm>
            <a:off x="323528" y="3501008"/>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3" name="Pentagon 12"/>
          <p:cNvSpPr/>
          <p:nvPr/>
        </p:nvSpPr>
        <p:spPr>
          <a:xfrm>
            <a:off x="323528" y="4149080"/>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5735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a:t>Kiemelt kihívások</a:t>
            </a:r>
            <a:endParaRPr lang="hu-HU" sz="3600" dirty="0">
              <a:solidFill>
                <a:srgbClr val="FF0000"/>
              </a:solidFill>
            </a:endParaRPr>
          </a:p>
        </p:txBody>
      </p:sp>
      <p:sp>
        <p:nvSpPr>
          <p:cNvPr id="5" name="Footer Placeholder 4"/>
          <p:cNvSpPr>
            <a:spLocks noGrp="1"/>
          </p:cNvSpPr>
          <p:nvPr>
            <p:ph type="ftr" sz="quarter" idx="12"/>
          </p:nvPr>
        </p:nvSpPr>
        <p:spPr/>
        <p:txBody>
          <a:bodyPr/>
          <a:lstStyle/>
          <a:p>
            <a:pPr>
              <a:defRPr/>
            </a:pPr>
            <a:r>
              <a:rPr lang="hu-HU" dirty="0"/>
              <a:t>Magyar Nemzeti Bank</a:t>
            </a:r>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20</a:t>
            </a:fld>
            <a:endParaRPr lang="hu-HU" dirty="0"/>
          </a:p>
        </p:txBody>
      </p:sp>
      <p:sp>
        <p:nvSpPr>
          <p:cNvPr id="7" name="Text Placeholder 6"/>
          <p:cNvSpPr>
            <a:spLocks noGrp="1"/>
          </p:cNvSpPr>
          <p:nvPr>
            <p:ph type="body" sz="quarter" idx="14"/>
          </p:nvPr>
        </p:nvSpPr>
        <p:spPr/>
        <p:txBody>
          <a:bodyPr/>
          <a:lstStyle/>
          <a:p>
            <a:endParaRPr lang="hu-HU" dirty="0"/>
          </a:p>
        </p:txBody>
      </p:sp>
      <p:sp>
        <p:nvSpPr>
          <p:cNvPr id="9" name="Content Placeholder 2"/>
          <p:cNvSpPr>
            <a:spLocks noGrp="1"/>
          </p:cNvSpPr>
          <p:nvPr/>
        </p:nvSpPr>
        <p:spPr>
          <a:xfrm>
            <a:off x="531188" y="1772816"/>
            <a:ext cx="8100000" cy="367240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00000"/>
              </a:lnSpc>
              <a:spcBef>
                <a:spcPts val="0"/>
              </a:spcBef>
              <a:spcAft>
                <a:spcPts val="750"/>
              </a:spcAft>
              <a:buFont typeface="+mj-lt"/>
              <a:buAutoNum type="arabicPeriod"/>
            </a:pPr>
            <a:endParaRPr lang="hu-HU" sz="2200" dirty="0"/>
          </a:p>
          <a:p>
            <a:pPr marL="457200" indent="-457200">
              <a:lnSpc>
                <a:spcPct val="100000"/>
              </a:lnSpc>
              <a:spcBef>
                <a:spcPts val="0"/>
              </a:spcBef>
              <a:spcAft>
                <a:spcPts val="750"/>
              </a:spcAft>
              <a:buFont typeface="+mj-lt"/>
              <a:buAutoNum type="arabicPeriod"/>
            </a:pPr>
            <a:endParaRPr lang="hu-HU" sz="2200" dirty="0"/>
          </a:p>
        </p:txBody>
      </p:sp>
      <p:sp>
        <p:nvSpPr>
          <p:cNvPr id="3" name="Rounded Rectangle 2"/>
          <p:cNvSpPr/>
          <p:nvPr/>
        </p:nvSpPr>
        <p:spPr>
          <a:xfrm>
            <a:off x="571374" y="170080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hu-HU" sz="2000" dirty="0">
                <a:solidFill>
                  <a:srgbClr val="202653"/>
                </a:solidFill>
                <a:latin typeface="Calibri" panose="020F0502020204030204" pitchFamily="34" charset="0"/>
              </a:rPr>
              <a:t>Halmozódó növekedési és pénzügyi kockázatok a világban</a:t>
            </a:r>
          </a:p>
        </p:txBody>
      </p:sp>
      <p:sp>
        <p:nvSpPr>
          <p:cNvPr id="8" name="Rounded Rectangle 7"/>
          <p:cNvSpPr/>
          <p:nvPr/>
        </p:nvSpPr>
        <p:spPr>
          <a:xfrm>
            <a:off x="611560" y="278092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piaci alapú hitelezés helyreállítása szükséges a fenntartható gazdasági növekedés támogatásához</a:t>
            </a:r>
          </a:p>
        </p:txBody>
      </p:sp>
      <p:sp>
        <p:nvSpPr>
          <p:cNvPr id="10" name="Rounded Rectangle 9"/>
          <p:cNvSpPr/>
          <p:nvPr/>
        </p:nvSpPr>
        <p:spPr>
          <a:xfrm>
            <a:off x="587246" y="386104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b="1" dirty="0">
                <a:solidFill>
                  <a:srgbClr val="202653"/>
                </a:solidFill>
                <a:latin typeface="Calibri" panose="020F0502020204030204" pitchFamily="34" charset="0"/>
              </a:rPr>
              <a:t>A projekthitelek és jelzáloghitelek tisztítása további ösztönzést igényel</a:t>
            </a:r>
          </a:p>
        </p:txBody>
      </p:sp>
      <p:sp>
        <p:nvSpPr>
          <p:cNvPr id="11" name="Rounded Rectangle 10"/>
          <p:cNvSpPr/>
          <p:nvPr/>
        </p:nvSpPr>
        <p:spPr>
          <a:xfrm>
            <a:off x="589247" y="4869160"/>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Középtávon tovább javulhat a profitabilitás, de ehhez szükséges a rossz portfóliók kitisztítása és a bankrendszeri konszolidáció folytatódása</a:t>
            </a:r>
          </a:p>
        </p:txBody>
      </p:sp>
    </p:spTree>
    <p:extLst>
      <p:ext uri="{BB962C8B-B14F-4D97-AF65-F5344CB8AC3E}">
        <p14:creationId xmlns:p14="http://schemas.microsoft.com/office/powerpoint/2010/main" val="253403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88402" y="188640"/>
            <a:ext cx="8155598" cy="759189"/>
          </a:xfrm>
        </p:spPr>
        <p:txBody>
          <a:bodyPr>
            <a:noAutofit/>
          </a:bodyPr>
          <a:lstStyle/>
          <a:p>
            <a:r>
              <a:rPr lang="hu-HU" sz="2800" dirty="0"/>
              <a:t>A nemteljesítő háztartási hitelállomány aránya 22,5%, túlnyomó része lassan tisztuló, problémás jelzáloghitel</a:t>
            </a:r>
          </a:p>
        </p:txBody>
      </p:sp>
      <p:sp>
        <p:nvSpPr>
          <p:cNvPr id="5" name="Élőláb helye 4"/>
          <p:cNvSpPr>
            <a:spLocks noGrp="1"/>
          </p:cNvSpPr>
          <p:nvPr>
            <p:ph type="ftr" sz="quarter" idx="12"/>
          </p:nvPr>
        </p:nvSpPr>
        <p:spPr/>
        <p:txBody>
          <a:bodyPr/>
          <a:lstStyle/>
          <a:p>
            <a:pPr>
              <a:defRPr/>
            </a:pPr>
            <a:r>
              <a:rPr lang="hu-HU" dirty="0"/>
              <a:t>Magyar Nemzeti Bank</a:t>
            </a:r>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21</a:t>
            </a:fld>
            <a:endParaRPr lang="hu-HU" dirty="0"/>
          </a:p>
        </p:txBody>
      </p:sp>
      <p:sp>
        <p:nvSpPr>
          <p:cNvPr id="7" name="Szöveg helye 6"/>
          <p:cNvSpPr>
            <a:spLocks noGrp="1"/>
          </p:cNvSpPr>
          <p:nvPr>
            <p:ph type="body" sz="quarter" idx="14"/>
          </p:nvPr>
        </p:nvSpPr>
        <p:spPr/>
        <p:txBody>
          <a:bodyPr/>
          <a:lstStyle/>
          <a:p>
            <a:r>
              <a:rPr lang="hu-HU" dirty="0"/>
              <a:t>Forrás: MNB</a:t>
            </a:r>
          </a:p>
        </p:txBody>
      </p:sp>
      <p:sp>
        <p:nvSpPr>
          <p:cNvPr id="9" name="Title 1"/>
          <p:cNvSpPr txBox="1">
            <a:spLocks/>
          </p:cNvSpPr>
          <p:nvPr/>
        </p:nvSpPr>
        <p:spPr>
          <a:xfrm>
            <a:off x="395536" y="6093296"/>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bankrendszer 90 napon túl késedelmes háztartási hitelállományának aránya szerződésenként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1162796"/>
            <a:ext cx="6479048"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65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8172400" cy="936104"/>
          </a:xfrm>
        </p:spPr>
        <p:txBody>
          <a:bodyPr>
            <a:noAutofit/>
          </a:bodyPr>
          <a:lstStyle/>
          <a:p>
            <a:r>
              <a:rPr lang="hu-HU" sz="2600" dirty="0"/>
              <a:t>MNB ajánlás adhat lendületet az átstrukturálási tartalékok kiaknázásának a nemteljesítő jelzáloghitel portfólióban</a:t>
            </a:r>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22</a:t>
            </a:fld>
            <a:endParaRPr lang="hu-HU" dirty="0"/>
          </a:p>
        </p:txBody>
      </p:sp>
      <p:sp>
        <p:nvSpPr>
          <p:cNvPr id="6" name="Text Placeholder 5"/>
          <p:cNvSpPr>
            <a:spLocks noGrp="1"/>
          </p:cNvSpPr>
          <p:nvPr>
            <p:ph type="body" sz="quarter" idx="13"/>
          </p:nvPr>
        </p:nvSpPr>
        <p:spPr>
          <a:xfrm>
            <a:off x="4824536" y="6383734"/>
            <a:ext cx="4355976" cy="501650"/>
          </a:xfrm>
        </p:spPr>
        <p:txBody>
          <a:bodyPr/>
          <a:lstStyle/>
          <a:p>
            <a:r>
              <a:rPr lang="hu-HU" dirty="0"/>
              <a:t>Forrás: MNB</a:t>
            </a:r>
          </a:p>
        </p:txBody>
      </p:sp>
      <p:sp>
        <p:nvSpPr>
          <p:cNvPr id="8" name="Title 1"/>
          <p:cNvSpPr txBox="1">
            <a:spLocks/>
          </p:cNvSpPr>
          <p:nvPr/>
        </p:nvSpPr>
        <p:spPr>
          <a:xfrm>
            <a:off x="647952" y="6093296"/>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90 napon túl késedelmes jelzáloghitel adósok megbontása fizetési képesség és hajlandóság szerint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1124744"/>
            <a:ext cx="7596031" cy="5040000"/>
          </a:xfrm>
          <a:prstGeom prst="rect">
            <a:avLst/>
          </a:prstGeom>
          <a:noFill/>
          <a:ln>
            <a:noFill/>
          </a:ln>
        </p:spPr>
      </p:pic>
      <p:sp>
        <p:nvSpPr>
          <p:cNvPr id="3" name="Oval 2"/>
          <p:cNvSpPr/>
          <p:nvPr/>
        </p:nvSpPr>
        <p:spPr>
          <a:xfrm>
            <a:off x="4499992" y="1124744"/>
            <a:ext cx="3312368" cy="3456384"/>
          </a:xfrm>
          <a:prstGeom prst="ellipse">
            <a:avLst/>
          </a:prstGeom>
          <a:solidFill>
            <a:srgbClr val="92B93B"/>
          </a:solidFill>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hu-HU" dirty="0"/>
          </a:p>
        </p:txBody>
      </p:sp>
    </p:spTree>
    <p:extLst>
      <p:ext uri="{BB962C8B-B14F-4D97-AF65-F5344CB8AC3E}">
        <p14:creationId xmlns:p14="http://schemas.microsoft.com/office/powerpoint/2010/main" val="380426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812480" cy="759189"/>
          </a:xfrm>
        </p:spPr>
        <p:txBody>
          <a:bodyPr>
            <a:noAutofit/>
          </a:bodyPr>
          <a:lstStyle/>
          <a:p>
            <a:r>
              <a:rPr lang="hu-HU" sz="2800" dirty="0"/>
              <a:t>A nemteljesítő adósok 70 százaléka korlátozottan forgalomképes községekben és kisebb városokban él</a:t>
            </a: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23</a:t>
            </a:fld>
            <a:endParaRPr lang="hu-HU" dirty="0"/>
          </a:p>
        </p:txBody>
      </p:sp>
      <p:sp>
        <p:nvSpPr>
          <p:cNvPr id="7" name="Text Placeholder 6"/>
          <p:cNvSpPr>
            <a:spLocks noGrp="1"/>
          </p:cNvSpPr>
          <p:nvPr>
            <p:ph type="body" sz="quarter" idx="14"/>
          </p:nvPr>
        </p:nvSpPr>
        <p:spPr/>
        <p:txBody>
          <a:bodyPr/>
          <a:lstStyle/>
          <a:p>
            <a:r>
              <a:rPr lang="hu-HU" dirty="0"/>
              <a:t>Forrás: </a:t>
            </a:r>
            <a:r>
              <a:rPr lang="hu-HU" dirty="0" err="1"/>
              <a:t>KHR</a:t>
            </a:r>
            <a:r>
              <a:rPr lang="hu-HU" dirty="0"/>
              <a:t>.</a:t>
            </a:r>
          </a:p>
        </p:txBody>
      </p:sp>
      <p:sp>
        <p:nvSpPr>
          <p:cNvPr id="23"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késedelmes hiteladósok regionális és településtípus szerinti eloszlása</a:t>
            </a:r>
          </a:p>
        </p:txBody>
      </p:sp>
      <p:grpSp>
        <p:nvGrpSpPr>
          <p:cNvPr id="8" name="Group 21"/>
          <p:cNvGrpSpPr/>
          <p:nvPr/>
        </p:nvGrpSpPr>
        <p:grpSpPr>
          <a:xfrm>
            <a:off x="200843" y="1183145"/>
            <a:ext cx="7740352" cy="4783538"/>
            <a:chOff x="611560" y="1154366"/>
            <a:chExt cx="7740352" cy="4783538"/>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54366"/>
              <a:ext cx="7740352" cy="4783538"/>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60" y="4243477"/>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4246" y="4634131"/>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800" y="1840755"/>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5897" y="1840755"/>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995" y="2941153"/>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641" y="3592315"/>
              <a:ext cx="1320605" cy="78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00" y="3746714"/>
              <a:ext cx="432000" cy="461665"/>
            </a:xfrm>
            <a:prstGeom prst="rect">
              <a:avLst/>
            </a:prstGeom>
            <a:noFill/>
          </p:spPr>
          <p:txBody>
            <a:bodyPr wrap="square" rtlCol="0" anchor="ctr">
              <a:spAutoFit/>
            </a:bodyPr>
            <a:lstStyle/>
            <a:p>
              <a:r>
                <a:rPr lang="hu-HU" sz="1200" dirty="0">
                  <a:solidFill>
                    <a:schemeClr val="bg1"/>
                  </a:solidFill>
                  <a:latin typeface="+mn-lt"/>
                </a:rPr>
                <a:t>3,2</a:t>
              </a:r>
            </a:p>
          </p:txBody>
        </p:sp>
        <p:sp>
          <p:nvSpPr>
            <p:cNvPr id="24" name="TextBox 23"/>
            <p:cNvSpPr txBox="1"/>
            <p:nvPr/>
          </p:nvSpPr>
          <p:spPr>
            <a:xfrm>
              <a:off x="1394934" y="3950528"/>
              <a:ext cx="432000" cy="461665"/>
            </a:xfrm>
            <a:prstGeom prst="rect">
              <a:avLst/>
            </a:prstGeom>
            <a:noFill/>
          </p:spPr>
          <p:txBody>
            <a:bodyPr wrap="square" rtlCol="0" anchor="ctr">
              <a:spAutoFit/>
            </a:bodyPr>
            <a:lstStyle/>
            <a:p>
              <a:r>
                <a:rPr lang="hu-HU" sz="1200" dirty="0">
                  <a:solidFill>
                    <a:schemeClr val="bg1"/>
                  </a:solidFill>
                  <a:latin typeface="+mn-lt"/>
                </a:rPr>
                <a:t>1,6</a:t>
              </a:r>
            </a:p>
          </p:txBody>
        </p:sp>
        <p:sp>
          <p:nvSpPr>
            <p:cNvPr id="25" name="TextBox 24"/>
            <p:cNvSpPr txBox="1"/>
            <p:nvPr/>
          </p:nvSpPr>
          <p:spPr>
            <a:xfrm>
              <a:off x="1475630" y="3656713"/>
              <a:ext cx="432000" cy="461665"/>
            </a:xfrm>
            <a:prstGeom prst="rect">
              <a:avLst/>
            </a:prstGeom>
            <a:noFill/>
          </p:spPr>
          <p:txBody>
            <a:bodyPr wrap="square" rtlCol="0" anchor="ctr">
              <a:spAutoFit/>
            </a:bodyPr>
            <a:lstStyle/>
            <a:p>
              <a:r>
                <a:rPr lang="hu-HU" sz="1200" dirty="0">
                  <a:solidFill>
                    <a:schemeClr val="bg1"/>
                  </a:solidFill>
                  <a:latin typeface="+mn-lt"/>
                </a:rPr>
                <a:t>2,4</a:t>
              </a:r>
            </a:p>
          </p:txBody>
        </p:sp>
        <p:sp>
          <p:nvSpPr>
            <p:cNvPr id="26" name="TextBox 25"/>
            <p:cNvSpPr txBox="1"/>
            <p:nvPr/>
          </p:nvSpPr>
          <p:spPr>
            <a:xfrm>
              <a:off x="2826290" y="3135899"/>
              <a:ext cx="432000" cy="276999"/>
            </a:xfrm>
            <a:prstGeom prst="rect">
              <a:avLst/>
            </a:prstGeom>
            <a:noFill/>
          </p:spPr>
          <p:txBody>
            <a:bodyPr wrap="square" rtlCol="0" anchor="ctr">
              <a:spAutoFit/>
            </a:bodyPr>
            <a:lstStyle/>
            <a:p>
              <a:r>
                <a:rPr lang="hu-HU" sz="1200" dirty="0">
                  <a:solidFill>
                    <a:schemeClr val="bg1"/>
                  </a:solidFill>
                  <a:latin typeface="+mn-lt"/>
                </a:rPr>
                <a:t>4,</a:t>
              </a:r>
              <a:r>
                <a:rPr lang="hu-HU" sz="1200" dirty="0" err="1">
                  <a:solidFill>
                    <a:schemeClr val="bg1"/>
                  </a:solidFill>
                  <a:latin typeface="+mn-lt"/>
                </a:rPr>
                <a:t>4</a:t>
              </a:r>
              <a:endParaRPr lang="hu-HU" sz="1200" dirty="0">
                <a:solidFill>
                  <a:schemeClr val="bg1"/>
                </a:solidFill>
                <a:latin typeface="+mn-lt"/>
              </a:endParaRPr>
            </a:p>
          </p:txBody>
        </p:sp>
        <p:sp>
          <p:nvSpPr>
            <p:cNvPr id="29" name="TextBox 28"/>
            <p:cNvSpPr txBox="1"/>
            <p:nvPr/>
          </p:nvSpPr>
          <p:spPr>
            <a:xfrm>
              <a:off x="3077840" y="3368291"/>
              <a:ext cx="432000" cy="276999"/>
            </a:xfrm>
            <a:prstGeom prst="rect">
              <a:avLst/>
            </a:prstGeom>
            <a:noFill/>
          </p:spPr>
          <p:txBody>
            <a:bodyPr wrap="square" rtlCol="0" anchor="ctr">
              <a:spAutoFit/>
            </a:bodyPr>
            <a:lstStyle/>
            <a:p>
              <a:r>
                <a:rPr lang="hu-HU" sz="1200" dirty="0">
                  <a:solidFill>
                    <a:schemeClr val="bg1"/>
                  </a:solidFill>
                  <a:latin typeface="+mn-lt"/>
                </a:rPr>
                <a:t>4,6</a:t>
              </a:r>
            </a:p>
          </p:txBody>
        </p:sp>
        <p:sp>
          <p:nvSpPr>
            <p:cNvPr id="30" name="TextBox 29"/>
            <p:cNvSpPr txBox="1"/>
            <p:nvPr/>
          </p:nvSpPr>
          <p:spPr>
            <a:xfrm>
              <a:off x="3152979" y="3050661"/>
              <a:ext cx="432000" cy="276999"/>
            </a:xfrm>
            <a:prstGeom prst="rect">
              <a:avLst/>
            </a:prstGeom>
            <a:noFill/>
          </p:spPr>
          <p:txBody>
            <a:bodyPr wrap="square" rtlCol="0" anchor="ctr">
              <a:spAutoFit/>
            </a:bodyPr>
            <a:lstStyle/>
            <a:p>
              <a:r>
                <a:rPr lang="hu-HU" sz="1200" dirty="0">
                  <a:solidFill>
                    <a:schemeClr val="bg1"/>
                  </a:solidFill>
                  <a:latin typeface="+mn-lt"/>
                </a:rPr>
                <a:t>2,8</a:t>
              </a:r>
            </a:p>
          </p:txBody>
        </p:sp>
        <p:sp>
          <p:nvSpPr>
            <p:cNvPr id="31" name="TextBox 30"/>
            <p:cNvSpPr txBox="1"/>
            <p:nvPr/>
          </p:nvSpPr>
          <p:spPr>
            <a:xfrm>
              <a:off x="2460302" y="4851747"/>
              <a:ext cx="432000" cy="276999"/>
            </a:xfrm>
            <a:prstGeom prst="rect">
              <a:avLst/>
            </a:prstGeom>
            <a:noFill/>
          </p:spPr>
          <p:txBody>
            <a:bodyPr wrap="square" rtlCol="0" anchor="ctr">
              <a:spAutoFit/>
            </a:bodyPr>
            <a:lstStyle/>
            <a:p>
              <a:r>
                <a:rPr lang="hu-HU" sz="1200" dirty="0">
                  <a:solidFill>
                    <a:schemeClr val="bg1"/>
                  </a:solidFill>
                  <a:latin typeface="+mn-lt"/>
                </a:rPr>
                <a:t>4,0</a:t>
              </a:r>
            </a:p>
          </p:txBody>
        </p:sp>
        <p:sp>
          <p:nvSpPr>
            <p:cNvPr id="32" name="TextBox 31"/>
            <p:cNvSpPr txBox="1"/>
            <p:nvPr/>
          </p:nvSpPr>
          <p:spPr>
            <a:xfrm>
              <a:off x="2730110" y="5055562"/>
              <a:ext cx="432000" cy="276999"/>
            </a:xfrm>
            <a:prstGeom prst="rect">
              <a:avLst/>
            </a:prstGeom>
            <a:noFill/>
          </p:spPr>
          <p:txBody>
            <a:bodyPr wrap="square" rtlCol="0" anchor="ctr">
              <a:spAutoFit/>
            </a:bodyPr>
            <a:lstStyle/>
            <a:p>
              <a:r>
                <a:rPr lang="hu-HU" sz="1200" dirty="0">
                  <a:solidFill>
                    <a:schemeClr val="bg1"/>
                  </a:solidFill>
                  <a:latin typeface="+mn-lt"/>
                </a:rPr>
                <a:t>3,2</a:t>
              </a:r>
            </a:p>
          </p:txBody>
        </p:sp>
        <p:sp>
          <p:nvSpPr>
            <p:cNvPr id="33" name="TextBox 32"/>
            <p:cNvSpPr txBox="1"/>
            <p:nvPr/>
          </p:nvSpPr>
          <p:spPr>
            <a:xfrm>
              <a:off x="2782228" y="4756984"/>
              <a:ext cx="432000" cy="276999"/>
            </a:xfrm>
            <a:prstGeom prst="rect">
              <a:avLst/>
            </a:prstGeom>
            <a:noFill/>
          </p:spPr>
          <p:txBody>
            <a:bodyPr wrap="square" rtlCol="0" anchor="ctr">
              <a:spAutoFit/>
            </a:bodyPr>
            <a:lstStyle/>
            <a:p>
              <a:r>
                <a:rPr lang="hu-HU" sz="1200" dirty="0">
                  <a:solidFill>
                    <a:schemeClr val="bg1"/>
                  </a:solidFill>
                  <a:latin typeface="+mn-lt"/>
                </a:rPr>
                <a:t>2,4</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173" y="2816076"/>
              <a:ext cx="1470602" cy="7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4220652" y="3286539"/>
              <a:ext cx="432000" cy="276999"/>
            </a:xfrm>
            <a:prstGeom prst="rect">
              <a:avLst/>
            </a:prstGeom>
            <a:noFill/>
          </p:spPr>
          <p:txBody>
            <a:bodyPr wrap="square" rtlCol="0" anchor="ctr">
              <a:spAutoFit/>
            </a:bodyPr>
            <a:lstStyle/>
            <a:p>
              <a:r>
                <a:rPr lang="hu-HU" sz="1200" dirty="0">
                  <a:solidFill>
                    <a:schemeClr val="bg1"/>
                  </a:solidFill>
                  <a:latin typeface="+mn-lt"/>
                </a:rPr>
                <a:t>4,8</a:t>
              </a:r>
            </a:p>
          </p:txBody>
        </p:sp>
        <p:sp>
          <p:nvSpPr>
            <p:cNvPr id="37" name="TextBox 36"/>
            <p:cNvSpPr txBox="1"/>
            <p:nvPr/>
          </p:nvSpPr>
          <p:spPr>
            <a:xfrm>
              <a:off x="4336820" y="2998141"/>
              <a:ext cx="432000" cy="276999"/>
            </a:xfrm>
            <a:prstGeom prst="rect">
              <a:avLst/>
            </a:prstGeom>
            <a:noFill/>
          </p:spPr>
          <p:txBody>
            <a:bodyPr wrap="square" rtlCol="0" anchor="ctr">
              <a:spAutoFit/>
            </a:bodyPr>
            <a:lstStyle/>
            <a:p>
              <a:r>
                <a:rPr lang="hu-HU" sz="1200" dirty="0">
                  <a:solidFill>
                    <a:schemeClr val="bg1"/>
                  </a:solidFill>
                  <a:latin typeface="+mn-lt"/>
                </a:rPr>
                <a:t>9,0</a:t>
              </a:r>
            </a:p>
          </p:txBody>
        </p:sp>
        <p:sp>
          <p:nvSpPr>
            <p:cNvPr id="38" name="TextBox 37"/>
            <p:cNvSpPr txBox="1"/>
            <p:nvPr/>
          </p:nvSpPr>
          <p:spPr>
            <a:xfrm>
              <a:off x="4212972" y="2760482"/>
              <a:ext cx="432000" cy="276999"/>
            </a:xfrm>
            <a:prstGeom prst="rect">
              <a:avLst/>
            </a:prstGeom>
            <a:noFill/>
          </p:spPr>
          <p:txBody>
            <a:bodyPr wrap="square" rtlCol="0" anchor="ctr">
              <a:spAutoFit/>
            </a:bodyPr>
            <a:lstStyle/>
            <a:p>
              <a:r>
                <a:rPr lang="hu-HU" sz="1200" dirty="0">
                  <a:solidFill>
                    <a:schemeClr val="bg1"/>
                  </a:solidFill>
                  <a:latin typeface="+mn-lt"/>
                </a:rPr>
                <a:t>0,8</a:t>
              </a:r>
            </a:p>
          </p:txBody>
        </p:sp>
        <p:sp>
          <p:nvSpPr>
            <p:cNvPr id="39" name="TextBox 38"/>
            <p:cNvSpPr txBox="1"/>
            <p:nvPr/>
          </p:nvSpPr>
          <p:spPr>
            <a:xfrm>
              <a:off x="3909639" y="2964288"/>
              <a:ext cx="504000" cy="461665"/>
            </a:xfrm>
            <a:prstGeom prst="rect">
              <a:avLst/>
            </a:prstGeom>
            <a:noFill/>
          </p:spPr>
          <p:txBody>
            <a:bodyPr wrap="square" rtlCol="0" anchor="ctr">
              <a:spAutoFit/>
            </a:bodyPr>
            <a:lstStyle/>
            <a:p>
              <a:r>
                <a:rPr lang="hu-HU" sz="1200" dirty="0">
                  <a:solidFill>
                    <a:schemeClr val="bg1"/>
                  </a:solidFill>
                  <a:latin typeface="+mn-lt"/>
                </a:rPr>
                <a:t>12,6</a:t>
              </a:r>
            </a:p>
          </p:txBody>
        </p:sp>
        <p:sp>
          <p:nvSpPr>
            <p:cNvPr id="40" name="TextBox 39"/>
            <p:cNvSpPr txBox="1"/>
            <p:nvPr/>
          </p:nvSpPr>
          <p:spPr>
            <a:xfrm>
              <a:off x="4947341" y="4368724"/>
              <a:ext cx="432000" cy="276999"/>
            </a:xfrm>
            <a:prstGeom prst="rect">
              <a:avLst/>
            </a:prstGeom>
            <a:noFill/>
          </p:spPr>
          <p:txBody>
            <a:bodyPr wrap="square" rtlCol="0" anchor="ctr">
              <a:spAutoFit/>
            </a:bodyPr>
            <a:lstStyle/>
            <a:p>
              <a:r>
                <a:rPr lang="hu-HU" sz="1200" dirty="0">
                  <a:solidFill>
                    <a:schemeClr val="bg1"/>
                  </a:solidFill>
                  <a:latin typeface="+mn-lt"/>
                </a:rPr>
                <a:t>3,4</a:t>
              </a:r>
            </a:p>
          </p:txBody>
        </p:sp>
        <p:sp>
          <p:nvSpPr>
            <p:cNvPr id="41" name="TextBox 40"/>
            <p:cNvSpPr txBox="1"/>
            <p:nvPr/>
          </p:nvSpPr>
          <p:spPr>
            <a:xfrm>
              <a:off x="5113116" y="4683913"/>
              <a:ext cx="432000" cy="276999"/>
            </a:xfrm>
            <a:prstGeom prst="rect">
              <a:avLst/>
            </a:prstGeom>
            <a:noFill/>
          </p:spPr>
          <p:txBody>
            <a:bodyPr wrap="square" rtlCol="0" anchor="ctr">
              <a:spAutoFit/>
            </a:bodyPr>
            <a:lstStyle/>
            <a:p>
              <a:r>
                <a:rPr lang="hu-HU" sz="1200" dirty="0">
                  <a:solidFill>
                    <a:schemeClr val="bg1"/>
                  </a:solidFill>
                  <a:latin typeface="+mn-lt"/>
                </a:rPr>
                <a:t>6,2</a:t>
              </a:r>
            </a:p>
          </p:txBody>
        </p:sp>
        <p:sp>
          <p:nvSpPr>
            <p:cNvPr id="42" name="TextBox 41"/>
            <p:cNvSpPr txBox="1"/>
            <p:nvPr/>
          </p:nvSpPr>
          <p:spPr>
            <a:xfrm>
              <a:off x="5259741" y="4345406"/>
              <a:ext cx="432000" cy="276999"/>
            </a:xfrm>
            <a:prstGeom prst="rect">
              <a:avLst/>
            </a:prstGeom>
            <a:noFill/>
          </p:spPr>
          <p:txBody>
            <a:bodyPr wrap="square" rtlCol="0" anchor="ctr">
              <a:spAutoFit/>
            </a:bodyPr>
            <a:lstStyle/>
            <a:p>
              <a:r>
                <a:rPr lang="hu-HU" sz="1200" dirty="0">
                  <a:solidFill>
                    <a:schemeClr val="bg1"/>
                  </a:solidFill>
                  <a:latin typeface="+mn-lt"/>
                </a:rPr>
                <a:t>3,0</a:t>
              </a:r>
            </a:p>
          </p:txBody>
        </p:sp>
        <p:sp>
          <p:nvSpPr>
            <p:cNvPr id="43" name="TextBox 42"/>
            <p:cNvSpPr txBox="1"/>
            <p:nvPr/>
          </p:nvSpPr>
          <p:spPr>
            <a:xfrm>
              <a:off x="5110417" y="2103585"/>
              <a:ext cx="432000" cy="276999"/>
            </a:xfrm>
            <a:prstGeom prst="rect">
              <a:avLst/>
            </a:prstGeom>
            <a:noFill/>
          </p:spPr>
          <p:txBody>
            <a:bodyPr wrap="square" rtlCol="0" anchor="ctr">
              <a:spAutoFit/>
            </a:bodyPr>
            <a:lstStyle/>
            <a:p>
              <a:r>
                <a:rPr lang="hu-HU" sz="1200" dirty="0">
                  <a:solidFill>
                    <a:schemeClr val="bg1"/>
                  </a:solidFill>
                  <a:latin typeface="+mn-lt"/>
                </a:rPr>
                <a:t>7,4</a:t>
              </a:r>
            </a:p>
          </p:txBody>
        </p:sp>
        <p:sp>
          <p:nvSpPr>
            <p:cNvPr id="44" name="TextBox 43"/>
            <p:cNvSpPr txBox="1"/>
            <p:nvPr/>
          </p:nvSpPr>
          <p:spPr>
            <a:xfrm>
              <a:off x="5432618" y="2245963"/>
              <a:ext cx="432000" cy="276999"/>
            </a:xfrm>
            <a:prstGeom prst="rect">
              <a:avLst/>
            </a:prstGeom>
            <a:noFill/>
          </p:spPr>
          <p:txBody>
            <a:bodyPr wrap="square" rtlCol="0" anchor="ctr">
              <a:spAutoFit/>
            </a:bodyPr>
            <a:lstStyle/>
            <a:p>
              <a:r>
                <a:rPr lang="hu-HU" sz="1200" dirty="0">
                  <a:solidFill>
                    <a:schemeClr val="bg1"/>
                  </a:solidFill>
                  <a:latin typeface="+mn-lt"/>
                </a:rPr>
                <a:t>5,0</a:t>
              </a:r>
            </a:p>
          </p:txBody>
        </p:sp>
        <p:sp>
          <p:nvSpPr>
            <p:cNvPr id="45" name="TextBox 44"/>
            <p:cNvSpPr txBox="1"/>
            <p:nvPr/>
          </p:nvSpPr>
          <p:spPr>
            <a:xfrm>
              <a:off x="5418054" y="1928333"/>
              <a:ext cx="432000" cy="276999"/>
            </a:xfrm>
            <a:prstGeom prst="rect">
              <a:avLst/>
            </a:prstGeom>
            <a:noFill/>
          </p:spPr>
          <p:txBody>
            <a:bodyPr wrap="square" rtlCol="0" anchor="ctr">
              <a:spAutoFit/>
            </a:bodyPr>
            <a:lstStyle/>
            <a:p>
              <a:r>
                <a:rPr lang="hu-HU" sz="1200" dirty="0">
                  <a:solidFill>
                    <a:schemeClr val="bg1"/>
                  </a:solidFill>
                  <a:latin typeface="+mn-lt"/>
                </a:rPr>
                <a:t>3,0</a:t>
              </a:r>
            </a:p>
          </p:txBody>
        </p:sp>
        <p:sp>
          <p:nvSpPr>
            <p:cNvPr id="46" name="TextBox 45"/>
            <p:cNvSpPr txBox="1"/>
            <p:nvPr/>
          </p:nvSpPr>
          <p:spPr>
            <a:xfrm>
              <a:off x="6713206" y="1997673"/>
              <a:ext cx="432000" cy="276999"/>
            </a:xfrm>
            <a:prstGeom prst="rect">
              <a:avLst/>
            </a:prstGeom>
            <a:noFill/>
          </p:spPr>
          <p:txBody>
            <a:bodyPr wrap="square" rtlCol="0" anchor="ctr">
              <a:spAutoFit/>
            </a:bodyPr>
            <a:lstStyle/>
            <a:p>
              <a:r>
                <a:rPr lang="hu-HU" sz="1200" dirty="0">
                  <a:solidFill>
                    <a:schemeClr val="bg1"/>
                  </a:solidFill>
                  <a:latin typeface="+mn-lt"/>
                </a:rPr>
                <a:t>5,0</a:t>
              </a:r>
            </a:p>
          </p:txBody>
        </p:sp>
        <p:sp>
          <p:nvSpPr>
            <p:cNvPr id="47" name="TextBox 46"/>
            <p:cNvSpPr txBox="1"/>
            <p:nvPr/>
          </p:nvSpPr>
          <p:spPr>
            <a:xfrm>
              <a:off x="6930224" y="2248932"/>
              <a:ext cx="432000" cy="276999"/>
            </a:xfrm>
            <a:prstGeom prst="rect">
              <a:avLst/>
            </a:prstGeom>
            <a:noFill/>
          </p:spPr>
          <p:txBody>
            <a:bodyPr wrap="square" rtlCol="0" anchor="ctr">
              <a:spAutoFit/>
            </a:bodyPr>
            <a:lstStyle/>
            <a:p>
              <a:r>
                <a:rPr lang="hu-HU" sz="1200" dirty="0">
                  <a:solidFill>
                    <a:schemeClr val="bg1"/>
                  </a:solidFill>
                  <a:latin typeface="+mn-lt"/>
                </a:rPr>
                <a:t>7,6</a:t>
              </a:r>
            </a:p>
          </p:txBody>
        </p:sp>
        <p:sp>
          <p:nvSpPr>
            <p:cNvPr id="48" name="TextBox 47"/>
            <p:cNvSpPr txBox="1"/>
            <p:nvPr/>
          </p:nvSpPr>
          <p:spPr>
            <a:xfrm>
              <a:off x="7016080" y="1940517"/>
              <a:ext cx="432000" cy="276999"/>
            </a:xfrm>
            <a:prstGeom prst="rect">
              <a:avLst/>
            </a:prstGeom>
            <a:noFill/>
          </p:spPr>
          <p:txBody>
            <a:bodyPr wrap="square" rtlCol="0" anchor="ctr">
              <a:spAutoFit/>
            </a:bodyPr>
            <a:lstStyle/>
            <a:p>
              <a:r>
                <a:rPr lang="hu-HU" sz="1200" dirty="0">
                  <a:solidFill>
                    <a:schemeClr val="bg1"/>
                  </a:solidFill>
                  <a:latin typeface="+mn-lt"/>
                </a:rPr>
                <a:t>3,6</a:t>
              </a:r>
            </a:p>
          </p:txBody>
        </p:sp>
        <p:sp>
          <p:nvSpPr>
            <p:cNvPr id="50" name="TextBox 49"/>
            <p:cNvSpPr txBox="1"/>
            <p:nvPr/>
          </p:nvSpPr>
          <p:spPr>
            <a:xfrm>
              <a:off x="4105897" y="4091725"/>
              <a:ext cx="720000" cy="830997"/>
            </a:xfrm>
            <a:prstGeom prst="rect">
              <a:avLst/>
            </a:prstGeom>
            <a:noFill/>
          </p:spPr>
          <p:txBody>
            <a:bodyPr wrap="square" rtlCol="0" anchor="ctr">
              <a:spAutoFit/>
            </a:bodyPr>
            <a:lstStyle/>
            <a:p>
              <a:r>
                <a:rPr lang="hu-HU" sz="1600" dirty="0">
                  <a:latin typeface="+mn-lt"/>
                </a:rPr>
                <a:t>12,6%</a:t>
              </a:r>
            </a:p>
          </p:txBody>
        </p:sp>
        <p:sp>
          <p:nvSpPr>
            <p:cNvPr id="51" name="TextBox 50"/>
            <p:cNvSpPr txBox="1"/>
            <p:nvPr/>
          </p:nvSpPr>
          <p:spPr>
            <a:xfrm>
              <a:off x="2990979" y="4426048"/>
              <a:ext cx="720000" cy="338554"/>
            </a:xfrm>
            <a:prstGeom prst="rect">
              <a:avLst/>
            </a:prstGeom>
            <a:noFill/>
          </p:spPr>
          <p:txBody>
            <a:bodyPr wrap="square" rtlCol="0" anchor="ctr">
              <a:spAutoFit/>
            </a:bodyPr>
            <a:lstStyle/>
            <a:p>
              <a:r>
                <a:rPr lang="hu-HU" sz="1600" dirty="0">
                  <a:latin typeface="+mn-lt"/>
                </a:rPr>
                <a:t>9,6%</a:t>
              </a:r>
            </a:p>
          </p:txBody>
        </p:sp>
        <p:sp>
          <p:nvSpPr>
            <p:cNvPr id="52" name="TextBox 51"/>
            <p:cNvSpPr txBox="1"/>
            <p:nvPr/>
          </p:nvSpPr>
          <p:spPr>
            <a:xfrm>
              <a:off x="6179937" y="2771876"/>
              <a:ext cx="720000" cy="338554"/>
            </a:xfrm>
            <a:prstGeom prst="rect">
              <a:avLst/>
            </a:prstGeom>
            <a:noFill/>
          </p:spPr>
          <p:txBody>
            <a:bodyPr wrap="square" rtlCol="0" anchor="ctr">
              <a:spAutoFit/>
            </a:bodyPr>
            <a:lstStyle/>
            <a:p>
              <a:r>
                <a:rPr lang="hu-HU" sz="1600" dirty="0">
                  <a:latin typeface="+mn-lt"/>
                </a:rPr>
                <a:t>16,2%</a:t>
              </a:r>
            </a:p>
          </p:txBody>
        </p:sp>
        <p:sp>
          <p:nvSpPr>
            <p:cNvPr id="53" name="TextBox 52"/>
            <p:cNvSpPr txBox="1"/>
            <p:nvPr/>
          </p:nvSpPr>
          <p:spPr>
            <a:xfrm>
              <a:off x="5777601" y="1564868"/>
              <a:ext cx="720000" cy="338554"/>
            </a:xfrm>
            <a:prstGeom prst="rect">
              <a:avLst/>
            </a:prstGeom>
            <a:noFill/>
          </p:spPr>
          <p:txBody>
            <a:bodyPr wrap="square" rtlCol="0" anchor="ctr">
              <a:spAutoFit/>
            </a:bodyPr>
            <a:lstStyle/>
            <a:p>
              <a:r>
                <a:rPr lang="hu-HU" sz="1600" dirty="0">
                  <a:latin typeface="+mn-lt"/>
                </a:rPr>
                <a:t>15,4%</a:t>
              </a:r>
            </a:p>
          </p:txBody>
        </p:sp>
        <p:sp>
          <p:nvSpPr>
            <p:cNvPr id="54" name="TextBox 53"/>
            <p:cNvSpPr txBox="1"/>
            <p:nvPr/>
          </p:nvSpPr>
          <p:spPr>
            <a:xfrm>
              <a:off x="2101713" y="3421100"/>
              <a:ext cx="720000" cy="338554"/>
            </a:xfrm>
            <a:prstGeom prst="rect">
              <a:avLst/>
            </a:prstGeom>
            <a:noFill/>
          </p:spPr>
          <p:txBody>
            <a:bodyPr wrap="square" rtlCol="0" anchor="ctr">
              <a:spAutoFit/>
            </a:bodyPr>
            <a:lstStyle/>
            <a:p>
              <a:r>
                <a:rPr lang="hu-HU" sz="1600" dirty="0">
                  <a:latin typeface="+mn-lt"/>
                </a:rPr>
                <a:t>11,8%</a:t>
              </a:r>
            </a:p>
          </p:txBody>
        </p:sp>
        <p:sp>
          <p:nvSpPr>
            <p:cNvPr id="55" name="TextBox 54"/>
            <p:cNvSpPr txBox="1"/>
            <p:nvPr/>
          </p:nvSpPr>
          <p:spPr>
            <a:xfrm>
              <a:off x="3860540" y="2527778"/>
              <a:ext cx="720000" cy="338554"/>
            </a:xfrm>
            <a:prstGeom prst="rect">
              <a:avLst/>
            </a:prstGeom>
            <a:noFill/>
          </p:spPr>
          <p:txBody>
            <a:bodyPr wrap="square" rtlCol="0" anchor="ctr">
              <a:spAutoFit/>
            </a:bodyPr>
            <a:lstStyle/>
            <a:p>
              <a:r>
                <a:rPr lang="hu-HU" sz="1600" dirty="0">
                  <a:latin typeface="+mn-lt"/>
                </a:rPr>
                <a:t>27,2%</a:t>
              </a:r>
            </a:p>
          </p:txBody>
        </p:sp>
        <p:sp>
          <p:nvSpPr>
            <p:cNvPr id="56" name="TextBox 55"/>
            <p:cNvSpPr txBox="1"/>
            <p:nvPr/>
          </p:nvSpPr>
          <p:spPr>
            <a:xfrm>
              <a:off x="1262647" y="3095950"/>
              <a:ext cx="720000" cy="338554"/>
            </a:xfrm>
            <a:prstGeom prst="rect">
              <a:avLst/>
            </a:prstGeom>
            <a:noFill/>
          </p:spPr>
          <p:txBody>
            <a:bodyPr wrap="square" rtlCol="0" anchor="ctr">
              <a:spAutoFit/>
            </a:bodyPr>
            <a:lstStyle/>
            <a:p>
              <a:r>
                <a:rPr lang="hu-HU" sz="1600" dirty="0">
                  <a:latin typeface="+mn-lt"/>
                </a:rPr>
                <a:t>7,2%</a:t>
              </a:r>
            </a:p>
          </p:txBody>
        </p:sp>
      </p:grpSp>
      <p:grpSp>
        <p:nvGrpSpPr>
          <p:cNvPr id="9" name="Group 20"/>
          <p:cNvGrpSpPr/>
          <p:nvPr/>
        </p:nvGrpSpPr>
        <p:grpSpPr>
          <a:xfrm>
            <a:off x="6723436" y="2551388"/>
            <a:ext cx="2875296" cy="1527391"/>
            <a:chOff x="6179937" y="4261089"/>
            <a:chExt cx="2875296" cy="1527391"/>
          </a:xfrm>
        </p:grpSpPr>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9937" y="4261089"/>
              <a:ext cx="2875296" cy="152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a:xfrm>
              <a:off x="6948264" y="4959672"/>
              <a:ext cx="576000" cy="261610"/>
            </a:xfrm>
            <a:prstGeom prst="rect">
              <a:avLst/>
            </a:prstGeom>
            <a:noFill/>
          </p:spPr>
          <p:txBody>
            <a:bodyPr wrap="square" rtlCol="0" anchor="ctr">
              <a:spAutoFit/>
            </a:bodyPr>
            <a:lstStyle/>
            <a:p>
              <a:r>
                <a:rPr lang="hu-HU" sz="1050" b="1" dirty="0">
                  <a:solidFill>
                    <a:schemeClr val="bg1"/>
                  </a:solidFill>
                  <a:latin typeface="+mn-lt"/>
                </a:rPr>
                <a:t>32,2%</a:t>
              </a:r>
            </a:p>
          </p:txBody>
        </p:sp>
        <p:sp>
          <p:nvSpPr>
            <p:cNvPr id="62" name="TextBox 61"/>
            <p:cNvSpPr txBox="1"/>
            <p:nvPr/>
          </p:nvSpPr>
          <p:spPr>
            <a:xfrm>
              <a:off x="7622472" y="5155589"/>
              <a:ext cx="576000" cy="261610"/>
            </a:xfrm>
            <a:prstGeom prst="rect">
              <a:avLst/>
            </a:prstGeom>
            <a:noFill/>
          </p:spPr>
          <p:txBody>
            <a:bodyPr wrap="square" rtlCol="0" anchor="ctr">
              <a:spAutoFit/>
            </a:bodyPr>
            <a:lstStyle/>
            <a:p>
              <a:r>
                <a:rPr lang="hu-HU" sz="1050" b="1" dirty="0">
                  <a:solidFill>
                    <a:schemeClr val="bg1"/>
                  </a:solidFill>
                  <a:latin typeface="+mn-lt"/>
                </a:rPr>
                <a:t>37,2%</a:t>
              </a:r>
            </a:p>
          </p:txBody>
        </p:sp>
        <p:sp>
          <p:nvSpPr>
            <p:cNvPr id="63" name="TextBox 62"/>
            <p:cNvSpPr txBox="1"/>
            <p:nvPr/>
          </p:nvSpPr>
          <p:spPr>
            <a:xfrm>
              <a:off x="7591992" y="4500269"/>
              <a:ext cx="576000" cy="261610"/>
            </a:xfrm>
            <a:prstGeom prst="rect">
              <a:avLst/>
            </a:prstGeom>
            <a:noFill/>
          </p:spPr>
          <p:txBody>
            <a:bodyPr wrap="square" rtlCol="0" anchor="ctr">
              <a:spAutoFit/>
            </a:bodyPr>
            <a:lstStyle/>
            <a:p>
              <a:r>
                <a:rPr lang="hu-HU" sz="1050" b="1" dirty="0">
                  <a:solidFill>
                    <a:schemeClr val="bg1"/>
                  </a:solidFill>
                  <a:latin typeface="+mn-lt"/>
                </a:rPr>
                <a:t>18,0%</a:t>
              </a:r>
            </a:p>
          </p:txBody>
        </p:sp>
        <p:sp>
          <p:nvSpPr>
            <p:cNvPr id="64" name="TextBox 63"/>
            <p:cNvSpPr txBox="1"/>
            <p:nvPr/>
          </p:nvSpPr>
          <p:spPr>
            <a:xfrm>
              <a:off x="7134792" y="4446929"/>
              <a:ext cx="576000" cy="261610"/>
            </a:xfrm>
            <a:prstGeom prst="rect">
              <a:avLst/>
            </a:prstGeom>
            <a:noFill/>
          </p:spPr>
          <p:txBody>
            <a:bodyPr wrap="square" rtlCol="0" anchor="ctr">
              <a:spAutoFit/>
            </a:bodyPr>
            <a:lstStyle/>
            <a:p>
              <a:r>
                <a:rPr lang="hu-HU" sz="1050" b="1" dirty="0">
                  <a:solidFill>
                    <a:schemeClr val="bg1"/>
                  </a:solidFill>
                  <a:latin typeface="+mn-lt"/>
                </a:rPr>
                <a:t>12,6%</a:t>
              </a:r>
            </a:p>
          </p:txBody>
        </p:sp>
      </p:grpSp>
      <p:grpSp>
        <p:nvGrpSpPr>
          <p:cNvPr id="10" name="Group 19"/>
          <p:cNvGrpSpPr/>
          <p:nvPr/>
        </p:nvGrpSpPr>
        <p:grpSpPr>
          <a:xfrm>
            <a:off x="6496452" y="4328947"/>
            <a:ext cx="1742745" cy="1821033"/>
            <a:chOff x="-337755" y="1226413"/>
            <a:chExt cx="1742745" cy="1821033"/>
          </a:xfrm>
        </p:grpSpPr>
        <p:sp>
          <p:nvSpPr>
            <p:cNvPr id="67" name="TextBox 66"/>
            <p:cNvSpPr txBox="1"/>
            <p:nvPr/>
          </p:nvSpPr>
          <p:spPr>
            <a:xfrm>
              <a:off x="396990" y="1244107"/>
              <a:ext cx="900000" cy="276999"/>
            </a:xfrm>
            <a:prstGeom prst="rect">
              <a:avLst/>
            </a:prstGeom>
            <a:noFill/>
          </p:spPr>
          <p:txBody>
            <a:bodyPr wrap="square" rtlCol="0" anchor="ctr">
              <a:spAutoFit/>
            </a:bodyPr>
            <a:lstStyle/>
            <a:p>
              <a:r>
                <a:rPr lang="hu-HU" sz="1200" i="1" dirty="0">
                  <a:latin typeface="+mn-lt"/>
                </a:rPr>
                <a:t>Község</a:t>
              </a:r>
            </a:p>
          </p:txBody>
        </p:sp>
        <p:sp>
          <p:nvSpPr>
            <p:cNvPr id="68" name="TextBox 67"/>
            <p:cNvSpPr txBox="1"/>
            <p:nvPr/>
          </p:nvSpPr>
          <p:spPr>
            <a:xfrm>
              <a:off x="396990" y="1631285"/>
              <a:ext cx="1008000" cy="276999"/>
            </a:xfrm>
            <a:prstGeom prst="rect">
              <a:avLst/>
            </a:prstGeom>
            <a:noFill/>
          </p:spPr>
          <p:txBody>
            <a:bodyPr wrap="square" rtlCol="0" anchor="ctr">
              <a:spAutoFit/>
            </a:bodyPr>
            <a:lstStyle/>
            <a:p>
              <a:r>
                <a:rPr lang="hu-HU" sz="1200" i="1" dirty="0">
                  <a:latin typeface="+mn-lt"/>
                </a:rPr>
                <a:t>Egyéb város</a:t>
              </a:r>
            </a:p>
          </p:txBody>
        </p:sp>
        <p:sp>
          <p:nvSpPr>
            <p:cNvPr id="69" name="TextBox 68"/>
            <p:cNvSpPr txBox="1"/>
            <p:nvPr/>
          </p:nvSpPr>
          <p:spPr>
            <a:xfrm>
              <a:off x="396990" y="1894282"/>
              <a:ext cx="900000" cy="461665"/>
            </a:xfrm>
            <a:prstGeom prst="rect">
              <a:avLst/>
            </a:prstGeom>
            <a:noFill/>
          </p:spPr>
          <p:txBody>
            <a:bodyPr wrap="square" rtlCol="0" anchor="ctr">
              <a:spAutoFit/>
            </a:bodyPr>
            <a:lstStyle/>
            <a:p>
              <a:r>
                <a:rPr lang="hu-HU" sz="1200" i="1" dirty="0">
                  <a:latin typeface="+mn-lt"/>
                </a:rPr>
                <a:t>Megyei jogú város</a:t>
              </a:r>
            </a:p>
          </p:txBody>
        </p:sp>
        <p:sp>
          <p:nvSpPr>
            <p:cNvPr id="70" name="TextBox 69"/>
            <p:cNvSpPr txBox="1"/>
            <p:nvPr/>
          </p:nvSpPr>
          <p:spPr>
            <a:xfrm>
              <a:off x="396990" y="2400950"/>
              <a:ext cx="900000" cy="276999"/>
            </a:xfrm>
            <a:prstGeom prst="rect">
              <a:avLst/>
            </a:prstGeom>
            <a:noFill/>
          </p:spPr>
          <p:txBody>
            <a:bodyPr wrap="square" rtlCol="0" anchor="ctr">
              <a:spAutoFit/>
            </a:bodyPr>
            <a:lstStyle/>
            <a:p>
              <a:r>
                <a:rPr lang="hu-HU" sz="1200" i="1" dirty="0">
                  <a:latin typeface="+mn-lt"/>
                </a:rPr>
                <a:t>Budapest</a:t>
              </a:r>
            </a:p>
          </p:txBody>
        </p:sp>
        <p:pic>
          <p:nvPicPr>
            <p:cNvPr id="13"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50000" b="50000"/>
            <a:stretch/>
          </p:blipFill>
          <p:spPr bwMode="auto">
            <a:xfrm rot="16200000">
              <a:off x="-174360" y="2525467"/>
              <a:ext cx="683958"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0" b="50000"/>
            <a:stretch/>
          </p:blipFill>
          <p:spPr bwMode="auto">
            <a:xfrm rot="10800000">
              <a:off x="-336338" y="1984586"/>
              <a:ext cx="683958"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50103" r="50000"/>
            <a:stretch/>
          </p:blipFill>
          <p:spPr bwMode="auto">
            <a:xfrm>
              <a:off x="-337755" y="1226413"/>
              <a:ext cx="685375"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0" t="50000"/>
            <a:stretch/>
          </p:blipFill>
          <p:spPr bwMode="auto">
            <a:xfrm rot="5400000">
              <a:off x="-174359" y="1768915"/>
              <a:ext cx="683958"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433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a:t>MNB ajánlás: a megoldáskeresési folyamat</a:t>
            </a:r>
          </a:p>
        </p:txBody>
      </p:sp>
      <p:sp>
        <p:nvSpPr>
          <p:cNvPr id="10" name="Content Placeholder 2"/>
          <p:cNvSpPr>
            <a:spLocks noGrp="1"/>
          </p:cNvSpPr>
          <p:nvPr>
            <p:ph idx="1"/>
          </p:nvPr>
        </p:nvSpPr>
        <p:spPr>
          <a:xfrm>
            <a:off x="107504" y="3501008"/>
            <a:ext cx="8928991" cy="2592288"/>
          </a:xfrm>
        </p:spPr>
        <p:txBody>
          <a:bodyPr>
            <a:noAutofit/>
          </a:bodyPr>
          <a:lstStyle/>
          <a:p>
            <a:pPr marL="0" indent="0">
              <a:lnSpc>
                <a:spcPct val="114000"/>
              </a:lnSpc>
              <a:spcBef>
                <a:spcPts val="100"/>
              </a:spcBef>
              <a:spcAft>
                <a:spcPts val="300"/>
              </a:spcAft>
              <a:buNone/>
            </a:pPr>
            <a:r>
              <a:rPr lang="hu-HU" sz="1600" b="1" dirty="0"/>
              <a:t>Az MNB ajánlás témakörei</a:t>
            </a:r>
          </a:p>
          <a:p>
            <a:pPr marL="800100" lvl="1" indent="-457200">
              <a:lnSpc>
                <a:spcPct val="114000"/>
              </a:lnSpc>
              <a:spcBef>
                <a:spcPts val="100"/>
              </a:spcBef>
              <a:spcAft>
                <a:spcPts val="100"/>
              </a:spcAft>
              <a:buSzPct val="100000"/>
              <a:buFont typeface="+mj-lt"/>
              <a:buAutoNum type="arabicPeriod"/>
            </a:pPr>
            <a:r>
              <a:rPr lang="hu-HU" sz="1600" dirty="0"/>
              <a:t>Kapcsolatfelvétel és kommunikáció általános és részletes szabályai</a:t>
            </a:r>
          </a:p>
          <a:p>
            <a:pPr marL="800100" lvl="1" indent="-457200">
              <a:lnSpc>
                <a:spcPct val="114000"/>
              </a:lnSpc>
              <a:spcBef>
                <a:spcPts val="100"/>
              </a:spcBef>
              <a:spcAft>
                <a:spcPts val="100"/>
              </a:spcAft>
              <a:buSzPct val="100000"/>
              <a:buFont typeface="+mj-lt"/>
              <a:buAutoNum type="arabicPeriod"/>
            </a:pPr>
            <a:r>
              <a:rPr lang="hu-HU" sz="1600" dirty="0"/>
              <a:t>Információgyűjtés és kezelés szabályai</a:t>
            </a:r>
          </a:p>
          <a:p>
            <a:pPr marL="800100" lvl="1" indent="-457200">
              <a:lnSpc>
                <a:spcPct val="114000"/>
              </a:lnSpc>
              <a:spcBef>
                <a:spcPts val="100"/>
              </a:spcBef>
              <a:spcAft>
                <a:spcPts val="100"/>
              </a:spcAft>
              <a:buSzPct val="100000"/>
              <a:buFont typeface="+mj-lt"/>
              <a:buAutoNum type="arabicPeriod"/>
            </a:pPr>
            <a:r>
              <a:rPr lang="hu-HU" sz="1600" dirty="0"/>
              <a:t>Helyzetértékelés szabályai</a:t>
            </a:r>
          </a:p>
          <a:p>
            <a:pPr marL="800100" lvl="1" indent="-457200">
              <a:lnSpc>
                <a:spcPct val="114000"/>
              </a:lnSpc>
              <a:spcBef>
                <a:spcPts val="100"/>
              </a:spcBef>
              <a:spcAft>
                <a:spcPts val="100"/>
              </a:spcAft>
              <a:buSzPct val="100000"/>
              <a:buFont typeface="+mj-lt"/>
              <a:buAutoNum type="arabicPeriod"/>
            </a:pPr>
            <a:r>
              <a:rPr lang="hu-HU" sz="1600" dirty="0"/>
              <a:t>Megoldáskeresés szabályai</a:t>
            </a:r>
          </a:p>
          <a:p>
            <a:pPr marL="800100" lvl="1" indent="-457200">
              <a:lnSpc>
                <a:spcPct val="114000"/>
              </a:lnSpc>
              <a:spcBef>
                <a:spcPts val="100"/>
              </a:spcBef>
              <a:spcAft>
                <a:spcPts val="100"/>
              </a:spcAft>
              <a:buSzPct val="100000"/>
              <a:buFont typeface="+mj-lt"/>
              <a:buAutoNum type="arabicPeriod"/>
            </a:pPr>
            <a:r>
              <a:rPr lang="hu-HU" sz="1600" dirty="0"/>
              <a:t>Egyezségkötés és teljesítés szabályai</a:t>
            </a:r>
          </a:p>
          <a:p>
            <a:pPr marL="800100" lvl="1" indent="-457200">
              <a:lnSpc>
                <a:spcPct val="114000"/>
              </a:lnSpc>
              <a:spcBef>
                <a:spcPts val="100"/>
              </a:spcBef>
              <a:spcAft>
                <a:spcPts val="100"/>
              </a:spcAft>
              <a:buSzPct val="100000"/>
              <a:buFont typeface="+mj-lt"/>
              <a:buAutoNum type="arabicPeriod"/>
            </a:pPr>
            <a:r>
              <a:rPr lang="hu-HU" sz="1600" dirty="0"/>
              <a:t>Együttműködés minősítése és következményei</a:t>
            </a:r>
          </a:p>
          <a:p>
            <a:pPr marL="800100" lvl="1" indent="-457200">
              <a:lnSpc>
                <a:spcPct val="114000"/>
              </a:lnSpc>
              <a:spcBef>
                <a:spcPts val="100"/>
              </a:spcBef>
              <a:spcAft>
                <a:spcPts val="100"/>
              </a:spcAft>
              <a:buSzPct val="100000"/>
              <a:buFont typeface="+mj-lt"/>
              <a:buAutoNum type="arabicPeriod"/>
            </a:pPr>
            <a:r>
              <a:rPr lang="hu-HU" sz="1600" dirty="0"/>
              <a:t>Munkaszervezettel kapcsolatos elvárások</a:t>
            </a:r>
          </a:p>
          <a:p>
            <a:pPr marL="800100" lvl="1" indent="-457200">
              <a:lnSpc>
                <a:spcPct val="114000"/>
              </a:lnSpc>
              <a:spcBef>
                <a:spcPts val="100"/>
              </a:spcBef>
              <a:spcAft>
                <a:spcPts val="100"/>
              </a:spcAft>
              <a:buSzPct val="100000"/>
              <a:buFont typeface="+mj-lt"/>
              <a:buAutoNum type="arabicPeriod"/>
            </a:pPr>
            <a:r>
              <a:rPr lang="hu-HU" sz="1600" dirty="0"/>
              <a:t>Adatszolgáltatással és felügyeléssel kapcsolatos elvárások</a:t>
            </a:r>
          </a:p>
          <a:p>
            <a:pPr marL="800100" lvl="1" indent="-457200">
              <a:lnSpc>
                <a:spcPct val="114000"/>
              </a:lnSpc>
              <a:spcBef>
                <a:spcPts val="100"/>
              </a:spcBef>
              <a:spcAft>
                <a:spcPts val="100"/>
              </a:spcAft>
              <a:buSzPct val="100000"/>
              <a:buFont typeface="+mj-lt"/>
              <a:buAutoNum type="arabicPeriod"/>
            </a:pPr>
            <a:r>
              <a:rPr lang="hu-HU" sz="1600" dirty="0"/>
              <a:t>Ügyfélvédelemmel és jogorvoslattal kapcsolatos szabályok</a:t>
            </a:r>
          </a:p>
        </p:txBody>
      </p:sp>
      <p:sp>
        <p:nvSpPr>
          <p:cNvPr id="6" name="Slide Number Placeholder 4"/>
          <p:cNvSpPr>
            <a:spLocks noGrp="1"/>
          </p:cNvSpPr>
          <p:nvPr>
            <p:ph type="sldNum" sz="quarter" idx="12"/>
          </p:nvPr>
        </p:nvSpPr>
        <p:spPr>
          <a:xfrm>
            <a:off x="3543300" y="6525345"/>
            <a:ext cx="2057400" cy="365125"/>
          </a:xfrm>
        </p:spPr>
        <p:txBody>
          <a:bodyPr/>
          <a:lstStyle/>
          <a:p>
            <a:pPr>
              <a:defRPr/>
            </a:pPr>
            <a:fld id="{0401AEF3-AFFE-433D-8A34-08D966C25545}" type="slidenum">
              <a:rPr lang="hu-HU" smtClean="0"/>
              <a:pPr>
                <a:defRPr/>
              </a:pPr>
              <a:t>24</a:t>
            </a:fld>
            <a:endParaRPr lang="hu-H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222882"/>
            <a:ext cx="9000000" cy="22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8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28504" cy="759189"/>
          </a:xfrm>
        </p:spPr>
        <p:txBody>
          <a:bodyPr>
            <a:noAutofit/>
          </a:bodyPr>
          <a:lstStyle/>
          <a:p>
            <a:r>
              <a:rPr lang="hu-HU" sz="2800" dirty="0"/>
              <a:t>Magasabb jelzáloghitel tisztítási rátával a háztartási </a:t>
            </a:r>
            <a:r>
              <a:rPr lang="hu-HU" sz="2800" dirty="0" err="1"/>
              <a:t>NPL</a:t>
            </a:r>
            <a:r>
              <a:rPr lang="hu-HU" sz="2800" dirty="0"/>
              <a:t> ráta 15 százalék alá érkezhet</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25</a:t>
            </a:fld>
            <a:endParaRPr lang="hu-HU" dirty="0"/>
          </a:p>
        </p:txBody>
      </p:sp>
      <p:sp>
        <p:nvSpPr>
          <p:cNvPr id="6" name="Text Placeholder 5"/>
          <p:cNvSpPr>
            <a:spLocks noGrp="1"/>
          </p:cNvSpPr>
          <p:nvPr>
            <p:ph type="body" sz="quarter" idx="13"/>
          </p:nvPr>
        </p:nvSpPr>
        <p:spPr/>
        <p:txBody>
          <a:bodyPr/>
          <a:lstStyle/>
          <a:p>
            <a:r>
              <a:rPr lang="hu-HU" dirty="0"/>
              <a:t>Forrás: MNB.</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2576" y="1124744"/>
            <a:ext cx="6478173"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6552" y="6021288"/>
            <a:ext cx="9505056"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90+ hitelek aránya és az értékvesztés eredményt rontó hatása a háztartási szegmensben</a:t>
            </a:r>
          </a:p>
        </p:txBody>
      </p:sp>
    </p:spTree>
    <p:extLst>
      <p:ext uri="{BB962C8B-B14F-4D97-AF65-F5344CB8AC3E}">
        <p14:creationId xmlns:p14="http://schemas.microsoft.com/office/powerpoint/2010/main" val="92275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812480" cy="759189"/>
          </a:xfrm>
        </p:spPr>
        <p:txBody>
          <a:bodyPr>
            <a:noAutofit/>
          </a:bodyPr>
          <a:lstStyle/>
          <a:p>
            <a:r>
              <a:rPr lang="hu-HU" sz="2800" dirty="0"/>
              <a:t>Jelentős a portfólió tisztítás, de továbbra is a projekthitelek dominálják a nemteljesítő portfóliót</a:t>
            </a: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26</a:t>
            </a:fld>
            <a:endParaRPr lang="hu-HU" dirty="0"/>
          </a:p>
        </p:txBody>
      </p:sp>
      <p:sp>
        <p:nvSpPr>
          <p:cNvPr id="7" name="Text Placeholder 6"/>
          <p:cNvSpPr>
            <a:spLocks noGrp="1"/>
          </p:cNvSpPr>
          <p:nvPr>
            <p:ph type="body" sz="quarter" idx="14"/>
          </p:nvPr>
        </p:nvSpPr>
        <p:spPr>
          <a:xfrm>
            <a:off x="6192688" y="6237312"/>
            <a:ext cx="2771800" cy="365125"/>
          </a:xfrm>
        </p:spPr>
        <p:txBody>
          <a:bodyPr/>
          <a:lstStyle/>
          <a:p>
            <a:r>
              <a:rPr lang="hu-HU" dirty="0"/>
              <a:t>Forrás: MNB.</a:t>
            </a:r>
          </a:p>
        </p:txBody>
      </p:sp>
      <p:sp>
        <p:nvSpPr>
          <p:cNvPr id="23"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késedelmes hiteladósok regionális és településtípus szerinti eloszlása</a:t>
            </a:r>
          </a:p>
        </p:txBody>
      </p:sp>
      <p:sp>
        <p:nvSpPr>
          <p:cNvPr id="65" name="Title 1"/>
          <p:cNvSpPr txBox="1">
            <a:spLocks/>
          </p:cNvSpPr>
          <p:nvPr/>
        </p:nvSpPr>
        <p:spPr>
          <a:xfrm>
            <a:off x="1979712" y="5733256"/>
            <a:ext cx="6912768" cy="504056"/>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nemteljesítő vállalati hitelek aránya a portfólión belül</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13256"/>
            <a:ext cx="5759153"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46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27</a:t>
            </a:fld>
            <a:endParaRPr lang="hu-HU" dirty="0"/>
          </a:p>
        </p:txBody>
      </p:sp>
      <p:sp>
        <p:nvSpPr>
          <p:cNvPr id="8" name="Title 1"/>
          <p:cNvSpPr>
            <a:spLocks noGrp="1"/>
          </p:cNvSpPr>
          <p:nvPr>
            <p:ph type="title"/>
          </p:nvPr>
        </p:nvSpPr>
        <p:spPr>
          <a:xfrm>
            <a:off x="1080000" y="180000"/>
            <a:ext cx="8013684" cy="759189"/>
          </a:xfrm>
        </p:spPr>
        <p:txBody>
          <a:bodyPr>
            <a:noAutofit/>
          </a:bodyPr>
          <a:lstStyle/>
          <a:p>
            <a:r>
              <a:rPr lang="hu-HU" sz="2800" dirty="0"/>
              <a:t>A fővárosi ipari és logisztikai ingatlanok bérleti piaca érdemi javuláson ment keresztül</a:t>
            </a:r>
          </a:p>
        </p:txBody>
      </p:sp>
      <p:sp>
        <p:nvSpPr>
          <p:cNvPr id="10" name="Text Placeholder 6"/>
          <p:cNvSpPr>
            <a:spLocks noGrp="1"/>
          </p:cNvSpPr>
          <p:nvPr>
            <p:ph type="body" sz="quarter" idx="14"/>
          </p:nvPr>
        </p:nvSpPr>
        <p:spPr>
          <a:xfrm>
            <a:off x="5292080" y="6237312"/>
            <a:ext cx="3672408" cy="365125"/>
          </a:xfrm>
        </p:spPr>
        <p:txBody>
          <a:bodyPr/>
          <a:lstStyle/>
          <a:p>
            <a:r>
              <a:rPr lang="hu-HU" dirty="0"/>
              <a:t>Forrás: : Budapest Research Forum (</a:t>
            </a:r>
            <a:r>
              <a:rPr lang="hu-HU" dirty="0" err="1"/>
              <a:t>BRF</a:t>
            </a:r>
            <a:r>
              <a:rPr lang="hu-HU" dirty="0"/>
              <a:t>), Jones Lang </a:t>
            </a:r>
            <a:r>
              <a:rPr lang="hu-HU" dirty="0" err="1"/>
              <a:t>LaSalle</a:t>
            </a:r>
            <a:r>
              <a:rPr lang="hu-HU" dirty="0"/>
              <a:t>.</a:t>
            </a:r>
          </a:p>
        </p:txBody>
      </p:sp>
      <p:sp>
        <p:nvSpPr>
          <p:cNvPr id="11" name="Title 1"/>
          <p:cNvSpPr txBox="1">
            <a:spLocks/>
          </p:cNvSpPr>
          <p:nvPr/>
        </p:nvSpPr>
        <p:spPr>
          <a:xfrm>
            <a:off x="1835696" y="5877272"/>
            <a:ext cx="6912768" cy="380161"/>
          </a:xfrm>
          <a:prstGeom prst="rect">
            <a:avLst/>
          </a:prstGeom>
          <a:solidFill>
            <a:schemeClr val="bg1"/>
          </a:solidFill>
        </p:spPr>
        <p:txBody>
          <a:bodyPr vert="horz" lIns="91440" tIns="45720" rIns="91440" bIns="45720" rtlCol="0" anchor="ctr">
            <a:noAutofit/>
          </a:bodyPr>
          <a:lstStyle/>
          <a:p>
            <a:pPr algn="r" defTabSz="685800" fontAlgn="auto">
              <a:lnSpc>
                <a:spcPct val="90000"/>
              </a:lnSpc>
              <a:spcAft>
                <a:spcPts val="0"/>
              </a:spcAft>
              <a:defRPr/>
            </a:pPr>
            <a:r>
              <a:rPr lang="hu-HU"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rPr>
              <a:t>A főváros és környéki bérletre kínált ipari és logisztikai ingatlanok kihasználatlansági rátája és az új bérleti szerződések összege</a:t>
            </a:r>
          </a:p>
        </p:txBody>
      </p:sp>
      <p:pic>
        <p:nvPicPr>
          <p:cNvPr id="13" name="Picture 12"/>
          <p:cNvPicPr>
            <a:picLocks noChangeAspect="1"/>
          </p:cNvPicPr>
          <p:nvPr/>
        </p:nvPicPr>
        <p:blipFill>
          <a:blip r:embed="rId2"/>
          <a:stretch>
            <a:fillRect/>
          </a:stretch>
        </p:blipFill>
        <p:spPr>
          <a:xfrm>
            <a:off x="1835696" y="1340768"/>
            <a:ext cx="5760000" cy="4200777"/>
          </a:xfrm>
          <a:prstGeom prst="rect">
            <a:avLst/>
          </a:prstGeom>
        </p:spPr>
      </p:pic>
    </p:spTree>
    <p:extLst>
      <p:ext uri="{BB962C8B-B14F-4D97-AF65-F5344CB8AC3E}">
        <p14:creationId xmlns:p14="http://schemas.microsoft.com/office/powerpoint/2010/main" val="41209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13684" cy="759189"/>
          </a:xfrm>
        </p:spPr>
        <p:txBody>
          <a:bodyPr>
            <a:noAutofit/>
          </a:bodyPr>
          <a:lstStyle/>
          <a:p>
            <a:r>
              <a:rPr lang="hu-HU" sz="2800" dirty="0"/>
              <a:t>Az ingatlanpiac élénkülése részlegesen segít a tisztításban</a:t>
            </a:r>
          </a:p>
        </p:txBody>
      </p:sp>
      <p:sp>
        <p:nvSpPr>
          <p:cNvPr id="4" name="Footer Placeholder 3"/>
          <p:cNvSpPr>
            <a:spLocks noGrp="1"/>
          </p:cNvSpPr>
          <p:nvPr>
            <p:ph type="ftr" sz="quarter" idx="11"/>
          </p:nvPr>
        </p:nvSpPr>
        <p:spPr>
          <a:xfrm>
            <a:off x="0" y="6448251"/>
            <a:ext cx="3086100" cy="365125"/>
          </a:xfrm>
        </p:spPr>
        <p:txBody>
          <a:bodyPr/>
          <a:lstStyle/>
          <a:p>
            <a:pPr>
              <a:defRPr/>
            </a:pPr>
            <a:r>
              <a:rPr lang="hu-HU" dirty="0"/>
              <a:t>Magyar Nemzeti Bank</a:t>
            </a:r>
          </a:p>
        </p:txBody>
      </p:sp>
      <p:sp>
        <p:nvSpPr>
          <p:cNvPr id="5" name="Slide Number Placeholder 4"/>
          <p:cNvSpPr>
            <a:spLocks noGrp="1"/>
          </p:cNvSpPr>
          <p:nvPr>
            <p:ph type="sldNum" sz="quarter" idx="12"/>
          </p:nvPr>
        </p:nvSpPr>
        <p:spPr>
          <a:xfrm>
            <a:off x="3543300" y="6453336"/>
            <a:ext cx="2057400" cy="365125"/>
          </a:xfrm>
        </p:spPr>
        <p:txBody>
          <a:bodyPr/>
          <a:lstStyle/>
          <a:p>
            <a:pPr>
              <a:defRPr/>
            </a:pPr>
            <a:fld id="{0401AEF3-AFFE-433D-8A34-08D966C25545}" type="slidenum">
              <a:rPr lang="hu-HU" smtClean="0"/>
              <a:pPr>
                <a:defRPr/>
              </a:pPr>
              <a:t>28</a:t>
            </a:fld>
            <a:endParaRPr lang="hu-HU" dirty="0"/>
          </a:p>
        </p:txBody>
      </p:sp>
      <p:sp>
        <p:nvSpPr>
          <p:cNvPr id="6" name="Text Placeholder 5"/>
          <p:cNvSpPr>
            <a:spLocks noGrp="1"/>
          </p:cNvSpPr>
          <p:nvPr>
            <p:ph type="body" sz="quarter" idx="13"/>
          </p:nvPr>
        </p:nvSpPr>
        <p:spPr>
          <a:xfrm>
            <a:off x="7443788" y="6520259"/>
            <a:ext cx="1700212" cy="365125"/>
          </a:xfrm>
        </p:spPr>
        <p:txBody>
          <a:bodyPr/>
          <a:lstStyle/>
          <a:p>
            <a:r>
              <a:rPr lang="hu-HU" dirty="0"/>
              <a:t>Forrás: MNB.</a:t>
            </a:r>
          </a:p>
        </p:txBody>
      </p:sp>
      <p:sp>
        <p:nvSpPr>
          <p:cNvPr id="8" name="Tartalom helye 3"/>
          <p:cNvSpPr>
            <a:spLocks noGrp="1"/>
          </p:cNvSpPr>
          <p:nvPr>
            <p:ph idx="4294967295"/>
          </p:nvPr>
        </p:nvSpPr>
        <p:spPr>
          <a:xfrm>
            <a:off x="395536" y="6165304"/>
            <a:ext cx="8496944" cy="288032"/>
          </a:xfrm>
          <a:prstGeom prst="rect">
            <a:avLst/>
          </a:prstGeom>
        </p:spPr>
        <p:txBody>
          <a:bodyPr>
            <a:noAutofit/>
          </a:bodyPr>
          <a:lstStyle/>
          <a:p>
            <a:pPr marL="0" indent="0" algn="r">
              <a:buNone/>
            </a:pPr>
            <a:r>
              <a:rPr lang="hu-HU" sz="1600" dirty="0"/>
              <a:t>A problémás kereskedelmi ingatlanhitelek mögötti ingatlanok (ideértve elvont fedezetek) megoszlása</a:t>
            </a:r>
            <a:endParaRPr lang="hu-HU" sz="1600" dirty="0">
              <a:solidFill>
                <a:schemeClr val="accent5"/>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15" y="1197296"/>
            <a:ext cx="8935689" cy="4896000"/>
          </a:xfrm>
          <a:prstGeom prst="rect">
            <a:avLst/>
          </a:prstGeom>
        </p:spPr>
      </p:pic>
    </p:spTree>
    <p:extLst>
      <p:ext uri="{BB962C8B-B14F-4D97-AF65-F5344CB8AC3E}">
        <p14:creationId xmlns:p14="http://schemas.microsoft.com/office/powerpoint/2010/main" val="218423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28504" cy="759189"/>
          </a:xfrm>
        </p:spPr>
        <p:txBody>
          <a:bodyPr>
            <a:noAutofit/>
          </a:bodyPr>
          <a:lstStyle/>
          <a:p>
            <a:r>
              <a:rPr lang="hu-HU" sz="2800" dirty="0"/>
              <a:t>Több nagyobb kereskedelmiingatlan-hitel portfólió eladás szükséges az érdemi vállalati </a:t>
            </a:r>
            <a:r>
              <a:rPr lang="hu-HU" sz="2800" dirty="0" err="1"/>
              <a:t>NPL</a:t>
            </a:r>
            <a:r>
              <a:rPr lang="hu-HU" sz="2800" dirty="0"/>
              <a:t> csökkenéshez</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29</a:t>
            </a:fld>
            <a:endParaRPr lang="hu-HU" dirty="0"/>
          </a:p>
        </p:txBody>
      </p:sp>
      <p:sp>
        <p:nvSpPr>
          <p:cNvPr id="6" name="Text Placeholder 5"/>
          <p:cNvSpPr>
            <a:spLocks noGrp="1"/>
          </p:cNvSpPr>
          <p:nvPr>
            <p:ph type="body" sz="quarter" idx="13"/>
          </p:nvPr>
        </p:nvSpPr>
        <p:spPr>
          <a:xfrm>
            <a:off x="4788024" y="6356350"/>
            <a:ext cx="4355976" cy="501650"/>
          </a:xfrm>
        </p:spPr>
        <p:txBody>
          <a:bodyPr/>
          <a:lstStyle/>
          <a:p>
            <a:r>
              <a:rPr lang="hu-HU" dirty="0"/>
              <a:t>Megjegyzés: A dinamikus előrejelzés a kereskedelmi ingatlanhitelek portfólió szintű kitisztításának feltevése mellett készült. Forrás: MNB.</a:t>
            </a:r>
          </a:p>
        </p:txBody>
      </p:sp>
      <p:sp>
        <p:nvSpPr>
          <p:cNvPr id="8" name="Title 1"/>
          <p:cNvSpPr txBox="1">
            <a:spLocks/>
          </p:cNvSpPr>
          <p:nvPr/>
        </p:nvSpPr>
        <p:spPr>
          <a:xfrm>
            <a:off x="-36512" y="6021288"/>
            <a:ext cx="9217024"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90 napon túl késedelmes hitelek aránya és az értékvesztés eredményt rontó hatása a vállalati szegmensben</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196752"/>
            <a:ext cx="6478169"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16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0000"/>
            <a:ext cx="8100392" cy="759189"/>
          </a:xfrm>
        </p:spPr>
        <p:txBody>
          <a:bodyPr>
            <a:noAutofit/>
          </a:bodyPr>
          <a:lstStyle/>
          <a:p>
            <a:r>
              <a:rPr lang="hu-HU" sz="2800" dirty="0"/>
              <a:t>A bankrendszer tőkehelyzete stresszpályán is szilárd, egyetlen banknak sincs szüksége tőkebevonásra</a:t>
            </a:r>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a:t>
            </a:fld>
            <a:endParaRPr lang="hu-HU" dirty="0"/>
          </a:p>
        </p:txBody>
      </p:sp>
      <p:sp>
        <p:nvSpPr>
          <p:cNvPr id="6" name="Text Placeholder 5"/>
          <p:cNvSpPr>
            <a:spLocks noGrp="1"/>
          </p:cNvSpPr>
          <p:nvPr>
            <p:ph type="body" sz="quarter" idx="13"/>
          </p:nvPr>
        </p:nvSpPr>
        <p:spPr>
          <a:xfrm>
            <a:off x="4788024" y="6356350"/>
            <a:ext cx="4355976" cy="365125"/>
          </a:xfrm>
        </p:spPr>
        <p:txBody>
          <a:bodyPr/>
          <a:lstStyle/>
          <a:p>
            <a:r>
              <a:rPr lang="hu-HU" dirty="0"/>
              <a:t>Megjegyzés: A mutató a szabályozói minimumhoz viszonyított, normált tőkehiányok tőkekövetelménnyel súlyozott összege egy állandó mértékű sokk alapján számított stresszpálya mentén. Minél magasabb a mutató értéke, annál nagyobb a </a:t>
            </a:r>
            <a:r>
              <a:rPr lang="hu-HU" dirty="0" err="1"/>
              <a:t>szolvencia</a:t>
            </a:r>
            <a:r>
              <a:rPr lang="hu-HU" dirty="0"/>
              <a:t> kockázat. Forrás: MNB.</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5591" y="1125264"/>
            <a:ext cx="6443750" cy="4824000"/>
          </a:xfrm>
          <a:prstGeom prst="rect">
            <a:avLst/>
          </a:prstGeom>
          <a:noFill/>
          <a:ln>
            <a:noFill/>
          </a:ln>
        </p:spPr>
      </p:pic>
      <p:sp>
        <p:nvSpPr>
          <p:cNvPr id="8" name="Title 1"/>
          <p:cNvSpPr txBox="1">
            <a:spLocks/>
          </p:cNvSpPr>
          <p:nvPr/>
        </p:nvSpPr>
        <p:spPr>
          <a:xfrm>
            <a:off x="341724" y="5877272"/>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Tőke Stressz Index</a:t>
            </a:r>
          </a:p>
        </p:txBody>
      </p:sp>
    </p:spTree>
    <p:extLst>
      <p:ext uri="{BB962C8B-B14F-4D97-AF65-F5344CB8AC3E}">
        <p14:creationId xmlns:p14="http://schemas.microsoft.com/office/powerpoint/2010/main" val="266169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a:t>Kiemelt kihívások</a:t>
            </a:r>
            <a:endParaRPr lang="hu-HU" sz="3600" dirty="0">
              <a:solidFill>
                <a:srgbClr val="FF0000"/>
              </a:solidFill>
            </a:endParaRPr>
          </a:p>
        </p:txBody>
      </p:sp>
      <p:sp>
        <p:nvSpPr>
          <p:cNvPr id="5" name="Footer Placeholder 4"/>
          <p:cNvSpPr>
            <a:spLocks noGrp="1"/>
          </p:cNvSpPr>
          <p:nvPr>
            <p:ph type="ftr" sz="quarter" idx="12"/>
          </p:nvPr>
        </p:nvSpPr>
        <p:spPr/>
        <p:txBody>
          <a:bodyPr/>
          <a:lstStyle/>
          <a:p>
            <a:pPr>
              <a:defRPr/>
            </a:pPr>
            <a:r>
              <a:rPr lang="hu-HU"/>
              <a:t>Magyar Nemzeti Bank</a:t>
            </a:r>
            <a:endParaRPr lang="hu-HU" dirty="0"/>
          </a:p>
        </p:txBody>
      </p:sp>
      <p:sp>
        <p:nvSpPr>
          <p:cNvPr id="6" name="Slide Number Placeholder 5"/>
          <p:cNvSpPr>
            <a:spLocks noGrp="1"/>
          </p:cNvSpPr>
          <p:nvPr>
            <p:ph type="sldNum" sz="quarter" idx="13"/>
          </p:nvPr>
        </p:nvSpPr>
        <p:spPr/>
        <p:txBody>
          <a:bodyPr/>
          <a:lstStyle/>
          <a:p>
            <a:pPr>
              <a:defRPr/>
            </a:pPr>
            <a:fld id="{0401AEF3-AFFE-433D-8A34-08D966C25545}" type="slidenum">
              <a:rPr lang="hu-HU" smtClean="0"/>
              <a:pPr>
                <a:defRPr/>
              </a:pPr>
              <a:t>30</a:t>
            </a:fld>
            <a:endParaRPr lang="hu-HU" dirty="0"/>
          </a:p>
        </p:txBody>
      </p:sp>
      <p:sp>
        <p:nvSpPr>
          <p:cNvPr id="7" name="Text Placeholder 6"/>
          <p:cNvSpPr>
            <a:spLocks noGrp="1"/>
          </p:cNvSpPr>
          <p:nvPr>
            <p:ph type="body" sz="quarter" idx="14"/>
          </p:nvPr>
        </p:nvSpPr>
        <p:spPr/>
        <p:txBody>
          <a:bodyPr/>
          <a:lstStyle/>
          <a:p>
            <a:endParaRPr lang="hu-HU"/>
          </a:p>
        </p:txBody>
      </p:sp>
      <p:sp>
        <p:nvSpPr>
          <p:cNvPr id="9" name="Content Placeholder 2"/>
          <p:cNvSpPr>
            <a:spLocks noGrp="1"/>
          </p:cNvSpPr>
          <p:nvPr/>
        </p:nvSpPr>
        <p:spPr>
          <a:xfrm>
            <a:off x="531188" y="1772816"/>
            <a:ext cx="8100000" cy="367240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00000"/>
              </a:lnSpc>
              <a:spcBef>
                <a:spcPts val="0"/>
              </a:spcBef>
              <a:spcAft>
                <a:spcPts val="750"/>
              </a:spcAft>
              <a:buFont typeface="+mj-lt"/>
              <a:buAutoNum type="arabicPeriod"/>
            </a:pPr>
            <a:endParaRPr lang="hu-HU" sz="2200" dirty="0"/>
          </a:p>
          <a:p>
            <a:pPr marL="457200" indent="-457200">
              <a:lnSpc>
                <a:spcPct val="100000"/>
              </a:lnSpc>
              <a:spcBef>
                <a:spcPts val="0"/>
              </a:spcBef>
              <a:spcAft>
                <a:spcPts val="750"/>
              </a:spcAft>
              <a:buFont typeface="+mj-lt"/>
              <a:buAutoNum type="arabicPeriod"/>
            </a:pPr>
            <a:endParaRPr lang="hu-HU" sz="2200" dirty="0"/>
          </a:p>
        </p:txBody>
      </p:sp>
      <p:sp>
        <p:nvSpPr>
          <p:cNvPr id="3" name="Rounded Rectangle 2"/>
          <p:cNvSpPr/>
          <p:nvPr/>
        </p:nvSpPr>
        <p:spPr>
          <a:xfrm>
            <a:off x="571374" y="170080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hu-HU" sz="2000" dirty="0">
                <a:solidFill>
                  <a:srgbClr val="202653"/>
                </a:solidFill>
                <a:latin typeface="Calibri" panose="020F0502020204030204" pitchFamily="34" charset="0"/>
              </a:rPr>
              <a:t>Halmozódó növekedési és pénzügyi kockázatok a világban</a:t>
            </a:r>
          </a:p>
        </p:txBody>
      </p:sp>
      <p:sp>
        <p:nvSpPr>
          <p:cNvPr id="8" name="Rounded Rectangle 7"/>
          <p:cNvSpPr/>
          <p:nvPr/>
        </p:nvSpPr>
        <p:spPr>
          <a:xfrm>
            <a:off x="611560" y="278092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piaci alapú hitelezés helyreállítása szükséges a fenntartható gazdasági növekedés támogatásához</a:t>
            </a:r>
          </a:p>
        </p:txBody>
      </p:sp>
      <p:sp>
        <p:nvSpPr>
          <p:cNvPr id="10" name="Rounded Rectangle 9"/>
          <p:cNvSpPr/>
          <p:nvPr/>
        </p:nvSpPr>
        <p:spPr>
          <a:xfrm>
            <a:off x="587246" y="3861048"/>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dirty="0">
                <a:solidFill>
                  <a:srgbClr val="202653"/>
                </a:solidFill>
                <a:latin typeface="Calibri" panose="020F0502020204030204" pitchFamily="34" charset="0"/>
              </a:rPr>
              <a:t>A projekthitelek és jelzáloghitelek tisztítása további ösztönzést igényel</a:t>
            </a:r>
          </a:p>
        </p:txBody>
      </p:sp>
      <p:sp>
        <p:nvSpPr>
          <p:cNvPr id="11" name="Rounded Rectangle 10"/>
          <p:cNvSpPr/>
          <p:nvPr/>
        </p:nvSpPr>
        <p:spPr>
          <a:xfrm>
            <a:off x="589247" y="4869160"/>
            <a:ext cx="8019628" cy="7200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spcAft>
                <a:spcPts val="750"/>
              </a:spcAft>
            </a:pPr>
            <a:r>
              <a:rPr lang="hu-HU" sz="2000" b="1" dirty="0">
                <a:solidFill>
                  <a:srgbClr val="202653"/>
                </a:solidFill>
                <a:latin typeface="Calibri" panose="020F0502020204030204" pitchFamily="34" charset="0"/>
              </a:rPr>
              <a:t>Középtávon tovább javulhat a profitabilitás, de ehhez szükséges a rossz portfóliók kitisztítása és a bankrendszeri konszolidáció folytatódása</a:t>
            </a:r>
          </a:p>
        </p:txBody>
      </p:sp>
    </p:spTree>
    <p:extLst>
      <p:ext uri="{BB962C8B-B14F-4D97-AF65-F5344CB8AC3E}">
        <p14:creationId xmlns:p14="http://schemas.microsoft.com/office/powerpoint/2010/main" val="400260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776088" cy="759189"/>
          </a:xfrm>
        </p:spPr>
        <p:txBody>
          <a:bodyPr>
            <a:normAutofit fontScale="90000"/>
          </a:bodyPr>
          <a:lstStyle/>
          <a:p>
            <a:r>
              <a:rPr lang="hu-HU" dirty="0"/>
              <a:t>Néhány nagyobb banknál a bevételek még a működési költségeket is nehezen fedezik</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31</a:t>
            </a:fld>
            <a:endParaRPr lang="hu-HU" dirty="0"/>
          </a:p>
        </p:txBody>
      </p:sp>
      <p:sp>
        <p:nvSpPr>
          <p:cNvPr id="6" name="Text Placeholder 5"/>
          <p:cNvSpPr>
            <a:spLocks noGrp="1"/>
          </p:cNvSpPr>
          <p:nvPr>
            <p:ph type="body" sz="quarter" idx="13"/>
          </p:nvPr>
        </p:nvSpPr>
        <p:spPr>
          <a:xfrm>
            <a:off x="5436096" y="6356350"/>
            <a:ext cx="3707904" cy="501650"/>
          </a:xfrm>
        </p:spPr>
        <p:txBody>
          <a:bodyPr/>
          <a:lstStyle/>
          <a:p>
            <a:r>
              <a:rPr lang="hu-HU" dirty="0"/>
              <a:t>Megjegyzés: a nagybankok sárga színnel jelölve. Forrás: MNB</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6499167" cy="4860000"/>
          </a:xfrm>
          <a:prstGeom prst="rect">
            <a:avLst/>
          </a:prstGeom>
          <a:noFill/>
          <a:ln>
            <a:noFill/>
          </a:ln>
        </p:spPr>
      </p:pic>
      <p:sp>
        <p:nvSpPr>
          <p:cNvPr id="9" name="Title 1"/>
          <p:cNvSpPr txBox="1">
            <a:spLocks/>
          </p:cNvSpPr>
          <p:nvPr/>
        </p:nvSpPr>
        <p:spPr>
          <a:xfrm>
            <a:off x="503936" y="6021288"/>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Kamatjövedelem, díj- és jutalékeredmény, valamint a működési költségek intézményenként</a:t>
            </a:r>
          </a:p>
        </p:txBody>
      </p:sp>
    </p:spTree>
    <p:extLst>
      <p:ext uri="{BB962C8B-B14F-4D97-AF65-F5344CB8AC3E}">
        <p14:creationId xmlns:p14="http://schemas.microsoft.com/office/powerpoint/2010/main" val="188995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7956496" cy="759189"/>
          </a:xfrm>
        </p:spPr>
        <p:txBody>
          <a:bodyPr>
            <a:noAutofit/>
          </a:bodyPr>
          <a:lstStyle/>
          <a:p>
            <a:r>
              <a:rPr lang="hu-HU" sz="3200" dirty="0"/>
              <a:t>Érdemi heterogenitás látható a bankok tőke-akkumulációs képességében és kilátásaiban</a:t>
            </a:r>
          </a:p>
        </p:txBody>
      </p:sp>
      <p:sp>
        <p:nvSpPr>
          <p:cNvPr id="4" name="Élőláb helye 3"/>
          <p:cNvSpPr>
            <a:spLocks noGrp="1"/>
          </p:cNvSpPr>
          <p:nvPr>
            <p:ph type="ftr" sz="quarter" idx="11"/>
          </p:nvPr>
        </p:nvSpPr>
        <p:spPr/>
        <p:txBody>
          <a:bodyPr/>
          <a:lstStyle/>
          <a:p>
            <a:pPr>
              <a:defRPr/>
            </a:pPr>
            <a:r>
              <a:rPr lang="hu-HU"/>
              <a:t>Magyar Nemzeti Bank</a:t>
            </a:r>
            <a:endParaRPr lang="hu-HU" dirty="0"/>
          </a:p>
        </p:txBody>
      </p:sp>
      <p:sp>
        <p:nvSpPr>
          <p:cNvPr id="5" name="Dia számának helye 4"/>
          <p:cNvSpPr>
            <a:spLocks noGrp="1"/>
          </p:cNvSpPr>
          <p:nvPr>
            <p:ph type="sldNum" sz="quarter" idx="12"/>
          </p:nvPr>
        </p:nvSpPr>
        <p:spPr/>
        <p:txBody>
          <a:bodyPr/>
          <a:lstStyle/>
          <a:p>
            <a:pPr>
              <a:defRPr/>
            </a:pPr>
            <a:fld id="{0401AEF3-AFFE-433D-8A34-08D966C25545}" type="slidenum">
              <a:rPr lang="hu-HU" smtClean="0"/>
              <a:pPr>
                <a:defRPr/>
              </a:pPr>
              <a:t>32</a:t>
            </a:fld>
            <a:endParaRPr lang="hu-HU" dirty="0"/>
          </a:p>
        </p:txBody>
      </p:sp>
      <p:sp>
        <p:nvSpPr>
          <p:cNvPr id="6" name="Szöveg helye 5"/>
          <p:cNvSpPr>
            <a:spLocks noGrp="1"/>
          </p:cNvSpPr>
          <p:nvPr>
            <p:ph type="body" sz="quarter" idx="13"/>
          </p:nvPr>
        </p:nvSpPr>
        <p:spPr>
          <a:xfrm>
            <a:off x="4716016" y="6309320"/>
            <a:ext cx="4427984" cy="548680"/>
          </a:xfrm>
        </p:spPr>
        <p:txBody>
          <a:bodyPr/>
          <a:lstStyle/>
          <a:p>
            <a:r>
              <a:rPr lang="hu-HU" dirty="0"/>
              <a:t>Megjegyzés: Az ábráról kiszűrésre kerültek a </a:t>
            </a:r>
            <a:r>
              <a:rPr lang="hu-HU" dirty="0" err="1"/>
              <a:t>lakástakarékpénztárak</a:t>
            </a:r>
            <a:r>
              <a:rPr lang="hu-HU" dirty="0"/>
              <a:t>, illetve azon intézmények, melyek eredményét nagymértékben torzították a rendkívüli tételek a 2015-ös </a:t>
            </a:r>
            <a:r>
              <a:rPr lang="hu-HU" dirty="0" err="1"/>
              <a:t>évben.Forrás</a:t>
            </a:r>
            <a:r>
              <a:rPr lang="hu-HU" dirty="0"/>
              <a:t>: MNB</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1125280"/>
            <a:ext cx="6396391" cy="48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75944" y="5949280"/>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sajáttőke arányos jövedelem és az elsődleges alapvető tőke arányában kifejezett nettó </a:t>
            </a:r>
            <a:r>
              <a:rPr lang="hu-HU" sz="1600" dirty="0" err="1"/>
              <a:t>nemteljesítő</a:t>
            </a:r>
            <a:r>
              <a:rPr lang="hu-HU" sz="1600" dirty="0"/>
              <a:t> állomány bankonként</a:t>
            </a:r>
          </a:p>
        </p:txBody>
      </p:sp>
    </p:spTree>
    <p:extLst>
      <p:ext uri="{BB962C8B-B14F-4D97-AF65-F5344CB8AC3E}">
        <p14:creationId xmlns:p14="http://schemas.microsoft.com/office/powerpoint/2010/main" val="2168208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64000" cy="759189"/>
          </a:xfrm>
        </p:spPr>
        <p:txBody>
          <a:bodyPr>
            <a:noAutofit/>
          </a:bodyPr>
          <a:lstStyle/>
          <a:p>
            <a:r>
              <a:rPr lang="hu-HU" sz="2800" dirty="0"/>
              <a:t>100 bázispontos alapkamat-csökkenés megközelítőleg 20-30 milliárd forintos jövedelem kiesést okoz</a:t>
            </a:r>
            <a:endParaRPr lang="hu-HU" sz="2650" b="1" dirty="0">
              <a:solidFill>
                <a:srgbClr val="FFC000"/>
              </a:solidFill>
            </a:endParaRPr>
          </a:p>
        </p:txBody>
      </p:sp>
      <p:sp>
        <p:nvSpPr>
          <p:cNvPr id="10" name="Szöveg helye 5"/>
          <p:cNvSpPr txBox="1">
            <a:spLocks/>
          </p:cNvSpPr>
          <p:nvPr/>
        </p:nvSpPr>
        <p:spPr>
          <a:xfrm>
            <a:off x="107504" y="6331013"/>
            <a:ext cx="1872208"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mj-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l" defTabSz="914400">
              <a:lnSpc>
                <a:spcPct val="100000"/>
              </a:lnSpc>
              <a:spcBef>
                <a:spcPct val="0"/>
              </a:spcBef>
              <a:defRPr/>
            </a:pPr>
            <a:r>
              <a:rPr lang="hu-HU" sz="1400" b="1" dirty="0">
                <a:solidFill>
                  <a:srgbClr val="202653"/>
                </a:solidFill>
                <a:latin typeface="Calibri" panose="020F0502020204030204" pitchFamily="34" charset="0"/>
                <a:ea typeface="+mn-ea"/>
                <a:cs typeface="+mn-cs"/>
              </a:rPr>
              <a:t>Magyar Nemzeti Bank</a:t>
            </a:r>
          </a:p>
        </p:txBody>
      </p:sp>
      <p:sp>
        <p:nvSpPr>
          <p:cNvPr id="4" name="Slide Number Placeholder 3"/>
          <p:cNvSpPr>
            <a:spLocks noGrp="1"/>
          </p:cNvSpPr>
          <p:nvPr>
            <p:ph type="sldNum" sz="quarter" idx="12"/>
          </p:nvPr>
        </p:nvSpPr>
        <p:spPr>
          <a:xfrm>
            <a:off x="3543300" y="6356351"/>
            <a:ext cx="2057400" cy="365125"/>
          </a:xfrm>
        </p:spPr>
        <p:txBody>
          <a:bodyPr/>
          <a:lstStyle/>
          <a:p>
            <a:pPr algn="ctr">
              <a:defRPr/>
            </a:pPr>
            <a:fld id="{0401AEF3-AFFE-433D-8A34-08D966C25545}" type="slidenum">
              <a:rPr lang="hu-HU" smtClean="0"/>
              <a:pPr algn="ctr">
                <a:defRPr/>
              </a:pPr>
              <a:t>33</a:t>
            </a:fld>
            <a:endParaRPr lang="hu-HU" dirty="0"/>
          </a:p>
        </p:txBody>
      </p:sp>
      <p:sp>
        <p:nvSpPr>
          <p:cNvPr id="5" name="Text Placeholder 4"/>
          <p:cNvSpPr>
            <a:spLocks noGrp="1"/>
          </p:cNvSpPr>
          <p:nvPr>
            <p:ph type="body" sz="quarter" idx="13"/>
          </p:nvPr>
        </p:nvSpPr>
        <p:spPr/>
        <p:txBody>
          <a:bodyPr/>
          <a:lstStyle/>
          <a:p>
            <a:endParaRPr lang="hu-HU"/>
          </a:p>
        </p:txBody>
      </p:sp>
      <p:sp>
        <p:nvSpPr>
          <p:cNvPr id="6" name="Rounded Rectangle 5"/>
          <p:cNvSpPr/>
          <p:nvPr/>
        </p:nvSpPr>
        <p:spPr>
          <a:xfrm>
            <a:off x="3059832" y="1340768"/>
            <a:ext cx="3528392"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accent5"/>
                </a:solidFill>
                <a:latin typeface="Calibri" panose="020F0502020204030204" pitchFamily="34" charset="0"/>
                <a:ea typeface="Verdana" panose="020B0604030504040204" pitchFamily="34" charset="0"/>
                <a:cs typeface="Verdana" panose="020B0604030504040204" pitchFamily="34" charset="0"/>
              </a:rPr>
              <a:t>Alapkamat csökkenése</a:t>
            </a:r>
          </a:p>
        </p:txBody>
      </p:sp>
      <p:cxnSp>
        <p:nvCxnSpPr>
          <p:cNvPr id="13" name="Elbow Connector 12"/>
          <p:cNvCxnSpPr/>
          <p:nvPr/>
        </p:nvCxnSpPr>
        <p:spPr>
          <a:xfrm rot="5400000">
            <a:off x="2454396" y="1298332"/>
            <a:ext cx="707016" cy="1800000"/>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99592" y="2551840"/>
            <a:ext cx="2016224"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Változó kamatozású eszközök átárazódnak</a:t>
            </a:r>
          </a:p>
        </p:txBody>
      </p:sp>
      <p:cxnSp>
        <p:nvCxnSpPr>
          <p:cNvPr id="21" name="Elbow Connector 20"/>
          <p:cNvCxnSpPr>
            <a:stCxn id="20" idx="2"/>
            <a:endCxn id="14" idx="0"/>
          </p:cNvCxnSpPr>
          <p:nvPr/>
        </p:nvCxnSpPr>
        <p:spPr>
          <a:xfrm rot="5400000">
            <a:off x="1290404" y="3520062"/>
            <a:ext cx="1081467" cy="153134"/>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0" idx="2"/>
            <a:endCxn id="15" idx="0"/>
          </p:cNvCxnSpPr>
          <p:nvPr/>
        </p:nvCxnSpPr>
        <p:spPr>
          <a:xfrm rot="16200000" flipH="1">
            <a:off x="1812508" y="3151092"/>
            <a:ext cx="1081467" cy="891074"/>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23344" y="4137363"/>
            <a:ext cx="1062452" cy="802800"/>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rgbClr val="FF0000"/>
                </a:solidFill>
                <a:latin typeface="Calibri" panose="020F0502020204030204" pitchFamily="34" charset="0"/>
                <a:ea typeface="Verdana" panose="020B0604030504040204" pitchFamily="34" charset="0"/>
                <a:cs typeface="Verdana" panose="020B0604030504040204" pitchFamily="34" charset="0"/>
              </a:rPr>
              <a:t>Kamatjöv</a:t>
            </a:r>
            <a:r>
              <a:rPr lang="hu-HU" sz="1400" b="1" dirty="0">
                <a:solidFill>
                  <a:srgbClr val="FF0000"/>
                </a:solidFill>
                <a:latin typeface="Calibri" panose="020F0502020204030204" pitchFamily="34" charset="0"/>
                <a:ea typeface="Verdana" panose="020B0604030504040204" pitchFamily="34" charset="0"/>
                <a:cs typeface="Verdana" panose="020B0604030504040204" pitchFamily="34" charset="0"/>
              </a:rPr>
              <a:t>. csökken</a:t>
            </a:r>
          </a:p>
        </p:txBody>
      </p:sp>
      <p:sp>
        <p:nvSpPr>
          <p:cNvPr id="15" name="Rounded Rectangle 14"/>
          <p:cNvSpPr/>
          <p:nvPr/>
        </p:nvSpPr>
        <p:spPr>
          <a:xfrm>
            <a:off x="2339752" y="4137363"/>
            <a:ext cx="918052" cy="803805"/>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Ügyfelek </a:t>
            </a:r>
            <a:r>
              <a:rPr lang="hu-HU" sz="1400" b="1" dirty="0" err="1">
                <a:solidFill>
                  <a:srgbClr val="506B3D"/>
                </a:solidFill>
                <a:latin typeface="Calibri" panose="020F0502020204030204" pitchFamily="34" charset="0"/>
                <a:ea typeface="Verdana" panose="020B0604030504040204" pitchFamily="34" charset="0"/>
                <a:cs typeface="Verdana" panose="020B0604030504040204" pitchFamily="34" charset="0"/>
              </a:rPr>
              <a:t>PD-je</a:t>
            </a: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 csökken</a:t>
            </a:r>
          </a:p>
        </p:txBody>
      </p:sp>
      <p:cxnSp>
        <p:nvCxnSpPr>
          <p:cNvPr id="16" name="Elbow Connector 15"/>
          <p:cNvCxnSpPr/>
          <p:nvPr/>
        </p:nvCxnSpPr>
        <p:spPr>
          <a:xfrm rot="16200000" flipH="1">
            <a:off x="3485146" y="2067581"/>
            <a:ext cx="707016" cy="261501"/>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987824" y="2551840"/>
            <a:ext cx="2016224"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Fix kamatozású eszközök diszkontrátája csökken</a:t>
            </a:r>
          </a:p>
        </p:txBody>
      </p:sp>
      <p:sp>
        <p:nvSpPr>
          <p:cNvPr id="22" name="Rounded Rectangle 21"/>
          <p:cNvSpPr/>
          <p:nvPr/>
        </p:nvSpPr>
        <p:spPr>
          <a:xfrm>
            <a:off x="3275856" y="4137365"/>
            <a:ext cx="1296144" cy="802798"/>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Pozitív átértékelődés</a:t>
            </a:r>
          </a:p>
        </p:txBody>
      </p:sp>
      <p:cxnSp>
        <p:nvCxnSpPr>
          <p:cNvPr id="24" name="Elbow Connector 23"/>
          <p:cNvCxnSpPr/>
          <p:nvPr/>
        </p:nvCxnSpPr>
        <p:spPr>
          <a:xfrm rot="16200000" flipH="1">
            <a:off x="6606136" y="1284560"/>
            <a:ext cx="705600" cy="1800000"/>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5458260" y="1945147"/>
            <a:ext cx="722528" cy="478824"/>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076056" y="2553189"/>
            <a:ext cx="1872208"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Változó kamatozású források átárazódnak</a:t>
            </a:r>
          </a:p>
        </p:txBody>
      </p:sp>
      <p:sp>
        <p:nvSpPr>
          <p:cNvPr id="32" name="Rounded Rectangle 31"/>
          <p:cNvSpPr/>
          <p:nvPr/>
        </p:nvSpPr>
        <p:spPr>
          <a:xfrm>
            <a:off x="4644008" y="4118871"/>
            <a:ext cx="1295944" cy="802800"/>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Kamatkiadás csökken</a:t>
            </a:r>
          </a:p>
        </p:txBody>
      </p:sp>
      <p:cxnSp>
        <p:nvCxnSpPr>
          <p:cNvPr id="34" name="Straight Arrow Connector 33"/>
          <p:cNvCxnSpPr/>
          <p:nvPr/>
        </p:nvCxnSpPr>
        <p:spPr>
          <a:xfrm>
            <a:off x="5580112" y="3058344"/>
            <a:ext cx="0" cy="1060527"/>
          </a:xfrm>
          <a:prstGeom prst="straightConnector1">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092280" y="2554288"/>
            <a:ext cx="1764704"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Forintárfolyam gyengül</a:t>
            </a:r>
          </a:p>
        </p:txBody>
      </p:sp>
      <p:sp>
        <p:nvSpPr>
          <p:cNvPr id="39" name="Rounded Rectangle 38"/>
          <p:cNvSpPr/>
          <p:nvPr/>
        </p:nvSpPr>
        <p:spPr>
          <a:xfrm>
            <a:off x="7668544" y="4138462"/>
            <a:ext cx="1439960" cy="803805"/>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rgbClr val="FF0000"/>
                </a:solidFill>
                <a:latin typeface="Calibri" panose="020F0502020204030204" pitchFamily="34" charset="0"/>
                <a:ea typeface="Verdana" panose="020B0604030504040204" pitchFamily="34" charset="0"/>
                <a:cs typeface="Verdana" panose="020B0604030504040204" pitchFamily="34" charset="0"/>
              </a:rPr>
              <a:t>Fedezetlen devizapozíciójú ügyfelek </a:t>
            </a:r>
            <a:r>
              <a:rPr lang="hu-HU" sz="1400" b="1" dirty="0" err="1">
                <a:solidFill>
                  <a:srgbClr val="FF0000"/>
                </a:solidFill>
                <a:latin typeface="Calibri" panose="020F0502020204030204" pitchFamily="34" charset="0"/>
                <a:ea typeface="Verdana" panose="020B0604030504040204" pitchFamily="34" charset="0"/>
                <a:cs typeface="Verdana" panose="020B0604030504040204" pitchFamily="34" charset="0"/>
              </a:rPr>
              <a:t>PD-je</a:t>
            </a:r>
            <a:r>
              <a:rPr lang="hu-HU" sz="1400" b="1" dirty="0">
                <a:solidFill>
                  <a:srgbClr val="FF0000"/>
                </a:solidFill>
                <a:latin typeface="Calibri" panose="020F0502020204030204" pitchFamily="34" charset="0"/>
                <a:ea typeface="Verdana" panose="020B0604030504040204" pitchFamily="34" charset="0"/>
                <a:cs typeface="Verdana" panose="020B0604030504040204" pitchFamily="34" charset="0"/>
              </a:rPr>
              <a:t> nő</a:t>
            </a:r>
          </a:p>
        </p:txBody>
      </p:sp>
      <p:sp>
        <p:nvSpPr>
          <p:cNvPr id="41" name="Oval 40"/>
          <p:cNvSpPr/>
          <p:nvPr/>
        </p:nvSpPr>
        <p:spPr>
          <a:xfrm>
            <a:off x="2339752" y="5589240"/>
            <a:ext cx="5562872" cy="1008112"/>
          </a:xfrm>
          <a:prstGeom prst="ellipse">
            <a:avLst/>
          </a:prstGeom>
          <a:solidFill>
            <a:srgbClr val="DBEDCF"/>
          </a:solidFill>
          <a:ln>
            <a:solidFill>
              <a:srgbClr val="DB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506B3D"/>
                </a:solidFill>
                <a:latin typeface="Calibri" panose="020F0502020204030204" pitchFamily="34" charset="0"/>
              </a:rPr>
              <a:t>A forintosítás miatt nagyobb az átárazódó állomány, de nagyobb a portfólió javulására gyakorolt hatás is</a:t>
            </a:r>
          </a:p>
        </p:txBody>
      </p:sp>
      <p:cxnSp>
        <p:nvCxnSpPr>
          <p:cNvPr id="43" name="Straight Arrow Connector 42"/>
          <p:cNvCxnSpPr/>
          <p:nvPr/>
        </p:nvCxnSpPr>
        <p:spPr>
          <a:xfrm flipH="1" flipV="1">
            <a:off x="1907704" y="5085184"/>
            <a:ext cx="756185" cy="7920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092280" y="5063491"/>
            <a:ext cx="863996" cy="741773"/>
          </a:xfrm>
          <a:prstGeom prst="straightConnector1">
            <a:avLst/>
          </a:prstGeom>
          <a:ln w="15875">
            <a:solidFill>
              <a:srgbClr val="506B3D"/>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7583621" y="3333659"/>
            <a:ext cx="1080118" cy="529488"/>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a:off x="6791592" y="3071120"/>
            <a:ext cx="1080120" cy="1054568"/>
          </a:xfrm>
          <a:prstGeom prst="bentConnector3">
            <a:avLst>
              <a:gd name="adj1" fmla="val 50000"/>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939952" y="4139467"/>
            <a:ext cx="1656384" cy="802800"/>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Árfolyamnyereség a nyitott devizapozíción</a:t>
            </a:r>
          </a:p>
        </p:txBody>
      </p:sp>
      <p:cxnSp>
        <p:nvCxnSpPr>
          <p:cNvPr id="53" name="Straight Arrow Connector 52"/>
          <p:cNvCxnSpPr>
            <a:stCxn id="17" idx="2"/>
          </p:cNvCxnSpPr>
          <p:nvPr/>
        </p:nvCxnSpPr>
        <p:spPr>
          <a:xfrm>
            <a:off x="3995936" y="3055896"/>
            <a:ext cx="0" cy="1106248"/>
          </a:xfrm>
          <a:prstGeom prst="straightConnector1">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987824" y="5055712"/>
            <a:ext cx="648072" cy="749552"/>
          </a:xfrm>
          <a:prstGeom prst="straightConnector1">
            <a:avLst/>
          </a:prstGeom>
          <a:ln w="15875">
            <a:solidFill>
              <a:srgbClr val="506B3D"/>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V="1">
            <a:off x="1277776" y="1484784"/>
            <a:ext cx="1764004" cy="360040"/>
          </a:xfrm>
          <a:prstGeom prst="bentConnector3">
            <a:avLst>
              <a:gd name="adj1" fmla="val 85732"/>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7504" y="1484784"/>
            <a:ext cx="1170272" cy="648072"/>
          </a:xfrm>
          <a:prstGeom prst="ellipse">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GDP nő</a:t>
            </a:r>
          </a:p>
        </p:txBody>
      </p:sp>
      <p:cxnSp>
        <p:nvCxnSpPr>
          <p:cNvPr id="18" name="Straight Connector 17"/>
          <p:cNvCxnSpPr/>
          <p:nvPr/>
        </p:nvCxnSpPr>
        <p:spPr>
          <a:xfrm>
            <a:off x="107504" y="1772816"/>
            <a:ext cx="0" cy="3434691"/>
          </a:xfrm>
          <a:prstGeom prst="line">
            <a:avLst/>
          </a:prstGeom>
          <a:ln w="19050">
            <a:solidFill>
              <a:srgbClr val="232157"/>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5" idx="2"/>
          </p:cNvCxnSpPr>
          <p:nvPr/>
        </p:nvCxnSpPr>
        <p:spPr>
          <a:xfrm flipV="1">
            <a:off x="107504" y="4941168"/>
            <a:ext cx="2691274" cy="266339"/>
          </a:xfrm>
          <a:prstGeom prst="bentConnector2">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11560" y="2132856"/>
            <a:ext cx="0" cy="1224136"/>
          </a:xfrm>
          <a:prstGeom prst="straightConnector1">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23528" y="3356992"/>
            <a:ext cx="954248" cy="504056"/>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solidFill>
                <a:latin typeface="Calibri" panose="020F0502020204030204" pitchFamily="34" charset="0"/>
                <a:ea typeface="Verdana" panose="020B0604030504040204" pitchFamily="34" charset="0"/>
                <a:cs typeface="Verdana" panose="020B0604030504040204" pitchFamily="34" charset="0"/>
              </a:rPr>
              <a:t>Hitelezés nő</a:t>
            </a:r>
          </a:p>
        </p:txBody>
      </p:sp>
      <p:cxnSp>
        <p:nvCxnSpPr>
          <p:cNvPr id="58" name="Straight Arrow Connector 57"/>
          <p:cNvCxnSpPr/>
          <p:nvPr/>
        </p:nvCxnSpPr>
        <p:spPr>
          <a:xfrm flipH="1">
            <a:off x="683568" y="3861048"/>
            <a:ext cx="0" cy="278658"/>
          </a:xfrm>
          <a:prstGeom prst="straightConnector1">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179512" y="4139706"/>
            <a:ext cx="1044400" cy="802800"/>
          </a:xfrm>
          <a:prstGeom prst="roundRect">
            <a:avLst/>
          </a:prstGeom>
          <a:solidFill>
            <a:schemeClr val="accent6">
              <a:lumMod val="20000"/>
              <a:lumOff val="80000"/>
            </a:schemeClr>
          </a:solidFill>
          <a:ln>
            <a:solidFill>
              <a:srgbClr val="232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rgbClr val="506B3D"/>
                </a:solidFill>
                <a:latin typeface="Calibri" panose="020F0502020204030204" pitchFamily="34" charset="0"/>
                <a:ea typeface="Verdana" panose="020B0604030504040204" pitchFamily="34" charset="0"/>
                <a:cs typeface="Verdana" panose="020B0604030504040204" pitchFamily="34" charset="0"/>
              </a:rPr>
              <a:t>Kamatjöv</a:t>
            </a:r>
            <a:r>
              <a:rPr lang="hu-HU" sz="1400" b="1" dirty="0">
                <a:solidFill>
                  <a:srgbClr val="506B3D"/>
                </a:solidFill>
                <a:latin typeface="Calibri" panose="020F0502020204030204" pitchFamily="34" charset="0"/>
                <a:ea typeface="Verdana" panose="020B0604030504040204" pitchFamily="34" charset="0"/>
                <a:cs typeface="Verdana" panose="020B0604030504040204" pitchFamily="34" charset="0"/>
              </a:rPr>
              <a:t>. nő</a:t>
            </a:r>
          </a:p>
        </p:txBody>
      </p:sp>
      <p:cxnSp>
        <p:nvCxnSpPr>
          <p:cNvPr id="74" name="Elbow Connector 73"/>
          <p:cNvCxnSpPr/>
          <p:nvPr/>
        </p:nvCxnSpPr>
        <p:spPr>
          <a:xfrm rot="10800000" flipV="1">
            <a:off x="737432" y="1628798"/>
            <a:ext cx="2322400" cy="648073"/>
          </a:xfrm>
          <a:prstGeom prst="bentConnector3">
            <a:avLst>
              <a:gd name="adj1" fmla="val 59557"/>
            </a:avLst>
          </a:prstGeom>
          <a:ln w="15875">
            <a:solidFill>
              <a:srgbClr val="232157"/>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55576" y="2276872"/>
            <a:ext cx="0" cy="1080120"/>
          </a:xfrm>
          <a:prstGeom prst="straightConnector1">
            <a:avLst/>
          </a:prstGeom>
          <a:ln w="15875">
            <a:solidFill>
              <a:srgbClr val="23215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78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64000" cy="759189"/>
          </a:xfrm>
        </p:spPr>
        <p:txBody>
          <a:bodyPr>
            <a:noAutofit/>
          </a:bodyPr>
          <a:lstStyle/>
          <a:p>
            <a:r>
              <a:rPr lang="hu-HU" sz="2800" dirty="0"/>
              <a:t>100 bázispontos alapkamat-csökkenés megközelítőleg 20-30 milliárd forintos jövedelem kiesést okoz</a:t>
            </a:r>
            <a:endParaRPr lang="hu-HU" sz="2650" dirty="0">
              <a:solidFill>
                <a:srgbClr val="FF0000"/>
              </a:solidFill>
            </a:endParaRPr>
          </a:p>
        </p:txBody>
      </p:sp>
      <p:sp>
        <p:nvSpPr>
          <p:cNvPr id="3" name="Text Placeholder 2"/>
          <p:cNvSpPr>
            <a:spLocks noGrp="1"/>
          </p:cNvSpPr>
          <p:nvPr>
            <p:ph type="body" sz="quarter" idx="13"/>
          </p:nvPr>
        </p:nvSpPr>
        <p:spPr>
          <a:xfrm>
            <a:off x="7155219" y="6484478"/>
            <a:ext cx="1700212" cy="365125"/>
          </a:xfrm>
        </p:spPr>
        <p:txBody>
          <a:bodyPr/>
          <a:lstStyle/>
          <a:p>
            <a:r>
              <a:rPr lang="hu-HU" sz="1050" dirty="0"/>
              <a:t>Forrás: MNB.</a:t>
            </a:r>
          </a:p>
        </p:txBody>
      </p:sp>
      <p:sp>
        <p:nvSpPr>
          <p:cNvPr id="10" name="Szöveg helye 5"/>
          <p:cNvSpPr txBox="1">
            <a:spLocks/>
          </p:cNvSpPr>
          <p:nvPr/>
        </p:nvSpPr>
        <p:spPr>
          <a:xfrm>
            <a:off x="107504" y="6331013"/>
            <a:ext cx="1872208"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mj-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l" defTabSz="914400">
              <a:lnSpc>
                <a:spcPct val="100000"/>
              </a:lnSpc>
              <a:spcBef>
                <a:spcPct val="0"/>
              </a:spcBef>
              <a:defRPr/>
            </a:pPr>
            <a:r>
              <a:rPr lang="hu-HU" sz="1400" b="1" dirty="0">
                <a:solidFill>
                  <a:srgbClr val="202653"/>
                </a:solidFill>
                <a:latin typeface="Calibri" panose="020F0502020204030204" pitchFamily="34" charset="0"/>
                <a:ea typeface="+mn-ea"/>
                <a:cs typeface="+mn-cs"/>
              </a:rPr>
              <a:t>Magyar Nemzeti Bank</a:t>
            </a:r>
          </a:p>
        </p:txBody>
      </p:sp>
      <p:sp>
        <p:nvSpPr>
          <p:cNvPr id="4" name="Slide Number Placeholder 3"/>
          <p:cNvSpPr>
            <a:spLocks noGrp="1"/>
          </p:cNvSpPr>
          <p:nvPr>
            <p:ph type="sldNum" sz="quarter" idx="12"/>
          </p:nvPr>
        </p:nvSpPr>
        <p:spPr>
          <a:xfrm>
            <a:off x="3543300" y="6356351"/>
            <a:ext cx="2057400" cy="365125"/>
          </a:xfrm>
        </p:spPr>
        <p:txBody>
          <a:bodyPr/>
          <a:lstStyle/>
          <a:p>
            <a:pPr algn="ctr">
              <a:defRPr/>
            </a:pPr>
            <a:fld id="{0401AEF3-AFFE-433D-8A34-08D966C25545}" type="slidenum">
              <a:rPr lang="hu-HU" smtClean="0"/>
              <a:pPr algn="ctr">
                <a:defRPr/>
              </a:pPr>
              <a:t>34</a:t>
            </a:fld>
            <a:endParaRPr lang="hu-HU" dirty="0"/>
          </a:p>
        </p:txBody>
      </p:sp>
      <p:sp>
        <p:nvSpPr>
          <p:cNvPr id="11" name="Content Placeholder 3"/>
          <p:cNvSpPr txBox="1">
            <a:spLocks/>
          </p:cNvSpPr>
          <p:nvPr/>
        </p:nvSpPr>
        <p:spPr>
          <a:xfrm>
            <a:off x="1619672" y="5760273"/>
            <a:ext cx="7164288" cy="535531"/>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hu-HU" sz="1600" dirty="0"/>
              <a:t>A magánszektor által elhelyezett látra szóló betétek aránya az összes betéten és az összes banki forráson belül</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278105"/>
            <a:ext cx="5976664" cy="448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7308304" y="1461567"/>
            <a:ext cx="1547664" cy="887313"/>
          </a:xfrm>
          <a:prstGeom prst="wedgeRectCallout">
            <a:avLst>
              <a:gd name="adj1" fmla="val -96796"/>
              <a:gd name="adj2" fmla="val 18545"/>
            </a:avLst>
          </a:prstGeom>
          <a:solidFill>
            <a:schemeClr val="bg2">
              <a:lumMod val="20000"/>
              <a:lumOff val="80000"/>
              <a:alpha val="4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solidFill>
                  <a:srgbClr val="FF0000"/>
                </a:solidFill>
                <a:latin typeface="Calibri" panose="020F0502020204030204" pitchFamily="34" charset="0"/>
              </a:rPr>
              <a:t>Látra szóló betétek arányának emelkedése:  +10 Mrd HUF kamatjövedelem</a:t>
            </a:r>
          </a:p>
        </p:txBody>
      </p:sp>
      <p:sp>
        <p:nvSpPr>
          <p:cNvPr id="9" name="Rectangular Callout 8"/>
          <p:cNvSpPr/>
          <p:nvPr/>
        </p:nvSpPr>
        <p:spPr>
          <a:xfrm>
            <a:off x="7092280" y="2911300"/>
            <a:ext cx="1763688" cy="1017728"/>
          </a:xfrm>
          <a:prstGeom prst="wedgeRectCallout">
            <a:avLst>
              <a:gd name="adj1" fmla="val -68686"/>
              <a:gd name="adj2" fmla="val -68669"/>
            </a:avLst>
          </a:prstGeom>
          <a:solidFill>
            <a:schemeClr val="bg2">
              <a:lumMod val="20000"/>
              <a:lumOff val="80000"/>
              <a:alpha val="4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solidFill>
                  <a:srgbClr val="FF0000"/>
                </a:solidFill>
                <a:latin typeface="Calibri" panose="020F0502020204030204" pitchFamily="34" charset="0"/>
              </a:rPr>
              <a:t>Látra szóló betéteken elérhető </a:t>
            </a:r>
            <a:r>
              <a:rPr lang="hu-HU" sz="1100" b="1" dirty="0" err="1">
                <a:solidFill>
                  <a:srgbClr val="FF0000"/>
                </a:solidFill>
                <a:latin typeface="Calibri" panose="020F0502020204030204" pitchFamily="34" charset="0"/>
              </a:rPr>
              <a:t>marzs</a:t>
            </a:r>
            <a:r>
              <a:rPr lang="hu-HU" sz="1100" b="1" dirty="0">
                <a:solidFill>
                  <a:srgbClr val="FF0000"/>
                </a:solidFill>
                <a:latin typeface="Calibri" panose="020F0502020204030204" pitchFamily="34" charset="0"/>
              </a:rPr>
              <a:t> szűkülése: </a:t>
            </a:r>
          </a:p>
          <a:p>
            <a:pPr algn="ctr"/>
            <a:r>
              <a:rPr lang="hu-HU" sz="1100" b="1" dirty="0" err="1">
                <a:solidFill>
                  <a:srgbClr val="FF0000"/>
                </a:solidFill>
                <a:latin typeface="Calibri" panose="020F0502020204030204" pitchFamily="34" charset="0"/>
              </a:rPr>
              <a:t>Ceteris</a:t>
            </a:r>
            <a:r>
              <a:rPr lang="hu-HU" sz="1100" b="1" dirty="0">
                <a:solidFill>
                  <a:srgbClr val="FF0000"/>
                </a:solidFill>
                <a:latin typeface="Calibri" panose="020F0502020204030204" pitchFamily="34" charset="0"/>
              </a:rPr>
              <a:t> </a:t>
            </a:r>
            <a:r>
              <a:rPr lang="hu-HU" sz="1100" b="1" dirty="0" err="1">
                <a:solidFill>
                  <a:srgbClr val="FF0000"/>
                </a:solidFill>
                <a:latin typeface="Calibri" panose="020F0502020204030204" pitchFamily="34" charset="0"/>
              </a:rPr>
              <a:t>paribus</a:t>
            </a:r>
            <a:r>
              <a:rPr lang="hu-HU" sz="1100" b="1" dirty="0">
                <a:solidFill>
                  <a:srgbClr val="FF0000"/>
                </a:solidFill>
                <a:latin typeface="Calibri" panose="020F0502020204030204" pitchFamily="34" charset="0"/>
              </a:rPr>
              <a:t> -40-45 Mrd HUF kamatjövedelem</a:t>
            </a:r>
          </a:p>
        </p:txBody>
      </p:sp>
      <p:sp>
        <p:nvSpPr>
          <p:cNvPr id="13" name="Rectangular Callout 12"/>
          <p:cNvSpPr/>
          <p:nvPr/>
        </p:nvSpPr>
        <p:spPr>
          <a:xfrm>
            <a:off x="6876256" y="4221088"/>
            <a:ext cx="2160240" cy="1440160"/>
          </a:xfrm>
          <a:prstGeom prst="wedgeRectCallout">
            <a:avLst>
              <a:gd name="adj1" fmla="val -48498"/>
              <a:gd name="adj2" fmla="val -37411"/>
            </a:avLst>
          </a:prstGeom>
          <a:solidFill>
            <a:schemeClr val="bg2">
              <a:lumMod val="20000"/>
              <a:lumOff val="80000"/>
              <a:alpha val="4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solidFill>
                  <a:srgbClr val="FF0000"/>
                </a:solidFill>
                <a:latin typeface="Calibri" panose="020F0502020204030204" pitchFamily="34" charset="0"/>
              </a:rPr>
              <a:t>Önkormányzati számlavezetés államkincstárhoz kerülése  likviditási feszültséget nem okoz, a pénzforgalmi tevékenység díjbevételének csökkenésén keresztül jelentkezik, néhány milliárd forintra tehető.</a:t>
            </a:r>
          </a:p>
        </p:txBody>
      </p:sp>
    </p:spTree>
    <p:extLst>
      <p:ext uri="{BB962C8B-B14F-4D97-AF65-F5344CB8AC3E}">
        <p14:creationId xmlns:p14="http://schemas.microsoft.com/office/powerpoint/2010/main" val="4286973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dirty="0"/>
              <a:t>Szigorodó tőkeszabályozás, ami alacsonyabb tőkearányos jövedelmezőséggel jár</a:t>
            </a:r>
          </a:p>
        </p:txBody>
      </p:sp>
      <p:sp>
        <p:nvSpPr>
          <p:cNvPr id="5" name="Élőláb helye 4"/>
          <p:cNvSpPr>
            <a:spLocks noGrp="1"/>
          </p:cNvSpPr>
          <p:nvPr>
            <p:ph type="ftr" sz="quarter" idx="12"/>
          </p:nvPr>
        </p:nvSpPr>
        <p:spPr/>
        <p:txBody>
          <a:bodyPr/>
          <a:lstStyle/>
          <a:p>
            <a:pPr>
              <a:defRPr/>
            </a:pPr>
            <a:r>
              <a:rPr lang="hu-HU"/>
              <a:t>Magyar Nemzeti Bank</a:t>
            </a:r>
            <a:endParaRPr lang="hu-HU" dirty="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35</a:t>
            </a:fld>
            <a:endParaRPr lang="hu-HU" dirty="0"/>
          </a:p>
        </p:txBody>
      </p:sp>
      <p:sp>
        <p:nvSpPr>
          <p:cNvPr id="7" name="Szöveg helye 6"/>
          <p:cNvSpPr>
            <a:spLocks noGrp="1"/>
          </p:cNvSpPr>
          <p:nvPr>
            <p:ph type="body" sz="quarter" idx="14"/>
          </p:nvPr>
        </p:nvSpPr>
        <p:spPr/>
        <p:txBody>
          <a:bodyPr/>
          <a:lstStyle/>
          <a:p>
            <a:endParaRPr lang="hu-HU"/>
          </a:p>
        </p:txBody>
      </p:sp>
      <p:sp>
        <p:nvSpPr>
          <p:cNvPr id="44" name="TextBox 43"/>
          <p:cNvSpPr txBox="1"/>
          <p:nvPr/>
        </p:nvSpPr>
        <p:spPr>
          <a:xfrm>
            <a:off x="743042" y="4622639"/>
            <a:ext cx="1025262" cy="584775"/>
          </a:xfrm>
          <a:prstGeom prst="rect">
            <a:avLst/>
          </a:prstGeom>
          <a:noFill/>
        </p:spPr>
        <p:txBody>
          <a:bodyPr wrap="square" rtlCol="0">
            <a:spAutoFit/>
          </a:bodyPr>
          <a:lstStyle/>
          <a:p>
            <a:pPr algn="ctr"/>
            <a:r>
              <a:rPr lang="hu-HU" sz="1600" b="1" dirty="0">
                <a:latin typeface="Calibri" panose="020F0502020204030204" pitchFamily="34" charset="0"/>
              </a:rPr>
              <a:t>2008-2013</a:t>
            </a:r>
          </a:p>
        </p:txBody>
      </p:sp>
      <p:sp>
        <p:nvSpPr>
          <p:cNvPr id="45" name="TextBox 44"/>
          <p:cNvSpPr txBox="1"/>
          <p:nvPr/>
        </p:nvSpPr>
        <p:spPr>
          <a:xfrm>
            <a:off x="1634258" y="4625831"/>
            <a:ext cx="1025262" cy="338554"/>
          </a:xfrm>
          <a:prstGeom prst="rect">
            <a:avLst/>
          </a:prstGeom>
          <a:noFill/>
        </p:spPr>
        <p:txBody>
          <a:bodyPr wrap="square" rtlCol="0">
            <a:spAutoFit/>
          </a:bodyPr>
          <a:lstStyle/>
          <a:p>
            <a:pPr algn="ctr"/>
            <a:r>
              <a:rPr lang="hu-HU" sz="1600" b="1" dirty="0">
                <a:latin typeface="Calibri" panose="020F0502020204030204" pitchFamily="34" charset="0"/>
              </a:rPr>
              <a:t>2015</a:t>
            </a:r>
          </a:p>
        </p:txBody>
      </p:sp>
      <p:sp>
        <p:nvSpPr>
          <p:cNvPr id="46" name="TextBox 45"/>
          <p:cNvSpPr txBox="1"/>
          <p:nvPr/>
        </p:nvSpPr>
        <p:spPr>
          <a:xfrm>
            <a:off x="2500110" y="4622639"/>
            <a:ext cx="1025262" cy="338554"/>
          </a:xfrm>
          <a:prstGeom prst="rect">
            <a:avLst/>
          </a:prstGeom>
          <a:noFill/>
        </p:spPr>
        <p:txBody>
          <a:bodyPr wrap="square" rtlCol="0">
            <a:spAutoFit/>
          </a:bodyPr>
          <a:lstStyle/>
          <a:p>
            <a:pPr algn="ctr"/>
            <a:r>
              <a:rPr lang="hu-HU" sz="1600" b="1" dirty="0">
                <a:latin typeface="Calibri" panose="020F0502020204030204" pitchFamily="34" charset="0"/>
              </a:rPr>
              <a:t>2016</a:t>
            </a:r>
          </a:p>
        </p:txBody>
      </p:sp>
      <p:sp>
        <p:nvSpPr>
          <p:cNvPr id="47" name="TextBox 46"/>
          <p:cNvSpPr txBox="1"/>
          <p:nvPr/>
        </p:nvSpPr>
        <p:spPr>
          <a:xfrm>
            <a:off x="3470073" y="4622639"/>
            <a:ext cx="1025262" cy="338554"/>
          </a:xfrm>
          <a:prstGeom prst="rect">
            <a:avLst/>
          </a:prstGeom>
          <a:noFill/>
        </p:spPr>
        <p:txBody>
          <a:bodyPr wrap="square" rtlCol="0">
            <a:spAutoFit/>
          </a:bodyPr>
          <a:lstStyle/>
          <a:p>
            <a:pPr algn="ctr"/>
            <a:r>
              <a:rPr lang="hu-HU" sz="1600" b="1" dirty="0">
                <a:latin typeface="Calibri" panose="020F0502020204030204" pitchFamily="34" charset="0"/>
              </a:rPr>
              <a:t>2017</a:t>
            </a:r>
          </a:p>
        </p:txBody>
      </p:sp>
      <p:sp>
        <p:nvSpPr>
          <p:cNvPr id="95" name="TextBox 94"/>
          <p:cNvSpPr txBox="1"/>
          <p:nvPr/>
        </p:nvSpPr>
        <p:spPr>
          <a:xfrm>
            <a:off x="4387629" y="4628087"/>
            <a:ext cx="1025262" cy="338554"/>
          </a:xfrm>
          <a:prstGeom prst="rect">
            <a:avLst/>
          </a:prstGeom>
          <a:noFill/>
        </p:spPr>
        <p:txBody>
          <a:bodyPr wrap="square" rtlCol="0">
            <a:spAutoFit/>
          </a:bodyPr>
          <a:lstStyle/>
          <a:p>
            <a:pPr algn="ctr"/>
            <a:r>
              <a:rPr lang="hu-HU" sz="1600" b="1" dirty="0">
                <a:latin typeface="Calibri" panose="020F0502020204030204" pitchFamily="34" charset="0"/>
              </a:rPr>
              <a:t>2018</a:t>
            </a:r>
          </a:p>
        </p:txBody>
      </p:sp>
      <p:sp>
        <p:nvSpPr>
          <p:cNvPr id="96" name="TextBox 95"/>
          <p:cNvSpPr txBox="1"/>
          <p:nvPr/>
        </p:nvSpPr>
        <p:spPr>
          <a:xfrm>
            <a:off x="5292723" y="4628087"/>
            <a:ext cx="1025262" cy="338554"/>
          </a:xfrm>
          <a:prstGeom prst="rect">
            <a:avLst/>
          </a:prstGeom>
          <a:noFill/>
        </p:spPr>
        <p:txBody>
          <a:bodyPr wrap="square" rtlCol="0">
            <a:spAutoFit/>
          </a:bodyPr>
          <a:lstStyle/>
          <a:p>
            <a:pPr algn="ctr"/>
            <a:r>
              <a:rPr lang="hu-HU" sz="1600" b="1" dirty="0">
                <a:latin typeface="Calibri" panose="020F0502020204030204" pitchFamily="34" charset="0"/>
              </a:rPr>
              <a:t>2019</a:t>
            </a:r>
          </a:p>
        </p:txBody>
      </p:sp>
      <p:sp>
        <p:nvSpPr>
          <p:cNvPr id="80" name="Rounded Rectangle 79"/>
          <p:cNvSpPr/>
          <p:nvPr/>
        </p:nvSpPr>
        <p:spPr>
          <a:xfrm>
            <a:off x="5397051" y="1795232"/>
            <a:ext cx="731040" cy="241228"/>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75" name="Rounded Rectangle 74"/>
          <p:cNvSpPr/>
          <p:nvPr/>
        </p:nvSpPr>
        <p:spPr>
          <a:xfrm>
            <a:off x="4519787" y="1844336"/>
            <a:ext cx="731040" cy="285796"/>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58" name="Rounded Rectangle 57"/>
          <p:cNvSpPr/>
          <p:nvPr/>
        </p:nvSpPr>
        <p:spPr>
          <a:xfrm>
            <a:off x="3578944" y="1879277"/>
            <a:ext cx="731040" cy="374686"/>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cxnSp>
        <p:nvCxnSpPr>
          <p:cNvPr id="11" name="Straight Arrow Connector 10"/>
          <p:cNvCxnSpPr/>
          <p:nvPr/>
        </p:nvCxnSpPr>
        <p:spPr>
          <a:xfrm flipV="1">
            <a:off x="620393" y="1521267"/>
            <a:ext cx="0" cy="30911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0393" y="4612428"/>
            <a:ext cx="5671224" cy="156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585" y="4190906"/>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2910" y="3816220"/>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2910" y="3457777"/>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8895" y="3111278"/>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2910" y="2692161"/>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22910" y="2364311"/>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28585" y="2036460"/>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815358" y="3090435"/>
            <a:ext cx="731040" cy="152199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TMM</a:t>
            </a:r>
            <a:endParaRPr lang="hu-HU" sz="1400" b="1" dirty="0">
              <a:latin typeface="Calibri" panose="020F0502020204030204" pitchFamily="34" charset="0"/>
            </a:endParaRPr>
          </a:p>
        </p:txBody>
      </p:sp>
      <p:sp>
        <p:nvSpPr>
          <p:cNvPr id="29" name="TextBox 28"/>
          <p:cNvSpPr txBox="1"/>
          <p:nvPr/>
        </p:nvSpPr>
        <p:spPr>
          <a:xfrm>
            <a:off x="231877" y="2926340"/>
            <a:ext cx="438672" cy="307777"/>
          </a:xfrm>
          <a:prstGeom prst="rect">
            <a:avLst/>
          </a:prstGeom>
          <a:noFill/>
        </p:spPr>
        <p:txBody>
          <a:bodyPr wrap="square" rtlCol="0">
            <a:spAutoFit/>
          </a:bodyPr>
          <a:lstStyle/>
          <a:p>
            <a:r>
              <a:rPr lang="hu-HU" sz="1400" dirty="0">
                <a:latin typeface="Calibri" panose="020F0502020204030204" pitchFamily="34" charset="0"/>
              </a:rPr>
              <a:t>8</a:t>
            </a:r>
          </a:p>
        </p:txBody>
      </p:sp>
      <p:sp>
        <p:nvSpPr>
          <p:cNvPr id="30" name="TextBox 29"/>
          <p:cNvSpPr txBox="1"/>
          <p:nvPr/>
        </p:nvSpPr>
        <p:spPr>
          <a:xfrm>
            <a:off x="231877" y="3294983"/>
            <a:ext cx="438672" cy="307777"/>
          </a:xfrm>
          <a:prstGeom prst="rect">
            <a:avLst/>
          </a:prstGeom>
          <a:noFill/>
        </p:spPr>
        <p:txBody>
          <a:bodyPr wrap="square" rtlCol="0">
            <a:spAutoFit/>
          </a:bodyPr>
          <a:lstStyle/>
          <a:p>
            <a:r>
              <a:rPr lang="hu-HU" sz="1400" dirty="0">
                <a:latin typeface="Calibri" panose="020F0502020204030204" pitchFamily="34" charset="0"/>
              </a:rPr>
              <a:t>6</a:t>
            </a:r>
          </a:p>
        </p:txBody>
      </p:sp>
      <p:sp>
        <p:nvSpPr>
          <p:cNvPr id="31" name="TextBox 30"/>
          <p:cNvSpPr txBox="1"/>
          <p:nvPr/>
        </p:nvSpPr>
        <p:spPr>
          <a:xfrm>
            <a:off x="237200" y="3669669"/>
            <a:ext cx="438672" cy="307777"/>
          </a:xfrm>
          <a:prstGeom prst="rect">
            <a:avLst/>
          </a:prstGeom>
          <a:noFill/>
        </p:spPr>
        <p:txBody>
          <a:bodyPr wrap="square" rtlCol="0">
            <a:spAutoFit/>
          </a:bodyPr>
          <a:lstStyle/>
          <a:p>
            <a:r>
              <a:rPr lang="hu-HU" sz="1400" dirty="0">
                <a:latin typeface="Calibri" panose="020F0502020204030204" pitchFamily="34" charset="0"/>
              </a:rPr>
              <a:t>4</a:t>
            </a:r>
          </a:p>
        </p:txBody>
      </p:sp>
      <p:sp>
        <p:nvSpPr>
          <p:cNvPr id="32" name="TextBox 31"/>
          <p:cNvSpPr txBox="1"/>
          <p:nvPr/>
        </p:nvSpPr>
        <p:spPr>
          <a:xfrm>
            <a:off x="244896" y="4012337"/>
            <a:ext cx="438672" cy="307777"/>
          </a:xfrm>
          <a:prstGeom prst="rect">
            <a:avLst/>
          </a:prstGeom>
          <a:noFill/>
        </p:spPr>
        <p:txBody>
          <a:bodyPr wrap="square" rtlCol="0">
            <a:spAutoFit/>
          </a:bodyPr>
          <a:lstStyle/>
          <a:p>
            <a:r>
              <a:rPr lang="hu-HU" sz="1400" dirty="0">
                <a:latin typeface="Calibri" panose="020F0502020204030204" pitchFamily="34" charset="0"/>
              </a:rPr>
              <a:t>2</a:t>
            </a:r>
          </a:p>
        </p:txBody>
      </p:sp>
      <p:sp>
        <p:nvSpPr>
          <p:cNvPr id="33" name="Rounded Rectangle 32"/>
          <p:cNvSpPr/>
          <p:nvPr/>
        </p:nvSpPr>
        <p:spPr>
          <a:xfrm>
            <a:off x="1741446" y="3722548"/>
            <a:ext cx="731040" cy="88987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34" name="Rounded Rectangle 33"/>
          <p:cNvSpPr/>
          <p:nvPr/>
        </p:nvSpPr>
        <p:spPr>
          <a:xfrm>
            <a:off x="1741446" y="3441565"/>
            <a:ext cx="731040" cy="280984"/>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35" name="Rounded Rectangle 34"/>
          <p:cNvSpPr/>
          <p:nvPr/>
        </p:nvSpPr>
        <p:spPr>
          <a:xfrm>
            <a:off x="1741446" y="3093287"/>
            <a:ext cx="731040" cy="351229"/>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cxnSp>
        <p:nvCxnSpPr>
          <p:cNvPr id="36" name="Straight Connector 35"/>
          <p:cNvCxnSpPr/>
          <p:nvPr/>
        </p:nvCxnSpPr>
        <p:spPr>
          <a:xfrm flipH="1">
            <a:off x="518895" y="1708610"/>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5465" y="2598490"/>
            <a:ext cx="438672" cy="307777"/>
          </a:xfrm>
          <a:prstGeom prst="rect">
            <a:avLst/>
          </a:prstGeom>
          <a:noFill/>
        </p:spPr>
        <p:txBody>
          <a:bodyPr wrap="square" rtlCol="0">
            <a:spAutoFit/>
          </a:bodyPr>
          <a:lstStyle/>
          <a:p>
            <a:r>
              <a:rPr lang="hu-HU" sz="1400" dirty="0">
                <a:latin typeface="Calibri" panose="020F0502020204030204" pitchFamily="34" charset="0"/>
              </a:rPr>
              <a:t>10</a:t>
            </a:r>
          </a:p>
        </p:txBody>
      </p:sp>
      <p:sp>
        <p:nvSpPr>
          <p:cNvPr id="38" name="TextBox 37"/>
          <p:cNvSpPr txBox="1"/>
          <p:nvPr/>
        </p:nvSpPr>
        <p:spPr>
          <a:xfrm>
            <a:off x="175465" y="2244200"/>
            <a:ext cx="438672" cy="307777"/>
          </a:xfrm>
          <a:prstGeom prst="rect">
            <a:avLst/>
          </a:prstGeom>
          <a:noFill/>
        </p:spPr>
        <p:txBody>
          <a:bodyPr wrap="square" rtlCol="0">
            <a:spAutoFit/>
          </a:bodyPr>
          <a:lstStyle/>
          <a:p>
            <a:r>
              <a:rPr lang="hu-HU" sz="1400" dirty="0">
                <a:latin typeface="Calibri" panose="020F0502020204030204" pitchFamily="34" charset="0"/>
              </a:rPr>
              <a:t>12</a:t>
            </a:r>
          </a:p>
        </p:txBody>
      </p:sp>
      <p:sp>
        <p:nvSpPr>
          <p:cNvPr id="39" name="TextBox 38"/>
          <p:cNvSpPr txBox="1"/>
          <p:nvPr/>
        </p:nvSpPr>
        <p:spPr>
          <a:xfrm>
            <a:off x="175465" y="1860663"/>
            <a:ext cx="438672" cy="307777"/>
          </a:xfrm>
          <a:prstGeom prst="rect">
            <a:avLst/>
          </a:prstGeom>
          <a:noFill/>
        </p:spPr>
        <p:txBody>
          <a:bodyPr wrap="square" rtlCol="0">
            <a:spAutoFit/>
          </a:bodyPr>
          <a:lstStyle/>
          <a:p>
            <a:r>
              <a:rPr lang="hu-HU" sz="1400" dirty="0">
                <a:latin typeface="Calibri" panose="020F0502020204030204" pitchFamily="34" charset="0"/>
              </a:rPr>
              <a:t>14</a:t>
            </a:r>
          </a:p>
        </p:txBody>
      </p:sp>
      <p:sp>
        <p:nvSpPr>
          <p:cNvPr id="40" name="TextBox 39"/>
          <p:cNvSpPr txBox="1"/>
          <p:nvPr/>
        </p:nvSpPr>
        <p:spPr>
          <a:xfrm>
            <a:off x="175465" y="1556792"/>
            <a:ext cx="438672" cy="307777"/>
          </a:xfrm>
          <a:prstGeom prst="rect">
            <a:avLst/>
          </a:prstGeom>
          <a:noFill/>
        </p:spPr>
        <p:txBody>
          <a:bodyPr wrap="square" rtlCol="0">
            <a:spAutoFit/>
          </a:bodyPr>
          <a:lstStyle/>
          <a:p>
            <a:r>
              <a:rPr lang="hu-HU" sz="1400" dirty="0">
                <a:latin typeface="Calibri" panose="020F0502020204030204" pitchFamily="34" charset="0"/>
              </a:rPr>
              <a:t>16</a:t>
            </a:r>
          </a:p>
        </p:txBody>
      </p:sp>
      <p:sp>
        <p:nvSpPr>
          <p:cNvPr id="42" name="Rounded Rectangle 41"/>
          <p:cNvSpPr/>
          <p:nvPr/>
        </p:nvSpPr>
        <p:spPr>
          <a:xfrm>
            <a:off x="815358" y="2645325"/>
            <a:ext cx="731040" cy="447962"/>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43" name="Rounded Rectangle 42"/>
          <p:cNvSpPr/>
          <p:nvPr/>
        </p:nvSpPr>
        <p:spPr>
          <a:xfrm>
            <a:off x="1741446" y="2525214"/>
            <a:ext cx="731040" cy="568073"/>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49" name="Rounded Rectangle 48"/>
          <p:cNvSpPr/>
          <p:nvPr/>
        </p:nvSpPr>
        <p:spPr>
          <a:xfrm>
            <a:off x="2667581" y="3722548"/>
            <a:ext cx="731040" cy="88987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52" name="Rounded Rectangle 51"/>
          <p:cNvSpPr/>
          <p:nvPr/>
        </p:nvSpPr>
        <p:spPr>
          <a:xfrm>
            <a:off x="2659520" y="2504818"/>
            <a:ext cx="731040" cy="447962"/>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54" name="Rounded Rectangle 53"/>
          <p:cNvSpPr/>
          <p:nvPr/>
        </p:nvSpPr>
        <p:spPr>
          <a:xfrm>
            <a:off x="2667532" y="2949771"/>
            <a:ext cx="731040" cy="117077"/>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TFP</a:t>
            </a:r>
            <a:endParaRPr lang="hu-HU" sz="1400" b="1" dirty="0">
              <a:latin typeface="Calibri" panose="020F0502020204030204" pitchFamily="34" charset="0"/>
            </a:endParaRPr>
          </a:p>
        </p:txBody>
      </p:sp>
      <p:sp>
        <p:nvSpPr>
          <p:cNvPr id="55" name="Rounded Rectangle 54"/>
          <p:cNvSpPr/>
          <p:nvPr/>
        </p:nvSpPr>
        <p:spPr>
          <a:xfrm>
            <a:off x="3578944" y="3722548"/>
            <a:ext cx="731040" cy="88987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57" name="Rounded Rectangle 56"/>
          <p:cNvSpPr/>
          <p:nvPr/>
        </p:nvSpPr>
        <p:spPr>
          <a:xfrm>
            <a:off x="3578944" y="3077059"/>
            <a:ext cx="731040" cy="364474"/>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sp>
        <p:nvSpPr>
          <p:cNvPr id="60" name="Rounded Rectangle 59"/>
          <p:cNvSpPr/>
          <p:nvPr/>
        </p:nvSpPr>
        <p:spPr>
          <a:xfrm>
            <a:off x="4519549" y="3722548"/>
            <a:ext cx="731040" cy="88987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65" name="Rounded Rectangle 64"/>
          <p:cNvSpPr/>
          <p:nvPr/>
        </p:nvSpPr>
        <p:spPr>
          <a:xfrm>
            <a:off x="5408981" y="3722548"/>
            <a:ext cx="731040" cy="88987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69" name="Rounded Rectangle 68"/>
          <p:cNvSpPr/>
          <p:nvPr/>
        </p:nvSpPr>
        <p:spPr>
          <a:xfrm>
            <a:off x="5408981" y="2598490"/>
            <a:ext cx="731040" cy="468357"/>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TFP</a:t>
            </a:r>
            <a:endParaRPr lang="hu-HU" sz="1400" b="1" dirty="0">
              <a:latin typeface="Calibri" panose="020F0502020204030204" pitchFamily="34" charset="0"/>
            </a:endParaRPr>
          </a:p>
        </p:txBody>
      </p:sp>
      <p:sp>
        <p:nvSpPr>
          <p:cNvPr id="71" name="Rounded Rectangle 70"/>
          <p:cNvSpPr/>
          <p:nvPr/>
        </p:nvSpPr>
        <p:spPr>
          <a:xfrm>
            <a:off x="3593619" y="2458024"/>
            <a:ext cx="731040" cy="374645"/>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SRB</a:t>
            </a:r>
            <a:endParaRPr lang="hu-HU" sz="1400" b="1" dirty="0">
              <a:latin typeface="Calibri" panose="020F0502020204030204" pitchFamily="34" charset="0"/>
            </a:endParaRPr>
          </a:p>
        </p:txBody>
      </p:sp>
      <p:sp>
        <p:nvSpPr>
          <p:cNvPr id="74" name="Rounded Rectangle 73"/>
          <p:cNvSpPr/>
          <p:nvPr/>
        </p:nvSpPr>
        <p:spPr>
          <a:xfrm>
            <a:off x="4519549" y="3077059"/>
            <a:ext cx="731040" cy="364474"/>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sp>
        <p:nvSpPr>
          <p:cNvPr id="79" name="Rounded Rectangle 78"/>
          <p:cNvSpPr/>
          <p:nvPr/>
        </p:nvSpPr>
        <p:spPr>
          <a:xfrm>
            <a:off x="5408981" y="3066847"/>
            <a:ext cx="731040" cy="374686"/>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sp>
        <p:nvSpPr>
          <p:cNvPr id="88" name="Rounded Rectangle 87"/>
          <p:cNvSpPr/>
          <p:nvPr/>
        </p:nvSpPr>
        <p:spPr>
          <a:xfrm>
            <a:off x="2667581" y="3077059"/>
            <a:ext cx="731040" cy="348247"/>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sp>
        <p:nvSpPr>
          <p:cNvPr id="89" name="Rounded Rectangle 88"/>
          <p:cNvSpPr/>
          <p:nvPr/>
        </p:nvSpPr>
        <p:spPr>
          <a:xfrm>
            <a:off x="4511543" y="2715618"/>
            <a:ext cx="731040" cy="351229"/>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TFP</a:t>
            </a:r>
            <a:endParaRPr lang="hu-HU" sz="1400" b="1" dirty="0">
              <a:latin typeface="Calibri" panose="020F0502020204030204" pitchFamily="34" charset="0"/>
            </a:endParaRPr>
          </a:p>
        </p:txBody>
      </p:sp>
      <p:sp>
        <p:nvSpPr>
          <p:cNvPr id="90" name="Rounded Rectangle 89"/>
          <p:cNvSpPr/>
          <p:nvPr/>
        </p:nvSpPr>
        <p:spPr>
          <a:xfrm>
            <a:off x="3593619" y="2832695"/>
            <a:ext cx="731040" cy="234152"/>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TFP</a:t>
            </a:r>
            <a:endParaRPr lang="hu-HU" sz="1400" b="1" dirty="0">
              <a:latin typeface="Calibri" panose="020F0502020204030204" pitchFamily="34" charset="0"/>
            </a:endParaRPr>
          </a:p>
        </p:txBody>
      </p:sp>
      <p:sp>
        <p:nvSpPr>
          <p:cNvPr id="91" name="Rounded Rectangle 90"/>
          <p:cNvSpPr/>
          <p:nvPr/>
        </p:nvSpPr>
        <p:spPr>
          <a:xfrm>
            <a:off x="4511543" y="2340973"/>
            <a:ext cx="731040" cy="374645"/>
          </a:xfrm>
          <a:prstGeom prst="roundRect">
            <a:avLst/>
          </a:prstGeom>
          <a:pattFill prst="pct70">
            <a:fgClr>
              <a:srgbClr val="506B3D"/>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SRB</a:t>
            </a:r>
            <a:endParaRPr lang="hu-HU" sz="1400" b="1" dirty="0">
              <a:latin typeface="Calibri" panose="020F0502020204030204" pitchFamily="34" charset="0"/>
            </a:endParaRPr>
          </a:p>
        </p:txBody>
      </p:sp>
      <p:sp>
        <p:nvSpPr>
          <p:cNvPr id="93" name="Rounded Rectangle 92"/>
          <p:cNvSpPr/>
          <p:nvPr/>
        </p:nvSpPr>
        <p:spPr>
          <a:xfrm>
            <a:off x="5408981" y="2215003"/>
            <a:ext cx="731040" cy="374645"/>
          </a:xfrm>
          <a:prstGeom prst="roundRect">
            <a:avLst/>
          </a:prstGeom>
          <a:pattFill prst="pct70">
            <a:fgClr>
              <a:srgbClr val="506B3D"/>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SRB</a:t>
            </a:r>
            <a:endParaRPr lang="hu-HU" sz="1400" b="1" dirty="0">
              <a:latin typeface="Calibri" panose="020F0502020204030204" pitchFamily="34" charset="0"/>
            </a:endParaRPr>
          </a:p>
        </p:txBody>
      </p:sp>
      <p:sp>
        <p:nvSpPr>
          <p:cNvPr id="64" name="Rounded Rectangle 63"/>
          <p:cNvSpPr/>
          <p:nvPr/>
        </p:nvSpPr>
        <p:spPr>
          <a:xfrm>
            <a:off x="2667581" y="3441565"/>
            <a:ext cx="731040" cy="280984"/>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66" name="Rounded Rectangle 65"/>
          <p:cNvSpPr/>
          <p:nvPr/>
        </p:nvSpPr>
        <p:spPr>
          <a:xfrm>
            <a:off x="3578944" y="3441565"/>
            <a:ext cx="731040" cy="280984"/>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67" name="Rounded Rectangle 66"/>
          <p:cNvSpPr/>
          <p:nvPr/>
        </p:nvSpPr>
        <p:spPr>
          <a:xfrm>
            <a:off x="4519549" y="3441565"/>
            <a:ext cx="731040" cy="280984"/>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68" name="Rounded Rectangle 67"/>
          <p:cNvSpPr/>
          <p:nvPr/>
        </p:nvSpPr>
        <p:spPr>
          <a:xfrm>
            <a:off x="5408981" y="3441565"/>
            <a:ext cx="731040" cy="280984"/>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59" name="Rounded Rectangle 58"/>
          <p:cNvSpPr/>
          <p:nvPr/>
        </p:nvSpPr>
        <p:spPr>
          <a:xfrm>
            <a:off x="3593701" y="2270702"/>
            <a:ext cx="731040" cy="187322"/>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O-SII</a:t>
            </a:r>
            <a:endParaRPr lang="hu-HU" sz="1400" b="1" dirty="0">
              <a:latin typeface="Calibri" panose="020F0502020204030204" pitchFamily="34" charset="0"/>
            </a:endParaRPr>
          </a:p>
        </p:txBody>
      </p:sp>
      <p:sp>
        <p:nvSpPr>
          <p:cNvPr id="61" name="Rounded Rectangle 60"/>
          <p:cNvSpPr/>
          <p:nvPr/>
        </p:nvSpPr>
        <p:spPr>
          <a:xfrm>
            <a:off x="4511543" y="2138362"/>
            <a:ext cx="731040" cy="187322"/>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O-SII</a:t>
            </a:r>
            <a:endParaRPr lang="hu-HU" sz="1400" b="1" dirty="0">
              <a:latin typeface="Calibri" panose="020F0502020204030204" pitchFamily="34" charset="0"/>
            </a:endParaRPr>
          </a:p>
        </p:txBody>
      </p:sp>
      <p:sp>
        <p:nvSpPr>
          <p:cNvPr id="62" name="Rounded Rectangle 61"/>
          <p:cNvSpPr/>
          <p:nvPr/>
        </p:nvSpPr>
        <p:spPr>
          <a:xfrm>
            <a:off x="5405768" y="2019794"/>
            <a:ext cx="731040" cy="187322"/>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O-SII</a:t>
            </a:r>
            <a:endParaRPr lang="hu-HU" sz="1400" b="1" dirty="0">
              <a:latin typeface="Calibri" panose="020F0502020204030204" pitchFamily="34" charset="0"/>
            </a:endParaRPr>
          </a:p>
        </p:txBody>
      </p:sp>
      <p:cxnSp>
        <p:nvCxnSpPr>
          <p:cNvPr id="82" name="Straight Arrow Connector 81"/>
          <p:cNvCxnSpPr/>
          <p:nvPr/>
        </p:nvCxnSpPr>
        <p:spPr>
          <a:xfrm flipV="1">
            <a:off x="6270173" y="1531478"/>
            <a:ext cx="0" cy="30911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178366" y="4201117"/>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172691" y="3826431"/>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172691" y="3467988"/>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168676" y="3121489"/>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172691" y="2702373"/>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72691" y="2374522"/>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178366" y="2046672"/>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365576" y="2936551"/>
            <a:ext cx="438672" cy="307777"/>
          </a:xfrm>
          <a:prstGeom prst="rect">
            <a:avLst/>
          </a:prstGeom>
          <a:noFill/>
        </p:spPr>
        <p:txBody>
          <a:bodyPr wrap="square" rtlCol="0">
            <a:spAutoFit/>
          </a:bodyPr>
          <a:lstStyle/>
          <a:p>
            <a:r>
              <a:rPr lang="hu-HU" sz="1400" dirty="0">
                <a:latin typeface="Calibri" panose="020F0502020204030204" pitchFamily="34" charset="0"/>
              </a:rPr>
              <a:t>8</a:t>
            </a:r>
          </a:p>
        </p:txBody>
      </p:sp>
      <p:sp>
        <p:nvSpPr>
          <p:cNvPr id="98" name="TextBox 97"/>
          <p:cNvSpPr txBox="1"/>
          <p:nvPr/>
        </p:nvSpPr>
        <p:spPr>
          <a:xfrm>
            <a:off x="6365576" y="3305194"/>
            <a:ext cx="438672" cy="307777"/>
          </a:xfrm>
          <a:prstGeom prst="rect">
            <a:avLst/>
          </a:prstGeom>
          <a:noFill/>
        </p:spPr>
        <p:txBody>
          <a:bodyPr wrap="square" rtlCol="0">
            <a:spAutoFit/>
          </a:bodyPr>
          <a:lstStyle/>
          <a:p>
            <a:r>
              <a:rPr lang="hu-HU" sz="1400" dirty="0">
                <a:latin typeface="Calibri" panose="020F0502020204030204" pitchFamily="34" charset="0"/>
              </a:rPr>
              <a:t>6</a:t>
            </a:r>
          </a:p>
        </p:txBody>
      </p:sp>
      <p:sp>
        <p:nvSpPr>
          <p:cNvPr id="99" name="TextBox 98"/>
          <p:cNvSpPr txBox="1"/>
          <p:nvPr/>
        </p:nvSpPr>
        <p:spPr>
          <a:xfrm>
            <a:off x="6365576" y="3679880"/>
            <a:ext cx="438672" cy="307777"/>
          </a:xfrm>
          <a:prstGeom prst="rect">
            <a:avLst/>
          </a:prstGeom>
          <a:noFill/>
        </p:spPr>
        <p:txBody>
          <a:bodyPr wrap="square" rtlCol="0">
            <a:spAutoFit/>
          </a:bodyPr>
          <a:lstStyle/>
          <a:p>
            <a:r>
              <a:rPr lang="hu-HU" sz="1400" dirty="0">
                <a:latin typeface="Calibri" panose="020F0502020204030204" pitchFamily="34" charset="0"/>
              </a:rPr>
              <a:t>4</a:t>
            </a:r>
          </a:p>
        </p:txBody>
      </p:sp>
      <p:sp>
        <p:nvSpPr>
          <p:cNvPr id="100" name="TextBox 99"/>
          <p:cNvSpPr txBox="1"/>
          <p:nvPr/>
        </p:nvSpPr>
        <p:spPr>
          <a:xfrm>
            <a:off x="6365576" y="4022549"/>
            <a:ext cx="438672" cy="307777"/>
          </a:xfrm>
          <a:prstGeom prst="rect">
            <a:avLst/>
          </a:prstGeom>
          <a:noFill/>
        </p:spPr>
        <p:txBody>
          <a:bodyPr wrap="square" rtlCol="0">
            <a:spAutoFit/>
          </a:bodyPr>
          <a:lstStyle/>
          <a:p>
            <a:r>
              <a:rPr lang="hu-HU" sz="1400" dirty="0">
                <a:latin typeface="Calibri" panose="020F0502020204030204" pitchFamily="34" charset="0"/>
              </a:rPr>
              <a:t>2</a:t>
            </a:r>
          </a:p>
        </p:txBody>
      </p:sp>
      <p:cxnSp>
        <p:nvCxnSpPr>
          <p:cNvPr id="101" name="Straight Connector 100"/>
          <p:cNvCxnSpPr/>
          <p:nvPr/>
        </p:nvCxnSpPr>
        <p:spPr>
          <a:xfrm flipH="1">
            <a:off x="6168676" y="1718821"/>
            <a:ext cx="194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308617" y="2608701"/>
            <a:ext cx="438672" cy="307777"/>
          </a:xfrm>
          <a:prstGeom prst="rect">
            <a:avLst/>
          </a:prstGeom>
          <a:noFill/>
        </p:spPr>
        <p:txBody>
          <a:bodyPr wrap="square" rtlCol="0">
            <a:spAutoFit/>
          </a:bodyPr>
          <a:lstStyle/>
          <a:p>
            <a:r>
              <a:rPr lang="hu-HU" sz="1400" dirty="0">
                <a:latin typeface="Calibri" panose="020F0502020204030204" pitchFamily="34" charset="0"/>
              </a:rPr>
              <a:t>10</a:t>
            </a:r>
          </a:p>
        </p:txBody>
      </p:sp>
      <p:sp>
        <p:nvSpPr>
          <p:cNvPr id="103" name="TextBox 102"/>
          <p:cNvSpPr txBox="1"/>
          <p:nvPr/>
        </p:nvSpPr>
        <p:spPr>
          <a:xfrm>
            <a:off x="6308617" y="2254411"/>
            <a:ext cx="438672" cy="307777"/>
          </a:xfrm>
          <a:prstGeom prst="rect">
            <a:avLst/>
          </a:prstGeom>
          <a:noFill/>
        </p:spPr>
        <p:txBody>
          <a:bodyPr wrap="square" rtlCol="0">
            <a:spAutoFit/>
          </a:bodyPr>
          <a:lstStyle/>
          <a:p>
            <a:r>
              <a:rPr lang="hu-HU" sz="1400" dirty="0">
                <a:latin typeface="Calibri" panose="020F0502020204030204" pitchFamily="34" charset="0"/>
              </a:rPr>
              <a:t>12</a:t>
            </a:r>
          </a:p>
        </p:txBody>
      </p:sp>
      <p:sp>
        <p:nvSpPr>
          <p:cNvPr id="104" name="TextBox 103"/>
          <p:cNvSpPr txBox="1"/>
          <p:nvPr/>
        </p:nvSpPr>
        <p:spPr>
          <a:xfrm>
            <a:off x="6291617" y="1897087"/>
            <a:ext cx="438672" cy="307777"/>
          </a:xfrm>
          <a:prstGeom prst="rect">
            <a:avLst/>
          </a:prstGeom>
          <a:noFill/>
        </p:spPr>
        <p:txBody>
          <a:bodyPr wrap="square" rtlCol="0">
            <a:spAutoFit/>
          </a:bodyPr>
          <a:lstStyle/>
          <a:p>
            <a:r>
              <a:rPr lang="hu-HU" sz="1400" dirty="0">
                <a:latin typeface="Calibri" panose="020F0502020204030204" pitchFamily="34" charset="0"/>
              </a:rPr>
              <a:t>14</a:t>
            </a:r>
          </a:p>
        </p:txBody>
      </p:sp>
      <p:sp>
        <p:nvSpPr>
          <p:cNvPr id="105" name="TextBox 104"/>
          <p:cNvSpPr txBox="1"/>
          <p:nvPr/>
        </p:nvSpPr>
        <p:spPr>
          <a:xfrm>
            <a:off x="6308617" y="1556792"/>
            <a:ext cx="438672" cy="307777"/>
          </a:xfrm>
          <a:prstGeom prst="rect">
            <a:avLst/>
          </a:prstGeom>
          <a:noFill/>
        </p:spPr>
        <p:txBody>
          <a:bodyPr wrap="square" rtlCol="0">
            <a:spAutoFit/>
          </a:bodyPr>
          <a:lstStyle/>
          <a:p>
            <a:r>
              <a:rPr lang="hu-HU" sz="1400" dirty="0">
                <a:latin typeface="Calibri" panose="020F0502020204030204" pitchFamily="34" charset="0"/>
              </a:rPr>
              <a:t>16</a:t>
            </a:r>
          </a:p>
        </p:txBody>
      </p:sp>
      <p:sp>
        <p:nvSpPr>
          <p:cNvPr id="106" name="TextBox 105"/>
          <p:cNvSpPr txBox="1"/>
          <p:nvPr/>
        </p:nvSpPr>
        <p:spPr>
          <a:xfrm>
            <a:off x="611560" y="1223701"/>
            <a:ext cx="438672" cy="307777"/>
          </a:xfrm>
          <a:prstGeom prst="rect">
            <a:avLst/>
          </a:prstGeom>
          <a:noFill/>
        </p:spPr>
        <p:txBody>
          <a:bodyPr wrap="square" rtlCol="0">
            <a:spAutoFit/>
          </a:bodyPr>
          <a:lstStyle/>
          <a:p>
            <a:r>
              <a:rPr lang="hu-HU" sz="1400" dirty="0"/>
              <a:t>%</a:t>
            </a:r>
          </a:p>
        </p:txBody>
      </p:sp>
      <p:sp>
        <p:nvSpPr>
          <p:cNvPr id="107" name="TextBox 106"/>
          <p:cNvSpPr txBox="1"/>
          <p:nvPr/>
        </p:nvSpPr>
        <p:spPr>
          <a:xfrm>
            <a:off x="6005536" y="1249015"/>
            <a:ext cx="438672" cy="307777"/>
          </a:xfrm>
          <a:prstGeom prst="rect">
            <a:avLst/>
          </a:prstGeom>
          <a:noFill/>
        </p:spPr>
        <p:txBody>
          <a:bodyPr wrap="square" rtlCol="0">
            <a:spAutoFit/>
          </a:bodyPr>
          <a:lstStyle/>
          <a:p>
            <a:r>
              <a:rPr lang="hu-HU" sz="1400" dirty="0"/>
              <a:t>%</a:t>
            </a:r>
          </a:p>
        </p:txBody>
      </p:sp>
      <p:sp>
        <p:nvSpPr>
          <p:cNvPr id="108" name="Rounded Rectangle 107"/>
          <p:cNvSpPr/>
          <p:nvPr/>
        </p:nvSpPr>
        <p:spPr>
          <a:xfrm>
            <a:off x="736840" y="5347432"/>
            <a:ext cx="731040" cy="252000"/>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CET1</a:t>
            </a:r>
          </a:p>
        </p:txBody>
      </p:sp>
      <p:sp>
        <p:nvSpPr>
          <p:cNvPr id="110" name="Rounded Rectangle 109"/>
          <p:cNvSpPr/>
          <p:nvPr/>
        </p:nvSpPr>
        <p:spPr>
          <a:xfrm>
            <a:off x="743042" y="5668296"/>
            <a:ext cx="731040" cy="252000"/>
          </a:xfrm>
          <a:prstGeom prst="roundRect">
            <a:avLst/>
          </a:prstGeom>
          <a:solidFill>
            <a:srgbClr val="89C3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T1</a:t>
            </a:r>
          </a:p>
        </p:txBody>
      </p:sp>
      <p:sp>
        <p:nvSpPr>
          <p:cNvPr id="111" name="Rounded Rectangle 110"/>
          <p:cNvSpPr/>
          <p:nvPr/>
        </p:nvSpPr>
        <p:spPr>
          <a:xfrm>
            <a:off x="743042" y="6030099"/>
            <a:ext cx="731040" cy="252000"/>
          </a:xfrm>
          <a:prstGeom prst="roundRect">
            <a:avLst/>
          </a:prstGeom>
          <a:solidFill>
            <a:srgbClr val="DBED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latin typeface="Calibri" panose="020F0502020204030204" pitchFamily="34" charset="0"/>
              </a:rPr>
              <a:t>T2</a:t>
            </a:r>
          </a:p>
        </p:txBody>
      </p:sp>
      <p:sp>
        <p:nvSpPr>
          <p:cNvPr id="56" name="TextBox 55"/>
          <p:cNvSpPr txBox="1"/>
          <p:nvPr/>
        </p:nvSpPr>
        <p:spPr>
          <a:xfrm>
            <a:off x="1546397" y="5347433"/>
            <a:ext cx="1852223" cy="276999"/>
          </a:xfrm>
          <a:prstGeom prst="rect">
            <a:avLst/>
          </a:prstGeom>
          <a:noFill/>
        </p:spPr>
        <p:txBody>
          <a:bodyPr wrap="square" rtlCol="0">
            <a:spAutoFit/>
          </a:bodyPr>
          <a:lstStyle/>
          <a:p>
            <a:r>
              <a:rPr lang="hu-HU" sz="1200" b="1" dirty="0">
                <a:latin typeface="Calibri" panose="020F0502020204030204" pitchFamily="34" charset="0"/>
              </a:rPr>
              <a:t>Elsődleges alapvető tőke</a:t>
            </a:r>
          </a:p>
        </p:txBody>
      </p:sp>
      <p:sp>
        <p:nvSpPr>
          <p:cNvPr id="112" name="TextBox 111"/>
          <p:cNvSpPr txBox="1"/>
          <p:nvPr/>
        </p:nvSpPr>
        <p:spPr>
          <a:xfrm>
            <a:off x="1547664" y="5688393"/>
            <a:ext cx="1852223" cy="276999"/>
          </a:xfrm>
          <a:prstGeom prst="rect">
            <a:avLst/>
          </a:prstGeom>
          <a:noFill/>
        </p:spPr>
        <p:txBody>
          <a:bodyPr wrap="square" rtlCol="0">
            <a:spAutoFit/>
          </a:bodyPr>
          <a:lstStyle/>
          <a:p>
            <a:r>
              <a:rPr lang="hu-HU" sz="1200" b="1" dirty="0">
                <a:latin typeface="Calibri" panose="020F0502020204030204" pitchFamily="34" charset="0"/>
              </a:rPr>
              <a:t>Alapvető tőke</a:t>
            </a:r>
          </a:p>
        </p:txBody>
      </p:sp>
      <p:sp>
        <p:nvSpPr>
          <p:cNvPr id="113" name="TextBox 112"/>
          <p:cNvSpPr txBox="1"/>
          <p:nvPr/>
        </p:nvSpPr>
        <p:spPr>
          <a:xfrm>
            <a:off x="1547664" y="6067213"/>
            <a:ext cx="1852223" cy="276999"/>
          </a:xfrm>
          <a:prstGeom prst="rect">
            <a:avLst/>
          </a:prstGeom>
          <a:noFill/>
        </p:spPr>
        <p:txBody>
          <a:bodyPr wrap="square" rtlCol="0">
            <a:spAutoFit/>
          </a:bodyPr>
          <a:lstStyle/>
          <a:p>
            <a:r>
              <a:rPr lang="hu-HU" sz="1200" b="1" dirty="0">
                <a:latin typeface="Calibri" panose="020F0502020204030204" pitchFamily="34" charset="0"/>
              </a:rPr>
              <a:t>Járulékos tőke</a:t>
            </a:r>
          </a:p>
        </p:txBody>
      </p:sp>
      <p:sp>
        <p:nvSpPr>
          <p:cNvPr id="114" name="Rounded Rectangle 113"/>
          <p:cNvSpPr/>
          <p:nvPr/>
        </p:nvSpPr>
        <p:spPr>
          <a:xfrm>
            <a:off x="3380499" y="5368856"/>
            <a:ext cx="731040" cy="252000"/>
          </a:xfrm>
          <a:prstGeom prst="roundRect">
            <a:avLst/>
          </a:prstGeom>
          <a:solidFill>
            <a:srgbClr val="506B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TFP</a:t>
            </a:r>
            <a:endParaRPr lang="hu-HU" sz="1400" b="1" dirty="0">
              <a:latin typeface="Calibri" panose="020F0502020204030204" pitchFamily="34" charset="0"/>
            </a:endParaRPr>
          </a:p>
        </p:txBody>
      </p:sp>
      <p:sp>
        <p:nvSpPr>
          <p:cNvPr id="115" name="Rounded Rectangle 114"/>
          <p:cNvSpPr/>
          <p:nvPr/>
        </p:nvSpPr>
        <p:spPr>
          <a:xfrm>
            <a:off x="3380499" y="5688393"/>
            <a:ext cx="731040" cy="252000"/>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SRB</a:t>
            </a:r>
            <a:endParaRPr lang="hu-HU" sz="1400" b="1" dirty="0">
              <a:latin typeface="Calibri" panose="020F0502020204030204" pitchFamily="34" charset="0"/>
            </a:endParaRPr>
          </a:p>
        </p:txBody>
      </p:sp>
      <p:sp>
        <p:nvSpPr>
          <p:cNvPr id="116" name="Rounded Rectangle 115"/>
          <p:cNvSpPr/>
          <p:nvPr/>
        </p:nvSpPr>
        <p:spPr>
          <a:xfrm>
            <a:off x="3380499" y="6021288"/>
            <a:ext cx="731040" cy="252000"/>
          </a:xfrm>
          <a:prstGeom prst="roundRect">
            <a:avLst/>
          </a:prstGeom>
          <a:pattFill prst="pct70">
            <a:fgClr>
              <a:srgbClr val="506B3D"/>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latin typeface="Calibri" panose="020F0502020204030204" pitchFamily="34" charset="0"/>
              </a:rPr>
              <a:t>O-SII</a:t>
            </a:r>
            <a:endParaRPr lang="hu-HU" sz="1400" b="1" dirty="0">
              <a:latin typeface="Calibri" panose="020F0502020204030204" pitchFamily="34" charset="0"/>
            </a:endParaRPr>
          </a:p>
        </p:txBody>
      </p:sp>
      <p:sp>
        <p:nvSpPr>
          <p:cNvPr id="117" name="TextBox 116"/>
          <p:cNvSpPr txBox="1"/>
          <p:nvPr/>
        </p:nvSpPr>
        <p:spPr>
          <a:xfrm>
            <a:off x="4210693" y="5372729"/>
            <a:ext cx="1852223" cy="276999"/>
          </a:xfrm>
          <a:prstGeom prst="rect">
            <a:avLst/>
          </a:prstGeom>
          <a:noFill/>
        </p:spPr>
        <p:txBody>
          <a:bodyPr wrap="square" rtlCol="0">
            <a:spAutoFit/>
          </a:bodyPr>
          <a:lstStyle/>
          <a:p>
            <a:r>
              <a:rPr lang="hu-HU" sz="1200" b="1" dirty="0">
                <a:latin typeface="Calibri" panose="020F0502020204030204" pitchFamily="34" charset="0"/>
              </a:rPr>
              <a:t>Tőkefenntartási puffer</a:t>
            </a:r>
          </a:p>
        </p:txBody>
      </p:sp>
      <p:sp>
        <p:nvSpPr>
          <p:cNvPr id="118" name="TextBox 117"/>
          <p:cNvSpPr txBox="1"/>
          <p:nvPr/>
        </p:nvSpPr>
        <p:spPr>
          <a:xfrm>
            <a:off x="4210575" y="5688392"/>
            <a:ext cx="2372952" cy="276999"/>
          </a:xfrm>
          <a:prstGeom prst="rect">
            <a:avLst/>
          </a:prstGeom>
          <a:noFill/>
        </p:spPr>
        <p:txBody>
          <a:bodyPr wrap="square" rtlCol="0">
            <a:spAutoFit/>
          </a:bodyPr>
          <a:lstStyle/>
          <a:p>
            <a:r>
              <a:rPr lang="hu-HU" sz="1200" b="1" dirty="0">
                <a:latin typeface="Calibri" panose="020F0502020204030204" pitchFamily="34" charset="0"/>
              </a:rPr>
              <a:t>Rendszerkockázati </a:t>
            </a:r>
            <a:r>
              <a:rPr lang="hu-HU" sz="1200" b="1" dirty="0" err="1">
                <a:latin typeface="Calibri" panose="020F0502020204030204" pitchFamily="34" charset="0"/>
              </a:rPr>
              <a:t>tőkepuffer</a:t>
            </a:r>
            <a:endParaRPr lang="hu-HU" sz="1200" b="1" dirty="0">
              <a:latin typeface="Calibri" panose="020F0502020204030204" pitchFamily="34" charset="0"/>
            </a:endParaRPr>
          </a:p>
        </p:txBody>
      </p:sp>
      <p:sp>
        <p:nvSpPr>
          <p:cNvPr id="119" name="TextBox 118"/>
          <p:cNvSpPr txBox="1"/>
          <p:nvPr/>
        </p:nvSpPr>
        <p:spPr>
          <a:xfrm>
            <a:off x="4210575" y="6027538"/>
            <a:ext cx="3168352" cy="461665"/>
          </a:xfrm>
          <a:prstGeom prst="rect">
            <a:avLst/>
          </a:prstGeom>
          <a:noFill/>
        </p:spPr>
        <p:txBody>
          <a:bodyPr wrap="square" rtlCol="0">
            <a:spAutoFit/>
          </a:bodyPr>
          <a:lstStyle/>
          <a:p>
            <a:r>
              <a:rPr lang="hu-HU" sz="1200" b="1" dirty="0">
                <a:latin typeface="Calibri" panose="020F0502020204030204" pitchFamily="34" charset="0"/>
              </a:rPr>
              <a:t>Egyéb rendszerszinten jelentős hitelintézetre vonatkozó tőkepuffer-követelmény</a:t>
            </a:r>
          </a:p>
        </p:txBody>
      </p:sp>
      <p:sp>
        <p:nvSpPr>
          <p:cNvPr id="120" name="Rounded Rectangle 119"/>
          <p:cNvSpPr/>
          <p:nvPr/>
        </p:nvSpPr>
        <p:spPr>
          <a:xfrm>
            <a:off x="6516216" y="5420048"/>
            <a:ext cx="731040" cy="241200"/>
          </a:xfrm>
          <a:prstGeom prst="roundRect">
            <a:avLst/>
          </a:prstGeom>
          <a:pattFill prst="pct75">
            <a:fgClr>
              <a:srgbClr val="78A3D5"/>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latin typeface="Calibri" panose="020F0502020204030204" pitchFamily="34" charset="0"/>
              </a:rPr>
              <a:t>SREP</a:t>
            </a:r>
            <a:endParaRPr lang="hu-HU" sz="1400" dirty="0">
              <a:latin typeface="Calibri" panose="020F0502020204030204" pitchFamily="34" charset="0"/>
            </a:endParaRPr>
          </a:p>
        </p:txBody>
      </p:sp>
      <p:sp>
        <p:nvSpPr>
          <p:cNvPr id="121" name="TextBox 120"/>
          <p:cNvSpPr txBox="1"/>
          <p:nvPr/>
        </p:nvSpPr>
        <p:spPr>
          <a:xfrm>
            <a:off x="7316488" y="5373216"/>
            <a:ext cx="1852223" cy="646331"/>
          </a:xfrm>
          <a:prstGeom prst="rect">
            <a:avLst/>
          </a:prstGeom>
          <a:noFill/>
        </p:spPr>
        <p:txBody>
          <a:bodyPr wrap="square" rtlCol="0">
            <a:spAutoFit/>
          </a:bodyPr>
          <a:lstStyle/>
          <a:p>
            <a:r>
              <a:rPr lang="hu-HU" sz="1200" b="1" dirty="0" err="1">
                <a:latin typeface="Calibri" panose="020F0502020204030204" pitchFamily="34" charset="0"/>
              </a:rPr>
              <a:t>II</a:t>
            </a:r>
            <a:r>
              <a:rPr lang="hu-HU" sz="1200" b="1" dirty="0">
                <a:latin typeface="Calibri" panose="020F0502020204030204" pitchFamily="34" charset="0"/>
              </a:rPr>
              <a:t>. pillér keretein belül előírt felügyeleti tőkekövetelmény</a:t>
            </a:r>
          </a:p>
        </p:txBody>
      </p:sp>
      <p:sp>
        <p:nvSpPr>
          <p:cNvPr id="122" name="TextBox 121"/>
          <p:cNvSpPr txBox="1"/>
          <p:nvPr/>
        </p:nvSpPr>
        <p:spPr>
          <a:xfrm>
            <a:off x="6527953" y="2710661"/>
            <a:ext cx="2616047" cy="646331"/>
          </a:xfrm>
          <a:prstGeom prst="rect">
            <a:avLst/>
          </a:prstGeom>
          <a:noFill/>
          <a:ln>
            <a:noFill/>
          </a:ln>
        </p:spPr>
        <p:txBody>
          <a:bodyPr wrap="square" rtlCol="0">
            <a:spAutoFit/>
          </a:bodyPr>
          <a:lstStyle/>
          <a:p>
            <a:pPr algn="ctr"/>
            <a:r>
              <a:rPr lang="hu-HU" sz="1200" b="1" i="1" dirty="0">
                <a:solidFill>
                  <a:srgbClr val="506B3D"/>
                </a:solidFill>
                <a:latin typeface="Calibri" panose="020F0502020204030204" pitchFamily="34" charset="0"/>
              </a:rPr>
              <a:t>Nemteljesítő kereskedelmi ingatlanhitel-állomány alapján, 0-2 százalék között</a:t>
            </a:r>
          </a:p>
        </p:txBody>
      </p:sp>
      <p:sp>
        <p:nvSpPr>
          <p:cNvPr id="123" name="TextBox 122"/>
          <p:cNvSpPr txBox="1"/>
          <p:nvPr/>
        </p:nvSpPr>
        <p:spPr>
          <a:xfrm>
            <a:off x="6721412" y="1661899"/>
            <a:ext cx="2315084" cy="830997"/>
          </a:xfrm>
          <a:prstGeom prst="rect">
            <a:avLst/>
          </a:prstGeom>
          <a:noFill/>
          <a:ln>
            <a:noFill/>
          </a:ln>
        </p:spPr>
        <p:txBody>
          <a:bodyPr wrap="square" rtlCol="0">
            <a:spAutoFit/>
          </a:bodyPr>
          <a:lstStyle/>
          <a:p>
            <a:pPr algn="ctr"/>
            <a:r>
              <a:rPr lang="hu-HU" sz="1200" b="1" i="1" dirty="0">
                <a:solidFill>
                  <a:srgbClr val="78A3D5"/>
                </a:solidFill>
                <a:latin typeface="Calibri" panose="020F0502020204030204" pitchFamily="34" charset="0"/>
              </a:rPr>
              <a:t>Az egyéb </a:t>
            </a:r>
            <a:r>
              <a:rPr lang="hu-HU" sz="1200" b="1" i="1" dirty="0" err="1">
                <a:solidFill>
                  <a:srgbClr val="78A3D5"/>
                </a:solidFill>
                <a:latin typeface="Calibri" panose="020F0502020204030204" pitchFamily="34" charset="0"/>
              </a:rPr>
              <a:t>tőkepufferek</a:t>
            </a:r>
            <a:r>
              <a:rPr lang="hu-HU" sz="1200" b="1" i="1" dirty="0">
                <a:solidFill>
                  <a:srgbClr val="78A3D5"/>
                </a:solidFill>
                <a:latin typeface="Calibri" panose="020F0502020204030204" pitchFamily="34" charset="0"/>
              </a:rPr>
              <a:t> felépítése és a kockázatok csökkenése mentén a </a:t>
            </a:r>
            <a:r>
              <a:rPr lang="hu-HU" sz="1200" b="1" i="1" dirty="0" err="1">
                <a:solidFill>
                  <a:srgbClr val="78A3D5"/>
                </a:solidFill>
                <a:latin typeface="Calibri" panose="020F0502020204030204" pitchFamily="34" charset="0"/>
              </a:rPr>
              <a:t>II</a:t>
            </a:r>
            <a:r>
              <a:rPr lang="hu-HU" sz="1200" b="1" i="1" dirty="0">
                <a:solidFill>
                  <a:srgbClr val="78A3D5"/>
                </a:solidFill>
                <a:latin typeface="Calibri" panose="020F0502020204030204" pitchFamily="34" charset="0"/>
              </a:rPr>
              <a:t>. pilléres tőkekövetelmény mérséklődhet</a:t>
            </a:r>
          </a:p>
        </p:txBody>
      </p:sp>
      <p:cxnSp>
        <p:nvCxnSpPr>
          <p:cNvPr id="124" name="Straight Arrow Connector 123"/>
          <p:cNvCxnSpPr>
            <a:endCxn id="80" idx="3"/>
          </p:cNvCxnSpPr>
          <p:nvPr/>
        </p:nvCxnSpPr>
        <p:spPr>
          <a:xfrm flipH="1" flipV="1">
            <a:off x="6128091" y="1915846"/>
            <a:ext cx="676157" cy="59858"/>
          </a:xfrm>
          <a:prstGeom prst="straightConnector1">
            <a:avLst/>
          </a:prstGeom>
          <a:ln w="15875">
            <a:solidFill>
              <a:srgbClr val="78A3D5"/>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6224872" y="2551977"/>
            <a:ext cx="656864" cy="339255"/>
          </a:xfrm>
          <a:prstGeom prst="straightConnector1">
            <a:avLst/>
          </a:prstGeom>
          <a:ln w="22225">
            <a:solidFill>
              <a:srgbClr val="506B3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28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a:t>A magasabb tőketartás ellenére a bankrendszeri </a:t>
            </a:r>
            <a:r>
              <a:rPr lang="hu-HU" dirty="0" err="1"/>
              <a:t>RoE</a:t>
            </a:r>
            <a:r>
              <a:rPr lang="hu-HU" dirty="0"/>
              <a:t> 6-8% körül alakulhat</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36</a:t>
            </a:fld>
            <a:endParaRPr lang="hu-HU" dirty="0"/>
          </a:p>
        </p:txBody>
      </p:sp>
      <p:sp>
        <p:nvSpPr>
          <p:cNvPr id="6" name="Text Placeholder 5"/>
          <p:cNvSpPr>
            <a:spLocks noGrp="1"/>
          </p:cNvSpPr>
          <p:nvPr>
            <p:ph type="body" sz="quarter" idx="13"/>
          </p:nvPr>
        </p:nvSpPr>
        <p:spPr>
          <a:xfrm>
            <a:off x="5724128" y="6356350"/>
            <a:ext cx="3419872" cy="365125"/>
          </a:xfrm>
        </p:spPr>
        <p:txBody>
          <a:bodyPr/>
          <a:lstStyle/>
          <a:p>
            <a:r>
              <a:rPr lang="hu-HU" dirty="0"/>
              <a:t>Megjegyzés: magyar számviteli standardok szerint. Forrás: MNB.</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5685825"/>
              </p:ext>
            </p:extLst>
          </p:nvPr>
        </p:nvGraphicFramePr>
        <p:xfrm>
          <a:off x="682462" y="1159554"/>
          <a:ext cx="7886700" cy="4968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395536" y="5948409"/>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nagybankok </a:t>
            </a:r>
            <a:r>
              <a:rPr lang="hu-HU" sz="1600" dirty="0" err="1"/>
              <a:t>TMM-mutatóinak</a:t>
            </a:r>
            <a:r>
              <a:rPr lang="hu-HU" sz="1600" dirty="0"/>
              <a:t> eloszlása és a bankrendszeri átlagos </a:t>
            </a:r>
            <a:r>
              <a:rPr lang="hu-HU" sz="1600" dirty="0" err="1"/>
              <a:t>TMM</a:t>
            </a:r>
            <a:endParaRPr lang="hu-HU" sz="1600" dirty="0"/>
          </a:p>
        </p:txBody>
      </p:sp>
    </p:spTree>
    <p:extLst>
      <p:ext uri="{BB962C8B-B14F-4D97-AF65-F5344CB8AC3E}">
        <p14:creationId xmlns:p14="http://schemas.microsoft.com/office/powerpoint/2010/main" val="132720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0000" y="180000"/>
            <a:ext cx="8064000" cy="759189"/>
          </a:xfrm>
        </p:spPr>
        <p:txBody>
          <a:bodyPr>
            <a:normAutofit/>
          </a:bodyPr>
          <a:lstStyle/>
          <a:p>
            <a:r>
              <a:rPr lang="hu-HU" dirty="0"/>
              <a:t>Fő üzenetek</a:t>
            </a:r>
          </a:p>
        </p:txBody>
      </p:sp>
      <p:sp>
        <p:nvSpPr>
          <p:cNvPr id="4" name="Élőláb helye 3"/>
          <p:cNvSpPr>
            <a:spLocks noGrp="1"/>
          </p:cNvSpPr>
          <p:nvPr>
            <p:ph type="ftr" sz="quarter" idx="11"/>
          </p:nvPr>
        </p:nvSpPr>
        <p:spPr/>
        <p:txBody>
          <a:bodyPr/>
          <a:lstStyle/>
          <a:p>
            <a:pPr>
              <a:defRPr/>
            </a:pPr>
            <a:r>
              <a:rPr lang="hu-HU"/>
              <a:t>Magyar Nemzeti Bank</a:t>
            </a:r>
            <a:endParaRPr lang="hu-HU" dirty="0"/>
          </a:p>
        </p:txBody>
      </p:sp>
      <p:sp>
        <p:nvSpPr>
          <p:cNvPr id="5" name="Dia számának helye 4"/>
          <p:cNvSpPr>
            <a:spLocks noGrp="1"/>
          </p:cNvSpPr>
          <p:nvPr>
            <p:ph type="sldNum" sz="quarter" idx="12"/>
          </p:nvPr>
        </p:nvSpPr>
        <p:spPr/>
        <p:txBody>
          <a:bodyPr/>
          <a:lstStyle/>
          <a:p>
            <a:pPr>
              <a:defRPr/>
            </a:pPr>
            <a:fld id="{0401AEF3-AFFE-433D-8A34-08D966C25545}" type="slidenum">
              <a:rPr lang="hu-HU" smtClean="0"/>
              <a:pPr>
                <a:defRPr/>
              </a:pPr>
              <a:t>37</a:t>
            </a:fld>
            <a:endParaRPr lang="hu-HU" dirty="0"/>
          </a:p>
        </p:txBody>
      </p:sp>
      <p:sp>
        <p:nvSpPr>
          <p:cNvPr id="6" name="Szöveg helye 5"/>
          <p:cNvSpPr>
            <a:spLocks noGrp="1"/>
          </p:cNvSpPr>
          <p:nvPr>
            <p:ph type="body" sz="quarter" idx="13"/>
          </p:nvPr>
        </p:nvSpPr>
        <p:spPr/>
        <p:txBody>
          <a:bodyPr/>
          <a:lstStyle/>
          <a:p>
            <a:endParaRPr lang="hu-HU"/>
          </a:p>
        </p:txBody>
      </p:sp>
      <p:sp>
        <p:nvSpPr>
          <p:cNvPr id="8" name="Pentagon 7"/>
          <p:cNvSpPr/>
          <p:nvPr/>
        </p:nvSpPr>
        <p:spPr>
          <a:xfrm>
            <a:off x="323528" y="1556792"/>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Rectangle 8"/>
          <p:cNvSpPr/>
          <p:nvPr/>
        </p:nvSpPr>
        <p:spPr>
          <a:xfrm>
            <a:off x="1080000" y="1377642"/>
            <a:ext cx="7956496" cy="4501232"/>
          </a:xfrm>
          <a:prstGeom prst="rect">
            <a:avLst/>
          </a:prstGeom>
        </p:spPr>
        <p:txBody>
          <a:bodyPr wrap="square">
            <a:spAutoFit/>
          </a:bodyPr>
          <a:lstStyle/>
          <a:p>
            <a:pPr algn="just">
              <a:spcBef>
                <a:spcPts val="600"/>
              </a:spcBef>
              <a:spcAft>
                <a:spcPts val="300"/>
              </a:spcAft>
            </a:pPr>
            <a:r>
              <a:rPr lang="hu-HU" dirty="0">
                <a:solidFill>
                  <a:srgbClr val="202653"/>
                </a:solidFill>
                <a:latin typeface="Calibri" panose="020F0502020204030204" pitchFamily="34" charset="0"/>
              </a:rPr>
              <a:t>A hazai bankrendszer </a:t>
            </a:r>
            <a:r>
              <a:rPr lang="hu-HU" b="1" i="1" dirty="0">
                <a:solidFill>
                  <a:srgbClr val="202653"/>
                </a:solidFill>
                <a:latin typeface="Calibri" panose="020F0502020204030204" pitchFamily="34" charset="0"/>
              </a:rPr>
              <a:t>sokkellenálló</a:t>
            </a:r>
            <a:r>
              <a:rPr lang="hu-HU" dirty="0">
                <a:solidFill>
                  <a:srgbClr val="202653"/>
                </a:solidFill>
                <a:latin typeface="Calibri" panose="020F0502020204030204" pitchFamily="34" charset="0"/>
              </a:rPr>
              <a:t> képessége változatlanul erős, </a:t>
            </a:r>
            <a:r>
              <a:rPr lang="hu-HU" b="1" i="1" dirty="0">
                <a:solidFill>
                  <a:srgbClr val="202653"/>
                </a:solidFill>
                <a:latin typeface="Calibri" panose="020F0502020204030204" pitchFamily="34" charset="0"/>
              </a:rPr>
              <a:t>sérülékenysége</a:t>
            </a:r>
            <a:r>
              <a:rPr lang="hu-HU" dirty="0">
                <a:solidFill>
                  <a:srgbClr val="202653"/>
                </a:solidFill>
                <a:latin typeface="Calibri" panose="020F0502020204030204" pitchFamily="34" charset="0"/>
              </a:rPr>
              <a:t> tovább mérséklődött, mérlegszerkezete egészségesebb.</a:t>
            </a:r>
          </a:p>
          <a:p>
            <a:pPr algn="just">
              <a:spcBef>
                <a:spcPts val="600"/>
              </a:spcBef>
              <a:spcAft>
                <a:spcPts val="300"/>
              </a:spcAft>
            </a:pPr>
            <a:r>
              <a:rPr lang="hu-HU" dirty="0">
                <a:solidFill>
                  <a:srgbClr val="202653"/>
                </a:solidFill>
                <a:latin typeface="Calibri" panose="020F0502020204030204" pitchFamily="34" charset="0"/>
              </a:rPr>
              <a:t>Az alacsony piaci alapú </a:t>
            </a:r>
            <a:r>
              <a:rPr lang="hu-HU" b="1" i="1" dirty="0">
                <a:solidFill>
                  <a:srgbClr val="202653"/>
                </a:solidFill>
                <a:latin typeface="Calibri" panose="020F0502020204030204" pitchFamily="34" charset="0"/>
              </a:rPr>
              <a:t>vállalati hitelezés </a:t>
            </a:r>
            <a:r>
              <a:rPr lang="hu-HU" dirty="0">
                <a:solidFill>
                  <a:srgbClr val="202653"/>
                </a:solidFill>
                <a:latin typeface="Calibri" panose="020F0502020204030204" pitchFamily="34" charset="0"/>
              </a:rPr>
              <a:t>problémája jelentős mértékben javulhat a Növekedéstámogató Programnak köszönhetően.</a:t>
            </a:r>
          </a:p>
          <a:p>
            <a:pPr algn="just">
              <a:spcBef>
                <a:spcPts val="600"/>
              </a:spcBef>
              <a:spcAft>
                <a:spcPts val="300"/>
              </a:spcAft>
            </a:pPr>
            <a:r>
              <a:rPr lang="hu-HU" dirty="0">
                <a:solidFill>
                  <a:srgbClr val="202653"/>
                </a:solidFill>
                <a:latin typeface="Calibri" panose="020F0502020204030204" pitchFamily="34" charset="0"/>
              </a:rPr>
              <a:t>Jelenleg még nem tekinthető túlzott mértékűnek a </a:t>
            </a:r>
            <a:r>
              <a:rPr lang="hu-HU" b="1" i="1" dirty="0">
                <a:solidFill>
                  <a:srgbClr val="202653"/>
                </a:solidFill>
                <a:latin typeface="Calibri" panose="020F0502020204030204" pitchFamily="34" charset="0"/>
              </a:rPr>
              <a:t>lakáspiaci élénkülés</a:t>
            </a:r>
            <a:r>
              <a:rPr lang="hu-HU" dirty="0">
                <a:solidFill>
                  <a:srgbClr val="202653"/>
                </a:solidFill>
                <a:latin typeface="Calibri" panose="020F0502020204030204" pitchFamily="34" charset="0"/>
              </a:rPr>
              <a:t>, de figyelemmel követendő.</a:t>
            </a:r>
          </a:p>
          <a:p>
            <a:pPr algn="just">
              <a:spcBef>
                <a:spcPts val="600"/>
              </a:spcBef>
              <a:spcAft>
                <a:spcPts val="300"/>
              </a:spcAft>
            </a:pPr>
            <a:r>
              <a:rPr lang="hu-HU" dirty="0">
                <a:solidFill>
                  <a:srgbClr val="202653"/>
                </a:solidFill>
                <a:latin typeface="Calibri" panose="020F0502020204030204" pitchFamily="34" charset="0"/>
              </a:rPr>
              <a:t>Szükséges a </a:t>
            </a:r>
            <a:r>
              <a:rPr lang="hu-HU" b="1" i="1" dirty="0">
                <a:solidFill>
                  <a:srgbClr val="202653"/>
                </a:solidFill>
                <a:latin typeface="Calibri" panose="020F0502020204030204" pitchFamily="34" charset="0"/>
              </a:rPr>
              <a:t>nemteljesítő hitelek </a:t>
            </a:r>
            <a:r>
              <a:rPr lang="hu-HU" dirty="0">
                <a:solidFill>
                  <a:srgbClr val="202653"/>
                </a:solidFill>
                <a:latin typeface="Calibri" panose="020F0502020204030204" pitchFamily="34" charset="0"/>
              </a:rPr>
              <a:t>tisztításának elősegítése, hogy a bankrendszer megfelelően tudja támogatni a gazdasági növekedést.</a:t>
            </a:r>
          </a:p>
          <a:p>
            <a:pPr algn="just">
              <a:spcBef>
                <a:spcPts val="600"/>
              </a:spcBef>
              <a:spcAft>
                <a:spcPts val="300"/>
              </a:spcAft>
            </a:pPr>
            <a:r>
              <a:rPr lang="hu-HU" dirty="0">
                <a:solidFill>
                  <a:srgbClr val="202653"/>
                </a:solidFill>
                <a:latin typeface="Calibri" panose="020F0502020204030204" pitchFamily="34" charset="0"/>
              </a:rPr>
              <a:t>A tőkearányos </a:t>
            </a:r>
            <a:r>
              <a:rPr lang="hu-HU" b="1" i="1" dirty="0">
                <a:solidFill>
                  <a:srgbClr val="202653"/>
                </a:solidFill>
                <a:latin typeface="Calibri" panose="020F0502020204030204" pitchFamily="34" charset="0"/>
              </a:rPr>
              <a:t>jövedelmezőség</a:t>
            </a:r>
            <a:r>
              <a:rPr lang="hu-HU" dirty="0">
                <a:solidFill>
                  <a:srgbClr val="202653"/>
                </a:solidFill>
                <a:latin typeface="Calibri" panose="020F0502020204030204" pitchFamily="34" charset="0"/>
              </a:rPr>
              <a:t> 6-8 százalékra emelkedhet, ehhez azonban kívánatos a költséghatékonyság javítása, valamint nemteljesítő portfoliók tisztítása.</a:t>
            </a:r>
          </a:p>
          <a:p>
            <a:pPr algn="just">
              <a:spcBef>
                <a:spcPts val="600"/>
              </a:spcBef>
              <a:spcAft>
                <a:spcPts val="300"/>
              </a:spcAft>
            </a:pPr>
            <a:r>
              <a:rPr lang="hu-HU" dirty="0">
                <a:solidFill>
                  <a:srgbClr val="202653"/>
                </a:solidFill>
                <a:latin typeface="Calibri" panose="020F0502020204030204" pitchFamily="34" charset="0"/>
              </a:rPr>
              <a:t>  </a:t>
            </a:r>
          </a:p>
          <a:p>
            <a:pPr algn="just">
              <a:spcBef>
                <a:spcPts val="600"/>
              </a:spcBef>
              <a:spcAft>
                <a:spcPts val="300"/>
              </a:spcAft>
            </a:pPr>
            <a:endParaRPr lang="hu-HU" dirty="0">
              <a:solidFill>
                <a:srgbClr val="202653"/>
              </a:solidFill>
              <a:latin typeface="Calibri" panose="020F0502020204030204" pitchFamily="34" charset="0"/>
            </a:endParaRPr>
          </a:p>
          <a:p>
            <a:pPr algn="just">
              <a:spcBef>
                <a:spcPts val="600"/>
              </a:spcBef>
              <a:spcAft>
                <a:spcPts val="300"/>
              </a:spcAft>
            </a:pPr>
            <a:endParaRPr lang="hu-HU" dirty="0">
              <a:solidFill>
                <a:srgbClr val="202653"/>
              </a:solidFill>
              <a:latin typeface="Calibri" panose="020F0502020204030204" pitchFamily="34" charset="0"/>
            </a:endParaRPr>
          </a:p>
        </p:txBody>
      </p:sp>
      <p:sp>
        <p:nvSpPr>
          <p:cNvPr id="10" name="Pentagon 9"/>
          <p:cNvSpPr/>
          <p:nvPr/>
        </p:nvSpPr>
        <p:spPr>
          <a:xfrm>
            <a:off x="323528" y="2204864"/>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 name="Pentagon 10"/>
          <p:cNvSpPr/>
          <p:nvPr/>
        </p:nvSpPr>
        <p:spPr>
          <a:xfrm>
            <a:off x="326164" y="2852936"/>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Pentagon 11"/>
          <p:cNvSpPr/>
          <p:nvPr/>
        </p:nvSpPr>
        <p:spPr>
          <a:xfrm>
            <a:off x="323528" y="3501008"/>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3" name="Pentagon 12"/>
          <p:cNvSpPr/>
          <p:nvPr/>
        </p:nvSpPr>
        <p:spPr>
          <a:xfrm>
            <a:off x="323528" y="4149080"/>
            <a:ext cx="504056" cy="288032"/>
          </a:xfrm>
          <a:prstGeom prst="homePlate">
            <a:avLst/>
          </a:prstGeom>
          <a:solidFill>
            <a:srgbClr val="202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96043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884488" cy="759189"/>
          </a:xfrm>
        </p:spPr>
        <p:txBody>
          <a:bodyPr>
            <a:noAutofit/>
          </a:bodyPr>
          <a:lstStyle/>
          <a:p>
            <a:r>
              <a:rPr lang="hu-HU" sz="2800" dirty="0"/>
              <a:t>A bankrendszer likviditásai tartalékai bőségesek,  jelenleg bőven a szabályozói minimum felett vannak</a:t>
            </a:r>
            <a:endParaRPr lang="en-US" sz="28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a:t>
            </a:fld>
            <a:endParaRPr lang="hu-HU" dirty="0"/>
          </a:p>
        </p:txBody>
      </p:sp>
      <p:sp>
        <p:nvSpPr>
          <p:cNvPr id="6" name="Text Placeholder 5"/>
          <p:cNvSpPr>
            <a:spLocks noGrp="1"/>
          </p:cNvSpPr>
          <p:nvPr>
            <p:ph type="body" sz="quarter" idx="13"/>
          </p:nvPr>
        </p:nvSpPr>
        <p:spPr/>
        <p:txBody>
          <a:bodyPr/>
          <a:lstStyle/>
          <a:p>
            <a:r>
              <a:rPr lang="hu-HU" dirty="0"/>
              <a:t>Forrás: MNB</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00023"/>
            <a:ext cx="6605662" cy="495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5948409"/>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kéthetes betét kivezetésének hatása az </a:t>
            </a:r>
            <a:r>
              <a:rPr lang="hu-HU" sz="1600" dirty="0" err="1"/>
              <a:t>LCR</a:t>
            </a:r>
            <a:r>
              <a:rPr lang="hu-HU" sz="1600" dirty="0"/>
              <a:t> mutatóra</a:t>
            </a:r>
          </a:p>
        </p:txBody>
      </p:sp>
    </p:spTree>
    <p:extLst>
      <p:ext uri="{BB962C8B-B14F-4D97-AF65-F5344CB8AC3E}">
        <p14:creationId xmlns:p14="http://schemas.microsoft.com/office/powerpoint/2010/main" val="418532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0000"/>
            <a:ext cx="8172400" cy="759189"/>
          </a:xfrm>
        </p:spPr>
        <p:txBody>
          <a:bodyPr lIns="0" rIns="0">
            <a:noAutofit/>
          </a:bodyPr>
          <a:lstStyle/>
          <a:p>
            <a:r>
              <a:rPr lang="hu-HU" sz="2800" dirty="0"/>
              <a:t>A jegybanki eszköztár átalakításának likviditásmérséklő hatását a bankok állampapír vásárlással közömbösítették</a:t>
            </a:r>
            <a:endParaRPr lang="en-US" sz="28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5</a:t>
            </a:fld>
            <a:endParaRPr lang="hu-HU" dirty="0"/>
          </a:p>
        </p:txBody>
      </p:sp>
      <p:sp>
        <p:nvSpPr>
          <p:cNvPr id="6" name="Text Placeholder 5"/>
          <p:cNvSpPr>
            <a:spLocks noGrp="1"/>
          </p:cNvSpPr>
          <p:nvPr>
            <p:ph type="body" sz="quarter" idx="13"/>
          </p:nvPr>
        </p:nvSpPr>
        <p:spPr>
          <a:xfrm>
            <a:off x="7443788" y="6376243"/>
            <a:ext cx="1700212" cy="365125"/>
          </a:xfrm>
        </p:spPr>
        <p:txBody>
          <a:bodyPr/>
          <a:lstStyle/>
          <a:p>
            <a:r>
              <a:rPr lang="hu-HU" dirty="0"/>
              <a:t>Forrás: MNB</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228750"/>
            <a:ext cx="6468813" cy="498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6021288"/>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bankrendszer egyes likvid eszközei</a:t>
            </a:r>
          </a:p>
        </p:txBody>
      </p:sp>
    </p:spTree>
    <p:extLst>
      <p:ext uri="{BB962C8B-B14F-4D97-AF65-F5344CB8AC3E}">
        <p14:creationId xmlns:p14="http://schemas.microsoft.com/office/powerpoint/2010/main" val="271953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a:t>A rövid külföldi források állománya január végére évtizedes mélypontra süllyedt</a:t>
            </a:r>
            <a:endParaRPr lang="en-US" sz="28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6</a:t>
            </a:fld>
            <a:endParaRPr lang="hu-HU" dirty="0"/>
          </a:p>
        </p:txBody>
      </p:sp>
      <p:sp>
        <p:nvSpPr>
          <p:cNvPr id="6" name="Text Placeholder 5"/>
          <p:cNvSpPr>
            <a:spLocks noGrp="1"/>
          </p:cNvSpPr>
          <p:nvPr>
            <p:ph type="body" sz="quarter" idx="13"/>
          </p:nvPr>
        </p:nvSpPr>
        <p:spPr/>
        <p:txBody>
          <a:bodyPr/>
          <a:lstStyle/>
          <a:p>
            <a:r>
              <a:rPr lang="hu-HU" dirty="0"/>
              <a:t>Forrás: MNB</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24744"/>
            <a:ext cx="6551191" cy="491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6021288"/>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külföldi források lejárati szerkezete hátralévő lejárat szerint</a:t>
            </a:r>
          </a:p>
        </p:txBody>
      </p:sp>
    </p:spTree>
    <p:extLst>
      <p:ext uri="{BB962C8B-B14F-4D97-AF65-F5344CB8AC3E}">
        <p14:creationId xmlns:p14="http://schemas.microsoft.com/office/powerpoint/2010/main" val="106794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0000"/>
            <a:ext cx="8172400" cy="759189"/>
          </a:xfrm>
        </p:spPr>
        <p:txBody>
          <a:bodyPr lIns="36000" rIns="36000">
            <a:noAutofit/>
          </a:bodyPr>
          <a:lstStyle/>
          <a:p>
            <a:r>
              <a:rPr lang="hu-HU" sz="2800" dirty="0"/>
              <a:t>Nemcsak a hitel-betét mutató szintje, de a szektorszintű szórása is nagyot csökkent</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7</a:t>
            </a:fld>
            <a:endParaRPr lang="hu-HU" dirty="0"/>
          </a:p>
        </p:txBody>
      </p:sp>
      <p:sp>
        <p:nvSpPr>
          <p:cNvPr id="6" name="Text Placeholder 5"/>
          <p:cNvSpPr>
            <a:spLocks noGrp="1"/>
          </p:cNvSpPr>
          <p:nvPr>
            <p:ph type="body" sz="quarter" idx="13"/>
          </p:nvPr>
        </p:nvSpPr>
        <p:spPr>
          <a:xfrm>
            <a:off x="4716016" y="6356350"/>
            <a:ext cx="4427984" cy="501650"/>
          </a:xfrm>
        </p:spPr>
        <p:txBody>
          <a:bodyPr/>
          <a:lstStyle/>
          <a:p>
            <a:r>
              <a:rPr lang="hu-HU" dirty="0"/>
              <a:t>Megjegyzés: A téglalapok a hitel-betét mutató 40-60 </a:t>
            </a:r>
            <a:r>
              <a:rPr lang="hu-HU" dirty="0" err="1"/>
              <a:t>percentilis</a:t>
            </a:r>
            <a:r>
              <a:rPr lang="hu-HU" dirty="0"/>
              <a:t> értékeit, a vonalak pedig a 20-80 </a:t>
            </a:r>
            <a:r>
              <a:rPr lang="hu-HU" dirty="0" err="1"/>
              <a:t>percentilis</a:t>
            </a:r>
            <a:r>
              <a:rPr lang="hu-HU" dirty="0"/>
              <a:t> értékeit jelölik a magyar bankrendszerben. Forrás: MNB.</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8392" y="1124746"/>
            <a:ext cx="6912000" cy="48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5949280"/>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 hitel-betét mutató eloszlásának alakulása</a:t>
            </a:r>
          </a:p>
        </p:txBody>
      </p:sp>
    </p:spTree>
    <p:extLst>
      <p:ext uri="{BB962C8B-B14F-4D97-AF65-F5344CB8AC3E}">
        <p14:creationId xmlns:p14="http://schemas.microsoft.com/office/powerpoint/2010/main" val="215261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8172400" cy="759189"/>
          </a:xfrm>
        </p:spPr>
        <p:txBody>
          <a:bodyPr>
            <a:noAutofit/>
          </a:bodyPr>
          <a:lstStyle/>
          <a:p>
            <a:r>
              <a:rPr lang="hu-HU" sz="2800" dirty="0"/>
              <a:t>A szigorúbb stressz forgatókönyv és szabályozás mellett több bank sem teljesítené a 70 százalékos </a:t>
            </a:r>
            <a:r>
              <a:rPr lang="hu-HU" sz="2800" dirty="0" err="1"/>
              <a:t>LCR</a:t>
            </a:r>
            <a:r>
              <a:rPr lang="hu-HU" sz="2800" dirty="0"/>
              <a:t> előírást</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8</a:t>
            </a:fld>
            <a:endParaRPr lang="hu-HU" dirty="0"/>
          </a:p>
        </p:txBody>
      </p:sp>
      <p:sp>
        <p:nvSpPr>
          <p:cNvPr id="6" name="Text Placeholder 5"/>
          <p:cNvSpPr>
            <a:spLocks noGrp="1"/>
          </p:cNvSpPr>
          <p:nvPr>
            <p:ph type="body" sz="quarter" idx="13"/>
          </p:nvPr>
        </p:nvSpPr>
        <p:spPr/>
        <p:txBody>
          <a:bodyPr/>
          <a:lstStyle/>
          <a:p>
            <a:r>
              <a:rPr lang="hu-HU" dirty="0"/>
              <a:t>Forrás: MNB.</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8487" y="1124744"/>
            <a:ext cx="668179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6021288"/>
            <a:ext cx="8460552" cy="3600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hu-HU" sz="1600" dirty="0"/>
              <a:t>Az </a:t>
            </a:r>
            <a:r>
              <a:rPr lang="hu-HU" sz="1600" dirty="0" err="1"/>
              <a:t>LCR</a:t>
            </a:r>
            <a:r>
              <a:rPr lang="hu-HU" sz="1600" dirty="0"/>
              <a:t> mutató darabszám alapú eloszlása stressz előtt és után</a:t>
            </a:r>
          </a:p>
        </p:txBody>
      </p:sp>
    </p:spTree>
    <p:extLst>
      <p:ext uri="{BB962C8B-B14F-4D97-AF65-F5344CB8AC3E}">
        <p14:creationId xmlns:p14="http://schemas.microsoft.com/office/powerpoint/2010/main" val="273126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740472" cy="759189"/>
          </a:xfrm>
        </p:spPr>
        <p:txBody>
          <a:bodyPr>
            <a:noAutofit/>
          </a:bodyPr>
          <a:lstStyle/>
          <a:p>
            <a:r>
              <a:rPr lang="hu-HU" sz="2800" dirty="0"/>
              <a:t>K</a:t>
            </a:r>
            <a:r>
              <a:rPr lang="hu-HU" sz="2800" dirty="0">
                <a:latin typeface="Calibri" panose="020F0502020204030204" pitchFamily="34" charset="0"/>
              </a:rPr>
              <a:t>amatcsere eszköz (</a:t>
            </a:r>
            <a:r>
              <a:rPr lang="hu-HU" sz="2800" dirty="0" err="1">
                <a:latin typeface="Calibri" panose="020F0502020204030204" pitchFamily="34" charset="0"/>
              </a:rPr>
              <a:t>IRS</a:t>
            </a:r>
            <a:r>
              <a:rPr lang="hu-HU" sz="2800" dirty="0">
                <a:latin typeface="Calibri" panose="020F0502020204030204" pitchFamily="34" charset="0"/>
              </a:rPr>
              <a:t>) igénybe vétele mellett is fennmaradtak kockázatok</a:t>
            </a:r>
          </a:p>
        </p:txBody>
      </p:sp>
      <p:sp>
        <p:nvSpPr>
          <p:cNvPr id="4" name="Footer Placeholder 3"/>
          <p:cNvSpPr>
            <a:spLocks noGrp="1"/>
          </p:cNvSpPr>
          <p:nvPr>
            <p:ph type="ftr" sz="quarter" idx="11"/>
          </p:nvPr>
        </p:nvSpPr>
        <p:spPr>
          <a:xfrm>
            <a:off x="0" y="6310300"/>
            <a:ext cx="3086100" cy="365125"/>
          </a:xfrm>
        </p:spPr>
        <p:txBody>
          <a:bodyPr/>
          <a:lstStyle/>
          <a:p>
            <a:pPr>
              <a:defRPr/>
            </a:pPr>
            <a:r>
              <a:rPr lang="hu-HU" dirty="0">
                <a:latin typeface="+mn-lt"/>
              </a:rPr>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latin typeface="+mn-lt"/>
              </a:rPr>
              <a:pPr>
                <a:defRPr/>
              </a:pPr>
              <a:t>9</a:t>
            </a:fld>
            <a:endParaRPr lang="hu-HU" dirty="0">
              <a:latin typeface="+mn-lt"/>
            </a:endParaRPr>
          </a:p>
        </p:txBody>
      </p:sp>
      <p:sp>
        <p:nvSpPr>
          <p:cNvPr id="6" name="Szövegdoboz 5"/>
          <p:cNvSpPr txBox="1"/>
          <p:nvPr/>
        </p:nvSpPr>
        <p:spPr>
          <a:xfrm>
            <a:off x="7308304" y="2147193"/>
            <a:ext cx="1750429" cy="400110"/>
          </a:xfrm>
          <a:prstGeom prst="rect">
            <a:avLst/>
          </a:prstGeom>
          <a:noFill/>
        </p:spPr>
        <p:txBody>
          <a:bodyPr wrap="square" rtlCol="0">
            <a:spAutoFit/>
          </a:bodyPr>
          <a:lstStyle/>
          <a:p>
            <a:r>
              <a:rPr lang="hu-HU" sz="2000" b="1" dirty="0">
                <a:solidFill>
                  <a:schemeClr val="accent1"/>
                </a:solidFill>
                <a:latin typeface="Calibri" panose="020F0502020204030204" pitchFamily="34" charset="0"/>
              </a:rPr>
              <a:t>Lejárati eltérés</a:t>
            </a:r>
            <a:endParaRPr lang="en-GB" sz="2000" b="1" dirty="0" err="1">
              <a:solidFill>
                <a:schemeClr val="accent1"/>
              </a:solidFill>
              <a:latin typeface="Calibri" panose="020F0502020204030204" pitchFamily="34" charset="0"/>
            </a:endParaRPr>
          </a:p>
        </p:txBody>
      </p:sp>
      <p:sp>
        <p:nvSpPr>
          <p:cNvPr id="22" name="Szövegdoboz 21"/>
          <p:cNvSpPr txBox="1"/>
          <p:nvPr/>
        </p:nvSpPr>
        <p:spPr>
          <a:xfrm>
            <a:off x="3387606" y="4813448"/>
            <a:ext cx="1750429" cy="400110"/>
          </a:xfrm>
          <a:prstGeom prst="rect">
            <a:avLst/>
          </a:prstGeom>
          <a:noFill/>
        </p:spPr>
        <p:txBody>
          <a:bodyPr wrap="square" rtlCol="0">
            <a:spAutoFit/>
          </a:bodyPr>
          <a:lstStyle/>
          <a:p>
            <a:r>
              <a:rPr lang="hu-HU" sz="2000" b="1" dirty="0">
                <a:solidFill>
                  <a:schemeClr val="accent1"/>
                </a:solidFill>
                <a:latin typeface="Calibri" panose="020F0502020204030204" pitchFamily="34" charset="0"/>
              </a:rPr>
              <a:t>Báziskockázat</a:t>
            </a:r>
          </a:p>
        </p:txBody>
      </p:sp>
      <p:sp>
        <p:nvSpPr>
          <p:cNvPr id="9" name="Szövegdoboz 8"/>
          <p:cNvSpPr txBox="1"/>
          <p:nvPr/>
        </p:nvSpPr>
        <p:spPr>
          <a:xfrm>
            <a:off x="3347864" y="1507296"/>
            <a:ext cx="1628779" cy="923330"/>
          </a:xfrm>
          <a:prstGeom prst="rect">
            <a:avLst/>
          </a:prstGeom>
          <a:noFill/>
        </p:spPr>
        <p:txBody>
          <a:bodyPr wrap="square" rtlCol="0">
            <a:spAutoFit/>
          </a:bodyPr>
          <a:lstStyle/>
          <a:p>
            <a:r>
              <a:rPr lang="hu-HU" dirty="0">
                <a:solidFill>
                  <a:schemeClr val="accent5"/>
                </a:solidFill>
              </a:rPr>
              <a:t>Hozamgörbe párhuzamos elmozdulása</a:t>
            </a:r>
            <a:endParaRPr lang="en-GB" dirty="0" err="1">
              <a:solidFill>
                <a:schemeClr val="accent5"/>
              </a:solidFill>
            </a:endParaRPr>
          </a:p>
        </p:txBody>
      </p:sp>
      <p:sp>
        <p:nvSpPr>
          <p:cNvPr id="30" name="Szövegdoboz 29"/>
          <p:cNvSpPr txBox="1"/>
          <p:nvPr/>
        </p:nvSpPr>
        <p:spPr>
          <a:xfrm>
            <a:off x="3387606" y="3607428"/>
            <a:ext cx="1976482" cy="646331"/>
          </a:xfrm>
          <a:prstGeom prst="rect">
            <a:avLst/>
          </a:prstGeom>
          <a:noFill/>
        </p:spPr>
        <p:txBody>
          <a:bodyPr wrap="square" rtlCol="0">
            <a:spAutoFit/>
          </a:bodyPr>
          <a:lstStyle/>
          <a:p>
            <a:r>
              <a:rPr lang="hu-HU" dirty="0">
                <a:solidFill>
                  <a:schemeClr val="accent5"/>
                </a:solidFill>
              </a:rPr>
              <a:t>Hozamgörbe meredeksége nő</a:t>
            </a:r>
            <a:endParaRPr lang="en-GB" dirty="0" err="1">
              <a:solidFill>
                <a:schemeClr val="accent5"/>
              </a:solidFill>
            </a:endParaRPr>
          </a:p>
        </p:txBody>
      </p:sp>
      <p:grpSp>
        <p:nvGrpSpPr>
          <p:cNvPr id="36" name="Csoportba foglalás 35"/>
          <p:cNvGrpSpPr/>
          <p:nvPr/>
        </p:nvGrpSpPr>
        <p:grpSpPr>
          <a:xfrm>
            <a:off x="-828600" y="1359754"/>
            <a:ext cx="3456384" cy="2736304"/>
            <a:chOff x="-582713" y="3861048"/>
            <a:chExt cx="3456384" cy="2736304"/>
          </a:xfrm>
        </p:grpSpPr>
        <p:grpSp>
          <p:nvGrpSpPr>
            <p:cNvPr id="13" name="Csoportba foglalás 12"/>
            <p:cNvGrpSpPr/>
            <p:nvPr/>
          </p:nvGrpSpPr>
          <p:grpSpPr>
            <a:xfrm>
              <a:off x="-582713" y="3861048"/>
              <a:ext cx="3456384" cy="2736304"/>
              <a:chOff x="-756592" y="3873822"/>
              <a:chExt cx="3456384" cy="2736304"/>
            </a:xfrm>
          </p:grpSpPr>
          <p:sp>
            <p:nvSpPr>
              <p:cNvPr id="11" name="Ív 10"/>
              <p:cNvSpPr/>
              <p:nvPr/>
            </p:nvSpPr>
            <p:spPr>
              <a:xfrm>
                <a:off x="-756592" y="4262789"/>
                <a:ext cx="3456384" cy="1048181"/>
              </a:xfrm>
              <a:prstGeom prst="arc">
                <a:avLst/>
              </a:prstGeom>
              <a:ln w="15875">
                <a:prstDash val="sysDot"/>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Ív 11"/>
              <p:cNvSpPr/>
              <p:nvPr/>
            </p:nvSpPr>
            <p:spPr>
              <a:xfrm>
                <a:off x="-756592" y="4739828"/>
                <a:ext cx="3456384" cy="1048181"/>
              </a:xfrm>
              <a:prstGeom prst="arc">
                <a:avLst/>
              </a:prstGeom>
              <a:ln w="15875"/>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Egyenes összekötő nyíllal 13"/>
              <p:cNvCxnSpPr/>
              <p:nvPr/>
            </p:nvCxnSpPr>
            <p:spPr>
              <a:xfrm>
                <a:off x="899592" y="3873822"/>
                <a:ext cx="0" cy="1584176"/>
              </a:xfrm>
              <a:prstGeom prst="straightConnector1">
                <a:avLst/>
              </a:prstGeom>
              <a:ln w="1587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a:off x="2051720" y="4457849"/>
                <a:ext cx="0" cy="2152277"/>
              </a:xfrm>
              <a:prstGeom prst="straightConnector1">
                <a:avLst/>
              </a:prstGeom>
              <a:ln w="15875">
                <a:solidFill>
                  <a:schemeClr val="tx1"/>
                </a:solidFill>
                <a:tailEnd type="arrow"/>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1405786" y="4287374"/>
              <a:ext cx="1366014" cy="634048"/>
              <a:chOff x="1405786" y="4287374"/>
              <a:chExt cx="1366014" cy="634048"/>
            </a:xfrm>
          </p:grpSpPr>
          <p:cxnSp>
            <p:nvCxnSpPr>
              <p:cNvPr id="32" name="Egyenes összekötő nyíllal 31"/>
              <p:cNvCxnSpPr/>
              <p:nvPr/>
            </p:nvCxnSpPr>
            <p:spPr>
              <a:xfrm flipV="1">
                <a:off x="1405786" y="4555660"/>
                <a:ext cx="0" cy="3657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V="1">
                <a:off x="2771800" y="4287374"/>
                <a:ext cx="0" cy="3657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4" name="Lefelé nyíl 33"/>
          <p:cNvSpPr/>
          <p:nvPr/>
        </p:nvSpPr>
        <p:spPr>
          <a:xfrm>
            <a:off x="3900024" y="4306897"/>
            <a:ext cx="484632" cy="4255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Csoportba foglalás 42"/>
          <p:cNvGrpSpPr/>
          <p:nvPr/>
        </p:nvGrpSpPr>
        <p:grpSpPr>
          <a:xfrm>
            <a:off x="-1188640" y="3600286"/>
            <a:ext cx="4032448" cy="2728341"/>
            <a:chOff x="3122843" y="4081053"/>
            <a:chExt cx="4032448" cy="2728341"/>
          </a:xfrm>
        </p:grpSpPr>
        <p:grpSp>
          <p:nvGrpSpPr>
            <p:cNvPr id="16" name="Csoportba foglalás 15"/>
            <p:cNvGrpSpPr/>
            <p:nvPr/>
          </p:nvGrpSpPr>
          <p:grpSpPr>
            <a:xfrm>
              <a:off x="3122843" y="4081053"/>
              <a:ext cx="4032448" cy="2728341"/>
              <a:chOff x="3851920" y="4221088"/>
              <a:chExt cx="4032448" cy="2728341"/>
            </a:xfrm>
          </p:grpSpPr>
          <p:cxnSp>
            <p:nvCxnSpPr>
              <p:cNvPr id="18" name="Egyenes összekötő nyíllal 17"/>
              <p:cNvCxnSpPr/>
              <p:nvPr/>
            </p:nvCxnSpPr>
            <p:spPr>
              <a:xfrm>
                <a:off x="7092280" y="4797152"/>
                <a:ext cx="0" cy="2152277"/>
              </a:xfrm>
              <a:prstGeom prst="straightConnector1">
                <a:avLst/>
              </a:prstGeom>
              <a:ln w="15875">
                <a:solidFill>
                  <a:schemeClr val="tx1"/>
                </a:solidFill>
                <a:tailEnd type="arrow"/>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a:off x="5940152" y="4221088"/>
                <a:ext cx="0" cy="1584176"/>
              </a:xfrm>
              <a:prstGeom prst="straightConnector1">
                <a:avLst/>
              </a:prstGeom>
              <a:ln w="1587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20" name="Ív 19"/>
              <p:cNvSpPr/>
              <p:nvPr/>
            </p:nvSpPr>
            <p:spPr>
              <a:xfrm>
                <a:off x="4283967" y="5229200"/>
                <a:ext cx="3456384" cy="1048181"/>
              </a:xfrm>
              <a:prstGeom prst="arc">
                <a:avLst/>
              </a:prstGeom>
              <a:ln w="15875"/>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Ív 20"/>
              <p:cNvSpPr/>
              <p:nvPr/>
            </p:nvSpPr>
            <p:spPr>
              <a:xfrm>
                <a:off x="3851920" y="4797152"/>
                <a:ext cx="4032448" cy="1152128"/>
              </a:xfrm>
              <a:prstGeom prst="arc">
                <a:avLst/>
              </a:prstGeom>
              <a:ln w="15875">
                <a:prstDash val="sysDash"/>
              </a:ln>
              <a:scene3d>
                <a:camera prst="orthographicFront">
                  <a:rot lat="0" lon="10800000" rev="1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39" name="Egyenes összekötő nyíllal 38"/>
            <p:cNvCxnSpPr/>
            <p:nvPr/>
          </p:nvCxnSpPr>
          <p:spPr>
            <a:xfrm flipV="1">
              <a:off x="6948264" y="4373067"/>
              <a:ext cx="0" cy="62736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Csoportba foglalás 43"/>
          <p:cNvGrpSpPr/>
          <p:nvPr/>
        </p:nvGrpSpPr>
        <p:grpSpPr>
          <a:xfrm>
            <a:off x="5526918" y="1879473"/>
            <a:ext cx="1575179" cy="3777106"/>
            <a:chOff x="4788024" y="1764623"/>
            <a:chExt cx="1575179" cy="1440008"/>
          </a:xfrm>
        </p:grpSpPr>
        <p:grpSp>
          <p:nvGrpSpPr>
            <p:cNvPr id="41" name="Csoportba foglalás 40"/>
            <p:cNvGrpSpPr/>
            <p:nvPr/>
          </p:nvGrpSpPr>
          <p:grpSpPr>
            <a:xfrm>
              <a:off x="4788024" y="1764623"/>
              <a:ext cx="1440008" cy="1440008"/>
              <a:chOff x="4454211" y="2164713"/>
              <a:chExt cx="1440008" cy="1440008"/>
            </a:xfrm>
          </p:grpSpPr>
          <p:grpSp>
            <p:nvGrpSpPr>
              <p:cNvPr id="24" name="Csoportba foglalás 23"/>
              <p:cNvGrpSpPr/>
              <p:nvPr/>
            </p:nvGrpSpPr>
            <p:grpSpPr>
              <a:xfrm>
                <a:off x="4454211" y="2164713"/>
                <a:ext cx="720004" cy="1440008"/>
                <a:chOff x="2016225" y="560179"/>
                <a:chExt cx="720004" cy="1440008"/>
              </a:xfrm>
            </p:grpSpPr>
            <p:sp>
              <p:nvSpPr>
                <p:cNvPr id="25" name="Lekerekített téglalap 24"/>
                <p:cNvSpPr/>
                <p:nvPr/>
              </p:nvSpPr>
              <p:spPr>
                <a:xfrm>
                  <a:off x="2016225" y="560179"/>
                  <a:ext cx="720004" cy="144000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Lekerekített téglalap 4"/>
                <p:cNvSpPr/>
                <p:nvPr/>
              </p:nvSpPr>
              <p:spPr>
                <a:xfrm>
                  <a:off x="2051373" y="595327"/>
                  <a:ext cx="649708" cy="1369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hu-HU" sz="1400" b="1" kern="1200" dirty="0">
                      <a:latin typeface="Calibri" panose="020F0502020204030204" pitchFamily="34" charset="0"/>
                    </a:rPr>
                    <a:t>Állam-papír lejárat</a:t>
                  </a:r>
                  <a:endParaRPr lang="hu-HU" sz="1400" kern="1200" dirty="0">
                    <a:latin typeface="Calibri" panose="020F0502020204030204" pitchFamily="34" charset="0"/>
                  </a:endParaRPr>
                </a:p>
              </p:txBody>
            </p:sp>
          </p:grpSp>
          <p:grpSp>
            <p:nvGrpSpPr>
              <p:cNvPr id="27" name="Csoportba foglalás 26"/>
              <p:cNvGrpSpPr/>
              <p:nvPr/>
            </p:nvGrpSpPr>
            <p:grpSpPr>
              <a:xfrm>
                <a:off x="5174215" y="2524725"/>
                <a:ext cx="720004" cy="1079996"/>
                <a:chOff x="2664300" y="3456392"/>
                <a:chExt cx="720004" cy="1079996"/>
              </a:xfrm>
            </p:grpSpPr>
            <p:sp>
              <p:nvSpPr>
                <p:cNvPr id="28" name="Lekerekített téglalap 27"/>
                <p:cNvSpPr/>
                <p:nvPr/>
              </p:nvSpPr>
              <p:spPr>
                <a:xfrm>
                  <a:off x="2664300" y="3456392"/>
                  <a:ext cx="720004" cy="1079996"/>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5">
                    <a:hueOff val="-1119811"/>
                    <a:satOff val="4335"/>
                    <a:lumOff val="28759"/>
                    <a:alphaOff val="0"/>
                  </a:schemeClr>
                </a:effectRef>
                <a:fontRef idx="minor">
                  <a:schemeClr val="lt1"/>
                </a:fontRef>
              </p:style>
            </p:sp>
            <p:sp>
              <p:nvSpPr>
                <p:cNvPr id="29" name="Lekerekített téglalap 4"/>
                <p:cNvSpPr/>
                <p:nvPr/>
              </p:nvSpPr>
              <p:spPr>
                <a:xfrm>
                  <a:off x="2699448" y="3491540"/>
                  <a:ext cx="649708" cy="100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Calibri" panose="020F0502020204030204" pitchFamily="34" charset="0"/>
                    </a:rPr>
                    <a:t>IRS </a:t>
                  </a:r>
                  <a:r>
                    <a:rPr lang="en-GB" sz="1400" b="1" kern="1200" dirty="0" err="1">
                      <a:latin typeface="Calibri" panose="020F0502020204030204" pitchFamily="34" charset="0"/>
                    </a:rPr>
                    <a:t>lejárat</a:t>
                  </a:r>
                  <a:endParaRPr lang="en-GB" sz="1400" b="1" kern="1200" dirty="0">
                    <a:latin typeface="Calibri" panose="020F0502020204030204" pitchFamily="34" charset="0"/>
                  </a:endParaRPr>
                </a:p>
              </p:txBody>
            </p:sp>
          </p:grpSp>
        </p:grpSp>
        <p:sp>
          <p:nvSpPr>
            <p:cNvPr id="42" name="Jobb oldali kapcsos zárójel 41"/>
            <p:cNvSpPr/>
            <p:nvPr/>
          </p:nvSpPr>
          <p:spPr>
            <a:xfrm>
              <a:off x="6192884" y="1764623"/>
              <a:ext cx="170319" cy="3951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aphicFrame>
        <p:nvGraphicFramePr>
          <p:cNvPr id="7" name="Diagram 6"/>
          <p:cNvGraphicFramePr/>
          <p:nvPr>
            <p:extLst/>
          </p:nvPr>
        </p:nvGraphicFramePr>
        <p:xfrm>
          <a:off x="3275857" y="5213558"/>
          <a:ext cx="2026366" cy="91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Diagram 47"/>
          <p:cNvGraphicFramePr/>
          <p:nvPr>
            <p:extLst/>
          </p:nvPr>
        </p:nvGraphicFramePr>
        <p:xfrm>
          <a:off x="7264580" y="2691091"/>
          <a:ext cx="1794153" cy="9163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9" name="Text Placeholder 2"/>
          <p:cNvSpPr txBox="1">
            <a:spLocks/>
          </p:cNvSpPr>
          <p:nvPr/>
        </p:nvSpPr>
        <p:spPr>
          <a:xfrm>
            <a:off x="5959895" y="5963501"/>
            <a:ext cx="3098838" cy="36512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hu-HU" sz="1050" dirty="0"/>
              <a:t>Megjegyzés: *a hosszú hozamok 1 százalékpontos emelkedése esetén. </a:t>
            </a:r>
          </a:p>
        </p:txBody>
      </p:sp>
      <p:sp>
        <p:nvSpPr>
          <p:cNvPr id="52" name="Szöveg helye 6"/>
          <p:cNvSpPr>
            <a:spLocks noGrp="1"/>
          </p:cNvSpPr>
          <p:nvPr>
            <p:ph type="body" sz="quarter" idx="4294967295"/>
          </p:nvPr>
        </p:nvSpPr>
        <p:spPr>
          <a:xfrm>
            <a:off x="7358521" y="6328627"/>
            <a:ext cx="1700212" cy="365125"/>
          </a:xfrm>
          <a:prstGeom prst="rect">
            <a:avLst/>
          </a:prstGeom>
        </p:spPr>
        <p:txBody>
          <a:bodyPr/>
          <a:lstStyle/>
          <a:p>
            <a:pPr marL="0" indent="0" algn="r">
              <a:buNone/>
            </a:pPr>
            <a:r>
              <a:rPr lang="hu-HU" sz="1100" dirty="0"/>
              <a:t>Forrás: MNB.</a:t>
            </a:r>
            <a:endParaRPr lang="en-GB" sz="1100" dirty="0"/>
          </a:p>
        </p:txBody>
      </p:sp>
    </p:spTree>
    <p:extLst>
      <p:ext uri="{BB962C8B-B14F-4D97-AF65-F5344CB8AC3E}">
        <p14:creationId xmlns:p14="http://schemas.microsoft.com/office/powerpoint/2010/main" val="2649672146"/>
      </p:ext>
    </p:extLst>
  </p:cSld>
  <p:clrMapOvr>
    <a:masterClrMapping/>
  </p:clrMapOvr>
</p:sld>
</file>

<file path=ppt/theme/theme1.xml><?xml version="1.0" encoding="utf-8"?>
<a:theme xmlns:a="http://schemas.openxmlformats.org/drawingml/2006/main" name="blank">
  <a:themeElements>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MNB_MUAR_PPT_sablon_3" id="{0E99E441-BA91-481E-9FDC-17C2A4F83B22}" vid="{1A0FA107-B5C5-463B-9D6B-4746756CF09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591</TotalTime>
  <Words>2032</Words>
  <Application>Microsoft Office PowerPoint</Application>
  <PresentationFormat>On-screen Show (4:3)</PresentationFormat>
  <Paragraphs>377</Paragraphs>
  <Slides>37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Trebuchet MS</vt:lpstr>
      <vt:lpstr>Verdana</vt:lpstr>
      <vt:lpstr>blank</vt:lpstr>
      <vt:lpstr>Pénzügyi Stabilitási Jelentés 2016. május</vt:lpstr>
      <vt:lpstr>Fő üzenetek</vt:lpstr>
      <vt:lpstr>A bankrendszer tőkehelyzete stresszpályán is szilárd, egyetlen banknak sincs szüksége tőkebevonásra</vt:lpstr>
      <vt:lpstr>A bankrendszer likviditásai tartalékai bőségesek,  jelenleg bőven a szabályozói minimum felett vannak</vt:lpstr>
      <vt:lpstr>A jegybanki eszköztár átalakításának likviditásmérséklő hatását a bankok állampapír vásárlással közömbösítették</vt:lpstr>
      <vt:lpstr>A rövid külföldi források állománya január végére évtizedes mélypontra süllyedt</vt:lpstr>
      <vt:lpstr>Nemcsak a hitel-betét mutató szintje, de a szektorszintű szórása is nagyot csökkent</vt:lpstr>
      <vt:lpstr>A szigorúbb stressz forgatókönyv és szabályozás mellett több bank sem teljesítené a 70 százalékos LCR előírást</vt:lpstr>
      <vt:lpstr>Kamatcsere eszköz (IRS) igénybe vétele mellett is fennmaradtak kockázatok</vt:lpstr>
      <vt:lpstr>Kiemelt kihívások</vt:lpstr>
      <vt:lpstr>Halmozódó külső kockázatok – a hazai növekedésre is veszélyt jelenthetnek</vt:lpstr>
      <vt:lpstr>A magyar országkockázati felár már nem válik el élesen a környező országok átlagától</vt:lpstr>
      <vt:lpstr>Kiemelt kihívások</vt:lpstr>
      <vt:lpstr>A vállalati hitelezés válság utáni visszaesése aránytalanul nagy a válság előtti felépüléshez képest</vt:lpstr>
      <vt:lpstr>A szűkülő belföldi hitelezést a nagyvállalatok nagy koncentrációban külföldi hitelekkel helyettesíthetik</vt:lpstr>
      <vt:lpstr>A Piaci Hitelprogram keretében tett banki vállalásokkal 5-10 százalékos vállalati, illetve KKV bővülés várható </vt:lpstr>
      <vt:lpstr>A háztartási hitelezés élénkül, de az új lakás vásárlására felvett hitelek értéke továbbra is alacsony szinten áll</vt:lpstr>
      <vt:lpstr>A lakásárak gyors növekedése a jövedelmekhez viszonyítva egyelőre nem túlzott mértékű</vt:lpstr>
      <vt:lpstr>Az élénkülő kereslet és az otthonteremtési támogatások stabilizálhatják hitelezést</vt:lpstr>
      <vt:lpstr>Kiemelt kihívások</vt:lpstr>
      <vt:lpstr>A nemteljesítő háztartási hitelállomány aránya 22,5%, túlnyomó része lassan tisztuló, problémás jelzáloghitel</vt:lpstr>
      <vt:lpstr>MNB ajánlás adhat lendületet az átstrukturálási tartalékok kiaknázásának a nemteljesítő jelzáloghitel portfólióban</vt:lpstr>
      <vt:lpstr>A nemteljesítő adósok 70 százaléka korlátozottan forgalomképes községekben és kisebb városokban él</vt:lpstr>
      <vt:lpstr>MNB ajánlás: a megoldáskeresési folyamat</vt:lpstr>
      <vt:lpstr>Magasabb jelzáloghitel tisztítási rátával a háztartási NPL ráta 15 százalék alá érkezhet</vt:lpstr>
      <vt:lpstr>Jelentős a portfólió tisztítás, de továbbra is a projekthitelek dominálják a nemteljesítő portfóliót</vt:lpstr>
      <vt:lpstr>A fővárosi ipari és logisztikai ingatlanok bérleti piaca érdemi javuláson ment keresztül</vt:lpstr>
      <vt:lpstr>Az ingatlanpiac élénkülése részlegesen segít a tisztításban</vt:lpstr>
      <vt:lpstr>Több nagyobb kereskedelmiingatlan-hitel portfólió eladás szükséges az érdemi vállalati NPL csökkenéshez</vt:lpstr>
      <vt:lpstr>Kiemelt kihívások</vt:lpstr>
      <vt:lpstr>Néhány nagyobb banknál a bevételek még a működési költségeket is nehezen fedezik</vt:lpstr>
      <vt:lpstr>Érdemi heterogenitás látható a bankok tőke-akkumulációs képességében és kilátásaiban</vt:lpstr>
      <vt:lpstr>100 bázispontos alapkamat-csökkenés megközelítőleg 20-30 milliárd forintos jövedelem kiesést okoz</vt:lpstr>
      <vt:lpstr>100 bázispontos alapkamat-csökkenés megközelítőleg 20-30 milliárd forintos jövedelem kiesést okoz</vt:lpstr>
      <vt:lpstr>Szigorodó tőkeszabályozás, ami alacsonyabb tőkearányos jövedelmezőséggel jár</vt:lpstr>
      <vt:lpstr>A magasabb tőketartás ellenére a bankrendszeri RoE 6-8% körül alakulhat</vt:lpstr>
      <vt:lpstr>Fő üzenetek</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tavaszi Pénzügyi stabilitási jelentés</dc:title>
  <dc:creator>Horváth Gábor</dc:creator>
  <cp:lastModifiedBy>Nagy Tamás</cp:lastModifiedBy>
  <cp:revision>52</cp:revision>
  <dcterms:created xsi:type="dcterms:W3CDTF">2016-05-06T16:33:03Z</dcterms:created>
  <dcterms:modified xsi:type="dcterms:W3CDTF">2016-05-13T13:50:16Z</dcterms:modified>
</cp:coreProperties>
</file>