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2.xml" ContentType="application/vnd.openxmlformats-officedocument.drawingml.chart+xml"/>
  <Override PartName="/ppt/drawings/drawing6.xml" ContentType="application/vnd.openxmlformats-officedocument.drawingml.chartshapes+xml"/>
  <Override PartName="/ppt/charts/chart13.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14.xml" ContentType="application/vnd.openxmlformats-officedocument.drawingml.chart+xml"/>
  <Override PartName="/ppt/drawings/drawing8.xml" ContentType="application/vnd.openxmlformats-officedocument.drawingml.chartshapes+xml"/>
  <Override PartName="/ppt/notesSlides/notesSlide5.xml" ContentType="application/vnd.openxmlformats-officedocument.presentationml.notesSlide+xml"/>
  <Override PartName="/ppt/charts/chart15.xml" ContentType="application/vnd.openxmlformats-officedocument.drawingml.chart+xml"/>
  <Override PartName="/ppt/theme/themeOverride8.xml" ContentType="application/vnd.openxmlformats-officedocument.themeOverride+xml"/>
  <Override PartName="/ppt/drawings/drawing9.xml" ContentType="application/vnd.openxmlformats-officedocument.drawingml.chartshapes+xml"/>
  <Override PartName="/ppt/notesSlides/notesSlide6.xml" ContentType="application/vnd.openxmlformats-officedocument.presentationml.notesSlide+xml"/>
  <Override PartName="/ppt/charts/chart16.xml" ContentType="application/vnd.openxmlformats-officedocument.drawingml.chart+xml"/>
  <Override PartName="/ppt/theme/themeOverride9.xml" ContentType="application/vnd.openxmlformats-officedocument.themeOverride+xml"/>
  <Override PartName="/ppt/drawings/drawing10.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31"/>
  </p:notesMasterIdLst>
  <p:handoutMasterIdLst>
    <p:handoutMasterId r:id="rId32"/>
  </p:handoutMasterIdLst>
  <p:sldIdLst>
    <p:sldId id="265" r:id="rId2"/>
    <p:sldId id="326" r:id="rId3"/>
    <p:sldId id="277" r:id="rId4"/>
    <p:sldId id="273" r:id="rId5"/>
    <p:sldId id="312" r:id="rId6"/>
    <p:sldId id="269" r:id="rId7"/>
    <p:sldId id="268" r:id="rId8"/>
    <p:sldId id="316" r:id="rId9"/>
    <p:sldId id="317" r:id="rId10"/>
    <p:sldId id="271" r:id="rId11"/>
    <p:sldId id="318" r:id="rId12"/>
    <p:sldId id="320" r:id="rId13"/>
    <p:sldId id="313" r:id="rId14"/>
    <p:sldId id="321" r:id="rId15"/>
    <p:sldId id="303" r:id="rId16"/>
    <p:sldId id="305" r:id="rId17"/>
    <p:sldId id="306" r:id="rId18"/>
    <p:sldId id="307" r:id="rId19"/>
    <p:sldId id="323" r:id="rId20"/>
    <p:sldId id="314" r:id="rId21"/>
    <p:sldId id="324" r:id="rId22"/>
    <p:sldId id="291" r:id="rId23"/>
    <p:sldId id="325" r:id="rId24"/>
    <p:sldId id="315" r:id="rId25"/>
    <p:sldId id="296" r:id="rId26"/>
    <p:sldId id="299" r:id="rId27"/>
    <p:sldId id="300" r:id="rId28"/>
    <p:sldId id="309" r:id="rId29"/>
    <p:sldId id="264" r:id="rId30"/>
  </p:sldIdLst>
  <p:sldSz cx="9144000" cy="6858000" type="screen4x3"/>
  <p:notesSz cx="6797675" cy="9926638"/>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55">
          <p15:clr>
            <a:srgbClr val="A4A3A4"/>
          </p15:clr>
        </p15:guide>
        <p15:guide id="2" orient="horz" pos="663">
          <p15:clr>
            <a:srgbClr val="A4A3A4"/>
          </p15:clr>
        </p15:guide>
        <p15:guide id="3" pos="2880">
          <p15:clr>
            <a:srgbClr val="A4A3A4"/>
          </p15:clr>
        </p15:guide>
        <p15:guide id="4" pos="385">
          <p15:clr>
            <a:srgbClr val="A4A3A4"/>
          </p15:clr>
        </p15:guide>
        <p15:guide id="5" pos="532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eigervald"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B93B"/>
    <a:srgbClr val="1E2452"/>
    <a:srgbClr val="777063"/>
    <a:srgbClr val="A69F94"/>
    <a:srgbClr val="EAB92A"/>
    <a:srgbClr val="5DB4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092" autoAdjust="0"/>
  </p:normalViewPr>
  <p:slideViewPr>
    <p:cSldViewPr>
      <p:cViewPr varScale="1">
        <p:scale>
          <a:sx n="105" d="100"/>
          <a:sy n="105" d="100"/>
        </p:scale>
        <p:origin x="-1626" y="-84"/>
      </p:cViewPr>
      <p:guideLst>
        <p:guide orient="horz" pos="255"/>
        <p:guide orient="horz" pos="663"/>
        <p:guide pos="2880"/>
        <p:guide pos="385"/>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9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srv2\mnbext\Kgf\Varhegyij\flow\k&#233;r&#233;sek\Barnab&#225;s\reformk&#246;nyv%20prezi\Copy%20of%20PISA_teszt.xlsx" TargetMode="Externa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srv2\mnb\_workflow\KKF\_N&#246;veked&#233;si%20Jelent&#233;s\2015\&#193;br&#225;k\2.%20fejezet%20-%202nd%20chapter.xlsx" TargetMode="External"/><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SRV2\MNB\_workflow\KKF\_N&#246;veked&#233;si%20Jelent&#233;s\2015\&#193;br&#225;k\3.%20fejezet%20-%203rd%20chapter.xlsx" TargetMode="Externa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SRV2\MNB\_workflow\KKF\_N&#246;veked&#233;si%20Jelent&#233;s\2015\&#193;br&#225;k\3.%20fejezet%20-%203rd%20chapter.xlsx" TargetMode="External"/><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SRV2\MNB\_workflow\KKF\_N&#246;veked&#233;si%20Jelent&#233;s\2015\&#193;br&#225;k\4.%20fejezet%20-%204th%20chapter.xlsx" TargetMode="Externa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srv2\mnb\_workflow\KKF\_N&#246;veked&#233;si%20Jelent&#233;s\2015\&#193;br&#225;k\4.%20fejezet%20-%204th%20chapter.xlsx" TargetMode="External"/><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srv2\mnb\_workflow\KKF\_N&#246;veked&#233;si%20Jelent&#233;s\2015\&#193;br&#225;k\4.%20fejezet%20-%204th%20chapter.xlsx" TargetMode="External"/><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rv2\mnb\_workflow\KKF\_N&#246;veked&#233;si%20Jelent&#233;s\2015\Prezent&#225;ci&#243;\Inputok\Demogr&#225;fia_glob&#225;li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srv2\mnb\KKF\Konjunktura%20elemzo%20osztaly\_Common\ViragB\2015_projektek\realkamat\Cikk%20&#225;br&#225;k%20megform&#225;zva.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SRV2\MNB\_workflow\KKF\_N&#246;veked&#233;si%20Jelent&#233;s\2015\&#193;br&#225;k\1.%20fejezet%20-%201st%20chapter.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SRV2\MNB\_workflow\KKF\_N&#246;veked&#233;si%20Jelent&#233;s\2015\&#193;br&#225;k\1.%20fejezet%20-%201st%20chapter.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oleObject" Target="file:///\\srv2\mnb\KKF\Konjunktura%20elemzo%20osztaly\_Common\SzaboLajos\k&#252;lker\lassul&#225;s_n&#233;met_felt&#246;rekv&#337;\k&#252;ls&#337;_keresletetk.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srv2\mnb\_workflow\KKF\_N&#246;veked&#233;si%20Jelent&#233;s\2015\&#193;br&#225;k\2.%20fejezet%20-%202nd%20chapter.xlsx"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1" Type="http://schemas.openxmlformats.org/officeDocument/2006/relationships/oleObject" Target="file:///\\srv2\mnbext\Kgf\Varhegyij\flow\k&#233;r&#233;sek\Barnab&#225;s\reformk&#246;nyv%20prezi\ReformK_fis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843918958079822E-2"/>
          <c:y val="6.7913518868273903E-2"/>
          <c:w val="0.90823915149407664"/>
          <c:h val="0.64144470058882375"/>
        </c:manualLayout>
      </c:layout>
      <c:lineChart>
        <c:grouping val="standard"/>
        <c:varyColors val="0"/>
        <c:ser>
          <c:idx val="0"/>
          <c:order val="0"/>
          <c:tx>
            <c:strRef>
              <c:f>'c1-5'!$B$13</c:f>
              <c:strCache>
                <c:ptCount val="1"/>
                <c:pt idx="0">
                  <c:v>USA</c:v>
                </c:pt>
              </c:strCache>
            </c:strRef>
          </c:tx>
          <c:spPr>
            <a:ln w="38100">
              <a:solidFill>
                <a:srgbClr val="7BAFD4"/>
              </a:solidFill>
              <a:prstDash val="sysDash"/>
            </a:ln>
          </c:spPr>
          <c:marker>
            <c:symbol val="none"/>
          </c:marker>
          <c:cat>
            <c:numRef>
              <c:f>'c1-5'!$A$15:$A$210</c:f>
              <c:numCache>
                <c:formatCode>m/d/yyyy</c:formatCode>
                <c:ptCount val="196"/>
                <c:pt idx="0">
                  <c:v>23832</c:v>
                </c:pt>
                <c:pt idx="1">
                  <c:v>23923</c:v>
                </c:pt>
                <c:pt idx="2">
                  <c:v>24015</c:v>
                </c:pt>
                <c:pt idx="3">
                  <c:v>24107</c:v>
                </c:pt>
                <c:pt idx="4">
                  <c:v>24197</c:v>
                </c:pt>
                <c:pt idx="5">
                  <c:v>24288</c:v>
                </c:pt>
                <c:pt idx="6">
                  <c:v>24380</c:v>
                </c:pt>
                <c:pt idx="7">
                  <c:v>24472</c:v>
                </c:pt>
                <c:pt idx="8">
                  <c:v>24562</c:v>
                </c:pt>
                <c:pt idx="9">
                  <c:v>24653</c:v>
                </c:pt>
                <c:pt idx="10">
                  <c:v>24745</c:v>
                </c:pt>
                <c:pt idx="11">
                  <c:v>24837</c:v>
                </c:pt>
                <c:pt idx="12">
                  <c:v>24928</c:v>
                </c:pt>
                <c:pt idx="13">
                  <c:v>25019</c:v>
                </c:pt>
                <c:pt idx="14">
                  <c:v>25111</c:v>
                </c:pt>
                <c:pt idx="15">
                  <c:v>25203</c:v>
                </c:pt>
                <c:pt idx="16">
                  <c:v>25293</c:v>
                </c:pt>
                <c:pt idx="17">
                  <c:v>25384</c:v>
                </c:pt>
                <c:pt idx="18">
                  <c:v>25476</c:v>
                </c:pt>
                <c:pt idx="19">
                  <c:v>25568</c:v>
                </c:pt>
                <c:pt idx="20">
                  <c:v>25658</c:v>
                </c:pt>
                <c:pt idx="21">
                  <c:v>25749</c:v>
                </c:pt>
                <c:pt idx="22">
                  <c:v>25841</c:v>
                </c:pt>
                <c:pt idx="23">
                  <c:v>25933</c:v>
                </c:pt>
                <c:pt idx="24">
                  <c:v>26023</c:v>
                </c:pt>
                <c:pt idx="25">
                  <c:v>26114</c:v>
                </c:pt>
                <c:pt idx="26">
                  <c:v>26206</c:v>
                </c:pt>
                <c:pt idx="27">
                  <c:v>26298</c:v>
                </c:pt>
                <c:pt idx="28">
                  <c:v>26389</c:v>
                </c:pt>
                <c:pt idx="29">
                  <c:v>26480</c:v>
                </c:pt>
                <c:pt idx="30">
                  <c:v>26572</c:v>
                </c:pt>
                <c:pt idx="31">
                  <c:v>26664</c:v>
                </c:pt>
                <c:pt idx="32">
                  <c:v>26754</c:v>
                </c:pt>
                <c:pt idx="33">
                  <c:v>26845</c:v>
                </c:pt>
                <c:pt idx="34">
                  <c:v>26937</c:v>
                </c:pt>
                <c:pt idx="35">
                  <c:v>27029</c:v>
                </c:pt>
                <c:pt idx="36">
                  <c:v>27119</c:v>
                </c:pt>
                <c:pt idx="37">
                  <c:v>27210</c:v>
                </c:pt>
                <c:pt idx="38">
                  <c:v>27302</c:v>
                </c:pt>
                <c:pt idx="39">
                  <c:v>27394</c:v>
                </c:pt>
                <c:pt idx="40">
                  <c:v>27484</c:v>
                </c:pt>
                <c:pt idx="41">
                  <c:v>27575</c:v>
                </c:pt>
                <c:pt idx="42">
                  <c:v>27667</c:v>
                </c:pt>
                <c:pt idx="43">
                  <c:v>27759</c:v>
                </c:pt>
                <c:pt idx="44">
                  <c:v>27850</c:v>
                </c:pt>
                <c:pt idx="45">
                  <c:v>27941</c:v>
                </c:pt>
                <c:pt idx="46">
                  <c:v>28033</c:v>
                </c:pt>
                <c:pt idx="47">
                  <c:v>28125</c:v>
                </c:pt>
                <c:pt idx="48">
                  <c:v>28215</c:v>
                </c:pt>
                <c:pt idx="49">
                  <c:v>28306</c:v>
                </c:pt>
                <c:pt idx="50">
                  <c:v>28398</c:v>
                </c:pt>
                <c:pt idx="51">
                  <c:v>28490</c:v>
                </c:pt>
                <c:pt idx="52">
                  <c:v>28580</c:v>
                </c:pt>
                <c:pt idx="53">
                  <c:v>28671</c:v>
                </c:pt>
                <c:pt idx="54">
                  <c:v>28763</c:v>
                </c:pt>
                <c:pt idx="55">
                  <c:v>28855</c:v>
                </c:pt>
                <c:pt idx="56">
                  <c:v>28945</c:v>
                </c:pt>
                <c:pt idx="57">
                  <c:v>29036</c:v>
                </c:pt>
                <c:pt idx="58">
                  <c:v>29128</c:v>
                </c:pt>
                <c:pt idx="59">
                  <c:v>29220</c:v>
                </c:pt>
                <c:pt idx="60">
                  <c:v>29311</c:v>
                </c:pt>
                <c:pt idx="61">
                  <c:v>29402</c:v>
                </c:pt>
                <c:pt idx="62">
                  <c:v>29494</c:v>
                </c:pt>
                <c:pt idx="63">
                  <c:v>29586</c:v>
                </c:pt>
                <c:pt idx="64">
                  <c:v>29676</c:v>
                </c:pt>
                <c:pt idx="65">
                  <c:v>29767</c:v>
                </c:pt>
                <c:pt idx="66">
                  <c:v>29859</c:v>
                </c:pt>
                <c:pt idx="67">
                  <c:v>29951</c:v>
                </c:pt>
                <c:pt idx="68">
                  <c:v>30041</c:v>
                </c:pt>
                <c:pt idx="69">
                  <c:v>30132</c:v>
                </c:pt>
                <c:pt idx="70">
                  <c:v>30224</c:v>
                </c:pt>
                <c:pt idx="71">
                  <c:v>30316</c:v>
                </c:pt>
                <c:pt idx="72">
                  <c:v>30406</c:v>
                </c:pt>
                <c:pt idx="73">
                  <c:v>30497</c:v>
                </c:pt>
                <c:pt idx="74">
                  <c:v>30589</c:v>
                </c:pt>
                <c:pt idx="75">
                  <c:v>30681</c:v>
                </c:pt>
                <c:pt idx="76">
                  <c:v>30772</c:v>
                </c:pt>
                <c:pt idx="77">
                  <c:v>30863</c:v>
                </c:pt>
                <c:pt idx="78">
                  <c:v>30955</c:v>
                </c:pt>
                <c:pt idx="79">
                  <c:v>31047</c:v>
                </c:pt>
                <c:pt idx="80">
                  <c:v>31137</c:v>
                </c:pt>
                <c:pt idx="81">
                  <c:v>31228</c:v>
                </c:pt>
                <c:pt idx="82">
                  <c:v>31320</c:v>
                </c:pt>
                <c:pt idx="83">
                  <c:v>31412</c:v>
                </c:pt>
                <c:pt idx="84">
                  <c:v>31502</c:v>
                </c:pt>
                <c:pt idx="85">
                  <c:v>31593</c:v>
                </c:pt>
                <c:pt idx="86">
                  <c:v>31685</c:v>
                </c:pt>
                <c:pt idx="87">
                  <c:v>31777</c:v>
                </c:pt>
                <c:pt idx="88">
                  <c:v>31867</c:v>
                </c:pt>
                <c:pt idx="89">
                  <c:v>31958</c:v>
                </c:pt>
                <c:pt idx="90">
                  <c:v>32050</c:v>
                </c:pt>
                <c:pt idx="91">
                  <c:v>32142</c:v>
                </c:pt>
                <c:pt idx="92">
                  <c:v>32233</c:v>
                </c:pt>
                <c:pt idx="93">
                  <c:v>32324</c:v>
                </c:pt>
                <c:pt idx="94">
                  <c:v>32416</c:v>
                </c:pt>
                <c:pt idx="95">
                  <c:v>32508</c:v>
                </c:pt>
                <c:pt idx="96">
                  <c:v>32598</c:v>
                </c:pt>
                <c:pt idx="97">
                  <c:v>32689</c:v>
                </c:pt>
                <c:pt idx="98">
                  <c:v>32781</c:v>
                </c:pt>
                <c:pt idx="99">
                  <c:v>32873</c:v>
                </c:pt>
                <c:pt idx="100">
                  <c:v>32963</c:v>
                </c:pt>
                <c:pt idx="101">
                  <c:v>33054</c:v>
                </c:pt>
                <c:pt idx="102">
                  <c:v>33146</c:v>
                </c:pt>
                <c:pt idx="103">
                  <c:v>33238</c:v>
                </c:pt>
                <c:pt idx="104">
                  <c:v>33328</c:v>
                </c:pt>
                <c:pt idx="105">
                  <c:v>33419</c:v>
                </c:pt>
                <c:pt idx="106">
                  <c:v>33511</c:v>
                </c:pt>
                <c:pt idx="107">
                  <c:v>33603</c:v>
                </c:pt>
                <c:pt idx="108">
                  <c:v>33694</c:v>
                </c:pt>
                <c:pt idx="109">
                  <c:v>33785</c:v>
                </c:pt>
                <c:pt idx="110">
                  <c:v>33877</c:v>
                </c:pt>
                <c:pt idx="111">
                  <c:v>33969</c:v>
                </c:pt>
                <c:pt idx="112">
                  <c:v>34059</c:v>
                </c:pt>
                <c:pt idx="113">
                  <c:v>34150</c:v>
                </c:pt>
                <c:pt idx="114">
                  <c:v>34242</c:v>
                </c:pt>
                <c:pt idx="115">
                  <c:v>34334</c:v>
                </c:pt>
                <c:pt idx="116">
                  <c:v>34424</c:v>
                </c:pt>
                <c:pt idx="117">
                  <c:v>34515</c:v>
                </c:pt>
                <c:pt idx="118">
                  <c:v>34607</c:v>
                </c:pt>
                <c:pt idx="119">
                  <c:v>34699</c:v>
                </c:pt>
                <c:pt idx="120">
                  <c:v>34789</c:v>
                </c:pt>
                <c:pt idx="121">
                  <c:v>34880</c:v>
                </c:pt>
                <c:pt idx="122">
                  <c:v>34972</c:v>
                </c:pt>
                <c:pt idx="123">
                  <c:v>35064</c:v>
                </c:pt>
                <c:pt idx="124">
                  <c:v>35155</c:v>
                </c:pt>
                <c:pt idx="125">
                  <c:v>35246</c:v>
                </c:pt>
                <c:pt idx="126">
                  <c:v>35338</c:v>
                </c:pt>
                <c:pt idx="127">
                  <c:v>35430</c:v>
                </c:pt>
                <c:pt idx="128">
                  <c:v>35520</c:v>
                </c:pt>
                <c:pt idx="129">
                  <c:v>35611</c:v>
                </c:pt>
                <c:pt idx="130">
                  <c:v>35703</c:v>
                </c:pt>
                <c:pt idx="131">
                  <c:v>35795</c:v>
                </c:pt>
                <c:pt idx="132">
                  <c:v>35885</c:v>
                </c:pt>
                <c:pt idx="133">
                  <c:v>35976</c:v>
                </c:pt>
                <c:pt idx="134">
                  <c:v>36068</c:v>
                </c:pt>
                <c:pt idx="135">
                  <c:v>36160</c:v>
                </c:pt>
                <c:pt idx="136">
                  <c:v>36250</c:v>
                </c:pt>
                <c:pt idx="137">
                  <c:v>36341</c:v>
                </c:pt>
                <c:pt idx="138">
                  <c:v>36433</c:v>
                </c:pt>
                <c:pt idx="139">
                  <c:v>36525</c:v>
                </c:pt>
                <c:pt idx="140">
                  <c:v>36616</c:v>
                </c:pt>
                <c:pt idx="141">
                  <c:v>36707</c:v>
                </c:pt>
                <c:pt idx="142">
                  <c:v>36799</c:v>
                </c:pt>
                <c:pt idx="143">
                  <c:v>36891</c:v>
                </c:pt>
                <c:pt idx="144">
                  <c:v>36981</c:v>
                </c:pt>
                <c:pt idx="145">
                  <c:v>37072</c:v>
                </c:pt>
                <c:pt idx="146">
                  <c:v>37164</c:v>
                </c:pt>
                <c:pt idx="147">
                  <c:v>37256</c:v>
                </c:pt>
                <c:pt idx="148">
                  <c:v>37346</c:v>
                </c:pt>
                <c:pt idx="149">
                  <c:v>37437</c:v>
                </c:pt>
                <c:pt idx="150">
                  <c:v>37529</c:v>
                </c:pt>
                <c:pt idx="151">
                  <c:v>37621</c:v>
                </c:pt>
                <c:pt idx="152">
                  <c:v>37711</c:v>
                </c:pt>
                <c:pt idx="153">
                  <c:v>37802</c:v>
                </c:pt>
                <c:pt idx="154">
                  <c:v>37894</c:v>
                </c:pt>
                <c:pt idx="155">
                  <c:v>37986</c:v>
                </c:pt>
                <c:pt idx="156">
                  <c:v>38077</c:v>
                </c:pt>
                <c:pt idx="157">
                  <c:v>38168</c:v>
                </c:pt>
                <c:pt idx="158">
                  <c:v>38260</c:v>
                </c:pt>
                <c:pt idx="159">
                  <c:v>38352</c:v>
                </c:pt>
                <c:pt idx="160">
                  <c:v>38442</c:v>
                </c:pt>
                <c:pt idx="161">
                  <c:v>38533</c:v>
                </c:pt>
                <c:pt idx="162">
                  <c:v>38625</c:v>
                </c:pt>
                <c:pt idx="163">
                  <c:v>38717</c:v>
                </c:pt>
                <c:pt idx="164">
                  <c:v>38807</c:v>
                </c:pt>
                <c:pt idx="165">
                  <c:v>38898</c:v>
                </c:pt>
                <c:pt idx="166">
                  <c:v>38990</c:v>
                </c:pt>
                <c:pt idx="167">
                  <c:v>39082</c:v>
                </c:pt>
                <c:pt idx="168">
                  <c:v>39172</c:v>
                </c:pt>
                <c:pt idx="169">
                  <c:v>39263</c:v>
                </c:pt>
                <c:pt idx="170">
                  <c:v>39355</c:v>
                </c:pt>
                <c:pt idx="171">
                  <c:v>39447</c:v>
                </c:pt>
                <c:pt idx="172">
                  <c:v>39538</c:v>
                </c:pt>
                <c:pt idx="173">
                  <c:v>39629</c:v>
                </c:pt>
                <c:pt idx="174">
                  <c:v>39721</c:v>
                </c:pt>
                <c:pt idx="175">
                  <c:v>39813</c:v>
                </c:pt>
                <c:pt idx="176">
                  <c:v>39903</c:v>
                </c:pt>
                <c:pt idx="177">
                  <c:v>39994</c:v>
                </c:pt>
                <c:pt idx="178">
                  <c:v>40086</c:v>
                </c:pt>
                <c:pt idx="179">
                  <c:v>40178</c:v>
                </c:pt>
                <c:pt idx="180">
                  <c:v>40268</c:v>
                </c:pt>
                <c:pt idx="181">
                  <c:v>40359</c:v>
                </c:pt>
                <c:pt idx="182">
                  <c:v>40451</c:v>
                </c:pt>
                <c:pt idx="183">
                  <c:v>40543</c:v>
                </c:pt>
                <c:pt idx="184">
                  <c:v>40633</c:v>
                </c:pt>
                <c:pt idx="185">
                  <c:v>40724</c:v>
                </c:pt>
                <c:pt idx="186">
                  <c:v>40816</c:v>
                </c:pt>
                <c:pt idx="187">
                  <c:v>40908</c:v>
                </c:pt>
                <c:pt idx="188">
                  <c:v>40999</c:v>
                </c:pt>
                <c:pt idx="189">
                  <c:v>41090</c:v>
                </c:pt>
                <c:pt idx="190">
                  <c:v>41182</c:v>
                </c:pt>
                <c:pt idx="191">
                  <c:v>41274</c:v>
                </c:pt>
                <c:pt idx="192">
                  <c:v>41364</c:v>
                </c:pt>
                <c:pt idx="193">
                  <c:v>41455</c:v>
                </c:pt>
                <c:pt idx="194">
                  <c:v>41547</c:v>
                </c:pt>
                <c:pt idx="195">
                  <c:v>41639</c:v>
                </c:pt>
              </c:numCache>
            </c:numRef>
          </c:cat>
          <c:val>
            <c:numRef>
              <c:f>'c1-5'!$B$15:$B$210</c:f>
              <c:numCache>
                <c:formatCode>0.00</c:formatCode>
                <c:ptCount val="196"/>
                <c:pt idx="0">
                  <c:v>2.9055917153298698</c:v>
                </c:pt>
                <c:pt idx="1">
                  <c:v>2.8730544070908635</c:v>
                </c:pt>
                <c:pt idx="2">
                  <c:v>2.8364798289373998</c:v>
                </c:pt>
                <c:pt idx="3">
                  <c:v>2.7924365039567101</c:v>
                </c:pt>
                <c:pt idx="4">
                  <c:v>2.7396936324407797</c:v>
                </c:pt>
                <c:pt idx="5">
                  <c:v>2.6799871747160302</c:v>
                </c:pt>
                <c:pt idx="6">
                  <c:v>2.6177327834764372</c:v>
                </c:pt>
                <c:pt idx="7">
                  <c:v>2.5531211714939812</c:v>
                </c:pt>
                <c:pt idx="8">
                  <c:v>2.48484780843672</c:v>
                </c:pt>
                <c:pt idx="9">
                  <c:v>2.4124425879104834</c:v>
                </c:pt>
                <c:pt idx="10">
                  <c:v>2.3387466159839168</c:v>
                </c:pt>
                <c:pt idx="11">
                  <c:v>2.2649579929128212</c:v>
                </c:pt>
                <c:pt idx="12">
                  <c:v>2.19175545048209</c:v>
                </c:pt>
                <c:pt idx="13">
                  <c:v>2.1197047225666052</c:v>
                </c:pt>
                <c:pt idx="14">
                  <c:v>2.0523284498988592</c:v>
                </c:pt>
                <c:pt idx="15">
                  <c:v>1.9935636368071399</c:v>
                </c:pt>
                <c:pt idx="16">
                  <c:v>1.9460632429492399</c:v>
                </c:pt>
                <c:pt idx="17">
                  <c:v>1.9102752767686628</c:v>
                </c:pt>
                <c:pt idx="18">
                  <c:v>1.8870511429071299</c:v>
                </c:pt>
                <c:pt idx="19">
                  <c:v>1.87402540082964</c:v>
                </c:pt>
                <c:pt idx="20">
                  <c:v>1.8685633186176898</c:v>
                </c:pt>
                <c:pt idx="21">
                  <c:v>1.8670947943288498</c:v>
                </c:pt>
                <c:pt idx="22">
                  <c:v>1.8658055638923101</c:v>
                </c:pt>
                <c:pt idx="23">
                  <c:v>1.86074189458196</c:v>
                </c:pt>
                <c:pt idx="24">
                  <c:v>1.8501906974556368</c:v>
                </c:pt>
                <c:pt idx="25">
                  <c:v>1.83108011401742</c:v>
                </c:pt>
                <c:pt idx="26">
                  <c:v>1.8053677789218601</c:v>
                </c:pt>
                <c:pt idx="27">
                  <c:v>1.7734363764390098</c:v>
                </c:pt>
                <c:pt idx="28">
                  <c:v>1.7363969538255499</c:v>
                </c:pt>
                <c:pt idx="29">
                  <c:v>1.6938003094743699</c:v>
                </c:pt>
                <c:pt idx="30">
                  <c:v>1.64621697553748</c:v>
                </c:pt>
                <c:pt idx="31">
                  <c:v>1.59615928432117</c:v>
                </c:pt>
                <c:pt idx="32">
                  <c:v>1.5451688089324698</c:v>
                </c:pt>
                <c:pt idx="33">
                  <c:v>1.4954546229741765</c:v>
                </c:pt>
                <c:pt idx="34">
                  <c:v>1.4511677911148271</c:v>
                </c:pt>
                <c:pt idx="35">
                  <c:v>1.4155607647506199</c:v>
                </c:pt>
                <c:pt idx="36">
                  <c:v>1.3885690288852028</c:v>
                </c:pt>
                <c:pt idx="37">
                  <c:v>1.3705770713251328</c:v>
                </c:pt>
                <c:pt idx="38">
                  <c:v>1.3591371920355799</c:v>
                </c:pt>
                <c:pt idx="39">
                  <c:v>1.3515308306644198</c:v>
                </c:pt>
                <c:pt idx="40">
                  <c:v>1.3426609536001199</c:v>
                </c:pt>
                <c:pt idx="41">
                  <c:v>1.3283185560251101</c:v>
                </c:pt>
                <c:pt idx="42">
                  <c:v>1.3053226343561899</c:v>
                </c:pt>
                <c:pt idx="43">
                  <c:v>1.2723708359658301</c:v>
                </c:pt>
                <c:pt idx="44">
                  <c:v>1.22983282609894</c:v>
                </c:pt>
                <c:pt idx="45">
                  <c:v>1.1790952315543299</c:v>
                </c:pt>
                <c:pt idx="46">
                  <c:v>1.12377067893163</c:v>
                </c:pt>
                <c:pt idx="47">
                  <c:v>1.0663279316506928</c:v>
                </c:pt>
                <c:pt idx="48">
                  <c:v>1.00851097604462</c:v>
                </c:pt>
                <c:pt idx="49">
                  <c:v>0.95199868214450911</c:v>
                </c:pt>
                <c:pt idx="50">
                  <c:v>0.89822236285605783</c:v>
                </c:pt>
                <c:pt idx="51">
                  <c:v>0.84838864889889065</c:v>
                </c:pt>
                <c:pt idx="52">
                  <c:v>0.80496183355088025</c:v>
                </c:pt>
                <c:pt idx="53">
                  <c:v>0.76756697538833396</c:v>
                </c:pt>
                <c:pt idx="54">
                  <c:v>0.7339171597561025</c:v>
                </c:pt>
                <c:pt idx="55">
                  <c:v>0.70628403265651418</c:v>
                </c:pt>
                <c:pt idx="56">
                  <c:v>0.68702519181655897</c:v>
                </c:pt>
                <c:pt idx="57">
                  <c:v>0.67935491397719494</c:v>
                </c:pt>
                <c:pt idx="58">
                  <c:v>0.68438893125453104</c:v>
                </c:pt>
                <c:pt idx="59">
                  <c:v>0.70124825596806795</c:v>
                </c:pt>
                <c:pt idx="60">
                  <c:v>0.72902497991797999</c:v>
                </c:pt>
                <c:pt idx="61">
                  <c:v>0.76711020153013065</c:v>
                </c:pt>
                <c:pt idx="62">
                  <c:v>0.8152037895694515</c:v>
                </c:pt>
                <c:pt idx="63">
                  <c:v>0.86896149173405501</c:v>
                </c:pt>
                <c:pt idx="64">
                  <c:v>0.92429660798281099</c:v>
                </c:pt>
                <c:pt idx="65">
                  <c:v>0.97985494934995598</c:v>
                </c:pt>
                <c:pt idx="66">
                  <c:v>1.0384285643322528</c:v>
                </c:pt>
                <c:pt idx="67">
                  <c:v>1.0996132592030299</c:v>
                </c:pt>
                <c:pt idx="68">
                  <c:v>1.1648991743015829</c:v>
                </c:pt>
                <c:pt idx="69">
                  <c:v>1.2335353716679298</c:v>
                </c:pt>
                <c:pt idx="70">
                  <c:v>1.3018869452647399</c:v>
                </c:pt>
                <c:pt idx="71">
                  <c:v>1.3672262132374149</c:v>
                </c:pt>
                <c:pt idx="72">
                  <c:v>1.4263590222817901</c:v>
                </c:pt>
                <c:pt idx="73">
                  <c:v>1.4765439531867501</c:v>
                </c:pt>
                <c:pt idx="74">
                  <c:v>1.51614487947462</c:v>
                </c:pt>
                <c:pt idx="75">
                  <c:v>1.5452494310224598</c:v>
                </c:pt>
                <c:pt idx="76">
                  <c:v>1.5641720108423101</c:v>
                </c:pt>
                <c:pt idx="77">
                  <c:v>1.5736743875422068</c:v>
                </c:pt>
                <c:pt idx="78">
                  <c:v>1.57488262248648</c:v>
                </c:pt>
                <c:pt idx="79">
                  <c:v>1.5690274697416131</c:v>
                </c:pt>
                <c:pt idx="80">
                  <c:v>1.5565030262113329</c:v>
                </c:pt>
                <c:pt idx="81">
                  <c:v>1.5368968617135401</c:v>
                </c:pt>
                <c:pt idx="82">
                  <c:v>1.5099298801175058</c:v>
                </c:pt>
                <c:pt idx="83">
                  <c:v>1.4753534607240899</c:v>
                </c:pt>
                <c:pt idx="84">
                  <c:v>1.4350217984258447</c:v>
                </c:pt>
                <c:pt idx="85">
                  <c:v>1.3907726277647501</c:v>
                </c:pt>
                <c:pt idx="86">
                  <c:v>1.3456883896349598</c:v>
                </c:pt>
                <c:pt idx="87">
                  <c:v>1.3024342399361899</c:v>
                </c:pt>
                <c:pt idx="88">
                  <c:v>1.2636146780611268</c:v>
                </c:pt>
                <c:pt idx="89">
                  <c:v>1.2306033846062501</c:v>
                </c:pt>
                <c:pt idx="90">
                  <c:v>1.2038141889831868</c:v>
                </c:pt>
                <c:pt idx="91">
                  <c:v>1.1833746357705599</c:v>
                </c:pt>
                <c:pt idx="92">
                  <c:v>1.1692043244576</c:v>
                </c:pt>
                <c:pt idx="93">
                  <c:v>1.1625456256105331</c:v>
                </c:pt>
                <c:pt idx="94">
                  <c:v>1.16365071359148</c:v>
                </c:pt>
                <c:pt idx="95">
                  <c:v>1.1723809072819331</c:v>
                </c:pt>
                <c:pt idx="96">
                  <c:v>1.1877566866424198</c:v>
                </c:pt>
                <c:pt idx="97">
                  <c:v>1.208954247488587</c:v>
                </c:pt>
                <c:pt idx="98">
                  <c:v>1.23416358291166</c:v>
                </c:pt>
                <c:pt idx="99">
                  <c:v>1.2615349478096456</c:v>
                </c:pt>
                <c:pt idx="100">
                  <c:v>1.2894370958793571</c:v>
                </c:pt>
                <c:pt idx="101">
                  <c:v>1.3156331640505701</c:v>
                </c:pt>
                <c:pt idx="102">
                  <c:v>1.3388952176597968</c:v>
                </c:pt>
                <c:pt idx="103">
                  <c:v>1.35815983096919</c:v>
                </c:pt>
                <c:pt idx="104">
                  <c:v>1.3729658992534899</c:v>
                </c:pt>
                <c:pt idx="105">
                  <c:v>1.3812186620956599</c:v>
                </c:pt>
                <c:pt idx="106">
                  <c:v>1.3801278342068553</c:v>
                </c:pt>
                <c:pt idx="107">
                  <c:v>1.3687357297740701</c:v>
                </c:pt>
                <c:pt idx="108">
                  <c:v>1.3466261553684671</c:v>
                </c:pt>
                <c:pt idx="109">
                  <c:v>1.3137444395070499</c:v>
                </c:pt>
                <c:pt idx="110">
                  <c:v>1.2726020199210129</c:v>
                </c:pt>
                <c:pt idx="111">
                  <c:v>1.2269260675822098</c:v>
                </c:pt>
                <c:pt idx="112">
                  <c:v>1.18114901173847</c:v>
                </c:pt>
                <c:pt idx="113">
                  <c:v>1.1404122083430221</c:v>
                </c:pt>
                <c:pt idx="114">
                  <c:v>1.1076316480902868</c:v>
                </c:pt>
                <c:pt idx="115">
                  <c:v>1.0845613315407101</c:v>
                </c:pt>
                <c:pt idx="116">
                  <c:v>1.0718366223549849</c:v>
                </c:pt>
                <c:pt idx="117">
                  <c:v>1.0708911094624798</c:v>
                </c:pt>
                <c:pt idx="118">
                  <c:v>1.0826128085202731</c:v>
                </c:pt>
                <c:pt idx="119">
                  <c:v>1.1082384014770201</c:v>
                </c:pt>
                <c:pt idx="120">
                  <c:v>1.1475382130541263</c:v>
                </c:pt>
                <c:pt idx="121">
                  <c:v>1.2001976027466599</c:v>
                </c:pt>
                <c:pt idx="122">
                  <c:v>1.2638945830129646</c:v>
                </c:pt>
                <c:pt idx="123">
                  <c:v>1.3357896963633198</c:v>
                </c:pt>
                <c:pt idx="124">
                  <c:v>1.4133692525263042</c:v>
                </c:pt>
                <c:pt idx="125">
                  <c:v>1.4943998641868501</c:v>
                </c:pt>
                <c:pt idx="126">
                  <c:v>1.57684167993608</c:v>
                </c:pt>
                <c:pt idx="127">
                  <c:v>1.66100903341011</c:v>
                </c:pt>
                <c:pt idx="128">
                  <c:v>1.7473801214329401</c:v>
                </c:pt>
                <c:pt idx="129">
                  <c:v>1.8362051729525328</c:v>
                </c:pt>
                <c:pt idx="130">
                  <c:v>1.9260260157292199</c:v>
                </c:pt>
                <c:pt idx="131">
                  <c:v>2.0160438225488386</c:v>
                </c:pt>
                <c:pt idx="132">
                  <c:v>2.1060255817154401</c:v>
                </c:pt>
                <c:pt idx="133">
                  <c:v>2.1943597864694899</c:v>
                </c:pt>
                <c:pt idx="134">
                  <c:v>2.279660526127</c:v>
                </c:pt>
                <c:pt idx="135">
                  <c:v>2.3600364742584587</c:v>
                </c:pt>
                <c:pt idx="136">
                  <c:v>2.4343014443640998</c:v>
                </c:pt>
                <c:pt idx="137">
                  <c:v>2.5029134052523698</c:v>
                </c:pt>
                <c:pt idx="138">
                  <c:v>2.5661541415861002</c:v>
                </c:pt>
                <c:pt idx="139">
                  <c:v>2.6229747092710212</c:v>
                </c:pt>
                <c:pt idx="140">
                  <c:v>2.6723421309998772</c:v>
                </c:pt>
                <c:pt idx="141">
                  <c:v>2.7144497009132387</c:v>
                </c:pt>
                <c:pt idx="142">
                  <c:v>2.7477095141179673</c:v>
                </c:pt>
                <c:pt idx="143">
                  <c:v>2.7731542253754196</c:v>
                </c:pt>
                <c:pt idx="144">
                  <c:v>2.7912446273862868</c:v>
                </c:pt>
                <c:pt idx="145">
                  <c:v>2.80308913655105</c:v>
                </c:pt>
                <c:pt idx="146">
                  <c:v>2.8076216009033299</c:v>
                </c:pt>
                <c:pt idx="147">
                  <c:v>2.8046837334421997</c:v>
                </c:pt>
                <c:pt idx="148">
                  <c:v>2.7926347344319402</c:v>
                </c:pt>
                <c:pt idx="149">
                  <c:v>2.7704828157073562</c:v>
                </c:pt>
                <c:pt idx="150">
                  <c:v>2.7386995027118402</c:v>
                </c:pt>
                <c:pt idx="151">
                  <c:v>2.6976911605451899</c:v>
                </c:pt>
                <c:pt idx="152">
                  <c:v>2.6477240449114849</c:v>
                </c:pt>
                <c:pt idx="153">
                  <c:v>2.58732249030587</c:v>
                </c:pt>
                <c:pt idx="154">
                  <c:v>2.5156398884014699</c:v>
                </c:pt>
                <c:pt idx="155">
                  <c:v>2.4333825905483102</c:v>
                </c:pt>
                <c:pt idx="156">
                  <c:v>2.3433304749971757</c:v>
                </c:pt>
                <c:pt idx="157">
                  <c:v>2.2485877297839463</c:v>
                </c:pt>
                <c:pt idx="158">
                  <c:v>2.1518890905802777</c:v>
                </c:pt>
                <c:pt idx="159">
                  <c:v>2.0551547404061012</c:v>
                </c:pt>
                <c:pt idx="160">
                  <c:v>1.9601710822474399</c:v>
                </c:pt>
                <c:pt idx="161">
                  <c:v>1.8686997813311699</c:v>
                </c:pt>
                <c:pt idx="162">
                  <c:v>1.783539192936697</c:v>
                </c:pt>
                <c:pt idx="163">
                  <c:v>1.706376820934</c:v>
                </c:pt>
                <c:pt idx="164">
                  <c:v>1.6389883062409201</c:v>
                </c:pt>
                <c:pt idx="165">
                  <c:v>1.5825688998838001</c:v>
                </c:pt>
                <c:pt idx="166">
                  <c:v>1.53834982804817</c:v>
                </c:pt>
                <c:pt idx="167">
                  <c:v>1.5065045744297101</c:v>
                </c:pt>
                <c:pt idx="168">
                  <c:v>1.4858255399865101</c:v>
                </c:pt>
                <c:pt idx="169">
                  <c:v>1.475233788350037</c:v>
                </c:pt>
                <c:pt idx="170">
                  <c:v>1.47238403652921</c:v>
                </c:pt>
                <c:pt idx="171">
                  <c:v>1.47561774996952</c:v>
                </c:pt>
                <c:pt idx="172">
                  <c:v>1.4841149031969501</c:v>
                </c:pt>
                <c:pt idx="173">
                  <c:v>1.49679492936201</c:v>
                </c:pt>
                <c:pt idx="174">
                  <c:v>1.5098181191831399</c:v>
                </c:pt>
                <c:pt idx="175">
                  <c:v>1.5208348526218898</c:v>
                </c:pt>
                <c:pt idx="176">
                  <c:v>1.5272288901016398</c:v>
                </c:pt>
                <c:pt idx="177">
                  <c:v>1.5245490668672101</c:v>
                </c:pt>
                <c:pt idx="178">
                  <c:v>1.5092116615175399</c:v>
                </c:pt>
                <c:pt idx="179">
                  <c:v>1.48040612926046</c:v>
                </c:pt>
                <c:pt idx="180">
                  <c:v>1.4393424471098371</c:v>
                </c:pt>
                <c:pt idx="181">
                  <c:v>1.3895416654857899</c:v>
                </c:pt>
                <c:pt idx="182">
                  <c:v>1.3338315519039399</c:v>
                </c:pt>
                <c:pt idx="183">
                  <c:v>1.2747566127444463</c:v>
                </c:pt>
                <c:pt idx="184">
                  <c:v>1.2154486000017799</c:v>
                </c:pt>
                <c:pt idx="185">
                  <c:v>1.1587107027903401</c:v>
                </c:pt>
                <c:pt idx="186">
                  <c:v>1.1048361787917631</c:v>
                </c:pt>
                <c:pt idx="187">
                  <c:v>1.0545063880019998</c:v>
                </c:pt>
                <c:pt idx="188">
                  <c:v>1.0080424243124528</c:v>
                </c:pt>
                <c:pt idx="189">
                  <c:v>0.96696055938494396</c:v>
                </c:pt>
                <c:pt idx="190">
                  <c:v>0.93288263275752603</c:v>
                </c:pt>
                <c:pt idx="191">
                  <c:v>0.90651845179507951</c:v>
                </c:pt>
                <c:pt idx="192">
                  <c:v>0.88871261646090705</c:v>
                </c:pt>
                <c:pt idx="193">
                  <c:v>0.87858159290270499</c:v>
                </c:pt>
                <c:pt idx="194">
                  <c:v>0.87472491434681665</c:v>
                </c:pt>
                <c:pt idx="195">
                  <c:v>0.87545642796769096</c:v>
                </c:pt>
              </c:numCache>
            </c:numRef>
          </c:val>
          <c:smooth val="0"/>
        </c:ser>
        <c:ser>
          <c:idx val="1"/>
          <c:order val="1"/>
          <c:tx>
            <c:strRef>
              <c:f>'c1-5'!$C$13</c:f>
              <c:strCache>
                <c:ptCount val="1"/>
                <c:pt idx="0">
                  <c:v>Euro övezet</c:v>
                </c:pt>
              </c:strCache>
            </c:strRef>
          </c:tx>
          <c:spPr>
            <a:ln w="38100">
              <a:solidFill>
                <a:srgbClr val="FF0000"/>
              </a:solidFill>
            </a:ln>
          </c:spPr>
          <c:marker>
            <c:symbol val="none"/>
          </c:marker>
          <c:cat>
            <c:numRef>
              <c:f>'c1-5'!$A$15:$A$210</c:f>
              <c:numCache>
                <c:formatCode>m/d/yyyy</c:formatCode>
                <c:ptCount val="196"/>
                <c:pt idx="0">
                  <c:v>23832</c:v>
                </c:pt>
                <c:pt idx="1">
                  <c:v>23923</c:v>
                </c:pt>
                <c:pt idx="2">
                  <c:v>24015</c:v>
                </c:pt>
                <c:pt idx="3">
                  <c:v>24107</c:v>
                </c:pt>
                <c:pt idx="4">
                  <c:v>24197</c:v>
                </c:pt>
                <c:pt idx="5">
                  <c:v>24288</c:v>
                </c:pt>
                <c:pt idx="6">
                  <c:v>24380</c:v>
                </c:pt>
                <c:pt idx="7">
                  <c:v>24472</c:v>
                </c:pt>
                <c:pt idx="8">
                  <c:v>24562</c:v>
                </c:pt>
                <c:pt idx="9">
                  <c:v>24653</c:v>
                </c:pt>
                <c:pt idx="10">
                  <c:v>24745</c:v>
                </c:pt>
                <c:pt idx="11">
                  <c:v>24837</c:v>
                </c:pt>
                <c:pt idx="12">
                  <c:v>24928</c:v>
                </c:pt>
                <c:pt idx="13">
                  <c:v>25019</c:v>
                </c:pt>
                <c:pt idx="14">
                  <c:v>25111</c:v>
                </c:pt>
                <c:pt idx="15">
                  <c:v>25203</c:v>
                </c:pt>
                <c:pt idx="16">
                  <c:v>25293</c:v>
                </c:pt>
                <c:pt idx="17">
                  <c:v>25384</c:v>
                </c:pt>
                <c:pt idx="18">
                  <c:v>25476</c:v>
                </c:pt>
                <c:pt idx="19">
                  <c:v>25568</c:v>
                </c:pt>
                <c:pt idx="20">
                  <c:v>25658</c:v>
                </c:pt>
                <c:pt idx="21">
                  <c:v>25749</c:v>
                </c:pt>
                <c:pt idx="22">
                  <c:v>25841</c:v>
                </c:pt>
                <c:pt idx="23">
                  <c:v>25933</c:v>
                </c:pt>
                <c:pt idx="24">
                  <c:v>26023</c:v>
                </c:pt>
                <c:pt idx="25">
                  <c:v>26114</c:v>
                </c:pt>
                <c:pt idx="26">
                  <c:v>26206</c:v>
                </c:pt>
                <c:pt idx="27">
                  <c:v>26298</c:v>
                </c:pt>
                <c:pt idx="28">
                  <c:v>26389</c:v>
                </c:pt>
                <c:pt idx="29">
                  <c:v>26480</c:v>
                </c:pt>
                <c:pt idx="30">
                  <c:v>26572</c:v>
                </c:pt>
                <c:pt idx="31">
                  <c:v>26664</c:v>
                </c:pt>
                <c:pt idx="32">
                  <c:v>26754</c:v>
                </c:pt>
                <c:pt idx="33">
                  <c:v>26845</c:v>
                </c:pt>
                <c:pt idx="34">
                  <c:v>26937</c:v>
                </c:pt>
                <c:pt idx="35">
                  <c:v>27029</c:v>
                </c:pt>
                <c:pt idx="36">
                  <c:v>27119</c:v>
                </c:pt>
                <c:pt idx="37">
                  <c:v>27210</c:v>
                </c:pt>
                <c:pt idx="38">
                  <c:v>27302</c:v>
                </c:pt>
                <c:pt idx="39">
                  <c:v>27394</c:v>
                </c:pt>
                <c:pt idx="40">
                  <c:v>27484</c:v>
                </c:pt>
                <c:pt idx="41">
                  <c:v>27575</c:v>
                </c:pt>
                <c:pt idx="42">
                  <c:v>27667</c:v>
                </c:pt>
                <c:pt idx="43">
                  <c:v>27759</c:v>
                </c:pt>
                <c:pt idx="44">
                  <c:v>27850</c:v>
                </c:pt>
                <c:pt idx="45">
                  <c:v>27941</c:v>
                </c:pt>
                <c:pt idx="46">
                  <c:v>28033</c:v>
                </c:pt>
                <c:pt idx="47">
                  <c:v>28125</c:v>
                </c:pt>
                <c:pt idx="48">
                  <c:v>28215</c:v>
                </c:pt>
                <c:pt idx="49">
                  <c:v>28306</c:v>
                </c:pt>
                <c:pt idx="50">
                  <c:v>28398</c:v>
                </c:pt>
                <c:pt idx="51">
                  <c:v>28490</c:v>
                </c:pt>
                <c:pt idx="52">
                  <c:v>28580</c:v>
                </c:pt>
                <c:pt idx="53">
                  <c:v>28671</c:v>
                </c:pt>
                <c:pt idx="54">
                  <c:v>28763</c:v>
                </c:pt>
                <c:pt idx="55">
                  <c:v>28855</c:v>
                </c:pt>
                <c:pt idx="56">
                  <c:v>28945</c:v>
                </c:pt>
                <c:pt idx="57">
                  <c:v>29036</c:v>
                </c:pt>
                <c:pt idx="58">
                  <c:v>29128</c:v>
                </c:pt>
                <c:pt idx="59">
                  <c:v>29220</c:v>
                </c:pt>
                <c:pt idx="60">
                  <c:v>29311</c:v>
                </c:pt>
                <c:pt idx="61">
                  <c:v>29402</c:v>
                </c:pt>
                <c:pt idx="62">
                  <c:v>29494</c:v>
                </c:pt>
                <c:pt idx="63">
                  <c:v>29586</c:v>
                </c:pt>
                <c:pt idx="64">
                  <c:v>29676</c:v>
                </c:pt>
                <c:pt idx="65">
                  <c:v>29767</c:v>
                </c:pt>
                <c:pt idx="66">
                  <c:v>29859</c:v>
                </c:pt>
                <c:pt idx="67">
                  <c:v>29951</c:v>
                </c:pt>
                <c:pt idx="68">
                  <c:v>30041</c:v>
                </c:pt>
                <c:pt idx="69">
                  <c:v>30132</c:v>
                </c:pt>
                <c:pt idx="70">
                  <c:v>30224</c:v>
                </c:pt>
                <c:pt idx="71">
                  <c:v>30316</c:v>
                </c:pt>
                <c:pt idx="72">
                  <c:v>30406</c:v>
                </c:pt>
                <c:pt idx="73">
                  <c:v>30497</c:v>
                </c:pt>
                <c:pt idx="74">
                  <c:v>30589</c:v>
                </c:pt>
                <c:pt idx="75">
                  <c:v>30681</c:v>
                </c:pt>
                <c:pt idx="76">
                  <c:v>30772</c:v>
                </c:pt>
                <c:pt idx="77">
                  <c:v>30863</c:v>
                </c:pt>
                <c:pt idx="78">
                  <c:v>30955</c:v>
                </c:pt>
                <c:pt idx="79">
                  <c:v>31047</c:v>
                </c:pt>
                <c:pt idx="80">
                  <c:v>31137</c:v>
                </c:pt>
                <c:pt idx="81">
                  <c:v>31228</c:v>
                </c:pt>
                <c:pt idx="82">
                  <c:v>31320</c:v>
                </c:pt>
                <c:pt idx="83">
                  <c:v>31412</c:v>
                </c:pt>
                <c:pt idx="84">
                  <c:v>31502</c:v>
                </c:pt>
                <c:pt idx="85">
                  <c:v>31593</c:v>
                </c:pt>
                <c:pt idx="86">
                  <c:v>31685</c:v>
                </c:pt>
                <c:pt idx="87">
                  <c:v>31777</c:v>
                </c:pt>
                <c:pt idx="88">
                  <c:v>31867</c:v>
                </c:pt>
                <c:pt idx="89">
                  <c:v>31958</c:v>
                </c:pt>
                <c:pt idx="90">
                  <c:v>32050</c:v>
                </c:pt>
                <c:pt idx="91">
                  <c:v>32142</c:v>
                </c:pt>
                <c:pt idx="92">
                  <c:v>32233</c:v>
                </c:pt>
                <c:pt idx="93">
                  <c:v>32324</c:v>
                </c:pt>
                <c:pt idx="94">
                  <c:v>32416</c:v>
                </c:pt>
                <c:pt idx="95">
                  <c:v>32508</c:v>
                </c:pt>
                <c:pt idx="96">
                  <c:v>32598</c:v>
                </c:pt>
                <c:pt idx="97">
                  <c:v>32689</c:v>
                </c:pt>
                <c:pt idx="98">
                  <c:v>32781</c:v>
                </c:pt>
                <c:pt idx="99">
                  <c:v>32873</c:v>
                </c:pt>
                <c:pt idx="100">
                  <c:v>32963</c:v>
                </c:pt>
                <c:pt idx="101">
                  <c:v>33054</c:v>
                </c:pt>
                <c:pt idx="102">
                  <c:v>33146</c:v>
                </c:pt>
                <c:pt idx="103">
                  <c:v>33238</c:v>
                </c:pt>
                <c:pt idx="104">
                  <c:v>33328</c:v>
                </c:pt>
                <c:pt idx="105">
                  <c:v>33419</c:v>
                </c:pt>
                <c:pt idx="106">
                  <c:v>33511</c:v>
                </c:pt>
                <c:pt idx="107">
                  <c:v>33603</c:v>
                </c:pt>
                <c:pt idx="108">
                  <c:v>33694</c:v>
                </c:pt>
                <c:pt idx="109">
                  <c:v>33785</c:v>
                </c:pt>
                <c:pt idx="110">
                  <c:v>33877</c:v>
                </c:pt>
                <c:pt idx="111">
                  <c:v>33969</c:v>
                </c:pt>
                <c:pt idx="112">
                  <c:v>34059</c:v>
                </c:pt>
                <c:pt idx="113">
                  <c:v>34150</c:v>
                </c:pt>
                <c:pt idx="114">
                  <c:v>34242</c:v>
                </c:pt>
                <c:pt idx="115">
                  <c:v>34334</c:v>
                </c:pt>
                <c:pt idx="116">
                  <c:v>34424</c:v>
                </c:pt>
                <c:pt idx="117">
                  <c:v>34515</c:v>
                </c:pt>
                <c:pt idx="118">
                  <c:v>34607</c:v>
                </c:pt>
                <c:pt idx="119">
                  <c:v>34699</c:v>
                </c:pt>
                <c:pt idx="120">
                  <c:v>34789</c:v>
                </c:pt>
                <c:pt idx="121">
                  <c:v>34880</c:v>
                </c:pt>
                <c:pt idx="122">
                  <c:v>34972</c:v>
                </c:pt>
                <c:pt idx="123">
                  <c:v>35064</c:v>
                </c:pt>
                <c:pt idx="124">
                  <c:v>35155</c:v>
                </c:pt>
                <c:pt idx="125">
                  <c:v>35246</c:v>
                </c:pt>
                <c:pt idx="126">
                  <c:v>35338</c:v>
                </c:pt>
                <c:pt idx="127">
                  <c:v>35430</c:v>
                </c:pt>
                <c:pt idx="128">
                  <c:v>35520</c:v>
                </c:pt>
                <c:pt idx="129">
                  <c:v>35611</c:v>
                </c:pt>
                <c:pt idx="130">
                  <c:v>35703</c:v>
                </c:pt>
                <c:pt idx="131">
                  <c:v>35795</c:v>
                </c:pt>
                <c:pt idx="132">
                  <c:v>35885</c:v>
                </c:pt>
                <c:pt idx="133">
                  <c:v>35976</c:v>
                </c:pt>
                <c:pt idx="134">
                  <c:v>36068</c:v>
                </c:pt>
                <c:pt idx="135">
                  <c:v>36160</c:v>
                </c:pt>
                <c:pt idx="136">
                  <c:v>36250</c:v>
                </c:pt>
                <c:pt idx="137">
                  <c:v>36341</c:v>
                </c:pt>
                <c:pt idx="138">
                  <c:v>36433</c:v>
                </c:pt>
                <c:pt idx="139">
                  <c:v>36525</c:v>
                </c:pt>
                <c:pt idx="140">
                  <c:v>36616</c:v>
                </c:pt>
                <c:pt idx="141">
                  <c:v>36707</c:v>
                </c:pt>
                <c:pt idx="142">
                  <c:v>36799</c:v>
                </c:pt>
                <c:pt idx="143">
                  <c:v>36891</c:v>
                </c:pt>
                <c:pt idx="144">
                  <c:v>36981</c:v>
                </c:pt>
                <c:pt idx="145">
                  <c:v>37072</c:v>
                </c:pt>
                <c:pt idx="146">
                  <c:v>37164</c:v>
                </c:pt>
                <c:pt idx="147">
                  <c:v>37256</c:v>
                </c:pt>
                <c:pt idx="148">
                  <c:v>37346</c:v>
                </c:pt>
                <c:pt idx="149">
                  <c:v>37437</c:v>
                </c:pt>
                <c:pt idx="150">
                  <c:v>37529</c:v>
                </c:pt>
                <c:pt idx="151">
                  <c:v>37621</c:v>
                </c:pt>
                <c:pt idx="152">
                  <c:v>37711</c:v>
                </c:pt>
                <c:pt idx="153">
                  <c:v>37802</c:v>
                </c:pt>
                <c:pt idx="154">
                  <c:v>37894</c:v>
                </c:pt>
                <c:pt idx="155">
                  <c:v>37986</c:v>
                </c:pt>
                <c:pt idx="156">
                  <c:v>38077</c:v>
                </c:pt>
                <c:pt idx="157">
                  <c:v>38168</c:v>
                </c:pt>
                <c:pt idx="158">
                  <c:v>38260</c:v>
                </c:pt>
                <c:pt idx="159">
                  <c:v>38352</c:v>
                </c:pt>
                <c:pt idx="160">
                  <c:v>38442</c:v>
                </c:pt>
                <c:pt idx="161">
                  <c:v>38533</c:v>
                </c:pt>
                <c:pt idx="162">
                  <c:v>38625</c:v>
                </c:pt>
                <c:pt idx="163">
                  <c:v>38717</c:v>
                </c:pt>
                <c:pt idx="164">
                  <c:v>38807</c:v>
                </c:pt>
                <c:pt idx="165">
                  <c:v>38898</c:v>
                </c:pt>
                <c:pt idx="166">
                  <c:v>38990</c:v>
                </c:pt>
                <c:pt idx="167">
                  <c:v>39082</c:v>
                </c:pt>
                <c:pt idx="168">
                  <c:v>39172</c:v>
                </c:pt>
                <c:pt idx="169">
                  <c:v>39263</c:v>
                </c:pt>
                <c:pt idx="170">
                  <c:v>39355</c:v>
                </c:pt>
                <c:pt idx="171">
                  <c:v>39447</c:v>
                </c:pt>
                <c:pt idx="172">
                  <c:v>39538</c:v>
                </c:pt>
                <c:pt idx="173">
                  <c:v>39629</c:v>
                </c:pt>
                <c:pt idx="174">
                  <c:v>39721</c:v>
                </c:pt>
                <c:pt idx="175">
                  <c:v>39813</c:v>
                </c:pt>
                <c:pt idx="176">
                  <c:v>39903</c:v>
                </c:pt>
                <c:pt idx="177">
                  <c:v>39994</c:v>
                </c:pt>
                <c:pt idx="178">
                  <c:v>40086</c:v>
                </c:pt>
                <c:pt idx="179">
                  <c:v>40178</c:v>
                </c:pt>
                <c:pt idx="180">
                  <c:v>40268</c:v>
                </c:pt>
                <c:pt idx="181">
                  <c:v>40359</c:v>
                </c:pt>
                <c:pt idx="182">
                  <c:v>40451</c:v>
                </c:pt>
                <c:pt idx="183">
                  <c:v>40543</c:v>
                </c:pt>
                <c:pt idx="184">
                  <c:v>40633</c:v>
                </c:pt>
                <c:pt idx="185">
                  <c:v>40724</c:v>
                </c:pt>
                <c:pt idx="186">
                  <c:v>40816</c:v>
                </c:pt>
                <c:pt idx="187">
                  <c:v>40908</c:v>
                </c:pt>
                <c:pt idx="188">
                  <c:v>40999</c:v>
                </c:pt>
                <c:pt idx="189">
                  <c:v>41090</c:v>
                </c:pt>
                <c:pt idx="190">
                  <c:v>41182</c:v>
                </c:pt>
                <c:pt idx="191">
                  <c:v>41274</c:v>
                </c:pt>
                <c:pt idx="192">
                  <c:v>41364</c:v>
                </c:pt>
                <c:pt idx="193">
                  <c:v>41455</c:v>
                </c:pt>
                <c:pt idx="194">
                  <c:v>41547</c:v>
                </c:pt>
                <c:pt idx="195">
                  <c:v>41639</c:v>
                </c:pt>
              </c:numCache>
            </c:numRef>
          </c:cat>
          <c:val>
            <c:numRef>
              <c:f>'c1-5'!$C$15:$C$210</c:f>
              <c:numCache>
                <c:formatCode>General</c:formatCode>
                <c:ptCount val="196"/>
                <c:pt idx="21" formatCode="0.00">
                  <c:v>5.0200105971615665</c:v>
                </c:pt>
                <c:pt idx="22" formatCode="0.00">
                  <c:v>5.0182945428492296</c:v>
                </c:pt>
                <c:pt idx="23" formatCode="0.00">
                  <c:v>5.0150085660028765</c:v>
                </c:pt>
                <c:pt idx="24" formatCode="0.00">
                  <c:v>5.010915643087074</c:v>
                </c:pt>
                <c:pt idx="25" formatCode="0.00">
                  <c:v>5.0059902811073096</c:v>
                </c:pt>
                <c:pt idx="26" formatCode="0.00">
                  <c:v>4.9963660546312836</c:v>
                </c:pt>
                <c:pt idx="27" formatCode="0.00">
                  <c:v>4.9790193968725447</c:v>
                </c:pt>
                <c:pt idx="28" formatCode="0.00">
                  <c:v>4.9535440164817075</c:v>
                </c:pt>
                <c:pt idx="29" formatCode="0.00">
                  <c:v>4.9187754763812155</c:v>
                </c:pt>
                <c:pt idx="30" formatCode="0.00">
                  <c:v>4.8730466059163726</c:v>
                </c:pt>
                <c:pt idx="31" formatCode="0.00">
                  <c:v>4.8150463915355601</c:v>
                </c:pt>
                <c:pt idx="32" formatCode="0.00">
                  <c:v>4.7452306072703001</c:v>
                </c:pt>
                <c:pt idx="33" formatCode="0.00">
                  <c:v>4.664635652300384</c:v>
                </c:pt>
                <c:pt idx="34" formatCode="0.00">
                  <c:v>4.5746296228180903</c:v>
                </c:pt>
                <c:pt idx="35" formatCode="0.00">
                  <c:v>4.4769232422254399</c:v>
                </c:pt>
                <c:pt idx="36" formatCode="0.00">
                  <c:v>4.37347626086222</c:v>
                </c:pt>
                <c:pt idx="37" formatCode="0.00">
                  <c:v>4.267031064216896</c:v>
                </c:pt>
                <c:pt idx="38" formatCode="0.00">
                  <c:v>4.1617049758350682</c:v>
                </c:pt>
                <c:pt idx="39" formatCode="0.00">
                  <c:v>4.062105579871985</c:v>
                </c:pt>
                <c:pt idx="40" formatCode="0.00">
                  <c:v>3.9727363658572701</c:v>
                </c:pt>
                <c:pt idx="41" formatCode="0.00">
                  <c:v>3.8939222147547468</c:v>
                </c:pt>
                <c:pt idx="42" formatCode="0.00">
                  <c:v>3.8236263051800301</c:v>
                </c:pt>
                <c:pt idx="43" formatCode="0.00">
                  <c:v>3.75889695421048</c:v>
                </c:pt>
                <c:pt idx="44" formatCode="0.00">
                  <c:v>3.6970458548442067</c:v>
                </c:pt>
                <c:pt idx="45" formatCode="0.00">
                  <c:v>3.6372752430310098</c:v>
                </c:pt>
                <c:pt idx="46" formatCode="0.00">
                  <c:v>3.5782662765925002</c:v>
                </c:pt>
                <c:pt idx="47" formatCode="0.00">
                  <c:v>3.5183301632287067</c:v>
                </c:pt>
                <c:pt idx="48" formatCode="0.00">
                  <c:v>3.4555765155307197</c:v>
                </c:pt>
                <c:pt idx="49" formatCode="0.00">
                  <c:v>3.3897492254212067</c:v>
                </c:pt>
                <c:pt idx="50" formatCode="0.00">
                  <c:v>3.32127515246192</c:v>
                </c:pt>
                <c:pt idx="51" formatCode="0.00">
                  <c:v>3.2502091042477597</c:v>
                </c:pt>
                <c:pt idx="52" formatCode="0.00">
                  <c:v>3.1762736268060388</c:v>
                </c:pt>
                <c:pt idx="53" formatCode="0.00">
                  <c:v>3.100123063507362</c:v>
                </c:pt>
                <c:pt idx="54" formatCode="0.00">
                  <c:v>3.022876403330693</c:v>
                </c:pt>
                <c:pt idx="55" formatCode="0.00">
                  <c:v>2.9458142130707197</c:v>
                </c:pt>
                <c:pt idx="56" formatCode="0.00">
                  <c:v>2.8700710319789398</c:v>
                </c:pt>
                <c:pt idx="57" formatCode="0.00">
                  <c:v>2.7972202069701573</c:v>
                </c:pt>
                <c:pt idx="58" formatCode="0.00">
                  <c:v>2.7270797206117763</c:v>
                </c:pt>
                <c:pt idx="59" formatCode="0.00">
                  <c:v>2.6614234108237187</c:v>
                </c:pt>
                <c:pt idx="60" formatCode="0.00">
                  <c:v>2.6015724830461577</c:v>
                </c:pt>
                <c:pt idx="61" formatCode="0.00">
                  <c:v>2.5493447151784898</c:v>
                </c:pt>
                <c:pt idx="62" formatCode="0.00">
                  <c:v>2.5075988504237801</c:v>
                </c:pt>
                <c:pt idx="63" formatCode="0.00">
                  <c:v>2.4768913467422502</c:v>
                </c:pt>
                <c:pt idx="64" formatCode="0.00">
                  <c:v>2.4559147657342399</c:v>
                </c:pt>
                <c:pt idx="65" formatCode="0.00">
                  <c:v>2.4431771904485098</c:v>
                </c:pt>
                <c:pt idx="66" formatCode="0.00">
                  <c:v>2.4371272075953301</c:v>
                </c:pt>
                <c:pt idx="67" formatCode="0.00">
                  <c:v>2.4362816080064</c:v>
                </c:pt>
                <c:pt idx="68" formatCode="0.00">
                  <c:v>2.4395012841477399</c:v>
                </c:pt>
                <c:pt idx="69" formatCode="0.00">
                  <c:v>2.4460331209496577</c:v>
                </c:pt>
                <c:pt idx="70" formatCode="0.00">
                  <c:v>2.4557583060207739</c:v>
                </c:pt>
                <c:pt idx="71" formatCode="0.00">
                  <c:v>2.4672408020375562</c:v>
                </c:pt>
                <c:pt idx="72" formatCode="0.00">
                  <c:v>2.4781652003358787</c:v>
                </c:pt>
                <c:pt idx="73" formatCode="0.00">
                  <c:v>2.4858995627234002</c:v>
                </c:pt>
                <c:pt idx="74" formatCode="0.00">
                  <c:v>2.488891851261962</c:v>
                </c:pt>
                <c:pt idx="75" formatCode="0.00">
                  <c:v>2.4857252695316099</c:v>
                </c:pt>
                <c:pt idx="76" formatCode="0.00">
                  <c:v>2.4749149591606598</c:v>
                </c:pt>
                <c:pt idx="77" formatCode="0.00">
                  <c:v>2.4567312759668201</c:v>
                </c:pt>
                <c:pt idx="78" formatCode="0.00">
                  <c:v>2.4323772475526186</c:v>
                </c:pt>
                <c:pt idx="79" formatCode="0.00">
                  <c:v>2.4014158727549502</c:v>
                </c:pt>
                <c:pt idx="80" formatCode="0.00">
                  <c:v>2.36579760738422</c:v>
                </c:pt>
                <c:pt idx="81" formatCode="0.00">
                  <c:v>2.3272675288925657</c:v>
                </c:pt>
                <c:pt idx="82" formatCode="0.00">
                  <c:v>2.2875108381235596</c:v>
                </c:pt>
                <c:pt idx="83" formatCode="0.00">
                  <c:v>2.2492196450294002</c:v>
                </c:pt>
                <c:pt idx="84" formatCode="0.00">
                  <c:v>2.2154501129214998</c:v>
                </c:pt>
                <c:pt idx="85" formatCode="0.00">
                  <c:v>2.1891624428938901</c:v>
                </c:pt>
                <c:pt idx="86" formatCode="0.00">
                  <c:v>2.1709826327853698</c:v>
                </c:pt>
                <c:pt idx="87" formatCode="0.00">
                  <c:v>2.1622906030323499</c:v>
                </c:pt>
                <c:pt idx="88" formatCode="0.00">
                  <c:v>2.1633156493898298</c:v>
                </c:pt>
                <c:pt idx="89" formatCode="0.00">
                  <c:v>2.1729357411167962</c:v>
                </c:pt>
                <c:pt idx="90" formatCode="0.00">
                  <c:v>2.1874223776794812</c:v>
                </c:pt>
                <c:pt idx="91" formatCode="0.00">
                  <c:v>2.2049907034702412</c:v>
                </c:pt>
                <c:pt idx="92" formatCode="0.00">
                  <c:v>2.2234198898004802</c:v>
                </c:pt>
                <c:pt idx="93" formatCode="0.00">
                  <c:v>2.2415210349230099</c:v>
                </c:pt>
                <c:pt idx="94" formatCode="0.00">
                  <c:v>2.2570089745691644</c:v>
                </c:pt>
                <c:pt idx="95" formatCode="0.00">
                  <c:v>2.2680187168656802</c:v>
                </c:pt>
                <c:pt idx="96" formatCode="0.00">
                  <c:v>2.27368899177094</c:v>
                </c:pt>
                <c:pt idx="97" formatCode="0.00">
                  <c:v>2.2738732171582399</c:v>
                </c:pt>
                <c:pt idx="98" formatCode="0.00">
                  <c:v>2.2696277594086212</c:v>
                </c:pt>
                <c:pt idx="99" formatCode="0.00">
                  <c:v>2.2621168833126157</c:v>
                </c:pt>
                <c:pt idx="100" formatCode="0.00">
                  <c:v>2.2528424722448492</c:v>
                </c:pt>
                <c:pt idx="101" formatCode="0.00">
                  <c:v>2.2429784827274157</c:v>
                </c:pt>
                <c:pt idx="102" formatCode="0.00">
                  <c:v>2.2332785775429262</c:v>
                </c:pt>
                <c:pt idx="103" formatCode="0.00">
                  <c:v>2.223874220947422</c:v>
                </c:pt>
                <c:pt idx="104" formatCode="0.00">
                  <c:v>2.21487455273888</c:v>
                </c:pt>
                <c:pt idx="105" formatCode="0.00">
                  <c:v>2.2074598813294002</c:v>
                </c:pt>
                <c:pt idx="106" formatCode="0.00">
                  <c:v>2.2021828532174963</c:v>
                </c:pt>
                <c:pt idx="107" formatCode="0.00">
                  <c:v>2.1984278291675698</c:v>
                </c:pt>
                <c:pt idx="108" formatCode="0.00">
                  <c:v>2.1955732188413273</c:v>
                </c:pt>
                <c:pt idx="109" formatCode="0.00">
                  <c:v>2.1941725482893406</c:v>
                </c:pt>
                <c:pt idx="110" formatCode="0.00">
                  <c:v>2.1950873384085399</c:v>
                </c:pt>
                <c:pt idx="111" formatCode="0.00">
                  <c:v>2.19689146435051</c:v>
                </c:pt>
                <c:pt idx="112" formatCode="0.00">
                  <c:v>2.1983649504640801</c:v>
                </c:pt>
                <c:pt idx="113" formatCode="0.00">
                  <c:v>2.1983341441856763</c:v>
                </c:pt>
                <c:pt idx="114" formatCode="0.00">
                  <c:v>2.1947258175014612</c:v>
                </c:pt>
                <c:pt idx="115" formatCode="0.00">
                  <c:v>2.1851076868241401</c:v>
                </c:pt>
                <c:pt idx="116" formatCode="0.00">
                  <c:v>2.1683321269620173</c:v>
                </c:pt>
                <c:pt idx="117" formatCode="0.00">
                  <c:v>2.1427057729962202</c:v>
                </c:pt>
                <c:pt idx="118" formatCode="0.00">
                  <c:v>2.1078900575101862</c:v>
                </c:pt>
                <c:pt idx="119" formatCode="0.00">
                  <c:v>2.0642894425940002</c:v>
                </c:pt>
                <c:pt idx="120" formatCode="0.00">
                  <c:v>2.0128309810328187</c:v>
                </c:pt>
                <c:pt idx="121" formatCode="0.00">
                  <c:v>1.9555442485490471</c:v>
                </c:pt>
                <c:pt idx="122" formatCode="0.00">
                  <c:v>1.8952613548783899</c:v>
                </c:pt>
                <c:pt idx="123" formatCode="0.00">
                  <c:v>1.835012026622715</c:v>
                </c:pt>
                <c:pt idx="124" formatCode="0.00">
                  <c:v>1.77682305055171</c:v>
                </c:pt>
                <c:pt idx="125" formatCode="0.00">
                  <c:v>1.7216401260302701</c:v>
                </c:pt>
                <c:pt idx="126" formatCode="0.00">
                  <c:v>1.66995259370992</c:v>
                </c:pt>
                <c:pt idx="127" formatCode="0.00">
                  <c:v>1.62260567664489</c:v>
                </c:pt>
                <c:pt idx="128" formatCode="0.00">
                  <c:v>1.5789844627967431</c:v>
                </c:pt>
                <c:pt idx="129" formatCode="0.00">
                  <c:v>1.5383531135718431</c:v>
                </c:pt>
                <c:pt idx="130" formatCode="0.00">
                  <c:v>1.50159202687838</c:v>
                </c:pt>
                <c:pt idx="131" formatCode="0.00">
                  <c:v>1.4684466541453398</c:v>
                </c:pt>
                <c:pt idx="132" formatCode="0.00">
                  <c:v>1.4395040844313198</c:v>
                </c:pt>
                <c:pt idx="133" formatCode="0.00">
                  <c:v>1.4164289855564498</c:v>
                </c:pt>
                <c:pt idx="134" formatCode="0.00">
                  <c:v>1.4001317235248198</c:v>
                </c:pt>
                <c:pt idx="135" formatCode="0.00">
                  <c:v>1.39027623712771</c:v>
                </c:pt>
                <c:pt idx="136" formatCode="0.00">
                  <c:v>1.3856477508248599</c:v>
                </c:pt>
                <c:pt idx="137" formatCode="0.00">
                  <c:v>1.38358209962846</c:v>
                </c:pt>
                <c:pt idx="138" formatCode="0.00">
                  <c:v>1.3824686784637701</c:v>
                </c:pt>
                <c:pt idx="139" formatCode="0.00">
                  <c:v>1.3793371581918701</c:v>
                </c:pt>
                <c:pt idx="140" formatCode="0.00">
                  <c:v>1.37229859145904</c:v>
                </c:pt>
                <c:pt idx="141" formatCode="0.00">
                  <c:v>1.35953153225152</c:v>
                </c:pt>
                <c:pt idx="142" formatCode="0.00">
                  <c:v>1.340826407634307</c:v>
                </c:pt>
                <c:pt idx="143" formatCode="0.00">
                  <c:v>1.3173336790153198</c:v>
                </c:pt>
                <c:pt idx="144" formatCode="0.00">
                  <c:v>1.2901316580492765</c:v>
                </c:pt>
                <c:pt idx="145" formatCode="0.00">
                  <c:v>1.2607638317412329</c:v>
                </c:pt>
                <c:pt idx="146" formatCode="0.00">
                  <c:v>1.2307400300112901</c:v>
                </c:pt>
                <c:pt idx="147" formatCode="0.00">
                  <c:v>1.2014210370633456</c:v>
                </c:pt>
                <c:pt idx="148" formatCode="0.00">
                  <c:v>1.17323887772613</c:v>
                </c:pt>
                <c:pt idx="149" formatCode="0.00">
                  <c:v>1.1464294197157401</c:v>
                </c:pt>
                <c:pt idx="150" formatCode="0.00">
                  <c:v>1.12198328686155</c:v>
                </c:pt>
                <c:pt idx="151" formatCode="0.00">
                  <c:v>1.1004491304191799</c:v>
                </c:pt>
                <c:pt idx="152" formatCode="0.00">
                  <c:v>1.0827493357318501</c:v>
                </c:pt>
                <c:pt idx="153" formatCode="0.00">
                  <c:v>1.0695519097939901</c:v>
                </c:pt>
                <c:pt idx="154" formatCode="0.00">
                  <c:v>1.0605578643311064</c:v>
                </c:pt>
                <c:pt idx="155" formatCode="0.00">
                  <c:v>1.0551439430020799</c:v>
                </c:pt>
                <c:pt idx="156" formatCode="0.00">
                  <c:v>1.0522427149357636</c:v>
                </c:pt>
                <c:pt idx="157" formatCode="0.00">
                  <c:v>1.0506881418152143</c:v>
                </c:pt>
                <c:pt idx="158" formatCode="0.00">
                  <c:v>1.0493817089006499</c:v>
                </c:pt>
                <c:pt idx="159" formatCode="0.00">
                  <c:v>1.0473211916831771</c:v>
                </c:pt>
                <c:pt idx="160" formatCode="0.00">
                  <c:v>1.0428071400713901</c:v>
                </c:pt>
                <c:pt idx="161" formatCode="0.00">
                  <c:v>1.0330860240156201</c:v>
                </c:pt>
                <c:pt idx="162" formatCode="0.00">
                  <c:v>1.0167884935782501</c:v>
                </c:pt>
                <c:pt idx="163" formatCode="0.00">
                  <c:v>0.99146829448031248</c:v>
                </c:pt>
                <c:pt idx="164" formatCode="0.00">
                  <c:v>0.95692792958353068</c:v>
                </c:pt>
                <c:pt idx="165" formatCode="0.00">
                  <c:v>0.91264802598871664</c:v>
                </c:pt>
                <c:pt idx="166" formatCode="0.00">
                  <c:v>0.85967796042467792</c:v>
                </c:pt>
                <c:pt idx="167" formatCode="0.00">
                  <c:v>0.80051895593271383</c:v>
                </c:pt>
                <c:pt idx="168" formatCode="0.00">
                  <c:v>0.73761545209550072</c:v>
                </c:pt>
                <c:pt idx="169" formatCode="0.00">
                  <c:v>0.674276054752454</c:v>
                </c:pt>
                <c:pt idx="170" formatCode="0.00">
                  <c:v>0.61334234640249063</c:v>
                </c:pt>
                <c:pt idx="171" formatCode="0.00">
                  <c:v>0.55770607178224707</c:v>
                </c:pt>
                <c:pt idx="172" formatCode="0.00">
                  <c:v>0.51005315313545896</c:v>
                </c:pt>
                <c:pt idx="173" formatCode="0.00">
                  <c:v>0.47352763934611602</c:v>
                </c:pt>
                <c:pt idx="174" formatCode="0.00">
                  <c:v>0.45127897849361898</c:v>
                </c:pt>
                <c:pt idx="175" formatCode="0.00">
                  <c:v>0.44345087578250403</c:v>
                </c:pt>
                <c:pt idx="176" formatCode="0.00">
                  <c:v>0.45047988721087662</c:v>
                </c:pt>
                <c:pt idx="177" formatCode="0.00">
                  <c:v>0.47084850697238884</c:v>
                </c:pt>
                <c:pt idx="178" formatCode="0.00">
                  <c:v>0.49989531488847738</c:v>
                </c:pt>
                <c:pt idx="179" formatCode="0.00">
                  <c:v>0.5336466952069685</c:v>
                </c:pt>
                <c:pt idx="180" formatCode="0.00">
                  <c:v>0.56946689065178202</c:v>
                </c:pt>
                <c:pt idx="181" formatCode="0.00">
                  <c:v>0.60443653370043549</c:v>
                </c:pt>
                <c:pt idx="182" formatCode="0.00">
                  <c:v>0.63654354448594597</c:v>
                </c:pt>
                <c:pt idx="183" formatCode="0.00">
                  <c:v>0.66466435496543963</c:v>
                </c:pt>
                <c:pt idx="184" formatCode="0.00">
                  <c:v>0.68859465912503004</c:v>
                </c:pt>
                <c:pt idx="185" formatCode="0.00">
                  <c:v>0.70876251152718295</c:v>
                </c:pt>
                <c:pt idx="186" formatCode="0.00">
                  <c:v>0.72582043743985325</c:v>
                </c:pt>
                <c:pt idx="187" formatCode="0.00">
                  <c:v>0.74068231375754601</c:v>
                </c:pt>
                <c:pt idx="188" formatCode="0.00">
                  <c:v>0.75413436742728401</c:v>
                </c:pt>
                <c:pt idx="189" formatCode="0.00">
                  <c:v>0.76675353754076692</c:v>
                </c:pt>
                <c:pt idx="190" formatCode="0.00">
                  <c:v>0.77884531173246863</c:v>
                </c:pt>
                <c:pt idx="191" formatCode="0.00">
                  <c:v>0.79129384790093049</c:v>
                </c:pt>
                <c:pt idx="192" formatCode="0.00">
                  <c:v>0.80377555821158653</c:v>
                </c:pt>
                <c:pt idx="193" formatCode="0.00">
                  <c:v>0.81594879474629101</c:v>
                </c:pt>
                <c:pt idx="194" formatCode="0.00">
                  <c:v>0.82862723548089712</c:v>
                </c:pt>
                <c:pt idx="195" formatCode="0.00">
                  <c:v>0.84116361323935995</c:v>
                </c:pt>
              </c:numCache>
            </c:numRef>
          </c:val>
          <c:smooth val="0"/>
        </c:ser>
        <c:ser>
          <c:idx val="2"/>
          <c:order val="2"/>
          <c:tx>
            <c:strRef>
              <c:f>'c1-5'!$D$13</c:f>
              <c:strCache>
                <c:ptCount val="1"/>
                <c:pt idx="0">
                  <c:v>Japán </c:v>
                </c:pt>
              </c:strCache>
            </c:strRef>
          </c:tx>
          <c:spPr>
            <a:ln w="38100">
              <a:solidFill>
                <a:srgbClr val="295B7E"/>
              </a:solidFill>
              <a:prstDash val="sysDash"/>
            </a:ln>
          </c:spPr>
          <c:marker>
            <c:symbol val="none"/>
          </c:marker>
          <c:cat>
            <c:numRef>
              <c:f>'c1-5'!$A$15:$A$210</c:f>
              <c:numCache>
                <c:formatCode>m/d/yyyy</c:formatCode>
                <c:ptCount val="196"/>
                <c:pt idx="0">
                  <c:v>23832</c:v>
                </c:pt>
                <c:pt idx="1">
                  <c:v>23923</c:v>
                </c:pt>
                <c:pt idx="2">
                  <c:v>24015</c:v>
                </c:pt>
                <c:pt idx="3">
                  <c:v>24107</c:v>
                </c:pt>
                <c:pt idx="4">
                  <c:v>24197</c:v>
                </c:pt>
                <c:pt idx="5">
                  <c:v>24288</c:v>
                </c:pt>
                <c:pt idx="6">
                  <c:v>24380</c:v>
                </c:pt>
                <c:pt idx="7">
                  <c:v>24472</c:v>
                </c:pt>
                <c:pt idx="8">
                  <c:v>24562</c:v>
                </c:pt>
                <c:pt idx="9">
                  <c:v>24653</c:v>
                </c:pt>
                <c:pt idx="10">
                  <c:v>24745</c:v>
                </c:pt>
                <c:pt idx="11">
                  <c:v>24837</c:v>
                </c:pt>
                <c:pt idx="12">
                  <c:v>24928</c:v>
                </c:pt>
                <c:pt idx="13">
                  <c:v>25019</c:v>
                </c:pt>
                <c:pt idx="14">
                  <c:v>25111</c:v>
                </c:pt>
                <c:pt idx="15">
                  <c:v>25203</c:v>
                </c:pt>
                <c:pt idx="16">
                  <c:v>25293</c:v>
                </c:pt>
                <c:pt idx="17">
                  <c:v>25384</c:v>
                </c:pt>
                <c:pt idx="18">
                  <c:v>25476</c:v>
                </c:pt>
                <c:pt idx="19">
                  <c:v>25568</c:v>
                </c:pt>
                <c:pt idx="20">
                  <c:v>25658</c:v>
                </c:pt>
                <c:pt idx="21">
                  <c:v>25749</c:v>
                </c:pt>
                <c:pt idx="22">
                  <c:v>25841</c:v>
                </c:pt>
                <c:pt idx="23">
                  <c:v>25933</c:v>
                </c:pt>
                <c:pt idx="24">
                  <c:v>26023</c:v>
                </c:pt>
                <c:pt idx="25">
                  <c:v>26114</c:v>
                </c:pt>
                <c:pt idx="26">
                  <c:v>26206</c:v>
                </c:pt>
                <c:pt idx="27">
                  <c:v>26298</c:v>
                </c:pt>
                <c:pt idx="28">
                  <c:v>26389</c:v>
                </c:pt>
                <c:pt idx="29">
                  <c:v>26480</c:v>
                </c:pt>
                <c:pt idx="30">
                  <c:v>26572</c:v>
                </c:pt>
                <c:pt idx="31">
                  <c:v>26664</c:v>
                </c:pt>
                <c:pt idx="32">
                  <c:v>26754</c:v>
                </c:pt>
                <c:pt idx="33">
                  <c:v>26845</c:v>
                </c:pt>
                <c:pt idx="34">
                  <c:v>26937</c:v>
                </c:pt>
                <c:pt idx="35">
                  <c:v>27029</c:v>
                </c:pt>
                <c:pt idx="36">
                  <c:v>27119</c:v>
                </c:pt>
                <c:pt idx="37">
                  <c:v>27210</c:v>
                </c:pt>
                <c:pt idx="38">
                  <c:v>27302</c:v>
                </c:pt>
                <c:pt idx="39">
                  <c:v>27394</c:v>
                </c:pt>
                <c:pt idx="40">
                  <c:v>27484</c:v>
                </c:pt>
                <c:pt idx="41">
                  <c:v>27575</c:v>
                </c:pt>
                <c:pt idx="42">
                  <c:v>27667</c:v>
                </c:pt>
                <c:pt idx="43">
                  <c:v>27759</c:v>
                </c:pt>
                <c:pt idx="44">
                  <c:v>27850</c:v>
                </c:pt>
                <c:pt idx="45">
                  <c:v>27941</c:v>
                </c:pt>
                <c:pt idx="46">
                  <c:v>28033</c:v>
                </c:pt>
                <c:pt idx="47">
                  <c:v>28125</c:v>
                </c:pt>
                <c:pt idx="48">
                  <c:v>28215</c:v>
                </c:pt>
                <c:pt idx="49">
                  <c:v>28306</c:v>
                </c:pt>
                <c:pt idx="50">
                  <c:v>28398</c:v>
                </c:pt>
                <c:pt idx="51">
                  <c:v>28490</c:v>
                </c:pt>
                <c:pt idx="52">
                  <c:v>28580</c:v>
                </c:pt>
                <c:pt idx="53">
                  <c:v>28671</c:v>
                </c:pt>
                <c:pt idx="54">
                  <c:v>28763</c:v>
                </c:pt>
                <c:pt idx="55">
                  <c:v>28855</c:v>
                </c:pt>
                <c:pt idx="56">
                  <c:v>28945</c:v>
                </c:pt>
                <c:pt idx="57">
                  <c:v>29036</c:v>
                </c:pt>
                <c:pt idx="58">
                  <c:v>29128</c:v>
                </c:pt>
                <c:pt idx="59">
                  <c:v>29220</c:v>
                </c:pt>
                <c:pt idx="60">
                  <c:v>29311</c:v>
                </c:pt>
                <c:pt idx="61">
                  <c:v>29402</c:v>
                </c:pt>
                <c:pt idx="62">
                  <c:v>29494</c:v>
                </c:pt>
                <c:pt idx="63">
                  <c:v>29586</c:v>
                </c:pt>
                <c:pt idx="64">
                  <c:v>29676</c:v>
                </c:pt>
                <c:pt idx="65">
                  <c:v>29767</c:v>
                </c:pt>
                <c:pt idx="66">
                  <c:v>29859</c:v>
                </c:pt>
                <c:pt idx="67">
                  <c:v>29951</c:v>
                </c:pt>
                <c:pt idx="68">
                  <c:v>30041</c:v>
                </c:pt>
                <c:pt idx="69">
                  <c:v>30132</c:v>
                </c:pt>
                <c:pt idx="70">
                  <c:v>30224</c:v>
                </c:pt>
                <c:pt idx="71">
                  <c:v>30316</c:v>
                </c:pt>
                <c:pt idx="72">
                  <c:v>30406</c:v>
                </c:pt>
                <c:pt idx="73">
                  <c:v>30497</c:v>
                </c:pt>
                <c:pt idx="74">
                  <c:v>30589</c:v>
                </c:pt>
                <c:pt idx="75">
                  <c:v>30681</c:v>
                </c:pt>
                <c:pt idx="76">
                  <c:v>30772</c:v>
                </c:pt>
                <c:pt idx="77">
                  <c:v>30863</c:v>
                </c:pt>
                <c:pt idx="78">
                  <c:v>30955</c:v>
                </c:pt>
                <c:pt idx="79">
                  <c:v>31047</c:v>
                </c:pt>
                <c:pt idx="80">
                  <c:v>31137</c:v>
                </c:pt>
                <c:pt idx="81">
                  <c:v>31228</c:v>
                </c:pt>
                <c:pt idx="82">
                  <c:v>31320</c:v>
                </c:pt>
                <c:pt idx="83">
                  <c:v>31412</c:v>
                </c:pt>
                <c:pt idx="84">
                  <c:v>31502</c:v>
                </c:pt>
                <c:pt idx="85">
                  <c:v>31593</c:v>
                </c:pt>
                <c:pt idx="86">
                  <c:v>31685</c:v>
                </c:pt>
                <c:pt idx="87">
                  <c:v>31777</c:v>
                </c:pt>
                <c:pt idx="88">
                  <c:v>31867</c:v>
                </c:pt>
                <c:pt idx="89">
                  <c:v>31958</c:v>
                </c:pt>
                <c:pt idx="90">
                  <c:v>32050</c:v>
                </c:pt>
                <c:pt idx="91">
                  <c:v>32142</c:v>
                </c:pt>
                <c:pt idx="92">
                  <c:v>32233</c:v>
                </c:pt>
                <c:pt idx="93">
                  <c:v>32324</c:v>
                </c:pt>
                <c:pt idx="94">
                  <c:v>32416</c:v>
                </c:pt>
                <c:pt idx="95">
                  <c:v>32508</c:v>
                </c:pt>
                <c:pt idx="96">
                  <c:v>32598</c:v>
                </c:pt>
                <c:pt idx="97">
                  <c:v>32689</c:v>
                </c:pt>
                <c:pt idx="98">
                  <c:v>32781</c:v>
                </c:pt>
                <c:pt idx="99">
                  <c:v>32873</c:v>
                </c:pt>
                <c:pt idx="100">
                  <c:v>32963</c:v>
                </c:pt>
                <c:pt idx="101">
                  <c:v>33054</c:v>
                </c:pt>
                <c:pt idx="102">
                  <c:v>33146</c:v>
                </c:pt>
                <c:pt idx="103">
                  <c:v>33238</c:v>
                </c:pt>
                <c:pt idx="104">
                  <c:v>33328</c:v>
                </c:pt>
                <c:pt idx="105">
                  <c:v>33419</c:v>
                </c:pt>
                <c:pt idx="106">
                  <c:v>33511</c:v>
                </c:pt>
                <c:pt idx="107">
                  <c:v>33603</c:v>
                </c:pt>
                <c:pt idx="108">
                  <c:v>33694</c:v>
                </c:pt>
                <c:pt idx="109">
                  <c:v>33785</c:v>
                </c:pt>
                <c:pt idx="110">
                  <c:v>33877</c:v>
                </c:pt>
                <c:pt idx="111">
                  <c:v>33969</c:v>
                </c:pt>
                <c:pt idx="112">
                  <c:v>34059</c:v>
                </c:pt>
                <c:pt idx="113">
                  <c:v>34150</c:v>
                </c:pt>
                <c:pt idx="114">
                  <c:v>34242</c:v>
                </c:pt>
                <c:pt idx="115">
                  <c:v>34334</c:v>
                </c:pt>
                <c:pt idx="116">
                  <c:v>34424</c:v>
                </c:pt>
                <c:pt idx="117">
                  <c:v>34515</c:v>
                </c:pt>
                <c:pt idx="118">
                  <c:v>34607</c:v>
                </c:pt>
                <c:pt idx="119">
                  <c:v>34699</c:v>
                </c:pt>
                <c:pt idx="120">
                  <c:v>34789</c:v>
                </c:pt>
                <c:pt idx="121">
                  <c:v>34880</c:v>
                </c:pt>
                <c:pt idx="122">
                  <c:v>34972</c:v>
                </c:pt>
                <c:pt idx="123">
                  <c:v>35064</c:v>
                </c:pt>
                <c:pt idx="124">
                  <c:v>35155</c:v>
                </c:pt>
                <c:pt idx="125">
                  <c:v>35246</c:v>
                </c:pt>
                <c:pt idx="126">
                  <c:v>35338</c:v>
                </c:pt>
                <c:pt idx="127">
                  <c:v>35430</c:v>
                </c:pt>
                <c:pt idx="128">
                  <c:v>35520</c:v>
                </c:pt>
                <c:pt idx="129">
                  <c:v>35611</c:v>
                </c:pt>
                <c:pt idx="130">
                  <c:v>35703</c:v>
                </c:pt>
                <c:pt idx="131">
                  <c:v>35795</c:v>
                </c:pt>
                <c:pt idx="132">
                  <c:v>35885</c:v>
                </c:pt>
                <c:pt idx="133">
                  <c:v>35976</c:v>
                </c:pt>
                <c:pt idx="134">
                  <c:v>36068</c:v>
                </c:pt>
                <c:pt idx="135">
                  <c:v>36160</c:v>
                </c:pt>
                <c:pt idx="136">
                  <c:v>36250</c:v>
                </c:pt>
                <c:pt idx="137">
                  <c:v>36341</c:v>
                </c:pt>
                <c:pt idx="138">
                  <c:v>36433</c:v>
                </c:pt>
                <c:pt idx="139">
                  <c:v>36525</c:v>
                </c:pt>
                <c:pt idx="140">
                  <c:v>36616</c:v>
                </c:pt>
                <c:pt idx="141">
                  <c:v>36707</c:v>
                </c:pt>
                <c:pt idx="142">
                  <c:v>36799</c:v>
                </c:pt>
                <c:pt idx="143">
                  <c:v>36891</c:v>
                </c:pt>
                <c:pt idx="144">
                  <c:v>36981</c:v>
                </c:pt>
                <c:pt idx="145">
                  <c:v>37072</c:v>
                </c:pt>
                <c:pt idx="146">
                  <c:v>37164</c:v>
                </c:pt>
                <c:pt idx="147">
                  <c:v>37256</c:v>
                </c:pt>
                <c:pt idx="148">
                  <c:v>37346</c:v>
                </c:pt>
                <c:pt idx="149">
                  <c:v>37437</c:v>
                </c:pt>
                <c:pt idx="150">
                  <c:v>37529</c:v>
                </c:pt>
                <c:pt idx="151">
                  <c:v>37621</c:v>
                </c:pt>
                <c:pt idx="152">
                  <c:v>37711</c:v>
                </c:pt>
                <c:pt idx="153">
                  <c:v>37802</c:v>
                </c:pt>
                <c:pt idx="154">
                  <c:v>37894</c:v>
                </c:pt>
                <c:pt idx="155">
                  <c:v>37986</c:v>
                </c:pt>
                <c:pt idx="156">
                  <c:v>38077</c:v>
                </c:pt>
                <c:pt idx="157">
                  <c:v>38168</c:v>
                </c:pt>
                <c:pt idx="158">
                  <c:v>38260</c:v>
                </c:pt>
                <c:pt idx="159">
                  <c:v>38352</c:v>
                </c:pt>
                <c:pt idx="160">
                  <c:v>38442</c:v>
                </c:pt>
                <c:pt idx="161">
                  <c:v>38533</c:v>
                </c:pt>
                <c:pt idx="162">
                  <c:v>38625</c:v>
                </c:pt>
                <c:pt idx="163">
                  <c:v>38717</c:v>
                </c:pt>
                <c:pt idx="164">
                  <c:v>38807</c:v>
                </c:pt>
                <c:pt idx="165">
                  <c:v>38898</c:v>
                </c:pt>
                <c:pt idx="166">
                  <c:v>38990</c:v>
                </c:pt>
                <c:pt idx="167">
                  <c:v>39082</c:v>
                </c:pt>
                <c:pt idx="168">
                  <c:v>39172</c:v>
                </c:pt>
                <c:pt idx="169">
                  <c:v>39263</c:v>
                </c:pt>
                <c:pt idx="170">
                  <c:v>39355</c:v>
                </c:pt>
                <c:pt idx="171">
                  <c:v>39447</c:v>
                </c:pt>
                <c:pt idx="172">
                  <c:v>39538</c:v>
                </c:pt>
                <c:pt idx="173">
                  <c:v>39629</c:v>
                </c:pt>
                <c:pt idx="174">
                  <c:v>39721</c:v>
                </c:pt>
                <c:pt idx="175">
                  <c:v>39813</c:v>
                </c:pt>
                <c:pt idx="176">
                  <c:v>39903</c:v>
                </c:pt>
                <c:pt idx="177">
                  <c:v>39994</c:v>
                </c:pt>
                <c:pt idx="178">
                  <c:v>40086</c:v>
                </c:pt>
                <c:pt idx="179">
                  <c:v>40178</c:v>
                </c:pt>
                <c:pt idx="180">
                  <c:v>40268</c:v>
                </c:pt>
                <c:pt idx="181">
                  <c:v>40359</c:v>
                </c:pt>
                <c:pt idx="182">
                  <c:v>40451</c:v>
                </c:pt>
                <c:pt idx="183">
                  <c:v>40543</c:v>
                </c:pt>
                <c:pt idx="184">
                  <c:v>40633</c:v>
                </c:pt>
                <c:pt idx="185">
                  <c:v>40724</c:v>
                </c:pt>
                <c:pt idx="186">
                  <c:v>40816</c:v>
                </c:pt>
                <c:pt idx="187">
                  <c:v>40908</c:v>
                </c:pt>
                <c:pt idx="188">
                  <c:v>40999</c:v>
                </c:pt>
                <c:pt idx="189">
                  <c:v>41090</c:v>
                </c:pt>
                <c:pt idx="190">
                  <c:v>41182</c:v>
                </c:pt>
                <c:pt idx="191">
                  <c:v>41274</c:v>
                </c:pt>
                <c:pt idx="192">
                  <c:v>41364</c:v>
                </c:pt>
                <c:pt idx="193">
                  <c:v>41455</c:v>
                </c:pt>
                <c:pt idx="194">
                  <c:v>41547</c:v>
                </c:pt>
                <c:pt idx="195">
                  <c:v>41639</c:v>
                </c:pt>
              </c:numCache>
            </c:numRef>
          </c:cat>
          <c:val>
            <c:numRef>
              <c:f>'c1-5'!$D$15:$D$210</c:f>
              <c:numCache>
                <c:formatCode>General</c:formatCode>
                <c:ptCount val="196"/>
                <c:pt idx="21" formatCode="0.00">
                  <c:v>5.5882760205292898</c:v>
                </c:pt>
                <c:pt idx="22" formatCode="0.00">
                  <c:v>5.5881290150278415</c:v>
                </c:pt>
                <c:pt idx="23" formatCode="0.00">
                  <c:v>5.5863805204943198</c:v>
                </c:pt>
                <c:pt idx="24" formatCode="0.00">
                  <c:v>5.5840493649258196</c:v>
                </c:pt>
                <c:pt idx="25" formatCode="0.00">
                  <c:v>5.57851059511147</c:v>
                </c:pt>
                <c:pt idx="26" formatCode="0.00">
                  <c:v>5.56447918290299</c:v>
                </c:pt>
                <c:pt idx="27" formatCode="0.00">
                  <c:v>5.5373085613437603</c:v>
                </c:pt>
                <c:pt idx="28" formatCode="0.00">
                  <c:v>5.4926284317328946</c:v>
                </c:pt>
                <c:pt idx="29" formatCode="0.00">
                  <c:v>5.4250921646280803</c:v>
                </c:pt>
                <c:pt idx="30" formatCode="0.00">
                  <c:v>5.334545900248937</c:v>
                </c:pt>
                <c:pt idx="31" formatCode="0.00">
                  <c:v>5.2228663402260471</c:v>
                </c:pt>
                <c:pt idx="32" formatCode="0.00">
                  <c:v>5.0917167060971398</c:v>
                </c:pt>
                <c:pt idx="33" formatCode="0.00">
                  <c:v>4.9446567680714475</c:v>
                </c:pt>
                <c:pt idx="34" formatCode="0.00">
                  <c:v>4.7874223347987401</c:v>
                </c:pt>
                <c:pt idx="35" formatCode="0.00">
                  <c:v>4.6276054397278346</c:v>
                </c:pt>
                <c:pt idx="36" formatCode="0.00">
                  <c:v>4.4705430724084403</c:v>
                </c:pt>
                <c:pt idx="37" formatCode="0.00">
                  <c:v>4.3215181910236327</c:v>
                </c:pt>
                <c:pt idx="38" formatCode="0.00">
                  <c:v>4.1785711959388436</c:v>
                </c:pt>
                <c:pt idx="39" formatCode="0.00">
                  <c:v>4.04054441259927</c:v>
                </c:pt>
                <c:pt idx="40" formatCode="0.00">
                  <c:v>3.9104669037305539</c:v>
                </c:pt>
                <c:pt idx="41" formatCode="0.00">
                  <c:v>3.789020088802542</c:v>
                </c:pt>
                <c:pt idx="42" formatCode="0.00">
                  <c:v>3.6766168301239635</c:v>
                </c:pt>
                <c:pt idx="43" formatCode="0.00">
                  <c:v>3.5756739971709797</c:v>
                </c:pt>
                <c:pt idx="44" formatCode="0.00">
                  <c:v>3.4879043960305762</c:v>
                </c:pt>
                <c:pt idx="45" formatCode="0.00">
                  <c:v>3.4148232775942597</c:v>
                </c:pt>
                <c:pt idx="46" formatCode="0.00">
                  <c:v>3.3556786526744977</c:v>
                </c:pt>
                <c:pt idx="47" formatCode="0.00">
                  <c:v>3.3096936072551477</c:v>
                </c:pt>
                <c:pt idx="48" formatCode="0.00">
                  <c:v>3.2754789507578197</c:v>
                </c:pt>
                <c:pt idx="49" formatCode="0.00">
                  <c:v>3.2493807695194863</c:v>
                </c:pt>
                <c:pt idx="50" formatCode="0.00">
                  <c:v>3.2302390695759802</c:v>
                </c:pt>
                <c:pt idx="51" formatCode="0.00">
                  <c:v>3.2155654820709101</c:v>
                </c:pt>
                <c:pt idx="52" formatCode="0.00">
                  <c:v>3.20156209360167</c:v>
                </c:pt>
                <c:pt idx="53" formatCode="0.00">
                  <c:v>3.1853002699591602</c:v>
                </c:pt>
                <c:pt idx="54" formatCode="0.00">
                  <c:v>3.1663192527755606</c:v>
                </c:pt>
                <c:pt idx="55" formatCode="0.00">
                  <c:v>3.1430019407597602</c:v>
                </c:pt>
                <c:pt idx="56" formatCode="0.00">
                  <c:v>3.1160025883119502</c:v>
                </c:pt>
                <c:pt idx="57" formatCode="0.00">
                  <c:v>3.0862475679013572</c:v>
                </c:pt>
                <c:pt idx="58" formatCode="0.00">
                  <c:v>3.0554104614175501</c:v>
                </c:pt>
                <c:pt idx="59" formatCode="0.00">
                  <c:v>3.0266792792616597</c:v>
                </c:pt>
                <c:pt idx="60" formatCode="0.00">
                  <c:v>3.0019963643519962</c:v>
                </c:pt>
                <c:pt idx="61" formatCode="0.00">
                  <c:v>2.9817565398729999</c:v>
                </c:pt>
                <c:pt idx="62" formatCode="0.00">
                  <c:v>2.96537661327161</c:v>
                </c:pt>
                <c:pt idx="63" formatCode="0.00">
                  <c:v>2.9486820876586597</c:v>
                </c:pt>
                <c:pt idx="64" formatCode="0.00">
                  <c:v>2.9302618021434399</c:v>
                </c:pt>
                <c:pt idx="65" formatCode="0.00">
                  <c:v>2.9132592161884587</c:v>
                </c:pt>
                <c:pt idx="66" formatCode="0.00">
                  <c:v>2.9004021899233035</c:v>
                </c:pt>
                <c:pt idx="67" formatCode="0.00">
                  <c:v>2.8956853287874997</c:v>
                </c:pt>
                <c:pt idx="68" formatCode="0.00">
                  <c:v>2.8999162523147599</c:v>
                </c:pt>
                <c:pt idx="69" formatCode="0.00">
                  <c:v>2.9131316060189212</c:v>
                </c:pt>
                <c:pt idx="70" formatCode="0.00">
                  <c:v>2.9363355454545799</c:v>
                </c:pt>
                <c:pt idx="71" formatCode="0.00">
                  <c:v>2.9701739121065902</c:v>
                </c:pt>
                <c:pt idx="72" formatCode="0.00">
                  <c:v>3.0151527800942444</c:v>
                </c:pt>
                <c:pt idx="73" formatCode="0.00">
                  <c:v>3.0715809415564612</c:v>
                </c:pt>
                <c:pt idx="74" formatCode="0.00">
                  <c:v>3.1370558015652277</c:v>
                </c:pt>
                <c:pt idx="75" formatCode="0.00">
                  <c:v>3.2086893563864396</c:v>
                </c:pt>
                <c:pt idx="76" formatCode="0.00">
                  <c:v>3.2846248392061699</c:v>
                </c:pt>
                <c:pt idx="77" formatCode="0.00">
                  <c:v>3.36204177818473</c:v>
                </c:pt>
                <c:pt idx="78" formatCode="0.00">
                  <c:v>3.4386886345185173</c:v>
                </c:pt>
                <c:pt idx="79" formatCode="0.00">
                  <c:v>3.5122309207171267</c:v>
                </c:pt>
                <c:pt idx="80" formatCode="0.00">
                  <c:v>3.5803732505517263</c:v>
                </c:pt>
                <c:pt idx="81" formatCode="0.00">
                  <c:v>3.6388625090363997</c:v>
                </c:pt>
                <c:pt idx="82" formatCode="0.00">
                  <c:v>3.6880972645747172</c:v>
                </c:pt>
                <c:pt idx="83" formatCode="0.00">
                  <c:v>3.7318573632759877</c:v>
                </c:pt>
                <c:pt idx="84" formatCode="0.00">
                  <c:v>3.7747263581135186</c:v>
                </c:pt>
                <c:pt idx="85" formatCode="0.00">
                  <c:v>3.8224360871247067</c:v>
                </c:pt>
                <c:pt idx="86" formatCode="0.00">
                  <c:v>3.8772229197359587</c:v>
                </c:pt>
                <c:pt idx="87" formatCode="0.00">
                  <c:v>3.9383129097476677</c:v>
                </c:pt>
                <c:pt idx="88" formatCode="0.00">
                  <c:v>4.0027077152437736</c:v>
                </c:pt>
                <c:pt idx="89" formatCode="0.00">
                  <c:v>4.0668405007227895</c:v>
                </c:pt>
                <c:pt idx="90" formatCode="0.00">
                  <c:v>4.1246124904322601</c:v>
                </c:pt>
                <c:pt idx="91" formatCode="0.00">
                  <c:v>4.1717957354119823</c:v>
                </c:pt>
                <c:pt idx="92" formatCode="0.00">
                  <c:v>4.2052848497046798</c:v>
                </c:pt>
                <c:pt idx="93" formatCode="0.00">
                  <c:v>4.2241513161357354</c:v>
                </c:pt>
                <c:pt idx="94" formatCode="0.00">
                  <c:v>4.2299536101200603</c:v>
                </c:pt>
                <c:pt idx="95" formatCode="0.00">
                  <c:v>4.21992276980738</c:v>
                </c:pt>
                <c:pt idx="96" formatCode="0.00">
                  <c:v>4.1939225117019365</c:v>
                </c:pt>
                <c:pt idx="97" formatCode="0.00">
                  <c:v>4.1514601277139498</c:v>
                </c:pt>
                <c:pt idx="98" formatCode="0.00">
                  <c:v>4.0957743318561075</c:v>
                </c:pt>
                <c:pt idx="99" formatCode="0.00">
                  <c:v>4.0231849743857655</c:v>
                </c:pt>
                <c:pt idx="100" formatCode="0.00">
                  <c:v>3.9313041402081677</c:v>
                </c:pt>
                <c:pt idx="101" formatCode="0.00">
                  <c:v>3.8228707808634987</c:v>
                </c:pt>
                <c:pt idx="102" formatCode="0.00">
                  <c:v>3.6968413100105044</c:v>
                </c:pt>
                <c:pt idx="103" formatCode="0.00">
                  <c:v>3.5577672701137399</c:v>
                </c:pt>
                <c:pt idx="104" formatCode="0.00">
                  <c:v>3.4123494431252372</c:v>
                </c:pt>
                <c:pt idx="105" formatCode="0.00">
                  <c:v>3.2648081282616199</c:v>
                </c:pt>
                <c:pt idx="106" formatCode="0.00">
                  <c:v>3.1189848980552899</c:v>
                </c:pt>
                <c:pt idx="107" formatCode="0.00">
                  <c:v>2.9792237990395867</c:v>
                </c:pt>
                <c:pt idx="108" formatCode="0.00">
                  <c:v>2.8468641824776597</c:v>
                </c:pt>
                <c:pt idx="109" formatCode="0.00">
                  <c:v>2.7230142972658973</c:v>
                </c:pt>
                <c:pt idx="110" formatCode="0.00">
                  <c:v>2.6062892575332302</c:v>
                </c:pt>
                <c:pt idx="111" formatCode="0.00">
                  <c:v>2.4964889004792092</c:v>
                </c:pt>
                <c:pt idx="112" formatCode="0.00">
                  <c:v>2.3936972977949758</c:v>
                </c:pt>
                <c:pt idx="113" formatCode="0.00">
                  <c:v>2.2957668880597</c:v>
                </c:pt>
                <c:pt idx="114" formatCode="0.00">
                  <c:v>2.2058600914554898</c:v>
                </c:pt>
                <c:pt idx="115" formatCode="0.00">
                  <c:v>2.1256143512278762</c:v>
                </c:pt>
                <c:pt idx="116" formatCode="0.00">
                  <c:v>2.0541141145216102</c:v>
                </c:pt>
                <c:pt idx="117" formatCode="0.00">
                  <c:v>1.99036121417784</c:v>
                </c:pt>
                <c:pt idx="118" formatCode="0.00">
                  <c:v>1.9346642122549349</c:v>
                </c:pt>
                <c:pt idx="119" formatCode="0.00">
                  <c:v>1.88285201798593</c:v>
                </c:pt>
                <c:pt idx="120" formatCode="0.00">
                  <c:v>1.8355574976279598</c:v>
                </c:pt>
                <c:pt idx="121" formatCode="0.00">
                  <c:v>1.7899442282693856</c:v>
                </c:pt>
                <c:pt idx="122" formatCode="0.00">
                  <c:v>1.7442553206493001</c:v>
                </c:pt>
                <c:pt idx="123" formatCode="0.00">
                  <c:v>1.6996926563447099</c:v>
                </c:pt>
                <c:pt idx="124" formatCode="0.00">
                  <c:v>1.6576560758601</c:v>
                </c:pt>
                <c:pt idx="125" formatCode="0.00">
                  <c:v>1.6189134817707931</c:v>
                </c:pt>
                <c:pt idx="126" formatCode="0.00">
                  <c:v>1.5840276346700901</c:v>
                </c:pt>
                <c:pt idx="127" formatCode="0.00">
                  <c:v>1.55375936381112</c:v>
                </c:pt>
                <c:pt idx="128" formatCode="0.00">
                  <c:v>1.5266693410904271</c:v>
                </c:pt>
                <c:pt idx="129" formatCode="0.00">
                  <c:v>1.5049343794483898</c:v>
                </c:pt>
                <c:pt idx="130" formatCode="0.00">
                  <c:v>1.4913989022712599</c:v>
                </c:pt>
                <c:pt idx="131" formatCode="0.00">
                  <c:v>1.4860621377295</c:v>
                </c:pt>
                <c:pt idx="132" formatCode="0.00">
                  <c:v>1.4904754892327801</c:v>
                </c:pt>
                <c:pt idx="133" formatCode="0.00">
                  <c:v>1.50637256742598</c:v>
                </c:pt>
                <c:pt idx="134" formatCode="0.00">
                  <c:v>1.5303850212316052</c:v>
                </c:pt>
                <c:pt idx="135" formatCode="0.00">
                  <c:v>1.5584836872374568</c:v>
                </c:pt>
                <c:pt idx="136" formatCode="0.00">
                  <c:v>1.58814548602244</c:v>
                </c:pt>
                <c:pt idx="137" formatCode="0.00">
                  <c:v>1.6191376843501399</c:v>
                </c:pt>
                <c:pt idx="138" formatCode="0.00">
                  <c:v>1.6504400114186528</c:v>
                </c:pt>
                <c:pt idx="139" formatCode="0.00">
                  <c:v>1.6821875991937074</c:v>
                </c:pt>
                <c:pt idx="140" formatCode="0.00">
                  <c:v>1.7133656971839835</c:v>
                </c:pt>
                <c:pt idx="141" formatCode="0.00">
                  <c:v>1.7433362152466656</c:v>
                </c:pt>
                <c:pt idx="142" formatCode="0.00">
                  <c:v>1.7745085672263601</c:v>
                </c:pt>
                <c:pt idx="143" formatCode="0.00">
                  <c:v>1.8075915420155271</c:v>
                </c:pt>
                <c:pt idx="144" formatCode="0.00">
                  <c:v>1.8408093546540298</c:v>
                </c:pt>
                <c:pt idx="145" formatCode="0.00">
                  <c:v>1.8719340730072498</c:v>
                </c:pt>
                <c:pt idx="146" formatCode="0.00">
                  <c:v>1.9004536171241371</c:v>
                </c:pt>
                <c:pt idx="147" formatCode="0.00">
                  <c:v>1.9266737268935743</c:v>
                </c:pt>
                <c:pt idx="148" formatCode="0.00">
                  <c:v>1.94905934621481</c:v>
                </c:pt>
                <c:pt idx="149" formatCode="0.00">
                  <c:v>1.96547322548923</c:v>
                </c:pt>
                <c:pt idx="150" formatCode="0.00">
                  <c:v>1.9733242566836398</c:v>
                </c:pt>
                <c:pt idx="151" formatCode="0.00">
                  <c:v>1.9731462555800099</c:v>
                </c:pt>
                <c:pt idx="152" formatCode="0.00">
                  <c:v>1.9653813325170699</c:v>
                </c:pt>
                <c:pt idx="153" formatCode="0.00">
                  <c:v>1.9500563705200631</c:v>
                </c:pt>
                <c:pt idx="154" formatCode="0.00">
                  <c:v>1.92467923849335</c:v>
                </c:pt>
                <c:pt idx="155" formatCode="0.00">
                  <c:v>1.88835695299439</c:v>
                </c:pt>
                <c:pt idx="156" formatCode="0.00">
                  <c:v>1.8404874692802164</c:v>
                </c:pt>
                <c:pt idx="157" formatCode="0.00">
                  <c:v>1.7823198942359399</c:v>
                </c:pt>
                <c:pt idx="158" formatCode="0.00">
                  <c:v>1.7164351380568401</c:v>
                </c:pt>
                <c:pt idx="159" formatCode="0.00">
                  <c:v>1.6448033775599671</c:v>
                </c:pt>
                <c:pt idx="160" formatCode="0.00">
                  <c:v>1.56908933895359</c:v>
                </c:pt>
                <c:pt idx="161" formatCode="0.00">
                  <c:v>1.4901544571106498</c:v>
                </c:pt>
                <c:pt idx="162" formatCode="0.00">
                  <c:v>1.4085626190794847</c:v>
                </c:pt>
                <c:pt idx="163" formatCode="0.00">
                  <c:v>1.3268376764028</c:v>
                </c:pt>
                <c:pt idx="164" formatCode="0.00">
                  <c:v>1.2467947271232998</c:v>
                </c:pt>
                <c:pt idx="165" formatCode="0.00">
                  <c:v>1.1702909216897055</c:v>
                </c:pt>
                <c:pt idx="166" formatCode="0.00">
                  <c:v>1.0981251570001398</c:v>
                </c:pt>
                <c:pt idx="167" formatCode="0.00">
                  <c:v>1.03109790066256</c:v>
                </c:pt>
                <c:pt idx="168" formatCode="0.00">
                  <c:v>0.96792072151643505</c:v>
                </c:pt>
                <c:pt idx="169" formatCode="0.00">
                  <c:v>0.90910789699165651</c:v>
                </c:pt>
                <c:pt idx="170" formatCode="0.00">
                  <c:v>0.85739563487372794</c:v>
                </c:pt>
                <c:pt idx="171" formatCode="0.00">
                  <c:v>0.81410661546890095</c:v>
                </c:pt>
                <c:pt idx="172" formatCode="0.00">
                  <c:v>0.77968519501005995</c:v>
                </c:pt>
                <c:pt idx="173" formatCode="0.00">
                  <c:v>0.75581438272998003</c:v>
                </c:pt>
                <c:pt idx="174" formatCode="0.00">
                  <c:v>0.74620527031044193</c:v>
                </c:pt>
                <c:pt idx="175" formatCode="0.00">
                  <c:v>0.75163065425734144</c:v>
                </c:pt>
                <c:pt idx="176" formatCode="0.00">
                  <c:v>0.77233049767500206</c:v>
                </c:pt>
                <c:pt idx="177" formatCode="0.00">
                  <c:v>0.80190639351833704</c:v>
                </c:pt>
                <c:pt idx="178" formatCode="0.00">
                  <c:v>0.82793303903443405</c:v>
                </c:pt>
                <c:pt idx="179" formatCode="0.00">
                  <c:v>0.8461695480100665</c:v>
                </c:pt>
                <c:pt idx="180" formatCode="0.00">
                  <c:v>0.85353508737853356</c:v>
                </c:pt>
                <c:pt idx="181" formatCode="0.00">
                  <c:v>0.85112239602516104</c:v>
                </c:pt>
                <c:pt idx="182" formatCode="0.00">
                  <c:v>0.84044953217059837</c:v>
                </c:pt>
                <c:pt idx="183" formatCode="0.00">
                  <c:v>0.82451903446880892</c:v>
                </c:pt>
                <c:pt idx="184" formatCode="0.00">
                  <c:v>0.80711791650927156</c:v>
                </c:pt>
                <c:pt idx="185" formatCode="0.00">
                  <c:v>0.79002808383457268</c:v>
                </c:pt>
                <c:pt idx="186" formatCode="0.00">
                  <c:v>0.77034250125436199</c:v>
                </c:pt>
                <c:pt idx="187" formatCode="0.00">
                  <c:v>0.74518825802805244</c:v>
                </c:pt>
                <c:pt idx="188" formatCode="0.00">
                  <c:v>0.71840982696969191</c:v>
                </c:pt>
                <c:pt idx="189" formatCode="0.00">
                  <c:v>0.69375265561611044</c:v>
                </c:pt>
                <c:pt idx="190" formatCode="0.00">
                  <c:v>0.67637330435914744</c:v>
                </c:pt>
                <c:pt idx="191" formatCode="0.00">
                  <c:v>0.66871090794009691</c:v>
                </c:pt>
                <c:pt idx="192" formatCode="0.00">
                  <c:v>0.66877486094832006</c:v>
                </c:pt>
                <c:pt idx="193" formatCode="0.00">
                  <c:v>0.67316529317125195</c:v>
                </c:pt>
                <c:pt idx="194" formatCode="0.00">
                  <c:v>0.68011461060209044</c:v>
                </c:pt>
                <c:pt idx="195" formatCode="0.00">
                  <c:v>0.68939159415748563</c:v>
                </c:pt>
              </c:numCache>
            </c:numRef>
          </c:val>
          <c:smooth val="0"/>
        </c:ser>
        <c:ser>
          <c:idx val="3"/>
          <c:order val="3"/>
          <c:tx>
            <c:strRef>
              <c:f>'c1-5'!$E$13</c:f>
              <c:strCache>
                <c:ptCount val="1"/>
                <c:pt idx="0">
                  <c:v>Egyesült Királyság</c:v>
                </c:pt>
              </c:strCache>
            </c:strRef>
          </c:tx>
          <c:spPr>
            <a:ln w="38100">
              <a:solidFill>
                <a:srgbClr val="AC9F70"/>
              </a:solidFill>
            </a:ln>
          </c:spPr>
          <c:marker>
            <c:symbol val="none"/>
          </c:marker>
          <c:cat>
            <c:numRef>
              <c:f>'c1-5'!$A$15:$A$210</c:f>
              <c:numCache>
                <c:formatCode>m/d/yyyy</c:formatCode>
                <c:ptCount val="196"/>
                <c:pt idx="0">
                  <c:v>23832</c:v>
                </c:pt>
                <c:pt idx="1">
                  <c:v>23923</c:v>
                </c:pt>
                <c:pt idx="2">
                  <c:v>24015</c:v>
                </c:pt>
                <c:pt idx="3">
                  <c:v>24107</c:v>
                </c:pt>
                <c:pt idx="4">
                  <c:v>24197</c:v>
                </c:pt>
                <c:pt idx="5">
                  <c:v>24288</c:v>
                </c:pt>
                <c:pt idx="6">
                  <c:v>24380</c:v>
                </c:pt>
                <c:pt idx="7">
                  <c:v>24472</c:v>
                </c:pt>
                <c:pt idx="8">
                  <c:v>24562</c:v>
                </c:pt>
                <c:pt idx="9">
                  <c:v>24653</c:v>
                </c:pt>
                <c:pt idx="10">
                  <c:v>24745</c:v>
                </c:pt>
                <c:pt idx="11">
                  <c:v>24837</c:v>
                </c:pt>
                <c:pt idx="12">
                  <c:v>24928</c:v>
                </c:pt>
                <c:pt idx="13">
                  <c:v>25019</c:v>
                </c:pt>
                <c:pt idx="14">
                  <c:v>25111</c:v>
                </c:pt>
                <c:pt idx="15">
                  <c:v>25203</c:v>
                </c:pt>
                <c:pt idx="16">
                  <c:v>25293</c:v>
                </c:pt>
                <c:pt idx="17">
                  <c:v>25384</c:v>
                </c:pt>
                <c:pt idx="18">
                  <c:v>25476</c:v>
                </c:pt>
                <c:pt idx="19">
                  <c:v>25568</c:v>
                </c:pt>
                <c:pt idx="20">
                  <c:v>25658</c:v>
                </c:pt>
                <c:pt idx="21">
                  <c:v>25749</c:v>
                </c:pt>
                <c:pt idx="22">
                  <c:v>25841</c:v>
                </c:pt>
                <c:pt idx="23">
                  <c:v>25933</c:v>
                </c:pt>
                <c:pt idx="24">
                  <c:v>26023</c:v>
                </c:pt>
                <c:pt idx="25">
                  <c:v>26114</c:v>
                </c:pt>
                <c:pt idx="26">
                  <c:v>26206</c:v>
                </c:pt>
                <c:pt idx="27">
                  <c:v>26298</c:v>
                </c:pt>
                <c:pt idx="28">
                  <c:v>26389</c:v>
                </c:pt>
                <c:pt idx="29">
                  <c:v>26480</c:v>
                </c:pt>
                <c:pt idx="30">
                  <c:v>26572</c:v>
                </c:pt>
                <c:pt idx="31">
                  <c:v>26664</c:v>
                </c:pt>
                <c:pt idx="32">
                  <c:v>26754</c:v>
                </c:pt>
                <c:pt idx="33">
                  <c:v>26845</c:v>
                </c:pt>
                <c:pt idx="34">
                  <c:v>26937</c:v>
                </c:pt>
                <c:pt idx="35">
                  <c:v>27029</c:v>
                </c:pt>
                <c:pt idx="36">
                  <c:v>27119</c:v>
                </c:pt>
                <c:pt idx="37">
                  <c:v>27210</c:v>
                </c:pt>
                <c:pt idx="38">
                  <c:v>27302</c:v>
                </c:pt>
                <c:pt idx="39">
                  <c:v>27394</c:v>
                </c:pt>
                <c:pt idx="40">
                  <c:v>27484</c:v>
                </c:pt>
                <c:pt idx="41">
                  <c:v>27575</c:v>
                </c:pt>
                <c:pt idx="42">
                  <c:v>27667</c:v>
                </c:pt>
                <c:pt idx="43">
                  <c:v>27759</c:v>
                </c:pt>
                <c:pt idx="44">
                  <c:v>27850</c:v>
                </c:pt>
                <c:pt idx="45">
                  <c:v>27941</c:v>
                </c:pt>
                <c:pt idx="46">
                  <c:v>28033</c:v>
                </c:pt>
                <c:pt idx="47">
                  <c:v>28125</c:v>
                </c:pt>
                <c:pt idx="48">
                  <c:v>28215</c:v>
                </c:pt>
                <c:pt idx="49">
                  <c:v>28306</c:v>
                </c:pt>
                <c:pt idx="50">
                  <c:v>28398</c:v>
                </c:pt>
                <c:pt idx="51">
                  <c:v>28490</c:v>
                </c:pt>
                <c:pt idx="52">
                  <c:v>28580</c:v>
                </c:pt>
                <c:pt idx="53">
                  <c:v>28671</c:v>
                </c:pt>
                <c:pt idx="54">
                  <c:v>28763</c:v>
                </c:pt>
                <c:pt idx="55">
                  <c:v>28855</c:v>
                </c:pt>
                <c:pt idx="56">
                  <c:v>28945</c:v>
                </c:pt>
                <c:pt idx="57">
                  <c:v>29036</c:v>
                </c:pt>
                <c:pt idx="58">
                  <c:v>29128</c:v>
                </c:pt>
                <c:pt idx="59">
                  <c:v>29220</c:v>
                </c:pt>
                <c:pt idx="60">
                  <c:v>29311</c:v>
                </c:pt>
                <c:pt idx="61">
                  <c:v>29402</c:v>
                </c:pt>
                <c:pt idx="62">
                  <c:v>29494</c:v>
                </c:pt>
                <c:pt idx="63">
                  <c:v>29586</c:v>
                </c:pt>
                <c:pt idx="64">
                  <c:v>29676</c:v>
                </c:pt>
                <c:pt idx="65">
                  <c:v>29767</c:v>
                </c:pt>
                <c:pt idx="66">
                  <c:v>29859</c:v>
                </c:pt>
                <c:pt idx="67">
                  <c:v>29951</c:v>
                </c:pt>
                <c:pt idx="68">
                  <c:v>30041</c:v>
                </c:pt>
                <c:pt idx="69">
                  <c:v>30132</c:v>
                </c:pt>
                <c:pt idx="70">
                  <c:v>30224</c:v>
                </c:pt>
                <c:pt idx="71">
                  <c:v>30316</c:v>
                </c:pt>
                <c:pt idx="72">
                  <c:v>30406</c:v>
                </c:pt>
                <c:pt idx="73">
                  <c:v>30497</c:v>
                </c:pt>
                <c:pt idx="74">
                  <c:v>30589</c:v>
                </c:pt>
                <c:pt idx="75">
                  <c:v>30681</c:v>
                </c:pt>
                <c:pt idx="76">
                  <c:v>30772</c:v>
                </c:pt>
                <c:pt idx="77">
                  <c:v>30863</c:v>
                </c:pt>
                <c:pt idx="78">
                  <c:v>30955</c:v>
                </c:pt>
                <c:pt idx="79">
                  <c:v>31047</c:v>
                </c:pt>
                <c:pt idx="80">
                  <c:v>31137</c:v>
                </c:pt>
                <c:pt idx="81">
                  <c:v>31228</c:v>
                </c:pt>
                <c:pt idx="82">
                  <c:v>31320</c:v>
                </c:pt>
                <c:pt idx="83">
                  <c:v>31412</c:v>
                </c:pt>
                <c:pt idx="84">
                  <c:v>31502</c:v>
                </c:pt>
                <c:pt idx="85">
                  <c:v>31593</c:v>
                </c:pt>
                <c:pt idx="86">
                  <c:v>31685</c:v>
                </c:pt>
                <c:pt idx="87">
                  <c:v>31777</c:v>
                </c:pt>
                <c:pt idx="88">
                  <c:v>31867</c:v>
                </c:pt>
                <c:pt idx="89">
                  <c:v>31958</c:v>
                </c:pt>
                <c:pt idx="90">
                  <c:v>32050</c:v>
                </c:pt>
                <c:pt idx="91">
                  <c:v>32142</c:v>
                </c:pt>
                <c:pt idx="92">
                  <c:v>32233</c:v>
                </c:pt>
                <c:pt idx="93">
                  <c:v>32324</c:v>
                </c:pt>
                <c:pt idx="94">
                  <c:v>32416</c:v>
                </c:pt>
                <c:pt idx="95">
                  <c:v>32508</c:v>
                </c:pt>
                <c:pt idx="96">
                  <c:v>32598</c:v>
                </c:pt>
                <c:pt idx="97">
                  <c:v>32689</c:v>
                </c:pt>
                <c:pt idx="98">
                  <c:v>32781</c:v>
                </c:pt>
                <c:pt idx="99">
                  <c:v>32873</c:v>
                </c:pt>
                <c:pt idx="100">
                  <c:v>32963</c:v>
                </c:pt>
                <c:pt idx="101">
                  <c:v>33054</c:v>
                </c:pt>
                <c:pt idx="102">
                  <c:v>33146</c:v>
                </c:pt>
                <c:pt idx="103">
                  <c:v>33238</c:v>
                </c:pt>
                <c:pt idx="104">
                  <c:v>33328</c:v>
                </c:pt>
                <c:pt idx="105">
                  <c:v>33419</c:v>
                </c:pt>
                <c:pt idx="106">
                  <c:v>33511</c:v>
                </c:pt>
                <c:pt idx="107">
                  <c:v>33603</c:v>
                </c:pt>
                <c:pt idx="108">
                  <c:v>33694</c:v>
                </c:pt>
                <c:pt idx="109">
                  <c:v>33785</c:v>
                </c:pt>
                <c:pt idx="110">
                  <c:v>33877</c:v>
                </c:pt>
                <c:pt idx="111">
                  <c:v>33969</c:v>
                </c:pt>
                <c:pt idx="112">
                  <c:v>34059</c:v>
                </c:pt>
                <c:pt idx="113">
                  <c:v>34150</c:v>
                </c:pt>
                <c:pt idx="114">
                  <c:v>34242</c:v>
                </c:pt>
                <c:pt idx="115">
                  <c:v>34334</c:v>
                </c:pt>
                <c:pt idx="116">
                  <c:v>34424</c:v>
                </c:pt>
                <c:pt idx="117">
                  <c:v>34515</c:v>
                </c:pt>
                <c:pt idx="118">
                  <c:v>34607</c:v>
                </c:pt>
                <c:pt idx="119">
                  <c:v>34699</c:v>
                </c:pt>
                <c:pt idx="120">
                  <c:v>34789</c:v>
                </c:pt>
                <c:pt idx="121">
                  <c:v>34880</c:v>
                </c:pt>
                <c:pt idx="122">
                  <c:v>34972</c:v>
                </c:pt>
                <c:pt idx="123">
                  <c:v>35064</c:v>
                </c:pt>
                <c:pt idx="124">
                  <c:v>35155</c:v>
                </c:pt>
                <c:pt idx="125">
                  <c:v>35246</c:v>
                </c:pt>
                <c:pt idx="126">
                  <c:v>35338</c:v>
                </c:pt>
                <c:pt idx="127">
                  <c:v>35430</c:v>
                </c:pt>
                <c:pt idx="128">
                  <c:v>35520</c:v>
                </c:pt>
                <c:pt idx="129">
                  <c:v>35611</c:v>
                </c:pt>
                <c:pt idx="130">
                  <c:v>35703</c:v>
                </c:pt>
                <c:pt idx="131">
                  <c:v>35795</c:v>
                </c:pt>
                <c:pt idx="132">
                  <c:v>35885</c:v>
                </c:pt>
                <c:pt idx="133">
                  <c:v>35976</c:v>
                </c:pt>
                <c:pt idx="134">
                  <c:v>36068</c:v>
                </c:pt>
                <c:pt idx="135">
                  <c:v>36160</c:v>
                </c:pt>
                <c:pt idx="136">
                  <c:v>36250</c:v>
                </c:pt>
                <c:pt idx="137">
                  <c:v>36341</c:v>
                </c:pt>
                <c:pt idx="138">
                  <c:v>36433</c:v>
                </c:pt>
                <c:pt idx="139">
                  <c:v>36525</c:v>
                </c:pt>
                <c:pt idx="140">
                  <c:v>36616</c:v>
                </c:pt>
                <c:pt idx="141">
                  <c:v>36707</c:v>
                </c:pt>
                <c:pt idx="142">
                  <c:v>36799</c:v>
                </c:pt>
                <c:pt idx="143">
                  <c:v>36891</c:v>
                </c:pt>
                <c:pt idx="144">
                  <c:v>36981</c:v>
                </c:pt>
                <c:pt idx="145">
                  <c:v>37072</c:v>
                </c:pt>
                <c:pt idx="146">
                  <c:v>37164</c:v>
                </c:pt>
                <c:pt idx="147">
                  <c:v>37256</c:v>
                </c:pt>
                <c:pt idx="148">
                  <c:v>37346</c:v>
                </c:pt>
                <c:pt idx="149">
                  <c:v>37437</c:v>
                </c:pt>
                <c:pt idx="150">
                  <c:v>37529</c:v>
                </c:pt>
                <c:pt idx="151">
                  <c:v>37621</c:v>
                </c:pt>
                <c:pt idx="152">
                  <c:v>37711</c:v>
                </c:pt>
                <c:pt idx="153">
                  <c:v>37802</c:v>
                </c:pt>
                <c:pt idx="154">
                  <c:v>37894</c:v>
                </c:pt>
                <c:pt idx="155">
                  <c:v>37986</c:v>
                </c:pt>
                <c:pt idx="156">
                  <c:v>38077</c:v>
                </c:pt>
                <c:pt idx="157">
                  <c:v>38168</c:v>
                </c:pt>
                <c:pt idx="158">
                  <c:v>38260</c:v>
                </c:pt>
                <c:pt idx="159">
                  <c:v>38352</c:v>
                </c:pt>
                <c:pt idx="160">
                  <c:v>38442</c:v>
                </c:pt>
                <c:pt idx="161">
                  <c:v>38533</c:v>
                </c:pt>
                <c:pt idx="162">
                  <c:v>38625</c:v>
                </c:pt>
                <c:pt idx="163">
                  <c:v>38717</c:v>
                </c:pt>
                <c:pt idx="164">
                  <c:v>38807</c:v>
                </c:pt>
                <c:pt idx="165">
                  <c:v>38898</c:v>
                </c:pt>
                <c:pt idx="166">
                  <c:v>38990</c:v>
                </c:pt>
                <c:pt idx="167">
                  <c:v>39082</c:v>
                </c:pt>
                <c:pt idx="168">
                  <c:v>39172</c:v>
                </c:pt>
                <c:pt idx="169">
                  <c:v>39263</c:v>
                </c:pt>
                <c:pt idx="170">
                  <c:v>39355</c:v>
                </c:pt>
                <c:pt idx="171">
                  <c:v>39447</c:v>
                </c:pt>
                <c:pt idx="172">
                  <c:v>39538</c:v>
                </c:pt>
                <c:pt idx="173">
                  <c:v>39629</c:v>
                </c:pt>
                <c:pt idx="174">
                  <c:v>39721</c:v>
                </c:pt>
                <c:pt idx="175">
                  <c:v>39813</c:v>
                </c:pt>
                <c:pt idx="176">
                  <c:v>39903</c:v>
                </c:pt>
                <c:pt idx="177">
                  <c:v>39994</c:v>
                </c:pt>
                <c:pt idx="178">
                  <c:v>40086</c:v>
                </c:pt>
                <c:pt idx="179">
                  <c:v>40178</c:v>
                </c:pt>
                <c:pt idx="180">
                  <c:v>40268</c:v>
                </c:pt>
                <c:pt idx="181">
                  <c:v>40359</c:v>
                </c:pt>
                <c:pt idx="182">
                  <c:v>40451</c:v>
                </c:pt>
                <c:pt idx="183">
                  <c:v>40543</c:v>
                </c:pt>
                <c:pt idx="184">
                  <c:v>40633</c:v>
                </c:pt>
                <c:pt idx="185">
                  <c:v>40724</c:v>
                </c:pt>
                <c:pt idx="186">
                  <c:v>40816</c:v>
                </c:pt>
                <c:pt idx="187">
                  <c:v>40908</c:v>
                </c:pt>
                <c:pt idx="188">
                  <c:v>40999</c:v>
                </c:pt>
                <c:pt idx="189">
                  <c:v>41090</c:v>
                </c:pt>
                <c:pt idx="190">
                  <c:v>41182</c:v>
                </c:pt>
                <c:pt idx="191">
                  <c:v>41274</c:v>
                </c:pt>
                <c:pt idx="192">
                  <c:v>41364</c:v>
                </c:pt>
                <c:pt idx="193">
                  <c:v>41455</c:v>
                </c:pt>
                <c:pt idx="194">
                  <c:v>41547</c:v>
                </c:pt>
                <c:pt idx="195">
                  <c:v>41639</c:v>
                </c:pt>
              </c:numCache>
            </c:numRef>
          </c:cat>
          <c:val>
            <c:numRef>
              <c:f>'c1-5'!$E$15:$E$210</c:f>
              <c:numCache>
                <c:formatCode>General</c:formatCode>
                <c:ptCount val="196"/>
                <c:pt idx="21" formatCode="0.00">
                  <c:v>3.7113449109549301</c:v>
                </c:pt>
                <c:pt idx="22" formatCode="0.00">
                  <c:v>3.7067632548758702</c:v>
                </c:pt>
                <c:pt idx="23" formatCode="0.00">
                  <c:v>3.6943547093121962</c:v>
                </c:pt>
                <c:pt idx="24" formatCode="0.00">
                  <c:v>3.6701040416645072</c:v>
                </c:pt>
                <c:pt idx="25" formatCode="0.00">
                  <c:v>3.6299678110891498</c:v>
                </c:pt>
                <c:pt idx="26" formatCode="0.00">
                  <c:v>3.56813641957956</c:v>
                </c:pt>
                <c:pt idx="27" formatCode="0.00">
                  <c:v>3.4827334215259902</c:v>
                </c:pt>
                <c:pt idx="28" formatCode="0.00">
                  <c:v>3.3770147719034012</c:v>
                </c:pt>
                <c:pt idx="29" formatCode="0.00">
                  <c:v>3.2555691073706998</c:v>
                </c:pt>
                <c:pt idx="30" formatCode="0.00">
                  <c:v>3.1219092452955612</c:v>
                </c:pt>
                <c:pt idx="31" formatCode="0.00">
                  <c:v>2.98384558733567</c:v>
                </c:pt>
                <c:pt idx="32" formatCode="0.00">
                  <c:v>2.8462159249981291</c:v>
                </c:pt>
                <c:pt idx="33" formatCode="0.00">
                  <c:v>2.7125361886053412</c:v>
                </c:pt>
                <c:pt idx="34" formatCode="0.00">
                  <c:v>2.5921609509199</c:v>
                </c:pt>
                <c:pt idx="35" formatCode="0.00">
                  <c:v>2.4907936155369002</c:v>
                </c:pt>
                <c:pt idx="36" formatCode="0.00">
                  <c:v>2.4103169599364098</c:v>
                </c:pt>
                <c:pt idx="37" formatCode="0.00">
                  <c:v>2.3518440414896644</c:v>
                </c:pt>
                <c:pt idx="38" formatCode="0.00">
                  <c:v>2.3113706380286168</c:v>
                </c:pt>
                <c:pt idx="39" formatCode="0.00">
                  <c:v>2.2903649093649401</c:v>
                </c:pt>
                <c:pt idx="40" formatCode="0.00">
                  <c:v>2.2922126831829797</c:v>
                </c:pt>
                <c:pt idx="41" formatCode="0.00">
                  <c:v>2.316132465834813</c:v>
                </c:pt>
                <c:pt idx="42" formatCode="0.00">
                  <c:v>2.3609491390436173</c:v>
                </c:pt>
                <c:pt idx="43" formatCode="0.00">
                  <c:v>2.4198880294438259</c:v>
                </c:pt>
                <c:pt idx="44" formatCode="0.00">
                  <c:v>2.4845037138506498</c:v>
                </c:pt>
                <c:pt idx="45" formatCode="0.00">
                  <c:v>2.5492934334614867</c:v>
                </c:pt>
                <c:pt idx="46" formatCode="0.00">
                  <c:v>2.61281916175253</c:v>
                </c:pt>
                <c:pt idx="47" formatCode="0.00">
                  <c:v>2.6711121658315999</c:v>
                </c:pt>
                <c:pt idx="48" formatCode="0.00">
                  <c:v>2.7217564800014999</c:v>
                </c:pt>
                <c:pt idx="49" formatCode="0.00">
                  <c:v>2.7661735600080601</c:v>
                </c:pt>
                <c:pt idx="50" formatCode="0.00">
                  <c:v>2.8050145837228877</c:v>
                </c:pt>
                <c:pt idx="51" formatCode="0.00">
                  <c:v>2.8366267221681234</c:v>
                </c:pt>
                <c:pt idx="52" formatCode="0.00">
                  <c:v>2.8602220968581387</c:v>
                </c:pt>
                <c:pt idx="53" formatCode="0.00">
                  <c:v>2.87745784941897</c:v>
                </c:pt>
                <c:pt idx="54" formatCode="0.00">
                  <c:v>2.8898407421088677</c:v>
                </c:pt>
                <c:pt idx="55" formatCode="0.00">
                  <c:v>2.8998099687216277</c:v>
                </c:pt>
                <c:pt idx="56" formatCode="0.00">
                  <c:v>2.9106591816663787</c:v>
                </c:pt>
                <c:pt idx="57" formatCode="0.00">
                  <c:v>2.9246879647375899</c:v>
                </c:pt>
                <c:pt idx="58" formatCode="0.00">
                  <c:v>2.9398236984789587</c:v>
                </c:pt>
                <c:pt idx="59" formatCode="0.00">
                  <c:v>2.9624105651711501</c:v>
                </c:pt>
                <c:pt idx="60" formatCode="0.00">
                  <c:v>2.9909108351366998</c:v>
                </c:pt>
                <c:pt idx="61" formatCode="0.00">
                  <c:v>3.0251338150991498</c:v>
                </c:pt>
                <c:pt idx="62" formatCode="0.00">
                  <c:v>3.0625425760234677</c:v>
                </c:pt>
                <c:pt idx="63" formatCode="0.00">
                  <c:v>3.0969294060394477</c:v>
                </c:pt>
                <c:pt idx="64" formatCode="0.00">
                  <c:v>3.12370675072221</c:v>
                </c:pt>
                <c:pt idx="65" formatCode="0.00">
                  <c:v>3.1384054597657034</c:v>
                </c:pt>
                <c:pt idx="66" formatCode="0.00">
                  <c:v>3.1375936739833001</c:v>
                </c:pt>
                <c:pt idx="67" formatCode="0.00">
                  <c:v>3.1198360945651844</c:v>
                </c:pt>
                <c:pt idx="68" formatCode="0.00">
                  <c:v>3.0870069401364812</c:v>
                </c:pt>
                <c:pt idx="69" formatCode="0.00">
                  <c:v>3.0397970997558597</c:v>
                </c:pt>
                <c:pt idx="70" formatCode="0.00">
                  <c:v>2.9775403995916587</c:v>
                </c:pt>
                <c:pt idx="71" formatCode="0.00">
                  <c:v>2.9006383105528477</c:v>
                </c:pt>
                <c:pt idx="72" formatCode="0.00">
                  <c:v>2.8086209769167398</c:v>
                </c:pt>
                <c:pt idx="73" formatCode="0.00">
                  <c:v>2.7026808252916399</c:v>
                </c:pt>
                <c:pt idx="74" formatCode="0.00">
                  <c:v>2.5881591772293402</c:v>
                </c:pt>
                <c:pt idx="75" formatCode="0.00">
                  <c:v>2.4717782609126702</c:v>
                </c:pt>
                <c:pt idx="76" formatCode="0.00">
                  <c:v>2.3604855187791398</c:v>
                </c:pt>
                <c:pt idx="77" formatCode="0.00">
                  <c:v>2.2606297872890582</c:v>
                </c:pt>
                <c:pt idx="78" formatCode="0.00">
                  <c:v>2.1775023720220372</c:v>
                </c:pt>
                <c:pt idx="79" formatCode="0.00">
                  <c:v>2.1110079954986767</c:v>
                </c:pt>
                <c:pt idx="80" formatCode="0.00">
                  <c:v>2.0587060454449402</c:v>
                </c:pt>
                <c:pt idx="81" formatCode="0.00">
                  <c:v>2.0180944572167898</c:v>
                </c:pt>
                <c:pt idx="82" formatCode="0.00">
                  <c:v>1.9863530570162928</c:v>
                </c:pt>
                <c:pt idx="83" formatCode="0.00">
                  <c:v>1.9616496522548468</c:v>
                </c:pt>
                <c:pt idx="84" formatCode="0.00">
                  <c:v>1.93950563797358</c:v>
                </c:pt>
                <c:pt idx="85" formatCode="0.00">
                  <c:v>1.91503326745632</c:v>
                </c:pt>
                <c:pt idx="86" formatCode="0.00">
                  <c:v>1.8855475033088731</c:v>
                </c:pt>
                <c:pt idx="87" formatCode="0.00">
                  <c:v>1.85051521656341</c:v>
                </c:pt>
                <c:pt idx="88" formatCode="0.00">
                  <c:v>1.8100999034668801</c:v>
                </c:pt>
                <c:pt idx="89" formatCode="0.00">
                  <c:v>1.7681883010705901</c:v>
                </c:pt>
                <c:pt idx="90" formatCode="0.00">
                  <c:v>1.7291315193908499</c:v>
                </c:pt>
                <c:pt idx="91" formatCode="0.00">
                  <c:v>1.6976520276706701</c:v>
                </c:pt>
                <c:pt idx="92" formatCode="0.00">
                  <c:v>1.68010909843339</c:v>
                </c:pt>
                <c:pt idx="93" formatCode="0.00">
                  <c:v>1.6804980311210531</c:v>
                </c:pt>
                <c:pt idx="94" formatCode="0.00">
                  <c:v>1.7018020133296068</c:v>
                </c:pt>
                <c:pt idx="95" formatCode="0.00">
                  <c:v>1.7439613263462699</c:v>
                </c:pt>
                <c:pt idx="96" formatCode="0.00">
                  <c:v>1.8068096102428668</c:v>
                </c:pt>
                <c:pt idx="97" formatCode="0.00">
                  <c:v>1.8892864111517631</c:v>
                </c:pt>
                <c:pt idx="98" formatCode="0.00">
                  <c:v>1.9888213708515701</c:v>
                </c:pt>
                <c:pt idx="99" formatCode="0.00">
                  <c:v>2.1032094686734801</c:v>
                </c:pt>
                <c:pt idx="100" formatCode="0.00">
                  <c:v>2.2300599119557067</c:v>
                </c:pt>
                <c:pt idx="101" formatCode="0.00">
                  <c:v>2.3665136816308787</c:v>
                </c:pt>
                <c:pt idx="102" formatCode="0.00">
                  <c:v>2.512213911144193</c:v>
                </c:pt>
                <c:pt idx="103" formatCode="0.00">
                  <c:v>2.6670670206218698</c:v>
                </c:pt>
                <c:pt idx="104" formatCode="0.00">
                  <c:v>2.8269896880033198</c:v>
                </c:pt>
                <c:pt idx="105" formatCode="0.00">
                  <c:v>2.986005195764811</c:v>
                </c:pt>
                <c:pt idx="106" formatCode="0.00">
                  <c:v>3.1376786095940177</c:v>
                </c:pt>
                <c:pt idx="107" formatCode="0.00">
                  <c:v>3.2754398498195099</c:v>
                </c:pt>
                <c:pt idx="108" formatCode="0.00">
                  <c:v>3.3931817438116263</c:v>
                </c:pt>
                <c:pt idx="109" formatCode="0.00">
                  <c:v>3.4868448478551501</c:v>
                </c:pt>
                <c:pt idx="110" formatCode="0.00">
                  <c:v>3.5543827008762499</c:v>
                </c:pt>
                <c:pt idx="111" formatCode="0.00">
                  <c:v>3.59452361701678</c:v>
                </c:pt>
                <c:pt idx="112" formatCode="0.00">
                  <c:v>3.6080495187306401</c:v>
                </c:pt>
                <c:pt idx="113" formatCode="0.00">
                  <c:v>3.59799688643889</c:v>
                </c:pt>
                <c:pt idx="114" formatCode="0.00">
                  <c:v>3.5679037818443611</c:v>
                </c:pt>
                <c:pt idx="115" formatCode="0.00">
                  <c:v>3.5206778805747501</c:v>
                </c:pt>
                <c:pt idx="116" formatCode="0.00">
                  <c:v>3.4596046631090567</c:v>
                </c:pt>
                <c:pt idx="117" formatCode="0.00">
                  <c:v>3.3883990214704363</c:v>
                </c:pt>
                <c:pt idx="118" formatCode="0.00">
                  <c:v>3.3104260409228199</c:v>
                </c:pt>
                <c:pt idx="119" formatCode="0.00">
                  <c:v>3.2299747131439562</c:v>
                </c:pt>
                <c:pt idx="120" formatCode="0.00">
                  <c:v>3.1508187276639199</c:v>
                </c:pt>
                <c:pt idx="121" formatCode="0.00">
                  <c:v>3.0748966477027357</c:v>
                </c:pt>
                <c:pt idx="122" formatCode="0.00">
                  <c:v>3.0034493362855077</c:v>
                </c:pt>
                <c:pt idx="123" formatCode="0.00">
                  <c:v>2.9369671682790277</c:v>
                </c:pt>
                <c:pt idx="124" formatCode="0.00">
                  <c:v>2.8770534899816567</c:v>
                </c:pt>
                <c:pt idx="125" formatCode="0.00">
                  <c:v>2.8235326576460658</c:v>
                </c:pt>
                <c:pt idx="126" formatCode="0.00">
                  <c:v>2.7772026210552467</c:v>
                </c:pt>
                <c:pt idx="127" formatCode="0.00">
                  <c:v>2.7375322388689263</c:v>
                </c:pt>
                <c:pt idx="128" formatCode="0.00">
                  <c:v>2.7041787145314857</c:v>
                </c:pt>
                <c:pt idx="129" formatCode="0.00">
                  <c:v>2.6768594589643877</c:v>
                </c:pt>
                <c:pt idx="130" formatCode="0.00">
                  <c:v>2.6548820527271002</c:v>
                </c:pt>
                <c:pt idx="131" formatCode="0.00">
                  <c:v>2.6375028241638168</c:v>
                </c:pt>
                <c:pt idx="132" formatCode="0.00">
                  <c:v>2.6237987746455462</c:v>
                </c:pt>
                <c:pt idx="133" formatCode="0.00">
                  <c:v>2.6140150015077501</c:v>
                </c:pt>
                <c:pt idx="134" formatCode="0.00">
                  <c:v>2.6075651621784601</c:v>
                </c:pt>
                <c:pt idx="135" formatCode="0.00">
                  <c:v>2.6041282563255796</c:v>
                </c:pt>
                <c:pt idx="136" formatCode="0.00">
                  <c:v>2.60261581160783</c:v>
                </c:pt>
                <c:pt idx="137" formatCode="0.00">
                  <c:v>2.6040330448200457</c:v>
                </c:pt>
                <c:pt idx="138" formatCode="0.00">
                  <c:v>2.607102268183342</c:v>
                </c:pt>
                <c:pt idx="139" formatCode="0.00">
                  <c:v>2.6083145007472672</c:v>
                </c:pt>
                <c:pt idx="140" formatCode="0.00">
                  <c:v>2.6060116835868277</c:v>
                </c:pt>
                <c:pt idx="141" formatCode="0.00">
                  <c:v>2.5995932621665263</c:v>
                </c:pt>
                <c:pt idx="142" formatCode="0.00">
                  <c:v>2.5937691243374399</c:v>
                </c:pt>
                <c:pt idx="143" formatCode="0.00">
                  <c:v>2.5910358461640501</c:v>
                </c:pt>
                <c:pt idx="144" formatCode="0.00">
                  <c:v>2.5929424235055492</c:v>
                </c:pt>
                <c:pt idx="145" formatCode="0.00">
                  <c:v>2.5981022289915563</c:v>
                </c:pt>
                <c:pt idx="146" formatCode="0.00">
                  <c:v>2.6062027803654102</c:v>
                </c:pt>
                <c:pt idx="147" formatCode="0.00">
                  <c:v>2.6153370567108412</c:v>
                </c:pt>
                <c:pt idx="148" formatCode="0.00">
                  <c:v>2.6236155864435098</c:v>
                </c:pt>
                <c:pt idx="149" formatCode="0.00">
                  <c:v>2.6285278046046363</c:v>
                </c:pt>
                <c:pt idx="150" formatCode="0.00">
                  <c:v>2.6277255720369821</c:v>
                </c:pt>
                <c:pt idx="151" formatCode="0.00">
                  <c:v>2.6200170378768202</c:v>
                </c:pt>
                <c:pt idx="152" formatCode="0.00">
                  <c:v>2.6031544711749257</c:v>
                </c:pt>
                <c:pt idx="153" formatCode="0.00">
                  <c:v>2.5756308898824201</c:v>
                </c:pt>
                <c:pt idx="154" formatCode="0.00">
                  <c:v>2.5358500176046967</c:v>
                </c:pt>
                <c:pt idx="155" formatCode="0.00">
                  <c:v>2.4828865502218598</c:v>
                </c:pt>
                <c:pt idx="156" formatCode="0.00">
                  <c:v>2.4173880163946397</c:v>
                </c:pt>
                <c:pt idx="157" formatCode="0.00">
                  <c:v>2.343008636153233</c:v>
                </c:pt>
                <c:pt idx="158" formatCode="0.00">
                  <c:v>2.2609705863658363</c:v>
                </c:pt>
                <c:pt idx="159" formatCode="0.00">
                  <c:v>2.1728471154723668</c:v>
                </c:pt>
                <c:pt idx="160" formatCode="0.00">
                  <c:v>2.0786010193283677</c:v>
                </c:pt>
                <c:pt idx="161" formatCode="0.00">
                  <c:v>1.97561473491099</c:v>
                </c:pt>
                <c:pt idx="162" formatCode="0.00">
                  <c:v>1.8616606710423871</c:v>
                </c:pt>
                <c:pt idx="163" formatCode="0.00">
                  <c:v>1.7368118641385901</c:v>
                </c:pt>
                <c:pt idx="164" formatCode="0.00">
                  <c:v>1.60069483613583</c:v>
                </c:pt>
                <c:pt idx="165" formatCode="0.00">
                  <c:v>1.4552366959428249</c:v>
                </c:pt>
                <c:pt idx="166" formatCode="0.00">
                  <c:v>1.3017370714951699</c:v>
                </c:pt>
                <c:pt idx="167" formatCode="0.00">
                  <c:v>1.1417201869345899</c:v>
                </c:pt>
                <c:pt idx="168" formatCode="0.00">
                  <c:v>0.97630156916928001</c:v>
                </c:pt>
                <c:pt idx="169" formatCode="0.00">
                  <c:v>0.80678364409259062</c:v>
                </c:pt>
                <c:pt idx="170" formatCode="0.00">
                  <c:v>0.63591296369871564</c:v>
                </c:pt>
                <c:pt idx="171" formatCode="0.00">
                  <c:v>0.46804419012005438</c:v>
                </c:pt>
                <c:pt idx="172" formatCode="0.00">
                  <c:v>0.30998603165457544</c:v>
                </c:pt>
                <c:pt idx="173" formatCode="0.00">
                  <c:v>0.16845964222476101</c:v>
                </c:pt>
                <c:pt idx="174" formatCode="0.00">
                  <c:v>4.7269694725571444E-2</c:v>
                </c:pt>
                <c:pt idx="175" formatCode="0.00">
                  <c:v>-4.9371617146221375E-2</c:v>
                </c:pt>
                <c:pt idx="176" formatCode="0.00">
                  <c:v>-0.12074317187327245</c:v>
                </c:pt>
                <c:pt idx="177" formatCode="0.00">
                  <c:v>-0.17006419040832657</c:v>
                </c:pt>
                <c:pt idx="178" formatCode="0.00">
                  <c:v>-0.202471752136546</c:v>
                </c:pt>
                <c:pt idx="179" formatCode="0.00">
                  <c:v>-0.22304809639521739</c:v>
                </c:pt>
                <c:pt idx="180" formatCode="0.00">
                  <c:v>-0.23521389494760639</c:v>
                </c:pt>
                <c:pt idx="181" formatCode="0.00">
                  <c:v>-0.24162149040307701</c:v>
                </c:pt>
                <c:pt idx="182" formatCode="0.00">
                  <c:v>-0.24287414910197899</c:v>
                </c:pt>
                <c:pt idx="183" formatCode="0.00">
                  <c:v>-0.23883924369592163</c:v>
                </c:pt>
                <c:pt idx="184" formatCode="0.00">
                  <c:v>-0.22990612383821901</c:v>
                </c:pt>
                <c:pt idx="185" formatCode="0.00">
                  <c:v>-0.21789741096718349</c:v>
                </c:pt>
                <c:pt idx="186" formatCode="0.00">
                  <c:v>-0.20330757367830188</c:v>
                </c:pt>
                <c:pt idx="187" formatCode="0.00">
                  <c:v>-0.18308606178543158</c:v>
                </c:pt>
                <c:pt idx="188" formatCode="0.00">
                  <c:v>-0.15488346033620845</c:v>
                </c:pt>
                <c:pt idx="189" formatCode="0.00">
                  <c:v>-0.11746423936500602</c:v>
                </c:pt>
                <c:pt idx="190" formatCode="0.00">
                  <c:v>-7.0858061307177408E-2</c:v>
                </c:pt>
                <c:pt idx="191" formatCode="0.00">
                  <c:v>-1.7457706813672799E-2</c:v>
                </c:pt>
                <c:pt idx="192" formatCode="0.00">
                  <c:v>4.1220371867467465E-2</c:v>
                </c:pt>
                <c:pt idx="193" formatCode="0.00">
                  <c:v>0.101412079999719</c:v>
                </c:pt>
                <c:pt idx="194" formatCode="0.00">
                  <c:v>0.16033799852834801</c:v>
                </c:pt>
                <c:pt idx="195" formatCode="0.00">
                  <c:v>0.21622016617612957</c:v>
                </c:pt>
              </c:numCache>
            </c:numRef>
          </c:val>
          <c:smooth val="0"/>
        </c:ser>
        <c:dLbls>
          <c:showLegendKey val="0"/>
          <c:showVal val="0"/>
          <c:showCatName val="0"/>
          <c:showSerName val="0"/>
          <c:showPercent val="0"/>
          <c:showBubbleSize val="0"/>
        </c:dLbls>
        <c:marker val="1"/>
        <c:smooth val="0"/>
        <c:axId val="87702528"/>
        <c:axId val="87712512"/>
      </c:lineChart>
      <c:dateAx>
        <c:axId val="87702528"/>
        <c:scaling>
          <c:orientation val="minMax"/>
        </c:scaling>
        <c:delete val="0"/>
        <c:axPos val="b"/>
        <c:numFmt formatCode="yyyy" sourceLinked="0"/>
        <c:majorTickMark val="out"/>
        <c:minorTickMark val="none"/>
        <c:tickLblPos val="low"/>
        <c:spPr>
          <a:ln w="3175">
            <a:solidFill>
              <a:srgbClr val="868686"/>
            </a:solidFill>
            <a:prstDash val="solid"/>
          </a:ln>
        </c:spPr>
        <c:txPr>
          <a:bodyPr/>
          <a:lstStyle/>
          <a:p>
            <a:pPr>
              <a:defRPr sz="1800">
                <a:latin typeface="+mn-lt"/>
              </a:defRPr>
            </a:pPr>
            <a:endParaRPr lang="hu-HU"/>
          </a:p>
        </c:txPr>
        <c:crossAx val="87712512"/>
        <c:crosses val="autoZero"/>
        <c:auto val="1"/>
        <c:lblOffset val="100"/>
        <c:baseTimeUnit val="months"/>
        <c:majorUnit val="2"/>
        <c:majorTimeUnit val="years"/>
        <c:minorUnit val="10"/>
        <c:minorTimeUnit val="years"/>
      </c:dateAx>
      <c:valAx>
        <c:axId val="87712512"/>
        <c:scaling>
          <c:orientation val="minMax"/>
        </c:scaling>
        <c:delete val="0"/>
        <c:axPos val="l"/>
        <c:majorGridlines>
          <c:spPr>
            <a:ln>
              <a:solidFill>
                <a:srgbClr val="BFBFBF"/>
              </a:solidFill>
              <a:prstDash val="sysDash"/>
            </a:ln>
          </c:spPr>
        </c:majorGridlines>
        <c:title>
          <c:tx>
            <c:rich>
              <a:bodyPr rot="0" vert="horz"/>
              <a:lstStyle/>
              <a:p>
                <a:pPr>
                  <a:defRPr/>
                </a:pPr>
                <a:r>
                  <a:rPr lang="hu-HU" sz="1800" dirty="0">
                    <a:latin typeface="Trebuchet MS" pitchFamily="34" charset="0"/>
                  </a:rPr>
                  <a:t>%</a:t>
                </a:r>
              </a:p>
            </c:rich>
          </c:tx>
          <c:layout>
            <c:manualLayout>
              <c:xMode val="edge"/>
              <c:yMode val="edge"/>
              <c:x val="6.4057134877017891E-2"/>
              <c:y val="5.5086471873495675E-5"/>
            </c:manualLayout>
          </c:layout>
          <c:overlay val="0"/>
        </c:title>
        <c:numFmt formatCode="0" sourceLinked="0"/>
        <c:majorTickMark val="out"/>
        <c:minorTickMark val="none"/>
        <c:tickLblPos val="nextTo"/>
        <c:spPr>
          <a:ln w="3175">
            <a:solidFill>
              <a:srgbClr val="868686"/>
            </a:solidFill>
            <a:prstDash val="solid"/>
          </a:ln>
        </c:spPr>
        <c:txPr>
          <a:bodyPr/>
          <a:lstStyle/>
          <a:p>
            <a:pPr>
              <a:defRPr sz="1800">
                <a:latin typeface="+mn-lt"/>
              </a:defRPr>
            </a:pPr>
            <a:endParaRPr lang="hu-HU"/>
          </a:p>
        </c:txPr>
        <c:crossAx val="87702528"/>
        <c:crosses val="autoZero"/>
        <c:crossBetween val="between"/>
      </c:valAx>
      <c:spPr>
        <a:ln w="25400">
          <a:noFill/>
        </a:ln>
      </c:spPr>
    </c:plotArea>
    <c:legend>
      <c:legendPos val="b"/>
      <c:layout>
        <c:manualLayout>
          <c:xMode val="edge"/>
          <c:yMode val="edge"/>
          <c:x val="0"/>
          <c:y val="0.86632899305555844"/>
          <c:w val="1"/>
          <c:h val="0.13367100694444417"/>
        </c:manualLayout>
      </c:layout>
      <c:overlay val="1"/>
      <c:txPr>
        <a:bodyPr/>
        <a:lstStyle/>
        <a:p>
          <a:pPr>
            <a:defRPr sz="1800">
              <a:latin typeface="+mn-lt"/>
            </a:defRPr>
          </a:pPr>
          <a:endParaRPr lang="hu-HU"/>
        </a:p>
      </c:txPr>
    </c:legend>
    <c:plotVisOnly val="1"/>
    <c:dispBlanksAs val="gap"/>
    <c:showDLblsOverMax val="0"/>
  </c:chart>
  <c:spPr>
    <a:solidFill>
      <a:srgbClr val="FFFFFF"/>
    </a:solidFill>
    <a:ln w="25400">
      <a:noFill/>
    </a:ln>
  </c:spPr>
  <c:txPr>
    <a:bodyPr/>
    <a:lstStyle/>
    <a:p>
      <a:pPr>
        <a:defRPr sz="2000" b="0" i="0">
          <a:latin typeface="+mj-lt"/>
          <a:ea typeface="Calibri"/>
          <a:cs typeface="Calibri"/>
        </a:defRPr>
      </a:pPr>
      <a:endParaRPr lang="hu-H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345032040717212E-2"/>
          <c:y val="8.1153766156588925E-2"/>
          <c:w val="0.8970580123319426"/>
          <c:h val="0.4751083436135603"/>
        </c:manualLayout>
      </c:layout>
      <c:barChart>
        <c:barDir val="col"/>
        <c:grouping val="clustered"/>
        <c:varyColors val="0"/>
        <c:ser>
          <c:idx val="3"/>
          <c:order val="3"/>
          <c:tx>
            <c:strRef>
              <c:f>Sheet1!$U$3</c:f>
              <c:strCache>
                <c:ptCount val="1"/>
                <c:pt idx="0">
                  <c:v>PISA teszt átlag (jobb tengely)</c:v>
                </c:pt>
              </c:strCache>
            </c:strRef>
          </c:tx>
          <c:spPr>
            <a:solidFill>
              <a:schemeClr val="bg2">
                <a:lumMod val="60000"/>
                <a:lumOff val="40000"/>
              </a:schemeClr>
            </a:solidFill>
            <a:ln w="28575">
              <a:noFill/>
            </a:ln>
          </c:spPr>
          <c:invertIfNegative val="0"/>
          <c:val>
            <c:numRef>
              <c:f>Sheet1!$U$4:$U$14</c:f>
              <c:numCache>
                <c:formatCode>0.0</c:formatCode>
                <c:ptCount val="11"/>
                <c:pt idx="0">
                  <c:v>554</c:v>
                </c:pt>
                <c:pt idx="1">
                  <c:v>536</c:v>
                </c:pt>
                <c:pt idx="2">
                  <c:v>531</c:v>
                </c:pt>
                <c:pt idx="3">
                  <c:v>523</c:v>
                </c:pt>
                <c:pt idx="4">
                  <c:v>521</c:v>
                </c:pt>
                <c:pt idx="6">
                  <c:v>518</c:v>
                </c:pt>
                <c:pt idx="7">
                  <c:v>499</c:v>
                </c:pt>
                <c:pt idx="8">
                  <c:v>482</c:v>
                </c:pt>
                <c:pt idx="10">
                  <c:v>477</c:v>
                </c:pt>
              </c:numCache>
            </c:numRef>
          </c:val>
        </c:ser>
        <c:dLbls>
          <c:showLegendKey val="0"/>
          <c:showVal val="0"/>
          <c:showCatName val="0"/>
          <c:showSerName val="0"/>
          <c:showPercent val="0"/>
          <c:showBubbleSize val="0"/>
        </c:dLbls>
        <c:gapWidth val="150"/>
        <c:axId val="119609216"/>
        <c:axId val="119607296"/>
      </c:barChart>
      <c:lineChart>
        <c:grouping val="standard"/>
        <c:varyColors val="0"/>
        <c:ser>
          <c:idx val="0"/>
          <c:order val="0"/>
          <c:tx>
            <c:strRef>
              <c:f>Sheet1!$Q$3</c:f>
              <c:strCache>
                <c:ptCount val="1"/>
                <c:pt idx="0">
                  <c:v>Matematika</c:v>
                </c:pt>
              </c:strCache>
            </c:strRef>
          </c:tx>
          <c:spPr>
            <a:ln>
              <a:noFill/>
            </a:ln>
          </c:spPr>
          <c:marker>
            <c:symbol val="circle"/>
            <c:size val="10"/>
            <c:spPr>
              <a:solidFill>
                <a:schemeClr val="accent6"/>
              </a:solidFill>
              <a:ln>
                <a:noFill/>
              </a:ln>
            </c:spPr>
          </c:marker>
          <c:cat>
            <c:strRef>
              <c:f>Sheet1!$P$4:$P$14</c:f>
              <c:strCache>
                <c:ptCount val="11"/>
                <c:pt idx="0">
                  <c:v>Korea</c:v>
                </c:pt>
                <c:pt idx="1">
                  <c:v>Japán</c:v>
                </c:pt>
                <c:pt idx="2">
                  <c:v>Svájc</c:v>
                </c:pt>
                <c:pt idx="3">
                  <c:v>Hollandia</c:v>
                </c:pt>
                <c:pt idx="4">
                  <c:v>Észtország</c:v>
                </c:pt>
                <c:pt idx="6">
                  <c:v>Lengyelország</c:v>
                </c:pt>
                <c:pt idx="7">
                  <c:v>Csehország</c:v>
                </c:pt>
                <c:pt idx="8">
                  <c:v>Szlovákia</c:v>
                </c:pt>
                <c:pt idx="10">
                  <c:v>Magyarország</c:v>
                </c:pt>
              </c:strCache>
            </c:strRef>
          </c:cat>
          <c:val>
            <c:numRef>
              <c:f>Sheet1!$Q$4:$Q$14</c:f>
              <c:numCache>
                <c:formatCode>General</c:formatCode>
                <c:ptCount val="11"/>
                <c:pt idx="0">
                  <c:v>9.1</c:v>
                </c:pt>
                <c:pt idx="1">
                  <c:v>11.1</c:v>
                </c:pt>
                <c:pt idx="2">
                  <c:v>12.4</c:v>
                </c:pt>
                <c:pt idx="3">
                  <c:v>14.8</c:v>
                </c:pt>
                <c:pt idx="4">
                  <c:v>10.5</c:v>
                </c:pt>
                <c:pt idx="6">
                  <c:v>14.4</c:v>
                </c:pt>
                <c:pt idx="7">
                  <c:v>21</c:v>
                </c:pt>
                <c:pt idx="8">
                  <c:v>27.5</c:v>
                </c:pt>
                <c:pt idx="10">
                  <c:v>28.1</c:v>
                </c:pt>
              </c:numCache>
            </c:numRef>
          </c:val>
          <c:smooth val="0"/>
        </c:ser>
        <c:ser>
          <c:idx val="1"/>
          <c:order val="1"/>
          <c:tx>
            <c:strRef>
              <c:f>Sheet1!$S$3</c:f>
              <c:strCache>
                <c:ptCount val="1"/>
                <c:pt idx="0">
                  <c:v>Tudomány</c:v>
                </c:pt>
              </c:strCache>
            </c:strRef>
          </c:tx>
          <c:spPr>
            <a:ln>
              <a:noFill/>
            </a:ln>
          </c:spPr>
          <c:marker>
            <c:symbol val="square"/>
            <c:size val="10"/>
            <c:spPr>
              <a:solidFill>
                <a:schemeClr val="accent6">
                  <a:lumMod val="50000"/>
                </a:schemeClr>
              </a:solidFill>
              <a:ln>
                <a:noFill/>
              </a:ln>
            </c:spPr>
          </c:marker>
          <c:cat>
            <c:strRef>
              <c:f>Sheet1!$P$4:$P$14</c:f>
              <c:strCache>
                <c:ptCount val="11"/>
                <c:pt idx="0">
                  <c:v>Korea</c:v>
                </c:pt>
                <c:pt idx="1">
                  <c:v>Japán</c:v>
                </c:pt>
                <c:pt idx="2">
                  <c:v>Svájc</c:v>
                </c:pt>
                <c:pt idx="3">
                  <c:v>Hollandia</c:v>
                </c:pt>
                <c:pt idx="4">
                  <c:v>Észtország</c:v>
                </c:pt>
                <c:pt idx="6">
                  <c:v>Lengyelország</c:v>
                </c:pt>
                <c:pt idx="7">
                  <c:v>Csehország</c:v>
                </c:pt>
                <c:pt idx="8">
                  <c:v>Szlovákia</c:v>
                </c:pt>
                <c:pt idx="10">
                  <c:v>Magyarország</c:v>
                </c:pt>
              </c:strCache>
            </c:strRef>
          </c:cat>
          <c:val>
            <c:numRef>
              <c:f>Sheet1!$S$4:$S$14</c:f>
              <c:numCache>
                <c:formatCode>General</c:formatCode>
                <c:ptCount val="11"/>
                <c:pt idx="0">
                  <c:v>6.6</c:v>
                </c:pt>
                <c:pt idx="1">
                  <c:v>8.5</c:v>
                </c:pt>
                <c:pt idx="2">
                  <c:v>12.8</c:v>
                </c:pt>
                <c:pt idx="3">
                  <c:v>13.1</c:v>
                </c:pt>
                <c:pt idx="4">
                  <c:v>5</c:v>
                </c:pt>
                <c:pt idx="6">
                  <c:v>9</c:v>
                </c:pt>
                <c:pt idx="7">
                  <c:v>13.8</c:v>
                </c:pt>
                <c:pt idx="8">
                  <c:v>26.9</c:v>
                </c:pt>
                <c:pt idx="10">
                  <c:v>18</c:v>
                </c:pt>
              </c:numCache>
            </c:numRef>
          </c:val>
          <c:smooth val="0"/>
        </c:ser>
        <c:ser>
          <c:idx val="2"/>
          <c:order val="2"/>
          <c:tx>
            <c:strRef>
              <c:f>Sheet1!$R$3</c:f>
              <c:strCache>
                <c:ptCount val="1"/>
                <c:pt idx="0">
                  <c:v>Olvasás</c:v>
                </c:pt>
              </c:strCache>
            </c:strRef>
          </c:tx>
          <c:spPr>
            <a:ln>
              <a:noFill/>
            </a:ln>
          </c:spPr>
          <c:marker>
            <c:symbol val="diamond"/>
            <c:size val="11"/>
            <c:spPr>
              <a:solidFill>
                <a:schemeClr val="accent2"/>
              </a:solidFill>
              <a:ln>
                <a:solidFill>
                  <a:schemeClr val="accent2"/>
                </a:solidFill>
              </a:ln>
            </c:spPr>
          </c:marker>
          <c:cat>
            <c:strRef>
              <c:f>Sheet1!$P$4:$P$14</c:f>
              <c:strCache>
                <c:ptCount val="11"/>
                <c:pt idx="0">
                  <c:v>Korea</c:v>
                </c:pt>
                <c:pt idx="1">
                  <c:v>Japán</c:v>
                </c:pt>
                <c:pt idx="2">
                  <c:v>Svájc</c:v>
                </c:pt>
                <c:pt idx="3">
                  <c:v>Hollandia</c:v>
                </c:pt>
                <c:pt idx="4">
                  <c:v>Észtország</c:v>
                </c:pt>
                <c:pt idx="6">
                  <c:v>Lengyelország</c:v>
                </c:pt>
                <c:pt idx="7">
                  <c:v>Csehország</c:v>
                </c:pt>
                <c:pt idx="8">
                  <c:v>Szlovákia</c:v>
                </c:pt>
                <c:pt idx="10">
                  <c:v>Magyarország</c:v>
                </c:pt>
              </c:strCache>
            </c:strRef>
          </c:cat>
          <c:val>
            <c:numRef>
              <c:f>Sheet1!$R$4:$R$14</c:f>
              <c:numCache>
                <c:formatCode>General</c:formatCode>
                <c:ptCount val="11"/>
                <c:pt idx="0">
                  <c:v>7.6</c:v>
                </c:pt>
                <c:pt idx="1">
                  <c:v>9.8000000000000007</c:v>
                </c:pt>
                <c:pt idx="2">
                  <c:v>13.7</c:v>
                </c:pt>
                <c:pt idx="3">
                  <c:v>14</c:v>
                </c:pt>
                <c:pt idx="4">
                  <c:v>9.1</c:v>
                </c:pt>
                <c:pt idx="6">
                  <c:v>10.6</c:v>
                </c:pt>
                <c:pt idx="7">
                  <c:v>16.899999999999999</c:v>
                </c:pt>
                <c:pt idx="8">
                  <c:v>28.2</c:v>
                </c:pt>
                <c:pt idx="10">
                  <c:v>19.7</c:v>
                </c:pt>
              </c:numCache>
            </c:numRef>
          </c:val>
          <c:smooth val="0"/>
        </c:ser>
        <c:dLbls>
          <c:showLegendKey val="0"/>
          <c:showVal val="0"/>
          <c:showCatName val="0"/>
          <c:showSerName val="0"/>
          <c:showPercent val="0"/>
          <c:showBubbleSize val="0"/>
        </c:dLbls>
        <c:marker val="1"/>
        <c:smooth val="0"/>
        <c:axId val="119603200"/>
        <c:axId val="119605120"/>
      </c:lineChart>
      <c:catAx>
        <c:axId val="119603200"/>
        <c:scaling>
          <c:orientation val="minMax"/>
        </c:scaling>
        <c:delete val="0"/>
        <c:axPos val="b"/>
        <c:numFmt formatCode="General" sourceLinked="0"/>
        <c:majorTickMark val="none"/>
        <c:minorTickMark val="none"/>
        <c:tickLblPos val="nextTo"/>
        <c:txPr>
          <a:bodyPr rot="-5400000" vert="horz"/>
          <a:lstStyle/>
          <a:p>
            <a:pPr>
              <a:defRPr sz="1800">
                <a:latin typeface="+mn-lt"/>
              </a:defRPr>
            </a:pPr>
            <a:endParaRPr lang="hu-HU"/>
          </a:p>
        </c:txPr>
        <c:crossAx val="119605120"/>
        <c:crosses val="autoZero"/>
        <c:auto val="1"/>
        <c:lblAlgn val="ctr"/>
        <c:lblOffset val="100"/>
        <c:tickLblSkip val="1"/>
        <c:noMultiLvlLbl val="0"/>
      </c:catAx>
      <c:valAx>
        <c:axId val="119605120"/>
        <c:scaling>
          <c:orientation val="minMax"/>
        </c:scaling>
        <c:delete val="0"/>
        <c:axPos val="l"/>
        <c:majorGridlines>
          <c:spPr>
            <a:ln>
              <a:solidFill>
                <a:schemeClr val="bg1">
                  <a:lumMod val="75000"/>
                </a:schemeClr>
              </a:solidFill>
              <a:prstDash val="sysDash"/>
            </a:ln>
          </c:spPr>
        </c:majorGridlines>
        <c:title>
          <c:tx>
            <c:rich>
              <a:bodyPr rot="0" vert="horz"/>
              <a:lstStyle/>
              <a:p>
                <a:pPr>
                  <a:defRPr sz="1800">
                    <a:latin typeface="+mn-lt"/>
                  </a:defRPr>
                </a:pPr>
                <a:r>
                  <a:rPr lang="hu-HU" sz="1800" dirty="0">
                    <a:latin typeface="+mn-lt"/>
                  </a:rPr>
                  <a:t>%</a:t>
                </a:r>
              </a:p>
            </c:rich>
          </c:tx>
          <c:layout>
            <c:manualLayout>
              <c:xMode val="edge"/>
              <c:yMode val="edge"/>
              <c:x val="5.9592404047940757E-2"/>
              <c:y val="1.0514930916654288E-2"/>
            </c:manualLayout>
          </c:layout>
          <c:overlay val="0"/>
        </c:title>
        <c:numFmt formatCode="General" sourceLinked="0"/>
        <c:majorTickMark val="out"/>
        <c:minorTickMark val="none"/>
        <c:tickLblPos val="nextTo"/>
        <c:txPr>
          <a:bodyPr/>
          <a:lstStyle/>
          <a:p>
            <a:pPr>
              <a:defRPr sz="1800">
                <a:latin typeface="+mn-lt"/>
              </a:defRPr>
            </a:pPr>
            <a:endParaRPr lang="hu-HU"/>
          </a:p>
        </c:txPr>
        <c:crossAx val="119603200"/>
        <c:crosses val="autoZero"/>
        <c:crossBetween val="between"/>
      </c:valAx>
      <c:valAx>
        <c:axId val="119607296"/>
        <c:scaling>
          <c:orientation val="minMax"/>
          <c:min val="440"/>
        </c:scaling>
        <c:delete val="0"/>
        <c:axPos val="r"/>
        <c:title>
          <c:tx>
            <c:rich>
              <a:bodyPr rot="0" vert="horz"/>
              <a:lstStyle/>
              <a:p>
                <a:pPr>
                  <a:defRPr/>
                </a:pPr>
                <a:r>
                  <a:rPr lang="en-US" sz="1800" dirty="0" err="1">
                    <a:latin typeface="+mn-lt"/>
                  </a:rPr>
                  <a:t>pontszám</a:t>
                </a:r>
                <a:endParaRPr lang="en-US" sz="1800" dirty="0">
                  <a:latin typeface="+mn-lt"/>
                </a:endParaRPr>
              </a:p>
            </c:rich>
          </c:tx>
          <c:layout>
            <c:manualLayout>
              <c:xMode val="edge"/>
              <c:yMode val="edge"/>
              <c:x val="0.80577928331716664"/>
              <c:y val="7.1760511068192133E-3"/>
            </c:manualLayout>
          </c:layout>
          <c:overlay val="0"/>
        </c:title>
        <c:numFmt formatCode="0" sourceLinked="0"/>
        <c:majorTickMark val="out"/>
        <c:minorTickMark val="none"/>
        <c:tickLblPos val="nextTo"/>
        <c:txPr>
          <a:bodyPr/>
          <a:lstStyle/>
          <a:p>
            <a:pPr>
              <a:defRPr sz="1800">
                <a:latin typeface="+mn-lt"/>
              </a:defRPr>
            </a:pPr>
            <a:endParaRPr lang="hu-HU"/>
          </a:p>
        </c:txPr>
        <c:crossAx val="119609216"/>
        <c:crosses val="max"/>
        <c:crossBetween val="between"/>
      </c:valAx>
      <c:catAx>
        <c:axId val="119609216"/>
        <c:scaling>
          <c:orientation val="minMax"/>
        </c:scaling>
        <c:delete val="1"/>
        <c:axPos val="b"/>
        <c:majorTickMark val="out"/>
        <c:minorTickMark val="none"/>
        <c:tickLblPos val="none"/>
        <c:crossAx val="119607296"/>
        <c:crosses val="autoZero"/>
        <c:auto val="1"/>
        <c:lblAlgn val="ctr"/>
        <c:lblOffset val="100"/>
        <c:noMultiLvlLbl val="0"/>
      </c:catAx>
    </c:plotArea>
    <c:legend>
      <c:legendPos val="b"/>
      <c:layout>
        <c:manualLayout>
          <c:xMode val="edge"/>
          <c:yMode val="edge"/>
          <c:x val="0"/>
          <c:y val="0.91463167327992301"/>
          <c:w val="1"/>
          <c:h val="8.5368326720078727E-2"/>
        </c:manualLayout>
      </c:layout>
      <c:overlay val="0"/>
      <c:txPr>
        <a:bodyPr/>
        <a:lstStyle/>
        <a:p>
          <a:pPr>
            <a:defRPr sz="1800">
              <a:latin typeface="+mn-lt"/>
            </a:defRPr>
          </a:pPr>
          <a:endParaRPr lang="hu-HU"/>
        </a:p>
      </c:txPr>
    </c:legend>
    <c:plotVisOnly val="1"/>
    <c:dispBlanksAs val="gap"/>
    <c:showDLblsOverMax val="0"/>
  </c:chart>
  <c:spPr>
    <a:ln>
      <a:noFill/>
    </a:ln>
  </c:spPr>
  <c:txPr>
    <a:bodyPr/>
    <a:lstStyle/>
    <a:p>
      <a:pPr>
        <a:defRPr sz="1600" b="0">
          <a:latin typeface="Calibri" pitchFamily="34" charset="0"/>
        </a:defRPr>
      </a:pPr>
      <a:endParaRPr lang="hu-H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261080594814305E-2"/>
          <c:y val="7.4447048611111108E-2"/>
          <c:w val="0.9059990299512225"/>
          <c:h val="0.4452015619663659"/>
        </c:manualLayout>
      </c:layout>
      <c:barChart>
        <c:barDir val="col"/>
        <c:grouping val="clustered"/>
        <c:varyColors val="0"/>
        <c:ser>
          <c:idx val="0"/>
          <c:order val="0"/>
          <c:tx>
            <c:strRef>
              <c:f>'c2-48'!$B$12</c:f>
              <c:strCache>
                <c:ptCount val="1"/>
                <c:pt idx="0">
                  <c:v>GDP-arányos költségvetési kiadások</c:v>
                </c:pt>
              </c:strCache>
            </c:strRef>
          </c:tx>
          <c:spPr>
            <a:solidFill>
              <a:srgbClr val="7BAFD4"/>
            </a:solidFill>
          </c:spPr>
          <c:invertIfNegative val="0"/>
          <c:dPt>
            <c:idx val="6"/>
            <c:invertIfNegative val="0"/>
            <c:bubble3D val="0"/>
            <c:spPr>
              <a:solidFill>
                <a:srgbClr val="C00000"/>
              </a:solidFill>
            </c:spPr>
          </c:dPt>
          <c:cat>
            <c:strRef>
              <c:f>'c2-48'!$A$13:$A$43</c:f>
              <c:strCache>
                <c:ptCount val="31"/>
                <c:pt idx="0">
                  <c:v>Japán</c:v>
                </c:pt>
                <c:pt idx="1">
                  <c:v>Szlovákia</c:v>
                </c:pt>
                <c:pt idx="2">
                  <c:v>Olaszország</c:v>
                </c:pt>
                <c:pt idx="3">
                  <c:v>Ausztrália</c:v>
                </c:pt>
                <c:pt idx="4">
                  <c:v>Csehország</c:v>
                </c:pt>
                <c:pt idx="5">
                  <c:v>Németország</c:v>
                </c:pt>
                <c:pt idx="6">
                  <c:v>Magyarország</c:v>
                </c:pt>
                <c:pt idx="7">
                  <c:v>Spanyolország</c:v>
                </c:pt>
                <c:pt idx="8">
                  <c:v>Egyesült Államok</c:v>
                </c:pt>
                <c:pt idx="9">
                  <c:v>Lengyelország</c:v>
                </c:pt>
                <c:pt idx="10">
                  <c:v>Korea</c:v>
                </c:pt>
                <c:pt idx="11">
                  <c:v>Mexikó</c:v>
                </c:pt>
                <c:pt idx="12">
                  <c:v>Portugália</c:v>
                </c:pt>
                <c:pt idx="13">
                  <c:v>Kanada</c:v>
                </c:pt>
                <c:pt idx="14">
                  <c:v>Észtország</c:v>
                </c:pt>
                <c:pt idx="15">
                  <c:v>Svájc</c:v>
                </c:pt>
                <c:pt idx="16">
                  <c:v>Szlovénia</c:v>
                </c:pt>
                <c:pt idx="17">
                  <c:v>OECD átlag</c:v>
                </c:pt>
                <c:pt idx="18">
                  <c:v>Hollandia</c:v>
                </c:pt>
                <c:pt idx="19">
                  <c:v>Ausztria</c:v>
                </c:pt>
                <c:pt idx="20">
                  <c:v>Franciaország</c:v>
                </c:pt>
                <c:pt idx="21">
                  <c:v>Nagy-Britannia</c:v>
                </c:pt>
                <c:pt idx="22">
                  <c:v>Izrael</c:v>
                </c:pt>
                <c:pt idx="23">
                  <c:v>Írország</c:v>
                </c:pt>
                <c:pt idx="24">
                  <c:v>Svédország</c:v>
                </c:pt>
                <c:pt idx="25">
                  <c:v>Új Zéland</c:v>
                </c:pt>
                <c:pt idx="26">
                  <c:v>Finnország</c:v>
                </c:pt>
                <c:pt idx="27">
                  <c:v>Belgium</c:v>
                </c:pt>
                <c:pt idx="28">
                  <c:v>Izland</c:v>
                </c:pt>
                <c:pt idx="29">
                  <c:v>Norvégia</c:v>
                </c:pt>
                <c:pt idx="30">
                  <c:v>Dánia</c:v>
                </c:pt>
              </c:strCache>
            </c:strRef>
          </c:cat>
          <c:val>
            <c:numRef>
              <c:f>'c2-48'!$B$13:$B$43</c:f>
              <c:numCache>
                <c:formatCode>General</c:formatCode>
                <c:ptCount val="31"/>
                <c:pt idx="0">
                  <c:v>3.57</c:v>
                </c:pt>
                <c:pt idx="1">
                  <c:v>3.84</c:v>
                </c:pt>
                <c:pt idx="2">
                  <c:v>4.1899999999999995</c:v>
                </c:pt>
                <c:pt idx="3">
                  <c:v>4.3</c:v>
                </c:pt>
                <c:pt idx="4">
                  <c:v>4.3899999999999997</c:v>
                </c:pt>
                <c:pt idx="5">
                  <c:v>4.4300000000000015</c:v>
                </c:pt>
                <c:pt idx="6">
                  <c:v>4.4300000000000015</c:v>
                </c:pt>
                <c:pt idx="7">
                  <c:v>4.6499999999999995</c:v>
                </c:pt>
                <c:pt idx="8">
                  <c:v>4.6899999999999995</c:v>
                </c:pt>
                <c:pt idx="9">
                  <c:v>4.75</c:v>
                </c:pt>
                <c:pt idx="10">
                  <c:v>4.87</c:v>
                </c:pt>
                <c:pt idx="11">
                  <c:v>5.04</c:v>
                </c:pt>
                <c:pt idx="12">
                  <c:v>5.09</c:v>
                </c:pt>
                <c:pt idx="13">
                  <c:v>5.18</c:v>
                </c:pt>
                <c:pt idx="14">
                  <c:v>5.1899999999999995</c:v>
                </c:pt>
                <c:pt idx="15">
                  <c:v>5.1899999999999995</c:v>
                </c:pt>
                <c:pt idx="16">
                  <c:v>5.25</c:v>
                </c:pt>
                <c:pt idx="17">
                  <c:v>5.2700000000000014</c:v>
                </c:pt>
                <c:pt idx="18">
                  <c:v>5.3</c:v>
                </c:pt>
                <c:pt idx="19">
                  <c:v>5.53</c:v>
                </c:pt>
                <c:pt idx="20">
                  <c:v>5.58</c:v>
                </c:pt>
                <c:pt idx="21">
                  <c:v>5.58</c:v>
                </c:pt>
                <c:pt idx="22">
                  <c:v>5.6099999999999985</c:v>
                </c:pt>
                <c:pt idx="23">
                  <c:v>5.67</c:v>
                </c:pt>
                <c:pt idx="24">
                  <c:v>6.1499999999999995</c:v>
                </c:pt>
                <c:pt idx="25">
                  <c:v>6.26</c:v>
                </c:pt>
                <c:pt idx="26">
                  <c:v>6.3199999999999985</c:v>
                </c:pt>
                <c:pt idx="27">
                  <c:v>6.37</c:v>
                </c:pt>
                <c:pt idx="28">
                  <c:v>6.91</c:v>
                </c:pt>
                <c:pt idx="29">
                  <c:v>7.31</c:v>
                </c:pt>
                <c:pt idx="30">
                  <c:v>7.5</c:v>
                </c:pt>
              </c:numCache>
            </c:numRef>
          </c:val>
        </c:ser>
        <c:dLbls>
          <c:showLegendKey val="0"/>
          <c:showVal val="0"/>
          <c:showCatName val="0"/>
          <c:showSerName val="0"/>
          <c:showPercent val="0"/>
          <c:showBubbleSize val="0"/>
        </c:dLbls>
        <c:gapWidth val="150"/>
        <c:axId val="119649408"/>
        <c:axId val="119650944"/>
      </c:barChart>
      <c:catAx>
        <c:axId val="119649408"/>
        <c:scaling>
          <c:orientation val="minMax"/>
        </c:scaling>
        <c:delete val="0"/>
        <c:axPos val="b"/>
        <c:numFmt formatCode="General" sourceLinked="0"/>
        <c:majorTickMark val="out"/>
        <c:minorTickMark val="none"/>
        <c:tickLblPos val="nextTo"/>
        <c:spPr>
          <a:ln w="3175">
            <a:solidFill>
              <a:srgbClr val="868686"/>
            </a:solidFill>
            <a:prstDash val="solid"/>
          </a:ln>
        </c:spPr>
        <c:txPr>
          <a:bodyPr rot="-5400000" vert="horz"/>
          <a:lstStyle/>
          <a:p>
            <a:pPr>
              <a:defRPr sz="1800" b="0" i="0">
                <a:latin typeface="+mn-lt"/>
                <a:ea typeface="Calibri"/>
                <a:cs typeface="Calibri"/>
              </a:defRPr>
            </a:pPr>
            <a:endParaRPr lang="hu-HU"/>
          </a:p>
        </c:txPr>
        <c:crossAx val="119650944"/>
        <c:crosses val="autoZero"/>
        <c:auto val="1"/>
        <c:lblAlgn val="ctr"/>
        <c:lblOffset val="100"/>
        <c:tickLblSkip val="1"/>
        <c:noMultiLvlLbl val="0"/>
      </c:catAx>
      <c:valAx>
        <c:axId val="119650944"/>
        <c:scaling>
          <c:orientation val="minMax"/>
          <c:max val="8"/>
          <c:min val="0"/>
        </c:scaling>
        <c:delete val="0"/>
        <c:axPos val="l"/>
        <c:majorGridlines>
          <c:spPr>
            <a:ln>
              <a:solidFill>
                <a:srgbClr val="BFBFBF"/>
              </a:solidFill>
              <a:prstDash val="sysDash"/>
            </a:ln>
          </c:spPr>
        </c:majorGridlines>
        <c:numFmt formatCode="General" sourceLinked="1"/>
        <c:majorTickMark val="out"/>
        <c:minorTickMark val="none"/>
        <c:tickLblPos val="nextTo"/>
        <c:spPr>
          <a:ln w="3175">
            <a:solidFill>
              <a:srgbClr val="868686"/>
            </a:solidFill>
            <a:prstDash val="solid"/>
          </a:ln>
        </c:spPr>
        <c:txPr>
          <a:bodyPr/>
          <a:lstStyle/>
          <a:p>
            <a:pPr>
              <a:defRPr sz="1800" b="0" i="0">
                <a:latin typeface="+mn-lt"/>
                <a:ea typeface="Calibri"/>
                <a:cs typeface="Calibri"/>
              </a:defRPr>
            </a:pPr>
            <a:endParaRPr lang="hu-HU"/>
          </a:p>
        </c:txPr>
        <c:crossAx val="119649408"/>
        <c:crosses val="autoZero"/>
        <c:crossBetween val="between"/>
        <c:majorUnit val="1"/>
      </c:valAx>
      <c:spPr>
        <a:ln w="25400">
          <a:noFill/>
        </a:ln>
      </c:spPr>
    </c:plotArea>
    <c:plotVisOnly val="1"/>
    <c:dispBlanksAs val="gap"/>
    <c:showDLblsOverMax val="0"/>
  </c:chart>
  <c:spPr>
    <a:solidFill>
      <a:srgbClr val="FFFFFF"/>
    </a:solidFill>
    <a:ln w="9525">
      <a:noFill/>
    </a:ln>
  </c:spPr>
  <c:txPr>
    <a:bodyPr/>
    <a:lstStyle/>
    <a:p>
      <a:pPr>
        <a:defRPr sz="900" b="0" i="0">
          <a:latin typeface="Calibri"/>
          <a:ea typeface="Calibri"/>
          <a:cs typeface="Calibri"/>
        </a:defRPr>
      </a:pPr>
      <a:endParaRPr lang="hu-HU"/>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000930417832701E-2"/>
          <c:y val="7.2821350440364668E-2"/>
          <c:w val="0.88315610125297006"/>
          <c:h val="0.44968092322197667"/>
        </c:manualLayout>
      </c:layout>
      <c:barChart>
        <c:barDir val="col"/>
        <c:grouping val="stacked"/>
        <c:varyColors val="0"/>
        <c:ser>
          <c:idx val="1"/>
          <c:order val="1"/>
          <c:tx>
            <c:strRef>
              <c:f>'c3-9'!$F$17</c:f>
              <c:strCache>
                <c:ptCount val="1"/>
                <c:pt idx="0">
                  <c:v>Termelékenység</c:v>
                </c:pt>
              </c:strCache>
            </c:strRef>
          </c:tx>
          <c:spPr>
            <a:solidFill>
              <a:schemeClr val="bg2"/>
            </a:solidFill>
            <a:ln>
              <a:noFill/>
            </a:ln>
          </c:spPr>
          <c:invertIfNegative val="0"/>
          <c:cat>
            <c:multiLvlStrRef>
              <c:f>'c3-9'!$A$18:$B$32</c:f>
              <c:multiLvlStrCache>
                <c:ptCount val="15"/>
                <c:lvl>
                  <c:pt idx="0">
                    <c:v>2001-2007</c:v>
                  </c:pt>
                  <c:pt idx="1">
                    <c:v>2008-2009</c:v>
                  </c:pt>
                  <c:pt idx="2">
                    <c:v>2010-2014</c:v>
                  </c:pt>
                  <c:pt idx="3">
                    <c:v>2001-2007</c:v>
                  </c:pt>
                  <c:pt idx="4">
                    <c:v>2008-2009</c:v>
                  </c:pt>
                  <c:pt idx="5">
                    <c:v>2010-2014</c:v>
                  </c:pt>
                  <c:pt idx="6">
                    <c:v>2001-2007</c:v>
                  </c:pt>
                  <c:pt idx="7">
                    <c:v>2008-2009</c:v>
                  </c:pt>
                  <c:pt idx="8">
                    <c:v>2010-2014</c:v>
                  </c:pt>
                  <c:pt idx="9">
                    <c:v>2001-2007</c:v>
                  </c:pt>
                  <c:pt idx="10">
                    <c:v>2008-2009</c:v>
                  </c:pt>
                  <c:pt idx="11">
                    <c:v>2010-2014</c:v>
                  </c:pt>
                  <c:pt idx="12">
                    <c:v>2001-2007</c:v>
                  </c:pt>
                  <c:pt idx="13">
                    <c:v>2008-2009</c:v>
                  </c:pt>
                  <c:pt idx="14">
                    <c:v>2010-2014</c:v>
                  </c:pt>
                </c:lvl>
                <c:lvl>
                  <c:pt idx="0">
                    <c:v>HU</c:v>
                  </c:pt>
                  <c:pt idx="3">
                    <c:v>CZ</c:v>
                  </c:pt>
                  <c:pt idx="6">
                    <c:v>PL</c:v>
                  </c:pt>
                  <c:pt idx="9">
                    <c:v>RO</c:v>
                  </c:pt>
                  <c:pt idx="12">
                    <c:v>SK</c:v>
                  </c:pt>
                </c:lvl>
              </c:multiLvlStrCache>
            </c:multiLvlStrRef>
          </c:cat>
          <c:val>
            <c:numRef>
              <c:f>'c3-9'!$F$18:$F$32</c:f>
              <c:numCache>
                <c:formatCode>0.00</c:formatCode>
                <c:ptCount val="15"/>
                <c:pt idx="0">
                  <c:v>3.2995406495718975</c:v>
                </c:pt>
                <c:pt idx="1">
                  <c:v>-0.95482068320074931</c:v>
                </c:pt>
                <c:pt idx="2">
                  <c:v>-0.39519692282611896</c:v>
                </c:pt>
                <c:pt idx="3">
                  <c:v>3.8928481703687496</c:v>
                </c:pt>
                <c:pt idx="4">
                  <c:v>-1.075124757706152</c:v>
                </c:pt>
                <c:pt idx="5">
                  <c:v>1.0824798789735803</c:v>
                </c:pt>
                <c:pt idx="6">
                  <c:v>3.4118763117456723</c:v>
                </c:pt>
                <c:pt idx="7">
                  <c:v>1.3065562340828254</c:v>
                </c:pt>
                <c:pt idx="8">
                  <c:v>2.9877006448353134</c:v>
                </c:pt>
                <c:pt idx="9">
                  <c:v>7.9334122667421978</c:v>
                </c:pt>
                <c:pt idx="10">
                  <c:v>1.8358263331311124</c:v>
                </c:pt>
                <c:pt idx="11">
                  <c:v>2.6706891304886069</c:v>
                </c:pt>
                <c:pt idx="12">
                  <c:v>4.5916870782384507</c:v>
                </c:pt>
                <c:pt idx="13">
                  <c:v>0.22508060074442549</c:v>
                </c:pt>
                <c:pt idx="14">
                  <c:v>2.6376648248317114</c:v>
                </c:pt>
              </c:numCache>
            </c:numRef>
          </c:val>
        </c:ser>
        <c:ser>
          <c:idx val="2"/>
          <c:order val="2"/>
          <c:tx>
            <c:strRef>
              <c:f>'c3-9'!$G$17</c:f>
              <c:strCache>
                <c:ptCount val="1"/>
                <c:pt idx="0">
                  <c:v>Foglalkoztatás</c:v>
                </c:pt>
              </c:strCache>
            </c:strRef>
          </c:tx>
          <c:spPr>
            <a:solidFill>
              <a:schemeClr val="accent6">
                <a:lumMod val="50000"/>
              </a:schemeClr>
            </a:solidFill>
            <a:ln>
              <a:noFill/>
            </a:ln>
          </c:spPr>
          <c:invertIfNegative val="0"/>
          <c:cat>
            <c:multiLvlStrRef>
              <c:f>'c3-9'!$A$18:$B$32</c:f>
              <c:multiLvlStrCache>
                <c:ptCount val="15"/>
                <c:lvl>
                  <c:pt idx="0">
                    <c:v>2001-2007</c:v>
                  </c:pt>
                  <c:pt idx="1">
                    <c:v>2008-2009</c:v>
                  </c:pt>
                  <c:pt idx="2">
                    <c:v>2010-2014</c:v>
                  </c:pt>
                  <c:pt idx="3">
                    <c:v>2001-2007</c:v>
                  </c:pt>
                  <c:pt idx="4">
                    <c:v>2008-2009</c:v>
                  </c:pt>
                  <c:pt idx="5">
                    <c:v>2010-2014</c:v>
                  </c:pt>
                  <c:pt idx="6">
                    <c:v>2001-2007</c:v>
                  </c:pt>
                  <c:pt idx="7">
                    <c:v>2008-2009</c:v>
                  </c:pt>
                  <c:pt idx="8">
                    <c:v>2010-2014</c:v>
                  </c:pt>
                  <c:pt idx="9">
                    <c:v>2001-2007</c:v>
                  </c:pt>
                  <c:pt idx="10">
                    <c:v>2008-2009</c:v>
                  </c:pt>
                  <c:pt idx="11">
                    <c:v>2010-2014</c:v>
                  </c:pt>
                  <c:pt idx="12">
                    <c:v>2001-2007</c:v>
                  </c:pt>
                  <c:pt idx="13">
                    <c:v>2008-2009</c:v>
                  </c:pt>
                  <c:pt idx="14">
                    <c:v>2010-2014</c:v>
                  </c:pt>
                </c:lvl>
                <c:lvl>
                  <c:pt idx="0">
                    <c:v>HU</c:v>
                  </c:pt>
                  <c:pt idx="3">
                    <c:v>CZ</c:v>
                  </c:pt>
                  <c:pt idx="6">
                    <c:v>PL</c:v>
                  </c:pt>
                  <c:pt idx="9">
                    <c:v>RO</c:v>
                  </c:pt>
                  <c:pt idx="12">
                    <c:v>SK</c:v>
                  </c:pt>
                </c:lvl>
              </c:multiLvlStrCache>
            </c:multiLvlStrRef>
          </c:cat>
          <c:val>
            <c:numRef>
              <c:f>'c3-9'!$G$18:$G$32</c:f>
              <c:numCache>
                <c:formatCode>0.00</c:formatCode>
                <c:ptCount val="15"/>
                <c:pt idx="0">
                  <c:v>0.35760220757096012</c:v>
                </c:pt>
                <c:pt idx="1">
                  <c:v>-1.9951793167992504</c:v>
                </c:pt>
                <c:pt idx="2">
                  <c:v>1.8351969228261189</c:v>
                </c:pt>
                <c:pt idx="3">
                  <c:v>0.73572325820267914</c:v>
                </c:pt>
                <c:pt idx="4">
                  <c:v>0.12512475770615206</c:v>
                </c:pt>
                <c:pt idx="5">
                  <c:v>0.15752012102641988</c:v>
                </c:pt>
                <c:pt idx="6">
                  <c:v>0.74526654539718451</c:v>
                </c:pt>
                <c:pt idx="7">
                  <c:v>2.0434437659171745</c:v>
                </c:pt>
                <c:pt idx="8">
                  <c:v>1.2299355164686609E-2</c:v>
                </c:pt>
                <c:pt idx="9">
                  <c:v>-1.7334122667421989</c:v>
                </c:pt>
                <c:pt idx="10">
                  <c:v>-0.58582633313111199</c:v>
                </c:pt>
                <c:pt idx="11">
                  <c:v>-1.3706891304886071</c:v>
                </c:pt>
                <c:pt idx="12">
                  <c:v>1.7940272074758343</c:v>
                </c:pt>
                <c:pt idx="13">
                  <c:v>0.22491939925557425</c:v>
                </c:pt>
                <c:pt idx="14">
                  <c:v>-1.7664824831711279E-2</c:v>
                </c:pt>
              </c:numCache>
            </c:numRef>
          </c:val>
        </c:ser>
        <c:dLbls>
          <c:showLegendKey val="0"/>
          <c:showVal val="0"/>
          <c:showCatName val="0"/>
          <c:showSerName val="0"/>
          <c:showPercent val="0"/>
          <c:showBubbleSize val="0"/>
        </c:dLbls>
        <c:gapWidth val="46"/>
        <c:overlap val="100"/>
        <c:axId val="45174144"/>
        <c:axId val="45212800"/>
      </c:barChart>
      <c:lineChart>
        <c:grouping val="standard"/>
        <c:varyColors val="0"/>
        <c:ser>
          <c:idx val="0"/>
          <c:order val="0"/>
          <c:tx>
            <c:strRef>
              <c:f>'c3-9'!$E$17</c:f>
              <c:strCache>
                <c:ptCount val="1"/>
                <c:pt idx="0">
                  <c:v>Hozzáadott érték</c:v>
                </c:pt>
              </c:strCache>
            </c:strRef>
          </c:tx>
          <c:spPr>
            <a:ln>
              <a:noFill/>
            </a:ln>
          </c:spPr>
          <c:marker>
            <c:symbol val="diamond"/>
            <c:size val="7"/>
            <c:spPr>
              <a:solidFill>
                <a:srgbClr val="9C0000"/>
              </a:solidFill>
              <a:ln>
                <a:noFill/>
              </a:ln>
            </c:spPr>
          </c:marker>
          <c:cat>
            <c:multiLvlStrRef>
              <c:f>'c3-9'!$C$18:$D$32</c:f>
              <c:multiLvlStrCache>
                <c:ptCount val="15"/>
                <c:lvl>
                  <c:pt idx="0">
                    <c:v>2001-2007</c:v>
                  </c:pt>
                  <c:pt idx="1">
                    <c:v>2008-2009</c:v>
                  </c:pt>
                  <c:pt idx="2">
                    <c:v>2010-2014</c:v>
                  </c:pt>
                  <c:pt idx="3">
                    <c:v>2001-2007</c:v>
                  </c:pt>
                  <c:pt idx="4">
                    <c:v>2008-2009</c:v>
                  </c:pt>
                  <c:pt idx="5">
                    <c:v>2010-2014</c:v>
                  </c:pt>
                  <c:pt idx="6">
                    <c:v>2001-2007</c:v>
                  </c:pt>
                  <c:pt idx="7">
                    <c:v>2008-2009</c:v>
                  </c:pt>
                  <c:pt idx="8">
                    <c:v>2010-2014</c:v>
                  </c:pt>
                  <c:pt idx="9">
                    <c:v>2001-2007</c:v>
                  </c:pt>
                  <c:pt idx="10">
                    <c:v>2008-2009</c:v>
                  </c:pt>
                  <c:pt idx="11">
                    <c:v>2010-2014</c:v>
                  </c:pt>
                  <c:pt idx="12">
                    <c:v>2001-2007</c:v>
                  </c:pt>
                  <c:pt idx="13">
                    <c:v>2008-2009</c:v>
                  </c:pt>
                  <c:pt idx="14">
                    <c:v>2010-2014</c:v>
                  </c:pt>
                </c:lvl>
                <c:lvl>
                  <c:pt idx="0">
                    <c:v>HU</c:v>
                  </c:pt>
                  <c:pt idx="3">
                    <c:v>CZ</c:v>
                  </c:pt>
                  <c:pt idx="6">
                    <c:v>PL</c:v>
                  </c:pt>
                  <c:pt idx="9">
                    <c:v>RO</c:v>
                  </c:pt>
                  <c:pt idx="12">
                    <c:v>SK</c:v>
                  </c:pt>
                </c:lvl>
              </c:multiLvlStrCache>
            </c:multiLvlStrRef>
          </c:cat>
          <c:val>
            <c:numRef>
              <c:f>'c3-9'!$E$18:$E$32</c:f>
              <c:numCache>
                <c:formatCode>0.00</c:formatCode>
                <c:ptCount val="15"/>
                <c:pt idx="0">
                  <c:v>3.6571428571428579</c:v>
                </c:pt>
                <c:pt idx="1">
                  <c:v>-2.9499999999999997</c:v>
                </c:pt>
                <c:pt idx="2">
                  <c:v>1.44</c:v>
                </c:pt>
                <c:pt idx="3">
                  <c:v>4.6285714285714281</c:v>
                </c:pt>
                <c:pt idx="4">
                  <c:v>-0.95</c:v>
                </c:pt>
                <c:pt idx="5">
                  <c:v>1.24</c:v>
                </c:pt>
                <c:pt idx="6">
                  <c:v>4.1571428571428575</c:v>
                </c:pt>
                <c:pt idx="7">
                  <c:v>3.3499999999999996</c:v>
                </c:pt>
                <c:pt idx="8">
                  <c:v>3</c:v>
                </c:pt>
                <c:pt idx="9">
                  <c:v>6.2000000000000011</c:v>
                </c:pt>
                <c:pt idx="10">
                  <c:v>1.2500000000000004</c:v>
                </c:pt>
                <c:pt idx="11">
                  <c:v>1.3</c:v>
                </c:pt>
                <c:pt idx="12">
                  <c:v>6.3857142857142861</c:v>
                </c:pt>
                <c:pt idx="13">
                  <c:v>0.44999999999999973</c:v>
                </c:pt>
                <c:pt idx="14">
                  <c:v>2.62</c:v>
                </c:pt>
              </c:numCache>
            </c:numRef>
          </c:val>
          <c:smooth val="0"/>
        </c:ser>
        <c:ser>
          <c:idx val="3"/>
          <c:order val="3"/>
          <c:tx>
            <c:strRef>
              <c:f>'c3-9'!$H$17</c:f>
              <c:strCache>
                <c:ptCount val="1"/>
                <c:pt idx="0">
                  <c:v>Átlagos termelékenységbővülés</c:v>
                </c:pt>
              </c:strCache>
            </c:strRef>
          </c:tx>
          <c:spPr>
            <a:ln w="28575">
              <a:solidFill>
                <a:schemeClr val="tx1"/>
              </a:solidFill>
            </a:ln>
          </c:spPr>
          <c:marker>
            <c:symbol val="none"/>
          </c:marker>
          <c:dPt>
            <c:idx val="3"/>
            <c:bubble3D val="0"/>
            <c:spPr>
              <a:ln w="28575">
                <a:noFill/>
              </a:ln>
            </c:spPr>
          </c:dPt>
          <c:dPt>
            <c:idx val="6"/>
            <c:bubble3D val="0"/>
            <c:spPr>
              <a:ln w="28575">
                <a:noFill/>
              </a:ln>
            </c:spPr>
          </c:dPt>
          <c:dPt>
            <c:idx val="9"/>
            <c:bubble3D val="0"/>
            <c:spPr>
              <a:ln w="28575">
                <a:noFill/>
              </a:ln>
            </c:spPr>
          </c:dPt>
          <c:dPt>
            <c:idx val="12"/>
            <c:bubble3D val="0"/>
            <c:spPr>
              <a:ln w="28575">
                <a:noFill/>
              </a:ln>
            </c:spPr>
          </c:dPt>
          <c:cat>
            <c:multiLvlStrRef>
              <c:f>'c3-9'!$C$18:$D$32</c:f>
              <c:multiLvlStrCache>
                <c:ptCount val="15"/>
                <c:lvl>
                  <c:pt idx="0">
                    <c:v>2001-2007</c:v>
                  </c:pt>
                  <c:pt idx="1">
                    <c:v>2008-2009</c:v>
                  </c:pt>
                  <c:pt idx="2">
                    <c:v>2010-2014</c:v>
                  </c:pt>
                  <c:pt idx="3">
                    <c:v>2001-2007</c:v>
                  </c:pt>
                  <c:pt idx="4">
                    <c:v>2008-2009</c:v>
                  </c:pt>
                  <c:pt idx="5">
                    <c:v>2010-2014</c:v>
                  </c:pt>
                  <c:pt idx="6">
                    <c:v>2001-2007</c:v>
                  </c:pt>
                  <c:pt idx="7">
                    <c:v>2008-2009</c:v>
                  </c:pt>
                  <c:pt idx="8">
                    <c:v>2010-2014</c:v>
                  </c:pt>
                  <c:pt idx="9">
                    <c:v>2001-2007</c:v>
                  </c:pt>
                  <c:pt idx="10">
                    <c:v>2008-2009</c:v>
                  </c:pt>
                  <c:pt idx="11">
                    <c:v>2010-2014</c:v>
                  </c:pt>
                  <c:pt idx="12">
                    <c:v>2001-2007</c:v>
                  </c:pt>
                  <c:pt idx="13">
                    <c:v>2008-2009</c:v>
                  </c:pt>
                  <c:pt idx="14">
                    <c:v>2010-2014</c:v>
                  </c:pt>
                </c:lvl>
                <c:lvl>
                  <c:pt idx="0">
                    <c:v>HU</c:v>
                  </c:pt>
                  <c:pt idx="3">
                    <c:v>CZ</c:v>
                  </c:pt>
                  <c:pt idx="6">
                    <c:v>PL</c:v>
                  </c:pt>
                  <c:pt idx="9">
                    <c:v>RO</c:v>
                  </c:pt>
                  <c:pt idx="12">
                    <c:v>SK</c:v>
                  </c:pt>
                </c:lvl>
              </c:multiLvlStrCache>
            </c:multiLvlStrRef>
          </c:cat>
          <c:val>
            <c:numRef>
              <c:f>'c3-9'!$H$18:$H$32</c:f>
              <c:numCache>
                <c:formatCode>0.00</c:formatCode>
                <c:ptCount val="15"/>
                <c:pt idx="0">
                  <c:v>1.3722256118907992</c:v>
                </c:pt>
                <c:pt idx="1">
                  <c:v>1.3722256118907992</c:v>
                </c:pt>
                <c:pt idx="2">
                  <c:v>1.3722256118907992</c:v>
                </c:pt>
                <c:pt idx="3">
                  <c:v>2.1794347908597742</c:v>
                </c:pt>
                <c:pt idx="4">
                  <c:v>2.1794347908597742</c:v>
                </c:pt>
                <c:pt idx="5">
                  <c:v>2.1794347908597742</c:v>
                </c:pt>
                <c:pt idx="6">
                  <c:v>2.9596249910401378</c:v>
                </c:pt>
                <c:pt idx="7">
                  <c:v>2.9596249910401378</c:v>
                </c:pt>
                <c:pt idx="8">
                  <c:v>2.9596249910401378</c:v>
                </c:pt>
                <c:pt idx="9">
                  <c:v>5.1827845847071883</c:v>
                </c:pt>
                <c:pt idx="10">
                  <c:v>5.1827845847071883</c:v>
                </c:pt>
                <c:pt idx="11">
                  <c:v>5.1827845847071883</c:v>
                </c:pt>
                <c:pt idx="12">
                  <c:v>3.2700210623797545</c:v>
                </c:pt>
                <c:pt idx="13">
                  <c:v>3.2700210623797545</c:v>
                </c:pt>
                <c:pt idx="14">
                  <c:v>3.2700210623797545</c:v>
                </c:pt>
              </c:numCache>
            </c:numRef>
          </c:val>
          <c:smooth val="0"/>
        </c:ser>
        <c:dLbls>
          <c:showLegendKey val="0"/>
          <c:showVal val="0"/>
          <c:showCatName val="0"/>
          <c:showSerName val="0"/>
          <c:showPercent val="0"/>
          <c:showBubbleSize val="0"/>
        </c:dLbls>
        <c:marker val="1"/>
        <c:smooth val="0"/>
        <c:axId val="45174144"/>
        <c:axId val="45212800"/>
      </c:lineChart>
      <c:catAx>
        <c:axId val="45174144"/>
        <c:scaling>
          <c:orientation val="minMax"/>
        </c:scaling>
        <c:delete val="0"/>
        <c:axPos val="b"/>
        <c:numFmt formatCode="General" sourceLinked="0"/>
        <c:majorTickMark val="out"/>
        <c:minorTickMark val="none"/>
        <c:tickLblPos val="low"/>
        <c:spPr>
          <a:ln w="3175">
            <a:solidFill>
              <a:srgbClr val="868686"/>
            </a:solidFill>
            <a:prstDash val="solid"/>
          </a:ln>
        </c:spPr>
        <c:crossAx val="45212800"/>
        <c:crosses val="autoZero"/>
        <c:auto val="1"/>
        <c:lblAlgn val="ctr"/>
        <c:lblOffset val="100"/>
        <c:noMultiLvlLbl val="0"/>
      </c:catAx>
      <c:valAx>
        <c:axId val="45212800"/>
        <c:scaling>
          <c:orientation val="minMax"/>
          <c:min val="-4"/>
        </c:scaling>
        <c:delete val="0"/>
        <c:axPos val="l"/>
        <c:majorGridlines>
          <c:spPr>
            <a:ln w="3175">
              <a:solidFill>
                <a:srgbClr val="BFBFBF"/>
              </a:solidFill>
              <a:prstDash val="sysDash"/>
            </a:ln>
          </c:spPr>
        </c:majorGridlines>
        <c:numFmt formatCode="0" sourceLinked="0"/>
        <c:majorTickMark val="out"/>
        <c:minorTickMark val="none"/>
        <c:tickLblPos val="nextTo"/>
        <c:spPr>
          <a:ln w="3175">
            <a:solidFill>
              <a:srgbClr val="868686"/>
            </a:solidFill>
            <a:prstDash val="solid"/>
          </a:ln>
        </c:spPr>
        <c:crossAx val="45174144"/>
        <c:crosses val="autoZero"/>
        <c:crossBetween val="between"/>
      </c:valAx>
      <c:spPr>
        <a:ln w="25400">
          <a:noFill/>
        </a:ln>
      </c:spPr>
    </c:plotArea>
    <c:legend>
      <c:legendPos val="b"/>
      <c:layout>
        <c:manualLayout>
          <c:xMode val="edge"/>
          <c:yMode val="edge"/>
          <c:x val="4.2047035071531274E-3"/>
          <c:y val="0.85886937704912414"/>
          <c:w val="0.99201768491673525"/>
          <c:h val="0.14113062295087572"/>
        </c:manualLayout>
      </c:layout>
      <c:overlay val="0"/>
    </c:legend>
    <c:plotVisOnly val="1"/>
    <c:dispBlanksAs val="gap"/>
    <c:showDLblsOverMax val="0"/>
  </c:chart>
  <c:spPr>
    <a:solidFill>
      <a:srgbClr val="FFFFFF"/>
    </a:solidFill>
    <a:ln w="25400">
      <a:noFill/>
    </a:ln>
  </c:spPr>
  <c:txPr>
    <a:bodyPr/>
    <a:lstStyle/>
    <a:p>
      <a:pPr>
        <a:defRPr sz="1600" b="0" i="0">
          <a:latin typeface="+mj-lt"/>
          <a:ea typeface="Calibri"/>
          <a:cs typeface="Calibri"/>
        </a:defRPr>
      </a:pPr>
      <a:endParaRPr lang="hu-H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445797387428364E-2"/>
          <c:y val="8.5906070156125225E-2"/>
          <c:w val="0.87303917663311015"/>
          <c:h val="0.69975097642572115"/>
        </c:manualLayout>
      </c:layout>
      <c:barChart>
        <c:barDir val="col"/>
        <c:grouping val="clustered"/>
        <c:varyColors val="0"/>
        <c:ser>
          <c:idx val="0"/>
          <c:order val="0"/>
          <c:tx>
            <c:strRef>
              <c:f>'c3-21'!$B$17</c:f>
              <c:strCache>
                <c:ptCount val="1"/>
                <c:pt idx="0">
                  <c:v>mikro-</c:v>
                </c:pt>
              </c:strCache>
            </c:strRef>
          </c:tx>
          <c:spPr>
            <a:solidFill>
              <a:srgbClr val="9C0000"/>
            </a:solidFill>
          </c:spPr>
          <c:invertIfNegative val="0"/>
          <c:cat>
            <c:strRef>
              <c:f>'c3-21'!$A$18:$A$23</c:f>
              <c:strCache>
                <c:ptCount val="6"/>
                <c:pt idx="0">
                  <c:v>CZ</c:v>
                </c:pt>
                <c:pt idx="1">
                  <c:v>HU</c:v>
                </c:pt>
                <c:pt idx="2">
                  <c:v>PL</c:v>
                </c:pt>
                <c:pt idx="3">
                  <c:v>RO</c:v>
                </c:pt>
                <c:pt idx="4">
                  <c:v>SK</c:v>
                </c:pt>
                <c:pt idx="5">
                  <c:v>DE</c:v>
                </c:pt>
              </c:strCache>
            </c:strRef>
          </c:cat>
          <c:val>
            <c:numRef>
              <c:f>'c3-21'!$B$18:$B$23</c:f>
              <c:numCache>
                <c:formatCode>General</c:formatCode>
                <c:ptCount val="6"/>
                <c:pt idx="0">
                  <c:v>42.451439999999998</c:v>
                </c:pt>
                <c:pt idx="1">
                  <c:v>32.916510000000002</c:v>
                </c:pt>
                <c:pt idx="2">
                  <c:v>26.640129999999989</c:v>
                </c:pt>
                <c:pt idx="3">
                  <c:v>38.58334</c:v>
                </c:pt>
                <c:pt idx="4">
                  <c:v>57.116370000000003</c:v>
                </c:pt>
                <c:pt idx="5">
                  <c:v>64.333100000000002</c:v>
                </c:pt>
              </c:numCache>
            </c:numRef>
          </c:val>
        </c:ser>
        <c:ser>
          <c:idx val="1"/>
          <c:order val="1"/>
          <c:tx>
            <c:strRef>
              <c:f>'c3-21'!$C$17</c:f>
              <c:strCache>
                <c:ptCount val="1"/>
                <c:pt idx="0">
                  <c:v>kis-</c:v>
                </c:pt>
              </c:strCache>
            </c:strRef>
          </c:tx>
          <c:spPr>
            <a:solidFill>
              <a:srgbClr val="295B7E"/>
            </a:solidFill>
          </c:spPr>
          <c:invertIfNegative val="0"/>
          <c:cat>
            <c:strRef>
              <c:f>'c3-21'!$A$18:$A$23</c:f>
              <c:strCache>
                <c:ptCount val="6"/>
                <c:pt idx="0">
                  <c:v>CZ</c:v>
                </c:pt>
                <c:pt idx="1">
                  <c:v>HU</c:v>
                </c:pt>
                <c:pt idx="2">
                  <c:v>PL</c:v>
                </c:pt>
                <c:pt idx="3">
                  <c:v>RO</c:v>
                </c:pt>
                <c:pt idx="4">
                  <c:v>SK</c:v>
                </c:pt>
                <c:pt idx="5">
                  <c:v>DE</c:v>
                </c:pt>
              </c:strCache>
            </c:strRef>
          </c:cat>
          <c:val>
            <c:numRef>
              <c:f>'c3-21'!$C$18:$C$23</c:f>
              <c:numCache>
                <c:formatCode>General</c:formatCode>
                <c:ptCount val="6"/>
                <c:pt idx="0">
                  <c:v>55.131520000000002</c:v>
                </c:pt>
                <c:pt idx="1">
                  <c:v>54.501259999999995</c:v>
                </c:pt>
                <c:pt idx="2">
                  <c:v>64.861369999999994</c:v>
                </c:pt>
                <c:pt idx="3">
                  <c:v>47.751360000000005</c:v>
                </c:pt>
                <c:pt idx="4">
                  <c:v>80.153349999999989</c:v>
                </c:pt>
                <c:pt idx="5">
                  <c:v>64.485050000000001</c:v>
                </c:pt>
              </c:numCache>
            </c:numRef>
          </c:val>
        </c:ser>
        <c:ser>
          <c:idx val="2"/>
          <c:order val="2"/>
          <c:tx>
            <c:strRef>
              <c:f>'c3-21'!$D$17</c:f>
              <c:strCache>
                <c:ptCount val="1"/>
                <c:pt idx="0">
                  <c:v>középvállalat</c:v>
                </c:pt>
              </c:strCache>
            </c:strRef>
          </c:tx>
          <c:spPr>
            <a:solidFill>
              <a:srgbClr val="7BAFD4"/>
            </a:solidFill>
          </c:spPr>
          <c:invertIfNegative val="0"/>
          <c:cat>
            <c:strRef>
              <c:f>'c3-21'!$A$18:$A$23</c:f>
              <c:strCache>
                <c:ptCount val="6"/>
                <c:pt idx="0">
                  <c:v>CZ</c:v>
                </c:pt>
                <c:pt idx="1">
                  <c:v>HU</c:v>
                </c:pt>
                <c:pt idx="2">
                  <c:v>PL</c:v>
                </c:pt>
                <c:pt idx="3">
                  <c:v>RO</c:v>
                </c:pt>
                <c:pt idx="4">
                  <c:v>SK</c:v>
                </c:pt>
                <c:pt idx="5">
                  <c:v>DE</c:v>
                </c:pt>
              </c:strCache>
            </c:strRef>
          </c:cat>
          <c:val>
            <c:numRef>
              <c:f>'c3-21'!$D$18:$D$23</c:f>
              <c:numCache>
                <c:formatCode>General</c:formatCode>
                <c:ptCount val="6"/>
                <c:pt idx="0">
                  <c:v>73.310120000000026</c:v>
                </c:pt>
                <c:pt idx="1">
                  <c:v>71.261020000000144</c:v>
                </c:pt>
                <c:pt idx="2">
                  <c:v>69.888389999999958</c:v>
                </c:pt>
                <c:pt idx="3">
                  <c:v>62.554969999999997</c:v>
                </c:pt>
                <c:pt idx="4">
                  <c:v>80.155549999999948</c:v>
                </c:pt>
                <c:pt idx="5">
                  <c:v>80.750950000000003</c:v>
                </c:pt>
              </c:numCache>
            </c:numRef>
          </c:val>
        </c:ser>
        <c:dLbls>
          <c:showLegendKey val="0"/>
          <c:showVal val="0"/>
          <c:showCatName val="0"/>
          <c:showSerName val="0"/>
          <c:showPercent val="0"/>
          <c:showBubbleSize val="0"/>
        </c:dLbls>
        <c:gapWidth val="50"/>
        <c:axId val="120286592"/>
        <c:axId val="120300672"/>
      </c:barChart>
      <c:catAx>
        <c:axId val="120286592"/>
        <c:scaling>
          <c:orientation val="minMax"/>
        </c:scaling>
        <c:delete val="0"/>
        <c:axPos val="b"/>
        <c:majorTickMark val="none"/>
        <c:minorTickMark val="none"/>
        <c:tickLblPos val="low"/>
        <c:spPr>
          <a:ln w="3175">
            <a:solidFill>
              <a:srgbClr val="868686"/>
            </a:solidFill>
            <a:prstDash val="solid"/>
          </a:ln>
        </c:spPr>
        <c:txPr>
          <a:bodyPr/>
          <a:lstStyle/>
          <a:p>
            <a:pPr>
              <a:defRPr>
                <a:latin typeface="+mn-lt"/>
              </a:defRPr>
            </a:pPr>
            <a:endParaRPr lang="hu-HU"/>
          </a:p>
        </c:txPr>
        <c:crossAx val="120300672"/>
        <c:crosses val="autoZero"/>
        <c:auto val="1"/>
        <c:lblAlgn val="ctr"/>
        <c:lblOffset val="100"/>
        <c:noMultiLvlLbl val="0"/>
      </c:catAx>
      <c:valAx>
        <c:axId val="120300672"/>
        <c:scaling>
          <c:orientation val="minMax"/>
        </c:scaling>
        <c:delete val="0"/>
        <c:axPos val="l"/>
        <c:majorGridlines>
          <c:spPr>
            <a:ln>
              <a:solidFill>
                <a:srgbClr val="BFBFBF"/>
              </a:solidFill>
              <a:prstDash val="sysDash"/>
            </a:ln>
          </c:spPr>
        </c:majorGridlines>
        <c:numFmt formatCode="0" sourceLinked="0"/>
        <c:majorTickMark val="none"/>
        <c:minorTickMark val="none"/>
        <c:tickLblPos val="nextTo"/>
        <c:spPr>
          <a:ln w="3175">
            <a:solidFill>
              <a:srgbClr val="868686"/>
            </a:solidFill>
            <a:prstDash val="solid"/>
          </a:ln>
        </c:spPr>
        <c:txPr>
          <a:bodyPr/>
          <a:lstStyle/>
          <a:p>
            <a:pPr>
              <a:defRPr>
                <a:latin typeface="+mn-lt"/>
              </a:defRPr>
            </a:pPr>
            <a:endParaRPr lang="hu-HU"/>
          </a:p>
        </c:txPr>
        <c:crossAx val="120286592"/>
        <c:crosses val="autoZero"/>
        <c:crossBetween val="between"/>
      </c:valAx>
      <c:spPr>
        <a:ln w="25400">
          <a:noFill/>
        </a:ln>
      </c:spPr>
    </c:plotArea>
    <c:legend>
      <c:legendPos val="b"/>
      <c:layout>
        <c:manualLayout>
          <c:xMode val="edge"/>
          <c:yMode val="edge"/>
          <c:x val="0.22131003937007873"/>
          <c:y val="0.89501033918419581"/>
          <c:w val="0.56478129431034862"/>
          <c:h val="8.2227707559980781E-2"/>
        </c:manualLayout>
      </c:layout>
      <c:overlay val="0"/>
      <c:txPr>
        <a:bodyPr/>
        <a:lstStyle/>
        <a:p>
          <a:pPr>
            <a:defRPr>
              <a:latin typeface="+mn-lt"/>
            </a:defRPr>
          </a:pPr>
          <a:endParaRPr lang="hu-HU"/>
        </a:p>
      </c:txPr>
    </c:legend>
    <c:plotVisOnly val="1"/>
    <c:dispBlanksAs val="gap"/>
    <c:showDLblsOverMax val="0"/>
  </c:chart>
  <c:spPr>
    <a:solidFill>
      <a:srgbClr val="FFFFFF"/>
    </a:solidFill>
    <a:ln w="25400">
      <a:noFill/>
    </a:ln>
  </c:spPr>
  <c:txPr>
    <a:bodyPr/>
    <a:lstStyle/>
    <a:p>
      <a:pPr>
        <a:defRPr sz="1800" b="0" i="0">
          <a:latin typeface="+mj-lt"/>
          <a:ea typeface="Calibri"/>
          <a:cs typeface="Calibri"/>
        </a:defRPr>
      </a:pPr>
      <a:endParaRPr lang="hu-HU"/>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92095959595951"/>
          <c:y val="5.5436507936507951E-2"/>
          <c:w val="0.45390025252525251"/>
          <c:h val="0.8183111111111111"/>
        </c:manualLayout>
      </c:layout>
      <c:barChart>
        <c:barDir val="bar"/>
        <c:grouping val="clustered"/>
        <c:varyColors val="0"/>
        <c:ser>
          <c:idx val="0"/>
          <c:order val="0"/>
          <c:tx>
            <c:strRef>
              <c:f>'c4-1'!$B$14:$B$24</c:f>
              <c:strCache>
                <c:ptCount val="1"/>
                <c:pt idx="0">
                  <c:v>Environmental Performance Index (YALE, WEF) 2014 Knowledge Economy Index
 (WB) 2012 Inequality Adjusted Human Development Index (UN) 2013 Corruption Perceptions Index 
(TI) 2014 Legatum Prosperity Index
(LI) 2014 Doing Business Index
(WB) 2014 Index of Ec</c:v>
                </c:pt>
              </c:strCache>
            </c:strRef>
          </c:tx>
          <c:spPr>
            <a:solidFill>
              <a:srgbClr val="7BAFD4"/>
            </a:solidFill>
          </c:spPr>
          <c:invertIfNegative val="0"/>
          <c:dLbls>
            <c:dLbl>
              <c:idx val="0"/>
              <c:layout>
                <c:manualLayout>
                  <c:x val="-4.1691919191919065E-2"/>
                  <c:y val="0"/>
                </c:manualLayout>
              </c:layout>
              <c:tx>
                <c:rich>
                  <a:bodyPr/>
                  <a:lstStyle/>
                  <a:p>
                    <a:r>
                      <a:rPr lang="en-US"/>
                      <a:t>28/178</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863636363636362E-2"/>
                  <c:y val="9.2881366314858251E-17"/>
                </c:manualLayout>
              </c:layout>
              <c:tx>
                <c:rich>
                  <a:bodyPr/>
                  <a:lstStyle/>
                  <a:p>
                    <a:r>
                      <a:rPr lang="en-US"/>
                      <a:t>27/146</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36/145</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41414141414147E-3"/>
                  <c:y val="0"/>
                </c:manualLayout>
              </c:layout>
              <c:tx>
                <c:rich>
                  <a:bodyPr/>
                  <a:lstStyle/>
                  <a:p>
                    <a:r>
                      <a:rPr lang="en-US"/>
                      <a:t>47/175</a:t>
                    </a: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6212121212122387E-3"/>
                  <c:y val="0"/>
                </c:manualLayout>
              </c:layout>
              <c:tx>
                <c:rich>
                  <a:bodyPr/>
                  <a:lstStyle/>
                  <a:p>
                    <a:r>
                      <a:rPr lang="en-US"/>
                      <a:t>39/142</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035353535353535E-2"/>
                  <c:y val="0"/>
                </c:manualLayout>
              </c:layout>
              <c:tx>
                <c:rich>
                  <a:bodyPr/>
                  <a:lstStyle/>
                  <a:p>
                    <a:r>
                      <a:rPr lang="en-US"/>
                      <a:t>54/189</a:t>
                    </a:r>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5656565656565655E-2"/>
                  <c:y val="-3.9257406886675056E-7"/>
                </c:manualLayout>
              </c:layout>
              <c:tx>
                <c:rich>
                  <a:bodyPr/>
                  <a:lstStyle/>
                  <a:p>
                    <a:r>
                      <a:rPr lang="en-US"/>
                      <a:t>54/178</a:t>
                    </a:r>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5656565656565655E-2"/>
                  <c:y val="0"/>
                </c:manualLayout>
              </c:layout>
              <c:tx>
                <c:rich>
                  <a:bodyPr/>
                  <a:lstStyle/>
                  <a:p>
                    <a:r>
                      <a:rPr lang="en-US"/>
                      <a:t>45/148</a:t>
                    </a:r>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8105808080808068E-2"/>
                  <c:y val="0"/>
                </c:manualLayout>
              </c:layout>
              <c:tx>
                <c:rich>
                  <a:bodyPr/>
                  <a:lstStyle/>
                  <a:p>
                    <a:r>
                      <a:rPr lang="en-US"/>
                      <a:t>51/144</a:t>
                    </a:r>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5.4520202020202135E-2"/>
                  <c:y val="0"/>
                </c:manualLayout>
              </c:layout>
              <c:tx>
                <c:rich>
                  <a:bodyPr/>
                  <a:lstStyle/>
                  <a:p>
                    <a:r>
                      <a:rPr lang="en-US"/>
                      <a:t>53/143</a:t>
                    </a:r>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7.3762626262626294E-2"/>
                  <c:y val="0"/>
                </c:manualLayout>
              </c:layout>
              <c:tx>
                <c:rich>
                  <a:bodyPr/>
                  <a:lstStyle/>
                  <a:p>
                    <a:r>
                      <a:rPr lang="en-US"/>
                      <a:t>60/144</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'c4-1'!$B$14:$B$24</c:f>
              <c:strCache>
                <c:ptCount val="11"/>
                <c:pt idx="0">
                  <c:v>Environmental Performance Index (YALE, WEF) 2014</c:v>
                </c:pt>
                <c:pt idx="1">
                  <c:v>Knowledge Economy Index
 (WB) 2012</c:v>
                </c:pt>
                <c:pt idx="2">
                  <c:v>Inequality Adjusted Human Development Index (UN) 2013</c:v>
                </c:pt>
                <c:pt idx="3">
                  <c:v>Corruption Perceptions Index 
(TI) 2014</c:v>
                </c:pt>
                <c:pt idx="4">
                  <c:v>Legatum Prosperity Index
(LI) 2014</c:v>
                </c:pt>
                <c:pt idx="5">
                  <c:v>Doing Business Index
(WB) 2014</c:v>
                </c:pt>
                <c:pt idx="6">
                  <c:v>Index of Economic Freedom
(UN) 2015</c:v>
                </c:pt>
                <c:pt idx="7">
                  <c:v>Gender Inequality Index
(UN) 2013</c:v>
                </c:pt>
                <c:pt idx="8">
                  <c:v>GDP per capita 2013</c:v>
                </c:pt>
                <c:pt idx="9">
                  <c:v>Networked Readiness Index
(WEF) 2015</c:v>
                </c:pt>
                <c:pt idx="10">
                  <c:v>Global Competitiveness Index (WEF) 2014-2015</c:v>
                </c:pt>
              </c:strCache>
            </c:strRef>
          </c:cat>
          <c:val>
            <c:numRef>
              <c:f>'c4-1'!$C$14:$C$24</c:f>
              <c:numCache>
                <c:formatCode>General</c:formatCode>
                <c:ptCount val="11"/>
                <c:pt idx="0">
                  <c:v>84.27</c:v>
                </c:pt>
                <c:pt idx="1">
                  <c:v>81.510000000000005</c:v>
                </c:pt>
                <c:pt idx="2">
                  <c:v>75.17</c:v>
                </c:pt>
                <c:pt idx="3">
                  <c:v>73.14</c:v>
                </c:pt>
                <c:pt idx="4">
                  <c:v>72.540000000000006</c:v>
                </c:pt>
                <c:pt idx="5">
                  <c:v>71.430000000000007</c:v>
                </c:pt>
                <c:pt idx="6">
                  <c:v>69.66</c:v>
                </c:pt>
                <c:pt idx="7">
                  <c:v>69.59</c:v>
                </c:pt>
                <c:pt idx="8">
                  <c:v>64.58</c:v>
                </c:pt>
                <c:pt idx="9">
                  <c:v>62.94</c:v>
                </c:pt>
                <c:pt idx="10">
                  <c:v>58.33</c:v>
                </c:pt>
              </c:numCache>
            </c:numRef>
          </c:val>
        </c:ser>
        <c:dLbls>
          <c:showLegendKey val="0"/>
          <c:showVal val="0"/>
          <c:showCatName val="0"/>
          <c:showSerName val="0"/>
          <c:showPercent val="0"/>
          <c:showBubbleSize val="0"/>
        </c:dLbls>
        <c:gapWidth val="72"/>
        <c:axId val="36922496"/>
        <c:axId val="36924416"/>
      </c:barChart>
      <c:catAx>
        <c:axId val="36922496"/>
        <c:scaling>
          <c:orientation val="minMax"/>
        </c:scaling>
        <c:delete val="0"/>
        <c:axPos val="l"/>
        <c:numFmt formatCode="General" sourceLinked="1"/>
        <c:majorTickMark val="none"/>
        <c:minorTickMark val="none"/>
        <c:tickLblPos val="nextTo"/>
        <c:crossAx val="36924416"/>
        <c:crosses val="autoZero"/>
        <c:auto val="1"/>
        <c:lblAlgn val="ctr"/>
        <c:lblOffset val="0"/>
        <c:noMultiLvlLbl val="0"/>
      </c:catAx>
      <c:valAx>
        <c:axId val="36924416"/>
        <c:scaling>
          <c:orientation val="minMax"/>
        </c:scaling>
        <c:delete val="0"/>
        <c:axPos val="b"/>
        <c:majorGridlines>
          <c:spPr>
            <a:ln>
              <a:solidFill>
                <a:schemeClr val="bg1">
                  <a:lumMod val="75000"/>
                </a:schemeClr>
              </a:solidFill>
              <a:prstDash val="sysDash"/>
            </a:ln>
          </c:spPr>
        </c:majorGridlines>
        <c:numFmt formatCode="General" sourceLinked="1"/>
        <c:majorTickMark val="out"/>
        <c:minorTickMark val="none"/>
        <c:tickLblPos val="nextTo"/>
        <c:crossAx val="36922496"/>
        <c:crosses val="autoZero"/>
        <c:crossBetween val="between"/>
      </c:valAx>
      <c:spPr>
        <a:ln>
          <a:noFill/>
        </a:ln>
      </c:spPr>
    </c:plotArea>
    <c:plotVisOnly val="1"/>
    <c:dispBlanksAs val="gap"/>
    <c:showDLblsOverMax val="0"/>
  </c:chart>
  <c:spPr>
    <a:ln>
      <a:noFill/>
    </a:ln>
  </c:spPr>
  <c:txPr>
    <a:bodyPr/>
    <a:lstStyle/>
    <a:p>
      <a:pPr>
        <a:defRPr sz="1400"/>
      </a:pPr>
      <a:endParaRPr lang="hu-H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473082010582011"/>
          <c:y val="8.1642937489956616E-2"/>
          <c:w val="0.49812566137566305"/>
          <c:h val="0.65378993055555812"/>
        </c:manualLayout>
      </c:layout>
      <c:radarChart>
        <c:radarStyle val="marker"/>
        <c:varyColors val="0"/>
        <c:ser>
          <c:idx val="0"/>
          <c:order val="0"/>
          <c:tx>
            <c:strRef>
              <c:f>'c4-10_prezihez'!$A$15</c:f>
              <c:strCache>
                <c:ptCount val="1"/>
                <c:pt idx="0">
                  <c:v>Magyarország, 2015</c:v>
                </c:pt>
              </c:strCache>
            </c:strRef>
          </c:tx>
          <c:spPr>
            <a:ln w="28575">
              <a:solidFill>
                <a:srgbClr val="FF0000"/>
              </a:solidFill>
            </a:ln>
          </c:spPr>
          <c:marker>
            <c:symbol val="none"/>
          </c:marker>
          <c:cat>
            <c:strRef>
              <c:f>'c4-10_prezihez'!$C$13:$L$13</c:f>
              <c:strCache>
                <c:ptCount val="10"/>
                <c:pt idx="0">
                  <c:v>Üzletindítás</c:v>
                </c:pt>
                <c:pt idx="1">
                  <c:v>Építési engedély</c:v>
                </c:pt>
                <c:pt idx="2">
                  <c:v>Elektromossághoz jutás</c:v>
                </c:pt>
                <c:pt idx="3">
                  <c:v>Tulajdonbejegyzés</c:v>
                </c:pt>
                <c:pt idx="4">
                  <c:v>Hitelhez jutás</c:v>
                </c:pt>
                <c:pt idx="5">
                  <c:v>Kisbefektető védelme</c:v>
                </c:pt>
                <c:pt idx="6">
                  <c:v>Adófizetés</c:v>
                </c:pt>
                <c:pt idx="7">
                  <c:v>Külkereskedelem</c:v>
                </c:pt>
                <c:pt idx="8">
                  <c:v>Szerződések kikényszerítése</c:v>
                </c:pt>
                <c:pt idx="9">
                  <c:v>Fizetésképtelenség kezelése</c:v>
                </c:pt>
              </c:strCache>
            </c:strRef>
          </c:cat>
          <c:val>
            <c:numRef>
              <c:f>'c4-10_prezihez'!$C$15:$L$15</c:f>
              <c:numCache>
                <c:formatCode>0.00</c:formatCode>
                <c:ptCount val="10"/>
                <c:pt idx="0">
                  <c:v>90.04</c:v>
                </c:pt>
                <c:pt idx="1">
                  <c:v>69.36999999999999</c:v>
                </c:pt>
                <c:pt idx="2">
                  <c:v>55.1</c:v>
                </c:pt>
                <c:pt idx="3">
                  <c:v>78.040000000000006</c:v>
                </c:pt>
                <c:pt idx="4">
                  <c:v>75</c:v>
                </c:pt>
                <c:pt idx="5">
                  <c:v>47.5</c:v>
                </c:pt>
                <c:pt idx="6">
                  <c:v>73.27</c:v>
                </c:pt>
                <c:pt idx="7">
                  <c:v>76.48</c:v>
                </c:pt>
                <c:pt idx="8">
                  <c:v>73.36</c:v>
                </c:pt>
                <c:pt idx="9">
                  <c:v>49.78</c:v>
                </c:pt>
              </c:numCache>
            </c:numRef>
          </c:val>
        </c:ser>
        <c:ser>
          <c:idx val="1"/>
          <c:order val="1"/>
          <c:tx>
            <c:strRef>
              <c:f>'c4-10_prezihez'!$A$16</c:f>
              <c:strCache>
                <c:ptCount val="1"/>
                <c:pt idx="0">
                  <c:v>Cseho., Lengyelo., Szlovákia, Románia átlaga, 2015</c:v>
                </c:pt>
              </c:strCache>
            </c:strRef>
          </c:tx>
          <c:spPr>
            <a:ln w="28575">
              <a:solidFill>
                <a:srgbClr val="202653"/>
              </a:solidFill>
            </a:ln>
          </c:spPr>
          <c:marker>
            <c:symbol val="none"/>
          </c:marker>
          <c:cat>
            <c:strRef>
              <c:f>'c4-10_prezihez'!$C$13:$L$13</c:f>
              <c:strCache>
                <c:ptCount val="10"/>
                <c:pt idx="0">
                  <c:v>Üzletindítás</c:v>
                </c:pt>
                <c:pt idx="1">
                  <c:v>Építési engedély</c:v>
                </c:pt>
                <c:pt idx="2">
                  <c:v>Elektromossághoz jutás</c:v>
                </c:pt>
                <c:pt idx="3">
                  <c:v>Tulajdonbejegyzés</c:v>
                </c:pt>
                <c:pt idx="4">
                  <c:v>Hitelhez jutás</c:v>
                </c:pt>
                <c:pt idx="5">
                  <c:v>Kisbefektető védelme</c:v>
                </c:pt>
                <c:pt idx="6">
                  <c:v>Adófizetés</c:v>
                </c:pt>
                <c:pt idx="7">
                  <c:v>Külkereskedelem</c:v>
                </c:pt>
                <c:pt idx="8">
                  <c:v>Szerződések kikényszerítése</c:v>
                </c:pt>
                <c:pt idx="9">
                  <c:v>Fizetésképtelenség kezelése</c:v>
                </c:pt>
              </c:strCache>
            </c:strRef>
          </c:cat>
          <c:val>
            <c:numRef>
              <c:f>'c4-10_prezihez'!$C$16:$L$16</c:f>
              <c:numCache>
                <c:formatCode>0.00</c:formatCode>
                <c:ptCount val="10"/>
                <c:pt idx="0">
                  <c:v>86.83</c:v>
                </c:pt>
                <c:pt idx="1">
                  <c:v>64.06</c:v>
                </c:pt>
                <c:pt idx="2">
                  <c:v>66.112499999999983</c:v>
                </c:pt>
                <c:pt idx="3">
                  <c:v>82.11</c:v>
                </c:pt>
                <c:pt idx="4">
                  <c:v>73.75</c:v>
                </c:pt>
                <c:pt idx="5">
                  <c:v>57.292500000000025</c:v>
                </c:pt>
                <c:pt idx="6">
                  <c:v>73.207500000000024</c:v>
                </c:pt>
                <c:pt idx="7">
                  <c:v>78.462500000000006</c:v>
                </c:pt>
                <c:pt idx="8">
                  <c:v>65.614999999999995</c:v>
                </c:pt>
                <c:pt idx="9">
                  <c:v>68.965000000000003</c:v>
                </c:pt>
              </c:numCache>
            </c:numRef>
          </c:val>
        </c:ser>
        <c:dLbls>
          <c:showLegendKey val="0"/>
          <c:showVal val="0"/>
          <c:showCatName val="0"/>
          <c:showSerName val="0"/>
          <c:showPercent val="0"/>
          <c:showBubbleSize val="0"/>
        </c:dLbls>
        <c:axId val="120244864"/>
        <c:axId val="120680832"/>
      </c:radarChart>
      <c:catAx>
        <c:axId val="120244864"/>
        <c:scaling>
          <c:orientation val="minMax"/>
        </c:scaling>
        <c:delete val="0"/>
        <c:axPos val="b"/>
        <c:majorGridlines/>
        <c:numFmt formatCode="General" sourceLinked="1"/>
        <c:majorTickMark val="out"/>
        <c:minorTickMark val="none"/>
        <c:tickLblPos val="nextTo"/>
        <c:txPr>
          <a:bodyPr rot="0" anchor="t" anchorCtr="0"/>
          <a:lstStyle/>
          <a:p>
            <a:pPr>
              <a:defRPr sz="1800"/>
            </a:pPr>
            <a:endParaRPr lang="hu-HU"/>
          </a:p>
        </c:txPr>
        <c:crossAx val="120680832"/>
        <c:crosses val="autoZero"/>
        <c:auto val="1"/>
        <c:lblAlgn val="ctr"/>
        <c:lblOffset val="100"/>
        <c:noMultiLvlLbl val="0"/>
      </c:catAx>
      <c:valAx>
        <c:axId val="120680832"/>
        <c:scaling>
          <c:orientation val="minMax"/>
          <c:max val="90"/>
          <c:min val="45"/>
        </c:scaling>
        <c:delete val="0"/>
        <c:axPos val="l"/>
        <c:majorGridlines>
          <c:spPr>
            <a:ln>
              <a:solidFill>
                <a:schemeClr val="bg1">
                  <a:lumMod val="75000"/>
                </a:schemeClr>
              </a:solidFill>
              <a:prstDash val="sysDash"/>
            </a:ln>
          </c:spPr>
        </c:majorGridlines>
        <c:numFmt formatCode="0" sourceLinked="0"/>
        <c:majorTickMark val="cross"/>
        <c:minorTickMark val="none"/>
        <c:tickLblPos val="nextTo"/>
        <c:txPr>
          <a:bodyPr/>
          <a:lstStyle/>
          <a:p>
            <a:pPr>
              <a:defRPr sz="1600"/>
            </a:pPr>
            <a:endParaRPr lang="hu-HU"/>
          </a:p>
        </c:txPr>
        <c:crossAx val="120244864"/>
        <c:crosses val="autoZero"/>
        <c:crossBetween val="between"/>
        <c:majorUnit val="15"/>
      </c:valAx>
    </c:plotArea>
    <c:legend>
      <c:legendPos val="b"/>
      <c:layout>
        <c:manualLayout>
          <c:xMode val="edge"/>
          <c:yMode val="edge"/>
          <c:x val="0"/>
          <c:y val="0.87584423375649711"/>
          <c:w val="1"/>
          <c:h val="0.11974588890674392"/>
        </c:manualLayout>
      </c:layout>
      <c:overlay val="0"/>
      <c:txPr>
        <a:bodyPr/>
        <a:lstStyle/>
        <a:p>
          <a:pPr>
            <a:defRPr sz="1800"/>
          </a:pPr>
          <a:endParaRPr lang="hu-HU"/>
        </a:p>
      </c:txPr>
    </c:legend>
    <c:plotVisOnly val="1"/>
    <c:dispBlanksAs val="gap"/>
    <c:showDLblsOverMax val="0"/>
  </c:chart>
  <c:spPr>
    <a:ln>
      <a:noFill/>
    </a:ln>
  </c:spPr>
  <c:txPr>
    <a:bodyPr/>
    <a:lstStyle/>
    <a:p>
      <a:pPr>
        <a:defRPr sz="900">
          <a:latin typeface="+mn-lt"/>
        </a:defRPr>
      </a:pPr>
      <a:endParaRPr lang="hu-HU"/>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366939514016808"/>
          <c:y val="9.7063746022966677E-2"/>
          <c:w val="0.46666345291695993"/>
          <c:h val="0.62313921366816905"/>
        </c:manualLayout>
      </c:layout>
      <c:radarChart>
        <c:radarStyle val="marker"/>
        <c:varyColors val="0"/>
        <c:ser>
          <c:idx val="0"/>
          <c:order val="0"/>
          <c:tx>
            <c:strRef>
              <c:f>'c4-8_prezi'!$C$11</c:f>
              <c:strCache>
                <c:ptCount val="1"/>
                <c:pt idx="0">
                  <c:v>Magyarország 2015-2016</c:v>
                </c:pt>
              </c:strCache>
            </c:strRef>
          </c:tx>
          <c:spPr>
            <a:ln w="31750">
              <a:solidFill>
                <a:srgbClr val="FF0000"/>
              </a:solidFill>
            </a:ln>
          </c:spPr>
          <c:marker>
            <c:symbol val="none"/>
          </c:marker>
          <c:cat>
            <c:strRef>
              <c:f>'c4-8_prezi'!$A$13:$A$24</c:f>
              <c:strCache>
                <c:ptCount val="12"/>
                <c:pt idx="0">
                  <c:v>Intézmények</c:v>
                </c:pt>
                <c:pt idx="1">
                  <c:v>Infrastruktúra</c:v>
                </c:pt>
                <c:pt idx="2">
                  <c:v>Makrogazdasági környezet</c:v>
                </c:pt>
                <c:pt idx="3">
                  <c:v>Egészségügy, alapfokú oktatás</c:v>
                </c:pt>
                <c:pt idx="4">
                  <c:v>Felsőoktatás, képzés</c:v>
                </c:pt>
                <c:pt idx="5">
                  <c:v>Termékpiac</c:v>
                </c:pt>
                <c:pt idx="6">
                  <c:v>Munkapiac</c:v>
                </c:pt>
                <c:pt idx="7">
                  <c:v>Pénzpiac</c:v>
                </c:pt>
                <c:pt idx="8">
                  <c:v>Technológiai készség</c:v>
                </c:pt>
                <c:pt idx="9">
                  <c:v>Piacméret</c:v>
                </c:pt>
                <c:pt idx="10">
                  <c:v>Üzleti kifinomultság</c:v>
                </c:pt>
                <c:pt idx="11">
                  <c:v>Innováció </c:v>
                </c:pt>
              </c:strCache>
            </c:strRef>
          </c:cat>
          <c:val>
            <c:numRef>
              <c:f>'c4-8_prezi'!$C$13:$C$24</c:f>
              <c:numCache>
                <c:formatCode>0.00</c:formatCode>
                <c:ptCount val="12"/>
                <c:pt idx="0">
                  <c:v>3.5229991400380745</c:v>
                </c:pt>
                <c:pt idx="1">
                  <c:v>4.5058651115983599</c:v>
                </c:pt>
                <c:pt idx="2">
                  <c:v>4.9407424623096237</c:v>
                </c:pt>
                <c:pt idx="3">
                  <c:v>5.7081968328860553</c:v>
                </c:pt>
                <c:pt idx="4">
                  <c:v>4.5628999793556284</c:v>
                </c:pt>
                <c:pt idx="5">
                  <c:v>4.2870749734653861</c:v>
                </c:pt>
                <c:pt idx="6">
                  <c:v>4.1510520002768789</c:v>
                </c:pt>
                <c:pt idx="7">
                  <c:v>3.9319118028225084</c:v>
                </c:pt>
                <c:pt idx="8">
                  <c:v>4.5974330749051813</c:v>
                </c:pt>
                <c:pt idx="9">
                  <c:v>4.3217010262999205</c:v>
                </c:pt>
                <c:pt idx="10">
                  <c:v>3.7020665173002558</c:v>
                </c:pt>
                <c:pt idx="11">
                  <c:v>3.4428577153893887</c:v>
                </c:pt>
              </c:numCache>
            </c:numRef>
          </c:val>
        </c:ser>
        <c:ser>
          <c:idx val="1"/>
          <c:order val="1"/>
          <c:tx>
            <c:strRef>
              <c:f>'c4-8_prezi'!$D$11</c:f>
              <c:strCache>
                <c:ptCount val="1"/>
                <c:pt idx="0">
                  <c:v>Átlag (Cseho., Lengyelo., Szlovákia, Románia)  2015-2016</c:v>
                </c:pt>
              </c:strCache>
            </c:strRef>
          </c:tx>
          <c:spPr>
            <a:ln w="31750">
              <a:solidFill>
                <a:srgbClr val="202653"/>
              </a:solidFill>
            </a:ln>
          </c:spPr>
          <c:marker>
            <c:symbol val="none"/>
          </c:marker>
          <c:cat>
            <c:strRef>
              <c:f>'c4-8_prezi'!$A$13:$A$24</c:f>
              <c:strCache>
                <c:ptCount val="12"/>
                <c:pt idx="0">
                  <c:v>Intézmények</c:v>
                </c:pt>
                <c:pt idx="1">
                  <c:v>Infrastruktúra</c:v>
                </c:pt>
                <c:pt idx="2">
                  <c:v>Makrogazdasági környezet</c:v>
                </c:pt>
                <c:pt idx="3">
                  <c:v>Egészségügy, alapfokú oktatás</c:v>
                </c:pt>
                <c:pt idx="4">
                  <c:v>Felsőoktatás, képzés</c:v>
                </c:pt>
                <c:pt idx="5">
                  <c:v>Termékpiac</c:v>
                </c:pt>
                <c:pt idx="6">
                  <c:v>Munkapiac</c:v>
                </c:pt>
                <c:pt idx="7">
                  <c:v>Pénzpiac</c:v>
                </c:pt>
                <c:pt idx="8">
                  <c:v>Technológiai készség</c:v>
                </c:pt>
                <c:pt idx="9">
                  <c:v>Piacméret</c:v>
                </c:pt>
                <c:pt idx="10">
                  <c:v>Üzleti kifinomultság</c:v>
                </c:pt>
                <c:pt idx="11">
                  <c:v>Innováció </c:v>
                </c:pt>
              </c:strCache>
            </c:strRef>
          </c:cat>
          <c:val>
            <c:numRef>
              <c:f>'c4-8_prezi'!$D$13:$D$24</c:f>
              <c:numCache>
                <c:formatCode>0.00</c:formatCode>
                <c:ptCount val="12"/>
                <c:pt idx="0">
                  <c:v>3.8102402564198043</c:v>
                </c:pt>
                <c:pt idx="1">
                  <c:v>4.2217313939782084</c:v>
                </c:pt>
                <c:pt idx="2">
                  <c:v>5.4330013089915434</c:v>
                </c:pt>
                <c:pt idx="3">
                  <c:v>5.9881069148901727</c:v>
                </c:pt>
                <c:pt idx="4">
                  <c:v>4.8281533481658947</c:v>
                </c:pt>
                <c:pt idx="5">
                  <c:v>4.463799077005941</c:v>
                </c:pt>
                <c:pt idx="6">
                  <c:v>4.1443585760355193</c:v>
                </c:pt>
                <c:pt idx="7">
                  <c:v>4.3349417552240066</c:v>
                </c:pt>
                <c:pt idx="8">
                  <c:v>4.8712360919915572</c:v>
                </c:pt>
                <c:pt idx="9">
                  <c:v>4.5542897621871177</c:v>
                </c:pt>
                <c:pt idx="10">
                  <c:v>4.0895401385772674</c:v>
                </c:pt>
                <c:pt idx="11">
                  <c:v>3.4120366428032036</c:v>
                </c:pt>
              </c:numCache>
            </c:numRef>
          </c:val>
        </c:ser>
        <c:dLbls>
          <c:showLegendKey val="0"/>
          <c:showVal val="0"/>
          <c:showCatName val="0"/>
          <c:showSerName val="0"/>
          <c:showPercent val="0"/>
          <c:showBubbleSize val="0"/>
        </c:dLbls>
        <c:axId val="120403072"/>
        <c:axId val="120404608"/>
      </c:radarChart>
      <c:catAx>
        <c:axId val="120403072"/>
        <c:scaling>
          <c:orientation val="minMax"/>
        </c:scaling>
        <c:delete val="0"/>
        <c:axPos val="b"/>
        <c:majorGridlines/>
        <c:numFmt formatCode="General" sourceLinked="1"/>
        <c:majorTickMark val="out"/>
        <c:minorTickMark val="none"/>
        <c:tickLblPos val="nextTo"/>
        <c:txPr>
          <a:bodyPr/>
          <a:lstStyle/>
          <a:p>
            <a:pPr>
              <a:defRPr sz="1800"/>
            </a:pPr>
            <a:endParaRPr lang="hu-HU"/>
          </a:p>
        </c:txPr>
        <c:crossAx val="120404608"/>
        <c:crosses val="autoZero"/>
        <c:auto val="1"/>
        <c:lblAlgn val="ctr"/>
        <c:lblOffset val="100"/>
        <c:noMultiLvlLbl val="0"/>
      </c:catAx>
      <c:valAx>
        <c:axId val="120404608"/>
        <c:scaling>
          <c:orientation val="minMax"/>
          <c:max val="6"/>
          <c:min val="3"/>
        </c:scaling>
        <c:delete val="0"/>
        <c:axPos val="l"/>
        <c:majorGridlines>
          <c:spPr>
            <a:ln>
              <a:solidFill>
                <a:srgbClr val="BFBFBF"/>
              </a:solidFill>
              <a:prstDash val="sysDash"/>
            </a:ln>
          </c:spPr>
        </c:majorGridlines>
        <c:numFmt formatCode="0.0" sourceLinked="0"/>
        <c:majorTickMark val="cross"/>
        <c:minorTickMark val="none"/>
        <c:tickLblPos val="nextTo"/>
        <c:spPr>
          <a:ln>
            <a:solidFill>
              <a:srgbClr val="BFBFBF"/>
            </a:solidFill>
          </a:ln>
        </c:spPr>
        <c:txPr>
          <a:bodyPr/>
          <a:lstStyle/>
          <a:p>
            <a:pPr>
              <a:defRPr sz="1400"/>
            </a:pPr>
            <a:endParaRPr lang="hu-HU"/>
          </a:p>
        </c:txPr>
        <c:crossAx val="120403072"/>
        <c:crosses val="autoZero"/>
        <c:crossBetween val="between"/>
        <c:majorUnit val="0.5"/>
      </c:valAx>
    </c:plotArea>
    <c:legend>
      <c:legendPos val="b"/>
      <c:layout>
        <c:manualLayout>
          <c:xMode val="edge"/>
          <c:yMode val="edge"/>
          <c:x val="3.3635104430796764E-3"/>
          <c:y val="0.86105896814764249"/>
          <c:w val="0.99002477595289207"/>
          <c:h val="0.13894082399439422"/>
        </c:manualLayout>
      </c:layout>
      <c:overlay val="0"/>
      <c:txPr>
        <a:bodyPr/>
        <a:lstStyle/>
        <a:p>
          <a:pPr>
            <a:defRPr sz="1800"/>
          </a:pPr>
          <a:endParaRPr lang="hu-HU"/>
        </a:p>
      </c:txPr>
    </c:legend>
    <c:plotVisOnly val="1"/>
    <c:dispBlanksAs val="gap"/>
    <c:showDLblsOverMax val="0"/>
  </c:chart>
  <c:spPr>
    <a:ln>
      <a:noFill/>
    </a:ln>
  </c:spPr>
  <c:txPr>
    <a:bodyPr/>
    <a:lstStyle/>
    <a:p>
      <a:pPr>
        <a:defRPr sz="900"/>
      </a:pPr>
      <a:endParaRPr lang="hu-H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834672810631886"/>
          <c:y val="4.4774272186944984E-2"/>
          <c:w val="0.77608149354083877"/>
          <c:h val="0.61603527027462923"/>
        </c:manualLayout>
      </c:layout>
      <c:barChart>
        <c:barDir val="col"/>
        <c:grouping val="clustered"/>
        <c:varyColors val="0"/>
        <c:ser>
          <c:idx val="0"/>
          <c:order val="0"/>
          <c:tx>
            <c:strRef>
              <c:f>Data!$B$7</c:f>
              <c:strCache>
                <c:ptCount val="1"/>
                <c:pt idx="0">
                  <c:v>1985-2014</c:v>
                </c:pt>
              </c:strCache>
            </c:strRef>
          </c:tx>
          <c:spPr>
            <a:solidFill>
              <a:srgbClr val="7BAFD4"/>
            </a:solidFill>
          </c:spPr>
          <c:invertIfNegative val="0"/>
          <c:dLbls>
            <c:txPr>
              <a:bodyPr/>
              <a:lstStyle/>
              <a:p>
                <a:pPr>
                  <a:defRPr sz="1600">
                    <a:latin typeface="Trebuchet MS" pitchFamily="34" charset="0"/>
                  </a:defRPr>
                </a:pPr>
                <a:endParaRPr lang="hu-HU"/>
              </a:p>
            </c:txPr>
            <c:dLblPos val="ctr"/>
            <c:showLegendKey val="0"/>
            <c:showVal val="1"/>
            <c:showCatName val="0"/>
            <c:showSerName val="0"/>
            <c:showPercent val="0"/>
            <c:showBubbleSize val="0"/>
            <c:showLeaderLines val="0"/>
          </c:dLbls>
          <c:cat>
            <c:strRef>
              <c:f>Data!$A$8:$A$11</c:f>
              <c:strCache>
                <c:ptCount val="4"/>
                <c:pt idx="0">
                  <c:v>Alacsony jövedelmű országok</c:v>
                </c:pt>
                <c:pt idx="1">
                  <c:v>Közepes jövedelmű országok</c:v>
                </c:pt>
                <c:pt idx="2">
                  <c:v>Magas jövedelmű országok</c:v>
                </c:pt>
                <c:pt idx="3">
                  <c:v>A világ országai</c:v>
                </c:pt>
              </c:strCache>
            </c:strRef>
          </c:cat>
          <c:val>
            <c:numRef>
              <c:f>(Data!$B$8;Data!$B$9;Data!$B$10:$B$11)</c:f>
              <c:numCache>
                <c:formatCode>0.0</c:formatCode>
                <c:ptCount val="4"/>
                <c:pt idx="0">
                  <c:v>2.7412742414911611</c:v>
                </c:pt>
                <c:pt idx="1">
                  <c:v>1.521415056827043</c:v>
                </c:pt>
                <c:pt idx="2">
                  <c:v>0.6543425257467218</c:v>
                </c:pt>
                <c:pt idx="3">
                  <c:v>1.4188920087310342</c:v>
                </c:pt>
              </c:numCache>
            </c:numRef>
          </c:val>
        </c:ser>
        <c:ser>
          <c:idx val="1"/>
          <c:order val="1"/>
          <c:tx>
            <c:strRef>
              <c:f>Data!$C$7</c:f>
              <c:strCache>
                <c:ptCount val="1"/>
                <c:pt idx="0">
                  <c:v>2015-2045</c:v>
                </c:pt>
              </c:strCache>
            </c:strRef>
          </c:tx>
          <c:spPr>
            <a:solidFill>
              <a:srgbClr val="AC9F70"/>
            </a:solidFill>
          </c:spPr>
          <c:invertIfNegative val="0"/>
          <c:dLbls>
            <c:txPr>
              <a:bodyPr/>
              <a:lstStyle/>
              <a:p>
                <a:pPr>
                  <a:defRPr sz="1600">
                    <a:latin typeface="Trebuchet MS" pitchFamily="34" charset="0"/>
                  </a:defRPr>
                </a:pPr>
                <a:endParaRPr lang="hu-HU"/>
              </a:p>
            </c:txPr>
            <c:dLblPos val="ctr"/>
            <c:showLegendKey val="0"/>
            <c:showVal val="1"/>
            <c:showCatName val="0"/>
            <c:showSerName val="0"/>
            <c:showPercent val="0"/>
            <c:showBubbleSize val="0"/>
            <c:showLeaderLines val="0"/>
          </c:dLbls>
          <c:cat>
            <c:strRef>
              <c:f>Data!$A$8:$A$11</c:f>
              <c:strCache>
                <c:ptCount val="4"/>
                <c:pt idx="0">
                  <c:v>Alacsony jövedelmű országok</c:v>
                </c:pt>
                <c:pt idx="1">
                  <c:v>Közepes jövedelmű országok</c:v>
                </c:pt>
                <c:pt idx="2">
                  <c:v>Magas jövedelmű országok</c:v>
                </c:pt>
                <c:pt idx="3">
                  <c:v>A világ országai</c:v>
                </c:pt>
              </c:strCache>
            </c:strRef>
          </c:cat>
          <c:val>
            <c:numRef>
              <c:f>(Data!$C$8;Data!$C$9;Data!$C$10:$C$11)</c:f>
              <c:numCache>
                <c:formatCode>0.0</c:formatCode>
                <c:ptCount val="4"/>
                <c:pt idx="0">
                  <c:v>2.3166297973548193</c:v>
                </c:pt>
                <c:pt idx="1">
                  <c:v>0.77466079803981103</c:v>
                </c:pt>
                <c:pt idx="2">
                  <c:v>0.23126687726805981</c:v>
                </c:pt>
                <c:pt idx="3">
                  <c:v>0.84463975124271318</c:v>
                </c:pt>
              </c:numCache>
            </c:numRef>
          </c:val>
        </c:ser>
        <c:dLbls>
          <c:showLegendKey val="0"/>
          <c:showVal val="0"/>
          <c:showCatName val="0"/>
          <c:showSerName val="0"/>
          <c:showPercent val="0"/>
          <c:showBubbleSize val="0"/>
        </c:dLbls>
        <c:gapWidth val="150"/>
        <c:axId val="85353216"/>
        <c:axId val="85354752"/>
      </c:barChart>
      <c:catAx>
        <c:axId val="85353216"/>
        <c:scaling>
          <c:orientation val="minMax"/>
        </c:scaling>
        <c:delete val="0"/>
        <c:axPos val="b"/>
        <c:majorTickMark val="out"/>
        <c:minorTickMark val="none"/>
        <c:tickLblPos val="nextTo"/>
        <c:txPr>
          <a:bodyPr/>
          <a:lstStyle/>
          <a:p>
            <a:pPr>
              <a:defRPr sz="1800">
                <a:latin typeface="Trebuchet MS" pitchFamily="34" charset="0"/>
              </a:defRPr>
            </a:pPr>
            <a:endParaRPr lang="hu-HU"/>
          </a:p>
        </c:txPr>
        <c:crossAx val="85354752"/>
        <c:crosses val="autoZero"/>
        <c:auto val="1"/>
        <c:lblAlgn val="ctr"/>
        <c:lblOffset val="100"/>
        <c:noMultiLvlLbl val="0"/>
      </c:catAx>
      <c:valAx>
        <c:axId val="85354752"/>
        <c:scaling>
          <c:orientation val="minMax"/>
        </c:scaling>
        <c:delete val="0"/>
        <c:axPos val="l"/>
        <c:majorGridlines>
          <c:spPr>
            <a:ln>
              <a:solidFill>
                <a:schemeClr val="bg1">
                  <a:lumMod val="50000"/>
                </a:schemeClr>
              </a:solidFill>
              <a:prstDash val="dash"/>
            </a:ln>
          </c:spPr>
        </c:majorGridlines>
        <c:title>
          <c:tx>
            <c:rich>
              <a:bodyPr rot="-5400000" vert="horz"/>
              <a:lstStyle/>
              <a:p>
                <a:pPr>
                  <a:defRPr/>
                </a:pPr>
                <a:r>
                  <a:rPr lang="hu-HU" sz="1800" b="0" dirty="0">
                    <a:latin typeface="Trebuchet MS" pitchFamily="34" charset="0"/>
                  </a:rPr>
                  <a:t>Éves átlagos változás, százalék</a:t>
                </a:r>
              </a:p>
            </c:rich>
          </c:tx>
          <c:layout>
            <c:manualLayout>
              <c:xMode val="edge"/>
              <c:yMode val="edge"/>
              <c:x val="2.1419338526119189E-2"/>
              <c:y val="1.2375746474437512E-2"/>
            </c:manualLayout>
          </c:layout>
          <c:overlay val="0"/>
        </c:title>
        <c:numFmt formatCode="0.0" sourceLinked="1"/>
        <c:majorTickMark val="out"/>
        <c:minorTickMark val="none"/>
        <c:tickLblPos val="nextTo"/>
        <c:txPr>
          <a:bodyPr/>
          <a:lstStyle/>
          <a:p>
            <a:pPr>
              <a:defRPr sz="1800">
                <a:latin typeface="Trebuchet MS" pitchFamily="34" charset="0"/>
              </a:defRPr>
            </a:pPr>
            <a:endParaRPr lang="hu-HU"/>
          </a:p>
        </c:txPr>
        <c:crossAx val="85353216"/>
        <c:crosses val="autoZero"/>
        <c:crossBetween val="between"/>
      </c:valAx>
    </c:plotArea>
    <c:legend>
      <c:legendPos val="b"/>
      <c:layout/>
      <c:overlay val="0"/>
      <c:txPr>
        <a:bodyPr/>
        <a:lstStyle/>
        <a:p>
          <a:pPr>
            <a:defRPr sz="1800">
              <a:latin typeface="Trebuchet MS" pitchFamily="34" charset="0"/>
            </a:defRPr>
          </a:pPr>
          <a:endParaRPr lang="hu-HU"/>
        </a:p>
      </c:txPr>
    </c:legend>
    <c:plotVisOnly val="1"/>
    <c:dispBlanksAs val="gap"/>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38554302047248"/>
          <c:y val="2.3175513067352351E-2"/>
          <c:w val="0.74342279232518726"/>
          <c:h val="0.8268611563200714"/>
        </c:manualLayout>
      </c:layout>
      <c:areaChart>
        <c:grouping val="standard"/>
        <c:varyColors val="0"/>
        <c:ser>
          <c:idx val="0"/>
          <c:order val="0"/>
          <c:tx>
            <c:strRef>
              <c:f>'Adat-C2'!$B$10</c:f>
              <c:strCache>
                <c:ptCount val="1"/>
                <c:pt idx="0">
                  <c:v>Államadósság/GDP</c:v>
                </c:pt>
              </c:strCache>
            </c:strRef>
          </c:tx>
          <c:cat>
            <c:numRef>
              <c:f>'Adat-C2'!$A$21:$A$145</c:f>
              <c:numCache>
                <c:formatCode>General</c:formatCode>
                <c:ptCount val="125"/>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numCache>
            </c:numRef>
          </c:cat>
          <c:val>
            <c:numRef>
              <c:f>'Adat-C2'!$B$21:$B$145</c:f>
              <c:numCache>
                <c:formatCode>0.0</c:formatCode>
                <c:ptCount val="125"/>
                <c:pt idx="0">
                  <c:v>37.593930000000015</c:v>
                </c:pt>
                <c:pt idx="1">
                  <c:v>37.327740000000006</c:v>
                </c:pt>
                <c:pt idx="2">
                  <c:v>38.437840000000001</c:v>
                </c:pt>
                <c:pt idx="3">
                  <c:v>38.726160000000014</c:v>
                </c:pt>
                <c:pt idx="4">
                  <c:v>40.44876</c:v>
                </c:pt>
                <c:pt idx="5">
                  <c:v>40.548380000000002</c:v>
                </c:pt>
                <c:pt idx="6">
                  <c:v>40.36439</c:v>
                </c:pt>
                <c:pt idx="7">
                  <c:v>38.752380000000002</c:v>
                </c:pt>
                <c:pt idx="8">
                  <c:v>37.265720000000016</c:v>
                </c:pt>
                <c:pt idx="9">
                  <c:v>37.03304</c:v>
                </c:pt>
                <c:pt idx="10">
                  <c:v>36.068100000000015</c:v>
                </c:pt>
                <c:pt idx="11">
                  <c:v>39.561190000000003</c:v>
                </c:pt>
                <c:pt idx="12">
                  <c:v>39.824360000000006</c:v>
                </c:pt>
                <c:pt idx="13">
                  <c:v>38.361479999999993</c:v>
                </c:pt>
                <c:pt idx="14">
                  <c:v>40.206830000000011</c:v>
                </c:pt>
                <c:pt idx="15">
                  <c:v>44.16722</c:v>
                </c:pt>
                <c:pt idx="16">
                  <c:v>42.702160000000013</c:v>
                </c:pt>
                <c:pt idx="17">
                  <c:v>39.227640000000001</c:v>
                </c:pt>
                <c:pt idx="18">
                  <c:v>40.697680000000005</c:v>
                </c:pt>
                <c:pt idx="19">
                  <c:v>41.274370000000012</c:v>
                </c:pt>
                <c:pt idx="20">
                  <c:v>40.599910000000015</c:v>
                </c:pt>
                <c:pt idx="21">
                  <c:v>37.533410000000003</c:v>
                </c:pt>
                <c:pt idx="22">
                  <c:v>35.887039999999999</c:v>
                </c:pt>
                <c:pt idx="23">
                  <c:v>34.7532</c:v>
                </c:pt>
                <c:pt idx="24">
                  <c:v>28.132269999999991</c:v>
                </c:pt>
                <c:pt idx="25">
                  <c:v>28.386369999999992</c:v>
                </c:pt>
                <c:pt idx="26">
                  <c:v>27.33633</c:v>
                </c:pt>
                <c:pt idx="27">
                  <c:v>31.451619999999984</c:v>
                </c:pt>
                <c:pt idx="28">
                  <c:v>39.640590000000003</c:v>
                </c:pt>
                <c:pt idx="29">
                  <c:v>49.416180000000004</c:v>
                </c:pt>
                <c:pt idx="30">
                  <c:v>57.782540000000012</c:v>
                </c:pt>
                <c:pt idx="31">
                  <c:v>68.292180000000002</c:v>
                </c:pt>
                <c:pt idx="32">
                  <c:v>69.731449999999995</c:v>
                </c:pt>
                <c:pt idx="33">
                  <c:v>67.697030000000012</c:v>
                </c:pt>
                <c:pt idx="34">
                  <c:v>64.051999999999992</c:v>
                </c:pt>
                <c:pt idx="35">
                  <c:v>54.62531000000002</c:v>
                </c:pt>
                <c:pt idx="36">
                  <c:v>51.132250000000013</c:v>
                </c:pt>
                <c:pt idx="37">
                  <c:v>52.343249999999998</c:v>
                </c:pt>
                <c:pt idx="38">
                  <c:v>50.243810000000003</c:v>
                </c:pt>
                <c:pt idx="39">
                  <c:v>48.7896</c:v>
                </c:pt>
                <c:pt idx="40">
                  <c:v>52.980060000000002</c:v>
                </c:pt>
                <c:pt idx="41">
                  <c:v>59.527130000000014</c:v>
                </c:pt>
                <c:pt idx="42">
                  <c:v>66.371989999999983</c:v>
                </c:pt>
                <c:pt idx="43">
                  <c:v>63.301720000000003</c:v>
                </c:pt>
                <c:pt idx="44">
                  <c:v>62.759590000000003</c:v>
                </c:pt>
                <c:pt idx="45">
                  <c:v>60.49736</c:v>
                </c:pt>
                <c:pt idx="46">
                  <c:v>59.481110000000001</c:v>
                </c:pt>
                <c:pt idx="47">
                  <c:v>55.520740000000011</c:v>
                </c:pt>
                <c:pt idx="48">
                  <c:v>58.075310000000016</c:v>
                </c:pt>
                <c:pt idx="49">
                  <c:v>62.968770000000013</c:v>
                </c:pt>
                <c:pt idx="50">
                  <c:v>61.36074</c:v>
                </c:pt>
                <c:pt idx="51">
                  <c:v>65.986220000000031</c:v>
                </c:pt>
                <c:pt idx="52">
                  <c:v>71.668369999999982</c:v>
                </c:pt>
                <c:pt idx="53">
                  <c:v>93.311710000000005</c:v>
                </c:pt>
                <c:pt idx="54">
                  <c:v>117.74720000000005</c:v>
                </c:pt>
                <c:pt idx="55">
                  <c:v>114.88590000000001</c:v>
                </c:pt>
                <c:pt idx="56">
                  <c:v>111.09160000000003</c:v>
                </c:pt>
                <c:pt idx="57">
                  <c:v>96.541579999999996</c:v>
                </c:pt>
                <c:pt idx="58">
                  <c:v>84.704089999999994</c:v>
                </c:pt>
                <c:pt idx="59">
                  <c:v>79.32056</c:v>
                </c:pt>
                <c:pt idx="60">
                  <c:v>67.638469999999998</c:v>
                </c:pt>
                <c:pt idx="61">
                  <c:v>59.037590000000002</c:v>
                </c:pt>
                <c:pt idx="62">
                  <c:v>57.723630000000014</c:v>
                </c:pt>
                <c:pt idx="63">
                  <c:v>54.015820000000005</c:v>
                </c:pt>
                <c:pt idx="64">
                  <c:v>53.320300000000003</c:v>
                </c:pt>
                <c:pt idx="65">
                  <c:v>50.377549999999999</c:v>
                </c:pt>
                <c:pt idx="66">
                  <c:v>47.352220000000003</c:v>
                </c:pt>
                <c:pt idx="67">
                  <c:v>45.246670000000002</c:v>
                </c:pt>
                <c:pt idx="68">
                  <c:v>44.579980000000006</c:v>
                </c:pt>
                <c:pt idx="69">
                  <c:v>44.657400000000003</c:v>
                </c:pt>
                <c:pt idx="70">
                  <c:v>40.950849999999996</c:v>
                </c:pt>
                <c:pt idx="71">
                  <c:v>39.598520000000015</c:v>
                </c:pt>
                <c:pt idx="72">
                  <c:v>38.067790000000002</c:v>
                </c:pt>
                <c:pt idx="73">
                  <c:v>37.494520000000001</c:v>
                </c:pt>
                <c:pt idx="74">
                  <c:v>36.029030000000013</c:v>
                </c:pt>
                <c:pt idx="75">
                  <c:v>33.935150000000014</c:v>
                </c:pt>
                <c:pt idx="76">
                  <c:v>33.304249999999996</c:v>
                </c:pt>
                <c:pt idx="77">
                  <c:v>32.551689999999994</c:v>
                </c:pt>
                <c:pt idx="78">
                  <c:v>32.336110000000012</c:v>
                </c:pt>
                <c:pt idx="79">
                  <c:v>31.142320000000002</c:v>
                </c:pt>
                <c:pt idx="80">
                  <c:v>31.801860000000008</c:v>
                </c:pt>
                <c:pt idx="81">
                  <c:v>31.352629999999991</c:v>
                </c:pt>
                <c:pt idx="82">
                  <c:v>31.603400000000001</c:v>
                </c:pt>
                <c:pt idx="83">
                  <c:v>30.068639999999981</c:v>
                </c:pt>
                <c:pt idx="84">
                  <c:v>29.282279999999989</c:v>
                </c:pt>
                <c:pt idx="85">
                  <c:v>31.152159999999999</c:v>
                </c:pt>
                <c:pt idx="86">
                  <c:v>33.249910000000014</c:v>
                </c:pt>
                <c:pt idx="87">
                  <c:v>34.409610000000001</c:v>
                </c:pt>
                <c:pt idx="88">
                  <c:v>37.21472</c:v>
                </c:pt>
                <c:pt idx="89">
                  <c:v>40.966820000000006</c:v>
                </c:pt>
                <c:pt idx="90">
                  <c:v>40.785820000000001</c:v>
                </c:pt>
                <c:pt idx="91">
                  <c:v>41.45861</c:v>
                </c:pt>
                <c:pt idx="92">
                  <c:v>45.795760000000016</c:v>
                </c:pt>
                <c:pt idx="93">
                  <c:v>50.054349999999999</c:v>
                </c:pt>
                <c:pt idx="94">
                  <c:v>52.295090000000016</c:v>
                </c:pt>
                <c:pt idx="95">
                  <c:v>54.991300000000003</c:v>
                </c:pt>
                <c:pt idx="96">
                  <c:v>57.326420000000006</c:v>
                </c:pt>
                <c:pt idx="97">
                  <c:v>58.278530000000018</c:v>
                </c:pt>
                <c:pt idx="98">
                  <c:v>58.058990000000001</c:v>
                </c:pt>
                <c:pt idx="99">
                  <c:v>56.645890000000001</c:v>
                </c:pt>
                <c:pt idx="100">
                  <c:v>57.861320000000006</c:v>
                </c:pt>
                <c:pt idx="101">
                  <c:v>59.885649999999998</c:v>
                </c:pt>
                <c:pt idx="102">
                  <c:v>63.0837</c:v>
                </c:pt>
                <c:pt idx="103">
                  <c:v>67.097049999999996</c:v>
                </c:pt>
                <c:pt idx="104">
                  <c:v>68.759720000000002</c:v>
                </c:pt>
                <c:pt idx="105">
                  <c:v>70.874160000000003</c:v>
                </c:pt>
                <c:pt idx="106">
                  <c:v>71.844949999999997</c:v>
                </c:pt>
                <c:pt idx="107">
                  <c:v>71.123329999999982</c:v>
                </c:pt>
                <c:pt idx="108">
                  <c:v>71.209010000000006</c:v>
                </c:pt>
                <c:pt idx="109">
                  <c:v>71.438810000000004</c:v>
                </c:pt>
                <c:pt idx="110">
                  <c:v>68.963589999999996</c:v>
                </c:pt>
                <c:pt idx="111">
                  <c:v>69.655619999999999</c:v>
                </c:pt>
                <c:pt idx="112">
                  <c:v>71.802660000000003</c:v>
                </c:pt>
                <c:pt idx="113">
                  <c:v>74.074420000000003</c:v>
                </c:pt>
                <c:pt idx="114">
                  <c:v>75.637020000000007</c:v>
                </c:pt>
                <c:pt idx="115">
                  <c:v>77.35051</c:v>
                </c:pt>
                <c:pt idx="116">
                  <c:v>76.51769000000003</c:v>
                </c:pt>
                <c:pt idx="117">
                  <c:v>75.39967</c:v>
                </c:pt>
                <c:pt idx="118">
                  <c:v>81.287580000000005</c:v>
                </c:pt>
                <c:pt idx="119">
                  <c:v>93.092769999999987</c:v>
                </c:pt>
                <c:pt idx="120">
                  <c:v>99.127629999999996</c:v>
                </c:pt>
                <c:pt idx="121">
                  <c:v>104.7891</c:v>
                </c:pt>
                <c:pt idx="122">
                  <c:v>108.38355292269939</c:v>
                </c:pt>
                <c:pt idx="123">
                  <c:v>110.21691181268312</c:v>
                </c:pt>
                <c:pt idx="124">
                  <c:v>112.04340268542849</c:v>
                </c:pt>
              </c:numCache>
            </c:numRef>
          </c:val>
        </c:ser>
        <c:dLbls>
          <c:showLegendKey val="0"/>
          <c:showVal val="0"/>
          <c:showCatName val="0"/>
          <c:showSerName val="0"/>
          <c:showPercent val="0"/>
          <c:showBubbleSize val="0"/>
        </c:dLbls>
        <c:axId val="90609920"/>
        <c:axId val="90612096"/>
      </c:areaChart>
      <c:lineChart>
        <c:grouping val="standard"/>
        <c:varyColors val="0"/>
        <c:ser>
          <c:idx val="2"/>
          <c:order val="1"/>
          <c:tx>
            <c:strRef>
              <c:f>'Adat-C2'!$C$10</c:f>
              <c:strCache>
                <c:ptCount val="1"/>
                <c:pt idx="0">
                  <c:v>Teljes adósság/GDP</c:v>
                </c:pt>
              </c:strCache>
            </c:strRef>
          </c:tx>
          <c:marker>
            <c:symbol val="square"/>
            <c:size val="11"/>
            <c:spPr>
              <a:solidFill>
                <a:srgbClr val="002060"/>
              </a:solidFill>
              <a:ln>
                <a:noFill/>
              </a:ln>
            </c:spPr>
          </c:marker>
          <c:val>
            <c:numRef>
              <c:f>'Adat-C2'!$C$21:$C$145</c:f>
              <c:numCache>
                <c:formatCode>General</c:formatCode>
                <c:ptCount val="125"/>
                <c:pt idx="90">
                  <c:v>167.31560509604498</c:v>
                </c:pt>
                <c:pt idx="100">
                  <c:v>213.50349724030579</c:v>
                </c:pt>
                <c:pt idx="110">
                  <c:v>242.10234151878325</c:v>
                </c:pt>
                <c:pt idx="120">
                  <c:v>305.36903075086747</c:v>
                </c:pt>
              </c:numCache>
            </c:numRef>
          </c:val>
          <c:smooth val="0"/>
        </c:ser>
        <c:dLbls>
          <c:showLegendKey val="0"/>
          <c:showVal val="0"/>
          <c:showCatName val="0"/>
          <c:showSerName val="0"/>
          <c:showPercent val="0"/>
          <c:showBubbleSize val="0"/>
        </c:dLbls>
        <c:marker val="1"/>
        <c:smooth val="0"/>
        <c:axId val="90624384"/>
        <c:axId val="90614016"/>
      </c:lineChart>
      <c:catAx>
        <c:axId val="90609920"/>
        <c:scaling>
          <c:orientation val="minMax"/>
        </c:scaling>
        <c:delete val="0"/>
        <c:axPos val="b"/>
        <c:numFmt formatCode="General" sourceLinked="1"/>
        <c:majorTickMark val="out"/>
        <c:minorTickMark val="none"/>
        <c:tickLblPos val="low"/>
        <c:txPr>
          <a:bodyPr/>
          <a:lstStyle/>
          <a:p>
            <a:pPr>
              <a:defRPr sz="1800"/>
            </a:pPr>
            <a:endParaRPr lang="hu-HU"/>
          </a:p>
        </c:txPr>
        <c:crossAx val="90612096"/>
        <c:crosses val="autoZero"/>
        <c:auto val="1"/>
        <c:lblAlgn val="ctr"/>
        <c:lblOffset val="100"/>
        <c:tickLblSkip val="4"/>
        <c:tickMarkSkip val="4"/>
        <c:noMultiLvlLbl val="0"/>
      </c:catAx>
      <c:valAx>
        <c:axId val="90612096"/>
        <c:scaling>
          <c:orientation val="minMax"/>
          <c:max val="320"/>
          <c:min val="0"/>
        </c:scaling>
        <c:delete val="0"/>
        <c:axPos val="l"/>
        <c:majorGridlines>
          <c:spPr>
            <a:ln>
              <a:solidFill>
                <a:schemeClr val="bg1">
                  <a:lumMod val="75000"/>
                </a:schemeClr>
              </a:solidFill>
              <a:prstDash val="dash"/>
            </a:ln>
          </c:spPr>
        </c:majorGridlines>
        <c:title>
          <c:tx>
            <c:rich>
              <a:bodyPr rot="-5400000" vert="horz"/>
              <a:lstStyle/>
              <a:p>
                <a:pPr>
                  <a:defRPr sz="1800" b="0"/>
                </a:pPr>
                <a:r>
                  <a:rPr lang="en-US" sz="1800" b="0"/>
                  <a:t>%</a:t>
                </a:r>
                <a:r>
                  <a:rPr lang="hu-HU" sz="1800" b="0"/>
                  <a:t> (a GDP arányában)</a:t>
                </a:r>
                <a:endParaRPr lang="en-US" sz="1800" b="0"/>
              </a:p>
            </c:rich>
          </c:tx>
          <c:layout>
            <c:manualLayout>
              <c:xMode val="edge"/>
              <c:yMode val="edge"/>
              <c:x val="1.4974920142022787E-2"/>
              <c:y val="0.17752165398963252"/>
            </c:manualLayout>
          </c:layout>
          <c:overlay val="0"/>
        </c:title>
        <c:numFmt formatCode="0" sourceLinked="0"/>
        <c:majorTickMark val="out"/>
        <c:minorTickMark val="none"/>
        <c:tickLblPos val="nextTo"/>
        <c:txPr>
          <a:bodyPr/>
          <a:lstStyle/>
          <a:p>
            <a:pPr>
              <a:defRPr sz="1800"/>
            </a:pPr>
            <a:endParaRPr lang="hu-HU"/>
          </a:p>
        </c:txPr>
        <c:crossAx val="90609920"/>
        <c:crosses val="autoZero"/>
        <c:crossBetween val="between"/>
        <c:majorUnit val="50"/>
      </c:valAx>
      <c:valAx>
        <c:axId val="90614016"/>
        <c:scaling>
          <c:orientation val="minMax"/>
          <c:max val="320"/>
          <c:min val="0"/>
        </c:scaling>
        <c:delete val="0"/>
        <c:axPos val="r"/>
        <c:title>
          <c:tx>
            <c:rich>
              <a:bodyPr rot="-5400000" vert="horz"/>
              <a:lstStyle/>
              <a:p>
                <a:pPr>
                  <a:defRPr sz="1800" b="0"/>
                </a:pPr>
                <a:r>
                  <a:rPr lang="en-US" sz="1800" b="0" dirty="0"/>
                  <a:t>% (a GDP </a:t>
                </a:r>
                <a:r>
                  <a:rPr lang="en-US" sz="1800" b="0" dirty="0" err="1" smtClean="0"/>
                  <a:t>arányá</a:t>
                </a:r>
                <a:r>
                  <a:rPr lang="hu-HU" sz="1800" b="0" dirty="0" smtClean="0"/>
                  <a:t>b</a:t>
                </a:r>
                <a:r>
                  <a:rPr lang="en-US" sz="1800" b="0" dirty="0" smtClean="0"/>
                  <a:t>an</a:t>
                </a:r>
                <a:r>
                  <a:rPr lang="en-US" sz="1800" b="0" dirty="0"/>
                  <a:t>)</a:t>
                </a:r>
              </a:p>
            </c:rich>
          </c:tx>
          <c:layout>
            <c:manualLayout>
              <c:xMode val="edge"/>
              <c:yMode val="edge"/>
              <c:x val="0.9480698196068208"/>
              <c:y val="0.17752165398963252"/>
            </c:manualLayout>
          </c:layout>
          <c:overlay val="0"/>
        </c:title>
        <c:numFmt formatCode="General" sourceLinked="1"/>
        <c:majorTickMark val="out"/>
        <c:minorTickMark val="none"/>
        <c:tickLblPos val="nextTo"/>
        <c:txPr>
          <a:bodyPr/>
          <a:lstStyle/>
          <a:p>
            <a:pPr>
              <a:defRPr sz="1800"/>
            </a:pPr>
            <a:endParaRPr lang="hu-HU"/>
          </a:p>
        </c:txPr>
        <c:crossAx val="90624384"/>
        <c:crosses val="max"/>
        <c:crossBetween val="between"/>
      </c:valAx>
      <c:catAx>
        <c:axId val="90624384"/>
        <c:scaling>
          <c:orientation val="minMax"/>
        </c:scaling>
        <c:delete val="1"/>
        <c:axPos val="b"/>
        <c:majorTickMark val="out"/>
        <c:minorTickMark val="none"/>
        <c:tickLblPos val="none"/>
        <c:crossAx val="90614016"/>
        <c:crosses val="autoZero"/>
        <c:auto val="1"/>
        <c:lblAlgn val="ctr"/>
        <c:lblOffset val="100"/>
        <c:noMultiLvlLbl val="0"/>
      </c:catAx>
    </c:plotArea>
    <c:legend>
      <c:legendPos val="r"/>
      <c:layout>
        <c:manualLayout>
          <c:xMode val="edge"/>
          <c:yMode val="edge"/>
          <c:x val="0.21119897328477788"/>
          <c:y val="0.18861937373091242"/>
          <c:w val="0.28627268455940685"/>
          <c:h val="0.14474431197151141"/>
        </c:manualLayout>
      </c:layout>
      <c:overlay val="0"/>
      <c:spPr>
        <a:solidFill>
          <a:schemeClr val="bg1"/>
        </a:solidFill>
        <a:ln>
          <a:solidFill>
            <a:schemeClr val="bg1">
              <a:lumMod val="75000"/>
            </a:schemeClr>
          </a:solidFill>
        </a:ln>
      </c:spPr>
      <c:txPr>
        <a:bodyPr/>
        <a:lstStyle/>
        <a:p>
          <a:pPr>
            <a:defRPr sz="1800"/>
          </a:pPr>
          <a:endParaRPr lang="hu-HU"/>
        </a:p>
      </c:txPr>
    </c:legend>
    <c:plotVisOnly val="1"/>
    <c:dispBlanksAs val="gap"/>
    <c:showDLblsOverMax val="0"/>
  </c:chart>
  <c:spPr>
    <a:ln>
      <a:noFill/>
    </a:ln>
  </c:spPr>
  <c:txPr>
    <a:bodyPr/>
    <a:lstStyle/>
    <a:p>
      <a:pPr>
        <a:defRPr sz="2000"/>
      </a:pPr>
      <a:endParaRPr lang="hu-HU"/>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330245484020526"/>
          <c:y val="2.5215896685480691E-2"/>
          <c:w val="0.55045325216700869"/>
          <c:h val="0.77290781130234865"/>
        </c:manualLayout>
      </c:layout>
      <c:pieChart>
        <c:varyColors val="1"/>
        <c:ser>
          <c:idx val="0"/>
          <c:order val="0"/>
          <c:dPt>
            <c:idx val="0"/>
            <c:bubble3D val="0"/>
            <c:spPr>
              <a:solidFill>
                <a:srgbClr val="AC9F70"/>
              </a:solidFill>
            </c:spPr>
          </c:dPt>
          <c:dPt>
            <c:idx val="1"/>
            <c:bubble3D val="0"/>
            <c:spPr>
              <a:solidFill>
                <a:srgbClr val="9C0000"/>
              </a:solidFill>
            </c:spPr>
          </c:dPt>
          <c:dPt>
            <c:idx val="2"/>
            <c:bubble3D val="0"/>
            <c:spPr>
              <a:solidFill>
                <a:srgbClr val="7BAFD4"/>
              </a:solidFill>
            </c:spPr>
          </c:dPt>
          <c:dPt>
            <c:idx val="3"/>
            <c:bubble3D val="0"/>
            <c:spPr>
              <a:solidFill>
                <a:srgbClr val="295B7E"/>
              </a:solidFill>
            </c:spPr>
          </c:dPt>
          <c:dLbls>
            <c:dLbl>
              <c:idx val="2"/>
              <c:layout/>
              <c:tx>
                <c:rich>
                  <a:bodyPr/>
                  <a:lstStyle/>
                  <a:p>
                    <a:r>
                      <a:rPr lang="en-US" sz="1500" dirty="0">
                        <a:latin typeface="+mn-lt"/>
                      </a:rPr>
                      <a:t>1</a:t>
                    </a:r>
                    <a:r>
                      <a:rPr lang="en-US" dirty="0">
                        <a:latin typeface="+mn-lt"/>
                      </a:rPr>
                      <a:t>5%</a:t>
                    </a:r>
                  </a:p>
                </c:rich>
              </c:tx>
              <c:showLegendKey val="0"/>
              <c:showVal val="1"/>
              <c:showCatName val="0"/>
              <c:showSerName val="0"/>
              <c:showPercent val="0"/>
              <c:showBubbleSize val="0"/>
            </c:dLbl>
            <c:spPr>
              <a:noFill/>
              <a:ln>
                <a:noFill/>
              </a:ln>
              <a:effectLst/>
            </c:spPr>
            <c:txPr>
              <a:bodyPr/>
              <a:lstStyle/>
              <a:p>
                <a:pPr>
                  <a:defRPr sz="1500">
                    <a:latin typeface="+mn-lt"/>
                  </a:defRPr>
                </a:pPr>
                <a:endParaRPr lang="hu-HU"/>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'c1-15HU'!$A$8:$A$11</c:f>
              <c:strCache>
                <c:ptCount val="4"/>
                <c:pt idx="0">
                  <c:v>Vállalatok</c:v>
                </c:pt>
                <c:pt idx="1">
                  <c:v>Kormányzat</c:v>
                </c:pt>
                <c:pt idx="2">
                  <c:v>Egyetemek</c:v>
                </c:pt>
                <c:pt idx="3">
                  <c:v>Egyéb non-profit</c:v>
                </c:pt>
              </c:strCache>
            </c:strRef>
          </c:cat>
          <c:val>
            <c:numRef>
              <c:f>'c1-15HU'!$B$8:$B$11</c:f>
              <c:numCache>
                <c:formatCode>0%</c:formatCode>
                <c:ptCount val="4"/>
                <c:pt idx="0">
                  <c:v>0.18000000000000024</c:v>
                </c:pt>
                <c:pt idx="1">
                  <c:v>0.56999999999999995</c:v>
                </c:pt>
                <c:pt idx="2">
                  <c:v>0.15000000000000024</c:v>
                </c:pt>
                <c:pt idx="3">
                  <c:v>0.11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5.4101766690928338E-2"/>
          <c:y val="0.81586172964908665"/>
          <c:w val="0.87097023809524265"/>
          <c:h val="0.18160992316046534"/>
        </c:manualLayout>
      </c:layout>
      <c:overlay val="0"/>
      <c:txPr>
        <a:bodyPr/>
        <a:lstStyle/>
        <a:p>
          <a:pPr>
            <a:defRPr sz="1300">
              <a:latin typeface="+mn-lt"/>
            </a:defRPr>
          </a:pPr>
          <a:endParaRPr lang="hu-HU"/>
        </a:p>
      </c:txPr>
    </c:legend>
    <c:plotVisOnly val="1"/>
    <c:dispBlanksAs val="zero"/>
    <c:showDLblsOverMax val="0"/>
  </c:chart>
  <c:spPr>
    <a:ln>
      <a:noFill/>
    </a:ln>
  </c:spPr>
  <c:txPr>
    <a:bodyPr/>
    <a:lstStyle/>
    <a:p>
      <a:pPr>
        <a:defRPr sz="1400"/>
      </a:pPr>
      <a:endParaRPr lang="hu-H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610608016428838"/>
          <c:y val="3.2570399499466052E-2"/>
          <c:w val="0.53144313343144767"/>
          <c:h val="0.76610642058660505"/>
        </c:manualLayout>
      </c:layout>
      <c:pieChart>
        <c:varyColors val="1"/>
        <c:ser>
          <c:idx val="0"/>
          <c:order val="0"/>
          <c:dPt>
            <c:idx val="0"/>
            <c:bubble3D val="0"/>
            <c:spPr>
              <a:solidFill>
                <a:srgbClr val="BFBFBF"/>
              </a:solidFill>
            </c:spPr>
          </c:dPt>
          <c:dPt>
            <c:idx val="1"/>
            <c:bubble3D val="0"/>
            <c:spPr>
              <a:solidFill>
                <a:srgbClr val="295B7E"/>
              </a:solidFill>
            </c:spPr>
          </c:dPt>
          <c:dPt>
            <c:idx val="2"/>
            <c:bubble3D val="0"/>
            <c:spPr>
              <a:solidFill>
                <a:srgbClr val="7BAFD4"/>
              </a:solidFill>
            </c:spPr>
          </c:dPt>
          <c:dPt>
            <c:idx val="3"/>
            <c:bubble3D val="0"/>
            <c:spPr>
              <a:solidFill>
                <a:srgbClr val="9C0000"/>
              </a:solidFill>
            </c:spPr>
          </c:dPt>
          <c:dPt>
            <c:idx val="4"/>
            <c:bubble3D val="0"/>
            <c:spPr>
              <a:solidFill>
                <a:srgbClr val="AC9F70"/>
              </a:solidFill>
            </c:spPr>
          </c:dPt>
          <c:dLbls>
            <c:dLbl>
              <c:idx val="0"/>
              <c:layout/>
              <c:tx>
                <c:rich>
                  <a:bodyPr/>
                  <a:lstStyle/>
                  <a:p>
                    <a:r>
                      <a:rPr lang="en-US" sz="1500" dirty="0">
                        <a:latin typeface="Trebuchet MS" pitchFamily="34" charset="0"/>
                      </a:rPr>
                      <a:t>66,2%</a:t>
                    </a:r>
                  </a:p>
                </c:rich>
              </c:tx>
              <c:showLegendKey val="0"/>
              <c:showVal val="1"/>
              <c:showCatName val="0"/>
              <c:showSerName val="0"/>
              <c:showPercent val="0"/>
              <c:showBubbleSize val="0"/>
            </c:dLbl>
            <c:dLbl>
              <c:idx val="1"/>
              <c:layout/>
              <c:tx>
                <c:rich>
                  <a:bodyPr/>
                  <a:lstStyle/>
                  <a:p>
                    <a:r>
                      <a:rPr lang="en-US" sz="1500" dirty="0">
                        <a:latin typeface="Trebuchet MS" pitchFamily="34" charset="0"/>
                      </a:rPr>
                      <a:t>53,0%</a:t>
                    </a:r>
                  </a:p>
                </c:rich>
              </c:tx>
              <c:showLegendKey val="0"/>
              <c:showVal val="1"/>
              <c:showCatName val="0"/>
              <c:showSerName val="0"/>
              <c:showPercent val="0"/>
              <c:showBubbleSize val="0"/>
            </c:dLbl>
            <c:dLbl>
              <c:idx val="2"/>
              <c:layout/>
              <c:tx>
                <c:rich>
                  <a:bodyPr/>
                  <a:lstStyle/>
                  <a:p>
                    <a:r>
                      <a:rPr lang="en-US" sz="1500" dirty="0">
                        <a:latin typeface="Trebuchet MS" pitchFamily="34" charset="0"/>
                      </a:rPr>
                      <a:t>33,7%</a:t>
                    </a:r>
                  </a:p>
                </c:rich>
              </c:tx>
              <c:showLegendKey val="0"/>
              <c:showVal val="1"/>
              <c:showCatName val="0"/>
              <c:showSerName val="0"/>
              <c:showPercent val="0"/>
              <c:showBubbleSize val="0"/>
            </c:dLbl>
            <c:dLbl>
              <c:idx val="3"/>
              <c:layout/>
              <c:tx>
                <c:rich>
                  <a:bodyPr/>
                  <a:lstStyle/>
                  <a:p>
                    <a:r>
                      <a:rPr lang="en-US" sz="1500" dirty="0">
                        <a:latin typeface="Trebuchet MS" pitchFamily="34" charset="0"/>
                      </a:rPr>
                      <a:t>20,1%</a:t>
                    </a:r>
                  </a:p>
                </c:rich>
              </c:tx>
              <c:showLegendKey val="0"/>
              <c:showVal val="1"/>
              <c:showCatName val="0"/>
              <c:showSerName val="0"/>
              <c:showPercent val="0"/>
              <c:showBubbleSize val="0"/>
            </c:dLbl>
            <c:dLbl>
              <c:idx val="4"/>
              <c:layout/>
              <c:tx>
                <c:rich>
                  <a:bodyPr/>
                  <a:lstStyle/>
                  <a:p>
                    <a:pPr algn="ctr" rtl="0">
                      <a:defRPr/>
                    </a:pPr>
                    <a:r>
                      <a:rPr lang="en-US" sz="1500" dirty="0">
                        <a:latin typeface="Trebuchet MS" pitchFamily="34" charset="0"/>
                      </a:rPr>
                      <a:t>20,9%</a:t>
                    </a:r>
                  </a:p>
                </c:rich>
              </c:tx>
              <c:spPr>
                <a:noFill/>
                <a:ln>
                  <a:noFill/>
                </a:ln>
                <a:effectLst/>
              </c:sp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'c1-14HU'!$A$5:$A$9</c:f>
              <c:strCache>
                <c:ptCount val="5"/>
                <c:pt idx="0">
                  <c:v>Seed szakasz</c:v>
                </c:pt>
                <c:pt idx="1">
                  <c:v>Start-up szakasz</c:v>
                </c:pt>
                <c:pt idx="2">
                  <c:v>Második szakasz</c:v>
                </c:pt>
                <c:pt idx="3">
                  <c:v>Harmadik szakasz</c:v>
                </c:pt>
                <c:pt idx="4">
                  <c:v>Bevezetési, áthidaló szakasz</c:v>
                </c:pt>
              </c:strCache>
            </c:strRef>
          </c:cat>
          <c:val>
            <c:numRef>
              <c:f>'c1-14HU'!$B$5:$B$9</c:f>
              <c:numCache>
                <c:formatCode>0.0%</c:formatCode>
                <c:ptCount val="5"/>
                <c:pt idx="0">
                  <c:v>0.66200000000000558</c:v>
                </c:pt>
                <c:pt idx="1">
                  <c:v>0.53</c:v>
                </c:pt>
                <c:pt idx="2">
                  <c:v>0.33700000000000285</c:v>
                </c:pt>
                <c:pt idx="3">
                  <c:v>0.20100000000000001</c:v>
                </c:pt>
                <c:pt idx="4">
                  <c:v>0.20900000000000021</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300">
                <a:latin typeface="Trebuchet MS" pitchFamily="34" charset="0"/>
              </a:defRPr>
            </a:pPr>
            <a:endParaRPr lang="hu-HU"/>
          </a:p>
        </c:txPr>
      </c:legendEntry>
      <c:legendEntry>
        <c:idx val="1"/>
        <c:txPr>
          <a:bodyPr/>
          <a:lstStyle/>
          <a:p>
            <a:pPr>
              <a:defRPr sz="1300">
                <a:latin typeface="Trebuchet MS" pitchFamily="34" charset="0"/>
              </a:defRPr>
            </a:pPr>
            <a:endParaRPr lang="hu-HU"/>
          </a:p>
        </c:txPr>
      </c:legendEntry>
      <c:legendEntry>
        <c:idx val="2"/>
        <c:txPr>
          <a:bodyPr/>
          <a:lstStyle/>
          <a:p>
            <a:pPr>
              <a:defRPr sz="1300">
                <a:latin typeface="Trebuchet MS" pitchFamily="34" charset="0"/>
              </a:defRPr>
            </a:pPr>
            <a:endParaRPr lang="hu-HU"/>
          </a:p>
        </c:txPr>
      </c:legendEntry>
      <c:legendEntry>
        <c:idx val="3"/>
        <c:txPr>
          <a:bodyPr/>
          <a:lstStyle/>
          <a:p>
            <a:pPr>
              <a:defRPr sz="1300">
                <a:latin typeface="Trebuchet MS" pitchFamily="34" charset="0"/>
              </a:defRPr>
            </a:pPr>
            <a:endParaRPr lang="hu-HU"/>
          </a:p>
        </c:txPr>
      </c:legendEntry>
      <c:legendEntry>
        <c:idx val="4"/>
        <c:txPr>
          <a:bodyPr/>
          <a:lstStyle/>
          <a:p>
            <a:pPr>
              <a:defRPr sz="1300">
                <a:latin typeface="Trebuchet MS" pitchFamily="34" charset="0"/>
              </a:defRPr>
            </a:pPr>
            <a:endParaRPr lang="hu-HU"/>
          </a:p>
        </c:txPr>
      </c:legendEntry>
      <c:layout>
        <c:manualLayout>
          <c:xMode val="edge"/>
          <c:yMode val="edge"/>
          <c:x val="1.3312368277488247E-2"/>
          <c:y val="0.79080102210865511"/>
          <c:w val="0.9866876317225115"/>
          <c:h val="0.20919897789134553"/>
        </c:manualLayout>
      </c:layout>
      <c:overlay val="0"/>
      <c:txPr>
        <a:bodyPr/>
        <a:lstStyle/>
        <a:p>
          <a:pPr>
            <a:defRPr>
              <a:latin typeface="+mn-lt"/>
            </a:defRPr>
          </a:pPr>
          <a:endParaRPr lang="hu-HU"/>
        </a:p>
      </c:txPr>
    </c:legend>
    <c:plotVisOnly val="1"/>
    <c:dispBlanksAs val="zero"/>
    <c:showDLblsOverMax val="0"/>
  </c:chart>
  <c:spPr>
    <a:ln>
      <a:noFill/>
    </a:ln>
  </c:spPr>
  <c:txPr>
    <a:bodyPr/>
    <a:lstStyle/>
    <a:p>
      <a:pPr>
        <a:defRPr sz="1400">
          <a:latin typeface="+mn-lt"/>
        </a:defRPr>
      </a:pPr>
      <a:endParaRPr lang="hu-H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63117250010774"/>
          <c:y val="8.0808333333333454E-2"/>
          <c:w val="0.81109114293423179"/>
          <c:h val="0.74525555555555623"/>
        </c:manualLayout>
      </c:layout>
      <c:lineChart>
        <c:grouping val="standard"/>
        <c:varyColors val="0"/>
        <c:ser>
          <c:idx val="0"/>
          <c:order val="0"/>
          <c:tx>
            <c:strRef>
              <c:f>[külső_keresletetk.xlsx]imf!$B$6</c:f>
              <c:strCache>
                <c:ptCount val="1"/>
              </c:strCache>
            </c:strRef>
          </c:tx>
          <c:spPr>
            <a:ln w="44450">
              <a:solidFill>
                <a:schemeClr val="accent5"/>
              </a:solidFill>
            </a:ln>
          </c:spPr>
          <c:marker>
            <c:symbol val="none"/>
          </c:marker>
          <c:cat>
            <c:numRef>
              <c:f>[külső_keresletetk.xlsx]imf!$D$1:$AO$1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[külső_keresletetk.xlsx]imf!$D$6:$AO$6</c:f>
              <c:numCache>
                <c:formatCode>General</c:formatCode>
                <c:ptCount val="38"/>
                <c:pt idx="0">
                  <c:v>0.9946308068459655</c:v>
                </c:pt>
                <c:pt idx="1">
                  <c:v>0.99269574637335156</c:v>
                </c:pt>
                <c:pt idx="2">
                  <c:v>0.9690713924393749</c:v>
                </c:pt>
                <c:pt idx="3">
                  <c:v>0.95792754753813814</c:v>
                </c:pt>
                <c:pt idx="4">
                  <c:v>0.99491923578756358</c:v>
                </c:pt>
                <c:pt idx="5">
                  <c:v>0.98015699896692865</c:v>
                </c:pt>
                <c:pt idx="6">
                  <c:v>0.99565062899800261</c:v>
                </c:pt>
                <c:pt idx="7">
                  <c:v>1.0267527229896851</c:v>
                </c:pt>
                <c:pt idx="8">
                  <c:v>1.067015226165416</c:v>
                </c:pt>
                <c:pt idx="9">
                  <c:v>1.1156849427602495</c:v>
                </c:pt>
                <c:pt idx="10">
                  <c:v>1.1517060996451198</c:v>
                </c:pt>
                <c:pt idx="11">
                  <c:v>1.174451188200452</c:v>
                </c:pt>
                <c:pt idx="12">
                  <c:v>1.2078092372497595</c:v>
                </c:pt>
                <c:pt idx="13">
                  <c:v>1.2065324208130581</c:v>
                </c:pt>
                <c:pt idx="14">
                  <c:v>1.286556874998787</c:v>
                </c:pt>
                <c:pt idx="15">
                  <c:v>1.3666990826270364</c:v>
                </c:pt>
                <c:pt idx="16">
                  <c:v>1.41532988316544</c:v>
                </c:pt>
                <c:pt idx="17">
                  <c:v>1.4925816064713604</c:v>
                </c:pt>
                <c:pt idx="18">
                  <c:v>1.5261844118899597</c:v>
                </c:pt>
                <c:pt idx="19">
                  <c:v>1.5541795541392269</c:v>
                </c:pt>
                <c:pt idx="20">
                  <c:v>1.6662122642934529</c:v>
                </c:pt>
                <c:pt idx="21">
                  <c:v>1.6314138400838021</c:v>
                </c:pt>
                <c:pt idx="22">
                  <c:v>1.6448980395584647</c:v>
                </c:pt>
                <c:pt idx="23">
                  <c:v>1.670933761735707</c:v>
                </c:pt>
                <c:pt idx="24">
                  <c:v>1.7692342619745278</c:v>
                </c:pt>
                <c:pt idx="25">
                  <c:v>1.8195587127666362</c:v>
                </c:pt>
                <c:pt idx="26">
                  <c:v>1.8798808147901569</c:v>
                </c:pt>
                <c:pt idx="27">
                  <c:v>1.9220839630134376</c:v>
                </c:pt>
                <c:pt idx="28">
                  <c:v>1.9204241645124247</c:v>
                </c:pt>
                <c:pt idx="29">
                  <c:v>1.7173193614935005</c:v>
                </c:pt>
                <c:pt idx="30">
                  <c:v>1.8316813540483075</c:v>
                </c:pt>
                <c:pt idx="31">
                  <c:v>1.8775502754593518</c:v>
                </c:pt>
                <c:pt idx="32">
                  <c:v>1.8654418497856202</c:v>
                </c:pt>
                <c:pt idx="33">
                  <c:v>1.863473626979772</c:v>
                </c:pt>
                <c:pt idx="34">
                  <c:v>1.8648068931010973</c:v>
                </c:pt>
                <c:pt idx="35">
                  <c:v>1.8624198939846117</c:v>
                </c:pt>
                <c:pt idx="36">
                  <c:v>1.875152544476514</c:v>
                </c:pt>
                <c:pt idx="37">
                  <c:v>1.8938489741623001</c:v>
                </c:pt>
              </c:numCache>
            </c:numRef>
          </c:val>
          <c:smooth val="0"/>
        </c:ser>
        <c:dLbls>
          <c:showLegendKey val="0"/>
          <c:showVal val="0"/>
          <c:showCatName val="0"/>
          <c:showSerName val="0"/>
          <c:showPercent val="0"/>
          <c:showBubbleSize val="0"/>
        </c:dLbls>
        <c:marker val="1"/>
        <c:smooth val="0"/>
        <c:axId val="100021760"/>
        <c:axId val="100023296"/>
      </c:lineChart>
      <c:catAx>
        <c:axId val="100021760"/>
        <c:scaling>
          <c:orientation val="minMax"/>
        </c:scaling>
        <c:delete val="0"/>
        <c:axPos val="b"/>
        <c:numFmt formatCode="General" sourceLinked="0"/>
        <c:majorTickMark val="out"/>
        <c:minorTickMark val="none"/>
        <c:tickLblPos val="nextTo"/>
        <c:txPr>
          <a:bodyPr rot="-5400000" vert="horz"/>
          <a:lstStyle/>
          <a:p>
            <a:pPr>
              <a:defRPr sz="1800"/>
            </a:pPr>
            <a:endParaRPr lang="hu-HU"/>
          </a:p>
        </c:txPr>
        <c:crossAx val="100023296"/>
        <c:crosses val="autoZero"/>
        <c:auto val="1"/>
        <c:lblAlgn val="ctr"/>
        <c:lblOffset val="100"/>
        <c:noMultiLvlLbl val="0"/>
      </c:catAx>
      <c:valAx>
        <c:axId val="100023296"/>
        <c:scaling>
          <c:orientation val="minMax"/>
          <c:max val="2"/>
          <c:min val="0.8"/>
        </c:scaling>
        <c:delete val="0"/>
        <c:axPos val="l"/>
        <c:majorGridlines>
          <c:spPr>
            <a:ln>
              <a:solidFill>
                <a:schemeClr val="bg1">
                  <a:lumMod val="85000"/>
                </a:schemeClr>
              </a:solidFill>
              <a:prstDash val="sysDash"/>
            </a:ln>
          </c:spPr>
        </c:majorGridlines>
        <c:title>
          <c:tx>
            <c:rich>
              <a:bodyPr rot="-5400000" vert="horz"/>
              <a:lstStyle/>
              <a:p>
                <a:pPr>
                  <a:defRPr/>
                </a:pPr>
                <a:r>
                  <a:rPr lang="hu-HU" sz="1800" b="0" dirty="0" smtClean="0">
                    <a:latin typeface="+mn-lt"/>
                  </a:rPr>
                  <a:t>Arány</a:t>
                </a:r>
                <a:endParaRPr lang="hu-HU" sz="1800" b="0" dirty="0">
                  <a:latin typeface="+mn-lt"/>
                </a:endParaRPr>
              </a:p>
            </c:rich>
          </c:tx>
          <c:layout>
            <c:manualLayout>
              <c:xMode val="edge"/>
              <c:yMode val="edge"/>
              <c:x val="6.1961652786878567E-3"/>
              <c:y val="0.30201696937888162"/>
            </c:manualLayout>
          </c:layout>
          <c:overlay val="0"/>
        </c:title>
        <c:numFmt formatCode="General" sourceLinked="1"/>
        <c:majorTickMark val="out"/>
        <c:minorTickMark val="none"/>
        <c:tickLblPos val="nextTo"/>
        <c:txPr>
          <a:bodyPr/>
          <a:lstStyle/>
          <a:p>
            <a:pPr>
              <a:defRPr sz="1800"/>
            </a:pPr>
            <a:endParaRPr lang="hu-HU"/>
          </a:p>
        </c:txPr>
        <c:crossAx val="100021760"/>
        <c:crosses val="autoZero"/>
        <c:crossBetween val="midCat"/>
      </c:valAx>
    </c:plotArea>
    <c:plotVisOnly val="1"/>
    <c:dispBlanksAs val="gap"/>
    <c:showDLblsOverMax val="0"/>
  </c:chart>
  <c:spPr>
    <a:ln>
      <a:noFill/>
    </a:ln>
  </c:spPr>
  <c:txPr>
    <a:bodyPr/>
    <a:lstStyle/>
    <a:p>
      <a:pPr>
        <a:defRPr sz="2000" b="0"/>
      </a:pPr>
      <a:endParaRPr lang="hu-H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139343387136946E-2"/>
          <c:y val="6.175576451101393E-2"/>
          <c:w val="0.9238398409019285"/>
          <c:h val="0.56070009315204294"/>
        </c:manualLayout>
      </c:layout>
      <c:barChart>
        <c:barDir val="col"/>
        <c:grouping val="clustered"/>
        <c:varyColors val="0"/>
        <c:ser>
          <c:idx val="0"/>
          <c:order val="1"/>
          <c:tx>
            <c:strRef>
              <c:f>'c2-62'!$A$15</c:f>
              <c:strCache>
                <c:ptCount val="1"/>
                <c:pt idx="0">
                  <c:v>2008-2014 változás</c:v>
                </c:pt>
              </c:strCache>
            </c:strRef>
          </c:tx>
          <c:spPr>
            <a:solidFill>
              <a:schemeClr val="bg2"/>
            </a:solidFill>
            <a:ln>
              <a:solidFill>
                <a:schemeClr val="bg2"/>
              </a:solidFill>
            </a:ln>
          </c:spPr>
          <c:invertIfNegative val="0"/>
          <c:cat>
            <c:strRef>
              <c:f>'c2-62'!$B$12:$AC$12</c:f>
              <c:strCache>
                <c:ptCount val="28"/>
                <c:pt idx="0">
                  <c:v>Málta</c:v>
                </c:pt>
                <c:pt idx="1">
                  <c:v>Magyaro.</c:v>
                </c:pt>
                <c:pt idx="2">
                  <c:v>Litvánia</c:v>
                </c:pt>
                <c:pt idx="3">
                  <c:v>Lengyelo.</c:v>
                </c:pt>
                <c:pt idx="4">
                  <c:v>Luxemburg</c:v>
                </c:pt>
                <c:pt idx="5">
                  <c:v>Cseho.</c:v>
                </c:pt>
                <c:pt idx="6">
                  <c:v>Románia</c:v>
                </c:pt>
                <c:pt idx="7">
                  <c:v>Svédo.</c:v>
                </c:pt>
                <c:pt idx="8">
                  <c:v>Németo.</c:v>
                </c:pt>
                <c:pt idx="9">
                  <c:v>Szlovákia</c:v>
                </c:pt>
                <c:pt idx="10">
                  <c:v>Spanyolo.</c:v>
                </c:pt>
                <c:pt idx="11">
                  <c:v>Ausztria</c:v>
                </c:pt>
                <c:pt idx="12">
                  <c:v>Bulgária</c:v>
                </c:pt>
                <c:pt idx="13">
                  <c:v>Franciao.</c:v>
                </c:pt>
                <c:pt idx="14">
                  <c:v>Olaszo.</c:v>
                </c:pt>
                <c:pt idx="15">
                  <c:v>Észto.</c:v>
                </c:pt>
                <c:pt idx="16">
                  <c:v>Egyesült Királyság</c:v>
                </c:pt>
                <c:pt idx="17">
                  <c:v>Görögo.</c:v>
                </c:pt>
                <c:pt idx="18">
                  <c:v>Ciprus</c:v>
                </c:pt>
                <c:pt idx="19">
                  <c:v>Belgium</c:v>
                </c:pt>
                <c:pt idx="20">
                  <c:v>Letto.</c:v>
                </c:pt>
                <c:pt idx="21">
                  <c:v>Horváto.</c:v>
                </c:pt>
                <c:pt idx="22">
                  <c:v>Hollandia</c:v>
                </c:pt>
                <c:pt idx="23">
                  <c:v>Finno.</c:v>
                </c:pt>
                <c:pt idx="24">
                  <c:v>Portugália</c:v>
                </c:pt>
                <c:pt idx="25">
                  <c:v>Szlovénia</c:v>
                </c:pt>
                <c:pt idx="26">
                  <c:v>Íro.</c:v>
                </c:pt>
                <c:pt idx="27">
                  <c:v>Dánia</c:v>
                </c:pt>
              </c:strCache>
            </c:strRef>
          </c:cat>
          <c:val>
            <c:numRef>
              <c:f>'c2-62'!$B$15:$AC$15</c:f>
              <c:numCache>
                <c:formatCode>0.0</c:formatCode>
                <c:ptCount val="28"/>
                <c:pt idx="0">
                  <c:v>7.1999999999999957</c:v>
                </c:pt>
                <c:pt idx="1">
                  <c:v>5.7999999999999972</c:v>
                </c:pt>
                <c:pt idx="2">
                  <c:v>5.2999999999999972</c:v>
                </c:pt>
                <c:pt idx="3">
                  <c:v>4.1000000000000085</c:v>
                </c:pt>
                <c:pt idx="4">
                  <c:v>4</c:v>
                </c:pt>
                <c:pt idx="5">
                  <c:v>3.7999999999999972</c:v>
                </c:pt>
                <c:pt idx="6">
                  <c:v>2.8000000000000043</c:v>
                </c:pt>
                <c:pt idx="7">
                  <c:v>2.2000000000000042</c:v>
                </c:pt>
                <c:pt idx="8">
                  <c:v>1.7999999999999954</c:v>
                </c:pt>
                <c:pt idx="9">
                  <c:v>1.5</c:v>
                </c:pt>
                <c:pt idx="10">
                  <c:v>1.5</c:v>
                </c:pt>
                <c:pt idx="11">
                  <c:v>1.5</c:v>
                </c:pt>
                <c:pt idx="12">
                  <c:v>1.2000000000000028</c:v>
                </c:pt>
                <c:pt idx="13">
                  <c:v>1.099999999999993</c:v>
                </c:pt>
                <c:pt idx="14">
                  <c:v>1</c:v>
                </c:pt>
                <c:pt idx="15">
                  <c:v>1</c:v>
                </c:pt>
                <c:pt idx="16">
                  <c:v>0.90000000000000568</c:v>
                </c:pt>
                <c:pt idx="17">
                  <c:v>0.70000000000000284</c:v>
                </c:pt>
                <c:pt idx="18">
                  <c:v>0.70000000000000284</c:v>
                </c:pt>
                <c:pt idx="19">
                  <c:v>0.60000000000000864</c:v>
                </c:pt>
                <c:pt idx="20">
                  <c:v>0.39999999999999208</c:v>
                </c:pt>
                <c:pt idx="21">
                  <c:v>0.29999999999999766</c:v>
                </c:pt>
                <c:pt idx="22">
                  <c:v>-0.29999999999999766</c:v>
                </c:pt>
                <c:pt idx="23">
                  <c:v>-0.59999999999999432</c:v>
                </c:pt>
                <c:pt idx="24">
                  <c:v>-0.70000000000000284</c:v>
                </c:pt>
                <c:pt idx="25">
                  <c:v>-0.8999999999999917</c:v>
                </c:pt>
                <c:pt idx="26">
                  <c:v>-2.2999999999999972</c:v>
                </c:pt>
                <c:pt idx="27">
                  <c:v>-2.6000000000000085</c:v>
                </c:pt>
              </c:numCache>
            </c:numRef>
          </c:val>
        </c:ser>
        <c:dLbls>
          <c:showLegendKey val="0"/>
          <c:showVal val="0"/>
          <c:showCatName val="0"/>
          <c:showSerName val="0"/>
          <c:showPercent val="0"/>
          <c:showBubbleSize val="0"/>
        </c:dLbls>
        <c:gapWidth val="100"/>
        <c:overlap val="100"/>
        <c:axId val="99737984"/>
        <c:axId val="99739520"/>
      </c:barChart>
      <c:lineChart>
        <c:grouping val="standard"/>
        <c:varyColors val="0"/>
        <c:ser>
          <c:idx val="2"/>
          <c:order val="0"/>
          <c:tx>
            <c:strRef>
              <c:f>'c2-62'!$A$14</c:f>
              <c:strCache>
                <c:ptCount val="1"/>
                <c:pt idx="0">
                  <c:v>2014 (j.t.)</c:v>
                </c:pt>
              </c:strCache>
            </c:strRef>
          </c:tx>
          <c:spPr>
            <a:ln>
              <a:noFill/>
            </a:ln>
          </c:spPr>
          <c:marker>
            <c:symbol val="circle"/>
            <c:size val="10"/>
            <c:spPr>
              <a:solidFill>
                <a:schemeClr val="accent5"/>
              </a:solidFill>
              <a:ln>
                <a:solidFill>
                  <a:schemeClr val="accent5"/>
                </a:solidFill>
              </a:ln>
            </c:spPr>
          </c:marker>
          <c:cat>
            <c:strRef>
              <c:f>'c2-62'!$B$12:$AC$12</c:f>
              <c:strCache>
                <c:ptCount val="28"/>
                <c:pt idx="0">
                  <c:v>Málta</c:v>
                </c:pt>
                <c:pt idx="1">
                  <c:v>Magyaro.</c:v>
                </c:pt>
                <c:pt idx="2">
                  <c:v>Litvánia</c:v>
                </c:pt>
                <c:pt idx="3">
                  <c:v>Lengyelo.</c:v>
                </c:pt>
                <c:pt idx="4">
                  <c:v>Luxemburg</c:v>
                </c:pt>
                <c:pt idx="5">
                  <c:v>Cseho.</c:v>
                </c:pt>
                <c:pt idx="6">
                  <c:v>Románia</c:v>
                </c:pt>
                <c:pt idx="7">
                  <c:v>Svédo.</c:v>
                </c:pt>
                <c:pt idx="8">
                  <c:v>Németo.</c:v>
                </c:pt>
                <c:pt idx="9">
                  <c:v>Szlovákia</c:v>
                </c:pt>
                <c:pt idx="10">
                  <c:v>Spanyolo.</c:v>
                </c:pt>
                <c:pt idx="11">
                  <c:v>Ausztria</c:v>
                </c:pt>
                <c:pt idx="12">
                  <c:v>Bulgária</c:v>
                </c:pt>
                <c:pt idx="13">
                  <c:v>Franciao.</c:v>
                </c:pt>
                <c:pt idx="14">
                  <c:v>Olaszo.</c:v>
                </c:pt>
                <c:pt idx="15">
                  <c:v>Észto.</c:v>
                </c:pt>
                <c:pt idx="16">
                  <c:v>Egyesült Királyság</c:v>
                </c:pt>
                <c:pt idx="17">
                  <c:v>Görögo.</c:v>
                </c:pt>
                <c:pt idx="18">
                  <c:v>Ciprus</c:v>
                </c:pt>
                <c:pt idx="19">
                  <c:v>Belgium</c:v>
                </c:pt>
                <c:pt idx="20">
                  <c:v>Letto.</c:v>
                </c:pt>
                <c:pt idx="21">
                  <c:v>Horváto.</c:v>
                </c:pt>
                <c:pt idx="22">
                  <c:v>Hollandia</c:v>
                </c:pt>
                <c:pt idx="23">
                  <c:v>Finno.</c:v>
                </c:pt>
                <c:pt idx="24">
                  <c:v>Portugália</c:v>
                </c:pt>
                <c:pt idx="25">
                  <c:v>Szlovénia</c:v>
                </c:pt>
                <c:pt idx="26">
                  <c:v>Íro.</c:v>
                </c:pt>
                <c:pt idx="27">
                  <c:v>Dánia</c:v>
                </c:pt>
              </c:strCache>
            </c:strRef>
          </c:cat>
          <c:val>
            <c:numRef>
              <c:f>'c2-62'!$B$14:$AC$14</c:f>
              <c:numCache>
                <c:formatCode>0.0</c:formatCode>
                <c:ptCount val="28"/>
                <c:pt idx="0">
                  <c:v>66.3</c:v>
                </c:pt>
                <c:pt idx="1">
                  <c:v>67</c:v>
                </c:pt>
                <c:pt idx="2">
                  <c:v>73.7</c:v>
                </c:pt>
                <c:pt idx="3">
                  <c:v>67.900000000000006</c:v>
                </c:pt>
                <c:pt idx="4">
                  <c:v>70.8</c:v>
                </c:pt>
                <c:pt idx="5">
                  <c:v>73.5</c:v>
                </c:pt>
                <c:pt idx="6">
                  <c:v>65.7</c:v>
                </c:pt>
                <c:pt idx="7">
                  <c:v>81.5</c:v>
                </c:pt>
                <c:pt idx="8">
                  <c:v>77.7</c:v>
                </c:pt>
                <c:pt idx="9">
                  <c:v>70.3</c:v>
                </c:pt>
                <c:pt idx="10">
                  <c:v>74.2</c:v>
                </c:pt>
                <c:pt idx="11">
                  <c:v>75.400000000000006</c:v>
                </c:pt>
                <c:pt idx="12">
                  <c:v>69</c:v>
                </c:pt>
                <c:pt idx="13">
                  <c:v>71.099999999999994</c:v>
                </c:pt>
                <c:pt idx="14">
                  <c:v>63.9</c:v>
                </c:pt>
                <c:pt idx="15">
                  <c:v>75.2</c:v>
                </c:pt>
                <c:pt idx="16">
                  <c:v>76.7</c:v>
                </c:pt>
                <c:pt idx="17">
                  <c:v>67.400000000000006</c:v>
                </c:pt>
                <c:pt idx="18">
                  <c:v>74.3</c:v>
                </c:pt>
                <c:pt idx="19">
                  <c:v>67.7</c:v>
                </c:pt>
                <c:pt idx="20">
                  <c:v>74.599999999999994</c:v>
                </c:pt>
                <c:pt idx="21">
                  <c:v>66.099999999999994</c:v>
                </c:pt>
                <c:pt idx="22">
                  <c:v>79</c:v>
                </c:pt>
                <c:pt idx="23">
                  <c:v>75.400000000000006</c:v>
                </c:pt>
                <c:pt idx="24">
                  <c:v>73.2</c:v>
                </c:pt>
                <c:pt idx="25">
                  <c:v>70.900000000000006</c:v>
                </c:pt>
                <c:pt idx="26">
                  <c:v>69.8</c:v>
                </c:pt>
                <c:pt idx="27">
                  <c:v>78.099999999999994</c:v>
                </c:pt>
              </c:numCache>
            </c:numRef>
          </c:val>
          <c:smooth val="0"/>
        </c:ser>
        <c:ser>
          <c:idx val="1"/>
          <c:order val="2"/>
          <c:tx>
            <c:strRef>
              <c:f>'c2-62'!$A$16</c:f>
              <c:strCache>
                <c:ptCount val="1"/>
                <c:pt idx="0">
                  <c:v>EU28 átlag (j.t.)</c:v>
                </c:pt>
              </c:strCache>
            </c:strRef>
          </c:tx>
          <c:spPr>
            <a:ln>
              <a:solidFill>
                <a:schemeClr val="accent5"/>
              </a:solidFill>
              <a:prstDash val="dash"/>
            </a:ln>
          </c:spPr>
          <c:marker>
            <c:symbol val="none"/>
          </c:marker>
          <c:cat>
            <c:strRef>
              <c:f>'c2-62'!$B$12:$AC$12</c:f>
              <c:strCache>
                <c:ptCount val="28"/>
                <c:pt idx="0">
                  <c:v>Málta</c:v>
                </c:pt>
                <c:pt idx="1">
                  <c:v>Magyaro.</c:v>
                </c:pt>
                <c:pt idx="2">
                  <c:v>Litvánia</c:v>
                </c:pt>
                <c:pt idx="3">
                  <c:v>Lengyelo.</c:v>
                </c:pt>
                <c:pt idx="4">
                  <c:v>Luxemburg</c:v>
                </c:pt>
                <c:pt idx="5">
                  <c:v>Cseho.</c:v>
                </c:pt>
                <c:pt idx="6">
                  <c:v>Románia</c:v>
                </c:pt>
                <c:pt idx="7">
                  <c:v>Svédo.</c:v>
                </c:pt>
                <c:pt idx="8">
                  <c:v>Németo.</c:v>
                </c:pt>
                <c:pt idx="9">
                  <c:v>Szlovákia</c:v>
                </c:pt>
                <c:pt idx="10">
                  <c:v>Spanyolo.</c:v>
                </c:pt>
                <c:pt idx="11">
                  <c:v>Ausztria</c:v>
                </c:pt>
                <c:pt idx="12">
                  <c:v>Bulgária</c:v>
                </c:pt>
                <c:pt idx="13">
                  <c:v>Franciao.</c:v>
                </c:pt>
                <c:pt idx="14">
                  <c:v>Olaszo.</c:v>
                </c:pt>
                <c:pt idx="15">
                  <c:v>Észto.</c:v>
                </c:pt>
                <c:pt idx="16">
                  <c:v>Egyesült Királyság</c:v>
                </c:pt>
                <c:pt idx="17">
                  <c:v>Görögo.</c:v>
                </c:pt>
                <c:pt idx="18">
                  <c:v>Ciprus</c:v>
                </c:pt>
                <c:pt idx="19">
                  <c:v>Belgium</c:v>
                </c:pt>
                <c:pt idx="20">
                  <c:v>Letto.</c:v>
                </c:pt>
                <c:pt idx="21">
                  <c:v>Horváto.</c:v>
                </c:pt>
                <c:pt idx="22">
                  <c:v>Hollandia</c:v>
                </c:pt>
                <c:pt idx="23">
                  <c:v>Finno.</c:v>
                </c:pt>
                <c:pt idx="24">
                  <c:v>Portugália</c:v>
                </c:pt>
                <c:pt idx="25">
                  <c:v>Szlovénia</c:v>
                </c:pt>
                <c:pt idx="26">
                  <c:v>Íro.</c:v>
                </c:pt>
                <c:pt idx="27">
                  <c:v>Dánia</c:v>
                </c:pt>
              </c:strCache>
            </c:strRef>
          </c:cat>
          <c:val>
            <c:numRef>
              <c:f>'c2-62'!$B$16:$AC$16</c:f>
              <c:numCache>
                <c:formatCode>General</c:formatCode>
                <c:ptCount val="28"/>
                <c:pt idx="0">
                  <c:v>72.3</c:v>
                </c:pt>
                <c:pt idx="1">
                  <c:v>72.3</c:v>
                </c:pt>
                <c:pt idx="2">
                  <c:v>72.3</c:v>
                </c:pt>
                <c:pt idx="3">
                  <c:v>72.3</c:v>
                </c:pt>
                <c:pt idx="4">
                  <c:v>72.3</c:v>
                </c:pt>
                <c:pt idx="5">
                  <c:v>72.3</c:v>
                </c:pt>
                <c:pt idx="6">
                  <c:v>72.3</c:v>
                </c:pt>
                <c:pt idx="7">
                  <c:v>72.3</c:v>
                </c:pt>
                <c:pt idx="8">
                  <c:v>72.3</c:v>
                </c:pt>
                <c:pt idx="9">
                  <c:v>72.3</c:v>
                </c:pt>
                <c:pt idx="10">
                  <c:v>72.3</c:v>
                </c:pt>
                <c:pt idx="11">
                  <c:v>72.3</c:v>
                </c:pt>
                <c:pt idx="12">
                  <c:v>72.3</c:v>
                </c:pt>
                <c:pt idx="13">
                  <c:v>72.3</c:v>
                </c:pt>
                <c:pt idx="14" formatCode="0.0">
                  <c:v>72.3</c:v>
                </c:pt>
                <c:pt idx="15">
                  <c:v>72.3</c:v>
                </c:pt>
                <c:pt idx="16">
                  <c:v>72.3</c:v>
                </c:pt>
                <c:pt idx="17">
                  <c:v>72.3</c:v>
                </c:pt>
                <c:pt idx="18">
                  <c:v>72.3</c:v>
                </c:pt>
                <c:pt idx="19">
                  <c:v>72.3</c:v>
                </c:pt>
                <c:pt idx="20">
                  <c:v>72.3</c:v>
                </c:pt>
                <c:pt idx="21">
                  <c:v>72.3</c:v>
                </c:pt>
                <c:pt idx="22">
                  <c:v>72.3</c:v>
                </c:pt>
                <c:pt idx="23">
                  <c:v>72.3</c:v>
                </c:pt>
                <c:pt idx="24">
                  <c:v>72.3</c:v>
                </c:pt>
                <c:pt idx="25">
                  <c:v>72.3</c:v>
                </c:pt>
                <c:pt idx="26">
                  <c:v>72.3</c:v>
                </c:pt>
                <c:pt idx="27">
                  <c:v>72.3</c:v>
                </c:pt>
              </c:numCache>
            </c:numRef>
          </c:val>
          <c:smooth val="0"/>
        </c:ser>
        <c:dLbls>
          <c:showLegendKey val="0"/>
          <c:showVal val="0"/>
          <c:showCatName val="0"/>
          <c:showSerName val="0"/>
          <c:showPercent val="0"/>
          <c:showBubbleSize val="0"/>
        </c:dLbls>
        <c:marker val="1"/>
        <c:smooth val="0"/>
        <c:axId val="99755520"/>
        <c:axId val="99753984"/>
      </c:lineChart>
      <c:catAx>
        <c:axId val="99737984"/>
        <c:scaling>
          <c:orientation val="minMax"/>
        </c:scaling>
        <c:delete val="0"/>
        <c:axPos val="b"/>
        <c:numFmt formatCode="General" sourceLinked="0"/>
        <c:majorTickMark val="out"/>
        <c:minorTickMark val="none"/>
        <c:tickLblPos val="low"/>
        <c:spPr>
          <a:ln w="3175">
            <a:solidFill>
              <a:srgbClr val="868686"/>
            </a:solidFill>
            <a:prstDash val="solid"/>
          </a:ln>
        </c:spPr>
        <c:txPr>
          <a:bodyPr rot="-5400000" vert="horz"/>
          <a:lstStyle/>
          <a:p>
            <a:pPr>
              <a:defRPr/>
            </a:pPr>
            <a:endParaRPr lang="hu-HU"/>
          </a:p>
        </c:txPr>
        <c:crossAx val="99739520"/>
        <c:crosses val="autoZero"/>
        <c:auto val="1"/>
        <c:lblAlgn val="ctr"/>
        <c:lblOffset val="100"/>
        <c:noMultiLvlLbl val="0"/>
      </c:catAx>
      <c:valAx>
        <c:axId val="99739520"/>
        <c:scaling>
          <c:orientation val="minMax"/>
        </c:scaling>
        <c:delete val="0"/>
        <c:axPos val="l"/>
        <c:majorGridlines>
          <c:spPr>
            <a:ln>
              <a:solidFill>
                <a:schemeClr val="bg1">
                  <a:lumMod val="75000"/>
                </a:schemeClr>
              </a:solidFill>
              <a:prstDash val="sysDash"/>
            </a:ln>
          </c:spPr>
        </c:majorGridlines>
        <c:title>
          <c:tx>
            <c:rich>
              <a:bodyPr rot="0" vert="horz"/>
              <a:lstStyle/>
              <a:p>
                <a:pPr>
                  <a:defRPr/>
                </a:pPr>
                <a:r>
                  <a:rPr lang="hu-HU" sz="1600" dirty="0" smtClean="0"/>
                  <a:t>százalékpont</a:t>
                </a:r>
                <a:endParaRPr lang="hu-HU" sz="1600" dirty="0"/>
              </a:p>
            </c:rich>
          </c:tx>
          <c:layout>
            <c:manualLayout>
              <c:xMode val="edge"/>
              <c:yMode val="edge"/>
              <c:x val="5.2867248984347096E-2"/>
              <c:y val="1.0573320136146489E-3"/>
            </c:manualLayout>
          </c:layout>
          <c:overlay val="0"/>
        </c:title>
        <c:numFmt formatCode="0" sourceLinked="0"/>
        <c:majorTickMark val="out"/>
        <c:minorTickMark val="none"/>
        <c:tickLblPos val="nextTo"/>
        <c:spPr>
          <a:ln w="3175">
            <a:solidFill>
              <a:srgbClr val="868686"/>
            </a:solidFill>
            <a:prstDash val="solid"/>
          </a:ln>
        </c:spPr>
        <c:txPr>
          <a:bodyPr/>
          <a:lstStyle/>
          <a:p>
            <a:pPr>
              <a:defRPr sz="1800"/>
            </a:pPr>
            <a:endParaRPr lang="hu-HU"/>
          </a:p>
        </c:txPr>
        <c:crossAx val="99737984"/>
        <c:crosses val="autoZero"/>
        <c:crossBetween val="between"/>
      </c:valAx>
      <c:valAx>
        <c:axId val="99753984"/>
        <c:scaling>
          <c:orientation val="minMax"/>
          <c:max val="90"/>
          <c:min val="30"/>
        </c:scaling>
        <c:delete val="0"/>
        <c:axPos val="r"/>
        <c:numFmt formatCode="0" sourceLinked="0"/>
        <c:majorTickMark val="out"/>
        <c:minorTickMark val="none"/>
        <c:tickLblPos val="nextTo"/>
        <c:txPr>
          <a:bodyPr/>
          <a:lstStyle/>
          <a:p>
            <a:pPr>
              <a:defRPr sz="1800"/>
            </a:pPr>
            <a:endParaRPr lang="hu-HU"/>
          </a:p>
        </c:txPr>
        <c:crossAx val="99755520"/>
        <c:crosses val="max"/>
        <c:crossBetween val="between"/>
        <c:majorUnit val="10"/>
      </c:valAx>
      <c:catAx>
        <c:axId val="99755520"/>
        <c:scaling>
          <c:orientation val="minMax"/>
        </c:scaling>
        <c:delete val="1"/>
        <c:axPos val="b"/>
        <c:title>
          <c:tx>
            <c:rich>
              <a:bodyPr/>
              <a:lstStyle/>
              <a:p>
                <a:pPr>
                  <a:defRPr/>
                </a:pPr>
                <a:r>
                  <a:rPr lang="hu-HU" dirty="0" smtClean="0"/>
                  <a:t>százalék</a:t>
                </a:r>
                <a:endParaRPr lang="hu-HU" dirty="0"/>
              </a:p>
            </c:rich>
          </c:tx>
          <c:layout>
            <c:manualLayout>
              <c:xMode val="edge"/>
              <c:yMode val="edge"/>
              <c:x val="0.838704608396865"/>
              <c:y val="1.5707429814195738E-3"/>
            </c:manualLayout>
          </c:layout>
          <c:overlay val="0"/>
        </c:title>
        <c:majorTickMark val="out"/>
        <c:minorTickMark val="none"/>
        <c:tickLblPos val="none"/>
        <c:crossAx val="99753984"/>
        <c:crosses val="autoZero"/>
        <c:auto val="1"/>
        <c:lblAlgn val="ctr"/>
        <c:lblOffset val="100"/>
        <c:noMultiLvlLbl val="0"/>
      </c:catAx>
      <c:spPr>
        <a:ln w="25400">
          <a:noFill/>
        </a:ln>
      </c:spPr>
    </c:plotArea>
    <c:legend>
      <c:legendPos val="b"/>
      <c:layout>
        <c:manualLayout>
          <c:xMode val="edge"/>
          <c:yMode val="edge"/>
          <c:x val="8.2679856559147741E-3"/>
          <c:y val="0.87779840701460621"/>
          <c:w val="0.88884336925526741"/>
          <c:h val="0.12220159298539479"/>
        </c:manualLayout>
      </c:layout>
      <c:overlay val="0"/>
    </c:legend>
    <c:plotVisOnly val="1"/>
    <c:dispBlanksAs val="gap"/>
    <c:showDLblsOverMax val="0"/>
  </c:chart>
  <c:spPr>
    <a:solidFill>
      <a:srgbClr val="FFFFFF"/>
    </a:solidFill>
    <a:ln w="9525">
      <a:noFill/>
    </a:ln>
  </c:spPr>
  <c:txPr>
    <a:bodyPr/>
    <a:lstStyle/>
    <a:p>
      <a:pPr>
        <a:defRPr sz="1600" b="0" i="0">
          <a:latin typeface="Trebuchet MS" panose="020B0603020202020204" pitchFamily="34" charset="0"/>
          <a:ea typeface="Calibri"/>
          <a:cs typeface="Calibri"/>
        </a:defRPr>
      </a:pPr>
      <a:endParaRPr lang="hu-H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093584656084662E-2"/>
          <c:y val="7.5247395833333439E-2"/>
          <c:w val="0.85920474404024649"/>
          <c:h val="0.64925173611111653"/>
        </c:manualLayout>
      </c:layout>
      <c:lineChart>
        <c:grouping val="standard"/>
        <c:varyColors val="0"/>
        <c:ser>
          <c:idx val="1"/>
          <c:order val="1"/>
          <c:tx>
            <c:strRef>
              <c:f>'c2-15'!$C$12</c:f>
              <c:strCache>
                <c:ptCount val="1"/>
                <c:pt idx="0">
                  <c:v>Eurostat</c:v>
                </c:pt>
              </c:strCache>
            </c:strRef>
          </c:tx>
          <c:spPr>
            <a:ln w="38100">
              <a:solidFill>
                <a:srgbClr val="C00000"/>
              </a:solidFill>
            </a:ln>
          </c:spPr>
          <c:marker>
            <c:symbol val="none"/>
          </c:marker>
          <c:cat>
            <c:numRef>
              <c:f>'c2-15'!$A$13:$A$38</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'c2-15'!$C$13:$C$38</c:f>
              <c:numCache>
                <c:formatCode>General</c:formatCode>
                <c:ptCount val="26"/>
                <c:pt idx="0">
                  <c:v>6.6777799999999985</c:v>
                </c:pt>
                <c:pt idx="1">
                  <c:v>6.630878</c:v>
                </c:pt>
                <c:pt idx="2">
                  <c:v>6.5865720000000003</c:v>
                </c:pt>
                <c:pt idx="3">
                  <c:v>6.5450119999999981</c:v>
                </c:pt>
                <c:pt idx="4">
                  <c:v>6.4895730000000018</c:v>
                </c:pt>
                <c:pt idx="5">
                  <c:v>6.4241759999999974</c:v>
                </c:pt>
                <c:pt idx="6">
                  <c:v>6.3693229999999996</c:v>
                </c:pt>
                <c:pt idx="7">
                  <c:v>6.328722</c:v>
                </c:pt>
                <c:pt idx="8">
                  <c:v>6.3002969999999996</c:v>
                </c:pt>
                <c:pt idx="9">
                  <c:v>6.2782349999999996</c:v>
                </c:pt>
                <c:pt idx="10">
                  <c:v>6.2591619999999999</c:v>
                </c:pt>
                <c:pt idx="11">
                  <c:v>6.2353050000000003</c:v>
                </c:pt>
                <c:pt idx="12">
                  <c:v>6.214522999999998</c:v>
                </c:pt>
                <c:pt idx="13">
                  <c:v>6.2011329999999996</c:v>
                </c:pt>
                <c:pt idx="14">
                  <c:v>6.1836659999999997</c:v>
                </c:pt>
                <c:pt idx="15">
                  <c:v>6.1687639999999995</c:v>
                </c:pt>
                <c:pt idx="16">
                  <c:v>6.1523909999999979</c:v>
                </c:pt>
                <c:pt idx="17">
                  <c:v>6.1322229999999998</c:v>
                </c:pt>
                <c:pt idx="18">
                  <c:v>6.1023290000000001</c:v>
                </c:pt>
                <c:pt idx="19">
                  <c:v>6.0676559999999986</c:v>
                </c:pt>
                <c:pt idx="20">
                  <c:v>6.0334120000000002</c:v>
                </c:pt>
                <c:pt idx="21">
                  <c:v>5.9998440000000004</c:v>
                </c:pt>
                <c:pt idx="22">
                  <c:v>5.9679359999999964</c:v>
                </c:pt>
                <c:pt idx="23">
                  <c:v>5.9340809999999982</c:v>
                </c:pt>
                <c:pt idx="24">
                  <c:v>5.8983799999999995</c:v>
                </c:pt>
                <c:pt idx="25">
                  <c:v>5.840983999999998</c:v>
                </c:pt>
              </c:numCache>
            </c:numRef>
          </c:val>
          <c:smooth val="0"/>
        </c:ser>
        <c:ser>
          <c:idx val="2"/>
          <c:order val="2"/>
          <c:tx>
            <c:strRef>
              <c:f>'c2-15'!$D$12</c:f>
              <c:strCache>
                <c:ptCount val="1"/>
                <c:pt idx="0">
                  <c:v>ENSZ</c:v>
                </c:pt>
              </c:strCache>
            </c:strRef>
          </c:tx>
          <c:spPr>
            <a:ln>
              <a:noFill/>
            </a:ln>
          </c:spPr>
          <c:marker>
            <c:symbol val="square"/>
            <c:size val="11"/>
            <c:spPr>
              <a:solidFill>
                <a:srgbClr val="7BAFD4"/>
              </a:solidFill>
              <a:ln>
                <a:noFill/>
              </a:ln>
            </c:spPr>
          </c:marker>
          <c:cat>
            <c:numRef>
              <c:f>'c2-15'!$A$13:$A$38</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'c2-15'!$D$13:$D$38</c:f>
              <c:numCache>
                <c:formatCode>General</c:formatCode>
                <c:ptCount val="26"/>
                <c:pt idx="0">
                  <c:v>6.6643009999999956</c:v>
                </c:pt>
                <c:pt idx="5">
                  <c:v>6.3467269999999996</c:v>
                </c:pt>
                <c:pt idx="10">
                  <c:v>6.1247549999999968</c:v>
                </c:pt>
                <c:pt idx="15">
                  <c:v>5.9919749999999974</c:v>
                </c:pt>
                <c:pt idx="20">
                  <c:v>5.7847479999999996</c:v>
                </c:pt>
                <c:pt idx="25">
                  <c:v>5.502577999999998</c:v>
                </c:pt>
              </c:numCache>
            </c:numRef>
          </c:val>
          <c:smooth val="0"/>
        </c:ser>
        <c:ser>
          <c:idx val="3"/>
          <c:order val="3"/>
          <c:tx>
            <c:strRef>
              <c:f>'c2-15'!$E$12</c:f>
              <c:strCache>
                <c:ptCount val="1"/>
                <c:pt idx="0">
                  <c:v>Világbank</c:v>
                </c:pt>
              </c:strCache>
            </c:strRef>
          </c:tx>
          <c:spPr>
            <a:ln>
              <a:noFill/>
            </a:ln>
          </c:spPr>
          <c:marker>
            <c:symbol val="diamond"/>
            <c:size val="15"/>
            <c:spPr>
              <a:solidFill>
                <a:srgbClr val="202653"/>
              </a:solidFill>
              <a:ln w="6350">
                <a:noFill/>
              </a:ln>
            </c:spPr>
          </c:marker>
          <c:cat>
            <c:numRef>
              <c:f>'c2-15'!$A$13:$A$38</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'c2-15'!$E$13:$E$38</c:f>
              <c:numCache>
                <c:formatCode>General</c:formatCode>
                <c:ptCount val="26"/>
                <c:pt idx="0">
                  <c:v>6.6449999999999978</c:v>
                </c:pt>
                <c:pt idx="5">
                  <c:v>6.3719999999999999</c:v>
                </c:pt>
                <c:pt idx="10">
                  <c:v>6.1919999999999984</c:v>
                </c:pt>
                <c:pt idx="15">
                  <c:v>6.1289999999999978</c:v>
                </c:pt>
                <c:pt idx="20">
                  <c:v>5.9850000000000003</c:v>
                </c:pt>
                <c:pt idx="25">
                  <c:v>5.7649999999999979</c:v>
                </c:pt>
              </c:numCache>
            </c:numRef>
          </c:val>
          <c:smooth val="0"/>
        </c:ser>
        <c:dLbls>
          <c:showLegendKey val="0"/>
          <c:showVal val="0"/>
          <c:showCatName val="0"/>
          <c:showSerName val="0"/>
          <c:showPercent val="0"/>
          <c:showBubbleSize val="0"/>
        </c:dLbls>
        <c:marker val="1"/>
        <c:smooth val="0"/>
        <c:axId val="99822976"/>
        <c:axId val="99828864"/>
      </c:lineChart>
      <c:lineChart>
        <c:grouping val="standard"/>
        <c:varyColors val="0"/>
        <c:ser>
          <c:idx val="0"/>
          <c:order val="0"/>
          <c:tx>
            <c:strRef>
              <c:f>'c2-15'!$B$12</c:f>
              <c:strCache>
                <c:ptCount val="1"/>
                <c:pt idx="0">
                  <c:v>KSH NKI </c:v>
                </c:pt>
              </c:strCache>
            </c:strRef>
          </c:tx>
          <c:spPr>
            <a:ln w="38100">
              <a:solidFill>
                <a:sysClr val="windowText" lastClr="000000"/>
              </a:solidFill>
            </a:ln>
          </c:spPr>
          <c:marker>
            <c:symbol val="none"/>
          </c:marker>
          <c:cat>
            <c:numRef>
              <c:f>'c2-15'!$A$13:$A$58</c:f>
              <c:numCache>
                <c:formatCode>General</c:formatCode>
                <c:ptCount val="4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numCache>
            </c:numRef>
          </c:cat>
          <c:val>
            <c:numRef>
              <c:f>'c2-15'!$B$13:$B$38</c:f>
              <c:numCache>
                <c:formatCode>General</c:formatCode>
                <c:ptCount val="26"/>
                <c:pt idx="0">
                  <c:v>6.6121709999999974</c:v>
                </c:pt>
                <c:pt idx="1">
                  <c:v>6.5317940000000014</c:v>
                </c:pt>
                <c:pt idx="2">
                  <c:v>6.4539229999999996</c:v>
                </c:pt>
                <c:pt idx="3">
                  <c:v>6.3783960000000004</c:v>
                </c:pt>
                <c:pt idx="4">
                  <c:v>6.2874949999999981</c:v>
                </c:pt>
                <c:pt idx="5">
                  <c:v>6.1854069999999979</c:v>
                </c:pt>
                <c:pt idx="6">
                  <c:v>6.0943529999999981</c:v>
                </c:pt>
                <c:pt idx="7">
                  <c:v>6.0183580000000001</c:v>
                </c:pt>
                <c:pt idx="8">
                  <c:v>5.9555039999999995</c:v>
                </c:pt>
                <c:pt idx="9">
                  <c:v>5.9008229999999999</c:v>
                </c:pt>
                <c:pt idx="10">
                  <c:v>5.8503970000000001</c:v>
                </c:pt>
                <c:pt idx="11">
                  <c:v>5.7959680000000002</c:v>
                </c:pt>
                <c:pt idx="12">
                  <c:v>5.7459749999999978</c:v>
                </c:pt>
                <c:pt idx="13">
                  <c:v>5.7062879999999998</c:v>
                </c:pt>
                <c:pt idx="14">
                  <c:v>5.6641449999999969</c:v>
                </c:pt>
                <c:pt idx="15">
                  <c:v>5.625442999999998</c:v>
                </c:pt>
                <c:pt idx="16">
                  <c:v>5.5882100000000001</c:v>
                </c:pt>
                <c:pt idx="17">
                  <c:v>5.5480029999999996</c:v>
                </c:pt>
                <c:pt idx="18">
                  <c:v>5.4985650000000001</c:v>
                </c:pt>
                <c:pt idx="19">
                  <c:v>5.4451749999999981</c:v>
                </c:pt>
                <c:pt idx="20">
                  <c:v>5.393717999999998</c:v>
                </c:pt>
                <c:pt idx="21">
                  <c:v>5.3444639999999985</c:v>
                </c:pt>
                <c:pt idx="22">
                  <c:v>5.2985449999999981</c:v>
                </c:pt>
                <c:pt idx="23">
                  <c:v>5.2507219999999997</c:v>
                </c:pt>
                <c:pt idx="24">
                  <c:v>5.2003240000000002</c:v>
                </c:pt>
                <c:pt idx="25">
                  <c:v>5.1262449999999982</c:v>
                </c:pt>
              </c:numCache>
            </c:numRef>
          </c:val>
          <c:smooth val="0"/>
        </c:ser>
        <c:dLbls>
          <c:showLegendKey val="0"/>
          <c:showVal val="0"/>
          <c:showCatName val="0"/>
          <c:showSerName val="0"/>
          <c:showPercent val="0"/>
          <c:showBubbleSize val="0"/>
        </c:dLbls>
        <c:marker val="1"/>
        <c:smooth val="0"/>
        <c:axId val="99840384"/>
        <c:axId val="99830400"/>
      </c:lineChart>
      <c:catAx>
        <c:axId val="99822976"/>
        <c:scaling>
          <c:orientation val="minMax"/>
        </c:scaling>
        <c:delete val="0"/>
        <c:axPos val="b"/>
        <c:numFmt formatCode="General" sourceLinked="1"/>
        <c:majorTickMark val="out"/>
        <c:minorTickMark val="none"/>
        <c:tickLblPos val="nextTo"/>
        <c:spPr>
          <a:ln w="3175">
            <a:solidFill>
              <a:srgbClr val="868686"/>
            </a:solidFill>
            <a:prstDash val="solid"/>
          </a:ln>
        </c:spPr>
        <c:txPr>
          <a:bodyPr rot="-5400000" vert="horz"/>
          <a:lstStyle/>
          <a:p>
            <a:pPr>
              <a:defRPr sz="1800" b="0" i="0">
                <a:latin typeface="Trebuchet MS" pitchFamily="34" charset="0"/>
                <a:ea typeface="Calibri"/>
                <a:cs typeface="Calibri"/>
              </a:defRPr>
            </a:pPr>
            <a:endParaRPr lang="hu-HU"/>
          </a:p>
        </c:txPr>
        <c:crossAx val="99828864"/>
        <c:crosses val="autoZero"/>
        <c:auto val="1"/>
        <c:lblAlgn val="ctr"/>
        <c:lblOffset val="100"/>
        <c:tickLblSkip val="5"/>
        <c:tickMarkSkip val="5"/>
        <c:noMultiLvlLbl val="0"/>
      </c:catAx>
      <c:valAx>
        <c:axId val="99828864"/>
        <c:scaling>
          <c:orientation val="minMax"/>
          <c:min val="4.5"/>
        </c:scaling>
        <c:delete val="0"/>
        <c:axPos val="l"/>
        <c:majorGridlines>
          <c:spPr>
            <a:ln>
              <a:solidFill>
                <a:srgbClr val="BFBFBF"/>
              </a:solidFill>
              <a:prstDash val="sysDash"/>
            </a:ln>
          </c:spPr>
        </c:majorGridlines>
        <c:numFmt formatCode="0.0" sourceLinked="0"/>
        <c:majorTickMark val="out"/>
        <c:minorTickMark val="none"/>
        <c:tickLblPos val="nextTo"/>
        <c:spPr>
          <a:ln w="3175">
            <a:solidFill>
              <a:srgbClr val="868686"/>
            </a:solidFill>
            <a:prstDash val="solid"/>
          </a:ln>
        </c:spPr>
        <c:txPr>
          <a:bodyPr/>
          <a:lstStyle/>
          <a:p>
            <a:pPr>
              <a:defRPr sz="1800" b="0" i="0">
                <a:latin typeface="Trebuchet MS" pitchFamily="34" charset="0"/>
                <a:ea typeface="Calibri"/>
                <a:cs typeface="Calibri"/>
              </a:defRPr>
            </a:pPr>
            <a:endParaRPr lang="hu-HU"/>
          </a:p>
        </c:txPr>
        <c:crossAx val="99822976"/>
        <c:crosses val="autoZero"/>
        <c:crossBetween val="between"/>
      </c:valAx>
      <c:valAx>
        <c:axId val="99830400"/>
        <c:scaling>
          <c:orientation val="minMax"/>
          <c:max val="7"/>
          <c:min val="4.5"/>
        </c:scaling>
        <c:delete val="0"/>
        <c:axPos val="r"/>
        <c:numFmt formatCode="0.0" sourceLinked="0"/>
        <c:majorTickMark val="out"/>
        <c:minorTickMark val="none"/>
        <c:tickLblPos val="nextTo"/>
        <c:spPr>
          <a:ln w="3175">
            <a:solidFill>
              <a:srgbClr val="868686"/>
            </a:solidFill>
            <a:prstDash val="solid"/>
          </a:ln>
        </c:spPr>
        <c:txPr>
          <a:bodyPr/>
          <a:lstStyle/>
          <a:p>
            <a:pPr>
              <a:defRPr sz="1800" b="0" i="0">
                <a:latin typeface="Trebuchet MS" pitchFamily="34" charset="0"/>
                <a:ea typeface="Calibri"/>
                <a:cs typeface="Calibri"/>
              </a:defRPr>
            </a:pPr>
            <a:endParaRPr lang="hu-HU"/>
          </a:p>
        </c:txPr>
        <c:crossAx val="99840384"/>
        <c:crosses val="max"/>
        <c:crossBetween val="between"/>
      </c:valAx>
      <c:catAx>
        <c:axId val="99840384"/>
        <c:scaling>
          <c:orientation val="minMax"/>
        </c:scaling>
        <c:delete val="1"/>
        <c:axPos val="b"/>
        <c:numFmt formatCode="General" sourceLinked="1"/>
        <c:majorTickMark val="out"/>
        <c:minorTickMark val="none"/>
        <c:tickLblPos val="none"/>
        <c:crossAx val="99830400"/>
        <c:crosses val="autoZero"/>
        <c:auto val="1"/>
        <c:lblAlgn val="ctr"/>
        <c:lblOffset val="100"/>
        <c:noMultiLvlLbl val="0"/>
      </c:catAx>
      <c:spPr>
        <a:ln w="25400">
          <a:noFill/>
        </a:ln>
      </c:spPr>
    </c:plotArea>
    <c:legend>
      <c:legendPos val="b"/>
      <c:layout>
        <c:manualLayout>
          <c:xMode val="edge"/>
          <c:yMode val="edge"/>
          <c:x val="0.05"/>
          <c:y val="0.88056640624999949"/>
          <c:w val="0.9"/>
          <c:h val="0.11943359375000002"/>
        </c:manualLayout>
      </c:layout>
      <c:overlay val="0"/>
      <c:txPr>
        <a:bodyPr/>
        <a:lstStyle/>
        <a:p>
          <a:pPr>
            <a:defRPr sz="1800">
              <a:latin typeface="Trebuchet MS" pitchFamily="34" charset="0"/>
            </a:defRPr>
          </a:pPr>
          <a:endParaRPr lang="hu-HU"/>
        </a:p>
      </c:txPr>
    </c:legend>
    <c:plotVisOnly val="1"/>
    <c:dispBlanksAs val="gap"/>
    <c:showDLblsOverMax val="0"/>
  </c:chart>
  <c:spPr>
    <a:solidFill>
      <a:srgbClr val="FFFFFF"/>
    </a:solidFill>
    <a:ln w="9525">
      <a:noFill/>
    </a:ln>
  </c:spPr>
  <c:txPr>
    <a:bodyPr/>
    <a:lstStyle/>
    <a:p>
      <a:pPr>
        <a:defRPr sz="900" b="0" i="0">
          <a:latin typeface="Calibri"/>
          <a:ea typeface="Calibri"/>
          <a:cs typeface="Calibri"/>
        </a:defRPr>
      </a:pPr>
      <a:endParaRPr lang="hu-HU"/>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64826031234663"/>
          <c:y val="3.9169578313352028E-2"/>
          <c:w val="0.74650262074055251"/>
          <c:h val="0.73144969320349029"/>
        </c:manualLayout>
      </c:layout>
      <c:scatterChart>
        <c:scatterStyle val="lineMarker"/>
        <c:varyColors val="0"/>
        <c:ser>
          <c:idx val="0"/>
          <c:order val="0"/>
          <c:spPr>
            <a:ln w="28575">
              <a:noFill/>
            </a:ln>
          </c:spPr>
          <c:marker>
            <c:symbol val="diamond"/>
            <c:size val="11"/>
            <c:spPr>
              <a:solidFill>
                <a:srgbClr val="644A34"/>
              </a:solidFill>
              <a:ln>
                <a:solidFill>
                  <a:srgbClr val="644A34"/>
                </a:solidFill>
              </a:ln>
            </c:spPr>
          </c:marker>
          <c:dPt>
            <c:idx val="8"/>
            <c:marker>
              <c:symbol val="diamond"/>
              <c:size val="14"/>
              <c:spPr>
                <a:solidFill>
                  <a:srgbClr val="C00000"/>
                </a:solidFill>
                <a:ln>
                  <a:solidFill>
                    <a:srgbClr val="C00000"/>
                  </a:solidFill>
                </a:ln>
              </c:spPr>
            </c:marker>
            <c:bubble3D val="0"/>
          </c:dPt>
          <c:dLbls>
            <c:dLbl>
              <c:idx val="0"/>
              <c:layout/>
              <c:tx>
                <c:rich>
                  <a:bodyPr/>
                  <a:lstStyle/>
                  <a:p>
                    <a:r>
                      <a:rPr lang="en-US" sz="1400">
                        <a:latin typeface="Trebuchet MS" pitchFamily="34" charset="0"/>
                      </a:rPr>
                      <a:t>A</a:t>
                    </a:r>
                    <a:r>
                      <a:rPr lang="en-US" sz="1400"/>
                      <a:t>UT</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400">
                        <a:latin typeface="Trebuchet MS" pitchFamily="34" charset="0"/>
                      </a:rPr>
                      <a:t>B</a:t>
                    </a:r>
                    <a:r>
                      <a:rPr lang="en-US" sz="1400"/>
                      <a:t>EL</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4559873661672075E-3"/>
                  <c:y val="-1.2524271940404189E-2"/>
                </c:manualLayout>
              </c:layout>
              <c:tx>
                <c:rich>
                  <a:bodyPr/>
                  <a:lstStyle/>
                  <a:p>
                    <a:r>
                      <a:rPr lang="en-US" sz="1400">
                        <a:latin typeface="Trebuchet MS" pitchFamily="34" charset="0"/>
                      </a:rPr>
                      <a:t>C</a:t>
                    </a:r>
                    <a:r>
                      <a:rPr lang="en-US" sz="1400"/>
                      <a:t>AN</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4559873661672075E-3"/>
                  <c:y val="0"/>
                </c:manualLayout>
              </c:layout>
              <c:tx>
                <c:rich>
                  <a:bodyPr/>
                  <a:lstStyle/>
                  <a:p>
                    <a:r>
                      <a:rPr lang="en-US" sz="1400">
                        <a:latin typeface="Trebuchet MS" pitchFamily="34" charset="0"/>
                      </a:rPr>
                      <a:t>C</a:t>
                    </a:r>
                    <a:r>
                      <a:rPr lang="en-US" sz="1400"/>
                      <a:t>ZE</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z="1400">
                        <a:latin typeface="Trebuchet MS" pitchFamily="34" charset="0"/>
                      </a:rPr>
                      <a:t>D</a:t>
                    </a:r>
                    <a:r>
                      <a:rPr lang="en-US" sz="1400"/>
                      <a:t>NK</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z="1400">
                        <a:latin typeface="Trebuchet MS" pitchFamily="34" charset="0"/>
                      </a:rPr>
                      <a:t>F</a:t>
                    </a:r>
                    <a:r>
                      <a:rPr lang="en-US" sz="1400"/>
                      <a:t>RA</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4551943147752435E-2"/>
                  <c:y val="-2.5048543880808391E-2"/>
                </c:manualLayout>
              </c:layout>
              <c:tx>
                <c:rich>
                  <a:bodyPr/>
                  <a:lstStyle/>
                  <a:p>
                    <a:r>
                      <a:rPr lang="en-US" sz="1400">
                        <a:latin typeface="Trebuchet MS" pitchFamily="34" charset="0"/>
                      </a:rPr>
                      <a:t>D</a:t>
                    </a:r>
                    <a:r>
                      <a:rPr lang="en-US" sz="1400"/>
                      <a:t>EU</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z="1400">
                        <a:latin typeface="Trebuchet MS" pitchFamily="34" charset="0"/>
                      </a:rPr>
                      <a:t>G</a:t>
                    </a:r>
                    <a:r>
                      <a:rPr lang="en-US" sz="1400"/>
                      <a:t>RC</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1494516482295626E-3"/>
                  <c:y val="-2.8915275351919009E-3"/>
                </c:manualLayout>
              </c:layout>
              <c:tx>
                <c:rich>
                  <a:bodyPr/>
                  <a:lstStyle/>
                  <a:p>
                    <a:r>
                      <a:rPr lang="en-US" sz="1800" dirty="0">
                        <a:latin typeface="Trebuchet MS" pitchFamily="34" charset="0"/>
                      </a:rPr>
                      <a:t>H</a:t>
                    </a:r>
                    <a:r>
                      <a:rPr lang="en-US" sz="1800" dirty="0"/>
                      <a:t>UN</a:t>
                    </a:r>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sz="1400">
                        <a:latin typeface="Trebuchet MS" pitchFamily="34" charset="0"/>
                      </a:rPr>
                      <a:t>I</a:t>
                    </a:r>
                    <a:r>
                      <a:rPr lang="en-US" sz="1400"/>
                      <a:t>RL</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sz="1400">
                        <a:latin typeface="Trebuchet MS" pitchFamily="34" charset="0"/>
                      </a:rPr>
                      <a:t>I</a:t>
                    </a:r>
                    <a:r>
                      <a:rPr lang="en-US" sz="1400"/>
                      <a:t>TA</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1"/>
              <c:layout/>
              <c:tx>
                <c:rich>
                  <a:bodyPr/>
                  <a:lstStyle/>
                  <a:p>
                    <a:r>
                      <a:rPr lang="en-US" sz="1400">
                        <a:latin typeface="Trebuchet MS" pitchFamily="34" charset="0"/>
                      </a:rPr>
                      <a:t>K</a:t>
                    </a:r>
                    <a:r>
                      <a:rPr lang="en-US" sz="1400"/>
                      <a:t>OR</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5915939989294291E-2"/>
                  <c:y val="-2.5048543880808391E-2"/>
                </c:manualLayout>
              </c:layout>
              <c:tx>
                <c:rich>
                  <a:bodyPr/>
                  <a:lstStyle/>
                  <a:p>
                    <a:r>
                      <a:rPr lang="en-US" sz="1400">
                        <a:latin typeface="Trebuchet MS" pitchFamily="34" charset="0"/>
                      </a:rPr>
                      <a:t>L</a:t>
                    </a:r>
                    <a:r>
                      <a:rPr lang="en-US" sz="1400"/>
                      <a:t>UX</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3"/>
              <c:layout/>
              <c:tx>
                <c:rich>
                  <a:bodyPr/>
                  <a:lstStyle/>
                  <a:p>
                    <a:r>
                      <a:rPr lang="en-US" sz="1400">
                        <a:latin typeface="Trebuchet MS" pitchFamily="34" charset="0"/>
                      </a:rPr>
                      <a:t>P</a:t>
                    </a:r>
                    <a:r>
                      <a:rPr lang="en-US" sz="1400"/>
                      <a:t>OL</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4"/>
              <c:layout/>
              <c:tx>
                <c:rich>
                  <a:bodyPr/>
                  <a:lstStyle/>
                  <a:p>
                    <a:r>
                      <a:rPr lang="en-US" sz="1400">
                        <a:latin typeface="Trebuchet MS" pitchFamily="34" charset="0"/>
                      </a:rPr>
                      <a:t>P</a:t>
                    </a:r>
                    <a:r>
                      <a:rPr lang="en-US" sz="1400"/>
                      <a:t>RT</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5"/>
              <c:layout/>
              <c:tx>
                <c:rich>
                  <a:bodyPr/>
                  <a:lstStyle/>
                  <a:p>
                    <a:r>
                      <a:rPr lang="en-US" sz="1400">
                        <a:latin typeface="Trebuchet MS" pitchFamily="34" charset="0"/>
                      </a:rPr>
                      <a:t>E</a:t>
                    </a:r>
                    <a:r>
                      <a:rPr lang="en-US" sz="1400"/>
                      <a:t>SP</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6"/>
              <c:layout/>
              <c:tx>
                <c:rich>
                  <a:bodyPr/>
                  <a:lstStyle/>
                  <a:p>
                    <a:r>
                      <a:rPr lang="en-US" sz="1400">
                        <a:latin typeface="Trebuchet MS" pitchFamily="34" charset="0"/>
                      </a:rPr>
                      <a:t>C</a:t>
                    </a:r>
                    <a:r>
                      <a:rPr lang="en-US" sz="1400"/>
                      <a:t>HE</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7"/>
              <c:layout/>
              <c:tx>
                <c:rich>
                  <a:bodyPr/>
                  <a:lstStyle/>
                  <a:p>
                    <a:r>
                      <a:rPr lang="en-US" sz="1400">
                        <a:latin typeface="Trebuchet MS" pitchFamily="34" charset="0"/>
                      </a:rPr>
                      <a:t>G</a:t>
                    </a:r>
                    <a:r>
                      <a:rPr lang="en-US" sz="1400"/>
                      <a:t>BR</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8"/>
              <c:layout/>
              <c:tx>
                <c:rich>
                  <a:bodyPr/>
                  <a:lstStyle/>
                  <a:p>
                    <a:r>
                      <a:rPr lang="en-US" sz="1400">
                        <a:latin typeface="Trebuchet MS" pitchFamily="34" charset="0"/>
                      </a:rPr>
                      <a:t>B</a:t>
                    </a:r>
                    <a:r>
                      <a:rPr lang="en-US" sz="1400"/>
                      <a:t>GR</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2.4551943147752435E-2"/>
                  <c:y val="2.9223301194276442E-2"/>
                </c:manualLayout>
              </c:layout>
              <c:tx>
                <c:rich>
                  <a:bodyPr/>
                  <a:lstStyle/>
                  <a:p>
                    <a:r>
                      <a:rPr lang="en-US" sz="1400">
                        <a:latin typeface="Trebuchet MS" pitchFamily="34" charset="0"/>
                      </a:rPr>
                      <a:t>B</a:t>
                    </a:r>
                    <a:r>
                      <a:rPr lang="en-US" sz="1400"/>
                      <a:t>RA</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3.2735924197003281E-2"/>
                  <c:y val="-2.5048543880808391E-2"/>
                </c:manualLayout>
              </c:layout>
              <c:tx>
                <c:rich>
                  <a:bodyPr/>
                  <a:lstStyle/>
                  <a:p>
                    <a:r>
                      <a:rPr lang="en-US" sz="1400">
                        <a:latin typeface="Trebuchet MS" pitchFamily="34" charset="0"/>
                      </a:rPr>
                      <a:t>C</a:t>
                    </a:r>
                    <a:r>
                      <a:rPr lang="en-US" sz="1400"/>
                      <a:t>HL</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1"/>
              <c:layout/>
              <c:tx>
                <c:rich>
                  <a:bodyPr/>
                  <a:lstStyle/>
                  <a:p>
                    <a:r>
                      <a:rPr lang="en-US" sz="1400">
                        <a:latin typeface="Trebuchet MS" pitchFamily="34" charset="0"/>
                      </a:rPr>
                      <a:t>C</a:t>
                    </a:r>
                    <a:r>
                      <a:rPr lang="en-US" sz="1400"/>
                      <a:t>RI</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2"/>
              <c:layout/>
              <c:tx>
                <c:rich>
                  <a:bodyPr/>
                  <a:lstStyle/>
                  <a:p>
                    <a:r>
                      <a:rPr lang="en-US" sz="1400">
                        <a:latin typeface="Trebuchet MS" pitchFamily="34" charset="0"/>
                      </a:rPr>
                      <a:t>S</a:t>
                    </a:r>
                    <a:r>
                      <a:rPr lang="en-US" sz="1400"/>
                      <a:t>GP</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xVal>
            <c:numRef>
              <c:f>adat4!$I$13:$I$35</c:f>
              <c:numCache>
                <c:formatCode>_(* #,##0.00_);_(* \(#,##0.00\);_(* "-"??_);_(@_)</c:formatCode>
                <c:ptCount val="23"/>
                <c:pt idx="0">
                  <c:v>32.938565163305455</c:v>
                </c:pt>
                <c:pt idx="1">
                  <c:v>29.607746157643721</c:v>
                </c:pt>
                <c:pt idx="2">
                  <c:v>31.508383294378866</c:v>
                </c:pt>
                <c:pt idx="3">
                  <c:v>59.181815542992958</c:v>
                </c:pt>
                <c:pt idx="4">
                  <c:v>27.522590576610789</c:v>
                </c:pt>
                <c:pt idx="5">
                  <c:v>24.21483663970853</c:v>
                </c:pt>
                <c:pt idx="6">
                  <c:v>21.926569189916886</c:v>
                </c:pt>
                <c:pt idx="7">
                  <c:v>53.252028844337332</c:v>
                </c:pt>
                <c:pt idx="8">
                  <c:v>55.466486252344033</c:v>
                </c:pt>
                <c:pt idx="9">
                  <c:v>98.761484825036746</c:v>
                </c:pt>
                <c:pt idx="10">
                  <c:v>19.840470467488192</c:v>
                </c:pt>
                <c:pt idx="11">
                  <c:v>80.15676969239604</c:v>
                </c:pt>
                <c:pt idx="12">
                  <c:v>49.087104268706042</c:v>
                </c:pt>
                <c:pt idx="13">
                  <c:v>85.393881207844601</c:v>
                </c:pt>
                <c:pt idx="14">
                  <c:v>31.148122994583158</c:v>
                </c:pt>
                <c:pt idx="15">
                  <c:v>39.295424796563402</c:v>
                </c:pt>
                <c:pt idx="16">
                  <c:v>21.551610780715336</c:v>
                </c:pt>
                <c:pt idx="17">
                  <c:v>37.81930343522184</c:v>
                </c:pt>
                <c:pt idx="18">
                  <c:v>75.826479303479843</c:v>
                </c:pt>
                <c:pt idx="19">
                  <c:v>23.723303214096969</c:v>
                </c:pt>
                <c:pt idx="20">
                  <c:v>55.894929070329674</c:v>
                </c:pt>
                <c:pt idx="21">
                  <c:v>44.181173567954474</c:v>
                </c:pt>
                <c:pt idx="22">
                  <c:v>58.164586902844384</c:v>
                </c:pt>
              </c:numCache>
            </c:numRef>
          </c:xVal>
          <c:yVal>
            <c:numRef>
              <c:f>adat4!$D$13:$D$35</c:f>
              <c:numCache>
                <c:formatCode>_(* #,##0.00_);_(* \(#,##0.00\);_(* "-"??_);_(@_)</c:formatCode>
                <c:ptCount val="23"/>
                <c:pt idx="0">
                  <c:v>9.4999999999999876</c:v>
                </c:pt>
                <c:pt idx="1">
                  <c:v>8.3999996185303178</c:v>
                </c:pt>
                <c:pt idx="2">
                  <c:v>0.10000228881840202</c:v>
                </c:pt>
                <c:pt idx="3">
                  <c:v>4.5000000000000302</c:v>
                </c:pt>
                <c:pt idx="4">
                  <c:v>3.7999992370605011</c:v>
                </c:pt>
                <c:pt idx="5">
                  <c:v>9.7999992370605007</c:v>
                </c:pt>
                <c:pt idx="6">
                  <c:v>3.6000003814697017</c:v>
                </c:pt>
                <c:pt idx="7">
                  <c:v>8.8999996185302255</c:v>
                </c:pt>
                <c:pt idx="8">
                  <c:v>7.1000003814697017</c:v>
                </c:pt>
                <c:pt idx="9">
                  <c:v>10.800001144409206</c:v>
                </c:pt>
                <c:pt idx="10">
                  <c:v>6.9999999999999591</c:v>
                </c:pt>
                <c:pt idx="11">
                  <c:v>16.799999237060486</c:v>
                </c:pt>
                <c:pt idx="12">
                  <c:v>4.0999984741210014</c:v>
                </c:pt>
                <c:pt idx="13">
                  <c:v>8</c:v>
                </c:pt>
                <c:pt idx="14">
                  <c:v>2.8000001907348966</c:v>
                </c:pt>
                <c:pt idx="15">
                  <c:v>12.699998855590799</c:v>
                </c:pt>
                <c:pt idx="16">
                  <c:v>9.2000007629394833</c:v>
                </c:pt>
                <c:pt idx="17">
                  <c:v>10.199998855590799</c:v>
                </c:pt>
                <c:pt idx="18">
                  <c:v>6</c:v>
                </c:pt>
                <c:pt idx="19">
                  <c:v>3</c:v>
                </c:pt>
                <c:pt idx="20">
                  <c:v>4.300001144409201</c:v>
                </c:pt>
                <c:pt idx="21">
                  <c:v>11</c:v>
                </c:pt>
                <c:pt idx="22">
                  <c:v>14.300001144409229</c:v>
                </c:pt>
              </c:numCache>
            </c:numRef>
          </c:yVal>
          <c:smooth val="0"/>
        </c:ser>
        <c:dLbls>
          <c:showLegendKey val="0"/>
          <c:showVal val="0"/>
          <c:showCatName val="0"/>
          <c:showSerName val="0"/>
          <c:showPercent val="0"/>
          <c:showBubbleSize val="0"/>
        </c:dLbls>
        <c:axId val="119830016"/>
        <c:axId val="119831936"/>
      </c:scatterChart>
      <c:valAx>
        <c:axId val="119830016"/>
        <c:scaling>
          <c:orientation val="minMax"/>
        </c:scaling>
        <c:delete val="0"/>
        <c:axPos val="b"/>
        <c:title>
          <c:tx>
            <c:rich>
              <a:bodyPr/>
              <a:lstStyle/>
              <a:p>
                <a:pPr>
                  <a:defRPr sz="1800" b="0"/>
                </a:pPr>
                <a:r>
                  <a:rPr lang="hu-HU" sz="1800" b="0"/>
                  <a:t>Egy főre jutó GDP százalékos változása 1994 és 2007 között (egy főre jutó, vásárlóerőparitáson)</a:t>
                </a:r>
              </a:p>
            </c:rich>
          </c:tx>
          <c:layout>
            <c:manualLayout>
              <c:xMode val="edge"/>
              <c:yMode val="edge"/>
              <c:x val="0.16987753671192141"/>
              <c:y val="0.93737864029797902"/>
            </c:manualLayout>
          </c:layout>
          <c:overlay val="0"/>
        </c:title>
        <c:numFmt formatCode="#,##0" sourceLinked="0"/>
        <c:majorTickMark val="out"/>
        <c:minorTickMark val="none"/>
        <c:tickLblPos val="nextTo"/>
        <c:crossAx val="119831936"/>
        <c:crosses val="autoZero"/>
        <c:crossBetween val="midCat"/>
      </c:valAx>
      <c:valAx>
        <c:axId val="119831936"/>
        <c:scaling>
          <c:orientation val="minMax"/>
        </c:scaling>
        <c:delete val="0"/>
        <c:axPos val="l"/>
        <c:majorGridlines>
          <c:spPr>
            <a:ln>
              <a:solidFill>
                <a:schemeClr val="bg1">
                  <a:lumMod val="75000"/>
                </a:schemeClr>
              </a:solidFill>
              <a:prstDash val="dash"/>
            </a:ln>
          </c:spPr>
        </c:majorGridlines>
        <c:title>
          <c:tx>
            <c:rich>
              <a:bodyPr rot="-5400000" vert="horz"/>
              <a:lstStyle/>
              <a:p>
                <a:pPr>
                  <a:defRPr sz="1800" b="0"/>
                </a:pPr>
                <a:r>
                  <a:rPr lang="hu-HU" sz="1800" b="0"/>
                  <a:t>Felsőfokú végzettséggel rendelkezők arányának változása 1994 és 2007 között (százalékpont)</a:t>
                </a:r>
              </a:p>
            </c:rich>
          </c:tx>
          <c:layout>
            <c:manualLayout>
              <c:xMode val="edge"/>
              <c:yMode val="edge"/>
              <c:x val="1.7322759887580901E-2"/>
              <c:y val="6.0312751779777983E-2"/>
            </c:manualLayout>
          </c:layout>
          <c:overlay val="0"/>
        </c:title>
        <c:numFmt formatCode="0" sourceLinked="0"/>
        <c:majorTickMark val="out"/>
        <c:minorTickMark val="none"/>
        <c:tickLblPos val="nextTo"/>
        <c:crossAx val="119830016"/>
        <c:crosses val="autoZero"/>
        <c:crossBetween val="midCat"/>
      </c:valAx>
      <c:spPr>
        <a:ln>
          <a:solidFill>
            <a:schemeClr val="bg1">
              <a:lumMod val="50000"/>
            </a:schemeClr>
          </a:solidFill>
        </a:ln>
      </c:spPr>
    </c:plotArea>
    <c:plotVisOnly val="1"/>
    <c:dispBlanksAs val="gap"/>
    <c:showDLblsOverMax val="0"/>
  </c:chart>
  <c:spPr>
    <a:ln>
      <a:noFill/>
    </a:ln>
  </c:spPr>
  <c:txPr>
    <a:bodyPr/>
    <a:lstStyle/>
    <a:p>
      <a:pPr>
        <a:defRPr sz="1800"/>
      </a:pPr>
      <a:endParaRPr lang="hu-H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411E0-F62C-4502-96AB-CF9FEB978BE6}" type="doc">
      <dgm:prSet loTypeId="urn:microsoft.com/office/officeart/2005/8/layout/cycle6" loCatId="relationship" qsTypeId="urn:microsoft.com/office/officeart/2005/8/quickstyle/simple1" qsCatId="simple" csTypeId="urn:microsoft.com/office/officeart/2005/8/colors/accent5_1" csCatId="accent5" phldr="1"/>
      <dgm:spPr/>
      <dgm:t>
        <a:bodyPr/>
        <a:lstStyle/>
        <a:p>
          <a:endParaRPr lang="hu-HU"/>
        </a:p>
      </dgm:t>
    </dgm:pt>
    <dgm:pt modelId="{2C07ED34-9F72-4763-A0AA-9255E0D5DF34}">
      <dgm:prSet phldrT="[Text]" custT="1"/>
      <dgm:spPr/>
      <dgm:t>
        <a:bodyPr/>
        <a:lstStyle/>
        <a:p>
          <a:r>
            <a:rPr lang="hu-HU" sz="1900" b="1" dirty="0" smtClean="0">
              <a:solidFill>
                <a:schemeClr val="accent5"/>
              </a:solidFill>
            </a:rPr>
            <a:t>Világkereskedelem</a:t>
          </a:r>
          <a:endParaRPr lang="hu-HU" sz="1900" dirty="0">
            <a:solidFill>
              <a:schemeClr val="accent5"/>
            </a:solidFill>
          </a:endParaRPr>
        </a:p>
      </dgm:t>
    </dgm:pt>
    <dgm:pt modelId="{71951596-6176-4DF0-A689-CE5EC385C368}" type="parTrans" cxnId="{158E7359-3DF4-4C4F-BC7C-2CBBCD71954B}">
      <dgm:prSet/>
      <dgm:spPr/>
      <dgm:t>
        <a:bodyPr/>
        <a:lstStyle/>
        <a:p>
          <a:endParaRPr lang="hu-HU"/>
        </a:p>
      </dgm:t>
    </dgm:pt>
    <dgm:pt modelId="{22593A37-C760-44D3-BFF6-03D021A91156}" type="sibTrans" cxnId="{158E7359-3DF4-4C4F-BC7C-2CBBCD71954B}">
      <dgm:prSet/>
      <dgm:spPr>
        <a:ln w="50800">
          <a:noFill/>
        </a:ln>
      </dgm:spPr>
      <dgm:t>
        <a:bodyPr/>
        <a:lstStyle/>
        <a:p>
          <a:endParaRPr lang="hu-HU"/>
        </a:p>
      </dgm:t>
    </dgm:pt>
    <dgm:pt modelId="{D931201E-8A6D-419B-B6A8-E7A72C763D3B}">
      <dgm:prSet phldrT="[Text]" custT="1"/>
      <dgm:spPr/>
      <dgm:t>
        <a:bodyPr/>
        <a:lstStyle/>
        <a:p>
          <a:r>
            <a:rPr lang="hu-HU" sz="1900" b="1" dirty="0" smtClean="0">
              <a:solidFill>
                <a:schemeClr val="accent5"/>
              </a:solidFill>
            </a:rPr>
            <a:t>Világgazdasági növekedési kilátások</a:t>
          </a:r>
          <a:endParaRPr lang="hu-HU" sz="1900" b="1" dirty="0">
            <a:solidFill>
              <a:schemeClr val="accent5"/>
            </a:solidFill>
          </a:endParaRPr>
        </a:p>
      </dgm:t>
    </dgm:pt>
    <dgm:pt modelId="{4D6418F7-BBE4-4D8B-AD58-527D7EFD5933}" type="parTrans" cxnId="{671B52C0-0FB8-45F4-A979-B0097A0E121B}">
      <dgm:prSet/>
      <dgm:spPr/>
      <dgm:t>
        <a:bodyPr/>
        <a:lstStyle/>
        <a:p>
          <a:endParaRPr lang="hu-HU"/>
        </a:p>
      </dgm:t>
    </dgm:pt>
    <dgm:pt modelId="{D18DD2EA-08BB-42F0-8358-DD563BBB03E2}" type="sibTrans" cxnId="{671B52C0-0FB8-45F4-A979-B0097A0E121B}">
      <dgm:prSet/>
      <dgm:spPr>
        <a:ln w="50800">
          <a:noFill/>
        </a:ln>
      </dgm:spPr>
      <dgm:t>
        <a:bodyPr/>
        <a:lstStyle/>
        <a:p>
          <a:endParaRPr lang="hu-HU"/>
        </a:p>
      </dgm:t>
    </dgm:pt>
    <dgm:pt modelId="{E3106B9B-754D-4554-B95A-7B0F70274F94}">
      <dgm:prSet phldrT="[Text]" custT="1"/>
      <dgm:spPr/>
      <dgm:t>
        <a:bodyPr/>
        <a:lstStyle/>
        <a:p>
          <a:r>
            <a:rPr lang="hu-HU" sz="1900" b="1" dirty="0" smtClean="0">
              <a:solidFill>
                <a:schemeClr val="accent5"/>
              </a:solidFill>
            </a:rPr>
            <a:t>Demográfiai folyamatok és humán tőke állomány</a:t>
          </a:r>
          <a:endParaRPr lang="hu-HU" sz="1900" dirty="0">
            <a:solidFill>
              <a:schemeClr val="accent5"/>
            </a:solidFill>
          </a:endParaRPr>
        </a:p>
      </dgm:t>
    </dgm:pt>
    <dgm:pt modelId="{725D3B4A-D37F-4E22-AA5B-FFA5BEC0AB96}" type="parTrans" cxnId="{C3C574EC-0CCE-48A9-87F6-06A3FA417D84}">
      <dgm:prSet/>
      <dgm:spPr/>
      <dgm:t>
        <a:bodyPr/>
        <a:lstStyle/>
        <a:p>
          <a:endParaRPr lang="hu-HU"/>
        </a:p>
      </dgm:t>
    </dgm:pt>
    <dgm:pt modelId="{7AB21CA0-2BC6-4772-AB82-60D0B4019DD0}" type="sibTrans" cxnId="{C3C574EC-0CCE-48A9-87F6-06A3FA417D84}">
      <dgm:prSet/>
      <dgm:spPr>
        <a:ln w="50800">
          <a:noFill/>
        </a:ln>
      </dgm:spPr>
      <dgm:t>
        <a:bodyPr/>
        <a:lstStyle/>
        <a:p>
          <a:endParaRPr lang="hu-HU"/>
        </a:p>
      </dgm:t>
    </dgm:pt>
    <dgm:pt modelId="{3803143E-EDFF-4F90-BB15-A70EB2B29DAF}">
      <dgm:prSet phldrT="[Text]" custT="1"/>
      <dgm:spPr/>
      <dgm:t>
        <a:bodyPr/>
        <a:lstStyle/>
        <a:p>
          <a:r>
            <a:rPr lang="hu-HU" sz="2000" b="1" dirty="0" smtClean="0">
              <a:solidFill>
                <a:schemeClr val="accent5"/>
              </a:solidFill>
            </a:rPr>
            <a:t>Termelékenységi potenciál</a:t>
          </a:r>
          <a:endParaRPr lang="hu-HU" sz="2000" dirty="0">
            <a:solidFill>
              <a:schemeClr val="accent5"/>
            </a:solidFill>
          </a:endParaRPr>
        </a:p>
      </dgm:t>
    </dgm:pt>
    <dgm:pt modelId="{0AE3F166-2190-4812-8A05-9827BB2EACA7}" type="parTrans" cxnId="{F2AA1196-D66A-4092-B3C9-485A2F28F447}">
      <dgm:prSet/>
      <dgm:spPr/>
      <dgm:t>
        <a:bodyPr/>
        <a:lstStyle/>
        <a:p>
          <a:endParaRPr lang="hu-HU"/>
        </a:p>
      </dgm:t>
    </dgm:pt>
    <dgm:pt modelId="{F53044FE-149C-474B-A660-8AFB689FF462}" type="sibTrans" cxnId="{F2AA1196-D66A-4092-B3C9-485A2F28F447}">
      <dgm:prSet/>
      <dgm:spPr>
        <a:ln>
          <a:noFill/>
        </a:ln>
      </dgm:spPr>
      <dgm:t>
        <a:bodyPr/>
        <a:lstStyle/>
        <a:p>
          <a:endParaRPr lang="hu-HU"/>
        </a:p>
      </dgm:t>
    </dgm:pt>
    <dgm:pt modelId="{6B8EDAE0-14B0-48A1-A5EA-97F6BA45FB65}" type="pres">
      <dgm:prSet presAssocID="{697411E0-F62C-4502-96AB-CF9FEB978BE6}" presName="cycle" presStyleCnt="0">
        <dgm:presLayoutVars>
          <dgm:dir/>
          <dgm:resizeHandles val="exact"/>
        </dgm:presLayoutVars>
      </dgm:prSet>
      <dgm:spPr/>
      <dgm:t>
        <a:bodyPr/>
        <a:lstStyle/>
        <a:p>
          <a:endParaRPr lang="hu-HU"/>
        </a:p>
      </dgm:t>
    </dgm:pt>
    <dgm:pt modelId="{83C1DF8A-0B27-4255-AD26-EB0453D09EAE}" type="pres">
      <dgm:prSet presAssocID="{D931201E-8A6D-419B-B6A8-E7A72C763D3B}" presName="node" presStyleLbl="node1" presStyleIdx="0" presStyleCnt="4" custScaleX="183612" custScaleY="110776" custRadScaleRad="235853" custRadScaleInc="-217169">
        <dgm:presLayoutVars>
          <dgm:bulletEnabled val="1"/>
        </dgm:presLayoutVars>
      </dgm:prSet>
      <dgm:spPr/>
      <dgm:t>
        <a:bodyPr/>
        <a:lstStyle/>
        <a:p>
          <a:endParaRPr lang="hu-HU"/>
        </a:p>
      </dgm:t>
    </dgm:pt>
    <dgm:pt modelId="{248CCD2C-D2AD-415E-9B5D-3731E4C346B6}" type="pres">
      <dgm:prSet presAssocID="{D931201E-8A6D-419B-B6A8-E7A72C763D3B}" presName="spNode" presStyleCnt="0"/>
      <dgm:spPr/>
      <dgm:t>
        <a:bodyPr/>
        <a:lstStyle/>
        <a:p>
          <a:endParaRPr lang="hu-HU"/>
        </a:p>
      </dgm:t>
    </dgm:pt>
    <dgm:pt modelId="{DAD8E80E-5BF6-41EA-8D15-8F216E2C829F}" type="pres">
      <dgm:prSet presAssocID="{D18DD2EA-08BB-42F0-8358-DD563BBB03E2}" presName="sibTrans" presStyleLbl="sibTrans1D1" presStyleIdx="0" presStyleCnt="4"/>
      <dgm:spPr/>
      <dgm:t>
        <a:bodyPr/>
        <a:lstStyle/>
        <a:p>
          <a:endParaRPr lang="hu-HU"/>
        </a:p>
      </dgm:t>
    </dgm:pt>
    <dgm:pt modelId="{E894FC19-2E21-4077-83B1-018C198A6055}" type="pres">
      <dgm:prSet presAssocID="{E3106B9B-754D-4554-B95A-7B0F70274F94}" presName="node" presStyleLbl="node1" presStyleIdx="1" presStyleCnt="4" custScaleX="206223" custScaleY="116931" custRadScaleRad="232163" custRadScaleInc="-82551">
        <dgm:presLayoutVars>
          <dgm:bulletEnabled val="1"/>
        </dgm:presLayoutVars>
      </dgm:prSet>
      <dgm:spPr/>
      <dgm:t>
        <a:bodyPr/>
        <a:lstStyle/>
        <a:p>
          <a:endParaRPr lang="hu-HU"/>
        </a:p>
      </dgm:t>
    </dgm:pt>
    <dgm:pt modelId="{739B962F-6381-4829-880A-C4221D5B7E50}" type="pres">
      <dgm:prSet presAssocID="{E3106B9B-754D-4554-B95A-7B0F70274F94}" presName="spNode" presStyleCnt="0"/>
      <dgm:spPr/>
      <dgm:t>
        <a:bodyPr/>
        <a:lstStyle/>
        <a:p>
          <a:endParaRPr lang="hu-HU"/>
        </a:p>
      </dgm:t>
    </dgm:pt>
    <dgm:pt modelId="{C184E19C-D2E8-453D-93C1-D96F0568BBB1}" type="pres">
      <dgm:prSet presAssocID="{7AB21CA0-2BC6-4772-AB82-60D0B4019DD0}" presName="sibTrans" presStyleLbl="sibTrans1D1" presStyleIdx="1" presStyleCnt="4"/>
      <dgm:spPr/>
      <dgm:t>
        <a:bodyPr/>
        <a:lstStyle/>
        <a:p>
          <a:endParaRPr lang="hu-HU"/>
        </a:p>
      </dgm:t>
    </dgm:pt>
    <dgm:pt modelId="{597C59FF-D56E-440A-8CFF-67F52B1C45B8}" type="pres">
      <dgm:prSet presAssocID="{2C07ED34-9F72-4763-A0AA-9255E0D5DF34}" presName="node" presStyleLbl="node1" presStyleIdx="2" presStyleCnt="4" custScaleX="186071" custScaleY="95680" custRadScaleRad="217342" custRadScaleInc="261203">
        <dgm:presLayoutVars>
          <dgm:bulletEnabled val="1"/>
        </dgm:presLayoutVars>
      </dgm:prSet>
      <dgm:spPr/>
      <dgm:t>
        <a:bodyPr/>
        <a:lstStyle/>
        <a:p>
          <a:endParaRPr lang="hu-HU"/>
        </a:p>
      </dgm:t>
    </dgm:pt>
    <dgm:pt modelId="{E065C684-29B9-4360-B63E-E316D60AB6CE}" type="pres">
      <dgm:prSet presAssocID="{2C07ED34-9F72-4763-A0AA-9255E0D5DF34}" presName="spNode" presStyleCnt="0"/>
      <dgm:spPr/>
      <dgm:t>
        <a:bodyPr/>
        <a:lstStyle/>
        <a:p>
          <a:endParaRPr lang="hu-HU"/>
        </a:p>
      </dgm:t>
    </dgm:pt>
    <dgm:pt modelId="{FE765CC4-FC6A-449E-A79A-10BDD5DD8F4D}" type="pres">
      <dgm:prSet presAssocID="{22593A37-C760-44D3-BFF6-03D021A91156}" presName="sibTrans" presStyleLbl="sibTrans1D1" presStyleIdx="2" presStyleCnt="4"/>
      <dgm:spPr/>
      <dgm:t>
        <a:bodyPr/>
        <a:lstStyle/>
        <a:p>
          <a:endParaRPr lang="hu-HU"/>
        </a:p>
      </dgm:t>
    </dgm:pt>
    <dgm:pt modelId="{5DEC0798-46DD-4E5D-AE66-943F42E7D8A9}" type="pres">
      <dgm:prSet presAssocID="{3803143E-EDFF-4F90-BB15-A70EB2B29DAF}" presName="node" presStyleLbl="node1" presStyleIdx="3" presStyleCnt="4" custScaleX="198398" custScaleY="100659" custRadScaleRad="215910" custRadScaleInc="-564020">
        <dgm:presLayoutVars>
          <dgm:bulletEnabled val="1"/>
        </dgm:presLayoutVars>
      </dgm:prSet>
      <dgm:spPr/>
      <dgm:t>
        <a:bodyPr/>
        <a:lstStyle/>
        <a:p>
          <a:endParaRPr lang="hu-HU"/>
        </a:p>
      </dgm:t>
    </dgm:pt>
    <dgm:pt modelId="{F9FCC79A-A81A-4A2B-B0F5-F7E0EFAEAC84}" type="pres">
      <dgm:prSet presAssocID="{3803143E-EDFF-4F90-BB15-A70EB2B29DAF}" presName="spNode" presStyleCnt="0"/>
      <dgm:spPr/>
      <dgm:t>
        <a:bodyPr/>
        <a:lstStyle/>
        <a:p>
          <a:endParaRPr lang="hu-HU"/>
        </a:p>
      </dgm:t>
    </dgm:pt>
    <dgm:pt modelId="{7EDB11AF-4E79-4383-9F63-CEE177A0DFC9}" type="pres">
      <dgm:prSet presAssocID="{F53044FE-149C-474B-A660-8AFB689FF462}" presName="sibTrans" presStyleLbl="sibTrans1D1" presStyleIdx="3" presStyleCnt="4"/>
      <dgm:spPr/>
      <dgm:t>
        <a:bodyPr/>
        <a:lstStyle/>
        <a:p>
          <a:endParaRPr lang="hu-HU"/>
        </a:p>
      </dgm:t>
    </dgm:pt>
  </dgm:ptLst>
  <dgm:cxnLst>
    <dgm:cxn modelId="{671B52C0-0FB8-45F4-A979-B0097A0E121B}" srcId="{697411E0-F62C-4502-96AB-CF9FEB978BE6}" destId="{D931201E-8A6D-419B-B6A8-E7A72C763D3B}" srcOrd="0" destOrd="0" parTransId="{4D6418F7-BBE4-4D8B-AD58-527D7EFD5933}" sibTransId="{D18DD2EA-08BB-42F0-8358-DD563BBB03E2}"/>
    <dgm:cxn modelId="{158E7359-3DF4-4C4F-BC7C-2CBBCD71954B}" srcId="{697411E0-F62C-4502-96AB-CF9FEB978BE6}" destId="{2C07ED34-9F72-4763-A0AA-9255E0D5DF34}" srcOrd="2" destOrd="0" parTransId="{71951596-6176-4DF0-A689-CE5EC385C368}" sibTransId="{22593A37-C760-44D3-BFF6-03D021A91156}"/>
    <dgm:cxn modelId="{8C46161B-B2BC-4F7A-BEF7-476D48BC59D7}" type="presOf" srcId="{D18DD2EA-08BB-42F0-8358-DD563BBB03E2}" destId="{DAD8E80E-5BF6-41EA-8D15-8F216E2C829F}" srcOrd="0" destOrd="0" presId="urn:microsoft.com/office/officeart/2005/8/layout/cycle6"/>
    <dgm:cxn modelId="{C3C574EC-0CCE-48A9-87F6-06A3FA417D84}" srcId="{697411E0-F62C-4502-96AB-CF9FEB978BE6}" destId="{E3106B9B-754D-4554-B95A-7B0F70274F94}" srcOrd="1" destOrd="0" parTransId="{725D3B4A-D37F-4E22-AA5B-FFA5BEC0AB96}" sibTransId="{7AB21CA0-2BC6-4772-AB82-60D0B4019DD0}"/>
    <dgm:cxn modelId="{59062C5F-76A5-46A0-9520-BE6398D45DA3}" type="presOf" srcId="{697411E0-F62C-4502-96AB-CF9FEB978BE6}" destId="{6B8EDAE0-14B0-48A1-A5EA-97F6BA45FB65}" srcOrd="0" destOrd="0" presId="urn:microsoft.com/office/officeart/2005/8/layout/cycle6"/>
    <dgm:cxn modelId="{CD9575D5-D33B-4A8F-A294-C4DD0C0D2D38}" type="presOf" srcId="{D931201E-8A6D-419B-B6A8-E7A72C763D3B}" destId="{83C1DF8A-0B27-4255-AD26-EB0453D09EAE}" srcOrd="0" destOrd="0" presId="urn:microsoft.com/office/officeart/2005/8/layout/cycle6"/>
    <dgm:cxn modelId="{998068F7-C74F-4AEF-8D59-4D3BD57FC46A}" type="presOf" srcId="{E3106B9B-754D-4554-B95A-7B0F70274F94}" destId="{E894FC19-2E21-4077-83B1-018C198A6055}" srcOrd="0" destOrd="0" presId="urn:microsoft.com/office/officeart/2005/8/layout/cycle6"/>
    <dgm:cxn modelId="{116DD1B0-2AE3-4BA7-9D9D-6AF044609DC8}" type="presOf" srcId="{22593A37-C760-44D3-BFF6-03D021A91156}" destId="{FE765CC4-FC6A-449E-A79A-10BDD5DD8F4D}" srcOrd="0" destOrd="0" presId="urn:microsoft.com/office/officeart/2005/8/layout/cycle6"/>
    <dgm:cxn modelId="{960C70E8-2F52-430C-8777-194983670E79}" type="presOf" srcId="{2C07ED34-9F72-4763-A0AA-9255E0D5DF34}" destId="{597C59FF-D56E-440A-8CFF-67F52B1C45B8}" srcOrd="0" destOrd="0" presId="urn:microsoft.com/office/officeart/2005/8/layout/cycle6"/>
    <dgm:cxn modelId="{F2AA1196-D66A-4092-B3C9-485A2F28F447}" srcId="{697411E0-F62C-4502-96AB-CF9FEB978BE6}" destId="{3803143E-EDFF-4F90-BB15-A70EB2B29DAF}" srcOrd="3" destOrd="0" parTransId="{0AE3F166-2190-4812-8A05-9827BB2EACA7}" sibTransId="{F53044FE-149C-474B-A660-8AFB689FF462}"/>
    <dgm:cxn modelId="{990FB70D-5CEF-4E11-A6BF-2B70F878D379}" type="presOf" srcId="{F53044FE-149C-474B-A660-8AFB689FF462}" destId="{7EDB11AF-4E79-4383-9F63-CEE177A0DFC9}" srcOrd="0" destOrd="0" presId="urn:microsoft.com/office/officeart/2005/8/layout/cycle6"/>
    <dgm:cxn modelId="{AF26098B-4178-4B63-ADE6-99799C1B15A7}" type="presOf" srcId="{3803143E-EDFF-4F90-BB15-A70EB2B29DAF}" destId="{5DEC0798-46DD-4E5D-AE66-943F42E7D8A9}" srcOrd="0" destOrd="0" presId="urn:microsoft.com/office/officeart/2005/8/layout/cycle6"/>
    <dgm:cxn modelId="{8B7AE85E-F058-42D9-A205-5A010219E5AB}" type="presOf" srcId="{7AB21CA0-2BC6-4772-AB82-60D0B4019DD0}" destId="{C184E19C-D2E8-453D-93C1-D96F0568BBB1}" srcOrd="0" destOrd="0" presId="urn:microsoft.com/office/officeart/2005/8/layout/cycle6"/>
    <dgm:cxn modelId="{D34B4190-80BD-4B37-B231-89CDEE602AD0}" type="presParOf" srcId="{6B8EDAE0-14B0-48A1-A5EA-97F6BA45FB65}" destId="{83C1DF8A-0B27-4255-AD26-EB0453D09EAE}" srcOrd="0" destOrd="0" presId="urn:microsoft.com/office/officeart/2005/8/layout/cycle6"/>
    <dgm:cxn modelId="{9AF46D6F-4832-4E7C-A8B0-7A96BA566CAF}" type="presParOf" srcId="{6B8EDAE0-14B0-48A1-A5EA-97F6BA45FB65}" destId="{248CCD2C-D2AD-415E-9B5D-3731E4C346B6}" srcOrd="1" destOrd="0" presId="urn:microsoft.com/office/officeart/2005/8/layout/cycle6"/>
    <dgm:cxn modelId="{AF5E6873-356F-42D0-AEDA-B4977E6BA948}" type="presParOf" srcId="{6B8EDAE0-14B0-48A1-A5EA-97F6BA45FB65}" destId="{DAD8E80E-5BF6-41EA-8D15-8F216E2C829F}" srcOrd="2" destOrd="0" presId="urn:microsoft.com/office/officeart/2005/8/layout/cycle6"/>
    <dgm:cxn modelId="{38B0C3E1-9B60-49C1-9CE5-9E1E041A21B3}" type="presParOf" srcId="{6B8EDAE0-14B0-48A1-A5EA-97F6BA45FB65}" destId="{E894FC19-2E21-4077-83B1-018C198A6055}" srcOrd="3" destOrd="0" presId="urn:microsoft.com/office/officeart/2005/8/layout/cycle6"/>
    <dgm:cxn modelId="{A3CB4ADB-3D2E-4E18-A8ED-D97045458C30}" type="presParOf" srcId="{6B8EDAE0-14B0-48A1-A5EA-97F6BA45FB65}" destId="{739B962F-6381-4829-880A-C4221D5B7E50}" srcOrd="4" destOrd="0" presId="urn:microsoft.com/office/officeart/2005/8/layout/cycle6"/>
    <dgm:cxn modelId="{719CEA91-90C6-487C-B407-DE5871CCE2C2}" type="presParOf" srcId="{6B8EDAE0-14B0-48A1-A5EA-97F6BA45FB65}" destId="{C184E19C-D2E8-453D-93C1-D96F0568BBB1}" srcOrd="5" destOrd="0" presId="urn:microsoft.com/office/officeart/2005/8/layout/cycle6"/>
    <dgm:cxn modelId="{AF7E686B-EDAE-4080-8F6F-55C88E4F8B4D}" type="presParOf" srcId="{6B8EDAE0-14B0-48A1-A5EA-97F6BA45FB65}" destId="{597C59FF-D56E-440A-8CFF-67F52B1C45B8}" srcOrd="6" destOrd="0" presId="urn:microsoft.com/office/officeart/2005/8/layout/cycle6"/>
    <dgm:cxn modelId="{22D53263-4EA1-4044-8660-38DBE10D1D65}" type="presParOf" srcId="{6B8EDAE0-14B0-48A1-A5EA-97F6BA45FB65}" destId="{E065C684-29B9-4360-B63E-E316D60AB6CE}" srcOrd="7" destOrd="0" presId="urn:microsoft.com/office/officeart/2005/8/layout/cycle6"/>
    <dgm:cxn modelId="{2D02E8FB-BAB0-4885-B7B2-6932ACD9A20C}" type="presParOf" srcId="{6B8EDAE0-14B0-48A1-A5EA-97F6BA45FB65}" destId="{FE765CC4-FC6A-449E-A79A-10BDD5DD8F4D}" srcOrd="8" destOrd="0" presId="urn:microsoft.com/office/officeart/2005/8/layout/cycle6"/>
    <dgm:cxn modelId="{34288005-1D33-454A-BE1A-EEE2DED6B571}" type="presParOf" srcId="{6B8EDAE0-14B0-48A1-A5EA-97F6BA45FB65}" destId="{5DEC0798-46DD-4E5D-AE66-943F42E7D8A9}" srcOrd="9" destOrd="0" presId="urn:microsoft.com/office/officeart/2005/8/layout/cycle6"/>
    <dgm:cxn modelId="{28D68DB4-51CF-4F3C-AAF0-F33A1E3D6C0B}" type="presParOf" srcId="{6B8EDAE0-14B0-48A1-A5EA-97F6BA45FB65}" destId="{F9FCC79A-A81A-4A2B-B0F5-F7E0EFAEAC84}" srcOrd="10" destOrd="0" presId="urn:microsoft.com/office/officeart/2005/8/layout/cycle6"/>
    <dgm:cxn modelId="{FBC4E0F4-AFA7-4782-8202-10BA8461F9F6}" type="presParOf" srcId="{6B8EDAE0-14B0-48A1-A5EA-97F6BA45FB65}" destId="{7EDB11AF-4E79-4383-9F63-CEE177A0DFC9}"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74DD8E-8D00-4F5A-93FB-96F0CC4F222F}" type="doc">
      <dgm:prSet loTypeId="urn:microsoft.com/office/officeart/2005/8/layout/hierarchy3" loCatId="list" qsTypeId="urn:microsoft.com/office/officeart/2005/8/quickstyle/simple5" qsCatId="simple" csTypeId="urn:microsoft.com/office/officeart/2005/8/colors/colorful4" csCatId="colorful" phldr="1"/>
      <dgm:spPr/>
      <dgm:t>
        <a:bodyPr/>
        <a:lstStyle/>
        <a:p>
          <a:endParaRPr lang="hu-HU"/>
        </a:p>
      </dgm:t>
    </dgm:pt>
    <dgm:pt modelId="{69EA9C3B-4EB7-427C-AB5B-50ED3A1FCA33}">
      <dgm:prSet phldrT="[Text]" custT="1"/>
      <dgm:spPr>
        <a:gradFill rotWithShape="0">
          <a:gsLst>
            <a:gs pos="0">
              <a:srgbClr val="C00000"/>
            </a:gs>
            <a:gs pos="80000">
              <a:srgbClr val="C00000"/>
            </a:gs>
            <a:gs pos="100000">
              <a:srgbClr val="C00000"/>
            </a:gs>
          </a:gsLst>
        </a:gradFill>
      </dgm:spPr>
      <dgm:t>
        <a:bodyPr/>
        <a:lstStyle/>
        <a:p>
          <a:r>
            <a:rPr lang="hu-HU" sz="2800" dirty="0" smtClean="0">
              <a:latin typeface="+mn-lt"/>
            </a:rPr>
            <a:t>Ciklikus</a:t>
          </a:r>
          <a:endParaRPr lang="hu-HU" sz="2800" dirty="0">
            <a:latin typeface="+mn-lt"/>
          </a:endParaRPr>
        </a:p>
      </dgm:t>
    </dgm:pt>
    <dgm:pt modelId="{1A20FCC5-D294-47C3-BF27-3F2FDA319031}" type="parTrans" cxnId="{E54D0BB3-F5F7-4C94-8E9A-1CA8485D78E8}">
      <dgm:prSet/>
      <dgm:spPr/>
      <dgm:t>
        <a:bodyPr/>
        <a:lstStyle/>
        <a:p>
          <a:endParaRPr lang="hu-HU">
            <a:latin typeface="+mn-lt"/>
          </a:endParaRPr>
        </a:p>
      </dgm:t>
    </dgm:pt>
    <dgm:pt modelId="{DC6A302D-2EEA-4A90-B39F-E64D0DF0E349}" type="sibTrans" cxnId="{E54D0BB3-F5F7-4C94-8E9A-1CA8485D78E8}">
      <dgm:prSet/>
      <dgm:spPr/>
      <dgm:t>
        <a:bodyPr/>
        <a:lstStyle/>
        <a:p>
          <a:endParaRPr lang="hu-HU">
            <a:latin typeface="+mn-lt"/>
          </a:endParaRPr>
        </a:p>
      </dgm:t>
    </dgm:pt>
    <dgm:pt modelId="{5D2DE892-32CD-4BB6-A592-E40664E02ECC}">
      <dgm:prSet phldrT="[Text]" custT="1"/>
      <dgm:spPr/>
      <dgm:t>
        <a:bodyPr/>
        <a:lstStyle/>
        <a:p>
          <a:r>
            <a:rPr lang="hu-HU" sz="2800" dirty="0" smtClean="0">
              <a:latin typeface="+mn-lt"/>
            </a:rPr>
            <a:t>Strukturális</a:t>
          </a:r>
          <a:endParaRPr lang="hu-HU" sz="2800" dirty="0">
            <a:latin typeface="+mn-lt"/>
          </a:endParaRPr>
        </a:p>
      </dgm:t>
    </dgm:pt>
    <dgm:pt modelId="{A9E1624B-C3EE-4EB3-BB9D-CE6E0DFCBFE4}" type="parTrans" cxnId="{5866E71F-D9CE-4D39-8772-B8575FC861DF}">
      <dgm:prSet/>
      <dgm:spPr/>
      <dgm:t>
        <a:bodyPr/>
        <a:lstStyle/>
        <a:p>
          <a:endParaRPr lang="hu-HU">
            <a:latin typeface="+mn-lt"/>
          </a:endParaRPr>
        </a:p>
      </dgm:t>
    </dgm:pt>
    <dgm:pt modelId="{8175753F-CC23-4A83-A93B-D6B0A389CBA2}" type="sibTrans" cxnId="{5866E71F-D9CE-4D39-8772-B8575FC861DF}">
      <dgm:prSet/>
      <dgm:spPr/>
      <dgm:t>
        <a:bodyPr/>
        <a:lstStyle/>
        <a:p>
          <a:endParaRPr lang="hu-HU">
            <a:latin typeface="+mn-lt"/>
          </a:endParaRPr>
        </a:p>
      </dgm:t>
    </dgm:pt>
    <dgm:pt modelId="{AA502831-104E-4CC1-9F7D-C28735D536CE}">
      <dgm:prSet/>
      <dgm:spPr>
        <a:ln w="15875">
          <a:solidFill>
            <a:schemeClr val="accent5"/>
          </a:solidFill>
        </a:ln>
      </dgm:spPr>
      <dgm:t>
        <a:bodyPr/>
        <a:lstStyle/>
        <a:p>
          <a:r>
            <a:rPr lang="hu-HU" dirty="0" smtClean="0"/>
            <a:t>A világgazdaság növekedési dinamikája tartósan lassabb lehet</a:t>
          </a:r>
          <a:endParaRPr lang="hu-HU" dirty="0"/>
        </a:p>
      </dgm:t>
    </dgm:pt>
    <dgm:pt modelId="{D181DA74-00E8-4F22-A27F-26995E86775B}" type="parTrans" cxnId="{AD562391-7D66-43C1-B3F9-EFFB6CD28FB9}">
      <dgm:prSet/>
      <dgm:spPr>
        <a:ln>
          <a:noFill/>
        </a:ln>
      </dgm:spPr>
      <dgm:t>
        <a:bodyPr/>
        <a:lstStyle/>
        <a:p>
          <a:endParaRPr lang="hu-HU"/>
        </a:p>
      </dgm:t>
    </dgm:pt>
    <dgm:pt modelId="{1B6C1CBE-AE5A-4C26-A870-2D79E10B2405}" type="sibTrans" cxnId="{AD562391-7D66-43C1-B3F9-EFFB6CD28FB9}">
      <dgm:prSet/>
      <dgm:spPr/>
      <dgm:t>
        <a:bodyPr/>
        <a:lstStyle/>
        <a:p>
          <a:endParaRPr lang="hu-HU"/>
        </a:p>
      </dgm:t>
    </dgm:pt>
    <dgm:pt modelId="{6C78BE5C-96F3-43AF-B267-6D4FE7ECF6CC}" type="pres">
      <dgm:prSet presAssocID="{D474DD8E-8D00-4F5A-93FB-96F0CC4F222F}" presName="diagram" presStyleCnt="0">
        <dgm:presLayoutVars>
          <dgm:chPref val="1"/>
          <dgm:dir/>
          <dgm:animOne val="branch"/>
          <dgm:animLvl val="lvl"/>
          <dgm:resizeHandles/>
        </dgm:presLayoutVars>
      </dgm:prSet>
      <dgm:spPr/>
      <dgm:t>
        <a:bodyPr/>
        <a:lstStyle/>
        <a:p>
          <a:endParaRPr lang="hu-HU"/>
        </a:p>
      </dgm:t>
    </dgm:pt>
    <dgm:pt modelId="{07C27E64-3E1D-42B4-AFF1-5C41ABAB81EF}" type="pres">
      <dgm:prSet presAssocID="{69EA9C3B-4EB7-427C-AB5B-50ED3A1FCA33}" presName="root" presStyleCnt="0"/>
      <dgm:spPr/>
    </dgm:pt>
    <dgm:pt modelId="{1A587B07-A3CB-4E6B-ADEC-3BCD2DC87611}" type="pres">
      <dgm:prSet presAssocID="{69EA9C3B-4EB7-427C-AB5B-50ED3A1FCA33}" presName="rootComposite" presStyleCnt="0"/>
      <dgm:spPr/>
    </dgm:pt>
    <dgm:pt modelId="{D379D715-57F6-442D-8923-42A3221F9B39}" type="pres">
      <dgm:prSet presAssocID="{69EA9C3B-4EB7-427C-AB5B-50ED3A1FCA33}" presName="rootText" presStyleLbl="node1" presStyleIdx="0" presStyleCnt="2" custScaleX="74180" custScaleY="57591" custLinFactNeighborX="22541" custLinFactNeighborY="-95161"/>
      <dgm:spPr/>
      <dgm:t>
        <a:bodyPr/>
        <a:lstStyle/>
        <a:p>
          <a:endParaRPr lang="hu-HU"/>
        </a:p>
      </dgm:t>
    </dgm:pt>
    <dgm:pt modelId="{CA30EC92-2C3F-4CBE-AEEC-684930EF283A}" type="pres">
      <dgm:prSet presAssocID="{69EA9C3B-4EB7-427C-AB5B-50ED3A1FCA33}" presName="rootConnector" presStyleLbl="node1" presStyleIdx="0" presStyleCnt="2"/>
      <dgm:spPr/>
      <dgm:t>
        <a:bodyPr/>
        <a:lstStyle/>
        <a:p>
          <a:endParaRPr lang="hu-HU"/>
        </a:p>
      </dgm:t>
    </dgm:pt>
    <dgm:pt modelId="{9F3BBD8B-B9EC-4B3D-B416-B0FEA329CA9C}" type="pres">
      <dgm:prSet presAssocID="{69EA9C3B-4EB7-427C-AB5B-50ED3A1FCA33}" presName="childShape" presStyleCnt="0"/>
      <dgm:spPr/>
    </dgm:pt>
    <dgm:pt modelId="{C60B9150-C2B7-4932-8435-0C614861CBD9}" type="pres">
      <dgm:prSet presAssocID="{5D2DE892-32CD-4BB6-A592-E40664E02ECC}" presName="root" presStyleCnt="0"/>
      <dgm:spPr/>
    </dgm:pt>
    <dgm:pt modelId="{CD767C62-83FC-4B2A-80D4-07950C59F11F}" type="pres">
      <dgm:prSet presAssocID="{5D2DE892-32CD-4BB6-A592-E40664E02ECC}" presName="rootComposite" presStyleCnt="0"/>
      <dgm:spPr/>
    </dgm:pt>
    <dgm:pt modelId="{B56A6FC7-AC24-4E10-9D64-2D82CE7A4AB8}" type="pres">
      <dgm:prSet presAssocID="{5D2DE892-32CD-4BB6-A592-E40664E02ECC}" presName="rootText" presStyleLbl="node1" presStyleIdx="1" presStyleCnt="2" custScaleX="79239" custScaleY="58646" custLinFactNeighborX="46600" custLinFactNeighborY="-95161"/>
      <dgm:spPr/>
      <dgm:t>
        <a:bodyPr/>
        <a:lstStyle/>
        <a:p>
          <a:endParaRPr lang="hu-HU"/>
        </a:p>
      </dgm:t>
    </dgm:pt>
    <dgm:pt modelId="{BB48FA41-67A9-4E7A-AF44-35A7FBF95E7A}" type="pres">
      <dgm:prSet presAssocID="{5D2DE892-32CD-4BB6-A592-E40664E02ECC}" presName="rootConnector" presStyleLbl="node1" presStyleIdx="1" presStyleCnt="2"/>
      <dgm:spPr/>
      <dgm:t>
        <a:bodyPr/>
        <a:lstStyle/>
        <a:p>
          <a:endParaRPr lang="hu-HU"/>
        </a:p>
      </dgm:t>
    </dgm:pt>
    <dgm:pt modelId="{1DBBFD19-0457-4A47-9E6D-BFA4C3DE55E9}" type="pres">
      <dgm:prSet presAssocID="{5D2DE892-32CD-4BB6-A592-E40664E02ECC}" presName="childShape" presStyleCnt="0"/>
      <dgm:spPr/>
    </dgm:pt>
    <dgm:pt modelId="{E6DC6B1F-5B1F-40BD-9645-CB879E1D51ED}" type="pres">
      <dgm:prSet presAssocID="{D181DA74-00E8-4F22-A27F-26995E86775B}" presName="Name13" presStyleLbl="parChTrans1D2" presStyleIdx="0" presStyleCnt="1"/>
      <dgm:spPr/>
      <dgm:t>
        <a:bodyPr/>
        <a:lstStyle/>
        <a:p>
          <a:endParaRPr lang="hu-HU"/>
        </a:p>
      </dgm:t>
    </dgm:pt>
    <dgm:pt modelId="{4A837563-680C-40E3-A18D-BA9DBC134E6D}" type="pres">
      <dgm:prSet presAssocID="{AA502831-104E-4CC1-9F7D-C28735D536CE}" presName="childText" presStyleLbl="bgAcc1" presStyleIdx="0" presStyleCnt="1" custScaleX="195802" custScaleY="70561" custLinFactNeighborX="-90458" custLinFactNeighborY="-27901">
        <dgm:presLayoutVars>
          <dgm:bulletEnabled val="1"/>
        </dgm:presLayoutVars>
      </dgm:prSet>
      <dgm:spPr/>
      <dgm:t>
        <a:bodyPr/>
        <a:lstStyle/>
        <a:p>
          <a:endParaRPr lang="hu-HU"/>
        </a:p>
      </dgm:t>
    </dgm:pt>
  </dgm:ptLst>
  <dgm:cxnLst>
    <dgm:cxn modelId="{847BC77C-B524-4B48-9BA0-97BE92B8027A}" type="presOf" srcId="{AA502831-104E-4CC1-9F7D-C28735D536CE}" destId="{4A837563-680C-40E3-A18D-BA9DBC134E6D}" srcOrd="0" destOrd="0" presId="urn:microsoft.com/office/officeart/2005/8/layout/hierarchy3"/>
    <dgm:cxn modelId="{3E26A285-F1A7-4760-81F3-460B809C9E38}" type="presOf" srcId="{69EA9C3B-4EB7-427C-AB5B-50ED3A1FCA33}" destId="{D379D715-57F6-442D-8923-42A3221F9B39}" srcOrd="0" destOrd="0" presId="urn:microsoft.com/office/officeart/2005/8/layout/hierarchy3"/>
    <dgm:cxn modelId="{9C3F855E-BBC9-4106-A07B-700840240907}" type="presOf" srcId="{D181DA74-00E8-4F22-A27F-26995E86775B}" destId="{E6DC6B1F-5B1F-40BD-9645-CB879E1D51ED}" srcOrd="0" destOrd="0" presId="urn:microsoft.com/office/officeart/2005/8/layout/hierarchy3"/>
    <dgm:cxn modelId="{0C2A365C-3E97-4688-BE10-51AFE1D09A76}" type="presOf" srcId="{69EA9C3B-4EB7-427C-AB5B-50ED3A1FCA33}" destId="{CA30EC92-2C3F-4CBE-AEEC-684930EF283A}" srcOrd="1" destOrd="0" presId="urn:microsoft.com/office/officeart/2005/8/layout/hierarchy3"/>
    <dgm:cxn modelId="{AD562391-7D66-43C1-B3F9-EFFB6CD28FB9}" srcId="{5D2DE892-32CD-4BB6-A592-E40664E02ECC}" destId="{AA502831-104E-4CC1-9F7D-C28735D536CE}" srcOrd="0" destOrd="0" parTransId="{D181DA74-00E8-4F22-A27F-26995E86775B}" sibTransId="{1B6C1CBE-AE5A-4C26-A870-2D79E10B2405}"/>
    <dgm:cxn modelId="{E54D0BB3-F5F7-4C94-8E9A-1CA8485D78E8}" srcId="{D474DD8E-8D00-4F5A-93FB-96F0CC4F222F}" destId="{69EA9C3B-4EB7-427C-AB5B-50ED3A1FCA33}" srcOrd="0" destOrd="0" parTransId="{1A20FCC5-D294-47C3-BF27-3F2FDA319031}" sibTransId="{DC6A302D-2EEA-4A90-B39F-E64D0DF0E349}"/>
    <dgm:cxn modelId="{133F8629-A18E-4F63-BFFF-238ECE6E1869}" type="presOf" srcId="{5D2DE892-32CD-4BB6-A592-E40664E02ECC}" destId="{BB48FA41-67A9-4E7A-AF44-35A7FBF95E7A}" srcOrd="1" destOrd="0" presId="urn:microsoft.com/office/officeart/2005/8/layout/hierarchy3"/>
    <dgm:cxn modelId="{48436826-535E-477B-8F3A-D67275D8E49B}" type="presOf" srcId="{5D2DE892-32CD-4BB6-A592-E40664E02ECC}" destId="{B56A6FC7-AC24-4E10-9D64-2D82CE7A4AB8}" srcOrd="0" destOrd="0" presId="urn:microsoft.com/office/officeart/2005/8/layout/hierarchy3"/>
    <dgm:cxn modelId="{FC622C3D-2BFC-44E9-AC86-95412EDE6A5E}" type="presOf" srcId="{D474DD8E-8D00-4F5A-93FB-96F0CC4F222F}" destId="{6C78BE5C-96F3-43AF-B267-6D4FE7ECF6CC}" srcOrd="0" destOrd="0" presId="urn:microsoft.com/office/officeart/2005/8/layout/hierarchy3"/>
    <dgm:cxn modelId="{5866E71F-D9CE-4D39-8772-B8575FC861DF}" srcId="{D474DD8E-8D00-4F5A-93FB-96F0CC4F222F}" destId="{5D2DE892-32CD-4BB6-A592-E40664E02ECC}" srcOrd="1" destOrd="0" parTransId="{A9E1624B-C3EE-4EB3-BB9D-CE6E0DFCBFE4}" sibTransId="{8175753F-CC23-4A83-A93B-D6B0A389CBA2}"/>
    <dgm:cxn modelId="{477DBABE-E3F6-499C-A23D-110B9259F63E}" type="presParOf" srcId="{6C78BE5C-96F3-43AF-B267-6D4FE7ECF6CC}" destId="{07C27E64-3E1D-42B4-AFF1-5C41ABAB81EF}" srcOrd="0" destOrd="0" presId="urn:microsoft.com/office/officeart/2005/8/layout/hierarchy3"/>
    <dgm:cxn modelId="{3C31C4E5-415E-48CF-890C-5FE76FB74F2C}" type="presParOf" srcId="{07C27E64-3E1D-42B4-AFF1-5C41ABAB81EF}" destId="{1A587B07-A3CB-4E6B-ADEC-3BCD2DC87611}" srcOrd="0" destOrd="0" presId="urn:microsoft.com/office/officeart/2005/8/layout/hierarchy3"/>
    <dgm:cxn modelId="{130C9E2F-00ED-4062-AA78-A3F1DC190D7F}" type="presParOf" srcId="{1A587B07-A3CB-4E6B-ADEC-3BCD2DC87611}" destId="{D379D715-57F6-442D-8923-42A3221F9B39}" srcOrd="0" destOrd="0" presId="urn:microsoft.com/office/officeart/2005/8/layout/hierarchy3"/>
    <dgm:cxn modelId="{E0FB4EF6-D364-40B5-B99A-FB20B1EF3F34}" type="presParOf" srcId="{1A587B07-A3CB-4E6B-ADEC-3BCD2DC87611}" destId="{CA30EC92-2C3F-4CBE-AEEC-684930EF283A}" srcOrd="1" destOrd="0" presId="urn:microsoft.com/office/officeart/2005/8/layout/hierarchy3"/>
    <dgm:cxn modelId="{68B3D25A-EF26-4BC4-A6CD-E5445791075B}" type="presParOf" srcId="{07C27E64-3E1D-42B4-AFF1-5C41ABAB81EF}" destId="{9F3BBD8B-B9EC-4B3D-B416-B0FEA329CA9C}" srcOrd="1" destOrd="0" presId="urn:microsoft.com/office/officeart/2005/8/layout/hierarchy3"/>
    <dgm:cxn modelId="{C913860C-00B6-4CB1-832D-006740B92FE1}" type="presParOf" srcId="{6C78BE5C-96F3-43AF-B267-6D4FE7ECF6CC}" destId="{C60B9150-C2B7-4932-8435-0C614861CBD9}" srcOrd="1" destOrd="0" presId="urn:microsoft.com/office/officeart/2005/8/layout/hierarchy3"/>
    <dgm:cxn modelId="{069DB6E7-9A05-403C-8900-7B396E93DA54}" type="presParOf" srcId="{C60B9150-C2B7-4932-8435-0C614861CBD9}" destId="{CD767C62-83FC-4B2A-80D4-07950C59F11F}" srcOrd="0" destOrd="0" presId="urn:microsoft.com/office/officeart/2005/8/layout/hierarchy3"/>
    <dgm:cxn modelId="{985A65D7-CC0F-4395-B75C-A3FF16C67131}" type="presParOf" srcId="{CD767C62-83FC-4B2A-80D4-07950C59F11F}" destId="{B56A6FC7-AC24-4E10-9D64-2D82CE7A4AB8}" srcOrd="0" destOrd="0" presId="urn:microsoft.com/office/officeart/2005/8/layout/hierarchy3"/>
    <dgm:cxn modelId="{5A1D8158-A412-4C35-8989-8C5D12AD332A}" type="presParOf" srcId="{CD767C62-83FC-4B2A-80D4-07950C59F11F}" destId="{BB48FA41-67A9-4E7A-AF44-35A7FBF95E7A}" srcOrd="1" destOrd="0" presId="urn:microsoft.com/office/officeart/2005/8/layout/hierarchy3"/>
    <dgm:cxn modelId="{A1D9C805-77D1-4499-8EA8-01ACEFB53306}" type="presParOf" srcId="{C60B9150-C2B7-4932-8435-0C614861CBD9}" destId="{1DBBFD19-0457-4A47-9E6D-BFA4C3DE55E9}" srcOrd="1" destOrd="0" presId="urn:microsoft.com/office/officeart/2005/8/layout/hierarchy3"/>
    <dgm:cxn modelId="{129F991A-F383-4268-AA0A-2B924F34B3AE}" type="presParOf" srcId="{1DBBFD19-0457-4A47-9E6D-BFA4C3DE55E9}" destId="{E6DC6B1F-5B1F-40BD-9645-CB879E1D51ED}" srcOrd="0" destOrd="0" presId="urn:microsoft.com/office/officeart/2005/8/layout/hierarchy3"/>
    <dgm:cxn modelId="{D6C051DE-F1A0-42AB-A8EA-B9FF72F65401}" type="presParOf" srcId="{1DBBFD19-0457-4A47-9E6D-BFA4C3DE55E9}" destId="{4A837563-680C-40E3-A18D-BA9DBC134E6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74DD8E-8D00-4F5A-93FB-96F0CC4F222F}" type="doc">
      <dgm:prSet loTypeId="urn:microsoft.com/office/officeart/2005/8/layout/hierarchy3" loCatId="list" qsTypeId="urn:microsoft.com/office/officeart/2005/8/quickstyle/simple5" qsCatId="simple" csTypeId="urn:microsoft.com/office/officeart/2005/8/colors/colorful4" csCatId="colorful" phldr="1"/>
      <dgm:spPr/>
      <dgm:t>
        <a:bodyPr/>
        <a:lstStyle/>
        <a:p>
          <a:endParaRPr lang="hu-HU"/>
        </a:p>
      </dgm:t>
    </dgm:pt>
    <dgm:pt modelId="{6C78BE5C-96F3-43AF-B267-6D4FE7ECF6CC}" type="pres">
      <dgm:prSet presAssocID="{D474DD8E-8D00-4F5A-93FB-96F0CC4F222F}" presName="diagram" presStyleCnt="0">
        <dgm:presLayoutVars>
          <dgm:chPref val="1"/>
          <dgm:dir/>
          <dgm:animOne val="branch"/>
          <dgm:animLvl val="lvl"/>
          <dgm:resizeHandles/>
        </dgm:presLayoutVars>
      </dgm:prSet>
      <dgm:spPr/>
      <dgm:t>
        <a:bodyPr/>
        <a:lstStyle/>
        <a:p>
          <a:endParaRPr lang="hu-HU"/>
        </a:p>
      </dgm:t>
    </dgm:pt>
  </dgm:ptLst>
  <dgm:cxnLst>
    <dgm:cxn modelId="{9F705676-0603-4070-806B-424030D8C1FD}" type="presOf" srcId="{D474DD8E-8D00-4F5A-93FB-96F0CC4F222F}" destId="{6C78BE5C-96F3-43AF-B267-6D4FE7ECF6CC}"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74DD8E-8D00-4F5A-93FB-96F0CC4F222F}" type="doc">
      <dgm:prSet loTypeId="urn:microsoft.com/office/officeart/2005/8/layout/hierarchy3" loCatId="list" qsTypeId="urn:microsoft.com/office/officeart/2005/8/quickstyle/simple5" qsCatId="simple" csTypeId="urn:microsoft.com/office/officeart/2005/8/colors/colorful4" csCatId="colorful" phldr="1"/>
      <dgm:spPr/>
      <dgm:t>
        <a:bodyPr/>
        <a:lstStyle/>
        <a:p>
          <a:endParaRPr lang="hu-HU"/>
        </a:p>
      </dgm:t>
    </dgm:pt>
    <dgm:pt modelId="{6C78BE5C-96F3-43AF-B267-6D4FE7ECF6CC}" type="pres">
      <dgm:prSet presAssocID="{D474DD8E-8D00-4F5A-93FB-96F0CC4F222F}" presName="diagram" presStyleCnt="0">
        <dgm:presLayoutVars>
          <dgm:chPref val="1"/>
          <dgm:dir/>
          <dgm:animOne val="branch"/>
          <dgm:animLvl val="lvl"/>
          <dgm:resizeHandles/>
        </dgm:presLayoutVars>
      </dgm:prSet>
      <dgm:spPr/>
      <dgm:t>
        <a:bodyPr/>
        <a:lstStyle/>
        <a:p>
          <a:endParaRPr lang="hu-HU"/>
        </a:p>
      </dgm:t>
    </dgm:pt>
  </dgm:ptLst>
  <dgm:cxnLst>
    <dgm:cxn modelId="{8CBEA154-D995-486F-A47F-66885589DE5E}" type="presOf" srcId="{D474DD8E-8D00-4F5A-93FB-96F0CC4F222F}" destId="{6C78BE5C-96F3-43AF-B267-6D4FE7ECF6CC}"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1DF8A-0B27-4255-AD26-EB0453D09EAE}">
      <dsp:nvSpPr>
        <dsp:cNvPr id="0" name=""/>
        <dsp:cNvSpPr/>
      </dsp:nvSpPr>
      <dsp:spPr>
        <a:xfrm>
          <a:off x="161250" y="1"/>
          <a:ext cx="2500386" cy="980539"/>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u-HU" sz="1900" b="1" kern="1200" dirty="0" smtClean="0">
              <a:solidFill>
                <a:schemeClr val="accent5"/>
              </a:solidFill>
            </a:rPr>
            <a:t>Világgazdasági növekedési kilátások</a:t>
          </a:r>
          <a:endParaRPr lang="hu-HU" sz="1900" b="1" kern="1200" dirty="0">
            <a:solidFill>
              <a:schemeClr val="accent5"/>
            </a:solidFill>
          </a:endParaRPr>
        </a:p>
      </dsp:txBody>
      <dsp:txXfrm>
        <a:off x="209116" y="47867"/>
        <a:ext cx="2404654" cy="884807"/>
      </dsp:txXfrm>
    </dsp:sp>
    <dsp:sp modelId="{DAD8E80E-5BF6-41EA-8D15-8F216E2C829F}">
      <dsp:nvSpPr>
        <dsp:cNvPr id="0" name=""/>
        <dsp:cNvSpPr/>
      </dsp:nvSpPr>
      <dsp:spPr>
        <a:xfrm>
          <a:off x="1689145" y="-2823422"/>
          <a:ext cx="5646846" cy="5646846"/>
        </a:xfrm>
        <a:custGeom>
          <a:avLst/>
          <a:gdLst/>
          <a:ahLst/>
          <a:cxnLst/>
          <a:rect l="0" t="0" r="0" b="0"/>
          <a:pathLst>
            <a:path>
              <a:moveTo>
                <a:pt x="564" y="2766959"/>
              </a:moveTo>
              <a:arcTo wR="2823423" hR="2823423" stAng="10868754" swAng="10662490"/>
            </a:path>
          </a:pathLst>
        </a:custGeom>
        <a:noFill/>
        <a:ln w="50800" cap="flat" cmpd="sng" algn="ctr">
          <a:noFill/>
          <a:prstDash val="solid"/>
        </a:ln>
        <a:effectLst/>
      </dsp:spPr>
      <dsp:style>
        <a:lnRef idx="1">
          <a:scrgbClr r="0" g="0" b="0"/>
        </a:lnRef>
        <a:fillRef idx="0">
          <a:scrgbClr r="0" g="0" b="0"/>
        </a:fillRef>
        <a:effectRef idx="0">
          <a:scrgbClr r="0" g="0" b="0"/>
        </a:effectRef>
        <a:fontRef idx="minor"/>
      </dsp:style>
    </dsp:sp>
    <dsp:sp modelId="{E894FC19-2E21-4077-83B1-018C198A6055}">
      <dsp:nvSpPr>
        <dsp:cNvPr id="0" name=""/>
        <dsp:cNvSpPr/>
      </dsp:nvSpPr>
      <dsp:spPr>
        <a:xfrm>
          <a:off x="6228187" y="0"/>
          <a:ext cx="2808298" cy="103502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u-HU" sz="1900" b="1" kern="1200" dirty="0" smtClean="0">
              <a:solidFill>
                <a:schemeClr val="accent5"/>
              </a:solidFill>
            </a:rPr>
            <a:t>Demográfiai folyamatok és humán tőke állomány</a:t>
          </a:r>
          <a:endParaRPr lang="hu-HU" sz="1900" kern="1200" dirty="0">
            <a:solidFill>
              <a:schemeClr val="accent5"/>
            </a:solidFill>
          </a:endParaRPr>
        </a:p>
      </dsp:txBody>
      <dsp:txXfrm>
        <a:off x="6278713" y="50526"/>
        <a:ext cx="2707246" cy="933968"/>
      </dsp:txXfrm>
    </dsp:sp>
    <dsp:sp modelId="{C184E19C-D2E8-453D-93C1-D96F0568BBB1}">
      <dsp:nvSpPr>
        <dsp:cNvPr id="0" name=""/>
        <dsp:cNvSpPr/>
      </dsp:nvSpPr>
      <dsp:spPr>
        <a:xfrm>
          <a:off x="1395129" y="-1267934"/>
          <a:ext cx="6578044" cy="6578044"/>
        </a:xfrm>
        <a:custGeom>
          <a:avLst/>
          <a:gdLst/>
          <a:ahLst/>
          <a:cxnLst/>
          <a:rect l="0" t="0" r="0" b="0"/>
          <a:pathLst>
            <a:path>
              <a:moveTo>
                <a:pt x="6445843" y="2365902"/>
              </a:moveTo>
              <a:arcTo wR="3289022" hR="3289022" stAng="20621999" swAng="10662490"/>
            </a:path>
          </a:pathLst>
        </a:custGeom>
        <a:noFill/>
        <a:ln w="50800" cap="flat" cmpd="sng" algn="ctr">
          <a:noFill/>
          <a:prstDash val="solid"/>
        </a:ln>
        <a:effectLst/>
      </dsp:spPr>
      <dsp:style>
        <a:lnRef idx="1">
          <a:scrgbClr r="0" g="0" b="0"/>
        </a:lnRef>
        <a:fillRef idx="0">
          <a:scrgbClr r="0" g="0" b="0"/>
        </a:fillRef>
        <a:effectRef idx="0">
          <a:scrgbClr r="0" g="0" b="0"/>
        </a:effectRef>
        <a:fontRef idx="minor"/>
      </dsp:style>
    </dsp:sp>
    <dsp:sp modelId="{597C59FF-D56E-440A-8CFF-67F52B1C45B8}">
      <dsp:nvSpPr>
        <dsp:cNvPr id="0" name=""/>
        <dsp:cNvSpPr/>
      </dsp:nvSpPr>
      <dsp:spPr>
        <a:xfrm>
          <a:off x="161257" y="2160238"/>
          <a:ext cx="2533872" cy="846916"/>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u-HU" sz="1900" b="1" kern="1200" dirty="0" smtClean="0">
              <a:solidFill>
                <a:schemeClr val="accent5"/>
              </a:solidFill>
            </a:rPr>
            <a:t>Világkereskedelem</a:t>
          </a:r>
          <a:endParaRPr lang="hu-HU" sz="1900" kern="1200" dirty="0">
            <a:solidFill>
              <a:schemeClr val="accent5"/>
            </a:solidFill>
          </a:endParaRPr>
        </a:p>
      </dsp:txBody>
      <dsp:txXfrm>
        <a:off x="202600" y="2201581"/>
        <a:ext cx="2451186" cy="764230"/>
      </dsp:txXfrm>
    </dsp:sp>
    <dsp:sp modelId="{FE765CC4-FC6A-449E-A79A-10BDD5DD8F4D}">
      <dsp:nvSpPr>
        <dsp:cNvPr id="0" name=""/>
        <dsp:cNvSpPr/>
      </dsp:nvSpPr>
      <dsp:spPr>
        <a:xfrm>
          <a:off x="1370065" y="-1042633"/>
          <a:ext cx="6333736" cy="6333736"/>
        </a:xfrm>
        <a:custGeom>
          <a:avLst/>
          <a:gdLst/>
          <a:ahLst/>
          <a:cxnLst/>
          <a:rect l="0" t="0" r="0" b="0"/>
          <a:pathLst>
            <a:path>
              <a:moveTo>
                <a:pt x="117" y="3139536"/>
              </a:moveTo>
              <a:arcTo wR="3166868" hR="3166868" stAng="10829670" swAng="10662490"/>
            </a:path>
          </a:pathLst>
        </a:custGeom>
        <a:noFill/>
        <a:ln w="50800" cap="flat" cmpd="sng" algn="ctr">
          <a:noFill/>
          <a:prstDash val="solid"/>
        </a:ln>
        <a:effectLst/>
      </dsp:spPr>
      <dsp:style>
        <a:lnRef idx="1">
          <a:scrgbClr r="0" g="0" b="0"/>
        </a:lnRef>
        <a:fillRef idx="0">
          <a:scrgbClr r="0" g="0" b="0"/>
        </a:fillRef>
        <a:effectRef idx="0">
          <a:scrgbClr r="0" g="0" b="0"/>
        </a:effectRef>
        <a:fontRef idx="minor"/>
      </dsp:style>
    </dsp:sp>
    <dsp:sp modelId="{5DEC0798-46DD-4E5D-AE66-943F42E7D8A9}">
      <dsp:nvSpPr>
        <dsp:cNvPr id="0" name=""/>
        <dsp:cNvSpPr/>
      </dsp:nvSpPr>
      <dsp:spPr>
        <a:xfrm>
          <a:off x="6300189" y="2088230"/>
          <a:ext cx="2701739" cy="890988"/>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u-HU" sz="2000" b="1" kern="1200" dirty="0" smtClean="0">
              <a:solidFill>
                <a:schemeClr val="accent5"/>
              </a:solidFill>
            </a:rPr>
            <a:t>Termelékenységi potenciál</a:t>
          </a:r>
          <a:endParaRPr lang="hu-HU" sz="2000" kern="1200" dirty="0">
            <a:solidFill>
              <a:schemeClr val="accent5"/>
            </a:solidFill>
          </a:endParaRPr>
        </a:p>
      </dsp:txBody>
      <dsp:txXfrm>
        <a:off x="6343683" y="2131724"/>
        <a:ext cx="2614751" cy="804000"/>
      </dsp:txXfrm>
    </dsp:sp>
    <dsp:sp modelId="{7EDB11AF-4E79-4383-9F63-CEE177A0DFC9}">
      <dsp:nvSpPr>
        <dsp:cNvPr id="0" name=""/>
        <dsp:cNvSpPr/>
      </dsp:nvSpPr>
      <dsp:spPr>
        <a:xfrm>
          <a:off x="1073475" y="-1326641"/>
          <a:ext cx="6613043" cy="6613043"/>
        </a:xfrm>
        <a:custGeom>
          <a:avLst/>
          <a:gdLst/>
          <a:ahLst/>
          <a:cxnLst/>
          <a:rect l="0" t="0" r="0" b="0"/>
          <a:pathLst>
            <a:path>
              <a:moveTo>
                <a:pt x="6437795" y="4368694"/>
              </a:moveTo>
              <a:arcTo wR="3306521" hR="3306521" stAng="1124260" swAng="10662490"/>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9D715-57F6-442D-8923-42A3221F9B39}">
      <dsp:nvSpPr>
        <dsp:cNvPr id="0" name=""/>
        <dsp:cNvSpPr/>
      </dsp:nvSpPr>
      <dsp:spPr>
        <a:xfrm>
          <a:off x="636944" y="120733"/>
          <a:ext cx="2081831" cy="808133"/>
        </a:xfrm>
        <a:prstGeom prst="roundRect">
          <a:avLst>
            <a:gd name="adj" fmla="val 10000"/>
          </a:avLst>
        </a:prstGeom>
        <a:gradFill rotWithShape="0">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hu-HU" sz="2800" kern="1200" dirty="0" smtClean="0">
              <a:latin typeface="+mn-lt"/>
            </a:rPr>
            <a:t>Ciklikus</a:t>
          </a:r>
          <a:endParaRPr lang="hu-HU" sz="2800" kern="1200" dirty="0">
            <a:latin typeface="+mn-lt"/>
          </a:endParaRPr>
        </a:p>
      </dsp:txBody>
      <dsp:txXfrm>
        <a:off x="660613" y="144402"/>
        <a:ext cx="2034493" cy="760795"/>
      </dsp:txXfrm>
    </dsp:sp>
    <dsp:sp modelId="{B56A6FC7-AC24-4E10-9D64-2D82CE7A4AB8}">
      <dsp:nvSpPr>
        <dsp:cNvPr id="0" name=""/>
        <dsp:cNvSpPr/>
      </dsp:nvSpPr>
      <dsp:spPr>
        <a:xfrm>
          <a:off x="4095597" y="120733"/>
          <a:ext cx="2223810" cy="822938"/>
        </a:xfrm>
        <a:prstGeom prst="roundRect">
          <a:avLst>
            <a:gd name="adj" fmla="val 10000"/>
          </a:avLst>
        </a:prstGeom>
        <a:gradFill rotWithShape="0">
          <a:gsLst>
            <a:gs pos="0">
              <a:schemeClr val="accent4">
                <a:hueOff val="-3452899"/>
                <a:satOff val="7747"/>
                <a:lumOff val="-21374"/>
                <a:alphaOff val="0"/>
                <a:shade val="51000"/>
                <a:satMod val="130000"/>
              </a:schemeClr>
            </a:gs>
            <a:gs pos="80000">
              <a:schemeClr val="accent4">
                <a:hueOff val="-3452899"/>
                <a:satOff val="7747"/>
                <a:lumOff val="-21374"/>
                <a:alphaOff val="0"/>
                <a:shade val="93000"/>
                <a:satMod val="130000"/>
              </a:schemeClr>
            </a:gs>
            <a:gs pos="100000">
              <a:schemeClr val="accent4">
                <a:hueOff val="-3452899"/>
                <a:satOff val="7747"/>
                <a:lumOff val="-213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hu-HU" sz="2800" kern="1200" dirty="0" smtClean="0">
              <a:latin typeface="+mn-lt"/>
            </a:rPr>
            <a:t>Strukturális</a:t>
          </a:r>
          <a:endParaRPr lang="hu-HU" sz="2800" kern="1200" dirty="0">
            <a:latin typeface="+mn-lt"/>
          </a:endParaRPr>
        </a:p>
      </dsp:txBody>
      <dsp:txXfrm>
        <a:off x="4119700" y="144836"/>
        <a:ext cx="2175604" cy="774732"/>
      </dsp:txXfrm>
    </dsp:sp>
    <dsp:sp modelId="{E6DC6B1F-5B1F-40BD-9645-CB879E1D51ED}">
      <dsp:nvSpPr>
        <dsp:cNvPr id="0" name=""/>
        <dsp:cNvSpPr/>
      </dsp:nvSpPr>
      <dsp:spPr>
        <a:xfrm>
          <a:off x="1201615" y="943671"/>
          <a:ext cx="3116362" cy="1789686"/>
        </a:xfrm>
        <a:custGeom>
          <a:avLst/>
          <a:gdLst/>
          <a:ahLst/>
          <a:cxnLst/>
          <a:rect l="0" t="0" r="0" b="0"/>
          <a:pathLst>
            <a:path>
              <a:moveTo>
                <a:pt x="3116362" y="0"/>
              </a:moveTo>
              <a:lnTo>
                <a:pt x="0" y="1789686"/>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4A837563-680C-40E3-A18D-BA9DBC134E6D}">
      <dsp:nvSpPr>
        <dsp:cNvPr id="0" name=""/>
        <dsp:cNvSpPr/>
      </dsp:nvSpPr>
      <dsp:spPr>
        <a:xfrm>
          <a:off x="1201615" y="2238291"/>
          <a:ext cx="4396082" cy="990132"/>
        </a:xfrm>
        <a:prstGeom prst="roundRect">
          <a:avLst>
            <a:gd name="adj" fmla="val 10000"/>
          </a:avLst>
        </a:prstGeom>
        <a:solidFill>
          <a:schemeClr val="lt1">
            <a:alpha val="90000"/>
            <a:hueOff val="0"/>
            <a:satOff val="0"/>
            <a:lumOff val="0"/>
            <a:alphaOff val="0"/>
          </a:schemeClr>
        </a:solidFill>
        <a:ln w="15875" cap="flat" cmpd="sng" algn="ctr">
          <a:solidFill>
            <a:schemeClr val="accent5"/>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hu-HU" sz="2200" kern="1200" dirty="0" smtClean="0"/>
            <a:t>A világgazdaság növekedési dinamikája tartósan lassabb lehet</a:t>
          </a:r>
          <a:endParaRPr lang="hu-HU" sz="2200" kern="1200" dirty="0"/>
        </a:p>
      </dsp:txBody>
      <dsp:txXfrm>
        <a:off x="1230615" y="2267291"/>
        <a:ext cx="4338082" cy="932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0.35499</cdr:x>
      <cdr:y>0</cdr:y>
    </cdr:from>
    <cdr:to>
      <cdr:x>1</cdr:x>
      <cdr:y>0.32212</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80320" y="0"/>
          <a:ext cx="5000000" cy="1438095"/>
        </a:xfrm>
        <a:prstGeom xmlns:a="http://schemas.openxmlformats.org/drawingml/2006/main" prst="rect">
          <a:avLst/>
        </a:prstGeom>
      </cdr:spPr>
    </cdr:pic>
  </cdr:relSizeAnchor>
</c:userShapes>
</file>

<file path=ppt/drawings/drawing10.xml><?xml version="1.0" encoding="utf-8"?>
<c:userShapes xmlns:c="http://schemas.openxmlformats.org/drawingml/2006/chart">
  <cdr:relSizeAnchor xmlns:cdr="http://schemas.openxmlformats.org/drawingml/2006/chartDrawing">
    <cdr:from>
      <cdr:x>0.00747</cdr:x>
      <cdr:y>1</cdr:y>
    </cdr:from>
    <cdr:to>
      <cdr:x>0.99769</cdr:x>
      <cdr:y>1</cdr:y>
    </cdr:to>
    <cdr:sp macro="" textlink="">
      <cdr:nvSpPr>
        <cdr:cNvPr id="2" name="Szövegdoboz 1"/>
        <cdr:cNvSpPr txBox="1"/>
      </cdr:nvSpPr>
      <cdr:spPr>
        <a:xfrm xmlns:a="http://schemas.openxmlformats.org/drawingml/2006/main" flipV="1">
          <a:off x="27533" y="2726835"/>
          <a:ext cx="3649785" cy="1"/>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hu-HU" sz="900" dirty="0" err="1" smtClean="0"/>
        </a:p>
      </cdr:txBody>
    </cdr:sp>
  </cdr:relSizeAnchor>
</c:userShapes>
</file>

<file path=ppt/drawings/drawing2.xml><?xml version="1.0" encoding="utf-8"?>
<c:userShapes xmlns:c="http://schemas.openxmlformats.org/drawingml/2006/chart">
  <cdr:relSizeAnchor xmlns:cdr="http://schemas.openxmlformats.org/drawingml/2006/chartDrawing">
    <cdr:from>
      <cdr:x>0.77018</cdr:x>
      <cdr:y>0.26545</cdr:y>
    </cdr:from>
    <cdr:to>
      <cdr:x>0.87603</cdr:x>
      <cdr:y>0.54984</cdr:y>
    </cdr:to>
    <cdr:sp macro="" textlink="">
      <cdr:nvSpPr>
        <cdr:cNvPr id="2" name="Down Arrow 1"/>
        <cdr:cNvSpPr/>
      </cdr:nvSpPr>
      <cdr:spPr>
        <a:xfrm xmlns:a="http://schemas.openxmlformats.org/drawingml/2006/main" rot="10606429">
          <a:off x="7161724" y="1615053"/>
          <a:ext cx="984250" cy="1730222"/>
        </a:xfrm>
        <a:prstGeom xmlns:a="http://schemas.openxmlformats.org/drawingml/2006/main" prst="downArrow">
          <a:avLst/>
        </a:prstGeom>
        <a:noFill xmlns:a="http://schemas.openxmlformats.org/drawingml/2006/main"/>
        <a:ln xmlns:a="http://schemas.openxmlformats.org/drawingml/2006/main">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hu-HU"/>
        </a:p>
      </cdr:txBody>
    </cdr:sp>
  </cdr:relSizeAnchor>
  <cdr:relSizeAnchor xmlns:cdr="http://schemas.openxmlformats.org/drawingml/2006/chartDrawing">
    <cdr:from>
      <cdr:x>0.46095</cdr:x>
      <cdr:y>0.54534</cdr:y>
    </cdr:from>
    <cdr:to>
      <cdr:x>0.87409</cdr:x>
      <cdr:y>0.55838</cdr:y>
    </cdr:to>
    <cdr:cxnSp macro="">
      <cdr:nvCxnSpPr>
        <cdr:cNvPr id="4" name="Straight Connector 3"/>
        <cdr:cNvCxnSpPr/>
      </cdr:nvCxnSpPr>
      <cdr:spPr>
        <a:xfrm xmlns:a="http://schemas.openxmlformats.org/drawingml/2006/main">
          <a:off x="4286250" y="3317875"/>
          <a:ext cx="3841750" cy="79375"/>
        </a:xfrm>
        <a:prstGeom xmlns:a="http://schemas.openxmlformats.org/drawingml/2006/main" prst="line">
          <a:avLst/>
        </a:prstGeom>
        <a:ln xmlns:a="http://schemas.openxmlformats.org/drawingml/2006/main" w="19050">
          <a:solidFill>
            <a:srgbClr val="FF0000"/>
          </a:solidFill>
          <a:prstDash val="dash"/>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0.08108</cdr:x>
      <cdr:y>0.06061</cdr:y>
    </cdr:from>
    <cdr:to>
      <cdr:x>0.11699</cdr:x>
      <cdr:y>0.86061</cdr:y>
    </cdr:to>
    <cdr:sp macro="" textlink="">
      <cdr:nvSpPr>
        <cdr:cNvPr id="2" name="Rectangle 1"/>
        <cdr:cNvSpPr/>
      </cdr:nvSpPr>
      <cdr:spPr>
        <a:xfrm xmlns:a="http://schemas.openxmlformats.org/drawingml/2006/main">
          <a:off x="648063" y="288051"/>
          <a:ext cx="287025" cy="3802022"/>
        </a:xfrm>
        <a:prstGeom xmlns:a="http://schemas.openxmlformats.org/drawingml/2006/main" prst="rect">
          <a:avLst/>
        </a:prstGeom>
        <a:noFill xmlns:a="http://schemas.openxmlformats.org/drawingml/2006/main"/>
        <a:ln xmlns:a="http://schemas.openxmlformats.org/drawingml/2006/main" w="190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hu-HU"/>
        </a:p>
      </cdr:txBody>
    </cdr:sp>
  </cdr:relSizeAnchor>
</c:userShapes>
</file>

<file path=ppt/drawings/drawing4.xml><?xml version="1.0" encoding="utf-8"?>
<c:userShapes xmlns:c="http://schemas.openxmlformats.org/drawingml/2006/chart">
  <cdr:relSizeAnchor xmlns:cdr="http://schemas.openxmlformats.org/drawingml/2006/chartDrawing">
    <cdr:from>
      <cdr:x>0.07292</cdr:x>
      <cdr:y>0</cdr:y>
    </cdr:from>
    <cdr:to>
      <cdr:x>0.28108</cdr:x>
      <cdr:y>0.08682</cdr:y>
    </cdr:to>
    <cdr:sp macro="" textlink="">
      <cdr:nvSpPr>
        <cdr:cNvPr id="2" name="Szövegdoboz 1"/>
        <cdr:cNvSpPr txBox="1"/>
      </cdr:nvSpPr>
      <cdr:spPr>
        <a:xfrm xmlns:a="http://schemas.openxmlformats.org/drawingml/2006/main">
          <a:off x="504056" y="0"/>
          <a:ext cx="1438962" cy="3626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600" b="0" dirty="0">
              <a:latin typeface="Trebuchet MS" pitchFamily="34" charset="0"/>
            </a:rPr>
            <a:t>millió fő</a:t>
          </a:r>
        </a:p>
      </cdr:txBody>
    </cdr:sp>
  </cdr:relSizeAnchor>
  <cdr:relSizeAnchor xmlns:cdr="http://schemas.openxmlformats.org/drawingml/2006/chartDrawing">
    <cdr:from>
      <cdr:x>0.79167</cdr:x>
      <cdr:y>0</cdr:y>
    </cdr:from>
    <cdr:to>
      <cdr:x>0.98267</cdr:x>
      <cdr:y>0.07855</cdr:y>
    </cdr:to>
    <cdr:sp macro="" textlink="">
      <cdr:nvSpPr>
        <cdr:cNvPr id="3" name="Szövegdoboz 1"/>
        <cdr:cNvSpPr txBox="1"/>
      </cdr:nvSpPr>
      <cdr:spPr>
        <a:xfrm xmlns:a="http://schemas.openxmlformats.org/drawingml/2006/main">
          <a:off x="5472608" y="0"/>
          <a:ext cx="1320339" cy="3280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hu-HU" sz="1600" b="0" dirty="0">
              <a:latin typeface="Trebuchet MS" pitchFamily="34" charset="0"/>
            </a:rPr>
            <a:t>millió fő</a:t>
          </a:r>
        </a:p>
      </cdr:txBody>
    </cdr:sp>
  </cdr:relSizeAnchor>
</c:userShapes>
</file>

<file path=ppt/drawings/drawing5.xml><?xml version="1.0" encoding="utf-8"?>
<c:userShapes xmlns:c="http://schemas.openxmlformats.org/drawingml/2006/chart">
  <cdr:relSizeAnchor xmlns:cdr="http://schemas.openxmlformats.org/drawingml/2006/chartDrawing">
    <cdr:from>
      <cdr:x>0.046</cdr:x>
      <cdr:y>0</cdr:y>
    </cdr:from>
    <cdr:to>
      <cdr:x>0.13229</cdr:x>
      <cdr:y>0.10335</cdr:y>
    </cdr:to>
    <cdr:sp macro="" textlink="">
      <cdr:nvSpPr>
        <cdr:cNvPr id="2" name="Szövegdoboz 1"/>
        <cdr:cNvSpPr txBox="1"/>
      </cdr:nvSpPr>
      <cdr:spPr>
        <a:xfrm xmlns:a="http://schemas.openxmlformats.org/drawingml/2006/main">
          <a:off x="139104" y="0"/>
          <a:ext cx="260946" cy="2381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600" b="0" dirty="0">
              <a:latin typeface="Trebuchet MS" pitchFamily="34" charset="0"/>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0.25953</cdr:x>
      <cdr:y>0.05853</cdr:y>
    </cdr:from>
    <cdr:to>
      <cdr:x>0.26135</cdr:x>
      <cdr:y>0.56892</cdr:y>
    </cdr:to>
    <cdr:sp macro="" textlink="">
      <cdr:nvSpPr>
        <cdr:cNvPr id="2" name="Straight Connector 1"/>
        <cdr:cNvSpPr/>
      </cdr:nvSpPr>
      <cdr:spPr>
        <a:xfrm xmlns:a="http://schemas.openxmlformats.org/drawingml/2006/main">
          <a:off x="783905" y="136950"/>
          <a:ext cx="5497" cy="1194169"/>
        </a:xfrm>
        <a:prstGeom xmlns:a="http://schemas.openxmlformats.org/drawingml/2006/main" prst="line">
          <a:avLst/>
        </a:prstGeom>
        <a:noFill xmlns:a="http://schemas.openxmlformats.org/drawingml/2006/main"/>
        <a:ln xmlns:a="http://schemas.openxmlformats.org/drawingml/2006/main" w="3175" cap="flat" cmpd="sng" algn="ctr">
          <a:solidFill>
            <a:schemeClr val="bg1">
              <a:lumMod val="75000"/>
            </a:scheme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hu-HU"/>
        </a:p>
      </cdr:txBody>
    </cdr:sp>
  </cdr:relSizeAnchor>
  <cdr:relSizeAnchor xmlns:cdr="http://schemas.openxmlformats.org/drawingml/2006/chartDrawing">
    <cdr:from>
      <cdr:x>0.43674</cdr:x>
      <cdr:y>0.0696</cdr:y>
    </cdr:from>
    <cdr:to>
      <cdr:x>0.43723</cdr:x>
      <cdr:y>0.57793</cdr:y>
    </cdr:to>
    <cdr:sp macro="" textlink="">
      <cdr:nvSpPr>
        <cdr:cNvPr id="4" name="Straight Connector 3"/>
        <cdr:cNvSpPr/>
      </cdr:nvSpPr>
      <cdr:spPr>
        <a:xfrm xmlns:a="http://schemas.openxmlformats.org/drawingml/2006/main" flipH="1">
          <a:off x="1319134" y="162848"/>
          <a:ext cx="1480" cy="1189349"/>
        </a:xfrm>
        <a:prstGeom xmlns:a="http://schemas.openxmlformats.org/drawingml/2006/main" prst="line">
          <a:avLst/>
        </a:prstGeom>
        <a:noFill xmlns:a="http://schemas.openxmlformats.org/drawingml/2006/main"/>
        <a:ln xmlns:a="http://schemas.openxmlformats.org/drawingml/2006/main" w="3175" cap="flat" cmpd="sng" algn="ctr">
          <a:solidFill>
            <a:schemeClr val="bg1">
              <a:lumMod val="75000"/>
            </a:scheme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hu-HU"/>
        </a:p>
      </cdr:txBody>
    </cdr:sp>
  </cdr:relSizeAnchor>
  <cdr:relSizeAnchor xmlns:cdr="http://schemas.openxmlformats.org/drawingml/2006/chartDrawing">
    <cdr:from>
      <cdr:x>0.60656</cdr:x>
      <cdr:y>0.07321</cdr:y>
    </cdr:from>
    <cdr:to>
      <cdr:x>0.60996</cdr:x>
      <cdr:y>0.58556</cdr:y>
    </cdr:to>
    <cdr:sp macro="" textlink="">
      <cdr:nvSpPr>
        <cdr:cNvPr id="5" name="Straight Connector 4"/>
        <cdr:cNvSpPr/>
      </cdr:nvSpPr>
      <cdr:spPr>
        <a:xfrm xmlns:a="http://schemas.openxmlformats.org/drawingml/2006/main">
          <a:off x="1832071" y="171302"/>
          <a:ext cx="10270" cy="1198755"/>
        </a:xfrm>
        <a:prstGeom xmlns:a="http://schemas.openxmlformats.org/drawingml/2006/main" prst="line">
          <a:avLst/>
        </a:prstGeom>
        <a:noFill xmlns:a="http://schemas.openxmlformats.org/drawingml/2006/main"/>
        <a:ln xmlns:a="http://schemas.openxmlformats.org/drawingml/2006/main" w="3175" cap="flat" cmpd="sng" algn="ctr">
          <a:solidFill>
            <a:schemeClr val="bg1">
              <a:lumMod val="75000"/>
            </a:scheme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hu-HU"/>
        </a:p>
      </cdr:txBody>
    </cdr:sp>
  </cdr:relSizeAnchor>
  <cdr:relSizeAnchor xmlns:cdr="http://schemas.openxmlformats.org/drawingml/2006/chartDrawing">
    <cdr:from>
      <cdr:x>0.78847</cdr:x>
      <cdr:y>0.06783</cdr:y>
    </cdr:from>
    <cdr:to>
      <cdr:x>0.79187</cdr:x>
      <cdr:y>0.58019</cdr:y>
    </cdr:to>
    <cdr:sp macro="" textlink="">
      <cdr:nvSpPr>
        <cdr:cNvPr id="6" name="Straight Connector 5"/>
        <cdr:cNvSpPr/>
      </cdr:nvSpPr>
      <cdr:spPr>
        <a:xfrm xmlns:a="http://schemas.openxmlformats.org/drawingml/2006/main">
          <a:off x="2381507" y="158694"/>
          <a:ext cx="10270" cy="1198778"/>
        </a:xfrm>
        <a:prstGeom xmlns:a="http://schemas.openxmlformats.org/drawingml/2006/main" prst="line">
          <a:avLst/>
        </a:prstGeom>
        <a:noFill xmlns:a="http://schemas.openxmlformats.org/drawingml/2006/main"/>
        <a:ln xmlns:a="http://schemas.openxmlformats.org/drawingml/2006/main" w="3175" cap="flat" cmpd="sng" algn="ctr">
          <a:solidFill>
            <a:schemeClr val="bg1">
              <a:lumMod val="75000"/>
            </a:scheme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hu-HU"/>
        </a:p>
      </cdr:txBody>
    </cdr:sp>
  </cdr:relSizeAnchor>
  <cdr:relSizeAnchor xmlns:cdr="http://schemas.openxmlformats.org/drawingml/2006/chartDrawing">
    <cdr:from>
      <cdr:x>0.10477</cdr:x>
      <cdr:y>0.01641</cdr:y>
    </cdr:from>
    <cdr:to>
      <cdr:x>0.29382</cdr:x>
      <cdr:y>0.08605</cdr:y>
    </cdr:to>
    <cdr:sp macro="" textlink="">
      <cdr:nvSpPr>
        <cdr:cNvPr id="7" name="TextBox 1"/>
        <cdr:cNvSpPr txBox="1"/>
      </cdr:nvSpPr>
      <cdr:spPr>
        <a:xfrm xmlns:a="http://schemas.openxmlformats.org/drawingml/2006/main">
          <a:off x="329046" y="38966"/>
          <a:ext cx="593725" cy="165407"/>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hu-HU" sz="900" b="0">
              <a:latin typeface="Calibri"/>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0.0959</cdr:x>
      <cdr:y>0.01461</cdr:y>
    </cdr:from>
    <cdr:to>
      <cdr:x>0.63344</cdr:x>
      <cdr:y>0.09643</cdr:y>
    </cdr:to>
    <cdr:sp macro="" textlink="">
      <cdr:nvSpPr>
        <cdr:cNvPr id="3" name="TextBox 1"/>
        <cdr:cNvSpPr txBox="1"/>
      </cdr:nvSpPr>
      <cdr:spPr>
        <a:xfrm xmlns:a="http://schemas.openxmlformats.org/drawingml/2006/main">
          <a:off x="284089" y="38962"/>
          <a:ext cx="1592336" cy="218214"/>
        </a:xfrm>
        <a:prstGeom xmlns:a="http://schemas.openxmlformats.org/drawingml/2006/main" prst="rect">
          <a:avLst/>
        </a:prstGeom>
      </cdr:spPr>
      <cdr:txBody>
        <a:bodyPr xmlns:a="http://schemas.openxmlformats.org/drawingml/2006/main" vertOverflow="clip" wrap="square" lIns="0" tIns="36000" rIns="0" bIns="36000" rtlCol="0"/>
        <a:lstStyle xmlns:a="http://schemas.openxmlformats.org/drawingml/2006/main"/>
        <a:p xmlns:a="http://schemas.openxmlformats.org/drawingml/2006/main">
          <a:r>
            <a:rPr lang="hu-HU" sz="1400" b="0" dirty="0" smtClean="0">
              <a:latin typeface="Trebuchet MS" pitchFamily="34" charset="0"/>
            </a:rPr>
            <a:t>Nagyvállalat=100</a:t>
          </a:r>
          <a:endParaRPr lang="en-GB" sz="900" b="0" dirty="0">
            <a:latin typeface="Trebuchet MS"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0.50217</cdr:x>
      <cdr:y>0.04698</cdr:y>
    </cdr:from>
    <cdr:to>
      <cdr:x>0.97212</cdr:x>
      <cdr:y>0.89149</cdr:y>
    </cdr:to>
    <cdr:grpSp>
      <cdr:nvGrpSpPr>
        <cdr:cNvPr id="24" name="Csoportba foglalás 23"/>
        <cdr:cNvGrpSpPr/>
      </cdr:nvGrpSpPr>
      <cdr:grpSpPr>
        <a:xfrm xmlns:a="http://schemas.openxmlformats.org/drawingml/2006/main">
          <a:off x="3960438" y="196210"/>
          <a:ext cx="3706379" cy="3527065"/>
          <a:chOff x="-9245" y="-21293"/>
          <a:chExt cx="1756231" cy="2169299"/>
        </a:xfrm>
      </cdr:grpSpPr>
      <cdr:sp macro="" textlink="">
        <cdr:nvSpPr>
          <cdr:cNvPr id="35" name="Szövegdoboz 12"/>
          <cdr:cNvSpPr txBox="1"/>
        </cdr:nvSpPr>
        <cdr:spPr>
          <a:xfrm xmlns:a="http://schemas.openxmlformats.org/drawingml/2006/main">
            <a:off x="-9244" y="1911786"/>
            <a:ext cx="1750569" cy="23622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Environment</a:t>
            </a:r>
          </a:p>
        </cdr:txBody>
      </cdr:sp>
      <cdr:sp macro="" textlink="">
        <cdr:nvSpPr>
          <cdr:cNvPr id="25" name="Szövegdoboz 2"/>
          <cdr:cNvSpPr txBox="1"/>
        </cdr:nvSpPr>
        <cdr:spPr>
          <a:xfrm xmlns:a="http://schemas.openxmlformats.org/drawingml/2006/main">
            <a:off x="-9244" y="-21293"/>
            <a:ext cx="1302054" cy="23622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Global competitiveness</a:t>
            </a:r>
          </a:p>
        </cdr:txBody>
      </cdr:sp>
      <cdr:sp macro="" textlink="">
        <cdr:nvSpPr>
          <cdr:cNvPr id="26" name="Szövegdoboz 3"/>
          <cdr:cNvSpPr txBox="1"/>
        </cdr:nvSpPr>
        <cdr:spPr>
          <a:xfrm xmlns:a="http://schemas.openxmlformats.org/drawingml/2006/main">
            <a:off x="-9244" y="173088"/>
            <a:ext cx="1277851" cy="23622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Knowledge economy</a:t>
            </a:r>
          </a:p>
        </cdr:txBody>
      </cdr:sp>
      <cdr:sp macro="" textlink="">
        <cdr:nvSpPr>
          <cdr:cNvPr id="27" name="Szövegdoboz 4"/>
          <cdr:cNvSpPr txBox="1"/>
        </cdr:nvSpPr>
        <cdr:spPr>
          <a:xfrm xmlns:a="http://schemas.openxmlformats.org/drawingml/2006/main">
            <a:off x="-9245" y="367273"/>
            <a:ext cx="1262553" cy="23622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Gross domestic product</a:t>
            </a:r>
          </a:p>
        </cdr:txBody>
      </cdr:sp>
      <cdr:sp macro="" textlink="">
        <cdr:nvSpPr>
          <cdr:cNvPr id="28" name="Szövegdoboz 5"/>
          <cdr:cNvSpPr txBox="1"/>
        </cdr:nvSpPr>
        <cdr:spPr>
          <a:xfrm xmlns:a="http://schemas.openxmlformats.org/drawingml/2006/main">
            <a:off x="-9245" y="567939"/>
            <a:ext cx="1267026" cy="23622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Gender equality</a:t>
            </a:r>
          </a:p>
        </cdr:txBody>
      </cdr:sp>
      <cdr:sp macro="" textlink="">
        <cdr:nvSpPr>
          <cdr:cNvPr id="29" name="Szövegdoboz 6"/>
          <cdr:cNvSpPr txBox="1"/>
        </cdr:nvSpPr>
        <cdr:spPr>
          <a:xfrm xmlns:a="http://schemas.openxmlformats.org/drawingml/2006/main">
            <a:off x="-9245" y="756549"/>
            <a:ext cx="1284069" cy="23622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Economic freedom</a:t>
            </a:r>
          </a:p>
        </cdr:txBody>
      </cdr:sp>
      <cdr:sp macro="" textlink="">
        <cdr:nvSpPr>
          <cdr:cNvPr id="30" name="Szövegdoboz 7"/>
          <cdr:cNvSpPr txBox="1"/>
        </cdr:nvSpPr>
        <cdr:spPr>
          <a:xfrm xmlns:a="http://schemas.openxmlformats.org/drawingml/2006/main">
            <a:off x="-9244" y="952679"/>
            <a:ext cx="1279753" cy="236221"/>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Competitiveness</a:t>
            </a:r>
          </a:p>
        </cdr:txBody>
      </cdr:sp>
      <cdr:sp macro="" textlink="">
        <cdr:nvSpPr>
          <cdr:cNvPr id="31" name="Szövegdoboz 8"/>
          <cdr:cNvSpPr txBox="1"/>
        </cdr:nvSpPr>
        <cdr:spPr>
          <a:xfrm xmlns:a="http://schemas.openxmlformats.org/drawingml/2006/main">
            <a:off x="-9244" y="1146204"/>
            <a:ext cx="1661281" cy="23622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Complex</a:t>
            </a:r>
            <a:r>
              <a:rPr lang="hu-HU" sz="1000" baseline="0" dirty="0" err="1" smtClean="0"/>
              <a:t> </a:t>
            </a:r>
            <a:r>
              <a:rPr lang="hu-HU" sz="1000" dirty="0" err="1" smtClean="0"/>
              <a:t>development</a:t>
            </a:r>
          </a:p>
        </cdr:txBody>
      </cdr:sp>
      <cdr:sp macro="" textlink="">
        <cdr:nvSpPr>
          <cdr:cNvPr id="32" name="Szövegdoboz 9"/>
          <cdr:cNvSpPr txBox="1"/>
        </cdr:nvSpPr>
        <cdr:spPr>
          <a:xfrm xmlns:a="http://schemas.openxmlformats.org/drawingml/2006/main">
            <a:off x="-9245" y="1328349"/>
            <a:ext cx="1689174" cy="23622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Shadow economy</a:t>
            </a:r>
          </a:p>
        </cdr:txBody>
      </cdr:sp>
      <cdr:sp macro="" textlink="">
        <cdr:nvSpPr>
          <cdr:cNvPr id="33" name="Szövegdoboz 10"/>
          <cdr:cNvSpPr txBox="1"/>
        </cdr:nvSpPr>
        <cdr:spPr>
          <a:xfrm xmlns:a="http://schemas.openxmlformats.org/drawingml/2006/main">
            <a:off x="-9245" y="1542903"/>
            <a:ext cx="1750971" cy="23622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Social progress</a:t>
            </a:r>
          </a:p>
        </cdr:txBody>
      </cdr:sp>
      <cdr:sp macro="" textlink="">
        <cdr:nvSpPr>
          <cdr:cNvPr id="34" name="Szövegdoboz 11"/>
          <cdr:cNvSpPr txBox="1"/>
        </cdr:nvSpPr>
        <cdr:spPr>
          <a:xfrm xmlns:a="http://schemas.openxmlformats.org/drawingml/2006/main">
            <a:off x="-9245" y="1737525"/>
            <a:ext cx="1756231" cy="23622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Knowledge economy</a:t>
            </a:r>
          </a:p>
        </cdr:txBody>
      </cdr:sp>
    </cdr:grpSp>
  </cdr:relSizeAnchor>
  <cdr:relSizeAnchor xmlns:cdr="http://schemas.openxmlformats.org/drawingml/2006/chartDrawing">
    <cdr:from>
      <cdr:x>0.79742</cdr:x>
      <cdr:y>0.05764</cdr:y>
    </cdr:from>
    <cdr:to>
      <cdr:x>0.79742</cdr:x>
      <cdr:y>0.87014</cdr:y>
    </cdr:to>
    <cdr:cxnSp macro="">
      <cdr:nvCxnSpPr>
        <cdr:cNvPr id="36" name="Egyenes összekötő 14"/>
        <cdr:cNvCxnSpPr/>
      </cdr:nvCxnSpPr>
      <cdr:spPr>
        <a:xfrm xmlns:a="http://schemas.openxmlformats.org/drawingml/2006/main">
          <a:off x="3157802" y="165991"/>
          <a:ext cx="0" cy="234000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0.66943</cdr:x>
      <cdr:y>0.2381</cdr:y>
    </cdr:from>
    <cdr:to>
      <cdr:x>0.89801</cdr:x>
      <cdr:y>0.36508</cdr:y>
    </cdr:to>
    <cdr:sp macro="" textlink="">
      <cdr:nvSpPr>
        <cdr:cNvPr id="3" name="Téglalap 2"/>
        <cdr:cNvSpPr/>
      </cdr:nvSpPr>
      <cdr:spPr>
        <a:xfrm xmlns:a="http://schemas.openxmlformats.org/drawingml/2006/main">
          <a:off x="5904656" y="1080120"/>
          <a:ext cx="2016224" cy="576064"/>
        </a:xfrm>
        <a:prstGeom xmlns:a="http://schemas.openxmlformats.org/drawingml/2006/main" prst="rect">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endParaRPr lang="hu-HU"/>
        </a:p>
      </cdr:txBody>
    </cdr:sp>
  </cdr:relSizeAnchor>
  <cdr:relSizeAnchor xmlns:cdr="http://schemas.openxmlformats.org/drawingml/2006/chartDrawing">
    <cdr:from>
      <cdr:x>0.19593</cdr:x>
      <cdr:y>0.06349</cdr:y>
    </cdr:from>
    <cdr:to>
      <cdr:x>0.42451</cdr:x>
      <cdr:y>0.19048</cdr:y>
    </cdr:to>
    <cdr:sp macro="" textlink="">
      <cdr:nvSpPr>
        <cdr:cNvPr id="4" name="Téglalap 3"/>
        <cdr:cNvSpPr/>
      </cdr:nvSpPr>
      <cdr:spPr>
        <a:xfrm xmlns:a="http://schemas.openxmlformats.org/drawingml/2006/main">
          <a:off x="1728192" y="288032"/>
          <a:ext cx="2016224" cy="576064"/>
        </a:xfrm>
        <a:prstGeom xmlns:a="http://schemas.openxmlformats.org/drawingml/2006/main" prst="rect">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endParaRPr lang="hu-HU"/>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52175A8-35AC-46BC-970E-BB361A66CB6D}" type="datetimeFigureOut">
              <a:rPr lang="hu-HU" smtClean="0"/>
              <a:pPr/>
              <a:t>2015.12.09.</a:t>
            </a:fld>
            <a:endParaRPr lang="hu-H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hu-H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80FDB01-46C1-4BF1-9E72-84EA817E09E0}" type="slidenum">
              <a:rPr lang="hu-HU" smtClean="0"/>
              <a:pPr/>
              <a:t>‹#›</a:t>
            </a:fld>
            <a:endParaRPr lang="hu-HU"/>
          </a:p>
        </p:txBody>
      </p:sp>
    </p:spTree>
    <p:extLst>
      <p:ext uri="{BB962C8B-B14F-4D97-AF65-F5344CB8AC3E}">
        <p14:creationId xmlns:p14="http://schemas.microsoft.com/office/powerpoint/2010/main" val="2433221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DC4DF4E-9F45-4956-AF27-4169F777B831}" type="datetimeFigureOut">
              <a:rPr lang="hu-HU"/>
              <a:pPr>
                <a:defRPr/>
              </a:pPr>
              <a:t>2015.12.09.</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E6176FD-5602-4B79-B069-B36BD1680ECD}" type="slidenum">
              <a:rPr lang="hu-HU"/>
              <a:pPr>
                <a:defRPr/>
              </a:pPr>
              <a:t>‹#›</a:t>
            </a:fld>
            <a:endParaRPr lang="hu-HU"/>
          </a:p>
        </p:txBody>
      </p:sp>
    </p:spTree>
    <p:extLst>
      <p:ext uri="{BB962C8B-B14F-4D97-AF65-F5344CB8AC3E}">
        <p14:creationId xmlns:p14="http://schemas.microsoft.com/office/powerpoint/2010/main" val="401097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Trebuchet MS" pitchFamily="34" charset="0"/>
                <a:ea typeface="+mn-ea"/>
                <a:cs typeface="+mn-cs"/>
              </a:rPr>
              <a:t>Elmúlt évtizedek meghatározó geopolitikai eseményei</a:t>
            </a:r>
            <a:r>
              <a:rPr lang="hu-HU" sz="1200" kern="1200" dirty="0" smtClean="0">
                <a:solidFill>
                  <a:schemeClr val="tx1"/>
                </a:solidFill>
                <a:effectLst/>
                <a:latin typeface="Trebuchet MS" pitchFamily="34" charset="0"/>
                <a:ea typeface="+mn-ea"/>
                <a:cs typeface="+mn-cs"/>
              </a:rPr>
              <a:t>: A világkereskedelem az 1980-as évek második felétől a válságot megelőző évekig tartó rendkívüli bővülése egyfelől a kelet-közép-európai országok rendszerváltásait követő újraintegrálódási folyamathoz kötődött, amely a Nyugat-Európával újrainduló gazdasági kapcsolatok révén a külkereskedelem élénkülését okozta. Meghatározó strukturális tényező továbbá a Kína által bevezetett exportorientált növekedési stratégia, amely a Kereskedelmi Világszervezethez való csatlakozását (2001) követte. </a:t>
            </a:r>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12</a:t>
            </a:fld>
            <a:endParaRPr lang="hu-HU" dirty="0"/>
          </a:p>
        </p:txBody>
      </p:sp>
    </p:spTree>
    <p:extLst>
      <p:ext uri="{BB962C8B-B14F-4D97-AF65-F5344CB8AC3E}">
        <p14:creationId xmlns:p14="http://schemas.microsoft.com/office/powerpoint/2010/main" val="81253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19</a:t>
            </a:fld>
            <a:endParaRPr lang="hu-HU" dirty="0"/>
          </a:p>
        </p:txBody>
      </p:sp>
    </p:spTree>
    <p:extLst>
      <p:ext uri="{BB962C8B-B14F-4D97-AF65-F5344CB8AC3E}">
        <p14:creationId xmlns:p14="http://schemas.microsoft.com/office/powerpoint/2010/main" val="81253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23</a:t>
            </a:fld>
            <a:endParaRPr lang="hu-HU" dirty="0"/>
          </a:p>
        </p:txBody>
      </p:sp>
    </p:spTree>
    <p:extLst>
      <p:ext uri="{BB962C8B-B14F-4D97-AF65-F5344CB8AC3E}">
        <p14:creationId xmlns:p14="http://schemas.microsoft.com/office/powerpoint/2010/main" val="81253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elfogadottabb alternatív mutatók alapján Magyarország magasabb fejlettségi fokot mutat, mint ami a gazdasági - versenyképességi rangsorokban elfoglalt globális pozíciójából következne.</a:t>
            </a:r>
          </a:p>
          <a:p>
            <a:endParaRPr lang="hu-HU" dirty="0"/>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25</a:t>
            </a:fld>
            <a:endParaRPr lang="hu-HU"/>
          </a:p>
        </p:txBody>
      </p:sp>
    </p:spTree>
    <p:extLst>
      <p:ext uri="{BB962C8B-B14F-4D97-AF65-F5344CB8AC3E}">
        <p14:creationId xmlns:p14="http://schemas.microsoft.com/office/powerpoint/2010/main" val="15267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t>
            </a:r>
            <a:r>
              <a:rPr lang="hu-HU" dirty="0" err="1" smtClean="0"/>
              <a:t>Doing</a:t>
            </a:r>
            <a:r>
              <a:rPr lang="hu-HU" dirty="0" smtClean="0"/>
              <a:t> Business” versenyképességi rangsor</a:t>
            </a:r>
          </a:p>
          <a:p>
            <a:r>
              <a:rPr lang="hu-HU" dirty="0" smtClean="0"/>
              <a:t>A Világbank </a:t>
            </a:r>
            <a:r>
              <a:rPr lang="hu-HU" dirty="0" err="1" smtClean="0"/>
              <a:t>Doing</a:t>
            </a:r>
            <a:r>
              <a:rPr lang="hu-HU" dirty="0" smtClean="0"/>
              <a:t> Business mutatója 189 ország vállalkozásalapítási és üzletviteli lehetőségeit vizsgálja. A jelentés abban tér el a korábban bemutatott versenyképességi módszertanoktól, hogy nem alkalmaz kérdőíves felmérést, hanem tisztán objektív mutatókon alapul. Ehhez olyan tipikus helyzetek jogi és intézményi környezetét térképezik fel, amelyek egy vállalkozás működése során jellemzően felmerülnek (például cégalapításhoz szükséges eljárások száma és ezek időigénye, költségei). A felmérés 2004 óta készül, de az egyes dimenziókat csak 2014 óta </a:t>
            </a:r>
            <a:r>
              <a:rPr lang="hu-HU" dirty="0" err="1" smtClean="0"/>
              <a:t>aggregálják</a:t>
            </a:r>
            <a:r>
              <a:rPr lang="hu-HU" dirty="0" smtClean="0"/>
              <a:t> egyetlen indikátorrá. Így az országok </a:t>
            </a:r>
            <a:r>
              <a:rPr lang="hu-HU" dirty="0" err="1" smtClean="0"/>
              <a:t>aggregált</a:t>
            </a:r>
            <a:r>
              <a:rPr lang="hu-HU" dirty="0" smtClean="0"/>
              <a:t> rangsora is csak 2014 óta értelmezhető.</a:t>
            </a:r>
          </a:p>
          <a:p>
            <a:endParaRPr lang="hu-HU" dirty="0"/>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26</a:t>
            </a:fld>
            <a:endParaRPr lang="hu-HU"/>
          </a:p>
        </p:txBody>
      </p:sp>
    </p:spTree>
    <p:extLst>
      <p:ext uri="{BB962C8B-B14F-4D97-AF65-F5344CB8AC3E}">
        <p14:creationId xmlns:p14="http://schemas.microsoft.com/office/powerpoint/2010/main" val="391795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Világgazdasági Fórum versenyképességi rangsora</a:t>
            </a:r>
          </a:p>
          <a:p>
            <a:r>
              <a:rPr lang="hu-HU" dirty="0" smtClean="0"/>
              <a:t>A Világgazdasági Fórum (</a:t>
            </a:r>
            <a:r>
              <a:rPr lang="hu-HU" dirty="0" err="1" smtClean="0"/>
              <a:t>WEF</a:t>
            </a:r>
            <a:r>
              <a:rPr lang="hu-HU" dirty="0" smtClean="0"/>
              <a:t>) által kialakított komplex versenyképességi mutató nemzetközi léptékben a gazdaság teljesítőképességének leírását tizenkét pillérbe csoportosított tényezők mentén értékeli, melyek az alábbiak: intézmények, infrastruktúra, makrogazdasági környezet, egészség és alapfokú oktatás, felsőoktatás, termékpiaci hatékonyság, </a:t>
            </a:r>
            <a:r>
              <a:rPr lang="hu-HU" dirty="0" err="1" smtClean="0"/>
              <a:t>munkaerőpiaci</a:t>
            </a:r>
            <a:r>
              <a:rPr lang="hu-HU" dirty="0" smtClean="0"/>
              <a:t> </a:t>
            </a:r>
            <a:r>
              <a:rPr lang="hu-HU" dirty="0" err="1" smtClean="0"/>
              <a:t>hatékonyság</a:t>
            </a:r>
            <a:r>
              <a:rPr lang="hu-HU" dirty="0" smtClean="0"/>
              <a:t>, pénzpiaci fejlettség, technológia, piacméret és az üzleti élet kifinomultsága, innováció. A </a:t>
            </a:r>
            <a:r>
              <a:rPr lang="hu-HU" dirty="0" err="1" smtClean="0"/>
              <a:t>WEF</a:t>
            </a:r>
            <a:r>
              <a:rPr lang="hu-HU" dirty="0" smtClean="0"/>
              <a:t> felmérésének alapját vállalatvezetők kérdőíves megkeresése adja (Magyarországon mintegy 100 fő), emellett bizonyos dimenziókat statisztikai mutatók segítségével értékelnek.</a:t>
            </a:r>
          </a:p>
          <a:p>
            <a:endParaRPr lang="hu-HU" dirty="0"/>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27</a:t>
            </a:fld>
            <a:endParaRPr lang="hu-HU"/>
          </a:p>
        </p:txBody>
      </p:sp>
    </p:spTree>
    <p:extLst>
      <p:ext uri="{BB962C8B-B14F-4D97-AF65-F5344CB8AC3E}">
        <p14:creationId xmlns:p14="http://schemas.microsoft.com/office/powerpoint/2010/main" val="2543013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29</a:t>
            </a:fld>
            <a:endParaRPr lang="hu-HU" dirty="0"/>
          </a:p>
        </p:txBody>
      </p:sp>
    </p:spTree>
    <p:extLst>
      <p:ext uri="{BB962C8B-B14F-4D97-AF65-F5344CB8AC3E}">
        <p14:creationId xmlns:p14="http://schemas.microsoft.com/office/powerpoint/2010/main" val="164279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800"/>
            </a:lvl1pPr>
          </a:lstStyle>
          <a:p>
            <a:r>
              <a:rPr lang="hu-HU" smtClean="0"/>
              <a:t>Mintacím szerkesztése</a:t>
            </a:r>
            <a:endParaRPr lang="hu-HU"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smtClean="0"/>
              <a:t>Alcím mintájának szerkesztése</a:t>
            </a:r>
            <a:endParaRPr lang="hu-HU" dirty="0"/>
          </a:p>
        </p:txBody>
      </p:sp>
      <p:sp>
        <p:nvSpPr>
          <p:cNvPr id="8" name="Footer Placeholder 7"/>
          <p:cNvSpPr>
            <a:spLocks noGrp="1"/>
          </p:cNvSpPr>
          <p:nvPr>
            <p:ph type="ftr" sz="quarter" idx="11"/>
          </p:nvPr>
        </p:nvSpPr>
        <p:spPr/>
        <p:txBody>
          <a:bodyPr/>
          <a:lstStyle/>
          <a:p>
            <a:pPr>
              <a:defRPr/>
            </a:pPr>
            <a:r>
              <a:rPr lang="hu-HU" dirty="0" smtClean="0"/>
              <a:t>Magyar Nemzeti Bank</a:t>
            </a:r>
          </a:p>
        </p:txBody>
      </p:sp>
      <p:sp>
        <p:nvSpPr>
          <p:cNvPr id="9" name="Slide Number Placeholder 8"/>
          <p:cNvSpPr>
            <a:spLocks noGrp="1"/>
          </p:cNvSpPr>
          <p:nvPr>
            <p:ph type="sldNum" sz="quarter" idx="12"/>
          </p:nvPr>
        </p:nvSpPr>
        <p:spPr/>
        <p:txBody>
          <a:bodyPr/>
          <a:lstStyle>
            <a:lvl1pPr>
              <a:defRPr sz="1100"/>
            </a:lvl1pPr>
          </a:lstStyle>
          <a:p>
            <a:pPr>
              <a:defRPr/>
            </a:pPr>
            <a:fld id="{0401AEF3-AFFE-433D-8A34-08D966C25545}" type="slidenum">
              <a:rPr lang="hu-HU" smtClean="0"/>
              <a:pPr>
                <a:defRPr/>
              </a:pPr>
              <a:t>‹#›</a:t>
            </a:fld>
            <a:endParaRPr lang="hu-HU" dirty="0"/>
          </a:p>
        </p:txBody>
      </p:sp>
      <p:sp>
        <p:nvSpPr>
          <p:cNvPr id="5" name="Text Placeholder 4"/>
          <p:cNvSpPr>
            <a:spLocks noGrp="1"/>
          </p:cNvSpPr>
          <p:nvPr>
            <p:ph type="body" sz="quarter" idx="13" hasCustomPrompt="1"/>
          </p:nvPr>
        </p:nvSpPr>
        <p:spPr>
          <a:xfrm>
            <a:off x="7443788" y="6356350"/>
            <a:ext cx="1700212" cy="365125"/>
          </a:xfrm>
        </p:spPr>
        <p:txBody>
          <a:bodyPr anchor="ctr">
            <a:noAutofit/>
          </a:bodyPr>
          <a:lstStyle>
            <a:lvl1pPr marL="0" indent="0" algn="r">
              <a:buNone/>
              <a:defRPr sz="1100"/>
            </a:lvl1pPr>
            <a:lvl2pPr>
              <a:defRPr sz="1100"/>
            </a:lvl2pPr>
            <a:lvl3pPr>
              <a:defRPr sz="1100"/>
            </a:lvl3pPr>
            <a:lvl4pPr>
              <a:defRPr sz="1100"/>
            </a:lvl4pPr>
            <a:lvl5pPr>
              <a:defRPr sz="1100"/>
            </a:lvl5pPr>
          </a:lstStyle>
          <a:p>
            <a:pPr lvl="0"/>
            <a:r>
              <a:rPr lang="hu-HU" dirty="0" smtClean="0"/>
              <a:t>Forrás:</a:t>
            </a:r>
          </a:p>
        </p:txBody>
      </p:sp>
    </p:spTree>
    <p:extLst>
      <p:ext uri="{BB962C8B-B14F-4D97-AF65-F5344CB8AC3E}">
        <p14:creationId xmlns:p14="http://schemas.microsoft.com/office/powerpoint/2010/main" val="32222107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yitólap logóv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3" y="365127"/>
            <a:ext cx="6630363" cy="615602"/>
          </a:xfrm>
        </p:spPr>
        <p:txBody>
          <a:bodyPr/>
          <a:lstStyle>
            <a:lvl1pPr>
              <a:defRPr/>
            </a:lvl1pPr>
          </a:lstStyle>
          <a:p>
            <a:r>
              <a:rPr lang="hu-HU" dirty="0" smtClean="0"/>
              <a:t>Előadás címe</a:t>
            </a:r>
            <a:endParaRPr lang="hu-HU" dirty="0"/>
          </a:p>
        </p:txBody>
      </p:sp>
      <p:sp>
        <p:nvSpPr>
          <p:cNvPr id="3" name="Content Placeholder 2"/>
          <p:cNvSpPr>
            <a:spLocks noGrp="1"/>
          </p:cNvSpPr>
          <p:nvPr>
            <p:ph idx="1" hasCustomPrompt="1"/>
          </p:nvPr>
        </p:nvSpPr>
        <p:spPr>
          <a:xfrm>
            <a:off x="1907702" y="2131959"/>
            <a:ext cx="6630364" cy="368904"/>
          </a:xfrm>
        </p:spPr>
        <p:txBody>
          <a:bodyPr>
            <a:noAutofit/>
          </a:bodyPr>
          <a:lstStyle>
            <a:lvl1pPr marL="0" indent="0">
              <a:buNone/>
              <a:defRPr sz="2100" baseline="0"/>
            </a:lvl1pPr>
          </a:lstStyle>
          <a:p>
            <a:pPr lvl="0"/>
            <a:r>
              <a:rPr lang="hu-HU" dirty="0" smtClean="0"/>
              <a:t>Helyszín</a:t>
            </a:r>
          </a:p>
        </p:txBody>
      </p:sp>
      <p:sp>
        <p:nvSpPr>
          <p:cNvPr id="7" name="Content Placeholder 2"/>
          <p:cNvSpPr>
            <a:spLocks noGrp="1"/>
          </p:cNvSpPr>
          <p:nvPr>
            <p:ph idx="10" hasCustomPrompt="1"/>
          </p:nvPr>
        </p:nvSpPr>
        <p:spPr>
          <a:xfrm>
            <a:off x="1907702" y="980729"/>
            <a:ext cx="6630364" cy="720080"/>
          </a:xfrm>
        </p:spPr>
        <p:txBody>
          <a:bodyPr>
            <a:noAutofit/>
          </a:bodyPr>
          <a:lstStyle>
            <a:lvl1pPr marL="0" indent="0">
              <a:buNone/>
              <a:defRPr sz="2100" b="0" baseline="0">
                <a:solidFill>
                  <a:schemeClr val="bg2"/>
                </a:solidFill>
              </a:defRPr>
            </a:lvl1pPr>
          </a:lstStyle>
          <a:p>
            <a:pPr lvl="0"/>
            <a:r>
              <a:rPr lang="hu-HU" dirty="0" smtClean="0"/>
              <a:t>Előadó neve</a:t>
            </a:r>
          </a:p>
          <a:p>
            <a:pPr lvl="0"/>
            <a:r>
              <a:rPr lang="hu-HU" dirty="0" smtClean="0"/>
              <a:t>Titulusa</a:t>
            </a:r>
            <a:endParaRPr lang="hu-HU" dirty="0"/>
          </a:p>
        </p:txBody>
      </p:sp>
      <p:sp>
        <p:nvSpPr>
          <p:cNvPr id="8" name="Content Placeholder 2"/>
          <p:cNvSpPr>
            <a:spLocks noGrp="1"/>
          </p:cNvSpPr>
          <p:nvPr>
            <p:ph idx="14" hasCustomPrompt="1"/>
          </p:nvPr>
        </p:nvSpPr>
        <p:spPr>
          <a:xfrm>
            <a:off x="1907404" y="2539464"/>
            <a:ext cx="6630364" cy="400734"/>
          </a:xfrm>
        </p:spPr>
        <p:txBody>
          <a:bodyPr>
            <a:normAutofit/>
          </a:bodyPr>
          <a:lstStyle>
            <a:lvl1pPr marL="0" indent="0">
              <a:buNone/>
              <a:defRPr sz="2100" baseline="0"/>
            </a:lvl1pPr>
          </a:lstStyle>
          <a:p>
            <a:pPr lvl="0"/>
            <a:r>
              <a:rPr lang="hu-HU" dirty="0" smtClean="0"/>
              <a:t>Dátum</a:t>
            </a:r>
            <a:endParaRPr lang="hu-HU" dirty="0"/>
          </a:p>
        </p:txBody>
      </p:sp>
    </p:spTree>
    <p:extLst>
      <p:ext uri="{BB962C8B-B14F-4D97-AF65-F5344CB8AC3E}">
        <p14:creationId xmlns:p14="http://schemas.microsoft.com/office/powerpoint/2010/main" val="22088394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lolda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453689" cy="759189"/>
          </a:xfrm>
        </p:spPr>
        <p:txBody>
          <a:bodyPr/>
          <a:lstStyle/>
          <a:p>
            <a:r>
              <a:rPr lang="hu-HU" smtClean="0"/>
              <a:t>Mintacím szerkesztése</a:t>
            </a:r>
            <a:endParaRPr lang="hu-HU" dirty="0"/>
          </a:p>
        </p:txBody>
      </p:sp>
      <p:sp>
        <p:nvSpPr>
          <p:cNvPr id="3" name="Content Placeholder 2"/>
          <p:cNvSpPr>
            <a:spLocks noGrp="1"/>
          </p:cNvSpPr>
          <p:nvPr>
            <p:ph idx="1"/>
          </p:nvPr>
        </p:nvSpPr>
        <p:spPr>
          <a:xfrm>
            <a:off x="651367" y="2060849"/>
            <a:ext cx="7886700" cy="4176464"/>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p:txBody>
      </p:sp>
      <p:sp>
        <p:nvSpPr>
          <p:cNvPr id="7" name="Content Placeholder 2"/>
          <p:cNvSpPr>
            <a:spLocks noGrp="1"/>
          </p:cNvSpPr>
          <p:nvPr>
            <p:ph idx="10"/>
          </p:nvPr>
        </p:nvSpPr>
        <p:spPr>
          <a:xfrm>
            <a:off x="651366" y="1388651"/>
            <a:ext cx="7886700" cy="576063"/>
          </a:xfrm>
        </p:spPr>
        <p:txBody>
          <a:bodyPr/>
          <a:lstStyle>
            <a:lvl1pPr marL="0" indent="0">
              <a:buNone/>
              <a:defRPr>
                <a:solidFill>
                  <a:schemeClr val="bg2"/>
                </a:solidFill>
              </a:defRPr>
            </a:lvl1pPr>
          </a:lstStyle>
          <a:p>
            <a:pPr lvl="0"/>
            <a:r>
              <a:rPr lang="hu-HU" smtClean="0"/>
              <a:t>Mintaszöveg szerkesztése</a:t>
            </a:r>
          </a:p>
        </p:txBody>
      </p:sp>
      <p:cxnSp>
        <p:nvCxnSpPr>
          <p:cNvPr id="9" name="Straight Connector 8"/>
          <p:cNvCxnSpPr/>
          <p:nvPr userDrawn="1"/>
        </p:nvCxnSpPr>
        <p:spPr>
          <a:xfrm>
            <a:off x="1187624" y="1124316"/>
            <a:ext cx="7956376" cy="0"/>
          </a:xfrm>
          <a:prstGeom prst="line">
            <a:avLst/>
          </a:prstGeom>
          <a:ln w="28575">
            <a:solidFill>
              <a:srgbClr val="1E245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2"/>
          </p:nvPr>
        </p:nvSpPr>
        <p:spPr/>
        <p:txBody>
          <a:bodyPr/>
          <a:lstStyle/>
          <a:p>
            <a:pPr>
              <a:defRPr/>
            </a:pPr>
            <a:r>
              <a:rPr lang="hu-HU" dirty="0" smtClean="0"/>
              <a:t>Magyar Nemzeti Bank</a:t>
            </a:r>
          </a:p>
        </p:txBody>
      </p:sp>
      <p:sp>
        <p:nvSpPr>
          <p:cNvPr id="6" name="Slide Number Placeholder 5"/>
          <p:cNvSpPr>
            <a:spLocks noGrp="1"/>
          </p:cNvSpPr>
          <p:nvPr>
            <p:ph type="sldNum" sz="quarter" idx="13"/>
          </p:nvPr>
        </p:nvSpPr>
        <p:spPr/>
        <p:txBody>
          <a:bodyPr/>
          <a:lstStyle>
            <a:lvl1pPr>
              <a:defRPr sz="1100"/>
            </a:lvl1pPr>
          </a:lstStyle>
          <a:p>
            <a:pPr>
              <a:defRPr/>
            </a:pPr>
            <a:fld id="{0401AEF3-AFFE-433D-8A34-08D966C25545}" type="slidenum">
              <a:rPr lang="hu-HU" smtClean="0"/>
              <a:pPr>
                <a:defRPr/>
              </a:pPr>
              <a:t>‹#›</a:t>
            </a:fld>
            <a:endParaRPr lang="hu-HU" dirty="0"/>
          </a:p>
        </p:txBody>
      </p:sp>
      <p:sp>
        <p:nvSpPr>
          <p:cNvPr id="10" name="Text Placeholder 4"/>
          <p:cNvSpPr>
            <a:spLocks noGrp="1"/>
          </p:cNvSpPr>
          <p:nvPr>
            <p:ph type="body" sz="quarter" idx="14" hasCustomPrompt="1"/>
          </p:nvPr>
        </p:nvSpPr>
        <p:spPr>
          <a:xfrm>
            <a:off x="7443788" y="6356350"/>
            <a:ext cx="1700212" cy="365125"/>
          </a:xfrm>
        </p:spPr>
        <p:txBody>
          <a:bodyPr anchor="ctr">
            <a:noAutofit/>
          </a:bodyPr>
          <a:lstStyle>
            <a:lvl1pPr marL="0" indent="0" algn="r">
              <a:buNone/>
              <a:defRPr sz="1100"/>
            </a:lvl1pPr>
            <a:lvl2pPr>
              <a:defRPr sz="1100"/>
            </a:lvl2pPr>
            <a:lvl3pPr>
              <a:defRPr sz="1100"/>
            </a:lvl3pPr>
            <a:lvl4pPr>
              <a:defRPr sz="1100"/>
            </a:lvl4pPr>
            <a:lvl5pPr>
              <a:defRPr sz="1100"/>
            </a:lvl5pPr>
          </a:lstStyle>
          <a:p>
            <a:pPr lvl="0"/>
            <a:r>
              <a:rPr lang="hu-HU" dirty="0" smtClean="0"/>
              <a:t>Forrás: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132054"/>
            <a:ext cx="873224" cy="873224"/>
          </a:xfrm>
          <a:prstGeom prst="rect">
            <a:avLst/>
          </a:prstGeom>
        </p:spPr>
      </p:pic>
    </p:spTree>
    <p:extLst>
      <p:ext uri="{BB962C8B-B14F-4D97-AF65-F5344CB8AC3E}">
        <p14:creationId xmlns:p14="http://schemas.microsoft.com/office/powerpoint/2010/main" val="42125586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loldal 2">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485331" cy="759189"/>
          </a:xfrm>
        </p:spPr>
        <p:txBody>
          <a:bodyPr/>
          <a:lstStyle/>
          <a:p>
            <a:r>
              <a:rPr lang="hu-HU" smtClean="0"/>
              <a:t>Mintacím szerkesztése</a:t>
            </a:r>
            <a:endParaRPr lang="hu-HU" dirty="0"/>
          </a:p>
        </p:txBody>
      </p:sp>
      <p:sp>
        <p:nvSpPr>
          <p:cNvPr id="3" name="Content Placeholder 2"/>
          <p:cNvSpPr>
            <a:spLocks noGrp="1"/>
          </p:cNvSpPr>
          <p:nvPr>
            <p:ph idx="1"/>
          </p:nvPr>
        </p:nvSpPr>
        <p:spPr>
          <a:xfrm>
            <a:off x="651367" y="1268761"/>
            <a:ext cx="7886700" cy="496855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p:txBody>
      </p:sp>
      <p:sp>
        <p:nvSpPr>
          <p:cNvPr id="5" name="Footer Placeholder 4"/>
          <p:cNvSpPr>
            <a:spLocks noGrp="1"/>
          </p:cNvSpPr>
          <p:nvPr>
            <p:ph type="ftr" sz="quarter" idx="11"/>
          </p:nvPr>
        </p:nvSpPr>
        <p:spPr/>
        <p:txBody>
          <a:bodyPr/>
          <a:lstStyle/>
          <a:p>
            <a:pPr>
              <a:defRPr/>
            </a:pPr>
            <a:r>
              <a:rPr lang="hu-HU" dirty="0" smtClean="0"/>
              <a:t>Magyar Nemzeti Bank</a:t>
            </a:r>
          </a:p>
        </p:txBody>
      </p:sp>
      <p:sp>
        <p:nvSpPr>
          <p:cNvPr id="6" name="Slide Number Placeholder 5"/>
          <p:cNvSpPr>
            <a:spLocks noGrp="1"/>
          </p:cNvSpPr>
          <p:nvPr>
            <p:ph type="sldNum" sz="quarter" idx="12"/>
          </p:nvPr>
        </p:nvSpPr>
        <p:spPr/>
        <p:txBody>
          <a:bodyPr/>
          <a:lstStyle>
            <a:lvl1pPr>
              <a:defRPr sz="1100"/>
            </a:lvl1pPr>
          </a:lstStyle>
          <a:p>
            <a:pPr>
              <a:defRPr/>
            </a:pPr>
            <a:fld id="{0401AEF3-AFFE-433D-8A34-08D966C25545}" type="slidenum">
              <a:rPr lang="hu-HU" smtClean="0"/>
              <a:pPr>
                <a:defRPr/>
              </a:pPr>
              <a:t>‹#›</a:t>
            </a:fld>
            <a:endParaRPr lang="hu-HU" dirty="0"/>
          </a:p>
        </p:txBody>
      </p:sp>
      <p:cxnSp>
        <p:nvCxnSpPr>
          <p:cNvPr id="7" name="Straight Connector 6"/>
          <p:cNvCxnSpPr/>
          <p:nvPr userDrawn="1"/>
        </p:nvCxnSpPr>
        <p:spPr>
          <a:xfrm>
            <a:off x="1187624" y="1120587"/>
            <a:ext cx="7956376" cy="0"/>
          </a:xfrm>
          <a:prstGeom prst="line">
            <a:avLst/>
          </a:prstGeom>
          <a:ln w="28575">
            <a:solidFill>
              <a:srgbClr val="1E2452"/>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hasCustomPrompt="1"/>
          </p:nvPr>
        </p:nvSpPr>
        <p:spPr>
          <a:xfrm>
            <a:off x="7443788" y="6356350"/>
            <a:ext cx="1700212" cy="365125"/>
          </a:xfrm>
        </p:spPr>
        <p:txBody>
          <a:bodyPr anchor="ctr">
            <a:noAutofit/>
          </a:bodyPr>
          <a:lstStyle>
            <a:lvl1pPr marL="0" indent="0" algn="r">
              <a:buNone/>
              <a:defRPr sz="1100"/>
            </a:lvl1pPr>
            <a:lvl2pPr>
              <a:defRPr sz="1100"/>
            </a:lvl2pPr>
            <a:lvl3pPr>
              <a:defRPr sz="1100"/>
            </a:lvl3pPr>
            <a:lvl4pPr>
              <a:defRPr sz="1100"/>
            </a:lvl4pPr>
            <a:lvl5pPr>
              <a:defRPr sz="1100"/>
            </a:lvl5pPr>
          </a:lstStyle>
          <a:p>
            <a:pPr lvl="0"/>
            <a:r>
              <a:rPr lang="hu-HU" dirty="0" smtClean="0"/>
              <a:t>Forrás: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 y="133200"/>
            <a:ext cx="873224" cy="873224"/>
          </a:xfrm>
          <a:prstGeom prst="rect">
            <a:avLst/>
          </a:prstGeom>
        </p:spPr>
      </p:pic>
    </p:spTree>
    <p:extLst>
      <p:ext uri="{BB962C8B-B14F-4D97-AF65-F5344CB8AC3E}">
        <p14:creationId xmlns:p14="http://schemas.microsoft.com/office/powerpoint/2010/main" val="17946432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Nyitólap logóv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3" y="365127"/>
            <a:ext cx="6630363" cy="615602"/>
          </a:xfrm>
        </p:spPr>
        <p:txBody>
          <a:bodyPr/>
          <a:lstStyle>
            <a:lvl1pPr>
              <a:defRPr/>
            </a:lvl1pPr>
          </a:lstStyle>
          <a:p>
            <a:r>
              <a:rPr lang="hu-HU" dirty="0" smtClean="0"/>
              <a:t>Előadás címe</a:t>
            </a:r>
            <a:endParaRPr lang="hu-HU" dirty="0"/>
          </a:p>
        </p:txBody>
      </p:sp>
      <p:sp>
        <p:nvSpPr>
          <p:cNvPr id="3" name="Content Placeholder 2"/>
          <p:cNvSpPr>
            <a:spLocks noGrp="1"/>
          </p:cNvSpPr>
          <p:nvPr>
            <p:ph idx="1" hasCustomPrompt="1"/>
          </p:nvPr>
        </p:nvSpPr>
        <p:spPr>
          <a:xfrm>
            <a:off x="1908000" y="2196000"/>
            <a:ext cx="6630364" cy="742711"/>
          </a:xfrm>
        </p:spPr>
        <p:txBody>
          <a:bodyPr/>
          <a:lstStyle>
            <a:lvl1pPr marL="0" indent="0">
              <a:buNone/>
              <a:defRPr baseline="0"/>
            </a:lvl1pPr>
          </a:lstStyle>
          <a:p>
            <a:pPr lvl="0"/>
            <a:r>
              <a:rPr lang="hu-HU" dirty="0" smtClean="0"/>
              <a:t>Helyszín</a:t>
            </a:r>
          </a:p>
          <a:p>
            <a:pPr lvl="0"/>
            <a:r>
              <a:rPr lang="hu-HU" dirty="0" smtClean="0"/>
              <a:t>Dátum</a:t>
            </a:r>
            <a:endParaRPr lang="hu-HU" dirty="0"/>
          </a:p>
        </p:txBody>
      </p:sp>
      <p:sp>
        <p:nvSpPr>
          <p:cNvPr id="7" name="Content Placeholder 2"/>
          <p:cNvSpPr>
            <a:spLocks noGrp="1"/>
          </p:cNvSpPr>
          <p:nvPr>
            <p:ph idx="10" hasCustomPrompt="1"/>
          </p:nvPr>
        </p:nvSpPr>
        <p:spPr>
          <a:xfrm>
            <a:off x="1907702" y="980729"/>
            <a:ext cx="6630364" cy="720080"/>
          </a:xfrm>
        </p:spPr>
        <p:txBody>
          <a:bodyPr/>
          <a:lstStyle>
            <a:lvl1pPr marL="0" indent="0">
              <a:buNone/>
              <a:defRPr b="0" baseline="0">
                <a:solidFill>
                  <a:schemeClr val="bg2"/>
                </a:solidFill>
              </a:defRPr>
            </a:lvl1pPr>
          </a:lstStyle>
          <a:p>
            <a:pPr lvl="0"/>
            <a:r>
              <a:rPr lang="hu-HU" dirty="0" smtClean="0"/>
              <a:t>Előadó neve</a:t>
            </a:r>
          </a:p>
          <a:p>
            <a:pPr lvl="0"/>
            <a:r>
              <a:rPr lang="hu-HU" dirty="0" smtClean="0"/>
              <a:t>Titulusa</a:t>
            </a:r>
            <a:endParaRPr lang="hu-HU" dirty="0"/>
          </a:p>
        </p:txBody>
      </p:sp>
    </p:spTree>
    <p:extLst>
      <p:ext uri="{BB962C8B-B14F-4D97-AF65-F5344CB8AC3E}">
        <p14:creationId xmlns:p14="http://schemas.microsoft.com/office/powerpoint/2010/main" val="459362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5" name="Footer Placeholder 4"/>
          <p:cNvSpPr>
            <a:spLocks noGrp="1"/>
          </p:cNvSpPr>
          <p:nvPr>
            <p:ph type="ftr" sz="quarter" idx="3"/>
          </p:nvPr>
        </p:nvSpPr>
        <p:spPr>
          <a:xfrm>
            <a:off x="0" y="6356351"/>
            <a:ext cx="3086100" cy="365125"/>
          </a:xfrm>
          <a:prstGeom prst="rect">
            <a:avLst/>
          </a:prstGeom>
        </p:spPr>
        <p:txBody>
          <a:bodyPr vert="horz" lIns="91440" tIns="45720" rIns="91440" bIns="45720" rtlCol="0" anchor="ctr"/>
          <a:lstStyle>
            <a:lvl1pPr algn="l">
              <a:defRPr sz="1400" b="1">
                <a:solidFill>
                  <a:schemeClr val="accent5"/>
                </a:solidFill>
                <a:latin typeface="Calibri" panose="020F0502020204030204" pitchFamily="34" charset="0"/>
              </a:defRPr>
            </a:lvl1pPr>
          </a:lstStyle>
          <a:p>
            <a:pPr>
              <a:defRPr/>
            </a:pPr>
            <a:r>
              <a:rPr lang="hu-HU" dirty="0" smtClean="0"/>
              <a:t>Magyar Nemzeti Bank</a:t>
            </a:r>
          </a:p>
        </p:txBody>
      </p:sp>
      <p:sp>
        <p:nvSpPr>
          <p:cNvPr id="6" name="Slide Number Placeholder 5"/>
          <p:cNvSpPr>
            <a:spLocks noGrp="1"/>
          </p:cNvSpPr>
          <p:nvPr>
            <p:ph type="sldNum" sz="quarter" idx="4"/>
          </p:nvPr>
        </p:nvSpPr>
        <p:spPr>
          <a:xfrm>
            <a:off x="3543300" y="6356351"/>
            <a:ext cx="2057400" cy="365125"/>
          </a:xfrm>
          <a:prstGeom prst="rect">
            <a:avLst/>
          </a:prstGeom>
        </p:spPr>
        <p:txBody>
          <a:bodyPr vert="horz" lIns="91440" tIns="45720" rIns="91440" bIns="45720" rtlCol="0" anchor="ctr"/>
          <a:lstStyle>
            <a:lvl1pPr algn="ctr">
              <a:defRPr sz="1100">
                <a:solidFill>
                  <a:schemeClr val="accent5"/>
                </a:solidFill>
                <a:latin typeface="Calibri" panose="020F0502020204030204" pitchFamily="34" charset="0"/>
              </a:defRPr>
            </a:lvl1pPr>
          </a:lstStyle>
          <a:p>
            <a:pPr>
              <a:defRPr/>
            </a:pPr>
            <a:fld id="{0401AEF3-AFFE-433D-8A34-08D966C25545}" type="slidenum">
              <a:rPr lang="hu-HU" smtClean="0"/>
              <a:pPr>
                <a:defRPr/>
              </a:pPr>
              <a:t>‹#›</a:t>
            </a:fld>
            <a:endParaRPr lang="hu-HU" dirty="0"/>
          </a:p>
        </p:txBody>
      </p:sp>
    </p:spTree>
    <p:extLst>
      <p:ext uri="{BB962C8B-B14F-4D97-AF65-F5344CB8AC3E}">
        <p14:creationId xmlns:p14="http://schemas.microsoft.com/office/powerpoint/2010/main" val="1802001978"/>
      </p:ext>
    </p:extLst>
  </p:cSld>
  <p:clrMap bg1="lt1" tx1="dk1" bg2="lt2" tx2="dk2" accent1="accent1" accent2="accent2" accent3="accent3" accent4="accent4" accent5="accent5" accent6="accent6" hlink="hlink" folHlink="folHlink"/>
  <p:sldLayoutIdLst>
    <p:sldLayoutId id="2147483785" r:id="rId1"/>
    <p:sldLayoutId id="2147483804" r:id="rId2"/>
    <p:sldLayoutId id="2147483806" r:id="rId3"/>
    <p:sldLayoutId id="2147483807" r:id="rId4"/>
    <p:sldLayoutId id="2147483808" r:id="rId5"/>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3" y="365127"/>
            <a:ext cx="7236297" cy="687609"/>
          </a:xfrm>
        </p:spPr>
        <p:txBody>
          <a:bodyPr>
            <a:noAutofit/>
          </a:bodyPr>
          <a:lstStyle/>
          <a:p>
            <a:r>
              <a:rPr lang="hu-HU" sz="3200" dirty="0" smtClean="0">
                <a:latin typeface="+mn-lt"/>
              </a:rPr>
              <a:t>Növekedési Jelentés 2015</a:t>
            </a:r>
            <a:endParaRPr lang="hu-HU" sz="3200" dirty="0">
              <a:latin typeface="+mn-lt"/>
            </a:endParaRPr>
          </a:p>
        </p:txBody>
      </p:sp>
      <p:sp>
        <p:nvSpPr>
          <p:cNvPr id="3" name="Content Placeholder 2"/>
          <p:cNvSpPr>
            <a:spLocks noGrp="1"/>
          </p:cNvSpPr>
          <p:nvPr>
            <p:ph idx="1"/>
          </p:nvPr>
        </p:nvSpPr>
        <p:spPr/>
        <p:txBody>
          <a:bodyPr>
            <a:normAutofit lnSpcReduction="10000"/>
          </a:bodyPr>
          <a:lstStyle/>
          <a:p>
            <a:r>
              <a:rPr lang="hu-HU" dirty="0" smtClean="0">
                <a:latin typeface="+mn-lt"/>
              </a:rPr>
              <a:t>Magyar Nemzeti Bank</a:t>
            </a:r>
            <a:endParaRPr lang="hu-HU" dirty="0">
              <a:latin typeface="+mn-lt"/>
            </a:endParaRPr>
          </a:p>
        </p:txBody>
      </p:sp>
      <p:sp>
        <p:nvSpPr>
          <p:cNvPr id="4" name="Content Placeholder 3"/>
          <p:cNvSpPr>
            <a:spLocks noGrp="1"/>
          </p:cNvSpPr>
          <p:nvPr>
            <p:ph idx="10"/>
          </p:nvPr>
        </p:nvSpPr>
        <p:spPr>
          <a:xfrm>
            <a:off x="1907704" y="1052736"/>
            <a:ext cx="6702372" cy="720080"/>
          </a:xfrm>
        </p:spPr>
        <p:txBody>
          <a:bodyPr/>
          <a:lstStyle/>
          <a:p>
            <a:r>
              <a:rPr lang="hu-HU" dirty="0" smtClean="0">
                <a:latin typeface="+mn-lt"/>
              </a:rPr>
              <a:t>Virág Barnabás, ügyvezető igazgató</a:t>
            </a:r>
          </a:p>
        </p:txBody>
      </p:sp>
      <p:sp>
        <p:nvSpPr>
          <p:cNvPr id="6" name="Content Placeholder 5"/>
          <p:cNvSpPr>
            <a:spLocks noGrp="1"/>
          </p:cNvSpPr>
          <p:nvPr>
            <p:ph idx="14"/>
          </p:nvPr>
        </p:nvSpPr>
        <p:spPr/>
        <p:txBody>
          <a:bodyPr>
            <a:normAutofit/>
          </a:bodyPr>
          <a:lstStyle/>
          <a:p>
            <a:r>
              <a:rPr lang="hu-HU" dirty="0" smtClean="0">
                <a:latin typeface="+mn-lt"/>
              </a:rPr>
              <a:t>2015. december 7.</a:t>
            </a:r>
            <a:endParaRPr lang="hu-HU" dirty="0">
              <a:latin typeface="+mn-lt"/>
            </a:endParaRPr>
          </a:p>
        </p:txBody>
      </p:sp>
    </p:spTree>
    <p:extLst>
      <p:ext uri="{BB962C8B-B14F-4D97-AF65-F5344CB8AC3E}">
        <p14:creationId xmlns:p14="http://schemas.microsoft.com/office/powerpoint/2010/main" val="1602886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180000"/>
            <a:ext cx="7920880" cy="759189"/>
          </a:xfrm>
        </p:spPr>
        <p:txBody>
          <a:bodyPr>
            <a:noAutofit/>
          </a:bodyPr>
          <a:lstStyle/>
          <a:p>
            <a:r>
              <a:rPr lang="hu-HU" sz="3200" dirty="0" smtClean="0">
                <a:latin typeface="+mj-lt"/>
              </a:rPr>
              <a:t>Ki vállalja a legtöbb kockázatot….</a:t>
            </a:r>
            <a:endParaRPr lang="hu-HU" sz="3200" dirty="0">
              <a:latin typeface="+mj-lt"/>
            </a:endParaRPr>
          </a:p>
        </p:txBody>
      </p:sp>
      <p:sp>
        <p:nvSpPr>
          <p:cNvPr id="4" name="Tartalom helye 3"/>
          <p:cNvSpPr>
            <a:spLocks noGrp="1"/>
          </p:cNvSpPr>
          <p:nvPr>
            <p:ph idx="10"/>
          </p:nvPr>
        </p:nvSpPr>
        <p:spPr>
          <a:xfrm>
            <a:off x="467544" y="1196752"/>
            <a:ext cx="8424936" cy="720080"/>
          </a:xfrm>
        </p:spPr>
        <p:txBody>
          <a:bodyPr>
            <a:noAutofit/>
          </a:bodyPr>
          <a:lstStyle/>
          <a:p>
            <a:pPr algn="ctr"/>
            <a:r>
              <a:rPr lang="hu-HU" sz="2000" dirty="0" smtClean="0"/>
              <a:t> </a:t>
            </a:r>
          </a:p>
        </p:txBody>
      </p:sp>
      <p:sp>
        <p:nvSpPr>
          <p:cNvPr id="5" name="Élőláb helye 4"/>
          <p:cNvSpPr>
            <a:spLocks noGrp="1"/>
          </p:cNvSpPr>
          <p:nvPr>
            <p:ph type="ftr" sz="quarter" idx="12"/>
          </p:nvPr>
        </p:nvSpPr>
        <p:spPr/>
        <p:txBody>
          <a:bodyPr/>
          <a:lstStyle/>
          <a:p>
            <a:pPr>
              <a:defRPr/>
            </a:pPr>
            <a:r>
              <a:rPr lang="hu-HU" smtClean="0"/>
              <a:t>Magyar Nemzeti Bank</a:t>
            </a:r>
            <a:endParaRPr lang="hu-HU" dirty="0" smtClean="0"/>
          </a:p>
        </p:txBody>
      </p:sp>
      <p:sp>
        <p:nvSpPr>
          <p:cNvPr id="6" name="Dia számának helye 5"/>
          <p:cNvSpPr>
            <a:spLocks noGrp="1"/>
          </p:cNvSpPr>
          <p:nvPr>
            <p:ph type="sldNum" sz="quarter" idx="13"/>
          </p:nvPr>
        </p:nvSpPr>
        <p:spPr/>
        <p:txBody>
          <a:bodyPr/>
          <a:lstStyle/>
          <a:p>
            <a:pPr>
              <a:defRPr/>
            </a:pPr>
            <a:fld id="{0401AEF3-AFFE-433D-8A34-08D966C25545}" type="slidenum">
              <a:rPr lang="hu-HU" smtClean="0"/>
              <a:pPr>
                <a:defRPr/>
              </a:pPr>
              <a:t>10</a:t>
            </a:fld>
            <a:endParaRPr lang="hu-HU" dirty="0"/>
          </a:p>
        </p:txBody>
      </p:sp>
      <p:sp>
        <p:nvSpPr>
          <p:cNvPr id="7" name="Szöveg helye 6"/>
          <p:cNvSpPr>
            <a:spLocks noGrp="1"/>
          </p:cNvSpPr>
          <p:nvPr>
            <p:ph type="body" sz="quarter" idx="14"/>
          </p:nvPr>
        </p:nvSpPr>
        <p:spPr>
          <a:xfrm>
            <a:off x="6300192" y="6381328"/>
            <a:ext cx="2564308" cy="365125"/>
          </a:xfrm>
        </p:spPr>
        <p:txBody>
          <a:bodyPr/>
          <a:lstStyle/>
          <a:p>
            <a:r>
              <a:rPr lang="hu-HU" dirty="0" smtClean="0">
                <a:latin typeface="+mn-lt"/>
              </a:rPr>
              <a:t>Forrás:  Mazzucato (2011)</a:t>
            </a:r>
            <a:endParaRPr lang="hu-HU" dirty="0">
              <a:latin typeface="+mn-lt"/>
            </a:endParaRPr>
          </a:p>
        </p:txBody>
      </p:sp>
      <p:graphicFrame>
        <p:nvGraphicFramePr>
          <p:cNvPr id="13" name="Chart 12"/>
          <p:cNvGraphicFramePr/>
          <p:nvPr/>
        </p:nvGraphicFramePr>
        <p:xfrm>
          <a:off x="4751512" y="1772816"/>
          <a:ext cx="439248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4535488" y="5589240"/>
            <a:ext cx="4608512" cy="769441"/>
          </a:xfrm>
          <a:prstGeom prst="rect">
            <a:avLst/>
          </a:prstGeom>
        </p:spPr>
        <p:txBody>
          <a:bodyPr wrap="square">
            <a:spAutoFit/>
          </a:bodyPr>
          <a:lstStyle/>
          <a:p>
            <a:pPr algn="ctr"/>
            <a:r>
              <a:rPr lang="hu-HU" sz="2200" dirty="0" smtClean="0">
                <a:solidFill>
                  <a:schemeClr val="accent5"/>
                </a:solidFill>
                <a:latin typeface="+mn-lt"/>
              </a:rPr>
              <a:t>Az alapkutatások finanszírozási forrása, 2008</a:t>
            </a:r>
            <a:endParaRPr lang="hu-HU" sz="2200" dirty="0">
              <a:solidFill>
                <a:schemeClr val="accent5"/>
              </a:solidFill>
              <a:latin typeface="+mn-lt"/>
            </a:endParaRPr>
          </a:p>
        </p:txBody>
      </p:sp>
      <p:sp>
        <p:nvSpPr>
          <p:cNvPr id="17" name="Rectangle 16"/>
          <p:cNvSpPr/>
          <p:nvPr/>
        </p:nvSpPr>
        <p:spPr>
          <a:xfrm>
            <a:off x="0" y="5589240"/>
            <a:ext cx="4572000" cy="769441"/>
          </a:xfrm>
          <a:prstGeom prst="rect">
            <a:avLst/>
          </a:prstGeom>
        </p:spPr>
        <p:txBody>
          <a:bodyPr wrap="square">
            <a:spAutoFit/>
          </a:bodyPr>
          <a:lstStyle/>
          <a:p>
            <a:pPr algn="ctr"/>
            <a:r>
              <a:rPr lang="hu-HU" sz="2200" dirty="0" smtClean="0">
                <a:solidFill>
                  <a:schemeClr val="accent5"/>
                </a:solidFill>
                <a:latin typeface="+mn-lt"/>
              </a:rPr>
              <a:t>A befektetési kockázatok a fejlesztési fázisokban </a:t>
            </a:r>
            <a:endParaRPr lang="hu-HU" sz="2200" dirty="0">
              <a:solidFill>
                <a:schemeClr val="accent5"/>
              </a:solidFill>
              <a:latin typeface="+mn-lt"/>
            </a:endParaRPr>
          </a:p>
        </p:txBody>
      </p:sp>
      <p:graphicFrame>
        <p:nvGraphicFramePr>
          <p:cNvPr id="18" name="Chart 17"/>
          <p:cNvGraphicFramePr/>
          <p:nvPr/>
        </p:nvGraphicFramePr>
        <p:xfrm>
          <a:off x="323528" y="1628800"/>
          <a:ext cx="4824536"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12292" name="Rectangle 4"/>
          <p:cNvSpPr>
            <a:spLocks noChangeArrowheads="1"/>
          </p:cNvSpPr>
          <p:nvPr/>
        </p:nvSpPr>
        <p:spPr bwMode="auto">
          <a:xfrm>
            <a:off x="1115617" y="1312694"/>
            <a:ext cx="705678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685800" fontAlgn="base">
              <a:lnSpc>
                <a:spcPct val="90000"/>
              </a:lnSpc>
              <a:spcBef>
                <a:spcPts val="750"/>
              </a:spcBef>
              <a:spcAft>
                <a:spcPct val="0"/>
              </a:spcAft>
              <a:buClrTx/>
              <a:buSzTx/>
              <a:tabLst/>
            </a:pPr>
            <a:r>
              <a:rPr lang="hu-HU" sz="2000" dirty="0" smtClean="0">
                <a:solidFill>
                  <a:schemeClr val="bg2"/>
                </a:solidFill>
                <a:latin typeface="+mn-lt"/>
                <a:ea typeface="Verdana" panose="020B0604030504040204" pitchFamily="34" charset="0"/>
                <a:cs typeface="Verdana" panose="020B0604030504040204" pitchFamily="34" charset="0"/>
              </a:rPr>
              <a:t>…. és ki kapja a legtöbb profitot? </a:t>
            </a:r>
          </a:p>
        </p:txBody>
      </p:sp>
    </p:spTree>
    <p:extLst>
      <p:ext uri="{BB962C8B-B14F-4D97-AF65-F5344CB8AC3E}">
        <p14:creationId xmlns:p14="http://schemas.microsoft.com/office/powerpoint/2010/main" val="265502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smtClean="0"/>
              <a:t>A világkereskedelem bővülése lelassult a válság előtti időszakhoz képest</a:t>
            </a:r>
            <a:endParaRPr lang="hu-HU"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11</a:t>
            </a:fld>
            <a:endParaRPr lang="hu-HU" dirty="0"/>
          </a:p>
        </p:txBody>
      </p:sp>
      <p:graphicFrame>
        <p:nvGraphicFramePr>
          <p:cNvPr id="7" name="Chart 6"/>
          <p:cNvGraphicFramePr>
            <a:graphicFrameLocks/>
          </p:cNvGraphicFramePr>
          <p:nvPr>
            <p:extLst>
              <p:ext uri="{D42A27DB-BD31-4B8C-83A1-F6EECF244321}">
                <p14:modId xmlns:p14="http://schemas.microsoft.com/office/powerpoint/2010/main" val="2319021515"/>
              </p:ext>
            </p:extLst>
          </p:nvPr>
        </p:nvGraphicFramePr>
        <p:xfrm>
          <a:off x="827584" y="1124744"/>
          <a:ext cx="7056784"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13"/>
          </p:nvPr>
        </p:nvSpPr>
        <p:spPr>
          <a:xfrm>
            <a:off x="7646475" y="6395796"/>
            <a:ext cx="1497525" cy="286232"/>
          </a:xfrm>
          <a:prstGeom prst="rect">
            <a:avLst/>
          </a:prstGeom>
        </p:spPr>
        <p:txBody>
          <a:bodyPr wrap="none">
            <a:spAutoFit/>
          </a:bodyPr>
          <a:lstStyle/>
          <a:p>
            <a:r>
              <a:rPr lang="hu-HU" sz="1400" dirty="0">
                <a:solidFill>
                  <a:schemeClr val="accent5"/>
                </a:solidFill>
              </a:rPr>
              <a:t>Forrás: IMF </a:t>
            </a:r>
            <a:r>
              <a:rPr lang="hu-HU" sz="1400" dirty="0" err="1">
                <a:solidFill>
                  <a:schemeClr val="accent5"/>
                </a:solidFill>
              </a:rPr>
              <a:t>WEO</a:t>
            </a:r>
            <a:endParaRPr lang="hu-HU" sz="1400" b="1" dirty="0">
              <a:solidFill>
                <a:schemeClr val="accent5"/>
              </a:solidFill>
            </a:endParaRPr>
          </a:p>
        </p:txBody>
      </p:sp>
      <p:sp>
        <p:nvSpPr>
          <p:cNvPr id="9" name="Rectangle 8"/>
          <p:cNvSpPr/>
          <p:nvPr/>
        </p:nvSpPr>
        <p:spPr>
          <a:xfrm>
            <a:off x="155104" y="5589240"/>
            <a:ext cx="9036496" cy="461665"/>
          </a:xfrm>
          <a:prstGeom prst="rect">
            <a:avLst/>
          </a:prstGeom>
        </p:spPr>
        <p:txBody>
          <a:bodyPr wrap="square">
            <a:spAutoFit/>
          </a:bodyPr>
          <a:lstStyle/>
          <a:p>
            <a:pPr algn="r"/>
            <a:r>
              <a:rPr lang="hu-HU" sz="2400" dirty="0" smtClean="0">
                <a:solidFill>
                  <a:schemeClr val="accent5"/>
                </a:solidFill>
                <a:latin typeface="Trebuchet MS" panose="020B0603020202020204" pitchFamily="34" charset="0"/>
              </a:rPr>
              <a:t>A világimport és a GDP szintjének aránya</a:t>
            </a:r>
            <a:endParaRPr lang="hu-HU" sz="2400" dirty="0">
              <a:solidFill>
                <a:schemeClr val="accent5"/>
              </a:solidFill>
              <a:latin typeface="Trebuchet MS" panose="020B0603020202020204" pitchFamily="34" charset="0"/>
            </a:endParaRPr>
          </a:p>
        </p:txBody>
      </p:sp>
      <p:cxnSp>
        <p:nvCxnSpPr>
          <p:cNvPr id="6" name="Straight Connector 5"/>
          <p:cNvCxnSpPr/>
          <p:nvPr/>
        </p:nvCxnSpPr>
        <p:spPr>
          <a:xfrm flipV="1">
            <a:off x="2555776" y="1700808"/>
            <a:ext cx="3456384" cy="25922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300192" y="1628800"/>
            <a:ext cx="1296144" cy="21602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19053" y="2214553"/>
            <a:ext cx="2304256" cy="369332"/>
          </a:xfrm>
          <a:prstGeom prst="rect">
            <a:avLst/>
          </a:prstGeom>
          <a:noFill/>
        </p:spPr>
        <p:txBody>
          <a:bodyPr wrap="square" rtlCol="0">
            <a:spAutoFit/>
          </a:bodyPr>
          <a:lstStyle/>
          <a:p>
            <a:pPr algn="r"/>
            <a:r>
              <a:rPr lang="hu-HU" dirty="0" smtClean="0">
                <a:latin typeface="+mn-lt"/>
              </a:rPr>
              <a:t>Rugalmasság: 1,8</a:t>
            </a:r>
          </a:p>
        </p:txBody>
      </p:sp>
      <p:sp>
        <p:nvSpPr>
          <p:cNvPr id="17" name="TextBox 16"/>
          <p:cNvSpPr txBox="1"/>
          <p:nvPr/>
        </p:nvSpPr>
        <p:spPr>
          <a:xfrm>
            <a:off x="6156176" y="1259468"/>
            <a:ext cx="2376264" cy="369332"/>
          </a:xfrm>
          <a:prstGeom prst="rect">
            <a:avLst/>
          </a:prstGeom>
          <a:noFill/>
        </p:spPr>
        <p:txBody>
          <a:bodyPr wrap="square" rtlCol="0">
            <a:spAutoFit/>
          </a:bodyPr>
          <a:lstStyle/>
          <a:p>
            <a:pPr algn="r"/>
            <a:r>
              <a:rPr lang="hu-HU" dirty="0" smtClean="0">
                <a:latin typeface="+mn-lt"/>
              </a:rPr>
              <a:t>Rugalmasság: 1,2</a:t>
            </a:r>
          </a:p>
        </p:txBody>
      </p:sp>
    </p:spTree>
    <p:extLst>
      <p:ext uri="{BB962C8B-B14F-4D97-AF65-F5344CB8AC3E}">
        <p14:creationId xmlns:p14="http://schemas.microsoft.com/office/powerpoint/2010/main" val="3475947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p:txBody>
          <a:bodyPr/>
          <a:lstStyle/>
          <a:p>
            <a:pPr>
              <a:defRPr/>
            </a:pPr>
            <a:r>
              <a:rPr lang="hu-HU" smtClean="0"/>
              <a:t>Magyar Nemzeti Bank</a:t>
            </a:r>
            <a:endParaRPr lang="hu-HU" dirty="0" smtClean="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12</a:t>
            </a:fld>
            <a:endParaRPr lang="hu-HU" dirty="0"/>
          </a:p>
        </p:txBody>
      </p:sp>
      <p:sp>
        <p:nvSpPr>
          <p:cNvPr id="15" name="Cím 1"/>
          <p:cNvSpPr>
            <a:spLocks noGrp="1"/>
          </p:cNvSpPr>
          <p:nvPr>
            <p:ph type="title"/>
          </p:nvPr>
        </p:nvSpPr>
        <p:spPr>
          <a:xfrm>
            <a:off x="1152008" y="260648"/>
            <a:ext cx="7956496" cy="759189"/>
          </a:xfrm>
        </p:spPr>
        <p:txBody>
          <a:bodyPr>
            <a:noAutofit/>
          </a:bodyPr>
          <a:lstStyle/>
          <a:p>
            <a:r>
              <a:rPr lang="hu-HU" sz="2800" dirty="0" smtClean="0">
                <a:latin typeface="+mn-lt"/>
              </a:rPr>
              <a:t>A világkereskedelmi dinamika lassulása ciklikus és strukturális tényezőkhöz egyaránt köthető</a:t>
            </a:r>
            <a:endParaRPr lang="hu-HU" sz="2800" dirty="0">
              <a:latin typeface="+mn-lt"/>
            </a:endParaRP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3197300002"/>
              </p:ext>
            </p:extLst>
          </p:nvPr>
        </p:nvGraphicFramePr>
        <p:xfrm>
          <a:off x="827584" y="1196752"/>
          <a:ext cx="7632973" cy="507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zöveg helye 6"/>
          <p:cNvSpPr>
            <a:spLocks noGrp="1"/>
          </p:cNvSpPr>
          <p:nvPr>
            <p:ph type="body" sz="quarter" idx="14"/>
          </p:nvPr>
        </p:nvSpPr>
        <p:spPr>
          <a:xfrm>
            <a:off x="7264276" y="6309320"/>
            <a:ext cx="1700212" cy="365125"/>
          </a:xfrm>
        </p:spPr>
        <p:txBody>
          <a:bodyPr/>
          <a:lstStyle/>
          <a:p>
            <a:r>
              <a:rPr lang="hu-HU" dirty="0" smtClean="0">
                <a:latin typeface="Trebuchet MS" pitchFamily="34" charset="0"/>
              </a:rPr>
              <a:t>Forrás: MNB</a:t>
            </a:r>
            <a:endParaRPr lang="hu-HU" dirty="0">
              <a:latin typeface="Trebuchet MS" pitchFamily="34" charset="0"/>
            </a:endParaRPr>
          </a:p>
        </p:txBody>
      </p:sp>
      <p:sp>
        <p:nvSpPr>
          <p:cNvPr id="10" name="Bal oldali kapcsos zárójel 9"/>
          <p:cNvSpPr/>
          <p:nvPr/>
        </p:nvSpPr>
        <p:spPr>
          <a:xfrm>
            <a:off x="3707904" y="1628800"/>
            <a:ext cx="1080120" cy="2088232"/>
          </a:xfrm>
          <a:prstGeom prst="leftBrace">
            <a:avLst/>
          </a:prstGeom>
          <a:ln w="15875">
            <a:solidFill>
              <a:schemeClr val="accent5"/>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1" name="Down Arrow 20"/>
          <p:cNvSpPr/>
          <p:nvPr/>
        </p:nvSpPr>
        <p:spPr>
          <a:xfrm rot="5400000">
            <a:off x="3959932" y="2672916"/>
            <a:ext cx="504056" cy="720080"/>
          </a:xfrm>
          <a:prstGeom prst="downArrow">
            <a:avLst/>
          </a:prstGeom>
          <a:scene3d>
            <a:camera prst="orthographicFront">
              <a:rot lat="0" lon="0" rev="5400000"/>
            </a:camera>
            <a:lightRig rig="threePt" dir="t"/>
          </a:scene3d>
        </p:spPr>
        <p:style>
          <a:lnRef idx="1">
            <a:schemeClr val="accent5"/>
          </a:lnRef>
          <a:fillRef idx="3">
            <a:schemeClr val="accent5"/>
          </a:fillRef>
          <a:effectRef idx="2">
            <a:schemeClr val="accent5"/>
          </a:effectRef>
          <a:fontRef idx="minor">
            <a:schemeClr val="lt1"/>
          </a:fontRef>
        </p:style>
        <p:txBody>
          <a:bodyPr rtlCol="0" anchor="ctr"/>
          <a:lstStyle/>
          <a:p>
            <a:pPr algn="ctr"/>
            <a:endParaRPr lang="hu-HU"/>
          </a:p>
        </p:txBody>
      </p:sp>
      <p:sp>
        <p:nvSpPr>
          <p:cNvPr id="12" name="Down Arrow 20"/>
          <p:cNvSpPr/>
          <p:nvPr/>
        </p:nvSpPr>
        <p:spPr>
          <a:xfrm rot="5400000">
            <a:off x="3959932" y="4473116"/>
            <a:ext cx="504056" cy="720080"/>
          </a:xfrm>
          <a:prstGeom prst="downArrow">
            <a:avLst/>
          </a:prstGeom>
          <a:scene3d>
            <a:camera prst="orthographicFront">
              <a:rot lat="0" lon="0" rev="5400000"/>
            </a:camera>
            <a:lightRig rig="threePt" dir="t"/>
          </a:scene3d>
        </p:spPr>
        <p:style>
          <a:lnRef idx="1">
            <a:schemeClr val="accent5"/>
          </a:lnRef>
          <a:fillRef idx="3">
            <a:schemeClr val="accent5"/>
          </a:fillRef>
          <a:effectRef idx="2">
            <a:schemeClr val="accent5"/>
          </a:effectRef>
          <a:fontRef idx="minor">
            <a:schemeClr val="lt1"/>
          </a:fontRef>
        </p:style>
        <p:txBody>
          <a:bodyPr rtlCol="0" anchor="ctr"/>
          <a:lstStyle/>
          <a:p>
            <a:pPr algn="ctr"/>
            <a:endParaRPr lang="hu-HU"/>
          </a:p>
        </p:txBody>
      </p:sp>
      <p:grpSp>
        <p:nvGrpSpPr>
          <p:cNvPr id="13" name="Csoportba foglalás 12"/>
          <p:cNvGrpSpPr/>
          <p:nvPr/>
        </p:nvGrpSpPr>
        <p:grpSpPr>
          <a:xfrm>
            <a:off x="2051720" y="5229200"/>
            <a:ext cx="4406252" cy="1010092"/>
            <a:chOff x="1224132" y="2232249"/>
            <a:chExt cx="4406252" cy="1010092"/>
          </a:xfrm>
        </p:grpSpPr>
        <p:sp>
          <p:nvSpPr>
            <p:cNvPr id="14" name="Lekerekített téglalap 13"/>
            <p:cNvSpPr/>
            <p:nvPr/>
          </p:nvSpPr>
          <p:spPr>
            <a:xfrm>
              <a:off x="1224132" y="2232249"/>
              <a:ext cx="4406252" cy="1010092"/>
            </a:xfrm>
            <a:prstGeom prst="roundRect">
              <a:avLst>
                <a:gd name="adj" fmla="val 10000"/>
              </a:avLst>
            </a:prstGeom>
            <a:ln w="15875">
              <a:solidFill>
                <a:schemeClr val="accent5"/>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6" name="Lekerekített téglalap 4"/>
            <p:cNvSpPr/>
            <p:nvPr/>
          </p:nvSpPr>
          <p:spPr>
            <a:xfrm>
              <a:off x="1253717" y="2261834"/>
              <a:ext cx="4347082" cy="950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hu-HU" sz="2200" kern="1200" dirty="0" smtClean="0"/>
                <a:t>Az export dinamikus bővülésének fenntartásához a versenyképesség megőrzése és erősítése szükséges</a:t>
              </a:r>
              <a:endParaRPr lang="hu-HU" sz="2200" kern="1200" dirty="0"/>
            </a:p>
          </p:txBody>
        </p:sp>
      </p:grpSp>
    </p:spTree>
    <p:extLst>
      <p:ext uri="{BB962C8B-B14F-4D97-AF65-F5344CB8AC3E}">
        <p14:creationId xmlns:p14="http://schemas.microsoft.com/office/powerpoint/2010/main" val="1458745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5536" y="3573016"/>
            <a:ext cx="8496944" cy="7920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Rectangle 8"/>
          <p:cNvSpPr/>
          <p:nvPr/>
        </p:nvSpPr>
        <p:spPr>
          <a:xfrm>
            <a:off x="395536" y="2420888"/>
            <a:ext cx="8496944"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Rectangle 7"/>
          <p:cNvSpPr/>
          <p:nvPr/>
        </p:nvSpPr>
        <p:spPr>
          <a:xfrm>
            <a:off x="395536" y="1268760"/>
            <a:ext cx="8496944" cy="7920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extBox 4"/>
          <p:cNvSpPr txBox="1"/>
          <p:nvPr/>
        </p:nvSpPr>
        <p:spPr>
          <a:xfrm>
            <a:off x="395536" y="1412776"/>
            <a:ext cx="8136904" cy="500137"/>
          </a:xfrm>
          <a:prstGeom prst="rect">
            <a:avLst/>
          </a:prstGeom>
          <a:noFill/>
        </p:spPr>
        <p:txBody>
          <a:bodyPr wrap="square" rtlCol="0">
            <a:spAutoFit/>
          </a:bodyPr>
          <a:lstStyle/>
          <a:p>
            <a:r>
              <a:rPr lang="hu-HU" sz="2650" b="1" dirty="0" smtClean="0">
                <a:solidFill>
                  <a:schemeClr val="bg1"/>
                </a:solidFill>
                <a:latin typeface="+mj-lt"/>
              </a:rPr>
              <a:t>A világgazdaság növekedési kilátásai</a:t>
            </a:r>
          </a:p>
        </p:txBody>
      </p:sp>
      <p:sp>
        <p:nvSpPr>
          <p:cNvPr id="6" name="TextBox 5"/>
          <p:cNvSpPr txBox="1"/>
          <p:nvPr/>
        </p:nvSpPr>
        <p:spPr>
          <a:xfrm>
            <a:off x="395536" y="2564904"/>
            <a:ext cx="8748464" cy="500137"/>
          </a:xfrm>
          <a:prstGeom prst="rect">
            <a:avLst/>
          </a:prstGeom>
          <a:noFill/>
        </p:spPr>
        <p:txBody>
          <a:bodyPr wrap="square" rtlCol="0">
            <a:spAutoFit/>
          </a:bodyPr>
          <a:lstStyle/>
          <a:p>
            <a:r>
              <a:rPr lang="hu-HU" sz="2650" b="1" dirty="0" smtClean="0">
                <a:solidFill>
                  <a:schemeClr val="bg1"/>
                </a:solidFill>
                <a:latin typeface="+mj-lt"/>
              </a:rPr>
              <a:t>A munkapiac mennyiségi és minőségi jellemzői</a:t>
            </a:r>
          </a:p>
        </p:txBody>
      </p:sp>
      <p:sp>
        <p:nvSpPr>
          <p:cNvPr id="7" name="TextBox 6"/>
          <p:cNvSpPr txBox="1"/>
          <p:nvPr/>
        </p:nvSpPr>
        <p:spPr>
          <a:xfrm>
            <a:off x="395536" y="3717032"/>
            <a:ext cx="8350881" cy="500137"/>
          </a:xfrm>
          <a:prstGeom prst="rect">
            <a:avLst/>
          </a:prstGeom>
          <a:noFill/>
        </p:spPr>
        <p:txBody>
          <a:bodyPr wrap="square" rtlCol="0">
            <a:spAutoFit/>
          </a:bodyPr>
          <a:lstStyle/>
          <a:p>
            <a:r>
              <a:rPr lang="hu-HU" sz="2650" b="1" dirty="0" smtClean="0">
                <a:solidFill>
                  <a:schemeClr val="bg1"/>
                </a:solidFill>
                <a:latin typeface="+mj-lt"/>
              </a:rPr>
              <a:t>A magyar gazdaság termelékenységi potenciálja</a:t>
            </a:r>
          </a:p>
        </p:txBody>
      </p:sp>
      <p:sp>
        <p:nvSpPr>
          <p:cNvPr id="11" name="Rectangle 9"/>
          <p:cNvSpPr/>
          <p:nvPr/>
        </p:nvSpPr>
        <p:spPr>
          <a:xfrm>
            <a:off x="395536" y="4725144"/>
            <a:ext cx="8496944" cy="7920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extBox 6"/>
          <p:cNvSpPr txBox="1"/>
          <p:nvPr/>
        </p:nvSpPr>
        <p:spPr>
          <a:xfrm>
            <a:off x="395536" y="4869160"/>
            <a:ext cx="8856984" cy="507831"/>
          </a:xfrm>
          <a:prstGeom prst="rect">
            <a:avLst/>
          </a:prstGeom>
          <a:noFill/>
        </p:spPr>
        <p:txBody>
          <a:bodyPr wrap="square" rtlCol="0">
            <a:spAutoFit/>
          </a:bodyPr>
          <a:lstStyle/>
          <a:p>
            <a:r>
              <a:rPr lang="hu-HU" sz="2650" b="1" dirty="0" smtClean="0">
                <a:solidFill>
                  <a:schemeClr val="bg1"/>
                </a:solidFill>
                <a:latin typeface="+mj-lt"/>
              </a:rPr>
              <a:t>Magyar gazdasági fejlődés alternatív mutatók alapján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632849" cy="800728"/>
          </a:xfrm>
        </p:spPr>
        <p:txBody>
          <a:bodyPr>
            <a:noAutofit/>
          </a:bodyPr>
          <a:lstStyle/>
          <a:p>
            <a:r>
              <a:rPr lang="hu-HU" sz="3200" dirty="0" smtClean="0">
                <a:latin typeface="+mn-lt"/>
              </a:rPr>
              <a:t>Aktivitási rátánk jelentősen emelkedett a válság óta</a:t>
            </a:r>
            <a:endParaRPr lang="hu-HU" sz="3200" dirty="0">
              <a:latin typeface="+mn-lt"/>
            </a:endParaRPr>
          </a:p>
        </p:txBody>
      </p:sp>
      <p:sp>
        <p:nvSpPr>
          <p:cNvPr id="5" name="Footer Placeholder 4"/>
          <p:cNvSpPr>
            <a:spLocks noGrp="1"/>
          </p:cNvSpPr>
          <p:nvPr>
            <p:ph type="ftr" sz="quarter" idx="12"/>
          </p:nvPr>
        </p:nvSpPr>
        <p:spPr/>
        <p:txBody>
          <a:bodyPr/>
          <a:lstStyle/>
          <a:p>
            <a:pPr>
              <a:defRPr/>
            </a:pPr>
            <a:r>
              <a:rPr lang="hu-HU" smtClean="0"/>
              <a:t>Magyar Nemzeti Bank</a:t>
            </a:r>
            <a:endParaRPr lang="hu-HU" dirty="0" smtClean="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14</a:t>
            </a:fld>
            <a:endParaRPr lang="hu-HU" dirty="0"/>
          </a:p>
        </p:txBody>
      </p:sp>
      <p:sp>
        <p:nvSpPr>
          <p:cNvPr id="7" name="Text Placeholder 6"/>
          <p:cNvSpPr>
            <a:spLocks noGrp="1"/>
          </p:cNvSpPr>
          <p:nvPr>
            <p:ph type="body" sz="quarter" idx="14"/>
          </p:nvPr>
        </p:nvSpPr>
        <p:spPr>
          <a:xfrm>
            <a:off x="7164288" y="6309320"/>
            <a:ext cx="1700212" cy="365125"/>
          </a:xfrm>
        </p:spPr>
        <p:txBody>
          <a:bodyPr/>
          <a:lstStyle/>
          <a:p>
            <a:r>
              <a:rPr lang="hu-HU" dirty="0" smtClean="0">
                <a:latin typeface="+mj-lt"/>
              </a:rPr>
              <a:t>Forrás: </a:t>
            </a:r>
            <a:r>
              <a:rPr lang="hu-HU" dirty="0" err="1" smtClean="0">
                <a:latin typeface="+mj-lt"/>
              </a:rPr>
              <a:t>Eurostat</a:t>
            </a:r>
            <a:endParaRPr lang="hu-HU" dirty="0">
              <a:latin typeface="+mj-lt"/>
            </a:endParaRPr>
          </a:p>
        </p:txBody>
      </p:sp>
      <p:sp>
        <p:nvSpPr>
          <p:cNvPr id="9" name="Content Placeholder 3"/>
          <p:cNvSpPr>
            <a:spLocks noGrp="1"/>
          </p:cNvSpPr>
          <p:nvPr>
            <p:ph idx="10"/>
          </p:nvPr>
        </p:nvSpPr>
        <p:spPr>
          <a:xfrm>
            <a:off x="539552" y="1988840"/>
            <a:ext cx="7886700" cy="432047"/>
          </a:xfrm>
        </p:spPr>
        <p:txBody>
          <a:bodyPr>
            <a:noAutofit/>
          </a:bodyPr>
          <a:lstStyle/>
          <a:p>
            <a:pPr algn="r"/>
            <a:endParaRPr lang="hu-HU" sz="2800" dirty="0">
              <a:solidFill>
                <a:srgbClr val="002060"/>
              </a:solidFill>
              <a:latin typeface="+mj-lt"/>
            </a:endParaRPr>
          </a:p>
        </p:txBody>
      </p:sp>
      <p:sp>
        <p:nvSpPr>
          <p:cNvPr id="14" name="Content Placeholder 3"/>
          <p:cNvSpPr>
            <a:spLocks noGrp="1"/>
          </p:cNvSpPr>
          <p:nvPr>
            <p:ph idx="10"/>
          </p:nvPr>
        </p:nvSpPr>
        <p:spPr>
          <a:xfrm>
            <a:off x="251520" y="5949280"/>
            <a:ext cx="8640960" cy="531440"/>
          </a:xfrm>
        </p:spPr>
        <p:txBody>
          <a:bodyPr>
            <a:noAutofit/>
          </a:bodyPr>
          <a:lstStyle/>
          <a:p>
            <a:pPr algn="r"/>
            <a:r>
              <a:rPr lang="hu-HU" sz="2200" dirty="0" smtClean="0">
                <a:solidFill>
                  <a:srgbClr val="002060"/>
                </a:solidFill>
                <a:latin typeface="+mj-lt"/>
              </a:rPr>
              <a:t>Aktivitási ráta az EU országaiban</a:t>
            </a:r>
            <a:endParaRPr lang="hu-HU" sz="2200" dirty="0">
              <a:solidFill>
                <a:srgbClr val="002060"/>
              </a:solidFill>
              <a:latin typeface="+mj-lt"/>
            </a:endParaRPr>
          </a:p>
        </p:txBody>
      </p:sp>
      <p:graphicFrame>
        <p:nvGraphicFramePr>
          <p:cNvPr id="12" name="Chart 11"/>
          <p:cNvGraphicFramePr>
            <a:graphicFrameLocks/>
          </p:cNvGraphicFramePr>
          <p:nvPr>
            <p:extLst>
              <p:ext uri="{D42A27DB-BD31-4B8C-83A1-F6EECF244321}">
                <p14:modId xmlns:p14="http://schemas.microsoft.com/office/powerpoint/2010/main" val="1953418375"/>
              </p:ext>
            </p:extLst>
          </p:nvPr>
        </p:nvGraphicFramePr>
        <p:xfrm>
          <a:off x="539552" y="1268760"/>
          <a:ext cx="7992888"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2800" dirty="0" smtClean="0">
                <a:latin typeface="+mn-lt"/>
              </a:rPr>
              <a:t>A demográfiai változások hosszú távon egyre erősebb munkakínálati kihívást jelenthetnek </a:t>
            </a:r>
            <a:endParaRPr lang="hu-HU" sz="2800" dirty="0">
              <a:latin typeface="+mn-lt"/>
            </a:endParaRPr>
          </a:p>
        </p:txBody>
      </p:sp>
      <p:sp>
        <p:nvSpPr>
          <p:cNvPr id="4" name="Content Placeholder 3"/>
          <p:cNvSpPr>
            <a:spLocks noGrp="1"/>
          </p:cNvSpPr>
          <p:nvPr>
            <p:ph idx="10"/>
          </p:nvPr>
        </p:nvSpPr>
        <p:spPr>
          <a:xfrm>
            <a:off x="0" y="5589240"/>
            <a:ext cx="9002316" cy="720080"/>
          </a:xfrm>
        </p:spPr>
        <p:txBody>
          <a:bodyPr>
            <a:noAutofit/>
          </a:bodyPr>
          <a:lstStyle/>
          <a:p>
            <a:pPr algn="r"/>
            <a:r>
              <a:rPr lang="hu-HU" sz="1900" dirty="0" smtClean="0">
                <a:solidFill>
                  <a:srgbClr val="002060"/>
                </a:solidFill>
                <a:latin typeface="+mn-lt"/>
              </a:rPr>
              <a:t>A munkaképes korú népesség (15-64 évesek) létszámának várható alakulása 2015 és 2040 között Magyarországon különböző népesség-előrevetítések alapján</a:t>
            </a:r>
            <a:endParaRPr lang="hu-HU" sz="1900" dirty="0">
              <a:solidFill>
                <a:srgbClr val="002060"/>
              </a:solidFill>
              <a:latin typeface="+mn-lt"/>
            </a:endParaRPr>
          </a:p>
        </p:txBody>
      </p:sp>
      <p:sp>
        <p:nvSpPr>
          <p:cNvPr id="5" name="Footer Placeholder 4"/>
          <p:cNvSpPr>
            <a:spLocks noGrp="1"/>
          </p:cNvSpPr>
          <p:nvPr>
            <p:ph type="ftr" sz="quarter" idx="12"/>
          </p:nvPr>
        </p:nvSpPr>
        <p:spPr/>
        <p:txBody>
          <a:bodyPr/>
          <a:lstStyle/>
          <a:p>
            <a:pPr>
              <a:defRPr/>
            </a:pPr>
            <a:r>
              <a:rPr lang="hu-HU" smtClean="0"/>
              <a:t>Magyar Nemzeti Bank</a:t>
            </a:r>
            <a:endParaRPr lang="hu-HU" dirty="0" smtClean="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15</a:t>
            </a:fld>
            <a:endParaRPr lang="hu-HU" dirty="0"/>
          </a:p>
        </p:txBody>
      </p:sp>
      <p:sp>
        <p:nvSpPr>
          <p:cNvPr id="7" name="Text Placeholder 6"/>
          <p:cNvSpPr>
            <a:spLocks noGrp="1"/>
          </p:cNvSpPr>
          <p:nvPr>
            <p:ph type="body" sz="quarter" idx="14"/>
          </p:nvPr>
        </p:nvSpPr>
        <p:spPr>
          <a:xfrm>
            <a:off x="4355976" y="6381328"/>
            <a:ext cx="4572000" cy="340147"/>
          </a:xfrm>
        </p:spPr>
        <p:txBody>
          <a:bodyPr/>
          <a:lstStyle/>
          <a:p>
            <a:r>
              <a:rPr lang="hu-HU" dirty="0" smtClean="0">
                <a:latin typeface="+mn-lt"/>
              </a:rPr>
              <a:t>Forrás: Eurostat, KSH </a:t>
            </a:r>
            <a:r>
              <a:rPr lang="hu-HU" dirty="0" err="1" smtClean="0">
                <a:latin typeface="+mn-lt"/>
              </a:rPr>
              <a:t>NKI</a:t>
            </a:r>
            <a:r>
              <a:rPr lang="hu-HU" dirty="0" smtClean="0">
                <a:latin typeface="+mn-lt"/>
              </a:rPr>
              <a:t>, Világbank, UN</a:t>
            </a:r>
            <a:endParaRPr lang="hu-HU" dirty="0">
              <a:latin typeface="+mn-lt"/>
            </a:endParaRPr>
          </a:p>
        </p:txBody>
      </p:sp>
      <p:graphicFrame>
        <p:nvGraphicFramePr>
          <p:cNvPr id="9" name="Diagram 8"/>
          <p:cNvGraphicFramePr>
            <a:graphicFrameLocks noGrp="1"/>
          </p:cNvGraphicFramePr>
          <p:nvPr/>
        </p:nvGraphicFramePr>
        <p:xfrm>
          <a:off x="1187624" y="1268760"/>
          <a:ext cx="6912768" cy="41764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80000" y="180000"/>
            <a:ext cx="7956496" cy="759189"/>
          </a:xfrm>
        </p:spPr>
        <p:txBody>
          <a:bodyPr>
            <a:noAutofit/>
          </a:bodyPr>
          <a:lstStyle/>
          <a:p>
            <a:r>
              <a:rPr lang="hu-HU" sz="3200" dirty="0" smtClean="0">
                <a:latin typeface="+mj-lt"/>
              </a:rPr>
              <a:t>A képzettebb munkaerő magasabb aránya emeli a kibocsátást</a:t>
            </a:r>
            <a:endParaRPr lang="hu-HU" sz="3200" dirty="0">
              <a:latin typeface="+mj-lt"/>
            </a:endParaRPr>
          </a:p>
        </p:txBody>
      </p:sp>
      <p:sp>
        <p:nvSpPr>
          <p:cNvPr id="5" name="Élőláb helye 4"/>
          <p:cNvSpPr>
            <a:spLocks noGrp="1"/>
          </p:cNvSpPr>
          <p:nvPr>
            <p:ph type="ftr" sz="quarter" idx="12"/>
          </p:nvPr>
        </p:nvSpPr>
        <p:spPr/>
        <p:txBody>
          <a:bodyPr/>
          <a:lstStyle/>
          <a:p>
            <a:pPr>
              <a:defRPr/>
            </a:pPr>
            <a:r>
              <a:rPr lang="hu-HU" smtClean="0"/>
              <a:t>Magyar Nemzeti Bank</a:t>
            </a:r>
            <a:endParaRPr lang="hu-HU" dirty="0" smtClean="0"/>
          </a:p>
        </p:txBody>
      </p:sp>
      <p:sp>
        <p:nvSpPr>
          <p:cNvPr id="6" name="Dia számának helye 5"/>
          <p:cNvSpPr>
            <a:spLocks noGrp="1"/>
          </p:cNvSpPr>
          <p:nvPr>
            <p:ph type="sldNum" sz="quarter" idx="13"/>
          </p:nvPr>
        </p:nvSpPr>
        <p:spPr/>
        <p:txBody>
          <a:bodyPr/>
          <a:lstStyle/>
          <a:p>
            <a:pPr>
              <a:defRPr/>
            </a:pPr>
            <a:fld id="{0401AEF3-AFFE-433D-8A34-08D966C25545}" type="slidenum">
              <a:rPr lang="hu-HU" smtClean="0"/>
              <a:pPr>
                <a:defRPr/>
              </a:pPr>
              <a:t>16</a:t>
            </a:fld>
            <a:endParaRPr lang="hu-HU" dirty="0"/>
          </a:p>
        </p:txBody>
      </p:sp>
      <p:sp>
        <p:nvSpPr>
          <p:cNvPr id="7" name="Szöveg helye 6"/>
          <p:cNvSpPr>
            <a:spLocks noGrp="1"/>
          </p:cNvSpPr>
          <p:nvPr>
            <p:ph type="body" sz="quarter" idx="14"/>
          </p:nvPr>
        </p:nvSpPr>
        <p:spPr>
          <a:xfrm>
            <a:off x="7020272" y="6381328"/>
            <a:ext cx="1700212" cy="365125"/>
          </a:xfrm>
        </p:spPr>
        <p:txBody>
          <a:bodyPr/>
          <a:lstStyle/>
          <a:p>
            <a:r>
              <a:rPr lang="hu-HU" dirty="0" smtClean="0">
                <a:latin typeface="+mn-lt"/>
              </a:rPr>
              <a:t>Forrás: Világbank</a:t>
            </a:r>
            <a:endParaRPr lang="hu-HU" dirty="0">
              <a:latin typeface="+mn-lt"/>
            </a:endParaRPr>
          </a:p>
        </p:txBody>
      </p:sp>
      <p:sp>
        <p:nvSpPr>
          <p:cNvPr id="9" name="Tartalom helye 3"/>
          <p:cNvSpPr>
            <a:spLocks noGrp="1"/>
          </p:cNvSpPr>
          <p:nvPr>
            <p:ph idx="10"/>
          </p:nvPr>
        </p:nvSpPr>
        <p:spPr>
          <a:xfrm>
            <a:off x="899592" y="5805264"/>
            <a:ext cx="7886700" cy="576063"/>
          </a:xfrm>
        </p:spPr>
        <p:txBody>
          <a:bodyPr>
            <a:normAutofit fontScale="62500" lnSpcReduction="20000"/>
          </a:bodyPr>
          <a:lstStyle/>
          <a:p>
            <a:pPr algn="r"/>
            <a:r>
              <a:rPr lang="hu-HU" dirty="0" smtClean="0">
                <a:solidFill>
                  <a:srgbClr val="002060"/>
                </a:solidFill>
                <a:latin typeface="+mn-lt"/>
              </a:rPr>
              <a:t>A munkaerő-állományon belül felsőfokú végzettséggel rendelkezők arányának változása és a GDP növekedése 1994 és 2007 között</a:t>
            </a:r>
            <a:endParaRPr lang="hu-HU" dirty="0">
              <a:solidFill>
                <a:srgbClr val="002060"/>
              </a:solidFill>
              <a:latin typeface="+mn-lt"/>
            </a:endParaRPr>
          </a:p>
        </p:txBody>
      </p:sp>
      <p:graphicFrame>
        <p:nvGraphicFramePr>
          <p:cNvPr id="10" name="Diagram 1"/>
          <p:cNvGraphicFramePr>
            <a:graphicFrameLocks noGrp="1"/>
          </p:cNvGraphicFramePr>
          <p:nvPr>
            <p:extLst>
              <p:ext uri="{D42A27DB-BD31-4B8C-83A1-F6EECF244321}">
                <p14:modId xmlns:p14="http://schemas.microsoft.com/office/powerpoint/2010/main" val="1553128021"/>
              </p:ext>
            </p:extLst>
          </p:nvPr>
        </p:nvGraphicFramePr>
        <p:xfrm>
          <a:off x="683568" y="1268760"/>
          <a:ext cx="8064896"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502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2800" dirty="0" smtClean="0">
                <a:latin typeface="+mj-lt"/>
              </a:rPr>
              <a:t>Az alap- és középfokú oktatásban az átlag mögött jelentős heterogenitás húzódik meg</a:t>
            </a:r>
            <a:endParaRPr lang="hu-HU" sz="2800" dirty="0">
              <a:latin typeface="+mj-lt"/>
            </a:endParaRPr>
          </a:p>
        </p:txBody>
      </p:sp>
      <p:sp>
        <p:nvSpPr>
          <p:cNvPr id="4" name="Content Placeholder 3"/>
          <p:cNvSpPr>
            <a:spLocks noGrp="1"/>
          </p:cNvSpPr>
          <p:nvPr>
            <p:ph idx="10"/>
          </p:nvPr>
        </p:nvSpPr>
        <p:spPr>
          <a:xfrm>
            <a:off x="827584" y="5877272"/>
            <a:ext cx="7886700" cy="576063"/>
          </a:xfrm>
        </p:spPr>
        <p:txBody>
          <a:bodyPr>
            <a:normAutofit fontScale="70000" lnSpcReduction="20000"/>
          </a:bodyPr>
          <a:lstStyle/>
          <a:p>
            <a:pPr algn="r"/>
            <a:r>
              <a:rPr lang="hu-HU" dirty="0" smtClean="0">
                <a:solidFill>
                  <a:srgbClr val="002060"/>
                </a:solidFill>
                <a:latin typeface="+mn-lt"/>
              </a:rPr>
              <a:t>A PISA teszten gyenge teljesítményt elérő diákok aránya 2012-ben (százalék)</a:t>
            </a:r>
          </a:p>
          <a:p>
            <a:pPr algn="r"/>
            <a:endParaRPr lang="hu-HU" dirty="0">
              <a:solidFill>
                <a:srgbClr val="002060"/>
              </a:solidFill>
            </a:endParaRPr>
          </a:p>
        </p:txBody>
      </p:sp>
      <p:sp>
        <p:nvSpPr>
          <p:cNvPr id="5" name="Footer Placeholder 4"/>
          <p:cNvSpPr>
            <a:spLocks noGrp="1"/>
          </p:cNvSpPr>
          <p:nvPr>
            <p:ph type="ftr" sz="quarter" idx="12"/>
          </p:nvPr>
        </p:nvSpPr>
        <p:spPr/>
        <p:txBody>
          <a:bodyPr/>
          <a:lstStyle/>
          <a:p>
            <a:pPr>
              <a:defRPr/>
            </a:pPr>
            <a:r>
              <a:rPr lang="hu-HU" smtClean="0"/>
              <a:t>Magyar Nemzeti Bank</a:t>
            </a:r>
            <a:endParaRPr lang="hu-HU" dirty="0" smtClean="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17</a:t>
            </a:fld>
            <a:endParaRPr lang="hu-HU" dirty="0"/>
          </a:p>
        </p:txBody>
      </p:sp>
      <p:sp>
        <p:nvSpPr>
          <p:cNvPr id="7" name="Text Placeholder 6"/>
          <p:cNvSpPr>
            <a:spLocks noGrp="1"/>
          </p:cNvSpPr>
          <p:nvPr>
            <p:ph type="body" sz="quarter" idx="14"/>
          </p:nvPr>
        </p:nvSpPr>
        <p:spPr>
          <a:xfrm>
            <a:off x="7020272" y="6381328"/>
            <a:ext cx="1700212" cy="365125"/>
          </a:xfrm>
        </p:spPr>
        <p:txBody>
          <a:bodyPr/>
          <a:lstStyle/>
          <a:p>
            <a:r>
              <a:rPr lang="hu-HU" dirty="0" smtClean="0">
                <a:latin typeface="+mn-lt"/>
              </a:rPr>
              <a:t>Forrás: OECD</a:t>
            </a:r>
            <a:endParaRPr lang="hu-HU" dirty="0">
              <a:latin typeface="+mn-lt"/>
            </a:endParaRP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818552358"/>
              </p:ext>
            </p:extLst>
          </p:nvPr>
        </p:nvGraphicFramePr>
        <p:xfrm>
          <a:off x="827584" y="1340768"/>
          <a:ext cx="7886700" cy="4392737"/>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Arrow 2"/>
          <p:cNvSpPr/>
          <p:nvPr/>
        </p:nvSpPr>
        <p:spPr>
          <a:xfrm>
            <a:off x="6948264" y="1916832"/>
            <a:ext cx="648072" cy="576064"/>
          </a:xfrm>
          <a:prstGeom prst="rightArrow">
            <a:avLst/>
          </a:prstGeom>
          <a:solidFill>
            <a:srgbClr val="FF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380432" cy="759189"/>
          </a:xfrm>
        </p:spPr>
        <p:txBody>
          <a:bodyPr>
            <a:noAutofit/>
          </a:bodyPr>
          <a:lstStyle/>
          <a:p>
            <a:r>
              <a:rPr lang="hu-HU" sz="3200" dirty="0" smtClean="0">
                <a:latin typeface="+mn-lt"/>
              </a:rPr>
              <a:t>Az oktatásra fordított kiadások alacsonyak</a:t>
            </a:r>
            <a:endParaRPr lang="hu-HU" sz="3200" dirty="0">
              <a:latin typeface="+mn-lt"/>
            </a:endParaRPr>
          </a:p>
        </p:txBody>
      </p:sp>
      <p:sp>
        <p:nvSpPr>
          <p:cNvPr id="4" name="Content Placeholder 3"/>
          <p:cNvSpPr>
            <a:spLocks noGrp="1"/>
          </p:cNvSpPr>
          <p:nvPr>
            <p:ph idx="10"/>
          </p:nvPr>
        </p:nvSpPr>
        <p:spPr>
          <a:xfrm>
            <a:off x="971600" y="5373216"/>
            <a:ext cx="7886700" cy="648071"/>
          </a:xfrm>
        </p:spPr>
        <p:txBody>
          <a:bodyPr>
            <a:noAutofit/>
          </a:bodyPr>
          <a:lstStyle/>
          <a:p>
            <a:pPr algn="r"/>
            <a:r>
              <a:rPr lang="hu-HU" sz="2400" dirty="0" smtClean="0">
                <a:solidFill>
                  <a:srgbClr val="002060"/>
                </a:solidFill>
                <a:latin typeface="+mn-lt"/>
              </a:rPr>
              <a:t>Oktatásra fordított költségvetési kiadások 2011-ben </a:t>
            </a:r>
          </a:p>
          <a:p>
            <a:pPr algn="r"/>
            <a:r>
              <a:rPr lang="hu-HU" sz="2400" dirty="0" smtClean="0">
                <a:solidFill>
                  <a:srgbClr val="002060"/>
                </a:solidFill>
                <a:latin typeface="+mn-lt"/>
              </a:rPr>
              <a:t>(a GDP arányában)</a:t>
            </a:r>
            <a:endParaRPr lang="hu-HU" sz="2400" dirty="0">
              <a:solidFill>
                <a:srgbClr val="002060"/>
              </a:solidFill>
              <a:latin typeface="+mn-lt"/>
            </a:endParaRPr>
          </a:p>
        </p:txBody>
      </p:sp>
      <p:sp>
        <p:nvSpPr>
          <p:cNvPr id="5" name="Footer Placeholder 4"/>
          <p:cNvSpPr>
            <a:spLocks noGrp="1"/>
          </p:cNvSpPr>
          <p:nvPr>
            <p:ph type="ftr" sz="quarter" idx="12"/>
          </p:nvPr>
        </p:nvSpPr>
        <p:spPr/>
        <p:txBody>
          <a:bodyPr/>
          <a:lstStyle/>
          <a:p>
            <a:pPr>
              <a:defRPr/>
            </a:pPr>
            <a:r>
              <a:rPr lang="hu-HU" smtClean="0"/>
              <a:t>Magyar Nemzeti Bank</a:t>
            </a:r>
            <a:endParaRPr lang="hu-HU" dirty="0" smtClean="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18</a:t>
            </a:fld>
            <a:endParaRPr lang="hu-HU" dirty="0"/>
          </a:p>
        </p:txBody>
      </p:sp>
      <p:sp>
        <p:nvSpPr>
          <p:cNvPr id="7" name="Text Placeholder 6"/>
          <p:cNvSpPr>
            <a:spLocks noGrp="1"/>
          </p:cNvSpPr>
          <p:nvPr>
            <p:ph type="body" sz="quarter" idx="14"/>
          </p:nvPr>
        </p:nvSpPr>
        <p:spPr>
          <a:xfrm>
            <a:off x="7092280" y="6309320"/>
            <a:ext cx="1700212" cy="365125"/>
          </a:xfrm>
        </p:spPr>
        <p:txBody>
          <a:bodyPr/>
          <a:lstStyle/>
          <a:p>
            <a:r>
              <a:rPr lang="hu-HU" dirty="0" smtClean="0">
                <a:latin typeface="+mn-lt"/>
              </a:rPr>
              <a:t>Forrás: OECD</a:t>
            </a:r>
            <a:endParaRPr lang="hu-HU" dirty="0">
              <a:latin typeface="+mn-lt"/>
            </a:endParaRPr>
          </a:p>
        </p:txBody>
      </p:sp>
      <p:graphicFrame>
        <p:nvGraphicFramePr>
          <p:cNvPr id="11" name="Diagram 10"/>
          <p:cNvGraphicFramePr>
            <a:graphicFrameLocks noGrp="1"/>
          </p:cNvGraphicFramePr>
          <p:nvPr/>
        </p:nvGraphicFramePr>
        <p:xfrm>
          <a:off x="899592" y="1196752"/>
          <a:ext cx="8064896" cy="42484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p:txBody>
          <a:bodyPr/>
          <a:lstStyle/>
          <a:p>
            <a:pPr>
              <a:defRPr/>
            </a:pPr>
            <a:r>
              <a:rPr lang="hu-HU" smtClean="0"/>
              <a:t>Magyar Nemzeti Bank</a:t>
            </a:r>
            <a:endParaRPr lang="hu-HU" dirty="0" smtClean="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19</a:t>
            </a:fld>
            <a:endParaRPr lang="hu-HU" dirty="0"/>
          </a:p>
        </p:txBody>
      </p:sp>
      <p:sp>
        <p:nvSpPr>
          <p:cNvPr id="15" name="Cím 1"/>
          <p:cNvSpPr>
            <a:spLocks noGrp="1"/>
          </p:cNvSpPr>
          <p:nvPr>
            <p:ph type="title"/>
          </p:nvPr>
        </p:nvSpPr>
        <p:spPr>
          <a:xfrm>
            <a:off x="971600" y="260648"/>
            <a:ext cx="8136904" cy="759189"/>
          </a:xfrm>
        </p:spPr>
        <p:txBody>
          <a:bodyPr>
            <a:noAutofit/>
          </a:bodyPr>
          <a:lstStyle/>
          <a:p>
            <a:r>
              <a:rPr lang="hu-HU" sz="2800" dirty="0" smtClean="0">
                <a:latin typeface="+mn-lt"/>
              </a:rPr>
              <a:t>A munkapiac mennyiségi és minőségi feltételei</a:t>
            </a:r>
            <a:endParaRPr lang="hu-HU" sz="2800" dirty="0">
              <a:latin typeface="+mn-lt"/>
            </a:endParaRP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3197300002"/>
              </p:ext>
            </p:extLst>
          </p:nvPr>
        </p:nvGraphicFramePr>
        <p:xfrm>
          <a:off x="827584" y="1196752"/>
          <a:ext cx="7632973" cy="507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zöveg helye 6"/>
          <p:cNvSpPr>
            <a:spLocks noGrp="1"/>
          </p:cNvSpPr>
          <p:nvPr>
            <p:ph type="body" sz="quarter" idx="14"/>
          </p:nvPr>
        </p:nvSpPr>
        <p:spPr>
          <a:xfrm>
            <a:off x="7264276" y="6309320"/>
            <a:ext cx="1700212" cy="365125"/>
          </a:xfrm>
        </p:spPr>
        <p:txBody>
          <a:bodyPr/>
          <a:lstStyle/>
          <a:p>
            <a:r>
              <a:rPr lang="hu-HU" dirty="0" smtClean="0">
                <a:latin typeface="Trebuchet MS" pitchFamily="34" charset="0"/>
              </a:rPr>
              <a:t>Forrás: MNB</a:t>
            </a:r>
            <a:endParaRPr lang="hu-HU" dirty="0">
              <a:latin typeface="Trebuchet MS" pitchFamily="34" charset="0"/>
            </a:endParaRPr>
          </a:p>
        </p:txBody>
      </p:sp>
      <p:grpSp>
        <p:nvGrpSpPr>
          <p:cNvPr id="2" name="Csoportba foglalás 12"/>
          <p:cNvGrpSpPr/>
          <p:nvPr/>
        </p:nvGrpSpPr>
        <p:grpSpPr>
          <a:xfrm>
            <a:off x="971600" y="1988840"/>
            <a:ext cx="3672408" cy="1010092"/>
            <a:chOff x="1224132" y="2232249"/>
            <a:chExt cx="4406252" cy="1010092"/>
          </a:xfrm>
        </p:grpSpPr>
        <p:sp>
          <p:nvSpPr>
            <p:cNvPr id="14" name="Lekerekített téglalap 13"/>
            <p:cNvSpPr/>
            <p:nvPr/>
          </p:nvSpPr>
          <p:spPr>
            <a:xfrm>
              <a:off x="1224132" y="2232249"/>
              <a:ext cx="4406252" cy="1010092"/>
            </a:xfrm>
            <a:prstGeom prst="roundRect">
              <a:avLst>
                <a:gd name="adj" fmla="val 10000"/>
              </a:avLst>
            </a:prstGeom>
            <a:ln w="15875">
              <a:solidFill>
                <a:schemeClr val="accent5"/>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6" name="Lekerekített téglalap 4"/>
            <p:cNvSpPr/>
            <p:nvPr/>
          </p:nvSpPr>
          <p:spPr>
            <a:xfrm>
              <a:off x="1253717" y="2261834"/>
              <a:ext cx="4347082" cy="950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hu-HU" kern="1200" dirty="0" smtClean="0"/>
                <a:t>Az aktivitási ráta jelentősen emelkedett a válság óta</a:t>
              </a:r>
              <a:endParaRPr lang="hu-HU" kern="1200" dirty="0"/>
            </a:p>
          </p:txBody>
        </p:sp>
      </p:grpSp>
      <p:sp>
        <p:nvSpPr>
          <p:cNvPr id="18" name="Lekerekített téglalap 17"/>
          <p:cNvSpPr/>
          <p:nvPr/>
        </p:nvSpPr>
        <p:spPr>
          <a:xfrm>
            <a:off x="971600" y="3284984"/>
            <a:ext cx="3600400" cy="1296144"/>
          </a:xfrm>
          <a:prstGeom prst="roundRect">
            <a:avLst>
              <a:gd name="adj" fmla="val 10000"/>
            </a:avLst>
          </a:prstGeom>
          <a:ln w="15875">
            <a:solidFill>
              <a:schemeClr val="accent5"/>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hu-HU" dirty="0" smtClean="0"/>
              <a:t>A demográfia folyamatok hosszú távon egyre effektívebb munkakínálati korlátot jelenthetnek</a:t>
            </a:r>
            <a:endParaRPr lang="hu-HU" dirty="0"/>
          </a:p>
        </p:txBody>
      </p:sp>
      <p:sp>
        <p:nvSpPr>
          <p:cNvPr id="19" name="Lekerekített téglalap 18"/>
          <p:cNvSpPr/>
          <p:nvPr/>
        </p:nvSpPr>
        <p:spPr>
          <a:xfrm>
            <a:off x="5148064" y="1988840"/>
            <a:ext cx="3240360" cy="1296144"/>
          </a:xfrm>
          <a:prstGeom prst="roundRect">
            <a:avLst>
              <a:gd name="adj" fmla="val 10000"/>
            </a:avLst>
          </a:prstGeom>
          <a:ln w="15875">
            <a:solidFill>
              <a:schemeClr val="accent5"/>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hu-HU" dirty="0" smtClean="0"/>
              <a:t>A diplomások aránya emelkedett az elmúlt években, de elmarad a nemzetközi átlagtól</a:t>
            </a:r>
            <a:endParaRPr lang="hu-HU" dirty="0"/>
          </a:p>
        </p:txBody>
      </p:sp>
      <p:sp>
        <p:nvSpPr>
          <p:cNvPr id="20" name="Szövegdoboz 19"/>
          <p:cNvSpPr txBox="1"/>
          <p:nvPr/>
        </p:nvSpPr>
        <p:spPr>
          <a:xfrm>
            <a:off x="1043608" y="1268760"/>
            <a:ext cx="2880320" cy="400110"/>
          </a:xfrm>
          <a:prstGeom prst="rect">
            <a:avLst/>
          </a:prstGeom>
          <a:noFill/>
        </p:spPr>
        <p:txBody>
          <a:bodyPr wrap="square" rtlCol="0">
            <a:spAutoFit/>
          </a:bodyPr>
          <a:lstStyle/>
          <a:p>
            <a:r>
              <a:rPr lang="hu-HU" sz="2000" dirty="0" smtClean="0">
                <a:solidFill>
                  <a:schemeClr val="bg2"/>
                </a:solidFill>
                <a:latin typeface="+mn-lt"/>
              </a:rPr>
              <a:t>Mennyiségi jellemzők</a:t>
            </a:r>
          </a:p>
        </p:txBody>
      </p:sp>
      <p:sp>
        <p:nvSpPr>
          <p:cNvPr id="21" name="Szövegdoboz 20"/>
          <p:cNvSpPr txBox="1"/>
          <p:nvPr/>
        </p:nvSpPr>
        <p:spPr>
          <a:xfrm>
            <a:off x="5508104" y="1268760"/>
            <a:ext cx="2880320" cy="400110"/>
          </a:xfrm>
          <a:prstGeom prst="rect">
            <a:avLst/>
          </a:prstGeom>
          <a:noFill/>
        </p:spPr>
        <p:txBody>
          <a:bodyPr wrap="square" rtlCol="0">
            <a:spAutoFit/>
          </a:bodyPr>
          <a:lstStyle/>
          <a:p>
            <a:r>
              <a:rPr lang="hu-HU" sz="2000" dirty="0" smtClean="0">
                <a:solidFill>
                  <a:schemeClr val="bg2"/>
                </a:solidFill>
                <a:latin typeface="+mn-lt"/>
              </a:rPr>
              <a:t>Minőségi jellemzők</a:t>
            </a:r>
          </a:p>
        </p:txBody>
      </p:sp>
      <p:sp>
        <p:nvSpPr>
          <p:cNvPr id="22" name="Lekerekített téglalap 21"/>
          <p:cNvSpPr/>
          <p:nvPr/>
        </p:nvSpPr>
        <p:spPr>
          <a:xfrm>
            <a:off x="5148064" y="3429000"/>
            <a:ext cx="3312368" cy="1152128"/>
          </a:xfrm>
          <a:prstGeom prst="roundRect">
            <a:avLst>
              <a:gd name="adj" fmla="val 10000"/>
            </a:avLst>
          </a:prstGeom>
          <a:ln w="15875">
            <a:solidFill>
              <a:schemeClr val="accent5"/>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hu-HU" dirty="0" smtClean="0"/>
              <a:t>Az alap- és középfokú oktatást erős szegmentáltság jellemzi</a:t>
            </a:r>
            <a:endParaRPr lang="hu-HU" dirty="0"/>
          </a:p>
        </p:txBody>
      </p:sp>
      <p:grpSp>
        <p:nvGrpSpPr>
          <p:cNvPr id="23" name="Csoportba foglalás 12"/>
          <p:cNvGrpSpPr/>
          <p:nvPr/>
        </p:nvGrpSpPr>
        <p:grpSpPr>
          <a:xfrm>
            <a:off x="971600" y="5445224"/>
            <a:ext cx="7704856" cy="792088"/>
            <a:chOff x="1224132" y="2232249"/>
            <a:chExt cx="4406252" cy="1010092"/>
          </a:xfrm>
        </p:grpSpPr>
        <p:sp>
          <p:nvSpPr>
            <p:cNvPr id="24" name="Lekerekített téglalap 23"/>
            <p:cNvSpPr/>
            <p:nvPr/>
          </p:nvSpPr>
          <p:spPr>
            <a:xfrm>
              <a:off x="1224132" y="2232249"/>
              <a:ext cx="4406252" cy="1010092"/>
            </a:xfrm>
            <a:prstGeom prst="roundRect">
              <a:avLst>
                <a:gd name="adj" fmla="val 10000"/>
              </a:avLst>
            </a:prstGeom>
            <a:ln w="15875">
              <a:solidFill>
                <a:schemeClr val="bg2"/>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5" name="Lekerekített téglalap 4"/>
            <p:cNvSpPr/>
            <p:nvPr/>
          </p:nvSpPr>
          <p:spPr>
            <a:xfrm>
              <a:off x="1253717" y="2261834"/>
              <a:ext cx="4347082" cy="950922"/>
            </a:xfrm>
            <a:prstGeom prst="rect">
              <a:avLst/>
            </a:prstGeom>
            <a:ln>
              <a:solidFill>
                <a:schemeClr val="bg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hu-HU" kern="1200" dirty="0" smtClean="0">
                  <a:solidFill>
                    <a:schemeClr val="bg2"/>
                  </a:solidFill>
                </a:rPr>
                <a:t>Az aktivitási ráta további emelése és az oktatás minőségének további javítása ellentételezheti hosszú távon a demográfiai hatásokat</a:t>
              </a:r>
              <a:endParaRPr lang="hu-HU" kern="1200" dirty="0">
                <a:solidFill>
                  <a:schemeClr val="bg2"/>
                </a:solidFill>
              </a:endParaRPr>
            </a:p>
          </p:txBody>
        </p:sp>
      </p:grpSp>
      <p:pic>
        <p:nvPicPr>
          <p:cNvPr id="1028" name="Picture 4"/>
          <p:cNvPicPr>
            <a:picLocks noChangeAspect="1" noChangeArrowheads="1"/>
          </p:cNvPicPr>
          <p:nvPr/>
        </p:nvPicPr>
        <p:blipFill>
          <a:blip r:embed="rId8" cstate="print"/>
          <a:srcRect/>
          <a:stretch>
            <a:fillRect/>
          </a:stretch>
        </p:blipFill>
        <p:spPr bwMode="auto">
          <a:xfrm>
            <a:off x="107504" y="2132856"/>
            <a:ext cx="753387" cy="746001"/>
          </a:xfrm>
          <a:prstGeom prst="rect">
            <a:avLst/>
          </a:prstGeom>
          <a:noFill/>
          <a:ln w="9525">
            <a:noFill/>
            <a:miter lim="800000"/>
            <a:headEnd/>
            <a:tailEnd/>
          </a:ln>
        </p:spPr>
      </p:pic>
      <p:sp>
        <p:nvSpPr>
          <p:cNvPr id="26" name="Szövegdoboz 25"/>
          <p:cNvSpPr txBox="1"/>
          <p:nvPr/>
        </p:nvSpPr>
        <p:spPr>
          <a:xfrm>
            <a:off x="179512" y="3429000"/>
            <a:ext cx="504056" cy="1015663"/>
          </a:xfrm>
          <a:prstGeom prst="rect">
            <a:avLst/>
          </a:prstGeom>
          <a:noFill/>
        </p:spPr>
        <p:txBody>
          <a:bodyPr wrap="square" rtlCol="0">
            <a:spAutoFit/>
          </a:bodyPr>
          <a:lstStyle/>
          <a:p>
            <a:r>
              <a:rPr lang="hu-HU" sz="6000" dirty="0" smtClean="0">
                <a:solidFill>
                  <a:srgbClr val="C00000"/>
                </a:solidFill>
                <a:latin typeface="+mn-lt"/>
              </a:rPr>
              <a:t>!</a:t>
            </a:r>
            <a:endParaRPr lang="hu-HU" sz="6000" dirty="0" err="1" smtClean="0">
              <a:solidFill>
                <a:srgbClr val="C00000"/>
              </a:solidFill>
              <a:latin typeface="+mn-lt"/>
            </a:endParaRPr>
          </a:p>
        </p:txBody>
      </p:sp>
      <p:sp>
        <p:nvSpPr>
          <p:cNvPr id="27" name="Szövegdoboz 26"/>
          <p:cNvSpPr txBox="1"/>
          <p:nvPr/>
        </p:nvSpPr>
        <p:spPr>
          <a:xfrm>
            <a:off x="8460432" y="2060848"/>
            <a:ext cx="504056" cy="1015663"/>
          </a:xfrm>
          <a:prstGeom prst="rect">
            <a:avLst/>
          </a:prstGeom>
          <a:noFill/>
        </p:spPr>
        <p:txBody>
          <a:bodyPr wrap="square" rtlCol="0">
            <a:spAutoFit/>
          </a:bodyPr>
          <a:lstStyle/>
          <a:p>
            <a:r>
              <a:rPr lang="hu-HU" sz="6000" dirty="0" smtClean="0">
                <a:solidFill>
                  <a:srgbClr val="C00000"/>
                </a:solidFill>
                <a:latin typeface="+mn-lt"/>
              </a:rPr>
              <a:t>!</a:t>
            </a:r>
            <a:endParaRPr lang="hu-HU" sz="6000" dirty="0" err="1" smtClean="0">
              <a:solidFill>
                <a:srgbClr val="C00000"/>
              </a:solidFill>
              <a:latin typeface="+mn-lt"/>
            </a:endParaRPr>
          </a:p>
        </p:txBody>
      </p:sp>
      <p:sp>
        <p:nvSpPr>
          <p:cNvPr id="28" name="Szövegdoboz 27"/>
          <p:cNvSpPr txBox="1"/>
          <p:nvPr/>
        </p:nvSpPr>
        <p:spPr>
          <a:xfrm>
            <a:off x="8532440" y="3429000"/>
            <a:ext cx="467544" cy="1008112"/>
          </a:xfrm>
          <a:prstGeom prst="rect">
            <a:avLst/>
          </a:prstGeom>
          <a:noFill/>
        </p:spPr>
        <p:txBody>
          <a:bodyPr wrap="square" rtlCol="0">
            <a:spAutoFit/>
          </a:bodyPr>
          <a:lstStyle/>
          <a:p>
            <a:r>
              <a:rPr lang="hu-HU" sz="6000" dirty="0" smtClean="0">
                <a:solidFill>
                  <a:srgbClr val="C00000"/>
                </a:solidFill>
                <a:latin typeface="+mn-lt"/>
              </a:rPr>
              <a:t>!</a:t>
            </a:r>
            <a:endParaRPr lang="hu-HU" sz="6000" dirty="0" err="1" smtClean="0">
              <a:solidFill>
                <a:srgbClr val="C00000"/>
              </a:solidFill>
              <a:latin typeface="+mn-lt"/>
            </a:endParaRPr>
          </a:p>
        </p:txBody>
      </p:sp>
    </p:spTree>
    <p:extLst>
      <p:ext uri="{BB962C8B-B14F-4D97-AF65-F5344CB8AC3E}">
        <p14:creationId xmlns:p14="http://schemas.microsoft.com/office/powerpoint/2010/main" val="1458745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Fő üzeneteink</a:t>
            </a:r>
            <a:endParaRPr lang="hu-HU"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a:t>
            </a:fld>
            <a:endParaRPr lang="hu-HU" dirty="0"/>
          </a:p>
        </p:txBody>
      </p:sp>
      <p:sp>
        <p:nvSpPr>
          <p:cNvPr id="6" name="Text Placeholder 5"/>
          <p:cNvSpPr>
            <a:spLocks noGrp="1"/>
          </p:cNvSpPr>
          <p:nvPr>
            <p:ph type="body" sz="quarter" idx="13"/>
          </p:nvPr>
        </p:nvSpPr>
        <p:spPr/>
        <p:txBody>
          <a:bodyPr/>
          <a:lstStyle/>
          <a:p>
            <a:endParaRPr lang="hu-HU"/>
          </a:p>
        </p:txBody>
      </p:sp>
      <p:sp>
        <p:nvSpPr>
          <p:cNvPr id="7" name="TextBox 6"/>
          <p:cNvSpPr txBox="1"/>
          <p:nvPr/>
        </p:nvSpPr>
        <p:spPr>
          <a:xfrm>
            <a:off x="1475656" y="4653135"/>
            <a:ext cx="2808312" cy="461665"/>
          </a:xfrm>
          <a:prstGeom prst="rect">
            <a:avLst/>
          </a:prstGeom>
          <a:solidFill>
            <a:schemeClr val="accent5"/>
          </a:solidFill>
        </p:spPr>
        <p:txBody>
          <a:bodyPr wrap="square" rtlCol="0">
            <a:spAutoFit/>
          </a:bodyPr>
          <a:lstStyle/>
          <a:p>
            <a:r>
              <a:rPr lang="hu-HU" sz="2400" dirty="0" smtClean="0">
                <a:solidFill>
                  <a:schemeClr val="bg1"/>
                </a:solidFill>
                <a:latin typeface="+mj-lt"/>
              </a:rPr>
              <a:t>Versenyképesség</a:t>
            </a:r>
          </a:p>
        </p:txBody>
      </p:sp>
      <p:sp>
        <p:nvSpPr>
          <p:cNvPr id="8" name="TextBox 7"/>
          <p:cNvSpPr txBox="1"/>
          <p:nvPr/>
        </p:nvSpPr>
        <p:spPr>
          <a:xfrm>
            <a:off x="2659038" y="5202831"/>
            <a:ext cx="2808312" cy="461665"/>
          </a:xfrm>
          <a:prstGeom prst="rect">
            <a:avLst/>
          </a:prstGeom>
          <a:solidFill>
            <a:schemeClr val="accent5"/>
          </a:solidFill>
        </p:spPr>
        <p:txBody>
          <a:bodyPr wrap="square" rtlCol="0">
            <a:spAutoFit/>
          </a:bodyPr>
          <a:lstStyle/>
          <a:p>
            <a:r>
              <a:rPr lang="hu-HU" sz="2400" dirty="0" smtClean="0">
                <a:solidFill>
                  <a:schemeClr val="bg1"/>
                </a:solidFill>
                <a:latin typeface="+mj-lt"/>
              </a:rPr>
              <a:t>Stabilitás</a:t>
            </a:r>
          </a:p>
        </p:txBody>
      </p:sp>
      <p:sp>
        <p:nvSpPr>
          <p:cNvPr id="9" name="TextBox 8"/>
          <p:cNvSpPr txBox="1"/>
          <p:nvPr/>
        </p:nvSpPr>
        <p:spPr>
          <a:xfrm>
            <a:off x="3347864" y="5732462"/>
            <a:ext cx="4896544" cy="461665"/>
          </a:xfrm>
          <a:prstGeom prst="rect">
            <a:avLst/>
          </a:prstGeom>
          <a:solidFill>
            <a:schemeClr val="accent5"/>
          </a:solidFill>
        </p:spPr>
        <p:txBody>
          <a:bodyPr wrap="square" rtlCol="0">
            <a:spAutoFit/>
          </a:bodyPr>
          <a:lstStyle/>
          <a:p>
            <a:r>
              <a:rPr lang="hu-HU" sz="2400" dirty="0" smtClean="0">
                <a:solidFill>
                  <a:schemeClr val="bg1"/>
                </a:solidFill>
                <a:latin typeface="+mj-lt"/>
              </a:rPr>
              <a:t>Nagyobb gazdasági homogenitás</a:t>
            </a:r>
          </a:p>
        </p:txBody>
      </p:sp>
      <p:sp>
        <p:nvSpPr>
          <p:cNvPr id="10" name="TextBox 9"/>
          <p:cNvSpPr txBox="1"/>
          <p:nvPr/>
        </p:nvSpPr>
        <p:spPr>
          <a:xfrm>
            <a:off x="251520" y="1340768"/>
            <a:ext cx="8496944" cy="2677656"/>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hu-HU" sz="2400" b="1" dirty="0" smtClean="0">
                <a:solidFill>
                  <a:schemeClr val="accent5"/>
                </a:solidFill>
                <a:latin typeface="+mj-lt"/>
              </a:rPr>
              <a:t>Magyarország</a:t>
            </a:r>
            <a:r>
              <a:rPr lang="hu-HU" sz="2400" dirty="0" smtClean="0">
                <a:solidFill>
                  <a:schemeClr val="accent5"/>
                </a:solidFill>
                <a:latin typeface="+mj-lt"/>
              </a:rPr>
              <a:t> az elmúlt években </a:t>
            </a:r>
            <a:r>
              <a:rPr lang="hu-HU" sz="2400" b="1" dirty="0" smtClean="0">
                <a:solidFill>
                  <a:schemeClr val="accent5"/>
                </a:solidFill>
                <a:latin typeface="+mj-lt"/>
              </a:rPr>
              <a:t>sikeres gazdasági stabilizációt</a:t>
            </a:r>
            <a:r>
              <a:rPr lang="hu-HU" sz="2400" dirty="0" smtClean="0">
                <a:solidFill>
                  <a:schemeClr val="accent5"/>
                </a:solidFill>
                <a:latin typeface="+mj-lt"/>
              </a:rPr>
              <a:t> hajtott végre</a:t>
            </a:r>
          </a:p>
          <a:p>
            <a:pPr marL="285750" indent="-285750">
              <a:buFont typeface="Arial" panose="020B0604020202020204" pitchFamily="34" charset="0"/>
              <a:buChar char="•"/>
            </a:pPr>
            <a:r>
              <a:rPr lang="hu-HU" sz="2400" dirty="0" smtClean="0">
                <a:solidFill>
                  <a:schemeClr val="accent5"/>
                </a:solidFill>
                <a:latin typeface="+mj-lt"/>
              </a:rPr>
              <a:t>Számos korábban a növekedés gátját jelentő </a:t>
            </a:r>
            <a:r>
              <a:rPr lang="hu-HU" sz="2400" b="1" dirty="0" smtClean="0">
                <a:solidFill>
                  <a:schemeClr val="accent5"/>
                </a:solidFill>
                <a:latin typeface="+mj-lt"/>
              </a:rPr>
              <a:t>mennyiségi jellemzőben érdemi előrelépés történt</a:t>
            </a:r>
          </a:p>
          <a:p>
            <a:pPr marL="285750" indent="-285750">
              <a:buFont typeface="Arial" panose="020B0604020202020204" pitchFamily="34" charset="0"/>
              <a:buChar char="•"/>
            </a:pPr>
            <a:r>
              <a:rPr lang="hu-HU" sz="2400" dirty="0" smtClean="0">
                <a:solidFill>
                  <a:schemeClr val="accent5"/>
                </a:solidFill>
                <a:latin typeface="+mj-lt"/>
              </a:rPr>
              <a:t>A növekedési lendület fenntartásához </a:t>
            </a:r>
            <a:r>
              <a:rPr lang="hu-HU" sz="2400" b="1" dirty="0" smtClean="0">
                <a:solidFill>
                  <a:schemeClr val="accent5"/>
                </a:solidFill>
                <a:latin typeface="+mj-lt"/>
              </a:rPr>
              <a:t>egyre nagyobb hangsúlyt kell helyezni a növekedés minőségi tényezőire</a:t>
            </a:r>
          </a:p>
        </p:txBody>
      </p:sp>
      <p:sp>
        <p:nvSpPr>
          <p:cNvPr id="11" name="Down Arrow 10"/>
          <p:cNvSpPr/>
          <p:nvPr/>
        </p:nvSpPr>
        <p:spPr>
          <a:xfrm>
            <a:off x="4283968" y="4149080"/>
            <a:ext cx="115212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90197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5536" y="3573016"/>
            <a:ext cx="8496944"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Rectangle 8"/>
          <p:cNvSpPr/>
          <p:nvPr/>
        </p:nvSpPr>
        <p:spPr>
          <a:xfrm>
            <a:off x="395536" y="2420888"/>
            <a:ext cx="8496944" cy="7920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Rectangle 7"/>
          <p:cNvSpPr/>
          <p:nvPr/>
        </p:nvSpPr>
        <p:spPr>
          <a:xfrm>
            <a:off x="395536" y="1268760"/>
            <a:ext cx="8496944" cy="7920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extBox 4"/>
          <p:cNvSpPr txBox="1"/>
          <p:nvPr/>
        </p:nvSpPr>
        <p:spPr>
          <a:xfrm>
            <a:off x="395536" y="1412776"/>
            <a:ext cx="8136904" cy="500137"/>
          </a:xfrm>
          <a:prstGeom prst="rect">
            <a:avLst/>
          </a:prstGeom>
          <a:noFill/>
        </p:spPr>
        <p:txBody>
          <a:bodyPr wrap="square" rtlCol="0">
            <a:spAutoFit/>
          </a:bodyPr>
          <a:lstStyle/>
          <a:p>
            <a:r>
              <a:rPr lang="hu-HU" sz="2650" b="1" dirty="0" smtClean="0">
                <a:solidFill>
                  <a:schemeClr val="bg1"/>
                </a:solidFill>
                <a:latin typeface="+mj-lt"/>
              </a:rPr>
              <a:t>A világgazdaság növekedési kilátásai</a:t>
            </a:r>
          </a:p>
        </p:txBody>
      </p:sp>
      <p:sp>
        <p:nvSpPr>
          <p:cNvPr id="6" name="TextBox 5"/>
          <p:cNvSpPr txBox="1"/>
          <p:nvPr/>
        </p:nvSpPr>
        <p:spPr>
          <a:xfrm>
            <a:off x="395536" y="2564904"/>
            <a:ext cx="8748464" cy="500137"/>
          </a:xfrm>
          <a:prstGeom prst="rect">
            <a:avLst/>
          </a:prstGeom>
          <a:noFill/>
        </p:spPr>
        <p:txBody>
          <a:bodyPr wrap="square" rtlCol="0">
            <a:spAutoFit/>
          </a:bodyPr>
          <a:lstStyle/>
          <a:p>
            <a:r>
              <a:rPr lang="hu-HU" sz="2650" b="1" dirty="0" smtClean="0">
                <a:solidFill>
                  <a:schemeClr val="bg1"/>
                </a:solidFill>
                <a:latin typeface="+mj-lt"/>
              </a:rPr>
              <a:t>A munkapiac mennyiségi és minőségi jellemzői</a:t>
            </a:r>
          </a:p>
        </p:txBody>
      </p:sp>
      <p:sp>
        <p:nvSpPr>
          <p:cNvPr id="7" name="TextBox 6"/>
          <p:cNvSpPr txBox="1"/>
          <p:nvPr/>
        </p:nvSpPr>
        <p:spPr>
          <a:xfrm>
            <a:off x="395536" y="3717032"/>
            <a:ext cx="8350881" cy="500137"/>
          </a:xfrm>
          <a:prstGeom prst="rect">
            <a:avLst/>
          </a:prstGeom>
          <a:noFill/>
        </p:spPr>
        <p:txBody>
          <a:bodyPr wrap="square" rtlCol="0">
            <a:spAutoFit/>
          </a:bodyPr>
          <a:lstStyle/>
          <a:p>
            <a:r>
              <a:rPr lang="hu-HU" sz="2650" b="1" dirty="0" smtClean="0">
                <a:solidFill>
                  <a:schemeClr val="bg1"/>
                </a:solidFill>
                <a:latin typeface="+mj-lt"/>
              </a:rPr>
              <a:t>A magyar gazdaság termelékenységi potenciálja</a:t>
            </a:r>
          </a:p>
        </p:txBody>
      </p:sp>
      <p:sp>
        <p:nvSpPr>
          <p:cNvPr id="11" name="Rectangle 9"/>
          <p:cNvSpPr/>
          <p:nvPr/>
        </p:nvSpPr>
        <p:spPr>
          <a:xfrm>
            <a:off x="395536" y="4725144"/>
            <a:ext cx="8496944" cy="7920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extBox 6"/>
          <p:cNvSpPr txBox="1"/>
          <p:nvPr/>
        </p:nvSpPr>
        <p:spPr>
          <a:xfrm>
            <a:off x="395536" y="4869160"/>
            <a:ext cx="8856984" cy="507831"/>
          </a:xfrm>
          <a:prstGeom prst="rect">
            <a:avLst/>
          </a:prstGeom>
          <a:noFill/>
        </p:spPr>
        <p:txBody>
          <a:bodyPr wrap="square" rtlCol="0">
            <a:spAutoFit/>
          </a:bodyPr>
          <a:lstStyle/>
          <a:p>
            <a:r>
              <a:rPr lang="hu-HU" sz="2650" b="1" dirty="0" smtClean="0">
                <a:solidFill>
                  <a:schemeClr val="bg1"/>
                </a:solidFill>
                <a:latin typeface="+mj-lt"/>
              </a:rPr>
              <a:t>Magyar gazdasági fejlődés alternatív mutatók alapján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2800" dirty="0" smtClean="0">
                <a:latin typeface="+mj-lt"/>
              </a:rPr>
              <a:t>A válság hatására csökkent a termelékenység növekedési üteme a régióban</a:t>
            </a:r>
            <a:endParaRPr lang="hu-HU" sz="2800" dirty="0">
              <a:latin typeface="+mj-lt"/>
            </a:endParaRPr>
          </a:p>
        </p:txBody>
      </p:sp>
      <p:sp>
        <p:nvSpPr>
          <p:cNvPr id="4" name="Tartalom helye 3"/>
          <p:cNvSpPr>
            <a:spLocks noGrp="1"/>
          </p:cNvSpPr>
          <p:nvPr>
            <p:ph idx="10"/>
          </p:nvPr>
        </p:nvSpPr>
        <p:spPr>
          <a:xfrm>
            <a:off x="611560" y="5517232"/>
            <a:ext cx="8208912" cy="576063"/>
          </a:xfrm>
        </p:spPr>
        <p:txBody>
          <a:bodyPr>
            <a:noAutofit/>
          </a:bodyPr>
          <a:lstStyle/>
          <a:p>
            <a:pPr algn="r"/>
            <a:r>
              <a:rPr lang="hu-HU" sz="2200" dirty="0">
                <a:solidFill>
                  <a:schemeClr val="accent5"/>
                </a:solidFill>
                <a:latin typeface="+mj-lt"/>
              </a:rPr>
              <a:t>Az aggregált nemzetgazdasági hozzáadott érték növekedésének felbontása regionális </a:t>
            </a:r>
            <a:r>
              <a:rPr lang="hu-HU" sz="2200" dirty="0" smtClean="0">
                <a:solidFill>
                  <a:schemeClr val="accent5"/>
                </a:solidFill>
                <a:latin typeface="+mj-lt"/>
              </a:rPr>
              <a:t>összehasonlításban</a:t>
            </a:r>
            <a:endParaRPr lang="hu-HU" sz="2200" dirty="0">
              <a:solidFill>
                <a:schemeClr val="accent5"/>
              </a:solidFill>
              <a:latin typeface="+mj-lt"/>
            </a:endParaRPr>
          </a:p>
        </p:txBody>
      </p:sp>
      <p:sp>
        <p:nvSpPr>
          <p:cNvPr id="5" name="Élőláb helye 4"/>
          <p:cNvSpPr>
            <a:spLocks noGrp="1"/>
          </p:cNvSpPr>
          <p:nvPr>
            <p:ph type="ftr" sz="quarter" idx="12"/>
          </p:nvPr>
        </p:nvSpPr>
        <p:spPr/>
        <p:txBody>
          <a:bodyPr/>
          <a:lstStyle/>
          <a:p>
            <a:pPr>
              <a:defRPr/>
            </a:pPr>
            <a:r>
              <a:rPr lang="hu-HU" dirty="0" smtClean="0">
                <a:latin typeface="+mj-lt"/>
              </a:rPr>
              <a:t>Magyar Nemzeti Bank</a:t>
            </a:r>
          </a:p>
        </p:txBody>
      </p:sp>
      <p:sp>
        <p:nvSpPr>
          <p:cNvPr id="6" name="Dia számának helye 5"/>
          <p:cNvSpPr>
            <a:spLocks noGrp="1"/>
          </p:cNvSpPr>
          <p:nvPr>
            <p:ph type="sldNum" sz="quarter" idx="13"/>
          </p:nvPr>
        </p:nvSpPr>
        <p:spPr/>
        <p:txBody>
          <a:bodyPr/>
          <a:lstStyle/>
          <a:p>
            <a:pPr>
              <a:defRPr/>
            </a:pPr>
            <a:fld id="{0401AEF3-AFFE-433D-8A34-08D966C25545}" type="slidenum">
              <a:rPr lang="hu-HU" smtClean="0"/>
              <a:pPr>
                <a:defRPr/>
              </a:pPr>
              <a:t>21</a:t>
            </a:fld>
            <a:endParaRPr lang="hu-HU" dirty="0"/>
          </a:p>
        </p:txBody>
      </p:sp>
      <p:sp>
        <p:nvSpPr>
          <p:cNvPr id="7" name="Szöveg helye 6"/>
          <p:cNvSpPr>
            <a:spLocks noGrp="1"/>
          </p:cNvSpPr>
          <p:nvPr>
            <p:ph type="body" sz="quarter" idx="14"/>
          </p:nvPr>
        </p:nvSpPr>
        <p:spPr>
          <a:xfrm>
            <a:off x="7020272" y="6309320"/>
            <a:ext cx="1700212" cy="365125"/>
          </a:xfrm>
        </p:spPr>
        <p:txBody>
          <a:bodyPr/>
          <a:lstStyle/>
          <a:p>
            <a:r>
              <a:rPr lang="hu-HU" sz="1400" dirty="0" smtClean="0">
                <a:latin typeface="+mj-lt"/>
              </a:rPr>
              <a:t>Forrás: </a:t>
            </a:r>
            <a:r>
              <a:rPr lang="hu-HU" sz="1400" dirty="0" err="1" smtClean="0">
                <a:latin typeface="+mj-lt"/>
              </a:rPr>
              <a:t>Eurostat</a:t>
            </a:r>
            <a:endParaRPr lang="hu-HU" sz="1400" dirty="0">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772676815"/>
              </p:ext>
            </p:extLst>
          </p:nvPr>
        </p:nvGraphicFramePr>
        <p:xfrm>
          <a:off x="323528" y="1196752"/>
          <a:ext cx="8424936"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0940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2800" dirty="0" smtClean="0">
                <a:latin typeface="+mj-lt"/>
              </a:rPr>
              <a:t>Magyarországon nemzetközi összehasonlításban nagy a termelékenység különbözet a kkv-k és a nagyvállalatok között </a:t>
            </a:r>
            <a:endParaRPr lang="hu-HU" sz="2800" dirty="0">
              <a:latin typeface="+mj-lt"/>
            </a:endParaRPr>
          </a:p>
        </p:txBody>
      </p:sp>
      <p:sp>
        <p:nvSpPr>
          <p:cNvPr id="4" name="Content Placeholder 3"/>
          <p:cNvSpPr>
            <a:spLocks noGrp="1"/>
          </p:cNvSpPr>
          <p:nvPr>
            <p:ph idx="10"/>
          </p:nvPr>
        </p:nvSpPr>
        <p:spPr>
          <a:xfrm>
            <a:off x="0" y="6021288"/>
            <a:ext cx="8964488" cy="576063"/>
          </a:xfrm>
        </p:spPr>
        <p:txBody>
          <a:bodyPr>
            <a:noAutofit/>
          </a:bodyPr>
          <a:lstStyle/>
          <a:p>
            <a:pPr algn="r"/>
            <a:r>
              <a:rPr lang="hu-HU" sz="1900" dirty="0" smtClean="0">
                <a:solidFill>
                  <a:srgbClr val="1E2452"/>
                </a:solidFill>
                <a:latin typeface="+mj-lt"/>
              </a:rPr>
              <a:t>Kkv vállalatok átlagos munkatermelékenysége a nagyvállalatokhoz viszonyítva</a:t>
            </a:r>
            <a:endParaRPr lang="hu-HU" sz="1900" dirty="0">
              <a:solidFill>
                <a:srgbClr val="1E2452"/>
              </a:solidFill>
              <a:latin typeface="+mj-lt"/>
            </a:endParaRPr>
          </a:p>
        </p:txBody>
      </p:sp>
      <p:sp>
        <p:nvSpPr>
          <p:cNvPr id="5" name="Footer Placeholder 4"/>
          <p:cNvSpPr>
            <a:spLocks noGrp="1"/>
          </p:cNvSpPr>
          <p:nvPr>
            <p:ph type="ftr" sz="quarter" idx="12"/>
          </p:nvPr>
        </p:nvSpPr>
        <p:spPr/>
        <p:txBody>
          <a:bodyPr/>
          <a:lstStyle/>
          <a:p>
            <a:pPr>
              <a:defRPr/>
            </a:pPr>
            <a:r>
              <a:rPr lang="hu-HU" dirty="0" smtClean="0">
                <a:latin typeface="+mj-lt"/>
              </a:rPr>
              <a:t>Magyar Nemzeti Bank</a:t>
            </a:r>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22</a:t>
            </a:fld>
            <a:endParaRPr lang="hu-HU" dirty="0"/>
          </a:p>
        </p:txBody>
      </p:sp>
      <p:sp>
        <p:nvSpPr>
          <p:cNvPr id="7" name="Text Placeholder 6"/>
          <p:cNvSpPr>
            <a:spLocks noGrp="1"/>
          </p:cNvSpPr>
          <p:nvPr>
            <p:ph type="body" sz="quarter" idx="14"/>
          </p:nvPr>
        </p:nvSpPr>
        <p:spPr>
          <a:xfrm>
            <a:off x="7236296" y="6492875"/>
            <a:ext cx="1700212" cy="365125"/>
          </a:xfrm>
        </p:spPr>
        <p:txBody>
          <a:bodyPr/>
          <a:lstStyle/>
          <a:p>
            <a:r>
              <a:rPr lang="hu-HU" dirty="0" smtClean="0">
                <a:latin typeface="+mj-lt"/>
              </a:rPr>
              <a:t>Forrás: </a:t>
            </a:r>
            <a:r>
              <a:rPr lang="hu-HU" dirty="0" err="1" smtClean="0">
                <a:latin typeface="+mj-lt"/>
              </a:rPr>
              <a:t>Eurostat</a:t>
            </a:r>
            <a:endParaRPr lang="hu-HU" dirty="0">
              <a:latin typeface="+mj-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42145039"/>
              </p:ext>
            </p:extLst>
          </p:nvPr>
        </p:nvGraphicFramePr>
        <p:xfrm>
          <a:off x="755576" y="1772816"/>
          <a:ext cx="7886700" cy="4176713"/>
        </p:xfrm>
        <a:graphic>
          <a:graphicData uri="http://schemas.openxmlformats.org/drawingml/2006/chart">
            <c:chart xmlns:c="http://schemas.openxmlformats.org/drawingml/2006/chart" xmlns:r="http://schemas.openxmlformats.org/officeDocument/2006/relationships" r:id="rId2"/>
          </a:graphicData>
        </a:graphic>
      </p:graphicFrame>
      <p:sp>
        <p:nvSpPr>
          <p:cNvPr id="9" name="Szövegdoboz 8"/>
          <p:cNvSpPr txBox="1"/>
          <p:nvPr/>
        </p:nvSpPr>
        <p:spPr>
          <a:xfrm>
            <a:off x="323528" y="1196752"/>
            <a:ext cx="8820472" cy="707886"/>
          </a:xfrm>
          <a:prstGeom prst="rect">
            <a:avLst/>
          </a:prstGeom>
          <a:noFill/>
        </p:spPr>
        <p:txBody>
          <a:bodyPr wrap="square" rtlCol="0">
            <a:spAutoFit/>
          </a:bodyPr>
          <a:lstStyle/>
          <a:p>
            <a:pPr algn="ctr"/>
            <a:r>
              <a:rPr lang="hu-HU" sz="2000" dirty="0" smtClean="0">
                <a:solidFill>
                  <a:schemeClr val="bg2"/>
                </a:solidFill>
                <a:latin typeface="+mn-lt"/>
              </a:rPr>
              <a:t>A dualitás régiós szintre való csökkenése 4-5 százalékkal magasabb GDP szintet eredményezne</a:t>
            </a:r>
          </a:p>
        </p:txBody>
      </p:sp>
    </p:spTree>
    <p:extLst>
      <p:ext uri="{BB962C8B-B14F-4D97-AF65-F5344CB8AC3E}">
        <p14:creationId xmlns:p14="http://schemas.microsoft.com/office/powerpoint/2010/main" val="355839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p:txBody>
          <a:bodyPr/>
          <a:lstStyle/>
          <a:p>
            <a:pPr>
              <a:defRPr/>
            </a:pPr>
            <a:r>
              <a:rPr lang="hu-HU" smtClean="0"/>
              <a:t>Magyar Nemzeti Bank</a:t>
            </a:r>
            <a:endParaRPr lang="hu-HU" dirty="0" smtClean="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23</a:t>
            </a:fld>
            <a:endParaRPr lang="hu-HU" dirty="0"/>
          </a:p>
        </p:txBody>
      </p:sp>
      <p:sp>
        <p:nvSpPr>
          <p:cNvPr id="15" name="Cím 1"/>
          <p:cNvSpPr>
            <a:spLocks noGrp="1"/>
          </p:cNvSpPr>
          <p:nvPr>
            <p:ph type="title"/>
          </p:nvPr>
        </p:nvSpPr>
        <p:spPr>
          <a:xfrm>
            <a:off x="971600" y="260648"/>
            <a:ext cx="8136904" cy="759189"/>
          </a:xfrm>
        </p:spPr>
        <p:txBody>
          <a:bodyPr>
            <a:noAutofit/>
          </a:bodyPr>
          <a:lstStyle/>
          <a:p>
            <a:r>
              <a:rPr lang="hu-HU" sz="2800" dirty="0" smtClean="0">
                <a:latin typeface="+mn-lt"/>
              </a:rPr>
              <a:t>A magyar gazdaság termelékenységi potenciálja</a:t>
            </a:r>
            <a:endParaRPr lang="hu-HU" sz="2800" dirty="0">
              <a:latin typeface="+mn-lt"/>
            </a:endParaRP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3197300002"/>
              </p:ext>
            </p:extLst>
          </p:nvPr>
        </p:nvGraphicFramePr>
        <p:xfrm>
          <a:off x="827584" y="1196752"/>
          <a:ext cx="7632973" cy="507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zöveg helye 6"/>
          <p:cNvSpPr>
            <a:spLocks noGrp="1"/>
          </p:cNvSpPr>
          <p:nvPr>
            <p:ph type="body" sz="quarter" idx="14"/>
          </p:nvPr>
        </p:nvSpPr>
        <p:spPr>
          <a:xfrm>
            <a:off x="7264276" y="6309320"/>
            <a:ext cx="1700212" cy="365125"/>
          </a:xfrm>
        </p:spPr>
        <p:txBody>
          <a:bodyPr/>
          <a:lstStyle/>
          <a:p>
            <a:r>
              <a:rPr lang="hu-HU" dirty="0" smtClean="0">
                <a:latin typeface="Trebuchet MS" pitchFamily="34" charset="0"/>
              </a:rPr>
              <a:t>Forrás: MNB</a:t>
            </a:r>
            <a:endParaRPr lang="hu-HU" dirty="0">
              <a:latin typeface="Trebuchet MS" pitchFamily="34" charset="0"/>
            </a:endParaRPr>
          </a:p>
        </p:txBody>
      </p:sp>
      <p:sp>
        <p:nvSpPr>
          <p:cNvPr id="18" name="Lekerekített téglalap 17"/>
          <p:cNvSpPr/>
          <p:nvPr/>
        </p:nvSpPr>
        <p:spPr>
          <a:xfrm>
            <a:off x="899592" y="1340768"/>
            <a:ext cx="3600400" cy="936104"/>
          </a:xfrm>
          <a:prstGeom prst="roundRect">
            <a:avLst>
              <a:gd name="adj" fmla="val 10000"/>
            </a:avLst>
          </a:prstGeom>
          <a:ln w="15875">
            <a:solidFill>
              <a:schemeClr val="accent5"/>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hu-HU" sz="2400" dirty="0" smtClean="0"/>
              <a:t>Finanszírozás</a:t>
            </a:r>
            <a:endParaRPr lang="hu-HU" sz="2400" dirty="0"/>
          </a:p>
        </p:txBody>
      </p:sp>
      <p:sp>
        <p:nvSpPr>
          <p:cNvPr id="23" name="Lekerekített téglalap 22"/>
          <p:cNvSpPr/>
          <p:nvPr/>
        </p:nvSpPr>
        <p:spPr>
          <a:xfrm>
            <a:off x="1907704" y="2492896"/>
            <a:ext cx="3600400" cy="936104"/>
          </a:xfrm>
          <a:prstGeom prst="roundRect">
            <a:avLst>
              <a:gd name="adj" fmla="val 10000"/>
            </a:avLst>
          </a:prstGeom>
          <a:ln w="15875">
            <a:solidFill>
              <a:schemeClr val="accent5"/>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hu-HU" sz="2400" dirty="0" smtClean="0"/>
              <a:t>Alacsony innovációs részvétel</a:t>
            </a:r>
            <a:endParaRPr lang="hu-HU" sz="2400" dirty="0"/>
          </a:p>
        </p:txBody>
      </p:sp>
      <p:sp>
        <p:nvSpPr>
          <p:cNvPr id="26" name="Lekerekített téglalap 25"/>
          <p:cNvSpPr/>
          <p:nvPr/>
        </p:nvSpPr>
        <p:spPr>
          <a:xfrm>
            <a:off x="3491880" y="3717032"/>
            <a:ext cx="3600400" cy="936104"/>
          </a:xfrm>
          <a:prstGeom prst="roundRect">
            <a:avLst>
              <a:gd name="adj" fmla="val 10000"/>
            </a:avLst>
          </a:prstGeom>
          <a:ln w="15875">
            <a:solidFill>
              <a:schemeClr val="accent5"/>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hu-HU" sz="2400" dirty="0" smtClean="0"/>
              <a:t>Lassú </a:t>
            </a:r>
            <a:r>
              <a:rPr lang="hu-HU" sz="2400" dirty="0" err="1" smtClean="0"/>
              <a:t>reallokáció</a:t>
            </a:r>
            <a:endParaRPr lang="hu-HU" sz="2400" dirty="0"/>
          </a:p>
        </p:txBody>
      </p:sp>
      <p:sp>
        <p:nvSpPr>
          <p:cNvPr id="27" name="Lekerekített téglalap 26"/>
          <p:cNvSpPr/>
          <p:nvPr/>
        </p:nvSpPr>
        <p:spPr>
          <a:xfrm>
            <a:off x="4788024" y="4941168"/>
            <a:ext cx="3600400" cy="936104"/>
          </a:xfrm>
          <a:prstGeom prst="roundRect">
            <a:avLst>
              <a:gd name="adj" fmla="val 10000"/>
            </a:avLst>
          </a:prstGeom>
          <a:ln w="15875">
            <a:solidFill>
              <a:schemeClr val="accent5"/>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hu-HU" sz="2400" dirty="0" smtClean="0"/>
              <a:t>Képzett munkaerő szűkössége</a:t>
            </a:r>
            <a:endParaRPr lang="hu-HU" sz="2400" dirty="0"/>
          </a:p>
        </p:txBody>
      </p:sp>
    </p:spTree>
    <p:extLst>
      <p:ext uri="{BB962C8B-B14F-4D97-AF65-F5344CB8AC3E}">
        <p14:creationId xmlns:p14="http://schemas.microsoft.com/office/powerpoint/2010/main" val="1458745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5536" y="3573016"/>
            <a:ext cx="8496944" cy="7920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Rectangle 8"/>
          <p:cNvSpPr/>
          <p:nvPr/>
        </p:nvSpPr>
        <p:spPr>
          <a:xfrm>
            <a:off x="395536" y="2420888"/>
            <a:ext cx="8496944" cy="7920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Rectangle 7"/>
          <p:cNvSpPr/>
          <p:nvPr/>
        </p:nvSpPr>
        <p:spPr>
          <a:xfrm>
            <a:off x="395536" y="1268760"/>
            <a:ext cx="8496944" cy="7920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extBox 4"/>
          <p:cNvSpPr txBox="1"/>
          <p:nvPr/>
        </p:nvSpPr>
        <p:spPr>
          <a:xfrm>
            <a:off x="395536" y="1412776"/>
            <a:ext cx="8136904" cy="500137"/>
          </a:xfrm>
          <a:prstGeom prst="rect">
            <a:avLst/>
          </a:prstGeom>
          <a:noFill/>
        </p:spPr>
        <p:txBody>
          <a:bodyPr wrap="square" rtlCol="0">
            <a:spAutoFit/>
          </a:bodyPr>
          <a:lstStyle/>
          <a:p>
            <a:r>
              <a:rPr lang="hu-HU" sz="2650" b="1" dirty="0" smtClean="0">
                <a:solidFill>
                  <a:schemeClr val="bg1"/>
                </a:solidFill>
                <a:latin typeface="+mj-lt"/>
              </a:rPr>
              <a:t>A világgazdaság növekedési kilátásai</a:t>
            </a:r>
          </a:p>
        </p:txBody>
      </p:sp>
      <p:sp>
        <p:nvSpPr>
          <p:cNvPr id="6" name="TextBox 5"/>
          <p:cNvSpPr txBox="1"/>
          <p:nvPr/>
        </p:nvSpPr>
        <p:spPr>
          <a:xfrm>
            <a:off x="395536" y="2564904"/>
            <a:ext cx="8748464" cy="500137"/>
          </a:xfrm>
          <a:prstGeom prst="rect">
            <a:avLst/>
          </a:prstGeom>
          <a:noFill/>
        </p:spPr>
        <p:txBody>
          <a:bodyPr wrap="square" rtlCol="0">
            <a:spAutoFit/>
          </a:bodyPr>
          <a:lstStyle/>
          <a:p>
            <a:r>
              <a:rPr lang="hu-HU" sz="2650" b="1" dirty="0" smtClean="0">
                <a:solidFill>
                  <a:schemeClr val="bg1"/>
                </a:solidFill>
                <a:latin typeface="+mj-lt"/>
              </a:rPr>
              <a:t>A munkapiac mennyiségi és minőségi jellemzői</a:t>
            </a:r>
          </a:p>
        </p:txBody>
      </p:sp>
      <p:sp>
        <p:nvSpPr>
          <p:cNvPr id="7" name="TextBox 6"/>
          <p:cNvSpPr txBox="1"/>
          <p:nvPr/>
        </p:nvSpPr>
        <p:spPr>
          <a:xfrm>
            <a:off x="395536" y="3717032"/>
            <a:ext cx="8350881" cy="500137"/>
          </a:xfrm>
          <a:prstGeom prst="rect">
            <a:avLst/>
          </a:prstGeom>
          <a:noFill/>
        </p:spPr>
        <p:txBody>
          <a:bodyPr wrap="square" rtlCol="0">
            <a:spAutoFit/>
          </a:bodyPr>
          <a:lstStyle/>
          <a:p>
            <a:r>
              <a:rPr lang="hu-HU" sz="2650" b="1" dirty="0" smtClean="0">
                <a:solidFill>
                  <a:schemeClr val="bg1"/>
                </a:solidFill>
                <a:latin typeface="+mj-lt"/>
              </a:rPr>
              <a:t>A magyar gazdaság termelékenységi potenciálja</a:t>
            </a:r>
          </a:p>
        </p:txBody>
      </p:sp>
      <p:sp>
        <p:nvSpPr>
          <p:cNvPr id="11" name="Rectangle 9"/>
          <p:cNvSpPr/>
          <p:nvPr/>
        </p:nvSpPr>
        <p:spPr>
          <a:xfrm>
            <a:off x="395536" y="4725144"/>
            <a:ext cx="8496944"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extBox 6"/>
          <p:cNvSpPr txBox="1"/>
          <p:nvPr/>
        </p:nvSpPr>
        <p:spPr>
          <a:xfrm>
            <a:off x="395536" y="4869160"/>
            <a:ext cx="8856984" cy="507831"/>
          </a:xfrm>
          <a:prstGeom prst="rect">
            <a:avLst/>
          </a:prstGeom>
          <a:noFill/>
        </p:spPr>
        <p:txBody>
          <a:bodyPr wrap="square" rtlCol="0">
            <a:spAutoFit/>
          </a:bodyPr>
          <a:lstStyle/>
          <a:p>
            <a:r>
              <a:rPr lang="hu-HU" sz="2650" b="1" dirty="0" smtClean="0">
                <a:solidFill>
                  <a:schemeClr val="bg1"/>
                </a:solidFill>
                <a:latin typeface="+mj-lt"/>
              </a:rPr>
              <a:t>Magyar gazdasági fejlődés alternatív mutatók alapján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a:xfrm>
            <a:off x="1102052" y="209848"/>
            <a:ext cx="8041948" cy="759189"/>
          </a:xfrm>
        </p:spPr>
        <p:txBody>
          <a:bodyPr>
            <a:noAutofit/>
          </a:bodyPr>
          <a:lstStyle/>
          <a:p>
            <a:r>
              <a:rPr lang="hu-HU" sz="3200" dirty="0" smtClean="0">
                <a:latin typeface="+mj-lt"/>
              </a:rPr>
              <a:t>Magyarországon jobb élni annál, mint amit a gazdasági mutatók sugallnak</a:t>
            </a:r>
            <a:endParaRPr lang="hu-HU" sz="3200" dirty="0">
              <a:latin typeface="+mj-lt"/>
            </a:endParaRPr>
          </a:p>
        </p:txBody>
      </p:sp>
      <p:sp>
        <p:nvSpPr>
          <p:cNvPr id="9" name="Szöveg helye 8"/>
          <p:cNvSpPr>
            <a:spLocks noGrp="1"/>
          </p:cNvSpPr>
          <p:nvPr>
            <p:ph type="body" sz="quarter" idx="14"/>
          </p:nvPr>
        </p:nvSpPr>
        <p:spPr>
          <a:xfrm>
            <a:off x="2915816" y="6492875"/>
            <a:ext cx="6228184" cy="365125"/>
          </a:xfrm>
        </p:spPr>
        <p:txBody>
          <a:bodyPr/>
          <a:lstStyle/>
          <a:p>
            <a:r>
              <a:rPr lang="hu-HU" dirty="0" smtClean="0">
                <a:latin typeface="+mn-lt"/>
              </a:rPr>
              <a:t>Forrás: </a:t>
            </a:r>
            <a:r>
              <a:rPr lang="hu-HU" dirty="0" err="1" smtClean="0">
                <a:latin typeface="+mn-lt"/>
              </a:rPr>
              <a:t>WEF</a:t>
            </a:r>
            <a:r>
              <a:rPr lang="hu-HU" dirty="0">
                <a:latin typeface="+mn-lt"/>
              </a:rPr>
              <a:t>, 2014; </a:t>
            </a:r>
            <a:r>
              <a:rPr lang="hu-HU" dirty="0" err="1">
                <a:latin typeface="+mn-lt"/>
              </a:rPr>
              <a:t>WEF</a:t>
            </a:r>
            <a:r>
              <a:rPr lang="hu-HU" dirty="0">
                <a:latin typeface="+mn-lt"/>
              </a:rPr>
              <a:t>, 2015;VB, 2012; VB, 2014;  ENSZ, 2013; ENSZ, 2015; TI, 2014; </a:t>
            </a:r>
            <a:r>
              <a:rPr lang="hu-HU" dirty="0" err="1">
                <a:latin typeface="+mn-lt"/>
              </a:rPr>
              <a:t>LI</a:t>
            </a:r>
            <a:r>
              <a:rPr lang="hu-HU" dirty="0">
                <a:latin typeface="+mn-lt"/>
              </a:rPr>
              <a:t>, </a:t>
            </a:r>
            <a:r>
              <a:rPr lang="hu-HU" dirty="0" err="1">
                <a:latin typeface="+mn-lt"/>
              </a:rPr>
              <a:t>2014</a:t>
            </a:r>
            <a:r>
              <a:rPr lang="hu-HU" dirty="0">
                <a:latin typeface="+mn-lt"/>
              </a:rPr>
              <a:t>;</a:t>
            </a:r>
          </a:p>
        </p:txBody>
      </p:sp>
      <p:sp>
        <p:nvSpPr>
          <p:cNvPr id="8" name="Tartalom helye 7"/>
          <p:cNvSpPr>
            <a:spLocks noGrp="1"/>
          </p:cNvSpPr>
          <p:nvPr>
            <p:ph idx="10"/>
          </p:nvPr>
        </p:nvSpPr>
        <p:spPr>
          <a:xfrm>
            <a:off x="0" y="5733256"/>
            <a:ext cx="9036496" cy="720080"/>
          </a:xfrm>
        </p:spPr>
        <p:txBody>
          <a:bodyPr>
            <a:noAutofit/>
          </a:bodyPr>
          <a:lstStyle/>
          <a:p>
            <a:pPr marL="285750" indent="-285750" algn="just">
              <a:buFont typeface="Arial" panose="020B0604020202020204" pitchFamily="34" charset="0"/>
              <a:buChar char="•"/>
            </a:pPr>
            <a:r>
              <a:rPr lang="hu-HU" sz="2000" dirty="0" smtClean="0">
                <a:solidFill>
                  <a:srgbClr val="1E2452"/>
                </a:solidFill>
                <a:latin typeface="+mj-lt"/>
              </a:rPr>
              <a:t>A legjobb 20%-ban vagyunk a környezeti minőség, tudásgazdaság</a:t>
            </a:r>
            <a:r>
              <a:rPr lang="hu-HU" sz="2000" dirty="0">
                <a:solidFill>
                  <a:srgbClr val="1E2452"/>
                </a:solidFill>
                <a:latin typeface="+mj-lt"/>
              </a:rPr>
              <a:t>, </a:t>
            </a:r>
            <a:r>
              <a:rPr lang="hu-HU" sz="2000" dirty="0" smtClean="0">
                <a:solidFill>
                  <a:srgbClr val="1E2452"/>
                </a:solidFill>
                <a:latin typeface="+mj-lt"/>
              </a:rPr>
              <a:t>jövedelmi egyenlőtlenségek alapján.</a:t>
            </a:r>
            <a:endParaRPr lang="hu-HU" sz="2000" dirty="0">
              <a:solidFill>
                <a:srgbClr val="1E2452"/>
              </a:solidFill>
              <a:latin typeface="+mj-lt"/>
            </a:endParaRPr>
          </a:p>
        </p:txBody>
      </p:sp>
      <p:sp>
        <p:nvSpPr>
          <p:cNvPr id="7" name="Content Placeholder 3"/>
          <p:cNvSpPr>
            <a:spLocks noGrp="1"/>
          </p:cNvSpPr>
          <p:nvPr/>
        </p:nvSpPr>
        <p:spPr>
          <a:xfrm>
            <a:off x="410498" y="5229200"/>
            <a:ext cx="8733502" cy="432047"/>
          </a:xfrm>
          <a:prstGeom prst="rect">
            <a:avLst/>
          </a:prstGeom>
        </p:spPr>
        <p:txBody>
          <a:bodyPr vert="horz"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hu-HU" sz="2400" dirty="0">
                <a:solidFill>
                  <a:srgbClr val="002060"/>
                </a:solidFill>
                <a:latin typeface="+mj-lt"/>
                <a:ea typeface="Verdana" panose="020B0604030504040204" pitchFamily="34" charset="0"/>
                <a:cs typeface="Verdana" panose="020B0604030504040204" pitchFamily="34" charset="0"/>
              </a:rPr>
              <a:t>Magyarország relatív pozíciója globális </a:t>
            </a:r>
            <a:r>
              <a:rPr lang="hu-HU" sz="2400" dirty="0" smtClean="0">
                <a:solidFill>
                  <a:srgbClr val="002060"/>
                </a:solidFill>
                <a:latin typeface="+mj-lt"/>
                <a:ea typeface="Verdana" panose="020B0604030504040204" pitchFamily="34" charset="0"/>
                <a:cs typeface="Verdana" panose="020B0604030504040204" pitchFamily="34" charset="0"/>
              </a:rPr>
              <a:t>rangsorokban</a:t>
            </a:r>
            <a:endParaRPr lang="hu-HU" sz="2400" dirty="0">
              <a:solidFill>
                <a:srgbClr val="002060"/>
              </a:solidFill>
              <a:latin typeface="+mj-lt"/>
            </a:endParaRPr>
          </a:p>
        </p:txBody>
      </p:sp>
      <p:graphicFrame>
        <p:nvGraphicFramePr>
          <p:cNvPr id="10" name="Diagram 5"/>
          <p:cNvGraphicFramePr>
            <a:graphicFrameLocks noGrp="1"/>
          </p:cNvGraphicFramePr>
          <p:nvPr>
            <p:ph idx="1"/>
            <p:extLst>
              <p:ext uri="{D42A27DB-BD31-4B8C-83A1-F6EECF244321}">
                <p14:modId xmlns:p14="http://schemas.microsoft.com/office/powerpoint/2010/main" val="3269541558"/>
              </p:ext>
            </p:extLst>
          </p:nvPr>
        </p:nvGraphicFramePr>
        <p:xfrm>
          <a:off x="683568" y="1196752"/>
          <a:ext cx="7886700"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4294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305" y="5805264"/>
            <a:ext cx="9093695" cy="792088"/>
          </a:xfrm>
        </p:spPr>
        <p:txBody>
          <a:bodyPr>
            <a:noAutofit/>
          </a:bodyPr>
          <a:lstStyle/>
          <a:p>
            <a:pPr algn="r"/>
            <a:r>
              <a:rPr lang="hu-HU" sz="2400" dirty="0">
                <a:latin typeface="+mj-lt"/>
              </a:rPr>
              <a:t>Magyarország és a </a:t>
            </a:r>
            <a:r>
              <a:rPr lang="hu-HU" sz="2400" dirty="0" smtClean="0">
                <a:latin typeface="+mj-lt"/>
              </a:rPr>
              <a:t>régió pozíciója a </a:t>
            </a:r>
            <a:r>
              <a:rPr lang="hu-HU" sz="2400" dirty="0" err="1" smtClean="0">
                <a:latin typeface="+mj-lt"/>
              </a:rPr>
              <a:t>Doing</a:t>
            </a:r>
            <a:r>
              <a:rPr lang="hu-HU" sz="2400" dirty="0" smtClean="0">
                <a:latin typeface="+mj-lt"/>
              </a:rPr>
              <a:t> </a:t>
            </a:r>
            <a:r>
              <a:rPr lang="hu-HU" sz="2400" dirty="0">
                <a:latin typeface="+mj-lt"/>
              </a:rPr>
              <a:t>Business </a:t>
            </a:r>
            <a:r>
              <a:rPr lang="hu-HU" sz="2400" dirty="0" smtClean="0">
                <a:latin typeface="+mj-lt"/>
              </a:rPr>
              <a:t>(DB) versenyképességi rangsorban, 2015</a:t>
            </a:r>
            <a:br>
              <a:rPr lang="hu-HU" sz="2400" dirty="0" smtClean="0">
                <a:latin typeface="+mj-lt"/>
              </a:rPr>
            </a:br>
            <a:endParaRPr lang="hu-HU" sz="2400" dirty="0">
              <a:latin typeface="+mj-lt"/>
            </a:endParaRPr>
          </a:p>
        </p:txBody>
      </p:sp>
      <p:sp>
        <p:nvSpPr>
          <p:cNvPr id="5" name="Élőláb helye 4"/>
          <p:cNvSpPr>
            <a:spLocks noGrp="1"/>
          </p:cNvSpPr>
          <p:nvPr>
            <p:ph type="ftr" sz="quarter" idx="12"/>
          </p:nvPr>
        </p:nvSpPr>
        <p:spPr>
          <a:xfrm>
            <a:off x="13465" y="6492875"/>
            <a:ext cx="3086100" cy="365125"/>
          </a:xfrm>
        </p:spPr>
        <p:txBody>
          <a:bodyPr/>
          <a:lstStyle/>
          <a:p>
            <a:pPr>
              <a:defRPr/>
            </a:pPr>
            <a:r>
              <a:rPr lang="hu-HU" dirty="0" smtClean="0"/>
              <a:t>Magyar Nemzeti Bank</a:t>
            </a:r>
          </a:p>
        </p:txBody>
      </p:sp>
      <p:sp>
        <p:nvSpPr>
          <p:cNvPr id="6" name="Dia számának helye 5"/>
          <p:cNvSpPr>
            <a:spLocks noGrp="1"/>
          </p:cNvSpPr>
          <p:nvPr>
            <p:ph type="sldNum" sz="quarter" idx="13"/>
          </p:nvPr>
        </p:nvSpPr>
        <p:spPr/>
        <p:txBody>
          <a:bodyPr/>
          <a:lstStyle/>
          <a:p>
            <a:pPr>
              <a:defRPr/>
            </a:pPr>
            <a:fld id="{0401AEF3-AFFE-433D-8A34-08D966C25545}" type="slidenum">
              <a:rPr lang="hu-HU" smtClean="0"/>
              <a:pPr>
                <a:defRPr/>
              </a:pPr>
              <a:t>26</a:t>
            </a:fld>
            <a:endParaRPr lang="hu-HU" dirty="0"/>
          </a:p>
        </p:txBody>
      </p:sp>
      <p:sp>
        <p:nvSpPr>
          <p:cNvPr id="11" name="Téglalap 10"/>
          <p:cNvSpPr/>
          <p:nvPr/>
        </p:nvSpPr>
        <p:spPr>
          <a:xfrm>
            <a:off x="1164357" y="10418"/>
            <a:ext cx="7979641" cy="1015663"/>
          </a:xfrm>
          <a:prstGeom prst="rect">
            <a:avLst/>
          </a:prstGeom>
        </p:spPr>
        <p:txBody>
          <a:bodyPr wrap="square">
            <a:spAutoFit/>
          </a:bodyPr>
          <a:lstStyle/>
          <a:p>
            <a:r>
              <a:rPr lang="hu-HU" sz="3000" dirty="0">
                <a:solidFill>
                  <a:srgbClr val="1E2452"/>
                </a:solidFill>
                <a:latin typeface="+mj-lt"/>
              </a:rPr>
              <a:t>Versenyképesség: </a:t>
            </a:r>
            <a:r>
              <a:rPr lang="hu-HU" sz="3000" dirty="0" smtClean="0">
                <a:solidFill>
                  <a:srgbClr val="1E2452"/>
                </a:solidFill>
                <a:latin typeface="+mj-lt"/>
              </a:rPr>
              <a:t>fejlett </a:t>
            </a:r>
            <a:r>
              <a:rPr lang="hu-HU" sz="3000" dirty="0">
                <a:solidFill>
                  <a:srgbClr val="1E2452"/>
                </a:solidFill>
                <a:latin typeface="+mj-lt"/>
              </a:rPr>
              <a:t>infrastruktúra </a:t>
            </a:r>
            <a:r>
              <a:rPr lang="hu-HU" sz="3000" dirty="0" smtClean="0">
                <a:solidFill>
                  <a:srgbClr val="1E2452"/>
                </a:solidFill>
                <a:latin typeface="+mj-lt"/>
              </a:rPr>
              <a:t>és </a:t>
            </a:r>
            <a:r>
              <a:rPr lang="hu-HU" sz="3000" dirty="0">
                <a:solidFill>
                  <a:srgbClr val="1E2452"/>
                </a:solidFill>
                <a:latin typeface="+mj-lt"/>
              </a:rPr>
              <a:t>javuló makrogazdasági </a:t>
            </a:r>
            <a:r>
              <a:rPr lang="hu-HU" sz="3000" dirty="0" smtClean="0">
                <a:solidFill>
                  <a:srgbClr val="1E2452"/>
                </a:solidFill>
                <a:latin typeface="+mj-lt"/>
              </a:rPr>
              <a:t>környezet</a:t>
            </a:r>
            <a:endParaRPr lang="hu-HU" sz="3000" dirty="0">
              <a:solidFill>
                <a:srgbClr val="1E2452"/>
              </a:solidFill>
              <a:latin typeface="+mj-lt"/>
            </a:endParaRPr>
          </a:p>
        </p:txBody>
      </p:sp>
      <p:sp>
        <p:nvSpPr>
          <p:cNvPr id="12" name="Szöveg helye 6"/>
          <p:cNvSpPr txBox="1">
            <a:spLocks/>
          </p:cNvSpPr>
          <p:nvPr/>
        </p:nvSpPr>
        <p:spPr>
          <a:xfrm>
            <a:off x="5687615" y="6336077"/>
            <a:ext cx="3456384" cy="365125"/>
          </a:xfrm>
          <a:prstGeom prst="rect">
            <a:avLst/>
          </a:prstGeom>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dirty="0" smtClean="0">
                <a:latin typeface="+mn-lt"/>
              </a:rPr>
              <a:t>Forrás</a:t>
            </a:r>
            <a:r>
              <a:rPr lang="hu-HU" dirty="0">
                <a:latin typeface="+mn-lt"/>
              </a:rPr>
              <a:t>: </a:t>
            </a:r>
            <a:r>
              <a:rPr lang="en-US" dirty="0" smtClean="0">
                <a:latin typeface="+mn-lt"/>
              </a:rPr>
              <a:t>Doing </a:t>
            </a:r>
            <a:r>
              <a:rPr lang="en-US" dirty="0">
                <a:latin typeface="+mn-lt"/>
              </a:rPr>
              <a:t>Business </a:t>
            </a:r>
            <a:r>
              <a:rPr lang="en-US" dirty="0" err="1" smtClean="0">
                <a:latin typeface="+mn-lt"/>
              </a:rPr>
              <a:t>Jelentés</a:t>
            </a:r>
            <a:r>
              <a:rPr lang="hu-HU" dirty="0" smtClean="0">
                <a:latin typeface="+mn-lt"/>
              </a:rPr>
              <a:t>,</a:t>
            </a:r>
            <a:r>
              <a:rPr lang="en-US" dirty="0" smtClean="0">
                <a:latin typeface="+mn-lt"/>
              </a:rPr>
              <a:t> </a:t>
            </a:r>
            <a:r>
              <a:rPr lang="en-US" dirty="0">
                <a:latin typeface="+mn-lt"/>
              </a:rPr>
              <a:t>2015</a:t>
            </a:r>
            <a:endParaRPr lang="hu-HU" dirty="0">
              <a:latin typeface="+mn-lt"/>
            </a:endParaRPr>
          </a:p>
        </p:txBody>
      </p:sp>
      <p:graphicFrame>
        <p:nvGraphicFramePr>
          <p:cNvPr id="13" name="Chart 5"/>
          <p:cNvGraphicFramePr>
            <a:graphicFrameLocks/>
          </p:cNvGraphicFramePr>
          <p:nvPr/>
        </p:nvGraphicFramePr>
        <p:xfrm>
          <a:off x="107504" y="1196752"/>
          <a:ext cx="8820472"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0848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305" y="5510527"/>
            <a:ext cx="9093695" cy="1008112"/>
          </a:xfrm>
        </p:spPr>
        <p:txBody>
          <a:bodyPr>
            <a:noAutofit/>
          </a:bodyPr>
          <a:lstStyle/>
          <a:p>
            <a:pPr algn="r"/>
            <a:r>
              <a:rPr lang="hu-HU" sz="2000" dirty="0">
                <a:latin typeface="+mj-lt"/>
              </a:rPr>
              <a:t>Magyarország </a:t>
            </a:r>
            <a:r>
              <a:rPr lang="hu-HU" sz="2000" dirty="0" smtClean="0">
                <a:latin typeface="+mj-lt"/>
              </a:rPr>
              <a:t>versenyképessége a World </a:t>
            </a:r>
            <a:r>
              <a:rPr lang="hu-HU" sz="2000" dirty="0" err="1" smtClean="0">
                <a:latin typeface="+mj-lt"/>
              </a:rPr>
              <a:t>Economic</a:t>
            </a:r>
            <a:r>
              <a:rPr lang="hu-HU" sz="2000" dirty="0" smtClean="0">
                <a:latin typeface="+mj-lt"/>
              </a:rPr>
              <a:t> Forum </a:t>
            </a:r>
            <a:r>
              <a:rPr lang="hu-HU" sz="2000" dirty="0">
                <a:latin typeface="+mj-lt"/>
              </a:rPr>
              <a:t>versenyképességi </a:t>
            </a:r>
            <a:r>
              <a:rPr lang="hu-HU" sz="2000" dirty="0" smtClean="0">
                <a:latin typeface="+mj-lt"/>
              </a:rPr>
              <a:t>rangsor pillérei </a:t>
            </a:r>
            <a:r>
              <a:rPr lang="hu-HU" sz="2000" dirty="0">
                <a:latin typeface="+mj-lt"/>
              </a:rPr>
              <a:t>szerint</a:t>
            </a:r>
          </a:p>
        </p:txBody>
      </p:sp>
      <p:sp>
        <p:nvSpPr>
          <p:cNvPr id="5" name="Élőláb helye 4"/>
          <p:cNvSpPr>
            <a:spLocks noGrp="1"/>
          </p:cNvSpPr>
          <p:nvPr>
            <p:ph type="ftr" sz="quarter" idx="12"/>
          </p:nvPr>
        </p:nvSpPr>
        <p:spPr>
          <a:xfrm>
            <a:off x="13465" y="6492875"/>
            <a:ext cx="3086100" cy="365125"/>
          </a:xfrm>
        </p:spPr>
        <p:txBody>
          <a:bodyPr/>
          <a:lstStyle/>
          <a:p>
            <a:pPr>
              <a:defRPr/>
            </a:pPr>
            <a:r>
              <a:rPr lang="hu-HU" dirty="0" smtClean="0"/>
              <a:t>Magyar Nemzeti Bank</a:t>
            </a:r>
          </a:p>
        </p:txBody>
      </p:sp>
      <p:sp>
        <p:nvSpPr>
          <p:cNvPr id="6" name="Dia számának helye 5"/>
          <p:cNvSpPr>
            <a:spLocks noGrp="1"/>
          </p:cNvSpPr>
          <p:nvPr>
            <p:ph type="sldNum" sz="quarter" idx="13"/>
          </p:nvPr>
        </p:nvSpPr>
        <p:spPr/>
        <p:txBody>
          <a:bodyPr/>
          <a:lstStyle/>
          <a:p>
            <a:pPr>
              <a:defRPr/>
            </a:pPr>
            <a:fld id="{0401AEF3-AFFE-433D-8A34-08D966C25545}" type="slidenum">
              <a:rPr lang="hu-HU" smtClean="0"/>
              <a:pPr>
                <a:defRPr/>
              </a:pPr>
              <a:t>27</a:t>
            </a:fld>
            <a:endParaRPr lang="hu-HU" dirty="0"/>
          </a:p>
        </p:txBody>
      </p:sp>
      <p:sp>
        <p:nvSpPr>
          <p:cNvPr id="11" name="Téglalap 10"/>
          <p:cNvSpPr/>
          <p:nvPr/>
        </p:nvSpPr>
        <p:spPr>
          <a:xfrm>
            <a:off x="1164358" y="0"/>
            <a:ext cx="7979641" cy="1200329"/>
          </a:xfrm>
          <a:prstGeom prst="rect">
            <a:avLst/>
          </a:prstGeom>
        </p:spPr>
        <p:txBody>
          <a:bodyPr wrap="square">
            <a:spAutoFit/>
          </a:bodyPr>
          <a:lstStyle/>
          <a:p>
            <a:r>
              <a:rPr lang="hu-HU" sz="2400" dirty="0" smtClean="0">
                <a:solidFill>
                  <a:srgbClr val="1E2452"/>
                </a:solidFill>
                <a:latin typeface="+mj-lt"/>
              </a:rPr>
              <a:t>Fejlett infrastruktúra, javuló makrogazdaság, romló intézményi környezet, </a:t>
            </a:r>
            <a:r>
              <a:rPr lang="hu-HU" sz="2400" dirty="0">
                <a:solidFill>
                  <a:srgbClr val="1E2452"/>
                </a:solidFill>
                <a:latin typeface="+mj-lt"/>
              </a:rPr>
              <a:t>üzleti </a:t>
            </a:r>
            <a:r>
              <a:rPr lang="hu-HU" sz="2400" dirty="0" smtClean="0">
                <a:solidFill>
                  <a:srgbClr val="1E2452"/>
                </a:solidFill>
                <a:latin typeface="+mj-lt"/>
              </a:rPr>
              <a:t>kifinomultság és oktatás a </a:t>
            </a:r>
            <a:r>
              <a:rPr lang="hu-HU" sz="2400" dirty="0" err="1" smtClean="0">
                <a:solidFill>
                  <a:srgbClr val="1E2452"/>
                </a:solidFill>
                <a:latin typeface="+mj-lt"/>
              </a:rPr>
              <a:t>WEF</a:t>
            </a:r>
            <a:r>
              <a:rPr lang="hu-HU" sz="2400" dirty="0" smtClean="0">
                <a:solidFill>
                  <a:srgbClr val="1E2452"/>
                </a:solidFill>
                <a:latin typeface="+mj-lt"/>
              </a:rPr>
              <a:t> szerint</a:t>
            </a:r>
            <a:endParaRPr lang="hu-HU" sz="2400" dirty="0">
              <a:solidFill>
                <a:srgbClr val="1E2452"/>
              </a:solidFill>
              <a:latin typeface="+mj-lt"/>
            </a:endParaRPr>
          </a:p>
        </p:txBody>
      </p:sp>
      <p:sp>
        <p:nvSpPr>
          <p:cNvPr id="12" name="Szöveg helye 6"/>
          <p:cNvSpPr txBox="1">
            <a:spLocks/>
          </p:cNvSpPr>
          <p:nvPr/>
        </p:nvSpPr>
        <p:spPr>
          <a:xfrm>
            <a:off x="5148065" y="6492875"/>
            <a:ext cx="3995935" cy="365125"/>
          </a:xfrm>
          <a:prstGeom prst="rect">
            <a:avLst/>
          </a:prstGeom>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err="1">
                <a:latin typeface="+mn-lt"/>
              </a:rPr>
              <a:t>Forrás</a:t>
            </a:r>
            <a:r>
              <a:rPr lang="en-US" dirty="0">
                <a:latin typeface="+mn-lt"/>
              </a:rPr>
              <a:t>: The Global Competitiveness Index Historical Dataset © 2015-2016 World Economic Forum</a:t>
            </a:r>
            <a:endParaRPr lang="hu-HU" dirty="0">
              <a:latin typeface="+mn-lt"/>
            </a:endParaRPr>
          </a:p>
        </p:txBody>
      </p:sp>
      <p:graphicFrame>
        <p:nvGraphicFramePr>
          <p:cNvPr id="10" name="Chart 1"/>
          <p:cNvGraphicFramePr>
            <a:graphicFrameLocks/>
          </p:cNvGraphicFramePr>
          <p:nvPr/>
        </p:nvGraphicFramePr>
        <p:xfrm>
          <a:off x="323528" y="1196752"/>
          <a:ext cx="853244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églalap 13"/>
          <p:cNvSpPr/>
          <p:nvPr/>
        </p:nvSpPr>
        <p:spPr>
          <a:xfrm>
            <a:off x="5580112" y="3429000"/>
            <a:ext cx="1656184" cy="5760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p:cNvSpPr/>
          <p:nvPr/>
        </p:nvSpPr>
        <p:spPr>
          <a:xfrm>
            <a:off x="3563888" y="1268760"/>
            <a:ext cx="1800200"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361832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200" dirty="0" smtClean="0">
                <a:latin typeface="+mn-lt"/>
              </a:rPr>
              <a:t>Fő üzenetek</a:t>
            </a:r>
            <a:endParaRPr lang="hu-HU" sz="3200" dirty="0">
              <a:latin typeface="+mn-lt"/>
            </a:endParaRPr>
          </a:p>
        </p:txBody>
      </p:sp>
      <p:sp>
        <p:nvSpPr>
          <p:cNvPr id="3" name="Tartalom helye 2"/>
          <p:cNvSpPr>
            <a:spLocks noGrp="1"/>
          </p:cNvSpPr>
          <p:nvPr>
            <p:ph idx="1"/>
          </p:nvPr>
        </p:nvSpPr>
        <p:spPr>
          <a:xfrm>
            <a:off x="651367" y="1340768"/>
            <a:ext cx="7886700" cy="4896545"/>
          </a:xfrm>
        </p:spPr>
        <p:txBody>
          <a:bodyPr>
            <a:normAutofit fontScale="92500" lnSpcReduction="10000"/>
          </a:bodyPr>
          <a:lstStyle/>
          <a:p>
            <a:pPr>
              <a:spcAft>
                <a:spcPts val="900"/>
              </a:spcAft>
            </a:pPr>
            <a:r>
              <a:rPr lang="hu-HU" sz="2400" dirty="0" smtClean="0">
                <a:latin typeface="+mn-lt"/>
              </a:rPr>
              <a:t>A globális növekedés és kereskedelem dinamikusabb bővülése még hosszabb ideig várathat magára</a:t>
            </a:r>
          </a:p>
          <a:p>
            <a:pPr>
              <a:spcAft>
                <a:spcPts val="900"/>
              </a:spcAft>
            </a:pPr>
            <a:r>
              <a:rPr lang="hu-HU" sz="2400" dirty="0" smtClean="0">
                <a:latin typeface="+mn-lt"/>
              </a:rPr>
              <a:t>A válság előtt felhalmozott adósságok leépítése elhúzódó keresleti elégtelenségeket okozhat</a:t>
            </a:r>
          </a:p>
          <a:p>
            <a:pPr>
              <a:spcAft>
                <a:spcPts val="900"/>
              </a:spcAft>
            </a:pPr>
            <a:r>
              <a:rPr lang="hu-HU" sz="2400" dirty="0" smtClean="0">
                <a:latin typeface="+mn-lt"/>
              </a:rPr>
              <a:t>A társadalom elöregedése hosszú távon egyre effektívebb munkakínálati korlát lehet, amit ellentételezhet a humán tőke minőségi jellemzőinek javítása és az aktivitási ráta további növelése</a:t>
            </a:r>
          </a:p>
          <a:p>
            <a:pPr>
              <a:spcAft>
                <a:spcPts val="900"/>
              </a:spcAft>
            </a:pPr>
            <a:r>
              <a:rPr lang="hu-HU" sz="2400" dirty="0" smtClean="0">
                <a:latin typeface="+mn-lt"/>
              </a:rPr>
              <a:t>A termelékenységi mutatókat vállalatméret szerint erős heterogenitás jellemzi</a:t>
            </a:r>
          </a:p>
          <a:p>
            <a:pPr>
              <a:spcAft>
                <a:spcPts val="900"/>
              </a:spcAft>
            </a:pPr>
            <a:r>
              <a:rPr lang="hu-HU" sz="2400" dirty="0" smtClean="0">
                <a:latin typeface="+mn-lt"/>
              </a:rPr>
              <a:t>A társadalmi és környezeti szempontokat is figyelembe vevő alternatív mutatók alapján Magyarország globális összevetésben magasabb fejlettségi fokot mutat, mint az egy főre jutó GDP alapján</a:t>
            </a:r>
          </a:p>
          <a:p>
            <a:pPr>
              <a:spcAft>
                <a:spcPts val="900"/>
              </a:spcAft>
            </a:pPr>
            <a:endParaRPr lang="hu-HU" sz="2400" dirty="0" smtClean="0">
              <a:latin typeface="+mn-lt"/>
            </a:endParaRPr>
          </a:p>
          <a:p>
            <a:pPr>
              <a:spcAft>
                <a:spcPts val="900"/>
              </a:spcAft>
            </a:pPr>
            <a:endParaRPr lang="hu-HU" sz="2400" dirty="0" smtClean="0">
              <a:latin typeface="+mn-lt"/>
            </a:endParaRPr>
          </a:p>
          <a:p>
            <a:pPr>
              <a:spcAft>
                <a:spcPts val="900"/>
              </a:spcAft>
            </a:pPr>
            <a:endParaRPr lang="hu-HU" sz="2400" dirty="0" smtClean="0">
              <a:latin typeface="+mn-lt"/>
            </a:endParaRPr>
          </a:p>
          <a:p>
            <a:pPr>
              <a:spcAft>
                <a:spcPts val="900"/>
              </a:spcAft>
            </a:pPr>
            <a:endParaRPr lang="hu-HU" sz="2400" dirty="0" smtClean="0">
              <a:latin typeface="+mn-lt"/>
            </a:endParaRPr>
          </a:p>
          <a:p>
            <a:endParaRPr lang="hu-HU" dirty="0"/>
          </a:p>
        </p:txBody>
      </p:sp>
      <p:sp>
        <p:nvSpPr>
          <p:cNvPr id="5" name="Élőláb helye 4"/>
          <p:cNvSpPr>
            <a:spLocks noGrp="1"/>
          </p:cNvSpPr>
          <p:nvPr>
            <p:ph type="ftr" sz="quarter" idx="12"/>
          </p:nvPr>
        </p:nvSpPr>
        <p:spPr/>
        <p:txBody>
          <a:bodyPr/>
          <a:lstStyle/>
          <a:p>
            <a:pPr>
              <a:defRPr/>
            </a:pPr>
            <a:r>
              <a:rPr lang="hu-HU" smtClean="0"/>
              <a:t>Magyar Nemzeti Bank</a:t>
            </a:r>
            <a:endParaRPr lang="hu-HU" dirty="0" smtClean="0"/>
          </a:p>
        </p:txBody>
      </p:sp>
      <p:sp>
        <p:nvSpPr>
          <p:cNvPr id="6" name="Dia számának helye 5"/>
          <p:cNvSpPr>
            <a:spLocks noGrp="1"/>
          </p:cNvSpPr>
          <p:nvPr>
            <p:ph type="sldNum" sz="quarter" idx="13"/>
          </p:nvPr>
        </p:nvSpPr>
        <p:spPr/>
        <p:txBody>
          <a:bodyPr/>
          <a:lstStyle/>
          <a:p>
            <a:pPr>
              <a:defRPr/>
            </a:pPr>
            <a:fld id="{0401AEF3-AFFE-433D-8A34-08D966C25545}" type="slidenum">
              <a:rPr lang="hu-HU" smtClean="0"/>
              <a:pPr>
                <a:defRPr/>
              </a:pPr>
              <a:t>28</a:t>
            </a:fld>
            <a:endParaRPr lang="hu-H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99592" y="1484784"/>
            <a:ext cx="6630364" cy="1224136"/>
          </a:xfrm>
        </p:spPr>
        <p:txBody>
          <a:bodyPr vert="horz" lIns="91440" tIns="45720" rIns="91440" bIns="45720" rtlCol="0" anchor="ctr">
            <a:noAutofit/>
          </a:bodyPr>
          <a:lstStyle/>
          <a:p>
            <a:pPr fontAlgn="base">
              <a:spcBef>
                <a:spcPct val="0"/>
              </a:spcBef>
              <a:spcAft>
                <a:spcPct val="0"/>
              </a:spcAft>
            </a:pPr>
            <a:r>
              <a:rPr lang="hu-HU" sz="3400" dirty="0" smtClean="0">
                <a:latin typeface="+mj-lt"/>
                <a:ea typeface="+mn-ea"/>
                <a:cs typeface="+mn-cs"/>
              </a:rPr>
              <a:t>Köszönöm </a:t>
            </a:r>
            <a:r>
              <a:rPr lang="hu-HU" sz="3400" dirty="0">
                <a:latin typeface="+mj-lt"/>
                <a:ea typeface="+mn-ea"/>
                <a:cs typeface="+mn-cs"/>
              </a:rPr>
              <a:t>a figyelmet</a:t>
            </a:r>
            <a:r>
              <a:rPr lang="hu-HU" sz="3400" dirty="0" smtClean="0">
                <a:latin typeface="+mj-lt"/>
                <a:ea typeface="+mn-ea"/>
                <a:cs typeface="+mn-cs"/>
              </a:rPr>
              <a:t>!</a:t>
            </a:r>
          </a:p>
          <a:p>
            <a:pPr fontAlgn="base">
              <a:spcBef>
                <a:spcPct val="0"/>
              </a:spcBef>
              <a:spcAft>
                <a:spcPct val="0"/>
              </a:spcAft>
            </a:pPr>
            <a:endParaRPr lang="hu-HU" sz="3400" dirty="0" smtClean="0">
              <a:latin typeface="+mj-lt"/>
              <a:ea typeface="+mn-ea"/>
              <a:cs typeface="+mn-cs"/>
            </a:endParaRPr>
          </a:p>
          <a:p>
            <a:pPr fontAlgn="base">
              <a:spcBef>
                <a:spcPct val="0"/>
              </a:spcBef>
              <a:spcAft>
                <a:spcPct val="0"/>
              </a:spcAft>
            </a:pPr>
            <a:r>
              <a:rPr lang="hu-HU" sz="3400" dirty="0" smtClean="0">
                <a:latin typeface="+mj-lt"/>
                <a:ea typeface="+mn-ea"/>
                <a:cs typeface="+mn-cs"/>
              </a:rPr>
              <a:t>Kérdések?</a:t>
            </a:r>
            <a:endParaRPr lang="hu-HU" sz="3400" dirty="0">
              <a:latin typeface="+mj-lt"/>
              <a:ea typeface="+mn-ea"/>
              <a:cs typeface="+mn-cs"/>
            </a:endParaRPr>
          </a:p>
        </p:txBody>
      </p:sp>
    </p:spTree>
    <p:extLst>
      <p:ext uri="{BB962C8B-B14F-4D97-AF65-F5344CB8AC3E}">
        <p14:creationId xmlns:p14="http://schemas.microsoft.com/office/powerpoint/2010/main" val="2552616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hu-HU" sz="3200" dirty="0" smtClean="0">
                <a:solidFill>
                  <a:srgbClr val="002060"/>
                </a:solidFill>
                <a:latin typeface="+mn-lt"/>
              </a:rPr>
              <a:t>Motivációnk – mit és miért?</a:t>
            </a:r>
            <a:endParaRPr lang="hu-HU" sz="3200" dirty="0">
              <a:solidFill>
                <a:srgbClr val="002060"/>
              </a:solidFill>
              <a:latin typeface="+mn-lt"/>
            </a:endParaRPr>
          </a:p>
        </p:txBody>
      </p:sp>
      <p:graphicFrame>
        <p:nvGraphicFramePr>
          <p:cNvPr id="16" name="Diagram 15"/>
          <p:cNvGraphicFramePr/>
          <p:nvPr>
            <p:extLst>
              <p:ext uri="{D42A27DB-BD31-4B8C-83A1-F6EECF244321}">
                <p14:modId xmlns:p14="http://schemas.microsoft.com/office/powerpoint/2010/main" val="4144721931"/>
              </p:ext>
            </p:extLst>
          </p:nvPr>
        </p:nvGraphicFramePr>
        <p:xfrm>
          <a:off x="0" y="2492896"/>
          <a:ext cx="914400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églalap 4"/>
          <p:cNvSpPr/>
          <p:nvPr/>
        </p:nvSpPr>
        <p:spPr>
          <a:xfrm>
            <a:off x="3203848" y="3501008"/>
            <a:ext cx="252028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smtClean="0"/>
              <a:t>A magyar gazdaság hosszú távú növekedési kilátásai</a:t>
            </a:r>
            <a:endParaRPr lang="hu-HU" sz="2000" dirty="0"/>
          </a:p>
        </p:txBody>
      </p:sp>
      <p:sp>
        <p:nvSpPr>
          <p:cNvPr id="13" name="Jobbra nyíl 12"/>
          <p:cNvSpPr/>
          <p:nvPr/>
        </p:nvSpPr>
        <p:spPr>
          <a:xfrm>
            <a:off x="2627784" y="4653136"/>
            <a:ext cx="648072" cy="360040"/>
          </a:xfrm>
          <a:prstGeom prst="rightArrow">
            <a:avLst/>
          </a:prstGeom>
          <a:solidFill>
            <a:schemeClr val="bg1"/>
          </a:solidFill>
          <a:ln>
            <a:solidFill>
              <a:schemeClr val="accent5"/>
            </a:solidFill>
          </a:ln>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Jobbra nyíl 14"/>
          <p:cNvSpPr/>
          <p:nvPr/>
        </p:nvSpPr>
        <p:spPr>
          <a:xfrm>
            <a:off x="2555776" y="3068960"/>
            <a:ext cx="720080" cy="360040"/>
          </a:xfrm>
          <a:prstGeom prst="rightArrow">
            <a:avLst/>
          </a:prstGeom>
          <a:solidFill>
            <a:schemeClr val="bg1"/>
          </a:solidFill>
          <a:ln>
            <a:solidFill>
              <a:schemeClr val="accent5"/>
            </a:solidFill>
          </a:ln>
          <a:scene3d>
            <a:camera prst="orthographicFront">
              <a:rot lat="0" lon="0" rev="19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Jobbra nyíl 16"/>
          <p:cNvSpPr/>
          <p:nvPr/>
        </p:nvSpPr>
        <p:spPr>
          <a:xfrm>
            <a:off x="5580112" y="3068960"/>
            <a:ext cx="792088" cy="360040"/>
          </a:xfrm>
          <a:prstGeom prst="rightArrow">
            <a:avLst/>
          </a:prstGeom>
          <a:solidFill>
            <a:schemeClr val="bg1"/>
          </a:solidFill>
          <a:ln>
            <a:solidFill>
              <a:schemeClr val="accent5"/>
            </a:solidFill>
          </a:ln>
          <a:scene3d>
            <a:camera prst="orthographicFront">
              <a:rot lat="0" lon="0" rev="13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Jobbra nyíl 17"/>
          <p:cNvSpPr/>
          <p:nvPr/>
        </p:nvSpPr>
        <p:spPr>
          <a:xfrm>
            <a:off x="5652120" y="4581128"/>
            <a:ext cx="792088" cy="360040"/>
          </a:xfrm>
          <a:prstGeom prst="rightArrow">
            <a:avLst/>
          </a:prstGeom>
          <a:solidFill>
            <a:schemeClr val="bg1"/>
          </a:solidFill>
          <a:ln>
            <a:solidFill>
              <a:schemeClr val="accent5"/>
            </a:solidFill>
          </a:ln>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Szövegdoboz 18"/>
          <p:cNvSpPr txBox="1"/>
          <p:nvPr/>
        </p:nvSpPr>
        <p:spPr>
          <a:xfrm>
            <a:off x="5220072" y="2060848"/>
            <a:ext cx="4176464" cy="400110"/>
          </a:xfrm>
          <a:prstGeom prst="rect">
            <a:avLst/>
          </a:prstGeom>
          <a:noFill/>
        </p:spPr>
        <p:txBody>
          <a:bodyPr wrap="square" rtlCol="0">
            <a:spAutoFit/>
          </a:bodyPr>
          <a:lstStyle/>
          <a:p>
            <a:r>
              <a:rPr lang="hu-HU" sz="2000" i="1" dirty="0" smtClean="0">
                <a:solidFill>
                  <a:srgbClr val="002060"/>
                </a:solidFill>
                <a:latin typeface="+mj-lt"/>
              </a:rPr>
              <a:t>Magyar strukturális sajátosságok</a:t>
            </a:r>
          </a:p>
        </p:txBody>
      </p:sp>
      <p:sp>
        <p:nvSpPr>
          <p:cNvPr id="20" name="Szövegdoboz 19"/>
          <p:cNvSpPr txBox="1"/>
          <p:nvPr/>
        </p:nvSpPr>
        <p:spPr>
          <a:xfrm>
            <a:off x="251520" y="2060848"/>
            <a:ext cx="2304256" cy="400110"/>
          </a:xfrm>
          <a:prstGeom prst="rect">
            <a:avLst/>
          </a:prstGeom>
          <a:noFill/>
        </p:spPr>
        <p:txBody>
          <a:bodyPr wrap="square" rtlCol="0">
            <a:spAutoFit/>
          </a:bodyPr>
          <a:lstStyle/>
          <a:p>
            <a:r>
              <a:rPr lang="hu-HU" sz="2000" i="1" dirty="0" smtClean="0">
                <a:solidFill>
                  <a:srgbClr val="002060"/>
                </a:solidFill>
                <a:latin typeface="+mj-lt"/>
              </a:rPr>
              <a:t>Globális tényezők</a:t>
            </a:r>
          </a:p>
        </p:txBody>
      </p:sp>
      <p:sp>
        <p:nvSpPr>
          <p:cNvPr id="21" name="Szövegdoboz 20"/>
          <p:cNvSpPr txBox="1"/>
          <p:nvPr/>
        </p:nvSpPr>
        <p:spPr>
          <a:xfrm>
            <a:off x="251520" y="1124744"/>
            <a:ext cx="8640960" cy="769441"/>
          </a:xfrm>
          <a:prstGeom prst="rect">
            <a:avLst/>
          </a:prstGeom>
          <a:noFill/>
        </p:spPr>
        <p:txBody>
          <a:bodyPr wrap="square" rtlCol="0">
            <a:spAutoFit/>
          </a:bodyPr>
          <a:lstStyle/>
          <a:p>
            <a:r>
              <a:rPr lang="hu-HU" sz="2200" dirty="0" smtClean="0">
                <a:solidFill>
                  <a:srgbClr val="002060"/>
                </a:solidFill>
                <a:latin typeface="+mj-lt"/>
              </a:rPr>
              <a:t>A Jelentés célja: A magyar gazdaság hosszú távú növekedési potenciálját befolyásoló tényezők azonosítása és elemzése </a:t>
            </a:r>
          </a:p>
        </p:txBody>
      </p:sp>
      <p:grpSp>
        <p:nvGrpSpPr>
          <p:cNvPr id="22" name="Csoportba foglalás 21"/>
          <p:cNvGrpSpPr/>
          <p:nvPr/>
        </p:nvGrpSpPr>
        <p:grpSpPr>
          <a:xfrm>
            <a:off x="1187624" y="6021288"/>
            <a:ext cx="7056784" cy="684929"/>
            <a:chOff x="107498" y="2146817"/>
            <a:chExt cx="2533872" cy="1141646"/>
          </a:xfrm>
        </p:grpSpPr>
        <p:sp>
          <p:nvSpPr>
            <p:cNvPr id="23" name="Lekerekített téglalap 22"/>
            <p:cNvSpPr/>
            <p:nvPr/>
          </p:nvSpPr>
          <p:spPr>
            <a:xfrm>
              <a:off x="107498" y="2208251"/>
              <a:ext cx="2533872" cy="1080212"/>
            </a:xfrm>
            <a:prstGeom prst="roundRect">
              <a:avLst/>
            </a:pr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Lekerekített téglalap 4"/>
            <p:cNvSpPr/>
            <p:nvPr/>
          </p:nvSpPr>
          <p:spPr>
            <a:xfrm>
              <a:off x="166089" y="2146817"/>
              <a:ext cx="2416690" cy="10830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u-HU" sz="2000" b="1" kern="1200" dirty="0" smtClean="0">
                  <a:solidFill>
                    <a:schemeClr val="accent5"/>
                  </a:solidFill>
                </a:rPr>
                <a:t>A magyar gazdaság helyzete alternatív mutatók alapján </a:t>
              </a:r>
              <a:endParaRPr lang="hu-HU" sz="2000" kern="1200" dirty="0">
                <a:solidFill>
                  <a:schemeClr val="accent5"/>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5536" y="3573016"/>
            <a:ext cx="8496944"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Rectangle 8"/>
          <p:cNvSpPr/>
          <p:nvPr/>
        </p:nvSpPr>
        <p:spPr>
          <a:xfrm>
            <a:off x="395536" y="2420888"/>
            <a:ext cx="8496944"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Rectangle 7"/>
          <p:cNvSpPr/>
          <p:nvPr/>
        </p:nvSpPr>
        <p:spPr>
          <a:xfrm>
            <a:off x="395536" y="1268760"/>
            <a:ext cx="8496944"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extBox 4"/>
          <p:cNvSpPr txBox="1"/>
          <p:nvPr/>
        </p:nvSpPr>
        <p:spPr>
          <a:xfrm>
            <a:off x="395536" y="1412776"/>
            <a:ext cx="8136904" cy="500137"/>
          </a:xfrm>
          <a:prstGeom prst="rect">
            <a:avLst/>
          </a:prstGeom>
          <a:noFill/>
        </p:spPr>
        <p:txBody>
          <a:bodyPr wrap="square" rtlCol="0">
            <a:spAutoFit/>
          </a:bodyPr>
          <a:lstStyle/>
          <a:p>
            <a:r>
              <a:rPr lang="hu-HU" sz="2650" b="1" dirty="0" smtClean="0">
                <a:solidFill>
                  <a:schemeClr val="bg1"/>
                </a:solidFill>
                <a:latin typeface="+mj-lt"/>
              </a:rPr>
              <a:t>A világgazdaság növekedési kilátásai</a:t>
            </a:r>
          </a:p>
        </p:txBody>
      </p:sp>
      <p:sp>
        <p:nvSpPr>
          <p:cNvPr id="6" name="TextBox 5"/>
          <p:cNvSpPr txBox="1"/>
          <p:nvPr/>
        </p:nvSpPr>
        <p:spPr>
          <a:xfrm>
            <a:off x="395536" y="2564904"/>
            <a:ext cx="8748464" cy="500137"/>
          </a:xfrm>
          <a:prstGeom prst="rect">
            <a:avLst/>
          </a:prstGeom>
          <a:noFill/>
        </p:spPr>
        <p:txBody>
          <a:bodyPr wrap="square" rtlCol="0">
            <a:spAutoFit/>
          </a:bodyPr>
          <a:lstStyle/>
          <a:p>
            <a:r>
              <a:rPr lang="hu-HU" sz="2650" b="1" dirty="0" smtClean="0">
                <a:solidFill>
                  <a:schemeClr val="bg1"/>
                </a:solidFill>
                <a:latin typeface="+mj-lt"/>
              </a:rPr>
              <a:t>A munkapiac mennyiségi és minőségi jellemzői</a:t>
            </a:r>
          </a:p>
        </p:txBody>
      </p:sp>
      <p:sp>
        <p:nvSpPr>
          <p:cNvPr id="7" name="TextBox 6"/>
          <p:cNvSpPr txBox="1"/>
          <p:nvPr/>
        </p:nvSpPr>
        <p:spPr>
          <a:xfrm>
            <a:off x="395536" y="3717032"/>
            <a:ext cx="8350881" cy="500137"/>
          </a:xfrm>
          <a:prstGeom prst="rect">
            <a:avLst/>
          </a:prstGeom>
          <a:noFill/>
        </p:spPr>
        <p:txBody>
          <a:bodyPr wrap="square" rtlCol="0">
            <a:spAutoFit/>
          </a:bodyPr>
          <a:lstStyle/>
          <a:p>
            <a:r>
              <a:rPr lang="hu-HU" sz="2650" b="1" dirty="0" smtClean="0">
                <a:solidFill>
                  <a:schemeClr val="bg1"/>
                </a:solidFill>
                <a:latin typeface="+mj-lt"/>
              </a:rPr>
              <a:t>A magyar gazdaság termelékenységi potenciálja</a:t>
            </a:r>
          </a:p>
        </p:txBody>
      </p:sp>
      <p:sp>
        <p:nvSpPr>
          <p:cNvPr id="11" name="Rectangle 9"/>
          <p:cNvSpPr/>
          <p:nvPr/>
        </p:nvSpPr>
        <p:spPr>
          <a:xfrm>
            <a:off x="395536" y="4725144"/>
            <a:ext cx="8496944"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extBox 6"/>
          <p:cNvSpPr txBox="1"/>
          <p:nvPr/>
        </p:nvSpPr>
        <p:spPr>
          <a:xfrm>
            <a:off x="395536" y="4869160"/>
            <a:ext cx="8856984" cy="507831"/>
          </a:xfrm>
          <a:prstGeom prst="rect">
            <a:avLst/>
          </a:prstGeom>
          <a:noFill/>
        </p:spPr>
        <p:txBody>
          <a:bodyPr wrap="square" rtlCol="0">
            <a:spAutoFit/>
          </a:bodyPr>
          <a:lstStyle/>
          <a:p>
            <a:r>
              <a:rPr lang="hu-HU" sz="2650" b="1" dirty="0" smtClean="0">
                <a:solidFill>
                  <a:schemeClr val="bg1"/>
                </a:solidFill>
                <a:latin typeface="+mj-lt"/>
              </a:rPr>
              <a:t>Magyar gazdasági fejlődés alternatív mutatók alapján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5536" y="3573016"/>
            <a:ext cx="8496944" cy="7920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Rectangle 8"/>
          <p:cNvSpPr/>
          <p:nvPr/>
        </p:nvSpPr>
        <p:spPr>
          <a:xfrm>
            <a:off x="395536" y="2420888"/>
            <a:ext cx="8496944" cy="7920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Rectangle 7"/>
          <p:cNvSpPr/>
          <p:nvPr/>
        </p:nvSpPr>
        <p:spPr>
          <a:xfrm>
            <a:off x="395536" y="1268760"/>
            <a:ext cx="8496944"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extBox 4"/>
          <p:cNvSpPr txBox="1"/>
          <p:nvPr/>
        </p:nvSpPr>
        <p:spPr>
          <a:xfrm>
            <a:off x="395536" y="1412776"/>
            <a:ext cx="8136904" cy="500137"/>
          </a:xfrm>
          <a:prstGeom prst="rect">
            <a:avLst/>
          </a:prstGeom>
          <a:noFill/>
        </p:spPr>
        <p:txBody>
          <a:bodyPr wrap="square" rtlCol="0">
            <a:spAutoFit/>
          </a:bodyPr>
          <a:lstStyle/>
          <a:p>
            <a:r>
              <a:rPr lang="hu-HU" sz="2650" b="1" dirty="0" smtClean="0">
                <a:solidFill>
                  <a:schemeClr val="bg1"/>
                </a:solidFill>
                <a:latin typeface="+mj-lt"/>
              </a:rPr>
              <a:t>A világgazdaság növekedési kilátásai</a:t>
            </a:r>
          </a:p>
        </p:txBody>
      </p:sp>
      <p:sp>
        <p:nvSpPr>
          <p:cNvPr id="6" name="TextBox 5"/>
          <p:cNvSpPr txBox="1"/>
          <p:nvPr/>
        </p:nvSpPr>
        <p:spPr>
          <a:xfrm>
            <a:off x="395536" y="2564904"/>
            <a:ext cx="8748464" cy="500137"/>
          </a:xfrm>
          <a:prstGeom prst="rect">
            <a:avLst/>
          </a:prstGeom>
          <a:noFill/>
        </p:spPr>
        <p:txBody>
          <a:bodyPr wrap="square" rtlCol="0">
            <a:spAutoFit/>
          </a:bodyPr>
          <a:lstStyle/>
          <a:p>
            <a:r>
              <a:rPr lang="hu-HU" sz="2650" b="1" dirty="0" smtClean="0">
                <a:solidFill>
                  <a:schemeClr val="bg1"/>
                </a:solidFill>
                <a:latin typeface="+mj-lt"/>
              </a:rPr>
              <a:t>A munkapiac mennyiségi és minőségi jellemzői</a:t>
            </a:r>
          </a:p>
        </p:txBody>
      </p:sp>
      <p:sp>
        <p:nvSpPr>
          <p:cNvPr id="7" name="TextBox 6"/>
          <p:cNvSpPr txBox="1"/>
          <p:nvPr/>
        </p:nvSpPr>
        <p:spPr>
          <a:xfrm>
            <a:off x="395536" y="3717032"/>
            <a:ext cx="8350881" cy="500137"/>
          </a:xfrm>
          <a:prstGeom prst="rect">
            <a:avLst/>
          </a:prstGeom>
          <a:noFill/>
        </p:spPr>
        <p:txBody>
          <a:bodyPr wrap="square" rtlCol="0">
            <a:spAutoFit/>
          </a:bodyPr>
          <a:lstStyle/>
          <a:p>
            <a:r>
              <a:rPr lang="hu-HU" sz="2650" b="1" dirty="0" smtClean="0">
                <a:solidFill>
                  <a:schemeClr val="bg1"/>
                </a:solidFill>
                <a:latin typeface="+mj-lt"/>
              </a:rPr>
              <a:t>A magyar gazdaság termelékenységi potenciálja</a:t>
            </a:r>
          </a:p>
        </p:txBody>
      </p:sp>
      <p:sp>
        <p:nvSpPr>
          <p:cNvPr id="11" name="Rectangle 9"/>
          <p:cNvSpPr/>
          <p:nvPr/>
        </p:nvSpPr>
        <p:spPr>
          <a:xfrm>
            <a:off x="395536" y="4725144"/>
            <a:ext cx="8496944" cy="7920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extBox 6"/>
          <p:cNvSpPr txBox="1"/>
          <p:nvPr/>
        </p:nvSpPr>
        <p:spPr>
          <a:xfrm>
            <a:off x="395536" y="4869160"/>
            <a:ext cx="8856984" cy="507831"/>
          </a:xfrm>
          <a:prstGeom prst="rect">
            <a:avLst/>
          </a:prstGeom>
          <a:noFill/>
        </p:spPr>
        <p:txBody>
          <a:bodyPr wrap="square" rtlCol="0">
            <a:spAutoFit/>
          </a:bodyPr>
          <a:lstStyle/>
          <a:p>
            <a:r>
              <a:rPr lang="hu-HU" sz="2650" b="1" dirty="0" smtClean="0">
                <a:solidFill>
                  <a:schemeClr val="bg1"/>
                </a:solidFill>
                <a:latin typeface="+mj-lt"/>
              </a:rPr>
              <a:t>Magyar gazdasági fejlődés alternatív mutatók alapján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608" y="188640"/>
            <a:ext cx="7740472" cy="836712"/>
          </a:xfrm>
        </p:spPr>
        <p:txBody>
          <a:bodyPr>
            <a:noAutofit/>
          </a:bodyPr>
          <a:lstStyle/>
          <a:p>
            <a:r>
              <a:rPr lang="hu-HU" sz="3200" dirty="0" smtClean="0"/>
              <a:t/>
            </a:r>
            <a:br>
              <a:rPr lang="hu-HU" sz="3200" dirty="0" smtClean="0"/>
            </a:br>
            <a:r>
              <a:rPr lang="hu-HU" sz="2800" dirty="0" smtClean="0">
                <a:latin typeface="+mj-lt"/>
              </a:rPr>
              <a:t>Gyenge növekedés és beruházások: átmeneti válságkövetkezmény vagy évtizedes trend?   </a:t>
            </a:r>
            <a:r>
              <a:rPr lang="hu-HU" sz="3600" dirty="0" smtClean="0"/>
              <a:t/>
            </a:r>
            <a:br>
              <a:rPr lang="hu-HU" sz="3600" dirty="0" smtClean="0"/>
            </a:br>
            <a:endParaRPr lang="hu-HU" sz="3600" dirty="0"/>
          </a:p>
        </p:txBody>
      </p:sp>
      <p:sp>
        <p:nvSpPr>
          <p:cNvPr id="4" name="Tartalom helye 3"/>
          <p:cNvSpPr>
            <a:spLocks noGrp="1"/>
          </p:cNvSpPr>
          <p:nvPr>
            <p:ph idx="10"/>
          </p:nvPr>
        </p:nvSpPr>
        <p:spPr>
          <a:xfrm>
            <a:off x="719064" y="5733256"/>
            <a:ext cx="8173416" cy="648072"/>
          </a:xfrm>
        </p:spPr>
        <p:txBody>
          <a:bodyPr>
            <a:noAutofit/>
          </a:bodyPr>
          <a:lstStyle/>
          <a:p>
            <a:pPr algn="r"/>
            <a:r>
              <a:rPr lang="hu-HU" sz="2400" dirty="0" smtClean="0">
                <a:solidFill>
                  <a:schemeClr val="accent5"/>
                </a:solidFill>
                <a:latin typeface="Trebuchet MS" pitchFamily="34" charset="0"/>
              </a:rPr>
              <a:t>A mérlegválság és a tartós stagnálás összehasonlítása</a:t>
            </a:r>
          </a:p>
          <a:p>
            <a:pPr algn="ctr"/>
            <a:r>
              <a:rPr lang="hu-HU" sz="2000" dirty="0" smtClean="0"/>
              <a:t> </a:t>
            </a:r>
          </a:p>
        </p:txBody>
      </p:sp>
      <p:sp>
        <p:nvSpPr>
          <p:cNvPr id="5" name="Élőláb helye 4"/>
          <p:cNvSpPr>
            <a:spLocks noGrp="1"/>
          </p:cNvSpPr>
          <p:nvPr>
            <p:ph type="ftr" sz="quarter" idx="12"/>
          </p:nvPr>
        </p:nvSpPr>
        <p:spPr/>
        <p:txBody>
          <a:bodyPr/>
          <a:lstStyle/>
          <a:p>
            <a:pPr>
              <a:defRPr/>
            </a:pPr>
            <a:r>
              <a:rPr lang="hu-HU" smtClean="0"/>
              <a:t>Magyar Nemzeti Bank</a:t>
            </a:r>
            <a:endParaRPr lang="hu-HU" dirty="0" smtClean="0"/>
          </a:p>
        </p:txBody>
      </p:sp>
      <p:sp>
        <p:nvSpPr>
          <p:cNvPr id="6" name="Dia számának helye 5"/>
          <p:cNvSpPr>
            <a:spLocks noGrp="1"/>
          </p:cNvSpPr>
          <p:nvPr>
            <p:ph type="sldNum" sz="quarter" idx="13"/>
          </p:nvPr>
        </p:nvSpPr>
        <p:spPr/>
        <p:txBody>
          <a:bodyPr/>
          <a:lstStyle/>
          <a:p>
            <a:pPr>
              <a:defRPr/>
            </a:pPr>
            <a:fld id="{0401AEF3-AFFE-433D-8A34-08D966C25545}" type="slidenum">
              <a:rPr lang="hu-HU" smtClean="0"/>
              <a:pPr>
                <a:defRPr/>
              </a:pPr>
              <a:t>6</a:t>
            </a:fld>
            <a:endParaRPr lang="hu-HU" dirty="0"/>
          </a:p>
        </p:txBody>
      </p:sp>
      <p:sp>
        <p:nvSpPr>
          <p:cNvPr id="7" name="Szöveg helye 6"/>
          <p:cNvSpPr>
            <a:spLocks noGrp="1"/>
          </p:cNvSpPr>
          <p:nvPr>
            <p:ph type="body" sz="quarter" idx="14"/>
          </p:nvPr>
        </p:nvSpPr>
        <p:spPr>
          <a:xfrm>
            <a:off x="6156176" y="6309320"/>
            <a:ext cx="2708324" cy="365125"/>
          </a:xfrm>
        </p:spPr>
        <p:txBody>
          <a:bodyPr/>
          <a:lstStyle/>
          <a:p>
            <a:r>
              <a:rPr lang="hu-HU" dirty="0" smtClean="0">
                <a:latin typeface="+mn-lt"/>
              </a:rPr>
              <a:t>Forrás:  MNB, Koo és Summers alapján</a:t>
            </a:r>
            <a:endParaRPr lang="hu-HU" dirty="0">
              <a:latin typeface="+mn-lt"/>
            </a:endParaRPr>
          </a:p>
        </p:txBody>
      </p:sp>
      <p:graphicFrame>
        <p:nvGraphicFramePr>
          <p:cNvPr id="9" name="Table 8"/>
          <p:cNvGraphicFramePr>
            <a:graphicFrameLocks noGrp="1"/>
          </p:cNvGraphicFramePr>
          <p:nvPr/>
        </p:nvGraphicFramePr>
        <p:xfrm>
          <a:off x="1403648" y="1628800"/>
          <a:ext cx="6264696" cy="3903798"/>
        </p:xfrm>
        <a:graphic>
          <a:graphicData uri="http://schemas.openxmlformats.org/drawingml/2006/table">
            <a:tbl>
              <a:tblPr/>
              <a:tblGrid>
                <a:gridCol w="3168352"/>
                <a:gridCol w="3096344"/>
              </a:tblGrid>
              <a:tr h="620702">
                <a:tc>
                  <a:txBody>
                    <a:bodyPr/>
                    <a:lstStyle/>
                    <a:p>
                      <a:pPr algn="ctr">
                        <a:spcAft>
                          <a:spcPts val="0"/>
                        </a:spcAft>
                      </a:pPr>
                      <a:r>
                        <a:rPr lang="hu-HU" sz="2000" dirty="0">
                          <a:latin typeface="+mn-lt"/>
                        </a:rPr>
                        <a:t>Mérlegválság</a:t>
                      </a:r>
                    </a:p>
                  </a:txBody>
                  <a:tcPr marL="68580" marR="68580" marT="0" marB="0" anchor="ctr">
                    <a:lnL w="12700" cap="flat" cmpd="sng" algn="ctr">
                      <a:solidFill>
                        <a:srgbClr val="A2886B"/>
                      </a:solidFill>
                      <a:prstDash val="solid"/>
                      <a:round/>
                      <a:headEnd type="none" w="med" len="med"/>
                      <a:tailEnd type="none" w="med" len="med"/>
                    </a:lnL>
                    <a:lnR w="12700" cap="flat" cmpd="sng" algn="ctr">
                      <a:solidFill>
                        <a:srgbClr val="A2886B"/>
                      </a:solidFill>
                      <a:prstDash val="solid"/>
                      <a:round/>
                      <a:headEnd type="none" w="med" len="med"/>
                      <a:tailEnd type="none" w="med" len="med"/>
                    </a:lnR>
                    <a:lnT w="12700" cap="flat" cmpd="sng" algn="ctr">
                      <a:solidFill>
                        <a:srgbClr val="A2886B"/>
                      </a:solidFill>
                      <a:prstDash val="solid"/>
                      <a:round/>
                      <a:headEnd type="none" w="med" len="med"/>
                      <a:tailEnd type="none" w="med" len="med"/>
                    </a:lnT>
                    <a:lnB w="12700" cap="flat" cmpd="sng" algn="ctr">
                      <a:solidFill>
                        <a:srgbClr val="A2886B"/>
                      </a:solidFill>
                      <a:prstDash val="solid"/>
                      <a:round/>
                      <a:headEnd type="none" w="med" len="med"/>
                      <a:tailEnd type="none" w="med" len="med"/>
                    </a:lnB>
                    <a:solidFill>
                      <a:srgbClr val="F5F0EC"/>
                    </a:solidFill>
                  </a:tcPr>
                </a:tc>
                <a:tc>
                  <a:txBody>
                    <a:bodyPr/>
                    <a:lstStyle/>
                    <a:p>
                      <a:pPr algn="ctr">
                        <a:spcAft>
                          <a:spcPts val="0"/>
                        </a:spcAft>
                      </a:pPr>
                      <a:r>
                        <a:rPr lang="hu-HU" sz="2000" dirty="0">
                          <a:latin typeface="+mn-lt"/>
                        </a:rPr>
                        <a:t>Tartós stagnálás</a:t>
                      </a:r>
                    </a:p>
                  </a:txBody>
                  <a:tcPr marL="68580" marR="68580" marT="0" marB="0" anchor="ctr">
                    <a:lnL w="12700" cap="flat" cmpd="sng" algn="ctr">
                      <a:solidFill>
                        <a:srgbClr val="A2886B"/>
                      </a:solidFill>
                      <a:prstDash val="solid"/>
                      <a:round/>
                      <a:headEnd type="none" w="med" len="med"/>
                      <a:tailEnd type="none" w="med" len="med"/>
                    </a:lnL>
                    <a:lnR w="12700" cap="flat" cmpd="sng" algn="ctr">
                      <a:solidFill>
                        <a:srgbClr val="A2886B"/>
                      </a:solidFill>
                      <a:prstDash val="solid"/>
                      <a:round/>
                      <a:headEnd type="none" w="med" len="med"/>
                      <a:tailEnd type="none" w="med" len="med"/>
                    </a:lnR>
                    <a:lnT w="12700" cap="flat" cmpd="sng" algn="ctr">
                      <a:solidFill>
                        <a:srgbClr val="A2886B"/>
                      </a:solidFill>
                      <a:prstDash val="solid"/>
                      <a:round/>
                      <a:headEnd type="none" w="med" len="med"/>
                      <a:tailEnd type="none" w="med" len="med"/>
                    </a:lnT>
                    <a:lnB w="12700" cap="flat" cmpd="sng" algn="ctr">
                      <a:solidFill>
                        <a:srgbClr val="A2886B"/>
                      </a:solidFill>
                      <a:prstDash val="solid"/>
                      <a:round/>
                      <a:headEnd type="none" w="med" len="med"/>
                      <a:tailEnd type="none" w="med" len="med"/>
                    </a:lnB>
                    <a:solidFill>
                      <a:srgbClr val="F5F0EC"/>
                    </a:solidFill>
                  </a:tcPr>
                </a:tc>
              </a:tr>
              <a:tr h="949425">
                <a:tc>
                  <a:txBody>
                    <a:bodyPr/>
                    <a:lstStyle/>
                    <a:p>
                      <a:pPr>
                        <a:spcAft>
                          <a:spcPts val="0"/>
                        </a:spcAft>
                      </a:pPr>
                      <a:r>
                        <a:rPr lang="hu-HU" sz="2000" b="0" dirty="0">
                          <a:solidFill>
                            <a:srgbClr val="000000"/>
                          </a:solidFill>
                          <a:latin typeface="+mn-lt"/>
                        </a:rPr>
                        <a:t>Ciklikus, nem tartós jelenség</a:t>
                      </a:r>
                      <a:endParaRPr lang="hu-HU" sz="2000" dirty="0">
                        <a:latin typeface="+mn-lt"/>
                      </a:endParaRPr>
                    </a:p>
                  </a:txBody>
                  <a:tcPr marL="68580" marR="68580" marT="0" marB="0" anchor="ctr">
                    <a:lnL w="12700" cap="flat" cmpd="sng" algn="ctr">
                      <a:solidFill>
                        <a:srgbClr val="A2886B"/>
                      </a:solidFill>
                      <a:prstDash val="solid"/>
                      <a:round/>
                      <a:headEnd type="none" w="med" len="med"/>
                      <a:tailEnd type="none" w="med" len="med"/>
                    </a:lnL>
                    <a:lnR w="12700" cap="flat" cmpd="sng" algn="ctr">
                      <a:solidFill>
                        <a:srgbClr val="A2886B"/>
                      </a:solidFill>
                      <a:prstDash val="solid"/>
                      <a:round/>
                      <a:headEnd type="none" w="med" len="med"/>
                      <a:tailEnd type="none" w="med" len="med"/>
                    </a:lnR>
                    <a:lnT w="12700" cap="flat" cmpd="sng" algn="ctr">
                      <a:solidFill>
                        <a:srgbClr val="A2886B"/>
                      </a:solidFill>
                      <a:prstDash val="solid"/>
                      <a:round/>
                      <a:headEnd type="none" w="med" len="med"/>
                      <a:tailEnd type="none" w="med" len="med"/>
                    </a:lnT>
                    <a:lnB w="12700" cap="flat" cmpd="sng" algn="ctr">
                      <a:solidFill>
                        <a:srgbClr val="A2886B"/>
                      </a:solidFill>
                      <a:prstDash val="solid"/>
                      <a:round/>
                      <a:headEnd type="none" w="med" len="med"/>
                      <a:tailEnd type="none" w="med" len="med"/>
                    </a:lnB>
                  </a:tcPr>
                </a:tc>
                <a:tc>
                  <a:txBody>
                    <a:bodyPr/>
                    <a:lstStyle/>
                    <a:p>
                      <a:pPr>
                        <a:spcAft>
                          <a:spcPts val="0"/>
                        </a:spcAft>
                      </a:pPr>
                      <a:r>
                        <a:rPr lang="hu-HU" sz="2000" b="0" dirty="0">
                          <a:solidFill>
                            <a:srgbClr val="000000"/>
                          </a:solidFill>
                          <a:latin typeface="+mn-lt"/>
                        </a:rPr>
                        <a:t>Strukturális, tartós jelenség (már a válság előtt)</a:t>
                      </a:r>
                      <a:endParaRPr lang="hu-HU" sz="2000" dirty="0">
                        <a:latin typeface="+mn-lt"/>
                      </a:endParaRPr>
                    </a:p>
                  </a:txBody>
                  <a:tcPr marL="68580" marR="68580" marT="0" marB="0" anchor="ctr">
                    <a:lnL w="12700" cap="flat" cmpd="sng" algn="ctr">
                      <a:solidFill>
                        <a:srgbClr val="A2886B"/>
                      </a:solidFill>
                      <a:prstDash val="solid"/>
                      <a:round/>
                      <a:headEnd type="none" w="med" len="med"/>
                      <a:tailEnd type="none" w="med" len="med"/>
                    </a:lnL>
                    <a:lnR w="12700" cap="flat" cmpd="sng" algn="ctr">
                      <a:solidFill>
                        <a:srgbClr val="A2886B"/>
                      </a:solidFill>
                      <a:prstDash val="solid"/>
                      <a:round/>
                      <a:headEnd type="none" w="med" len="med"/>
                      <a:tailEnd type="none" w="med" len="med"/>
                    </a:lnR>
                    <a:lnT w="12700" cap="flat" cmpd="sng" algn="ctr">
                      <a:solidFill>
                        <a:srgbClr val="A2886B"/>
                      </a:solidFill>
                      <a:prstDash val="solid"/>
                      <a:round/>
                      <a:headEnd type="none" w="med" len="med"/>
                      <a:tailEnd type="none" w="med" len="med"/>
                    </a:lnT>
                    <a:lnB w="12700" cap="flat" cmpd="sng" algn="ctr">
                      <a:solidFill>
                        <a:srgbClr val="A2886B"/>
                      </a:solidFill>
                      <a:prstDash val="solid"/>
                      <a:round/>
                      <a:headEnd type="none" w="med" len="med"/>
                      <a:tailEnd type="none" w="med" len="med"/>
                    </a:lnB>
                  </a:tcPr>
                </a:tc>
              </a:tr>
              <a:tr h="2333671">
                <a:tc>
                  <a:txBody>
                    <a:bodyPr/>
                    <a:lstStyle/>
                    <a:p>
                      <a:pPr>
                        <a:spcAft>
                          <a:spcPts val="0"/>
                        </a:spcAft>
                      </a:pPr>
                      <a:r>
                        <a:rPr lang="hu-HU" sz="2000" b="0" dirty="0">
                          <a:solidFill>
                            <a:srgbClr val="000000"/>
                          </a:solidFill>
                          <a:latin typeface="+mn-lt"/>
                        </a:rPr>
                        <a:t>Pénzügyi tényezők:</a:t>
                      </a:r>
                      <a:endParaRPr lang="hu-HU" sz="2000" dirty="0">
                        <a:latin typeface="+mn-lt"/>
                      </a:endParaRPr>
                    </a:p>
                    <a:p>
                      <a:pPr>
                        <a:spcAft>
                          <a:spcPts val="0"/>
                        </a:spcAft>
                      </a:pPr>
                      <a:r>
                        <a:rPr lang="hu-HU" sz="2000" b="0" dirty="0">
                          <a:solidFill>
                            <a:srgbClr val="000000"/>
                          </a:solidFill>
                          <a:latin typeface="+mn-lt"/>
                        </a:rPr>
                        <a:t>– hitelezés felfutása</a:t>
                      </a:r>
                      <a:endParaRPr lang="hu-HU" sz="2000" dirty="0">
                        <a:latin typeface="+mn-lt"/>
                      </a:endParaRPr>
                    </a:p>
                    <a:p>
                      <a:pPr>
                        <a:spcAft>
                          <a:spcPts val="0"/>
                        </a:spcAft>
                      </a:pPr>
                      <a:r>
                        <a:rPr lang="hu-HU" sz="2000" b="0" dirty="0">
                          <a:solidFill>
                            <a:srgbClr val="000000"/>
                          </a:solidFill>
                          <a:latin typeface="+mn-lt"/>
                        </a:rPr>
                        <a:t>– túlzott eladósodás</a:t>
                      </a:r>
                      <a:endParaRPr lang="hu-HU" sz="2000" dirty="0">
                        <a:latin typeface="+mn-lt"/>
                      </a:endParaRPr>
                    </a:p>
                    <a:p>
                      <a:pPr>
                        <a:spcAft>
                          <a:spcPts val="0"/>
                        </a:spcAft>
                      </a:pPr>
                      <a:r>
                        <a:rPr lang="hu-HU" sz="2000" b="0" dirty="0">
                          <a:solidFill>
                            <a:srgbClr val="000000"/>
                          </a:solidFill>
                          <a:latin typeface="+mn-lt"/>
                        </a:rPr>
                        <a:t>– mérlegek kiigazítása</a:t>
                      </a:r>
                      <a:endParaRPr lang="hu-HU" sz="2000" dirty="0">
                        <a:latin typeface="+mn-lt"/>
                      </a:endParaRPr>
                    </a:p>
                    <a:p>
                      <a:pPr>
                        <a:spcAft>
                          <a:spcPts val="0"/>
                        </a:spcAft>
                      </a:pPr>
                      <a:r>
                        <a:rPr lang="hu-HU" sz="2000" b="0" dirty="0">
                          <a:solidFill>
                            <a:srgbClr val="000000"/>
                          </a:solidFill>
                          <a:latin typeface="+mn-lt"/>
                        </a:rPr>
                        <a:t>– </a:t>
                      </a:r>
                      <a:r>
                        <a:rPr lang="hu-HU" sz="2000" b="0" dirty="0" err="1">
                          <a:solidFill>
                            <a:srgbClr val="000000"/>
                          </a:solidFill>
                          <a:latin typeface="+mn-lt"/>
                        </a:rPr>
                        <a:t>szektorális</a:t>
                      </a:r>
                      <a:r>
                        <a:rPr lang="hu-HU" sz="2000" b="0" dirty="0">
                          <a:solidFill>
                            <a:srgbClr val="000000"/>
                          </a:solidFill>
                          <a:latin typeface="+mn-lt"/>
                        </a:rPr>
                        <a:t> </a:t>
                      </a:r>
                      <a:r>
                        <a:rPr lang="hu-HU" sz="2000" b="0" dirty="0" err="1">
                          <a:solidFill>
                            <a:srgbClr val="000000"/>
                          </a:solidFill>
                          <a:latin typeface="+mn-lt"/>
                        </a:rPr>
                        <a:t>reallokáció</a:t>
                      </a:r>
                      <a:endParaRPr lang="hu-HU" sz="2000" dirty="0">
                        <a:latin typeface="+mn-lt"/>
                      </a:endParaRPr>
                    </a:p>
                  </a:txBody>
                  <a:tcPr marL="68580" marR="68580" marT="0" marB="0" anchor="ctr">
                    <a:lnL w="12700" cap="flat" cmpd="sng" algn="ctr">
                      <a:solidFill>
                        <a:srgbClr val="A2886B"/>
                      </a:solidFill>
                      <a:prstDash val="solid"/>
                      <a:round/>
                      <a:headEnd type="none" w="med" len="med"/>
                      <a:tailEnd type="none" w="med" len="med"/>
                    </a:lnL>
                    <a:lnR w="12700" cap="flat" cmpd="sng" algn="ctr">
                      <a:solidFill>
                        <a:srgbClr val="A2886B"/>
                      </a:solidFill>
                      <a:prstDash val="solid"/>
                      <a:round/>
                      <a:headEnd type="none" w="med" len="med"/>
                      <a:tailEnd type="none" w="med" len="med"/>
                    </a:lnR>
                    <a:lnT w="12700" cap="flat" cmpd="sng" algn="ctr">
                      <a:solidFill>
                        <a:srgbClr val="A2886B"/>
                      </a:solidFill>
                      <a:prstDash val="solid"/>
                      <a:round/>
                      <a:headEnd type="none" w="med" len="med"/>
                      <a:tailEnd type="none" w="med" len="med"/>
                    </a:lnT>
                    <a:lnB w="12700" cap="flat" cmpd="sng" algn="ctr">
                      <a:solidFill>
                        <a:srgbClr val="A2886B"/>
                      </a:solidFill>
                      <a:prstDash val="solid"/>
                      <a:round/>
                      <a:headEnd type="none" w="med" len="med"/>
                      <a:tailEnd type="none" w="med" len="med"/>
                    </a:lnB>
                  </a:tcPr>
                </a:tc>
                <a:tc>
                  <a:txBody>
                    <a:bodyPr/>
                    <a:lstStyle/>
                    <a:p>
                      <a:pPr>
                        <a:spcAft>
                          <a:spcPts val="0"/>
                        </a:spcAft>
                      </a:pPr>
                      <a:r>
                        <a:rPr lang="hu-HU" sz="2000" b="0" dirty="0">
                          <a:solidFill>
                            <a:srgbClr val="000000"/>
                          </a:solidFill>
                          <a:latin typeface="+mn-lt"/>
                        </a:rPr>
                        <a:t>Reáltényezők:</a:t>
                      </a:r>
                      <a:endParaRPr lang="hu-HU" sz="2000" dirty="0">
                        <a:latin typeface="+mn-lt"/>
                      </a:endParaRPr>
                    </a:p>
                    <a:p>
                      <a:pPr>
                        <a:spcAft>
                          <a:spcPts val="0"/>
                        </a:spcAft>
                      </a:pPr>
                      <a:r>
                        <a:rPr lang="hu-HU" sz="2000" b="0" dirty="0">
                          <a:solidFill>
                            <a:srgbClr val="000000"/>
                          </a:solidFill>
                          <a:latin typeface="+mn-lt"/>
                        </a:rPr>
                        <a:t>– demográfia</a:t>
                      </a:r>
                      <a:endParaRPr lang="hu-HU" sz="2000" dirty="0">
                        <a:latin typeface="+mn-lt"/>
                      </a:endParaRPr>
                    </a:p>
                    <a:p>
                      <a:pPr>
                        <a:spcAft>
                          <a:spcPts val="0"/>
                        </a:spcAft>
                      </a:pPr>
                      <a:r>
                        <a:rPr lang="hu-HU" sz="2000" b="0" dirty="0">
                          <a:solidFill>
                            <a:srgbClr val="000000"/>
                          </a:solidFill>
                          <a:latin typeface="+mn-lt"/>
                        </a:rPr>
                        <a:t>– technológia</a:t>
                      </a:r>
                      <a:endParaRPr lang="hu-HU" sz="2000" dirty="0">
                        <a:latin typeface="+mn-lt"/>
                      </a:endParaRPr>
                    </a:p>
                    <a:p>
                      <a:pPr>
                        <a:spcAft>
                          <a:spcPts val="0"/>
                        </a:spcAft>
                      </a:pPr>
                      <a:r>
                        <a:rPr lang="hu-HU" sz="2000" b="0" dirty="0">
                          <a:solidFill>
                            <a:srgbClr val="000000"/>
                          </a:solidFill>
                          <a:latin typeface="+mn-lt"/>
                        </a:rPr>
                        <a:t>– innováció</a:t>
                      </a:r>
                      <a:endParaRPr lang="hu-HU" sz="2000" dirty="0">
                        <a:latin typeface="+mn-lt"/>
                      </a:endParaRPr>
                    </a:p>
                    <a:p>
                      <a:pPr>
                        <a:spcAft>
                          <a:spcPts val="0"/>
                        </a:spcAft>
                      </a:pPr>
                      <a:r>
                        <a:rPr lang="hu-HU" sz="2000" b="0" dirty="0">
                          <a:solidFill>
                            <a:srgbClr val="000000"/>
                          </a:solidFill>
                          <a:latin typeface="+mn-lt"/>
                        </a:rPr>
                        <a:t>– beruházások</a:t>
                      </a:r>
                      <a:endParaRPr lang="hu-HU" sz="2000" dirty="0">
                        <a:latin typeface="+mn-lt"/>
                      </a:endParaRPr>
                    </a:p>
                  </a:txBody>
                  <a:tcPr marL="68580" marR="68580" marT="0" marB="0" anchor="ctr">
                    <a:lnL w="12700" cap="flat" cmpd="sng" algn="ctr">
                      <a:solidFill>
                        <a:srgbClr val="A2886B"/>
                      </a:solidFill>
                      <a:prstDash val="solid"/>
                      <a:round/>
                      <a:headEnd type="none" w="med" len="med"/>
                      <a:tailEnd type="none" w="med" len="med"/>
                    </a:lnL>
                    <a:lnR w="12700" cap="flat" cmpd="sng" algn="ctr">
                      <a:solidFill>
                        <a:srgbClr val="A2886B"/>
                      </a:solidFill>
                      <a:prstDash val="solid"/>
                      <a:round/>
                      <a:headEnd type="none" w="med" len="med"/>
                      <a:tailEnd type="none" w="med" len="med"/>
                    </a:lnR>
                    <a:lnT w="12700" cap="flat" cmpd="sng" algn="ctr">
                      <a:solidFill>
                        <a:srgbClr val="A2886B"/>
                      </a:solidFill>
                      <a:prstDash val="solid"/>
                      <a:round/>
                      <a:headEnd type="none" w="med" len="med"/>
                      <a:tailEnd type="none" w="med" len="med"/>
                    </a:lnT>
                    <a:lnB w="12700" cap="flat" cmpd="sng" algn="ctr">
                      <a:solidFill>
                        <a:srgbClr val="A2886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5502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80000" y="180000"/>
            <a:ext cx="7956496" cy="759189"/>
          </a:xfrm>
        </p:spPr>
        <p:txBody>
          <a:bodyPr>
            <a:noAutofit/>
          </a:bodyPr>
          <a:lstStyle/>
          <a:p>
            <a:r>
              <a:rPr lang="hu-HU" sz="3200" dirty="0" smtClean="0">
                <a:latin typeface="+mj-lt"/>
              </a:rPr>
              <a:t>A termelékenység emelkedése szükséges a demográfiai trendek ellensúlyozásához</a:t>
            </a:r>
            <a:endParaRPr lang="hu-HU" sz="3200" dirty="0">
              <a:latin typeface="+mj-lt"/>
            </a:endParaRPr>
          </a:p>
        </p:txBody>
      </p:sp>
      <p:sp>
        <p:nvSpPr>
          <p:cNvPr id="4" name="Tartalom helye 3"/>
          <p:cNvSpPr>
            <a:spLocks noGrp="1"/>
          </p:cNvSpPr>
          <p:nvPr>
            <p:ph idx="10"/>
          </p:nvPr>
        </p:nvSpPr>
        <p:spPr>
          <a:xfrm>
            <a:off x="611560" y="5805264"/>
            <a:ext cx="8424936" cy="432048"/>
          </a:xfrm>
        </p:spPr>
        <p:txBody>
          <a:bodyPr>
            <a:noAutofit/>
          </a:bodyPr>
          <a:lstStyle/>
          <a:p>
            <a:pPr algn="r"/>
            <a:r>
              <a:rPr lang="hu-HU" sz="2400" dirty="0" smtClean="0">
                <a:solidFill>
                  <a:schemeClr val="accent5"/>
                </a:solidFill>
                <a:latin typeface="+mj-lt"/>
              </a:rPr>
              <a:t>Egy munkaórára jutó kibocsátás (százalékban)</a:t>
            </a:r>
          </a:p>
        </p:txBody>
      </p:sp>
      <p:sp>
        <p:nvSpPr>
          <p:cNvPr id="5" name="Élőláb helye 4"/>
          <p:cNvSpPr>
            <a:spLocks noGrp="1"/>
          </p:cNvSpPr>
          <p:nvPr>
            <p:ph type="ftr" sz="quarter" idx="12"/>
          </p:nvPr>
        </p:nvSpPr>
        <p:spPr/>
        <p:txBody>
          <a:bodyPr/>
          <a:lstStyle/>
          <a:p>
            <a:pPr>
              <a:defRPr/>
            </a:pPr>
            <a:r>
              <a:rPr lang="hu-HU" smtClean="0"/>
              <a:t>Magyar Nemzeti Bank</a:t>
            </a:r>
            <a:endParaRPr lang="hu-HU" dirty="0" smtClean="0"/>
          </a:p>
        </p:txBody>
      </p:sp>
      <p:sp>
        <p:nvSpPr>
          <p:cNvPr id="6" name="Dia számának helye 5"/>
          <p:cNvSpPr>
            <a:spLocks noGrp="1"/>
          </p:cNvSpPr>
          <p:nvPr>
            <p:ph type="sldNum" sz="quarter" idx="13"/>
          </p:nvPr>
        </p:nvSpPr>
        <p:spPr/>
        <p:txBody>
          <a:bodyPr/>
          <a:lstStyle/>
          <a:p>
            <a:pPr>
              <a:defRPr/>
            </a:pPr>
            <a:fld id="{0401AEF3-AFFE-433D-8A34-08D966C25545}" type="slidenum">
              <a:rPr lang="hu-HU" smtClean="0"/>
              <a:pPr>
                <a:defRPr/>
              </a:pPr>
              <a:t>7</a:t>
            </a:fld>
            <a:endParaRPr lang="hu-HU" dirty="0"/>
          </a:p>
        </p:txBody>
      </p:sp>
      <p:sp>
        <p:nvSpPr>
          <p:cNvPr id="7" name="Szöveg helye 6"/>
          <p:cNvSpPr>
            <a:spLocks noGrp="1"/>
          </p:cNvSpPr>
          <p:nvPr>
            <p:ph type="body" sz="quarter" idx="14"/>
          </p:nvPr>
        </p:nvSpPr>
        <p:spPr>
          <a:xfrm>
            <a:off x="6876256" y="6309320"/>
            <a:ext cx="2060252" cy="365125"/>
          </a:xfrm>
        </p:spPr>
        <p:txBody>
          <a:bodyPr/>
          <a:lstStyle/>
          <a:p>
            <a:r>
              <a:rPr lang="hu-HU" dirty="0" smtClean="0">
                <a:latin typeface="+mn-lt"/>
              </a:rPr>
              <a:t>Forrás:  BIS (2014) </a:t>
            </a:r>
            <a:r>
              <a:rPr lang="hu-HU" dirty="0" err="1" smtClean="0">
                <a:latin typeface="+mn-lt"/>
              </a:rPr>
              <a:t>III</a:t>
            </a:r>
            <a:r>
              <a:rPr lang="hu-HU" dirty="0" smtClean="0">
                <a:latin typeface="+mn-lt"/>
              </a:rPr>
              <a:t>. fejezet</a:t>
            </a:r>
            <a:endParaRPr lang="hu-HU" dirty="0">
              <a:latin typeface="+mn-lt"/>
            </a:endParaRPr>
          </a:p>
        </p:txBody>
      </p:sp>
      <p:graphicFrame>
        <p:nvGraphicFramePr>
          <p:cNvPr id="8" name="Chart 7"/>
          <p:cNvGraphicFramePr/>
          <p:nvPr/>
        </p:nvGraphicFramePr>
        <p:xfrm>
          <a:off x="827584" y="1268760"/>
          <a:ext cx="7704856"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502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népesség növekedési ütemének lassulása globális folyamat</a:t>
            </a:r>
            <a:endParaRPr lang="hu-HU" dirty="0"/>
          </a:p>
        </p:txBody>
      </p:sp>
      <p:sp>
        <p:nvSpPr>
          <p:cNvPr id="5" name="Élőláb helye 4"/>
          <p:cNvSpPr>
            <a:spLocks noGrp="1"/>
          </p:cNvSpPr>
          <p:nvPr>
            <p:ph type="ftr" sz="quarter" idx="12"/>
          </p:nvPr>
        </p:nvSpPr>
        <p:spPr/>
        <p:txBody>
          <a:bodyPr/>
          <a:lstStyle/>
          <a:p>
            <a:pPr>
              <a:defRPr/>
            </a:pPr>
            <a:r>
              <a:rPr lang="hu-HU" smtClean="0"/>
              <a:t>Magyar Nemzeti Bank</a:t>
            </a:r>
            <a:endParaRPr lang="hu-HU" dirty="0" smtClean="0"/>
          </a:p>
        </p:txBody>
      </p:sp>
      <p:sp>
        <p:nvSpPr>
          <p:cNvPr id="6" name="Dia számának helye 5"/>
          <p:cNvSpPr>
            <a:spLocks noGrp="1"/>
          </p:cNvSpPr>
          <p:nvPr>
            <p:ph type="sldNum" sz="quarter" idx="13"/>
          </p:nvPr>
        </p:nvSpPr>
        <p:spPr/>
        <p:txBody>
          <a:bodyPr/>
          <a:lstStyle/>
          <a:p>
            <a:pPr>
              <a:defRPr/>
            </a:pPr>
            <a:fld id="{0401AEF3-AFFE-433D-8A34-08D966C25545}" type="slidenum">
              <a:rPr lang="hu-HU" smtClean="0"/>
              <a:pPr>
                <a:defRPr/>
              </a:pPr>
              <a:t>8</a:t>
            </a:fld>
            <a:endParaRPr lang="hu-HU" dirty="0"/>
          </a:p>
        </p:txBody>
      </p:sp>
      <p:sp>
        <p:nvSpPr>
          <p:cNvPr id="11" name="Szöveg helye 6"/>
          <p:cNvSpPr>
            <a:spLocks noGrp="1"/>
          </p:cNvSpPr>
          <p:nvPr>
            <p:ph type="body" sz="quarter" idx="14"/>
          </p:nvPr>
        </p:nvSpPr>
        <p:spPr>
          <a:xfrm>
            <a:off x="6876256" y="6309320"/>
            <a:ext cx="2060252" cy="365125"/>
          </a:xfrm>
        </p:spPr>
        <p:txBody>
          <a:bodyPr/>
          <a:lstStyle/>
          <a:p>
            <a:r>
              <a:rPr lang="hu-HU" dirty="0" smtClean="0">
                <a:latin typeface="+mn-lt"/>
              </a:rPr>
              <a:t>Forrás: Világbank</a:t>
            </a:r>
            <a:endParaRPr lang="hu-HU" dirty="0">
              <a:latin typeface="+mn-lt"/>
            </a:endParaRPr>
          </a:p>
        </p:txBody>
      </p:sp>
      <p:graphicFrame>
        <p:nvGraphicFramePr>
          <p:cNvPr id="18" name="Diagram 17"/>
          <p:cNvGraphicFramePr>
            <a:graphicFrameLocks noGrp="1"/>
          </p:cNvGraphicFramePr>
          <p:nvPr/>
        </p:nvGraphicFramePr>
        <p:xfrm>
          <a:off x="755576" y="1196752"/>
          <a:ext cx="775178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19" name="Tartalom helye 3"/>
          <p:cNvSpPr>
            <a:spLocks noGrp="1"/>
          </p:cNvSpPr>
          <p:nvPr>
            <p:ph idx="10"/>
          </p:nvPr>
        </p:nvSpPr>
        <p:spPr>
          <a:xfrm>
            <a:off x="611560" y="5805264"/>
            <a:ext cx="8424936" cy="432048"/>
          </a:xfrm>
        </p:spPr>
        <p:txBody>
          <a:bodyPr>
            <a:noAutofit/>
          </a:bodyPr>
          <a:lstStyle/>
          <a:p>
            <a:pPr algn="r"/>
            <a:r>
              <a:rPr lang="hu-HU" sz="2400" dirty="0" smtClean="0">
                <a:solidFill>
                  <a:schemeClr val="accent5"/>
                </a:solidFill>
                <a:latin typeface="+mj-lt"/>
              </a:rPr>
              <a:t>A népesség növekedési üteme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80000" y="180000"/>
            <a:ext cx="8064000" cy="759189"/>
          </a:xfrm>
        </p:spPr>
        <p:txBody>
          <a:bodyPr>
            <a:noAutofit/>
          </a:bodyPr>
          <a:lstStyle/>
          <a:p>
            <a:r>
              <a:rPr lang="hu-HU" sz="2800" dirty="0" smtClean="0">
                <a:latin typeface="+mn-lt"/>
              </a:rPr>
              <a:t>A magas adósságállomány egyre inkább egy szinkronizált, globális problémává válik</a:t>
            </a:r>
            <a:endParaRPr lang="hu-HU" sz="2800" dirty="0">
              <a:latin typeface="+mn-lt"/>
            </a:endParaRPr>
          </a:p>
        </p:txBody>
      </p:sp>
      <p:sp>
        <p:nvSpPr>
          <p:cNvPr id="5" name="Élőláb helye 4"/>
          <p:cNvSpPr>
            <a:spLocks noGrp="1"/>
          </p:cNvSpPr>
          <p:nvPr>
            <p:ph type="ftr" sz="quarter" idx="12"/>
          </p:nvPr>
        </p:nvSpPr>
        <p:spPr/>
        <p:txBody>
          <a:bodyPr/>
          <a:lstStyle/>
          <a:p>
            <a:pPr>
              <a:defRPr/>
            </a:pPr>
            <a:r>
              <a:rPr lang="hu-HU" smtClean="0"/>
              <a:t>Magyar Nemzeti Bank</a:t>
            </a:r>
            <a:endParaRPr lang="hu-HU" dirty="0" smtClean="0"/>
          </a:p>
        </p:txBody>
      </p:sp>
      <p:sp>
        <p:nvSpPr>
          <p:cNvPr id="6" name="Dia számának helye 5"/>
          <p:cNvSpPr>
            <a:spLocks noGrp="1"/>
          </p:cNvSpPr>
          <p:nvPr>
            <p:ph type="sldNum" sz="quarter" idx="13"/>
          </p:nvPr>
        </p:nvSpPr>
        <p:spPr/>
        <p:txBody>
          <a:bodyPr/>
          <a:lstStyle/>
          <a:p>
            <a:pPr>
              <a:defRPr/>
            </a:pPr>
            <a:fld id="{0401AEF3-AFFE-433D-8A34-08D966C25545}" type="slidenum">
              <a:rPr lang="hu-HU" smtClean="0"/>
              <a:pPr>
                <a:defRPr/>
              </a:pPr>
              <a:t>9</a:t>
            </a:fld>
            <a:endParaRPr lang="hu-HU" dirty="0"/>
          </a:p>
        </p:txBody>
      </p:sp>
      <p:graphicFrame>
        <p:nvGraphicFramePr>
          <p:cNvPr id="9" name="Chart 1"/>
          <p:cNvGraphicFramePr>
            <a:graphicFrameLocks noGrp="1"/>
          </p:cNvGraphicFramePr>
          <p:nvPr>
            <p:ph idx="1"/>
          </p:nvPr>
        </p:nvGraphicFramePr>
        <p:xfrm>
          <a:off x="179512" y="1268760"/>
          <a:ext cx="8820472" cy="4608761"/>
        </p:xfrm>
        <a:graphic>
          <a:graphicData uri="http://schemas.openxmlformats.org/drawingml/2006/chart">
            <c:chart xmlns:c="http://schemas.openxmlformats.org/drawingml/2006/chart" xmlns:r="http://schemas.openxmlformats.org/officeDocument/2006/relationships" r:id="rId2"/>
          </a:graphicData>
        </a:graphic>
      </p:graphicFrame>
      <p:sp>
        <p:nvSpPr>
          <p:cNvPr id="10" name="Tartalom helye 3"/>
          <p:cNvSpPr txBox="1">
            <a:spLocks/>
          </p:cNvSpPr>
          <p:nvPr/>
        </p:nvSpPr>
        <p:spPr>
          <a:xfrm>
            <a:off x="0" y="5949280"/>
            <a:ext cx="9036496" cy="432048"/>
          </a:xfrm>
          <a:prstGeom prst="rect">
            <a:avLst/>
          </a:prstGeom>
        </p:spPr>
        <p:txBody>
          <a:bodyPr vert="horz" lIns="91440" tIns="45720" rIns="91440" bIns="45720" rtlCol="0">
            <a:noAutofit/>
          </a:bodyPr>
          <a:lstStyle/>
          <a:p>
            <a:pPr algn="r"/>
            <a:r>
              <a:rPr lang="hu-HU" sz="2200" dirty="0" smtClean="0">
                <a:solidFill>
                  <a:srgbClr val="002060"/>
                </a:solidFill>
                <a:latin typeface="+mn-lt"/>
              </a:rPr>
              <a:t>A fejlett gazdaságok bruttó állam és magán adósságának alakulása </a:t>
            </a:r>
          </a:p>
        </p:txBody>
      </p:sp>
      <p:sp>
        <p:nvSpPr>
          <p:cNvPr id="11" name="Szöveg helye 6"/>
          <p:cNvSpPr>
            <a:spLocks noGrp="1"/>
          </p:cNvSpPr>
          <p:nvPr>
            <p:ph type="body" sz="quarter" idx="14"/>
          </p:nvPr>
        </p:nvSpPr>
        <p:spPr>
          <a:xfrm>
            <a:off x="6372200" y="6381328"/>
            <a:ext cx="2564308" cy="365125"/>
          </a:xfrm>
        </p:spPr>
        <p:txBody>
          <a:bodyPr/>
          <a:lstStyle/>
          <a:p>
            <a:r>
              <a:rPr lang="hu-HU" dirty="0" smtClean="0">
                <a:latin typeface="+mn-lt"/>
              </a:rPr>
              <a:t>Forrás:  </a:t>
            </a:r>
            <a:r>
              <a:rPr lang="hu-HU" dirty="0" err="1" smtClean="0">
                <a:latin typeface="+mn-lt"/>
              </a:rPr>
              <a:t>BIS</a:t>
            </a:r>
            <a:r>
              <a:rPr lang="hu-HU" dirty="0" smtClean="0">
                <a:latin typeface="+mn-lt"/>
              </a:rPr>
              <a:t>, IMF </a:t>
            </a:r>
            <a:r>
              <a:rPr lang="hu-HU" dirty="0" err="1" smtClean="0">
                <a:latin typeface="+mn-lt"/>
              </a:rPr>
              <a:t>WEO</a:t>
            </a:r>
            <a:r>
              <a:rPr lang="hu-HU" dirty="0" smtClean="0">
                <a:latin typeface="+mn-lt"/>
              </a:rPr>
              <a:t>, MNB</a:t>
            </a:r>
            <a:endParaRPr lang="hu-HU"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MNB_Theme_2">
      <a:dk1>
        <a:sysClr val="windowText" lastClr="000000"/>
      </a:dk1>
      <a:lt1>
        <a:sysClr val="window" lastClr="FFFFFF"/>
      </a:lt1>
      <a:dk2>
        <a:srgbClr val="898D8D"/>
      </a:dk2>
      <a:lt2>
        <a:srgbClr val="AC9F70"/>
      </a:lt2>
      <a:accent1>
        <a:srgbClr val="7E5C1D"/>
      </a:accent1>
      <a:accent2>
        <a:srgbClr val="E57200"/>
      </a:accent2>
      <a:accent3>
        <a:srgbClr val="CE0F69"/>
      </a:accent3>
      <a:accent4>
        <a:srgbClr val="8C4799"/>
      </a:accent4>
      <a:accent5>
        <a:srgbClr val="202653"/>
      </a:accent5>
      <a:accent6>
        <a:srgbClr val="7BAFD4"/>
      </a:accent6>
      <a:hlink>
        <a:srgbClr val="202653"/>
      </a:hlink>
      <a:folHlink>
        <a:srgbClr val="7BAFD4"/>
      </a:folHlink>
    </a:clrScheme>
    <a:fontScheme name="Fényűző">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xmlns="" name="MNB_MUAR_PPT_sablon_3" id="{0E99E441-BA91-481E-9FDC-17C2A4F83B22}" vid="{1A0FA107-B5C5-463B-9D6B-4746756CF09B}"/>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NB_Theme_2">
    <a:dk1>
      <a:sysClr val="windowText" lastClr="000000"/>
    </a:dk1>
    <a:lt1>
      <a:sysClr val="window" lastClr="FFFFFF"/>
    </a:lt1>
    <a:dk2>
      <a:srgbClr val="898D8D"/>
    </a:dk2>
    <a:lt2>
      <a:srgbClr val="AC9F70"/>
    </a:lt2>
    <a:accent1>
      <a:srgbClr val="9C0000"/>
    </a:accent1>
    <a:accent2>
      <a:srgbClr val="E57200"/>
    </a:accent2>
    <a:accent3>
      <a:srgbClr val="CE0F69"/>
    </a:accent3>
    <a:accent4>
      <a:srgbClr val="8C4799"/>
    </a:accent4>
    <a:accent5>
      <a:srgbClr val="202653"/>
    </a:accent5>
    <a:accent6>
      <a:srgbClr val="7BAFD4"/>
    </a:accent6>
    <a:hlink>
      <a:srgbClr val="202653"/>
    </a:hlink>
    <a:folHlink>
      <a:srgbClr val="7BAFD4"/>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NB_Theme_2">
    <a:dk1>
      <a:sysClr val="windowText" lastClr="000000"/>
    </a:dk1>
    <a:lt1>
      <a:sysClr val="window" lastClr="FFFFFF"/>
    </a:lt1>
    <a:dk2>
      <a:srgbClr val="898D8D"/>
    </a:dk2>
    <a:lt2>
      <a:srgbClr val="AC9F70"/>
    </a:lt2>
    <a:accent1>
      <a:srgbClr val="9C0000"/>
    </a:accent1>
    <a:accent2>
      <a:srgbClr val="E57200"/>
    </a:accent2>
    <a:accent3>
      <a:srgbClr val="CE0F69"/>
    </a:accent3>
    <a:accent4>
      <a:srgbClr val="8C4799"/>
    </a:accent4>
    <a:accent5>
      <a:srgbClr val="202653"/>
    </a:accent5>
    <a:accent6>
      <a:srgbClr val="7BAFD4"/>
    </a:accent6>
    <a:hlink>
      <a:srgbClr val="202653"/>
    </a:hlink>
    <a:folHlink>
      <a:srgbClr val="7BAFD4"/>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NB_Theme_2">
    <a:dk1>
      <a:sysClr val="windowText" lastClr="000000"/>
    </a:dk1>
    <a:lt1>
      <a:sysClr val="window" lastClr="FFFFFF"/>
    </a:lt1>
    <a:dk2>
      <a:srgbClr val="898D8D"/>
    </a:dk2>
    <a:lt2>
      <a:srgbClr val="AC9F70"/>
    </a:lt2>
    <a:accent1>
      <a:srgbClr val="9C0000"/>
    </a:accent1>
    <a:accent2>
      <a:srgbClr val="E57200"/>
    </a:accent2>
    <a:accent3>
      <a:srgbClr val="CE0F69"/>
    </a:accent3>
    <a:accent4>
      <a:srgbClr val="8C4799"/>
    </a:accent4>
    <a:accent5>
      <a:srgbClr val="202653"/>
    </a:accent5>
    <a:accent6>
      <a:srgbClr val="7BAFD4"/>
    </a:accent6>
    <a:hlink>
      <a:srgbClr val="202653"/>
    </a:hlink>
    <a:folHlink>
      <a:srgbClr val="7BAFD4"/>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NB_Theme_2">
    <a:dk1>
      <a:sysClr val="windowText" lastClr="000000"/>
    </a:dk1>
    <a:lt1>
      <a:sysClr val="window" lastClr="FFFFFF"/>
    </a:lt1>
    <a:dk2>
      <a:srgbClr val="898D8D"/>
    </a:dk2>
    <a:lt2>
      <a:srgbClr val="AC9F70"/>
    </a:lt2>
    <a:accent1>
      <a:srgbClr val="9C0000"/>
    </a:accent1>
    <a:accent2>
      <a:srgbClr val="E57200"/>
    </a:accent2>
    <a:accent3>
      <a:srgbClr val="CE0F69"/>
    </a:accent3>
    <a:accent4>
      <a:srgbClr val="8C4799"/>
    </a:accent4>
    <a:accent5>
      <a:srgbClr val="202653"/>
    </a:accent5>
    <a:accent6>
      <a:srgbClr val="7BAFD4"/>
    </a:accent6>
    <a:hlink>
      <a:srgbClr val="202653"/>
    </a:hlink>
    <a:folHlink>
      <a:srgbClr val="7BAFD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NB_Theme_2">
    <a:dk1>
      <a:sysClr val="windowText" lastClr="000000"/>
    </a:dk1>
    <a:lt1>
      <a:sysClr val="window" lastClr="FFFFFF"/>
    </a:lt1>
    <a:dk2>
      <a:srgbClr val="898D8D"/>
    </a:dk2>
    <a:lt2>
      <a:srgbClr val="AC9F70"/>
    </a:lt2>
    <a:accent1>
      <a:srgbClr val="9C0000"/>
    </a:accent1>
    <a:accent2>
      <a:srgbClr val="E57200"/>
    </a:accent2>
    <a:accent3>
      <a:srgbClr val="CE0F69"/>
    </a:accent3>
    <a:accent4>
      <a:srgbClr val="8C4799"/>
    </a:accent4>
    <a:accent5>
      <a:srgbClr val="202653"/>
    </a:accent5>
    <a:accent6>
      <a:srgbClr val="7BAFD4"/>
    </a:accent6>
    <a:hlink>
      <a:srgbClr val="202653"/>
    </a:hlink>
    <a:folHlink>
      <a:srgbClr val="7BAFD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1054</TotalTime>
  <Words>1418</Words>
  <Application>Microsoft Office PowerPoint</Application>
  <PresentationFormat>On-screen Show (4:3)</PresentationFormat>
  <Paragraphs>268</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vt:lpstr>
      <vt:lpstr>Növekedési Jelentés 2015</vt:lpstr>
      <vt:lpstr>Fő üzeneteink</vt:lpstr>
      <vt:lpstr>Motivációnk – mit és miért?</vt:lpstr>
      <vt:lpstr>PowerPoint Presentation</vt:lpstr>
      <vt:lpstr>PowerPoint Presentation</vt:lpstr>
      <vt:lpstr> Gyenge növekedés és beruházások: átmeneti válságkövetkezmény vagy évtizedes trend?    </vt:lpstr>
      <vt:lpstr>A termelékenység emelkedése szükséges a demográfiai trendek ellensúlyozásához</vt:lpstr>
      <vt:lpstr>A népesség növekedési ütemének lassulása globális folyamat</vt:lpstr>
      <vt:lpstr>A magas adósságállomány egyre inkább egy szinkronizált, globális problémává válik</vt:lpstr>
      <vt:lpstr>Ki vállalja a legtöbb kockázatot….</vt:lpstr>
      <vt:lpstr>A világkereskedelem bővülése lelassult a válság előtti időszakhoz képest</vt:lpstr>
      <vt:lpstr>A világkereskedelmi dinamika lassulása ciklikus és strukturális tényezőkhöz egyaránt köthető</vt:lpstr>
      <vt:lpstr>PowerPoint Presentation</vt:lpstr>
      <vt:lpstr>Aktivitási rátánk jelentősen emelkedett a válság óta</vt:lpstr>
      <vt:lpstr>A demográfiai változások hosszú távon egyre erősebb munkakínálati kihívást jelenthetnek </vt:lpstr>
      <vt:lpstr>A képzettebb munkaerő magasabb aránya emeli a kibocsátást</vt:lpstr>
      <vt:lpstr>Az alap- és középfokú oktatásban az átlag mögött jelentős heterogenitás húzódik meg</vt:lpstr>
      <vt:lpstr>Az oktatásra fordított kiadások alacsonyak</vt:lpstr>
      <vt:lpstr>A munkapiac mennyiségi és minőségi feltételei</vt:lpstr>
      <vt:lpstr>PowerPoint Presentation</vt:lpstr>
      <vt:lpstr>A válság hatására csökkent a termelékenység növekedési üteme a régióban</vt:lpstr>
      <vt:lpstr>Magyarországon nemzetközi összehasonlításban nagy a termelékenység különbözet a kkv-k és a nagyvállalatok között </vt:lpstr>
      <vt:lpstr>A magyar gazdaság termelékenységi potenciálja</vt:lpstr>
      <vt:lpstr>PowerPoint Presentation</vt:lpstr>
      <vt:lpstr>Magyarországon jobb élni annál, mint amit a gazdasági mutatók sugallnak</vt:lpstr>
      <vt:lpstr>Magyarország és a régió pozíciója a Doing Business (DB) versenyképességi rangsorban, 2015 </vt:lpstr>
      <vt:lpstr>Magyarország versenyképessége a World Economic Forum versenyképességi rangsor pillérei szerint</vt:lpstr>
      <vt:lpstr>Fő üzenetek</vt:lpstr>
      <vt:lpstr>PowerPoint Presentation</vt:lpstr>
    </vt:vector>
  </TitlesOfParts>
  <Company>Magyar Nemzeti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Út a fenntartható gazdasági felzárkózáshoz  – versenyképességi reformok I. rész</dc:title>
  <dc:creator>Kreiszné Hudák Emese</dc:creator>
  <cp:lastModifiedBy>Varga Péter (KGE)</cp:lastModifiedBy>
  <cp:revision>254</cp:revision>
  <cp:lastPrinted>2015-12-07T08:42:05Z</cp:lastPrinted>
  <dcterms:created xsi:type="dcterms:W3CDTF">2015-12-03T10:19:44Z</dcterms:created>
  <dcterms:modified xsi:type="dcterms:W3CDTF">2015-12-09T08:00:34Z</dcterms:modified>
</cp:coreProperties>
</file>