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5" r:id="rId1"/>
  </p:sldMasterIdLst>
  <p:notesMasterIdLst>
    <p:notesMasterId r:id="rId37"/>
  </p:notesMasterIdLst>
  <p:handoutMasterIdLst>
    <p:handoutMasterId r:id="rId38"/>
  </p:handoutMasterIdLst>
  <p:sldIdLst>
    <p:sldId id="282" r:id="rId2"/>
    <p:sldId id="273" r:id="rId3"/>
    <p:sldId id="321" r:id="rId4"/>
    <p:sldId id="356" r:id="rId5"/>
    <p:sldId id="339" r:id="rId6"/>
    <p:sldId id="300" r:id="rId7"/>
    <p:sldId id="323" r:id="rId8"/>
    <p:sldId id="331" r:id="rId9"/>
    <p:sldId id="326" r:id="rId10"/>
    <p:sldId id="337" r:id="rId11"/>
    <p:sldId id="332" r:id="rId12"/>
    <p:sldId id="325" r:id="rId13"/>
    <p:sldId id="340" r:id="rId14"/>
    <p:sldId id="296" r:id="rId15"/>
    <p:sldId id="366" r:id="rId16"/>
    <p:sldId id="367" r:id="rId17"/>
    <p:sldId id="355" r:id="rId18"/>
    <p:sldId id="345" r:id="rId19"/>
    <p:sldId id="365" r:id="rId20"/>
    <p:sldId id="368" r:id="rId21"/>
    <p:sldId id="341" r:id="rId22"/>
    <p:sldId id="358" r:id="rId23"/>
    <p:sldId id="290" r:id="rId24"/>
    <p:sldId id="359" r:id="rId25"/>
    <p:sldId id="360" r:id="rId26"/>
    <p:sldId id="361" r:id="rId27"/>
    <p:sldId id="362" r:id="rId28"/>
    <p:sldId id="363" r:id="rId29"/>
    <p:sldId id="364" r:id="rId30"/>
    <p:sldId id="295" r:id="rId31"/>
    <p:sldId id="338" r:id="rId32"/>
    <p:sldId id="357" r:id="rId33"/>
    <p:sldId id="287" r:id="rId34"/>
    <p:sldId id="346" r:id="rId35"/>
    <p:sldId id="350" r:id="rId36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9F94"/>
    <a:srgbClr val="92B93B"/>
    <a:srgbClr val="777063"/>
    <a:srgbClr val="EAB92A"/>
    <a:srgbClr val="5DB4D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8" autoAdjust="0"/>
    <p:restoredTop sz="94590" autoAdjust="0"/>
  </p:normalViewPr>
  <p:slideViewPr>
    <p:cSldViewPr>
      <p:cViewPr varScale="1">
        <p:scale>
          <a:sx n="103" d="100"/>
          <a:sy n="103" d="100"/>
        </p:scale>
        <p:origin x="-1770" y="-90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886" y="-10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2013.05.20.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2013.05.20.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dirty="0" smtClean="0"/>
          </a:p>
        </p:txBody>
      </p:sp>
      <p:sp>
        <p:nvSpPr>
          <p:cNvPr id="17411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05098D-053E-4991-8A4F-70AABAF99087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u-H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mnb_ppt_alap_nyi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 helye 2"/>
          <p:cNvSpPr>
            <a:spLocks noGrp="1"/>
          </p:cNvSpPr>
          <p:nvPr>
            <p:ph type="body" idx="13" hasCustomPrompt="1"/>
          </p:nvPr>
        </p:nvSpPr>
        <p:spPr>
          <a:xfrm>
            <a:off x="2627784" y="571480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üdvözlő szöveget</a:t>
            </a:r>
            <a:endParaRPr lang="en-US" dirty="0" smtClean="0"/>
          </a:p>
        </p:txBody>
      </p:sp>
      <p:sp>
        <p:nvSpPr>
          <p:cNvPr id="6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2627784" y="1857364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500" b="1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előadás címét</a:t>
            </a:r>
            <a:endParaRPr lang="en-US" dirty="0" smtClean="0"/>
          </a:p>
        </p:txBody>
      </p:sp>
      <p:sp>
        <p:nvSpPr>
          <p:cNvPr id="9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2627784" y="2643182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 készítő nevét</a:t>
            </a:r>
            <a:endParaRPr lang="en-US" dirty="0" smtClean="0"/>
          </a:p>
        </p:txBody>
      </p:sp>
      <p:sp>
        <p:nvSpPr>
          <p:cNvPr id="10" name="Szöveg helye 2"/>
          <p:cNvSpPr>
            <a:spLocks noGrp="1"/>
          </p:cNvSpPr>
          <p:nvPr>
            <p:ph type="body" idx="16" hasCustomPrompt="1"/>
          </p:nvPr>
        </p:nvSpPr>
        <p:spPr>
          <a:xfrm>
            <a:off x="2627784" y="3143248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spcBef>
                <a:spcPts val="1200"/>
              </a:spcBef>
              <a:buNone/>
              <a:defRPr sz="18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Esemény, helyszín:</a:t>
            </a:r>
          </a:p>
        </p:txBody>
      </p:sp>
      <p:sp>
        <p:nvSpPr>
          <p:cNvPr id="12" name="Szöveg helye 2"/>
          <p:cNvSpPr>
            <a:spLocks noGrp="1"/>
          </p:cNvSpPr>
          <p:nvPr>
            <p:ph type="body" idx="17" hasCustomPrompt="1"/>
          </p:nvPr>
        </p:nvSpPr>
        <p:spPr>
          <a:xfrm>
            <a:off x="2627784" y="3643314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hu-HU" dirty="0" smtClean="0"/>
              <a:t>Írja be a dátumot</a:t>
            </a:r>
          </a:p>
        </p:txBody>
      </p:sp>
      <p:sp>
        <p:nvSpPr>
          <p:cNvPr id="14" name="Dia számának hely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DCB75-07EB-4EC0-9403-CD172314233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16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Kép 10" descr="mnb_ppt_alap_tartalom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411760" y="6309320"/>
            <a:ext cx="4544144" cy="3600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BR" dirty="0" smtClean="0"/>
              <a:t>Cím: Minta Cím -  Előadó: Minta Előadó</a:t>
            </a:r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2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12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12000" y="1142984"/>
            <a:ext cx="7848000" cy="428628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2000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612000" y="1700809"/>
            <a:ext cx="7848000" cy="4248471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3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612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13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12000" y="1142985"/>
            <a:ext cx="7848000" cy="3571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12000" y="1571612"/>
            <a:ext cx="7848000" cy="642942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 hasCustomPrompt="1"/>
          </p:nvPr>
        </p:nvSpPr>
        <p:spPr>
          <a:xfrm>
            <a:off x="612000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612000" y="2348881"/>
            <a:ext cx="7848000" cy="36004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16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elrendezés 4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13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3628001" y="1285859"/>
            <a:ext cx="4851380" cy="5715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3635896" y="1988840"/>
            <a:ext cx="482453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14" name="Cím 13"/>
          <p:cNvSpPr>
            <a:spLocks noGrp="1"/>
          </p:cNvSpPr>
          <p:nvPr>
            <p:ph type="title" hasCustomPrompt="1"/>
          </p:nvPr>
        </p:nvSpPr>
        <p:spPr>
          <a:xfrm>
            <a:off x="612000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8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48000" y="1268760"/>
            <a:ext cx="2667019" cy="45720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16000" indent="-216000">
              <a:spcBef>
                <a:spcPts val="1200"/>
              </a:spcBef>
              <a:buFont typeface="Arial" pitchFamily="34" charset="0"/>
              <a:buChar char="•"/>
              <a:defRPr sz="1600" b="0">
                <a:solidFill>
                  <a:schemeClr val="tx2"/>
                </a:solidFill>
                <a:latin typeface="Trebuchet MS" pitchFamily="34" charset="0"/>
              </a:defRPr>
            </a:lvl1pPr>
            <a:lvl2pPr marL="363538" indent="-188913">
              <a:buFont typeface="Arial" pitchFamily="34" charset="0"/>
              <a:buChar char="•"/>
              <a:defRPr sz="1400" baseline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  <a:p>
            <a:pPr lvl="1"/>
            <a:r>
              <a:rPr lang="hu-HU" dirty="0" smtClean="0"/>
              <a:t>Szöveg szerkesztése</a:t>
            </a:r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elrendezés 5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Élőláb helye 4"/>
          <p:cNvSpPr>
            <a:spLocks noGrp="1"/>
          </p:cNvSpPr>
          <p:nvPr>
            <p:ph type="ftr" sz="quarter" idx="15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6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1188" y="404813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3563888" y="1268760"/>
            <a:ext cx="4824536" cy="4608512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48000" y="1268760"/>
            <a:ext cx="2667019" cy="45720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16000" indent="-216000">
              <a:spcBef>
                <a:spcPts val="1200"/>
              </a:spcBef>
              <a:buFont typeface="Arial" pitchFamily="34" charset="0"/>
              <a:buChar char="•"/>
              <a:defRPr sz="1600" b="0">
                <a:solidFill>
                  <a:schemeClr val="tx2"/>
                </a:solidFill>
                <a:latin typeface="Trebuchet MS" pitchFamily="34" charset="0"/>
              </a:defRPr>
            </a:lvl1pPr>
            <a:lvl2pPr marL="363538" indent="-188913">
              <a:buFont typeface="Arial" pitchFamily="34" charset="0"/>
              <a:buChar char="•"/>
              <a:defRPr sz="1400" baseline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  <a:p>
            <a:pPr lvl="1"/>
            <a:r>
              <a:rPr lang="hu-HU" dirty="0" smtClean="0"/>
              <a:t>Szöveg szerkesztése</a:t>
            </a:r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6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48000" y="1151596"/>
            <a:ext cx="7848000" cy="4772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1188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648000" y="1772816"/>
            <a:ext cx="7848000" cy="4104457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mnb_ppt_alap_nyi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 helye 2"/>
          <p:cNvSpPr>
            <a:spLocks noGrp="1"/>
          </p:cNvSpPr>
          <p:nvPr>
            <p:ph type="body" idx="13" hasCustomPrompt="1"/>
          </p:nvPr>
        </p:nvSpPr>
        <p:spPr>
          <a:xfrm>
            <a:off x="634972" y="571480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üdvözlő szöveget</a:t>
            </a:r>
            <a:endParaRPr lang="en-US" dirty="0" smtClean="0"/>
          </a:p>
        </p:txBody>
      </p:sp>
      <p:sp>
        <p:nvSpPr>
          <p:cNvPr id="6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34972" y="1857364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500" b="1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előadás címét</a:t>
            </a:r>
            <a:endParaRPr lang="en-US" dirty="0" smtClean="0"/>
          </a:p>
        </p:txBody>
      </p:sp>
      <p:sp>
        <p:nvSpPr>
          <p:cNvPr id="9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34972" y="2643182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 készítő nevét</a:t>
            </a:r>
            <a:endParaRPr lang="en-US" dirty="0" smtClean="0"/>
          </a:p>
        </p:txBody>
      </p:sp>
      <p:sp>
        <p:nvSpPr>
          <p:cNvPr id="10" name="Szöveg helye 2"/>
          <p:cNvSpPr>
            <a:spLocks noGrp="1"/>
          </p:cNvSpPr>
          <p:nvPr>
            <p:ph type="body" idx="16"/>
          </p:nvPr>
        </p:nvSpPr>
        <p:spPr>
          <a:xfrm>
            <a:off x="634972" y="3143248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spcBef>
                <a:spcPts val="1200"/>
              </a:spcBef>
              <a:buNone/>
              <a:defRPr sz="18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Szöveg helye 2"/>
          <p:cNvSpPr>
            <a:spLocks noGrp="1"/>
          </p:cNvSpPr>
          <p:nvPr>
            <p:ph type="body" idx="17" hasCustomPrompt="1"/>
          </p:nvPr>
        </p:nvSpPr>
        <p:spPr>
          <a:xfrm>
            <a:off x="634972" y="3643314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hu-HU" dirty="0" smtClean="0"/>
              <a:t>Írja be a dátumot</a:t>
            </a:r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/>
          </a:p>
        </p:txBody>
      </p:sp>
      <p:sp>
        <p:nvSpPr>
          <p:cNvPr id="14" name="Dia számának hely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DCB75-07EB-4EC0-9403-CD172314233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15" name="Kép 6" descr="mnb_ppt_alap_nyi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Kép 6" descr="mnb_ppt_alap_nyit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Kép 10" descr="mnb_ppt_alap_tartalom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1. (magy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Egyenes összekötő 7"/>
          <p:cNvCxnSpPr/>
          <p:nvPr/>
        </p:nvCxnSpPr>
        <p:spPr>
          <a:xfrm>
            <a:off x="539552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8"/>
          <p:cNvSpPr txBox="1"/>
          <p:nvPr/>
        </p:nvSpPr>
        <p:spPr>
          <a:xfrm>
            <a:off x="684213" y="6092824"/>
            <a:ext cx="633605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dirty="0">
                <a:solidFill>
                  <a:srgbClr val="777063"/>
                </a:solidFill>
                <a:latin typeface="Trebuchet MS" pitchFamily="34" charset="0"/>
              </a:rPr>
              <a:t>A jegybank elsődleges célja az árstabilitás elérése és fenntartása.</a:t>
            </a:r>
            <a:endParaRPr lang="hu-HU" sz="1500" dirty="0" err="1">
              <a:solidFill>
                <a:srgbClr val="777063"/>
              </a:solidFill>
              <a:latin typeface="Trebuchet MS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537582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9" name="Cím 1"/>
          <p:cNvSpPr>
            <a:spLocks noGrp="1"/>
          </p:cNvSpPr>
          <p:nvPr>
            <p:ph type="title" hasCustomPrompt="1"/>
          </p:nvPr>
        </p:nvSpPr>
        <p:spPr>
          <a:xfrm>
            <a:off x="539552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2. (magy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8"/>
          <p:cNvSpPr txBox="1"/>
          <p:nvPr/>
        </p:nvSpPr>
        <p:spPr>
          <a:xfrm>
            <a:off x="755576" y="6093296"/>
            <a:ext cx="6480175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Az előadás megállapításai az előadó véleményét tükrözik és nem feltétlenül azonosak az MNB hivatalos álláspontjával.</a:t>
            </a:r>
            <a:endParaRPr lang="hu-HU" sz="15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53640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cxnSp>
        <p:nvCxnSpPr>
          <p:cNvPr id="10" name="Egyenes összekötő 7"/>
          <p:cNvCxnSpPr/>
          <p:nvPr userDrawn="1"/>
        </p:nvCxnSpPr>
        <p:spPr>
          <a:xfrm>
            <a:off x="536400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ím 1"/>
          <p:cNvSpPr>
            <a:spLocks noGrp="1"/>
          </p:cNvSpPr>
          <p:nvPr>
            <p:ph type="title" hasCustomPrompt="1"/>
          </p:nvPr>
        </p:nvSpPr>
        <p:spPr>
          <a:xfrm>
            <a:off x="536400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3. (ang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8"/>
          <p:cNvSpPr txBox="1"/>
          <p:nvPr/>
        </p:nvSpPr>
        <p:spPr>
          <a:xfrm>
            <a:off x="755577" y="6093296"/>
            <a:ext cx="62646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The views expressed in this presentation are those of the author and do not necessarily represent official positions of the MNB.</a:t>
            </a:r>
            <a:endParaRPr lang="hu-HU" sz="15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53640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cxnSp>
        <p:nvCxnSpPr>
          <p:cNvPr id="11" name="Egyenes összekötő 7"/>
          <p:cNvCxnSpPr/>
          <p:nvPr userDrawn="1"/>
        </p:nvCxnSpPr>
        <p:spPr>
          <a:xfrm>
            <a:off x="536400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ím 1"/>
          <p:cNvSpPr>
            <a:spLocks noGrp="1"/>
          </p:cNvSpPr>
          <p:nvPr>
            <p:ph type="title" hasCustomPrompt="1"/>
          </p:nvPr>
        </p:nvSpPr>
        <p:spPr>
          <a:xfrm>
            <a:off x="536400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4. (ang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8"/>
          <p:cNvSpPr txBox="1"/>
          <p:nvPr/>
        </p:nvSpPr>
        <p:spPr>
          <a:xfrm>
            <a:off x="684213" y="6092825"/>
            <a:ext cx="64080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rgbClr val="777063"/>
                </a:solidFill>
                <a:latin typeface="Trebuchet MS" pitchFamily="34" charset="0"/>
              </a:rPr>
              <a:t>The primary objective of the MNB shall be to achieve and maintain price stability.</a:t>
            </a:r>
            <a:endParaRPr lang="hu-HU" sz="1500" dirty="0" err="1">
              <a:solidFill>
                <a:srgbClr val="777063"/>
              </a:solidFill>
              <a:latin typeface="Trebuchet MS" pitchFamily="34" charset="0"/>
            </a:endParaRPr>
          </a:p>
        </p:txBody>
      </p:sp>
      <p:sp>
        <p:nvSpPr>
          <p:cNvPr id="8" name="Tartalom helye 2"/>
          <p:cNvSpPr>
            <a:spLocks noGrp="1"/>
          </p:cNvSpPr>
          <p:nvPr>
            <p:ph idx="1" hasCustomPrompt="1"/>
          </p:nvPr>
        </p:nvSpPr>
        <p:spPr>
          <a:xfrm>
            <a:off x="53640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cxnSp>
        <p:nvCxnSpPr>
          <p:cNvPr id="12" name="Egyenes összekötő 7"/>
          <p:cNvCxnSpPr/>
          <p:nvPr userDrawn="1"/>
        </p:nvCxnSpPr>
        <p:spPr>
          <a:xfrm>
            <a:off x="536400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ím 1"/>
          <p:cNvSpPr>
            <a:spLocks noGrp="1"/>
          </p:cNvSpPr>
          <p:nvPr>
            <p:ph type="title" hasCustomPrompt="1"/>
          </p:nvPr>
        </p:nvSpPr>
        <p:spPr>
          <a:xfrm>
            <a:off x="536400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5. (ür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artalom helye 2"/>
          <p:cNvSpPr>
            <a:spLocks noGrp="1"/>
          </p:cNvSpPr>
          <p:nvPr>
            <p:ph idx="1" hasCustomPrompt="1"/>
          </p:nvPr>
        </p:nvSpPr>
        <p:spPr>
          <a:xfrm>
            <a:off x="53640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cxnSp>
        <p:nvCxnSpPr>
          <p:cNvPr id="10" name="Egyenes összekötő 7"/>
          <p:cNvCxnSpPr/>
          <p:nvPr userDrawn="1"/>
        </p:nvCxnSpPr>
        <p:spPr>
          <a:xfrm>
            <a:off x="536400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ím 1"/>
          <p:cNvSpPr>
            <a:spLocks noGrp="1"/>
          </p:cNvSpPr>
          <p:nvPr>
            <p:ph type="title" hasCustomPrompt="1"/>
          </p:nvPr>
        </p:nvSpPr>
        <p:spPr>
          <a:xfrm>
            <a:off x="536400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648000" y="1052736"/>
            <a:ext cx="7848000" cy="4824537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9" name="Cím 5"/>
          <p:cNvSpPr>
            <a:spLocks noGrp="1"/>
          </p:cNvSpPr>
          <p:nvPr userDrawn="1">
            <p:ph type="title" hasCustomPrompt="1"/>
          </p:nvPr>
        </p:nvSpPr>
        <p:spPr>
          <a:xfrm>
            <a:off x="611560" y="404813"/>
            <a:ext cx="7848000" cy="633600"/>
          </a:xfrm>
          <a:solidFill>
            <a:schemeClr val="accent1"/>
          </a:solidFill>
        </p:spPr>
        <p:txBody>
          <a:bodyPr>
            <a:normAutofit/>
          </a:bodyPr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al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84000" y="1151596"/>
            <a:ext cx="7848000" cy="4772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l">
              <a:buNone/>
              <a:defRPr sz="2300" b="1" baseline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Alcím beírásához kattintson ide</a:t>
            </a:r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1560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Cím beírásához kattintson ide</a:t>
            </a:r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683568" y="1628800"/>
            <a:ext cx="7920880" cy="432048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1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612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13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11560" y="1196752"/>
            <a:ext cx="7848440" cy="5891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12000" y="1857364"/>
            <a:ext cx="7848000" cy="5715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 hasCustomPrompt="1"/>
          </p:nvPr>
        </p:nvSpPr>
        <p:spPr>
          <a:xfrm>
            <a:off x="611560" y="404813"/>
            <a:ext cx="7848000" cy="6336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612000" y="2492895"/>
            <a:ext cx="7848000" cy="3384377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6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dirty="0" smtClean="0"/>
              <a:t>Cím: Minta Cím -  Előadó: Minta Előadó</a:t>
            </a:r>
            <a:endParaRPr lang="hu-HU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544144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dirty="0" smtClean="0"/>
              <a:t>Cím: Minta Cím -  Előadó: Minta Előadó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884368" y="6356350"/>
            <a:ext cx="80243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80" r:id="rId3"/>
    <p:sldLayoutId id="2147483781" r:id="rId4"/>
    <p:sldLayoutId id="2147483758" r:id="rId5"/>
    <p:sldLayoutId id="2147483759" r:id="rId6"/>
    <p:sldLayoutId id="2147483782" r:id="rId7"/>
    <p:sldLayoutId id="2147483783" r:id="rId8"/>
    <p:sldLayoutId id="2147483763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84" r:id="rId15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zöveg helye 2"/>
          <p:cNvSpPr>
            <a:spLocks noGrp="1"/>
          </p:cNvSpPr>
          <p:nvPr>
            <p:ph type="body" idx="14"/>
          </p:nvPr>
        </p:nvSpPr>
        <p:spPr bwMode="auto">
          <a:xfrm>
            <a:off x="2483768" y="2348880"/>
            <a:ext cx="6660232" cy="223224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hu-HU" dirty="0" err="1" smtClean="0">
                <a:solidFill>
                  <a:schemeClr val="tx2"/>
                </a:solidFill>
                <a:latin typeface="+mn-lt"/>
              </a:rPr>
              <a:t>Report</a:t>
            </a:r>
            <a:r>
              <a:rPr lang="hu-HU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hu-HU" dirty="0" err="1" smtClean="0">
                <a:solidFill>
                  <a:schemeClr val="tx2"/>
                </a:solidFill>
                <a:latin typeface="+mn-lt"/>
              </a:rPr>
              <a:t>on</a:t>
            </a:r>
            <a:r>
              <a:rPr lang="hu-HU" dirty="0" smtClean="0">
                <a:solidFill>
                  <a:schemeClr val="tx2"/>
                </a:solidFill>
                <a:latin typeface="+mn-lt"/>
              </a:rPr>
              <a:t> Financial </a:t>
            </a:r>
            <a:r>
              <a:rPr lang="hu-HU" dirty="0" err="1" smtClean="0">
                <a:solidFill>
                  <a:schemeClr val="tx2"/>
                </a:solidFill>
                <a:latin typeface="+mn-lt"/>
              </a:rPr>
              <a:t>Stability</a:t>
            </a:r>
            <a:endParaRPr lang="hu-HU" dirty="0" smtClean="0">
              <a:solidFill>
                <a:schemeClr val="tx2"/>
              </a:solidFill>
              <a:latin typeface="+mn-lt"/>
            </a:endParaRPr>
          </a:p>
          <a:p>
            <a:pPr algn="ctr" eaLnBrk="1" hangingPunct="1"/>
            <a:r>
              <a:rPr lang="hu-HU" dirty="0" smtClean="0">
                <a:solidFill>
                  <a:schemeClr val="tx2"/>
                </a:solidFill>
                <a:latin typeface="+mn-lt"/>
              </a:rPr>
              <a:t>May 2013</a:t>
            </a:r>
          </a:p>
          <a:p>
            <a:pPr algn="ctr" eaLnBrk="1" hangingPunct="1"/>
            <a:endParaRPr lang="hu-HU" dirty="0" smtClean="0">
              <a:solidFill>
                <a:schemeClr val="tx1"/>
              </a:solidFill>
            </a:endParaRPr>
          </a:p>
        </p:txBody>
      </p:sp>
      <p:sp>
        <p:nvSpPr>
          <p:cNvPr id="16389" name="Szöveg helye 5"/>
          <p:cNvSpPr>
            <a:spLocks noGrp="1"/>
          </p:cNvSpPr>
          <p:nvPr>
            <p:ph type="body" idx="17"/>
          </p:nvPr>
        </p:nvSpPr>
        <p:spPr bwMode="auto">
          <a:xfrm>
            <a:off x="2411760" y="4797152"/>
            <a:ext cx="6732240" cy="50006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hu-HU" dirty="0" smtClean="0">
                <a:solidFill>
                  <a:schemeClr val="tx2"/>
                </a:solidFill>
                <a:latin typeface="+mn-lt"/>
              </a:rPr>
              <a:t>21 May 2013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>
                <a:latin typeface="+mj-lt"/>
              </a:rPr>
              <a:pPr>
                <a:defRPr/>
              </a:pPr>
              <a:t>10</a:t>
            </a:fld>
            <a:endParaRPr lang="en-GB">
              <a:latin typeface="+mj-lt"/>
            </a:endParaRP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07504" y="476672"/>
            <a:ext cx="8856984" cy="576064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…hence corporate</a:t>
            </a:r>
            <a:r>
              <a:rPr lang="hu-HU" sz="2400" dirty="0" smtClean="0"/>
              <a:t> credit </a:t>
            </a:r>
            <a:r>
              <a:rPr lang="hu-HU" sz="2400" dirty="0" err="1" smtClean="0"/>
              <a:t>forecast</a:t>
            </a:r>
            <a:r>
              <a:rPr lang="hu-HU" sz="2400" dirty="0" smtClean="0"/>
              <a:t> </a:t>
            </a:r>
            <a:r>
              <a:rPr lang="hu-HU" sz="2400" dirty="0" err="1" smtClean="0"/>
              <a:t>was</a:t>
            </a:r>
            <a:r>
              <a:rPr lang="hu-HU" sz="2400" dirty="0" smtClean="0"/>
              <a:t> </a:t>
            </a:r>
            <a:r>
              <a:rPr lang="hu-HU" sz="2400" dirty="0" err="1" smtClean="0"/>
              <a:t>modified</a:t>
            </a:r>
            <a:r>
              <a:rPr lang="hu-HU" sz="2400" dirty="0" smtClean="0"/>
              <a:t> </a:t>
            </a:r>
            <a:r>
              <a:rPr lang="hu-HU" sz="2400" dirty="0" err="1" smtClean="0"/>
              <a:t>upwards</a:t>
            </a:r>
            <a:endParaRPr lang="en-US" sz="2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796136" y="6165304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+mn-lt"/>
              </a:rPr>
              <a:t>Source: MNB estimation.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899592" y="1196752"/>
            <a:ext cx="74168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i="1" dirty="0" smtClean="0">
                <a:solidFill>
                  <a:schemeClr val="tx2"/>
                </a:solidFill>
                <a:latin typeface="Trebuchet MS" pitchFamily="34" charset="0"/>
              </a:rPr>
              <a:t>Credit </a:t>
            </a:r>
            <a:r>
              <a:rPr lang="en-US" sz="1700" i="1" dirty="0" smtClean="0">
                <a:solidFill>
                  <a:schemeClr val="tx2"/>
                </a:solidFill>
                <a:latin typeface="Trebuchet MS" pitchFamily="34" charset="0"/>
              </a:rPr>
              <a:t>forecast to </a:t>
            </a:r>
            <a:r>
              <a:rPr lang="en-US" sz="1700" i="1" dirty="0" err="1" smtClean="0">
                <a:solidFill>
                  <a:schemeClr val="tx2"/>
                </a:solidFill>
                <a:latin typeface="Trebuchet MS" pitchFamily="34" charset="0"/>
              </a:rPr>
              <a:t>NFCs</a:t>
            </a:r>
            <a:r>
              <a:rPr lang="en-US" sz="1700" i="1" dirty="0" smtClean="0">
                <a:solidFill>
                  <a:schemeClr val="tx2"/>
                </a:solidFill>
                <a:latin typeface="Trebuchet MS" pitchFamily="34" charset="0"/>
              </a:rPr>
              <a:t> along different scenarios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5869337" cy="44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79208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As opposed to corporate lending, demand factors remain the key driver in household lending</a:t>
            </a:r>
            <a:endParaRPr lang="en-US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020272" y="616530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+mn-lt"/>
              </a:rPr>
              <a:t>Source: MNB.</a:t>
            </a:r>
          </a:p>
        </p:txBody>
      </p:sp>
      <p:sp>
        <p:nvSpPr>
          <p:cNvPr id="8" name="Téglalap 7"/>
          <p:cNvSpPr/>
          <p:nvPr/>
        </p:nvSpPr>
        <p:spPr>
          <a:xfrm>
            <a:off x="7380312" y="1412776"/>
            <a:ext cx="288032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755576" y="1058833"/>
            <a:ext cx="74168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i="1" dirty="0" smtClean="0">
                <a:solidFill>
                  <a:schemeClr val="tx2"/>
                </a:solidFill>
                <a:latin typeface="Trebuchet MS" pitchFamily="34" charset="0"/>
              </a:rPr>
              <a:t>Net quarterly change in domestic loans to household sector</a:t>
            </a: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5869337" cy="44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>
                <a:latin typeface="+mj-lt"/>
              </a:rPr>
              <a:pPr>
                <a:defRPr/>
              </a:pPr>
              <a:t>12</a:t>
            </a:fld>
            <a:endParaRPr lang="en-GB">
              <a:latin typeface="+mj-lt"/>
            </a:endParaRP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1520" y="404664"/>
            <a:ext cx="8136904" cy="648072"/>
          </a:xfrm>
        </p:spPr>
        <p:txBody>
          <a:bodyPr>
            <a:noAutofit/>
          </a:bodyPr>
          <a:lstStyle/>
          <a:p>
            <a:pPr algn="ctr"/>
            <a:r>
              <a:rPr lang="en-US" sz="2300" smtClean="0"/>
              <a:t>The trend of plummeting new lending continued last year</a:t>
            </a:r>
            <a:endParaRPr lang="en-US" sz="2300"/>
          </a:p>
        </p:txBody>
      </p:sp>
      <p:sp>
        <p:nvSpPr>
          <p:cNvPr id="11" name="Szövegdoboz 10"/>
          <p:cNvSpPr txBox="1"/>
          <p:nvPr/>
        </p:nvSpPr>
        <p:spPr>
          <a:xfrm>
            <a:off x="6300192" y="6165304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+mn-lt"/>
              </a:rPr>
              <a:t>Source: MNB.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971600" y="1196752"/>
            <a:ext cx="68407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i="1" dirty="0" smtClean="0">
                <a:solidFill>
                  <a:schemeClr val="tx2"/>
                </a:solidFill>
                <a:latin typeface="Trebuchet MS" pitchFamily="34" charset="0"/>
              </a:rPr>
              <a:t>New loan volumes of credit institutions to household sector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5869337" cy="44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83568" y="2996952"/>
            <a:ext cx="7992888" cy="576064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Resilience to shocks</a:t>
            </a: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  <p:sp>
        <p:nvSpPr>
          <p:cNvPr id="9" name="Tartalom helye 1"/>
          <p:cNvSpPr txBox="1">
            <a:spLocks/>
          </p:cNvSpPr>
          <p:nvPr/>
        </p:nvSpPr>
        <p:spPr>
          <a:xfrm>
            <a:off x="755576" y="4077072"/>
            <a:ext cx="7344816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936104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In the low level of the System-Wide Financial Stress Index (</a:t>
            </a:r>
            <a:r>
              <a:rPr lang="en-US" dirty="0" err="1" smtClean="0"/>
              <a:t>SWFSI</a:t>
            </a:r>
            <a:r>
              <a:rPr lang="en-US" dirty="0" smtClean="0"/>
              <a:t>), benign market conditions are reflected</a:t>
            </a:r>
            <a:endParaRPr lang="en-US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020272" y="616530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+mn-lt"/>
              </a:rPr>
              <a:t>Source: MNB.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 flipV="1">
            <a:off x="539552" y="5805264"/>
            <a:ext cx="8136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n-US" sz="1200" dirty="0" smtClean="0">
                <a:solidFill>
                  <a:schemeClr val="tx2"/>
                </a:solidFill>
                <a:latin typeface="+mn-lt"/>
              </a:rPr>
              <a:t>Note: Higher level denotes higher stress.</a:t>
            </a:r>
          </a:p>
        </p:txBody>
      </p:sp>
      <p:sp>
        <p:nvSpPr>
          <p:cNvPr id="9" name="Téglalap 8"/>
          <p:cNvSpPr/>
          <p:nvPr/>
        </p:nvSpPr>
        <p:spPr>
          <a:xfrm>
            <a:off x="8855968" y="4077072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187624" y="1196752"/>
            <a:ext cx="61206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00" i="1" dirty="0" smtClean="0">
                <a:solidFill>
                  <a:schemeClr val="tx2"/>
                </a:solidFill>
                <a:latin typeface="Trebuchet MS" pitchFamily="34" charset="0"/>
              </a:rPr>
              <a:t>System-Wide Financial Stress Index (</a:t>
            </a:r>
            <a:r>
              <a:rPr lang="en-GB" sz="1700" i="1" dirty="0" err="1" smtClean="0">
                <a:solidFill>
                  <a:schemeClr val="tx2"/>
                </a:solidFill>
                <a:latin typeface="Trebuchet MS" pitchFamily="34" charset="0"/>
              </a:rPr>
              <a:t>SWFSI</a:t>
            </a:r>
            <a:r>
              <a:rPr lang="en-GB" sz="1700" i="1" dirty="0" smtClean="0">
                <a:solidFill>
                  <a:schemeClr val="tx2"/>
                </a:solidFill>
                <a:latin typeface="Trebuchet MS" pitchFamily="34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5861594" cy="44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68952" cy="64807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The stress scenario of liquidity stress test </a:t>
            </a:r>
            <a:endParaRPr lang="en-US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020272" y="616530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+mn-lt"/>
              </a:rPr>
              <a:t>Source: MNB.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 flipV="1">
            <a:off x="683568" y="5692026"/>
            <a:ext cx="74888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200" dirty="0" smtClean="0">
                <a:solidFill>
                  <a:schemeClr val="tx2"/>
                </a:solidFill>
                <a:latin typeface="Trebuchet MS" pitchFamily="34" charset="0"/>
              </a:rPr>
              <a:t>Note: The liquidity stress test is 30-day forward looking.</a:t>
            </a:r>
          </a:p>
        </p:txBody>
      </p:sp>
      <p:sp>
        <p:nvSpPr>
          <p:cNvPr id="9" name="Téglalap 8"/>
          <p:cNvSpPr/>
          <p:nvPr/>
        </p:nvSpPr>
        <p:spPr>
          <a:xfrm>
            <a:off x="8855968" y="4077072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8855968" y="1052736"/>
            <a:ext cx="288032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658" y="2060848"/>
            <a:ext cx="7538758" cy="253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79208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The Liquidity Stress Index (LSI) indicates low level</a:t>
            </a:r>
            <a:r>
              <a:rPr lang="hu-HU" dirty="0" smtClean="0"/>
              <a:t> of</a:t>
            </a:r>
            <a:r>
              <a:rPr lang="en-US" dirty="0" smtClean="0"/>
              <a:t> liquidity risk</a:t>
            </a:r>
            <a:endParaRPr lang="en-US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020272" y="616530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+mn-lt"/>
              </a:rPr>
              <a:t>Source: MNB.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 flipV="1">
            <a:off x="683568" y="5599693"/>
            <a:ext cx="7560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hu-HU" sz="1200" dirty="0" err="1" smtClean="0">
                <a:solidFill>
                  <a:schemeClr val="tx2"/>
                </a:solidFill>
                <a:latin typeface="Trebuchet MS" pitchFamily="34" charset="0"/>
              </a:rPr>
              <a:t>Note</a:t>
            </a:r>
            <a:r>
              <a:rPr lang="hu-HU" sz="1200" dirty="0" smtClean="0">
                <a:solidFill>
                  <a:schemeClr val="tx2"/>
                </a:solidFill>
                <a:latin typeface="Trebuchet MS" pitchFamily="34" charset="0"/>
              </a:rPr>
              <a:t>:  </a:t>
            </a:r>
            <a:r>
              <a:rPr lang="en-US" sz="1200" dirty="0" smtClean="0">
                <a:solidFill>
                  <a:schemeClr val="tx2"/>
                </a:solidFill>
                <a:latin typeface="Trebuchet MS" pitchFamily="34" charset="0"/>
              </a:rPr>
              <a:t>The ratio is the liquidity need to 10 percent of balance sheet total weighted by balance sheet total. Higher ratio </a:t>
            </a:r>
            <a:r>
              <a:rPr lang="hu-HU" sz="1200" dirty="0" err="1" smtClean="0">
                <a:solidFill>
                  <a:schemeClr val="tx2"/>
                </a:solidFill>
                <a:latin typeface="Trebuchet MS" pitchFamily="34" charset="0"/>
              </a:rPr>
              <a:t>denotes</a:t>
            </a:r>
            <a:r>
              <a:rPr lang="hu-HU" sz="1200" dirty="0" smtClean="0">
                <a:solidFill>
                  <a:schemeClr val="tx2"/>
                </a:solidFill>
                <a:latin typeface="Trebuchet MS" pitchFamily="34" charset="0"/>
              </a:rPr>
              <a:t> </a:t>
            </a:r>
            <a:r>
              <a:rPr lang="en-US" sz="1200" dirty="0" smtClean="0">
                <a:solidFill>
                  <a:schemeClr val="tx2"/>
                </a:solidFill>
                <a:latin typeface="Trebuchet MS" pitchFamily="34" charset="0"/>
              </a:rPr>
              <a:t>higher liquidity risk along </a:t>
            </a:r>
            <a:r>
              <a:rPr lang="hu-HU" sz="1200" dirty="0" err="1" smtClean="0">
                <a:solidFill>
                  <a:schemeClr val="tx2"/>
                </a:solidFill>
                <a:latin typeface="Trebuchet MS" pitchFamily="34" charset="0"/>
              </a:rPr>
              <a:t>the</a:t>
            </a:r>
            <a:r>
              <a:rPr lang="hu-HU" sz="1200" dirty="0" smtClean="0">
                <a:solidFill>
                  <a:schemeClr val="tx2"/>
                </a:solidFill>
                <a:latin typeface="Trebuchet MS" pitchFamily="34" charset="0"/>
              </a:rPr>
              <a:t> </a:t>
            </a:r>
            <a:r>
              <a:rPr lang="hu-HU" sz="1200" dirty="0" err="1" smtClean="0">
                <a:solidFill>
                  <a:schemeClr val="tx2"/>
                </a:solidFill>
                <a:latin typeface="Trebuchet MS" pitchFamily="34" charset="0"/>
              </a:rPr>
              <a:t>stress</a:t>
            </a:r>
            <a:r>
              <a:rPr lang="hu-HU" sz="1200" dirty="0" smtClean="0">
                <a:solidFill>
                  <a:schemeClr val="tx2"/>
                </a:solidFill>
                <a:latin typeface="Trebuchet MS" pitchFamily="34" charset="0"/>
              </a:rPr>
              <a:t> </a:t>
            </a:r>
            <a:r>
              <a:rPr lang="en-US" sz="1200" dirty="0" smtClean="0">
                <a:solidFill>
                  <a:schemeClr val="tx2"/>
                </a:solidFill>
                <a:latin typeface="Trebuchet MS" pitchFamily="34" charset="0"/>
              </a:rPr>
              <a:t>scenario.</a:t>
            </a:r>
            <a:r>
              <a:rPr lang="hu-HU" sz="1200" dirty="0" smtClean="0">
                <a:solidFill>
                  <a:schemeClr val="tx2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10" name="Téglalap 9"/>
          <p:cNvSpPr/>
          <p:nvPr/>
        </p:nvSpPr>
        <p:spPr>
          <a:xfrm>
            <a:off x="7524328" y="4653136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8855968" y="3573016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403648" y="980728"/>
            <a:ext cx="61206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i="1" dirty="0" smtClean="0">
                <a:solidFill>
                  <a:schemeClr val="tx2"/>
                </a:solidFill>
                <a:latin typeface="Trebuchet MS" pitchFamily="34" charset="0"/>
              </a:rPr>
              <a:t>Liquidity </a:t>
            </a:r>
            <a:r>
              <a:rPr lang="en-US" sz="1700" i="1" dirty="0" err="1" smtClean="0">
                <a:solidFill>
                  <a:schemeClr val="tx2"/>
                </a:solidFill>
                <a:latin typeface="Trebuchet MS" pitchFamily="34" charset="0"/>
              </a:rPr>
              <a:t>Stess</a:t>
            </a:r>
            <a:r>
              <a:rPr lang="en-US" sz="1700" i="1" dirty="0" smtClean="0">
                <a:solidFill>
                  <a:schemeClr val="tx2"/>
                </a:solidFill>
                <a:latin typeface="Trebuchet MS" pitchFamily="34" charset="0"/>
              </a:rPr>
              <a:t> Index, liquidity surplus</a:t>
            </a:r>
            <a:r>
              <a:rPr lang="hu-HU" sz="1700" i="1" dirty="0" smtClean="0">
                <a:solidFill>
                  <a:schemeClr val="tx2"/>
                </a:solidFill>
                <a:latin typeface="Trebuchet MS" pitchFamily="34" charset="0"/>
              </a:rPr>
              <a:t> and </a:t>
            </a:r>
            <a:r>
              <a:rPr lang="hu-HU" sz="1700" i="1" dirty="0" err="1" smtClean="0">
                <a:solidFill>
                  <a:schemeClr val="tx2"/>
                </a:solidFill>
                <a:latin typeface="Trebuchet MS" pitchFamily="34" charset="0"/>
              </a:rPr>
              <a:t>need</a:t>
            </a:r>
            <a:r>
              <a:rPr lang="en-US" sz="1700" i="1" dirty="0" smtClean="0">
                <a:solidFill>
                  <a:schemeClr val="tx2"/>
                </a:solidFill>
                <a:latin typeface="Trebuchet MS" pitchFamily="34" charset="0"/>
              </a:rPr>
              <a:t> of banks </a:t>
            </a:r>
            <a:r>
              <a:rPr lang="hu-HU" sz="1700" i="1" dirty="0" err="1" smtClean="0">
                <a:solidFill>
                  <a:schemeClr val="tx2"/>
                </a:solidFill>
                <a:latin typeface="Trebuchet MS" pitchFamily="34" charset="0"/>
              </a:rPr>
              <a:t>relative</a:t>
            </a:r>
            <a:r>
              <a:rPr lang="hu-HU" sz="1700" i="1" dirty="0" smtClean="0">
                <a:solidFill>
                  <a:schemeClr val="tx2"/>
                </a:solidFill>
                <a:latin typeface="Trebuchet MS" pitchFamily="34" charset="0"/>
              </a:rPr>
              <a:t> </a:t>
            </a:r>
            <a:r>
              <a:rPr lang="hu-HU" sz="1700" i="1" dirty="0" err="1" smtClean="0">
                <a:solidFill>
                  <a:schemeClr val="tx2"/>
                </a:solidFill>
                <a:latin typeface="Trebuchet MS" pitchFamily="34" charset="0"/>
              </a:rPr>
              <a:t>to</a:t>
            </a:r>
            <a:r>
              <a:rPr lang="hu-HU" sz="1700" i="1" dirty="0" smtClean="0">
                <a:solidFill>
                  <a:schemeClr val="tx2"/>
                </a:solidFill>
                <a:latin typeface="Trebuchet MS" pitchFamily="34" charset="0"/>
              </a:rPr>
              <a:t> </a:t>
            </a:r>
            <a:r>
              <a:rPr lang="en-US" sz="1700" i="1" dirty="0" smtClean="0">
                <a:solidFill>
                  <a:schemeClr val="tx2"/>
                </a:solidFill>
                <a:latin typeface="Trebuchet MS" pitchFamily="34" charset="0"/>
              </a:rPr>
              <a:t>the regulatory </a:t>
            </a:r>
            <a:r>
              <a:rPr lang="hu-HU" sz="1700" i="1" dirty="0" smtClean="0">
                <a:solidFill>
                  <a:schemeClr val="tx2"/>
                </a:solidFill>
                <a:latin typeface="Trebuchet MS" pitchFamily="34" charset="0"/>
              </a:rPr>
              <a:t>minimum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869337" cy="419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dirty="0" smtClean="0"/>
              <a:t>The scenarios of the solvency stress test</a:t>
            </a:r>
            <a:endParaRPr lang="en-GB" dirty="0"/>
          </a:p>
        </p:txBody>
      </p:sp>
      <p:sp>
        <p:nvSpPr>
          <p:cNvPr id="9" name="Téglalap 8"/>
          <p:cNvSpPr/>
          <p:nvPr/>
        </p:nvSpPr>
        <p:spPr>
          <a:xfrm>
            <a:off x="8855968" y="4077072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8855968" y="1052736"/>
            <a:ext cx="288032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323528" y="1142984"/>
            <a:ext cx="8712968" cy="469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  <a:latin typeface="Trebuchet MS" pitchFamily="34" charset="0"/>
              </a:rPr>
              <a:t>Over the 8 quarter forecast horizon beginning </a:t>
            </a:r>
            <a:r>
              <a:rPr lang="hu-HU" sz="1600" dirty="0" smtClean="0">
                <a:solidFill>
                  <a:schemeClr val="tx2"/>
                </a:solidFill>
                <a:latin typeface="Trebuchet MS" pitchFamily="34" charset="0"/>
              </a:rPr>
              <a:t>end-</a:t>
            </a:r>
            <a:r>
              <a:rPr lang="en-GB" sz="1600" dirty="0" smtClean="0">
                <a:solidFill>
                  <a:schemeClr val="tx2"/>
                </a:solidFill>
                <a:latin typeface="Trebuchet MS" pitchFamily="34" charset="0"/>
              </a:rPr>
              <a:t>2012, the shock hits in 201</a:t>
            </a:r>
            <a:r>
              <a:rPr lang="hu-HU" sz="1600" dirty="0" smtClean="0">
                <a:solidFill>
                  <a:schemeClr val="tx2"/>
                </a:solidFill>
                <a:latin typeface="Trebuchet MS" pitchFamily="34" charset="0"/>
              </a:rPr>
              <a:t>3</a:t>
            </a:r>
            <a:r>
              <a:rPr lang="en-GB" sz="1600" dirty="0" smtClean="0">
                <a:solidFill>
                  <a:schemeClr val="tx2"/>
                </a:solidFill>
                <a:latin typeface="Trebuchet MS" pitchFamily="34" charset="0"/>
              </a:rPr>
              <a:t> Q</a:t>
            </a:r>
            <a:r>
              <a:rPr lang="hu-HU" sz="1600" dirty="0" smtClean="0">
                <a:solidFill>
                  <a:schemeClr val="tx2"/>
                </a:solidFill>
                <a:latin typeface="Trebuchet MS" pitchFamily="34" charset="0"/>
              </a:rPr>
              <a:t>2</a:t>
            </a:r>
            <a:r>
              <a:rPr lang="en-GB" sz="1600" dirty="0" smtClean="0">
                <a:solidFill>
                  <a:schemeClr val="tx2"/>
                </a:solidFill>
                <a:latin typeface="Trebuchet MS" pitchFamily="34" charset="0"/>
              </a:rPr>
              <a:t>.</a:t>
            </a:r>
          </a:p>
          <a:p>
            <a:pPr marL="180000" indent="-18000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  <a:latin typeface="Trebuchet MS" pitchFamily="34" charset="0"/>
              </a:rPr>
              <a:t> Our baseline scenario  is the forecast of the Report on Inflation 201</a:t>
            </a:r>
            <a:r>
              <a:rPr lang="hu-HU" sz="1600" dirty="0" smtClean="0">
                <a:solidFill>
                  <a:schemeClr val="tx2"/>
                </a:solidFill>
                <a:latin typeface="Trebuchet MS" pitchFamily="34" charset="0"/>
              </a:rPr>
              <a:t>3</a:t>
            </a:r>
            <a:r>
              <a:rPr lang="en-GB" sz="1600" dirty="0" smtClean="0">
                <a:solidFill>
                  <a:schemeClr val="tx2"/>
                </a:solidFill>
                <a:latin typeface="Trebuchet MS" pitchFamily="34" charset="0"/>
              </a:rPr>
              <a:t> Q</a:t>
            </a:r>
            <a:r>
              <a:rPr lang="hu-HU" sz="1600" dirty="0" smtClean="0">
                <a:solidFill>
                  <a:schemeClr val="tx2"/>
                </a:solidFill>
                <a:latin typeface="Trebuchet MS" pitchFamily="34" charset="0"/>
              </a:rPr>
              <a:t>1</a:t>
            </a:r>
            <a:r>
              <a:rPr lang="en-GB" sz="1600" dirty="0" smtClean="0">
                <a:solidFill>
                  <a:schemeClr val="tx2"/>
                </a:solidFill>
                <a:latin typeface="Trebuchet MS" pitchFamily="34" charset="0"/>
              </a:rPr>
              <a:t>.</a:t>
            </a:r>
          </a:p>
          <a:p>
            <a:pPr marL="180000" indent="-18000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  <a:latin typeface="Trebuchet MS" pitchFamily="34" charset="0"/>
              </a:rPr>
              <a:t> Our stress scenario relative to our baseline scenario: </a:t>
            </a:r>
          </a:p>
          <a:p>
            <a:pPr marL="637200" lvl="2" indent="-180000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2"/>
                </a:solidFill>
                <a:latin typeface="Trebuchet MS" pitchFamily="34" charset="0"/>
              </a:rPr>
              <a:t>4.3 percentage points lower GDP growth;</a:t>
            </a:r>
          </a:p>
          <a:p>
            <a:pPr marL="637200" lvl="2" indent="-180000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2"/>
                </a:solidFill>
                <a:latin typeface="Trebuchet MS" pitchFamily="34" charset="0"/>
              </a:rPr>
              <a:t>15 per cent deprecation of </a:t>
            </a:r>
            <a:r>
              <a:rPr lang="en-GB" sz="1600" dirty="0" err="1" smtClean="0">
                <a:solidFill>
                  <a:schemeClr val="tx2"/>
                </a:solidFill>
                <a:latin typeface="Trebuchet MS" pitchFamily="34" charset="0"/>
              </a:rPr>
              <a:t>HUF</a:t>
            </a:r>
            <a:r>
              <a:rPr lang="en-GB" sz="1600" dirty="0" smtClean="0">
                <a:solidFill>
                  <a:schemeClr val="tx2"/>
                </a:solidFill>
                <a:latin typeface="Trebuchet MS" pitchFamily="34" charset="0"/>
              </a:rPr>
              <a:t>;</a:t>
            </a:r>
          </a:p>
          <a:p>
            <a:pPr marL="637200" lvl="2" indent="-180000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2"/>
                </a:solidFill>
                <a:latin typeface="Trebuchet MS" pitchFamily="34" charset="0"/>
              </a:rPr>
              <a:t>300 basis points risk premium shock;</a:t>
            </a:r>
          </a:p>
          <a:p>
            <a:pPr marL="637200" lvl="2" indent="-180000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2"/>
                </a:solidFill>
                <a:latin typeface="Trebuchet MS" pitchFamily="34" charset="0"/>
              </a:rPr>
              <a:t>10 per cent drop in house prices.</a:t>
            </a:r>
          </a:p>
          <a:p>
            <a:pPr marL="180000" indent="-18000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  <a:latin typeface="Trebuchet MS" pitchFamily="34" charset="0"/>
              </a:rPr>
              <a:t> Along the stress scenario we accounted for additional loan loss provisioning on outstanding non-performing loans as in a </a:t>
            </a:r>
            <a:r>
              <a:rPr lang="hu-HU" sz="1600" dirty="0" err="1" smtClean="0">
                <a:solidFill>
                  <a:schemeClr val="tx2"/>
                </a:solidFill>
                <a:latin typeface="Trebuchet MS" pitchFamily="34" charset="0"/>
              </a:rPr>
              <a:t>markedly</a:t>
            </a:r>
            <a:r>
              <a:rPr lang="hu-HU" sz="1600" dirty="0" smtClean="0">
                <a:solidFill>
                  <a:schemeClr val="tx2"/>
                </a:solidFill>
                <a:latin typeface="Trebuchet MS" pitchFamily="34" charset="0"/>
              </a:rPr>
              <a:t> </a:t>
            </a:r>
            <a:r>
              <a:rPr lang="en-GB" sz="1600" dirty="0" smtClean="0">
                <a:solidFill>
                  <a:schemeClr val="tx2"/>
                </a:solidFill>
                <a:latin typeface="Trebuchet MS" pitchFamily="34" charset="0"/>
              </a:rPr>
              <a:t>deteriorating economic</a:t>
            </a:r>
            <a:r>
              <a:rPr lang="hu-HU" sz="1600" dirty="0" smtClean="0">
                <a:solidFill>
                  <a:schemeClr val="tx2"/>
                </a:solidFill>
                <a:latin typeface="Trebuchet MS" pitchFamily="34" charset="0"/>
              </a:rPr>
              <a:t> </a:t>
            </a:r>
            <a:r>
              <a:rPr lang="en-GB" sz="1600" dirty="0" smtClean="0">
                <a:solidFill>
                  <a:schemeClr val="tx2"/>
                </a:solidFill>
                <a:latin typeface="Trebuchet MS" pitchFamily="34" charset="0"/>
              </a:rPr>
              <a:t>environment their recovery rate falls.</a:t>
            </a:r>
          </a:p>
          <a:p>
            <a:pPr marL="180000" indent="-18000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  <a:latin typeface="Trebuchet MS" pitchFamily="34" charset="0"/>
              </a:rPr>
              <a:t> As regards the exchange rate cap scheme, we assumed </a:t>
            </a:r>
            <a:r>
              <a:rPr lang="hu-HU" sz="1600" dirty="0" smtClean="0">
                <a:solidFill>
                  <a:schemeClr val="tx2"/>
                </a:solidFill>
                <a:latin typeface="Trebuchet MS" pitchFamily="34" charset="0"/>
              </a:rPr>
              <a:t>50 </a:t>
            </a:r>
            <a:r>
              <a:rPr lang="en-GB" sz="1600" dirty="0" smtClean="0">
                <a:solidFill>
                  <a:schemeClr val="tx2"/>
                </a:solidFill>
                <a:latin typeface="Trebuchet MS" pitchFamily="34" charset="0"/>
              </a:rPr>
              <a:t>per cent participation ratio both along the baseline and the stress scenario.</a:t>
            </a:r>
          </a:p>
          <a:p>
            <a:pPr marL="180000" indent="-180000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  <a:latin typeface="Trebuchet MS" pitchFamily="34" charset="0"/>
              </a:rPr>
              <a:t>The postponement of halving the bank levy and the pass-through of the entire financial transaction tax are taken into account.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5212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The impact of key risks on the banking sector profitability in the stress test on 2-year forecast horizon</a:t>
            </a:r>
            <a:endParaRPr lang="en-US" dirty="0"/>
          </a:p>
        </p:txBody>
      </p:sp>
      <p:sp>
        <p:nvSpPr>
          <p:cNvPr id="9" name="Téglalap 8"/>
          <p:cNvSpPr/>
          <p:nvPr/>
        </p:nvSpPr>
        <p:spPr>
          <a:xfrm>
            <a:off x="8855968" y="4077072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7020272" y="616530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+mn-lt"/>
              </a:rPr>
              <a:t>Source: MNB.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2293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68952" cy="1152128"/>
          </a:xfrm>
        </p:spPr>
        <p:txBody>
          <a:bodyPr>
            <a:noAutofit/>
          </a:bodyPr>
          <a:lstStyle/>
          <a:p>
            <a:pPr algn="ctr"/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en-US" dirty="0" smtClean="0"/>
              <a:t>the baseline scenario no additional capital</a:t>
            </a:r>
            <a:r>
              <a:rPr lang="hu-HU" dirty="0" smtClean="0"/>
              <a:t> is</a:t>
            </a:r>
            <a:r>
              <a:rPr lang="en-US" dirty="0" smtClean="0"/>
              <a:t> need</a:t>
            </a:r>
            <a:r>
              <a:rPr lang="hu-HU" dirty="0" err="1" smtClean="0"/>
              <a:t>ed</a:t>
            </a:r>
            <a:r>
              <a:rPr lang="en-US" dirty="0" smtClean="0"/>
              <a:t>, however along the stress scenario several banks need capital injection</a:t>
            </a:r>
            <a:endParaRPr lang="en-US" dirty="0"/>
          </a:p>
        </p:txBody>
      </p:sp>
      <p:sp>
        <p:nvSpPr>
          <p:cNvPr id="9" name="Téglalap 8"/>
          <p:cNvSpPr/>
          <p:nvPr/>
        </p:nvSpPr>
        <p:spPr>
          <a:xfrm>
            <a:off x="8855968" y="4077072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8855968" y="1052736"/>
            <a:ext cx="288032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7020272" y="616530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+mn-lt"/>
              </a:rPr>
              <a:t>Source: MNB.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6814881" cy="262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dirty="0" smtClean="0"/>
              <a:t>Financial </a:t>
            </a:r>
            <a:r>
              <a:rPr lang="hu-HU" dirty="0" err="1" smtClean="0"/>
              <a:t>stability</a:t>
            </a:r>
            <a:r>
              <a:rPr lang="hu-HU" dirty="0" smtClean="0"/>
              <a:t> </a:t>
            </a:r>
            <a:r>
              <a:rPr lang="hu-HU" dirty="0" err="1" smtClean="0"/>
              <a:t>heat</a:t>
            </a:r>
            <a:r>
              <a:rPr lang="hu-HU" dirty="0" smtClean="0"/>
              <a:t> map</a:t>
            </a:r>
            <a:endParaRPr lang="en-GB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020272" y="616530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>
                <a:solidFill>
                  <a:schemeClr val="tx2"/>
                </a:solidFill>
                <a:latin typeface="+mn-lt"/>
              </a:rPr>
              <a:t>Source</a:t>
            </a:r>
            <a:r>
              <a:rPr lang="hu-HU" sz="1200" dirty="0" smtClean="0">
                <a:solidFill>
                  <a:schemeClr val="tx2"/>
                </a:solidFill>
                <a:latin typeface="+mn-lt"/>
              </a:rPr>
              <a:t>: MNB.</a:t>
            </a:r>
            <a:endParaRPr lang="en-GB" sz="1200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5869337" cy="44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720080"/>
          </a:xfrm>
        </p:spPr>
        <p:txBody>
          <a:bodyPr>
            <a:noAutofit/>
          </a:bodyPr>
          <a:lstStyle/>
          <a:p>
            <a:pPr algn="ctr"/>
            <a:r>
              <a:rPr lang="en-GB" dirty="0" smtClean="0"/>
              <a:t>The Solvency Stress Index (SSI) shows an increasing, but still manageable capital need</a:t>
            </a:r>
            <a:endParaRPr lang="en-GB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660232" y="6165304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+mn-lt"/>
              </a:rPr>
              <a:t>Source: MNB.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 flipV="1">
            <a:off x="683568" y="5599693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hu-HU" sz="1200" dirty="0" err="1" smtClean="0">
                <a:solidFill>
                  <a:schemeClr val="tx2"/>
                </a:solidFill>
                <a:latin typeface="Trebuchet MS" pitchFamily="34" charset="0"/>
              </a:rPr>
              <a:t>Note</a:t>
            </a:r>
            <a:r>
              <a:rPr lang="hu-HU" sz="1200" dirty="0" smtClean="0">
                <a:solidFill>
                  <a:schemeClr val="tx2"/>
                </a:solidFill>
                <a:latin typeface="Trebuchet MS" pitchFamily="34" charset="0"/>
              </a:rPr>
              <a:t>: </a:t>
            </a:r>
            <a:r>
              <a:rPr lang="en-GB" sz="1200" dirty="0" smtClean="0">
                <a:solidFill>
                  <a:schemeClr val="tx2"/>
                </a:solidFill>
                <a:latin typeface="Trebuchet MS" pitchFamily="34" charset="0"/>
              </a:rPr>
              <a:t>The indicator is the sum of normalised capital shortages relative to the 8 per cent level, weighted by the capital requirement. The higher the value of the index, the higher the solvency risk in the stress scenario.</a:t>
            </a:r>
            <a:endParaRPr lang="hu-HU" sz="1200" dirty="0" smtClean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7452320" y="1124744"/>
            <a:ext cx="288032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8855968" y="1052736"/>
            <a:ext cx="288032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8" name="Téglalap 17"/>
          <p:cNvSpPr/>
          <p:nvPr/>
        </p:nvSpPr>
        <p:spPr>
          <a:xfrm>
            <a:off x="7164288" y="3717032"/>
            <a:ext cx="504056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églalap 18"/>
          <p:cNvSpPr/>
          <p:nvPr/>
        </p:nvSpPr>
        <p:spPr>
          <a:xfrm>
            <a:off x="8855968" y="692696"/>
            <a:ext cx="288032" cy="453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403648" y="869231"/>
            <a:ext cx="61206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i="1" dirty="0" smtClean="0">
                <a:solidFill>
                  <a:schemeClr val="tx2"/>
                </a:solidFill>
                <a:latin typeface="Trebuchet MS" pitchFamily="34" charset="0"/>
              </a:rPr>
              <a:t>Stress test index, capital buffer and need in stress scenario at the end of 8 quarter horizon</a:t>
            </a:r>
            <a:endParaRPr lang="hu-HU" sz="1700" i="1" dirty="0" smtClean="0">
              <a:solidFill>
                <a:schemeClr val="tx2"/>
              </a:solidFill>
              <a:latin typeface="Trebuchet MS" pitchFamily="34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5869337" cy="44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83568" y="2996952"/>
            <a:ext cx="7992888" cy="576064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Key risks and mitigation measures</a:t>
            </a: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21</a:t>
            </a:fld>
            <a:endParaRPr lang="hu-HU" dirty="0"/>
          </a:p>
        </p:txBody>
      </p:sp>
      <p:sp>
        <p:nvSpPr>
          <p:cNvPr id="9" name="Tartalom helye 1"/>
          <p:cNvSpPr txBox="1">
            <a:spLocks/>
          </p:cNvSpPr>
          <p:nvPr/>
        </p:nvSpPr>
        <p:spPr>
          <a:xfrm>
            <a:off x="755576" y="4077072"/>
            <a:ext cx="7344816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4085646"/>
          </a:xfrm>
        </p:spPr>
        <p:txBody>
          <a:bodyPr/>
          <a:lstStyle/>
          <a:p>
            <a:pPr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en-US" sz="1600" dirty="0" smtClean="0">
                <a:latin typeface="Trebuchet MS" pitchFamily="34" charset="0"/>
              </a:rPr>
              <a:t>Protracted euro-area sovereign debt crisis.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en-US" sz="1600" dirty="0" smtClean="0">
                <a:latin typeface="Trebuchet MS" pitchFamily="34" charset="0"/>
              </a:rPr>
              <a:t>Despite the recovery from the technical recession the vulnerabilities of the domestic economy are still present.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Credit supply constraints on companies, particularly on </a:t>
            </a:r>
            <a:r>
              <a:rPr lang="en-US" sz="1400" dirty="0" err="1" smtClean="0"/>
              <a:t>SMEs</a:t>
            </a:r>
            <a:r>
              <a:rPr lang="en-US" sz="1400" dirty="0" smtClean="0"/>
              <a:t>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Exchange rate exposure of companies without natural hedging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/>
              <a:t>Reliance on external funding, of which a high share is short-term financing</a:t>
            </a:r>
            <a:endParaRPr lang="en-US" sz="1400" dirty="0" smtClean="0">
              <a:latin typeface="Trebuchet MS" pitchFamily="34" charset="0"/>
            </a:endParaRPr>
          </a:p>
          <a:p>
            <a:pPr lvl="1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1600" dirty="0" smtClean="0">
                <a:latin typeface="Trebuchet MS" pitchFamily="34" charset="0"/>
              </a:rPr>
              <a:t>The banking sector is heavily burdened by the high share of non-performing, which will rise further  based on our forecasts.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1600" dirty="0" smtClean="0">
                <a:latin typeface="Trebuchet MS" pitchFamily="34" charset="0"/>
              </a:rPr>
              <a:t>Lack of competition among banks is causing welfare losses and real economic costs.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22</a:t>
            </a:fld>
            <a:endParaRPr lang="hu-HU" dirty="0"/>
          </a:p>
        </p:txBody>
      </p:sp>
      <p:sp>
        <p:nvSpPr>
          <p:cNvPr id="9" name="Tartalom helye 1"/>
          <p:cNvSpPr txBox="1">
            <a:spLocks/>
          </p:cNvSpPr>
          <p:nvPr/>
        </p:nvSpPr>
        <p:spPr>
          <a:xfrm>
            <a:off x="755576" y="4077072"/>
            <a:ext cx="7344816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8" name="Cím 4"/>
          <p:cNvSpPr txBox="1">
            <a:spLocks/>
          </p:cNvSpPr>
          <p:nvPr/>
        </p:nvSpPr>
        <p:spPr>
          <a:xfrm>
            <a:off x="323528" y="260648"/>
            <a:ext cx="8424936" cy="66802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Key risks</a:t>
            </a:r>
            <a:endParaRPr lang="en-US" sz="25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536504"/>
          </a:xfrm>
        </p:spPr>
        <p:txBody>
          <a:bodyPr/>
          <a:lstStyle/>
          <a:p>
            <a:pPr marL="180000" lvl="1" indent="-180000">
              <a:lnSpc>
                <a:spcPct val="150000"/>
              </a:lnSpc>
            </a:pPr>
            <a:endParaRPr lang="en-US" dirty="0" smtClean="0">
              <a:solidFill>
                <a:schemeClr val="tx1"/>
              </a:solidFill>
            </a:endParaRPr>
          </a:p>
          <a:p>
            <a:pPr marL="180000" lvl="1" indent="-180000">
              <a:lnSpc>
                <a:spcPct val="150000"/>
              </a:lnSpc>
            </a:pPr>
            <a:r>
              <a:rPr lang="en-US" dirty="0" smtClean="0">
                <a:latin typeface="Trebuchet MS" pitchFamily="34" charset="0"/>
              </a:rPr>
              <a:t>Protracted euro-area sovereign debt crisis.</a:t>
            </a:r>
          </a:p>
          <a:p>
            <a:pPr marL="935038" lvl="2" indent="-169863">
              <a:buFont typeface="Wingdings" pitchFamily="2" charset="2"/>
              <a:buChar char="§"/>
            </a:pPr>
            <a:r>
              <a:rPr lang="en-US" dirty="0" smtClean="0">
                <a:latin typeface="Trebuchet MS" pitchFamily="34" charset="0"/>
              </a:rPr>
              <a:t>Several „peripheral countries” are compelled to implement stricter fiscal consolidation.</a:t>
            </a:r>
          </a:p>
          <a:p>
            <a:pPr marL="935038" lvl="2" indent="-169863">
              <a:buFont typeface="Wingdings" pitchFamily="2" charset="2"/>
              <a:buChar char="§"/>
            </a:pPr>
            <a:r>
              <a:rPr lang="en-US" dirty="0" smtClean="0">
                <a:latin typeface="Trebuchet MS" pitchFamily="34" charset="0"/>
              </a:rPr>
              <a:t>In some of the core countries, meaningful austerity measures will be implemented as well. </a:t>
            </a:r>
          </a:p>
          <a:p>
            <a:pPr marL="935038" lvl="2" indent="-169863">
              <a:buFont typeface="Wingdings" pitchFamily="2" charset="2"/>
              <a:buChar char="§"/>
            </a:pPr>
            <a:r>
              <a:rPr lang="en-US" dirty="0" smtClean="0">
                <a:latin typeface="Trebuchet MS" pitchFamily="34" charset="0"/>
              </a:rPr>
              <a:t>Significant deterioration in the economic outlook of the euro area, while investor sentiment might remain volatile. </a:t>
            </a:r>
          </a:p>
          <a:p>
            <a:pPr marL="180000" lvl="1" indent="-180000">
              <a:spcBef>
                <a:spcPts val="1200"/>
              </a:spcBef>
            </a:pPr>
            <a:r>
              <a:rPr lang="en-US" dirty="0" smtClean="0">
                <a:latin typeface="Trebuchet MS" pitchFamily="34" charset="0"/>
              </a:rPr>
              <a:t>Owing to high funding costs and deteriorating portfolio quality the profitability outlook of European banks is weak. </a:t>
            </a:r>
          </a:p>
          <a:p>
            <a:pPr marL="935038" lvl="2" indent="-169863"/>
            <a:r>
              <a:rPr lang="en-US" dirty="0" smtClean="0">
                <a:latin typeface="Trebuchet MS" pitchFamily="34" charset="0"/>
              </a:rPr>
              <a:t>Worsening economic outlook weighs on banks’ balance-sheet.</a:t>
            </a:r>
          </a:p>
          <a:p>
            <a:pPr marL="935038" lvl="2" indent="-169863"/>
            <a:r>
              <a:rPr lang="en-US" dirty="0" smtClean="0">
                <a:latin typeface="Trebuchet MS" pitchFamily="34" charset="0"/>
              </a:rPr>
              <a:t>In several peripheral countries banking systems need substantial capital injections.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30000"/>
              <a:buNone/>
            </a:pP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30000"/>
            </a:pPr>
            <a:endParaRPr lang="en-US" dirty="0" smtClean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96944" cy="720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Risks in the external environment</a:t>
            </a: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23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008112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Credit supply constraints hit the </a:t>
            </a:r>
            <a:r>
              <a:rPr lang="en-US" dirty="0" err="1" smtClean="0"/>
              <a:t>SME</a:t>
            </a:r>
            <a:r>
              <a:rPr lang="en-US" dirty="0" smtClean="0"/>
              <a:t> sector more severely</a:t>
            </a:r>
            <a:endParaRPr lang="en-US" dirty="0"/>
          </a:p>
        </p:txBody>
      </p:sp>
      <p:sp>
        <p:nvSpPr>
          <p:cNvPr id="9" name="Szövegdoboz 8"/>
          <p:cNvSpPr txBox="1"/>
          <p:nvPr/>
        </p:nvSpPr>
        <p:spPr>
          <a:xfrm>
            <a:off x="611560" y="1412776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chemeClr val="tx2"/>
                </a:solidFill>
                <a:latin typeface="+mn-lt"/>
              </a:rPr>
              <a:t>Change in new lending to corporations and its decomposition by corporate size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5796136" y="6165304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+mn-lt"/>
              </a:rPr>
              <a:t>Source: </a:t>
            </a:r>
            <a:r>
              <a:rPr lang="en-US" sz="1200" dirty="0" err="1" smtClean="0">
                <a:solidFill>
                  <a:schemeClr val="tx2"/>
                </a:solidFill>
                <a:latin typeface="+mn-lt"/>
              </a:rPr>
              <a:t>CCIS</a:t>
            </a:r>
            <a:r>
              <a:rPr lang="en-US" sz="1200" dirty="0" smtClean="0">
                <a:solidFill>
                  <a:schemeClr val="tx2"/>
                </a:solidFill>
                <a:latin typeface="+mn-lt"/>
              </a:rPr>
              <a:t>, MNB estimation.</a:t>
            </a: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7307773" cy="308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>
                <a:latin typeface="+mj-lt"/>
              </a:rPr>
              <a:pPr>
                <a:defRPr/>
              </a:pPr>
              <a:t>25</a:t>
            </a:fld>
            <a:endParaRPr lang="en-GB">
              <a:latin typeface="+mj-lt"/>
            </a:endParaRP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52928" cy="936104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Exchange rate exposure of </a:t>
            </a:r>
            <a:r>
              <a:rPr lang="en-US" sz="2400" dirty="0" err="1" smtClean="0"/>
              <a:t>SMEs</a:t>
            </a:r>
            <a:r>
              <a:rPr lang="en-US" sz="2400" dirty="0" smtClean="0"/>
              <a:t> without natural hedge poses a </a:t>
            </a:r>
            <a:r>
              <a:rPr lang="hu-HU" sz="2400" dirty="0" err="1" smtClean="0"/>
              <a:t>significant</a:t>
            </a:r>
            <a:r>
              <a:rPr lang="hu-HU" sz="2400" dirty="0" smtClean="0"/>
              <a:t> </a:t>
            </a:r>
            <a:r>
              <a:rPr lang="hu-HU" sz="2400" dirty="0" err="1" smtClean="0"/>
              <a:t>risk</a:t>
            </a:r>
            <a:endParaRPr lang="en-US" sz="2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868144" y="6165304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+mn-lt"/>
              </a:rPr>
              <a:t>Source:</a:t>
            </a:r>
            <a:r>
              <a:rPr lang="hu-HU" sz="12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hu-HU" sz="1200" dirty="0" err="1" smtClean="0">
                <a:solidFill>
                  <a:schemeClr val="tx2"/>
                </a:solidFill>
                <a:latin typeface="+mn-lt"/>
              </a:rPr>
              <a:t>CCIS</a:t>
            </a:r>
            <a:r>
              <a:rPr lang="en-US" sz="1200" dirty="0" smtClean="0">
                <a:solidFill>
                  <a:schemeClr val="tx2"/>
                </a:solidFill>
                <a:latin typeface="+mn-lt"/>
              </a:rPr>
              <a:t>, MNB estimation.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07504" y="1196752"/>
            <a:ext cx="8928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tx2"/>
                </a:solidFill>
                <a:latin typeface="+mn-lt"/>
              </a:rPr>
              <a:t>Distribution of exchange rate depreciation of individual contracts (by end-2012)</a:t>
            </a:r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5869337" cy="44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>
                <a:latin typeface="+mj-lt"/>
              </a:rPr>
              <a:pPr>
                <a:defRPr/>
              </a:pPr>
              <a:t>26</a:t>
            </a:fld>
            <a:endParaRPr lang="en-GB">
              <a:latin typeface="+mj-lt"/>
            </a:endParaRP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96144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The first two pillars of the MNB Funding for Growth Scheme (</a:t>
            </a:r>
            <a:r>
              <a:rPr lang="en-US" sz="2400" dirty="0" err="1" smtClean="0"/>
              <a:t>FGS</a:t>
            </a:r>
            <a:r>
              <a:rPr lang="en-US" sz="2400" dirty="0" smtClean="0"/>
              <a:t>) </a:t>
            </a:r>
            <a:r>
              <a:rPr lang="hu-HU" sz="2400" dirty="0" err="1" smtClean="0"/>
              <a:t>are</a:t>
            </a:r>
            <a:r>
              <a:rPr lang="hu-HU" sz="2400" dirty="0" smtClean="0"/>
              <a:t> </a:t>
            </a:r>
            <a:r>
              <a:rPr lang="en-US" sz="2400" dirty="0" smtClean="0"/>
              <a:t>aimed at reversing contraction in lending and reducing exchange rate exposure of </a:t>
            </a:r>
            <a:r>
              <a:rPr lang="en-US" sz="2400" dirty="0" err="1" smtClean="0"/>
              <a:t>SMEs</a:t>
            </a:r>
            <a:endParaRPr lang="en-US" sz="2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940152" y="6165304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+mn-lt"/>
              </a:rPr>
              <a:t>Source: MNB.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899592" y="1556792"/>
            <a:ext cx="74168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i="1" dirty="0" smtClean="0">
                <a:solidFill>
                  <a:schemeClr val="tx2"/>
                </a:solidFill>
                <a:latin typeface="Trebuchet MS" pitchFamily="34" charset="0"/>
              </a:rPr>
              <a:t>Growth rate of domestic loans to corporate sector 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51520" y="1916832"/>
            <a:ext cx="41044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i="1" dirty="0" smtClean="0">
                <a:solidFill>
                  <a:schemeClr val="tx2"/>
                </a:solidFill>
                <a:latin typeface="Trebuchet MS" pitchFamily="34" charset="0"/>
              </a:rPr>
              <a:t>Corporate sector total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4644008" y="1916832"/>
            <a:ext cx="41044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i="1" dirty="0" smtClean="0">
                <a:solidFill>
                  <a:schemeClr val="tx2"/>
                </a:solidFill>
                <a:latin typeface="Trebuchet MS" pitchFamily="34" charset="0"/>
              </a:rPr>
              <a:t>SME segment</a:t>
            </a:r>
          </a:p>
        </p:txBody>
      </p:sp>
      <p:pic>
        <p:nvPicPr>
          <p:cNvPr id="77825" name="Picture 1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432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6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4864"/>
            <a:ext cx="432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00811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The </a:t>
            </a:r>
            <a:r>
              <a:rPr lang="hu-HU" sz="2400" dirty="0" err="1" smtClean="0"/>
              <a:t>third</a:t>
            </a:r>
            <a:r>
              <a:rPr lang="hu-HU" sz="2400" dirty="0" smtClean="0"/>
              <a:t> </a:t>
            </a:r>
            <a:r>
              <a:rPr lang="en-US" sz="2400" dirty="0" smtClean="0"/>
              <a:t>pillar of the </a:t>
            </a:r>
            <a:r>
              <a:rPr lang="en-US" sz="2400" dirty="0" err="1" smtClean="0"/>
              <a:t>FGS</a:t>
            </a:r>
            <a:r>
              <a:rPr lang="en-US" sz="2400" dirty="0" smtClean="0"/>
              <a:t> accelerates the decrease in short-term external funds without any deleveraging</a:t>
            </a:r>
            <a:endParaRPr lang="en-US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179512" y="1268760"/>
            <a:ext cx="856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tx2"/>
                </a:solidFill>
                <a:latin typeface="+mn-lt"/>
              </a:rPr>
              <a:t>Foreign funds of the banking system and the loan</a:t>
            </a:r>
            <a:r>
              <a:rPr lang="hu-HU" sz="1400" i="1" dirty="0" smtClean="0">
                <a:solidFill>
                  <a:schemeClr val="tx2"/>
                </a:solidFill>
                <a:latin typeface="+mn-lt"/>
              </a:rPr>
              <a:t>-</a:t>
            </a:r>
            <a:r>
              <a:rPr lang="en-US" sz="1400" i="1" dirty="0" smtClean="0">
                <a:solidFill>
                  <a:schemeClr val="tx2"/>
                </a:solidFill>
                <a:latin typeface="+mn-lt"/>
              </a:rPr>
              <a:t>to</a:t>
            </a:r>
            <a:r>
              <a:rPr lang="hu-HU" sz="1400" i="1" dirty="0" smtClean="0">
                <a:solidFill>
                  <a:schemeClr val="tx2"/>
                </a:solidFill>
                <a:latin typeface="+mn-lt"/>
              </a:rPr>
              <a:t>-</a:t>
            </a:r>
            <a:r>
              <a:rPr lang="en-US" sz="1400" i="1" dirty="0" smtClean="0">
                <a:solidFill>
                  <a:schemeClr val="tx2"/>
                </a:solidFill>
                <a:latin typeface="+mn-lt"/>
              </a:rPr>
              <a:t>deposit ratio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7020272" y="616530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+mn-lt"/>
              </a:rPr>
              <a:t>Source: MNB.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5869337" cy="44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936" cy="864096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 smtClean="0"/>
              <a:t>third pillar </a:t>
            </a:r>
            <a:r>
              <a:rPr lang="en-US" dirty="0" smtClean="0"/>
              <a:t>of the FGS is aimed at </a:t>
            </a:r>
            <a:r>
              <a:rPr lang="en-US" dirty="0" err="1" smtClean="0"/>
              <a:t>rationalising</a:t>
            </a:r>
            <a:r>
              <a:rPr lang="en-US" dirty="0" smtClean="0"/>
              <a:t> </a:t>
            </a:r>
            <a:r>
              <a:rPr lang="en-US" dirty="0" smtClean="0"/>
              <a:t>the debt structure and reducing </a:t>
            </a:r>
            <a:r>
              <a:rPr lang="en-US" dirty="0" smtClean="0"/>
              <a:t>the costs of MNB</a:t>
            </a:r>
            <a:endParaRPr lang="en-US" dirty="0"/>
          </a:p>
        </p:txBody>
      </p:sp>
      <p:sp>
        <p:nvSpPr>
          <p:cNvPr id="7" name="Tartalom helye 1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4536504"/>
          </a:xfrm>
        </p:spPr>
        <p:txBody>
          <a:bodyPr/>
          <a:lstStyle/>
          <a:p>
            <a:pPr marL="177800" lvl="1" indent="-1778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</a:pPr>
            <a:r>
              <a:rPr lang="hu-HU" dirty="0" smtClean="0"/>
              <a:t>T</a:t>
            </a:r>
            <a:r>
              <a:rPr lang="en-US" dirty="0" smtClean="0"/>
              <a:t>he reduction of short term external funds translates into lower level of foreign exchange reserves and </a:t>
            </a:r>
            <a:r>
              <a:rPr lang="hu-HU" dirty="0" smtClean="0"/>
              <a:t>MNB</a:t>
            </a:r>
            <a:r>
              <a:rPr lang="en-US" dirty="0" smtClean="0"/>
              <a:t> bills outstanding </a:t>
            </a:r>
          </a:p>
          <a:p>
            <a:pPr marL="577850" lvl="2" indent="-1778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</a:pPr>
            <a:r>
              <a:rPr lang="en-US" sz="1600" dirty="0" smtClean="0"/>
              <a:t>Without higher vulnerability</a:t>
            </a:r>
          </a:p>
          <a:p>
            <a:pPr marL="177800" lvl="1" indent="-1778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</a:pPr>
            <a:r>
              <a:rPr lang="en-US" dirty="0" smtClean="0"/>
              <a:t>The effects of MNB swaps on the banking system balance sheet:</a:t>
            </a:r>
          </a:p>
          <a:p>
            <a:pPr marL="177800" lvl="1" indent="-1778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</a:pPr>
            <a:endParaRPr lang="en-US" dirty="0" smtClean="0"/>
          </a:p>
          <a:p>
            <a:pPr marL="177800" lvl="1" indent="-1778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</a:pPr>
            <a:endParaRPr lang="en-US" sz="1100" dirty="0" smtClean="0"/>
          </a:p>
          <a:p>
            <a:pPr marL="177800" lvl="1" indent="-1778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  <a:buNone/>
            </a:pPr>
            <a:endParaRPr lang="en-US" sz="1800" dirty="0" smtClean="0"/>
          </a:p>
          <a:p>
            <a:pPr marL="177800" lvl="1" indent="-1778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</a:pPr>
            <a:r>
              <a:rPr lang="en-US" sz="1800" dirty="0" smtClean="0"/>
              <a:t>Change</a:t>
            </a:r>
            <a:r>
              <a:rPr lang="en-US" dirty="0" smtClean="0"/>
              <a:t>s in the consolidated balance sheet of the general government</a:t>
            </a:r>
            <a:r>
              <a:rPr lang="en-US" sz="1800" dirty="0" smtClean="0"/>
              <a:t>, </a:t>
            </a:r>
            <a:r>
              <a:rPr lang="hu-HU" sz="1800" dirty="0" err="1" smtClean="0"/>
              <a:t>in</a:t>
            </a:r>
            <a:r>
              <a:rPr lang="hu-HU" sz="1800" dirty="0" smtClean="0"/>
              <a:t> </a:t>
            </a:r>
            <a:r>
              <a:rPr lang="hu-HU" sz="1800" dirty="0" err="1" smtClean="0"/>
              <a:t>case</a:t>
            </a:r>
            <a:r>
              <a:rPr lang="hu-HU" sz="1800" dirty="0" smtClean="0"/>
              <a:t> </a:t>
            </a:r>
            <a:r>
              <a:rPr lang="en-US" sz="1800" dirty="0" smtClean="0"/>
              <a:t>the reduction of short term external funds is achieved</a:t>
            </a:r>
            <a:r>
              <a:rPr lang="en-US" dirty="0" smtClean="0"/>
              <a:t> with </a:t>
            </a:r>
            <a:r>
              <a:rPr lang="en-US" sz="1800" dirty="0" smtClean="0"/>
              <a:t>the cooperation of the Debt Management Agency</a:t>
            </a:r>
            <a:endParaRPr lang="en-US" sz="2000" dirty="0" smtClean="0"/>
          </a:p>
          <a:p>
            <a:pPr marL="177800" lvl="1" indent="-1778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00000"/>
            </a:pPr>
            <a:endParaRPr lang="en-US" sz="2000" dirty="0" smtClean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36912"/>
            <a:ext cx="5086151" cy="107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365104"/>
            <a:ext cx="47339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00811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Banks remain reliant on external funding even in the case of loan-to-deposit ratio decreasing under 100 per cent</a:t>
            </a:r>
            <a:endParaRPr lang="en-US" sz="24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020272" y="616530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+mn-lt"/>
              </a:rPr>
              <a:t>Source: MNB.</a:t>
            </a:r>
          </a:p>
        </p:txBody>
      </p:sp>
      <p:sp>
        <p:nvSpPr>
          <p:cNvPr id="10" name="Szövegdoboz 8"/>
          <p:cNvSpPr txBox="1"/>
          <p:nvPr/>
        </p:nvSpPr>
        <p:spPr>
          <a:xfrm>
            <a:off x="0" y="134076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>
                <a:solidFill>
                  <a:schemeClr val="tx2"/>
                </a:solidFill>
                <a:latin typeface="+mn-lt"/>
              </a:rPr>
              <a:t>Schematic balance sheet of the banking sector at a 100</a:t>
            </a:r>
            <a:r>
              <a:rPr lang="hu-HU" sz="1600" i="1" dirty="0" smtClean="0">
                <a:solidFill>
                  <a:schemeClr val="tx2"/>
                </a:solidFill>
                <a:latin typeface="+mn-lt"/>
              </a:rPr>
              <a:t> per cent</a:t>
            </a:r>
            <a:r>
              <a:rPr lang="en-GB" sz="1600" i="1" dirty="0" smtClean="0">
                <a:solidFill>
                  <a:schemeClr val="tx2"/>
                </a:solidFill>
                <a:latin typeface="+mn-lt"/>
              </a:rPr>
              <a:t> loan-to-deposit ratio</a:t>
            </a:r>
            <a:r>
              <a:rPr lang="hu-HU" sz="1600" i="1" dirty="0" smtClean="0">
                <a:solidFill>
                  <a:schemeClr val="tx2"/>
                </a:solidFill>
                <a:latin typeface="+mn-lt"/>
              </a:rPr>
              <a:t> </a:t>
            </a:r>
            <a:endParaRPr lang="en-GB" sz="1600" i="1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869337" cy="44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4588562"/>
          </a:xfrm>
        </p:spPr>
        <p:txBody>
          <a:bodyPr/>
          <a:lstStyle/>
          <a:p>
            <a:pPr marL="182563" indent="-182563"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/>
              <a:t>Credit conditions:</a:t>
            </a:r>
            <a:r>
              <a:rPr lang="en-US" sz="1600" dirty="0" smtClean="0"/>
              <a:t> The banking system is still barely supporting the economy.</a:t>
            </a:r>
          </a:p>
          <a:p>
            <a:pPr marL="582613" lvl="1" indent="-1825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>
                <a:latin typeface="Trebuchet MS" pitchFamily="34" charset="0"/>
              </a:rPr>
              <a:t>Owing to the  low willingness to lend, the banking system is strongly pro</a:t>
            </a:r>
            <a:r>
              <a:rPr lang="hu-HU" sz="1600" dirty="0" smtClean="0">
                <a:latin typeface="Trebuchet MS" pitchFamily="34" charset="0"/>
              </a:rPr>
              <a:t>-</a:t>
            </a:r>
            <a:r>
              <a:rPr lang="en-US" sz="1600" dirty="0" smtClean="0">
                <a:latin typeface="Trebuchet MS" pitchFamily="34" charset="0"/>
              </a:rPr>
              <a:t>cyclical in corporate lending, which impedes access to credit particularly for </a:t>
            </a:r>
            <a:r>
              <a:rPr lang="en-US" sz="1600" dirty="0" err="1" smtClean="0">
                <a:latin typeface="Trebuchet MS" pitchFamily="34" charset="0"/>
              </a:rPr>
              <a:t>SMEs</a:t>
            </a:r>
            <a:r>
              <a:rPr lang="hu-HU" sz="1600" dirty="0" smtClean="0">
                <a:latin typeface="Trebuchet MS" pitchFamily="34" charset="0"/>
              </a:rPr>
              <a:t> </a:t>
            </a:r>
            <a:r>
              <a:rPr lang="hu-HU" sz="1600" dirty="0" err="1" smtClean="0">
                <a:latin typeface="Trebuchet MS" pitchFamily="34" charset="0"/>
              </a:rPr>
              <a:t>reliant</a:t>
            </a:r>
            <a:r>
              <a:rPr lang="hu-HU" sz="1600" dirty="0" smtClean="0">
                <a:latin typeface="Trebuchet MS" pitchFamily="34" charset="0"/>
              </a:rPr>
              <a:t> </a:t>
            </a:r>
            <a:r>
              <a:rPr lang="hu-HU" sz="1600" dirty="0" err="1" smtClean="0">
                <a:latin typeface="Trebuchet MS" pitchFamily="34" charset="0"/>
              </a:rPr>
              <a:t>on</a:t>
            </a:r>
            <a:r>
              <a:rPr lang="hu-HU" sz="1600" dirty="0" smtClean="0">
                <a:latin typeface="Trebuchet MS" pitchFamily="34" charset="0"/>
              </a:rPr>
              <a:t> bank </a:t>
            </a:r>
            <a:r>
              <a:rPr lang="hu-HU" sz="1600" dirty="0" err="1" smtClean="0">
                <a:latin typeface="Trebuchet MS" pitchFamily="34" charset="0"/>
              </a:rPr>
              <a:t>funding</a:t>
            </a:r>
            <a:r>
              <a:rPr lang="en-US" sz="1600" dirty="0" smtClean="0">
                <a:latin typeface="Trebuchet MS" pitchFamily="34" charset="0"/>
              </a:rPr>
              <a:t>.   </a:t>
            </a:r>
            <a:endParaRPr lang="en-US" dirty="0" smtClean="0"/>
          </a:p>
          <a:p>
            <a:pPr marL="182563" indent="-182563">
              <a:spcBef>
                <a:spcPts val="600"/>
              </a:spcBef>
              <a:spcAft>
                <a:spcPts val="600"/>
              </a:spcAft>
            </a:pPr>
            <a:r>
              <a:rPr lang="en-US" sz="1600" b="1" dirty="0" smtClean="0"/>
              <a:t>Resilience to shocks: </a:t>
            </a:r>
            <a:r>
              <a:rPr lang="en-US" sz="1600" dirty="0" smtClean="0"/>
              <a:t>The increase in capital need under stress is manageable due to the proven commitment of parent banks</a:t>
            </a:r>
            <a:r>
              <a:rPr lang="en-US" sz="1600" i="1" dirty="0" smtClean="0"/>
              <a:t>.</a:t>
            </a:r>
          </a:p>
          <a:p>
            <a:pPr marL="582613" lvl="1" indent="-1825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>
                <a:latin typeface="Trebuchet MS" pitchFamily="34" charset="0"/>
              </a:rPr>
              <a:t>LIQUIDITY: </a:t>
            </a:r>
            <a:r>
              <a:rPr lang="hu-HU" sz="1600" dirty="0" smtClean="0">
                <a:latin typeface="Trebuchet MS" pitchFamily="34" charset="0"/>
              </a:rPr>
              <a:t>L</a:t>
            </a:r>
            <a:r>
              <a:rPr lang="en-US" sz="1600" dirty="0" err="1" smtClean="0">
                <a:latin typeface="Trebuchet MS" pitchFamily="34" charset="0"/>
              </a:rPr>
              <a:t>iquidity</a:t>
            </a:r>
            <a:r>
              <a:rPr lang="en-US" sz="1600" dirty="0" smtClean="0">
                <a:latin typeface="Trebuchet MS" pitchFamily="34" charset="0"/>
              </a:rPr>
              <a:t> risks remain low, based on stress test results as well. At the same time, most of the liquidity reserves denominated in </a:t>
            </a:r>
            <a:r>
              <a:rPr lang="en-US" sz="1600" dirty="0" err="1" smtClean="0">
                <a:latin typeface="Trebuchet MS" pitchFamily="34" charset="0"/>
              </a:rPr>
              <a:t>HUF</a:t>
            </a:r>
            <a:r>
              <a:rPr lang="en-US" sz="1600" dirty="0" smtClean="0">
                <a:latin typeface="Trebuchet MS" pitchFamily="34" charset="0"/>
              </a:rPr>
              <a:t>; therefore, in a protracted stress situation the smooth functioning of the FX swap market is indispensable.</a:t>
            </a:r>
          </a:p>
          <a:p>
            <a:pPr marL="582613" lvl="1" indent="-182563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600" dirty="0" smtClean="0">
                <a:latin typeface="Trebuchet MS" pitchFamily="34" charset="0"/>
              </a:rPr>
              <a:t>CAPITAL: Capital position has improved on aggregate level. </a:t>
            </a:r>
            <a:r>
              <a:rPr lang="en-US" sz="1600" dirty="0" smtClean="0"/>
              <a:t>However, given the worse initial capital position at some banks, the solvency stress test indicates higher capital</a:t>
            </a:r>
            <a:r>
              <a:rPr lang="hu-HU" sz="1600" dirty="0" smtClean="0"/>
              <a:t> </a:t>
            </a:r>
            <a:r>
              <a:rPr lang="hu-HU" sz="1600" dirty="0" err="1" smtClean="0"/>
              <a:t>need</a:t>
            </a:r>
            <a:r>
              <a:rPr lang="en-US" sz="1600" dirty="0" smtClean="0"/>
              <a:t>. </a:t>
            </a:r>
            <a:r>
              <a:rPr lang="hu-HU" sz="1600" dirty="0" smtClean="0"/>
              <a:t>T</a:t>
            </a:r>
            <a:r>
              <a:rPr lang="en-US" sz="1600" dirty="0" err="1" smtClean="0"/>
              <a:t>aking</a:t>
            </a:r>
            <a:r>
              <a:rPr lang="en-US" sz="1600" dirty="0" smtClean="0"/>
              <a:t> into account the parent bank commitment this amount </a:t>
            </a:r>
            <a:r>
              <a:rPr lang="hu-HU" sz="1600" dirty="0" err="1" smtClean="0"/>
              <a:t>can</a:t>
            </a:r>
            <a:r>
              <a:rPr lang="hu-HU" sz="1600" dirty="0" smtClean="0"/>
              <a:t> be </a:t>
            </a:r>
            <a:r>
              <a:rPr lang="hu-HU" sz="1600" dirty="0" err="1" smtClean="0"/>
              <a:t>considered</a:t>
            </a:r>
            <a:r>
              <a:rPr lang="hu-HU" sz="1600" dirty="0" smtClean="0"/>
              <a:t> </a:t>
            </a:r>
            <a:r>
              <a:rPr lang="en-US" sz="1600" dirty="0" smtClean="0"/>
              <a:t>manageable.</a:t>
            </a:r>
            <a:endParaRPr lang="en-US" sz="1600" dirty="0" smtClean="0">
              <a:latin typeface="Trebuchet MS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30000"/>
              <a:buNone/>
            </a:pPr>
            <a:endParaRPr lang="en-US" sz="2000" dirty="0" smtClean="0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30000"/>
            </a:pPr>
            <a:endParaRPr lang="en-US" sz="2000" dirty="0" smtClean="0">
              <a:latin typeface="+mn-lt"/>
            </a:endParaRP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78581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Overall assessment I. – Banking sector remains strongly pro-cyclical</a:t>
            </a: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9" name="Tartalom helye 1"/>
          <p:cNvSpPr txBox="1">
            <a:spLocks/>
          </p:cNvSpPr>
          <p:nvPr/>
        </p:nvSpPr>
        <p:spPr>
          <a:xfrm>
            <a:off x="755576" y="4077072"/>
            <a:ext cx="7344816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68952" cy="720080"/>
          </a:xfrm>
        </p:spPr>
        <p:txBody>
          <a:bodyPr>
            <a:noAutofit/>
          </a:bodyPr>
          <a:lstStyle/>
          <a:p>
            <a:pPr algn="ctr"/>
            <a:r>
              <a:rPr lang="en-US" smtClean="0"/>
              <a:t>Managing deteriorating portfolio quaility remains a key challenge</a:t>
            </a:r>
            <a:endParaRPr lang="en-US"/>
          </a:p>
        </p:txBody>
      </p:sp>
      <p:sp>
        <p:nvSpPr>
          <p:cNvPr id="9" name="Szövegdoboz 8"/>
          <p:cNvSpPr txBox="1"/>
          <p:nvPr/>
        </p:nvSpPr>
        <p:spPr>
          <a:xfrm>
            <a:off x="323528" y="1418873"/>
            <a:ext cx="82089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i="1" dirty="0" smtClean="0">
                <a:solidFill>
                  <a:schemeClr val="tx2"/>
                </a:solidFill>
                <a:latin typeface="+mn-lt"/>
              </a:rPr>
              <a:t>Ratio of non-performing loans and cost of provisioning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7020272" y="616530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+mn-lt"/>
              </a:rPr>
              <a:t>Source: MNB.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95536" y="1988840"/>
            <a:ext cx="38164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i="1" dirty="0" smtClean="0">
                <a:solidFill>
                  <a:schemeClr val="tx2"/>
                </a:solidFill>
                <a:latin typeface="+mn-lt"/>
              </a:rPr>
              <a:t>Corporate sector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788024" y="1988840"/>
            <a:ext cx="38164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i="1" dirty="0" smtClean="0">
                <a:solidFill>
                  <a:schemeClr val="tx2"/>
                </a:solidFill>
                <a:latin typeface="+mn-lt"/>
              </a:rPr>
              <a:t>Household sector</a:t>
            </a:r>
          </a:p>
        </p:txBody>
      </p:sp>
      <p:pic>
        <p:nvPicPr>
          <p:cNvPr id="73729" name="Picture 1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432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276872"/>
            <a:ext cx="432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>
                <a:latin typeface="+mj-lt"/>
              </a:rPr>
              <a:pPr>
                <a:defRPr/>
              </a:pPr>
              <a:t>31</a:t>
            </a:fld>
            <a:endParaRPr lang="en-GB">
              <a:latin typeface="+mj-lt"/>
            </a:endParaRP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52128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In the corporate segment the I. and II. pillars of the </a:t>
            </a:r>
            <a:r>
              <a:rPr lang="en-US" sz="2400" dirty="0" err="1" smtClean="0"/>
              <a:t>FGS</a:t>
            </a:r>
            <a:r>
              <a:rPr lang="en-US" sz="2400" dirty="0" smtClean="0"/>
              <a:t>, while in the household portfolio the planned introduction of personal bankruptcy may improve portfolio quality</a:t>
            </a:r>
            <a:endParaRPr lang="en-US" sz="2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020272" y="616530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+mn-lt"/>
              </a:rPr>
              <a:t>Source: MNB.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0" y="1340768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i="1" dirty="0" smtClean="0">
                <a:solidFill>
                  <a:schemeClr val="tx2"/>
                </a:solidFill>
                <a:latin typeface="+mn-lt"/>
              </a:rPr>
              <a:t>The planned personal bankruptcy procedure</a:t>
            </a:r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72816"/>
            <a:ext cx="47244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>
                <a:latin typeface="+mj-lt"/>
              </a:rPr>
              <a:pPr>
                <a:defRPr/>
              </a:pPr>
              <a:t>32</a:t>
            </a:fld>
            <a:endParaRPr lang="en-GB">
              <a:latin typeface="+mj-lt"/>
            </a:endParaRP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1080120"/>
          </a:xfrm>
        </p:spPr>
        <p:txBody>
          <a:bodyPr>
            <a:noAutofit/>
          </a:bodyPr>
          <a:lstStyle/>
          <a:p>
            <a:pPr algn="ctr"/>
            <a:r>
              <a:rPr lang="en-US" smtClean="0"/>
              <a:t>Increasing participation in the exchange rate cap scheme would have a benign effect on household portfolio quaility</a:t>
            </a:r>
            <a:endParaRPr lang="en-US"/>
          </a:p>
        </p:txBody>
      </p:sp>
      <p:sp>
        <p:nvSpPr>
          <p:cNvPr id="11" name="Szövegdoboz 10"/>
          <p:cNvSpPr txBox="1"/>
          <p:nvPr/>
        </p:nvSpPr>
        <p:spPr>
          <a:xfrm>
            <a:off x="7020272" y="616530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+mn-lt"/>
              </a:rPr>
              <a:t>Source: MNB.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0" y="1202849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700" i="1" dirty="0" err="1" smtClean="0">
                <a:solidFill>
                  <a:schemeClr val="tx2"/>
                </a:solidFill>
                <a:latin typeface="+mn-lt"/>
              </a:rPr>
              <a:t>Participation</a:t>
            </a:r>
            <a:r>
              <a:rPr lang="hu-HU" sz="1700" i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hu-HU" sz="1700" i="1" dirty="0" err="1" smtClean="0">
                <a:solidFill>
                  <a:schemeClr val="tx2"/>
                </a:solidFill>
                <a:latin typeface="+mn-lt"/>
              </a:rPr>
              <a:t>in</a:t>
            </a:r>
            <a:r>
              <a:rPr lang="hu-HU" sz="1700" i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1700" i="1" dirty="0" smtClean="0">
                <a:solidFill>
                  <a:schemeClr val="tx2"/>
                </a:solidFill>
                <a:latin typeface="+mn-lt"/>
              </a:rPr>
              <a:t>the exchange rate cap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5877412" cy="44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>
                <a:latin typeface="+mj-lt"/>
              </a:rPr>
              <a:pPr>
                <a:defRPr/>
              </a:pPr>
              <a:t>33</a:t>
            </a:fld>
            <a:endParaRPr lang="en-GB">
              <a:latin typeface="+mj-lt"/>
            </a:endParaRP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85720" y="284018"/>
            <a:ext cx="8606190" cy="840726"/>
          </a:xfrm>
        </p:spPr>
        <p:txBody>
          <a:bodyPr>
            <a:noAutofit/>
          </a:bodyPr>
          <a:lstStyle/>
          <a:p>
            <a:pPr algn="ctr"/>
            <a:r>
              <a:rPr lang="en-US" smtClean="0"/>
              <a:t>Banks are striving for offsetting high costs through raising net interest income</a:t>
            </a:r>
            <a:endParaRPr lang="en-US"/>
          </a:p>
        </p:txBody>
      </p:sp>
      <p:sp>
        <p:nvSpPr>
          <p:cNvPr id="9" name="Szövegdoboz 8"/>
          <p:cNvSpPr txBox="1"/>
          <p:nvPr/>
        </p:nvSpPr>
        <p:spPr>
          <a:xfrm>
            <a:off x="539552" y="1268760"/>
            <a:ext cx="38884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i="1" dirty="0" smtClean="0">
                <a:solidFill>
                  <a:schemeClr val="tx2"/>
                </a:solidFill>
                <a:latin typeface="+mj-lt"/>
              </a:rPr>
              <a:t>Net interest income to interest bearing assets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4786314" y="1285860"/>
            <a:ext cx="40005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i="1" dirty="0" smtClean="0">
                <a:solidFill>
                  <a:schemeClr val="tx2"/>
                </a:solidFill>
              </a:rPr>
              <a:t>Net interest income to total assets</a:t>
            </a:r>
          </a:p>
          <a:p>
            <a:pPr algn="ctr"/>
            <a:r>
              <a:rPr lang="en-US" sz="1700" i="1" dirty="0" smtClean="0">
                <a:solidFill>
                  <a:schemeClr val="tx2"/>
                </a:solidFill>
                <a:latin typeface="+mj-lt"/>
              </a:rPr>
              <a:t> (June 2012 – consolidated data)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6012160" y="6165304"/>
            <a:ext cx="223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+mn-lt"/>
              </a:rPr>
              <a:t>Source: </a:t>
            </a:r>
            <a:r>
              <a:rPr lang="en-US" sz="1200" dirty="0" err="1" smtClean="0">
                <a:solidFill>
                  <a:schemeClr val="tx2"/>
                </a:solidFill>
                <a:latin typeface="+mn-lt"/>
              </a:rPr>
              <a:t>ECB</a:t>
            </a:r>
            <a:r>
              <a:rPr lang="en-US" sz="1200" dirty="0" smtClean="0">
                <a:solidFill>
                  <a:schemeClr val="tx2"/>
                </a:solidFill>
                <a:latin typeface="+mn-lt"/>
              </a:rPr>
              <a:t> CBD, MNB.</a:t>
            </a:r>
          </a:p>
        </p:txBody>
      </p:sp>
      <p:pic>
        <p:nvPicPr>
          <p:cNvPr id="70657" name="Picture 1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16832"/>
            <a:ext cx="432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8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432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>
                <a:latin typeface="+mj-lt"/>
              </a:rPr>
              <a:pPr>
                <a:defRPr/>
              </a:pPr>
              <a:t>34</a:t>
            </a:fld>
            <a:endParaRPr lang="en-GB">
              <a:latin typeface="+mj-lt"/>
            </a:endParaRP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11560" y="476672"/>
            <a:ext cx="7848000" cy="777765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Market failures in pricing should be managed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enhancing</a:t>
            </a:r>
            <a:r>
              <a:rPr lang="hu-HU" dirty="0" smtClean="0"/>
              <a:t> </a:t>
            </a:r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8" name="Téglalap 7"/>
          <p:cNvSpPr/>
          <p:nvPr/>
        </p:nvSpPr>
        <p:spPr>
          <a:xfrm>
            <a:off x="755576" y="1772816"/>
            <a:ext cx="7200800" cy="4026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marR="17780" indent="-323850" algn="just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360363" algn="l"/>
              </a:tabLst>
            </a:pPr>
            <a:r>
              <a:rPr lang="en-US" sz="1600" dirty="0" smtClean="0">
                <a:solidFill>
                  <a:schemeClr val="tx2"/>
                </a:solidFill>
                <a:latin typeface="Trebuchet MS"/>
                <a:ea typeface="Trebuchet MS"/>
                <a:cs typeface="Times New Roman"/>
              </a:rPr>
              <a:t>Expedient to cut the regulatory maximum of the early repayment fee to 1–1.5 per cent in the case of refinancing from another bank.</a:t>
            </a:r>
          </a:p>
          <a:p>
            <a:pPr marL="360363" marR="17780" indent="-323850" algn="just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360363" algn="l"/>
              </a:tabLst>
            </a:pPr>
            <a:r>
              <a:rPr lang="en-US" sz="1600" dirty="0" smtClean="0">
                <a:solidFill>
                  <a:schemeClr val="tx2"/>
                </a:solidFill>
                <a:latin typeface="Trebuchet MS"/>
                <a:ea typeface="Trebuchet MS"/>
                <a:cs typeface="Times New Roman"/>
              </a:rPr>
              <a:t>In agreement with the proposal of the Hungarian Competition Authority, the possibility of bank switching in the case of government subsidies should be examined.</a:t>
            </a:r>
          </a:p>
          <a:p>
            <a:pPr marL="360363" marR="17780" indent="-323850" algn="just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360363" algn="l"/>
              </a:tabLst>
            </a:pPr>
            <a:r>
              <a:rPr lang="en-US" sz="1600" dirty="0" smtClean="0">
                <a:solidFill>
                  <a:schemeClr val="tx2"/>
                </a:solidFill>
                <a:latin typeface="Trebuchet MS"/>
                <a:ea typeface="Trebuchet MS"/>
                <a:cs typeface="Times New Roman"/>
              </a:rPr>
              <a:t>It may be justified to reduce the maximum amount of notary fees, which are charged not by competing and not even by public bodies, as such fees represent a significant disincentive in the case of refinancing.</a:t>
            </a:r>
          </a:p>
          <a:p>
            <a:pPr marL="360363" marR="17780" indent="-323850" algn="just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360363" algn="l"/>
              </a:tabLst>
            </a:pPr>
            <a:r>
              <a:rPr lang="en-US" sz="1600" dirty="0" smtClean="0">
                <a:solidFill>
                  <a:schemeClr val="tx2"/>
                </a:solidFill>
                <a:latin typeface="Trebuchet MS"/>
                <a:ea typeface="Trebuchet MS"/>
                <a:cs typeface="Times New Roman"/>
              </a:rPr>
              <a:t>Most mortgage loans are tied to other products (predominantly current accounts); therefore, the switching of current accounts should be facilitated.</a:t>
            </a:r>
          </a:p>
          <a:p>
            <a:pPr marL="360363" marR="17780" indent="-323850" algn="just">
              <a:lnSpc>
                <a:spcPct val="114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360363" algn="l"/>
              </a:tabLst>
            </a:pPr>
            <a:r>
              <a:rPr lang="en-US" sz="1600" dirty="0" smtClean="0">
                <a:solidFill>
                  <a:schemeClr val="tx2"/>
                </a:solidFill>
                <a:latin typeface="Trebuchet MS"/>
                <a:ea typeface="Trebuchet MS"/>
                <a:cs typeface="Times New Roman"/>
              </a:rPr>
              <a:t>The entry of participants should be promoted which would help households to seek the most </a:t>
            </a:r>
            <a:r>
              <a:rPr lang="en-US" sz="1600" dirty="0" err="1" smtClean="0">
                <a:solidFill>
                  <a:schemeClr val="tx2"/>
                </a:solidFill>
                <a:latin typeface="Trebuchet MS"/>
                <a:ea typeface="Trebuchet MS"/>
                <a:cs typeface="Times New Roman"/>
              </a:rPr>
              <a:t>favourable</a:t>
            </a:r>
            <a:r>
              <a:rPr lang="en-US" sz="1600" dirty="0" smtClean="0">
                <a:solidFill>
                  <a:schemeClr val="tx2"/>
                </a:solidFill>
                <a:latin typeface="Trebuchet MS"/>
                <a:ea typeface="Trebuchet MS"/>
                <a:cs typeface="Times New Roman"/>
              </a:rPr>
              <a:t> offers.</a:t>
            </a:r>
            <a:endParaRPr lang="hu-HU" sz="1600" dirty="0">
              <a:solidFill>
                <a:schemeClr val="tx2"/>
              </a:solidFill>
              <a:latin typeface="Trebuchet MS"/>
              <a:ea typeface="Trebuchet MS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11560" y="2780928"/>
            <a:ext cx="7992888" cy="792088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u-HU" dirty="0" err="1" smtClean="0"/>
              <a:t>Thank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attention</a:t>
            </a:r>
            <a:r>
              <a:rPr lang="hu-HU" dirty="0" smtClean="0"/>
              <a:t>!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35</a:t>
            </a:fld>
            <a:endParaRPr lang="hu-HU"/>
          </a:p>
        </p:txBody>
      </p:sp>
      <p:sp>
        <p:nvSpPr>
          <p:cNvPr id="9" name="Tartalom helye 1"/>
          <p:cNvSpPr txBox="1">
            <a:spLocks/>
          </p:cNvSpPr>
          <p:nvPr/>
        </p:nvSpPr>
        <p:spPr>
          <a:xfrm>
            <a:off x="755576" y="4077072"/>
            <a:ext cx="7344816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  <p:sp>
        <p:nvSpPr>
          <p:cNvPr id="9" name="Tartalom helye 1"/>
          <p:cNvSpPr txBox="1">
            <a:spLocks/>
          </p:cNvSpPr>
          <p:nvPr/>
        </p:nvSpPr>
        <p:spPr>
          <a:xfrm>
            <a:off x="755576" y="4077072"/>
            <a:ext cx="7344816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8" name="Cím 4"/>
          <p:cNvSpPr txBox="1">
            <a:spLocks/>
          </p:cNvSpPr>
          <p:nvPr/>
        </p:nvSpPr>
        <p:spPr>
          <a:xfrm>
            <a:off x="107504" y="116632"/>
            <a:ext cx="8928992" cy="57606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Overall </a:t>
            </a:r>
            <a:r>
              <a:rPr lang="hu-HU" sz="25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assessment</a:t>
            </a:r>
            <a:r>
              <a:rPr lang="hu-HU" sz="2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II. – Key risk and </a:t>
            </a:r>
            <a:r>
              <a:rPr lang="hu-HU" sz="25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mitigation</a:t>
            </a:r>
            <a:r>
              <a:rPr lang="hu-HU" sz="2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25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measures</a:t>
            </a:r>
            <a:endParaRPr lang="en-GB" sz="25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179512" y="803384"/>
          <a:ext cx="8712968" cy="5937983"/>
        </p:xfrm>
        <a:graphic>
          <a:graphicData uri="http://schemas.openxmlformats.org/drawingml/2006/table">
            <a:tbl>
              <a:tblPr/>
              <a:tblGrid>
                <a:gridCol w="2782292"/>
                <a:gridCol w="5930676"/>
              </a:tblGrid>
              <a:tr h="222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latin typeface="Trebuchet MS"/>
                          <a:ea typeface="Calibri"/>
                          <a:cs typeface="Times New Roman"/>
                        </a:rPr>
                        <a:t>Key risks:</a:t>
                      </a:r>
                      <a:endParaRPr lang="hu-HU" sz="1000"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8DC96"/>
                    </a:solidFill>
                  </a:tcPr>
                </a:tc>
                <a:tc>
                  <a:txBody>
                    <a:bodyPr/>
                    <a:lstStyle/>
                    <a:p>
                      <a:pPr marL="43180" marR="17780" algn="just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GB" sz="900" b="1" i="1">
                          <a:latin typeface="Trebuchet MS"/>
                          <a:ea typeface="Calibri"/>
                          <a:cs typeface="Times New Roman"/>
                        </a:rPr>
                        <a:t>Risk mitigation measures:</a:t>
                      </a:r>
                      <a:endParaRPr lang="hu-HU" sz="1000"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8DC96"/>
                    </a:solidFill>
                  </a:tcPr>
                </a:tc>
              </a:tr>
              <a:tr h="612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  <a:tabLst>
                          <a:tab pos="201295" algn="l"/>
                        </a:tabLst>
                      </a:pPr>
                      <a:r>
                        <a:rPr lang="en-GB" sz="900" b="1">
                          <a:latin typeface="Trebuchet MS"/>
                          <a:ea typeface="Calibri"/>
                          <a:cs typeface="Times New Roman"/>
                        </a:rPr>
                        <a:t>1.</a:t>
                      </a:r>
                      <a:r>
                        <a:rPr lang="en-GB" sz="1000">
                          <a:solidFill>
                            <a:srgbClr val="92D05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GB" sz="900" b="1">
                          <a:latin typeface="Trebuchet MS"/>
                          <a:ea typeface="Calibri"/>
                          <a:cs typeface="Times New Roman"/>
                        </a:rPr>
                        <a:t>Protracted euro-area sovereign debt crisis</a:t>
                      </a:r>
                      <a:endParaRPr lang="hu-HU" sz="1000"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C96"/>
                    </a:solidFill>
                  </a:tcPr>
                </a:tc>
                <a:tc>
                  <a:txBody>
                    <a:bodyPr/>
                    <a:lstStyle/>
                    <a:p>
                      <a:pPr marL="288290" indent="-252095"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GB" sz="900" i="1">
                          <a:latin typeface="Trebuchet MS"/>
                          <a:ea typeface="Calibri"/>
                          <a:cs typeface="Times New Roman"/>
                        </a:rPr>
                        <a:t>1.</a:t>
                      </a:r>
                      <a:r>
                        <a:rPr lang="en-GB" sz="1000" i="1">
                          <a:latin typeface="Trebuchet MS"/>
                          <a:ea typeface="Calibri"/>
                          <a:cs typeface="Times New Roman"/>
                        </a:rPr>
                        <a:t>  </a:t>
                      </a:r>
                      <a:r>
                        <a:rPr lang="en-GB" sz="900" i="1">
                          <a:latin typeface="Trebuchet MS"/>
                          <a:ea typeface="Calibri"/>
                          <a:cs typeface="Times New Roman"/>
                        </a:rPr>
                        <a:t>Maintaining prudent fiscal policy and supporting sustainable economic growth in Hungary remain a priority to mitigate the impact of potential adverse shocks from the euro area.</a:t>
                      </a:r>
                      <a:endParaRPr lang="hu-HU" sz="1000"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C96"/>
                    </a:solidFill>
                  </a:tcPr>
                </a:tc>
              </a:tr>
              <a:tr h="254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4315" algn="l"/>
                        </a:tabLst>
                      </a:pPr>
                      <a:r>
                        <a:rPr lang="en-GB" sz="900" b="1">
                          <a:latin typeface="Trebuchet MS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en-GB" sz="1000">
                          <a:solidFill>
                            <a:srgbClr val="92D05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 	</a:t>
                      </a:r>
                      <a:r>
                        <a:rPr lang="en-GB" sz="900" b="1">
                          <a:latin typeface="Trebuchet MS"/>
                          <a:ea typeface="Calibri"/>
                          <a:cs typeface="Times New Roman"/>
                        </a:rPr>
                        <a:t>Vulnerabilities of the domestic economy</a:t>
                      </a:r>
                      <a:endParaRPr lang="hu-HU" sz="1000"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C9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endParaRPr lang="en-GB" sz="1100"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C96"/>
                    </a:solidFill>
                  </a:tcPr>
                </a:tc>
              </a:tr>
              <a:tr h="406697">
                <a:tc>
                  <a:txBody>
                    <a:bodyPr/>
                    <a:lstStyle/>
                    <a:p>
                      <a:pPr marL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4315" algn="l"/>
                        </a:tabLst>
                      </a:pPr>
                      <a:r>
                        <a:rPr lang="en-GB" sz="900">
                          <a:latin typeface="Trebuchet MS"/>
                          <a:ea typeface="Calibri"/>
                          <a:cs typeface="Times New Roman"/>
                        </a:rPr>
                        <a:t>2.1.</a:t>
                      </a:r>
                      <a:r>
                        <a:rPr lang="en-GB" sz="1000">
                          <a:solidFill>
                            <a:srgbClr val="92D05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GB" sz="900">
                          <a:latin typeface="Trebuchet MS"/>
                          <a:ea typeface="Calibri"/>
                          <a:cs typeface="Times New Roman"/>
                        </a:rPr>
                        <a:t>Credit supply constraints on companies, particularly on SMEs</a:t>
                      </a:r>
                      <a:endParaRPr lang="hu-HU" sz="1000"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C96"/>
                    </a:solidFill>
                  </a:tcPr>
                </a:tc>
                <a:tc>
                  <a:txBody>
                    <a:bodyPr/>
                    <a:lstStyle/>
                    <a:p>
                      <a:pPr marL="288290" marR="17780" indent="-252095"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GB" sz="900" i="1">
                          <a:latin typeface="Trebuchet MS"/>
                          <a:ea typeface="Calibri"/>
                          <a:cs typeface="Times New Roman"/>
                        </a:rPr>
                        <a:t>2.1.</a:t>
                      </a:r>
                      <a:r>
                        <a:rPr lang="en-GB" sz="1000" i="1">
                          <a:latin typeface="Trebuchet M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i="1">
                          <a:latin typeface="Trebuchet MS"/>
                          <a:ea typeface="Calibri"/>
                          <a:cs typeface="Times New Roman"/>
                        </a:rPr>
                        <a:t>The first pillar of the Funding for Growth Scheme (FGS) may improve access to credit with favourable interest conditions for SMEs.</a:t>
                      </a:r>
                      <a:endParaRPr lang="hu-HU" sz="1000"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C96"/>
                    </a:solidFill>
                  </a:tcPr>
                </a:tc>
              </a:tr>
              <a:tr h="475352">
                <a:tc>
                  <a:txBody>
                    <a:bodyPr/>
                    <a:lstStyle/>
                    <a:p>
                      <a:pPr marL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4315" algn="l"/>
                        </a:tabLst>
                      </a:pPr>
                      <a:r>
                        <a:rPr lang="en-GB" sz="900">
                          <a:latin typeface="Trebuchet MS"/>
                          <a:ea typeface="Calibri"/>
                          <a:cs typeface="Times New Roman"/>
                        </a:rPr>
                        <a:t>2.2.</a:t>
                      </a:r>
                      <a:r>
                        <a:rPr lang="en-GB" sz="1000">
                          <a:solidFill>
                            <a:srgbClr val="92D05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GB" sz="900">
                          <a:latin typeface="Trebuchet MS"/>
                          <a:ea typeface="Calibri"/>
                          <a:cs typeface="Times New Roman"/>
                        </a:rPr>
                        <a:t>Exchange rate exposure of companies without natural hedging</a:t>
                      </a:r>
                      <a:endParaRPr lang="hu-HU" sz="1000"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C96"/>
                    </a:solidFill>
                  </a:tcPr>
                </a:tc>
                <a:tc>
                  <a:txBody>
                    <a:bodyPr/>
                    <a:lstStyle/>
                    <a:p>
                      <a:pPr marL="288290" marR="17780" indent="-252095"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GB" sz="900" i="1">
                          <a:latin typeface="Trebuchet MS"/>
                          <a:ea typeface="Calibri"/>
                          <a:cs typeface="Times New Roman"/>
                        </a:rPr>
                        <a:t>2.2.</a:t>
                      </a:r>
                      <a:r>
                        <a:rPr lang="en-GB" sz="1000" i="1">
                          <a:latin typeface="Trebuchet M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i="1">
                          <a:latin typeface="Trebuchet MS"/>
                          <a:ea typeface="Calibri"/>
                          <a:cs typeface="Times New Roman"/>
                        </a:rPr>
                        <a:t>The second pillar of the Funding for Growth Scheme is aimed at converting foreign currency loans of SMEs into forint loans. </a:t>
                      </a:r>
                      <a:endParaRPr lang="hu-HU" sz="1000"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C96"/>
                    </a:solidFill>
                  </a:tcPr>
                </a:tc>
              </a:tr>
              <a:tr h="406697">
                <a:tc>
                  <a:txBody>
                    <a:bodyPr/>
                    <a:lstStyle/>
                    <a:p>
                      <a:pPr marL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4315" algn="l"/>
                        </a:tabLst>
                      </a:pPr>
                      <a:r>
                        <a:rPr lang="en-GB" sz="900">
                          <a:latin typeface="Trebuchet MS"/>
                          <a:ea typeface="Calibri"/>
                          <a:cs typeface="Times New Roman"/>
                        </a:rPr>
                        <a:t>2.3.</a:t>
                      </a:r>
                      <a:r>
                        <a:rPr lang="en-GB" sz="1000">
                          <a:solidFill>
                            <a:srgbClr val="92D05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GB" sz="900">
                          <a:latin typeface="Trebuchet MS"/>
                          <a:ea typeface="Calibri"/>
                          <a:cs typeface="Times New Roman"/>
                        </a:rPr>
                        <a:t>Reliance on external funding, of which a high share is short-term financing</a:t>
                      </a:r>
                      <a:endParaRPr lang="hu-HU" sz="1000"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C96"/>
                    </a:solidFill>
                  </a:tcPr>
                </a:tc>
                <a:tc>
                  <a:txBody>
                    <a:bodyPr/>
                    <a:lstStyle/>
                    <a:p>
                      <a:pPr marL="288290" marR="17780" indent="-252095"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GB" sz="900" i="1">
                          <a:latin typeface="Trebuchet MS"/>
                          <a:ea typeface="Calibri"/>
                          <a:cs typeface="Times New Roman"/>
                        </a:rPr>
                        <a:t>2.3.</a:t>
                      </a:r>
                      <a:r>
                        <a:rPr lang="en-GB" sz="1000" i="1">
                          <a:latin typeface="Trebuchet M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i="1">
                          <a:latin typeface="Trebuchet MS"/>
                          <a:ea typeface="Calibri"/>
                          <a:cs typeface="Times New Roman"/>
                        </a:rPr>
                        <a:t>The third pillar of the Funding for Growth Scheme will reduce the country’s external debt and extend its maturity.</a:t>
                      </a:r>
                      <a:endParaRPr lang="hu-HU" sz="1000"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C96"/>
                    </a:solidFill>
                  </a:tcPr>
                </a:tc>
              </a:tr>
              <a:tr h="340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4315" algn="l"/>
                        </a:tabLst>
                      </a:pPr>
                      <a:r>
                        <a:rPr lang="en-GB" sz="900" b="1">
                          <a:latin typeface="Trebuchet MS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en-GB" sz="1000">
                          <a:solidFill>
                            <a:srgbClr val="92D05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GB" sz="900" b="1">
                          <a:latin typeface="Trebuchet MS"/>
                          <a:ea typeface="Calibri"/>
                          <a:cs typeface="Times New Roman"/>
                        </a:rPr>
                        <a:t>Deterioration in portfolio quality</a:t>
                      </a:r>
                      <a:endParaRPr lang="hu-HU" sz="1000"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C96"/>
                    </a:solidFill>
                  </a:tcPr>
                </a:tc>
                <a:tc>
                  <a:txBody>
                    <a:bodyPr/>
                    <a:lstStyle/>
                    <a:p>
                      <a:pPr marL="288290" marR="17780" indent="-252095"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endParaRPr lang="hu-HU" sz="1000"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C96"/>
                    </a:solidFill>
                  </a:tcPr>
                </a:tc>
              </a:tr>
              <a:tr h="558991">
                <a:tc>
                  <a:txBody>
                    <a:bodyPr/>
                    <a:lstStyle/>
                    <a:p>
                      <a:pPr marL="201295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34315" algn="l"/>
                        </a:tabLst>
                      </a:pPr>
                      <a:r>
                        <a:rPr lang="en-GB" sz="900">
                          <a:latin typeface="Trebuchet MS"/>
                          <a:ea typeface="Calibri"/>
                          <a:cs typeface="Times New Roman"/>
                        </a:rPr>
                        <a:t>3.1.</a:t>
                      </a:r>
                      <a:r>
                        <a:rPr lang="en-GB" sz="1000">
                          <a:solidFill>
                            <a:srgbClr val="92D05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GB" sz="900">
                          <a:latin typeface="Trebuchet MS"/>
                          <a:ea typeface="Calibri"/>
                          <a:cs typeface="Times New Roman"/>
                        </a:rPr>
                        <a:t>High share of non-performing loans in the domestic banking sector</a:t>
                      </a:r>
                      <a:endParaRPr lang="hu-HU" sz="1000"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C96"/>
                    </a:solidFill>
                  </a:tcPr>
                </a:tc>
                <a:tc>
                  <a:txBody>
                    <a:bodyPr/>
                    <a:lstStyle/>
                    <a:p>
                      <a:pPr marL="288290" marR="17780" indent="-252095"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GB" sz="900" i="1">
                          <a:latin typeface="Trebuchet MS"/>
                          <a:ea typeface="Calibri"/>
                          <a:cs typeface="Times New Roman"/>
                        </a:rPr>
                        <a:t>3.1.</a:t>
                      </a:r>
                      <a:r>
                        <a:rPr lang="en-GB" sz="1000" i="1">
                          <a:latin typeface="Trebuchet M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i="1">
                          <a:latin typeface="Trebuchet MS"/>
                          <a:ea typeface="Calibri"/>
                          <a:cs typeface="Times New Roman"/>
                        </a:rPr>
                        <a:t>The planned introduction of the personal bankruptcy process could help the management of non-performing loans, while at the same time allowing over-indebted customers to start with a ‘clean sheet’.</a:t>
                      </a:r>
                      <a:endParaRPr lang="hu-HU" sz="1000"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C96"/>
                    </a:solidFill>
                  </a:tcPr>
                </a:tc>
              </a:tr>
              <a:tr h="738380">
                <a:tc>
                  <a:txBody>
                    <a:bodyPr/>
                    <a:lstStyle/>
                    <a:p>
                      <a:pPr marL="201295"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34315" algn="l"/>
                        </a:tabLst>
                      </a:pPr>
                      <a:r>
                        <a:rPr lang="en-GB" sz="900">
                          <a:latin typeface="Trebuchet MS"/>
                          <a:ea typeface="Calibri"/>
                          <a:cs typeface="Times New Roman"/>
                        </a:rPr>
                        <a:t>3.2.</a:t>
                      </a:r>
                      <a:r>
                        <a:rPr lang="en-GB" sz="1000">
                          <a:solidFill>
                            <a:srgbClr val="92D05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GB" sz="900">
                          <a:latin typeface="Trebuchet MS"/>
                          <a:ea typeface="Calibri"/>
                          <a:cs typeface="Times New Roman"/>
                        </a:rPr>
                        <a:t>Risk of surge in new defaults</a:t>
                      </a:r>
                      <a:endParaRPr lang="hu-HU" sz="1000"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C96"/>
                    </a:solidFill>
                  </a:tcPr>
                </a:tc>
                <a:tc>
                  <a:txBody>
                    <a:bodyPr/>
                    <a:lstStyle/>
                    <a:p>
                      <a:pPr marL="288290" marR="17780" indent="-252095"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GB" sz="900" i="1">
                          <a:latin typeface="Trebuchet MS"/>
                          <a:ea typeface="Calibri"/>
                          <a:cs typeface="Times New Roman"/>
                        </a:rPr>
                        <a:t>3.2.1.</a:t>
                      </a:r>
                      <a:r>
                        <a:rPr lang="en-GB" sz="1000" i="1">
                          <a:latin typeface="Trebuchet M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i="1">
                          <a:latin typeface="Trebuchet MS"/>
                          <a:ea typeface="Calibri"/>
                          <a:cs typeface="Times New Roman"/>
                        </a:rPr>
                        <a:t>Increasing participation in the exchange rate cap scheme could slow the deterioration in household portfolio quality.</a:t>
                      </a:r>
                      <a:endParaRPr lang="hu-HU" sz="100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marL="288290" marR="17780" indent="-252095"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GB" sz="900" i="1">
                          <a:latin typeface="Trebuchet MS"/>
                          <a:ea typeface="Calibri"/>
                          <a:cs typeface="Times New Roman"/>
                        </a:rPr>
                        <a:t>3.2.2.</a:t>
                      </a:r>
                      <a:r>
                        <a:rPr lang="en-GB" sz="1000" i="1">
                          <a:latin typeface="Trebuchet M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i="1">
                          <a:latin typeface="Trebuchet MS"/>
                          <a:ea typeface="Calibri"/>
                          <a:cs typeface="Times New Roman"/>
                        </a:rPr>
                        <a:t>The first and second pillars of the FGS may contribute to an improvement in SME loan portfolio quality.</a:t>
                      </a:r>
                      <a:endParaRPr lang="hu-HU" sz="1000"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C96"/>
                    </a:solidFill>
                  </a:tcPr>
                </a:tc>
              </a:tr>
              <a:tr h="19222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750"/>
                        </a:spcAft>
                        <a:tabLst>
                          <a:tab pos="234315" algn="l"/>
                        </a:tabLst>
                      </a:pPr>
                      <a:r>
                        <a:rPr lang="en-GB" sz="900" b="1">
                          <a:latin typeface="Trebuchet MS"/>
                          <a:ea typeface="Calibri"/>
                          <a:cs typeface="Times New Roman"/>
                        </a:rPr>
                        <a:t>4.</a:t>
                      </a:r>
                      <a:r>
                        <a:rPr lang="en-GB" sz="1000">
                          <a:solidFill>
                            <a:srgbClr val="92D050"/>
                          </a:solidFill>
                          <a:latin typeface="Trebuchet MS"/>
                          <a:ea typeface="Calibri"/>
                          <a:cs typeface="Times New Roman"/>
                        </a:rPr>
                        <a:t> 	</a:t>
                      </a:r>
                      <a:r>
                        <a:rPr lang="en-GB" sz="900" b="1">
                          <a:latin typeface="Trebuchet MS"/>
                          <a:ea typeface="Calibri"/>
                          <a:cs typeface="Times New Roman"/>
                        </a:rPr>
                        <a:t>Lack of competition among banks in mortgage lending</a:t>
                      </a:r>
                      <a:endParaRPr lang="hu-HU" sz="1000"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C96"/>
                    </a:solidFill>
                  </a:tcPr>
                </a:tc>
                <a:tc>
                  <a:txBody>
                    <a:bodyPr/>
                    <a:lstStyle/>
                    <a:p>
                      <a:pPr marL="288290" marR="17780" indent="-252095"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GB" sz="900" i="1" dirty="0">
                          <a:latin typeface="Trebuchet MS"/>
                          <a:ea typeface="Calibri"/>
                          <a:cs typeface="Times New Roman"/>
                        </a:rPr>
                        <a:t>4.1.</a:t>
                      </a:r>
                      <a:r>
                        <a:rPr lang="en-GB" sz="1000" i="1" dirty="0">
                          <a:latin typeface="Trebuchet M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i="1" dirty="0">
                          <a:latin typeface="Trebuchet MS"/>
                          <a:ea typeface="Calibri"/>
                          <a:cs typeface="Times New Roman"/>
                        </a:rPr>
                        <a:t>Expedient to cut the regulatory maximum of the early repayment fee to 1–1.5 per cent in the case of refinancing from another bank.</a:t>
                      </a:r>
                      <a:endParaRPr lang="hu-HU" sz="1000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marL="288290" marR="17780" indent="-252095"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GB" sz="900" i="1" dirty="0">
                          <a:latin typeface="Trebuchet MS"/>
                          <a:ea typeface="Calibri"/>
                          <a:cs typeface="Times New Roman"/>
                        </a:rPr>
                        <a:t>4.2.</a:t>
                      </a:r>
                      <a:r>
                        <a:rPr lang="en-GB" sz="1000" i="1" dirty="0">
                          <a:latin typeface="Trebuchet M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i="1" dirty="0">
                          <a:latin typeface="Trebuchet MS"/>
                          <a:ea typeface="Calibri"/>
                          <a:cs typeface="Times New Roman"/>
                        </a:rPr>
                        <a:t>In agreement with the proposal of the Hungarian Competition Authority, the possibility of bank switching in the case of government subsidies should be examined.</a:t>
                      </a:r>
                      <a:endParaRPr lang="hu-HU" sz="1000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marL="288290" marR="17780" indent="-252095"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GB" sz="900" i="1" dirty="0">
                          <a:latin typeface="Trebuchet MS"/>
                          <a:ea typeface="Calibri"/>
                          <a:cs typeface="Times New Roman"/>
                        </a:rPr>
                        <a:t>4.3.</a:t>
                      </a:r>
                      <a:r>
                        <a:rPr lang="en-GB" sz="1000" i="1" dirty="0">
                          <a:latin typeface="Trebuchet M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i="1" dirty="0">
                          <a:latin typeface="Trebuchet MS"/>
                          <a:ea typeface="Calibri"/>
                          <a:cs typeface="Times New Roman"/>
                        </a:rPr>
                        <a:t>It</a:t>
                      </a:r>
                      <a:r>
                        <a:rPr lang="en-GB" sz="1000" i="1" dirty="0">
                          <a:latin typeface="Trebuchet M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i="1" dirty="0">
                          <a:latin typeface="Trebuchet MS"/>
                          <a:ea typeface="Calibri"/>
                          <a:cs typeface="Times New Roman"/>
                        </a:rPr>
                        <a:t>may be justified to reduce the maximum amount of notary fees, which are charged not by competing and not even by public bodies, as such fees represent a significant disincentive in the case of refinancing.</a:t>
                      </a:r>
                      <a:endParaRPr lang="hu-HU" sz="1000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marL="288290" marR="17780" indent="-252095"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GB" sz="900" i="1" dirty="0">
                          <a:latin typeface="Trebuchet MS"/>
                          <a:ea typeface="Calibri"/>
                          <a:cs typeface="Times New Roman"/>
                        </a:rPr>
                        <a:t>4.4.</a:t>
                      </a:r>
                      <a:r>
                        <a:rPr lang="en-GB" sz="1000" i="1" dirty="0">
                          <a:latin typeface="Trebuchet M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i="1" dirty="0">
                          <a:latin typeface="Trebuchet MS"/>
                          <a:ea typeface="Calibri"/>
                          <a:cs typeface="Times New Roman"/>
                        </a:rPr>
                        <a:t>Most mortgage loans are tied to other products (predominantly current accounts); therefore, the switching of current accounts should be facilitated.</a:t>
                      </a:r>
                      <a:endParaRPr lang="hu-HU" sz="1000" dirty="0">
                        <a:latin typeface="Trebuchet MS"/>
                        <a:ea typeface="Calibri"/>
                        <a:cs typeface="Times New Roman"/>
                      </a:endParaRPr>
                    </a:p>
                    <a:p>
                      <a:pPr marL="288290" marR="17780" indent="-252095" algn="just">
                        <a:lnSpc>
                          <a:spcPct val="112000"/>
                        </a:lnSpc>
                        <a:spcAft>
                          <a:spcPts val="0"/>
                        </a:spcAft>
                      </a:pPr>
                      <a:r>
                        <a:rPr lang="en-GB" sz="900" i="1" dirty="0">
                          <a:latin typeface="Trebuchet MS"/>
                          <a:ea typeface="Calibri"/>
                          <a:cs typeface="Times New Roman"/>
                        </a:rPr>
                        <a:t>4.5.</a:t>
                      </a:r>
                      <a:r>
                        <a:rPr lang="en-GB" sz="1000" i="1" dirty="0">
                          <a:latin typeface="Trebuchet MS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900" i="1" dirty="0">
                          <a:latin typeface="Trebuchet MS"/>
                          <a:ea typeface="Calibri"/>
                          <a:cs typeface="Times New Roman"/>
                        </a:rPr>
                        <a:t>The entry of participants should be promoted which would help households to seek the most favourable offers.</a:t>
                      </a:r>
                      <a:endParaRPr lang="hu-HU" sz="1000" dirty="0"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5397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C9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83568" y="2996952"/>
            <a:ext cx="7992888" cy="576064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Credit </a:t>
            </a:r>
            <a:r>
              <a:rPr lang="en-US" dirty="0" smtClean="0"/>
              <a:t>conditions</a:t>
            </a: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  <p:sp>
        <p:nvSpPr>
          <p:cNvPr id="9" name="Tartalom helye 1"/>
          <p:cNvSpPr txBox="1">
            <a:spLocks/>
          </p:cNvSpPr>
          <p:nvPr/>
        </p:nvSpPr>
        <p:spPr>
          <a:xfrm>
            <a:off x="755576" y="4077072"/>
            <a:ext cx="7344816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30000"/>
              <a:buFont typeface="Wingdings" pitchFamily="2" charset="2"/>
              <a:buChar char="§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576064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The banking </a:t>
            </a:r>
            <a:r>
              <a:rPr lang="hu-HU" dirty="0" err="1" smtClean="0"/>
              <a:t>sector</a:t>
            </a:r>
            <a:r>
              <a:rPr lang="hu-HU" dirty="0" smtClean="0"/>
              <a:t> </a:t>
            </a:r>
            <a:r>
              <a:rPr lang="hu-HU" dirty="0" err="1" smtClean="0"/>
              <a:t>does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support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real</a:t>
            </a:r>
            <a:r>
              <a:rPr lang="hu-HU" dirty="0" smtClean="0"/>
              <a:t> </a:t>
            </a:r>
            <a:r>
              <a:rPr lang="hu-HU" dirty="0" err="1" smtClean="0"/>
              <a:t>economy</a:t>
            </a:r>
            <a:endParaRPr lang="en-GB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020272" y="616530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+mn-lt"/>
              </a:rPr>
              <a:t>Source: MNB.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 flipV="1">
            <a:off x="179512" y="5537557"/>
            <a:ext cx="87129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n-US" sz="1200" dirty="0" smtClean="0">
                <a:solidFill>
                  <a:schemeClr val="tx2"/>
                </a:solidFill>
                <a:latin typeface="Trebuchet MS" pitchFamily="34" charset="0"/>
              </a:rPr>
              <a:t>Note: The annual growth in the </a:t>
            </a:r>
            <a:r>
              <a:rPr lang="en-US" sz="1200" dirty="0" err="1" smtClean="0">
                <a:solidFill>
                  <a:schemeClr val="tx2"/>
                </a:solidFill>
                <a:latin typeface="Trebuchet MS" pitchFamily="34" charset="0"/>
              </a:rPr>
              <a:t>FCI</a:t>
            </a:r>
            <a:r>
              <a:rPr lang="en-US" sz="1200" dirty="0" smtClean="0">
                <a:solidFill>
                  <a:schemeClr val="tx2"/>
                </a:solidFill>
                <a:latin typeface="Trebuchet MS" pitchFamily="34" charset="0"/>
              </a:rPr>
              <a:t> shows the contribution of the financial intermediary system (banking sector) to the annual growth rate of real GDP.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0" y="836712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i="1" dirty="0" smtClean="0">
                <a:solidFill>
                  <a:schemeClr val="tx2"/>
                </a:solidFill>
                <a:latin typeface="Trebuchet MS" pitchFamily="34" charset="0"/>
              </a:rPr>
              <a:t>Financial Conditions Index (</a:t>
            </a:r>
            <a:r>
              <a:rPr lang="en-US" sz="1700" i="1" dirty="0" err="1" smtClean="0">
                <a:solidFill>
                  <a:schemeClr val="tx2"/>
                </a:solidFill>
                <a:latin typeface="Trebuchet MS" pitchFamily="34" charset="0"/>
              </a:rPr>
              <a:t>FCI</a:t>
            </a:r>
            <a:r>
              <a:rPr lang="en-US" sz="1700" i="1" dirty="0" smtClean="0">
                <a:solidFill>
                  <a:schemeClr val="tx2"/>
                </a:solidFill>
                <a:latin typeface="Trebuchet MS" pitchFamily="34" charset="0"/>
              </a:rPr>
              <a:t>) and real GDP growth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24744"/>
            <a:ext cx="5869337" cy="44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864096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Domestic</a:t>
            </a:r>
            <a:r>
              <a:rPr lang="hu-HU" dirty="0" smtClean="0"/>
              <a:t> </a:t>
            </a:r>
            <a:r>
              <a:rPr lang="en-US" dirty="0" smtClean="0"/>
              <a:t>corporate </a:t>
            </a:r>
            <a:r>
              <a:rPr lang="hu-HU" dirty="0" err="1" smtClean="0"/>
              <a:t>lending</a:t>
            </a:r>
            <a:r>
              <a:rPr lang="hu-HU" dirty="0" smtClean="0"/>
              <a:t> </a:t>
            </a:r>
            <a:r>
              <a:rPr lang="en-US" dirty="0" smtClean="0"/>
              <a:t>ha</a:t>
            </a:r>
            <a:r>
              <a:rPr lang="hu-HU" dirty="0" smtClean="0"/>
              <a:t>s</a:t>
            </a:r>
            <a:r>
              <a:rPr lang="en-US" dirty="0" smtClean="0"/>
              <a:t> been </a:t>
            </a:r>
            <a:r>
              <a:rPr lang="hu-HU" dirty="0" err="1" smtClean="0"/>
              <a:t>steadily</a:t>
            </a:r>
            <a:r>
              <a:rPr lang="hu-HU" dirty="0" smtClean="0"/>
              <a:t> </a:t>
            </a:r>
            <a:r>
              <a:rPr lang="hu-HU" dirty="0" err="1" smtClean="0"/>
              <a:t>contracting</a:t>
            </a:r>
            <a:r>
              <a:rPr lang="hu-HU" dirty="0" smtClean="0"/>
              <a:t> </a:t>
            </a:r>
            <a:r>
              <a:rPr lang="en-US" dirty="0" smtClean="0"/>
              <a:t>since the </a:t>
            </a:r>
            <a:r>
              <a:rPr lang="hu-HU" dirty="0" err="1" smtClean="0"/>
              <a:t>onset</a:t>
            </a:r>
            <a:r>
              <a:rPr lang="hu-HU" dirty="0" smtClean="0"/>
              <a:t> </a:t>
            </a:r>
            <a:r>
              <a:rPr lang="en-US" dirty="0" smtClean="0"/>
              <a:t>of the crisis</a:t>
            </a:r>
            <a:endParaRPr lang="en-US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020272" y="616530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+mn-lt"/>
              </a:rPr>
              <a:t>Source: MNB.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1331640" y="1340768"/>
            <a:ext cx="61206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i="1" dirty="0" smtClean="0">
                <a:solidFill>
                  <a:schemeClr val="tx2"/>
                </a:solidFill>
                <a:latin typeface="Trebuchet MS" pitchFamily="34" charset="0"/>
              </a:rPr>
              <a:t>Net quarterly change in domestic loans to corporate sector</a:t>
            </a: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869337" cy="44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864096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B</a:t>
            </a:r>
            <a:r>
              <a:rPr lang="en-US" dirty="0" err="1" smtClean="0"/>
              <a:t>oth</a:t>
            </a:r>
            <a:r>
              <a:rPr lang="en-US" dirty="0" smtClean="0"/>
              <a:t> </a:t>
            </a:r>
            <a:r>
              <a:rPr lang="hu-HU" dirty="0" smtClean="0"/>
              <a:t>d</a:t>
            </a:r>
            <a:r>
              <a:rPr lang="en-US" dirty="0" err="1" smtClean="0"/>
              <a:t>emand</a:t>
            </a:r>
            <a:r>
              <a:rPr lang="en-US" dirty="0" smtClean="0"/>
              <a:t> and supply factors </a:t>
            </a:r>
            <a:r>
              <a:rPr lang="hu-HU" dirty="0" err="1" smtClean="0"/>
              <a:t>contributed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contraction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en-US" dirty="0" smtClean="0"/>
              <a:t> corporate lending  </a:t>
            </a:r>
            <a:endParaRPr lang="en-US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020272" y="616530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+mn-lt"/>
              </a:rPr>
              <a:t>Source: MNB.</a:t>
            </a:r>
          </a:p>
        </p:txBody>
      </p:sp>
      <p:sp>
        <p:nvSpPr>
          <p:cNvPr id="8" name="Téglalap 7"/>
          <p:cNvSpPr/>
          <p:nvPr/>
        </p:nvSpPr>
        <p:spPr>
          <a:xfrm>
            <a:off x="7380312" y="1412776"/>
            <a:ext cx="288032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611560" y="1124744"/>
            <a:ext cx="79928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i="1" dirty="0" smtClean="0">
                <a:solidFill>
                  <a:schemeClr val="tx2"/>
                </a:solidFill>
                <a:latin typeface="Trebuchet MS" pitchFamily="34" charset="0"/>
              </a:rPr>
              <a:t>Decomposition of the cumulative decline in corporate lending into supply and demand effects (relative to 2008 Q3)</a:t>
            </a:r>
            <a:r>
              <a:rPr lang="hu-HU" sz="1700" i="1" dirty="0" smtClean="0">
                <a:solidFill>
                  <a:schemeClr val="tx2"/>
                </a:solidFill>
                <a:latin typeface="Trebuchet MS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869337" cy="44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en-GB" smtClean="0">
                <a:latin typeface="+mj-lt"/>
              </a:rPr>
              <a:pPr>
                <a:defRPr/>
              </a:pPr>
              <a:t>9</a:t>
            </a:fld>
            <a:endParaRPr lang="en-GB">
              <a:latin typeface="+mj-lt"/>
            </a:endParaRP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87016" y="116632"/>
            <a:ext cx="8605464" cy="792088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The monetary easing cycle has </a:t>
            </a:r>
            <a:r>
              <a:rPr lang="hu-HU" sz="2400" dirty="0" smtClean="0"/>
              <a:t>a </a:t>
            </a:r>
            <a:r>
              <a:rPr lang="en-US" sz="2400" dirty="0" smtClean="0"/>
              <a:t>positive impact on price condition</a:t>
            </a:r>
            <a:r>
              <a:rPr lang="hu-HU" sz="2400" dirty="0" smtClean="0"/>
              <a:t>s</a:t>
            </a:r>
            <a:r>
              <a:rPr lang="en-US" sz="2400" dirty="0" smtClean="0"/>
              <a:t> in corporate lending…</a:t>
            </a:r>
            <a:endParaRPr lang="en-US" sz="2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012160" y="6165304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+mn-lt"/>
              </a:rPr>
              <a:t>Source: MNB.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971600" y="1052736"/>
            <a:ext cx="684076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i="1" dirty="0" smtClean="0">
                <a:solidFill>
                  <a:schemeClr val="tx2"/>
                </a:solidFill>
                <a:latin typeface="Trebuchet MS" pitchFamily="34" charset="0"/>
              </a:rPr>
              <a:t>Interest rate of corporate loans and the MNB </a:t>
            </a:r>
            <a:r>
              <a:rPr lang="hu-HU" sz="1700" i="1" dirty="0" smtClean="0">
                <a:solidFill>
                  <a:schemeClr val="tx2"/>
                </a:solidFill>
                <a:latin typeface="Trebuchet MS" pitchFamily="34" charset="0"/>
              </a:rPr>
              <a:t>policy </a:t>
            </a:r>
            <a:r>
              <a:rPr lang="en-US" sz="1700" i="1" dirty="0" smtClean="0">
                <a:solidFill>
                  <a:schemeClr val="tx2"/>
                </a:solidFill>
                <a:latin typeface="Trebuchet MS" pitchFamily="34" charset="0"/>
              </a:rPr>
              <a:t>rate</a:t>
            </a:r>
          </a:p>
        </p:txBody>
      </p: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877411" cy="44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MNB színséma">
      <a:dk1>
        <a:sysClr val="windowText" lastClr="000000"/>
      </a:dk1>
      <a:lt1>
        <a:sysClr val="window" lastClr="FFFFFF"/>
      </a:lt1>
      <a:dk2>
        <a:srgbClr val="857760"/>
      </a:dk2>
      <a:lt2>
        <a:srgbClr val="DFD9D4"/>
      </a:lt2>
      <a:accent1>
        <a:srgbClr val="80BA27"/>
      </a:accent1>
      <a:accent2>
        <a:srgbClr val="FBBA00"/>
      </a:accent2>
      <a:accent3>
        <a:srgbClr val="00998B"/>
      </a:accent3>
      <a:accent4>
        <a:srgbClr val="00B68B"/>
      </a:accent4>
      <a:accent5>
        <a:srgbClr val="B12009"/>
      </a:accent5>
      <a:accent6>
        <a:srgbClr val="E7378C"/>
      </a:accent6>
      <a:hlink>
        <a:srgbClr val="00B6ED"/>
      </a:hlink>
      <a:folHlink>
        <a:srgbClr val="00998B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2910</TotalTime>
  <Words>1903</Words>
  <Application>Microsoft Office PowerPoint</Application>
  <PresentationFormat>Diavetítés a képernyőre (4:3 oldalarány)</PresentationFormat>
  <Paragraphs>190</Paragraphs>
  <Slides>35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36" baseType="lpstr">
      <vt:lpstr>blank</vt:lpstr>
      <vt:lpstr>1. dia</vt:lpstr>
      <vt:lpstr>Financial stability heat map</vt:lpstr>
      <vt:lpstr>Overall assessment I. – Banking sector remains strongly pro-cyclical</vt:lpstr>
      <vt:lpstr>4. dia</vt:lpstr>
      <vt:lpstr>Credit conditions</vt:lpstr>
      <vt:lpstr>The banking sector does not support the real economy</vt:lpstr>
      <vt:lpstr>Domestic corporate lending has been steadily contracting since the onset of the crisis</vt:lpstr>
      <vt:lpstr>Both demand and supply factors contributed to the contraction in corporate lending  </vt:lpstr>
      <vt:lpstr>The monetary easing cycle has a positive impact on price conditions in corporate lending…</vt:lpstr>
      <vt:lpstr>…hence corporate credit forecast was modified upwards</vt:lpstr>
      <vt:lpstr>As opposed to corporate lending, demand factors remain the key driver in household lending</vt:lpstr>
      <vt:lpstr>The trend of plummeting new lending continued last year</vt:lpstr>
      <vt:lpstr>Resilience to shocks</vt:lpstr>
      <vt:lpstr>In the low level of the System-Wide Financial Stress Index (SWFSI), benign market conditions are reflected</vt:lpstr>
      <vt:lpstr>The stress scenario of liquidity stress test </vt:lpstr>
      <vt:lpstr>The Liquidity Stress Index (LSI) indicates low level of liquidity risk</vt:lpstr>
      <vt:lpstr>The scenarios of the solvency stress test</vt:lpstr>
      <vt:lpstr>The impact of key risks on the banking sector profitability in the stress test on 2-year forecast horizon</vt:lpstr>
      <vt:lpstr>In the baseline scenario no additional capital is needed, however along the stress scenario several banks need capital injection</vt:lpstr>
      <vt:lpstr>The Solvency Stress Index (SSI) shows an increasing, but still manageable capital need</vt:lpstr>
      <vt:lpstr>Key risks and mitigation measures</vt:lpstr>
      <vt:lpstr>22. dia</vt:lpstr>
      <vt:lpstr>Risks in the external environment</vt:lpstr>
      <vt:lpstr>Credit supply constraints hit the SME sector more severely</vt:lpstr>
      <vt:lpstr>Exchange rate exposure of SMEs without natural hedge poses a significant risk</vt:lpstr>
      <vt:lpstr>The first two pillars of the MNB Funding for Growth Scheme (FGS) are aimed at reversing contraction in lending and reducing exchange rate exposure of SMEs</vt:lpstr>
      <vt:lpstr>The third pillar of the FGS accelerates the decrease in short-term external funds without any deleveraging</vt:lpstr>
      <vt:lpstr>The third pillar of the FGS is aimed at rationalising the debt structure and reducing the costs of MNB</vt:lpstr>
      <vt:lpstr>Banks remain reliant on external funding even in the case of loan-to-deposit ratio decreasing under 100 per cent</vt:lpstr>
      <vt:lpstr>Managing deteriorating portfolio quaility remains a key challenge</vt:lpstr>
      <vt:lpstr>In the corporate segment the I. and II. pillars of the FGS, while in the household portfolio the planned introduction of personal bankruptcy may improve portfolio quality</vt:lpstr>
      <vt:lpstr>Increasing participation in the exchange rate cap scheme would have a benign effect on household portfolio quaility</vt:lpstr>
      <vt:lpstr>Banks are striving for offsetting high costs through raising net interest income</vt:lpstr>
      <vt:lpstr>Market failures in pricing should be managed by enhancing competition</vt:lpstr>
      <vt:lpstr>Thank you for the attention!</vt:lpstr>
    </vt:vector>
  </TitlesOfParts>
  <Company>Magyar Nemzeti 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balast</dc:creator>
  <dc:description>térköz, behúzás, betűméret, igazítási javítások a diamintákon</dc:description>
  <cp:lastModifiedBy>balast</cp:lastModifiedBy>
  <cp:revision>332</cp:revision>
  <dcterms:created xsi:type="dcterms:W3CDTF">2012-07-19T06:39:59Z</dcterms:created>
  <dcterms:modified xsi:type="dcterms:W3CDTF">2013-05-20T20:44:19Z</dcterms:modified>
  <cp:contentStatus>0.02 verzió</cp:contentStatus>
</cp:coreProperties>
</file>