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37"/>
  </p:notesMasterIdLst>
  <p:handoutMasterIdLst>
    <p:handoutMasterId r:id="rId38"/>
  </p:handoutMasterIdLst>
  <p:sldIdLst>
    <p:sldId id="282" r:id="rId2"/>
    <p:sldId id="273" r:id="rId3"/>
    <p:sldId id="321" r:id="rId4"/>
    <p:sldId id="356" r:id="rId5"/>
    <p:sldId id="339" r:id="rId6"/>
    <p:sldId id="300" r:id="rId7"/>
    <p:sldId id="323" r:id="rId8"/>
    <p:sldId id="331" r:id="rId9"/>
    <p:sldId id="326" r:id="rId10"/>
    <p:sldId id="337" r:id="rId11"/>
    <p:sldId id="332" r:id="rId12"/>
    <p:sldId id="325" r:id="rId13"/>
    <p:sldId id="340" r:id="rId14"/>
    <p:sldId id="296" r:id="rId15"/>
    <p:sldId id="327" r:id="rId16"/>
    <p:sldId id="297" r:id="rId17"/>
    <p:sldId id="355" r:id="rId18"/>
    <p:sldId id="345" r:id="rId19"/>
    <p:sldId id="365" r:id="rId20"/>
    <p:sldId id="329" r:id="rId21"/>
    <p:sldId id="341" r:id="rId22"/>
    <p:sldId id="358" r:id="rId23"/>
    <p:sldId id="290" r:id="rId24"/>
    <p:sldId id="359" r:id="rId25"/>
    <p:sldId id="360" r:id="rId26"/>
    <p:sldId id="361" r:id="rId27"/>
    <p:sldId id="362" r:id="rId28"/>
    <p:sldId id="363" r:id="rId29"/>
    <p:sldId id="364" r:id="rId30"/>
    <p:sldId id="295" r:id="rId31"/>
    <p:sldId id="338" r:id="rId32"/>
    <p:sldId id="357" r:id="rId33"/>
    <p:sldId id="287" r:id="rId34"/>
    <p:sldId id="346" r:id="rId35"/>
    <p:sldId id="350" r:id="rId36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F94"/>
    <a:srgbClr val="92B93B"/>
    <a:srgbClr val="777063"/>
    <a:srgbClr val="EAB92A"/>
    <a:srgbClr val="5DB4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2013.05.20.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2013.05.20.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4972" y="571480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85736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34972" y="2643182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/>
          </p:nvPr>
        </p:nvSpPr>
        <p:spPr>
          <a:xfrm>
            <a:off x="634972" y="3143248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634972" y="364331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5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6" descr="mnb_ppt_alap_nyi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83568" y="1628800"/>
            <a:ext cx="792088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84" r:id="rId1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 helye 2"/>
          <p:cNvSpPr>
            <a:spLocks noGrp="1"/>
          </p:cNvSpPr>
          <p:nvPr>
            <p:ph type="body" idx="14"/>
          </p:nvPr>
        </p:nvSpPr>
        <p:spPr bwMode="auto">
          <a:xfrm>
            <a:off x="2483768" y="2348880"/>
            <a:ext cx="6660232" cy="22322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dirty="0" smtClean="0">
                <a:solidFill>
                  <a:schemeClr val="tx2"/>
                </a:solidFill>
                <a:latin typeface="+mn-lt"/>
              </a:rPr>
              <a:t>Jelentés a pénzügyi stabilitásról</a:t>
            </a:r>
          </a:p>
          <a:p>
            <a:pPr algn="ctr" eaLnBrk="1" hangingPunct="1"/>
            <a:r>
              <a:rPr lang="hu-HU" dirty="0" smtClean="0">
                <a:solidFill>
                  <a:schemeClr val="tx2"/>
                </a:solidFill>
                <a:latin typeface="+mn-lt"/>
              </a:rPr>
              <a:t>2013. május</a:t>
            </a:r>
          </a:p>
          <a:p>
            <a:pPr algn="ctr" eaLnBrk="1" hangingPunct="1"/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6389" name="Szöveg helye 5"/>
          <p:cNvSpPr>
            <a:spLocks noGrp="1"/>
          </p:cNvSpPr>
          <p:nvPr>
            <p:ph type="body" idx="17"/>
          </p:nvPr>
        </p:nvSpPr>
        <p:spPr bwMode="auto">
          <a:xfrm>
            <a:off x="2411760" y="4797152"/>
            <a:ext cx="6732240" cy="5000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dirty="0" smtClean="0">
                <a:solidFill>
                  <a:schemeClr val="tx2"/>
                </a:solidFill>
                <a:latin typeface="+mn-lt"/>
              </a:rPr>
              <a:t>2013. május 21.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10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36104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/>
              <a:t>… és ezzel vélhetően javult a belföldi vállalati hitelezési pálya  </a:t>
            </a:r>
            <a:endParaRPr lang="en-GB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616530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 becslés.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99592" y="1196752"/>
            <a:ext cx="7416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A vállalati hitelezés előrejelzése különböző forgatókönyvek mellett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86933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2008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vállalati hitelpiaccal ellentétben a lakossági piacon továbbra is a keresleti tényezők dominálnak  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380312" y="141277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55576" y="980728"/>
            <a:ext cx="7416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A háztartások hitelállományának nettó negyedéves változása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12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07963"/>
          </a:xfrm>
        </p:spPr>
        <p:txBody>
          <a:bodyPr>
            <a:noAutofit/>
          </a:bodyPr>
          <a:lstStyle/>
          <a:p>
            <a:pPr algn="ctr"/>
            <a:r>
              <a:rPr lang="hu-HU" sz="2300" dirty="0" smtClean="0"/>
              <a:t>Az új hitelkihelyezések trendszerűen tovább mérséklődtek az elmúlt évben   </a:t>
            </a:r>
            <a:endParaRPr lang="en-GB" sz="23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616530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71600" y="1268760"/>
            <a:ext cx="6840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Hitelintézetek új hitelkihelyezései a háztartási szegmensben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Sokkellenálló képesség</a:t>
            </a:r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Rendszerszintű Pénzügyi Stressz Index (REPSI) alacsony szintje a kulcsfontosságú piacok viszonylagos nyugalmát jelzi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539552" y="5805264"/>
            <a:ext cx="8136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hu-HU" sz="1200" dirty="0" smtClean="0">
                <a:solidFill>
                  <a:schemeClr val="tx2"/>
                </a:solidFill>
                <a:latin typeface="+mn-lt"/>
              </a:rPr>
              <a:t>Megjegyzés: A magasabb érték nagyobb mértékű stresszt takar. </a:t>
            </a:r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87624" y="1196752"/>
            <a:ext cx="61206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A Rendszerszintű Pénzügyi Stressz Index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61594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 smtClean="0"/>
              <a:t>A likviditási stresszteszt forgatókönyve</a:t>
            </a:r>
            <a:endParaRPr lang="en-GB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683568" y="5692026"/>
            <a:ext cx="7488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200" dirty="0" smtClean="0">
                <a:solidFill>
                  <a:schemeClr val="tx2"/>
                </a:solidFill>
                <a:latin typeface="+mn-lt"/>
              </a:rPr>
              <a:t>Megjegyzés: A likviditási stresszteszt 30 napra előretekintő.</a:t>
            </a:r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8329231" cy="27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zövegdoboz 7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648072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Likviditási Stressz Index alacsony likviditási kockázatot mutat</a:t>
            </a:r>
            <a:endParaRPr lang="en-GB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683568" y="5599693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200" dirty="0" smtClean="0">
                <a:solidFill>
                  <a:schemeClr val="tx2"/>
                </a:solidFill>
                <a:latin typeface="+mn-lt"/>
              </a:rPr>
              <a:t>Megjegyzés:  A mutató a hiány mértékével súlyozott piaci részarányok összege. Minél magasabb a mutató értéke, annál nagyobb a likviditási kockázat a stresszpálya mentén.</a:t>
            </a:r>
          </a:p>
        </p:txBody>
      </p:sp>
      <p:sp>
        <p:nvSpPr>
          <p:cNvPr id="10" name="Téglalap 9"/>
          <p:cNvSpPr/>
          <p:nvPr/>
        </p:nvSpPr>
        <p:spPr>
          <a:xfrm>
            <a:off x="7524328" y="4653136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8855968" y="3573016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331640" y="836712"/>
            <a:ext cx="6120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A Likviditási Stressz Index, a bankok szabályzói limit feletti likviditási többlete, illetve hiánya a stressz pályán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 smtClean="0"/>
              <a:t>A szolvencia stresszteszt forgatókönyve</a:t>
            </a:r>
            <a:endParaRPr lang="en-GB" dirty="0"/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428596" y="1142984"/>
            <a:ext cx="8247860" cy="4995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Nyolc negyedéves előrejelzési horizont a 2012. év végi állapotból indulva, a sokk 2013. </a:t>
            </a:r>
            <a:r>
              <a:rPr lang="hu-HU" sz="1600" dirty="0" err="1" smtClean="0">
                <a:solidFill>
                  <a:schemeClr val="tx2"/>
                </a:solidFill>
                <a:latin typeface="Trebuchet MS" pitchFamily="34" charset="0"/>
              </a:rPr>
              <a:t>II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. negyedévben érkezik.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 Alappályánk a 2013. márciusi inflációs jelentés előrejelzése.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rebuchet MS" pitchFamily="34" charset="0"/>
              </a:rPr>
              <a:t>Stresszpályán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 az alappályához képest: </a:t>
            </a:r>
          </a:p>
          <a:p>
            <a:pPr marL="637200" lvl="2" indent="-1800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4,3 százalékponttal alacsonyabb GDP-növekedés;</a:t>
            </a:r>
          </a:p>
          <a:p>
            <a:pPr marL="637200" lvl="2" indent="-1800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15 százalékkal gyengébb forint árfolyam;</a:t>
            </a:r>
          </a:p>
          <a:p>
            <a:pPr marL="637200" lvl="2" indent="-1800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300 bázispontos kockázati prémium sokk;</a:t>
            </a:r>
          </a:p>
          <a:p>
            <a:pPr marL="637200" lvl="2" indent="-1800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10 százalékos lakásár-csökkenés.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 Stresszpályán a már nemteljesítő hitelek után is pótlólagos értékvesztést számoltunk el, mivel egy jelentősen romló gazdasági környezetben ezeknél az ügyleteknél is csökken a megtérülési arány.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 Az árfolyamgátnál alap- és stresszpályán egyaránt 50 százalékos belépési aránnyal számoltunk.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A bankadót az egész időhorizonton teljes összegben érvényesítettük, a tranzakciós adó teljes áthárításával számoltunk.</a:t>
            </a:r>
            <a:endParaRPr lang="hu-HU" sz="1600" dirty="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52128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főbb kockázatoknak a bankrendszer eredményére gyakorolt hatása a </a:t>
            </a:r>
            <a:r>
              <a:rPr lang="hu-HU" dirty="0" err="1" smtClean="0"/>
              <a:t>stressztesztben</a:t>
            </a:r>
            <a:r>
              <a:rPr lang="hu-HU" dirty="0" smtClean="0"/>
              <a:t>, két éves időhorizonton</a:t>
            </a:r>
            <a:endParaRPr lang="en-GB" dirty="0"/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651526" cy="42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52128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Alappályán nincs pótlólagos tőkeigény, a stresszpályán azonban már több banknál is tőkepótlásra lehet szükség </a:t>
            </a:r>
            <a:endParaRPr lang="en-GB" dirty="0"/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7002164" cy="269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 smtClean="0"/>
              <a:t>Pénzügyi stabilitási hőábra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725488"/>
            <a:ext cx="7210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2008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Tőke Stressz Index növekvő, de még kezelhető mértékű szolvencia kockázatot jelez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683568" y="5661248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hu-HU" sz="1200" dirty="0" smtClean="0">
                <a:solidFill>
                  <a:schemeClr val="tx2"/>
                </a:solidFill>
                <a:latin typeface="+mn-lt"/>
              </a:rPr>
              <a:t>Megjegyzés:  A mutató a hiány mértékével súlyozott piaci részarányok összege. Minél magasabb a mutató értéke, annál nagyobb a szolvencia kockázat a stresszpálya mentén.</a:t>
            </a:r>
          </a:p>
        </p:txBody>
      </p:sp>
      <p:sp>
        <p:nvSpPr>
          <p:cNvPr id="9" name="Téglalap 8"/>
          <p:cNvSpPr/>
          <p:nvPr/>
        </p:nvSpPr>
        <p:spPr>
          <a:xfrm>
            <a:off x="7452320" y="1124744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7596336" y="141277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7164288" y="3717032"/>
            <a:ext cx="5040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8855968" y="692696"/>
            <a:ext cx="288032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23528" y="980728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Tőke Stressz Index, a bankok szabályozói limit feletti tőketöbblete, illetve hiánya a stressz pályán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Kiemelt kockázatok és kezelésük</a:t>
            </a:r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085646"/>
          </a:xfrm>
        </p:spPr>
        <p:txBody>
          <a:bodyPr/>
          <a:lstStyle/>
          <a:p>
            <a:pPr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1600" dirty="0" smtClean="0">
                <a:latin typeface="Trebuchet MS" pitchFamily="34" charset="0"/>
              </a:rPr>
              <a:t>Az eurozóna adósságválságának elhúzódása.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1600" dirty="0" smtClean="0">
                <a:latin typeface="Trebuchet MS" pitchFamily="34" charset="0"/>
              </a:rPr>
              <a:t>A magyar gazdaság sérülékenysége a technikai recesszióból kikerülés ellenére is fennmarad.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hu-HU" sz="1400" dirty="0" smtClean="0">
                <a:latin typeface="Trebuchet MS" pitchFamily="34" charset="0"/>
              </a:rPr>
              <a:t>Hitelpiaci problémák a vállalati, különösen a kkv-szegmensben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hu-HU" sz="1400" dirty="0" smtClean="0">
                <a:latin typeface="Trebuchet MS" pitchFamily="34" charset="0"/>
              </a:rPr>
              <a:t>Magas a természetes fedezettel nem rendelkező vállalatok árfolyamkitettsége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hu-HU" sz="1400" dirty="0" smtClean="0">
                <a:latin typeface="Trebuchet MS" pitchFamily="34" charset="0"/>
              </a:rPr>
              <a:t>Ráutaltság a külföldi forrásokra, amely jelentős részben rövid lejáratú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1600" dirty="0" smtClean="0">
                <a:latin typeface="Trebuchet MS" pitchFamily="34" charset="0"/>
              </a:rPr>
              <a:t>A bankrendszer  mérlegét nagymértékben terheli a jelentős nemteljesítő állomány, ami előrejelzéseink szerint tovább növekedhet.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hu-HU" sz="1600" dirty="0" smtClean="0">
                <a:latin typeface="Trebuchet MS" pitchFamily="34" charset="0"/>
              </a:rPr>
              <a:t>A bankok közötti verseny hiánya növekedési és jóléti veszteséget okoz.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Cím 4"/>
          <p:cNvSpPr txBox="1">
            <a:spLocks/>
          </p:cNvSpPr>
          <p:nvPr/>
        </p:nvSpPr>
        <p:spPr>
          <a:xfrm>
            <a:off x="214282" y="142852"/>
            <a:ext cx="8715436" cy="78581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Kiemelt kockázatok</a:t>
            </a:r>
            <a:endParaRPr lang="en-GB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36504"/>
          </a:xfrm>
        </p:spPr>
        <p:txBody>
          <a:bodyPr/>
          <a:lstStyle/>
          <a:p>
            <a:pPr marL="180000" lvl="1" indent="-180000">
              <a:lnSpc>
                <a:spcPct val="150000"/>
              </a:lnSpc>
            </a:pPr>
            <a:endParaRPr lang="hu-HU" dirty="0" smtClean="0">
              <a:solidFill>
                <a:schemeClr val="tx1"/>
              </a:solidFill>
            </a:endParaRPr>
          </a:p>
          <a:p>
            <a:pPr marL="180000" lvl="1" indent="-180000">
              <a:lnSpc>
                <a:spcPct val="150000"/>
              </a:lnSpc>
            </a:pPr>
            <a:r>
              <a:rPr lang="hu-HU" dirty="0" smtClean="0">
                <a:latin typeface="Trebuchet MS" pitchFamily="34" charset="0"/>
              </a:rPr>
              <a:t>Az </a:t>
            </a:r>
            <a:r>
              <a:rPr lang="hu-HU" dirty="0" err="1" smtClean="0">
                <a:latin typeface="Trebuchet MS" pitchFamily="34" charset="0"/>
              </a:rPr>
              <a:t>eurozóna</a:t>
            </a:r>
            <a:r>
              <a:rPr lang="hu-HU" dirty="0" smtClean="0">
                <a:latin typeface="Trebuchet MS" pitchFamily="34" charset="0"/>
              </a:rPr>
              <a:t> adósságválsága elhúzódik.</a:t>
            </a:r>
          </a:p>
          <a:p>
            <a:pPr marL="935038" lvl="2" indent="-169863">
              <a:buFont typeface="Wingdings" pitchFamily="2" charset="2"/>
              <a:buChar char="§"/>
            </a:pPr>
            <a:r>
              <a:rPr lang="hu-HU" dirty="0" smtClean="0">
                <a:latin typeface="Trebuchet MS" pitchFamily="34" charset="0"/>
              </a:rPr>
              <a:t>Számos periféria ország a korábbiaknál nagyobb költségvetési megszorításra kényszerül.</a:t>
            </a:r>
          </a:p>
          <a:p>
            <a:pPr marL="935038" lvl="2" indent="-169863">
              <a:buFont typeface="Wingdings" pitchFamily="2" charset="2"/>
              <a:buChar char="§"/>
            </a:pPr>
            <a:r>
              <a:rPr lang="hu-HU" dirty="0" smtClean="0">
                <a:latin typeface="Trebuchet MS" pitchFamily="34" charset="0"/>
              </a:rPr>
              <a:t>Egyes centrum országokban is a kormányok várhatóan jelentős költségvetési megszorításokat hajthatnak végre. </a:t>
            </a:r>
          </a:p>
          <a:p>
            <a:pPr marL="935038" lvl="2" indent="-169863">
              <a:buFont typeface="Wingdings" pitchFamily="2" charset="2"/>
              <a:buChar char="§"/>
            </a:pPr>
            <a:r>
              <a:rPr lang="hu-HU" dirty="0" smtClean="0">
                <a:latin typeface="Trebuchet MS" pitchFamily="34" charset="0"/>
              </a:rPr>
              <a:t>Jelentősen romolhat az eurozóna gazdasági növekedési kilátása, miközben a befektetői hangulat is hektikus maradhat. </a:t>
            </a:r>
          </a:p>
          <a:p>
            <a:pPr marL="180000" lvl="1" indent="-180000">
              <a:spcBef>
                <a:spcPts val="1200"/>
              </a:spcBef>
            </a:pPr>
            <a:r>
              <a:rPr lang="hu-HU" dirty="0" smtClean="0">
                <a:latin typeface="Trebuchet MS" pitchFamily="34" charset="0"/>
              </a:rPr>
              <a:t>A magas forrásköltségek és a romló portfólió miatt gyenge az európai bankok  jövedelemtermelő képessége. </a:t>
            </a:r>
          </a:p>
          <a:p>
            <a:pPr marL="935038" lvl="2" indent="-169863"/>
            <a:r>
              <a:rPr lang="hu-HU" dirty="0" smtClean="0">
                <a:latin typeface="Trebuchet MS" pitchFamily="34" charset="0"/>
              </a:rPr>
              <a:t>A romló növekedési kilátások nyomás alá helyezhetik az európai bankok mérlegeit.</a:t>
            </a:r>
          </a:p>
          <a:p>
            <a:pPr marL="935038" lvl="2" indent="-169863"/>
            <a:r>
              <a:rPr lang="hu-HU" dirty="0" smtClean="0">
                <a:latin typeface="Trebuchet MS" pitchFamily="34" charset="0"/>
              </a:rPr>
              <a:t>Több országban a bankrendszer jelentős tőkeinjekcióra szorul.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None/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</a:pPr>
            <a:endParaRPr lang="en-GB" dirty="0" smtClean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72000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Kockázatok a pénzügyi közvetítő rendszer külső környezetében</a:t>
            </a:r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kínálati korlátok nagyobb mértékben sújtják a kkv-szektort</a:t>
            </a:r>
            <a:endParaRPr lang="en-GB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1560" y="1412776"/>
            <a:ext cx="80648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n-lt"/>
              </a:rPr>
              <a:t>A vállalati új hitelkihelyezések változása vállalatméret szerinti bontásban</a:t>
            </a:r>
            <a:endParaRPr lang="en-GB" sz="1700" i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300192" y="616530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KHR, MNB becslés.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Kép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3367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25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36104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/>
              <a:t>A fedezetlen árfolyamkitettség jelentős kockázatot hordoz a kkv-szegmensben </a:t>
            </a:r>
            <a:endParaRPr lang="en-GB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616530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KHR, MNB becslés.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119675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Az </a:t>
            </a:r>
            <a:r>
              <a:rPr lang="hu-HU" sz="1700" i="1" dirty="0" err="1" smtClean="0">
                <a:solidFill>
                  <a:schemeClr val="tx2"/>
                </a:solidFill>
                <a:latin typeface="Trebuchet MS" pitchFamily="34" charset="0"/>
              </a:rPr>
              <a:t>árfolyamleértékelődés</a:t>
            </a:r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 eloszlása hitelszerződésenként a kkv-szegmensben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861594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26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440160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 smtClean="0"/>
              <a:t>A hitelezési trendek megfordítását és a kkv szegmens árfolyamkockázatának csökkentését célozza a jegybank a Növekedési Hitelprogramjának első két pillére</a:t>
            </a:r>
            <a:endParaRPr lang="en-GB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616530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99592" y="1556792"/>
            <a:ext cx="7416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Belföldi vállalati hitelek növekedési dinamikája</a:t>
            </a:r>
          </a:p>
        </p:txBody>
      </p:sp>
      <p:pic>
        <p:nvPicPr>
          <p:cNvPr id="6246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899592" y="1916832"/>
            <a:ext cx="33843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Teljes vállalati szektor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292080" y="1916832"/>
            <a:ext cx="33291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Kkv-szegmens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/>
              <a:t>A NHP harmadik pillére gyorsítja a rövid külföldi források mérséklődését, de ez nem jár együtt mérlegalkalmazkodással</a:t>
            </a:r>
            <a:endParaRPr lang="en-GB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1268760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i="1" dirty="0" smtClean="0">
                <a:solidFill>
                  <a:schemeClr val="tx2"/>
                </a:solidFill>
                <a:latin typeface="+mn-lt"/>
              </a:rPr>
              <a:t>A bankrendszer külföldi forrásainak és a hitel/betét mutatójának alakulása az előrejelzési horizonton</a:t>
            </a:r>
            <a:endParaRPr lang="en-GB" sz="1400" i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Az NHP </a:t>
            </a:r>
            <a:r>
              <a:rPr lang="hu-HU" dirty="0" err="1" smtClean="0"/>
              <a:t>III</a:t>
            </a:r>
            <a:r>
              <a:rPr lang="hu-HU" dirty="0" smtClean="0"/>
              <a:t>. pillére racionalizálja az adósságszerkezetet, csökkenti az MNB költségeit</a:t>
            </a:r>
            <a:endParaRPr lang="en-GB" dirty="0"/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683568" y="1412776"/>
            <a:ext cx="7560840" cy="4536504"/>
          </a:xfrm>
        </p:spPr>
        <p:txBody>
          <a:bodyPr/>
          <a:lstStyle/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hu-HU" sz="2000" dirty="0" smtClean="0"/>
              <a:t>A rövid külső adósság csökkentése alacsonyabb devizatartalékot és MNB-kötvényállományt tesz lehetővé</a:t>
            </a:r>
          </a:p>
          <a:p>
            <a:pPr marL="577850" lvl="2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hu-HU" sz="1600" dirty="0" smtClean="0"/>
              <a:t>a sebezhetőség növelése nélkül</a:t>
            </a:r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hu-HU" sz="1800" dirty="0" smtClean="0"/>
              <a:t>Az MNB által nyújtott </a:t>
            </a:r>
            <a:r>
              <a:rPr lang="hu-HU" sz="1800" dirty="0" err="1" smtClean="0"/>
              <a:t>swap</a:t>
            </a:r>
            <a:r>
              <a:rPr lang="hu-HU" sz="1800" dirty="0" smtClean="0"/>
              <a:t> hatása a bankrendszer mérlegére:</a:t>
            </a:r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hu-HU" dirty="0" smtClean="0"/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hu-HU" sz="1100" dirty="0" smtClean="0"/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hu-HU" sz="1800" dirty="0" smtClean="0"/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hu-HU" sz="1800" dirty="0" smtClean="0"/>
              <a:t>A konszolidált államháztartás mérlegének változása, amennyiben az ÁKK közreműködésével csökkentjük a rövid külső adósságot</a:t>
            </a:r>
            <a:endParaRPr lang="hu-HU" sz="2000" dirty="0" smtClean="0"/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hu-HU" sz="20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79712" y="3284984"/>
          <a:ext cx="496855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/>
                <a:gridCol w="2484276"/>
              </a:tblGrid>
              <a:tr h="936104">
                <a:tc>
                  <a:txBody>
                    <a:bodyPr/>
                    <a:lstStyle/>
                    <a:p>
                      <a:pPr algn="r"/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Likvid forinteszközök</a:t>
                      </a:r>
                    </a:p>
                    <a:p>
                      <a:pPr algn="r"/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Külföldi eszközök</a:t>
                      </a:r>
                    </a:p>
                    <a:p>
                      <a:pPr algn="r"/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Hitelek</a:t>
                      </a:r>
                      <a:endParaRPr lang="hu-HU" sz="1600" dirty="0">
                        <a:solidFill>
                          <a:srgbClr val="77706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Saját tőke</a:t>
                      </a:r>
                    </a:p>
                    <a:p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Külföldi források</a:t>
                      </a:r>
                    </a:p>
                    <a:p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Betétek</a:t>
                      </a:r>
                      <a:endParaRPr lang="hu-HU" sz="1600" dirty="0">
                        <a:solidFill>
                          <a:srgbClr val="77706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2051720" y="3356992"/>
            <a:ext cx="216024" cy="2160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own Arrow 8"/>
          <p:cNvSpPr/>
          <p:nvPr/>
        </p:nvSpPr>
        <p:spPr>
          <a:xfrm>
            <a:off x="6156176" y="3573016"/>
            <a:ext cx="216024" cy="2160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1720" y="4869160"/>
          <a:ext cx="504056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658"/>
                <a:gridCol w="2692902"/>
              </a:tblGrid>
              <a:tr h="1152128">
                <a:tc>
                  <a:txBody>
                    <a:bodyPr/>
                    <a:lstStyle/>
                    <a:p>
                      <a:pPr algn="r"/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MNB devizatartaléka</a:t>
                      </a:r>
                    </a:p>
                    <a:p>
                      <a:pPr algn="r"/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Egyéb eszközök</a:t>
                      </a:r>
                      <a:endParaRPr lang="hu-HU" sz="1600" dirty="0">
                        <a:solidFill>
                          <a:srgbClr val="77706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MNB-kötvény</a:t>
                      </a:r>
                    </a:p>
                    <a:p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Egyéb jegybanki források</a:t>
                      </a:r>
                    </a:p>
                    <a:p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Devizakötvény</a:t>
                      </a:r>
                    </a:p>
                    <a:p>
                      <a:r>
                        <a:rPr lang="hu-HU" sz="1600" dirty="0" smtClean="0">
                          <a:solidFill>
                            <a:srgbClr val="777063"/>
                          </a:solidFill>
                        </a:rPr>
                        <a:t>Forintkötvény</a:t>
                      </a:r>
                      <a:endParaRPr lang="hu-HU" sz="1600" dirty="0">
                        <a:solidFill>
                          <a:srgbClr val="77706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2051720" y="4941168"/>
            <a:ext cx="216024" cy="2160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Down Arrow 11"/>
          <p:cNvSpPr/>
          <p:nvPr/>
        </p:nvSpPr>
        <p:spPr>
          <a:xfrm>
            <a:off x="5940152" y="4941168"/>
            <a:ext cx="216024" cy="2160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Down Arrow 12"/>
          <p:cNvSpPr/>
          <p:nvPr/>
        </p:nvSpPr>
        <p:spPr>
          <a:xfrm>
            <a:off x="6012160" y="5445224"/>
            <a:ext cx="216024" cy="21602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Down Arrow 13"/>
          <p:cNvSpPr/>
          <p:nvPr/>
        </p:nvSpPr>
        <p:spPr>
          <a:xfrm rot="10800000">
            <a:off x="6012160" y="5661248"/>
            <a:ext cx="216024" cy="21602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/>
              <a:t>A hitel/betét mutató 100 alá csökkenésével is fennmarad a bankok külföldi finanszírozási szükséglete</a:t>
            </a:r>
            <a:endParaRPr lang="en-GB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zövegdoboz 8"/>
          <p:cNvSpPr txBox="1"/>
          <p:nvPr/>
        </p:nvSpPr>
        <p:spPr>
          <a:xfrm>
            <a:off x="0" y="13407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 smtClean="0">
                <a:solidFill>
                  <a:schemeClr val="tx2"/>
                </a:solidFill>
                <a:latin typeface="+mn-lt"/>
              </a:rPr>
              <a:t>A bankrendszer stilizált mérlege 100 százalékos hitel/betét mutató mellett</a:t>
            </a:r>
            <a:endParaRPr lang="en-GB" sz="1600" i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588562"/>
          </a:xfrm>
        </p:spPr>
        <p:txBody>
          <a:bodyPr/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hu-HU" sz="1600" b="1" dirty="0" smtClean="0"/>
              <a:t>Hitelezési feltételek:</a:t>
            </a:r>
            <a:r>
              <a:rPr lang="hu-HU" sz="1600" dirty="0" smtClean="0"/>
              <a:t> </a:t>
            </a:r>
            <a:r>
              <a:rPr lang="hu-HU" sz="1600" i="1" dirty="0" smtClean="0"/>
              <a:t>A bankrendszer a gazdaság támogatási funkcióját továbbra is csak korlátozottan tölti be.</a:t>
            </a:r>
          </a:p>
          <a:p>
            <a:pPr marL="582613" lvl="1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600" dirty="0" smtClean="0">
                <a:latin typeface="Trebuchet MS" pitchFamily="34" charset="0"/>
              </a:rPr>
              <a:t>A bankrendszer az alacsony hitelezési hajlandóság miatt a vállalati szegmensben erősen prociklikus, ami különösen a banki finanszírozásra rászorult kkv-szektor forráshoz jutását nehezíti meg.   </a:t>
            </a:r>
            <a:endParaRPr lang="hu-HU" dirty="0" smtClean="0"/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hu-HU" sz="1600" b="1" dirty="0" smtClean="0"/>
              <a:t>Sokkellenálló képesség: </a:t>
            </a:r>
            <a:r>
              <a:rPr lang="hu-HU" sz="1600" i="1" dirty="0" smtClean="0"/>
              <a:t>A stresszhelyzetben növekvő tőkeigény a tulajdonosok elkötelezettsége miatt kezelhető mértékű.</a:t>
            </a:r>
          </a:p>
          <a:p>
            <a:pPr marL="582613" lvl="1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600" dirty="0" smtClean="0">
                <a:latin typeface="Trebuchet MS" pitchFamily="34" charset="0"/>
              </a:rPr>
              <a:t>LIKVIDITÁS: A likviditási kockázatok továbbra is alacsonyak, melyet a stressztesztek is visszaigazolnak. Ugyanakkor a likviditás döntően forintban áll rendelkezésre, ami a devizaswappiac súrlódásmentes működését igényli.</a:t>
            </a:r>
          </a:p>
          <a:p>
            <a:pPr marL="582613" lvl="1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sz="1600" dirty="0" smtClean="0">
                <a:latin typeface="Trebuchet MS" pitchFamily="34" charset="0"/>
              </a:rPr>
              <a:t>TŐKE: Bankrendszeri szinten a tőkeellátottság javult. Ugyanakkor egyes bankok kedvezőtlenebb induló tőkepozíciója miatt a szolvencia stresszteszt némileg magasabb tőkeszükségletet jelez. Ez azonban az anyabanki elköteleződést is figyelembe véve kezelhető mértékű.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None/>
            </a:pPr>
            <a:endParaRPr lang="en-GB" sz="20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</a:pPr>
            <a:endParaRPr lang="en-GB" sz="2000" dirty="0" smtClean="0">
              <a:latin typeface="+mn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85818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Összefoglaló I. – A bankrendszer továbbra is prociklikusan viselkedik</a:t>
            </a:r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hazai pénzügyi közvetítő rendszerben a romló hitelportfólió kezelése továbbra is kihívás</a:t>
            </a:r>
            <a:endParaRPr lang="en-GB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3528" y="1418873"/>
            <a:ext cx="8208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n-lt"/>
              </a:rPr>
              <a:t>A nemteljesítő hitelek aránya és az értékvesztés eredményt rontó hatása</a:t>
            </a:r>
            <a:endParaRPr lang="en-GB" sz="1700" i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988840"/>
            <a:ext cx="3816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n-lt"/>
              </a:rPr>
              <a:t>Vállalatok</a:t>
            </a:r>
            <a:endParaRPr lang="en-GB" sz="1700" i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788024" y="1988840"/>
            <a:ext cx="3816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n-lt"/>
              </a:rPr>
              <a:t>Háztartások</a:t>
            </a:r>
            <a:endParaRPr lang="en-GB" sz="1700" i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6017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31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08012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vállalati szegmensben az NHP első két pillére, míg a háztartásoknál a családi csőd intézményének bevezetése javíthatja a portfólió minőségét</a:t>
            </a:r>
            <a:endParaRPr lang="en-GB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202849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n-lt"/>
              </a:rPr>
              <a:t>A családi csődeljárás lehetséges folyamatábrája</a:t>
            </a:r>
            <a:endParaRPr lang="en-GB" sz="1700" i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276" y="1628800"/>
            <a:ext cx="54227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32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08012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Az árfolyamgát kihasználtságának növekedése is jótékonyan hatna a </a:t>
            </a:r>
            <a:r>
              <a:rPr lang="hu-HU" dirty="0" err="1" smtClean="0"/>
              <a:t>portfólióminőségre</a:t>
            </a:r>
            <a:endParaRPr lang="en-GB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202849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n-lt"/>
              </a:rPr>
              <a:t>Az árfolyamgát intézményének kihasználtsága</a:t>
            </a:r>
            <a:endParaRPr lang="en-GB" sz="1700" i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33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85720" y="284018"/>
            <a:ext cx="8606190" cy="84072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magas költségeket a bankok a kamatmarzs növelésével próbálják ellensúlyozni</a:t>
            </a:r>
            <a:endParaRPr lang="en-GB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9552" y="1268760"/>
            <a:ext cx="3888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j-lt"/>
              </a:rPr>
              <a:t>A bankrendszeri kamatmarzs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786314" y="1285860"/>
            <a:ext cx="40005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j-lt"/>
              </a:rPr>
              <a:t>A nettó kamatjövedelem aránya a mérlegfőösszeghez</a:t>
            </a:r>
          </a:p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+mj-lt"/>
              </a:rPr>
              <a:t> (2012. június – konszolidált adatok)</a:t>
            </a:r>
            <a:endParaRPr lang="en-GB" sz="1700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929190" y="6165304"/>
            <a:ext cx="3387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EKB CBD adatbázis,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9873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34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Az árazásban megfigyelhető piaci kudarcot a verseny erősítésével lehetne kezelni</a:t>
            </a:r>
            <a:endParaRPr lang="en-GB" dirty="0"/>
          </a:p>
        </p:txBody>
      </p:sp>
      <p:sp>
        <p:nvSpPr>
          <p:cNvPr id="8" name="Téglalap 7"/>
          <p:cNvSpPr/>
          <p:nvPr/>
        </p:nvSpPr>
        <p:spPr>
          <a:xfrm>
            <a:off x="827584" y="1988840"/>
            <a:ext cx="7200800" cy="346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hu-HU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Célszerű lenne az előtörlesztési díj szabályozói maximumát 1-1,5 százalékra csökkenteni más bank hiteléből történő kiváltás esetén is.</a:t>
            </a:r>
          </a:p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hu-HU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A GVH korábbi javaslatával egyetértve megvizsgálandónak tartjuk az állami támogatás hordozhatóságának bevezetését.</a:t>
            </a:r>
          </a:p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hu-HU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A maximális közjegyzői díjak csökkentése indokolt lehet, hiszen egy jelentős, a hitelkiváltást érdemben ellenösztönző tételről van szó, melyet nem versenyző, de nem is állami szereplők számítanak fel.</a:t>
            </a:r>
          </a:p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hu-HU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A legtöbb jelzáloghitel termékkapcsolást tartalmaz, ezért ösztönözni kell a folyószámlák hordozhatóságát.</a:t>
            </a:r>
          </a:p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hu-HU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Támogatandó olyan szereplők megjelenése, melyek segítenék a háztartásokat a legkedvezőbb ajánlatok felkutatásában.</a:t>
            </a:r>
            <a:endParaRPr lang="hu-HU" sz="1600" dirty="0">
              <a:solidFill>
                <a:schemeClr val="tx2"/>
              </a:solidFill>
              <a:latin typeface="Trebuchet MS"/>
              <a:ea typeface="Trebuchet MS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992888" cy="79208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Köszönöm a figyelmet!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Cím 4"/>
          <p:cNvSpPr txBox="1">
            <a:spLocks/>
          </p:cNvSpPr>
          <p:nvPr/>
        </p:nvSpPr>
        <p:spPr>
          <a:xfrm>
            <a:off x="214282" y="142852"/>
            <a:ext cx="8715436" cy="54984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Összefoglaló II. – Kiemelt kockázatok és azok kezelése</a:t>
            </a:r>
            <a:endParaRPr lang="en-GB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323528" y="836712"/>
          <a:ext cx="8568952" cy="5904656"/>
        </p:xfrm>
        <a:graphic>
          <a:graphicData uri="http://schemas.openxmlformats.org/drawingml/2006/table">
            <a:tbl>
              <a:tblPr/>
              <a:tblGrid>
                <a:gridCol w="2736304"/>
                <a:gridCol w="5832648"/>
              </a:tblGrid>
              <a:tr h="217580">
                <a:tc>
                  <a:txBody>
                    <a:bodyPr/>
                    <a:lstStyle/>
                    <a:p>
                      <a:pPr marR="1778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80340" algn="l"/>
                          <a:tab pos="2541905" algn="l"/>
                        </a:tabLst>
                      </a:pPr>
                      <a:r>
                        <a:rPr lang="hu-HU" sz="1000" b="1" dirty="0">
                          <a:latin typeface="Trebuchet MS"/>
                          <a:ea typeface="Calibri"/>
                          <a:cs typeface="Times New Roman"/>
                        </a:rPr>
                        <a:t>Kiemelt kockázatok: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1778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hu-HU" sz="1000" b="1" i="1">
                          <a:latin typeface="Trebuchet MS"/>
                          <a:ea typeface="Calibri"/>
                          <a:cs typeface="Times New Roman"/>
                        </a:rPr>
                        <a:t>Kockázatcsökkentő lépések:</a:t>
                      </a:r>
                      <a:endParaRPr lang="hu-HU" sz="10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598851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201295" algn="l"/>
                          <a:tab pos="2541905" algn="l"/>
                        </a:tabLst>
                      </a:pPr>
                      <a:r>
                        <a:rPr lang="hu-HU" sz="1000" b="1" dirty="0">
                          <a:latin typeface="Trebuchet MS"/>
                          <a:ea typeface="Trebuchet MS"/>
                          <a:cs typeface="Times New Roman"/>
                        </a:rPr>
                        <a:t>1.</a:t>
                      </a: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 b="1" dirty="0">
                          <a:latin typeface="Trebuchet MS"/>
                          <a:ea typeface="Trebuchet MS"/>
                          <a:cs typeface="Times New Roman"/>
                        </a:rPr>
                        <a:t>Az eurozóna adósságválságának elhúzódása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360363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1. 	Az eurozónából esetlegesen érkező kedvezőtlen sokkok hatásának csökkentése érdekében továbbra is szükséges hazánkban a prudens fiskális politika fenntartása, valamint a fenntartható gazdasági növekedés támogatása.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217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201295" algn="l"/>
                          <a:tab pos="2541905" algn="l"/>
                        </a:tabLst>
                      </a:pPr>
                      <a:r>
                        <a:rPr lang="hu-HU" sz="1000" b="1" dirty="0">
                          <a:latin typeface="Trebuchet MS"/>
                          <a:ea typeface="Trebuchet MS"/>
                          <a:cs typeface="Times New Roman"/>
                        </a:rPr>
                        <a:t>2.</a:t>
                      </a: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 b="1" dirty="0">
                          <a:latin typeface="Trebuchet MS"/>
                          <a:ea typeface="Trebuchet MS"/>
                          <a:cs typeface="Times New Roman"/>
                        </a:rPr>
                        <a:t>A hazai gazdaság sérülékenysége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latin typeface="Trebuchet MS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397556">
                <a:tc>
                  <a:txBody>
                    <a:bodyPr/>
                    <a:lstStyle/>
                    <a:p>
                      <a:pPr marL="471805" indent="-27051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471805" algn="l"/>
                          <a:tab pos="2541905" algn="l"/>
                        </a:tabLst>
                      </a:pPr>
                      <a:r>
                        <a:rPr lang="hu-HU" sz="1000" dirty="0">
                          <a:latin typeface="Trebuchet MS"/>
                          <a:ea typeface="Trebuchet MS"/>
                          <a:cs typeface="Times New Roman"/>
                        </a:rPr>
                        <a:t>2.1.</a:t>
                      </a: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 dirty="0">
                          <a:latin typeface="Trebuchet MS"/>
                          <a:ea typeface="Trebuchet MS"/>
                          <a:cs typeface="Times New Roman"/>
                        </a:rPr>
                        <a:t>Hitelpiaci problémák a vállalati, különösen a kkv-hitelezésben</a:t>
                      </a: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2.1. 	A Növekedési Hitelprogram első pillére javíthatja a kkv-szektor olcsó forráshoz jutásának esélyét.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577533">
                <a:tc>
                  <a:txBody>
                    <a:bodyPr/>
                    <a:lstStyle/>
                    <a:p>
                      <a:pPr marL="471805" indent="-27051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2541905" algn="l"/>
                        </a:tabLst>
                      </a:pPr>
                      <a:r>
                        <a:rPr lang="hu-HU" sz="1000" dirty="0">
                          <a:latin typeface="Trebuchet MS"/>
                          <a:ea typeface="Trebuchet MS"/>
                          <a:cs typeface="Times New Roman"/>
                        </a:rPr>
                        <a:t>2.2.</a:t>
                      </a: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 dirty="0">
                          <a:latin typeface="Trebuchet MS"/>
                          <a:ea typeface="Trebuchet MS"/>
                          <a:cs typeface="Times New Roman"/>
                        </a:rPr>
                        <a:t>A természetes fedezettel nem rendelkező vállalatok árfolyamkitettsége</a:t>
                      </a: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2.2. 	A Növekedési Hitelprogram második pillére az érintett kkv-k devizahitelének forintosítását célozza. 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397556">
                <a:tc>
                  <a:txBody>
                    <a:bodyPr/>
                    <a:lstStyle/>
                    <a:p>
                      <a:pPr marL="471805" indent="-27051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2541905" algn="l"/>
                        </a:tabLst>
                      </a:pPr>
                      <a:r>
                        <a:rPr lang="hu-HU" sz="1000">
                          <a:latin typeface="Trebuchet MS"/>
                          <a:ea typeface="Trebuchet MS"/>
                          <a:cs typeface="Times New Roman"/>
                        </a:rPr>
                        <a:t>2.3.</a:t>
                      </a:r>
                      <a:r>
                        <a:rPr lang="hu-HU" sz="1000" i="1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>
                          <a:latin typeface="Trebuchet MS"/>
                          <a:ea typeface="Trebuchet MS"/>
                          <a:cs typeface="Times New Roman"/>
                        </a:rPr>
                        <a:t>Ráutaltság a külföldi finanszírozásra, amely jelentős részben rövid lejáratú</a:t>
                      </a: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2.3. 	A Növekedési Hitelprogram harmadik pillére csökkenti a külföld felé fennálló adósságot és hosszabbítja annak lejáratát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397556">
                <a:tc>
                  <a:txBody>
                    <a:bodyPr/>
                    <a:lstStyle/>
                    <a:p>
                      <a:pPr marL="201930" indent="-18034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201295" algn="l"/>
                          <a:tab pos="2541905" algn="l"/>
                        </a:tabLst>
                      </a:pPr>
                      <a:r>
                        <a:rPr lang="hu-HU" sz="1000" b="1">
                          <a:latin typeface="Trebuchet MS"/>
                          <a:ea typeface="Trebuchet MS"/>
                          <a:cs typeface="Times New Roman"/>
                        </a:rPr>
                        <a:t>3.</a:t>
                      </a:r>
                      <a:r>
                        <a:rPr lang="hu-HU" sz="1000" i="1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 b="1">
                          <a:latin typeface="Trebuchet MS"/>
                          <a:ea typeface="Trebuchet MS"/>
                          <a:cs typeface="Times New Roman"/>
                        </a:rPr>
                        <a:t>A bankrendszer portfólióminőségének romlása</a:t>
                      </a:r>
                      <a:endParaRPr lang="hu-HU" sz="100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000" dirty="0">
                        <a:latin typeface="Trebuchet MS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464466">
                <a:tc>
                  <a:txBody>
                    <a:bodyPr/>
                    <a:lstStyle/>
                    <a:p>
                      <a:pPr marL="471805" indent="-269875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471805" algn="l"/>
                          <a:tab pos="2541905" algn="l"/>
                        </a:tabLst>
                      </a:pPr>
                      <a:r>
                        <a:rPr lang="hu-HU" sz="1000">
                          <a:latin typeface="Trebuchet MS"/>
                          <a:ea typeface="Trebuchet MS"/>
                          <a:cs typeface="Times New Roman"/>
                        </a:rPr>
                        <a:t>3.1.</a:t>
                      </a:r>
                      <a:r>
                        <a:rPr lang="hu-HU" sz="1000" i="1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>
                          <a:latin typeface="Trebuchet MS"/>
                          <a:ea typeface="Trebuchet MS"/>
                          <a:cs typeface="Times New Roman"/>
                        </a:rPr>
                        <a:t>A már meglévő nemteljesítő hitelállomány magas aránya </a:t>
                      </a: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3.1. 	A családi csődeljárás intézményének tervezett bevezetése a már nemteljesítő portfólió kezelését segítené, miközben „tiszta lapot” biztosítana a túladósodott ügyfeleknek.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618633">
                <a:tc>
                  <a:txBody>
                    <a:bodyPr/>
                    <a:lstStyle/>
                    <a:p>
                      <a:pPr marL="471805" indent="-269875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471805" algn="l"/>
                          <a:tab pos="2541905" algn="l"/>
                        </a:tabLst>
                      </a:pPr>
                      <a:r>
                        <a:rPr lang="hu-HU" sz="1000">
                          <a:latin typeface="Trebuchet MS"/>
                          <a:ea typeface="Trebuchet MS"/>
                          <a:cs typeface="Times New Roman"/>
                        </a:rPr>
                        <a:t>3.2.</a:t>
                      </a:r>
                      <a:r>
                        <a:rPr lang="hu-HU" sz="1000" i="1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>
                          <a:latin typeface="Trebuchet MS"/>
                          <a:ea typeface="Trebuchet MS"/>
                          <a:cs typeface="Times New Roman"/>
                        </a:rPr>
                        <a:t>Újonnan nemteljesítővé váló hitelek jelentős aránya</a:t>
                      </a: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442913" marR="17780" indent="-4064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291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3.2.1. 	Az árfolyamgát magasabb kihasználtsága mérsékelhetné a lakossági portfólió romlását.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marL="395605" marR="17780" indent="-35941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605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3.2.2. A Növekedési Hitelprogram első két pillére javíthatja a kkv-hitelportfólió minőségét.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2017345">
                <a:tc>
                  <a:txBody>
                    <a:bodyPr/>
                    <a:lstStyle/>
                    <a:p>
                      <a:pPr marL="201930" indent="-18034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tabLst>
                          <a:tab pos="201295" algn="l"/>
                          <a:tab pos="2541905" algn="l"/>
                        </a:tabLst>
                      </a:pPr>
                      <a:r>
                        <a:rPr lang="hu-HU" sz="1000" b="1" dirty="0">
                          <a:latin typeface="Trebuchet MS"/>
                          <a:ea typeface="Trebuchet MS"/>
                          <a:cs typeface="Times New Roman"/>
                        </a:rPr>
                        <a:t>4.</a:t>
                      </a: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 	</a:t>
                      </a:r>
                      <a:r>
                        <a:rPr lang="hu-HU" sz="1000" b="1" dirty="0">
                          <a:latin typeface="Trebuchet MS"/>
                          <a:ea typeface="Trebuchet MS"/>
                          <a:cs typeface="Times New Roman"/>
                        </a:rPr>
                        <a:t>A bankok közötti verseny hiánya a jelzáloghitelezésben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4.1. 	Célszerű lenne az előtörlesztési díj szabályozói maximumát </a:t>
                      </a:r>
                      <a:r>
                        <a:rPr lang="hu-HU" sz="1000" i="1" dirty="0" smtClean="0">
                          <a:latin typeface="Trebuchet MS"/>
                          <a:ea typeface="Trebuchet MS"/>
                          <a:cs typeface="Times New Roman"/>
                        </a:rPr>
                        <a:t>1-1,5 </a:t>
                      </a: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százalékra csökkenteni más bank hiteléből történő kiváltás esetén is.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4.2. 	A GVH korábbi javaslatával egyetértve megvizsgálandónak tartjuk az állami támogatás hordozhatóságának bevezetését.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4.3. 	A maximális közjegyzői díjak csökkentése indokolt lehet, hiszen egy jelentős, a hitelkiváltást érdemben ellenösztönző tételről van szó, melyet nem versenyző, de nem is állami szereplők számítanak fel.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4.4. 	A legtöbb jelzáloghitel termékkapcsolást tartalmaz, ezért ösztönözni kell a folyószámlák hordozhatóságát.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  <a:p>
                      <a:pPr marL="360363" marR="17780" indent="-3238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0363" algn="l"/>
                        </a:tabLst>
                      </a:pPr>
                      <a:r>
                        <a:rPr lang="hu-HU" sz="1000" i="1" dirty="0">
                          <a:latin typeface="Trebuchet MS"/>
                          <a:ea typeface="Trebuchet MS"/>
                          <a:cs typeface="Times New Roman"/>
                        </a:rPr>
                        <a:t>4.5. 	Támogatandó olyan szereplők megjelenése, melyek segítenék a háztartásokat a legkedvezőbb ajánlatok felkutatásában.</a:t>
                      </a:r>
                      <a:endParaRPr lang="hu-HU" sz="1000" dirty="0"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46526" marR="46526" marT="3661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Hitelezési feltételek</a:t>
            </a:r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2008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bankrendszer a gazdaság növekedését támogató funkcióját nem tölti be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79512" y="5537557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hu-HU" sz="1200" dirty="0" smtClean="0">
                <a:solidFill>
                  <a:schemeClr val="tx2"/>
                </a:solidFill>
                <a:latin typeface="Trebuchet MS" pitchFamily="34" charset="0"/>
              </a:rPr>
              <a:t>Megjegyzés:  A PKI éves növekedési üteme azt mutatja, hogy mennyi a pénzügyi közvetítő szektor (bankrendszer) hozzájárulása a reál-GDP éves növekedési üteméhez.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83671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Pénzügyi Kondíciós Index (PKI), a reál-GDP éves növekedése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904656" cy="443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2008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vállalati hitelállományok a válság óta folyamatosan csökkennek  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380312" y="141277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331640" y="1052736"/>
            <a:ext cx="61206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A vállalatok hitelállományának nettó negyedéves változása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vállalati hitelezés visszaesésében mind a keresleti, mind a kínálati tényezők szerepet játszanak  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380312" y="141277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83568" y="1196752"/>
            <a:ext cx="7992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A vállalati hitelezés visszaesésének dekompozíciója keresleti és kínálati tényezőkre (2008 szeptemberéhez képest) 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9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79971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/>
              <a:t>A kamatcsökkentési ciklussal ugyanakkor enyhültek a vállalati hitelezés árjellegű feltételei…</a:t>
            </a:r>
            <a:endParaRPr lang="en-GB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616530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tx2"/>
                </a:solidFill>
                <a:latin typeface="+mn-lt"/>
              </a:rPr>
              <a:t>Forrás: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71600" y="1268760"/>
            <a:ext cx="6840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A hitelintézetek vállalati hitelkamatai és a jegybanki alapkamat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2537</TotalTime>
  <Words>1328</Words>
  <Application>Microsoft Office PowerPoint</Application>
  <PresentationFormat>Diavetítés a képernyőre (4:3 oldalarány)</PresentationFormat>
  <Paragraphs>202</Paragraphs>
  <Slides>35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blank</vt:lpstr>
      <vt:lpstr>1. dia</vt:lpstr>
      <vt:lpstr>Pénzügyi stabilitási hőábra</vt:lpstr>
      <vt:lpstr>Összefoglaló I. – A bankrendszer továbbra is prociklikusan viselkedik</vt:lpstr>
      <vt:lpstr>4. dia</vt:lpstr>
      <vt:lpstr>Hitelezési feltételek</vt:lpstr>
      <vt:lpstr>A bankrendszer a gazdaság növekedését támogató funkcióját nem tölti be</vt:lpstr>
      <vt:lpstr>A vállalati hitelállományok a válság óta folyamatosan csökkennek  </vt:lpstr>
      <vt:lpstr>A vállalati hitelezés visszaesésében mind a keresleti, mind a kínálati tényezők szerepet játszanak  </vt:lpstr>
      <vt:lpstr>A kamatcsökkentési ciklussal ugyanakkor enyhültek a vállalati hitelezés árjellegű feltételei…</vt:lpstr>
      <vt:lpstr>… és ezzel vélhetően javult a belföldi vállalati hitelezési pálya  </vt:lpstr>
      <vt:lpstr>A vállalati hitelpiaccal ellentétben a lakossági piacon továbbra is a keresleti tényezők dominálnak  </vt:lpstr>
      <vt:lpstr>Az új hitelkihelyezések trendszerűen tovább mérséklődtek az elmúlt évben   </vt:lpstr>
      <vt:lpstr>Sokkellenálló képesség</vt:lpstr>
      <vt:lpstr>Rendszerszintű Pénzügyi Stressz Index (REPSI) alacsony szintje a kulcsfontosságú piacok viszonylagos nyugalmát jelzi</vt:lpstr>
      <vt:lpstr>A likviditási stresszteszt forgatókönyve</vt:lpstr>
      <vt:lpstr>Likviditási Stressz Index alacsony likviditási kockázatot mutat</vt:lpstr>
      <vt:lpstr>A szolvencia stresszteszt forgatókönyve</vt:lpstr>
      <vt:lpstr>A főbb kockázatoknak a bankrendszer eredményére gyakorolt hatása a stressztesztben, két éves időhorizonton</vt:lpstr>
      <vt:lpstr>Alappályán nincs pótlólagos tőkeigény, a stresszpályán azonban már több banknál is tőkepótlásra lehet szükség </vt:lpstr>
      <vt:lpstr>Tőke Stressz Index növekvő, de még kezelhető mértékű szolvencia kockázatot jelez</vt:lpstr>
      <vt:lpstr>Kiemelt kockázatok és kezelésük</vt:lpstr>
      <vt:lpstr>22. dia</vt:lpstr>
      <vt:lpstr>Kockázatok a pénzügyi közvetítő rendszer külső környezetében</vt:lpstr>
      <vt:lpstr>A kínálati korlátok nagyobb mértékben sújtják a kkv-szektort</vt:lpstr>
      <vt:lpstr>A fedezetlen árfolyamkitettség jelentős kockázatot hordoz a kkv-szegmensben </vt:lpstr>
      <vt:lpstr>A hitelezési trendek megfordítását és a kkv szegmens árfolyamkockázatának csökkentését célozza a jegybank a Növekedési Hitelprogramjának első két pillére</vt:lpstr>
      <vt:lpstr>A NHP harmadik pillére gyorsítja a rövid külföldi források mérséklődését, de ez nem jár együtt mérlegalkalmazkodással</vt:lpstr>
      <vt:lpstr>Az NHP III. pillére racionalizálja az adósságszerkezetet, csökkenti az MNB költségeit</vt:lpstr>
      <vt:lpstr>A hitel/betét mutató 100 alá csökkenésével is fennmarad a bankok külföldi finanszírozási szükséglete</vt:lpstr>
      <vt:lpstr>A hazai pénzügyi közvetítő rendszerben a romló hitelportfólió kezelése továbbra is kihívás</vt:lpstr>
      <vt:lpstr>A vállalati szegmensben az NHP első két pillére, míg a háztartásoknál a családi csőd intézményének bevezetése javíthatja a portfólió minőségét</vt:lpstr>
      <vt:lpstr>Az árfolyamgát kihasználtságának növekedése is jótékonyan hatna a portfólióminőségre</vt:lpstr>
      <vt:lpstr>A magas költségeket a bankok a kamatmarzs növelésével próbálják ellensúlyozni</vt:lpstr>
      <vt:lpstr>Az árazásban megfigyelhető piaci kudarcot a verseny erősítésével lehetne kezelni</vt:lpstr>
      <vt:lpstr>Köszönöm a figyelmet!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balast</dc:creator>
  <dc:description>térköz, behúzás, betűméret, igazítási javítások a diamintákon</dc:description>
  <cp:lastModifiedBy>balast</cp:lastModifiedBy>
  <cp:revision>292</cp:revision>
  <dcterms:created xsi:type="dcterms:W3CDTF">2012-07-19T06:39:59Z</dcterms:created>
  <dcterms:modified xsi:type="dcterms:W3CDTF">2013-05-20T20:42:11Z</dcterms:modified>
  <cp:contentStatus>0.02 verzió</cp:contentStatus>
</cp:coreProperties>
</file>