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94" r:id="rId4"/>
    <p:sldId id="295" r:id="rId5"/>
    <p:sldId id="293" r:id="rId6"/>
    <p:sldId id="297" r:id="rId7"/>
    <p:sldId id="296" r:id="rId8"/>
    <p:sldId id="298" r:id="rId9"/>
    <p:sldId id="299" r:id="rId10"/>
    <p:sldId id="300" r:id="rId11"/>
    <p:sldId id="301" r:id="rId12"/>
    <p:sldId id="302" r:id="rId13"/>
    <p:sldId id="270" r:id="rId14"/>
    <p:sldId id="303" r:id="rId15"/>
    <p:sldId id="304" r:id="rId16"/>
    <p:sldId id="305" r:id="rId17"/>
    <p:sldId id="306" r:id="rId18"/>
    <p:sldId id="307" r:id="rId19"/>
  </p:sldIdLst>
  <p:sldSz cx="24384000" cy="13716000"/>
  <p:notesSz cx="6858000" cy="9144000"/>
  <p:embeddedFontLst>
    <p:embeddedFont>
      <p:font typeface="Angsana New" panose="02020603050405020304" pitchFamily="18" charset="-34"/>
      <p:regular r:id="rId21"/>
      <p:bold r:id="rId22"/>
      <p:italic r:id="rId23"/>
      <p:boldItalic r:id="rId24"/>
    </p:embeddedFont>
    <p:embeddedFont>
      <p:font typeface="Arial Rounded MT Bold" panose="020F0704030504030204" pitchFamily="34" charset="0"/>
      <p:regular r:id="rId25"/>
    </p:embeddedFont>
    <p:embeddedFont>
      <p:font typeface="Helvetica Neue" panose="020B0600000101010101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5360">
          <p15:clr>
            <a:srgbClr val="9AA0A6"/>
          </p15:clr>
        </p15:guide>
        <p15:guide id="2" orient="horz" pos="43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iAqxv8UWvADaWsvTMNCfKRyviT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03CC87-EB41-4D0D-B5A8-6C6F07A43394}">
  <a:tblStyle styleId="{F103CC87-EB41-4D0D-B5A8-6C6F07A43394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77777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77777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77777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77777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77777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77777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3E5E8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77777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77777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77777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77777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77777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DAD5BA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77777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77777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77777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77777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77777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BFC0BF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3A98ABD-7533-48DF-B89B-D3A0AF07251A}" styleName="Table_1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dashDot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dashDot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dashDot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DEEEE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6C6C6C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dashDot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dashDot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dashDot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6C6C6C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dashDot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6C6C6C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D6DCE0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852" y="72"/>
      </p:cViewPr>
      <p:guideLst>
        <p:guide pos="15360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3c62c75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3c62c7539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edc4c2c07_8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edc4c2c07_8_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622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edc4c2c07_8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edc4c2c07_8_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673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edc4c2c07_8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edc4c2c07_8_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212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bedc4c2c07_11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bedc4c2c07_11_39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bedc4c2c07_11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bedc4c2c07_11_39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167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bedc4c2c07_11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bedc4c2c07_11_39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906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bedc4c2c07_11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bedc4c2c07_11_39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248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bedc4c2c07_11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bedc4c2c07_11_39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902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bedc4c2c07_11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bedc4c2c07_11_39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478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edc4c2c07_8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edc4c2c07_8_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edc4c2c07_8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edc4c2c07_8_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74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edc4c2c07_8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edc4c2c07_8_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838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edc4c2c07_8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edc4c2c07_8_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506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edc4c2c07_8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edc4c2c07_8_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220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edc4c2c07_8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edc4c2c07_8_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2403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edc4c2c07_8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edc4c2c07_8_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245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edc4c2c07_8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edc4c2c07_8_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82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1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438401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1968500" y="8095000"/>
            <a:ext cx="8371800" cy="23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37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1pPr>
            <a:lvl2pPr marL="914400" lvl="1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37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2pPr>
            <a:lvl3pPr marL="1371600" lvl="2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37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3pPr>
            <a:lvl4pPr marL="1828800" lvl="3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37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4pPr>
            <a:lvl5pPr marL="2286000" lvl="4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37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5pPr>
            <a:lvl6pPr marL="2743200" lvl="5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37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6pPr>
            <a:lvl7pPr marL="3200400" lvl="6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37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7pPr>
            <a:lvl8pPr marL="3657600" lvl="7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37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8pPr>
            <a:lvl9pPr marL="4114800" lvl="8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700"/>
              <a:buFont typeface="Noto Sans KR"/>
              <a:buNone/>
              <a:defRPr sz="37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title"/>
          </p:nvPr>
        </p:nvSpPr>
        <p:spPr>
          <a:xfrm>
            <a:off x="1968500" y="3236150"/>
            <a:ext cx="14612700" cy="4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9500"/>
              <a:buFont typeface="Noto Sans KR"/>
              <a:buNone/>
              <a:defRPr sz="950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1pPr>
            <a:lvl2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430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2pPr>
            <a:lvl3pPr lvl="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430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3pPr>
            <a:lvl4pPr lvl="3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430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4pPr>
            <a:lvl5pPr lvl="4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430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5pPr>
            <a:lvl6pPr lvl="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430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6pPr>
            <a:lvl7pPr lvl="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430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7pPr>
            <a:lvl8pPr lvl="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430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8pPr>
            <a:lvl9pPr lvl="8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2100"/>
              <a:buFont typeface="Noto Sans KR"/>
              <a:buNone/>
              <a:defRPr sz="4300">
                <a:solidFill>
                  <a:srgbClr val="043786"/>
                </a:solidFill>
                <a:latin typeface="Noto Sans KR"/>
                <a:ea typeface="Noto Sans KR"/>
                <a:cs typeface="Noto Sans KR"/>
                <a:sym typeface="Noto Sans KR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body" idx="2"/>
          </p:nvPr>
        </p:nvSpPr>
        <p:spPr>
          <a:xfrm>
            <a:off x="1968500" y="2277000"/>
            <a:ext cx="123198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32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32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32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32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32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5pPr>
            <a:lvl6pPr marL="2743200" lvl="5" indent="-228600" algn="l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32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6pPr>
            <a:lvl7pPr marL="3200400" lvl="6" indent="-228600" algn="l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32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7pPr>
            <a:lvl8pPr marL="3657600" lvl="7" indent="-228600" algn="l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32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8pPr>
            <a:lvl9pPr marL="4114800" lvl="8" indent="-228600" algn="l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868787"/>
              </a:buClr>
              <a:buSzPts val="3200"/>
              <a:buFont typeface="Noto Sans KR"/>
              <a:buNone/>
              <a:defRPr sz="3200">
                <a:solidFill>
                  <a:srgbClr val="868787"/>
                </a:solidFill>
                <a:latin typeface="Noto Sans KR"/>
                <a:ea typeface="Noto Sans KR"/>
                <a:cs typeface="Noto Sans KR"/>
                <a:sym typeface="Noto Sans KR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dex 1">
  <p:cSld name="Index 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"/>
            <a:ext cx="24384000" cy="1371600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7388125" y="972350"/>
            <a:ext cx="150171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6044200" y="2356013"/>
            <a:ext cx="10578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title" idx="2"/>
          </p:nvPr>
        </p:nvSpPr>
        <p:spPr>
          <a:xfrm>
            <a:off x="7388125" y="2356025"/>
            <a:ext cx="150171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1pPr>
            <a:lvl2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2pPr>
            <a:lvl3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3pPr>
            <a:lvl4pPr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4pPr>
            <a:lvl5pPr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5pPr>
            <a:lvl6pPr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6pPr>
            <a:lvl7pPr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7pPr>
            <a:lvl8pPr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8pPr>
            <a:lvl9pPr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3"/>
          </p:nvPr>
        </p:nvSpPr>
        <p:spPr>
          <a:xfrm>
            <a:off x="7388125" y="3147575"/>
            <a:ext cx="15017100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1pPr>
            <a:lvl2pPr marL="914400" lvl="1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2pPr>
            <a:lvl3pPr marL="1371600" lvl="2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3pPr>
            <a:lvl4pPr marL="1828800" lvl="3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4pPr>
            <a:lvl5pPr marL="2286000" lvl="4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5pPr>
            <a:lvl6pPr marL="2743200" lvl="5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2600">
                <a:solidFill>
                  <a:srgbClr val="868787"/>
                </a:solidFill>
              </a:defRPr>
            </a:lvl6pPr>
            <a:lvl7pPr marL="3200400" lvl="6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2600">
                <a:solidFill>
                  <a:srgbClr val="868787"/>
                </a:solidFill>
              </a:defRPr>
            </a:lvl7pPr>
            <a:lvl8pPr marL="3657600" lvl="7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2600">
                <a:solidFill>
                  <a:srgbClr val="868787"/>
                </a:solidFill>
              </a:defRPr>
            </a:lvl8pPr>
            <a:lvl9pPr marL="4114800" lvl="8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2600">
                <a:solidFill>
                  <a:srgbClr val="868787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title" idx="4"/>
          </p:nvPr>
        </p:nvSpPr>
        <p:spPr>
          <a:xfrm>
            <a:off x="6044200" y="4091438"/>
            <a:ext cx="10578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1pPr>
            <a:lvl2pPr lvl="1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2pPr>
            <a:lvl3pPr lvl="2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3pPr>
            <a:lvl4pPr lvl="3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4pPr>
            <a:lvl5pPr lvl="4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5pPr>
            <a:lvl6pPr lvl="5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6pPr>
            <a:lvl7pPr lvl="6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7pPr>
            <a:lvl8pPr lvl="7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8pPr>
            <a:lvl9pPr lvl="8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title" idx="5"/>
          </p:nvPr>
        </p:nvSpPr>
        <p:spPr>
          <a:xfrm>
            <a:off x="7388125" y="4091450"/>
            <a:ext cx="150171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1pPr>
            <a:lvl2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2pPr>
            <a:lvl3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3pPr>
            <a:lvl4pPr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4pPr>
            <a:lvl5pPr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5pPr>
            <a:lvl6pPr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6pPr>
            <a:lvl7pPr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7pPr>
            <a:lvl8pPr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8pPr>
            <a:lvl9pPr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6"/>
          </p:nvPr>
        </p:nvSpPr>
        <p:spPr>
          <a:xfrm>
            <a:off x="7388125" y="4883000"/>
            <a:ext cx="15017100" cy="5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1pPr>
            <a:lvl2pPr marL="914400" lvl="1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2pPr>
            <a:lvl3pPr marL="1371600" lvl="2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3pPr>
            <a:lvl4pPr marL="1828800" lvl="3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4pPr>
            <a:lvl5pPr marL="2286000" lvl="4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5pPr>
            <a:lvl6pPr marL="2743200" lvl="5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2600">
                <a:solidFill>
                  <a:srgbClr val="868787"/>
                </a:solidFill>
              </a:defRPr>
            </a:lvl6pPr>
            <a:lvl7pPr marL="3200400" lvl="6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2600">
                <a:solidFill>
                  <a:srgbClr val="868787"/>
                </a:solidFill>
              </a:defRPr>
            </a:lvl7pPr>
            <a:lvl8pPr marL="3657600" lvl="7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2600">
                <a:solidFill>
                  <a:srgbClr val="868787"/>
                </a:solidFill>
              </a:defRPr>
            </a:lvl8pPr>
            <a:lvl9pPr marL="4114800" lvl="8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2600">
                <a:solidFill>
                  <a:srgbClr val="86878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dex 1 1">
  <p:cSld name="Index 1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bb01fd0d6c_3_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300" y="25"/>
            <a:ext cx="24384000" cy="1371594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bb01fd0d6c_3_76"/>
          <p:cNvSpPr txBox="1">
            <a:spLocks noGrp="1"/>
          </p:cNvSpPr>
          <p:nvPr>
            <p:ph type="title"/>
          </p:nvPr>
        </p:nvSpPr>
        <p:spPr>
          <a:xfrm>
            <a:off x="4871825" y="3526050"/>
            <a:ext cx="67410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lvl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1pPr>
            <a:lvl2pPr lvl="1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2pPr>
            <a:lvl3pPr lvl="2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3pPr>
            <a:lvl4pPr lvl="3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4pPr>
            <a:lvl5pPr lvl="4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5pPr>
            <a:lvl6pPr lvl="5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6pPr>
            <a:lvl7pPr lvl="6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7pPr>
            <a:lvl8pPr lvl="7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8pPr>
            <a:lvl9pPr lvl="8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gbb01fd0d6c_3_76"/>
          <p:cNvSpPr txBox="1">
            <a:spLocks noGrp="1"/>
          </p:cNvSpPr>
          <p:nvPr>
            <p:ph type="body" idx="1"/>
          </p:nvPr>
        </p:nvSpPr>
        <p:spPr>
          <a:xfrm>
            <a:off x="5594371" y="667559"/>
            <a:ext cx="145140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1800"/>
              <a:buNone/>
              <a:defRPr>
                <a:solidFill>
                  <a:srgbClr val="868787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868787"/>
              </a:buClr>
              <a:buSzPts val="1800"/>
              <a:buNone/>
              <a:defRPr>
                <a:solidFill>
                  <a:srgbClr val="868787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868787"/>
              </a:buClr>
              <a:buSzPts val="1800"/>
              <a:buNone/>
              <a:defRPr>
                <a:solidFill>
                  <a:srgbClr val="868787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868787"/>
              </a:buClr>
              <a:buSzPts val="1800"/>
              <a:buNone/>
              <a:defRPr>
                <a:solidFill>
                  <a:srgbClr val="868787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868787"/>
              </a:buClr>
              <a:buSzPts val="1800"/>
              <a:buNone/>
              <a:defRPr>
                <a:solidFill>
                  <a:srgbClr val="868787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868787"/>
              </a:buClr>
              <a:buSzPts val="1800"/>
              <a:buNone/>
              <a:defRPr>
                <a:solidFill>
                  <a:srgbClr val="868787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868787"/>
              </a:buClr>
              <a:buSzPts val="1800"/>
              <a:buNone/>
              <a:defRPr>
                <a:solidFill>
                  <a:srgbClr val="868787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868787"/>
              </a:buClr>
              <a:buSzPts val="1800"/>
              <a:buNone/>
              <a:defRPr>
                <a:solidFill>
                  <a:srgbClr val="868787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868787"/>
              </a:buClr>
              <a:buSzPts val="1800"/>
              <a:buNone/>
              <a:defRPr>
                <a:solidFill>
                  <a:srgbClr val="868787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gbb01fd0d6c_3_76"/>
          <p:cNvSpPr txBox="1">
            <a:spLocks noGrp="1"/>
          </p:cNvSpPr>
          <p:nvPr>
            <p:ph type="body" idx="2"/>
          </p:nvPr>
        </p:nvSpPr>
        <p:spPr>
          <a:xfrm>
            <a:off x="12192000" y="3535525"/>
            <a:ext cx="102648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1pPr>
            <a:lvl2pPr marL="914400" lvl="1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2pPr>
            <a:lvl3pPr marL="1371600" lvl="2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3pPr>
            <a:lvl4pPr marL="1828800" lvl="3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4pPr>
            <a:lvl5pPr marL="2286000" lvl="4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5pPr>
            <a:lvl6pPr marL="2743200" lvl="5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2600">
                <a:solidFill>
                  <a:srgbClr val="868787"/>
                </a:solidFill>
              </a:defRPr>
            </a:lvl6pPr>
            <a:lvl7pPr marL="3200400" lvl="6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2600">
                <a:solidFill>
                  <a:srgbClr val="868787"/>
                </a:solidFill>
              </a:defRPr>
            </a:lvl7pPr>
            <a:lvl8pPr marL="3657600" lvl="7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2600">
                <a:solidFill>
                  <a:srgbClr val="868787"/>
                </a:solidFill>
              </a:defRPr>
            </a:lvl8pPr>
            <a:lvl9pPr marL="4114800" lvl="8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2600">
                <a:solidFill>
                  <a:srgbClr val="868787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gbb01fd0d6c_3_7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4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gbb01fd0d6c_3_76"/>
          <p:cNvSpPr txBox="1">
            <a:spLocks noGrp="1"/>
          </p:cNvSpPr>
          <p:nvPr>
            <p:ph type="title" idx="3"/>
          </p:nvPr>
        </p:nvSpPr>
        <p:spPr>
          <a:xfrm>
            <a:off x="4871825" y="6583350"/>
            <a:ext cx="67410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lvl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1pPr>
            <a:lvl2pPr lvl="1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2pPr>
            <a:lvl3pPr lvl="2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3pPr>
            <a:lvl4pPr lvl="3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4pPr>
            <a:lvl5pPr lvl="4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5pPr>
            <a:lvl6pPr lvl="5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6pPr>
            <a:lvl7pPr lvl="6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7pPr>
            <a:lvl8pPr lvl="7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8pPr>
            <a:lvl9pPr lvl="8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gbb01fd0d6c_3_76"/>
          <p:cNvSpPr txBox="1">
            <a:spLocks noGrp="1"/>
          </p:cNvSpPr>
          <p:nvPr>
            <p:ph type="body" idx="4"/>
          </p:nvPr>
        </p:nvSpPr>
        <p:spPr>
          <a:xfrm>
            <a:off x="12192000" y="6592825"/>
            <a:ext cx="102648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1pPr>
            <a:lvl2pPr marL="914400" lvl="1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2pPr>
            <a:lvl3pPr marL="1371600" lvl="2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3pPr>
            <a:lvl4pPr marL="1828800" lvl="3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4pPr>
            <a:lvl5pPr marL="2286000" lvl="4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5pPr>
            <a:lvl6pPr marL="2743200" lvl="5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2600">
                <a:solidFill>
                  <a:srgbClr val="868787"/>
                </a:solidFill>
              </a:defRPr>
            </a:lvl6pPr>
            <a:lvl7pPr marL="3200400" lvl="6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2600">
                <a:solidFill>
                  <a:srgbClr val="868787"/>
                </a:solidFill>
              </a:defRPr>
            </a:lvl7pPr>
            <a:lvl8pPr marL="3657600" lvl="7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2600">
                <a:solidFill>
                  <a:srgbClr val="868787"/>
                </a:solidFill>
              </a:defRPr>
            </a:lvl8pPr>
            <a:lvl9pPr marL="4114800" lvl="8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2600">
                <a:solidFill>
                  <a:srgbClr val="868787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gbb01fd0d6c_3_76"/>
          <p:cNvSpPr txBox="1">
            <a:spLocks noGrp="1"/>
          </p:cNvSpPr>
          <p:nvPr>
            <p:ph type="title" idx="5"/>
          </p:nvPr>
        </p:nvSpPr>
        <p:spPr>
          <a:xfrm>
            <a:off x="4871825" y="9640650"/>
            <a:ext cx="67410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lvl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1pPr>
            <a:lvl2pPr lvl="1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2pPr>
            <a:lvl3pPr lvl="2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3pPr>
            <a:lvl4pPr lvl="3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4pPr>
            <a:lvl5pPr lvl="4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5pPr>
            <a:lvl6pPr lvl="5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6pPr>
            <a:lvl7pPr lvl="6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7pPr>
            <a:lvl8pPr lvl="7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8pPr>
            <a:lvl9pPr lvl="8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786"/>
              </a:buClr>
              <a:buSzPts val="4300"/>
              <a:buNone/>
              <a:defRPr sz="4300">
                <a:solidFill>
                  <a:srgbClr val="043786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gbb01fd0d6c_3_76"/>
          <p:cNvSpPr txBox="1">
            <a:spLocks noGrp="1"/>
          </p:cNvSpPr>
          <p:nvPr>
            <p:ph type="body" idx="6"/>
          </p:nvPr>
        </p:nvSpPr>
        <p:spPr>
          <a:xfrm>
            <a:off x="12192000" y="9650125"/>
            <a:ext cx="102648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1pPr>
            <a:lvl2pPr marL="914400" lvl="1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2pPr>
            <a:lvl3pPr marL="1371600" lvl="2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3pPr>
            <a:lvl4pPr marL="1828800" lvl="3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4pPr>
            <a:lvl5pPr marL="2286000" lvl="4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Font typeface="Arial"/>
              <a:buNone/>
              <a:defRPr sz="2600">
                <a:solidFill>
                  <a:srgbClr val="868787"/>
                </a:solidFill>
              </a:defRPr>
            </a:lvl5pPr>
            <a:lvl6pPr marL="2743200" lvl="5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2600">
                <a:solidFill>
                  <a:srgbClr val="868787"/>
                </a:solidFill>
              </a:defRPr>
            </a:lvl6pPr>
            <a:lvl7pPr marL="3200400" lvl="6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2600">
                <a:solidFill>
                  <a:srgbClr val="868787"/>
                </a:solidFill>
              </a:defRPr>
            </a:lvl7pPr>
            <a:lvl8pPr marL="3657600" lvl="7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2600">
                <a:solidFill>
                  <a:srgbClr val="868787"/>
                </a:solidFill>
              </a:defRPr>
            </a:lvl8pPr>
            <a:lvl9pPr marL="4114800" lvl="8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868787"/>
              </a:buClr>
              <a:buSzPts val="2600"/>
              <a:buNone/>
              <a:defRPr sz="2600">
                <a:solidFill>
                  <a:srgbClr val="86878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dex 3">
  <p:cSld name="Index 3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7439725" y="2660825"/>
            <a:ext cx="150171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1pPr>
            <a:lvl2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2pPr>
            <a:lvl3pPr lvl="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3pPr>
            <a:lvl4pPr lvl="3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4pPr>
            <a:lvl5pPr lvl="4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5pPr>
            <a:lvl6pPr lvl="5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6pPr>
            <a:lvl7pPr lvl="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7pPr>
            <a:lvl8pPr lvl="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8pPr>
            <a:lvl9pPr lvl="8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7439725" y="3519425"/>
            <a:ext cx="150171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3D3D4"/>
              </a:buClr>
              <a:buSzPts val="2600"/>
              <a:buFont typeface="Arial"/>
              <a:buNone/>
              <a:defRPr sz="2600">
                <a:solidFill>
                  <a:srgbClr val="D3D3D4"/>
                </a:solidFill>
              </a:defRPr>
            </a:lvl1pPr>
            <a:lvl2pPr marL="914400" lvl="1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3D3D4"/>
              </a:buClr>
              <a:buSzPts val="2600"/>
              <a:buFont typeface="Arial"/>
              <a:buNone/>
              <a:defRPr sz="2600">
                <a:solidFill>
                  <a:srgbClr val="D3D3D4"/>
                </a:solidFill>
              </a:defRPr>
            </a:lvl2pPr>
            <a:lvl3pPr marL="1371600" lvl="2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3D3D4"/>
              </a:buClr>
              <a:buSzPts val="2600"/>
              <a:buFont typeface="Arial"/>
              <a:buNone/>
              <a:defRPr sz="2600">
                <a:solidFill>
                  <a:srgbClr val="D3D3D4"/>
                </a:solidFill>
              </a:defRPr>
            </a:lvl3pPr>
            <a:lvl4pPr marL="1828800" lvl="3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3D3D4"/>
              </a:buClr>
              <a:buSzPts val="2600"/>
              <a:buFont typeface="Arial"/>
              <a:buNone/>
              <a:defRPr sz="2600">
                <a:solidFill>
                  <a:srgbClr val="D3D3D4"/>
                </a:solidFill>
              </a:defRPr>
            </a:lvl4pPr>
            <a:lvl5pPr marL="2286000" lvl="4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3D3D4"/>
              </a:buClr>
              <a:buSzPts val="2600"/>
              <a:buFont typeface="Arial"/>
              <a:buNone/>
              <a:defRPr sz="2600">
                <a:solidFill>
                  <a:srgbClr val="D3D3D4"/>
                </a:solidFill>
              </a:defRPr>
            </a:lvl5pPr>
            <a:lvl6pPr marL="2743200" lvl="5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3D3D4"/>
              </a:buClr>
              <a:buSzPts val="2600"/>
              <a:buNone/>
              <a:defRPr sz="2600">
                <a:solidFill>
                  <a:srgbClr val="D3D3D4"/>
                </a:solidFill>
              </a:defRPr>
            </a:lvl6pPr>
            <a:lvl7pPr marL="3200400" lvl="6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3D3D4"/>
              </a:buClr>
              <a:buSzPts val="2600"/>
              <a:buNone/>
              <a:defRPr sz="2600">
                <a:solidFill>
                  <a:srgbClr val="D3D3D4"/>
                </a:solidFill>
              </a:defRPr>
            </a:lvl7pPr>
            <a:lvl8pPr marL="3657600" lvl="7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3D3D4"/>
              </a:buClr>
              <a:buSzPts val="2600"/>
              <a:buNone/>
              <a:defRPr sz="2600">
                <a:solidFill>
                  <a:srgbClr val="D3D3D4"/>
                </a:solidFill>
              </a:defRPr>
            </a:lvl8pPr>
            <a:lvl9pPr marL="4114800" lvl="8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3D3D4"/>
              </a:buClr>
              <a:buSzPts val="2600"/>
              <a:buNone/>
              <a:defRPr sz="2600">
                <a:solidFill>
                  <a:srgbClr val="D3D3D4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title" idx="2"/>
          </p:nvPr>
        </p:nvSpPr>
        <p:spPr>
          <a:xfrm>
            <a:off x="6044200" y="2660825"/>
            <a:ext cx="10578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1pPr>
            <a:lvl2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2pPr>
            <a:lvl3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3pPr>
            <a:lvl4pPr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4pPr>
            <a:lvl5pPr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5pPr>
            <a:lvl6pPr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6pPr>
            <a:lvl7pPr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7pPr>
            <a:lvl8pPr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8pPr>
            <a:lvl9pPr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3"/>
          </p:nvPr>
        </p:nvSpPr>
        <p:spPr>
          <a:xfrm>
            <a:off x="7388125" y="972350"/>
            <a:ext cx="150171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D3D4"/>
              </a:buClr>
              <a:buSzPts val="3600"/>
              <a:buFont typeface="Arial"/>
              <a:buNone/>
              <a:defRPr sz="3200">
                <a:solidFill>
                  <a:srgbClr val="D3D3D4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D3D3D4"/>
              </a:buClr>
              <a:buSzPts val="2600"/>
              <a:buNone/>
              <a:defRPr sz="3200">
                <a:solidFill>
                  <a:srgbClr val="D3D3D4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D3D3D4"/>
              </a:buClr>
              <a:buSzPts val="2600"/>
              <a:buNone/>
              <a:defRPr sz="3200">
                <a:solidFill>
                  <a:srgbClr val="D3D3D4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D3D3D4"/>
              </a:buClr>
              <a:buSzPts val="2600"/>
              <a:buNone/>
              <a:defRPr sz="3200">
                <a:solidFill>
                  <a:srgbClr val="D3D3D4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D3D3D4"/>
              </a:buClr>
              <a:buSzPts val="2600"/>
              <a:buNone/>
              <a:defRPr sz="3200">
                <a:solidFill>
                  <a:srgbClr val="D3D3D4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D3D3D4"/>
              </a:buClr>
              <a:buSzPts val="2600"/>
              <a:buNone/>
              <a:defRPr sz="3200">
                <a:solidFill>
                  <a:srgbClr val="D3D3D4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D3D3D4"/>
              </a:buClr>
              <a:buSzPts val="2600"/>
              <a:buNone/>
              <a:defRPr sz="3200">
                <a:solidFill>
                  <a:srgbClr val="D3D3D4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D3D3D4"/>
              </a:buClr>
              <a:buSzPts val="2600"/>
              <a:buNone/>
              <a:defRPr sz="3200">
                <a:solidFill>
                  <a:srgbClr val="D3D3D4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>
                <a:srgbClr val="D3D3D4"/>
              </a:buClr>
              <a:buSzPts val="2600"/>
              <a:buNone/>
              <a:defRPr sz="3200">
                <a:solidFill>
                  <a:srgbClr val="D3D3D4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title" idx="4"/>
          </p:nvPr>
        </p:nvSpPr>
        <p:spPr>
          <a:xfrm>
            <a:off x="7439725" y="5792700"/>
            <a:ext cx="150171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1pPr>
            <a:lvl2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2pPr>
            <a:lvl3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3pPr>
            <a:lvl4pPr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4pPr>
            <a:lvl5pPr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5pPr>
            <a:lvl6pPr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6pPr>
            <a:lvl7pPr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7pPr>
            <a:lvl8pPr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8pPr>
            <a:lvl9pPr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body" idx="5"/>
          </p:nvPr>
        </p:nvSpPr>
        <p:spPr>
          <a:xfrm>
            <a:off x="7439725" y="6651300"/>
            <a:ext cx="150171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3D3D4"/>
              </a:buClr>
              <a:buSzPts val="2600"/>
              <a:buFont typeface="Arial"/>
              <a:buNone/>
              <a:defRPr sz="2600">
                <a:solidFill>
                  <a:srgbClr val="D3D3D4"/>
                </a:solidFill>
              </a:defRPr>
            </a:lvl1pPr>
            <a:lvl2pPr marL="914400" lvl="1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3D3D4"/>
              </a:buClr>
              <a:buSzPts val="2600"/>
              <a:buFont typeface="Arial"/>
              <a:buNone/>
              <a:defRPr sz="2600">
                <a:solidFill>
                  <a:srgbClr val="D3D3D4"/>
                </a:solidFill>
              </a:defRPr>
            </a:lvl2pPr>
            <a:lvl3pPr marL="1371600" lvl="2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3D3D4"/>
              </a:buClr>
              <a:buSzPts val="2600"/>
              <a:buFont typeface="Arial"/>
              <a:buNone/>
              <a:defRPr sz="2600">
                <a:solidFill>
                  <a:srgbClr val="D3D3D4"/>
                </a:solidFill>
              </a:defRPr>
            </a:lvl3pPr>
            <a:lvl4pPr marL="1828800" lvl="3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3D3D4"/>
              </a:buClr>
              <a:buSzPts val="2600"/>
              <a:buFont typeface="Arial"/>
              <a:buNone/>
              <a:defRPr sz="2600">
                <a:solidFill>
                  <a:srgbClr val="D3D3D4"/>
                </a:solidFill>
              </a:defRPr>
            </a:lvl4pPr>
            <a:lvl5pPr marL="2286000" lvl="4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3D3D4"/>
              </a:buClr>
              <a:buSzPts val="2600"/>
              <a:buFont typeface="Arial"/>
              <a:buNone/>
              <a:defRPr sz="2600">
                <a:solidFill>
                  <a:srgbClr val="D3D3D4"/>
                </a:solidFill>
              </a:defRPr>
            </a:lvl5pPr>
            <a:lvl6pPr marL="2743200" lvl="5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3D3D4"/>
              </a:buClr>
              <a:buSzPts val="2600"/>
              <a:buNone/>
              <a:defRPr sz="2600">
                <a:solidFill>
                  <a:srgbClr val="D3D3D4"/>
                </a:solidFill>
              </a:defRPr>
            </a:lvl6pPr>
            <a:lvl7pPr marL="3200400" lvl="6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3D3D4"/>
              </a:buClr>
              <a:buSzPts val="2600"/>
              <a:buNone/>
              <a:defRPr sz="2600">
                <a:solidFill>
                  <a:srgbClr val="D3D3D4"/>
                </a:solidFill>
              </a:defRPr>
            </a:lvl7pPr>
            <a:lvl8pPr marL="3657600" lvl="7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3D3D4"/>
              </a:buClr>
              <a:buSzPts val="2600"/>
              <a:buNone/>
              <a:defRPr sz="2600">
                <a:solidFill>
                  <a:srgbClr val="D3D3D4"/>
                </a:solidFill>
              </a:defRPr>
            </a:lvl8pPr>
            <a:lvl9pPr marL="4114800" lvl="8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D3D3D4"/>
              </a:buClr>
              <a:buSzPts val="2600"/>
              <a:buNone/>
              <a:defRPr sz="2600">
                <a:solidFill>
                  <a:srgbClr val="D3D3D4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title" idx="6"/>
          </p:nvPr>
        </p:nvSpPr>
        <p:spPr>
          <a:xfrm>
            <a:off x="6044200" y="5792700"/>
            <a:ext cx="10578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1pPr>
            <a:lvl2pPr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2pPr>
            <a:lvl3pPr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3pPr>
            <a:lvl4pPr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4pPr>
            <a:lvl5pPr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5pPr>
            <a:lvl6pPr lvl="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6pPr>
            <a:lvl7pPr lvl="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7pPr>
            <a:lvl8pPr lvl="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8pPr>
            <a:lvl9pPr lvl="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body" idx="1"/>
          </p:nvPr>
        </p:nvSpPr>
        <p:spPr>
          <a:xfrm>
            <a:off x="1968500" y="4104250"/>
            <a:ext cx="20488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77776"/>
              </a:buClr>
              <a:buSzPts val="2400"/>
              <a:buFont typeface="Noto Sans KR"/>
              <a:buNone/>
              <a:defRPr sz="2400" i="0" u="none" strike="noStrike" cap="none">
                <a:solidFill>
                  <a:srgbClr val="777776"/>
                </a:solidFill>
                <a:latin typeface="Noto Sans KR"/>
                <a:ea typeface="Noto Sans KR"/>
                <a:cs typeface="Noto Sans KR"/>
                <a:sym typeface="Noto Sans KR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77776"/>
              </a:buClr>
              <a:buSzPts val="2400"/>
              <a:buFont typeface="Noto Sans KR"/>
              <a:buNone/>
              <a:defRPr sz="2400" i="0" u="none" strike="noStrike" cap="none">
                <a:solidFill>
                  <a:srgbClr val="777776"/>
                </a:solidFill>
                <a:latin typeface="Noto Sans KR"/>
                <a:ea typeface="Noto Sans KR"/>
                <a:cs typeface="Noto Sans KR"/>
                <a:sym typeface="Noto Sans KR"/>
              </a:defRPr>
            </a:lvl2pPr>
            <a:lvl3pPr marL="1371600" marR="0" lvl="2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77776"/>
              </a:buClr>
              <a:buSzPts val="2400"/>
              <a:buFont typeface="Noto Sans KR"/>
              <a:buNone/>
              <a:defRPr sz="2400" i="0" u="none" strike="noStrike" cap="none">
                <a:solidFill>
                  <a:srgbClr val="777776"/>
                </a:solidFill>
                <a:latin typeface="Noto Sans KR"/>
                <a:ea typeface="Noto Sans KR"/>
                <a:cs typeface="Noto Sans KR"/>
                <a:sym typeface="Noto Sans KR"/>
              </a:defRPr>
            </a:lvl3pPr>
            <a:lvl4pPr marL="1828800" marR="0" lvl="3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77776"/>
              </a:buClr>
              <a:buSzPts val="2400"/>
              <a:buFont typeface="Noto Sans KR"/>
              <a:buNone/>
              <a:defRPr sz="2400" i="0" u="none" strike="noStrike" cap="none">
                <a:solidFill>
                  <a:srgbClr val="777776"/>
                </a:solidFill>
                <a:latin typeface="Noto Sans KR"/>
                <a:ea typeface="Noto Sans KR"/>
                <a:cs typeface="Noto Sans KR"/>
                <a:sym typeface="Noto Sans KR"/>
              </a:defRPr>
            </a:lvl4pPr>
            <a:lvl5pPr marL="2286000" marR="0" lvl="4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77776"/>
              </a:buClr>
              <a:buSzPts val="2400"/>
              <a:buFont typeface="Noto Sans KR"/>
              <a:buNone/>
              <a:defRPr sz="2400" i="0" u="none" strike="noStrike" cap="none">
                <a:solidFill>
                  <a:srgbClr val="777776"/>
                </a:solidFill>
                <a:latin typeface="Noto Sans KR"/>
                <a:ea typeface="Noto Sans KR"/>
                <a:cs typeface="Noto Sans KR"/>
                <a:sym typeface="Noto Sans KR"/>
              </a:defRPr>
            </a:lvl5pPr>
            <a:lvl6pPr marL="2743200" marR="0" lvl="5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77776"/>
              </a:buClr>
              <a:buSzPts val="2400"/>
              <a:buFont typeface="Noto Sans KR"/>
              <a:buNone/>
              <a:defRPr sz="2400" i="0" u="none" strike="noStrike" cap="none">
                <a:solidFill>
                  <a:srgbClr val="777776"/>
                </a:solidFill>
                <a:latin typeface="Noto Sans KR"/>
                <a:ea typeface="Noto Sans KR"/>
                <a:cs typeface="Noto Sans KR"/>
                <a:sym typeface="Noto Sans KR"/>
              </a:defRPr>
            </a:lvl6pPr>
            <a:lvl7pPr marL="3200400" marR="0" lvl="6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77776"/>
              </a:buClr>
              <a:buSzPts val="2400"/>
              <a:buFont typeface="Noto Sans KR"/>
              <a:buNone/>
              <a:defRPr sz="2400" i="0" u="none" strike="noStrike" cap="none">
                <a:solidFill>
                  <a:srgbClr val="777776"/>
                </a:solidFill>
                <a:latin typeface="Noto Sans KR"/>
                <a:ea typeface="Noto Sans KR"/>
                <a:cs typeface="Noto Sans KR"/>
                <a:sym typeface="Noto Sans KR"/>
              </a:defRPr>
            </a:lvl7pPr>
            <a:lvl8pPr marL="3657600" marR="0" lvl="7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77776"/>
              </a:buClr>
              <a:buSzPts val="2400"/>
              <a:buFont typeface="Noto Sans KR"/>
              <a:buNone/>
              <a:defRPr sz="2400" i="0" u="none" strike="noStrike" cap="none">
                <a:solidFill>
                  <a:srgbClr val="777776"/>
                </a:solidFill>
                <a:latin typeface="Noto Sans KR"/>
                <a:ea typeface="Noto Sans KR"/>
                <a:cs typeface="Noto Sans KR"/>
                <a:sym typeface="Noto Sans KR"/>
              </a:defRPr>
            </a:lvl8pPr>
            <a:lvl9pPr marL="4114800" marR="0" lvl="8" indent="-2286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777776"/>
              </a:buClr>
              <a:buSzPts val="2400"/>
              <a:buFont typeface="Noto Sans KR"/>
              <a:buNone/>
              <a:defRPr sz="2400" i="0" u="none" strike="noStrike" cap="none">
                <a:solidFill>
                  <a:srgbClr val="777776"/>
                </a:solidFill>
                <a:latin typeface="Noto Sans KR"/>
                <a:ea typeface="Noto Sans KR"/>
                <a:cs typeface="Noto Sans KR"/>
                <a:sym typeface="Noto Sans KR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title"/>
          </p:nvPr>
        </p:nvSpPr>
        <p:spPr>
          <a:xfrm>
            <a:off x="1968500" y="2679700"/>
            <a:ext cx="13417800" cy="1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83D85"/>
              </a:buClr>
              <a:buSzPts val="4000"/>
              <a:buFont typeface="Noto Sans KR"/>
              <a:buNone/>
              <a:defRPr sz="4000" b="1" i="0" u="none" strike="noStrike" cap="none">
                <a:solidFill>
                  <a:srgbClr val="283D85"/>
                </a:solidFill>
                <a:latin typeface="Noto Sans KR"/>
                <a:ea typeface="Noto Sans KR"/>
                <a:cs typeface="Noto Sans KR"/>
                <a:sym typeface="Noto Sans KR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83D85"/>
              </a:buClr>
              <a:buSzPts val="4000"/>
              <a:buFont typeface="Noto Sans KR"/>
              <a:buNone/>
              <a:defRPr sz="4000" b="1" i="0" u="none" strike="noStrike" cap="none">
                <a:solidFill>
                  <a:srgbClr val="283D85"/>
                </a:solidFill>
                <a:latin typeface="Noto Sans KR"/>
                <a:ea typeface="Noto Sans KR"/>
                <a:cs typeface="Noto Sans KR"/>
                <a:sym typeface="Noto Sans KR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83D85"/>
              </a:buClr>
              <a:buSzPts val="4000"/>
              <a:buFont typeface="Noto Sans KR"/>
              <a:buNone/>
              <a:defRPr sz="4000" b="1" i="0" u="none" strike="noStrike" cap="none">
                <a:solidFill>
                  <a:srgbClr val="283D85"/>
                </a:solidFill>
                <a:latin typeface="Noto Sans KR"/>
                <a:ea typeface="Noto Sans KR"/>
                <a:cs typeface="Noto Sans KR"/>
                <a:sym typeface="Noto Sans KR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83D85"/>
              </a:buClr>
              <a:buSzPts val="4000"/>
              <a:buFont typeface="Noto Sans KR"/>
              <a:buNone/>
              <a:defRPr sz="4000" b="1" i="0" u="none" strike="noStrike" cap="none">
                <a:solidFill>
                  <a:srgbClr val="283D85"/>
                </a:solidFill>
                <a:latin typeface="Noto Sans KR"/>
                <a:ea typeface="Noto Sans KR"/>
                <a:cs typeface="Noto Sans KR"/>
                <a:sym typeface="Noto Sans KR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83D85"/>
              </a:buClr>
              <a:buSzPts val="4000"/>
              <a:buFont typeface="Noto Sans KR"/>
              <a:buNone/>
              <a:defRPr sz="4000" b="1" i="0" u="none" strike="noStrike" cap="none">
                <a:solidFill>
                  <a:srgbClr val="283D85"/>
                </a:solidFill>
                <a:latin typeface="Noto Sans KR"/>
                <a:ea typeface="Noto Sans KR"/>
                <a:cs typeface="Noto Sans KR"/>
                <a:sym typeface="Noto Sans KR"/>
              </a:defRPr>
            </a:lvl5pPr>
            <a:lvl6pPr marR="0" lvl="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83D85"/>
              </a:buClr>
              <a:buSzPts val="4000"/>
              <a:buFont typeface="Noto Sans KR"/>
              <a:buNone/>
              <a:defRPr sz="4000" b="1" i="0" u="none" strike="noStrike" cap="none">
                <a:solidFill>
                  <a:srgbClr val="283D85"/>
                </a:solidFill>
                <a:latin typeface="Noto Sans KR"/>
                <a:ea typeface="Noto Sans KR"/>
                <a:cs typeface="Noto Sans KR"/>
                <a:sym typeface="Noto Sans KR"/>
              </a:defRPr>
            </a:lvl6pPr>
            <a:lvl7pPr marR="0" lvl="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83D85"/>
              </a:buClr>
              <a:buSzPts val="4000"/>
              <a:buFont typeface="Noto Sans KR"/>
              <a:buNone/>
              <a:defRPr sz="4000" b="1" i="0" u="none" strike="noStrike" cap="none">
                <a:solidFill>
                  <a:srgbClr val="283D85"/>
                </a:solidFill>
                <a:latin typeface="Noto Sans KR"/>
                <a:ea typeface="Noto Sans KR"/>
                <a:cs typeface="Noto Sans KR"/>
                <a:sym typeface="Noto Sans KR"/>
              </a:defRPr>
            </a:lvl7pPr>
            <a:lvl8pPr marR="0" lvl="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83D85"/>
              </a:buClr>
              <a:buSzPts val="4000"/>
              <a:buFont typeface="Noto Sans KR"/>
              <a:buNone/>
              <a:defRPr sz="4000" b="1" i="0" u="none" strike="noStrike" cap="none">
                <a:solidFill>
                  <a:srgbClr val="283D85"/>
                </a:solidFill>
                <a:latin typeface="Noto Sans KR"/>
                <a:ea typeface="Noto Sans KR"/>
                <a:cs typeface="Noto Sans KR"/>
                <a:sym typeface="Noto Sans KR"/>
              </a:defRPr>
            </a:lvl8pPr>
            <a:lvl9pPr marR="0" lvl="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83D85"/>
              </a:buClr>
              <a:buSzPts val="4000"/>
              <a:buFont typeface="Noto Sans KR"/>
              <a:buNone/>
              <a:defRPr sz="4000" b="1" i="0" u="none" strike="noStrike" cap="none">
                <a:solidFill>
                  <a:srgbClr val="283D85"/>
                </a:solidFill>
                <a:latin typeface="Noto Sans KR"/>
                <a:ea typeface="Noto Sans KR"/>
                <a:cs typeface="Noto Sans KR"/>
                <a:sym typeface="Noto Sans KR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6" r:id="rId4"/>
    <p:sldLayoutId id="214748366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3c62c7539_0_0"/>
          <p:cNvSpPr txBox="1">
            <a:spLocks noGrp="1"/>
          </p:cNvSpPr>
          <p:nvPr>
            <p:ph type="body" idx="1"/>
          </p:nvPr>
        </p:nvSpPr>
        <p:spPr>
          <a:xfrm>
            <a:off x="1968500" y="8095000"/>
            <a:ext cx="8371800" cy="23673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  <a:latin typeface="+mn-lt"/>
              </a:rPr>
              <a:t>Byung-Yeon Kim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>
                <a:solidFill>
                  <a:srgbClr val="002060"/>
                </a:solidFill>
                <a:latin typeface="+mn-lt"/>
              </a:rPr>
              <a:t>(Director, Institute for Future Strategy, Seoul National University)</a:t>
            </a:r>
            <a:endParaRPr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9" name="Google Shape;169;gc3c62c7539_0_0"/>
          <p:cNvSpPr txBox="1">
            <a:spLocks noGrp="1"/>
          </p:cNvSpPr>
          <p:nvPr>
            <p:ph type="title"/>
          </p:nvPr>
        </p:nvSpPr>
        <p:spPr>
          <a:xfrm>
            <a:off x="1968500" y="3236150"/>
            <a:ext cx="14612700" cy="43455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lvl="0"/>
            <a:r>
              <a:rPr lang="en-US" altLang="ko-KR" dirty="0">
                <a:latin typeface="Arial Rounded MT Bold" panose="020F0704030504030204" pitchFamily="34" charset="0"/>
              </a:rPr>
              <a:t>Korea</a:t>
            </a:r>
            <a:r>
              <a:rPr lang="ko-KR" altLang="en-US" dirty="0">
                <a:latin typeface="Arial Rounded MT Bold" panose="020F0704030504030204" pitchFamily="34" charset="0"/>
              </a:rPr>
              <a:t> </a:t>
            </a:r>
            <a:r>
              <a:rPr lang="en-US" altLang="ko-KR" dirty="0">
                <a:latin typeface="Arial Rounded MT Bold" panose="020F0704030504030204" pitchFamily="34" charset="0"/>
              </a:rPr>
              <a:t>as World Economic Power</a:t>
            </a:r>
            <a:endParaRPr dirty="0"/>
          </a:p>
        </p:txBody>
      </p:sp>
      <p:sp>
        <p:nvSpPr>
          <p:cNvPr id="170" name="Google Shape;170;gc3c62c7539_0_0"/>
          <p:cNvSpPr txBox="1">
            <a:spLocks noGrp="1"/>
          </p:cNvSpPr>
          <p:nvPr>
            <p:ph type="body" idx="2"/>
          </p:nvPr>
        </p:nvSpPr>
        <p:spPr>
          <a:xfrm>
            <a:off x="1968500" y="2277000"/>
            <a:ext cx="12319800" cy="7305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 Rounded MT Bold" panose="020F0704030504030204" pitchFamily="34" charset="0"/>
              </a:rPr>
              <a:t>MNB (5 October 2023)</a:t>
            </a:r>
            <a:endParaRPr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CDCE88-F398-4293-BDDB-2E1D967C5476}"/>
              </a:ext>
            </a:extLst>
          </p:cNvPr>
          <p:cNvSpPr txBox="1"/>
          <p:nvPr/>
        </p:nvSpPr>
        <p:spPr>
          <a:xfrm>
            <a:off x="3756990" y="675860"/>
            <a:ext cx="2029570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Research &amp; Development</a:t>
            </a:r>
            <a:endParaRPr lang="ko-KR" altLang="en-US" sz="7200" dirty="0">
              <a:solidFill>
                <a:srgbClr val="002060"/>
              </a:solidFill>
              <a:latin typeface="Arial Rounded MT Bold" panose="020F0704030504030204" pitchFamily="34" charset="0"/>
              <a:cs typeface="Angsana New" panose="02020603050405020304" pitchFamily="18" charset="-34"/>
            </a:endParaRPr>
          </a:p>
          <a:p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7265A05-A834-4B8A-9177-FF6CCCA00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0991" y="2703443"/>
            <a:ext cx="10944846" cy="9449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69FBD-AB88-496D-AD52-33F1A000082C}"/>
              </a:ext>
            </a:extLst>
          </p:cNvPr>
          <p:cNvSpPr txBox="1"/>
          <p:nvPr/>
        </p:nvSpPr>
        <p:spPr>
          <a:xfrm>
            <a:off x="12900991" y="12302803"/>
            <a:ext cx="496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Source: Lee (2022)</a:t>
            </a:r>
            <a:endParaRPr lang="ko-KR" altLang="en-US" sz="2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CA1931C-57CC-410C-B17A-71653AEAC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811" y="2703443"/>
            <a:ext cx="9999180" cy="9449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FEECC1-0894-45EA-9D56-A9D4472A29E5}"/>
              </a:ext>
            </a:extLst>
          </p:cNvPr>
          <p:cNvSpPr txBox="1"/>
          <p:nvPr/>
        </p:nvSpPr>
        <p:spPr>
          <a:xfrm>
            <a:off x="5247861" y="2703443"/>
            <a:ext cx="532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/>
              <a:t>R&amp;D (% of GDP)</a:t>
            </a:r>
            <a:endParaRPr lang="ko-KR" altLang="en-US" sz="36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85ADC-DFA5-4DBE-8643-6A57B0AF2B49}"/>
              </a:ext>
            </a:extLst>
          </p:cNvPr>
          <p:cNvSpPr txBox="1"/>
          <p:nvPr/>
        </p:nvSpPr>
        <p:spPr>
          <a:xfrm>
            <a:off x="11655287" y="5224690"/>
            <a:ext cx="107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/>
              <a:t>US</a:t>
            </a:r>
            <a:endParaRPr lang="ko-KR" altLang="en-US" sz="24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04A9B-CD34-4D74-8BA6-49CA7FA76091}"/>
              </a:ext>
            </a:extLst>
          </p:cNvPr>
          <p:cNvSpPr txBox="1"/>
          <p:nvPr/>
        </p:nvSpPr>
        <p:spPr>
          <a:xfrm>
            <a:off x="11701669" y="3389264"/>
            <a:ext cx="107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/>
              <a:t>KOR</a:t>
            </a:r>
            <a:endParaRPr lang="ko-KR" altLang="en-US" sz="24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DDC1B-E8DE-431E-BDA0-156A0C370B35}"/>
              </a:ext>
            </a:extLst>
          </p:cNvPr>
          <p:cNvSpPr txBox="1"/>
          <p:nvPr/>
        </p:nvSpPr>
        <p:spPr>
          <a:xfrm>
            <a:off x="11701669" y="5836501"/>
            <a:ext cx="107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/>
              <a:t>JPN</a:t>
            </a:r>
            <a:endParaRPr lang="ko-KR" altLang="en-US" sz="24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BF6C41-BA94-473B-BC64-9ADD029EECDF}"/>
              </a:ext>
            </a:extLst>
          </p:cNvPr>
          <p:cNvSpPr txBox="1"/>
          <p:nvPr/>
        </p:nvSpPr>
        <p:spPr>
          <a:xfrm>
            <a:off x="11655287" y="6298166"/>
            <a:ext cx="107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/>
              <a:t>GER</a:t>
            </a:r>
            <a:endParaRPr lang="ko-KR" altLang="en-US" sz="24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0DE6BC-A9C5-465B-974A-F020F6414074}"/>
              </a:ext>
            </a:extLst>
          </p:cNvPr>
          <p:cNvSpPr txBox="1"/>
          <p:nvPr/>
        </p:nvSpPr>
        <p:spPr>
          <a:xfrm>
            <a:off x="2941983" y="12302803"/>
            <a:ext cx="496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Source: OECD</a:t>
            </a:r>
            <a:endParaRPr lang="ko-KR" altLang="en-US" sz="2400" dirty="0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4BA43532-6C20-4891-A9B5-E892B8885C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0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CDCE88-F398-4293-BDDB-2E1D967C5476}"/>
              </a:ext>
            </a:extLst>
          </p:cNvPr>
          <p:cNvSpPr txBox="1"/>
          <p:nvPr/>
        </p:nvSpPr>
        <p:spPr>
          <a:xfrm>
            <a:off x="3303105" y="705311"/>
            <a:ext cx="2029570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Education</a:t>
            </a:r>
            <a:endParaRPr lang="ko-KR" altLang="en-US" sz="7200" dirty="0">
              <a:solidFill>
                <a:srgbClr val="002060"/>
              </a:solidFill>
              <a:latin typeface="Arial Rounded MT Bold" panose="020F0704030504030204" pitchFamily="34" charset="0"/>
              <a:cs typeface="Angsana New" panose="02020603050405020304" pitchFamily="18" charset="-34"/>
            </a:endParaRPr>
          </a:p>
          <a:p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69FBD-AB88-496D-AD52-33F1A000082C}"/>
              </a:ext>
            </a:extLst>
          </p:cNvPr>
          <p:cNvSpPr txBox="1"/>
          <p:nvPr/>
        </p:nvSpPr>
        <p:spPr>
          <a:xfrm>
            <a:off x="13835270" y="12380476"/>
            <a:ext cx="496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Source: OECD</a:t>
            </a:r>
            <a:endParaRPr lang="ko-KR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EECC1-0894-45EA-9D56-A9D4472A29E5}"/>
              </a:ext>
            </a:extLst>
          </p:cNvPr>
          <p:cNvSpPr txBox="1"/>
          <p:nvPr/>
        </p:nvSpPr>
        <p:spPr>
          <a:xfrm>
            <a:off x="14630399" y="2121083"/>
            <a:ext cx="7275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/>
              <a:t>Researchers per 1000 employed</a:t>
            </a:r>
            <a:endParaRPr lang="ko-KR" altLang="en-US" sz="36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85ADC-DFA5-4DBE-8643-6A57B0AF2B49}"/>
              </a:ext>
            </a:extLst>
          </p:cNvPr>
          <p:cNvSpPr txBox="1"/>
          <p:nvPr/>
        </p:nvSpPr>
        <p:spPr>
          <a:xfrm>
            <a:off x="23028965" y="3692176"/>
            <a:ext cx="107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/>
              <a:t>FIN</a:t>
            </a:r>
            <a:endParaRPr lang="ko-KR" altLang="en-US" sz="24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04A9B-CD34-4D74-8BA6-49CA7FA76091}"/>
              </a:ext>
            </a:extLst>
          </p:cNvPr>
          <p:cNvSpPr txBox="1"/>
          <p:nvPr/>
        </p:nvSpPr>
        <p:spPr>
          <a:xfrm>
            <a:off x="22979269" y="3026608"/>
            <a:ext cx="107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/>
              <a:t>KOR</a:t>
            </a:r>
            <a:endParaRPr lang="ko-KR" altLang="en-US" sz="24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DDC1B-E8DE-431E-BDA0-156A0C370B35}"/>
              </a:ext>
            </a:extLst>
          </p:cNvPr>
          <p:cNvSpPr txBox="1"/>
          <p:nvPr/>
        </p:nvSpPr>
        <p:spPr>
          <a:xfrm>
            <a:off x="22979269" y="3359392"/>
            <a:ext cx="107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/>
              <a:t>SWE</a:t>
            </a:r>
            <a:endParaRPr lang="ko-KR" altLang="en-US" sz="2400" b="1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CEC3085-E5B5-425C-8310-A83535284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5635" y="2891917"/>
            <a:ext cx="9303026" cy="941088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C728546-0CEE-49A4-98E7-D7D3975F2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714" y="2891917"/>
            <a:ext cx="10903226" cy="96277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B98186-8C5C-4A0A-8AE0-E90EB5C6AD61}"/>
              </a:ext>
            </a:extLst>
          </p:cNvPr>
          <p:cNvSpPr txBox="1"/>
          <p:nvPr/>
        </p:nvSpPr>
        <p:spPr>
          <a:xfrm>
            <a:off x="2872407" y="2048931"/>
            <a:ext cx="10903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/>
              <a:t>PhD Recipients in the US by Country</a:t>
            </a:r>
            <a:endParaRPr lang="ko-KR" altLang="en-US" sz="3600" b="1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242BFBE3-D1D5-42A6-ACA3-7C28F6A067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8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CDCE88-F398-4293-BDDB-2E1D967C5476}"/>
              </a:ext>
            </a:extLst>
          </p:cNvPr>
          <p:cNvSpPr txBox="1"/>
          <p:nvPr/>
        </p:nvSpPr>
        <p:spPr>
          <a:xfrm>
            <a:off x="3303105" y="705311"/>
            <a:ext cx="2029570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Education</a:t>
            </a:r>
            <a:endParaRPr lang="ko-KR" altLang="en-US" sz="7200" dirty="0">
              <a:solidFill>
                <a:srgbClr val="002060"/>
              </a:solidFill>
              <a:latin typeface="Arial Rounded MT Bold" panose="020F0704030504030204" pitchFamily="34" charset="0"/>
              <a:cs typeface="Angsana New" panose="02020603050405020304" pitchFamily="18" charset="-34"/>
            </a:endParaRPr>
          </a:p>
          <a:p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69FBD-AB88-496D-AD52-33F1A000082C}"/>
              </a:ext>
            </a:extLst>
          </p:cNvPr>
          <p:cNvSpPr txBox="1"/>
          <p:nvPr/>
        </p:nvSpPr>
        <p:spPr>
          <a:xfrm>
            <a:off x="12192000" y="11826478"/>
            <a:ext cx="661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Source</a:t>
            </a:r>
            <a:r>
              <a:rPr lang="en-US" altLang="ko-KR" sz="2400"/>
              <a:t>: Kim (2023)</a:t>
            </a:r>
            <a:endParaRPr lang="ko-KR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EECC1-0894-45EA-9D56-A9D4472A29E5}"/>
              </a:ext>
            </a:extLst>
          </p:cNvPr>
          <p:cNvSpPr txBox="1"/>
          <p:nvPr/>
        </p:nvSpPr>
        <p:spPr>
          <a:xfrm>
            <a:off x="12843012" y="2254323"/>
            <a:ext cx="10260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/>
              <a:t>GDP per capita and Share of Manufacturing</a:t>
            </a:r>
            <a:endParaRPr lang="ko-KR" altLang="en-US" sz="3600" b="1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E8D2174-2C82-4D21-A95C-A303E29F2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670" y="3150990"/>
            <a:ext cx="11290852" cy="8675488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D96D31DC-04CB-4D1F-874B-781EEA61ECFA}"/>
              </a:ext>
            </a:extLst>
          </p:cNvPr>
          <p:cNvCxnSpPr/>
          <p:nvPr/>
        </p:nvCxnSpPr>
        <p:spPr>
          <a:xfrm>
            <a:off x="15008087" y="4075043"/>
            <a:ext cx="7772400" cy="30905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911995B0-5D62-4250-B537-147803C209CD}"/>
              </a:ext>
            </a:extLst>
          </p:cNvPr>
          <p:cNvCxnSpPr/>
          <p:nvPr/>
        </p:nvCxnSpPr>
        <p:spPr>
          <a:xfrm>
            <a:off x="14133443" y="4870174"/>
            <a:ext cx="8567531" cy="335942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E4E2B247-4F37-4048-96C5-4F594C51F51E}"/>
              </a:ext>
            </a:extLst>
          </p:cNvPr>
          <p:cNvCxnSpPr/>
          <p:nvPr/>
        </p:nvCxnSpPr>
        <p:spPr>
          <a:xfrm>
            <a:off x="13699434" y="6200375"/>
            <a:ext cx="8547652" cy="3407433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7" name="그림 16">
            <a:extLst>
              <a:ext uri="{FF2B5EF4-FFF2-40B4-BE49-F238E27FC236}">
                <a16:creationId xmlns:a16="http://schemas.microsoft.com/office/drawing/2014/main" id="{3E480BED-7F1F-4DB9-9F05-231D92AF9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31" y="3150989"/>
            <a:ext cx="9487726" cy="9137153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728A22EA-3DB4-4C31-8FFA-FE6DB3E6FE88}"/>
              </a:ext>
            </a:extLst>
          </p:cNvPr>
          <p:cNvSpPr/>
          <p:nvPr/>
        </p:nvSpPr>
        <p:spPr>
          <a:xfrm>
            <a:off x="2896431" y="12468808"/>
            <a:ext cx="9161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/>
              <a:t>Source: https://ncee.org/quick-read/statistic-of-the-month-engineering-and-science-degree-attainment-by-country/</a:t>
            </a:r>
            <a:endParaRPr lang="ko-KR" altLang="en-US"/>
          </a:p>
        </p:txBody>
      </p:sp>
      <p:sp>
        <p:nvSpPr>
          <p:cNvPr id="19" name="슬라이드 번호 개체 틀 18">
            <a:extLst>
              <a:ext uri="{FF2B5EF4-FFF2-40B4-BE49-F238E27FC236}">
                <a16:creationId xmlns:a16="http://schemas.microsoft.com/office/drawing/2014/main" id="{1B018654-635C-40DE-9E4F-47AC6C6573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92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26D228B-E58A-4556-87EF-AC3985C1946E}"/>
              </a:ext>
            </a:extLst>
          </p:cNvPr>
          <p:cNvSpPr txBox="1"/>
          <p:nvPr/>
        </p:nvSpPr>
        <p:spPr>
          <a:xfrm>
            <a:off x="3101009" y="2286000"/>
            <a:ext cx="19639721" cy="961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7200" b="1" dirty="0">
                <a:solidFill>
                  <a:srgbClr val="FFFF00"/>
                </a:solidFill>
              </a:rPr>
              <a:t>A</a:t>
            </a:r>
            <a:r>
              <a:rPr lang="en-US" altLang="ko-KR" sz="7200" b="1" dirty="0">
                <a:solidFill>
                  <a:schemeClr val="bg1"/>
                </a:solidFill>
              </a:rPr>
              <a:t>nchor</a:t>
            </a:r>
          </a:p>
          <a:p>
            <a:pPr marL="685800" indent="-6858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7200" b="1" dirty="0">
                <a:solidFill>
                  <a:srgbClr val="FFFF00"/>
                </a:solidFill>
              </a:rPr>
              <a:t>F</a:t>
            </a:r>
            <a:r>
              <a:rPr lang="en-US" altLang="ko-KR" sz="7200" b="1" dirty="0">
                <a:solidFill>
                  <a:schemeClr val="bg1"/>
                </a:solidFill>
              </a:rPr>
              <a:t>oreseeing</a:t>
            </a:r>
          </a:p>
          <a:p>
            <a:pPr marL="685800" indent="-6858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7200" b="1" dirty="0">
                <a:solidFill>
                  <a:srgbClr val="FFFF00"/>
                </a:solidFill>
              </a:rPr>
              <a:t>T</a:t>
            </a:r>
            <a:r>
              <a:rPr lang="en-US" altLang="ko-KR" sz="7200" b="1" dirty="0">
                <a:solidFill>
                  <a:schemeClr val="bg1"/>
                </a:solidFill>
              </a:rPr>
              <a:t>echnology</a:t>
            </a:r>
          </a:p>
          <a:p>
            <a:pPr marL="685800" indent="-6858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7200" b="1" dirty="0">
                <a:solidFill>
                  <a:srgbClr val="FFFF00"/>
                </a:solidFill>
              </a:rPr>
              <a:t>E</a:t>
            </a:r>
            <a:r>
              <a:rPr lang="en-US" altLang="ko-KR" sz="7200" b="1" dirty="0">
                <a:solidFill>
                  <a:schemeClr val="bg1"/>
                </a:solidFill>
              </a:rPr>
              <a:t>conomy</a:t>
            </a:r>
          </a:p>
          <a:p>
            <a:pPr marL="685800" indent="-6858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7200" b="1" dirty="0">
                <a:solidFill>
                  <a:srgbClr val="FFFF00"/>
                </a:solidFill>
              </a:rPr>
              <a:t>R</a:t>
            </a:r>
            <a:r>
              <a:rPr lang="en-US" altLang="ko-KR" sz="7200" b="1" dirty="0">
                <a:solidFill>
                  <a:schemeClr val="bg1"/>
                </a:solidFill>
              </a:rPr>
              <a:t>esilience</a:t>
            </a:r>
          </a:p>
          <a:p>
            <a:pPr marL="636588" lvl="2" indent="-6365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60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5410F-8093-486D-8B11-75728BE460E8}"/>
              </a:ext>
            </a:extLst>
          </p:cNvPr>
          <p:cNvSpPr txBox="1"/>
          <p:nvPr/>
        </p:nvSpPr>
        <p:spPr>
          <a:xfrm>
            <a:off x="2961861" y="675860"/>
            <a:ext cx="2009692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>
                <a:solidFill>
                  <a:schemeClr val="bg1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Korea for the Future: </a:t>
            </a:r>
            <a:r>
              <a:rPr lang="en-US" altLang="ko-KR" sz="7200" b="1" dirty="0">
                <a:solidFill>
                  <a:srgbClr val="FFFF0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AFTER</a:t>
            </a:r>
            <a:r>
              <a:rPr lang="en-US" altLang="ko-KR" sz="7200" b="1" dirty="0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 </a:t>
            </a:r>
            <a:endParaRPr lang="ko-KR" altLang="en-US" sz="7200" b="1" dirty="0">
              <a:solidFill>
                <a:srgbClr val="002060"/>
              </a:solidFill>
              <a:latin typeface="Arial Rounded MT Bold" panose="020F0704030504030204" pitchFamily="34" charset="0"/>
              <a:cs typeface="Angsana New" panose="02020603050405020304" pitchFamily="18" charset="-34"/>
            </a:endParaRPr>
          </a:p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03ABAE8-0122-4A87-A282-83A10C28F28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2001499" y="13076008"/>
            <a:ext cx="368505" cy="379591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26D228B-E58A-4556-87EF-AC3985C1946E}"/>
              </a:ext>
            </a:extLst>
          </p:cNvPr>
          <p:cNvSpPr txBox="1"/>
          <p:nvPr/>
        </p:nvSpPr>
        <p:spPr>
          <a:xfrm>
            <a:off x="3101009" y="2286000"/>
            <a:ext cx="19639721" cy="11970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6600" dirty="0">
                <a:solidFill>
                  <a:schemeClr val="bg1"/>
                </a:solidFill>
              </a:rPr>
              <a:t>Anchor is identity.</a:t>
            </a:r>
          </a:p>
          <a:p>
            <a:pPr marL="685800" indent="-6858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6600" dirty="0">
                <a:solidFill>
                  <a:schemeClr val="bg1"/>
                </a:solidFill>
              </a:rPr>
              <a:t>Our fundamental anchor is democracy and market economy. </a:t>
            </a:r>
          </a:p>
          <a:p>
            <a:pPr marL="685800" indent="-6858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6600" dirty="0">
                <a:solidFill>
                  <a:schemeClr val="bg1"/>
                </a:solidFill>
              </a:rPr>
              <a:t>These should be the most important direction which our policies should follow.</a:t>
            </a:r>
          </a:p>
          <a:p>
            <a:pPr marL="685800" indent="-6858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6600" dirty="0">
                <a:solidFill>
                  <a:schemeClr val="bg1"/>
                </a:solidFill>
              </a:rPr>
              <a:t>At the same time, we need to improve the quality of these institutions. </a:t>
            </a:r>
          </a:p>
          <a:p>
            <a:pPr marL="636588" lvl="2" indent="-6365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60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5410F-8093-486D-8B11-75728BE460E8}"/>
              </a:ext>
            </a:extLst>
          </p:cNvPr>
          <p:cNvSpPr txBox="1"/>
          <p:nvPr/>
        </p:nvSpPr>
        <p:spPr>
          <a:xfrm>
            <a:off x="2961861" y="675860"/>
            <a:ext cx="2009692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>
                <a:solidFill>
                  <a:srgbClr val="FFFF0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Anchor</a:t>
            </a:r>
            <a:endParaRPr lang="ko-KR" altLang="en-US" sz="7200" b="1" dirty="0">
              <a:solidFill>
                <a:srgbClr val="002060"/>
              </a:solidFill>
              <a:latin typeface="Arial Rounded MT Bold" panose="020F0704030504030204" pitchFamily="34" charset="0"/>
              <a:cs typeface="Angsana New" panose="02020603050405020304" pitchFamily="18" charset="-34"/>
            </a:endParaRPr>
          </a:p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8115E4C-957D-4635-8A66-A83E4A4714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20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26D228B-E58A-4556-87EF-AC3985C1946E}"/>
              </a:ext>
            </a:extLst>
          </p:cNvPr>
          <p:cNvSpPr txBox="1"/>
          <p:nvPr/>
        </p:nvSpPr>
        <p:spPr>
          <a:xfrm>
            <a:off x="3101009" y="2286000"/>
            <a:ext cx="19639721" cy="11970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6600" dirty="0">
                <a:solidFill>
                  <a:schemeClr val="bg1"/>
                </a:solidFill>
              </a:rPr>
              <a:t>Foreseeing and preparation are key to survival and prosperity of a country in this rapidly changing world. </a:t>
            </a:r>
          </a:p>
          <a:p>
            <a:pPr marL="685800" indent="-6858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6600" dirty="0">
                <a:solidFill>
                  <a:schemeClr val="bg1"/>
                </a:solidFill>
              </a:rPr>
              <a:t>The Institute for Future Strategy (IFS) was founded to contribute to policy making with foresight. </a:t>
            </a:r>
          </a:p>
          <a:p>
            <a:pPr marL="685800" indent="-6858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6600" dirty="0">
                <a:solidFill>
                  <a:schemeClr val="bg1"/>
                </a:solidFill>
              </a:rPr>
              <a:t>We will ask “ifs”.</a:t>
            </a:r>
          </a:p>
          <a:p>
            <a:pPr marL="636588" lvl="2" indent="-6365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60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5410F-8093-486D-8B11-75728BE460E8}"/>
              </a:ext>
            </a:extLst>
          </p:cNvPr>
          <p:cNvSpPr txBox="1"/>
          <p:nvPr/>
        </p:nvSpPr>
        <p:spPr>
          <a:xfrm>
            <a:off x="2961861" y="675860"/>
            <a:ext cx="2009692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>
                <a:solidFill>
                  <a:srgbClr val="FFFF0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Foreseeing</a:t>
            </a:r>
            <a:endParaRPr lang="ko-KR" altLang="en-US" sz="7200" b="1" dirty="0">
              <a:solidFill>
                <a:srgbClr val="002060"/>
              </a:solidFill>
              <a:latin typeface="Arial Rounded MT Bold" panose="020F0704030504030204" pitchFamily="34" charset="0"/>
              <a:cs typeface="Angsana New" panose="02020603050405020304" pitchFamily="18" charset="-34"/>
            </a:endParaRPr>
          </a:p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A73D80D-13E7-4D4F-907D-B797F747DD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66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26D228B-E58A-4556-87EF-AC3985C1946E}"/>
              </a:ext>
            </a:extLst>
          </p:cNvPr>
          <p:cNvSpPr txBox="1"/>
          <p:nvPr/>
        </p:nvSpPr>
        <p:spPr>
          <a:xfrm>
            <a:off x="3101009" y="2286000"/>
            <a:ext cx="19639721" cy="1100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6000" dirty="0">
                <a:solidFill>
                  <a:schemeClr val="bg1"/>
                </a:solidFill>
              </a:rPr>
              <a:t>Korea’s prosperity depends on technological development.  </a:t>
            </a:r>
          </a:p>
          <a:p>
            <a:pPr marL="685800" indent="-6858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6000" dirty="0">
                <a:solidFill>
                  <a:schemeClr val="bg1"/>
                </a:solidFill>
              </a:rPr>
              <a:t>We have some advantages. However, countries should pursue cooperative technological sovereignty rather than isolated one.</a:t>
            </a:r>
          </a:p>
          <a:p>
            <a:pPr marL="685800" indent="-6858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6000" dirty="0">
                <a:solidFill>
                  <a:schemeClr val="bg1"/>
                </a:solidFill>
              </a:rPr>
              <a:t>We should ask whether national allocation of talents is appropriate for technological development. </a:t>
            </a:r>
          </a:p>
          <a:p>
            <a:pPr marL="636588" lvl="2" indent="-6365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60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5410F-8093-486D-8B11-75728BE460E8}"/>
              </a:ext>
            </a:extLst>
          </p:cNvPr>
          <p:cNvSpPr txBox="1"/>
          <p:nvPr/>
        </p:nvSpPr>
        <p:spPr>
          <a:xfrm>
            <a:off x="2961861" y="675860"/>
            <a:ext cx="2009692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>
                <a:solidFill>
                  <a:srgbClr val="FFFF0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Technology</a:t>
            </a:r>
            <a:endParaRPr lang="ko-KR" altLang="en-US" sz="7200" b="1" dirty="0">
              <a:solidFill>
                <a:srgbClr val="002060"/>
              </a:solidFill>
              <a:latin typeface="Arial Rounded MT Bold" panose="020F0704030504030204" pitchFamily="34" charset="0"/>
              <a:cs typeface="Angsana New" panose="02020603050405020304" pitchFamily="18" charset="-34"/>
            </a:endParaRPr>
          </a:p>
          <a:p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2FDBCD4-3AD9-4009-A58D-64E72A5F21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23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A45410F-8093-486D-8B11-75728BE460E8}"/>
              </a:ext>
            </a:extLst>
          </p:cNvPr>
          <p:cNvSpPr txBox="1"/>
          <p:nvPr/>
        </p:nvSpPr>
        <p:spPr>
          <a:xfrm>
            <a:off x="2902226" y="405297"/>
            <a:ext cx="2009692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>
                <a:solidFill>
                  <a:srgbClr val="FFFF0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Economy</a:t>
            </a:r>
            <a:endParaRPr lang="ko-KR" altLang="en-US" sz="7200" b="1" dirty="0">
              <a:solidFill>
                <a:srgbClr val="002060"/>
              </a:solidFill>
              <a:latin typeface="Arial Rounded MT Bold" panose="020F0704030504030204" pitchFamily="34" charset="0"/>
              <a:cs typeface="Angsana New" panose="02020603050405020304" pitchFamily="18" charset="-34"/>
            </a:endParaRPr>
          </a:p>
          <a:p>
            <a:endParaRPr lang="ko-KR" altLang="en-US" dirty="0"/>
          </a:p>
        </p:txBody>
      </p:sp>
      <p:pic>
        <p:nvPicPr>
          <p:cNvPr id="4" name="Picture 2" descr="혁신의 시작">
            <a:extLst>
              <a:ext uri="{FF2B5EF4-FFF2-40B4-BE49-F238E27FC236}">
                <a16:creationId xmlns:a16="http://schemas.microsoft.com/office/drawing/2014/main" id="{1FB5A7E8-89EF-4DB9-BC6F-B292139EE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305" y="2091633"/>
            <a:ext cx="8806070" cy="1051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08EFB4-4199-42DA-9030-71024A69D258}"/>
              </a:ext>
            </a:extLst>
          </p:cNvPr>
          <p:cNvSpPr txBox="1"/>
          <p:nvPr/>
        </p:nvSpPr>
        <p:spPr>
          <a:xfrm>
            <a:off x="3101010" y="2286000"/>
            <a:ext cx="11469756" cy="11278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5400" dirty="0">
                <a:solidFill>
                  <a:schemeClr val="bg1"/>
                </a:solidFill>
              </a:rPr>
              <a:t>Innovation = Fair &amp; flexible institutions X High quality of human capital X Capacity to converging technology</a:t>
            </a:r>
          </a:p>
          <a:p>
            <a:pPr marL="685800" indent="-6858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5400" dirty="0">
                <a:solidFill>
                  <a:schemeClr val="bg1"/>
                </a:solidFill>
              </a:rPr>
              <a:t>Korea suffers from very low fertility rate.</a:t>
            </a:r>
          </a:p>
          <a:p>
            <a:pPr marL="685800" indent="-6858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5400" dirty="0">
                <a:solidFill>
                  <a:schemeClr val="bg1"/>
                </a:solidFill>
              </a:rPr>
              <a:t>Excessive income inequality is enemy to the economy &amp; society.</a:t>
            </a:r>
          </a:p>
          <a:p>
            <a:pPr marL="636588" lvl="2" indent="-6365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6000" dirty="0">
              <a:solidFill>
                <a:srgbClr val="002060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445F64-22DD-491E-B74E-578D9751EA3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2001499" y="13076008"/>
            <a:ext cx="368505" cy="379591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29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A45410F-8093-486D-8B11-75728BE460E8}"/>
              </a:ext>
            </a:extLst>
          </p:cNvPr>
          <p:cNvSpPr txBox="1"/>
          <p:nvPr/>
        </p:nvSpPr>
        <p:spPr>
          <a:xfrm>
            <a:off x="2902226" y="405297"/>
            <a:ext cx="2009692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>
                <a:solidFill>
                  <a:srgbClr val="FFFF0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Resilience</a:t>
            </a:r>
            <a:endParaRPr lang="ko-KR" altLang="en-US" sz="7200" b="1" dirty="0">
              <a:solidFill>
                <a:srgbClr val="002060"/>
              </a:solidFill>
              <a:latin typeface="Arial Rounded MT Bold" panose="020F0704030504030204" pitchFamily="34" charset="0"/>
              <a:cs typeface="Angsana New" panose="02020603050405020304" pitchFamily="18" charset="-34"/>
            </a:endParaRPr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8EFB4-4199-42DA-9030-71024A69D258}"/>
              </a:ext>
            </a:extLst>
          </p:cNvPr>
          <p:cNvSpPr txBox="1"/>
          <p:nvPr/>
        </p:nvSpPr>
        <p:spPr>
          <a:xfrm>
            <a:off x="3101010" y="2286000"/>
            <a:ext cx="11469756" cy="878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5400" dirty="0">
                <a:solidFill>
                  <a:schemeClr val="bg1"/>
                </a:solidFill>
              </a:rPr>
              <a:t>Great challenges from geopolitics require resilience.</a:t>
            </a:r>
          </a:p>
          <a:p>
            <a:pPr marL="685800" indent="-6858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5400" dirty="0">
                <a:solidFill>
                  <a:schemeClr val="bg1"/>
                </a:solidFill>
              </a:rPr>
              <a:t>Resilience requires new ESG (energy, supply chain, grain).</a:t>
            </a:r>
          </a:p>
          <a:p>
            <a:pPr marL="685800" indent="-685800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ko-KR" sz="5400" dirty="0">
                <a:solidFill>
                  <a:schemeClr val="bg1"/>
                </a:solidFill>
              </a:rPr>
              <a:t>Networking of trustful countries facilitate resilience. </a:t>
            </a:r>
          </a:p>
          <a:p>
            <a:pPr marL="636588" lvl="2" indent="-6365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6000" dirty="0">
              <a:solidFill>
                <a:srgbClr val="002060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3DF1000-5C3D-4B30-A588-F0B70384F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7357" y="2285999"/>
            <a:ext cx="8647043" cy="9834721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1E23BD4-7C6F-43B5-A099-C0B6DD9F964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2001499" y="13076008"/>
            <a:ext cx="368505" cy="379591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7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CDCE88-F398-4293-BDDB-2E1D967C5476}"/>
              </a:ext>
            </a:extLst>
          </p:cNvPr>
          <p:cNvSpPr txBox="1"/>
          <p:nvPr/>
        </p:nvSpPr>
        <p:spPr>
          <a:xfrm>
            <a:off x="3756991" y="675860"/>
            <a:ext cx="193017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Korean history in a nutshell </a:t>
            </a:r>
            <a:endParaRPr lang="ko-KR" altLang="en-US" sz="7200" dirty="0">
              <a:solidFill>
                <a:srgbClr val="002060"/>
              </a:solidFill>
              <a:latin typeface="Arial Rounded MT Bold" panose="020F0704030504030204" pitchFamily="34" charset="0"/>
              <a:cs typeface="Angsana New" panose="02020603050405020304" pitchFamily="18" charset="-34"/>
            </a:endParaRPr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0C1389-289B-41DD-89B2-4642306F6F3C}"/>
              </a:ext>
            </a:extLst>
          </p:cNvPr>
          <p:cNvSpPr txBox="1"/>
          <p:nvPr/>
        </p:nvSpPr>
        <p:spPr>
          <a:xfrm>
            <a:off x="4055165" y="2584174"/>
            <a:ext cx="19480696" cy="961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6000" dirty="0">
                <a:solidFill>
                  <a:srgbClr val="002060"/>
                </a:solidFill>
              </a:rPr>
              <a:t> Three kingdoms were unified in 676.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6000" dirty="0">
                <a:solidFill>
                  <a:srgbClr val="002060"/>
                </a:solidFill>
              </a:rPr>
              <a:t> Korea was  colonized by Japan in 1910.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6000" dirty="0">
                <a:solidFill>
                  <a:srgbClr val="002060"/>
                </a:solidFill>
              </a:rPr>
              <a:t>Korea was liberated in 1945 but separated between   South and North Korea.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6000" dirty="0">
                <a:solidFill>
                  <a:srgbClr val="002060"/>
                </a:solidFill>
              </a:rPr>
              <a:t>The Korean war occurred during 1950-1953.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6000" dirty="0">
                <a:solidFill>
                  <a:srgbClr val="002060"/>
                </a:solidFill>
              </a:rPr>
              <a:t>A rapid economic development started from the early 1960s under President Chung Hee Park. </a:t>
            </a:r>
            <a:endParaRPr lang="ko-KR" altLang="en-US" sz="6000" dirty="0">
              <a:solidFill>
                <a:srgbClr val="002060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059833B-1B43-4D07-9762-D233119548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CDCE88-F398-4293-BDDB-2E1D967C5476}"/>
              </a:ext>
            </a:extLst>
          </p:cNvPr>
          <p:cNvSpPr txBox="1"/>
          <p:nvPr/>
        </p:nvSpPr>
        <p:spPr>
          <a:xfrm>
            <a:off x="3756991" y="675860"/>
            <a:ext cx="193017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Korea as a Global Economic Power</a:t>
            </a:r>
            <a:endParaRPr lang="ko-KR" altLang="en-US" sz="7200" dirty="0">
              <a:solidFill>
                <a:srgbClr val="002060"/>
              </a:solidFill>
              <a:latin typeface="Arial Rounded MT Bold" panose="020F0704030504030204" pitchFamily="34" charset="0"/>
              <a:cs typeface="Angsana New" panose="02020603050405020304" pitchFamily="18" charset="-34"/>
            </a:endParaRPr>
          </a:p>
          <a:p>
            <a:endParaRPr lang="ko-KR" altLang="en-US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9A6B214F-2017-4273-9F5C-C6086A68A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847403"/>
              </p:ext>
            </p:extLst>
          </p:nvPr>
        </p:nvGraphicFramePr>
        <p:xfrm>
          <a:off x="4063999" y="3387403"/>
          <a:ext cx="18855635" cy="7863840"/>
        </p:xfrm>
        <a:graphic>
          <a:graphicData uri="http://schemas.openxmlformats.org/drawingml/2006/table">
            <a:tbl>
              <a:tblPr firstRow="1" bandRow="1">
                <a:tableStyleId>{F103CC87-EB41-4D0D-B5A8-6C6F07A43394}</a:tableStyleId>
              </a:tblPr>
              <a:tblGrid>
                <a:gridCol w="4805570">
                  <a:extLst>
                    <a:ext uri="{9D8B030D-6E8A-4147-A177-3AD203B41FA5}">
                      <a16:colId xmlns:a16="http://schemas.microsoft.com/office/drawing/2014/main" val="1173330694"/>
                    </a:ext>
                  </a:extLst>
                </a:gridCol>
                <a:gridCol w="7669144">
                  <a:extLst>
                    <a:ext uri="{9D8B030D-6E8A-4147-A177-3AD203B41FA5}">
                      <a16:colId xmlns:a16="http://schemas.microsoft.com/office/drawing/2014/main" val="2439834343"/>
                    </a:ext>
                  </a:extLst>
                </a:gridCol>
                <a:gridCol w="6380921">
                  <a:extLst>
                    <a:ext uri="{9D8B030D-6E8A-4147-A177-3AD203B41FA5}">
                      <a16:colId xmlns:a16="http://schemas.microsoft.com/office/drawing/2014/main" val="178613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6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0" dirty="0">
                          <a:latin typeface="Arial Rounded MT Bold" panose="020F0704030504030204" pitchFamily="34" charset="0"/>
                        </a:rPr>
                        <a:t>FT’s Top 100 Companies (6.2020)</a:t>
                      </a:r>
                      <a:endParaRPr lang="ko-KR" altLang="en-US" sz="6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0" dirty="0">
                          <a:latin typeface="Arial Rounded MT Bold" panose="020F0704030504030204" pitchFamily="34" charset="0"/>
                        </a:rPr>
                        <a:t>Fortune’s Global 500 (2023)</a:t>
                      </a:r>
                      <a:endParaRPr lang="ko-KR" altLang="en-US" sz="6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430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0" dirty="0">
                          <a:latin typeface="Arial Rounded MT Bold" panose="020F0704030504030204" pitchFamily="34" charset="0"/>
                        </a:rPr>
                        <a:t>S. Korea</a:t>
                      </a:r>
                      <a:endParaRPr lang="ko-KR" altLang="en-US" sz="6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0" dirty="0">
                          <a:latin typeface="Arial Rounded MT Bold" panose="020F0704030504030204" pitchFamily="34" charset="0"/>
                        </a:rPr>
                        <a:t>3</a:t>
                      </a:r>
                      <a:endParaRPr lang="ko-KR" altLang="en-US" sz="6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0" dirty="0">
                          <a:latin typeface="Arial Rounded MT Bold" panose="020F0704030504030204" pitchFamily="34" charset="0"/>
                        </a:rPr>
                        <a:t>18</a:t>
                      </a:r>
                      <a:endParaRPr lang="ko-KR" altLang="en-US" sz="6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02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0" dirty="0">
                          <a:latin typeface="Arial Rounded MT Bold" panose="020F0704030504030204" pitchFamily="34" charset="0"/>
                        </a:rPr>
                        <a:t>United States</a:t>
                      </a:r>
                      <a:endParaRPr lang="ko-KR" altLang="en-US" sz="6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0" dirty="0">
                          <a:latin typeface="Arial Rounded MT Bold" panose="020F0704030504030204" pitchFamily="34" charset="0"/>
                        </a:rPr>
                        <a:t>47</a:t>
                      </a:r>
                      <a:endParaRPr lang="ko-KR" altLang="en-US" sz="6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0" dirty="0">
                          <a:latin typeface="Arial Rounded MT Bold" panose="020F0704030504030204" pitchFamily="34" charset="0"/>
                        </a:rPr>
                        <a:t>136</a:t>
                      </a:r>
                      <a:endParaRPr lang="ko-KR" altLang="en-US" sz="6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28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0" dirty="0">
                          <a:latin typeface="Arial Rounded MT Bold" panose="020F0704030504030204" pitchFamily="34" charset="0"/>
                        </a:rPr>
                        <a:t>China</a:t>
                      </a:r>
                      <a:endParaRPr lang="ko-KR" altLang="en-US" sz="6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0" dirty="0">
                          <a:latin typeface="Arial Rounded MT Bold" panose="020F0704030504030204" pitchFamily="34" charset="0"/>
                        </a:rPr>
                        <a:t>24</a:t>
                      </a:r>
                      <a:endParaRPr lang="ko-KR" altLang="en-US" sz="6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0" dirty="0">
                          <a:latin typeface="Arial Rounded MT Bold" panose="020F0704030504030204" pitchFamily="34" charset="0"/>
                        </a:rPr>
                        <a:t>142</a:t>
                      </a:r>
                      <a:endParaRPr lang="ko-KR" altLang="en-US" sz="6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12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0" dirty="0">
                          <a:latin typeface="Arial Rounded MT Bold" panose="020F0704030504030204" pitchFamily="34" charset="0"/>
                        </a:rPr>
                        <a:t>Japan </a:t>
                      </a:r>
                      <a:endParaRPr lang="ko-KR" altLang="en-US" sz="6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0" dirty="0">
                          <a:latin typeface="Arial Rounded MT Bold" panose="020F0704030504030204" pitchFamily="34" charset="0"/>
                        </a:rPr>
                        <a:t>3</a:t>
                      </a:r>
                      <a:endParaRPr lang="ko-KR" altLang="en-US" sz="6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0" dirty="0">
                          <a:latin typeface="Arial Rounded MT Bold" panose="020F0704030504030204" pitchFamily="34" charset="0"/>
                        </a:rPr>
                        <a:t>41</a:t>
                      </a:r>
                      <a:endParaRPr lang="ko-KR" altLang="en-US" sz="6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43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0" dirty="0">
                          <a:latin typeface="Arial Rounded MT Bold" panose="020F0704030504030204" pitchFamily="34" charset="0"/>
                        </a:rPr>
                        <a:t>Germany</a:t>
                      </a:r>
                      <a:endParaRPr lang="ko-KR" altLang="en-US" sz="6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0" dirty="0">
                          <a:latin typeface="Arial Rounded MT Bold" panose="020F0704030504030204" pitchFamily="34" charset="0"/>
                        </a:rPr>
                        <a:t>1</a:t>
                      </a:r>
                      <a:endParaRPr lang="ko-KR" altLang="en-US" sz="6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6000" dirty="0">
                          <a:latin typeface="Arial Rounded MT Bold" panose="020F0704030504030204" pitchFamily="34" charset="0"/>
                        </a:rPr>
                        <a:t>30</a:t>
                      </a:r>
                      <a:endParaRPr lang="ko-KR" altLang="en-US" sz="6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349905"/>
                  </a:ext>
                </a:extLst>
              </a:tr>
            </a:tbl>
          </a:graphicData>
        </a:graphic>
      </p:graphicFrame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9E52A7A-8A0C-484E-8FD8-558B317B8D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8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CDCE88-F398-4293-BDDB-2E1D967C5476}"/>
              </a:ext>
            </a:extLst>
          </p:cNvPr>
          <p:cNvSpPr txBox="1"/>
          <p:nvPr/>
        </p:nvSpPr>
        <p:spPr>
          <a:xfrm>
            <a:off x="3756991" y="675860"/>
            <a:ext cx="193017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Korea as a Global Economic Power</a:t>
            </a:r>
            <a:endParaRPr lang="ko-KR" altLang="en-US" sz="7200" dirty="0">
              <a:solidFill>
                <a:srgbClr val="002060"/>
              </a:solidFill>
              <a:latin typeface="Arial Rounded MT Bold" panose="020F0704030504030204" pitchFamily="34" charset="0"/>
              <a:cs typeface="Angsana New" panose="02020603050405020304" pitchFamily="18" charset="-34"/>
            </a:endParaRP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6EC9A29-AD05-4F55-A5F7-609627FD7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991" y="2091633"/>
            <a:ext cx="19918018" cy="1025276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E228127-E473-4206-9B0A-D09C2DF5A747}"/>
              </a:ext>
            </a:extLst>
          </p:cNvPr>
          <p:cNvCxnSpPr/>
          <p:nvPr/>
        </p:nvCxnSpPr>
        <p:spPr>
          <a:xfrm>
            <a:off x="20116800" y="6042991"/>
            <a:ext cx="1928191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5C2D00-4ACE-4603-B6D1-EE9F175173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9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CDCE88-F398-4293-BDDB-2E1D967C5476}"/>
              </a:ext>
            </a:extLst>
          </p:cNvPr>
          <p:cNvSpPr txBox="1"/>
          <p:nvPr/>
        </p:nvSpPr>
        <p:spPr>
          <a:xfrm>
            <a:off x="3756990" y="675860"/>
            <a:ext cx="2029570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Factors of Rising as a World Economic Power </a:t>
            </a:r>
            <a:endParaRPr lang="ko-KR" altLang="en-US" sz="7200" dirty="0">
              <a:solidFill>
                <a:srgbClr val="002060"/>
              </a:solidFill>
              <a:latin typeface="Arial Rounded MT Bold" panose="020F0704030504030204" pitchFamily="34" charset="0"/>
              <a:cs typeface="Angsana New" panose="02020603050405020304" pitchFamily="18" charset="-34"/>
            </a:endParaRPr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0C1389-289B-41DD-89B2-4642306F6F3C}"/>
              </a:ext>
            </a:extLst>
          </p:cNvPr>
          <p:cNvSpPr txBox="1"/>
          <p:nvPr/>
        </p:nvSpPr>
        <p:spPr>
          <a:xfrm>
            <a:off x="4055165" y="2584174"/>
            <a:ext cx="19480696" cy="904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6000" dirty="0">
                <a:solidFill>
                  <a:srgbClr val="002060"/>
                </a:solidFill>
              </a:rPr>
              <a:t> </a:t>
            </a:r>
            <a:r>
              <a:rPr lang="en-US" altLang="ko-KR" sz="6600" b="1" dirty="0">
                <a:solidFill>
                  <a:srgbClr val="FF0000"/>
                </a:solidFill>
              </a:rPr>
              <a:t>B</a:t>
            </a:r>
            <a:r>
              <a:rPr lang="en-US" altLang="ko-KR" sz="6600" dirty="0">
                <a:solidFill>
                  <a:srgbClr val="002060"/>
                </a:solidFill>
              </a:rPr>
              <a:t>uilding &amp; improving institutions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6600" dirty="0">
                <a:solidFill>
                  <a:srgbClr val="002060"/>
                </a:solidFill>
              </a:rPr>
              <a:t> </a:t>
            </a:r>
            <a:r>
              <a:rPr lang="en-US" altLang="ko-KR" sz="6600" b="1" dirty="0">
                <a:solidFill>
                  <a:srgbClr val="FF0000"/>
                </a:solidFill>
              </a:rPr>
              <a:t>E</a:t>
            </a:r>
            <a:r>
              <a:rPr lang="en-US" altLang="ko-KR" sz="6600" dirty="0">
                <a:solidFill>
                  <a:srgbClr val="002060"/>
                </a:solidFill>
              </a:rPr>
              <a:t>xport-oriented policies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6600" dirty="0">
                <a:solidFill>
                  <a:srgbClr val="002060"/>
                </a:solidFill>
              </a:rPr>
              <a:t> </a:t>
            </a:r>
            <a:r>
              <a:rPr lang="en-US" altLang="ko-KR" sz="6600" b="1" dirty="0">
                <a:solidFill>
                  <a:srgbClr val="FF0000"/>
                </a:solidFill>
              </a:rPr>
              <a:t>F</a:t>
            </a:r>
            <a:r>
              <a:rPr lang="en-US" altLang="ko-KR" sz="6600" dirty="0">
                <a:solidFill>
                  <a:srgbClr val="002060"/>
                </a:solidFill>
              </a:rPr>
              <a:t>orward-looking management of enterprises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6600" dirty="0">
                <a:solidFill>
                  <a:srgbClr val="002060"/>
                </a:solidFill>
              </a:rPr>
              <a:t> </a:t>
            </a:r>
            <a:r>
              <a:rPr lang="en-US" altLang="ko-KR" sz="6600" b="1" dirty="0">
                <a:solidFill>
                  <a:srgbClr val="FF0000"/>
                </a:solidFill>
              </a:rPr>
              <a:t>O</a:t>
            </a:r>
            <a:r>
              <a:rPr lang="en-US" altLang="ko-KR" sz="6600" dirty="0">
                <a:solidFill>
                  <a:srgbClr val="002060"/>
                </a:solidFill>
              </a:rPr>
              <a:t>vercoming technological entrenchment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6600" dirty="0">
                <a:solidFill>
                  <a:srgbClr val="002060"/>
                </a:solidFill>
              </a:rPr>
              <a:t> </a:t>
            </a:r>
            <a:r>
              <a:rPr lang="en-US" altLang="ko-KR" sz="6600" b="1" dirty="0">
                <a:solidFill>
                  <a:srgbClr val="FF0000"/>
                </a:solidFill>
              </a:rPr>
              <a:t>R</a:t>
            </a:r>
            <a:r>
              <a:rPr lang="en-US" altLang="ko-KR" sz="6600" dirty="0">
                <a:solidFill>
                  <a:srgbClr val="002060"/>
                </a:solidFill>
              </a:rPr>
              <a:t>esearch &amp; development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6600" dirty="0">
                <a:solidFill>
                  <a:srgbClr val="002060"/>
                </a:solidFill>
              </a:rPr>
              <a:t> </a:t>
            </a:r>
            <a:r>
              <a:rPr lang="en-US" altLang="ko-KR" sz="6600" b="1" dirty="0">
                <a:solidFill>
                  <a:srgbClr val="FF0000"/>
                </a:solidFill>
              </a:rPr>
              <a:t>E</a:t>
            </a:r>
            <a:r>
              <a:rPr lang="en-US" altLang="ko-KR" sz="6600" dirty="0">
                <a:solidFill>
                  <a:srgbClr val="002060"/>
                </a:solidFill>
              </a:rPr>
              <a:t>ducation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2841A97-D2A7-49A5-8273-BCF573DEA2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7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CDCE88-F398-4293-BDDB-2E1D967C5476}"/>
              </a:ext>
            </a:extLst>
          </p:cNvPr>
          <p:cNvSpPr txBox="1"/>
          <p:nvPr/>
        </p:nvSpPr>
        <p:spPr>
          <a:xfrm>
            <a:off x="3597964" y="675860"/>
            <a:ext cx="2029570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Building &amp; Improving Institutions</a:t>
            </a:r>
            <a:endParaRPr lang="ko-KR" altLang="en-US" sz="7200" dirty="0">
              <a:solidFill>
                <a:srgbClr val="002060"/>
              </a:solidFill>
              <a:latin typeface="Arial Rounded MT Bold" panose="020F0704030504030204" pitchFamily="34" charset="0"/>
              <a:cs typeface="Angsana New" panose="02020603050405020304" pitchFamily="18" charset="-34"/>
            </a:endParaRPr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0C1389-289B-41DD-89B2-4642306F6F3C}"/>
              </a:ext>
            </a:extLst>
          </p:cNvPr>
          <p:cNvSpPr txBox="1"/>
          <p:nvPr/>
        </p:nvSpPr>
        <p:spPr>
          <a:xfrm>
            <a:off x="3597965" y="2584174"/>
            <a:ext cx="9939132" cy="11462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6588" indent="-6365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4400" b="1" dirty="0">
                <a:solidFill>
                  <a:srgbClr val="002060"/>
                </a:solidFill>
              </a:rPr>
              <a:t>Democracy and market economy were transplanted but Koreans improved the quality of these fundamental institutions. </a:t>
            </a:r>
          </a:p>
          <a:p>
            <a:pPr marL="636588" indent="-6365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4400" b="1" dirty="0">
                <a:solidFill>
                  <a:srgbClr val="002060"/>
                </a:solidFill>
              </a:rPr>
              <a:t>Political liberalization (PL) occurred in the late 1980s.</a:t>
            </a:r>
          </a:p>
          <a:p>
            <a:pPr marL="636588" indent="-6365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4400" b="1" dirty="0">
                <a:solidFill>
                  <a:srgbClr val="002060"/>
                </a:solidFill>
              </a:rPr>
              <a:t>The quality of a market economy improved after the financial crisis in the late 1990s, which liberalized the economy further (EL). </a:t>
            </a:r>
          </a:p>
          <a:p>
            <a:pPr marL="636588" lvl="2" indent="-6365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6000" dirty="0">
              <a:solidFill>
                <a:srgbClr val="002060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6B19E05-A8C8-47D5-A7BD-EDE695F8C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4842" y="3176729"/>
            <a:ext cx="9670775" cy="8023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C21ABF-44D8-4BAD-B09B-1E073FF5405E}"/>
              </a:ext>
            </a:extLst>
          </p:cNvPr>
          <p:cNvSpPr txBox="1"/>
          <p:nvPr/>
        </p:nvSpPr>
        <p:spPr>
          <a:xfrm>
            <a:off x="17617106" y="11200036"/>
            <a:ext cx="82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PL</a:t>
            </a:r>
            <a:endParaRPr lang="ko-KR" alt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DBC8D-854B-49FE-8AB4-7111A2856528}"/>
              </a:ext>
            </a:extLst>
          </p:cNvPr>
          <p:cNvSpPr txBox="1"/>
          <p:nvPr/>
        </p:nvSpPr>
        <p:spPr>
          <a:xfrm>
            <a:off x="19300133" y="11200035"/>
            <a:ext cx="82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EL</a:t>
            </a:r>
            <a:endParaRPr lang="ko-KR" alt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545B33-8D61-4A5A-8158-BEB203BB99C1}"/>
              </a:ext>
            </a:extLst>
          </p:cNvPr>
          <p:cNvSpPr txBox="1"/>
          <p:nvPr/>
        </p:nvSpPr>
        <p:spPr>
          <a:xfrm>
            <a:off x="14650278" y="2311015"/>
            <a:ext cx="8925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</a:rPr>
              <a:t>S. Korea’s GDP per capita (real, 2015)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E3A373B5-C89A-4B4C-B3CE-40CEC9E5A5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4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CDCE88-F398-4293-BDDB-2E1D967C5476}"/>
              </a:ext>
            </a:extLst>
          </p:cNvPr>
          <p:cNvSpPr txBox="1"/>
          <p:nvPr/>
        </p:nvSpPr>
        <p:spPr>
          <a:xfrm>
            <a:off x="3756990" y="675860"/>
            <a:ext cx="2029570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Export-oriented policies</a:t>
            </a:r>
            <a:endParaRPr lang="ko-KR" altLang="en-US" sz="7200" dirty="0">
              <a:solidFill>
                <a:srgbClr val="002060"/>
              </a:solidFill>
              <a:latin typeface="Arial Rounded MT Bold" panose="020F0704030504030204" pitchFamily="34" charset="0"/>
              <a:cs typeface="Angsana New" panose="02020603050405020304" pitchFamily="18" charset="-34"/>
            </a:endParaRPr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0C1389-289B-41DD-89B2-4642306F6F3C}"/>
              </a:ext>
            </a:extLst>
          </p:cNvPr>
          <p:cNvSpPr txBox="1"/>
          <p:nvPr/>
        </p:nvSpPr>
        <p:spPr>
          <a:xfrm>
            <a:off x="4055165" y="2584174"/>
            <a:ext cx="9481931" cy="13494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6588" indent="-6365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4400" b="1" dirty="0">
                <a:solidFill>
                  <a:srgbClr val="002060"/>
                </a:solidFill>
              </a:rPr>
              <a:t>During the 1960s and the 1970s, Chung Hee Park himself resided meetings for Export Promotion Committee (EPC) where not only government officials but also business leaders participated.</a:t>
            </a:r>
          </a:p>
          <a:p>
            <a:pPr marL="636588" indent="-6365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4400" b="1" dirty="0">
                <a:solidFill>
                  <a:srgbClr val="002060"/>
                </a:solidFill>
              </a:rPr>
              <a:t>EPC was like a fast track approach to resolving binding constraints faced by businesses promoting exports.</a:t>
            </a:r>
          </a:p>
          <a:p>
            <a:pPr marL="636588" indent="-6365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4400" b="1" dirty="0">
              <a:solidFill>
                <a:srgbClr val="002060"/>
              </a:solidFill>
            </a:endParaRPr>
          </a:p>
          <a:p>
            <a:pPr marL="636588" lvl="2" indent="-6365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6000" dirty="0">
              <a:solidFill>
                <a:srgbClr val="00206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50F2914-C32A-4727-B71D-E4E1C0B0C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539" y="3756991"/>
            <a:ext cx="9690030" cy="820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AE8E97-2531-437F-8CC8-BFC0BC6061C9}"/>
              </a:ext>
            </a:extLst>
          </p:cNvPr>
          <p:cNvSpPr txBox="1"/>
          <p:nvPr/>
        </p:nvSpPr>
        <p:spPr>
          <a:xfrm>
            <a:off x="14361421" y="2945175"/>
            <a:ext cx="9313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Number of EPC Meetings and President’s Attendance</a:t>
            </a:r>
            <a:endParaRPr lang="ko-KR" altLang="en-US" sz="2800" b="1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3061558-C30E-4200-BB33-5021D07F9A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9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CDCE88-F398-4293-BDDB-2E1D967C5476}"/>
              </a:ext>
            </a:extLst>
          </p:cNvPr>
          <p:cNvSpPr txBox="1"/>
          <p:nvPr/>
        </p:nvSpPr>
        <p:spPr>
          <a:xfrm>
            <a:off x="3756990" y="675860"/>
            <a:ext cx="2029570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Future-oriented Management</a:t>
            </a:r>
            <a:endParaRPr lang="ko-KR" altLang="en-US" sz="7200" dirty="0">
              <a:solidFill>
                <a:srgbClr val="002060"/>
              </a:solidFill>
              <a:latin typeface="Arial Rounded MT Bold" panose="020F0704030504030204" pitchFamily="34" charset="0"/>
              <a:cs typeface="Angsana New" panose="02020603050405020304" pitchFamily="18" charset="-34"/>
            </a:endParaRPr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0C1389-289B-41DD-89B2-4642306F6F3C}"/>
              </a:ext>
            </a:extLst>
          </p:cNvPr>
          <p:cNvSpPr txBox="1"/>
          <p:nvPr/>
        </p:nvSpPr>
        <p:spPr>
          <a:xfrm>
            <a:off x="3756990" y="2286000"/>
            <a:ext cx="18983740" cy="13494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6588" indent="-6365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4800" b="1" dirty="0">
                <a:solidFill>
                  <a:srgbClr val="002060"/>
                </a:solidFill>
              </a:rPr>
              <a:t>Business owners took advantage of opening up and seriously considered what industry and products would be dominant in the future.</a:t>
            </a:r>
          </a:p>
          <a:p>
            <a:pPr marL="636588" indent="-6365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4800" b="1" dirty="0">
                <a:solidFill>
                  <a:srgbClr val="002060"/>
                </a:solidFill>
              </a:rPr>
              <a:t>Samsung Electronics made investments in producing semiconductors the 1970s, believing it would be an important business opportunities in the future.</a:t>
            </a:r>
          </a:p>
          <a:p>
            <a:pPr marL="636588" indent="-6365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4800" b="1" dirty="0">
                <a:solidFill>
                  <a:srgbClr val="002060"/>
                </a:solidFill>
              </a:rPr>
              <a:t>Such decisions became possible perhaps because of the combination of outward-looking attitude of business leaders, highly-knowledgeable individuals who had been educated in the US, and highly-skilled and committed </a:t>
            </a:r>
            <a:r>
              <a:rPr lang="en-US" altLang="ko-KR" sz="4800" b="1" dirty="0" err="1">
                <a:solidFill>
                  <a:srgbClr val="002060"/>
                </a:solidFill>
              </a:rPr>
              <a:t>labour</a:t>
            </a:r>
            <a:r>
              <a:rPr lang="en-US" altLang="ko-KR" sz="4800" b="1" dirty="0">
                <a:solidFill>
                  <a:srgbClr val="002060"/>
                </a:solidFill>
              </a:rPr>
              <a:t> force.</a:t>
            </a:r>
          </a:p>
          <a:p>
            <a:pPr marL="636588" indent="-6365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4800" b="1" dirty="0">
              <a:solidFill>
                <a:srgbClr val="002060"/>
              </a:solidFill>
            </a:endParaRPr>
          </a:p>
          <a:p>
            <a:pPr marL="636588" lvl="2" indent="-63658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6000" dirty="0">
              <a:solidFill>
                <a:srgbClr val="002060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DCE0665-ABAC-4EC7-AB0A-C8999966AD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3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CDCE88-F398-4293-BDDB-2E1D967C5476}"/>
              </a:ext>
            </a:extLst>
          </p:cNvPr>
          <p:cNvSpPr txBox="1"/>
          <p:nvPr/>
        </p:nvSpPr>
        <p:spPr>
          <a:xfrm>
            <a:off x="3756990" y="675860"/>
            <a:ext cx="2029570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solidFill>
                  <a:srgbClr val="002060"/>
                </a:solidFill>
                <a:latin typeface="Arial Rounded MT Bold" panose="020F0704030504030204" pitchFamily="34" charset="0"/>
                <a:cs typeface="Angsana New" panose="02020603050405020304" pitchFamily="18" charset="-34"/>
              </a:rPr>
              <a:t>Overcoming Technological Entrenchment</a:t>
            </a:r>
            <a:endParaRPr lang="ko-KR" altLang="en-US" sz="7200" dirty="0">
              <a:solidFill>
                <a:srgbClr val="002060"/>
              </a:solidFill>
              <a:latin typeface="Arial Rounded MT Bold" panose="020F0704030504030204" pitchFamily="34" charset="0"/>
              <a:cs typeface="Angsana New" panose="02020603050405020304" pitchFamily="18" charset="-34"/>
            </a:endParaRPr>
          </a:p>
          <a:p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C05931D-5A17-4C1D-A874-5009ABECC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990" y="2286001"/>
            <a:ext cx="18844593" cy="10555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34B3FC-65E9-4F5C-B67D-9188B565F265}"/>
              </a:ext>
            </a:extLst>
          </p:cNvPr>
          <p:cNvSpPr txBox="1"/>
          <p:nvPr/>
        </p:nvSpPr>
        <p:spPr>
          <a:xfrm>
            <a:off x="4134678" y="13040140"/>
            <a:ext cx="496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Source: Lee (2022)</a:t>
            </a:r>
            <a:endParaRPr lang="ko-KR" altLang="en-US" sz="2400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D63E7E-4AD6-402F-9D0F-C862D654AB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40433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652</Words>
  <Application>Microsoft Office PowerPoint</Application>
  <PresentationFormat>사용자 지정</PresentationFormat>
  <Paragraphs>116</Paragraphs>
  <Slides>18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5" baseType="lpstr">
      <vt:lpstr>Arial</vt:lpstr>
      <vt:lpstr>Angsana New</vt:lpstr>
      <vt:lpstr>Noto Sans KR</vt:lpstr>
      <vt:lpstr>Helvetica Neue</vt:lpstr>
      <vt:lpstr>Wingdings</vt:lpstr>
      <vt:lpstr>Arial Rounded MT Bold</vt:lpstr>
      <vt:lpstr>21_BasicWhite</vt:lpstr>
      <vt:lpstr>Korea as World Economic Power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25</cp:revision>
  <dcterms:modified xsi:type="dcterms:W3CDTF">2023-09-25T03:56:33Z</dcterms:modified>
</cp:coreProperties>
</file>