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6"/>
  </p:notesMasterIdLst>
  <p:handoutMasterIdLst>
    <p:handoutMasterId r:id="rId37"/>
  </p:handoutMasterIdLst>
  <p:sldIdLst>
    <p:sldId id="260" r:id="rId2"/>
    <p:sldId id="430" r:id="rId3"/>
    <p:sldId id="470" r:id="rId4"/>
    <p:sldId id="471" r:id="rId5"/>
    <p:sldId id="393" r:id="rId6"/>
    <p:sldId id="407" r:id="rId7"/>
    <p:sldId id="400" r:id="rId8"/>
    <p:sldId id="432" r:id="rId9"/>
    <p:sldId id="460" r:id="rId10"/>
    <p:sldId id="466" r:id="rId11"/>
    <p:sldId id="398" r:id="rId12"/>
    <p:sldId id="433" r:id="rId13"/>
    <p:sldId id="434" r:id="rId14"/>
    <p:sldId id="452" r:id="rId15"/>
    <p:sldId id="402" r:id="rId16"/>
    <p:sldId id="435" r:id="rId17"/>
    <p:sldId id="467" r:id="rId18"/>
    <p:sldId id="439" r:id="rId19"/>
    <p:sldId id="459" r:id="rId20"/>
    <p:sldId id="440" r:id="rId21"/>
    <p:sldId id="472" r:id="rId22"/>
    <p:sldId id="473" r:id="rId23"/>
    <p:sldId id="446" r:id="rId24"/>
    <p:sldId id="449" r:id="rId25"/>
    <p:sldId id="450" r:id="rId26"/>
    <p:sldId id="464" r:id="rId27"/>
    <p:sldId id="468" r:id="rId28"/>
    <p:sldId id="418" r:id="rId29"/>
    <p:sldId id="419" r:id="rId30"/>
    <p:sldId id="420" r:id="rId31"/>
    <p:sldId id="421" r:id="rId32"/>
    <p:sldId id="422" r:id="rId33"/>
    <p:sldId id="436" r:id="rId34"/>
    <p:sldId id="437" r:id="rId35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653"/>
    <a:srgbClr val="1E2452"/>
    <a:srgbClr val="DA0000"/>
    <a:srgbClr val="92B93B"/>
    <a:srgbClr val="000000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011" autoAdjust="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2015.11.20.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30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30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430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b.hu/letoltes/a-piaci-hitelezes-helyreallasanak-minosegi-ismervei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188640"/>
            <a:ext cx="6630363" cy="1152128"/>
          </a:xfrm>
        </p:spPr>
        <p:txBody>
          <a:bodyPr>
            <a:normAutofit/>
          </a:bodyPr>
          <a:lstStyle/>
          <a:p>
            <a:r>
              <a:rPr lang="hu-HU" dirty="0" smtClean="0"/>
              <a:t>Pénzügyi Stabilitási Jelentés</a:t>
            </a:r>
            <a:br>
              <a:rPr lang="hu-HU" dirty="0" smtClean="0"/>
            </a:br>
            <a:r>
              <a:rPr lang="hu-HU" dirty="0" smtClean="0"/>
              <a:t>2015. november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204864"/>
            <a:ext cx="6630364" cy="36890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Elemzői háttérbeszélgetés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7200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dirty="0" smtClean="0"/>
              <a:t>Fábián Gergely, igazgató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Pénzügyi Rendszer Elemzése Igazgatóság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2015. november 23.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mennyiség mellett a minőségi ismérvek is fontosak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31840" y="6356350"/>
            <a:ext cx="6012160" cy="365125"/>
          </a:xfrm>
        </p:spPr>
        <p:txBody>
          <a:bodyPr/>
          <a:lstStyle/>
          <a:p>
            <a:r>
              <a:rPr lang="hu-HU" dirty="0" smtClean="0"/>
              <a:t>Forrás: MNB.</a:t>
            </a: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683568" y="1268760"/>
            <a:ext cx="7886700" cy="5040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hu-HU" sz="2400" i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712968" cy="297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8"/>
          <p:cNvSpPr>
            <a:spLocks noGrp="1"/>
          </p:cNvSpPr>
          <p:nvPr>
            <p:ph idx="1"/>
          </p:nvPr>
        </p:nvSpPr>
        <p:spPr>
          <a:xfrm>
            <a:off x="611560" y="5157192"/>
            <a:ext cx="8035501" cy="1080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2400" dirty="0"/>
              <a:t>A piaci hitelezés helyreállásának minőségi ismérveiről részletesen az alábbi </a:t>
            </a:r>
            <a:r>
              <a:rPr lang="hu-HU" sz="2400" dirty="0" smtClean="0"/>
              <a:t>háttéranyag nyújt </a:t>
            </a:r>
            <a:r>
              <a:rPr lang="hu-HU" sz="2400" dirty="0"/>
              <a:t>információt: </a:t>
            </a:r>
          </a:p>
          <a:p>
            <a:pPr marL="0" indent="0">
              <a:buNone/>
            </a:pPr>
            <a:r>
              <a:rPr lang="hu-HU" sz="2400" dirty="0">
                <a:hlinkClick r:id="rId3"/>
              </a:rPr>
              <a:t>http://</a:t>
            </a:r>
            <a:r>
              <a:rPr lang="hu-HU" sz="2400" dirty="0" smtClean="0">
                <a:hlinkClick r:id="rId3"/>
              </a:rPr>
              <a:t>www.mnb.hu/letoltes/a-piaci-hitelezes-helyreallasanak-minosegi-ismervei.pdf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159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/>
              <a:t>A Növekedéstámogató Program által számottevően javulhat a vállalati hitelezés </a:t>
            </a:r>
            <a:r>
              <a:rPr lang="hu-HU" sz="2800" dirty="0" smtClean="0"/>
              <a:t>dinamikája…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9639" y="1388651"/>
            <a:ext cx="8204722" cy="576063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A vállalati hitelezés előrejelzése (év/</a:t>
            </a:r>
            <a:r>
              <a:rPr lang="hu-HU" sz="2400" i="1" dirty="0" err="1"/>
              <a:t>év</a:t>
            </a:r>
            <a:r>
              <a:rPr lang="hu-HU" sz="2400" i="1" dirty="0"/>
              <a:t> %)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Megjegyzés: Tranzakciós alapú, év/</a:t>
            </a:r>
            <a:r>
              <a:rPr lang="hu-HU" dirty="0" err="1"/>
              <a:t>év</a:t>
            </a:r>
            <a:r>
              <a:rPr lang="hu-HU" dirty="0"/>
              <a:t> százalék</a:t>
            </a:r>
            <a:r>
              <a:rPr lang="hu-HU" dirty="0" smtClean="0"/>
              <a:t>.</a:t>
            </a:r>
          </a:p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0" y="1809677"/>
            <a:ext cx="6192000" cy="4643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4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…leginkább a KKV szegmens esetében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i="1" dirty="0"/>
              <a:t>A kkv hitelezés előrejelzése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/>
              <a:t>Megjegyzés: Tranzakciós alapú, év/</a:t>
            </a:r>
            <a:r>
              <a:rPr lang="hu-HU" dirty="0" err="1"/>
              <a:t>év</a:t>
            </a:r>
            <a:r>
              <a:rPr lang="hu-HU" dirty="0"/>
              <a:t> </a:t>
            </a:r>
            <a:r>
              <a:rPr lang="hu-HU" dirty="0" smtClean="0"/>
              <a:t>százalék</a:t>
            </a:r>
          </a:p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0" y="1700808"/>
            <a:ext cx="6192000" cy="4643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52444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Speciális témák a háztartási hitelezésben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684448" y="1484784"/>
            <a:ext cx="7920000" cy="468052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hu-HU" sz="2400" dirty="0" smtClean="0">
                <a:solidFill>
                  <a:srgbClr val="1E2452"/>
                </a:solidFill>
              </a:rPr>
              <a:t>A háztartási hitelezési folyamatokat illetően következő speciális, szabályozással összefüggő események merült fel:</a:t>
            </a:r>
          </a:p>
          <a:p>
            <a:pPr marL="714375" indent="-352425" algn="just">
              <a:spcAft>
                <a:spcPts val="1800"/>
              </a:spcAft>
              <a:buSzPct val="90000"/>
            </a:pPr>
            <a:r>
              <a:rPr lang="hu-HU" sz="2400" dirty="0" smtClean="0">
                <a:solidFill>
                  <a:srgbClr val="1E2452"/>
                </a:solidFill>
              </a:rPr>
              <a:t>Az </a:t>
            </a:r>
            <a:r>
              <a:rPr lang="hu-HU" sz="2400" b="1" dirty="0" smtClean="0">
                <a:solidFill>
                  <a:srgbClr val="1E2452"/>
                </a:solidFill>
              </a:rPr>
              <a:t>adósságfék szabályok </a:t>
            </a:r>
            <a:r>
              <a:rPr lang="hu-HU" sz="2400" dirty="0" smtClean="0">
                <a:solidFill>
                  <a:srgbClr val="1E2452"/>
                </a:solidFill>
              </a:rPr>
              <a:t>bevezetése és az új forinthitelek alakulása – 6. keretes írás</a:t>
            </a:r>
          </a:p>
          <a:p>
            <a:pPr marL="714375" indent="-352425" algn="just">
              <a:spcAft>
                <a:spcPts val="1800"/>
              </a:spcAft>
              <a:buSzPct val="90000"/>
            </a:pPr>
            <a:r>
              <a:rPr lang="hu-HU" sz="2400" b="1" dirty="0" smtClean="0">
                <a:solidFill>
                  <a:srgbClr val="1E2452"/>
                </a:solidFill>
              </a:rPr>
              <a:t>Hitelkiváltási</a:t>
            </a:r>
            <a:r>
              <a:rPr lang="hu-HU" sz="2400" dirty="0" smtClean="0">
                <a:solidFill>
                  <a:srgbClr val="1E2452"/>
                </a:solidFill>
              </a:rPr>
              <a:t> verseny elmaradása – 7. keretes írás</a:t>
            </a:r>
          </a:p>
          <a:p>
            <a:pPr marL="714375" indent="-352425" algn="just">
              <a:spcAft>
                <a:spcPts val="1800"/>
              </a:spcAft>
              <a:buSzPct val="90000"/>
            </a:pPr>
            <a:r>
              <a:rPr lang="hu-HU" sz="2400" dirty="0">
                <a:solidFill>
                  <a:srgbClr val="1E2452"/>
                </a:solidFill>
              </a:rPr>
              <a:t>Jelzálogfedezettel nem rendelkező devizahitelek </a:t>
            </a:r>
            <a:r>
              <a:rPr lang="hu-HU" sz="2400" b="1" dirty="0">
                <a:solidFill>
                  <a:srgbClr val="1E2452"/>
                </a:solidFill>
              </a:rPr>
              <a:t>forintosítása</a:t>
            </a:r>
            <a:r>
              <a:rPr lang="hu-HU" sz="2400" dirty="0">
                <a:solidFill>
                  <a:srgbClr val="1E2452"/>
                </a:solidFill>
              </a:rPr>
              <a:t> (gépjárműhitelek és személyi kölcsönök</a:t>
            </a:r>
            <a:r>
              <a:rPr lang="hu-HU" sz="2400" dirty="0" smtClean="0">
                <a:solidFill>
                  <a:srgbClr val="1E2452"/>
                </a:solidFill>
              </a:rPr>
              <a:t>) – 11. keretes írás</a:t>
            </a:r>
            <a:endParaRPr lang="hu-HU" sz="2400" dirty="0">
              <a:solidFill>
                <a:srgbClr val="1E2452"/>
              </a:solidFill>
            </a:endParaRPr>
          </a:p>
          <a:p>
            <a:pPr marL="714375" indent="-352425" algn="just">
              <a:spcAft>
                <a:spcPts val="1800"/>
              </a:spcAft>
              <a:buSzPct val="90000"/>
            </a:pPr>
            <a:endParaRPr lang="hu-HU" sz="2400" dirty="0">
              <a:solidFill>
                <a:srgbClr val="1E2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Élénkülő lakossági új kihelyezések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i="1" dirty="0"/>
              <a:t>A hitelintézetek hitelkihelyezései a háztartási szegmensben terméktípusonként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0" y="1916832"/>
            <a:ext cx="6192000" cy="453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700" dirty="0" smtClean="0"/>
              <a:t>A hitelkiváltás elmaradása: kínálati oldalon a jobb hitelképességű ügyfelekre fókuszáltak a bankok</a:t>
            </a: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51366" y="1124744"/>
            <a:ext cx="7886700" cy="576063"/>
          </a:xfrm>
        </p:spPr>
        <p:txBody>
          <a:bodyPr>
            <a:normAutofit/>
          </a:bodyPr>
          <a:lstStyle/>
          <a:p>
            <a:pPr algn="ctr"/>
            <a:r>
              <a:rPr lang="hu-HU" sz="2400" i="1" dirty="0" smtClean="0"/>
              <a:t>Teljesítő jelzáloghitel-adósok számított </a:t>
            </a:r>
            <a:r>
              <a:rPr lang="hu-HU" sz="2400" i="1" dirty="0" err="1" smtClean="0"/>
              <a:t>PTI</a:t>
            </a:r>
            <a:r>
              <a:rPr lang="hu-HU" sz="2400" i="1" dirty="0" smtClean="0"/>
              <a:t> eloszlása</a:t>
            </a:r>
            <a:endParaRPr lang="hu-HU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444208" y="6356350"/>
            <a:ext cx="2699792" cy="365125"/>
          </a:xfrm>
        </p:spPr>
        <p:txBody>
          <a:bodyPr/>
          <a:lstStyle/>
          <a:p>
            <a:r>
              <a:rPr lang="hu-HU" sz="1600" dirty="0" smtClean="0"/>
              <a:t>Bővebben: 7. keretes írás.</a:t>
            </a:r>
          </a:p>
          <a:p>
            <a:r>
              <a:rPr lang="hu-HU" dirty="0" smtClean="0"/>
              <a:t>Forrás: MNB, NAV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" b="6141"/>
          <a:stretch/>
        </p:blipFill>
        <p:spPr bwMode="auto">
          <a:xfrm>
            <a:off x="1603563" y="1484784"/>
            <a:ext cx="62667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80" y="56612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solidFill>
                  <a:schemeClr val="accent5"/>
                </a:solidFill>
                <a:latin typeface="Calibri" panose="020F0502020204030204" pitchFamily="34" charset="0"/>
              </a:rPr>
              <a:t>Nemteljesítő</a:t>
            </a:r>
            <a:r>
              <a:rPr lang="hu-HU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 ügyfelekkel együtt az összes adós közel fele vélhetően nem volt vonzó ügyfél a bankok számára</a:t>
            </a:r>
          </a:p>
        </p:txBody>
      </p:sp>
    </p:spTree>
    <p:extLst>
      <p:ext uri="{BB962C8B-B14F-4D97-AF65-F5344CB8AC3E}">
        <p14:creationId xmlns:p14="http://schemas.microsoft.com/office/powerpoint/2010/main" val="20667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Keresleti oldalon bizalmatlanság és passzivitás az új hitelfelvétel iránt, de sokan nem tudtak a lehetőségről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755576" y="1268760"/>
            <a:ext cx="7886700" cy="5760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400" i="1" dirty="0" smtClean="0"/>
              <a:t>A 70 százaléka az ügyfeleknek, </a:t>
            </a:r>
            <a:r>
              <a:rPr lang="hu-HU" sz="2400" i="1" dirty="0"/>
              <a:t>aki </a:t>
            </a:r>
            <a:r>
              <a:rPr lang="hu-HU" sz="2400" i="1" dirty="0" smtClean="0"/>
              <a:t>tudott a </a:t>
            </a:r>
            <a:r>
              <a:rPr lang="hu-HU" sz="2400" i="1" dirty="0"/>
              <a:t>díjmentes hitelkiváltás </a:t>
            </a:r>
            <a:r>
              <a:rPr lang="hu-HU" sz="2400" i="1" dirty="0" smtClean="0"/>
              <a:t>lehetőségéről, miért </a:t>
            </a:r>
            <a:r>
              <a:rPr lang="hu-HU" sz="2400" i="1" dirty="0"/>
              <a:t>nem élt </a:t>
            </a:r>
            <a:r>
              <a:rPr lang="hu-HU" sz="2400" i="1" dirty="0" smtClean="0"/>
              <a:t>vele?</a:t>
            </a:r>
            <a:endParaRPr lang="hu-HU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84168" y="6356350"/>
            <a:ext cx="3059832" cy="365125"/>
          </a:xfrm>
        </p:spPr>
        <p:txBody>
          <a:bodyPr/>
          <a:lstStyle/>
          <a:p>
            <a:r>
              <a:rPr lang="hu-HU" sz="1600" dirty="0"/>
              <a:t>Bővebben: 7. keretes írás.</a:t>
            </a:r>
          </a:p>
          <a:p>
            <a:r>
              <a:rPr lang="hu-HU" dirty="0" smtClean="0"/>
              <a:t>Forrás</a:t>
            </a:r>
            <a:r>
              <a:rPr lang="hu-HU" dirty="0"/>
              <a:t>: MNB felmérés.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 b="6245"/>
          <a:stretch/>
        </p:blipFill>
        <p:spPr bwMode="auto">
          <a:xfrm>
            <a:off x="1778948" y="1844824"/>
            <a:ext cx="5183039" cy="422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Kiemelt kihívások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531188" y="1772816"/>
            <a:ext cx="81000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endParaRPr lang="hu-HU" sz="220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endParaRPr lang="hu-HU" sz="22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71374" y="1628800"/>
            <a:ext cx="8019628" cy="7200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bg2"/>
                </a:solidFill>
              </a:rPr>
              <a:t>A </a:t>
            </a:r>
            <a:r>
              <a:rPr lang="hu-HU" sz="2000" b="1" dirty="0">
                <a:solidFill>
                  <a:schemeClr val="bg2"/>
                </a:solidFill>
              </a:rPr>
              <a:t>vállalati </a:t>
            </a:r>
            <a:r>
              <a:rPr lang="hu-HU" sz="2000" dirty="0">
                <a:solidFill>
                  <a:schemeClr val="bg2"/>
                </a:solidFill>
              </a:rPr>
              <a:t>piaci hitelezés nem állt helyre, dinamikája nem éri el a fenntartható gazdasági növekedéshez szükséges mértéket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560" y="2636912"/>
            <a:ext cx="8019628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hu-HU" sz="2400" b="1" dirty="0">
                <a:solidFill>
                  <a:srgbClr val="202653"/>
                </a:solidFill>
              </a:rPr>
              <a:t>Változatlanul magas a </a:t>
            </a:r>
            <a:r>
              <a:rPr lang="hu-HU" sz="2400" b="1" dirty="0" err="1">
                <a:solidFill>
                  <a:srgbClr val="202653"/>
                </a:solidFill>
              </a:rPr>
              <a:t>nemteljesítő</a:t>
            </a:r>
            <a:r>
              <a:rPr lang="hu-HU" sz="2400" b="1" dirty="0">
                <a:solidFill>
                  <a:srgbClr val="202653"/>
                </a:solidFill>
              </a:rPr>
              <a:t> hitelek aránya elsősorban a háztartási jelzálog és a kereskedelmi ingatlanhitelek szegmensben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7246" y="4005064"/>
            <a:ext cx="8019628" cy="7200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hu-HU" sz="2000" dirty="0" smtClean="0">
                <a:solidFill>
                  <a:schemeClr val="bg2"/>
                </a:solidFill>
              </a:rPr>
              <a:t>A jövedelmezőség a javulás ellenére alacsony szinten, költségoldalon javítható tovább, de ezt kihívások övezik</a:t>
            </a:r>
            <a:endParaRPr lang="hu-HU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8244408" cy="759189"/>
          </a:xfrm>
        </p:spPr>
        <p:txBody>
          <a:bodyPr>
            <a:noAutofit/>
          </a:bodyPr>
          <a:lstStyle/>
          <a:p>
            <a:r>
              <a:rPr lang="hu-HU" sz="2700" dirty="0" smtClean="0"/>
              <a:t>A </a:t>
            </a:r>
            <a:r>
              <a:rPr lang="hu-HU" sz="2700" dirty="0"/>
              <a:t>vállalati portfólióminőség esetén a fő problémát a projekthitelek (kereskedelmi ingatlanhitelek) </a:t>
            </a:r>
            <a:r>
              <a:rPr lang="hu-HU" sz="2700" dirty="0" smtClean="0"/>
              <a:t>jelentik</a:t>
            </a:r>
            <a:endParaRPr lang="hu-HU" sz="27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107504" y="1264901"/>
            <a:ext cx="8640960" cy="36004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Nemteljesítő vállalati hitelek aránya és volumene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92688" cy="464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 helye 6"/>
          <p:cNvSpPr txBox="1">
            <a:spLocks/>
          </p:cNvSpPr>
          <p:nvPr/>
        </p:nvSpPr>
        <p:spPr>
          <a:xfrm>
            <a:off x="2483768" y="6165304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sz="1600" dirty="0" smtClean="0"/>
              <a:t>Bővebben 9. keretes írás az </a:t>
            </a:r>
            <a:r>
              <a:rPr lang="hu-HU" sz="1600" dirty="0" err="1" smtClean="0"/>
              <a:t>NPL</a:t>
            </a:r>
            <a:r>
              <a:rPr lang="hu-HU" sz="1600" dirty="0" smtClean="0"/>
              <a:t> új definíciójáról.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7101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projekthitelek tisztításának ösztönzése érdekében rendszerkockázati tőkepuffer bevezetésére került sor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60032" y="6326187"/>
            <a:ext cx="3923928" cy="365125"/>
          </a:xfrm>
        </p:spPr>
        <p:txBody>
          <a:bodyPr/>
          <a:lstStyle/>
          <a:p>
            <a:r>
              <a:rPr lang="hu-HU" dirty="0"/>
              <a:t>Bővebben </a:t>
            </a:r>
            <a:r>
              <a:rPr lang="hu-HU" dirty="0" smtClean="0"/>
              <a:t>lásd: 8. </a:t>
            </a:r>
            <a:r>
              <a:rPr lang="hu-HU" dirty="0"/>
              <a:t>keretes írás</a:t>
            </a:r>
          </a:p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8" y="2204864"/>
            <a:ext cx="698534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artalom helye 3"/>
          <p:cNvSpPr txBox="1">
            <a:spLocks/>
          </p:cNvSpPr>
          <p:nvPr/>
        </p:nvSpPr>
        <p:spPr>
          <a:xfrm>
            <a:off x="0" y="1484785"/>
            <a:ext cx="9144000" cy="36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2400" i="1" dirty="0" err="1"/>
              <a:t>SRB</a:t>
            </a:r>
            <a:r>
              <a:rPr lang="hu-HU" sz="2400" i="1" dirty="0"/>
              <a:t> tőkekövetelmények a problémás projekt kitettség mértéke </a:t>
            </a:r>
            <a:r>
              <a:rPr lang="hu-HU" sz="2400" i="1" dirty="0" smtClean="0"/>
              <a:t>szerint</a:t>
            </a:r>
            <a:endParaRPr lang="hu-HU" sz="2400" i="1" dirty="0"/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640954" y="4064124"/>
            <a:ext cx="8035501" cy="2376264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hu-HU" sz="2400" dirty="0" smtClean="0">
                <a:solidFill>
                  <a:srgbClr val="1E2452"/>
                </a:solidFill>
              </a:rPr>
              <a:t>A rendszerkockázati </a:t>
            </a:r>
            <a:r>
              <a:rPr lang="hu-HU" sz="2400" dirty="0" err="1" smtClean="0">
                <a:solidFill>
                  <a:srgbClr val="1E2452"/>
                </a:solidFill>
              </a:rPr>
              <a:t>tőkepuffer</a:t>
            </a:r>
            <a:r>
              <a:rPr lang="hu-HU" sz="2400" dirty="0" smtClean="0">
                <a:solidFill>
                  <a:srgbClr val="1E2452"/>
                </a:solidFill>
              </a:rPr>
              <a:t> két elkülöníthető hatás révén enyhít a problémán:</a:t>
            </a:r>
          </a:p>
          <a:p>
            <a:pPr marL="542925" indent="-361950">
              <a:buSzPct val="90000"/>
              <a:buFont typeface="+mj-lt"/>
              <a:buAutoNum type="arabicPeriod"/>
            </a:pPr>
            <a:r>
              <a:rPr lang="hu-HU" sz="2400" dirty="0"/>
              <a:t>megemelkedő tőkeelőírások miatt érdemben </a:t>
            </a:r>
            <a:r>
              <a:rPr lang="hu-HU" sz="2400" i="1" dirty="0"/>
              <a:t>növeli</a:t>
            </a:r>
            <a:r>
              <a:rPr lang="hu-HU" sz="2400" dirty="0"/>
              <a:t> az érintett intézmények </a:t>
            </a:r>
            <a:r>
              <a:rPr lang="hu-HU" sz="2400" i="1" dirty="0"/>
              <a:t>sokkellenálló képességét</a:t>
            </a:r>
            <a:r>
              <a:rPr lang="hu-HU" sz="2400" dirty="0"/>
              <a:t>, </a:t>
            </a:r>
            <a:r>
              <a:rPr lang="hu-HU" sz="2400" dirty="0" smtClean="0"/>
              <a:t>másrészt</a:t>
            </a:r>
          </a:p>
          <a:p>
            <a:pPr marL="542925" indent="-361950">
              <a:buSzPct val="90000"/>
              <a:buFont typeface="+mj-lt"/>
              <a:buAutoNum type="arabicPeriod"/>
            </a:pPr>
            <a:r>
              <a:rPr lang="hu-HU" sz="2400" dirty="0" smtClean="0"/>
              <a:t>a </a:t>
            </a:r>
            <a:r>
              <a:rPr lang="hu-HU" sz="2400" dirty="0"/>
              <a:t>tőkekövetelmények és így a tőkeköltségek megemelésén keresztül hatékonyan </a:t>
            </a:r>
            <a:r>
              <a:rPr lang="hu-HU" sz="2400" i="1" dirty="0"/>
              <a:t>ösztönzi</a:t>
            </a:r>
            <a:r>
              <a:rPr lang="hu-HU" sz="2400" dirty="0"/>
              <a:t> az intézményeket a problémás projekt </a:t>
            </a:r>
            <a:r>
              <a:rPr lang="hu-HU" sz="2400" i="1" dirty="0"/>
              <a:t>kitettségek leépítésére</a:t>
            </a:r>
            <a:r>
              <a:rPr lang="hu-HU" sz="2400" dirty="0" smtClean="0">
                <a:solidFill>
                  <a:srgbClr val="1E245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3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 üzenetek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17646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200" dirty="0" smtClean="0">
                <a:solidFill>
                  <a:srgbClr val="202653"/>
                </a:solidFill>
              </a:rPr>
              <a:t>A hazai bankrendszer </a:t>
            </a:r>
            <a:r>
              <a:rPr lang="hu-HU" sz="2200" b="1" i="1" dirty="0" smtClean="0">
                <a:solidFill>
                  <a:srgbClr val="202653"/>
                </a:solidFill>
              </a:rPr>
              <a:t>sokkellenálló</a:t>
            </a:r>
            <a:r>
              <a:rPr lang="hu-HU" sz="2200" dirty="0" smtClean="0">
                <a:solidFill>
                  <a:srgbClr val="202653"/>
                </a:solidFill>
              </a:rPr>
              <a:t> képessége változatlanul erős</a:t>
            </a:r>
          </a:p>
          <a:p>
            <a:pPr marL="457200" indent="-457200" algn="just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200" dirty="0" smtClean="0">
                <a:solidFill>
                  <a:srgbClr val="202653"/>
                </a:solidFill>
              </a:rPr>
              <a:t>Ugyanakkor a </a:t>
            </a:r>
            <a:r>
              <a:rPr lang="hu-HU" sz="2200" b="1" i="1" dirty="0" smtClean="0">
                <a:solidFill>
                  <a:srgbClr val="202653"/>
                </a:solidFill>
              </a:rPr>
              <a:t>vállalati </a:t>
            </a:r>
            <a:r>
              <a:rPr lang="hu-HU" sz="2200" dirty="0">
                <a:solidFill>
                  <a:srgbClr val="202653"/>
                </a:solidFill>
              </a:rPr>
              <a:t>piaci hitelezés nem állt </a:t>
            </a:r>
            <a:r>
              <a:rPr lang="hu-HU" sz="2200" dirty="0" smtClean="0">
                <a:solidFill>
                  <a:srgbClr val="202653"/>
                </a:solidFill>
              </a:rPr>
              <a:t>helyre, dinamikája nem éri el a fenntartható gazdasági növekedéshez szükséges mértéket </a:t>
            </a:r>
          </a:p>
          <a:p>
            <a:pPr marL="457200" indent="-457200" algn="just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200" dirty="0">
                <a:solidFill>
                  <a:srgbClr val="202653"/>
                </a:solidFill>
              </a:rPr>
              <a:t>A bankrendszer számára a piaci hitelezés helyreállása, a magas </a:t>
            </a:r>
            <a:r>
              <a:rPr lang="hu-HU" sz="2200" dirty="0" err="1">
                <a:solidFill>
                  <a:srgbClr val="202653"/>
                </a:solidFill>
              </a:rPr>
              <a:t>nemteljesítő</a:t>
            </a:r>
            <a:r>
              <a:rPr lang="hu-HU" sz="2200" dirty="0">
                <a:solidFill>
                  <a:srgbClr val="202653"/>
                </a:solidFill>
              </a:rPr>
              <a:t> állomány kezelése, valamint a jövedelmezőség javulása jelenti a </a:t>
            </a:r>
            <a:r>
              <a:rPr lang="hu-HU" sz="2200" dirty="0" smtClean="0">
                <a:solidFill>
                  <a:srgbClr val="202653"/>
                </a:solidFill>
              </a:rPr>
              <a:t>legfőbb </a:t>
            </a:r>
            <a:r>
              <a:rPr lang="hu-HU" sz="2200" dirty="0">
                <a:solidFill>
                  <a:srgbClr val="202653"/>
                </a:solidFill>
              </a:rPr>
              <a:t>kihívásokat </a:t>
            </a:r>
          </a:p>
          <a:p>
            <a:pPr marL="800100" lvl="1" indent="-457200" algn="just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rgbClr val="202653"/>
                </a:solidFill>
              </a:rPr>
              <a:t>A </a:t>
            </a:r>
            <a:r>
              <a:rPr lang="hu-HU" sz="2000" b="1" i="1" dirty="0" smtClean="0">
                <a:solidFill>
                  <a:srgbClr val="202653"/>
                </a:solidFill>
              </a:rPr>
              <a:t>Növekedéstámogató Program</a:t>
            </a:r>
            <a:r>
              <a:rPr lang="hu-HU" sz="2000" dirty="0" smtClean="0">
                <a:solidFill>
                  <a:srgbClr val="202653"/>
                </a:solidFill>
              </a:rPr>
              <a:t>on keresztül a vállalati hitelezés, azon belül a KKV hitelezés 5-10 százalékot bővülhet 2016-ban</a:t>
            </a:r>
            <a:endParaRPr lang="hu-HU" sz="2000" dirty="0">
              <a:solidFill>
                <a:srgbClr val="202653"/>
              </a:solidFill>
            </a:endParaRPr>
          </a:p>
          <a:p>
            <a:pPr marL="800100" lvl="1" indent="-457200" algn="just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rgbClr val="202653"/>
                </a:solidFill>
              </a:rPr>
              <a:t>A </a:t>
            </a:r>
            <a:r>
              <a:rPr lang="hu-HU" sz="2000" b="1" i="1" dirty="0">
                <a:solidFill>
                  <a:srgbClr val="202653"/>
                </a:solidFill>
              </a:rPr>
              <a:t>MARK Zrt.</a:t>
            </a:r>
            <a:r>
              <a:rPr lang="hu-HU" sz="2000" dirty="0">
                <a:solidFill>
                  <a:srgbClr val="202653"/>
                </a:solidFill>
              </a:rPr>
              <a:t> elindulása jelentős mértékben javíthatja a </a:t>
            </a:r>
            <a:r>
              <a:rPr lang="hu-HU" sz="2000" dirty="0" smtClean="0">
                <a:solidFill>
                  <a:srgbClr val="202653"/>
                </a:solidFill>
              </a:rPr>
              <a:t>vállalati </a:t>
            </a:r>
            <a:r>
              <a:rPr lang="hu-HU" sz="2000" dirty="0">
                <a:solidFill>
                  <a:srgbClr val="202653"/>
                </a:solidFill>
              </a:rPr>
              <a:t>portfólióminőségét</a:t>
            </a:r>
            <a:endParaRPr lang="hu-HU" sz="2000" dirty="0" smtClean="0">
              <a:solidFill>
                <a:srgbClr val="202653"/>
              </a:solidFill>
            </a:endParaRPr>
          </a:p>
          <a:p>
            <a:pPr marL="800100" lvl="1" indent="-457200" algn="just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000" dirty="0" smtClean="0">
                <a:solidFill>
                  <a:srgbClr val="202653"/>
                </a:solidFill>
              </a:rPr>
              <a:t>A NET és Magáncsőd mellett erőteljesebb fenntartható átstrukturálások szükségesek, amit az adminisztratív korlátok lebontása segíthet</a:t>
            </a:r>
            <a:endParaRPr lang="hu-HU" sz="2000" dirty="0">
              <a:solidFill>
                <a:srgbClr val="202653"/>
              </a:solidFill>
            </a:endParaRPr>
          </a:p>
          <a:p>
            <a:pPr marL="800100" lvl="1" indent="-457200" algn="just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2000" dirty="0" smtClean="0"/>
              <a:t>A költséghatékonyság javítása segítheti a jövedelmezőség javítását, aminek a bankrendszeri konszolidáció és a portfólió kitisztítása adhat lökést</a:t>
            </a:r>
            <a:endParaRPr lang="hu-HU" sz="2000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683568" y="1268760"/>
            <a:ext cx="7886700" cy="5040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hu-HU" sz="2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MARK Zrt. </a:t>
            </a:r>
            <a:r>
              <a:rPr lang="hu-HU" sz="2800" dirty="0"/>
              <a:t>e</a:t>
            </a:r>
            <a:r>
              <a:rPr lang="hu-HU" sz="2800" dirty="0" smtClean="0"/>
              <a:t>lindulása jelentős mértékben javíthatja a bankrendszer vállalati portfólióminőségét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107504" y="1264901"/>
            <a:ext cx="8640960" cy="36004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A nemteljesítő hitelek aránya és az értékvesztés eredményt rontó hatása a vállalati szegmensben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4867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460552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elszámolás csak átmenetileg csökkentette a késedelmes háztartási hitelek arányát és volumenét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107504" y="1264901"/>
            <a:ext cx="8640960" cy="36004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A bankrendszer 90 napon túl késedelmes háztartási hitelállományának aránya szerződésenként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85" y="1916832"/>
            <a:ext cx="6333629" cy="439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460552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háztartási portfólió tisztítása szegmentált, a jelzáloghitelek lassú ütemben tisztulnak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179512" y="1264901"/>
            <a:ext cx="8640960" cy="36004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Bankrendszeri tisztítási ráta a háztartási szegmensben termékbontásban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36" y="1900313"/>
            <a:ext cx="5975127" cy="44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30" y="260648"/>
            <a:ext cx="8616614" cy="759189"/>
          </a:xfrm>
        </p:spPr>
        <p:txBody>
          <a:bodyPr>
            <a:noAutofit/>
          </a:bodyPr>
          <a:lstStyle/>
          <a:p>
            <a:r>
              <a:rPr lang="hu-HU" sz="2700" dirty="0" smtClean="0"/>
              <a:t>Fedezetértékesítési lehetőségeket nehezíti, hogy az adósok 70 százaléka községekben és kisebb városokban él</a:t>
            </a:r>
            <a:endParaRPr lang="hu-HU" sz="2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KHR</a:t>
            </a:r>
            <a:r>
              <a:rPr lang="hu-HU" dirty="0" smtClean="0"/>
              <a:t>.</a:t>
            </a:r>
            <a:endParaRPr lang="hu-HU" dirty="0"/>
          </a:p>
        </p:txBody>
      </p:sp>
      <p:grpSp>
        <p:nvGrpSpPr>
          <p:cNvPr id="8" name="Group 21"/>
          <p:cNvGrpSpPr/>
          <p:nvPr/>
        </p:nvGrpSpPr>
        <p:grpSpPr>
          <a:xfrm>
            <a:off x="200843" y="1774533"/>
            <a:ext cx="7740352" cy="4783538"/>
            <a:chOff x="611560" y="1154366"/>
            <a:chExt cx="7740352" cy="4783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154366"/>
              <a:ext cx="7740352" cy="4783538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560" y="4243477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246" y="4634131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800" y="1840755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897" y="1840755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995" y="2941153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41" y="3592315"/>
              <a:ext cx="1320605" cy="78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15600" y="3746714"/>
              <a:ext cx="432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94934" y="3950528"/>
              <a:ext cx="432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1,6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5630" y="3656713"/>
              <a:ext cx="432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2,4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26290" y="3135899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</a:t>
              </a:r>
              <a:r>
                <a:rPr lang="hu-HU" sz="1200" dirty="0" err="1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hu-HU" sz="1200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77840" y="3368291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52979" y="3050661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2,8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60302" y="4851747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0110" y="5055562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82228" y="4756984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2,4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173" y="2816076"/>
              <a:ext cx="1470602" cy="7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220652" y="3286539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4,8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36820" y="2998141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9,0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12972" y="2760482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0,8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9639" y="2964288"/>
              <a:ext cx="504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12,6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47341" y="4368724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3116" y="468391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6,2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59741" y="4345406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10417" y="2103585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7,4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32618" y="224596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5,0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18054" y="192833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13206" y="1997673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5,0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30224" y="2248932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7,6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16080" y="1940517"/>
              <a:ext cx="432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dirty="0" smtClean="0">
                  <a:solidFill>
                    <a:schemeClr val="bg1"/>
                  </a:solidFill>
                  <a:latin typeface="+mn-lt"/>
                </a:rPr>
                <a:t>3,6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05897" y="4091725"/>
              <a:ext cx="7200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12,6%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90979" y="4426048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9,6%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79937" y="2771876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16,2%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77601" y="1564868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15,4%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01713" y="3421100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11,8%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60540" y="2527778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27,2%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62647" y="3095950"/>
              <a:ext cx="7200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600" dirty="0" smtClean="0">
                  <a:latin typeface="+mn-lt"/>
                </a:rPr>
                <a:t>7,2%</a:t>
              </a: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6723436" y="3142776"/>
            <a:ext cx="2875296" cy="1527391"/>
            <a:chOff x="6179937" y="4261089"/>
            <a:chExt cx="2875296" cy="15273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937" y="4261089"/>
              <a:ext cx="2875296" cy="1527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948264" y="4959672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32,2%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22472" y="5155589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37,2%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1992" y="4500269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18,0%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34792" y="4446929"/>
              <a:ext cx="57600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050" b="1" dirty="0" smtClean="0">
                  <a:solidFill>
                    <a:schemeClr val="bg1"/>
                  </a:solidFill>
                  <a:latin typeface="+mn-lt"/>
                </a:rPr>
                <a:t>12,6%</a:t>
              </a:r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6496452" y="4920335"/>
            <a:ext cx="1742745" cy="1821033"/>
            <a:chOff x="-337755" y="1226413"/>
            <a:chExt cx="1742745" cy="1821033"/>
          </a:xfrm>
        </p:grpSpPr>
        <p:sp>
          <p:nvSpPr>
            <p:cNvPr id="67" name="TextBox 66"/>
            <p:cNvSpPr txBox="1"/>
            <p:nvPr/>
          </p:nvSpPr>
          <p:spPr>
            <a:xfrm>
              <a:off x="396990" y="1244107"/>
              <a:ext cx="90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Község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6990" y="1631285"/>
              <a:ext cx="1008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Egyéb város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990" y="1894282"/>
              <a:ext cx="90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Megyei jogú város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6990" y="2400950"/>
              <a:ext cx="900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i="1" dirty="0" smtClean="0">
                  <a:latin typeface="+mn-lt"/>
                </a:rPr>
                <a:t>Budapest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 rot="16200000">
              <a:off x="-174360" y="2525467"/>
              <a:ext cx="68395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0000"/>
            <a:stretch/>
          </p:blipFill>
          <p:spPr bwMode="auto">
            <a:xfrm rot="10800000">
              <a:off x="-336338" y="1984586"/>
              <a:ext cx="68395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03" r="50000"/>
            <a:stretch/>
          </p:blipFill>
          <p:spPr bwMode="auto">
            <a:xfrm>
              <a:off x="-337755" y="1226413"/>
              <a:ext cx="685375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0000"/>
            <a:stretch/>
          </p:blipFill>
          <p:spPr bwMode="auto">
            <a:xfrm rot="5400000">
              <a:off x="-174359" y="1768915"/>
              <a:ext cx="68395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Tartalom helye 3"/>
          <p:cNvSpPr>
            <a:spLocks noGrp="1"/>
          </p:cNvSpPr>
          <p:nvPr>
            <p:ph idx="10"/>
          </p:nvPr>
        </p:nvSpPr>
        <p:spPr>
          <a:xfrm>
            <a:off x="251520" y="1264901"/>
            <a:ext cx="8640960" cy="36004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A késedelmes hiteladósok regionális és településtípus szerinti eloszlása</a:t>
            </a:r>
          </a:p>
        </p:txBody>
      </p:sp>
    </p:spTree>
    <p:extLst>
      <p:ext uri="{BB962C8B-B14F-4D97-AF65-F5344CB8AC3E}">
        <p14:creationId xmlns:p14="http://schemas.microsoft.com/office/powerpoint/2010/main" val="672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2800" dirty="0"/>
              <a:t>Érdemi „átstrukturálási tartalékok” láthatóak a portfólióban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39" name="Up Arrow 38"/>
          <p:cNvSpPr/>
          <p:nvPr/>
        </p:nvSpPr>
        <p:spPr>
          <a:xfrm>
            <a:off x="827584" y="1268760"/>
            <a:ext cx="432048" cy="4226961"/>
          </a:xfrm>
          <a:prstGeom prst="upArrow">
            <a:avLst/>
          </a:prstGeom>
          <a:gradFill>
            <a:gsLst>
              <a:gs pos="0">
                <a:srgbClr val="92B93B"/>
              </a:gs>
              <a:gs pos="50000">
                <a:srgbClr val="FF6800"/>
              </a:gs>
              <a:gs pos="100000">
                <a:srgbClr val="DA0000"/>
              </a:gs>
            </a:gsLst>
            <a:lin ang="5400000" scaled="0"/>
          </a:gra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Up Arrow 39"/>
          <p:cNvSpPr/>
          <p:nvPr/>
        </p:nvSpPr>
        <p:spPr>
          <a:xfrm rot="5400000">
            <a:off x="5112060" y="2456892"/>
            <a:ext cx="432048" cy="6984776"/>
          </a:xfrm>
          <a:prstGeom prst="upArrow">
            <a:avLst/>
          </a:prstGeom>
          <a:gradFill>
            <a:gsLst>
              <a:gs pos="0">
                <a:srgbClr val="92B93B"/>
              </a:gs>
              <a:gs pos="50000">
                <a:srgbClr val="FF6800"/>
              </a:gs>
              <a:gs pos="100000">
                <a:srgbClr val="DA0000"/>
              </a:gs>
            </a:gsLst>
            <a:lin ang="5400000" scaled="0"/>
          </a:gradFill>
          <a:ln>
            <a:solidFill>
              <a:srgbClr val="1E2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extBox 40"/>
          <p:cNvSpPr txBox="1"/>
          <p:nvPr/>
        </p:nvSpPr>
        <p:spPr>
          <a:xfrm>
            <a:off x="35496" y="1196752"/>
            <a:ext cx="923330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400" dirty="0" smtClean="0">
                <a:latin typeface="Calibri" panose="020F0502020204030204" pitchFamily="34" charset="0"/>
              </a:rPr>
              <a:t>Törlesztési képesség bevallott jövedelem alapján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4871142" y="3036944"/>
            <a:ext cx="800219" cy="6871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2400" dirty="0" smtClean="0">
                <a:latin typeface="Calibri" panose="020F0502020204030204" pitchFamily="34" charset="0"/>
              </a:rPr>
              <a:t>Egy év alatt teljesített törlesztések</a:t>
            </a:r>
          </a:p>
          <a:p>
            <a:pPr algn="r"/>
            <a:r>
              <a:rPr lang="hu-HU" sz="1600" dirty="0" smtClean="0">
                <a:latin typeface="Calibri" panose="020F0502020204030204" pitchFamily="34" charset="0"/>
              </a:rPr>
              <a:t>*(teljes </a:t>
            </a:r>
            <a:r>
              <a:rPr lang="hu-HU" sz="1600" dirty="0" err="1" smtClean="0">
                <a:latin typeface="Calibri" panose="020F0502020204030204" pitchFamily="34" charset="0"/>
              </a:rPr>
              <a:t>NPL</a:t>
            </a:r>
            <a:r>
              <a:rPr lang="hu-HU" sz="1600" dirty="0" smtClean="0">
                <a:latin typeface="Calibri" panose="020F0502020204030204" pitchFamily="34" charset="0"/>
              </a:rPr>
              <a:t> darabszám százalékában)</a:t>
            </a:r>
            <a:endParaRPr lang="hu-HU" sz="2400" dirty="0" smtClean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9264" y="1126961"/>
            <a:ext cx="7295606" cy="4536504"/>
            <a:chOff x="804786" y="1268760"/>
            <a:chExt cx="7295606" cy="4536504"/>
          </a:xfrm>
        </p:grpSpPr>
        <p:grpSp>
          <p:nvGrpSpPr>
            <p:cNvPr id="38" name="Group 37"/>
            <p:cNvGrpSpPr/>
            <p:nvPr/>
          </p:nvGrpSpPr>
          <p:grpSpPr>
            <a:xfrm>
              <a:off x="804786" y="1268760"/>
              <a:ext cx="7295606" cy="4536504"/>
              <a:chOff x="-421693" y="1268760"/>
              <a:chExt cx="8488158" cy="527658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945477" y="5799278"/>
                <a:ext cx="1468284" cy="720080"/>
              </a:xfrm>
              <a:prstGeom prst="rect">
                <a:avLst/>
              </a:prstGeom>
              <a:noFill/>
              <a:ln>
                <a:solidFill>
                  <a:srgbClr val="1E245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400" dirty="0" smtClean="0">
                    <a:solidFill>
                      <a:srgbClr val="1E2452"/>
                    </a:solidFill>
                  </a:rPr>
                  <a:t>Érdemi törlesztés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-421693" y="1268760"/>
                <a:ext cx="8488158" cy="5276582"/>
                <a:chOff x="-421693" y="1268760"/>
                <a:chExt cx="8488158" cy="527658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619672" y="1268760"/>
                  <a:ext cx="6446793" cy="4464496"/>
                  <a:chOff x="2339752" y="1268760"/>
                  <a:chExt cx="4698653" cy="3744416"/>
                </a:xfrm>
              </p:grpSpPr>
              <p:cxnSp>
                <p:nvCxnSpPr>
                  <p:cNvPr id="9" name="Straight Arrow Connector 8"/>
                  <p:cNvCxnSpPr/>
                  <p:nvPr/>
                </p:nvCxnSpPr>
                <p:spPr>
                  <a:xfrm flipV="1">
                    <a:off x="2339752" y="1268760"/>
                    <a:ext cx="0" cy="3744416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2339752" y="5013176"/>
                    <a:ext cx="4698653" cy="0"/>
                  </a:xfrm>
                  <a:prstGeom prst="straightConnector1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-412823" y="1720790"/>
                  <a:ext cx="1888480" cy="1139320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>
                      <a:solidFill>
                        <a:schemeClr val="accent5"/>
                      </a:solidFill>
                    </a:rPr>
                    <a:t>Az adósság rendezésére alkalmas </a:t>
                  </a:r>
                  <a:r>
                    <a:rPr lang="hu-HU" sz="1400" dirty="0" smtClean="0">
                      <a:solidFill>
                        <a:schemeClr val="accent5"/>
                      </a:solidFill>
                    </a:rPr>
                    <a:t>jövedelem</a:t>
                  </a:r>
                  <a:endParaRPr lang="hu-HU" sz="1400" dirty="0" smtClean="0">
                    <a:solidFill>
                      <a:srgbClr val="1E2452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-421693" y="3195131"/>
                  <a:ext cx="1877784" cy="1134572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>
                      <a:solidFill>
                        <a:schemeClr val="accent5"/>
                      </a:solidFill>
                    </a:rPr>
                    <a:t>Túl nagy adósság a jövedelemhez képest</a:t>
                  </a:r>
                  <a:endParaRPr lang="hu-HU" sz="1400" dirty="0">
                    <a:solidFill>
                      <a:schemeClr val="accent5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-402127" y="4652687"/>
                  <a:ext cx="1877783" cy="1080568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 smtClean="0">
                      <a:solidFill>
                        <a:srgbClr val="1E2452"/>
                      </a:solidFill>
                    </a:rPr>
                    <a:t>Nincs jövedelme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63556" y="5805264"/>
                  <a:ext cx="1468284" cy="720080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 smtClean="0">
                      <a:solidFill>
                        <a:srgbClr val="1E2452"/>
                      </a:solidFill>
                    </a:rPr>
                    <a:t>Nincs törlesztés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879888" y="5805264"/>
                  <a:ext cx="1479139" cy="740078"/>
                </a:xfrm>
                <a:prstGeom prst="rect">
                  <a:avLst/>
                </a:prstGeom>
                <a:noFill/>
                <a:ln>
                  <a:solidFill>
                    <a:srgbClr val="1E245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dirty="0" smtClean="0">
                      <a:solidFill>
                        <a:srgbClr val="1E2452"/>
                      </a:solidFill>
                    </a:rPr>
                    <a:t>Mérsékelt törlesztés</a:t>
                  </a: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-402128" y="3027621"/>
                  <a:ext cx="8133479" cy="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-337915" y="4451460"/>
                  <a:ext cx="8069265" cy="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515899" y="1520026"/>
                  <a:ext cx="10855" cy="5005318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537439" y="1520026"/>
                  <a:ext cx="0" cy="501569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731351" y="1520026"/>
                  <a:ext cx="0" cy="5015690"/>
                </a:xfrm>
                <a:prstGeom prst="line">
                  <a:avLst/>
                </a:prstGeom>
                <a:ln w="12700">
                  <a:solidFill>
                    <a:srgbClr val="1E245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Oval 42"/>
            <p:cNvSpPr/>
            <p:nvPr/>
          </p:nvSpPr>
          <p:spPr>
            <a:xfrm>
              <a:off x="2771800" y="4074854"/>
              <a:ext cx="1299088" cy="1046225"/>
            </a:xfrm>
            <a:prstGeom prst="ellipse">
              <a:avLst/>
            </a:prstGeom>
            <a:solidFill>
              <a:srgbClr val="DA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100" dirty="0" smtClean="0"/>
                <a:t>24%</a:t>
              </a:r>
              <a:endParaRPr lang="hu-HU" sz="21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6279103" y="2025993"/>
              <a:ext cx="641970" cy="530723"/>
            </a:xfrm>
            <a:prstGeom prst="ellipse">
              <a:avLst/>
            </a:prstGeom>
            <a:solidFill>
              <a:srgbClr val="00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5%</a:t>
              </a:r>
              <a:endParaRPr lang="hu-HU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923660" y="1718856"/>
              <a:ext cx="935401" cy="82800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11%</a:t>
              </a:r>
              <a:endParaRPr lang="hu-HU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752776" y="3109012"/>
              <a:ext cx="1131437" cy="8837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700" dirty="0" smtClean="0"/>
                <a:t>23%</a:t>
              </a:r>
              <a:endParaRPr lang="hu-HU" sz="17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6305322" y="2818862"/>
              <a:ext cx="626985" cy="59380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9%</a:t>
              </a:r>
              <a:endParaRPr lang="hu-HU" sz="12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6125754" y="4386278"/>
              <a:ext cx="612000" cy="46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7%</a:t>
              </a:r>
              <a:endParaRPr lang="hu-HU" sz="12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4232809" y="1961868"/>
              <a:ext cx="612000" cy="468000"/>
            </a:xfrm>
            <a:prstGeom prst="ellipse">
              <a:avLst/>
            </a:prstGeom>
            <a:solidFill>
              <a:srgbClr val="CC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3%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151337" y="4227365"/>
              <a:ext cx="725638" cy="56118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/>
                <a:t>7%</a:t>
              </a:r>
              <a:endParaRPr lang="hu-HU" sz="1200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1403648" y="1340768"/>
            <a:ext cx="6926236" cy="0"/>
          </a:xfrm>
          <a:prstGeom prst="line">
            <a:avLst/>
          </a:prstGeom>
          <a:ln w="12700">
            <a:solidFill>
              <a:srgbClr val="1E245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173958" y="2892797"/>
            <a:ext cx="917833" cy="756136"/>
          </a:xfrm>
          <a:prstGeom prst="ellipse">
            <a:avLst/>
          </a:prstGeom>
          <a:solidFill>
            <a:srgbClr val="E59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28656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nemteljesítő jelzáloghitel portfólióval kapcsolatos főbb megállapítások (10. keretes írás)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25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326146" y="1733325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nemteljesítő lakossági jelzáloghitel-állomány csökkenését jellemzően a hiteladósok túladósodottsága akadályozza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52569" y="1887213"/>
            <a:ext cx="829425" cy="461666"/>
            <a:chOff x="358249" y="1772815"/>
            <a:chExt cx="829425" cy="461666"/>
          </a:xfrm>
        </p:grpSpPr>
        <p:sp>
          <p:nvSpPr>
            <p:cNvPr id="10" name="TextBox 9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2569" y="2827051"/>
            <a:ext cx="829425" cy="461666"/>
            <a:chOff x="358249" y="1772815"/>
            <a:chExt cx="829425" cy="461666"/>
          </a:xfrm>
        </p:grpSpPr>
        <p:sp>
          <p:nvSpPr>
            <p:cNvPr id="31" name="TextBox 30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569" y="3766889"/>
            <a:ext cx="829425" cy="461666"/>
            <a:chOff x="358249" y="1772815"/>
            <a:chExt cx="829425" cy="461666"/>
          </a:xfrm>
        </p:grpSpPr>
        <p:sp>
          <p:nvSpPr>
            <p:cNvPr id="36" name="TextBox 35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Pentagon 36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2569" y="4706727"/>
            <a:ext cx="829425" cy="461666"/>
            <a:chOff x="358249" y="1772815"/>
            <a:chExt cx="829425" cy="461666"/>
          </a:xfrm>
        </p:grpSpPr>
        <p:sp>
          <p:nvSpPr>
            <p:cNvPr id="41" name="TextBox 40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Pentagon 41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2569" y="5646565"/>
            <a:ext cx="829425" cy="461666"/>
            <a:chOff x="358249" y="1772815"/>
            <a:chExt cx="829425" cy="461666"/>
          </a:xfrm>
        </p:grpSpPr>
        <p:sp>
          <p:nvSpPr>
            <p:cNvPr id="46" name="TextBox 45"/>
            <p:cNvSpPr txBox="1"/>
            <p:nvPr/>
          </p:nvSpPr>
          <p:spPr>
            <a:xfrm>
              <a:off x="358249" y="1772816"/>
              <a:ext cx="792088" cy="461665"/>
            </a:xfrm>
            <a:prstGeom prst="rect">
              <a:avLst/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u-HU" sz="2400" dirty="0" smtClean="0">
                  <a:solidFill>
                    <a:prstClr val="white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endParaRPr lang="hu-HU" sz="2400" dirty="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Pentagon 46"/>
            <p:cNvSpPr/>
            <p:nvPr/>
          </p:nvSpPr>
          <p:spPr>
            <a:xfrm>
              <a:off x="1169674" y="1772815"/>
              <a:ext cx="18000" cy="461665"/>
            </a:xfrm>
            <a:prstGeom prst="homePlate">
              <a:avLst>
                <a:gd name="adj" fmla="val 100000"/>
              </a:avLst>
            </a:prstGeom>
            <a:solidFill>
              <a:srgbClr val="AC9F70"/>
            </a:solidFill>
            <a:ln w="6350">
              <a:solidFill>
                <a:srgbClr val="AC9F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hu-HU" sz="2400">
                <a:solidFill>
                  <a:prstClr val="white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326146" y="2673162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Érdemi „átstrukturálási tartalékok” láthatóak a portfólióban, de nagyobb lendületre van szükség a bankok részéről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9817" y="4706727"/>
            <a:ext cx="7422318" cy="430887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fedezetértékesítési lehetőségek korlátozottak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6146" y="5517232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Adminisztratív korlátok nehezítik a probléma eredményes kezelését, különösen a felmondott hiteleknél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26146" y="3645024"/>
            <a:ext cx="7422318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r>
              <a:rPr lang="hu-HU" sz="2200" i="1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adósok részéről nagyobb együttműködési hajlandóság szükséges</a:t>
            </a:r>
            <a:endParaRPr lang="hu-HU" sz="2200" i="1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Előrejelzésünk szerint az alappályán csak kismértékben csökkenhet a háztartási NPL arány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251520" y="1264901"/>
            <a:ext cx="8640960" cy="36004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A nemteljesítő hitelek aránya és az értékvesztés eredményt rontó hatása a háztartási szegmensben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32" y="1845310"/>
            <a:ext cx="6047135" cy="453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Kiemelt kihívások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531188" y="1772816"/>
            <a:ext cx="81000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endParaRPr lang="hu-HU" sz="220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endParaRPr lang="hu-HU" sz="22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71374" y="1700808"/>
            <a:ext cx="8019628" cy="7200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chemeClr val="bg2"/>
                </a:solidFill>
              </a:rPr>
              <a:t>A </a:t>
            </a:r>
            <a:r>
              <a:rPr lang="hu-HU" sz="2000" b="1" dirty="0">
                <a:solidFill>
                  <a:schemeClr val="bg2"/>
                </a:solidFill>
              </a:rPr>
              <a:t>vállalati </a:t>
            </a:r>
            <a:r>
              <a:rPr lang="hu-HU" sz="2000" dirty="0">
                <a:solidFill>
                  <a:schemeClr val="bg2"/>
                </a:solidFill>
              </a:rPr>
              <a:t>piaci hitelezés nem állt helyre, dinamikája nem éri el a fenntartható gazdasági növekedéshez szükséges mértéket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560" y="2780928"/>
            <a:ext cx="8019628" cy="7200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hu-HU" sz="2000" dirty="0">
                <a:solidFill>
                  <a:schemeClr val="bg2"/>
                </a:solidFill>
              </a:rPr>
              <a:t>Változatlanul magas a </a:t>
            </a:r>
            <a:r>
              <a:rPr lang="hu-HU" sz="2000" dirty="0" err="1">
                <a:solidFill>
                  <a:schemeClr val="bg2"/>
                </a:solidFill>
              </a:rPr>
              <a:t>nemteljesítő</a:t>
            </a:r>
            <a:r>
              <a:rPr lang="hu-HU" sz="2000" dirty="0">
                <a:solidFill>
                  <a:schemeClr val="bg2"/>
                </a:solidFill>
              </a:rPr>
              <a:t> hitelek aránya elsősorban a háztartási jelzálog és a kereskedelmi ingatlanhitelek szegmensben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7246" y="3861048"/>
            <a:ext cx="8019628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hu-HU" sz="2400" b="1" dirty="0" smtClean="0">
                <a:solidFill>
                  <a:srgbClr val="202653"/>
                </a:solidFill>
              </a:rPr>
              <a:t>A jövedelmezőség a javulás ellenére alacsony szinten, költségoldalon javítható tovább, de ezt kihívások övezik</a:t>
            </a:r>
            <a:endParaRPr lang="hu-HU" sz="2400" b="1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elszámolás befejeztével a bankrendszer ismét pozitív eredménnyel zárta a félévet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68760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hu-HU" sz="2400" i="1" dirty="0"/>
              <a:t>A bankrendszer és a fiókok adózás előtti eredménye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94" y="1844824"/>
            <a:ext cx="59544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0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kormányzati intézkedések becsült eredményhatása középtávon közel semleges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60032" y="6326187"/>
            <a:ext cx="3923928" cy="365125"/>
          </a:xfrm>
        </p:spPr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sp>
        <p:nvSpPr>
          <p:cNvPr id="14" name="Tartalom helye 3"/>
          <p:cNvSpPr txBox="1">
            <a:spLocks/>
          </p:cNvSpPr>
          <p:nvPr/>
        </p:nvSpPr>
        <p:spPr>
          <a:xfrm>
            <a:off x="0" y="1196752"/>
            <a:ext cx="9144000" cy="72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2400" i="1" dirty="0"/>
              <a:t>Jogszabályi változások és kormányzati intézkedések becsült eredményhatása 2015 és 2017 között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38" y="1955974"/>
            <a:ext cx="5996924" cy="44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1"/>
          <p:cNvSpPr txBox="1">
            <a:spLocks/>
          </p:cNvSpPr>
          <p:nvPr/>
        </p:nvSpPr>
        <p:spPr>
          <a:xfrm>
            <a:off x="4932040" y="6516216"/>
            <a:ext cx="39239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smtClean="0"/>
              <a:t>Megjegyzés: a 2014-es eredményhez képest viszonyítva.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18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Változatlanul erős a bankrendszer sokkellenálló-képessége 2 éves időhorizonton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35496" y="1268760"/>
            <a:ext cx="8856984" cy="767962"/>
          </a:xfrm>
        </p:spPr>
        <p:txBody>
          <a:bodyPr>
            <a:normAutofit/>
          </a:bodyPr>
          <a:lstStyle/>
          <a:p>
            <a:pPr algn="ctr"/>
            <a:r>
              <a:rPr lang="hu-HU" sz="2400" i="1" dirty="0" smtClean="0"/>
              <a:t>A Tőke Stressz Index</a:t>
            </a:r>
            <a:endParaRPr lang="hu-HU" sz="2400" i="1" dirty="0">
              <a:solidFill>
                <a:srgbClr val="FF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543299" y="6492875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323528" y="5976664"/>
            <a:ext cx="8604448" cy="620688"/>
          </a:xfrm>
        </p:spPr>
        <p:txBody>
          <a:bodyPr/>
          <a:lstStyle/>
          <a:p>
            <a:r>
              <a:rPr lang="hu-HU" sz="1200" dirty="0"/>
              <a:t>A mutató a szabályozói minimumhoz viszonyított, normált tőkehiányok tőkekövetelménnyel súlyozott összege egy állandó mértékű sokk alapján számított </a:t>
            </a:r>
            <a:r>
              <a:rPr lang="hu-HU" sz="1200" dirty="0" err="1"/>
              <a:t>stresszpálya</a:t>
            </a:r>
            <a:r>
              <a:rPr lang="hu-HU" sz="1200" dirty="0"/>
              <a:t> mentén. Minél magasabb a mutató értéke, annál nagyobb a </a:t>
            </a:r>
            <a:r>
              <a:rPr lang="hu-HU" sz="1200" dirty="0" err="1"/>
              <a:t>szolvencia</a:t>
            </a:r>
            <a:r>
              <a:rPr lang="hu-HU" sz="1200" dirty="0"/>
              <a:t> kockázat</a:t>
            </a:r>
            <a:r>
              <a:rPr lang="hu-HU" sz="1200" dirty="0" smtClean="0"/>
              <a:t>. Forrás: MNB.</a:t>
            </a:r>
            <a:endParaRPr lang="hu-H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56739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jövedelmezőség szintje még az egyszeri hatások kiszűrésével is elmarad a kívánatostól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60032" y="6326187"/>
            <a:ext cx="3923928" cy="365125"/>
          </a:xfrm>
        </p:spPr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EKB</a:t>
            </a:r>
            <a:r>
              <a:rPr lang="hu-HU" dirty="0" smtClean="0"/>
              <a:t>, MNB.</a:t>
            </a:r>
            <a:endParaRPr lang="hu-HU" dirty="0"/>
          </a:p>
        </p:txBody>
      </p:sp>
      <p:sp>
        <p:nvSpPr>
          <p:cNvPr id="14" name="Tartalom helye 3"/>
          <p:cNvSpPr txBox="1">
            <a:spLocks/>
          </p:cNvSpPr>
          <p:nvPr/>
        </p:nvSpPr>
        <p:spPr>
          <a:xfrm>
            <a:off x="0" y="1268760"/>
            <a:ext cx="9144000" cy="36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2400" i="1" dirty="0"/>
              <a:t>Az EU bankrendszereinek sajáttőke-arányos megtérülése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08169"/>
            <a:ext cx="5904656" cy="442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1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költséghatékonyság javítása elősegítheti a jövedelmezőség növekedését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60032" y="6326187"/>
            <a:ext cx="3923928" cy="365125"/>
          </a:xfrm>
        </p:spPr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EKB</a:t>
            </a:r>
            <a:r>
              <a:rPr lang="hu-HU" dirty="0" smtClean="0"/>
              <a:t>, MNB.</a:t>
            </a:r>
            <a:endParaRPr lang="hu-HU" dirty="0"/>
          </a:p>
        </p:txBody>
      </p:sp>
      <p:sp>
        <p:nvSpPr>
          <p:cNvPr id="14" name="Tartalom helye 3"/>
          <p:cNvSpPr txBox="1">
            <a:spLocks/>
          </p:cNvSpPr>
          <p:nvPr/>
        </p:nvSpPr>
        <p:spPr>
          <a:xfrm>
            <a:off x="35496" y="1196752"/>
            <a:ext cx="9144000" cy="72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2400" i="1" dirty="0"/>
              <a:t>Az EU bankrendszereinek eszközarányos költség mutatója komponensenként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78" y="1628800"/>
            <a:ext cx="65378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8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jövedelmezőség nem csak az egyes bankok szintjén, de azok összeolvadása révén is emelkedhet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60032" y="6326187"/>
            <a:ext cx="3923928" cy="365125"/>
          </a:xfrm>
        </p:spPr>
        <p:txBody>
          <a:bodyPr/>
          <a:lstStyle/>
          <a:p>
            <a:r>
              <a:rPr lang="hu-HU" sz="1600" dirty="0" smtClean="0"/>
              <a:t>Bővebben: 12. </a:t>
            </a:r>
            <a:r>
              <a:rPr lang="hu-HU" sz="1600" dirty="0"/>
              <a:t>keretes írás</a:t>
            </a:r>
          </a:p>
          <a:p>
            <a:r>
              <a:rPr lang="hu-HU" dirty="0" smtClean="0"/>
              <a:t>Forrás: MNB.</a:t>
            </a:r>
            <a:endParaRPr lang="hu-HU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640954" y="1340768"/>
            <a:ext cx="8035501" cy="468052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hu-HU" sz="2400" dirty="0" smtClean="0">
                <a:solidFill>
                  <a:srgbClr val="1E2452"/>
                </a:solidFill>
              </a:rPr>
              <a:t>A bankméret növekedésével – meghatározott korlátok között – a jövedelmezőség emelkedése érhető el.</a:t>
            </a:r>
          </a:p>
          <a:p>
            <a:pPr marL="514350" indent="-514350">
              <a:buAutoNum type="arabicParenBoth"/>
            </a:pPr>
            <a:r>
              <a:rPr lang="hu-HU" sz="2400" dirty="0" smtClean="0">
                <a:solidFill>
                  <a:srgbClr val="1E2452"/>
                </a:solidFill>
              </a:rPr>
              <a:t>Nagyobb </a:t>
            </a:r>
            <a:r>
              <a:rPr lang="hu-HU" sz="2400" b="1" dirty="0" smtClean="0">
                <a:solidFill>
                  <a:srgbClr val="1E2452"/>
                </a:solidFill>
              </a:rPr>
              <a:t>mérethatékonyság</a:t>
            </a:r>
            <a:r>
              <a:rPr lang="hu-HU" sz="2400" dirty="0" smtClean="0">
                <a:solidFill>
                  <a:srgbClr val="1E2452"/>
                </a:solidFill>
              </a:rPr>
              <a:t> kihasználása válik lehetővé,</a:t>
            </a:r>
          </a:p>
          <a:p>
            <a:pPr marL="514350" indent="-514350">
              <a:buAutoNum type="arabicParenBoth"/>
            </a:pPr>
            <a:r>
              <a:rPr lang="hu-HU" sz="2400" dirty="0" smtClean="0">
                <a:solidFill>
                  <a:srgbClr val="1E2452"/>
                </a:solidFill>
              </a:rPr>
              <a:t>a menedzseri és egyéb </a:t>
            </a:r>
            <a:r>
              <a:rPr lang="hu-HU" sz="2400" b="1" dirty="0" smtClean="0">
                <a:solidFill>
                  <a:srgbClr val="1E2452"/>
                </a:solidFill>
              </a:rPr>
              <a:t>költségek racionalizálhatóak</a:t>
            </a:r>
            <a:r>
              <a:rPr lang="hu-HU" sz="2400" dirty="0" smtClean="0">
                <a:solidFill>
                  <a:srgbClr val="1E2452"/>
                </a:solidFill>
              </a:rPr>
              <a:t>,</a:t>
            </a:r>
          </a:p>
          <a:p>
            <a:pPr marL="514350" indent="-514350">
              <a:buAutoNum type="arabicParenBoth"/>
            </a:pPr>
            <a:r>
              <a:rPr lang="hu-HU" sz="2400" dirty="0" smtClean="0">
                <a:solidFill>
                  <a:srgbClr val="1E2452"/>
                </a:solidFill>
              </a:rPr>
              <a:t>a nagyobb koncentráció </a:t>
            </a:r>
            <a:r>
              <a:rPr lang="hu-HU" sz="2400" b="1" dirty="0" smtClean="0">
                <a:solidFill>
                  <a:srgbClr val="1E2452"/>
                </a:solidFill>
              </a:rPr>
              <a:t>bevételi oldalon </a:t>
            </a:r>
            <a:r>
              <a:rPr lang="hu-HU" sz="2400" dirty="0" smtClean="0">
                <a:solidFill>
                  <a:srgbClr val="1E2452"/>
                </a:solidFill>
              </a:rPr>
              <a:t>is </a:t>
            </a:r>
            <a:r>
              <a:rPr lang="hu-HU" sz="2400" b="1" dirty="0" smtClean="0">
                <a:solidFill>
                  <a:srgbClr val="1E2452"/>
                </a:solidFill>
              </a:rPr>
              <a:t>előnyökkel</a:t>
            </a:r>
            <a:r>
              <a:rPr lang="hu-HU" sz="2400" dirty="0" smtClean="0">
                <a:solidFill>
                  <a:srgbClr val="1E2452"/>
                </a:solidFill>
              </a:rPr>
              <a:t> járhat.</a:t>
            </a:r>
          </a:p>
          <a:p>
            <a:pPr marL="514350" indent="-514350">
              <a:buAutoNum type="arabicParenBoth"/>
            </a:pPr>
            <a:endParaRPr lang="hu-HU" sz="2400" dirty="0">
              <a:solidFill>
                <a:srgbClr val="1E2452"/>
              </a:solidFill>
            </a:endParaRPr>
          </a:p>
          <a:p>
            <a:pPr marL="0" indent="0" algn="just">
              <a:buNone/>
            </a:pPr>
            <a:r>
              <a:rPr lang="hu-HU" sz="2400" dirty="0" smtClean="0">
                <a:solidFill>
                  <a:srgbClr val="1E2452"/>
                </a:solidFill>
              </a:rPr>
              <a:t>Az összeolvadások révén nyerhető szinergia akkor lehet a legnagyobb, ha abban nagyobb méretű, földrajzi elhelyezkedésüket és aktivitásukat tekintve egymáshoz hasonló bankok vesznek részt.</a:t>
            </a:r>
            <a:endParaRPr lang="hu-HU" sz="2400" dirty="0">
              <a:solidFill>
                <a:srgbClr val="1E2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Hosszú távon egy jövedelmező bankrendszer képes</a:t>
            </a:r>
            <a:r>
              <a:rPr lang="hu-HU" sz="2800" dirty="0"/>
              <a:t> támogatni</a:t>
            </a:r>
            <a:r>
              <a:rPr lang="hu-HU" sz="2800" dirty="0" smtClean="0"/>
              <a:t> a fenntartható növekedést</a:t>
            </a:r>
            <a:endParaRPr lang="hu-HU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8" name="Oval 7"/>
          <p:cNvSpPr/>
          <p:nvPr/>
        </p:nvSpPr>
        <p:spPr>
          <a:xfrm>
            <a:off x="1130424" y="2996952"/>
            <a:ext cx="4104456" cy="1368152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Szinergiák kiaknázása – konszolidáció folytatódása</a:t>
            </a:r>
            <a:endParaRPr lang="hu-HU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1664804"/>
            <a:ext cx="3240360" cy="756084"/>
          </a:xfrm>
          <a:prstGeom prst="roundRect">
            <a:avLst/>
          </a:prstGeom>
          <a:solidFill>
            <a:srgbClr val="C0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Rossz portfóliók kitisztítása</a:t>
            </a:r>
            <a:endParaRPr lang="hu-HU" dirty="0"/>
          </a:p>
        </p:txBody>
      </p:sp>
      <p:sp>
        <p:nvSpPr>
          <p:cNvPr id="10" name="Rectangle 9"/>
          <p:cNvSpPr/>
          <p:nvPr/>
        </p:nvSpPr>
        <p:spPr>
          <a:xfrm>
            <a:off x="6098976" y="1340768"/>
            <a:ext cx="936104" cy="2726593"/>
          </a:xfrm>
          <a:prstGeom prst="rect">
            <a:avLst/>
          </a:prstGeom>
          <a:solidFill>
            <a:schemeClr val="accent2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dirty="0" smtClean="0"/>
              <a:t>Költségek csökkentése</a:t>
            </a:r>
            <a:endParaRPr lang="hu-HU" dirty="0"/>
          </a:p>
        </p:txBody>
      </p:sp>
      <p:sp>
        <p:nvSpPr>
          <p:cNvPr id="11" name="Rectangle 10"/>
          <p:cNvSpPr/>
          <p:nvPr/>
        </p:nvSpPr>
        <p:spPr>
          <a:xfrm>
            <a:off x="1187624" y="4725144"/>
            <a:ext cx="6840760" cy="648072"/>
          </a:xfrm>
          <a:prstGeom prst="rect">
            <a:avLst/>
          </a:prstGeom>
          <a:solidFill>
            <a:srgbClr val="C0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Egészséges jövedelmezőség</a:t>
            </a:r>
            <a:endParaRPr lang="hu-HU" dirty="0"/>
          </a:p>
        </p:txBody>
      </p:sp>
      <p:sp>
        <p:nvSpPr>
          <p:cNvPr id="12" name="Curved Right Arrow 11"/>
          <p:cNvSpPr/>
          <p:nvPr/>
        </p:nvSpPr>
        <p:spPr>
          <a:xfrm>
            <a:off x="395536" y="1988840"/>
            <a:ext cx="720080" cy="3096344"/>
          </a:xfrm>
          <a:prstGeom prst="curvedRightArrow">
            <a:avLst>
              <a:gd name="adj1" fmla="val 25000"/>
              <a:gd name="adj2" fmla="val 46998"/>
              <a:gd name="adj3" fmla="val 29101"/>
            </a:avLst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87008" y="4119364"/>
            <a:ext cx="360040" cy="53377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ight Arrow 15"/>
          <p:cNvSpPr/>
          <p:nvPr/>
        </p:nvSpPr>
        <p:spPr>
          <a:xfrm>
            <a:off x="4608004" y="1844824"/>
            <a:ext cx="1418964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Down Arrow 16"/>
          <p:cNvSpPr/>
          <p:nvPr/>
        </p:nvSpPr>
        <p:spPr>
          <a:xfrm>
            <a:off x="2138536" y="2463180"/>
            <a:ext cx="360040" cy="53377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Right Arrow 17"/>
          <p:cNvSpPr/>
          <p:nvPr/>
        </p:nvSpPr>
        <p:spPr>
          <a:xfrm>
            <a:off x="5292080" y="3429000"/>
            <a:ext cx="720080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ectangle 18"/>
          <p:cNvSpPr/>
          <p:nvPr/>
        </p:nvSpPr>
        <p:spPr>
          <a:xfrm>
            <a:off x="395536" y="5762176"/>
            <a:ext cx="8352928" cy="620613"/>
          </a:xfrm>
          <a:prstGeom prst="rect">
            <a:avLst/>
          </a:prstGeom>
          <a:solidFill>
            <a:srgbClr val="339966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Hosszú távon fenntartható növekedést és felzárkózást támogató bankrendszer</a:t>
            </a:r>
            <a:endParaRPr lang="hu-HU" dirty="0"/>
          </a:p>
        </p:txBody>
      </p:sp>
      <p:sp>
        <p:nvSpPr>
          <p:cNvPr id="20" name="Down Arrow 19"/>
          <p:cNvSpPr/>
          <p:nvPr/>
        </p:nvSpPr>
        <p:spPr>
          <a:xfrm>
            <a:off x="4139952" y="5373216"/>
            <a:ext cx="720080" cy="38896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2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Stabilitási kockázatok összefoglalója</a:t>
            </a:r>
            <a:endParaRPr lang="hu-HU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7745"/>
            <a:ext cx="6963514" cy="558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7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Likviditási helyzet is kielégítő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683568" y="1196752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 smtClean="0"/>
              <a:t>A Likviditási Stressz Index</a:t>
            </a:r>
            <a:endParaRPr lang="hu-HU" sz="2400" i="1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543299" y="6525344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203280" y="5949280"/>
            <a:ext cx="8892480" cy="365125"/>
          </a:xfrm>
        </p:spPr>
        <p:txBody>
          <a:bodyPr/>
          <a:lstStyle/>
          <a:p>
            <a:pPr algn="l"/>
            <a:r>
              <a:rPr lang="hu-HU" sz="1200" dirty="0"/>
              <a:t>Megjegyzés: A mutató a 10 százalékos szabályozói limithez viszonyított, normált likviditási hiányok mérlegfőösszeggel súlyozott összege a </a:t>
            </a:r>
            <a:r>
              <a:rPr lang="hu-HU" sz="1200" dirty="0" err="1"/>
              <a:t>stresszpálya</a:t>
            </a:r>
            <a:r>
              <a:rPr lang="hu-HU" sz="1200" dirty="0"/>
              <a:t> mentén. Minél magasabb a mutató értéke, annál nagyobb a likviditási kockázat</a:t>
            </a:r>
            <a:r>
              <a:rPr lang="hu-HU" sz="1200" dirty="0" smtClean="0"/>
              <a:t>. Forrás: MNB.</a:t>
            </a:r>
            <a:endParaRPr lang="hu-H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5513431"/>
            <a:ext cx="8651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i="1" dirty="0">
                <a:solidFill>
                  <a:schemeClr val="accent5"/>
                </a:solidFill>
                <a:latin typeface="Calibri" panose="020F0502020204030204" pitchFamily="34" charset="0"/>
              </a:rPr>
              <a:t>Stressz pályán is csak minimális lenne a szabályozói szint eléréséhez szükséges plusz likviditási </a:t>
            </a:r>
            <a:r>
              <a:rPr lang="hu-HU" sz="16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igény</a:t>
            </a:r>
            <a:endParaRPr lang="hu-HU" sz="1600" b="1" i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2209"/>
            <a:ext cx="5328592" cy="39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Kiemelt kihívások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531188" y="1772816"/>
            <a:ext cx="81000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endParaRPr lang="hu-HU" sz="220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endParaRPr lang="hu-HU" sz="22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571374" y="1700808"/>
            <a:ext cx="8019628" cy="7200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solidFill>
                  <a:srgbClr val="202653"/>
                </a:solidFill>
              </a:rPr>
              <a:t>A </a:t>
            </a:r>
            <a:r>
              <a:rPr lang="hu-HU" sz="2000" b="1" dirty="0">
                <a:solidFill>
                  <a:srgbClr val="202653"/>
                </a:solidFill>
              </a:rPr>
              <a:t>vállalati </a:t>
            </a:r>
            <a:r>
              <a:rPr lang="hu-HU" sz="2000" dirty="0">
                <a:solidFill>
                  <a:srgbClr val="202653"/>
                </a:solidFill>
              </a:rPr>
              <a:t>piaci hitelezés nem állt helyre, dinamikája nem éri el a fenntartható gazdasági növekedéshez szükséges mértéket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560" y="2780928"/>
            <a:ext cx="8019628" cy="7200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hu-HU" sz="2000" dirty="0">
                <a:solidFill>
                  <a:srgbClr val="202653"/>
                </a:solidFill>
              </a:rPr>
              <a:t>Változatlanul magas a </a:t>
            </a:r>
            <a:r>
              <a:rPr lang="hu-HU" sz="2000" dirty="0" err="1">
                <a:solidFill>
                  <a:srgbClr val="202653"/>
                </a:solidFill>
              </a:rPr>
              <a:t>nemteljesítő</a:t>
            </a:r>
            <a:r>
              <a:rPr lang="hu-HU" sz="2000" dirty="0">
                <a:solidFill>
                  <a:srgbClr val="202653"/>
                </a:solidFill>
              </a:rPr>
              <a:t> hitelek aránya elsősorban a háztartási jelzálog és a kereskedelmi ingatlanhitelek szegmensben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7246" y="3861048"/>
            <a:ext cx="8019628" cy="7200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750"/>
              </a:spcAft>
            </a:pPr>
            <a:r>
              <a:rPr lang="hu-HU" sz="2000" dirty="0" smtClean="0">
                <a:solidFill>
                  <a:srgbClr val="202653"/>
                </a:solidFill>
              </a:rPr>
              <a:t>A jövedelmezőség a javulás ellenére alacsony szinten, költségoldalon javítható tovább, de ezt kihívások övezik</a:t>
            </a:r>
            <a:endParaRPr lang="hu-HU" sz="2000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/>
              <a:t>A piaci alapú hitelezés változatlanul visszafogott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i="1" dirty="0"/>
              <a:t>A teljes vállalati és a kkv-szektor hitelállományának növekedési üteme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78" y="2060848"/>
            <a:ext cx="5331244" cy="422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8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GDP növekedési üteméhez a bankrendszer jelenleg negatívan járul hozzá…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i="1" dirty="0" smtClean="0"/>
              <a:t>Pénzügyi kondíciós index</a:t>
            </a:r>
            <a:endParaRPr lang="hu-HU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868144" y="6356350"/>
            <a:ext cx="3275856" cy="365125"/>
          </a:xfrm>
        </p:spPr>
        <p:txBody>
          <a:bodyPr/>
          <a:lstStyle/>
          <a:p>
            <a:r>
              <a:rPr lang="hu-HU" sz="1800" dirty="0" smtClean="0"/>
              <a:t>Bővebben: 3. keretes írás.</a:t>
            </a:r>
          </a:p>
          <a:p>
            <a:r>
              <a:rPr lang="hu-HU" dirty="0" smtClean="0"/>
              <a:t>Forrás: saját számítások</a:t>
            </a:r>
            <a:endParaRPr lang="hu-H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24" y="1700808"/>
            <a:ext cx="6191151" cy="469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…amely alapvetően a hitelezési hajlandóság romlására vezethető vissza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611560" y="1288149"/>
            <a:ext cx="7886700" cy="360040"/>
          </a:xfrm>
        </p:spPr>
        <p:txBody>
          <a:bodyPr>
            <a:noAutofit/>
          </a:bodyPr>
          <a:lstStyle/>
          <a:p>
            <a:pPr algn="ctr"/>
            <a:r>
              <a:rPr lang="hu-HU" sz="2400" i="1" dirty="0"/>
              <a:t>Bankrendszeri faktorok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4788024" y="6093296"/>
            <a:ext cx="4211960" cy="6281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Megjegyzés: A konkrét érték minden időpontban a historikus átlagtól vett eltérés a faktor szórásában mérve</a:t>
            </a:r>
            <a:r>
              <a:rPr lang="hu-HU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33" y="1592379"/>
            <a:ext cx="6047135" cy="453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949280"/>
            <a:ext cx="263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Bővebben: </a:t>
            </a:r>
            <a:r>
              <a:rPr lang="hu-HU" b="1" dirty="0">
                <a:solidFill>
                  <a:schemeClr val="accent5"/>
                </a:solidFill>
                <a:latin typeface="Calibri" panose="020F0502020204030204" pitchFamily="34" charset="0"/>
              </a:rPr>
              <a:t>3. keretes </a:t>
            </a:r>
            <a:r>
              <a:rPr lang="hu-HU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írás</a:t>
            </a:r>
            <a:endParaRPr lang="hu-HU" b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8640"/>
            <a:ext cx="7812480" cy="750549"/>
          </a:xfrm>
        </p:spPr>
        <p:txBody>
          <a:bodyPr>
            <a:noAutofit/>
          </a:bodyPr>
          <a:lstStyle/>
          <a:p>
            <a:r>
              <a:rPr lang="hu-HU" sz="2600" dirty="0" smtClean="0">
                <a:latin typeface="+mj-lt"/>
              </a:rPr>
              <a:t>Az MNB célja kettős : az </a:t>
            </a:r>
            <a:r>
              <a:rPr lang="hu-HU" sz="2600" dirty="0" err="1" smtClean="0">
                <a:latin typeface="+mj-lt"/>
              </a:rPr>
              <a:t>NHP</a:t>
            </a:r>
            <a:r>
              <a:rPr lang="hu-HU" sz="2600" dirty="0" smtClean="0">
                <a:latin typeface="+mj-lt"/>
              </a:rPr>
              <a:t> fokozatos kivezetése mellett a piaci hitelezési folyamatok ösztönzése</a:t>
            </a:r>
            <a:endParaRPr lang="hu-HU" sz="2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67261" y="6453336"/>
            <a:ext cx="2057400" cy="340148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9" name="Rounded Rectangle 8"/>
          <p:cNvSpPr/>
          <p:nvPr/>
        </p:nvSpPr>
        <p:spPr>
          <a:xfrm>
            <a:off x="4788024" y="3501008"/>
            <a:ext cx="381642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Banki tőkekövetelményeken keresztüli ösztönzés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23728" y="5301208"/>
            <a:ext cx="4968552" cy="648072"/>
          </a:xfrm>
          <a:prstGeom prst="roundRect">
            <a:avLst/>
          </a:prstGeom>
          <a:solidFill>
            <a:schemeClr val="accent1">
              <a:lumMod val="75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2">
                    <a:lumMod val="50000"/>
                  </a:schemeClr>
                </a:solidFill>
              </a:rPr>
              <a:t>Növekedéstámogató Program (</a:t>
            </a:r>
            <a:r>
              <a:rPr lang="hu-HU" sz="2000" b="1" dirty="0" err="1" smtClean="0">
                <a:solidFill>
                  <a:schemeClr val="bg2">
                    <a:lumMod val="50000"/>
                  </a:schemeClr>
                </a:solidFill>
              </a:rPr>
              <a:t>NTP</a:t>
            </a:r>
            <a:r>
              <a:rPr lang="hu-HU" sz="20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hu-H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ounded Rectangle 9"/>
          <p:cNvSpPr/>
          <p:nvPr/>
        </p:nvSpPr>
        <p:spPr>
          <a:xfrm>
            <a:off x="467544" y="2132856"/>
            <a:ext cx="3852723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NHP</a:t>
            </a:r>
            <a:r>
              <a:rPr lang="hu-HU" dirty="0" smtClean="0">
                <a:solidFill>
                  <a:schemeClr val="tx1"/>
                </a:solidFill>
              </a:rPr>
              <a:t> I. szakasz (2013)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Rounded Rectangle 9"/>
          <p:cNvSpPr/>
          <p:nvPr/>
        </p:nvSpPr>
        <p:spPr>
          <a:xfrm>
            <a:off x="474137" y="3717032"/>
            <a:ext cx="3852723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NHP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. kivezetési szakasz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1. szűkített forinthitel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swap-pal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kombinált forinthitel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ounded Rectangle 9"/>
          <p:cNvSpPr/>
          <p:nvPr/>
        </p:nvSpPr>
        <p:spPr>
          <a:xfrm>
            <a:off x="480532" y="2816932"/>
            <a:ext cx="3852723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NHP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II</a:t>
            </a:r>
            <a:r>
              <a:rPr lang="hu-HU" dirty="0" smtClean="0">
                <a:solidFill>
                  <a:schemeClr val="tx1"/>
                </a:solidFill>
              </a:rPr>
              <a:t>. szakasz (2013-2015)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Rounded Rectangle 8"/>
          <p:cNvSpPr/>
          <p:nvPr/>
        </p:nvSpPr>
        <p:spPr>
          <a:xfrm>
            <a:off x="4788024" y="1916832"/>
            <a:ext cx="3816424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Hitelezési feltételhez kötött kamatcsere ügylet (számszerű vállalások)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preferenciális betételhelyezési lehetőség</a:t>
            </a:r>
          </a:p>
        </p:txBody>
      </p:sp>
      <p:sp>
        <p:nvSpPr>
          <p:cNvPr id="21" name="Rounded Rectangle 8"/>
          <p:cNvSpPr/>
          <p:nvPr/>
        </p:nvSpPr>
        <p:spPr>
          <a:xfrm>
            <a:off x="4788024" y="4293096"/>
            <a:ext cx="38164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Vállalati hitelinformációs rendszer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ounded Rectangle 8"/>
          <p:cNvSpPr/>
          <p:nvPr/>
        </p:nvSpPr>
        <p:spPr>
          <a:xfrm>
            <a:off x="5004048" y="1268760"/>
            <a:ext cx="345638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Piaci Hitelprogram (PHP)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8"/>
          <p:cNvSpPr/>
          <p:nvPr/>
        </p:nvSpPr>
        <p:spPr>
          <a:xfrm>
            <a:off x="467544" y="1268760"/>
            <a:ext cx="381642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Növekedési Hitelprogram (</a:t>
            </a:r>
            <a:r>
              <a:rPr lang="hu-HU" b="1" dirty="0" err="1" smtClean="0">
                <a:solidFill>
                  <a:srgbClr val="002060"/>
                </a:solidFill>
              </a:rPr>
              <a:t>NHP</a:t>
            </a:r>
            <a:r>
              <a:rPr lang="hu-HU" b="1" dirty="0" smtClean="0">
                <a:solidFill>
                  <a:srgbClr val="002060"/>
                </a:solidFill>
              </a:rPr>
              <a:t>)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4572000" y="1196752"/>
            <a:ext cx="4248472" cy="3888432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kerekített téglalap 24"/>
          <p:cNvSpPr/>
          <p:nvPr/>
        </p:nvSpPr>
        <p:spPr>
          <a:xfrm>
            <a:off x="323528" y="3609020"/>
            <a:ext cx="4176464" cy="1224136"/>
          </a:xfrm>
          <a:prstGeom prst="round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52120" y="6237312"/>
            <a:ext cx="3337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chemeClr val="accent5"/>
                </a:solidFill>
                <a:latin typeface="Calibri" panose="020F0502020204030204" pitchFamily="34" charset="0"/>
              </a:rPr>
              <a:t>Bővebben: </a:t>
            </a: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4. és 5. </a:t>
            </a:r>
            <a:r>
              <a:rPr lang="hu-HU" sz="2000" dirty="0">
                <a:solidFill>
                  <a:schemeClr val="accent5"/>
                </a:solidFill>
                <a:latin typeface="Calibri" panose="020F0502020204030204" pitchFamily="34" charset="0"/>
              </a:rPr>
              <a:t>keretes írás</a:t>
            </a:r>
          </a:p>
        </p:txBody>
      </p:sp>
    </p:spTree>
    <p:extLst>
      <p:ext uri="{BB962C8B-B14F-4D97-AF65-F5344CB8AC3E}">
        <p14:creationId xmlns:p14="http://schemas.microsoft.com/office/powerpoint/2010/main" val="8294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2992</TotalTime>
  <Words>1564</Words>
  <Application>Microsoft Office PowerPoint</Application>
  <PresentationFormat>On-screen Show (4:3)</PresentationFormat>
  <Paragraphs>276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</vt:lpstr>
      <vt:lpstr>Pénzügyi Stabilitási Jelentés 2015. november</vt:lpstr>
      <vt:lpstr>Fő üzenetek</vt:lpstr>
      <vt:lpstr>Változatlanul erős a bankrendszer sokkellenálló-képessége 2 éves időhorizonton</vt:lpstr>
      <vt:lpstr>A Likviditási helyzet is kielégítő</vt:lpstr>
      <vt:lpstr>Kiemelt kihívások</vt:lpstr>
      <vt:lpstr>A piaci alapú hitelezés változatlanul visszafogott</vt:lpstr>
      <vt:lpstr>A GDP növekedési üteméhez a bankrendszer jelenleg negatívan járul hozzá…</vt:lpstr>
      <vt:lpstr>…amely alapvetően a hitelezési hajlandóság romlására vezethető vissza</vt:lpstr>
      <vt:lpstr>Az MNB célja kettős : az NHP fokozatos kivezetése mellett a piaci hitelezési folyamatok ösztönzése</vt:lpstr>
      <vt:lpstr>A mennyiség mellett a minőségi ismérvek is fontosak</vt:lpstr>
      <vt:lpstr>A Növekedéstámogató Program által számottevően javulhat a vállalati hitelezés dinamikája…</vt:lpstr>
      <vt:lpstr>…leginkább a KKV szegmens esetében</vt:lpstr>
      <vt:lpstr>Speciális témák a háztartási hitelezésben</vt:lpstr>
      <vt:lpstr>Élénkülő lakossági új kihelyezések</vt:lpstr>
      <vt:lpstr>A hitelkiváltás elmaradása: kínálati oldalon a jobb hitelképességű ügyfelekre fókuszáltak a bankok</vt:lpstr>
      <vt:lpstr>Keresleti oldalon bizalmatlanság és passzivitás az új hitelfelvétel iránt, de sokan nem tudtak a lehetőségről</vt:lpstr>
      <vt:lpstr>Kiemelt kihívások</vt:lpstr>
      <vt:lpstr>A vállalati portfólióminőség esetén a fő problémát a projekthitelek (kereskedelmi ingatlanhitelek) jelentik</vt:lpstr>
      <vt:lpstr>A projekthitelek tisztításának ösztönzése érdekében rendszerkockázati tőkepuffer bevezetésére került sor</vt:lpstr>
      <vt:lpstr>A MARK Zrt. elindulása jelentős mértékben javíthatja a bankrendszer vállalati portfólióminőségét</vt:lpstr>
      <vt:lpstr>Az elszámolás csak átmenetileg csökkentette a késedelmes háztartási hitelek arányát és volumenét</vt:lpstr>
      <vt:lpstr>A háztartási portfólió tisztítása szegmentált, a jelzáloghitelek lassú ütemben tisztulnak</vt:lpstr>
      <vt:lpstr>Fedezetértékesítési lehetőségeket nehezíti, hogy az adósok 70 százaléka községekben és kisebb városokban él</vt:lpstr>
      <vt:lpstr>Érdemi „átstrukturálási tartalékok” láthatóak a portfólióban</vt:lpstr>
      <vt:lpstr>A nemteljesítő jelzáloghitel portfólióval kapcsolatos főbb megállapítások (10. keretes írás)</vt:lpstr>
      <vt:lpstr>Előrejelzésünk szerint az alappályán csak kismértékben csökkenhet a háztartási NPL arány</vt:lpstr>
      <vt:lpstr>Kiemelt kihívások</vt:lpstr>
      <vt:lpstr>Az elszámolás befejeztével a bankrendszer ismét pozitív eredménnyel zárta a félévet</vt:lpstr>
      <vt:lpstr>A kormányzati intézkedések becsült eredményhatása középtávon közel semleges</vt:lpstr>
      <vt:lpstr>A jövedelmezőség szintje még az egyszeri hatások kiszűrésével is elmarad a kívánatostól</vt:lpstr>
      <vt:lpstr>A költséghatékonyság javítása elősegítheti a jövedelmezőség növekedését</vt:lpstr>
      <vt:lpstr>A jövedelmezőség nem csak az egyes bankok szintjén, de azok összeolvadása révén is emelkedhet</vt:lpstr>
      <vt:lpstr>Hosszú távon egy jövedelmező bankrendszer képes támogatni a fenntartható növekedést</vt:lpstr>
      <vt:lpstr>Stabilitási kockázatok összefoglalója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</dc:title>
  <dc:creator>Horváth Gábor</dc:creator>
  <cp:lastModifiedBy>Winkler Sándor</cp:lastModifiedBy>
  <cp:revision>204</cp:revision>
  <cp:lastPrinted>2015-04-20T08:00:35Z</cp:lastPrinted>
  <dcterms:created xsi:type="dcterms:W3CDTF">2015-04-16T08:58:01Z</dcterms:created>
  <dcterms:modified xsi:type="dcterms:W3CDTF">2015-11-20T12:32:17Z</dcterms:modified>
</cp:coreProperties>
</file>