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5"/>
  </p:notesMasterIdLst>
  <p:handoutMasterIdLst>
    <p:handoutMasterId r:id="rId36"/>
  </p:handoutMasterIdLst>
  <p:sldIdLst>
    <p:sldId id="256" r:id="rId2"/>
    <p:sldId id="258" r:id="rId3"/>
    <p:sldId id="290" r:id="rId4"/>
    <p:sldId id="296" r:id="rId5"/>
    <p:sldId id="298" r:id="rId6"/>
    <p:sldId id="297" r:id="rId7"/>
    <p:sldId id="291" r:id="rId8"/>
    <p:sldId id="293" r:id="rId9"/>
    <p:sldId id="264" r:id="rId10"/>
    <p:sldId id="295" r:id="rId11"/>
    <p:sldId id="294" r:id="rId12"/>
    <p:sldId id="299" r:id="rId13"/>
    <p:sldId id="300" r:id="rId14"/>
    <p:sldId id="263" r:id="rId15"/>
    <p:sldId id="261" r:id="rId16"/>
    <p:sldId id="273" r:id="rId17"/>
    <p:sldId id="281" r:id="rId18"/>
    <p:sldId id="280" r:id="rId19"/>
    <p:sldId id="265" r:id="rId20"/>
    <p:sldId id="266" r:id="rId21"/>
    <p:sldId id="301" r:id="rId22"/>
    <p:sldId id="267" r:id="rId23"/>
    <p:sldId id="268" r:id="rId24"/>
    <p:sldId id="284" r:id="rId25"/>
    <p:sldId id="274" r:id="rId26"/>
    <p:sldId id="269" r:id="rId27"/>
    <p:sldId id="282" r:id="rId28"/>
    <p:sldId id="270" r:id="rId29"/>
    <p:sldId id="275" r:id="rId30"/>
    <p:sldId id="283" r:id="rId31"/>
    <p:sldId id="286" r:id="rId32"/>
    <p:sldId id="289" r:id="rId33"/>
    <p:sldId id="271" r:id="rId34"/>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55">
          <p15:clr>
            <a:srgbClr val="A4A3A4"/>
          </p15:clr>
        </p15:guide>
        <p15:guide id="2" orient="horz" pos="663">
          <p15:clr>
            <a:srgbClr val="A4A3A4"/>
          </p15:clr>
        </p15:guide>
        <p15:guide id="3" pos="2880">
          <p15:clr>
            <a:srgbClr val="A4A3A4"/>
          </p15:clr>
        </p15:guide>
        <p15:guide id="4" pos="385">
          <p15:clr>
            <a:srgbClr val="A4A3A4"/>
          </p15:clr>
        </p15:guide>
        <p15:guide id="5" pos="532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eigervald"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C9F70"/>
    <a:srgbClr val="92B93B"/>
    <a:srgbClr val="777063"/>
    <a:srgbClr val="A69F94"/>
    <a:srgbClr val="EAB92A"/>
    <a:srgbClr val="5DB4D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94590" autoAdjust="0"/>
  </p:normalViewPr>
  <p:slideViewPr>
    <p:cSldViewPr>
      <p:cViewPr varScale="1">
        <p:scale>
          <a:sx n="103" d="100"/>
          <a:sy n="103" d="100"/>
        </p:scale>
        <p:origin x="-1770" y="-90"/>
      </p:cViewPr>
      <p:guideLst>
        <p:guide orient="horz" pos="255"/>
        <p:guide orient="horz" pos="663"/>
        <p:guide pos="2880"/>
        <p:guide pos="385"/>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98"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52175A8-35AC-46BC-970E-BB361A66CB6D}" type="datetimeFigureOut">
              <a:rPr lang="hu-HU" smtClean="0"/>
              <a:pPr/>
              <a:t>2013.11.12.</a:t>
            </a:fld>
            <a:endParaRPr lang="hu-H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80FDB01-46C1-4BF1-9E72-84EA817E09E0}" type="slidenum">
              <a:rPr lang="hu-HU" smtClean="0"/>
              <a:pPr/>
              <a:t>‹#›</a:t>
            </a:fld>
            <a:endParaRPr lang="hu-HU"/>
          </a:p>
        </p:txBody>
      </p:sp>
    </p:spTree>
    <p:extLst>
      <p:ext uri="{BB962C8B-B14F-4D97-AF65-F5344CB8AC3E}">
        <p14:creationId xmlns="" xmlns:p14="http://schemas.microsoft.com/office/powerpoint/2010/main" val="24332215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DC4DF4E-9F45-4956-AF27-4169F777B831}" type="datetimeFigureOut">
              <a:rPr lang="hu-HU"/>
              <a:pPr>
                <a:defRPr/>
              </a:pPr>
              <a:t>2013.11.12.</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E6176FD-5602-4B79-B069-B36BD1680ECD}" type="slidenum">
              <a:rPr lang="hu-HU"/>
              <a:pPr>
                <a:defRPr/>
              </a:pPr>
              <a:t>‹#›</a:t>
            </a:fld>
            <a:endParaRPr lang="hu-HU"/>
          </a:p>
        </p:txBody>
      </p:sp>
    </p:spTree>
    <p:extLst>
      <p:ext uri="{BB962C8B-B14F-4D97-AF65-F5344CB8AC3E}">
        <p14:creationId xmlns="" xmlns:p14="http://schemas.microsoft.com/office/powerpoint/2010/main" val="40109766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8</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18</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19</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20</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21</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22</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23</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24</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26</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27</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28</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9</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30</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31</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32</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10</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11</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12</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13</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14</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15</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17</a:t>
            </a:fld>
            <a:endParaRPr lang="hu-HU"/>
          </a:p>
        </p:txBody>
      </p:sp>
      <p:sp>
        <p:nvSpPr>
          <p:cNvPr id="5" name="Élőláb helye 4"/>
          <p:cNvSpPr>
            <a:spLocks noGrp="1"/>
          </p:cNvSpPr>
          <p:nvPr>
            <p:ph type="ftr" sz="quarter" idx="11"/>
          </p:nvPr>
        </p:nvSpPr>
        <p:spPr/>
        <p:txBody>
          <a:bodyPr/>
          <a:lstStyle/>
          <a:p>
            <a:pPr>
              <a:defRPr/>
            </a:pPr>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hu-HU" smtClean="0"/>
              <a:t>Mintacím szerkesztése</a:t>
            </a:r>
            <a:endParaRPr lang="hu-HU"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smtClean="0"/>
              <a:t>Alcím mintájának szerkesztése</a:t>
            </a:r>
            <a:endParaRPr lang="hu-HU" dirty="0"/>
          </a:p>
        </p:txBody>
      </p:sp>
      <p:sp>
        <p:nvSpPr>
          <p:cNvPr id="4" name="Date Placeholder 3"/>
          <p:cNvSpPr>
            <a:spLocks noGrp="1"/>
          </p:cNvSpPr>
          <p:nvPr>
            <p:ph type="dt" sz="half" idx="10"/>
          </p:nvPr>
        </p:nvSpPr>
        <p:spPr/>
        <p:txBody>
          <a:bodyPr/>
          <a:lstStyle/>
          <a:p>
            <a:pPr>
              <a:defRPr/>
            </a:pPr>
            <a:endParaRPr lang="hu-HU" dirty="0"/>
          </a:p>
        </p:txBody>
      </p:sp>
      <p:sp>
        <p:nvSpPr>
          <p:cNvPr id="5" name="Footer Placeholder 4"/>
          <p:cNvSpPr>
            <a:spLocks noGrp="1"/>
          </p:cNvSpPr>
          <p:nvPr>
            <p:ph type="ftr" sz="quarter" idx="11"/>
          </p:nvPr>
        </p:nvSpPr>
        <p:spPr/>
        <p:txBody>
          <a:bodyPr/>
          <a:lstStyle/>
          <a:p>
            <a:pPr>
              <a:defRPr/>
            </a:pPr>
            <a:endParaRPr lang="hu-HU" dirty="0"/>
          </a:p>
        </p:txBody>
      </p:sp>
      <p:sp>
        <p:nvSpPr>
          <p:cNvPr id="6" name="Slide Number Placeholder 5"/>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322221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hu-HU" dirty="0"/>
          </a:p>
        </p:txBody>
      </p:sp>
      <p:sp>
        <p:nvSpPr>
          <p:cNvPr id="3" name="Date Placeholder 2"/>
          <p:cNvSpPr>
            <a:spLocks noGrp="1"/>
          </p:cNvSpPr>
          <p:nvPr>
            <p:ph type="dt" sz="half" idx="10"/>
          </p:nvPr>
        </p:nvSpPr>
        <p:spPr/>
        <p:txBody>
          <a:bodyPr/>
          <a:lstStyle/>
          <a:p>
            <a:pPr>
              <a:defRPr/>
            </a:pPr>
            <a:endParaRPr lang="hu-HU" dirty="0"/>
          </a:p>
        </p:txBody>
      </p:sp>
      <p:sp>
        <p:nvSpPr>
          <p:cNvPr id="4" name="Footer Placeholder 3"/>
          <p:cNvSpPr>
            <a:spLocks noGrp="1"/>
          </p:cNvSpPr>
          <p:nvPr>
            <p:ph type="ftr" sz="quarter" idx="11"/>
          </p:nvPr>
        </p:nvSpPr>
        <p:spPr/>
        <p:txBody>
          <a:bodyPr/>
          <a:lstStyle/>
          <a:p>
            <a:pPr>
              <a:defRPr/>
            </a:pP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223196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hu-HU" dirty="0"/>
          </a:p>
        </p:txBody>
      </p:sp>
      <p:sp>
        <p:nvSpPr>
          <p:cNvPr id="3" name="Footer Placeholder 2"/>
          <p:cNvSpPr>
            <a:spLocks noGrp="1"/>
          </p:cNvSpPr>
          <p:nvPr>
            <p:ph type="ftr" sz="quarter" idx="11"/>
          </p:nvPr>
        </p:nvSpPr>
        <p:spPr/>
        <p:txBody>
          <a:bodyPr/>
          <a:lstStyle/>
          <a:p>
            <a:pPr>
              <a:defRPr/>
            </a:pPr>
            <a:endParaRPr lang="hu-HU" dirty="0"/>
          </a:p>
        </p:txBody>
      </p:sp>
      <p:sp>
        <p:nvSpPr>
          <p:cNvPr id="4" name="Slide Number Placeholder 3"/>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1267362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hu-HU"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ate Placeholder 4"/>
          <p:cNvSpPr>
            <a:spLocks noGrp="1"/>
          </p:cNvSpPr>
          <p:nvPr>
            <p:ph type="dt" sz="half" idx="10"/>
          </p:nvPr>
        </p:nvSpPr>
        <p:spPr/>
        <p:txBody>
          <a:bodyPr/>
          <a:lstStyle/>
          <a:p>
            <a:pPr>
              <a:defRPr/>
            </a:pPr>
            <a:endParaRPr lang="hu-HU" dirty="0"/>
          </a:p>
        </p:txBody>
      </p:sp>
      <p:sp>
        <p:nvSpPr>
          <p:cNvPr id="6" name="Footer Placeholder 5"/>
          <p:cNvSpPr>
            <a:spLocks noGrp="1"/>
          </p:cNvSpPr>
          <p:nvPr>
            <p:ph type="ftr" sz="quarter" idx="11"/>
          </p:nvPr>
        </p:nvSpPr>
        <p:spPr/>
        <p:txBody>
          <a:bodyPr/>
          <a:lstStyle/>
          <a:p>
            <a:pPr>
              <a:defRPr/>
            </a:pPr>
            <a:endParaRPr lang="hu-HU" dirty="0"/>
          </a:p>
        </p:txBody>
      </p:sp>
      <p:sp>
        <p:nvSpPr>
          <p:cNvPr id="7" name="Slide Number Placeholder 6"/>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1759895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hu-HU"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smtClean="0"/>
              <a:t>Kép beszúrásához kattintson az ikonra</a:t>
            </a:r>
            <a:endParaRPr lang="hu-HU"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ate Placeholder 4"/>
          <p:cNvSpPr>
            <a:spLocks noGrp="1"/>
          </p:cNvSpPr>
          <p:nvPr>
            <p:ph type="dt" sz="half" idx="10"/>
          </p:nvPr>
        </p:nvSpPr>
        <p:spPr/>
        <p:txBody>
          <a:bodyPr/>
          <a:lstStyle/>
          <a:p>
            <a:pPr>
              <a:defRPr/>
            </a:pPr>
            <a:endParaRPr lang="hu-HU" dirty="0"/>
          </a:p>
        </p:txBody>
      </p:sp>
      <p:sp>
        <p:nvSpPr>
          <p:cNvPr id="6" name="Footer Placeholder 5"/>
          <p:cNvSpPr>
            <a:spLocks noGrp="1"/>
          </p:cNvSpPr>
          <p:nvPr>
            <p:ph type="ftr" sz="quarter" idx="11"/>
          </p:nvPr>
        </p:nvSpPr>
        <p:spPr/>
        <p:txBody>
          <a:bodyPr/>
          <a:lstStyle/>
          <a:p>
            <a:pPr>
              <a:defRPr/>
            </a:pPr>
            <a:endParaRPr lang="hu-HU" dirty="0"/>
          </a:p>
        </p:txBody>
      </p:sp>
      <p:sp>
        <p:nvSpPr>
          <p:cNvPr id="7" name="Slide Number Placeholder 6"/>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1117124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hu-HU"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ate Placeholder 3"/>
          <p:cNvSpPr>
            <a:spLocks noGrp="1"/>
          </p:cNvSpPr>
          <p:nvPr>
            <p:ph type="dt" sz="half" idx="10"/>
          </p:nvPr>
        </p:nvSpPr>
        <p:spPr/>
        <p:txBody>
          <a:bodyPr/>
          <a:lstStyle/>
          <a:p>
            <a:pPr>
              <a:defRPr/>
            </a:pPr>
            <a:endParaRPr lang="hu-HU" dirty="0"/>
          </a:p>
        </p:txBody>
      </p:sp>
      <p:sp>
        <p:nvSpPr>
          <p:cNvPr id="5" name="Footer Placeholder 4"/>
          <p:cNvSpPr>
            <a:spLocks noGrp="1"/>
          </p:cNvSpPr>
          <p:nvPr>
            <p:ph type="ftr" sz="quarter" idx="11"/>
          </p:nvPr>
        </p:nvSpPr>
        <p:spPr/>
        <p:txBody>
          <a:bodyPr/>
          <a:lstStyle/>
          <a:p>
            <a:pPr>
              <a:defRPr/>
            </a:pPr>
            <a:endParaRPr lang="hu-HU" dirty="0"/>
          </a:p>
        </p:txBody>
      </p:sp>
      <p:sp>
        <p:nvSpPr>
          <p:cNvPr id="6" name="Slide Number Placeholder 5"/>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169205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smtClean="0"/>
              <a:t>Mintacím szerkesztése</a:t>
            </a:r>
            <a:endParaRPr lang="hu-HU"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ate Placeholder 3"/>
          <p:cNvSpPr>
            <a:spLocks noGrp="1"/>
          </p:cNvSpPr>
          <p:nvPr>
            <p:ph type="dt" sz="half" idx="10"/>
          </p:nvPr>
        </p:nvSpPr>
        <p:spPr/>
        <p:txBody>
          <a:bodyPr/>
          <a:lstStyle/>
          <a:p>
            <a:pPr>
              <a:defRPr/>
            </a:pPr>
            <a:endParaRPr lang="hu-HU" dirty="0"/>
          </a:p>
        </p:txBody>
      </p:sp>
      <p:sp>
        <p:nvSpPr>
          <p:cNvPr id="5" name="Footer Placeholder 4"/>
          <p:cNvSpPr>
            <a:spLocks noGrp="1"/>
          </p:cNvSpPr>
          <p:nvPr>
            <p:ph type="ftr" sz="quarter" idx="11"/>
          </p:nvPr>
        </p:nvSpPr>
        <p:spPr/>
        <p:txBody>
          <a:bodyPr/>
          <a:lstStyle/>
          <a:p>
            <a:pPr>
              <a:defRPr/>
            </a:pPr>
            <a:endParaRPr lang="hu-HU" dirty="0"/>
          </a:p>
        </p:txBody>
      </p:sp>
      <p:sp>
        <p:nvSpPr>
          <p:cNvPr id="6" name="Slide Number Placeholder 5"/>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2470038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loldal elrendezés 4.">
    <p:spTree>
      <p:nvGrpSpPr>
        <p:cNvPr id="1" name=""/>
        <p:cNvGrpSpPr/>
        <p:nvPr/>
      </p:nvGrpSpPr>
      <p:grpSpPr>
        <a:xfrm>
          <a:off x="0" y="0"/>
          <a:ext cx="0" cy="0"/>
          <a:chOff x="0" y="0"/>
          <a:chExt cx="0" cy="0"/>
        </a:xfrm>
      </p:grpSpPr>
      <p:cxnSp>
        <p:nvCxnSpPr>
          <p:cNvPr id="6" name="Egyenes összekötő 10"/>
          <p:cNvCxnSpPr/>
          <p:nvPr/>
        </p:nvCxnSpPr>
        <p:spPr>
          <a:xfrm>
            <a:off x="648000" y="6072188"/>
            <a:ext cx="7848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zöveg helye 2"/>
          <p:cNvSpPr>
            <a:spLocks noGrp="1"/>
          </p:cNvSpPr>
          <p:nvPr>
            <p:ph type="body" idx="14" hasCustomPrompt="1"/>
          </p:nvPr>
        </p:nvSpPr>
        <p:spPr>
          <a:xfrm>
            <a:off x="648000" y="1268760"/>
            <a:ext cx="2794020" cy="4572032"/>
          </a:xfrm>
          <a:prstGeom prst="rect">
            <a:avLst/>
          </a:prstGeom>
        </p:spPr>
        <p:txBody>
          <a:bodyPr anchor="t">
            <a:normAutofit/>
          </a:bodyPr>
          <a:lstStyle>
            <a:lvl1pPr marL="0" indent="0">
              <a:buNone/>
              <a:defRPr sz="1800" b="0">
                <a:solidFill>
                  <a:schemeClr val="accent5"/>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dirty="0" smtClean="0"/>
              <a:t>Szöveg szerkesztése</a:t>
            </a:r>
          </a:p>
        </p:txBody>
      </p:sp>
      <p:sp>
        <p:nvSpPr>
          <p:cNvPr id="13" name="Szöveg helye 2"/>
          <p:cNvSpPr>
            <a:spLocks noGrp="1"/>
          </p:cNvSpPr>
          <p:nvPr>
            <p:ph type="body" idx="15" hasCustomPrompt="1"/>
          </p:nvPr>
        </p:nvSpPr>
        <p:spPr>
          <a:xfrm>
            <a:off x="3628001" y="1285859"/>
            <a:ext cx="4851380" cy="571504"/>
          </a:xfrm>
          <a:prstGeom prst="rect">
            <a:avLst/>
          </a:prstGeom>
          <a:noFill/>
        </p:spPr>
        <p:txBody>
          <a:bodyPr wrap="none" anchor="t">
            <a:normAutofit/>
          </a:bodyPr>
          <a:lstStyle>
            <a:lvl1pPr marL="0" indent="0" algn="ctr">
              <a:buNone/>
              <a:defRPr sz="1800" b="0">
                <a:solidFill>
                  <a:schemeClr val="accent5"/>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dirty="0" smtClean="0"/>
              <a:t>Szöveg szerkesztése</a:t>
            </a:r>
          </a:p>
        </p:txBody>
      </p:sp>
      <p:sp>
        <p:nvSpPr>
          <p:cNvPr id="11" name="Dia számának helye 5"/>
          <p:cNvSpPr>
            <a:spLocks noGrp="1"/>
          </p:cNvSpPr>
          <p:nvPr>
            <p:ph type="sldNum" sz="quarter" idx="17"/>
          </p:nvPr>
        </p:nvSpPr>
        <p:spPr>
          <a:xfrm>
            <a:off x="7956376" y="6286500"/>
            <a:ext cx="730424" cy="365125"/>
          </a:xfrm>
        </p:spPr>
        <p:txBody>
          <a:bodyPr/>
          <a:lstStyle>
            <a:lvl1pPr>
              <a:defRPr>
                <a:solidFill>
                  <a:schemeClr val="accent5"/>
                </a:solidFill>
              </a:defRPr>
            </a:lvl1pPr>
          </a:lstStyle>
          <a:p>
            <a:pPr>
              <a:defRPr/>
            </a:pPr>
            <a:fld id="{0401AEF3-AFFE-433D-8A34-08D966C25545}" type="slidenum">
              <a:rPr lang="hu-HU" smtClean="0"/>
              <a:pPr>
                <a:defRPr/>
              </a:pPr>
              <a:t>‹#›</a:t>
            </a:fld>
            <a:endParaRPr lang="hu-HU"/>
          </a:p>
        </p:txBody>
      </p:sp>
      <p:sp>
        <p:nvSpPr>
          <p:cNvPr id="15" name="Tartalom helye 2"/>
          <p:cNvSpPr>
            <a:spLocks noGrp="1"/>
          </p:cNvSpPr>
          <p:nvPr>
            <p:ph idx="1" hasCustomPrompt="1"/>
          </p:nvPr>
        </p:nvSpPr>
        <p:spPr>
          <a:xfrm>
            <a:off x="3635896" y="1988840"/>
            <a:ext cx="4824536" cy="3888432"/>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accent5"/>
                </a:solidFill>
                <a:latin typeface="Trebuchet MS" pitchFamily="34" charset="0"/>
              </a:defRPr>
            </a:lvl1pPr>
            <a:lvl2pPr>
              <a:defRPr sz="1800">
                <a:solidFill>
                  <a:schemeClr val="accent5"/>
                </a:solidFill>
              </a:defRPr>
            </a:lvl2pPr>
            <a:lvl3pPr marL="11430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1600">
                <a:solidFill>
                  <a:schemeClr val="accent5"/>
                </a:solidFill>
              </a:defRPr>
            </a:lvl3pPr>
            <a:lvl4pPr marL="16002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1400">
                <a:solidFill>
                  <a:schemeClr val="accent5"/>
                </a:solidFill>
              </a:defRPr>
            </a:lvl4pPr>
          </a:lstStyle>
          <a:p>
            <a:pPr lvl="0"/>
            <a:r>
              <a:rPr lang="hu-HU" dirty="0" smtClean="0"/>
              <a:t>Ide írja be a főbb pontokat</a:t>
            </a:r>
          </a:p>
          <a:p>
            <a:pPr marL="74295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dirty="0" smtClean="0"/>
              <a:t>Ide írja be a főbb pontokat</a:t>
            </a:r>
          </a:p>
          <a:p>
            <a:pPr marL="11430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dirty="0" smtClean="0"/>
              <a:t>Ide írja be a főbb pontokat</a:t>
            </a:r>
          </a:p>
          <a:p>
            <a:pPr marL="16002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dirty="0" smtClean="0"/>
              <a:t>Ide írja be a főbb pontokat</a:t>
            </a:r>
          </a:p>
          <a:p>
            <a:pPr marL="16002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hu-HU" dirty="0" smtClean="0"/>
          </a:p>
          <a:p>
            <a:pPr lvl="0"/>
            <a:endParaRPr lang="hu-HU" dirty="0" smtClean="0"/>
          </a:p>
          <a:p>
            <a:pPr lvl="0"/>
            <a:endParaRPr lang="hu-HU" dirty="0" smtClean="0"/>
          </a:p>
          <a:p>
            <a:pPr lvl="0"/>
            <a:endParaRPr lang="hu-HU" dirty="0" smtClean="0"/>
          </a:p>
        </p:txBody>
      </p:sp>
      <p:sp>
        <p:nvSpPr>
          <p:cNvPr id="10" name="Élőláb helye 4"/>
          <p:cNvSpPr>
            <a:spLocks noGrp="1"/>
          </p:cNvSpPr>
          <p:nvPr>
            <p:ph type="ftr" sz="quarter" idx="18"/>
          </p:nvPr>
        </p:nvSpPr>
        <p:spPr>
          <a:xfrm>
            <a:off x="2857500" y="6286500"/>
            <a:ext cx="4882852" cy="365125"/>
          </a:xfrm>
        </p:spPr>
        <p:txBody>
          <a:bodyPr/>
          <a:lstStyle>
            <a:lvl1pPr algn="l">
              <a:defRPr sz="1300">
                <a:solidFill>
                  <a:schemeClr val="accent5"/>
                </a:solidFill>
                <a:latin typeface="Trebuchet MS" pitchFamily="34" charset="0"/>
              </a:defRPr>
            </a:lvl1pPr>
          </a:lstStyle>
          <a:p>
            <a:pPr>
              <a:defRPr/>
            </a:pPr>
            <a:endParaRPr lang="hu-HU" dirty="0"/>
          </a:p>
        </p:txBody>
      </p:sp>
      <p:sp>
        <p:nvSpPr>
          <p:cNvPr id="14" name="Cím 13"/>
          <p:cNvSpPr>
            <a:spLocks noGrp="1"/>
          </p:cNvSpPr>
          <p:nvPr>
            <p:ph type="title" hasCustomPrompt="1"/>
          </p:nvPr>
        </p:nvSpPr>
        <p:spPr>
          <a:xfrm>
            <a:off x="612000" y="404664"/>
            <a:ext cx="7848000" cy="634082"/>
          </a:xfrm>
          <a:prstGeom prst="rect">
            <a:avLst/>
          </a:prstGeom>
          <a:solidFill>
            <a:schemeClr val="accent5"/>
          </a:solidFill>
        </p:spPr>
        <p:txBody>
          <a:bodyPr/>
          <a:lstStyle>
            <a:lvl1pPr algn="l">
              <a:defRPr sz="2500" b="1">
                <a:solidFill>
                  <a:schemeClr val="bg1"/>
                </a:solidFill>
              </a:defRPr>
            </a:lvl1pPr>
          </a:lstStyle>
          <a:p>
            <a:r>
              <a:rPr lang="hu-HU" dirty="0" smtClean="0"/>
              <a:t>Cím beírásához kattintson ide</a:t>
            </a:r>
            <a:endParaRPr lang="hu-HU" dirty="0"/>
          </a:p>
        </p:txBody>
      </p:sp>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92392" y="6241792"/>
            <a:ext cx="1855897" cy="4545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itólap logóv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3" y="365127"/>
            <a:ext cx="6630363" cy="615602"/>
          </a:xfrm>
        </p:spPr>
        <p:txBody>
          <a:bodyPr/>
          <a:lstStyle>
            <a:lvl1pPr>
              <a:defRPr/>
            </a:lvl1pPr>
          </a:lstStyle>
          <a:p>
            <a:r>
              <a:rPr lang="hu-HU" dirty="0" smtClean="0"/>
              <a:t>Előadás címe</a:t>
            </a:r>
            <a:endParaRPr lang="hu-HU" dirty="0"/>
          </a:p>
        </p:txBody>
      </p:sp>
      <p:sp>
        <p:nvSpPr>
          <p:cNvPr id="3" name="Content Placeholder 2"/>
          <p:cNvSpPr>
            <a:spLocks noGrp="1"/>
          </p:cNvSpPr>
          <p:nvPr>
            <p:ph idx="1" hasCustomPrompt="1"/>
          </p:nvPr>
        </p:nvSpPr>
        <p:spPr>
          <a:xfrm>
            <a:off x="1908000" y="2196000"/>
            <a:ext cx="6630364" cy="742711"/>
          </a:xfrm>
        </p:spPr>
        <p:txBody>
          <a:bodyPr/>
          <a:lstStyle>
            <a:lvl1pPr marL="0" indent="0">
              <a:buNone/>
              <a:defRPr baseline="0"/>
            </a:lvl1pPr>
          </a:lstStyle>
          <a:p>
            <a:pPr lvl="0"/>
            <a:r>
              <a:rPr lang="hu-HU" dirty="0" smtClean="0"/>
              <a:t>Helyszín</a:t>
            </a:r>
          </a:p>
          <a:p>
            <a:pPr lvl="0"/>
            <a:r>
              <a:rPr lang="hu-HU" dirty="0" smtClean="0"/>
              <a:t>Dátum</a:t>
            </a:r>
            <a:endParaRPr lang="hu-HU" dirty="0"/>
          </a:p>
        </p:txBody>
      </p:sp>
      <p:sp>
        <p:nvSpPr>
          <p:cNvPr id="7" name="Content Placeholder 2"/>
          <p:cNvSpPr>
            <a:spLocks noGrp="1"/>
          </p:cNvSpPr>
          <p:nvPr>
            <p:ph idx="10" hasCustomPrompt="1"/>
          </p:nvPr>
        </p:nvSpPr>
        <p:spPr>
          <a:xfrm>
            <a:off x="1907702" y="980729"/>
            <a:ext cx="6630364" cy="720080"/>
          </a:xfrm>
        </p:spPr>
        <p:txBody>
          <a:bodyPr/>
          <a:lstStyle>
            <a:lvl1pPr marL="0" indent="0">
              <a:buNone/>
              <a:defRPr b="0" baseline="0">
                <a:solidFill>
                  <a:schemeClr val="bg2"/>
                </a:solidFill>
              </a:defRPr>
            </a:lvl1pPr>
          </a:lstStyle>
          <a:p>
            <a:pPr lvl="0"/>
            <a:r>
              <a:rPr lang="hu-HU" dirty="0" smtClean="0"/>
              <a:t>Előadó neve</a:t>
            </a:r>
          </a:p>
          <a:p>
            <a:pPr lvl="0"/>
            <a:r>
              <a:rPr lang="hu-HU" dirty="0" smtClean="0"/>
              <a:t>Titulusa</a:t>
            </a:r>
            <a:endParaRPr lang="hu-HU" dirty="0"/>
          </a:p>
        </p:txBody>
      </p:sp>
    </p:spTree>
    <p:extLst>
      <p:ext uri="{BB962C8B-B14F-4D97-AF65-F5344CB8AC3E}">
        <p14:creationId xmlns="" xmlns:p14="http://schemas.microsoft.com/office/powerpoint/2010/main" val="220883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yitólap logóv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3" y="365127"/>
            <a:ext cx="6630363" cy="615602"/>
          </a:xfrm>
        </p:spPr>
        <p:txBody>
          <a:bodyPr/>
          <a:lstStyle>
            <a:lvl1pPr>
              <a:defRPr/>
            </a:lvl1pPr>
          </a:lstStyle>
          <a:p>
            <a:r>
              <a:rPr lang="hu-HU" dirty="0" smtClean="0"/>
              <a:t>Előadás címe</a:t>
            </a:r>
            <a:endParaRPr lang="hu-HU" dirty="0"/>
          </a:p>
        </p:txBody>
      </p:sp>
      <p:sp>
        <p:nvSpPr>
          <p:cNvPr id="3" name="Content Placeholder 2"/>
          <p:cNvSpPr>
            <a:spLocks noGrp="1"/>
          </p:cNvSpPr>
          <p:nvPr>
            <p:ph idx="1" hasCustomPrompt="1"/>
          </p:nvPr>
        </p:nvSpPr>
        <p:spPr>
          <a:xfrm>
            <a:off x="1908000" y="2196000"/>
            <a:ext cx="6630364" cy="742711"/>
          </a:xfrm>
        </p:spPr>
        <p:txBody>
          <a:bodyPr/>
          <a:lstStyle>
            <a:lvl1pPr marL="0" indent="0">
              <a:buNone/>
              <a:defRPr baseline="0"/>
            </a:lvl1pPr>
          </a:lstStyle>
          <a:p>
            <a:pPr lvl="0"/>
            <a:r>
              <a:rPr lang="hu-HU" dirty="0" smtClean="0"/>
              <a:t>Helyszín</a:t>
            </a:r>
          </a:p>
          <a:p>
            <a:pPr lvl="0"/>
            <a:r>
              <a:rPr lang="hu-HU" dirty="0" smtClean="0"/>
              <a:t>Dátum</a:t>
            </a:r>
            <a:endParaRPr lang="hu-HU" dirty="0"/>
          </a:p>
        </p:txBody>
      </p:sp>
      <p:sp>
        <p:nvSpPr>
          <p:cNvPr id="7" name="Content Placeholder 2"/>
          <p:cNvSpPr>
            <a:spLocks noGrp="1"/>
          </p:cNvSpPr>
          <p:nvPr>
            <p:ph idx="10" hasCustomPrompt="1"/>
          </p:nvPr>
        </p:nvSpPr>
        <p:spPr>
          <a:xfrm>
            <a:off x="1907702" y="980729"/>
            <a:ext cx="6630364" cy="720080"/>
          </a:xfrm>
        </p:spPr>
        <p:txBody>
          <a:bodyPr/>
          <a:lstStyle>
            <a:lvl1pPr marL="0" indent="0">
              <a:buNone/>
              <a:defRPr b="0" baseline="0">
                <a:solidFill>
                  <a:schemeClr val="bg2"/>
                </a:solidFill>
              </a:defRPr>
            </a:lvl1pPr>
          </a:lstStyle>
          <a:p>
            <a:pPr lvl="0"/>
            <a:r>
              <a:rPr lang="hu-HU" dirty="0" smtClean="0"/>
              <a:t>Előadó neve</a:t>
            </a:r>
          </a:p>
          <a:p>
            <a:pPr lvl="0"/>
            <a:r>
              <a:rPr lang="hu-HU" dirty="0" smtClean="0"/>
              <a:t>Titulusa</a:t>
            </a:r>
            <a:endParaRPr lang="hu-HU" dirty="0"/>
          </a:p>
        </p:txBody>
      </p:sp>
    </p:spTree>
    <p:extLst>
      <p:ext uri="{BB962C8B-B14F-4D97-AF65-F5344CB8AC3E}">
        <p14:creationId xmlns="" xmlns:p14="http://schemas.microsoft.com/office/powerpoint/2010/main" val="241657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loldal">
    <p:spTree>
      <p:nvGrpSpPr>
        <p:cNvPr id="1" name=""/>
        <p:cNvGrpSpPr/>
        <p:nvPr/>
      </p:nvGrpSpPr>
      <p:grpSpPr>
        <a:xfrm>
          <a:off x="0" y="0"/>
          <a:ext cx="0" cy="0"/>
          <a:chOff x="0" y="0"/>
          <a:chExt cx="0" cy="0"/>
        </a:xfrm>
      </p:grpSpPr>
      <p:sp>
        <p:nvSpPr>
          <p:cNvPr id="2" name="Title 1"/>
          <p:cNvSpPr>
            <a:spLocks noGrp="1"/>
          </p:cNvSpPr>
          <p:nvPr>
            <p:ph type="title"/>
          </p:nvPr>
        </p:nvSpPr>
        <p:spPr>
          <a:xfrm>
            <a:off x="651366" y="365127"/>
            <a:ext cx="7886701" cy="759189"/>
          </a:xfrm>
        </p:spPr>
        <p:txBody>
          <a:bodyPr/>
          <a:lstStyle/>
          <a:p>
            <a:r>
              <a:rPr lang="hu-HU" smtClean="0"/>
              <a:t>Mintacím szerkesztése</a:t>
            </a:r>
            <a:endParaRPr lang="hu-HU" dirty="0"/>
          </a:p>
        </p:txBody>
      </p:sp>
      <p:sp>
        <p:nvSpPr>
          <p:cNvPr id="3" name="Content Placeholder 2"/>
          <p:cNvSpPr>
            <a:spLocks noGrp="1"/>
          </p:cNvSpPr>
          <p:nvPr>
            <p:ph idx="1"/>
          </p:nvPr>
        </p:nvSpPr>
        <p:spPr>
          <a:xfrm>
            <a:off x="651367" y="2060848"/>
            <a:ext cx="7886700" cy="446449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p:txBody>
      </p:sp>
      <p:sp>
        <p:nvSpPr>
          <p:cNvPr id="7" name="Content Placeholder 2"/>
          <p:cNvSpPr>
            <a:spLocks noGrp="1"/>
          </p:cNvSpPr>
          <p:nvPr>
            <p:ph idx="10"/>
          </p:nvPr>
        </p:nvSpPr>
        <p:spPr>
          <a:xfrm>
            <a:off x="651366" y="1388651"/>
            <a:ext cx="7886700" cy="576063"/>
          </a:xfrm>
        </p:spPr>
        <p:txBody>
          <a:bodyPr/>
          <a:lstStyle>
            <a:lvl1pPr marL="0" indent="0">
              <a:buNone/>
              <a:defRPr>
                <a:solidFill>
                  <a:schemeClr val="bg2"/>
                </a:solidFill>
              </a:defRPr>
            </a:lvl1pPr>
          </a:lstStyle>
          <a:p>
            <a:pPr lvl="0"/>
            <a:r>
              <a:rPr lang="hu-HU" smtClean="0"/>
              <a:t>Mintaszöveg szerkesztése</a:t>
            </a:r>
          </a:p>
          <a:p>
            <a:pPr lvl="1"/>
            <a:r>
              <a:rPr lang="hu-HU" smtClean="0"/>
              <a:t>Második szint</a:t>
            </a:r>
          </a:p>
        </p:txBody>
      </p:sp>
      <p:cxnSp>
        <p:nvCxnSpPr>
          <p:cNvPr id="9" name="Straight Connector 8"/>
          <p:cNvCxnSpPr/>
          <p:nvPr userDrawn="1"/>
        </p:nvCxnSpPr>
        <p:spPr>
          <a:xfrm flipV="1">
            <a:off x="651366" y="1124316"/>
            <a:ext cx="8532000" cy="2091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1255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loldal 2">
    <p:spTree>
      <p:nvGrpSpPr>
        <p:cNvPr id="1" name=""/>
        <p:cNvGrpSpPr/>
        <p:nvPr/>
      </p:nvGrpSpPr>
      <p:grpSpPr>
        <a:xfrm>
          <a:off x="0" y="0"/>
          <a:ext cx="0" cy="0"/>
          <a:chOff x="0" y="0"/>
          <a:chExt cx="0" cy="0"/>
        </a:xfrm>
      </p:grpSpPr>
      <p:sp>
        <p:nvSpPr>
          <p:cNvPr id="2" name="Title 1"/>
          <p:cNvSpPr>
            <a:spLocks noGrp="1"/>
          </p:cNvSpPr>
          <p:nvPr>
            <p:ph type="title"/>
          </p:nvPr>
        </p:nvSpPr>
        <p:spPr>
          <a:xfrm>
            <a:off x="651366" y="365127"/>
            <a:ext cx="7886701" cy="759189"/>
          </a:xfrm>
        </p:spPr>
        <p:txBody>
          <a:bodyPr/>
          <a:lstStyle/>
          <a:p>
            <a:r>
              <a:rPr lang="hu-HU" smtClean="0"/>
              <a:t>Mintacím szerkesztése</a:t>
            </a:r>
            <a:endParaRPr lang="hu-HU" dirty="0"/>
          </a:p>
        </p:txBody>
      </p:sp>
      <p:sp>
        <p:nvSpPr>
          <p:cNvPr id="3" name="Content Placeholder 2"/>
          <p:cNvSpPr>
            <a:spLocks noGrp="1"/>
          </p:cNvSpPr>
          <p:nvPr>
            <p:ph idx="1"/>
          </p:nvPr>
        </p:nvSpPr>
        <p:spPr>
          <a:xfrm>
            <a:off x="651367" y="1268760"/>
            <a:ext cx="7886700" cy="525658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p:txBody>
      </p:sp>
      <p:cxnSp>
        <p:nvCxnSpPr>
          <p:cNvPr id="9" name="Straight Connector 8"/>
          <p:cNvCxnSpPr/>
          <p:nvPr userDrawn="1"/>
        </p:nvCxnSpPr>
        <p:spPr>
          <a:xfrm flipV="1">
            <a:off x="651366" y="1124316"/>
            <a:ext cx="8532000" cy="2091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9464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hu-HU" dirty="0"/>
          </a:p>
        </p:txBody>
      </p:sp>
      <p:sp>
        <p:nvSpPr>
          <p:cNvPr id="3" name="Content Placeholder 2"/>
          <p:cNvSpPr>
            <a:spLocks noGrp="1"/>
          </p:cNvSpPr>
          <p:nvPr>
            <p:ph idx="1"/>
          </p:nvPr>
        </p:nvSpPr>
        <p:spPr>
          <a:xfrm>
            <a:off x="651367" y="1719627"/>
            <a:ext cx="78867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ate Placeholder 3"/>
          <p:cNvSpPr>
            <a:spLocks noGrp="1"/>
          </p:cNvSpPr>
          <p:nvPr>
            <p:ph type="dt" sz="half" idx="10"/>
          </p:nvPr>
        </p:nvSpPr>
        <p:spPr/>
        <p:txBody>
          <a:bodyPr/>
          <a:lstStyle/>
          <a:p>
            <a:pPr>
              <a:defRPr/>
            </a:pPr>
            <a:endParaRPr lang="hu-HU" dirty="0"/>
          </a:p>
        </p:txBody>
      </p:sp>
      <p:sp>
        <p:nvSpPr>
          <p:cNvPr id="5" name="Footer Placeholder 4"/>
          <p:cNvSpPr>
            <a:spLocks noGrp="1"/>
          </p:cNvSpPr>
          <p:nvPr>
            <p:ph type="ftr" sz="quarter" idx="11"/>
          </p:nvPr>
        </p:nvSpPr>
        <p:spPr/>
        <p:txBody>
          <a:bodyPr/>
          <a:lstStyle/>
          <a:p>
            <a:pPr>
              <a:defRPr/>
            </a:pPr>
            <a:endParaRPr lang="hu-HU" dirty="0"/>
          </a:p>
        </p:txBody>
      </p:sp>
      <p:sp>
        <p:nvSpPr>
          <p:cNvPr id="6" name="Slide Number Placeholder 5"/>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185847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accent5"/>
                </a:solidFill>
              </a:defRPr>
            </a:lvl1pPr>
          </a:lstStyle>
          <a:p>
            <a:r>
              <a:rPr lang="hu-HU" smtClean="0"/>
              <a:t>Mintacím szerkesztése</a:t>
            </a:r>
            <a:endParaRPr lang="hu-HU"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accent5"/>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lvl1pPr>
              <a:defRPr>
                <a:solidFill>
                  <a:schemeClr val="accent5"/>
                </a:solidFill>
              </a:defRPr>
            </a:lvl1pPr>
          </a:lstStyle>
          <a:p>
            <a:pPr>
              <a:defRPr/>
            </a:pPr>
            <a:endParaRPr lang="hu-HU" dirty="0"/>
          </a:p>
        </p:txBody>
      </p:sp>
      <p:sp>
        <p:nvSpPr>
          <p:cNvPr id="5" name="Footer Placeholder 4"/>
          <p:cNvSpPr>
            <a:spLocks noGrp="1"/>
          </p:cNvSpPr>
          <p:nvPr>
            <p:ph type="ftr" sz="quarter" idx="11"/>
          </p:nvPr>
        </p:nvSpPr>
        <p:spPr/>
        <p:txBody>
          <a:bodyPr/>
          <a:lstStyle>
            <a:lvl1pPr>
              <a:defRPr>
                <a:solidFill>
                  <a:schemeClr val="accent5"/>
                </a:solidFill>
              </a:defRPr>
            </a:lvl1pPr>
          </a:lstStyle>
          <a:p>
            <a:pPr>
              <a:defRPr/>
            </a:pPr>
            <a:endParaRPr lang="hu-HU"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296557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hu-HU" dirty="0"/>
          </a:p>
        </p:txBody>
      </p:sp>
      <p:sp>
        <p:nvSpPr>
          <p:cNvPr id="3" name="Content Placeholder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Content Placeholder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Date Placeholder 4"/>
          <p:cNvSpPr>
            <a:spLocks noGrp="1"/>
          </p:cNvSpPr>
          <p:nvPr>
            <p:ph type="dt" sz="half" idx="10"/>
          </p:nvPr>
        </p:nvSpPr>
        <p:spPr/>
        <p:txBody>
          <a:bodyPr/>
          <a:lstStyle/>
          <a:p>
            <a:pPr>
              <a:defRPr/>
            </a:pPr>
            <a:endParaRPr lang="hu-HU" dirty="0"/>
          </a:p>
        </p:txBody>
      </p:sp>
      <p:sp>
        <p:nvSpPr>
          <p:cNvPr id="6" name="Footer Placeholder 5"/>
          <p:cNvSpPr>
            <a:spLocks noGrp="1"/>
          </p:cNvSpPr>
          <p:nvPr>
            <p:ph type="ftr" sz="quarter" idx="11"/>
          </p:nvPr>
        </p:nvSpPr>
        <p:spPr/>
        <p:txBody>
          <a:bodyPr/>
          <a:lstStyle/>
          <a:p>
            <a:pPr>
              <a:defRPr/>
            </a:pPr>
            <a:endParaRPr lang="hu-HU" dirty="0"/>
          </a:p>
        </p:txBody>
      </p:sp>
      <p:sp>
        <p:nvSpPr>
          <p:cNvPr id="7" name="Slide Number Placeholder 6"/>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428289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smtClean="0"/>
              <a:t>Mintacím szerkesztése</a:t>
            </a:r>
            <a:endParaRPr lang="hu-HU"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ate Placeholder 6"/>
          <p:cNvSpPr>
            <a:spLocks noGrp="1"/>
          </p:cNvSpPr>
          <p:nvPr>
            <p:ph type="dt" sz="half" idx="10"/>
          </p:nvPr>
        </p:nvSpPr>
        <p:spPr/>
        <p:txBody>
          <a:bodyPr/>
          <a:lstStyle/>
          <a:p>
            <a:pPr>
              <a:defRPr/>
            </a:pPr>
            <a:endParaRPr lang="hu-HU" dirty="0"/>
          </a:p>
        </p:txBody>
      </p:sp>
      <p:sp>
        <p:nvSpPr>
          <p:cNvPr id="8" name="Footer Placeholder 7"/>
          <p:cNvSpPr>
            <a:spLocks noGrp="1"/>
          </p:cNvSpPr>
          <p:nvPr>
            <p:ph type="ftr" sz="quarter" idx="11"/>
          </p:nvPr>
        </p:nvSpPr>
        <p:spPr/>
        <p:txBody>
          <a:bodyPr/>
          <a:lstStyle/>
          <a:p>
            <a:pPr>
              <a:defRPr/>
            </a:pPr>
            <a:endParaRPr lang="hu-HU" dirty="0"/>
          </a:p>
        </p:txBody>
      </p:sp>
      <p:sp>
        <p:nvSpPr>
          <p:cNvPr id="9" name="Slide Number Placeholder 8"/>
          <p:cNvSpPr>
            <a:spLocks noGrp="1"/>
          </p:cNvSpPr>
          <p:nvPr>
            <p:ph type="sldNum" sz="quarter" idx="12"/>
          </p:nvPr>
        </p:nvSpPr>
        <p:spPr/>
        <p:txBody>
          <a:body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3318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accent5"/>
                </a:solidFill>
                <a:latin typeface="+mj-lt"/>
              </a:defRPr>
            </a:lvl1pPr>
          </a:lstStyle>
          <a:p>
            <a:pPr>
              <a:defRPr/>
            </a:pPr>
            <a:endParaRPr lang="hu-H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accent5"/>
                </a:solidFill>
                <a:latin typeface="+mj-lt"/>
              </a:defRPr>
            </a:lvl1pPr>
          </a:lstStyle>
          <a:p>
            <a:pPr>
              <a:defRPr/>
            </a:pPr>
            <a:endParaRPr lang="hu-H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accent5"/>
                </a:solidFill>
                <a:latin typeface="+mj-lt"/>
              </a:defRPr>
            </a:lvl1pPr>
          </a:lstStyle>
          <a:p>
            <a:pPr>
              <a:defRPr/>
            </a:pPr>
            <a:fld id="{0401AEF3-AFFE-433D-8A34-08D966C25545}" type="slidenum">
              <a:rPr lang="hu-HU" smtClean="0"/>
              <a:pPr>
                <a:defRPr/>
              </a:pPr>
              <a:t>‹#›</a:t>
            </a:fld>
            <a:endParaRPr lang="hu-HU" dirty="0"/>
          </a:p>
        </p:txBody>
      </p:sp>
    </p:spTree>
    <p:extLst>
      <p:ext uri="{BB962C8B-B14F-4D97-AF65-F5344CB8AC3E}">
        <p14:creationId xmlns="" xmlns:p14="http://schemas.microsoft.com/office/powerpoint/2010/main" val="1802001978"/>
      </p:ext>
    </p:extLst>
  </p:cSld>
  <p:clrMap bg1="lt1" tx1="dk1" bg2="lt2" tx2="dk2" accent1="accent1" accent2="accent2" accent3="accent3" accent4="accent4" accent5="accent5" accent6="accent6" hlink="hlink" folHlink="folHlink"/>
  <p:sldLayoutIdLst>
    <p:sldLayoutId id="2147483785" r:id="rId1"/>
    <p:sldLayoutId id="2147483804" r:id="rId2"/>
    <p:sldLayoutId id="2147483808" r:id="rId3"/>
    <p:sldLayoutId id="2147483806" r:id="rId4"/>
    <p:sldLayoutId id="2147483807"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67" r:id="rId16"/>
  </p:sldLayoutIdLst>
  <p:hf hdr="0" ftr="0" dt="0"/>
  <p:txStyles>
    <p:titleStyle>
      <a:lvl1pPr algn="l" defTabSz="685800" rtl="0" eaLnBrk="1" latinLnBrk="0" hangingPunct="1">
        <a:lnSpc>
          <a:spcPct val="90000"/>
        </a:lnSpc>
        <a:spcBef>
          <a:spcPct val="0"/>
        </a:spcBef>
        <a:buNone/>
        <a:defRPr sz="3300" kern="1200">
          <a:solidFill>
            <a:schemeClr val="accent5"/>
          </a:solidFill>
          <a:latin typeface="+mj-lt"/>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mj-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mj-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mj-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mj-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mj-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124744"/>
            <a:ext cx="6630363" cy="615602"/>
          </a:xfrm>
        </p:spPr>
        <p:txBody>
          <a:bodyPr>
            <a:normAutofit/>
          </a:bodyPr>
          <a:lstStyle/>
          <a:p>
            <a:r>
              <a:rPr lang="en-US" dirty="0" smtClean="0">
                <a:solidFill>
                  <a:schemeClr val="tx2"/>
                </a:solidFill>
                <a:latin typeface="Calibri" pitchFamily="34" charset="0"/>
              </a:rPr>
              <a:t>Report on Financial Stability</a:t>
            </a:r>
            <a:endParaRPr lang="en-US" dirty="0">
              <a:latin typeface="Calibri" pitchFamily="34" charset="0"/>
            </a:endParaRPr>
          </a:p>
        </p:txBody>
      </p:sp>
      <p:sp>
        <p:nvSpPr>
          <p:cNvPr id="4" name="Content Placeholder 3"/>
          <p:cNvSpPr>
            <a:spLocks noGrp="1"/>
          </p:cNvSpPr>
          <p:nvPr>
            <p:ph idx="10"/>
          </p:nvPr>
        </p:nvSpPr>
        <p:spPr>
          <a:xfrm>
            <a:off x="1979712" y="1844824"/>
            <a:ext cx="6630364" cy="720080"/>
          </a:xfrm>
        </p:spPr>
        <p:txBody>
          <a:bodyPr>
            <a:normAutofit/>
          </a:bodyPr>
          <a:lstStyle/>
          <a:p>
            <a:r>
              <a:rPr lang="hu-HU" sz="1800" dirty="0" smtClean="0">
                <a:solidFill>
                  <a:schemeClr val="tx2"/>
                </a:solidFill>
                <a:latin typeface="Calibri" pitchFamily="34" charset="0"/>
              </a:rPr>
              <a:t>November 2013</a:t>
            </a:r>
          </a:p>
        </p:txBody>
      </p:sp>
    </p:spTree>
    <p:extLst>
      <p:ext uri="{BB962C8B-B14F-4D97-AF65-F5344CB8AC3E}">
        <p14:creationId xmlns="" xmlns:p14="http://schemas.microsoft.com/office/powerpoint/2010/main" val="1761919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1"/>
            <a:ext cx="8460432" cy="935676"/>
          </a:xfrm>
        </p:spPr>
        <p:txBody>
          <a:bodyPr>
            <a:normAutofit/>
          </a:bodyPr>
          <a:lstStyle/>
          <a:p>
            <a:r>
              <a:rPr lang="hu-HU" sz="2400" dirty="0" err="1" smtClean="0">
                <a:latin typeface="Calibri" pitchFamily="34" charset="0"/>
              </a:rPr>
              <a:t>Owing</a:t>
            </a:r>
            <a:r>
              <a:rPr lang="hu-HU" sz="2400" dirty="0" smtClean="0">
                <a:latin typeface="Calibri" pitchFamily="34" charset="0"/>
              </a:rPr>
              <a:t> </a:t>
            </a:r>
            <a:r>
              <a:rPr lang="hu-HU" sz="2400" dirty="0" err="1" smtClean="0">
                <a:latin typeface="Calibri" pitchFamily="34" charset="0"/>
              </a:rPr>
              <a:t>to</a:t>
            </a:r>
            <a:r>
              <a:rPr lang="hu-HU" sz="2400" dirty="0" smtClean="0">
                <a:latin typeface="Calibri" pitchFamily="34" charset="0"/>
              </a:rPr>
              <a:t> </a:t>
            </a:r>
            <a:r>
              <a:rPr lang="hu-HU" sz="2400" dirty="0" err="1" smtClean="0">
                <a:latin typeface="Calibri" pitchFamily="34" charset="0"/>
              </a:rPr>
              <a:t>the</a:t>
            </a:r>
            <a:r>
              <a:rPr lang="hu-HU" sz="2400" dirty="0" smtClean="0">
                <a:latin typeface="Calibri" pitchFamily="34" charset="0"/>
              </a:rPr>
              <a:t> FGS t</a:t>
            </a:r>
            <a:r>
              <a:rPr lang="en-GB" sz="2400" dirty="0" smtClean="0">
                <a:latin typeface="Calibri" pitchFamily="34" charset="0"/>
              </a:rPr>
              <a:t>he interest burden </a:t>
            </a:r>
            <a:r>
              <a:rPr lang="hu-HU" sz="2400" dirty="0" smtClean="0">
                <a:latin typeface="Calibri" pitchFamily="34" charset="0"/>
              </a:rPr>
              <a:t>of</a:t>
            </a:r>
            <a:r>
              <a:rPr lang="en-GB" sz="2400" dirty="0" smtClean="0">
                <a:latin typeface="Calibri" pitchFamily="34" charset="0"/>
              </a:rPr>
              <a:t> </a:t>
            </a:r>
            <a:r>
              <a:rPr lang="hu-HU" sz="2400" dirty="0" err="1" smtClean="0">
                <a:latin typeface="Calibri" pitchFamily="34" charset="0"/>
              </a:rPr>
              <a:t>SME-s</a:t>
            </a:r>
            <a:r>
              <a:rPr lang="en-GB" sz="2400" dirty="0" smtClean="0">
                <a:latin typeface="Calibri" pitchFamily="34" charset="0"/>
              </a:rPr>
              <a:t> has eased significantly both for new and refinanced loans</a:t>
            </a:r>
            <a:endParaRPr lang="hu-HU" sz="2400" dirty="0">
              <a:latin typeface="Calibri" pitchFamily="34" charset="0"/>
            </a:endParaRPr>
          </a:p>
        </p:txBody>
      </p:sp>
      <p:sp>
        <p:nvSpPr>
          <p:cNvPr id="4" name="Content Placeholder 3"/>
          <p:cNvSpPr>
            <a:spLocks noGrp="1"/>
          </p:cNvSpPr>
          <p:nvPr>
            <p:ph idx="10"/>
          </p:nvPr>
        </p:nvSpPr>
        <p:spPr>
          <a:xfrm>
            <a:off x="395536" y="1268760"/>
            <a:ext cx="7992888" cy="576063"/>
          </a:xfrm>
        </p:spPr>
        <p:txBody>
          <a:bodyPr>
            <a:normAutofit/>
          </a:bodyPr>
          <a:lstStyle/>
          <a:p>
            <a:pPr algn="ctr"/>
            <a:r>
              <a:rPr lang="en-US" sz="1800" i="1" dirty="0" smtClean="0">
                <a:latin typeface="Calibri" pitchFamily="34" charset="0"/>
              </a:rPr>
              <a:t>Fall in interest rate on loans refinanced in Pillars I and II</a:t>
            </a:r>
            <a:endParaRPr lang="hu-HU" sz="1800" i="1" dirty="0">
              <a:latin typeface="Calibri"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10</a:t>
            </a:fld>
            <a:endParaRPr lang="hu-HU" sz="1400" dirty="0"/>
          </a:p>
        </p:txBody>
      </p:sp>
      <p:sp>
        <p:nvSpPr>
          <p:cNvPr id="48129" name="Rectangle 1"/>
          <p:cNvSpPr>
            <a:spLocks noChangeArrowheads="1"/>
          </p:cNvSpPr>
          <p:nvPr/>
        </p:nvSpPr>
        <p:spPr bwMode="auto">
          <a:xfrm>
            <a:off x="1691680" y="6093296"/>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Source: MNB.</a:t>
            </a:r>
            <a:endParaRPr kumimoji="0" lang="en-US"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403648" y="1628800"/>
            <a:ext cx="5949380" cy="4464000"/>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1"/>
            <a:ext cx="8460432" cy="935676"/>
          </a:xfrm>
        </p:spPr>
        <p:txBody>
          <a:bodyPr>
            <a:normAutofit/>
          </a:bodyPr>
          <a:lstStyle/>
          <a:p>
            <a:r>
              <a:rPr lang="en-US" sz="2400" dirty="0" smtClean="0">
                <a:latin typeface="Calibri" pitchFamily="34" charset="0"/>
              </a:rPr>
              <a:t>The </a:t>
            </a:r>
            <a:r>
              <a:rPr lang="en-US" sz="2400" dirty="0" err="1" smtClean="0">
                <a:latin typeface="Calibri" pitchFamily="34" charset="0"/>
              </a:rPr>
              <a:t>FGS</a:t>
            </a:r>
            <a:r>
              <a:rPr lang="hu-HU" sz="2400" dirty="0" smtClean="0">
                <a:latin typeface="Calibri" pitchFamily="34" charset="0"/>
              </a:rPr>
              <a:t> has</a:t>
            </a:r>
            <a:r>
              <a:rPr lang="en-US" sz="2400" dirty="0" smtClean="0">
                <a:latin typeface="Calibri" pitchFamily="34" charset="0"/>
              </a:rPr>
              <a:t> significantly </a:t>
            </a:r>
            <a:r>
              <a:rPr lang="hu-HU" sz="2400" dirty="0" err="1" smtClean="0">
                <a:latin typeface="Calibri" pitchFamily="34" charset="0"/>
              </a:rPr>
              <a:t>improved</a:t>
            </a:r>
            <a:r>
              <a:rPr lang="hu-HU" sz="2400" dirty="0" smtClean="0">
                <a:latin typeface="Calibri" pitchFamily="34" charset="0"/>
              </a:rPr>
              <a:t> </a:t>
            </a:r>
            <a:r>
              <a:rPr lang="hu-HU" sz="2400" dirty="0" err="1" smtClean="0">
                <a:latin typeface="Calibri" pitchFamily="34" charset="0"/>
              </a:rPr>
              <a:t>the</a:t>
            </a:r>
            <a:r>
              <a:rPr lang="hu-HU" sz="2400" dirty="0" smtClean="0">
                <a:latin typeface="Calibri" pitchFamily="34" charset="0"/>
              </a:rPr>
              <a:t> </a:t>
            </a:r>
            <a:r>
              <a:rPr lang="en-US" sz="2400" dirty="0" smtClean="0">
                <a:latin typeface="Calibri" pitchFamily="34" charset="0"/>
              </a:rPr>
              <a:t>credit availability of </a:t>
            </a:r>
            <a:r>
              <a:rPr lang="hu-HU" sz="2400" dirty="0" err="1" smtClean="0">
                <a:latin typeface="Calibri" pitchFamily="34" charset="0"/>
              </a:rPr>
              <a:t>the</a:t>
            </a:r>
            <a:r>
              <a:rPr lang="hu-HU" sz="2400" dirty="0" smtClean="0">
                <a:latin typeface="Calibri" pitchFamily="34" charset="0"/>
              </a:rPr>
              <a:t> </a:t>
            </a:r>
            <a:r>
              <a:rPr lang="en-US" sz="2400" dirty="0" err="1" smtClean="0">
                <a:latin typeface="Calibri" pitchFamily="34" charset="0"/>
              </a:rPr>
              <a:t>SME</a:t>
            </a:r>
            <a:r>
              <a:rPr lang="en-US" sz="2400" dirty="0" smtClean="0">
                <a:latin typeface="Calibri" pitchFamily="34" charset="0"/>
              </a:rPr>
              <a:t> segment</a:t>
            </a:r>
            <a:endParaRPr lang="en-US" sz="2400" dirty="0">
              <a:latin typeface="Calibri" pitchFamily="34" charset="0"/>
            </a:endParaRPr>
          </a:p>
        </p:txBody>
      </p:sp>
      <p:sp>
        <p:nvSpPr>
          <p:cNvPr id="4" name="Content Placeholder 3"/>
          <p:cNvSpPr>
            <a:spLocks noGrp="1"/>
          </p:cNvSpPr>
          <p:nvPr>
            <p:ph idx="10"/>
          </p:nvPr>
        </p:nvSpPr>
        <p:spPr>
          <a:xfrm>
            <a:off x="395536" y="1388651"/>
            <a:ext cx="7992888" cy="576063"/>
          </a:xfrm>
        </p:spPr>
        <p:txBody>
          <a:bodyPr>
            <a:normAutofit/>
          </a:bodyPr>
          <a:lstStyle/>
          <a:p>
            <a:pPr algn="ctr"/>
            <a:r>
              <a:rPr lang="en-US" sz="1800" i="1" dirty="0" smtClean="0">
                <a:latin typeface="Calibri" pitchFamily="34" charset="0"/>
              </a:rPr>
              <a:t>Loans disbursed under the FGS by size of business</a:t>
            </a:r>
            <a:endParaRPr lang="hu-HU" sz="1800" i="1" dirty="0">
              <a:latin typeface="Calibri"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11</a:t>
            </a:fld>
            <a:endParaRPr lang="hu-HU" sz="1400" dirty="0"/>
          </a:p>
        </p:txBody>
      </p:sp>
      <p:sp>
        <p:nvSpPr>
          <p:cNvPr id="48129" name="Rectangle 1"/>
          <p:cNvSpPr>
            <a:spLocks noChangeArrowheads="1"/>
          </p:cNvSpPr>
          <p:nvPr/>
        </p:nvSpPr>
        <p:spPr bwMode="auto">
          <a:xfrm>
            <a:off x="971600" y="5013176"/>
            <a:ext cx="349967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en-US" sz="1000" dirty="0" smtClean="0">
                <a:solidFill>
                  <a:srgbClr val="000000"/>
                </a:solidFill>
                <a:latin typeface="Calibri" pitchFamily="34" charset="0"/>
                <a:ea typeface="Calibri" pitchFamily="34" charset="0"/>
                <a:cs typeface="Times New Roman" pitchFamily="18" charset="0"/>
              </a:rPr>
              <a:t>(*):  Including loans granted to pre-finance EU financial support</a:t>
            </a:r>
            <a:r>
              <a:rPr lang="hu-HU" sz="1000" dirty="0" smtClean="0">
                <a:solidFill>
                  <a:srgbClr val="000000"/>
                </a:solidFill>
                <a:latin typeface="Calibri" pitchFamily="34" charset="0"/>
                <a:ea typeface="Calibri" pitchFamily="34" charset="0"/>
                <a:cs typeface="Times New Roman" pitchFamily="18" charset="0"/>
              </a:rPr>
              <a:t>.</a:t>
            </a:r>
          </a:p>
          <a:p>
            <a:pPr lvl="0"/>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9" name="Oval 4"/>
          <p:cNvSpPr/>
          <p:nvPr/>
        </p:nvSpPr>
        <p:spPr>
          <a:xfrm>
            <a:off x="7380312" y="2636912"/>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6081" name="Picture 1"/>
          <p:cNvPicPr>
            <a:picLocks noChangeAspect="1" noChangeArrowheads="1"/>
          </p:cNvPicPr>
          <p:nvPr/>
        </p:nvPicPr>
        <p:blipFill>
          <a:blip r:embed="rId3" cstate="print"/>
          <a:srcRect/>
          <a:stretch>
            <a:fillRect/>
          </a:stretch>
        </p:blipFill>
        <p:spPr bwMode="auto">
          <a:xfrm>
            <a:off x="971600" y="1916832"/>
            <a:ext cx="7210425" cy="2981325"/>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1"/>
            <a:ext cx="8460432" cy="935676"/>
          </a:xfrm>
        </p:spPr>
        <p:txBody>
          <a:bodyPr>
            <a:normAutofit/>
          </a:bodyPr>
          <a:lstStyle/>
          <a:p>
            <a:r>
              <a:rPr lang="en-US" sz="2400" dirty="0" smtClean="0">
                <a:latin typeface="Calibri" pitchFamily="34" charset="0"/>
              </a:rPr>
              <a:t>Due to the </a:t>
            </a:r>
            <a:r>
              <a:rPr lang="en-US" sz="2400" dirty="0" err="1" smtClean="0">
                <a:latin typeface="Calibri" pitchFamily="34" charset="0"/>
              </a:rPr>
              <a:t>FGS</a:t>
            </a:r>
            <a:r>
              <a:rPr lang="hu-HU" sz="2400" dirty="0" smtClean="0">
                <a:latin typeface="Calibri" pitchFamily="34" charset="0"/>
              </a:rPr>
              <a:t>,</a:t>
            </a:r>
            <a:r>
              <a:rPr lang="en-US" sz="2400" dirty="0" smtClean="0">
                <a:latin typeface="Calibri" pitchFamily="34" charset="0"/>
              </a:rPr>
              <a:t> </a:t>
            </a:r>
            <a:r>
              <a:rPr lang="en-US" sz="2400" dirty="0" err="1" smtClean="0">
                <a:latin typeface="Calibri" pitchFamily="34" charset="0"/>
              </a:rPr>
              <a:t>corporat</a:t>
            </a:r>
            <a:r>
              <a:rPr lang="hu-HU" sz="2400" dirty="0" smtClean="0">
                <a:latin typeface="Calibri" pitchFamily="34" charset="0"/>
              </a:rPr>
              <a:t>e</a:t>
            </a:r>
            <a:r>
              <a:rPr lang="en-US" sz="2400" dirty="0" smtClean="0">
                <a:latin typeface="Calibri" pitchFamily="34" charset="0"/>
              </a:rPr>
              <a:t> loans outstanding have increased substantially for the first time since the onset of the financial crisis</a:t>
            </a:r>
            <a:endParaRPr lang="en-US" sz="2400" dirty="0">
              <a:latin typeface="Calibri" pitchFamily="34" charset="0"/>
            </a:endParaRPr>
          </a:p>
        </p:txBody>
      </p:sp>
      <p:sp>
        <p:nvSpPr>
          <p:cNvPr id="4" name="Content Placeholder 3"/>
          <p:cNvSpPr>
            <a:spLocks noGrp="1"/>
          </p:cNvSpPr>
          <p:nvPr>
            <p:ph idx="10"/>
          </p:nvPr>
        </p:nvSpPr>
        <p:spPr>
          <a:xfrm>
            <a:off x="467544" y="1268760"/>
            <a:ext cx="7992888" cy="576063"/>
          </a:xfrm>
        </p:spPr>
        <p:txBody>
          <a:bodyPr>
            <a:normAutofit/>
          </a:bodyPr>
          <a:lstStyle/>
          <a:p>
            <a:pPr algn="ctr"/>
            <a:r>
              <a:rPr lang="en-US" sz="1800" i="1" dirty="0" smtClean="0">
                <a:latin typeface="Calibri" pitchFamily="34" charset="0"/>
              </a:rPr>
              <a:t>Quarterly net changes of loans outstanding and annual growth rate</a:t>
            </a:r>
            <a:endParaRPr lang="en-US" sz="1800" dirty="0">
              <a:latin typeface="Calibri"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12</a:t>
            </a:fld>
            <a:endParaRPr lang="hu-HU" sz="1400" dirty="0"/>
          </a:p>
        </p:txBody>
      </p:sp>
      <p:sp>
        <p:nvSpPr>
          <p:cNvPr id="48129" name="Rectangle 1"/>
          <p:cNvSpPr>
            <a:spLocks noChangeArrowheads="1"/>
          </p:cNvSpPr>
          <p:nvPr/>
        </p:nvSpPr>
        <p:spPr bwMode="auto">
          <a:xfrm>
            <a:off x="1691680" y="6093296"/>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44033" name="Picture 1"/>
          <p:cNvPicPr>
            <a:picLocks noChangeAspect="1" noChangeArrowheads="1"/>
          </p:cNvPicPr>
          <p:nvPr/>
        </p:nvPicPr>
        <p:blipFill>
          <a:blip r:embed="rId3" cstate="print"/>
          <a:srcRect/>
          <a:stretch>
            <a:fillRect/>
          </a:stretch>
        </p:blipFill>
        <p:spPr bwMode="auto">
          <a:xfrm>
            <a:off x="1547664" y="1628800"/>
            <a:ext cx="5949380" cy="4464000"/>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1"/>
            <a:ext cx="8460432" cy="935676"/>
          </a:xfrm>
        </p:spPr>
        <p:txBody>
          <a:bodyPr>
            <a:normAutofit/>
          </a:bodyPr>
          <a:lstStyle/>
          <a:p>
            <a:r>
              <a:rPr lang="en-GB" sz="2400" dirty="0" smtClean="0">
                <a:latin typeface="Calibri" pitchFamily="34" charset="0"/>
              </a:rPr>
              <a:t>Given the success of the FGS, the Monetary Council decided to continue the programme</a:t>
            </a:r>
            <a:endParaRPr lang="hu-HU" sz="2400" dirty="0">
              <a:latin typeface="Calibri" pitchFamily="34" charset="0"/>
            </a:endParaRPr>
          </a:p>
        </p:txBody>
      </p:sp>
      <p:sp>
        <p:nvSpPr>
          <p:cNvPr id="4" name="Content Placeholder 3"/>
          <p:cNvSpPr>
            <a:spLocks noGrp="1"/>
          </p:cNvSpPr>
          <p:nvPr>
            <p:ph idx="10"/>
          </p:nvPr>
        </p:nvSpPr>
        <p:spPr>
          <a:xfrm>
            <a:off x="0" y="1388651"/>
            <a:ext cx="9144000" cy="576063"/>
          </a:xfrm>
        </p:spPr>
        <p:txBody>
          <a:bodyPr>
            <a:normAutofit/>
          </a:bodyPr>
          <a:lstStyle/>
          <a:p>
            <a:pPr algn="ctr"/>
            <a:r>
              <a:rPr lang="en-GB" sz="1800" i="1" dirty="0" smtClean="0">
                <a:latin typeface="Calibri" pitchFamily="34" charset="0"/>
              </a:rPr>
              <a:t>Comparison of the first and second phases of the Funding for Growth Scheme</a:t>
            </a:r>
            <a:endParaRPr lang="hu-HU" sz="1800" dirty="0">
              <a:latin typeface="Calibri"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13</a:t>
            </a:fld>
            <a:endParaRPr lang="hu-HU" sz="1400" dirty="0"/>
          </a:p>
        </p:txBody>
      </p:sp>
      <p:sp>
        <p:nvSpPr>
          <p:cNvPr id="48129" name="Rectangle 1"/>
          <p:cNvSpPr>
            <a:spLocks noChangeArrowheads="1"/>
          </p:cNvSpPr>
          <p:nvPr/>
        </p:nvSpPr>
        <p:spPr bwMode="auto">
          <a:xfrm>
            <a:off x="1547664" y="5373216"/>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8" name="Kép 7"/>
          <p:cNvPicPr/>
          <p:nvPr/>
        </p:nvPicPr>
        <p:blipFill>
          <a:blip r:embed="rId3" cstate="print"/>
          <a:srcRect/>
          <a:stretch>
            <a:fillRect/>
          </a:stretch>
        </p:blipFill>
        <p:spPr bwMode="auto">
          <a:xfrm>
            <a:off x="1547664" y="1772816"/>
            <a:ext cx="6336704" cy="3528392"/>
          </a:xfrm>
          <a:prstGeom prst="rect">
            <a:avLst/>
          </a:prstGeom>
          <a:noFill/>
          <a:ln w="9525">
            <a:noFill/>
            <a:miter lim="800000"/>
            <a:headEnd/>
            <a:tailEnd/>
          </a:ln>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9"/>
            <a:ext cx="8460432" cy="863668"/>
          </a:xfrm>
        </p:spPr>
        <p:txBody>
          <a:bodyPr>
            <a:normAutofit/>
          </a:bodyPr>
          <a:lstStyle/>
          <a:p>
            <a:r>
              <a:rPr lang="en-US" sz="2400" dirty="0" smtClean="0">
                <a:latin typeface="Calibri" pitchFamily="34" charset="0"/>
              </a:rPr>
              <a:t>The contraction in corporate lending </a:t>
            </a:r>
            <a:r>
              <a:rPr lang="hu-HU" sz="2400" dirty="0" err="1" smtClean="0">
                <a:latin typeface="Calibri" pitchFamily="34" charset="0"/>
              </a:rPr>
              <a:t>will</a:t>
            </a:r>
            <a:r>
              <a:rPr lang="hu-HU" sz="2400" dirty="0" smtClean="0">
                <a:latin typeface="Calibri" pitchFamily="34" charset="0"/>
              </a:rPr>
              <a:t> </a:t>
            </a:r>
            <a:r>
              <a:rPr lang="en-US" sz="2400" dirty="0" smtClean="0">
                <a:latin typeface="Calibri" pitchFamily="34" charset="0"/>
              </a:rPr>
              <a:t>stop, while rebound is already</a:t>
            </a:r>
            <a:r>
              <a:rPr lang="hu-HU" sz="2400" dirty="0" smtClean="0">
                <a:latin typeface="Calibri" pitchFamily="34" charset="0"/>
              </a:rPr>
              <a:t> </a:t>
            </a:r>
            <a:r>
              <a:rPr lang="en-US" sz="2400" dirty="0" smtClean="0">
                <a:latin typeface="Calibri" pitchFamily="34" charset="0"/>
              </a:rPr>
              <a:t>expected in SME lending this year</a:t>
            </a:r>
            <a:endParaRPr lang="en-US" sz="2400" dirty="0">
              <a:latin typeface="Calibri" pitchFamily="34" charset="0"/>
            </a:endParaRPr>
          </a:p>
        </p:txBody>
      </p:sp>
      <p:sp>
        <p:nvSpPr>
          <p:cNvPr id="4" name="Content Placeholder 3"/>
          <p:cNvSpPr>
            <a:spLocks noGrp="1"/>
          </p:cNvSpPr>
          <p:nvPr>
            <p:ph idx="10"/>
          </p:nvPr>
        </p:nvSpPr>
        <p:spPr>
          <a:xfrm>
            <a:off x="395536" y="1340768"/>
            <a:ext cx="4032448" cy="456173"/>
          </a:xfrm>
        </p:spPr>
        <p:txBody>
          <a:bodyPr>
            <a:noAutofit/>
          </a:bodyPr>
          <a:lstStyle/>
          <a:p>
            <a:pPr algn="ctr">
              <a:lnSpc>
                <a:spcPct val="100000"/>
              </a:lnSpc>
            </a:pPr>
            <a:r>
              <a:rPr lang="en-GB" sz="1800" i="1" dirty="0" smtClean="0">
                <a:latin typeface="Calibri" pitchFamily="34" charset="0"/>
              </a:rPr>
              <a:t>Forecast for lending to non-financial corporate</a:t>
            </a:r>
            <a:r>
              <a:rPr lang="hu-HU" sz="1800" i="1" dirty="0" smtClean="0">
                <a:latin typeface="Calibri" pitchFamily="34" charset="0"/>
              </a:rPr>
              <a:t> </a:t>
            </a:r>
            <a:r>
              <a:rPr lang="hu-HU" sz="1800" i="1" dirty="0" err="1" smtClean="0">
                <a:latin typeface="Calibri" pitchFamily="34" charset="0"/>
              </a:rPr>
              <a:t>segment</a:t>
            </a:r>
            <a:endParaRPr lang="hu-HU" sz="1800" i="1" dirty="0">
              <a:latin typeface="Calibri" pitchFamily="34" charset="0"/>
            </a:endParaRPr>
          </a:p>
        </p:txBody>
      </p:sp>
      <p:sp>
        <p:nvSpPr>
          <p:cNvPr id="6" name="Content Placeholder 3"/>
          <p:cNvSpPr txBox="1">
            <a:spLocks/>
          </p:cNvSpPr>
          <p:nvPr/>
        </p:nvSpPr>
        <p:spPr>
          <a:xfrm>
            <a:off x="4788024" y="1340768"/>
            <a:ext cx="4032448" cy="456173"/>
          </a:xfrm>
          <a:prstGeom prst="rect">
            <a:avLst/>
          </a:prstGeom>
        </p:spPr>
        <p:txBody>
          <a:bodyPr vert="horz" lIns="91440" tIns="45720" rIns="91440" bIns="45720" rtlCol="0">
            <a:noAutofit/>
          </a:bodyPr>
          <a:lstStyle/>
          <a:p>
            <a:pPr algn="ctr"/>
            <a:r>
              <a:rPr lang="en-GB" i="1" dirty="0" smtClean="0">
                <a:solidFill>
                  <a:schemeClr val="bg2"/>
                </a:solidFill>
                <a:latin typeface="Calibri" pitchFamily="34" charset="0"/>
                <a:ea typeface="Verdana" panose="020B0604030504040204" pitchFamily="34" charset="0"/>
                <a:cs typeface="Verdana" panose="020B0604030504040204" pitchFamily="34" charset="0"/>
              </a:rPr>
              <a:t>Forecast for lending to SMEs</a:t>
            </a:r>
            <a:endParaRPr lang="hu-HU" i="1" dirty="0" smtClean="0">
              <a:solidFill>
                <a:schemeClr val="bg2"/>
              </a:solidFill>
              <a:latin typeface="Calibri" pitchFamily="34" charset="0"/>
              <a:ea typeface="Verdana" panose="020B0604030504040204" pitchFamily="34" charset="0"/>
              <a:cs typeface="Verdana" panose="020B0604030504040204" pitchFamily="34" charset="0"/>
            </a:endParaRPr>
          </a:p>
        </p:txBody>
      </p:sp>
      <p:sp>
        <p:nvSpPr>
          <p:cNvPr id="8"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14</a:t>
            </a:fld>
            <a:endParaRPr lang="hu-HU" sz="1400" dirty="0"/>
          </a:p>
        </p:txBody>
      </p:sp>
      <p:sp>
        <p:nvSpPr>
          <p:cNvPr id="9" name="Rectangle 1"/>
          <p:cNvSpPr>
            <a:spLocks noChangeArrowheads="1"/>
          </p:cNvSpPr>
          <p:nvPr/>
        </p:nvSpPr>
        <p:spPr bwMode="auto">
          <a:xfrm>
            <a:off x="539552" y="5229200"/>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2" name="Rectangle 1"/>
          <p:cNvSpPr>
            <a:spLocks noChangeArrowheads="1"/>
          </p:cNvSpPr>
          <p:nvPr/>
        </p:nvSpPr>
        <p:spPr bwMode="auto">
          <a:xfrm>
            <a:off x="4932040" y="5229200"/>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13" name="Kép 12"/>
          <p:cNvPicPr>
            <a:picLocks/>
          </p:cNvPicPr>
          <p:nvPr/>
        </p:nvPicPr>
        <p:blipFill>
          <a:blip r:embed="rId3" cstate="print"/>
          <a:srcRect/>
          <a:stretch>
            <a:fillRect/>
          </a:stretch>
        </p:blipFill>
        <p:spPr bwMode="auto">
          <a:xfrm>
            <a:off x="323528" y="1916832"/>
            <a:ext cx="4320000" cy="3240000"/>
          </a:xfrm>
          <a:prstGeom prst="rect">
            <a:avLst/>
          </a:prstGeom>
          <a:noFill/>
          <a:ln w="9525">
            <a:noFill/>
            <a:miter lim="800000"/>
            <a:headEnd/>
            <a:tailEnd/>
          </a:ln>
        </p:spPr>
      </p:pic>
      <p:pic>
        <p:nvPicPr>
          <p:cNvPr id="14" name="Kép 13"/>
          <p:cNvPicPr>
            <a:picLocks noChangeAspect="1"/>
          </p:cNvPicPr>
          <p:nvPr/>
        </p:nvPicPr>
        <p:blipFill>
          <a:blip r:embed="rId4" cstate="print"/>
          <a:srcRect/>
          <a:stretch>
            <a:fillRect/>
          </a:stretch>
        </p:blipFill>
        <p:spPr bwMode="auto">
          <a:xfrm>
            <a:off x="4644008" y="1844824"/>
            <a:ext cx="4372140" cy="3240000"/>
          </a:xfrm>
          <a:prstGeom prst="rect">
            <a:avLst/>
          </a:prstGeom>
          <a:noFill/>
          <a:ln w="9525">
            <a:noFill/>
            <a:miter lim="800000"/>
            <a:headEnd/>
            <a:tailEnd/>
          </a:ln>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04448" cy="1019837"/>
          </a:xfrm>
        </p:spPr>
        <p:txBody>
          <a:bodyPr>
            <a:noAutofit/>
          </a:bodyPr>
          <a:lstStyle/>
          <a:p>
            <a:r>
              <a:rPr lang="en-US" sz="2400" dirty="0" smtClean="0">
                <a:latin typeface="Calibri" pitchFamily="34" charset="0"/>
              </a:rPr>
              <a:t>Sustained recovery in lending requires further easing of large banks’</a:t>
            </a:r>
            <a:r>
              <a:rPr lang="hu-HU" sz="2400" dirty="0" smtClean="0">
                <a:latin typeface="Calibri" pitchFamily="34" charset="0"/>
              </a:rPr>
              <a:t> </a:t>
            </a:r>
            <a:r>
              <a:rPr lang="en-US" sz="2400" dirty="0" smtClean="0">
                <a:latin typeface="Calibri" pitchFamily="34" charset="0"/>
              </a:rPr>
              <a:t>credit conditions, however </a:t>
            </a:r>
            <a:r>
              <a:rPr lang="hu-HU" sz="2400" dirty="0" smtClean="0">
                <a:latin typeface="Calibri" pitchFamily="34" charset="0"/>
              </a:rPr>
              <a:t>part </a:t>
            </a:r>
            <a:r>
              <a:rPr lang="en-US" sz="2400" dirty="0" smtClean="0">
                <a:latin typeface="Calibri" pitchFamily="34" charset="0"/>
              </a:rPr>
              <a:t>of </a:t>
            </a:r>
            <a:r>
              <a:rPr lang="hu-HU" sz="2400" dirty="0" err="1" smtClean="0">
                <a:latin typeface="Calibri" pitchFamily="34" charset="0"/>
              </a:rPr>
              <a:t>the</a:t>
            </a:r>
            <a:r>
              <a:rPr lang="hu-HU" sz="2400" dirty="0" smtClean="0">
                <a:latin typeface="Calibri" pitchFamily="34" charset="0"/>
              </a:rPr>
              <a:t> </a:t>
            </a:r>
            <a:r>
              <a:rPr lang="en-US" sz="2400" dirty="0" smtClean="0">
                <a:latin typeface="Calibri" pitchFamily="34" charset="0"/>
              </a:rPr>
              <a:t>market may be taken over by small- and medium size banks and credit cooperatives</a:t>
            </a:r>
            <a:endParaRPr lang="en-US" sz="2400" dirty="0">
              <a:latin typeface="Calibri" pitchFamily="34" charset="0"/>
            </a:endParaRPr>
          </a:p>
        </p:txBody>
      </p:sp>
      <p:sp>
        <p:nvSpPr>
          <p:cNvPr id="8" name="Tartalom helye 7"/>
          <p:cNvSpPr>
            <a:spLocks noGrp="1"/>
          </p:cNvSpPr>
          <p:nvPr>
            <p:ph idx="1"/>
          </p:nvPr>
        </p:nvSpPr>
        <p:spPr>
          <a:xfrm>
            <a:off x="539552" y="1556792"/>
            <a:ext cx="8208912" cy="4536504"/>
          </a:xfrm>
        </p:spPr>
        <p:txBody>
          <a:bodyPr>
            <a:normAutofit/>
          </a:bodyPr>
          <a:lstStyle/>
          <a:p>
            <a:pPr>
              <a:lnSpc>
                <a:spcPct val="100000"/>
              </a:lnSpc>
            </a:pPr>
            <a:r>
              <a:rPr lang="en-US" dirty="0" smtClean="0">
                <a:latin typeface="Calibri" pitchFamily="34" charset="0"/>
              </a:rPr>
              <a:t>The lending capacity of the small- and medium size banks amounts to </a:t>
            </a:r>
            <a:r>
              <a:rPr lang="en-US" dirty="0" err="1" smtClean="0">
                <a:latin typeface="Calibri" pitchFamily="34" charset="0"/>
              </a:rPr>
              <a:t>HUF</a:t>
            </a:r>
            <a:r>
              <a:rPr lang="en-US" dirty="0" smtClean="0">
                <a:latin typeface="Calibri" pitchFamily="34" charset="0"/>
              </a:rPr>
              <a:t> 450 </a:t>
            </a:r>
            <a:r>
              <a:rPr lang="en-US" dirty="0" err="1" smtClean="0">
                <a:latin typeface="Calibri" pitchFamily="34" charset="0"/>
              </a:rPr>
              <a:t>bn</a:t>
            </a:r>
            <a:r>
              <a:rPr lang="en-US" dirty="0" smtClean="0">
                <a:latin typeface="Calibri" pitchFamily="34" charset="0"/>
              </a:rPr>
              <a:t>, which is 7 and 12 per cent of total corporate loans and </a:t>
            </a:r>
            <a:r>
              <a:rPr lang="en-US" dirty="0" err="1" smtClean="0">
                <a:latin typeface="Calibri" pitchFamily="34" charset="0"/>
              </a:rPr>
              <a:t>SME</a:t>
            </a:r>
            <a:r>
              <a:rPr lang="en-US" dirty="0" smtClean="0">
                <a:latin typeface="Calibri" pitchFamily="34" charset="0"/>
              </a:rPr>
              <a:t> loans outstanding, respectively.</a:t>
            </a:r>
          </a:p>
          <a:p>
            <a:pPr lvl="1">
              <a:lnSpc>
                <a:spcPct val="100000"/>
              </a:lnSpc>
            </a:pPr>
            <a:r>
              <a:rPr lang="en-US" dirty="0" smtClean="0">
                <a:latin typeface="Calibri" pitchFamily="34" charset="0"/>
              </a:rPr>
              <a:t>Given that liquidity constraints are binding here, the FGS means additional buffer. </a:t>
            </a:r>
          </a:p>
          <a:p>
            <a:pPr>
              <a:lnSpc>
                <a:spcPct val="100000"/>
              </a:lnSpc>
            </a:pPr>
            <a:endParaRPr lang="en-US" dirty="0" smtClean="0">
              <a:latin typeface="Calibri" pitchFamily="34" charset="0"/>
            </a:endParaRPr>
          </a:p>
          <a:p>
            <a:pPr>
              <a:lnSpc>
                <a:spcPct val="100000"/>
              </a:lnSpc>
            </a:pPr>
            <a:r>
              <a:rPr lang="en-US" dirty="0" smtClean="0">
                <a:latin typeface="Calibri" pitchFamily="34" charset="0"/>
              </a:rPr>
              <a:t>The lending capacity of </a:t>
            </a:r>
            <a:r>
              <a:rPr lang="en-US" sz="2000" dirty="0" smtClean="0">
                <a:latin typeface="Calibri" pitchFamily="34" charset="0"/>
              </a:rPr>
              <a:t>credit cooperatives </a:t>
            </a:r>
            <a:r>
              <a:rPr lang="en-US" dirty="0" smtClean="0">
                <a:latin typeface="Calibri" pitchFamily="34" charset="0"/>
              </a:rPr>
              <a:t>amounts to </a:t>
            </a:r>
            <a:r>
              <a:rPr lang="en-US" dirty="0" err="1" smtClean="0">
                <a:latin typeface="Calibri" pitchFamily="34" charset="0"/>
              </a:rPr>
              <a:t>HUF</a:t>
            </a:r>
            <a:r>
              <a:rPr lang="en-US" dirty="0" smtClean="0">
                <a:latin typeface="Calibri" pitchFamily="34" charset="0"/>
              </a:rPr>
              <a:t> 450 </a:t>
            </a:r>
            <a:r>
              <a:rPr lang="en-US" dirty="0" err="1" smtClean="0">
                <a:latin typeface="Calibri" pitchFamily="34" charset="0"/>
              </a:rPr>
              <a:t>bn</a:t>
            </a:r>
            <a:r>
              <a:rPr lang="en-US" dirty="0" smtClean="0">
                <a:latin typeface="Calibri" pitchFamily="34" charset="0"/>
              </a:rPr>
              <a:t>, which is 6 and 10 per cent of total corporate loans and </a:t>
            </a:r>
            <a:r>
              <a:rPr lang="en-US" dirty="0" err="1" smtClean="0">
                <a:latin typeface="Calibri" pitchFamily="34" charset="0"/>
              </a:rPr>
              <a:t>SME</a:t>
            </a:r>
            <a:r>
              <a:rPr lang="en-US" dirty="0" smtClean="0">
                <a:latin typeface="Calibri" pitchFamily="34" charset="0"/>
              </a:rPr>
              <a:t> loans outstanding, respectively.</a:t>
            </a:r>
          </a:p>
          <a:p>
            <a:pPr lvl="1">
              <a:lnSpc>
                <a:spcPct val="100000"/>
              </a:lnSpc>
            </a:pPr>
            <a:r>
              <a:rPr lang="en-US" dirty="0" smtClean="0">
                <a:latin typeface="Calibri" pitchFamily="34" charset="0"/>
              </a:rPr>
              <a:t>Given that capital constraints are binding here, the planned capital injection may improve markedly the lending capacity. </a:t>
            </a:r>
          </a:p>
          <a:p>
            <a:pPr>
              <a:lnSpc>
                <a:spcPct val="100000"/>
              </a:lnSpc>
            </a:pPr>
            <a:endParaRPr lang="en-US" dirty="0" smtClean="0">
              <a:latin typeface="Calibri" pitchFamily="34" charset="0"/>
            </a:endParaRPr>
          </a:p>
        </p:txBody>
      </p:sp>
      <p:sp>
        <p:nvSpPr>
          <p:cNvPr id="4"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15</a:t>
            </a:fld>
            <a:endParaRPr lang="hu-HU" sz="1400" dirty="0"/>
          </a:p>
        </p:txBody>
      </p:sp>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1367" y="2276872"/>
            <a:ext cx="7886700" cy="4248471"/>
          </a:xfrm>
        </p:spPr>
        <p:txBody>
          <a:bodyPr>
            <a:normAutofit/>
          </a:bodyPr>
          <a:lstStyle/>
          <a:p>
            <a:pPr algn="ctr">
              <a:buNone/>
            </a:pPr>
            <a:r>
              <a:rPr lang="en-US" sz="4000" dirty="0" smtClean="0"/>
              <a:t>Portfolio quality</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hu-HU" sz="2400" dirty="0" smtClean="0">
                <a:latin typeface="Calibri" pitchFamily="34" charset="0"/>
              </a:rPr>
              <a:t>The </a:t>
            </a:r>
            <a:r>
              <a:rPr lang="hu-HU" sz="2400" dirty="0" err="1" smtClean="0">
                <a:latin typeface="Calibri" pitchFamily="34" charset="0"/>
              </a:rPr>
              <a:t>corporate</a:t>
            </a:r>
            <a:r>
              <a:rPr lang="hu-HU" sz="2400" dirty="0" smtClean="0">
                <a:latin typeface="Calibri" pitchFamily="34" charset="0"/>
              </a:rPr>
              <a:t> </a:t>
            </a:r>
            <a:r>
              <a:rPr lang="hu-HU" sz="2400" dirty="0" err="1" smtClean="0">
                <a:latin typeface="Calibri" pitchFamily="34" charset="0"/>
              </a:rPr>
              <a:t>NPL-ratio</a:t>
            </a:r>
            <a:r>
              <a:rPr lang="en-US" sz="2400" dirty="0" smtClean="0">
                <a:latin typeface="Calibri" pitchFamily="34" charset="0"/>
              </a:rPr>
              <a:t> of the banking sector</a:t>
            </a:r>
            <a:r>
              <a:rPr lang="hu-HU" sz="2400" dirty="0" smtClean="0">
                <a:latin typeface="Calibri" pitchFamily="34" charset="0"/>
              </a:rPr>
              <a:t> is </a:t>
            </a:r>
            <a:r>
              <a:rPr lang="hu-HU" sz="2400" dirty="0" err="1" smtClean="0">
                <a:latin typeface="Calibri" pitchFamily="34" charset="0"/>
              </a:rPr>
              <a:t>expected</a:t>
            </a:r>
            <a:r>
              <a:rPr lang="hu-HU" sz="2400" dirty="0" smtClean="0">
                <a:latin typeface="Calibri" pitchFamily="34" charset="0"/>
              </a:rPr>
              <a:t> </a:t>
            </a:r>
            <a:r>
              <a:rPr lang="hu-HU" sz="2400" dirty="0" err="1" smtClean="0">
                <a:latin typeface="Calibri" pitchFamily="34" charset="0"/>
              </a:rPr>
              <a:t>to</a:t>
            </a:r>
            <a:r>
              <a:rPr lang="hu-HU" sz="2400" dirty="0" smtClean="0">
                <a:latin typeface="Calibri" pitchFamily="34" charset="0"/>
              </a:rPr>
              <a:t> </a:t>
            </a:r>
            <a:r>
              <a:rPr lang="hu-HU" sz="2400" dirty="0" err="1" smtClean="0">
                <a:latin typeface="Calibri" pitchFamily="34" charset="0"/>
              </a:rPr>
              <a:t>peak</a:t>
            </a:r>
            <a:endParaRPr lang="hu-HU" sz="2400" dirty="0">
              <a:latin typeface="Calibri" pitchFamily="34" charset="0"/>
            </a:endParaRPr>
          </a:p>
        </p:txBody>
      </p:sp>
      <p:sp>
        <p:nvSpPr>
          <p:cNvPr id="4" name="Content Placeholder 3"/>
          <p:cNvSpPr>
            <a:spLocks noGrp="1"/>
          </p:cNvSpPr>
          <p:nvPr>
            <p:ph idx="10"/>
          </p:nvPr>
        </p:nvSpPr>
        <p:spPr>
          <a:xfrm>
            <a:off x="683568" y="1268761"/>
            <a:ext cx="7854498" cy="695954"/>
          </a:xfrm>
        </p:spPr>
        <p:txBody>
          <a:bodyPr>
            <a:normAutofit/>
          </a:bodyPr>
          <a:lstStyle/>
          <a:p>
            <a:r>
              <a:rPr lang="en-GB" sz="1800" i="1" dirty="0" smtClean="0">
                <a:latin typeface="Calibri" pitchFamily="34" charset="0"/>
              </a:rPr>
              <a:t>Ratio of non-performing loans and cost of provisioning in the corporate segment</a:t>
            </a:r>
            <a:endParaRPr lang="hu-HU" sz="1800" dirty="0">
              <a:latin typeface="Calibri" pitchFamily="34" charset="0"/>
            </a:endParaRPr>
          </a:p>
        </p:txBody>
      </p:sp>
      <p:sp>
        <p:nvSpPr>
          <p:cNvPr id="5"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17</a:t>
            </a:fld>
            <a:endParaRPr lang="hu-HU" sz="1400" dirty="0"/>
          </a:p>
        </p:txBody>
      </p:sp>
      <p:sp>
        <p:nvSpPr>
          <p:cNvPr id="7" name="Rectangle 1"/>
          <p:cNvSpPr>
            <a:spLocks noChangeArrowheads="1"/>
          </p:cNvSpPr>
          <p:nvPr/>
        </p:nvSpPr>
        <p:spPr bwMode="auto">
          <a:xfrm>
            <a:off x="2411760" y="6093296"/>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547664" y="1628800"/>
            <a:ext cx="5949380" cy="4464000"/>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en-US" sz="2400" dirty="0" smtClean="0">
                <a:latin typeface="Calibri" pitchFamily="34" charset="0"/>
              </a:rPr>
              <a:t>Due to one off effects the household NPL-ratio of the banking sector has risen substantially</a:t>
            </a:r>
            <a:endParaRPr lang="en-US" sz="2400" dirty="0">
              <a:latin typeface="Calibri" pitchFamily="34" charset="0"/>
            </a:endParaRPr>
          </a:p>
        </p:txBody>
      </p:sp>
      <p:sp>
        <p:nvSpPr>
          <p:cNvPr id="4" name="Content Placeholder 3"/>
          <p:cNvSpPr>
            <a:spLocks noGrp="1"/>
          </p:cNvSpPr>
          <p:nvPr>
            <p:ph idx="10"/>
          </p:nvPr>
        </p:nvSpPr>
        <p:spPr>
          <a:xfrm>
            <a:off x="683568" y="1268761"/>
            <a:ext cx="7854498" cy="695954"/>
          </a:xfrm>
        </p:spPr>
        <p:txBody>
          <a:bodyPr>
            <a:normAutofit/>
          </a:bodyPr>
          <a:lstStyle/>
          <a:p>
            <a:pPr algn="ctr"/>
            <a:r>
              <a:rPr lang="en-GB" sz="1800" i="1" dirty="0" smtClean="0">
                <a:latin typeface="Calibri" pitchFamily="34" charset="0"/>
              </a:rPr>
              <a:t>Share of non-performing household loans of the banking sector by contracts</a:t>
            </a:r>
            <a:endParaRPr lang="hu-HU" sz="1800" dirty="0">
              <a:latin typeface="Calibri" pitchFamily="34" charset="0"/>
            </a:endParaRPr>
          </a:p>
        </p:txBody>
      </p:sp>
      <p:sp>
        <p:nvSpPr>
          <p:cNvPr id="5"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18</a:t>
            </a:fld>
            <a:endParaRPr lang="hu-HU" sz="1400" dirty="0"/>
          </a:p>
        </p:txBody>
      </p:sp>
      <p:sp>
        <p:nvSpPr>
          <p:cNvPr id="7" name="Rectangle 1"/>
          <p:cNvSpPr>
            <a:spLocks noChangeArrowheads="1"/>
          </p:cNvSpPr>
          <p:nvPr/>
        </p:nvSpPr>
        <p:spPr bwMode="auto">
          <a:xfrm>
            <a:off x="1763688" y="5949280"/>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619672" y="1484784"/>
            <a:ext cx="5949380" cy="4464000"/>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en-US" sz="2400" dirty="0" smtClean="0">
                <a:latin typeface="Calibri" pitchFamily="34" charset="0"/>
              </a:rPr>
              <a:t>Indebtedness in foreign currency concerns large part of households, thus a solution is in the interests of all parties</a:t>
            </a:r>
            <a:endParaRPr lang="en-US" sz="2400" dirty="0">
              <a:latin typeface="Calibri" pitchFamily="34" charset="0"/>
            </a:endParaRPr>
          </a:p>
        </p:txBody>
      </p:sp>
      <p:sp>
        <p:nvSpPr>
          <p:cNvPr id="4" name="Content Placeholder 3"/>
          <p:cNvSpPr>
            <a:spLocks noGrp="1"/>
          </p:cNvSpPr>
          <p:nvPr>
            <p:ph idx="10"/>
          </p:nvPr>
        </p:nvSpPr>
        <p:spPr>
          <a:xfrm>
            <a:off x="683568" y="1388651"/>
            <a:ext cx="7854498" cy="576063"/>
          </a:xfrm>
        </p:spPr>
        <p:txBody>
          <a:bodyPr>
            <a:noAutofit/>
          </a:bodyPr>
          <a:lstStyle/>
          <a:p>
            <a:pPr algn="ctr"/>
            <a:r>
              <a:rPr lang="en-GB" sz="1800" i="1" dirty="0" smtClean="0">
                <a:latin typeface="Calibri" pitchFamily="34" charset="0"/>
              </a:rPr>
              <a:t>Household loans of the banking sector and branches broken down by currencies and products</a:t>
            </a:r>
            <a:endParaRPr lang="hu-HU" sz="1800" dirty="0">
              <a:latin typeface="Calibri" pitchFamily="34" charset="0"/>
            </a:endParaRPr>
          </a:p>
        </p:txBody>
      </p:sp>
      <p:sp>
        <p:nvSpPr>
          <p:cNvPr id="12"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19</a:t>
            </a:fld>
            <a:endParaRPr lang="hu-HU" sz="1400" dirty="0"/>
          </a:p>
        </p:txBody>
      </p:sp>
      <p:sp>
        <p:nvSpPr>
          <p:cNvPr id="7" name="Rectangle 1"/>
          <p:cNvSpPr>
            <a:spLocks noChangeArrowheads="1"/>
          </p:cNvSpPr>
          <p:nvPr/>
        </p:nvSpPr>
        <p:spPr bwMode="auto">
          <a:xfrm>
            <a:off x="1547664" y="5949280"/>
            <a:ext cx="93166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10" name="Kép 9"/>
          <p:cNvPicPr/>
          <p:nvPr/>
        </p:nvPicPr>
        <p:blipFill>
          <a:blip r:embed="rId3" cstate="print"/>
          <a:srcRect/>
          <a:stretch>
            <a:fillRect/>
          </a:stretch>
        </p:blipFill>
        <p:spPr bwMode="auto">
          <a:xfrm>
            <a:off x="1547664" y="1988840"/>
            <a:ext cx="5832647" cy="3816424"/>
          </a:xfrm>
          <a:prstGeom prst="rect">
            <a:avLst/>
          </a:prstGeom>
          <a:noFill/>
          <a:ln w="9525">
            <a:noFill/>
            <a:miter lim="800000"/>
            <a:headEnd/>
            <a:tailEnd/>
          </a:ln>
        </p:spPr>
      </p:pic>
      <p:sp>
        <p:nvSpPr>
          <p:cNvPr id="11" name="Ellipszis 10"/>
          <p:cNvSpPr/>
          <p:nvPr/>
        </p:nvSpPr>
        <p:spPr>
          <a:xfrm>
            <a:off x="3491880" y="4869160"/>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280920" cy="759189"/>
          </a:xfrm>
        </p:spPr>
        <p:txBody>
          <a:bodyPr>
            <a:normAutofit/>
          </a:bodyPr>
          <a:lstStyle/>
          <a:p>
            <a:r>
              <a:rPr lang="en-US" dirty="0" smtClean="0">
                <a:latin typeface="Calibri" pitchFamily="34" charset="0"/>
              </a:rPr>
              <a:t>Financial stability heat</a:t>
            </a:r>
            <a:r>
              <a:rPr lang="hu-HU" dirty="0" smtClean="0">
                <a:latin typeface="Calibri" pitchFamily="34" charset="0"/>
              </a:rPr>
              <a:t> </a:t>
            </a:r>
            <a:r>
              <a:rPr lang="en-US" dirty="0" smtClean="0">
                <a:latin typeface="Calibri" pitchFamily="34" charset="0"/>
              </a:rPr>
              <a:t>map</a:t>
            </a:r>
            <a:endParaRPr lang="en-US" dirty="0">
              <a:latin typeface="Calibri" pitchFamily="34" charset="0"/>
            </a:endParaRPr>
          </a:p>
        </p:txBody>
      </p:sp>
      <p:sp>
        <p:nvSpPr>
          <p:cNvPr id="4"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2</a:t>
            </a:fld>
            <a:endParaRPr lang="hu-HU" sz="1400" dirty="0"/>
          </a:p>
        </p:txBody>
      </p:sp>
      <p:pic>
        <p:nvPicPr>
          <p:cNvPr id="5" name="Kép 4"/>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rcRect/>
          <a:stretch>
            <a:fillRect/>
          </a:stretch>
        </p:blipFill>
        <p:spPr bwMode="auto">
          <a:xfrm>
            <a:off x="1043608" y="1124744"/>
            <a:ext cx="6912768" cy="4968552"/>
          </a:xfrm>
          <a:prstGeom prst="rect">
            <a:avLst/>
          </a:prstGeom>
          <a:noFill/>
          <a:ln>
            <a:noFill/>
          </a:ln>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460432" cy="1007684"/>
          </a:xfrm>
        </p:spPr>
        <p:txBody>
          <a:bodyPr>
            <a:normAutofit fontScale="90000"/>
          </a:bodyPr>
          <a:lstStyle/>
          <a:p>
            <a:r>
              <a:rPr lang="en-US" sz="2400" smtClean="0">
                <a:latin typeface="Calibri" pitchFamily="34" charset="0"/>
              </a:rPr>
              <a:t>In the rise of debt servicing burdens, besides the appreciation of the CHF, the increase of lending rates exceeding the rise in risk premia play a dominant role as well</a:t>
            </a:r>
            <a:endParaRPr lang="en-US" sz="2400">
              <a:latin typeface="Calibri" pitchFamily="34" charset="0"/>
            </a:endParaRPr>
          </a:p>
        </p:txBody>
      </p:sp>
      <p:sp>
        <p:nvSpPr>
          <p:cNvPr id="4" name="Content Placeholder 3"/>
          <p:cNvSpPr>
            <a:spLocks noGrp="1"/>
          </p:cNvSpPr>
          <p:nvPr>
            <p:ph idx="10"/>
          </p:nvPr>
        </p:nvSpPr>
        <p:spPr>
          <a:xfrm>
            <a:off x="179512" y="1268761"/>
            <a:ext cx="4248472" cy="695954"/>
          </a:xfrm>
        </p:spPr>
        <p:txBody>
          <a:bodyPr>
            <a:noAutofit/>
          </a:bodyPr>
          <a:lstStyle/>
          <a:p>
            <a:pPr algn="ctr">
              <a:lnSpc>
                <a:spcPct val="100000"/>
              </a:lnSpc>
              <a:defRPr/>
            </a:pPr>
            <a:r>
              <a:rPr lang="en-GB" sz="1600" i="1" dirty="0" smtClean="0">
                <a:latin typeface="Calibri" pitchFamily="34" charset="0"/>
              </a:rPr>
              <a:t>Average estimated cost of foreign funds and the average interest margin on outstanding of Swiss franc mortgage loans</a:t>
            </a:r>
            <a:endParaRPr lang="hu-HU" sz="1600" i="1" dirty="0">
              <a:latin typeface="Calibri" pitchFamily="34" charset="0"/>
            </a:endParaRPr>
          </a:p>
        </p:txBody>
      </p:sp>
      <p:sp>
        <p:nvSpPr>
          <p:cNvPr id="6" name="Content Placeholder 3"/>
          <p:cNvSpPr txBox="1">
            <a:spLocks/>
          </p:cNvSpPr>
          <p:nvPr/>
        </p:nvSpPr>
        <p:spPr>
          <a:xfrm>
            <a:off x="4644008" y="1412776"/>
            <a:ext cx="4248472" cy="576063"/>
          </a:xfrm>
          <a:prstGeom prst="rect">
            <a:avLst/>
          </a:prstGeom>
        </p:spPr>
        <p:txBody>
          <a:bodyPr vert="horz" lIns="91440" tIns="45720" rIns="91440" bIns="45720" rtlCol="0">
            <a:norm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b="0" i="1" u="none" strike="noStrike" kern="1200" cap="none" spc="0" normalizeH="0" baseline="0" dirty="0" smtClean="0">
                <a:ln>
                  <a:noFill/>
                </a:ln>
                <a:solidFill>
                  <a:schemeClr val="bg2"/>
                </a:solidFill>
                <a:effectLst/>
                <a:uLnTx/>
                <a:uFillTx/>
                <a:latin typeface="Calibri" pitchFamily="34" charset="0"/>
                <a:ea typeface="Verdana" panose="020B0604030504040204" pitchFamily="34" charset="0"/>
                <a:cs typeface="Verdana" panose="020B0604030504040204" pitchFamily="34" charset="0"/>
              </a:rPr>
              <a:t>HUF/</a:t>
            </a:r>
            <a:r>
              <a:rPr kumimoji="0" lang="en-US" b="0" i="1" u="none" strike="noStrike" kern="1200" cap="none" spc="0" normalizeH="0" baseline="0" dirty="0" err="1" smtClean="0">
                <a:ln>
                  <a:noFill/>
                </a:ln>
                <a:solidFill>
                  <a:schemeClr val="bg2"/>
                </a:solidFill>
                <a:effectLst/>
                <a:uLnTx/>
                <a:uFillTx/>
                <a:latin typeface="Calibri" pitchFamily="34" charset="0"/>
                <a:ea typeface="Verdana" panose="020B0604030504040204" pitchFamily="34" charset="0"/>
                <a:cs typeface="Verdana" panose="020B0604030504040204" pitchFamily="34" charset="0"/>
              </a:rPr>
              <a:t>CHF</a:t>
            </a:r>
            <a:r>
              <a:rPr kumimoji="0" lang="en-US" b="0" i="1" u="none" strike="noStrike" kern="1200" cap="none" spc="0" normalizeH="0" baseline="0" dirty="0" smtClean="0">
                <a:ln>
                  <a:noFill/>
                </a:ln>
                <a:solidFill>
                  <a:schemeClr val="bg2"/>
                </a:solidFill>
                <a:effectLst/>
                <a:uLnTx/>
                <a:uFillTx/>
                <a:latin typeface="Calibri" pitchFamily="34" charset="0"/>
                <a:ea typeface="Verdana" panose="020B0604030504040204" pitchFamily="34" charset="0"/>
                <a:cs typeface="Verdana" panose="020B0604030504040204" pitchFamily="34" charset="0"/>
              </a:rPr>
              <a:t> exchange rate</a:t>
            </a:r>
            <a:endParaRPr kumimoji="0" lang="en-US" b="0" i="0" u="none" strike="noStrike" kern="1200" cap="none" spc="0" normalizeH="0" baseline="0" dirty="0">
              <a:ln>
                <a:noFill/>
              </a:ln>
              <a:solidFill>
                <a:schemeClr val="bg2"/>
              </a:solidFill>
              <a:effectLst/>
              <a:uLnTx/>
              <a:uFillTx/>
              <a:latin typeface="Calibri" pitchFamily="34" charset="0"/>
              <a:ea typeface="Verdana" panose="020B0604030504040204" pitchFamily="34" charset="0"/>
              <a:cs typeface="Verdana" panose="020B0604030504040204"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20</a:t>
            </a:fld>
            <a:endParaRPr lang="hu-HU" sz="1400" dirty="0"/>
          </a:p>
        </p:txBody>
      </p:sp>
      <p:sp>
        <p:nvSpPr>
          <p:cNvPr id="9" name="Rectangle 1"/>
          <p:cNvSpPr>
            <a:spLocks noChangeArrowheads="1"/>
          </p:cNvSpPr>
          <p:nvPr/>
        </p:nvSpPr>
        <p:spPr bwMode="auto">
          <a:xfrm>
            <a:off x="467544" y="5301208"/>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0" name="Rectangle 1"/>
          <p:cNvSpPr>
            <a:spLocks noChangeArrowheads="1"/>
          </p:cNvSpPr>
          <p:nvPr/>
        </p:nvSpPr>
        <p:spPr bwMode="auto">
          <a:xfrm>
            <a:off x="4860032" y="5301208"/>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28673" name="Picture 1"/>
          <p:cNvPicPr>
            <a:picLocks noChangeAspect="1" noChangeArrowheads="1"/>
          </p:cNvPicPr>
          <p:nvPr/>
        </p:nvPicPr>
        <p:blipFill>
          <a:blip r:embed="rId3" cstate="print"/>
          <a:srcRect/>
          <a:stretch>
            <a:fillRect/>
          </a:stretch>
        </p:blipFill>
        <p:spPr bwMode="auto">
          <a:xfrm>
            <a:off x="4644008" y="1916832"/>
            <a:ext cx="4320000" cy="3240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251520" y="1988840"/>
            <a:ext cx="4318099" cy="3240000"/>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3"/>
            <a:ext cx="8460432" cy="1007684"/>
          </a:xfrm>
        </p:spPr>
        <p:txBody>
          <a:bodyPr>
            <a:normAutofit/>
          </a:bodyPr>
          <a:lstStyle/>
          <a:p>
            <a:r>
              <a:rPr lang="en-US" sz="2400" smtClean="0">
                <a:latin typeface="Calibri" pitchFamily="34" charset="0"/>
              </a:rPr>
              <a:t>The debt servicing burden has reached critical levels in the case of low income households</a:t>
            </a:r>
            <a:endParaRPr lang="en-US" sz="2400">
              <a:latin typeface="Calibri" pitchFamily="34" charset="0"/>
            </a:endParaRPr>
          </a:p>
        </p:txBody>
      </p:sp>
      <p:sp>
        <p:nvSpPr>
          <p:cNvPr id="4" name="Content Placeholder 3"/>
          <p:cNvSpPr>
            <a:spLocks noGrp="1"/>
          </p:cNvSpPr>
          <p:nvPr>
            <p:ph idx="10"/>
          </p:nvPr>
        </p:nvSpPr>
        <p:spPr>
          <a:xfrm>
            <a:off x="179512" y="1388651"/>
            <a:ext cx="4248472" cy="576063"/>
          </a:xfrm>
        </p:spPr>
        <p:txBody>
          <a:bodyPr>
            <a:noAutofit/>
          </a:bodyPr>
          <a:lstStyle/>
          <a:p>
            <a:pPr algn="ctr"/>
            <a:r>
              <a:rPr lang="en-US" sz="1800" i="1" dirty="0" smtClean="0">
                <a:latin typeface="Calibri" pitchFamily="34" charset="0"/>
              </a:rPr>
              <a:t>Debt service burden of households by denomination in proportion of disposable income</a:t>
            </a:r>
            <a:endParaRPr lang="hu-HU" sz="1800" i="1" dirty="0">
              <a:latin typeface="Calibri" pitchFamily="34" charset="0"/>
            </a:endParaRPr>
          </a:p>
        </p:txBody>
      </p:sp>
      <p:sp>
        <p:nvSpPr>
          <p:cNvPr id="6" name="Content Placeholder 3"/>
          <p:cNvSpPr txBox="1">
            <a:spLocks/>
          </p:cNvSpPr>
          <p:nvPr/>
        </p:nvSpPr>
        <p:spPr>
          <a:xfrm>
            <a:off x="4644008" y="1412776"/>
            <a:ext cx="4248472" cy="576063"/>
          </a:xfrm>
          <a:prstGeom prst="rect">
            <a:avLst/>
          </a:prstGeom>
        </p:spPr>
        <p:txBody>
          <a:bodyPr vert="horz" lIns="91440" tIns="45720" rIns="91440" bIns="45720" rtlCol="0">
            <a:noAutofit/>
          </a:bodyPr>
          <a:lstStyle/>
          <a:p>
            <a:pPr lvl="0" algn="ctr" defTabSz="685800" fontAlgn="auto">
              <a:lnSpc>
                <a:spcPct val="90000"/>
              </a:lnSpc>
              <a:spcBef>
                <a:spcPts val="750"/>
              </a:spcBef>
              <a:spcAft>
                <a:spcPts val="0"/>
              </a:spcAft>
              <a:defRPr/>
            </a:pPr>
            <a:r>
              <a:rPr lang="en-US" i="1" dirty="0" smtClean="0">
                <a:solidFill>
                  <a:schemeClr val="bg2"/>
                </a:solidFill>
                <a:latin typeface="Calibri" pitchFamily="34" charset="0"/>
                <a:ea typeface="Verdana" panose="020B0604030504040204" pitchFamily="34" charset="0"/>
                <a:cs typeface="Verdana" panose="020B0604030504040204" pitchFamily="34" charset="0"/>
              </a:rPr>
              <a:t>Payment-to-income ratio of indebted households by income deciles</a:t>
            </a:r>
            <a:endParaRPr lang="hu-HU" i="1" dirty="0">
              <a:solidFill>
                <a:schemeClr val="bg2"/>
              </a:solidFill>
              <a:latin typeface="Calibri" pitchFamily="34" charset="0"/>
              <a:ea typeface="Verdana" panose="020B0604030504040204" pitchFamily="34" charset="0"/>
              <a:cs typeface="Verdana" panose="020B0604030504040204"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21</a:t>
            </a:fld>
            <a:endParaRPr lang="hu-HU" sz="1400" dirty="0"/>
          </a:p>
        </p:txBody>
      </p:sp>
      <p:sp>
        <p:nvSpPr>
          <p:cNvPr id="9" name="Rectangle 1"/>
          <p:cNvSpPr>
            <a:spLocks noChangeArrowheads="1"/>
          </p:cNvSpPr>
          <p:nvPr/>
        </p:nvSpPr>
        <p:spPr bwMode="auto">
          <a:xfrm>
            <a:off x="467544" y="5301208"/>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0" name="Rectangle 1"/>
          <p:cNvSpPr>
            <a:spLocks noChangeArrowheads="1"/>
          </p:cNvSpPr>
          <p:nvPr/>
        </p:nvSpPr>
        <p:spPr bwMode="auto">
          <a:xfrm>
            <a:off x="4860032" y="5301208"/>
            <a:ext cx="114646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GfK,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26625" name="Picture 1"/>
          <p:cNvPicPr>
            <a:picLocks noChangeAspect="1" noChangeArrowheads="1"/>
          </p:cNvPicPr>
          <p:nvPr/>
        </p:nvPicPr>
        <p:blipFill>
          <a:blip r:embed="rId3" cstate="print"/>
          <a:srcRect/>
          <a:stretch>
            <a:fillRect/>
          </a:stretch>
        </p:blipFill>
        <p:spPr bwMode="auto">
          <a:xfrm>
            <a:off x="323528" y="2060848"/>
            <a:ext cx="4318099" cy="3240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4644008" y="1988840"/>
            <a:ext cx="4329839" cy="3251835"/>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en-US" sz="2400" smtClean="0">
                <a:latin typeface="Calibri" pitchFamily="34" charset="0"/>
              </a:rPr>
              <a:t>The participation rate in the exchange rate cap scheme is below our expectations, thus default risk remains elevated</a:t>
            </a:r>
            <a:endParaRPr lang="en-US" sz="2400">
              <a:latin typeface="Calibri" pitchFamily="34" charset="0"/>
            </a:endParaRPr>
          </a:p>
        </p:txBody>
      </p:sp>
      <p:sp>
        <p:nvSpPr>
          <p:cNvPr id="4" name="Content Placeholder 3"/>
          <p:cNvSpPr>
            <a:spLocks noGrp="1"/>
          </p:cNvSpPr>
          <p:nvPr>
            <p:ph idx="10"/>
          </p:nvPr>
        </p:nvSpPr>
        <p:spPr>
          <a:xfrm>
            <a:off x="827584" y="1412776"/>
            <a:ext cx="3744416" cy="576063"/>
          </a:xfrm>
        </p:spPr>
        <p:txBody>
          <a:bodyPr>
            <a:normAutofit/>
          </a:bodyPr>
          <a:lstStyle/>
          <a:p>
            <a:pPr algn="ctr"/>
            <a:r>
              <a:rPr lang="en-US" sz="1800" i="1" dirty="0" smtClean="0">
                <a:latin typeface="Calibri" pitchFamily="34" charset="0"/>
              </a:rPr>
              <a:t>Utilisation of the exchange rate cap</a:t>
            </a:r>
            <a:endParaRPr lang="en-US" sz="1800" i="1" dirty="0">
              <a:latin typeface="Calibri" pitchFamily="34" charset="0"/>
            </a:endParaRPr>
          </a:p>
        </p:txBody>
      </p:sp>
      <p:sp>
        <p:nvSpPr>
          <p:cNvPr id="5"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22</a:t>
            </a:fld>
            <a:endParaRPr lang="hu-HU" sz="1400" dirty="0"/>
          </a:p>
        </p:txBody>
      </p:sp>
      <p:sp>
        <p:nvSpPr>
          <p:cNvPr id="7" name="Content Placeholder 3"/>
          <p:cNvSpPr txBox="1">
            <a:spLocks/>
          </p:cNvSpPr>
          <p:nvPr/>
        </p:nvSpPr>
        <p:spPr>
          <a:xfrm>
            <a:off x="5220072" y="1412776"/>
            <a:ext cx="3744416" cy="576063"/>
          </a:xfrm>
          <a:prstGeom prst="rect">
            <a:avLst/>
          </a:prstGeom>
        </p:spPr>
        <p:txBody>
          <a:bodyPr vert="horz" lIns="91440" tIns="45720" rIns="91440" bIns="45720" rtlCol="0">
            <a:noAutofit/>
          </a:bodyPr>
          <a:lstStyle/>
          <a:p>
            <a:pPr lvl="0" algn="ctr" defTabSz="685800" fontAlgn="auto">
              <a:lnSpc>
                <a:spcPct val="90000"/>
              </a:lnSpc>
              <a:spcBef>
                <a:spcPts val="750"/>
              </a:spcBef>
              <a:spcAft>
                <a:spcPts val="0"/>
              </a:spcAft>
              <a:defRPr/>
            </a:pPr>
            <a:r>
              <a:rPr lang="en-US" i="1" dirty="0" smtClean="0">
                <a:solidFill>
                  <a:schemeClr val="bg2"/>
                </a:solidFill>
                <a:latin typeface="Calibri" pitchFamily="34" charset="0"/>
                <a:ea typeface="Verdana" panose="020B0604030504040204" pitchFamily="34" charset="0"/>
                <a:cs typeface="Verdana" panose="020B0604030504040204" pitchFamily="34" charset="0"/>
              </a:rPr>
              <a:t>Reasons for not entering the exchange rate cap scheme</a:t>
            </a:r>
            <a:endParaRPr lang="hu-HU" i="1" dirty="0">
              <a:solidFill>
                <a:schemeClr val="bg2"/>
              </a:solidFill>
              <a:latin typeface="Calibri" pitchFamily="34" charset="0"/>
              <a:ea typeface="Verdana" panose="020B0604030504040204" pitchFamily="34" charset="0"/>
              <a:cs typeface="Verdana" panose="020B0604030504040204" pitchFamily="34" charset="0"/>
            </a:endParaRPr>
          </a:p>
        </p:txBody>
      </p:sp>
      <p:sp>
        <p:nvSpPr>
          <p:cNvPr id="8" name="Rectangle 1"/>
          <p:cNvSpPr>
            <a:spLocks noChangeArrowheads="1"/>
          </p:cNvSpPr>
          <p:nvPr/>
        </p:nvSpPr>
        <p:spPr bwMode="auto">
          <a:xfrm>
            <a:off x="899592" y="5445224"/>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9" name="Rectangle 1"/>
          <p:cNvSpPr>
            <a:spLocks noChangeArrowheads="1"/>
          </p:cNvSpPr>
          <p:nvPr/>
        </p:nvSpPr>
        <p:spPr bwMode="auto">
          <a:xfrm>
            <a:off x="5220072" y="5445224"/>
            <a:ext cx="114646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GfK,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24578" name="Picture 2"/>
          <p:cNvPicPr>
            <a:picLocks noChangeAspect="1" noChangeArrowheads="1"/>
          </p:cNvPicPr>
          <p:nvPr/>
        </p:nvPicPr>
        <p:blipFill>
          <a:blip r:embed="rId3" cstate="print"/>
          <a:srcRect/>
          <a:stretch>
            <a:fillRect/>
          </a:stretch>
        </p:blipFill>
        <p:spPr bwMode="auto">
          <a:xfrm>
            <a:off x="4825901" y="2132856"/>
            <a:ext cx="4318099" cy="324000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cstate="print"/>
          <a:srcRect/>
          <a:stretch>
            <a:fillRect/>
          </a:stretch>
        </p:blipFill>
        <p:spPr bwMode="auto">
          <a:xfrm>
            <a:off x="467544" y="2276872"/>
            <a:ext cx="4318099" cy="3240000"/>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460432" cy="759189"/>
          </a:xfrm>
        </p:spPr>
        <p:txBody>
          <a:bodyPr>
            <a:normAutofit fontScale="90000"/>
          </a:bodyPr>
          <a:lstStyle/>
          <a:p>
            <a:r>
              <a:rPr lang="en-US" sz="2400" dirty="0" smtClean="0">
                <a:latin typeface="Calibri" pitchFamily="34" charset="0"/>
              </a:rPr>
              <a:t>In the case of non-performing loans, increased activity of the NET (National Asset Management </a:t>
            </a:r>
            <a:r>
              <a:rPr lang="hu-HU" sz="2400" dirty="0" err="1" smtClean="0">
                <a:latin typeface="Calibri" pitchFamily="34" charset="0"/>
              </a:rPr>
              <a:t>Agency</a:t>
            </a:r>
            <a:r>
              <a:rPr lang="en-US" sz="2400" dirty="0" smtClean="0">
                <a:latin typeface="Calibri" pitchFamily="34" charset="0"/>
              </a:rPr>
              <a:t>) and the expeditious introduction of the private bankruptcy may be the solutions</a:t>
            </a:r>
            <a:endParaRPr lang="en-US" sz="2400" dirty="0">
              <a:latin typeface="Calibri" pitchFamily="34" charset="0"/>
            </a:endParaRPr>
          </a:p>
        </p:txBody>
      </p:sp>
      <p:sp>
        <p:nvSpPr>
          <p:cNvPr id="4" name="Content Placeholder 3"/>
          <p:cNvSpPr>
            <a:spLocks noGrp="1"/>
          </p:cNvSpPr>
          <p:nvPr>
            <p:ph idx="10"/>
          </p:nvPr>
        </p:nvSpPr>
        <p:spPr>
          <a:xfrm>
            <a:off x="1763688" y="1268760"/>
            <a:ext cx="5976664" cy="576063"/>
          </a:xfrm>
        </p:spPr>
        <p:txBody>
          <a:bodyPr>
            <a:noAutofit/>
          </a:bodyPr>
          <a:lstStyle/>
          <a:p>
            <a:pPr algn="ctr"/>
            <a:r>
              <a:rPr lang="en-GB" sz="1800" i="1" dirty="0" smtClean="0">
                <a:latin typeface="Calibri" pitchFamily="34" charset="0"/>
              </a:rPr>
              <a:t>Non-performing household loans of the banking sector broken down by currencies and products</a:t>
            </a:r>
            <a:endParaRPr lang="hu-HU" sz="1800" i="1" dirty="0">
              <a:latin typeface="Calibri" pitchFamily="34" charset="0"/>
            </a:endParaRPr>
          </a:p>
        </p:txBody>
      </p:sp>
      <p:sp>
        <p:nvSpPr>
          <p:cNvPr id="10"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23</a:t>
            </a:fld>
            <a:endParaRPr lang="hu-HU" sz="1400" dirty="0"/>
          </a:p>
        </p:txBody>
      </p:sp>
      <p:sp>
        <p:nvSpPr>
          <p:cNvPr id="11" name="Rectangle 1"/>
          <p:cNvSpPr>
            <a:spLocks noChangeArrowheads="1"/>
          </p:cNvSpPr>
          <p:nvPr/>
        </p:nvSpPr>
        <p:spPr bwMode="auto">
          <a:xfrm>
            <a:off x="2699792" y="5805264"/>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22529" name="Picture 1"/>
          <p:cNvPicPr>
            <a:picLocks noGrp="1" noChangeAspect="1" noChangeArrowheads="1"/>
          </p:cNvPicPr>
          <p:nvPr>
            <p:ph idx="1"/>
          </p:nvPr>
        </p:nvPicPr>
        <p:blipFill>
          <a:blip r:embed="rId3" cstate="print"/>
          <a:srcRect/>
          <a:stretch>
            <a:fillRect/>
          </a:stretch>
        </p:blipFill>
        <p:spPr bwMode="auto">
          <a:xfrm>
            <a:off x="2411760" y="1844824"/>
            <a:ext cx="4608512" cy="3958178"/>
          </a:xfrm>
          <a:prstGeom prst="rect">
            <a:avLst/>
          </a:prstGeom>
          <a:noFill/>
          <a:ln w="9525">
            <a:noFill/>
            <a:miter lim="800000"/>
            <a:headEnd/>
            <a:tailEnd/>
          </a:ln>
          <a:effectLst/>
        </p:spPr>
      </p:pic>
      <p:sp>
        <p:nvSpPr>
          <p:cNvPr id="9" name="Ellipszis 8"/>
          <p:cNvSpPr/>
          <p:nvPr/>
        </p:nvSpPr>
        <p:spPr>
          <a:xfrm>
            <a:off x="4355976" y="2492896"/>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hu-HU" sz="2400" dirty="0" smtClean="0">
                <a:latin typeface="Calibri" pitchFamily="34" charset="0"/>
              </a:rPr>
              <a:t>An</a:t>
            </a:r>
            <a:r>
              <a:rPr lang="en-US" sz="2400" dirty="0" smtClean="0">
                <a:latin typeface="Calibri" pitchFamily="34" charset="0"/>
              </a:rPr>
              <a:t> improvement </a:t>
            </a:r>
            <a:r>
              <a:rPr lang="hu-HU" sz="2400" dirty="0" smtClean="0">
                <a:latin typeface="Calibri" pitchFamily="34" charset="0"/>
              </a:rPr>
              <a:t>is </a:t>
            </a:r>
            <a:r>
              <a:rPr lang="hu-HU" sz="2400" dirty="0" err="1" smtClean="0">
                <a:latin typeface="Calibri" pitchFamily="34" charset="0"/>
              </a:rPr>
              <a:t>expected</a:t>
            </a:r>
            <a:r>
              <a:rPr lang="hu-HU" sz="2400" dirty="0" smtClean="0">
                <a:latin typeface="Calibri" pitchFamily="34" charset="0"/>
              </a:rPr>
              <a:t> </a:t>
            </a:r>
            <a:r>
              <a:rPr lang="en-US" sz="2400" dirty="0" smtClean="0">
                <a:latin typeface="Calibri" pitchFamily="34" charset="0"/>
              </a:rPr>
              <a:t>in the household segment </a:t>
            </a:r>
            <a:r>
              <a:rPr lang="hu-HU" sz="2400" dirty="0" smtClean="0">
                <a:latin typeface="Calibri" pitchFamily="34" charset="0"/>
              </a:rPr>
              <a:t>over </a:t>
            </a:r>
            <a:r>
              <a:rPr lang="en-US" sz="2400" dirty="0" smtClean="0">
                <a:latin typeface="Calibri" pitchFamily="34" charset="0"/>
              </a:rPr>
              <a:t>the forecast horizon</a:t>
            </a:r>
            <a:endParaRPr lang="en-US" sz="2400" dirty="0">
              <a:latin typeface="Calibri" pitchFamily="34" charset="0"/>
            </a:endParaRPr>
          </a:p>
        </p:txBody>
      </p:sp>
      <p:sp>
        <p:nvSpPr>
          <p:cNvPr id="4" name="Content Placeholder 3"/>
          <p:cNvSpPr>
            <a:spLocks noGrp="1"/>
          </p:cNvSpPr>
          <p:nvPr>
            <p:ph idx="10"/>
          </p:nvPr>
        </p:nvSpPr>
        <p:spPr>
          <a:xfrm>
            <a:off x="683568" y="1268761"/>
            <a:ext cx="7854498" cy="504055"/>
          </a:xfrm>
        </p:spPr>
        <p:txBody>
          <a:bodyPr>
            <a:normAutofit/>
          </a:bodyPr>
          <a:lstStyle/>
          <a:p>
            <a:pPr algn="ctr"/>
            <a:r>
              <a:rPr lang="en-GB" sz="1800" i="1" dirty="0" smtClean="0">
                <a:latin typeface="Calibri" pitchFamily="34" charset="0"/>
              </a:rPr>
              <a:t>Ratio of non-performing loans and cost of provisioning in the household segment</a:t>
            </a:r>
            <a:endParaRPr lang="hu-HU" sz="1800" i="1" dirty="0">
              <a:latin typeface="Calibri" pitchFamily="34" charset="0"/>
            </a:endParaRPr>
          </a:p>
        </p:txBody>
      </p:sp>
      <p:sp>
        <p:nvSpPr>
          <p:cNvPr id="5"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24</a:t>
            </a:fld>
            <a:endParaRPr lang="hu-HU" sz="1400" dirty="0"/>
          </a:p>
        </p:txBody>
      </p:sp>
      <p:sp>
        <p:nvSpPr>
          <p:cNvPr id="6" name="Rectangle 1"/>
          <p:cNvSpPr>
            <a:spLocks noChangeArrowheads="1"/>
          </p:cNvSpPr>
          <p:nvPr/>
        </p:nvSpPr>
        <p:spPr bwMode="auto">
          <a:xfrm>
            <a:off x="2051720" y="6237312"/>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9" name="Kép 8"/>
          <p:cNvPicPr>
            <a:picLocks noChangeAspect="1"/>
          </p:cNvPicPr>
          <p:nvPr/>
        </p:nvPicPr>
        <p:blipFill>
          <a:blip r:embed="rId3" cstate="print"/>
          <a:srcRect/>
          <a:stretch>
            <a:fillRect/>
          </a:stretch>
        </p:blipFill>
        <p:spPr bwMode="auto">
          <a:xfrm>
            <a:off x="1619672" y="1772816"/>
            <a:ext cx="5946250" cy="4464000"/>
          </a:xfrm>
          <a:prstGeom prst="rect">
            <a:avLst/>
          </a:prstGeom>
          <a:noFill/>
          <a:ln w="9525">
            <a:noFill/>
            <a:miter lim="800000"/>
            <a:headEnd/>
            <a:tailEnd/>
          </a:ln>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11560" y="2420888"/>
            <a:ext cx="7886700" cy="4248471"/>
          </a:xfrm>
        </p:spPr>
        <p:txBody>
          <a:bodyPr>
            <a:normAutofit/>
          </a:bodyPr>
          <a:lstStyle/>
          <a:p>
            <a:pPr algn="ctr">
              <a:buNone/>
            </a:pPr>
            <a:r>
              <a:rPr lang="en-US" sz="4000" dirty="0" smtClean="0">
                <a:latin typeface="Calibri" pitchFamily="34" charset="0"/>
              </a:rPr>
              <a:t>Profitability</a:t>
            </a:r>
            <a:endParaRPr lang="en-US" sz="4000" dirty="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en-US" sz="2400" dirty="0" smtClean="0">
                <a:latin typeface="Calibri" pitchFamily="34" charset="0"/>
              </a:rPr>
              <a:t>The profitability of the Hungarian banking sector remains </a:t>
            </a:r>
            <a:r>
              <a:rPr lang="hu-HU" sz="2400" dirty="0" err="1" smtClean="0">
                <a:latin typeface="Calibri" pitchFamily="34" charset="0"/>
              </a:rPr>
              <a:t>severely</a:t>
            </a:r>
            <a:r>
              <a:rPr lang="hu-HU" sz="2400" dirty="0" smtClean="0">
                <a:latin typeface="Calibri" pitchFamily="34" charset="0"/>
              </a:rPr>
              <a:t> </a:t>
            </a:r>
            <a:r>
              <a:rPr lang="en-US" sz="2400" dirty="0" smtClean="0">
                <a:latin typeface="Calibri" pitchFamily="34" charset="0"/>
              </a:rPr>
              <a:t>low in international comparison</a:t>
            </a:r>
            <a:endParaRPr lang="en-US" sz="2400" dirty="0">
              <a:latin typeface="Calibri" pitchFamily="34" charset="0"/>
            </a:endParaRPr>
          </a:p>
        </p:txBody>
      </p:sp>
      <p:sp>
        <p:nvSpPr>
          <p:cNvPr id="4" name="Content Placeholder 3"/>
          <p:cNvSpPr>
            <a:spLocks noGrp="1"/>
          </p:cNvSpPr>
          <p:nvPr>
            <p:ph idx="10"/>
          </p:nvPr>
        </p:nvSpPr>
        <p:spPr>
          <a:xfrm>
            <a:off x="467544" y="1556792"/>
            <a:ext cx="3744416" cy="576063"/>
          </a:xfrm>
        </p:spPr>
        <p:txBody>
          <a:bodyPr>
            <a:noAutofit/>
          </a:bodyPr>
          <a:lstStyle/>
          <a:p>
            <a:pPr algn="ctr"/>
            <a:r>
              <a:rPr lang="en-GB" sz="1800" i="1" dirty="0" smtClean="0">
                <a:latin typeface="Calibri" pitchFamily="34" charset="0"/>
              </a:rPr>
              <a:t>Pre-tax profit/loss of the banking sector and branches</a:t>
            </a:r>
            <a:endParaRPr lang="hu-HU" sz="1800" i="1" dirty="0">
              <a:latin typeface="Calibri"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26</a:t>
            </a:fld>
            <a:endParaRPr lang="hu-HU" sz="1400" dirty="0"/>
          </a:p>
        </p:txBody>
      </p:sp>
      <p:sp>
        <p:nvSpPr>
          <p:cNvPr id="12" name="Content Placeholder 3"/>
          <p:cNvSpPr txBox="1">
            <a:spLocks/>
          </p:cNvSpPr>
          <p:nvPr/>
        </p:nvSpPr>
        <p:spPr>
          <a:xfrm>
            <a:off x="4860032" y="1484784"/>
            <a:ext cx="3744416" cy="576063"/>
          </a:xfrm>
          <a:prstGeom prst="rect">
            <a:avLst/>
          </a:prstGeom>
        </p:spPr>
        <p:txBody>
          <a:bodyPr vert="horz" lIns="91440" tIns="45720" rIns="91440" bIns="45720" rtlCol="0">
            <a:normAutofit fontScale="92500" lnSpcReduction="10000"/>
          </a:bodyPr>
          <a:lstStyle/>
          <a:p>
            <a:pPr algn="ctr"/>
            <a:r>
              <a:rPr lang="hu-HU" sz="1200" i="1" dirty="0" smtClean="0"/>
              <a:t> </a:t>
            </a:r>
            <a:r>
              <a:rPr lang="en-GB" i="1" dirty="0" smtClean="0">
                <a:solidFill>
                  <a:schemeClr val="bg2"/>
                </a:solidFill>
                <a:latin typeface="Calibri" pitchFamily="34" charset="0"/>
                <a:ea typeface="Verdana" panose="020B0604030504040204" pitchFamily="34" charset="0"/>
                <a:cs typeface="Verdana" panose="020B0604030504040204" pitchFamily="34" charset="0"/>
              </a:rPr>
              <a:t>Profit after tax ROE in international comparison</a:t>
            </a:r>
            <a:endParaRPr lang="hu-HU" i="1" dirty="0">
              <a:solidFill>
                <a:schemeClr val="bg2"/>
              </a:solidFill>
              <a:latin typeface="Calibri" pitchFamily="34" charset="0"/>
              <a:ea typeface="Verdana" panose="020B0604030504040204" pitchFamily="34" charset="0"/>
              <a:cs typeface="Verdana" panose="020B0604030504040204" pitchFamily="34" charset="0"/>
            </a:endParaRPr>
          </a:p>
        </p:txBody>
      </p:sp>
      <p:sp>
        <p:nvSpPr>
          <p:cNvPr id="8" name="Rectangle 1"/>
          <p:cNvSpPr>
            <a:spLocks noChangeArrowheads="1"/>
          </p:cNvSpPr>
          <p:nvPr/>
        </p:nvSpPr>
        <p:spPr bwMode="auto">
          <a:xfrm>
            <a:off x="899592" y="5661248"/>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0" name="Rectangle 1"/>
          <p:cNvSpPr>
            <a:spLocks noChangeArrowheads="1"/>
          </p:cNvSpPr>
          <p:nvPr/>
        </p:nvSpPr>
        <p:spPr bwMode="auto">
          <a:xfrm>
            <a:off x="4932040" y="5296274"/>
            <a:ext cx="403244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000" dirty="0" smtClean="0"/>
              <a:t>Note: The chart depicts the 46–60, 20–80 percentile value of the member states' banking systems together with the Hungarian banking systems' ROE.</a:t>
            </a:r>
            <a:endParaRPr lang="hu-HU" sz="1000" dirty="0" smtClean="0"/>
          </a:p>
          <a:p>
            <a:pPr lvl="0" eaLnBrk="0" hangingPunct="0"/>
            <a:r>
              <a:rPr lang="hu-HU" sz="1000" dirty="0" err="1" smtClean="0">
                <a:solidFill>
                  <a:srgbClr val="000000"/>
                </a:solidFill>
                <a:latin typeface="Calibri" pitchFamily="34" charset="0"/>
                <a:ea typeface="Calibri" pitchFamily="34" charset="0"/>
                <a:cs typeface="Times New Roman" pitchFamily="18" charset="0"/>
              </a:rPr>
              <a:t>Source</a:t>
            </a:r>
            <a:r>
              <a:rPr lang="hu-HU" sz="1000" dirty="0" smtClean="0">
                <a:solidFill>
                  <a:srgbClr val="000000"/>
                </a:solidFill>
                <a:latin typeface="Calibri" pitchFamily="34" charset="0"/>
                <a:ea typeface="Calibri" pitchFamily="34" charset="0"/>
                <a:cs typeface="Times New Roman" pitchFamily="18" charset="0"/>
              </a:rPr>
              <a:t>:</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ECB CBD.</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11" name="Kép 10"/>
          <p:cNvPicPr/>
          <p:nvPr/>
        </p:nvPicPr>
        <p:blipFill>
          <a:blip r:embed="rId3" cstate="print"/>
          <a:srcRect/>
          <a:stretch>
            <a:fillRect/>
          </a:stretch>
        </p:blipFill>
        <p:spPr bwMode="auto">
          <a:xfrm>
            <a:off x="395536" y="2204864"/>
            <a:ext cx="4320000" cy="3240000"/>
          </a:xfrm>
          <a:prstGeom prst="rect">
            <a:avLst/>
          </a:prstGeom>
          <a:noFill/>
          <a:ln w="9525">
            <a:noFill/>
            <a:miter lim="800000"/>
            <a:headEnd/>
            <a:tailEnd/>
          </a:ln>
        </p:spPr>
      </p:pic>
      <p:pic>
        <p:nvPicPr>
          <p:cNvPr id="13" name="Kép 12"/>
          <p:cNvPicPr/>
          <p:nvPr/>
        </p:nvPicPr>
        <p:blipFill>
          <a:blip r:embed="rId4" cstate="print"/>
          <a:srcRect/>
          <a:stretch>
            <a:fillRect/>
          </a:stretch>
        </p:blipFill>
        <p:spPr bwMode="auto">
          <a:xfrm>
            <a:off x="4644008" y="2132856"/>
            <a:ext cx="4320000" cy="3240000"/>
          </a:xfrm>
          <a:prstGeom prst="rect">
            <a:avLst/>
          </a:prstGeom>
          <a:noFill/>
          <a:ln w="9525">
            <a:noFill/>
            <a:miter lim="800000"/>
            <a:headEnd/>
            <a:tailEnd/>
          </a:ln>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en-US" sz="2400" smtClean="0">
                <a:latin typeface="Calibri" pitchFamily="34" charset="0"/>
              </a:rPr>
              <a:t>The persistently subdued profitability may lead to the exit of some major foreign-owned banks</a:t>
            </a:r>
            <a:endParaRPr lang="en-US" sz="2400">
              <a:latin typeface="Calibri" pitchFamily="34" charset="0"/>
            </a:endParaRPr>
          </a:p>
        </p:txBody>
      </p:sp>
      <p:sp>
        <p:nvSpPr>
          <p:cNvPr id="4" name="Content Placeholder 3"/>
          <p:cNvSpPr>
            <a:spLocks noGrp="1"/>
          </p:cNvSpPr>
          <p:nvPr>
            <p:ph idx="10"/>
          </p:nvPr>
        </p:nvSpPr>
        <p:spPr>
          <a:xfrm>
            <a:off x="611560" y="1124744"/>
            <a:ext cx="7854498" cy="576063"/>
          </a:xfrm>
        </p:spPr>
        <p:txBody>
          <a:bodyPr>
            <a:noAutofit/>
          </a:bodyPr>
          <a:lstStyle/>
          <a:p>
            <a:pPr algn="ctr"/>
            <a:r>
              <a:rPr lang="en-GB" sz="1800" i="1" dirty="0" smtClean="0">
                <a:latin typeface="Calibri" pitchFamily="34" charset="0"/>
              </a:rPr>
              <a:t>Relationship between the invested capital of selected groups of institutions and the present equity capital and dividends disbursed </a:t>
            </a:r>
            <a:endParaRPr lang="hu-HU" sz="1800" i="1" dirty="0">
              <a:latin typeface="Calibri" pitchFamily="34" charset="0"/>
            </a:endParaRPr>
          </a:p>
        </p:txBody>
      </p:sp>
      <p:sp>
        <p:nvSpPr>
          <p:cNvPr id="8" name="Téglalap 7"/>
          <p:cNvSpPr/>
          <p:nvPr/>
        </p:nvSpPr>
        <p:spPr>
          <a:xfrm>
            <a:off x="755576" y="6021288"/>
            <a:ext cx="7056784" cy="400110"/>
          </a:xfrm>
          <a:prstGeom prst="rect">
            <a:avLst/>
          </a:prstGeom>
        </p:spPr>
        <p:txBody>
          <a:bodyPr wrap="square">
            <a:spAutoFit/>
          </a:bodyPr>
          <a:lstStyle/>
          <a:p>
            <a:pPr algn="just"/>
            <a:r>
              <a:rPr lang="en-GB" sz="1000" dirty="0" smtClean="0">
                <a:latin typeface="Calibri" pitchFamily="34" charset="0"/>
              </a:rPr>
              <a:t>Note: between 1997 and June 2013, amounts calculated not at present value. Invested capital means the initial equity capital and the capital increases carried out in the period under review.</a:t>
            </a:r>
            <a:endParaRPr lang="hu-HU" sz="1000" dirty="0">
              <a:latin typeface="Calibri"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27</a:t>
            </a:fld>
            <a:endParaRPr lang="hu-HU" sz="1400" dirty="0"/>
          </a:p>
        </p:txBody>
      </p:sp>
      <p:sp>
        <p:nvSpPr>
          <p:cNvPr id="10" name="Rectangle 1"/>
          <p:cNvSpPr>
            <a:spLocks noChangeArrowheads="1"/>
          </p:cNvSpPr>
          <p:nvPr/>
        </p:nvSpPr>
        <p:spPr bwMode="auto">
          <a:xfrm>
            <a:off x="755576" y="6381328"/>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15361" name="Picture 1"/>
          <p:cNvPicPr>
            <a:picLocks noChangeAspect="1" noChangeArrowheads="1"/>
          </p:cNvPicPr>
          <p:nvPr/>
        </p:nvPicPr>
        <p:blipFill>
          <a:blip r:embed="rId3" cstate="print"/>
          <a:srcRect/>
          <a:stretch>
            <a:fillRect/>
          </a:stretch>
        </p:blipFill>
        <p:spPr bwMode="auto">
          <a:xfrm>
            <a:off x="1331640" y="1772816"/>
            <a:ext cx="5949380" cy="4175968"/>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en-GB" sz="2400" dirty="0" smtClean="0">
                <a:latin typeface="Calibri" pitchFamily="34" charset="0"/>
              </a:rPr>
              <a:t>The consolidation may be slowed down by the high ratio of parent </a:t>
            </a:r>
            <a:r>
              <a:rPr lang="hu-HU" sz="2400" dirty="0" smtClean="0">
                <a:latin typeface="Calibri" pitchFamily="34" charset="0"/>
              </a:rPr>
              <a:t>bank </a:t>
            </a:r>
            <a:r>
              <a:rPr lang="en-GB" sz="2400" dirty="0" smtClean="0">
                <a:latin typeface="Calibri" pitchFamily="34" charset="0"/>
              </a:rPr>
              <a:t>funding </a:t>
            </a:r>
            <a:endParaRPr lang="hu-HU" sz="2400" dirty="0">
              <a:latin typeface="Calibri" pitchFamily="34" charset="0"/>
            </a:endParaRPr>
          </a:p>
        </p:txBody>
      </p:sp>
      <p:sp>
        <p:nvSpPr>
          <p:cNvPr id="4" name="Content Placeholder 3"/>
          <p:cNvSpPr>
            <a:spLocks noGrp="1"/>
          </p:cNvSpPr>
          <p:nvPr>
            <p:ph idx="10"/>
          </p:nvPr>
        </p:nvSpPr>
        <p:spPr>
          <a:xfrm>
            <a:off x="683568" y="1388651"/>
            <a:ext cx="7854498" cy="576063"/>
          </a:xfrm>
        </p:spPr>
        <p:txBody>
          <a:bodyPr>
            <a:normAutofit/>
          </a:bodyPr>
          <a:lstStyle/>
          <a:p>
            <a:pPr algn="ctr"/>
            <a:r>
              <a:rPr lang="en-GB" sz="1800" i="1" dirty="0" smtClean="0">
                <a:latin typeface="Calibri" pitchFamily="34" charset="0"/>
              </a:rPr>
              <a:t>Role of foreign and parent funding in the banking sector</a:t>
            </a:r>
            <a:endParaRPr lang="hu-HU" sz="1800" i="1" dirty="0">
              <a:latin typeface="Calibri" pitchFamily="34" charset="0"/>
            </a:endParaRPr>
          </a:p>
        </p:txBody>
      </p:sp>
      <p:sp>
        <p:nvSpPr>
          <p:cNvPr id="5"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28</a:t>
            </a:fld>
            <a:endParaRPr lang="hu-HU" sz="1400" dirty="0"/>
          </a:p>
        </p:txBody>
      </p:sp>
      <p:sp>
        <p:nvSpPr>
          <p:cNvPr id="8" name="Rectangle 1"/>
          <p:cNvSpPr>
            <a:spLocks noChangeArrowheads="1"/>
          </p:cNvSpPr>
          <p:nvPr/>
        </p:nvSpPr>
        <p:spPr bwMode="auto">
          <a:xfrm>
            <a:off x="1619672" y="6237312"/>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475656" y="1772816"/>
            <a:ext cx="5949380" cy="4464000"/>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1367" y="2348880"/>
            <a:ext cx="7886700" cy="4176463"/>
          </a:xfrm>
        </p:spPr>
        <p:txBody>
          <a:bodyPr>
            <a:normAutofit/>
          </a:bodyPr>
          <a:lstStyle/>
          <a:p>
            <a:pPr algn="ctr">
              <a:buNone/>
            </a:pPr>
            <a:r>
              <a:rPr lang="en-US" sz="4000" dirty="0" smtClean="0"/>
              <a:t>Stress test results</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280920" cy="759189"/>
          </a:xfrm>
        </p:spPr>
        <p:txBody>
          <a:bodyPr>
            <a:normAutofit fontScale="90000"/>
          </a:bodyPr>
          <a:lstStyle/>
          <a:p>
            <a:r>
              <a:rPr lang="en-US" dirty="0" smtClean="0">
                <a:latin typeface="Calibri" pitchFamily="34" charset="0"/>
              </a:rPr>
              <a:t>Key m</a:t>
            </a:r>
            <a:r>
              <a:rPr lang="hu-HU" dirty="0" smtClean="0">
                <a:latin typeface="Calibri" pitchFamily="34" charset="0"/>
              </a:rPr>
              <a:t>e</a:t>
            </a:r>
            <a:r>
              <a:rPr lang="en-US" dirty="0" err="1" smtClean="0">
                <a:latin typeface="Calibri" pitchFamily="34" charset="0"/>
              </a:rPr>
              <a:t>ssages</a:t>
            </a:r>
            <a:r>
              <a:rPr lang="en-US" dirty="0" smtClean="0">
                <a:latin typeface="Calibri" pitchFamily="34" charset="0"/>
              </a:rPr>
              <a:t> of the Report on Financial Stability</a:t>
            </a:r>
            <a:endParaRPr lang="en-US" dirty="0">
              <a:latin typeface="Calibri" pitchFamily="34" charset="0"/>
            </a:endParaRPr>
          </a:p>
        </p:txBody>
      </p:sp>
      <p:sp>
        <p:nvSpPr>
          <p:cNvPr id="3" name="Content Placeholder 2"/>
          <p:cNvSpPr>
            <a:spLocks noGrp="1"/>
          </p:cNvSpPr>
          <p:nvPr>
            <p:ph idx="1"/>
          </p:nvPr>
        </p:nvSpPr>
        <p:spPr>
          <a:xfrm>
            <a:off x="683568" y="1340768"/>
            <a:ext cx="8136904" cy="5040560"/>
          </a:xfrm>
        </p:spPr>
        <p:txBody>
          <a:bodyPr>
            <a:normAutofit fontScale="77500" lnSpcReduction="20000"/>
          </a:bodyPr>
          <a:lstStyle/>
          <a:p>
            <a:pPr marL="457200" indent="-457200" algn="just">
              <a:lnSpc>
                <a:spcPct val="120000"/>
              </a:lnSpc>
              <a:spcBef>
                <a:spcPts val="0"/>
              </a:spcBef>
              <a:spcAft>
                <a:spcPts val="600"/>
              </a:spcAft>
              <a:buFont typeface="+mj-lt"/>
              <a:buAutoNum type="arabicPeriod"/>
            </a:pPr>
            <a:r>
              <a:rPr lang="en-GB" i="1" dirty="0" smtClean="0">
                <a:latin typeface="Calibri" pitchFamily="34" charset="0"/>
              </a:rPr>
              <a:t>The contraction in corporate lending is expected to halt in the coming years, in which the Funding for Growth Scheme play a dominant role</a:t>
            </a:r>
            <a:r>
              <a:rPr lang="en-GB" i="1" dirty="0" smtClean="0">
                <a:solidFill>
                  <a:srgbClr val="202653"/>
                </a:solidFill>
                <a:latin typeface="Calibri" pitchFamily="34" charset="0"/>
              </a:rPr>
              <a:t>.</a:t>
            </a:r>
          </a:p>
          <a:p>
            <a:pPr marL="800100" lvl="1" indent="-457200" algn="just">
              <a:lnSpc>
                <a:spcPct val="120000"/>
              </a:lnSpc>
              <a:spcBef>
                <a:spcPts val="0"/>
              </a:spcBef>
              <a:spcAft>
                <a:spcPts val="600"/>
              </a:spcAft>
            </a:pPr>
            <a:r>
              <a:rPr lang="en-GB" i="1" dirty="0" smtClean="0">
                <a:solidFill>
                  <a:srgbClr val="202653"/>
                </a:solidFill>
                <a:latin typeface="Calibri" pitchFamily="34" charset="0"/>
              </a:rPr>
              <a:t>Sustained recovery in lending will require further easing of credit conditions on the supply side</a:t>
            </a:r>
            <a:r>
              <a:rPr lang="en-GB" i="1" dirty="0" smtClean="0">
                <a:latin typeface="Calibri" pitchFamily="34" charset="0"/>
              </a:rPr>
              <a:t>.</a:t>
            </a:r>
          </a:p>
          <a:p>
            <a:pPr marL="800100" lvl="1" indent="-457200" algn="just">
              <a:lnSpc>
                <a:spcPct val="120000"/>
              </a:lnSpc>
              <a:spcBef>
                <a:spcPts val="0"/>
              </a:spcBef>
              <a:spcAft>
                <a:spcPts val="600"/>
              </a:spcAft>
            </a:pPr>
            <a:r>
              <a:rPr lang="en-GB" i="1" dirty="0" smtClean="0">
                <a:latin typeface="Calibri" pitchFamily="34" charset="0"/>
              </a:rPr>
              <a:t>Some of the activities of deleveraging large banks may be taken over by smaller banking market participants. This, however, will require improving the capital position and funding capacity of those institutions</a:t>
            </a:r>
            <a:endParaRPr lang="en-GB" dirty="0" smtClean="0">
              <a:latin typeface="Calibri" pitchFamily="34" charset="0"/>
            </a:endParaRPr>
          </a:p>
          <a:p>
            <a:pPr marL="457200" indent="-457200" algn="just">
              <a:lnSpc>
                <a:spcPct val="120000"/>
              </a:lnSpc>
              <a:spcBef>
                <a:spcPts val="0"/>
              </a:spcBef>
              <a:spcAft>
                <a:spcPts val="600"/>
              </a:spcAft>
              <a:buFont typeface="+mj-lt"/>
              <a:buAutoNum type="arabicPeriod"/>
            </a:pPr>
            <a:r>
              <a:rPr lang="en-GB" i="1" dirty="0" smtClean="0">
                <a:latin typeface="Calibri" pitchFamily="34" charset="0"/>
              </a:rPr>
              <a:t>The indebtedness of households in foreign currency poses significant financial stability risks, thus </a:t>
            </a:r>
            <a:r>
              <a:rPr lang="hu-HU" i="1" dirty="0" err="1" smtClean="0">
                <a:latin typeface="Calibri" pitchFamily="34" charset="0"/>
              </a:rPr>
              <a:t>its</a:t>
            </a:r>
            <a:r>
              <a:rPr lang="hu-HU" i="1" dirty="0" smtClean="0">
                <a:latin typeface="Calibri" pitchFamily="34" charset="0"/>
              </a:rPr>
              <a:t> </a:t>
            </a:r>
            <a:r>
              <a:rPr lang="en-GB" i="1" dirty="0" smtClean="0">
                <a:latin typeface="Calibri" pitchFamily="34" charset="0"/>
              </a:rPr>
              <a:t>management </a:t>
            </a:r>
            <a:r>
              <a:rPr lang="hu-HU" i="1" dirty="0" smtClean="0">
                <a:latin typeface="Calibri" pitchFamily="34" charset="0"/>
              </a:rPr>
              <a:t>is </a:t>
            </a:r>
            <a:r>
              <a:rPr lang="hu-HU" i="1" dirty="0" err="1" smtClean="0">
                <a:latin typeface="Calibri" pitchFamily="34" charset="0"/>
              </a:rPr>
              <a:t>in</a:t>
            </a:r>
            <a:r>
              <a:rPr lang="hu-HU" i="1" dirty="0" smtClean="0">
                <a:latin typeface="Calibri" pitchFamily="34" charset="0"/>
              </a:rPr>
              <a:t> </a:t>
            </a:r>
            <a:r>
              <a:rPr lang="en-GB" i="1" dirty="0" smtClean="0">
                <a:latin typeface="Calibri" pitchFamily="34" charset="0"/>
              </a:rPr>
              <a:t>the interest</a:t>
            </a:r>
            <a:r>
              <a:rPr lang="hu-HU" i="1" dirty="0" smtClean="0">
                <a:latin typeface="Calibri" pitchFamily="34" charset="0"/>
              </a:rPr>
              <a:t>s</a:t>
            </a:r>
            <a:r>
              <a:rPr lang="en-GB" i="1" dirty="0" smtClean="0">
                <a:latin typeface="Calibri" pitchFamily="34" charset="0"/>
              </a:rPr>
              <a:t> of all parties.</a:t>
            </a:r>
          </a:p>
          <a:p>
            <a:pPr marL="800100" lvl="1" indent="-457200" algn="just">
              <a:lnSpc>
                <a:spcPct val="120000"/>
              </a:lnSpc>
              <a:spcBef>
                <a:spcPts val="0"/>
              </a:spcBef>
              <a:spcAft>
                <a:spcPts val="600"/>
              </a:spcAft>
            </a:pPr>
            <a:r>
              <a:rPr lang="en-GB" i="1" dirty="0" smtClean="0">
                <a:latin typeface="Calibri" pitchFamily="34" charset="0"/>
              </a:rPr>
              <a:t>The most important duty is the elimination of exchange rate risk.</a:t>
            </a:r>
          </a:p>
          <a:p>
            <a:pPr marL="800100" lvl="1" indent="-457200" algn="just">
              <a:lnSpc>
                <a:spcPct val="120000"/>
              </a:lnSpc>
              <a:spcBef>
                <a:spcPts val="0"/>
              </a:spcBef>
              <a:spcAft>
                <a:spcPts val="600"/>
              </a:spcAft>
            </a:pPr>
            <a:r>
              <a:rPr lang="en-GB" i="1" dirty="0" smtClean="0">
                <a:latin typeface="Calibri" pitchFamily="34" charset="0"/>
              </a:rPr>
              <a:t>The rules of transparent pricing should be mandatory in the case of outstanding mortgage loans. </a:t>
            </a:r>
          </a:p>
          <a:p>
            <a:pPr marL="800100" lvl="1" indent="-457200" algn="just">
              <a:lnSpc>
                <a:spcPct val="120000"/>
              </a:lnSpc>
              <a:spcBef>
                <a:spcPts val="0"/>
              </a:spcBef>
              <a:spcAft>
                <a:spcPts val="600"/>
              </a:spcAft>
            </a:pPr>
            <a:r>
              <a:rPr lang="en-GB" i="1" dirty="0" smtClean="0">
                <a:latin typeface="Calibri" pitchFamily="34" charset="0"/>
              </a:rPr>
              <a:t>It should be considered to cap the interest margin above the benchmark rate on mortgage loans in order to limit the interest risk of households. </a:t>
            </a:r>
          </a:p>
          <a:p>
            <a:pPr marL="457200" indent="-457200" algn="just">
              <a:lnSpc>
                <a:spcPct val="120000"/>
              </a:lnSpc>
              <a:spcBef>
                <a:spcPts val="0"/>
              </a:spcBef>
              <a:spcAft>
                <a:spcPts val="600"/>
              </a:spcAft>
              <a:buFont typeface="+mj-lt"/>
              <a:buAutoNum type="arabicPeriod"/>
            </a:pPr>
            <a:r>
              <a:rPr lang="en-GB" i="1" dirty="0" smtClean="0">
                <a:latin typeface="Calibri" pitchFamily="34" charset="0"/>
              </a:rPr>
              <a:t>The domestic banking sector is marked by persistently weak profitability outlook, which may prompt some banks to revise their market strategies.</a:t>
            </a:r>
          </a:p>
          <a:p>
            <a:pPr marL="800100" lvl="1" indent="-457200" algn="just">
              <a:lnSpc>
                <a:spcPct val="120000"/>
              </a:lnSpc>
              <a:spcBef>
                <a:spcPts val="0"/>
              </a:spcBef>
              <a:spcAft>
                <a:spcPts val="600"/>
              </a:spcAft>
            </a:pPr>
            <a:r>
              <a:rPr lang="en-GB" i="1" dirty="0" smtClean="0">
                <a:latin typeface="Calibri" pitchFamily="34" charset="0"/>
              </a:rPr>
              <a:t>This may lead to the consolidation of the market, whereby smaller banks and cooperative credit institutions may boost significantly their market share; while the entry of new participants cannot be ruled out either.</a:t>
            </a:r>
          </a:p>
          <a:p>
            <a:pPr marL="457200" indent="-457200">
              <a:lnSpc>
                <a:spcPct val="120000"/>
              </a:lnSpc>
              <a:spcBef>
                <a:spcPts val="0"/>
              </a:spcBef>
              <a:spcAft>
                <a:spcPts val="600"/>
              </a:spcAft>
              <a:buNone/>
            </a:pPr>
            <a:endParaRPr lang="en-GB" dirty="0" smtClean="0"/>
          </a:p>
        </p:txBody>
      </p:sp>
      <p:sp>
        <p:nvSpPr>
          <p:cNvPr id="4"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3</a:t>
            </a:fld>
            <a:endParaRPr lang="hu-HU" sz="1400" dirty="0"/>
          </a:p>
        </p:txBody>
      </p:sp>
    </p:spTree>
    <p:extLst>
      <p:ext uri="{BB962C8B-B14F-4D97-AF65-F5344CB8AC3E}">
        <p14:creationId xmlns:p14="http://schemas.microsoft.com/office/powerpoint/2010/main" xmlns="" val="3382501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en-US" sz="2400" smtClean="0">
                <a:latin typeface="Calibri" pitchFamily="34" charset="0"/>
              </a:rPr>
              <a:t>The liquidity stress test indicates strong resilience, but only in HUF</a:t>
            </a:r>
            <a:endParaRPr lang="en-US" sz="2400">
              <a:latin typeface="Calibri" pitchFamily="34" charset="0"/>
            </a:endParaRPr>
          </a:p>
        </p:txBody>
      </p:sp>
      <p:sp>
        <p:nvSpPr>
          <p:cNvPr id="4" name="Content Placeholder 3"/>
          <p:cNvSpPr>
            <a:spLocks noGrp="1"/>
          </p:cNvSpPr>
          <p:nvPr>
            <p:ph idx="10"/>
          </p:nvPr>
        </p:nvSpPr>
        <p:spPr>
          <a:xfrm>
            <a:off x="683568" y="1196752"/>
            <a:ext cx="7854498" cy="576063"/>
          </a:xfrm>
        </p:spPr>
        <p:txBody>
          <a:bodyPr>
            <a:noAutofit/>
          </a:bodyPr>
          <a:lstStyle/>
          <a:p>
            <a:pPr algn="ctr"/>
            <a:r>
              <a:rPr lang="en-GB" sz="1800" i="1" dirty="0" smtClean="0">
                <a:latin typeface="Calibri" pitchFamily="34" charset="0"/>
              </a:rPr>
              <a:t>Liquidity </a:t>
            </a:r>
            <a:r>
              <a:rPr lang="en-GB" i="1" dirty="0" smtClean="0">
                <a:latin typeface="Calibri" pitchFamily="34" charset="0"/>
              </a:rPr>
              <a:t>Stress</a:t>
            </a:r>
            <a:r>
              <a:rPr lang="en-GB" sz="1800" i="1" dirty="0" smtClean="0">
                <a:latin typeface="Calibri" pitchFamily="34" charset="0"/>
              </a:rPr>
              <a:t> Index and banks’ liquidity surplus or deficit relative to the regulatory level in the stress scenario</a:t>
            </a:r>
            <a:endParaRPr lang="hu-HU" sz="1800" dirty="0">
              <a:latin typeface="Calibri" pitchFamily="34" charset="0"/>
            </a:endParaRPr>
          </a:p>
        </p:txBody>
      </p:sp>
      <p:sp>
        <p:nvSpPr>
          <p:cNvPr id="8" name="Téglalap 7"/>
          <p:cNvSpPr/>
          <p:nvPr/>
        </p:nvSpPr>
        <p:spPr>
          <a:xfrm>
            <a:off x="827584" y="6093296"/>
            <a:ext cx="7056784" cy="400110"/>
          </a:xfrm>
          <a:prstGeom prst="rect">
            <a:avLst/>
          </a:prstGeom>
        </p:spPr>
        <p:txBody>
          <a:bodyPr wrap="square">
            <a:spAutoFit/>
          </a:bodyPr>
          <a:lstStyle/>
          <a:p>
            <a:pPr algn="just"/>
            <a:r>
              <a:rPr lang="en-GB" sz="1000" dirty="0" smtClean="0">
                <a:latin typeface="Calibri" pitchFamily="34" charset="0"/>
              </a:rPr>
              <a:t>Note: The LSI is the sum of normalised liquidity deficits relative to the 10 per cent regulatory limit, weighted by the balance sheet total. The higher the value of the index, the higher the liquidity risk in the stress scenario.</a:t>
            </a:r>
            <a:endParaRPr lang="hu-HU" sz="1000" dirty="0">
              <a:latin typeface="Calibri"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30</a:t>
            </a:fld>
            <a:endParaRPr lang="hu-HU" sz="1400" dirty="0"/>
          </a:p>
        </p:txBody>
      </p:sp>
      <p:sp>
        <p:nvSpPr>
          <p:cNvPr id="9" name="Rectangle 1"/>
          <p:cNvSpPr>
            <a:spLocks noChangeArrowheads="1"/>
          </p:cNvSpPr>
          <p:nvPr/>
        </p:nvSpPr>
        <p:spPr bwMode="auto">
          <a:xfrm>
            <a:off x="899592" y="6453336"/>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10" name="Kép 9"/>
          <p:cNvPicPr/>
          <p:nvPr/>
        </p:nvPicPr>
        <p:blipFill>
          <a:blip r:embed="rId4" cstate="print"/>
          <a:srcRect/>
          <a:stretch>
            <a:fillRect/>
          </a:stretch>
        </p:blipFill>
        <p:spPr bwMode="auto">
          <a:xfrm>
            <a:off x="1547664" y="1700808"/>
            <a:ext cx="5940000" cy="4464000"/>
          </a:xfrm>
          <a:prstGeom prst="rect">
            <a:avLst/>
          </a:prstGeom>
          <a:noFill/>
          <a:ln w="9525">
            <a:noFill/>
            <a:miter lim="800000"/>
            <a:headEnd/>
            <a:tailEnd/>
          </a:ln>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en-US" sz="2400" dirty="0" smtClean="0">
                <a:latin typeface="Calibri" pitchFamily="34" charset="0"/>
              </a:rPr>
              <a:t>Increasing, but still manageable capital need in the stress scenario</a:t>
            </a:r>
            <a:endParaRPr lang="en-US" sz="2400" dirty="0">
              <a:latin typeface="Calibri" pitchFamily="34" charset="0"/>
            </a:endParaRPr>
          </a:p>
        </p:txBody>
      </p:sp>
      <p:sp>
        <p:nvSpPr>
          <p:cNvPr id="5"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31</a:t>
            </a:fld>
            <a:endParaRPr lang="hu-HU" sz="1400" dirty="0"/>
          </a:p>
        </p:txBody>
      </p:sp>
      <p:sp>
        <p:nvSpPr>
          <p:cNvPr id="6" name="Rectangle 1"/>
          <p:cNvSpPr>
            <a:spLocks noChangeArrowheads="1"/>
          </p:cNvSpPr>
          <p:nvPr/>
        </p:nvSpPr>
        <p:spPr bwMode="auto">
          <a:xfrm>
            <a:off x="1403648" y="4941168"/>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8193" name="Rectangle 1"/>
          <p:cNvSpPr>
            <a:spLocks noChangeArrowheads="1"/>
          </p:cNvSpPr>
          <p:nvPr/>
        </p:nvSpPr>
        <p:spPr bwMode="auto">
          <a:xfrm>
            <a:off x="1228264" y="1456710"/>
            <a:ext cx="668747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i="1" dirty="0" smtClean="0">
                <a:solidFill>
                  <a:schemeClr val="bg2"/>
                </a:solidFill>
                <a:latin typeface="Calibri" pitchFamily="34" charset="0"/>
                <a:ea typeface="Verdana" panose="020B0604030504040204" pitchFamily="34" charset="0"/>
                <a:cs typeface="Verdana" panose="020B0604030504040204" pitchFamily="34" charset="0"/>
              </a:rPr>
              <a:t>Stress test result with the 8 per cent regulatory capital adequacy ratio</a:t>
            </a:r>
          </a:p>
        </p:txBody>
      </p:sp>
      <p:pic>
        <p:nvPicPr>
          <p:cNvPr id="7" name="Kép 6"/>
          <p:cNvPicPr/>
          <p:nvPr/>
        </p:nvPicPr>
        <p:blipFill>
          <a:blip r:embed="rId4" cstate="print"/>
          <a:srcRect/>
          <a:stretch>
            <a:fillRect/>
          </a:stretch>
        </p:blipFill>
        <p:spPr bwMode="auto">
          <a:xfrm>
            <a:off x="1403648" y="1988840"/>
            <a:ext cx="6264696" cy="2880320"/>
          </a:xfrm>
          <a:prstGeom prst="rect">
            <a:avLst/>
          </a:prstGeom>
          <a:noFill/>
          <a:ln w="9525">
            <a:noFill/>
            <a:miter lim="800000"/>
            <a:headEnd/>
            <a:tailEnd/>
          </a:ln>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460432" cy="759189"/>
          </a:xfrm>
        </p:spPr>
        <p:txBody>
          <a:bodyPr>
            <a:normAutofit/>
          </a:bodyPr>
          <a:lstStyle/>
          <a:p>
            <a:r>
              <a:rPr lang="en-US" sz="2400" dirty="0" smtClean="0">
                <a:latin typeface="Calibri" pitchFamily="34" charset="0"/>
              </a:rPr>
              <a:t>There has been only a slight change in the Solvency Stress Index since our last Report</a:t>
            </a:r>
            <a:endParaRPr lang="en-US" sz="2400" dirty="0">
              <a:latin typeface="Calibri" pitchFamily="34" charset="0"/>
            </a:endParaRPr>
          </a:p>
        </p:txBody>
      </p:sp>
      <p:sp>
        <p:nvSpPr>
          <p:cNvPr id="4" name="Content Placeholder 3"/>
          <p:cNvSpPr>
            <a:spLocks noGrp="1"/>
          </p:cNvSpPr>
          <p:nvPr>
            <p:ph idx="10"/>
          </p:nvPr>
        </p:nvSpPr>
        <p:spPr>
          <a:xfrm>
            <a:off x="683568" y="1388651"/>
            <a:ext cx="7854498" cy="384165"/>
          </a:xfrm>
        </p:spPr>
        <p:txBody>
          <a:bodyPr>
            <a:normAutofit lnSpcReduction="10000"/>
          </a:bodyPr>
          <a:lstStyle/>
          <a:p>
            <a:pPr algn="ctr" defTabSz="914400" fontAlgn="base">
              <a:lnSpc>
                <a:spcPct val="100000"/>
              </a:lnSpc>
              <a:spcBef>
                <a:spcPct val="0"/>
              </a:spcBef>
              <a:spcAft>
                <a:spcPct val="0"/>
              </a:spcAft>
            </a:pPr>
            <a:r>
              <a:rPr lang="en-GB" i="1" dirty="0" smtClean="0">
                <a:latin typeface="Calibri" pitchFamily="34" charset="0"/>
              </a:rPr>
              <a:t>Solvency Stress Index</a:t>
            </a:r>
            <a:r>
              <a:rPr lang="hu-HU" i="1" dirty="0" smtClean="0">
                <a:latin typeface="Calibri" pitchFamily="34" charset="0"/>
              </a:rPr>
              <a:t>, </a:t>
            </a:r>
            <a:r>
              <a:rPr lang="hu-HU" i="1" dirty="0" err="1" smtClean="0">
                <a:latin typeface="Calibri" pitchFamily="34" charset="0"/>
              </a:rPr>
              <a:t>capital</a:t>
            </a:r>
            <a:r>
              <a:rPr lang="hu-HU" i="1" dirty="0" smtClean="0">
                <a:latin typeface="Calibri" pitchFamily="34" charset="0"/>
              </a:rPr>
              <a:t> </a:t>
            </a:r>
            <a:r>
              <a:rPr lang="hu-HU" i="1" dirty="0" err="1" smtClean="0">
                <a:latin typeface="Calibri" pitchFamily="34" charset="0"/>
              </a:rPr>
              <a:t>buffer</a:t>
            </a:r>
            <a:r>
              <a:rPr lang="hu-HU" i="1" dirty="0" smtClean="0">
                <a:latin typeface="Calibri" pitchFamily="34" charset="0"/>
              </a:rPr>
              <a:t> and </a:t>
            </a:r>
            <a:r>
              <a:rPr lang="hu-HU" i="1" dirty="0" err="1" smtClean="0">
                <a:latin typeface="Calibri" pitchFamily="34" charset="0"/>
              </a:rPr>
              <a:t>need</a:t>
            </a:r>
            <a:r>
              <a:rPr lang="hu-HU" i="1" dirty="0" smtClean="0">
                <a:latin typeface="Calibri" pitchFamily="34" charset="0"/>
              </a:rPr>
              <a:t> </a:t>
            </a:r>
            <a:r>
              <a:rPr lang="hu-HU" i="1" dirty="0" err="1" smtClean="0">
                <a:latin typeface="Calibri" pitchFamily="34" charset="0"/>
              </a:rPr>
              <a:t>along</a:t>
            </a:r>
            <a:r>
              <a:rPr lang="hu-HU" i="1" dirty="0" smtClean="0">
                <a:latin typeface="Calibri" pitchFamily="34" charset="0"/>
              </a:rPr>
              <a:t> </a:t>
            </a:r>
            <a:r>
              <a:rPr lang="hu-HU" i="1" dirty="0" err="1" smtClean="0">
                <a:latin typeface="Calibri" pitchFamily="34" charset="0"/>
              </a:rPr>
              <a:t>the</a:t>
            </a:r>
            <a:r>
              <a:rPr lang="hu-HU" i="1" dirty="0" smtClean="0">
                <a:latin typeface="Calibri" pitchFamily="34" charset="0"/>
              </a:rPr>
              <a:t> </a:t>
            </a:r>
            <a:r>
              <a:rPr lang="hu-HU" i="1" dirty="0" err="1" smtClean="0">
                <a:latin typeface="Calibri" pitchFamily="34" charset="0"/>
              </a:rPr>
              <a:t>stress</a:t>
            </a:r>
            <a:r>
              <a:rPr lang="hu-HU" i="1" dirty="0" smtClean="0">
                <a:latin typeface="Calibri" pitchFamily="34" charset="0"/>
              </a:rPr>
              <a:t> </a:t>
            </a:r>
            <a:r>
              <a:rPr lang="hu-HU" i="1" dirty="0" err="1" smtClean="0">
                <a:latin typeface="Calibri" pitchFamily="34" charset="0"/>
              </a:rPr>
              <a:t>scenario</a:t>
            </a:r>
            <a:endParaRPr lang="hu-HU" i="1" dirty="0">
              <a:latin typeface="Calibri" pitchFamily="34" charset="0"/>
            </a:endParaRPr>
          </a:p>
        </p:txBody>
      </p:sp>
      <p:sp>
        <p:nvSpPr>
          <p:cNvPr id="5"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32</a:t>
            </a:fld>
            <a:endParaRPr lang="hu-HU" sz="1400" dirty="0"/>
          </a:p>
        </p:txBody>
      </p:sp>
      <p:sp>
        <p:nvSpPr>
          <p:cNvPr id="6" name="Rectangle 1"/>
          <p:cNvSpPr>
            <a:spLocks noChangeArrowheads="1"/>
          </p:cNvSpPr>
          <p:nvPr/>
        </p:nvSpPr>
        <p:spPr bwMode="auto">
          <a:xfrm>
            <a:off x="2339752" y="6381328"/>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Source</a:t>
            </a:r>
            <a:r>
              <a:rPr kumimoji="0" lang="hu-HU"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MNB.</a:t>
            </a:r>
            <a:endParaRPr kumimoji="0" lang="hu-HU"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7" name="Kép 6"/>
          <p:cNvPicPr/>
          <p:nvPr/>
        </p:nvPicPr>
        <p:blipFill>
          <a:blip r:embed="rId4" cstate="print"/>
          <a:srcRect/>
          <a:stretch>
            <a:fillRect/>
          </a:stretch>
        </p:blipFill>
        <p:spPr bwMode="auto">
          <a:xfrm>
            <a:off x="1763688" y="1916832"/>
            <a:ext cx="5940000" cy="4464000"/>
          </a:xfrm>
          <a:prstGeom prst="rect">
            <a:avLst/>
          </a:prstGeom>
          <a:noFill/>
          <a:ln w="9525">
            <a:noFill/>
            <a:miter lim="800000"/>
            <a:headEnd/>
            <a:tailEnd/>
          </a:ln>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6630364" cy="742711"/>
          </a:xfrm>
        </p:spPr>
        <p:txBody>
          <a:bodyPr>
            <a:normAutofit/>
          </a:bodyPr>
          <a:lstStyle/>
          <a:p>
            <a:r>
              <a:rPr lang="en-US" sz="4000" dirty="0" smtClean="0">
                <a:solidFill>
                  <a:schemeClr val="bg2"/>
                </a:solidFill>
                <a:latin typeface="Calibri" pitchFamily="34" charset="0"/>
              </a:rPr>
              <a:t>Thank you for your attention!</a:t>
            </a:r>
            <a:endParaRPr lang="en-US" sz="4000" dirty="0">
              <a:solidFill>
                <a:schemeClr val="bg2"/>
              </a:solidFill>
              <a:latin typeface="Calibri" pitchFamily="34" charset="0"/>
            </a:endParaRPr>
          </a:p>
        </p:txBody>
      </p:sp>
    </p:spTree>
    <p:extLst>
      <p:ext uri="{BB962C8B-B14F-4D97-AF65-F5344CB8AC3E}">
        <p14:creationId xmlns:p14="http://schemas.microsoft.com/office/powerpoint/2010/main" xmlns="" val="190834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280920" cy="759189"/>
          </a:xfrm>
        </p:spPr>
        <p:txBody>
          <a:bodyPr>
            <a:normAutofit/>
          </a:bodyPr>
          <a:lstStyle/>
          <a:p>
            <a:r>
              <a:rPr lang="en-US" dirty="0" smtClean="0">
                <a:latin typeface="Calibri" pitchFamily="34" charset="0"/>
              </a:rPr>
              <a:t>Key risk and their mitigation measures I.</a:t>
            </a:r>
            <a:endParaRPr lang="en-US" dirty="0">
              <a:latin typeface="Calibri" pitchFamily="34" charset="0"/>
            </a:endParaRPr>
          </a:p>
        </p:txBody>
      </p:sp>
      <p:sp>
        <p:nvSpPr>
          <p:cNvPr id="3" name="Content Placeholder 2"/>
          <p:cNvSpPr>
            <a:spLocks noGrp="1"/>
          </p:cNvSpPr>
          <p:nvPr>
            <p:ph idx="1"/>
          </p:nvPr>
        </p:nvSpPr>
        <p:spPr>
          <a:xfrm>
            <a:off x="323528" y="1268760"/>
            <a:ext cx="3888432" cy="5040560"/>
          </a:xfrm>
        </p:spPr>
        <p:txBody>
          <a:bodyPr>
            <a:noAutofit/>
          </a:bodyPr>
          <a:lstStyle/>
          <a:p>
            <a:pPr marL="0" indent="0">
              <a:buNone/>
            </a:pPr>
            <a:r>
              <a:rPr lang="en-US" sz="2000" b="1" dirty="0" smtClean="0">
                <a:latin typeface="Calibri" pitchFamily="34" charset="0"/>
              </a:rPr>
              <a:t>Key risk:</a:t>
            </a:r>
          </a:p>
          <a:p>
            <a:pPr marL="268288" indent="-268288" algn="just">
              <a:buAutoNum type="arabicPeriod"/>
              <a:tabLst>
                <a:tab pos="268288" algn="l"/>
              </a:tabLst>
            </a:pPr>
            <a:endParaRPr lang="hu-HU" sz="1600" b="1" dirty="0" smtClean="0">
              <a:latin typeface="Calibri" pitchFamily="34" charset="0"/>
            </a:endParaRPr>
          </a:p>
          <a:p>
            <a:pPr marL="268288" indent="-268288" algn="just">
              <a:buAutoNum type="arabicPeriod"/>
              <a:tabLst>
                <a:tab pos="268288" algn="l"/>
              </a:tabLst>
            </a:pPr>
            <a:r>
              <a:rPr lang="en-GB" sz="1600" b="1" dirty="0" smtClean="0">
                <a:latin typeface="Calibri" pitchFamily="34" charset="0"/>
              </a:rPr>
              <a:t>Deteriorating investor sentiment undermines the growth outlook</a:t>
            </a:r>
            <a:endParaRPr lang="hu-HU" sz="1600" dirty="0" smtClean="0">
              <a:latin typeface="Calibri" pitchFamily="34" charset="0"/>
            </a:endParaRPr>
          </a:p>
          <a:p>
            <a:pPr marL="268288" indent="-268288" algn="just">
              <a:buNone/>
              <a:tabLst>
                <a:tab pos="268288" algn="l"/>
              </a:tabLst>
            </a:pPr>
            <a:endParaRPr lang="hu-HU" sz="1600" b="1" dirty="0" smtClean="0">
              <a:latin typeface="Calibri" pitchFamily="34" charset="0"/>
            </a:endParaRPr>
          </a:p>
          <a:p>
            <a:pPr marL="268288" indent="-268288" algn="just">
              <a:buNone/>
              <a:tabLst>
                <a:tab pos="268288" algn="l"/>
              </a:tabLst>
            </a:pPr>
            <a:endParaRPr lang="hu-HU" sz="1600" b="1" dirty="0" smtClean="0">
              <a:latin typeface="Calibri" pitchFamily="34" charset="0"/>
            </a:endParaRPr>
          </a:p>
          <a:p>
            <a:pPr marL="268288" indent="-268288" algn="just">
              <a:buNone/>
              <a:tabLst>
                <a:tab pos="268288" algn="l"/>
              </a:tabLst>
            </a:pPr>
            <a:r>
              <a:rPr lang="hu-HU" sz="1600" b="1" dirty="0" smtClean="0">
                <a:latin typeface="Calibri" pitchFamily="34" charset="0"/>
              </a:rPr>
              <a:t>2.</a:t>
            </a:r>
            <a:r>
              <a:rPr lang="hu-HU" sz="1600" i="1" dirty="0" smtClean="0">
                <a:latin typeface="Calibri" pitchFamily="34" charset="0"/>
              </a:rPr>
              <a:t> 	</a:t>
            </a:r>
            <a:r>
              <a:rPr lang="en-GB" sz="1600" b="1" dirty="0" smtClean="0">
                <a:latin typeface="Calibri" pitchFamily="34" charset="0"/>
              </a:rPr>
              <a:t>Domestic banking sector does not support economic growth through lending</a:t>
            </a:r>
            <a:endParaRPr lang="hu-HU" sz="1600" dirty="0" smtClean="0">
              <a:latin typeface="Calibri" pitchFamily="34" charset="0"/>
            </a:endParaRPr>
          </a:p>
          <a:p>
            <a:pPr marL="803275" indent="-442913">
              <a:buNone/>
            </a:pPr>
            <a:r>
              <a:rPr lang="hu-HU" sz="1600" dirty="0" smtClean="0">
                <a:latin typeface="Calibri" pitchFamily="34" charset="0"/>
              </a:rPr>
              <a:t>2.1.</a:t>
            </a:r>
            <a:r>
              <a:rPr lang="hu-HU" sz="1600" i="1" dirty="0" smtClean="0">
                <a:latin typeface="Calibri" pitchFamily="34" charset="0"/>
              </a:rPr>
              <a:t>	</a:t>
            </a:r>
            <a:r>
              <a:rPr lang="en-GB" sz="1600" dirty="0" smtClean="0">
                <a:latin typeface="Calibri" pitchFamily="34" charset="0"/>
              </a:rPr>
              <a:t>Credit market problems in lending to the corporate sector, particularly in SME lending</a:t>
            </a:r>
            <a:endParaRPr lang="hu-HU" sz="1600" dirty="0" smtClean="0">
              <a:latin typeface="Calibri" pitchFamily="34" charset="0"/>
            </a:endParaRPr>
          </a:p>
          <a:p>
            <a:pPr marL="803275" indent="-442913">
              <a:spcBef>
                <a:spcPts val="1800"/>
              </a:spcBef>
              <a:buNone/>
              <a:tabLst>
                <a:tab pos="803275" algn="l"/>
              </a:tabLst>
            </a:pPr>
            <a:r>
              <a:rPr lang="hu-HU" sz="1600" dirty="0" smtClean="0">
                <a:latin typeface="Calibri" pitchFamily="34" charset="0"/>
              </a:rPr>
              <a:t>2.2.</a:t>
            </a:r>
            <a:r>
              <a:rPr lang="hu-HU" sz="1600" i="1" dirty="0" smtClean="0">
                <a:latin typeface="Calibri" pitchFamily="34" charset="0"/>
              </a:rPr>
              <a:t> 	 </a:t>
            </a:r>
            <a:r>
              <a:rPr lang="en-GB" sz="1600" dirty="0" smtClean="0">
                <a:latin typeface="Calibri" pitchFamily="34" charset="0"/>
              </a:rPr>
              <a:t>High interest margins on loans to households</a:t>
            </a:r>
            <a:endParaRPr lang="hu-HU" sz="1600" dirty="0" smtClean="0">
              <a:latin typeface="Calibri" pitchFamily="34" charset="0"/>
            </a:endParaRPr>
          </a:p>
          <a:p>
            <a:pPr marL="628650" indent="-360363">
              <a:buNone/>
              <a:tabLst>
                <a:tab pos="628650" algn="l"/>
              </a:tabLst>
            </a:pPr>
            <a:endParaRPr lang="hu-HU" sz="1600" dirty="0" smtClean="0">
              <a:latin typeface="Calibri" pitchFamily="34" charset="0"/>
            </a:endParaRPr>
          </a:p>
          <a:p>
            <a:pPr marL="268288" indent="-268288" algn="just">
              <a:buNone/>
              <a:tabLst>
                <a:tab pos="268288" algn="l"/>
              </a:tabLst>
            </a:pPr>
            <a:endParaRPr lang="hu-HU" sz="1600" b="1" dirty="0" smtClean="0">
              <a:latin typeface="Calibri" pitchFamily="34" charset="0"/>
            </a:endParaRPr>
          </a:p>
          <a:p>
            <a:pPr marL="268288" indent="-268288" algn="just">
              <a:spcBef>
                <a:spcPts val="1200"/>
              </a:spcBef>
              <a:buNone/>
              <a:tabLst>
                <a:tab pos="268288" algn="l"/>
              </a:tabLst>
            </a:pPr>
            <a:endParaRPr lang="hu-HU" dirty="0">
              <a:latin typeface="Calibri" pitchFamily="34" charset="0"/>
            </a:endParaRPr>
          </a:p>
        </p:txBody>
      </p:sp>
      <p:sp>
        <p:nvSpPr>
          <p:cNvPr id="4"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4</a:t>
            </a:fld>
            <a:endParaRPr lang="hu-HU" sz="1400" dirty="0"/>
          </a:p>
        </p:txBody>
      </p:sp>
      <p:sp>
        <p:nvSpPr>
          <p:cNvPr id="8" name="Content Placeholder 2"/>
          <p:cNvSpPr>
            <a:spLocks noGrp="1"/>
          </p:cNvSpPr>
          <p:nvPr>
            <p:ph idx="1"/>
          </p:nvPr>
        </p:nvSpPr>
        <p:spPr>
          <a:xfrm>
            <a:off x="4355976" y="1268760"/>
            <a:ext cx="4608512" cy="5040560"/>
          </a:xfrm>
        </p:spPr>
        <p:txBody>
          <a:bodyPr>
            <a:noAutofit/>
          </a:bodyPr>
          <a:lstStyle/>
          <a:p>
            <a:pPr>
              <a:buNone/>
            </a:pPr>
            <a:r>
              <a:rPr lang="en-US" sz="2000" b="1" i="1" dirty="0" smtClean="0">
                <a:latin typeface="Calibri" pitchFamily="34" charset="0"/>
              </a:rPr>
              <a:t>Risk mitigation measures:</a:t>
            </a:r>
            <a:endParaRPr lang="en-US" sz="2000" i="1" dirty="0" smtClean="0">
              <a:latin typeface="Calibri" pitchFamily="34" charset="0"/>
            </a:endParaRPr>
          </a:p>
          <a:p>
            <a:pPr marL="342900" indent="-342900" algn="just">
              <a:buAutoNum type="arabicPeriod"/>
              <a:tabLst>
                <a:tab pos="268288" algn="l"/>
              </a:tabLst>
            </a:pPr>
            <a:endParaRPr lang="hu-HU" sz="1400" i="1" dirty="0" smtClean="0">
              <a:latin typeface="Calibri" pitchFamily="34" charset="0"/>
            </a:endParaRPr>
          </a:p>
          <a:p>
            <a:pPr marL="342900" indent="-342900" algn="just">
              <a:buAutoNum type="arabicPeriod"/>
              <a:tabLst>
                <a:tab pos="268288" algn="l"/>
              </a:tabLst>
            </a:pPr>
            <a:r>
              <a:rPr lang="en-GB" sz="1400" i="1" dirty="0" smtClean="0">
                <a:latin typeface="Calibri" pitchFamily="34" charset="0"/>
              </a:rPr>
              <a:t>Maintaining prudent domestic fiscal policy and supporting sustainable economic growth in Hungary remain a priority in order to mitigate the impact of potential adverse shocks from the external environment.</a:t>
            </a:r>
            <a:endParaRPr lang="hu-HU" sz="1400" dirty="0" smtClean="0">
              <a:latin typeface="Calibri" pitchFamily="34" charset="0"/>
            </a:endParaRPr>
          </a:p>
          <a:p>
            <a:pPr marL="360363" indent="-360363" algn="just">
              <a:spcBef>
                <a:spcPts val="600"/>
              </a:spcBef>
              <a:buNone/>
              <a:tabLst>
                <a:tab pos="360363" algn="l"/>
              </a:tabLst>
            </a:pPr>
            <a:endParaRPr lang="hu-HU" sz="1400" i="1" dirty="0" smtClean="0">
              <a:latin typeface="Calibri" pitchFamily="34" charset="0"/>
            </a:endParaRPr>
          </a:p>
          <a:p>
            <a:pPr marL="360363" indent="-360363" algn="just">
              <a:spcBef>
                <a:spcPts val="0"/>
              </a:spcBef>
              <a:buNone/>
              <a:tabLst>
                <a:tab pos="360363" algn="l"/>
              </a:tabLst>
            </a:pPr>
            <a:endParaRPr lang="hu-HU" sz="1400" i="1" dirty="0" smtClean="0">
              <a:latin typeface="Calibri" pitchFamily="34" charset="0"/>
            </a:endParaRPr>
          </a:p>
          <a:p>
            <a:pPr marL="360363" indent="-360363" algn="just">
              <a:spcBef>
                <a:spcPts val="0"/>
              </a:spcBef>
              <a:buNone/>
              <a:tabLst>
                <a:tab pos="360363" algn="l"/>
              </a:tabLst>
            </a:pPr>
            <a:endParaRPr lang="hu-HU" sz="1400" i="1" dirty="0" smtClean="0">
              <a:latin typeface="Calibri" pitchFamily="34" charset="0"/>
            </a:endParaRPr>
          </a:p>
          <a:p>
            <a:pPr marL="360363" indent="-360363" algn="just">
              <a:spcBef>
                <a:spcPts val="4000"/>
              </a:spcBef>
              <a:buNone/>
              <a:tabLst>
                <a:tab pos="360363" algn="l"/>
              </a:tabLst>
            </a:pPr>
            <a:r>
              <a:rPr lang="hu-HU" sz="1400" i="1" dirty="0" smtClean="0">
                <a:latin typeface="Calibri" pitchFamily="34" charset="0"/>
              </a:rPr>
              <a:t>2.1. 	</a:t>
            </a:r>
            <a:r>
              <a:rPr lang="en-GB" sz="1400" i="1" dirty="0" smtClean="0">
                <a:latin typeface="Calibri" pitchFamily="34" charset="0"/>
              </a:rPr>
              <a:t>The second phase of the Funding for Growth Scheme is expected to lead to a further improvement in SMEs’ access to credit at favourable interest conditions.</a:t>
            </a:r>
            <a:endParaRPr lang="hu-HU" sz="1400" dirty="0" smtClean="0">
              <a:latin typeface="Calibri" pitchFamily="34" charset="0"/>
            </a:endParaRPr>
          </a:p>
          <a:p>
            <a:pPr marL="534988" indent="-534988" algn="just">
              <a:buNone/>
              <a:tabLst>
                <a:tab pos="534988" algn="l"/>
              </a:tabLst>
            </a:pPr>
            <a:endParaRPr lang="hu-HU" sz="1400" i="1" dirty="0" smtClean="0">
              <a:latin typeface="Calibri" pitchFamily="34" charset="0"/>
            </a:endParaRPr>
          </a:p>
          <a:p>
            <a:pPr marL="534988" indent="-534988" algn="just">
              <a:spcBef>
                <a:spcPts val="600"/>
              </a:spcBef>
              <a:buNone/>
              <a:tabLst>
                <a:tab pos="534988" algn="l"/>
              </a:tabLst>
            </a:pPr>
            <a:r>
              <a:rPr lang="hu-HU" sz="1400" i="1" dirty="0" smtClean="0">
                <a:latin typeface="Calibri" pitchFamily="34" charset="0"/>
              </a:rPr>
              <a:t>2.2.1. 	</a:t>
            </a:r>
            <a:r>
              <a:rPr lang="en-GB" sz="1400" i="1" dirty="0" smtClean="0">
                <a:latin typeface="Calibri" pitchFamily="34" charset="0"/>
              </a:rPr>
              <a:t>The rules of transparent pricing should be extended bindingly to cover outstanding mortgage loans.</a:t>
            </a:r>
            <a:r>
              <a:rPr lang="hu-HU" sz="1400" i="1" dirty="0" smtClean="0">
                <a:latin typeface="Calibri" pitchFamily="34" charset="0"/>
              </a:rPr>
              <a:t> </a:t>
            </a:r>
            <a:endParaRPr lang="hu-HU" sz="1400" dirty="0" smtClean="0">
              <a:latin typeface="Calibri" pitchFamily="34" charset="0"/>
            </a:endParaRPr>
          </a:p>
          <a:p>
            <a:pPr marL="534988" indent="-534988" algn="just">
              <a:buNone/>
              <a:tabLst>
                <a:tab pos="534988" algn="l"/>
              </a:tabLst>
            </a:pPr>
            <a:r>
              <a:rPr lang="hu-HU" sz="1400" dirty="0" smtClean="0">
                <a:latin typeface="Calibri" pitchFamily="34" charset="0"/>
              </a:rPr>
              <a:t> </a:t>
            </a:r>
            <a:r>
              <a:rPr lang="hu-HU" sz="1400" i="1" dirty="0" smtClean="0">
                <a:latin typeface="Calibri" pitchFamily="34" charset="0"/>
              </a:rPr>
              <a:t>2.2.2. 	</a:t>
            </a:r>
            <a:r>
              <a:rPr lang="en-GB" sz="1400" i="1" dirty="0" smtClean="0">
                <a:latin typeface="Calibri" pitchFamily="34" charset="0"/>
              </a:rPr>
              <a:t>Maximising the interest margin on mortgage loans, even on outstanding ones.</a:t>
            </a:r>
            <a:endParaRPr lang="hu-HU" sz="1400" dirty="0" smtClean="0">
              <a:latin typeface="Calibri" pitchFamily="34" charset="0"/>
            </a:endParaRPr>
          </a:p>
        </p:txBody>
      </p:sp>
    </p:spTree>
    <p:extLst>
      <p:ext uri="{BB962C8B-B14F-4D97-AF65-F5344CB8AC3E}">
        <p14:creationId xmlns:p14="http://schemas.microsoft.com/office/powerpoint/2010/main" xmlns="" val="3382501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280920" cy="759189"/>
          </a:xfrm>
        </p:spPr>
        <p:txBody>
          <a:bodyPr>
            <a:normAutofit/>
          </a:bodyPr>
          <a:lstStyle/>
          <a:p>
            <a:r>
              <a:rPr lang="en-US" dirty="0" smtClean="0">
                <a:latin typeface="Calibri" pitchFamily="34" charset="0"/>
              </a:rPr>
              <a:t>Key risk and their mitigation measures I</a:t>
            </a:r>
            <a:r>
              <a:rPr lang="hu-HU" dirty="0" smtClean="0">
                <a:latin typeface="Calibri" pitchFamily="34" charset="0"/>
              </a:rPr>
              <a:t>I</a:t>
            </a:r>
            <a:r>
              <a:rPr lang="en-US" dirty="0" smtClean="0">
                <a:latin typeface="Calibri" pitchFamily="34" charset="0"/>
              </a:rPr>
              <a:t>.</a:t>
            </a:r>
            <a:endParaRPr lang="hu-HU" dirty="0">
              <a:latin typeface="Calibri" pitchFamily="34" charset="0"/>
            </a:endParaRPr>
          </a:p>
        </p:txBody>
      </p:sp>
      <p:sp>
        <p:nvSpPr>
          <p:cNvPr id="3" name="Content Placeholder 2"/>
          <p:cNvSpPr>
            <a:spLocks noGrp="1"/>
          </p:cNvSpPr>
          <p:nvPr>
            <p:ph idx="1"/>
          </p:nvPr>
        </p:nvSpPr>
        <p:spPr>
          <a:xfrm>
            <a:off x="323528" y="1268760"/>
            <a:ext cx="3888432" cy="5040560"/>
          </a:xfrm>
        </p:spPr>
        <p:txBody>
          <a:bodyPr>
            <a:noAutofit/>
          </a:bodyPr>
          <a:lstStyle/>
          <a:p>
            <a:pPr marL="0" indent="0">
              <a:buNone/>
            </a:pPr>
            <a:r>
              <a:rPr lang="en-US" sz="2000" b="1" dirty="0" smtClean="0">
                <a:latin typeface="Calibri" pitchFamily="34" charset="0"/>
              </a:rPr>
              <a:t>Key risk:</a:t>
            </a:r>
          </a:p>
          <a:p>
            <a:pPr marL="342900" indent="-342900" algn="just">
              <a:spcBef>
                <a:spcPts val="1200"/>
              </a:spcBef>
              <a:buAutoNum type="arabicPeriod" startAt="3"/>
              <a:tabLst>
                <a:tab pos="268288" algn="l"/>
              </a:tabLst>
            </a:pPr>
            <a:r>
              <a:rPr lang="en-GB" sz="1600" b="1" dirty="0" smtClean="0">
                <a:latin typeface="Calibri" pitchFamily="34" charset="0"/>
              </a:rPr>
              <a:t>Households’ unhedged foreign currency exposure may speed up the deterioration in portfolio quality</a:t>
            </a:r>
            <a:endParaRPr lang="hu-HU" sz="1600" b="1" dirty="0" smtClean="0">
              <a:latin typeface="Calibri" pitchFamily="34" charset="0"/>
            </a:endParaRPr>
          </a:p>
          <a:p>
            <a:pPr algn="just">
              <a:buNone/>
            </a:pPr>
            <a:r>
              <a:rPr lang="hu-HU" sz="1600" i="1" dirty="0" smtClean="0">
                <a:latin typeface="Calibri" pitchFamily="34" charset="0"/>
              </a:rPr>
              <a:t> 	</a:t>
            </a:r>
          </a:p>
          <a:p>
            <a:pPr algn="just">
              <a:buNone/>
            </a:pPr>
            <a:endParaRPr lang="hu-HU" sz="1600" b="1" i="1" dirty="0" smtClean="0">
              <a:latin typeface="Calibri" pitchFamily="34" charset="0"/>
            </a:endParaRPr>
          </a:p>
          <a:p>
            <a:pPr algn="just">
              <a:buNone/>
            </a:pPr>
            <a:r>
              <a:rPr lang="hu-HU" sz="1600" b="1" dirty="0" smtClean="0">
                <a:latin typeface="Calibri" pitchFamily="34" charset="0"/>
              </a:rPr>
              <a:t>4. </a:t>
            </a:r>
            <a:r>
              <a:rPr lang="en-GB" sz="1600" b="1" dirty="0" smtClean="0">
                <a:latin typeface="Calibri" pitchFamily="34" charset="0"/>
              </a:rPr>
              <a:t>The high share of non-performing loans is leading to profitability problems and impedes bank lending</a:t>
            </a:r>
            <a:endParaRPr lang="hu-HU" sz="1600" dirty="0" smtClean="0">
              <a:latin typeface="Calibri" pitchFamily="34" charset="0"/>
            </a:endParaRPr>
          </a:p>
          <a:p>
            <a:pPr marL="628650" indent="-360363" algn="just">
              <a:spcBef>
                <a:spcPts val="1800"/>
              </a:spcBef>
              <a:buNone/>
              <a:tabLst>
                <a:tab pos="628650" algn="l"/>
              </a:tabLst>
            </a:pPr>
            <a:r>
              <a:rPr lang="hu-HU" sz="1600" dirty="0" smtClean="0">
                <a:latin typeface="Calibri" pitchFamily="34" charset="0"/>
              </a:rPr>
              <a:t>4.1.</a:t>
            </a:r>
            <a:r>
              <a:rPr lang="hu-HU" sz="1600" i="1" dirty="0" smtClean="0">
                <a:latin typeface="Calibri" pitchFamily="34" charset="0"/>
              </a:rPr>
              <a:t>	</a:t>
            </a:r>
            <a:r>
              <a:rPr lang="en-GB" sz="1600" dirty="0" smtClean="0">
                <a:latin typeface="Calibri" pitchFamily="34" charset="0"/>
              </a:rPr>
              <a:t>Ratio of non-performing corporate loans continues to rise</a:t>
            </a:r>
            <a:r>
              <a:rPr lang="hu-HU" sz="1600" dirty="0" smtClean="0">
                <a:latin typeface="Calibri" pitchFamily="34" charset="0"/>
              </a:rPr>
              <a:t> </a:t>
            </a:r>
          </a:p>
          <a:p>
            <a:pPr marL="628650" indent="-360363" algn="just">
              <a:spcBef>
                <a:spcPts val="2400"/>
              </a:spcBef>
              <a:buNone/>
            </a:pPr>
            <a:r>
              <a:rPr lang="hu-HU" sz="1600" dirty="0" smtClean="0">
                <a:latin typeface="Calibri" pitchFamily="34" charset="0"/>
              </a:rPr>
              <a:t>4.2.</a:t>
            </a:r>
            <a:r>
              <a:rPr lang="hu-HU" sz="1600" i="1" dirty="0" smtClean="0">
                <a:latin typeface="Calibri" pitchFamily="34" charset="0"/>
              </a:rPr>
              <a:t> 	</a:t>
            </a:r>
            <a:r>
              <a:rPr lang="en-GB" sz="1600" dirty="0" smtClean="0">
                <a:latin typeface="Calibri" pitchFamily="34" charset="0"/>
              </a:rPr>
              <a:t>In the household sector, the high share of non-performing household mortgage loans poses a risk</a:t>
            </a:r>
            <a:r>
              <a:rPr lang="hu-HU" sz="1600" dirty="0" smtClean="0">
                <a:latin typeface="Calibri" pitchFamily="34" charset="0"/>
              </a:rPr>
              <a:t> </a:t>
            </a:r>
          </a:p>
          <a:p>
            <a:pPr marL="342900" indent="-342900" algn="just">
              <a:spcBef>
                <a:spcPts val="1200"/>
              </a:spcBef>
              <a:buAutoNum type="arabicPeriod" startAt="3"/>
              <a:tabLst>
                <a:tab pos="268288" algn="l"/>
              </a:tabLst>
            </a:pPr>
            <a:endParaRPr lang="hu-HU" sz="1600" dirty="0" smtClean="0">
              <a:latin typeface="Calibri" pitchFamily="34" charset="0"/>
            </a:endParaRPr>
          </a:p>
          <a:p>
            <a:pPr>
              <a:buNone/>
            </a:pPr>
            <a:endParaRPr lang="hu-HU" dirty="0">
              <a:latin typeface="Calibri" pitchFamily="34" charset="0"/>
            </a:endParaRPr>
          </a:p>
        </p:txBody>
      </p:sp>
      <p:sp>
        <p:nvSpPr>
          <p:cNvPr id="4"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5</a:t>
            </a:fld>
            <a:endParaRPr lang="hu-HU" sz="1400" dirty="0"/>
          </a:p>
        </p:txBody>
      </p:sp>
      <p:sp>
        <p:nvSpPr>
          <p:cNvPr id="8" name="Content Placeholder 2"/>
          <p:cNvSpPr>
            <a:spLocks noGrp="1"/>
          </p:cNvSpPr>
          <p:nvPr>
            <p:ph idx="1"/>
          </p:nvPr>
        </p:nvSpPr>
        <p:spPr>
          <a:xfrm>
            <a:off x="4355976" y="1268760"/>
            <a:ext cx="4608512" cy="5040560"/>
          </a:xfrm>
        </p:spPr>
        <p:txBody>
          <a:bodyPr>
            <a:noAutofit/>
          </a:bodyPr>
          <a:lstStyle/>
          <a:p>
            <a:pPr>
              <a:buNone/>
            </a:pPr>
            <a:r>
              <a:rPr lang="en-US" sz="2000" b="1" i="1" dirty="0" smtClean="0">
                <a:latin typeface="Calibri" pitchFamily="34" charset="0"/>
              </a:rPr>
              <a:t>Risk mitigation measures:</a:t>
            </a:r>
            <a:endParaRPr lang="en-US" sz="2000" i="1" dirty="0" smtClean="0">
              <a:latin typeface="Calibri" pitchFamily="34" charset="0"/>
            </a:endParaRPr>
          </a:p>
          <a:p>
            <a:pPr marL="268288" indent="-268288" algn="just">
              <a:spcBef>
                <a:spcPts val="1200"/>
              </a:spcBef>
              <a:buAutoNum type="arabicPeriod" startAt="3"/>
              <a:tabLst>
                <a:tab pos="268288" algn="l"/>
              </a:tabLst>
            </a:pPr>
            <a:r>
              <a:rPr lang="en-GB" sz="1400" i="1" dirty="0" smtClean="0">
                <a:latin typeface="Calibri" pitchFamily="34" charset="0"/>
              </a:rPr>
              <a:t>Adjusting the exchange rate cap scheme so that the exchange rate risk is mitigated more than previously or completely for households without a natural hedge.</a:t>
            </a:r>
            <a:endParaRPr lang="hu-HU" sz="1400" i="1" dirty="0" smtClean="0">
              <a:latin typeface="Calibri" pitchFamily="34" charset="0"/>
            </a:endParaRPr>
          </a:p>
          <a:p>
            <a:pPr algn="just">
              <a:buNone/>
            </a:pPr>
            <a:endParaRPr lang="hu-HU" sz="1400" i="1" dirty="0" smtClean="0">
              <a:latin typeface="Calibri" pitchFamily="34" charset="0"/>
            </a:endParaRPr>
          </a:p>
          <a:p>
            <a:pPr algn="just">
              <a:buNone/>
            </a:pPr>
            <a:endParaRPr lang="hu-HU" sz="1400" i="1" dirty="0" smtClean="0">
              <a:latin typeface="Calibri" pitchFamily="34" charset="0"/>
            </a:endParaRPr>
          </a:p>
          <a:p>
            <a:pPr algn="just">
              <a:buNone/>
            </a:pPr>
            <a:endParaRPr lang="hu-HU" sz="1400" i="1" dirty="0" smtClean="0">
              <a:latin typeface="Calibri" pitchFamily="34" charset="0"/>
            </a:endParaRPr>
          </a:p>
          <a:p>
            <a:pPr algn="just">
              <a:buNone/>
            </a:pPr>
            <a:endParaRPr lang="hu-HU" sz="1400" i="1" dirty="0" smtClean="0">
              <a:latin typeface="Calibri" pitchFamily="34" charset="0"/>
            </a:endParaRPr>
          </a:p>
          <a:p>
            <a:pPr marL="360363" indent="-360363" algn="just">
              <a:spcBef>
                <a:spcPts val="4400"/>
              </a:spcBef>
              <a:buNone/>
              <a:tabLst>
                <a:tab pos="360363" algn="l"/>
              </a:tabLst>
            </a:pPr>
            <a:r>
              <a:rPr lang="hu-HU" sz="1400" i="1" dirty="0" smtClean="0">
                <a:latin typeface="Calibri" pitchFamily="34" charset="0"/>
              </a:rPr>
              <a:t>4.1. 	</a:t>
            </a:r>
            <a:r>
              <a:rPr lang="en-GB" sz="1400" i="1" dirty="0" smtClean="0">
                <a:latin typeface="Calibri" pitchFamily="34" charset="0"/>
              </a:rPr>
              <a:t>Speeding up the process of portfolio cleaning, which could be facilitated by regulatory measures and/or incentives as well.</a:t>
            </a:r>
            <a:endParaRPr lang="hu-HU" sz="1400" dirty="0" smtClean="0">
              <a:latin typeface="Calibri" pitchFamily="34" charset="0"/>
            </a:endParaRPr>
          </a:p>
          <a:p>
            <a:pPr marL="360363" indent="-360363" algn="just">
              <a:spcBef>
                <a:spcPts val="1300"/>
              </a:spcBef>
              <a:buNone/>
            </a:pPr>
            <a:r>
              <a:rPr lang="hu-HU" sz="1400" i="1" dirty="0" smtClean="0">
                <a:latin typeface="Calibri" pitchFamily="34" charset="0"/>
              </a:rPr>
              <a:t>4.2. 	</a:t>
            </a:r>
            <a:r>
              <a:rPr lang="en-GB" sz="1400" i="1" dirty="0" smtClean="0">
                <a:latin typeface="Calibri" pitchFamily="34" charset="0"/>
              </a:rPr>
              <a:t>Introducing the institution of family bankruptcy as soon as possible would help manage non-performing portfolios,, while ensuring a ‘clean</a:t>
            </a:r>
            <a:r>
              <a:rPr lang="hu-HU" sz="1400" i="1" dirty="0" err="1" smtClean="0">
                <a:latin typeface="Calibri" pitchFamily="34" charset="0"/>
              </a:rPr>
              <a:t>-sheet</a:t>
            </a:r>
            <a:r>
              <a:rPr lang="en-GB" sz="1400" i="1" dirty="0" smtClean="0">
                <a:latin typeface="Calibri" pitchFamily="34" charset="0"/>
              </a:rPr>
              <a:t>’ for overindebted customers.</a:t>
            </a:r>
            <a:endParaRPr lang="hu-HU" sz="1400" dirty="0" smtClean="0">
              <a:latin typeface="Calibri" pitchFamily="34" charset="0"/>
            </a:endParaRPr>
          </a:p>
          <a:p>
            <a:pPr marL="360363" indent="-360363" algn="just">
              <a:spcBef>
                <a:spcPts val="1200"/>
              </a:spcBef>
              <a:buAutoNum type="arabicPeriod" startAt="3"/>
              <a:tabLst>
                <a:tab pos="360363" algn="l"/>
              </a:tabLst>
            </a:pPr>
            <a:endParaRPr lang="hu-HU" sz="1600" dirty="0">
              <a:latin typeface="Calibri" pitchFamily="34" charset="0"/>
            </a:endParaRPr>
          </a:p>
        </p:txBody>
      </p:sp>
    </p:spTree>
    <p:extLst>
      <p:ext uri="{BB962C8B-B14F-4D97-AF65-F5344CB8AC3E}">
        <p14:creationId xmlns:p14="http://schemas.microsoft.com/office/powerpoint/2010/main" xmlns="" val="3382501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7"/>
            <a:ext cx="8280920" cy="759189"/>
          </a:xfrm>
        </p:spPr>
        <p:txBody>
          <a:bodyPr>
            <a:normAutofit/>
          </a:bodyPr>
          <a:lstStyle/>
          <a:p>
            <a:r>
              <a:rPr lang="en-US" dirty="0" smtClean="0">
                <a:latin typeface="Calibri" pitchFamily="34" charset="0"/>
              </a:rPr>
              <a:t>Key risk and their mitigation measures I</a:t>
            </a:r>
            <a:r>
              <a:rPr lang="hu-HU" dirty="0" err="1" smtClean="0">
                <a:latin typeface="Calibri" pitchFamily="34" charset="0"/>
              </a:rPr>
              <a:t>II</a:t>
            </a:r>
            <a:r>
              <a:rPr lang="en-US" dirty="0" smtClean="0">
                <a:latin typeface="Calibri" pitchFamily="34" charset="0"/>
              </a:rPr>
              <a:t>.</a:t>
            </a:r>
            <a:endParaRPr lang="hu-HU" dirty="0">
              <a:latin typeface="Calibri" pitchFamily="34" charset="0"/>
            </a:endParaRPr>
          </a:p>
        </p:txBody>
      </p:sp>
      <p:sp>
        <p:nvSpPr>
          <p:cNvPr id="3" name="Content Placeholder 2"/>
          <p:cNvSpPr>
            <a:spLocks noGrp="1"/>
          </p:cNvSpPr>
          <p:nvPr>
            <p:ph idx="1"/>
          </p:nvPr>
        </p:nvSpPr>
        <p:spPr>
          <a:xfrm>
            <a:off x="323528" y="1268760"/>
            <a:ext cx="3888432" cy="5040560"/>
          </a:xfrm>
        </p:spPr>
        <p:txBody>
          <a:bodyPr>
            <a:noAutofit/>
          </a:bodyPr>
          <a:lstStyle/>
          <a:p>
            <a:pPr marL="0" indent="0">
              <a:buNone/>
            </a:pPr>
            <a:r>
              <a:rPr lang="en-US" sz="2000" b="1" dirty="0" smtClean="0">
                <a:latin typeface="Calibri" pitchFamily="34" charset="0"/>
              </a:rPr>
              <a:t>Key risk:</a:t>
            </a:r>
          </a:p>
          <a:p>
            <a:pPr marL="268288" indent="-268288" algn="just">
              <a:buNone/>
            </a:pPr>
            <a:r>
              <a:rPr lang="hu-HU" sz="1600" b="1" dirty="0" smtClean="0">
                <a:latin typeface="Calibri" pitchFamily="34" charset="0"/>
              </a:rPr>
              <a:t>5.</a:t>
            </a:r>
            <a:r>
              <a:rPr lang="hu-HU" sz="1600" i="1" dirty="0" smtClean="0">
                <a:latin typeface="Calibri" pitchFamily="34" charset="0"/>
              </a:rPr>
              <a:t> 	</a:t>
            </a:r>
            <a:r>
              <a:rPr lang="en-GB" sz="1600" b="1" dirty="0" smtClean="0">
                <a:latin typeface="Calibri" pitchFamily="34" charset="0"/>
              </a:rPr>
              <a:t>Banks’ profitability remains persistently low</a:t>
            </a:r>
            <a:r>
              <a:rPr lang="hu-HU" sz="1600" b="1" dirty="0" smtClean="0">
                <a:latin typeface="Calibri" pitchFamily="34" charset="0"/>
              </a:rPr>
              <a:t> </a:t>
            </a:r>
            <a:endParaRPr lang="hu-HU" sz="1600" dirty="0" smtClean="0">
              <a:latin typeface="Calibri" pitchFamily="34" charset="0"/>
            </a:endParaRPr>
          </a:p>
          <a:p>
            <a:pPr marL="628650" indent="-360363" algn="just">
              <a:buNone/>
            </a:pPr>
            <a:r>
              <a:rPr lang="hu-HU" sz="1600" dirty="0" smtClean="0">
                <a:latin typeface="Calibri" pitchFamily="34" charset="0"/>
              </a:rPr>
              <a:t>5.1.</a:t>
            </a:r>
            <a:r>
              <a:rPr lang="hu-HU" sz="1600" i="1" dirty="0" smtClean="0">
                <a:latin typeface="Calibri" pitchFamily="34" charset="0"/>
              </a:rPr>
              <a:t> 	</a:t>
            </a:r>
            <a:r>
              <a:rPr lang="en-GB" sz="1600" dirty="0" smtClean="0">
                <a:latin typeface="Calibri" pitchFamily="34" charset="0"/>
              </a:rPr>
              <a:t>Competitive disadvantage in access to external funding </a:t>
            </a:r>
            <a:r>
              <a:rPr lang="hu-HU" sz="1600" dirty="0" smtClean="0">
                <a:latin typeface="Calibri" pitchFamily="34" charset="0"/>
              </a:rPr>
              <a:t> </a:t>
            </a:r>
          </a:p>
          <a:p>
            <a:pPr algn="just">
              <a:buNone/>
            </a:pPr>
            <a:r>
              <a:rPr lang="hu-HU" sz="1600" dirty="0" smtClean="0">
                <a:latin typeface="Calibri" pitchFamily="34" charset="0"/>
              </a:rPr>
              <a:t> </a:t>
            </a:r>
          </a:p>
          <a:p>
            <a:pPr marL="628650" indent="-360363" algn="just">
              <a:buNone/>
            </a:pPr>
            <a:endParaRPr lang="hu-HU" sz="1600" dirty="0" smtClean="0">
              <a:latin typeface="Calibri" pitchFamily="34" charset="0"/>
            </a:endParaRPr>
          </a:p>
          <a:p>
            <a:pPr marL="628650" indent="-360363" algn="just">
              <a:buNone/>
            </a:pPr>
            <a:endParaRPr lang="hu-HU" sz="1600" dirty="0" smtClean="0">
              <a:latin typeface="Calibri" pitchFamily="34" charset="0"/>
            </a:endParaRPr>
          </a:p>
          <a:p>
            <a:pPr marL="628650" indent="-360363" algn="just">
              <a:spcBef>
                <a:spcPts val="600"/>
              </a:spcBef>
              <a:buNone/>
            </a:pPr>
            <a:r>
              <a:rPr lang="hu-HU" sz="1600" dirty="0" smtClean="0">
                <a:latin typeface="Calibri" pitchFamily="34" charset="0"/>
              </a:rPr>
              <a:t>5.2.</a:t>
            </a:r>
            <a:r>
              <a:rPr lang="hu-HU" sz="1600" i="1" dirty="0" smtClean="0">
                <a:latin typeface="Calibri" pitchFamily="34" charset="0"/>
              </a:rPr>
              <a:t> 	</a:t>
            </a:r>
            <a:r>
              <a:rPr lang="en-GB" sz="1600" dirty="0" smtClean="0">
                <a:latin typeface="Calibri" pitchFamily="34" charset="0"/>
              </a:rPr>
              <a:t>Market consolidation accompanied by stronger deleveraging</a:t>
            </a:r>
            <a:r>
              <a:rPr lang="hu-HU" sz="1600" dirty="0" smtClean="0">
                <a:latin typeface="Calibri" pitchFamily="34" charset="0"/>
              </a:rPr>
              <a:t> </a:t>
            </a:r>
          </a:p>
          <a:p>
            <a:pPr>
              <a:buNone/>
            </a:pPr>
            <a:endParaRPr lang="hu-HU" dirty="0">
              <a:latin typeface="Calibri" pitchFamily="34" charset="0"/>
            </a:endParaRPr>
          </a:p>
        </p:txBody>
      </p:sp>
      <p:sp>
        <p:nvSpPr>
          <p:cNvPr id="4"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6</a:t>
            </a:fld>
            <a:endParaRPr lang="hu-HU" sz="1400" dirty="0"/>
          </a:p>
        </p:txBody>
      </p:sp>
      <p:sp>
        <p:nvSpPr>
          <p:cNvPr id="8" name="Content Placeholder 2"/>
          <p:cNvSpPr>
            <a:spLocks noGrp="1"/>
          </p:cNvSpPr>
          <p:nvPr>
            <p:ph idx="1"/>
          </p:nvPr>
        </p:nvSpPr>
        <p:spPr>
          <a:xfrm>
            <a:off x="4355976" y="1268760"/>
            <a:ext cx="4608512" cy="5040560"/>
          </a:xfrm>
        </p:spPr>
        <p:txBody>
          <a:bodyPr>
            <a:noAutofit/>
          </a:bodyPr>
          <a:lstStyle/>
          <a:p>
            <a:pPr>
              <a:buNone/>
            </a:pPr>
            <a:r>
              <a:rPr lang="en-US" sz="2000" b="1" i="1" dirty="0" smtClean="0">
                <a:latin typeface="Calibri" pitchFamily="34" charset="0"/>
              </a:rPr>
              <a:t>Risk mitigation measures:</a:t>
            </a:r>
            <a:endParaRPr lang="en-US" sz="2000" i="1" dirty="0" smtClean="0">
              <a:latin typeface="Calibri" pitchFamily="34" charset="0"/>
            </a:endParaRPr>
          </a:p>
          <a:p>
            <a:pPr algn="just">
              <a:buNone/>
            </a:pPr>
            <a:endParaRPr lang="hu-HU" sz="1400" i="1" dirty="0" smtClean="0"/>
          </a:p>
          <a:p>
            <a:pPr algn="just">
              <a:buNone/>
            </a:pPr>
            <a:endParaRPr lang="hu-HU" sz="1400" i="1" dirty="0" smtClean="0"/>
          </a:p>
          <a:p>
            <a:pPr marL="534988" indent="-534988" algn="just">
              <a:buNone/>
              <a:tabLst>
                <a:tab pos="534988" algn="l"/>
                <a:tab pos="989013" algn="l"/>
              </a:tabLst>
            </a:pPr>
            <a:r>
              <a:rPr lang="hu-HU" sz="1400" i="1" dirty="0" smtClean="0">
                <a:latin typeface="Calibri" pitchFamily="34" charset="0"/>
              </a:rPr>
              <a:t>5.1.1. 	</a:t>
            </a:r>
            <a:r>
              <a:rPr lang="en-GB" sz="1400" i="1" dirty="0" smtClean="0">
                <a:latin typeface="Calibri" pitchFamily="34" charset="0"/>
              </a:rPr>
              <a:t>The FGS has helped ease financing constraints by providing access to cheap central bank funding.</a:t>
            </a:r>
            <a:endParaRPr lang="hu-HU" sz="1400" dirty="0" smtClean="0">
              <a:latin typeface="Calibri" pitchFamily="34" charset="0"/>
            </a:endParaRPr>
          </a:p>
          <a:p>
            <a:pPr marL="534988" indent="-534988" algn="just">
              <a:buNone/>
              <a:tabLst>
                <a:tab pos="534988" algn="l"/>
                <a:tab pos="989013" algn="l"/>
              </a:tabLst>
            </a:pPr>
            <a:r>
              <a:rPr lang="hu-HU" sz="1400" i="1" dirty="0" smtClean="0">
                <a:latin typeface="Calibri" pitchFamily="34" charset="0"/>
              </a:rPr>
              <a:t>5.1.2. 	</a:t>
            </a:r>
            <a:r>
              <a:rPr lang="en-GB" sz="1400" i="1" dirty="0" smtClean="0">
                <a:latin typeface="Calibri" pitchFamily="34" charset="0"/>
              </a:rPr>
              <a:t>Foreign currency funding is ensured in large part under Pillar 3 of the FGS without an increase in swap market exposure.</a:t>
            </a:r>
            <a:endParaRPr lang="hu-HU" sz="1400" dirty="0" smtClean="0">
              <a:latin typeface="Calibri" pitchFamily="34" charset="0"/>
            </a:endParaRPr>
          </a:p>
          <a:p>
            <a:pPr marL="534988" indent="-534988" algn="just">
              <a:buNone/>
              <a:tabLst>
                <a:tab pos="534988" algn="l"/>
                <a:tab pos="989013" algn="l"/>
              </a:tabLst>
            </a:pPr>
            <a:endParaRPr lang="hu-HU" sz="1400" i="1" dirty="0" smtClean="0">
              <a:latin typeface="Calibri" pitchFamily="34" charset="0"/>
            </a:endParaRPr>
          </a:p>
          <a:p>
            <a:pPr marL="534988" indent="-534988" algn="just">
              <a:buNone/>
              <a:tabLst>
                <a:tab pos="534988" algn="l"/>
                <a:tab pos="989013" algn="l"/>
              </a:tabLst>
            </a:pPr>
            <a:r>
              <a:rPr lang="hu-HU" sz="1400" i="1" dirty="0" smtClean="0">
                <a:latin typeface="Calibri" pitchFamily="34" charset="0"/>
              </a:rPr>
              <a:t>5.2.1.	</a:t>
            </a:r>
            <a:r>
              <a:rPr lang="en-GB" sz="1400" i="1" dirty="0" smtClean="0">
                <a:latin typeface="Calibri" pitchFamily="34" charset="0"/>
              </a:rPr>
              <a:t>Paying increased attention to banks’ resilience in issues affecting the banking sector.</a:t>
            </a:r>
            <a:endParaRPr lang="hu-HU" sz="1400" dirty="0" smtClean="0">
              <a:latin typeface="Calibri" pitchFamily="34" charset="0"/>
            </a:endParaRPr>
          </a:p>
          <a:p>
            <a:pPr marL="534988" indent="-534988" algn="just">
              <a:buNone/>
              <a:tabLst>
                <a:tab pos="534988" algn="l"/>
                <a:tab pos="989013" algn="l"/>
              </a:tabLst>
            </a:pPr>
            <a:r>
              <a:rPr lang="hu-HU" sz="1400" i="1" dirty="0" smtClean="0">
                <a:latin typeface="Calibri" pitchFamily="34" charset="0"/>
              </a:rPr>
              <a:t>5.2.2.	</a:t>
            </a:r>
            <a:r>
              <a:rPr lang="en-GB" sz="1400" i="1" dirty="0" smtClean="0">
                <a:latin typeface="Calibri" pitchFamily="34" charset="0"/>
              </a:rPr>
              <a:t>Strengthening participants (smaller-sized banks, cooperative credit institutions) which could partially replace larger-sized credit institutions even over short run.</a:t>
            </a:r>
            <a:endParaRPr lang="hu-HU" sz="1400" dirty="0">
              <a:latin typeface="Calibri" pitchFamily="34" charset="0"/>
            </a:endParaRPr>
          </a:p>
        </p:txBody>
      </p:sp>
    </p:spTree>
    <p:extLst>
      <p:ext uri="{BB962C8B-B14F-4D97-AF65-F5344CB8AC3E}">
        <p14:creationId xmlns:p14="http://schemas.microsoft.com/office/powerpoint/2010/main" xmlns="" val="3382501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algn="ctr">
              <a:buNone/>
            </a:pPr>
            <a:r>
              <a:rPr lang="en-US" sz="4000" dirty="0" smtClean="0">
                <a:latin typeface="Calibri" pitchFamily="34" charset="0"/>
              </a:rPr>
              <a:t>Lending developments</a:t>
            </a: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80920" cy="759189"/>
          </a:xfrm>
        </p:spPr>
        <p:txBody>
          <a:bodyPr>
            <a:normAutofit/>
          </a:bodyPr>
          <a:lstStyle/>
          <a:p>
            <a:r>
              <a:rPr lang="en-US" sz="2400" smtClean="0">
                <a:latin typeface="Calibri" pitchFamily="34" charset="0"/>
              </a:rPr>
              <a:t>The drop in corporate lending occured at large banks, while their role in new lending remains dominant</a:t>
            </a:r>
            <a:endParaRPr lang="en-US" sz="2400">
              <a:latin typeface="Calibri" pitchFamily="34" charset="0"/>
            </a:endParaRPr>
          </a:p>
        </p:txBody>
      </p:sp>
      <p:sp>
        <p:nvSpPr>
          <p:cNvPr id="4" name="Content Placeholder 3"/>
          <p:cNvSpPr>
            <a:spLocks noGrp="1"/>
          </p:cNvSpPr>
          <p:nvPr>
            <p:ph idx="10"/>
          </p:nvPr>
        </p:nvSpPr>
        <p:spPr>
          <a:xfrm>
            <a:off x="323528" y="1268760"/>
            <a:ext cx="4032448" cy="744205"/>
          </a:xfrm>
        </p:spPr>
        <p:txBody>
          <a:bodyPr>
            <a:noAutofit/>
          </a:bodyPr>
          <a:lstStyle/>
          <a:p>
            <a:pPr algn="ctr"/>
            <a:r>
              <a:rPr lang="en-US" sz="1800" i="1" dirty="0" smtClean="0">
                <a:latin typeface="Calibri" pitchFamily="34" charset="0"/>
              </a:rPr>
              <a:t>Annual growth rate of and cumulative changes in corporate loans by types of institutions</a:t>
            </a:r>
            <a:r>
              <a:rPr lang="en-US" sz="1800" dirty="0" smtClean="0">
                <a:latin typeface="Calibri" pitchFamily="34" charset="0"/>
              </a:rPr>
              <a:t> </a:t>
            </a:r>
            <a:endParaRPr lang="hu-HU" sz="1800" dirty="0">
              <a:latin typeface="Calibri"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8</a:t>
            </a:fld>
            <a:endParaRPr lang="hu-HU" sz="1400" dirty="0"/>
          </a:p>
        </p:txBody>
      </p:sp>
      <p:sp>
        <p:nvSpPr>
          <p:cNvPr id="9" name="Content Placeholder 3"/>
          <p:cNvSpPr txBox="1">
            <a:spLocks/>
          </p:cNvSpPr>
          <p:nvPr/>
        </p:nvSpPr>
        <p:spPr>
          <a:xfrm>
            <a:off x="4644008" y="1388651"/>
            <a:ext cx="4104456" cy="576063"/>
          </a:xfrm>
          <a:prstGeom prst="rect">
            <a:avLst/>
          </a:prstGeom>
        </p:spPr>
        <p:txBody>
          <a:bodyPr vert="horz" lIns="91440" tIns="45720" rIns="91440" bIns="45720" rtlCol="0">
            <a:noAutofit/>
          </a:bodyPr>
          <a:lstStyle/>
          <a:p>
            <a:pPr lvl="0" algn="ctr" defTabSz="685800" fontAlgn="auto">
              <a:lnSpc>
                <a:spcPct val="90000"/>
              </a:lnSpc>
              <a:spcBef>
                <a:spcPts val="750"/>
              </a:spcBef>
              <a:spcAft>
                <a:spcPts val="0"/>
              </a:spcAft>
              <a:defRPr/>
            </a:pPr>
            <a:r>
              <a:rPr lang="en-US" i="1" dirty="0" smtClean="0">
                <a:solidFill>
                  <a:schemeClr val="bg2"/>
                </a:solidFill>
                <a:latin typeface="Calibri" pitchFamily="34" charset="0"/>
                <a:ea typeface="Verdana" panose="020B0604030504040204" pitchFamily="34" charset="0"/>
                <a:cs typeface="Verdana" panose="020B0604030504040204" pitchFamily="34" charset="0"/>
              </a:rPr>
              <a:t>Quarterly volumes and annual average of loans granted to </a:t>
            </a:r>
            <a:r>
              <a:rPr lang="en-US" i="1" dirty="0" err="1" smtClean="0">
                <a:solidFill>
                  <a:schemeClr val="bg2"/>
                </a:solidFill>
                <a:latin typeface="Calibri" pitchFamily="34" charset="0"/>
                <a:ea typeface="Verdana" panose="020B0604030504040204" pitchFamily="34" charset="0"/>
                <a:cs typeface="Verdana" panose="020B0604030504040204" pitchFamily="34" charset="0"/>
              </a:rPr>
              <a:t>corporat</a:t>
            </a:r>
            <a:r>
              <a:rPr lang="hu-HU" i="1" dirty="0" err="1" smtClean="0">
                <a:solidFill>
                  <a:schemeClr val="bg2"/>
                </a:solidFill>
                <a:latin typeface="Calibri" pitchFamily="34" charset="0"/>
                <a:ea typeface="Verdana" panose="020B0604030504040204" pitchFamily="34" charset="0"/>
                <a:cs typeface="Verdana" panose="020B0604030504040204" pitchFamily="34" charset="0"/>
              </a:rPr>
              <a:t>ions</a:t>
            </a:r>
            <a:r>
              <a:rPr lang="en-US" i="1" dirty="0" smtClean="0">
                <a:solidFill>
                  <a:schemeClr val="bg2"/>
                </a:solidFill>
                <a:latin typeface="Calibri" pitchFamily="34" charset="0"/>
                <a:ea typeface="Verdana" panose="020B0604030504040204" pitchFamily="34" charset="0"/>
                <a:cs typeface="Verdana" panose="020B0604030504040204" pitchFamily="34" charset="0"/>
              </a:rPr>
              <a:t> broken down by lenders </a:t>
            </a:r>
          </a:p>
        </p:txBody>
      </p:sp>
      <p:sp>
        <p:nvSpPr>
          <p:cNvPr id="8" name="Rectangle 1"/>
          <p:cNvSpPr>
            <a:spLocks noChangeArrowheads="1"/>
          </p:cNvSpPr>
          <p:nvPr/>
        </p:nvSpPr>
        <p:spPr bwMode="auto">
          <a:xfrm>
            <a:off x="251520" y="5445224"/>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Source: MNB.</a:t>
            </a:r>
            <a:endParaRPr kumimoji="0" lang="en-US"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4427984" y="2132856"/>
            <a:ext cx="4366203" cy="3240000"/>
          </a:xfrm>
          <a:prstGeom prst="rect">
            <a:avLst/>
          </a:prstGeom>
          <a:noFill/>
          <a:ln w="9525">
            <a:noFill/>
            <a:miter lim="800000"/>
            <a:headEnd/>
            <a:tailEnd/>
          </a:ln>
          <a:effectLst/>
        </p:spPr>
      </p:pic>
      <p:sp>
        <p:nvSpPr>
          <p:cNvPr id="12" name="Rectangle 1"/>
          <p:cNvSpPr>
            <a:spLocks noChangeArrowheads="1"/>
          </p:cNvSpPr>
          <p:nvPr/>
        </p:nvSpPr>
        <p:spPr bwMode="auto">
          <a:xfrm>
            <a:off x="4572000" y="5368280"/>
            <a:ext cx="28803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kumimoji="0" lang="hu-HU" sz="1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Note</a:t>
            </a:r>
            <a:r>
              <a:rPr lang="hu-HU" sz="1000" dirty="0" smtClean="0">
                <a:solidFill>
                  <a:srgbClr val="000000"/>
                </a:solidFill>
                <a:latin typeface="Calibri" pitchFamily="34" charset="0"/>
                <a:ea typeface="Calibri" pitchFamily="34" charset="0"/>
                <a:cs typeface="Times New Roman" pitchFamily="18" charset="0"/>
              </a:rPr>
              <a:t>:  (*) </a:t>
            </a:r>
            <a:r>
              <a:rPr lang="hu-HU" sz="1000" dirty="0" err="1" smtClean="0">
                <a:solidFill>
                  <a:srgbClr val="000000"/>
                </a:solidFill>
                <a:latin typeface="Calibri" pitchFamily="34" charset="0"/>
                <a:ea typeface="Calibri" pitchFamily="34" charset="0"/>
                <a:cs typeface="Times New Roman" pitchFamily="18" charset="0"/>
              </a:rPr>
              <a:t>annualised</a:t>
            </a:r>
            <a:r>
              <a:rPr lang="hu-HU" sz="1000" dirty="0" smtClean="0">
                <a:solidFill>
                  <a:srgbClr val="000000"/>
                </a:solidFill>
                <a:latin typeface="Calibri" pitchFamily="34" charset="0"/>
                <a:ea typeface="Calibri" pitchFamily="34" charset="0"/>
                <a:cs typeface="Times New Roman" pitchFamily="18" charset="0"/>
              </a:rPr>
              <a:t> </a:t>
            </a:r>
            <a:r>
              <a:rPr lang="hu-HU" sz="1000" dirty="0" err="1" smtClean="0">
                <a:solidFill>
                  <a:srgbClr val="000000"/>
                </a:solidFill>
                <a:latin typeface="Calibri" pitchFamily="34" charset="0"/>
                <a:ea typeface="Calibri" pitchFamily="34" charset="0"/>
                <a:cs typeface="Times New Roman" pitchFamily="18" charset="0"/>
              </a:rPr>
              <a:t>average</a:t>
            </a:r>
            <a:r>
              <a:rPr lang="hu-HU" sz="1000" dirty="0" smtClean="0">
                <a:solidFill>
                  <a:srgbClr val="000000"/>
                </a:solidFill>
                <a:latin typeface="Calibri"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Source: MNB.</a:t>
            </a:r>
            <a:endParaRPr kumimoji="0" lang="en-US"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5" name="Picture 3"/>
          <p:cNvPicPr>
            <a:picLocks noChangeArrowheads="1"/>
          </p:cNvPicPr>
          <p:nvPr/>
        </p:nvPicPr>
        <p:blipFill>
          <a:blip r:embed="rId4" cstate="print"/>
          <a:srcRect/>
          <a:stretch>
            <a:fillRect/>
          </a:stretch>
        </p:blipFill>
        <p:spPr bwMode="auto">
          <a:xfrm>
            <a:off x="107504" y="2132856"/>
            <a:ext cx="4284000" cy="3240000"/>
          </a:xfrm>
          <a:prstGeom prst="rect">
            <a:avLst/>
          </a:prstGeom>
          <a:noFill/>
          <a:ln w="9525">
            <a:noFill/>
            <a:miter lim="800000"/>
            <a:headEnd/>
            <a:tailEnd/>
          </a:ln>
          <a:effectLst/>
        </p:spPr>
      </p:pic>
    </p:spTree>
    <p:extLst>
      <p:ext uri="{BB962C8B-B14F-4D97-AF65-F5344CB8AC3E}">
        <p14:creationId xmlns:p14="http://schemas.microsoft.com/office/powerpoint/2010/main" xmlns="" val="3382501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1"/>
            <a:ext cx="8460432" cy="935676"/>
          </a:xfrm>
        </p:spPr>
        <p:txBody>
          <a:bodyPr>
            <a:normAutofit/>
          </a:bodyPr>
          <a:lstStyle/>
          <a:p>
            <a:r>
              <a:rPr lang="en-US" sz="2400" dirty="0" smtClean="0">
                <a:latin typeface="Calibri" pitchFamily="34" charset="0"/>
              </a:rPr>
              <a:t>Policy rate cuts translate into more </a:t>
            </a:r>
            <a:r>
              <a:rPr lang="en-US" sz="2400" dirty="0" err="1" smtClean="0">
                <a:latin typeface="Calibri" pitchFamily="34" charset="0"/>
              </a:rPr>
              <a:t>favourable</a:t>
            </a:r>
            <a:r>
              <a:rPr lang="en-US" sz="2400" dirty="0" smtClean="0">
                <a:latin typeface="Calibri" pitchFamily="34" charset="0"/>
              </a:rPr>
              <a:t> </a:t>
            </a:r>
            <a:r>
              <a:rPr lang="en-US" sz="2400" dirty="0" err="1" smtClean="0">
                <a:latin typeface="Calibri" pitchFamily="34" charset="0"/>
              </a:rPr>
              <a:t>SME</a:t>
            </a:r>
            <a:r>
              <a:rPr lang="en-US" sz="2400" dirty="0" smtClean="0">
                <a:latin typeface="Calibri" pitchFamily="34" charset="0"/>
              </a:rPr>
              <a:t> lending rate, but only for a narrow range of companies</a:t>
            </a:r>
            <a:endParaRPr lang="en-US" sz="2400" dirty="0">
              <a:latin typeface="Calibri" pitchFamily="34" charset="0"/>
            </a:endParaRPr>
          </a:p>
        </p:txBody>
      </p:sp>
      <p:sp>
        <p:nvSpPr>
          <p:cNvPr id="4" name="Content Placeholder 3"/>
          <p:cNvSpPr>
            <a:spLocks noGrp="1"/>
          </p:cNvSpPr>
          <p:nvPr>
            <p:ph idx="10"/>
          </p:nvPr>
        </p:nvSpPr>
        <p:spPr>
          <a:xfrm>
            <a:off x="395536" y="1388651"/>
            <a:ext cx="7992888" cy="576063"/>
          </a:xfrm>
        </p:spPr>
        <p:txBody>
          <a:bodyPr>
            <a:normAutofit/>
          </a:bodyPr>
          <a:lstStyle/>
          <a:p>
            <a:pPr algn="ctr"/>
            <a:r>
              <a:rPr lang="en-US" sz="1800" i="1" dirty="0" smtClean="0">
                <a:latin typeface="Calibri" pitchFamily="34" charset="0"/>
              </a:rPr>
              <a:t>Pricing of new corporate HUF loans in Hungary and the MNB’s policy interest rate</a:t>
            </a:r>
            <a:endParaRPr lang="en-US" sz="1800" dirty="0">
              <a:latin typeface="Calibri" pitchFamily="34" charset="0"/>
            </a:endParaRPr>
          </a:p>
        </p:txBody>
      </p:sp>
      <p:sp>
        <p:nvSpPr>
          <p:cNvPr id="7" name="Slide Number Placeholder 5"/>
          <p:cNvSpPr txBox="1">
            <a:spLocks/>
          </p:cNvSpPr>
          <p:nvPr/>
        </p:nvSpPr>
        <p:spPr>
          <a:xfrm>
            <a:off x="6457950" y="6356351"/>
            <a:ext cx="2057400" cy="365125"/>
          </a:xfrm>
          <a:prstGeom prst="rect">
            <a:avLst/>
          </a:prstGeom>
        </p:spPr>
        <p:txBody>
          <a:bodyPr/>
          <a:ls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0401AEF3-AFFE-433D-8A34-08D966C25545}" type="slidenum">
              <a:rPr lang="hu-HU" sz="1400" smtClean="0"/>
              <a:pPr algn="r">
                <a:defRPr/>
              </a:pPr>
              <a:t>9</a:t>
            </a:fld>
            <a:endParaRPr lang="hu-HU" sz="1400" dirty="0"/>
          </a:p>
        </p:txBody>
      </p:sp>
      <p:sp>
        <p:nvSpPr>
          <p:cNvPr id="8" name="Rectangle 1"/>
          <p:cNvSpPr>
            <a:spLocks noChangeArrowheads="1"/>
          </p:cNvSpPr>
          <p:nvPr/>
        </p:nvSpPr>
        <p:spPr bwMode="auto">
          <a:xfrm>
            <a:off x="1979712" y="6237312"/>
            <a:ext cx="89960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Source: MNB.</a:t>
            </a:r>
            <a:endParaRPr kumimoji="0" lang="en-US" sz="10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49154" name="Picture 2"/>
          <p:cNvPicPr>
            <a:picLocks noChangeAspect="1" noChangeArrowheads="1"/>
          </p:cNvPicPr>
          <p:nvPr/>
        </p:nvPicPr>
        <p:blipFill>
          <a:blip r:embed="rId3" cstate="print"/>
          <a:srcRect/>
          <a:stretch>
            <a:fillRect/>
          </a:stretch>
        </p:blipFill>
        <p:spPr bwMode="auto">
          <a:xfrm>
            <a:off x="1691680" y="1772816"/>
            <a:ext cx="5949380" cy="4464000"/>
          </a:xfrm>
          <a:prstGeom prst="rect">
            <a:avLst/>
          </a:prstGeom>
          <a:noFill/>
          <a:ln w="9525">
            <a:noFill/>
            <a:miter lim="800000"/>
            <a:headEnd/>
            <a:tailEnd/>
          </a:ln>
          <a:effectLst/>
        </p:spPr>
      </p:pic>
    </p:spTree>
    <p:extLst>
      <p:ext uri="{BB962C8B-B14F-4D97-AF65-F5344CB8AC3E}">
        <p14:creationId xmlns="" xmlns:p14="http://schemas.microsoft.com/office/powerpoint/2010/main" val="3382501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MNB_Theme_2">
      <a:dk1>
        <a:sysClr val="windowText" lastClr="000000"/>
      </a:dk1>
      <a:lt1>
        <a:sysClr val="window" lastClr="FFFFFF"/>
      </a:lt1>
      <a:dk2>
        <a:srgbClr val="898D8D"/>
      </a:dk2>
      <a:lt2>
        <a:srgbClr val="AC9F70"/>
      </a:lt2>
      <a:accent1>
        <a:srgbClr val="7E5C1D"/>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Fényűző">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xmlns="" name="blank06" id="{168355EE-4B73-4475-A78F-BF756B593878}" vid="{115C75F3-62DC-4241-B6B2-77F24A2D0B7F}"/>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1782</TotalTime>
  <Words>1458</Words>
  <Application>Microsoft Office PowerPoint</Application>
  <PresentationFormat>Diavetítés a képernyőre (4:3 oldalarány)</PresentationFormat>
  <Paragraphs>205</Paragraphs>
  <Slides>33</Slides>
  <Notes>22</Notes>
  <HiddenSlides>0</HiddenSlides>
  <MMClips>0</MMClips>
  <ScaleCrop>false</ScaleCrop>
  <HeadingPairs>
    <vt:vector size="4" baseType="variant">
      <vt:variant>
        <vt:lpstr>Téma</vt:lpstr>
      </vt:variant>
      <vt:variant>
        <vt:i4>1</vt:i4>
      </vt:variant>
      <vt:variant>
        <vt:lpstr>Diacímek</vt:lpstr>
      </vt:variant>
      <vt:variant>
        <vt:i4>33</vt:i4>
      </vt:variant>
    </vt:vector>
  </HeadingPairs>
  <TitlesOfParts>
    <vt:vector size="34" baseType="lpstr">
      <vt:lpstr>blank</vt:lpstr>
      <vt:lpstr>Report on Financial Stability</vt:lpstr>
      <vt:lpstr>Financial stability heat map</vt:lpstr>
      <vt:lpstr>Key messages of the Report on Financial Stability</vt:lpstr>
      <vt:lpstr>Key risk and their mitigation measures I.</vt:lpstr>
      <vt:lpstr>Key risk and their mitigation measures II.</vt:lpstr>
      <vt:lpstr>Key risk and their mitigation measures III.</vt:lpstr>
      <vt:lpstr>7. dia</vt:lpstr>
      <vt:lpstr>The drop in corporate lending occured at large banks, while their role in new lending remains dominant</vt:lpstr>
      <vt:lpstr>Policy rate cuts translate into more favourable SME lending rate, but only for a narrow range of companies</vt:lpstr>
      <vt:lpstr>Owing to the FGS the interest burden of SME-s has eased significantly both for new and refinanced loans</vt:lpstr>
      <vt:lpstr>The FGS has significantly improved the credit availability of the SME segment</vt:lpstr>
      <vt:lpstr>Due to the FGS, corporate loans outstanding have increased substantially for the first time since the onset of the financial crisis</vt:lpstr>
      <vt:lpstr>Given the success of the FGS, the Monetary Council decided to continue the programme</vt:lpstr>
      <vt:lpstr>The contraction in corporate lending will stop, while rebound is already expected in SME lending this year</vt:lpstr>
      <vt:lpstr>Sustained recovery in lending requires further easing of large banks’ credit conditions, however part of the market may be taken over by small- and medium size banks and credit cooperatives</vt:lpstr>
      <vt:lpstr>16. dia</vt:lpstr>
      <vt:lpstr>The corporate NPL-ratio of the banking sector is expected to peak</vt:lpstr>
      <vt:lpstr>Due to one off effects the household NPL-ratio of the banking sector has risen substantially</vt:lpstr>
      <vt:lpstr>Indebtedness in foreign currency concerns large part of households, thus a solution is in the interests of all parties</vt:lpstr>
      <vt:lpstr>In the rise of debt servicing burdens, besides the appreciation of the CHF, the increase of lending rates exceeding the rise in risk premia play a dominant role as well</vt:lpstr>
      <vt:lpstr>The debt servicing burden has reached critical levels in the case of low income households</vt:lpstr>
      <vt:lpstr>The participation rate in the exchange rate cap scheme is below our expectations, thus default risk remains elevated</vt:lpstr>
      <vt:lpstr>In the case of non-performing loans, increased activity of the NET (National Asset Management Agency) and the expeditious introduction of the private bankruptcy may be the solutions</vt:lpstr>
      <vt:lpstr>An improvement is expected in the household segment over the forecast horizon</vt:lpstr>
      <vt:lpstr>25. dia</vt:lpstr>
      <vt:lpstr>The profitability of the Hungarian banking sector remains severely low in international comparison</vt:lpstr>
      <vt:lpstr>The persistently subdued profitability may lead to the exit of some major foreign-owned banks</vt:lpstr>
      <vt:lpstr>The consolidation may be slowed down by the high ratio of parent bank funding </vt:lpstr>
      <vt:lpstr>29. dia</vt:lpstr>
      <vt:lpstr>The liquidity stress test indicates strong resilience, but only in HUF</vt:lpstr>
      <vt:lpstr>Increasing, but still manageable capital need in the stress scenario</vt:lpstr>
      <vt:lpstr>There has been only a slight change in the Solvency Stress Index since our last Report</vt:lpstr>
      <vt:lpstr>33. dia</vt:lpstr>
    </vt:vector>
  </TitlesOfParts>
  <Company>Magyar Nemzeti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Jelentés a pénzügyi stabilitásról</dc:title>
  <dc:creator>balast</dc:creator>
  <cp:lastModifiedBy>balast</cp:lastModifiedBy>
  <cp:revision>191</cp:revision>
  <dcterms:created xsi:type="dcterms:W3CDTF">2013-09-09T10:47:47Z</dcterms:created>
  <dcterms:modified xsi:type="dcterms:W3CDTF">2013-11-12T13:22:51Z</dcterms:modified>
</cp:coreProperties>
</file>