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38"/>
  </p:notesMasterIdLst>
  <p:sldIdLst>
    <p:sldId id="462" r:id="rId3"/>
    <p:sldId id="2462" r:id="rId4"/>
    <p:sldId id="2461" r:id="rId5"/>
    <p:sldId id="2475" r:id="rId6"/>
    <p:sldId id="2457" r:id="rId7"/>
    <p:sldId id="2449" r:id="rId8"/>
    <p:sldId id="2426" r:id="rId9"/>
    <p:sldId id="2374" r:id="rId10"/>
    <p:sldId id="2468" r:id="rId11"/>
    <p:sldId id="2380" r:id="rId12"/>
    <p:sldId id="2422" r:id="rId13"/>
    <p:sldId id="2437" r:id="rId14"/>
    <p:sldId id="2469" r:id="rId15"/>
    <p:sldId id="451" r:id="rId16"/>
    <p:sldId id="2411" r:id="rId17"/>
    <p:sldId id="2394" r:id="rId18"/>
    <p:sldId id="2409" r:id="rId19"/>
    <p:sldId id="2434" r:id="rId20"/>
    <p:sldId id="2424" r:id="rId21"/>
    <p:sldId id="2435" r:id="rId22"/>
    <p:sldId id="2470" r:id="rId23"/>
    <p:sldId id="2471" r:id="rId24"/>
    <p:sldId id="2472" r:id="rId25"/>
    <p:sldId id="2473" r:id="rId26"/>
    <p:sldId id="2474" r:id="rId27"/>
    <p:sldId id="1152" r:id="rId28"/>
    <p:sldId id="371" r:id="rId29"/>
    <p:sldId id="2456" r:id="rId30"/>
    <p:sldId id="2447" r:id="rId31"/>
    <p:sldId id="375" r:id="rId32"/>
    <p:sldId id="2441" r:id="rId33"/>
    <p:sldId id="2465" r:id="rId34"/>
    <p:sldId id="2448" r:id="rId35"/>
    <p:sldId id="2467" r:id="rId36"/>
    <p:sldId id="286" r:id="rId37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  <p:cmAuthor id="3" name="Bálint Máté" initials="BM" lastIdx="13" clrIdx="2">
    <p:extLst>
      <p:ext uri="{19B8F6BF-5375-455C-9EA6-DF929625EA0E}">
        <p15:presenceInfo xmlns:p15="http://schemas.microsoft.com/office/powerpoint/2012/main" userId="S::balintm@mnb.hu::23c4b2013d72356b" providerId="AD"/>
      </p:ext>
    </p:extLst>
  </p:cmAuthor>
  <p:cmAuthor id="4" name="Dancsik Bálint" initials="DB" lastIdx="24" clrIdx="3">
    <p:extLst>
      <p:ext uri="{19B8F6BF-5375-455C-9EA6-DF929625EA0E}">
        <p15:presenceInfo xmlns:p15="http://schemas.microsoft.com/office/powerpoint/2012/main" userId="S::dancsikb@mnb.hu::d2731a50a1aa15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C7"/>
    <a:srgbClr val="0D234D"/>
    <a:srgbClr val="ECF0F1"/>
    <a:srgbClr val="0076A8"/>
    <a:srgbClr val="FF8A8A"/>
    <a:srgbClr val="E2F0D9"/>
    <a:srgbClr val="8DDDFF"/>
    <a:srgbClr val="E57200"/>
    <a:srgbClr val="70AD47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0570" autoAdjust="0"/>
  </p:normalViewPr>
  <p:slideViewPr>
    <p:cSldViewPr snapToGrid="0">
      <p:cViewPr varScale="1">
        <p:scale>
          <a:sx n="58" d="100"/>
          <a:sy n="58" d="100"/>
        </p:scale>
        <p:origin x="1068" y="6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A2E92-4DB1-40E9-A363-72CACDB36B9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6B1A0B6-F2B2-43FE-8A6B-5E8C637FB88A}">
      <dgm:prSet phldrT="[Text]"/>
      <dgm:spPr>
        <a:solidFill>
          <a:schemeClr val="tx2"/>
        </a:solidFill>
        <a:ln>
          <a:solidFill>
            <a:schemeClr val="tx2">
              <a:lumMod val="10000"/>
              <a:lumOff val="90000"/>
            </a:schemeClr>
          </a:solidFill>
        </a:ln>
      </dgm:spPr>
      <dgm:t>
        <a:bodyPr/>
        <a:lstStyle/>
        <a:p>
          <a:r>
            <a:rPr lang="hu-HU" dirty="0"/>
            <a:t>2000</a:t>
          </a:r>
        </a:p>
      </dgm:t>
    </dgm:pt>
    <dgm:pt modelId="{45029ED0-DCF0-4196-9A67-5BDBE48A6D39}" type="parTrans" cxnId="{74FF997D-B4D7-4A27-9ACF-109596E7838D}">
      <dgm:prSet/>
      <dgm:spPr/>
      <dgm:t>
        <a:bodyPr/>
        <a:lstStyle/>
        <a:p>
          <a:endParaRPr lang="hu-HU"/>
        </a:p>
      </dgm:t>
    </dgm:pt>
    <dgm:pt modelId="{549A5783-858D-4CB7-BB50-CC26059E03CD}" type="sibTrans" cxnId="{74FF997D-B4D7-4A27-9ACF-109596E7838D}">
      <dgm:prSet/>
      <dgm:spPr/>
      <dgm:t>
        <a:bodyPr/>
        <a:lstStyle/>
        <a:p>
          <a:endParaRPr lang="hu-HU"/>
        </a:p>
      </dgm:t>
    </dgm:pt>
    <dgm:pt modelId="{0889F90B-70EA-4B1F-ACFE-6FA7DF49E2F7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hu-HU" sz="2000" b="1" dirty="0">
              <a:solidFill>
                <a:schemeClr val="bg1"/>
              </a:solidFill>
            </a:rPr>
            <a:t>Mérlegfőösszeg:</a:t>
          </a:r>
          <a:br>
            <a:rPr lang="hu-HU" sz="2000" dirty="0">
              <a:solidFill>
                <a:schemeClr val="bg1"/>
              </a:solidFill>
            </a:rPr>
          </a:br>
          <a:r>
            <a:rPr lang="hu-HU" sz="2000" dirty="0">
              <a:solidFill>
                <a:schemeClr val="bg1"/>
              </a:solidFill>
            </a:rPr>
            <a:t>9 ezer Mrd Ft</a:t>
          </a:r>
        </a:p>
      </dgm:t>
    </dgm:pt>
    <dgm:pt modelId="{89567384-BBBE-4150-8281-E8E70292CBAB}" type="parTrans" cxnId="{D40D5A40-8801-42F7-AB81-D43C7FBE52EF}">
      <dgm:prSet/>
      <dgm:spPr/>
      <dgm:t>
        <a:bodyPr/>
        <a:lstStyle/>
        <a:p>
          <a:endParaRPr lang="hu-HU"/>
        </a:p>
      </dgm:t>
    </dgm:pt>
    <dgm:pt modelId="{A8E64775-2C69-404D-A8D1-9CA75638CAAB}" type="sibTrans" cxnId="{D40D5A40-8801-42F7-AB81-D43C7FBE52EF}">
      <dgm:prSet/>
      <dgm:spPr/>
      <dgm:t>
        <a:bodyPr/>
        <a:lstStyle/>
        <a:p>
          <a:endParaRPr lang="hu-HU"/>
        </a:p>
      </dgm:t>
    </dgm:pt>
    <dgm:pt modelId="{D227A642-21D8-4EF6-ADC4-63C61BD7B635}">
      <dgm:prSet phldrT="[Text]" custT="1"/>
      <dgm:spPr/>
      <dgm:t>
        <a:bodyPr/>
        <a:lstStyle/>
        <a:p>
          <a:r>
            <a:rPr lang="hu-HU" sz="2000" b="1" dirty="0"/>
            <a:t>Magánszektor betétállománya:</a:t>
          </a:r>
          <a:br>
            <a:rPr lang="hu-HU" sz="2000" dirty="0"/>
          </a:br>
          <a:r>
            <a:rPr lang="hu-HU" sz="2000" dirty="0"/>
            <a:t>4,7 ezer Mrd Ft</a:t>
          </a:r>
        </a:p>
      </dgm:t>
    </dgm:pt>
    <dgm:pt modelId="{4D3E03A8-168C-430C-B1DF-197E48DB04B7}" type="parTrans" cxnId="{14F111AD-5944-47AB-9C34-8AC653905E27}">
      <dgm:prSet/>
      <dgm:spPr/>
      <dgm:t>
        <a:bodyPr/>
        <a:lstStyle/>
        <a:p>
          <a:endParaRPr lang="hu-HU"/>
        </a:p>
      </dgm:t>
    </dgm:pt>
    <dgm:pt modelId="{0B40B4FF-5906-4EC8-BD00-0B9696D30269}" type="sibTrans" cxnId="{14F111AD-5944-47AB-9C34-8AC653905E27}">
      <dgm:prSet/>
      <dgm:spPr/>
      <dgm:t>
        <a:bodyPr/>
        <a:lstStyle/>
        <a:p>
          <a:endParaRPr lang="hu-HU"/>
        </a:p>
      </dgm:t>
    </dgm:pt>
    <dgm:pt modelId="{154438B1-B4C6-47D9-81EE-0C0B571277A8}">
      <dgm:prSet phldrT="[Text]"/>
      <dgm:spPr>
        <a:solidFill>
          <a:schemeClr val="tx2">
            <a:lumMod val="10000"/>
            <a:lumOff val="90000"/>
          </a:schemeClr>
        </a:solidFill>
        <a:ln w="25400">
          <a:solidFill>
            <a:schemeClr val="tx2"/>
          </a:solidFill>
        </a:ln>
      </dgm:spPr>
      <dgm:t>
        <a:bodyPr/>
        <a:lstStyle/>
        <a:p>
          <a:r>
            <a:rPr lang="hu-HU" b="1" dirty="0">
              <a:solidFill>
                <a:schemeClr val="tx2"/>
              </a:solidFill>
            </a:rPr>
            <a:t>2020</a:t>
          </a:r>
          <a:br>
            <a:rPr lang="hu-HU" b="1" dirty="0">
              <a:solidFill>
                <a:schemeClr val="tx2"/>
              </a:solidFill>
            </a:rPr>
          </a:br>
          <a:r>
            <a:rPr lang="hu-HU" b="1" dirty="0">
              <a:solidFill>
                <a:schemeClr val="tx2"/>
              </a:solidFill>
            </a:rPr>
            <a:t>H1</a:t>
          </a:r>
        </a:p>
      </dgm:t>
    </dgm:pt>
    <dgm:pt modelId="{01C50297-6087-4A63-AF7D-1CFC6D0E911C}" type="parTrans" cxnId="{C2106DE6-F669-4B3C-B401-9772A2D728A4}">
      <dgm:prSet/>
      <dgm:spPr/>
      <dgm:t>
        <a:bodyPr/>
        <a:lstStyle/>
        <a:p>
          <a:endParaRPr lang="hu-HU"/>
        </a:p>
      </dgm:t>
    </dgm:pt>
    <dgm:pt modelId="{ADE83493-10B1-4281-AFBB-8DFEC805E9EE}" type="sibTrans" cxnId="{C2106DE6-F669-4B3C-B401-9772A2D728A4}">
      <dgm:prSet/>
      <dgm:spPr/>
      <dgm:t>
        <a:bodyPr/>
        <a:lstStyle/>
        <a:p>
          <a:endParaRPr lang="hu-HU"/>
        </a:p>
      </dgm:t>
    </dgm:pt>
    <dgm:pt modelId="{9736848B-CD78-4E72-A0F7-D70AE47219FA}">
      <dgm:prSet phldrT="[Text]" custT="1"/>
      <dgm:spPr>
        <a:solidFill>
          <a:srgbClr val="0C2148">
            <a:alpha val="90000"/>
          </a:srgbClr>
        </a:solidFill>
        <a:ln w="12700" cap="flat" cmpd="sng" algn="ctr">
          <a:solidFill>
            <a:srgbClr val="009EE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142240" rIns="142240" bIns="14224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Mérlegfőösszeg:</a:t>
          </a:r>
          <a:b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47 ezer Mrd Ft</a:t>
          </a:r>
        </a:p>
      </dgm:t>
    </dgm:pt>
    <dgm:pt modelId="{DE04EE1C-9F8B-4502-BE08-F0463DFB94C7}" type="parTrans" cxnId="{3C42ED0A-1164-4567-BE9A-69D8415ED75D}">
      <dgm:prSet/>
      <dgm:spPr/>
      <dgm:t>
        <a:bodyPr/>
        <a:lstStyle/>
        <a:p>
          <a:endParaRPr lang="hu-HU"/>
        </a:p>
      </dgm:t>
    </dgm:pt>
    <dgm:pt modelId="{CF948BC4-EAC3-4FEB-8EF1-7C911CC92ECC}" type="sibTrans" cxnId="{3C42ED0A-1164-4567-BE9A-69D8415ED75D}">
      <dgm:prSet/>
      <dgm:spPr/>
      <dgm:t>
        <a:bodyPr/>
        <a:lstStyle/>
        <a:p>
          <a:endParaRPr lang="hu-HU"/>
        </a:p>
      </dgm:t>
    </dgm:pt>
    <dgm:pt modelId="{ADE5C93B-30FC-41A5-B589-0ECC3EA8B60D}">
      <dgm:prSet phldrT="[Text]" custT="1"/>
      <dgm:spPr>
        <a:solidFill>
          <a:srgbClr val="009EE0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EE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142240" rIns="142240" bIns="14224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Magánszektor betétállománya:</a:t>
          </a:r>
          <a:b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20 ezer Mrd Ft</a:t>
          </a:r>
        </a:p>
      </dgm:t>
    </dgm:pt>
    <dgm:pt modelId="{A9076BD5-0EB3-46E6-B3DA-CF0D41685DE9}" type="parTrans" cxnId="{AAAA0881-3D92-4793-A154-4A2FD06E695D}">
      <dgm:prSet/>
      <dgm:spPr/>
      <dgm:t>
        <a:bodyPr/>
        <a:lstStyle/>
        <a:p>
          <a:endParaRPr lang="hu-HU"/>
        </a:p>
      </dgm:t>
    </dgm:pt>
    <dgm:pt modelId="{FC7C15A1-402F-4A6E-881A-6BDFB243DD5C}" type="sibTrans" cxnId="{AAAA0881-3D92-4793-A154-4A2FD06E695D}">
      <dgm:prSet/>
      <dgm:spPr/>
      <dgm:t>
        <a:bodyPr/>
        <a:lstStyle/>
        <a:p>
          <a:endParaRPr lang="hu-HU"/>
        </a:p>
      </dgm:t>
    </dgm:pt>
    <dgm:pt modelId="{78DF210D-DBBF-47E4-A2FA-4F8ED315BF9F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hu-HU" sz="2000" b="1" dirty="0">
              <a:solidFill>
                <a:schemeClr val="bg1"/>
              </a:solidFill>
            </a:rPr>
            <a:t>Magánszektor hitelállománya:</a:t>
          </a:r>
          <a:br>
            <a:rPr lang="hu-HU" sz="2000" dirty="0">
              <a:solidFill>
                <a:schemeClr val="bg1"/>
              </a:solidFill>
            </a:rPr>
          </a:br>
          <a:r>
            <a:rPr lang="hu-HU" sz="2000" dirty="0">
              <a:solidFill>
                <a:schemeClr val="bg1"/>
              </a:solidFill>
            </a:rPr>
            <a:t>3,8 ezer Mrd Ft</a:t>
          </a:r>
        </a:p>
      </dgm:t>
    </dgm:pt>
    <dgm:pt modelId="{92560C68-4AD5-42C1-9B88-4869E9391028}" type="parTrans" cxnId="{62636208-1B9C-40D5-AF39-428BE5991DBB}">
      <dgm:prSet/>
      <dgm:spPr/>
      <dgm:t>
        <a:bodyPr/>
        <a:lstStyle/>
        <a:p>
          <a:endParaRPr lang="hu-HU"/>
        </a:p>
      </dgm:t>
    </dgm:pt>
    <dgm:pt modelId="{3A55C9E6-8B95-4134-A221-90CF4324C7B0}" type="sibTrans" cxnId="{62636208-1B9C-40D5-AF39-428BE5991DBB}">
      <dgm:prSet/>
      <dgm:spPr/>
      <dgm:t>
        <a:bodyPr/>
        <a:lstStyle/>
        <a:p>
          <a:endParaRPr lang="hu-HU"/>
        </a:p>
      </dgm:t>
    </dgm:pt>
    <dgm:pt modelId="{BD858ADD-2CC9-47B4-8C65-27FEFD8ACDCC}">
      <dgm:prSet phldrT="[Text]" custT="1"/>
      <dgm:spPr>
        <a:solidFill>
          <a:srgbClr val="0C2148">
            <a:alpha val="90000"/>
          </a:srgbClr>
        </a:solidFill>
        <a:ln w="12700" cap="flat" cmpd="sng" algn="ctr">
          <a:solidFill>
            <a:srgbClr val="009EE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142240" rIns="142240" bIns="14224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Magánszektor hitelállománya:</a:t>
          </a:r>
          <a:b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16,4 ezer Mrd Ft</a:t>
          </a:r>
        </a:p>
      </dgm:t>
    </dgm:pt>
    <dgm:pt modelId="{59A65CD4-2036-4EF7-AAD9-9475C5764596}" type="parTrans" cxnId="{14603079-7E36-45F5-B731-10C062B62F21}">
      <dgm:prSet/>
      <dgm:spPr/>
      <dgm:t>
        <a:bodyPr/>
        <a:lstStyle/>
        <a:p>
          <a:endParaRPr lang="hu-HU"/>
        </a:p>
      </dgm:t>
    </dgm:pt>
    <dgm:pt modelId="{FA9DA36D-AE77-45FC-8678-3861AB9AE5DA}" type="sibTrans" cxnId="{14603079-7E36-45F5-B731-10C062B62F21}">
      <dgm:prSet/>
      <dgm:spPr/>
      <dgm:t>
        <a:bodyPr/>
        <a:lstStyle/>
        <a:p>
          <a:endParaRPr lang="hu-HU"/>
        </a:p>
      </dgm:t>
    </dgm:pt>
    <dgm:pt modelId="{11D221D5-FCB8-4DF5-B514-6A42F11CDA11}">
      <dgm:prSet phldrT="[Text]" custT="1"/>
      <dgm:spPr/>
      <dgm:t>
        <a:bodyPr/>
        <a:lstStyle/>
        <a:p>
          <a:r>
            <a:rPr lang="hu-HU" sz="2000" b="1" dirty="0"/>
            <a:t>Saját tőke:</a:t>
          </a:r>
          <a:br>
            <a:rPr lang="hu-HU" sz="2000" dirty="0"/>
          </a:br>
          <a:r>
            <a:rPr lang="hu-HU" sz="2000" dirty="0"/>
            <a:t>823 Mrd Ft</a:t>
          </a:r>
        </a:p>
      </dgm:t>
    </dgm:pt>
    <dgm:pt modelId="{AC98931E-7452-4030-ACAE-6EF2DFA68A30}" type="parTrans" cxnId="{497E58ED-9ABD-4FAA-BFD6-8BF1A75DBDF7}">
      <dgm:prSet/>
      <dgm:spPr/>
      <dgm:t>
        <a:bodyPr/>
        <a:lstStyle/>
        <a:p>
          <a:endParaRPr lang="hu-HU"/>
        </a:p>
      </dgm:t>
    </dgm:pt>
    <dgm:pt modelId="{A37415F9-AC21-44DB-9EE8-8FE8C7741B50}" type="sibTrans" cxnId="{497E58ED-9ABD-4FAA-BFD6-8BF1A75DBDF7}">
      <dgm:prSet/>
      <dgm:spPr/>
      <dgm:t>
        <a:bodyPr/>
        <a:lstStyle/>
        <a:p>
          <a:endParaRPr lang="hu-HU"/>
        </a:p>
      </dgm:t>
    </dgm:pt>
    <dgm:pt modelId="{E1931280-0250-44E2-ABF4-742116142092}">
      <dgm:prSet phldrT="[Text]" custT="1"/>
      <dgm:spPr>
        <a:solidFill>
          <a:srgbClr val="009EE0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EE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142240" rIns="142240" bIns="14224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Saját tőke:</a:t>
          </a:r>
          <a:b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4,7 ezer Mrd Ft</a:t>
          </a:r>
        </a:p>
      </dgm:t>
    </dgm:pt>
    <dgm:pt modelId="{AD4FFE11-B882-4D31-ACD1-CD1BA6D5AF76}" type="parTrans" cxnId="{327C6A53-0C78-445A-A40E-3F3196BB12A1}">
      <dgm:prSet/>
      <dgm:spPr/>
      <dgm:t>
        <a:bodyPr/>
        <a:lstStyle/>
        <a:p>
          <a:endParaRPr lang="hu-HU"/>
        </a:p>
      </dgm:t>
    </dgm:pt>
    <dgm:pt modelId="{822F9262-6BC0-47EB-9125-EDED23F199F4}" type="sibTrans" cxnId="{327C6A53-0C78-445A-A40E-3F3196BB12A1}">
      <dgm:prSet/>
      <dgm:spPr/>
      <dgm:t>
        <a:bodyPr/>
        <a:lstStyle/>
        <a:p>
          <a:endParaRPr lang="hu-HU"/>
        </a:p>
      </dgm:t>
    </dgm:pt>
    <dgm:pt modelId="{DA063988-CE01-44E3-8DC1-F382510A5C7D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hu-HU" sz="2000" b="1" dirty="0">
              <a:solidFill>
                <a:schemeClr val="bg1"/>
              </a:solidFill>
            </a:rPr>
            <a:t>12-havi adózott eredmény: </a:t>
          </a:r>
          <a:br>
            <a:rPr lang="hu-HU" sz="2000" dirty="0">
              <a:solidFill>
                <a:schemeClr val="bg1"/>
              </a:solidFill>
            </a:rPr>
          </a:br>
          <a:r>
            <a:rPr lang="hu-HU" sz="2000" dirty="0">
              <a:solidFill>
                <a:schemeClr val="bg1"/>
              </a:solidFill>
            </a:rPr>
            <a:t>82 Mrd Ft</a:t>
          </a:r>
        </a:p>
      </dgm:t>
    </dgm:pt>
    <dgm:pt modelId="{07D8D63E-A8C6-4854-A284-688DA7C5FF6C}" type="parTrans" cxnId="{48F9B4A4-385C-4F54-9313-49444BABCDB6}">
      <dgm:prSet/>
      <dgm:spPr/>
      <dgm:t>
        <a:bodyPr/>
        <a:lstStyle/>
        <a:p>
          <a:endParaRPr lang="hu-HU"/>
        </a:p>
      </dgm:t>
    </dgm:pt>
    <dgm:pt modelId="{CD48FBCD-359B-4FB0-9826-0331AC43906C}" type="sibTrans" cxnId="{48F9B4A4-385C-4F54-9313-49444BABCDB6}">
      <dgm:prSet/>
      <dgm:spPr/>
      <dgm:t>
        <a:bodyPr/>
        <a:lstStyle/>
        <a:p>
          <a:endParaRPr lang="hu-HU"/>
        </a:p>
      </dgm:t>
    </dgm:pt>
    <dgm:pt modelId="{94406763-4D05-451C-889D-F96AC819A053}">
      <dgm:prSet phldrT="[Text]" custT="1"/>
      <dgm:spPr>
        <a:solidFill>
          <a:srgbClr val="0C2148">
            <a:alpha val="90000"/>
          </a:srgbClr>
        </a:solidFill>
        <a:ln w="12700" cap="flat" cmpd="sng" algn="ctr">
          <a:solidFill>
            <a:srgbClr val="009EE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0" tIns="142240" rIns="142240" bIns="14224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12-havi adózott eredmény: </a:t>
          </a:r>
          <a:b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304 Mrd Ft</a:t>
          </a:r>
        </a:p>
      </dgm:t>
    </dgm:pt>
    <dgm:pt modelId="{8696FB69-34EE-4875-8047-43006F8FCCC8}" type="parTrans" cxnId="{698C2C4C-0A0A-47BD-80D6-3B4ED324A851}">
      <dgm:prSet/>
      <dgm:spPr/>
      <dgm:t>
        <a:bodyPr/>
        <a:lstStyle/>
        <a:p>
          <a:endParaRPr lang="hu-HU"/>
        </a:p>
      </dgm:t>
    </dgm:pt>
    <dgm:pt modelId="{BB5CCD45-CB0B-4966-90A1-EFC5F2281A88}" type="sibTrans" cxnId="{698C2C4C-0A0A-47BD-80D6-3B4ED324A851}">
      <dgm:prSet/>
      <dgm:spPr/>
      <dgm:t>
        <a:bodyPr/>
        <a:lstStyle/>
        <a:p>
          <a:endParaRPr lang="hu-HU"/>
        </a:p>
      </dgm:t>
    </dgm:pt>
    <dgm:pt modelId="{7BDBF864-58BE-415B-9579-CA7AC42C8EC5}" type="pres">
      <dgm:prSet presAssocID="{90EA2E92-4DB1-40E9-A363-72CACDB36B92}" presName="list" presStyleCnt="0">
        <dgm:presLayoutVars>
          <dgm:dir/>
          <dgm:animLvl val="lvl"/>
        </dgm:presLayoutVars>
      </dgm:prSet>
      <dgm:spPr/>
    </dgm:pt>
    <dgm:pt modelId="{940C3846-3657-4896-8592-EE254D313F1A}" type="pres">
      <dgm:prSet presAssocID="{16B1A0B6-F2B2-43FE-8A6B-5E8C637FB88A}" presName="posSpace" presStyleCnt="0"/>
      <dgm:spPr/>
    </dgm:pt>
    <dgm:pt modelId="{E40B3A70-F833-4A1F-A531-230B3B3FB12A}" type="pres">
      <dgm:prSet presAssocID="{16B1A0B6-F2B2-43FE-8A6B-5E8C637FB88A}" presName="vertFlow" presStyleCnt="0"/>
      <dgm:spPr/>
    </dgm:pt>
    <dgm:pt modelId="{77C8D0EF-9B9B-4BC5-BEC3-E9E54719A760}" type="pres">
      <dgm:prSet presAssocID="{16B1A0B6-F2B2-43FE-8A6B-5E8C637FB88A}" presName="topSpace" presStyleCnt="0"/>
      <dgm:spPr/>
    </dgm:pt>
    <dgm:pt modelId="{77366037-1053-411C-B804-736A05C6BDCD}" type="pres">
      <dgm:prSet presAssocID="{16B1A0B6-F2B2-43FE-8A6B-5E8C637FB88A}" presName="firstComp" presStyleCnt="0"/>
      <dgm:spPr/>
    </dgm:pt>
    <dgm:pt modelId="{065C1676-629C-4833-9E9F-4592EF6FD06D}" type="pres">
      <dgm:prSet presAssocID="{16B1A0B6-F2B2-43FE-8A6B-5E8C637FB88A}" presName="firstChild" presStyleLbl="bgAccFollowNode1" presStyleIdx="0" presStyleCnt="10" custScaleX="150673" custLinFactNeighborX="6620"/>
      <dgm:spPr/>
    </dgm:pt>
    <dgm:pt modelId="{0F5ECE56-7D0E-42AB-8653-AAB0B58B633C}" type="pres">
      <dgm:prSet presAssocID="{16B1A0B6-F2B2-43FE-8A6B-5E8C637FB88A}" presName="firstChildTx" presStyleLbl="bgAccFollowNode1" presStyleIdx="0" presStyleCnt="10">
        <dgm:presLayoutVars>
          <dgm:bulletEnabled val="1"/>
        </dgm:presLayoutVars>
      </dgm:prSet>
      <dgm:spPr/>
    </dgm:pt>
    <dgm:pt modelId="{6D3951CC-3556-44CD-8BD2-95B3FCDF2523}" type="pres">
      <dgm:prSet presAssocID="{D227A642-21D8-4EF6-ADC4-63C61BD7B635}" presName="comp" presStyleCnt="0"/>
      <dgm:spPr/>
    </dgm:pt>
    <dgm:pt modelId="{DC107B93-824B-45BF-BF19-C3A5B2632F7B}" type="pres">
      <dgm:prSet presAssocID="{D227A642-21D8-4EF6-ADC4-63C61BD7B635}" presName="child" presStyleLbl="bgAccFollowNode1" presStyleIdx="1" presStyleCnt="10" custScaleX="150673" custLinFactNeighborX="6620"/>
      <dgm:spPr/>
    </dgm:pt>
    <dgm:pt modelId="{4D328945-2A7A-435D-99D9-67F790379EE2}" type="pres">
      <dgm:prSet presAssocID="{D227A642-21D8-4EF6-ADC4-63C61BD7B635}" presName="childTx" presStyleLbl="bgAccFollowNode1" presStyleIdx="1" presStyleCnt="10">
        <dgm:presLayoutVars>
          <dgm:bulletEnabled val="1"/>
        </dgm:presLayoutVars>
      </dgm:prSet>
      <dgm:spPr/>
    </dgm:pt>
    <dgm:pt modelId="{20BDC04A-8CF1-4EFC-9C2D-5F91BCA565B6}" type="pres">
      <dgm:prSet presAssocID="{78DF210D-DBBF-47E4-A2FA-4F8ED315BF9F}" presName="comp" presStyleCnt="0"/>
      <dgm:spPr/>
    </dgm:pt>
    <dgm:pt modelId="{7A97EBE8-E379-4F20-A484-A886C55EB4EF}" type="pres">
      <dgm:prSet presAssocID="{78DF210D-DBBF-47E4-A2FA-4F8ED315BF9F}" presName="child" presStyleLbl="bgAccFollowNode1" presStyleIdx="2" presStyleCnt="10" custScaleX="150673" custLinFactNeighborX="6620"/>
      <dgm:spPr/>
    </dgm:pt>
    <dgm:pt modelId="{EEAE4624-5871-4224-94D4-E0CF9664CF82}" type="pres">
      <dgm:prSet presAssocID="{78DF210D-DBBF-47E4-A2FA-4F8ED315BF9F}" presName="childTx" presStyleLbl="bgAccFollowNode1" presStyleIdx="2" presStyleCnt="10">
        <dgm:presLayoutVars>
          <dgm:bulletEnabled val="1"/>
        </dgm:presLayoutVars>
      </dgm:prSet>
      <dgm:spPr/>
    </dgm:pt>
    <dgm:pt modelId="{AB9AF024-9CB1-471D-8903-F19F8154AC8C}" type="pres">
      <dgm:prSet presAssocID="{11D221D5-FCB8-4DF5-B514-6A42F11CDA11}" presName="comp" presStyleCnt="0"/>
      <dgm:spPr/>
    </dgm:pt>
    <dgm:pt modelId="{49262DBA-BB00-4E74-A15B-3D41D910079B}" type="pres">
      <dgm:prSet presAssocID="{11D221D5-FCB8-4DF5-B514-6A42F11CDA11}" presName="child" presStyleLbl="bgAccFollowNode1" presStyleIdx="3" presStyleCnt="10" custScaleX="150673" custLinFactNeighborX="6620"/>
      <dgm:spPr/>
    </dgm:pt>
    <dgm:pt modelId="{5D5592C4-B013-43ED-A1BE-AA6AE6BA1F4A}" type="pres">
      <dgm:prSet presAssocID="{11D221D5-FCB8-4DF5-B514-6A42F11CDA11}" presName="childTx" presStyleLbl="bgAccFollowNode1" presStyleIdx="3" presStyleCnt="10">
        <dgm:presLayoutVars>
          <dgm:bulletEnabled val="1"/>
        </dgm:presLayoutVars>
      </dgm:prSet>
      <dgm:spPr/>
    </dgm:pt>
    <dgm:pt modelId="{78796450-380E-43C1-9A88-638461466152}" type="pres">
      <dgm:prSet presAssocID="{DA063988-CE01-44E3-8DC1-F382510A5C7D}" presName="comp" presStyleCnt="0"/>
      <dgm:spPr/>
    </dgm:pt>
    <dgm:pt modelId="{04361593-6FDE-4E2E-A791-761063015DDA}" type="pres">
      <dgm:prSet presAssocID="{DA063988-CE01-44E3-8DC1-F382510A5C7D}" presName="child" presStyleLbl="bgAccFollowNode1" presStyleIdx="4" presStyleCnt="10" custScaleX="150673" custLinFactNeighborX="6620"/>
      <dgm:spPr/>
    </dgm:pt>
    <dgm:pt modelId="{C91C3726-0A35-485A-94D7-E8BBDB7EA6AA}" type="pres">
      <dgm:prSet presAssocID="{DA063988-CE01-44E3-8DC1-F382510A5C7D}" presName="childTx" presStyleLbl="bgAccFollowNode1" presStyleIdx="4" presStyleCnt="10">
        <dgm:presLayoutVars>
          <dgm:bulletEnabled val="1"/>
        </dgm:presLayoutVars>
      </dgm:prSet>
      <dgm:spPr/>
    </dgm:pt>
    <dgm:pt modelId="{07E9CCDB-5D74-4131-BF2A-37AF5A7E3A69}" type="pres">
      <dgm:prSet presAssocID="{16B1A0B6-F2B2-43FE-8A6B-5E8C637FB88A}" presName="negSpace" presStyleCnt="0"/>
      <dgm:spPr/>
    </dgm:pt>
    <dgm:pt modelId="{1E596A15-776E-4A1E-876A-F61314F1EFB8}" type="pres">
      <dgm:prSet presAssocID="{16B1A0B6-F2B2-43FE-8A6B-5E8C637FB88A}" presName="circle" presStyleLbl="node1" presStyleIdx="0" presStyleCnt="2" custLinFactX="-7058" custLinFactNeighborX="-100000" custLinFactNeighborY="-226"/>
      <dgm:spPr/>
    </dgm:pt>
    <dgm:pt modelId="{19BB671A-A85B-420D-AECD-22853D7BDFA9}" type="pres">
      <dgm:prSet presAssocID="{549A5783-858D-4CB7-BB50-CC26059E03CD}" presName="transSpace" presStyleCnt="0"/>
      <dgm:spPr/>
    </dgm:pt>
    <dgm:pt modelId="{CD3A9BB4-6676-4365-B33E-C1B98DE26DE7}" type="pres">
      <dgm:prSet presAssocID="{154438B1-B4C6-47D9-81EE-0C0B571277A8}" presName="posSpace" presStyleCnt="0"/>
      <dgm:spPr/>
    </dgm:pt>
    <dgm:pt modelId="{F80B9FA4-D55F-43DA-BA42-F3C193258E54}" type="pres">
      <dgm:prSet presAssocID="{154438B1-B4C6-47D9-81EE-0C0B571277A8}" presName="vertFlow" presStyleCnt="0"/>
      <dgm:spPr/>
    </dgm:pt>
    <dgm:pt modelId="{A490E1F6-A294-4A0B-8720-D5A1CC54576A}" type="pres">
      <dgm:prSet presAssocID="{154438B1-B4C6-47D9-81EE-0C0B571277A8}" presName="topSpace" presStyleCnt="0"/>
      <dgm:spPr/>
    </dgm:pt>
    <dgm:pt modelId="{5BCDCFD0-7BB0-4876-9099-0D2B21F76C5A}" type="pres">
      <dgm:prSet presAssocID="{154438B1-B4C6-47D9-81EE-0C0B571277A8}" presName="firstComp" presStyleCnt="0"/>
      <dgm:spPr/>
    </dgm:pt>
    <dgm:pt modelId="{02A95D1F-3F0E-4D70-8B78-ED42203F55A1}" type="pres">
      <dgm:prSet presAssocID="{154438B1-B4C6-47D9-81EE-0C0B571277A8}" presName="firstChild" presStyleLbl="bgAccFollowNode1" presStyleIdx="5" presStyleCnt="10" custScaleX="150673"/>
      <dgm:spPr>
        <a:xfrm>
          <a:off x="5124999" y="403129"/>
          <a:ext cx="3412683" cy="1002653"/>
        </a:xfrm>
        <a:prstGeom prst="rect">
          <a:avLst/>
        </a:prstGeom>
      </dgm:spPr>
    </dgm:pt>
    <dgm:pt modelId="{2DF388E9-42A9-4DE9-836C-7BE334D200C3}" type="pres">
      <dgm:prSet presAssocID="{154438B1-B4C6-47D9-81EE-0C0B571277A8}" presName="firstChildTx" presStyleLbl="bgAccFollowNode1" presStyleIdx="5" presStyleCnt="10">
        <dgm:presLayoutVars>
          <dgm:bulletEnabled val="1"/>
        </dgm:presLayoutVars>
      </dgm:prSet>
      <dgm:spPr/>
    </dgm:pt>
    <dgm:pt modelId="{3BAAA157-2C03-4984-B907-F195C20E379B}" type="pres">
      <dgm:prSet presAssocID="{ADE5C93B-30FC-41A5-B589-0ECC3EA8B60D}" presName="comp" presStyleCnt="0"/>
      <dgm:spPr/>
    </dgm:pt>
    <dgm:pt modelId="{CAD43703-4672-416C-90B7-B6F94D0F89F6}" type="pres">
      <dgm:prSet presAssocID="{ADE5C93B-30FC-41A5-B589-0ECC3EA8B60D}" presName="child" presStyleLbl="bgAccFollowNode1" presStyleIdx="6" presStyleCnt="10" custScaleX="150673"/>
      <dgm:spPr>
        <a:xfrm>
          <a:off x="5124999" y="1405783"/>
          <a:ext cx="3412683" cy="1002653"/>
        </a:xfrm>
        <a:prstGeom prst="rect">
          <a:avLst/>
        </a:prstGeom>
      </dgm:spPr>
    </dgm:pt>
    <dgm:pt modelId="{C8368ADE-8BE0-45E8-A9CB-2F9E31EC6085}" type="pres">
      <dgm:prSet presAssocID="{ADE5C93B-30FC-41A5-B589-0ECC3EA8B60D}" presName="childTx" presStyleLbl="bgAccFollowNode1" presStyleIdx="6" presStyleCnt="10">
        <dgm:presLayoutVars>
          <dgm:bulletEnabled val="1"/>
        </dgm:presLayoutVars>
      </dgm:prSet>
      <dgm:spPr/>
    </dgm:pt>
    <dgm:pt modelId="{2DF58E23-F359-4EE9-AB81-BFFE7F83C077}" type="pres">
      <dgm:prSet presAssocID="{BD858ADD-2CC9-47B4-8C65-27FEFD8ACDCC}" presName="comp" presStyleCnt="0"/>
      <dgm:spPr/>
    </dgm:pt>
    <dgm:pt modelId="{6020233D-065D-4AFD-8F15-84E7ED43D732}" type="pres">
      <dgm:prSet presAssocID="{BD858ADD-2CC9-47B4-8C65-27FEFD8ACDCC}" presName="child" presStyleLbl="bgAccFollowNode1" presStyleIdx="7" presStyleCnt="10" custScaleX="150673"/>
      <dgm:spPr>
        <a:xfrm>
          <a:off x="5124999" y="2408437"/>
          <a:ext cx="3412683" cy="1002653"/>
        </a:xfrm>
        <a:prstGeom prst="rect">
          <a:avLst/>
        </a:prstGeom>
      </dgm:spPr>
    </dgm:pt>
    <dgm:pt modelId="{CBCA6422-5692-40D0-B7DA-10481357F5F6}" type="pres">
      <dgm:prSet presAssocID="{BD858ADD-2CC9-47B4-8C65-27FEFD8ACDCC}" presName="childTx" presStyleLbl="bgAccFollowNode1" presStyleIdx="7" presStyleCnt="10">
        <dgm:presLayoutVars>
          <dgm:bulletEnabled val="1"/>
        </dgm:presLayoutVars>
      </dgm:prSet>
      <dgm:spPr/>
    </dgm:pt>
    <dgm:pt modelId="{2A649D34-9600-42AC-9502-05435BE2B221}" type="pres">
      <dgm:prSet presAssocID="{E1931280-0250-44E2-ABF4-742116142092}" presName="comp" presStyleCnt="0"/>
      <dgm:spPr/>
    </dgm:pt>
    <dgm:pt modelId="{BA46A600-0D3C-47ED-B1BA-99EF742C802E}" type="pres">
      <dgm:prSet presAssocID="{E1931280-0250-44E2-ABF4-742116142092}" presName="child" presStyleLbl="bgAccFollowNode1" presStyleIdx="8" presStyleCnt="10" custScaleX="150673"/>
      <dgm:spPr>
        <a:xfrm>
          <a:off x="5124999" y="3411090"/>
          <a:ext cx="3412683" cy="1002653"/>
        </a:xfrm>
        <a:prstGeom prst="rect">
          <a:avLst/>
        </a:prstGeom>
      </dgm:spPr>
    </dgm:pt>
    <dgm:pt modelId="{022AE4E5-96EC-4B42-987A-153FB509E284}" type="pres">
      <dgm:prSet presAssocID="{E1931280-0250-44E2-ABF4-742116142092}" presName="childTx" presStyleLbl="bgAccFollowNode1" presStyleIdx="8" presStyleCnt="10">
        <dgm:presLayoutVars>
          <dgm:bulletEnabled val="1"/>
        </dgm:presLayoutVars>
      </dgm:prSet>
      <dgm:spPr/>
    </dgm:pt>
    <dgm:pt modelId="{03F39134-C40B-49E3-886A-14BC9790B6F3}" type="pres">
      <dgm:prSet presAssocID="{94406763-4D05-451C-889D-F96AC819A053}" presName="comp" presStyleCnt="0"/>
      <dgm:spPr/>
    </dgm:pt>
    <dgm:pt modelId="{87A281BB-66C8-4A8E-B6E3-BFCA5B963C1C}" type="pres">
      <dgm:prSet presAssocID="{94406763-4D05-451C-889D-F96AC819A053}" presName="child" presStyleLbl="bgAccFollowNode1" presStyleIdx="9" presStyleCnt="10" custScaleX="150673"/>
      <dgm:spPr>
        <a:xfrm>
          <a:off x="5124999" y="4413744"/>
          <a:ext cx="3412683" cy="1002653"/>
        </a:xfrm>
        <a:prstGeom prst="rect">
          <a:avLst/>
        </a:prstGeom>
      </dgm:spPr>
    </dgm:pt>
    <dgm:pt modelId="{32A4DC93-C922-4F90-B08A-8C1F46894717}" type="pres">
      <dgm:prSet presAssocID="{94406763-4D05-451C-889D-F96AC819A053}" presName="childTx" presStyleLbl="bgAccFollowNode1" presStyleIdx="9" presStyleCnt="10">
        <dgm:presLayoutVars>
          <dgm:bulletEnabled val="1"/>
        </dgm:presLayoutVars>
      </dgm:prSet>
      <dgm:spPr/>
    </dgm:pt>
    <dgm:pt modelId="{13D88EB2-161F-467F-8372-448B0AC1EF92}" type="pres">
      <dgm:prSet presAssocID="{154438B1-B4C6-47D9-81EE-0C0B571277A8}" presName="negSpace" presStyleCnt="0"/>
      <dgm:spPr/>
    </dgm:pt>
    <dgm:pt modelId="{3D0989A9-0679-4920-AE89-27FBEAD265A5}" type="pres">
      <dgm:prSet presAssocID="{154438B1-B4C6-47D9-81EE-0C0B571277A8}" presName="circle" presStyleLbl="node1" presStyleIdx="1" presStyleCnt="2" custLinFactNeighborX="-69587" custLinFactNeighborY="-6535"/>
      <dgm:spPr/>
    </dgm:pt>
  </dgm:ptLst>
  <dgm:cxnLst>
    <dgm:cxn modelId="{62636208-1B9C-40D5-AF39-428BE5991DBB}" srcId="{16B1A0B6-F2B2-43FE-8A6B-5E8C637FB88A}" destId="{78DF210D-DBBF-47E4-A2FA-4F8ED315BF9F}" srcOrd="2" destOrd="0" parTransId="{92560C68-4AD5-42C1-9B88-4869E9391028}" sibTransId="{3A55C9E6-8B95-4134-A221-90CF4324C7B0}"/>
    <dgm:cxn modelId="{3C42ED0A-1164-4567-BE9A-69D8415ED75D}" srcId="{154438B1-B4C6-47D9-81EE-0C0B571277A8}" destId="{9736848B-CD78-4E72-A0F7-D70AE47219FA}" srcOrd="0" destOrd="0" parTransId="{DE04EE1C-9F8B-4502-BE08-F0463DFB94C7}" sibTransId="{CF948BC4-EAC3-4FEB-8EF1-7C911CC92ECC}"/>
    <dgm:cxn modelId="{4735C816-CAE7-4F52-BF76-503933A88080}" type="presOf" srcId="{DA063988-CE01-44E3-8DC1-F382510A5C7D}" destId="{04361593-6FDE-4E2E-A791-761063015DDA}" srcOrd="0" destOrd="0" presId="urn:microsoft.com/office/officeart/2005/8/layout/hList9"/>
    <dgm:cxn modelId="{6B01061D-C76B-4F76-81EB-719B43263AF2}" type="presOf" srcId="{94406763-4D05-451C-889D-F96AC819A053}" destId="{87A281BB-66C8-4A8E-B6E3-BFCA5B963C1C}" srcOrd="0" destOrd="0" presId="urn:microsoft.com/office/officeart/2005/8/layout/hList9"/>
    <dgm:cxn modelId="{927CA422-9645-4171-801E-2CDECA32CDD9}" type="presOf" srcId="{94406763-4D05-451C-889D-F96AC819A053}" destId="{32A4DC93-C922-4F90-B08A-8C1F46894717}" srcOrd="1" destOrd="0" presId="urn:microsoft.com/office/officeart/2005/8/layout/hList9"/>
    <dgm:cxn modelId="{70CAD52F-31CF-4931-B65D-743F0E083B67}" type="presOf" srcId="{0889F90B-70EA-4B1F-ACFE-6FA7DF49E2F7}" destId="{065C1676-629C-4833-9E9F-4592EF6FD06D}" srcOrd="0" destOrd="0" presId="urn:microsoft.com/office/officeart/2005/8/layout/hList9"/>
    <dgm:cxn modelId="{B2FC1432-896E-4160-8D6D-0630A001F9B5}" type="presOf" srcId="{11D221D5-FCB8-4DF5-B514-6A42F11CDA11}" destId="{5D5592C4-B013-43ED-A1BE-AA6AE6BA1F4A}" srcOrd="1" destOrd="0" presId="urn:microsoft.com/office/officeart/2005/8/layout/hList9"/>
    <dgm:cxn modelId="{875CAB34-2A7F-45C9-B508-667064B08E1D}" type="presOf" srcId="{9736848B-CD78-4E72-A0F7-D70AE47219FA}" destId="{02A95D1F-3F0E-4D70-8B78-ED42203F55A1}" srcOrd="0" destOrd="0" presId="urn:microsoft.com/office/officeart/2005/8/layout/hList9"/>
    <dgm:cxn modelId="{6E2C043C-E3CC-4852-8502-294BCA970352}" type="presOf" srcId="{E1931280-0250-44E2-ABF4-742116142092}" destId="{022AE4E5-96EC-4B42-987A-153FB509E284}" srcOrd="1" destOrd="0" presId="urn:microsoft.com/office/officeart/2005/8/layout/hList9"/>
    <dgm:cxn modelId="{D40D5A40-8801-42F7-AB81-D43C7FBE52EF}" srcId="{16B1A0B6-F2B2-43FE-8A6B-5E8C637FB88A}" destId="{0889F90B-70EA-4B1F-ACFE-6FA7DF49E2F7}" srcOrd="0" destOrd="0" parTransId="{89567384-BBBE-4150-8281-E8E70292CBAB}" sibTransId="{A8E64775-2C69-404D-A8D1-9CA75638CAAB}"/>
    <dgm:cxn modelId="{49B7E344-46D4-4242-B758-25C6B1DA88DA}" type="presOf" srcId="{BD858ADD-2CC9-47B4-8C65-27FEFD8ACDCC}" destId="{CBCA6422-5692-40D0-B7DA-10481357F5F6}" srcOrd="1" destOrd="0" presId="urn:microsoft.com/office/officeart/2005/8/layout/hList9"/>
    <dgm:cxn modelId="{CE9F9866-0B1B-47D1-9D8A-EBB5E6341FDC}" type="presOf" srcId="{D227A642-21D8-4EF6-ADC4-63C61BD7B635}" destId="{DC107B93-824B-45BF-BF19-C3A5B2632F7B}" srcOrd="0" destOrd="0" presId="urn:microsoft.com/office/officeart/2005/8/layout/hList9"/>
    <dgm:cxn modelId="{CE7FF767-FEB8-4BFE-B775-7DD8846607F8}" type="presOf" srcId="{154438B1-B4C6-47D9-81EE-0C0B571277A8}" destId="{3D0989A9-0679-4920-AE89-27FBEAD265A5}" srcOrd="0" destOrd="0" presId="urn:microsoft.com/office/officeart/2005/8/layout/hList9"/>
    <dgm:cxn modelId="{698C2C4C-0A0A-47BD-80D6-3B4ED324A851}" srcId="{154438B1-B4C6-47D9-81EE-0C0B571277A8}" destId="{94406763-4D05-451C-889D-F96AC819A053}" srcOrd="4" destOrd="0" parTransId="{8696FB69-34EE-4875-8047-43006F8FCCC8}" sibTransId="{BB5CCD45-CB0B-4966-90A1-EFC5F2281A88}"/>
    <dgm:cxn modelId="{42BFC94D-CE88-4CB2-8BBC-74924D6B164F}" type="presOf" srcId="{9736848B-CD78-4E72-A0F7-D70AE47219FA}" destId="{2DF388E9-42A9-4DE9-836C-7BE334D200C3}" srcOrd="1" destOrd="0" presId="urn:microsoft.com/office/officeart/2005/8/layout/hList9"/>
    <dgm:cxn modelId="{9398EA52-660E-4635-A35D-234D7BD81C00}" type="presOf" srcId="{D227A642-21D8-4EF6-ADC4-63C61BD7B635}" destId="{4D328945-2A7A-435D-99D9-67F790379EE2}" srcOrd="1" destOrd="0" presId="urn:microsoft.com/office/officeart/2005/8/layout/hList9"/>
    <dgm:cxn modelId="{327C6A53-0C78-445A-A40E-3F3196BB12A1}" srcId="{154438B1-B4C6-47D9-81EE-0C0B571277A8}" destId="{E1931280-0250-44E2-ABF4-742116142092}" srcOrd="3" destOrd="0" parTransId="{AD4FFE11-B882-4D31-ACD1-CD1BA6D5AF76}" sibTransId="{822F9262-6BC0-47EB-9125-EDED23F199F4}"/>
    <dgm:cxn modelId="{C3860476-789E-4CA1-B105-05557319CC9B}" type="presOf" srcId="{ADE5C93B-30FC-41A5-B589-0ECC3EA8B60D}" destId="{C8368ADE-8BE0-45E8-A9CB-2F9E31EC6085}" srcOrd="1" destOrd="0" presId="urn:microsoft.com/office/officeart/2005/8/layout/hList9"/>
    <dgm:cxn modelId="{14603079-7E36-45F5-B731-10C062B62F21}" srcId="{154438B1-B4C6-47D9-81EE-0C0B571277A8}" destId="{BD858ADD-2CC9-47B4-8C65-27FEFD8ACDCC}" srcOrd="2" destOrd="0" parTransId="{59A65CD4-2036-4EF7-AAD9-9475C5764596}" sibTransId="{FA9DA36D-AE77-45FC-8678-3861AB9AE5DA}"/>
    <dgm:cxn modelId="{74FF997D-B4D7-4A27-9ACF-109596E7838D}" srcId="{90EA2E92-4DB1-40E9-A363-72CACDB36B92}" destId="{16B1A0B6-F2B2-43FE-8A6B-5E8C637FB88A}" srcOrd="0" destOrd="0" parTransId="{45029ED0-DCF0-4196-9A67-5BDBE48A6D39}" sibTransId="{549A5783-858D-4CB7-BB50-CC26059E03CD}"/>
    <dgm:cxn modelId="{AAAA0881-3D92-4793-A154-4A2FD06E695D}" srcId="{154438B1-B4C6-47D9-81EE-0C0B571277A8}" destId="{ADE5C93B-30FC-41A5-B589-0ECC3EA8B60D}" srcOrd="1" destOrd="0" parTransId="{A9076BD5-0EB3-46E6-B3DA-CF0D41685DE9}" sibTransId="{FC7C15A1-402F-4A6E-881A-6BDFB243DD5C}"/>
    <dgm:cxn modelId="{6488A690-9A0D-4935-8D64-2A7D20A55709}" type="presOf" srcId="{BD858ADD-2CC9-47B4-8C65-27FEFD8ACDCC}" destId="{6020233D-065D-4AFD-8F15-84E7ED43D732}" srcOrd="0" destOrd="0" presId="urn:microsoft.com/office/officeart/2005/8/layout/hList9"/>
    <dgm:cxn modelId="{48F9B4A4-385C-4F54-9313-49444BABCDB6}" srcId="{16B1A0B6-F2B2-43FE-8A6B-5E8C637FB88A}" destId="{DA063988-CE01-44E3-8DC1-F382510A5C7D}" srcOrd="4" destOrd="0" parTransId="{07D8D63E-A8C6-4854-A284-688DA7C5FF6C}" sibTransId="{CD48FBCD-359B-4FB0-9826-0331AC43906C}"/>
    <dgm:cxn modelId="{459D70AA-A8BF-481E-83F3-04EA25E64111}" type="presOf" srcId="{11D221D5-FCB8-4DF5-B514-6A42F11CDA11}" destId="{49262DBA-BB00-4E74-A15B-3D41D910079B}" srcOrd="0" destOrd="0" presId="urn:microsoft.com/office/officeart/2005/8/layout/hList9"/>
    <dgm:cxn modelId="{14F111AD-5944-47AB-9C34-8AC653905E27}" srcId="{16B1A0B6-F2B2-43FE-8A6B-5E8C637FB88A}" destId="{D227A642-21D8-4EF6-ADC4-63C61BD7B635}" srcOrd="1" destOrd="0" parTransId="{4D3E03A8-168C-430C-B1DF-197E48DB04B7}" sibTransId="{0B40B4FF-5906-4EC8-BD00-0B9696D30269}"/>
    <dgm:cxn modelId="{6BE4E3BA-FB49-4F4D-AFFC-1F91162B0B86}" type="presOf" srcId="{90EA2E92-4DB1-40E9-A363-72CACDB36B92}" destId="{7BDBF864-58BE-415B-9579-CA7AC42C8EC5}" srcOrd="0" destOrd="0" presId="urn:microsoft.com/office/officeart/2005/8/layout/hList9"/>
    <dgm:cxn modelId="{B0EA6EC2-8142-4A0A-B52F-AF01E017539E}" type="presOf" srcId="{0889F90B-70EA-4B1F-ACFE-6FA7DF49E2F7}" destId="{0F5ECE56-7D0E-42AB-8653-AAB0B58B633C}" srcOrd="1" destOrd="0" presId="urn:microsoft.com/office/officeart/2005/8/layout/hList9"/>
    <dgm:cxn modelId="{FAADA5CF-A4C3-4D0A-9E16-BD2EDCABD3FB}" type="presOf" srcId="{DA063988-CE01-44E3-8DC1-F382510A5C7D}" destId="{C91C3726-0A35-485A-94D7-E8BBDB7EA6AA}" srcOrd="1" destOrd="0" presId="urn:microsoft.com/office/officeart/2005/8/layout/hList9"/>
    <dgm:cxn modelId="{CD7D36D0-4747-46DE-830D-F8456BE6D1C7}" type="presOf" srcId="{78DF210D-DBBF-47E4-A2FA-4F8ED315BF9F}" destId="{EEAE4624-5871-4224-94D4-E0CF9664CF82}" srcOrd="1" destOrd="0" presId="urn:microsoft.com/office/officeart/2005/8/layout/hList9"/>
    <dgm:cxn modelId="{F3E02EE3-0B1E-4CCA-A72C-6AF7D6F11D04}" type="presOf" srcId="{78DF210D-DBBF-47E4-A2FA-4F8ED315BF9F}" destId="{7A97EBE8-E379-4F20-A484-A886C55EB4EF}" srcOrd="0" destOrd="0" presId="urn:microsoft.com/office/officeart/2005/8/layout/hList9"/>
    <dgm:cxn modelId="{C2106DE6-F669-4B3C-B401-9772A2D728A4}" srcId="{90EA2E92-4DB1-40E9-A363-72CACDB36B92}" destId="{154438B1-B4C6-47D9-81EE-0C0B571277A8}" srcOrd="1" destOrd="0" parTransId="{01C50297-6087-4A63-AF7D-1CFC6D0E911C}" sibTransId="{ADE83493-10B1-4281-AFBB-8DFEC805E9EE}"/>
    <dgm:cxn modelId="{497E58ED-9ABD-4FAA-BFD6-8BF1A75DBDF7}" srcId="{16B1A0B6-F2B2-43FE-8A6B-5E8C637FB88A}" destId="{11D221D5-FCB8-4DF5-B514-6A42F11CDA11}" srcOrd="3" destOrd="0" parTransId="{AC98931E-7452-4030-ACAE-6EF2DFA68A30}" sibTransId="{A37415F9-AC21-44DB-9EE8-8FE8C7741B50}"/>
    <dgm:cxn modelId="{C98B28F1-91D7-4259-902E-A70C6C83EC0C}" type="presOf" srcId="{ADE5C93B-30FC-41A5-B589-0ECC3EA8B60D}" destId="{CAD43703-4672-416C-90B7-B6F94D0F89F6}" srcOrd="0" destOrd="0" presId="urn:microsoft.com/office/officeart/2005/8/layout/hList9"/>
    <dgm:cxn modelId="{9F89E6FB-780E-4E26-901C-5A155E95FBF5}" type="presOf" srcId="{E1931280-0250-44E2-ABF4-742116142092}" destId="{BA46A600-0D3C-47ED-B1BA-99EF742C802E}" srcOrd="0" destOrd="0" presId="urn:microsoft.com/office/officeart/2005/8/layout/hList9"/>
    <dgm:cxn modelId="{889CD7FF-2CEE-4592-98B9-288C59CF5DD0}" type="presOf" srcId="{16B1A0B6-F2B2-43FE-8A6B-5E8C637FB88A}" destId="{1E596A15-776E-4A1E-876A-F61314F1EFB8}" srcOrd="0" destOrd="0" presId="urn:microsoft.com/office/officeart/2005/8/layout/hList9"/>
    <dgm:cxn modelId="{9DA4B4C4-3D9D-4BF3-98AB-158269F43D08}" type="presParOf" srcId="{7BDBF864-58BE-415B-9579-CA7AC42C8EC5}" destId="{940C3846-3657-4896-8592-EE254D313F1A}" srcOrd="0" destOrd="0" presId="urn:microsoft.com/office/officeart/2005/8/layout/hList9"/>
    <dgm:cxn modelId="{3395351B-FB9A-4E13-BC84-0003BB01C806}" type="presParOf" srcId="{7BDBF864-58BE-415B-9579-CA7AC42C8EC5}" destId="{E40B3A70-F833-4A1F-A531-230B3B3FB12A}" srcOrd="1" destOrd="0" presId="urn:microsoft.com/office/officeart/2005/8/layout/hList9"/>
    <dgm:cxn modelId="{CE7B257B-DE11-477F-8D45-E6CB024121EB}" type="presParOf" srcId="{E40B3A70-F833-4A1F-A531-230B3B3FB12A}" destId="{77C8D0EF-9B9B-4BC5-BEC3-E9E54719A760}" srcOrd="0" destOrd="0" presId="urn:microsoft.com/office/officeart/2005/8/layout/hList9"/>
    <dgm:cxn modelId="{895CF956-5C8F-4405-AE11-B43652E89899}" type="presParOf" srcId="{E40B3A70-F833-4A1F-A531-230B3B3FB12A}" destId="{77366037-1053-411C-B804-736A05C6BDCD}" srcOrd="1" destOrd="0" presId="urn:microsoft.com/office/officeart/2005/8/layout/hList9"/>
    <dgm:cxn modelId="{0065C8D2-8B5B-4F73-8D48-D6A5311E0267}" type="presParOf" srcId="{77366037-1053-411C-B804-736A05C6BDCD}" destId="{065C1676-629C-4833-9E9F-4592EF6FD06D}" srcOrd="0" destOrd="0" presId="urn:microsoft.com/office/officeart/2005/8/layout/hList9"/>
    <dgm:cxn modelId="{D1A8DF0C-211B-4E0F-8D83-292CADEF5A51}" type="presParOf" srcId="{77366037-1053-411C-B804-736A05C6BDCD}" destId="{0F5ECE56-7D0E-42AB-8653-AAB0B58B633C}" srcOrd="1" destOrd="0" presId="urn:microsoft.com/office/officeart/2005/8/layout/hList9"/>
    <dgm:cxn modelId="{753C6575-AF1D-4916-8B43-6C645C874AB4}" type="presParOf" srcId="{E40B3A70-F833-4A1F-A531-230B3B3FB12A}" destId="{6D3951CC-3556-44CD-8BD2-95B3FCDF2523}" srcOrd="2" destOrd="0" presId="urn:microsoft.com/office/officeart/2005/8/layout/hList9"/>
    <dgm:cxn modelId="{81BEF0AE-A26E-46D1-81CA-27EEA7D2EBB7}" type="presParOf" srcId="{6D3951CC-3556-44CD-8BD2-95B3FCDF2523}" destId="{DC107B93-824B-45BF-BF19-C3A5B2632F7B}" srcOrd="0" destOrd="0" presId="urn:microsoft.com/office/officeart/2005/8/layout/hList9"/>
    <dgm:cxn modelId="{1039CB7E-8533-49E3-AFFD-9C76C3AB5E17}" type="presParOf" srcId="{6D3951CC-3556-44CD-8BD2-95B3FCDF2523}" destId="{4D328945-2A7A-435D-99D9-67F790379EE2}" srcOrd="1" destOrd="0" presId="urn:microsoft.com/office/officeart/2005/8/layout/hList9"/>
    <dgm:cxn modelId="{B2335D30-0C62-4CA7-93CC-0D1ABA28E3F9}" type="presParOf" srcId="{E40B3A70-F833-4A1F-A531-230B3B3FB12A}" destId="{20BDC04A-8CF1-4EFC-9C2D-5F91BCA565B6}" srcOrd="3" destOrd="0" presId="urn:microsoft.com/office/officeart/2005/8/layout/hList9"/>
    <dgm:cxn modelId="{E2593A19-A8F0-485E-A5A6-199A2B45BD51}" type="presParOf" srcId="{20BDC04A-8CF1-4EFC-9C2D-5F91BCA565B6}" destId="{7A97EBE8-E379-4F20-A484-A886C55EB4EF}" srcOrd="0" destOrd="0" presId="urn:microsoft.com/office/officeart/2005/8/layout/hList9"/>
    <dgm:cxn modelId="{2C8AB239-B213-45D9-A7AE-52EB8A1FA387}" type="presParOf" srcId="{20BDC04A-8CF1-4EFC-9C2D-5F91BCA565B6}" destId="{EEAE4624-5871-4224-94D4-E0CF9664CF82}" srcOrd="1" destOrd="0" presId="urn:microsoft.com/office/officeart/2005/8/layout/hList9"/>
    <dgm:cxn modelId="{BCA7F128-83B0-4896-9AB3-2D812EB9402E}" type="presParOf" srcId="{E40B3A70-F833-4A1F-A531-230B3B3FB12A}" destId="{AB9AF024-9CB1-471D-8903-F19F8154AC8C}" srcOrd="4" destOrd="0" presId="urn:microsoft.com/office/officeart/2005/8/layout/hList9"/>
    <dgm:cxn modelId="{C74951A1-E70E-41B9-B87E-662823424C95}" type="presParOf" srcId="{AB9AF024-9CB1-471D-8903-F19F8154AC8C}" destId="{49262DBA-BB00-4E74-A15B-3D41D910079B}" srcOrd="0" destOrd="0" presId="urn:microsoft.com/office/officeart/2005/8/layout/hList9"/>
    <dgm:cxn modelId="{6478F28E-8AF6-4BE8-A034-894ACD4A1C1A}" type="presParOf" srcId="{AB9AF024-9CB1-471D-8903-F19F8154AC8C}" destId="{5D5592C4-B013-43ED-A1BE-AA6AE6BA1F4A}" srcOrd="1" destOrd="0" presId="urn:microsoft.com/office/officeart/2005/8/layout/hList9"/>
    <dgm:cxn modelId="{76C8E17B-A716-49C3-9E23-F20B2A9D7EF0}" type="presParOf" srcId="{E40B3A70-F833-4A1F-A531-230B3B3FB12A}" destId="{78796450-380E-43C1-9A88-638461466152}" srcOrd="5" destOrd="0" presId="urn:microsoft.com/office/officeart/2005/8/layout/hList9"/>
    <dgm:cxn modelId="{9DB36BC9-B68B-433A-AE56-CB8D22E12A2F}" type="presParOf" srcId="{78796450-380E-43C1-9A88-638461466152}" destId="{04361593-6FDE-4E2E-A791-761063015DDA}" srcOrd="0" destOrd="0" presId="urn:microsoft.com/office/officeart/2005/8/layout/hList9"/>
    <dgm:cxn modelId="{F49CE298-0BD2-481B-94F8-D029C9CE148E}" type="presParOf" srcId="{78796450-380E-43C1-9A88-638461466152}" destId="{C91C3726-0A35-485A-94D7-E8BBDB7EA6AA}" srcOrd="1" destOrd="0" presId="urn:microsoft.com/office/officeart/2005/8/layout/hList9"/>
    <dgm:cxn modelId="{8CFA970C-0823-452F-897B-45E2752770B4}" type="presParOf" srcId="{7BDBF864-58BE-415B-9579-CA7AC42C8EC5}" destId="{07E9CCDB-5D74-4131-BF2A-37AF5A7E3A69}" srcOrd="2" destOrd="0" presId="urn:microsoft.com/office/officeart/2005/8/layout/hList9"/>
    <dgm:cxn modelId="{550F87B3-DCB7-48AE-B7DE-EAAC6A2C10EC}" type="presParOf" srcId="{7BDBF864-58BE-415B-9579-CA7AC42C8EC5}" destId="{1E596A15-776E-4A1E-876A-F61314F1EFB8}" srcOrd="3" destOrd="0" presId="urn:microsoft.com/office/officeart/2005/8/layout/hList9"/>
    <dgm:cxn modelId="{BBADB0C5-6D53-4DDB-9305-34A90DCCD8E7}" type="presParOf" srcId="{7BDBF864-58BE-415B-9579-CA7AC42C8EC5}" destId="{19BB671A-A85B-420D-AECD-22853D7BDFA9}" srcOrd="4" destOrd="0" presId="urn:microsoft.com/office/officeart/2005/8/layout/hList9"/>
    <dgm:cxn modelId="{85920802-18F8-41B1-A983-8A1D17AFCFB9}" type="presParOf" srcId="{7BDBF864-58BE-415B-9579-CA7AC42C8EC5}" destId="{CD3A9BB4-6676-4365-B33E-C1B98DE26DE7}" srcOrd="5" destOrd="0" presId="urn:microsoft.com/office/officeart/2005/8/layout/hList9"/>
    <dgm:cxn modelId="{4FDF3733-A206-439C-BE31-709EF3DB58DE}" type="presParOf" srcId="{7BDBF864-58BE-415B-9579-CA7AC42C8EC5}" destId="{F80B9FA4-D55F-43DA-BA42-F3C193258E54}" srcOrd="6" destOrd="0" presId="urn:microsoft.com/office/officeart/2005/8/layout/hList9"/>
    <dgm:cxn modelId="{6F663FA1-910D-42A8-81B8-378C0570F0D9}" type="presParOf" srcId="{F80B9FA4-D55F-43DA-BA42-F3C193258E54}" destId="{A490E1F6-A294-4A0B-8720-D5A1CC54576A}" srcOrd="0" destOrd="0" presId="urn:microsoft.com/office/officeart/2005/8/layout/hList9"/>
    <dgm:cxn modelId="{2A191DD0-C7BC-4749-A703-F576BBD0AD11}" type="presParOf" srcId="{F80B9FA4-D55F-43DA-BA42-F3C193258E54}" destId="{5BCDCFD0-7BB0-4876-9099-0D2B21F76C5A}" srcOrd="1" destOrd="0" presId="urn:microsoft.com/office/officeart/2005/8/layout/hList9"/>
    <dgm:cxn modelId="{FE1FDD76-D9F9-44BA-A25F-CBDEBC589924}" type="presParOf" srcId="{5BCDCFD0-7BB0-4876-9099-0D2B21F76C5A}" destId="{02A95D1F-3F0E-4D70-8B78-ED42203F55A1}" srcOrd="0" destOrd="0" presId="urn:microsoft.com/office/officeart/2005/8/layout/hList9"/>
    <dgm:cxn modelId="{D4B5255A-0809-4611-B9D7-190A03A0EA3B}" type="presParOf" srcId="{5BCDCFD0-7BB0-4876-9099-0D2B21F76C5A}" destId="{2DF388E9-42A9-4DE9-836C-7BE334D200C3}" srcOrd="1" destOrd="0" presId="urn:microsoft.com/office/officeart/2005/8/layout/hList9"/>
    <dgm:cxn modelId="{4EC7CEC2-D736-4E6D-AD5E-CC4FB2938D68}" type="presParOf" srcId="{F80B9FA4-D55F-43DA-BA42-F3C193258E54}" destId="{3BAAA157-2C03-4984-B907-F195C20E379B}" srcOrd="2" destOrd="0" presId="urn:microsoft.com/office/officeart/2005/8/layout/hList9"/>
    <dgm:cxn modelId="{FC7ADB06-5411-40B3-BEBF-1D9512D6B7A4}" type="presParOf" srcId="{3BAAA157-2C03-4984-B907-F195C20E379B}" destId="{CAD43703-4672-416C-90B7-B6F94D0F89F6}" srcOrd="0" destOrd="0" presId="urn:microsoft.com/office/officeart/2005/8/layout/hList9"/>
    <dgm:cxn modelId="{9B3E76FB-451C-4D0A-990A-7AE267F85FF3}" type="presParOf" srcId="{3BAAA157-2C03-4984-B907-F195C20E379B}" destId="{C8368ADE-8BE0-45E8-A9CB-2F9E31EC6085}" srcOrd="1" destOrd="0" presId="urn:microsoft.com/office/officeart/2005/8/layout/hList9"/>
    <dgm:cxn modelId="{373FD3BC-1344-4E43-9F95-EFD8C85EEBCF}" type="presParOf" srcId="{F80B9FA4-D55F-43DA-BA42-F3C193258E54}" destId="{2DF58E23-F359-4EE9-AB81-BFFE7F83C077}" srcOrd="3" destOrd="0" presId="urn:microsoft.com/office/officeart/2005/8/layout/hList9"/>
    <dgm:cxn modelId="{C6EEF74E-A8F8-4168-AA8D-963B29DB3B28}" type="presParOf" srcId="{2DF58E23-F359-4EE9-AB81-BFFE7F83C077}" destId="{6020233D-065D-4AFD-8F15-84E7ED43D732}" srcOrd="0" destOrd="0" presId="urn:microsoft.com/office/officeart/2005/8/layout/hList9"/>
    <dgm:cxn modelId="{0CB86916-30BA-436C-9439-761558AD70E9}" type="presParOf" srcId="{2DF58E23-F359-4EE9-AB81-BFFE7F83C077}" destId="{CBCA6422-5692-40D0-B7DA-10481357F5F6}" srcOrd="1" destOrd="0" presId="urn:microsoft.com/office/officeart/2005/8/layout/hList9"/>
    <dgm:cxn modelId="{9ADC5DA0-233D-42C1-BDB0-9B4F33A1CAB9}" type="presParOf" srcId="{F80B9FA4-D55F-43DA-BA42-F3C193258E54}" destId="{2A649D34-9600-42AC-9502-05435BE2B221}" srcOrd="4" destOrd="0" presId="urn:microsoft.com/office/officeart/2005/8/layout/hList9"/>
    <dgm:cxn modelId="{43ECEFE1-E98C-4264-A02C-C1E99BCEC983}" type="presParOf" srcId="{2A649D34-9600-42AC-9502-05435BE2B221}" destId="{BA46A600-0D3C-47ED-B1BA-99EF742C802E}" srcOrd="0" destOrd="0" presId="urn:microsoft.com/office/officeart/2005/8/layout/hList9"/>
    <dgm:cxn modelId="{A5261AAF-3D51-4637-9B96-08DBA0014C9E}" type="presParOf" srcId="{2A649D34-9600-42AC-9502-05435BE2B221}" destId="{022AE4E5-96EC-4B42-987A-153FB509E284}" srcOrd="1" destOrd="0" presId="urn:microsoft.com/office/officeart/2005/8/layout/hList9"/>
    <dgm:cxn modelId="{79009314-0B99-4184-9E02-E312DBA24936}" type="presParOf" srcId="{F80B9FA4-D55F-43DA-BA42-F3C193258E54}" destId="{03F39134-C40B-49E3-886A-14BC9790B6F3}" srcOrd="5" destOrd="0" presId="urn:microsoft.com/office/officeart/2005/8/layout/hList9"/>
    <dgm:cxn modelId="{5A0C4CA1-E118-4EA4-949C-59D7632594C8}" type="presParOf" srcId="{03F39134-C40B-49E3-886A-14BC9790B6F3}" destId="{87A281BB-66C8-4A8E-B6E3-BFCA5B963C1C}" srcOrd="0" destOrd="0" presId="urn:microsoft.com/office/officeart/2005/8/layout/hList9"/>
    <dgm:cxn modelId="{0F14B90D-D164-4F31-B4B5-2FEF82E3010F}" type="presParOf" srcId="{03F39134-C40B-49E3-886A-14BC9790B6F3}" destId="{32A4DC93-C922-4F90-B08A-8C1F46894717}" srcOrd="1" destOrd="0" presId="urn:microsoft.com/office/officeart/2005/8/layout/hList9"/>
    <dgm:cxn modelId="{40C3A97D-AA13-4670-BE8A-A0D3C6E1FE3C}" type="presParOf" srcId="{7BDBF864-58BE-415B-9579-CA7AC42C8EC5}" destId="{13D88EB2-161F-467F-8372-448B0AC1EF92}" srcOrd="7" destOrd="0" presId="urn:microsoft.com/office/officeart/2005/8/layout/hList9"/>
    <dgm:cxn modelId="{AEFC2291-A897-4CC3-8AD5-6751A14EBB05}" type="presParOf" srcId="{7BDBF864-58BE-415B-9579-CA7AC42C8EC5}" destId="{3D0989A9-0679-4920-AE89-27FBEAD265A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külső környezetre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elhúzódó,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illetve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ágazatonként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munkakörönként eltérő ütemű kilábalás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jellemző, így a gazdaságtámogató</a:t>
          </a:r>
          <a:r>
            <a:rPr lang="hu-HU" sz="11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intézkedések</a:t>
          </a:r>
          <a:r>
            <a:rPr lang="hu-HU" sz="11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előtérben maradtak.</a:t>
          </a: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24608" tIns="45720" rIns="45720" bIns="45720" numCol="1" spcCol="1270" anchor="ctr" anchorCtr="0"/>
        <a:lstStyle/>
        <a:p>
          <a:pPr algn="l">
            <a:buNone/>
          </a:pP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jegybanki és állami programok fenntartják a hitelezést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vállalati hitelezés megtorpanása után a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kkv hitelezés új lendületet vett 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harmadik negyedévben, és a lakáshitelpiac is élénkülést mutatott.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moratórium átmenetileg támogatást nyújt 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portfólióminőségben, de emellett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nőnek a hitelkockázatok 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 az </a:t>
          </a:r>
          <a:r>
            <a:rPr lang="hu-HU" sz="1800" b="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előretekintő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értékvesztés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is.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424608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magasabb kockázati költségek ellenére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pozitív első féléves eredménnyel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erős tőkehelyzettel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jellemezhető a bankrendszer. 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hazai bankrendszer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likviditási- és tőkehelyzete javult 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az elmúlt félévben,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erősítve az ellenállóképességét 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még egy hosszabban elhúzódó kilábalással szemben is.</a:t>
          </a: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23DCB52F-3977-4B40-85A7-0F8E8EEA4704}">
      <dgm:prSet custT="1"/>
      <dgm:spPr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424608" tIns="45720" rIns="45720" bIns="45720" numCol="1" spcCol="1270" anchor="ctr" anchorCtr="0"/>
        <a:lstStyle/>
        <a:p>
          <a:r>
            <a:rPr lang="hu-HU" sz="1800" noProof="0" dirty="0"/>
            <a:t>A </a:t>
          </a:r>
          <a:r>
            <a:rPr lang="hu-HU" sz="1800" b="1" noProof="0" dirty="0"/>
            <a:t>kereskedelmi ingatlanpiac felől érkező kockázatok </a:t>
          </a:r>
          <a:r>
            <a:rPr lang="hu-HU" sz="1800" noProof="0" dirty="0"/>
            <a:t>a romló fundamentumok miatt </a:t>
          </a:r>
          <a:r>
            <a:rPr lang="hu-HU" sz="1800" b="1" noProof="0" dirty="0" err="1"/>
            <a:t>jelentősek</a:t>
          </a:r>
          <a:r>
            <a:rPr lang="hu-HU" sz="1800" noProof="0" dirty="0"/>
            <a:t>, de a </a:t>
          </a:r>
          <a:r>
            <a:rPr lang="hu-HU" sz="1800" b="1" noProof="0" dirty="0"/>
            <a:t>bankok kitettsége alacsony </a:t>
          </a:r>
          <a:r>
            <a:rPr lang="hu-HU" sz="1800" noProof="0" dirty="0"/>
            <a:t>a szavatoló tőke arányában.</a:t>
          </a:r>
        </a:p>
      </dgm:t>
    </dgm:pt>
    <dgm:pt modelId="{FA43DD2B-3B44-439C-8835-E41D3EF664AF}" type="parTrans" cxnId="{0938E445-96A7-4699-A56B-2AD8DBC0C018}">
      <dgm:prSet/>
      <dgm:spPr/>
      <dgm:t>
        <a:bodyPr/>
        <a:lstStyle/>
        <a:p>
          <a:endParaRPr lang="hu-HU"/>
        </a:p>
      </dgm:t>
    </dgm:pt>
    <dgm:pt modelId="{02E5A75B-C134-4EAA-A652-516B573886A0}" type="sibTrans" cxnId="{0938E445-96A7-4699-A56B-2AD8DBC0C018}">
      <dgm:prSet/>
      <dgm:spPr/>
      <dgm:t>
        <a:bodyPr/>
        <a:lstStyle/>
        <a:p>
          <a:endParaRPr lang="hu-HU"/>
        </a:p>
      </dgm:t>
    </dgm:pt>
    <dgm:pt modelId="{1B2675B9-1798-486D-B862-5DD55E9B8F5F}">
      <dgm:prSet custT="1"/>
      <dgm:spPr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24608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Még a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súlyos stresszpályán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is, ahol két év alatt kumuláltan 6-7 százalékponttal marad el a gazdaság növekedése az alappályától,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csupán kis mértékű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kezelhető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tőkeigénye keletkezne a bankszektornak.</a:t>
          </a:r>
        </a:p>
      </dgm:t>
    </dgm:pt>
    <dgm:pt modelId="{79E9C879-409E-4E9F-8F3B-27BF3976B6FC}" type="parTrans" cxnId="{3193E729-85C3-4757-8D52-2F8EF06A5E17}">
      <dgm:prSet/>
      <dgm:spPr/>
      <dgm:t>
        <a:bodyPr/>
        <a:lstStyle/>
        <a:p>
          <a:endParaRPr lang="en-GB"/>
        </a:p>
      </dgm:t>
    </dgm:pt>
    <dgm:pt modelId="{C54DE68B-8BE6-4B9D-AA7C-CDF6B1DD88CF}" type="sibTrans" cxnId="{3193E729-85C3-4757-8D52-2F8EF06A5E17}">
      <dgm:prSet/>
      <dgm:spPr/>
      <dgm:t>
        <a:bodyPr/>
        <a:lstStyle/>
        <a:p>
          <a:endParaRPr lang="en-GB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7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7"/>
      <dgm:spPr/>
    </dgm:pt>
    <dgm:pt modelId="{7FB9DF1B-7C08-452A-BDE2-790C0F44BA3C}" type="pres">
      <dgm:prSet presAssocID="{5E7097FA-AAC0-4F26-8F43-0527FFE7FBAB}" presName="dstNode" presStyleLbl="node1" presStyleIdx="0" presStyleCnt="7"/>
      <dgm:spPr/>
    </dgm:pt>
    <dgm:pt modelId="{D0BBA9B4-F286-488B-BA4B-91A2B12188B1}" type="pres">
      <dgm:prSet presAssocID="{C04CFA10-04E4-4CBF-A8C3-E176812AF3D8}" presName="text_1" presStyleLbl="node1" presStyleIdx="0" presStyleCnt="7" custScaleX="99907" custScaleY="110431" custLinFactNeighborY="11784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7" custLinFactNeighborX="-547" custLinFactNeighborY="7071"/>
      <dgm:spPr>
        <a:xfrm>
          <a:off x="68559" y="200719"/>
          <a:ext cx="668673" cy="66867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7" custScaleX="100165" custScaleY="110431" custLinFactNeighborX="-63" custLinFactNeighborY="-734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7" custScaleX="102292" custScaleY="102292"/>
      <dgm:spPr>
        <a:xfrm>
          <a:off x="548989" y="995936"/>
          <a:ext cx="683999" cy="683999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FC0701-CA75-46A5-83E5-5C5496C652C7}" type="pres">
      <dgm:prSet presAssocID="{70B0B3A2-EDEF-4659-9657-A8DAC8482C8F}" presName="text_3" presStyleLbl="node1" presStyleIdx="2" presStyleCnt="7" custScaleY="149406" custLinFactNeighborX="140">
        <dgm:presLayoutVars>
          <dgm:bulletEnabled val="1"/>
        </dgm:presLayoutVars>
      </dgm:prSet>
      <dgm:spPr>
        <a:xfrm>
          <a:off x="1135968" y="1767938"/>
          <a:ext cx="7979996" cy="744576"/>
        </a:xfrm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7" custScaleX="107676" custScaleY="107676"/>
      <dgm:spPr>
        <a:xfrm>
          <a:off x="796456" y="1780226"/>
          <a:ext cx="720001" cy="720001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7" custScaleY="110431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7"/>
      <dgm:spPr>
        <a:xfrm>
          <a:off x="906881" y="2608769"/>
          <a:ext cx="668673" cy="668673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7" custScaleX="97634" custScaleY="110431" custLinFactNeighborX="931" custLinFactNeighborY="-4971">
        <dgm:presLayoutVars>
          <dgm:bulletEnabled val="1"/>
        </dgm:presLayoutVars>
      </dgm:prSet>
      <dgm:spPr>
        <a:xfrm>
          <a:off x="1016188" y="3391682"/>
          <a:ext cx="8087407" cy="720001"/>
        </a:xfrm>
        <a:prstGeom prst="rect">
          <a:avLst/>
        </a:prstGeom>
      </dgm:spPr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7" custScaleX="107676" custScaleY="107676" custLinFactNeighborX="3219" custLinFactNeighborY="-3219"/>
      <dgm:spPr>
        <a:xfrm>
          <a:off x="796456" y="3385985"/>
          <a:ext cx="720001" cy="720001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C222F04-3823-448C-8E0E-54F17D7930BB}" type="pres">
      <dgm:prSet presAssocID="{23DCB52F-3977-4B40-85A7-0F8E8EEA4704}" presName="text_6" presStyleLbl="node1" presStyleIdx="5" presStyleCnt="7" custScaleX="99211" custScaleY="110431" custLinFactNeighborX="147" custLinFactNeighborY="-7166">
        <dgm:presLayoutVars>
          <dgm:bulletEnabled val="1"/>
        </dgm:presLayoutVars>
      </dgm:prSet>
      <dgm:spPr>
        <a:xfrm>
          <a:off x="931145" y="4213006"/>
          <a:ext cx="8180408" cy="744576"/>
        </a:xfrm>
        <a:prstGeom prst="rect">
          <a:avLst/>
        </a:prstGeom>
      </dgm:spPr>
    </dgm:pt>
    <dgm:pt modelId="{85980DCB-7315-4129-8B2B-F9C79314180C}" type="pres">
      <dgm:prSet presAssocID="{23DCB52F-3977-4B40-85A7-0F8E8EEA4704}" presName="accent_6" presStyleCnt="0"/>
      <dgm:spPr/>
    </dgm:pt>
    <dgm:pt modelId="{63EBF818-1B12-4C1C-BE4C-7588D88217A3}" type="pres">
      <dgm:prSet presAssocID="{23DCB52F-3977-4B40-85A7-0F8E8EEA4704}" presName="accentRepeatNode" presStyleLbl="solidFgAcc1" presStyleIdx="5" presStyleCnt="7" custScaleX="107676" custScaleY="107676" custLinFactNeighborX="9658" custLinFactNeighborY="-6713"/>
      <dgm:spPr>
        <a:xfrm>
          <a:off x="530988" y="4218734"/>
          <a:ext cx="720001" cy="720001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B89CFDC-4DBD-4D1D-97F6-F0DDFBEF9660}" type="pres">
      <dgm:prSet presAssocID="{1B2675B9-1798-486D-B862-5DD55E9B8F5F}" presName="text_7" presStyleLbl="node1" presStyleIdx="6" presStyleCnt="7" custScaleX="99693" custScaleY="149406" custLinFactNeighborX="0">
        <dgm:presLayoutVars>
          <dgm:bulletEnabled val="1"/>
        </dgm:presLayoutVars>
      </dgm:prSet>
      <dgm:spPr>
        <a:xfrm>
          <a:off x="427925" y="5083686"/>
          <a:ext cx="8646180" cy="534939"/>
        </a:xfrm>
        <a:prstGeom prst="rect">
          <a:avLst/>
        </a:prstGeom>
      </dgm:spPr>
    </dgm:pt>
    <dgm:pt modelId="{5FF3B22D-444A-48B3-BDCE-5A4061FF97DD}" type="pres">
      <dgm:prSet presAssocID="{1B2675B9-1798-486D-B862-5DD55E9B8F5F}" presName="accent_7" presStyleCnt="0"/>
      <dgm:spPr/>
    </dgm:pt>
    <dgm:pt modelId="{9CBE9B8F-3800-4800-ABDB-0FAF36E3DF40}" type="pres">
      <dgm:prSet presAssocID="{1B2675B9-1798-486D-B862-5DD55E9B8F5F}" presName="accentRepeatNode" presStyleLbl="solidFgAcc1" presStyleIdx="6" presStyleCnt="7" custScaleX="107676" custScaleY="107676"/>
      <dgm:spPr>
        <a:xfrm>
          <a:off x="72216" y="5016819"/>
          <a:ext cx="668673" cy="668673"/>
        </a:xfrm>
        <a:prstGeom prst="ellipse">
          <a:avLst/>
        </a:prstGeom>
        <a:blipFill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3193E729-85C3-4757-8D52-2F8EF06A5E17}" srcId="{5E7097FA-AAC0-4F26-8F43-0527FFE7FBAB}" destId="{1B2675B9-1798-486D-B862-5DD55E9B8F5F}" srcOrd="6" destOrd="0" parTransId="{79E9C879-409E-4E9F-8F3B-27BF3976B6FC}" sibTransId="{C54DE68B-8BE6-4B9D-AA7C-CDF6B1DD88CF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0938E445-96A7-4699-A56B-2AD8DBC0C018}" srcId="{5E7097FA-AAC0-4F26-8F43-0527FFE7FBAB}" destId="{23DCB52F-3977-4B40-85A7-0F8E8EEA4704}" srcOrd="5" destOrd="0" parTransId="{FA43DD2B-3B44-439C-8835-E41D3EF664AF}" sibTransId="{02E5A75B-C134-4EAA-A652-516B573886A0}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7BF8B2D5-D150-4342-BB34-3EE23CEA9312}" type="presOf" srcId="{23DCB52F-3977-4B40-85A7-0F8E8EEA4704}" destId="{EC222F04-3823-448C-8E0E-54F17D7930BB}" srcOrd="0" destOrd="0" presId="urn:microsoft.com/office/officeart/2008/layout/VerticalCurvedList"/>
    <dgm:cxn modelId="{8ADC09E3-5857-408B-83B5-A356260CBF43}" type="presOf" srcId="{1B2675B9-1798-486D-B862-5DD55E9B8F5F}" destId="{FB89CFDC-4DBD-4D1D-97F6-F0DDFBEF9660}" srcOrd="0" destOrd="0" presId="urn:microsoft.com/office/officeart/2008/layout/VerticalCurvedList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  <dgm:cxn modelId="{7828925A-5491-4594-845B-E2C4B3665153}" type="presParOf" srcId="{FEF91705-633F-4C3F-9E50-CE38CE378F12}" destId="{EC222F04-3823-448C-8E0E-54F17D7930BB}" srcOrd="11" destOrd="0" presId="urn:microsoft.com/office/officeart/2008/layout/VerticalCurvedList"/>
    <dgm:cxn modelId="{5FFB5E51-3D53-4DA8-9C78-D2B7C79C814B}" type="presParOf" srcId="{FEF91705-633F-4C3F-9E50-CE38CE378F12}" destId="{85980DCB-7315-4129-8B2B-F9C79314180C}" srcOrd="12" destOrd="0" presId="urn:microsoft.com/office/officeart/2008/layout/VerticalCurvedList"/>
    <dgm:cxn modelId="{74F75EAB-4E77-4EE6-AC11-6DBF39F2C4D3}" type="presParOf" srcId="{85980DCB-7315-4129-8B2B-F9C79314180C}" destId="{63EBF818-1B12-4C1C-BE4C-7588D88217A3}" srcOrd="0" destOrd="0" presId="urn:microsoft.com/office/officeart/2008/layout/VerticalCurvedList"/>
    <dgm:cxn modelId="{EF45B2CB-FEB3-4A71-B8B1-8B66707A7FBC}" type="presParOf" srcId="{FEF91705-633F-4C3F-9E50-CE38CE378F12}" destId="{FB89CFDC-4DBD-4D1D-97F6-F0DDFBEF9660}" srcOrd="13" destOrd="0" presId="urn:microsoft.com/office/officeart/2008/layout/VerticalCurvedList"/>
    <dgm:cxn modelId="{EFF59074-7A14-4316-93A3-33724B6C488E}" type="presParOf" srcId="{FEF91705-633F-4C3F-9E50-CE38CE378F12}" destId="{5FF3B22D-444A-48B3-BDCE-5A4061FF97DD}" srcOrd="14" destOrd="0" presId="urn:microsoft.com/office/officeart/2008/layout/VerticalCurvedList"/>
    <dgm:cxn modelId="{AE680F65-339C-44B7-B9A9-43714C1458E4}" type="presParOf" srcId="{5FF3B22D-444A-48B3-BDCE-5A4061FF97DD}" destId="{9CBE9B8F-3800-4800-ABDB-0FAF36E3DF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Likviditási helyzet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 és tőkehelyzet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schemeClr val="tx2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C62443BC-A527-46F9-9EF7-FEB5C4BAB2D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Ingatlanpiacok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69CDD3B6-24AB-419A-BB4F-A12BC6AD9666}" type="parTrans" cxnId="{7DF02539-A727-439E-B04F-38AAFF6C627C}">
      <dgm:prSet/>
      <dgm:spPr/>
      <dgm:t>
        <a:bodyPr/>
        <a:lstStyle/>
        <a:p>
          <a:endParaRPr lang="hu-HU"/>
        </a:p>
      </dgm:t>
    </dgm:pt>
    <dgm:pt modelId="{9C6DE236-BDEB-456A-A97B-C68B876D86C3}" type="sibTrans" cxnId="{7DF02539-A727-439E-B04F-38AAFF6C627C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0656">
        <dgm:presLayoutVars>
          <dgm:chMax val="0"/>
          <dgm:bulletEnabled val="1"/>
        </dgm:presLayoutVars>
      </dgm:prSet>
      <dgm:spPr/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510949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02342" y="1904923"/>
          <a:ext cx="4927150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B899E464-CAE3-420C-9875-7D4C09D3A9F1}" type="pres">
      <dgm:prSet presAssocID="{C62443BC-A527-46F9-9EF7-FEB5C4BAB2D9}" presName="parentLin" presStyleCnt="0"/>
      <dgm:spPr/>
    </dgm:pt>
    <dgm:pt modelId="{D218A421-A7A8-42C0-B48E-B968CE48361D}" type="pres">
      <dgm:prSet presAssocID="{C62443BC-A527-46F9-9EF7-FEB5C4BAB2D9}" presName="parentLeftMargin" presStyleLbl="node1" presStyleIdx="2" presStyleCnt="5"/>
      <dgm:spPr/>
    </dgm:pt>
    <dgm:pt modelId="{A6FCD5C5-4F06-4D3A-ADBE-FFEFD199C354}" type="pres">
      <dgm:prSet presAssocID="{C62443BC-A527-46F9-9EF7-FEB5C4BAB2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DA118DA-0DB7-4359-85DC-633F2DF4566B}" type="pres">
      <dgm:prSet presAssocID="{C62443BC-A527-46F9-9EF7-FEB5C4BAB2D9}" presName="negativeSpace" presStyleCnt="0"/>
      <dgm:spPr/>
    </dgm:pt>
    <dgm:pt modelId="{16573C73-F2E0-43D8-8E71-91015204C41B}" type="pres">
      <dgm:prSet presAssocID="{C62443BC-A527-46F9-9EF7-FEB5C4BAB2D9}" presName="childText" presStyleLbl="conFgAcc1" presStyleIdx="3" presStyleCnt="5">
        <dgm:presLayoutVars>
          <dgm:bulletEnabled val="1"/>
        </dgm:presLayoutVars>
      </dgm:prSet>
      <dgm:spPr/>
    </dgm:pt>
    <dgm:pt modelId="{D03F6415-2DF5-4EB0-A803-7CB56125F91E}" type="pres">
      <dgm:prSet presAssocID="{9C6DE236-BDEB-456A-A97B-C68B876D86C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7DF02539-A727-439E-B04F-38AAFF6C627C}" srcId="{725F5DF0-266F-462F-AA7E-77C96FC814B0}" destId="{C62443BC-A527-46F9-9EF7-FEB5C4BAB2D9}" srcOrd="3" destOrd="0" parTransId="{69CDD3B6-24AB-419A-BB4F-A12BC6AD9666}" sibTransId="{9C6DE236-BDEB-456A-A97B-C68B876D86C3}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1AD7B23A-248B-4302-9618-A431234B1A8B}" type="presOf" srcId="{C62443BC-A527-46F9-9EF7-FEB5C4BAB2D9}" destId="{A6FCD5C5-4F06-4D3A-ADBE-FFEFD199C354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07FB4ED0-2575-443C-A435-4B1EC4F39743}" type="presOf" srcId="{C62443BC-A527-46F9-9EF7-FEB5C4BAB2D9}" destId="{D218A421-A7A8-42C0-B48E-B968CE48361D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956624B5-809B-47CA-BBED-A1F12782F60C}" type="presParOf" srcId="{23A40960-721D-4260-8312-37AFA50EB7BA}" destId="{B899E464-CAE3-420C-9875-7D4C09D3A9F1}" srcOrd="12" destOrd="0" presId="urn:microsoft.com/office/officeart/2005/8/layout/list1"/>
    <dgm:cxn modelId="{52BE0BF0-B498-4383-9F01-C41D9893B197}" type="presParOf" srcId="{B899E464-CAE3-420C-9875-7D4C09D3A9F1}" destId="{D218A421-A7A8-42C0-B48E-B968CE48361D}" srcOrd="0" destOrd="0" presId="urn:microsoft.com/office/officeart/2005/8/layout/list1"/>
    <dgm:cxn modelId="{469B78FE-717B-49FB-82DF-EEF891F111B7}" type="presParOf" srcId="{B899E464-CAE3-420C-9875-7D4C09D3A9F1}" destId="{A6FCD5C5-4F06-4D3A-ADBE-FFEFD199C354}" srcOrd="1" destOrd="0" presId="urn:microsoft.com/office/officeart/2005/8/layout/list1"/>
    <dgm:cxn modelId="{F8E33072-3F8E-4B02-9C0E-6671F73B88C0}" type="presParOf" srcId="{23A40960-721D-4260-8312-37AFA50EB7BA}" destId="{3DA118DA-0DB7-4359-85DC-633F2DF4566B}" srcOrd="13" destOrd="0" presId="urn:microsoft.com/office/officeart/2005/8/layout/list1"/>
    <dgm:cxn modelId="{C95828BA-E99D-424C-B9C5-EA814DE7B149}" type="presParOf" srcId="{23A40960-721D-4260-8312-37AFA50EB7BA}" destId="{16573C73-F2E0-43D8-8E71-91015204C41B}" srcOrd="14" destOrd="0" presId="urn:microsoft.com/office/officeart/2005/8/layout/list1"/>
    <dgm:cxn modelId="{A4223CA9-5718-4C54-A3CC-01F48EA15366}" type="presParOf" srcId="{23A40960-721D-4260-8312-37AFA50EB7BA}" destId="{D03F6415-2DF5-4EB0-A803-7CB56125F91E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Likviditási helyzet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 és tőkehelyzet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C62443BC-A527-46F9-9EF7-FEB5C4BAB2D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Ingatlanpiacok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69CDD3B6-24AB-419A-BB4F-A12BC6AD9666}" type="parTrans" cxnId="{7DF02539-A727-439E-B04F-38AAFF6C627C}">
      <dgm:prSet/>
      <dgm:spPr/>
      <dgm:t>
        <a:bodyPr/>
        <a:lstStyle/>
        <a:p>
          <a:endParaRPr lang="hu-HU"/>
        </a:p>
      </dgm:t>
    </dgm:pt>
    <dgm:pt modelId="{9C6DE236-BDEB-456A-A97B-C68B876D86C3}" type="sibTrans" cxnId="{7DF02539-A727-439E-B04F-38AAFF6C627C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0656">
        <dgm:presLayoutVars>
          <dgm:chMax val="0"/>
          <dgm:bulletEnabled val="1"/>
        </dgm:presLayoutVars>
      </dgm:prSet>
      <dgm:spPr>
        <a:xfrm>
          <a:off x="361706" y="30618"/>
          <a:ext cx="6109888" cy="76752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61706" y="1209978"/>
          <a:ext cx="6112724" cy="76752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02342" y="1904923"/>
          <a:ext cx="4927150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B899E464-CAE3-420C-9875-7D4C09D3A9F1}" type="pres">
      <dgm:prSet presAssocID="{C62443BC-A527-46F9-9EF7-FEB5C4BAB2D9}" presName="parentLin" presStyleCnt="0"/>
      <dgm:spPr/>
    </dgm:pt>
    <dgm:pt modelId="{D218A421-A7A8-42C0-B48E-B968CE48361D}" type="pres">
      <dgm:prSet presAssocID="{C62443BC-A527-46F9-9EF7-FEB5C4BAB2D9}" presName="parentLeftMargin" presStyleLbl="node1" presStyleIdx="2" presStyleCnt="5"/>
      <dgm:spPr/>
    </dgm:pt>
    <dgm:pt modelId="{A6FCD5C5-4F06-4D3A-ADBE-FFEFD199C354}" type="pres">
      <dgm:prSet presAssocID="{C62443BC-A527-46F9-9EF7-FEB5C4BAB2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DA118DA-0DB7-4359-85DC-633F2DF4566B}" type="pres">
      <dgm:prSet presAssocID="{C62443BC-A527-46F9-9EF7-FEB5C4BAB2D9}" presName="negativeSpace" presStyleCnt="0"/>
      <dgm:spPr/>
    </dgm:pt>
    <dgm:pt modelId="{16573C73-F2E0-43D8-8E71-91015204C41B}" type="pres">
      <dgm:prSet presAssocID="{C62443BC-A527-46F9-9EF7-FEB5C4BAB2D9}" presName="childText" presStyleLbl="conFgAcc1" presStyleIdx="3" presStyleCnt="5">
        <dgm:presLayoutVars>
          <dgm:bulletEnabled val="1"/>
        </dgm:presLayoutVars>
      </dgm:prSet>
      <dgm:spPr/>
    </dgm:pt>
    <dgm:pt modelId="{D03F6415-2DF5-4EB0-A803-7CB56125F91E}" type="pres">
      <dgm:prSet presAssocID="{9C6DE236-BDEB-456A-A97B-C68B876D86C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7DF02539-A727-439E-B04F-38AAFF6C627C}" srcId="{725F5DF0-266F-462F-AA7E-77C96FC814B0}" destId="{C62443BC-A527-46F9-9EF7-FEB5C4BAB2D9}" srcOrd="3" destOrd="0" parTransId="{69CDD3B6-24AB-419A-BB4F-A12BC6AD9666}" sibTransId="{9C6DE236-BDEB-456A-A97B-C68B876D86C3}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1AD7B23A-248B-4302-9618-A431234B1A8B}" type="presOf" srcId="{C62443BC-A527-46F9-9EF7-FEB5C4BAB2D9}" destId="{A6FCD5C5-4F06-4D3A-ADBE-FFEFD199C354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07FB4ED0-2575-443C-A435-4B1EC4F39743}" type="presOf" srcId="{C62443BC-A527-46F9-9EF7-FEB5C4BAB2D9}" destId="{D218A421-A7A8-42C0-B48E-B968CE48361D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956624B5-809B-47CA-BBED-A1F12782F60C}" type="presParOf" srcId="{23A40960-721D-4260-8312-37AFA50EB7BA}" destId="{B899E464-CAE3-420C-9875-7D4C09D3A9F1}" srcOrd="12" destOrd="0" presId="urn:microsoft.com/office/officeart/2005/8/layout/list1"/>
    <dgm:cxn modelId="{52BE0BF0-B498-4383-9F01-C41D9893B197}" type="presParOf" srcId="{B899E464-CAE3-420C-9875-7D4C09D3A9F1}" destId="{D218A421-A7A8-42C0-B48E-B968CE48361D}" srcOrd="0" destOrd="0" presId="urn:microsoft.com/office/officeart/2005/8/layout/list1"/>
    <dgm:cxn modelId="{469B78FE-717B-49FB-82DF-EEF891F111B7}" type="presParOf" srcId="{B899E464-CAE3-420C-9875-7D4C09D3A9F1}" destId="{A6FCD5C5-4F06-4D3A-ADBE-FFEFD199C354}" srcOrd="1" destOrd="0" presId="urn:microsoft.com/office/officeart/2005/8/layout/list1"/>
    <dgm:cxn modelId="{F8E33072-3F8E-4B02-9C0E-6671F73B88C0}" type="presParOf" srcId="{23A40960-721D-4260-8312-37AFA50EB7BA}" destId="{3DA118DA-0DB7-4359-85DC-633F2DF4566B}" srcOrd="13" destOrd="0" presId="urn:microsoft.com/office/officeart/2005/8/layout/list1"/>
    <dgm:cxn modelId="{C95828BA-E99D-424C-B9C5-EA814DE7B149}" type="presParOf" srcId="{23A40960-721D-4260-8312-37AFA50EB7BA}" destId="{16573C73-F2E0-43D8-8E71-91015204C41B}" srcOrd="14" destOrd="0" presId="urn:microsoft.com/office/officeart/2005/8/layout/list1"/>
    <dgm:cxn modelId="{A4223CA9-5718-4C54-A3CC-01F48EA15366}" type="presParOf" srcId="{23A40960-721D-4260-8312-37AFA50EB7BA}" destId="{D03F6415-2DF5-4EB0-A803-7CB56125F91E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Likviditási helyzet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 és tőkehelyzet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C62443BC-A527-46F9-9EF7-FEB5C4BAB2D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Ingatlanpiacok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69CDD3B6-24AB-419A-BB4F-A12BC6AD9666}" type="parTrans" cxnId="{7DF02539-A727-439E-B04F-38AAFF6C627C}">
      <dgm:prSet/>
      <dgm:spPr/>
      <dgm:t>
        <a:bodyPr/>
        <a:lstStyle/>
        <a:p>
          <a:endParaRPr lang="hu-HU"/>
        </a:p>
      </dgm:t>
    </dgm:pt>
    <dgm:pt modelId="{9C6DE236-BDEB-456A-A97B-C68B876D86C3}" type="sibTrans" cxnId="{7DF02539-A727-439E-B04F-38AAFF6C627C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0656">
        <dgm:presLayoutVars>
          <dgm:chMax val="0"/>
          <dgm:bulletEnabled val="1"/>
        </dgm:presLayoutVars>
      </dgm:prSet>
      <dgm:spPr>
        <a:xfrm>
          <a:off x="361706" y="30618"/>
          <a:ext cx="6109888" cy="76752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510949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61706" y="2389338"/>
          <a:ext cx="6111154" cy="76752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B899E464-CAE3-420C-9875-7D4C09D3A9F1}" type="pres">
      <dgm:prSet presAssocID="{C62443BC-A527-46F9-9EF7-FEB5C4BAB2D9}" presName="parentLin" presStyleCnt="0"/>
      <dgm:spPr/>
    </dgm:pt>
    <dgm:pt modelId="{D218A421-A7A8-42C0-B48E-B968CE48361D}" type="pres">
      <dgm:prSet presAssocID="{C62443BC-A527-46F9-9EF7-FEB5C4BAB2D9}" presName="parentLeftMargin" presStyleLbl="node1" presStyleIdx="2" presStyleCnt="5"/>
      <dgm:spPr/>
    </dgm:pt>
    <dgm:pt modelId="{A6FCD5C5-4F06-4D3A-ADBE-FFEFD199C354}" type="pres">
      <dgm:prSet presAssocID="{C62443BC-A527-46F9-9EF7-FEB5C4BAB2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DA118DA-0DB7-4359-85DC-633F2DF4566B}" type="pres">
      <dgm:prSet presAssocID="{C62443BC-A527-46F9-9EF7-FEB5C4BAB2D9}" presName="negativeSpace" presStyleCnt="0"/>
      <dgm:spPr/>
    </dgm:pt>
    <dgm:pt modelId="{16573C73-F2E0-43D8-8E71-91015204C41B}" type="pres">
      <dgm:prSet presAssocID="{C62443BC-A527-46F9-9EF7-FEB5C4BAB2D9}" presName="childText" presStyleLbl="conFgAcc1" presStyleIdx="3" presStyleCnt="5">
        <dgm:presLayoutVars>
          <dgm:bulletEnabled val="1"/>
        </dgm:presLayoutVars>
      </dgm:prSet>
      <dgm:spPr/>
    </dgm:pt>
    <dgm:pt modelId="{D03F6415-2DF5-4EB0-A803-7CB56125F91E}" type="pres">
      <dgm:prSet presAssocID="{9C6DE236-BDEB-456A-A97B-C68B876D86C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7DF02539-A727-439E-B04F-38AAFF6C627C}" srcId="{725F5DF0-266F-462F-AA7E-77C96FC814B0}" destId="{C62443BC-A527-46F9-9EF7-FEB5C4BAB2D9}" srcOrd="3" destOrd="0" parTransId="{69CDD3B6-24AB-419A-BB4F-A12BC6AD9666}" sibTransId="{9C6DE236-BDEB-456A-A97B-C68B876D86C3}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1AD7B23A-248B-4302-9618-A431234B1A8B}" type="presOf" srcId="{C62443BC-A527-46F9-9EF7-FEB5C4BAB2D9}" destId="{A6FCD5C5-4F06-4D3A-ADBE-FFEFD199C354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07FB4ED0-2575-443C-A435-4B1EC4F39743}" type="presOf" srcId="{C62443BC-A527-46F9-9EF7-FEB5C4BAB2D9}" destId="{D218A421-A7A8-42C0-B48E-B968CE48361D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956624B5-809B-47CA-BBED-A1F12782F60C}" type="presParOf" srcId="{23A40960-721D-4260-8312-37AFA50EB7BA}" destId="{B899E464-CAE3-420C-9875-7D4C09D3A9F1}" srcOrd="12" destOrd="0" presId="urn:microsoft.com/office/officeart/2005/8/layout/list1"/>
    <dgm:cxn modelId="{52BE0BF0-B498-4383-9F01-C41D9893B197}" type="presParOf" srcId="{B899E464-CAE3-420C-9875-7D4C09D3A9F1}" destId="{D218A421-A7A8-42C0-B48E-B968CE48361D}" srcOrd="0" destOrd="0" presId="urn:microsoft.com/office/officeart/2005/8/layout/list1"/>
    <dgm:cxn modelId="{469B78FE-717B-49FB-82DF-EEF891F111B7}" type="presParOf" srcId="{B899E464-CAE3-420C-9875-7D4C09D3A9F1}" destId="{A6FCD5C5-4F06-4D3A-ADBE-FFEFD199C354}" srcOrd="1" destOrd="0" presId="urn:microsoft.com/office/officeart/2005/8/layout/list1"/>
    <dgm:cxn modelId="{F8E33072-3F8E-4B02-9C0E-6671F73B88C0}" type="presParOf" srcId="{23A40960-721D-4260-8312-37AFA50EB7BA}" destId="{3DA118DA-0DB7-4359-85DC-633F2DF4566B}" srcOrd="13" destOrd="0" presId="urn:microsoft.com/office/officeart/2005/8/layout/list1"/>
    <dgm:cxn modelId="{C95828BA-E99D-424C-B9C5-EA814DE7B149}" type="presParOf" srcId="{23A40960-721D-4260-8312-37AFA50EB7BA}" destId="{16573C73-F2E0-43D8-8E71-91015204C41B}" srcOrd="14" destOrd="0" presId="urn:microsoft.com/office/officeart/2005/8/layout/list1"/>
    <dgm:cxn modelId="{A4223CA9-5718-4C54-A3CC-01F48EA15366}" type="presParOf" srcId="{23A40960-721D-4260-8312-37AFA50EB7BA}" destId="{D03F6415-2DF5-4EB0-A803-7CB56125F91E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Likviditási helyzet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 és tőkehelyzet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C62443BC-A527-46F9-9EF7-FEB5C4BAB2D9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Ingatlanpiacok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69CDD3B6-24AB-419A-BB4F-A12BC6AD9666}" type="parTrans" cxnId="{7DF02539-A727-439E-B04F-38AAFF6C627C}">
      <dgm:prSet/>
      <dgm:spPr/>
      <dgm:t>
        <a:bodyPr/>
        <a:lstStyle/>
        <a:p>
          <a:endParaRPr lang="hu-HU"/>
        </a:p>
      </dgm:t>
    </dgm:pt>
    <dgm:pt modelId="{9C6DE236-BDEB-456A-A97B-C68B876D86C3}" type="sibTrans" cxnId="{7DF02539-A727-439E-B04F-38AAFF6C627C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0656">
        <dgm:presLayoutVars>
          <dgm:chMax val="0"/>
          <dgm:bulletEnabled val="1"/>
        </dgm:presLayoutVars>
      </dgm:prSet>
      <dgm:spPr>
        <a:xfrm>
          <a:off x="361706" y="30618"/>
          <a:ext cx="6109888" cy="76752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510949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61706" y="2389338"/>
          <a:ext cx="6111154" cy="76752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B899E464-CAE3-420C-9875-7D4C09D3A9F1}" type="pres">
      <dgm:prSet presAssocID="{C62443BC-A527-46F9-9EF7-FEB5C4BAB2D9}" presName="parentLin" presStyleCnt="0"/>
      <dgm:spPr/>
    </dgm:pt>
    <dgm:pt modelId="{D218A421-A7A8-42C0-B48E-B968CE48361D}" type="pres">
      <dgm:prSet presAssocID="{C62443BC-A527-46F9-9EF7-FEB5C4BAB2D9}" presName="parentLeftMargin" presStyleLbl="node1" presStyleIdx="2" presStyleCnt="5"/>
      <dgm:spPr/>
    </dgm:pt>
    <dgm:pt modelId="{A6FCD5C5-4F06-4D3A-ADBE-FFEFD199C354}" type="pres">
      <dgm:prSet presAssocID="{C62443BC-A527-46F9-9EF7-FEB5C4BAB2D9}" presName="parentText" presStyleLbl="node1" presStyleIdx="3" presStyleCnt="5">
        <dgm:presLayoutVars>
          <dgm:chMax val="0"/>
          <dgm:bulletEnabled val="1"/>
        </dgm:presLayoutVars>
      </dgm:prSet>
      <dgm:spPr>
        <a:xfrm>
          <a:off x="361706" y="3568698"/>
          <a:ext cx="5063891" cy="767520"/>
        </a:xfrm>
        <a:prstGeom prst="roundRect">
          <a:avLst/>
        </a:prstGeom>
      </dgm:spPr>
    </dgm:pt>
    <dgm:pt modelId="{3DA118DA-0DB7-4359-85DC-633F2DF4566B}" type="pres">
      <dgm:prSet presAssocID="{C62443BC-A527-46F9-9EF7-FEB5C4BAB2D9}" presName="negativeSpace" presStyleCnt="0"/>
      <dgm:spPr/>
    </dgm:pt>
    <dgm:pt modelId="{16573C73-F2E0-43D8-8E71-91015204C41B}" type="pres">
      <dgm:prSet presAssocID="{C62443BC-A527-46F9-9EF7-FEB5C4BAB2D9}" presName="childText" presStyleLbl="conFgAcc1" presStyleIdx="3" presStyleCnt="5">
        <dgm:presLayoutVars>
          <dgm:bulletEnabled val="1"/>
        </dgm:presLayoutVars>
      </dgm:prSet>
      <dgm:spPr/>
    </dgm:pt>
    <dgm:pt modelId="{D03F6415-2DF5-4EB0-A803-7CB56125F91E}" type="pres">
      <dgm:prSet presAssocID="{9C6DE236-BDEB-456A-A97B-C68B876D86C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7DF02539-A727-439E-B04F-38AAFF6C627C}" srcId="{725F5DF0-266F-462F-AA7E-77C96FC814B0}" destId="{C62443BC-A527-46F9-9EF7-FEB5C4BAB2D9}" srcOrd="3" destOrd="0" parTransId="{69CDD3B6-24AB-419A-BB4F-A12BC6AD9666}" sibTransId="{9C6DE236-BDEB-456A-A97B-C68B876D86C3}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1AD7B23A-248B-4302-9618-A431234B1A8B}" type="presOf" srcId="{C62443BC-A527-46F9-9EF7-FEB5C4BAB2D9}" destId="{A6FCD5C5-4F06-4D3A-ADBE-FFEFD199C354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07FB4ED0-2575-443C-A435-4B1EC4F39743}" type="presOf" srcId="{C62443BC-A527-46F9-9EF7-FEB5C4BAB2D9}" destId="{D218A421-A7A8-42C0-B48E-B968CE48361D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956624B5-809B-47CA-BBED-A1F12782F60C}" type="presParOf" srcId="{23A40960-721D-4260-8312-37AFA50EB7BA}" destId="{B899E464-CAE3-420C-9875-7D4C09D3A9F1}" srcOrd="12" destOrd="0" presId="urn:microsoft.com/office/officeart/2005/8/layout/list1"/>
    <dgm:cxn modelId="{52BE0BF0-B498-4383-9F01-C41D9893B197}" type="presParOf" srcId="{B899E464-CAE3-420C-9875-7D4C09D3A9F1}" destId="{D218A421-A7A8-42C0-B48E-B968CE48361D}" srcOrd="0" destOrd="0" presId="urn:microsoft.com/office/officeart/2005/8/layout/list1"/>
    <dgm:cxn modelId="{469B78FE-717B-49FB-82DF-EEF891F111B7}" type="presParOf" srcId="{B899E464-CAE3-420C-9875-7D4C09D3A9F1}" destId="{A6FCD5C5-4F06-4D3A-ADBE-FFEFD199C354}" srcOrd="1" destOrd="0" presId="urn:microsoft.com/office/officeart/2005/8/layout/list1"/>
    <dgm:cxn modelId="{F8E33072-3F8E-4B02-9C0E-6671F73B88C0}" type="presParOf" srcId="{23A40960-721D-4260-8312-37AFA50EB7BA}" destId="{3DA118DA-0DB7-4359-85DC-633F2DF4566B}" srcOrd="13" destOrd="0" presId="urn:microsoft.com/office/officeart/2005/8/layout/list1"/>
    <dgm:cxn modelId="{C95828BA-E99D-424C-B9C5-EA814DE7B149}" type="presParOf" srcId="{23A40960-721D-4260-8312-37AFA50EB7BA}" destId="{16573C73-F2E0-43D8-8E71-91015204C41B}" srcOrd="14" destOrd="0" presId="urn:microsoft.com/office/officeart/2005/8/layout/list1"/>
    <dgm:cxn modelId="{A4223CA9-5718-4C54-A3CC-01F48EA15366}" type="presParOf" srcId="{23A40960-721D-4260-8312-37AFA50EB7BA}" destId="{D03F6415-2DF5-4EB0-A803-7CB56125F91E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Likviditási helyzet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 és tőkehelyzet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C62443BC-A527-46F9-9EF7-FEB5C4BAB2D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Ingatlanpiacok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69CDD3B6-24AB-419A-BB4F-A12BC6AD9666}" type="parTrans" cxnId="{7DF02539-A727-439E-B04F-38AAFF6C627C}">
      <dgm:prSet/>
      <dgm:spPr/>
      <dgm:t>
        <a:bodyPr/>
        <a:lstStyle/>
        <a:p>
          <a:endParaRPr lang="hu-HU"/>
        </a:p>
      </dgm:t>
    </dgm:pt>
    <dgm:pt modelId="{9C6DE236-BDEB-456A-A97B-C68B876D86C3}" type="sibTrans" cxnId="{7DF02539-A727-439E-B04F-38AAFF6C627C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0656">
        <dgm:presLayoutVars>
          <dgm:chMax val="0"/>
          <dgm:bulletEnabled val="1"/>
        </dgm:presLayoutVars>
      </dgm:prSet>
      <dgm:spPr>
        <a:xfrm>
          <a:off x="361706" y="30618"/>
          <a:ext cx="6109888" cy="76752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0712">
        <dgm:presLayoutVars>
          <dgm:chMax val="0"/>
          <dgm:bulletEnabled val="1"/>
        </dgm:presLayoutVars>
      </dgm:prSet>
      <dgm:spPr>
        <a:xfrm>
          <a:off x="302342" y="997723"/>
          <a:ext cx="5109499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0681">
        <dgm:presLayoutVars>
          <dgm:chMax val="0"/>
          <dgm:bulletEnabled val="1"/>
        </dgm:presLayoutVars>
      </dgm:prSet>
      <dgm:spPr>
        <a:xfrm>
          <a:off x="361706" y="2389338"/>
          <a:ext cx="6111154" cy="76752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B899E464-CAE3-420C-9875-7D4C09D3A9F1}" type="pres">
      <dgm:prSet presAssocID="{C62443BC-A527-46F9-9EF7-FEB5C4BAB2D9}" presName="parentLin" presStyleCnt="0"/>
      <dgm:spPr/>
    </dgm:pt>
    <dgm:pt modelId="{D218A421-A7A8-42C0-B48E-B968CE48361D}" type="pres">
      <dgm:prSet presAssocID="{C62443BC-A527-46F9-9EF7-FEB5C4BAB2D9}" presName="parentLeftMargin" presStyleLbl="node1" presStyleIdx="2" presStyleCnt="5"/>
      <dgm:spPr/>
    </dgm:pt>
    <dgm:pt modelId="{A6FCD5C5-4F06-4D3A-ADBE-FFEFD199C354}" type="pres">
      <dgm:prSet presAssocID="{C62443BC-A527-46F9-9EF7-FEB5C4BAB2D9}" presName="parentText" presStyleLbl="node1" presStyleIdx="3" presStyleCnt="5">
        <dgm:presLayoutVars>
          <dgm:chMax val="0"/>
          <dgm:bulletEnabled val="1"/>
        </dgm:presLayoutVars>
      </dgm:prSet>
      <dgm:spPr>
        <a:xfrm>
          <a:off x="361706" y="3568698"/>
          <a:ext cx="5063891" cy="767520"/>
        </a:xfrm>
        <a:prstGeom prst="roundRect">
          <a:avLst/>
        </a:prstGeom>
      </dgm:spPr>
    </dgm:pt>
    <dgm:pt modelId="{3DA118DA-0DB7-4359-85DC-633F2DF4566B}" type="pres">
      <dgm:prSet presAssocID="{C62443BC-A527-46F9-9EF7-FEB5C4BAB2D9}" presName="negativeSpace" presStyleCnt="0"/>
      <dgm:spPr/>
    </dgm:pt>
    <dgm:pt modelId="{16573C73-F2E0-43D8-8E71-91015204C41B}" type="pres">
      <dgm:prSet presAssocID="{C62443BC-A527-46F9-9EF7-FEB5C4BAB2D9}" presName="childText" presStyleLbl="conFgAcc1" presStyleIdx="3" presStyleCnt="5">
        <dgm:presLayoutVars>
          <dgm:bulletEnabled val="1"/>
        </dgm:presLayoutVars>
      </dgm:prSet>
      <dgm:spPr/>
    </dgm:pt>
    <dgm:pt modelId="{D03F6415-2DF5-4EB0-A803-7CB56125F91E}" type="pres">
      <dgm:prSet presAssocID="{9C6DE236-BDEB-456A-A97B-C68B876D86C3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5"/>
      <dgm:spPr/>
    </dgm:pt>
    <dgm:pt modelId="{0056A92D-1C97-46D9-AFBD-1577197A3A19}" type="pres">
      <dgm:prSet presAssocID="{651D4345-81F6-439A-8D18-11BEAB6A0E1F}" presName="parentText" presStyleLbl="node1" presStyleIdx="4" presStyleCnt="5" custScaleX="120712">
        <dgm:presLayoutVars>
          <dgm:chMax val="0"/>
          <dgm:bulletEnabled val="1"/>
        </dgm:presLayoutVars>
      </dgm:prSet>
      <dgm:spPr>
        <a:xfrm>
          <a:off x="361706" y="4748058"/>
          <a:ext cx="6112724" cy="767520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7DF02539-A727-439E-B04F-38AAFF6C627C}" srcId="{725F5DF0-266F-462F-AA7E-77C96FC814B0}" destId="{C62443BC-A527-46F9-9EF7-FEB5C4BAB2D9}" srcOrd="3" destOrd="0" parTransId="{69CDD3B6-24AB-419A-BB4F-A12BC6AD9666}" sibTransId="{9C6DE236-BDEB-456A-A97B-C68B876D86C3}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1AD7B23A-248B-4302-9618-A431234B1A8B}" type="presOf" srcId="{C62443BC-A527-46F9-9EF7-FEB5C4BAB2D9}" destId="{A6FCD5C5-4F06-4D3A-ADBE-FFEFD199C354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07FB4ED0-2575-443C-A435-4B1EC4F39743}" type="presOf" srcId="{C62443BC-A527-46F9-9EF7-FEB5C4BAB2D9}" destId="{D218A421-A7A8-42C0-B48E-B968CE48361D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956624B5-809B-47CA-BBED-A1F12782F60C}" type="presParOf" srcId="{23A40960-721D-4260-8312-37AFA50EB7BA}" destId="{B899E464-CAE3-420C-9875-7D4C09D3A9F1}" srcOrd="12" destOrd="0" presId="urn:microsoft.com/office/officeart/2005/8/layout/list1"/>
    <dgm:cxn modelId="{52BE0BF0-B498-4383-9F01-C41D9893B197}" type="presParOf" srcId="{B899E464-CAE3-420C-9875-7D4C09D3A9F1}" destId="{D218A421-A7A8-42C0-B48E-B968CE48361D}" srcOrd="0" destOrd="0" presId="urn:microsoft.com/office/officeart/2005/8/layout/list1"/>
    <dgm:cxn modelId="{469B78FE-717B-49FB-82DF-EEF891F111B7}" type="presParOf" srcId="{B899E464-CAE3-420C-9875-7D4C09D3A9F1}" destId="{A6FCD5C5-4F06-4D3A-ADBE-FFEFD199C354}" srcOrd="1" destOrd="0" presId="urn:microsoft.com/office/officeart/2005/8/layout/list1"/>
    <dgm:cxn modelId="{F8E33072-3F8E-4B02-9C0E-6671F73B88C0}" type="presParOf" srcId="{23A40960-721D-4260-8312-37AFA50EB7BA}" destId="{3DA118DA-0DB7-4359-85DC-633F2DF4566B}" srcOrd="13" destOrd="0" presId="urn:microsoft.com/office/officeart/2005/8/layout/list1"/>
    <dgm:cxn modelId="{C95828BA-E99D-424C-B9C5-EA814DE7B149}" type="presParOf" srcId="{23A40960-721D-4260-8312-37AFA50EB7BA}" destId="{16573C73-F2E0-43D8-8E71-91015204C41B}" srcOrd="14" destOrd="0" presId="urn:microsoft.com/office/officeart/2005/8/layout/list1"/>
    <dgm:cxn modelId="{A4223CA9-5718-4C54-A3CC-01F48EA15366}" type="presParOf" srcId="{23A40960-721D-4260-8312-37AFA50EB7BA}" destId="{D03F6415-2DF5-4EB0-A803-7CB56125F91E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külső környezetre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elhúzódó,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illetve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ágazatonként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munkakörönként eltérő ütemű kilábalás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jellemző, így a gazdaságtámogató</a:t>
          </a:r>
          <a:r>
            <a:rPr lang="hu-HU" sz="11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intézkedések</a:t>
          </a:r>
          <a:r>
            <a:rPr lang="hu-HU" sz="11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előtérben maradtak.</a:t>
          </a: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24608" tIns="45720" rIns="45720" bIns="45720" numCol="1" spcCol="1270" anchor="ctr" anchorCtr="0"/>
        <a:lstStyle/>
        <a:p>
          <a:pPr algn="l">
            <a:buNone/>
          </a:pP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jegybanki és állami programok fenntartják a hitelezést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vállalati hitelezés megtorpanása után a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kkv hitelezés új lendületet vett 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harmadik negyedévben, és a lakáshitelpiac is élénkülést mutatott.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moratórium átmenetileg támogatást nyújt 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portfólióminőségben, de emellett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nőnek a hitelkockázatok 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 az </a:t>
          </a:r>
          <a:r>
            <a:rPr lang="hu-HU" sz="1800" b="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előretekintő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értékvesztés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is.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424608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magasabb kockázati költségek ellenére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pozitív első féléves eredménnyel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erős tőkehelyzettel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jellemezhető a bankrendszer. 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hazai bankrendszer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likviditási- és tőkehelyzete javult 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az elmúlt félévben, </a:t>
          </a:r>
          <a:r>
            <a:rPr lang="hu-HU" sz="1800" b="1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erősítve az ellenállóképességét </a:t>
          </a:r>
          <a:r>
            <a:rPr lang="hu-HU" sz="1800" b="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még egy hosszabban elhúzódó kilábalással szemben is.</a:t>
          </a: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23DCB52F-3977-4B40-85A7-0F8E8EEA4704}">
      <dgm:prSet custT="1"/>
      <dgm:spPr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/>
      </dgm:spPr>
      <dgm:t>
        <a:bodyPr spcFirstLastPara="0" vert="horz" wrap="square" lIns="424608" tIns="45720" rIns="45720" bIns="45720" numCol="1" spcCol="1270" anchor="ctr" anchorCtr="0"/>
        <a:lstStyle/>
        <a:p>
          <a:r>
            <a:rPr lang="hu-HU" sz="1800" noProof="0" dirty="0"/>
            <a:t>A </a:t>
          </a:r>
          <a:r>
            <a:rPr lang="hu-HU" sz="1800" b="1" noProof="0" dirty="0"/>
            <a:t>kereskedelmi ingatlanpiac felől érkező kockázatok </a:t>
          </a:r>
          <a:r>
            <a:rPr lang="hu-HU" sz="1800" noProof="0" dirty="0"/>
            <a:t>a romló fundamentumok miatt </a:t>
          </a:r>
          <a:r>
            <a:rPr lang="hu-HU" sz="1800" b="1" noProof="0" dirty="0" err="1"/>
            <a:t>jelentősek</a:t>
          </a:r>
          <a:r>
            <a:rPr lang="hu-HU" sz="1800" noProof="0" dirty="0"/>
            <a:t>, de a </a:t>
          </a:r>
          <a:r>
            <a:rPr lang="hu-HU" sz="1800" b="1" noProof="0" dirty="0"/>
            <a:t>bankok kitettsége alacsony </a:t>
          </a:r>
          <a:r>
            <a:rPr lang="hu-HU" sz="1800" noProof="0" dirty="0"/>
            <a:t>a szavatoló tőke arányában.</a:t>
          </a:r>
        </a:p>
      </dgm:t>
    </dgm:pt>
    <dgm:pt modelId="{FA43DD2B-3B44-439C-8835-E41D3EF664AF}" type="parTrans" cxnId="{0938E445-96A7-4699-A56B-2AD8DBC0C018}">
      <dgm:prSet/>
      <dgm:spPr/>
      <dgm:t>
        <a:bodyPr/>
        <a:lstStyle/>
        <a:p>
          <a:endParaRPr lang="hu-HU"/>
        </a:p>
      </dgm:t>
    </dgm:pt>
    <dgm:pt modelId="{02E5A75B-C134-4EAA-A652-516B573886A0}" type="sibTrans" cxnId="{0938E445-96A7-4699-A56B-2AD8DBC0C018}">
      <dgm:prSet/>
      <dgm:spPr/>
      <dgm:t>
        <a:bodyPr/>
        <a:lstStyle/>
        <a:p>
          <a:endParaRPr lang="hu-HU"/>
        </a:p>
      </dgm:t>
    </dgm:pt>
    <dgm:pt modelId="{1B2675B9-1798-486D-B862-5DD55E9B8F5F}">
      <dgm:prSet custT="1"/>
      <dgm:spPr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24608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Még a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súlyos stresszpályán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is, ahol két év alatt kumuláltan 6-7 százalékponttal marad el a gazdaság növekedése az alappályától,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csupán kis mértékű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kezelhető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tőkeigénye keletkezne a bankszektornak.</a:t>
          </a:r>
        </a:p>
      </dgm:t>
    </dgm:pt>
    <dgm:pt modelId="{79E9C879-409E-4E9F-8F3B-27BF3976B6FC}" type="parTrans" cxnId="{3193E729-85C3-4757-8D52-2F8EF06A5E17}">
      <dgm:prSet/>
      <dgm:spPr/>
      <dgm:t>
        <a:bodyPr/>
        <a:lstStyle/>
        <a:p>
          <a:endParaRPr lang="en-GB"/>
        </a:p>
      </dgm:t>
    </dgm:pt>
    <dgm:pt modelId="{C54DE68B-8BE6-4B9D-AA7C-CDF6B1DD88CF}" type="sibTrans" cxnId="{3193E729-85C3-4757-8D52-2F8EF06A5E17}">
      <dgm:prSet/>
      <dgm:spPr/>
      <dgm:t>
        <a:bodyPr/>
        <a:lstStyle/>
        <a:p>
          <a:endParaRPr lang="en-GB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7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7"/>
      <dgm:spPr/>
    </dgm:pt>
    <dgm:pt modelId="{7FB9DF1B-7C08-452A-BDE2-790C0F44BA3C}" type="pres">
      <dgm:prSet presAssocID="{5E7097FA-AAC0-4F26-8F43-0527FFE7FBAB}" presName="dstNode" presStyleLbl="node1" presStyleIdx="0" presStyleCnt="7"/>
      <dgm:spPr/>
    </dgm:pt>
    <dgm:pt modelId="{D0BBA9B4-F286-488B-BA4B-91A2B12188B1}" type="pres">
      <dgm:prSet presAssocID="{C04CFA10-04E4-4CBF-A8C3-E176812AF3D8}" presName="text_1" presStyleLbl="node1" presStyleIdx="0" presStyleCnt="7" custScaleX="99907" custScaleY="110431" custLinFactNeighborY="11784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7" custLinFactNeighborX="-547" custLinFactNeighborY="7071"/>
      <dgm:spPr>
        <a:xfrm>
          <a:off x="68559" y="200719"/>
          <a:ext cx="668673" cy="66867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7" custScaleX="100165" custScaleY="110431" custLinFactNeighborX="-63" custLinFactNeighborY="-734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7" custScaleX="102292" custScaleY="102292"/>
      <dgm:spPr>
        <a:xfrm>
          <a:off x="548989" y="995936"/>
          <a:ext cx="683999" cy="683999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2FC0701-CA75-46A5-83E5-5C5496C652C7}" type="pres">
      <dgm:prSet presAssocID="{70B0B3A2-EDEF-4659-9657-A8DAC8482C8F}" presName="text_3" presStyleLbl="node1" presStyleIdx="2" presStyleCnt="7" custScaleY="149406" custLinFactNeighborX="140">
        <dgm:presLayoutVars>
          <dgm:bulletEnabled val="1"/>
        </dgm:presLayoutVars>
      </dgm:prSet>
      <dgm:spPr>
        <a:xfrm>
          <a:off x="1135968" y="1767938"/>
          <a:ext cx="7979996" cy="744576"/>
        </a:xfrm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7" custScaleX="107676" custScaleY="107676"/>
      <dgm:spPr>
        <a:xfrm>
          <a:off x="796456" y="1780226"/>
          <a:ext cx="720001" cy="720001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7" custScaleY="110431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7"/>
      <dgm:spPr>
        <a:xfrm>
          <a:off x="906881" y="2608769"/>
          <a:ext cx="668673" cy="668673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7" custScaleX="97634" custScaleY="110431" custLinFactNeighborX="931" custLinFactNeighborY="-4971">
        <dgm:presLayoutVars>
          <dgm:bulletEnabled val="1"/>
        </dgm:presLayoutVars>
      </dgm:prSet>
      <dgm:spPr>
        <a:xfrm>
          <a:off x="1016188" y="3391682"/>
          <a:ext cx="8087407" cy="720001"/>
        </a:xfrm>
        <a:prstGeom prst="rect">
          <a:avLst/>
        </a:prstGeom>
      </dgm:spPr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7" custScaleX="107676" custScaleY="107676" custLinFactNeighborX="3219" custLinFactNeighborY="-3219"/>
      <dgm:spPr>
        <a:xfrm>
          <a:off x="796456" y="3385985"/>
          <a:ext cx="720001" cy="720001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C222F04-3823-448C-8E0E-54F17D7930BB}" type="pres">
      <dgm:prSet presAssocID="{23DCB52F-3977-4B40-85A7-0F8E8EEA4704}" presName="text_6" presStyleLbl="node1" presStyleIdx="5" presStyleCnt="7" custScaleX="99211" custScaleY="110431" custLinFactNeighborX="147" custLinFactNeighborY="-7166">
        <dgm:presLayoutVars>
          <dgm:bulletEnabled val="1"/>
        </dgm:presLayoutVars>
      </dgm:prSet>
      <dgm:spPr>
        <a:xfrm>
          <a:off x="931145" y="4213006"/>
          <a:ext cx="8180408" cy="744576"/>
        </a:xfrm>
        <a:prstGeom prst="rect">
          <a:avLst/>
        </a:prstGeom>
      </dgm:spPr>
    </dgm:pt>
    <dgm:pt modelId="{85980DCB-7315-4129-8B2B-F9C79314180C}" type="pres">
      <dgm:prSet presAssocID="{23DCB52F-3977-4B40-85A7-0F8E8EEA4704}" presName="accent_6" presStyleCnt="0"/>
      <dgm:spPr/>
    </dgm:pt>
    <dgm:pt modelId="{63EBF818-1B12-4C1C-BE4C-7588D88217A3}" type="pres">
      <dgm:prSet presAssocID="{23DCB52F-3977-4B40-85A7-0F8E8EEA4704}" presName="accentRepeatNode" presStyleLbl="solidFgAcc1" presStyleIdx="5" presStyleCnt="7" custScaleX="107676" custScaleY="107676" custLinFactNeighborX="9658" custLinFactNeighborY="-6713"/>
      <dgm:spPr>
        <a:xfrm>
          <a:off x="530988" y="4218734"/>
          <a:ext cx="720001" cy="720001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B89CFDC-4DBD-4D1D-97F6-F0DDFBEF9660}" type="pres">
      <dgm:prSet presAssocID="{1B2675B9-1798-486D-B862-5DD55E9B8F5F}" presName="text_7" presStyleLbl="node1" presStyleIdx="6" presStyleCnt="7" custScaleX="99693" custScaleY="149406" custLinFactNeighborX="0">
        <dgm:presLayoutVars>
          <dgm:bulletEnabled val="1"/>
        </dgm:presLayoutVars>
      </dgm:prSet>
      <dgm:spPr>
        <a:xfrm>
          <a:off x="427925" y="5083686"/>
          <a:ext cx="8646180" cy="534939"/>
        </a:xfrm>
        <a:prstGeom prst="rect">
          <a:avLst/>
        </a:prstGeom>
      </dgm:spPr>
    </dgm:pt>
    <dgm:pt modelId="{5FF3B22D-444A-48B3-BDCE-5A4061FF97DD}" type="pres">
      <dgm:prSet presAssocID="{1B2675B9-1798-486D-B862-5DD55E9B8F5F}" presName="accent_7" presStyleCnt="0"/>
      <dgm:spPr/>
    </dgm:pt>
    <dgm:pt modelId="{9CBE9B8F-3800-4800-ABDB-0FAF36E3DF40}" type="pres">
      <dgm:prSet presAssocID="{1B2675B9-1798-486D-B862-5DD55E9B8F5F}" presName="accentRepeatNode" presStyleLbl="solidFgAcc1" presStyleIdx="6" presStyleCnt="7" custScaleX="107676" custScaleY="107676"/>
      <dgm:spPr>
        <a:xfrm>
          <a:off x="72216" y="5016819"/>
          <a:ext cx="668673" cy="668673"/>
        </a:xfrm>
        <a:prstGeom prst="ellipse">
          <a:avLst/>
        </a:prstGeom>
        <a:blipFill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3193E729-85C3-4757-8D52-2F8EF06A5E17}" srcId="{5E7097FA-AAC0-4F26-8F43-0527FFE7FBAB}" destId="{1B2675B9-1798-486D-B862-5DD55E9B8F5F}" srcOrd="6" destOrd="0" parTransId="{79E9C879-409E-4E9F-8F3B-27BF3976B6FC}" sibTransId="{C54DE68B-8BE6-4B9D-AA7C-CDF6B1DD88CF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0938E445-96A7-4699-A56B-2AD8DBC0C018}" srcId="{5E7097FA-AAC0-4F26-8F43-0527FFE7FBAB}" destId="{23DCB52F-3977-4B40-85A7-0F8E8EEA4704}" srcOrd="5" destOrd="0" parTransId="{FA43DD2B-3B44-439C-8835-E41D3EF664AF}" sibTransId="{02E5A75B-C134-4EAA-A652-516B573886A0}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7BF8B2D5-D150-4342-BB34-3EE23CEA9312}" type="presOf" srcId="{23DCB52F-3977-4B40-85A7-0F8E8EEA4704}" destId="{EC222F04-3823-448C-8E0E-54F17D7930BB}" srcOrd="0" destOrd="0" presId="urn:microsoft.com/office/officeart/2008/layout/VerticalCurvedList"/>
    <dgm:cxn modelId="{8ADC09E3-5857-408B-83B5-A356260CBF43}" type="presOf" srcId="{1B2675B9-1798-486D-B862-5DD55E9B8F5F}" destId="{FB89CFDC-4DBD-4D1D-97F6-F0DDFBEF9660}" srcOrd="0" destOrd="0" presId="urn:microsoft.com/office/officeart/2008/layout/VerticalCurvedList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  <dgm:cxn modelId="{7828925A-5491-4594-845B-E2C4B3665153}" type="presParOf" srcId="{FEF91705-633F-4C3F-9E50-CE38CE378F12}" destId="{EC222F04-3823-448C-8E0E-54F17D7930BB}" srcOrd="11" destOrd="0" presId="urn:microsoft.com/office/officeart/2008/layout/VerticalCurvedList"/>
    <dgm:cxn modelId="{5FFB5E51-3D53-4DA8-9C78-D2B7C79C814B}" type="presParOf" srcId="{FEF91705-633F-4C3F-9E50-CE38CE378F12}" destId="{85980DCB-7315-4129-8B2B-F9C79314180C}" srcOrd="12" destOrd="0" presId="urn:microsoft.com/office/officeart/2008/layout/VerticalCurvedList"/>
    <dgm:cxn modelId="{74F75EAB-4E77-4EE6-AC11-6DBF39F2C4D3}" type="presParOf" srcId="{85980DCB-7315-4129-8B2B-F9C79314180C}" destId="{63EBF818-1B12-4C1C-BE4C-7588D88217A3}" srcOrd="0" destOrd="0" presId="urn:microsoft.com/office/officeart/2008/layout/VerticalCurvedList"/>
    <dgm:cxn modelId="{EF45B2CB-FEB3-4A71-B8B1-8B66707A7FBC}" type="presParOf" srcId="{FEF91705-633F-4C3F-9E50-CE38CE378F12}" destId="{FB89CFDC-4DBD-4D1D-97F6-F0DDFBEF9660}" srcOrd="13" destOrd="0" presId="urn:microsoft.com/office/officeart/2008/layout/VerticalCurvedList"/>
    <dgm:cxn modelId="{EFF59074-7A14-4316-93A3-33724B6C488E}" type="presParOf" srcId="{FEF91705-633F-4C3F-9E50-CE38CE378F12}" destId="{5FF3B22D-444A-48B3-BDCE-5A4061FF97DD}" srcOrd="14" destOrd="0" presId="urn:microsoft.com/office/officeart/2008/layout/VerticalCurvedList"/>
    <dgm:cxn modelId="{AE680F65-339C-44B7-B9A9-43714C1458E4}" type="presParOf" srcId="{5FF3B22D-444A-48B3-BDCE-5A4061FF97DD}" destId="{9CBE9B8F-3800-4800-ABDB-0FAF36E3DF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C1676-629C-4833-9E9F-4592EF6FD06D}">
      <dsp:nvSpPr>
        <dsp:cNvPr id="0" name=""/>
        <dsp:cNvSpPr/>
      </dsp:nvSpPr>
      <dsp:spPr>
        <a:xfrm>
          <a:off x="860104" y="403129"/>
          <a:ext cx="3412683" cy="1002653"/>
        </a:xfrm>
        <a:prstGeom prst="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bg1"/>
              </a:solidFill>
            </a:rPr>
            <a:t>Mérlegfőösszeg:</a:t>
          </a:r>
          <a:br>
            <a:rPr lang="hu-HU" sz="2000" kern="1200" dirty="0">
              <a:solidFill>
                <a:schemeClr val="bg1"/>
              </a:solidFill>
            </a:rPr>
          </a:br>
          <a:r>
            <a:rPr lang="hu-HU" sz="2000" kern="1200" dirty="0">
              <a:solidFill>
                <a:schemeClr val="bg1"/>
              </a:solidFill>
            </a:rPr>
            <a:t>9 ezer Mrd Ft</a:t>
          </a:r>
        </a:p>
      </dsp:txBody>
      <dsp:txXfrm>
        <a:off x="1406133" y="403129"/>
        <a:ext cx="2866653" cy="1002653"/>
      </dsp:txXfrm>
    </dsp:sp>
    <dsp:sp modelId="{DC107B93-824B-45BF-BF19-C3A5B2632F7B}">
      <dsp:nvSpPr>
        <dsp:cNvPr id="0" name=""/>
        <dsp:cNvSpPr/>
      </dsp:nvSpPr>
      <dsp:spPr>
        <a:xfrm>
          <a:off x="860104" y="1405783"/>
          <a:ext cx="3412683" cy="10026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Magánszektor betétállománya:</a:t>
          </a:r>
          <a:br>
            <a:rPr lang="hu-HU" sz="2000" kern="1200" dirty="0"/>
          </a:br>
          <a:r>
            <a:rPr lang="hu-HU" sz="2000" kern="1200" dirty="0"/>
            <a:t>4,7 ezer Mrd Ft</a:t>
          </a:r>
        </a:p>
      </dsp:txBody>
      <dsp:txXfrm>
        <a:off x="1406133" y="1405783"/>
        <a:ext cx="2866653" cy="1002653"/>
      </dsp:txXfrm>
    </dsp:sp>
    <dsp:sp modelId="{7A97EBE8-E379-4F20-A484-A886C55EB4EF}">
      <dsp:nvSpPr>
        <dsp:cNvPr id="0" name=""/>
        <dsp:cNvSpPr/>
      </dsp:nvSpPr>
      <dsp:spPr>
        <a:xfrm>
          <a:off x="860104" y="2408437"/>
          <a:ext cx="3412683" cy="1002653"/>
        </a:xfrm>
        <a:prstGeom prst="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bg1"/>
              </a:solidFill>
            </a:rPr>
            <a:t>Magánszektor hitelállománya:</a:t>
          </a:r>
          <a:br>
            <a:rPr lang="hu-HU" sz="2000" kern="1200" dirty="0">
              <a:solidFill>
                <a:schemeClr val="bg1"/>
              </a:solidFill>
            </a:rPr>
          </a:br>
          <a:r>
            <a:rPr lang="hu-HU" sz="2000" kern="1200" dirty="0">
              <a:solidFill>
                <a:schemeClr val="bg1"/>
              </a:solidFill>
            </a:rPr>
            <a:t>3,8 ezer Mrd Ft</a:t>
          </a:r>
        </a:p>
      </dsp:txBody>
      <dsp:txXfrm>
        <a:off x="1406133" y="2408437"/>
        <a:ext cx="2866653" cy="1002653"/>
      </dsp:txXfrm>
    </dsp:sp>
    <dsp:sp modelId="{49262DBA-BB00-4E74-A15B-3D41D910079B}">
      <dsp:nvSpPr>
        <dsp:cNvPr id="0" name=""/>
        <dsp:cNvSpPr/>
      </dsp:nvSpPr>
      <dsp:spPr>
        <a:xfrm>
          <a:off x="860104" y="3411090"/>
          <a:ext cx="3412683" cy="10026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Saját tőke:</a:t>
          </a:r>
          <a:br>
            <a:rPr lang="hu-HU" sz="2000" kern="1200" dirty="0"/>
          </a:br>
          <a:r>
            <a:rPr lang="hu-HU" sz="2000" kern="1200" dirty="0"/>
            <a:t>823 Mrd Ft</a:t>
          </a:r>
        </a:p>
      </dsp:txBody>
      <dsp:txXfrm>
        <a:off x="1406133" y="3411090"/>
        <a:ext cx="2866653" cy="1002653"/>
      </dsp:txXfrm>
    </dsp:sp>
    <dsp:sp modelId="{04361593-6FDE-4E2E-A791-761063015DDA}">
      <dsp:nvSpPr>
        <dsp:cNvPr id="0" name=""/>
        <dsp:cNvSpPr/>
      </dsp:nvSpPr>
      <dsp:spPr>
        <a:xfrm>
          <a:off x="860104" y="4413744"/>
          <a:ext cx="3412683" cy="1002653"/>
        </a:xfrm>
        <a:prstGeom prst="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bg1"/>
              </a:solidFill>
            </a:rPr>
            <a:t>12-havi adózott eredmény: </a:t>
          </a:r>
          <a:br>
            <a:rPr lang="hu-HU" sz="2000" kern="1200" dirty="0">
              <a:solidFill>
                <a:schemeClr val="bg1"/>
              </a:solidFill>
            </a:rPr>
          </a:br>
          <a:r>
            <a:rPr lang="hu-HU" sz="2000" kern="1200" dirty="0">
              <a:solidFill>
                <a:schemeClr val="bg1"/>
              </a:solidFill>
            </a:rPr>
            <a:t>82 Mrd Ft</a:t>
          </a:r>
        </a:p>
      </dsp:txBody>
      <dsp:txXfrm>
        <a:off x="1406133" y="4413744"/>
        <a:ext cx="2866653" cy="1002653"/>
      </dsp:txXfrm>
    </dsp:sp>
    <dsp:sp modelId="{1E596A15-776E-4A1E-876A-F61314F1EFB8}">
      <dsp:nvSpPr>
        <dsp:cNvPr id="0" name=""/>
        <dsp:cNvSpPr/>
      </dsp:nvSpPr>
      <dsp:spPr>
        <a:xfrm>
          <a:off x="243935" y="4"/>
          <a:ext cx="1002152" cy="1002152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tx2">
              <a:lumMod val="10000"/>
              <a:lumOff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2000</a:t>
          </a:r>
        </a:p>
      </dsp:txBody>
      <dsp:txXfrm>
        <a:off x="390697" y="146766"/>
        <a:ext cx="708628" cy="708628"/>
      </dsp:txXfrm>
    </dsp:sp>
    <dsp:sp modelId="{02A95D1F-3F0E-4D70-8B78-ED42203F55A1}">
      <dsp:nvSpPr>
        <dsp:cNvPr id="0" name=""/>
        <dsp:cNvSpPr/>
      </dsp:nvSpPr>
      <dsp:spPr>
        <a:xfrm>
          <a:off x="5124999" y="403129"/>
          <a:ext cx="3412683" cy="1002653"/>
        </a:xfrm>
        <a:prstGeom prst="rect">
          <a:avLst/>
        </a:prstGeom>
        <a:solidFill>
          <a:srgbClr val="0C2148">
            <a:alpha val="90000"/>
          </a:srgbClr>
        </a:solidFill>
        <a:ln w="12700" cap="flat" cmpd="sng" algn="ctr">
          <a:solidFill>
            <a:srgbClr val="009EE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Mérlegfőösszeg:</a:t>
          </a:r>
          <a:b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47 ezer Mrd Ft</a:t>
          </a:r>
        </a:p>
      </dsp:txBody>
      <dsp:txXfrm>
        <a:off x="5671029" y="403129"/>
        <a:ext cx="2866653" cy="1002653"/>
      </dsp:txXfrm>
    </dsp:sp>
    <dsp:sp modelId="{CAD43703-4672-416C-90B7-B6F94D0F89F6}">
      <dsp:nvSpPr>
        <dsp:cNvPr id="0" name=""/>
        <dsp:cNvSpPr/>
      </dsp:nvSpPr>
      <dsp:spPr>
        <a:xfrm>
          <a:off x="5124999" y="1405783"/>
          <a:ext cx="3412683" cy="1002653"/>
        </a:xfrm>
        <a:prstGeom prst="rect">
          <a:avLst/>
        </a:prstGeom>
        <a:solidFill>
          <a:srgbClr val="009EE0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EE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Magánszektor betétállománya:</a:t>
          </a:r>
          <a:b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20 ezer Mrd Ft</a:t>
          </a:r>
        </a:p>
      </dsp:txBody>
      <dsp:txXfrm>
        <a:off x="5671029" y="1405783"/>
        <a:ext cx="2866653" cy="1002653"/>
      </dsp:txXfrm>
    </dsp:sp>
    <dsp:sp modelId="{6020233D-065D-4AFD-8F15-84E7ED43D732}">
      <dsp:nvSpPr>
        <dsp:cNvPr id="0" name=""/>
        <dsp:cNvSpPr/>
      </dsp:nvSpPr>
      <dsp:spPr>
        <a:xfrm>
          <a:off x="5124999" y="2408437"/>
          <a:ext cx="3412683" cy="1002653"/>
        </a:xfrm>
        <a:prstGeom prst="rect">
          <a:avLst/>
        </a:prstGeom>
        <a:solidFill>
          <a:srgbClr val="0C2148">
            <a:alpha val="90000"/>
          </a:srgbClr>
        </a:solidFill>
        <a:ln w="12700" cap="flat" cmpd="sng" algn="ctr">
          <a:solidFill>
            <a:srgbClr val="009EE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Magánszektor hitelállománya:</a:t>
          </a:r>
          <a:b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16,4 ezer Mrd Ft</a:t>
          </a:r>
        </a:p>
      </dsp:txBody>
      <dsp:txXfrm>
        <a:off x="5671029" y="2408437"/>
        <a:ext cx="2866653" cy="1002653"/>
      </dsp:txXfrm>
    </dsp:sp>
    <dsp:sp modelId="{BA46A600-0D3C-47ED-B1BA-99EF742C802E}">
      <dsp:nvSpPr>
        <dsp:cNvPr id="0" name=""/>
        <dsp:cNvSpPr/>
      </dsp:nvSpPr>
      <dsp:spPr>
        <a:xfrm>
          <a:off x="5124999" y="3411090"/>
          <a:ext cx="3412683" cy="1002653"/>
        </a:xfrm>
        <a:prstGeom prst="rect">
          <a:avLst/>
        </a:prstGeom>
        <a:solidFill>
          <a:srgbClr val="009EE0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EE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Saját tőke:</a:t>
          </a:r>
          <a:b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r>
            <a:rPr lang="hu-HU" sz="2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4,7 ezer Mrd Ft</a:t>
          </a:r>
        </a:p>
      </dsp:txBody>
      <dsp:txXfrm>
        <a:off x="5671029" y="3411090"/>
        <a:ext cx="2866653" cy="1002653"/>
      </dsp:txXfrm>
    </dsp:sp>
    <dsp:sp modelId="{87A281BB-66C8-4A8E-B6E3-BFCA5B963C1C}">
      <dsp:nvSpPr>
        <dsp:cNvPr id="0" name=""/>
        <dsp:cNvSpPr/>
      </dsp:nvSpPr>
      <dsp:spPr>
        <a:xfrm>
          <a:off x="5124999" y="4413744"/>
          <a:ext cx="3412683" cy="1002653"/>
        </a:xfrm>
        <a:prstGeom prst="rect">
          <a:avLst/>
        </a:prstGeom>
        <a:solidFill>
          <a:srgbClr val="0C2148">
            <a:alpha val="90000"/>
          </a:srgbClr>
        </a:solidFill>
        <a:ln w="12700" cap="flat" cmpd="sng" algn="ctr">
          <a:solidFill>
            <a:srgbClr val="009EE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12-havi adózott eredmény: </a:t>
          </a:r>
          <a:b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</a:br>
          <a:r>
            <a:rPr lang="hu-HU" sz="20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304 Mrd Ft</a:t>
          </a:r>
        </a:p>
      </dsp:txBody>
      <dsp:txXfrm>
        <a:off x="5671029" y="4413744"/>
        <a:ext cx="2866653" cy="1002653"/>
      </dsp:txXfrm>
    </dsp:sp>
    <dsp:sp modelId="{3D0989A9-0679-4920-AE89-27FBEAD265A5}">
      <dsp:nvSpPr>
        <dsp:cNvPr id="0" name=""/>
        <dsp:cNvSpPr/>
      </dsp:nvSpPr>
      <dsp:spPr>
        <a:xfrm>
          <a:off x="4628785" y="0"/>
          <a:ext cx="1002152" cy="1002152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b="1" kern="1200" dirty="0">
              <a:solidFill>
                <a:schemeClr val="tx2"/>
              </a:solidFill>
            </a:rPr>
            <a:t>2020</a:t>
          </a:r>
          <a:br>
            <a:rPr lang="hu-HU" sz="2500" b="1" kern="1200" dirty="0">
              <a:solidFill>
                <a:schemeClr val="tx2"/>
              </a:solidFill>
            </a:rPr>
          </a:br>
          <a:r>
            <a:rPr lang="hu-HU" sz="2500" b="1" kern="1200" dirty="0">
              <a:solidFill>
                <a:schemeClr val="tx2"/>
              </a:solidFill>
            </a:rPr>
            <a:t>H1</a:t>
          </a:r>
        </a:p>
      </dsp:txBody>
      <dsp:txXfrm>
        <a:off x="4775547" y="146762"/>
        <a:ext cx="708628" cy="708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879853" y="-1054270"/>
          <a:ext cx="8206627" cy="820662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41738" y="313621"/>
          <a:ext cx="8704106" cy="612002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89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külső környezetre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elhúzódó,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illetve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ágazatonként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munkakörönként eltérő ütemű kilábalás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jellemző, így a gazdaságtámogató</a:t>
          </a:r>
          <a:r>
            <a:rPr lang="hu-HU" sz="11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intézkedések</a:t>
          </a:r>
          <a:r>
            <a:rPr lang="hu-HU" sz="11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előtérben maradtak.</a:t>
          </a:r>
        </a:p>
      </dsp:txBody>
      <dsp:txXfrm>
        <a:off x="441738" y="313621"/>
        <a:ext cx="8704106" cy="612002"/>
      </dsp:txXfrm>
    </dsp:sp>
    <dsp:sp modelId="{17989FF0-9458-4918-9644-66FC8361081F}">
      <dsp:nvSpPr>
        <dsp:cNvPr id="0" name=""/>
        <dsp:cNvSpPr/>
      </dsp:nvSpPr>
      <dsp:spPr>
        <a:xfrm>
          <a:off x="87527" y="256928"/>
          <a:ext cx="692742" cy="69274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927614" y="1076026"/>
          <a:ext cx="8223883" cy="612002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89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hazai bankrendszer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likviditási- és tőkehelyzete javult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az elmúlt félévben,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erősítve az ellenállóképességét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még egy hosszabban elhúzódó kilábalással szemben is.</a:t>
          </a:r>
        </a:p>
      </dsp:txBody>
      <dsp:txXfrm>
        <a:off x="927614" y="1076026"/>
        <a:ext cx="8223883" cy="612002"/>
      </dsp:txXfrm>
    </dsp:sp>
    <dsp:sp modelId="{22EBB5E2-1E7A-4E52-9DF7-8D503A7ECB4F}">
      <dsp:nvSpPr>
        <dsp:cNvPr id="0" name=""/>
        <dsp:cNvSpPr/>
      </dsp:nvSpPr>
      <dsp:spPr>
        <a:xfrm>
          <a:off x="585250" y="1031784"/>
          <a:ext cx="708620" cy="708620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225693" y="1803264"/>
          <a:ext cx="7935312" cy="827999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60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jegybanki és állami programok fenntartják a hitelezést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vállalati hitelezés megtorpanása után a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kkv hitelezés új lendületet vett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harmadik negyedévben, és a lakáshitelpiac is élénkülést mutatott.</a:t>
          </a:r>
        </a:p>
      </dsp:txBody>
      <dsp:txXfrm>
        <a:off x="1225693" y="1803264"/>
        <a:ext cx="7935312" cy="827999"/>
      </dsp:txXfrm>
    </dsp:sp>
    <dsp:sp modelId="{1A9AED78-025F-400B-A508-978FCBF3A8EB}">
      <dsp:nvSpPr>
        <dsp:cNvPr id="0" name=""/>
        <dsp:cNvSpPr/>
      </dsp:nvSpPr>
      <dsp:spPr>
        <a:xfrm>
          <a:off x="841625" y="1844305"/>
          <a:ext cx="745917" cy="745917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302396" y="2743041"/>
          <a:ext cx="7847500" cy="612002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89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moratórium átmenetileg támogatást nyújt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portfólióminőségben, de emellett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nőnek a hitelkockázatok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 az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előretekintő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értékvesztés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is.</a:t>
          </a:r>
        </a:p>
      </dsp:txBody>
      <dsp:txXfrm>
        <a:off x="1302396" y="2743041"/>
        <a:ext cx="7847500" cy="612002"/>
      </dsp:txXfrm>
    </dsp:sp>
    <dsp:sp modelId="{EC4811AD-BE8E-4DD2-BF04-7DB52222E530}">
      <dsp:nvSpPr>
        <dsp:cNvPr id="0" name=""/>
        <dsp:cNvSpPr/>
      </dsp:nvSpPr>
      <dsp:spPr>
        <a:xfrm>
          <a:off x="956025" y="2702671"/>
          <a:ext cx="692742" cy="692742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1382336" y="3547271"/>
          <a:ext cx="7747563" cy="612002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60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magasabb kockázati költségek ellenére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pozitív első féléves eredménnyel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erős tőkehelyzettel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jellemezhető a bankrendszer. </a:t>
          </a:r>
        </a:p>
      </dsp:txBody>
      <dsp:txXfrm>
        <a:off x="1382336" y="3547271"/>
        <a:ext cx="7747563" cy="612002"/>
      </dsp:txXfrm>
    </dsp:sp>
    <dsp:sp modelId="{FCFF821D-A27E-4653-A725-D8468E738ECB}">
      <dsp:nvSpPr>
        <dsp:cNvPr id="0" name=""/>
        <dsp:cNvSpPr/>
      </dsp:nvSpPr>
      <dsp:spPr>
        <a:xfrm>
          <a:off x="863924" y="3485563"/>
          <a:ext cx="745917" cy="745917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22F04-3823-448C-8E0E-54F17D7930BB}">
      <dsp:nvSpPr>
        <dsp:cNvPr id="0" name=""/>
        <dsp:cNvSpPr/>
      </dsp:nvSpPr>
      <dsp:spPr>
        <a:xfrm>
          <a:off x="984019" y="4366276"/>
          <a:ext cx="8145556" cy="612002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60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noProof="0" dirty="0"/>
            <a:t>A </a:t>
          </a:r>
          <a:r>
            <a:rPr lang="hu-HU" sz="1800" b="1" kern="1200" noProof="0" dirty="0"/>
            <a:t>kereskedelmi ingatlanpiac felől érkező kockázatok </a:t>
          </a:r>
          <a:r>
            <a:rPr lang="hu-HU" sz="1800" kern="1200" noProof="0" dirty="0"/>
            <a:t>a romló fundamentumok miatt </a:t>
          </a:r>
          <a:r>
            <a:rPr lang="hu-HU" sz="1800" b="1" kern="1200" noProof="0" dirty="0" err="1"/>
            <a:t>jelentősek</a:t>
          </a:r>
          <a:r>
            <a:rPr lang="hu-HU" sz="1800" kern="1200" noProof="0" dirty="0"/>
            <a:t>, de a </a:t>
          </a:r>
          <a:r>
            <a:rPr lang="hu-HU" sz="1800" b="1" kern="1200" noProof="0" dirty="0"/>
            <a:t>bankok kitettsége alacsony </a:t>
          </a:r>
          <a:r>
            <a:rPr lang="hu-HU" sz="1800" kern="1200" noProof="0" dirty="0"/>
            <a:t>a szavatoló tőke arányában.</a:t>
          </a:r>
        </a:p>
      </dsp:txBody>
      <dsp:txXfrm>
        <a:off x="984019" y="4366276"/>
        <a:ext cx="8145556" cy="612002"/>
      </dsp:txXfrm>
    </dsp:sp>
    <dsp:sp modelId="{63EBF818-1B12-4C1C-BE4C-7588D88217A3}">
      <dsp:nvSpPr>
        <dsp:cNvPr id="0" name=""/>
        <dsp:cNvSpPr/>
      </dsp:nvSpPr>
      <dsp:spPr>
        <a:xfrm>
          <a:off x="633506" y="4292528"/>
          <a:ext cx="745917" cy="745917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9CFDC-4DBD-4D1D-97F6-F0DDFBEF9660}">
      <dsp:nvSpPr>
        <dsp:cNvPr id="0" name=""/>
        <dsp:cNvSpPr/>
      </dsp:nvSpPr>
      <dsp:spPr>
        <a:xfrm>
          <a:off x="451060" y="5129770"/>
          <a:ext cx="8685462" cy="827999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60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Még a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súlyos stresszpályán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is, ahol két év alatt kumuláltan 6-7 százalékponttal marad el a gazdaság növekedése az alappályától,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csupán kis mértékű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kezelhető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tőkeigénye keletkezne a bankszektornak.</a:t>
          </a:r>
        </a:p>
      </dsp:txBody>
      <dsp:txXfrm>
        <a:off x="451060" y="5129770"/>
        <a:ext cx="8685462" cy="827999"/>
      </dsp:txXfrm>
    </dsp:sp>
    <dsp:sp modelId="{9CBE9B8F-3800-4800-ABDB-0FAF36E3DF40}">
      <dsp:nvSpPr>
        <dsp:cNvPr id="0" name=""/>
        <dsp:cNvSpPr/>
      </dsp:nvSpPr>
      <dsp:spPr>
        <a:xfrm>
          <a:off x="64728" y="5170811"/>
          <a:ext cx="745917" cy="745917"/>
        </a:xfrm>
        <a:prstGeom prst="ellipse">
          <a:avLst/>
        </a:prstGeom>
        <a:blipFill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1437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30618"/>
          <a:ext cx="6109888" cy="76752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68085"/>
        <a:ext cx="6034954" cy="692586"/>
      </dsp:txXfrm>
    </dsp:sp>
    <dsp:sp modelId="{E665826A-0CBD-454C-8A57-36EF19D9A3AF}">
      <dsp:nvSpPr>
        <dsp:cNvPr id="0" name=""/>
        <dsp:cNvSpPr/>
      </dsp:nvSpPr>
      <dsp:spPr>
        <a:xfrm>
          <a:off x="0" y="159373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209978"/>
          <a:ext cx="6112724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Likviditási helyzet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1247445"/>
        <a:ext cx="6037790" cy="692586"/>
      </dsp:txXfrm>
    </dsp:sp>
    <dsp:sp modelId="{5FC77B46-1E5B-4DBC-8C0B-9CD3DD6F9695}">
      <dsp:nvSpPr>
        <dsp:cNvPr id="0" name=""/>
        <dsp:cNvSpPr/>
      </dsp:nvSpPr>
      <dsp:spPr>
        <a:xfrm>
          <a:off x="0" y="277309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389338"/>
          <a:ext cx="6111154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2426805"/>
        <a:ext cx="6036220" cy="692586"/>
      </dsp:txXfrm>
    </dsp:sp>
    <dsp:sp modelId="{16573C73-F2E0-43D8-8E71-91015204C41B}">
      <dsp:nvSpPr>
        <dsp:cNvPr id="0" name=""/>
        <dsp:cNvSpPr/>
      </dsp:nvSpPr>
      <dsp:spPr>
        <a:xfrm>
          <a:off x="0" y="395245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CD5C5-4F06-4D3A-ADBE-FFEFD199C354}">
      <dsp:nvSpPr>
        <dsp:cNvPr id="0" name=""/>
        <dsp:cNvSpPr/>
      </dsp:nvSpPr>
      <dsp:spPr>
        <a:xfrm>
          <a:off x="361706" y="3568698"/>
          <a:ext cx="5063891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Ingatlanpiacok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3606165"/>
        <a:ext cx="4988957" cy="692586"/>
      </dsp:txXfrm>
    </dsp:sp>
    <dsp:sp modelId="{7F7DA041-C4EA-4406-8328-3365590F53E0}">
      <dsp:nvSpPr>
        <dsp:cNvPr id="0" name=""/>
        <dsp:cNvSpPr/>
      </dsp:nvSpPr>
      <dsp:spPr>
        <a:xfrm>
          <a:off x="0" y="513181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748058"/>
          <a:ext cx="6112724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 és tőkehelyzet</a:t>
          </a:r>
        </a:p>
      </dsp:txBody>
      <dsp:txXfrm>
        <a:off x="399173" y="4785525"/>
        <a:ext cx="6037790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1437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30618"/>
          <a:ext cx="6109888" cy="76752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68085"/>
        <a:ext cx="6034954" cy="692586"/>
      </dsp:txXfrm>
    </dsp:sp>
    <dsp:sp modelId="{E665826A-0CBD-454C-8A57-36EF19D9A3AF}">
      <dsp:nvSpPr>
        <dsp:cNvPr id="0" name=""/>
        <dsp:cNvSpPr/>
      </dsp:nvSpPr>
      <dsp:spPr>
        <a:xfrm>
          <a:off x="0" y="159373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209978"/>
          <a:ext cx="6112724" cy="76752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Likviditási helyzet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1247445"/>
        <a:ext cx="6037790" cy="692586"/>
      </dsp:txXfrm>
    </dsp:sp>
    <dsp:sp modelId="{5FC77B46-1E5B-4DBC-8C0B-9CD3DD6F9695}">
      <dsp:nvSpPr>
        <dsp:cNvPr id="0" name=""/>
        <dsp:cNvSpPr/>
      </dsp:nvSpPr>
      <dsp:spPr>
        <a:xfrm>
          <a:off x="0" y="277309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389338"/>
          <a:ext cx="6111154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2426805"/>
        <a:ext cx="6036220" cy="692586"/>
      </dsp:txXfrm>
    </dsp:sp>
    <dsp:sp modelId="{16573C73-F2E0-43D8-8E71-91015204C41B}">
      <dsp:nvSpPr>
        <dsp:cNvPr id="0" name=""/>
        <dsp:cNvSpPr/>
      </dsp:nvSpPr>
      <dsp:spPr>
        <a:xfrm>
          <a:off x="0" y="395245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CD5C5-4F06-4D3A-ADBE-FFEFD199C354}">
      <dsp:nvSpPr>
        <dsp:cNvPr id="0" name=""/>
        <dsp:cNvSpPr/>
      </dsp:nvSpPr>
      <dsp:spPr>
        <a:xfrm>
          <a:off x="361706" y="3568698"/>
          <a:ext cx="5063891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Ingatlanpiacok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3606165"/>
        <a:ext cx="4988957" cy="692586"/>
      </dsp:txXfrm>
    </dsp:sp>
    <dsp:sp modelId="{7F7DA041-C4EA-4406-8328-3365590F53E0}">
      <dsp:nvSpPr>
        <dsp:cNvPr id="0" name=""/>
        <dsp:cNvSpPr/>
      </dsp:nvSpPr>
      <dsp:spPr>
        <a:xfrm>
          <a:off x="0" y="513181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748058"/>
          <a:ext cx="6112724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 és tőkehelyzet</a:t>
          </a:r>
        </a:p>
      </dsp:txBody>
      <dsp:txXfrm>
        <a:off x="399173" y="4785525"/>
        <a:ext cx="6037790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1437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30618"/>
          <a:ext cx="6109888" cy="76752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68085"/>
        <a:ext cx="6034954" cy="692586"/>
      </dsp:txXfrm>
    </dsp:sp>
    <dsp:sp modelId="{E665826A-0CBD-454C-8A57-36EF19D9A3AF}">
      <dsp:nvSpPr>
        <dsp:cNvPr id="0" name=""/>
        <dsp:cNvSpPr/>
      </dsp:nvSpPr>
      <dsp:spPr>
        <a:xfrm>
          <a:off x="0" y="159373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209978"/>
          <a:ext cx="6112724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Likviditási helyzet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1247445"/>
        <a:ext cx="6037790" cy="692586"/>
      </dsp:txXfrm>
    </dsp:sp>
    <dsp:sp modelId="{5FC77B46-1E5B-4DBC-8C0B-9CD3DD6F9695}">
      <dsp:nvSpPr>
        <dsp:cNvPr id="0" name=""/>
        <dsp:cNvSpPr/>
      </dsp:nvSpPr>
      <dsp:spPr>
        <a:xfrm>
          <a:off x="0" y="277309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389338"/>
          <a:ext cx="6111154" cy="76752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2426805"/>
        <a:ext cx="6036220" cy="692586"/>
      </dsp:txXfrm>
    </dsp:sp>
    <dsp:sp modelId="{16573C73-F2E0-43D8-8E71-91015204C41B}">
      <dsp:nvSpPr>
        <dsp:cNvPr id="0" name=""/>
        <dsp:cNvSpPr/>
      </dsp:nvSpPr>
      <dsp:spPr>
        <a:xfrm>
          <a:off x="0" y="395245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CD5C5-4F06-4D3A-ADBE-FFEFD199C354}">
      <dsp:nvSpPr>
        <dsp:cNvPr id="0" name=""/>
        <dsp:cNvSpPr/>
      </dsp:nvSpPr>
      <dsp:spPr>
        <a:xfrm>
          <a:off x="361706" y="3568698"/>
          <a:ext cx="5063891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Ingatlanpiacok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3606165"/>
        <a:ext cx="4988957" cy="692586"/>
      </dsp:txXfrm>
    </dsp:sp>
    <dsp:sp modelId="{7F7DA041-C4EA-4406-8328-3365590F53E0}">
      <dsp:nvSpPr>
        <dsp:cNvPr id="0" name=""/>
        <dsp:cNvSpPr/>
      </dsp:nvSpPr>
      <dsp:spPr>
        <a:xfrm>
          <a:off x="0" y="513181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748058"/>
          <a:ext cx="6112724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 és tőkehelyzet</a:t>
          </a:r>
        </a:p>
      </dsp:txBody>
      <dsp:txXfrm>
        <a:off x="399173" y="4785525"/>
        <a:ext cx="6037790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1437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30618"/>
          <a:ext cx="6109888" cy="76752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68085"/>
        <a:ext cx="6034954" cy="692586"/>
      </dsp:txXfrm>
    </dsp:sp>
    <dsp:sp modelId="{E665826A-0CBD-454C-8A57-36EF19D9A3AF}">
      <dsp:nvSpPr>
        <dsp:cNvPr id="0" name=""/>
        <dsp:cNvSpPr/>
      </dsp:nvSpPr>
      <dsp:spPr>
        <a:xfrm>
          <a:off x="0" y="159373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209978"/>
          <a:ext cx="6112724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Likviditási helyzet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1247445"/>
        <a:ext cx="6037790" cy="692586"/>
      </dsp:txXfrm>
    </dsp:sp>
    <dsp:sp modelId="{5FC77B46-1E5B-4DBC-8C0B-9CD3DD6F9695}">
      <dsp:nvSpPr>
        <dsp:cNvPr id="0" name=""/>
        <dsp:cNvSpPr/>
      </dsp:nvSpPr>
      <dsp:spPr>
        <a:xfrm>
          <a:off x="0" y="277309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389338"/>
          <a:ext cx="6111154" cy="76752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2426805"/>
        <a:ext cx="6036220" cy="692586"/>
      </dsp:txXfrm>
    </dsp:sp>
    <dsp:sp modelId="{16573C73-F2E0-43D8-8E71-91015204C41B}">
      <dsp:nvSpPr>
        <dsp:cNvPr id="0" name=""/>
        <dsp:cNvSpPr/>
      </dsp:nvSpPr>
      <dsp:spPr>
        <a:xfrm>
          <a:off x="0" y="395245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CD5C5-4F06-4D3A-ADBE-FFEFD199C354}">
      <dsp:nvSpPr>
        <dsp:cNvPr id="0" name=""/>
        <dsp:cNvSpPr/>
      </dsp:nvSpPr>
      <dsp:spPr>
        <a:xfrm>
          <a:off x="361706" y="3568698"/>
          <a:ext cx="5063891" cy="76752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Ingatlanpiacok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3606165"/>
        <a:ext cx="4988957" cy="692586"/>
      </dsp:txXfrm>
    </dsp:sp>
    <dsp:sp modelId="{7F7DA041-C4EA-4406-8328-3365590F53E0}">
      <dsp:nvSpPr>
        <dsp:cNvPr id="0" name=""/>
        <dsp:cNvSpPr/>
      </dsp:nvSpPr>
      <dsp:spPr>
        <a:xfrm>
          <a:off x="0" y="513181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748058"/>
          <a:ext cx="6112724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 és tőkehelyzet</a:t>
          </a:r>
        </a:p>
      </dsp:txBody>
      <dsp:txXfrm>
        <a:off x="399173" y="4785525"/>
        <a:ext cx="6037790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1437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30618"/>
          <a:ext cx="6109888" cy="76752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68085"/>
        <a:ext cx="6034954" cy="692586"/>
      </dsp:txXfrm>
    </dsp:sp>
    <dsp:sp modelId="{E665826A-0CBD-454C-8A57-36EF19D9A3AF}">
      <dsp:nvSpPr>
        <dsp:cNvPr id="0" name=""/>
        <dsp:cNvSpPr/>
      </dsp:nvSpPr>
      <dsp:spPr>
        <a:xfrm>
          <a:off x="0" y="159373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209978"/>
          <a:ext cx="6112724" cy="76752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Likviditási helyzet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1247445"/>
        <a:ext cx="6037790" cy="692586"/>
      </dsp:txXfrm>
    </dsp:sp>
    <dsp:sp modelId="{5FC77B46-1E5B-4DBC-8C0B-9CD3DD6F9695}">
      <dsp:nvSpPr>
        <dsp:cNvPr id="0" name=""/>
        <dsp:cNvSpPr/>
      </dsp:nvSpPr>
      <dsp:spPr>
        <a:xfrm>
          <a:off x="0" y="277309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389338"/>
          <a:ext cx="6111154" cy="76752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2426805"/>
        <a:ext cx="6036220" cy="692586"/>
      </dsp:txXfrm>
    </dsp:sp>
    <dsp:sp modelId="{16573C73-F2E0-43D8-8E71-91015204C41B}">
      <dsp:nvSpPr>
        <dsp:cNvPr id="0" name=""/>
        <dsp:cNvSpPr/>
      </dsp:nvSpPr>
      <dsp:spPr>
        <a:xfrm>
          <a:off x="0" y="395245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CD5C5-4F06-4D3A-ADBE-FFEFD199C354}">
      <dsp:nvSpPr>
        <dsp:cNvPr id="0" name=""/>
        <dsp:cNvSpPr/>
      </dsp:nvSpPr>
      <dsp:spPr>
        <a:xfrm>
          <a:off x="361706" y="3568698"/>
          <a:ext cx="5063891" cy="76752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Ingatlanpiacok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173" y="3606165"/>
        <a:ext cx="4988957" cy="692586"/>
      </dsp:txXfrm>
    </dsp:sp>
    <dsp:sp modelId="{7F7DA041-C4EA-4406-8328-3365590F53E0}">
      <dsp:nvSpPr>
        <dsp:cNvPr id="0" name=""/>
        <dsp:cNvSpPr/>
      </dsp:nvSpPr>
      <dsp:spPr>
        <a:xfrm>
          <a:off x="0" y="5131818"/>
          <a:ext cx="7234130" cy="655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748058"/>
          <a:ext cx="6112724" cy="76752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 és tőkehelyzet</a:t>
          </a:r>
        </a:p>
      </dsp:txBody>
      <dsp:txXfrm>
        <a:off x="399173" y="4785525"/>
        <a:ext cx="6037790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879853" y="-1054270"/>
          <a:ext cx="8206627" cy="820662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41738" y="313621"/>
          <a:ext cx="8704106" cy="612002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89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külső környezetre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elhúzódó,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illetve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ágazatonként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munkakörönként eltérő ütemű kilábalás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jellemző, így a gazdaságtámogató</a:t>
          </a:r>
          <a:r>
            <a:rPr lang="hu-HU" sz="11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intézkedések</a:t>
          </a:r>
          <a:r>
            <a:rPr lang="hu-HU" sz="11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előtérben maradtak.</a:t>
          </a:r>
        </a:p>
      </dsp:txBody>
      <dsp:txXfrm>
        <a:off x="441738" y="313621"/>
        <a:ext cx="8704106" cy="612002"/>
      </dsp:txXfrm>
    </dsp:sp>
    <dsp:sp modelId="{17989FF0-9458-4918-9644-66FC8361081F}">
      <dsp:nvSpPr>
        <dsp:cNvPr id="0" name=""/>
        <dsp:cNvSpPr/>
      </dsp:nvSpPr>
      <dsp:spPr>
        <a:xfrm>
          <a:off x="87527" y="256928"/>
          <a:ext cx="692742" cy="69274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927614" y="1076026"/>
          <a:ext cx="8223883" cy="612002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89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hazai bankrendszer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likviditási- és tőkehelyzete javult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az elmúlt félévben,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erősítve az ellenállóképességét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még egy hosszabban elhúzódó kilábalással szemben is.</a:t>
          </a:r>
        </a:p>
      </dsp:txBody>
      <dsp:txXfrm>
        <a:off x="927614" y="1076026"/>
        <a:ext cx="8223883" cy="612002"/>
      </dsp:txXfrm>
    </dsp:sp>
    <dsp:sp modelId="{22EBB5E2-1E7A-4E52-9DF7-8D503A7ECB4F}">
      <dsp:nvSpPr>
        <dsp:cNvPr id="0" name=""/>
        <dsp:cNvSpPr/>
      </dsp:nvSpPr>
      <dsp:spPr>
        <a:xfrm>
          <a:off x="585250" y="1031784"/>
          <a:ext cx="708620" cy="708620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225693" y="1803264"/>
          <a:ext cx="7935312" cy="827999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60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jegybanki és állami programok fenntartják a hitelezést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vállalati hitelezés megtorpanása után a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kkv hitelezés új lendületet vett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harmadik negyedévben, és a lakáshitelpiac is élénkülést mutatott.</a:t>
          </a:r>
        </a:p>
      </dsp:txBody>
      <dsp:txXfrm>
        <a:off x="1225693" y="1803264"/>
        <a:ext cx="7935312" cy="827999"/>
      </dsp:txXfrm>
    </dsp:sp>
    <dsp:sp modelId="{1A9AED78-025F-400B-A508-978FCBF3A8EB}">
      <dsp:nvSpPr>
        <dsp:cNvPr id="0" name=""/>
        <dsp:cNvSpPr/>
      </dsp:nvSpPr>
      <dsp:spPr>
        <a:xfrm>
          <a:off x="841625" y="1844305"/>
          <a:ext cx="745917" cy="745917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302396" y="2743041"/>
          <a:ext cx="7847500" cy="612002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89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moratórium átmenetileg támogatást nyújt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portfólióminőségben, de emellett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nőnek a hitelkockázatok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 az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előretekintő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értékvesztés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is.</a:t>
          </a:r>
        </a:p>
      </dsp:txBody>
      <dsp:txXfrm>
        <a:off x="1302396" y="2743041"/>
        <a:ext cx="7847500" cy="612002"/>
      </dsp:txXfrm>
    </dsp:sp>
    <dsp:sp modelId="{EC4811AD-BE8E-4DD2-BF04-7DB52222E530}">
      <dsp:nvSpPr>
        <dsp:cNvPr id="0" name=""/>
        <dsp:cNvSpPr/>
      </dsp:nvSpPr>
      <dsp:spPr>
        <a:xfrm>
          <a:off x="956025" y="2702671"/>
          <a:ext cx="692742" cy="692742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1382336" y="3547271"/>
          <a:ext cx="7747563" cy="612002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60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magasabb kockázati költségek ellenére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pozitív első féléves eredménnyel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és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erős tőkehelyzettel 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jellemezhető a bankrendszer. </a:t>
          </a:r>
        </a:p>
      </dsp:txBody>
      <dsp:txXfrm>
        <a:off x="1382336" y="3547271"/>
        <a:ext cx="7747563" cy="612002"/>
      </dsp:txXfrm>
    </dsp:sp>
    <dsp:sp modelId="{FCFF821D-A27E-4653-A725-D8468E738ECB}">
      <dsp:nvSpPr>
        <dsp:cNvPr id="0" name=""/>
        <dsp:cNvSpPr/>
      </dsp:nvSpPr>
      <dsp:spPr>
        <a:xfrm>
          <a:off x="863924" y="3485563"/>
          <a:ext cx="745917" cy="745917"/>
        </a:xfrm>
        <a:prstGeom prst="ellipse">
          <a:avLst/>
        </a:prstGeom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22F04-3823-448C-8E0E-54F17D7930BB}">
      <dsp:nvSpPr>
        <dsp:cNvPr id="0" name=""/>
        <dsp:cNvSpPr/>
      </dsp:nvSpPr>
      <dsp:spPr>
        <a:xfrm>
          <a:off x="984019" y="4366276"/>
          <a:ext cx="8145556" cy="612002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60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noProof="0" dirty="0"/>
            <a:t>A </a:t>
          </a:r>
          <a:r>
            <a:rPr lang="hu-HU" sz="1800" b="1" kern="1200" noProof="0" dirty="0"/>
            <a:t>kereskedelmi ingatlanpiac felől érkező kockázatok </a:t>
          </a:r>
          <a:r>
            <a:rPr lang="hu-HU" sz="1800" kern="1200" noProof="0" dirty="0"/>
            <a:t>a romló fundamentumok miatt </a:t>
          </a:r>
          <a:r>
            <a:rPr lang="hu-HU" sz="1800" b="1" kern="1200" noProof="0" dirty="0" err="1"/>
            <a:t>jelentősek</a:t>
          </a:r>
          <a:r>
            <a:rPr lang="hu-HU" sz="1800" kern="1200" noProof="0" dirty="0"/>
            <a:t>, de a </a:t>
          </a:r>
          <a:r>
            <a:rPr lang="hu-HU" sz="1800" b="1" kern="1200" noProof="0" dirty="0"/>
            <a:t>bankok kitettsége alacsony </a:t>
          </a:r>
          <a:r>
            <a:rPr lang="hu-HU" sz="1800" kern="1200" noProof="0" dirty="0"/>
            <a:t>a szavatoló tőke arányában.</a:t>
          </a:r>
        </a:p>
      </dsp:txBody>
      <dsp:txXfrm>
        <a:off x="984019" y="4366276"/>
        <a:ext cx="8145556" cy="612002"/>
      </dsp:txXfrm>
    </dsp:sp>
    <dsp:sp modelId="{63EBF818-1B12-4C1C-BE4C-7588D88217A3}">
      <dsp:nvSpPr>
        <dsp:cNvPr id="0" name=""/>
        <dsp:cNvSpPr/>
      </dsp:nvSpPr>
      <dsp:spPr>
        <a:xfrm>
          <a:off x="633506" y="4292528"/>
          <a:ext cx="745917" cy="745917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9CFDC-4DBD-4D1D-97F6-F0DDFBEF9660}">
      <dsp:nvSpPr>
        <dsp:cNvPr id="0" name=""/>
        <dsp:cNvSpPr/>
      </dsp:nvSpPr>
      <dsp:spPr>
        <a:xfrm>
          <a:off x="451060" y="5129770"/>
          <a:ext cx="8685462" cy="827999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60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Még a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súlyos stresszpályán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is, ahol két év alatt kumuláltan 6-7 százalékponttal marad el a gazdaság növekedése az alappályától,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csupán kis mértékű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kezelhető </a:t>
          </a:r>
          <a:r>
            <a:rPr lang="hu-HU" sz="1800" b="1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tőkeigénye keletkezne a bankszektornak.</a:t>
          </a:r>
        </a:p>
      </dsp:txBody>
      <dsp:txXfrm>
        <a:off x="451060" y="5129770"/>
        <a:ext cx="8685462" cy="827999"/>
      </dsp:txXfrm>
    </dsp:sp>
    <dsp:sp modelId="{9CBE9B8F-3800-4800-ABDB-0FAF36E3DF40}">
      <dsp:nvSpPr>
        <dsp:cNvPr id="0" name=""/>
        <dsp:cNvSpPr/>
      </dsp:nvSpPr>
      <dsp:spPr>
        <a:xfrm>
          <a:off x="64728" y="5170811"/>
          <a:ext cx="745917" cy="745917"/>
        </a:xfrm>
        <a:prstGeom prst="ellipse">
          <a:avLst/>
        </a:prstGeom>
        <a:blipFill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2020. 11. 30.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0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93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98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614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31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839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27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F1D35-500D-4C34-8C5A-E4FC18334913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421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216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F1D35-500D-4C34-8C5A-E4FC18334913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875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0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50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58103-AFA5-46AB-9E5A-98F9EFC5E96B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171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280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587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716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29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17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243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98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8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98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780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28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91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27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609585" indent="-609585">
              <a:buFont typeface="+mj-lt"/>
              <a:buAutoNum type="arabicPeriod"/>
              <a:defRPr sz="3200">
                <a:solidFill>
                  <a:srgbClr val="1E1B58"/>
                </a:solidFill>
              </a:defRPr>
            </a:lvl1pPr>
            <a:lvl2pPr marL="1219170" indent="-609585">
              <a:buFont typeface="+mj-lt"/>
              <a:buAutoNum type="alphaLcPeriod"/>
              <a:defRPr sz="2667">
                <a:solidFill>
                  <a:srgbClr val="1E1B58"/>
                </a:solidFill>
              </a:defRPr>
            </a:lvl2pPr>
            <a:lvl3pPr marL="1676358" indent="-457189">
              <a:buFont typeface="+mj-lt"/>
              <a:buAutoNum type="romanLcPeriod"/>
              <a:defRPr sz="2400">
                <a:solidFill>
                  <a:srgbClr val="1E1B58"/>
                </a:solidFill>
              </a:defRPr>
            </a:lvl3pPr>
            <a:lvl4pPr marL="2285943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4pPr>
            <a:lvl5pPr marL="2895528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0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333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7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25527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4679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0" y="1988698"/>
            <a:ext cx="23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7811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21" r:id="rId2"/>
    <p:sldLayoutId id="2147483800" r:id="rId3"/>
    <p:sldLayoutId id="2147483801" r:id="rId4"/>
    <p:sldLayoutId id="2147483804" r:id="rId5"/>
    <p:sldLayoutId id="2147483802" r:id="rId6"/>
    <p:sldLayoutId id="2147483803" r:id="rId7"/>
    <p:sldLayoutId id="2147483806" r:id="rId8"/>
    <p:sldLayoutId id="2147483807" r:id="rId9"/>
    <p:sldLayoutId id="2147483769" r:id="rId10"/>
    <p:sldLayoutId id="2147483820" r:id="rId11"/>
    <p:sldLayoutId id="2147483822" r:id="rId1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svg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FCFD2-E3C6-43B9-8893-7543922F2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808" y="400114"/>
            <a:ext cx="5126441" cy="369332"/>
          </a:xfrm>
        </p:spPr>
        <p:txBody>
          <a:bodyPr/>
          <a:lstStyle/>
          <a:p>
            <a:r>
              <a:rPr lang="hu-HU" dirty="0"/>
              <a:t>Sajtótájékoztató | 2020. november 30.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5E05B-555C-4E8F-8AE7-FCD9643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stabilitási jelentés</a:t>
            </a:r>
            <a:br>
              <a:rPr lang="hu-HU" dirty="0"/>
            </a:br>
            <a:r>
              <a:rPr lang="hu-HU" dirty="0"/>
              <a:t>(2020. november)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C0284-F987-4C93-BBC0-772637E31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820" y="350418"/>
            <a:ext cx="4710877" cy="723275"/>
          </a:xfrm>
        </p:spPr>
        <p:txBody>
          <a:bodyPr/>
          <a:lstStyle/>
          <a:p>
            <a:r>
              <a:rPr lang="hu-HU" dirty="0"/>
              <a:t>Dancsik Bálint | főosztályvezető</a:t>
            </a:r>
          </a:p>
          <a:p>
            <a:pPr>
              <a:spcBef>
                <a:spcPts val="600"/>
              </a:spcBef>
            </a:pPr>
            <a:r>
              <a:rPr lang="hu-HU" dirty="0"/>
              <a:t>Pénzügyi rendszer elemzése ig.</a:t>
            </a:r>
          </a:p>
        </p:txBody>
      </p:sp>
    </p:spTree>
    <p:extLst>
      <p:ext uri="{BB962C8B-B14F-4D97-AF65-F5344CB8AC3E}">
        <p14:creationId xmlns:p14="http://schemas.microsoft.com/office/powerpoint/2010/main" val="41651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likviditási tartalékok bőségesek, amit a jegybanki intézkedések is támogatnak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840444" y="5790194"/>
            <a:ext cx="49316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Az egyes intézmények </a:t>
            </a:r>
            <a:r>
              <a:rPr lang="hu-HU" sz="1600" cap="all" dirty="0" err="1"/>
              <a:t>LCR</a:t>
            </a:r>
            <a:r>
              <a:rPr lang="hu-HU" sz="1600" cap="all" dirty="0"/>
              <a:t> szintjeinek mérlegfőösszeg-arányosan súlyozott eloszlása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9270461" y="1209049"/>
            <a:ext cx="2801564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</a:t>
            </a:r>
            <a:r>
              <a:rPr lang="hu-HU" b="1" dirty="0"/>
              <a:t>bővülő bankrendszeri likviditás </a:t>
            </a:r>
            <a:r>
              <a:rPr lang="hu-HU" dirty="0"/>
              <a:t>a likviditásfedezeti ráta (</a:t>
            </a:r>
            <a:r>
              <a:rPr lang="hu-HU" b="1" dirty="0" err="1"/>
              <a:t>LCR</a:t>
            </a:r>
            <a:r>
              <a:rPr lang="hu-HU" dirty="0"/>
              <a:t>) alakulásában is tükröződött, ami </a:t>
            </a:r>
            <a:r>
              <a:rPr lang="hu-HU" b="1" dirty="0"/>
              <a:t>175 százalékra </a:t>
            </a:r>
            <a:r>
              <a:rPr lang="hu-HU" dirty="0"/>
              <a:t>emelkedett.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400032"/>
            <a:ext cx="8116669" cy="411347"/>
          </a:xfrm>
        </p:spPr>
        <p:txBody>
          <a:bodyPr/>
          <a:lstStyle/>
          <a:p>
            <a:pPr algn="just"/>
            <a:r>
              <a:rPr lang="hu-HU" sz="1200" dirty="0"/>
              <a:t>Forrás: MNB.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5EAE56-E91C-49C0-B57A-792F30118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7" y="940460"/>
            <a:ext cx="6245882" cy="4695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A515C6-DE4D-490B-AE8A-BC17B2F7B4DE}"/>
              </a:ext>
            </a:extLst>
          </p:cNvPr>
          <p:cNvSpPr txBox="1"/>
          <p:nvPr/>
        </p:nvSpPr>
        <p:spPr>
          <a:xfrm>
            <a:off x="9270460" y="2983609"/>
            <a:ext cx="2801565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/>
          </a:lstStyle>
          <a:p>
            <a:pPr algn="l"/>
            <a:r>
              <a:rPr lang="hu-HU" dirty="0"/>
              <a:t>A bankrendszer </a:t>
            </a:r>
            <a:r>
              <a:rPr lang="hu-HU" b="1" dirty="0"/>
              <a:t>operatív likviditási tartaléka </a:t>
            </a:r>
            <a:r>
              <a:rPr lang="hu-HU" dirty="0"/>
              <a:t>októberre több mint </a:t>
            </a:r>
            <a:r>
              <a:rPr lang="hu-HU" b="1" dirty="0"/>
              <a:t>3000 milliárd forinttal bővült </a:t>
            </a:r>
            <a:r>
              <a:rPr lang="hu-HU" dirty="0"/>
              <a:t>a februári szinthez képest.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29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74" y="281726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likviditásbővítő intézkedések hatására átalakult a bankrendszeri likviditás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10243" y="6012577"/>
            <a:ext cx="88617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bankrendszer jegybanknál elhelyezett betétállományának és a likviditás bővüléséhez hozzájáruló jegybanki eszközök volumenének alakulása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563800"/>
            <a:ext cx="7972107" cy="286232"/>
          </a:xfrm>
        </p:spPr>
        <p:txBody>
          <a:bodyPr/>
          <a:lstStyle/>
          <a:p>
            <a:pPr algn="just"/>
            <a:r>
              <a:rPr lang="hu-HU" sz="1200" dirty="0"/>
              <a:t>Forrás: MNB</a:t>
            </a:r>
            <a:r>
              <a:rPr lang="hu-HU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jegybanknál elhelyezett betétek állományát több mint kétharmad részben az egyhetes betétállomány alkotja.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9E166B-43DC-492F-95E5-E69D820DA281}"/>
              </a:ext>
            </a:extLst>
          </p:cNvPr>
          <p:cNvSpPr txBox="1"/>
          <p:nvPr/>
        </p:nvSpPr>
        <p:spPr>
          <a:xfrm>
            <a:off x="9213011" y="2054591"/>
            <a:ext cx="2763944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/>
            </a:lvl1pPr>
          </a:lstStyle>
          <a:p>
            <a:r>
              <a:rPr lang="hu-HU" dirty="0"/>
              <a:t>A </a:t>
            </a:r>
            <a:r>
              <a:rPr lang="hu-HU" b="1" dirty="0"/>
              <a:t>fedezett jegybanki hitelekből </a:t>
            </a:r>
            <a:r>
              <a:rPr lang="hu-HU" dirty="0"/>
              <a:t>2020. október végéig mintegy </a:t>
            </a:r>
            <a:r>
              <a:rPr lang="hu-HU" b="1" dirty="0"/>
              <a:t>2000 Mrd forintos</a:t>
            </a:r>
            <a:r>
              <a:rPr lang="hu-HU" dirty="0"/>
              <a:t>, főként 5 éves futamidejű állomány épült fel a bankrendszerben.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CA365F-D06E-42EE-A252-F32E86CF4C41}"/>
              </a:ext>
            </a:extLst>
          </p:cNvPr>
          <p:cNvSpPr txBox="1"/>
          <p:nvPr/>
        </p:nvSpPr>
        <p:spPr>
          <a:xfrm>
            <a:off x="9213010" y="3802738"/>
            <a:ext cx="2763945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600"/>
            </a:lvl1pPr>
          </a:lstStyle>
          <a:p>
            <a:r>
              <a:rPr lang="hu-HU" dirty="0"/>
              <a:t>A programok indulása óta 2020 októberéig az MNB-hez került több mint:</a:t>
            </a:r>
          </a:p>
          <a:p>
            <a:r>
              <a:rPr lang="hu-HU" dirty="0"/>
              <a:t>- 200 Mrd Ft jelzáloglevél, </a:t>
            </a:r>
          </a:p>
          <a:p>
            <a:r>
              <a:rPr lang="hu-HU" dirty="0"/>
              <a:t>- 400 Mrd Ft vállalati kötvény,  </a:t>
            </a:r>
          </a:p>
          <a:p>
            <a:r>
              <a:rPr lang="hu-HU" dirty="0"/>
              <a:t>- 600 Mrd Ft állampapír.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3D1D36-0516-4F10-A460-EC1569E41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998" y="1737274"/>
            <a:ext cx="5895811" cy="42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8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31B3E-33FF-4760-9B32-1F174C41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06" y="310447"/>
            <a:ext cx="8800730" cy="713833"/>
          </a:xfrm>
        </p:spPr>
        <p:txBody>
          <a:bodyPr>
            <a:noAutofit/>
          </a:bodyPr>
          <a:lstStyle/>
          <a:p>
            <a:r>
              <a:rPr lang="hu-HU" sz="2400" dirty="0"/>
              <a:t>A </a:t>
            </a:r>
            <a:r>
              <a:rPr lang="hu-H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Likviditási Stressz Index elméleti minimuma közelébe csökkent</a:t>
            </a:r>
            <a:endParaRPr lang="hu-HU" sz="240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ACF1C1D-0D56-4228-94CE-2288CF83AB2B}"/>
              </a:ext>
            </a:extLst>
          </p:cNvPr>
          <p:cNvSpPr txBox="1">
            <a:spLocks/>
          </p:cNvSpPr>
          <p:nvPr/>
        </p:nvSpPr>
        <p:spPr>
          <a:xfrm>
            <a:off x="3092585" y="5946554"/>
            <a:ext cx="6006829" cy="31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Likviditási Stressz Index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AF8F89E-64E2-4024-833C-481AC553A55F}"/>
              </a:ext>
            </a:extLst>
          </p:cNvPr>
          <p:cNvSpPr txBox="1">
            <a:spLocks/>
          </p:cNvSpPr>
          <p:nvPr/>
        </p:nvSpPr>
        <p:spPr>
          <a:xfrm>
            <a:off x="3092585" y="6294351"/>
            <a:ext cx="8252748" cy="528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A mutató az </a:t>
            </a:r>
            <a:r>
              <a:rPr lang="hu-HU" sz="1200" dirty="0" err="1"/>
              <a:t>LCR</a:t>
            </a:r>
            <a:r>
              <a:rPr lang="hu-HU" sz="1200" dirty="0"/>
              <a:t> 100 százalékos szabályozói limitjéhez viszonyított százalékpontos likviditási hiányok (de legfeljebb 100 százalékpont) mérlegfőösszeggel súlyozott összege a stresszpályán. A magasabb érték nagyobb likviditási kockázatot jelent. A monetáris politikai eszköztár 2020 tavaszi változásait figyelembe nem vevő, alternatív eredményeket kék háttér jelöli. Forrás: MNB.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326D82-7F54-488B-AF53-F9BBB7216826}"/>
              </a:ext>
            </a:extLst>
          </p:cNvPr>
          <p:cNvSpPr txBox="1"/>
          <p:nvPr/>
        </p:nvSpPr>
        <p:spPr>
          <a:xfrm>
            <a:off x="3176080" y="1074963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bankok túlnyomó többsége </a:t>
            </a:r>
            <a:r>
              <a:rPr lang="hu-HU" b="1" dirty="0"/>
              <a:t>kellő likviditási pufferrel </a:t>
            </a:r>
            <a:r>
              <a:rPr lang="hu-HU" dirty="0"/>
              <a:t>rendelkezik ahhoz, hogy még egy súlyos likviditási stressz esetén is teljesítse a szabályozói előírást.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3006E-E567-4349-BDE6-3149E710F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738" y="1744207"/>
            <a:ext cx="5793994" cy="4258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69F269-4974-4326-ADF6-9E2542828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637" y="4566553"/>
            <a:ext cx="2591498" cy="1618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4CE55-13C1-46F8-B82A-AC44AA0A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637" y="1814310"/>
            <a:ext cx="2591497" cy="26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288392"/>
              </p:ext>
            </p:extLst>
          </p:nvPr>
        </p:nvGraphicFramePr>
        <p:xfrm>
          <a:off x="3769895" y="520181"/>
          <a:ext cx="7234130" cy="581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41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080" y="320705"/>
            <a:ext cx="9039920" cy="713833"/>
          </a:xfrm>
        </p:spPr>
        <p:txBody>
          <a:bodyPr>
            <a:noAutofit/>
          </a:bodyPr>
          <a:lstStyle/>
          <a:p>
            <a:r>
              <a:rPr lang="hu-HU" sz="2400" dirty="0"/>
              <a:t>2008 </a:t>
            </a:r>
            <a:r>
              <a:rPr lang="hu-HU" sz="2400" dirty="0" err="1"/>
              <a:t>vs</a:t>
            </a:r>
            <a:r>
              <a:rPr lang="hu-HU" sz="2400" dirty="0"/>
              <a:t> 2020: az állami programok (moratórium és hitelprogramok) fenntartják az állományt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3333502" y="5732433"/>
            <a:ext cx="8680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cap="all" dirty="0"/>
              <a:t>A hitelállomány százalékos változása a 2008-as válság kitörését, illetve a koronavírus magyarországi megjelenését követően</a:t>
            </a:r>
            <a:endParaRPr lang="hu-HU" sz="1600" cap="al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118DB-D3C2-4B8F-A81D-CBDE84BBF8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40" y="1839700"/>
            <a:ext cx="4572000" cy="346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5AD87E-0D87-4649-B5BD-70D73BB6A8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40" y="1839700"/>
            <a:ext cx="4572001" cy="34679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2A7189-3C5C-41F1-86C5-69660C55ABB9}"/>
              </a:ext>
            </a:extLst>
          </p:cNvPr>
          <p:cNvSpPr txBox="1"/>
          <p:nvPr/>
        </p:nvSpPr>
        <p:spPr>
          <a:xfrm>
            <a:off x="3626651" y="5335703"/>
            <a:ext cx="316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solidFill>
                  <a:schemeClr val="tx2"/>
                </a:solidFill>
              </a:rPr>
              <a:t>Vállalatok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EB101-E995-4924-A5CF-787AFDC6BFD9}"/>
              </a:ext>
            </a:extLst>
          </p:cNvPr>
          <p:cNvSpPr txBox="1"/>
          <p:nvPr/>
        </p:nvSpPr>
        <p:spPr>
          <a:xfrm>
            <a:off x="8521117" y="5301966"/>
            <a:ext cx="316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solidFill>
                  <a:schemeClr val="tx2"/>
                </a:solidFill>
              </a:rPr>
              <a:t>Háztartások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99C689-220A-46CA-B73B-D655C88C0782}"/>
              </a:ext>
            </a:extLst>
          </p:cNvPr>
          <p:cNvSpPr txBox="1">
            <a:spLocks/>
          </p:cNvSpPr>
          <p:nvPr/>
        </p:nvSpPr>
        <p:spPr>
          <a:xfrm>
            <a:off x="3212731" y="6381628"/>
            <a:ext cx="8139630" cy="436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csak a tranzakciók (folyósítások és törlesztések) hatását figyelembe véve A moratórium és az állami/jegybanki hitelprogramok hatása nincs kiszűrve a növekedési ütemekből. </a:t>
            </a:r>
            <a:r>
              <a:rPr lang="de-DE" sz="1200" dirty="0"/>
              <a:t>t=2008. </a:t>
            </a:r>
            <a:r>
              <a:rPr lang="de-DE" sz="1200" dirty="0" err="1"/>
              <a:t>szeptember</a:t>
            </a:r>
            <a:r>
              <a:rPr lang="hu-HU" sz="1200" dirty="0"/>
              <a:t>, illetve </a:t>
            </a:r>
            <a:r>
              <a:rPr lang="de-DE" sz="1200" dirty="0"/>
              <a:t>2020. </a:t>
            </a:r>
            <a:r>
              <a:rPr lang="de-DE" sz="1200" dirty="0" err="1"/>
              <a:t>március</a:t>
            </a:r>
            <a:r>
              <a:rPr lang="hu-HU" sz="1200" dirty="0"/>
              <a:t>. Forrás: MNB.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C70B85-E206-4C27-BE39-677B3E48C2A3}"/>
              </a:ext>
            </a:extLst>
          </p:cNvPr>
          <p:cNvSpPr/>
          <p:nvPr/>
        </p:nvSpPr>
        <p:spPr>
          <a:xfrm>
            <a:off x="3152080" y="1175691"/>
            <a:ext cx="8680816" cy="5909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Moratóriumban részt vevők a jogosult hitelállomány arányában (2020: szeptember):</a:t>
            </a:r>
            <a:br>
              <a:rPr lang="hu-HU" b="1" dirty="0">
                <a:solidFill>
                  <a:schemeClr val="tx2"/>
                </a:solidFill>
              </a:rPr>
            </a:br>
            <a:r>
              <a:rPr lang="hu-HU" b="1" dirty="0">
                <a:solidFill>
                  <a:schemeClr val="tx2"/>
                </a:solidFill>
              </a:rPr>
              <a:t>Vállalatok: 41 százalék, háztartások: 57 százalék</a:t>
            </a:r>
          </a:p>
        </p:txBody>
      </p:sp>
    </p:spTree>
    <p:extLst>
      <p:ext uri="{BB962C8B-B14F-4D97-AF65-F5344CB8AC3E}">
        <p14:creationId xmlns:p14="http://schemas.microsoft.com/office/powerpoint/2010/main" val="3160716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vállalati hitelezés megtorpanása után gyorsan helyreállhat a hitelezési aktivitás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10243" y="5910019"/>
            <a:ext cx="886178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teljes vállalati és a kkv-szektor hitelállományának növekedési üteme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336704"/>
            <a:ext cx="7972107" cy="453563"/>
          </a:xfrm>
        </p:spPr>
        <p:txBody>
          <a:bodyPr/>
          <a:lstStyle/>
          <a:p>
            <a:pPr algn="just"/>
            <a:r>
              <a:rPr lang="hu-HU" sz="1200" dirty="0"/>
              <a:t>Megjegyzés: Tranzakció alapú, a kkv-szektor 2015. negyedik negyedév előtt bankrendszeri adatok alapján becsülve. A 2020. első negyedévi kkv adat előzetes adatok alapján. 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Az éves vállalati hiteldinamika a harmadik negyedévre az év eleji szint közel felére, 7,8 százalékra lassult. A negyedévben a hitelállomány 2,8 százalékos bővülését figyelhettük meg.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DF975F-57EF-4FC4-8F2F-7D487831F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85" y="1949616"/>
            <a:ext cx="5119331" cy="38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257AAD-9762-42BD-A76E-1BDFC25081B7}"/>
              </a:ext>
            </a:extLst>
          </p:cNvPr>
          <p:cNvSpPr/>
          <p:nvPr/>
        </p:nvSpPr>
        <p:spPr>
          <a:xfrm>
            <a:off x="8706299" y="2065822"/>
            <a:ext cx="3204943" cy="20280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tx2"/>
                </a:solidFill>
              </a:rPr>
              <a:t>NHP</a:t>
            </a:r>
            <a:r>
              <a:rPr lang="hu-HU" b="1" dirty="0">
                <a:solidFill>
                  <a:schemeClr val="tx2"/>
                </a:solidFill>
              </a:rPr>
              <a:t> Q3: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570 milliárd forint értékű szerződéskötés 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A Monetáris Tanács az </a:t>
            </a:r>
            <a:r>
              <a:rPr lang="hu-HU" b="1" dirty="0" err="1">
                <a:solidFill>
                  <a:schemeClr val="tx2"/>
                </a:solidFill>
              </a:rPr>
              <a:t>NHP</a:t>
            </a:r>
            <a:r>
              <a:rPr lang="hu-HU" b="1" dirty="0">
                <a:solidFill>
                  <a:schemeClr val="tx2"/>
                </a:solidFill>
              </a:rPr>
              <a:t> Hajrá! </a:t>
            </a:r>
            <a:r>
              <a:rPr lang="hu-HU" dirty="0">
                <a:solidFill>
                  <a:schemeClr val="tx2"/>
                </a:solidFill>
              </a:rPr>
              <a:t>keretösszegét </a:t>
            </a:r>
            <a:r>
              <a:rPr lang="hu-HU" b="1" dirty="0">
                <a:solidFill>
                  <a:schemeClr val="tx2"/>
                </a:solidFill>
              </a:rPr>
              <a:t>1000 milliárd forinttal </a:t>
            </a:r>
            <a:r>
              <a:rPr lang="hu-HU" dirty="0">
                <a:solidFill>
                  <a:schemeClr val="tx2"/>
                </a:solidFill>
              </a:rPr>
              <a:t>megemelte.</a:t>
            </a:r>
          </a:p>
        </p:txBody>
      </p:sp>
    </p:spTree>
    <p:extLst>
      <p:ext uri="{BB962C8B-B14F-4D97-AF65-F5344CB8AC3E}">
        <p14:creationId xmlns:p14="http://schemas.microsoft.com/office/powerpoint/2010/main" val="182771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120" y="310447"/>
            <a:ext cx="8800730" cy="713833"/>
          </a:xfrm>
        </p:spPr>
        <p:txBody>
          <a:bodyPr>
            <a:noAutofit/>
          </a:bodyPr>
          <a:lstStyle/>
          <a:p>
            <a:r>
              <a:rPr lang="hu-HU" sz="2400" dirty="0"/>
              <a:t>A bankok kisebb aránya szigorított a hitelezési feltételeken, mint a 2008-as válságban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210243" y="6201445"/>
            <a:ext cx="857190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Hitelezési feltételek változása a vállalati szegmensben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3" y="6542244"/>
            <a:ext cx="8181657" cy="315755"/>
          </a:xfrm>
        </p:spPr>
        <p:txBody>
          <a:bodyPr/>
          <a:lstStyle/>
          <a:p>
            <a:pPr algn="just"/>
            <a:r>
              <a:rPr lang="hu-HU" sz="1200" dirty="0"/>
              <a:t>Megjegyzés: A szigorítást és az enyhítést jelző bankok arányának különbsége piaci részesedéssel súlyozva.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084621" y="1096622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2008-as válság során a bankok likviditási helyzete azonnal a hitelezési feltételek szigorításához vezetett a válaszadók közel 90 százaléka esetében, elmélyítve ezzel a gazdasági válságot. </a:t>
            </a:r>
            <a:r>
              <a:rPr lang="hu-HU" dirty="0"/>
              <a:t>A </a:t>
            </a: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2020-as sokk sokkal stabilabb állapotban érte a bankokat. </a:t>
            </a:r>
            <a:endParaRPr lang="hu-H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19A283-8A7B-4DA6-9ADC-CADE17B7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994" y="2019952"/>
            <a:ext cx="6314400" cy="41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7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999" y="310447"/>
            <a:ext cx="9048002" cy="713833"/>
          </a:xfrm>
        </p:spPr>
        <p:txBody>
          <a:bodyPr>
            <a:noAutofit/>
          </a:bodyPr>
          <a:lstStyle/>
          <a:p>
            <a:r>
              <a:rPr lang="hu-HU" sz="2300" dirty="0"/>
              <a:t>A hazai új garanciaprogramok GDP-arányos nagysága jelentősen elmarad az európai átlagtól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437467" y="5878824"/>
            <a:ext cx="83446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koronavírus hatására bevezetett állami garanciaprogramok nagysága az Európai Unió tagországaiban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4" y="6510563"/>
            <a:ext cx="8107613" cy="310683"/>
          </a:xfrm>
        </p:spPr>
        <p:txBody>
          <a:bodyPr/>
          <a:lstStyle/>
          <a:p>
            <a:pPr algn="just"/>
            <a:r>
              <a:rPr lang="hu-HU" sz="1200" dirty="0"/>
              <a:t>Megjegyzés: A 2020. I. negyedévi GDP, illetve 2020. I. negyedévi fennálló vállalati hitelek arányában. Forrás: MNB, IMF, </a:t>
            </a:r>
            <a:r>
              <a:rPr lang="hu-HU" sz="1200" dirty="0" err="1"/>
              <a:t>Bruegel</a:t>
            </a:r>
            <a:r>
              <a:rPr lang="hu-HU" sz="12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banki hitelezési hajlandóság növekedését, és ezáltal a vállalati hitelállomány bővülését a kockázatmegosztást segítő állami garanciaprogramok jelentős kiterjesztése is segíthetné.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1B9386-44F8-4320-8454-6BB57D867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244" y="1475690"/>
            <a:ext cx="6086271" cy="45640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D9F968-E5E1-4A86-861E-7DC7FA409CCD}"/>
              </a:ext>
            </a:extLst>
          </p:cNvPr>
          <p:cNvSpPr txBox="1"/>
          <p:nvPr/>
        </p:nvSpPr>
        <p:spPr>
          <a:xfrm>
            <a:off x="9650265" y="2204013"/>
            <a:ext cx="2411450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hitelfeltételek csak a nagyvolumenű garanciaprogramokat bejelentő országokban enyhültek az első félévben.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73190-038B-4FC2-8B51-1073519146CE}"/>
              </a:ext>
            </a:extLst>
          </p:cNvPr>
          <p:cNvSpPr txBox="1"/>
          <p:nvPr/>
        </p:nvSpPr>
        <p:spPr>
          <a:xfrm>
            <a:off x="9650265" y="4142400"/>
            <a:ext cx="2411450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feltételek enyhülése hatott a hiteldinamikára is ezekben az országokban.</a:t>
            </a:r>
          </a:p>
        </p:txBody>
      </p:sp>
    </p:spTree>
    <p:extLst>
      <p:ext uri="{BB962C8B-B14F-4D97-AF65-F5344CB8AC3E}">
        <p14:creationId xmlns:p14="http://schemas.microsoft.com/office/powerpoint/2010/main" val="229613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998" y="310447"/>
            <a:ext cx="9285069" cy="713833"/>
          </a:xfrm>
        </p:spPr>
        <p:txBody>
          <a:bodyPr>
            <a:noAutofit/>
          </a:bodyPr>
          <a:lstStyle/>
          <a:p>
            <a:r>
              <a:rPr lang="hu-HU" sz="2400" dirty="0"/>
              <a:t>Az államilag támogatott hitelek fenntartják a háztartási hitelezés bővülését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447312" y="5911411"/>
            <a:ext cx="62062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Új háztartási hitelek a teljes hitelintézeti szektorban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244" y="6473449"/>
            <a:ext cx="7999624" cy="313932"/>
          </a:xfrm>
        </p:spPr>
        <p:txBody>
          <a:bodyPr/>
          <a:lstStyle/>
          <a:p>
            <a:pPr algn="just"/>
            <a:r>
              <a:rPr lang="hu-HU" sz="1200" dirty="0"/>
              <a:t>Megjegyzés: A hitelkiváltás csak a végtörlesztéssel és a </a:t>
            </a:r>
            <a:r>
              <a:rPr lang="hu-HU" sz="1200" dirty="0" err="1"/>
              <a:t>forintosítással</a:t>
            </a:r>
            <a:r>
              <a:rPr lang="hu-HU" sz="1200" dirty="0"/>
              <a:t> összefüggő kiváltásokat jelöli. Az egyéb fogyasztási hitelek a gépjármű-, illetve az áruvásárlási- és egyéb hiteleket tartalmazzák, babaváró hitelek nélkül. 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2019 közepe óta állami támogatású az új lakossági hitelkihelyezés harmada. A babaváró hitelek állománya 2020. novemberben megközelítette az 1000 milliárd forintot.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481707-3839-4E1D-8691-AA7AB204F8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94" y="1840025"/>
            <a:ext cx="5596241" cy="39917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178F06-9D24-4B37-A77D-B816D7EB2CBF}"/>
              </a:ext>
            </a:extLst>
          </p:cNvPr>
          <p:cNvSpPr/>
          <p:nvPr/>
        </p:nvSpPr>
        <p:spPr>
          <a:xfrm>
            <a:off x="9499599" y="2038904"/>
            <a:ext cx="2405741" cy="1525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hu-HU" b="1" dirty="0">
                <a:solidFill>
                  <a:schemeClr val="bg1"/>
                </a:solidFill>
              </a:rPr>
              <a:t>A hitelintézeti szektor hitelállományának </a:t>
            </a:r>
            <a:r>
              <a:rPr lang="hu-HU" dirty="0">
                <a:solidFill>
                  <a:schemeClr val="bg1"/>
                </a:solidFill>
              </a:rPr>
              <a:t>éves növekedési üteme 2020. szeptemberben:  </a:t>
            </a:r>
            <a:r>
              <a:rPr lang="hu-HU" b="1" dirty="0">
                <a:solidFill>
                  <a:schemeClr val="bg1"/>
                </a:solidFill>
              </a:rPr>
              <a:t>15,6 %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29618E-EA42-4B9A-9C34-35A0F767BAF9}"/>
              </a:ext>
            </a:extLst>
          </p:cNvPr>
          <p:cNvSpPr/>
          <p:nvPr/>
        </p:nvSpPr>
        <p:spPr>
          <a:xfrm>
            <a:off x="9499599" y="3652013"/>
            <a:ext cx="2405740" cy="96214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moratórium hatásától eltekintve: 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11,6 %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1FFF7-91D8-4ECB-9B82-DAFADD31EF93}"/>
              </a:ext>
            </a:extLst>
          </p:cNvPr>
          <p:cNvSpPr/>
          <p:nvPr/>
        </p:nvSpPr>
        <p:spPr>
          <a:xfrm>
            <a:off x="9499599" y="4711016"/>
            <a:ext cx="2405740" cy="150250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moratórium mellett a babaváró hitelek addicionális hatását is kiszűrve: 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5,6 %</a:t>
            </a:r>
          </a:p>
        </p:txBody>
      </p:sp>
    </p:spTree>
    <p:extLst>
      <p:ext uri="{BB962C8B-B14F-4D97-AF65-F5344CB8AC3E}">
        <p14:creationId xmlns:p14="http://schemas.microsoft.com/office/powerpoint/2010/main" val="257892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998" y="310447"/>
            <a:ext cx="8928028" cy="713833"/>
          </a:xfrm>
        </p:spPr>
        <p:txBody>
          <a:bodyPr>
            <a:noAutofit/>
          </a:bodyPr>
          <a:lstStyle/>
          <a:p>
            <a:r>
              <a:rPr lang="hu-HU" sz="2400" dirty="0"/>
              <a:t>az év első felében A fogyasztási és a lakáscélú hitelfeltételeken is szigorítottak A bankok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4452965" y="5840118"/>
            <a:ext cx="62062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hitelezési feltételek és a hitelkereslet változása a háztartási szegmensben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79623" y="6345054"/>
            <a:ext cx="8144869" cy="512945"/>
          </a:xfrm>
        </p:spPr>
        <p:txBody>
          <a:bodyPr/>
          <a:lstStyle/>
          <a:p>
            <a:pPr algn="just"/>
            <a:r>
              <a:rPr lang="hu-HU" sz="1200" dirty="0"/>
              <a:t>Megjegyzés: A nettó arány a szigorítók és enyhítők, illetve a kereslet növekedését és csökkenését jelzők különbsége piaci részesedéssel súlyozva. Forrás: MNB, a bankok válaszai alapján.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harmadik negyedévben a bankok döntő többsége a lakáshitelek iránti kereslet élénkülését érzékelte, míg a fogyasztási hitelek esetében nem történt elmozdulás.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91618-EA95-4702-9642-5B1DDE5A9E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03" y="1798856"/>
            <a:ext cx="5517201" cy="404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67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2">
            <a:extLst>
              <a:ext uri="{FF2B5EF4-FFF2-40B4-BE49-F238E27FC236}">
                <a16:creationId xmlns:a16="http://schemas.microsoft.com/office/drawing/2014/main" id="{25F35977-6DBC-4CF7-9C6C-06F4BC5A0D04}"/>
              </a:ext>
            </a:extLst>
          </p:cNvPr>
          <p:cNvSpPr txBox="1">
            <a:spLocks/>
          </p:cNvSpPr>
          <p:nvPr/>
        </p:nvSpPr>
        <p:spPr>
          <a:xfrm>
            <a:off x="3304310" y="143168"/>
            <a:ext cx="8634405" cy="713833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200" b="1" kern="1200" cap="all" spc="300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/>
              <a:t>Idén 20 éves a Pénzügyi stabilitási jelentés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DA21215-6FAC-47E0-B314-D8D426C9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883" y="1293953"/>
            <a:ext cx="8003669" cy="52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5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Előrejelzés: Az állami programok továbbra is fenntartják az állomány bővülését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7959925" y="5794780"/>
            <a:ext cx="372472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háztartási hitelezés előrejelzése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7929" y="6390587"/>
            <a:ext cx="8016557" cy="313932"/>
          </a:xfrm>
        </p:spPr>
        <p:txBody>
          <a:bodyPr/>
          <a:lstStyle/>
          <a:p>
            <a:pPr algn="just"/>
            <a:r>
              <a:rPr lang="hu-HU" sz="1200" dirty="0"/>
              <a:t>Megjegyzés: Tranzakciós alapú éves növekedési ütemek. A háztartási hitelek esetében 2019 harmadik negyedévében a lombardhitelek tranzakcióitól szűrt adat. 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fennálló hitelállomány amortizációját a moratórium mérsékli, az új hitelezést a kiterjedt állami és jegybanki programok támogatják. 2020-ban a vállalati hitelállomány 6-9 százalékkal, a háztartási hitelek 8-12 százalékkal növekedhetnek.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047A74-01EF-4945-9880-7D7C5183F97B}"/>
              </a:ext>
            </a:extLst>
          </p:cNvPr>
          <p:cNvSpPr txBox="1">
            <a:spLocks/>
          </p:cNvSpPr>
          <p:nvPr/>
        </p:nvSpPr>
        <p:spPr>
          <a:xfrm>
            <a:off x="3471482" y="5808208"/>
            <a:ext cx="372472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vállalati hitelezés előrejelzése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51560-E8C5-4E33-B91B-E2B7BD90C3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51" y="2227808"/>
            <a:ext cx="4583988" cy="344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ACD288-D733-4015-90AF-02D4C8CE6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751" y="2193302"/>
            <a:ext cx="4684667" cy="35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47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162073"/>
              </p:ext>
            </p:extLst>
          </p:nvPr>
        </p:nvGraphicFramePr>
        <p:xfrm>
          <a:off x="3769895" y="520181"/>
          <a:ext cx="7234130" cy="581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0239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656354" cy="713833"/>
          </a:xfrm>
        </p:spPr>
        <p:txBody>
          <a:bodyPr anchor="ctr">
            <a:noAutofit/>
          </a:bodyPr>
          <a:lstStyle/>
          <a:p>
            <a:r>
              <a:rPr lang="hu-HU" sz="2400" dirty="0"/>
              <a:t>A lakáspiaci áremelkedés már a koronavírus-járvány megjelenése előtt lassulni kezdett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A3A364-36F0-4A3F-AC2C-68F9C3791722}"/>
              </a:ext>
            </a:extLst>
          </p:cNvPr>
          <p:cNvSpPr txBox="1">
            <a:spLocks/>
          </p:cNvSpPr>
          <p:nvPr/>
        </p:nvSpPr>
        <p:spPr>
          <a:xfrm>
            <a:off x="3113030" y="6033632"/>
            <a:ext cx="628907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Az MNB lakásárindex településtípusonként (2010 átlaga = 100%)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DEB41-3AEC-4150-8BEA-80427383677F}"/>
              </a:ext>
            </a:extLst>
          </p:cNvPr>
          <p:cNvSpPr/>
          <p:nvPr/>
        </p:nvSpPr>
        <p:spPr>
          <a:xfrm>
            <a:off x="8662738" y="2344567"/>
            <a:ext cx="3354229" cy="1621173"/>
          </a:xfrm>
          <a:prstGeom prst="rect">
            <a:avLst/>
          </a:prstGeo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hu-HU" b="1" dirty="0">
                <a:solidFill>
                  <a:schemeClr val="bg1"/>
                </a:solidFill>
              </a:rPr>
              <a:t>Romló fundamentumok: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Jövedelmekhez képest magas lakásárak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Kedvezőtlen munkaerőpiaci kilátások, bizalmi indexek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FF6658-1170-4C0E-BF38-F60FE93869B8}"/>
              </a:ext>
            </a:extLst>
          </p:cNvPr>
          <p:cNvSpPr/>
          <p:nvPr/>
        </p:nvSpPr>
        <p:spPr>
          <a:xfrm>
            <a:off x="8662738" y="4132413"/>
            <a:ext cx="3384886" cy="1621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hu-HU" b="1" dirty="0">
                <a:solidFill>
                  <a:schemeClr val="bg1"/>
                </a:solidFill>
              </a:rPr>
              <a:t>Kedvező finanszírozási környezet: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Historikusan alacsony kamatok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Államilag támogatott hiteltermékek, otthonteremtési intézkedések 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F7545ED-15FC-484F-994A-6064DC0CD89C}"/>
              </a:ext>
            </a:extLst>
          </p:cNvPr>
          <p:cNvSpPr txBox="1">
            <a:spLocks/>
          </p:cNvSpPr>
          <p:nvPr/>
        </p:nvSpPr>
        <p:spPr>
          <a:xfrm>
            <a:off x="3207854" y="6400800"/>
            <a:ext cx="8037663" cy="410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Az árindexek értékei érdemben </a:t>
            </a:r>
            <a:r>
              <a:rPr lang="hu-HU" sz="1200" dirty="0" err="1"/>
              <a:t>revideálódhatnak</a:t>
            </a:r>
            <a:r>
              <a:rPr lang="hu-HU" sz="1200" dirty="0"/>
              <a:t> a vonatkozási időszakot követő 1 éven belül amiatt, hogy a számításokhoz felhasznált ingatlan tranzakciós adatok teljes körűen csak jelentős késéssel állnak rendelkezésre. Forrás: MNB.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0BB0C-8710-4C47-9586-257F20767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80" y="2049453"/>
            <a:ext cx="5260893" cy="39309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834D6-8B8E-4EA9-96A4-13C35C3A1C08}"/>
              </a:ext>
            </a:extLst>
          </p:cNvPr>
          <p:cNvSpPr txBox="1"/>
          <p:nvPr/>
        </p:nvSpPr>
        <p:spPr>
          <a:xfrm>
            <a:off x="3176080" y="1286182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banki fedezetek értéke szempontjából kedvező, hogy a lakásárakban nem következett be hirtelen és nagymértékű esés, valamint a </a:t>
            </a:r>
            <a:r>
              <a:rPr lang="hu-HU" b="1" dirty="0"/>
              <a:t>piaci likviditás is fennmaradt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42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31B3E-33FF-4760-9B32-1F174C41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06" y="310447"/>
            <a:ext cx="8800730" cy="713833"/>
          </a:xfrm>
        </p:spPr>
        <p:txBody>
          <a:bodyPr>
            <a:noAutofit/>
          </a:bodyPr>
          <a:lstStyle/>
          <a:p>
            <a:r>
              <a:rPr lang="hu-HU" sz="2400" dirty="0"/>
              <a:t>A ciklusban csúcsra jutó kereskedelmiingatlan fejlesztések visszaeső kereslettel találkoznak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6FEEC-9996-4D50-987F-34A31F90CA29}"/>
              </a:ext>
            </a:extLst>
          </p:cNvPr>
          <p:cNvSpPr txBox="1"/>
          <p:nvPr/>
        </p:nvSpPr>
        <p:spPr>
          <a:xfrm>
            <a:off x="9388002" y="2252917"/>
            <a:ext cx="2463357" cy="2031325"/>
          </a:xfrm>
          <a:prstGeom prst="rect">
            <a:avLst/>
          </a:prstGeom>
          <a:solidFill>
            <a:srgbClr val="FFE3C7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solidFill>
                  <a:srgbClr val="002060"/>
                </a:solidFill>
              </a:defRPr>
            </a:lvl1pPr>
          </a:lstStyle>
          <a:p>
            <a:pPr algn="just"/>
            <a:r>
              <a:rPr lang="hu-HU" dirty="0">
                <a:solidFill>
                  <a:schemeClr val="tx1"/>
                </a:solidFill>
              </a:rPr>
              <a:t>A nemzetközi turizmus bizonytalan kilátásai jelenleg élénk fejlesztési aktivitással társulnak Magyarországon, emiatt a </a:t>
            </a:r>
            <a:r>
              <a:rPr lang="hu-HU" b="1" dirty="0">
                <a:solidFill>
                  <a:schemeClr val="tx1"/>
                </a:solidFill>
              </a:rPr>
              <a:t>szállodapiacon fennáll a túlkínálat kockázata</a:t>
            </a:r>
            <a:r>
              <a:rPr lang="hu-H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DA1C23-CA4C-4216-BD13-434A20CE8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83" y="2049092"/>
            <a:ext cx="5340570" cy="4004862"/>
          </a:xfrm>
          <a:prstGeom prst="rect">
            <a:avLst/>
          </a:prstGeom>
        </p:spPr>
      </p:pic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ACF1C1D-0D56-4228-94CE-2288CF83AB2B}"/>
              </a:ext>
            </a:extLst>
          </p:cNvPr>
          <p:cNvSpPr txBox="1">
            <a:spLocks/>
          </p:cNvSpPr>
          <p:nvPr/>
        </p:nvSpPr>
        <p:spPr>
          <a:xfrm>
            <a:off x="2992794" y="6086964"/>
            <a:ext cx="66003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Az átadott és átadni tervezett szállodai szobák száma, és a vendégéjszakák éves változása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AF8F89E-64E2-4024-833C-481AC553A55F}"/>
              </a:ext>
            </a:extLst>
          </p:cNvPr>
          <p:cNvSpPr txBox="1">
            <a:spLocks/>
          </p:cNvSpPr>
          <p:nvPr/>
        </p:nvSpPr>
        <p:spPr>
          <a:xfrm>
            <a:off x="3176080" y="6562244"/>
            <a:ext cx="8234598" cy="275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A vendégéjszakák számának változásánál a legutolsó adat 2020 és 2019 júniusa alapján. Forrás: </a:t>
            </a:r>
            <a:r>
              <a:rPr lang="hu-HU" sz="1200" dirty="0" err="1"/>
              <a:t>MSZÉSZ</a:t>
            </a:r>
            <a:r>
              <a:rPr lang="hu-HU" sz="1200" dirty="0"/>
              <a:t>, KSH.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326D82-7F54-488B-AF53-F9BBB7216826}"/>
              </a:ext>
            </a:extLst>
          </p:cNvPr>
          <p:cNvSpPr txBox="1"/>
          <p:nvPr/>
        </p:nvSpPr>
        <p:spPr>
          <a:xfrm>
            <a:off x="3176080" y="1125762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kereskedelmiingatlan-piac a fejlesztések megvalósítási </a:t>
            </a:r>
            <a:r>
              <a:rPr lang="hu-HU" dirty="0" err="1"/>
              <a:t>idejéből</a:t>
            </a:r>
            <a:r>
              <a:rPr lang="hu-HU" dirty="0"/>
              <a:t> fakadóan fáziskéséssel követi a reálgazdasági változásokat, ami a gazdasági ciklus végén kínálati túlfutáshoz, míg a fellendülési szakaszban késve alkalmazkodó kínálathoz vezet.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C3C5A-B588-49BD-9325-2DC453CEC830}"/>
              </a:ext>
            </a:extLst>
          </p:cNvPr>
          <p:cNvSpPr txBox="1"/>
          <p:nvPr/>
        </p:nvSpPr>
        <p:spPr>
          <a:xfrm>
            <a:off x="9388002" y="4327094"/>
            <a:ext cx="2463357" cy="1200329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solidFill>
                  <a:srgbClr val="002060"/>
                </a:solidFill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Bankrendszeri hitelállomány a szegmens felé: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181 Mrd Ft</a:t>
            </a:r>
          </a:p>
        </p:txBody>
      </p:sp>
    </p:spTree>
    <p:extLst>
      <p:ext uri="{BB962C8B-B14F-4D97-AF65-F5344CB8AC3E}">
        <p14:creationId xmlns:p14="http://schemas.microsoft.com/office/powerpoint/2010/main" val="296440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469" y="250486"/>
            <a:ext cx="9013531" cy="713833"/>
          </a:xfrm>
        </p:spPr>
        <p:txBody>
          <a:bodyPr anchor="ctr">
            <a:noAutofit/>
          </a:bodyPr>
          <a:lstStyle/>
          <a:p>
            <a:r>
              <a:rPr lang="hu-HU" sz="2300" dirty="0"/>
              <a:t>A bankrendszer kockázatos ingatlanpiaci kitettsége sokkal kisebb mint az előző válságban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A3A364-36F0-4A3F-AC2C-68F9C3791722}"/>
              </a:ext>
            </a:extLst>
          </p:cNvPr>
          <p:cNvSpPr txBox="1">
            <a:spLocks/>
          </p:cNvSpPr>
          <p:nvPr/>
        </p:nvSpPr>
        <p:spPr>
          <a:xfrm>
            <a:off x="3178469" y="5941092"/>
            <a:ext cx="809897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cap="all" dirty="0"/>
              <a:t>A bankrendszer kitettsége kockázatos ingatlanpiaci eszközök felé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557B3C-90C3-420C-8134-6BC7F0EB6BE3}"/>
              </a:ext>
            </a:extLst>
          </p:cNvPr>
          <p:cNvSpPr/>
          <p:nvPr/>
        </p:nvSpPr>
        <p:spPr>
          <a:xfrm>
            <a:off x="9459454" y="2850576"/>
            <a:ext cx="126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u="sng" dirty="0">
                <a:solidFill>
                  <a:schemeClr val="bg1"/>
                </a:solidFill>
              </a:rPr>
              <a:t>2008:</a:t>
            </a:r>
          </a:p>
          <a:p>
            <a:pPr algn="ctr">
              <a:spcAft>
                <a:spcPts val="600"/>
              </a:spcAft>
            </a:pPr>
            <a:r>
              <a:rPr lang="hu-HU" dirty="0">
                <a:solidFill>
                  <a:schemeClr val="bg1"/>
                </a:solidFill>
              </a:rPr>
              <a:t>137%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DEB41-3AEC-4150-8BEA-80427383677F}"/>
              </a:ext>
            </a:extLst>
          </p:cNvPr>
          <p:cNvSpPr/>
          <p:nvPr/>
        </p:nvSpPr>
        <p:spPr>
          <a:xfrm>
            <a:off x="9459454" y="1332151"/>
            <a:ext cx="2581353" cy="14691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hu-HU" b="1" dirty="0">
                <a:solidFill>
                  <a:schemeClr val="bg1"/>
                </a:solidFill>
              </a:rPr>
              <a:t>Magas hitelfedezeti mutatóval (70%+) bíró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jelzáloghitelek</a:t>
            </a:r>
            <a:r>
              <a:rPr lang="hu-HU" dirty="0">
                <a:solidFill>
                  <a:schemeClr val="bg1"/>
                </a:solidFill>
              </a:rPr>
              <a:t> szavatoló </a:t>
            </a:r>
            <a:r>
              <a:rPr lang="hu-HU" dirty="0" err="1">
                <a:solidFill>
                  <a:schemeClr val="bg1"/>
                </a:solidFill>
              </a:rPr>
              <a:t>tőkéhez</a:t>
            </a:r>
            <a:r>
              <a:rPr lang="hu-HU" dirty="0">
                <a:solidFill>
                  <a:schemeClr val="bg1"/>
                </a:solidFill>
              </a:rPr>
              <a:t> viszonyított aránya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57472D-8577-44B3-AB02-5DB5CAF2DA57}"/>
              </a:ext>
            </a:extLst>
          </p:cNvPr>
          <p:cNvSpPr/>
          <p:nvPr/>
        </p:nvSpPr>
        <p:spPr>
          <a:xfrm>
            <a:off x="10780806" y="2850576"/>
            <a:ext cx="1260000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u="sng" dirty="0">
                <a:solidFill>
                  <a:schemeClr val="bg1"/>
                </a:solidFill>
              </a:rPr>
              <a:t>2020:</a:t>
            </a:r>
          </a:p>
          <a:p>
            <a:pPr algn="ctr">
              <a:spcAft>
                <a:spcPts val="600"/>
              </a:spcAft>
            </a:pPr>
            <a:r>
              <a:rPr lang="hu-HU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DB4B3A-460B-4153-B52A-AEE5EC1BC3BA}"/>
              </a:ext>
            </a:extLst>
          </p:cNvPr>
          <p:cNvSpPr/>
          <p:nvPr/>
        </p:nvSpPr>
        <p:spPr>
          <a:xfrm>
            <a:off x="9459454" y="5000638"/>
            <a:ext cx="1260000" cy="7180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u="sng" dirty="0">
                <a:solidFill>
                  <a:schemeClr val="bg1"/>
                </a:solidFill>
              </a:rPr>
              <a:t>2008:</a:t>
            </a:r>
          </a:p>
          <a:p>
            <a:pPr algn="ctr">
              <a:spcAft>
                <a:spcPts val="600"/>
              </a:spcAft>
            </a:pPr>
            <a:r>
              <a:rPr lang="hu-HU" dirty="0">
                <a:solidFill>
                  <a:schemeClr val="bg1"/>
                </a:solidFill>
              </a:rPr>
              <a:t>66%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AFD295-FC93-4CB2-863F-90253EC925E3}"/>
              </a:ext>
            </a:extLst>
          </p:cNvPr>
          <p:cNvSpPr/>
          <p:nvPr/>
        </p:nvSpPr>
        <p:spPr>
          <a:xfrm>
            <a:off x="9459454" y="3775430"/>
            <a:ext cx="2581352" cy="1177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hu-HU" b="1" dirty="0">
                <a:solidFill>
                  <a:schemeClr val="bg1"/>
                </a:solidFill>
              </a:rPr>
              <a:t>Üzletiingatlan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projekthitelek</a:t>
            </a:r>
            <a:r>
              <a:rPr lang="hu-HU" dirty="0">
                <a:solidFill>
                  <a:schemeClr val="bg1"/>
                </a:solidFill>
              </a:rPr>
              <a:t> szavatoló </a:t>
            </a:r>
            <a:r>
              <a:rPr lang="hu-HU" dirty="0" err="1">
                <a:solidFill>
                  <a:schemeClr val="bg1"/>
                </a:solidFill>
              </a:rPr>
              <a:t>tőkéhez</a:t>
            </a:r>
            <a:r>
              <a:rPr lang="hu-HU" dirty="0">
                <a:solidFill>
                  <a:schemeClr val="bg1"/>
                </a:solidFill>
              </a:rPr>
              <a:t> viszonyított aránya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729170-8BFB-491A-9E69-10AD5DA00682}"/>
              </a:ext>
            </a:extLst>
          </p:cNvPr>
          <p:cNvSpPr/>
          <p:nvPr/>
        </p:nvSpPr>
        <p:spPr>
          <a:xfrm>
            <a:off x="10780806" y="5002382"/>
            <a:ext cx="1260000" cy="7180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u="sng" dirty="0">
                <a:solidFill>
                  <a:schemeClr val="bg1"/>
                </a:solidFill>
              </a:rPr>
              <a:t>2020:</a:t>
            </a:r>
          </a:p>
          <a:p>
            <a:pPr algn="ctr">
              <a:spcAft>
                <a:spcPts val="600"/>
              </a:spcAft>
            </a:pPr>
            <a:r>
              <a:rPr lang="hu-HU" dirty="0">
                <a:solidFill>
                  <a:schemeClr val="bg1"/>
                </a:solidFill>
              </a:rPr>
              <a:t>22%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6CA3032-B909-4AFE-BD41-82A1705791B1}"/>
              </a:ext>
            </a:extLst>
          </p:cNvPr>
          <p:cNvSpPr txBox="1">
            <a:spLocks/>
          </p:cNvSpPr>
          <p:nvPr/>
        </p:nvSpPr>
        <p:spPr>
          <a:xfrm>
            <a:off x="3178469" y="6412821"/>
            <a:ext cx="8098971" cy="341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A lakossági jelzáloghitelek esetében a magas, 70 százalék feletti hitelfedezeti mutatóval (</a:t>
            </a:r>
            <a:r>
              <a:rPr lang="hu-HU" sz="1200" dirty="0" err="1"/>
              <a:t>HFM</a:t>
            </a:r>
            <a:r>
              <a:rPr lang="hu-HU" sz="1200" dirty="0"/>
              <a:t>) rendelkező hiteleket soroljuk a kockázatos kitettségek közé. Forrás: MNB.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B41C91-037C-438E-950C-819113A4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26" y="1300066"/>
            <a:ext cx="6128045" cy="43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7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57422"/>
              </p:ext>
            </p:extLst>
          </p:nvPr>
        </p:nvGraphicFramePr>
        <p:xfrm>
          <a:off x="3769895" y="520181"/>
          <a:ext cx="7234130" cy="581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3061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675F04A-36A7-4A7E-946E-714046B9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69" y="310447"/>
            <a:ext cx="8986997" cy="713833"/>
          </a:xfrm>
        </p:spPr>
        <p:txBody>
          <a:bodyPr>
            <a:noAutofit/>
          </a:bodyPr>
          <a:lstStyle/>
          <a:p>
            <a:r>
              <a:rPr lang="hu-HU" sz="2400" dirty="0"/>
              <a:t>A moratórium átmenetileg meggátolja a késedelembe esést, de a hitelkockázatok nőnek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88C13D-996E-4286-B7F8-F8D381DCCB32}"/>
              </a:ext>
            </a:extLst>
          </p:cNvPr>
          <p:cNvSpPr txBox="1"/>
          <p:nvPr/>
        </p:nvSpPr>
        <p:spPr>
          <a:xfrm>
            <a:off x="3893279" y="5647935"/>
            <a:ext cx="3691601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A vállalati hitelállomány 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15-20 százalékát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tehetik ki.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144545-E419-4793-8BE2-A1FBA71B98DB}"/>
              </a:ext>
            </a:extLst>
          </p:cNvPr>
          <p:cNvSpPr txBox="1"/>
          <p:nvPr/>
        </p:nvSpPr>
        <p:spPr>
          <a:xfrm>
            <a:off x="7616965" y="5647935"/>
            <a:ext cx="3563266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A hitellel rendelkező háztartások 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5-10 százalékát 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tehetik ki.</a:t>
            </a:r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782CBDD2-B400-4326-84B3-DF0831B62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64" y="1381874"/>
            <a:ext cx="4536000" cy="327201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7596562-BF62-4C4C-A51F-060F891AF07B}"/>
              </a:ext>
            </a:extLst>
          </p:cNvPr>
          <p:cNvSpPr txBox="1"/>
          <p:nvPr/>
        </p:nvSpPr>
        <p:spPr>
          <a:xfrm>
            <a:off x="3893279" y="4910069"/>
            <a:ext cx="7286951" cy="707886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Összességében a moratóriumban lévő sérülékeny hitelek becslésünk alapján: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E61776C-F8DC-43BB-9943-FC4EB282D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80" y="1381874"/>
            <a:ext cx="4536000" cy="3272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78A48F-AE58-49D8-BA94-9BB08DC6005A}"/>
              </a:ext>
            </a:extLst>
          </p:cNvPr>
          <p:cNvSpPr txBox="1"/>
          <p:nvPr/>
        </p:nvSpPr>
        <p:spPr>
          <a:xfrm>
            <a:off x="6177320" y="4469221"/>
            <a:ext cx="3691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(nem </a:t>
            </a:r>
            <a:r>
              <a:rPr lang="hu-HU" sz="2400" b="1" dirty="0" err="1">
                <a:solidFill>
                  <a:srgbClr val="C00000"/>
                </a:solidFill>
              </a:rPr>
              <a:t>NPL</a:t>
            </a:r>
            <a:r>
              <a:rPr lang="hu-HU" sz="2400" b="1" dirty="0">
                <a:solidFill>
                  <a:srgbClr val="C00000"/>
                </a:solidFill>
              </a:rPr>
              <a:t> előrejelzés!) 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93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8B46D1-3E0D-475C-B773-517323977FCF}"/>
              </a:ext>
            </a:extLst>
          </p:cNvPr>
          <p:cNvSpPr/>
          <p:nvPr/>
        </p:nvSpPr>
        <p:spPr>
          <a:xfrm>
            <a:off x="3823264" y="1157686"/>
            <a:ext cx="4501764" cy="38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moratóriummal élő háztartások anyagi körülményei rosszabbak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61219" y="6582305"/>
            <a:ext cx="7679183" cy="229326"/>
          </a:xfrm>
        </p:spPr>
        <p:txBody>
          <a:bodyPr/>
          <a:lstStyle/>
          <a:p>
            <a:r>
              <a:rPr lang="hu-HU" sz="1100" dirty="0"/>
              <a:t>Forrás: MNB moratórium kérdőíves felmérés.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3161219" y="5717466"/>
            <a:ext cx="61097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cap="all" dirty="0"/>
              <a:t>Ha háztartásának minden kereső tagja elveszítené az állását, mennyi ideig lenne képes fenntartani a jelenlegi életszínvonalát?</a:t>
            </a:r>
            <a:endParaRPr lang="hu-HU" sz="1600" cap="al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CD785-8729-4308-A00A-98274D4DCD46}"/>
              </a:ext>
            </a:extLst>
          </p:cNvPr>
          <p:cNvSpPr txBox="1"/>
          <p:nvPr/>
        </p:nvSpPr>
        <p:spPr>
          <a:xfrm>
            <a:off x="9270943" y="1493652"/>
            <a:ext cx="2808046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moratóriumban lévő háztartások </a:t>
            </a:r>
            <a:r>
              <a:rPr lang="hu-HU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 százalékának 300 ezer forintnál alacsonyabb a jövedelme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míg ez az arány a moratóriumból kimaradók esetében csak 35 százalék.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62B32F-34B3-49EA-AE17-E14D0353C456}"/>
              </a:ext>
            </a:extLst>
          </p:cNvPr>
          <p:cNvSpPr txBox="1"/>
          <p:nvPr/>
        </p:nvSpPr>
        <p:spPr>
          <a:xfrm>
            <a:off x="9270943" y="3680475"/>
            <a:ext cx="2808046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moratóriumot igénybe vevők </a:t>
            </a:r>
            <a:r>
              <a:rPr lang="hu-HU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 százaléka maximum egy keresővel rendelkezik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mely arány a kimaradók esetében 34 százalék. 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26C660-E8D0-439F-BC40-4D4E0FAA3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03" y="1162728"/>
            <a:ext cx="5979745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91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Connector: Elbow 187">
            <a:extLst>
              <a:ext uri="{FF2B5EF4-FFF2-40B4-BE49-F238E27FC236}">
                <a16:creationId xmlns:a16="http://schemas.microsoft.com/office/drawing/2014/main" id="{0000CED6-3916-43D8-9E4E-D84951AFA42E}"/>
              </a:ext>
            </a:extLst>
          </p:cNvPr>
          <p:cNvCxnSpPr>
            <a:cxnSpLocks/>
          </p:cNvCxnSpPr>
          <p:nvPr/>
        </p:nvCxnSpPr>
        <p:spPr>
          <a:xfrm rot="5400000">
            <a:off x="4462763" y="3726199"/>
            <a:ext cx="2119863" cy="10314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Graphic 185" title="callout">
            <a:extLst>
              <a:ext uri="{FF2B5EF4-FFF2-40B4-BE49-F238E27FC236}">
                <a16:creationId xmlns:a16="http://schemas.microsoft.com/office/drawing/2014/main" id="{5D0F7394-2B89-4880-8EF4-54557043F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305070" y="2435940"/>
            <a:ext cx="538866" cy="273850"/>
          </a:xfrm>
          <a:prstGeom prst="rect">
            <a:avLst/>
          </a:prstGeom>
        </p:spPr>
      </p:pic>
      <p:pic>
        <p:nvPicPr>
          <p:cNvPr id="180" name="Graphic 179" title="callout">
            <a:extLst>
              <a:ext uri="{FF2B5EF4-FFF2-40B4-BE49-F238E27FC236}">
                <a16:creationId xmlns:a16="http://schemas.microsoft.com/office/drawing/2014/main" id="{149461F7-71D2-40F6-AC58-56A23B335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3291506" y="2442411"/>
            <a:ext cx="538866" cy="273850"/>
          </a:xfrm>
          <a:prstGeom prst="rect">
            <a:avLst/>
          </a:prstGeom>
        </p:spPr>
      </p:pic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800730" cy="713833"/>
          </a:xfrm>
        </p:spPr>
        <p:txBody>
          <a:bodyPr>
            <a:noAutofit/>
          </a:bodyPr>
          <a:lstStyle/>
          <a:p>
            <a:r>
              <a:rPr lang="hu-HU" sz="2400" dirty="0"/>
              <a:t>A hitelezési veszteségek növekedni fognak az értékvesztésképzés előretekintő jellege miatt </a:t>
            </a:r>
            <a:endParaRPr lang="en-US" sz="2400" dirty="0"/>
          </a:p>
        </p:txBody>
      </p:sp>
      <p:sp>
        <p:nvSpPr>
          <p:cNvPr id="125" name="Rectangle: Rounded Corners 124" title="Milestone Number">
            <a:extLst>
              <a:ext uri="{FF2B5EF4-FFF2-40B4-BE49-F238E27FC236}">
                <a16:creationId xmlns:a16="http://schemas.microsoft.com/office/drawing/2014/main" id="{CFCC16BE-0C9C-4183-A9E3-BE650504832D}"/>
              </a:ext>
            </a:extLst>
          </p:cNvPr>
          <p:cNvSpPr/>
          <p:nvPr/>
        </p:nvSpPr>
        <p:spPr>
          <a:xfrm>
            <a:off x="3140677" y="1241478"/>
            <a:ext cx="3162610" cy="113252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Az </a:t>
            </a:r>
            <a:r>
              <a:rPr lang="hu-HU" dirty="0" err="1">
                <a:solidFill>
                  <a:schemeClr val="bg1"/>
                </a:solidFill>
              </a:rPr>
              <a:t>NPL</a:t>
            </a:r>
            <a:r>
              <a:rPr lang="hu-HU" dirty="0">
                <a:solidFill>
                  <a:schemeClr val="bg1"/>
                </a:solidFill>
              </a:rPr>
              <a:t>-ráták 15-20 éve nem látott alacsony szinten:</a:t>
            </a:r>
          </a:p>
          <a:p>
            <a:pPr algn="ctr"/>
            <a:r>
              <a:rPr lang="hu-HU" u="sng" dirty="0"/>
              <a:t>Vállalati</a:t>
            </a:r>
            <a:r>
              <a:rPr lang="hu-HU" dirty="0"/>
              <a:t> (90+): </a:t>
            </a:r>
            <a:r>
              <a:rPr lang="hu-HU" b="1" dirty="0"/>
              <a:t>1,5%</a:t>
            </a:r>
          </a:p>
          <a:p>
            <a:pPr algn="ctr"/>
            <a:r>
              <a:rPr lang="hu-HU" u="sng" dirty="0"/>
              <a:t>Háztartási</a:t>
            </a:r>
            <a:r>
              <a:rPr lang="hu-HU" dirty="0"/>
              <a:t> (90+): </a:t>
            </a:r>
            <a:r>
              <a:rPr lang="hu-HU" b="1" dirty="0"/>
              <a:t>2,7%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0" name="TextBox 79" title="Quarter Number">
            <a:extLst>
              <a:ext uri="{FF2B5EF4-FFF2-40B4-BE49-F238E27FC236}">
                <a16:creationId xmlns:a16="http://schemas.microsoft.com/office/drawing/2014/main" id="{B5992481-FB02-41DA-899F-0485936713F1}"/>
              </a:ext>
            </a:extLst>
          </p:cNvPr>
          <p:cNvSpPr txBox="1"/>
          <p:nvPr/>
        </p:nvSpPr>
        <p:spPr>
          <a:xfrm>
            <a:off x="5665711" y="3324374"/>
            <a:ext cx="540267" cy="74120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Jún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TextBox 80" title="Quarter Number">
            <a:extLst>
              <a:ext uri="{FF2B5EF4-FFF2-40B4-BE49-F238E27FC236}">
                <a16:creationId xmlns:a16="http://schemas.microsoft.com/office/drawing/2014/main" id="{E2B16676-95E1-405F-98BB-7077C2623B01}"/>
              </a:ext>
            </a:extLst>
          </p:cNvPr>
          <p:cNvSpPr txBox="1"/>
          <p:nvPr/>
        </p:nvSpPr>
        <p:spPr>
          <a:xfrm>
            <a:off x="6516501" y="3314536"/>
            <a:ext cx="540267" cy="74120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Szept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TextBox 81" title="Quarter Number">
            <a:extLst>
              <a:ext uri="{FF2B5EF4-FFF2-40B4-BE49-F238E27FC236}">
                <a16:creationId xmlns:a16="http://schemas.microsoft.com/office/drawing/2014/main" id="{4ACB1D1A-002D-411C-BE2A-845B28AA8C50}"/>
              </a:ext>
            </a:extLst>
          </p:cNvPr>
          <p:cNvSpPr txBox="1"/>
          <p:nvPr/>
        </p:nvSpPr>
        <p:spPr>
          <a:xfrm>
            <a:off x="7335078" y="3399971"/>
            <a:ext cx="581906" cy="5523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3" name="Group 82" title="Year 3">
            <a:extLst>
              <a:ext uri="{FF2B5EF4-FFF2-40B4-BE49-F238E27FC236}">
                <a16:creationId xmlns:a16="http://schemas.microsoft.com/office/drawing/2014/main" id="{22FF8F68-B22D-4AA7-BFE3-513E4F9A3AF4}"/>
              </a:ext>
            </a:extLst>
          </p:cNvPr>
          <p:cNvGrpSpPr/>
          <p:nvPr/>
        </p:nvGrpSpPr>
        <p:grpSpPr>
          <a:xfrm>
            <a:off x="7851607" y="2666908"/>
            <a:ext cx="4340394" cy="1530772"/>
            <a:chOff x="5886628" y="3325978"/>
            <a:chExt cx="2814895" cy="355256"/>
          </a:xfrm>
        </p:grpSpPr>
        <p:sp>
          <p:nvSpPr>
            <p:cNvPr id="85" name="Arrow: Right 84" title="Year Arrow">
              <a:extLst>
                <a:ext uri="{FF2B5EF4-FFF2-40B4-BE49-F238E27FC236}">
                  <a16:creationId xmlns:a16="http://schemas.microsoft.com/office/drawing/2014/main" id="{3FBABF3E-C2C1-4FFA-91A1-80EB274142EF}"/>
                </a:ext>
              </a:extLst>
            </p:cNvPr>
            <p:cNvSpPr/>
            <p:nvPr/>
          </p:nvSpPr>
          <p:spPr>
            <a:xfrm>
              <a:off x="5886628" y="3325978"/>
              <a:ext cx="2814895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6" name="Oval 85" title="Quarter Background Cirlce">
              <a:extLst>
                <a:ext uri="{FF2B5EF4-FFF2-40B4-BE49-F238E27FC236}">
                  <a16:creationId xmlns:a16="http://schemas.microsoft.com/office/drawing/2014/main" id="{BD3CD9B3-FD0E-4BF0-94A5-861E095782CE}"/>
                </a:ext>
              </a:extLst>
            </p:cNvPr>
            <p:cNvSpPr/>
            <p:nvPr/>
          </p:nvSpPr>
          <p:spPr>
            <a:xfrm>
              <a:off x="7842378" y="3494816"/>
              <a:ext cx="420250" cy="1579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 title="Quarter Background Cirlce">
              <a:extLst>
                <a:ext uri="{FF2B5EF4-FFF2-40B4-BE49-F238E27FC236}">
                  <a16:creationId xmlns:a16="http://schemas.microsoft.com/office/drawing/2014/main" id="{53B9E711-B061-4209-88EB-19053BDDFCC3}"/>
                </a:ext>
              </a:extLst>
            </p:cNvPr>
            <p:cNvSpPr/>
            <p:nvPr/>
          </p:nvSpPr>
          <p:spPr>
            <a:xfrm>
              <a:off x="7361731" y="3494816"/>
              <a:ext cx="420250" cy="1579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 title="Quarter Background Cirlce">
              <a:extLst>
                <a:ext uri="{FF2B5EF4-FFF2-40B4-BE49-F238E27FC236}">
                  <a16:creationId xmlns:a16="http://schemas.microsoft.com/office/drawing/2014/main" id="{C3D8F291-EFDA-4B10-9B1E-47170391AA7E}"/>
                </a:ext>
              </a:extLst>
            </p:cNvPr>
            <p:cNvSpPr/>
            <p:nvPr/>
          </p:nvSpPr>
          <p:spPr>
            <a:xfrm>
              <a:off x="6873236" y="3494816"/>
              <a:ext cx="420250" cy="1579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 title="Quarter Background Cirlce">
              <a:extLst>
                <a:ext uri="{FF2B5EF4-FFF2-40B4-BE49-F238E27FC236}">
                  <a16:creationId xmlns:a16="http://schemas.microsoft.com/office/drawing/2014/main" id="{C369284B-22D5-42E8-95E8-655E3FB8E26C}"/>
                </a:ext>
              </a:extLst>
            </p:cNvPr>
            <p:cNvSpPr/>
            <p:nvPr/>
          </p:nvSpPr>
          <p:spPr>
            <a:xfrm>
              <a:off x="6361681" y="3498977"/>
              <a:ext cx="441263" cy="1579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 title="Quarter Number">
              <a:extLst>
                <a:ext uri="{FF2B5EF4-FFF2-40B4-BE49-F238E27FC236}">
                  <a16:creationId xmlns:a16="http://schemas.microsoft.com/office/drawing/2014/main" id="{CA08C685-605F-4424-9A92-9C85A2FA73EC}"/>
                </a:ext>
              </a:extLst>
            </p:cNvPr>
            <p:cNvSpPr txBox="1"/>
            <p:nvPr/>
          </p:nvSpPr>
          <p:spPr>
            <a:xfrm>
              <a:off x="6402478" y="3496788"/>
              <a:ext cx="350382" cy="15790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hu-HU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Márc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85" name="Arrow: Right 184" title="Year Arrow">
            <a:extLst>
              <a:ext uri="{FF2B5EF4-FFF2-40B4-BE49-F238E27FC236}">
                <a16:creationId xmlns:a16="http://schemas.microsoft.com/office/drawing/2014/main" id="{A7D364CD-A62A-4E74-A3A3-D45CADD6DED2}"/>
              </a:ext>
            </a:extLst>
          </p:cNvPr>
          <p:cNvSpPr/>
          <p:nvPr/>
        </p:nvSpPr>
        <p:spPr>
          <a:xfrm>
            <a:off x="4106545" y="2667298"/>
            <a:ext cx="4500095" cy="1520129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8000">
                <a:schemeClr val="accent6">
                  <a:lumMod val="60000"/>
                  <a:lumOff val="40000"/>
                </a:schemeClr>
              </a:gs>
              <a:gs pos="65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0" name="Group 9" title="Year 2">
            <a:extLst>
              <a:ext uri="{FF2B5EF4-FFF2-40B4-BE49-F238E27FC236}">
                <a16:creationId xmlns:a16="http://schemas.microsoft.com/office/drawing/2014/main" id="{08CFCDD2-2F04-4844-95B5-E9B4F725068A}"/>
              </a:ext>
            </a:extLst>
          </p:cNvPr>
          <p:cNvGrpSpPr/>
          <p:nvPr/>
        </p:nvGrpSpPr>
        <p:grpSpPr>
          <a:xfrm>
            <a:off x="3140677" y="2666908"/>
            <a:ext cx="1711501" cy="1520544"/>
            <a:chOff x="5042948" y="3347919"/>
            <a:chExt cx="1495866" cy="332878"/>
          </a:xfrm>
        </p:grpSpPr>
        <p:sp>
          <p:nvSpPr>
            <p:cNvPr id="131" name="Arrow: Right 130" title="Year Arrow">
              <a:extLst>
                <a:ext uri="{FF2B5EF4-FFF2-40B4-BE49-F238E27FC236}">
                  <a16:creationId xmlns:a16="http://schemas.microsoft.com/office/drawing/2014/main" id="{263DB357-E526-408B-9B3F-F017605849ED}"/>
                </a:ext>
              </a:extLst>
            </p:cNvPr>
            <p:cNvSpPr/>
            <p:nvPr/>
          </p:nvSpPr>
          <p:spPr>
            <a:xfrm>
              <a:off x="5042948" y="3347919"/>
              <a:ext cx="1495866" cy="332878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2" name="Oval 161" title="Quarter Background Cirlce">
              <a:extLst>
                <a:ext uri="{FF2B5EF4-FFF2-40B4-BE49-F238E27FC236}">
                  <a16:creationId xmlns:a16="http://schemas.microsoft.com/office/drawing/2014/main" id="{DDADAC53-FEC9-400E-B7FC-72F25EF0FE21}"/>
                </a:ext>
              </a:extLst>
            </p:cNvPr>
            <p:cNvSpPr/>
            <p:nvPr/>
          </p:nvSpPr>
          <p:spPr>
            <a:xfrm>
              <a:off x="5222932" y="3509677"/>
              <a:ext cx="594676" cy="1497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TextBox 103" title="Quarter Number">
              <a:extLst>
                <a:ext uri="{FF2B5EF4-FFF2-40B4-BE49-F238E27FC236}">
                  <a16:creationId xmlns:a16="http://schemas.microsoft.com/office/drawing/2014/main" id="{71DFD606-8479-465C-B5A5-ACC2FD6A05AD}"/>
                </a:ext>
              </a:extLst>
            </p:cNvPr>
            <p:cNvSpPr txBox="1"/>
            <p:nvPr/>
          </p:nvSpPr>
          <p:spPr>
            <a:xfrm>
              <a:off x="5219712" y="3520613"/>
              <a:ext cx="616330" cy="1278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hu-HU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Dec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7" name="TextBox 96" title="Quarter Number">
            <a:extLst>
              <a:ext uri="{FF2B5EF4-FFF2-40B4-BE49-F238E27FC236}">
                <a16:creationId xmlns:a16="http://schemas.microsoft.com/office/drawing/2014/main" id="{703B552C-A720-4EE5-AD44-E2B328A41AD3}"/>
              </a:ext>
            </a:extLst>
          </p:cNvPr>
          <p:cNvSpPr txBox="1"/>
          <p:nvPr/>
        </p:nvSpPr>
        <p:spPr>
          <a:xfrm>
            <a:off x="10906849" y="3377105"/>
            <a:ext cx="540267" cy="74120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TextBox 97" title="Quarter Number">
            <a:extLst>
              <a:ext uri="{FF2B5EF4-FFF2-40B4-BE49-F238E27FC236}">
                <a16:creationId xmlns:a16="http://schemas.microsoft.com/office/drawing/2014/main" id="{A9A8D3F2-3D3C-48B4-8168-923F7DAEDC1B}"/>
              </a:ext>
            </a:extLst>
          </p:cNvPr>
          <p:cNvSpPr txBox="1"/>
          <p:nvPr/>
        </p:nvSpPr>
        <p:spPr>
          <a:xfrm>
            <a:off x="10183190" y="3366564"/>
            <a:ext cx="540267" cy="74120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Szept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9" name="TextBox 98" title="Quarter Number">
            <a:extLst>
              <a:ext uri="{FF2B5EF4-FFF2-40B4-BE49-F238E27FC236}">
                <a16:creationId xmlns:a16="http://schemas.microsoft.com/office/drawing/2014/main" id="{E682C287-9782-4F4C-A2C3-D26EDAAB07BB}"/>
              </a:ext>
            </a:extLst>
          </p:cNvPr>
          <p:cNvSpPr txBox="1"/>
          <p:nvPr/>
        </p:nvSpPr>
        <p:spPr>
          <a:xfrm>
            <a:off x="9416234" y="3359175"/>
            <a:ext cx="540267" cy="74120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Jún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0" name="Oval 99" title="Quarter Background Cirlce">
            <a:extLst>
              <a:ext uri="{FF2B5EF4-FFF2-40B4-BE49-F238E27FC236}">
                <a16:creationId xmlns:a16="http://schemas.microsoft.com/office/drawing/2014/main" id="{EFF16F3D-FB8C-4057-8549-7EFD043EC57D}"/>
              </a:ext>
            </a:extLst>
          </p:cNvPr>
          <p:cNvSpPr/>
          <p:nvPr/>
        </p:nvSpPr>
        <p:spPr>
          <a:xfrm>
            <a:off x="7238692" y="3389580"/>
            <a:ext cx="647999" cy="680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 title="Quarter Background Cirlce">
            <a:extLst>
              <a:ext uri="{FF2B5EF4-FFF2-40B4-BE49-F238E27FC236}">
                <a16:creationId xmlns:a16="http://schemas.microsoft.com/office/drawing/2014/main" id="{24DA39C4-8F3F-40F1-8FFD-2F19A9E704DE}"/>
              </a:ext>
            </a:extLst>
          </p:cNvPr>
          <p:cNvSpPr/>
          <p:nvPr/>
        </p:nvSpPr>
        <p:spPr>
          <a:xfrm>
            <a:off x="6480939" y="3389580"/>
            <a:ext cx="647999" cy="680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 title="Quarter Background Cirlce">
            <a:extLst>
              <a:ext uri="{FF2B5EF4-FFF2-40B4-BE49-F238E27FC236}">
                <a16:creationId xmlns:a16="http://schemas.microsoft.com/office/drawing/2014/main" id="{F6C56C09-BE5E-49A5-A88F-955257A8FA59}"/>
              </a:ext>
            </a:extLst>
          </p:cNvPr>
          <p:cNvSpPr/>
          <p:nvPr/>
        </p:nvSpPr>
        <p:spPr>
          <a:xfrm>
            <a:off x="5727710" y="3389580"/>
            <a:ext cx="647999" cy="680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 title="Quarter Background Cirlce">
            <a:extLst>
              <a:ext uri="{FF2B5EF4-FFF2-40B4-BE49-F238E27FC236}">
                <a16:creationId xmlns:a16="http://schemas.microsoft.com/office/drawing/2014/main" id="{25D0F764-13E6-4AD7-95A1-6FB6F4CE26D8}"/>
              </a:ext>
            </a:extLst>
          </p:cNvPr>
          <p:cNvSpPr/>
          <p:nvPr/>
        </p:nvSpPr>
        <p:spPr>
          <a:xfrm>
            <a:off x="4938924" y="3407510"/>
            <a:ext cx="680400" cy="680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 title="Quarter Number">
            <a:extLst>
              <a:ext uri="{FF2B5EF4-FFF2-40B4-BE49-F238E27FC236}">
                <a16:creationId xmlns:a16="http://schemas.microsoft.com/office/drawing/2014/main" id="{130166F2-20B3-4348-A7F0-63E5436B8288}"/>
              </a:ext>
            </a:extLst>
          </p:cNvPr>
          <p:cNvSpPr txBox="1"/>
          <p:nvPr/>
        </p:nvSpPr>
        <p:spPr>
          <a:xfrm>
            <a:off x="7293035" y="3466962"/>
            <a:ext cx="540267" cy="5523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TextBox 113" title="Quarter Number">
            <a:extLst>
              <a:ext uri="{FF2B5EF4-FFF2-40B4-BE49-F238E27FC236}">
                <a16:creationId xmlns:a16="http://schemas.microsoft.com/office/drawing/2014/main" id="{4CED63D1-EAA7-4D74-AE74-41C10508800E}"/>
              </a:ext>
            </a:extLst>
          </p:cNvPr>
          <p:cNvSpPr txBox="1"/>
          <p:nvPr/>
        </p:nvSpPr>
        <p:spPr>
          <a:xfrm>
            <a:off x="6536830" y="3357621"/>
            <a:ext cx="540267" cy="74120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Szept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TextBox 114" title="Quarter Number">
            <a:extLst>
              <a:ext uri="{FF2B5EF4-FFF2-40B4-BE49-F238E27FC236}">
                <a16:creationId xmlns:a16="http://schemas.microsoft.com/office/drawing/2014/main" id="{B0DAF2D0-FB5B-4E45-82C2-CB471B221C94}"/>
              </a:ext>
            </a:extLst>
          </p:cNvPr>
          <p:cNvSpPr txBox="1"/>
          <p:nvPr/>
        </p:nvSpPr>
        <p:spPr>
          <a:xfrm>
            <a:off x="5787803" y="3350232"/>
            <a:ext cx="540267" cy="74120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Jún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6" name="TextBox 115" title="Quarter Number">
            <a:extLst>
              <a:ext uri="{FF2B5EF4-FFF2-40B4-BE49-F238E27FC236}">
                <a16:creationId xmlns:a16="http://schemas.microsoft.com/office/drawing/2014/main" id="{FC3776B5-772B-4960-9A1D-8B8A3F4B337C}"/>
              </a:ext>
            </a:extLst>
          </p:cNvPr>
          <p:cNvSpPr txBox="1"/>
          <p:nvPr/>
        </p:nvSpPr>
        <p:spPr>
          <a:xfrm>
            <a:off x="4981700" y="3394425"/>
            <a:ext cx="540267" cy="68040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Márc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9" name="Rectangle: Rounded Corners 118" title="Quarter Background Cirlce">
            <a:extLst>
              <a:ext uri="{FF2B5EF4-FFF2-40B4-BE49-F238E27FC236}">
                <a16:creationId xmlns:a16="http://schemas.microsoft.com/office/drawing/2014/main" id="{91A58B5D-B6A5-4702-B4DD-2902EE52C992}"/>
              </a:ext>
            </a:extLst>
          </p:cNvPr>
          <p:cNvSpPr/>
          <p:nvPr/>
        </p:nvSpPr>
        <p:spPr>
          <a:xfrm>
            <a:off x="4528802" y="2721794"/>
            <a:ext cx="3360248" cy="399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: Rounded Corners 119" title="Quarter Background Cirlce">
            <a:extLst>
              <a:ext uri="{FF2B5EF4-FFF2-40B4-BE49-F238E27FC236}">
                <a16:creationId xmlns:a16="http://schemas.microsoft.com/office/drawing/2014/main" id="{8C6E6209-94A0-48A4-AE57-6530F398091D}"/>
              </a:ext>
            </a:extLst>
          </p:cNvPr>
          <p:cNvSpPr/>
          <p:nvPr/>
        </p:nvSpPr>
        <p:spPr>
          <a:xfrm>
            <a:off x="8346793" y="2749019"/>
            <a:ext cx="3088213" cy="399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: Rounded Corners 120" title="Quarter Background Cirlce">
            <a:extLst>
              <a:ext uri="{FF2B5EF4-FFF2-40B4-BE49-F238E27FC236}">
                <a16:creationId xmlns:a16="http://schemas.microsoft.com/office/drawing/2014/main" id="{F992EF5B-DE23-4790-B46A-CCF3B71C927B}"/>
              </a:ext>
            </a:extLst>
          </p:cNvPr>
          <p:cNvSpPr/>
          <p:nvPr/>
        </p:nvSpPr>
        <p:spPr>
          <a:xfrm>
            <a:off x="3179451" y="2721794"/>
            <a:ext cx="908789" cy="3995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F6909-9D08-4DA9-9A94-2ACFA657A2DF}"/>
              </a:ext>
            </a:extLst>
          </p:cNvPr>
          <p:cNvSpPr txBox="1"/>
          <p:nvPr/>
        </p:nvSpPr>
        <p:spPr>
          <a:xfrm>
            <a:off x="4488426" y="2741477"/>
            <a:ext cx="3428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2020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579043E-CF1E-4B06-9654-1A4C1752919B}"/>
              </a:ext>
            </a:extLst>
          </p:cNvPr>
          <p:cNvSpPr txBox="1"/>
          <p:nvPr/>
        </p:nvSpPr>
        <p:spPr>
          <a:xfrm>
            <a:off x="8365097" y="2736329"/>
            <a:ext cx="305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2021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AB7C148-7EE8-4B54-9C99-2E2D50A1C395}"/>
              </a:ext>
            </a:extLst>
          </p:cNvPr>
          <p:cNvSpPr txBox="1"/>
          <p:nvPr/>
        </p:nvSpPr>
        <p:spPr>
          <a:xfrm>
            <a:off x="3179451" y="2721794"/>
            <a:ext cx="899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2019</a:t>
            </a:r>
          </a:p>
        </p:txBody>
      </p:sp>
      <p:sp>
        <p:nvSpPr>
          <p:cNvPr id="130" name="Rectangle 129" title="Milestone Number">
            <a:extLst>
              <a:ext uri="{FF2B5EF4-FFF2-40B4-BE49-F238E27FC236}">
                <a16:creationId xmlns:a16="http://schemas.microsoft.com/office/drawing/2014/main" id="{3137E8AF-FB34-488F-925E-3B8B9F901B6B}"/>
              </a:ext>
            </a:extLst>
          </p:cNvPr>
          <p:cNvSpPr/>
          <p:nvPr/>
        </p:nvSpPr>
        <p:spPr>
          <a:xfrm>
            <a:off x="5521966" y="4343159"/>
            <a:ext cx="2395015" cy="5392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Általános fizetési moratórium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4" name="Rectangle 133" title="Milestone Number">
            <a:extLst>
              <a:ext uri="{FF2B5EF4-FFF2-40B4-BE49-F238E27FC236}">
                <a16:creationId xmlns:a16="http://schemas.microsoft.com/office/drawing/2014/main" id="{385E11CA-D69F-4411-9714-0DE0582F10A0}"/>
              </a:ext>
            </a:extLst>
          </p:cNvPr>
          <p:cNvSpPr/>
          <p:nvPr/>
        </p:nvSpPr>
        <p:spPr>
          <a:xfrm>
            <a:off x="8049718" y="4353927"/>
            <a:ext cx="1906783" cy="5485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Célzott fizetési moratórium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0" name="Rectangle: Rounded Corners 159" title="Milestone Number">
            <a:extLst>
              <a:ext uri="{FF2B5EF4-FFF2-40B4-BE49-F238E27FC236}">
                <a16:creationId xmlns:a16="http://schemas.microsoft.com/office/drawing/2014/main" id="{BC13871D-710F-48F7-9E38-48E835FABDB2}"/>
              </a:ext>
            </a:extLst>
          </p:cNvPr>
          <p:cNvSpPr/>
          <p:nvPr/>
        </p:nvSpPr>
        <p:spPr>
          <a:xfrm>
            <a:off x="3140676" y="5286527"/>
            <a:ext cx="4145880" cy="441613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értékvesztés-állomány:</a:t>
            </a:r>
          </a:p>
        </p:txBody>
      </p:sp>
      <p:sp>
        <p:nvSpPr>
          <p:cNvPr id="161" name="Rectangle: Rounded Corners 160" title="Milestone Number">
            <a:extLst>
              <a:ext uri="{FF2B5EF4-FFF2-40B4-BE49-F238E27FC236}">
                <a16:creationId xmlns:a16="http://schemas.microsoft.com/office/drawing/2014/main" id="{37CADA1E-5FAA-40CA-8280-7A7F9C81052B}"/>
              </a:ext>
            </a:extLst>
          </p:cNvPr>
          <p:cNvSpPr/>
          <p:nvPr/>
        </p:nvSpPr>
        <p:spPr>
          <a:xfrm>
            <a:off x="7626031" y="5728141"/>
            <a:ext cx="3235465" cy="903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Becsült részvételi arány: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u-HU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állalati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hitelállomány: </a:t>
            </a:r>
            <a:r>
              <a:rPr lang="hu-HU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14-17%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hu-HU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áztartási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hitelállomány: </a:t>
            </a:r>
            <a:r>
              <a:rPr lang="hu-HU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22-24%</a:t>
            </a:r>
          </a:p>
        </p:txBody>
      </p:sp>
      <p:sp>
        <p:nvSpPr>
          <p:cNvPr id="176" name="Rectangle: Rounded Corners 175" title="Milestone Number">
            <a:extLst>
              <a:ext uri="{FF2B5EF4-FFF2-40B4-BE49-F238E27FC236}">
                <a16:creationId xmlns:a16="http://schemas.microsoft.com/office/drawing/2014/main" id="{2A1392BA-0484-4CDF-A308-FED8268D64AA}"/>
              </a:ext>
            </a:extLst>
          </p:cNvPr>
          <p:cNvSpPr/>
          <p:nvPr/>
        </p:nvSpPr>
        <p:spPr>
          <a:xfrm>
            <a:off x="8887479" y="1258318"/>
            <a:ext cx="3024141" cy="1132527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hu-HU" sz="1800" dirty="0"/>
              <a:t>Mind a késedelembe esések aránya, mind a hitelezési veszteségek növekednek a moratórium lejártát követően.</a:t>
            </a:r>
          </a:p>
        </p:txBody>
      </p:sp>
      <p:sp>
        <p:nvSpPr>
          <p:cNvPr id="187" name="Rectangle 186" title="Milestone Number">
            <a:extLst>
              <a:ext uri="{FF2B5EF4-FFF2-40B4-BE49-F238E27FC236}">
                <a16:creationId xmlns:a16="http://schemas.microsoft.com/office/drawing/2014/main" id="{18843C89-E052-4CC6-AC6F-5F3F8F939141}"/>
              </a:ext>
            </a:extLst>
          </p:cNvPr>
          <p:cNvSpPr/>
          <p:nvPr/>
        </p:nvSpPr>
        <p:spPr>
          <a:xfrm>
            <a:off x="8049718" y="4885874"/>
            <a:ext cx="1906783" cy="5485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Hitelfelmondási tilalom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B6288CF-628A-44FA-92AC-2664995C3DB8}"/>
              </a:ext>
            </a:extLst>
          </p:cNvPr>
          <p:cNvCxnSpPr>
            <a:cxnSpLocks/>
          </p:cNvCxnSpPr>
          <p:nvPr/>
        </p:nvCxnSpPr>
        <p:spPr>
          <a:xfrm>
            <a:off x="9968237" y="4630045"/>
            <a:ext cx="414702" cy="108000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41309F-AFF5-443C-8D0D-EF07A12E3DC8}"/>
              </a:ext>
            </a:extLst>
          </p:cNvPr>
          <p:cNvCxnSpPr/>
          <p:nvPr/>
        </p:nvCxnSpPr>
        <p:spPr>
          <a:xfrm flipV="1">
            <a:off x="6035084" y="4055187"/>
            <a:ext cx="0" cy="1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 title="Milestone Number">
            <a:extLst>
              <a:ext uri="{FF2B5EF4-FFF2-40B4-BE49-F238E27FC236}">
                <a16:creationId xmlns:a16="http://schemas.microsoft.com/office/drawing/2014/main" id="{1835F622-2328-4E05-857A-D65F821409C0}"/>
              </a:ext>
            </a:extLst>
          </p:cNvPr>
          <p:cNvSpPr/>
          <p:nvPr/>
        </p:nvSpPr>
        <p:spPr>
          <a:xfrm>
            <a:off x="5212956" y="5728140"/>
            <a:ext cx="2073600" cy="9034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Háztartási</a:t>
            </a:r>
            <a:r>
              <a:rPr lang="hu-HU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2019. IV.: 225 Mrd 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2020. II.: 254 Mrd Ft</a:t>
            </a:r>
          </a:p>
        </p:txBody>
      </p:sp>
      <p:sp>
        <p:nvSpPr>
          <p:cNvPr id="48" name="Rectangle: Rounded Corners 47" title="Milestone Number">
            <a:extLst>
              <a:ext uri="{FF2B5EF4-FFF2-40B4-BE49-F238E27FC236}">
                <a16:creationId xmlns:a16="http://schemas.microsoft.com/office/drawing/2014/main" id="{82F78EA5-3E0F-4DC4-B613-47CA63F27952}"/>
              </a:ext>
            </a:extLst>
          </p:cNvPr>
          <p:cNvSpPr/>
          <p:nvPr/>
        </p:nvSpPr>
        <p:spPr>
          <a:xfrm>
            <a:off x="3140676" y="5728140"/>
            <a:ext cx="2072279" cy="9034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u-HU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állalati: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2019. IV.: 247 Mrd 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2020. II.: 312 Mrd Ft</a:t>
            </a:r>
          </a:p>
        </p:txBody>
      </p:sp>
    </p:spTree>
    <p:extLst>
      <p:ext uri="{BB962C8B-B14F-4D97-AF65-F5344CB8AC3E}">
        <p14:creationId xmlns:p14="http://schemas.microsoft.com/office/powerpoint/2010/main" val="445479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gyenge jövedelmezőség jelentős kihívás elé állíthatja a bankokat</a:t>
            </a:r>
            <a:endParaRPr lang="hu-HU" sz="320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7930" y="6547553"/>
            <a:ext cx="7818738" cy="258565"/>
          </a:xfrm>
        </p:spPr>
        <p:txBody>
          <a:bodyPr/>
          <a:lstStyle/>
          <a:p>
            <a:pPr algn="just"/>
            <a:r>
              <a:rPr lang="hu-HU" sz="1200" dirty="0"/>
              <a:t>Megjegyzés: Havi gyakoriságú adatok. 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9678787" y="1300384"/>
            <a:ext cx="2329920" cy="21082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hu-HU" dirty="0"/>
              <a:t>Az </a:t>
            </a:r>
            <a:r>
              <a:rPr lang="hu-HU" b="1" dirty="0"/>
              <a:t>adózott eredmény </a:t>
            </a:r>
            <a:r>
              <a:rPr lang="hu-HU" dirty="0"/>
              <a:t>nem konszolidált adatok alapján: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dirty="0"/>
              <a:t> -2019. II. negyedév vége: 266 Mrd Ft</a:t>
            </a:r>
          </a:p>
          <a:p>
            <a:r>
              <a:rPr lang="hu-HU" b="1" dirty="0"/>
              <a:t> -2020. II. negyedév vége: 68 Mrd Ft</a:t>
            </a:r>
            <a:endParaRPr lang="hu-HU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047A74-01EF-4945-9880-7D7C5183F97B}"/>
              </a:ext>
            </a:extLst>
          </p:cNvPr>
          <p:cNvSpPr txBox="1">
            <a:spLocks/>
          </p:cNvSpPr>
          <p:nvPr/>
        </p:nvSpPr>
        <p:spPr>
          <a:xfrm>
            <a:off x="3187931" y="6012317"/>
            <a:ext cx="66418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hitelintézeti szektor 12 havi gördülő saját tőke arányos adózott eredményének mérlegfőösszeggel súlyozott eloszlása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B7ED0-1562-4BF7-B29A-C678AF93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117" y="1099143"/>
            <a:ext cx="6448805" cy="4838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E89ED4-5FCC-4245-A9F8-751C9C8B5FFF}"/>
              </a:ext>
            </a:extLst>
          </p:cNvPr>
          <p:cNvSpPr txBox="1"/>
          <p:nvPr/>
        </p:nvSpPr>
        <p:spPr>
          <a:xfrm>
            <a:off x="9678787" y="3743229"/>
            <a:ext cx="2329920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/>
          </a:lstStyle>
          <a:p>
            <a:pPr algn="l"/>
            <a:r>
              <a:rPr lang="hu-HU" dirty="0"/>
              <a:t>A jövedelmezőség romlása elsősorban az értékvesztés- és céltartalékképzéshez köthető.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4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256F089-62A0-4151-80F7-7D991F270CFB}"/>
              </a:ext>
            </a:extLst>
          </p:cNvPr>
          <p:cNvSpPr txBox="1">
            <a:spLocks/>
          </p:cNvSpPr>
          <p:nvPr/>
        </p:nvSpPr>
        <p:spPr>
          <a:xfrm>
            <a:off x="3175520" y="143169"/>
            <a:ext cx="8218800" cy="6096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72000" tIns="36000" rIns="72000" bIns="3600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200" b="1" kern="1200" cap="all" spc="300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/>
              <a:t>Az elmúlt 20 év számokban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5F34962B-463B-464B-9B22-7882C14B2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278354"/>
              </p:ext>
            </p:extLst>
          </p:nvPr>
        </p:nvGraphicFramePr>
        <p:xfrm>
          <a:off x="2871449" y="845978"/>
          <a:ext cx="84461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4ADFDE44-D21F-4B05-89FC-8DEED5072570}"/>
              </a:ext>
            </a:extLst>
          </p:cNvPr>
          <p:cNvSpPr txBox="1"/>
          <p:nvPr/>
        </p:nvSpPr>
        <p:spPr>
          <a:xfrm>
            <a:off x="3615373" y="6425183"/>
            <a:ext cx="727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solidFill>
                  <a:schemeClr val="tx2"/>
                </a:solidFill>
              </a:rPr>
              <a:t>Megjegyzés: teljes hitelintézeti szektorra vonatkozó adatok.</a:t>
            </a:r>
          </a:p>
        </p:txBody>
      </p:sp>
    </p:spTree>
    <p:extLst>
      <p:ext uri="{BB962C8B-B14F-4D97-AF65-F5344CB8AC3E}">
        <p14:creationId xmlns:p14="http://schemas.microsoft.com/office/powerpoint/2010/main" val="175145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tőkepufferek felhasználhatósága érdemben növelte a bankok szabad tőkéjét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3537222" y="5635457"/>
            <a:ext cx="80989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cap="all" dirty="0"/>
              <a:t>A bankok eloszlása a teljes tőkekövetelmény feletti szavatoló tőke szintje szerint mérlegfőösszeggel súlyozva</a:t>
            </a:r>
            <a:endParaRPr lang="hu-HU" sz="1600" cap="all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7D34BB7-72FE-467B-B572-2F253BC93373}"/>
              </a:ext>
            </a:extLst>
          </p:cNvPr>
          <p:cNvSpPr txBox="1">
            <a:spLocks/>
          </p:cNvSpPr>
          <p:nvPr/>
        </p:nvSpPr>
        <p:spPr>
          <a:xfrm>
            <a:off x="3113903" y="6296222"/>
            <a:ext cx="7975567" cy="502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II.* a pufferkövetelményekre 2020 júniusában érvényes enyhítéseket is figyelembe veszi. A kategóriák a teljes tőkekövetelmény feletti szavatoló tőke szintjét jelölik a teljes kockázati kitettségérték arányában. A szavatoló tőke tartalmazza a teljes évközi vagy év végi nyereséget is. Forrás: MNB.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F7AC0-7B06-4DD2-8DE5-318F852A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716" y="1104188"/>
            <a:ext cx="5889983" cy="44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70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800730" cy="713833"/>
          </a:xfrm>
        </p:spPr>
        <p:txBody>
          <a:bodyPr>
            <a:noAutofit/>
          </a:bodyPr>
          <a:lstStyle/>
          <a:p>
            <a:r>
              <a:rPr lang="hu-HU" sz="2400" dirty="0"/>
              <a:t>a szektor tőkemegfelelését még historikusan kimagasló </a:t>
            </a:r>
            <a:r>
              <a:rPr lang="hu-HU" sz="2400" dirty="0" err="1"/>
              <a:t>NPL</a:t>
            </a:r>
            <a:r>
              <a:rPr lang="hu-HU" sz="2400" dirty="0"/>
              <a:t>-ráták sem rengetnék meg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3273078" y="5954724"/>
            <a:ext cx="866986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cap="all" dirty="0"/>
              <a:t>A hitelintézeti szektor TMM-szintje feltételezett nemteljesítési paraméterek mentén</a:t>
            </a:r>
            <a:endParaRPr lang="hu-HU" sz="1600" cap="all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7D34BB7-72FE-467B-B572-2F253BC93373}"/>
              </a:ext>
            </a:extLst>
          </p:cNvPr>
          <p:cNvSpPr txBox="1">
            <a:spLocks/>
          </p:cNvSpPr>
          <p:nvPr/>
        </p:nvSpPr>
        <p:spPr>
          <a:xfrm>
            <a:off x="3143998" y="6383867"/>
            <a:ext cx="8302935" cy="41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A táblázatban szereplő </a:t>
            </a:r>
            <a:r>
              <a:rPr lang="hu-HU" sz="1200" dirty="0" err="1"/>
              <a:t>TMM</a:t>
            </a:r>
            <a:r>
              <a:rPr lang="hu-HU" sz="1200" dirty="0"/>
              <a:t>-szintek számítása során a nemteljesítő portfóliók különböző hipotetikus </a:t>
            </a:r>
            <a:r>
              <a:rPr lang="hu-HU" sz="1200" dirty="0" err="1"/>
              <a:t>NPL</a:t>
            </a:r>
            <a:r>
              <a:rPr lang="hu-HU" sz="1200" dirty="0"/>
              <a:t>- és </a:t>
            </a:r>
            <a:r>
              <a:rPr lang="hu-HU" sz="1200" dirty="0" err="1"/>
              <a:t>LGD</a:t>
            </a:r>
            <a:r>
              <a:rPr lang="hu-HU" sz="1200" dirty="0"/>
              <a:t>-ráták melletti azonnali értékesítését feltételeztük 2020. júniusi adatokon a magánszektor teljes banki hitelállományán. Forrás: MNB.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D106B-1626-477B-810F-38DA89612215}"/>
              </a:ext>
            </a:extLst>
          </p:cNvPr>
          <p:cNvSpPr txBox="1"/>
          <p:nvPr/>
        </p:nvSpPr>
        <p:spPr>
          <a:xfrm>
            <a:off x="3143998" y="1101726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bankrendszer szabad tőkepuffere még extrém esetben, a moratóriumban részt vevő hiteleken 30 százalékos, a moratóriumból kimaradó hiteleken 20 százalékos nemteljesítési arányok és 60 százalékos </a:t>
            </a:r>
            <a:r>
              <a:rPr lang="hu-HU" dirty="0" err="1"/>
              <a:t>LGD</a:t>
            </a:r>
            <a:r>
              <a:rPr lang="hu-HU" dirty="0"/>
              <a:t>-ráta mellett is fedezné a felmerülő hitelezési veszteségeket.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061474-1496-4068-8881-9F733B17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808" y="2140267"/>
            <a:ext cx="5842441" cy="37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F7E6-7341-48F5-9EFE-BEAA9451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 </a:t>
            </a:r>
            <a:r>
              <a:rPr lang="hu-HU" sz="2400" dirty="0" err="1"/>
              <a:t>Szolvencia</a:t>
            </a:r>
            <a:r>
              <a:rPr lang="hu-HU" sz="2400" dirty="0"/>
              <a:t> stresszteszt forgatókönyvei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52127-A130-4455-83C5-7030637B8A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0" y="6541637"/>
            <a:ext cx="7679183" cy="229326"/>
          </a:xfrm>
        </p:spPr>
        <p:txBody>
          <a:bodyPr/>
          <a:lstStyle/>
          <a:p>
            <a:r>
              <a:rPr lang="hu-HU" sz="1200" dirty="0"/>
              <a:t>Forrás: MNB</a:t>
            </a:r>
            <a:r>
              <a:rPr lang="hu-HU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D1AC5-7253-4EED-A38E-FFB1E50651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6109130"/>
            <a:ext cx="5086771" cy="381268"/>
          </a:xfrm>
        </p:spPr>
        <p:txBody>
          <a:bodyPr/>
          <a:lstStyle/>
          <a:p>
            <a:pPr algn="ctr"/>
            <a:r>
              <a:rPr lang="hu-HU" sz="1600" dirty="0"/>
              <a:t>A GDP növekedési üteme az egyes forgatókönyvekben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CA680-D17C-419F-A115-68907944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80" y="1821352"/>
            <a:ext cx="5621338" cy="41880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9E7FD9-BA47-4507-918F-C143A98AB40D}"/>
              </a:ext>
            </a:extLst>
          </p:cNvPr>
          <p:cNvSpPr/>
          <p:nvPr/>
        </p:nvSpPr>
        <p:spPr>
          <a:xfrm>
            <a:off x="9193876" y="1905841"/>
            <a:ext cx="2855443" cy="41880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</a:pPr>
            <a:r>
              <a:rPr lang="hu-HU" altLang="hu-HU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Stresszpálya feltételezések:</a:t>
            </a:r>
          </a:p>
          <a:p>
            <a:pPr marL="185738" lvl="0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 koronavírus-járvány súlyos lefutása,</a:t>
            </a:r>
            <a:endParaRPr lang="hu-HU" altLang="hu-HU" sz="17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185738" lvl="0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felvevőpiacaink a korábban vártnál lassabban állnak helyre.</a:t>
            </a:r>
          </a:p>
          <a:p>
            <a:pPr marL="185738" lvl="0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altLang="hu-HU" sz="4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Következmények:</a:t>
            </a:r>
          </a:p>
          <a:p>
            <a:pPr marL="185738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felerősödik a magánszektor kockázatkerülése,</a:t>
            </a:r>
          </a:p>
          <a:p>
            <a:pPr marL="185738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 vállalatok tervezett beruházásaikat elhalasztják, és létszámleépítésbe kezdenek,</a:t>
            </a:r>
          </a:p>
          <a:p>
            <a:pPr marL="185738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 termelőkapacitások is sérülnek.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6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A3A71-791A-4D01-8965-BAD4C763AC83}"/>
              </a:ext>
            </a:extLst>
          </p:cNvPr>
          <p:cNvSpPr txBox="1"/>
          <p:nvPr/>
        </p:nvSpPr>
        <p:spPr>
          <a:xfrm>
            <a:off x="3176080" y="1091896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stresszpályán két év alatt kumuláltan </a:t>
            </a:r>
            <a:r>
              <a:rPr lang="hu-HU" altLang="hu-HU" sz="18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6-7 százalékponttal marad el a gazdaság növekedése az alappályától</a:t>
            </a:r>
            <a:r>
              <a:rPr lang="hu-HU" altLang="hu-HU" sz="1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amit magasabb kamatszint és gyengébb árfolyam kísér.</a:t>
            </a:r>
            <a:r>
              <a:rPr lang="hu-HU" altLang="hu-HU" sz="1400" dirty="0">
                <a:solidFill>
                  <a:schemeClr val="tx2"/>
                </a:solidFill>
                <a:latin typeface="+mj-lt"/>
              </a:rPr>
              <a:t> </a:t>
            </a:r>
            <a:endParaRPr lang="hu-HU" altLang="hu-HU" sz="4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1405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31B3E-33FF-4760-9B32-1F174C41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06" y="310447"/>
            <a:ext cx="8936194" cy="713833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Súlyos stressz esetén is csak a szektor kis része válna sérülékennyé</a:t>
            </a:r>
            <a:endParaRPr lang="hu-HU" sz="240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ACF1C1D-0D56-4228-94CE-2288CF83AB2B}"/>
              </a:ext>
            </a:extLst>
          </p:cNvPr>
          <p:cNvSpPr txBox="1">
            <a:spLocks/>
          </p:cNvSpPr>
          <p:nvPr/>
        </p:nvSpPr>
        <p:spPr>
          <a:xfrm>
            <a:off x="3559993" y="6132370"/>
            <a:ext cx="77853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tőkemegfelelési mutató darabszám alapú eloszlása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AF8F89E-64E2-4024-833C-481AC553A55F}"/>
              </a:ext>
            </a:extLst>
          </p:cNvPr>
          <p:cNvSpPr txBox="1">
            <a:spLocks/>
          </p:cNvSpPr>
          <p:nvPr/>
        </p:nvSpPr>
        <p:spPr>
          <a:xfrm>
            <a:off x="3092585" y="6508936"/>
            <a:ext cx="8252748" cy="31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Függőleges vonal: 10-90 százalékos tartomány, téglalap: 25-75 százalékos tartomány. Forrás: MNB.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326D82-7F54-488B-AF53-F9BBB7216826}"/>
              </a:ext>
            </a:extLst>
          </p:cNvPr>
          <p:cNvSpPr txBox="1"/>
          <p:nvPr/>
        </p:nvSpPr>
        <p:spPr>
          <a:xfrm>
            <a:off x="3176080" y="1091896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jelenleg érvényes </a:t>
            </a:r>
            <a:r>
              <a:rPr lang="hu-HU" b="1" dirty="0"/>
              <a:t>összes tőkekövetelmény </a:t>
            </a:r>
            <a:r>
              <a:rPr lang="hu-HU" dirty="0"/>
              <a:t>teljesítéséhez a bankoknak </a:t>
            </a:r>
            <a:r>
              <a:rPr lang="hu-HU" b="1" dirty="0"/>
              <a:t>kezelhető mértékű</a:t>
            </a:r>
            <a:r>
              <a:rPr lang="hu-HU" dirty="0"/>
              <a:t>, mintegy </a:t>
            </a:r>
            <a:r>
              <a:rPr lang="hu-HU" b="1" dirty="0"/>
              <a:t>86 milliárd forintos </a:t>
            </a:r>
            <a:r>
              <a:rPr lang="hu-HU" dirty="0"/>
              <a:t>tőkeemelési igénye keletkezne.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C6ED3-2E03-4180-8D8D-838FEFD01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20" y="1679170"/>
            <a:ext cx="5783364" cy="44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80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238" y="92550"/>
            <a:ext cx="8390876" cy="713833"/>
          </a:xfrm>
        </p:spPr>
        <p:txBody>
          <a:bodyPr/>
          <a:lstStyle/>
          <a:p>
            <a:r>
              <a:rPr lang="hu-HU" dirty="0"/>
              <a:t>Kiemelt üzenetek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181956"/>
              </p:ext>
            </p:extLst>
          </p:nvPr>
        </p:nvGraphicFramePr>
        <p:xfrm>
          <a:off x="2931402" y="449467"/>
          <a:ext cx="9221399" cy="609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6702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6EF5-F6F7-4B38-B3AE-F7D31BA8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74" y="3063383"/>
            <a:ext cx="6500263" cy="671274"/>
          </a:xfrm>
        </p:spPr>
        <p:txBody>
          <a:bodyPr/>
          <a:lstStyle/>
          <a:p>
            <a:r>
              <a:rPr lang="hu-HU" sz="3600" dirty="0"/>
              <a:t>Köszönjük a figyelmet!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256F089-62A0-4151-80F7-7D991F270CFB}"/>
              </a:ext>
            </a:extLst>
          </p:cNvPr>
          <p:cNvSpPr txBox="1">
            <a:spLocks/>
          </p:cNvSpPr>
          <p:nvPr/>
        </p:nvSpPr>
        <p:spPr>
          <a:xfrm>
            <a:off x="3175520" y="143169"/>
            <a:ext cx="8217005" cy="6096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72000" tIns="36000" rIns="72000" bIns="3600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200" b="1" kern="1200" cap="all" spc="300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/>
              <a:t>Az elmúlt 20 év számokban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8A63225A-0180-4A70-9C21-6742D1866332}"/>
              </a:ext>
            </a:extLst>
          </p:cNvPr>
          <p:cNvSpPr/>
          <p:nvPr/>
        </p:nvSpPr>
        <p:spPr>
          <a:xfrm rot="5400000">
            <a:off x="5908294" y="-876843"/>
            <a:ext cx="753564" cy="53029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3AF11AF7-60B8-4AEE-988D-0D3F6D8583FC}"/>
              </a:ext>
            </a:extLst>
          </p:cNvPr>
          <p:cNvSpPr/>
          <p:nvPr/>
        </p:nvSpPr>
        <p:spPr>
          <a:xfrm rot="5400000">
            <a:off x="5882511" y="88909"/>
            <a:ext cx="768649" cy="53029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8FA06522-99D6-4D9B-884A-7D9CBD273167}"/>
              </a:ext>
            </a:extLst>
          </p:cNvPr>
          <p:cNvSpPr/>
          <p:nvPr/>
        </p:nvSpPr>
        <p:spPr>
          <a:xfrm rot="5400000">
            <a:off x="5841086" y="1117507"/>
            <a:ext cx="851504" cy="53029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112983C2-F823-4290-8544-F28C7D9BA96D}"/>
              </a:ext>
            </a:extLst>
          </p:cNvPr>
          <p:cNvSpPr/>
          <p:nvPr/>
        </p:nvSpPr>
        <p:spPr>
          <a:xfrm rot="5400000">
            <a:off x="5840181" y="2131156"/>
            <a:ext cx="853314" cy="53029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EF90D3E8-C7E9-49DD-85DA-1BC303D54A47}"/>
              </a:ext>
            </a:extLst>
          </p:cNvPr>
          <p:cNvSpPr/>
          <p:nvPr/>
        </p:nvSpPr>
        <p:spPr>
          <a:xfrm rot="5400000">
            <a:off x="5840181" y="3187065"/>
            <a:ext cx="853314" cy="53029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F385CE-7E33-4CAE-87F6-94EEB96A100E}"/>
              </a:ext>
            </a:extLst>
          </p:cNvPr>
          <p:cNvSpPr/>
          <p:nvPr/>
        </p:nvSpPr>
        <p:spPr>
          <a:xfrm>
            <a:off x="4476215" y="1488821"/>
            <a:ext cx="1541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Lakossági hitel / GDP*</a:t>
            </a:r>
            <a:endParaRPr lang="en-GB" b="1" cap="all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39072-D6BA-4294-AB68-C2669981FC13}"/>
              </a:ext>
            </a:extLst>
          </p:cNvPr>
          <p:cNvSpPr/>
          <p:nvPr/>
        </p:nvSpPr>
        <p:spPr>
          <a:xfrm>
            <a:off x="4482662" y="2422661"/>
            <a:ext cx="1534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rgbClr val="235B73"/>
                </a:solidFill>
              </a:rPr>
              <a:t>Vállalati Hitel / GDP*</a:t>
            </a:r>
            <a:endParaRPr lang="en-GB" b="1" cap="all" dirty="0">
              <a:solidFill>
                <a:srgbClr val="235B7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85B27-946D-477D-AA85-2FCD7774D5B8}"/>
              </a:ext>
            </a:extLst>
          </p:cNvPr>
          <p:cNvSpPr/>
          <p:nvPr/>
        </p:nvSpPr>
        <p:spPr>
          <a:xfrm>
            <a:off x="4456438" y="3339739"/>
            <a:ext cx="1780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accent6"/>
                </a:solidFill>
              </a:rPr>
              <a:t>Sajáttőke-arányos nyereség</a:t>
            </a:r>
            <a:endParaRPr lang="en-GB" b="1" cap="all" dirty="0">
              <a:solidFill>
                <a:schemeClr val="accent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947FF-D090-43EC-B65F-128060A2F1C9}"/>
              </a:ext>
            </a:extLst>
          </p:cNvPr>
          <p:cNvSpPr/>
          <p:nvPr/>
        </p:nvSpPr>
        <p:spPr>
          <a:xfrm>
            <a:off x="4456440" y="4362659"/>
            <a:ext cx="2022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accent3"/>
                </a:solidFill>
              </a:rPr>
              <a:t>90 napon túl késedelmes hitelek aránya</a:t>
            </a:r>
            <a:endParaRPr lang="en-GB" b="1" cap="all" dirty="0">
              <a:solidFill>
                <a:schemeClr val="accent3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1C2B8D-EF9A-4BFE-9BD7-C0C8F9F8EB61}"/>
              </a:ext>
            </a:extLst>
          </p:cNvPr>
          <p:cNvSpPr/>
          <p:nvPr/>
        </p:nvSpPr>
        <p:spPr>
          <a:xfrm>
            <a:off x="4471679" y="5555625"/>
            <a:ext cx="1678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accent1"/>
                </a:solidFill>
              </a:rPr>
              <a:t>Hitel / betét mutató</a:t>
            </a:r>
            <a:endParaRPr lang="en-GB" b="1" cap="all" dirty="0">
              <a:solidFill>
                <a:schemeClr val="accent1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BD2E3D2-E396-4B13-87FB-2D5263D52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3794" y="2495274"/>
            <a:ext cx="501015" cy="50328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062C46E-7F23-4EAE-A8D4-B27868608C70}"/>
              </a:ext>
            </a:extLst>
          </p:cNvPr>
          <p:cNvGrpSpPr/>
          <p:nvPr/>
        </p:nvGrpSpPr>
        <p:grpSpPr>
          <a:xfrm>
            <a:off x="6397521" y="1617181"/>
            <a:ext cx="2063085" cy="652505"/>
            <a:chOff x="4621589" y="1794301"/>
            <a:chExt cx="1824379" cy="65250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47C4BA-9245-4D79-839E-051EDB816841}"/>
                </a:ext>
              </a:extLst>
            </p:cNvPr>
            <p:cNvSpPr/>
            <p:nvPr/>
          </p:nvSpPr>
          <p:spPr>
            <a:xfrm>
              <a:off x="4621589" y="1800475"/>
              <a:ext cx="4630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5%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CB5FB7-AE6E-4E5C-B802-9F468BB0D3FF}"/>
                </a:ext>
              </a:extLst>
            </p:cNvPr>
            <p:cNvSpPr/>
            <p:nvPr/>
          </p:nvSpPr>
          <p:spPr>
            <a:xfrm>
              <a:off x="5187638" y="1794949"/>
              <a:ext cx="540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31%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1F6FF58-FC40-4E86-A145-B9B4D95E8260}"/>
                </a:ext>
              </a:extLst>
            </p:cNvPr>
            <p:cNvSpPr/>
            <p:nvPr/>
          </p:nvSpPr>
          <p:spPr>
            <a:xfrm>
              <a:off x="5794994" y="1794301"/>
              <a:ext cx="650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16%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E25FD7F-3B57-426C-9A7D-C542847D9E38}"/>
                </a:ext>
              </a:extLst>
            </p:cNvPr>
            <p:cNvCxnSpPr>
              <a:cxnSpLocks/>
            </p:cNvCxnSpPr>
            <p:nvPr/>
          </p:nvCxnSpPr>
          <p:spPr>
            <a:xfrm>
              <a:off x="5000628" y="1969752"/>
              <a:ext cx="18701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98D8684-BCE3-417D-B4F4-5887A7355AAE}"/>
                </a:ext>
              </a:extLst>
            </p:cNvPr>
            <p:cNvCxnSpPr>
              <a:cxnSpLocks/>
            </p:cNvCxnSpPr>
            <p:nvPr/>
          </p:nvCxnSpPr>
          <p:spPr>
            <a:xfrm>
              <a:off x="5671257" y="1963578"/>
              <a:ext cx="18701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8392D9-BD75-462B-B452-CA9994853EE3}"/>
              </a:ext>
            </a:extLst>
          </p:cNvPr>
          <p:cNvGrpSpPr/>
          <p:nvPr/>
        </p:nvGrpSpPr>
        <p:grpSpPr>
          <a:xfrm>
            <a:off x="9011831" y="953993"/>
            <a:ext cx="2488804" cy="1244402"/>
            <a:chOff x="9011831" y="939003"/>
            <a:chExt cx="2488804" cy="1244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F9B636-5419-464C-A1E9-CDE4FE09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1831" y="939003"/>
              <a:ext cx="2488804" cy="124440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91EC28-A909-4DEF-89A1-53765A7DA770}"/>
                </a:ext>
              </a:extLst>
            </p:cNvPr>
            <p:cNvSpPr txBox="1"/>
            <p:nvPr/>
          </p:nvSpPr>
          <p:spPr>
            <a:xfrm>
              <a:off x="10119520" y="1320494"/>
              <a:ext cx="438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b="1" dirty="0" err="1">
                  <a:solidFill>
                    <a:schemeClr val="bg1"/>
                  </a:solidFill>
                </a:rPr>
                <a:t>FX</a:t>
              </a:r>
              <a:endParaRPr lang="hu-H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94F841-1ACF-4E9D-8E5B-975BC20C367F}"/>
                </a:ext>
              </a:extLst>
            </p:cNvPr>
            <p:cNvSpPr txBox="1"/>
            <p:nvPr/>
          </p:nvSpPr>
          <p:spPr>
            <a:xfrm>
              <a:off x="10889066" y="1731907"/>
              <a:ext cx="61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b="1" dirty="0">
                  <a:solidFill>
                    <a:schemeClr val="bg1"/>
                  </a:solidFill>
                </a:rPr>
                <a:t>HUF</a:t>
              </a:r>
            </a:p>
          </p:txBody>
        </p:sp>
      </p:grpSp>
      <p:pic>
        <p:nvPicPr>
          <p:cNvPr id="32" name="Picture 2" descr="Dollar Bar Chart Trend Raster Icon. Flat Black Symbol. Pictogram.. Stock  Photo, Picture And Royalty Free Image. Image 79921409.">
            <a:extLst>
              <a:ext uri="{FF2B5EF4-FFF2-40B4-BE49-F238E27FC236}">
                <a16:creationId xmlns:a16="http://schemas.microsoft.com/office/drawing/2014/main" id="{EB0175BC-FE1C-4E8D-813D-AB65E62C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32" y="3507902"/>
            <a:ext cx="568783" cy="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70CFD2C-9A85-4C44-AC83-6DCC6D11206C}"/>
              </a:ext>
            </a:extLst>
          </p:cNvPr>
          <p:cNvGrpSpPr/>
          <p:nvPr/>
        </p:nvGrpSpPr>
        <p:grpSpPr>
          <a:xfrm>
            <a:off x="8966775" y="2089290"/>
            <a:ext cx="2588545" cy="1294820"/>
            <a:chOff x="8996755" y="2074300"/>
            <a:chExt cx="2588545" cy="12948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5151A0-F127-4CA2-93B7-7DD2BA32F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6755" y="2074300"/>
              <a:ext cx="2588545" cy="129482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2C3177-5FDC-494F-BD2A-A0078A1ACCAF}"/>
                </a:ext>
              </a:extLst>
            </p:cNvPr>
            <p:cNvSpPr txBox="1"/>
            <p:nvPr/>
          </p:nvSpPr>
          <p:spPr>
            <a:xfrm>
              <a:off x="9973366" y="2413810"/>
              <a:ext cx="43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b="1" dirty="0" err="1">
                  <a:solidFill>
                    <a:schemeClr val="bg1"/>
                  </a:solidFill>
                </a:rPr>
                <a:t>FX</a:t>
              </a:r>
              <a:endParaRPr lang="hu-H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38D463-0D80-464F-B161-3114F37E9657}"/>
                </a:ext>
              </a:extLst>
            </p:cNvPr>
            <p:cNvSpPr txBox="1"/>
            <p:nvPr/>
          </p:nvSpPr>
          <p:spPr>
            <a:xfrm>
              <a:off x="9977749" y="2810142"/>
              <a:ext cx="610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b="1" dirty="0">
                  <a:solidFill>
                    <a:schemeClr val="bg1"/>
                  </a:solidFill>
                </a:rPr>
                <a:t>HUF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2B3ABE6-8EB7-4468-8286-4F042DC70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6537" y="3147215"/>
            <a:ext cx="2618783" cy="11578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0C4348-131A-4CA8-BA0B-FE84E63C75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5972" y="4245569"/>
            <a:ext cx="2670975" cy="11657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BB4AA26-EFB9-4AD9-B355-203220EDA9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8697" y="5242171"/>
            <a:ext cx="2678270" cy="121299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893E753-9B37-43FD-BB26-D8BF4FB62512}"/>
              </a:ext>
            </a:extLst>
          </p:cNvPr>
          <p:cNvGrpSpPr/>
          <p:nvPr/>
        </p:nvGrpSpPr>
        <p:grpSpPr>
          <a:xfrm>
            <a:off x="6308581" y="2564292"/>
            <a:ext cx="2152026" cy="369857"/>
            <a:chOff x="4542939" y="1799950"/>
            <a:chExt cx="1903029" cy="36985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8241D74-1EB9-44C0-AE26-B9D0E689ED72}"/>
                </a:ext>
              </a:extLst>
            </p:cNvPr>
            <p:cNvSpPr/>
            <p:nvPr/>
          </p:nvSpPr>
          <p:spPr>
            <a:xfrm>
              <a:off x="4542939" y="1800475"/>
              <a:ext cx="5416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24%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D892B6F-9FB0-4582-B21D-EDAFD1DE792B}"/>
                </a:ext>
              </a:extLst>
            </p:cNvPr>
            <p:cNvSpPr/>
            <p:nvPr/>
          </p:nvSpPr>
          <p:spPr>
            <a:xfrm>
              <a:off x="5187638" y="1799950"/>
              <a:ext cx="540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29%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60E125D-5232-43DA-B662-A27D7AF3A281}"/>
                </a:ext>
              </a:extLst>
            </p:cNvPr>
            <p:cNvSpPr/>
            <p:nvPr/>
          </p:nvSpPr>
          <p:spPr>
            <a:xfrm>
              <a:off x="5794994" y="1799950"/>
              <a:ext cx="650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19%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858C48E-CD56-4883-91B1-95696C069FAE}"/>
                </a:ext>
              </a:extLst>
            </p:cNvPr>
            <p:cNvCxnSpPr>
              <a:cxnSpLocks/>
            </p:cNvCxnSpPr>
            <p:nvPr/>
          </p:nvCxnSpPr>
          <p:spPr>
            <a:xfrm>
              <a:off x="5000628" y="1969752"/>
              <a:ext cx="18701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E1C458F-BE48-4E1C-AFBF-B7ED495C655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257" y="1963578"/>
              <a:ext cx="18701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512757-91B6-4F58-85C6-FA7B54DA4FCE}"/>
              </a:ext>
            </a:extLst>
          </p:cNvPr>
          <p:cNvGrpSpPr/>
          <p:nvPr/>
        </p:nvGrpSpPr>
        <p:grpSpPr>
          <a:xfrm>
            <a:off x="5796899" y="3619092"/>
            <a:ext cx="3012153" cy="370065"/>
            <a:chOff x="5882624" y="3340800"/>
            <a:chExt cx="3012153" cy="37006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C079C16-BF31-465B-862E-43C2C8E23F9E}"/>
                </a:ext>
              </a:extLst>
            </p:cNvPr>
            <p:cNvGrpSpPr/>
            <p:nvPr/>
          </p:nvGrpSpPr>
          <p:grpSpPr>
            <a:xfrm>
              <a:off x="5882624" y="3340800"/>
              <a:ext cx="2152026" cy="370065"/>
              <a:chOff x="4542939" y="1799742"/>
              <a:chExt cx="1903029" cy="370065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78DA293-F17D-4FE4-9934-9844E3625B52}"/>
                  </a:ext>
                </a:extLst>
              </p:cNvPr>
              <p:cNvSpPr/>
              <p:nvPr/>
            </p:nvSpPr>
            <p:spPr>
              <a:xfrm>
                <a:off x="4542939" y="1800475"/>
                <a:ext cx="5416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cap="all" dirty="0">
                    <a:solidFill>
                      <a:schemeClr val="tx2"/>
                    </a:solidFill>
                  </a:rPr>
                  <a:t>12%</a:t>
                </a:r>
                <a:endParaRPr lang="en-GB" b="1" cap="all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C1168F-59C3-4E42-AC83-1578C6E1F7B9}"/>
                  </a:ext>
                </a:extLst>
              </p:cNvPr>
              <p:cNvSpPr/>
              <p:nvPr/>
            </p:nvSpPr>
            <p:spPr>
              <a:xfrm>
                <a:off x="5187638" y="1799742"/>
                <a:ext cx="5409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cap="all" dirty="0">
                    <a:solidFill>
                      <a:schemeClr val="tx2"/>
                    </a:solidFill>
                  </a:rPr>
                  <a:t>24%</a:t>
                </a:r>
                <a:endParaRPr lang="en-GB" b="1" cap="all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006A266-FE9A-484F-91EC-FF0686A49487}"/>
                  </a:ext>
                </a:extLst>
              </p:cNvPr>
              <p:cNvSpPr/>
              <p:nvPr/>
            </p:nvSpPr>
            <p:spPr>
              <a:xfrm>
                <a:off x="5794994" y="1799742"/>
                <a:ext cx="6509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cap="all" dirty="0">
                    <a:solidFill>
                      <a:schemeClr val="tx2"/>
                    </a:solidFill>
                  </a:rPr>
                  <a:t> -17%</a:t>
                </a:r>
                <a:endParaRPr lang="en-GB" b="1" cap="all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B398884B-94BA-4733-966B-19DD396227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0628" y="1969752"/>
                <a:ext cx="187010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C79B979-31BB-43A5-9013-93083FD74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257" y="1968942"/>
                <a:ext cx="187010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8A9BD02-5813-4BFC-8425-E11DF4B19BD0}"/>
                </a:ext>
              </a:extLst>
            </p:cNvPr>
            <p:cNvCxnSpPr>
              <a:cxnSpLocks/>
            </p:cNvCxnSpPr>
            <p:nvPr/>
          </p:nvCxnSpPr>
          <p:spPr>
            <a:xfrm>
              <a:off x="7928910" y="3510000"/>
              <a:ext cx="211479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C0D5845-893A-4FB6-A9F4-BB1F3D3C81FF}"/>
                </a:ext>
              </a:extLst>
            </p:cNvPr>
            <p:cNvSpPr/>
            <p:nvPr/>
          </p:nvSpPr>
          <p:spPr>
            <a:xfrm>
              <a:off x="8158628" y="3340800"/>
              <a:ext cx="7361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6,8%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CCE2585-9262-4D2D-BF44-08254C660CF1}"/>
              </a:ext>
            </a:extLst>
          </p:cNvPr>
          <p:cNvGrpSpPr/>
          <p:nvPr/>
        </p:nvGrpSpPr>
        <p:grpSpPr>
          <a:xfrm>
            <a:off x="6368972" y="4601037"/>
            <a:ext cx="2371848" cy="370187"/>
            <a:chOff x="4348550" y="1800475"/>
            <a:chExt cx="2097418" cy="37018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3833B94-ED61-4DB0-B4EC-2B8048B9161A}"/>
                </a:ext>
              </a:extLst>
            </p:cNvPr>
            <p:cNvSpPr/>
            <p:nvPr/>
          </p:nvSpPr>
          <p:spPr>
            <a:xfrm>
              <a:off x="4348550" y="1800475"/>
              <a:ext cx="567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1,8%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FC8EE1D-909A-4891-839A-C5393B1212C5}"/>
                </a:ext>
              </a:extLst>
            </p:cNvPr>
            <p:cNvSpPr/>
            <p:nvPr/>
          </p:nvSpPr>
          <p:spPr>
            <a:xfrm>
              <a:off x="4988673" y="1801330"/>
              <a:ext cx="7398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19,6%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821B8FB-1AE8-46CB-9A08-0187D09A0C17}"/>
                </a:ext>
              </a:extLst>
            </p:cNvPr>
            <p:cNvSpPr/>
            <p:nvPr/>
          </p:nvSpPr>
          <p:spPr>
            <a:xfrm>
              <a:off x="5794994" y="1801330"/>
              <a:ext cx="650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1,7%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D5E8D84-1A7A-4DD1-9339-D5622A31ACA0}"/>
                </a:ext>
              </a:extLst>
            </p:cNvPr>
            <p:cNvCxnSpPr>
              <a:cxnSpLocks/>
            </p:cNvCxnSpPr>
            <p:nvPr/>
          </p:nvCxnSpPr>
          <p:spPr>
            <a:xfrm>
              <a:off x="4832173" y="1989630"/>
              <a:ext cx="18701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A2C50EC-8F38-4FD4-87A2-CBC93D010CE2}"/>
                </a:ext>
              </a:extLst>
            </p:cNvPr>
            <p:cNvCxnSpPr>
              <a:cxnSpLocks/>
            </p:cNvCxnSpPr>
            <p:nvPr/>
          </p:nvCxnSpPr>
          <p:spPr>
            <a:xfrm>
              <a:off x="5629142" y="1988530"/>
              <a:ext cx="18701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4143EDC-043A-40C2-80B8-BD351EAD453E}"/>
              </a:ext>
            </a:extLst>
          </p:cNvPr>
          <p:cNvGrpSpPr/>
          <p:nvPr/>
        </p:nvGrpSpPr>
        <p:grpSpPr>
          <a:xfrm>
            <a:off x="6394926" y="5657322"/>
            <a:ext cx="2371848" cy="375506"/>
            <a:chOff x="4348550" y="1794301"/>
            <a:chExt cx="2097418" cy="37550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539381F-CE19-44F7-8237-9EC48B50C6BE}"/>
                </a:ext>
              </a:extLst>
            </p:cNvPr>
            <p:cNvSpPr/>
            <p:nvPr/>
          </p:nvSpPr>
          <p:spPr>
            <a:xfrm>
              <a:off x="4348550" y="1800475"/>
              <a:ext cx="567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82%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A28C2E7-4F8D-4943-8781-19F2BE1E28FE}"/>
                </a:ext>
              </a:extLst>
            </p:cNvPr>
            <p:cNvSpPr/>
            <p:nvPr/>
          </p:nvSpPr>
          <p:spPr>
            <a:xfrm>
              <a:off x="4988673" y="1794949"/>
              <a:ext cx="7398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145%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9C3D8BB-759C-47AC-8AAD-7FA74EB2337F}"/>
                </a:ext>
              </a:extLst>
            </p:cNvPr>
            <p:cNvSpPr/>
            <p:nvPr/>
          </p:nvSpPr>
          <p:spPr>
            <a:xfrm>
              <a:off x="5794994" y="1794301"/>
              <a:ext cx="650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b="1" cap="all" dirty="0">
                  <a:solidFill>
                    <a:schemeClr val="tx2"/>
                  </a:solidFill>
                </a:rPr>
                <a:t>75%</a:t>
              </a:r>
              <a:endParaRPr lang="en-GB" b="1" cap="all" dirty="0">
                <a:solidFill>
                  <a:schemeClr val="tx2"/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15BA634-FC14-4304-BB18-DE11570C600F}"/>
                </a:ext>
              </a:extLst>
            </p:cNvPr>
            <p:cNvCxnSpPr>
              <a:cxnSpLocks/>
            </p:cNvCxnSpPr>
            <p:nvPr/>
          </p:nvCxnSpPr>
          <p:spPr>
            <a:xfrm>
              <a:off x="4832173" y="1969752"/>
              <a:ext cx="18701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3B6C8B7-F761-4E7F-AE4A-F91105733769}"/>
                </a:ext>
              </a:extLst>
            </p:cNvPr>
            <p:cNvCxnSpPr>
              <a:cxnSpLocks/>
            </p:cNvCxnSpPr>
            <p:nvPr/>
          </p:nvCxnSpPr>
          <p:spPr>
            <a:xfrm>
              <a:off x="5629142" y="1963578"/>
              <a:ext cx="18701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Bank, debtor, loan, money, npl icon - Download on Iconfinder">
            <a:extLst>
              <a:ext uri="{FF2B5EF4-FFF2-40B4-BE49-F238E27FC236}">
                <a16:creationId xmlns:a16="http://schemas.microsoft.com/office/drawing/2014/main" id="{51AF1FA3-DB14-43AB-BA6F-4077DE51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18" y="4450355"/>
            <a:ext cx="627570" cy="6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on Art sketches">
            <a:extLst>
              <a:ext uri="{FF2B5EF4-FFF2-40B4-BE49-F238E27FC236}">
                <a16:creationId xmlns:a16="http://schemas.microsoft.com/office/drawing/2014/main" id="{B731048C-60AA-447A-A5F3-8B9F17A1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71" y="1443110"/>
            <a:ext cx="605119" cy="6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lance Sheet Icons - Download Free Vector Icons | Noun Project">
            <a:extLst>
              <a:ext uri="{FF2B5EF4-FFF2-40B4-BE49-F238E27FC236}">
                <a16:creationId xmlns:a16="http://schemas.microsoft.com/office/drawing/2014/main" id="{DAAEF2A4-43C1-4427-89A7-B565AC9D3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18" y="5538019"/>
            <a:ext cx="629080" cy="6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1BB95FBD-D29D-4BB7-8DC2-2D7EFBA6B052}"/>
              </a:ext>
            </a:extLst>
          </p:cNvPr>
          <p:cNvGrpSpPr/>
          <p:nvPr/>
        </p:nvGrpSpPr>
        <p:grpSpPr>
          <a:xfrm>
            <a:off x="5969076" y="803366"/>
            <a:ext cx="2943014" cy="646331"/>
            <a:chOff x="4604205" y="1635584"/>
            <a:chExt cx="1905801" cy="838471"/>
          </a:xfrm>
          <a:solidFill>
            <a:schemeClr val="bg1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F8BFAD7-C878-4A61-8BFA-543B696839E4}"/>
                </a:ext>
              </a:extLst>
            </p:cNvPr>
            <p:cNvSpPr/>
            <p:nvPr/>
          </p:nvSpPr>
          <p:spPr>
            <a:xfrm>
              <a:off x="4604205" y="1722731"/>
              <a:ext cx="463011" cy="47912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hu-HU" b="1" i="1" cap="all" dirty="0">
                  <a:solidFill>
                    <a:schemeClr val="tx2"/>
                  </a:solidFill>
                </a:rPr>
                <a:t>2000</a:t>
              </a:r>
              <a:endParaRPr lang="en-GB" b="1" i="1" cap="all" dirty="0">
                <a:solidFill>
                  <a:schemeClr val="tx2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6725024-74BF-4970-8540-8FF4BD35B5F9}"/>
                </a:ext>
              </a:extLst>
            </p:cNvPr>
            <p:cNvSpPr/>
            <p:nvPr/>
          </p:nvSpPr>
          <p:spPr>
            <a:xfrm>
              <a:off x="5233093" y="1635584"/>
              <a:ext cx="540912" cy="8384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b="1" i="1" cap="all" dirty="0">
                  <a:solidFill>
                    <a:schemeClr val="tx2"/>
                  </a:solidFill>
                </a:rPr>
                <a:t>Max/min</a:t>
              </a:r>
              <a:endParaRPr lang="en-GB" b="1" i="1" cap="all" dirty="0">
                <a:solidFill>
                  <a:schemeClr val="tx2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475C92A-3E1D-4EB6-B6BF-1FEE2C93AF75}"/>
                </a:ext>
              </a:extLst>
            </p:cNvPr>
            <p:cNvSpPr/>
            <p:nvPr/>
          </p:nvSpPr>
          <p:spPr>
            <a:xfrm>
              <a:off x="5859032" y="1727130"/>
              <a:ext cx="650974" cy="47912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hu-HU" b="1" i="1" cap="all" dirty="0">
                  <a:solidFill>
                    <a:schemeClr val="tx2"/>
                  </a:solidFill>
                </a:rPr>
                <a:t>2020 Q2</a:t>
              </a:r>
              <a:endParaRPr lang="en-GB" b="1" i="1" cap="all" dirty="0">
                <a:solidFill>
                  <a:schemeClr val="tx2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9055246-0723-4FE6-A584-4694B39045E8}"/>
                </a:ext>
              </a:extLst>
            </p:cNvPr>
            <p:cNvCxnSpPr>
              <a:cxnSpLocks/>
            </p:cNvCxnSpPr>
            <p:nvPr/>
          </p:nvCxnSpPr>
          <p:spPr>
            <a:xfrm>
              <a:off x="5000628" y="1969750"/>
              <a:ext cx="187010" cy="0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1D75103-014E-4FB8-951B-8C01B16309B5}"/>
                </a:ext>
              </a:extLst>
            </p:cNvPr>
            <p:cNvCxnSpPr>
              <a:cxnSpLocks/>
            </p:cNvCxnSpPr>
            <p:nvPr/>
          </p:nvCxnSpPr>
          <p:spPr>
            <a:xfrm>
              <a:off x="5703413" y="1966376"/>
              <a:ext cx="187010" cy="0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527E6E-3FD0-4C42-B2C4-EE0B1D2C22FE}"/>
              </a:ext>
            </a:extLst>
          </p:cNvPr>
          <p:cNvSpPr txBox="1"/>
          <p:nvPr/>
        </p:nvSpPr>
        <p:spPr>
          <a:xfrm>
            <a:off x="3615373" y="6425183"/>
            <a:ext cx="7273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solidFill>
                  <a:schemeClr val="tx2"/>
                </a:solidFill>
              </a:rPr>
              <a:t>Megjegyzés: *csak a hitelintézetektől kapott hiteleket figyelembe véve</a:t>
            </a:r>
          </a:p>
        </p:txBody>
      </p:sp>
    </p:spTree>
    <p:extLst>
      <p:ext uri="{BB962C8B-B14F-4D97-AF65-F5344CB8AC3E}">
        <p14:creationId xmlns:p14="http://schemas.microsoft.com/office/powerpoint/2010/main" val="355905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238" y="92550"/>
            <a:ext cx="8390876" cy="713833"/>
          </a:xfrm>
        </p:spPr>
        <p:txBody>
          <a:bodyPr/>
          <a:lstStyle/>
          <a:p>
            <a:r>
              <a:rPr lang="hu-HU" dirty="0"/>
              <a:t>Kiemelt üzenetek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445724"/>
              </p:ext>
            </p:extLst>
          </p:nvPr>
        </p:nvGraphicFramePr>
        <p:xfrm>
          <a:off x="2931402" y="449467"/>
          <a:ext cx="9221399" cy="609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140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059963"/>
              </p:ext>
            </p:extLst>
          </p:nvPr>
        </p:nvGraphicFramePr>
        <p:xfrm>
          <a:off x="3769895" y="520181"/>
          <a:ext cx="7234130" cy="581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767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997" y="255583"/>
            <a:ext cx="8928027" cy="713833"/>
          </a:xfrm>
        </p:spPr>
        <p:txBody>
          <a:bodyPr>
            <a:noAutofit/>
          </a:bodyPr>
          <a:lstStyle/>
          <a:p>
            <a:r>
              <a:rPr lang="hu-HU" sz="2400" dirty="0"/>
              <a:t>A fellendülés a vártnál lassabb, és ágazatonként eltérő ütemű lehet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A43121-E27B-4A5B-8CD8-25AE8913E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73" y="2071976"/>
            <a:ext cx="4525639" cy="32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CC6A90-6E09-4F7F-839E-C7178B70C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13" y="2083101"/>
            <a:ext cx="4483134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7" y="1040376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krízis eltérő mértékben hat az egyes gazdasági ágazatokra és a munkaerőpiac különböző szegmenseire is. „V” alakú visszapattanás helyett a kilábalás az ágazati érintettséggel párhuzamosan szegmentált, „K” alakú lehet.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4432D9-5F69-4314-88AB-DA6DC22A78FE}"/>
              </a:ext>
            </a:extLst>
          </p:cNvPr>
          <p:cNvSpPr txBox="1">
            <a:spLocks/>
          </p:cNvSpPr>
          <p:nvPr/>
        </p:nvSpPr>
        <p:spPr>
          <a:xfrm>
            <a:off x="3143996" y="5503101"/>
            <a:ext cx="44831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ágazatok bruttó hozzáadott értékének és foglalkoztatottságának változása az unióban 2019.II. és 2020.II. negyedévei között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5EA45CD-C265-4F88-8FD4-0AA1E91C2247}"/>
              </a:ext>
            </a:extLst>
          </p:cNvPr>
          <p:cNvSpPr txBox="1">
            <a:spLocks/>
          </p:cNvSpPr>
          <p:nvPr/>
        </p:nvSpPr>
        <p:spPr>
          <a:xfrm>
            <a:off x="7608012" y="5668479"/>
            <a:ext cx="4696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Egyes elemzőházak euroövezeti és globális reál GDP növekedésre adott előrejelzése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42169B-615F-4BD1-A8D2-6AF159CE42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322467"/>
            <a:ext cx="8329134" cy="535532"/>
          </a:xfrm>
        </p:spPr>
        <p:txBody>
          <a:bodyPr/>
          <a:lstStyle/>
          <a:p>
            <a:pPr algn="just"/>
            <a:r>
              <a:rPr lang="hu-HU" sz="1200" dirty="0"/>
              <a:t>Megjegyzés: A buborék mérete a </a:t>
            </a:r>
            <a:r>
              <a:rPr lang="hu-HU" sz="1200" dirty="0" err="1"/>
              <a:t>szektorális</a:t>
            </a:r>
            <a:r>
              <a:rPr lang="hu-HU" sz="1200" dirty="0"/>
              <a:t> foglalkoztatottság 2020 második negyedévében. A bruttó hozzáadott érték szezonálisan és naptárhatással igazított. Forrás: Eurostat, OECD, IMF, Európai Bizottság, </a:t>
            </a:r>
            <a:r>
              <a:rPr lang="hu-HU" sz="1200" dirty="0" err="1"/>
              <a:t>S&amp;P</a:t>
            </a:r>
            <a:r>
              <a:rPr lang="hu-HU" sz="1200" dirty="0"/>
              <a:t>, Thomson Reuters </a:t>
            </a:r>
            <a:r>
              <a:rPr lang="hu-HU" sz="1200" dirty="0" err="1"/>
              <a:t>Datastream</a:t>
            </a:r>
            <a:r>
              <a:rPr lang="hu-HU" sz="1200" dirty="0"/>
              <a:t>, </a:t>
            </a:r>
            <a:r>
              <a:rPr lang="hu-HU" sz="1200" dirty="0" err="1"/>
              <a:t>EKB</a:t>
            </a:r>
            <a:r>
              <a:rPr lang="hu-HU" sz="1200" dirty="0"/>
              <a:t>, </a:t>
            </a:r>
            <a:r>
              <a:rPr lang="hu-HU" sz="1200" dirty="0" err="1"/>
              <a:t>Fitch</a:t>
            </a:r>
            <a:r>
              <a:rPr lang="hu-H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63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költségvetési és jegybanki intézkedések tompították az első hullám következményeit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ED0945-1316-4A4B-9603-C9D429BFB71C}"/>
              </a:ext>
            </a:extLst>
          </p:cNvPr>
          <p:cNvSpPr txBox="1">
            <a:spLocks/>
          </p:cNvSpPr>
          <p:nvPr/>
        </p:nvSpPr>
        <p:spPr>
          <a:xfrm>
            <a:off x="3058587" y="5751715"/>
            <a:ext cx="46960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 GDP-arányos bruttó államadósság 2020-ban várható változása az Unió tagállamaiban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7586708" y="5833689"/>
            <a:ext cx="469609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Jegybankmérlegek a GDP arányában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04EFB-4138-42CA-B553-FAC6C6D67BC7}"/>
              </a:ext>
            </a:extLst>
          </p:cNvPr>
          <p:cNvSpPr txBox="1"/>
          <p:nvPr/>
        </p:nvSpPr>
        <p:spPr>
          <a:xfrm>
            <a:off x="3143998" y="1093150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második hullám felfutása és az elhúzódó kilábalás miatt további gazdaságtámogató intézkedések bevezetésére lehet szükség, ami egyes országokban a megnövekedett adósságszintek, illetve szűkülő monetáris politikai mozgástér miatt már kihívást jelenthet.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315538"/>
            <a:ext cx="8204187" cy="429645"/>
          </a:xfrm>
        </p:spPr>
        <p:txBody>
          <a:bodyPr/>
          <a:lstStyle/>
          <a:p>
            <a:pPr algn="just"/>
            <a:r>
              <a:rPr lang="hu-HU" sz="1200" dirty="0"/>
              <a:t>Megjegyzés: (bal oldali ábra) Az Európai Bizottság 2020-ra vonatkozó előrejelzései alapján, MNB számítások. Forrás: Eurostat, nemzeti jegybankok.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E0A6F6-3B3F-47CA-852D-8E2FB366CA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56" y="2192090"/>
            <a:ext cx="4570627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608FFB-F43B-4FF5-BBD2-22794BBB6F50}"/>
              </a:ext>
            </a:extLst>
          </p:cNvPr>
          <p:cNvSpPr/>
          <p:nvPr/>
        </p:nvSpPr>
        <p:spPr>
          <a:xfrm>
            <a:off x="4859868" y="2305872"/>
            <a:ext cx="155864" cy="259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A7ECF-9B5E-4C57-895C-0E93E5AA5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708" y="2116674"/>
            <a:ext cx="4536000" cy="33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614497"/>
              </p:ext>
            </p:extLst>
          </p:nvPr>
        </p:nvGraphicFramePr>
        <p:xfrm>
          <a:off x="3769895" y="520181"/>
          <a:ext cx="7234130" cy="581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6983475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2585</Words>
  <Application>Microsoft Office PowerPoint</Application>
  <PresentationFormat>Widescreen</PresentationFormat>
  <Paragraphs>294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Trebuchet MS</vt:lpstr>
      <vt:lpstr>MNB téma 16_9 új</vt:lpstr>
      <vt:lpstr>MNB téma 16_9 nyomtatásra</vt:lpstr>
      <vt:lpstr>Pénzügyi stabilitási jelentés (2020. november)</vt:lpstr>
      <vt:lpstr>PowerPoint Presentation</vt:lpstr>
      <vt:lpstr>PowerPoint Presentation</vt:lpstr>
      <vt:lpstr>PowerPoint Presentation</vt:lpstr>
      <vt:lpstr>Kiemelt üzenetek</vt:lpstr>
      <vt:lpstr>PowerPoint Presentation</vt:lpstr>
      <vt:lpstr>A fellendülés a vártnál lassabb, és ágazatonként eltérő ütemű lehet</vt:lpstr>
      <vt:lpstr>A költségvetési és jegybanki intézkedések tompították az első hullám következményeit</vt:lpstr>
      <vt:lpstr>PowerPoint Presentation</vt:lpstr>
      <vt:lpstr>A likviditási tartalékok bőségesek, amit a jegybanki intézkedések is támogatnak</vt:lpstr>
      <vt:lpstr>A likviditásbővítő intézkedések hatására átalakult a bankrendszeri likviditás </vt:lpstr>
      <vt:lpstr>A Likviditási Stressz Index elméleti minimuma közelébe csökkent</vt:lpstr>
      <vt:lpstr>PowerPoint Presentation</vt:lpstr>
      <vt:lpstr>2008 vs 2020: az állami programok (moratórium és hitelprogramok) fenntartják az állományt</vt:lpstr>
      <vt:lpstr>A vállalati hitelezés megtorpanása után gyorsan helyreállhat a hitelezési aktivitás </vt:lpstr>
      <vt:lpstr>A bankok kisebb aránya szigorított a hitelezési feltételeken, mint a 2008-as válságban</vt:lpstr>
      <vt:lpstr>A hazai új garanciaprogramok GDP-arányos nagysága jelentősen elmarad az európai átlagtól </vt:lpstr>
      <vt:lpstr>Az államilag támogatott hitelek fenntartják a háztartási hitelezés bővülését</vt:lpstr>
      <vt:lpstr>az év első felében A fogyasztási és a lakáscélú hitelfeltételeken is szigorítottak A bankok</vt:lpstr>
      <vt:lpstr>Előrejelzés: Az állami programok továbbra is fenntartják az állomány bővülését</vt:lpstr>
      <vt:lpstr>PowerPoint Presentation</vt:lpstr>
      <vt:lpstr>A lakáspiaci áremelkedés már a koronavírus-járvány megjelenése előtt lassulni kezdett</vt:lpstr>
      <vt:lpstr>A ciklusban csúcsra jutó kereskedelmiingatlan fejlesztések visszaeső kereslettel találkoznak</vt:lpstr>
      <vt:lpstr>A bankrendszer kockázatos ingatlanpiaci kitettsége sokkal kisebb mint az előző válságban</vt:lpstr>
      <vt:lpstr>PowerPoint Presentation</vt:lpstr>
      <vt:lpstr>A moratórium átmenetileg meggátolja a késedelembe esést, de a hitelkockázatok nőnek</vt:lpstr>
      <vt:lpstr>A moratóriummal élő háztartások anyagi körülményei rosszabbak</vt:lpstr>
      <vt:lpstr>A hitelezési veszteségek növekedni fognak az értékvesztésképzés előretekintő jellege miatt </vt:lpstr>
      <vt:lpstr>A gyenge jövedelmezőség jelentős kihívás elé állíthatja a bankokat</vt:lpstr>
      <vt:lpstr>A tőkepufferek felhasználhatósága érdemben növelte a bankok szabad tőkéjét</vt:lpstr>
      <vt:lpstr>a szektor tőkemegfelelését még historikusan kimagasló NPL-ráták sem rengetnék meg</vt:lpstr>
      <vt:lpstr>A Szolvencia stresszteszt forgatókönyvei</vt:lpstr>
      <vt:lpstr>Súlyos stressz esetén is csak a szektor kis része válna sérülékennyé</vt:lpstr>
      <vt:lpstr>Kiemelt üzenetek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Pénzügyi stabilitási jelentés (2020. november)</dc:title>
  <dc:creator>Vágó Nikolett</dc:creator>
  <cp:lastModifiedBy>Vágó Nikolett</cp:lastModifiedBy>
  <cp:revision>227</cp:revision>
  <dcterms:created xsi:type="dcterms:W3CDTF">2020-11-20T20:09:56Z</dcterms:created>
  <dcterms:modified xsi:type="dcterms:W3CDTF">2020-11-30T09:50:40Z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Owner">
    <vt:lpwstr>vagon@mnb.hu</vt:lpwstr>
  </property>
  <property fmtid="{D5CDD505-2E9C-101B-9397-08002B2CF9AE}" pid="5" name="MSIP_Label_b0d11092-50c9-4e74-84b5-b1af078dc3d0_SetDate">
    <vt:lpwstr>2020-11-20T20:13:00.2786141Z</vt:lpwstr>
  </property>
  <property fmtid="{D5CDD505-2E9C-101B-9397-08002B2CF9AE}" pid="6" name="MSIP_Label_b0d11092-50c9-4e74-84b5-b1af078dc3d0_Name">
    <vt:lpwstr>Protected</vt:lpwstr>
  </property>
  <property fmtid="{D5CDD505-2E9C-101B-9397-08002B2CF9AE}" pid="7" name="MSIP_Label_b0d11092-50c9-4e74-84b5-b1af078dc3d0_Application">
    <vt:lpwstr>Microsoft Azure Information Protection</vt:lpwstr>
  </property>
  <property fmtid="{D5CDD505-2E9C-101B-9397-08002B2CF9AE}" pid="8" name="MSIP_Label_b0d11092-50c9-4e74-84b5-b1af078dc3d0_ActionId">
    <vt:lpwstr>1ef61a04-1cb1-4ebc-973e-ff2a45878abe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